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notesMasterIdLst>
    <p:notesMasterId r:id="rId24"/>
  </p:notesMasterIdLst>
  <p:handoutMasterIdLst>
    <p:handoutMasterId r:id="rId25"/>
  </p:handoutMasterIdLst>
  <p:sldIdLst>
    <p:sldId id="256" r:id="rId3"/>
    <p:sldId id="366" r:id="rId4"/>
    <p:sldId id="346" r:id="rId5"/>
    <p:sldId id="258" r:id="rId6"/>
    <p:sldId id="345" r:id="rId7"/>
    <p:sldId id="334" r:id="rId8"/>
    <p:sldId id="370" r:id="rId9"/>
    <p:sldId id="358" r:id="rId10"/>
    <p:sldId id="359" r:id="rId11"/>
    <p:sldId id="353" r:id="rId12"/>
    <p:sldId id="371" r:id="rId13"/>
    <p:sldId id="367" r:id="rId14"/>
    <p:sldId id="368" r:id="rId15"/>
    <p:sldId id="369" r:id="rId16"/>
    <p:sldId id="282" r:id="rId17"/>
    <p:sldId id="355" r:id="rId18"/>
    <p:sldId id="361" r:id="rId19"/>
    <p:sldId id="360" r:id="rId20"/>
    <p:sldId id="264" r:id="rId21"/>
    <p:sldId id="362" r:id="rId22"/>
    <p:sldId id="280" r:id="rId23"/>
  </p:sldIdLst>
  <p:sldSz cx="9144000" cy="6858000" type="screen4x3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4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  <a:srgbClr val="CC6600"/>
    <a:srgbClr val="99CC00"/>
    <a:srgbClr val="0033CC"/>
    <a:srgbClr val="33CC33"/>
    <a:srgbClr val="990033"/>
    <a:srgbClr val="CC9B00"/>
    <a:srgbClr val="FF66CC"/>
    <a:srgbClr val="FF99F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83777" autoAdjust="0"/>
  </p:normalViewPr>
  <p:slideViewPr>
    <p:cSldViewPr>
      <p:cViewPr>
        <p:scale>
          <a:sx n="80" d="100"/>
          <a:sy n="80" d="100"/>
        </p:scale>
        <p:origin x="-153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4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DELL\Desktop\comptes%20nationaux\compte%20m&#233;nage\8mars\CSM%20pour%20graphiqu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ELL\Desktop\PORTABLE%20YAT%20JAN%202022\CSm&#233;nages\production%20et%20VA%20femmes%20hommes%20Ministre.xlsx" TargetMode="Externa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 err="1"/>
              <a:t>Women's</a:t>
            </a:r>
            <a:r>
              <a:rPr lang="fr-FR" sz="1800" b="1" dirty="0"/>
              <a:t> and </a:t>
            </a:r>
            <a:r>
              <a:rPr lang="fr-FR" sz="1800" b="1" dirty="0" err="1"/>
              <a:t>men's</a:t>
            </a:r>
            <a:r>
              <a:rPr lang="fr-FR" sz="1800" b="1" dirty="0"/>
              <a:t> contribution to </a:t>
            </a:r>
            <a:r>
              <a:rPr lang="fr-FR" sz="1800" b="1" dirty="0" err="1"/>
              <a:t>household’s</a:t>
            </a:r>
            <a:r>
              <a:rPr lang="fr-FR" sz="1800" b="1" dirty="0"/>
              <a:t>  </a:t>
            </a:r>
            <a:r>
              <a:rPr lang="fr-FR" sz="1800" b="1" dirty="0" err="1"/>
              <a:t>domestic</a:t>
            </a:r>
            <a:r>
              <a:rPr lang="fr-FR" sz="1800" b="1" dirty="0"/>
              <a:t> VA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perspective val="2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88768918855312E-2"/>
          <c:y val="0.14443146417445518"/>
          <c:w val="0.90825514325679368"/>
          <c:h val="0.57713499889616549"/>
        </c:manualLayout>
      </c:layout>
      <c:bar3DChart>
        <c:barDir val="col"/>
        <c:grouping val="stacked"/>
        <c:ser>
          <c:idx val="0"/>
          <c:order val="0"/>
          <c:tx>
            <c:strRef>
              <c:f>Feuil6!$O$5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333399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Feuil6!$N$6:$N$14</c:f>
              <c:strCache>
                <c:ptCount val="9"/>
                <c:pt idx="0">
                  <c:v>Food preparation and serving</c:v>
                </c:pt>
                <c:pt idx="1">
                  <c:v>Cleaning of the home and household management</c:v>
                </c:pt>
                <c:pt idx="2">
                  <c:v>Cleaning and care of clothes and footwear</c:v>
                </c:pt>
                <c:pt idx="3">
                  <c:v>Shopping for the household </c:v>
                </c:pt>
                <c:pt idx="4">
                  <c:v>Transport</c:v>
                </c:pt>
                <c:pt idx="5">
                  <c:v>Adultcare and Childcare</c:v>
                </c:pt>
                <c:pt idx="6">
                  <c:v>Formal and informal volunteering</c:v>
                </c:pt>
                <c:pt idx="7">
                  <c:v>Other </c:v>
                </c:pt>
                <c:pt idx="8">
                  <c:v>Total</c:v>
                </c:pt>
              </c:strCache>
            </c:strRef>
          </c:cat>
          <c:val>
            <c:numRef>
              <c:f>Feuil6!$O$6:$O$14</c:f>
              <c:numCache>
                <c:formatCode>0%</c:formatCode>
                <c:ptCount val="9"/>
                <c:pt idx="0">
                  <c:v>0.97616127040169165</c:v>
                </c:pt>
                <c:pt idx="1">
                  <c:v>0.99133422726434706</c:v>
                </c:pt>
                <c:pt idx="2">
                  <c:v>0.88347548080756666</c:v>
                </c:pt>
                <c:pt idx="3">
                  <c:v>0.42287907954443876</c:v>
                </c:pt>
                <c:pt idx="4">
                  <c:v>0.27891379380109582</c:v>
                </c:pt>
                <c:pt idx="5">
                  <c:v>0.81826781738670562</c:v>
                </c:pt>
                <c:pt idx="6">
                  <c:v>0.62523814079669038</c:v>
                </c:pt>
                <c:pt idx="7">
                  <c:v>0.75974030068759113</c:v>
                </c:pt>
                <c:pt idx="8">
                  <c:v>0.84367242545488597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29-43F4-A7A3-A04ACB222CBF}"/>
            </c:ext>
          </c:extLst>
        </c:ser>
        <c:ser>
          <c:idx val="1"/>
          <c:order val="1"/>
          <c:tx>
            <c:strRef>
              <c:f>Feuil6!$P$5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BBE0E3">
                <a:lumMod val="90000"/>
              </a:srgb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Feuil6!$N$6:$N$14</c:f>
              <c:strCache>
                <c:ptCount val="9"/>
                <c:pt idx="0">
                  <c:v>Food preparation and serving</c:v>
                </c:pt>
                <c:pt idx="1">
                  <c:v>Cleaning of the home and household management</c:v>
                </c:pt>
                <c:pt idx="2">
                  <c:v>Cleaning and care of clothes and footwear</c:v>
                </c:pt>
                <c:pt idx="3">
                  <c:v>Shopping for the household </c:v>
                </c:pt>
                <c:pt idx="4">
                  <c:v>Transport</c:v>
                </c:pt>
                <c:pt idx="5">
                  <c:v>Adultcare and Childcare</c:v>
                </c:pt>
                <c:pt idx="6">
                  <c:v>Formal and informal volunteering</c:v>
                </c:pt>
                <c:pt idx="7">
                  <c:v>Other </c:v>
                </c:pt>
                <c:pt idx="8">
                  <c:v>Total</c:v>
                </c:pt>
              </c:strCache>
            </c:strRef>
          </c:cat>
          <c:val>
            <c:numRef>
              <c:f>Feuil6!$P$6:$P$14</c:f>
              <c:numCache>
                <c:formatCode>0%</c:formatCode>
                <c:ptCount val="9"/>
                <c:pt idx="0">
                  <c:v>2.3838729598309311E-2</c:v>
                </c:pt>
                <c:pt idx="1">
                  <c:v>8.6657727356530267E-3</c:v>
                </c:pt>
                <c:pt idx="2">
                  <c:v>0.11652451919243248</c:v>
                </c:pt>
                <c:pt idx="3">
                  <c:v>0.57712092045556262</c:v>
                </c:pt>
                <c:pt idx="4">
                  <c:v>0.72108620619890462</c:v>
                </c:pt>
                <c:pt idx="5">
                  <c:v>0.18173218261329493</c:v>
                </c:pt>
                <c:pt idx="6">
                  <c:v>0.37476185920330962</c:v>
                </c:pt>
                <c:pt idx="7">
                  <c:v>0.24025969931241128</c:v>
                </c:pt>
                <c:pt idx="8">
                  <c:v>0.15632757454511548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29-43F4-A7A3-A04ACB222CBF}"/>
            </c:ext>
          </c:extLst>
        </c:ser>
        <c:shape val="box"/>
        <c:axId val="163024896"/>
        <c:axId val="163026432"/>
        <c:axId val="0"/>
      </c:bar3DChart>
      <c:catAx>
        <c:axId val="163024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3026432"/>
        <c:crosses val="autoZero"/>
        <c:auto val="1"/>
        <c:lblAlgn val="ctr"/>
        <c:lblOffset val="100"/>
      </c:catAx>
      <c:valAx>
        <c:axId val="163026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30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5274732706282"/>
          <c:y val="0.86195679112577261"/>
          <c:w val="0.15820293990846349"/>
          <c:h val="4.57885021322418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2068749288256775"/>
          <c:y val="0"/>
          <c:w val="0.74453502847459796"/>
          <c:h val="0.88080277405074647"/>
        </c:manualLayout>
      </c:layout>
      <c:barChart>
        <c:barDir val="bar"/>
        <c:grouping val="percentStacked"/>
        <c:ser>
          <c:idx val="0"/>
          <c:order val="0"/>
          <c:tx>
            <c:strRef>
              <c:f>Feuil1!$B$118</c:f>
              <c:strCache>
                <c:ptCount val="1"/>
                <c:pt idx="0">
                  <c:v>Employed 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cat>
            <c:strRef>
              <c:f>Feuil1!$C$117:$J$117</c:f>
              <c:strCache>
                <c:ptCount val="7"/>
                <c:pt idx="0">
                  <c:v>Food preparation </c:v>
                </c:pt>
                <c:pt idx="1">
                  <c:v>Laundry and footware care</c:v>
                </c:pt>
                <c:pt idx="2">
                  <c:v>Shopping</c:v>
                </c:pt>
                <c:pt idx="3">
                  <c:v>adult care</c:v>
                </c:pt>
                <c:pt idx="4">
                  <c:v>House cleaning and maintenance</c:v>
                </c:pt>
                <c:pt idx="5">
                  <c:v>childcare</c:v>
                </c:pt>
                <c:pt idx="6">
                  <c:v>volunteer work</c:v>
                </c:pt>
              </c:strCache>
            </c:strRef>
          </c:cat>
          <c:val>
            <c:numRef>
              <c:f>Feuil1!$C$118:$J$118</c:f>
              <c:numCache>
                <c:formatCode>General</c:formatCode>
                <c:ptCount val="8"/>
                <c:pt idx="0">
                  <c:v>484663426.85679084</c:v>
                </c:pt>
                <c:pt idx="1">
                  <c:v>94098783.148278862</c:v>
                </c:pt>
                <c:pt idx="2">
                  <c:v>18920709.205233574</c:v>
                </c:pt>
                <c:pt idx="3">
                  <c:v>3750970.3266259218</c:v>
                </c:pt>
                <c:pt idx="4">
                  <c:v>127434709.89212403</c:v>
                </c:pt>
                <c:pt idx="5">
                  <c:v>66752895.316030838</c:v>
                </c:pt>
                <c:pt idx="6">
                  <c:v>8046104.9936352493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5-49A3-8DC4-CE3137951540}"/>
            </c:ext>
          </c:extLst>
        </c:ser>
        <c:ser>
          <c:idx val="1"/>
          <c:order val="1"/>
          <c:tx>
            <c:strRef>
              <c:f>Feuil1!$B$119</c:f>
              <c:strCache>
                <c:ptCount val="1"/>
                <c:pt idx="0">
                  <c:v>Inactive and unemployed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cat>
            <c:strRef>
              <c:f>Feuil1!$C$117:$J$117</c:f>
              <c:strCache>
                <c:ptCount val="7"/>
                <c:pt idx="0">
                  <c:v>Food preparation </c:v>
                </c:pt>
                <c:pt idx="1">
                  <c:v>Laundry and footware care</c:v>
                </c:pt>
                <c:pt idx="2">
                  <c:v>Shopping</c:v>
                </c:pt>
                <c:pt idx="3">
                  <c:v>adult care</c:v>
                </c:pt>
                <c:pt idx="4">
                  <c:v>House cleaning and maintenance</c:v>
                </c:pt>
                <c:pt idx="5">
                  <c:v>childcare</c:v>
                </c:pt>
                <c:pt idx="6">
                  <c:v>volunteer work</c:v>
                </c:pt>
              </c:strCache>
            </c:strRef>
          </c:cat>
          <c:val>
            <c:numRef>
              <c:f>Feuil1!$C$119:$J$119</c:f>
              <c:numCache>
                <c:formatCode>General</c:formatCode>
                <c:ptCount val="8"/>
                <c:pt idx="0">
                  <c:v>1497653910.1335385</c:v>
                </c:pt>
                <c:pt idx="1">
                  <c:v>290140379.44632494</c:v>
                </c:pt>
                <c:pt idx="2">
                  <c:v>89862845.459244847</c:v>
                </c:pt>
                <c:pt idx="3">
                  <c:v>28094885.737605046</c:v>
                </c:pt>
                <c:pt idx="4">
                  <c:v>484806534.09026217</c:v>
                </c:pt>
                <c:pt idx="5">
                  <c:v>297247121.90599293</c:v>
                </c:pt>
                <c:pt idx="6">
                  <c:v>43761958.841085494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5-49A3-8DC4-CE3137951540}"/>
            </c:ext>
          </c:extLst>
        </c:ser>
        <c:overlap val="100"/>
        <c:axId val="162603776"/>
        <c:axId val="162605312"/>
      </c:barChart>
      <c:catAx>
        <c:axId val="162603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05312"/>
        <c:crosses val="autoZero"/>
        <c:auto val="1"/>
        <c:lblAlgn val="ctr"/>
        <c:lblOffset val="100"/>
      </c:catAx>
      <c:valAx>
        <c:axId val="1626053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6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02778926203166"/>
          <c:y val="0.94623301886210176"/>
          <c:w val="0.38136837254877026"/>
          <c:h val="3.906954011282701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5.7694978335740534E-2"/>
          <c:y val="1.6943262084915103E-2"/>
          <c:w val="0.94083527756175345"/>
          <c:h val="0.81567242848753863"/>
        </c:manualLayout>
      </c:layout>
      <c:barChart>
        <c:barDir val="col"/>
        <c:grouping val="clustered"/>
        <c:ser>
          <c:idx val="0"/>
          <c:order val="0"/>
          <c:tx>
            <c:strRef>
              <c:f>Feuil1!$B$140</c:f>
              <c:strCache>
                <c:ptCount val="1"/>
                <c:pt idx="0">
                  <c:v>Employed 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2:28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0:29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0:06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0:01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0:39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0:20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0:02</a:t>
                    </a:r>
                    <a:endParaRPr lang="en-US" b="1"/>
                  </a:p>
                </c:rich>
              </c:tx>
              <c:dLblPos val="outEnd"/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Feuil1!$C$139:$I$139</c:f>
              <c:strCache>
                <c:ptCount val="7"/>
                <c:pt idx="0">
                  <c:v>Food preparation </c:v>
                </c:pt>
                <c:pt idx="1">
                  <c:v>Laundry and footware care</c:v>
                </c:pt>
                <c:pt idx="2">
                  <c:v>Shopping</c:v>
                </c:pt>
                <c:pt idx="3">
                  <c:v>adult care</c:v>
                </c:pt>
                <c:pt idx="4">
                  <c:v>House cleaning and maintenance</c:v>
                </c:pt>
                <c:pt idx="5">
                  <c:v>childcare</c:v>
                </c:pt>
                <c:pt idx="6">
                  <c:v>volunteer work</c:v>
                </c:pt>
              </c:strCache>
            </c:strRef>
          </c:cat>
          <c:val>
            <c:numRef>
              <c:f>Feuil1!$C$140:$I$140</c:f>
              <c:numCache>
                <c:formatCode>General</c:formatCode>
                <c:ptCount val="7"/>
                <c:pt idx="0">
                  <c:v>147.74515955529225</c:v>
                </c:pt>
                <c:pt idx="1">
                  <c:v>28.685143049403738</c:v>
                </c:pt>
                <c:pt idx="2">
                  <c:v>5.7678030681125207</c:v>
                </c:pt>
                <c:pt idx="3">
                  <c:v>1.1434485844921529</c:v>
                </c:pt>
                <c:pt idx="4">
                  <c:v>38.847291754608698</c:v>
                </c:pt>
                <c:pt idx="5">
                  <c:v>20.349002261643459</c:v>
                </c:pt>
                <c:pt idx="6">
                  <c:v>2.4527806312782343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5F-4BEA-937A-877188BB30F1}"/>
            </c:ext>
          </c:extLst>
        </c:ser>
        <c:ser>
          <c:idx val="1"/>
          <c:order val="1"/>
          <c:tx>
            <c:strRef>
              <c:f>Feuil1!$B$141</c:f>
              <c:strCache>
                <c:ptCount val="1"/>
                <c:pt idx="0">
                  <c:v>Inactive and unemployed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2:47</a:t>
                    </a:r>
                    <a:endParaRPr lang="en-US" b="1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0:32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0:10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0:03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0:54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0:33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smtClean="0"/>
                      <a:t>0:05</a:t>
                    </a:r>
                    <a:endParaRPr lang="en-US" b="1"/>
                  </a:p>
                </c:rich>
              </c:tx>
              <c:dLblPos val="outEnd"/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Feuil1!$C$139:$I$139</c:f>
              <c:strCache>
                <c:ptCount val="7"/>
                <c:pt idx="0">
                  <c:v>Food preparation </c:v>
                </c:pt>
                <c:pt idx="1">
                  <c:v>Laundry and footware care</c:v>
                </c:pt>
                <c:pt idx="2">
                  <c:v>Shopping</c:v>
                </c:pt>
                <c:pt idx="3">
                  <c:v>adult care</c:v>
                </c:pt>
                <c:pt idx="4">
                  <c:v>House cleaning and maintenance</c:v>
                </c:pt>
                <c:pt idx="5">
                  <c:v>childcare</c:v>
                </c:pt>
                <c:pt idx="6">
                  <c:v>volunteer work</c:v>
                </c:pt>
              </c:strCache>
            </c:strRef>
          </c:cat>
          <c:val>
            <c:numRef>
              <c:f>Feuil1!$C$141:$I$141</c:f>
              <c:numCache>
                <c:formatCode>General</c:formatCode>
                <c:ptCount val="7"/>
                <c:pt idx="0">
                  <c:v>166.91316910996878</c:v>
                </c:pt>
                <c:pt idx="1">
                  <c:v>32.336075706460733</c:v>
                </c:pt>
                <c:pt idx="2">
                  <c:v>10.015192575102059</c:v>
                </c:pt>
                <c:pt idx="3">
                  <c:v>3.1311682776082748</c:v>
                </c:pt>
                <c:pt idx="4">
                  <c:v>54.031571955773501</c:v>
                </c:pt>
                <c:pt idx="5">
                  <c:v>33.128120449218301</c:v>
                </c:pt>
                <c:pt idx="6">
                  <c:v>4.8772598176399145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5F-4BEA-937A-877188BB30F1}"/>
            </c:ext>
          </c:extLst>
        </c:ser>
        <c:dLbls>
          <c:showVal val="1"/>
        </c:dLbls>
        <c:gapWidth val="219"/>
        <c:overlap val="-27"/>
        <c:axId val="163605120"/>
        <c:axId val="163631488"/>
      </c:barChart>
      <c:catAx>
        <c:axId val="163605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3631488"/>
        <c:crosses val="autoZero"/>
        <c:auto val="1"/>
        <c:lblAlgn val="ctr"/>
        <c:lblOffset val="100"/>
      </c:catAx>
      <c:valAx>
        <c:axId val="16363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6360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31296522608697"/>
          <c:y val="0.93801723365447875"/>
          <c:w val="0.28337406954782901"/>
          <c:h val="5.35111353030653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7.4815298300188945E-2"/>
          <c:y val="0"/>
          <c:w val="0.90181044698737167"/>
          <c:h val="1"/>
        </c:manualLayout>
      </c:layout>
      <c:barChart>
        <c:barDir val="bar"/>
        <c:grouping val="percentStacked"/>
        <c:ser>
          <c:idx val="2"/>
          <c:order val="0"/>
          <c:tx>
            <c:strRef>
              <c:f>Feuil1!$O$78</c:f>
              <c:strCache>
                <c:ptCount val="1"/>
                <c:pt idx="0">
                  <c:v>invisible F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Feuil1!$L$79:$L$82</c:f>
              <c:strCache>
                <c:ptCount val="4"/>
                <c:pt idx="0">
                  <c:v>Food preparation </c:v>
                </c:pt>
                <c:pt idx="1">
                  <c:v>House cleaning and maintenance</c:v>
                </c:pt>
                <c:pt idx="2">
                  <c:v>Transport and shopping</c:v>
                </c:pt>
                <c:pt idx="3">
                  <c:v>Other services</c:v>
                </c:pt>
              </c:strCache>
            </c:strRef>
          </c:cat>
          <c:val>
            <c:numRef>
              <c:f>Feuil1!$O$79:$O$82</c:f>
              <c:numCache>
                <c:formatCode>General</c:formatCode>
                <c:ptCount val="4"/>
                <c:pt idx="0">
                  <c:v>48</c:v>
                </c:pt>
                <c:pt idx="1">
                  <c:v>496</c:v>
                </c:pt>
                <c:pt idx="2">
                  <c:v>1509</c:v>
                </c:pt>
                <c:pt idx="3">
                  <c:v>1129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67-4396-8B24-5ACDA6DFB5CA}"/>
            </c:ext>
          </c:extLst>
        </c:ser>
        <c:ser>
          <c:idx val="0"/>
          <c:order val="1"/>
          <c:tx>
            <c:strRef>
              <c:f>Feuil1!$M$78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Feuil1!$L$79:$L$82</c:f>
              <c:strCache>
                <c:ptCount val="4"/>
                <c:pt idx="0">
                  <c:v>Food preparation </c:v>
                </c:pt>
                <c:pt idx="1">
                  <c:v>House cleaning and maintenance</c:v>
                </c:pt>
                <c:pt idx="2">
                  <c:v>Transport and shopping</c:v>
                </c:pt>
                <c:pt idx="3">
                  <c:v>Other services</c:v>
                </c:pt>
              </c:strCache>
            </c:strRef>
          </c:cat>
          <c:val>
            <c:numRef>
              <c:f>Feuil1!$M$79:$M$82</c:f>
              <c:numCache>
                <c:formatCode>General</c:formatCode>
                <c:ptCount val="4"/>
                <c:pt idx="0">
                  <c:v>2252</c:v>
                </c:pt>
                <c:pt idx="1">
                  <c:v>1804</c:v>
                </c:pt>
                <c:pt idx="2">
                  <c:v>791</c:v>
                </c:pt>
                <c:pt idx="3">
                  <c:v>1171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67-4396-8B24-5ACDA6DFB5CA}"/>
            </c:ext>
          </c:extLst>
        </c:ser>
        <c:ser>
          <c:idx val="4"/>
          <c:order val="2"/>
          <c:tx>
            <c:strRef>
              <c:f>Feuil1!$Q$78</c:f>
              <c:strCache>
                <c:ptCount val="1"/>
                <c:pt idx="0">
                  <c:v>taux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Feuil1!$L$79:$L$82</c:f>
              <c:strCache>
                <c:ptCount val="4"/>
                <c:pt idx="0">
                  <c:v>Food preparation </c:v>
                </c:pt>
                <c:pt idx="1">
                  <c:v>House cleaning and maintenance</c:v>
                </c:pt>
                <c:pt idx="2">
                  <c:v>Transport and shopping</c:v>
                </c:pt>
                <c:pt idx="3">
                  <c:v>Other services</c:v>
                </c:pt>
              </c:strCache>
            </c:strRef>
          </c:cat>
          <c:val>
            <c:numRef>
              <c:f>Feuil1!$Q$79:$Q$82</c:f>
              <c:numCache>
                <c:formatCode>General</c:formatCode>
                <c:ptCount val="4"/>
                <c:pt idx="0">
                  <c:v>1500</c:v>
                </c:pt>
                <c:pt idx="1">
                  <c:v>1500</c:v>
                </c:pt>
                <c:pt idx="2">
                  <c:v>1500</c:v>
                </c:pt>
                <c:pt idx="3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67-4396-8B24-5ACDA6DFB5CA}"/>
            </c:ext>
          </c:extLst>
        </c:ser>
        <c:ser>
          <c:idx val="1"/>
          <c:order val="3"/>
          <c:tx>
            <c:strRef>
              <c:f>Feuil1!$N$78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Feuil1!$L$79:$L$82</c:f>
              <c:strCache>
                <c:ptCount val="4"/>
                <c:pt idx="0">
                  <c:v>Food preparation </c:v>
                </c:pt>
                <c:pt idx="1">
                  <c:v>House cleaning and maintenance</c:v>
                </c:pt>
                <c:pt idx="2">
                  <c:v>Transport and shopping</c:v>
                </c:pt>
                <c:pt idx="3">
                  <c:v>Other services</c:v>
                </c:pt>
              </c:strCache>
            </c:strRef>
          </c:cat>
          <c:val>
            <c:numRef>
              <c:f>Feuil1!$N$79:$N$82</c:f>
              <c:numCache>
                <c:formatCode>General</c:formatCode>
                <c:ptCount val="4"/>
                <c:pt idx="0">
                  <c:v>93</c:v>
                </c:pt>
                <c:pt idx="1">
                  <c:v>150</c:v>
                </c:pt>
                <c:pt idx="2">
                  <c:v>1107</c:v>
                </c:pt>
                <c:pt idx="3">
                  <c:v>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67-4396-8B24-5ACDA6DFB5CA}"/>
            </c:ext>
          </c:extLst>
        </c:ser>
        <c:ser>
          <c:idx val="3"/>
          <c:order val="4"/>
          <c:tx>
            <c:strRef>
              <c:f>Feuil1!$P$78</c:f>
              <c:strCache>
                <c:ptCount val="1"/>
                <c:pt idx="0">
                  <c:v>invisibleG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Feuil1!$L$79:$L$82</c:f>
              <c:strCache>
                <c:ptCount val="4"/>
                <c:pt idx="0">
                  <c:v>Food preparation </c:v>
                </c:pt>
                <c:pt idx="1">
                  <c:v>House cleaning and maintenance</c:v>
                </c:pt>
                <c:pt idx="2">
                  <c:v>Transport and shopping</c:v>
                </c:pt>
                <c:pt idx="3">
                  <c:v>Other services</c:v>
                </c:pt>
              </c:strCache>
            </c:strRef>
          </c:cat>
          <c:val>
            <c:numRef>
              <c:f>Feuil1!$P$79:$P$82</c:f>
              <c:numCache>
                <c:formatCode>General</c:formatCode>
                <c:ptCount val="4"/>
                <c:pt idx="0">
                  <c:v>2207</c:v>
                </c:pt>
                <c:pt idx="1">
                  <c:v>2150</c:v>
                </c:pt>
                <c:pt idx="2">
                  <c:v>1193</c:v>
                </c:pt>
                <c:pt idx="3">
                  <c:v>1589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67-4396-8B24-5ACDA6DFB5CA}"/>
            </c:ext>
          </c:extLst>
        </c:ser>
        <c:gapWidth val="48"/>
        <c:overlap val="100"/>
        <c:axId val="121033088"/>
        <c:axId val="121034624"/>
      </c:barChart>
      <c:catAx>
        <c:axId val="12103308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1034624"/>
        <c:crosses val="autoZero"/>
        <c:auto val="1"/>
        <c:lblAlgn val="ctr"/>
        <c:lblOffset val="100"/>
      </c:catAx>
      <c:valAx>
        <c:axId val="121034624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210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VA of women unpaid household work compared  to DGP and Manufacturing VA</a:t>
            </a:r>
            <a:endParaRPr lang="fr-FR" sz="2400" b="1" dirty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56716684894339"/>
          <c:y val="0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922411352992651"/>
          <c:w val="0.98667026188674989"/>
          <c:h val="0.85897155378942225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3E-4993-9BED-45D4E6ABB7CF}"/>
              </c:ext>
            </c:extLst>
          </c:dPt>
          <c:dPt>
            <c:idx val="1"/>
            <c:spPr>
              <a:solidFill>
                <a:srgbClr val="CC3399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3E-4993-9BED-45D4E6ABB7CF}"/>
              </c:ext>
            </c:extLst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3E-4993-9BED-45D4E6ABB7CF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urbain_femmes_hommes!$G$230:$I$230</c:f>
              <c:strCache>
                <c:ptCount val="3"/>
                <c:pt idx="0">
                  <c:v>PIB</c:v>
                </c:pt>
                <c:pt idx="1">
                  <c:v>Services domestiques</c:v>
                </c:pt>
                <c:pt idx="2">
                  <c:v>Industrie</c:v>
                </c:pt>
              </c:strCache>
            </c:strRef>
          </c:cat>
          <c:val>
            <c:numRef>
              <c:f>urbain_femmes_hommes!$G$231:$I$231</c:f>
              <c:numCache>
                <c:formatCode>0</c:formatCode>
                <c:ptCount val="3"/>
                <c:pt idx="0" formatCode="#,##0">
                  <c:v>1001454</c:v>
                </c:pt>
                <c:pt idx="1">
                  <c:v>164093.8260805723</c:v>
                </c:pt>
                <c:pt idx="2" formatCode="#,##0">
                  <c:v>153676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3E-4993-9BED-45D4E6ABB7CF}"/>
            </c:ext>
          </c:extLst>
        </c:ser>
        <c:shape val="box"/>
        <c:axId val="120493184"/>
        <c:axId val="120494720"/>
        <c:axId val="0"/>
      </c:bar3DChart>
      <c:catAx>
        <c:axId val="1204931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20494720"/>
        <c:crosses val="autoZero"/>
        <c:auto val="1"/>
        <c:lblAlgn val="ctr"/>
        <c:lblOffset val="100"/>
      </c:catAx>
      <c:valAx>
        <c:axId val="120494720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1204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image" Target="../media/image1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D06E1-3263-4896-B0F5-D6973B406769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DE1D75-6589-439C-A9BF-040D2B8C381D}">
      <dgm:prSet phldrT="[Texte]" custT="1"/>
      <dgm:spPr/>
      <dgm:t>
        <a:bodyPr/>
        <a:lstStyle/>
        <a:p>
          <a:r>
            <a:rPr lang="fr-MA" sz="1800" b="1" dirty="0" err="1"/>
            <a:t>Human</a:t>
          </a:r>
          <a:r>
            <a:rPr lang="fr-MA" sz="1800" b="1" dirty="0"/>
            <a:t> </a:t>
          </a:r>
          <a:r>
            <a:rPr lang="fr-MA" sz="1800" b="1" dirty="0" err="1"/>
            <a:t>activities</a:t>
          </a:r>
          <a:endParaRPr lang="fr-FR" sz="1800" b="1" dirty="0"/>
        </a:p>
      </dgm:t>
    </dgm:pt>
    <dgm:pt modelId="{B0574FB5-ED1B-486C-96C3-A910337EBBD1}" type="parTrans" cxnId="{8CCBD2D0-4178-440A-9948-A5D5E1E49672}">
      <dgm:prSet/>
      <dgm:spPr/>
      <dgm:t>
        <a:bodyPr/>
        <a:lstStyle/>
        <a:p>
          <a:endParaRPr lang="fr-FR"/>
        </a:p>
      </dgm:t>
    </dgm:pt>
    <dgm:pt modelId="{6DC6B1EF-2829-4E9C-A18F-EB29D2947F76}" type="sibTrans" cxnId="{8CCBD2D0-4178-440A-9948-A5D5E1E49672}">
      <dgm:prSet/>
      <dgm:spPr/>
      <dgm:t>
        <a:bodyPr/>
        <a:lstStyle/>
        <a:p>
          <a:endParaRPr lang="fr-FR"/>
        </a:p>
      </dgm:t>
    </dgm:pt>
    <dgm:pt modelId="{CBD7B45B-0043-42DE-A361-D2BE90C98347}">
      <dgm:prSet phldrT="[Texte]" custT="1"/>
      <dgm:spPr/>
      <dgm:t>
        <a:bodyPr/>
        <a:lstStyle/>
        <a:p>
          <a:r>
            <a:rPr lang="fr-MA" sz="2000" b="1" dirty="0"/>
            <a:t>Productive </a:t>
          </a:r>
          <a:r>
            <a:rPr lang="fr-MA" sz="2000" b="1" dirty="0" err="1"/>
            <a:t>activities</a:t>
          </a:r>
          <a:endParaRPr lang="fr-FR" sz="2000" b="1" dirty="0"/>
        </a:p>
      </dgm:t>
    </dgm:pt>
    <dgm:pt modelId="{A8A79E0F-93BC-4ED1-B74B-6CFA2E4D0044}" type="parTrans" cxnId="{3877E1CC-64FC-4298-A9A5-87CA0E30A81A}">
      <dgm:prSet/>
      <dgm:spPr/>
      <dgm:t>
        <a:bodyPr/>
        <a:lstStyle/>
        <a:p>
          <a:endParaRPr lang="fr-FR"/>
        </a:p>
      </dgm:t>
    </dgm:pt>
    <dgm:pt modelId="{242C631E-BB21-4B31-97CC-1323AEF7B137}" type="sibTrans" cxnId="{3877E1CC-64FC-4298-A9A5-87CA0E30A81A}">
      <dgm:prSet/>
      <dgm:spPr/>
      <dgm:t>
        <a:bodyPr/>
        <a:lstStyle/>
        <a:p>
          <a:endParaRPr lang="fr-FR"/>
        </a:p>
      </dgm:t>
    </dgm:pt>
    <dgm:pt modelId="{BCD56F00-FDCD-47E3-9FAA-55D88BA25937}">
      <dgm:prSet phldrT="[Texte]" custT="1"/>
      <dgm:spPr/>
      <dgm:t>
        <a:bodyPr/>
        <a:lstStyle/>
        <a:p>
          <a:r>
            <a:rPr lang="fr-MA" sz="2000" b="1" dirty="0" err="1"/>
            <a:t>Within</a:t>
          </a:r>
          <a:r>
            <a:rPr lang="fr-MA" sz="2000" b="1" dirty="0"/>
            <a:t> the SNA production </a:t>
          </a:r>
          <a:r>
            <a:rPr lang="fr-MA" sz="2000" b="1" dirty="0" err="1"/>
            <a:t>boundary</a:t>
          </a:r>
          <a:endParaRPr lang="fr-FR" sz="2000" b="1" dirty="0"/>
        </a:p>
      </dgm:t>
    </dgm:pt>
    <dgm:pt modelId="{FC524EF5-C5F5-4BF1-BED2-B6501F66F2A3}" type="parTrans" cxnId="{645DBC1D-86E9-48C1-BCF9-4D951593B62F}">
      <dgm:prSet/>
      <dgm:spPr/>
      <dgm:t>
        <a:bodyPr/>
        <a:lstStyle/>
        <a:p>
          <a:endParaRPr lang="fr-FR"/>
        </a:p>
      </dgm:t>
    </dgm:pt>
    <dgm:pt modelId="{37393B6D-A193-42E0-A141-B97E60BDAE15}" type="sibTrans" cxnId="{645DBC1D-86E9-48C1-BCF9-4D951593B62F}">
      <dgm:prSet/>
      <dgm:spPr/>
      <dgm:t>
        <a:bodyPr/>
        <a:lstStyle/>
        <a:p>
          <a:endParaRPr lang="fr-FR"/>
        </a:p>
      </dgm:t>
    </dgm:pt>
    <dgm:pt modelId="{A6AD2FD3-CC37-4A34-A282-4B62E08366C1}">
      <dgm:prSet phldrT="[Texte]" custT="1"/>
      <dgm:spPr/>
      <dgm:t>
        <a:bodyPr/>
        <a:lstStyle/>
        <a:p>
          <a:r>
            <a:rPr lang="fr-MA" sz="2000" b="1" dirty="0" err="1"/>
            <a:t>Outside</a:t>
          </a:r>
          <a:r>
            <a:rPr lang="fr-MA" sz="2000" b="1" dirty="0"/>
            <a:t> the SNA production </a:t>
          </a:r>
          <a:r>
            <a:rPr lang="fr-MA" sz="2000" b="1" dirty="0" err="1"/>
            <a:t>boundary</a:t>
          </a:r>
          <a:endParaRPr lang="fr-FR" sz="2000" b="1" dirty="0"/>
        </a:p>
      </dgm:t>
    </dgm:pt>
    <dgm:pt modelId="{B8D96001-FAD7-412D-9477-FB28120CBCDA}" type="parTrans" cxnId="{8856D6E7-9E4C-48B4-8498-17845DE9649E}">
      <dgm:prSet/>
      <dgm:spPr/>
      <dgm:t>
        <a:bodyPr/>
        <a:lstStyle/>
        <a:p>
          <a:endParaRPr lang="fr-FR"/>
        </a:p>
      </dgm:t>
    </dgm:pt>
    <dgm:pt modelId="{18544DFF-2AB4-457F-930B-6CA78CB371A4}" type="sibTrans" cxnId="{8856D6E7-9E4C-48B4-8498-17845DE9649E}">
      <dgm:prSet/>
      <dgm:spPr/>
      <dgm:t>
        <a:bodyPr/>
        <a:lstStyle/>
        <a:p>
          <a:endParaRPr lang="fr-FR"/>
        </a:p>
      </dgm:t>
    </dgm:pt>
    <dgm:pt modelId="{B319A04E-F624-4628-9892-CDD47B8403AD}">
      <dgm:prSet phldrT="[Texte]" custT="1"/>
      <dgm:spPr/>
      <dgm:t>
        <a:bodyPr/>
        <a:lstStyle/>
        <a:p>
          <a:r>
            <a:rPr lang="fr-MA" sz="2000" b="1" dirty="0"/>
            <a:t>Non productive </a:t>
          </a:r>
          <a:r>
            <a:rPr lang="fr-MA" sz="2000" b="1" dirty="0" err="1"/>
            <a:t>activities</a:t>
          </a:r>
          <a:endParaRPr lang="fr-FR" sz="2000" b="1" dirty="0"/>
        </a:p>
      </dgm:t>
    </dgm:pt>
    <dgm:pt modelId="{9E504A49-A6C4-429D-8231-1FA8B81C4C18}" type="parTrans" cxnId="{1ED5DD39-8234-496D-8159-0E202C41DE1B}">
      <dgm:prSet/>
      <dgm:spPr/>
      <dgm:t>
        <a:bodyPr/>
        <a:lstStyle/>
        <a:p>
          <a:endParaRPr lang="fr-FR"/>
        </a:p>
      </dgm:t>
    </dgm:pt>
    <dgm:pt modelId="{10F6438F-20F4-4930-856E-A30DC218156B}" type="sibTrans" cxnId="{1ED5DD39-8234-496D-8159-0E202C41DE1B}">
      <dgm:prSet/>
      <dgm:spPr/>
      <dgm:t>
        <a:bodyPr/>
        <a:lstStyle/>
        <a:p>
          <a:endParaRPr lang="fr-FR"/>
        </a:p>
      </dgm:t>
    </dgm:pt>
    <dgm:pt modelId="{722B5916-7D73-4309-B7B1-019A32AFF973}">
      <dgm:prSet phldrT="[Texte]" custT="1"/>
      <dgm:spPr/>
      <dgm:t>
        <a:bodyPr/>
        <a:lstStyle/>
        <a:p>
          <a:r>
            <a:rPr lang="fr-MA" sz="2000" b="1" dirty="0" err="1"/>
            <a:t>Outside</a:t>
          </a:r>
          <a:r>
            <a:rPr lang="fr-MA" sz="2000" b="1" dirty="0"/>
            <a:t> the </a:t>
          </a:r>
          <a:r>
            <a:rPr lang="fr-MA" sz="2000" b="1" dirty="0" err="1"/>
            <a:t>general</a:t>
          </a:r>
          <a:r>
            <a:rPr lang="fr-MA" sz="2000" b="1" dirty="0"/>
            <a:t>  production </a:t>
          </a:r>
          <a:r>
            <a:rPr lang="fr-MA" sz="2000" b="1" dirty="0" err="1"/>
            <a:t>boundary</a:t>
          </a:r>
          <a:endParaRPr lang="fr-FR" sz="2000" b="1" dirty="0"/>
        </a:p>
      </dgm:t>
    </dgm:pt>
    <dgm:pt modelId="{18FB995F-97D9-48A2-9479-43E39621F7DA}" type="parTrans" cxnId="{293A0BCF-DBA7-4F1D-A32E-4C934081879F}">
      <dgm:prSet/>
      <dgm:spPr/>
      <dgm:t>
        <a:bodyPr/>
        <a:lstStyle/>
        <a:p>
          <a:endParaRPr lang="fr-FR"/>
        </a:p>
      </dgm:t>
    </dgm:pt>
    <dgm:pt modelId="{DF896428-FF85-4048-9E01-A4F27F245A86}" type="sibTrans" cxnId="{293A0BCF-DBA7-4F1D-A32E-4C934081879F}">
      <dgm:prSet/>
      <dgm:spPr/>
      <dgm:t>
        <a:bodyPr/>
        <a:lstStyle/>
        <a:p>
          <a:endParaRPr lang="fr-FR"/>
        </a:p>
      </dgm:t>
    </dgm:pt>
    <dgm:pt modelId="{51D8F4D5-02E8-4AE2-93F9-CC4F9BAF89B3}" type="pres">
      <dgm:prSet presAssocID="{7F9D06E1-3263-4896-B0F5-D6973B4067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C8733A4-4FD6-4B84-B431-0E381A03E4CF}" type="pres">
      <dgm:prSet presAssocID="{79DE1D75-6589-439C-A9BF-040D2B8C381D}" presName="root1" presStyleCnt="0"/>
      <dgm:spPr/>
      <dgm:t>
        <a:bodyPr/>
        <a:lstStyle/>
        <a:p>
          <a:endParaRPr lang="fr-FR"/>
        </a:p>
      </dgm:t>
    </dgm:pt>
    <dgm:pt modelId="{F2958139-18AF-4BC7-98E1-234EE0AC22F3}" type="pres">
      <dgm:prSet presAssocID="{79DE1D75-6589-439C-A9BF-040D2B8C381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B5BC03-6C81-4901-9C1D-808F2BC2029A}" type="pres">
      <dgm:prSet presAssocID="{79DE1D75-6589-439C-A9BF-040D2B8C381D}" presName="level2hierChild" presStyleCnt="0"/>
      <dgm:spPr/>
      <dgm:t>
        <a:bodyPr/>
        <a:lstStyle/>
        <a:p>
          <a:endParaRPr lang="fr-FR"/>
        </a:p>
      </dgm:t>
    </dgm:pt>
    <dgm:pt modelId="{F258C66C-8C99-4D0F-B9DF-AB5A290F434B}" type="pres">
      <dgm:prSet presAssocID="{A8A79E0F-93BC-4ED1-B74B-6CFA2E4D0044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F407C3F2-BE25-4426-80BD-DBCFDEC69082}" type="pres">
      <dgm:prSet presAssocID="{A8A79E0F-93BC-4ED1-B74B-6CFA2E4D0044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E716320-3572-4FC7-87B1-AB8D49C50F63}" type="pres">
      <dgm:prSet presAssocID="{CBD7B45B-0043-42DE-A361-D2BE90C98347}" presName="root2" presStyleCnt="0"/>
      <dgm:spPr/>
      <dgm:t>
        <a:bodyPr/>
        <a:lstStyle/>
        <a:p>
          <a:endParaRPr lang="fr-FR"/>
        </a:p>
      </dgm:t>
    </dgm:pt>
    <dgm:pt modelId="{80838072-A099-424D-A1E2-8D02CFAB8E4A}" type="pres">
      <dgm:prSet presAssocID="{CBD7B45B-0043-42DE-A361-D2BE90C9834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F33A86F-A166-495C-A799-8474BE8F1F21}" type="pres">
      <dgm:prSet presAssocID="{CBD7B45B-0043-42DE-A361-D2BE90C98347}" presName="level3hierChild" presStyleCnt="0"/>
      <dgm:spPr/>
      <dgm:t>
        <a:bodyPr/>
        <a:lstStyle/>
        <a:p>
          <a:endParaRPr lang="fr-FR"/>
        </a:p>
      </dgm:t>
    </dgm:pt>
    <dgm:pt modelId="{EBB4A4E2-D234-4086-8C3C-EED85FCCECCB}" type="pres">
      <dgm:prSet presAssocID="{FC524EF5-C5F5-4BF1-BED2-B6501F66F2A3}" presName="conn2-1" presStyleLbl="parChTrans1D3" presStyleIdx="0" presStyleCnt="3"/>
      <dgm:spPr/>
      <dgm:t>
        <a:bodyPr/>
        <a:lstStyle/>
        <a:p>
          <a:endParaRPr lang="fr-FR"/>
        </a:p>
      </dgm:t>
    </dgm:pt>
    <dgm:pt modelId="{9AA0C51D-D55E-402A-840C-C1091BA50A95}" type="pres">
      <dgm:prSet presAssocID="{FC524EF5-C5F5-4BF1-BED2-B6501F66F2A3}" presName="connTx" presStyleLbl="parChTrans1D3" presStyleIdx="0" presStyleCnt="3"/>
      <dgm:spPr/>
      <dgm:t>
        <a:bodyPr/>
        <a:lstStyle/>
        <a:p>
          <a:endParaRPr lang="fr-FR"/>
        </a:p>
      </dgm:t>
    </dgm:pt>
    <dgm:pt modelId="{67A15D62-FBE4-46C2-8DF3-9B714C90EF52}" type="pres">
      <dgm:prSet presAssocID="{BCD56F00-FDCD-47E3-9FAA-55D88BA25937}" presName="root2" presStyleCnt="0"/>
      <dgm:spPr/>
      <dgm:t>
        <a:bodyPr/>
        <a:lstStyle/>
        <a:p>
          <a:endParaRPr lang="fr-FR"/>
        </a:p>
      </dgm:t>
    </dgm:pt>
    <dgm:pt modelId="{2A64761C-86AC-480C-A9F5-6D73A3F32CBF}" type="pres">
      <dgm:prSet presAssocID="{BCD56F00-FDCD-47E3-9FAA-55D88BA2593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26B626-A5E8-481B-9892-3FB2D47D0371}" type="pres">
      <dgm:prSet presAssocID="{BCD56F00-FDCD-47E3-9FAA-55D88BA25937}" presName="level3hierChild" presStyleCnt="0"/>
      <dgm:spPr/>
      <dgm:t>
        <a:bodyPr/>
        <a:lstStyle/>
        <a:p>
          <a:endParaRPr lang="fr-FR"/>
        </a:p>
      </dgm:t>
    </dgm:pt>
    <dgm:pt modelId="{DFA6455E-2257-49C9-B1FC-59A29C7ACA2B}" type="pres">
      <dgm:prSet presAssocID="{B8D96001-FAD7-412D-9477-FB28120CBCDA}" presName="conn2-1" presStyleLbl="parChTrans1D3" presStyleIdx="1" presStyleCnt="3"/>
      <dgm:spPr/>
      <dgm:t>
        <a:bodyPr/>
        <a:lstStyle/>
        <a:p>
          <a:endParaRPr lang="fr-FR"/>
        </a:p>
      </dgm:t>
    </dgm:pt>
    <dgm:pt modelId="{C639A96D-2E4D-4116-B4A3-778EC0FAD6A2}" type="pres">
      <dgm:prSet presAssocID="{B8D96001-FAD7-412D-9477-FB28120CBCDA}" presName="connTx" presStyleLbl="parChTrans1D3" presStyleIdx="1" presStyleCnt="3"/>
      <dgm:spPr/>
      <dgm:t>
        <a:bodyPr/>
        <a:lstStyle/>
        <a:p>
          <a:endParaRPr lang="fr-FR"/>
        </a:p>
      </dgm:t>
    </dgm:pt>
    <dgm:pt modelId="{41E87F8D-D97F-40BA-A84A-B3490678A2DB}" type="pres">
      <dgm:prSet presAssocID="{A6AD2FD3-CC37-4A34-A282-4B62E08366C1}" presName="root2" presStyleCnt="0"/>
      <dgm:spPr/>
      <dgm:t>
        <a:bodyPr/>
        <a:lstStyle/>
        <a:p>
          <a:endParaRPr lang="fr-FR"/>
        </a:p>
      </dgm:t>
    </dgm:pt>
    <dgm:pt modelId="{AF01A43C-51F5-4510-B37E-75DF6A15E9EA}" type="pres">
      <dgm:prSet presAssocID="{A6AD2FD3-CC37-4A34-A282-4B62E08366C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6944B9-3369-4533-AD0F-E7B5F4335648}" type="pres">
      <dgm:prSet presAssocID="{A6AD2FD3-CC37-4A34-A282-4B62E08366C1}" presName="level3hierChild" presStyleCnt="0"/>
      <dgm:spPr/>
      <dgm:t>
        <a:bodyPr/>
        <a:lstStyle/>
        <a:p>
          <a:endParaRPr lang="fr-FR"/>
        </a:p>
      </dgm:t>
    </dgm:pt>
    <dgm:pt modelId="{F54C5818-5FBB-4961-A692-735668C2ECBD}" type="pres">
      <dgm:prSet presAssocID="{9E504A49-A6C4-429D-8231-1FA8B81C4C18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205392D5-8C14-4438-B0C6-C4CD09F4879A}" type="pres">
      <dgm:prSet presAssocID="{9E504A49-A6C4-429D-8231-1FA8B81C4C18}" presName="connTx" presStyleLbl="parChTrans1D2" presStyleIdx="1" presStyleCnt="2"/>
      <dgm:spPr/>
      <dgm:t>
        <a:bodyPr/>
        <a:lstStyle/>
        <a:p>
          <a:endParaRPr lang="fr-FR"/>
        </a:p>
      </dgm:t>
    </dgm:pt>
    <dgm:pt modelId="{B0316FD6-2C78-4BA6-B06A-88A50D9573B6}" type="pres">
      <dgm:prSet presAssocID="{B319A04E-F624-4628-9892-CDD47B8403AD}" presName="root2" presStyleCnt="0"/>
      <dgm:spPr/>
      <dgm:t>
        <a:bodyPr/>
        <a:lstStyle/>
        <a:p>
          <a:endParaRPr lang="fr-FR"/>
        </a:p>
      </dgm:t>
    </dgm:pt>
    <dgm:pt modelId="{BF95566E-5E4A-4AA4-9A04-6E37FCBAF336}" type="pres">
      <dgm:prSet presAssocID="{B319A04E-F624-4628-9892-CDD47B8403A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F7D128-AFB1-4B71-A1DD-AF434C8465E8}" type="pres">
      <dgm:prSet presAssocID="{B319A04E-F624-4628-9892-CDD47B8403AD}" presName="level3hierChild" presStyleCnt="0"/>
      <dgm:spPr/>
      <dgm:t>
        <a:bodyPr/>
        <a:lstStyle/>
        <a:p>
          <a:endParaRPr lang="fr-FR"/>
        </a:p>
      </dgm:t>
    </dgm:pt>
    <dgm:pt modelId="{A5F1D8AB-F073-41E0-8DCD-FEBE51C415D8}" type="pres">
      <dgm:prSet presAssocID="{18FB995F-97D9-48A2-9479-43E39621F7DA}" presName="conn2-1" presStyleLbl="parChTrans1D3" presStyleIdx="2" presStyleCnt="3"/>
      <dgm:spPr/>
      <dgm:t>
        <a:bodyPr/>
        <a:lstStyle/>
        <a:p>
          <a:endParaRPr lang="fr-FR"/>
        </a:p>
      </dgm:t>
    </dgm:pt>
    <dgm:pt modelId="{9F3E27CB-97C5-4B3A-B808-41ACAE80B6CD}" type="pres">
      <dgm:prSet presAssocID="{18FB995F-97D9-48A2-9479-43E39621F7DA}" presName="connTx" presStyleLbl="parChTrans1D3" presStyleIdx="2" presStyleCnt="3"/>
      <dgm:spPr/>
      <dgm:t>
        <a:bodyPr/>
        <a:lstStyle/>
        <a:p>
          <a:endParaRPr lang="fr-FR"/>
        </a:p>
      </dgm:t>
    </dgm:pt>
    <dgm:pt modelId="{74271606-8E25-44DF-89B6-B2E8A78D43F1}" type="pres">
      <dgm:prSet presAssocID="{722B5916-7D73-4309-B7B1-019A32AFF973}" presName="root2" presStyleCnt="0"/>
      <dgm:spPr/>
      <dgm:t>
        <a:bodyPr/>
        <a:lstStyle/>
        <a:p>
          <a:endParaRPr lang="fr-FR"/>
        </a:p>
      </dgm:t>
    </dgm:pt>
    <dgm:pt modelId="{867197C3-ED93-4297-8564-04EE4396DF04}" type="pres">
      <dgm:prSet presAssocID="{722B5916-7D73-4309-B7B1-019A32AFF97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0667BFE-4902-4069-A7A4-46F30F618784}" type="pres">
      <dgm:prSet presAssocID="{722B5916-7D73-4309-B7B1-019A32AFF973}" presName="level3hierChild" presStyleCnt="0"/>
      <dgm:spPr/>
      <dgm:t>
        <a:bodyPr/>
        <a:lstStyle/>
        <a:p>
          <a:endParaRPr lang="fr-FR"/>
        </a:p>
      </dgm:t>
    </dgm:pt>
  </dgm:ptLst>
  <dgm:cxnLst>
    <dgm:cxn modelId="{8CCBD2D0-4178-440A-9948-A5D5E1E49672}" srcId="{7F9D06E1-3263-4896-B0F5-D6973B406769}" destId="{79DE1D75-6589-439C-A9BF-040D2B8C381D}" srcOrd="0" destOrd="0" parTransId="{B0574FB5-ED1B-486C-96C3-A910337EBBD1}" sibTransId="{6DC6B1EF-2829-4E9C-A18F-EB29D2947F76}"/>
    <dgm:cxn modelId="{645DBC1D-86E9-48C1-BCF9-4D951593B62F}" srcId="{CBD7B45B-0043-42DE-A361-D2BE90C98347}" destId="{BCD56F00-FDCD-47E3-9FAA-55D88BA25937}" srcOrd="0" destOrd="0" parTransId="{FC524EF5-C5F5-4BF1-BED2-B6501F66F2A3}" sibTransId="{37393B6D-A193-42E0-A141-B97E60BDAE15}"/>
    <dgm:cxn modelId="{CFE4FD67-F07D-4FB8-A601-B3C4A58F3C35}" type="presOf" srcId="{A6AD2FD3-CC37-4A34-A282-4B62E08366C1}" destId="{AF01A43C-51F5-4510-B37E-75DF6A15E9EA}" srcOrd="0" destOrd="0" presId="urn:microsoft.com/office/officeart/2005/8/layout/hierarchy2"/>
    <dgm:cxn modelId="{47F2EF50-1D18-4179-9539-EA980E7A9C8E}" type="presOf" srcId="{A8A79E0F-93BC-4ED1-B74B-6CFA2E4D0044}" destId="{F258C66C-8C99-4D0F-B9DF-AB5A290F434B}" srcOrd="0" destOrd="0" presId="urn:microsoft.com/office/officeart/2005/8/layout/hierarchy2"/>
    <dgm:cxn modelId="{8856D6E7-9E4C-48B4-8498-17845DE9649E}" srcId="{CBD7B45B-0043-42DE-A361-D2BE90C98347}" destId="{A6AD2FD3-CC37-4A34-A282-4B62E08366C1}" srcOrd="1" destOrd="0" parTransId="{B8D96001-FAD7-412D-9477-FB28120CBCDA}" sibTransId="{18544DFF-2AB4-457F-930B-6CA78CB371A4}"/>
    <dgm:cxn modelId="{83E75C0E-32BB-4189-BA4C-981B6A48EEBD}" type="presOf" srcId="{18FB995F-97D9-48A2-9479-43E39621F7DA}" destId="{A5F1D8AB-F073-41E0-8DCD-FEBE51C415D8}" srcOrd="0" destOrd="0" presId="urn:microsoft.com/office/officeart/2005/8/layout/hierarchy2"/>
    <dgm:cxn modelId="{AC5DA2A4-9FCA-4943-8194-1DDD2BA2D294}" type="presOf" srcId="{79DE1D75-6589-439C-A9BF-040D2B8C381D}" destId="{F2958139-18AF-4BC7-98E1-234EE0AC22F3}" srcOrd="0" destOrd="0" presId="urn:microsoft.com/office/officeart/2005/8/layout/hierarchy2"/>
    <dgm:cxn modelId="{2203A91B-18EF-43CD-9ABB-A5F5C8ABB942}" type="presOf" srcId="{FC524EF5-C5F5-4BF1-BED2-B6501F66F2A3}" destId="{9AA0C51D-D55E-402A-840C-C1091BA50A95}" srcOrd="1" destOrd="0" presId="urn:microsoft.com/office/officeart/2005/8/layout/hierarchy2"/>
    <dgm:cxn modelId="{AF115517-A67A-4BEC-AAC5-2FEB5BA7C47C}" type="presOf" srcId="{A8A79E0F-93BC-4ED1-B74B-6CFA2E4D0044}" destId="{F407C3F2-BE25-4426-80BD-DBCFDEC69082}" srcOrd="1" destOrd="0" presId="urn:microsoft.com/office/officeart/2005/8/layout/hierarchy2"/>
    <dgm:cxn modelId="{17287963-9D04-4958-B16F-83FAEF9C3FBF}" type="presOf" srcId="{FC524EF5-C5F5-4BF1-BED2-B6501F66F2A3}" destId="{EBB4A4E2-D234-4086-8C3C-EED85FCCECCB}" srcOrd="0" destOrd="0" presId="urn:microsoft.com/office/officeart/2005/8/layout/hierarchy2"/>
    <dgm:cxn modelId="{11B6CAB8-53A2-4DBC-85BE-E56DFF582B57}" type="presOf" srcId="{9E504A49-A6C4-429D-8231-1FA8B81C4C18}" destId="{205392D5-8C14-4438-B0C6-C4CD09F4879A}" srcOrd="1" destOrd="0" presId="urn:microsoft.com/office/officeart/2005/8/layout/hierarchy2"/>
    <dgm:cxn modelId="{B53FB3CC-8498-483E-9FD0-A5EB19D36626}" type="presOf" srcId="{B319A04E-F624-4628-9892-CDD47B8403AD}" destId="{BF95566E-5E4A-4AA4-9A04-6E37FCBAF336}" srcOrd="0" destOrd="0" presId="urn:microsoft.com/office/officeart/2005/8/layout/hierarchy2"/>
    <dgm:cxn modelId="{44660790-1CA4-40A4-BE27-31749BF7464A}" type="presOf" srcId="{B8D96001-FAD7-412D-9477-FB28120CBCDA}" destId="{C639A96D-2E4D-4116-B4A3-778EC0FAD6A2}" srcOrd="1" destOrd="0" presId="urn:microsoft.com/office/officeart/2005/8/layout/hierarchy2"/>
    <dgm:cxn modelId="{62D0145E-D1E5-4873-81E1-2F40C9C3076F}" type="presOf" srcId="{CBD7B45B-0043-42DE-A361-D2BE90C98347}" destId="{80838072-A099-424D-A1E2-8D02CFAB8E4A}" srcOrd="0" destOrd="0" presId="urn:microsoft.com/office/officeart/2005/8/layout/hierarchy2"/>
    <dgm:cxn modelId="{3877E1CC-64FC-4298-A9A5-87CA0E30A81A}" srcId="{79DE1D75-6589-439C-A9BF-040D2B8C381D}" destId="{CBD7B45B-0043-42DE-A361-D2BE90C98347}" srcOrd="0" destOrd="0" parTransId="{A8A79E0F-93BC-4ED1-B74B-6CFA2E4D0044}" sibTransId="{242C631E-BB21-4B31-97CC-1323AEF7B137}"/>
    <dgm:cxn modelId="{1ED5DD39-8234-496D-8159-0E202C41DE1B}" srcId="{79DE1D75-6589-439C-A9BF-040D2B8C381D}" destId="{B319A04E-F624-4628-9892-CDD47B8403AD}" srcOrd="1" destOrd="0" parTransId="{9E504A49-A6C4-429D-8231-1FA8B81C4C18}" sibTransId="{10F6438F-20F4-4930-856E-A30DC218156B}"/>
    <dgm:cxn modelId="{D2EFB3BB-F436-4E0B-BBCE-C3F8EF07CE0E}" type="presOf" srcId="{9E504A49-A6C4-429D-8231-1FA8B81C4C18}" destId="{F54C5818-5FBB-4961-A692-735668C2ECBD}" srcOrd="0" destOrd="0" presId="urn:microsoft.com/office/officeart/2005/8/layout/hierarchy2"/>
    <dgm:cxn modelId="{293A0BCF-DBA7-4F1D-A32E-4C934081879F}" srcId="{B319A04E-F624-4628-9892-CDD47B8403AD}" destId="{722B5916-7D73-4309-B7B1-019A32AFF973}" srcOrd="0" destOrd="0" parTransId="{18FB995F-97D9-48A2-9479-43E39621F7DA}" sibTransId="{DF896428-FF85-4048-9E01-A4F27F245A86}"/>
    <dgm:cxn modelId="{4B5FB65D-B4D6-4D1D-BADF-5C02D269662A}" type="presOf" srcId="{BCD56F00-FDCD-47E3-9FAA-55D88BA25937}" destId="{2A64761C-86AC-480C-A9F5-6D73A3F32CBF}" srcOrd="0" destOrd="0" presId="urn:microsoft.com/office/officeart/2005/8/layout/hierarchy2"/>
    <dgm:cxn modelId="{94C45308-9802-4C66-B5A7-A0516F65CB1E}" type="presOf" srcId="{7F9D06E1-3263-4896-B0F5-D6973B406769}" destId="{51D8F4D5-02E8-4AE2-93F9-CC4F9BAF89B3}" srcOrd="0" destOrd="0" presId="urn:microsoft.com/office/officeart/2005/8/layout/hierarchy2"/>
    <dgm:cxn modelId="{A8E635EB-27F9-46F1-8F77-C4343EADB034}" type="presOf" srcId="{B8D96001-FAD7-412D-9477-FB28120CBCDA}" destId="{DFA6455E-2257-49C9-B1FC-59A29C7ACA2B}" srcOrd="0" destOrd="0" presId="urn:microsoft.com/office/officeart/2005/8/layout/hierarchy2"/>
    <dgm:cxn modelId="{F1BF3156-C4A8-490D-B8ED-0B241C95C1B7}" type="presOf" srcId="{18FB995F-97D9-48A2-9479-43E39621F7DA}" destId="{9F3E27CB-97C5-4B3A-B808-41ACAE80B6CD}" srcOrd="1" destOrd="0" presId="urn:microsoft.com/office/officeart/2005/8/layout/hierarchy2"/>
    <dgm:cxn modelId="{F014F8AD-5FEF-4629-9BDD-19933CBE0085}" type="presOf" srcId="{722B5916-7D73-4309-B7B1-019A32AFF973}" destId="{867197C3-ED93-4297-8564-04EE4396DF04}" srcOrd="0" destOrd="0" presId="urn:microsoft.com/office/officeart/2005/8/layout/hierarchy2"/>
    <dgm:cxn modelId="{1C218BBB-3AED-4A06-BFC2-FF42AD9CCFC3}" type="presParOf" srcId="{51D8F4D5-02E8-4AE2-93F9-CC4F9BAF89B3}" destId="{7C8733A4-4FD6-4B84-B431-0E381A03E4CF}" srcOrd="0" destOrd="0" presId="urn:microsoft.com/office/officeart/2005/8/layout/hierarchy2"/>
    <dgm:cxn modelId="{2E4D5591-3D23-4BBB-9963-AA8935F0B304}" type="presParOf" srcId="{7C8733A4-4FD6-4B84-B431-0E381A03E4CF}" destId="{F2958139-18AF-4BC7-98E1-234EE0AC22F3}" srcOrd="0" destOrd="0" presId="urn:microsoft.com/office/officeart/2005/8/layout/hierarchy2"/>
    <dgm:cxn modelId="{3984F241-91A5-43C7-AF3B-4A161A727652}" type="presParOf" srcId="{7C8733A4-4FD6-4B84-B431-0E381A03E4CF}" destId="{79B5BC03-6C81-4901-9C1D-808F2BC2029A}" srcOrd="1" destOrd="0" presId="urn:microsoft.com/office/officeart/2005/8/layout/hierarchy2"/>
    <dgm:cxn modelId="{A94A0448-0AB9-4261-8508-23ECAB4077AE}" type="presParOf" srcId="{79B5BC03-6C81-4901-9C1D-808F2BC2029A}" destId="{F258C66C-8C99-4D0F-B9DF-AB5A290F434B}" srcOrd="0" destOrd="0" presId="urn:microsoft.com/office/officeart/2005/8/layout/hierarchy2"/>
    <dgm:cxn modelId="{88E0DCE6-19F6-44DE-A654-D7E3EC470470}" type="presParOf" srcId="{F258C66C-8C99-4D0F-B9DF-AB5A290F434B}" destId="{F407C3F2-BE25-4426-80BD-DBCFDEC69082}" srcOrd="0" destOrd="0" presId="urn:microsoft.com/office/officeart/2005/8/layout/hierarchy2"/>
    <dgm:cxn modelId="{5D6E1463-17B1-4D6D-8C56-594B182B56A7}" type="presParOf" srcId="{79B5BC03-6C81-4901-9C1D-808F2BC2029A}" destId="{8E716320-3572-4FC7-87B1-AB8D49C50F63}" srcOrd="1" destOrd="0" presId="urn:microsoft.com/office/officeart/2005/8/layout/hierarchy2"/>
    <dgm:cxn modelId="{5E1E5080-2DCD-46F8-8EB9-AA7F4B8C3AA8}" type="presParOf" srcId="{8E716320-3572-4FC7-87B1-AB8D49C50F63}" destId="{80838072-A099-424D-A1E2-8D02CFAB8E4A}" srcOrd="0" destOrd="0" presId="urn:microsoft.com/office/officeart/2005/8/layout/hierarchy2"/>
    <dgm:cxn modelId="{C62CCA1E-96AE-450F-8795-C268523C6A98}" type="presParOf" srcId="{8E716320-3572-4FC7-87B1-AB8D49C50F63}" destId="{BF33A86F-A166-495C-A799-8474BE8F1F21}" srcOrd="1" destOrd="0" presId="urn:microsoft.com/office/officeart/2005/8/layout/hierarchy2"/>
    <dgm:cxn modelId="{D3DE334E-9898-4ED0-B5C9-5A3EFA2EE75C}" type="presParOf" srcId="{BF33A86F-A166-495C-A799-8474BE8F1F21}" destId="{EBB4A4E2-D234-4086-8C3C-EED85FCCECCB}" srcOrd="0" destOrd="0" presId="urn:microsoft.com/office/officeart/2005/8/layout/hierarchy2"/>
    <dgm:cxn modelId="{B40C6B31-87F4-4FA8-94EE-DB2E18C37093}" type="presParOf" srcId="{EBB4A4E2-D234-4086-8C3C-EED85FCCECCB}" destId="{9AA0C51D-D55E-402A-840C-C1091BA50A95}" srcOrd="0" destOrd="0" presId="urn:microsoft.com/office/officeart/2005/8/layout/hierarchy2"/>
    <dgm:cxn modelId="{90BF0C3D-B45D-4C13-81D9-17AFCDC40C9A}" type="presParOf" srcId="{BF33A86F-A166-495C-A799-8474BE8F1F21}" destId="{67A15D62-FBE4-46C2-8DF3-9B714C90EF52}" srcOrd="1" destOrd="0" presId="urn:microsoft.com/office/officeart/2005/8/layout/hierarchy2"/>
    <dgm:cxn modelId="{DDF15BC4-E5D7-49E7-870B-4D0614BE6A1A}" type="presParOf" srcId="{67A15D62-FBE4-46C2-8DF3-9B714C90EF52}" destId="{2A64761C-86AC-480C-A9F5-6D73A3F32CBF}" srcOrd="0" destOrd="0" presId="urn:microsoft.com/office/officeart/2005/8/layout/hierarchy2"/>
    <dgm:cxn modelId="{AD76D810-DC41-42B9-A360-91FA0DE7E15A}" type="presParOf" srcId="{67A15D62-FBE4-46C2-8DF3-9B714C90EF52}" destId="{5926B626-A5E8-481B-9892-3FB2D47D0371}" srcOrd="1" destOrd="0" presId="urn:microsoft.com/office/officeart/2005/8/layout/hierarchy2"/>
    <dgm:cxn modelId="{F7909A74-9F85-4965-A6BB-074B44084A8A}" type="presParOf" srcId="{BF33A86F-A166-495C-A799-8474BE8F1F21}" destId="{DFA6455E-2257-49C9-B1FC-59A29C7ACA2B}" srcOrd="2" destOrd="0" presId="urn:microsoft.com/office/officeart/2005/8/layout/hierarchy2"/>
    <dgm:cxn modelId="{CEA0273D-4318-4D93-911C-2FCE3F09A683}" type="presParOf" srcId="{DFA6455E-2257-49C9-B1FC-59A29C7ACA2B}" destId="{C639A96D-2E4D-4116-B4A3-778EC0FAD6A2}" srcOrd="0" destOrd="0" presId="urn:microsoft.com/office/officeart/2005/8/layout/hierarchy2"/>
    <dgm:cxn modelId="{A0BB49DC-CE07-43BA-97F9-B286B0C747F4}" type="presParOf" srcId="{BF33A86F-A166-495C-A799-8474BE8F1F21}" destId="{41E87F8D-D97F-40BA-A84A-B3490678A2DB}" srcOrd="3" destOrd="0" presId="urn:microsoft.com/office/officeart/2005/8/layout/hierarchy2"/>
    <dgm:cxn modelId="{95FD9713-1532-4A26-85DA-67EC81662754}" type="presParOf" srcId="{41E87F8D-D97F-40BA-A84A-B3490678A2DB}" destId="{AF01A43C-51F5-4510-B37E-75DF6A15E9EA}" srcOrd="0" destOrd="0" presId="urn:microsoft.com/office/officeart/2005/8/layout/hierarchy2"/>
    <dgm:cxn modelId="{BB6FCE3A-6B22-4B71-B5BC-3F2785056F41}" type="presParOf" srcId="{41E87F8D-D97F-40BA-A84A-B3490678A2DB}" destId="{5A6944B9-3369-4533-AD0F-E7B5F4335648}" srcOrd="1" destOrd="0" presId="urn:microsoft.com/office/officeart/2005/8/layout/hierarchy2"/>
    <dgm:cxn modelId="{829E81FC-2195-4635-8B78-7DAF477C2CA4}" type="presParOf" srcId="{79B5BC03-6C81-4901-9C1D-808F2BC2029A}" destId="{F54C5818-5FBB-4961-A692-735668C2ECBD}" srcOrd="2" destOrd="0" presId="urn:microsoft.com/office/officeart/2005/8/layout/hierarchy2"/>
    <dgm:cxn modelId="{248AE891-5C83-40CB-8F1D-AB8BAABB7DF1}" type="presParOf" srcId="{F54C5818-5FBB-4961-A692-735668C2ECBD}" destId="{205392D5-8C14-4438-B0C6-C4CD09F4879A}" srcOrd="0" destOrd="0" presId="urn:microsoft.com/office/officeart/2005/8/layout/hierarchy2"/>
    <dgm:cxn modelId="{2AA6CF6F-2566-4898-BF0D-CC5FA197AFDD}" type="presParOf" srcId="{79B5BC03-6C81-4901-9C1D-808F2BC2029A}" destId="{B0316FD6-2C78-4BA6-B06A-88A50D9573B6}" srcOrd="3" destOrd="0" presId="urn:microsoft.com/office/officeart/2005/8/layout/hierarchy2"/>
    <dgm:cxn modelId="{A4BC71ED-5688-408F-9D44-3D91BE3C67C4}" type="presParOf" srcId="{B0316FD6-2C78-4BA6-B06A-88A50D9573B6}" destId="{BF95566E-5E4A-4AA4-9A04-6E37FCBAF336}" srcOrd="0" destOrd="0" presId="urn:microsoft.com/office/officeart/2005/8/layout/hierarchy2"/>
    <dgm:cxn modelId="{910C4390-DA04-490D-9112-F9BA3A003616}" type="presParOf" srcId="{B0316FD6-2C78-4BA6-B06A-88A50D9573B6}" destId="{DAF7D128-AFB1-4B71-A1DD-AF434C8465E8}" srcOrd="1" destOrd="0" presId="urn:microsoft.com/office/officeart/2005/8/layout/hierarchy2"/>
    <dgm:cxn modelId="{05B2DD92-D24A-495A-B21C-6685C3A9DE90}" type="presParOf" srcId="{DAF7D128-AFB1-4B71-A1DD-AF434C8465E8}" destId="{A5F1D8AB-F073-41E0-8DCD-FEBE51C415D8}" srcOrd="0" destOrd="0" presId="urn:microsoft.com/office/officeart/2005/8/layout/hierarchy2"/>
    <dgm:cxn modelId="{B583A318-4B71-4E16-BCD7-22FDB1B838B2}" type="presParOf" srcId="{A5F1D8AB-F073-41E0-8DCD-FEBE51C415D8}" destId="{9F3E27CB-97C5-4B3A-B808-41ACAE80B6CD}" srcOrd="0" destOrd="0" presId="urn:microsoft.com/office/officeart/2005/8/layout/hierarchy2"/>
    <dgm:cxn modelId="{D1DE2460-017E-4CE4-8DD0-F5CADF1E25E2}" type="presParOf" srcId="{DAF7D128-AFB1-4B71-A1DD-AF434C8465E8}" destId="{74271606-8E25-44DF-89B6-B2E8A78D43F1}" srcOrd="1" destOrd="0" presId="urn:microsoft.com/office/officeart/2005/8/layout/hierarchy2"/>
    <dgm:cxn modelId="{89126B61-3F5F-4C28-BD4A-D7F4CA40533F}" type="presParOf" srcId="{74271606-8E25-44DF-89B6-B2E8A78D43F1}" destId="{867197C3-ED93-4297-8564-04EE4396DF04}" srcOrd="0" destOrd="0" presId="urn:microsoft.com/office/officeart/2005/8/layout/hierarchy2"/>
    <dgm:cxn modelId="{8C0C92C8-65F0-4F42-A2AF-689643AEF7C8}" type="presParOf" srcId="{74271606-8E25-44DF-89B6-B2E8A78D43F1}" destId="{70667BFE-4902-4069-A7A4-46F30F618784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92F87-E601-4D00-875E-DF523AB0239B}" type="doc">
      <dgm:prSet loTypeId="urn:microsoft.com/office/officeart/2005/8/layout/bList2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E95802-31EA-47FD-8024-41F00BC1FFF0}">
      <dgm:prSet phldrT="[Texte]" custT="1"/>
      <dgm:spPr/>
      <dgm:t>
        <a:bodyPr/>
        <a:lstStyle/>
        <a:p>
          <a:pPr algn="ctr"/>
          <a:r>
            <a:rPr lang="fr-FR" sz="3600" dirty="0"/>
            <a:t>Input </a:t>
          </a:r>
          <a:r>
            <a:rPr lang="fr-FR" sz="3600" dirty="0" err="1"/>
            <a:t>approach</a:t>
          </a:r>
          <a:endParaRPr lang="fr-FR" sz="3600" dirty="0"/>
        </a:p>
      </dgm:t>
    </dgm:pt>
    <dgm:pt modelId="{008522E9-420B-4D64-A5F5-55E6C143FE2D}" type="parTrans" cxnId="{FA9A7EC1-C469-49D8-9BA0-26E7BF40CA56}">
      <dgm:prSet/>
      <dgm:spPr/>
      <dgm:t>
        <a:bodyPr/>
        <a:lstStyle/>
        <a:p>
          <a:endParaRPr lang="fr-FR"/>
        </a:p>
      </dgm:t>
    </dgm:pt>
    <dgm:pt modelId="{1367BD30-42B0-4BCA-8721-EA6AF2CDA391}" type="sibTrans" cxnId="{FA9A7EC1-C469-49D8-9BA0-26E7BF40CA56}">
      <dgm:prSet/>
      <dgm:spPr/>
      <dgm:t>
        <a:bodyPr/>
        <a:lstStyle/>
        <a:p>
          <a:endParaRPr lang="fr-FR"/>
        </a:p>
      </dgm:t>
    </dgm:pt>
    <dgm:pt modelId="{9EC9D043-12BF-4C6F-BB31-6BAA2B9F2D53}">
      <dgm:prSet phldrT="[Texte]" custT="1"/>
      <dgm:spPr/>
      <dgm:t>
        <a:bodyPr/>
        <a:lstStyle/>
        <a:p>
          <a:pPr algn="ctr"/>
          <a:r>
            <a:rPr lang="fr-FR" sz="3600" dirty="0"/>
            <a:t>Output </a:t>
          </a:r>
          <a:r>
            <a:rPr lang="fr-FR" sz="3600" dirty="0" err="1"/>
            <a:t>approach</a:t>
          </a:r>
          <a:endParaRPr lang="fr-FR" sz="3600" dirty="0"/>
        </a:p>
      </dgm:t>
    </dgm:pt>
    <dgm:pt modelId="{C7C4C3F4-A402-4FEB-8100-F92BB232D754}" type="parTrans" cxnId="{EDA332D7-851A-4D1E-91AE-76740ADDC65A}">
      <dgm:prSet/>
      <dgm:spPr/>
      <dgm:t>
        <a:bodyPr/>
        <a:lstStyle/>
        <a:p>
          <a:endParaRPr lang="fr-FR"/>
        </a:p>
      </dgm:t>
    </dgm:pt>
    <dgm:pt modelId="{5FA4BF9B-3FAE-4FCB-B745-956D762E9136}" type="sibTrans" cxnId="{EDA332D7-851A-4D1E-91AE-76740ADDC65A}">
      <dgm:prSet/>
      <dgm:spPr/>
      <dgm:t>
        <a:bodyPr/>
        <a:lstStyle/>
        <a:p>
          <a:endParaRPr lang="fr-FR"/>
        </a:p>
      </dgm:t>
    </dgm:pt>
    <dgm:pt modelId="{5FC2C4A3-2E69-41E4-90B4-676ED3FAFD62}">
      <dgm:prSet/>
      <dgm:spPr/>
      <dgm:t>
        <a:bodyPr/>
        <a:lstStyle/>
        <a:p>
          <a:pPr algn="ctr">
            <a:buFontTx/>
            <a:buNone/>
          </a:pPr>
          <a:r>
            <a:rPr lang="en-US" dirty="0"/>
            <a:t>sum of costs involved in the production of domestic services</a:t>
          </a:r>
          <a:endParaRPr lang="fr-FR" dirty="0"/>
        </a:p>
      </dgm:t>
    </dgm:pt>
    <dgm:pt modelId="{97EB76D8-226F-4047-A54D-328CEEBB5C5F}" type="parTrans" cxnId="{DBD61F4B-026C-48D6-B792-17316CE6D964}">
      <dgm:prSet/>
      <dgm:spPr/>
      <dgm:t>
        <a:bodyPr/>
        <a:lstStyle/>
        <a:p>
          <a:endParaRPr lang="fr-FR"/>
        </a:p>
      </dgm:t>
    </dgm:pt>
    <dgm:pt modelId="{7E7F57DB-EDF9-4AFE-97A4-BB2D46BAF25E}" type="sibTrans" cxnId="{DBD61F4B-026C-48D6-B792-17316CE6D964}">
      <dgm:prSet/>
      <dgm:spPr/>
      <dgm:t>
        <a:bodyPr/>
        <a:lstStyle/>
        <a:p>
          <a:endParaRPr lang="fr-FR"/>
        </a:p>
      </dgm:t>
    </dgm:pt>
    <dgm:pt modelId="{73EB5A91-7785-4448-9328-9221F231055C}">
      <dgm:prSet/>
      <dgm:spPr/>
      <dgm:t>
        <a:bodyPr/>
        <a:lstStyle/>
        <a:p>
          <a:pPr algn="ctr">
            <a:buFontTx/>
            <a:buNone/>
          </a:pPr>
          <a:r>
            <a:rPr lang="en-US" dirty="0" smtClean="0">
              <a:solidFill>
                <a:schemeClr val="tx1"/>
              </a:solidFill>
            </a:rPr>
            <a:t>(quantity </a:t>
          </a:r>
          <a:r>
            <a:rPr lang="en-US" dirty="0">
              <a:solidFill>
                <a:schemeClr val="tx1"/>
              </a:solidFill>
            </a:rPr>
            <a:t>of services </a:t>
          </a:r>
          <a:r>
            <a:rPr lang="en-US" dirty="0" smtClean="0">
              <a:solidFill>
                <a:schemeClr val="tx1"/>
              </a:solidFill>
            </a:rPr>
            <a:t>produced)            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x                  </a:t>
          </a:r>
          <a:r>
            <a:rPr lang="en-US" dirty="0" smtClean="0">
              <a:solidFill>
                <a:schemeClr val="tx1"/>
              </a:solidFill>
            </a:rPr>
            <a:t>(market price)</a:t>
          </a:r>
          <a:endParaRPr lang="fr-FR" dirty="0"/>
        </a:p>
      </dgm:t>
    </dgm:pt>
    <dgm:pt modelId="{A3580E5A-70E4-4BCE-9E11-69BDA67A3B30}" type="parTrans" cxnId="{0AD31F7C-9ED7-45D5-A81E-E09AB9C4FCD7}">
      <dgm:prSet/>
      <dgm:spPr/>
      <dgm:t>
        <a:bodyPr/>
        <a:lstStyle/>
        <a:p>
          <a:endParaRPr lang="fr-FR"/>
        </a:p>
      </dgm:t>
    </dgm:pt>
    <dgm:pt modelId="{7CD0EFD3-2FC2-490C-BB86-769B72057CB6}" type="sibTrans" cxnId="{0AD31F7C-9ED7-45D5-A81E-E09AB9C4FCD7}">
      <dgm:prSet/>
      <dgm:spPr/>
      <dgm:t>
        <a:bodyPr/>
        <a:lstStyle/>
        <a:p>
          <a:endParaRPr lang="fr-FR"/>
        </a:p>
      </dgm:t>
    </dgm:pt>
    <dgm:pt modelId="{9DBAF33F-D152-44DF-B7B3-1E2A838773E3}" type="pres">
      <dgm:prSet presAssocID="{F4592F87-E601-4D00-875E-DF523AB0239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F1BF55-7808-44E8-AF9F-3A5A6FF98E1B}" type="pres">
      <dgm:prSet presAssocID="{8FE95802-31EA-47FD-8024-41F00BC1FFF0}" presName="compNode" presStyleCnt="0"/>
      <dgm:spPr/>
    </dgm:pt>
    <dgm:pt modelId="{1DD37AFA-9827-4A44-8FD2-459F460AA776}" type="pres">
      <dgm:prSet presAssocID="{8FE95802-31EA-47FD-8024-41F00BC1FFF0}" presName="childRect" presStyleLbl="bgAcc1" presStyleIdx="0" presStyleCnt="2" custLinFactX="30914" custLinFactNeighborX="100000" custLinFactNeighborY="3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AF498C-756D-4FCF-86CA-C677865215F4}" type="pres">
      <dgm:prSet presAssocID="{8FE95802-31EA-47FD-8024-41F00BC1FF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54CCFE-0BF7-4B0E-8267-0BBF42812910}" type="pres">
      <dgm:prSet presAssocID="{8FE95802-31EA-47FD-8024-41F00BC1FFF0}" presName="parentRect" presStyleLbl="alignNode1" presStyleIdx="0" presStyleCnt="2" custLinFactX="100000" custLinFactNeighborX="107003" custLinFactNeighborY="18002"/>
      <dgm:spPr/>
      <dgm:t>
        <a:bodyPr/>
        <a:lstStyle/>
        <a:p>
          <a:endParaRPr lang="fr-FR"/>
        </a:p>
      </dgm:t>
    </dgm:pt>
    <dgm:pt modelId="{297AA763-B97F-473D-9194-E696FB54D478}" type="pres">
      <dgm:prSet presAssocID="{8FE95802-31EA-47FD-8024-41F00BC1FFF0}" presName="adorn" presStyleLbl="fgAccFollowNode1" presStyleIdx="0" presStyleCnt="2" custScaleX="77897" custScaleY="99877" custLinFactX="153470" custLinFactNeighborX="200000" custLinFactNeighborY="188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068C2F-FED8-4515-AE8A-3890703776BF}" type="pres">
      <dgm:prSet presAssocID="{1367BD30-42B0-4BCA-8721-EA6AF2CDA39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FAEE373-76DD-414C-9DC6-F67977702589}" type="pres">
      <dgm:prSet presAssocID="{9EC9D043-12BF-4C6F-BB31-6BAA2B9F2D53}" presName="compNode" presStyleCnt="0"/>
      <dgm:spPr/>
    </dgm:pt>
    <dgm:pt modelId="{B517DD90-9E42-403A-AC8A-851BA7F35C88}" type="pres">
      <dgm:prSet presAssocID="{9EC9D043-12BF-4C6F-BB31-6BAA2B9F2D53}" presName="childRect" presStyleLbl="bgAcc1" presStyleIdx="1" presStyleCnt="2" custScaleX="109563" custLinFactX="-3472" custLinFactNeighborX="-100000" custLinFactNeighborY="-43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85EB76-859D-4A8E-9C54-861D2C1CF842}" type="pres">
      <dgm:prSet presAssocID="{9EC9D043-12BF-4C6F-BB31-6BAA2B9F2D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95A238-F8E1-4CCB-8CC3-A161C8EB0398}" type="pres">
      <dgm:prSet presAssocID="{9EC9D043-12BF-4C6F-BB31-6BAA2B9F2D53}" presName="parentRect" presStyleLbl="alignNode1" presStyleIdx="1" presStyleCnt="2" custScaleX="108316" custLinFactX="-4141" custLinFactNeighborX="-100000" custLinFactNeighborY="699"/>
      <dgm:spPr/>
      <dgm:t>
        <a:bodyPr/>
        <a:lstStyle/>
        <a:p>
          <a:endParaRPr lang="fr-FR"/>
        </a:p>
      </dgm:t>
    </dgm:pt>
    <dgm:pt modelId="{76583123-318D-4FED-BC05-68AA008876E0}" type="pres">
      <dgm:prSet presAssocID="{9EC9D043-12BF-4C6F-BB31-6BAA2B9F2D53}" presName="adorn" presStyleLbl="fgAccFollowNode1" presStyleIdx="1" presStyleCnt="2" custScaleX="95738" custScaleY="83404" custLinFactX="-132696" custLinFactNeighborX="-200000" custLinFactNeighborY="-2222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63FCE8A-6FC3-4820-9C9A-D15606C1D988}" type="presOf" srcId="{1367BD30-42B0-4BCA-8721-EA6AF2CDA391}" destId="{94068C2F-FED8-4515-AE8A-3890703776BF}" srcOrd="0" destOrd="0" presId="urn:microsoft.com/office/officeart/2005/8/layout/bList2#1"/>
    <dgm:cxn modelId="{551FE5D7-E324-4455-B9DD-BAF5F323CF38}" type="presOf" srcId="{5FC2C4A3-2E69-41E4-90B4-676ED3FAFD62}" destId="{1DD37AFA-9827-4A44-8FD2-459F460AA776}" srcOrd="0" destOrd="0" presId="urn:microsoft.com/office/officeart/2005/8/layout/bList2#1"/>
    <dgm:cxn modelId="{DBD61F4B-026C-48D6-B792-17316CE6D964}" srcId="{8FE95802-31EA-47FD-8024-41F00BC1FFF0}" destId="{5FC2C4A3-2E69-41E4-90B4-676ED3FAFD62}" srcOrd="0" destOrd="0" parTransId="{97EB76D8-226F-4047-A54D-328CEEBB5C5F}" sibTransId="{7E7F57DB-EDF9-4AFE-97A4-BB2D46BAF25E}"/>
    <dgm:cxn modelId="{0A329019-D87F-4ED2-B3E1-A7BF30FB5EF3}" type="presOf" srcId="{8FE95802-31EA-47FD-8024-41F00BC1FFF0}" destId="{3154CCFE-0BF7-4B0E-8267-0BBF42812910}" srcOrd="1" destOrd="0" presId="urn:microsoft.com/office/officeart/2005/8/layout/bList2#1"/>
    <dgm:cxn modelId="{873D4B8C-C21C-4977-BA08-778A5227BC90}" type="presOf" srcId="{F4592F87-E601-4D00-875E-DF523AB0239B}" destId="{9DBAF33F-D152-44DF-B7B3-1E2A838773E3}" srcOrd="0" destOrd="0" presId="urn:microsoft.com/office/officeart/2005/8/layout/bList2#1"/>
    <dgm:cxn modelId="{B3316137-51DE-4394-967F-C3E3B559B284}" type="presOf" srcId="{9EC9D043-12BF-4C6F-BB31-6BAA2B9F2D53}" destId="{A395A238-F8E1-4CCB-8CC3-A161C8EB0398}" srcOrd="1" destOrd="0" presId="urn:microsoft.com/office/officeart/2005/8/layout/bList2#1"/>
    <dgm:cxn modelId="{16784F0A-F2F8-4440-A89C-99E155C7563C}" type="presOf" srcId="{9EC9D043-12BF-4C6F-BB31-6BAA2B9F2D53}" destId="{2285EB76-859D-4A8E-9C54-861D2C1CF842}" srcOrd="0" destOrd="0" presId="urn:microsoft.com/office/officeart/2005/8/layout/bList2#1"/>
    <dgm:cxn modelId="{FA9A7EC1-C469-49D8-9BA0-26E7BF40CA56}" srcId="{F4592F87-E601-4D00-875E-DF523AB0239B}" destId="{8FE95802-31EA-47FD-8024-41F00BC1FFF0}" srcOrd="0" destOrd="0" parTransId="{008522E9-420B-4D64-A5F5-55E6C143FE2D}" sibTransId="{1367BD30-42B0-4BCA-8721-EA6AF2CDA391}"/>
    <dgm:cxn modelId="{0AD31F7C-9ED7-45D5-A81E-E09AB9C4FCD7}" srcId="{9EC9D043-12BF-4C6F-BB31-6BAA2B9F2D53}" destId="{73EB5A91-7785-4448-9328-9221F231055C}" srcOrd="0" destOrd="0" parTransId="{A3580E5A-70E4-4BCE-9E11-69BDA67A3B30}" sibTransId="{7CD0EFD3-2FC2-490C-BB86-769B72057CB6}"/>
    <dgm:cxn modelId="{3E469673-B5C2-4EB8-8D4D-C788861015CA}" type="presOf" srcId="{8FE95802-31EA-47FD-8024-41F00BC1FFF0}" destId="{DCAF498C-756D-4FCF-86CA-C677865215F4}" srcOrd="0" destOrd="0" presId="urn:microsoft.com/office/officeart/2005/8/layout/bList2#1"/>
    <dgm:cxn modelId="{EDA332D7-851A-4D1E-91AE-76740ADDC65A}" srcId="{F4592F87-E601-4D00-875E-DF523AB0239B}" destId="{9EC9D043-12BF-4C6F-BB31-6BAA2B9F2D53}" srcOrd="1" destOrd="0" parTransId="{C7C4C3F4-A402-4FEB-8100-F92BB232D754}" sibTransId="{5FA4BF9B-3FAE-4FCB-B745-956D762E9136}"/>
    <dgm:cxn modelId="{D21180BA-12DC-486C-9EBA-916A7FFE4905}" type="presOf" srcId="{73EB5A91-7785-4448-9328-9221F231055C}" destId="{B517DD90-9E42-403A-AC8A-851BA7F35C88}" srcOrd="0" destOrd="0" presId="urn:microsoft.com/office/officeart/2005/8/layout/bList2#1"/>
    <dgm:cxn modelId="{0A1162E9-89A8-439B-AF15-2F28C8A4CFEF}" type="presParOf" srcId="{9DBAF33F-D152-44DF-B7B3-1E2A838773E3}" destId="{18F1BF55-7808-44E8-AF9F-3A5A6FF98E1B}" srcOrd="0" destOrd="0" presId="urn:microsoft.com/office/officeart/2005/8/layout/bList2#1"/>
    <dgm:cxn modelId="{700A9615-BAC9-4962-80B2-E741F3FA584E}" type="presParOf" srcId="{18F1BF55-7808-44E8-AF9F-3A5A6FF98E1B}" destId="{1DD37AFA-9827-4A44-8FD2-459F460AA776}" srcOrd="0" destOrd="0" presId="urn:microsoft.com/office/officeart/2005/8/layout/bList2#1"/>
    <dgm:cxn modelId="{84AF65A5-CEC2-4CB4-A367-A857DAC7CBEA}" type="presParOf" srcId="{18F1BF55-7808-44E8-AF9F-3A5A6FF98E1B}" destId="{DCAF498C-756D-4FCF-86CA-C677865215F4}" srcOrd="1" destOrd="0" presId="urn:microsoft.com/office/officeart/2005/8/layout/bList2#1"/>
    <dgm:cxn modelId="{ED326E25-85DE-4B73-8F16-ACB38D9DF545}" type="presParOf" srcId="{18F1BF55-7808-44E8-AF9F-3A5A6FF98E1B}" destId="{3154CCFE-0BF7-4B0E-8267-0BBF42812910}" srcOrd="2" destOrd="0" presId="urn:microsoft.com/office/officeart/2005/8/layout/bList2#1"/>
    <dgm:cxn modelId="{754EC45A-0445-4D3A-A859-03B76A4B74C8}" type="presParOf" srcId="{18F1BF55-7808-44E8-AF9F-3A5A6FF98E1B}" destId="{297AA763-B97F-473D-9194-E696FB54D478}" srcOrd="3" destOrd="0" presId="urn:microsoft.com/office/officeart/2005/8/layout/bList2#1"/>
    <dgm:cxn modelId="{526B6D89-7777-4C05-8C85-C069D720FB19}" type="presParOf" srcId="{9DBAF33F-D152-44DF-B7B3-1E2A838773E3}" destId="{94068C2F-FED8-4515-AE8A-3890703776BF}" srcOrd="1" destOrd="0" presId="urn:microsoft.com/office/officeart/2005/8/layout/bList2#1"/>
    <dgm:cxn modelId="{31DB7584-4F57-4B12-ABCA-8BDD8875D154}" type="presParOf" srcId="{9DBAF33F-D152-44DF-B7B3-1E2A838773E3}" destId="{1FAEE373-76DD-414C-9DC6-F67977702589}" srcOrd="2" destOrd="0" presId="urn:microsoft.com/office/officeart/2005/8/layout/bList2#1"/>
    <dgm:cxn modelId="{B69653D6-D2BE-4AFF-B130-010AA6E1DAB8}" type="presParOf" srcId="{1FAEE373-76DD-414C-9DC6-F67977702589}" destId="{B517DD90-9E42-403A-AC8A-851BA7F35C88}" srcOrd="0" destOrd="0" presId="urn:microsoft.com/office/officeart/2005/8/layout/bList2#1"/>
    <dgm:cxn modelId="{862F896A-7AF8-4FBE-A028-F837A32089EC}" type="presParOf" srcId="{1FAEE373-76DD-414C-9DC6-F67977702589}" destId="{2285EB76-859D-4A8E-9C54-861D2C1CF842}" srcOrd="1" destOrd="0" presId="urn:microsoft.com/office/officeart/2005/8/layout/bList2#1"/>
    <dgm:cxn modelId="{6622DC7E-4EC6-426C-BFD4-2E84865DDAA3}" type="presParOf" srcId="{1FAEE373-76DD-414C-9DC6-F67977702589}" destId="{A395A238-F8E1-4CCB-8CC3-A161C8EB0398}" srcOrd="2" destOrd="0" presId="urn:microsoft.com/office/officeart/2005/8/layout/bList2#1"/>
    <dgm:cxn modelId="{D13770C4-9A91-4060-915A-B34068DE1247}" type="presParOf" srcId="{1FAEE373-76DD-414C-9DC6-F67977702589}" destId="{76583123-318D-4FED-BC05-68AA008876E0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85695-FA04-4160-917F-DF13CA68FAB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00499B8-D000-4036-862E-1CE30FC78541}">
      <dgm:prSet phldrT="[Texte]"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Work value</a:t>
          </a:r>
        </a:p>
        <a:p>
          <a:pPr>
            <a:buNone/>
          </a:pPr>
          <a:r>
            <a:rPr lang="en-US" dirty="0">
              <a:solidFill>
                <a:schemeClr val="tx1"/>
              </a:solidFill>
            </a:rPr>
            <a:t>+ other taxes on production</a:t>
          </a:r>
        </a:p>
        <a:p>
          <a:pPr>
            <a:buNone/>
          </a:pPr>
          <a:r>
            <a:rPr lang="en-US" dirty="0">
              <a:solidFill>
                <a:schemeClr val="tx1"/>
              </a:solidFill>
            </a:rPr>
            <a:t>- other production subsidies</a:t>
          </a:r>
          <a:endParaRPr lang="fr-FR" dirty="0"/>
        </a:p>
      </dgm:t>
    </dgm:pt>
    <dgm:pt modelId="{94590166-684D-45A9-BFF6-CE493A76917C}" type="parTrans" cxnId="{A548959D-AB25-4A63-92C4-B232E208790D}">
      <dgm:prSet/>
      <dgm:spPr/>
      <dgm:t>
        <a:bodyPr/>
        <a:lstStyle/>
        <a:p>
          <a:endParaRPr lang="fr-FR"/>
        </a:p>
      </dgm:t>
    </dgm:pt>
    <dgm:pt modelId="{77A6D070-7C8F-4BFF-929D-49FBB2BB179B}" type="sibTrans" cxnId="{A548959D-AB25-4A63-92C4-B232E208790D}">
      <dgm:prSet/>
      <dgm:spPr/>
      <dgm:t>
        <a:bodyPr/>
        <a:lstStyle/>
        <a:p>
          <a:endParaRPr lang="fr-FR"/>
        </a:p>
      </dgm:t>
    </dgm:pt>
    <dgm:pt modelId="{DC8E9CC6-2DB9-4358-B469-10C207C487B9}">
      <dgm:prSet phldrT="[Texte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accent6"/>
              </a:solidFill>
            </a:rPr>
            <a:t>Net</a:t>
          </a:r>
          <a:r>
            <a:rPr lang="en-US" sz="2400" dirty="0">
              <a:solidFill>
                <a:schemeClr val="accent6"/>
              </a:solidFill>
            </a:rPr>
            <a:t> value added</a:t>
          </a:r>
          <a:endParaRPr lang="fr-FR" sz="2400" dirty="0">
            <a:solidFill>
              <a:schemeClr val="accent6"/>
            </a:solidFill>
          </a:endParaRPr>
        </a:p>
      </dgm:t>
    </dgm:pt>
    <dgm:pt modelId="{9762AB18-91D7-4DCD-9F2B-42B07886C599}" type="parTrans" cxnId="{41BD62EA-57B4-4FE3-91C0-458EEA3ACF0D}">
      <dgm:prSet/>
      <dgm:spPr/>
      <dgm:t>
        <a:bodyPr/>
        <a:lstStyle/>
        <a:p>
          <a:endParaRPr lang="fr-FR"/>
        </a:p>
      </dgm:t>
    </dgm:pt>
    <dgm:pt modelId="{2B916671-C2C9-405E-8DBF-D5238E0C1100}" type="sibTrans" cxnId="{41BD62EA-57B4-4FE3-91C0-458EEA3ACF0D}">
      <dgm:prSet/>
      <dgm:spPr/>
      <dgm:t>
        <a:bodyPr/>
        <a:lstStyle/>
        <a:p>
          <a:endParaRPr lang="fr-FR"/>
        </a:p>
      </dgm:t>
    </dgm:pt>
    <dgm:pt modelId="{7A3BE429-2D0B-4764-B11D-686ACB1DEA9F}">
      <dgm:prSet phldrT="[Texte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consumption of fixed capital</a:t>
          </a:r>
          <a:endParaRPr lang="fr-FR" dirty="0"/>
        </a:p>
      </dgm:t>
    </dgm:pt>
    <dgm:pt modelId="{7D437BA1-7C67-413E-A752-8D825F09CAC4}" type="parTrans" cxnId="{C5EDBCC3-F148-4F48-BF2C-3695889D3442}">
      <dgm:prSet/>
      <dgm:spPr/>
      <dgm:t>
        <a:bodyPr/>
        <a:lstStyle/>
        <a:p>
          <a:endParaRPr lang="fr-FR"/>
        </a:p>
      </dgm:t>
    </dgm:pt>
    <dgm:pt modelId="{FA7F3DD8-E5DC-4780-9BB7-C5185F320165}" type="sibTrans" cxnId="{C5EDBCC3-F148-4F48-BF2C-3695889D3442}">
      <dgm:prSet/>
      <dgm:spPr/>
      <dgm:t>
        <a:bodyPr/>
        <a:lstStyle/>
        <a:p>
          <a:endParaRPr lang="fr-FR"/>
        </a:p>
      </dgm:t>
    </dgm:pt>
    <dgm:pt modelId="{9E958A05-30EB-42ED-BFB4-83605D955EEE}">
      <dgm:prSet phldrT="[Texte]" custT="1"/>
      <dgm:spPr/>
      <dgm:t>
        <a:bodyPr/>
        <a:lstStyle/>
        <a:p>
          <a:pPr>
            <a:buNone/>
          </a:pPr>
          <a:r>
            <a:rPr lang="en-US" sz="2000" dirty="0">
              <a:solidFill>
                <a:schemeClr val="accent6"/>
              </a:solidFill>
            </a:rPr>
            <a:t>Gross</a:t>
          </a:r>
          <a:r>
            <a:rPr lang="en-US" sz="2400" dirty="0">
              <a:solidFill>
                <a:schemeClr val="accent6"/>
              </a:solidFill>
            </a:rPr>
            <a:t> value added</a:t>
          </a:r>
          <a:endParaRPr lang="fr-FR" sz="2400" dirty="0">
            <a:solidFill>
              <a:schemeClr val="accent6"/>
            </a:solidFill>
          </a:endParaRPr>
        </a:p>
      </dgm:t>
    </dgm:pt>
    <dgm:pt modelId="{2679E782-6971-4B02-8FE2-BFC263A5ACD7}" type="parTrans" cxnId="{4B76BA31-1C4B-43E5-9CB8-BB646DAD9C85}">
      <dgm:prSet/>
      <dgm:spPr/>
      <dgm:t>
        <a:bodyPr/>
        <a:lstStyle/>
        <a:p>
          <a:endParaRPr lang="fr-FR"/>
        </a:p>
      </dgm:t>
    </dgm:pt>
    <dgm:pt modelId="{D51156DF-54AD-47F2-B8DF-474505306AB6}" type="sibTrans" cxnId="{4B76BA31-1C4B-43E5-9CB8-BB646DAD9C85}">
      <dgm:prSet/>
      <dgm:spPr/>
      <dgm:t>
        <a:bodyPr/>
        <a:lstStyle/>
        <a:p>
          <a:endParaRPr lang="fr-FR"/>
        </a:p>
      </dgm:t>
    </dgm:pt>
    <dgm:pt modelId="{79326589-2638-4395-AFE9-F59EA49D85CE}">
      <dgm:prSet phldrT="[Texte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intermediate consumption</a:t>
          </a:r>
          <a:endParaRPr lang="fr-FR" sz="1500" dirty="0"/>
        </a:p>
      </dgm:t>
    </dgm:pt>
    <dgm:pt modelId="{401A97DD-108F-42F1-AD10-C6C02C03ED2F}" type="parTrans" cxnId="{09BC4959-FC62-4EA4-A876-6701E4A245A1}">
      <dgm:prSet/>
      <dgm:spPr/>
      <dgm:t>
        <a:bodyPr/>
        <a:lstStyle/>
        <a:p>
          <a:endParaRPr lang="fr-FR"/>
        </a:p>
      </dgm:t>
    </dgm:pt>
    <dgm:pt modelId="{88F0A44B-3207-45B4-93AB-F005FBB2F7AF}" type="sibTrans" cxnId="{09BC4959-FC62-4EA4-A876-6701E4A245A1}">
      <dgm:prSet/>
      <dgm:spPr/>
      <dgm:t>
        <a:bodyPr/>
        <a:lstStyle/>
        <a:p>
          <a:endParaRPr lang="fr-FR"/>
        </a:p>
      </dgm:t>
    </dgm:pt>
    <dgm:pt modelId="{617FB02C-CA81-4B96-AECD-5D5E154B15DF}">
      <dgm:prSet phldrT="[Texte]" custT="1"/>
      <dgm:spPr/>
      <dgm:t>
        <a:bodyPr/>
        <a:lstStyle/>
        <a:p>
          <a:pPr>
            <a:buNone/>
          </a:pPr>
          <a:r>
            <a:rPr lang="en-US" sz="2400" dirty="0">
              <a:solidFill>
                <a:schemeClr val="accent6"/>
              </a:solidFill>
            </a:rPr>
            <a:t>Value of </a:t>
          </a:r>
          <a:r>
            <a:rPr lang="en-US" sz="2000" dirty="0">
              <a:solidFill>
                <a:schemeClr val="accent6"/>
              </a:solidFill>
            </a:rPr>
            <a:t>total</a:t>
          </a:r>
          <a:r>
            <a:rPr lang="en-US" sz="2400" dirty="0">
              <a:solidFill>
                <a:schemeClr val="accent6"/>
              </a:solidFill>
            </a:rPr>
            <a:t> output (sum of costs)</a:t>
          </a:r>
          <a:endParaRPr lang="fr-FR" sz="2400" dirty="0">
            <a:solidFill>
              <a:schemeClr val="accent6"/>
            </a:solidFill>
          </a:endParaRPr>
        </a:p>
      </dgm:t>
    </dgm:pt>
    <dgm:pt modelId="{53E25551-964D-4B8E-8735-129974C66C40}" type="parTrans" cxnId="{DA14C19A-EE1D-4DD7-B9D0-69622B032578}">
      <dgm:prSet/>
      <dgm:spPr/>
      <dgm:t>
        <a:bodyPr/>
        <a:lstStyle/>
        <a:p>
          <a:endParaRPr lang="fr-FR"/>
        </a:p>
      </dgm:t>
    </dgm:pt>
    <dgm:pt modelId="{4815767A-08DE-473E-BDD4-853C0E504A9A}" type="sibTrans" cxnId="{DA14C19A-EE1D-4DD7-B9D0-69622B032578}">
      <dgm:prSet/>
      <dgm:spPr/>
      <dgm:t>
        <a:bodyPr/>
        <a:lstStyle/>
        <a:p>
          <a:endParaRPr lang="fr-FR"/>
        </a:p>
      </dgm:t>
    </dgm:pt>
    <dgm:pt modelId="{A3C220FE-7C4E-4F54-9752-C1173C8EE4B0}" type="pres">
      <dgm:prSet presAssocID="{32C85695-FA04-4160-917F-DF13CA68FAB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7F8B0DD-3C36-4ABB-89BC-7E03BE3103B8}" type="pres">
      <dgm:prSet presAssocID="{E00499B8-D000-4036-862E-1CE30FC78541}" presName="composite" presStyleCnt="0"/>
      <dgm:spPr/>
    </dgm:pt>
    <dgm:pt modelId="{0D2F3F75-8F19-49A1-998E-A5AD81C5C189}" type="pres">
      <dgm:prSet presAssocID="{E00499B8-D000-4036-862E-1CE30FC78541}" presName="bentUpArrow1" presStyleLbl="alignImgPlace1" presStyleIdx="0" presStyleCnt="2"/>
      <dgm:spPr/>
    </dgm:pt>
    <dgm:pt modelId="{C493DE4B-EE94-4CFD-AA0B-7780E01EE02E}" type="pres">
      <dgm:prSet presAssocID="{E00499B8-D000-4036-862E-1CE30FC7854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3DDB2F-F717-4783-ADE0-27412FD0486C}" type="pres">
      <dgm:prSet presAssocID="{E00499B8-D000-4036-862E-1CE30FC78541}" presName="ChildText" presStyleLbl="revTx" presStyleIdx="0" presStyleCnt="3" custScaleX="262885" custLinFactNeighborX="87307" custLinFactNeighborY="-1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28BFF4-C517-4CD2-9BA7-C77C11038365}" type="pres">
      <dgm:prSet presAssocID="{77A6D070-7C8F-4BFF-929D-49FBB2BB179B}" presName="sibTrans" presStyleCnt="0"/>
      <dgm:spPr/>
    </dgm:pt>
    <dgm:pt modelId="{8A453AE3-602E-4250-8EC5-ECF69CB82E96}" type="pres">
      <dgm:prSet presAssocID="{7A3BE429-2D0B-4764-B11D-686ACB1DEA9F}" presName="composite" presStyleCnt="0"/>
      <dgm:spPr/>
    </dgm:pt>
    <dgm:pt modelId="{C837B9E0-E64B-445A-9D38-EDF73ACC716D}" type="pres">
      <dgm:prSet presAssocID="{7A3BE429-2D0B-4764-B11D-686ACB1DEA9F}" presName="bentUpArrow1" presStyleLbl="alignImgPlace1" presStyleIdx="1" presStyleCnt="2"/>
      <dgm:spPr/>
    </dgm:pt>
    <dgm:pt modelId="{A024D750-D43A-4CD7-B389-E858FBCB4E8A}" type="pres">
      <dgm:prSet presAssocID="{7A3BE429-2D0B-4764-B11D-686ACB1DEA9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CE8D70-1A5B-4738-920D-0292C646B039}" type="pres">
      <dgm:prSet presAssocID="{7A3BE429-2D0B-4764-B11D-686ACB1DEA9F}" presName="ChildText" presStyleLbl="revTx" presStyleIdx="1" presStyleCnt="3" custScaleX="237751" custLinFactNeighborX="96416" custLinFactNeighborY="3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AED75-94E0-44FF-9AC4-F61D1FF6C294}" type="pres">
      <dgm:prSet presAssocID="{FA7F3DD8-E5DC-4780-9BB7-C5185F320165}" presName="sibTrans" presStyleCnt="0"/>
      <dgm:spPr/>
    </dgm:pt>
    <dgm:pt modelId="{2AC51DD0-A404-4C68-9469-95B0F293F6E0}" type="pres">
      <dgm:prSet presAssocID="{79326589-2638-4395-AFE9-F59EA49D85CE}" presName="composite" presStyleCnt="0"/>
      <dgm:spPr/>
    </dgm:pt>
    <dgm:pt modelId="{4F53FB13-DB12-47CF-B377-E350A9ECFA48}" type="pres">
      <dgm:prSet presAssocID="{79326589-2638-4395-AFE9-F59EA49D85CE}" presName="ParentText" presStyleLbl="node1" presStyleIdx="2" presStyleCnt="3" custLinFactNeighborX="-27351" custLinFactNeighborY="28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92EDC-2EE3-480B-B28F-962B4A915237}" type="pres">
      <dgm:prSet presAssocID="{79326589-2638-4395-AFE9-F59EA49D85CE}" presName="FinalChildText" presStyleLbl="revTx" presStyleIdx="2" presStyleCnt="3" custScaleX="171564" custLinFactNeighborX="19888" custLinFactNeighborY="-19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E68263-B4AB-4A69-8092-3E0983EB05B4}" type="presOf" srcId="{DC8E9CC6-2DB9-4358-B469-10C207C487B9}" destId="{BB3DDB2F-F717-4783-ADE0-27412FD0486C}" srcOrd="0" destOrd="0" presId="urn:microsoft.com/office/officeart/2005/8/layout/StepDownProcess"/>
    <dgm:cxn modelId="{C5EDBCC3-F148-4F48-BF2C-3695889D3442}" srcId="{32C85695-FA04-4160-917F-DF13CA68FABA}" destId="{7A3BE429-2D0B-4764-B11D-686ACB1DEA9F}" srcOrd="1" destOrd="0" parTransId="{7D437BA1-7C67-413E-A752-8D825F09CAC4}" sibTransId="{FA7F3DD8-E5DC-4780-9BB7-C5185F320165}"/>
    <dgm:cxn modelId="{4078B82F-720D-4284-A834-946985DDB2DD}" type="presOf" srcId="{7A3BE429-2D0B-4764-B11D-686ACB1DEA9F}" destId="{A024D750-D43A-4CD7-B389-E858FBCB4E8A}" srcOrd="0" destOrd="0" presId="urn:microsoft.com/office/officeart/2005/8/layout/StepDownProcess"/>
    <dgm:cxn modelId="{A548959D-AB25-4A63-92C4-B232E208790D}" srcId="{32C85695-FA04-4160-917F-DF13CA68FABA}" destId="{E00499B8-D000-4036-862E-1CE30FC78541}" srcOrd="0" destOrd="0" parTransId="{94590166-684D-45A9-BFF6-CE493A76917C}" sibTransId="{77A6D070-7C8F-4BFF-929D-49FBB2BB179B}"/>
    <dgm:cxn modelId="{41BD62EA-57B4-4FE3-91C0-458EEA3ACF0D}" srcId="{E00499B8-D000-4036-862E-1CE30FC78541}" destId="{DC8E9CC6-2DB9-4358-B469-10C207C487B9}" srcOrd="0" destOrd="0" parTransId="{9762AB18-91D7-4DCD-9F2B-42B07886C599}" sibTransId="{2B916671-C2C9-405E-8DBF-D5238E0C1100}"/>
    <dgm:cxn modelId="{AF20B6F3-AC67-4B30-9CF9-BDDB307F2070}" type="presOf" srcId="{32C85695-FA04-4160-917F-DF13CA68FABA}" destId="{A3C220FE-7C4E-4F54-9752-C1173C8EE4B0}" srcOrd="0" destOrd="0" presId="urn:microsoft.com/office/officeart/2005/8/layout/StepDownProcess"/>
    <dgm:cxn modelId="{FA553AE8-0821-46C3-BF6B-05F52FC96511}" type="presOf" srcId="{E00499B8-D000-4036-862E-1CE30FC78541}" destId="{C493DE4B-EE94-4CFD-AA0B-7780E01EE02E}" srcOrd="0" destOrd="0" presId="urn:microsoft.com/office/officeart/2005/8/layout/StepDownProcess"/>
    <dgm:cxn modelId="{09BC4959-FC62-4EA4-A876-6701E4A245A1}" srcId="{32C85695-FA04-4160-917F-DF13CA68FABA}" destId="{79326589-2638-4395-AFE9-F59EA49D85CE}" srcOrd="2" destOrd="0" parTransId="{401A97DD-108F-42F1-AD10-C6C02C03ED2F}" sibTransId="{88F0A44B-3207-45B4-93AB-F005FBB2F7AF}"/>
    <dgm:cxn modelId="{2F4C9128-A387-45CB-906E-B16E1D594E17}" type="presOf" srcId="{617FB02C-CA81-4B96-AECD-5D5E154B15DF}" destId="{FC492EDC-2EE3-480B-B28F-962B4A915237}" srcOrd="0" destOrd="0" presId="urn:microsoft.com/office/officeart/2005/8/layout/StepDownProcess"/>
    <dgm:cxn modelId="{14F2578B-A041-478E-88A7-EC9997880DC7}" type="presOf" srcId="{79326589-2638-4395-AFE9-F59EA49D85CE}" destId="{4F53FB13-DB12-47CF-B377-E350A9ECFA48}" srcOrd="0" destOrd="0" presId="urn:microsoft.com/office/officeart/2005/8/layout/StepDownProcess"/>
    <dgm:cxn modelId="{DA14C19A-EE1D-4DD7-B9D0-69622B032578}" srcId="{79326589-2638-4395-AFE9-F59EA49D85CE}" destId="{617FB02C-CA81-4B96-AECD-5D5E154B15DF}" srcOrd="0" destOrd="0" parTransId="{53E25551-964D-4B8E-8735-129974C66C40}" sibTransId="{4815767A-08DE-473E-BDD4-853C0E504A9A}"/>
    <dgm:cxn modelId="{4B76BA31-1C4B-43E5-9CB8-BB646DAD9C85}" srcId="{7A3BE429-2D0B-4764-B11D-686ACB1DEA9F}" destId="{9E958A05-30EB-42ED-BFB4-83605D955EEE}" srcOrd="0" destOrd="0" parTransId="{2679E782-6971-4B02-8FE2-BFC263A5ACD7}" sibTransId="{D51156DF-54AD-47F2-B8DF-474505306AB6}"/>
    <dgm:cxn modelId="{6EFA2EC9-467B-444C-8491-8751F8CE7B28}" type="presOf" srcId="{9E958A05-30EB-42ED-BFB4-83605D955EEE}" destId="{7CCE8D70-1A5B-4738-920D-0292C646B039}" srcOrd="0" destOrd="0" presId="urn:microsoft.com/office/officeart/2005/8/layout/StepDownProcess"/>
    <dgm:cxn modelId="{E70FF946-8B0D-4408-B450-ED4AD5F5C2CD}" type="presParOf" srcId="{A3C220FE-7C4E-4F54-9752-C1173C8EE4B0}" destId="{C7F8B0DD-3C36-4ABB-89BC-7E03BE3103B8}" srcOrd="0" destOrd="0" presId="urn:microsoft.com/office/officeart/2005/8/layout/StepDownProcess"/>
    <dgm:cxn modelId="{7C3BA4E4-A703-46AE-8F5A-09C3A2BE0747}" type="presParOf" srcId="{C7F8B0DD-3C36-4ABB-89BC-7E03BE3103B8}" destId="{0D2F3F75-8F19-49A1-998E-A5AD81C5C189}" srcOrd="0" destOrd="0" presId="urn:microsoft.com/office/officeart/2005/8/layout/StepDownProcess"/>
    <dgm:cxn modelId="{1EE2C656-26EC-4A00-8F5B-13D304B02428}" type="presParOf" srcId="{C7F8B0DD-3C36-4ABB-89BC-7E03BE3103B8}" destId="{C493DE4B-EE94-4CFD-AA0B-7780E01EE02E}" srcOrd="1" destOrd="0" presId="urn:microsoft.com/office/officeart/2005/8/layout/StepDownProcess"/>
    <dgm:cxn modelId="{FFAC4CF9-A598-4834-B919-216A03261E1E}" type="presParOf" srcId="{C7F8B0DD-3C36-4ABB-89BC-7E03BE3103B8}" destId="{BB3DDB2F-F717-4783-ADE0-27412FD0486C}" srcOrd="2" destOrd="0" presId="urn:microsoft.com/office/officeart/2005/8/layout/StepDownProcess"/>
    <dgm:cxn modelId="{73B1D57A-4314-4E25-A37A-A91D6BF230DC}" type="presParOf" srcId="{A3C220FE-7C4E-4F54-9752-C1173C8EE4B0}" destId="{7628BFF4-C517-4CD2-9BA7-C77C11038365}" srcOrd="1" destOrd="0" presId="urn:microsoft.com/office/officeart/2005/8/layout/StepDownProcess"/>
    <dgm:cxn modelId="{1E6A4BFB-852F-4A26-858F-B98B3D909E03}" type="presParOf" srcId="{A3C220FE-7C4E-4F54-9752-C1173C8EE4B0}" destId="{8A453AE3-602E-4250-8EC5-ECF69CB82E96}" srcOrd="2" destOrd="0" presId="urn:microsoft.com/office/officeart/2005/8/layout/StepDownProcess"/>
    <dgm:cxn modelId="{A123B091-192E-4F52-AA1A-802AD4899721}" type="presParOf" srcId="{8A453AE3-602E-4250-8EC5-ECF69CB82E96}" destId="{C837B9E0-E64B-445A-9D38-EDF73ACC716D}" srcOrd="0" destOrd="0" presId="urn:microsoft.com/office/officeart/2005/8/layout/StepDownProcess"/>
    <dgm:cxn modelId="{627148D5-84D7-4296-B288-3CB03045387B}" type="presParOf" srcId="{8A453AE3-602E-4250-8EC5-ECF69CB82E96}" destId="{A024D750-D43A-4CD7-B389-E858FBCB4E8A}" srcOrd="1" destOrd="0" presId="urn:microsoft.com/office/officeart/2005/8/layout/StepDownProcess"/>
    <dgm:cxn modelId="{6D36A5AE-A1BB-4D7A-81CC-8DFABA06EBC8}" type="presParOf" srcId="{8A453AE3-602E-4250-8EC5-ECF69CB82E96}" destId="{7CCE8D70-1A5B-4738-920D-0292C646B039}" srcOrd="2" destOrd="0" presId="urn:microsoft.com/office/officeart/2005/8/layout/StepDownProcess"/>
    <dgm:cxn modelId="{BD22BA63-6D43-4290-8672-479749A47919}" type="presParOf" srcId="{A3C220FE-7C4E-4F54-9752-C1173C8EE4B0}" destId="{9FFAED75-94E0-44FF-9AC4-F61D1FF6C294}" srcOrd="3" destOrd="0" presId="urn:microsoft.com/office/officeart/2005/8/layout/StepDownProcess"/>
    <dgm:cxn modelId="{332FA0BF-4B98-4323-8E87-533464210E76}" type="presParOf" srcId="{A3C220FE-7C4E-4F54-9752-C1173C8EE4B0}" destId="{2AC51DD0-A404-4C68-9469-95B0F293F6E0}" srcOrd="4" destOrd="0" presId="urn:microsoft.com/office/officeart/2005/8/layout/StepDownProcess"/>
    <dgm:cxn modelId="{A43C2CDC-11CC-4761-B81A-0A3FCE9C400B}" type="presParOf" srcId="{2AC51DD0-A404-4C68-9469-95B0F293F6E0}" destId="{4F53FB13-DB12-47CF-B377-E350A9ECFA48}" srcOrd="0" destOrd="0" presId="urn:microsoft.com/office/officeart/2005/8/layout/StepDownProcess"/>
    <dgm:cxn modelId="{78357FB2-5E85-478B-909C-683F70011629}" type="presParOf" srcId="{2AC51DD0-A404-4C68-9469-95B0F293F6E0}" destId="{FC492EDC-2EE3-480B-B28F-962B4A915237}" srcOrd="1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5E4A70-8BB5-4263-8F9A-2A6C67A1D76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C02A64-C963-4C6D-8EDD-6F1F40E2095B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AB5D2844-ADB3-4321-80BD-854C3D89D3CD}" type="sibTrans" cxnId="{80595A3C-3D6A-4CEC-AEBC-1759B22CAF30}">
      <dgm:prSet/>
      <dgm:spPr/>
      <dgm:t>
        <a:bodyPr/>
        <a:lstStyle/>
        <a:p>
          <a:endParaRPr lang="fr-FR"/>
        </a:p>
      </dgm:t>
    </dgm:pt>
    <dgm:pt modelId="{810E4B4A-1620-44C1-83A2-3DD31CB4CE80}" type="parTrans" cxnId="{80595A3C-3D6A-4CEC-AEBC-1759B22CAF30}">
      <dgm:prSet/>
      <dgm:spPr/>
      <dgm:t>
        <a:bodyPr/>
        <a:lstStyle/>
        <a:p>
          <a:endParaRPr lang="fr-FR"/>
        </a:p>
      </dgm:t>
    </dgm:pt>
    <dgm:pt modelId="{7E21BC02-9BD6-4709-8C1E-FAA1B0177526}" type="pres">
      <dgm:prSet presAssocID="{A05E4A70-8BB5-4263-8F9A-2A6C67A1D76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fr-FR"/>
        </a:p>
      </dgm:t>
    </dgm:pt>
    <dgm:pt modelId="{26A1A732-9EA1-4F15-98C8-36434FD0C19B}" type="pres">
      <dgm:prSet presAssocID="{A05E4A70-8BB5-4263-8F9A-2A6C67A1D764}" presName="arrowNode" presStyleLbl="node1" presStyleIdx="0" presStyleCnt="1" custAng="20793586" custScaleX="110727" custLinFactNeighborX="2575" custLinFactNeighborY="13265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BA5D9CAC-C452-4574-B7FA-E781D99D20E7}" type="pres">
      <dgm:prSet presAssocID="{70C02A64-C963-4C6D-8EDD-6F1F40E2095B}" presName="txNode1" presStyleLbl="revTx" presStyleIdx="0" presStyleCnt="1" custLinFactY="100000" custLinFactNeighborX="-8387" custLinFactNeighborY="1545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78C6A6-2B22-4817-896C-68B935508DFC}" type="presOf" srcId="{A05E4A70-8BB5-4263-8F9A-2A6C67A1D764}" destId="{7E21BC02-9BD6-4709-8C1E-FAA1B0177526}" srcOrd="0" destOrd="0" presId="urn:microsoft.com/office/officeart/2009/3/layout/DescendingProcess"/>
    <dgm:cxn modelId="{7AA7B9A0-4677-4F10-A8A0-60A99960BAF7}" type="presOf" srcId="{70C02A64-C963-4C6D-8EDD-6F1F40E2095B}" destId="{BA5D9CAC-C452-4574-B7FA-E781D99D20E7}" srcOrd="0" destOrd="0" presId="urn:microsoft.com/office/officeart/2009/3/layout/DescendingProcess"/>
    <dgm:cxn modelId="{80595A3C-3D6A-4CEC-AEBC-1759B22CAF30}" srcId="{A05E4A70-8BB5-4263-8F9A-2A6C67A1D764}" destId="{70C02A64-C963-4C6D-8EDD-6F1F40E2095B}" srcOrd="0" destOrd="0" parTransId="{810E4B4A-1620-44C1-83A2-3DD31CB4CE80}" sibTransId="{AB5D2844-ADB3-4321-80BD-854C3D89D3CD}"/>
    <dgm:cxn modelId="{368CAC1F-CF94-4080-B6E2-F6554FC4807D}" type="presParOf" srcId="{7E21BC02-9BD6-4709-8C1E-FAA1B0177526}" destId="{26A1A732-9EA1-4F15-98C8-36434FD0C19B}" srcOrd="0" destOrd="0" presId="urn:microsoft.com/office/officeart/2009/3/layout/DescendingProcess"/>
    <dgm:cxn modelId="{6A7CD542-0B9F-4F3A-80FC-86AD205B7B8A}" type="presParOf" srcId="{7E21BC02-9BD6-4709-8C1E-FAA1B0177526}" destId="{BA5D9CAC-C452-4574-B7FA-E781D99D20E7}" srcOrd="1" destOrd="0" presId="urn:microsoft.com/office/officeart/2009/3/layout/DescendingProcess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58139-18AF-4BC7-98E1-234EE0AC22F3}">
      <dsp:nvSpPr>
        <dsp:cNvPr id="0" name=""/>
        <dsp:cNvSpPr/>
      </dsp:nvSpPr>
      <dsp:spPr>
        <a:xfrm>
          <a:off x="1131" y="1998092"/>
          <a:ext cx="2358480" cy="1179240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1800" b="1" kern="1200" dirty="0" err="1"/>
            <a:t>Human</a:t>
          </a:r>
          <a:r>
            <a:rPr lang="fr-MA" sz="1800" b="1" kern="1200" dirty="0"/>
            <a:t> </a:t>
          </a:r>
          <a:r>
            <a:rPr lang="fr-MA" sz="1800" b="1" kern="1200" dirty="0" err="1"/>
            <a:t>activities</a:t>
          </a:r>
          <a:endParaRPr lang="fr-FR" sz="1800" b="1" kern="1200" dirty="0"/>
        </a:p>
      </dsp:txBody>
      <dsp:txXfrm>
        <a:off x="35670" y="2032631"/>
        <a:ext cx="2289402" cy="1110162"/>
      </dsp:txXfrm>
    </dsp:sp>
    <dsp:sp modelId="{F258C66C-8C99-4D0F-B9DF-AB5A290F434B}">
      <dsp:nvSpPr>
        <dsp:cNvPr id="0" name=""/>
        <dsp:cNvSpPr/>
      </dsp:nvSpPr>
      <dsp:spPr>
        <a:xfrm rot="18770822">
          <a:off x="2137681" y="2055567"/>
          <a:ext cx="1387252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387252" y="2359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96626" y="2044484"/>
        <a:ext cx="69362" cy="69362"/>
      </dsp:txXfrm>
    </dsp:sp>
    <dsp:sp modelId="{80838072-A099-424D-A1E2-8D02CFAB8E4A}">
      <dsp:nvSpPr>
        <dsp:cNvPr id="0" name=""/>
        <dsp:cNvSpPr/>
      </dsp:nvSpPr>
      <dsp:spPr>
        <a:xfrm>
          <a:off x="3303003" y="980998"/>
          <a:ext cx="2358480" cy="1179240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2000" b="1" kern="1200" dirty="0"/>
            <a:t>Productive </a:t>
          </a:r>
          <a:r>
            <a:rPr lang="fr-MA" sz="2000" b="1" kern="1200" dirty="0" err="1"/>
            <a:t>activities</a:t>
          </a:r>
          <a:endParaRPr lang="fr-FR" sz="2000" b="1" kern="1200" dirty="0"/>
        </a:p>
      </dsp:txBody>
      <dsp:txXfrm>
        <a:off x="3337542" y="1015537"/>
        <a:ext cx="2289402" cy="1110162"/>
      </dsp:txXfrm>
    </dsp:sp>
    <dsp:sp modelId="{EBB4A4E2-D234-4086-8C3C-EED85FCCECCB}">
      <dsp:nvSpPr>
        <dsp:cNvPr id="0" name=""/>
        <dsp:cNvSpPr/>
      </dsp:nvSpPr>
      <dsp:spPr>
        <a:xfrm rot="19457599">
          <a:off x="5552284" y="1207988"/>
          <a:ext cx="1161791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161791" y="2359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04135" y="1202542"/>
        <a:ext cx="58089" cy="58089"/>
      </dsp:txXfrm>
    </dsp:sp>
    <dsp:sp modelId="{2A64761C-86AC-480C-A9F5-6D73A3F32CBF}">
      <dsp:nvSpPr>
        <dsp:cNvPr id="0" name=""/>
        <dsp:cNvSpPr/>
      </dsp:nvSpPr>
      <dsp:spPr>
        <a:xfrm>
          <a:off x="6604876" y="302935"/>
          <a:ext cx="2358480" cy="1179240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2000" b="1" kern="1200" dirty="0" err="1"/>
            <a:t>Within</a:t>
          </a:r>
          <a:r>
            <a:rPr lang="fr-MA" sz="2000" b="1" kern="1200" dirty="0"/>
            <a:t> the SNA production </a:t>
          </a:r>
          <a:r>
            <a:rPr lang="fr-MA" sz="2000" b="1" kern="1200" dirty="0" err="1"/>
            <a:t>boundary</a:t>
          </a:r>
          <a:endParaRPr lang="fr-FR" sz="2000" b="1" kern="1200" dirty="0"/>
        </a:p>
      </dsp:txBody>
      <dsp:txXfrm>
        <a:off x="6639415" y="337474"/>
        <a:ext cx="2289402" cy="1110162"/>
      </dsp:txXfrm>
    </dsp:sp>
    <dsp:sp modelId="{DFA6455E-2257-49C9-B1FC-59A29C7ACA2B}">
      <dsp:nvSpPr>
        <dsp:cNvPr id="0" name=""/>
        <dsp:cNvSpPr/>
      </dsp:nvSpPr>
      <dsp:spPr>
        <a:xfrm rot="2142401">
          <a:off x="5552284" y="1886051"/>
          <a:ext cx="1161791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161791" y="2359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04135" y="1880605"/>
        <a:ext cx="58089" cy="58089"/>
      </dsp:txXfrm>
    </dsp:sp>
    <dsp:sp modelId="{AF01A43C-51F5-4510-B37E-75DF6A15E9EA}">
      <dsp:nvSpPr>
        <dsp:cNvPr id="0" name=""/>
        <dsp:cNvSpPr/>
      </dsp:nvSpPr>
      <dsp:spPr>
        <a:xfrm>
          <a:off x="6604876" y="1659061"/>
          <a:ext cx="2358480" cy="1179240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2000" b="1" kern="1200" dirty="0" err="1"/>
            <a:t>Outside</a:t>
          </a:r>
          <a:r>
            <a:rPr lang="fr-MA" sz="2000" b="1" kern="1200" dirty="0"/>
            <a:t> the SNA production </a:t>
          </a:r>
          <a:r>
            <a:rPr lang="fr-MA" sz="2000" b="1" kern="1200" dirty="0" err="1"/>
            <a:t>boundary</a:t>
          </a:r>
          <a:endParaRPr lang="fr-FR" sz="2000" b="1" kern="1200" dirty="0"/>
        </a:p>
      </dsp:txBody>
      <dsp:txXfrm>
        <a:off x="6639415" y="1693600"/>
        <a:ext cx="2289402" cy="1110162"/>
      </dsp:txXfrm>
    </dsp:sp>
    <dsp:sp modelId="{F54C5818-5FBB-4961-A692-735668C2ECBD}">
      <dsp:nvSpPr>
        <dsp:cNvPr id="0" name=""/>
        <dsp:cNvSpPr/>
      </dsp:nvSpPr>
      <dsp:spPr>
        <a:xfrm rot="2829178">
          <a:off x="2137681" y="3072661"/>
          <a:ext cx="1387252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1387252" y="2359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796626" y="3061579"/>
        <a:ext cx="69362" cy="69362"/>
      </dsp:txXfrm>
    </dsp:sp>
    <dsp:sp modelId="{BF95566E-5E4A-4AA4-9A04-6E37FCBAF336}">
      <dsp:nvSpPr>
        <dsp:cNvPr id="0" name=""/>
        <dsp:cNvSpPr/>
      </dsp:nvSpPr>
      <dsp:spPr>
        <a:xfrm>
          <a:off x="3303003" y="3015187"/>
          <a:ext cx="2358480" cy="1179240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2000" b="1" kern="1200" dirty="0"/>
            <a:t>Non productive </a:t>
          </a:r>
          <a:r>
            <a:rPr lang="fr-MA" sz="2000" b="1" kern="1200" dirty="0" err="1"/>
            <a:t>activities</a:t>
          </a:r>
          <a:endParaRPr lang="fr-FR" sz="2000" b="1" kern="1200" dirty="0"/>
        </a:p>
      </dsp:txBody>
      <dsp:txXfrm>
        <a:off x="3337542" y="3049726"/>
        <a:ext cx="2289402" cy="1110162"/>
      </dsp:txXfrm>
    </dsp:sp>
    <dsp:sp modelId="{A5F1D8AB-F073-41E0-8DCD-FEBE51C415D8}">
      <dsp:nvSpPr>
        <dsp:cNvPr id="0" name=""/>
        <dsp:cNvSpPr/>
      </dsp:nvSpPr>
      <dsp:spPr>
        <a:xfrm>
          <a:off x="5661484" y="3581209"/>
          <a:ext cx="943392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943392" y="23598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09595" y="3581222"/>
        <a:ext cx="47169" cy="47169"/>
      </dsp:txXfrm>
    </dsp:sp>
    <dsp:sp modelId="{867197C3-ED93-4297-8564-04EE4396DF04}">
      <dsp:nvSpPr>
        <dsp:cNvPr id="0" name=""/>
        <dsp:cNvSpPr/>
      </dsp:nvSpPr>
      <dsp:spPr>
        <a:xfrm>
          <a:off x="6604876" y="3015187"/>
          <a:ext cx="2358480" cy="1179240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MA" sz="2000" b="1" kern="1200" dirty="0" err="1"/>
            <a:t>Outside</a:t>
          </a:r>
          <a:r>
            <a:rPr lang="fr-MA" sz="2000" b="1" kern="1200" dirty="0"/>
            <a:t> the </a:t>
          </a:r>
          <a:r>
            <a:rPr lang="fr-MA" sz="2000" b="1" kern="1200" dirty="0" err="1"/>
            <a:t>general</a:t>
          </a:r>
          <a:r>
            <a:rPr lang="fr-MA" sz="2000" b="1" kern="1200" dirty="0"/>
            <a:t>  production </a:t>
          </a:r>
          <a:r>
            <a:rPr lang="fr-MA" sz="2000" b="1" kern="1200" dirty="0" err="1"/>
            <a:t>boundary</a:t>
          </a:r>
          <a:endParaRPr lang="fr-FR" sz="2000" b="1" kern="1200" dirty="0"/>
        </a:p>
      </dsp:txBody>
      <dsp:txXfrm>
        <a:off x="6639415" y="3049726"/>
        <a:ext cx="2289402" cy="1110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37AFA-9827-4A44-8FD2-459F460AA776}">
      <dsp:nvSpPr>
        <dsp:cNvPr id="0" name=""/>
        <dsp:cNvSpPr/>
      </dsp:nvSpPr>
      <dsp:spPr>
        <a:xfrm>
          <a:off x="283870" y="3611"/>
          <a:ext cx="3473822" cy="25931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300" kern="1200" dirty="0"/>
            <a:t>sum of costs involved in the production of domestic services</a:t>
          </a:r>
          <a:endParaRPr lang="fr-FR" sz="3300" kern="1200" dirty="0"/>
        </a:p>
      </dsp:txBody>
      <dsp:txXfrm>
        <a:off x="344630" y="64371"/>
        <a:ext cx="3352302" cy="2532375"/>
      </dsp:txXfrm>
    </dsp:sp>
    <dsp:sp modelId="{3154CCFE-0BF7-4B0E-8267-0BBF42812910}">
      <dsp:nvSpPr>
        <dsp:cNvPr id="0" name=""/>
        <dsp:cNvSpPr/>
      </dsp:nvSpPr>
      <dsp:spPr>
        <a:xfrm>
          <a:off x="283870" y="2596746"/>
          <a:ext cx="3473822" cy="1115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kern="1200" dirty="0"/>
            <a:t>Input </a:t>
          </a:r>
          <a:r>
            <a:rPr lang="fr-FR" sz="4200" kern="1200" dirty="0" err="1"/>
            <a:t>approach</a:t>
          </a:r>
          <a:endParaRPr lang="fr-FR" sz="4200" kern="1200" dirty="0"/>
        </a:p>
      </dsp:txBody>
      <dsp:txXfrm>
        <a:off x="283870" y="2596746"/>
        <a:ext cx="2446353" cy="1115048"/>
      </dsp:txXfrm>
    </dsp:sp>
    <dsp:sp modelId="{297AA763-B97F-473D-9194-E696FB54D478}">
      <dsp:nvSpPr>
        <dsp:cNvPr id="0" name=""/>
        <dsp:cNvSpPr/>
      </dsp:nvSpPr>
      <dsp:spPr>
        <a:xfrm>
          <a:off x="2821264" y="2592294"/>
          <a:ext cx="947101" cy="121434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17DD90-9E42-403A-AC8A-851BA7F35C88}">
      <dsp:nvSpPr>
        <dsp:cNvPr id="0" name=""/>
        <dsp:cNvSpPr/>
      </dsp:nvSpPr>
      <dsp:spPr>
        <a:xfrm>
          <a:off x="4211178" y="53682"/>
          <a:ext cx="3473822" cy="25931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125730" rIns="41910" bIns="41910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300" kern="1200" dirty="0">
              <a:solidFill>
                <a:schemeClr val="tx1"/>
              </a:solidFill>
            </a:rPr>
            <a:t>quantity of services produced</a:t>
          </a:r>
          <a:endParaRPr lang="fr-FR" sz="3300" kern="1200" dirty="0"/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300" kern="1200" dirty="0">
              <a:solidFill>
                <a:schemeClr val="tx1"/>
              </a:solidFill>
            </a:rPr>
            <a:t> </a:t>
          </a:r>
          <a:r>
            <a:rPr lang="en-US" sz="3300" kern="1200" dirty="0">
              <a:solidFill>
                <a:schemeClr val="accent5">
                  <a:lumMod val="50000"/>
                </a:schemeClr>
              </a:solidFill>
            </a:rPr>
            <a:t>x</a:t>
          </a:r>
          <a:endParaRPr lang="fr-FR" sz="3300" kern="1200" dirty="0"/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300" kern="1200" dirty="0">
              <a:solidFill>
                <a:schemeClr val="tx1"/>
              </a:solidFill>
            </a:rPr>
            <a:t>market price</a:t>
          </a:r>
          <a:endParaRPr lang="fr-FR" sz="3300" kern="1200" dirty="0"/>
        </a:p>
      </dsp:txBody>
      <dsp:txXfrm>
        <a:off x="4271938" y="114442"/>
        <a:ext cx="3352302" cy="2532375"/>
      </dsp:txXfrm>
    </dsp:sp>
    <dsp:sp modelId="{A395A238-F8E1-4CCB-8CC3-A161C8EB0398}">
      <dsp:nvSpPr>
        <dsp:cNvPr id="0" name=""/>
        <dsp:cNvSpPr/>
      </dsp:nvSpPr>
      <dsp:spPr>
        <a:xfrm>
          <a:off x="4211178" y="2646817"/>
          <a:ext cx="3473822" cy="1115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5334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kern="1200" dirty="0"/>
            <a:t>Output </a:t>
          </a:r>
          <a:r>
            <a:rPr lang="fr-FR" sz="4200" kern="1200" dirty="0" err="1"/>
            <a:t>approach</a:t>
          </a:r>
          <a:endParaRPr lang="fr-FR" sz="4200" kern="1200" dirty="0"/>
        </a:p>
      </dsp:txBody>
      <dsp:txXfrm>
        <a:off x="4211178" y="2646817"/>
        <a:ext cx="2446353" cy="1115048"/>
      </dsp:txXfrm>
    </dsp:sp>
    <dsp:sp modelId="{76583123-318D-4FED-BC05-68AA008876E0}">
      <dsp:nvSpPr>
        <dsp:cNvPr id="0" name=""/>
        <dsp:cNvSpPr/>
      </dsp:nvSpPr>
      <dsp:spPr>
        <a:xfrm>
          <a:off x="6552732" y="2664293"/>
          <a:ext cx="1164018" cy="1014057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F3F75-8F19-49A1-998E-A5AD81C5C189}">
      <dsp:nvSpPr>
        <dsp:cNvPr id="0" name=""/>
        <dsp:cNvSpPr/>
      </dsp:nvSpPr>
      <dsp:spPr>
        <a:xfrm rot="5400000">
          <a:off x="320561" y="1368316"/>
          <a:ext cx="1184095" cy="1348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3DE4B-EE94-4CFD-AA0B-7780E01EE02E}">
      <dsp:nvSpPr>
        <dsp:cNvPr id="0" name=""/>
        <dsp:cNvSpPr/>
      </dsp:nvSpPr>
      <dsp:spPr>
        <a:xfrm>
          <a:off x="6848" y="55723"/>
          <a:ext cx="1993319" cy="13952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Work value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+ other taxes on production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- other production subsidies</a:t>
          </a:r>
          <a:endParaRPr lang="fr-FR" sz="1500" kern="1200" dirty="0"/>
        </a:p>
      </dsp:txBody>
      <dsp:txXfrm>
        <a:off x="74971" y="123846"/>
        <a:ext cx="1857073" cy="1259013"/>
      </dsp:txXfrm>
    </dsp:sp>
    <dsp:sp modelId="{BB3DDB2F-F717-4783-ADE0-27412FD0486C}">
      <dsp:nvSpPr>
        <dsp:cNvPr id="0" name=""/>
        <dsp:cNvSpPr/>
      </dsp:nvSpPr>
      <dsp:spPr>
        <a:xfrm>
          <a:off x="2085189" y="171651"/>
          <a:ext cx="3811177" cy="112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>
              <a:solidFill>
                <a:srgbClr val="FF0000"/>
              </a:solidFill>
            </a:rPr>
            <a:t>Net value added</a:t>
          </a:r>
          <a:endParaRPr lang="fr-FR" sz="3200" kern="1200" dirty="0"/>
        </a:p>
      </dsp:txBody>
      <dsp:txXfrm>
        <a:off x="2085189" y="171651"/>
        <a:ext cx="3811177" cy="1127710"/>
      </dsp:txXfrm>
    </dsp:sp>
    <dsp:sp modelId="{C837B9E0-E64B-445A-9D38-EDF73ACC716D}">
      <dsp:nvSpPr>
        <dsp:cNvPr id="0" name=""/>
        <dsp:cNvSpPr/>
      </dsp:nvSpPr>
      <dsp:spPr>
        <a:xfrm rot="5400000">
          <a:off x="2539978" y="2935653"/>
          <a:ext cx="1184095" cy="1348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4D750-D43A-4CD7-B389-E858FBCB4E8A}">
      <dsp:nvSpPr>
        <dsp:cNvPr id="0" name=""/>
        <dsp:cNvSpPr/>
      </dsp:nvSpPr>
      <dsp:spPr>
        <a:xfrm>
          <a:off x="2226264" y="1623059"/>
          <a:ext cx="1993319" cy="13952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consumption of fixed capital</a:t>
          </a:r>
          <a:endParaRPr lang="fr-FR" sz="1500" kern="1200" dirty="0"/>
        </a:p>
      </dsp:txBody>
      <dsp:txXfrm>
        <a:off x="2294387" y="1691182"/>
        <a:ext cx="1857073" cy="1259013"/>
      </dsp:txXfrm>
    </dsp:sp>
    <dsp:sp modelId="{7CCE8D70-1A5B-4738-920D-0292C646B039}">
      <dsp:nvSpPr>
        <dsp:cNvPr id="0" name=""/>
        <dsp:cNvSpPr/>
      </dsp:nvSpPr>
      <dsp:spPr>
        <a:xfrm>
          <a:off x="4618853" y="1800200"/>
          <a:ext cx="3446797" cy="112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>
              <a:solidFill>
                <a:srgbClr val="FF0000"/>
              </a:solidFill>
            </a:rPr>
            <a:t>Gross value added</a:t>
          </a:r>
          <a:endParaRPr lang="fr-FR" sz="3200" kern="1200" dirty="0"/>
        </a:p>
      </dsp:txBody>
      <dsp:txXfrm>
        <a:off x="4618853" y="1800200"/>
        <a:ext cx="3446797" cy="1127710"/>
      </dsp:txXfrm>
    </dsp:sp>
    <dsp:sp modelId="{4F53FB13-DB12-47CF-B377-E350A9ECFA48}">
      <dsp:nvSpPr>
        <dsp:cNvPr id="0" name=""/>
        <dsp:cNvSpPr/>
      </dsp:nvSpPr>
      <dsp:spPr>
        <a:xfrm>
          <a:off x="3898774" y="3240360"/>
          <a:ext cx="1993319" cy="139525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intermediate consumption</a:t>
          </a:r>
          <a:endParaRPr lang="fr-FR" sz="1500" kern="1200" dirty="0"/>
        </a:p>
      </dsp:txBody>
      <dsp:txXfrm>
        <a:off x="3966897" y="3308483"/>
        <a:ext cx="1857073" cy="1259013"/>
      </dsp:txXfrm>
    </dsp:sp>
    <dsp:sp modelId="{FC492EDC-2EE3-480B-B28F-962B4A915237}">
      <dsp:nvSpPr>
        <dsp:cNvPr id="0" name=""/>
        <dsp:cNvSpPr/>
      </dsp:nvSpPr>
      <dsp:spPr>
        <a:xfrm>
          <a:off x="5762154" y="3251834"/>
          <a:ext cx="2817141" cy="112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300" kern="1200" dirty="0">
              <a:solidFill>
                <a:srgbClr val="FF0000"/>
              </a:solidFill>
            </a:rPr>
            <a:t>Value of total output (sum of costs)</a:t>
          </a:r>
          <a:endParaRPr lang="fr-FR" sz="2300" kern="1200" dirty="0"/>
        </a:p>
      </dsp:txBody>
      <dsp:txXfrm>
        <a:off x="5762154" y="3251834"/>
        <a:ext cx="2817141" cy="1127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1A732-9EA1-4F15-98C8-36434FD0C19B}">
      <dsp:nvSpPr>
        <dsp:cNvPr id="0" name=""/>
        <dsp:cNvSpPr/>
      </dsp:nvSpPr>
      <dsp:spPr>
        <a:xfrm rot="3589960">
          <a:off x="2632760" y="470308"/>
          <a:ext cx="1470407" cy="1202643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D9CAC-C452-4574-B7FA-E781D99D20E7}">
      <dsp:nvSpPr>
        <dsp:cNvPr id="0" name=""/>
        <dsp:cNvSpPr/>
      </dsp:nvSpPr>
      <dsp:spPr>
        <a:xfrm>
          <a:off x="1345767" y="0"/>
          <a:ext cx="714010" cy="28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 </a:t>
          </a:r>
        </a:p>
      </dsp:txBody>
      <dsp:txXfrm>
        <a:off x="1345767" y="0"/>
        <a:ext cx="714010" cy="28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microsoft.com/office/2007/relationships/hdphoto" Target="../media/hdphoto1.wdp"/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0.58315</cdr:x>
      <cdr:y>0.30147</cdr:y>
    </cdr:from>
    <cdr:to>
      <cdr:x>0.68162</cdr:x>
      <cdr:y>0.41728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B05D9466-CCF0-4C80-A679-F4E8E17B2218}"/>
            </a:ext>
          </a:extLst>
        </cdr:cNvPr>
        <cdr:cNvSpPr txBox="1"/>
      </cdr:nvSpPr>
      <cdr:spPr>
        <a:xfrm xmlns:a="http://schemas.openxmlformats.org/drawingml/2006/main">
          <a:off x="6092190" y="1874520"/>
          <a:ext cx="1028700" cy="720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0.44954</cdr:x>
      <cdr:y>0.38944</cdr:y>
    </cdr:from>
    <cdr:to>
      <cdr:x>0.63303</cdr:x>
      <cdr:y>0.69041</cdr:y>
    </cdr:to>
    <cdr:pic>
      <cdr:nvPicPr>
        <cdr:cNvPr id="3" name="Image 2">
          <a:extLst xmlns:a="http://schemas.openxmlformats.org/drawingml/2006/main">
            <a:ext uri="{FF2B5EF4-FFF2-40B4-BE49-F238E27FC236}">
              <a16:creationId xmlns="" xmlns:a16="http://schemas.microsoft.com/office/drawing/2014/main" id="{010CE5AA-88DB-4CC6-90F3-A1AC4E60A637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="" xmlns:a14="http://schemas.microsoft.com/office/drawing/2010/main">
                <a14:imgLayer r:embed="rId2">
                  <a14:imgEffect>
                    <a14:artisticPaintBrush/>
                  </a14:imgEffect>
                </a14:imgLayer>
              </a14:imgProps>
            </a:ext>
          </a:extLst>
        </a:blip>
        <a:srcRect xmlns:a="http://schemas.openxmlformats.org/drawingml/2006/main" l="9291" t="-1063" r="3130" b="8084"/>
        <a:stretch xmlns:a="http://schemas.openxmlformats.org/drawingml/2006/main"/>
      </cdr:blipFill>
      <cdr:spPr>
        <a:xfrm xmlns:a="http://schemas.openxmlformats.org/drawingml/2006/main">
          <a:off x="3528392" y="2087761"/>
          <a:ext cx="1440160" cy="16135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0.76147</cdr:x>
      <cdr:y>0.38944</cdr:y>
    </cdr:from>
    <cdr:to>
      <cdr:x>0.90544</cdr:x>
      <cdr:y>0.70323</cdr:y>
    </cdr:to>
    <cdr:pic>
      <cdr:nvPicPr>
        <cdr:cNvPr id="4" name="Image 3" descr="C:\Users\DELL\AppData\Local\Microsoft\Windows\INetCache\Content.MSO\5F4E42E0.tmp">
          <a:extLst xmlns:a="http://schemas.openxmlformats.org/drawingml/2006/main">
            <a:ext uri="{FF2B5EF4-FFF2-40B4-BE49-F238E27FC236}">
              <a16:creationId xmlns="" xmlns:a16="http://schemas.microsoft.com/office/drawing/2014/main" id="{07EEC2FE-DCFB-4512-BA8A-AD3501AD9137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76664" y="2087761"/>
          <a:ext cx="1130044" cy="1682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0.31193</cdr:x>
      <cdr:y>0.59091</cdr:y>
    </cdr:from>
    <cdr:to>
      <cdr:x>0.40367</cdr:x>
      <cdr:y>0.6715</cdr:y>
    </cdr:to>
    <cdr:sp macro="" textlink="">
      <cdr:nvSpPr>
        <cdr:cNvPr id="5" name="Flèche : gauche 4">
          <a:extLst xmlns:a="http://schemas.openxmlformats.org/drawingml/2006/main">
            <a:ext uri="{FF2B5EF4-FFF2-40B4-BE49-F238E27FC236}">
              <a16:creationId xmlns="" xmlns:a16="http://schemas.microsoft.com/office/drawing/2014/main" id="{EC537F49-A90A-45D0-BD60-C370B1F4360F}"/>
            </a:ext>
          </a:extLst>
        </cdr:cNvPr>
        <cdr:cNvSpPr/>
      </cdr:nvSpPr>
      <cdr:spPr bwMode="auto">
        <a:xfrm xmlns:a="http://schemas.openxmlformats.org/drawingml/2006/main">
          <a:off x="2448272" y="3167881"/>
          <a:ext cx="720080" cy="432048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0.3211</cdr:x>
      <cdr:y>0.60435</cdr:y>
    </cdr:from>
    <cdr:to>
      <cdr:x>0.41284</cdr:x>
      <cdr:y>0.64464</cdr:y>
    </cdr:to>
    <cdr:sp macro="" textlink="">
      <cdr:nvSpPr>
        <cdr:cNvPr id="6" name="ZoneTexte 5">
          <a:extLst xmlns:a="http://schemas.openxmlformats.org/drawingml/2006/main">
            <a:ext uri="{FF2B5EF4-FFF2-40B4-BE49-F238E27FC236}">
              <a16:creationId xmlns="" xmlns:a16="http://schemas.microsoft.com/office/drawing/2014/main" id="{10710216-77A5-4304-8B12-F32575A3FD5C}"/>
            </a:ext>
          </a:extLst>
        </cdr:cNvPr>
        <cdr:cNvSpPr txBox="1"/>
      </cdr:nvSpPr>
      <cdr:spPr>
        <a:xfrm xmlns:a="http://schemas.openxmlformats.org/drawingml/2006/main">
          <a:off x="2520280" y="3239889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 dirty="0"/>
            <a:t>16,4%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3A322-4A57-4DC2-BFFF-431F0CAA92EE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C963-6C9F-437F-A508-58CA334CCB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0915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0C41-FD56-4B08-BD44-206D998B25A0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4C11-7A98-4F30-B6FF-C9503C2BFF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7498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household</a:t>
            </a:r>
            <a:r>
              <a:rPr lang="fr-FR" dirty="0" smtClean="0"/>
              <a:t> </a:t>
            </a:r>
            <a:r>
              <a:rPr lang="fr-FR" dirty="0" err="1" smtClean="0"/>
              <a:t>furniture</a:t>
            </a:r>
            <a:r>
              <a:rPr lang="fr-FR" dirty="0" smtClean="0"/>
              <a:t>   </a:t>
            </a:r>
            <a:r>
              <a:rPr lang="ar-MA" dirty="0" smtClean="0"/>
              <a:t>الأثاث المنزلي</a:t>
            </a:r>
            <a:endParaRPr lang="fr-MA" dirty="0" smtClean="0"/>
          </a:p>
          <a:p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smtClean="0"/>
              <a:t>depreciation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Female</a:t>
            </a:r>
            <a:r>
              <a:rPr lang="fr-FR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 force participation rate is not more than 25% 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5415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2340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 Production et consommation des ménages, Proposition de méthodologie des comptes satellites des ménages », Eurostat 2003 ;</a:t>
            </a:r>
            <a:r>
              <a:rPr lang="ar-MA" dirty="0" smtClean="0"/>
              <a:t>؛</a:t>
            </a:r>
            <a:endParaRPr lang="fr-MA" dirty="0" smtClean="0"/>
          </a:p>
          <a:p>
            <a:r>
              <a:rPr lang="fr-FR" sz="1200" dirty="0" smtClean="0"/>
              <a:t>Guide de la CEE-ONU sur la valorisation du travail domestique non rémunéré, 2017</a:t>
            </a:r>
          </a:p>
          <a:p>
            <a:r>
              <a:rPr lang="fr-FR" sz="1200" dirty="0" smtClean="0"/>
              <a:t>Note d'orientation sur les activités non rémunérées des ménages,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Intersecretariat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Working Group on National Accounts </a:t>
            </a:r>
            <a:r>
              <a:rPr lang="fr-FR" sz="1200" dirty="0" smtClean="0"/>
              <a:t>ISWGNA, sur le bien-être et la durabilité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M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1566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reconnaît les limites de cette approche et suggère l'utilisation de comptes satellites pour étendre la capacité analytique de la comptabilité nationale à certains domaines d'intérêt social.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0747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0747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Nombre d'enfants pris en charge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Ou le nombre de repas préparés.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question reste de savoir quel est l'équivalent sur le marché du service produit.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Certains s'opposent à tout type d'évaluation des ménages en raison des difficultés liées à l'application du prix du marché à la production sans aucune information sur la variation de qualité entre les ménages.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8918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Le temps consacré au travail non rémunéré est un coût</a:t>
            </a:r>
          </a:p>
          <a:p>
            <a:pPr algn="l"/>
            <a:r>
              <a:rPr lang="fr-FR" dirty="0" smtClean="0"/>
              <a:t>Méthode d'</a:t>
            </a:r>
            <a:r>
              <a:rPr lang="fr-FR" dirty="0" err="1" smtClean="0"/>
              <a:t>évaluation:Méthode</a:t>
            </a:r>
            <a:r>
              <a:rPr lang="fr-FR" dirty="0" smtClean="0"/>
              <a:t> du coût d’</a:t>
            </a:r>
            <a:r>
              <a:rPr lang="fr-FR" dirty="0" err="1" smtClean="0"/>
              <a:t>opportunitéMéthode</a:t>
            </a:r>
            <a:r>
              <a:rPr lang="fr-FR" dirty="0" smtClean="0"/>
              <a:t> du coût de </a:t>
            </a:r>
            <a:r>
              <a:rPr lang="fr-FR" dirty="0" err="1" smtClean="0"/>
              <a:t>remplacementElle</a:t>
            </a:r>
            <a:r>
              <a:rPr lang="fr-FR" dirty="0" smtClean="0"/>
              <a:t> repose sur l’hypothèse que les familles économisent de l’argent en effectuant elles-mêmes les tâches ménagères plutôt qu’en achetant des services marchands ou en embauchant quelqu’un d’autre pour effectuer les tâches </a:t>
            </a:r>
            <a:r>
              <a:rPr lang="fr-FR" dirty="0" err="1" smtClean="0"/>
              <a:t>ménagères.coût</a:t>
            </a:r>
            <a:r>
              <a:rPr lang="fr-FR" dirty="0" smtClean="0"/>
              <a:t> d'opportunité. Le problème le plus évident de cette méthode est qu’elle donne des valeurs différentes pour des produits similaires selon la personne qui a effectué le travail. De plus, les personnes en situation réelle n’ont souvent pas la liberté de choisir le nombre d’heures qu’elles travaillent.</a:t>
            </a:r>
            <a:r>
              <a:rPr lang="ar-MA" dirty="0" smtClean="0"/>
              <a:t> </a:t>
            </a:r>
            <a:endParaRPr lang="fr-M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La première option consiste à utiliser les salaires des travailleurs spécialisés des entreprises marchandes. La raison pourrait être que les travailleurs spécialisés dans certains métiers exercent des activités similaires à celles exercées dans les familles, sur</a:t>
            </a:r>
          </a:p>
          <a:p>
            <a:pPr algn="l"/>
            <a:r>
              <a:rPr lang="fr-FR" dirty="0" smtClean="0"/>
              <a:t>par exemple. Cuisinière dans un restaurant, infirmière dans une crèche,</a:t>
            </a:r>
          </a:p>
          <a:p>
            <a:pPr algn="l"/>
            <a:r>
              <a:rPr lang="fr-FR" dirty="0" smtClean="0"/>
              <a:t>La deuxième possibilité est d'utiliser les salaires des travailleurs spécialisés à domicile. On peut acheter les services d'un travailleur professionnel qui vient travailler à la maison comme nettoyeur, laveur de vitres, infirmier, jardinier, tuteur, plombier,</a:t>
            </a:r>
          </a:p>
          <a:p>
            <a:pPr algn="l"/>
            <a:r>
              <a:rPr lang="fr-FR" dirty="0" smtClean="0"/>
              <a:t>La troisième option consiste à utiliser les salaires des travailleurs généraux ou polyvalents.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4C11-7A98-4F30-B6FF-C9503C2BFFC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5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5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5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5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1919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05288"/>
            <a:ext cx="8229600" cy="19208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6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985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4038600" cy="1919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19192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4205288"/>
            <a:ext cx="8229600" cy="19208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7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44CE-9E12-4ECA-BB2E-2BED7832C2DE}" type="datetime1">
              <a:rPr lang="fr-FR"/>
              <a:pPr>
                <a:defRPr/>
              </a:pPr>
              <a:t>11/10/2023</a:t>
            </a:fld>
            <a:endParaRPr lang="fr-FR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6B28-84B7-4019-8450-2D953A0569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7F55-4445-4C53-A3B1-0D76B5E744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10EF-D931-456C-A10B-9BB0BBE814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32F07-554A-4E7E-97BF-BF4F0474AA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FA0EA-DAE6-4C50-AEC7-D059E9CBF1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5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7194-BA82-47CF-B114-8CBC00C6C3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96FEC-AD58-4D18-BE27-B072B0617B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47E8F-5B38-44EC-A63E-6D18541F9A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9E4D-6944-45BF-9142-54895129A4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20E0-5297-4508-A2CB-C37D8DB868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2522-7A8B-49D8-9F00-4BE2D953A9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80D0-DD27-455E-9C8C-6072976423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5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6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8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4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3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6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6" name="Espace réservé du numéro de diapositiv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32" name="Picture 3" descr="contenu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4"/>
            <p:cNvSpPr txBox="1">
              <a:spLocks noChangeArrowheads="1"/>
            </p:cNvSpPr>
            <p:nvPr userDrawn="1"/>
          </p:nvSpPr>
          <p:spPr bwMode="auto">
            <a:xfrm>
              <a:off x="2200" y="4103"/>
              <a:ext cx="13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400" b="1">
                  <a:latin typeface="Century Gothic" pitchFamily="34" charset="0"/>
                </a:rPr>
                <a:t>www.hcp.ma</a:t>
              </a:r>
            </a:p>
          </p:txBody>
        </p:sp>
      </p:grp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3419475" y="64531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e la dat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775" y="6513513"/>
            <a:ext cx="992188" cy="2746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>
              <a:defRPr sz="1200" b="1">
                <a:latin typeface="+mn-lt"/>
              </a:defRPr>
            </a:lvl1pPr>
          </a:lstStyle>
          <a:p>
            <a:fld id="{E43DC4EC-F98B-4A2D-BBA1-9597D5E8A101}" type="datetimeFigureOut">
              <a:rPr lang="fr-FR" smtClean="0"/>
              <a:pPr/>
              <a:t>11/10/2023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190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fld id="{C1863648-9FBB-45FC-96E0-80CEE57079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8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charset="0"/>
        <a:buBlip>
          <a:blip r:embed="rId19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20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765175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614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e la dat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775" y="6513513"/>
            <a:ext cx="992188" cy="2746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6513513"/>
            <a:ext cx="1385888" cy="3190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FF96A7E5-262F-43FC-B9A9-D097E36243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  <p:bldP spid="36147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14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1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1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14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1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1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14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14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14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14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7B003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003B"/>
        </a:buClr>
        <a:buSzPct val="120000"/>
        <a:buBlip>
          <a:blip r:embed="rId13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18E00"/>
        </a:buClr>
        <a:buSzPct val="120000"/>
        <a:buFont typeface="Arial" charset="0"/>
        <a:buBlip>
          <a:blip r:embed="rId14"/>
        </a:buBlip>
        <a:defRPr sz="20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Blip>
          <a:blip r:embed="rId15"/>
        </a:buBlip>
        <a:defRPr sz="16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21.jpe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0.jpeg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8424936" cy="45005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Moroccan </a:t>
            </a:r>
            <a:r>
              <a:rPr lang="en-US" sz="3200" b="1" dirty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Household Satellite Account: Methodology And </a:t>
            </a:r>
            <a:r>
              <a:rPr lang="en-US" sz="3200" b="1" dirty="0" smtClean="0">
                <a:solidFill>
                  <a:srgbClr val="7B003B"/>
                </a:solidFill>
                <a:latin typeface="+mj-lt"/>
                <a:ea typeface="+mj-ea"/>
                <a:cs typeface="+mj-cs"/>
              </a:rPr>
              <a:t>Results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7B003B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000" b="1" i="1" dirty="0" smtClean="0">
                <a:solidFill>
                  <a:srgbClr val="990033"/>
                </a:solidFill>
              </a:rPr>
              <a:t>Atelier </a:t>
            </a:r>
            <a:r>
              <a:rPr lang="fr-FR" sz="2000" b="1" i="1" dirty="0" smtClean="0">
                <a:solidFill>
                  <a:srgbClr val="990033"/>
                </a:solidFill>
              </a:rPr>
              <a:t>Régional sur les Statistiques de Genre en Afrique </a:t>
            </a:r>
            <a:r>
              <a:rPr lang="fr-FR" sz="2000" b="1" i="1" dirty="0" smtClean="0">
                <a:solidFill>
                  <a:srgbClr val="990033"/>
                </a:solidFill>
              </a:rPr>
              <a:t>Marrakech, </a:t>
            </a:r>
            <a:r>
              <a:rPr lang="fr-FR" sz="2000" b="1" i="1" dirty="0" smtClean="0">
                <a:solidFill>
                  <a:srgbClr val="990033"/>
                </a:solidFill>
              </a:rPr>
              <a:t>7 </a:t>
            </a:r>
            <a:r>
              <a:rPr lang="fr-FR" sz="2000" b="1" i="1" dirty="0" smtClean="0">
                <a:solidFill>
                  <a:srgbClr val="990033"/>
                </a:solidFill>
              </a:rPr>
              <a:t>-11 novembre </a:t>
            </a:r>
            <a:r>
              <a:rPr lang="fr-FR" sz="2000" b="1" i="1" dirty="0" smtClean="0">
                <a:solidFill>
                  <a:srgbClr val="990033"/>
                </a:solidFill>
              </a:rPr>
              <a:t>2023 </a:t>
            </a:r>
            <a:endParaRPr lang="fr-FR" sz="2000" b="1" i="1" dirty="0" smtClean="0">
              <a:solidFill>
                <a:srgbClr val="990033"/>
              </a:solidFill>
            </a:endParaRPr>
          </a:p>
          <a:p>
            <a:pPr marL="0" indent="0" algn="ctr">
              <a:buNone/>
            </a:pPr>
            <a:endParaRPr lang="en-US" sz="2000" b="1" i="1" dirty="0" smtClean="0">
              <a:solidFill>
                <a:srgbClr val="990033"/>
              </a:solidFill>
            </a:endParaRPr>
          </a:p>
          <a:p>
            <a:pPr marL="0" indent="0" algn="ctr">
              <a:buNone/>
            </a:pPr>
            <a:r>
              <a:rPr lang="en-US" sz="2000" b="1" i="1" dirty="0" smtClean="0">
                <a:solidFill>
                  <a:srgbClr val="990033"/>
                </a:solidFill>
              </a:rPr>
              <a:t>                                                 </a:t>
            </a:r>
            <a:r>
              <a:rPr lang="en-US" sz="16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Yattou</a:t>
            </a:r>
            <a:r>
              <a:rPr lang="en-US" sz="1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AIT KHELLOU </a:t>
            </a:r>
          </a:p>
          <a:p>
            <a:pPr marL="0" indent="0" algn="r">
              <a:buNone/>
            </a:pP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Head of the Methodology and Studies Division </a:t>
            </a:r>
          </a:p>
          <a:p>
            <a:pPr marL="0" indent="0" algn="r">
              <a:buNone/>
            </a:pP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National Accounts directorate, HCP, Morocco </a:t>
            </a:r>
          </a:p>
          <a:p>
            <a:pPr marL="0" indent="0" algn="r">
              <a:buNone/>
            </a:pPr>
            <a:endParaRPr lang="en-US" sz="1800" b="1" i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929618" cy="785818"/>
          </a:xfrm>
        </p:spPr>
        <p:txBody>
          <a:bodyPr/>
          <a:lstStyle/>
          <a:p>
            <a:r>
              <a:rPr lang="fr-FR" sz="2800" dirty="0" err="1" smtClean="0"/>
              <a:t>Methodology</a:t>
            </a:r>
            <a:endParaRPr lang="fr-FR" sz="2800" dirty="0" smtClean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646A259C-B4E8-4EA4-B89F-95C47C80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401080" cy="428133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 of work: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Volume </a:t>
            </a:r>
            <a:r>
              <a:rPr lang="en-US" sz="2400" dirty="0">
                <a:solidFill>
                  <a:schemeClr val="tx1"/>
                </a:solidFill>
              </a:rPr>
              <a:t>of hours worked by activity (TUS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Which wage / whose wage?</a:t>
            </a:r>
          </a:p>
          <a:p>
            <a:pPr marL="800100" lvl="2" inden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opportunity cost method: the assumption that the time spent on unpaid work reduces the time spent on paid work;</a:t>
            </a:r>
          </a:p>
          <a:p>
            <a:pPr marL="800100" lvl="2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0100" lvl="2" indent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market replacement cost method: the assumption that households save money by doing housework themselves instead of buying market services or hiring someone else to perform the</a:t>
            </a:r>
          </a:p>
          <a:p>
            <a:pPr marL="800100" lvl="2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required tasks.</a:t>
            </a:r>
          </a:p>
          <a:p>
            <a:pPr marL="800100" lvl="2" indent="0">
              <a:buFont typeface="Wingdings" pitchFamily="2" charset="2"/>
              <a:buChar char="v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0100" lvl="2" indent="0">
              <a:buFont typeface="Wingdings" pitchFamily="2" charset="2"/>
              <a:buChar char="v"/>
            </a:pP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1285860"/>
            <a:ext cx="315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Valuing Value added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93689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929618" cy="785818"/>
          </a:xfrm>
        </p:spPr>
        <p:txBody>
          <a:bodyPr/>
          <a:lstStyle/>
          <a:p>
            <a:r>
              <a:rPr lang="fr-FR" sz="2800" dirty="0" err="1" smtClean="0"/>
              <a:t>Methodology</a:t>
            </a:r>
            <a:endParaRPr lang="fr-FR" sz="2800" dirty="0" smtClean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646A259C-B4E8-4EA4-B89F-95C47C80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401080" cy="428133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 of work: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market replacement method provides </a:t>
            </a:r>
            <a:r>
              <a:rPr lang="en-US" dirty="0" smtClean="0">
                <a:solidFill>
                  <a:schemeClr val="tx1"/>
                </a:solidFill>
              </a:rPr>
              <a:t>three options to use: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800100" lvl="2" indent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wages of </a:t>
            </a:r>
            <a:r>
              <a:rPr lang="en-US" sz="2000" dirty="0" err="1" smtClean="0">
                <a:solidFill>
                  <a:schemeClr val="tx1"/>
                </a:solidFill>
              </a:rPr>
              <a:t>specialised</a:t>
            </a:r>
            <a:r>
              <a:rPr lang="en-US" sz="2000" dirty="0" smtClean="0">
                <a:solidFill>
                  <a:schemeClr val="tx1"/>
                </a:solidFill>
              </a:rPr>
              <a:t> workers in market enterprises</a:t>
            </a:r>
          </a:p>
          <a:p>
            <a:pPr marL="800100" lvl="2" indent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wages of </a:t>
            </a:r>
            <a:r>
              <a:rPr lang="en-US" sz="2000" dirty="0" err="1" smtClean="0">
                <a:solidFill>
                  <a:schemeClr val="tx1"/>
                </a:solidFill>
              </a:rPr>
              <a:t>specialised</a:t>
            </a:r>
            <a:r>
              <a:rPr lang="en-US" sz="2000" dirty="0" smtClean="0">
                <a:solidFill>
                  <a:schemeClr val="tx1"/>
                </a:solidFill>
              </a:rPr>
              <a:t> workers at home;</a:t>
            </a:r>
          </a:p>
          <a:p>
            <a:pPr marL="800100" lvl="2" indent="0">
              <a:buFont typeface="Wingdings" pitchFamily="2" charset="2"/>
              <a:buChar char="Ø"/>
            </a:pPr>
            <a:r>
              <a:rPr lang="fr-FR" sz="2000" dirty="0" err="1" smtClean="0">
                <a:solidFill>
                  <a:schemeClr val="tx1"/>
                </a:solidFill>
              </a:rPr>
              <a:t>wages</a:t>
            </a:r>
            <a:r>
              <a:rPr lang="fr-FR" sz="2000" dirty="0" smtClean="0">
                <a:solidFill>
                  <a:schemeClr val="tx1"/>
                </a:solidFill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</a:rPr>
              <a:t>generalist</a:t>
            </a:r>
            <a:r>
              <a:rPr lang="fr-FR" sz="2000" dirty="0" smtClean="0">
                <a:solidFill>
                  <a:schemeClr val="tx1"/>
                </a:solidFill>
              </a:rPr>
              <a:t> or polyvalent </a:t>
            </a:r>
            <a:r>
              <a:rPr lang="fr-FR" sz="2000" dirty="0" err="1" smtClean="0">
                <a:solidFill>
                  <a:schemeClr val="tx1"/>
                </a:solidFill>
              </a:rPr>
              <a:t>workers</a:t>
            </a:r>
            <a:r>
              <a:rPr lang="ar-MA" sz="2000" dirty="0" smtClean="0">
                <a:solidFill>
                  <a:schemeClr val="tx1"/>
                </a:solidFill>
              </a:rPr>
              <a:t>.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1285860"/>
            <a:ext cx="315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Valuing Value added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93689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0920" cy="1143000"/>
          </a:xfrm>
        </p:spPr>
        <p:txBody>
          <a:bodyPr/>
          <a:lstStyle/>
          <a:p>
            <a:r>
              <a:rPr lang="fr-FR" sz="3600" dirty="0" err="1" smtClean="0"/>
              <a:t>Methodology</a:t>
            </a:r>
            <a:endParaRPr lang="fr-FR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646A259C-B4E8-4EA4-B89F-95C47C80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281339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 of 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</a:t>
            </a:r>
            <a:r>
              <a:rPr lang="ar-M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Moroccan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practice)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Valuation </a:t>
            </a:r>
            <a:r>
              <a:rPr lang="en-US" dirty="0">
                <a:solidFill>
                  <a:schemeClr val="tx1"/>
                </a:solidFill>
              </a:rPr>
              <a:t>(net salary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 Average hourly wage of employees in the informal sector with professions equivalent to household activities:</a:t>
            </a:r>
          </a:p>
          <a:p>
            <a:pPr marL="400050" lvl="1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The working conditions are similar to those of household work</a:t>
            </a:r>
          </a:p>
          <a:p>
            <a:pPr marL="400050" lvl="1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The qualities of capital goods are similar</a:t>
            </a:r>
          </a:p>
          <a:p>
            <a:pPr marL="400050" lvl="1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Productivity is similar to that of housework in </a:t>
            </a:r>
            <a:r>
              <a:rPr lang="en-US" dirty="0" smtClean="0"/>
              <a:t>general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6895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200" dirty="0" err="1" smtClean="0"/>
              <a:t>Methodology</a:t>
            </a:r>
            <a:endParaRPr lang="fr-FR" sz="3200" dirty="0">
              <a:latin typeface="+mn-lt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464496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Intermediate consumption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consumer goods acquired by households are examined in detail (classified according to COICOP)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Products used as an input for domestic production are considered as intermediate consumption and are affected to the users activities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Products consumed by households without any transformation are considered as final consumption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Household’s durables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considered as assets.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233F7-E78A-4E55-A33D-09CE6F7F922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765175"/>
            <a:ext cx="8280920" cy="1143000"/>
          </a:xfrm>
        </p:spPr>
        <p:txBody>
          <a:bodyPr/>
          <a:lstStyle/>
          <a:p>
            <a:r>
              <a:rPr lang="fr-FR" sz="3600" dirty="0" err="1" smtClean="0"/>
              <a:t>Methodology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3650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Consumption of fixed capital: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- Household’s durable goods are treated as capital acquisitions;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Series of households expenditures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durable </a:t>
            </a:r>
            <a:r>
              <a:rPr lang="en-US" dirty="0" smtClean="0">
                <a:solidFill>
                  <a:schemeClr val="tx1"/>
                </a:solidFill>
              </a:rPr>
              <a:t>goods;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Lifetime of each product;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Allocation by activity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008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ptische und technische Analyse vor Arbeitsbeginn. | Mahr Polier GmbH">
            <a:extLst>
              <a:ext uri="{FF2B5EF4-FFF2-40B4-BE49-F238E27FC236}">
                <a16:creationId xmlns="" xmlns:a16="http://schemas.microsoft.com/office/drawing/2014/main" id="{DF5A9B2A-4D43-47A1-91AB-73FF4D71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" y="410097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7A05393-0D7A-4D3B-9A5E-93969DB8A08B}"/>
              </a:ext>
            </a:extLst>
          </p:cNvPr>
          <p:cNvSpPr txBox="1"/>
          <p:nvPr/>
        </p:nvSpPr>
        <p:spPr>
          <a:xfrm>
            <a:off x="1463480" y="4320891"/>
            <a:ext cx="2965644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98% of </a:t>
            </a:r>
            <a:r>
              <a:rPr lang="fr-FR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food</a:t>
            </a:r>
            <a:r>
              <a:rPr lang="fr-FR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preparation’s</a:t>
            </a:r>
            <a:r>
              <a:rPr lang="fr-FR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VA</a:t>
            </a:r>
            <a:endParaRPr lang="fr-FR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82% of ‘ </a:t>
            </a:r>
            <a:r>
              <a:rPr lang="fr-FR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caregiving’s</a:t>
            </a:r>
            <a:r>
              <a:rPr lang="fr-FR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</a:t>
            </a:r>
            <a:endParaRPr lang="fr-FR" sz="105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fr-FR" sz="1350" dirty="0"/>
          </a:p>
        </p:txBody>
      </p:sp>
      <p:pic>
        <p:nvPicPr>
          <p:cNvPr id="4100" name="Picture 4" descr="3d männchen mit blauer lupe leinwandbilder • bilder Anfrage, Vergrößern,  rückgängig | myloview.de">
            <a:extLst>
              <a:ext uri="{FF2B5EF4-FFF2-40B4-BE49-F238E27FC236}">
                <a16:creationId xmlns="" xmlns:a16="http://schemas.microsoft.com/office/drawing/2014/main" id="{C2907CA3-3CAC-48C4-BC5B-6D99009A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65" y="4100973"/>
            <a:ext cx="1789428" cy="1454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1EA2531-37B5-496E-8F52-1FE60C9C4C58}"/>
              </a:ext>
            </a:extLst>
          </p:cNvPr>
          <p:cNvSpPr txBox="1"/>
          <p:nvPr/>
        </p:nvSpPr>
        <p:spPr>
          <a:xfrm>
            <a:off x="5214942" y="4286256"/>
            <a:ext cx="1978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fr-MA" sz="1400" b="1" dirty="0">
                <a:solidFill>
                  <a:schemeClr val="accent1">
                    <a:lumMod val="50000"/>
                  </a:schemeClr>
                </a:solidFill>
              </a:rPr>
              <a:t>72% of transport </a:t>
            </a:r>
            <a:r>
              <a:rPr lang="fr-MA" sz="1400" b="1" dirty="0" err="1" smtClean="0">
                <a:solidFill>
                  <a:schemeClr val="accent1">
                    <a:lumMod val="50000"/>
                  </a:schemeClr>
                </a:solidFill>
              </a:rPr>
              <a:t>services’s</a:t>
            </a:r>
            <a:r>
              <a:rPr lang="fr-MA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MA" sz="1400" b="1" dirty="0">
                <a:solidFill>
                  <a:schemeClr val="accent1">
                    <a:lumMod val="50000"/>
                  </a:schemeClr>
                </a:solidFill>
              </a:rPr>
              <a:t>VA </a:t>
            </a:r>
            <a:endParaRPr lang="fr-MA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MA" sz="1400" b="1" dirty="0" smtClean="0">
                <a:solidFill>
                  <a:schemeClr val="accent1">
                    <a:lumMod val="50000"/>
                  </a:schemeClr>
                </a:solidFill>
              </a:rPr>
              <a:t>58</a:t>
            </a:r>
            <a:r>
              <a:rPr lang="fr-MA" sz="1400" b="1" dirty="0">
                <a:solidFill>
                  <a:schemeClr val="accent1">
                    <a:lumMod val="50000"/>
                  </a:schemeClr>
                </a:solidFill>
              </a:rPr>
              <a:t>% of </a:t>
            </a:r>
            <a:r>
              <a:rPr lang="fr-MA" sz="1400" b="1" dirty="0" err="1" smtClean="0">
                <a:solidFill>
                  <a:schemeClr val="accent1">
                    <a:lumMod val="50000"/>
                  </a:schemeClr>
                </a:solidFill>
              </a:rPr>
              <a:t>shopping’s</a:t>
            </a:r>
            <a:r>
              <a:rPr lang="fr-MA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MA" sz="1400" b="1" dirty="0">
                <a:solidFill>
                  <a:schemeClr val="accent1">
                    <a:lumMod val="50000"/>
                  </a:schemeClr>
                </a:solidFill>
              </a:rPr>
              <a:t>VA</a:t>
            </a:r>
          </a:p>
        </p:txBody>
      </p:sp>
      <p:pic>
        <p:nvPicPr>
          <p:cNvPr id="4102" name="Picture 6" descr="Icône De La Jeune Fille Le Style De Glyphe Est Le Symbole Plat Emblématique  Avec Des Angles Arrondis, Couleur Rose, Fond Blanc. Banque D&amp;amp;#39;Images Et  Photos Libres De Droits. Image 61512962.">
            <a:extLst>
              <a:ext uri="{FF2B5EF4-FFF2-40B4-BE49-F238E27FC236}">
                <a16:creationId xmlns="" xmlns:a16="http://schemas.microsoft.com/office/drawing/2014/main" id="{B9ECC431-344C-4034-969C-299BEB19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285992"/>
            <a:ext cx="659986" cy="108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I - Acier, Fournitures Industrielles">
            <a:extLst>
              <a:ext uri="{FF2B5EF4-FFF2-40B4-BE49-F238E27FC236}">
                <a16:creationId xmlns="" xmlns:a16="http://schemas.microsoft.com/office/drawing/2014/main" id="{5964FFA2-D604-4B20-83DD-DBEB42A2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857364"/>
            <a:ext cx="741103" cy="1716146"/>
          </a:xfrm>
          <a:prstGeom prst="rect">
            <a:avLst/>
          </a:prstGeom>
          <a:solidFill>
            <a:schemeClr val="accent1">
              <a:lumMod val="7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cône de l'homme bleu (symbole png)">
            <a:extLst>
              <a:ext uri="{FF2B5EF4-FFF2-40B4-BE49-F238E27FC236}">
                <a16:creationId xmlns="" xmlns:a16="http://schemas.microsoft.com/office/drawing/2014/main" id="{B575D27B-2D0B-4AC6-B856-61CB8625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44" y="1785926"/>
            <a:ext cx="876856" cy="1651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emme Pictogramme Rose, Isolé Icône Plate Design Clip Art Libres De Droits  , Vecteurs Et Illustration. Image 60885345.">
            <a:extLst>
              <a:ext uri="{FF2B5EF4-FFF2-40B4-BE49-F238E27FC236}">
                <a16:creationId xmlns="" xmlns:a16="http://schemas.microsoft.com/office/drawing/2014/main" id="{9A549C3C-6745-448B-A303-A1BFEEE1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741103" cy="1739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1520BB5-767C-439B-BA6B-1045CBEC9323}"/>
              </a:ext>
            </a:extLst>
          </p:cNvPr>
          <p:cNvSpPr txBox="1"/>
          <p:nvPr/>
        </p:nvSpPr>
        <p:spPr>
          <a:xfrm>
            <a:off x="1571604" y="3143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84 %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25DA414-DB97-47A9-B405-001EB2A089D4}"/>
              </a:ext>
            </a:extLst>
          </p:cNvPr>
          <p:cNvSpPr txBox="1"/>
          <p:nvPr/>
        </p:nvSpPr>
        <p:spPr>
          <a:xfrm>
            <a:off x="7072330" y="3214686"/>
            <a:ext cx="9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16 %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DEDE1E6-0C78-4471-948D-F7F68724072F}"/>
              </a:ext>
            </a:extLst>
          </p:cNvPr>
          <p:cNvSpPr txBox="1"/>
          <p:nvPr/>
        </p:nvSpPr>
        <p:spPr>
          <a:xfrm>
            <a:off x="1214414" y="100010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7B003B"/>
                </a:solidFill>
                <a:ea typeface="+mj-ea"/>
                <a:cs typeface="+mj-cs"/>
              </a:rPr>
              <a:t>Household</a:t>
            </a:r>
            <a:r>
              <a:rPr lang="fr-FR" sz="2800" b="1" dirty="0" smtClean="0">
                <a:solidFill>
                  <a:srgbClr val="7B003B"/>
                </a:solidFill>
                <a:ea typeface="+mj-ea"/>
                <a:cs typeface="+mj-cs"/>
              </a:rPr>
              <a:t> satellite </a:t>
            </a:r>
            <a:r>
              <a:rPr lang="fr-FR" sz="2800" b="1" dirty="0" err="1" smtClean="0">
                <a:solidFill>
                  <a:srgbClr val="7B003B"/>
                </a:solidFill>
                <a:ea typeface="+mj-ea"/>
                <a:cs typeface="+mj-cs"/>
              </a:rPr>
              <a:t>account</a:t>
            </a:r>
            <a:r>
              <a:rPr lang="fr-FR" sz="2800" b="1" dirty="0" smtClean="0">
                <a:solidFill>
                  <a:srgbClr val="7B003B"/>
                </a:solidFill>
                <a:ea typeface="+mj-ea"/>
                <a:cs typeface="+mj-cs"/>
              </a:rPr>
              <a:t> : </a:t>
            </a:r>
            <a:r>
              <a:rPr lang="fr-FR" sz="2800" b="1" dirty="0" err="1" smtClean="0">
                <a:solidFill>
                  <a:srgbClr val="7B003B"/>
                </a:solidFill>
                <a:ea typeface="+mj-ea"/>
                <a:cs typeface="+mj-cs"/>
              </a:rPr>
              <a:t>Results</a:t>
            </a:r>
            <a:endParaRPr lang="fr-FR" sz="2800" b="1" dirty="0">
              <a:solidFill>
                <a:srgbClr val="7B003B"/>
              </a:solidFill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8B32BE8-9C5D-4F67-BCEA-548057C611DE}"/>
              </a:ext>
            </a:extLst>
          </p:cNvPr>
          <p:cNvSpPr txBox="1"/>
          <p:nvPr/>
        </p:nvSpPr>
        <p:spPr>
          <a:xfrm>
            <a:off x="3500430" y="2214554"/>
            <a:ext cx="2643206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Domestic HH VA</a:t>
            </a:r>
          </a:p>
          <a:p>
            <a:pPr algn="ctr"/>
            <a:r>
              <a:rPr lang="fr-FR" sz="1600" b="1" dirty="0">
                <a:solidFill>
                  <a:srgbClr val="990033"/>
                </a:solidFill>
              </a:rPr>
              <a:t>19,4% of GDP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="" xmlns:a16="http://schemas.microsoft.com/office/drawing/2014/main" id="{D220AE70-D35C-43A4-A8C2-90C39A70787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6824146"/>
              </p:ext>
            </p:extLst>
          </p:nvPr>
        </p:nvGraphicFramePr>
        <p:xfrm>
          <a:off x="5929322" y="1571612"/>
          <a:ext cx="2000264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Forme 18">
            <a:extLst>
              <a:ext uri="{FF2B5EF4-FFF2-40B4-BE49-F238E27FC236}">
                <a16:creationId xmlns="" xmlns:a16="http://schemas.microsoft.com/office/drawing/2014/main" id="{74AC08B9-1869-498A-BB73-9B41FC0F63B0}"/>
              </a:ext>
            </a:extLst>
          </p:cNvPr>
          <p:cNvSpPr/>
          <p:nvPr/>
        </p:nvSpPr>
        <p:spPr>
          <a:xfrm rot="18010040" flipH="1">
            <a:off x="1940053" y="2050975"/>
            <a:ext cx="1470407" cy="1202643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ZoneTexte 15"/>
          <p:cNvSpPr txBox="1"/>
          <p:nvPr/>
        </p:nvSpPr>
        <p:spPr>
          <a:xfrm>
            <a:off x="1785918" y="150017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Contribution to </a:t>
            </a:r>
            <a:r>
              <a:rPr lang="fr-FR" b="1" dirty="0" err="1" smtClean="0">
                <a:solidFill>
                  <a:schemeClr val="accent6"/>
                </a:solidFill>
              </a:rPr>
              <a:t>domestic</a:t>
            </a:r>
            <a:r>
              <a:rPr lang="fr-FR" b="1" dirty="0" smtClean="0">
                <a:solidFill>
                  <a:schemeClr val="accent6"/>
                </a:solidFill>
              </a:rPr>
              <a:t> VA by </a:t>
            </a:r>
            <a:r>
              <a:rPr lang="fr-FR" b="1" dirty="0" err="1" smtClean="0">
                <a:solidFill>
                  <a:schemeClr val="accent6"/>
                </a:solidFill>
              </a:rPr>
              <a:t>gender</a:t>
            </a:r>
            <a:endParaRPr lang="fr-FR" b="1" dirty="0" smtClean="0">
              <a:solidFill>
                <a:schemeClr val="accent6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491944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15338" cy="1143000"/>
          </a:xfrm>
        </p:spPr>
        <p:txBody>
          <a:bodyPr/>
          <a:lstStyle/>
          <a:p>
            <a:pPr>
              <a:defRPr/>
            </a:pPr>
            <a:r>
              <a:rPr lang="fr-FR" sz="2800" dirty="0" err="1">
                <a:latin typeface="+mn-lt"/>
              </a:rPr>
              <a:t>Household</a:t>
            </a:r>
            <a:r>
              <a:rPr lang="fr-FR" sz="2800" dirty="0">
                <a:latin typeface="+mn-lt"/>
              </a:rPr>
              <a:t> satellite </a:t>
            </a:r>
            <a:r>
              <a:rPr lang="fr-FR" sz="2800" dirty="0" err="1">
                <a:latin typeface="+mn-lt"/>
              </a:rPr>
              <a:t>account</a:t>
            </a:r>
            <a:r>
              <a:rPr lang="fr-FR" sz="2800" dirty="0">
                <a:latin typeface="+mn-lt"/>
              </a:rPr>
              <a:t> : </a:t>
            </a:r>
            <a:r>
              <a:rPr lang="fr-FR" sz="2800" dirty="0" err="1">
                <a:latin typeface="+mn-lt"/>
              </a:rPr>
              <a:t>Results</a:t>
            </a:r>
            <a:endParaRPr lang="fr-FR" sz="28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233F7-E78A-4E55-A33D-09CE6F7F922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="" xmlns:a16="http://schemas.microsoft.com/office/drawing/2014/main" id="{249B5A5C-377F-4A9A-B638-B06F7F8ED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0233934"/>
              </p:ext>
            </p:extLst>
          </p:nvPr>
        </p:nvGraphicFramePr>
        <p:xfrm>
          <a:off x="285720" y="1643050"/>
          <a:ext cx="856188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66484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122F16-FC18-4446-81C3-945F2108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1500174"/>
            <a:ext cx="8072494" cy="951494"/>
          </a:xfrm>
        </p:spPr>
        <p:txBody>
          <a:bodyPr/>
          <a:lstStyle/>
          <a:p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Contribution of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employed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and ‘inactive and </a:t>
            </a:r>
            <a:r>
              <a:rPr lang="fr-FR" sz="1800" kern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unemployed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’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household’s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work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(en %)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8EA3EDC0-C93D-42F7-BA41-96AF5A621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89199483"/>
              </p:ext>
            </p:extLst>
          </p:nvPr>
        </p:nvGraphicFramePr>
        <p:xfrm>
          <a:off x="179512" y="2285992"/>
          <a:ext cx="878497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214282" y="642918"/>
            <a:ext cx="8215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Household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satellite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account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: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Results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7B003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4839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4C37FD4-CF06-44BB-AA83-90FC98A8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1714488"/>
            <a:ext cx="7128966" cy="642942"/>
          </a:xfrm>
        </p:spPr>
        <p:txBody>
          <a:bodyPr/>
          <a:lstStyle/>
          <a:p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Average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time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spent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on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housework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by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employed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and « inactive and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unemployed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 »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(in </a:t>
            </a:r>
            <a:r>
              <a:rPr lang="fr-FR" sz="1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h:mn)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2CFE7ECB-1817-407D-8347-371A77147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5330720"/>
              </p:ext>
            </p:extLst>
          </p:nvPr>
        </p:nvGraphicFramePr>
        <p:xfrm>
          <a:off x="179512" y="2357430"/>
          <a:ext cx="8784976" cy="409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285720" y="428604"/>
            <a:ext cx="8215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Household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satellite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account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: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Results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7B003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090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olescente, cuisine, magazine. Adolescent, recette, illustration,  magazine, lecture fille. | CanStock">
            <a:extLst>
              <a:ext uri="{FF2B5EF4-FFF2-40B4-BE49-F238E27FC236}">
                <a16:creationId xmlns="" xmlns:a16="http://schemas.microsoft.com/office/drawing/2014/main" id="{39D4B4F8-E51B-4DC7-BA02-FB284A4A6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12" b="4912"/>
          <a:stretch/>
        </p:blipFill>
        <p:spPr bwMode="auto">
          <a:xfrm>
            <a:off x="228897" y="1436519"/>
            <a:ext cx="818854" cy="3319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9C377F5-376C-4AAD-BA9D-9516C0FCF04A}"/>
              </a:ext>
            </a:extLst>
          </p:cNvPr>
          <p:cNvSpPr txBox="1"/>
          <p:nvPr/>
        </p:nvSpPr>
        <p:spPr>
          <a:xfrm>
            <a:off x="214282" y="5786454"/>
            <a:ext cx="180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6 billions of MAD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2E27F32-3786-401F-A750-CD4A4CF766A3}"/>
              </a:ext>
            </a:extLst>
          </p:cNvPr>
          <p:cNvSpPr txBox="1"/>
          <p:nvPr/>
        </p:nvSpPr>
        <p:spPr>
          <a:xfrm>
            <a:off x="6715140" y="5715016"/>
            <a:ext cx="180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2 billions of MAD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42BE7843-2682-4E22-A860-15A8A333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643050"/>
            <a:ext cx="8030126" cy="300054"/>
          </a:xfrm>
        </p:spPr>
        <p:txBody>
          <a:bodyPr/>
          <a:lstStyle/>
          <a:p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Contribution of girls and boys to </a:t>
            </a:r>
            <a:r>
              <a:rPr lang="fr-FR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households</a:t>
            </a: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’ VA </a:t>
            </a:r>
            <a:b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</a:br>
            <a:r>
              <a:rPr lang="fr-F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(millions of MAD)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pic>
        <p:nvPicPr>
          <p:cNvPr id="9" name="Picture 2" descr="Dessin Animé Petit Garçon Balayant Le Sol | Vecteur Premium">
            <a:extLst>
              <a:ext uri="{FF2B5EF4-FFF2-40B4-BE49-F238E27FC236}">
                <a16:creationId xmlns="" xmlns:a16="http://schemas.microsoft.com/office/drawing/2014/main" id="{254187FF-73BA-417C-8B5B-96363F4C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50" y="1158446"/>
            <a:ext cx="1024569" cy="4146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aphique 9">
            <a:extLst>
              <a:ext uri="{FF2B5EF4-FFF2-40B4-BE49-F238E27FC236}">
                <a16:creationId xmlns="" xmlns:a16="http://schemas.microsoft.com/office/drawing/2014/main" id="{FD45482E-1C57-4010-92F9-66953DB30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9618985"/>
              </p:ext>
            </p:extLst>
          </p:nvPr>
        </p:nvGraphicFramePr>
        <p:xfrm>
          <a:off x="214282" y="2214554"/>
          <a:ext cx="8640960" cy="358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214282" y="500042"/>
            <a:ext cx="8215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Household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satellite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account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: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B00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Results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7B003B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839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6985000" cy="571504"/>
          </a:xfrm>
        </p:spPr>
        <p:txBody>
          <a:bodyPr/>
          <a:lstStyle/>
          <a:p>
            <a:pPr algn="l"/>
            <a:r>
              <a:rPr lang="fr-MA" sz="2400" dirty="0" err="1" smtClean="0"/>
              <a:t>Outline</a:t>
            </a:r>
            <a:r>
              <a:rPr lang="fr-MA" sz="2400" dirty="0" smtClean="0"/>
              <a:t>: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857224" y="2000240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fr-MA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Why</a:t>
            </a:r>
            <a:r>
              <a:rPr lang="fr-M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fr-MA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household</a:t>
            </a:r>
            <a:r>
              <a:rPr lang="fr-M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satellite </a:t>
            </a:r>
            <a:r>
              <a:rPr lang="fr-MA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account</a:t>
            </a:r>
            <a:r>
              <a:rPr lang="fr-M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</a:p>
          <a:p>
            <a:pPr lvl="0">
              <a:buFont typeface="Wingdings" pitchFamily="2" charset="2"/>
              <a:buChar char="ü"/>
            </a:pP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Internationale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references</a:t>
            </a: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M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SNA production </a:t>
            </a:r>
            <a:r>
              <a:rPr lang="fr-MA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boundary</a:t>
            </a:r>
            <a:endParaRPr lang="fr-MA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Methodology</a:t>
            </a: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Household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satellite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account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: </a:t>
            </a:r>
            <a:r>
              <a:rPr lang="fr-FR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Results</a:t>
            </a:r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endParaRPr lang="fr-FR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="" xmlns:a16="http://schemas.microsoft.com/office/drawing/2014/main" id="{70F97D4C-2001-4D4E-8DD7-8E65AE72A9AD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639781162"/>
              </p:ext>
            </p:extLst>
          </p:nvPr>
        </p:nvGraphicFramePr>
        <p:xfrm>
          <a:off x="214282" y="764704"/>
          <a:ext cx="8678198" cy="536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509D1C58-8EB6-40D3-AC5C-A0666E2E1AF9}"/>
              </a:ext>
            </a:extLst>
          </p:cNvPr>
          <p:cNvGrpSpPr/>
          <p:nvPr/>
        </p:nvGrpSpPr>
        <p:grpSpPr>
          <a:xfrm>
            <a:off x="227723" y="1643864"/>
            <a:ext cx="1426148" cy="4609601"/>
            <a:chOff x="1252049" y="1620915"/>
            <a:chExt cx="1687411" cy="4609601"/>
          </a:xfrm>
        </p:grpSpPr>
        <p:pic>
          <p:nvPicPr>
            <p:cNvPr id="5" name="Image 4" descr="Country sees increase in GDP growth">
              <a:extLst>
                <a:ext uri="{FF2B5EF4-FFF2-40B4-BE49-F238E27FC236}">
                  <a16:creationId xmlns="" xmlns:a16="http://schemas.microsoft.com/office/drawing/2014/main" id="{7932E82D-592F-40BE-889A-6C771B16DB86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582" t="2541" r="12564" b="4540"/>
            <a:stretch/>
          </p:blipFill>
          <p:spPr bwMode="auto">
            <a:xfrm>
              <a:off x="1331640" y="1772816"/>
              <a:ext cx="1607820" cy="4457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6" name="Zone de texte 2">
              <a:extLst>
                <a:ext uri="{FF2B5EF4-FFF2-40B4-BE49-F238E27FC236}">
                  <a16:creationId xmlns="" xmlns:a16="http://schemas.microsoft.com/office/drawing/2014/main" id="{972F1EFB-C053-4F98-ABF3-4A4141073BE1}"/>
                </a:ext>
              </a:extLst>
            </p:cNvPr>
            <p:cNvSpPr txBox="1"/>
            <p:nvPr/>
          </p:nvSpPr>
          <p:spPr>
            <a:xfrm rot="16706051">
              <a:off x="-166645" y="3039609"/>
              <a:ext cx="3122981" cy="28559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4800" b="1" dirty="0">
                  <a:ln w="11113" cap="flat" cmpd="sng" algn="ctr">
                    <a:solidFill>
                      <a:srgbClr val="ED7D31"/>
                    </a:solidFill>
                    <a:prstDash val="solid"/>
                    <a:round/>
                  </a:ln>
                  <a:solidFill>
                    <a:srgbClr val="F8CBA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GDP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lèche : droite 6">
            <a:extLst>
              <a:ext uri="{FF2B5EF4-FFF2-40B4-BE49-F238E27FC236}">
                <a16:creationId xmlns="" xmlns:a16="http://schemas.microsoft.com/office/drawing/2014/main" id="{F358B143-18C4-4F25-AFFC-D5E6E89E27C2}"/>
              </a:ext>
            </a:extLst>
          </p:cNvPr>
          <p:cNvSpPr/>
          <p:nvPr/>
        </p:nvSpPr>
        <p:spPr bwMode="auto">
          <a:xfrm>
            <a:off x="6012160" y="3962400"/>
            <a:ext cx="792088" cy="4747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F18E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D016FB2-ADD1-437E-8BEE-A46C62570E32}"/>
              </a:ext>
            </a:extLst>
          </p:cNvPr>
          <p:cNvSpPr txBox="1"/>
          <p:nvPr/>
        </p:nvSpPr>
        <p:spPr>
          <a:xfrm>
            <a:off x="6084168" y="407707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106,8%</a:t>
            </a:r>
          </a:p>
        </p:txBody>
      </p:sp>
    </p:spTree>
    <p:extLst>
      <p:ext uri="{BB962C8B-B14F-4D97-AF65-F5344CB8AC3E}">
        <p14:creationId xmlns="" xmlns:p14="http://schemas.microsoft.com/office/powerpoint/2010/main" val="1050347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Tx/>
              <a:buNone/>
            </a:pPr>
            <a:endParaRPr lang="fr-FR" dirty="0"/>
          </a:p>
          <a:p>
            <a:pPr algn="ctr">
              <a:buFontTx/>
              <a:buNone/>
            </a:pPr>
            <a:r>
              <a:rPr lang="en-US" sz="3600" b="1" dirty="0">
                <a:solidFill>
                  <a:srgbClr val="C00000"/>
                </a:solidFill>
              </a:rPr>
              <a:t>thank you for your attention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921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8EF251-8022-448D-819D-65486196B8D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65175"/>
            <a:ext cx="8136904" cy="1143000"/>
          </a:xfrm>
        </p:spPr>
        <p:txBody>
          <a:bodyPr/>
          <a:lstStyle/>
          <a:p>
            <a:r>
              <a:rPr lang="en-US" sz="2800" dirty="0"/>
              <a:t>Why a household satellite account?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HHSA is based on expanding the SNA production boundary to include non-market household </a:t>
            </a:r>
            <a:r>
              <a:rPr lang="en-US" sz="2000" dirty="0" smtClean="0">
                <a:solidFill>
                  <a:schemeClr val="tx1"/>
                </a:solidFill>
              </a:rPr>
              <a:t>service production </a:t>
            </a:r>
            <a:r>
              <a:rPr lang="en-US" sz="2000" dirty="0">
                <a:solidFill>
                  <a:schemeClr val="tx1"/>
                </a:solidFill>
              </a:rPr>
              <a:t>in order to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Quantify the value of domestic </a:t>
            </a:r>
            <a:r>
              <a:rPr lang="en-US" sz="2000" dirty="0" smtClean="0">
                <a:solidFill>
                  <a:schemeClr val="tx1"/>
                </a:solidFill>
              </a:rPr>
              <a:t>work;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Highlight household domestic </a:t>
            </a:r>
            <a:r>
              <a:rPr lang="en-US" sz="2000" dirty="0" smtClean="0">
                <a:solidFill>
                  <a:schemeClr val="tx1"/>
                </a:solidFill>
              </a:rPr>
              <a:t>production;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Analyze the productive role of </a:t>
            </a:r>
            <a:r>
              <a:rPr lang="en-US" sz="2000" dirty="0" smtClean="0">
                <a:solidFill>
                  <a:schemeClr val="tx1"/>
                </a:solidFill>
              </a:rPr>
              <a:t>households;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Assess the contribution of households to the national </a:t>
            </a:r>
            <a:r>
              <a:rPr lang="en-US" sz="2000" dirty="0" smtClean="0">
                <a:solidFill>
                  <a:schemeClr val="tx1"/>
                </a:solidFill>
              </a:rPr>
              <a:t>economy;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Present an extended measure of living standards.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ousehold production and consumption - Proposal for a Methodology">
            <a:extLst>
              <a:ext uri="{FF2B5EF4-FFF2-40B4-BE49-F238E27FC236}">
                <a16:creationId xmlns="" xmlns:a16="http://schemas.microsoft.com/office/drawing/2014/main" id="{74B22A94-DC79-4555-95EA-3A8C56F6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61" y="2276873"/>
            <a:ext cx="1296162" cy="129614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uide on Valuing Unpaid Household Service Work | UNECE">
            <a:extLst>
              <a:ext uri="{FF2B5EF4-FFF2-40B4-BE49-F238E27FC236}">
                <a16:creationId xmlns="" xmlns:a16="http://schemas.microsoft.com/office/drawing/2014/main" id="{A7DF28B2-0D03-4390-BC24-7DFA9B19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37" y="3645024"/>
            <a:ext cx="1296162" cy="129614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="" xmlns:a16="http://schemas.microsoft.com/office/drawing/2014/main" id="{59A185AB-A9D1-4370-80D9-31E018BF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642145"/>
            <a:ext cx="5860733" cy="788670"/>
          </a:xfrm>
        </p:spPr>
        <p:txBody>
          <a:bodyPr>
            <a:normAutofit/>
          </a:bodyPr>
          <a:lstStyle/>
          <a:p>
            <a:r>
              <a:rPr lang="fr-FR" sz="2700" dirty="0" smtClean="0"/>
              <a:t>Internationale </a:t>
            </a:r>
            <a:r>
              <a:rPr lang="fr-FR" sz="2700" dirty="0" err="1"/>
              <a:t>references</a:t>
            </a:r>
            <a:endParaRPr lang="fr-FR" sz="2700" dirty="0"/>
          </a:p>
        </p:txBody>
      </p:sp>
      <p:pic>
        <p:nvPicPr>
          <p:cNvPr id="3082" name="Picture 10" descr="comptabilité nationale">
            <a:extLst>
              <a:ext uri="{FF2B5EF4-FFF2-40B4-BE49-F238E27FC236}">
                <a16:creationId xmlns="" xmlns:a16="http://schemas.microsoft.com/office/drawing/2014/main" id="{B23970D5-93EA-490B-9398-AADD6825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61" y="1192828"/>
            <a:ext cx="1296162" cy="1012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A4B0D4-D664-4DF6-93A6-D853D0530BE1}"/>
              </a:ext>
            </a:extLst>
          </p:cNvPr>
          <p:cNvSpPr/>
          <p:nvPr/>
        </p:nvSpPr>
        <p:spPr>
          <a:xfrm>
            <a:off x="668316" y="1536036"/>
            <a:ext cx="5860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en-US" sz="2000" dirty="0"/>
              <a:t>System of National </a:t>
            </a:r>
            <a:r>
              <a:rPr lang="en-US" sz="2000" dirty="0" smtClean="0"/>
              <a:t>Accounts SNA 2008;</a:t>
            </a:r>
            <a:endParaRPr lang="fr-FR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8776D2F-A4AF-4BAC-8F0E-68BDC5E1AC33}"/>
              </a:ext>
            </a:extLst>
          </p:cNvPr>
          <p:cNvSpPr/>
          <p:nvPr/>
        </p:nvSpPr>
        <p:spPr>
          <a:xfrm>
            <a:off x="571472" y="3357562"/>
            <a:ext cx="6357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en-US" sz="2000" dirty="0"/>
              <a:t>UNECE Guide on Valuing Unpaid Household Service Work</a:t>
            </a:r>
            <a:r>
              <a:rPr lang="fr-FR" sz="2000" dirty="0"/>
              <a:t>, </a:t>
            </a:r>
            <a:r>
              <a:rPr lang="fr-FR" sz="2000" dirty="0" smtClean="0"/>
              <a:t>2017;</a:t>
            </a:r>
          </a:p>
          <a:p>
            <a:pPr marL="214313" indent="-214313"/>
            <a:endParaRPr lang="fr-MA" sz="2000" dirty="0" smtClean="0"/>
          </a:p>
          <a:p>
            <a:pPr marL="214313" indent="-214313"/>
            <a:endParaRPr lang="fr-FR" sz="2000" dirty="0" smtClean="0"/>
          </a:p>
          <a:p>
            <a:pPr marL="214313" indent="-214313">
              <a:buFont typeface="Wingdings" pitchFamily="2" charset="2"/>
              <a:buChar char="§"/>
            </a:pPr>
            <a:r>
              <a:rPr lang="en-US" sz="2000" dirty="0" smtClean="0"/>
              <a:t>Guidance Note on Unpaid Household Activities,  ISWGNA, </a:t>
            </a:r>
            <a:r>
              <a:rPr lang="fr-FR" sz="2000" dirty="0" smtClean="0"/>
              <a:t>on </a:t>
            </a:r>
            <a:r>
              <a:rPr lang="fr-FR" sz="2000" dirty="0" err="1" smtClean="0"/>
              <a:t>Well</a:t>
            </a:r>
            <a:r>
              <a:rPr lang="fr-FR" sz="2000" dirty="0" smtClean="0"/>
              <a:t>-</a:t>
            </a:r>
            <a:r>
              <a:rPr lang="fr-FR" sz="2000" dirty="0" err="1" smtClean="0"/>
              <a:t>being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Sustainability</a:t>
            </a:r>
            <a:r>
              <a:rPr lang="fr-FR" sz="2000" dirty="0" smtClean="0"/>
              <a:t> </a:t>
            </a:r>
            <a:endParaRPr lang="fr-FR" sz="2000" dirty="0"/>
          </a:p>
          <a:p>
            <a:pPr marL="214313" indent="-214313"/>
            <a:endParaRPr lang="fr-MA" sz="2000" dirty="0" smtClean="0"/>
          </a:p>
          <a:p>
            <a:pPr marL="214313" indent="-214313"/>
            <a:endParaRPr lang="fr-FR" sz="2000" dirty="0"/>
          </a:p>
          <a:p>
            <a:pPr marL="214313" indent="-214313"/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EC537803-A5A3-47E4-B467-824F17E6D1C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2280" y="5157192"/>
            <a:ext cx="1152128" cy="1008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98D389-F302-4C89-B114-EF0FE6A4E859}"/>
              </a:ext>
            </a:extLst>
          </p:cNvPr>
          <p:cNvSpPr/>
          <p:nvPr/>
        </p:nvSpPr>
        <p:spPr>
          <a:xfrm>
            <a:off x="683568" y="5085184"/>
            <a:ext cx="6223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/>
          </a:p>
          <a:p>
            <a:endParaRPr lang="fr-FR" sz="2000" dirty="0"/>
          </a:p>
          <a:p>
            <a:pPr marL="214313" indent="-214313">
              <a:buFont typeface="Wingdings" panose="05000000000000000000" pitchFamily="2" charset="2"/>
              <a:buChar char="q"/>
            </a:pP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85786" y="2143116"/>
            <a:ext cx="5643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fr-FR" dirty="0" smtClean="0"/>
              <a:t>‘</a:t>
            </a:r>
            <a:r>
              <a:rPr lang="fr-FR" sz="2000" dirty="0" smtClean="0"/>
              <a:t>’</a:t>
            </a:r>
            <a:r>
              <a:rPr lang="fr-FR" sz="2000" dirty="0" err="1" smtClean="0"/>
              <a:t>Household</a:t>
            </a:r>
            <a:r>
              <a:rPr lang="fr-FR" sz="2000" dirty="0" smtClean="0"/>
              <a:t> Production and </a:t>
            </a:r>
            <a:r>
              <a:rPr lang="fr-FR" sz="2000" dirty="0" err="1" smtClean="0"/>
              <a:t>consumption</a:t>
            </a:r>
            <a:r>
              <a:rPr lang="fr-FR" sz="2000" dirty="0" smtClean="0"/>
              <a:t>,  </a:t>
            </a:r>
            <a:r>
              <a:rPr lang="en-US" sz="2000" dirty="0" smtClean="0"/>
              <a:t>Proposal for a methodology of Household Satellite Accounts’’, </a:t>
            </a:r>
            <a:r>
              <a:rPr lang="en-US" sz="2000" dirty="0" err="1" smtClean="0"/>
              <a:t>Eurostat</a:t>
            </a:r>
            <a:r>
              <a:rPr lang="en-US" sz="2000" dirty="0" smtClean="0"/>
              <a:t> 2003;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05676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sz="2800" dirty="0"/>
              <a:t>SNA production </a:t>
            </a:r>
            <a:r>
              <a:rPr lang="fr-MA" sz="2800" dirty="0" err="1"/>
              <a:t>boundary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81656381"/>
              </p:ext>
            </p:extLst>
          </p:nvPr>
        </p:nvGraphicFramePr>
        <p:xfrm>
          <a:off x="357158" y="1628800"/>
          <a:ext cx="835824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92E3CD-83A4-4037-B2CE-6A4CB4EB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620688"/>
            <a:ext cx="7243962" cy="736610"/>
          </a:xfrm>
        </p:spPr>
        <p:txBody>
          <a:bodyPr/>
          <a:lstStyle/>
          <a:p>
            <a:r>
              <a:rPr lang="fr-FR" sz="2800" dirty="0" smtClean="0"/>
              <a:t> </a:t>
            </a:r>
            <a:r>
              <a:rPr lang="fr-FR" sz="2800" dirty="0" err="1" smtClean="0"/>
              <a:t>Methodology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203ED7D-FA6B-485A-A83C-C03D9673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6" y="1071546"/>
            <a:ext cx="8856984" cy="52864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Activities </a:t>
            </a:r>
            <a:r>
              <a:rPr lang="en-US" b="1" dirty="0" smtClean="0">
                <a:solidFill>
                  <a:schemeClr val="accent6"/>
                </a:solidFill>
              </a:rPr>
              <a:t>considered in HHSA:</a:t>
            </a:r>
            <a:endParaRPr lang="en-US" b="1" dirty="0">
              <a:solidFill>
                <a:schemeClr val="accent6"/>
              </a:solidFill>
            </a:endParaRPr>
          </a:p>
          <a:p>
            <a:pPr marL="1438275" indent="0" algn="just">
              <a:buFont typeface="Wingdings" pitchFamily="2" charset="2"/>
              <a:buChar char="§"/>
            </a:pPr>
            <a:r>
              <a:rPr lang="fr-FR" sz="2000" kern="1200" dirty="0" smtClean="0">
                <a:solidFill>
                  <a:schemeClr val="tx1"/>
                </a:solidFill>
              </a:rPr>
              <a:t>  </a:t>
            </a:r>
            <a:r>
              <a:rPr lang="fr-FR" sz="1800" kern="1200" dirty="0" smtClean="0">
                <a:solidFill>
                  <a:schemeClr val="tx1"/>
                </a:solidFill>
              </a:rPr>
              <a:t>Productive </a:t>
            </a:r>
            <a:r>
              <a:rPr lang="fr-FR" sz="1800" kern="1200" dirty="0" err="1">
                <a:solidFill>
                  <a:schemeClr val="tx1"/>
                </a:solidFill>
              </a:rPr>
              <a:t>activities</a:t>
            </a:r>
            <a:r>
              <a:rPr lang="fr-FR" sz="1800" kern="1200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if </a:t>
            </a:r>
            <a:r>
              <a:rPr lang="en-US" sz="1800" dirty="0" smtClean="0">
                <a:solidFill>
                  <a:schemeClr val="tx1"/>
                </a:solidFill>
              </a:rPr>
              <a:t>they can be </a:t>
            </a:r>
            <a:r>
              <a:rPr lang="en-US" sz="1800" dirty="0">
                <a:solidFill>
                  <a:schemeClr val="tx1"/>
                </a:solidFill>
              </a:rPr>
              <a:t>delegated to someone </a:t>
            </a:r>
            <a:r>
              <a:rPr lang="en-US" sz="1800" dirty="0" smtClean="0">
                <a:solidFill>
                  <a:schemeClr val="tx1"/>
                </a:solidFill>
              </a:rPr>
              <a:t>else (</a:t>
            </a:r>
            <a:r>
              <a:rPr lang="fr-FR" sz="1800" dirty="0" err="1">
                <a:solidFill>
                  <a:schemeClr val="tx1"/>
                </a:solidFill>
              </a:rPr>
              <a:t>third</a:t>
            </a:r>
            <a:r>
              <a:rPr lang="fr-FR" sz="1800" dirty="0">
                <a:solidFill>
                  <a:schemeClr val="tx1"/>
                </a:solidFill>
              </a:rPr>
              <a:t> party </a:t>
            </a:r>
            <a:r>
              <a:rPr lang="fr-FR" sz="1800" dirty="0" err="1">
                <a:solidFill>
                  <a:schemeClr val="tx1"/>
                </a:solidFill>
              </a:rPr>
              <a:t>criteria</a:t>
            </a:r>
            <a:r>
              <a:rPr lang="fr-FR" sz="1800" dirty="0">
                <a:solidFill>
                  <a:schemeClr val="tx1"/>
                </a:solidFill>
              </a:rPr>
              <a:t>)</a:t>
            </a:r>
            <a:r>
              <a:rPr lang="fr-FR" sz="1800" kern="1200" dirty="0">
                <a:solidFill>
                  <a:schemeClr val="tx1"/>
                </a:solidFill>
              </a:rPr>
              <a:t> ; </a:t>
            </a:r>
            <a:endParaRPr lang="fr-FR" sz="1800" kern="1200" dirty="0" smtClean="0">
              <a:solidFill>
                <a:schemeClr val="tx1"/>
              </a:solidFill>
            </a:endParaRPr>
          </a:p>
          <a:p>
            <a:pPr marL="1438275" indent="0" algn="just">
              <a:buFont typeface="Wingdings" pitchFamily="2" charset="2"/>
              <a:buChar char="§"/>
            </a:pPr>
            <a:r>
              <a:rPr lang="fr-FR" sz="1800" kern="1200" dirty="0" smtClean="0">
                <a:solidFill>
                  <a:schemeClr val="tx1"/>
                </a:solidFill>
              </a:rPr>
              <a:t> Production of services;</a:t>
            </a:r>
            <a:endParaRPr lang="fr-FR" sz="1800" kern="1200" dirty="0">
              <a:solidFill>
                <a:schemeClr val="tx1"/>
              </a:solidFill>
            </a:endParaRPr>
          </a:p>
          <a:p>
            <a:pPr marL="1438275" indent="0" algn="just">
              <a:buFont typeface="Wingdings" pitchFamily="2" charset="2"/>
              <a:buChar char="§"/>
            </a:pPr>
            <a:r>
              <a:rPr lang="fr-FR" sz="1800" kern="1200" dirty="0" smtClean="0">
                <a:solidFill>
                  <a:schemeClr val="tx1"/>
                </a:solidFill>
              </a:rPr>
              <a:t>  </a:t>
            </a:r>
            <a:r>
              <a:rPr lang="fr-FR" sz="1800" kern="1200" dirty="0" err="1" smtClean="0">
                <a:solidFill>
                  <a:schemeClr val="tx1"/>
                </a:solidFill>
              </a:rPr>
              <a:t>Unpaid</a:t>
            </a:r>
            <a:r>
              <a:rPr lang="fr-FR" sz="1800" kern="1200" dirty="0" smtClean="0">
                <a:solidFill>
                  <a:schemeClr val="tx1"/>
                </a:solidFill>
              </a:rPr>
              <a:t> </a:t>
            </a:r>
            <a:r>
              <a:rPr lang="fr-FR" sz="1800" kern="1200" dirty="0" err="1">
                <a:solidFill>
                  <a:schemeClr val="tx1"/>
                </a:solidFill>
              </a:rPr>
              <a:t>activities</a:t>
            </a:r>
            <a:r>
              <a:rPr lang="fr-FR" sz="2000" kern="1200" dirty="0" smtClean="0">
                <a:solidFill>
                  <a:schemeClr val="tx1"/>
                </a:solidFill>
              </a:rPr>
              <a:t>.</a:t>
            </a:r>
            <a:endParaRPr lang="ar-MA" sz="2000" kern="1200" dirty="0" smtClean="0">
              <a:solidFill>
                <a:schemeClr val="tx1"/>
              </a:solidFill>
            </a:endParaRPr>
          </a:p>
          <a:p>
            <a:pPr marL="1438275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kern="1200" dirty="0" smtClean="0">
                <a:solidFill>
                  <a:schemeClr val="tx1"/>
                </a:solidFill>
              </a:rPr>
              <a:t>A </a:t>
            </a:r>
            <a:r>
              <a:rPr lang="fr-FR" sz="2000" kern="1200" dirty="0" err="1" smtClean="0">
                <a:solidFill>
                  <a:schemeClr val="tx1"/>
                </a:solidFill>
              </a:rPr>
              <a:t>special</a:t>
            </a:r>
            <a:r>
              <a:rPr lang="fr-FR" sz="2000" kern="1200" dirty="0" smtClean="0">
                <a:solidFill>
                  <a:schemeClr val="tx1"/>
                </a:solidFill>
              </a:rPr>
              <a:t> question to </a:t>
            </a:r>
            <a:r>
              <a:rPr lang="fr-FR" sz="2000" kern="1200" dirty="0" err="1" smtClean="0">
                <a:solidFill>
                  <a:schemeClr val="tx1"/>
                </a:solidFill>
              </a:rPr>
              <a:t>distinguish</a:t>
            </a:r>
            <a:r>
              <a:rPr lang="fr-FR" sz="2000" kern="1200" dirty="0" smtClean="0">
                <a:solidFill>
                  <a:schemeClr val="tx1"/>
                </a:solidFill>
              </a:rPr>
              <a:t> </a:t>
            </a:r>
            <a:r>
              <a:rPr lang="fr-FR" sz="2000" kern="1200" dirty="0" err="1" smtClean="0">
                <a:solidFill>
                  <a:schemeClr val="tx1"/>
                </a:solidFill>
              </a:rPr>
              <a:t>activities</a:t>
            </a:r>
            <a:r>
              <a:rPr lang="fr-FR" sz="2000" kern="1200" dirty="0" smtClean="0">
                <a:solidFill>
                  <a:schemeClr val="tx1"/>
                </a:solidFill>
              </a:rPr>
              <a:t> to </a:t>
            </a:r>
            <a:r>
              <a:rPr lang="fr-FR" sz="2000" kern="1200" dirty="0" err="1" smtClean="0">
                <a:solidFill>
                  <a:schemeClr val="tx1"/>
                </a:solidFill>
              </a:rPr>
              <a:t>take</a:t>
            </a:r>
            <a:r>
              <a:rPr lang="fr-FR" sz="2000" kern="1200" dirty="0" smtClean="0">
                <a:solidFill>
                  <a:schemeClr val="tx1"/>
                </a:solidFill>
              </a:rPr>
              <a:t> </a:t>
            </a:r>
            <a:r>
              <a:rPr lang="fr-FR" sz="2000" kern="1200" dirty="0" err="1" smtClean="0">
                <a:solidFill>
                  <a:schemeClr val="tx1"/>
                </a:solidFill>
              </a:rPr>
              <a:t>into</a:t>
            </a:r>
            <a:r>
              <a:rPr lang="fr-FR" sz="2000" kern="1200" dirty="0" smtClean="0">
                <a:solidFill>
                  <a:schemeClr val="tx1"/>
                </a:solidFill>
              </a:rPr>
              <a:t> </a:t>
            </a:r>
            <a:r>
              <a:rPr lang="fr-FR" sz="2000" kern="1200" dirty="0" err="1" smtClean="0">
                <a:solidFill>
                  <a:schemeClr val="tx1"/>
                </a:solidFill>
              </a:rPr>
              <a:t>account</a:t>
            </a:r>
            <a:endParaRPr lang="fr-FR" sz="2000" kern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kern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kern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MA" sz="2000" kern="1200" dirty="0">
                <a:solidFill>
                  <a:srgbClr val="C00000"/>
                </a:solidFill>
              </a:rPr>
              <a:t> </a:t>
            </a:r>
            <a:endParaRPr lang="fr-FR" sz="2000" kern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2000" b="1" kern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sz="1200" dirty="0"/>
          </a:p>
          <a:p>
            <a:pPr lvl="1">
              <a:buFont typeface="Wingdings" panose="05000000000000000000" pitchFamily="2" charset="2"/>
              <a:buChar char="Ø"/>
            </a:pPr>
            <a:endParaRPr lang="fr-FR" sz="1600" kern="1200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071538" y="3500438"/>
          <a:ext cx="6000792" cy="281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  <a:gridCol w="2000264"/>
              </a:tblGrid>
              <a:tr h="2778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Did you do this work for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taken into account in the satellite account </a:t>
                      </a:r>
                    </a:p>
                  </a:txBody>
                  <a:tcPr marL="7620" marR="7620" marT="7620" marB="0" anchor="ctr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salary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yourself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Household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family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Neighbors and friends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Governmental Organization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77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1657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92E3CD-83A4-4037-B2CE-6A4CB4EB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620688"/>
            <a:ext cx="7243962" cy="1143000"/>
          </a:xfrm>
        </p:spPr>
        <p:txBody>
          <a:bodyPr/>
          <a:lstStyle/>
          <a:p>
            <a:r>
              <a:rPr lang="fr-FR" sz="2800" dirty="0" smtClean="0"/>
              <a:t> </a:t>
            </a:r>
            <a:r>
              <a:rPr lang="fr-FR" sz="2800" dirty="0" err="1" smtClean="0"/>
              <a:t>Methodology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203ED7D-FA6B-485A-A83C-C03D9673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628800"/>
            <a:ext cx="8856984" cy="436200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6"/>
                </a:solidFill>
              </a:rPr>
              <a:t>Activities considered:</a:t>
            </a:r>
          </a:p>
          <a:p>
            <a:pPr marL="0" indent="0">
              <a:buNone/>
            </a:pPr>
            <a:endParaRPr lang="fr-FR" sz="2000" kern="12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BE9FDAA-5BAA-48D4-97BD-335B9499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643182"/>
            <a:ext cx="1106858" cy="9247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A460D00-2F85-48B6-BB31-742F42A27E1E}"/>
              </a:ext>
            </a:extLst>
          </p:cNvPr>
          <p:cNvSpPr txBox="1"/>
          <p:nvPr/>
        </p:nvSpPr>
        <p:spPr>
          <a:xfrm>
            <a:off x="142844" y="4000504"/>
            <a:ext cx="1394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Food preparation </a:t>
            </a:r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21CA39D-44E2-4BD4-BFCC-45A73C64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643182"/>
            <a:ext cx="1222009" cy="844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E306F6E5-2180-49F2-AA01-F2729C416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2571744"/>
            <a:ext cx="1404447" cy="8809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D05C222-8481-4760-87C4-4E7DDF25B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2786058"/>
            <a:ext cx="1180677" cy="7441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83FAC1C-D9C7-45B0-85B0-DE20BC44D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2786058"/>
            <a:ext cx="1048624" cy="708977"/>
          </a:xfrm>
          <a:prstGeom prst="rect">
            <a:avLst/>
          </a:prstGeom>
        </p:spPr>
      </p:pic>
      <p:pic>
        <p:nvPicPr>
          <p:cNvPr id="10" name="Picture 2" descr="La Famille Voyage En Voiture Illustration De Vecteur De Dessin Animé  Illustration de Vecteur - Illustration du automobile, joyeux: 130807431">
            <a:extLst>
              <a:ext uri="{FF2B5EF4-FFF2-40B4-BE49-F238E27FC236}">
                <a16:creationId xmlns="" xmlns:a16="http://schemas.microsoft.com/office/drawing/2014/main" id="{4711BBA0-9CB9-4FAF-A766-39F6EA13E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r="3903" b="13347"/>
          <a:stretch/>
        </p:blipFill>
        <p:spPr bwMode="auto">
          <a:xfrm>
            <a:off x="5643570" y="2857496"/>
            <a:ext cx="1048624" cy="708977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194720B7-8237-411A-B937-03CACB49C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6710" y="2857496"/>
            <a:ext cx="1180677" cy="80239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86D1F09E-F2CA-4118-A11B-090A11DAA35C}"/>
              </a:ext>
            </a:extLst>
          </p:cNvPr>
          <p:cNvSpPr txBox="1"/>
          <p:nvPr/>
        </p:nvSpPr>
        <p:spPr>
          <a:xfrm>
            <a:off x="1714480" y="3857628"/>
            <a:ext cx="115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House </a:t>
            </a:r>
            <a:r>
              <a:rPr lang="fr-FR" sz="1200" dirty="0" err="1"/>
              <a:t>cleaning</a:t>
            </a:r>
            <a:r>
              <a:rPr lang="fr-FR" sz="1200" dirty="0"/>
              <a:t> and maintenance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9A5A1373-DEF9-4D7C-BD47-93978BFD5979}"/>
              </a:ext>
            </a:extLst>
          </p:cNvPr>
          <p:cNvSpPr txBox="1"/>
          <p:nvPr/>
        </p:nvSpPr>
        <p:spPr>
          <a:xfrm>
            <a:off x="4714876" y="4000504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Shopping</a:t>
            </a:r>
          </a:p>
          <a:p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F34BC1C7-74F6-4CAB-AB19-7A404CA7C1D5}"/>
              </a:ext>
            </a:extLst>
          </p:cNvPr>
          <p:cNvSpPr txBox="1"/>
          <p:nvPr/>
        </p:nvSpPr>
        <p:spPr>
          <a:xfrm>
            <a:off x="5857884" y="4071942"/>
            <a:ext cx="836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Transport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27D6FCD4-D0F5-4177-A1CF-6E55B02CAF3D}"/>
              </a:ext>
            </a:extLst>
          </p:cNvPr>
          <p:cNvSpPr txBox="1"/>
          <p:nvPr/>
        </p:nvSpPr>
        <p:spPr>
          <a:xfrm>
            <a:off x="6858016" y="3929066"/>
            <a:ext cx="94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</a:t>
            </a:r>
            <a:r>
              <a:rPr lang="fr-FR" sz="1200" dirty="0" err="1"/>
              <a:t>childcare</a:t>
            </a:r>
            <a:r>
              <a:rPr lang="fr-FR" sz="1200" dirty="0"/>
              <a:t> and </a:t>
            </a:r>
            <a:r>
              <a:rPr lang="fr-FR" sz="1200" dirty="0" err="1"/>
              <a:t>adult</a:t>
            </a:r>
            <a:r>
              <a:rPr lang="fr-FR" sz="1200" dirty="0"/>
              <a:t> care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E9BA9C84-9F81-486C-B824-6944FAA2753C}"/>
              </a:ext>
            </a:extLst>
          </p:cNvPr>
          <p:cNvSpPr txBox="1"/>
          <p:nvPr/>
        </p:nvSpPr>
        <p:spPr>
          <a:xfrm>
            <a:off x="7858148" y="3929066"/>
            <a:ext cx="100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 </a:t>
            </a:r>
            <a:r>
              <a:rPr lang="fr-FR" sz="1200" dirty="0" err="1"/>
              <a:t>volunteer</a:t>
            </a:r>
            <a:r>
              <a:rPr lang="fr-FR" sz="1200" dirty="0"/>
              <a:t>    </a:t>
            </a:r>
          </a:p>
          <a:p>
            <a:r>
              <a:rPr lang="fr-FR" sz="1200" dirty="0"/>
              <a:t>     </a:t>
            </a:r>
            <a:r>
              <a:rPr lang="fr-FR" sz="1200" dirty="0" err="1"/>
              <a:t>work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E24BDB2-9E9F-44AF-8102-256566414523}"/>
              </a:ext>
            </a:extLst>
          </p:cNvPr>
          <p:cNvSpPr txBox="1"/>
          <p:nvPr/>
        </p:nvSpPr>
        <p:spPr>
          <a:xfrm>
            <a:off x="3071802" y="392906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Laundry and </a:t>
            </a:r>
            <a:r>
              <a:rPr lang="fr-FR" sz="1200" dirty="0" err="1"/>
              <a:t>footware</a:t>
            </a:r>
            <a:r>
              <a:rPr lang="fr-FR" sz="1200" dirty="0"/>
              <a:t> care</a:t>
            </a:r>
          </a:p>
        </p:txBody>
      </p:sp>
    </p:spTree>
    <p:extLst>
      <p:ext uri="{BB962C8B-B14F-4D97-AF65-F5344CB8AC3E}">
        <p14:creationId xmlns="" xmlns:p14="http://schemas.microsoft.com/office/powerpoint/2010/main" val="1411657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42B8592-E986-4D64-9E01-88D53066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38" y="500042"/>
            <a:ext cx="7500990" cy="1143000"/>
          </a:xfrm>
        </p:spPr>
        <p:txBody>
          <a:bodyPr/>
          <a:lstStyle/>
          <a:p>
            <a:pPr algn="l"/>
            <a:r>
              <a:rPr lang="fr-FR" sz="2800" dirty="0" smtClean="0"/>
              <a:t> </a:t>
            </a:r>
            <a:r>
              <a:rPr lang="fr-FR" sz="2800" dirty="0" err="1" smtClean="0"/>
              <a:t>Methodology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fr-FR" sz="2400" dirty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6DE39FE7-4FAD-4A28-B690-96AAD55E8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16493934"/>
              </p:ext>
            </p:extLst>
          </p:nvPr>
        </p:nvGraphicFramePr>
        <p:xfrm>
          <a:off x="323528" y="1988840"/>
          <a:ext cx="82296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85786" y="1428736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Valuing production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26711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2E3134B-3BE8-47AC-9D47-9FBB7080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38" y="357166"/>
            <a:ext cx="7643866" cy="1143000"/>
          </a:xfrm>
        </p:spPr>
        <p:txBody>
          <a:bodyPr/>
          <a:lstStyle/>
          <a:p>
            <a:r>
              <a:rPr lang="fr-FR" sz="2800" dirty="0" smtClean="0"/>
              <a:t> </a:t>
            </a:r>
            <a:r>
              <a:rPr lang="fr-FR" sz="2800" dirty="0" err="1" smtClean="0"/>
              <a:t>Methodology</a:t>
            </a:r>
            <a:endParaRPr lang="fr-FR" sz="28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A65EC54F-9DC3-45B0-B602-EE2AED54E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97488"/>
              </p:ext>
            </p:extLst>
          </p:nvPr>
        </p:nvGraphicFramePr>
        <p:xfrm>
          <a:off x="457200" y="1928802"/>
          <a:ext cx="8472518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E200D5-0297-49B4-ACE3-0771D4DE9437}"/>
              </a:ext>
            </a:extLst>
          </p:cNvPr>
          <p:cNvSpPr/>
          <p:nvPr/>
        </p:nvSpPr>
        <p:spPr>
          <a:xfrm>
            <a:off x="2143108" y="3286124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515BA8-88EA-4BB3-88AB-0B95207DB76B}"/>
              </a:ext>
            </a:extLst>
          </p:cNvPr>
          <p:cNvSpPr/>
          <p:nvPr/>
        </p:nvSpPr>
        <p:spPr>
          <a:xfrm>
            <a:off x="3857620" y="450057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857224" y="1285860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Input approach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12290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hcp_model">
  <a:themeElements>
    <a:clrScheme name="3_hcp_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hcp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cp_model">
  <a:themeElements>
    <a:clrScheme name="2_hcp_mod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hcp_mo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F18E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hcp_mod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cp_mod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cp_mod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cp_mod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cp_mod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hcp_mod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cp_mod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cp_mod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cp_mod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cp_mod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cp_mod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hcp_mod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hcp_mod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hcp_mod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Intégration de l'ENSI dans les CN</Template>
  <TotalTime>33132</TotalTime>
  <Words>1162</Words>
  <Application>Microsoft Office PowerPoint</Application>
  <PresentationFormat>Affichage à l'écran (4:3)</PresentationFormat>
  <Paragraphs>221</Paragraphs>
  <Slides>21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3_hcp_model</vt:lpstr>
      <vt:lpstr>2_hcp_model</vt:lpstr>
      <vt:lpstr>Diapositive 1</vt:lpstr>
      <vt:lpstr>Outline:</vt:lpstr>
      <vt:lpstr>Why a household satellite account?</vt:lpstr>
      <vt:lpstr>Internationale references</vt:lpstr>
      <vt:lpstr>SNA production boundary</vt:lpstr>
      <vt:lpstr> Methodology</vt:lpstr>
      <vt:lpstr> Methodology</vt:lpstr>
      <vt:lpstr> Methodology </vt:lpstr>
      <vt:lpstr> Methodology</vt:lpstr>
      <vt:lpstr>Methodology</vt:lpstr>
      <vt:lpstr>Methodology</vt:lpstr>
      <vt:lpstr>Methodology</vt:lpstr>
      <vt:lpstr>Methodology</vt:lpstr>
      <vt:lpstr>Methodology</vt:lpstr>
      <vt:lpstr>Diapositive 15</vt:lpstr>
      <vt:lpstr>Household satellite account : Results</vt:lpstr>
      <vt:lpstr>Contribution of employed and ‘inactive and unemployed’ women to household’s work (en %)</vt:lpstr>
      <vt:lpstr>Average daily time spent on housework by employed and « inactive and unemployed » women (in h:mn) </vt:lpstr>
      <vt:lpstr>Contribution of girls and boys to households’ VA  (millions of MAD) </vt:lpstr>
      <vt:lpstr>Diapositive 20</vt:lpstr>
      <vt:lpstr>Diapositive 21</vt:lpstr>
    </vt:vector>
  </TitlesOfParts>
  <Company>dcn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Comptes régionaux et statistiques régionales</dc:title>
  <dc:creator>schaoui</dc:creator>
  <cp:lastModifiedBy>admin</cp:lastModifiedBy>
  <cp:revision>606</cp:revision>
  <cp:lastPrinted>2023-08-25T11:12:42Z</cp:lastPrinted>
  <dcterms:created xsi:type="dcterms:W3CDTF">2011-11-07T10:56:53Z</dcterms:created>
  <dcterms:modified xsi:type="dcterms:W3CDTF">2023-10-22T22:47:37Z</dcterms:modified>
</cp:coreProperties>
</file>