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6"/>
  </p:notesMasterIdLst>
  <p:handoutMasterIdLst>
    <p:handoutMasterId r:id="rId7"/>
  </p:handoutMasterIdLst>
  <p:sldIdLst>
    <p:sldId id="318" r:id="rId2"/>
    <p:sldId id="315" r:id="rId3"/>
    <p:sldId id="316" r:id="rId4"/>
    <p:sldId id="317" r:id="rId5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sz="1400" u="sng" kern="1200">
        <a:solidFill>
          <a:srgbClr val="F18E00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400" u="sng" kern="1200">
        <a:solidFill>
          <a:srgbClr val="F18E00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400" u="sng" kern="1200">
        <a:solidFill>
          <a:srgbClr val="F18E00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400" u="sng" kern="1200">
        <a:solidFill>
          <a:srgbClr val="F18E00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400" u="sng" kern="1200">
        <a:solidFill>
          <a:srgbClr val="F18E00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400" u="sng" kern="1200">
        <a:solidFill>
          <a:srgbClr val="F18E00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400" u="sng" kern="1200">
        <a:solidFill>
          <a:srgbClr val="F18E00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400" u="sng" kern="1200">
        <a:solidFill>
          <a:srgbClr val="F18E00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400" u="sng" kern="1200">
        <a:solidFill>
          <a:srgbClr val="F18E00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00"/>
    <a:srgbClr val="FF3300"/>
    <a:srgbClr val="CCFF99"/>
    <a:srgbClr val="D6D7C7"/>
    <a:srgbClr val="080808"/>
    <a:srgbClr val="FFFF00"/>
    <a:srgbClr val="663300"/>
    <a:srgbClr val="00FF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884" autoAdjust="0"/>
    <p:restoredTop sz="94803" autoAdjust="0"/>
  </p:normalViewPr>
  <p:slideViewPr>
    <p:cSldViewPr>
      <p:cViewPr>
        <p:scale>
          <a:sx n="100" d="100"/>
          <a:sy n="100" d="100"/>
        </p:scale>
        <p:origin x="-336" y="13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88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322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u="none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83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u="none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fld id="{66931156-99EF-4E28-893D-3C646CD4A9F9}" type="datetime1">
              <a:rPr lang="fr-FR"/>
              <a:pPr>
                <a:defRPr/>
              </a:pPr>
              <a:t>02/05/2015</a:t>
            </a:fld>
            <a:endParaRPr lang="fr-FR" dirty="0"/>
          </a:p>
        </p:txBody>
      </p:sp>
      <p:sp>
        <p:nvSpPr>
          <p:cNvPr id="983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u="none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r>
              <a:rPr lang="fr-FR"/>
              <a:t>atelier </a:t>
            </a:r>
          </a:p>
        </p:txBody>
      </p:sp>
      <p:sp>
        <p:nvSpPr>
          <p:cNvPr id="983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u="none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fld id="{7D5759DD-39A9-4CE6-A321-16D91A26F283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u="none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u="none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fld id="{26CC6F80-76D8-41E9-9F42-1C857AB2A45A}" type="datetime1">
              <a:rPr lang="fr-FR"/>
              <a:pPr>
                <a:defRPr/>
              </a:pPr>
              <a:t>02/05/2015</a:t>
            </a:fld>
            <a:endParaRPr lang="fr-FR" dirty="0"/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noProof="0" smtClean="0"/>
              <a:t>Click to edit Master text styles</a:t>
            </a:r>
          </a:p>
          <a:p>
            <a:pPr lvl="1"/>
            <a:r>
              <a:rPr lang="fr-FR" noProof="0" smtClean="0"/>
              <a:t>Second level</a:t>
            </a:r>
          </a:p>
          <a:p>
            <a:pPr lvl="2"/>
            <a:r>
              <a:rPr lang="fr-FR" noProof="0" smtClean="0"/>
              <a:t>Third level</a:t>
            </a:r>
          </a:p>
          <a:p>
            <a:pPr lvl="3"/>
            <a:r>
              <a:rPr lang="fr-FR" noProof="0" smtClean="0"/>
              <a:t>Fourth level</a:t>
            </a:r>
          </a:p>
          <a:p>
            <a:pPr lvl="4"/>
            <a:r>
              <a:rPr lang="fr-FR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u="none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r>
              <a:rPr lang="fr-FR"/>
              <a:t>atelier </a:t>
            </a:r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u="none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fld id="{E2E9738B-A833-4595-BFC7-B075E59396DF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pic>
          <p:nvPicPr>
            <p:cNvPr id="5" name="Picture 3" descr="contenu"/>
            <p:cNvPicPr>
              <a:picLocks noChangeAspect="1" noChangeArrowheads="1"/>
            </p:cNvPicPr>
            <p:nvPr userDrawn="1"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0" y="0"/>
              <a:ext cx="5760" cy="43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" name="Text Box 4"/>
            <p:cNvSpPr txBox="1">
              <a:spLocks noChangeArrowheads="1"/>
            </p:cNvSpPr>
            <p:nvPr userDrawn="1"/>
          </p:nvSpPr>
          <p:spPr bwMode="auto">
            <a:xfrm>
              <a:off x="2200" y="4103"/>
              <a:ext cx="136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  <a:defRPr/>
              </a:pPr>
              <a:r>
                <a:rPr lang="fr-FR" b="1" u="none" dirty="0">
                  <a:latin typeface="Century Gothic" pitchFamily="34" charset="0"/>
                </a:rPr>
                <a:t>www.hcp.ma</a:t>
              </a:r>
            </a:p>
          </p:txBody>
        </p:sp>
      </p:grpSp>
      <p:sp>
        <p:nvSpPr>
          <p:cNvPr id="7" name="Text Box 9"/>
          <p:cNvSpPr txBox="1">
            <a:spLocks noChangeArrowheads="1"/>
          </p:cNvSpPr>
          <p:nvPr/>
        </p:nvSpPr>
        <p:spPr bwMode="auto">
          <a:xfrm>
            <a:off x="3421063" y="6453188"/>
            <a:ext cx="18732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endParaRPr lang="fr-FR" sz="1800" u="none" dirty="0">
              <a:latin typeface="Arial" charset="0"/>
            </a:endParaRPr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 sz="2800" b="1">
                <a:solidFill>
                  <a:srgbClr val="F18E00"/>
                </a:solidFill>
              </a:defRPr>
            </a:lvl1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8" name="Rectangle 7"/>
          <p:cNvSpPr>
            <a:spLocks noGrp="1" noChangeArrowheads="1"/>
          </p:cNvSpPr>
          <p:nvPr>
            <p:ph type="dt" sz="half" idx="10"/>
          </p:nvPr>
        </p:nvSpPr>
        <p:spPr>
          <a:xfrm>
            <a:off x="-1470025" y="6513513"/>
            <a:ext cx="2566988" cy="274637"/>
          </a:xfrm>
        </p:spPr>
        <p:txBody>
          <a:bodyPr/>
          <a:lstStyle>
            <a:lvl1pPr algn="r" rtl="1">
              <a:defRPr/>
            </a:lvl1pPr>
          </a:lstStyle>
          <a:p>
            <a:pPr>
              <a:defRPr/>
            </a:pPr>
            <a:fld id="{F3E69B85-6F14-4830-B379-7F34AE2B3EC7}" type="datetime1">
              <a:rPr lang="fr-FR"/>
              <a:pPr>
                <a:defRPr/>
              </a:pPr>
              <a:t>02/05/2015</a:t>
            </a:fld>
            <a:r>
              <a:rPr lang="fr-FR" dirty="0"/>
              <a:t>Atelier des comptes</a:t>
            </a:r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7739063" y="6513513"/>
            <a:ext cx="1384300" cy="3190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D528ED-D8F2-44F0-A0BF-7EF99A2EDC40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</p:cSld>
  <p:clrMapOvr>
    <a:masterClrMapping/>
  </p:clrMapOvr>
  <p:transition spd="slow">
    <p:cover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C27DF4-A76F-4282-87CB-362DC2BC4B4E}" type="datetime1">
              <a:rPr lang="fr-FR"/>
              <a:pPr>
                <a:defRPr/>
              </a:pPr>
              <a:t>02/05/2015</a:t>
            </a:fld>
            <a:r>
              <a:rPr lang="fr-FR" dirty="0"/>
              <a:t>Atelier des comptes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7EB502-33FC-4AAF-9712-E91532E68C0C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</p:cSld>
  <p:clrMapOvr>
    <a:masterClrMapping/>
  </p:clrMapOvr>
  <p:transition spd="slow">
    <p:cover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765175"/>
            <a:ext cx="2057400" cy="5360988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765175"/>
            <a:ext cx="6019800" cy="5360988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570C83-C81D-457E-8BF2-30AF75EF32B6}" type="datetime1">
              <a:rPr lang="fr-FR"/>
              <a:pPr>
                <a:defRPr/>
              </a:pPr>
              <a:t>02/05/2015</a:t>
            </a:fld>
            <a:r>
              <a:rPr lang="fr-FR" dirty="0"/>
              <a:t>Atelier des comptes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DBBF41-B25E-43CE-919D-1FCB5FF223BD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</p:cSld>
  <p:clrMapOvr>
    <a:masterClrMapping/>
  </p:clrMapOvr>
  <p:transition spd="slow">
    <p:cover dir="r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re et tablea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187450" y="765175"/>
            <a:ext cx="6985000" cy="1143000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ableau 2"/>
          <p:cNvSpPr>
            <a:spLocks noGrp="1"/>
          </p:cNvSpPr>
          <p:nvPr>
            <p:ph type="tbl" idx="1"/>
          </p:nvPr>
        </p:nvSpPr>
        <p:spPr>
          <a:xfrm>
            <a:off x="457200" y="2133600"/>
            <a:ext cx="8229600" cy="3992563"/>
          </a:xfrm>
        </p:spPr>
        <p:txBody>
          <a:bodyPr/>
          <a:lstStyle/>
          <a:p>
            <a:pPr lvl="0"/>
            <a:endParaRPr lang="fr-FR" noProof="0" dirty="0" smtClean="0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DD8446-41A3-457D-BADE-3ED069DA6EAE}" type="datetime1">
              <a:rPr lang="fr-FR"/>
              <a:pPr>
                <a:defRPr/>
              </a:pPr>
              <a:t>02/05/2015</a:t>
            </a:fld>
            <a:r>
              <a:rPr lang="fr-FR" dirty="0"/>
              <a:t>Atelier des comptes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018973-0757-4181-8F23-7AAA9F0F112E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</p:cSld>
  <p:clrMapOvr>
    <a:masterClrMapping/>
  </p:clrMapOvr>
  <p:transition spd="slow">
    <p:cover dir="r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/>
          </p:nvPr>
        </p:nvSpPr>
        <p:spPr>
          <a:xfrm>
            <a:off x="457200" y="765175"/>
            <a:ext cx="8229600" cy="5360988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A15E62-3772-4B34-8BB1-88CE27A4F082}" type="datetime1">
              <a:rPr lang="fr-FR"/>
              <a:pPr>
                <a:defRPr/>
              </a:pPr>
              <a:t>02/05/2015</a:t>
            </a:fld>
            <a:r>
              <a:rPr lang="fr-FR" dirty="0"/>
              <a:t>Atelier des comptes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B990CB-421C-4CC4-9770-E5006782B79C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</p:cSld>
  <p:clrMapOvr>
    <a:masterClrMapping/>
  </p:clrMapOvr>
  <p:transition spd="slow">
    <p:cover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AFE31D-E14D-42C2-994E-9C3AF08EEB6C}" type="datetime1">
              <a:rPr lang="fr-FR"/>
              <a:pPr>
                <a:defRPr/>
              </a:pPr>
              <a:t>02/05/2015</a:t>
            </a:fld>
            <a:r>
              <a:rPr lang="fr-FR" dirty="0"/>
              <a:t>Atelier des comptes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2D688A-97B1-4191-9225-B59C0EF67C52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</p:cSld>
  <p:clrMapOvr>
    <a:masterClrMapping/>
  </p:clrMapOvr>
  <p:transition spd="slow">
    <p:cover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A8C601-46CE-4F02-9FAE-300937E2B683}" type="datetime1">
              <a:rPr lang="fr-FR"/>
              <a:pPr>
                <a:defRPr/>
              </a:pPr>
              <a:t>02/05/2015</a:t>
            </a:fld>
            <a:r>
              <a:rPr lang="fr-FR" dirty="0"/>
              <a:t>Atelier des comptes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145D79-2866-45FF-A4E4-6FFDA9BB068F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</p:cSld>
  <p:clrMapOvr>
    <a:masterClrMapping/>
  </p:clrMapOvr>
  <p:transition spd="slow">
    <p:cover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4038600" cy="3992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2133600"/>
            <a:ext cx="4038600" cy="3992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235EDB-810D-4E34-91D0-739F199D754F}" type="datetime1">
              <a:rPr lang="fr-FR"/>
              <a:pPr>
                <a:defRPr/>
              </a:pPr>
              <a:t>02/05/2015</a:t>
            </a:fld>
            <a:r>
              <a:rPr lang="fr-FR" dirty="0"/>
              <a:t>Atelier des comptes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B5D12C-E40C-4FA1-B0DC-246540A26662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</p:cSld>
  <p:clrMapOvr>
    <a:masterClrMapping/>
  </p:clrMapOvr>
  <p:transition spd="slow">
    <p:cover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EFAC7B-AA3E-4ACA-A0EC-66FC941707F8}" type="datetime1">
              <a:rPr lang="fr-FR"/>
              <a:pPr>
                <a:defRPr/>
              </a:pPr>
              <a:t>02/05/2015</a:t>
            </a:fld>
            <a:r>
              <a:rPr lang="fr-FR" dirty="0"/>
              <a:t>Atelier des comptes</a:t>
            </a:r>
          </a:p>
        </p:txBody>
      </p:sp>
      <p:sp>
        <p:nvSpPr>
          <p:cNvPr id="8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01B12B-C33D-47EF-9C27-625BB14BC96A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</p:cSld>
  <p:clrMapOvr>
    <a:masterClrMapping/>
  </p:clrMapOvr>
  <p:transition spd="slow">
    <p:cover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3716AE-2AFE-412B-8821-10EE2C6A3745}" type="datetime1">
              <a:rPr lang="fr-FR"/>
              <a:pPr>
                <a:defRPr/>
              </a:pPr>
              <a:t>02/05/2015</a:t>
            </a:fld>
            <a:r>
              <a:rPr lang="fr-FR" dirty="0"/>
              <a:t>Atelier des comptes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D4BF6F-8610-4EF6-A5AC-9944A108B324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</p:cSld>
  <p:clrMapOvr>
    <a:masterClrMapping/>
  </p:clrMapOvr>
  <p:transition spd="slow">
    <p:cover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CA2C9C-A6D8-4DA9-8A00-7881308A4527}" type="datetime1">
              <a:rPr lang="fr-FR"/>
              <a:pPr>
                <a:defRPr/>
              </a:pPr>
              <a:t>02/05/2015</a:t>
            </a:fld>
            <a:r>
              <a:rPr lang="fr-FR" dirty="0"/>
              <a:t>Atelier des comptes</a:t>
            </a:r>
          </a:p>
        </p:txBody>
      </p:sp>
      <p:sp>
        <p:nvSpPr>
          <p:cNvPr id="3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F90147-6C03-4804-B29C-60F0CED7B5DB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</p:cSld>
  <p:clrMapOvr>
    <a:masterClrMapping/>
  </p:clrMapOvr>
  <p:transition spd="slow">
    <p:cover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A73B7E-5B67-4419-9A2D-3842948A1B9E}" type="datetime1">
              <a:rPr lang="fr-FR"/>
              <a:pPr>
                <a:defRPr/>
              </a:pPr>
              <a:t>02/05/2015</a:t>
            </a:fld>
            <a:r>
              <a:rPr lang="fr-FR" dirty="0"/>
              <a:t>Atelier des comptes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63395D-2FD6-4450-81C9-97983C65C019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</p:cSld>
  <p:clrMapOvr>
    <a:masterClrMapping/>
  </p:clrMapOvr>
  <p:transition spd="slow">
    <p:cover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 dirty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299AB4-81BA-4806-9CCF-F31FCDB2CFFB}" type="datetime1">
              <a:rPr lang="fr-FR"/>
              <a:pPr>
                <a:defRPr/>
              </a:pPr>
              <a:t>02/05/2015</a:t>
            </a:fld>
            <a:r>
              <a:rPr lang="fr-FR" dirty="0"/>
              <a:t>Atelier des comptes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C237F8-8B3B-44EB-B64B-327A0791D058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</p:cSld>
  <p:clrMapOvr>
    <a:masterClrMapping/>
  </p:clrMapOvr>
  <p:transition spd="slow">
    <p:cover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4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pic>
          <p:nvPicPr>
            <p:cNvPr id="1031" name="Picture 3" descr="contenu"/>
            <p:cNvPicPr>
              <a:picLocks noChangeAspect="1" noChangeArrowheads="1"/>
            </p:cNvPicPr>
            <p:nvPr userDrawn="1"/>
          </p:nvPicPr>
          <p:blipFill>
            <a:blip r:embed="rId15" cstate="print"/>
            <a:srcRect/>
            <a:stretch>
              <a:fillRect/>
            </a:stretch>
          </p:blipFill>
          <p:spPr bwMode="auto">
            <a:xfrm>
              <a:off x="0" y="0"/>
              <a:ext cx="5760" cy="43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148" name="Text Box 4"/>
            <p:cNvSpPr txBox="1">
              <a:spLocks noChangeArrowheads="1"/>
            </p:cNvSpPr>
            <p:nvPr userDrawn="1"/>
          </p:nvSpPr>
          <p:spPr bwMode="auto">
            <a:xfrm>
              <a:off x="2200" y="4103"/>
              <a:ext cx="136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  <a:defRPr/>
              </a:pPr>
              <a:r>
                <a:rPr lang="fr-FR" b="1" u="none" dirty="0">
                  <a:latin typeface="Century Gothic" pitchFamily="34" charset="0"/>
                </a:rPr>
                <a:t>www.hcp.ma</a:t>
              </a:r>
            </a:p>
          </p:txBody>
        </p:sp>
      </p:grpSp>
      <p:sp>
        <p:nvSpPr>
          <p:cNvPr id="1027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1187450" y="765175"/>
            <a:ext cx="6985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</a:p>
        </p:txBody>
      </p:sp>
      <p:sp>
        <p:nvSpPr>
          <p:cNvPr id="1028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2133600"/>
            <a:ext cx="8229600" cy="399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513513"/>
            <a:ext cx="2566988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>
              <a:defRPr sz="1200" b="1" u="none">
                <a:latin typeface="Century Gothic" pitchFamily="34" charset="0"/>
              </a:defRPr>
            </a:lvl1pPr>
          </a:lstStyle>
          <a:p>
            <a:pPr>
              <a:defRPr/>
            </a:pPr>
            <a:fld id="{2C369FA8-2B74-47D8-BAF7-EFF098BDC8CA}" type="datetime1">
              <a:rPr lang="fr-FR"/>
              <a:pPr>
                <a:defRPr/>
              </a:pPr>
              <a:t>02/05/2015</a:t>
            </a:fld>
            <a:r>
              <a:rPr lang="fr-FR" dirty="0"/>
              <a:t>Atelier des comptes</a:t>
            </a:r>
          </a:p>
        </p:txBody>
      </p:sp>
      <p:sp>
        <p:nvSpPr>
          <p:cNvPr id="6152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739063" y="6513513"/>
            <a:ext cx="1384300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 b="1" u="none">
                <a:latin typeface="+mn-lt"/>
              </a:defRPr>
            </a:lvl1pPr>
          </a:lstStyle>
          <a:p>
            <a:pPr>
              <a:defRPr/>
            </a:pPr>
            <a:fld id="{C93925E1-3341-43BB-9BAB-3A0CFB66EDAB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4" r:id="rId1"/>
    <p:sldLayoutId id="2147483762" r:id="rId2"/>
    <p:sldLayoutId id="2147483763" r:id="rId3"/>
    <p:sldLayoutId id="2147483764" r:id="rId4"/>
    <p:sldLayoutId id="2147483765" r:id="rId5"/>
    <p:sldLayoutId id="2147483766" r:id="rId6"/>
    <p:sldLayoutId id="2147483767" r:id="rId7"/>
    <p:sldLayoutId id="2147483768" r:id="rId8"/>
    <p:sldLayoutId id="2147483769" r:id="rId9"/>
    <p:sldLayoutId id="2147483770" r:id="rId10"/>
    <p:sldLayoutId id="2147483771" r:id="rId11"/>
    <p:sldLayoutId id="2147483772" r:id="rId12"/>
    <p:sldLayoutId id="2147483773" r:id="rId13"/>
  </p:sldLayoutIdLst>
  <p:transition spd="slow">
    <p:cover dir="r"/>
  </p:transition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7B003B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7B003B"/>
          </a:solidFill>
          <a:latin typeface="Edwardian Script ITC" pitchFamily="66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7B003B"/>
          </a:solidFill>
          <a:latin typeface="Edwardian Script ITC" pitchFamily="66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7B003B"/>
          </a:solidFill>
          <a:latin typeface="Edwardian Script ITC" pitchFamily="66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7B003B"/>
          </a:solidFill>
          <a:latin typeface="Edwardian Script ITC" pitchFamily="66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000" b="1">
          <a:solidFill>
            <a:srgbClr val="7B003B"/>
          </a:solidFill>
          <a:latin typeface="Edwardian Script ITC" pitchFamily="66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000" b="1">
          <a:solidFill>
            <a:srgbClr val="7B003B"/>
          </a:solidFill>
          <a:latin typeface="Edwardian Script ITC" pitchFamily="66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000" b="1">
          <a:solidFill>
            <a:srgbClr val="7B003B"/>
          </a:solidFill>
          <a:latin typeface="Edwardian Script ITC" pitchFamily="66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000" b="1">
          <a:solidFill>
            <a:srgbClr val="7B003B"/>
          </a:solidFill>
          <a:latin typeface="Edwardian Script ITC" pitchFamily="66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7B003B"/>
        </a:buClr>
        <a:buSzPct val="120000"/>
        <a:buBlip>
          <a:blip r:embed="rId16"/>
        </a:buBlip>
        <a:defRPr sz="2400">
          <a:solidFill>
            <a:schemeClr val="bg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F18E00"/>
        </a:buClr>
        <a:buSzPct val="120000"/>
        <a:buFont typeface="Arial" charset="0"/>
        <a:buBlip>
          <a:blip r:embed="rId17"/>
        </a:buBlip>
        <a:defRPr sz="2000">
          <a:solidFill>
            <a:schemeClr val="bg2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120000"/>
        <a:buBlip>
          <a:blip r:embed="rId18"/>
        </a:buBlip>
        <a:defRPr sz="1600">
          <a:solidFill>
            <a:schemeClr val="bg2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986EC72-D061-4D87-A6AA-C0F1B1C126E0}" type="slidenum">
              <a:rPr lang="fr-FR" smtClean="0"/>
              <a:pPr>
                <a:defRPr/>
              </a:pPr>
              <a:t>1</a:t>
            </a:fld>
            <a:endParaRPr lang="fr-FR" dirty="0"/>
          </a:p>
        </p:txBody>
      </p:sp>
      <p:graphicFrame>
        <p:nvGraphicFramePr>
          <p:cNvPr id="6" name="Tableau 5"/>
          <p:cNvGraphicFramePr>
            <a:graphicFrameLocks noGrp="1"/>
          </p:cNvGraphicFramePr>
          <p:nvPr/>
        </p:nvGraphicFramePr>
        <p:xfrm>
          <a:off x="1214388" y="2500313"/>
          <a:ext cx="7000925" cy="3238031"/>
        </p:xfrm>
        <a:graphic>
          <a:graphicData uri="http://schemas.openxmlformats.org/drawingml/2006/table">
            <a:tbl>
              <a:tblPr rtl="1"/>
              <a:tblGrid>
                <a:gridCol w="3324909"/>
                <a:gridCol w="965541"/>
                <a:gridCol w="965541"/>
                <a:gridCol w="862630"/>
                <a:gridCol w="882304"/>
              </a:tblGrid>
              <a:tr h="467408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MA" sz="1400" b="1" dirty="0">
                          <a:latin typeface="Calibri"/>
                          <a:ea typeface="Calibri"/>
                          <a:cs typeface="Simplified Arabic"/>
                        </a:rPr>
                        <a:t>المجاميع</a:t>
                      </a:r>
                      <a:endParaRPr lang="fr-FR" sz="11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MA" sz="1400" b="1" dirty="0">
                          <a:latin typeface="Calibri"/>
                          <a:ea typeface="Calibri"/>
                          <a:cs typeface="Simplified Arabic"/>
                        </a:rPr>
                        <a:t>سنة الأساس 2007</a:t>
                      </a:r>
                      <a:endParaRPr lang="fr-FR" sz="14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MA" sz="1400" b="1" dirty="0">
                          <a:latin typeface="Calibri"/>
                          <a:ea typeface="Calibri"/>
                          <a:cs typeface="Simplified Arabic"/>
                        </a:rPr>
                        <a:t>سنة الأساس 1998</a:t>
                      </a:r>
                      <a:endParaRPr lang="fr-FR" sz="14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MA" sz="1400" b="1" dirty="0">
                          <a:latin typeface="Calibri"/>
                          <a:ea typeface="Calibri"/>
                          <a:cs typeface="Simplified Arabic"/>
                        </a:rPr>
                        <a:t>الفرق</a:t>
                      </a:r>
                      <a:endParaRPr lang="fr-FR" sz="14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MA" sz="1400" b="1" dirty="0">
                          <a:latin typeface="Calibri"/>
                          <a:ea typeface="Calibri"/>
                          <a:cs typeface="Simplified Arabic"/>
                        </a:rPr>
                        <a:t>الفرق </a:t>
                      </a:r>
                      <a:r>
                        <a:rPr lang="ar-MA" sz="1400" b="1" dirty="0" err="1">
                          <a:latin typeface="Calibri"/>
                          <a:ea typeface="Calibri"/>
                          <a:cs typeface="Simplified Arabic"/>
                        </a:rPr>
                        <a:t>ب</a:t>
                      </a:r>
                      <a:r>
                        <a:rPr lang="ar-MA" sz="1400" b="1" dirty="0">
                          <a:latin typeface="Calibri"/>
                          <a:ea typeface="Calibri"/>
                          <a:cs typeface="Simplified Arabic"/>
                        </a:rPr>
                        <a:t> </a:t>
                      </a:r>
                      <a:r>
                        <a:rPr lang="fr-FR" sz="1400" b="1" dirty="0">
                          <a:latin typeface="Simplified Arabic"/>
                          <a:ea typeface="Calibri"/>
                          <a:cs typeface="Arial"/>
                        </a:rPr>
                        <a:t>%</a:t>
                      </a:r>
                      <a:endParaRPr lang="fr-FR" sz="14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0576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MA" sz="1400" b="1" dirty="0">
                          <a:latin typeface="Calibri"/>
                          <a:ea typeface="Calibri"/>
                          <a:cs typeface="Simplified Arabic"/>
                        </a:rPr>
                        <a:t>الناتج الداخلي الإجمالي</a:t>
                      </a:r>
                      <a:endParaRPr lang="fr-FR" sz="11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2100"/>
                        </a:lnSpc>
                        <a:spcAft>
                          <a:spcPts val="0"/>
                        </a:spcAft>
                      </a:pPr>
                      <a:r>
                        <a:rPr lang="ar-MA" sz="1200" b="1" dirty="0">
                          <a:latin typeface="Calibri"/>
                          <a:ea typeface="Calibri"/>
                          <a:cs typeface="Simplified Arabic"/>
                        </a:rPr>
                        <a:t>647530</a:t>
                      </a:r>
                      <a:endParaRPr lang="fr-FR" sz="11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2100"/>
                        </a:lnSpc>
                        <a:spcAft>
                          <a:spcPts val="0"/>
                        </a:spcAft>
                      </a:pPr>
                      <a:r>
                        <a:rPr lang="ar-MA" sz="1200" b="1" dirty="0">
                          <a:latin typeface="Calibri"/>
                          <a:ea typeface="Calibri"/>
                          <a:cs typeface="Simplified Arabic"/>
                        </a:rPr>
                        <a:t>616254</a:t>
                      </a:r>
                      <a:endParaRPr lang="fr-FR" sz="11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2100"/>
                        </a:lnSpc>
                        <a:spcAft>
                          <a:spcPts val="0"/>
                        </a:spcAft>
                      </a:pPr>
                      <a:r>
                        <a:rPr lang="ar-MA" sz="1200" b="1" dirty="0">
                          <a:latin typeface="Calibri"/>
                          <a:ea typeface="Calibri"/>
                          <a:cs typeface="Simplified Arabic"/>
                        </a:rPr>
                        <a:t>31276</a:t>
                      </a:r>
                      <a:endParaRPr lang="fr-FR" sz="11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2100"/>
                        </a:lnSpc>
                        <a:spcAft>
                          <a:spcPts val="0"/>
                        </a:spcAft>
                      </a:pPr>
                      <a:r>
                        <a:rPr lang="ar-MA" sz="1200" b="1">
                          <a:latin typeface="Calibri"/>
                          <a:ea typeface="Calibri"/>
                          <a:cs typeface="Simplified Arabic"/>
                        </a:rPr>
                        <a:t>5,1</a:t>
                      </a:r>
                      <a:endParaRPr lang="fr-FR" sz="1100" b="1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0576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MA" sz="1400" b="1" dirty="0">
                          <a:latin typeface="Calibri"/>
                          <a:ea typeface="Calibri"/>
                          <a:cs typeface="Simplified Arabic"/>
                        </a:rPr>
                        <a:t>نفقات الاستهلاك النهائي للأسر</a:t>
                      </a:r>
                      <a:endParaRPr lang="fr-FR" sz="11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2100"/>
                        </a:lnSpc>
                        <a:spcAft>
                          <a:spcPts val="0"/>
                        </a:spcAft>
                      </a:pPr>
                      <a:r>
                        <a:rPr lang="ar-MA" sz="1200" b="1">
                          <a:latin typeface="Calibri"/>
                          <a:ea typeface="Calibri"/>
                          <a:cs typeface="Simplified Arabic"/>
                        </a:rPr>
                        <a:t>372865</a:t>
                      </a:r>
                      <a:endParaRPr lang="fr-FR" sz="1100" b="1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2100"/>
                        </a:lnSpc>
                        <a:spcAft>
                          <a:spcPts val="0"/>
                        </a:spcAft>
                      </a:pPr>
                      <a:r>
                        <a:rPr lang="ar-MA" sz="1200" b="1">
                          <a:latin typeface="Calibri"/>
                          <a:ea typeface="Calibri"/>
                          <a:cs typeface="Simplified Arabic"/>
                        </a:rPr>
                        <a:t>360008</a:t>
                      </a:r>
                      <a:endParaRPr lang="fr-FR" sz="1100" b="1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2100"/>
                        </a:lnSpc>
                        <a:spcAft>
                          <a:spcPts val="0"/>
                        </a:spcAft>
                      </a:pPr>
                      <a:r>
                        <a:rPr lang="ar-MA" sz="1200" b="1" dirty="0">
                          <a:latin typeface="Calibri"/>
                          <a:ea typeface="Calibri"/>
                          <a:cs typeface="Simplified Arabic"/>
                        </a:rPr>
                        <a:t>12857</a:t>
                      </a:r>
                      <a:endParaRPr lang="fr-FR" sz="11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2100"/>
                        </a:lnSpc>
                        <a:spcAft>
                          <a:spcPts val="0"/>
                        </a:spcAft>
                      </a:pPr>
                      <a:r>
                        <a:rPr lang="ar-MA" sz="1200" b="1" dirty="0">
                          <a:latin typeface="Calibri"/>
                          <a:ea typeface="Calibri"/>
                          <a:cs typeface="Simplified Arabic"/>
                        </a:rPr>
                        <a:t>3,6</a:t>
                      </a:r>
                      <a:endParaRPr lang="fr-FR" sz="11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9114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MA" sz="1400" b="1" dirty="0">
                          <a:latin typeface="Calibri"/>
                          <a:ea typeface="Calibri"/>
                          <a:cs typeface="Simplified Arabic"/>
                        </a:rPr>
                        <a:t>نفقات الاستهلاك النهائي للإدارات العمومية</a:t>
                      </a:r>
                      <a:endParaRPr lang="fr-FR" sz="11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2100"/>
                        </a:lnSpc>
                        <a:spcAft>
                          <a:spcPts val="0"/>
                        </a:spcAft>
                      </a:pPr>
                      <a:r>
                        <a:rPr lang="ar-MA" sz="1200" b="1">
                          <a:latin typeface="Calibri"/>
                          <a:ea typeface="Calibri"/>
                          <a:cs typeface="Simplified Arabic"/>
                        </a:rPr>
                        <a:t>113412</a:t>
                      </a:r>
                      <a:endParaRPr lang="fr-FR" sz="1100" b="1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MA" sz="1200" b="1">
                          <a:latin typeface="Calibri"/>
                          <a:ea typeface="Calibri"/>
                          <a:cs typeface="Simplified Arabic"/>
                        </a:rPr>
                        <a:t>112234</a:t>
                      </a:r>
                      <a:endParaRPr lang="fr-FR" sz="1100" b="1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2100"/>
                        </a:lnSpc>
                        <a:spcAft>
                          <a:spcPts val="0"/>
                        </a:spcAft>
                      </a:pPr>
                      <a:r>
                        <a:rPr lang="ar-MA" sz="1200" b="1">
                          <a:latin typeface="Calibri"/>
                          <a:ea typeface="Calibri"/>
                          <a:cs typeface="Simplified Arabic"/>
                        </a:rPr>
                        <a:t>1178</a:t>
                      </a:r>
                      <a:endParaRPr lang="fr-FR" sz="1100" b="1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2100"/>
                        </a:lnSpc>
                        <a:spcAft>
                          <a:spcPts val="0"/>
                        </a:spcAft>
                      </a:pPr>
                      <a:r>
                        <a:rPr lang="ar-MA" sz="1200" b="1" dirty="0">
                          <a:latin typeface="Calibri"/>
                          <a:ea typeface="Calibri"/>
                          <a:cs typeface="Simplified Arabic"/>
                        </a:rPr>
                        <a:t>1,0</a:t>
                      </a:r>
                      <a:endParaRPr lang="fr-FR" sz="11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5309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MA" sz="1400" b="1" dirty="0">
                          <a:latin typeface="Calibri"/>
                          <a:ea typeface="Calibri"/>
                          <a:cs typeface="Simplified Arabic"/>
                        </a:rPr>
                        <a:t>نفقات الاستهلاك النهائي للمؤسسات غير الهادفة للربح</a:t>
                      </a:r>
                      <a:endParaRPr lang="fr-FR" sz="11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2100"/>
                        </a:lnSpc>
                        <a:spcAft>
                          <a:spcPts val="0"/>
                        </a:spcAft>
                      </a:pPr>
                      <a:r>
                        <a:rPr lang="ar-MA" sz="1200" b="1">
                          <a:latin typeface="Calibri"/>
                          <a:ea typeface="Calibri"/>
                          <a:cs typeface="Simplified Arabic"/>
                        </a:rPr>
                        <a:t>2339</a:t>
                      </a:r>
                      <a:endParaRPr lang="fr-FR" sz="1100" b="1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ar-MA" sz="1400" b="1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2100"/>
                        </a:lnSpc>
                        <a:spcAft>
                          <a:spcPts val="0"/>
                        </a:spcAft>
                      </a:pPr>
                      <a:r>
                        <a:rPr lang="ar-MA" sz="1200" b="1">
                          <a:latin typeface="Calibri"/>
                          <a:ea typeface="Calibri"/>
                          <a:cs typeface="Simplified Arabic"/>
                        </a:rPr>
                        <a:t>2339</a:t>
                      </a:r>
                      <a:endParaRPr lang="fr-FR" sz="1100" b="1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ar-MA" sz="14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0576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MA" sz="1400" b="1" dirty="0">
                          <a:latin typeface="Calibri"/>
                          <a:ea typeface="Calibri"/>
                          <a:cs typeface="Simplified Arabic"/>
                        </a:rPr>
                        <a:t>إجمالي تكوين رأس المال الثابت</a:t>
                      </a:r>
                      <a:endParaRPr lang="fr-FR" sz="11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2100"/>
                        </a:lnSpc>
                        <a:spcAft>
                          <a:spcPts val="0"/>
                        </a:spcAft>
                      </a:pPr>
                      <a:r>
                        <a:rPr lang="ar-MA" sz="1200" b="1">
                          <a:latin typeface="Calibri"/>
                          <a:ea typeface="Calibri"/>
                          <a:cs typeface="Simplified Arabic"/>
                        </a:rPr>
                        <a:t>208216</a:t>
                      </a:r>
                      <a:endParaRPr lang="fr-FR" sz="1100" b="1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2100"/>
                        </a:lnSpc>
                        <a:spcAft>
                          <a:spcPts val="0"/>
                        </a:spcAft>
                      </a:pPr>
                      <a:r>
                        <a:rPr lang="ar-MA" sz="1200" b="1">
                          <a:latin typeface="Calibri"/>
                          <a:ea typeface="Calibri"/>
                          <a:cs typeface="Simplified Arabic"/>
                        </a:rPr>
                        <a:t>192573</a:t>
                      </a:r>
                      <a:endParaRPr lang="fr-FR" sz="1100" b="1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2100"/>
                        </a:lnSpc>
                        <a:spcAft>
                          <a:spcPts val="0"/>
                        </a:spcAft>
                      </a:pPr>
                      <a:r>
                        <a:rPr lang="ar-MA" sz="1200" b="1">
                          <a:latin typeface="Calibri"/>
                          <a:ea typeface="Calibri"/>
                          <a:cs typeface="Simplified Arabic"/>
                        </a:rPr>
                        <a:t>15643</a:t>
                      </a:r>
                      <a:endParaRPr lang="fr-FR" sz="1100" b="1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2100"/>
                        </a:lnSpc>
                        <a:spcAft>
                          <a:spcPts val="0"/>
                        </a:spcAft>
                      </a:pPr>
                      <a:r>
                        <a:rPr lang="ar-MA" sz="1200" b="1" dirty="0">
                          <a:latin typeface="Calibri"/>
                          <a:ea typeface="Calibri"/>
                          <a:cs typeface="Simplified Arabic"/>
                        </a:rPr>
                        <a:t>8,1</a:t>
                      </a:r>
                      <a:endParaRPr lang="fr-FR" sz="11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0576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MA" sz="1400" b="1" dirty="0">
                          <a:latin typeface="Calibri"/>
                          <a:ea typeface="Calibri"/>
                          <a:cs typeface="Simplified Arabic"/>
                        </a:rPr>
                        <a:t>صادرات السلع والخدمات</a:t>
                      </a:r>
                      <a:endParaRPr lang="fr-FR" sz="11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2100"/>
                        </a:lnSpc>
                        <a:spcAft>
                          <a:spcPts val="0"/>
                        </a:spcAft>
                      </a:pPr>
                      <a:r>
                        <a:rPr lang="ar-MA" sz="1200" b="1">
                          <a:latin typeface="Calibri"/>
                          <a:ea typeface="Calibri"/>
                          <a:cs typeface="Simplified Arabic"/>
                        </a:rPr>
                        <a:t>223862</a:t>
                      </a:r>
                      <a:endParaRPr lang="fr-FR" sz="1100" b="1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2100"/>
                        </a:lnSpc>
                        <a:spcAft>
                          <a:spcPts val="0"/>
                        </a:spcAft>
                      </a:pPr>
                      <a:r>
                        <a:rPr lang="ar-MA" sz="1200" b="1">
                          <a:latin typeface="Calibri"/>
                          <a:ea typeface="Calibri"/>
                          <a:cs typeface="Simplified Arabic"/>
                        </a:rPr>
                        <a:t>220302</a:t>
                      </a:r>
                      <a:endParaRPr lang="fr-FR" sz="1100" b="1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2100"/>
                        </a:lnSpc>
                        <a:spcAft>
                          <a:spcPts val="0"/>
                        </a:spcAft>
                      </a:pPr>
                      <a:r>
                        <a:rPr lang="ar-MA" sz="1200" b="1">
                          <a:latin typeface="Calibri"/>
                          <a:ea typeface="Calibri"/>
                          <a:cs typeface="Simplified Arabic"/>
                        </a:rPr>
                        <a:t>3560</a:t>
                      </a:r>
                      <a:endParaRPr lang="fr-FR" sz="1100" b="1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2100"/>
                        </a:lnSpc>
                        <a:spcAft>
                          <a:spcPts val="0"/>
                        </a:spcAft>
                      </a:pPr>
                      <a:r>
                        <a:rPr lang="ar-MA" sz="1200" b="1" dirty="0">
                          <a:latin typeface="Calibri"/>
                          <a:ea typeface="Calibri"/>
                          <a:cs typeface="Simplified Arabic"/>
                        </a:rPr>
                        <a:t>1,6</a:t>
                      </a:r>
                      <a:endParaRPr lang="fr-FR" sz="11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0576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MA" sz="1400" b="1" dirty="0">
                          <a:latin typeface="Calibri"/>
                          <a:ea typeface="Calibri"/>
                          <a:cs typeface="Simplified Arabic"/>
                        </a:rPr>
                        <a:t>واردات السلع والخدمات</a:t>
                      </a:r>
                      <a:endParaRPr lang="fr-FR" sz="11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2100"/>
                        </a:lnSpc>
                        <a:spcAft>
                          <a:spcPts val="0"/>
                        </a:spcAft>
                      </a:pPr>
                      <a:r>
                        <a:rPr lang="ar-MA" sz="1200" b="1">
                          <a:latin typeface="Calibri"/>
                          <a:ea typeface="Calibri"/>
                          <a:cs typeface="Simplified Arabic"/>
                        </a:rPr>
                        <a:t>284366</a:t>
                      </a:r>
                      <a:endParaRPr lang="fr-FR" sz="1100" b="1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2100"/>
                        </a:lnSpc>
                        <a:spcAft>
                          <a:spcPts val="0"/>
                        </a:spcAft>
                      </a:pPr>
                      <a:r>
                        <a:rPr lang="ar-MA" sz="1200" b="1">
                          <a:latin typeface="Calibri"/>
                          <a:ea typeface="Calibri"/>
                          <a:cs typeface="Simplified Arabic"/>
                        </a:rPr>
                        <a:t>276477</a:t>
                      </a:r>
                      <a:endParaRPr lang="fr-FR" sz="1100" b="1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2100"/>
                        </a:lnSpc>
                        <a:spcAft>
                          <a:spcPts val="0"/>
                        </a:spcAft>
                      </a:pPr>
                      <a:r>
                        <a:rPr lang="ar-MA" sz="1200" b="1">
                          <a:latin typeface="Calibri"/>
                          <a:ea typeface="Calibri"/>
                          <a:cs typeface="Simplified Arabic"/>
                        </a:rPr>
                        <a:t>7889</a:t>
                      </a:r>
                      <a:endParaRPr lang="fr-FR" sz="1100" b="1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2100"/>
                        </a:lnSpc>
                        <a:spcAft>
                          <a:spcPts val="0"/>
                        </a:spcAft>
                      </a:pPr>
                      <a:r>
                        <a:rPr lang="ar-MA" sz="1200" b="1" dirty="0">
                          <a:latin typeface="Calibri"/>
                          <a:ea typeface="Calibri"/>
                          <a:cs typeface="Simplified Arabic"/>
                        </a:rPr>
                        <a:t>2,9</a:t>
                      </a:r>
                      <a:endParaRPr lang="fr-FR" sz="11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131" name="Rectangle 1"/>
          <p:cNvSpPr>
            <a:spLocks noChangeArrowheads="1"/>
          </p:cNvSpPr>
          <p:nvPr/>
        </p:nvSpPr>
        <p:spPr bwMode="auto">
          <a:xfrm>
            <a:off x="1643063" y="2071688"/>
            <a:ext cx="6572250" cy="4000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r" rtl="1" eaLnBrk="0" hangingPunct="0"/>
            <a:r>
              <a:rPr lang="ar-MA" sz="2000" b="1">
                <a:latin typeface="Simplified Arabic" pitchFamily="18" charset="-78"/>
              </a:rPr>
              <a:t>إعادة تقييم أهم المجاميع الاقتصادية برسم سنة 2007 (بمليون درهم)</a:t>
            </a:r>
            <a:endParaRPr lang="ar-MA" sz="2000"/>
          </a:p>
        </p:txBody>
      </p:sp>
      <p:sp>
        <p:nvSpPr>
          <p:cNvPr id="3132" name="Titre 1"/>
          <p:cNvSpPr>
            <a:spLocks noGrp="1"/>
          </p:cNvSpPr>
          <p:nvPr>
            <p:ph type="title"/>
          </p:nvPr>
        </p:nvSpPr>
        <p:spPr>
          <a:xfrm>
            <a:off x="857250" y="1000125"/>
            <a:ext cx="6985000" cy="1285875"/>
          </a:xfrm>
        </p:spPr>
        <p:txBody>
          <a:bodyPr/>
          <a:lstStyle/>
          <a:p>
            <a:r>
              <a:rPr lang="ar-MA" sz="2400" smtClean="0">
                <a:latin typeface="Times New Roman" pitchFamily="18" charset="0"/>
                <a:cs typeface="Times New Roman" pitchFamily="18" charset="0"/>
              </a:rPr>
              <a:t>تغيير سنة الأساس للحسابات الوطنية</a:t>
            </a:r>
            <a:r>
              <a:rPr lang="fr-FR" sz="240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fr-FR" sz="2400" smtClean="0">
                <a:latin typeface="Times New Roman" pitchFamily="18" charset="0"/>
                <a:cs typeface="Times New Roman" pitchFamily="18" charset="0"/>
              </a:rPr>
            </a:br>
            <a:r>
              <a:rPr lang="ar-MA" sz="2400" smtClean="0">
                <a:latin typeface="Times New Roman" pitchFamily="18" charset="0"/>
                <a:cs typeface="Times New Roman" pitchFamily="18" charset="0"/>
              </a:rPr>
              <a:t>2007 بدل 1998  </a:t>
            </a:r>
            <a:br>
              <a:rPr lang="ar-MA" sz="2400" smtClean="0">
                <a:latin typeface="Times New Roman" pitchFamily="18" charset="0"/>
                <a:cs typeface="Times New Roman" pitchFamily="18" charset="0"/>
              </a:rPr>
            </a:br>
            <a:r>
              <a:rPr lang="ar-MA" sz="2400" smtClean="0">
                <a:latin typeface="Times New Roman" pitchFamily="18" charset="0"/>
                <a:cs typeface="Times New Roman" pitchFamily="18" charset="0"/>
              </a:rPr>
              <a:t> التأثير على أهم المجاميع </a:t>
            </a:r>
            <a:r>
              <a:rPr lang="fr-FR" sz="2400" smtClean="0">
                <a:latin typeface="Book Antiqua" pitchFamily="18" charset="0"/>
              </a:rPr>
              <a:t/>
            </a:r>
            <a:br>
              <a:rPr lang="fr-FR" sz="2400" smtClean="0">
                <a:latin typeface="Book Antiqua" pitchFamily="18" charset="0"/>
              </a:rPr>
            </a:br>
            <a:endParaRPr lang="ar-MA" sz="2400" smtClean="0">
              <a:latin typeface="Book Antiqua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cover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694017F-BA8A-4EAE-BB7A-8EDE4B2E284B}" type="slidenum">
              <a:rPr lang="fr-FR" smtClean="0"/>
              <a:pPr>
                <a:defRPr/>
              </a:pPr>
              <a:t>2</a:t>
            </a:fld>
            <a:endParaRPr lang="fr-FR" dirty="0"/>
          </a:p>
        </p:txBody>
      </p:sp>
      <p:graphicFrame>
        <p:nvGraphicFramePr>
          <p:cNvPr id="9" name="Tableau 8"/>
          <p:cNvGraphicFramePr>
            <a:graphicFrameLocks noGrp="1"/>
          </p:cNvGraphicFramePr>
          <p:nvPr/>
        </p:nvGraphicFramePr>
        <p:xfrm>
          <a:off x="785762" y="3000375"/>
          <a:ext cx="7072363" cy="2501632"/>
        </p:xfrm>
        <a:graphic>
          <a:graphicData uri="http://schemas.openxmlformats.org/drawingml/2006/table">
            <a:tbl>
              <a:tblPr rtl="1"/>
              <a:tblGrid>
                <a:gridCol w="3049093"/>
                <a:gridCol w="1848633"/>
                <a:gridCol w="2174637"/>
              </a:tblGrid>
              <a:tr h="357190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MA" sz="1400" b="1" dirty="0">
                          <a:latin typeface="Calibri"/>
                          <a:ea typeface="Calibri"/>
                          <a:cs typeface="Arial"/>
                        </a:rPr>
                        <a:t>السنوات</a:t>
                      </a:r>
                      <a:endParaRPr lang="fr-FR" sz="14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MA" sz="1400" b="1" dirty="0">
                          <a:latin typeface="Calibri"/>
                          <a:ea typeface="Calibri"/>
                          <a:cs typeface="Simplified Arabic"/>
                        </a:rPr>
                        <a:t>سنة الأساس 2007</a:t>
                      </a:r>
                      <a:endParaRPr lang="fr-FR" sz="14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MA" sz="1400" b="1" dirty="0">
                          <a:latin typeface="Calibri"/>
                          <a:ea typeface="Calibri"/>
                          <a:cs typeface="Simplified Arabic"/>
                        </a:rPr>
                        <a:t>سنة الأساس 1998</a:t>
                      </a:r>
                      <a:endParaRPr lang="fr-FR" sz="14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7407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MA" sz="1400" b="1" dirty="0">
                          <a:latin typeface="Calibri"/>
                          <a:ea typeface="Calibri"/>
                          <a:cs typeface="Arial"/>
                        </a:rPr>
                        <a:t>2008</a:t>
                      </a:r>
                      <a:endParaRPr lang="fr-FR" sz="11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MA" sz="1400" b="1">
                          <a:latin typeface="Calibri"/>
                          <a:ea typeface="Calibri"/>
                          <a:cs typeface="Arial"/>
                        </a:rPr>
                        <a:t>5,9</a:t>
                      </a:r>
                      <a:endParaRPr lang="fr-FR" sz="1100" b="1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MA" sz="1400" b="1" dirty="0">
                          <a:latin typeface="Calibri"/>
                          <a:ea typeface="Calibri"/>
                          <a:cs typeface="Arial"/>
                        </a:rPr>
                        <a:t>5,6</a:t>
                      </a:r>
                      <a:endParaRPr lang="fr-FR" sz="11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7407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MA" sz="1400" b="1" dirty="0">
                          <a:latin typeface="Calibri"/>
                          <a:ea typeface="Calibri"/>
                          <a:cs typeface="Arial"/>
                        </a:rPr>
                        <a:t>2009</a:t>
                      </a:r>
                      <a:endParaRPr lang="fr-FR" sz="11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MA" sz="1400" b="1">
                          <a:latin typeface="Calibri"/>
                          <a:ea typeface="Calibri"/>
                          <a:cs typeface="Arial"/>
                        </a:rPr>
                        <a:t>4,2</a:t>
                      </a:r>
                      <a:endParaRPr lang="fr-FR" sz="1100" b="1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MA" sz="1400" b="1" dirty="0">
                          <a:latin typeface="Calibri"/>
                          <a:ea typeface="Calibri"/>
                          <a:cs typeface="Arial"/>
                        </a:rPr>
                        <a:t>4,8</a:t>
                      </a:r>
                      <a:endParaRPr lang="fr-FR" sz="11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7407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MA" sz="1400" b="1" dirty="0">
                          <a:latin typeface="Calibri"/>
                          <a:ea typeface="Calibri"/>
                          <a:cs typeface="Arial"/>
                        </a:rPr>
                        <a:t>2010</a:t>
                      </a:r>
                      <a:endParaRPr lang="fr-FR" sz="11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MA" sz="1400" b="1">
                          <a:latin typeface="Calibri"/>
                          <a:ea typeface="Calibri"/>
                          <a:cs typeface="Arial"/>
                        </a:rPr>
                        <a:t>3,8</a:t>
                      </a:r>
                      <a:endParaRPr lang="fr-FR" sz="1100" b="1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MA" sz="1400" b="1" dirty="0">
                          <a:latin typeface="Calibri"/>
                          <a:ea typeface="Calibri"/>
                          <a:cs typeface="Arial"/>
                        </a:rPr>
                        <a:t>3,6</a:t>
                      </a:r>
                      <a:endParaRPr lang="fr-FR" sz="11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7407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MA" sz="1400" b="1" dirty="0">
                          <a:latin typeface="Calibri"/>
                          <a:ea typeface="Calibri"/>
                          <a:cs typeface="Arial"/>
                        </a:rPr>
                        <a:t>2011</a:t>
                      </a:r>
                      <a:endParaRPr lang="fr-FR" sz="11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MA" sz="1400" b="1">
                          <a:latin typeface="Calibri"/>
                          <a:ea typeface="Calibri"/>
                          <a:cs typeface="Arial"/>
                        </a:rPr>
                        <a:t>5,6</a:t>
                      </a:r>
                      <a:endParaRPr lang="fr-FR" sz="1100" b="1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MA" sz="1400" b="1" dirty="0">
                          <a:latin typeface="Calibri"/>
                          <a:ea typeface="Calibri"/>
                          <a:cs typeface="Arial"/>
                        </a:rPr>
                        <a:t>5,0</a:t>
                      </a:r>
                      <a:endParaRPr lang="fr-FR" sz="11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7407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MA" sz="1400" b="1" dirty="0">
                          <a:latin typeface="Calibri"/>
                          <a:ea typeface="Calibri"/>
                          <a:cs typeface="Arial"/>
                        </a:rPr>
                        <a:t>2012</a:t>
                      </a:r>
                      <a:endParaRPr lang="fr-FR" sz="11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MA" sz="1400" b="1">
                          <a:latin typeface="Calibri"/>
                          <a:ea typeface="Calibri"/>
                          <a:cs typeface="Arial"/>
                        </a:rPr>
                        <a:t>3,0</a:t>
                      </a:r>
                      <a:endParaRPr lang="fr-FR" sz="1100" b="1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MA" sz="1400" b="1" dirty="0">
                          <a:latin typeface="Calibri"/>
                          <a:ea typeface="Calibri"/>
                          <a:cs typeface="Arial"/>
                        </a:rPr>
                        <a:t>2,7</a:t>
                      </a:r>
                      <a:endParaRPr lang="fr-FR" sz="11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7407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MA" sz="1400" b="1" dirty="0">
                          <a:latin typeface="Calibri"/>
                          <a:ea typeface="Calibri"/>
                          <a:cs typeface="Arial"/>
                        </a:rPr>
                        <a:t>متوسط 2008 - 2012</a:t>
                      </a:r>
                      <a:endParaRPr lang="fr-FR" sz="11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MA" sz="1400" b="1" dirty="0">
                          <a:latin typeface="Calibri"/>
                          <a:ea typeface="Calibri"/>
                          <a:cs typeface="Arial"/>
                        </a:rPr>
                        <a:t>4,5</a:t>
                      </a:r>
                      <a:endParaRPr lang="fr-FR" sz="11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MA" sz="1400" b="1" dirty="0">
                          <a:latin typeface="Calibri"/>
                          <a:ea typeface="Calibri"/>
                          <a:cs typeface="Arial"/>
                        </a:rPr>
                        <a:t>4,3</a:t>
                      </a:r>
                      <a:endParaRPr lang="fr-FR" sz="11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133" name="Rectangle 3"/>
          <p:cNvSpPr>
            <a:spLocks noChangeArrowheads="1"/>
          </p:cNvSpPr>
          <p:nvPr/>
        </p:nvSpPr>
        <p:spPr bwMode="auto">
          <a:xfrm>
            <a:off x="-142875" y="2357438"/>
            <a:ext cx="8072438" cy="4000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r" rtl="1" eaLnBrk="0" hangingPunct="0"/>
            <a:r>
              <a:rPr lang="ar-MA" sz="2000" b="1">
                <a:latin typeface="Arial" charset="0"/>
              </a:rPr>
              <a:t>إعادة تقييم النمو الاقتصادي السنوي (ب </a:t>
            </a:r>
            <a:r>
              <a:rPr lang="fr-FR" sz="2000" b="1">
                <a:latin typeface="Arial" charset="0"/>
              </a:rPr>
              <a:t>%</a:t>
            </a:r>
            <a:r>
              <a:rPr lang="ar-MA" sz="2000" b="1">
                <a:latin typeface="Arial" charset="0"/>
              </a:rPr>
              <a:t>)</a:t>
            </a:r>
            <a:endParaRPr lang="ar-MA" sz="2000">
              <a:latin typeface="Arial" charset="0"/>
            </a:endParaRPr>
          </a:p>
        </p:txBody>
      </p:sp>
      <p:sp>
        <p:nvSpPr>
          <p:cNvPr id="4134" name="Titre 1"/>
          <p:cNvSpPr>
            <a:spLocks noGrp="1"/>
          </p:cNvSpPr>
          <p:nvPr>
            <p:ph type="title"/>
          </p:nvPr>
        </p:nvSpPr>
        <p:spPr>
          <a:xfrm>
            <a:off x="857250" y="1000125"/>
            <a:ext cx="6985000" cy="1285875"/>
          </a:xfrm>
        </p:spPr>
        <p:txBody>
          <a:bodyPr/>
          <a:lstStyle/>
          <a:p>
            <a:r>
              <a:rPr lang="ar-MA" sz="2400" smtClean="0">
                <a:latin typeface="Times New Roman" pitchFamily="18" charset="0"/>
                <a:cs typeface="Times New Roman" pitchFamily="18" charset="0"/>
              </a:rPr>
              <a:t>تغيير سنة الأساس للحسابات الوطنية</a:t>
            </a:r>
            <a:r>
              <a:rPr lang="fr-FR" sz="240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fr-FR" sz="2400" smtClean="0">
                <a:latin typeface="Times New Roman" pitchFamily="18" charset="0"/>
                <a:cs typeface="Times New Roman" pitchFamily="18" charset="0"/>
              </a:rPr>
            </a:br>
            <a:r>
              <a:rPr lang="ar-MA" sz="2400" smtClean="0">
                <a:latin typeface="Times New Roman" pitchFamily="18" charset="0"/>
                <a:cs typeface="Times New Roman" pitchFamily="18" charset="0"/>
              </a:rPr>
              <a:t>2007 بدل 1998  </a:t>
            </a:r>
            <a:br>
              <a:rPr lang="ar-MA" sz="2400" smtClean="0">
                <a:latin typeface="Times New Roman" pitchFamily="18" charset="0"/>
                <a:cs typeface="Times New Roman" pitchFamily="18" charset="0"/>
              </a:rPr>
            </a:br>
            <a:r>
              <a:rPr lang="ar-MA" sz="2400" smtClean="0">
                <a:latin typeface="Times New Roman" pitchFamily="18" charset="0"/>
                <a:cs typeface="Times New Roman" pitchFamily="18" charset="0"/>
              </a:rPr>
              <a:t> التأثير على أهم المجاميع </a:t>
            </a:r>
            <a:r>
              <a:rPr lang="fr-FR" sz="2400" smtClean="0">
                <a:latin typeface="Book Antiqua" pitchFamily="18" charset="0"/>
              </a:rPr>
              <a:t/>
            </a:r>
            <a:br>
              <a:rPr lang="fr-FR" sz="2400" smtClean="0">
                <a:latin typeface="Book Antiqua" pitchFamily="18" charset="0"/>
              </a:rPr>
            </a:br>
            <a:endParaRPr lang="ar-MA" sz="2400" smtClean="0">
              <a:latin typeface="Book Antiqua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cover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A467600-3F41-4F55-AB95-4F3104EF1861}" type="slidenum">
              <a:rPr lang="fr-FR" smtClean="0"/>
              <a:pPr>
                <a:defRPr/>
              </a:pPr>
              <a:t>3</a:t>
            </a:fld>
            <a:endParaRPr lang="fr-FR" dirty="0"/>
          </a:p>
        </p:txBody>
      </p:sp>
      <p:graphicFrame>
        <p:nvGraphicFramePr>
          <p:cNvPr id="6" name="Tableau 5"/>
          <p:cNvGraphicFramePr>
            <a:graphicFrameLocks noGrp="1"/>
          </p:cNvGraphicFramePr>
          <p:nvPr/>
        </p:nvGraphicFramePr>
        <p:xfrm>
          <a:off x="1000076" y="2714625"/>
          <a:ext cx="7215237" cy="2976318"/>
        </p:xfrm>
        <a:graphic>
          <a:graphicData uri="http://schemas.openxmlformats.org/drawingml/2006/table">
            <a:tbl>
              <a:tblPr rtl="1"/>
              <a:tblGrid>
                <a:gridCol w="3414739"/>
                <a:gridCol w="1400164"/>
                <a:gridCol w="1370048"/>
                <a:gridCol w="1030286"/>
              </a:tblGrid>
              <a:tr h="517776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1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MA" sz="1400" b="1" dirty="0">
                          <a:latin typeface="Calibri"/>
                          <a:ea typeface="Calibri"/>
                          <a:cs typeface="Simplified Arabic"/>
                        </a:rPr>
                        <a:t>سنة الأساس 2007</a:t>
                      </a:r>
                      <a:endParaRPr lang="fr-FR" sz="14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MA" sz="1400" b="1" dirty="0">
                          <a:latin typeface="Calibri"/>
                          <a:ea typeface="Calibri"/>
                          <a:cs typeface="Simplified Arabic"/>
                        </a:rPr>
                        <a:t>سنة الأساس 1998</a:t>
                      </a:r>
                      <a:endParaRPr lang="fr-FR" sz="14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MA" sz="1400" b="1" dirty="0">
                          <a:latin typeface="Calibri"/>
                          <a:ea typeface="Calibri"/>
                          <a:cs typeface="Simplified Arabic"/>
                        </a:rPr>
                        <a:t>الفرق</a:t>
                      </a:r>
                      <a:endParaRPr lang="fr-FR" sz="14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9757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MA" sz="1400" b="1" dirty="0">
                          <a:latin typeface="Calibri"/>
                          <a:ea typeface="Calibri"/>
                          <a:cs typeface="Simplified Arabic"/>
                        </a:rPr>
                        <a:t>الناتج الداخلي </a:t>
                      </a:r>
                      <a:r>
                        <a:rPr lang="ar-MA" sz="1400" b="1" dirty="0" err="1">
                          <a:latin typeface="Calibri"/>
                          <a:ea typeface="Calibri"/>
                          <a:cs typeface="Simplified Arabic"/>
                        </a:rPr>
                        <a:t>الاجمالي</a:t>
                      </a:r>
                      <a:r>
                        <a:rPr lang="ar-MA" sz="1400" b="1" dirty="0">
                          <a:latin typeface="Calibri"/>
                          <a:ea typeface="Calibri"/>
                          <a:cs typeface="Simplified Arabic"/>
                        </a:rPr>
                        <a:t> الفردي بالدرهم</a:t>
                      </a:r>
                      <a:endParaRPr lang="fr-FR" sz="11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MA" sz="1400" b="1">
                          <a:latin typeface="Calibri"/>
                          <a:ea typeface="Calibri"/>
                          <a:cs typeface="Arial"/>
                        </a:rPr>
                        <a:t>23988</a:t>
                      </a:r>
                      <a:endParaRPr lang="fr-FR" sz="1100" b="1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MA" sz="1400" b="1">
                          <a:latin typeface="Calibri"/>
                          <a:ea typeface="Calibri"/>
                          <a:cs typeface="Arial"/>
                        </a:rPr>
                        <a:t>23284</a:t>
                      </a:r>
                      <a:endParaRPr lang="fr-FR" sz="1100" b="1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MA" sz="1400" b="1" dirty="0">
                          <a:latin typeface="Calibri"/>
                          <a:ea typeface="Calibri"/>
                          <a:cs typeface="Arial"/>
                        </a:rPr>
                        <a:t>704</a:t>
                      </a:r>
                      <a:endParaRPr lang="fr-FR" sz="11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9757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MA" sz="1400" b="1" dirty="0">
                          <a:latin typeface="Calibri"/>
                          <a:ea typeface="Calibri"/>
                          <a:cs typeface="Simplified Arabic"/>
                        </a:rPr>
                        <a:t>معدل الاستثمار </a:t>
                      </a:r>
                      <a:r>
                        <a:rPr lang="ar-MA" sz="1300" b="1" dirty="0">
                          <a:latin typeface="Calibri"/>
                          <a:ea typeface="Calibri"/>
                          <a:cs typeface="Simplified Arabic"/>
                        </a:rPr>
                        <a:t>(ب </a:t>
                      </a:r>
                      <a:r>
                        <a:rPr lang="fr-FR" sz="1300" b="1" dirty="0">
                          <a:latin typeface="Simplified Arabic"/>
                          <a:ea typeface="Calibri"/>
                          <a:cs typeface="Arial"/>
                        </a:rPr>
                        <a:t>%</a:t>
                      </a:r>
                      <a:r>
                        <a:rPr lang="ar-MA" sz="1300" b="1" dirty="0">
                          <a:latin typeface="Calibri"/>
                          <a:ea typeface="Calibri"/>
                          <a:cs typeface="Simplified Arabic"/>
                        </a:rPr>
                        <a:t>)</a:t>
                      </a:r>
                      <a:r>
                        <a:rPr lang="ar-MA" sz="1400" b="1" dirty="0">
                          <a:latin typeface="Calibri"/>
                          <a:ea typeface="Calibri"/>
                          <a:cs typeface="Simplified Arabic"/>
                        </a:rPr>
                        <a:t> </a:t>
                      </a:r>
                      <a:endParaRPr lang="fr-FR" sz="11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MA" sz="1400" b="1">
                          <a:latin typeface="Calibri"/>
                          <a:ea typeface="Calibri"/>
                          <a:cs typeface="Arial"/>
                        </a:rPr>
                        <a:t>32,2</a:t>
                      </a:r>
                      <a:endParaRPr lang="fr-FR" sz="1100" b="1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MA" sz="1400" b="1">
                          <a:latin typeface="Calibri"/>
                          <a:ea typeface="Calibri"/>
                          <a:cs typeface="Arial"/>
                        </a:rPr>
                        <a:t>31,3</a:t>
                      </a:r>
                      <a:endParaRPr lang="fr-FR" sz="1100" b="1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MA" sz="1400" b="1" dirty="0">
                          <a:latin typeface="Calibri"/>
                          <a:ea typeface="Calibri"/>
                          <a:cs typeface="Arial"/>
                        </a:rPr>
                        <a:t>0,9</a:t>
                      </a:r>
                      <a:endParaRPr lang="fr-FR" sz="11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9757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MA" sz="1400" b="1" dirty="0">
                          <a:latin typeface="Calibri"/>
                          <a:ea typeface="Calibri"/>
                          <a:cs typeface="Simplified Arabic"/>
                        </a:rPr>
                        <a:t>معدل الادخار الوطني </a:t>
                      </a:r>
                      <a:r>
                        <a:rPr lang="ar-MA" sz="1300" b="1" dirty="0">
                          <a:latin typeface="Calibri"/>
                          <a:ea typeface="Calibri"/>
                          <a:cs typeface="Simplified Arabic"/>
                        </a:rPr>
                        <a:t>(ب </a:t>
                      </a:r>
                      <a:r>
                        <a:rPr lang="fr-FR" sz="1300" b="1" dirty="0">
                          <a:latin typeface="Simplified Arabic"/>
                          <a:ea typeface="Calibri"/>
                          <a:cs typeface="Arial"/>
                        </a:rPr>
                        <a:t>%</a:t>
                      </a:r>
                      <a:r>
                        <a:rPr lang="ar-MA" sz="1300" b="1" dirty="0">
                          <a:latin typeface="Calibri"/>
                          <a:ea typeface="Calibri"/>
                          <a:cs typeface="Simplified Arabic"/>
                        </a:rPr>
                        <a:t>)</a:t>
                      </a:r>
                      <a:endParaRPr lang="fr-FR" sz="11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MA" sz="1400" b="1">
                          <a:latin typeface="Calibri"/>
                          <a:ea typeface="Calibri"/>
                          <a:cs typeface="Arial"/>
                        </a:rPr>
                        <a:t>28,1</a:t>
                      </a:r>
                      <a:endParaRPr lang="fr-FR" sz="1100" b="1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MA" sz="1400" b="1">
                          <a:latin typeface="Calibri"/>
                          <a:ea typeface="Calibri"/>
                          <a:cs typeface="Arial"/>
                        </a:rPr>
                        <a:t>28,1</a:t>
                      </a:r>
                      <a:endParaRPr lang="fr-FR" sz="1100" b="1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MA" sz="1400" b="1" dirty="0">
                          <a:latin typeface="Calibri"/>
                          <a:ea typeface="Calibri"/>
                          <a:cs typeface="Arial"/>
                        </a:rPr>
                        <a:t>0</a:t>
                      </a:r>
                      <a:endParaRPr lang="fr-FR" sz="11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9757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MA" sz="1400" b="1" dirty="0">
                          <a:latin typeface="Calibri"/>
                          <a:ea typeface="Calibri"/>
                          <a:cs typeface="Simplified Arabic"/>
                        </a:rPr>
                        <a:t>الصادرات</a:t>
                      </a:r>
                      <a:r>
                        <a:rPr lang="fr-FR" sz="1400" b="1" dirty="0">
                          <a:latin typeface="Simplified Arabic"/>
                          <a:ea typeface="Calibri"/>
                          <a:cs typeface="Arial"/>
                        </a:rPr>
                        <a:t>\</a:t>
                      </a:r>
                      <a:r>
                        <a:rPr lang="ar-MA" sz="1400" b="1" dirty="0">
                          <a:latin typeface="Calibri"/>
                          <a:ea typeface="Calibri"/>
                          <a:cs typeface="Simplified Arabic"/>
                        </a:rPr>
                        <a:t> الناتج الداخلي </a:t>
                      </a:r>
                      <a:r>
                        <a:rPr lang="ar-MA" sz="1400" b="1" dirty="0" err="1">
                          <a:latin typeface="Calibri"/>
                          <a:ea typeface="Calibri"/>
                          <a:cs typeface="Simplified Arabic"/>
                        </a:rPr>
                        <a:t>الاجمالي</a:t>
                      </a:r>
                      <a:r>
                        <a:rPr lang="ar-MA" sz="1400" b="1" dirty="0">
                          <a:latin typeface="Calibri"/>
                          <a:ea typeface="Calibri"/>
                          <a:cs typeface="Simplified Arabic"/>
                        </a:rPr>
                        <a:t> </a:t>
                      </a:r>
                      <a:r>
                        <a:rPr lang="ar-MA" sz="1300" b="1" dirty="0">
                          <a:latin typeface="Calibri"/>
                          <a:ea typeface="Calibri"/>
                          <a:cs typeface="Simplified Arabic"/>
                        </a:rPr>
                        <a:t>(ب </a:t>
                      </a:r>
                      <a:r>
                        <a:rPr lang="fr-FR" sz="1300" b="1" dirty="0">
                          <a:latin typeface="Simplified Arabic"/>
                          <a:ea typeface="Calibri"/>
                          <a:cs typeface="Arial"/>
                        </a:rPr>
                        <a:t>%</a:t>
                      </a:r>
                      <a:r>
                        <a:rPr lang="ar-MA" sz="1300" b="1" dirty="0">
                          <a:latin typeface="Calibri"/>
                          <a:ea typeface="Calibri"/>
                          <a:cs typeface="Simplified Arabic"/>
                        </a:rPr>
                        <a:t>)</a:t>
                      </a:r>
                      <a:endParaRPr lang="fr-FR" sz="11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MA" sz="1400" b="1">
                          <a:latin typeface="Calibri"/>
                          <a:ea typeface="Calibri"/>
                          <a:cs typeface="Arial"/>
                        </a:rPr>
                        <a:t>33,4</a:t>
                      </a:r>
                      <a:endParaRPr lang="fr-FR" sz="1100" b="1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MA" sz="1400" b="1">
                          <a:latin typeface="Calibri"/>
                          <a:ea typeface="Calibri"/>
                          <a:cs typeface="Arial"/>
                        </a:rPr>
                        <a:t>34,5</a:t>
                      </a:r>
                      <a:endParaRPr lang="fr-FR" sz="1100" b="1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b="1" dirty="0">
                          <a:latin typeface="Calibri"/>
                          <a:ea typeface="Calibri"/>
                          <a:cs typeface="Arial"/>
                        </a:rPr>
                        <a:t>-1 ,1</a:t>
                      </a:r>
                      <a:endParaRPr lang="fr-FR" sz="11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9757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MA" sz="1400" b="1" dirty="0">
                          <a:latin typeface="Calibri"/>
                          <a:ea typeface="Calibri"/>
                          <a:cs typeface="Simplified Arabic"/>
                        </a:rPr>
                        <a:t>الواردات</a:t>
                      </a:r>
                      <a:r>
                        <a:rPr lang="fr-FR" sz="1400" b="1" dirty="0">
                          <a:latin typeface="Simplified Arabic"/>
                          <a:ea typeface="Calibri"/>
                          <a:cs typeface="Arial"/>
                        </a:rPr>
                        <a:t>\</a:t>
                      </a:r>
                      <a:r>
                        <a:rPr lang="ar-MA" sz="1400" b="1" dirty="0">
                          <a:latin typeface="Calibri"/>
                          <a:ea typeface="Calibri"/>
                          <a:cs typeface="Simplified Arabic"/>
                        </a:rPr>
                        <a:t> الناتج الداخلي </a:t>
                      </a:r>
                      <a:r>
                        <a:rPr lang="ar-MA" sz="1400" b="1" dirty="0" err="1">
                          <a:latin typeface="Calibri"/>
                          <a:ea typeface="Calibri"/>
                          <a:cs typeface="Simplified Arabic"/>
                        </a:rPr>
                        <a:t>الاجمالي</a:t>
                      </a:r>
                      <a:r>
                        <a:rPr lang="ar-MA" sz="1400" b="1" dirty="0">
                          <a:latin typeface="Calibri"/>
                          <a:ea typeface="Calibri"/>
                          <a:cs typeface="Simplified Arabic"/>
                        </a:rPr>
                        <a:t> </a:t>
                      </a:r>
                      <a:r>
                        <a:rPr lang="ar-MA" sz="1300" b="1" dirty="0">
                          <a:latin typeface="Calibri"/>
                          <a:ea typeface="Calibri"/>
                          <a:cs typeface="Simplified Arabic"/>
                        </a:rPr>
                        <a:t>(ب </a:t>
                      </a:r>
                      <a:r>
                        <a:rPr lang="fr-FR" sz="1300" b="1" dirty="0">
                          <a:latin typeface="Simplified Arabic"/>
                          <a:ea typeface="Calibri"/>
                          <a:cs typeface="Arial"/>
                        </a:rPr>
                        <a:t>%</a:t>
                      </a:r>
                      <a:r>
                        <a:rPr lang="ar-MA" sz="1300" b="1" dirty="0">
                          <a:latin typeface="Calibri"/>
                          <a:ea typeface="Calibri"/>
                          <a:cs typeface="Simplified Arabic"/>
                        </a:rPr>
                        <a:t>)</a:t>
                      </a:r>
                      <a:endParaRPr lang="fr-FR" sz="11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MA" sz="1400" b="1">
                          <a:latin typeface="Calibri"/>
                          <a:ea typeface="Calibri"/>
                          <a:cs typeface="Arial"/>
                        </a:rPr>
                        <a:t>45,9</a:t>
                      </a:r>
                      <a:endParaRPr lang="fr-FR" sz="1100" b="1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MA" sz="1400" b="1">
                          <a:latin typeface="Calibri"/>
                          <a:ea typeface="Calibri"/>
                          <a:cs typeface="Arial"/>
                        </a:rPr>
                        <a:t>46,3</a:t>
                      </a:r>
                      <a:endParaRPr lang="fr-FR" sz="1100" b="1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b="1" dirty="0">
                          <a:latin typeface="Calibri"/>
                          <a:ea typeface="Calibri"/>
                          <a:cs typeface="Arial"/>
                        </a:rPr>
                        <a:t>-0,4</a:t>
                      </a:r>
                      <a:endParaRPr lang="fr-FR" sz="11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9757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MA" sz="1400" b="1" dirty="0">
                          <a:latin typeface="Calibri"/>
                          <a:ea typeface="Calibri"/>
                          <a:cs typeface="Simplified Arabic"/>
                        </a:rPr>
                        <a:t>الرصيد التجاري</a:t>
                      </a:r>
                      <a:r>
                        <a:rPr lang="fr-FR" sz="1400" b="1" dirty="0">
                          <a:latin typeface="Simplified Arabic"/>
                          <a:ea typeface="Calibri"/>
                          <a:cs typeface="Arial"/>
                        </a:rPr>
                        <a:t>\</a:t>
                      </a:r>
                      <a:r>
                        <a:rPr lang="ar-MA" sz="1400" b="1" dirty="0">
                          <a:latin typeface="Calibri"/>
                          <a:ea typeface="Calibri"/>
                          <a:cs typeface="Simplified Arabic"/>
                        </a:rPr>
                        <a:t> الناتج الداخلي </a:t>
                      </a:r>
                      <a:r>
                        <a:rPr lang="ar-MA" sz="1400" b="1" dirty="0" err="1">
                          <a:latin typeface="Calibri"/>
                          <a:ea typeface="Calibri"/>
                          <a:cs typeface="Simplified Arabic"/>
                        </a:rPr>
                        <a:t>الاجمالي</a:t>
                      </a:r>
                      <a:r>
                        <a:rPr lang="ar-MA" sz="1400" b="1" dirty="0">
                          <a:latin typeface="Calibri"/>
                          <a:ea typeface="Calibri"/>
                          <a:cs typeface="Simplified Arabic"/>
                        </a:rPr>
                        <a:t> </a:t>
                      </a:r>
                      <a:r>
                        <a:rPr lang="ar-MA" sz="1300" b="1" dirty="0">
                          <a:latin typeface="Calibri"/>
                          <a:ea typeface="Calibri"/>
                          <a:cs typeface="Simplified Arabic"/>
                        </a:rPr>
                        <a:t>(ب </a:t>
                      </a:r>
                      <a:r>
                        <a:rPr lang="fr-FR" sz="1300" b="1" dirty="0">
                          <a:latin typeface="Simplified Arabic"/>
                          <a:ea typeface="Calibri"/>
                          <a:cs typeface="Arial"/>
                        </a:rPr>
                        <a:t>%</a:t>
                      </a:r>
                      <a:r>
                        <a:rPr lang="ar-MA" sz="1300" b="1" dirty="0">
                          <a:latin typeface="Calibri"/>
                          <a:ea typeface="Calibri"/>
                          <a:cs typeface="Simplified Arabic"/>
                        </a:rPr>
                        <a:t>)</a:t>
                      </a:r>
                      <a:endParaRPr lang="fr-FR" sz="11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MA" sz="1400" b="1">
                          <a:latin typeface="Calibri"/>
                          <a:ea typeface="Calibri"/>
                          <a:cs typeface="Arial"/>
                        </a:rPr>
                        <a:t>12,6-</a:t>
                      </a:r>
                      <a:endParaRPr lang="fr-FR" sz="1100" b="1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b="1">
                          <a:latin typeface="Calibri"/>
                          <a:ea typeface="Calibri"/>
                          <a:cs typeface="Arial"/>
                        </a:rPr>
                        <a:t>-11,8</a:t>
                      </a:r>
                      <a:endParaRPr lang="fr-FR" sz="1100" b="1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b="1" dirty="0">
                          <a:latin typeface="Calibri"/>
                          <a:ea typeface="Calibri"/>
                          <a:cs typeface="Arial"/>
                        </a:rPr>
                        <a:t>-0,8</a:t>
                      </a:r>
                      <a:endParaRPr lang="fr-FR" sz="11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165" name="Rectangle 1"/>
          <p:cNvSpPr>
            <a:spLocks noChangeArrowheads="1"/>
          </p:cNvSpPr>
          <p:nvPr/>
        </p:nvSpPr>
        <p:spPr bwMode="auto">
          <a:xfrm>
            <a:off x="857250" y="2143125"/>
            <a:ext cx="7429500" cy="4000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r" rtl="1" eaLnBrk="0" hangingPunct="0"/>
            <a:r>
              <a:rPr lang="ar-MA" sz="2000" b="1">
                <a:latin typeface="Simplified Arabic" pitchFamily="18" charset="-78"/>
              </a:rPr>
              <a:t>إعادة تقييم بعض النسب للاقتصاد المغربي  (المتوسط السنوي للسلسلة 2007-2012)</a:t>
            </a:r>
            <a:endParaRPr lang="ar-MA" sz="2000"/>
          </a:p>
        </p:txBody>
      </p:sp>
      <p:sp>
        <p:nvSpPr>
          <p:cNvPr id="5166" name="Titre 1"/>
          <p:cNvSpPr>
            <a:spLocks noGrp="1"/>
          </p:cNvSpPr>
          <p:nvPr>
            <p:ph type="title"/>
          </p:nvPr>
        </p:nvSpPr>
        <p:spPr>
          <a:xfrm>
            <a:off x="857250" y="1000125"/>
            <a:ext cx="6985000" cy="1285875"/>
          </a:xfrm>
        </p:spPr>
        <p:txBody>
          <a:bodyPr/>
          <a:lstStyle/>
          <a:p>
            <a:r>
              <a:rPr lang="ar-MA" sz="2400" smtClean="0">
                <a:latin typeface="Times New Roman" pitchFamily="18" charset="0"/>
                <a:cs typeface="Times New Roman" pitchFamily="18" charset="0"/>
              </a:rPr>
              <a:t>تغيير سنة الأساس للحسابات الوطنية</a:t>
            </a:r>
            <a:r>
              <a:rPr lang="fr-FR" sz="240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fr-FR" sz="2400" smtClean="0">
                <a:latin typeface="Times New Roman" pitchFamily="18" charset="0"/>
                <a:cs typeface="Times New Roman" pitchFamily="18" charset="0"/>
              </a:rPr>
            </a:br>
            <a:r>
              <a:rPr lang="ar-MA" sz="2400" smtClean="0">
                <a:latin typeface="Times New Roman" pitchFamily="18" charset="0"/>
                <a:cs typeface="Times New Roman" pitchFamily="18" charset="0"/>
              </a:rPr>
              <a:t>2007 بدل 1998  </a:t>
            </a:r>
            <a:br>
              <a:rPr lang="ar-MA" sz="2400" smtClean="0">
                <a:latin typeface="Times New Roman" pitchFamily="18" charset="0"/>
                <a:cs typeface="Times New Roman" pitchFamily="18" charset="0"/>
              </a:rPr>
            </a:br>
            <a:r>
              <a:rPr lang="ar-MA" sz="2400" smtClean="0">
                <a:latin typeface="Times New Roman" pitchFamily="18" charset="0"/>
                <a:cs typeface="Times New Roman" pitchFamily="18" charset="0"/>
              </a:rPr>
              <a:t> التأثير على أهم المجاميع </a:t>
            </a:r>
            <a:r>
              <a:rPr lang="fr-FR" sz="2400" smtClean="0">
                <a:latin typeface="Book Antiqua" pitchFamily="18" charset="0"/>
              </a:rPr>
              <a:t/>
            </a:r>
            <a:br>
              <a:rPr lang="fr-FR" sz="2400" smtClean="0">
                <a:latin typeface="Book Antiqua" pitchFamily="18" charset="0"/>
              </a:rPr>
            </a:br>
            <a:endParaRPr lang="ar-MA" sz="2400" smtClean="0">
              <a:latin typeface="Book Antiqua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cover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re 1"/>
          <p:cNvSpPr>
            <a:spLocks noGrp="1"/>
          </p:cNvSpPr>
          <p:nvPr>
            <p:ph type="title"/>
          </p:nvPr>
        </p:nvSpPr>
        <p:spPr>
          <a:xfrm>
            <a:off x="857250" y="1000125"/>
            <a:ext cx="6985000" cy="1285875"/>
          </a:xfrm>
        </p:spPr>
        <p:txBody>
          <a:bodyPr/>
          <a:lstStyle/>
          <a:p>
            <a:r>
              <a:rPr lang="ar-MA" sz="2400" smtClean="0">
                <a:latin typeface="Times New Roman" pitchFamily="18" charset="0"/>
                <a:cs typeface="Times New Roman" pitchFamily="18" charset="0"/>
              </a:rPr>
              <a:t>تغيير سنة الأساس للحسابات الوطنية</a:t>
            </a:r>
            <a:r>
              <a:rPr lang="fr-FR" sz="240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fr-FR" sz="2400" smtClean="0">
                <a:latin typeface="Times New Roman" pitchFamily="18" charset="0"/>
                <a:cs typeface="Times New Roman" pitchFamily="18" charset="0"/>
              </a:rPr>
            </a:br>
            <a:r>
              <a:rPr lang="ar-MA" sz="2400" smtClean="0">
                <a:latin typeface="Times New Roman" pitchFamily="18" charset="0"/>
                <a:cs typeface="Times New Roman" pitchFamily="18" charset="0"/>
              </a:rPr>
              <a:t>2007 بدل 1998  </a:t>
            </a:r>
            <a:br>
              <a:rPr lang="ar-MA" sz="2400" smtClean="0">
                <a:latin typeface="Times New Roman" pitchFamily="18" charset="0"/>
                <a:cs typeface="Times New Roman" pitchFamily="18" charset="0"/>
              </a:rPr>
            </a:br>
            <a:r>
              <a:rPr lang="ar-MA" sz="2400" smtClean="0">
                <a:latin typeface="Times New Roman" pitchFamily="18" charset="0"/>
                <a:cs typeface="Times New Roman" pitchFamily="18" charset="0"/>
              </a:rPr>
              <a:t> التأثير على أهم المجاميع </a:t>
            </a:r>
            <a:r>
              <a:rPr lang="fr-FR" sz="2400" smtClean="0">
                <a:latin typeface="Book Antiqua" pitchFamily="18" charset="0"/>
              </a:rPr>
              <a:t/>
            </a:r>
            <a:br>
              <a:rPr lang="fr-FR" sz="2400" smtClean="0">
                <a:latin typeface="Book Antiqua" pitchFamily="18" charset="0"/>
              </a:rPr>
            </a:br>
            <a:endParaRPr lang="ar-MA" sz="2400" smtClean="0">
              <a:latin typeface="Book Antiqua" pitchFamily="18" charset="0"/>
              <a:cs typeface="Times New Roman" pitchFamily="18" charset="0"/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F18712D-F97D-4443-BF3F-0C4EDCB14479}" type="slidenum">
              <a:rPr lang="fr-FR" smtClean="0"/>
              <a:pPr>
                <a:defRPr/>
              </a:pPr>
              <a:t>4</a:t>
            </a:fld>
            <a:endParaRPr lang="fr-FR" dirty="0"/>
          </a:p>
        </p:txBody>
      </p:sp>
      <p:sp>
        <p:nvSpPr>
          <p:cNvPr id="6148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r>
              <a:rPr lang="fr-FR" sz="1200" b="1">
                <a:latin typeface="Book Antiqua" pitchFamily="18" charset="0"/>
                <a:cs typeface="Times New Roman" pitchFamily="18" charset="0"/>
              </a:rPr>
              <a:t>Tableau 1</a:t>
            </a:r>
            <a:r>
              <a:rPr lang="fr-FR" sz="1200" b="1">
                <a:cs typeface="Times New Roman" pitchFamily="18" charset="0"/>
              </a:rPr>
              <a:t> </a:t>
            </a:r>
            <a:r>
              <a:rPr lang="fr-FR" sz="1200" b="1">
                <a:latin typeface="Book Antiqua" pitchFamily="18" charset="0"/>
                <a:cs typeface="Times New Roman" pitchFamily="18" charset="0"/>
              </a:rPr>
              <a:t>: R</a:t>
            </a:r>
            <a:r>
              <a:rPr lang="fr-FR" sz="1200" b="1">
                <a:cs typeface="Times New Roman" pitchFamily="18" charset="0"/>
              </a:rPr>
              <a:t>éé</a:t>
            </a:r>
            <a:r>
              <a:rPr lang="fr-FR" sz="1200" b="1">
                <a:latin typeface="Book Antiqua" pitchFamily="18" charset="0"/>
                <a:cs typeface="Times New Roman" pitchFamily="18" charset="0"/>
              </a:rPr>
              <a:t>valuations des principaux agr</a:t>
            </a:r>
            <a:r>
              <a:rPr lang="fr-FR" sz="1200" b="1">
                <a:cs typeface="Times New Roman" pitchFamily="18" charset="0"/>
              </a:rPr>
              <a:t>é</a:t>
            </a:r>
            <a:r>
              <a:rPr lang="fr-FR" sz="1200" b="1">
                <a:latin typeface="Book Antiqua" pitchFamily="18" charset="0"/>
                <a:cs typeface="Times New Roman" pitchFamily="18" charset="0"/>
              </a:rPr>
              <a:t>gats au titre de l</a:t>
            </a:r>
            <a:r>
              <a:rPr lang="fr-FR" sz="1200" b="1">
                <a:cs typeface="Times New Roman" pitchFamily="18" charset="0"/>
              </a:rPr>
              <a:t>’</a:t>
            </a:r>
            <a:r>
              <a:rPr lang="fr-FR" sz="1200" b="1">
                <a:latin typeface="Book Antiqua" pitchFamily="18" charset="0"/>
                <a:cs typeface="Times New Roman" pitchFamily="18" charset="0"/>
              </a:rPr>
              <a:t>exercice 2007</a:t>
            </a:r>
            <a:endParaRPr lang="fr-FR" sz="800"/>
          </a:p>
          <a:p>
            <a:pPr eaLnBrk="0" hangingPunct="0"/>
            <a:r>
              <a:rPr lang="fr-FR" sz="1200" b="1">
                <a:latin typeface="Book Antiqua" pitchFamily="18" charset="0"/>
                <a:cs typeface="Times New Roman" pitchFamily="18" charset="0"/>
              </a:rPr>
              <a:t>(En millions de DH)</a:t>
            </a:r>
            <a:endParaRPr lang="fr-FR" sz="800"/>
          </a:p>
          <a:p>
            <a:pPr eaLnBrk="0" hangingPunct="0"/>
            <a:endParaRPr lang="fr-FR"/>
          </a:p>
        </p:txBody>
      </p:sp>
      <p:graphicFrame>
        <p:nvGraphicFramePr>
          <p:cNvPr id="6" name="Tableau 5"/>
          <p:cNvGraphicFramePr>
            <a:graphicFrameLocks noGrp="1"/>
          </p:cNvGraphicFramePr>
          <p:nvPr/>
        </p:nvGraphicFramePr>
        <p:xfrm>
          <a:off x="714325" y="2928938"/>
          <a:ext cx="7358113" cy="2643205"/>
        </p:xfrm>
        <a:graphic>
          <a:graphicData uri="http://schemas.openxmlformats.org/drawingml/2006/table">
            <a:tbl>
              <a:tblPr rtl="1"/>
              <a:tblGrid>
                <a:gridCol w="3395687"/>
                <a:gridCol w="1509702"/>
                <a:gridCol w="1417786"/>
                <a:gridCol w="1034938"/>
              </a:tblGrid>
              <a:tr h="653695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MA" sz="1400" b="1" dirty="0">
                          <a:latin typeface="Calibri"/>
                          <a:ea typeface="Calibri"/>
                          <a:cs typeface="Simplified Arabic"/>
                        </a:rPr>
                        <a:t>المجاميع</a:t>
                      </a:r>
                      <a:endParaRPr lang="fr-FR" sz="11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MA" sz="1400" b="1" dirty="0">
                          <a:latin typeface="Calibri"/>
                          <a:ea typeface="Calibri"/>
                          <a:cs typeface="Simplified Arabic"/>
                        </a:rPr>
                        <a:t>سنة الأساس 2007</a:t>
                      </a:r>
                      <a:endParaRPr lang="fr-FR" sz="11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MA" sz="1400" b="1" dirty="0">
                          <a:latin typeface="Calibri"/>
                          <a:ea typeface="Calibri"/>
                          <a:cs typeface="Simplified Arabic"/>
                        </a:rPr>
                        <a:t>سنة الأساس 1998</a:t>
                      </a:r>
                      <a:endParaRPr lang="fr-FR" sz="11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MA" sz="1400" b="1" dirty="0">
                          <a:latin typeface="Calibri"/>
                          <a:ea typeface="Calibri"/>
                          <a:cs typeface="Simplified Arabic"/>
                        </a:rPr>
                        <a:t>الفرق</a:t>
                      </a:r>
                      <a:endParaRPr lang="fr-FR" sz="11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6848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MA" sz="1400" b="1" dirty="0">
                          <a:latin typeface="Calibri"/>
                          <a:ea typeface="Calibri"/>
                          <a:cs typeface="Simplified Arabic"/>
                        </a:rPr>
                        <a:t>الناتج الداخلي الإجمالي</a:t>
                      </a:r>
                      <a:endParaRPr lang="fr-FR" sz="11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MA" sz="14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4,5</a:t>
                      </a:r>
                      <a:endParaRPr lang="fr-FR" sz="1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MA" sz="14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4,3</a:t>
                      </a:r>
                      <a:endParaRPr lang="fr-FR" sz="1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MA" sz="14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0,2</a:t>
                      </a:r>
                      <a:endParaRPr lang="fr-FR" sz="1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6848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MA" sz="1400" b="1" dirty="0">
                          <a:latin typeface="Calibri"/>
                          <a:ea typeface="Calibri"/>
                          <a:cs typeface="Simplified Arabic"/>
                        </a:rPr>
                        <a:t>واردات السلع والخدمات</a:t>
                      </a:r>
                      <a:endParaRPr lang="fr-FR" sz="11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MA" sz="14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5,1</a:t>
                      </a:r>
                      <a:endParaRPr lang="fr-FR" sz="1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MA" sz="14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3,4</a:t>
                      </a:r>
                      <a:endParaRPr lang="fr-FR" sz="1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MA" sz="14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1,8</a:t>
                      </a:r>
                      <a:endParaRPr lang="fr-FR" sz="1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6848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MA" sz="1400" b="1" dirty="0">
                          <a:latin typeface="Calibri"/>
                          <a:ea typeface="Calibri"/>
                          <a:cs typeface="Simplified Arabic"/>
                        </a:rPr>
                        <a:t>نفقات الاستهلاك النهائي للأسر</a:t>
                      </a:r>
                      <a:endParaRPr lang="fr-FR" sz="11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MA" sz="14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5</a:t>
                      </a:r>
                      <a:endParaRPr lang="fr-FR" sz="1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MA" sz="14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4,8</a:t>
                      </a:r>
                      <a:endParaRPr lang="fr-FR" sz="1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MA" sz="14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0,3</a:t>
                      </a:r>
                      <a:endParaRPr lang="fr-FR" sz="1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6848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MA" sz="1400" b="1" dirty="0">
                          <a:latin typeface="Calibri"/>
                          <a:ea typeface="Calibri"/>
                          <a:cs typeface="Simplified Arabic"/>
                        </a:rPr>
                        <a:t>نفقات الاستهلاك النهائي للإدارات العمومية</a:t>
                      </a:r>
                      <a:endParaRPr lang="fr-FR" sz="11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MA" sz="14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5,8</a:t>
                      </a:r>
                      <a:endParaRPr lang="fr-FR" sz="1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MA" sz="14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5,7</a:t>
                      </a:r>
                      <a:endParaRPr lang="fr-FR" sz="1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MA" sz="14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0,1</a:t>
                      </a:r>
                      <a:endParaRPr lang="fr-FR" sz="1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6848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MA" sz="1400" b="1" dirty="0">
                          <a:latin typeface="Calibri"/>
                          <a:ea typeface="Calibri"/>
                          <a:cs typeface="Simplified Arabic"/>
                        </a:rPr>
                        <a:t>إجمالي تكوين رأس المال الثابت</a:t>
                      </a:r>
                      <a:endParaRPr lang="fr-FR" sz="11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MA" sz="14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4,5</a:t>
                      </a:r>
                      <a:endParaRPr lang="fr-FR" sz="1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MA" sz="14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3,5</a:t>
                      </a:r>
                      <a:endParaRPr lang="fr-FR" sz="1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MA" sz="14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1,0</a:t>
                      </a:r>
                      <a:endParaRPr lang="fr-FR" sz="1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5270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MA" sz="1400" b="1" dirty="0">
                          <a:latin typeface="Calibri"/>
                          <a:ea typeface="Calibri"/>
                          <a:cs typeface="Simplified Arabic"/>
                        </a:rPr>
                        <a:t>صادرات السلع والخدمات</a:t>
                      </a:r>
                      <a:endParaRPr lang="fr-FR" sz="11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2100"/>
                        </a:lnSpc>
                        <a:spcAft>
                          <a:spcPts val="0"/>
                        </a:spcAft>
                      </a:pPr>
                      <a:r>
                        <a:rPr lang="ar-MA" sz="14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2,9</a:t>
                      </a:r>
                      <a:endParaRPr lang="fr-FR" sz="1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MA" sz="14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2,8</a:t>
                      </a:r>
                      <a:endParaRPr lang="fr-FR" sz="1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2100"/>
                        </a:lnSpc>
                        <a:spcAft>
                          <a:spcPts val="0"/>
                        </a:spcAft>
                      </a:pPr>
                      <a:r>
                        <a:rPr lang="ar-MA" sz="14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0,1</a:t>
                      </a:r>
                      <a:endParaRPr lang="fr-FR" sz="1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191" name="Rectangle 6"/>
          <p:cNvSpPr>
            <a:spLocks noChangeArrowheads="1"/>
          </p:cNvSpPr>
          <p:nvPr/>
        </p:nvSpPr>
        <p:spPr bwMode="auto">
          <a:xfrm>
            <a:off x="3143250" y="2428875"/>
            <a:ext cx="493871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ar-MA" sz="2000" b="1"/>
              <a:t>متوسط النمو السنوي بالحجم خلال الفترة 2007-2012</a:t>
            </a:r>
            <a:endParaRPr lang="fr-FR" sz="2000"/>
          </a:p>
        </p:txBody>
      </p:sp>
    </p:spTree>
  </p:cSld>
  <p:clrMapOvr>
    <a:masterClrMapping/>
  </p:clrMapOvr>
  <p:transition spd="slow">
    <p:cover dir="r"/>
  </p:transition>
</p:sld>
</file>

<file path=ppt/theme/theme1.xml><?xml version="1.0" encoding="utf-8"?>
<a:theme xmlns:a="http://schemas.openxmlformats.org/drawingml/2006/main" name="hcp_model">
  <a:themeElements>
    <a:clrScheme name="hcp_model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hcp_model">
      <a:majorFont>
        <a:latin typeface="Edwardian Script ITC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1400" b="0" i="0" u="sng" strike="noStrike" cap="none" normalizeH="0" baseline="0" smtClean="0">
            <a:ln>
              <a:noFill/>
            </a:ln>
            <a:solidFill>
              <a:srgbClr val="F18E00"/>
            </a:solidFill>
            <a:effectLst/>
            <a:latin typeface="Times New Roman" pitchFamily="18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1400" b="0" i="0" u="sng" strike="noStrike" cap="none" normalizeH="0" baseline="0" smtClean="0">
            <a:ln>
              <a:noFill/>
            </a:ln>
            <a:solidFill>
              <a:srgbClr val="F18E00"/>
            </a:solidFill>
            <a:effectLst/>
            <a:latin typeface="Times New Roman" pitchFamily="18" charset="0"/>
            <a:cs typeface="Arial" charset="0"/>
          </a:defRPr>
        </a:defPPr>
      </a:lstStyle>
    </a:lnDef>
  </a:objectDefaults>
  <a:extraClrSchemeLst>
    <a:extraClrScheme>
      <a:clrScheme name="hcp_model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cp_model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cp_model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cp_model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cp_model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cp_model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cp_model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cp_model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cp_model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cp_model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cp_model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cp_model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7440</TotalTime>
  <Words>285</Words>
  <Application>Microsoft Office PowerPoint</Application>
  <PresentationFormat>Affichage à l'écran (4:3)</PresentationFormat>
  <Paragraphs>128</Paragraphs>
  <Slides>4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5" baseType="lpstr">
      <vt:lpstr>hcp_model</vt:lpstr>
      <vt:lpstr>تغيير سنة الأساس للحسابات الوطنية 2007 بدل 1998    التأثير على أهم المجاميع  </vt:lpstr>
      <vt:lpstr>تغيير سنة الأساس للحسابات الوطنية 2007 بدل 1998    التأثير على أهم المجاميع  </vt:lpstr>
      <vt:lpstr>تغيير سنة الأساس للحسابات الوطنية 2007 بدل 1998    التأثير على أهم المجاميع  </vt:lpstr>
      <vt:lpstr>تغيير سنة الأساس للحسابات الوطنية 2007 بدل 1998    التأثير على أهم المجاميع  </vt:lpstr>
    </vt:vector>
  </TitlesOfParts>
  <Company>dcn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zafri</dc:creator>
  <cp:lastModifiedBy>hp</cp:lastModifiedBy>
  <cp:revision>193</cp:revision>
  <dcterms:created xsi:type="dcterms:W3CDTF">2008-04-25T11:02:32Z</dcterms:created>
  <dcterms:modified xsi:type="dcterms:W3CDTF">2015-05-02T11:59:12Z</dcterms:modified>
</cp:coreProperties>
</file>