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13"/>
  </p:notesMasterIdLst>
  <p:handoutMasterIdLst>
    <p:handoutMasterId r:id="rId14"/>
  </p:handoutMasterIdLst>
  <p:sldIdLst>
    <p:sldId id="584" r:id="rId2"/>
    <p:sldId id="598" r:id="rId3"/>
    <p:sldId id="593" r:id="rId4"/>
    <p:sldId id="689" r:id="rId5"/>
    <p:sldId id="690" r:id="rId6"/>
    <p:sldId id="648" r:id="rId7"/>
    <p:sldId id="691" r:id="rId8"/>
    <p:sldId id="670" r:id="rId9"/>
    <p:sldId id="554" r:id="rId10"/>
    <p:sldId id="692" r:id="rId11"/>
    <p:sldId id="684" r:id="rId12"/>
  </p:sldIdLst>
  <p:sldSz cx="9144000" cy="6858000" type="screen4x3"/>
  <p:notesSz cx="6669088" cy="9928225"/>
  <p:defaultTextStyle>
    <a:defPPr>
      <a:defRPr lang="fr-FR"/>
    </a:defPPr>
    <a:lvl1pPr algn="l" rtl="0" fontAlgn="base">
      <a:spcBef>
        <a:spcPct val="0"/>
      </a:spcBef>
      <a:spcAft>
        <a:spcPct val="0"/>
      </a:spcAft>
      <a:defRPr kern="1200">
        <a:solidFill>
          <a:srgbClr val="F18E00"/>
        </a:solidFill>
        <a:latin typeface="Arial" charset="0"/>
        <a:ea typeface="+mn-ea"/>
        <a:cs typeface="Arial" charset="0"/>
      </a:defRPr>
    </a:lvl1pPr>
    <a:lvl2pPr marL="457200" algn="l" rtl="0" fontAlgn="base">
      <a:spcBef>
        <a:spcPct val="0"/>
      </a:spcBef>
      <a:spcAft>
        <a:spcPct val="0"/>
      </a:spcAft>
      <a:defRPr kern="1200">
        <a:solidFill>
          <a:srgbClr val="F18E00"/>
        </a:solidFill>
        <a:latin typeface="Arial" charset="0"/>
        <a:ea typeface="+mn-ea"/>
        <a:cs typeface="Arial" charset="0"/>
      </a:defRPr>
    </a:lvl2pPr>
    <a:lvl3pPr marL="914400" algn="l" rtl="0" fontAlgn="base">
      <a:spcBef>
        <a:spcPct val="0"/>
      </a:spcBef>
      <a:spcAft>
        <a:spcPct val="0"/>
      </a:spcAft>
      <a:defRPr kern="1200">
        <a:solidFill>
          <a:srgbClr val="F18E00"/>
        </a:solidFill>
        <a:latin typeface="Arial" charset="0"/>
        <a:ea typeface="+mn-ea"/>
        <a:cs typeface="Arial" charset="0"/>
      </a:defRPr>
    </a:lvl3pPr>
    <a:lvl4pPr marL="1371600" algn="l" rtl="0" fontAlgn="base">
      <a:spcBef>
        <a:spcPct val="0"/>
      </a:spcBef>
      <a:spcAft>
        <a:spcPct val="0"/>
      </a:spcAft>
      <a:defRPr kern="1200">
        <a:solidFill>
          <a:srgbClr val="F18E00"/>
        </a:solidFill>
        <a:latin typeface="Arial" charset="0"/>
        <a:ea typeface="+mn-ea"/>
        <a:cs typeface="Arial" charset="0"/>
      </a:defRPr>
    </a:lvl4pPr>
    <a:lvl5pPr marL="1828800" algn="l" rtl="0" fontAlgn="base">
      <a:spcBef>
        <a:spcPct val="0"/>
      </a:spcBef>
      <a:spcAft>
        <a:spcPct val="0"/>
      </a:spcAft>
      <a:defRPr kern="1200">
        <a:solidFill>
          <a:srgbClr val="F18E00"/>
        </a:solidFill>
        <a:latin typeface="Arial" charset="0"/>
        <a:ea typeface="+mn-ea"/>
        <a:cs typeface="Arial" charset="0"/>
      </a:defRPr>
    </a:lvl5pPr>
    <a:lvl6pPr marL="2286000" algn="l" defTabSz="914400" rtl="0" eaLnBrk="1" latinLnBrk="0" hangingPunct="1">
      <a:defRPr kern="1200">
        <a:solidFill>
          <a:srgbClr val="F18E00"/>
        </a:solidFill>
        <a:latin typeface="Arial" charset="0"/>
        <a:ea typeface="+mn-ea"/>
        <a:cs typeface="Arial" charset="0"/>
      </a:defRPr>
    </a:lvl6pPr>
    <a:lvl7pPr marL="2743200" algn="l" defTabSz="914400" rtl="0" eaLnBrk="1" latinLnBrk="0" hangingPunct="1">
      <a:defRPr kern="1200">
        <a:solidFill>
          <a:srgbClr val="F18E00"/>
        </a:solidFill>
        <a:latin typeface="Arial" charset="0"/>
        <a:ea typeface="+mn-ea"/>
        <a:cs typeface="Arial" charset="0"/>
      </a:defRPr>
    </a:lvl7pPr>
    <a:lvl8pPr marL="3200400" algn="l" defTabSz="914400" rtl="0" eaLnBrk="1" latinLnBrk="0" hangingPunct="1">
      <a:defRPr kern="1200">
        <a:solidFill>
          <a:srgbClr val="F18E00"/>
        </a:solidFill>
        <a:latin typeface="Arial" charset="0"/>
        <a:ea typeface="+mn-ea"/>
        <a:cs typeface="Arial" charset="0"/>
      </a:defRPr>
    </a:lvl8pPr>
    <a:lvl9pPr marL="3657600" algn="l" defTabSz="914400" rtl="0" eaLnBrk="1" latinLnBrk="0" hangingPunct="1">
      <a:defRPr kern="1200">
        <a:solidFill>
          <a:srgbClr val="F18E00"/>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800000"/>
    <a:srgbClr val="0000CC"/>
    <a:srgbClr val="333399"/>
    <a:srgbClr val="E51B2E"/>
    <a:srgbClr val="CCECFF"/>
    <a:srgbClr val="CC6600"/>
    <a:srgbClr val="660033"/>
    <a:srgbClr val="5C6DEE"/>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97" autoAdjust="0"/>
    <p:restoredTop sz="87681" autoAdjust="0"/>
  </p:normalViewPr>
  <p:slideViewPr>
    <p:cSldViewPr>
      <p:cViewPr varScale="1">
        <p:scale>
          <a:sx n="111" d="100"/>
          <a:sy n="111" d="100"/>
        </p:scale>
        <p:origin x="1758" y="102"/>
      </p:cViewPr>
      <p:guideLst>
        <p:guide orient="horz" pos="2160"/>
        <p:guide pos="2880"/>
      </p:guideLst>
    </p:cSldViewPr>
  </p:slideViewPr>
  <p:outlineViewPr>
    <p:cViewPr>
      <p:scale>
        <a:sx n="33" d="100"/>
        <a:sy n="33" d="100"/>
      </p:scale>
      <p:origin x="240" y="0"/>
    </p:cViewPr>
  </p:outlineViewPr>
  <p:notesTextViewPr>
    <p:cViewPr>
      <p:scale>
        <a:sx n="150" d="100"/>
        <a:sy n="150" d="100"/>
      </p:scale>
      <p:origin x="0" y="0"/>
    </p:cViewPr>
  </p:notesTextViewPr>
  <p:sorterViewPr>
    <p:cViewPr>
      <p:scale>
        <a:sx n="100" d="100"/>
        <a:sy n="100" d="100"/>
      </p:scale>
      <p:origin x="0" y="0"/>
    </p:cViewPr>
  </p:sorterViewPr>
  <p:notesViewPr>
    <p:cSldViewPr>
      <p:cViewPr varScale="1">
        <p:scale>
          <a:sx n="83" d="100"/>
          <a:sy n="83" d="100"/>
        </p:scale>
        <p:origin x="-2028" y="-90"/>
      </p:cViewPr>
      <p:guideLst>
        <p:guide orient="horz" pos="3128"/>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90838" cy="496888"/>
          </a:xfrm>
          <a:prstGeom prst="rect">
            <a:avLst/>
          </a:prstGeom>
        </p:spPr>
        <p:txBody>
          <a:bodyPr vert="horz" lIns="90727" tIns="45363" rIns="90727" bIns="45363" rtlCol="0"/>
          <a:lstStyle>
            <a:lvl1pPr algn="l">
              <a:defRPr sz="1200">
                <a:solidFill>
                  <a:schemeClr val="tx1"/>
                </a:solidFill>
                <a:latin typeface="Arial" charset="0"/>
                <a:cs typeface="Arial" charset="0"/>
              </a:defRPr>
            </a:lvl1pPr>
          </a:lstStyle>
          <a:p>
            <a:pPr>
              <a:defRPr/>
            </a:pPr>
            <a:endParaRPr lang="fr-FR"/>
          </a:p>
        </p:txBody>
      </p:sp>
      <p:sp>
        <p:nvSpPr>
          <p:cNvPr id="3" name="Espace réservé de la date 2"/>
          <p:cNvSpPr>
            <a:spLocks noGrp="1"/>
          </p:cNvSpPr>
          <p:nvPr>
            <p:ph type="dt" sz="quarter" idx="1"/>
          </p:nvPr>
        </p:nvSpPr>
        <p:spPr>
          <a:xfrm>
            <a:off x="3776663" y="0"/>
            <a:ext cx="2890837" cy="496888"/>
          </a:xfrm>
          <a:prstGeom prst="rect">
            <a:avLst/>
          </a:prstGeom>
        </p:spPr>
        <p:txBody>
          <a:bodyPr vert="horz" lIns="90727" tIns="45363" rIns="90727" bIns="45363" rtlCol="0"/>
          <a:lstStyle>
            <a:lvl1pPr algn="r">
              <a:defRPr sz="1200">
                <a:solidFill>
                  <a:schemeClr val="tx1"/>
                </a:solidFill>
                <a:latin typeface="Arial" charset="0"/>
                <a:cs typeface="Arial" charset="0"/>
              </a:defRPr>
            </a:lvl1pPr>
          </a:lstStyle>
          <a:p>
            <a:pPr>
              <a:defRPr/>
            </a:pPr>
            <a:fld id="{3D433F46-9E25-4145-B7D2-7D6EECE15500}" type="datetimeFigureOut">
              <a:rPr lang="fr-FR"/>
              <a:pPr>
                <a:defRPr/>
              </a:pPr>
              <a:t>13/12/2021</a:t>
            </a:fld>
            <a:endParaRPr lang="fr-FR"/>
          </a:p>
        </p:txBody>
      </p:sp>
      <p:sp>
        <p:nvSpPr>
          <p:cNvPr id="4" name="Espace réservé du pied de page 3"/>
          <p:cNvSpPr>
            <a:spLocks noGrp="1"/>
          </p:cNvSpPr>
          <p:nvPr>
            <p:ph type="ftr" sz="quarter" idx="2"/>
          </p:nvPr>
        </p:nvSpPr>
        <p:spPr>
          <a:xfrm>
            <a:off x="0" y="9429750"/>
            <a:ext cx="2890838" cy="496888"/>
          </a:xfrm>
          <a:prstGeom prst="rect">
            <a:avLst/>
          </a:prstGeom>
        </p:spPr>
        <p:txBody>
          <a:bodyPr vert="horz" lIns="90727" tIns="45363" rIns="90727" bIns="45363" rtlCol="0" anchor="b"/>
          <a:lstStyle>
            <a:lvl1pPr algn="l">
              <a:defRPr sz="1200">
                <a:solidFill>
                  <a:schemeClr val="tx1"/>
                </a:solidFill>
                <a:latin typeface="Arial" charset="0"/>
                <a:cs typeface="Arial" charset="0"/>
              </a:defRPr>
            </a:lvl1pPr>
          </a:lstStyle>
          <a:p>
            <a:pPr>
              <a:defRPr/>
            </a:pPr>
            <a:endParaRPr lang="fr-FR"/>
          </a:p>
        </p:txBody>
      </p:sp>
      <p:sp>
        <p:nvSpPr>
          <p:cNvPr id="5" name="Espace réservé du numéro de diapositive 4"/>
          <p:cNvSpPr>
            <a:spLocks noGrp="1"/>
          </p:cNvSpPr>
          <p:nvPr>
            <p:ph type="sldNum" sz="quarter" idx="3"/>
          </p:nvPr>
        </p:nvSpPr>
        <p:spPr>
          <a:xfrm>
            <a:off x="3776663" y="9429750"/>
            <a:ext cx="2890837" cy="496888"/>
          </a:xfrm>
          <a:prstGeom prst="rect">
            <a:avLst/>
          </a:prstGeom>
        </p:spPr>
        <p:txBody>
          <a:bodyPr vert="horz" lIns="90727" tIns="45363" rIns="90727" bIns="45363" rtlCol="0" anchor="b"/>
          <a:lstStyle>
            <a:lvl1pPr algn="r">
              <a:defRPr sz="1200">
                <a:solidFill>
                  <a:schemeClr val="tx1"/>
                </a:solidFill>
                <a:latin typeface="Arial" charset="0"/>
                <a:cs typeface="Arial" charset="0"/>
              </a:defRPr>
            </a:lvl1pPr>
          </a:lstStyle>
          <a:p>
            <a:pPr>
              <a:defRPr/>
            </a:pPr>
            <a:fld id="{9C9A1F75-BFE1-49DF-96A3-5940ED8F0970}" type="slidenum">
              <a:rPr lang="fr-FR"/>
              <a:pPr>
                <a:defRPr/>
              </a:pPr>
              <a:t>‹N°›</a:t>
            </a:fld>
            <a:endParaRPr lang="fr-FR"/>
          </a:p>
        </p:txBody>
      </p:sp>
    </p:spTree>
    <p:extLst>
      <p:ext uri="{BB962C8B-B14F-4D97-AF65-F5344CB8AC3E}">
        <p14:creationId xmlns:p14="http://schemas.microsoft.com/office/powerpoint/2010/main" val="186172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0727" tIns="45363" rIns="90727" bIns="45363" numCol="1" anchor="t" anchorCtr="0" compatLnSpc="1">
            <a:prstTxWarp prst="textNoShape">
              <a:avLst/>
            </a:prstTxWarp>
          </a:bodyPr>
          <a:lstStyle>
            <a:lvl1pPr>
              <a:defRPr sz="1200">
                <a:solidFill>
                  <a:schemeClr val="tx1"/>
                </a:solidFill>
                <a:latin typeface="Arial" charset="0"/>
                <a:cs typeface="Arial" charset="0"/>
              </a:defRPr>
            </a:lvl1pPr>
          </a:lstStyle>
          <a:p>
            <a:pPr>
              <a:defRPr/>
            </a:pPr>
            <a:endParaRPr lang="fr-FR"/>
          </a:p>
        </p:txBody>
      </p:sp>
      <p:sp>
        <p:nvSpPr>
          <p:cNvPr id="12291" name="Rectangle 3"/>
          <p:cNvSpPr>
            <a:spLocks noGrp="1" noChangeArrowheads="1"/>
          </p:cNvSpPr>
          <p:nvPr>
            <p:ph type="dt" idx="1"/>
          </p:nvPr>
        </p:nvSpPr>
        <p:spPr bwMode="auto">
          <a:xfrm>
            <a:off x="3776663" y="0"/>
            <a:ext cx="2890837" cy="496888"/>
          </a:xfrm>
          <a:prstGeom prst="rect">
            <a:avLst/>
          </a:prstGeom>
          <a:noFill/>
          <a:ln w="9525">
            <a:noFill/>
            <a:miter lim="800000"/>
            <a:headEnd/>
            <a:tailEnd/>
          </a:ln>
          <a:effectLst/>
        </p:spPr>
        <p:txBody>
          <a:bodyPr vert="horz" wrap="square" lIns="90727" tIns="45363" rIns="90727" bIns="45363" numCol="1" anchor="t" anchorCtr="0" compatLnSpc="1">
            <a:prstTxWarp prst="textNoShape">
              <a:avLst/>
            </a:prstTxWarp>
          </a:bodyPr>
          <a:lstStyle>
            <a:lvl1pPr algn="r">
              <a:defRPr sz="1200">
                <a:solidFill>
                  <a:schemeClr val="tx1"/>
                </a:solidFill>
                <a:latin typeface="Arial" charset="0"/>
                <a:cs typeface="Arial" charset="0"/>
              </a:defRPr>
            </a:lvl1pPr>
          </a:lstStyle>
          <a:p>
            <a:pPr>
              <a:defRPr/>
            </a:pPr>
            <a:endParaRPr lang="fr-FR"/>
          </a:p>
        </p:txBody>
      </p:sp>
      <p:sp>
        <p:nvSpPr>
          <p:cNvPr id="52228"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66750" y="4716463"/>
            <a:ext cx="5335588" cy="4467225"/>
          </a:xfrm>
          <a:prstGeom prst="rect">
            <a:avLst/>
          </a:prstGeom>
          <a:noFill/>
          <a:ln w="9525">
            <a:noFill/>
            <a:miter lim="800000"/>
            <a:headEnd/>
            <a:tailEnd/>
          </a:ln>
          <a:effectLst/>
        </p:spPr>
        <p:txBody>
          <a:bodyPr vert="horz" wrap="square" lIns="90727" tIns="45363" rIns="90727" bIns="45363" numCol="1" anchor="t" anchorCtr="0" compatLnSpc="1">
            <a:prstTxWarp prst="textNoShape">
              <a:avLst/>
            </a:prstTxWarp>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12294" name="Rectangle 6"/>
          <p:cNvSpPr>
            <a:spLocks noGrp="1" noChangeArrowheads="1"/>
          </p:cNvSpPr>
          <p:nvPr>
            <p:ph type="ftr" sz="quarter" idx="4"/>
          </p:nvPr>
        </p:nvSpPr>
        <p:spPr bwMode="auto">
          <a:xfrm>
            <a:off x="0" y="9429750"/>
            <a:ext cx="2890838" cy="496888"/>
          </a:xfrm>
          <a:prstGeom prst="rect">
            <a:avLst/>
          </a:prstGeom>
          <a:noFill/>
          <a:ln w="9525">
            <a:noFill/>
            <a:miter lim="800000"/>
            <a:headEnd/>
            <a:tailEnd/>
          </a:ln>
          <a:effectLst/>
        </p:spPr>
        <p:txBody>
          <a:bodyPr vert="horz" wrap="square" lIns="90727" tIns="45363" rIns="90727" bIns="45363" numCol="1" anchor="b" anchorCtr="0" compatLnSpc="1">
            <a:prstTxWarp prst="textNoShape">
              <a:avLst/>
            </a:prstTxWarp>
          </a:bodyPr>
          <a:lstStyle>
            <a:lvl1pPr>
              <a:defRPr sz="1200">
                <a:solidFill>
                  <a:schemeClr val="tx1"/>
                </a:solidFill>
                <a:latin typeface="Arial" charset="0"/>
                <a:cs typeface="Arial" charset="0"/>
              </a:defRPr>
            </a:lvl1pPr>
          </a:lstStyle>
          <a:p>
            <a:pPr>
              <a:defRPr/>
            </a:pPr>
            <a:endParaRPr lang="fr-FR"/>
          </a:p>
        </p:txBody>
      </p:sp>
      <p:sp>
        <p:nvSpPr>
          <p:cNvPr id="12295" name="Rectangle 7"/>
          <p:cNvSpPr>
            <a:spLocks noGrp="1" noChangeArrowheads="1"/>
          </p:cNvSpPr>
          <p:nvPr>
            <p:ph type="sldNum" sz="quarter" idx="5"/>
          </p:nvPr>
        </p:nvSpPr>
        <p:spPr bwMode="auto">
          <a:xfrm>
            <a:off x="3776663" y="9429750"/>
            <a:ext cx="2890837" cy="496888"/>
          </a:xfrm>
          <a:prstGeom prst="rect">
            <a:avLst/>
          </a:prstGeom>
          <a:noFill/>
          <a:ln w="9525">
            <a:noFill/>
            <a:miter lim="800000"/>
            <a:headEnd/>
            <a:tailEnd/>
          </a:ln>
          <a:effectLst/>
        </p:spPr>
        <p:txBody>
          <a:bodyPr vert="horz" wrap="square" lIns="90727" tIns="45363" rIns="90727" bIns="45363" numCol="1" anchor="b" anchorCtr="0" compatLnSpc="1">
            <a:prstTxWarp prst="textNoShape">
              <a:avLst/>
            </a:prstTxWarp>
          </a:bodyPr>
          <a:lstStyle>
            <a:lvl1pPr algn="r">
              <a:defRPr sz="1200">
                <a:solidFill>
                  <a:schemeClr val="tx1"/>
                </a:solidFill>
                <a:latin typeface="Arial" charset="0"/>
                <a:cs typeface="Arial" charset="0"/>
              </a:defRPr>
            </a:lvl1pPr>
          </a:lstStyle>
          <a:p>
            <a:pPr>
              <a:defRPr/>
            </a:pPr>
            <a:fld id="{9F41683C-F54F-4CA0-B7A6-46B63C77F1FC}" type="slidenum">
              <a:rPr lang="fr-FR"/>
              <a:pPr>
                <a:defRPr/>
              </a:pPr>
              <a:t>‹N°›</a:t>
            </a:fld>
            <a:endParaRPr lang="fr-FR"/>
          </a:p>
        </p:txBody>
      </p:sp>
    </p:spTree>
    <p:extLst>
      <p:ext uri="{BB962C8B-B14F-4D97-AF65-F5344CB8AC3E}">
        <p14:creationId xmlns:p14="http://schemas.microsoft.com/office/powerpoint/2010/main" val="18230750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F41683C-F54F-4CA0-B7A6-46B63C77F1FC}" type="slidenum">
              <a:rPr lang="fr-FR" smtClean="0"/>
              <a:pPr>
                <a:defRPr/>
              </a:pPr>
              <a:t>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F41683C-F54F-4CA0-B7A6-46B63C77F1FC}" type="slidenum">
              <a:rPr lang="fr-FR" smtClean="0"/>
              <a:pPr>
                <a:defRPr/>
              </a:pPr>
              <a:t>4</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9F41683C-F54F-4CA0-B7A6-46B63C77F1FC}" type="slidenum">
              <a:rPr lang="fr-FR" smtClean="0"/>
              <a:pPr>
                <a:defRPr/>
              </a:pPr>
              <a:t>5</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ce réservé de l'image des diapositives 1"/>
          <p:cNvSpPr>
            <a:spLocks noGrp="1" noRot="1" noChangeAspect="1" noTextEdit="1"/>
          </p:cNvSpPr>
          <p:nvPr>
            <p:ph type="sldImg"/>
          </p:nvPr>
        </p:nvSpPr>
        <p:spPr>
          <a:ln/>
        </p:spPr>
      </p:sp>
      <p:sp>
        <p:nvSpPr>
          <p:cNvPr id="19459" name="Espace réservé des commentaires 2"/>
          <p:cNvSpPr>
            <a:spLocks noGrp="1"/>
          </p:cNvSpPr>
          <p:nvPr>
            <p:ph type="body" idx="1"/>
          </p:nvPr>
        </p:nvSpPr>
        <p:spPr>
          <a:noFill/>
          <a:ln/>
        </p:spPr>
        <p:txBody>
          <a:bodyPr/>
          <a:lstStyle/>
          <a:p>
            <a:r>
              <a:rPr lang="fr-FR" sz="1000" b="1" dirty="0">
                <a:latin typeface="Times New Roman" pitchFamily="18" charset="0"/>
                <a:cs typeface="Times New Roman" pitchFamily="18" charset="0"/>
              </a:rPr>
              <a:t>OMD</a:t>
            </a:r>
            <a:r>
              <a:rPr lang="fr-FR" sz="1000" dirty="0">
                <a:latin typeface="Times New Roman" pitchFamily="18" charset="0"/>
                <a:cs typeface="Times New Roman" pitchFamily="18" charset="0"/>
              </a:rPr>
              <a:t>/Ce fut un appel annonciateur d’un partenariat mondial réaffirmé lors des négociations de Doha sur le commerce international, de la conférence internationale sur le financement du développement à Monterrey et du Sommet mondial pour le développement durable, à Johannesburg (Afrique du Sud).</a:t>
            </a:r>
          </a:p>
          <a:p>
            <a:r>
              <a:rPr lang="fr-FR" sz="1000" b="1" dirty="0">
                <a:latin typeface="Times New Roman" pitchFamily="18" charset="0"/>
                <a:cs typeface="Times New Roman" pitchFamily="18" charset="0"/>
              </a:rPr>
              <a:t>ODD</a:t>
            </a:r>
            <a:r>
              <a:rPr lang="fr-FR" sz="1000" dirty="0">
                <a:latin typeface="Times New Roman" pitchFamily="18" charset="0"/>
                <a:cs typeface="Times New Roman" pitchFamily="18" charset="0"/>
              </a:rPr>
              <a:t>/  Depuis le concept d</a:t>
            </a:r>
            <a:r>
              <a:rPr lang="fr-FR" sz="1000" u="sng" dirty="0">
                <a:latin typeface="Times New Roman" pitchFamily="18" charset="0"/>
                <a:cs typeface="Times New Roman" pitchFamily="18" charset="0"/>
              </a:rPr>
              <a:t>’écodéveloppement </a:t>
            </a:r>
            <a:r>
              <a:rPr lang="fr-FR" sz="1000" dirty="0">
                <a:latin typeface="Times New Roman" pitchFamily="18" charset="0"/>
                <a:cs typeface="Times New Roman" pitchFamily="18" charset="0"/>
              </a:rPr>
              <a:t>débattu à la conférence de Stockholm en 1972 à l’avènement du concept du développement durable prôné par le rapport Brundtland publié en 1987 par la Commission mondiale sur l’environnement et le développement , ce fut le sommet de la terre en 1992 qui semble incarner une véritable prise de conscience mondiale débouchant, entre autre, sur  l’adoption de l’Agenda 21. 10 ans plus tard, un nouvel engagement se dessine à l’occasion du Sommet mondial pour le développement durable à Johannesburg : « Nous, chefs d’État et de gouvernement et représentants de haut niveau, réunis à Rio de Janeiro, renouvelons notre engagement» </a:t>
            </a:r>
          </a:p>
          <a:p>
            <a:endParaRPr lang="fr-FR" dirty="0"/>
          </a:p>
        </p:txBody>
      </p:sp>
      <p:sp>
        <p:nvSpPr>
          <p:cNvPr id="19460" name="Espace réservé du numéro de diapositive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6E9C227-4F52-4E17-AC25-28C4D25F0EFC}" type="slidenum">
              <a:rPr kumimoji="0" lang="fr-FR" sz="1200" b="0" i="0" u="none" strike="noStrike" kern="1200" cap="none" spc="0" normalizeH="0" baseline="0" noProof="0" smtClean="0">
                <a:ln>
                  <a:noFill/>
                </a:ln>
                <a:solidFill>
                  <a:srgbClr val="000000"/>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fr-FR" sz="1200" b="0" i="0" u="none" strike="noStrike" kern="1200" cap="none" spc="0" normalizeH="0" baseline="0" noProof="0">
              <a:ln>
                <a:noFill/>
              </a:ln>
              <a:solidFill>
                <a:srgbClr val="000000"/>
              </a:solidFill>
              <a:effectLst/>
              <a:uLnTx/>
              <a:uFillTx/>
              <a:latin typeface="Arial" charset="0"/>
              <a:ea typeface="+mn-ea"/>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2" cstate="print"/>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a:latin typeface="Century Gothic" pitchFamily="34" charset="0"/>
                </a:rPr>
                <a:t>www.hcp.ma</a:t>
              </a: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a:spcBef>
                <a:spcPct val="50000"/>
              </a:spcBef>
              <a:defRPr/>
            </a:pPr>
            <a:endParaRPr lang="fr-FR"/>
          </a:p>
        </p:txBody>
      </p:sp>
      <p:sp>
        <p:nvSpPr>
          <p:cNvPr id="96261" name="Rectangle 5"/>
          <p:cNvSpPr>
            <a:spLocks noGrp="1" noChangeArrowheads="1"/>
          </p:cNvSpPr>
          <p:nvPr>
            <p:ph type="ctrTitle"/>
          </p:nvPr>
        </p:nvSpPr>
        <p:spPr>
          <a:xfrm>
            <a:off x="685800" y="2130425"/>
            <a:ext cx="7772400" cy="1470025"/>
          </a:xfrm>
        </p:spPr>
        <p:txBody>
          <a:bodyPr/>
          <a:lstStyle>
            <a:lvl1pPr>
              <a:defRPr/>
            </a:lvl1pPr>
          </a:lstStyle>
          <a:p>
            <a:r>
              <a:rPr lang="fr-FR"/>
              <a:t>Cliquez pour modifier le style du titre</a:t>
            </a:r>
          </a:p>
        </p:txBody>
      </p:sp>
      <p:sp>
        <p:nvSpPr>
          <p:cNvPr id="96262"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a:t>Cliquez pour modifier le style des sous-titres du masque</a:t>
            </a:r>
          </a:p>
        </p:txBody>
      </p:sp>
      <p:sp>
        <p:nvSpPr>
          <p:cNvPr id="8" name="Rectangle 7"/>
          <p:cNvSpPr>
            <a:spLocks noGrp="1" noChangeArrowheads="1"/>
          </p:cNvSpPr>
          <p:nvPr>
            <p:ph type="dt" sz="half" idx="10"/>
          </p:nvPr>
        </p:nvSpPr>
        <p:spPr/>
        <p:txBody>
          <a:bodyPr/>
          <a:lstStyle>
            <a:lvl1pPr algn="r" rtl="1">
              <a:defRPr/>
            </a:lvl1pPr>
          </a:lstStyle>
          <a:p>
            <a:pPr>
              <a:defRPr/>
            </a:pPr>
            <a:fld id="{F4B02C60-9733-4EF7-917D-71E8A44DAC2B}" type="datetime1">
              <a:rPr lang="fr-FR" smtClean="0"/>
              <a:pPr>
                <a:defRPr/>
              </a:pPr>
              <a:t>13/12/2021</a:t>
            </a:fld>
            <a:endParaRPr lang="fr-FR"/>
          </a:p>
        </p:txBody>
      </p:sp>
      <p:sp>
        <p:nvSpPr>
          <p:cNvPr id="9" name="Rectangle 8"/>
          <p:cNvSpPr>
            <a:spLocks noGrp="1" noChangeArrowheads="1"/>
          </p:cNvSpPr>
          <p:nvPr>
            <p:ph type="sldNum" sz="quarter" idx="11"/>
          </p:nvPr>
        </p:nvSpPr>
        <p:spPr>
          <a:xfrm>
            <a:off x="7737475" y="6513513"/>
            <a:ext cx="1385888" cy="319087"/>
          </a:xfrm>
        </p:spPr>
        <p:txBody>
          <a:bodyPr/>
          <a:lstStyle>
            <a:lvl1pPr>
              <a:defRPr/>
            </a:lvl1pPr>
          </a:lstStyle>
          <a:p>
            <a:pPr>
              <a:defRPr/>
            </a:pPr>
            <a:fld id="{7902506D-A889-4F4F-A656-60EC13AB91A6}"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7"/>
          <p:cNvSpPr>
            <a:spLocks noGrp="1" noChangeArrowheads="1"/>
          </p:cNvSpPr>
          <p:nvPr>
            <p:ph type="dt" sz="half" idx="10"/>
          </p:nvPr>
        </p:nvSpPr>
        <p:spPr>
          <a:ln/>
        </p:spPr>
        <p:txBody>
          <a:bodyPr/>
          <a:lstStyle>
            <a:lvl1pPr>
              <a:defRPr/>
            </a:lvl1pPr>
          </a:lstStyle>
          <a:p>
            <a:pPr>
              <a:defRPr/>
            </a:pPr>
            <a:fld id="{233C0A96-8F22-4590-AFDA-B213C35F6C6D}" type="datetime1">
              <a:rPr lang="fr-FR" smtClean="0"/>
              <a:pPr>
                <a:defRPr/>
              </a:pPr>
              <a:t>13/12/2021</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20C3FB3F-BC45-4D8F-AA9A-D4B742C177AF}"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765175"/>
            <a:ext cx="2057400" cy="5360988"/>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765175"/>
            <a:ext cx="6019800" cy="536098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7"/>
          <p:cNvSpPr>
            <a:spLocks noGrp="1" noChangeArrowheads="1"/>
          </p:cNvSpPr>
          <p:nvPr>
            <p:ph type="dt" sz="half" idx="10"/>
          </p:nvPr>
        </p:nvSpPr>
        <p:spPr>
          <a:ln/>
        </p:spPr>
        <p:txBody>
          <a:bodyPr/>
          <a:lstStyle>
            <a:lvl1pPr>
              <a:defRPr/>
            </a:lvl1pPr>
          </a:lstStyle>
          <a:p>
            <a:pPr>
              <a:defRPr/>
            </a:pPr>
            <a:fld id="{DE99D4EB-11AB-4C22-AEDC-2A7345A7EACC}" type="datetime1">
              <a:rPr lang="fr-FR" smtClean="0"/>
              <a:pPr>
                <a:defRPr/>
              </a:pPr>
              <a:t>13/12/2021</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CFA9E774-2EBD-4650-9A51-A03362F568CD}"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a:t>Cliquez pour modifier le style du titre</a:t>
            </a:r>
          </a:p>
        </p:txBody>
      </p:sp>
      <p:sp>
        <p:nvSpPr>
          <p:cNvPr id="3" name="Espace réservé du texte 2"/>
          <p:cNvSpPr>
            <a:spLocks noGrp="1"/>
          </p:cNvSpPr>
          <p:nvPr>
            <p:ph type="body" sz="half" idx="1"/>
          </p:nvPr>
        </p:nvSpPr>
        <p:spPr>
          <a:xfrm>
            <a:off x="457200" y="2133600"/>
            <a:ext cx="4038600" cy="39925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2133600"/>
            <a:ext cx="4038600" cy="39925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7"/>
          <p:cNvSpPr>
            <a:spLocks noGrp="1" noChangeArrowheads="1"/>
          </p:cNvSpPr>
          <p:nvPr>
            <p:ph type="dt" sz="half" idx="10"/>
          </p:nvPr>
        </p:nvSpPr>
        <p:spPr>
          <a:ln/>
        </p:spPr>
        <p:txBody>
          <a:bodyPr/>
          <a:lstStyle>
            <a:lvl1pPr>
              <a:defRPr/>
            </a:lvl1pPr>
          </a:lstStyle>
          <a:p>
            <a:pPr>
              <a:defRPr/>
            </a:pPr>
            <a:fld id="{AE946CCD-2AED-416E-A1DD-36DF341DC3F8}" type="datetime1">
              <a:rPr lang="fr-FR" smtClean="0"/>
              <a:pPr>
                <a:defRPr/>
              </a:pPr>
              <a:t>13/12/2021</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0EA72A2F-7327-4B06-9A7B-411096344D11}" type="slidenum">
              <a:rPr lang="fr-FR"/>
              <a:pPr>
                <a:defRPr/>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765175"/>
            <a:ext cx="8229600" cy="53609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3" name="Rectangle 7"/>
          <p:cNvSpPr>
            <a:spLocks noGrp="1" noChangeArrowheads="1"/>
          </p:cNvSpPr>
          <p:nvPr>
            <p:ph type="dt" sz="half" idx="10"/>
          </p:nvPr>
        </p:nvSpPr>
        <p:spPr>
          <a:ln/>
        </p:spPr>
        <p:txBody>
          <a:bodyPr/>
          <a:lstStyle>
            <a:lvl1pPr>
              <a:defRPr/>
            </a:lvl1pPr>
          </a:lstStyle>
          <a:p>
            <a:pPr>
              <a:defRPr/>
            </a:pPr>
            <a:fld id="{7271ACF7-726F-4436-9672-D88F4B5CDA88}" type="datetime1">
              <a:rPr lang="fr-FR" smtClean="0"/>
              <a:pPr>
                <a:defRPr/>
              </a:pPr>
              <a:t>13/12/2021</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CB3852C7-BF7F-474D-9F93-5A1AF94DFDB0}" type="slidenum">
              <a:rPr lang="fr-FR"/>
              <a:pPr>
                <a:defRPr/>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7"/>
          <p:cNvSpPr>
            <a:spLocks noGrp="1" noChangeArrowheads="1"/>
          </p:cNvSpPr>
          <p:nvPr>
            <p:ph type="dt" sz="half" idx="10"/>
          </p:nvPr>
        </p:nvSpPr>
        <p:spPr>
          <a:ln/>
        </p:spPr>
        <p:txBody>
          <a:bodyPr/>
          <a:lstStyle>
            <a:lvl1pPr>
              <a:defRPr/>
            </a:lvl1pPr>
          </a:lstStyle>
          <a:p>
            <a:pPr>
              <a:defRPr/>
            </a:pPr>
            <a:fld id="{3E9B5BD9-8D73-4773-922F-30F686B23077}" type="datetime1">
              <a:rPr lang="fr-FR" smtClean="0"/>
              <a:pPr>
                <a:defRPr/>
              </a:pPr>
              <a:t>13/12/2021</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B79B44F3-6C86-41DA-AE45-7D8ADDC7F7B9}" type="slidenum">
              <a:rPr lang="fr-FR"/>
              <a:pPr>
                <a:defRPr/>
              </a:pPr>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chart" preserve="1">
  <p:cSld name="Titre et diagramme">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a:t>Cliquez pour modifier le style du titre</a:t>
            </a:r>
          </a:p>
        </p:txBody>
      </p:sp>
      <p:sp>
        <p:nvSpPr>
          <p:cNvPr id="3" name="Espace réservé du graphique 2"/>
          <p:cNvSpPr>
            <a:spLocks noGrp="1"/>
          </p:cNvSpPr>
          <p:nvPr>
            <p:ph type="chart" idx="1"/>
          </p:nvPr>
        </p:nvSpPr>
        <p:spPr>
          <a:xfrm>
            <a:off x="457200" y="2133600"/>
            <a:ext cx="8229600" cy="3992563"/>
          </a:xfrm>
        </p:spPr>
        <p:txBody>
          <a:bodyPr/>
          <a:lstStyle/>
          <a:p>
            <a:pPr lvl="0"/>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27718A59-9CA5-45DF-9A2D-A3C47B33D9AA}" type="datetime1">
              <a:rPr lang="fr-FR" smtClean="0"/>
              <a:pPr>
                <a:defRPr/>
              </a:pPr>
              <a:t>13/12/2021</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1B44B241-BCDC-4A6D-B385-9DAC6877E8EE}" type="slidenum">
              <a:rPr lang="fr-FR"/>
              <a:pPr>
                <a:defRPr/>
              </a:pPr>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1187450" y="765175"/>
            <a:ext cx="6985000" cy="1143000"/>
          </a:xfrm>
        </p:spPr>
        <p:txBody>
          <a:bodyPr/>
          <a:lstStyle/>
          <a:p>
            <a:r>
              <a:rPr lang="fr-FR"/>
              <a:t>Cliquez pour modifier le style du titre</a:t>
            </a:r>
          </a:p>
        </p:txBody>
      </p:sp>
      <p:sp>
        <p:nvSpPr>
          <p:cNvPr id="3" name="Espace réservé du tableau 2"/>
          <p:cNvSpPr>
            <a:spLocks noGrp="1"/>
          </p:cNvSpPr>
          <p:nvPr>
            <p:ph type="tbl" idx="1"/>
          </p:nvPr>
        </p:nvSpPr>
        <p:spPr>
          <a:xfrm>
            <a:off x="457200" y="2133600"/>
            <a:ext cx="8229600" cy="3992563"/>
          </a:xfrm>
        </p:spPr>
        <p:txBody>
          <a:bodyPr/>
          <a:lstStyle/>
          <a:p>
            <a:pPr lvl="0"/>
            <a:endParaRPr lang="fr-FR" noProof="0"/>
          </a:p>
        </p:txBody>
      </p:sp>
      <p:sp>
        <p:nvSpPr>
          <p:cNvPr id="4" name="Rectangle 7"/>
          <p:cNvSpPr>
            <a:spLocks noGrp="1" noChangeArrowheads="1"/>
          </p:cNvSpPr>
          <p:nvPr>
            <p:ph type="dt" sz="half" idx="10"/>
          </p:nvPr>
        </p:nvSpPr>
        <p:spPr>
          <a:ln/>
        </p:spPr>
        <p:txBody>
          <a:bodyPr/>
          <a:lstStyle>
            <a:lvl1pPr>
              <a:defRPr/>
            </a:lvl1pPr>
          </a:lstStyle>
          <a:p>
            <a:pPr>
              <a:defRPr/>
            </a:pPr>
            <a:fld id="{37856F3E-0198-4293-B387-51B579642C25}" type="datetime1">
              <a:rPr lang="fr-FR" smtClean="0"/>
              <a:pPr>
                <a:defRPr/>
              </a:pPr>
              <a:t>13/12/2021</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31458EF8-0BB1-4415-B75B-A77CA00B23EE}"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7"/>
          <p:cNvSpPr>
            <a:spLocks noGrp="1" noChangeArrowheads="1"/>
          </p:cNvSpPr>
          <p:nvPr>
            <p:ph type="dt" sz="half" idx="10"/>
          </p:nvPr>
        </p:nvSpPr>
        <p:spPr>
          <a:ln/>
        </p:spPr>
        <p:txBody>
          <a:bodyPr/>
          <a:lstStyle>
            <a:lvl1pPr>
              <a:defRPr/>
            </a:lvl1pPr>
          </a:lstStyle>
          <a:p>
            <a:pPr>
              <a:defRPr/>
            </a:pPr>
            <a:fld id="{C9676EC8-9C5C-4552-9CC3-08EC41B61C0C}" type="datetime1">
              <a:rPr lang="fr-FR" smtClean="0"/>
              <a:pPr>
                <a:defRPr/>
              </a:pPr>
              <a:t>13/12/2021</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D18E9754-8C06-409A-BA08-D604C3AEC1C2}"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fld id="{488548E1-06E0-4272-BEFB-B5D13118578F}" type="datetime1">
              <a:rPr lang="fr-FR" smtClean="0"/>
              <a:pPr>
                <a:defRPr/>
              </a:pPr>
              <a:t>13/12/2021</a:t>
            </a:fld>
            <a:endParaRPr lang="fr-FR"/>
          </a:p>
        </p:txBody>
      </p:sp>
      <p:sp>
        <p:nvSpPr>
          <p:cNvPr id="5" name="Rectangle 8"/>
          <p:cNvSpPr>
            <a:spLocks noGrp="1" noChangeArrowheads="1"/>
          </p:cNvSpPr>
          <p:nvPr>
            <p:ph type="sldNum" sz="quarter" idx="11"/>
          </p:nvPr>
        </p:nvSpPr>
        <p:spPr>
          <a:ln/>
        </p:spPr>
        <p:txBody>
          <a:bodyPr/>
          <a:lstStyle>
            <a:lvl1pPr>
              <a:defRPr/>
            </a:lvl1pPr>
          </a:lstStyle>
          <a:p>
            <a:pPr>
              <a:defRPr/>
            </a:pPr>
            <a:fld id="{C248A366-13C2-4763-B5BD-5510128EF4E1}"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2133600"/>
            <a:ext cx="40386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7"/>
          <p:cNvSpPr>
            <a:spLocks noGrp="1" noChangeArrowheads="1"/>
          </p:cNvSpPr>
          <p:nvPr>
            <p:ph type="dt" sz="half" idx="10"/>
          </p:nvPr>
        </p:nvSpPr>
        <p:spPr>
          <a:ln/>
        </p:spPr>
        <p:txBody>
          <a:bodyPr/>
          <a:lstStyle>
            <a:lvl1pPr>
              <a:defRPr/>
            </a:lvl1pPr>
          </a:lstStyle>
          <a:p>
            <a:pPr>
              <a:defRPr/>
            </a:pPr>
            <a:fld id="{BC2A0119-6874-4CE2-B483-A06EED1505FA}" type="datetime1">
              <a:rPr lang="fr-FR" smtClean="0"/>
              <a:pPr>
                <a:defRPr/>
              </a:pPr>
              <a:t>13/12/2021</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06AEF483-909D-4729-888D-9C882270A93C}"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7"/>
          <p:cNvSpPr>
            <a:spLocks noGrp="1" noChangeArrowheads="1"/>
          </p:cNvSpPr>
          <p:nvPr>
            <p:ph type="dt" sz="half" idx="10"/>
          </p:nvPr>
        </p:nvSpPr>
        <p:spPr>
          <a:ln/>
        </p:spPr>
        <p:txBody>
          <a:bodyPr/>
          <a:lstStyle>
            <a:lvl1pPr>
              <a:defRPr/>
            </a:lvl1pPr>
          </a:lstStyle>
          <a:p>
            <a:pPr>
              <a:defRPr/>
            </a:pPr>
            <a:fld id="{9B547524-0489-4C2D-985A-D2A3974036BB}" type="datetime1">
              <a:rPr lang="fr-FR" smtClean="0"/>
              <a:pPr>
                <a:defRPr/>
              </a:pPr>
              <a:t>13/12/2021</a:t>
            </a:fld>
            <a:endParaRPr lang="fr-FR"/>
          </a:p>
        </p:txBody>
      </p:sp>
      <p:sp>
        <p:nvSpPr>
          <p:cNvPr id="8" name="Rectangle 8"/>
          <p:cNvSpPr>
            <a:spLocks noGrp="1" noChangeArrowheads="1"/>
          </p:cNvSpPr>
          <p:nvPr>
            <p:ph type="sldNum" sz="quarter" idx="11"/>
          </p:nvPr>
        </p:nvSpPr>
        <p:spPr>
          <a:ln/>
        </p:spPr>
        <p:txBody>
          <a:bodyPr/>
          <a:lstStyle>
            <a:lvl1pPr>
              <a:defRPr/>
            </a:lvl1pPr>
          </a:lstStyle>
          <a:p>
            <a:pPr>
              <a:defRPr/>
            </a:pPr>
            <a:fld id="{72BEAF15-6326-4570-ABF9-2770732DB778}"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7"/>
          <p:cNvSpPr>
            <a:spLocks noGrp="1" noChangeArrowheads="1"/>
          </p:cNvSpPr>
          <p:nvPr>
            <p:ph type="dt" sz="half" idx="10"/>
          </p:nvPr>
        </p:nvSpPr>
        <p:spPr>
          <a:ln/>
        </p:spPr>
        <p:txBody>
          <a:bodyPr/>
          <a:lstStyle>
            <a:lvl1pPr>
              <a:defRPr/>
            </a:lvl1pPr>
          </a:lstStyle>
          <a:p>
            <a:pPr>
              <a:defRPr/>
            </a:pPr>
            <a:fld id="{865DEEB0-8CE2-49C0-BD9E-9BA561EAF482}" type="datetime1">
              <a:rPr lang="fr-FR" smtClean="0"/>
              <a:pPr>
                <a:defRPr/>
              </a:pPr>
              <a:t>13/12/2021</a:t>
            </a:fld>
            <a:endParaRPr lang="fr-FR"/>
          </a:p>
        </p:txBody>
      </p:sp>
      <p:sp>
        <p:nvSpPr>
          <p:cNvPr id="4" name="Rectangle 8"/>
          <p:cNvSpPr>
            <a:spLocks noGrp="1" noChangeArrowheads="1"/>
          </p:cNvSpPr>
          <p:nvPr>
            <p:ph type="sldNum" sz="quarter" idx="11"/>
          </p:nvPr>
        </p:nvSpPr>
        <p:spPr>
          <a:ln/>
        </p:spPr>
        <p:txBody>
          <a:bodyPr/>
          <a:lstStyle>
            <a:lvl1pPr>
              <a:defRPr/>
            </a:lvl1pPr>
          </a:lstStyle>
          <a:p>
            <a:pPr>
              <a:defRPr/>
            </a:pPr>
            <a:fld id="{C7848C88-F7AC-4478-8855-9FE07792D94E}"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CDE8FB24-44CF-450E-8D9A-462A7E33F403}" type="datetime1">
              <a:rPr lang="fr-FR" smtClean="0"/>
              <a:pPr>
                <a:defRPr/>
              </a:pPr>
              <a:t>13/12/2021</a:t>
            </a:fld>
            <a:endParaRPr lang="fr-FR"/>
          </a:p>
        </p:txBody>
      </p:sp>
      <p:sp>
        <p:nvSpPr>
          <p:cNvPr id="3" name="Rectangle 8"/>
          <p:cNvSpPr>
            <a:spLocks noGrp="1" noChangeArrowheads="1"/>
          </p:cNvSpPr>
          <p:nvPr>
            <p:ph type="sldNum" sz="quarter" idx="11"/>
          </p:nvPr>
        </p:nvSpPr>
        <p:spPr>
          <a:ln/>
        </p:spPr>
        <p:txBody>
          <a:bodyPr/>
          <a:lstStyle>
            <a:lvl1pPr>
              <a:defRPr/>
            </a:lvl1pPr>
          </a:lstStyle>
          <a:p>
            <a:pPr>
              <a:defRPr/>
            </a:pPr>
            <a:fld id="{A12B39F8-E94D-48FC-B37C-4E43DB672393}"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B4110C89-90AD-45CE-BAB4-CD2FAF75730B}" type="datetime1">
              <a:rPr lang="fr-FR" smtClean="0"/>
              <a:pPr>
                <a:defRPr/>
              </a:pPr>
              <a:t>13/12/2021</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76EAE0E4-635C-44CC-B0BD-A0ED1504BC59}"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fld id="{FD39A7A4-FA83-402A-9631-FA912950C0FC}" type="datetime1">
              <a:rPr lang="fr-FR" smtClean="0"/>
              <a:pPr>
                <a:defRPr/>
              </a:pPr>
              <a:t>13/12/2021</a:t>
            </a:fld>
            <a:endParaRPr lang="fr-FR"/>
          </a:p>
        </p:txBody>
      </p:sp>
      <p:sp>
        <p:nvSpPr>
          <p:cNvPr id="6" name="Rectangle 8"/>
          <p:cNvSpPr>
            <a:spLocks noGrp="1" noChangeArrowheads="1"/>
          </p:cNvSpPr>
          <p:nvPr>
            <p:ph type="sldNum" sz="quarter" idx="11"/>
          </p:nvPr>
        </p:nvSpPr>
        <p:spPr>
          <a:ln/>
        </p:spPr>
        <p:txBody>
          <a:bodyPr/>
          <a:lstStyle>
            <a:lvl1pPr>
              <a:defRPr/>
            </a:lvl1pPr>
          </a:lstStyle>
          <a:p>
            <a:pPr>
              <a:defRPr/>
            </a:pPr>
            <a:fld id="{AF9A8195-713B-4B42-8F4B-CC3189FBC6CF}"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42" name="Group 2"/>
          <p:cNvGrpSpPr>
            <a:grpSpLocks/>
          </p:cNvGrpSpPr>
          <p:nvPr/>
        </p:nvGrpSpPr>
        <p:grpSpPr bwMode="auto">
          <a:xfrm>
            <a:off x="0" y="0"/>
            <a:ext cx="9144000" cy="6858000"/>
            <a:chOff x="0" y="0"/>
            <a:chExt cx="5760" cy="4320"/>
          </a:xfrm>
        </p:grpSpPr>
        <p:pic>
          <p:nvPicPr>
            <p:cNvPr id="10247" name="Picture 3" descr="contenu"/>
            <p:cNvPicPr>
              <a:picLocks noChangeAspect="1" noChangeArrowheads="1"/>
            </p:cNvPicPr>
            <p:nvPr userDrawn="1"/>
          </p:nvPicPr>
          <p:blipFill>
            <a:blip r:embed="rId18" cstate="print"/>
            <a:srcRect/>
            <a:stretch>
              <a:fillRect/>
            </a:stretch>
          </p:blipFill>
          <p:spPr bwMode="auto">
            <a:xfrm>
              <a:off x="0" y="0"/>
              <a:ext cx="5760" cy="4320"/>
            </a:xfrm>
            <a:prstGeom prst="rect">
              <a:avLst/>
            </a:prstGeom>
            <a:noFill/>
            <a:ln w="9525">
              <a:noFill/>
              <a:miter lim="800000"/>
              <a:headEnd/>
              <a:tailEnd/>
            </a:ln>
          </p:spPr>
        </p:pic>
        <p:sp>
          <p:nvSpPr>
            <p:cNvPr id="9523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r>
                <a:rPr lang="fr-FR" sz="1400" b="1">
                  <a:latin typeface="Century Gothic" pitchFamily="34" charset="0"/>
                </a:rPr>
                <a:t>www.hcp.ma</a:t>
              </a:r>
            </a:p>
          </p:txBody>
        </p:sp>
      </p:grpSp>
      <p:sp>
        <p:nvSpPr>
          <p:cNvPr id="10243" name="Rectangle 5"/>
          <p:cNvSpPr>
            <a:spLocks noGrp="1" noChangeArrowheads="1"/>
          </p:cNvSpPr>
          <p:nvPr>
            <p:ph type="title"/>
          </p:nvPr>
        </p:nvSpPr>
        <p:spPr bwMode="auto">
          <a:xfrm>
            <a:off x="1187450" y="765175"/>
            <a:ext cx="6985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44" name="Rectangle 6"/>
          <p:cNvSpPr>
            <a:spLocks noGrp="1" noChangeArrowheads="1"/>
          </p:cNvSpPr>
          <p:nvPr>
            <p:ph type="body" idx="1"/>
          </p:nvPr>
        </p:nvSpPr>
        <p:spPr bwMode="auto">
          <a:xfrm>
            <a:off x="457200" y="2133600"/>
            <a:ext cx="8229600"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p:txBody>
      </p:sp>
      <p:sp>
        <p:nvSpPr>
          <p:cNvPr id="95239" name="Rectangle 7"/>
          <p:cNvSpPr>
            <a:spLocks noGrp="1" noChangeArrowheads="1"/>
          </p:cNvSpPr>
          <p:nvPr>
            <p:ph type="dt" sz="half" idx="2"/>
          </p:nvPr>
        </p:nvSpPr>
        <p:spPr bwMode="auto">
          <a:xfrm>
            <a:off x="0" y="6513513"/>
            <a:ext cx="1096963" cy="27463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lvl1pPr>
              <a:defRPr sz="1200" b="1">
                <a:latin typeface="+mn-lt"/>
                <a:cs typeface="Arial" charset="0"/>
              </a:defRPr>
            </a:lvl1pPr>
          </a:lstStyle>
          <a:p>
            <a:pPr>
              <a:defRPr/>
            </a:pPr>
            <a:fld id="{09A644AF-38AB-4E83-A0E4-3B34F8614FD2}" type="datetime1">
              <a:rPr lang="fr-FR" smtClean="0"/>
              <a:pPr>
                <a:defRPr/>
              </a:pPr>
              <a:t>13/12/2021</a:t>
            </a:fld>
            <a:endParaRPr lang="fr-FR"/>
          </a:p>
        </p:txBody>
      </p:sp>
      <p:sp>
        <p:nvSpPr>
          <p:cNvPr id="95240" name="Rectangle 8"/>
          <p:cNvSpPr>
            <a:spLocks noGrp="1" noChangeArrowheads="1"/>
          </p:cNvSpPr>
          <p:nvPr>
            <p:ph type="sldNum" sz="quarter" idx="4"/>
          </p:nvPr>
        </p:nvSpPr>
        <p:spPr bwMode="auto">
          <a:xfrm>
            <a:off x="7737475" y="6513513"/>
            <a:ext cx="1385888" cy="3206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r">
              <a:defRPr sz="1200" b="1">
                <a:latin typeface="+mn-lt"/>
                <a:cs typeface="Arial" charset="0"/>
              </a:defRPr>
            </a:lvl1pPr>
          </a:lstStyle>
          <a:p>
            <a:pPr>
              <a:defRPr/>
            </a:pPr>
            <a:fld id="{D45B38AD-4CE6-4703-9DF2-A58657C6D85E}"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5197" r:id="rId1"/>
    <p:sldLayoutId id="2147485182" r:id="rId2"/>
    <p:sldLayoutId id="2147485183" r:id="rId3"/>
    <p:sldLayoutId id="2147485184" r:id="rId4"/>
    <p:sldLayoutId id="2147485185" r:id="rId5"/>
    <p:sldLayoutId id="2147485186" r:id="rId6"/>
    <p:sldLayoutId id="2147485187" r:id="rId7"/>
    <p:sldLayoutId id="2147485188" r:id="rId8"/>
    <p:sldLayoutId id="2147485189" r:id="rId9"/>
    <p:sldLayoutId id="2147485190" r:id="rId10"/>
    <p:sldLayoutId id="2147485191" r:id="rId11"/>
    <p:sldLayoutId id="2147485192" r:id="rId12"/>
    <p:sldLayoutId id="2147485193" r:id="rId13"/>
    <p:sldLayoutId id="2147485194" r:id="rId14"/>
    <p:sldLayoutId id="2147485195" r:id="rId15"/>
    <p:sldLayoutId id="2147485196" r:id="rId16"/>
  </p:sldLayoutIdLst>
  <p:hf hdr="0" ftr="0" dt="0"/>
  <p:txStyles>
    <p:titleStyle>
      <a:lvl1pPr algn="ctr" rtl="0" eaLnBrk="0" fontAlgn="base" hangingPunct="0">
        <a:spcBef>
          <a:spcPct val="0"/>
        </a:spcBef>
        <a:spcAft>
          <a:spcPct val="0"/>
        </a:spcAft>
        <a:defRPr sz="4000" b="1">
          <a:solidFill>
            <a:srgbClr val="7B003B"/>
          </a:solidFill>
          <a:latin typeface="+mj-lt"/>
          <a:ea typeface="+mj-ea"/>
          <a:cs typeface="+mj-cs"/>
        </a:defRPr>
      </a:lvl1pPr>
      <a:lvl2pPr algn="ctr" rtl="0" eaLnBrk="0" fontAlgn="base" hangingPunct="0">
        <a:spcBef>
          <a:spcPct val="0"/>
        </a:spcBef>
        <a:spcAft>
          <a:spcPct val="0"/>
        </a:spcAft>
        <a:defRPr sz="4000" b="1">
          <a:solidFill>
            <a:srgbClr val="7B003B"/>
          </a:solidFill>
          <a:latin typeface="Edwardian Script ITC" pitchFamily="66" charset="0"/>
        </a:defRPr>
      </a:lvl2pPr>
      <a:lvl3pPr algn="ctr" rtl="0" eaLnBrk="0" fontAlgn="base" hangingPunct="0">
        <a:spcBef>
          <a:spcPct val="0"/>
        </a:spcBef>
        <a:spcAft>
          <a:spcPct val="0"/>
        </a:spcAft>
        <a:defRPr sz="4000" b="1">
          <a:solidFill>
            <a:srgbClr val="7B003B"/>
          </a:solidFill>
          <a:latin typeface="Edwardian Script ITC" pitchFamily="66" charset="0"/>
        </a:defRPr>
      </a:lvl3pPr>
      <a:lvl4pPr algn="ctr" rtl="0" eaLnBrk="0" fontAlgn="base" hangingPunct="0">
        <a:spcBef>
          <a:spcPct val="0"/>
        </a:spcBef>
        <a:spcAft>
          <a:spcPct val="0"/>
        </a:spcAft>
        <a:defRPr sz="4000" b="1">
          <a:solidFill>
            <a:srgbClr val="7B003B"/>
          </a:solidFill>
          <a:latin typeface="Edwardian Script ITC" pitchFamily="66" charset="0"/>
        </a:defRPr>
      </a:lvl4pPr>
      <a:lvl5pPr algn="ctr" rtl="0" eaLnBrk="0" fontAlgn="base" hangingPunct="0">
        <a:spcBef>
          <a:spcPct val="0"/>
        </a:spcBef>
        <a:spcAft>
          <a:spcPct val="0"/>
        </a:spcAft>
        <a:defRPr sz="4000" b="1">
          <a:solidFill>
            <a:srgbClr val="7B003B"/>
          </a:solidFill>
          <a:latin typeface="Edwardian Script ITC" pitchFamily="66" charset="0"/>
        </a:defRPr>
      </a:lvl5pPr>
      <a:lvl6pPr marL="457200" algn="ctr" rtl="0" fontAlgn="base">
        <a:spcBef>
          <a:spcPct val="0"/>
        </a:spcBef>
        <a:spcAft>
          <a:spcPct val="0"/>
        </a:spcAft>
        <a:defRPr sz="4000" b="1">
          <a:solidFill>
            <a:srgbClr val="7B003B"/>
          </a:solidFill>
          <a:latin typeface="Edwardian Script ITC" pitchFamily="66" charset="0"/>
        </a:defRPr>
      </a:lvl6pPr>
      <a:lvl7pPr marL="914400" algn="ctr" rtl="0" fontAlgn="base">
        <a:spcBef>
          <a:spcPct val="0"/>
        </a:spcBef>
        <a:spcAft>
          <a:spcPct val="0"/>
        </a:spcAft>
        <a:defRPr sz="4000" b="1">
          <a:solidFill>
            <a:srgbClr val="7B003B"/>
          </a:solidFill>
          <a:latin typeface="Edwardian Script ITC" pitchFamily="66" charset="0"/>
        </a:defRPr>
      </a:lvl7pPr>
      <a:lvl8pPr marL="1371600" algn="ctr" rtl="0" fontAlgn="base">
        <a:spcBef>
          <a:spcPct val="0"/>
        </a:spcBef>
        <a:spcAft>
          <a:spcPct val="0"/>
        </a:spcAft>
        <a:defRPr sz="4000" b="1">
          <a:solidFill>
            <a:srgbClr val="7B003B"/>
          </a:solidFill>
          <a:latin typeface="Edwardian Script ITC" pitchFamily="66" charset="0"/>
        </a:defRPr>
      </a:lvl8pPr>
      <a:lvl9pPr marL="1828800" algn="ctr" rtl="0" fontAlgn="base">
        <a:spcBef>
          <a:spcPct val="0"/>
        </a:spcBef>
        <a:spcAft>
          <a:spcPct val="0"/>
        </a:spcAft>
        <a:defRPr sz="4000" b="1">
          <a:solidFill>
            <a:srgbClr val="7B003B"/>
          </a:solidFill>
          <a:latin typeface="Edwardian Script ITC" pitchFamily="66" charset="0"/>
        </a:defRPr>
      </a:lvl9pPr>
    </p:titleStyle>
    <p:bodyStyle>
      <a:lvl1pPr marL="342900" indent="-342900" algn="l" rtl="0" eaLnBrk="0" fontAlgn="base" hangingPunct="0">
        <a:spcBef>
          <a:spcPct val="20000"/>
        </a:spcBef>
        <a:spcAft>
          <a:spcPct val="0"/>
        </a:spcAft>
        <a:buClr>
          <a:srgbClr val="7B003B"/>
        </a:buClr>
        <a:buSzPct val="120000"/>
        <a:buBlip>
          <a:blip r:embed="rId19"/>
        </a:buBlip>
        <a:defRPr sz="2400">
          <a:solidFill>
            <a:schemeClr val="bg2"/>
          </a:solidFill>
          <a:latin typeface="+mn-lt"/>
          <a:ea typeface="+mn-ea"/>
          <a:cs typeface="+mn-cs"/>
        </a:defRPr>
      </a:lvl1pPr>
      <a:lvl2pPr marL="742950" indent="-285750" algn="l" rtl="0" eaLnBrk="0" fontAlgn="base" hangingPunct="0">
        <a:spcBef>
          <a:spcPct val="20000"/>
        </a:spcBef>
        <a:spcAft>
          <a:spcPct val="0"/>
        </a:spcAft>
        <a:buClr>
          <a:srgbClr val="F18E00"/>
        </a:buClr>
        <a:buSzPct val="120000"/>
        <a:buFont typeface="Arial" charset="0"/>
        <a:buBlip>
          <a:blip r:embed="rId20"/>
        </a:buBlip>
        <a:defRPr sz="2000">
          <a:solidFill>
            <a:schemeClr val="bg2"/>
          </a:solidFill>
          <a:latin typeface="+mn-lt"/>
        </a:defRPr>
      </a:lvl2pPr>
      <a:lvl3pPr marL="1143000" indent="-228600" algn="l" rtl="0" eaLnBrk="0" fontAlgn="base" hangingPunct="0">
        <a:spcBef>
          <a:spcPct val="20000"/>
        </a:spcBef>
        <a:spcAft>
          <a:spcPct val="0"/>
        </a:spcAft>
        <a:buClr>
          <a:schemeClr val="bg2"/>
        </a:buClr>
        <a:buSzPct val="120000"/>
        <a:buBlip>
          <a:blip r:embed="rId21"/>
        </a:buBlip>
        <a:defRPr sz="1600">
          <a:solidFill>
            <a:schemeClr val="bg2"/>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18" Type="http://schemas.openxmlformats.org/officeDocument/2006/relationships/image" Target="../media/image21.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17" Type="http://schemas.openxmlformats.org/officeDocument/2006/relationships/image" Target="../media/image20.png"/><Relationship Id="rId2" Type="http://schemas.openxmlformats.org/officeDocument/2006/relationships/notesSlide" Target="../notesSlides/notesSlide3.xml"/><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png"/><Relationship Id="rId19" Type="http://schemas.openxmlformats.org/officeDocument/2006/relationships/image" Target="../media/image22.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836712"/>
            <a:ext cx="8784976" cy="5688632"/>
          </a:xfrm>
        </p:spPr>
        <p:txBody>
          <a:bodyPr/>
          <a:lstStyle/>
          <a:p>
            <a:pPr algn="ctr" rtl="1">
              <a:buNone/>
            </a:pPr>
            <a:endParaRPr lang="fr-FR" sz="4000" b="1" dirty="0">
              <a:solidFill>
                <a:srgbClr val="7B003B"/>
              </a:solidFill>
              <a:latin typeface="Calibri" pitchFamily="34" charset="0"/>
              <a:ea typeface="+mj-ea"/>
              <a:cs typeface="+mj-cs"/>
            </a:endParaRPr>
          </a:p>
          <a:p>
            <a:pPr algn="ctr">
              <a:buNone/>
            </a:pPr>
            <a:r>
              <a:rPr lang="fr-FR" b="1" dirty="0">
                <a:solidFill>
                  <a:srgbClr val="7B003B"/>
                </a:solidFill>
                <a:latin typeface="Calibri" pitchFamily="34" charset="0"/>
                <a:ea typeface="+mj-ea"/>
                <a:cs typeface="+mj-cs"/>
              </a:rPr>
              <a:t>Lancement du rapport régional sur le suivi de la mise en œuvre </a:t>
            </a:r>
          </a:p>
          <a:p>
            <a:pPr algn="ctr">
              <a:buNone/>
            </a:pPr>
            <a:r>
              <a:rPr lang="fr-FR" b="1" dirty="0">
                <a:solidFill>
                  <a:srgbClr val="7B003B"/>
                </a:solidFill>
                <a:latin typeface="Calibri" pitchFamily="34" charset="0"/>
                <a:ea typeface="+mj-ea"/>
                <a:cs typeface="+mj-cs"/>
              </a:rPr>
              <a:t>des Objectifs de Développement Durable</a:t>
            </a:r>
          </a:p>
          <a:p>
            <a:pPr algn="ctr">
              <a:buNone/>
            </a:pPr>
            <a:endParaRPr lang="fr-FR" b="1" dirty="0">
              <a:solidFill>
                <a:srgbClr val="7B003B"/>
              </a:solidFill>
              <a:latin typeface="Calibri" pitchFamily="34" charset="0"/>
              <a:ea typeface="+mj-ea"/>
              <a:cs typeface="+mj-cs"/>
            </a:endParaRPr>
          </a:p>
          <a:p>
            <a:pPr algn="ctr">
              <a:buNone/>
            </a:pPr>
            <a:endParaRPr lang="fr-FR" b="1" dirty="0">
              <a:solidFill>
                <a:srgbClr val="0000CC"/>
              </a:solidFill>
              <a:latin typeface="Calibri" pitchFamily="34" charset="0"/>
              <a:ea typeface="+mj-ea"/>
              <a:cs typeface="+mj-cs"/>
            </a:endParaRPr>
          </a:p>
          <a:p>
            <a:pPr algn="ctr">
              <a:buNone/>
            </a:pPr>
            <a:r>
              <a:rPr lang="fr-FR" b="1" dirty="0">
                <a:solidFill>
                  <a:srgbClr val="0000CC"/>
                </a:solidFill>
                <a:latin typeface="Calibri" pitchFamily="34" charset="0"/>
                <a:ea typeface="+mj-ea"/>
                <a:cs typeface="+mj-cs"/>
              </a:rPr>
              <a:t>Région de Casablanca-Settat</a:t>
            </a:r>
          </a:p>
          <a:p>
            <a:pPr algn="ctr">
              <a:buNone/>
            </a:pPr>
            <a:endParaRPr lang="fr-FR" b="1" dirty="0">
              <a:solidFill>
                <a:srgbClr val="0000CC"/>
              </a:solidFill>
              <a:latin typeface="Calibri" pitchFamily="34" charset="0"/>
              <a:ea typeface="+mj-ea"/>
              <a:cs typeface="+mj-cs"/>
            </a:endParaRPr>
          </a:p>
          <a:p>
            <a:pPr algn="ctr">
              <a:buNone/>
            </a:pPr>
            <a:endParaRPr lang="fr-FR" b="1" dirty="0">
              <a:solidFill>
                <a:srgbClr val="0000CC"/>
              </a:solidFill>
              <a:latin typeface="Calibri" pitchFamily="34" charset="0"/>
              <a:ea typeface="+mj-ea"/>
              <a:cs typeface="+mj-cs"/>
            </a:endParaRPr>
          </a:p>
          <a:p>
            <a:pPr algn="ctr">
              <a:buNone/>
            </a:pPr>
            <a:r>
              <a:rPr lang="fr-FR" sz="1400" b="1" dirty="0">
                <a:solidFill>
                  <a:schemeClr val="tx1"/>
                </a:solidFill>
                <a:latin typeface="Calibri" pitchFamily="34" charset="0"/>
                <a:ea typeface="+mj-ea"/>
                <a:cs typeface="+mj-cs"/>
              </a:rPr>
              <a:t>Abdeslam NADAH, Directeur de la Planification, HCP</a:t>
            </a:r>
          </a:p>
          <a:p>
            <a:pPr algn="ctr">
              <a:buNone/>
            </a:pPr>
            <a:endParaRPr lang="fr-FR" b="1" dirty="0">
              <a:solidFill>
                <a:srgbClr val="0000CC"/>
              </a:solidFill>
              <a:latin typeface="Calibri" pitchFamily="34" charset="0"/>
              <a:ea typeface="+mj-ea"/>
              <a:cs typeface="+mj-cs"/>
            </a:endParaRPr>
          </a:p>
          <a:p>
            <a:pPr algn="ctr">
              <a:buNone/>
            </a:pPr>
            <a:r>
              <a:rPr lang="fr-FR" sz="1400" b="1" dirty="0">
                <a:solidFill>
                  <a:schemeClr val="tx1"/>
                </a:solidFill>
                <a:latin typeface="Calibri" pitchFamily="34" charset="0"/>
                <a:ea typeface="+mj-ea"/>
                <a:cs typeface="+mj-cs"/>
              </a:rPr>
              <a:t>Casablanca, 13 décembre 2021</a:t>
            </a:r>
          </a:p>
          <a:p>
            <a:pPr algn="ctr">
              <a:buNone/>
            </a:pPr>
            <a:endParaRPr lang="ar-MA" b="1" dirty="0">
              <a:solidFill>
                <a:srgbClr val="0000CC"/>
              </a:solidFill>
              <a:latin typeface="Calibri" pitchFamily="34" charset="0"/>
              <a:ea typeface="+mj-ea"/>
              <a:cs typeface="+mj-cs"/>
            </a:endParaRPr>
          </a:p>
          <a:p>
            <a:pPr marL="0" indent="0" algn="ctr" rtl="1">
              <a:buNone/>
            </a:pPr>
            <a:endParaRPr lang="fr-FR"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980728"/>
            <a:ext cx="9036496" cy="5544616"/>
          </a:xfrm>
        </p:spPr>
        <p:txBody>
          <a:bodyPr/>
          <a:lstStyle/>
          <a:p>
            <a:pPr>
              <a:buAutoNum type="arabicPeriod"/>
            </a:pPr>
            <a:r>
              <a:rPr lang="fr-FR" sz="1400" dirty="0">
                <a:solidFill>
                  <a:schemeClr val="tx1"/>
                </a:solidFill>
              </a:rPr>
              <a:t>Elaboration des contributions sectorielles et leur communication à la Direction régionale du HCP;</a:t>
            </a:r>
          </a:p>
          <a:p>
            <a:pPr>
              <a:buAutoNum type="arabicPeriod"/>
            </a:pPr>
            <a:r>
              <a:rPr lang="fr-FR" sz="1400" dirty="0">
                <a:solidFill>
                  <a:schemeClr val="tx1"/>
                </a:solidFill>
              </a:rPr>
              <a:t>Compilation par le HCP et élaboration d’un premier projet du rapport;</a:t>
            </a:r>
          </a:p>
          <a:p>
            <a:pPr>
              <a:buAutoNum type="arabicPeriod"/>
            </a:pPr>
            <a:r>
              <a:rPr lang="fr-FR" sz="1400" dirty="0">
                <a:solidFill>
                  <a:schemeClr val="tx1"/>
                </a:solidFill>
              </a:rPr>
              <a:t> Soumission par le HCP du projet de rapport aux départements régionaux pour examen et validation;</a:t>
            </a:r>
          </a:p>
          <a:p>
            <a:pPr>
              <a:buAutoNum type="arabicPeriod"/>
            </a:pPr>
            <a:endParaRPr lang="fr-FR" sz="1400" dirty="0">
              <a:solidFill>
                <a:schemeClr val="tx1"/>
              </a:solidFill>
            </a:endParaRPr>
          </a:p>
          <a:p>
            <a:pPr>
              <a:buAutoNum type="arabicPeriod"/>
            </a:pPr>
            <a:r>
              <a:rPr lang="fr-FR" sz="1400" dirty="0">
                <a:solidFill>
                  <a:schemeClr val="tx1"/>
                </a:solidFill>
              </a:rPr>
              <a:t> Propositions et fixation indicatives des deadlines: </a:t>
            </a:r>
          </a:p>
          <a:p>
            <a:pPr marL="0" indent="0">
              <a:buNone/>
            </a:pPr>
            <a:endParaRPr lang="fr-FR" sz="1400" dirty="0">
              <a:solidFill>
                <a:schemeClr val="tx1"/>
              </a:solidFill>
            </a:endParaRPr>
          </a:p>
          <a:p>
            <a:pPr lvl="1">
              <a:buFont typeface="Wingdings" panose="05000000000000000000" pitchFamily="2" charset="2"/>
              <a:buChar char="Ø"/>
            </a:pPr>
            <a:r>
              <a:rPr lang="fr-FR" sz="1400" b="1" dirty="0">
                <a:solidFill>
                  <a:srgbClr val="0000CC"/>
                </a:solidFill>
              </a:rPr>
              <a:t>Fin juin 2022: </a:t>
            </a:r>
            <a:r>
              <a:rPr lang="fr-FR" sz="1400" dirty="0">
                <a:solidFill>
                  <a:schemeClr val="tx1"/>
                </a:solidFill>
                <a:ea typeface="+mn-ea"/>
                <a:cs typeface="+mn-cs"/>
              </a:rPr>
              <a:t>Rapport final disponible;</a:t>
            </a:r>
          </a:p>
          <a:p>
            <a:pPr lvl="1">
              <a:buFont typeface="Wingdings" panose="05000000000000000000" pitchFamily="2" charset="2"/>
              <a:buChar char="Ø"/>
            </a:pPr>
            <a:r>
              <a:rPr lang="fr-FR" sz="1400" b="1" dirty="0">
                <a:solidFill>
                  <a:srgbClr val="0000CC"/>
                </a:solidFill>
              </a:rPr>
              <a:t>Juin 2022: </a:t>
            </a:r>
            <a:r>
              <a:rPr lang="fr-FR" sz="1400" dirty="0">
                <a:solidFill>
                  <a:schemeClr val="tx1"/>
                </a:solidFill>
                <a:ea typeface="+mn-ea"/>
                <a:cs typeface="+mn-cs"/>
              </a:rPr>
              <a:t>validation du Rapport par les département régionaux;</a:t>
            </a:r>
          </a:p>
          <a:p>
            <a:pPr lvl="1" algn="just">
              <a:buFont typeface="Wingdings" panose="05000000000000000000" pitchFamily="2" charset="2"/>
              <a:buChar char="Ø"/>
            </a:pPr>
            <a:r>
              <a:rPr lang="fr-FR" sz="1400" b="1" dirty="0">
                <a:solidFill>
                  <a:srgbClr val="0000CC"/>
                </a:solidFill>
              </a:rPr>
              <a:t>Les trois mois de mars-avril-mai 2022: </a:t>
            </a:r>
            <a:r>
              <a:rPr lang="fr-FR" sz="1400" dirty="0">
                <a:solidFill>
                  <a:schemeClr val="tx1"/>
                </a:solidFill>
                <a:ea typeface="+mn-ea"/>
                <a:cs typeface="+mn-cs"/>
              </a:rPr>
              <a:t>élaboration par le HCP du projet du rapport, en concertation continue avec les départements régionaux (actualisation des indicateurs, cohérence des indicateurs, cohérence des stratégies, ,,,,</a:t>
            </a:r>
            <a:r>
              <a:rPr lang="fr-FR" sz="1400" dirty="0" err="1">
                <a:solidFill>
                  <a:schemeClr val="tx1"/>
                </a:solidFill>
                <a:ea typeface="+mn-ea"/>
                <a:cs typeface="+mn-cs"/>
              </a:rPr>
              <a:t>etc</a:t>
            </a:r>
            <a:r>
              <a:rPr lang="fr-FR" sz="1400" dirty="0">
                <a:solidFill>
                  <a:schemeClr val="tx1"/>
                </a:solidFill>
                <a:ea typeface="+mn-ea"/>
                <a:cs typeface="+mn-cs"/>
              </a:rPr>
              <a:t>);</a:t>
            </a:r>
          </a:p>
          <a:p>
            <a:pPr lvl="1">
              <a:buFont typeface="Wingdings" panose="05000000000000000000" pitchFamily="2" charset="2"/>
              <a:buChar char="Ø"/>
            </a:pPr>
            <a:r>
              <a:rPr lang="fr-FR" sz="1400" b="1" dirty="0">
                <a:solidFill>
                  <a:srgbClr val="0000CC"/>
                </a:solidFill>
              </a:rPr>
              <a:t>A partir d’octobre 2021 jusqu’à février 2022: </a:t>
            </a:r>
            <a:r>
              <a:rPr lang="fr-FR" sz="1400" dirty="0">
                <a:solidFill>
                  <a:schemeClr val="tx1"/>
                </a:solidFill>
                <a:ea typeface="+mn-ea"/>
                <a:cs typeface="+mn-cs"/>
              </a:rPr>
              <a:t>élaboration et communication au HCP des contributions des départements régionaux.</a:t>
            </a:r>
          </a:p>
          <a:p>
            <a:pPr marL="457200" lvl="1" indent="0">
              <a:buNone/>
            </a:pPr>
            <a:endParaRPr lang="fr-FR" sz="1400" dirty="0">
              <a:solidFill>
                <a:schemeClr val="tx1"/>
              </a:solidFill>
              <a:ea typeface="+mn-ea"/>
              <a:cs typeface="+mn-cs"/>
            </a:endParaRPr>
          </a:p>
          <a:p>
            <a:pPr marL="0" lvl="1" indent="0">
              <a:buClr>
                <a:srgbClr val="7B003B"/>
              </a:buClr>
              <a:buNone/>
            </a:pPr>
            <a:r>
              <a:rPr lang="fr-FR" sz="1400" dirty="0">
                <a:solidFill>
                  <a:srgbClr val="800000"/>
                </a:solidFill>
                <a:ea typeface="+mn-ea"/>
                <a:cs typeface="+mn-cs"/>
              </a:rPr>
              <a:t>5. Eléments de conclusion: </a:t>
            </a:r>
            <a:r>
              <a:rPr lang="fr-FR" sz="1400" dirty="0">
                <a:solidFill>
                  <a:schemeClr val="tx1"/>
                </a:solidFill>
                <a:ea typeface="+mn-ea"/>
                <a:cs typeface="+mn-cs"/>
              </a:rPr>
              <a:t> </a:t>
            </a:r>
          </a:p>
          <a:p>
            <a:pPr marL="0" lvl="1" indent="0">
              <a:buClr>
                <a:srgbClr val="7B003B"/>
              </a:buClr>
              <a:buNone/>
            </a:pPr>
            <a:endParaRPr lang="fr-FR" sz="1400" dirty="0">
              <a:solidFill>
                <a:schemeClr val="tx1"/>
              </a:solidFill>
              <a:ea typeface="+mn-ea"/>
              <a:cs typeface="+mn-cs"/>
            </a:endParaRPr>
          </a:p>
          <a:p>
            <a:pPr marL="685800" lvl="2">
              <a:buClr>
                <a:srgbClr val="7B003B"/>
              </a:buClr>
              <a:buFont typeface="Wingdings" panose="05000000000000000000" pitchFamily="2" charset="2"/>
              <a:buChar char="Ø"/>
            </a:pPr>
            <a:r>
              <a:rPr lang="fr-FR" sz="1400" dirty="0">
                <a:solidFill>
                  <a:schemeClr val="tx1"/>
                </a:solidFill>
                <a:ea typeface="+mn-ea"/>
                <a:cs typeface="+mn-cs"/>
              </a:rPr>
              <a:t>le rapport régional est un instrument de planification stratégique;</a:t>
            </a:r>
          </a:p>
          <a:p>
            <a:pPr marL="685800" lvl="2">
              <a:buClr>
                <a:srgbClr val="7B003B"/>
              </a:buClr>
              <a:buFont typeface="Wingdings" panose="05000000000000000000" pitchFamily="2" charset="2"/>
              <a:buChar char="Ø"/>
            </a:pPr>
            <a:r>
              <a:rPr lang="fr-FR" sz="1400" dirty="0">
                <a:solidFill>
                  <a:schemeClr val="tx1"/>
                </a:solidFill>
                <a:ea typeface="+mn-ea"/>
                <a:cs typeface="+mn-cs"/>
              </a:rPr>
              <a:t>C’est travail participatif;</a:t>
            </a:r>
          </a:p>
          <a:p>
            <a:pPr marL="685800" lvl="2">
              <a:buClr>
                <a:srgbClr val="7B003B"/>
              </a:buClr>
              <a:buFont typeface="Wingdings" panose="05000000000000000000" pitchFamily="2" charset="2"/>
              <a:buChar char="Ø"/>
            </a:pPr>
            <a:r>
              <a:rPr lang="fr-FR" sz="1400" dirty="0">
                <a:solidFill>
                  <a:schemeClr val="tx1"/>
                </a:solidFill>
                <a:ea typeface="+mn-ea"/>
                <a:cs typeface="+mn-cs"/>
              </a:rPr>
              <a:t>Le HCP est à votre disposition pour vous accompagner;</a:t>
            </a:r>
          </a:p>
          <a:p>
            <a:pPr marL="685800" lvl="2">
              <a:buClr>
                <a:srgbClr val="7B003B"/>
              </a:buClr>
              <a:buFont typeface="Wingdings" panose="05000000000000000000" pitchFamily="2" charset="2"/>
              <a:buChar char="Ø"/>
            </a:pPr>
            <a:r>
              <a:rPr lang="fr-FR" sz="1400" dirty="0">
                <a:solidFill>
                  <a:schemeClr val="tx1"/>
                </a:solidFill>
                <a:ea typeface="+mn-ea"/>
                <a:cs typeface="+mn-cs"/>
              </a:rPr>
              <a:t>Des ateliers de renforcement des capacités sont prévus. </a:t>
            </a:r>
          </a:p>
        </p:txBody>
      </p:sp>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10</a:t>
            </a:fld>
            <a:endParaRPr lang="fr-FR"/>
          </a:p>
        </p:txBody>
      </p:sp>
      <p:sp>
        <p:nvSpPr>
          <p:cNvPr id="5" name="Titre 1"/>
          <p:cNvSpPr>
            <a:spLocks noGrp="1"/>
          </p:cNvSpPr>
          <p:nvPr>
            <p:ph type="title"/>
          </p:nvPr>
        </p:nvSpPr>
        <p:spPr>
          <a:xfrm>
            <a:off x="395536" y="620688"/>
            <a:ext cx="8280920" cy="288032"/>
          </a:xfrm>
        </p:spPr>
        <p:txBody>
          <a:bodyPr/>
          <a:lstStyle/>
          <a:p>
            <a:r>
              <a:rPr lang="fr-FR" sz="1800" dirty="0">
                <a:latin typeface="Bell MT" pitchFamily="18" charset="0"/>
              </a:rPr>
              <a:t> </a:t>
            </a:r>
            <a:br>
              <a:rPr lang="fr-FR" sz="1800" dirty="0">
                <a:latin typeface="Bell MT" pitchFamily="18" charset="0"/>
              </a:rPr>
            </a:br>
            <a:r>
              <a:rPr lang="fr-FR" sz="1800" dirty="0">
                <a:solidFill>
                  <a:srgbClr val="993300"/>
                </a:solidFill>
                <a:latin typeface="Bell MT" pitchFamily="18" charset="0"/>
              </a:rPr>
              <a:t>VI. Prochaines étapes</a:t>
            </a:r>
            <a:br>
              <a:rPr lang="fr-FR" sz="1800" dirty="0">
                <a:latin typeface="Bell MT" pitchFamily="18" charset="0"/>
              </a:rPr>
            </a:br>
            <a:endParaRPr lang="fr-FR" sz="1800" dirty="0">
              <a:latin typeface="Bell MT" pitchFamily="18" charset="0"/>
            </a:endParaRPr>
          </a:p>
        </p:txBody>
      </p:sp>
    </p:spTree>
    <p:extLst>
      <p:ext uri="{BB962C8B-B14F-4D97-AF65-F5344CB8AC3E}">
        <p14:creationId xmlns:p14="http://schemas.microsoft.com/office/powerpoint/2010/main" val="1964628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990656" cy="1946647"/>
          </a:xfrm>
        </p:spPr>
        <p:txBody>
          <a:bodyPr/>
          <a:lstStyle/>
          <a:p>
            <a:r>
              <a:rPr lang="fr-FR" sz="2400" dirty="0">
                <a:latin typeface="Book Antiqua" pitchFamily="18" charset="0"/>
              </a:rPr>
              <a:t>Débat/échange</a:t>
            </a:r>
          </a:p>
        </p:txBody>
      </p:sp>
      <p:sp>
        <p:nvSpPr>
          <p:cNvPr id="4" name="Espace réservé du numéro de diapositive 3"/>
          <p:cNvSpPr>
            <a:spLocks noGrp="1"/>
          </p:cNvSpPr>
          <p:nvPr>
            <p:ph type="sldNum" sz="quarter" idx="11"/>
          </p:nvPr>
        </p:nvSpPr>
        <p:spPr/>
        <p:txBody>
          <a:bodyPr/>
          <a:lstStyle/>
          <a:p>
            <a:pPr>
              <a:defRPr/>
            </a:pPr>
            <a:fld id="{FD0D25E4-7819-49A6-86CD-00E387EEB846}" type="slidenum">
              <a:rPr lang="fr-FR" smtClean="0"/>
              <a:pPr>
                <a:defRPr/>
              </a:pPr>
              <a:t>11</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620688"/>
            <a:ext cx="8712968" cy="576064"/>
          </a:xfrm>
        </p:spPr>
        <p:txBody>
          <a:bodyPr/>
          <a:lstStyle/>
          <a:p>
            <a:r>
              <a:rPr lang="fr-FR" sz="2400" dirty="0">
                <a:latin typeface="Calibri" pitchFamily="34" charset="0"/>
              </a:rPr>
              <a:t>Principaux axes de la présentation</a:t>
            </a:r>
          </a:p>
        </p:txBody>
      </p:sp>
      <p:sp>
        <p:nvSpPr>
          <p:cNvPr id="3" name="Espace réservé du contenu 2"/>
          <p:cNvSpPr>
            <a:spLocks noGrp="1"/>
          </p:cNvSpPr>
          <p:nvPr>
            <p:ph idx="1"/>
          </p:nvPr>
        </p:nvSpPr>
        <p:spPr>
          <a:xfrm>
            <a:off x="0" y="1268760"/>
            <a:ext cx="9036496" cy="5328592"/>
          </a:xfrm>
        </p:spPr>
        <p:txBody>
          <a:bodyPr/>
          <a:lstStyle/>
          <a:p>
            <a:pPr marL="514350" indent="-514350" algn="just">
              <a:buAutoNum type="romanUcPeriod"/>
            </a:pPr>
            <a:r>
              <a:rPr lang="fr-FR" sz="2000" b="1" dirty="0">
                <a:solidFill>
                  <a:schemeClr val="tx1"/>
                </a:solidFill>
              </a:rPr>
              <a:t>Aperçu les objectifs de développement durable (ODD);</a:t>
            </a:r>
          </a:p>
          <a:p>
            <a:pPr marL="514350" indent="-514350" algn="just">
              <a:buAutoNum type="romanUcPeriod"/>
            </a:pPr>
            <a:endParaRPr lang="fr-FR" sz="2000" b="1" dirty="0">
              <a:solidFill>
                <a:schemeClr val="tx1"/>
              </a:solidFill>
            </a:endParaRPr>
          </a:p>
          <a:p>
            <a:pPr marL="514350" indent="-514350" algn="just">
              <a:buAutoNum type="romanUcPeriod"/>
            </a:pPr>
            <a:r>
              <a:rPr lang="fr-FR" sz="2000" b="1" dirty="0">
                <a:solidFill>
                  <a:schemeClr val="tx1"/>
                </a:solidFill>
              </a:rPr>
              <a:t>Cadre de suivi et de </a:t>
            </a:r>
            <a:r>
              <a:rPr lang="fr-FR" sz="2000" b="1" dirty="0" err="1">
                <a:solidFill>
                  <a:schemeClr val="tx1"/>
                </a:solidFill>
              </a:rPr>
              <a:t>reporting</a:t>
            </a:r>
            <a:r>
              <a:rPr lang="fr-FR" sz="2000" b="1" dirty="0">
                <a:solidFill>
                  <a:schemeClr val="tx1"/>
                </a:solidFill>
              </a:rPr>
              <a:t> sur la mise en œuvre des ODD;</a:t>
            </a:r>
          </a:p>
          <a:p>
            <a:pPr marL="514350" indent="-514350" algn="just">
              <a:buAutoNum type="romanUcPeriod"/>
            </a:pPr>
            <a:endParaRPr lang="fr-FR" b="1" dirty="0">
              <a:solidFill>
                <a:srgbClr val="C00000"/>
              </a:solidFill>
            </a:endParaRPr>
          </a:p>
          <a:p>
            <a:pPr marL="514350" indent="-514350" algn="just">
              <a:buAutoNum type="romanUcPeriod"/>
            </a:pPr>
            <a:r>
              <a:rPr lang="fr-FR" sz="2000" b="1" dirty="0">
                <a:solidFill>
                  <a:schemeClr val="tx1"/>
                </a:solidFill>
              </a:rPr>
              <a:t>Expérience marocaine en matière de </a:t>
            </a:r>
            <a:r>
              <a:rPr lang="fr-FR" sz="2000" b="1" dirty="0" err="1">
                <a:solidFill>
                  <a:schemeClr val="tx1"/>
                </a:solidFill>
              </a:rPr>
              <a:t>reporting</a:t>
            </a:r>
            <a:r>
              <a:rPr lang="fr-FR" sz="2000" b="1" dirty="0">
                <a:solidFill>
                  <a:schemeClr val="tx1"/>
                </a:solidFill>
              </a:rPr>
              <a:t> sur les ODD;</a:t>
            </a:r>
          </a:p>
          <a:p>
            <a:pPr marL="514350" indent="-514350" algn="just">
              <a:buAutoNum type="romanUcPeriod"/>
            </a:pPr>
            <a:endParaRPr lang="fr-FR" sz="2000" b="1" dirty="0">
              <a:solidFill>
                <a:schemeClr val="tx1"/>
              </a:solidFill>
            </a:endParaRPr>
          </a:p>
          <a:p>
            <a:pPr marL="514350" indent="-514350" algn="just">
              <a:buAutoNum type="romanUcPeriod"/>
            </a:pPr>
            <a:r>
              <a:rPr lang="fr-FR" b="1" dirty="0">
                <a:solidFill>
                  <a:srgbClr val="C00000"/>
                </a:solidFill>
              </a:rPr>
              <a:t> </a:t>
            </a:r>
            <a:r>
              <a:rPr lang="fr-FR" sz="2000" b="1" dirty="0">
                <a:solidFill>
                  <a:schemeClr val="tx1"/>
                </a:solidFill>
              </a:rPr>
              <a:t>Rapports régionaux sur le suivi des ODD: cas de la région de Casablanca-Settat;</a:t>
            </a:r>
          </a:p>
          <a:p>
            <a:pPr marL="514350" indent="-514350" algn="just">
              <a:buAutoNum type="romanUcPeriod"/>
            </a:pPr>
            <a:endParaRPr lang="fr-FR" sz="2000" b="1" dirty="0">
              <a:solidFill>
                <a:schemeClr val="tx1"/>
              </a:solidFill>
            </a:endParaRPr>
          </a:p>
          <a:p>
            <a:pPr marL="514350" indent="-514350" algn="just">
              <a:buAutoNum type="romanUcPeriod"/>
            </a:pPr>
            <a:r>
              <a:rPr lang="fr-FR" b="1" dirty="0">
                <a:solidFill>
                  <a:srgbClr val="C00000"/>
                </a:solidFill>
              </a:rPr>
              <a:t> </a:t>
            </a:r>
            <a:r>
              <a:rPr lang="fr-FR" sz="2000" b="1" dirty="0">
                <a:solidFill>
                  <a:schemeClr val="tx1"/>
                </a:solidFill>
              </a:rPr>
              <a:t>Canevas des contributions des services déconcentrés pour l’élaboration du rapport régional sur les ODD;</a:t>
            </a:r>
          </a:p>
          <a:p>
            <a:pPr marL="514350" indent="-514350" algn="just">
              <a:buAutoNum type="romanUcPeriod"/>
            </a:pPr>
            <a:endParaRPr lang="fr-FR" sz="2000" b="1" dirty="0">
              <a:solidFill>
                <a:schemeClr val="tx1"/>
              </a:solidFill>
            </a:endParaRPr>
          </a:p>
          <a:p>
            <a:pPr marL="514350" indent="-514350" algn="just">
              <a:buAutoNum type="romanUcPeriod"/>
            </a:pPr>
            <a:r>
              <a:rPr lang="fr-FR" sz="2000" b="1" dirty="0">
                <a:solidFill>
                  <a:schemeClr val="tx1"/>
                </a:solidFill>
              </a:rPr>
              <a:t> Prochaines étapes.</a:t>
            </a:r>
          </a:p>
          <a:p>
            <a:pPr>
              <a:buNone/>
            </a:pPr>
            <a:endParaRPr lang="fr-FR" b="1" dirty="0">
              <a:solidFill>
                <a:srgbClr val="FFC000"/>
              </a:solidFill>
              <a:latin typeface="Calibri" pitchFamily="34" charset="0"/>
            </a:endParaRPr>
          </a:p>
          <a:p>
            <a:pPr algn="l"/>
            <a:endParaRPr lang="fr-FR" b="1" dirty="0">
              <a:solidFill>
                <a:srgbClr val="C00000"/>
              </a:solidFill>
            </a:endParaRPr>
          </a:p>
        </p:txBody>
      </p:sp>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2</a:t>
            </a:fld>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3</a:t>
            </a:fld>
            <a:endParaRPr lang="fr-FR"/>
          </a:p>
        </p:txBody>
      </p:sp>
      <p:sp>
        <p:nvSpPr>
          <p:cNvPr id="8" name="Titre 1"/>
          <p:cNvSpPr>
            <a:spLocks noGrp="1"/>
          </p:cNvSpPr>
          <p:nvPr>
            <p:ph type="title"/>
          </p:nvPr>
        </p:nvSpPr>
        <p:spPr>
          <a:xfrm>
            <a:off x="395536" y="620688"/>
            <a:ext cx="8568952" cy="504056"/>
          </a:xfrm>
        </p:spPr>
        <p:txBody>
          <a:bodyPr/>
          <a:lstStyle/>
          <a:p>
            <a:r>
              <a:rPr lang="fr-FR" sz="2000" dirty="0">
                <a:solidFill>
                  <a:srgbClr val="800000"/>
                </a:solidFill>
                <a:latin typeface="Calibri" pitchFamily="34" charset="0"/>
              </a:rPr>
              <a:t>I. Aperçu sur l’agenda 2030 et les objectifs de développement durable</a:t>
            </a:r>
          </a:p>
        </p:txBody>
      </p:sp>
      <p:sp>
        <p:nvSpPr>
          <p:cNvPr id="3" name="Rectangle 2"/>
          <p:cNvSpPr/>
          <p:nvPr/>
        </p:nvSpPr>
        <p:spPr>
          <a:xfrm>
            <a:off x="107504" y="1268760"/>
            <a:ext cx="8906847" cy="3785652"/>
          </a:xfrm>
          <a:prstGeom prst="rect">
            <a:avLst/>
          </a:prstGeom>
        </p:spPr>
        <p:txBody>
          <a:bodyPr wrap="square">
            <a:spAutoFit/>
          </a:bodyPr>
          <a:lstStyle/>
          <a:p>
            <a:r>
              <a:rPr lang="fr-FR" sz="2000" b="1" dirty="0">
                <a:solidFill>
                  <a:srgbClr val="0000CC"/>
                </a:solidFill>
                <a:latin typeface="Calibri" panose="020F0502020204030204" pitchFamily="34" charset="0"/>
                <a:cs typeface="Calibri" panose="020F0502020204030204" pitchFamily="34" charset="0"/>
              </a:rPr>
              <a:t>Concept du développement durable: </a:t>
            </a:r>
          </a:p>
          <a:p>
            <a:endParaRPr lang="fr-FR" sz="2000" b="1" dirty="0">
              <a:solidFill>
                <a:srgbClr val="0000CC"/>
              </a:solidFill>
              <a:latin typeface="Calibri" panose="020F0502020204030204" pitchFamily="34" charset="0"/>
              <a:cs typeface="Calibri" panose="020F0502020204030204" pitchFamily="34" charset="0"/>
            </a:endParaRPr>
          </a:p>
          <a:p>
            <a:pPr marL="803275" indent="-803275" algn="just"/>
            <a:r>
              <a:rPr lang="fr-FR" sz="2000" b="1" dirty="0">
                <a:solidFill>
                  <a:srgbClr val="0000CC"/>
                </a:solidFill>
                <a:latin typeface="Calibri" panose="020F0502020204030204" pitchFamily="34" charset="0"/>
                <a:cs typeface="Calibri" panose="020F0502020204030204" pitchFamily="34" charset="0"/>
              </a:rPr>
              <a:t>1987 (NU): </a:t>
            </a:r>
            <a:r>
              <a:rPr lang="fr-FR" sz="2000" b="1" dirty="0">
                <a:solidFill>
                  <a:schemeClr val="tx1"/>
                </a:solidFill>
                <a:latin typeface="Calibri" panose="020F0502020204030204" pitchFamily="34" charset="0"/>
                <a:cs typeface="Calibri" panose="020F0502020204030204" pitchFamily="34" charset="0"/>
              </a:rPr>
              <a:t>«Le développement durable est un développement qui répond aux besoins du présent sans compromettre la capacité des générations futures de répondre aux leurs ».</a:t>
            </a:r>
          </a:p>
          <a:p>
            <a:pPr marL="803275" indent="-803275" algn="just"/>
            <a:endParaRPr lang="fr-FR" sz="2000" b="1" dirty="0">
              <a:solidFill>
                <a:schemeClr val="tx1"/>
              </a:solidFill>
              <a:latin typeface="Calibri" panose="020F0502020204030204" pitchFamily="34" charset="0"/>
              <a:cs typeface="Calibri" panose="020F0502020204030204" pitchFamily="34" charset="0"/>
            </a:endParaRPr>
          </a:p>
          <a:p>
            <a:pPr algn="just"/>
            <a:r>
              <a:rPr lang="fr-FR" sz="2000" b="1" dirty="0">
                <a:solidFill>
                  <a:srgbClr val="0000CC"/>
                </a:solidFill>
                <a:latin typeface="Calibri" panose="020F0502020204030204" pitchFamily="34" charset="0"/>
                <a:cs typeface="Calibri" panose="020F0502020204030204" pitchFamily="34" charset="0"/>
              </a:rPr>
              <a:t>Ses principales composantes: </a:t>
            </a:r>
            <a:r>
              <a:rPr lang="fr-FR" sz="2000" dirty="0">
                <a:solidFill>
                  <a:schemeClr val="tx1"/>
                </a:solidFill>
                <a:latin typeface="Calibri" panose="020F0502020204030204" pitchFamily="34" charset="0"/>
                <a:cs typeface="Calibri" panose="020F0502020204030204" pitchFamily="34" charset="0"/>
              </a:rPr>
              <a:t>le développement durable cherche à concilier entre trois principales composantes: </a:t>
            </a:r>
          </a:p>
          <a:p>
            <a:pPr marL="803275" indent="-77788" algn="just">
              <a:buFont typeface="Wingdings" panose="05000000000000000000" pitchFamily="2" charset="2"/>
              <a:buChar char="Ø"/>
            </a:pPr>
            <a:r>
              <a:rPr lang="fr-FR" sz="2000" dirty="0">
                <a:solidFill>
                  <a:schemeClr val="tx1"/>
                </a:solidFill>
                <a:latin typeface="Calibri" panose="020F0502020204030204" pitchFamily="34" charset="0"/>
                <a:cs typeface="Calibri" panose="020F0502020204030204" pitchFamily="34" charset="0"/>
              </a:rPr>
              <a:t> le développement économique;</a:t>
            </a:r>
          </a:p>
          <a:p>
            <a:pPr marL="803275" indent="-77788" algn="just">
              <a:buFont typeface="Wingdings" panose="05000000000000000000" pitchFamily="2" charset="2"/>
              <a:buChar char="Ø"/>
            </a:pPr>
            <a:r>
              <a:rPr lang="fr-FR" sz="2000" dirty="0">
                <a:solidFill>
                  <a:schemeClr val="tx1"/>
                </a:solidFill>
                <a:latin typeface="Calibri" panose="020F0502020204030204" pitchFamily="34" charset="0"/>
                <a:cs typeface="Calibri" panose="020F0502020204030204" pitchFamily="34" charset="0"/>
              </a:rPr>
              <a:t> le progrès social;</a:t>
            </a:r>
          </a:p>
          <a:p>
            <a:pPr marL="803275" indent="-77788" algn="just">
              <a:buFont typeface="Wingdings" panose="05000000000000000000" pitchFamily="2" charset="2"/>
              <a:buChar char="Ø"/>
            </a:pPr>
            <a:r>
              <a:rPr lang="fr-FR" sz="2000" dirty="0">
                <a:solidFill>
                  <a:schemeClr val="tx1"/>
                </a:solidFill>
                <a:latin typeface="Calibri" panose="020F0502020204030204" pitchFamily="34" charset="0"/>
                <a:cs typeface="Calibri" panose="020F0502020204030204" pitchFamily="34" charset="0"/>
              </a:rPr>
              <a:t> la protection de l’environnement.</a:t>
            </a:r>
          </a:p>
          <a:p>
            <a:pPr marL="803275" indent="-803275" algn="just"/>
            <a:endParaRPr lang="fr-FR" sz="20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4</a:t>
            </a:fld>
            <a:endParaRPr lang="fr-FR"/>
          </a:p>
        </p:txBody>
      </p:sp>
      <p:sp>
        <p:nvSpPr>
          <p:cNvPr id="8" name="Titre 1"/>
          <p:cNvSpPr>
            <a:spLocks noGrp="1"/>
          </p:cNvSpPr>
          <p:nvPr>
            <p:ph type="title"/>
          </p:nvPr>
        </p:nvSpPr>
        <p:spPr>
          <a:xfrm>
            <a:off x="395536" y="620688"/>
            <a:ext cx="8568952" cy="504056"/>
          </a:xfrm>
        </p:spPr>
        <p:txBody>
          <a:bodyPr/>
          <a:lstStyle/>
          <a:p>
            <a:r>
              <a:rPr lang="fr-FR" sz="2000" dirty="0">
                <a:solidFill>
                  <a:srgbClr val="800000"/>
                </a:solidFill>
                <a:latin typeface="Calibri" pitchFamily="34" charset="0"/>
              </a:rPr>
              <a:t>I. Aperçu sur l’agenda 2030 et les objectifs de développement durable</a:t>
            </a:r>
          </a:p>
        </p:txBody>
      </p:sp>
      <p:sp>
        <p:nvSpPr>
          <p:cNvPr id="2" name="Rectangle 1"/>
          <p:cNvSpPr/>
          <p:nvPr/>
        </p:nvSpPr>
        <p:spPr>
          <a:xfrm>
            <a:off x="-1" y="1052736"/>
            <a:ext cx="9132487" cy="5539978"/>
          </a:xfrm>
          <a:prstGeom prst="rect">
            <a:avLst/>
          </a:prstGeom>
        </p:spPr>
        <p:txBody>
          <a:bodyPr wrap="square">
            <a:spAutoFit/>
          </a:bodyPr>
          <a:lstStyle/>
          <a:p>
            <a:r>
              <a:rPr lang="fr-FR" sz="2000" b="1" dirty="0">
                <a:solidFill>
                  <a:srgbClr val="0000CC"/>
                </a:solidFill>
                <a:latin typeface="Calibri" panose="020F0502020204030204" pitchFamily="34" charset="0"/>
                <a:cs typeface="Calibri" panose="020F0502020204030204" pitchFamily="34" charset="0"/>
              </a:rPr>
              <a:t>2015: adoption de l’agenda 2030 </a:t>
            </a:r>
            <a:r>
              <a:rPr lang="fr-FR" sz="2000" dirty="0">
                <a:solidFill>
                  <a:schemeClr val="tx1"/>
                </a:solidFill>
                <a:latin typeface="Calibri" panose="020F0502020204030204" pitchFamily="34" charset="0"/>
                <a:cs typeface="Calibri" panose="020F0502020204030204" pitchFamily="34" charset="0"/>
              </a:rPr>
              <a:t>« Transformer notre monde: le programme de développement durable à l’horizon  2030 »:  </a:t>
            </a:r>
          </a:p>
          <a:p>
            <a:endParaRPr lang="fr-FR" sz="2000" dirty="0">
              <a:solidFill>
                <a:schemeClr val="tx1"/>
              </a:solidFill>
              <a:latin typeface="Calibri" panose="020F0502020204030204" pitchFamily="34" charset="0"/>
              <a:cs typeface="Calibri" panose="020F0502020204030204" pitchFamily="34" charset="0"/>
            </a:endParaRPr>
          </a:p>
          <a:p>
            <a:pPr marL="342900" indent="-342900">
              <a:buFont typeface="Wingdings" panose="05000000000000000000" pitchFamily="2" charset="2"/>
              <a:buChar char="Ø"/>
            </a:pPr>
            <a:r>
              <a:rPr lang="fr-FR" sz="2000" b="1" dirty="0">
                <a:solidFill>
                  <a:srgbClr val="0000CC"/>
                </a:solidFill>
                <a:latin typeface="Calibri" panose="020F0502020204030204" pitchFamily="34" charset="0"/>
                <a:cs typeface="Calibri" panose="020F0502020204030204" pitchFamily="34" charset="0"/>
              </a:rPr>
              <a:t>Décliné en 17 objectifs, 169 cibles et 231 indicateurs pour le suivi et l’évaluation;</a:t>
            </a:r>
          </a:p>
          <a:p>
            <a:r>
              <a:rPr lang="fr-FR" sz="2000" dirty="0">
                <a:latin typeface="Calibri" panose="020F0502020204030204" pitchFamily="34" charset="0"/>
                <a:cs typeface="Calibri" panose="020F0502020204030204" pitchFamily="34" charset="0"/>
              </a:rPr>
              <a:t> </a:t>
            </a:r>
          </a:p>
          <a:p>
            <a:pPr marL="285750" indent="-285750">
              <a:buFont typeface="Wingdings" panose="05000000000000000000" pitchFamily="2" charset="2"/>
              <a:buChar char="Ø"/>
            </a:pPr>
            <a:r>
              <a:rPr lang="fr-FR" sz="2000" b="1" dirty="0">
                <a:solidFill>
                  <a:srgbClr val="0000CC"/>
                </a:solidFill>
                <a:latin typeface="Calibri" panose="020F0502020204030204" pitchFamily="34" charset="0"/>
                <a:cs typeface="Calibri" panose="020F0502020204030204" pitchFamily="34" charset="0"/>
              </a:rPr>
              <a:t> Couvrant cinq domines de développement :</a:t>
            </a:r>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3212976"/>
            <a:ext cx="5688632" cy="3096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4013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5</a:t>
            </a:fld>
            <a:endParaRPr lang="fr-FR"/>
          </a:p>
        </p:txBody>
      </p:sp>
      <p:sp>
        <p:nvSpPr>
          <p:cNvPr id="8" name="Titre 1"/>
          <p:cNvSpPr>
            <a:spLocks noGrp="1"/>
          </p:cNvSpPr>
          <p:nvPr>
            <p:ph type="title"/>
          </p:nvPr>
        </p:nvSpPr>
        <p:spPr>
          <a:xfrm>
            <a:off x="395536" y="620688"/>
            <a:ext cx="8568952" cy="504056"/>
          </a:xfrm>
        </p:spPr>
        <p:txBody>
          <a:bodyPr/>
          <a:lstStyle/>
          <a:p>
            <a:r>
              <a:rPr lang="fr-FR" sz="2000" dirty="0">
                <a:solidFill>
                  <a:srgbClr val="800000"/>
                </a:solidFill>
                <a:latin typeface="Calibri" pitchFamily="34" charset="0"/>
              </a:rPr>
              <a:t>I. Aperçu sur l’agenda 2030 et les objectifs de développement durable</a:t>
            </a:r>
          </a:p>
        </p:txBody>
      </p:sp>
      <p:sp>
        <p:nvSpPr>
          <p:cNvPr id="2" name="Rectangle 1"/>
          <p:cNvSpPr/>
          <p:nvPr/>
        </p:nvSpPr>
        <p:spPr>
          <a:xfrm>
            <a:off x="0" y="1052736"/>
            <a:ext cx="9132486" cy="5693866"/>
          </a:xfrm>
          <a:prstGeom prst="rect">
            <a:avLst/>
          </a:prstGeom>
        </p:spPr>
        <p:txBody>
          <a:bodyPr wrap="square">
            <a:spAutoFit/>
          </a:bodyPr>
          <a:lstStyle/>
          <a:p>
            <a:pPr marL="342900" indent="-342900">
              <a:buFont typeface="Wingdings" panose="05000000000000000000" pitchFamily="2" charset="2"/>
              <a:buChar char="Ø"/>
            </a:pPr>
            <a:r>
              <a:rPr lang="fr-FR" sz="2000" b="1" dirty="0">
                <a:solidFill>
                  <a:srgbClr val="0000CC"/>
                </a:solidFill>
                <a:latin typeface="Calibri" panose="020F0502020204030204" pitchFamily="34" charset="0"/>
                <a:cs typeface="Calibri" panose="020F0502020204030204" pitchFamily="34" charset="0"/>
              </a:rPr>
              <a:t>les  17 objectifs de développement durable:</a:t>
            </a:r>
          </a:p>
          <a:p>
            <a:r>
              <a:rPr lang="fr-FR" sz="2000" dirty="0">
                <a:latin typeface="Calibri" panose="020F0502020204030204" pitchFamily="34" charset="0"/>
                <a:cs typeface="Calibri" panose="020F0502020204030204" pitchFamily="34" charset="0"/>
              </a:rPr>
              <a:t> </a:t>
            </a:r>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a:p>
            <a:endParaRPr lang="fr-FR"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1838189"/>
            <a:ext cx="1080120"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688" y="1864110"/>
            <a:ext cx="1080120"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03116" y="1838189"/>
            <a:ext cx="1080120"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8123" y="1838189"/>
            <a:ext cx="985391"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68228" y="1797597"/>
            <a:ext cx="998711" cy="936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1520" y="3099331"/>
            <a:ext cx="1073150" cy="845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7"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56271" y="3159794"/>
            <a:ext cx="1094953"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8" name="Picture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03116" y="3115742"/>
            <a:ext cx="1073150" cy="85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9" name="Picture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728123" y="3114029"/>
            <a:ext cx="985391"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0" name="Picture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181548" y="3085765"/>
            <a:ext cx="985391" cy="898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1" name="Picture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452320" y="1797597"/>
            <a:ext cx="936103" cy="936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2" name="Picture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452319" y="3155728"/>
            <a:ext cx="936103"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3" name="Picture 1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58490" y="4316088"/>
            <a:ext cx="1073150" cy="985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4" name="Picture 1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203116" y="4322004"/>
            <a:ext cx="1094953"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5" name="Picture 1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756271" y="4312669"/>
            <a:ext cx="1087537" cy="973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6" name="Picture 1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728124" y="4312669"/>
            <a:ext cx="985390" cy="989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7" name="Picture 1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168228" y="4316088"/>
            <a:ext cx="998711" cy="985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429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692696"/>
            <a:ext cx="8143932" cy="359569"/>
          </a:xfrm>
        </p:spPr>
        <p:txBody>
          <a:bodyPr/>
          <a:lstStyle/>
          <a:p>
            <a:r>
              <a:rPr lang="fr-FR" sz="2000" dirty="0">
                <a:latin typeface="Calibri" panose="020F0502020204030204" pitchFamily="34" charset="0"/>
                <a:cs typeface="Calibri" panose="020F0502020204030204" pitchFamily="34" charset="0"/>
              </a:rPr>
              <a:t>II. Cadre de suivi et de </a:t>
            </a:r>
            <a:r>
              <a:rPr lang="fr-FR" sz="2000" dirty="0" err="1">
                <a:latin typeface="Calibri" panose="020F0502020204030204" pitchFamily="34" charset="0"/>
                <a:cs typeface="Calibri" panose="020F0502020204030204" pitchFamily="34" charset="0"/>
              </a:rPr>
              <a:t>reporting</a:t>
            </a:r>
            <a:r>
              <a:rPr lang="fr-FR" sz="2000" dirty="0">
                <a:latin typeface="Calibri" panose="020F0502020204030204" pitchFamily="34" charset="0"/>
                <a:cs typeface="Calibri" panose="020F0502020204030204" pitchFamily="34" charset="0"/>
              </a:rPr>
              <a:t> sur la mise en œuvre des ODD</a:t>
            </a:r>
          </a:p>
        </p:txBody>
      </p:sp>
      <p:sp>
        <p:nvSpPr>
          <p:cNvPr id="3" name="Espace réservé du contenu 2"/>
          <p:cNvSpPr>
            <a:spLocks noGrp="1"/>
          </p:cNvSpPr>
          <p:nvPr>
            <p:ph idx="1"/>
          </p:nvPr>
        </p:nvSpPr>
        <p:spPr>
          <a:xfrm>
            <a:off x="0" y="1124744"/>
            <a:ext cx="9144000" cy="5400600"/>
          </a:xfrm>
        </p:spPr>
        <p:txBody>
          <a:bodyPr/>
          <a:lstStyle/>
          <a:p>
            <a:pPr marL="0" indent="0" algn="just">
              <a:buNone/>
            </a:pPr>
            <a:r>
              <a:rPr lang="fr-FR" sz="1400" b="1" dirty="0">
                <a:solidFill>
                  <a:srgbClr val="0000CC"/>
                </a:solidFill>
                <a:latin typeface="Calibri" panose="020F0502020204030204" pitchFamily="34" charset="0"/>
                <a:cs typeface="Calibri" panose="020F0502020204030204" pitchFamily="34" charset="0"/>
              </a:rPr>
              <a:t>1.Mécanismes de suivi des ODD:</a:t>
            </a:r>
          </a:p>
          <a:p>
            <a:pPr marL="0" indent="0" algn="just">
              <a:buNone/>
            </a:pPr>
            <a:endParaRPr lang="fr-FR" sz="1400" b="1" dirty="0">
              <a:solidFill>
                <a:srgbClr val="0000CC"/>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fr-FR" sz="1400" b="1" dirty="0">
                <a:solidFill>
                  <a:schemeClr val="tx1"/>
                </a:solidFill>
                <a:latin typeface="Calibri" panose="020F0502020204030204" pitchFamily="34" charset="0"/>
                <a:cs typeface="Calibri" panose="020F0502020204030204" pitchFamily="34" charset="0"/>
              </a:rPr>
              <a:t>Au niveau international: </a:t>
            </a:r>
            <a:r>
              <a:rPr lang="fr-FR" sz="1400" dirty="0">
                <a:solidFill>
                  <a:schemeClr val="tx1"/>
                </a:solidFill>
                <a:latin typeface="Calibri" panose="020F0502020204030204" pitchFamily="34" charset="0"/>
                <a:cs typeface="Calibri" panose="020F0502020204030204" pitchFamily="34" charset="0"/>
              </a:rPr>
              <a:t>Forum Politique de Haut Niveau (FPHN) pour le développement durable, crée par les NU en 2013;</a:t>
            </a:r>
          </a:p>
          <a:p>
            <a:pPr>
              <a:buFont typeface="Wingdings" panose="05000000000000000000" pitchFamily="2" charset="2"/>
              <a:buChar char="Ø"/>
            </a:pPr>
            <a:r>
              <a:rPr lang="fr-FR" sz="1400" b="1" dirty="0">
                <a:solidFill>
                  <a:schemeClr val="tx1"/>
                </a:solidFill>
                <a:latin typeface="Calibri" panose="020F0502020204030204" pitchFamily="34" charset="0"/>
                <a:cs typeface="Calibri" panose="020F0502020204030204" pitchFamily="34" charset="0"/>
              </a:rPr>
              <a:t>Au niveau régional (Afrique): </a:t>
            </a:r>
            <a:r>
              <a:rPr lang="fr-FR" sz="1400" dirty="0">
                <a:solidFill>
                  <a:schemeClr val="tx1"/>
                </a:solidFill>
                <a:latin typeface="Calibri" panose="020F0502020204030204" pitchFamily="34" charset="0"/>
                <a:cs typeface="Calibri" panose="020F0502020204030204" pitchFamily="34" charset="0"/>
              </a:rPr>
              <a:t>Forum Régional Africain pour le Développement Durable, créé en 2015, par la Commission de l’Union Africaine, la Commission Economique des Nations Unies pour l’Afrique (CEA) et la BAD;</a:t>
            </a:r>
          </a:p>
          <a:p>
            <a:pPr>
              <a:buFont typeface="Wingdings" panose="05000000000000000000" pitchFamily="2" charset="2"/>
              <a:buChar char="Ø"/>
            </a:pPr>
            <a:r>
              <a:rPr lang="fr-FR" sz="1400" b="1" dirty="0">
                <a:solidFill>
                  <a:schemeClr val="tx1"/>
                </a:solidFill>
                <a:latin typeface="Calibri" panose="020F0502020204030204" pitchFamily="34" charset="0"/>
                <a:cs typeface="Calibri" panose="020F0502020204030204" pitchFamily="34" charset="0"/>
              </a:rPr>
              <a:t>Au niveau National: </a:t>
            </a:r>
            <a:r>
              <a:rPr lang="fr-FR" sz="1400" dirty="0">
                <a:solidFill>
                  <a:schemeClr val="tx1"/>
                </a:solidFill>
                <a:latin typeface="Calibri" panose="020F0502020204030204" pitchFamily="34" charset="0"/>
                <a:cs typeface="Calibri" panose="020F0502020204030204" pitchFamily="34" charset="0"/>
              </a:rPr>
              <a:t>Le suivi relève de la responsabilités des Etats.</a:t>
            </a:r>
          </a:p>
          <a:p>
            <a:pPr>
              <a:buFont typeface="Wingdings" panose="05000000000000000000" pitchFamily="2" charset="2"/>
              <a:buChar char="Ø"/>
            </a:pPr>
            <a:endParaRPr lang="fr-FR" sz="1400" dirty="0">
              <a:solidFill>
                <a:schemeClr val="tx1"/>
              </a:solidFill>
              <a:latin typeface="Calibri" panose="020F0502020204030204" pitchFamily="34" charset="0"/>
              <a:cs typeface="Calibri" panose="020F0502020204030204" pitchFamily="34" charset="0"/>
            </a:endParaRPr>
          </a:p>
          <a:p>
            <a:pPr marL="0" indent="0">
              <a:buNone/>
            </a:pPr>
            <a:r>
              <a:rPr lang="fr-FR" sz="1400" b="1" dirty="0">
                <a:solidFill>
                  <a:srgbClr val="0000CC"/>
                </a:solidFill>
                <a:latin typeface="Calibri" panose="020F0502020204030204" pitchFamily="34" charset="0"/>
                <a:cs typeface="Calibri" panose="020F0502020204030204" pitchFamily="34" charset="0"/>
              </a:rPr>
              <a:t>2. Cadre mondial des indicateurs des ODD:</a:t>
            </a:r>
          </a:p>
          <a:p>
            <a:pPr marL="0" indent="0">
              <a:buNone/>
            </a:pPr>
            <a:endParaRPr lang="fr-FR" sz="1400" b="1" dirty="0">
              <a:solidFill>
                <a:srgbClr val="0000CC"/>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fr-FR" sz="1400" dirty="0">
                <a:solidFill>
                  <a:schemeClr val="tx1"/>
                </a:solidFill>
                <a:latin typeface="Calibri" panose="020F0502020204030204" pitchFamily="34" charset="0"/>
                <a:cs typeface="Calibri" panose="020F0502020204030204" pitchFamily="34" charset="0"/>
              </a:rPr>
              <a:t>231 indicateurs: 130 indicateurs de niveau 1 (méthodologie et données pour le calcul sont disponibles) , 97 de niveau 2 (méthodologie disponible, mais les données ne sont pas disponibles) et 4 sont composés dont les composantes appartiennent à des niveaux différents.  </a:t>
            </a:r>
          </a:p>
          <a:p>
            <a:pPr marL="0" indent="0">
              <a:buNone/>
            </a:pPr>
            <a:endParaRPr lang="fr-FR" sz="1400" b="1" dirty="0">
              <a:solidFill>
                <a:srgbClr val="0000CC"/>
              </a:solidFill>
              <a:latin typeface="Calibri" panose="020F0502020204030204" pitchFamily="34" charset="0"/>
              <a:cs typeface="Calibri" panose="020F0502020204030204" pitchFamily="34" charset="0"/>
            </a:endParaRPr>
          </a:p>
          <a:p>
            <a:pPr marL="0" indent="0">
              <a:buNone/>
            </a:pPr>
            <a:r>
              <a:rPr lang="fr-FR" sz="1400" b="1" dirty="0">
                <a:solidFill>
                  <a:srgbClr val="0000CC"/>
                </a:solidFill>
                <a:latin typeface="Calibri" panose="020F0502020204030204" pitchFamily="34" charset="0"/>
                <a:cs typeface="Calibri" panose="020F0502020204030204" pitchFamily="34" charset="0"/>
              </a:rPr>
              <a:t>3. Outils de suivi et de </a:t>
            </a:r>
            <a:r>
              <a:rPr lang="fr-FR" sz="1400" b="1" dirty="0" err="1">
                <a:solidFill>
                  <a:srgbClr val="0000CC"/>
                </a:solidFill>
                <a:latin typeface="Calibri" panose="020F0502020204030204" pitchFamily="34" charset="0"/>
                <a:cs typeface="Calibri" panose="020F0502020204030204" pitchFamily="34" charset="0"/>
              </a:rPr>
              <a:t>reporting</a:t>
            </a:r>
            <a:r>
              <a:rPr lang="fr-FR" sz="1400" b="1" dirty="0">
                <a:solidFill>
                  <a:srgbClr val="0000CC"/>
                </a:solidFill>
                <a:latin typeface="Calibri" panose="020F0502020204030204" pitchFamily="34" charset="0"/>
                <a:cs typeface="Calibri" panose="020F0502020204030204" pitchFamily="34" charset="0"/>
              </a:rPr>
              <a:t>: </a:t>
            </a:r>
          </a:p>
          <a:p>
            <a:pPr marL="0" indent="0">
              <a:buNone/>
            </a:pPr>
            <a:endParaRPr lang="fr-FR" sz="1400" b="1" dirty="0">
              <a:solidFill>
                <a:srgbClr val="0000CC"/>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fr-FR" sz="1400" b="1" dirty="0">
                <a:solidFill>
                  <a:schemeClr val="tx1"/>
                </a:solidFill>
                <a:latin typeface="Calibri" panose="020F0502020204030204" pitchFamily="34" charset="0"/>
                <a:cs typeface="Calibri" panose="020F0502020204030204" pitchFamily="34" charset="0"/>
              </a:rPr>
              <a:t>Elaboration des rapports périodiques:</a:t>
            </a:r>
          </a:p>
          <a:p>
            <a:pPr lvl="1">
              <a:buFont typeface="Wingdings" panose="05000000000000000000" pitchFamily="2" charset="2"/>
              <a:buChar char="ü"/>
            </a:pPr>
            <a:r>
              <a:rPr lang="fr-FR" sz="1400" dirty="0">
                <a:solidFill>
                  <a:schemeClr val="tx1"/>
                </a:solidFill>
                <a:latin typeface="Calibri" panose="020F0502020204030204" pitchFamily="34" charset="0"/>
                <a:ea typeface="+mn-ea"/>
                <a:cs typeface="Calibri" panose="020F0502020204030204" pitchFamily="34" charset="0"/>
              </a:rPr>
              <a:t> à caractère global et/ou sectoriel et thématique;</a:t>
            </a:r>
          </a:p>
          <a:p>
            <a:pPr lvl="1">
              <a:buFont typeface="Wingdings" panose="05000000000000000000" pitchFamily="2" charset="2"/>
              <a:buChar char="ü"/>
            </a:pPr>
            <a:r>
              <a:rPr lang="fr-FR" sz="1400" dirty="0">
                <a:solidFill>
                  <a:schemeClr val="tx1"/>
                </a:solidFill>
                <a:latin typeface="Calibri" panose="020F0502020204030204" pitchFamily="34" charset="0"/>
                <a:ea typeface="+mn-ea"/>
                <a:cs typeface="Calibri" panose="020F0502020204030204" pitchFamily="34" charset="0"/>
              </a:rPr>
              <a:t>au niveau national et/ou infranational;</a:t>
            </a:r>
          </a:p>
          <a:p>
            <a:pPr>
              <a:buFont typeface="Wingdings" panose="05000000000000000000" pitchFamily="2" charset="2"/>
              <a:buChar char="Ø"/>
            </a:pPr>
            <a:r>
              <a:rPr lang="fr-FR" sz="1400" dirty="0">
                <a:solidFill>
                  <a:schemeClr val="tx1"/>
                </a:solidFill>
                <a:latin typeface="Calibri" panose="020F0502020204030204" pitchFamily="34" charset="0"/>
                <a:cs typeface="Calibri" panose="020F0502020204030204" pitchFamily="34" charset="0"/>
              </a:rPr>
              <a:t> </a:t>
            </a:r>
            <a:r>
              <a:rPr lang="fr-FR" sz="1400" b="1" dirty="0">
                <a:solidFill>
                  <a:schemeClr val="tx1"/>
                </a:solidFill>
                <a:latin typeface="Calibri" panose="020F0502020204030204" pitchFamily="34" charset="0"/>
                <a:cs typeface="Calibri" panose="020F0502020204030204" pitchFamily="34" charset="0"/>
              </a:rPr>
              <a:t>Autres supports: tableaux de bord, ,,etc.</a:t>
            </a:r>
          </a:p>
        </p:txBody>
      </p:sp>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6</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692696"/>
            <a:ext cx="8856984" cy="504056"/>
          </a:xfrm>
        </p:spPr>
        <p:txBody>
          <a:bodyPr/>
          <a:lstStyle/>
          <a:p>
            <a:r>
              <a:rPr lang="fr-FR" sz="1800" dirty="0">
                <a:solidFill>
                  <a:srgbClr val="993300"/>
                </a:solidFill>
                <a:latin typeface="Bell MT" pitchFamily="18" charset="0"/>
              </a:rPr>
              <a:t>III. Rappel de l’expérience marocaine </a:t>
            </a:r>
            <a:br>
              <a:rPr lang="fr-FR" sz="1800" dirty="0">
                <a:solidFill>
                  <a:srgbClr val="993300"/>
                </a:solidFill>
                <a:latin typeface="Bell MT" pitchFamily="18" charset="0"/>
              </a:rPr>
            </a:br>
            <a:r>
              <a:rPr lang="fr-FR" sz="1800" dirty="0">
                <a:solidFill>
                  <a:srgbClr val="993300"/>
                </a:solidFill>
                <a:latin typeface="Bell MT" pitchFamily="18" charset="0"/>
              </a:rPr>
              <a:t>en matière de suivi et de </a:t>
            </a:r>
            <a:r>
              <a:rPr lang="fr-FR" sz="1800" dirty="0" err="1">
                <a:solidFill>
                  <a:srgbClr val="993300"/>
                </a:solidFill>
                <a:latin typeface="Bell MT" pitchFamily="18" charset="0"/>
              </a:rPr>
              <a:t>reporting</a:t>
            </a:r>
            <a:r>
              <a:rPr lang="fr-FR" sz="1800" dirty="0">
                <a:solidFill>
                  <a:srgbClr val="993300"/>
                </a:solidFill>
                <a:latin typeface="Bell MT" pitchFamily="18" charset="0"/>
              </a:rPr>
              <a:t> sur les ODD</a:t>
            </a:r>
          </a:p>
        </p:txBody>
      </p:sp>
      <p:sp>
        <p:nvSpPr>
          <p:cNvPr id="3" name="Espace réservé du contenu 2"/>
          <p:cNvSpPr>
            <a:spLocks noGrp="1"/>
          </p:cNvSpPr>
          <p:nvPr>
            <p:ph idx="1"/>
          </p:nvPr>
        </p:nvSpPr>
        <p:spPr>
          <a:xfrm>
            <a:off x="107504" y="1268760"/>
            <a:ext cx="8928992" cy="5328592"/>
          </a:xfrm>
        </p:spPr>
        <p:txBody>
          <a:bodyPr/>
          <a:lstStyle/>
          <a:p>
            <a:pPr marL="714375" indent="-714375">
              <a:buNone/>
            </a:pPr>
            <a:r>
              <a:rPr lang="fr-FR" sz="1400" b="1" dirty="0">
                <a:solidFill>
                  <a:srgbClr val="0000CC"/>
                </a:solidFill>
              </a:rPr>
              <a:t>En 2016: </a:t>
            </a:r>
            <a:r>
              <a:rPr lang="fr-FR" sz="1400" dirty="0">
                <a:solidFill>
                  <a:schemeClr val="tx1"/>
                </a:solidFill>
              </a:rPr>
              <a:t>élaboration du premier rapport sur les mesures nécessaires à la réalisation des ODD au Maroc, présenté au FPHN 2016;</a:t>
            </a:r>
          </a:p>
          <a:p>
            <a:pPr marL="714375" indent="-714375">
              <a:buNone/>
            </a:pPr>
            <a:r>
              <a:rPr lang="fr-FR" sz="1400" b="1" dirty="0">
                <a:solidFill>
                  <a:srgbClr val="0000CC"/>
                </a:solidFill>
              </a:rPr>
              <a:t>En 2020:  </a:t>
            </a:r>
            <a:r>
              <a:rPr lang="fr-FR" sz="1400" dirty="0">
                <a:solidFill>
                  <a:schemeClr val="tx1"/>
                </a:solidFill>
              </a:rPr>
              <a:t>élaboration du deuxième rapport- </a:t>
            </a:r>
            <a:r>
              <a:rPr lang="fr-FR" sz="1400" dirty="0" err="1">
                <a:solidFill>
                  <a:schemeClr val="tx1"/>
                </a:solidFill>
              </a:rPr>
              <a:t>bialn</a:t>
            </a:r>
            <a:r>
              <a:rPr lang="fr-FR" sz="1400" dirty="0">
                <a:solidFill>
                  <a:schemeClr val="tx1"/>
                </a:solidFill>
              </a:rPr>
              <a:t>, présenté au FPHN 2020;</a:t>
            </a:r>
          </a:p>
          <a:p>
            <a:pPr marL="714375" indent="-714375">
              <a:buNone/>
            </a:pPr>
            <a:r>
              <a:rPr lang="fr-FR" sz="1400" b="1" dirty="0">
                <a:solidFill>
                  <a:srgbClr val="0000CC"/>
                </a:solidFill>
              </a:rPr>
              <a:t>En 2021</a:t>
            </a:r>
            <a:r>
              <a:rPr lang="fr-FR" sz="1400" b="1" dirty="0">
                <a:solidFill>
                  <a:schemeClr val="tx1"/>
                </a:solidFill>
              </a:rPr>
              <a:t>: </a:t>
            </a:r>
            <a:r>
              <a:rPr lang="fr-FR" sz="1400" dirty="0">
                <a:solidFill>
                  <a:schemeClr val="tx1"/>
                </a:solidFill>
              </a:rPr>
              <a:t>élaboration du troisième rapport sur les ODD au Maroc.</a:t>
            </a:r>
          </a:p>
          <a:p>
            <a:pPr marL="0" indent="0">
              <a:buNone/>
            </a:pPr>
            <a:endParaRPr lang="fr-FR" sz="1400" b="1" dirty="0">
              <a:solidFill>
                <a:schemeClr val="tx1"/>
              </a:solidFill>
            </a:endParaRPr>
          </a:p>
          <a:p>
            <a:pPr marL="0" indent="0">
              <a:buNone/>
            </a:pPr>
            <a:r>
              <a:rPr lang="fr-FR" sz="1400" b="1" dirty="0">
                <a:solidFill>
                  <a:schemeClr val="tx1"/>
                </a:solidFill>
              </a:rPr>
              <a:t>Cadre institutionnel: </a:t>
            </a:r>
          </a:p>
          <a:p>
            <a:pPr marL="0" indent="0">
              <a:buNone/>
            </a:pPr>
            <a:r>
              <a:rPr lang="fr-FR" sz="1400" b="1" dirty="0">
                <a:solidFill>
                  <a:srgbClr val="0000CC"/>
                </a:solidFill>
              </a:rPr>
              <a:t>Entre 2016 et 2019</a:t>
            </a:r>
            <a:r>
              <a:rPr lang="fr-FR" sz="1400" dirty="0">
                <a:solidFill>
                  <a:schemeClr val="tx1"/>
                </a:solidFill>
              </a:rPr>
              <a:t>: Comité composé du ministère des affaires étrangères, du HCP et du PNUD;</a:t>
            </a:r>
          </a:p>
          <a:p>
            <a:pPr marL="0" indent="0">
              <a:buNone/>
            </a:pPr>
            <a:r>
              <a:rPr lang="fr-FR" sz="1400" b="1" dirty="0">
                <a:solidFill>
                  <a:srgbClr val="0000CC"/>
                </a:solidFill>
              </a:rPr>
              <a:t>Depuis début 2020</a:t>
            </a:r>
            <a:r>
              <a:rPr lang="fr-FR" sz="1400" dirty="0">
                <a:solidFill>
                  <a:schemeClr val="tx1"/>
                </a:solidFill>
              </a:rPr>
              <a:t>: Commission nationale pour le développement durable</a:t>
            </a:r>
          </a:p>
          <a:p>
            <a:pPr marL="0" indent="0">
              <a:buNone/>
            </a:pPr>
            <a:r>
              <a:rPr lang="fr-FR" sz="1400" b="1" dirty="0">
                <a:solidFill>
                  <a:srgbClr val="0000CC"/>
                </a:solidFill>
              </a:rPr>
              <a:t>Rôle du HCP: </a:t>
            </a:r>
          </a:p>
          <a:p>
            <a:pPr marL="542925" indent="-180975">
              <a:buFont typeface="Wingdings" panose="05000000000000000000" pitchFamily="2" charset="2"/>
              <a:buChar char="Ø"/>
            </a:pPr>
            <a:r>
              <a:rPr lang="fr-FR" sz="1400" b="1" dirty="0">
                <a:solidFill>
                  <a:srgbClr val="0000CC"/>
                </a:solidFill>
              </a:rPr>
              <a:t> </a:t>
            </a:r>
            <a:r>
              <a:rPr lang="fr-FR" sz="1400" dirty="0">
                <a:solidFill>
                  <a:schemeClr val="tx1"/>
                </a:solidFill>
              </a:rPr>
              <a:t>membre de la dite commission, chargé de l’élaboration des différents  rapport sur les ODD, et  de devrait lui soumettre annuellement un rapport sur les réalisations des ODD;</a:t>
            </a:r>
          </a:p>
          <a:p>
            <a:pPr marL="542925" indent="-180975">
              <a:buFont typeface="Wingdings" panose="05000000000000000000" pitchFamily="2" charset="2"/>
              <a:buChar char="Ø"/>
            </a:pPr>
            <a:r>
              <a:rPr lang="fr-FR" sz="1400" dirty="0">
                <a:solidFill>
                  <a:schemeClr val="tx1"/>
                </a:solidFill>
              </a:rPr>
              <a:t> signature  en 2019 d’une convention de partenariat entre le HCP, le PNUD et 10 autres agences onusiennes sur l’appui au suivi et </a:t>
            </a:r>
            <a:r>
              <a:rPr lang="fr-FR" sz="1400" dirty="0" err="1">
                <a:solidFill>
                  <a:schemeClr val="tx1"/>
                </a:solidFill>
              </a:rPr>
              <a:t>reporting</a:t>
            </a:r>
            <a:r>
              <a:rPr lang="fr-FR" sz="1400" dirty="0">
                <a:solidFill>
                  <a:schemeClr val="tx1"/>
                </a:solidFill>
              </a:rPr>
              <a:t> sur les ODD;</a:t>
            </a:r>
          </a:p>
          <a:p>
            <a:pPr marL="542925" indent="-180975">
              <a:buFont typeface="Wingdings" panose="05000000000000000000" pitchFamily="2" charset="2"/>
              <a:buChar char="Ø"/>
            </a:pPr>
            <a:r>
              <a:rPr lang="fr-FR" sz="1400" dirty="0">
                <a:solidFill>
                  <a:schemeClr val="tx1"/>
                </a:solidFill>
              </a:rPr>
              <a:t> Organisation des consultations nationales sur les ODD en 2016 et 2019;</a:t>
            </a:r>
          </a:p>
          <a:p>
            <a:pPr marL="542925" indent="-180975">
              <a:buFont typeface="Wingdings" panose="05000000000000000000" pitchFamily="2" charset="2"/>
              <a:buChar char="Ø"/>
            </a:pPr>
            <a:r>
              <a:rPr lang="fr-FR" sz="1400" dirty="0">
                <a:solidFill>
                  <a:schemeClr val="tx1"/>
                </a:solidFill>
              </a:rPr>
              <a:t> Organisation entre 2017 et 2019 des consultations régionales sur les ODD, dans les régions de Tanger-Tétouan – Al Hoceima, </a:t>
            </a:r>
            <a:r>
              <a:rPr lang="fr-FR" sz="1400" dirty="0" err="1">
                <a:solidFill>
                  <a:schemeClr val="tx1"/>
                </a:solidFill>
              </a:rPr>
              <a:t>Fes-Meknes</a:t>
            </a:r>
            <a:r>
              <a:rPr lang="fr-FR" sz="1400" dirty="0">
                <a:solidFill>
                  <a:schemeClr val="tx1"/>
                </a:solidFill>
              </a:rPr>
              <a:t> et Marrakech-Safi, en collaboration avec les Wilayas des régions, les conseils régionaux et le FNUAP;</a:t>
            </a:r>
          </a:p>
          <a:p>
            <a:pPr marL="542925" indent="-180975">
              <a:buFont typeface="Wingdings" panose="05000000000000000000" pitchFamily="2" charset="2"/>
              <a:buChar char="Ø"/>
            </a:pPr>
            <a:r>
              <a:rPr lang="fr-FR" sz="1400" dirty="0">
                <a:solidFill>
                  <a:schemeClr val="tx1"/>
                </a:solidFill>
              </a:rPr>
              <a:t> Production des indicateurs (y compris dans le contexte de la covid-19) et des études sur ODD, au niveau national et régional;</a:t>
            </a:r>
          </a:p>
          <a:p>
            <a:pPr marL="542925" indent="-180975">
              <a:buFont typeface="Wingdings" panose="05000000000000000000" pitchFamily="2" charset="2"/>
              <a:buChar char="Ø"/>
            </a:pPr>
            <a:r>
              <a:rPr lang="fr-FR" sz="1400" dirty="0">
                <a:solidFill>
                  <a:schemeClr val="tx1"/>
                </a:solidFill>
              </a:rPr>
              <a:t> Développement des outils d’évaluation des ODD (MEGC) adapté au ODD;</a:t>
            </a:r>
          </a:p>
          <a:p>
            <a:pPr marL="542925" indent="-180975">
              <a:buFont typeface="Wingdings" panose="05000000000000000000" pitchFamily="2" charset="2"/>
              <a:buChar char="Ø"/>
            </a:pPr>
            <a:r>
              <a:rPr lang="fr-FR" sz="1400" dirty="0">
                <a:solidFill>
                  <a:schemeClr val="tx1"/>
                </a:solidFill>
              </a:rPr>
              <a:t>  Développement des partenariats sur les ODD (NU, Universités);</a:t>
            </a:r>
          </a:p>
          <a:p>
            <a:pPr algn="just">
              <a:buAutoNum type="arabicPeriod"/>
            </a:pPr>
            <a:endParaRPr lang="fr-FR" sz="1400" dirty="0">
              <a:solidFill>
                <a:schemeClr val="tx1"/>
              </a:solidFill>
            </a:endParaRPr>
          </a:p>
          <a:p>
            <a:pPr marL="0" indent="0">
              <a:buNone/>
            </a:pPr>
            <a:endParaRPr lang="fr-FR" sz="1400" b="1" dirty="0">
              <a:solidFill>
                <a:srgbClr val="0000CC"/>
              </a:solidFill>
            </a:endParaRPr>
          </a:p>
          <a:p>
            <a:pPr marL="0" indent="0">
              <a:buNone/>
            </a:pPr>
            <a:endParaRPr lang="fr-FR" sz="1400" b="1" dirty="0">
              <a:solidFill>
                <a:srgbClr val="0000CC"/>
              </a:solidFill>
            </a:endParaRPr>
          </a:p>
          <a:p>
            <a:pPr marL="457200" lvl="1" indent="0">
              <a:buNone/>
            </a:pPr>
            <a:endParaRPr lang="fr-FR" sz="1000" dirty="0">
              <a:solidFill>
                <a:schemeClr val="tx1"/>
              </a:solidFill>
            </a:endParaRPr>
          </a:p>
          <a:p>
            <a:pPr marL="457200" lvl="1" indent="0">
              <a:buNone/>
            </a:pPr>
            <a:endParaRPr lang="fr-FR" sz="1000" dirty="0">
              <a:solidFill>
                <a:schemeClr val="tx1"/>
              </a:solidFill>
            </a:endParaRPr>
          </a:p>
          <a:p>
            <a:pPr marL="0" indent="0">
              <a:buNone/>
            </a:pPr>
            <a:endParaRPr lang="fr-FR" sz="1400" dirty="0">
              <a:solidFill>
                <a:srgbClr val="0000CC"/>
              </a:solidFill>
            </a:endParaRPr>
          </a:p>
        </p:txBody>
      </p:sp>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7</a:t>
            </a:fld>
            <a:endParaRPr lang="fr-FR"/>
          </a:p>
        </p:txBody>
      </p:sp>
    </p:spTree>
    <p:extLst>
      <p:ext uri="{BB962C8B-B14F-4D97-AF65-F5344CB8AC3E}">
        <p14:creationId xmlns:p14="http://schemas.microsoft.com/office/powerpoint/2010/main" val="175596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71480"/>
            <a:ext cx="8712968" cy="642942"/>
          </a:xfrm>
        </p:spPr>
        <p:txBody>
          <a:bodyPr/>
          <a:lstStyle/>
          <a:p>
            <a:r>
              <a:rPr lang="fr-FR" sz="3200" dirty="0">
                <a:solidFill>
                  <a:srgbClr val="993300"/>
                </a:solidFill>
                <a:latin typeface="Bell MT" pitchFamily="18" charset="0"/>
              </a:rPr>
              <a:t> </a:t>
            </a:r>
            <a:r>
              <a:rPr lang="fr-FR" sz="2000" dirty="0">
                <a:solidFill>
                  <a:srgbClr val="993300"/>
                </a:solidFill>
                <a:latin typeface="Bell MT" pitchFamily="18" charset="0"/>
              </a:rPr>
              <a:t>IV. Rapports régionaux sur la mise en œuvre des ODD: </a:t>
            </a:r>
            <a:br>
              <a:rPr lang="fr-FR" sz="2000" dirty="0">
                <a:solidFill>
                  <a:srgbClr val="993300"/>
                </a:solidFill>
                <a:latin typeface="Bell MT" pitchFamily="18" charset="0"/>
              </a:rPr>
            </a:br>
            <a:r>
              <a:rPr lang="fr-FR" sz="2000" dirty="0">
                <a:solidFill>
                  <a:srgbClr val="993300"/>
                </a:solidFill>
                <a:latin typeface="Bell MT" pitchFamily="18" charset="0"/>
              </a:rPr>
              <a:t>cas de la région de Casablanca-Settat </a:t>
            </a:r>
          </a:p>
        </p:txBody>
      </p:sp>
      <p:sp>
        <p:nvSpPr>
          <p:cNvPr id="3" name="Espace réservé du contenu 2"/>
          <p:cNvSpPr>
            <a:spLocks noGrp="1"/>
          </p:cNvSpPr>
          <p:nvPr>
            <p:ph idx="1"/>
          </p:nvPr>
        </p:nvSpPr>
        <p:spPr>
          <a:xfrm>
            <a:off x="107504" y="1340768"/>
            <a:ext cx="9036496" cy="5184576"/>
          </a:xfrm>
        </p:spPr>
        <p:txBody>
          <a:bodyPr/>
          <a:lstStyle/>
          <a:p>
            <a:pPr>
              <a:buAutoNum type="arabicPeriod"/>
            </a:pPr>
            <a:r>
              <a:rPr lang="fr-FR" sz="1600" b="1" dirty="0">
                <a:solidFill>
                  <a:srgbClr val="0000CC"/>
                </a:solidFill>
                <a:latin typeface="Calibri" panose="020F0502020204030204" pitchFamily="34" charset="0"/>
                <a:cs typeface="Calibri" panose="020F0502020204030204" pitchFamily="34" charset="0"/>
              </a:rPr>
              <a:t>Cadre de référence du </a:t>
            </a:r>
            <a:r>
              <a:rPr lang="fr-FR" sz="1600" b="1" dirty="0" err="1">
                <a:solidFill>
                  <a:srgbClr val="0000CC"/>
                </a:solidFill>
                <a:latin typeface="Calibri" panose="020F0502020204030204" pitchFamily="34" charset="0"/>
                <a:cs typeface="Calibri" panose="020F0502020204030204" pitchFamily="34" charset="0"/>
              </a:rPr>
              <a:t>reporting</a:t>
            </a:r>
            <a:r>
              <a:rPr lang="fr-FR" sz="1600" b="1" dirty="0">
                <a:solidFill>
                  <a:srgbClr val="0000CC"/>
                </a:solidFill>
                <a:latin typeface="Calibri" panose="020F0502020204030204" pitchFamily="34" charset="0"/>
                <a:cs typeface="Calibri" panose="020F0502020204030204" pitchFamily="34" charset="0"/>
              </a:rPr>
              <a:t> au niveau régional</a:t>
            </a:r>
          </a:p>
          <a:p>
            <a:pPr marL="0" indent="0">
              <a:buNone/>
            </a:pPr>
            <a:endParaRPr lang="fr-FR" sz="1600" b="1" dirty="0">
              <a:solidFill>
                <a:srgbClr val="0000CC"/>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fr-FR" sz="1400" dirty="0">
                <a:solidFill>
                  <a:schemeClr val="tx1"/>
                </a:solidFill>
              </a:rPr>
              <a:t>Recommandations de l’agenda 2030;</a:t>
            </a:r>
          </a:p>
          <a:p>
            <a:pPr>
              <a:buFont typeface="Wingdings" panose="05000000000000000000" pitchFamily="2" charset="2"/>
              <a:buChar char="Ø"/>
            </a:pPr>
            <a:r>
              <a:rPr lang="fr-FR" sz="1400" dirty="0">
                <a:solidFill>
                  <a:schemeClr val="tx1"/>
                </a:solidFill>
              </a:rPr>
              <a:t>Plan de travail annuel 2021 de la convention entre le HCP et le SNU sur le suivi des ODD;</a:t>
            </a:r>
          </a:p>
          <a:p>
            <a:pPr>
              <a:buFont typeface="Wingdings" panose="05000000000000000000" pitchFamily="2" charset="2"/>
              <a:buChar char="Ø"/>
            </a:pPr>
            <a:r>
              <a:rPr lang="fr-FR" sz="1400" dirty="0">
                <a:solidFill>
                  <a:schemeClr val="tx1"/>
                </a:solidFill>
              </a:rPr>
              <a:t>Recommandation de la Commission nationale pour le développement durable, adressée au HCP pour l’élaboration des rapports régionaux sur les ODD;</a:t>
            </a:r>
          </a:p>
          <a:p>
            <a:pPr>
              <a:buFont typeface="Wingdings" panose="05000000000000000000" pitchFamily="2" charset="2"/>
              <a:buChar char="Ø"/>
            </a:pPr>
            <a:r>
              <a:rPr lang="fr-FR" sz="1400" dirty="0">
                <a:solidFill>
                  <a:schemeClr val="tx1"/>
                </a:solidFill>
              </a:rPr>
              <a:t>Implémentation de la régionalisation avancée et de la déconcentration administrative; </a:t>
            </a:r>
          </a:p>
          <a:p>
            <a:pPr>
              <a:buFont typeface="Wingdings" panose="05000000000000000000" pitchFamily="2" charset="2"/>
              <a:buChar char="Ø"/>
            </a:pPr>
            <a:r>
              <a:rPr lang="fr-FR" sz="1400" dirty="0">
                <a:solidFill>
                  <a:schemeClr val="tx1"/>
                </a:solidFill>
              </a:rPr>
              <a:t>Perspectives du nouveau modèle de développement;</a:t>
            </a:r>
          </a:p>
          <a:p>
            <a:pPr marL="0" indent="0">
              <a:buNone/>
            </a:pPr>
            <a:endParaRPr lang="fr-FR" sz="1600" dirty="0">
              <a:solidFill>
                <a:schemeClr val="tx1"/>
              </a:solidFill>
            </a:endParaRPr>
          </a:p>
          <a:p>
            <a:pPr marL="0" indent="0">
              <a:buNone/>
            </a:pPr>
            <a:r>
              <a:rPr lang="fr-FR" sz="1600" b="1" dirty="0">
                <a:solidFill>
                  <a:srgbClr val="0000CC"/>
                </a:solidFill>
                <a:latin typeface="Calibri" panose="020F0502020204030204" pitchFamily="34" charset="0"/>
                <a:cs typeface="Calibri" panose="020F0502020204030204" pitchFamily="34" charset="0"/>
              </a:rPr>
              <a:t>2. Pertinence du choix de la région de Casablanca- Settat </a:t>
            </a:r>
          </a:p>
          <a:p>
            <a:pPr marL="0" indent="0">
              <a:buNone/>
            </a:pPr>
            <a:endParaRPr lang="fr-FR" sz="1400" b="1" dirty="0">
              <a:solidFill>
                <a:srgbClr val="0000CC"/>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fr-FR" sz="1400" dirty="0">
                <a:solidFill>
                  <a:schemeClr val="tx1"/>
                </a:solidFill>
              </a:rPr>
              <a:t>Importance de la région aux niveaux stratégique et socio-économique dans le développement durable du pays. </a:t>
            </a:r>
          </a:p>
          <a:p>
            <a:pPr>
              <a:buFont typeface="Wingdings" panose="05000000000000000000" pitchFamily="2" charset="2"/>
              <a:buChar char="Ø"/>
            </a:pPr>
            <a:r>
              <a:rPr lang="fr-FR" sz="1400" dirty="0">
                <a:solidFill>
                  <a:schemeClr val="tx1"/>
                </a:solidFill>
              </a:rPr>
              <a:t>Capitalisation sur les actions de développement, réalisées et prévues par les acteurs  régionaux;</a:t>
            </a:r>
          </a:p>
          <a:p>
            <a:pPr marL="0" indent="0">
              <a:buNone/>
            </a:pPr>
            <a:r>
              <a:rPr lang="fr-FR" sz="1400" dirty="0">
                <a:solidFill>
                  <a:schemeClr val="tx1"/>
                </a:solidFill>
              </a:rPr>
              <a:t> </a:t>
            </a:r>
          </a:p>
        </p:txBody>
      </p:sp>
      <p:sp>
        <p:nvSpPr>
          <p:cNvPr id="4" name="Espace réservé du numéro de diapositive 3"/>
          <p:cNvSpPr>
            <a:spLocks noGrp="1"/>
          </p:cNvSpPr>
          <p:nvPr>
            <p:ph type="sldNum" sz="quarter" idx="11"/>
          </p:nvPr>
        </p:nvSpPr>
        <p:spPr/>
        <p:txBody>
          <a:bodyPr/>
          <a:lstStyle/>
          <a:p>
            <a:pPr>
              <a:defRPr/>
            </a:pPr>
            <a:fld id="{D18E9754-8C06-409A-BA08-D604C3AEC1C2}" type="slidenum">
              <a:rPr lang="fr-FR" smtClean="0"/>
              <a:pPr>
                <a:defRPr/>
              </a:pPr>
              <a:t>8</a:t>
            </a:fld>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0" y="548680"/>
            <a:ext cx="9144000" cy="377809"/>
          </a:xfrm>
        </p:spPr>
        <p:txBody>
          <a:bodyPr/>
          <a:lstStyle/>
          <a:p>
            <a:br>
              <a:rPr lang="fr-FR" sz="1800" dirty="0">
                <a:solidFill>
                  <a:srgbClr val="993300"/>
                </a:solidFill>
                <a:latin typeface="Times New Roman" pitchFamily="18" charset="0"/>
                <a:cs typeface="Times New Roman" pitchFamily="18" charset="0"/>
              </a:rPr>
            </a:br>
            <a:br>
              <a:rPr lang="fr-FR" sz="1800" dirty="0">
                <a:solidFill>
                  <a:srgbClr val="993300"/>
                </a:solidFill>
                <a:latin typeface="Times New Roman" pitchFamily="18" charset="0"/>
                <a:cs typeface="Times New Roman" pitchFamily="18" charset="0"/>
              </a:rPr>
            </a:br>
            <a:r>
              <a:rPr lang="fr-FR" sz="1600" dirty="0">
                <a:solidFill>
                  <a:srgbClr val="993300"/>
                </a:solidFill>
                <a:latin typeface="Times New Roman" pitchFamily="18" charset="0"/>
                <a:cs typeface="Times New Roman" pitchFamily="18" charset="0"/>
              </a:rPr>
              <a:t>V. Canevas des contributions des départements au niveau régional</a:t>
            </a:r>
            <a:br>
              <a:rPr lang="fr-FR" sz="1600" dirty="0">
                <a:solidFill>
                  <a:srgbClr val="993300"/>
                </a:solidFill>
                <a:latin typeface="Times New Roman" pitchFamily="18" charset="0"/>
                <a:cs typeface="Times New Roman" pitchFamily="18" charset="0"/>
              </a:rPr>
            </a:br>
            <a:r>
              <a:rPr lang="fr-FR" sz="1600" dirty="0">
                <a:solidFill>
                  <a:srgbClr val="993300"/>
                </a:solidFill>
                <a:latin typeface="Times New Roman" pitchFamily="18" charset="0"/>
                <a:cs typeface="Times New Roman" pitchFamily="18" charset="0"/>
              </a:rPr>
              <a:t>(lignes directrices des NU et expérience du rapport national)  </a:t>
            </a:r>
            <a:br>
              <a:rPr lang="fr-FR" sz="1600" dirty="0">
                <a:solidFill>
                  <a:srgbClr val="993300"/>
                </a:solidFill>
                <a:latin typeface="Times New Roman" pitchFamily="18" charset="0"/>
                <a:cs typeface="Times New Roman" pitchFamily="18" charset="0"/>
              </a:rPr>
            </a:br>
            <a:br>
              <a:rPr lang="fr-FR" sz="1800" dirty="0">
                <a:solidFill>
                  <a:srgbClr val="993300"/>
                </a:solidFill>
                <a:latin typeface="Times New Roman" pitchFamily="18" charset="0"/>
                <a:cs typeface="Times New Roman" pitchFamily="18" charset="0"/>
              </a:rPr>
            </a:br>
            <a:endParaRPr lang="fr-FR" sz="1800" dirty="0">
              <a:solidFill>
                <a:srgbClr val="993300"/>
              </a:solidFill>
              <a:latin typeface="Times New Roman" pitchFamily="18" charset="0"/>
              <a:cs typeface="Times New Roman" pitchFamily="18" charset="0"/>
            </a:endParaRPr>
          </a:p>
        </p:txBody>
      </p:sp>
      <p:sp>
        <p:nvSpPr>
          <p:cNvPr id="4099" name="Espace réservé du contenu 2"/>
          <p:cNvSpPr>
            <a:spLocks noGrp="1"/>
          </p:cNvSpPr>
          <p:nvPr>
            <p:ph idx="1"/>
          </p:nvPr>
        </p:nvSpPr>
        <p:spPr>
          <a:xfrm>
            <a:off x="0" y="1048889"/>
            <a:ext cx="9144000" cy="5464623"/>
          </a:xfrm>
        </p:spPr>
        <p:txBody>
          <a:bodyPr/>
          <a:lstStyle/>
          <a:p>
            <a:pPr marL="95250" lvl="1" indent="0" algn="just">
              <a:buNone/>
            </a:pPr>
            <a:r>
              <a:rPr lang="fr-FR" sz="1600" b="1" dirty="0">
                <a:solidFill>
                  <a:srgbClr val="993300"/>
                </a:solidFill>
                <a:latin typeface="Times New Roman" pitchFamily="18" charset="0"/>
                <a:cs typeface="Times New Roman" pitchFamily="18" charset="0"/>
              </a:rPr>
              <a:t>1. Présentation de la région en analysant: </a:t>
            </a:r>
          </a:p>
          <a:p>
            <a:pPr marL="1295400" lvl="3" indent="-285750" algn="just">
              <a:buFont typeface="Courier New" panose="02070309020205020404" pitchFamily="49" charset="0"/>
              <a:buChar char="o"/>
            </a:pPr>
            <a:r>
              <a:rPr lang="fr-FR" sz="1600" dirty="0">
                <a:solidFill>
                  <a:schemeClr val="tx1"/>
                </a:solidFill>
                <a:latin typeface="Times New Roman" pitchFamily="18" charset="0"/>
                <a:cs typeface="Times New Roman" pitchFamily="18" charset="0"/>
              </a:rPr>
              <a:t>Forces et faiblesses en termes de grandes thématiques des ODD: situation géographique et aspects démographiques, sociaux, économiques et environnementaux;</a:t>
            </a:r>
          </a:p>
          <a:p>
            <a:pPr marL="1295400" lvl="3" indent="-285750" algn="just">
              <a:buFont typeface="Courier New" panose="02070309020205020404" pitchFamily="49" charset="0"/>
              <a:buChar char="o"/>
            </a:pPr>
            <a:r>
              <a:rPr lang="fr-FR" sz="1600" dirty="0">
                <a:solidFill>
                  <a:schemeClr val="tx1"/>
                </a:solidFill>
                <a:latin typeface="Times New Roman" pitchFamily="18" charset="0"/>
                <a:cs typeface="Times New Roman" pitchFamily="18" charset="0"/>
              </a:rPr>
              <a:t>Opportunités et menaces: potentialités, leviers et contraintes qui peuvent impacter positivement ou négativement l’avancement de la région dans la réalisation des ODD</a:t>
            </a:r>
            <a:r>
              <a:rPr lang="fr-FR" sz="1600" dirty="0">
                <a:latin typeface="Times New Roman" pitchFamily="18" charset="0"/>
                <a:cs typeface="Times New Roman" pitchFamily="18" charset="0"/>
              </a:rPr>
              <a:t>.</a:t>
            </a:r>
          </a:p>
          <a:p>
            <a:pPr marL="85725" lvl="3" indent="0" algn="just">
              <a:buNone/>
            </a:pPr>
            <a:r>
              <a:rPr lang="fr-FR" sz="1600" b="1" dirty="0">
                <a:solidFill>
                  <a:srgbClr val="993300"/>
                </a:solidFill>
                <a:latin typeface="Times New Roman" pitchFamily="18" charset="0"/>
                <a:cs typeface="Times New Roman" pitchFamily="18" charset="0"/>
              </a:rPr>
              <a:t>2. Méthodologie d’élaboration du rapport régional sur les ODD</a:t>
            </a:r>
          </a:p>
          <a:p>
            <a:pPr marL="1009650" lvl="3" indent="-914400" algn="just">
              <a:buNone/>
            </a:pPr>
            <a:r>
              <a:rPr lang="fr-FR" sz="1600" b="1" dirty="0">
                <a:solidFill>
                  <a:srgbClr val="993300"/>
                </a:solidFill>
                <a:latin typeface="Times New Roman" pitchFamily="18" charset="0"/>
                <a:cs typeface="Times New Roman" pitchFamily="18" charset="0"/>
              </a:rPr>
              <a:t>3. Etat d’avancement de la mise en œuvre des ODD/ ODD par ODD:</a:t>
            </a:r>
          </a:p>
          <a:p>
            <a:pPr marL="1009650" lvl="3" indent="-914400" algn="just">
              <a:buNone/>
            </a:pPr>
            <a:r>
              <a:rPr lang="fr-FR" sz="1600" dirty="0">
                <a:latin typeface="Times New Roman" pitchFamily="18" charset="0"/>
                <a:cs typeface="Times New Roman" pitchFamily="18" charset="0"/>
              </a:rPr>
              <a:t>Le rapport sectoriel de chaque département régional, devrait présenter:</a:t>
            </a:r>
          </a:p>
          <a:p>
            <a:pPr marL="1009650" lvl="3" indent="-477838" algn="just">
              <a:buFont typeface="Wingdings" panose="05000000000000000000" pitchFamily="2" charset="2"/>
              <a:buChar char="Ø"/>
            </a:pPr>
            <a:r>
              <a:rPr lang="fr-FR" sz="1600" b="1" dirty="0">
                <a:solidFill>
                  <a:srgbClr val="000099"/>
                </a:solidFill>
                <a:latin typeface="Times New Roman" pitchFamily="18" charset="0"/>
                <a:cs typeface="Times New Roman" pitchFamily="18" charset="0"/>
              </a:rPr>
              <a:t>Etat d’avancement: </a:t>
            </a:r>
            <a:r>
              <a:rPr lang="fr-FR" sz="1600" dirty="0">
                <a:latin typeface="Times New Roman" pitchFamily="18" charset="0"/>
                <a:cs typeface="Times New Roman" pitchFamily="18" charset="0"/>
              </a:rPr>
              <a:t>description de l’évolution des indicateurs des ODD ou d’autres indicateurs nationaux, depuis 2015 (où l’année la plus récente de disponibilité des données) jusqu’à 2020;</a:t>
            </a:r>
          </a:p>
          <a:p>
            <a:pPr marL="1009650" lvl="3" indent="-477838" algn="just">
              <a:buFont typeface="Wingdings" panose="05000000000000000000" pitchFamily="2" charset="2"/>
              <a:buChar char="Ø"/>
            </a:pPr>
            <a:r>
              <a:rPr lang="fr-FR" sz="1600" b="1" dirty="0">
                <a:solidFill>
                  <a:srgbClr val="000099"/>
                </a:solidFill>
                <a:latin typeface="Times New Roman" pitchFamily="18" charset="0"/>
                <a:cs typeface="Times New Roman" pitchFamily="18" charset="0"/>
              </a:rPr>
              <a:t>Principaux défis</a:t>
            </a:r>
            <a:r>
              <a:rPr lang="fr-FR" sz="1600" dirty="0">
                <a:latin typeface="Times New Roman" pitchFamily="18" charset="0"/>
                <a:cs typeface="Times New Roman" pitchFamily="18" charset="0"/>
              </a:rPr>
              <a:t>:  les domaines/cibles des ODD où la région accuse de grands déficits ou retards par rapport à la moyenne nationale ou dont la réalisation à l’horizon 2030 </a:t>
            </a:r>
            <a:r>
              <a:rPr lang="fr-FR" sz="1600" dirty="0">
                <a:solidFill>
                  <a:schemeClr val="tx1"/>
                </a:solidFill>
                <a:latin typeface="Times New Roman" pitchFamily="18" charset="0"/>
                <a:cs typeface="Times New Roman" pitchFamily="18" charset="0"/>
              </a:rPr>
              <a:t>s’avère difficile quant tenu de la situation de référence et du rythme d’évolution;</a:t>
            </a:r>
          </a:p>
          <a:p>
            <a:pPr marL="1009650" lvl="3" indent="-477838" algn="just">
              <a:buFont typeface="Wingdings" panose="05000000000000000000" pitchFamily="2" charset="2"/>
              <a:buChar char="Ø"/>
            </a:pPr>
            <a:r>
              <a:rPr lang="fr-FR" sz="1600" b="1" dirty="0">
                <a:solidFill>
                  <a:srgbClr val="000099"/>
                </a:solidFill>
                <a:latin typeface="Times New Roman" pitchFamily="18" charset="0"/>
                <a:cs typeface="Times New Roman" pitchFamily="18" charset="0"/>
              </a:rPr>
              <a:t>Principales actions engagées et prévues (</a:t>
            </a:r>
            <a:r>
              <a:rPr lang="fr-FR" sz="1600" b="1" dirty="0">
                <a:solidFill>
                  <a:srgbClr val="993300"/>
                </a:solidFill>
                <a:latin typeface="Times New Roman" pitchFamily="18" charset="0"/>
                <a:cs typeface="Times New Roman" pitchFamily="18" charset="0"/>
              </a:rPr>
              <a:t>avec leurs objectifs (chiffrés si disponibles) et leurs moyes mobilisés).</a:t>
            </a:r>
          </a:p>
          <a:p>
            <a:pPr marL="1009650" lvl="3" indent="-477838" algn="just">
              <a:buFont typeface="Wingdings" panose="05000000000000000000" pitchFamily="2" charset="2"/>
              <a:buChar char="Ø"/>
            </a:pPr>
            <a:r>
              <a:rPr lang="fr-FR" sz="1600" b="1" dirty="0">
                <a:solidFill>
                  <a:srgbClr val="993300"/>
                </a:solidFill>
                <a:latin typeface="Times New Roman" pitchFamily="18" charset="0"/>
                <a:cs typeface="Times New Roman" pitchFamily="18" charset="0"/>
              </a:rPr>
              <a:t> </a:t>
            </a:r>
            <a:r>
              <a:rPr lang="fr-FR" sz="1600" dirty="0">
                <a:latin typeface="Times New Roman" pitchFamily="18" charset="0"/>
                <a:cs typeface="Times New Roman" pitchFamily="18" charset="0"/>
              </a:rPr>
              <a:t>Ayant permis l’atteinte de la situation actuelle et qui vont permettre d’accélérer la réalisation des ODD à l’horizon 2030;</a:t>
            </a:r>
          </a:p>
          <a:p>
            <a:pPr marL="1268413" lvl="3" indent="-285750" algn="just">
              <a:buFont typeface="Wingdings" panose="05000000000000000000" pitchFamily="2" charset="2"/>
              <a:buChar char="§"/>
            </a:pPr>
            <a:r>
              <a:rPr lang="fr-FR" sz="1600" dirty="0">
                <a:latin typeface="Times New Roman" pitchFamily="18" charset="0"/>
                <a:cs typeface="Times New Roman" pitchFamily="18" charset="0"/>
              </a:rPr>
              <a:t> Comment ces stratégies mettent en œuvre le principe « ne laisser personne de côté »?</a:t>
            </a:r>
          </a:p>
          <a:p>
            <a:pPr marL="1268413" lvl="3" indent="-285750" algn="just">
              <a:buFont typeface="Wingdings" panose="05000000000000000000" pitchFamily="2" charset="2"/>
              <a:buChar char="§"/>
            </a:pPr>
            <a:r>
              <a:rPr lang="fr-FR" sz="1600" dirty="0">
                <a:latin typeface="Times New Roman" pitchFamily="18" charset="0"/>
                <a:cs typeface="Times New Roman" pitchFamily="18" charset="0"/>
              </a:rPr>
              <a:t> Comment elles intègrent les trois dimensions des ODD: économique, sociale et environnementale? </a:t>
            </a:r>
          </a:p>
          <a:p>
            <a:pPr marL="982663" lvl="3" indent="0" algn="just">
              <a:buNone/>
            </a:pPr>
            <a:endParaRPr lang="fr-FR" sz="1600" dirty="0">
              <a:latin typeface="Times New Roman" pitchFamily="18" charset="0"/>
              <a:cs typeface="Times New Roman" pitchFamily="18" charset="0"/>
            </a:endParaRPr>
          </a:p>
          <a:p>
            <a:pPr marL="982663" lvl="3" indent="0" algn="just">
              <a:buNone/>
            </a:pPr>
            <a:endParaRPr lang="fr-FR" sz="1600" dirty="0">
              <a:latin typeface="Times New Roman" pitchFamily="18" charset="0"/>
              <a:cs typeface="Times New Roman" pitchFamily="18" charset="0"/>
            </a:endParaRPr>
          </a:p>
          <a:p>
            <a:pPr marL="982663" lvl="3" indent="-887413" algn="just">
              <a:buNone/>
            </a:pPr>
            <a:endParaRPr lang="fr-FR" sz="1600" dirty="0">
              <a:latin typeface="Times New Roman" pitchFamily="18" charset="0"/>
              <a:cs typeface="Times New Roman" pitchFamily="18" charset="0"/>
            </a:endParaRPr>
          </a:p>
          <a:p>
            <a:pPr marL="1009650" lvl="3" indent="-477838" algn="just">
              <a:buFont typeface="Wingdings" panose="05000000000000000000" pitchFamily="2" charset="2"/>
              <a:buChar char="Ø"/>
            </a:pPr>
            <a:endParaRPr lang="fr-FR" sz="1600" dirty="0">
              <a:latin typeface="Times New Roman" pitchFamily="18" charset="0"/>
              <a:cs typeface="Times New Roman" pitchFamily="18" charset="0"/>
            </a:endParaRPr>
          </a:p>
          <a:p>
            <a:pPr marL="531812" lvl="3" indent="0" algn="just">
              <a:buNone/>
            </a:pPr>
            <a:endParaRPr lang="fr-FR" sz="1600" dirty="0">
              <a:solidFill>
                <a:srgbClr val="000099"/>
              </a:solidFill>
              <a:latin typeface="Times New Roman" pitchFamily="18" charset="0"/>
              <a:cs typeface="Times New Roman" pitchFamily="18" charset="0"/>
            </a:endParaRPr>
          </a:p>
        </p:txBody>
      </p:sp>
      <p:sp>
        <p:nvSpPr>
          <p:cNvPr id="4" name="Espace réservé du numéro de diapositive 3"/>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8FEC2ED-0872-4D09-8777-66AC68D94D03}" type="slidenum">
              <a:rPr kumimoji="0" lang="fr-FR" sz="1200" b="1" i="0" u="none" strike="noStrike" kern="1200" cap="none" spc="0" normalizeH="0" baseline="0" noProof="0" smtClean="0">
                <a:ln>
                  <a:noFill/>
                </a:ln>
                <a:solidFill>
                  <a:srgbClr val="F18E00"/>
                </a:solidFill>
                <a:effectLst/>
                <a:uLnTx/>
                <a:uFillTx/>
                <a:latin typeface="Century Gothic"/>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fr-FR" sz="1200" b="1" i="0" u="none" strike="noStrike" kern="1200" cap="none" spc="0" normalizeH="0" baseline="0" noProof="0">
              <a:ln>
                <a:noFill/>
              </a:ln>
              <a:solidFill>
                <a:srgbClr val="F18E00"/>
              </a:solidFill>
              <a:effectLst/>
              <a:uLnTx/>
              <a:uFillTx/>
              <a:latin typeface="Century Gothic"/>
              <a:ea typeface="+mn-ea"/>
              <a:cs typeface="Arial" charset="0"/>
            </a:endParaRPr>
          </a:p>
        </p:txBody>
      </p:sp>
    </p:spTree>
    <p:extLst>
      <p:ext uri="{BB962C8B-B14F-4D97-AF65-F5344CB8AC3E}">
        <p14:creationId xmlns:p14="http://schemas.microsoft.com/office/powerpoint/2010/main" val="888322404"/>
      </p:ext>
    </p:extLst>
  </p:cSld>
  <p:clrMapOvr>
    <a:masterClrMapping/>
  </p:clrMapOvr>
</p:sld>
</file>

<file path=ppt/theme/theme1.xml><?xml version="1.0" encoding="utf-8"?>
<a:theme xmlns:a="http://schemas.openxmlformats.org/drawingml/2006/main" name="hcp_model">
  <a:themeElements>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hcp_model">
      <a:majorFont>
        <a:latin typeface="Edwardian Script IT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hcp_mod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hcp_mod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hcp_mod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hcp_mod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hcp_mod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hcp_mod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hcp_mode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hcp_mod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hcp_mod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hcp_mod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hcp_mod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hcp_mod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hcp presentationt</Template>
  <TotalTime>20154</TotalTime>
  <Words>1497</Words>
  <Application>Microsoft Office PowerPoint</Application>
  <PresentationFormat>Affichage à l'écran (4:3)</PresentationFormat>
  <Paragraphs>170</Paragraphs>
  <Slides>11</Slides>
  <Notes>4</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11</vt:i4>
      </vt:variant>
    </vt:vector>
  </HeadingPairs>
  <TitlesOfParts>
    <vt:vector size="21" baseType="lpstr">
      <vt:lpstr>Arial</vt:lpstr>
      <vt:lpstr>Bell MT</vt:lpstr>
      <vt:lpstr>Book Antiqua</vt:lpstr>
      <vt:lpstr>Calibri</vt:lpstr>
      <vt:lpstr>Century Gothic</vt:lpstr>
      <vt:lpstr>Courier New</vt:lpstr>
      <vt:lpstr>Edwardian Script ITC</vt:lpstr>
      <vt:lpstr>Times New Roman</vt:lpstr>
      <vt:lpstr>Wingdings</vt:lpstr>
      <vt:lpstr>hcp_model</vt:lpstr>
      <vt:lpstr>Présentation PowerPoint</vt:lpstr>
      <vt:lpstr>Principaux axes de la présentation</vt:lpstr>
      <vt:lpstr>I. Aperçu sur l’agenda 2030 et les objectifs de développement durable</vt:lpstr>
      <vt:lpstr>I. Aperçu sur l’agenda 2030 et les objectifs de développement durable</vt:lpstr>
      <vt:lpstr>I. Aperçu sur l’agenda 2030 et les objectifs de développement durable</vt:lpstr>
      <vt:lpstr>II. Cadre de suivi et de reporting sur la mise en œuvre des ODD</vt:lpstr>
      <vt:lpstr>III. Rappel de l’expérience marocaine  en matière de suivi et de reporting sur les ODD</vt:lpstr>
      <vt:lpstr> IV. Rapports régionaux sur la mise en œuvre des ODD:  cas de la région de Casablanca-Settat </vt:lpstr>
      <vt:lpstr>  V. Canevas des contributions des départements au niveau régional (lignes directrices des NU et expérience du rapport national)    </vt:lpstr>
      <vt:lpstr>  VI. Prochaines étapes </vt:lpstr>
      <vt:lpstr>Débat/échange</vt:lpstr>
    </vt:vector>
  </TitlesOfParts>
  <Company>dcn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mafkir</dc:creator>
  <cp:lastModifiedBy>NADAH </cp:lastModifiedBy>
  <cp:revision>1614</cp:revision>
  <dcterms:created xsi:type="dcterms:W3CDTF">2008-03-11T16:08:11Z</dcterms:created>
  <dcterms:modified xsi:type="dcterms:W3CDTF">2021-12-13T09:46:39Z</dcterms:modified>
</cp:coreProperties>
</file>