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6858000" cy="9144000" type="screen4x3"/>
  <p:notesSz cx="6669088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22495"/>
    <a:srgbClr val="FF9900"/>
    <a:srgbClr val="660066"/>
    <a:srgbClr val="FFFFCC"/>
    <a:srgbClr val="CCFFFF"/>
    <a:srgbClr val="00FFFF"/>
    <a:srgbClr val="CCFFCC"/>
    <a:srgbClr val="99FF66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345" autoAdjust="0"/>
  </p:normalViewPr>
  <p:slideViewPr>
    <p:cSldViewPr>
      <p:cViewPr varScale="1">
        <p:scale>
          <a:sx n="61" d="100"/>
          <a:sy n="61" d="100"/>
        </p:scale>
        <p:origin x="2270" y="4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D433F46-9E25-4145-B7D2-7D6EECE15500}" type="datetimeFigureOut">
              <a:rPr lang="fr-FR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l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www.hcp.ma/reg-casablanca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lIns="90727" tIns="45363" rIns="90727" bIns="45363" rtlCol="0" anchor="b"/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C9A1F75-BFE1-49DF-96A3-5940ED8F09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901581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38338" y="744538"/>
            <a:ext cx="27924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www.hcp.ma/reg-casablanca</a:t>
            </a: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7" tIns="45363" rIns="90727" bIns="4536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41683C-F54F-4CA0-B7A6-46B63C77F1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81705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41683C-F54F-4CA0-B7A6-46B63C77F1FC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www.hcp.ma/reg-casablanca</a:t>
            </a:r>
            <a:endParaRPr lang="fr-FR"/>
          </a:p>
        </p:txBody>
      </p:sp>
      <p:sp>
        <p:nvSpPr>
          <p:cNvPr id="6" name="Espace réservé de l'en-têt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252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858000" cy="9144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2564606" y="8604251"/>
            <a:ext cx="1404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fr-FR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EC0A57BA-B2E8-43DC-9EC6-0A17C36CB90C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03106" y="8684685"/>
            <a:ext cx="1039416" cy="42544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2506D-A889-4F4F-A656-60EC13AB91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00802-7B4D-40ED-B257-3DF83EB03362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3FB3F-BC45-4D8F-AA9A-D4B742C177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1020233"/>
            <a:ext cx="1543050" cy="7147984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1020233"/>
            <a:ext cx="4514850" cy="7147984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B12F3-85B9-4A98-B957-47A8E1B20F8F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9E774-2EBD-4650-9A51-A03362F568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587" y="1020233"/>
            <a:ext cx="523875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42900" y="2844801"/>
            <a:ext cx="3028950" cy="532341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844801"/>
            <a:ext cx="3028950" cy="532341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6453D-B493-4F79-8A9B-49F76E68C0B2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72A2F-7327-4B06-9A7B-411096344D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342900" y="1020233"/>
            <a:ext cx="6172200" cy="714798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677FB-87C9-48F5-8DEF-E733112EDFAE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852C7-BF7F-474D-9F93-5A1AF94DFD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12D1B-A7F7-4F35-936A-6AC2380193BF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B44F3-6C86-41DA-AE45-7D8ADDC7F7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587" y="1020233"/>
            <a:ext cx="523875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342900" y="2844801"/>
            <a:ext cx="6172200" cy="5323417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A5B9-2394-4302-B0B7-274B115136F3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4B241-BCDC-4A6D-B385-9DAC6877E8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0587" y="1020233"/>
            <a:ext cx="523875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342900" y="2844801"/>
            <a:ext cx="6172200" cy="5323417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87FA1-41AC-408D-9860-E43178FED082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58EF8-0BB1-4415-B75B-A77CA00B23E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675857-4CCE-4C53-B2DC-075C5046BE79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E9754-8C06-409A-BA08-D604C3AEC1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3DF2A-24B4-4A5A-8E6A-247C0A209F84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8A366-13C2-4763-B5BD-5510128EF4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3028950" cy="53234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844801"/>
            <a:ext cx="3028950" cy="53234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980D5-244D-47BE-BC72-58177174736A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EF483-909D-4729-888D-9C882270A9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C597A-69BD-4230-8346-9397E85AF7FD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EAF15-6326-4570-ABF9-2770732DB77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332B5-B749-4B47-9F1B-B768C04B3719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48C88-F7AC-4478-8855-9FE07792D94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3FD03-D5E3-473C-89E4-5FC7BA550098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B39F8-E94D-48FC-B37C-4E43DB67239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DF992-2F77-4807-902D-A556774302CC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AE0E4-635C-44CC-B0BD-A0ED1504BC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57B885-C4F0-4436-AD04-303E889E60C4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A8195-713B-4B42-8F4B-CC3189FBC6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0"/>
            <a:ext cx="6858000" cy="9144000"/>
            <a:chOff x="0" y="0"/>
            <a:chExt cx="5760" cy="4320"/>
          </a:xfrm>
        </p:grpSpPr>
        <p:pic>
          <p:nvPicPr>
            <p:cNvPr id="10247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523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fr-FR" sz="1400" b="1">
                  <a:latin typeface="Century Gothic" pitchFamily="34" charset="0"/>
                </a:rPr>
                <a:t>www.hcp.ma</a:t>
              </a:r>
            </a:p>
          </p:txBody>
        </p:sp>
      </p:grpSp>
      <p:sp>
        <p:nvSpPr>
          <p:cNvPr id="1024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890587" y="1020233"/>
            <a:ext cx="523875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844801"/>
            <a:ext cx="6172200" cy="532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" y="8729277"/>
            <a:ext cx="10182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1ABC7555-3A2B-49A2-BF86-5E65DFE7DA3E}" type="datetime1">
              <a:rPr lang="fr-FR" smtClean="0"/>
              <a:pPr>
                <a:defRPr/>
              </a:pPr>
              <a:t>19/10/2015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03106" y="8684685"/>
            <a:ext cx="1039416" cy="427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D45B38AD-4CE6-4703-9DF2-A58657C6D8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7" r:id="rId1"/>
    <p:sldLayoutId id="2147485182" r:id="rId2"/>
    <p:sldLayoutId id="2147485183" r:id="rId3"/>
    <p:sldLayoutId id="2147485184" r:id="rId4"/>
    <p:sldLayoutId id="2147485185" r:id="rId5"/>
    <p:sldLayoutId id="2147485186" r:id="rId6"/>
    <p:sldLayoutId id="2147485187" r:id="rId7"/>
    <p:sldLayoutId id="2147485188" r:id="rId8"/>
    <p:sldLayoutId id="2147485189" r:id="rId9"/>
    <p:sldLayoutId id="2147485190" r:id="rId10"/>
    <p:sldLayoutId id="2147485191" r:id="rId11"/>
    <p:sldLayoutId id="2147485192" r:id="rId12"/>
    <p:sldLayoutId id="2147485193" r:id="rId13"/>
    <p:sldLayoutId id="2147485194" r:id="rId14"/>
    <p:sldLayoutId id="2147485195" r:id="rId15"/>
    <p:sldLayoutId id="2147485196" r:id="rId16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640" y="2627784"/>
            <a:ext cx="6336704" cy="5760640"/>
          </a:xfrm>
        </p:spPr>
        <p:txBody>
          <a:bodyPr/>
          <a:lstStyle/>
          <a:p>
            <a:pPr algn="just" rtl="1"/>
            <a:r>
              <a:rPr lang="fr-FR" b="0" dirty="0" smtClean="0">
                <a:solidFill>
                  <a:schemeClr val="tx1"/>
                </a:solidFill>
              </a:rPr>
              <a:t/>
            </a:r>
            <a:br>
              <a:rPr lang="fr-FR" b="0" dirty="0" smtClean="0">
                <a:solidFill>
                  <a:schemeClr val="tx1"/>
                </a:solidFill>
              </a:rPr>
            </a:br>
            <a:r>
              <a:rPr lang="fr-FR" b="0" dirty="0" smtClean="0">
                <a:solidFill>
                  <a:schemeClr val="tx1"/>
                </a:solidFill>
              </a:rPr>
              <a:t/>
            </a:r>
            <a:br>
              <a:rPr lang="fr-FR" b="0" dirty="0" smtClean="0">
                <a:solidFill>
                  <a:schemeClr val="tx1"/>
                </a:solidFill>
              </a:rPr>
            </a:br>
            <a:r>
              <a:rPr lang="fr-FR" b="0" dirty="0" smtClean="0">
                <a:solidFill>
                  <a:schemeClr val="tx1"/>
                </a:solidFill>
              </a:rPr>
              <a:t/>
            </a:r>
            <a:br>
              <a:rPr lang="fr-FR" b="0" dirty="0" smtClean="0">
                <a:solidFill>
                  <a:schemeClr val="tx1"/>
                </a:solidFill>
              </a:rPr>
            </a:br>
            <a:r>
              <a:rPr lang="fr-FR" b="0" dirty="0" smtClean="0">
                <a:solidFill>
                  <a:schemeClr val="tx1"/>
                </a:solidFill>
              </a:rPr>
              <a:t/>
            </a:r>
            <a:br>
              <a:rPr lang="fr-FR" b="0" dirty="0" smtClean="0">
                <a:solidFill>
                  <a:schemeClr val="tx1"/>
                </a:solidFill>
              </a:rPr>
            </a:br>
            <a:r>
              <a:rPr lang="fr-FR" b="0" dirty="0" smtClean="0">
                <a:solidFill>
                  <a:schemeClr val="tx1"/>
                </a:solidFill>
              </a:rPr>
              <a:t/>
            </a:r>
            <a:br>
              <a:rPr lang="fr-FR" b="0" dirty="0" smtClean="0">
                <a:solidFill>
                  <a:schemeClr val="tx1"/>
                </a:solidFill>
              </a:rPr>
            </a:br>
            <a:r>
              <a:rPr lang="ar-BH" b="0" dirty="0" smtClean="0">
                <a:solidFill>
                  <a:schemeClr val="tx1"/>
                </a:solidFill>
              </a:rPr>
              <a:t>	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سجل الرقم الاستدلالي للأثمان عند الاستهلاك خلال شهر</a:t>
            </a:r>
            <a:r>
              <a:rPr lang="ar-BH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غ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شت 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، استقرارا بالمقارنة مع </a:t>
            </a:r>
            <a:r>
              <a:rPr lang="ar-S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الشهرالسابق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BH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وقد نتج هذا </a:t>
            </a:r>
            <a:r>
              <a:rPr lang="ar-S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الاستقرارعلى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الخصوص عن انخفاض أثمان المواد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الغذائية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16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ar-SA" sz="1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,1%</a:t>
            </a:r>
            <a:r>
              <a:rPr lang="ar-BH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BH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المحروقات </a:t>
            </a:r>
            <a:r>
              <a:rPr lang="ar-S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ar-SA" sz="16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,9%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BH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همت انخفاضات  المواد الغذائية ما بين شهري 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يوليوز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وغشت </a:t>
            </a:r>
            <a:r>
              <a:rPr lang="ar-M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اثمان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"السمك وفواكه البحر" ب</a:t>
            </a:r>
            <a:r>
              <a:rPr lang="ar-SA" sz="1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7% </a:t>
            </a:r>
            <a:r>
              <a:rPr lang="ar-S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"اللحوم" </a:t>
            </a:r>
            <a:r>
              <a:rPr lang="ar-S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ar-SA" sz="1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1,3%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وعلى العكس من ذلك ارتفعت 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أثمان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"الفواكه" ب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4,5%</a:t>
            </a:r>
            <a:r>
              <a:rPr lang="ar-M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"الخضر" ب 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2,2%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BH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بالمقارنة مع نفس الشهر من السنة السابقة، سجل الرقم الاستدلالي للأثمان عند الاستهلاك ارتفاعا ب 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2,1%</a:t>
            </a:r>
            <a:r>
              <a:rPr lang="ar-M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خلال شهر غشت </a:t>
            </a:r>
            <a:r>
              <a:rPr lang="ar-MA" sz="1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وقد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نتج هذا الارتفاع عن تزايد أثمان المواد الغذائية ب 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3,6%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وتراوحت نسب التغير للمواد غير الغذائية ما بين انخفاض قدره 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0,5%</a:t>
            </a:r>
            <a:r>
              <a:rPr lang="ar-M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بالنسبة  ل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"النقل" وارتفاع قدره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1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4,2%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بالنسبة ل"السكن والماء والكهرباء"</a:t>
            </a:r>
            <a:r>
              <a:rPr lang="ar-S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 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BH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على المستوى الوطني عرف 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الرقم الاستدلالي للأثمان عند الاستهلاك انخفاضا بنسبة 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0,1% 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خلال شهر غشت 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مقارنة مع الشهر السابق وعلى صعيد باقي المدن فقد 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سجل الرقم الاستدلالي أهم انخفاض في 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طنجة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ب</a:t>
            </a:r>
            <a:r>
              <a:rPr lang="ar-MA" sz="1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ar-M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,8</a:t>
            </a:r>
            <a:r>
              <a:rPr lang="ar-S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 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أهم ارتفاع في </a:t>
            </a:r>
            <a:r>
              <a:rPr lang="ar-MA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الحسيمة</a:t>
            </a:r>
            <a:r>
              <a:rPr lang="ar-M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ب </a:t>
            </a:r>
            <a:r>
              <a:rPr lang="ar-MA" sz="1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1,1</a:t>
            </a:r>
            <a:r>
              <a:rPr lang="ar-SA" sz="1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%.</a:t>
            </a: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ar-SA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fr-FR" b="0" dirty="0" smtClean="0">
                <a:solidFill>
                  <a:schemeClr val="tx1"/>
                </a:solidFill>
              </a:rPr>
              <a:t/>
            </a:r>
            <a:br>
              <a:rPr lang="fr-FR" b="0" dirty="0" smtClean="0">
                <a:solidFill>
                  <a:schemeClr val="tx1"/>
                </a:solidFill>
              </a:rPr>
            </a:br>
            <a:endParaRPr lang="fr-FR" b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0" y="8388424"/>
            <a:ext cx="6858000" cy="360040"/>
          </a:xfrm>
          <a:solidFill>
            <a:srgbClr val="FF9900"/>
          </a:solidFill>
        </p:spPr>
        <p:txBody>
          <a:bodyPr/>
          <a:lstStyle/>
          <a:p>
            <a:pPr algn="ctr"/>
            <a:r>
              <a:rPr lang="fr-FR" b="1" dirty="0" smtClean="0">
                <a:solidFill>
                  <a:srgbClr val="A50021"/>
                </a:solidFill>
              </a:rPr>
              <a:t>www.hcp.ma/reg-casablanca</a:t>
            </a:r>
            <a:endParaRPr lang="fr-FR" b="1" dirty="0">
              <a:solidFill>
                <a:srgbClr val="A5002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14500" y="971600"/>
            <a:ext cx="3429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00000"/>
                </a:solidFill>
              </a:rPr>
              <a:t>مذكرة إخبـارية</a:t>
            </a:r>
            <a:r>
              <a:rPr lang="fr-FR" sz="2000" b="1" dirty="0" smtClean="0">
                <a:solidFill>
                  <a:srgbClr val="C00000"/>
                </a:solidFill>
              </a:rPr>
              <a:t> </a:t>
            </a:r>
            <a:br>
              <a:rPr lang="fr-FR" sz="2000" b="1" dirty="0" smtClean="0">
                <a:solidFill>
                  <a:srgbClr val="C00000"/>
                </a:solidFill>
              </a:rPr>
            </a:br>
            <a:r>
              <a:rPr lang="ar-SA" sz="2000" b="1" dirty="0" smtClean="0">
                <a:solidFill>
                  <a:srgbClr val="C00000"/>
                </a:solidFill>
              </a:rPr>
              <a:t>الرقم الاستدلالي </a:t>
            </a:r>
            <a:r>
              <a:rPr lang="ar-MA" sz="2000" b="1" dirty="0" smtClean="0">
                <a:solidFill>
                  <a:srgbClr val="C00000"/>
                </a:solidFill>
              </a:rPr>
              <a:t>للأثمان عند الاستهلاك</a:t>
            </a:r>
            <a:r>
              <a:rPr lang="fr-FR" sz="2000" b="1" dirty="0" smtClean="0">
                <a:solidFill>
                  <a:srgbClr val="C00000"/>
                </a:solidFill>
              </a:rPr>
              <a:t/>
            </a:r>
            <a:br>
              <a:rPr lang="fr-FR" sz="2000" b="1" dirty="0" smtClean="0">
                <a:solidFill>
                  <a:srgbClr val="C00000"/>
                </a:solidFill>
              </a:rPr>
            </a:br>
            <a:r>
              <a:rPr lang="ar-MA" sz="2000" b="1" dirty="0" smtClean="0">
                <a:solidFill>
                  <a:srgbClr val="C00000"/>
                </a:solidFill>
              </a:rPr>
              <a:t> لشهر غشت 201</a:t>
            </a:r>
            <a:r>
              <a:rPr lang="ar-SA" sz="2000" b="1" dirty="0" smtClean="0">
                <a:solidFill>
                  <a:srgbClr val="C00000"/>
                </a:solidFill>
              </a:rPr>
              <a:t>5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260648" y="1979712"/>
            <a:ext cx="612068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M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استقرار الرقم</a:t>
            </a:r>
            <a:r>
              <a:rPr kumimoji="0" lang="ar-S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الاستدلالي للاثمان عند الاستهلاك </a:t>
            </a:r>
            <a:r>
              <a:rPr kumimoji="0" lang="ar-M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خلال شهر غشت </a:t>
            </a:r>
            <a:r>
              <a:rPr kumimoji="0" lang="ar-MA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2015</a:t>
            </a:r>
            <a:r>
              <a:rPr kumimoji="0" lang="ar-MA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ar-MA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بمدينة </a:t>
            </a:r>
            <a:r>
              <a:rPr kumimoji="0" lang="ar-MA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الدار البيضاء</a:t>
            </a:r>
            <a:endParaRPr kumimoji="0" lang="fr-FR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p_model">
  <a:themeElements>
    <a:clrScheme name="hcp_mod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cp_model">
      <a:majorFont>
        <a:latin typeface="Edwardian Script IT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hcp presentationt</Template>
  <TotalTime>9213</TotalTime>
  <Words>18</Words>
  <Application>Microsoft Office PowerPoint</Application>
  <PresentationFormat>Affichage à l'écran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Edwardian Script ITC</vt:lpstr>
      <vt:lpstr>hcp_model</vt:lpstr>
      <vt:lpstr>      سجل الرقم الاستدلالي للأثمان عند الاستهلاك خلال شهرغشت 2015، استقرارا بالمقارنة مع الشهرالسابق. وقد نتج هذا الاستقرارعلى الخصوص عن انخفاض أثمان المواد الغذائية ب0,1% والمحروقات ب4,9%.  همت انخفاضات  المواد الغذائية ما بين شهري يوليوز  وغشت 2015 اثمان "السمك وفواكه البحر" ب7% , "اللحوم" ب1,3% وعلى العكس من ذلك ارتفعت أثمان "الفواكه" ب4,5% و "الخضر" ب 2,2%.   بالمقارنة مع نفس الشهر من السنة السابقة، سجل الرقم الاستدلالي للأثمان عند الاستهلاك ارتفاعا ب 2,1% خلال شهر غشت 2015. وقد نتج هذا الارتفاع عن تزايد أثمان المواد الغذائية ب 3,6%. وتراوحت نسب التغير للمواد غير الغذائية ما بين انخفاض قدره 0,5% بالنسبة  ل "النقل" وارتفاع قدره  4,2%  بالنسبة ل"السكن والماء والكهرباء".     على المستوى الوطني عرف الرقم الاستدلالي للأثمان عند الاستهلاك انخفاضا بنسبة 0,1% خلال شهر غشت 2015 مقارنة مع الشهر السابق وعلى صعيد باقي المدن فقد سجل الرقم الاستدلالي أهم انخفاض في طنجة ب0,8% وأهم ارتفاع في الحسيمة ب 1,1%.    </vt:lpstr>
    </vt:vector>
  </TitlesOfParts>
  <Company>dcn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admin</cp:lastModifiedBy>
  <cp:revision>806</cp:revision>
  <cp:lastPrinted>2015-10-19T10:07:19Z</cp:lastPrinted>
  <dcterms:created xsi:type="dcterms:W3CDTF">2008-03-11T16:08:11Z</dcterms:created>
  <dcterms:modified xsi:type="dcterms:W3CDTF">2015-10-19T10:30:40Z</dcterms:modified>
</cp:coreProperties>
</file>