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notesMasterIdLst>
    <p:notesMasterId r:id="rId3"/>
  </p:notesMasterIdLst>
  <p:handoutMasterIdLst>
    <p:handoutMasterId r:id="rId4"/>
  </p:handoutMasterIdLst>
  <p:sldIdLst>
    <p:sldId id="387" r:id="rId2"/>
  </p:sldIdLst>
  <p:sldSz cx="6858000" cy="9144000" type="screen4x3"/>
  <p:notesSz cx="6669088" cy="9928225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rgbClr val="F18E00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rgbClr val="F18E00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rgbClr val="F18E00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rgbClr val="F18E00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rgbClr val="F18E00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rgbClr val="F18E00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rgbClr val="F18E00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rgbClr val="F18E00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rgbClr val="F18E00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>
          <p15:clr>
            <a:srgbClr val="A4A3A4"/>
          </p15:clr>
        </p15:guide>
        <p15:guide id="2" pos="210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C22495"/>
    <a:srgbClr val="FF9900"/>
    <a:srgbClr val="660066"/>
    <a:srgbClr val="FFFFCC"/>
    <a:srgbClr val="CCFFFF"/>
    <a:srgbClr val="00FFFF"/>
    <a:srgbClr val="CCFFCC"/>
    <a:srgbClr val="99FF66"/>
    <a:srgbClr val="CC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Style moyen 1 - Accentuation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0345" autoAdjust="0"/>
  </p:normalViewPr>
  <p:slideViewPr>
    <p:cSldViewPr>
      <p:cViewPr varScale="1">
        <p:scale>
          <a:sx n="61" d="100"/>
          <a:sy n="61" d="100"/>
        </p:scale>
        <p:origin x="2270" y="43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2028" y="-90"/>
      </p:cViewPr>
      <p:guideLst>
        <p:guide orient="horz" pos="3128"/>
        <p:guide pos="210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90838" cy="496888"/>
          </a:xfrm>
          <a:prstGeom prst="rect">
            <a:avLst/>
          </a:prstGeom>
        </p:spPr>
        <p:txBody>
          <a:bodyPr vert="horz" lIns="90727" tIns="45363" rIns="90727" bIns="45363" rtlCol="0"/>
          <a:lstStyle>
            <a:lvl1pPr algn="l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776663" y="0"/>
            <a:ext cx="2890837" cy="496888"/>
          </a:xfrm>
          <a:prstGeom prst="rect">
            <a:avLst/>
          </a:prstGeom>
        </p:spPr>
        <p:txBody>
          <a:bodyPr vert="horz" lIns="90727" tIns="45363" rIns="90727" bIns="45363" rtlCol="0"/>
          <a:lstStyle>
            <a:lvl1pPr algn="r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3D433F46-9E25-4145-B7D2-7D6EECE15500}" type="datetimeFigureOut">
              <a:rPr lang="fr-FR"/>
              <a:pPr>
                <a:defRPr/>
              </a:pPr>
              <a:t>19/10/2015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890838" cy="496888"/>
          </a:xfrm>
          <a:prstGeom prst="rect">
            <a:avLst/>
          </a:prstGeom>
        </p:spPr>
        <p:txBody>
          <a:bodyPr vert="horz" lIns="90727" tIns="45363" rIns="90727" bIns="45363" rtlCol="0" anchor="b"/>
          <a:lstStyle>
            <a:lvl1pPr algn="l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fr-FR" smtClean="0"/>
              <a:t>www.hcp.ma/reg-casablanca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776663" y="9429750"/>
            <a:ext cx="2890837" cy="496888"/>
          </a:xfrm>
          <a:prstGeom prst="rect">
            <a:avLst/>
          </a:prstGeom>
        </p:spPr>
        <p:txBody>
          <a:bodyPr vert="horz" lIns="90727" tIns="45363" rIns="90727" bIns="45363" rtlCol="0" anchor="b"/>
          <a:lstStyle>
            <a:lvl1pPr algn="r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C9A1F75-BFE1-49DF-96A3-5940ED8F097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9015814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0838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27" tIns="45363" rIns="90727" bIns="45363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6663" y="0"/>
            <a:ext cx="2890837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27" tIns="45363" rIns="90727" bIns="4536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22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938338" y="744538"/>
            <a:ext cx="2792412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750" y="4716463"/>
            <a:ext cx="5335588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27" tIns="45363" rIns="90727" bIns="4536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890838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27" tIns="45363" rIns="90727" bIns="45363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fr-FR" smtClean="0"/>
              <a:t>www.hcp.ma/reg-casablanca</a:t>
            </a:r>
            <a:endParaRPr lang="fr-FR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6663" y="9429750"/>
            <a:ext cx="2890837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27" tIns="45363" rIns="90727" bIns="4536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F41683C-F54F-4CA0-B7A6-46B63C77F1F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6817058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41683C-F54F-4CA0-B7A6-46B63C77F1FC}" type="slidenum">
              <a:rPr lang="fr-FR" smtClean="0"/>
              <a:pPr>
                <a:defRPr/>
              </a:pPr>
              <a:t>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www.hcp.ma/reg-casablanca</a:t>
            </a:r>
            <a:endParaRPr lang="fr-FR"/>
          </a:p>
        </p:txBody>
      </p:sp>
      <p:sp>
        <p:nvSpPr>
          <p:cNvPr id="6" name="Espace réservé de l'en-tête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02527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6858000" cy="9144000"/>
            <a:chOff x="0" y="0"/>
            <a:chExt cx="5760" cy="4320"/>
          </a:xfrm>
        </p:grpSpPr>
        <p:pic>
          <p:nvPicPr>
            <p:cNvPr id="5" name="Picture 3" descr="contenu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5760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Text Box 4"/>
            <p:cNvSpPr txBox="1">
              <a:spLocks noChangeArrowheads="1"/>
            </p:cNvSpPr>
            <p:nvPr userDrawn="1"/>
          </p:nvSpPr>
          <p:spPr bwMode="auto">
            <a:xfrm>
              <a:off x="2200" y="4103"/>
              <a:ext cx="1360" cy="1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fr-FR" sz="1400" b="1">
                  <a:latin typeface="Century Gothic" pitchFamily="34" charset="0"/>
                </a:rPr>
                <a:t>www.hcp.ma</a:t>
              </a:r>
            </a:p>
          </p:txBody>
        </p:sp>
      </p:grp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2564606" y="8604251"/>
            <a:ext cx="140493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fr-FR"/>
          </a:p>
        </p:txBody>
      </p:sp>
      <p:sp>
        <p:nvSpPr>
          <p:cNvPr id="96261" name="Rectangle 5"/>
          <p:cNvSpPr>
            <a:spLocks noGrp="1" noChangeArrowheads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96262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FontTx/>
              <a:buNone/>
              <a:defRPr sz="2800" b="1">
                <a:solidFill>
                  <a:srgbClr val="F18E00"/>
                </a:solidFill>
              </a:defRPr>
            </a:lvl1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8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r" rtl="1">
              <a:defRPr/>
            </a:lvl1pPr>
          </a:lstStyle>
          <a:p>
            <a:pPr>
              <a:defRPr/>
            </a:pPr>
            <a:fld id="{EC0A57BA-B2E8-43DC-9EC6-0A17C36CB90C}" type="datetime1">
              <a:rPr lang="fr-FR" smtClean="0"/>
              <a:pPr>
                <a:defRPr/>
              </a:pPr>
              <a:t>19/10/2015</a:t>
            </a:fld>
            <a:endParaRPr lang="fr-FR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5803106" y="8684685"/>
            <a:ext cx="1039416" cy="425449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02506D-A889-4F4F-A656-60EC13AB91A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800802-7B4D-40ED-B257-3DF83EB03362}" type="datetime1">
              <a:rPr lang="fr-FR" smtClean="0"/>
              <a:pPr>
                <a:defRPr/>
              </a:pPr>
              <a:t>19/10/2015</a:t>
            </a:fld>
            <a:endParaRPr lang="fr-F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C3FB3F-BC45-4D8F-AA9A-D4B742C177A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972050" y="1020233"/>
            <a:ext cx="1543050" cy="7147984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42900" y="1020233"/>
            <a:ext cx="4514850" cy="7147984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AB12F3-85B9-4A98-B957-47A8E1B20F8F}" type="datetime1">
              <a:rPr lang="fr-FR" smtClean="0"/>
              <a:pPr>
                <a:defRPr/>
              </a:pPr>
              <a:t>19/10/2015</a:t>
            </a:fld>
            <a:endParaRPr lang="fr-F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A9E774-2EBD-4650-9A51-A03362F568C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90587" y="1020233"/>
            <a:ext cx="5238750" cy="1524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342900" y="2844801"/>
            <a:ext cx="3028950" cy="5323417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86150" y="2844801"/>
            <a:ext cx="3028950" cy="5323417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56453D-B493-4F79-8A9B-49F76E68C0B2}" type="datetime1">
              <a:rPr lang="fr-FR" smtClean="0"/>
              <a:pPr>
                <a:defRPr/>
              </a:pPr>
              <a:t>19/10/2015</a:t>
            </a:fld>
            <a:endParaRPr lang="fr-F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A72A2F-7327-4B06-9A7B-411096344D1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342900" y="1020233"/>
            <a:ext cx="6172200" cy="7147984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677FB-87C9-48F5-8DEF-E733112EDFAE}" type="datetime1">
              <a:rPr lang="fr-FR" smtClean="0"/>
              <a:pPr>
                <a:defRPr/>
              </a:pPr>
              <a:t>19/10/2015</a:t>
            </a:fld>
            <a:endParaRPr lang="fr-FR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3852C7-BF7F-474D-9F93-5A1AF94DFDB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912D1B-A7F7-4F35-936A-6AC2380193BF}" type="datetime1">
              <a:rPr lang="fr-FR" smtClean="0"/>
              <a:pPr>
                <a:defRPr/>
              </a:pPr>
              <a:t>19/10/2015</a:t>
            </a:fld>
            <a:endParaRPr lang="fr-F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9B44F3-6C86-41DA-AE45-7D8ADDC7F7B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re et diagram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90587" y="1020233"/>
            <a:ext cx="5238750" cy="1524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graphique 2"/>
          <p:cNvSpPr>
            <a:spLocks noGrp="1"/>
          </p:cNvSpPr>
          <p:nvPr>
            <p:ph type="chart" idx="1"/>
          </p:nvPr>
        </p:nvSpPr>
        <p:spPr>
          <a:xfrm>
            <a:off x="342900" y="2844801"/>
            <a:ext cx="6172200" cy="5323417"/>
          </a:xfrm>
        </p:spPr>
        <p:txBody>
          <a:bodyPr/>
          <a:lstStyle/>
          <a:p>
            <a:pPr lvl="0"/>
            <a:endParaRPr lang="fr-FR" noProof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7AA5B9-2394-4302-B0B7-274B115136F3}" type="datetime1">
              <a:rPr lang="fr-FR" smtClean="0"/>
              <a:pPr>
                <a:defRPr/>
              </a:pPr>
              <a:t>19/10/2015</a:t>
            </a:fld>
            <a:endParaRPr lang="fr-F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44B241-BCDC-4A6D-B385-9DAC6877E8E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90587" y="1020233"/>
            <a:ext cx="5238750" cy="1524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342900" y="2844801"/>
            <a:ext cx="6172200" cy="5323417"/>
          </a:xfrm>
        </p:spPr>
        <p:txBody>
          <a:bodyPr/>
          <a:lstStyle/>
          <a:p>
            <a:pPr lvl="0"/>
            <a:endParaRPr lang="fr-FR" noProof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687FA1-41AC-408D-9860-E43178FED082}" type="datetime1">
              <a:rPr lang="fr-FR" smtClean="0"/>
              <a:pPr>
                <a:defRPr/>
              </a:pPr>
              <a:t>19/10/2015</a:t>
            </a:fld>
            <a:endParaRPr lang="fr-F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458EF8-0BB1-4415-B75B-A77CA00B23E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675857-4CCE-4C53-B2DC-075C5046BE79}" type="datetime1">
              <a:rPr lang="fr-FR" smtClean="0"/>
              <a:pPr>
                <a:defRPr/>
              </a:pPr>
              <a:t>19/10/2015</a:t>
            </a:fld>
            <a:endParaRPr lang="fr-F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8E9754-8C06-409A-BA08-D604C3AEC1C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F3DF2A-24B4-4A5A-8E6A-247C0A209F84}" type="datetime1">
              <a:rPr lang="fr-FR" smtClean="0"/>
              <a:pPr>
                <a:defRPr/>
              </a:pPr>
              <a:t>19/10/2015</a:t>
            </a:fld>
            <a:endParaRPr lang="fr-F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48A366-13C2-4763-B5BD-5510128EF4E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42900" y="2844801"/>
            <a:ext cx="3028950" cy="53234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86150" y="2844801"/>
            <a:ext cx="3028950" cy="53234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4980D5-244D-47BE-BC72-58177174736A}" type="datetime1">
              <a:rPr lang="fr-FR" smtClean="0"/>
              <a:pPr>
                <a:defRPr/>
              </a:pPr>
              <a:t>19/10/2015</a:t>
            </a:fld>
            <a:endParaRPr lang="fr-F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AEF483-909D-4729-888D-9C882270A93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6C597A-69BD-4230-8346-9397E85AF7FD}" type="datetime1">
              <a:rPr lang="fr-FR" smtClean="0"/>
              <a:pPr>
                <a:defRPr/>
              </a:pPr>
              <a:t>19/10/2015</a:t>
            </a:fld>
            <a:endParaRPr lang="fr-FR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BEAF15-6326-4570-ABF9-2770732DB77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1332B5-B749-4B47-9F1B-B768C04B3719}" type="datetime1">
              <a:rPr lang="fr-FR" smtClean="0"/>
              <a:pPr>
                <a:defRPr/>
              </a:pPr>
              <a:t>19/10/2015</a:t>
            </a:fld>
            <a:endParaRPr lang="fr-FR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848C88-F7AC-4478-8855-9FE07792D94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73FD03-D5E3-473C-89E4-5FC7BA550098}" type="datetime1">
              <a:rPr lang="fr-FR" smtClean="0"/>
              <a:pPr>
                <a:defRPr/>
              </a:pPr>
              <a:t>19/10/2015</a:t>
            </a:fld>
            <a:endParaRPr lang="fr-FR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2B39F8-E94D-48FC-B37C-4E43DB67239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CDF992-2F77-4807-902D-A556774302CC}" type="datetime1">
              <a:rPr lang="fr-FR" smtClean="0"/>
              <a:pPr>
                <a:defRPr/>
              </a:pPr>
              <a:t>19/10/2015</a:t>
            </a:fld>
            <a:endParaRPr lang="fr-F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EAE0E4-635C-44CC-B0BD-A0ED1504BC5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57B885-C4F0-4436-AD04-303E889E60C4}" type="datetime1">
              <a:rPr lang="fr-FR" smtClean="0"/>
              <a:pPr>
                <a:defRPr/>
              </a:pPr>
              <a:t>19/10/2015</a:t>
            </a:fld>
            <a:endParaRPr lang="fr-F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9A8195-713B-4B42-8F4B-CC3189FBC6C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2"/>
          <p:cNvGrpSpPr>
            <a:grpSpLocks/>
          </p:cNvGrpSpPr>
          <p:nvPr/>
        </p:nvGrpSpPr>
        <p:grpSpPr bwMode="auto">
          <a:xfrm>
            <a:off x="0" y="0"/>
            <a:ext cx="6858000" cy="9144000"/>
            <a:chOff x="0" y="0"/>
            <a:chExt cx="5760" cy="4320"/>
          </a:xfrm>
        </p:grpSpPr>
        <p:pic>
          <p:nvPicPr>
            <p:cNvPr id="10247" name="Picture 3" descr="contenu"/>
            <p:cNvPicPr>
              <a:picLocks noChangeAspect="1" noChangeArrowheads="1"/>
            </p:cNvPicPr>
            <p:nvPr userDrawn="1"/>
          </p:nvPicPr>
          <p:blipFill>
            <a:blip r:embed="rId18" cstate="print"/>
            <a:srcRect/>
            <a:stretch>
              <a:fillRect/>
            </a:stretch>
          </p:blipFill>
          <p:spPr bwMode="auto">
            <a:xfrm>
              <a:off x="0" y="0"/>
              <a:ext cx="5760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5236" name="Text Box 4"/>
            <p:cNvSpPr txBox="1">
              <a:spLocks noChangeArrowheads="1"/>
            </p:cNvSpPr>
            <p:nvPr userDrawn="1"/>
          </p:nvSpPr>
          <p:spPr bwMode="auto">
            <a:xfrm>
              <a:off x="2200" y="4103"/>
              <a:ext cx="1360" cy="1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fr-FR" sz="1400" b="1">
                  <a:latin typeface="Century Gothic" pitchFamily="34" charset="0"/>
                </a:rPr>
                <a:t>www.hcp.ma</a:t>
              </a:r>
            </a:p>
          </p:txBody>
        </p:sp>
      </p:grpSp>
      <p:sp>
        <p:nvSpPr>
          <p:cNvPr id="10243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890587" y="1020233"/>
            <a:ext cx="523875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44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844801"/>
            <a:ext cx="6172200" cy="5323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</p:txBody>
      </p:sp>
      <p:sp>
        <p:nvSpPr>
          <p:cNvPr id="95239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" y="8729277"/>
            <a:ext cx="101822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 sz="1200" b="1">
                <a:latin typeface="+mn-lt"/>
                <a:cs typeface="Arial" charset="0"/>
              </a:defRPr>
            </a:lvl1pPr>
          </a:lstStyle>
          <a:p>
            <a:pPr>
              <a:defRPr/>
            </a:pPr>
            <a:fld id="{1ABC7555-3A2B-49A2-BF86-5E65DFE7DA3E}" type="datetime1">
              <a:rPr lang="fr-FR" smtClean="0"/>
              <a:pPr>
                <a:defRPr/>
              </a:pPr>
              <a:t>19/10/2015</a:t>
            </a:fld>
            <a:endParaRPr lang="fr-FR"/>
          </a:p>
        </p:txBody>
      </p:sp>
      <p:sp>
        <p:nvSpPr>
          <p:cNvPr id="95240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803106" y="8684685"/>
            <a:ext cx="1039416" cy="4275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b="1">
                <a:latin typeface="+mn-lt"/>
                <a:cs typeface="Arial" charset="0"/>
              </a:defRPr>
            </a:lvl1pPr>
          </a:lstStyle>
          <a:p>
            <a:pPr>
              <a:defRPr/>
            </a:pPr>
            <a:fld id="{D45B38AD-4CE6-4703-9DF2-A58657C6D85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97" r:id="rId1"/>
    <p:sldLayoutId id="2147485182" r:id="rId2"/>
    <p:sldLayoutId id="2147485183" r:id="rId3"/>
    <p:sldLayoutId id="2147485184" r:id="rId4"/>
    <p:sldLayoutId id="2147485185" r:id="rId5"/>
    <p:sldLayoutId id="2147485186" r:id="rId6"/>
    <p:sldLayoutId id="2147485187" r:id="rId7"/>
    <p:sldLayoutId id="2147485188" r:id="rId8"/>
    <p:sldLayoutId id="2147485189" r:id="rId9"/>
    <p:sldLayoutId id="2147485190" r:id="rId10"/>
    <p:sldLayoutId id="2147485191" r:id="rId11"/>
    <p:sldLayoutId id="2147485192" r:id="rId12"/>
    <p:sldLayoutId id="2147485193" r:id="rId13"/>
    <p:sldLayoutId id="2147485194" r:id="rId14"/>
    <p:sldLayoutId id="2147485195" r:id="rId15"/>
    <p:sldLayoutId id="2147485196" r:id="rId16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7B003B"/>
        </a:buClr>
        <a:buSzPct val="120000"/>
        <a:buBlip>
          <a:blip r:embed="rId19"/>
        </a:buBlip>
        <a:defRPr sz="24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18E00"/>
        </a:buClr>
        <a:buSzPct val="120000"/>
        <a:buFont typeface="Arial" charset="0"/>
        <a:buBlip>
          <a:blip r:embed="rId20"/>
        </a:buBlip>
        <a:defRPr sz="2000">
          <a:solidFill>
            <a:schemeClr val="bg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120000"/>
        <a:buBlip>
          <a:blip r:embed="rId21"/>
        </a:buBlip>
        <a:defRPr sz="1600">
          <a:solidFill>
            <a:schemeClr val="bg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8640" y="2627784"/>
            <a:ext cx="6336704" cy="5760640"/>
          </a:xfrm>
        </p:spPr>
        <p:txBody>
          <a:bodyPr/>
          <a:lstStyle/>
          <a:p>
            <a:pPr algn="just" rtl="1"/>
            <a:r>
              <a:rPr lang="fr-FR" b="0" dirty="0" smtClean="0">
                <a:solidFill>
                  <a:schemeClr val="tx1"/>
                </a:solidFill>
              </a:rPr>
              <a:t/>
            </a:r>
            <a:br>
              <a:rPr lang="fr-FR" b="0" dirty="0" smtClean="0">
                <a:solidFill>
                  <a:schemeClr val="tx1"/>
                </a:solidFill>
              </a:rPr>
            </a:br>
            <a:r>
              <a:rPr lang="fr-FR" b="0" dirty="0" smtClean="0">
                <a:solidFill>
                  <a:schemeClr val="tx1"/>
                </a:solidFill>
              </a:rPr>
              <a:t/>
            </a:r>
            <a:br>
              <a:rPr lang="fr-FR" b="0" dirty="0" smtClean="0">
                <a:solidFill>
                  <a:schemeClr val="tx1"/>
                </a:solidFill>
              </a:rPr>
            </a:br>
            <a:r>
              <a:rPr lang="fr-FR" b="0" dirty="0" smtClean="0">
                <a:solidFill>
                  <a:schemeClr val="tx1"/>
                </a:solidFill>
              </a:rPr>
              <a:t/>
            </a:r>
            <a:br>
              <a:rPr lang="fr-FR" b="0" dirty="0" smtClean="0">
                <a:solidFill>
                  <a:schemeClr val="tx1"/>
                </a:solidFill>
              </a:rPr>
            </a:br>
            <a:r>
              <a:rPr lang="fr-FR" b="0" dirty="0" smtClean="0">
                <a:solidFill>
                  <a:schemeClr val="tx1"/>
                </a:solidFill>
              </a:rPr>
              <a:t/>
            </a:r>
            <a:br>
              <a:rPr lang="fr-FR" b="0" dirty="0" smtClean="0">
                <a:solidFill>
                  <a:schemeClr val="tx1"/>
                </a:solidFill>
              </a:rPr>
            </a:br>
            <a:r>
              <a:rPr lang="fr-FR" b="0" dirty="0" smtClean="0">
                <a:solidFill>
                  <a:schemeClr val="tx1"/>
                </a:solidFill>
              </a:rPr>
              <a:t/>
            </a:r>
            <a:br>
              <a:rPr lang="fr-FR" b="0" dirty="0" smtClean="0">
                <a:solidFill>
                  <a:schemeClr val="tx1"/>
                </a:solidFill>
              </a:rPr>
            </a:br>
            <a:r>
              <a:rPr lang="ar-BH" b="0" dirty="0" smtClean="0">
                <a:solidFill>
                  <a:schemeClr val="tx1"/>
                </a:solidFill>
              </a:rPr>
              <a:t>	</a:t>
            </a:r>
            <a:r>
              <a:rPr lang="ar-SA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سجل الرقم الاستدلالي للأثمان عند الاستهلاك خلال شهر</a:t>
            </a:r>
            <a:r>
              <a:rPr lang="ar-BH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غ</a:t>
            </a:r>
            <a:r>
              <a:rPr lang="ar-SA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شت </a:t>
            </a:r>
            <a:r>
              <a:rPr lang="ar-SA" sz="18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2015</a:t>
            </a:r>
            <a:r>
              <a:rPr lang="ar-SA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، استقرارا بالمقارنة مع </a:t>
            </a:r>
            <a:r>
              <a:rPr lang="ar-SA" b="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الشهرالسابق</a:t>
            </a:r>
            <a:r>
              <a:rPr lang="ar-SA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ar-BH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SA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وقد نتج هذا </a:t>
            </a:r>
            <a:r>
              <a:rPr lang="ar-SA" b="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الاستقرارعلى</a:t>
            </a:r>
            <a:r>
              <a:rPr lang="ar-SA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الخصوص عن انخفاض أثمان المواد </a:t>
            </a:r>
            <a:r>
              <a:rPr lang="ar-MA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الغذائية</a:t>
            </a:r>
            <a:r>
              <a:rPr lang="ar-SA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SA" sz="1600" b="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ب</a:t>
            </a:r>
            <a:r>
              <a:rPr lang="ar-SA" sz="1800" b="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ar-SA" sz="18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,1%</a:t>
            </a:r>
            <a:r>
              <a:rPr lang="ar-BH" sz="18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BH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و</a:t>
            </a:r>
            <a:r>
              <a:rPr lang="ar-SA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المحروقات </a:t>
            </a:r>
            <a:r>
              <a:rPr lang="ar-SA" b="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ب</a:t>
            </a:r>
            <a:r>
              <a:rPr lang="ar-SA" sz="1600" b="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ar-SA" sz="18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,9%</a:t>
            </a:r>
            <a:r>
              <a:rPr lang="ar-MA" b="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fr-FR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fr-FR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ar-BH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ar-MA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همت انخفاضات  المواد الغذائية ما بين شهري </a:t>
            </a:r>
            <a:r>
              <a:rPr lang="ar-MA" b="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يوليوز</a:t>
            </a:r>
            <a:r>
              <a:rPr lang="ar-MA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وغشت </a:t>
            </a:r>
            <a:r>
              <a:rPr lang="ar-MA" sz="18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2015</a:t>
            </a:r>
            <a:r>
              <a:rPr lang="ar-MA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MA" b="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اثمان </a:t>
            </a:r>
            <a:r>
              <a:rPr lang="ar-MA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"السمك وفواكه البحر" ب</a:t>
            </a:r>
            <a:r>
              <a:rPr lang="ar-SA" sz="1800" b="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7% </a:t>
            </a:r>
            <a:r>
              <a:rPr lang="ar-SA" b="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ar-SA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"اللحوم" </a:t>
            </a:r>
            <a:r>
              <a:rPr lang="ar-SA" b="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ب</a:t>
            </a:r>
            <a:r>
              <a:rPr lang="ar-SA" sz="1800" b="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1,3%</a:t>
            </a:r>
            <a:r>
              <a:rPr lang="ar-SA" sz="18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MA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وعلى العكس من ذلك ارتفعت </a:t>
            </a:r>
            <a:r>
              <a:rPr lang="ar-MA" b="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أثمان </a:t>
            </a:r>
            <a:r>
              <a:rPr lang="ar-MA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"الفواكه" ب</a:t>
            </a:r>
            <a:r>
              <a:rPr lang="ar-SA" sz="18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4,5%</a:t>
            </a:r>
            <a:r>
              <a:rPr lang="ar-MA" sz="18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MA" b="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و </a:t>
            </a:r>
            <a:r>
              <a:rPr lang="ar-MA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"الخضر" ب </a:t>
            </a:r>
            <a:r>
              <a:rPr lang="ar-SA" sz="18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2,2%</a:t>
            </a:r>
            <a:r>
              <a:rPr lang="ar-MA" b="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ar-SA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fr-FR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fr-FR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ar-BH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ar-MA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بالمقارنة مع نفس الشهر من السنة السابقة، سجل الرقم الاستدلالي للأثمان عند الاستهلاك ارتفاعا ب </a:t>
            </a:r>
            <a:r>
              <a:rPr lang="ar-SA" sz="18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2,1%</a:t>
            </a:r>
            <a:r>
              <a:rPr lang="ar-MA" sz="18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MA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خلال شهر غشت </a:t>
            </a:r>
            <a:r>
              <a:rPr lang="ar-MA" sz="1800" b="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2015</a:t>
            </a:r>
            <a:r>
              <a:rPr lang="ar-MA" b="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ar-MA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SA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وقد</a:t>
            </a:r>
            <a:r>
              <a:rPr lang="ar-MA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نتج هذا الارتفاع عن تزايد أثمان المواد الغذائية ب </a:t>
            </a:r>
            <a:r>
              <a:rPr lang="ar-SA" sz="18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3,6%</a:t>
            </a:r>
            <a:r>
              <a:rPr lang="ar-MA" b="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ar-MA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وتراوحت نسب التغير للمواد غير الغذائية ما بين انخفاض قدره </a:t>
            </a:r>
            <a:r>
              <a:rPr lang="ar-SA" sz="18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0,5%</a:t>
            </a:r>
            <a:r>
              <a:rPr lang="ar-MA" sz="18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MA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بالنسبة  ل</a:t>
            </a:r>
            <a:r>
              <a:rPr lang="ar-SA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ar-MA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"النقل" وارتفاع قدره </a:t>
            </a:r>
            <a:r>
              <a:rPr lang="fr-FR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SA" sz="1800" b="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4,2%</a:t>
            </a:r>
            <a:r>
              <a:rPr lang="ar-SA" sz="18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SA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ar-MA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بالنسبة ل"السكن والماء والكهرباء"</a:t>
            </a:r>
            <a:r>
              <a:rPr lang="ar-SA" b="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ar-SA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  </a:t>
            </a:r>
            <a:r>
              <a:rPr lang="fr-FR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fr-FR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ar-BH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ar-MA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على المستوى الوطني عرف </a:t>
            </a:r>
            <a:r>
              <a:rPr lang="ar-SA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الرقم الاستدلالي للأثمان عند الاستهلاك انخفاضا بنسبة </a:t>
            </a:r>
            <a:r>
              <a:rPr lang="ar-SA" sz="18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0,1% </a:t>
            </a:r>
            <a:r>
              <a:rPr lang="ar-SA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خلال شهر غشت </a:t>
            </a:r>
            <a:r>
              <a:rPr lang="ar-SA" sz="18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2015</a:t>
            </a:r>
            <a:r>
              <a:rPr lang="ar-SA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مقارنة مع الشهر السابق وعلى صعيد باقي المدن فقد </a:t>
            </a:r>
            <a:r>
              <a:rPr lang="ar-MA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سجل الرقم الاستدلالي أهم انخفاض في </a:t>
            </a:r>
            <a:r>
              <a:rPr lang="ar-MA" b="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طنجة</a:t>
            </a:r>
            <a:r>
              <a:rPr lang="ar-MA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MA" b="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ب</a:t>
            </a:r>
            <a:r>
              <a:rPr lang="ar-MA" sz="1800" b="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ar-MA" sz="18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,8</a:t>
            </a:r>
            <a:r>
              <a:rPr lang="ar-SA" sz="18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% </a:t>
            </a:r>
            <a:r>
              <a:rPr lang="ar-SA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و</a:t>
            </a:r>
            <a:r>
              <a:rPr lang="ar-MA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أهم ارتفاع في </a:t>
            </a:r>
            <a:r>
              <a:rPr lang="ar-MA" b="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الحسيمة</a:t>
            </a:r>
            <a:r>
              <a:rPr lang="ar-MA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ب </a:t>
            </a:r>
            <a:r>
              <a:rPr lang="ar-MA" sz="18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1,1</a:t>
            </a:r>
            <a:r>
              <a:rPr lang="ar-SA" sz="1800" b="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%.</a:t>
            </a:r>
            <a:r>
              <a:rPr lang="ar-SA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fr-FR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fr-FR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ar-SA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fr-FR" b="0" dirty="0" smtClean="0">
                <a:solidFill>
                  <a:schemeClr val="tx1"/>
                </a:solidFill>
              </a:rPr>
              <a:t/>
            </a:r>
            <a:br>
              <a:rPr lang="fr-FR" b="0" dirty="0" smtClean="0">
                <a:solidFill>
                  <a:schemeClr val="tx1"/>
                </a:solidFill>
              </a:rPr>
            </a:br>
            <a:endParaRPr lang="fr-FR" b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0" y="8388424"/>
            <a:ext cx="6858000" cy="360040"/>
          </a:xfrm>
          <a:solidFill>
            <a:srgbClr val="FF9900"/>
          </a:solidFill>
        </p:spPr>
        <p:txBody>
          <a:bodyPr/>
          <a:lstStyle/>
          <a:p>
            <a:pPr algn="ctr"/>
            <a:r>
              <a:rPr lang="fr-FR" b="1" dirty="0" smtClean="0">
                <a:solidFill>
                  <a:srgbClr val="A50021"/>
                </a:solidFill>
              </a:rPr>
              <a:t>www.hcp.ma/reg-casablanca</a:t>
            </a:r>
            <a:endParaRPr lang="fr-FR" b="1" dirty="0">
              <a:solidFill>
                <a:srgbClr val="A5002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714500" y="971600"/>
            <a:ext cx="3429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sz="2000" b="1" dirty="0" smtClean="0">
                <a:solidFill>
                  <a:srgbClr val="C00000"/>
                </a:solidFill>
              </a:rPr>
              <a:t>مذكرة إخبـارية</a:t>
            </a:r>
            <a:r>
              <a:rPr lang="fr-FR" sz="2000" b="1" dirty="0" smtClean="0">
                <a:solidFill>
                  <a:srgbClr val="C00000"/>
                </a:solidFill>
              </a:rPr>
              <a:t> </a:t>
            </a:r>
            <a:br>
              <a:rPr lang="fr-FR" sz="2000" b="1" dirty="0" smtClean="0">
                <a:solidFill>
                  <a:srgbClr val="C00000"/>
                </a:solidFill>
              </a:rPr>
            </a:br>
            <a:r>
              <a:rPr lang="ar-SA" sz="2000" b="1" dirty="0" smtClean="0">
                <a:solidFill>
                  <a:srgbClr val="C00000"/>
                </a:solidFill>
              </a:rPr>
              <a:t>الرقم الاستدلالي </a:t>
            </a:r>
            <a:r>
              <a:rPr lang="ar-MA" sz="2000" b="1" dirty="0" smtClean="0">
                <a:solidFill>
                  <a:srgbClr val="C00000"/>
                </a:solidFill>
              </a:rPr>
              <a:t>للأثمان عند الاستهلاك</a:t>
            </a:r>
            <a:r>
              <a:rPr lang="fr-FR" sz="2000" b="1" dirty="0" smtClean="0">
                <a:solidFill>
                  <a:srgbClr val="C00000"/>
                </a:solidFill>
              </a:rPr>
              <a:t/>
            </a:r>
            <a:br>
              <a:rPr lang="fr-FR" sz="2000" b="1" dirty="0" smtClean="0">
                <a:solidFill>
                  <a:srgbClr val="C00000"/>
                </a:solidFill>
              </a:rPr>
            </a:br>
            <a:r>
              <a:rPr lang="ar-MA" sz="2000" b="1" dirty="0" smtClean="0">
                <a:solidFill>
                  <a:srgbClr val="C00000"/>
                </a:solidFill>
              </a:rPr>
              <a:t> لشهر غشت 201</a:t>
            </a:r>
            <a:r>
              <a:rPr lang="ar-SA" sz="2000" b="1" dirty="0" smtClean="0">
                <a:solidFill>
                  <a:srgbClr val="C00000"/>
                </a:solidFill>
              </a:rPr>
              <a:t>5</a:t>
            </a:r>
            <a:endParaRPr lang="fr-FR" sz="2000" b="1" dirty="0">
              <a:solidFill>
                <a:srgbClr val="C00000"/>
              </a:solidFill>
            </a:endParaRPr>
          </a:p>
        </p:txBody>
      </p:sp>
      <p:sp>
        <p:nvSpPr>
          <p:cNvPr id="7" name="Titre 1"/>
          <p:cNvSpPr txBox="1">
            <a:spLocks/>
          </p:cNvSpPr>
          <p:nvPr/>
        </p:nvSpPr>
        <p:spPr bwMode="auto">
          <a:xfrm>
            <a:off x="260648" y="1979712"/>
            <a:ext cx="6120680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MA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استقرار الرقم</a:t>
            </a:r>
            <a:r>
              <a:rPr kumimoji="0" lang="ar-SA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الاستدلالي للاثمان عند الاستهلاك </a:t>
            </a:r>
            <a:r>
              <a:rPr kumimoji="0" lang="ar-MA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خلال شهر غشت </a:t>
            </a:r>
            <a:r>
              <a:rPr kumimoji="0" lang="ar-MA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2015</a:t>
            </a:r>
            <a:r>
              <a:rPr kumimoji="0" lang="ar-MA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ar-MA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بمدينة </a:t>
            </a:r>
            <a:r>
              <a:rPr kumimoji="0" lang="ar-MA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الدار البيضاء</a:t>
            </a:r>
            <a:endParaRPr kumimoji="0" lang="fr-FR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hcp_model">
  <a:themeElements>
    <a:clrScheme name="hcp_mode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hcp_model">
      <a:majorFont>
        <a:latin typeface="Edwardian Script IT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 smtClean="0">
            <a:ln>
              <a:noFill/>
            </a:ln>
            <a:solidFill>
              <a:srgbClr val="F18E00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 smtClean="0">
            <a:ln>
              <a:noFill/>
            </a:ln>
            <a:solidFill>
              <a:srgbClr val="F18E00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hcp_mode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cp_model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cp_model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cp_model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cp_model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cp_model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cp_model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cp_model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cp_model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cp_model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cp_model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cp_model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hcp presentationt</Template>
  <TotalTime>9213</TotalTime>
  <Words>18</Words>
  <Application>Microsoft Office PowerPoint</Application>
  <PresentationFormat>Affichage à l'écran (4:3)</PresentationFormat>
  <Paragraphs>6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Century Gothic</vt:lpstr>
      <vt:lpstr>Edwardian Script ITC</vt:lpstr>
      <vt:lpstr>hcp_model</vt:lpstr>
      <vt:lpstr>      سجل الرقم الاستدلالي للأثمان عند الاستهلاك خلال شهرغشت 2015، استقرارا بالمقارنة مع الشهرالسابق. وقد نتج هذا الاستقرارعلى الخصوص عن انخفاض أثمان المواد الغذائية ب0,1% والمحروقات ب4,9%.  همت انخفاضات  المواد الغذائية ما بين شهري يوليوز  وغشت 2015 اثمان "السمك وفواكه البحر" ب7% , "اللحوم" ب1,3% وعلى العكس من ذلك ارتفعت أثمان "الفواكه" ب4,5% و "الخضر" ب 2,2%.   بالمقارنة مع نفس الشهر من السنة السابقة، سجل الرقم الاستدلالي للأثمان عند الاستهلاك ارتفاعا ب 2,1% خلال شهر غشت 2015. وقد نتج هذا الارتفاع عن تزايد أثمان المواد الغذائية ب 3,6%. وتراوحت نسب التغير للمواد غير الغذائية ما بين انخفاض قدره 0,5% بالنسبة  ل "النقل" وارتفاع قدره  4,2%  بالنسبة ل"السكن والماء والكهرباء".     على المستوى الوطني عرف الرقم الاستدلالي للأثمان عند الاستهلاك انخفاضا بنسبة 0,1% خلال شهر غشت 2015 مقارنة مع الشهر السابق وعلى صعيد باقي المدن فقد سجل الرقم الاستدلالي أهم انخفاض في طنجة ب0,8% وأهم ارتفاع في الحسيمة ب 1,1%.    </vt:lpstr>
    </vt:vector>
  </TitlesOfParts>
  <Company>dcn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mafkir</dc:creator>
  <cp:lastModifiedBy>admin</cp:lastModifiedBy>
  <cp:revision>806</cp:revision>
  <cp:lastPrinted>2015-10-19T10:07:19Z</cp:lastPrinted>
  <dcterms:created xsi:type="dcterms:W3CDTF">2008-03-11T16:08:11Z</dcterms:created>
  <dcterms:modified xsi:type="dcterms:W3CDTF">2015-10-19T10:30:40Z</dcterms:modified>
</cp:coreProperties>
</file>