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4"/>
  </p:notesMasterIdLst>
  <p:handoutMasterIdLst>
    <p:handoutMasterId r:id="rId25"/>
  </p:handoutMasterIdLst>
  <p:sldIdLst>
    <p:sldId id="375" r:id="rId2"/>
    <p:sldId id="598" r:id="rId3"/>
    <p:sldId id="589" r:id="rId4"/>
    <p:sldId id="600" r:id="rId5"/>
    <p:sldId id="601" r:id="rId6"/>
    <p:sldId id="602" r:id="rId7"/>
    <p:sldId id="606" r:id="rId8"/>
    <p:sldId id="599" r:id="rId9"/>
    <p:sldId id="610" r:id="rId10"/>
    <p:sldId id="605" r:id="rId11"/>
    <p:sldId id="611" r:id="rId12"/>
    <p:sldId id="620" r:id="rId13"/>
    <p:sldId id="634" r:id="rId14"/>
    <p:sldId id="615" r:id="rId15"/>
    <p:sldId id="622" r:id="rId16"/>
    <p:sldId id="614" r:id="rId17"/>
    <p:sldId id="632" r:id="rId18"/>
    <p:sldId id="618" r:id="rId19"/>
    <p:sldId id="624" r:id="rId20"/>
    <p:sldId id="628" r:id="rId21"/>
    <p:sldId id="625" r:id="rId22"/>
    <p:sldId id="616" r:id="rId23"/>
  </p:sldIdLst>
  <p:sldSz cx="9144000" cy="6858000" type="screen4x3"/>
  <p:notesSz cx="6669088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CC6600"/>
    <a:srgbClr val="C22495"/>
    <a:srgbClr val="00FFFF"/>
    <a:srgbClr val="660066"/>
    <a:srgbClr val="00CC00"/>
    <a:srgbClr val="CCFF33"/>
    <a:srgbClr val="FFFFCC"/>
    <a:srgbClr val="CCFFFF"/>
    <a:srgbClr val="CC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755" autoAdjust="0"/>
    <p:restoredTop sz="90345" autoAdjust="0"/>
  </p:normalViewPr>
  <p:slideViewPr>
    <p:cSldViewPr>
      <p:cViewPr varScale="1">
        <p:scale>
          <a:sx n="105" d="100"/>
          <a:sy n="105" d="100"/>
        </p:scale>
        <p:origin x="-19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28" y="-90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Journ&#233;e%20de%20la%20statistique%2022-23%20octobre\indicateurs%20emploi%20casa-sttat%202014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emploi%202014%20graphique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Journ&#233;e%20de%20la%20statistique%2022-23%20octobre\indicateurs%20emploi%20casa-sttat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Journ&#233;e%20de%20la%20statistique%2022-23%20octobre\indicateurs%20emploi%20casa-sttat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emploi%202014%20graphiqu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Journ&#233;e%20de%20la%20statistique%2022-23%20octobre\indicateurs%20emploi%20casa-sttat%20201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emploi%202014%20graphique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RGUI\Desktop\emploi%202014%20graphiqu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6"/>
  <c:chart>
    <c:view3D>
      <c:perspective val="30"/>
    </c:view3D>
    <c:floor>
      <c:spPr>
        <a:solidFill>
          <a:srgbClr val="92D050"/>
        </a:solidFill>
        <a:ln w="9525">
          <a:noFill/>
        </a:ln>
      </c:spPr>
    </c:floor>
    <c:plotArea>
      <c:layout/>
      <c:bar3DChart>
        <c:barDir val="col"/>
        <c:grouping val="standard"/>
        <c:ser>
          <c:idx val="0"/>
          <c:order val="0"/>
          <c:tx>
            <c:strRef>
              <c:f>Feuil1!$B$45</c:f>
              <c:strCache>
                <c:ptCount val="1"/>
                <c:pt idx="0">
                  <c:v>Actifs occupés</c:v>
                </c:pt>
              </c:strCache>
            </c:strRef>
          </c:tx>
          <c:spPr>
            <a:solidFill>
              <a:srgbClr val="C22495"/>
            </a:solidFill>
          </c:spPr>
          <c:dLbls>
            <c:txPr>
              <a:bodyPr/>
              <a:lstStyle/>
              <a:p>
                <a:pPr>
                  <a:defRPr b="1">
                    <a:solidFill>
                      <a:srgbClr val="C22495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Feuil1!$C$44:$E$44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Feuil1!$C$45:$E$45</c:f>
              <c:numCache>
                <c:formatCode>General</c:formatCode>
                <c:ptCount val="3"/>
                <c:pt idx="0">
                  <c:v>1308031</c:v>
                </c:pt>
                <c:pt idx="1">
                  <c:v>859520</c:v>
                </c:pt>
                <c:pt idx="2">
                  <c:v>2167551</c:v>
                </c:pt>
              </c:numCache>
            </c:numRef>
          </c:val>
        </c:ser>
        <c:ser>
          <c:idx val="1"/>
          <c:order val="1"/>
          <c:tx>
            <c:strRef>
              <c:f>Feuil1!$B$46</c:f>
              <c:strCache>
                <c:ptCount val="1"/>
                <c:pt idx="0">
                  <c:v>Chômeurs</c:v>
                </c:pt>
              </c:strCache>
            </c:strRef>
          </c:tx>
          <c:dLbls>
            <c:dLbl>
              <c:idx val="1"/>
              <c:layout>
                <c:manualLayout>
                  <c:x val="-4.613593948514713E-3"/>
                  <c:y val="-3.1809141145675096E-2"/>
                </c:manualLayout>
              </c:layout>
              <c:showVal val="1"/>
            </c:dLbl>
            <c:dLbl>
              <c:idx val="2"/>
              <c:layout>
                <c:manualLayout>
                  <c:x val="1.9992240443563757E-2"/>
                  <c:y val="-6.361828229135078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7030A0"/>
                    </a:solidFill>
                  </a:defRPr>
                </a:pPr>
                <a:endParaRPr lang="fr-FR"/>
              </a:p>
            </c:txPr>
            <c:showVal val="1"/>
          </c:dLbls>
          <c:cat>
            <c:strRef>
              <c:f>Feuil1!$C$44:$E$44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Feuil1!$C$46:$E$46</c:f>
              <c:numCache>
                <c:formatCode>General</c:formatCode>
                <c:ptCount val="3"/>
                <c:pt idx="0">
                  <c:v>191763</c:v>
                </c:pt>
                <c:pt idx="1">
                  <c:v>33220</c:v>
                </c:pt>
                <c:pt idx="2">
                  <c:v>224983</c:v>
                </c:pt>
              </c:numCache>
            </c:numRef>
          </c:val>
        </c:ser>
        <c:shape val="cone"/>
        <c:axId val="66709376"/>
        <c:axId val="66710912"/>
        <c:axId val="64544256"/>
      </c:bar3DChart>
      <c:catAx>
        <c:axId val="667093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66710912"/>
        <c:crosses val="autoZero"/>
        <c:auto val="1"/>
        <c:lblAlgn val="ctr"/>
        <c:lblOffset val="100"/>
      </c:catAx>
      <c:valAx>
        <c:axId val="66710912"/>
        <c:scaling>
          <c:orientation val="minMax"/>
        </c:scaling>
        <c:delete val="1"/>
        <c:axPos val="l"/>
        <c:numFmt formatCode="General" sourceLinked="1"/>
        <c:tickLblPos val="nextTo"/>
        <c:crossAx val="66709376"/>
        <c:crosses val="autoZero"/>
        <c:crossBetween val="between"/>
      </c:valAx>
      <c:serAx>
        <c:axId val="64544256"/>
        <c:scaling>
          <c:orientation val="minMax"/>
        </c:scaling>
        <c:delete val="1"/>
        <c:axPos val="b"/>
        <c:tickLblPos val="nextTo"/>
        <c:crossAx val="66710912"/>
        <c:crosses val="autoZero"/>
      </c:ser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b="1"/>
          </a:pPr>
          <a:endParaRPr lang="fr-FR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0"/>
  <c:chart>
    <c:title>
      <c:tx>
        <c:rich>
          <a:bodyPr/>
          <a:lstStyle/>
          <a:p>
            <a:pPr>
              <a:defRPr/>
            </a:pPr>
            <a:r>
              <a:rPr lang="fr-FR" sz="1600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Population active occupée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(âgée 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15 ans et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plus)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de Casablanca </a:t>
            </a:r>
            <a:r>
              <a:rPr lang="fr-FR" sz="1600" dirty="0" err="1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settat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600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selon les branches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d'activité en 2014</a:t>
            </a:r>
            <a:endParaRPr lang="fr-FR" sz="1600" dirty="0">
              <a:solidFill>
                <a:srgbClr val="CC6600"/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pieChart>
        <c:varyColors val="1"/>
        <c:ser>
          <c:idx val="0"/>
          <c:order val="0"/>
          <c:spPr>
            <a:solidFill>
              <a:srgbClr val="00FFFF"/>
            </a:solidFill>
          </c:spPr>
          <c:explosion val="25"/>
          <c:dLbls>
            <c:dLbl>
              <c:idx val="0"/>
              <c:layout>
                <c:manualLayout>
                  <c:x val="-0.12468588995819967"/>
                  <c:y val="0.16341877161234414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7.7917395742198886E-2"/>
                  <c:y val="-0.10860156490761541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4875085058812093"/>
                  <c:y val="1.9313362488260395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0070C0"/>
              </a:solidFill>
            </c:spPr>
            <c:txPr>
              <a:bodyPr/>
              <a:lstStyle/>
              <a:p>
                <a:pPr>
                  <a:defRPr sz="1000" b="1">
                    <a:solidFill>
                      <a:srgbClr val="002060"/>
                    </a:solidFill>
                  </a:defRPr>
                </a:pPr>
                <a:endParaRPr lang="fr-FR"/>
              </a:p>
            </c:txPr>
            <c:showCatName val="1"/>
            <c:showPercent val="1"/>
            <c:extLst>
              <c:ext xmlns:c15="http://schemas.microsoft.com/office/drawing/2012/chart" uri="{CE6537A1-D6FC-4f65-9D91-7224C49458BB}"/>
            </c:extLst>
          </c:dLbls>
          <c:cat>
            <c:strRef>
              <c:f>Feuil1!$O$399:$O$402</c:f>
              <c:strCache>
                <c:ptCount val="4"/>
                <c:pt idx="0">
                  <c:v>- Agriculture, forêt  et pêche</c:v>
                </c:pt>
                <c:pt idx="1">
                  <c:v>- Industrie</c:v>
                </c:pt>
                <c:pt idx="2">
                  <c:v>- BTP</c:v>
                </c:pt>
                <c:pt idx="3">
                  <c:v>- Services</c:v>
                </c:pt>
              </c:strCache>
            </c:strRef>
          </c:cat>
          <c:val>
            <c:numRef>
              <c:f>Feuil1!$P$399:$P$402</c:f>
              <c:numCache>
                <c:formatCode>General</c:formatCode>
                <c:ptCount val="4"/>
                <c:pt idx="0">
                  <c:v>641122</c:v>
                </c:pt>
                <c:pt idx="1">
                  <c:v>378572</c:v>
                </c:pt>
                <c:pt idx="2">
                  <c:v>153181</c:v>
                </c:pt>
                <c:pt idx="3">
                  <c:v>991019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  <c:dispBlanksAs val="zero"/>
  </c:chart>
  <c:spPr>
    <a:noFill/>
  </c:spPr>
  <c:txPr>
    <a:bodyPr/>
    <a:lstStyle/>
    <a:p>
      <a:pPr>
        <a:defRPr sz="1800"/>
      </a:pPr>
      <a:endParaRPr lang="fr-F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12"/>
  <c:chart>
    <c:view3D>
      <c:perspective val="30"/>
    </c:view3D>
    <c:floor>
      <c:spPr>
        <a:solidFill>
          <a:srgbClr val="00FFFF"/>
        </a:solidFill>
      </c:spPr>
    </c:floor>
    <c:plotArea>
      <c:layout>
        <c:manualLayout>
          <c:layoutTarget val="inner"/>
          <c:xMode val="edge"/>
          <c:yMode val="edge"/>
          <c:x val="0"/>
          <c:y val="3.4920390508452887E-2"/>
          <c:w val="0.91966952954802561"/>
          <c:h val="0.8408107629792867"/>
        </c:manualLayout>
      </c:layout>
      <c:bar3DChart>
        <c:barDir val="col"/>
        <c:grouping val="standard"/>
        <c:ser>
          <c:idx val="0"/>
          <c:order val="0"/>
          <c:tx>
            <c:strRef>
              <c:f>Feuil1!$B$141</c:f>
              <c:strCache>
                <c:ptCount val="1"/>
                <c:pt idx="0">
                  <c:v>Casablanca-settat</c:v>
                </c:pt>
              </c:strCache>
            </c:strRef>
          </c:tx>
          <c:spPr>
            <a:solidFill>
              <a:srgbClr val="C22495"/>
            </a:solidFill>
          </c:spPr>
          <c:dLbls>
            <c:dLbl>
              <c:idx val="0"/>
              <c:layout>
                <c:manualLayout>
                  <c:x val="-2.0370227796597532E-2"/>
                  <c:y val="6.6666200061591879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rgbClr val="C22495"/>
                        </a:solidFill>
                      </a:rPr>
                      <a:t>37,4</a:t>
                    </a:r>
                    <a:endParaRPr lang="en-US" b="1" dirty="0">
                      <a:solidFill>
                        <a:srgbClr val="C22495"/>
                      </a:solidFill>
                    </a:endParaRPr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4814711124798194E-2"/>
                  <c:y val="1.5872904776569493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rgbClr val="C22495"/>
                        </a:solidFill>
                      </a:rPr>
                      <a:t>63,9</a:t>
                    </a:r>
                    <a:endParaRPr lang="en-US" b="1" dirty="0">
                      <a:solidFill>
                        <a:srgbClr val="C22495"/>
                      </a:solidFill>
                    </a:endParaRPr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44,7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C22495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Feuil1!$C$140:$E$140</c:f>
              <c:numCache>
                <c:formatCode>General</c:formatCode>
                <c:ptCount val="3"/>
                <c:pt idx="0">
                  <c:v>37</c:v>
                </c:pt>
                <c:pt idx="1">
                  <c:v>40.5</c:v>
                </c:pt>
                <c:pt idx="2">
                  <c:v>37.200000000000003</c:v>
                </c:pt>
              </c:numCache>
            </c:numRef>
          </c:cat>
          <c:val>
            <c:numRef>
              <c:f>Feuil1!$C$141:$E$141</c:f>
              <c:numCache>
                <c:formatCode>General</c:formatCode>
                <c:ptCount val="3"/>
                <c:pt idx="0">
                  <c:v>37.5</c:v>
                </c:pt>
                <c:pt idx="1">
                  <c:v>63.6</c:v>
                </c:pt>
                <c:pt idx="2">
                  <c:v>44.6</c:v>
                </c:pt>
              </c:numCache>
            </c:numRef>
          </c:val>
        </c:ser>
        <c:ser>
          <c:idx val="1"/>
          <c:order val="1"/>
          <c:tx>
            <c:strRef>
              <c:f>Feuil1!$B$142</c:f>
              <c:strCache>
                <c:ptCount val="1"/>
                <c:pt idx="0">
                  <c:v>National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accent6"/>
                        </a:solidFill>
                      </a:rPr>
                      <a:t>35,9</a:t>
                    </a:r>
                    <a:endParaRPr lang="en-US" b="1" dirty="0">
                      <a:solidFill>
                        <a:schemeClr val="accent6"/>
                      </a:solidFill>
                    </a:endParaRPr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140706104760274E-2"/>
                  <c:y val="1.5872904776569493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solidFill>
                          <a:schemeClr val="accent6"/>
                        </a:solidFill>
                      </a:rPr>
                      <a:t>54,7</a:t>
                    </a:r>
                    <a:endParaRPr lang="en-US" b="1" dirty="0">
                      <a:solidFill>
                        <a:schemeClr val="accent6"/>
                      </a:solidFill>
                    </a:endParaRPr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accent6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Feuil1!$C$140:$E$140</c:f>
              <c:numCache>
                <c:formatCode>General</c:formatCode>
                <c:ptCount val="3"/>
                <c:pt idx="0">
                  <c:v>37</c:v>
                </c:pt>
                <c:pt idx="1">
                  <c:v>40.5</c:v>
                </c:pt>
                <c:pt idx="2">
                  <c:v>37.200000000000003</c:v>
                </c:pt>
              </c:numCache>
            </c:numRef>
          </c:cat>
          <c:val>
            <c:numRef>
              <c:f>Feuil1!$C$142:$E$142</c:f>
              <c:numCache>
                <c:formatCode>General</c:formatCode>
                <c:ptCount val="3"/>
                <c:pt idx="0">
                  <c:v>35.9</c:v>
                </c:pt>
                <c:pt idx="1">
                  <c:v>54.7</c:v>
                </c:pt>
                <c:pt idx="2">
                  <c:v>43.3</c:v>
                </c:pt>
              </c:numCache>
            </c:numRef>
          </c:val>
        </c:ser>
        <c:ser>
          <c:idx val="2"/>
          <c:order val="2"/>
          <c:tx>
            <c:strRef>
              <c:f>Feuil1!$B$143</c:f>
              <c:strCache>
                <c:ptCount val="1"/>
              </c:strCache>
            </c:strRef>
          </c:tx>
          <c:dLbls>
            <c:dLbl>
              <c:idx val="0"/>
              <c:layout>
                <c:manualLayout>
                  <c:x val="1.8518388905997742E-2"/>
                  <c:y val="4.7618714329708614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35,9</a:t>
                    </a:r>
                    <a:endParaRPr lang="en-US" b="1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168632110931722E-2"/>
                  <c:y val="1.5872904776569493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54,7</a:t>
                    </a:r>
                    <a:endParaRPr lang="en-US" b="1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Feuil1!$C$140:$E$140</c:f>
              <c:numCache>
                <c:formatCode>General</c:formatCode>
                <c:ptCount val="3"/>
                <c:pt idx="0">
                  <c:v>37</c:v>
                </c:pt>
                <c:pt idx="1">
                  <c:v>40.5</c:v>
                </c:pt>
                <c:pt idx="2">
                  <c:v>37.200000000000003</c:v>
                </c:pt>
              </c:numCache>
            </c:numRef>
          </c:cat>
          <c:val>
            <c:numRef>
              <c:f>Feuil1!$C$143:$E$143</c:f>
              <c:numCache>
                <c:formatCode>General</c:formatCode>
                <c:ptCount val="3"/>
              </c:numCache>
            </c:numRef>
          </c:val>
        </c:ser>
        <c:dLbls/>
        <c:shape val="cone"/>
        <c:axId val="81698816"/>
        <c:axId val="81700352"/>
        <c:axId val="80825856"/>
      </c:bar3DChart>
      <c:catAx>
        <c:axId val="81698816"/>
        <c:scaling>
          <c:orientation val="minMax"/>
        </c:scaling>
        <c:delete val="1"/>
        <c:axPos val="b"/>
        <c:numFmt formatCode="General" sourceLinked="0"/>
        <c:tickLblPos val="nextTo"/>
        <c:crossAx val="81700352"/>
        <c:crosses val="autoZero"/>
        <c:auto val="1"/>
        <c:lblAlgn val="ctr"/>
        <c:lblOffset val="100"/>
      </c:catAx>
      <c:valAx>
        <c:axId val="81700352"/>
        <c:scaling>
          <c:orientation val="minMax"/>
        </c:scaling>
        <c:delete val="1"/>
        <c:axPos val="l"/>
        <c:numFmt formatCode="General" sourceLinked="1"/>
        <c:tickLblPos val="nextTo"/>
        <c:crossAx val="81698816"/>
        <c:crosses val="autoZero"/>
        <c:crossBetween val="between"/>
      </c:valAx>
      <c:serAx>
        <c:axId val="80825856"/>
        <c:scaling>
          <c:orientation val="minMax"/>
        </c:scaling>
        <c:delete val="1"/>
        <c:axPos val="b"/>
        <c:tickLblPos val="nextTo"/>
        <c:crossAx val="81700352"/>
        <c:crosses val="autoZero"/>
      </c:serAx>
    </c:plotArea>
    <c:legend>
      <c:legendPos val="r"/>
      <c:legendEntry>
        <c:idx val="2"/>
        <c:delete val="1"/>
      </c:legendEntry>
      <c:layout/>
    </c:legend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view3D>
      <c:perspective val="30"/>
    </c:view3D>
    <c:floor>
      <c:spPr>
        <a:solidFill>
          <a:srgbClr val="00FFFF"/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5.0894625833080243E-2"/>
          <c:w val="0.94593819869738494"/>
          <c:h val="0.83369379518870523"/>
        </c:manualLayout>
      </c:layout>
      <c:bar3DChart>
        <c:barDir val="col"/>
        <c:grouping val="standard"/>
        <c:ser>
          <c:idx val="0"/>
          <c:order val="0"/>
          <c:tx>
            <c:strRef>
              <c:f>Feuil1!$B$1</c:f>
              <c:strCache>
                <c:ptCount val="1"/>
                <c:pt idx="0">
                  <c:v>Grand Casablanca</c:v>
                </c:pt>
              </c:strCache>
            </c:strRef>
          </c:tx>
          <c:spPr>
            <a:solidFill>
              <a:srgbClr val="C22495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C22495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Feuil1!$A$2:$A$4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41.8</c:v>
                </c:pt>
                <c:pt idx="1">
                  <c:v>44.9</c:v>
                </c:pt>
                <c:pt idx="2">
                  <c:v>42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Casablnca Settat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7030A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Feuil1!$A$2:$A$4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42.8</c:v>
                </c:pt>
                <c:pt idx="1">
                  <c:v>66.400000000000006</c:v>
                </c:pt>
                <c:pt idx="2">
                  <c:v>49.4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National</c:v>
                </c:pt>
              </c:strCache>
            </c:strRef>
          </c:tx>
          <c:spPr>
            <a:solidFill>
              <a:srgbClr val="00B05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B05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Feuil1!$A$2:$A$4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42.1</c:v>
                </c:pt>
                <c:pt idx="1">
                  <c:v>57.2</c:v>
                </c:pt>
                <c:pt idx="2">
                  <c:v>48</c:v>
                </c:pt>
              </c:numCache>
            </c:numRef>
          </c:val>
        </c:ser>
        <c:dLbls/>
        <c:shape val="cone"/>
        <c:axId val="132161920"/>
        <c:axId val="132163456"/>
        <c:axId val="130187712"/>
      </c:bar3DChart>
      <c:catAx>
        <c:axId val="132161920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132163456"/>
        <c:crosses val="autoZero"/>
        <c:auto val="1"/>
        <c:lblAlgn val="ctr"/>
        <c:lblOffset val="100"/>
      </c:catAx>
      <c:valAx>
        <c:axId val="132163456"/>
        <c:scaling>
          <c:orientation val="minMax"/>
        </c:scaling>
        <c:delete val="1"/>
        <c:axPos val="l"/>
        <c:numFmt formatCode="General" sourceLinked="1"/>
        <c:tickLblPos val="nextTo"/>
        <c:crossAx val="132161920"/>
        <c:crosses val="autoZero"/>
        <c:crossBetween val="between"/>
      </c:valAx>
      <c:serAx>
        <c:axId val="130187712"/>
        <c:scaling>
          <c:orientation val="minMax"/>
        </c:scaling>
        <c:delete val="1"/>
        <c:axPos val="b"/>
        <c:tickLblPos val="nextTo"/>
        <c:crossAx val="132163456"/>
        <c:crosses val="autoZero"/>
      </c:serAx>
    </c:plotArea>
    <c:legend>
      <c:legendPos val="r"/>
      <c:layout>
        <c:manualLayout>
          <c:xMode val="edge"/>
          <c:yMode val="edge"/>
          <c:x val="0.76908500176516581"/>
          <c:y val="0.71873430675984362"/>
          <c:w val="0.22071745223011771"/>
          <c:h val="0.21461877996665288"/>
        </c:manualLayout>
      </c:layout>
      <c:txPr>
        <a:bodyPr/>
        <a:lstStyle/>
        <a:p>
          <a:pPr>
            <a:defRPr sz="11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26"/>
  <c:chart>
    <c:view3D>
      <c:rAngAx val="1"/>
    </c:view3D>
    <c:floor>
      <c:spPr>
        <a:solidFill>
          <a:srgbClr val="FFC000"/>
        </a:solidFill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Feuil1!$B$55</c:f>
              <c:strCache>
                <c:ptCount val="1"/>
                <c:pt idx="0">
                  <c:v>Taux de chômage du Grand casablanca</c:v>
                </c:pt>
              </c:strCache>
            </c:strRef>
          </c:tx>
          <c:spPr>
            <a:solidFill>
              <a:srgbClr val="C22495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C22495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Feuil1!$C$54:$E$54</c:f>
              <c:strCache>
                <c:ptCount val="3"/>
                <c:pt idx="0">
                  <c:v>urbain 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Feuil1!$C$55:$E$55</c:f>
              <c:numCache>
                <c:formatCode>General</c:formatCode>
                <c:ptCount val="3"/>
                <c:pt idx="0">
                  <c:v>11.4</c:v>
                </c:pt>
                <c:pt idx="1">
                  <c:v>9.9</c:v>
                </c:pt>
                <c:pt idx="2">
                  <c:v>11.3</c:v>
                </c:pt>
              </c:numCache>
            </c:numRef>
          </c:val>
        </c:ser>
        <c:ser>
          <c:idx val="1"/>
          <c:order val="1"/>
          <c:tx>
            <c:strRef>
              <c:f>Feuil1!$B$56</c:f>
              <c:strCache>
                <c:ptCount val="1"/>
                <c:pt idx="0">
                  <c:v>Taux de chômage de Casablanca Settat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rgbClr val="7030A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Feuil1!$C$54:$E$54</c:f>
              <c:strCache>
                <c:ptCount val="3"/>
                <c:pt idx="0">
                  <c:v>urbain 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Feuil1!$C$56:$E$56</c:f>
              <c:numCache>
                <c:formatCode>General</c:formatCode>
                <c:ptCount val="3"/>
                <c:pt idx="0">
                  <c:v>12.8</c:v>
                </c:pt>
                <c:pt idx="1">
                  <c:v>3.6</c:v>
                </c:pt>
                <c:pt idx="2">
                  <c:v>9.5</c:v>
                </c:pt>
              </c:numCache>
            </c:numRef>
          </c:val>
        </c:ser>
        <c:ser>
          <c:idx val="2"/>
          <c:order val="2"/>
          <c:tx>
            <c:strRef>
              <c:f>Feuil1!$B$57</c:f>
              <c:strCache>
                <c:ptCount val="1"/>
                <c:pt idx="0">
                  <c:v>Taux de chômage national</c:v>
                </c:pt>
              </c:strCache>
            </c:strRef>
          </c:tx>
          <c:spPr>
            <a:solidFill>
              <a:srgbClr val="00FFFF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Feuil1!$C$54:$E$54</c:f>
              <c:strCache>
                <c:ptCount val="3"/>
                <c:pt idx="0">
                  <c:v>urbain 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Feuil1!$C$57:$E$57</c:f>
              <c:numCache>
                <c:formatCode>General</c:formatCode>
                <c:ptCount val="3"/>
                <c:pt idx="0">
                  <c:v>14.8</c:v>
                </c:pt>
                <c:pt idx="1">
                  <c:v>4.2</c:v>
                </c:pt>
                <c:pt idx="2">
                  <c:v>9.9</c:v>
                </c:pt>
              </c:numCache>
            </c:numRef>
          </c:val>
        </c:ser>
        <c:dLbls/>
        <c:shape val="cone"/>
        <c:axId val="78923264"/>
        <c:axId val="78924800"/>
        <c:axId val="0"/>
      </c:bar3DChart>
      <c:catAx>
        <c:axId val="7892326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78924800"/>
        <c:crosses val="autoZero"/>
        <c:auto val="1"/>
        <c:lblAlgn val="ctr"/>
        <c:lblOffset val="100"/>
      </c:catAx>
      <c:valAx>
        <c:axId val="78924800"/>
        <c:scaling>
          <c:orientation val="minMax"/>
        </c:scaling>
        <c:delete val="1"/>
        <c:axPos val="l"/>
        <c:numFmt formatCode="General" sourceLinked="1"/>
        <c:tickLblPos val="nextTo"/>
        <c:crossAx val="789232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36"/>
  <c:chart>
    <c:plotArea>
      <c:layout/>
      <c:lineChart>
        <c:grouping val="standard"/>
        <c:ser>
          <c:idx val="0"/>
          <c:order val="0"/>
          <c:tx>
            <c:strRef>
              <c:f>Feuil1!$A$312</c:f>
              <c:strCache>
                <c:ptCount val="1"/>
                <c:pt idx="0">
                  <c:v>15 - 24</c:v>
                </c:pt>
              </c:strCache>
            </c:strRef>
          </c:tx>
          <c:marker>
            <c:spPr>
              <a:solidFill>
                <a:srgbClr val="00FFFF"/>
              </a:solidFill>
            </c:spPr>
          </c:marker>
          <c:cat>
            <c:numRef>
              <c:f>Feuil1!$B$311:$H$311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Feuil1!$B$312:$H$312</c:f>
              <c:numCache>
                <c:formatCode>General</c:formatCode>
                <c:ptCount val="7"/>
                <c:pt idx="0">
                  <c:v>29.3</c:v>
                </c:pt>
                <c:pt idx="1">
                  <c:v>31.6</c:v>
                </c:pt>
                <c:pt idx="2">
                  <c:v>28.1</c:v>
                </c:pt>
                <c:pt idx="3">
                  <c:v>28.6</c:v>
                </c:pt>
                <c:pt idx="4">
                  <c:v>29.9</c:v>
                </c:pt>
                <c:pt idx="5">
                  <c:v>33.4</c:v>
                </c:pt>
                <c:pt idx="6">
                  <c:v>37.5</c:v>
                </c:pt>
              </c:numCache>
            </c:numRef>
          </c:val>
        </c:ser>
        <c:ser>
          <c:idx val="1"/>
          <c:order val="1"/>
          <c:tx>
            <c:strRef>
              <c:f>Feuil1!$A$313</c:f>
              <c:strCache>
                <c:ptCount val="1"/>
                <c:pt idx="0">
                  <c:v>25 - 34</c:v>
                </c:pt>
              </c:strCache>
            </c:strRef>
          </c:tx>
          <c:marker>
            <c:spPr>
              <a:solidFill>
                <a:srgbClr val="00CC00"/>
              </a:solidFill>
            </c:spPr>
          </c:marker>
          <c:cat>
            <c:numRef>
              <c:f>Feuil1!$B$311:$H$311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Feuil1!$B$313:$H$313</c:f>
              <c:numCache>
                <c:formatCode>General</c:formatCode>
                <c:ptCount val="7"/>
                <c:pt idx="0">
                  <c:v>16.899999999999999</c:v>
                </c:pt>
                <c:pt idx="1">
                  <c:v>16.100000000000001</c:v>
                </c:pt>
                <c:pt idx="2">
                  <c:v>15</c:v>
                </c:pt>
                <c:pt idx="3">
                  <c:v>14.4</c:v>
                </c:pt>
                <c:pt idx="4">
                  <c:v>16</c:v>
                </c:pt>
                <c:pt idx="5">
                  <c:v>15.2</c:v>
                </c:pt>
                <c:pt idx="6">
                  <c:v>16.3</c:v>
                </c:pt>
              </c:numCache>
            </c:numRef>
          </c:val>
        </c:ser>
        <c:ser>
          <c:idx val="2"/>
          <c:order val="2"/>
          <c:tx>
            <c:strRef>
              <c:f>Feuil1!$A$314</c:f>
              <c:strCache>
                <c:ptCount val="1"/>
                <c:pt idx="0">
                  <c:v>35 - 44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cat>
            <c:numRef>
              <c:f>Feuil1!$B$311:$H$311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Feuil1!$B$314:$H$314</c:f>
              <c:numCache>
                <c:formatCode>General</c:formatCode>
                <c:ptCount val="7"/>
                <c:pt idx="0">
                  <c:v>6.6</c:v>
                </c:pt>
                <c:pt idx="1">
                  <c:v>5.8</c:v>
                </c:pt>
                <c:pt idx="2">
                  <c:v>5.9</c:v>
                </c:pt>
                <c:pt idx="3">
                  <c:v>5</c:v>
                </c:pt>
                <c:pt idx="4">
                  <c:v>5.0999999999999996</c:v>
                </c:pt>
                <c:pt idx="5">
                  <c:v>5.8</c:v>
                </c:pt>
                <c:pt idx="6">
                  <c:v>6.4</c:v>
                </c:pt>
              </c:numCache>
            </c:numRef>
          </c:val>
        </c:ser>
        <c:ser>
          <c:idx val="3"/>
          <c:order val="3"/>
          <c:tx>
            <c:strRef>
              <c:f>Feuil1!$A$315</c:f>
              <c:strCache>
                <c:ptCount val="1"/>
                <c:pt idx="0">
                  <c:v>45 et plus</c:v>
                </c:pt>
              </c:strCache>
            </c:strRef>
          </c:tx>
          <c:marker>
            <c:spPr>
              <a:solidFill>
                <a:srgbClr val="CC6600"/>
              </a:solidFill>
            </c:spPr>
          </c:marker>
          <c:cat>
            <c:numRef>
              <c:f>Feuil1!$B$311:$H$311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Feuil1!$B$315:$H$315</c:f>
              <c:numCache>
                <c:formatCode>General</c:formatCode>
                <c:ptCount val="7"/>
                <c:pt idx="0">
                  <c:v>2.9</c:v>
                </c:pt>
                <c:pt idx="1">
                  <c:v>0.8</c:v>
                </c:pt>
                <c:pt idx="2">
                  <c:v>2</c:v>
                </c:pt>
                <c:pt idx="3">
                  <c:v>2</c:v>
                </c:pt>
                <c:pt idx="4">
                  <c:v>1.8</c:v>
                </c:pt>
                <c:pt idx="5">
                  <c:v>2.1</c:v>
                </c:pt>
                <c:pt idx="6">
                  <c:v>2.7</c:v>
                </c:pt>
              </c:numCache>
            </c:numRef>
          </c:val>
        </c:ser>
        <c:ser>
          <c:idx val="4"/>
          <c:order val="4"/>
          <c:tx>
            <c:strRef>
              <c:f>Feuil1!$A$316</c:f>
              <c:strCache>
                <c:ptCount val="1"/>
                <c:pt idx="0">
                  <c:v>total</c:v>
                </c:pt>
              </c:strCache>
            </c:strRef>
          </c:tx>
          <c:marker>
            <c:spPr>
              <a:solidFill>
                <a:srgbClr val="C22495"/>
              </a:solidFill>
            </c:spPr>
          </c:marker>
          <c:cat>
            <c:numRef>
              <c:f>Feuil1!$B$311:$H$311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Feuil1!$B$316:$H$316</c:f>
              <c:numCache>
                <c:formatCode>General</c:formatCode>
                <c:ptCount val="7"/>
                <c:pt idx="0">
                  <c:v>12.5</c:v>
                </c:pt>
                <c:pt idx="1">
                  <c:v>11.6</c:v>
                </c:pt>
                <c:pt idx="2">
                  <c:v>10.8</c:v>
                </c:pt>
                <c:pt idx="3">
                  <c:v>10.1</c:v>
                </c:pt>
                <c:pt idx="4">
                  <c:v>10.4</c:v>
                </c:pt>
                <c:pt idx="5">
                  <c:v>10.5</c:v>
                </c:pt>
                <c:pt idx="6">
                  <c:v>11.3</c:v>
                </c:pt>
              </c:numCache>
            </c:numRef>
          </c:val>
        </c:ser>
        <c:dLbls/>
        <c:marker val="1"/>
        <c:axId val="80621568"/>
        <c:axId val="80623104"/>
      </c:lineChart>
      <c:catAx>
        <c:axId val="806215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0623104"/>
        <c:crosses val="autoZero"/>
        <c:auto val="1"/>
        <c:lblAlgn val="ctr"/>
        <c:lblOffset val="100"/>
      </c:catAx>
      <c:valAx>
        <c:axId val="8062310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0621568"/>
        <c:crosses val="autoZero"/>
        <c:crossBetween val="between"/>
      </c:valAx>
      <c:spPr>
        <a:noFill/>
      </c:spPr>
    </c:plotArea>
    <c:legend>
      <c:legendPos val="r"/>
      <c:layout/>
    </c:legend>
    <c:plotVisOnly val="1"/>
    <c:dispBlanksAs val="gap"/>
  </c:chart>
  <c:spPr>
    <a:noFill/>
  </c:spPr>
  <c:txPr>
    <a:bodyPr/>
    <a:lstStyle/>
    <a:p>
      <a:pPr>
        <a:defRPr sz="14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b="1"/>
            </a:pPr>
            <a:r>
              <a:rPr lang="en-US" b="1" dirty="0"/>
              <a:t>Grand</a:t>
            </a:r>
            <a:r>
              <a:rPr lang="ar-SA" b="1" dirty="0"/>
              <a:t> Casablanca</a:t>
            </a:r>
            <a:endParaRPr lang="en-US" b="1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Grand</c:v>
                </c:pt>
              </c:strCache>
            </c:strRef>
          </c:tx>
          <c:explosion val="25"/>
          <c:dPt>
            <c:idx val="2"/>
            <c:spPr>
              <a:solidFill>
                <a:srgbClr val="C22495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Feuil1!$A$2:$A$4</c:f>
              <c:strCache>
                <c:ptCount val="3"/>
                <c:pt idx="0">
                  <c:v>Niveau Superieur</c:v>
                </c:pt>
                <c:pt idx="1">
                  <c:v>Niveau Moyen</c:v>
                </c:pt>
                <c:pt idx="2">
                  <c:v>Sans Diplome</c:v>
                </c:pt>
              </c:strCache>
            </c:strRef>
          </c:cat>
          <c:val>
            <c:numRef>
              <c:f>Feuil1!$B$2:$B$4</c:f>
              <c:numCache>
                <c:formatCode>0%</c:formatCode>
                <c:ptCount val="3"/>
                <c:pt idx="0">
                  <c:v>0.35000000000000003</c:v>
                </c:pt>
                <c:pt idx="1">
                  <c:v>0.45</c:v>
                </c:pt>
                <c:pt idx="2">
                  <c:v>0.2</c:v>
                </c:pt>
              </c:numCache>
            </c:numRef>
          </c:val>
        </c:ser>
        <c:dLbls/>
      </c:pie3DChart>
    </c:plotArea>
    <c:legend>
      <c:legendPos val="r"/>
      <c:layout>
        <c:manualLayout>
          <c:xMode val="edge"/>
          <c:yMode val="edge"/>
          <c:x val="0.68320929620106785"/>
          <c:y val="0.3671815871497866"/>
          <c:w val="0.29793019532754428"/>
          <c:h val="0.3178258163572108"/>
        </c:manualLayout>
      </c:layout>
      <c:txPr>
        <a:bodyPr/>
        <a:lstStyle/>
        <a:p>
          <a:pPr>
            <a:defRPr sz="1200"/>
          </a:pPr>
          <a:endParaRPr lang="fr-FR"/>
        </a:p>
      </c:txPr>
    </c:legend>
    <c:plotVisOnly val="1"/>
    <c:dispBlanksAs val="zero"/>
  </c:chart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/>
            </a:pPr>
            <a:r>
              <a:rPr lang="ar-SA" dirty="0"/>
              <a:t>Casablanca Settat</a:t>
            </a:r>
            <a:endParaRPr lang="en-US" dirty="0"/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2"/>
            <c:spPr>
              <a:solidFill>
                <a:srgbClr val="C22495"/>
              </a:solidFill>
            </c:spPr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44,6%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24,4%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Feuil1!$A$2:$A$4</c:f>
              <c:strCache>
                <c:ptCount val="3"/>
                <c:pt idx="0">
                  <c:v>Niveau Superieur</c:v>
                </c:pt>
                <c:pt idx="1">
                  <c:v>Niveau Moyen</c:v>
                </c:pt>
                <c:pt idx="2">
                  <c:v>Sans Diplome</c:v>
                </c:pt>
              </c:strCache>
            </c:strRef>
          </c:cat>
          <c:val>
            <c:numRef>
              <c:f>Feuil1!$B$2:$B$4</c:f>
              <c:numCache>
                <c:formatCode>0.00%</c:formatCode>
                <c:ptCount val="3"/>
                <c:pt idx="0" formatCode="0%">
                  <c:v>0.31000000000000005</c:v>
                </c:pt>
                <c:pt idx="1">
                  <c:v>0.44600000000000001</c:v>
                </c:pt>
                <c:pt idx="2">
                  <c:v>0.24400000000000002</c:v>
                </c:pt>
              </c:numCache>
            </c:numRef>
          </c:val>
        </c:ser>
        <c:dLbls/>
      </c:pie3DChart>
    </c:plotArea>
    <c:plotVisOnly val="1"/>
    <c:dispBlanksAs val="zero"/>
  </c:chart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view3D>
      <c:rAngAx val="1"/>
    </c:view3D>
    <c:floor>
      <c:spPr>
        <a:solidFill>
          <a:srgbClr val="FFC000"/>
        </a:solidFill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Feuil1!$B$87</c:f>
              <c:strCache>
                <c:ptCount val="1"/>
                <c:pt idx="0">
                  <c:v>actifs occupés du Grand casablanca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-4.1025353884056447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Feuil1!$C$86:$E$86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Feuil1!$C$87:$E$87</c:f>
              <c:numCache>
                <c:formatCode>General</c:formatCode>
                <c:ptCount val="3"/>
                <c:pt idx="0">
                  <c:v>1127550</c:v>
                </c:pt>
                <c:pt idx="1">
                  <c:v>87947</c:v>
                </c:pt>
                <c:pt idx="2">
                  <c:v>1215497</c:v>
                </c:pt>
              </c:numCache>
            </c:numRef>
          </c:val>
        </c:ser>
        <c:ser>
          <c:idx val="1"/>
          <c:order val="1"/>
          <c:tx>
            <c:strRef>
              <c:f>Feuil1!$B$88</c:f>
              <c:strCache>
                <c:ptCount val="1"/>
                <c:pt idx="0">
                  <c:v>actifs occupés de casa-settat</c:v>
                </c:pt>
              </c:strCache>
            </c:strRef>
          </c:tx>
          <c:dLbls>
            <c:dLbl>
              <c:idx val="0"/>
              <c:layout>
                <c:manualLayout>
                  <c:x val="-6.0778302050454105E-3"/>
                  <c:y val="-5.811925133574688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1308031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1272405717658989E-2"/>
                  <c:y val="-1.36751179613521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859520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2167551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030A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Feuil1!$C$86:$E$86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Feuil1!$C$88:$E$88</c:f>
              <c:numCache>
                <c:formatCode>General</c:formatCode>
                <c:ptCount val="3"/>
                <c:pt idx="0">
                  <c:v>1439288</c:v>
                </c:pt>
                <c:pt idx="1">
                  <c:v>909766</c:v>
                </c:pt>
                <c:pt idx="2">
                  <c:v>2366814</c:v>
                </c:pt>
              </c:numCache>
            </c:numRef>
          </c:val>
        </c:ser>
        <c:ser>
          <c:idx val="2"/>
          <c:order val="2"/>
          <c:tx>
            <c:strRef>
              <c:f>Feuil1!$B$89</c:f>
              <c:strCache>
                <c:ptCount val="1"/>
                <c:pt idx="0">
                  <c:v>actifs occupés au niveau national</c:v>
                </c:pt>
              </c:strCache>
            </c:strRef>
          </c:tx>
          <c:spPr>
            <a:solidFill>
              <a:srgbClr val="00CC00"/>
            </a:solidFill>
          </c:spPr>
          <c:dLbls>
            <c:dLbl>
              <c:idx val="0"/>
              <c:layout>
                <c:manualLayout>
                  <c:x val="1.5194575512613568E-3"/>
                  <c:y val="-4.444413337439457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5972877563067684E-3"/>
                  <c:y val="-3.4187794903380447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CC00"/>
                    </a:solidFill>
                  </a:defRPr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Feuil1!$C$86:$E$86</c:f>
              <c:strCache>
                <c:ptCount val="3"/>
                <c:pt idx="0">
                  <c:v>urbain</c:v>
                </c:pt>
                <c:pt idx="1">
                  <c:v>rural</c:v>
                </c:pt>
                <c:pt idx="2">
                  <c:v>total</c:v>
                </c:pt>
              </c:strCache>
            </c:strRef>
          </c:cat>
          <c:val>
            <c:numRef>
              <c:f>Feuil1!$C$89:$E$89</c:f>
              <c:numCache>
                <c:formatCode>General</c:formatCode>
                <c:ptCount val="3"/>
                <c:pt idx="0">
                  <c:v>5372684</c:v>
                </c:pt>
                <c:pt idx="1">
                  <c:v>5272889</c:v>
                </c:pt>
                <c:pt idx="2">
                  <c:v>10645573</c:v>
                </c:pt>
              </c:numCache>
            </c:numRef>
          </c:val>
        </c:ser>
        <c:dLbls/>
        <c:shape val="cylinder"/>
        <c:axId val="80815232"/>
        <c:axId val="80816768"/>
        <c:axId val="0"/>
      </c:bar3DChart>
      <c:catAx>
        <c:axId val="808152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400" b="1"/>
            </a:pPr>
            <a:endParaRPr lang="fr-FR"/>
          </a:p>
        </c:txPr>
        <c:crossAx val="80816768"/>
        <c:crosses val="autoZero"/>
        <c:auto val="1"/>
        <c:lblAlgn val="ctr"/>
        <c:lblOffset val="100"/>
      </c:catAx>
      <c:valAx>
        <c:axId val="80816768"/>
        <c:scaling>
          <c:orientation val="minMax"/>
        </c:scaling>
        <c:delete val="1"/>
        <c:axPos val="l"/>
        <c:numFmt formatCode="General" sourceLinked="1"/>
        <c:tickLblPos val="nextTo"/>
        <c:crossAx val="808152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fr-FR"/>
        </a:p>
      </c:txPr>
    </c:legend>
    <c:plotVisOnly val="1"/>
    <c:dispBlanksAs val="gap"/>
  </c:chart>
  <c:txPr>
    <a:bodyPr/>
    <a:lstStyle/>
    <a:p>
      <a:pPr>
        <a:defRPr sz="1800"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4"/>
  <c:chart>
    <c:title>
      <c:tx>
        <c:rich>
          <a:bodyPr/>
          <a:lstStyle/>
          <a:p>
            <a:pPr>
              <a:defRPr/>
            </a:pPr>
            <a:r>
              <a:rPr lang="fr-FR" sz="1600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Evolution de la population active occupée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(âgée </a:t>
            </a:r>
            <a:r>
              <a:rPr lang="fr-FR" sz="14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15 ans et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plus)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600" dirty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du Grand Casablanca 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Feuil1!$A$174</c:f>
              <c:strCache>
                <c:ptCount val="1"/>
                <c:pt idx="0">
                  <c:v>actifs occupée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Feuil1!$B$173:$H$173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Feuil1!$B$174:$H$174</c:f>
              <c:numCache>
                <c:formatCode>General</c:formatCode>
                <c:ptCount val="7"/>
                <c:pt idx="0">
                  <c:v>1229932</c:v>
                </c:pt>
                <c:pt idx="1">
                  <c:v>1252038</c:v>
                </c:pt>
                <c:pt idx="2">
                  <c:v>1272223</c:v>
                </c:pt>
                <c:pt idx="3">
                  <c:v>1282360</c:v>
                </c:pt>
                <c:pt idx="4">
                  <c:v>1247402</c:v>
                </c:pt>
                <c:pt idx="5">
                  <c:v>1242483</c:v>
                </c:pt>
                <c:pt idx="6">
                  <c:v>1215497</c:v>
                </c:pt>
              </c:numCache>
            </c:numRef>
          </c:val>
        </c:ser>
        <c:dLbls/>
        <c:marker val="1"/>
        <c:axId val="80866304"/>
        <c:axId val="80741120"/>
      </c:lineChart>
      <c:catAx>
        <c:axId val="808663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0741120"/>
        <c:crosses val="autoZero"/>
        <c:auto val="1"/>
        <c:lblAlgn val="ctr"/>
        <c:lblOffset val="100"/>
      </c:catAx>
      <c:valAx>
        <c:axId val="807411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08663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400"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perspective val="30"/>
    </c:view3D>
    <c:floor>
      <c:spPr>
        <a:solidFill>
          <a:srgbClr val="00B0F0"/>
        </a:solidFill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4435847381219561E-2"/>
          <c:y val="0.25130796150481366"/>
          <c:w val="0.90346451638827463"/>
          <c:h val="0.46428368328959002"/>
        </c:manualLayout>
      </c:layout>
      <c:bar3DChart>
        <c:barDir val="col"/>
        <c:grouping val="standard"/>
        <c:ser>
          <c:idx val="0"/>
          <c:order val="0"/>
          <c:tx>
            <c:strRef>
              <c:f>Feuil1!$E$155</c:f>
              <c:strCache>
                <c:ptCount val="1"/>
                <c:pt idx="0">
                  <c:v>statut professionnel</c:v>
                </c:pt>
              </c:strCache>
            </c:strRef>
          </c:tx>
          <c:spPr>
            <a:solidFill>
              <a:srgbClr val="C22495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Feuil1!$F$154:$I$154</c:f>
              <c:strCache>
                <c:ptCount val="4"/>
                <c:pt idx="0">
                  <c:v>Salariés</c:v>
                </c:pt>
                <c:pt idx="1">
                  <c:v>Auto-emploi </c:v>
                </c:pt>
                <c:pt idx="2">
                  <c:v>Emploi non rémunéré</c:v>
                </c:pt>
                <c:pt idx="3">
                  <c:v>Autres</c:v>
                </c:pt>
              </c:strCache>
            </c:strRef>
          </c:cat>
          <c:val>
            <c:numRef>
              <c:f>Feuil1!$F$155:$I$155</c:f>
              <c:numCache>
                <c:formatCode>General</c:formatCode>
                <c:ptCount val="4"/>
                <c:pt idx="0">
                  <c:v>1131012</c:v>
                </c:pt>
                <c:pt idx="1">
                  <c:v>593919</c:v>
                </c:pt>
                <c:pt idx="2">
                  <c:v>440459</c:v>
                </c:pt>
                <c:pt idx="3">
                  <c:v>2161</c:v>
                </c:pt>
              </c:numCache>
            </c:numRef>
          </c:val>
        </c:ser>
        <c:dLbls/>
        <c:shape val="cone"/>
        <c:axId val="80796288"/>
        <c:axId val="80802176"/>
        <c:axId val="80822272"/>
      </c:bar3DChart>
      <c:catAx>
        <c:axId val="80796288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b="1"/>
            </a:pPr>
            <a:endParaRPr lang="fr-FR"/>
          </a:p>
        </c:txPr>
        <c:crossAx val="80802176"/>
        <c:crosses val="autoZero"/>
        <c:auto val="1"/>
        <c:lblAlgn val="ctr"/>
        <c:lblOffset val="100"/>
      </c:catAx>
      <c:valAx>
        <c:axId val="80802176"/>
        <c:scaling>
          <c:orientation val="minMax"/>
        </c:scaling>
        <c:delete val="1"/>
        <c:axPos val="l"/>
        <c:numFmt formatCode="General" sourceLinked="1"/>
        <c:tickLblPos val="nextTo"/>
        <c:crossAx val="80796288"/>
        <c:crosses val="autoZero"/>
        <c:crossBetween val="between"/>
      </c:valAx>
      <c:serAx>
        <c:axId val="80822272"/>
        <c:scaling>
          <c:orientation val="minMax"/>
        </c:scaling>
        <c:delete val="1"/>
        <c:axPos val="b"/>
        <c:tickLblPos val="nextTo"/>
        <c:crossAx val="80802176"/>
        <c:crosses val="autoZero"/>
      </c:serAx>
    </c:plotArea>
    <c:legend>
      <c:legendPos val="r"/>
      <c:layout/>
      <c:txPr>
        <a:bodyPr/>
        <a:lstStyle/>
        <a:p>
          <a:pPr>
            <a:defRPr b="1"/>
          </a:pPr>
          <a:endParaRPr lang="fr-FR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D433F46-9E25-4145-B7D2-7D6EECE15500}" type="datetimeFigureOut">
              <a:rPr lang="fr-FR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C9A1F75-BFE1-49DF-96A3-5940ED8F097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2988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41683C-F54F-4CA0-B7A6-46B63C77F1F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29989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3610864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015443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Source:</a:t>
            </a:r>
            <a:r>
              <a:rPr lang="fr-FR" baseline="0" dirty="0" smtClean="0"/>
              <a:t> annuaire statistique du Maroc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00990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340308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41683C-F54F-4CA0-B7A6-46B63C77F1FC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77702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dirty="0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5B252BD5-1897-470F-8C00-ABD2A9619890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2506D-A889-4F4F-A656-60EC13AB91A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D6AE0-D0DE-4367-B69C-A6809D1FB33E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3FB3F-BC45-4D8F-AA9A-D4B742C177A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B7E5A-5008-46B3-82B5-BFC337B4DDD4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9E774-2EBD-4650-9A51-A03362F568C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FDFFB-4214-43C5-B169-E5F706425D5F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72A2F-7327-4B06-9A7B-411096344D1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6E4A5-23EC-4BCB-BD5C-D67728BDB57E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52C7-BF7F-474D-9F93-5A1AF94DFDB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5070B-25EC-4258-B47D-F5C4959A4A51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B44F3-6C86-41DA-AE45-7D8ADDC7F7B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E99D3-735C-4ADE-9026-CEA6268B070E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B241-BCDC-4A6D-B385-9DAC6877E8E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F8E9A-A96E-4CA9-9591-2CD73CEE3E35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58EF8-0BB1-4415-B75B-A77CA00B23E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BC0E9-4F26-4601-AC7A-89838AA9F816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E9754-8C06-409A-BA08-D604C3AEC1C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CB9FA-7D51-4ED9-85D6-3F2FE58AF0E2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A366-13C2-4763-B5BD-5510128EF4E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0BD9B7-6890-4757-A43E-A9C7C0FFAA03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EF483-909D-4729-888D-9C882270A93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09A9A-6602-4D4C-9D93-2C2E48111CD2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EAF15-6326-4570-ABF9-2770732DB77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2A83B-73F8-46A8-9287-F53932C8B032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48C88-F7AC-4478-8855-9FE07792D94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D1C51-495E-4B09-9BD0-C19279BD7471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B39F8-E94D-48FC-B37C-4E43DB67239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F92D6-BD47-4C87-90AF-E5939D8447D6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AE0E4-635C-44CC-B0BD-A0ED1504BC5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29AFA-546C-4418-9787-1FDFB86A1C44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8195-713B-4B42-8F4B-CC3189FBC6C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247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4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99038DB-1A8D-4097-9F47-D8899CBA028A}" type="datetime1">
              <a:rPr lang="fr-FR" smtClean="0"/>
              <a:pPr>
                <a:defRPr/>
              </a:pPr>
              <a:t>26/10/2015</a:t>
            </a:fld>
            <a:endParaRPr lang="fr-FR" dirty="0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D45B38AD-4CE6-4703-9DF2-A58657C6D85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97" r:id="rId1"/>
    <p:sldLayoutId id="2147485182" r:id="rId2"/>
    <p:sldLayoutId id="2147485183" r:id="rId3"/>
    <p:sldLayoutId id="2147485184" r:id="rId4"/>
    <p:sldLayoutId id="2147485185" r:id="rId5"/>
    <p:sldLayoutId id="2147485186" r:id="rId6"/>
    <p:sldLayoutId id="2147485187" r:id="rId7"/>
    <p:sldLayoutId id="2147485188" r:id="rId8"/>
    <p:sldLayoutId id="2147485189" r:id="rId9"/>
    <p:sldLayoutId id="2147485190" r:id="rId10"/>
    <p:sldLayoutId id="2147485191" r:id="rId11"/>
    <p:sldLayoutId id="2147485192" r:id="rId12"/>
    <p:sldLayoutId id="2147485193" r:id="rId13"/>
    <p:sldLayoutId id="2147485194" r:id="rId14"/>
    <p:sldLayoutId id="2147485195" r:id="rId15"/>
    <p:sldLayoutId id="2147485196" r:id="rId16"/>
  </p:sldLayoutIdLst>
  <p:transition spd="slow">
    <p:wedge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Espace réservé du numéro de diapositive 4"/>
          <p:cNvSpPr txBox="1">
            <a:spLocks noGrp="1"/>
          </p:cNvSpPr>
          <p:nvPr/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EB8ABC-CC50-4B94-964B-5E32AABB9C08}" type="slidenum">
              <a:rPr lang="fr-FR" sz="1200">
                <a:solidFill>
                  <a:schemeClr val="tx1"/>
                </a:solidFill>
              </a:rPr>
              <a:pPr algn="r"/>
              <a:t>1</a:t>
            </a:fld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1168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85720" y="714357"/>
            <a:ext cx="8534430" cy="5072097"/>
          </a:xfrm>
        </p:spPr>
        <p:txBody>
          <a:bodyPr/>
          <a:lstStyle/>
          <a:p>
            <a:pPr eaLnBrk="1" hangingPunct="1">
              <a:defRPr/>
            </a:pP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latin typeface="Comic Sans MS" pitchFamily="66" charset="0"/>
              </a:rPr>
              <a:t> Enquête </a:t>
            </a:r>
            <a:r>
              <a:rPr lang="fr-FR" sz="3200" dirty="0" smtClean="0"/>
              <a:t> </a:t>
            </a:r>
            <a:r>
              <a:rPr lang="fr-FR" sz="3200" dirty="0" smtClean="0">
                <a:latin typeface="Comic Sans MS" pitchFamily="66" charset="0"/>
              </a:rPr>
              <a:t>Nationale sur l’emploi </a:t>
            </a: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Région d</a:t>
            </a:r>
            <a:r>
              <a:rPr lang="ar-SA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Casablanc</a:t>
            </a:r>
            <a:r>
              <a:rPr lang="ar-SA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 Settat</a:t>
            </a: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Casablanca, 22 et 23 octobre 2015 </a:t>
            </a: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282" y="6286520"/>
            <a:ext cx="8786874" cy="214314"/>
          </a:xfrm>
          <a:solidFill>
            <a:srgbClr val="CC6600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fr-FR" sz="1400" b="1" dirty="0" smtClean="0">
                <a:solidFill>
                  <a:srgbClr val="002060"/>
                </a:solidFill>
              </a:rPr>
              <a:t>E-mail : drcmpep@menara.ma</a:t>
            </a:r>
            <a:endParaRPr lang="fr-FR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fr-FR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2B39F8-E94D-48FC-B37C-4E43DB672393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14357"/>
            <a:ext cx="6742136" cy="714379"/>
          </a:xfrm>
        </p:spPr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Taux de chômage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(de la population âgée de 15 ans et plus)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en 2014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1600" dirty="0" smtClean="0">
                <a:latin typeface="Arial" pitchFamily="34" charset="0"/>
                <a:cs typeface="Arial" pitchFamily="34" charset="0"/>
              </a:rPr>
            </a:br>
            <a:r>
              <a:rPr lang="fr-FR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%)</a:t>
            </a:r>
            <a:r>
              <a:rPr lang="fr-FR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fr-FR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2" name="Espace réservé du graphique 11"/>
          <p:cNvGraphicFramePr>
            <a:graphicFrameLocks noGrp="1"/>
          </p:cNvGraphicFramePr>
          <p:nvPr>
            <p:ph type="chart" idx="1"/>
          </p:nvPr>
        </p:nvGraphicFramePr>
        <p:xfrm>
          <a:off x="457200" y="1357299"/>
          <a:ext cx="8229600" cy="4357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Evolution du taux de chômage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(de la population âgée de 15 ans et plus)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de la région du Grand Casablanca selon les tranches d’âgé (en%)</a:t>
            </a:r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graphicFrame>
        <p:nvGraphicFramePr>
          <p:cNvPr id="7" name="Espace réservé du graphique 6"/>
          <p:cNvGraphicFramePr>
            <a:graphicFrameLocks noGrp="1"/>
          </p:cNvGraphicFramePr>
          <p:nvPr>
            <p:ph type="chart" idx="1"/>
          </p:nvPr>
        </p:nvGraphicFramePr>
        <p:xfrm>
          <a:off x="457200" y="1785927"/>
          <a:ext cx="8229600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  <p:pic>
        <p:nvPicPr>
          <p:cNvPr id="5" name="Picture 2" descr="C:\Users\TARGUI\Pictures\images.jpg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7643866" cy="2929741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/>
          <a:lstStyle/>
          <a:p>
            <a:r>
              <a:rPr lang="ar-SA" sz="1600" dirty="0" smtClean="0">
                <a:latin typeface="Arial" pitchFamily="34" charset="0"/>
                <a:cs typeface="Arial" pitchFamily="34" charset="0"/>
              </a:rPr>
              <a:t>Structure de la population active en chômage </a:t>
            </a: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S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agée de15 ans</a:t>
            </a: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et plus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2014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646660157"/>
              </p:ext>
            </p:extLst>
          </p:nvPr>
        </p:nvGraphicFramePr>
        <p:xfrm>
          <a:off x="457200" y="2174875"/>
          <a:ext cx="4686304" cy="3182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Espace réservé du contenu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2182053685"/>
              </p:ext>
            </p:extLst>
          </p:nvPr>
        </p:nvGraphicFramePr>
        <p:xfrm>
          <a:off x="5072066" y="2174875"/>
          <a:ext cx="3614734" cy="3397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2BEAF15-6326-4570-ABF9-2770732DB778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  <p:pic>
        <p:nvPicPr>
          <p:cNvPr id="40962" name="Picture 2" descr="C:\Users\TARGUI\Pictures\Chomage-janvier.jpg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5970" y="857233"/>
            <a:ext cx="5432059" cy="4500594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7000924" cy="571504"/>
          </a:xfrm>
        </p:spPr>
        <p:txBody>
          <a:bodyPr/>
          <a:lstStyle/>
          <a:p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Population active occupée </a:t>
            </a:r>
            <a:r>
              <a:rPr lang="fr-FR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(âgée de 15 ans et plus)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en 2014</a:t>
            </a:r>
            <a:endParaRPr lang="fr-FR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  <p:graphicFrame>
        <p:nvGraphicFramePr>
          <p:cNvPr id="6" name="Espace réservé du graphique 4"/>
          <p:cNvGraphicFramePr>
            <a:graphicFrameLocks noGrp="1"/>
          </p:cNvGraphicFramePr>
          <p:nvPr>
            <p:ph type="chart" idx="1"/>
          </p:nvPr>
        </p:nvGraphicFramePr>
        <p:xfrm>
          <a:off x="428596" y="1500175"/>
          <a:ext cx="8358246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  <p:graphicFrame>
        <p:nvGraphicFramePr>
          <p:cNvPr id="5" name="Espace réservé du graphique 4"/>
          <p:cNvGraphicFramePr>
            <a:graphicFrameLocks noGrp="1"/>
          </p:cNvGraphicFramePr>
          <p:nvPr>
            <p:ph type="chart" idx="1"/>
          </p:nvPr>
        </p:nvGraphicFramePr>
        <p:xfrm>
          <a:off x="714348" y="928671"/>
          <a:ext cx="7786742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La population active occupée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(âgée de 15 ans et plus)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selon le statut professionnel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de Casablanca </a:t>
            </a:r>
            <a:r>
              <a:rPr lang="fr-FR" sz="1600" dirty="0" err="1" smtClean="0">
                <a:latin typeface="Arial" pitchFamily="34" charset="0"/>
                <a:cs typeface="Arial" pitchFamily="34" charset="0"/>
              </a:rPr>
              <a:t>settat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  <p:graphicFrame>
        <p:nvGraphicFramePr>
          <p:cNvPr id="5" name="Espace réservé du graphique 4"/>
          <p:cNvGraphicFramePr>
            <a:graphicFrameLocks noGrp="1"/>
          </p:cNvGraphicFramePr>
          <p:nvPr>
            <p:ph type="chart" idx="1"/>
          </p:nvPr>
        </p:nvGraphicFramePr>
        <p:xfrm>
          <a:off x="457200" y="1643051"/>
          <a:ext cx="7615262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  <p:graphicFrame>
        <p:nvGraphicFramePr>
          <p:cNvPr id="5" name="Espace réservé du graphique 4"/>
          <p:cNvGraphicFramePr>
            <a:graphicFrameLocks noGrp="1"/>
          </p:cNvGraphicFramePr>
          <p:nvPr>
            <p:ph type="chart" idx="1"/>
          </p:nvPr>
        </p:nvGraphicFramePr>
        <p:xfrm>
          <a:off x="457200" y="1071546"/>
          <a:ext cx="8229600" cy="4643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5786" y="857232"/>
            <a:ext cx="7286676" cy="785818"/>
          </a:xfrm>
        </p:spPr>
        <p:txBody>
          <a:bodyPr/>
          <a:lstStyle/>
          <a:p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Taux d’emploi </a:t>
            </a:r>
            <a:r>
              <a:rPr lang="fr-FR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(de la population âgée de 15 ans et plus)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en 2014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(en %)</a:t>
            </a:r>
            <a:endParaRPr lang="fr-FR" sz="1600" dirty="0">
              <a:solidFill>
                <a:srgbClr val="CC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  <p:graphicFrame>
        <p:nvGraphicFramePr>
          <p:cNvPr id="6" name="Espace réservé du graphique 5"/>
          <p:cNvGraphicFramePr>
            <a:graphicFrameLocks noGrp="1"/>
          </p:cNvGraphicFramePr>
          <p:nvPr>
            <p:ph type="chart" idx="1"/>
          </p:nvPr>
        </p:nvGraphicFramePr>
        <p:xfrm>
          <a:off x="500034" y="1500174"/>
          <a:ext cx="8429684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latin typeface="Comic Sans MS" pitchFamily="66" charset="0"/>
              </a:rPr>
              <a:t>Principaux</a:t>
            </a:r>
            <a:r>
              <a:rPr lang="fr-FR" sz="4400" dirty="0" smtClean="0"/>
              <a:t> </a:t>
            </a:r>
            <a:r>
              <a:rPr lang="fr-FR" sz="3200" dirty="0" smtClean="0">
                <a:latin typeface="Comic Sans MS" pitchFamily="66" charset="0"/>
              </a:rPr>
              <a:t>objectifs</a:t>
            </a:r>
            <a:endParaRPr lang="fr-FR" sz="3200" dirty="0">
              <a:solidFill>
                <a:srgbClr val="C0000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57290" y="2214554"/>
            <a:ext cx="6858048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  <a:defRPr/>
            </a:pPr>
            <a:endParaRPr lang="fr-FR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defRPr/>
            </a:pPr>
            <a:r>
              <a:rPr lang="fr-FR" sz="2400" b="1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ar-SA" sz="2000" b="1" dirty="0" smtClean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ar-SA" sz="2000" b="1" dirty="0" smtClean="0">
                <a:solidFill>
                  <a:srgbClr val="FF0000"/>
                </a:solidFill>
                <a:latin typeface="Comic Sans MS" pitchFamily="66" charset="0"/>
              </a:rPr>
              <a:t>surer</a:t>
            </a:r>
            <a:r>
              <a:rPr lang="ar-SA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les caractéristiques démographiques et culturelles de la</a:t>
            </a:r>
            <a:r>
              <a:rPr lang="ar-SA" sz="2000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2000" b="1" dirty="0" smtClean="0">
                <a:solidFill>
                  <a:srgbClr val="FF0000"/>
                </a:solidFill>
                <a:latin typeface="Comic Sans MS" pitchFamily="66" charset="0"/>
              </a:rPr>
              <a:t>population active 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;</a:t>
            </a:r>
          </a:p>
          <a:p>
            <a:pPr marL="609600" indent="-609600">
              <a:lnSpc>
                <a:spcPct val="90000"/>
              </a:lnSpc>
              <a:defRPr/>
            </a:pPr>
            <a:endParaRPr lang="fr-FR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defRPr/>
            </a:pP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ar-SA" b="1" dirty="0" smtClean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ar-SA" b="1" dirty="0" smtClean="0">
                <a:solidFill>
                  <a:srgbClr val="FF0000"/>
                </a:solidFill>
                <a:latin typeface="Comic Sans MS" pitchFamily="66" charset="0"/>
              </a:rPr>
              <a:t>surer</a:t>
            </a:r>
            <a:r>
              <a:rPr lang="ar-SA" b="1" dirty="0" smtClean="0">
                <a:solidFill>
                  <a:srgbClr val="7030A0"/>
                </a:solidFill>
                <a:latin typeface="Comic Sans MS" pitchFamily="66" charset="0"/>
              </a:rPr>
              <a:t> le volume des </a:t>
            </a:r>
            <a:r>
              <a:rPr lang="ar-SA" b="1" dirty="0" smtClean="0">
                <a:solidFill>
                  <a:srgbClr val="FF0000"/>
                </a:solidFill>
                <a:latin typeface="Comic Sans MS" pitchFamily="66" charset="0"/>
              </a:rPr>
              <a:t>chômeurs</a:t>
            </a:r>
            <a:r>
              <a:rPr lang="ar-SA" b="1" dirty="0" smtClean="0">
                <a:solidFill>
                  <a:srgbClr val="7030A0"/>
                </a:solidFill>
                <a:latin typeface="Comic Sans MS" pitchFamily="66" charset="0"/>
              </a:rPr>
              <a:t> et des</a:t>
            </a:r>
            <a:r>
              <a:rPr lang="ar-SA" b="1" dirty="0" smtClean="0">
                <a:solidFill>
                  <a:srgbClr val="FF0000"/>
                </a:solidFill>
                <a:latin typeface="Comic Sans MS" pitchFamily="66" charset="0"/>
              </a:rPr>
              <a:t> emplois </a:t>
            </a:r>
            <a:r>
              <a:rPr lang="ar-SA" b="1" dirty="0" smtClean="0">
                <a:solidFill>
                  <a:srgbClr val="7030A0"/>
                </a:solidFill>
                <a:latin typeface="Comic Sans MS" pitchFamily="66" charset="0"/>
              </a:rPr>
              <a:t>créés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;</a:t>
            </a:r>
          </a:p>
          <a:p>
            <a:pPr marL="609600" indent="-609600">
              <a:lnSpc>
                <a:spcPct val="90000"/>
              </a:lnSpc>
              <a:defRPr/>
            </a:pPr>
            <a:endParaRPr lang="fr-FR" sz="20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defRPr/>
            </a:pP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fr-FR" b="1" dirty="0" smtClean="0">
                <a:solidFill>
                  <a:srgbClr val="7030A0"/>
                </a:solidFill>
                <a:latin typeface="Comic Sans MS" pitchFamily="66" charset="0"/>
              </a:rPr>
              <a:t>Relever les caractéristiques socioprofessionnelles de la</a:t>
            </a:r>
            <a:r>
              <a:rPr lang="ar-SA" b="1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</a:rPr>
              <a:t>population active </a:t>
            </a: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; </a:t>
            </a:r>
          </a:p>
          <a:p>
            <a:pPr marL="609600" indent="-609600">
              <a:lnSpc>
                <a:spcPct val="90000"/>
              </a:lnSpc>
              <a:defRPr/>
            </a:pPr>
            <a:endParaRPr lang="fr-FR" sz="2000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defRPr/>
            </a:pPr>
            <a:r>
              <a:rPr lang="fr-FR" sz="2000" b="1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fr-FR" b="1" dirty="0" smtClean="0">
                <a:solidFill>
                  <a:srgbClr val="7030A0"/>
                </a:solidFill>
                <a:latin typeface="Comic Sans MS" pitchFamily="66" charset="0"/>
              </a:rPr>
              <a:t>Mesurer l'accès de la population aux services sociaux de base.   </a:t>
            </a:r>
            <a:endParaRPr lang="fr-FR" sz="2000" b="1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Taux du sous emploi de la population active occupée   </a:t>
            </a:r>
            <a:br>
              <a:rPr lang="fr-FR" sz="1600" dirty="0" smtClean="0">
                <a:latin typeface="Arial" pitchFamily="34" charset="0"/>
                <a:cs typeface="Arial" pitchFamily="34" charset="0"/>
              </a:rPr>
            </a:br>
            <a:r>
              <a:rPr lang="fr-F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(âgée de 15 ans et plus)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par province en 2014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Espace réservé du graphique 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427563457"/>
              </p:ext>
            </p:extLst>
          </p:nvPr>
        </p:nvGraphicFramePr>
        <p:xfrm>
          <a:off x="500032" y="1643049"/>
          <a:ext cx="7143802" cy="42862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3843"/>
                <a:gridCol w="1660935"/>
                <a:gridCol w="1857388"/>
                <a:gridCol w="1571636"/>
              </a:tblGrid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Province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Urbain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Rural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Casablanca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5,3</a:t>
                      </a:r>
                      <a:endParaRPr lang="fr-FR" dirty="0"/>
                    </a:p>
                  </a:txBody>
                  <a:tcPr/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Nouacer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6,9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1,7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3,0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Médiouna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,0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1,6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0.9</a:t>
                      </a:r>
                      <a:endParaRPr lang="fr-FR" dirty="0"/>
                    </a:p>
                  </a:txBody>
                  <a:tcPr/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Mohammadia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3,5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4,0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3,6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Settat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19,7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20,2</a:t>
                      </a:r>
                      <a:endParaRPr lang="fr-FR" dirty="0"/>
                    </a:p>
                  </a:txBody>
                  <a:tcPr/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El</a:t>
                      </a:r>
                      <a:r>
                        <a:rPr lang="fr-FR" baseline="0" dirty="0" smtClean="0"/>
                        <a:t> jadida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12,9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12,6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12,7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Benslimane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29,2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16,7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19,6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Berchid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19,5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18,0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18,6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44194">
                <a:tc>
                  <a:txBody>
                    <a:bodyPr/>
                    <a:lstStyle/>
                    <a:p>
                      <a:r>
                        <a:rPr lang="fr-FR" dirty="0" smtClean="0"/>
                        <a:t>Sidi Bennour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17,8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9,1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10,4</a:t>
                      </a:r>
                      <a:endParaRPr lang="fr-FR" dirty="0"/>
                    </a:p>
                  </a:txBody>
                  <a:tcP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628681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solidFill>
                            <a:srgbClr val="7030A0"/>
                          </a:solidFill>
                        </a:rPr>
                        <a:t>Région Casablanca settat</a:t>
                      </a:r>
                      <a:endParaRPr lang="fr-FR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7030A0"/>
                          </a:solidFill>
                        </a:rPr>
                        <a:t>7,6</a:t>
                      </a:r>
                      <a:endParaRPr lang="fr-FR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7030A0"/>
                          </a:solidFill>
                        </a:rPr>
                        <a:t>13,6</a:t>
                      </a:r>
                      <a:endParaRPr lang="fr-FR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solidFill>
                            <a:srgbClr val="7030A0"/>
                          </a:solidFill>
                        </a:rPr>
                        <a:t>10,0</a:t>
                      </a:r>
                      <a:endParaRPr lang="fr-FR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765175"/>
            <a:ext cx="7715304" cy="1143000"/>
          </a:xfrm>
        </p:spPr>
        <p:txBody>
          <a:bodyPr/>
          <a:lstStyle/>
          <a:p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Taux de dépendance économique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1600" dirty="0" smtClean="0">
                <a:solidFill>
                  <a:srgbClr val="CC6600"/>
                </a:solidFill>
                <a:latin typeface="Arial" pitchFamily="34" charset="0"/>
                <a:cs typeface="Arial" pitchFamily="34" charset="0"/>
              </a:rPr>
              <a:t>en 2014 </a:t>
            </a:r>
            <a:endParaRPr lang="fr-FR" sz="1600" dirty="0">
              <a:solidFill>
                <a:srgbClr val="CC66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Espace réservé du graphique 4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1906193228"/>
              </p:ext>
            </p:extLst>
          </p:nvPr>
        </p:nvGraphicFramePr>
        <p:xfrm>
          <a:off x="457200" y="2133600"/>
          <a:ext cx="7472386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38895"/>
                <a:gridCol w="1491893"/>
                <a:gridCol w="1277230"/>
                <a:gridCol w="2264368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Urbain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Rural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Grand Casablanca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2,58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1,54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2,51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Casablanca-settat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2,5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1,92</a:t>
                      </a:r>
                      <a:endParaRPr lang="fr-FR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National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1,78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0,82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1,30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21</a:t>
            </a:fld>
            <a:endParaRPr lang="fr-F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2B39F8-E94D-48FC-B37C-4E43DB672393}" type="slidenum">
              <a:rPr lang="fr-FR" smtClean="0"/>
              <a:pPr>
                <a:defRPr/>
              </a:pPr>
              <a:t>22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214414" y="2714620"/>
            <a:ext cx="6643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fr-FR" sz="3200" b="1" i="1" dirty="0" smtClean="0">
                <a:solidFill>
                  <a:schemeClr val="tx1"/>
                </a:solidFill>
                <a:latin typeface="Copperplate Gothic Bold" pitchFamily="34" charset="0"/>
                <a:cs typeface="Times New Roman" pitchFamily="18" charset="0"/>
              </a:rPr>
              <a:t>Merci de votre attention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836613"/>
            <a:ext cx="7029474" cy="734999"/>
          </a:xfrm>
        </p:spPr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Cadre conceptuel (1/2) </a:t>
            </a:r>
            <a:br>
              <a:rPr lang="fr-FR" sz="2800" dirty="0" smtClean="0">
                <a:latin typeface="Comic Sans MS" pitchFamily="66" charset="0"/>
              </a:rPr>
            </a:b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5857892"/>
            <a:ext cx="7643898" cy="357190"/>
          </a:xfrm>
        </p:spPr>
        <p:txBody>
          <a:bodyPr/>
          <a:lstStyle/>
          <a:p>
            <a:pPr>
              <a:buNone/>
            </a:pPr>
            <a:endParaRPr lang="fr-FR" sz="1400" b="1" i="1" dirty="0" smtClean="0">
              <a:solidFill>
                <a:srgbClr val="C22495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2976" y="1641522"/>
            <a:ext cx="7429552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r>
              <a:rPr lang="fr-FR" sz="2400" b="1" dirty="0" smtClean="0">
                <a:solidFill>
                  <a:srgbClr val="00B050"/>
                </a:solidFill>
                <a:latin typeface="Comic Sans MS" pitchFamily="66" charset="0"/>
              </a:rPr>
              <a:t> Population active occupée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000" b="1" dirty="0" smtClean="0">
                <a:latin typeface="Comic Sans MS" pitchFamily="66" charset="0"/>
              </a:rPr>
              <a:t>            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        La population active occupée comprend toutes les personnes, âgées de 7 ans et plus, </a:t>
            </a:r>
            <a:r>
              <a:rPr lang="ar-SA" sz="2000" dirty="0" smtClean="0">
                <a:solidFill>
                  <a:srgbClr val="7030A0"/>
                </a:solidFill>
                <a:latin typeface="Comic Sans MS" pitchFamily="66" charset="0"/>
              </a:rPr>
              <a:t>p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articipant à la production de biens et services</a:t>
            </a:r>
            <a:r>
              <a:rPr lang="ar-SA" sz="2000" dirty="0" smtClean="0">
                <a:solidFill>
                  <a:srgbClr val="7030A0"/>
                </a:solidFill>
                <a:latin typeface="Comic Sans MS" pitchFamily="66" charset="0"/>
              </a:rPr>
              <a:t>...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endParaRPr lang="fr-FR" sz="24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r>
              <a:rPr lang="fr-FR" sz="2400" b="1" dirty="0" smtClean="0">
                <a:solidFill>
                  <a:srgbClr val="00CC99"/>
                </a:solidFill>
                <a:latin typeface="Comic Sans MS" pitchFamily="66" charset="0"/>
              </a:rPr>
              <a:t> </a:t>
            </a:r>
            <a:r>
              <a:rPr lang="fr-FR" sz="2400" b="1" dirty="0" smtClean="0">
                <a:solidFill>
                  <a:srgbClr val="00B050"/>
                </a:solidFill>
                <a:latin typeface="Comic Sans MS" pitchFamily="66" charset="0"/>
              </a:rPr>
              <a:t>Population active en chômage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12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600" b="1" dirty="0" smtClean="0"/>
              <a:t>           </a:t>
            </a:r>
            <a:endParaRPr lang="fr-FR" sz="20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       Le concept du 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chômage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 est fondé sur un critère à trois conditions : 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0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sans travail ;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à la recherche d'un travail ;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disponible pour travailler</a:t>
            </a: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  <a:defRPr/>
            </a:pPr>
            <a:endParaRPr lang="fr-FR" sz="2400" b="1" dirty="0" smtClean="0">
              <a:solidFill>
                <a:srgbClr val="00B050"/>
              </a:solidFill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000" dirty="0" smtClean="0">
              <a:latin typeface="Comic Sans MS" pitchFamily="66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fr-FR" sz="2000" dirty="0" smtClean="0"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734999"/>
          </a:xfrm>
        </p:spPr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Cadre conceptuel (2/2) </a:t>
            </a: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7224" y="1801397"/>
            <a:ext cx="6858048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r>
              <a:rPr lang="fr-FR" sz="2400" b="1" dirty="0" smtClean="0">
                <a:solidFill>
                  <a:srgbClr val="00CC99"/>
                </a:solidFill>
                <a:latin typeface="Comic Sans MS" pitchFamily="66" charset="0"/>
              </a:rPr>
              <a:t> </a:t>
            </a: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Population active</a:t>
            </a: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defRPr/>
            </a:pPr>
            <a:r>
              <a:rPr lang="fr-FR" sz="2000" dirty="0" smtClean="0">
                <a:latin typeface="Comic Sans MS" pitchFamily="66" charset="0"/>
              </a:rPr>
              <a:t> </a:t>
            </a:r>
            <a:endParaRPr lang="ar-SA" sz="2000" dirty="0" smtClean="0"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Ensemble de personnes qui participent ou cherchent                    à participer à la production de biens et services</a:t>
            </a:r>
            <a:r>
              <a:rPr lang="fr-FR" sz="20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ar-SA" sz="2000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fr-FR" sz="20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endParaRPr lang="ar-SA" sz="2000" dirty="0" smtClean="0"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 Population </a:t>
            </a:r>
            <a:r>
              <a:rPr lang="ar-SA" sz="2800" b="1" dirty="0" smtClean="0">
                <a:solidFill>
                  <a:srgbClr val="00B050"/>
                </a:solidFill>
                <a:latin typeface="Comic Sans MS" pitchFamily="66" charset="0"/>
              </a:rPr>
              <a:t>in</a:t>
            </a: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active</a:t>
            </a: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defRPr/>
            </a:pPr>
            <a:endParaRPr lang="ar-SA" sz="2800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</a:t>
            </a:r>
            <a:r>
              <a:rPr lang="ar-SA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Ensemble de personnes qui ne sont ni actives occupée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s</a:t>
            </a:r>
            <a:r>
              <a:rPr lang="ar-SA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ni 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en</a:t>
            </a:r>
            <a:r>
              <a:rPr lang="ar-SA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chôm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age</a:t>
            </a:r>
            <a:r>
              <a:rPr lang="ar-SA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fr-FR" sz="2000" dirty="0" smtClean="0">
                <a:solidFill>
                  <a:srgbClr val="7030A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(étudiant,retraité…)</a:t>
            </a:r>
            <a:r>
              <a:rPr lang="fr-FR" sz="2400" b="1" dirty="0" smtClean="0">
                <a:solidFill>
                  <a:srgbClr val="7030A0"/>
                </a:solidFill>
                <a:latin typeface="Comic Sans MS" pitchFamily="66" charset="0"/>
              </a:rPr>
              <a:t>  </a:t>
            </a:r>
            <a:endParaRPr lang="ar-SA" sz="2000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  <a:defRPr/>
            </a:pPr>
            <a:endParaRPr lang="ar-SA" sz="2000" dirty="0" smtClean="0">
              <a:latin typeface="Comic Sans MS" pitchFamily="66" charset="0"/>
            </a:endParaRPr>
          </a:p>
          <a:p>
            <a:pPr lvl="1" eaLnBrk="1" hangingPunct="1">
              <a:lnSpc>
                <a:spcPct val="80000"/>
              </a:lnSpc>
              <a:buClr>
                <a:schemeClr val="hlink"/>
              </a:buClr>
              <a:buSzPct val="60000"/>
              <a:buFont typeface="Wingdings" pitchFamily="2" charset="2"/>
              <a:buChar char="q"/>
              <a:defRPr/>
            </a:pPr>
            <a:r>
              <a:rPr lang="fr-FR" sz="2400" b="1" dirty="0" smtClean="0">
                <a:solidFill>
                  <a:srgbClr val="00CC99"/>
                </a:solidFill>
                <a:latin typeface="Comic Sans MS" pitchFamily="66" charset="0"/>
              </a:rPr>
              <a:t> </a:t>
            </a: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Population active sous-employée</a:t>
            </a:r>
            <a:r>
              <a:rPr lang="fr-FR" sz="2800" b="1" dirty="0" smtClean="0">
                <a:solidFill>
                  <a:srgbClr val="00CC99"/>
                </a:solidFill>
                <a:latin typeface="Comic Sans MS" pitchFamily="66" charset="0"/>
              </a:rPr>
              <a:t>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fr-FR" sz="1000" b="1" dirty="0" smtClean="0"/>
              <a:t>          </a:t>
            </a:r>
          </a:p>
          <a:p>
            <a:pPr lvl="1" eaLnBrk="1" hangingPunct="1">
              <a:lnSpc>
                <a:spcPct val="80000"/>
              </a:lnSpc>
              <a:buSzPct val="60000"/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rgbClr val="7030A0"/>
                </a:solidFill>
                <a:latin typeface="Comic Sans MS" pitchFamily="66" charset="0"/>
              </a:rPr>
              <a:t>sous-emploi lié à la 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durée du travail</a:t>
            </a:r>
            <a:r>
              <a:rPr lang="fr-FR" sz="2000" dirty="0" smtClean="0">
                <a:solidFill>
                  <a:srgbClr val="FF0000"/>
                </a:solidFill>
              </a:rPr>
              <a:t>  </a:t>
            </a:r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endParaRPr lang="ar-SA" sz="2000" b="1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80000"/>
              </a:lnSpc>
              <a:buSzPct val="60000"/>
              <a:buFont typeface="Wingdings" pitchFamily="2" charset="2"/>
              <a:buChar char="Ø"/>
              <a:defRPr/>
            </a:pPr>
            <a:r>
              <a:rPr lang="ar-SA" sz="2000" dirty="0" smtClean="0">
                <a:solidFill>
                  <a:srgbClr val="7030A0"/>
                </a:solidFill>
                <a:latin typeface="Comic Sans MS" pitchFamily="66" charset="0"/>
              </a:rPr>
              <a:t>emplois </a:t>
            </a:r>
            <a:r>
              <a:rPr lang="ar-SA" sz="2000" dirty="0" smtClean="0">
                <a:solidFill>
                  <a:srgbClr val="FF0000"/>
                </a:solidFill>
                <a:latin typeface="Comic Sans MS" pitchFamily="66" charset="0"/>
              </a:rPr>
              <a:t>inadéquats</a:t>
            </a:r>
            <a:r>
              <a:rPr lang="fr-FR" sz="2000" dirty="0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592123"/>
          </a:xfrm>
        </p:spPr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Champ de l‘enquête </a:t>
            </a: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457200" y="2133601"/>
            <a:ext cx="8043890" cy="3438540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28662" y="1285859"/>
            <a:ext cx="6929486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SzPct val="60000"/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Territoire couvert </a:t>
            </a:r>
            <a:r>
              <a:rPr lang="fr-FR" sz="3200" dirty="0" smtClean="0">
                <a:solidFill>
                  <a:srgbClr val="00CC99"/>
                </a:solidFill>
                <a:latin typeface="Comic Sans MS" pitchFamily="66" charset="0"/>
              </a:rPr>
              <a:t> </a:t>
            </a:r>
            <a:r>
              <a:rPr lang="fr-FR" dirty="0" smtClean="0"/>
              <a:t> </a:t>
            </a:r>
            <a:endParaRPr lang="fr-FR" b="1" dirty="0" smtClean="0"/>
          </a:p>
          <a:p>
            <a:pPr marL="609600" indent="-609600">
              <a:defRPr/>
            </a:pPr>
            <a:endParaRPr lang="fr-FR" sz="900" b="1" u="sng" dirty="0" smtClean="0"/>
          </a:p>
          <a:p>
            <a:pPr marL="609600" indent="-609600">
              <a:defRPr/>
            </a:pPr>
            <a:r>
              <a:rPr lang="fr-FR" dirty="0" smtClean="0">
                <a:latin typeface="Comic Sans MS" pitchFamily="66" charset="0"/>
              </a:rPr>
              <a:t>	 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L’enquête</a:t>
            </a:r>
            <a:r>
              <a:rPr lang="ar-SA" dirty="0" smtClean="0">
                <a:solidFill>
                  <a:srgbClr val="7030A0"/>
                </a:solidFill>
                <a:latin typeface="Comic Sans MS" pitchFamily="66" charset="0"/>
              </a:rPr>
              <a:t>  Natinale sur 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l’emploi couvre tout le territoire de la région tel qu’il a été défini dans le cadre du Recensement général de la population et de l’habitat.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sz="2400" dirty="0" smtClean="0">
                <a:solidFill>
                  <a:srgbClr val="7030A0"/>
                </a:solidFill>
              </a:rPr>
              <a:t>  </a:t>
            </a:r>
          </a:p>
          <a:p>
            <a:pPr marL="609600" indent="-609600">
              <a:defRPr/>
            </a:pPr>
            <a:endParaRPr lang="fr-FR" sz="700" dirty="0" smtClean="0">
              <a:solidFill>
                <a:schemeClr val="tx2"/>
              </a:solidFill>
            </a:endParaRPr>
          </a:p>
          <a:p>
            <a:pPr marL="609600" indent="-609600">
              <a:buFont typeface="Wingdings" pitchFamily="2" charset="2"/>
              <a:buChar char="Ø"/>
              <a:defRPr/>
            </a:pPr>
            <a:r>
              <a:rPr lang="fr-FR" sz="2800" b="1" dirty="0" smtClean="0">
                <a:solidFill>
                  <a:srgbClr val="00B050"/>
                </a:solidFill>
                <a:latin typeface="Comic Sans MS" pitchFamily="66" charset="0"/>
              </a:rPr>
              <a:t>Personnes couvertes</a:t>
            </a:r>
            <a:r>
              <a:rPr lang="fr-FR" sz="2000" dirty="0" smtClean="0">
                <a:solidFill>
                  <a:srgbClr val="00CC99"/>
                </a:solidFill>
                <a:latin typeface="Comic Sans MS" pitchFamily="66" charset="0"/>
              </a:rPr>
              <a:t> </a:t>
            </a:r>
            <a:endParaRPr lang="fr-FR" sz="2000" dirty="0" smtClean="0">
              <a:solidFill>
                <a:srgbClr val="00CC99"/>
              </a:solidFill>
              <a:latin typeface="Comic Sans MS" pitchFamily="66" charset="0"/>
            </a:endParaRPr>
          </a:p>
          <a:p>
            <a:pPr marL="609600" indent="-609600">
              <a:defRPr/>
            </a:pPr>
            <a:r>
              <a:rPr lang="fr-FR" dirty="0" smtClean="0"/>
              <a:t> </a:t>
            </a:r>
            <a:endParaRPr lang="fr-FR" sz="700" dirty="0" smtClean="0">
              <a:solidFill>
                <a:srgbClr val="00CC99"/>
              </a:solidFill>
              <a:latin typeface="Comic Sans MS" pitchFamily="66" charset="0"/>
            </a:endParaRPr>
          </a:p>
          <a:p>
            <a:pPr marL="609600" indent="-609600" algn="justLow">
              <a:lnSpc>
                <a:spcPct val="110000"/>
              </a:lnSpc>
              <a:defRPr/>
            </a:pPr>
            <a:r>
              <a:rPr lang="fr-FR" dirty="0" smtClean="0">
                <a:latin typeface="Comic Sans MS" pitchFamily="66" charset="0"/>
              </a:rPr>
              <a:t>	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L’ensemble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des personnes résidentes sur le territoire de la région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, c’est-à-dire les personnes qui se trouvent dans leur résidence principale au moment de l’enquête ou qui en sont temporairement absentes pour une durée inférieure à six mois </a:t>
            </a:r>
            <a:r>
              <a:rPr lang="ar-SA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  <a:endParaRPr lang="fr-FR" dirty="0" smtClean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765175"/>
            <a:ext cx="7029474" cy="734999"/>
          </a:xfrm>
        </p:spPr>
        <p:txBody>
          <a:bodyPr/>
          <a:lstStyle/>
          <a:p>
            <a:r>
              <a:rPr lang="fr-FR" sz="2800" dirty="0" smtClean="0">
                <a:latin typeface="Comic Sans MS" pitchFamily="66" charset="0"/>
              </a:rPr>
              <a:t>Collecte et exploitation des données</a:t>
            </a:r>
            <a:endParaRPr lang="fr-FR" sz="2800" dirty="0" smtClean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5016"/>
            <a:ext cx="8858280" cy="42862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fr-FR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285720" y="6286520"/>
            <a:ext cx="8715436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8662" y="1571612"/>
            <a:ext cx="7072362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Clr>
                <a:schemeClr val="tx2"/>
              </a:buClr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Utilisation à partir de 2007 de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la méthode de collecte assistée </a:t>
            </a:r>
          </a:p>
          <a:p>
            <a:pPr marL="609600" indent="-609600">
              <a:defRPr/>
            </a:pP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 par ordinateur 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(dite </a:t>
            </a:r>
            <a:r>
              <a:rPr lang="fr-FR" dirty="0" smtClean="0">
                <a:solidFill>
                  <a:srgbClr val="FF0000"/>
                </a:solidFill>
                <a:latin typeface="Comic Sans MS" pitchFamily="66" charset="0"/>
              </a:rPr>
              <a:t>CAPI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). Cette nouvelle méthode permet: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fr-FR" sz="1200" b="1" dirty="0" smtClean="0">
                <a:solidFill>
                  <a:srgbClr val="7030A0"/>
                </a:solidFill>
              </a:rPr>
              <a:t>      </a:t>
            </a: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v"/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Une amélioration de la qualité des données; </a:t>
            </a:r>
          </a:p>
          <a:p>
            <a:pPr marL="609600" indent="-609600">
              <a:lnSpc>
                <a:spcPct val="80000"/>
              </a:lnSpc>
              <a:defRPr/>
            </a:pPr>
            <a:endParaRPr lang="fr-FR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v"/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Une réduction des délais d’exploitation et donc de diffusion des résultats</a:t>
            </a:r>
            <a:r>
              <a:rPr lang="fr-FR" dirty="0" smtClean="0">
                <a:solidFill>
                  <a:srgbClr val="7030A0"/>
                </a:solidFill>
              </a:rPr>
              <a:t>;</a:t>
            </a:r>
          </a:p>
          <a:p>
            <a:pPr marL="609600" indent="-609600">
              <a:lnSpc>
                <a:spcPct val="80000"/>
              </a:lnSpc>
              <a:defRPr/>
            </a:pPr>
            <a:endParaRPr lang="fr-FR" dirty="0" smtClean="0">
              <a:solidFill>
                <a:srgbClr val="7030A0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v"/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Une optimisation des ressources humaines et matérielles allouées à cette opération;</a:t>
            </a:r>
          </a:p>
          <a:p>
            <a:pPr marL="609600" indent="-609600">
              <a:lnSpc>
                <a:spcPct val="80000"/>
              </a:lnSpc>
              <a:defRPr/>
            </a:pPr>
            <a:endParaRPr lang="fr-FR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v"/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Une gestion rationnelle et permanente des travaux du terrain; </a:t>
            </a:r>
            <a:endParaRPr lang="fr-FR" dirty="0" smtClean="0">
              <a:solidFill>
                <a:srgbClr val="7030A0"/>
              </a:solidFill>
            </a:endParaRPr>
          </a:p>
          <a:p>
            <a:pPr marL="609600" indent="-609600">
              <a:lnSpc>
                <a:spcPct val="80000"/>
              </a:lnSpc>
              <a:defRPr/>
            </a:pPr>
            <a:endParaRPr lang="fr-FR" dirty="0" smtClean="0">
              <a:solidFill>
                <a:srgbClr val="7030A0"/>
              </a:solidFill>
            </a:endParaRPr>
          </a:p>
          <a:p>
            <a:pPr marL="609600" indent="-609600">
              <a:lnSpc>
                <a:spcPct val="80000"/>
              </a:lnSpc>
              <a:buClr>
                <a:schemeClr val="tx2"/>
              </a:buClr>
              <a:buSzPct val="60000"/>
              <a:buFont typeface="Wingdings" pitchFamily="2" charset="2"/>
              <a:buChar char="v"/>
              <a:defRPr/>
            </a:pP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Un transfert facile, rapide et en toute sécurité des données collectées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  <a:r>
              <a:rPr lang="fr-FR" dirty="0" smtClean="0">
                <a:solidFill>
                  <a:srgbClr val="7030A0"/>
                </a:solidFill>
                <a:latin typeface="Comic Sans MS" pitchFamily="66" charset="0"/>
              </a:rPr>
              <a:t>.</a:t>
            </a:r>
            <a:r>
              <a:rPr lang="fr-FR" dirty="0" smtClean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mic Sans MS" pitchFamily="66" charset="0"/>
              </a:rPr>
              <a:t>Principaux résultats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8E9754-8C06-409A-BA08-D604C3AEC1C2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pic>
        <p:nvPicPr>
          <p:cNvPr id="1026" name="Picture 2" descr="C:\Users\TARGUI\Pictures\Chomage_emploi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04774" y="2133600"/>
            <a:ext cx="6934452" cy="3992563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A72A2F-7327-4B06-9A7B-411096344D11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14282" y="62865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E-mail : drcmpep@menara.ma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000232" y="1643050"/>
            <a:ext cx="5143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/>
              <a:t>Population active </a:t>
            </a:r>
            <a:r>
              <a:rPr lang="fr-FR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(âgée de 15 ans et plus</a:t>
            </a:r>
            <a:r>
              <a:rPr lang="fr-FR" sz="1600" b="1" dirty="0" smtClean="0"/>
              <a:t>) de la région de Casablanca-settat selon le type d'activité en 2014</a:t>
            </a:r>
            <a:endParaRPr lang="fr-FR" sz="16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sz="half" idx="2"/>
          </p:nvPr>
        </p:nvGraphicFramePr>
        <p:xfrm>
          <a:off x="428596" y="2133600"/>
          <a:ext cx="8258204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765175"/>
            <a:ext cx="7643866" cy="949313"/>
          </a:xfrm>
        </p:spPr>
        <p:txBody>
          <a:bodyPr/>
          <a:lstStyle/>
          <a:p>
            <a:r>
              <a:rPr lang="fr-FR" sz="1600" dirty="0" smtClean="0">
                <a:latin typeface="Arial" pitchFamily="34" charset="0"/>
                <a:cs typeface="Arial" pitchFamily="34" charset="0"/>
              </a:rPr>
              <a:t>Taux d’activité 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(de la population âgée de 15 ans et plus)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en 2014 (</a:t>
            </a:r>
            <a:r>
              <a:rPr lang="ar-SA" sz="16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%)</a:t>
            </a: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B44B241-BCDC-4A6D-B385-9DAC6877E8EE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7504" y="6309320"/>
            <a:ext cx="8786874" cy="214314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r>
              <a:rPr kumimoji="0" lang="fr-FR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www.hcp.ma/reg-casablanca                                             E-mail : casablancahcp@gmail.com</a:t>
            </a: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7B003B"/>
              </a:buClr>
              <a:buSzPct val="120000"/>
              <a:buFontTx/>
              <a:buNone/>
              <a:tabLst/>
              <a:defRPr/>
            </a:pPr>
            <a:endParaRPr kumimoji="0" lang="fr-FR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8" name="Espace réservé du graphique 7"/>
          <p:cNvGraphicFramePr>
            <a:graphicFrameLocks noGrp="1"/>
          </p:cNvGraphicFramePr>
          <p:nvPr>
            <p:ph type="chart" idx="1"/>
          </p:nvPr>
        </p:nvGraphicFramePr>
        <p:xfrm>
          <a:off x="428596" y="1714489"/>
          <a:ext cx="8143932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hcp presentationt</Template>
  <TotalTime>10589</TotalTime>
  <Words>669</Words>
  <Application>Microsoft Office PowerPoint</Application>
  <PresentationFormat>Affichage à l'écran (4:3)</PresentationFormat>
  <Paragraphs>214</Paragraphs>
  <Slides>22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hcp_model</vt:lpstr>
      <vt:lpstr>      Enquête  Nationale sur l’emploi       Région de Casablanca Settat   Casablanca, 22 et 23 octobre 2015      </vt:lpstr>
      <vt:lpstr>Principaux objectifs</vt:lpstr>
      <vt:lpstr>Cadre conceptuel (1/2)  </vt:lpstr>
      <vt:lpstr>Cadre conceptuel (2/2) </vt:lpstr>
      <vt:lpstr>Champ de l‘enquête </vt:lpstr>
      <vt:lpstr>Collecte et exploitation des données</vt:lpstr>
      <vt:lpstr>Principaux résultats</vt:lpstr>
      <vt:lpstr>Diapositive 8</vt:lpstr>
      <vt:lpstr>Taux d’activité (de la population âgée de 15 ans et plus) en 2014 (en %)</vt:lpstr>
      <vt:lpstr>Taux de chômage (de la population âgée de 15 ans et plus) en 2014   (en %) </vt:lpstr>
      <vt:lpstr>Evolution du taux de chômage (de la population âgée de 15 ans et plus) de la région du Grand Casablanca selon les tranches d’âgé (en%)</vt:lpstr>
      <vt:lpstr>Diapositive 12</vt:lpstr>
      <vt:lpstr>Structure de la population active en chômage (agée de15 ans et plus) en  2014</vt:lpstr>
      <vt:lpstr>Diapositive 14</vt:lpstr>
      <vt:lpstr>Population active occupée (âgée de 15 ans et plus) en 2014</vt:lpstr>
      <vt:lpstr>Diapositive 16</vt:lpstr>
      <vt:lpstr>La population active occupée (âgée de 15 ans et plus) selon le statut professionnel de Casablanca settat</vt:lpstr>
      <vt:lpstr>Diapositive 18</vt:lpstr>
      <vt:lpstr>Taux d’emploi (de la population âgée de 15 ans et plus) en 2014 (en %)</vt:lpstr>
      <vt:lpstr>Taux du sous emploi de la population active occupée     (âgée de 15 ans et plus) par province en 2014</vt:lpstr>
      <vt:lpstr>Taux de dépendance économique en 2014 </vt:lpstr>
      <vt:lpstr>Diapositive 22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TARGUI</cp:lastModifiedBy>
  <cp:revision>937</cp:revision>
  <dcterms:created xsi:type="dcterms:W3CDTF">2008-03-11T16:08:11Z</dcterms:created>
  <dcterms:modified xsi:type="dcterms:W3CDTF">2015-10-26T13:34:22Z</dcterms:modified>
</cp:coreProperties>
</file>