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7"/>
  </p:notesMasterIdLst>
  <p:handoutMasterIdLst>
    <p:handoutMasterId r:id="rId18"/>
  </p:handoutMasterIdLst>
  <p:sldIdLst>
    <p:sldId id="375" r:id="rId2"/>
    <p:sldId id="598" r:id="rId3"/>
    <p:sldId id="606" r:id="rId4"/>
    <p:sldId id="601" r:id="rId5"/>
    <p:sldId id="589" r:id="rId6"/>
    <p:sldId id="600" r:id="rId7"/>
    <p:sldId id="602" r:id="rId8"/>
    <p:sldId id="599" r:id="rId9"/>
    <p:sldId id="609" r:id="rId10"/>
    <p:sldId id="603" r:id="rId11"/>
    <p:sldId id="604" r:id="rId12"/>
    <p:sldId id="608" r:id="rId13"/>
    <p:sldId id="605" r:id="rId14"/>
    <p:sldId id="607" r:id="rId15"/>
    <p:sldId id="588" r:id="rId16"/>
  </p:sldIdLst>
  <p:sldSz cx="9144000" cy="6858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F1C6B9"/>
    <a:srgbClr val="3EDEF4"/>
    <a:srgbClr val="CC00CC"/>
    <a:srgbClr val="D476C2"/>
    <a:srgbClr val="FFCC99"/>
    <a:srgbClr val="FFFFCC"/>
    <a:srgbClr val="FF9900"/>
    <a:srgbClr val="000000"/>
    <a:srgbClr val="990033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90323" autoAdjust="0"/>
  </p:normalViewPr>
  <p:slideViewPr>
    <p:cSldViewPr>
      <p:cViewPr>
        <p:scale>
          <a:sx n="70" d="100"/>
          <a:sy n="70" d="100"/>
        </p:scale>
        <p:origin x="-173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10.jpeg"/><Relationship Id="rId6" Type="http://schemas.openxmlformats.org/officeDocument/2006/relationships/chartUserShapes" Target="../drawings/drawing3.xml"/><Relationship Id="rId5" Type="http://schemas.openxmlformats.org/officeDocument/2006/relationships/oleObject" Target="file:///F:\EASY%20KEY\statistiques\D&#233;pliant_Casablanca_Settat%20RECTIFIE.xlsx" TargetMode="External"/><Relationship Id="rId4" Type="http://schemas.openxmlformats.org/officeDocument/2006/relationships/image" Target="../media/image13.jpeg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F:\EASY%20KEY\statistiques\D&#233;pliant_Casablanca_Settat%20RECTIFI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statistiques\D&#233;pliant_Casablanca_Settat%20RECTIFIE.xlsx" TargetMode="External"/><Relationship Id="rId1" Type="http://schemas.openxmlformats.org/officeDocument/2006/relationships/image" Target="../media/image6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statistiques\D&#233;pliant_Casablanca_Settat%20RECTIFI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tatistiques\D&#233;pliant_Casablanca_Settat%20RECTIFIE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statistiques\D&#233;pliant_Casablanca_Settat%20RECTIF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800" b="1" i="0" baseline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Répartition des établissements par cycle en </a:t>
            </a:r>
            <a:r>
              <a:rPr lang="en-US" sz="1800" b="1" i="0" baseline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(%)</a:t>
            </a:r>
          </a:p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800" b="1" i="0" baseline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Casablanca-Settat</a:t>
            </a:r>
            <a:endParaRPr lang="fr-FR" sz="180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9714338101922744E-2"/>
          <c:y val="0.22241708745956826"/>
          <c:w val="0.89064939827447587"/>
          <c:h val="0.73471229611657141"/>
        </c:manualLayout>
      </c:layout>
      <c:pie3DChart>
        <c:varyColors val="1"/>
        <c:ser>
          <c:idx val="0"/>
          <c:order val="0"/>
          <c:tx>
            <c:strRef>
              <c:f>graph!$K$82</c:f>
              <c:strCache>
                <c:ptCount val="1"/>
                <c:pt idx="0">
                  <c:v> Casablanca- Settat</c:v>
                </c:pt>
              </c:strCache>
            </c:strRef>
          </c:tx>
          <c:explosion val="25"/>
          <c:dPt>
            <c:idx val="0"/>
            <c:spPr>
              <a:solidFill>
                <a:srgbClr val="3EDEF4"/>
              </a:solidFill>
            </c:spPr>
          </c:dPt>
          <c:dPt>
            <c:idx val="2"/>
            <c:spPr>
              <a:solidFill>
                <a:srgbClr val="CC00CC"/>
              </a:solidFill>
            </c:spPr>
          </c:dPt>
          <c:dLbls>
            <c:dLbl>
              <c:idx val="0"/>
              <c:layout>
                <c:manualLayout>
                  <c:x val="-4.6868037866122023E-2"/>
                  <c:y val="-0.37511438094643135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6.8468458699389598E-2"/>
                  <c:y val="-0.15470097313244807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7.3455071686566509E-2"/>
                  <c:y val="-2.365656295334900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fr-FR"/>
                </a:p>
              </c:txPr>
              <c:showCatName val="1"/>
              <c:showPercent val="1"/>
            </c:dLbl>
            <c:txPr>
              <a:bodyPr/>
              <a:lstStyle/>
              <a:p>
                <a:pPr>
                  <a:defRPr sz="1200" b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graph!$J$83:$J$85</c:f>
              <c:strCache>
                <c:ptCount val="3"/>
                <c:pt idx="0">
                  <c:v>Ecoles primaires</c:v>
                </c:pt>
                <c:pt idx="1">
                  <c:v>Collèges</c:v>
                </c:pt>
                <c:pt idx="2">
                  <c:v>Lycées</c:v>
                </c:pt>
              </c:strCache>
            </c:strRef>
          </c:cat>
          <c:val>
            <c:numRef>
              <c:f>graph!$K$83:$K$85</c:f>
              <c:numCache>
                <c:formatCode>General</c:formatCode>
                <c:ptCount val="3"/>
                <c:pt idx="0">
                  <c:v>1711</c:v>
                </c:pt>
                <c:pt idx="1">
                  <c:v>575</c:v>
                </c:pt>
                <c:pt idx="2">
                  <c:v>368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Nombre de lits 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fonctionnels</a:t>
            </a:r>
            <a:endParaRPr lang="en-US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AngAx val="1"/>
    </c:view3D>
    <c:floor>
      <c:spPr>
        <a:solidFill>
          <a:srgbClr val="FFFFCC"/>
        </a:solidFill>
        <a:ln>
          <a:solidFill>
            <a:schemeClr val="accent1"/>
          </a:solidFill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7212069183338524E-2"/>
          <c:y val="0.12752078427775188"/>
          <c:w val="0.844225856304617"/>
          <c:h val="0.72338132217611162"/>
        </c:manualLayout>
      </c:layout>
      <c:bar3DChart>
        <c:barDir val="col"/>
        <c:grouping val="standard"/>
        <c:ser>
          <c:idx val="0"/>
          <c:order val="0"/>
          <c:tx>
            <c:strRef>
              <c:f>graph!$A$130</c:f>
              <c:strCache>
                <c:ptCount val="1"/>
                <c:pt idx="0">
                  <c:v>Nombre de lits fonctionnels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ln>
              <a:prstDash val="dash"/>
            </a:ln>
            <a:scene3d>
              <a:camera prst="orthographicFront"/>
              <a:lightRig rig="threePt" dir="t"/>
            </a:scene3d>
            <a:sp3d>
              <a:bevelB w="114300" prst="artDeco"/>
            </a:sp3d>
          </c:spPr>
          <c:dPt>
            <c:idx val="0"/>
            <c:spPr>
              <a:blipFill>
                <a:blip xmlns:r="http://schemas.openxmlformats.org/officeDocument/2006/relationships" r:embed="rId2"/>
                <a:tile tx="0" ty="0" sx="100000" sy="100000" flip="none" algn="tl"/>
              </a:blipFill>
              <a:ln>
                <a:prstDash val="dash"/>
              </a:ln>
              <a:scene3d>
                <a:camera prst="orthographicFront"/>
                <a:lightRig rig="threePt" dir="t"/>
              </a:scene3d>
              <a:sp3d>
                <a:bevelB w="114300" prst="artDeco"/>
              </a:sp3d>
            </c:spPr>
          </c:dPt>
          <c:dPt>
            <c:idx val="1"/>
            <c:spPr>
              <a:blipFill>
                <a:blip xmlns:r="http://schemas.openxmlformats.org/officeDocument/2006/relationships" r:embed="rId3"/>
                <a:tile tx="0" ty="0" sx="100000" sy="100000" flip="none" algn="tl"/>
              </a:blipFill>
              <a:ln>
                <a:prstDash val="dash"/>
              </a:ln>
              <a:scene3d>
                <a:camera prst="orthographicFront"/>
                <a:lightRig rig="threePt" dir="t"/>
              </a:scene3d>
              <a:sp3d>
                <a:bevelB w="114300" prst="artDeco"/>
              </a:sp3d>
            </c:spPr>
          </c:dPt>
          <c:dPt>
            <c:idx val="2"/>
            <c:spPr>
              <a:blipFill>
                <a:blip xmlns:r="http://schemas.openxmlformats.org/officeDocument/2006/relationships" r:embed="rId4"/>
                <a:tile tx="0" ty="0" sx="100000" sy="100000" flip="none" algn="tl"/>
              </a:blipFill>
              <a:ln>
                <a:prstDash val="dash"/>
              </a:ln>
              <a:scene3d>
                <a:camera prst="orthographicFront"/>
                <a:lightRig rig="threePt" dir="t"/>
              </a:scene3d>
              <a:sp3d>
                <a:bevelB w="114300" prst="artDeco"/>
              </a:sp3d>
            </c:spPr>
          </c:dPt>
          <c:dLbls>
            <c:dLbl>
              <c:idx val="0"/>
              <c:layout>
                <c:manualLayout>
                  <c:x val="1.7710309930423784E-2"/>
                  <c:y val="-4.1558441558441593E-2"/>
                </c:manualLayout>
              </c:layout>
              <c:showVal val="1"/>
            </c:dLbl>
            <c:dLbl>
              <c:idx val="1"/>
              <c:layout>
                <c:manualLayout>
                  <c:x val="2.5300442757747801E-3"/>
                  <c:y val="-4.1558441558441503E-2"/>
                </c:manualLayout>
              </c:layout>
              <c:showVal val="1"/>
            </c:dLbl>
            <c:dLbl>
              <c:idx val="2"/>
              <c:layout>
                <c:manualLayout>
                  <c:x val="1.0120177103099304E-2"/>
                  <c:y val="-3.809523809523809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accent4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graph!$B$129:$D$129</c:f>
              <c:strCache>
                <c:ptCount val="3"/>
                <c:pt idx="0">
                  <c:v>Grand Casablanca</c:v>
                </c:pt>
                <c:pt idx="1">
                  <c:v> Casablanca- Settat</c:v>
                </c:pt>
                <c:pt idx="2">
                  <c:v>National</c:v>
                </c:pt>
              </c:strCache>
            </c:strRef>
          </c:cat>
          <c:val>
            <c:numRef>
              <c:f>graph!$B$130:$D$130</c:f>
              <c:numCache>
                <c:formatCode>General</c:formatCode>
                <c:ptCount val="3"/>
                <c:pt idx="0">
                  <c:v>2877</c:v>
                </c:pt>
                <c:pt idx="1">
                  <c:v>4177</c:v>
                </c:pt>
                <c:pt idx="2">
                  <c:v>21490</c:v>
                </c:pt>
              </c:numCache>
            </c:numRef>
          </c:val>
        </c:ser>
        <c:gapWidth val="300"/>
        <c:gapDepth val="300"/>
        <c:shape val="box"/>
        <c:axId val="65344256"/>
        <c:axId val="65345792"/>
        <c:axId val="65295232"/>
      </c:bar3DChart>
      <c:catAx>
        <c:axId val="653442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5345792"/>
        <c:crosses val="autoZero"/>
        <c:auto val="1"/>
        <c:lblAlgn val="r"/>
        <c:lblOffset val="100"/>
      </c:catAx>
      <c:valAx>
        <c:axId val="65345792"/>
        <c:scaling>
          <c:orientation val="minMax"/>
        </c:scaling>
        <c:delete val="1"/>
        <c:axPos val="l"/>
        <c:numFmt formatCode="General" sourceLinked="1"/>
        <c:tickLblPos val="none"/>
        <c:crossAx val="65344256"/>
        <c:crosses val="autoZero"/>
        <c:crossBetween val="between"/>
      </c:valAx>
      <c:serAx>
        <c:axId val="65295232"/>
        <c:scaling>
          <c:orientation val="minMax"/>
        </c:scaling>
        <c:delete val="1"/>
        <c:axPos val="b"/>
        <c:tickLblPos val="none"/>
        <c:crossAx val="65345792"/>
        <c:crosses val="autoZero"/>
      </c:serAx>
    </c:plotArea>
    <c:plotVisOnly val="1"/>
  </c:chart>
  <c:externalData r:id="rId5"/>
  <c:userShapes r:id="rId6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i="1">
                <a:latin typeface="Times New Roman" pitchFamily="18" charset="0"/>
                <a:cs typeface="Times New Roman" pitchFamily="18" charset="0"/>
              </a:defRPr>
            </a:pP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Nombre d'habitants par</a:t>
            </a:r>
            <a:r>
              <a:rPr lang="en-US" sz="2400" i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médecin</a:t>
            </a:r>
          </a:p>
          <a:p>
            <a:pPr>
              <a:defRPr sz="2400" i="1">
                <a:latin typeface="Times New Roman" pitchFamily="18" charset="0"/>
                <a:cs typeface="Times New Roman" pitchFamily="18" charset="0"/>
              </a:defRPr>
            </a:pPr>
            <a:endParaRPr lang="en-US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9456793471579357"/>
          <c:y val="1.416000587922396E-3"/>
        </c:manualLayout>
      </c:layout>
      <c:spPr>
        <a:noFill/>
      </c:spPr>
    </c:title>
    <c:view3D>
      <c:depthPercent val="14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3333349997800292E-2"/>
          <c:y val="0.1393023933340799"/>
          <c:w val="0.96666666666666667"/>
          <c:h val="0.68436594494526326"/>
        </c:manualLayout>
      </c:layout>
      <c:bar3DChart>
        <c:barDir val="col"/>
        <c:grouping val="clustered"/>
        <c:ser>
          <c:idx val="0"/>
          <c:order val="0"/>
          <c:tx>
            <c:strRef>
              <c:f>graph!$A$107</c:f>
              <c:strCache>
                <c:ptCount val="1"/>
                <c:pt idx="0">
                  <c:v>Nombre d'habitants/médecin </c:v>
                </c:pt>
              </c:strCache>
            </c:strRef>
          </c:tx>
          <c:dPt>
            <c:idx val="0"/>
            <c:spPr>
              <a:solidFill>
                <a:srgbClr val="2D2D8A">
                  <a:lumMod val="60000"/>
                  <a:lumOff val="40000"/>
                </a:srgbClr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2.0096399421476892E-2"/>
                  <c:y val="-1.9444308351297762E-2"/>
                </c:manualLayout>
              </c:layout>
              <c:showVal val="1"/>
            </c:dLbl>
            <c:dLbl>
              <c:idx val="1"/>
              <c:layout>
                <c:manualLayout>
                  <c:x val="2.1642276300052041E-2"/>
                  <c:y val="-2.7777583358996608E-2"/>
                </c:manualLayout>
              </c:layout>
              <c:showVal val="1"/>
            </c:dLbl>
            <c:dLbl>
              <c:idx val="2"/>
              <c:layout>
                <c:manualLayout>
                  <c:x val="2.0096399421476892E-2"/>
                  <c:y val="-1.388879167949832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graph!$B$106:$D$106</c:f>
              <c:strCache>
                <c:ptCount val="3"/>
                <c:pt idx="0">
                  <c:v>Grand Casablanca</c:v>
                </c:pt>
                <c:pt idx="1">
                  <c:v> Casablanca- Settat</c:v>
                </c:pt>
                <c:pt idx="2">
                  <c:v>National</c:v>
                </c:pt>
              </c:strCache>
            </c:strRef>
          </c:cat>
          <c:val>
            <c:numRef>
              <c:f>graph!$B$107:$D$107</c:f>
              <c:numCache>
                <c:formatCode>0</c:formatCode>
                <c:ptCount val="3"/>
                <c:pt idx="0">
                  <c:v>767.11791249754742</c:v>
                </c:pt>
                <c:pt idx="1">
                  <c:v>1049.458784346378</c:v>
                </c:pt>
                <c:pt idx="2">
                  <c:v>1633.0716637123323</c:v>
                </c:pt>
              </c:numCache>
            </c:numRef>
          </c:val>
        </c:ser>
        <c:dLbls>
          <c:showVal val="1"/>
        </c:dLbls>
        <c:shape val="pyramid"/>
        <c:axId val="71658112"/>
        <c:axId val="71672192"/>
        <c:axId val="0"/>
      </c:bar3DChart>
      <c:catAx>
        <c:axId val="716581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71672192"/>
        <c:crosses val="autoZero"/>
        <c:auto val="1"/>
        <c:lblAlgn val="ctr"/>
        <c:lblOffset val="100"/>
      </c:catAx>
      <c:valAx>
        <c:axId val="71672192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71658112"/>
        <c:crosses val="autoZero"/>
        <c:crossBetween val="between"/>
      </c:valAx>
      <c:spPr>
        <a:solidFill>
          <a:srgbClr val="CCFFCC"/>
        </a:solidFill>
      </c:spPr>
    </c:plotArea>
    <c:plotVisOnly val="1"/>
  </c:chart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1" baseline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Répartition des élèves par cycle en </a:t>
            </a:r>
            <a:r>
              <a:rPr lang="en-US" sz="1800" b="1" i="1" baseline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(%)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1" baseline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Casablanca-Settat  </a:t>
            </a:r>
          </a:p>
        </c:rich>
      </c:tx>
      <c:layout/>
      <c:spPr>
        <a:solidFill>
          <a:schemeClr val="bg1"/>
        </a:solidFill>
      </c:spPr>
    </c:title>
    <c:plotArea>
      <c:layout>
        <c:manualLayout>
          <c:layoutTarget val="inner"/>
          <c:xMode val="edge"/>
          <c:yMode val="edge"/>
          <c:x val="0.12902433915760159"/>
          <c:y val="0.20715957296915494"/>
          <c:w val="0.45256816840917741"/>
          <c:h val="0.79284042703084512"/>
        </c:manualLayout>
      </c:layout>
      <c:doughnutChart>
        <c:varyColors val="1"/>
        <c:ser>
          <c:idx val="0"/>
          <c:order val="0"/>
          <c:tx>
            <c:strRef>
              <c:f>graph!$F$82</c:f>
              <c:strCache>
                <c:ptCount val="1"/>
                <c:pt idx="0">
                  <c:v> Casablanca- Settat</c:v>
                </c:pt>
              </c:strCache>
            </c:strRef>
          </c:tx>
          <c:explosion val="25"/>
          <c:dPt>
            <c:idx val="0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Percent val="1"/>
            <c:showLeaderLines val="1"/>
          </c:dLbls>
          <c:cat>
            <c:strRef>
              <c:f>graph!$E$83:$E$85</c:f>
              <c:strCache>
                <c:ptCount val="3"/>
                <c:pt idx="0">
                  <c:v>Enseignement primaire</c:v>
                </c:pt>
                <c:pt idx="1">
                  <c:v>Enseignement secondaire collégial</c:v>
                </c:pt>
                <c:pt idx="2">
                  <c:v>Enseignement secondaire qualifiant</c:v>
                </c:pt>
              </c:strCache>
            </c:strRef>
          </c:cat>
          <c:val>
            <c:numRef>
              <c:f>graph!$F$83:$F$85</c:f>
              <c:numCache>
                <c:formatCode>General</c:formatCode>
                <c:ptCount val="3"/>
                <c:pt idx="0">
                  <c:v>735236</c:v>
                </c:pt>
                <c:pt idx="1">
                  <c:v>316564</c:v>
                </c:pt>
                <c:pt idx="2">
                  <c:v>229502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67584295788729132"/>
          <c:y val="0.3678029206028039"/>
          <c:w val="0.29618066483778543"/>
          <c:h val="0.51419961995955066"/>
        </c:manualLayout>
      </c:layout>
      <c:spPr>
        <a:solidFill>
          <a:srgbClr val="F1C6B9"/>
        </a:solidFill>
      </c:spPr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 i="1">
                <a:solidFill>
                  <a:srgbClr val="C00000"/>
                </a:solidFill>
              </a:defRPr>
            </a:pP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Etablissements privés en (%)</a:t>
            </a:r>
            <a:r>
              <a:rPr lang="en-US" sz="2400" i="1" dirty="0" smtClean="0">
                <a:solidFill>
                  <a:srgbClr val="C00000"/>
                </a:solidFill>
              </a:rPr>
              <a:t>  </a:t>
            </a:r>
            <a:endParaRPr lang="en-US" sz="2400" i="1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29668898838686852"/>
          <c:y val="1.7822091928309909E-3"/>
        </c:manualLayout>
      </c:layout>
    </c:title>
    <c:view3D>
      <c:rAngAx val="1"/>
    </c:view3D>
    <c:floor>
      <c:spPr>
        <a:solidFill>
          <a:schemeClr val="bg1">
            <a:lumMod val="85000"/>
          </a:schemeClr>
        </a:solidFill>
      </c:spPr>
    </c:floor>
    <c:plotArea>
      <c:layout>
        <c:manualLayout>
          <c:layoutTarget val="inner"/>
          <c:xMode val="edge"/>
          <c:yMode val="edge"/>
          <c:x val="3.1805931609486492E-2"/>
          <c:y val="0.12684081256829671"/>
          <c:w val="0.93638824876664517"/>
          <c:h val="0.64946604825940768"/>
        </c:manualLayout>
      </c:layout>
      <c:bar3DChart>
        <c:barDir val="col"/>
        <c:grouping val="clustered"/>
        <c:ser>
          <c:idx val="0"/>
          <c:order val="0"/>
          <c:tx>
            <c:strRef>
              <c:f>graph!$E$3</c:f>
              <c:strCache>
                <c:ptCount val="1"/>
                <c:pt idx="0">
                  <c:v>Grand Casablanca</c:v>
                </c:pt>
              </c:strCache>
            </c:strRef>
          </c:tx>
          <c:spPr>
            <a:solidFill>
              <a:srgbClr val="FF9900"/>
            </a:solidFill>
          </c:spPr>
          <c:dLbls>
            <c:dLbl>
              <c:idx val="0"/>
              <c:layout>
                <c:manualLayout>
                  <c:x val="4.8047711756102496E-3"/>
                  <c:y val="-3.1745809553139055E-2"/>
                </c:manualLayout>
              </c:layout>
              <c:showVal val="1"/>
            </c:dLbl>
            <c:dLbl>
              <c:idx val="1"/>
              <c:layout>
                <c:manualLayout>
                  <c:x val="9.6095994574000206E-3"/>
                  <c:y val="-5.6362700474414593E-2"/>
                </c:manualLayout>
              </c:layout>
              <c:showVal val="1"/>
            </c:dLbl>
            <c:dLbl>
              <c:idx val="2"/>
              <c:layout>
                <c:manualLayout>
                  <c:x val="2.4023855878050377E-3"/>
                  <c:y val="-2.857122859782527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graph!$F$2:$H$2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 Secondaire qualifiant</c:v>
                </c:pt>
              </c:strCache>
            </c:strRef>
          </c:cat>
          <c:val>
            <c:numRef>
              <c:f>graph!$F$3:$H$3</c:f>
              <c:numCache>
                <c:formatCode>0.0</c:formatCode>
                <c:ptCount val="3"/>
                <c:pt idx="0">
                  <c:v>53.672869735553377</c:v>
                </c:pt>
                <c:pt idx="1">
                  <c:v>53.562653562653544</c:v>
                </c:pt>
                <c:pt idx="2">
                  <c:v>53.846153846154067</c:v>
                </c:pt>
              </c:numCache>
            </c:numRef>
          </c:val>
        </c:ser>
        <c:ser>
          <c:idx val="1"/>
          <c:order val="1"/>
          <c:tx>
            <c:strRef>
              <c:f>graph!$E$4</c:f>
              <c:strCache>
                <c:ptCount val="1"/>
                <c:pt idx="0">
                  <c:v> Casablanca- Settat</c:v>
                </c:pt>
              </c:strCache>
            </c:strRef>
          </c:tx>
          <c:dLbls>
            <c:dLbl>
              <c:idx val="0"/>
              <c:layout>
                <c:manualLayout>
                  <c:x val="1.2011927939025559E-2"/>
                  <c:y val="-2.5396647642511209E-2"/>
                </c:manualLayout>
              </c:layout>
              <c:showVal val="1"/>
            </c:dLbl>
            <c:dLbl>
              <c:idx val="1"/>
              <c:layout>
                <c:manualLayout>
                  <c:x val="1.6816699114635823E-2"/>
                  <c:y val="-2.85712285978253E-2"/>
                </c:manualLayout>
              </c:layout>
              <c:showVal val="1"/>
            </c:dLbl>
            <c:dLbl>
              <c:idx val="2"/>
              <c:layout>
                <c:manualLayout>
                  <c:x val="1.1469453774037394E-2"/>
                  <c:y val="-3.43077520784800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 i="0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graph!$F$2:$H$2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 Secondaire qualifiant</c:v>
                </c:pt>
              </c:strCache>
            </c:strRef>
          </c:cat>
          <c:val>
            <c:numRef>
              <c:f>graph!$F$4:$H$4</c:f>
              <c:numCache>
                <c:formatCode>0.0</c:formatCode>
                <c:ptCount val="3"/>
                <c:pt idx="0">
                  <c:v>41.379310344827822</c:v>
                </c:pt>
                <c:pt idx="1">
                  <c:v>48.52173913043498</c:v>
                </c:pt>
                <c:pt idx="2">
                  <c:v>49.728260869565219</c:v>
                </c:pt>
              </c:numCache>
            </c:numRef>
          </c:val>
        </c:ser>
        <c:ser>
          <c:idx val="2"/>
          <c:order val="2"/>
          <c:tx>
            <c:strRef>
              <c:f>graph!$E$5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effectLst>
              <a:outerShdw blurRad="50800" dist="50800" dir="5400000" algn="ctr" rotWithShape="0">
                <a:schemeClr val="accent6">
                  <a:lumMod val="40000"/>
                  <a:lumOff val="60000"/>
                </a:schemeClr>
              </a:outerShdw>
            </a:effectLst>
          </c:spPr>
          <c:dLbls>
            <c:dLbl>
              <c:idx val="0"/>
              <c:layout>
                <c:manualLayout>
                  <c:x val="1.9219084702440901E-2"/>
                  <c:y val="-2.5396647642511285E-2"/>
                </c:manualLayout>
              </c:layout>
              <c:showVal val="1"/>
            </c:dLbl>
            <c:dLbl>
              <c:idx val="1"/>
              <c:layout>
                <c:manualLayout>
                  <c:x val="1.1469453774037394E-2"/>
                  <c:y val="-1.8713319315534601E-2"/>
                </c:manualLayout>
              </c:layout>
              <c:showVal val="1"/>
            </c:dLbl>
            <c:dLbl>
              <c:idx val="2"/>
              <c:layout>
                <c:manualLayout>
                  <c:x val="2.4850483177080829E-2"/>
                  <c:y val="-2.806997897330187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graph!$F$2:$H$2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 Secondaire qualifiant</c:v>
                </c:pt>
              </c:strCache>
            </c:strRef>
          </c:cat>
          <c:val>
            <c:numRef>
              <c:f>graph!$F$5:$H$5</c:f>
              <c:numCache>
                <c:formatCode>0.0</c:formatCode>
                <c:ptCount val="3"/>
                <c:pt idx="0">
                  <c:v>22.962503873566554</c:v>
                </c:pt>
                <c:pt idx="1">
                  <c:v>33.899584748961963</c:v>
                </c:pt>
                <c:pt idx="2">
                  <c:v>34.876140808344196</c:v>
                </c:pt>
              </c:numCache>
            </c:numRef>
          </c:val>
        </c:ser>
        <c:gapWidth val="75"/>
        <c:shape val="cylinder"/>
        <c:axId val="63225216"/>
        <c:axId val="63239296"/>
        <c:axId val="0"/>
      </c:bar3DChart>
      <c:catAx>
        <c:axId val="632252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3239296"/>
        <c:crosses val="autoZero"/>
        <c:auto val="1"/>
        <c:lblAlgn val="ctr"/>
        <c:lblOffset val="100"/>
      </c:catAx>
      <c:valAx>
        <c:axId val="63239296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63225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2683024683717053E-2"/>
          <c:y val="0.91793984833346265"/>
          <c:w val="0.89937248944296133"/>
          <c:h val="6.4573935256939524E-2"/>
        </c:manualLayout>
      </c:layout>
      <c:spPr>
        <a:solidFill>
          <a:srgbClr val="F1C6B9"/>
        </a:solidFill>
        <a:ln>
          <a:bevel/>
        </a:ln>
      </c:spPr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hart>
    <c:title>
      <c:tx>
        <c:rich>
          <a:bodyPr/>
          <a:lstStyle/>
          <a:p>
            <a:pPr algn="ctr">
              <a:defRPr sz="2400">
                <a:solidFill>
                  <a:srgbClr val="C00000"/>
                </a:solidFill>
              </a:defRPr>
            </a:pPr>
            <a:r>
              <a:rPr lang="fr-FR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Elèves </a:t>
            </a:r>
            <a:r>
              <a:rPr lang="fr-FR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 l'enseignement privé en </a:t>
            </a:r>
            <a:r>
              <a:rPr lang="fr-FR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(%)</a:t>
            </a:r>
            <a:endParaRPr lang="fr-FR" sz="240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22390576675283821"/>
          <c:y val="2.4278762416475893E-3"/>
        </c:manualLayout>
      </c:layout>
    </c:title>
    <c:view3D>
      <c:rAngAx val="1"/>
    </c:view3D>
    <c:floor>
      <c:spPr>
        <a:solidFill>
          <a:schemeClr val="bg1">
            <a:lumMod val="95000"/>
          </a:schemeClr>
        </a:solidFill>
      </c:spPr>
    </c:floor>
    <c:plotArea>
      <c:layout>
        <c:manualLayout>
          <c:layoutTarget val="inner"/>
          <c:xMode val="edge"/>
          <c:yMode val="edge"/>
          <c:x val="2.6234567901234612E-2"/>
          <c:y val="0.17926329528175294"/>
          <c:w val="0.95679012345679404"/>
          <c:h val="0.71738354535670446"/>
        </c:manualLayout>
      </c:layout>
      <c:bar3DChart>
        <c:barDir val="col"/>
        <c:grouping val="clustered"/>
        <c:ser>
          <c:idx val="0"/>
          <c:order val="0"/>
          <c:tx>
            <c:strRef>
              <c:f>graph!$A$31</c:f>
              <c:strCache>
                <c:ptCount val="1"/>
                <c:pt idx="0">
                  <c:v>Grand Casablanca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graph!$B$30:$D$30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Secondaire qualifiant</c:v>
                </c:pt>
              </c:strCache>
            </c:strRef>
          </c:cat>
          <c:val>
            <c:numRef>
              <c:f>graph!$B$31:$D$31</c:f>
              <c:numCache>
                <c:formatCode>0.0</c:formatCode>
                <c:ptCount val="3"/>
                <c:pt idx="0">
                  <c:v>36.4</c:v>
                </c:pt>
                <c:pt idx="1">
                  <c:v>14.8</c:v>
                </c:pt>
                <c:pt idx="2">
                  <c:v>13.6</c:v>
                </c:pt>
              </c:numCache>
            </c:numRef>
          </c:val>
        </c:ser>
        <c:ser>
          <c:idx val="1"/>
          <c:order val="1"/>
          <c:tx>
            <c:strRef>
              <c:f>graph!$A$32</c:f>
              <c:strCache>
                <c:ptCount val="1"/>
                <c:pt idx="0">
                  <c:v> Casablanca- Settat</c:v>
                </c:pt>
              </c:strCache>
            </c:strRef>
          </c:tx>
          <c:spPr>
            <a:solidFill>
              <a:srgbClr val="D476C2"/>
            </a:solidFill>
          </c:spPr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graph!$B$30:$D$30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Secondaire qualifiant</c:v>
                </c:pt>
              </c:strCache>
            </c:strRef>
          </c:cat>
          <c:val>
            <c:numRef>
              <c:f>graph!$B$32:$D$32</c:f>
              <c:numCache>
                <c:formatCode>0.0</c:formatCode>
                <c:ptCount val="3"/>
                <c:pt idx="0">
                  <c:v>25.2</c:v>
                </c:pt>
                <c:pt idx="1">
                  <c:v>12</c:v>
                </c:pt>
                <c:pt idx="2">
                  <c:v>12.1</c:v>
                </c:pt>
              </c:numCache>
            </c:numRef>
          </c:val>
        </c:ser>
        <c:ser>
          <c:idx val="2"/>
          <c:order val="2"/>
          <c:tx>
            <c:strRef>
              <c:f>graph!$A$33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5EEC6C"/>
            </a:solidFill>
          </c:spPr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graph!$B$30:$D$30</c:f>
              <c:strCache>
                <c:ptCount val="3"/>
                <c:pt idx="0">
                  <c:v> Primaire</c:v>
                </c:pt>
                <c:pt idx="1">
                  <c:v> Secondaire collégial</c:v>
                </c:pt>
                <c:pt idx="2">
                  <c:v>Secondaire qualifiant</c:v>
                </c:pt>
              </c:strCache>
            </c:strRef>
          </c:cat>
          <c:val>
            <c:numRef>
              <c:f>graph!$B$33:$D$33</c:f>
              <c:numCache>
                <c:formatCode>0.0</c:formatCode>
                <c:ptCount val="3"/>
                <c:pt idx="0">
                  <c:v>13.6</c:v>
                </c:pt>
                <c:pt idx="1">
                  <c:v>7</c:v>
                </c:pt>
                <c:pt idx="2">
                  <c:v>8</c:v>
                </c:pt>
              </c:numCache>
            </c:numRef>
          </c:val>
        </c:ser>
        <c:dLbls>
          <c:showVal val="1"/>
        </c:dLbls>
        <c:shape val="cone"/>
        <c:axId val="63317888"/>
        <c:axId val="63319424"/>
        <c:axId val="0"/>
      </c:bar3DChart>
      <c:catAx>
        <c:axId val="63317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3319424"/>
        <c:crosses val="autoZero"/>
        <c:auto val="1"/>
        <c:lblAlgn val="ctr"/>
        <c:lblOffset val="100"/>
      </c:catAx>
      <c:valAx>
        <c:axId val="63319424"/>
        <c:scaling>
          <c:orientation val="minMax"/>
        </c:scaling>
        <c:delete val="1"/>
        <c:axPos val="l"/>
        <c:numFmt formatCode="0.0" sourceLinked="1"/>
        <c:tickLblPos val="none"/>
        <c:crossAx val="633178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9005835031428747"/>
          <c:y val="0.11680723718239663"/>
          <c:w val="0.60614233984640808"/>
          <c:h val="6.5383074352218518E-2"/>
        </c:manualLayout>
      </c:layout>
      <c:spPr>
        <a:solidFill>
          <a:srgbClr val="F1C6B9"/>
        </a:solidFill>
      </c:spPr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 algn="ctr">
              <a:defRPr sz="1400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fr-FR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Etudiants</a:t>
            </a:r>
            <a:r>
              <a:rPr lang="fr-FR" sz="2400" i="1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de l'enseignement </a:t>
            </a:r>
            <a:r>
              <a:rPr lang="fr-FR" sz="2400" i="1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supérieur en (%)</a:t>
            </a:r>
            <a:endParaRPr lang="fr-FR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8.9635226973569671E-3"/>
          <c:y val="0.1962133725620952"/>
          <c:w val="0.93277357976982334"/>
          <c:h val="0.59467353339662199"/>
        </c:manualLayout>
      </c:layout>
      <c:barChart>
        <c:barDir val="col"/>
        <c:grouping val="clustered"/>
        <c:ser>
          <c:idx val="0"/>
          <c:order val="0"/>
          <c:tx>
            <c:strRef>
              <c:f>graph!$D$57</c:f>
              <c:strCache>
                <c:ptCount val="1"/>
                <c:pt idx="0">
                  <c:v>Grand Casablanca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graph!$E$56:$G$56</c:f>
              <c:strCache>
                <c:ptCount val="3"/>
                <c:pt idx="0">
                  <c:v>Etudiants des universités y compris les écoles rattachées aux universités</c:v>
                </c:pt>
                <c:pt idx="1">
                  <c:v>Etudiants dans les instituts et écoles supérieures publics </c:v>
                </c:pt>
                <c:pt idx="2">
                  <c:v>Etudiants des écoles privées</c:v>
                </c:pt>
              </c:strCache>
            </c:strRef>
          </c:cat>
          <c:val>
            <c:numRef>
              <c:f>graph!$E$57:$G$57</c:f>
              <c:numCache>
                <c:formatCode>0.0</c:formatCode>
                <c:ptCount val="3"/>
                <c:pt idx="0">
                  <c:v>14.977460093739166</c:v>
                </c:pt>
                <c:pt idx="1">
                  <c:v>21.997852870507629</c:v>
                </c:pt>
                <c:pt idx="2">
                  <c:v>43.942471317999654</c:v>
                </c:pt>
              </c:numCache>
            </c:numRef>
          </c:val>
        </c:ser>
        <c:ser>
          <c:idx val="1"/>
          <c:order val="1"/>
          <c:tx>
            <c:strRef>
              <c:f>graph!$D$58</c:f>
              <c:strCache>
                <c:ptCount val="1"/>
                <c:pt idx="0">
                  <c:v> Casablanca-Settat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graph!$E$56:$G$56</c:f>
              <c:strCache>
                <c:ptCount val="3"/>
                <c:pt idx="0">
                  <c:v>Etudiants des universités y compris les écoles rattachées aux universités</c:v>
                </c:pt>
                <c:pt idx="1">
                  <c:v>Etudiants dans les instituts et écoles supérieures publics </c:v>
                </c:pt>
                <c:pt idx="2">
                  <c:v>Etudiants des écoles privées</c:v>
                </c:pt>
              </c:strCache>
            </c:strRef>
          </c:cat>
          <c:val>
            <c:numRef>
              <c:f>graph!$E$58:$G$58</c:f>
              <c:numCache>
                <c:formatCode>0.0</c:formatCode>
                <c:ptCount val="3"/>
                <c:pt idx="0">
                  <c:v>19.105339105339009</c:v>
                </c:pt>
                <c:pt idx="1">
                  <c:v>21.997852870507629</c:v>
                </c:pt>
                <c:pt idx="2">
                  <c:v>44.89213372124938</c:v>
                </c:pt>
              </c:numCache>
            </c:numRef>
          </c:val>
        </c:ser>
        <c:ser>
          <c:idx val="2"/>
          <c:order val="2"/>
          <c:tx>
            <c:strRef>
              <c:f>graph!$D$59</c:f>
              <c:strCache>
                <c:ptCount val="1"/>
                <c:pt idx="0">
                  <c:v>Rabat-Salé-Zémmour-Zaer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graph!$E$56:$G$56</c:f>
              <c:strCache>
                <c:ptCount val="3"/>
                <c:pt idx="0">
                  <c:v>Etudiants des universités y compris les écoles rattachées aux universités</c:v>
                </c:pt>
                <c:pt idx="1">
                  <c:v>Etudiants dans les instituts et écoles supérieures publics </c:v>
                </c:pt>
                <c:pt idx="2">
                  <c:v>Etudiants des écoles privées</c:v>
                </c:pt>
              </c:strCache>
            </c:strRef>
          </c:cat>
          <c:val>
            <c:numRef>
              <c:f>graph!$E$59:$G$59</c:f>
              <c:numCache>
                <c:formatCode>0.0</c:formatCode>
                <c:ptCount val="3"/>
                <c:pt idx="0">
                  <c:v>11.025649630300824</c:v>
                </c:pt>
                <c:pt idx="1">
                  <c:v>49.133479883441545</c:v>
                </c:pt>
                <c:pt idx="2">
                  <c:v>22.4</c:v>
                </c:pt>
              </c:numCache>
            </c:numRef>
          </c:val>
        </c:ser>
        <c:dLbls>
          <c:showVal val="1"/>
        </c:dLbls>
        <c:overlap val="-25"/>
        <c:axId val="63396864"/>
        <c:axId val="63415040"/>
      </c:barChart>
      <c:catAx>
        <c:axId val="633968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3415040"/>
        <c:crosses val="autoZero"/>
        <c:auto val="1"/>
        <c:lblAlgn val="ctr"/>
        <c:lblOffset val="100"/>
      </c:catAx>
      <c:valAx>
        <c:axId val="63415040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63396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7875080489375418E-2"/>
          <c:y val="0.12228870637560707"/>
          <c:w val="0.76017289684703782"/>
          <c:h val="7.4857027963218123E-2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1800" i="1"/>
            </a:pPr>
            <a:r>
              <a:rPr lang="fr-FR" sz="1800" i="1" dirty="0"/>
              <a:t>Stagiaires en (%) selon le niveau</a:t>
            </a:r>
          </a:p>
        </c:rich>
      </c:tx>
      <c:layout/>
    </c:title>
    <c:view3D>
      <c:perspective val="30"/>
    </c:view3D>
    <c:floor>
      <c:spPr>
        <a:solidFill>
          <a:schemeClr val="bg1">
            <a:lumMod val="95000"/>
          </a:schemeClr>
        </a:solidFill>
        <a:effectLst>
          <a:outerShdw blurRad="50800" dist="50800" dir="5400000" algn="ctr" rotWithShape="0">
            <a:schemeClr val="accent1">
              <a:lumMod val="20000"/>
              <a:lumOff val="80000"/>
            </a:schemeClr>
          </a:outerShdw>
        </a:effectLst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550594799747352E-2"/>
          <c:y val="0.13309902109315019"/>
          <c:w val="0.78170453674028073"/>
          <c:h val="0.720859403935731"/>
        </c:manualLayout>
      </c:layout>
      <c:bar3DChart>
        <c:barDir val="col"/>
        <c:grouping val="standard"/>
        <c:ser>
          <c:idx val="0"/>
          <c:order val="0"/>
          <c:tx>
            <c:strRef>
              <c:f>graph!$F$199</c:f>
              <c:strCache>
                <c:ptCount val="1"/>
                <c:pt idx="0">
                  <c:v>Grand Casablanca</c:v>
                </c:pt>
              </c:strCache>
            </c:strRef>
          </c:tx>
          <c:spPr>
            <a:solidFill>
              <a:srgbClr val="C22495"/>
            </a:solidFill>
          </c:spPr>
          <c:dLbls>
            <c:dLbl>
              <c:idx val="0"/>
              <c:layout>
                <c:manualLayout>
                  <c:x val="2.0160225448178984E-2"/>
                  <c:y val="0.18962830239741743"/>
                </c:manualLayout>
              </c:layout>
              <c:showVal val="1"/>
            </c:dLbl>
            <c:dLbl>
              <c:idx val="1"/>
              <c:layout>
                <c:manualLayout>
                  <c:x val="1.2829234376113901E-2"/>
                  <c:y val="0.15703593792286144"/>
                </c:manualLayout>
              </c:layout>
              <c:showVal val="1"/>
            </c:dLbl>
            <c:dLbl>
              <c:idx val="2"/>
              <c:layout>
                <c:manualLayout>
                  <c:x val="1.4661982144130175E-2"/>
                  <c:y val="0.11259180454846625"/>
                </c:manualLayout>
              </c:layout>
              <c:showVal val="1"/>
            </c:dLbl>
            <c:dLbl>
              <c:idx val="3"/>
              <c:layout>
                <c:manualLayout>
                  <c:x val="9.163738840081391E-3"/>
                  <c:y val="9.1851208973748794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graph!$E$200:$E$203</c:f>
              <c:strCache>
                <c:ptCount val="4"/>
                <c:pt idx="0">
                  <c:v>Technicien spécialisé</c:v>
                </c:pt>
                <c:pt idx="1">
                  <c:v>Technicien</c:v>
                </c:pt>
                <c:pt idx="2">
                  <c:v>Qualification</c:v>
                </c:pt>
                <c:pt idx="3">
                  <c:v>Spécialisation</c:v>
                </c:pt>
              </c:strCache>
            </c:strRef>
          </c:cat>
          <c:val>
            <c:numRef>
              <c:f>graph!$F$200:$F$203</c:f>
              <c:numCache>
                <c:formatCode>0.00</c:formatCode>
                <c:ptCount val="4"/>
                <c:pt idx="0">
                  <c:v>26.139074858655004</c:v>
                </c:pt>
                <c:pt idx="1">
                  <c:v>21.103251675125552</c:v>
                </c:pt>
                <c:pt idx="2">
                  <c:v>15.373001627216453</c:v>
                </c:pt>
                <c:pt idx="3">
                  <c:v>9.5839243498817961</c:v>
                </c:pt>
              </c:numCache>
            </c:numRef>
          </c:val>
        </c:ser>
        <c:ser>
          <c:idx val="1"/>
          <c:order val="1"/>
          <c:tx>
            <c:strRef>
              <c:f>graph!$G$199</c:f>
              <c:strCache>
                <c:ptCount val="1"/>
                <c:pt idx="0">
                  <c:v> Casablanca- Settat</c:v>
                </c:pt>
              </c:strCache>
            </c:strRef>
          </c:tx>
          <c:dLbls>
            <c:dLbl>
              <c:idx val="0"/>
              <c:layout>
                <c:manualLayout>
                  <c:x val="1.391532984312743E-2"/>
                  <c:y val="0.14289020300933222"/>
                </c:manualLayout>
              </c:layout>
              <c:showVal val="1"/>
            </c:dLbl>
            <c:dLbl>
              <c:idx val="1"/>
              <c:layout>
                <c:manualLayout>
                  <c:x val="9.8764740831988277E-3"/>
                  <c:y val="8.821929053752002E-2"/>
                </c:manualLayout>
              </c:layout>
              <c:showVal val="1"/>
            </c:dLbl>
            <c:dLbl>
              <c:idx val="2"/>
              <c:layout>
                <c:manualLayout>
                  <c:x val="1.4662027575323019E-2"/>
                  <c:y val="8.4778454405308679E-2"/>
                </c:manualLayout>
              </c:layout>
              <c:showVal val="1"/>
            </c:dLbl>
            <c:dLbl>
              <c:idx val="3"/>
              <c:layout>
                <c:manualLayout>
                  <c:x val="9.8764740831988277E-3"/>
                  <c:y val="8.8028057715736546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graph!$E$200:$E$203</c:f>
              <c:strCache>
                <c:ptCount val="4"/>
                <c:pt idx="0">
                  <c:v>Technicien spécialisé</c:v>
                </c:pt>
                <c:pt idx="1">
                  <c:v>Technicien</c:v>
                </c:pt>
                <c:pt idx="2">
                  <c:v>Qualification</c:v>
                </c:pt>
                <c:pt idx="3">
                  <c:v>Spécialisation</c:v>
                </c:pt>
              </c:strCache>
            </c:strRef>
          </c:cat>
          <c:val>
            <c:numRef>
              <c:f>graph!$G$200:$G$203</c:f>
              <c:numCache>
                <c:formatCode>#,##0.00</c:formatCode>
                <c:ptCount val="4"/>
                <c:pt idx="0">
                  <c:v>31.552843529939089</c:v>
                </c:pt>
                <c:pt idx="1">
                  <c:v>28.014226911241657</c:v>
                </c:pt>
                <c:pt idx="2">
                  <c:v>22.331448893660564</c:v>
                </c:pt>
                <c:pt idx="3">
                  <c:v>16.510638297872326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63575168"/>
        <c:axId val="63576704"/>
        <c:axId val="63413312"/>
      </c:bar3DChart>
      <c:catAx>
        <c:axId val="635751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 i="1">
                <a:solidFill>
                  <a:srgbClr val="FF0000"/>
                </a:solidFill>
              </a:defRPr>
            </a:pPr>
            <a:endParaRPr lang="fr-FR"/>
          </a:p>
        </c:txPr>
        <c:crossAx val="63576704"/>
        <c:crosses val="autoZero"/>
        <c:auto val="1"/>
        <c:lblAlgn val="ctr"/>
        <c:lblOffset val="100"/>
      </c:catAx>
      <c:valAx>
        <c:axId val="63576704"/>
        <c:scaling>
          <c:orientation val="minMax"/>
        </c:scaling>
        <c:delete val="1"/>
        <c:axPos val="l"/>
        <c:numFmt formatCode="0.00" sourceLinked="1"/>
        <c:tickLblPos val="none"/>
        <c:crossAx val="63575168"/>
        <c:crosses val="autoZero"/>
        <c:crossBetween val="between"/>
      </c:valAx>
      <c:serAx>
        <c:axId val="63413312"/>
        <c:scaling>
          <c:orientation val="minMax"/>
        </c:scaling>
        <c:axPos val="b"/>
        <c:tickLblPos val="nextTo"/>
        <c:spPr>
          <a:noFill/>
        </c:spPr>
        <c:crossAx val="63576704"/>
        <c:crosses val="autoZero"/>
      </c:serAx>
    </c:plotArea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r>
              <a:rPr lang="fr-FR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Hôpitaux 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publics</a:t>
            </a:r>
            <a:endParaRPr lang="fr-FR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54928390478097811"/>
          <c:y val="4.4794087180492358E-4"/>
        </c:manualLayout>
      </c:layout>
    </c:title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3.9514989149637379E-2"/>
          <c:y val="0.11993828935792597"/>
          <c:w val="0.93692414652548084"/>
          <c:h val="0.58750308595628764"/>
        </c:manualLayout>
      </c:layout>
      <c:bar3DChart>
        <c:barDir val="col"/>
        <c:grouping val="clustered"/>
        <c:ser>
          <c:idx val="0"/>
          <c:order val="0"/>
          <c:tx>
            <c:strRef>
              <c:f>graph!$B$176:$B$177</c:f>
              <c:strCache>
                <c:ptCount val="1"/>
                <c:pt idx="0">
                  <c:v>Grand Casablanca</c:v>
                </c:pt>
              </c:strCache>
            </c:strRef>
          </c:tx>
          <c:spPr>
            <a:solidFill>
              <a:srgbClr val="C22495"/>
            </a:solidFill>
          </c:spPr>
          <c:dLbls>
            <c:dLbl>
              <c:idx val="0"/>
              <c:layout>
                <c:manualLayout>
                  <c:x val="2.0061728395061731E-2"/>
                  <c:y val="-6.3618282291350178E-2"/>
                </c:manualLayout>
              </c:layout>
              <c:showVal val="1"/>
            </c:dLbl>
            <c:dLbl>
              <c:idx val="1"/>
              <c:layout>
                <c:manualLayout>
                  <c:x val="1.0802469135802529E-2"/>
                  <c:y val="-7.634193874962023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graph!$A$178:$A$179</c:f>
              <c:strCache>
                <c:ptCount val="2"/>
                <c:pt idx="0">
                  <c:v>Hôpitaux spécialisés</c:v>
                </c:pt>
                <c:pt idx="1">
                  <c:v>Hôpitaux généraux</c:v>
                </c:pt>
              </c:strCache>
            </c:strRef>
          </c:cat>
          <c:val>
            <c:numRef>
              <c:f>graph!$B$178:$B$179</c:f>
              <c:numCache>
                <c:formatCode>General</c:formatCode>
                <c:ptCount val="2"/>
                <c:pt idx="0">
                  <c:v>4</c:v>
                </c:pt>
                <c:pt idx="1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graph!$C$176:$C$177</c:f>
              <c:strCache>
                <c:ptCount val="1"/>
                <c:pt idx="0">
                  <c:v> Casablanca - Settat</c:v>
                </c:pt>
              </c:strCache>
            </c:strRef>
          </c:tx>
          <c:spPr>
            <a:solidFill>
              <a:srgbClr val="F1C6B9"/>
            </a:solidFill>
          </c:spPr>
          <c:dLbls>
            <c:dLbl>
              <c:idx val="0"/>
              <c:layout>
                <c:manualLayout>
                  <c:x val="6.1728395061728392E-3"/>
                  <c:y val="-6.3618282291350178E-2"/>
                </c:manualLayout>
              </c:layout>
              <c:showVal val="1"/>
            </c:dLbl>
            <c:dLbl>
              <c:idx val="1"/>
              <c:layout>
                <c:manualLayout>
                  <c:x val="1.5432098765432167E-3"/>
                  <c:y val="-9.542742343702528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graph!$A$178:$A$179</c:f>
              <c:strCache>
                <c:ptCount val="2"/>
                <c:pt idx="0">
                  <c:v>Hôpitaux spécialisés</c:v>
                </c:pt>
                <c:pt idx="1">
                  <c:v>Hôpitaux généraux</c:v>
                </c:pt>
              </c:strCache>
            </c:strRef>
          </c:cat>
          <c:val>
            <c:numRef>
              <c:f>graph!$C$178:$C$179</c:f>
              <c:numCache>
                <c:formatCode>General</c:formatCode>
                <c:ptCount val="2"/>
                <c:pt idx="0">
                  <c:v>6</c:v>
                </c:pt>
                <c:pt idx="1">
                  <c:v>19</c:v>
                </c:pt>
              </c:numCache>
            </c:numRef>
          </c:val>
        </c:ser>
        <c:ser>
          <c:idx val="2"/>
          <c:order val="2"/>
          <c:tx>
            <c:strRef>
              <c:f>graph!$D$176:$D$177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CFFCC"/>
            </a:solidFill>
          </c:spPr>
          <c:dLbls>
            <c:dLbl>
              <c:idx val="0"/>
              <c:layout>
                <c:manualLayout>
                  <c:x val="1.2939138187605437E-2"/>
                  <c:y val="-3.8977417480892645E-2"/>
                </c:manualLayout>
              </c:layout>
              <c:showVal val="1"/>
            </c:dLbl>
            <c:dLbl>
              <c:idx val="1"/>
              <c:layout>
                <c:manualLayout>
                  <c:x val="1.7568757847041115E-2"/>
                  <c:y val="-5.488194308351297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graph!$A$178:$A$179</c:f>
              <c:strCache>
                <c:ptCount val="2"/>
                <c:pt idx="0">
                  <c:v>Hôpitaux spécialisés</c:v>
                </c:pt>
                <c:pt idx="1">
                  <c:v>Hôpitaux généraux</c:v>
                </c:pt>
              </c:strCache>
            </c:strRef>
          </c:cat>
          <c:val>
            <c:numRef>
              <c:f>graph!$D$178:$D$179</c:f>
              <c:numCache>
                <c:formatCode>General</c:formatCode>
                <c:ptCount val="2"/>
                <c:pt idx="0">
                  <c:v>38</c:v>
                </c:pt>
                <c:pt idx="1">
                  <c:v>105</c:v>
                </c:pt>
              </c:numCache>
            </c:numRef>
          </c:val>
        </c:ser>
        <c:dLbls>
          <c:showVal val="1"/>
        </c:dLbls>
        <c:shape val="box"/>
        <c:axId val="61041664"/>
        <c:axId val="61051648"/>
        <c:axId val="0"/>
      </c:bar3DChart>
      <c:catAx>
        <c:axId val="61041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1051648"/>
        <c:crosses val="autoZero"/>
        <c:auto val="1"/>
        <c:lblAlgn val="ctr"/>
        <c:lblOffset val="100"/>
      </c:catAx>
      <c:valAx>
        <c:axId val="61051648"/>
        <c:scaling>
          <c:orientation val="minMax"/>
        </c:scaling>
        <c:delete val="1"/>
        <c:axPos val="l"/>
        <c:numFmt formatCode="General" sourceLinked="1"/>
        <c:tickLblPos val="none"/>
        <c:crossAx val="61041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2164471880073276E-2"/>
          <c:y val="0.87172519363174406"/>
          <c:w val="0.94948721314241069"/>
          <c:h val="8.1053019751392827E-2"/>
        </c:manualLayout>
      </c:layout>
      <c:spPr>
        <a:solidFill>
          <a:srgbClr val="FFFFCC"/>
        </a:solidFill>
      </c:spPr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sz="2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fr-FR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Médecins publics et </a:t>
            </a:r>
            <a:r>
              <a:rPr lang="fr-F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privés</a:t>
            </a:r>
            <a:endParaRPr lang="fr-FR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perspective val="30"/>
    </c:view3D>
    <c:floor>
      <c:spPr>
        <a:solidFill>
          <a:schemeClr val="bg1">
            <a:lumMod val="85000"/>
          </a:schemeClr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1.8276092228723007E-2"/>
          <c:y val="0.2046146204997237"/>
          <c:w val="0.96344781554255465"/>
          <c:h val="0.66695544336295765"/>
        </c:manualLayout>
      </c:layout>
      <c:bar3DChart>
        <c:barDir val="col"/>
        <c:grouping val="clustered"/>
        <c:ser>
          <c:idx val="0"/>
          <c:order val="0"/>
          <c:tx>
            <c:strRef>
              <c:f>graph!$B$230</c:f>
              <c:strCache>
                <c:ptCount val="1"/>
                <c:pt idx="0">
                  <c:v>Grand Casablanca</c:v>
                </c:pt>
              </c:strCache>
            </c:strRef>
          </c:tx>
          <c:spPr>
            <a:solidFill>
              <a:srgbClr val="F56C51"/>
            </a:solidFill>
          </c:spPr>
          <c:dLbls>
            <c:dLbl>
              <c:idx val="0"/>
              <c:layout>
                <c:manualLayout>
                  <c:x val="9.3566596577673803E-3"/>
                  <c:y val="-2.3121289063448177E-2"/>
                </c:manualLayout>
              </c:layout>
              <c:showVal val="1"/>
            </c:dLbl>
            <c:dLbl>
              <c:idx val="1"/>
              <c:layout>
                <c:manualLayout>
                  <c:x val="5.6139957946603836E-3"/>
                  <c:y val="-1.92677408862067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graph!$A$231:$A$232</c:f>
              <c:strCache>
                <c:ptCount val="2"/>
                <c:pt idx="0">
                  <c:v>Médecins publics  </c:v>
                </c:pt>
                <c:pt idx="1">
                  <c:v>Médecins privés  </c:v>
                </c:pt>
              </c:strCache>
            </c:strRef>
          </c:cat>
          <c:val>
            <c:numRef>
              <c:f>graph!$B$231:$B$232</c:f>
              <c:numCache>
                <c:formatCode>General</c:formatCode>
                <c:ptCount val="2"/>
                <c:pt idx="0">
                  <c:v>2524</c:v>
                </c:pt>
                <c:pt idx="1">
                  <c:v>2573</c:v>
                </c:pt>
              </c:numCache>
            </c:numRef>
          </c:val>
        </c:ser>
        <c:ser>
          <c:idx val="1"/>
          <c:order val="1"/>
          <c:tx>
            <c:strRef>
              <c:f>graph!$C$230</c:f>
              <c:strCache>
                <c:ptCount val="1"/>
                <c:pt idx="0">
                  <c:v> Casablanca- Settat</c:v>
                </c:pt>
              </c:strCache>
            </c:strRef>
          </c:tx>
          <c:spPr>
            <a:solidFill>
              <a:srgbClr val="F1C6B9"/>
            </a:solidFill>
          </c:spPr>
          <c:dLbls>
            <c:dLbl>
              <c:idx val="0"/>
              <c:layout>
                <c:manualLayout>
                  <c:x val="3.7426638631069217E-3"/>
                  <c:y val="-1.9267740886206846E-2"/>
                </c:manualLayout>
              </c:layout>
              <c:showVal val="1"/>
            </c:dLbl>
            <c:dLbl>
              <c:idx val="1"/>
              <c:layout>
                <c:manualLayout>
                  <c:x val="7.4853277262138529E-3"/>
                  <c:y val="-2.3121289063448177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graph!$A$231:$A$232</c:f>
              <c:strCache>
                <c:ptCount val="2"/>
                <c:pt idx="0">
                  <c:v>Médecins publics  </c:v>
                </c:pt>
                <c:pt idx="1">
                  <c:v>Médecins privés  </c:v>
                </c:pt>
              </c:strCache>
            </c:strRef>
          </c:cat>
          <c:val>
            <c:numRef>
              <c:f>graph!$C$231:$C$232</c:f>
              <c:numCache>
                <c:formatCode>General</c:formatCode>
                <c:ptCount val="2"/>
                <c:pt idx="0">
                  <c:v>3068</c:v>
                </c:pt>
                <c:pt idx="1">
                  <c:v>2937</c:v>
                </c:pt>
              </c:numCache>
            </c:numRef>
          </c:val>
        </c:ser>
        <c:ser>
          <c:idx val="2"/>
          <c:order val="2"/>
          <c:tx>
            <c:strRef>
              <c:f>graph!$D$230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5D314D"/>
            </a:solidFill>
          </c:spPr>
          <c:dLbls>
            <c:dLbl>
              <c:idx val="0"/>
              <c:layout>
                <c:manualLayout>
                  <c:x val="2.0584651247087936E-2"/>
                  <c:y val="-7.7070963544827523E-3"/>
                </c:manualLayout>
              </c:layout>
              <c:showVal val="1"/>
            </c:dLbl>
            <c:dLbl>
              <c:idx val="1"/>
              <c:layout>
                <c:manualLayout>
                  <c:x val="3.7426638631069217E-3"/>
                  <c:y val="-1.541419270896548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graph!$A$231:$A$232</c:f>
              <c:strCache>
                <c:ptCount val="2"/>
                <c:pt idx="0">
                  <c:v>Médecins publics  </c:v>
                </c:pt>
                <c:pt idx="1">
                  <c:v>Médecins privés  </c:v>
                </c:pt>
              </c:strCache>
            </c:strRef>
          </c:cat>
          <c:val>
            <c:numRef>
              <c:f>graph!$D$231:$D$232</c:f>
              <c:numCache>
                <c:formatCode>General</c:formatCode>
                <c:ptCount val="2"/>
                <c:pt idx="0">
                  <c:v>11811</c:v>
                </c:pt>
                <c:pt idx="1">
                  <c:v>7934</c:v>
                </c:pt>
              </c:numCache>
            </c:numRef>
          </c:val>
        </c:ser>
        <c:dLbls>
          <c:showVal val="1"/>
        </c:dLbls>
        <c:shape val="cylinder"/>
        <c:axId val="65253376"/>
        <c:axId val="65254912"/>
        <c:axId val="0"/>
      </c:bar3DChart>
      <c:catAx>
        <c:axId val="652533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65254912"/>
        <c:crosses val="autoZero"/>
        <c:auto val="1"/>
        <c:lblAlgn val="ctr"/>
        <c:lblOffset val="100"/>
      </c:catAx>
      <c:valAx>
        <c:axId val="6525491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5253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4067800246629465E-2"/>
          <c:y val="0.12837783190396637"/>
          <c:w val="0.77371306613695212"/>
          <c:h val="5.9775998457092583E-2"/>
        </c:manualLayout>
      </c:layout>
      <c:spPr>
        <a:solidFill>
          <a:srgbClr val="FFFFCC"/>
        </a:solidFill>
      </c:spPr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view3D>
      <c:perspective val="30"/>
    </c:view3D>
    <c:floor>
      <c:spPr>
        <a:noFill/>
        <a:ln w="25400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standard"/>
        <c:shape val="cylinder"/>
        <c:axId val="65288064"/>
        <c:axId val="65289600"/>
        <c:axId val="64091904"/>
      </c:bar3DChart>
      <c:catAx>
        <c:axId val="65288064"/>
        <c:scaling>
          <c:orientation val="minMax"/>
        </c:scaling>
        <c:delete val="1"/>
        <c:axPos val="b"/>
        <c:majorTickMark val="none"/>
        <c:tickLblPos val="none"/>
        <c:crossAx val="65289600"/>
        <c:crosses val="autoZero"/>
        <c:auto val="1"/>
        <c:lblAlgn val="ctr"/>
        <c:lblOffset val="100"/>
      </c:catAx>
      <c:valAx>
        <c:axId val="652896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5288064"/>
        <c:crosses val="autoZero"/>
        <c:crossBetween val="between"/>
      </c:valAx>
      <c:serAx>
        <c:axId val="64091904"/>
        <c:scaling>
          <c:orientation val="minMax"/>
        </c:scaling>
        <c:delete val="1"/>
        <c:axPos val="b"/>
        <c:majorTickMark val="none"/>
        <c:tickLblPos val="none"/>
        <c:crossAx val="65289600"/>
        <c:crosses val="autoZero"/>
      </c:ser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 algn="ctr">
        <a:defRPr sz="1800" b="0">
          <a:latin typeface="Times New Roman" pitchFamily="18" charset="0"/>
          <a:cs typeface="Times New Roman" pitchFamily="18" charset="0"/>
        </a:defRPr>
      </a:pPr>
      <a:endParaRPr lang="fr-FR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0.07692</cdr:y>
    </cdr:to>
    <cdr:sp macro="" textlink="">
      <cdr:nvSpPr>
        <cdr:cNvPr id="3" name="Espace réservé du contenu 2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8572560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342900" indent="-3429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7B003B"/>
            </a:buClr>
            <a:buSzPct val="120000"/>
            <a:buBlip>
              <a:blip xmlns:r="http://schemas.openxmlformats.org/officeDocument/2006/relationships" r:embed="rId1"/>
            </a:buBlip>
            <a:defRPr sz="2400">
              <a:solidFill>
                <a:srgbClr val="808080"/>
              </a:solidFill>
              <a:latin typeface="Century Gothic"/>
            </a:defRPr>
          </a:lvl1pPr>
          <a:lvl2pPr marL="742950" indent="-28575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F18E00"/>
            </a:buClr>
            <a:buSzPct val="120000"/>
            <a:buFont typeface="Arial" charset="0"/>
            <a:buBlip>
              <a:blip xmlns:r="http://schemas.openxmlformats.org/officeDocument/2006/relationships" r:embed="rId2"/>
            </a:buBlip>
            <a:defRPr sz="2000">
              <a:solidFill>
                <a:srgbClr val="808080"/>
              </a:solidFill>
              <a:latin typeface="Century Gothic"/>
            </a:defRPr>
          </a:lvl2pPr>
          <a:lvl3pPr marL="1143000" indent="-2286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808080"/>
            </a:buClr>
            <a:buSzPct val="120000"/>
            <a:buBlip>
              <a:blip xmlns:r="http://schemas.openxmlformats.org/officeDocument/2006/relationships" r:embed="rId3"/>
            </a:buBlip>
            <a:defRPr sz="1600">
              <a:solidFill>
                <a:srgbClr val="808080"/>
              </a:solidFill>
              <a:latin typeface="Century Gothic"/>
            </a:defRPr>
          </a:lvl3pPr>
          <a:lvl4pPr marL="1600200" indent="-228600" algn="l" rtl="0" eaLnBrk="0" fontAlgn="base" hangingPunct="0">
            <a:spcBef>
              <a:spcPct val="20000"/>
            </a:spcBef>
            <a:spcAft>
              <a:spcPct val="0"/>
            </a:spcAft>
            <a:buChar char="–"/>
            <a:defRPr sz="2000">
              <a:solidFill>
                <a:srgbClr val="000000"/>
              </a:solidFill>
              <a:latin typeface="Arial" charset="0"/>
            </a:defRPr>
          </a:lvl4pPr>
          <a:lvl5pPr marL="2057400" indent="-228600" algn="l" rtl="0" eaLnBrk="0" fontAlgn="base" hangingPunct="0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5pPr>
          <a:lvl6pPr marL="25146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6pPr>
          <a:lvl7pPr marL="29718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7pPr>
          <a:lvl8pPr marL="34290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8pPr>
          <a:lvl9pPr marL="38862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0.90553</cdr:x>
      <cdr:y>0.9375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7043784" cy="107157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0.08065</cdr:y>
    </cdr:to>
    <cdr:sp macro="" textlink="">
      <cdr:nvSpPr>
        <cdr:cNvPr id="3" name="Espace réservé du contenu 2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8572560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342900" indent="-3429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7B003B"/>
            </a:buClr>
            <a:buSzPct val="120000"/>
            <a:buBlip>
              <a:blip xmlns:r="http://schemas.openxmlformats.org/officeDocument/2006/relationships" r:embed="rId1"/>
            </a:buBlip>
            <a:defRPr sz="2400">
              <a:solidFill>
                <a:srgbClr val="808080"/>
              </a:solidFill>
              <a:latin typeface="Century Gothic"/>
            </a:defRPr>
          </a:lvl1pPr>
          <a:lvl2pPr marL="742950" indent="-28575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F18E00"/>
            </a:buClr>
            <a:buSzPct val="120000"/>
            <a:buFont typeface="Arial" charset="0"/>
            <a:buBlip>
              <a:blip xmlns:r="http://schemas.openxmlformats.org/officeDocument/2006/relationships" r:embed="rId2"/>
            </a:buBlip>
            <a:defRPr sz="2000">
              <a:solidFill>
                <a:srgbClr val="808080"/>
              </a:solidFill>
              <a:latin typeface="Century Gothic"/>
            </a:defRPr>
          </a:lvl2pPr>
          <a:lvl3pPr marL="1143000" indent="-2286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808080"/>
            </a:buClr>
            <a:buSzPct val="120000"/>
            <a:buBlip>
              <a:blip xmlns:r="http://schemas.openxmlformats.org/officeDocument/2006/relationships" r:embed="rId3"/>
            </a:buBlip>
            <a:defRPr sz="1600">
              <a:solidFill>
                <a:srgbClr val="808080"/>
              </a:solidFill>
              <a:latin typeface="Century Gothic"/>
            </a:defRPr>
          </a:lvl3pPr>
          <a:lvl4pPr marL="1600200" indent="-228600" algn="l" rtl="0" eaLnBrk="0" fontAlgn="base" hangingPunct="0">
            <a:spcBef>
              <a:spcPct val="20000"/>
            </a:spcBef>
            <a:spcAft>
              <a:spcPct val="0"/>
            </a:spcAft>
            <a:buChar char="–"/>
            <a:defRPr sz="2000">
              <a:solidFill>
                <a:srgbClr val="000000"/>
              </a:solidFill>
              <a:latin typeface="Arial" charset="0"/>
            </a:defRPr>
          </a:lvl4pPr>
          <a:lvl5pPr marL="2057400" indent="-228600" algn="l" rtl="0" eaLnBrk="0" fontAlgn="base" hangingPunct="0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5pPr>
          <a:lvl6pPr marL="25146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6pPr>
          <a:lvl7pPr marL="29718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7pPr>
          <a:lvl8pPr marL="34290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8pPr>
          <a:lvl9pPr marL="38862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0.89916</cdr:x>
      <cdr:y>0.08065</cdr:y>
    </cdr:to>
    <cdr:sp macro="" textlink="">
      <cdr:nvSpPr>
        <cdr:cNvPr id="9" name="Espace réservé du contenu 2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0"/>
          <a:ext cx="764389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342900" indent="-3429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7B003B"/>
            </a:buClr>
            <a:buSzPct val="120000"/>
            <a:buBlip>
              <a:blip xmlns:r="http://schemas.openxmlformats.org/officeDocument/2006/relationships" r:embed="rId1"/>
            </a:buBlip>
            <a:defRPr sz="2400">
              <a:solidFill>
                <a:srgbClr val="808080"/>
              </a:solidFill>
              <a:latin typeface="Century Gothic"/>
            </a:defRPr>
          </a:lvl1pPr>
          <a:lvl2pPr marL="742950" indent="-28575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F18E00"/>
            </a:buClr>
            <a:buSzPct val="120000"/>
            <a:buFont typeface="Arial" charset="0"/>
            <a:buBlip>
              <a:blip xmlns:r="http://schemas.openxmlformats.org/officeDocument/2006/relationships" r:embed="rId2"/>
            </a:buBlip>
            <a:defRPr sz="2000">
              <a:solidFill>
                <a:srgbClr val="808080"/>
              </a:solidFill>
              <a:latin typeface="Century Gothic"/>
            </a:defRPr>
          </a:lvl2pPr>
          <a:lvl3pPr marL="1143000" indent="-228600" algn="l" rtl="0" eaLnBrk="0" fontAlgn="base" hangingPunct="0">
            <a:spcBef>
              <a:spcPct val="20000"/>
            </a:spcBef>
            <a:spcAft>
              <a:spcPct val="0"/>
            </a:spcAft>
            <a:buClr>
              <a:srgbClr val="808080"/>
            </a:buClr>
            <a:buSzPct val="120000"/>
            <a:buBlip>
              <a:blip xmlns:r="http://schemas.openxmlformats.org/officeDocument/2006/relationships" r:embed="rId3"/>
            </a:buBlip>
            <a:defRPr sz="1600">
              <a:solidFill>
                <a:srgbClr val="808080"/>
              </a:solidFill>
              <a:latin typeface="Century Gothic"/>
            </a:defRPr>
          </a:lvl3pPr>
          <a:lvl4pPr marL="1600200" indent="-228600" algn="l" rtl="0" eaLnBrk="0" fontAlgn="base" hangingPunct="0">
            <a:spcBef>
              <a:spcPct val="20000"/>
            </a:spcBef>
            <a:spcAft>
              <a:spcPct val="0"/>
            </a:spcAft>
            <a:buChar char="–"/>
            <a:defRPr sz="2000">
              <a:solidFill>
                <a:srgbClr val="000000"/>
              </a:solidFill>
              <a:latin typeface="Arial" charset="0"/>
            </a:defRPr>
          </a:lvl4pPr>
          <a:lvl5pPr marL="2057400" indent="-228600" algn="l" rtl="0" eaLnBrk="0" fontAlgn="base" hangingPunct="0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5pPr>
          <a:lvl6pPr marL="25146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6pPr>
          <a:lvl7pPr marL="29718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7pPr>
          <a:lvl8pPr marL="34290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8pPr>
          <a:lvl9pPr marL="3886200" indent="-228600" algn="l" rtl="0" fontAlgn="base">
            <a:spcBef>
              <a:spcPct val="20000"/>
            </a:spcBef>
            <a:spcAft>
              <a:spcPct val="0"/>
            </a:spcAft>
            <a:buChar char="»"/>
            <a:defRPr sz="20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endParaRPr lang="fr-FR" sz="1400" b="1" i="1" dirty="0" smtClean="0">
            <a:solidFill>
              <a:srgbClr val="C22495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None/>
          </a:pPr>
          <a:r>
            <a:rPr lang="fr-FR" sz="1400" b="1" i="1" dirty="0" smtClean="0">
              <a:solidFill>
                <a:srgbClr val="C22495"/>
              </a:solidFill>
              <a:latin typeface="Times New Roman" pitchFamily="18" charset="0"/>
              <a:cs typeface="Times New Roman" pitchFamily="18" charset="0"/>
            </a:rPr>
            <a:t>   </a:t>
          </a:r>
        </a:p>
        <a:p xmlns:a="http://schemas.openxmlformats.org/drawingml/2006/main">
          <a:pPr algn="just" eaLnBrk="1" hangingPunct="1">
            <a:lnSpc>
              <a:spcPct val="80000"/>
            </a:lnSpc>
            <a:buFont typeface="Wingdings" pitchFamily="2" charset="2"/>
            <a:buChar char="q"/>
          </a:pPr>
          <a:endParaRPr lang="fr-FR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just" eaLnBrk="1" hangingPunct="1">
            <a:lnSpc>
              <a:spcPct val="80000"/>
            </a:lnSpc>
            <a:buFont typeface="Wingdings" pitchFamily="2" charset="2"/>
            <a:buChar char="q"/>
          </a:pPr>
          <a:endParaRPr lang="fr-FR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433F46-9E25-4145-B7D2-7D6EECE15500}" type="datetimeFigureOut">
              <a:rPr lang="fr-FR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9A1F75-BFE1-49DF-96A3-5940ED8F097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41683C-F54F-4CA0-B7A6-46B63C77F1F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B252BD5-1897-470F-8C00-ABD2A9619890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2506D-A889-4F4F-A656-60EC13AB91A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6AE0-D0DE-4367-B69C-A6809D1FB33E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3FB3F-BC45-4D8F-AA9A-D4B742C177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7E5A-5008-46B3-82B5-BFC337B4DDD4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9E774-2EBD-4650-9A51-A03362F568C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DFFB-4214-43C5-B169-E5F706425D5F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2A2F-7327-4B06-9A7B-411096344D1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6E4A5-23EC-4BCB-BD5C-D67728BDB57E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852C7-BF7F-474D-9F93-5A1AF94DFDB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5070B-25EC-4258-B47D-F5C4959A4A51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B44F3-6C86-41DA-AE45-7D8ADDC7F7B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99D3-735C-4ADE-9026-CEA6268B070E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241-BCDC-4A6D-B385-9DAC6877E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F8E9A-A96E-4CA9-9591-2CD73CEE3E35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58EF8-0BB1-4415-B75B-A77CA00B23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C0E9-4F26-4601-AC7A-89838AA9F816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E9754-8C06-409A-BA08-D604C3AEC1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CB9FA-7D51-4ED9-85D6-3F2FE58AF0E2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8A366-13C2-4763-B5BD-5510128EF4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BD9B7-6890-4757-A43E-A9C7C0FFAA03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F483-909D-4729-888D-9C882270A9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9A9A-6602-4D4C-9D93-2C2E48111CD2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EAF15-6326-4570-ABF9-2770732DB7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A83B-73F8-46A8-9287-F53932C8B032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8C88-F7AC-4478-8855-9FE07792D94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1C51-495E-4B09-9BD0-C19279BD7471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B39F8-E94D-48FC-B37C-4E43DB67239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92D6-BD47-4C87-90AF-E5939D8447D6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AE0E4-635C-44CC-B0BD-A0ED1504BC5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29AFA-546C-4418-9787-1FDFB86A1C44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A8195-713B-4B42-8F4B-CC3189FBC6C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47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99038DB-1A8D-4097-9F47-D8899CBA028A}" type="datetime1">
              <a:rPr lang="fr-FR" smtClean="0"/>
              <a:pPr>
                <a:defRPr/>
              </a:pPr>
              <a:t>02/11/2015</a:t>
            </a:fld>
            <a:endParaRPr lang="fr-FR" dirty="0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45B38AD-4CE6-4703-9DF2-A58657C6D8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7" r:id="rId1"/>
    <p:sldLayoutId id="2147485182" r:id="rId2"/>
    <p:sldLayoutId id="2147485183" r:id="rId3"/>
    <p:sldLayoutId id="2147485184" r:id="rId4"/>
    <p:sldLayoutId id="2147485185" r:id="rId5"/>
    <p:sldLayoutId id="2147485186" r:id="rId6"/>
    <p:sldLayoutId id="2147485187" r:id="rId7"/>
    <p:sldLayoutId id="2147485188" r:id="rId8"/>
    <p:sldLayoutId id="2147485189" r:id="rId9"/>
    <p:sldLayoutId id="2147485190" r:id="rId10"/>
    <p:sldLayoutId id="2147485191" r:id="rId11"/>
    <p:sldLayoutId id="2147485192" r:id="rId12"/>
    <p:sldLayoutId id="2147485193" r:id="rId13"/>
    <p:sldLayoutId id="2147485194" r:id="rId14"/>
    <p:sldLayoutId id="2147485195" r:id="rId15"/>
    <p:sldLayoutId id="2147485196" r:id="rId16"/>
  </p:sldLayoutIdLst>
  <p:transition advTm="5944">
    <p:newsflash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ce réservé du numéro de diapositive 4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EB8ABC-CC50-4B94-964B-5E32AABB9C08}" type="slidenum">
              <a:rPr lang="fr-FR" sz="1200">
                <a:solidFill>
                  <a:schemeClr val="tx1"/>
                </a:solidFill>
              </a:rPr>
              <a:pPr algn="r"/>
              <a:t>1</a:t>
            </a:fld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116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85720" y="714357"/>
            <a:ext cx="8534430" cy="5072097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INDICATEURS SOCIAUX</a:t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Région de Casablanca Settat</a:t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Casablanca, 22 et  23 octobre 2015 </a:t>
            </a: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6286520"/>
            <a:ext cx="8786874" cy="214314"/>
          </a:xfrm>
          <a:solidFill>
            <a:srgbClr val="CC6600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fr-FR" sz="1400" b="1" dirty="0" smtClean="0">
                <a:solidFill>
                  <a:srgbClr val="002060"/>
                </a:solidFill>
              </a:rPr>
              <a:t>www.hcp.ma/reg-casablanca                                             E-mail : casablancahcp@gmail.com</a:t>
            </a:r>
            <a:endParaRPr lang="fr-FR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fr-FR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2B39F8-E94D-48FC-B37C-4E43DB672393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715304" cy="785818"/>
          </a:xfrm>
          <a:solidFill>
            <a:srgbClr val="FFCC99"/>
          </a:solidFill>
        </p:spPr>
        <p:txBody>
          <a:bodyPr/>
          <a:lstStyle/>
          <a:p>
            <a:r>
              <a:rPr lang="fr-FR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SANTE</a:t>
            </a:r>
            <a:br>
              <a:rPr lang="fr-FR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Année 2012</a:t>
            </a:r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pic>
        <p:nvPicPr>
          <p:cNvPr id="9" name="Espace réservé du graphique 8" descr="http://www.lareleve.qc.ca/media/photos/unis/2014/09/26/2014-09-26-04-08-45-medicalq-20101105-r124a.jpg"/>
          <p:cNvPicPr>
            <a:picLocks noGrp="1"/>
          </p:cNvPicPr>
          <p:nvPr>
            <p:ph type="chart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828680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836613"/>
            <a:ext cx="6813574" cy="520685"/>
          </a:xfrm>
          <a:solidFill>
            <a:srgbClr val="FFC000"/>
          </a:solidFill>
        </p:spPr>
        <p:txBody>
          <a:bodyPr/>
          <a:lstStyle/>
          <a:p>
            <a:r>
              <a:rPr lang="fr-F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0" name="Espace réservé du graphique 9"/>
          <p:cNvGraphicFramePr>
            <a:graphicFrameLocks noGrp="1"/>
          </p:cNvGraphicFramePr>
          <p:nvPr>
            <p:ph type="chart" idx="1"/>
          </p:nvPr>
        </p:nvGraphicFramePr>
        <p:xfrm>
          <a:off x="428596" y="1500174"/>
          <a:ext cx="5572164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ZoneTexte 8"/>
          <p:cNvSpPr txBox="1"/>
          <p:nvPr/>
        </p:nvSpPr>
        <p:spPr>
          <a:xfrm flipH="1">
            <a:off x="5357818" y="1928802"/>
            <a:ext cx="3643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10,5 </a:t>
            </a:r>
            <a:r>
              <a:rPr lang="fr-FR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 </a:t>
            </a:r>
          </a:p>
          <a:p>
            <a:pPr algn="ctr"/>
            <a:r>
              <a:rPr lang="fr-FR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Grand </a:t>
            </a:r>
            <a:r>
              <a:rPr lang="fr-FR" sz="2800" b="1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Casablanca/National</a:t>
            </a:r>
            <a:endParaRPr lang="fr-FR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avec flèche vers le bas 11"/>
          <p:cNvSpPr/>
          <p:nvPr/>
        </p:nvSpPr>
        <p:spPr bwMode="auto">
          <a:xfrm>
            <a:off x="6715140" y="3357562"/>
            <a:ext cx="914400" cy="914400"/>
          </a:xfrm>
          <a:prstGeom prst="downArrowCallou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F99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715008" y="4286256"/>
            <a:ext cx="3286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17,5 </a:t>
            </a:r>
            <a:r>
              <a:rPr lang="fr-FR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algn="ctr"/>
            <a:r>
              <a:rPr lang="fr-FR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Casablanca </a:t>
            </a:r>
            <a:r>
              <a:rPr lang="fr-FR" sz="2800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Settat/National</a:t>
            </a:r>
            <a:endParaRPr lang="fr-FR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57290" y="714355"/>
            <a:ext cx="6786610" cy="500067"/>
          </a:xfrm>
          <a:solidFill>
            <a:srgbClr val="FFCC99"/>
          </a:solidFill>
        </p:spPr>
        <p:txBody>
          <a:bodyPr/>
          <a:lstStyle/>
          <a:p>
            <a:r>
              <a:rPr lang="fr-F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SANTE</a:t>
            </a:r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</p:nvPr>
        </p:nvGraphicFramePr>
        <p:xfrm>
          <a:off x="857224" y="1214422"/>
          <a:ext cx="7643866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graphicFrame>
        <p:nvGraphicFramePr>
          <p:cNvPr id="22" name="Espace réservé du contenu 21"/>
          <p:cNvGraphicFramePr>
            <a:graphicFrameLocks noGrp="1"/>
          </p:cNvGraphicFramePr>
          <p:nvPr>
            <p:ph sz="half" idx="4294967295"/>
          </p:nvPr>
        </p:nvGraphicFramePr>
        <p:xfrm>
          <a:off x="928662" y="5000636"/>
          <a:ext cx="7778610" cy="114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857232"/>
            <a:ext cx="6670698" cy="571504"/>
          </a:xfrm>
          <a:solidFill>
            <a:srgbClr val="FFCC99"/>
          </a:solidFill>
        </p:spPr>
        <p:txBody>
          <a:bodyPr/>
          <a:lstStyle/>
          <a:p>
            <a:r>
              <a:rPr lang="fr-F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graphicFrame>
        <p:nvGraphicFramePr>
          <p:cNvPr id="9" name="Espace réservé du graphique 8"/>
          <p:cNvGraphicFramePr>
            <a:graphicFrameLocks noGrp="1"/>
          </p:cNvGraphicFramePr>
          <p:nvPr>
            <p:ph type="chart" idx="1"/>
          </p:nvPr>
        </p:nvGraphicFramePr>
        <p:xfrm>
          <a:off x="428596" y="1428736"/>
          <a:ext cx="8501122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4929198"/>
            <a:ext cx="35004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13,4% </a:t>
            </a:r>
          </a:p>
          <a:p>
            <a:pPr algn="ctr"/>
            <a:r>
              <a:rPr lang="fr-FR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Grand  </a:t>
            </a:r>
            <a:r>
              <a:rPr lang="fr-FR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Casablanca/National</a:t>
            </a:r>
            <a:endParaRPr lang="fr-FR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lèche droite à entaille 10"/>
          <p:cNvSpPr/>
          <p:nvPr/>
        </p:nvSpPr>
        <p:spPr bwMode="auto">
          <a:xfrm>
            <a:off x="3500430" y="5000636"/>
            <a:ext cx="1571636" cy="857256"/>
          </a:xfrm>
          <a:prstGeom prst="notchedRightArrow">
            <a:avLst/>
          </a:prstGeom>
          <a:solidFill>
            <a:srgbClr val="D476C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F18E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72066" y="4857760"/>
            <a:ext cx="3429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19,4% </a:t>
            </a:r>
          </a:p>
          <a:p>
            <a:pPr algn="ctr"/>
            <a:r>
              <a:rPr lang="fr-FR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Casablanca </a:t>
            </a:r>
            <a:r>
              <a:rPr lang="fr-FR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Settat/National</a:t>
            </a:r>
            <a:endParaRPr lang="fr-FR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836613"/>
            <a:ext cx="6742136" cy="520685"/>
          </a:xfrm>
          <a:solidFill>
            <a:srgbClr val="FFCC99"/>
          </a:solidFill>
        </p:spPr>
        <p:txBody>
          <a:bodyPr/>
          <a:lstStyle/>
          <a:p>
            <a:r>
              <a:rPr lang="fr-F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graphicFrame>
        <p:nvGraphicFramePr>
          <p:cNvPr id="10" name="Espace réservé du graphique 9"/>
          <p:cNvGraphicFramePr>
            <a:graphicFrameLocks noGrp="1"/>
          </p:cNvGraphicFramePr>
          <p:nvPr>
            <p:ph type="chart" idx="1"/>
          </p:nvPr>
        </p:nvGraphicFramePr>
        <p:xfrm>
          <a:off x="214282" y="1428736"/>
          <a:ext cx="871543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contenu 2"/>
          <p:cNvSpPr>
            <a:spLocks noGrp="1"/>
          </p:cNvSpPr>
          <p:nvPr>
            <p:ph idx="4294967295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pPr>
              <a:buFontTx/>
              <a:buNone/>
            </a:pPr>
            <a:endParaRPr lang="fr-FR" sz="3600" dirty="0" smtClean="0"/>
          </a:p>
          <a:p>
            <a:pPr>
              <a:buFontTx/>
              <a:buNone/>
            </a:pPr>
            <a:endParaRPr lang="fr-FR" sz="3600" dirty="0" smtClean="0"/>
          </a:p>
          <a:p>
            <a:pPr>
              <a:buFontTx/>
              <a:buNone/>
            </a:pPr>
            <a:r>
              <a:rPr lang="fr-FR" sz="3600" dirty="0" smtClean="0"/>
              <a:t>             </a:t>
            </a:r>
          </a:p>
          <a:p>
            <a:pPr algn="ctr">
              <a:buFontTx/>
              <a:buNone/>
            </a:pPr>
            <a:r>
              <a:rPr lang="fr-FR" sz="3600" b="1" i="1" dirty="0" smtClean="0">
                <a:solidFill>
                  <a:schemeClr val="tx1"/>
                </a:solidFill>
                <a:latin typeface="Copperplate Gothic Bold" pitchFamily="34" charset="0"/>
                <a:cs typeface="Times New Roman" pitchFamily="18" charset="0"/>
              </a:rPr>
              <a:t>Merci de votre  attention</a:t>
            </a: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fr-FR" sz="3600" b="1" i="1" dirty="0" smtClean="0">
              <a:solidFill>
                <a:schemeClr val="tx1"/>
              </a:solidFill>
              <a:latin typeface="Copperplate Gothic Bold" pitchFamily="34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F6095F1D-42AB-417A-B868-E81942A5F46C}" type="slidenum">
              <a:rPr lang="fr-FR" sz="1200" b="1">
                <a:latin typeface="+mn-lt"/>
              </a:rPr>
              <a:pPr algn="r">
                <a:defRPr/>
              </a:pPr>
              <a:t>15</a:t>
            </a:fld>
            <a:endParaRPr lang="fr-FR" sz="1200" b="1" dirty="0">
              <a:latin typeface="+mn-lt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2B39F8-E94D-48FC-B37C-4E43DB672393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734999"/>
          </a:xfrm>
          <a:solidFill>
            <a:schemeClr val="accent5"/>
          </a:solidFill>
        </p:spPr>
        <p:txBody>
          <a:bodyPr/>
          <a:lstStyle/>
          <a:p>
            <a:r>
              <a:rPr lang="fr-FR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EDUCATION ET FORMATION</a:t>
            </a:r>
            <a:br>
              <a:rPr lang="fr-FR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Année 2012-2013</a:t>
            </a:r>
            <a:endParaRPr lang="fr-FR" sz="1200" dirty="0">
              <a:solidFill>
                <a:srgbClr val="C00000"/>
              </a:solidFill>
            </a:endParaRPr>
          </a:p>
        </p:txBody>
      </p:sp>
      <p:pic>
        <p:nvPicPr>
          <p:cNvPr id="5" name="Espace réservé du contenu 4" descr="http://www.henryganty.net/images/mxcpenseignement_01.jpg"/>
          <p:cNvPicPr>
            <a:picLocks noGrp="1"/>
          </p:cNvPicPr>
          <p:nvPr>
            <p:ph type="chart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85786" y="1579577"/>
            <a:ext cx="7572428" cy="463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00924" cy="520685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</a:t>
            </a:r>
            <a:r>
              <a:rPr lang="fr-FR" sz="28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ET FORMATION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571472" y="1500174"/>
          <a:ext cx="8115328" cy="46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520685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 ET FORMATION</a:t>
            </a: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500034" y="2143116"/>
            <a:ext cx="8043890" cy="3438540"/>
          </a:xfrm>
        </p:spPr>
        <p:txBody>
          <a:bodyPr/>
          <a:lstStyle/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500034" y="1428736"/>
          <a:ext cx="771530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734999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 ET FORMATION</a:t>
            </a:r>
            <a:b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5857892"/>
            <a:ext cx="7643898" cy="35719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/>
          <p:nvPr/>
        </p:nvGraphicFramePr>
        <p:xfrm>
          <a:off x="0" y="1571612"/>
          <a:ext cx="892971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734999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</a:t>
            </a:r>
            <a:r>
              <a:rPr lang="fr-FR" sz="28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ET FORMATION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graphicFrame>
        <p:nvGraphicFramePr>
          <p:cNvPr id="7" name="Espace réservé du contenu 5"/>
          <p:cNvGraphicFramePr>
            <a:graphicFrameLocks/>
          </p:cNvGraphicFramePr>
          <p:nvPr/>
        </p:nvGraphicFramePr>
        <p:xfrm>
          <a:off x="214282" y="1643050"/>
          <a:ext cx="864399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6929486" cy="377809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</a:t>
            </a:r>
            <a:r>
              <a:rPr lang="fr-FR" sz="28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ET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5016"/>
            <a:ext cx="8858280" cy="4286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graphicFrame>
        <p:nvGraphicFramePr>
          <p:cNvPr id="7" name="Espace réservé du contenu 4"/>
          <p:cNvGraphicFramePr>
            <a:graphicFrameLocks/>
          </p:cNvGraphicFramePr>
          <p:nvPr/>
        </p:nvGraphicFramePr>
        <p:xfrm>
          <a:off x="214282" y="1357298"/>
          <a:ext cx="864399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F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EDUCATION ET FORMATION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Formation professionnelle publique</a:t>
            </a:r>
            <a:endParaRPr lang="fr-FR" sz="2800" dirty="0">
              <a:solidFill>
                <a:srgbClr val="F56C51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714876" y="2143116"/>
            <a:ext cx="4143404" cy="4000528"/>
          </a:xfrm>
          <a:solidFill>
            <a:srgbClr val="F1C6B9"/>
          </a:solidFill>
        </p:spPr>
        <p:txBody>
          <a:bodyPr/>
          <a:lstStyle/>
          <a:p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224987 stagiaires en formation professionnelle au niveau national.</a:t>
            </a:r>
          </a:p>
          <a:p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0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rang la région du Grand Casablanca avec 20,1%.</a:t>
            </a:r>
          </a:p>
          <a:p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26,5% pour la nouvelle région Casablanca-Settat .</a:t>
            </a:r>
          </a:p>
          <a:p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2000" b="1" i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rang la région de Rabat-Salé-Zemmour -Zaer avec  13,1%.</a:t>
            </a:r>
          </a:p>
          <a:p>
            <a:endParaRPr lang="fr-FR" sz="20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Image 10" descr="http://www.ideesformation.com/images/images_stockees/worker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714488"/>
            <a:ext cx="442915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A72A2F-7327-4B06-9A7B-411096344D11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885012" cy="877875"/>
          </a:xfrm>
          <a:solidFill>
            <a:schemeClr val="accent5"/>
          </a:solidFill>
        </p:spPr>
        <p:txBody>
          <a:bodyPr/>
          <a:lstStyle/>
          <a:p>
            <a:r>
              <a:rPr lang="fr-FR" sz="2800" i="1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EDUCATION</a:t>
            </a:r>
            <a:r>
              <a:rPr lang="fr-FR" sz="28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ET FORMATION</a:t>
            </a:r>
            <a:br>
              <a:rPr lang="fr-FR" sz="2800" dirty="0" smtClean="0">
                <a:solidFill>
                  <a:srgbClr val="00206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2800" dirty="0" smtClean="0">
                <a:solidFill>
                  <a:srgbClr val="F56C5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i="1" dirty="0" smtClean="0">
                <a:solidFill>
                  <a:srgbClr val="F56C51"/>
                </a:solidFill>
                <a:latin typeface="Times New Roman" pitchFamily="18" charset="0"/>
                <a:cs typeface="Times New Roman" pitchFamily="18" charset="0"/>
              </a:rPr>
              <a:t>Formation professionnelle publique</a:t>
            </a:r>
            <a:endParaRPr lang="fr-FR" sz="20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Graphique 8"/>
          <p:cNvGraphicFramePr/>
          <p:nvPr/>
        </p:nvGraphicFramePr>
        <p:xfrm>
          <a:off x="142844" y="1643050"/>
          <a:ext cx="8786874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Tm="5944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cp_model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hcp_model">
    <a:majorFont>
      <a:latin typeface="Edwardian Script ITC"/>
      <a:ea typeface=""/>
      <a:cs typeface=""/>
    </a:majorFont>
    <a:minorFont>
      <a:latin typeface="Century Gothic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9861</TotalTime>
  <Words>269</Words>
  <Application>Microsoft Office PowerPoint</Application>
  <PresentationFormat>Affichage à l'écran (4:3)</PresentationFormat>
  <Paragraphs>180</Paragraphs>
  <Slides>15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hcp_model</vt:lpstr>
      <vt:lpstr>     INDICATEURS SOCIAUX      Région de Casablanca Settat   Casablanca, 22 et  23 octobre 2015      </vt:lpstr>
      <vt:lpstr>EDUCATION ET FORMATION Année 2012-2013</vt:lpstr>
      <vt:lpstr>EDUCATION  ET FORMATION</vt:lpstr>
      <vt:lpstr>EDUCATION ET FORMATION</vt:lpstr>
      <vt:lpstr> EDUCATION ET FORMATION </vt:lpstr>
      <vt:lpstr>EDUCATION  ET FORMATION</vt:lpstr>
      <vt:lpstr>EDUCATION  ET FORMATION</vt:lpstr>
      <vt:lpstr>EDUCATION ET FORMATION Formation professionnelle publique</vt:lpstr>
      <vt:lpstr>EDUCATION  ET FORMATION  Formation professionnelle publique</vt:lpstr>
      <vt:lpstr>SANTE Année 2012</vt:lpstr>
      <vt:lpstr>SANTE</vt:lpstr>
      <vt:lpstr>SANTE</vt:lpstr>
      <vt:lpstr>SANTE</vt:lpstr>
      <vt:lpstr>SANTE</vt:lpstr>
      <vt:lpstr>Diapositive 15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CASA</cp:lastModifiedBy>
  <cp:revision>893</cp:revision>
  <dcterms:created xsi:type="dcterms:W3CDTF">2008-03-11T16:08:11Z</dcterms:created>
  <dcterms:modified xsi:type="dcterms:W3CDTF">2015-11-02T14:27:30Z</dcterms:modified>
</cp:coreProperties>
</file>