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4" r:id="rId1"/>
    <p:sldMasterId id="2147483725" r:id="rId2"/>
  </p:sldMasterIdLst>
  <p:notesMasterIdLst>
    <p:notesMasterId r:id="rId34"/>
  </p:notesMasterIdLst>
  <p:handoutMasterIdLst>
    <p:handoutMasterId r:id="rId35"/>
  </p:handoutMasterIdLst>
  <p:sldIdLst>
    <p:sldId id="407" r:id="rId3"/>
    <p:sldId id="424" r:id="rId4"/>
    <p:sldId id="408" r:id="rId5"/>
    <p:sldId id="426" r:id="rId6"/>
    <p:sldId id="409" r:id="rId7"/>
    <p:sldId id="410" r:id="rId8"/>
    <p:sldId id="411" r:id="rId9"/>
    <p:sldId id="412" r:id="rId10"/>
    <p:sldId id="440" r:id="rId11"/>
    <p:sldId id="414" r:id="rId12"/>
    <p:sldId id="415" r:id="rId13"/>
    <p:sldId id="441" r:id="rId14"/>
    <p:sldId id="369" r:id="rId15"/>
    <p:sldId id="425" r:id="rId16"/>
    <p:sldId id="418" r:id="rId17"/>
    <p:sldId id="443" r:id="rId18"/>
    <p:sldId id="444" r:id="rId19"/>
    <p:sldId id="445" r:id="rId20"/>
    <p:sldId id="446" r:id="rId21"/>
    <p:sldId id="431" r:id="rId22"/>
    <p:sldId id="436" r:id="rId23"/>
    <p:sldId id="439" r:id="rId24"/>
    <p:sldId id="435" r:id="rId25"/>
    <p:sldId id="437" r:id="rId26"/>
    <p:sldId id="438" r:id="rId27"/>
    <p:sldId id="392" r:id="rId28"/>
    <p:sldId id="382" r:id="rId29"/>
    <p:sldId id="447" r:id="rId30"/>
    <p:sldId id="387" r:id="rId31"/>
    <p:sldId id="375" r:id="rId32"/>
    <p:sldId id="310" r:id="rId33"/>
  </p:sldIdLst>
  <p:sldSz cx="9144000" cy="6858000" type="screen4x3"/>
  <p:notesSz cx="6797675" cy="9929813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7B003B"/>
    <a:srgbClr val="FDFAF1"/>
    <a:srgbClr val="FFFFFF"/>
    <a:srgbClr val="FF9900"/>
    <a:srgbClr val="990000"/>
    <a:srgbClr val="993300"/>
    <a:srgbClr val="FDF5D8"/>
    <a:srgbClr val="FF99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42" autoAdjust="0"/>
    <p:restoredTop sz="89413" autoAdjust="0"/>
  </p:normalViewPr>
  <p:slideViewPr>
    <p:cSldViewPr>
      <p:cViewPr varScale="1">
        <p:scale>
          <a:sx n="99" d="100"/>
          <a:sy n="99" d="100"/>
        </p:scale>
        <p:origin x="22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FD418E8-42D6-8A17-C910-CC64D95C37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ar-MA"/>
              <a:t>المديرية الجهوية لسوس ماسة 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888426-7793-F814-62BD-C8D8205D85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ABF2C5-CAA6-400C-BDCA-991C7579AE19}" type="datetimeFigureOut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FF6F06-A59D-7824-879F-FE143C95A2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179"/>
            <a:ext cx="2946400" cy="498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B64DA6-B890-5C87-064C-C10F11D6D7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179"/>
            <a:ext cx="2946400" cy="4986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2461B2-27C1-40F3-A7C9-41C801C5337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196067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C6F8769-0DFC-380C-A512-5783A3472C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ar-MA"/>
              <a:t>المديرية الجهوية لسوس ماسة 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11AD78F-4396-74FE-4198-515E6B8846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89A129-924F-4E68-83B1-27B48FFA363D}" type="datetimeFigureOut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45D6CC23-1CFE-7068-E157-E3BE969A2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FBE559F-7BEF-AEBF-F67B-24382E73D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1" y="4716384"/>
            <a:ext cx="5438775" cy="4468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7AAB01-0DC0-0EFF-8994-036ADB5D89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179"/>
            <a:ext cx="2946400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637B00-FF0E-059D-D52E-7C5AB047D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31179"/>
            <a:ext cx="2946400" cy="49704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83399FC-C802-4DA4-A91C-8F604D2B1A3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899197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446A3D89-B01A-5E24-81EF-9F519F6EBE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EC600C4F-85FD-58D9-96E2-5D1068741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MA" altLang="fr-FR">
              <a:cs typeface="Arial" panose="020B0604020202020204" pitchFamily="34" charset="0"/>
            </a:endParaRPr>
          </a:p>
        </p:txBody>
      </p:sp>
      <p:sp>
        <p:nvSpPr>
          <p:cNvPr id="6148" name="Header Placeholder 3">
            <a:extLst>
              <a:ext uri="{FF2B5EF4-FFF2-40B4-BE49-F238E27FC236}">
                <a16:creationId xmlns:a16="http://schemas.microsoft.com/office/drawing/2014/main" id="{A279CA6F-189A-F2A8-9EEE-1FC3008D5F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MA" altLang="fr-FR"/>
              <a:t>المديرية الجهوية لسوس ماسة </a:t>
            </a:r>
            <a:endParaRPr lang="fr-FR" altLang="fr-FR"/>
          </a:p>
        </p:txBody>
      </p:sp>
      <p:sp>
        <p:nvSpPr>
          <p:cNvPr id="6149" name="Slide Number Placeholder 4">
            <a:extLst>
              <a:ext uri="{FF2B5EF4-FFF2-40B4-BE49-F238E27FC236}">
                <a16:creationId xmlns:a16="http://schemas.microsoft.com/office/drawing/2014/main" id="{25B0768D-A4E9-5FB2-FD35-839B024B44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4DFE44-7D45-4C7B-9E6C-4539A6FAAFAF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7045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MA"/>
              <a:t>المديرية الجهوية لسوس ماسة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649C6A-C5C6-4E30-B628-EB39B84EE72D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776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ar-MA"/>
              <a:t>المديرية الجهوية لسوس ماسة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399FC-C802-4DA4-A91C-8F604D2B1A37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7391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96;p2:notes">
            <a:extLst>
              <a:ext uri="{FF2B5EF4-FFF2-40B4-BE49-F238E27FC236}">
                <a16:creationId xmlns:a16="http://schemas.microsoft.com/office/drawing/2014/main" id="{3077372D-7903-08A4-9C56-6BD4A9122D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27651" name="Google Shape;197;p2:notes">
            <a:extLst>
              <a:ext uri="{FF2B5EF4-FFF2-40B4-BE49-F238E27FC236}">
                <a16:creationId xmlns:a16="http://schemas.microsoft.com/office/drawing/2014/main" id="{41814F8E-05FF-CC86-1484-643A762D578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79742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>
            <a:extLst>
              <a:ext uri="{FF2B5EF4-FFF2-40B4-BE49-F238E27FC236}">
                <a16:creationId xmlns:a16="http://schemas.microsoft.com/office/drawing/2014/main" id="{2B2EF236-18E4-A273-7ADC-BDF244B1E6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>
            <a:extLst>
              <a:ext uri="{FF2B5EF4-FFF2-40B4-BE49-F238E27FC236}">
                <a16:creationId xmlns:a16="http://schemas.microsoft.com/office/drawing/2014/main" id="{A0CBA4DF-C993-4FAF-0C69-EA28ACAAF2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15364" name="Espace réservé du numéro de diapositive 3">
            <a:extLst>
              <a:ext uri="{FF2B5EF4-FFF2-40B4-BE49-F238E27FC236}">
                <a16:creationId xmlns:a16="http://schemas.microsoft.com/office/drawing/2014/main" id="{CF6FD53C-9DFE-D515-67C1-4A9502121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B092B7-B6CE-4B75-A748-2AD765E01F97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15365" name="Espace réservé de l'en-tête 1">
            <a:extLst>
              <a:ext uri="{FF2B5EF4-FFF2-40B4-BE49-F238E27FC236}">
                <a16:creationId xmlns:a16="http://schemas.microsoft.com/office/drawing/2014/main" id="{089D991B-401B-10F1-FE03-4798C8BC8BA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MA" altLang="fr-FR"/>
              <a:t>المديرية الجهوية لسوس ماسة 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9113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>
            <a:extLst>
              <a:ext uri="{FF2B5EF4-FFF2-40B4-BE49-F238E27FC236}">
                <a16:creationId xmlns:a16="http://schemas.microsoft.com/office/drawing/2014/main" id="{2B2EF236-18E4-A273-7ADC-BDF244B1E6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>
            <a:extLst>
              <a:ext uri="{FF2B5EF4-FFF2-40B4-BE49-F238E27FC236}">
                <a16:creationId xmlns:a16="http://schemas.microsoft.com/office/drawing/2014/main" id="{A0CBA4DF-C993-4FAF-0C69-EA28ACAAF2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15364" name="Espace réservé du numéro de diapositive 3">
            <a:extLst>
              <a:ext uri="{FF2B5EF4-FFF2-40B4-BE49-F238E27FC236}">
                <a16:creationId xmlns:a16="http://schemas.microsoft.com/office/drawing/2014/main" id="{CF6FD53C-9DFE-D515-67C1-4A9502121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B092B7-B6CE-4B75-A748-2AD765E01F97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15365" name="Espace réservé de l'en-tête 1">
            <a:extLst>
              <a:ext uri="{FF2B5EF4-FFF2-40B4-BE49-F238E27FC236}">
                <a16:creationId xmlns:a16="http://schemas.microsoft.com/office/drawing/2014/main" id="{089D991B-401B-10F1-FE03-4798C8BC8BA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MA" altLang="fr-FR"/>
              <a:t>المديرية الجهوية لسوس ماسة 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1793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>
            <a:extLst>
              <a:ext uri="{FF2B5EF4-FFF2-40B4-BE49-F238E27FC236}">
                <a16:creationId xmlns:a16="http://schemas.microsoft.com/office/drawing/2014/main" id="{2B2EF236-18E4-A273-7ADC-BDF244B1E6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>
            <a:extLst>
              <a:ext uri="{FF2B5EF4-FFF2-40B4-BE49-F238E27FC236}">
                <a16:creationId xmlns:a16="http://schemas.microsoft.com/office/drawing/2014/main" id="{A0CBA4DF-C993-4FAF-0C69-EA28ACAAF2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15364" name="Espace réservé du numéro de diapositive 3">
            <a:extLst>
              <a:ext uri="{FF2B5EF4-FFF2-40B4-BE49-F238E27FC236}">
                <a16:creationId xmlns:a16="http://schemas.microsoft.com/office/drawing/2014/main" id="{CF6FD53C-9DFE-D515-67C1-4A9502121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B092B7-B6CE-4B75-A748-2AD765E01F97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15365" name="Espace réservé de l'en-tête 1">
            <a:extLst>
              <a:ext uri="{FF2B5EF4-FFF2-40B4-BE49-F238E27FC236}">
                <a16:creationId xmlns:a16="http://schemas.microsoft.com/office/drawing/2014/main" id="{089D991B-401B-10F1-FE03-4798C8BC8BA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MA" altLang="fr-FR"/>
              <a:t>المديرية الجهوية لسوس ماسة 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4040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ar-MA"/>
              <a:t>المديرية الجهوية لسوس ماسة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399FC-C802-4DA4-A91C-8F604D2B1A37}" type="slidenum">
              <a:rPr lang="fr-FR" altLang="fr-FR" smtClean="0"/>
              <a:pPr/>
              <a:t>26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924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51A8184-FC69-9777-A3E2-AFB16E075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7295C-8677-468D-94CF-EA479A92BA4E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1711EC9-7A87-8AA9-2A27-E15DC458AF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4B199-FACC-400B-9850-C743C64AE26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339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8BFEFBF-B8CC-9F5C-FFDE-F654567A28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4E117-ECEE-4CBF-AF57-DBF6342EB25D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737357B-6F3C-31DB-B585-E0B7038E9A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28304-5992-4E08-8919-689BE6F988D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258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0452B70-CC53-E31B-EB06-8C1E5BF081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43BAA-F5AC-4428-A35B-2F6736D9C920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2326331-6C42-C652-F85E-4BD815EE48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1384E-EBB0-4A61-9AFF-68137953465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671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9850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890895B-477F-4366-240B-4D6007C78E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C89C8-D3F4-4C23-8828-FD297E7FF55C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3E2D2AE-860D-ABC6-5252-971C3A1BE4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9C8D3-7AB0-4FAF-9F2B-D72C7CF1F0E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720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12">
            <a:extLst>
              <a:ext uri="{FF2B5EF4-FFF2-40B4-BE49-F238E27FC236}">
                <a16:creationId xmlns:a16="http://schemas.microsoft.com/office/drawing/2014/main" id="{97780BF5-9D97-6695-7060-18D8F4FD30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59D1-9D89-45E8-B8A2-B4E68F582F60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5" name="Espace réservé du numéro de diapositive 13">
            <a:extLst>
              <a:ext uri="{FF2B5EF4-FFF2-40B4-BE49-F238E27FC236}">
                <a16:creationId xmlns:a16="http://schemas.microsoft.com/office/drawing/2014/main" id="{09D98C9D-EE15-FE2A-F7FE-68F6EF3A2D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D37C5-56CE-43F0-82C5-D6E73B51D2F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02605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12">
            <a:extLst>
              <a:ext uri="{FF2B5EF4-FFF2-40B4-BE49-F238E27FC236}">
                <a16:creationId xmlns:a16="http://schemas.microsoft.com/office/drawing/2014/main" id="{F30C2166-7EF9-C7AE-463E-010C0D775D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7EEBB-0159-4E2D-8925-6C46C93B0C06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5" name="Espace réservé du numéro de diapositive 13">
            <a:extLst>
              <a:ext uri="{FF2B5EF4-FFF2-40B4-BE49-F238E27FC236}">
                <a16:creationId xmlns:a16="http://schemas.microsoft.com/office/drawing/2014/main" id="{168BFCEB-B09B-8AFC-E1D3-4C789E99B2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E4D9C-13BC-412B-82C9-218328E6EA3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0217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12">
            <a:extLst>
              <a:ext uri="{FF2B5EF4-FFF2-40B4-BE49-F238E27FC236}">
                <a16:creationId xmlns:a16="http://schemas.microsoft.com/office/drawing/2014/main" id="{C4EF9C6A-9161-A4F0-D1F9-1EEE39044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174ED-2CC2-48B6-B4FE-531891D66686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5" name="Espace réservé du numéro de diapositive 13">
            <a:extLst>
              <a:ext uri="{FF2B5EF4-FFF2-40B4-BE49-F238E27FC236}">
                <a16:creationId xmlns:a16="http://schemas.microsoft.com/office/drawing/2014/main" id="{AB7CC448-296F-5E0B-1E84-F824306F00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CD08B-B018-4945-911D-C02C895F9A4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9816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12">
            <a:extLst>
              <a:ext uri="{FF2B5EF4-FFF2-40B4-BE49-F238E27FC236}">
                <a16:creationId xmlns:a16="http://schemas.microsoft.com/office/drawing/2014/main" id="{8A18FFA0-E87C-C7AB-C813-131F78D0D1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7DD05-9822-4E1C-BC54-339A46A66AB2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6" name="Espace réservé du numéro de diapositive 13">
            <a:extLst>
              <a:ext uri="{FF2B5EF4-FFF2-40B4-BE49-F238E27FC236}">
                <a16:creationId xmlns:a16="http://schemas.microsoft.com/office/drawing/2014/main" id="{C22C1619-1AFA-E4E6-CA06-97754BD1A6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06717-FC1E-441A-9161-0B608DB10B6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1964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12">
            <a:extLst>
              <a:ext uri="{FF2B5EF4-FFF2-40B4-BE49-F238E27FC236}">
                <a16:creationId xmlns:a16="http://schemas.microsoft.com/office/drawing/2014/main" id="{C19B03B4-9F76-18F0-88CD-B9893DF8F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4F4CB-8EB9-40D8-B58A-AB0DDE381213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8" name="Espace réservé du numéro de diapositive 13">
            <a:extLst>
              <a:ext uri="{FF2B5EF4-FFF2-40B4-BE49-F238E27FC236}">
                <a16:creationId xmlns:a16="http://schemas.microsoft.com/office/drawing/2014/main" id="{7917D0FC-6ACF-5622-BC41-F8BBDF5CA3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00529-BA37-4FB4-BF05-D02156E7D6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3913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12">
            <a:extLst>
              <a:ext uri="{FF2B5EF4-FFF2-40B4-BE49-F238E27FC236}">
                <a16:creationId xmlns:a16="http://schemas.microsoft.com/office/drawing/2014/main" id="{83BD3472-987D-B360-D548-B9EE31399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A15CF-8998-4FD8-B5C4-039AABD3F62E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4" name="Espace réservé du numéro de diapositive 13">
            <a:extLst>
              <a:ext uri="{FF2B5EF4-FFF2-40B4-BE49-F238E27FC236}">
                <a16:creationId xmlns:a16="http://schemas.microsoft.com/office/drawing/2014/main" id="{C3F0182E-E08A-C366-DADD-FC07F686C5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D9E98-C6CE-4431-BE2E-201F1411F1A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2760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2">
            <a:extLst>
              <a:ext uri="{FF2B5EF4-FFF2-40B4-BE49-F238E27FC236}">
                <a16:creationId xmlns:a16="http://schemas.microsoft.com/office/drawing/2014/main" id="{C2112FFE-59BA-4C6C-3075-9A764FA46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5139C-85C1-4CD6-AF5F-0D82C4467D79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3" name="Espace réservé du numéro de diapositive 13">
            <a:extLst>
              <a:ext uri="{FF2B5EF4-FFF2-40B4-BE49-F238E27FC236}">
                <a16:creationId xmlns:a16="http://schemas.microsoft.com/office/drawing/2014/main" id="{70A877D5-3D4D-602F-1BA7-5F1066CE8F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CB4E7-4BCA-46F1-B196-1D72CA5E55E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214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F02CB18-A064-47EE-B8DD-B10C49BDC3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607F1-75B8-47CA-83D9-EC5F64D5613C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84741D3-0DE1-F066-4FC3-271B51E2F5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C0EC2-3E5F-49E6-89EB-2772E9CADC0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6846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12">
            <a:extLst>
              <a:ext uri="{FF2B5EF4-FFF2-40B4-BE49-F238E27FC236}">
                <a16:creationId xmlns:a16="http://schemas.microsoft.com/office/drawing/2014/main" id="{20F7B231-910F-697C-7F3E-6FD810EEF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8FE6B-6659-4CB4-9911-13FF537BCA8D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6" name="Espace réservé du numéro de diapositive 13">
            <a:extLst>
              <a:ext uri="{FF2B5EF4-FFF2-40B4-BE49-F238E27FC236}">
                <a16:creationId xmlns:a16="http://schemas.microsoft.com/office/drawing/2014/main" id="{C7519DA0-5B33-A2BE-03D3-54637E30EF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F69B1-D2F5-4581-A462-FDD4206DA70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5832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12">
            <a:extLst>
              <a:ext uri="{FF2B5EF4-FFF2-40B4-BE49-F238E27FC236}">
                <a16:creationId xmlns:a16="http://schemas.microsoft.com/office/drawing/2014/main" id="{09033129-DC12-AF5D-982B-CC10D1EF41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6A56F-E854-4D0D-A0F9-5925DFE7EC40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6" name="Espace réservé du numéro de diapositive 13">
            <a:extLst>
              <a:ext uri="{FF2B5EF4-FFF2-40B4-BE49-F238E27FC236}">
                <a16:creationId xmlns:a16="http://schemas.microsoft.com/office/drawing/2014/main" id="{1E024FF7-7643-FEC3-0F25-976F85BCA1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D0047-705E-4DBD-A95F-FC65C93C8E7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9226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12">
            <a:extLst>
              <a:ext uri="{FF2B5EF4-FFF2-40B4-BE49-F238E27FC236}">
                <a16:creationId xmlns:a16="http://schemas.microsoft.com/office/drawing/2014/main" id="{04B7519C-9C2D-ABA9-3692-6C53D0BC76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7726A-53DB-4282-BAE8-07A361CE840E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5" name="Espace réservé du numéro de diapositive 13">
            <a:extLst>
              <a:ext uri="{FF2B5EF4-FFF2-40B4-BE49-F238E27FC236}">
                <a16:creationId xmlns:a16="http://schemas.microsoft.com/office/drawing/2014/main" id="{30F68759-7B52-CD80-CA4B-EC66AE10E9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11E41-A9F8-411C-9152-7BA8E6A9EFF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0103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12">
            <a:extLst>
              <a:ext uri="{FF2B5EF4-FFF2-40B4-BE49-F238E27FC236}">
                <a16:creationId xmlns:a16="http://schemas.microsoft.com/office/drawing/2014/main" id="{45BEA623-FAE3-B9F0-D1D8-FDE3AFC222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218BA-D0C6-4AD2-8AB3-A4DB5D26DAD9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5" name="Espace réservé du numéro de diapositive 13">
            <a:extLst>
              <a:ext uri="{FF2B5EF4-FFF2-40B4-BE49-F238E27FC236}">
                <a16:creationId xmlns:a16="http://schemas.microsoft.com/office/drawing/2014/main" id="{242E1A3F-80E4-B22B-DF8F-523CFFE929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36B23-0F5F-4FA6-A073-6A2CAB24004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289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8659E56-3F4E-B7C8-A002-448451F3A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331F-7DE0-4F15-A58D-A500BC038D30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E20BAFB-EB6E-56BE-E470-58A5ADDDE0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AF833-55F1-47BE-B7B5-F92FA927B1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693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73BFFD0-79DD-4F40-7429-3276D89466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2F275-8F45-4FF2-85B1-EE77B90F0EB5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6BF9781-6D30-F5A0-D8C2-2148830FA0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3FEE1-D8E4-433F-8C73-6556A4A0D30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608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754CC5B-9E86-6C2B-6AF9-BC553E27F7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EE3D7-70CF-42DF-9291-3825F1E7A254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4D685B8-BCED-9033-8670-F301D0EE33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19FC5-FABF-44FD-A572-01E4EE28133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99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58F5709C-0215-E0C1-F058-45F2A496C5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FA7E3-87A7-4410-B099-5C90FB1F2BB0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348057D-73DC-973A-8A95-0240EC0A2D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D4E2A-C3EA-46F4-8DEC-2AE2C84D84F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378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7D697B2-7656-7E1D-EEB9-6C46392EB7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1A8DF-7A27-4FCA-8F0C-541EB6F60732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1101B9F-1B76-F2E6-6EBE-7BB5E9D3F9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D090B-B0DE-4493-8FA6-1E796A2F110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147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146E4B1-6ADF-9A09-ACD8-FB7306747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FAFA-1AC3-4EFD-A918-4F1E79189750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1BC3151-A84E-2F5E-8698-21C18A1279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23725-6866-40FF-B674-144A9852229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210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9D8F2D7-6F29-1F23-72E4-47480D3B3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3131B-F836-4F8A-8C93-5A6E0BBDD907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8C3B312-3B94-BBAA-3E06-4C8FF3C84C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5B682-F0C1-4DD3-B721-EB67F9AED68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738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AB6E043D-4902-8891-E4B7-946936B24C0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31" name="Picture 3" descr="contenu">
              <a:extLst>
                <a:ext uri="{FF2B5EF4-FFF2-40B4-BE49-F238E27FC236}">
                  <a16:creationId xmlns:a16="http://schemas.microsoft.com/office/drawing/2014/main" id="{C1F4F44A-B9EB-8EFE-B714-4283CCE51D6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4">
              <a:extLst>
                <a:ext uri="{FF2B5EF4-FFF2-40B4-BE49-F238E27FC236}">
                  <a16:creationId xmlns:a16="http://schemas.microsoft.com/office/drawing/2014/main" id="{BEF0D216-DEE5-2A9F-CFF5-B82CF4F06BBB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200" y="4103"/>
              <a:ext cx="1360" cy="19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sz="1400" b="1">
                  <a:solidFill>
                    <a:srgbClr val="F18E00"/>
                  </a:solidFill>
                  <a:latin typeface="Century Gothic" panose="020B0502020202020204" pitchFamily="34" charset="0"/>
                </a:rPr>
                <a:t>www.hcp.ma</a:t>
              </a:r>
            </a:p>
          </p:txBody>
        </p:sp>
      </p:grpSp>
      <p:sp>
        <p:nvSpPr>
          <p:cNvPr id="1027" name="Rectangle 5">
            <a:extLst>
              <a:ext uri="{FF2B5EF4-FFF2-40B4-BE49-F238E27FC236}">
                <a16:creationId xmlns:a16="http://schemas.microsoft.com/office/drawing/2014/main" id="{63433F43-9376-2866-7565-C8DEC348B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765175"/>
            <a:ext cx="698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E1ACEAF5-2C63-4E15-6509-A2304DE7D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</p:txBody>
      </p:sp>
      <p:sp>
        <p:nvSpPr>
          <p:cNvPr id="95239" name="Rectangle 7">
            <a:extLst>
              <a:ext uri="{FF2B5EF4-FFF2-40B4-BE49-F238E27FC236}">
                <a16:creationId xmlns:a16="http://schemas.microsoft.com/office/drawing/2014/main" id="{6D8B0144-E52B-9E1B-588D-FDE6645981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13513"/>
            <a:ext cx="1096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 b="1">
                <a:solidFill>
                  <a:srgbClr val="F18E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BE4C99C-2D76-4031-AD6D-32737735B46C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95240" name="Rectangle 8">
            <a:extLst>
              <a:ext uri="{FF2B5EF4-FFF2-40B4-BE49-F238E27FC236}">
                <a16:creationId xmlns:a16="http://schemas.microsoft.com/office/drawing/2014/main" id="{8901C306-BFF6-EBFA-0C77-20F2CAD1D6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F18E00"/>
                </a:solidFill>
                <a:latin typeface="Century Gothic" panose="020B0502020202020204" pitchFamily="34" charset="0"/>
              </a:defRPr>
            </a:lvl1pPr>
          </a:lstStyle>
          <a:p>
            <a:fld id="{0338CE6E-C17A-4813-9B8A-12DC24552C3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B003B"/>
        </a:buClr>
        <a:buSzPct val="120000"/>
        <a:buBlip>
          <a:blip r:embed="rId15"/>
        </a:buBlip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8E00"/>
        </a:buClr>
        <a:buSzPct val="120000"/>
        <a:buFont typeface="Arial" panose="020B0604020202020204" pitchFamily="34" charset="0"/>
        <a:buBlip>
          <a:blip r:embed="rId16"/>
        </a:buBlip>
        <a:defRPr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20000"/>
        <a:buBlip>
          <a:blip r:embed="rId17"/>
        </a:buBlip>
        <a:defRPr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3723DC02-F7FA-9020-A197-3EDE6464CE9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6" name="Picture 3" descr="contenu">
              <a:extLst>
                <a:ext uri="{FF2B5EF4-FFF2-40B4-BE49-F238E27FC236}">
                  <a16:creationId xmlns:a16="http://schemas.microsoft.com/office/drawing/2014/main" id="{2B36786C-B38D-3486-AF64-27AEE0A4330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7" name="Text Box 4">
              <a:extLst>
                <a:ext uri="{FF2B5EF4-FFF2-40B4-BE49-F238E27FC236}">
                  <a16:creationId xmlns:a16="http://schemas.microsoft.com/office/drawing/2014/main" id="{FDB340AD-B10C-D938-F876-E9315B49488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200" y="4103"/>
              <a:ext cx="1360" cy="19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sz="1400" b="1">
                  <a:solidFill>
                    <a:srgbClr val="F18E00"/>
                  </a:solidFill>
                  <a:latin typeface="Century Gothic" panose="020B0502020202020204" pitchFamily="34" charset="0"/>
                </a:rPr>
                <a:t>www.hcp.ma</a:t>
              </a:r>
            </a:p>
          </p:txBody>
        </p:sp>
      </p:grpSp>
      <p:sp>
        <p:nvSpPr>
          <p:cNvPr id="2051" name="Text Box 9">
            <a:extLst>
              <a:ext uri="{FF2B5EF4-FFF2-40B4-BE49-F238E27FC236}">
                <a16:creationId xmlns:a16="http://schemas.microsoft.com/office/drawing/2014/main" id="{5D8DFB40-644F-FA47-0B91-79B989D4D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6453188"/>
            <a:ext cx="1873250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fr-FR">
              <a:solidFill>
                <a:srgbClr val="F18E00"/>
              </a:solidFill>
            </a:endParaRPr>
          </a:p>
        </p:txBody>
      </p:sp>
      <p:sp>
        <p:nvSpPr>
          <p:cNvPr id="2052" name="Rectangle 5">
            <a:extLst>
              <a:ext uri="{FF2B5EF4-FFF2-40B4-BE49-F238E27FC236}">
                <a16:creationId xmlns:a16="http://schemas.microsoft.com/office/drawing/2014/main" id="{16CA2A6B-B5C6-24E4-70BF-B490E18B5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765175"/>
            <a:ext cx="698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id="{1CEC408D-027D-4CF3-48D4-46BF6BAA1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45CCCB91-DC32-4385-8D33-AA2C70C8A2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13513"/>
            <a:ext cx="1096963" cy="2746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1" eaLnBrk="1" hangingPunct="1">
              <a:defRPr sz="1200" b="1">
                <a:solidFill>
                  <a:srgbClr val="F18E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FB8378F-3B1C-4E68-A77E-9AE315DA9C53}" type="datetime1">
              <a:rPr lang="fr-FR"/>
              <a:pPr>
                <a:defRPr/>
              </a:pPr>
              <a:t>10/06/2024</a:t>
            </a:fld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4C1213FA-0018-D6A3-A765-B0285B31F9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7475" y="6513513"/>
            <a:ext cx="1385888" cy="3190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F18E00"/>
                </a:solidFill>
                <a:latin typeface="Century Gothic" panose="020B0502020202020204" pitchFamily="34" charset="0"/>
              </a:defRPr>
            </a:lvl1pPr>
          </a:lstStyle>
          <a:p>
            <a:fld id="{F4F6B354-260C-48A8-93C3-7497BD1989EA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B003B"/>
        </a:buClr>
        <a:buSzPct val="120000"/>
        <a:buBlip>
          <a:blip r:embed="rId14"/>
        </a:buBlip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8E00"/>
        </a:buClr>
        <a:buSzPct val="120000"/>
        <a:buFont typeface="Arial" panose="020B0604020202020204" pitchFamily="34" charset="0"/>
        <a:buBlip>
          <a:blip r:embed="rId15"/>
        </a:buBlip>
        <a:defRPr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20000"/>
        <a:buBlip>
          <a:blip r:embed="rId16"/>
        </a:buBlip>
        <a:defRPr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numéro de diapositive 3">
            <a:extLst>
              <a:ext uri="{FF2B5EF4-FFF2-40B4-BE49-F238E27FC236}">
                <a16:creationId xmlns:a16="http://schemas.microsoft.com/office/drawing/2014/main" id="{AF7D1999-D9A2-2BB3-314D-40266FDE6E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E41B63-B588-46CB-9B9C-D29D4BEA16C3}" type="slidenum">
              <a:rPr lang="fr-FR" altLang="fr-FR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  <p:sp>
        <p:nvSpPr>
          <p:cNvPr id="5124" name="ZoneTexte 1">
            <a:extLst>
              <a:ext uri="{FF2B5EF4-FFF2-40B4-BE49-F238E27FC236}">
                <a16:creationId xmlns:a16="http://schemas.microsoft.com/office/drawing/2014/main" id="{2495848B-5FD2-48C0-EE5E-DD7A0C799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150" y="785813"/>
            <a:ext cx="318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ar-MA" altLang="fr-FR" sz="1600" b="1">
                <a:solidFill>
                  <a:srgbClr val="7B00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المديرية الجهوية لسوس ماسة </a:t>
            </a:r>
            <a:endParaRPr lang="fr-FR" altLang="fr-FR" sz="1600" b="1">
              <a:solidFill>
                <a:srgbClr val="7B00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Sous-titre 3">
            <a:extLst>
              <a:ext uri="{FF2B5EF4-FFF2-40B4-BE49-F238E27FC236}">
                <a16:creationId xmlns:a16="http://schemas.microsoft.com/office/drawing/2014/main" id="{6E9E53EC-7F93-7036-3F29-C925390F5D9D}"/>
              </a:ext>
            </a:extLst>
          </p:cNvPr>
          <p:cNvSpPr txBox="1">
            <a:spLocks/>
          </p:cNvSpPr>
          <p:nvPr/>
        </p:nvSpPr>
        <p:spPr bwMode="auto">
          <a:xfrm>
            <a:off x="5070029" y="4262169"/>
            <a:ext cx="32972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ar-MA" sz="2000" b="1" kern="0" dirty="0">
                <a:solidFill>
                  <a:srgbClr val="D67F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”الأهداف والمراحل والإمكانات المطلوبة للإنجاز“</a:t>
            </a:r>
            <a:endParaRPr lang="ar-SA" sz="2000" b="1" kern="0" dirty="0">
              <a:solidFill>
                <a:srgbClr val="D67F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ctr"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endParaRPr lang="fr-FR" sz="2400" kern="0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1949B3BE-F64F-FB1C-B3C1-286F7419E123}"/>
              </a:ext>
            </a:extLst>
          </p:cNvPr>
          <p:cNvSpPr txBox="1">
            <a:spLocks/>
          </p:cNvSpPr>
          <p:nvPr/>
        </p:nvSpPr>
        <p:spPr bwMode="auto">
          <a:xfrm>
            <a:off x="5070029" y="1696002"/>
            <a:ext cx="3297236" cy="254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MA" sz="2800" b="1" kern="0" dirty="0">
                <a:solidFill>
                  <a:srgbClr val="7B003B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عرض حول إعداد ووضع الترتيبات لإنجاز</a:t>
            </a:r>
          </a:p>
          <a:p>
            <a:pPr algn="ctr" rtl="1">
              <a:defRPr/>
            </a:pPr>
            <a:r>
              <a:rPr lang="ar-MA" sz="2800" b="1" kern="0" dirty="0">
                <a:solidFill>
                  <a:srgbClr val="7B003B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الإحصاء العام</a:t>
            </a:r>
            <a:r>
              <a:rPr lang="ar-SA" sz="2800" b="1" kern="0" dirty="0">
                <a:solidFill>
                  <a:srgbClr val="7B003B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 </a:t>
            </a:r>
            <a:r>
              <a:rPr lang="ar-MA" sz="2800" b="1" kern="0" dirty="0">
                <a:solidFill>
                  <a:srgbClr val="7B003B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للسكان والسكنى 2024 بإقليم تارودانت </a:t>
            </a:r>
            <a:endParaRPr lang="fr-FR" sz="2800" b="1" kern="0" dirty="0">
              <a:solidFill>
                <a:srgbClr val="7B003B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pic>
        <p:nvPicPr>
          <p:cNvPr id="5127" name="Picture 4">
            <a:extLst>
              <a:ext uri="{FF2B5EF4-FFF2-40B4-BE49-F238E27FC236}">
                <a16:creationId xmlns:a16="http://schemas.microsoft.com/office/drawing/2014/main" id="{91611DFD-23A0-3B8E-FB4D-160032933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2199"/>
            <a:ext cx="456247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79090E-9E0D-A8BC-BDAF-D507FE505AC4}"/>
              </a:ext>
            </a:extLst>
          </p:cNvPr>
          <p:cNvSpPr/>
          <p:nvPr/>
        </p:nvSpPr>
        <p:spPr>
          <a:xfrm>
            <a:off x="611559" y="5466109"/>
            <a:ext cx="3168155" cy="411163"/>
          </a:xfrm>
          <a:prstGeom prst="roundRect">
            <a:avLst>
              <a:gd name="adj" fmla="val 50000"/>
            </a:avLst>
          </a:prstGeom>
          <a:solidFill>
            <a:srgbClr val="3BBC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MA"/>
          </a:p>
        </p:txBody>
      </p:sp>
      <p:sp>
        <p:nvSpPr>
          <p:cNvPr id="5129" name="Rectangle 4">
            <a:extLst>
              <a:ext uri="{FF2B5EF4-FFF2-40B4-BE49-F238E27FC236}">
                <a16:creationId xmlns:a16="http://schemas.microsoft.com/office/drawing/2014/main" id="{E5586491-9503-97CD-4F88-00C491FEC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5505458"/>
            <a:ext cx="15295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fr-FR" sz="1800" b="1" dirty="0">
                <a:solidFill>
                  <a:srgbClr val="FDFAF1"/>
                </a:solidFill>
                <a:latin typeface="Edwardian Script ITC" panose="030303020407070D0804" pitchFamily="66" charset="0"/>
              </a:rPr>
              <a:t> </a:t>
            </a:r>
            <a:r>
              <a:rPr lang="ar-MA" altLang="fr-FR" sz="1800" b="1" dirty="0">
                <a:solidFill>
                  <a:srgbClr val="FDFAF1"/>
                </a:solidFill>
                <a:latin typeface="Edwardian Script ITC" panose="030303020407070D0804" pitchFamily="66" charset="0"/>
              </a:rPr>
              <a:t>11 يونيو 2024</a:t>
            </a:r>
            <a:endParaRPr lang="fr-FR" altLang="fr-FR" sz="1800" b="1" dirty="0">
              <a:solidFill>
                <a:srgbClr val="FDFAF1"/>
              </a:solidFill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3">
            <a:extLst>
              <a:ext uri="{FF2B5EF4-FFF2-40B4-BE49-F238E27FC236}">
                <a16:creationId xmlns:a16="http://schemas.microsoft.com/office/drawing/2014/main" id="{CD5CD5B6-01AF-8BD9-12E6-1731B993B4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641332-76DF-4678-AB25-7E5957E986B2}" type="slidenum">
              <a:rPr lang="fr-FR" altLang="fr-FR">
                <a:solidFill>
                  <a:srgbClr val="FFFFFF"/>
                </a:solidFill>
                <a:latin typeface="Century Gothic" panose="020B0502020202020204" pitchFamily="34" charset="0"/>
              </a:rPr>
              <a:pPr/>
              <a:t>10</a:t>
            </a:fld>
            <a:endParaRPr lang="fr-FR" altLang="fr-FR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219" name="Titre 1">
            <a:extLst>
              <a:ext uri="{FF2B5EF4-FFF2-40B4-BE49-F238E27FC236}">
                <a16:creationId xmlns:a16="http://schemas.microsoft.com/office/drawing/2014/main" id="{E8DC8E32-26A3-E47F-20E7-1E38295F91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9500" y="988508"/>
            <a:ext cx="6985000" cy="719138"/>
          </a:xfrm>
        </p:spPr>
        <p:txBody>
          <a:bodyPr/>
          <a:lstStyle/>
          <a:p>
            <a:r>
              <a:rPr lang="ar-MA" altLang="fr-FR" sz="2400" dirty="0">
                <a:latin typeface="Dubai" panose="020B0503030403030204" pitchFamily="34" charset="-78"/>
                <a:cs typeface="Dubai" panose="020B0503030403030204" pitchFamily="34" charset="-78"/>
              </a:rPr>
              <a:t>المحور الثاني : الجدولة الزمنية لإعداد وإنجـاز الإحصاء العام </a:t>
            </a:r>
            <a:br>
              <a:rPr lang="ar-MA" altLang="fr-FR" sz="2400" dirty="0"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MA" altLang="fr-FR" sz="2400" dirty="0">
                <a:latin typeface="Dubai" panose="020B0503030403030204" pitchFamily="34" charset="-78"/>
                <a:cs typeface="Dubai" panose="020B0503030403030204" pitchFamily="34" charset="-78"/>
              </a:rPr>
              <a:t>للسكان والسكنى 2024 بجهة سوس ماسة</a:t>
            </a:r>
            <a:endParaRPr lang="fr-FR" altLang="fr-FR" sz="2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F950611-4CC4-DE13-8332-7825E67AB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925653"/>
              </p:ext>
            </p:extLst>
          </p:nvPr>
        </p:nvGraphicFramePr>
        <p:xfrm>
          <a:off x="683568" y="1912310"/>
          <a:ext cx="7848872" cy="4036970"/>
        </p:xfrm>
        <a:graphic>
          <a:graphicData uri="http://schemas.openxmlformats.org/drawingml/2006/table">
            <a:tbl>
              <a:tblPr/>
              <a:tblGrid>
                <a:gridCol w="196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8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فترة الانجاز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itchFamily="18" charset="0"/>
                        <a:cs typeface="Dubai" panose="020B0503030403030204" pitchFamily="34" charset="-78"/>
                      </a:endParaRPr>
                    </a:p>
                  </a:txBody>
                  <a:tcPr marL="63770" marR="637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بيان المرحلة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itchFamily="18" charset="0"/>
                        <a:cs typeface="Dubai" panose="020B0503030403030204" pitchFamily="34" charset="-78"/>
                      </a:endParaRPr>
                    </a:p>
                  </a:txBody>
                  <a:tcPr marL="63770" marR="637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37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endParaRPr kumimoji="0" lang="ar-MA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أبريل 2023- فبراير 2024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07-27 فبراير 2024</a:t>
                      </a:r>
                      <a:endParaRPr kumimoji="0" lang="ar-M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63770" marR="637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endParaRPr kumimoji="0" lang="ar-MA" sz="500" b="1" i="0" u="sng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الأعمال الخرائطية بالوسطين الحضري و القروي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Dubai" panose="020B0503030403030204" pitchFamily="34" charset="-78"/>
                          <a:ea typeface="Times New Roman" pitchFamily="18" charset="0"/>
                          <a:cs typeface="Dubai" panose="020B0503030403030204" pitchFamily="34" charset="-78"/>
                        </a:rPr>
                        <a:t>انطلاق عملية تسجيل المرشحين للمشاركة في انجاز الإحصاء العام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Dubai" panose="020B0503030403030204" pitchFamily="34" charset="-78"/>
                        <a:ea typeface="Times New Roman" pitchFamily="18" charset="0"/>
                        <a:cs typeface="Dubai" panose="020B0503030403030204" pitchFamily="34" charset="-78"/>
                      </a:endParaRPr>
                    </a:p>
                  </a:txBody>
                  <a:tcPr marL="63770" marR="637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5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أبريل-يونيو  2024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960000"/>
                        </a:solidFill>
                        <a:effectLst/>
                        <a:latin typeface="Dubai" panose="020B0503030403030204" pitchFamily="34" charset="-78"/>
                        <a:ea typeface="Times New Roman" pitchFamily="18" charset="0"/>
                        <a:cs typeface="Dubai" panose="020B0503030403030204" pitchFamily="34" charset="-7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أبريل - ماي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شهر ماي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ماي- يونيو</a:t>
                      </a:r>
                    </a:p>
                  </a:txBody>
                  <a:tcPr marL="63770" marR="637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تحيين و استكمال الأعمال الخرائطية و إعداد ملفات الانجاز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Dubai" panose="020B0503030403030204" pitchFamily="34" charset="-78"/>
                        <a:ea typeface="Times New Roman" pitchFamily="18" charset="0"/>
                        <a:cs typeface="Dubai" panose="020B0503030403030204" pitchFamily="34" charset="-78"/>
                      </a:endParaRPr>
                    </a:p>
                    <a:p>
                      <a:pPr marL="285750" marR="0" lvl="0" indent="-2857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تحيين بعض المناطق بالحواضر وبالجماعات المتضررة من الزلزال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285750" marR="0" lvl="0" indent="-2857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إعداد ملف السكان الرحل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285750" marR="0" lvl="0" indent="-2857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إعداد ملفات ووثائق الانجاز الفعلي للإحصاء العام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63770" marR="637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8121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024"/>
                        <a:tabLst>
                          <a:tab pos="2933700" algn="l"/>
                        </a:tabLst>
                        <a:defRPr/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مارس- يونيو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  <a:defRPr/>
                      </a:pPr>
                      <a:endParaRPr kumimoji="0" lang="ar-MA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مارس-يونيو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شهر يونيو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  <a:defRPr/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شهر يونيو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  <a:defRPr/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شهر يونيو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  <a:defRPr/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شهر يونيو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شهر يونيو</a:t>
                      </a:r>
                    </a:p>
                  </a:txBody>
                  <a:tcPr marL="63770" marR="637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وضع الجهاز التنفيذي لإنجاز الإحصاء العام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Dubai" panose="020B0503030403030204" pitchFamily="34" charset="-78"/>
                        <a:ea typeface="Times New Roman" pitchFamily="18" charset="0"/>
                        <a:cs typeface="Dubai" panose="020B0503030403030204" pitchFamily="34" charset="-78"/>
                      </a:endParaRPr>
                    </a:p>
                    <a:p>
                      <a:pPr marL="285750" marR="0" lvl="0" indent="-2857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تدبير عملية الترشيح للمشاركة في انجاز الإحصاء العام ( الانتقاء الأولي/التكوين عن بعد/ المقابلات الفردية)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285750" marR="0" lvl="0" indent="-2857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ضبط المتوفر من سيارات حظيرة الدولة </a:t>
                      </a:r>
                      <a:endParaRPr kumimoji="0" lang="fr-M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285750" marR="0" lvl="0" indent="-2857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انتقاء و تعيين المشاركين 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285750" marR="0" lvl="0" indent="-2857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تحديد مراكز التكوين و الإيواء للمشاركين </a:t>
                      </a:r>
                    </a:p>
                    <a:p>
                      <a:pPr marL="285750" marR="0" lvl="0" indent="-2857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933700" algn="l"/>
                        </a:tabLst>
                        <a:defRPr/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تحديد مراكز</a:t>
                      </a:r>
                      <a:r>
                        <a:rPr lang="ar-SA" sz="1400" b="0" i="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التخزين لجميع المعدات المعلوماتية</a:t>
                      </a:r>
                      <a:r>
                        <a:rPr lang="ar-MA" sz="1400" b="0" i="0" kern="1200" baseline="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 و</a:t>
                      </a:r>
                      <a:r>
                        <a:rPr lang="ar-MA" sz="1400" b="0" i="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مستلزمات أخرى خاصة بالإحصاء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285750" marR="0" lvl="0" indent="-2857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استدعاء المشاركين للتكوين الحضوري</a:t>
                      </a:r>
                    </a:p>
                  </a:txBody>
                  <a:tcPr marL="63770" marR="637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3">
            <a:extLst>
              <a:ext uri="{FF2B5EF4-FFF2-40B4-BE49-F238E27FC236}">
                <a16:creationId xmlns:a16="http://schemas.microsoft.com/office/drawing/2014/main" id="{CD5CD5B6-01AF-8BD9-12E6-1731B993B4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641332-76DF-4678-AB25-7E5957E986B2}" type="slidenum">
              <a:rPr lang="fr-FR" altLang="fr-FR">
                <a:solidFill>
                  <a:srgbClr val="FFFFFF"/>
                </a:solidFill>
                <a:latin typeface="Century Gothic" panose="020B0502020202020204" pitchFamily="34" charset="0"/>
              </a:rPr>
              <a:pPr/>
              <a:t>11</a:t>
            </a:fld>
            <a:endParaRPr lang="fr-FR" altLang="fr-FR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219" name="Titre 1">
            <a:extLst>
              <a:ext uri="{FF2B5EF4-FFF2-40B4-BE49-F238E27FC236}">
                <a16:creationId xmlns:a16="http://schemas.microsoft.com/office/drawing/2014/main" id="{E8DC8E32-26A3-E47F-20E7-1E38295F91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9500" y="1220805"/>
            <a:ext cx="6985000" cy="719138"/>
          </a:xfrm>
        </p:spPr>
        <p:txBody>
          <a:bodyPr/>
          <a:lstStyle/>
          <a:p>
            <a:r>
              <a:rPr lang="ar-MA" altLang="fr-FR" sz="2400" dirty="0">
                <a:latin typeface="Dubai" panose="020B0503030403030204" pitchFamily="34" charset="-78"/>
                <a:cs typeface="Dubai" panose="020B0503030403030204" pitchFamily="34" charset="-78"/>
              </a:rPr>
              <a:t>المحور الثاني : الجدولة الزمنية لإعداد وإنجـاز الإحصاء العام </a:t>
            </a:r>
            <a:br>
              <a:rPr lang="ar-MA" altLang="fr-FR" sz="2400" dirty="0"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MA" altLang="fr-FR" sz="2400" dirty="0">
                <a:latin typeface="Dubai" panose="020B0503030403030204" pitchFamily="34" charset="-78"/>
                <a:cs typeface="Dubai" panose="020B0503030403030204" pitchFamily="34" charset="-78"/>
              </a:rPr>
              <a:t>للسكان والسكنى 2024 بجهة سوس ماسة (تتمة)</a:t>
            </a:r>
            <a:endParaRPr lang="fr-FR" altLang="fr-FR" sz="2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F950611-4CC4-DE13-8332-7825E67AB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673202"/>
              </p:ext>
            </p:extLst>
          </p:nvPr>
        </p:nvGraphicFramePr>
        <p:xfrm>
          <a:off x="522000" y="2147972"/>
          <a:ext cx="8082448" cy="3858042"/>
        </p:xfrm>
        <a:graphic>
          <a:graphicData uri="http://schemas.openxmlformats.org/drawingml/2006/table">
            <a:tbl>
              <a:tblPr/>
              <a:tblGrid>
                <a:gridCol w="2774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29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فترة الانجاز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itchFamily="18" charset="0"/>
                        <a:cs typeface="Dubai" panose="020B0503030403030204" pitchFamily="34" charset="-78"/>
                      </a:endParaRPr>
                    </a:p>
                  </a:txBody>
                  <a:tcPr marL="63770" marR="637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بيان المرحلة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itchFamily="18" charset="0"/>
                        <a:cs typeface="Dubai" panose="020B0503030403030204" pitchFamily="34" charset="-78"/>
                      </a:endParaRPr>
                    </a:p>
                  </a:txBody>
                  <a:tcPr marL="63770" marR="637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66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endParaRPr kumimoji="0" lang="ar-MA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يوليوز - غشت 2024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يوليوز - غشت 2024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endParaRPr kumimoji="0" lang="ar-MA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شهر يوليوز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  <a:defRPr/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يوليوز- غشت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  <a:defRPr/>
                      </a:pPr>
                      <a:endParaRPr kumimoji="0" lang="ar-M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63770" marR="637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endParaRPr kumimoji="0" lang="ar-MA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الحملة الإشهارية للإحصاء العام (وطنية/إقليمية/محلية)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Dubai" panose="020B0503030403030204" pitchFamily="34" charset="-78"/>
                          <a:ea typeface="Times New Roman" pitchFamily="18" charset="0"/>
                          <a:cs typeface="Dubai" panose="020B0503030403030204" pitchFamily="34" charset="-78"/>
                        </a:rPr>
                        <a:t>تكوين المشاركين في انجاز الإحصاء العام (تكوين الحضوري)</a:t>
                      </a:r>
                    </a:p>
                    <a:p>
                      <a:pPr marL="285750" marR="0" lvl="0" indent="-2857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دورات وطنية للتكوين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285750" marR="0" lvl="0" indent="-2857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دورات إقليمية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63770" marR="637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77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endParaRPr kumimoji="0" lang="ar-MA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30 غشت الى 30 شتنبر 2024</a:t>
                      </a:r>
                      <a:endParaRPr kumimoji="0" lang="ar-MA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  <a:defRPr/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30-31 غشت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  <a:defRPr/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01-30 شتنبر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63764" marR="637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endParaRPr kumimoji="0" lang="ar-MA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الانجاز الفعلي للإحصاء العام</a:t>
                      </a:r>
                      <a:endParaRPr kumimoji="0" lang="fr-FR" sz="1000" b="1" i="0" u="sng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285750" marR="0" lvl="0" indent="-2857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التعرف على مجالات عمل المشاركين </a:t>
                      </a:r>
                    </a:p>
                    <a:p>
                      <a:pPr marL="285750" marR="0" lvl="0" indent="-2857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عملية الإحصاء و ملا وثائق الانجاز</a:t>
                      </a:r>
                    </a:p>
                  </a:txBody>
                  <a:tcPr marL="63764" marR="637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85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endParaRPr kumimoji="0" lang="ar-MA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أكتوبر 2024-مارس 2025</a:t>
                      </a:r>
                      <a:endParaRPr kumimoji="0" lang="ar-MA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قبل نهاية سنة 2024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مطلع سنة 2025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63764" marR="637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استغلال حصيلة الانجاز و نشر النتائج</a:t>
                      </a:r>
                      <a:endParaRPr kumimoji="0" lang="fr-FR" sz="1000" b="1" i="0" u="sng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285750" marR="0" lvl="0" indent="-2857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السكان حسب كل وحدة إدارية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itchFamily="18" charset="0"/>
                        <a:cs typeface="Dubai" panose="020B0503030403030204" pitchFamily="34" charset="-78"/>
                      </a:endParaRPr>
                    </a:p>
                    <a:p>
                      <a:pPr marL="285750" marR="0" lvl="0" indent="-2857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933700" algn="l"/>
                        </a:tabLst>
                      </a:pPr>
                      <a:r>
                        <a:rPr kumimoji="0" lang="ar-M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 الخصائص العامة للسكان وللسكن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63764" marR="637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496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C0ADE31A-FCF1-E429-DC00-EB158EB6E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0" y="1628800"/>
            <a:ext cx="6985000" cy="3240360"/>
          </a:xfrm>
        </p:spPr>
        <p:txBody>
          <a:bodyPr/>
          <a:lstStyle/>
          <a:p>
            <a:pPr rtl="1"/>
            <a:r>
              <a:rPr lang="ar-MA" altLang="fr-FR" sz="4000" dirty="0">
                <a:latin typeface="Dubai" panose="020B0503030403030204" pitchFamily="34" charset="-78"/>
                <a:cs typeface="Dubai" panose="020B0503030403030204" pitchFamily="34" charset="-78"/>
              </a:rPr>
              <a:t>المحور الثالث : الإمكانات المادية والبشرية المطلوبة لإنجاز </a:t>
            </a:r>
            <a:br>
              <a:rPr lang="ar-MA" altLang="fr-FR" sz="4000" dirty="0"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MA" altLang="fr-FR" sz="4000" dirty="0">
                <a:latin typeface="Dubai" panose="020B0503030403030204" pitchFamily="34" charset="-78"/>
                <a:cs typeface="Dubai" panose="020B0503030403030204" pitchFamily="34" charset="-78"/>
              </a:rPr>
              <a:t>الإحصاء العام با</a:t>
            </a:r>
            <a:r>
              <a:rPr lang="ar-SA" altLang="fr-FR" sz="4000" dirty="0">
                <a:latin typeface="Dubai" panose="020B0503030403030204" pitchFamily="34" charset="-78"/>
                <a:cs typeface="Dubai" panose="020B0503030403030204" pitchFamily="34" charset="-78"/>
              </a:rPr>
              <a:t>قليم </a:t>
            </a:r>
            <a:r>
              <a:rPr lang="ar-MA" altLang="fr-FR" sz="4000" dirty="0">
                <a:latin typeface="Dubai" panose="020B0503030403030204" pitchFamily="34" charset="-78"/>
                <a:cs typeface="Dubai" panose="020B0503030403030204" pitchFamily="34" charset="-78"/>
              </a:rPr>
              <a:t>تارودانت.</a:t>
            </a:r>
            <a:endParaRPr lang="ar-MA" altLang="fr-FR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3335D72C-E796-CBAB-B5B3-A7D406D1E3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4878AB-26F2-4E6F-BB31-E2BDA17AE8DC}" type="slidenum">
              <a:rPr lang="fr-FR" altLang="fr-FR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52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>
            <a:extLst>
              <a:ext uri="{FF2B5EF4-FFF2-40B4-BE49-F238E27FC236}">
                <a16:creationId xmlns:a16="http://schemas.microsoft.com/office/drawing/2014/main" id="{0CAD7661-EB39-FCD9-E62D-FFB886BC6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2531"/>
            <a:ext cx="6985000" cy="1143000"/>
          </a:xfrm>
        </p:spPr>
        <p:txBody>
          <a:bodyPr/>
          <a:lstStyle/>
          <a:p>
            <a:pPr rtl="1"/>
            <a:r>
              <a:rPr lang="ar-MA" altLang="fr-FR" sz="2400" dirty="0">
                <a:latin typeface="Dubai" panose="020B0503030403030204" pitchFamily="34" charset="-78"/>
                <a:cs typeface="Dubai" panose="020B0503030403030204" pitchFamily="34" charset="-78"/>
              </a:rPr>
              <a:t>المحور الثالث : الإمكانات المادية والبشرية المطلوبة لإنجاز </a:t>
            </a:r>
            <a:br>
              <a:rPr lang="ar-MA" altLang="fr-FR" sz="2400" dirty="0"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MA" altLang="fr-FR" sz="2400" dirty="0">
                <a:latin typeface="Dubai" panose="020B0503030403030204" pitchFamily="34" charset="-78"/>
                <a:cs typeface="Dubai" panose="020B0503030403030204" pitchFamily="34" charset="-78"/>
              </a:rPr>
              <a:t>الإحصاء العام با</a:t>
            </a:r>
            <a:r>
              <a:rPr lang="ar-SA" altLang="fr-FR" sz="2400" dirty="0">
                <a:latin typeface="Dubai" panose="020B0503030403030204" pitchFamily="34" charset="-78"/>
                <a:cs typeface="Dubai" panose="020B0503030403030204" pitchFamily="34" charset="-78"/>
              </a:rPr>
              <a:t>قليم </a:t>
            </a:r>
            <a:r>
              <a:rPr lang="ar-MA" altLang="fr-FR" sz="2400" dirty="0">
                <a:latin typeface="Dubai" panose="020B0503030403030204" pitchFamily="34" charset="-78"/>
                <a:cs typeface="Dubai" panose="020B0503030403030204" pitchFamily="34" charset="-78"/>
              </a:rPr>
              <a:t>تارودانت</a:t>
            </a:r>
            <a:endParaRPr lang="fr-FR" altLang="fr-FR" dirty="0"/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AB307083-5E2B-D5F6-6E51-F0F0146AA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04864"/>
            <a:ext cx="8435280" cy="3888432"/>
          </a:xfrm>
        </p:spPr>
        <p:txBody>
          <a:bodyPr/>
          <a:lstStyle/>
          <a:p>
            <a:pPr algn="r" rtl="1">
              <a:lnSpc>
                <a:spcPct val="150000"/>
              </a:lnSpc>
              <a:buNone/>
            </a:pPr>
            <a:r>
              <a:rPr lang="ar-MA" altLang="fr-FR" b="1" dirty="0">
                <a:solidFill>
                  <a:srgbClr val="FF66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1 - تدبير عملية الترشيح للمشاركة في انجاز الإحصاء العام </a:t>
            </a:r>
            <a:r>
              <a:rPr lang="ar-MA" altLang="fr-FR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( الانتقاء الأولي/التكوين عن بعد/ المقابلات الفردية)</a:t>
            </a:r>
          </a:p>
          <a:p>
            <a:pPr algn="r" rtl="1">
              <a:lnSpc>
                <a:spcPct val="150000"/>
              </a:lnSpc>
              <a:buNone/>
            </a:pPr>
            <a:r>
              <a:rPr lang="ar-MA" altLang="fr-FR" b="1" dirty="0">
                <a:solidFill>
                  <a:srgbClr val="FF66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2 - حصيلة الأعمال الخرائطية </a:t>
            </a:r>
            <a:r>
              <a:rPr lang="ar-MA" altLang="fr-FR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 عدد مناطق الإحصاء والمراقبة و الإشراف 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ar-MA" altLang="fr-FR" b="1" dirty="0">
                <a:solidFill>
                  <a:srgbClr val="FF66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3 - تركيبة هيئة الانجاز : </a:t>
            </a:r>
            <a:r>
              <a:rPr lang="ar-MA" altLang="fr-FR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مشرفون ، مراقبون و باحثون</a:t>
            </a:r>
            <a:endParaRPr lang="fr-FR" altLang="fr-FR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ar-MA" altLang="fr-FR" b="1" dirty="0">
                <a:solidFill>
                  <a:srgbClr val="FF66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4 - توزيع عدد السيارات المطلوبة للإنجاز.</a:t>
            </a:r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ar-MA" altLang="fr-FR" b="1" dirty="0">
                <a:solidFill>
                  <a:srgbClr val="FF66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5 – خلاصة عامة.</a:t>
            </a:r>
            <a:endParaRPr lang="fr-FR" altLang="fr-FR" dirty="0">
              <a:solidFill>
                <a:srgbClr val="FF66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3316" name="Espace réservé du numéro de diapositive 3">
            <a:extLst>
              <a:ext uri="{FF2B5EF4-FFF2-40B4-BE49-F238E27FC236}">
                <a16:creationId xmlns:a16="http://schemas.microsoft.com/office/drawing/2014/main" id="{7AEF45D2-6CF7-3B75-106F-6D8C729A6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6653DE-64D0-47FC-8E45-5313767A5E31}" type="slidenum">
              <a:rPr lang="fr-FR" altLang="fr-FR" sz="12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99;p2">
            <a:extLst>
              <a:ext uri="{FF2B5EF4-FFF2-40B4-BE49-F238E27FC236}">
                <a16:creationId xmlns:a16="http://schemas.microsoft.com/office/drawing/2014/main" id="{5113820E-D987-491E-31C6-2BC0D51A9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143125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buClr>
                <a:srgbClr val="000000"/>
              </a:buClr>
              <a:buSzPts val="800"/>
              <a:buFont typeface="Century Gothic" panose="020B0502020202020204" pitchFamily="34" charset="0"/>
              <a:buNone/>
            </a:pPr>
            <a:endParaRPr lang="ar-MA" altLang="fr-FR" sz="80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algn="r" rtl="1" eaLnBrk="1" hangingPunct="1">
              <a:buClr>
                <a:srgbClr val="000000"/>
              </a:buClr>
              <a:buSzPts val="800"/>
              <a:buFont typeface="Century Gothic" panose="020B0502020202020204" pitchFamily="34" charset="0"/>
              <a:buNone/>
            </a:pPr>
            <a:endParaRPr lang="fr-FR" altLang="fr-FR" sz="80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58A107C4-020A-6AD9-3CFC-F8AB23FF8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98" y="2413296"/>
            <a:ext cx="870040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MA" altLang="fr-FR" sz="2000" b="1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  <a:sym typeface="Arial" panose="020B0604020202020204" pitchFamily="34" charset="0"/>
              </a:rPr>
              <a:t>فتح منصة تسجيل المترشحين ما بين 7 و 27 مارس ( </a:t>
            </a:r>
            <a:r>
              <a:rPr lang="fr-FR" altLang="fr-FR" sz="2000" b="1" dirty="0">
                <a:latin typeface="Dubai" panose="020B0503030403030204" pitchFamily="34" charset="-78"/>
                <a:cs typeface="Dubai" panose="020B0503030403030204" pitchFamily="34" charset="-78"/>
                <a:sym typeface="Arial" panose="020B0604020202020204" pitchFamily="34" charset="0"/>
              </a:rPr>
              <a:t>14198 </a:t>
            </a:r>
            <a:r>
              <a:rPr lang="ar-MA" altLang="fr-FR" sz="2000" b="1" dirty="0">
                <a:latin typeface="Dubai" panose="020B0503030403030204" pitchFamily="34" charset="-78"/>
                <a:cs typeface="Dubai" panose="020B0503030403030204" pitchFamily="34" charset="-78"/>
                <a:sym typeface="Arial" panose="020B0604020202020204" pitchFamily="34" charset="0"/>
              </a:rPr>
              <a:t> </a:t>
            </a:r>
            <a:r>
              <a:rPr lang="ar-MA" altLang="fr-FR" sz="2000" b="1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  <a:sym typeface="Arial" panose="020B0604020202020204" pitchFamily="34" charset="0"/>
              </a:rPr>
              <a:t>مسجل بالإقليم  من أصل حوالي 56000 بالجهة ).</a:t>
            </a:r>
          </a:p>
          <a:p>
            <a:pPr algn="r" rtl="1">
              <a:lnSpc>
                <a:spcPct val="150000"/>
              </a:lnSpc>
            </a:pPr>
            <a:endParaRPr lang="ar-MA" altLang="fr-FR" sz="1000" b="1" dirty="0">
              <a:solidFill>
                <a:srgbClr val="000000"/>
              </a:solidFill>
              <a:latin typeface="Dubai" panose="020B0503030403030204" pitchFamily="34" charset="-78"/>
              <a:cs typeface="Dubai" panose="020B0503030403030204" pitchFamily="34" charset="-78"/>
              <a:sym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MA" altLang="fr-FR" sz="2000" b="1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  <a:sym typeface="Arial" panose="020B0604020202020204" pitchFamily="34" charset="0"/>
              </a:rPr>
              <a:t>اختيار المقبولين لولوج منصة التكوين عن بعد من 15 مارس الى 15 يونيو ( 4784 مترشح من اصل حوالي 17000 بالجهة ).</a:t>
            </a:r>
          </a:p>
          <a:p>
            <a:pPr algn="r" rtl="1">
              <a:lnSpc>
                <a:spcPct val="150000"/>
              </a:lnSpc>
            </a:pPr>
            <a:endParaRPr lang="ar-MA" altLang="fr-FR" sz="1000" b="1" dirty="0">
              <a:solidFill>
                <a:srgbClr val="000000"/>
              </a:solidFill>
              <a:latin typeface="Dubai" panose="020B0503030403030204" pitchFamily="34" charset="-78"/>
              <a:cs typeface="Dubai" panose="020B0503030403030204" pitchFamily="34" charset="-78"/>
              <a:sym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MA" altLang="fr-FR" sz="2000" b="1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  <a:sym typeface="Arial" panose="020B0604020202020204" pitchFamily="34" charset="0"/>
              </a:rPr>
              <a:t>اجتياز المقابلات الشفوية المباشرة لاختيار حاجيات الإنجاز الميداني للإحصاء والتي تجرى حاليا بخمس مراكز على صعيد إقليم تارودانت على ان تنتهي منتصف الشهر الجاري.</a:t>
            </a:r>
          </a:p>
          <a:p>
            <a:pPr algn="r"/>
            <a:r>
              <a:rPr lang="ar-MA" altLang="fr-FR" dirty="0">
                <a:solidFill>
                  <a:srgbClr val="000000"/>
                </a:solidFill>
                <a:sym typeface="Arial" panose="020B0604020202020204" pitchFamily="34" charset="0"/>
              </a:rPr>
              <a:t> </a:t>
            </a:r>
            <a:endParaRPr lang="fr-FR" alt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934C6D7-71DF-F873-F227-29BB2E73604F}"/>
              </a:ext>
            </a:extLst>
          </p:cNvPr>
          <p:cNvSpPr txBox="1"/>
          <p:nvPr/>
        </p:nvSpPr>
        <p:spPr>
          <a:xfrm>
            <a:off x="1907704" y="1712030"/>
            <a:ext cx="6858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Clr>
                <a:srgbClr val="7B003B"/>
              </a:buClr>
              <a:buSzPct val="120000"/>
            </a:pPr>
            <a:r>
              <a:rPr lang="ar-MA" altLang="fr-FR" sz="2400" b="1" dirty="0">
                <a:solidFill>
                  <a:srgbClr val="FF66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1 - تدبير عملية الترشيح للمشاركة في انجاز الإحصاء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7AEF45D2-6CF7-3B75-106F-6D8C729A6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37475" y="6513513"/>
            <a:ext cx="1385888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ar-MA" altLang="fr-FR" sz="1200" dirty="0">
                <a:solidFill>
                  <a:srgbClr val="FFFFFF"/>
                </a:solidFill>
              </a:rPr>
              <a:t>14</a:t>
            </a:r>
            <a:endParaRPr lang="fr-FR" altLang="fr-FR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3">
            <a:extLst>
              <a:ext uri="{FF2B5EF4-FFF2-40B4-BE49-F238E27FC236}">
                <a16:creationId xmlns:a16="http://schemas.microsoft.com/office/drawing/2014/main" id="{B59E9FF8-2216-9E8C-75E7-097932DBF4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FE30E3-A13C-4158-BE49-6FCE69A7F8A8}" type="slidenum">
              <a:rPr lang="fr-FR" altLang="fr-FR" sz="12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8924841-85EE-A540-0702-55715A6C0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807751"/>
              </p:ext>
            </p:extLst>
          </p:nvPr>
        </p:nvGraphicFramePr>
        <p:xfrm>
          <a:off x="566735" y="2780928"/>
          <a:ext cx="8010525" cy="1523712"/>
        </p:xfrm>
        <a:graphic>
          <a:graphicData uri="http://schemas.openxmlformats.org/drawingml/2006/table">
            <a:tbl>
              <a:tblPr/>
              <a:tblGrid>
                <a:gridCol w="1602105">
                  <a:extLst>
                    <a:ext uri="{9D8B030D-6E8A-4147-A177-3AD203B41FA5}">
                      <a16:colId xmlns:a16="http://schemas.microsoft.com/office/drawing/2014/main" val="4012118397"/>
                    </a:ext>
                  </a:extLst>
                </a:gridCol>
                <a:gridCol w="1602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عدد مناطق الاشراف</a:t>
                      </a:r>
                      <a:endParaRPr kumimoji="0" lang="fr-FR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7B003B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عدد مناطق الإحصاء</a:t>
                      </a:r>
                      <a:endParaRPr kumimoji="0" lang="fr-FR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7B003B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عدد مناطق المراقبة</a:t>
                      </a:r>
                      <a:endParaRPr kumimoji="0" lang="fr-FR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7B003B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عدد الجماعات الترابية</a:t>
                      </a:r>
                      <a:endParaRPr kumimoji="0" lang="fr-FR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7B003B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endParaRPr kumimoji="0" lang="fr-FR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itchFamily="18" charset="0"/>
                        <a:cs typeface="Dubai" panose="020B0503030403030204" pitchFamily="34" charset="-78"/>
                      </a:endParaRP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24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849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286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89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ea typeface="Times New Roman" pitchFamily="18" charset="0"/>
                          <a:cs typeface="Dubai" panose="020B0503030403030204" pitchFamily="34" charset="-78"/>
                        </a:rPr>
                        <a:t>المجموع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B003B"/>
                        </a:solidFill>
                        <a:effectLst/>
                        <a:latin typeface="Dubai" panose="020B0503030403030204" pitchFamily="34" charset="-78"/>
                        <a:ea typeface="Times New Roman" pitchFamily="18" charset="0"/>
                        <a:cs typeface="Dubai" panose="020B0503030403030204" pitchFamily="34" charset="-78"/>
                      </a:endParaRP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32457F2E-694E-7642-6022-4B68CDDD1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78" y="1340768"/>
            <a:ext cx="74882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150000"/>
              </a:lnSpc>
              <a:buFontTx/>
              <a:buNone/>
            </a:pPr>
            <a:r>
              <a:rPr lang="ar-MA" altLang="fr-FR" b="1" kern="0" dirty="0">
                <a:solidFill>
                  <a:srgbClr val="FF66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2 - حصيلة الأعمال الخرائطية</a:t>
            </a:r>
            <a:endParaRPr lang="fr-FR" altLang="fr-FR" sz="800" kern="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 rtl="1">
              <a:spcBef>
                <a:spcPct val="0"/>
              </a:spcBef>
              <a:buClrTx/>
              <a:buSzTx/>
              <a:buFontTx/>
              <a:buNone/>
              <a:tabLst>
                <a:tab pos="2933700" algn="l"/>
              </a:tabLst>
            </a:pPr>
            <a:r>
              <a:rPr lang="ar-MA" altLang="fr-FR" sz="1800" b="1" kern="0" dirty="0">
                <a:solidFill>
                  <a:schemeClr val="tx1"/>
                </a:solidFill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ملخص توزيع عدد مناطق  المراقبة و الإحصاء حسب مناطق الإشراف </a:t>
            </a:r>
          </a:p>
        </p:txBody>
      </p:sp>
    </p:spTree>
    <p:extLst>
      <p:ext uri="{BB962C8B-B14F-4D97-AF65-F5344CB8AC3E}">
        <p14:creationId xmlns:p14="http://schemas.microsoft.com/office/powerpoint/2010/main" val="74033719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3">
            <a:extLst>
              <a:ext uri="{FF2B5EF4-FFF2-40B4-BE49-F238E27FC236}">
                <a16:creationId xmlns:a16="http://schemas.microsoft.com/office/drawing/2014/main" id="{B59E9FF8-2216-9E8C-75E7-097932DBF4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FE30E3-A13C-4158-BE49-6FCE69A7F8A8}" type="slidenum">
              <a:rPr lang="fr-FR" altLang="fr-FR" sz="12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fr-FR" altLang="fr-FR" sz="1200">
              <a:solidFill>
                <a:srgbClr val="FFFFFF"/>
              </a:solidFill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4A0C4B8-E46E-4FA6-E212-D1108E02A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066102"/>
              </p:ext>
            </p:extLst>
          </p:nvPr>
        </p:nvGraphicFramePr>
        <p:xfrm>
          <a:off x="566736" y="1928484"/>
          <a:ext cx="8010524" cy="4066595"/>
        </p:xfrm>
        <a:graphic>
          <a:graphicData uri="http://schemas.openxmlformats.org/drawingml/2006/table">
            <a:tbl>
              <a:tblPr/>
              <a:tblGrid>
                <a:gridCol w="1863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3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3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1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مناطق الإحصاء</a:t>
                      </a:r>
                      <a:endParaRPr kumimoji="0" 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itchFamily="18" charset="0"/>
                        <a:cs typeface="Dubai" panose="020B0503030403030204" pitchFamily="34" charset="-78"/>
                      </a:endParaRP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مناطق المراقبة</a:t>
                      </a:r>
                      <a:endParaRPr kumimoji="0" 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itchFamily="18" charset="0"/>
                        <a:cs typeface="Dubai" panose="020B0503030403030204" pitchFamily="34" charset="-78"/>
                      </a:endParaRP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عدد الجماعات الترابية</a:t>
                      </a:r>
                      <a:endParaRPr kumimoji="0" lang="fr-F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مناطق الإشراف الجماعي </a:t>
                      </a:r>
                      <a:endParaRPr kumimoji="0" 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itchFamily="18" charset="0"/>
                        <a:cs typeface="Dubai" panose="020B0503030403030204" pitchFamily="34" charset="-78"/>
                      </a:endParaRP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29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13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6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41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14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39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13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92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11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12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5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105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14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6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14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7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37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14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8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36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12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9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1482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36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13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5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10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1899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29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11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9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11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5999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26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10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7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12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700463"/>
                  </a:ext>
                </a:extLst>
              </a:tr>
            </a:tbl>
          </a:graphicData>
        </a:graphic>
      </p:graphicFrame>
      <p:sp>
        <p:nvSpPr>
          <p:cNvPr id="14394" name="Rectangle 4">
            <a:extLst>
              <a:ext uri="{FF2B5EF4-FFF2-40B4-BE49-F238E27FC236}">
                <a16:creationId xmlns:a16="http://schemas.microsoft.com/office/drawing/2014/main" id="{102937AF-6FBE-644F-8D7B-C98CF0739B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851" y="913616"/>
            <a:ext cx="7920581" cy="923330"/>
          </a:xfrm>
        </p:spPr>
        <p:txBody>
          <a:bodyPr wrap="square" anchor="ctr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ar-MA" altLang="fr-FR" b="1" dirty="0">
                <a:solidFill>
                  <a:srgbClr val="FF66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2 - تفاصيل حصيلة الأعمال الخرائطية </a:t>
            </a:r>
            <a:endParaRPr lang="fr-FR" altLang="fr-FR" sz="8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 rtl="1">
              <a:spcBef>
                <a:spcPct val="0"/>
              </a:spcBef>
              <a:buClrTx/>
              <a:buSzTx/>
              <a:buFontTx/>
              <a:buNone/>
              <a:tabLst>
                <a:tab pos="2933700" algn="l"/>
              </a:tabLst>
            </a:pPr>
            <a:r>
              <a:rPr lang="ar-MA" altLang="fr-FR" sz="1800" b="1" dirty="0">
                <a:solidFill>
                  <a:schemeClr val="tx1"/>
                </a:solidFill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توزيع عدد مناطق  المراقبة و الإحصاء حسب مناطق الإشراف وعدد الجماعات الترابية </a:t>
            </a:r>
            <a:r>
              <a:rPr lang="ar-MA" altLang="fr-FR" sz="1600" b="1" dirty="0">
                <a:solidFill>
                  <a:srgbClr val="FF0000"/>
                </a:solidFill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(1/2)</a:t>
            </a:r>
            <a:r>
              <a:rPr lang="fr-FR" alt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fr-FR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225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3">
            <a:extLst>
              <a:ext uri="{FF2B5EF4-FFF2-40B4-BE49-F238E27FC236}">
                <a16:creationId xmlns:a16="http://schemas.microsoft.com/office/drawing/2014/main" id="{B59E9FF8-2216-9E8C-75E7-097932DBF4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FE30E3-A13C-4158-BE49-6FCE69A7F8A8}" type="slidenum">
              <a:rPr lang="fr-FR" altLang="fr-FR" sz="12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fr-FR" altLang="fr-FR" sz="1200">
              <a:solidFill>
                <a:srgbClr val="FFFFFF"/>
              </a:solidFill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4A0C4B8-E46E-4FA6-E212-D1108E02A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30118"/>
              </p:ext>
            </p:extLst>
          </p:nvPr>
        </p:nvGraphicFramePr>
        <p:xfrm>
          <a:off x="566736" y="1928484"/>
          <a:ext cx="8010524" cy="4066595"/>
        </p:xfrm>
        <a:graphic>
          <a:graphicData uri="http://schemas.openxmlformats.org/drawingml/2006/table">
            <a:tbl>
              <a:tblPr/>
              <a:tblGrid>
                <a:gridCol w="1863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3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3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1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مناطق الإحصاء</a:t>
                      </a:r>
                      <a:endParaRPr kumimoji="0" 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itchFamily="18" charset="0"/>
                        <a:cs typeface="Dubai" panose="020B0503030403030204" pitchFamily="34" charset="-78"/>
                      </a:endParaRP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مناطق المراقبة</a:t>
                      </a:r>
                      <a:endParaRPr kumimoji="0" 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itchFamily="18" charset="0"/>
                        <a:cs typeface="Dubai" panose="020B0503030403030204" pitchFamily="34" charset="-78"/>
                      </a:endParaRP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عدد الجماعات الترابية</a:t>
                      </a:r>
                      <a:endParaRPr kumimoji="0" lang="fr-F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مناطق الإشراف الجماعي </a:t>
                      </a:r>
                      <a:endParaRPr kumimoji="0" 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itchFamily="18" charset="0"/>
                        <a:cs typeface="Dubai" panose="020B0503030403030204" pitchFamily="34" charset="-78"/>
                      </a:endParaRP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34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12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5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13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29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12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14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35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10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8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15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30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11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16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21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9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17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23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9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18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37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11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19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36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13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20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35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13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5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21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1482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45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14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22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1899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24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10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23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5999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30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11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24</a:t>
                      </a:r>
                    </a:p>
                  </a:txBody>
                  <a:tcPr marL="43462" marR="434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70046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E5DDAE63-1C6F-F3B0-8CEE-C1F0853F8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51" y="913616"/>
            <a:ext cx="79205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150000"/>
              </a:lnSpc>
              <a:buFontTx/>
              <a:buNone/>
            </a:pPr>
            <a:r>
              <a:rPr lang="ar-MA" altLang="fr-FR" b="1" kern="0" dirty="0">
                <a:solidFill>
                  <a:srgbClr val="FF66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2 - تفاصيل حصيلة الأعمال الخرائطية </a:t>
            </a:r>
          </a:p>
          <a:p>
            <a:pPr marL="0" indent="0" algn="ctr" rtl="1">
              <a:spcBef>
                <a:spcPct val="0"/>
              </a:spcBef>
              <a:buClrTx/>
              <a:buSzTx/>
              <a:buFontTx/>
              <a:buNone/>
              <a:tabLst>
                <a:tab pos="2933700" algn="l"/>
              </a:tabLst>
            </a:pPr>
            <a:r>
              <a:rPr lang="ar-MA" altLang="fr-FR" sz="1800" b="1" kern="0" dirty="0">
                <a:solidFill>
                  <a:schemeClr val="tx1"/>
                </a:solidFill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توزيع عدد مناطق  المراقبة و الإحصاء حسب مناطق الإشراف وعدد الجماعات الترابية </a:t>
            </a:r>
            <a:r>
              <a:rPr lang="ar-MA" altLang="fr-FR" sz="1600" b="1" kern="0" dirty="0">
                <a:solidFill>
                  <a:srgbClr val="FF0000"/>
                </a:solidFill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(2/2)</a:t>
            </a:r>
            <a:r>
              <a:rPr lang="fr-FR" altLang="fr-FR" sz="9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fr-FR" sz="9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219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FD18D0C-061E-792C-A498-43C9B1C1F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24171"/>
              </p:ext>
            </p:extLst>
          </p:nvPr>
        </p:nvGraphicFramePr>
        <p:xfrm>
          <a:off x="692570" y="2543814"/>
          <a:ext cx="8127899" cy="216232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13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742">
                  <a:extLst>
                    <a:ext uri="{9D8B030D-6E8A-4147-A177-3AD203B41FA5}">
                      <a16:colId xmlns:a16="http://schemas.microsoft.com/office/drawing/2014/main" val="2272334077"/>
                    </a:ext>
                  </a:extLst>
                </a:gridCol>
                <a:gridCol w="1713742">
                  <a:extLst>
                    <a:ext uri="{9D8B030D-6E8A-4147-A177-3AD203B41FA5}">
                      <a16:colId xmlns:a16="http://schemas.microsoft.com/office/drawing/2014/main" val="2122637179"/>
                    </a:ext>
                  </a:extLst>
                </a:gridCol>
                <a:gridCol w="1713742">
                  <a:extLst>
                    <a:ext uri="{9D8B030D-6E8A-4147-A177-3AD203B41FA5}">
                      <a16:colId xmlns:a16="http://schemas.microsoft.com/office/drawing/2014/main" val="2792137395"/>
                    </a:ext>
                  </a:extLst>
                </a:gridCol>
                <a:gridCol w="1272931">
                  <a:extLst>
                    <a:ext uri="{9D8B030D-6E8A-4147-A177-3AD203B41FA5}">
                      <a16:colId xmlns:a16="http://schemas.microsoft.com/office/drawing/2014/main" val="4142608966"/>
                    </a:ext>
                  </a:extLst>
                </a:gridCol>
              </a:tblGrid>
              <a:tr h="6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المجموع </a:t>
                      </a:r>
                      <a:endParaRPr kumimoji="0" lang="fr-FR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7B003B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المشرفون الجماعيين</a:t>
                      </a: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المراقبون</a:t>
                      </a: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الباحثون</a:t>
                      </a:r>
                      <a:endParaRPr kumimoji="0" lang="fr-FR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7B003B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393633"/>
                  </a:ext>
                </a:extLst>
              </a:tr>
              <a:tr h="493888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1159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849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214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الاحتياطيون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12</a:t>
                      </a:r>
                      <a:r>
                        <a:rPr kumimoji="0" lang="fr-FR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27</a:t>
                      </a:r>
                      <a:endParaRPr kumimoji="0" lang="fr-FR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7B003B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310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fr-FR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945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  <a:defRPr/>
                      </a:pPr>
                      <a:r>
                        <a:rPr kumimoji="0" lang="ar-MA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المجموع العام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927903"/>
                  </a:ext>
                </a:extLst>
              </a:tr>
            </a:tbl>
          </a:graphicData>
        </a:graphic>
      </p:graphicFrame>
      <p:sp>
        <p:nvSpPr>
          <p:cNvPr id="20516" name="Espace réservé du numéro de diapositive 5">
            <a:extLst>
              <a:ext uri="{FF2B5EF4-FFF2-40B4-BE49-F238E27FC236}">
                <a16:creationId xmlns:a16="http://schemas.microsoft.com/office/drawing/2014/main" id="{8230019A-5BC5-2B70-943E-7BBAA7D70D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7EC4A2-2A13-455D-A1B3-231EAA1C38D7}" type="slidenum">
              <a:rPr lang="fr-FR" altLang="fr-FR" sz="12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B33E518-68D7-6A46-A762-A156C92634DC}"/>
              </a:ext>
            </a:extLst>
          </p:cNvPr>
          <p:cNvSpPr txBox="1">
            <a:spLocks/>
          </p:cNvSpPr>
          <p:nvPr/>
        </p:nvSpPr>
        <p:spPr bwMode="auto">
          <a:xfrm>
            <a:off x="1763688" y="1226924"/>
            <a:ext cx="6444715" cy="134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9pPr>
          </a:lstStyle>
          <a:p>
            <a:pPr marL="342900" indent="-342900" algn="r" rtl="1"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ar-MA" altLang="fr-FR" sz="2400" kern="0" dirty="0">
                <a:solidFill>
                  <a:srgbClr val="FF6600"/>
                </a:solidFill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3 – ملخص حصيلة جداول تركيبة هيئة الانجاز : </a:t>
            </a:r>
          </a:p>
          <a:p>
            <a:pPr marL="342900" indent="-342900" algn="r" rtl="1"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ar-MA" altLang="fr-FR" sz="2400" kern="0" dirty="0">
                <a:solidFill>
                  <a:srgbClr val="000000"/>
                </a:solidFill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مشرفون ، مراقبون و باحثون</a:t>
            </a:r>
            <a:endParaRPr lang="fr-FR" altLang="fr-FR" sz="2400" b="0" kern="0" dirty="0">
              <a:solidFill>
                <a:srgbClr val="000000"/>
              </a:solidFill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91190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FD18D0C-061E-792C-A498-43C9B1C1F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45737"/>
              </p:ext>
            </p:extLst>
          </p:nvPr>
        </p:nvGraphicFramePr>
        <p:xfrm>
          <a:off x="508051" y="2852936"/>
          <a:ext cx="8127900" cy="260323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95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40722684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27233407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122637179"/>
                    </a:ext>
                  </a:extLst>
                </a:gridCol>
                <a:gridCol w="1080357">
                  <a:extLst>
                    <a:ext uri="{9D8B030D-6E8A-4147-A177-3AD203B41FA5}">
                      <a16:colId xmlns:a16="http://schemas.microsoft.com/office/drawing/2014/main" val="2792137395"/>
                    </a:ext>
                  </a:extLst>
                </a:gridCol>
                <a:gridCol w="895362">
                  <a:extLst>
                    <a:ext uri="{9D8B030D-6E8A-4147-A177-3AD203B41FA5}">
                      <a16:colId xmlns:a16="http://schemas.microsoft.com/office/drawing/2014/main" val="4142608966"/>
                    </a:ext>
                  </a:extLst>
                </a:gridCol>
              </a:tblGrid>
              <a:tr h="6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المجموع العام</a:t>
                      </a: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الاحتياطيون(باحث – مراقب – مشرف)</a:t>
                      </a: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المشرفون الجماعيين</a:t>
                      </a: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المجموع</a:t>
                      </a: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المراقبون</a:t>
                      </a: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الباحثون</a:t>
                      </a:r>
                      <a:endParaRPr kumimoji="0" lang="fr-F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7B003B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393633"/>
                  </a:ext>
                </a:extLst>
              </a:tr>
              <a:tr h="653044"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1282</a:t>
                      </a:r>
                      <a:endParaRPr lang="ar-MA" sz="2400" b="1" i="0" u="none" strike="noStrike" dirty="0">
                        <a:solidFill>
                          <a:srgbClr val="000000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algn="ctr" rtl="1" fontAlgn="ctr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M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24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r-FR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796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217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الوسط القروي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MA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339</a:t>
                      </a:r>
                      <a:endParaRPr lang="fr-FR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69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270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الوسط الحضري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015">
                <a:tc vMerge="1">
                  <a:txBody>
                    <a:bodyPr/>
                    <a:lstStyle/>
                    <a:p>
                      <a:pPr algn="ctr" rtl="1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24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286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849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400" b="1" i="0" u="none" strike="noStrike" dirty="0"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المجموع العام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927903"/>
                  </a:ext>
                </a:extLst>
              </a:tr>
            </a:tbl>
          </a:graphicData>
        </a:graphic>
      </p:graphicFrame>
      <p:sp>
        <p:nvSpPr>
          <p:cNvPr id="20516" name="Espace réservé du numéro de diapositive 5">
            <a:extLst>
              <a:ext uri="{FF2B5EF4-FFF2-40B4-BE49-F238E27FC236}">
                <a16:creationId xmlns:a16="http://schemas.microsoft.com/office/drawing/2014/main" id="{8230019A-5BC5-2B70-943E-7BBAA7D70D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58112" y="6522121"/>
            <a:ext cx="1385888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7EC4A2-2A13-455D-A1B3-231EAA1C38D7}" type="slidenum">
              <a:rPr lang="fr-FR" altLang="fr-FR" sz="12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B33E518-68D7-6A46-A762-A156C92634DC}"/>
              </a:ext>
            </a:extLst>
          </p:cNvPr>
          <p:cNvSpPr txBox="1">
            <a:spLocks/>
          </p:cNvSpPr>
          <p:nvPr/>
        </p:nvSpPr>
        <p:spPr bwMode="auto">
          <a:xfrm>
            <a:off x="1763688" y="1226924"/>
            <a:ext cx="6444715" cy="134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9pPr>
          </a:lstStyle>
          <a:p>
            <a:pPr marL="342900" indent="-342900" algn="r" rtl="1"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ar-MA" altLang="fr-FR" sz="2400" kern="0" dirty="0">
                <a:solidFill>
                  <a:srgbClr val="FF6600"/>
                </a:solidFill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3 – ملخص حصيلة جداول تركيبة هيئة الانجاز : </a:t>
            </a:r>
          </a:p>
          <a:p>
            <a:pPr marL="342900" indent="-342900" algn="r" rtl="1"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ar-MA" altLang="fr-FR" sz="2400" kern="0" dirty="0">
                <a:solidFill>
                  <a:srgbClr val="000000"/>
                </a:solidFill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حسب الوسطين الحضري والقروي</a:t>
            </a:r>
            <a:endParaRPr lang="fr-FR" altLang="fr-FR" sz="2400" b="0" kern="0" dirty="0">
              <a:solidFill>
                <a:srgbClr val="000000"/>
              </a:solidFill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6256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3">
            <a:extLst>
              <a:ext uri="{FF2B5EF4-FFF2-40B4-BE49-F238E27FC236}">
                <a16:creationId xmlns:a16="http://schemas.microsoft.com/office/drawing/2014/main" id="{F10DA280-E6BD-73C1-A8CC-4DCB4A2168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A8D76D-D9A8-4D7D-812A-4A3AA7FED58F}" type="slidenum">
              <a:rPr lang="fr-FR" altLang="fr-FR">
                <a:solidFill>
                  <a:srgbClr val="FFFFFF"/>
                </a:solidFill>
                <a:latin typeface="Century Gothic" panose="020B0502020202020204" pitchFamily="34" charset="0"/>
              </a:rPr>
              <a:pPr/>
              <a:t>2</a:t>
            </a:fld>
            <a:endParaRPr lang="fr-FR" altLang="fr-FR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075" name="ZoneTexte 1">
            <a:extLst>
              <a:ext uri="{FF2B5EF4-FFF2-40B4-BE49-F238E27FC236}">
                <a16:creationId xmlns:a16="http://schemas.microsoft.com/office/drawing/2014/main" id="{47EC1A85-6A93-E350-CA3A-A3EA3F3B7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799" y="1268760"/>
            <a:ext cx="31684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ar-MA" altLang="fr-FR" sz="2800" b="1" dirty="0">
                <a:solidFill>
                  <a:srgbClr val="DD6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إقـــلـــــــيم تـــــــــــارودانت</a:t>
            </a:r>
            <a:endParaRPr lang="fr-FR" altLang="fr-FR" sz="2800" b="1" dirty="0">
              <a:solidFill>
                <a:srgbClr val="DD6C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16832"/>
            <a:ext cx="9180512" cy="32433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3">
            <a:extLst>
              <a:ext uri="{FF2B5EF4-FFF2-40B4-BE49-F238E27FC236}">
                <a16:creationId xmlns:a16="http://schemas.microsoft.com/office/drawing/2014/main" id="{8567E9B6-9BF8-5CB0-B830-DF8DE7CB9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07335"/>
            <a:ext cx="7921104" cy="576262"/>
          </a:xfrm>
        </p:spPr>
        <p:txBody>
          <a:bodyPr/>
          <a:lstStyle/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FontTx/>
              <a:buNone/>
              <a:tabLst/>
              <a:defRPr/>
            </a:pPr>
            <a:r>
              <a:rPr kumimoji="0" lang="ar-M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3 – تفاصيل تركيبة هيئة الانجاز : </a:t>
            </a:r>
            <a:r>
              <a:rPr kumimoji="0" lang="ar-M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مشرفون ، مراقبون و باحثون</a:t>
            </a:r>
            <a:r>
              <a:rPr kumimoji="0" lang="fr-FR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</a:t>
            </a:r>
            <a:r>
              <a:rPr kumimoji="0" lang="ar-M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(1/6)</a:t>
            </a:r>
            <a:endParaRPr kumimoji="0" lang="fr-FR" altLang="fr-FR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FD18D0C-061E-792C-A498-43C9B1C1F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892297"/>
              </p:ext>
            </p:extLst>
          </p:nvPr>
        </p:nvGraphicFramePr>
        <p:xfrm>
          <a:off x="733007" y="1645298"/>
          <a:ext cx="7743881" cy="4518383"/>
        </p:xfrm>
        <a:graphic>
          <a:graphicData uri="http://schemas.openxmlformats.org/drawingml/2006/table">
            <a:tbl>
              <a:tblPr/>
              <a:tblGrid>
                <a:gridCol w="117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4059461992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350807749"/>
                    </a:ext>
                  </a:extLst>
                </a:gridCol>
                <a:gridCol w="1891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المجموع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المشرفون الجماعيين</a:t>
                      </a: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المراقبون</a:t>
                      </a: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الباحثون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الصفة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رقم مناطق الإشراف الجماعي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lang="fr-M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fr-F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334" marR="443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9279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7320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lang="fr-M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fr-F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334" marR="443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75575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45623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lang="fr-M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fr-F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334" marR="443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85997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47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lang="ar-M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fr-F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334" marR="443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74371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003995"/>
                  </a:ext>
                </a:extLst>
              </a:tr>
            </a:tbl>
          </a:graphicData>
        </a:graphic>
      </p:graphicFrame>
      <p:sp>
        <p:nvSpPr>
          <p:cNvPr id="20516" name="Espace réservé du numéro de diapositive 5">
            <a:extLst>
              <a:ext uri="{FF2B5EF4-FFF2-40B4-BE49-F238E27FC236}">
                <a16:creationId xmlns:a16="http://schemas.microsoft.com/office/drawing/2014/main" id="{8230019A-5BC5-2B70-943E-7BBAA7D70D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7EC4A2-2A13-455D-A1B3-231EAA1C38D7}" type="slidenum">
              <a:rPr lang="fr-FR" altLang="fr-FR" sz="12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fr-FR" altLang="fr-FR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8294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FD18D0C-061E-792C-A498-43C9B1C1F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327736"/>
              </p:ext>
            </p:extLst>
          </p:nvPr>
        </p:nvGraphicFramePr>
        <p:xfrm>
          <a:off x="733007" y="1645298"/>
          <a:ext cx="7743881" cy="4518383"/>
        </p:xfrm>
        <a:graphic>
          <a:graphicData uri="http://schemas.openxmlformats.org/drawingml/2006/table">
            <a:tbl>
              <a:tblPr/>
              <a:tblGrid>
                <a:gridCol w="117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4059461992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350807749"/>
                    </a:ext>
                  </a:extLst>
                </a:gridCol>
                <a:gridCol w="1891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المجموع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المشرفون الجماعيين</a:t>
                      </a: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المراقبون</a:t>
                      </a: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الباحثون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الصفة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رقم مناطق الإشراف الجماعي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9279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7320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75575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45623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85997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47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74371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003995"/>
                  </a:ext>
                </a:extLst>
              </a:tr>
            </a:tbl>
          </a:graphicData>
        </a:graphic>
      </p:graphicFrame>
      <p:sp>
        <p:nvSpPr>
          <p:cNvPr id="20516" name="Espace réservé du numéro de diapositive 5">
            <a:extLst>
              <a:ext uri="{FF2B5EF4-FFF2-40B4-BE49-F238E27FC236}">
                <a16:creationId xmlns:a16="http://schemas.microsoft.com/office/drawing/2014/main" id="{8230019A-5BC5-2B70-943E-7BBAA7D70D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7EC4A2-2A13-455D-A1B3-231EAA1C38D7}" type="slidenum">
              <a:rPr lang="fr-FR" altLang="fr-FR" sz="12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899CA157-7657-6673-8CDB-BAD3EEE8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069036"/>
            <a:ext cx="8208912" cy="576262"/>
          </a:xfrm>
        </p:spPr>
        <p:txBody>
          <a:bodyPr/>
          <a:lstStyle/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FontTx/>
              <a:buNone/>
              <a:tabLst/>
              <a:defRPr/>
            </a:pPr>
            <a:r>
              <a:rPr kumimoji="0" lang="ar-M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3 - تفاصيل تركيبة هيئة الانجاز : </a:t>
            </a:r>
            <a:r>
              <a:rPr kumimoji="0" lang="ar-M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مشرفون ، مراقبون و باحثون </a:t>
            </a:r>
            <a:r>
              <a:rPr kumimoji="0" lang="ar-M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(2/6)</a:t>
            </a:r>
            <a:endParaRPr kumimoji="0" lang="fr-FR" altLang="fr-FR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087493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FD18D0C-061E-792C-A498-43C9B1C1F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32610"/>
              </p:ext>
            </p:extLst>
          </p:nvPr>
        </p:nvGraphicFramePr>
        <p:xfrm>
          <a:off x="733007" y="1645298"/>
          <a:ext cx="7743881" cy="4518383"/>
        </p:xfrm>
        <a:graphic>
          <a:graphicData uri="http://schemas.openxmlformats.org/drawingml/2006/table">
            <a:tbl>
              <a:tblPr/>
              <a:tblGrid>
                <a:gridCol w="117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4059461992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350807749"/>
                    </a:ext>
                  </a:extLst>
                </a:gridCol>
                <a:gridCol w="1891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المجموع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المشرفون الجماعيين</a:t>
                      </a: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المراقبون</a:t>
                      </a: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الباحثون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الصفة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رقم مناطق الإشراف الجماعي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9279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7320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75575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45623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85997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47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74371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003995"/>
                  </a:ext>
                </a:extLst>
              </a:tr>
            </a:tbl>
          </a:graphicData>
        </a:graphic>
      </p:graphicFrame>
      <p:sp>
        <p:nvSpPr>
          <p:cNvPr id="20516" name="Espace réservé du numéro de diapositive 5">
            <a:extLst>
              <a:ext uri="{FF2B5EF4-FFF2-40B4-BE49-F238E27FC236}">
                <a16:creationId xmlns:a16="http://schemas.microsoft.com/office/drawing/2014/main" id="{8230019A-5BC5-2B70-943E-7BBAA7D70D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7EC4A2-2A13-455D-A1B3-231EAA1C38D7}" type="slidenum">
              <a:rPr lang="fr-FR" altLang="fr-FR" sz="12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5456A95C-85BE-861B-E80F-E1E09AE2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07335"/>
            <a:ext cx="7849096" cy="576262"/>
          </a:xfrm>
        </p:spPr>
        <p:txBody>
          <a:bodyPr/>
          <a:lstStyle/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FontTx/>
              <a:buNone/>
              <a:tabLst/>
              <a:defRPr/>
            </a:pPr>
            <a:r>
              <a:rPr kumimoji="0" lang="ar-M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3 - تفاصيل تركيبة هيئة الانجاز : </a:t>
            </a:r>
            <a:r>
              <a:rPr kumimoji="0" lang="ar-M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مشرفون ، مراقبون و باحثون </a:t>
            </a:r>
            <a:r>
              <a:rPr kumimoji="0" lang="ar-M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(3/6)</a:t>
            </a:r>
            <a:endParaRPr kumimoji="0" lang="fr-FR" altLang="fr-FR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363144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FD18D0C-061E-792C-A498-43C9B1C1F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089615"/>
              </p:ext>
            </p:extLst>
          </p:nvPr>
        </p:nvGraphicFramePr>
        <p:xfrm>
          <a:off x="733007" y="1645298"/>
          <a:ext cx="7743881" cy="4518383"/>
        </p:xfrm>
        <a:graphic>
          <a:graphicData uri="http://schemas.openxmlformats.org/drawingml/2006/table">
            <a:tbl>
              <a:tblPr/>
              <a:tblGrid>
                <a:gridCol w="117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4059461992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350807749"/>
                    </a:ext>
                  </a:extLst>
                </a:gridCol>
                <a:gridCol w="1891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المجموع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المشرفون الجماعيين</a:t>
                      </a: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المراقبون</a:t>
                      </a: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الباحثون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الصفة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رقم مناطق الإشراف الجماعي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9279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7320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75575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45623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85997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47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74371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003995"/>
                  </a:ext>
                </a:extLst>
              </a:tr>
            </a:tbl>
          </a:graphicData>
        </a:graphic>
      </p:graphicFrame>
      <p:sp>
        <p:nvSpPr>
          <p:cNvPr id="20516" name="Espace réservé du numéro de diapositive 5">
            <a:extLst>
              <a:ext uri="{FF2B5EF4-FFF2-40B4-BE49-F238E27FC236}">
                <a16:creationId xmlns:a16="http://schemas.microsoft.com/office/drawing/2014/main" id="{8230019A-5BC5-2B70-943E-7BBAA7D70D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7EC4A2-2A13-455D-A1B3-231EAA1C38D7}" type="slidenum">
              <a:rPr lang="fr-FR" altLang="fr-FR" sz="12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B7094AB0-48F7-E595-2ECE-63086AE4C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07335"/>
            <a:ext cx="7777088" cy="576262"/>
          </a:xfrm>
        </p:spPr>
        <p:txBody>
          <a:bodyPr/>
          <a:lstStyle/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FontTx/>
              <a:buNone/>
              <a:tabLst/>
              <a:defRPr/>
            </a:pPr>
            <a:r>
              <a:rPr kumimoji="0" lang="ar-M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3 - تفاصيل تركيبة هيئة الانجاز : </a:t>
            </a:r>
            <a:r>
              <a:rPr kumimoji="0" lang="ar-M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مشرفون ، مراقبون و باحثون </a:t>
            </a:r>
            <a:r>
              <a:rPr kumimoji="0" lang="ar-M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(4/6)</a:t>
            </a:r>
            <a:endParaRPr kumimoji="0" lang="fr-FR" altLang="fr-FR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221323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FD18D0C-061E-792C-A498-43C9B1C1F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914195"/>
              </p:ext>
            </p:extLst>
          </p:nvPr>
        </p:nvGraphicFramePr>
        <p:xfrm>
          <a:off x="733007" y="1645298"/>
          <a:ext cx="7743881" cy="4518383"/>
        </p:xfrm>
        <a:graphic>
          <a:graphicData uri="http://schemas.openxmlformats.org/drawingml/2006/table">
            <a:tbl>
              <a:tblPr/>
              <a:tblGrid>
                <a:gridCol w="117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4059461992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350807749"/>
                    </a:ext>
                  </a:extLst>
                </a:gridCol>
                <a:gridCol w="1891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المجموع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المشرفون الجماعيين</a:t>
                      </a: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المراقبون</a:t>
                      </a: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الباحثون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الصفة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رقم مناطق الإشراف الجماعي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9279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7320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75575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45623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85997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47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74371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003995"/>
                  </a:ext>
                </a:extLst>
              </a:tr>
            </a:tbl>
          </a:graphicData>
        </a:graphic>
      </p:graphicFrame>
      <p:sp>
        <p:nvSpPr>
          <p:cNvPr id="20516" name="Espace réservé du numéro de diapositive 5">
            <a:extLst>
              <a:ext uri="{FF2B5EF4-FFF2-40B4-BE49-F238E27FC236}">
                <a16:creationId xmlns:a16="http://schemas.microsoft.com/office/drawing/2014/main" id="{8230019A-5BC5-2B70-943E-7BBAA7D70D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7EC4A2-2A13-455D-A1B3-231EAA1C38D7}" type="slidenum">
              <a:rPr lang="fr-FR" altLang="fr-FR" sz="12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59C155F0-33DA-938D-03F1-F9AB54B8D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007335"/>
            <a:ext cx="7993112" cy="576262"/>
          </a:xfrm>
        </p:spPr>
        <p:txBody>
          <a:bodyPr/>
          <a:lstStyle/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FontTx/>
              <a:buNone/>
              <a:tabLst/>
              <a:defRPr/>
            </a:pPr>
            <a:r>
              <a:rPr kumimoji="0" lang="ar-M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3 – تفاصيل تركيبة هيئة الانجاز : </a:t>
            </a:r>
            <a:r>
              <a:rPr kumimoji="0" lang="ar-M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مشرفون ، مراقبون و باحثون </a:t>
            </a:r>
            <a:r>
              <a:rPr kumimoji="0" lang="ar-M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(5/6)</a:t>
            </a:r>
            <a:endParaRPr kumimoji="0" lang="fr-FR" altLang="fr-FR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248799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FD18D0C-061E-792C-A498-43C9B1C1F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65672"/>
              </p:ext>
            </p:extLst>
          </p:nvPr>
        </p:nvGraphicFramePr>
        <p:xfrm>
          <a:off x="733007" y="1645298"/>
          <a:ext cx="7743881" cy="4518383"/>
        </p:xfrm>
        <a:graphic>
          <a:graphicData uri="http://schemas.openxmlformats.org/drawingml/2006/table">
            <a:tbl>
              <a:tblPr/>
              <a:tblGrid>
                <a:gridCol w="117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4059461992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486">
                  <a:extLst>
                    <a:ext uri="{9D8B030D-6E8A-4147-A177-3AD203B41FA5}">
                      <a16:colId xmlns:a16="http://schemas.microsoft.com/office/drawing/2014/main" val="350807749"/>
                    </a:ext>
                  </a:extLst>
                </a:gridCol>
                <a:gridCol w="1891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المجموع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المشرفون الجماعيين</a:t>
                      </a: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المراقبون</a:t>
                      </a: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الباحثون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الصفة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رقم مناطق الإشراف الجماعي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9279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7320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75575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45623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85997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47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الرسميون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الاحتياطيون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74371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 :</a:t>
                      </a:r>
                    </a:p>
                  </a:txBody>
                  <a:tcPr marL="9525" marR="9525" marT="9525" marB="0" anchor="ctr">
                    <a:solidFill>
                      <a:srgbClr val="FDF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003995"/>
                  </a:ext>
                </a:extLst>
              </a:tr>
            </a:tbl>
          </a:graphicData>
        </a:graphic>
      </p:graphicFrame>
      <p:sp>
        <p:nvSpPr>
          <p:cNvPr id="20516" name="Espace réservé du numéro de diapositive 5">
            <a:extLst>
              <a:ext uri="{FF2B5EF4-FFF2-40B4-BE49-F238E27FC236}">
                <a16:creationId xmlns:a16="http://schemas.microsoft.com/office/drawing/2014/main" id="{8230019A-5BC5-2B70-943E-7BBAA7D70D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7EC4A2-2A13-455D-A1B3-231EAA1C38D7}" type="slidenum">
              <a:rPr lang="fr-FR" altLang="fr-FR" sz="12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DF40667D-C4FF-CF68-70FB-AEEA1FA2E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07335"/>
            <a:ext cx="7777088" cy="576262"/>
          </a:xfrm>
        </p:spPr>
        <p:txBody>
          <a:bodyPr/>
          <a:lstStyle/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FontTx/>
              <a:buNone/>
              <a:tabLst/>
              <a:defRPr/>
            </a:pPr>
            <a:r>
              <a:rPr kumimoji="0" lang="ar-M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3 - تفاصيل تركيبة هيئة الانجاز : </a:t>
            </a:r>
            <a:r>
              <a:rPr kumimoji="0" lang="ar-M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مشرفون ، مراقبون و باحثون </a:t>
            </a:r>
            <a:r>
              <a:rPr kumimoji="0" lang="ar-M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(6/6)</a:t>
            </a:r>
            <a:endParaRPr kumimoji="0" lang="fr-FR" altLang="fr-FR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609639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3">
            <a:extLst>
              <a:ext uri="{FF2B5EF4-FFF2-40B4-BE49-F238E27FC236}">
                <a16:creationId xmlns:a16="http://schemas.microsoft.com/office/drawing/2014/main" id="{B6FE8E1F-F49A-3B09-22D6-1174F4983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006" y="1052736"/>
            <a:ext cx="7058025" cy="576263"/>
          </a:xfrm>
        </p:spPr>
        <p:txBody>
          <a:bodyPr/>
          <a:lstStyle/>
          <a:p>
            <a:pPr rtl="1">
              <a:tabLst>
                <a:tab pos="2933700" algn="l"/>
              </a:tabLst>
            </a:pPr>
            <a:br>
              <a:rPr kumimoji="0" lang="ar-M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M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4 - ملخص حصيلة توزيع عدد السيارات المطلوبة للإنجاز.</a:t>
            </a:r>
            <a:br>
              <a:rPr lang="ar-MA" altLang="fr-FR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fr-FR" altLang="fr-FR" sz="900" b="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fr-FR" altLang="fr-FR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038B5AE-2880-063C-7B62-D609145C9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97717"/>
              </p:ext>
            </p:extLst>
          </p:nvPr>
        </p:nvGraphicFramePr>
        <p:xfrm>
          <a:off x="1115616" y="1954299"/>
          <a:ext cx="7416800" cy="1867536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008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السيارات المطلوبة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B003B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المجموع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للمراقبين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للمشرفين الجماعيين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0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B003B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المجموع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B003B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9748" name="Rectangle 2">
            <a:extLst>
              <a:ext uri="{FF2B5EF4-FFF2-40B4-BE49-F238E27FC236}">
                <a16:creationId xmlns:a16="http://schemas.microsoft.com/office/drawing/2014/main" id="{B809F38A-7213-65F9-7865-E56078880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005741"/>
            <a:ext cx="849694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679450"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3"/>
              </a:buBlip>
              <a:tabLst>
                <a:tab pos="2933700" algn="l"/>
              </a:tabLst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4"/>
              </a:buBlip>
              <a:tabLst>
                <a:tab pos="2933700" algn="l"/>
              </a:tabLst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5"/>
              </a:buBlip>
              <a:tabLst>
                <a:tab pos="2933700" algn="l"/>
              </a:tabLst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33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33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33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33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33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33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ar-MA" altLang="fr-FR" sz="2000" b="1" dirty="0">
                <a:solidFill>
                  <a:srgbClr val="7B003B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ملاحظات</a:t>
            </a:r>
            <a:r>
              <a:rPr lang="fr-FR" altLang="fr-FR" sz="2000" b="1" dirty="0">
                <a:solidFill>
                  <a:srgbClr val="7B003B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</a:t>
            </a:r>
            <a:endParaRPr lang="ar-MA" altLang="fr-FR" sz="2000" b="1" dirty="0">
              <a:solidFill>
                <a:srgbClr val="7B003B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indent="0" algn="r" rtl="1">
              <a:spcBef>
                <a:spcPct val="0"/>
              </a:spcBef>
              <a:buClrTx/>
              <a:buSzTx/>
              <a:buNone/>
            </a:pPr>
            <a:r>
              <a:rPr lang="ar-MA" altLang="fr-FR" sz="16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1) </a:t>
            </a:r>
            <a:r>
              <a:rPr lang="ar-MA" altLang="fr-FR" sz="18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هناك صيغتان متكاملتان لتعبئة أسطول السيارات المطلوبة</a:t>
            </a:r>
            <a:r>
              <a:rPr lang="fr-FR" altLang="fr-FR" sz="18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:</a:t>
            </a:r>
          </a:p>
          <a:p>
            <a:pPr marL="968375" indent="-342900" algn="r" rt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MA" altLang="fr-FR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سيارات تابعة لحضيرة جميع المؤسسات العمومية.</a:t>
            </a:r>
            <a:endParaRPr lang="ar-MA" altLang="fr-FR" sz="180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968375" indent="-342900" algn="r" rt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MA" altLang="fr-FR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سيارات في ملكية الخواص مقابل تعويض.</a:t>
            </a:r>
          </a:p>
          <a:p>
            <a:pPr indent="0" algn="r" rtl="1">
              <a:spcBef>
                <a:spcPct val="0"/>
              </a:spcBef>
              <a:buClrTx/>
              <a:buSzTx/>
              <a:buNone/>
            </a:pPr>
            <a:r>
              <a:rPr lang="ar-MA" altLang="fr-FR" sz="16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2) قد يُستكمل هذا الأسطول باللجوء إلى وسائل نقل أخرى ( الدواب مثلا) قصد الوصول الى تجمعات سكنية معزولة عند الاقتضاء.</a:t>
            </a:r>
          </a:p>
          <a:p>
            <a:pPr indent="0" algn="r" rtl="1">
              <a:spcBef>
                <a:spcPct val="0"/>
              </a:spcBef>
              <a:buClrTx/>
              <a:buSzTx/>
              <a:buNone/>
            </a:pPr>
            <a:r>
              <a:rPr lang="ar-MA" altLang="fr-FR" sz="18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3) ضمنها 24 سيارة لفرق الاحتياط بمناطق الاشراف الجماعية ( 24 فرقة احتياط ).</a:t>
            </a:r>
          </a:p>
          <a:p>
            <a:pPr indent="0" algn="r" rtl="1">
              <a:spcBef>
                <a:spcPct val="0"/>
              </a:spcBef>
              <a:buClrTx/>
              <a:buSzTx/>
              <a:buNone/>
            </a:pPr>
            <a:r>
              <a:rPr lang="ar-MA" altLang="fr-FR" sz="18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4) عند توفير سيارات يجب الأخذ بعين الاعتبار توفير سيارات ملائمة لتضاريس بعض المناطق الجبلية.</a:t>
            </a: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749" name="Espace réservé du numéro de diapositive 7">
            <a:extLst>
              <a:ext uri="{FF2B5EF4-FFF2-40B4-BE49-F238E27FC236}">
                <a16:creationId xmlns:a16="http://schemas.microsoft.com/office/drawing/2014/main" id="{47D9331B-6831-4C7C-AA43-D5FF13F60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2FA069-093D-428E-A980-FB1CA2CD40A1}" type="slidenum">
              <a:rPr lang="fr-FR" altLang="fr-FR" sz="1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fr-FR" altLang="fr-FR" sz="1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3">
            <a:extLst>
              <a:ext uri="{FF2B5EF4-FFF2-40B4-BE49-F238E27FC236}">
                <a16:creationId xmlns:a16="http://schemas.microsoft.com/office/drawing/2014/main" id="{25766626-2F34-5529-7F62-D93CE509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942541"/>
            <a:ext cx="7058025" cy="366440"/>
          </a:xfrm>
        </p:spPr>
        <p:txBody>
          <a:bodyPr/>
          <a:lstStyle/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FontTx/>
              <a:buNone/>
              <a:tabLst/>
              <a:defRPr/>
            </a:pPr>
            <a:r>
              <a:rPr kumimoji="0" lang="ar-M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4 – تفاصيل توزيع عدد السيارات المطلوبة للإنجاز. (1/2)</a:t>
            </a:r>
            <a:endParaRPr kumimoji="0" lang="fr-FR" altLang="fr-FR" sz="24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C89851A-1598-1104-4243-0C765B509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229000"/>
              </p:ext>
            </p:extLst>
          </p:nvPr>
        </p:nvGraphicFramePr>
        <p:xfrm>
          <a:off x="936228" y="1556792"/>
          <a:ext cx="7416800" cy="4320000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00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السيارات المطلوبة</a:t>
                      </a: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منطقة الإشراف الجماعي</a:t>
                      </a: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المجموع</a:t>
                      </a: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المراقب</a:t>
                      </a: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المشرف الجماعي</a:t>
                      </a: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14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16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15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2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15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14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3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3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2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4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2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5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10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9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6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5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4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7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16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15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8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9090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10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9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6670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15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14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10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1871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13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12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882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12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12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247414"/>
                  </a:ext>
                </a:extLst>
              </a:tr>
            </a:tbl>
          </a:graphicData>
        </a:graphic>
      </p:graphicFrame>
      <p:sp>
        <p:nvSpPr>
          <p:cNvPr id="28725" name="Espace réservé du numéro de diapositive 7">
            <a:extLst>
              <a:ext uri="{FF2B5EF4-FFF2-40B4-BE49-F238E27FC236}">
                <a16:creationId xmlns:a16="http://schemas.microsoft.com/office/drawing/2014/main" id="{EEBA574D-2494-51A0-8955-DE9FC1D806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E69A2B-3E03-4730-AD63-E742FF65B43A}" type="slidenum">
              <a:rPr lang="fr-FR" altLang="fr-FR" sz="12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3">
            <a:extLst>
              <a:ext uri="{FF2B5EF4-FFF2-40B4-BE49-F238E27FC236}">
                <a16:creationId xmlns:a16="http://schemas.microsoft.com/office/drawing/2014/main" id="{25766626-2F34-5529-7F62-D93CE509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942541"/>
            <a:ext cx="7058025" cy="366440"/>
          </a:xfrm>
        </p:spPr>
        <p:txBody>
          <a:bodyPr/>
          <a:lstStyle/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FontTx/>
              <a:buNone/>
              <a:tabLst/>
              <a:defRPr/>
            </a:pPr>
            <a:r>
              <a:rPr kumimoji="0" lang="ar-M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4 - تفاصيل توزيع عدد السيارات المطلوبة للإنجاز. (2/2)</a:t>
            </a:r>
            <a:endParaRPr kumimoji="0" lang="fr-FR" altLang="fr-FR" sz="24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C89851A-1598-1104-4243-0C765B509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445233"/>
              </p:ext>
            </p:extLst>
          </p:nvPr>
        </p:nvGraphicFramePr>
        <p:xfrm>
          <a:off x="936228" y="1556792"/>
          <a:ext cx="7416800" cy="4320000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00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السيارات المطلوبة</a:t>
                      </a: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منطقة الإشراف الجماعي</a:t>
                      </a: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المجموع</a:t>
                      </a: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المراقب</a:t>
                      </a: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المشرف الجماعي</a:t>
                      </a: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13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13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14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13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14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10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9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15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13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12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16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10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17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10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18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9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8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B003B"/>
                        </a:buClr>
                        <a:buSzPct val="120000"/>
                        <a:tabLst>
                          <a:tab pos="2933700" algn="l"/>
                        </a:tabLst>
                        <a:defRPr sz="20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18E00"/>
                        </a:buClr>
                        <a:buSzPct val="120000"/>
                        <a:buFont typeface="Arial" panose="020B0604020202020204" pitchFamily="34" charset="0"/>
                        <a:tabLst>
                          <a:tab pos="2933700" algn="l"/>
                        </a:tabLst>
                        <a:defRPr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120000"/>
                        <a:tabLst>
                          <a:tab pos="2933700" algn="l"/>
                        </a:tabLst>
                        <a:defRPr sz="140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19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15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14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20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9090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15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14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21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6670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13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12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22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1871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12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23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882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13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12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1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0" algn="l"/>
                        </a:tabLst>
                      </a:pPr>
                      <a:r>
                        <a:rPr kumimoji="0" lang="ar-MA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24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44332" marR="443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247414"/>
                  </a:ext>
                </a:extLst>
              </a:tr>
            </a:tbl>
          </a:graphicData>
        </a:graphic>
      </p:graphicFrame>
      <p:sp>
        <p:nvSpPr>
          <p:cNvPr id="28725" name="Espace réservé du numéro de diapositive 7">
            <a:extLst>
              <a:ext uri="{FF2B5EF4-FFF2-40B4-BE49-F238E27FC236}">
                <a16:creationId xmlns:a16="http://schemas.microsoft.com/office/drawing/2014/main" id="{EEBA574D-2494-51A0-8955-DE9FC1D806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E69A2B-3E03-4730-AD63-E742FF65B43A}" type="slidenum">
              <a:rPr lang="fr-FR" altLang="fr-FR" sz="12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4893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24D71A6-99B6-1655-4695-3535A263C6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7E1EC-44AE-4827-BB2E-9D11B932751A}" type="slidenum">
              <a:rPr lang="fr-FR" altLang="fr-FR" smtClean="0">
                <a:solidFill>
                  <a:srgbClr val="FFFFFF"/>
                </a:solidFill>
              </a:rPr>
              <a:pPr/>
              <a:t>29</a:t>
            </a:fld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1022D4A-ACCE-2DA5-AB0F-B57654E4ABFE}"/>
              </a:ext>
            </a:extLst>
          </p:cNvPr>
          <p:cNvSpPr txBox="1">
            <a:spLocks/>
          </p:cNvSpPr>
          <p:nvPr/>
        </p:nvSpPr>
        <p:spPr bwMode="auto">
          <a:xfrm>
            <a:off x="1907704" y="836712"/>
            <a:ext cx="532859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9pPr>
          </a:lstStyle>
          <a:p>
            <a:pPr marL="342900" indent="-342900" rtl="1">
              <a:lnSpc>
                <a:spcPct val="15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MA" altLang="fr-FR" sz="4800" kern="0" dirty="0">
                <a:solidFill>
                  <a:srgbClr val="FF6600"/>
                </a:solidFill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-5</a:t>
            </a:r>
            <a:r>
              <a:rPr lang="ar-MA" altLang="fr-FR" sz="4800" kern="0" dirty="0">
                <a:solidFill>
                  <a:srgbClr val="FF6600"/>
                </a:solidFill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خلاصة عامة</a:t>
            </a:r>
            <a:endParaRPr lang="fr-FR" altLang="fr-FR" sz="4800" kern="0" dirty="0">
              <a:solidFill>
                <a:srgbClr val="FF6600"/>
              </a:solidFill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8137AA1-5ED3-B126-94A0-3D55148A0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286771"/>
              </p:ext>
            </p:extLst>
          </p:nvPr>
        </p:nvGraphicFramePr>
        <p:xfrm>
          <a:off x="431540" y="1699866"/>
          <a:ext cx="8280920" cy="45137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81743304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22461809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4468936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1540518056"/>
                    </a:ext>
                  </a:extLst>
                </a:gridCol>
              </a:tblGrid>
              <a:tr h="511138">
                <a:tc grid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MA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الخلاصة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058927"/>
                  </a:ext>
                </a:extLst>
              </a:tr>
              <a:tr h="568982">
                <a:tc grid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MA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المجموع العام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MA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تبيان الوسائل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485145"/>
                  </a:ext>
                </a:extLst>
              </a:tr>
              <a:tr h="435526">
                <a:tc rowSpan="6"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lnSpc>
                          <a:spcPct val="100000"/>
                        </a:lnSpc>
                      </a:pPr>
                      <a:r>
                        <a:rPr lang="ar-MA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مشارك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lnSpc>
                          <a:spcPct val="100000"/>
                        </a:lnSpc>
                      </a:pPr>
                      <a:r>
                        <a:rPr lang="fr-FR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1282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lnSpc>
                          <a:spcPct val="100000"/>
                        </a:lnSpc>
                      </a:pPr>
                      <a:r>
                        <a:rPr lang="fr-FR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849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lnSpc>
                          <a:spcPct val="100000"/>
                        </a:lnSpc>
                      </a:pPr>
                      <a:r>
                        <a:rPr lang="ar-MA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عدد الباحثين الرسميين 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799646"/>
                  </a:ext>
                </a:extLst>
              </a:tr>
              <a:tr h="4355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lnSpc>
                          <a:spcPct val="100000"/>
                        </a:lnSpc>
                      </a:pPr>
                      <a:r>
                        <a:rPr lang="fr-FR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lnSpc>
                          <a:spcPct val="100000"/>
                        </a:lnSpc>
                      </a:pPr>
                      <a:r>
                        <a:rPr lang="ar-MA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عدد المراقبين الرسميين 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630130"/>
                  </a:ext>
                </a:extLst>
              </a:tr>
              <a:tr h="37869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lnSpc>
                          <a:spcPct val="100000"/>
                        </a:lnSpc>
                      </a:pPr>
                      <a:r>
                        <a:rPr lang="fr-FR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lnSpc>
                          <a:spcPct val="100000"/>
                        </a:lnSpc>
                      </a:pPr>
                      <a:r>
                        <a:rPr lang="ar-MA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عدد المشرفين الجماعين الرسميين: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518048"/>
                  </a:ext>
                </a:extLst>
              </a:tr>
              <a:tr h="4441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lnSpc>
                          <a:spcPct val="100000"/>
                        </a:lnSpc>
                      </a:pPr>
                      <a:r>
                        <a:rPr lang="fr-FR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lnSpc>
                          <a:spcPct val="100000"/>
                        </a:lnSpc>
                      </a:pPr>
                      <a:r>
                        <a:rPr lang="ar-MA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عدد الباحثين الإحتياطيين: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942192"/>
                  </a:ext>
                </a:extLst>
              </a:tr>
              <a:tr h="3701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lnSpc>
                          <a:spcPct val="100000"/>
                        </a:lnSpc>
                      </a:pPr>
                      <a:r>
                        <a:rPr lang="fr-FR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lnSpc>
                          <a:spcPct val="100000"/>
                        </a:lnSpc>
                      </a:pPr>
                      <a:r>
                        <a:rPr lang="ar-MA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عدد المراقبين الإحتياطيين: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832490"/>
                  </a:ext>
                </a:extLst>
              </a:tr>
              <a:tr h="370129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lnSpc>
                          <a:spcPct val="100000"/>
                        </a:lnSpc>
                      </a:pPr>
                      <a:endParaRPr lang="ar-MA" sz="2000" b="1" u="none" strike="noStrike" kern="120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lnSpc>
                          <a:spcPct val="100000"/>
                        </a:lnSpc>
                      </a:pPr>
                      <a:endParaRPr lang="fr-FR" sz="2000" b="1" u="none" strike="noStrike" kern="120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lnSpc>
                          <a:spcPct val="100000"/>
                        </a:lnSpc>
                      </a:pPr>
                      <a:r>
                        <a:rPr lang="ar-MA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3</a:t>
                      </a:r>
                      <a:endParaRPr lang="fr-FR" sz="2000" b="1" u="none" strike="noStrike" kern="120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lnSpc>
                          <a:spcPct val="100000"/>
                        </a:lnSpc>
                      </a:pPr>
                      <a:r>
                        <a:rPr lang="ar-MA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عدد المشرفين الجماعين الاحتياطيين: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565034"/>
                  </a:ext>
                </a:extLst>
              </a:tr>
              <a:tr h="457238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MA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سيارة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r-FR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r-FR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MA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عدد السيارات  الرسمية: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854070"/>
                  </a:ext>
                </a:extLst>
              </a:tr>
              <a:tr h="5421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r-FR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MA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عدد السيارات  الإحتياطية: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449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7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C0ADE31A-FCF1-E429-DC00-EB158EB6E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altLang="fr-FR" sz="2800">
                <a:latin typeface="Dubai" panose="020B0503030403030204" pitchFamily="34" charset="-78"/>
                <a:cs typeface="Dubai" panose="020B0503030403030204" pitchFamily="34" charset="-78"/>
              </a:rPr>
              <a:t>محــــاور العرض</a:t>
            </a:r>
            <a:endParaRPr lang="fr-FR" altLang="fr-FR" sz="28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EA9477B8-7C30-9145-2204-A4757C2B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452938"/>
          </a:xfrm>
        </p:spPr>
        <p:txBody>
          <a:bodyPr/>
          <a:lstStyle/>
          <a:p>
            <a:pPr marL="1885950" indent="-1885950" algn="just" rtl="1">
              <a:buFontTx/>
              <a:buNone/>
              <a:defRPr/>
            </a:pPr>
            <a:r>
              <a:rPr lang="ar-MA" sz="2800" b="1" dirty="0">
                <a:solidFill>
                  <a:srgbClr val="7B003B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المحور الأول: </a:t>
            </a:r>
            <a:r>
              <a:rPr lang="ar-MA" sz="2800" b="1" dirty="0">
                <a:solidFill>
                  <a:schemeClr val="tx1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ماهية وأهداف عملية الإحصاء العام للسكان                      السكنى.</a:t>
            </a:r>
          </a:p>
          <a:p>
            <a:pPr algn="just" rtl="1">
              <a:buFontTx/>
              <a:buNone/>
              <a:defRPr/>
            </a:pPr>
            <a:endParaRPr lang="ar-MA" sz="1800" b="1" dirty="0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  <a:p>
            <a:pPr algn="just" rtl="1">
              <a:buFontTx/>
              <a:buNone/>
              <a:defRPr/>
            </a:pPr>
            <a:r>
              <a:rPr lang="ar-MA" sz="2800" b="1" dirty="0">
                <a:solidFill>
                  <a:srgbClr val="7B003B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المحور</a:t>
            </a:r>
            <a:r>
              <a:rPr lang="ar-MA" sz="2800" b="1" dirty="0">
                <a:solidFill>
                  <a:schemeClr val="tx1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 </a:t>
            </a:r>
            <a:r>
              <a:rPr lang="ar-MA" sz="2800" b="1" dirty="0">
                <a:solidFill>
                  <a:srgbClr val="7B003B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الثاني: </a:t>
            </a:r>
            <a:r>
              <a:rPr lang="ar-MA" sz="2800" b="1" dirty="0">
                <a:solidFill>
                  <a:schemeClr val="tx1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الجدولة الزمنية لإعداد وإنجـاز الإحصاء العام</a:t>
            </a:r>
          </a:p>
          <a:p>
            <a:pPr algn="just" rtl="1">
              <a:buFontTx/>
              <a:buNone/>
              <a:defRPr/>
            </a:pPr>
            <a:r>
              <a:rPr lang="ar-MA" sz="2800" b="1" dirty="0">
                <a:solidFill>
                  <a:schemeClr val="tx1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                       للسكان والسكنى 2024 بالإقليم.</a:t>
            </a:r>
          </a:p>
          <a:p>
            <a:pPr algn="just" rtl="1">
              <a:buFontTx/>
              <a:buNone/>
              <a:defRPr/>
            </a:pPr>
            <a:endParaRPr lang="ar-MA" sz="1800" b="1" dirty="0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  <a:p>
            <a:pPr algn="just" rtl="1">
              <a:buFontTx/>
              <a:buNone/>
              <a:defRPr/>
            </a:pPr>
            <a:endParaRPr lang="fr-FR" sz="1050" b="1" dirty="0"/>
          </a:p>
          <a:p>
            <a:pPr algn="just" rtl="1">
              <a:buFontTx/>
              <a:buNone/>
              <a:defRPr/>
            </a:pPr>
            <a:r>
              <a:rPr lang="ar-MA" sz="2800" b="1" dirty="0">
                <a:solidFill>
                  <a:srgbClr val="7B003B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المحور الثالث: </a:t>
            </a:r>
            <a:r>
              <a:rPr lang="ar-MA" sz="2800" b="1" dirty="0">
                <a:solidFill>
                  <a:schemeClr val="tx1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الإمكانات المادية والبشرية المطلوبة لإنجاز  </a:t>
            </a:r>
          </a:p>
          <a:p>
            <a:pPr marL="2328863" algn="just" rtl="1">
              <a:buFontTx/>
              <a:buNone/>
              <a:tabLst>
                <a:tab pos="2155825" algn="l"/>
              </a:tabLst>
              <a:defRPr/>
            </a:pPr>
            <a:r>
              <a:rPr lang="ar-MA" sz="2800" b="1" dirty="0">
                <a:solidFill>
                  <a:schemeClr val="tx1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الإحصاء العام بالإقليم.</a:t>
            </a:r>
            <a:endParaRPr lang="fr-FR" sz="2800" b="1" dirty="0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3335D72C-E796-CBAB-B5B3-A7D406D1E3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4878AB-26F2-4E6F-BB31-E2BDA17AE8DC}" type="slidenum">
              <a:rPr lang="fr-FR" altLang="fr-FR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5CFEAD9-6687-7ABA-8F4F-B6CA1ADAD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t="2455" b="1833"/>
          <a:stretch>
            <a:fillRect/>
          </a:stretch>
        </p:blipFill>
        <p:spPr bwMode="auto">
          <a:xfrm rot="10800000">
            <a:off x="-36512" y="1513194"/>
            <a:ext cx="9167399" cy="321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6FB71C-436F-475C-E100-ADC5E05A7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t="20920" b="1833"/>
          <a:stretch/>
        </p:blipFill>
        <p:spPr bwMode="auto">
          <a:xfrm>
            <a:off x="-36512" y="3068960"/>
            <a:ext cx="916739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Espace réservé du contenu 2">
            <a:extLst>
              <a:ext uri="{FF2B5EF4-FFF2-40B4-BE49-F238E27FC236}">
                <a16:creationId xmlns:a16="http://schemas.microsoft.com/office/drawing/2014/main" id="{B8142030-DC30-8071-2519-A867A7C68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44406"/>
            <a:ext cx="8329613" cy="3600400"/>
          </a:xfrm>
        </p:spPr>
        <p:txBody>
          <a:bodyPr/>
          <a:lstStyle/>
          <a:p>
            <a:pPr marL="0" indent="0" algn="r" rtl="1">
              <a:buFontTx/>
              <a:buNone/>
            </a:pPr>
            <a:r>
              <a:rPr lang="ar-MA" altLang="fr-FR" b="1" dirty="0">
                <a:solidFill>
                  <a:schemeClr val="tx1"/>
                </a:solidFill>
              </a:rPr>
              <a:t> </a:t>
            </a:r>
            <a:r>
              <a:rPr lang="ar-MA" altLang="fr-FR" b="1" u="sng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ملاحظة </a:t>
            </a:r>
            <a:r>
              <a:rPr lang="ar-MA" altLang="fr-FR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 </a:t>
            </a:r>
          </a:p>
          <a:p>
            <a:pPr marL="0" indent="0" algn="r" rtl="1">
              <a:buFontTx/>
              <a:buNone/>
            </a:pPr>
            <a:r>
              <a:rPr lang="ar-MA" altLang="fr-FR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        لمزيد من التوضيحات والشروحات ذات الصلة بتنظيم ومراحل انجاز الإحصاء العام للسكان والسكنى، إقليميا جهويا ووطنيا، يرجى تصفح المواقع الإلكترونية التالية : </a:t>
            </a:r>
          </a:p>
          <a:p>
            <a:pPr marL="0" indent="0" algn="r" rtl="1">
              <a:buFontTx/>
              <a:buNone/>
            </a:pPr>
            <a:r>
              <a:rPr lang="ar-MA" altLang="fr-FR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- الموقع الخاص بالإحصاء العام من تدبير المصالح المركزية للمندوبية السامية للتخطيط : (</a:t>
            </a:r>
            <a:r>
              <a:rPr lang="fr-FR" altLang="fr-FR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www.recensement.ma</a:t>
            </a:r>
            <a:r>
              <a:rPr lang="ar-MA" altLang="fr-FR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)</a:t>
            </a:r>
          </a:p>
          <a:p>
            <a:pPr marL="0" indent="0" algn="r" rtl="1">
              <a:buFontTx/>
              <a:buNone/>
            </a:pPr>
            <a:r>
              <a:rPr lang="ar-MA" altLang="fr-FR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- الموقع الخاص بالمديرية الجهوية للمندوبية السامية لسوس ماسة : </a:t>
            </a:r>
          </a:p>
          <a:p>
            <a:pPr marL="0" indent="0" algn="r" rtl="1">
              <a:buFontTx/>
              <a:buNone/>
            </a:pPr>
            <a:r>
              <a:rPr lang="ar-MA" altLang="fr-FR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(</a:t>
            </a:r>
            <a:r>
              <a:rPr lang="fr-FR" altLang="fr-FR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www.hcp.ma/region-agadir</a:t>
            </a:r>
            <a:r>
              <a:rPr lang="ar-MA" altLang="fr-FR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)</a:t>
            </a:r>
            <a:endParaRPr lang="fr-FR" altLang="fr-FR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1747" name="Espace réservé du numéro de diapositive 3">
            <a:extLst>
              <a:ext uri="{FF2B5EF4-FFF2-40B4-BE49-F238E27FC236}">
                <a16:creationId xmlns:a16="http://schemas.microsoft.com/office/drawing/2014/main" id="{7BE36DEC-7082-A387-A27E-5A95ECEB61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90115C-278A-4F9E-B00F-7DE3D9F01E88}" type="slidenum">
              <a:rPr lang="fr-FR" altLang="fr-FR" sz="12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numéro de diapositive 2">
            <a:extLst>
              <a:ext uri="{FF2B5EF4-FFF2-40B4-BE49-F238E27FC236}">
                <a16:creationId xmlns:a16="http://schemas.microsoft.com/office/drawing/2014/main" id="{40F1D437-142C-B58E-5E42-6F127ADDF7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8EB9ED-E4F8-4B3B-99EB-600D2E43F0CB}" type="slidenum">
              <a:rPr lang="fr-FR" altLang="fr-FR" sz="12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58D3A2-CE4B-7ADB-CF5A-73AE5323A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2636912"/>
            <a:ext cx="5181446" cy="271162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9DD1202-F1F4-8433-FD9C-0EDB73EC06C5}"/>
              </a:ext>
            </a:extLst>
          </p:cNvPr>
          <p:cNvSpPr txBox="1"/>
          <p:nvPr/>
        </p:nvSpPr>
        <p:spPr>
          <a:xfrm>
            <a:off x="1732521" y="1700808"/>
            <a:ext cx="5963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4400" b="1" dirty="0">
                <a:solidFill>
                  <a:srgbClr val="7B003B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شكرا على حسن تتبعكم  </a:t>
            </a:r>
            <a:endParaRPr lang="fr-FR" sz="4400" b="1" dirty="0">
              <a:solidFill>
                <a:srgbClr val="7B003B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C0ADE31A-FCF1-E429-DC00-EB158EB6E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0" y="1628800"/>
            <a:ext cx="6985000" cy="2160240"/>
          </a:xfrm>
        </p:spPr>
        <p:txBody>
          <a:bodyPr/>
          <a:lstStyle/>
          <a:p>
            <a:pPr rtl="1"/>
            <a:r>
              <a:rPr lang="ar-MA" altLang="fr-FR" dirty="0">
                <a:latin typeface="Dubai" panose="020B0503030403030204" pitchFamily="34" charset="-78"/>
                <a:cs typeface="Dubai" panose="020B0503030403030204" pitchFamily="34" charset="-78"/>
              </a:rPr>
              <a:t>المحور الأول: ماهية وأهداف عملية الإحصاء العام للسكان السكنى.</a:t>
            </a:r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3335D72C-E796-CBAB-B5B3-A7D406D1E3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4878AB-26F2-4E6F-BB31-E2BDA17AE8DC}" type="slidenum">
              <a:rPr lang="fr-FR" altLang="fr-FR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CA1906-2B02-CA51-750E-4A2B65E7686E}"/>
              </a:ext>
            </a:extLst>
          </p:cNvPr>
          <p:cNvSpPr txBox="1"/>
          <p:nvPr/>
        </p:nvSpPr>
        <p:spPr>
          <a:xfrm>
            <a:off x="2555776" y="4222829"/>
            <a:ext cx="5976664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 rtl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ar-MA" altLang="fr-FR" b="1" dirty="0">
                <a:solidFill>
                  <a:srgbClr val="D67F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1 - ماهية الاحصاء العام للسكان و السكنى (1/2):</a:t>
            </a:r>
          </a:p>
          <a:p>
            <a:pPr lvl="1" algn="r" rtl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ar-MA" altLang="fr-FR" b="1" dirty="0">
                <a:solidFill>
                  <a:srgbClr val="D67F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3- مستجدات الإحصاء العام لسنة 2024</a:t>
            </a:r>
          </a:p>
          <a:p>
            <a:pPr lvl="1" algn="r" rtl="1">
              <a:lnSpc>
                <a:spcPct val="150000"/>
              </a:lnSpc>
              <a:defRPr/>
            </a:pPr>
            <a:r>
              <a:rPr lang="ar-MA" b="1" dirty="0">
                <a:solidFill>
                  <a:srgbClr val="D67F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2 - أهداف الاحصاء العام للسكان و السكنى :</a:t>
            </a:r>
          </a:p>
          <a:p>
            <a:pPr lvl="1" algn="r" rtl="1">
              <a:buFont typeface="Arial" panose="020B0604020202020204" pitchFamily="34" charset="0"/>
              <a:buNone/>
              <a:defRPr/>
            </a:pPr>
            <a:endParaRPr lang="ar-MA" altLang="fr-FR" b="1" dirty="0">
              <a:solidFill>
                <a:srgbClr val="D67F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1" algn="r" rtl="1">
              <a:buFont typeface="Arial" panose="020B0604020202020204" pitchFamily="34" charset="0"/>
              <a:buNone/>
              <a:defRPr/>
            </a:pPr>
            <a:endParaRPr lang="ar-MA" altLang="fr-FR" b="1" dirty="0">
              <a:solidFill>
                <a:srgbClr val="D67F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648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2">
            <a:extLst>
              <a:ext uri="{FF2B5EF4-FFF2-40B4-BE49-F238E27FC236}">
                <a16:creationId xmlns:a16="http://schemas.microsoft.com/office/drawing/2014/main" id="{3D55FE17-EB04-B73B-01AB-7C17D3B94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37" y="1268760"/>
            <a:ext cx="8645525" cy="4810125"/>
          </a:xfrm>
        </p:spPr>
        <p:txBody>
          <a:bodyPr/>
          <a:lstStyle/>
          <a:p>
            <a:pPr algn="r" rtl="1">
              <a:buFontTx/>
              <a:buNone/>
              <a:defRPr/>
            </a:pPr>
            <a:endParaRPr lang="fr-FR" altLang="fr-FR" sz="8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1" algn="r" rtl="1">
              <a:buFont typeface="Arial" panose="020B0604020202020204" pitchFamily="34" charset="0"/>
              <a:buNone/>
              <a:defRPr/>
            </a:pPr>
            <a:r>
              <a:rPr lang="ar-MA" altLang="fr-FR" b="1" dirty="0">
                <a:solidFill>
                  <a:srgbClr val="D67F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1 - ماهية الاحصاء العام للسكان و السكنى (1/2):</a:t>
            </a:r>
          </a:p>
          <a:p>
            <a:pPr lvl="1" algn="r" rtl="1">
              <a:buFont typeface="Arial" panose="020B0604020202020204" pitchFamily="34" charset="0"/>
              <a:buNone/>
              <a:defRPr/>
            </a:pPr>
            <a:endParaRPr lang="ar-MA" altLang="fr-FR" sz="1050" b="1" dirty="0">
              <a:solidFill>
                <a:srgbClr val="F792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ar-MA" altLang="fr-FR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الاحصاء العام للسكان و السكنى عملية تجميع معطيات تهم الخصائص العامة للسكان و السكنى، عبر مسح شامل وكامل لمجموع التراب الوطني خلال تاريخ مرجعي.</a:t>
            </a:r>
          </a:p>
          <a:p>
            <a:pPr marL="0" indent="0" algn="r" rtl="1">
              <a:buFontTx/>
              <a:buNone/>
              <a:defRPr/>
            </a:pPr>
            <a:endParaRPr lang="fr-FR" altLang="fr-FR" sz="200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ar-MA" altLang="fr-FR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ينجز الاحصاء العام وفق مقتضيات القانون رقم 001.71 بتاريخ 22 ربيع الثاني 1391 (16 يونيو 1971) صدر بالجريدة الرسمية عدد3060 بتاريخ 23 يونيو 1971.</a:t>
            </a:r>
          </a:p>
          <a:p>
            <a:pPr marL="0" indent="0" algn="r" rtl="1">
              <a:buFontTx/>
              <a:buNone/>
              <a:defRPr/>
            </a:pPr>
            <a:endParaRPr lang="ar-MA" altLang="fr-FR" sz="20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ar-MA" altLang="fr-FR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صدرت بالجريدة الرسمية رقم 7260 بتاريخ 28 دجنبر 2023، مراسيم تتعلق بتحديد تاريخ انجاز إحصاء 2024و بشروط انتقاء وتعويض المشاركين في العملية.</a:t>
            </a:r>
          </a:p>
          <a:p>
            <a:pPr marL="0" indent="0" algn="r" rtl="1">
              <a:buFontTx/>
              <a:buNone/>
              <a:defRPr/>
            </a:pPr>
            <a:endParaRPr lang="ar-MA" altLang="fr-FR" sz="20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ar-MA" altLang="fr-FR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تنشر نتائج الاحصاء العام بعد عرضها على النظر السديد لصاحب الجلالة نصره الله و يحدد مرسوم للسيد وزير الداخلية، عدد السكان القانونيين للمملكة كحصيلة أولية للعملية.</a:t>
            </a:r>
            <a:endParaRPr lang="fr-FR" altLang="fr-FR" sz="200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1" algn="r" rtl="1">
              <a:buFont typeface="Arial" panose="020B0604020202020204" pitchFamily="34" charset="0"/>
              <a:buNone/>
              <a:defRPr/>
            </a:pPr>
            <a:endParaRPr lang="fr-FR" altLang="fr-FR" dirty="0">
              <a:solidFill>
                <a:srgbClr val="FF99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>
              <a:buFontTx/>
              <a:buNone/>
              <a:defRPr/>
            </a:pPr>
            <a:endParaRPr lang="fr-FR" altLang="fr-FR" sz="4000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196" name="Espace réservé du numéro de diapositive 3">
            <a:extLst>
              <a:ext uri="{FF2B5EF4-FFF2-40B4-BE49-F238E27FC236}">
                <a16:creationId xmlns:a16="http://schemas.microsoft.com/office/drawing/2014/main" id="{02AFD927-671E-4886-C96E-2C255F52BA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E16995-D912-4028-90D8-0102266C08B8}" type="slidenum">
              <a:rPr lang="fr-FR" altLang="fr-FR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2">
            <a:extLst>
              <a:ext uri="{FF2B5EF4-FFF2-40B4-BE49-F238E27FC236}">
                <a16:creationId xmlns:a16="http://schemas.microsoft.com/office/drawing/2014/main" id="{B51EABC0-BDFB-5DAB-7F11-4ED61F1BA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773238"/>
            <a:ext cx="8643937" cy="3992562"/>
          </a:xfrm>
        </p:spPr>
        <p:txBody>
          <a:bodyPr/>
          <a:lstStyle/>
          <a:p>
            <a:pPr algn="r" rtl="1">
              <a:buFontTx/>
              <a:buNone/>
              <a:defRPr/>
            </a:pPr>
            <a:endParaRPr lang="fr-FR" altLang="fr-FR" sz="1800" dirty="0"/>
          </a:p>
          <a:p>
            <a:pPr algn="just" rtl="1">
              <a:buFont typeface="Arial" panose="020B0604020202020204" pitchFamily="34" charset="0"/>
              <a:buChar char="•"/>
              <a:defRPr/>
            </a:pPr>
            <a:r>
              <a:rPr lang="ar-MA" altLang="fr-FR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تتطلب العملية عبر مراحل الإعداد والإنجاز، تعبئة عامة للوسائل المتاحة </a:t>
            </a:r>
            <a:r>
              <a:rPr lang="ar-MA" altLang="fr-FR" sz="20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(أطقم بشرية، وسائل لوجيستيكية )  </a:t>
            </a:r>
            <a:r>
              <a:rPr lang="ar-MA" altLang="fr-FR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وتنجز تحت مسؤولية السادة ولاة وعمال صاحب الجلالة وبدعم تقني من مصالح المندوبية السامية للتخطيط.</a:t>
            </a:r>
          </a:p>
          <a:p>
            <a:pPr marL="0" indent="0" algn="just" rtl="1">
              <a:buFontTx/>
              <a:buNone/>
              <a:defRPr/>
            </a:pPr>
            <a:endParaRPr lang="fr-FR" altLang="fr-FR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 rtl="1">
              <a:buFont typeface="Arial" panose="020B0604020202020204" pitchFamily="34" charset="0"/>
              <a:buChar char="•"/>
              <a:defRPr/>
            </a:pPr>
            <a:r>
              <a:rPr lang="ar-MA" altLang="fr-FR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إحصاء 2024 يعد سابع نسخة من العملية بعد سنوات 1960 و1971 و 1982   و 1994 و</a:t>
            </a:r>
            <a:r>
              <a:rPr lang="fr-FR" altLang="fr-FR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2004</a:t>
            </a:r>
            <a:r>
              <a:rPr lang="ar-MA" altLang="fr-FR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و2014 .</a:t>
            </a:r>
            <a:endParaRPr lang="fr-FR" altLang="fr-FR" sz="400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9219" name="Espace réservé du numéro de diapositive 3">
            <a:extLst>
              <a:ext uri="{FF2B5EF4-FFF2-40B4-BE49-F238E27FC236}">
                <a16:creationId xmlns:a16="http://schemas.microsoft.com/office/drawing/2014/main" id="{CFADB9C0-54EA-D23B-83DD-E770386068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71C7BD-B2AC-468B-B58E-5CBD1EEA23EF}" type="slidenum">
              <a:rPr lang="fr-FR" altLang="fr-FR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CF10BE-25CE-54CE-2D01-9E89677A54DD}"/>
              </a:ext>
            </a:extLst>
          </p:cNvPr>
          <p:cNvSpPr txBox="1"/>
          <p:nvPr/>
        </p:nvSpPr>
        <p:spPr>
          <a:xfrm>
            <a:off x="3503392" y="1588572"/>
            <a:ext cx="5400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 rtl="1">
              <a:buFont typeface="Arial" panose="020B0604020202020204" pitchFamily="34" charset="0"/>
              <a:buNone/>
              <a:defRPr/>
            </a:pPr>
            <a:r>
              <a:rPr lang="ar-MA" altLang="fr-FR" b="1" dirty="0">
                <a:solidFill>
                  <a:srgbClr val="D67F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1 - ماهية الاحصاء العام للسكان و السكنى (2/2):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contenu 2">
            <a:extLst>
              <a:ext uri="{FF2B5EF4-FFF2-40B4-BE49-F238E27FC236}">
                <a16:creationId xmlns:a16="http://schemas.microsoft.com/office/drawing/2014/main" id="{B9444646-84FA-BE83-928C-93FDE7E13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285875"/>
            <a:ext cx="8643937" cy="4411663"/>
          </a:xfrm>
        </p:spPr>
        <p:txBody>
          <a:bodyPr/>
          <a:lstStyle/>
          <a:p>
            <a:pPr rtl="1">
              <a:buFontTx/>
              <a:buNone/>
              <a:defRPr/>
            </a:pPr>
            <a:r>
              <a:rPr lang="ar-MA" b="1" dirty="0"/>
              <a:t> </a:t>
            </a:r>
            <a:endParaRPr lang="fr-FR" sz="2000" dirty="0"/>
          </a:p>
          <a:p>
            <a:pPr lvl="1" algn="r" rtl="1">
              <a:buFont typeface="Arial" charset="0"/>
              <a:buNone/>
              <a:defRPr/>
            </a:pPr>
            <a:r>
              <a:rPr lang="ar-MA" b="1" dirty="0">
                <a:solidFill>
                  <a:srgbClr val="D67F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2 - أهداف الاحصاء العام للسكان و السكنى :</a:t>
            </a:r>
          </a:p>
          <a:p>
            <a:pPr lvl="1" algn="just" rtl="1">
              <a:buFont typeface="Arial" charset="0"/>
              <a:buNone/>
              <a:defRPr/>
            </a:pPr>
            <a:endParaRPr lang="fr-FR" sz="1800" dirty="0"/>
          </a:p>
          <a:p>
            <a:pPr algn="just" rtl="1">
              <a:buFont typeface="Arial" panose="020B0604020202020204" pitchFamily="34" charset="0"/>
              <a:buChar char="•"/>
              <a:defRPr/>
            </a:pPr>
            <a:r>
              <a:rPr lang="ar-M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تحديد السكان القانونيين لمجموع الوحدات الإدارية والمجالية للمملكة </a:t>
            </a:r>
            <a:r>
              <a:rPr lang="ar-MA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(</a:t>
            </a:r>
            <a:r>
              <a:rPr lang="ar-MA" sz="18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السكان البلديون( القاطنون بصفة اعتيادية، السكان الرحل، السكان بدون مأوى</a:t>
            </a:r>
            <a:r>
              <a:rPr lang="ar-MA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) </a:t>
            </a:r>
            <a:r>
              <a:rPr lang="ar-MA" sz="18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و السكان المحسوبين على حدة</a:t>
            </a:r>
            <a:r>
              <a:rPr lang="ar-MA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)</a:t>
            </a:r>
            <a:r>
              <a:rPr lang="ar-M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</a:p>
          <a:p>
            <a:pPr algn="just" rtl="1">
              <a:buFont typeface="Arial" panose="020B0604020202020204" pitchFamily="34" charset="0"/>
              <a:buChar char="•"/>
              <a:defRPr/>
            </a:pPr>
            <a:endParaRPr lang="fr-FR" sz="105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 rtl="1">
              <a:buFont typeface="Arial" panose="020B0604020202020204" pitchFamily="34" charset="0"/>
              <a:buChar char="•"/>
              <a:defRPr/>
            </a:pPr>
            <a:r>
              <a:rPr lang="ar-M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معرفة البنيات الديمغرافية و الاقتصادية والثقافية لساكنة المملكة.</a:t>
            </a:r>
          </a:p>
          <a:p>
            <a:pPr algn="just" rtl="1"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 rtl="1">
              <a:buFont typeface="Arial" panose="020B0604020202020204" pitchFamily="34" charset="0"/>
              <a:buChar char="•"/>
              <a:defRPr/>
            </a:pPr>
            <a:r>
              <a:rPr lang="ar-M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رصد ظروف عيش الأسر المغربية و ضبط خصائص حظيرة السكن.</a:t>
            </a:r>
          </a:p>
          <a:p>
            <a:pPr algn="just" rtl="1"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 rtl="1">
              <a:buFont typeface="Arial" panose="020B0604020202020204" pitchFamily="34" charset="0"/>
              <a:buChar char="•"/>
              <a:defRPr/>
            </a:pPr>
            <a:r>
              <a:rPr lang="ar-M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إعداد أرضية علمية مرجعية لإنجاز مختلف البحوث الميدانية ذات الصلة بالسكان و السكنى خلال فترة ما بين إحصائيين عامين متتاليين.</a:t>
            </a:r>
          </a:p>
          <a:p>
            <a:pPr algn="just" rtl="1">
              <a:buFontTx/>
              <a:buNone/>
              <a:defRPr/>
            </a:pPr>
            <a:endParaRPr lang="ar-MA" sz="40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 rtl="1">
              <a:buFontTx/>
              <a:buNone/>
              <a:defRPr/>
            </a:pPr>
            <a:endParaRPr lang="ar-MA" sz="40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 rtl="1">
              <a:buFontTx/>
              <a:buNone/>
              <a:defRPr/>
            </a:pPr>
            <a:endParaRPr lang="ar-MA" sz="40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 rtl="1">
              <a:buFontTx/>
              <a:buNone/>
              <a:defRPr/>
            </a:pPr>
            <a:endParaRPr lang="fr-FR" sz="40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43" name="Espace réservé du numéro de diapositive 3">
            <a:extLst>
              <a:ext uri="{FF2B5EF4-FFF2-40B4-BE49-F238E27FC236}">
                <a16:creationId xmlns:a16="http://schemas.microsoft.com/office/drawing/2014/main" id="{42F74407-BE3D-106B-7DA2-7C8032947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B9BB75-8361-49F2-9FD7-F454C57816B6}" type="slidenum">
              <a:rPr lang="fr-FR" altLang="fr-FR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519DB6E-E66C-9F1C-19A7-2D1335D9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t="2455" b="1833"/>
          <a:stretch>
            <a:fillRect/>
          </a:stretch>
        </p:blipFill>
        <p:spPr bwMode="auto">
          <a:xfrm rot="10800000">
            <a:off x="-36512" y="1513194"/>
            <a:ext cx="9167399" cy="321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AABC769-FA9B-11BA-581E-C315BDC44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t="20920" b="1833"/>
          <a:stretch/>
        </p:blipFill>
        <p:spPr bwMode="auto">
          <a:xfrm>
            <a:off x="-36512" y="3119169"/>
            <a:ext cx="916739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7F5524-1F70-7139-87FA-3E9057146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18113"/>
          </a:xfrm>
        </p:spPr>
        <p:txBody>
          <a:bodyPr/>
          <a:lstStyle/>
          <a:p>
            <a:pPr lvl="1" algn="r" rtl="1">
              <a:buFont typeface="Arial" charset="0"/>
              <a:buNone/>
              <a:defRPr/>
            </a:pPr>
            <a:endParaRPr lang="ar-MA" b="1" u="sng" dirty="0">
              <a:solidFill>
                <a:srgbClr val="FF9900"/>
              </a:solidFill>
            </a:endParaRPr>
          </a:p>
          <a:p>
            <a:pPr lvl="1" algn="r" rtl="1">
              <a:buFont typeface="Arial" charset="0"/>
              <a:buNone/>
              <a:defRPr/>
            </a:pPr>
            <a:r>
              <a:rPr lang="ar-MA" b="1" dirty="0">
                <a:solidFill>
                  <a:srgbClr val="D67F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 – مستجدات الإحصاء العام لسنة 2024</a:t>
            </a:r>
            <a:endParaRPr lang="fr-FR" sz="1800" dirty="0"/>
          </a:p>
          <a:p>
            <a:pPr algn="just" rtl="1">
              <a:buFont typeface="Arial" panose="020B0604020202020204" pitchFamily="34" charset="0"/>
              <a:buChar char="•"/>
              <a:defRPr/>
            </a:pPr>
            <a:r>
              <a:rPr lang="ar-M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مستجدات تكنلوجية : اعتماد الرقمنة عبر جميع مراحل إنجاز واستغلال نتائج الإحصاء العام </a:t>
            </a:r>
          </a:p>
          <a:p>
            <a:pPr algn="just" rtl="1">
              <a:buFont typeface="Arial" panose="020B0604020202020204" pitchFamily="34" charset="0"/>
              <a:buChar char="•"/>
              <a:defRPr/>
            </a:pPr>
            <a:r>
              <a:rPr lang="ar-M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مستجدات منهجية : </a:t>
            </a:r>
          </a:p>
          <a:p>
            <a:pPr marL="0" indent="0" algn="just" rtl="1">
              <a:buFontTx/>
              <a:buNone/>
              <a:defRPr/>
            </a:pPr>
            <a:r>
              <a:rPr lang="ar-M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               - اعتماد مقاربة جديدة في انتقاء وتكوين المشاركين في انجاز الإحصاء العام </a:t>
            </a:r>
          </a:p>
          <a:p>
            <a:pPr marL="0" indent="0" algn="just" rtl="1">
              <a:buFontTx/>
              <a:buNone/>
              <a:defRPr/>
            </a:pPr>
            <a:r>
              <a:rPr lang="ar-M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               - تمديد أجل انجاز الإحصاء العام (</a:t>
            </a:r>
            <a:r>
              <a:rPr lang="ar-MA" sz="20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من 20 يوما إلى </a:t>
            </a:r>
            <a:r>
              <a:rPr lang="ar-MA" sz="2000" b="1" u="sng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شهر كامل</a:t>
            </a:r>
            <a:r>
              <a:rPr lang="ar-M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) </a:t>
            </a:r>
          </a:p>
          <a:p>
            <a:pPr marL="0" indent="0" algn="just" rtl="1">
              <a:buFontTx/>
              <a:buNone/>
              <a:defRPr/>
            </a:pPr>
            <a:r>
              <a:rPr lang="ar-M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               - اعتماد تحصيل المعطيات لدى الأسر، على استمارتين بدل استمارة واحدة</a:t>
            </a:r>
          </a:p>
          <a:p>
            <a:pPr marL="0" indent="0" algn="just" rtl="1">
              <a:buFontTx/>
              <a:buNone/>
              <a:defRPr/>
            </a:pPr>
            <a:r>
              <a:rPr lang="ar-M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               - إضافة مواضيع جديدة لإستمارات الإحصاء (</a:t>
            </a:r>
            <a:r>
              <a:rPr lang="ar-MA" sz="20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الحماية الاجتماعية/استعمال تكنولوجيا المعلومات والاتصالات</a:t>
            </a:r>
            <a:r>
              <a:rPr lang="ar-M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)</a:t>
            </a:r>
          </a:p>
          <a:p>
            <a:pPr marL="0" indent="0" algn="just" rtl="1">
              <a:buFontTx/>
              <a:buNone/>
              <a:defRPr/>
            </a:pPr>
            <a:r>
              <a:rPr lang="ar-M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               - تدقيق مواضيع أخرى لإستمارات الإحصاء (</a:t>
            </a:r>
            <a:r>
              <a:rPr lang="ar-MA" sz="20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محاور مثل : الهجرة إلى الخارج/الأمية/التعليم الأولي/التسجيل بالحالة المدنية/....)</a:t>
            </a:r>
          </a:p>
          <a:p>
            <a:pPr algn="just" rtl="1">
              <a:buFontTx/>
              <a:buNone/>
              <a:defRPr/>
            </a:pPr>
            <a:endParaRPr lang="fr-FR" sz="1050" dirty="0"/>
          </a:p>
          <a:p>
            <a:pPr algn="just" rtl="1">
              <a:buFontTx/>
              <a:buNone/>
              <a:defRPr/>
            </a:pPr>
            <a:endParaRPr lang="fr-FR" sz="1200" dirty="0"/>
          </a:p>
        </p:txBody>
      </p:sp>
      <p:sp>
        <p:nvSpPr>
          <p:cNvPr id="11267" name="Espace réservé du numéro de diapositive 3">
            <a:extLst>
              <a:ext uri="{FF2B5EF4-FFF2-40B4-BE49-F238E27FC236}">
                <a16:creationId xmlns:a16="http://schemas.microsoft.com/office/drawing/2014/main" id="{73F161FB-0B8B-6EA0-58C6-C659E4CD3C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885BBA-840A-4E55-BAB4-F99D1CEE492D}" type="slidenum">
              <a:rPr lang="fr-FR" altLang="fr-FR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C0ADE31A-FCF1-E429-DC00-EB158EB6E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0" y="1628800"/>
            <a:ext cx="6985000" cy="3240360"/>
          </a:xfrm>
        </p:spPr>
        <p:txBody>
          <a:bodyPr/>
          <a:lstStyle/>
          <a:p>
            <a:pPr rtl="1"/>
            <a:r>
              <a:rPr lang="ar-MA" altLang="fr-FR" dirty="0">
                <a:latin typeface="Dubai" panose="020B0503030403030204" pitchFamily="34" charset="-78"/>
                <a:cs typeface="Dubai" panose="020B0503030403030204" pitchFamily="34" charset="-78"/>
              </a:rPr>
              <a:t>المحور الثاني : الجدولة الزمنية لإعداد وإنجـاز الإحصاء العام </a:t>
            </a:r>
            <a:br>
              <a:rPr lang="ar-MA" altLang="fr-FR" dirty="0"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MA" altLang="fr-FR" dirty="0">
                <a:latin typeface="Dubai" panose="020B0503030403030204" pitchFamily="34" charset="-78"/>
                <a:cs typeface="Dubai" panose="020B0503030403030204" pitchFamily="34" charset="-78"/>
              </a:rPr>
              <a:t>للسكان والسكنى 2024 بجهة سوس ماسة.</a:t>
            </a:r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3335D72C-E796-CBAB-B5B3-A7D406D1E3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4878AB-26F2-4E6F-BB31-E2BDA17AE8DC}" type="slidenum">
              <a:rPr lang="fr-FR" altLang="fr-FR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FR" altLang="fr-FR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52426"/>
      </p:ext>
    </p:extLst>
  </p:cSld>
  <p:clrMapOvr>
    <a:masterClrMapping/>
  </p:clrMapOvr>
</p:sld>
</file>

<file path=ppt/theme/theme1.xml><?xml version="1.0" encoding="utf-8"?>
<a:theme xmlns:a="http://schemas.openxmlformats.org/drawingml/2006/main" name="hcp_model">
  <a:themeElements>
    <a:clrScheme name="hcp_model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hcp_model">
      <a:majorFont>
        <a:latin typeface="Edwardian Script IT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cp_mod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cp_model">
  <a:themeElements>
    <a:clrScheme name="1_hcp_mod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hcp_model">
      <a:majorFont>
        <a:latin typeface="Edwardian Script IT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hcp_mod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cp_mod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cp_mod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cp_mod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cp_mod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cp_mod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cp_mod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cp_mod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cp_mod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cp_mod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cp_mod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cp_mod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10639</TotalTime>
  <Words>2186</Words>
  <Application>Microsoft Office PowerPoint</Application>
  <PresentationFormat>Affichage à l'écran (4:3)</PresentationFormat>
  <Paragraphs>919</Paragraphs>
  <Slides>31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41" baseType="lpstr">
      <vt:lpstr>Arabic Typesetting</vt:lpstr>
      <vt:lpstr>Arial</vt:lpstr>
      <vt:lpstr>Calibri</vt:lpstr>
      <vt:lpstr>Century Gothic</vt:lpstr>
      <vt:lpstr>Dubai</vt:lpstr>
      <vt:lpstr>Edwardian Script ITC</vt:lpstr>
      <vt:lpstr>Segoe UI Semibold</vt:lpstr>
      <vt:lpstr>Wingdings</vt:lpstr>
      <vt:lpstr>hcp_model</vt:lpstr>
      <vt:lpstr>1_hcp_model</vt:lpstr>
      <vt:lpstr>Présentation PowerPoint</vt:lpstr>
      <vt:lpstr>Présentation PowerPoint</vt:lpstr>
      <vt:lpstr>محــــاور العرض</vt:lpstr>
      <vt:lpstr>المحور الأول: ماهية وأهداف عملية الإحصاء العام للسكان السكنى.</vt:lpstr>
      <vt:lpstr>Présentation PowerPoint</vt:lpstr>
      <vt:lpstr>Présentation PowerPoint</vt:lpstr>
      <vt:lpstr>Présentation PowerPoint</vt:lpstr>
      <vt:lpstr>Présentation PowerPoint</vt:lpstr>
      <vt:lpstr>المحور الثاني : الجدولة الزمنية لإعداد وإنجـاز الإحصاء العام  للسكان والسكنى 2024 بجهة سوس ماسة.</vt:lpstr>
      <vt:lpstr>المحور الثاني : الجدولة الزمنية لإعداد وإنجـاز الإحصاء العام  للسكان والسكنى 2024 بجهة سوس ماسة</vt:lpstr>
      <vt:lpstr>المحور الثاني : الجدولة الزمنية لإعداد وإنجـاز الإحصاء العام  للسكان والسكنى 2024 بجهة سوس ماسة (تتمة)</vt:lpstr>
      <vt:lpstr>المحور الثالث : الإمكانات المادية والبشرية المطلوبة لإنجاز  الإحصاء العام باقليم تارودانت.</vt:lpstr>
      <vt:lpstr>المحور الثالث : الإمكانات المادية والبشرية المطلوبة لإنجاز  الإحصاء العام باقليم تارودانت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 – تفاصيل تركيبة هيئة الانجاز : مشرفون ، مراقبون و باحثون (1/6)</vt:lpstr>
      <vt:lpstr>3 - تفاصيل تركيبة هيئة الانجاز : مشرفون ، مراقبون و باحثون (2/6)</vt:lpstr>
      <vt:lpstr>3 - تفاصيل تركيبة هيئة الانجاز : مشرفون ، مراقبون و باحثون (3/6)</vt:lpstr>
      <vt:lpstr>3 - تفاصيل تركيبة هيئة الانجاز : مشرفون ، مراقبون و باحثون (4/6)</vt:lpstr>
      <vt:lpstr>3 – تفاصيل تركيبة هيئة الانجاز : مشرفون ، مراقبون و باحثون (5/6)</vt:lpstr>
      <vt:lpstr>3 - تفاصيل تركيبة هيئة الانجاز : مشرفون ، مراقبون و باحثون (6/6)</vt:lpstr>
      <vt:lpstr> 4 - ملخص حصيلة توزيع عدد السيارات المطلوبة للإنجاز.  </vt:lpstr>
      <vt:lpstr>4 – تفاصيل توزيع عدد السيارات المطلوبة للإنجاز. (1/2)</vt:lpstr>
      <vt:lpstr>4 - تفاصيل توزيع عدد السيارات المطلوبة للإنجاز. (2/2)</vt:lpstr>
      <vt:lpstr>Présentation PowerPoint</vt:lpstr>
      <vt:lpstr>Présentation PowerPoint</vt:lpstr>
      <vt:lpstr>Présentation PowerPoint</vt:lpstr>
    </vt:vector>
  </TitlesOfParts>
  <Company>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التعريف</dc:title>
  <dc:creator>aelarabi</dc:creator>
  <cp:lastModifiedBy>admin</cp:lastModifiedBy>
  <cp:revision>641</cp:revision>
  <cp:lastPrinted>2024-06-10T16:47:31Z</cp:lastPrinted>
  <dcterms:created xsi:type="dcterms:W3CDTF">2008-11-03T10:28:47Z</dcterms:created>
  <dcterms:modified xsi:type="dcterms:W3CDTF">2024-06-10T17:49:10Z</dcterms:modified>
</cp:coreProperties>
</file>