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4" r:id="rId1"/>
    <p:sldMasterId id="2147483725" r:id="rId2"/>
  </p:sldMasterIdLst>
  <p:notesMasterIdLst>
    <p:notesMasterId r:id="rId20"/>
  </p:notesMasterIdLst>
  <p:handoutMasterIdLst>
    <p:handoutMasterId r:id="rId21"/>
  </p:handoutMasterIdLst>
  <p:sldIdLst>
    <p:sldId id="385" r:id="rId3"/>
    <p:sldId id="376" r:id="rId4"/>
    <p:sldId id="384" r:id="rId5"/>
    <p:sldId id="318" r:id="rId6"/>
    <p:sldId id="320" r:id="rId7"/>
    <p:sldId id="362" r:id="rId8"/>
    <p:sldId id="363" r:id="rId9"/>
    <p:sldId id="374" r:id="rId10"/>
    <p:sldId id="361" r:id="rId11"/>
    <p:sldId id="370" r:id="rId12"/>
    <p:sldId id="369" r:id="rId13"/>
    <p:sldId id="380" r:id="rId14"/>
    <p:sldId id="381" r:id="rId15"/>
    <p:sldId id="383" r:id="rId16"/>
    <p:sldId id="382" r:id="rId17"/>
    <p:sldId id="375" r:id="rId18"/>
    <p:sldId id="310" r:id="rId19"/>
  </p:sldIdLst>
  <p:sldSz cx="9144000" cy="6858000" type="screen4x3"/>
  <p:notesSz cx="6797675" cy="9926638"/>
  <p:defaultTextStyle>
    <a:defPPr>
      <a:defRPr lang="ar-SA"/>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FF6600"/>
    <a:srgbClr val="993300"/>
    <a:srgbClr val="FF9966"/>
    <a:srgbClr val="990000"/>
    <a:srgbClr val="A5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395" autoAdjust="0"/>
    <p:restoredTop sz="92407" autoAdjust="0"/>
  </p:normalViewPr>
  <p:slideViewPr>
    <p:cSldViewPr>
      <p:cViewPr varScale="1">
        <p:scale>
          <a:sx n="107" d="100"/>
          <a:sy n="107" d="100"/>
        </p:scale>
        <p:origin x="1356" y="114"/>
      </p:cViewPr>
      <p:guideLst>
        <p:guide orient="horz" pos="2160"/>
        <p:guide pos="2880"/>
      </p:guideLst>
    </p:cSldViewPr>
  </p:slideViewPr>
  <p:outlineViewPr>
    <p:cViewPr>
      <p:scale>
        <a:sx n="33" d="100"/>
        <a:sy n="33" d="100"/>
      </p:scale>
      <p:origin x="0" y="93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r>
              <a:rPr lang="ar-MA"/>
              <a:t>المديرية الجهوية لسوس ماسة </a:t>
            </a:r>
            <a:endParaRPr lang="fr-FR"/>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42961B04-CDE9-41A1-A0A0-250138F6B5B9}" type="datetimeFigureOut">
              <a:rPr lang="fr-FR"/>
              <a:pPr>
                <a:defRPr/>
              </a:pPr>
              <a:t>29/06/2024</a:t>
            </a:fld>
            <a:endParaRPr lang="fr-FR"/>
          </a:p>
        </p:txBody>
      </p:sp>
      <p:sp>
        <p:nvSpPr>
          <p:cNvPr id="4" name="Espace réservé du pied de page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BA3F301-480F-4B1D-A4D9-86BB87C96AF9}" type="slidenum">
              <a:rPr lang="fr-FR"/>
              <a:pPr>
                <a:defRPr/>
              </a:pPr>
              <a:t>‹N°›</a:t>
            </a:fld>
            <a:endParaRPr lang="fr-FR"/>
          </a:p>
        </p:txBody>
      </p:sp>
    </p:spTree>
    <p:extLst>
      <p:ext uri="{BB962C8B-B14F-4D97-AF65-F5344CB8AC3E}">
        <p14:creationId xmlns:p14="http://schemas.microsoft.com/office/powerpoint/2010/main" val="67059854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ar-MA"/>
              <a:t>المديرية الجهوية لسوس ماسة </a:t>
            </a: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8DAD6EE-E8EA-457D-980D-B79FC61E36E1}" type="datetimeFigureOut">
              <a:rPr lang="fr-FR"/>
              <a:pPr>
                <a:defRPr/>
              </a:pPr>
              <a:t>29/06/2024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1FAA223-0C52-4226-AA99-45374B85E207}" type="slidenum">
              <a:rPr lang="fr-FR"/>
              <a:pPr>
                <a:defRPr/>
              </a:pPr>
              <a:t>‹N°›</a:t>
            </a:fld>
            <a:endParaRPr lang="fr-FR"/>
          </a:p>
        </p:txBody>
      </p:sp>
    </p:spTree>
    <p:extLst>
      <p:ext uri="{BB962C8B-B14F-4D97-AF65-F5344CB8AC3E}">
        <p14:creationId xmlns:p14="http://schemas.microsoft.com/office/powerpoint/2010/main" val="291023841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cs typeface="Arial" pitchFamily="34" charset="0"/>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EFFC269F-86E8-4C94-9C11-8160B9FEF6EF}" type="slidenum">
              <a:rPr lang="fr-FR" smtClean="0"/>
              <a:pPr/>
              <a:t>12</a:t>
            </a:fld>
            <a:endParaRPr lang="fr-FR" smtClean="0"/>
          </a:p>
        </p:txBody>
      </p:sp>
      <p:sp>
        <p:nvSpPr>
          <p:cNvPr id="18437" name="Espace réservé de l'en-tête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ar-MA" smtClean="0">
                <a:latin typeface="Arial" pitchFamily="34" charset="0"/>
                <a:cs typeface="Arial" pitchFamily="34" charset="0"/>
              </a:rPr>
              <a:t>المديرية الجهوية لسوس ماسة </a:t>
            </a:r>
            <a:endParaRPr lang="fr-FR" smtClean="0">
              <a:latin typeface="Arial" pitchFamily="34" charset="0"/>
              <a:cs typeface="Arial" pitchFamily="34" charset="0"/>
            </a:endParaRPr>
          </a:p>
        </p:txBody>
      </p:sp>
    </p:spTree>
    <p:extLst>
      <p:ext uri="{BB962C8B-B14F-4D97-AF65-F5344CB8AC3E}">
        <p14:creationId xmlns:p14="http://schemas.microsoft.com/office/powerpoint/2010/main" val="392621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ar-MA" smtClean="0"/>
              <a:t>المديرية الجهوية لسوس ماسة </a:t>
            </a:r>
            <a:endParaRPr lang="fr-FR"/>
          </a:p>
        </p:txBody>
      </p:sp>
      <p:sp>
        <p:nvSpPr>
          <p:cNvPr id="5" name="Espace réservé du numéro de diapositive 4"/>
          <p:cNvSpPr>
            <a:spLocks noGrp="1"/>
          </p:cNvSpPr>
          <p:nvPr>
            <p:ph type="sldNum" sz="quarter" idx="11"/>
          </p:nvPr>
        </p:nvSpPr>
        <p:spPr/>
        <p:txBody>
          <a:bodyPr/>
          <a:lstStyle/>
          <a:p>
            <a:pPr>
              <a:defRPr/>
            </a:pPr>
            <a:fld id="{A1FAA223-0C52-4226-AA99-45374B85E207}" type="slidenum">
              <a:rPr lang="fr-FR" smtClean="0"/>
              <a:pPr>
                <a:defRPr/>
              </a:pPr>
              <a:t>13</a:t>
            </a:fld>
            <a:endParaRPr lang="fr-FR"/>
          </a:p>
        </p:txBody>
      </p:sp>
    </p:spTree>
    <p:extLst>
      <p:ext uri="{BB962C8B-B14F-4D97-AF65-F5344CB8AC3E}">
        <p14:creationId xmlns:p14="http://schemas.microsoft.com/office/powerpoint/2010/main" val="95152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7E4BE08F-1727-4E5B-A62A-1D96BE0D2A88}"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7618A969-C37A-4E06-B57A-D4C5C8E3962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DFB4129B-C341-492E-BA6E-D032DEE49F72}"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841D2A38-F6EF-4A10-B928-B82F686416D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B6CDFF11-6F4B-49E3-B866-EBDF25B14C92}"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0695795E-1A31-4531-A5E6-D9BC615A3E6B}"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2133600"/>
            <a:ext cx="4038600" cy="39925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133600"/>
            <a:ext cx="4038600" cy="39925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fld id="{0EF58A35-DC0E-455D-A118-79A9CA4B9BB6}"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C16F6B3D-64E3-4A3F-9544-6F5BF83E413E}"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12"/>
          <p:cNvSpPr>
            <a:spLocks noGrp="1" noChangeArrowheads="1"/>
          </p:cNvSpPr>
          <p:nvPr>
            <p:ph type="dt" sz="half" idx="10"/>
          </p:nvPr>
        </p:nvSpPr>
        <p:spPr>
          <a:ln/>
        </p:spPr>
        <p:txBody>
          <a:bodyPr/>
          <a:lstStyle>
            <a:lvl1pPr>
              <a:defRPr/>
            </a:lvl1pPr>
          </a:lstStyle>
          <a:p>
            <a:pPr>
              <a:defRPr/>
            </a:pPr>
            <a:fld id="{C48F16B1-72A0-430D-8A4F-99E8DE97C064}"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0ED9573C-A6C7-404B-A12D-E8CEC8E55BFA}"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12"/>
          <p:cNvSpPr>
            <a:spLocks noGrp="1" noChangeArrowheads="1"/>
          </p:cNvSpPr>
          <p:nvPr>
            <p:ph type="dt" sz="half" idx="10"/>
          </p:nvPr>
        </p:nvSpPr>
        <p:spPr>
          <a:ln/>
        </p:spPr>
        <p:txBody>
          <a:bodyPr/>
          <a:lstStyle>
            <a:lvl1pPr>
              <a:defRPr/>
            </a:lvl1pPr>
          </a:lstStyle>
          <a:p>
            <a:pPr>
              <a:defRPr/>
            </a:pPr>
            <a:fld id="{07B5871F-B5C2-43C8-BCE1-EBB1F70F743A}"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74B6D88A-7FC5-41E9-96E6-8875E5B6E15C}"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12"/>
          <p:cNvSpPr>
            <a:spLocks noGrp="1" noChangeArrowheads="1"/>
          </p:cNvSpPr>
          <p:nvPr>
            <p:ph type="dt" sz="half" idx="10"/>
          </p:nvPr>
        </p:nvSpPr>
        <p:spPr>
          <a:ln/>
        </p:spPr>
        <p:txBody>
          <a:bodyPr/>
          <a:lstStyle>
            <a:lvl1pPr>
              <a:defRPr/>
            </a:lvl1pPr>
          </a:lstStyle>
          <a:p>
            <a:pPr>
              <a:defRPr/>
            </a:pPr>
            <a:fld id="{9191DC2B-A795-45DD-A1C9-36EE57B93296}"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DC7023A1-4D7F-4226-9180-CB8BB474136C}"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12"/>
          <p:cNvSpPr>
            <a:spLocks noGrp="1" noChangeArrowheads="1"/>
          </p:cNvSpPr>
          <p:nvPr>
            <p:ph type="dt" sz="half" idx="10"/>
          </p:nvPr>
        </p:nvSpPr>
        <p:spPr>
          <a:ln/>
        </p:spPr>
        <p:txBody>
          <a:bodyPr/>
          <a:lstStyle>
            <a:lvl1pPr>
              <a:defRPr/>
            </a:lvl1pPr>
          </a:lstStyle>
          <a:p>
            <a:pPr>
              <a:defRPr/>
            </a:pPr>
            <a:fld id="{4250D119-224C-4638-832F-FD2AC660E2BA}" type="datetime1">
              <a:rPr lang="fr-FR"/>
              <a:pPr>
                <a:defRPr/>
              </a:pPr>
              <a:t>29/06/2024</a:t>
            </a:fld>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33C4B205-B5C5-4D95-BD0D-7C03FA6AE3B6}"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12"/>
          <p:cNvSpPr>
            <a:spLocks noGrp="1" noChangeArrowheads="1"/>
          </p:cNvSpPr>
          <p:nvPr>
            <p:ph type="dt" sz="half" idx="10"/>
          </p:nvPr>
        </p:nvSpPr>
        <p:spPr>
          <a:ln/>
        </p:spPr>
        <p:txBody>
          <a:bodyPr/>
          <a:lstStyle>
            <a:lvl1pPr>
              <a:defRPr/>
            </a:lvl1pPr>
          </a:lstStyle>
          <a:p>
            <a:pPr>
              <a:defRPr/>
            </a:pPr>
            <a:fld id="{118170BC-56B5-4AF8-86F7-BB2F36FA5A02}" type="datetime1">
              <a:rPr lang="fr-FR"/>
              <a:pPr>
                <a:defRPr/>
              </a:pPr>
              <a:t>29/06/2024</a:t>
            </a:fld>
            <a:endParaRPr lang="fr-FR"/>
          </a:p>
        </p:txBody>
      </p:sp>
      <p:sp>
        <p:nvSpPr>
          <p:cNvPr id="8" name="Espace réservé du numéro de diapositive 13"/>
          <p:cNvSpPr>
            <a:spLocks noGrp="1" noChangeArrowheads="1"/>
          </p:cNvSpPr>
          <p:nvPr>
            <p:ph type="sldNum" sz="quarter" idx="11"/>
          </p:nvPr>
        </p:nvSpPr>
        <p:spPr>
          <a:ln/>
        </p:spPr>
        <p:txBody>
          <a:bodyPr/>
          <a:lstStyle>
            <a:lvl1pPr>
              <a:defRPr/>
            </a:lvl1pPr>
          </a:lstStyle>
          <a:p>
            <a:pPr>
              <a:defRPr/>
            </a:pPr>
            <a:fld id="{57FE6450-737D-47F5-886F-E24ED3463029}"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12"/>
          <p:cNvSpPr>
            <a:spLocks noGrp="1" noChangeArrowheads="1"/>
          </p:cNvSpPr>
          <p:nvPr>
            <p:ph type="dt" sz="half" idx="10"/>
          </p:nvPr>
        </p:nvSpPr>
        <p:spPr>
          <a:ln/>
        </p:spPr>
        <p:txBody>
          <a:bodyPr/>
          <a:lstStyle>
            <a:lvl1pPr>
              <a:defRPr/>
            </a:lvl1pPr>
          </a:lstStyle>
          <a:p>
            <a:pPr>
              <a:defRPr/>
            </a:pPr>
            <a:fld id="{2833B5B1-2475-4168-813D-13F562DE1602}" type="datetime1">
              <a:rPr lang="fr-FR"/>
              <a:pPr>
                <a:defRPr/>
              </a:pPr>
              <a:t>29/06/2024</a:t>
            </a:fld>
            <a:endParaRPr lang="fr-FR"/>
          </a:p>
        </p:txBody>
      </p:sp>
      <p:sp>
        <p:nvSpPr>
          <p:cNvPr id="4" name="Espace réservé du numéro de diapositive 13"/>
          <p:cNvSpPr>
            <a:spLocks noGrp="1" noChangeArrowheads="1"/>
          </p:cNvSpPr>
          <p:nvPr>
            <p:ph type="sldNum" sz="quarter" idx="11"/>
          </p:nvPr>
        </p:nvSpPr>
        <p:spPr>
          <a:ln/>
        </p:spPr>
        <p:txBody>
          <a:bodyPr/>
          <a:lstStyle>
            <a:lvl1pPr>
              <a:defRPr/>
            </a:lvl1pPr>
          </a:lstStyle>
          <a:p>
            <a:pPr>
              <a:defRPr/>
            </a:pPr>
            <a:fld id="{AC782B62-5F2A-4DC8-978B-E0DFA2E992DD}"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2"/>
          <p:cNvSpPr>
            <a:spLocks noGrp="1" noChangeArrowheads="1"/>
          </p:cNvSpPr>
          <p:nvPr>
            <p:ph type="dt" sz="half" idx="10"/>
          </p:nvPr>
        </p:nvSpPr>
        <p:spPr>
          <a:ln/>
        </p:spPr>
        <p:txBody>
          <a:bodyPr/>
          <a:lstStyle>
            <a:lvl1pPr>
              <a:defRPr/>
            </a:lvl1pPr>
          </a:lstStyle>
          <a:p>
            <a:pPr>
              <a:defRPr/>
            </a:pPr>
            <a:fld id="{9662A01B-2B8A-4A8F-99CC-024230109950}" type="datetime1">
              <a:rPr lang="fr-FR"/>
              <a:pPr>
                <a:defRPr/>
              </a:pPr>
              <a:t>29/06/2024</a:t>
            </a:fld>
            <a:endParaRPr lang="fr-FR"/>
          </a:p>
        </p:txBody>
      </p:sp>
      <p:sp>
        <p:nvSpPr>
          <p:cNvPr id="3" name="Espace réservé du numéro de diapositive 13"/>
          <p:cNvSpPr>
            <a:spLocks noGrp="1" noChangeArrowheads="1"/>
          </p:cNvSpPr>
          <p:nvPr>
            <p:ph type="sldNum" sz="quarter" idx="11"/>
          </p:nvPr>
        </p:nvSpPr>
        <p:spPr>
          <a:ln/>
        </p:spPr>
        <p:txBody>
          <a:bodyPr/>
          <a:lstStyle>
            <a:lvl1pPr>
              <a:defRPr/>
            </a:lvl1pPr>
          </a:lstStyle>
          <a:p>
            <a:pPr>
              <a:defRPr/>
            </a:pPr>
            <a:fld id="{AEABB82C-3CD9-487C-8777-8EDB51C822C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fld id="{F90A8878-EBF1-4B2B-979E-C34B3DED7843}"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E35B49A4-6ADD-4735-99D4-D1FA241B2AEB}"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12"/>
          <p:cNvSpPr>
            <a:spLocks noGrp="1" noChangeArrowheads="1"/>
          </p:cNvSpPr>
          <p:nvPr>
            <p:ph type="dt" sz="half" idx="10"/>
          </p:nvPr>
        </p:nvSpPr>
        <p:spPr>
          <a:ln/>
        </p:spPr>
        <p:txBody>
          <a:bodyPr/>
          <a:lstStyle>
            <a:lvl1pPr>
              <a:defRPr/>
            </a:lvl1pPr>
          </a:lstStyle>
          <a:p>
            <a:pPr>
              <a:defRPr/>
            </a:pPr>
            <a:fld id="{9979CFC1-EBFA-4F0B-B82A-610BB1DCDDC4}" type="datetime1">
              <a:rPr lang="fr-FR"/>
              <a:pPr>
                <a:defRPr/>
              </a:pPr>
              <a:t>29/06/2024</a:t>
            </a:fld>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DB43FDBE-045B-4627-A9DA-BAFC015E8809}"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12"/>
          <p:cNvSpPr>
            <a:spLocks noGrp="1" noChangeArrowheads="1"/>
          </p:cNvSpPr>
          <p:nvPr>
            <p:ph type="dt" sz="half" idx="10"/>
          </p:nvPr>
        </p:nvSpPr>
        <p:spPr>
          <a:ln/>
        </p:spPr>
        <p:txBody>
          <a:bodyPr/>
          <a:lstStyle>
            <a:lvl1pPr>
              <a:defRPr/>
            </a:lvl1pPr>
          </a:lstStyle>
          <a:p>
            <a:pPr>
              <a:defRPr/>
            </a:pPr>
            <a:fld id="{676D680B-2150-4140-BDBA-524212F7FD19}" type="datetime1">
              <a:rPr lang="fr-FR"/>
              <a:pPr>
                <a:defRPr/>
              </a:pPr>
              <a:t>29/06/2024</a:t>
            </a:fld>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02A8BD3A-6D1D-4EA3-989F-92EF13806309}"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12"/>
          <p:cNvSpPr>
            <a:spLocks noGrp="1" noChangeArrowheads="1"/>
          </p:cNvSpPr>
          <p:nvPr>
            <p:ph type="dt" sz="half" idx="10"/>
          </p:nvPr>
        </p:nvSpPr>
        <p:spPr>
          <a:ln/>
        </p:spPr>
        <p:txBody>
          <a:bodyPr/>
          <a:lstStyle>
            <a:lvl1pPr>
              <a:defRPr/>
            </a:lvl1pPr>
          </a:lstStyle>
          <a:p>
            <a:pPr>
              <a:defRPr/>
            </a:pPr>
            <a:fld id="{66431B33-A7ED-4B56-B895-394358480541}"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3050F6E0-E3A2-4010-B311-3F27F899EE9A}"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12"/>
          <p:cNvSpPr>
            <a:spLocks noGrp="1" noChangeArrowheads="1"/>
          </p:cNvSpPr>
          <p:nvPr>
            <p:ph type="dt" sz="half" idx="10"/>
          </p:nvPr>
        </p:nvSpPr>
        <p:spPr>
          <a:ln/>
        </p:spPr>
        <p:txBody>
          <a:bodyPr/>
          <a:lstStyle>
            <a:lvl1pPr>
              <a:defRPr/>
            </a:lvl1pPr>
          </a:lstStyle>
          <a:p>
            <a:pPr>
              <a:defRPr/>
            </a:pPr>
            <a:fld id="{75889B3C-8C1A-4291-994E-E47BB00208EA}"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312879D3-16EB-4E66-BE14-59E3DF9C859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fld id="{86617096-2D8A-4F6F-94FF-E792F1AF7A27}"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1DB5C3DD-33EA-48DA-81E6-329E1A38EE9B}"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fld id="{86E510A7-F138-4E62-923C-411B77F1048F}"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8E05DFD3-F4D6-486A-904C-791630A2234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dt" sz="half" idx="10"/>
          </p:nvPr>
        </p:nvSpPr>
        <p:spPr>
          <a:ln/>
        </p:spPr>
        <p:txBody>
          <a:bodyPr/>
          <a:lstStyle>
            <a:lvl1pPr>
              <a:defRPr/>
            </a:lvl1pPr>
          </a:lstStyle>
          <a:p>
            <a:pPr>
              <a:defRPr/>
            </a:pPr>
            <a:fld id="{D61FB640-9941-4528-B5CB-0DEF92EA04FB}" type="datetime1">
              <a:rPr lang="fr-FR"/>
              <a:pPr>
                <a:defRPr/>
              </a:pPr>
              <a:t>29/06/2024</a:t>
            </a:fld>
            <a:endParaRPr lang="fr-FR"/>
          </a:p>
        </p:txBody>
      </p:sp>
      <p:sp>
        <p:nvSpPr>
          <p:cNvPr id="8" name="Rectangle 8"/>
          <p:cNvSpPr>
            <a:spLocks noGrp="1" noChangeArrowheads="1"/>
          </p:cNvSpPr>
          <p:nvPr>
            <p:ph type="sldNum" sz="quarter" idx="11"/>
          </p:nvPr>
        </p:nvSpPr>
        <p:spPr>
          <a:ln/>
        </p:spPr>
        <p:txBody>
          <a:bodyPr/>
          <a:lstStyle>
            <a:lvl1pPr>
              <a:defRPr/>
            </a:lvl1pPr>
          </a:lstStyle>
          <a:p>
            <a:pPr>
              <a:defRPr/>
            </a:pPr>
            <a:fld id="{9A4191F6-AF05-4510-9E29-4447E668ECA8}"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dt" sz="half" idx="10"/>
          </p:nvPr>
        </p:nvSpPr>
        <p:spPr>
          <a:ln/>
        </p:spPr>
        <p:txBody>
          <a:bodyPr/>
          <a:lstStyle>
            <a:lvl1pPr>
              <a:defRPr/>
            </a:lvl1pPr>
          </a:lstStyle>
          <a:p>
            <a:pPr>
              <a:defRPr/>
            </a:pPr>
            <a:fld id="{AF5B6C73-C542-4125-AE81-2F96EF63F3F0}" type="datetime1">
              <a:rPr lang="fr-FR"/>
              <a:pPr>
                <a:defRPr/>
              </a:pPr>
              <a:t>29/06/2024</a:t>
            </a:fld>
            <a:endParaRPr lang="fr-FR"/>
          </a:p>
        </p:txBody>
      </p:sp>
      <p:sp>
        <p:nvSpPr>
          <p:cNvPr id="4" name="Rectangle 8"/>
          <p:cNvSpPr>
            <a:spLocks noGrp="1" noChangeArrowheads="1"/>
          </p:cNvSpPr>
          <p:nvPr>
            <p:ph type="sldNum" sz="quarter" idx="11"/>
          </p:nvPr>
        </p:nvSpPr>
        <p:spPr>
          <a:ln/>
        </p:spPr>
        <p:txBody>
          <a:bodyPr/>
          <a:lstStyle>
            <a:lvl1pPr>
              <a:defRPr/>
            </a:lvl1pPr>
          </a:lstStyle>
          <a:p>
            <a:pPr>
              <a:defRPr/>
            </a:pPr>
            <a:fld id="{205980A2-6836-4ADE-9B7F-3CB988092B9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3011648C-CF02-4113-B3B5-AAF88D01EB58}" type="datetime1">
              <a:rPr lang="fr-FR"/>
              <a:pPr>
                <a:defRPr/>
              </a:pPr>
              <a:t>29/06/2024</a:t>
            </a:fld>
            <a:endParaRPr lang="fr-FR"/>
          </a:p>
        </p:txBody>
      </p:sp>
      <p:sp>
        <p:nvSpPr>
          <p:cNvPr id="3" name="Rectangle 8"/>
          <p:cNvSpPr>
            <a:spLocks noGrp="1" noChangeArrowheads="1"/>
          </p:cNvSpPr>
          <p:nvPr>
            <p:ph type="sldNum" sz="quarter" idx="11"/>
          </p:nvPr>
        </p:nvSpPr>
        <p:spPr>
          <a:ln/>
        </p:spPr>
        <p:txBody>
          <a:bodyPr/>
          <a:lstStyle>
            <a:lvl1pPr>
              <a:defRPr/>
            </a:lvl1pPr>
          </a:lstStyle>
          <a:p>
            <a:pPr>
              <a:defRPr/>
            </a:pPr>
            <a:fld id="{A8EAD501-B152-4889-A190-3BC5BBA0D9B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87A505EF-83B7-4C68-B89F-60BE7C44B427}"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5A2B7A4C-7890-48FC-902A-9747DD8C7A4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8658ACDB-0E74-4E25-90BB-ABF6484C7765}"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6770939B-B481-4C4A-A1A0-213B7467F9E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pic>
          <p:nvPicPr>
            <p:cNvPr id="1031" name="Picture 3" descr="contenu"/>
            <p:cNvPicPr>
              <a:picLocks noChangeAspect="1" noChangeArrowheads="1"/>
            </p:cNvPicPr>
            <p:nvPr userDrawn="1"/>
          </p:nvPicPr>
          <p:blipFill>
            <a:blip r:embed="rId14"/>
            <a:srcRect/>
            <a:stretch>
              <a:fillRect/>
            </a:stretch>
          </p:blipFill>
          <p:spPr bwMode="auto">
            <a:xfrm>
              <a:off x="0" y="0"/>
              <a:ext cx="5760" cy="4320"/>
            </a:xfrm>
            <a:prstGeom prst="rect">
              <a:avLst/>
            </a:prstGeom>
            <a:noFill/>
            <a:ln w="9525">
              <a:noFill/>
              <a:miter lim="800000"/>
              <a:headEnd/>
              <a:tailEnd/>
            </a:ln>
          </p:spPr>
        </p:pic>
        <p:sp>
          <p:nvSpPr>
            <p:cNvPr id="1032" name="Text Box 4"/>
            <p:cNvSpPr txBox="1">
              <a:spLocks noChangeArrowheads="1"/>
            </p:cNvSpPr>
            <p:nvPr userDrawn="1"/>
          </p:nvSpPr>
          <p:spPr bwMode="auto">
            <a:xfrm>
              <a:off x="2200" y="4103"/>
              <a:ext cx="1360" cy="192"/>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fr-FR" sz="1400" b="1" smtClean="0">
                  <a:solidFill>
                    <a:srgbClr val="F18E00"/>
                  </a:solidFill>
                  <a:latin typeface="Century Gothic" panose="020B0502020202020204" pitchFamily="34" charset="0"/>
                </a:rPr>
                <a:t>www.hcp.ma</a:t>
              </a:r>
            </a:p>
          </p:txBody>
        </p:sp>
      </p:grpSp>
      <p:sp>
        <p:nvSpPr>
          <p:cNvPr id="1027"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8"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95239" name="Rectangle 7"/>
          <p:cNvSpPr>
            <a:spLocks noGrp="1" noChangeArrowheads="1"/>
          </p:cNvSpPr>
          <p:nvPr>
            <p:ph type="dt" sz="half" idx="2"/>
          </p:nvPr>
        </p:nvSpPr>
        <p:spPr bwMode="auto">
          <a:xfrm>
            <a:off x="0" y="6513513"/>
            <a:ext cx="1096963" cy="2746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eaLnBrk="1" hangingPunct="1">
              <a:defRPr sz="1200" b="1">
                <a:solidFill>
                  <a:srgbClr val="F18E00"/>
                </a:solidFill>
                <a:latin typeface="+mn-lt"/>
                <a:cs typeface="Arial" charset="0"/>
              </a:defRPr>
            </a:lvl1pPr>
          </a:lstStyle>
          <a:p>
            <a:pPr>
              <a:defRPr/>
            </a:pPr>
            <a:fld id="{21880128-E00B-4BC9-8244-BC24B6AEADFC}" type="datetime1">
              <a:rPr lang="fr-FR"/>
              <a:pPr>
                <a:defRPr/>
              </a:pPr>
              <a:t>29/06/2024</a:t>
            </a:fld>
            <a:endParaRPr lang="fr-FR"/>
          </a:p>
        </p:txBody>
      </p:sp>
      <p:sp>
        <p:nvSpPr>
          <p:cNvPr id="95240" name="Rectangle 8"/>
          <p:cNvSpPr>
            <a:spLocks noGrp="1" noChangeArrowheads="1"/>
          </p:cNvSpPr>
          <p:nvPr>
            <p:ph type="sldNum" sz="quarter" idx="4"/>
          </p:nvPr>
        </p:nvSpPr>
        <p:spPr bwMode="auto">
          <a:xfrm>
            <a:off x="7737475" y="6513513"/>
            <a:ext cx="1385888"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b="1">
                <a:solidFill>
                  <a:srgbClr val="F18E00"/>
                </a:solidFill>
                <a:latin typeface="Century Gothic" pitchFamily="34" charset="0"/>
              </a:defRPr>
            </a:lvl1pPr>
          </a:lstStyle>
          <a:p>
            <a:pPr>
              <a:defRPr/>
            </a:pPr>
            <a:fld id="{6356DBCF-0D9D-4FBA-8F97-CA6B3BC4C8D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eaLnBrk="0" fontAlgn="base" hangingPunct="0">
        <a:spcBef>
          <a:spcPct val="0"/>
        </a:spcBef>
        <a:spcAft>
          <a:spcPct val="0"/>
        </a:spcAft>
        <a:defRPr sz="4000" b="1">
          <a:solidFill>
            <a:srgbClr val="7B003B"/>
          </a:solidFill>
          <a:latin typeface="Edwardian Script ITC" pitchFamily="66" charset="0"/>
        </a:defRPr>
      </a:lvl6pPr>
      <a:lvl7pPr marL="914400" algn="ctr" rtl="0" eaLnBrk="0" fontAlgn="base" hangingPunct="0">
        <a:spcBef>
          <a:spcPct val="0"/>
        </a:spcBef>
        <a:spcAft>
          <a:spcPct val="0"/>
        </a:spcAft>
        <a:defRPr sz="4000" b="1">
          <a:solidFill>
            <a:srgbClr val="7B003B"/>
          </a:solidFill>
          <a:latin typeface="Edwardian Script ITC" pitchFamily="66" charset="0"/>
        </a:defRPr>
      </a:lvl7pPr>
      <a:lvl8pPr marL="1371600" algn="ctr" rtl="0" eaLnBrk="0" fontAlgn="base" hangingPunct="0">
        <a:spcBef>
          <a:spcPct val="0"/>
        </a:spcBef>
        <a:spcAft>
          <a:spcPct val="0"/>
        </a:spcAft>
        <a:defRPr sz="4000" b="1">
          <a:solidFill>
            <a:srgbClr val="7B003B"/>
          </a:solidFill>
          <a:latin typeface="Edwardian Script ITC" pitchFamily="66" charset="0"/>
        </a:defRPr>
      </a:lvl8pPr>
      <a:lvl9pPr marL="1828800" algn="ctr" rtl="0" eaLnBrk="0" fontAlgn="base" hangingPunct="0">
        <a:spcBef>
          <a:spcPct val="0"/>
        </a:spcBef>
        <a:spcAft>
          <a:spcPct val="0"/>
        </a:spcAft>
        <a:defRPr sz="4000" b="1">
          <a:solidFill>
            <a:srgbClr val="7B003B"/>
          </a:solidFill>
          <a:latin typeface="Edwardian Script ITC" pitchFamily="66" charset="0"/>
        </a:defRPr>
      </a:lvl9pPr>
    </p:titleStyle>
    <p:bodyStyle>
      <a:lvl1pPr marL="342900" indent="-342900" algn="l" rtl="0" eaLnBrk="0" fontAlgn="base" hangingPunct="0">
        <a:spcBef>
          <a:spcPct val="20000"/>
        </a:spcBef>
        <a:spcAft>
          <a:spcPct val="0"/>
        </a:spcAft>
        <a:buClr>
          <a:srgbClr val="7B003B"/>
        </a:buClr>
        <a:buSzPct val="120000"/>
        <a:buBlip>
          <a:blip r:embed="rId15"/>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pitchFamily="34" charset="0"/>
        <a:buBlip>
          <a:blip r:embed="rId16"/>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17"/>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pic>
          <p:nvPicPr>
            <p:cNvPr id="2056" name="Picture 3" descr="contenu"/>
            <p:cNvPicPr>
              <a:picLocks noChangeAspect="1" noChangeArrowheads="1"/>
            </p:cNvPicPr>
            <p:nvPr userDrawn="1"/>
          </p:nvPicPr>
          <p:blipFill>
            <a:blip r:embed="rId13"/>
            <a:srcRect/>
            <a:stretch>
              <a:fillRect/>
            </a:stretch>
          </p:blipFill>
          <p:spPr bwMode="auto">
            <a:xfrm>
              <a:off x="0" y="0"/>
              <a:ext cx="5760" cy="4320"/>
            </a:xfrm>
            <a:prstGeom prst="rect">
              <a:avLst/>
            </a:prstGeom>
            <a:noFill/>
            <a:ln w="9525">
              <a:noFill/>
              <a:miter lim="800000"/>
              <a:headEnd/>
              <a:tailEnd/>
            </a:ln>
          </p:spPr>
        </p:pic>
        <p:sp>
          <p:nvSpPr>
            <p:cNvPr id="2057" name="Text Box 4"/>
            <p:cNvSpPr txBox="1">
              <a:spLocks noChangeArrowheads="1"/>
            </p:cNvSpPr>
            <p:nvPr userDrawn="1"/>
          </p:nvSpPr>
          <p:spPr bwMode="auto">
            <a:xfrm>
              <a:off x="2200" y="4103"/>
              <a:ext cx="1360" cy="192"/>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fr-FR" sz="1400" b="1" smtClean="0">
                  <a:solidFill>
                    <a:srgbClr val="F18E00"/>
                  </a:solidFill>
                  <a:latin typeface="Century Gothic" panose="020B0502020202020204" pitchFamily="34" charset="0"/>
                </a:rPr>
                <a:t>www.hcp.ma</a:t>
              </a:r>
            </a:p>
          </p:txBody>
        </p:sp>
      </p:grpSp>
      <p:sp>
        <p:nvSpPr>
          <p:cNvPr id="2051" name="Text Box 9"/>
          <p:cNvSpPr txBox="1">
            <a:spLocks noChangeArrowheads="1"/>
          </p:cNvSpPr>
          <p:nvPr/>
        </p:nvSpPr>
        <p:spPr bwMode="auto">
          <a:xfrm>
            <a:off x="3419475" y="6453188"/>
            <a:ext cx="1873250" cy="366712"/>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fr-FR" smtClean="0">
              <a:solidFill>
                <a:srgbClr val="F18E00"/>
              </a:solidFill>
            </a:endParaRPr>
          </a:p>
        </p:txBody>
      </p:sp>
      <p:sp>
        <p:nvSpPr>
          <p:cNvPr id="2052"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3"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3" name="Espace réservé de la date 12"/>
          <p:cNvSpPr>
            <a:spLocks noGrp="1" noChangeArrowheads="1"/>
          </p:cNvSpPr>
          <p:nvPr>
            <p:ph type="dt" sz="half" idx="2"/>
          </p:nvPr>
        </p:nvSpPr>
        <p:spPr bwMode="auto">
          <a:xfrm>
            <a:off x="0" y="6513513"/>
            <a:ext cx="1096963" cy="274637"/>
          </a:xfrm>
          <a:prstGeom prst="rect">
            <a:avLst/>
          </a:prstGeom>
          <a:ln>
            <a:miter lim="800000"/>
            <a:headEnd/>
            <a:tailEnd/>
          </a:ln>
        </p:spPr>
        <p:txBody>
          <a:bodyPr vert="horz" wrap="none" lIns="91440" tIns="45720" rIns="91440" bIns="45720" numCol="1" anchor="ctr" anchorCtr="0" compatLnSpc="1">
            <a:prstTxWarp prst="textNoShape">
              <a:avLst/>
            </a:prstTxWarp>
            <a:spAutoFit/>
          </a:bodyPr>
          <a:lstStyle>
            <a:lvl1pPr algn="r" rtl="1" eaLnBrk="1" hangingPunct="1">
              <a:defRPr sz="1200" b="1">
                <a:solidFill>
                  <a:srgbClr val="F18E00"/>
                </a:solidFill>
                <a:latin typeface="+mn-lt"/>
                <a:cs typeface="Arial" charset="0"/>
              </a:defRPr>
            </a:lvl1pPr>
          </a:lstStyle>
          <a:p>
            <a:pPr>
              <a:defRPr/>
            </a:pPr>
            <a:fld id="{5800B4DF-A92D-439E-AD4E-DC9F729BB9C6}" type="datetime1">
              <a:rPr lang="fr-FR"/>
              <a:pPr>
                <a:defRPr/>
              </a:pPr>
              <a:t>29/06/2024</a:t>
            </a:fld>
            <a:endParaRPr lang="fr-FR"/>
          </a:p>
        </p:txBody>
      </p:sp>
      <p:sp>
        <p:nvSpPr>
          <p:cNvPr id="14" name="Espace réservé du numéro de diapositive 13"/>
          <p:cNvSpPr>
            <a:spLocks noGrp="1" noChangeArrowheads="1"/>
          </p:cNvSpPr>
          <p:nvPr>
            <p:ph type="sldNum" sz="quarter" idx="4"/>
          </p:nvPr>
        </p:nvSpPr>
        <p:spPr bwMode="auto">
          <a:xfrm>
            <a:off x="7737475" y="6513513"/>
            <a:ext cx="1385888" cy="3190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b="1">
                <a:solidFill>
                  <a:srgbClr val="F18E00"/>
                </a:solidFill>
                <a:latin typeface="Century Gothic" pitchFamily="34" charset="0"/>
              </a:defRPr>
            </a:lvl1pPr>
          </a:lstStyle>
          <a:p>
            <a:pPr>
              <a:defRPr/>
            </a:pPr>
            <a:fld id="{AD4B5FA3-645C-4634-A195-BE6A1335C0D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eaLnBrk="0" fontAlgn="base" hangingPunct="0">
        <a:spcBef>
          <a:spcPct val="0"/>
        </a:spcBef>
        <a:spcAft>
          <a:spcPct val="0"/>
        </a:spcAft>
        <a:defRPr sz="4000" b="1">
          <a:solidFill>
            <a:srgbClr val="7B003B"/>
          </a:solidFill>
          <a:latin typeface="Edwardian Script ITC" pitchFamily="66" charset="0"/>
        </a:defRPr>
      </a:lvl6pPr>
      <a:lvl7pPr marL="914400" algn="ctr" rtl="0" eaLnBrk="0" fontAlgn="base" hangingPunct="0">
        <a:spcBef>
          <a:spcPct val="0"/>
        </a:spcBef>
        <a:spcAft>
          <a:spcPct val="0"/>
        </a:spcAft>
        <a:defRPr sz="4000" b="1">
          <a:solidFill>
            <a:srgbClr val="7B003B"/>
          </a:solidFill>
          <a:latin typeface="Edwardian Script ITC" pitchFamily="66" charset="0"/>
        </a:defRPr>
      </a:lvl7pPr>
      <a:lvl8pPr marL="1371600" algn="ctr" rtl="0" eaLnBrk="0" fontAlgn="base" hangingPunct="0">
        <a:spcBef>
          <a:spcPct val="0"/>
        </a:spcBef>
        <a:spcAft>
          <a:spcPct val="0"/>
        </a:spcAft>
        <a:defRPr sz="4000" b="1">
          <a:solidFill>
            <a:srgbClr val="7B003B"/>
          </a:solidFill>
          <a:latin typeface="Edwardian Script ITC" pitchFamily="66" charset="0"/>
        </a:defRPr>
      </a:lvl8pPr>
      <a:lvl9pPr marL="1828800" algn="ctr" rtl="0" eaLnBrk="0" fontAlgn="base" hangingPunct="0">
        <a:spcBef>
          <a:spcPct val="0"/>
        </a:spcBef>
        <a:spcAft>
          <a:spcPct val="0"/>
        </a:spcAft>
        <a:defRPr sz="4000" b="1">
          <a:solidFill>
            <a:srgbClr val="7B003B"/>
          </a:solidFill>
          <a:latin typeface="Edwardian Script ITC" pitchFamily="66" charset="0"/>
        </a:defRPr>
      </a:lvl9pPr>
    </p:titleStyle>
    <p:bodyStyle>
      <a:lvl1pPr marL="342900" indent="-342900" algn="l" rtl="0" eaLnBrk="0" fontAlgn="base" hangingPunct="0">
        <a:spcBef>
          <a:spcPct val="20000"/>
        </a:spcBef>
        <a:spcAft>
          <a:spcPct val="0"/>
        </a:spcAft>
        <a:buClr>
          <a:srgbClr val="7B003B"/>
        </a:buClr>
        <a:buSzPct val="120000"/>
        <a:buBlip>
          <a:blip r:embed="rId14"/>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pitchFamily="34" charset="0"/>
        <a:buBlip>
          <a:blip r:embed="rId15"/>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16"/>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A8EAD501-B152-4889-A190-3BC5BBA0D9BE}" type="slidenum">
              <a:rPr lang="fr-FR" smtClean="0"/>
              <a:pPr>
                <a:defRPr/>
              </a:pPr>
              <a:t>1</a:t>
            </a:fld>
            <a:endParaRPr lang="fr-FR"/>
          </a:p>
        </p:txBody>
      </p:sp>
      <p:pic>
        <p:nvPicPr>
          <p:cNvPr id="3" name="Picture 5" descr="Hero"/>
          <p:cNvPicPr>
            <a:picLocks noChangeAspect="1" noChangeArrowheads="1"/>
          </p:cNvPicPr>
          <p:nvPr/>
        </p:nvPicPr>
        <p:blipFill>
          <a:blip r:embed="rId2"/>
          <a:srcRect/>
          <a:stretch>
            <a:fillRect/>
          </a:stretch>
        </p:blipFill>
        <p:spPr bwMode="auto">
          <a:xfrm>
            <a:off x="928662" y="2500306"/>
            <a:ext cx="6215063" cy="3214710"/>
          </a:xfrm>
          <a:prstGeom prst="rect">
            <a:avLst/>
          </a:prstGeom>
          <a:noFill/>
          <a:ln w="9525">
            <a:noFill/>
            <a:miter lim="800000"/>
            <a:headEnd/>
            <a:tailEnd/>
          </a:ln>
        </p:spPr>
      </p:pic>
      <p:sp>
        <p:nvSpPr>
          <p:cNvPr id="4" name="Rectangle 3"/>
          <p:cNvSpPr/>
          <p:nvPr/>
        </p:nvSpPr>
        <p:spPr>
          <a:xfrm>
            <a:off x="1714480" y="1428736"/>
            <a:ext cx="6143668" cy="1323439"/>
          </a:xfrm>
          <a:prstGeom prst="rect">
            <a:avLst/>
          </a:prstGeom>
        </p:spPr>
        <p:txBody>
          <a:bodyPr wrap="square">
            <a:spAutoFit/>
          </a:bodyPr>
          <a:lstStyle/>
          <a:p>
            <a:pPr algn="ctr"/>
            <a:r>
              <a:rPr lang="ar-MA" sz="4000" b="1" kern="0" dirty="0" smtClean="0">
                <a:solidFill>
                  <a:srgbClr val="7B003B"/>
                </a:solidFill>
              </a:rPr>
              <a:t>الإحصاء العام</a:t>
            </a:r>
            <a:r>
              <a:rPr lang="ar-SA" sz="4000" b="1" kern="0" dirty="0" smtClean="0">
                <a:solidFill>
                  <a:srgbClr val="7B003B"/>
                </a:solidFill>
              </a:rPr>
              <a:t> </a:t>
            </a:r>
            <a:r>
              <a:rPr lang="ar-MA" sz="4000" b="1" kern="0" dirty="0" smtClean="0">
                <a:solidFill>
                  <a:srgbClr val="7B003B"/>
                </a:solidFill>
              </a:rPr>
              <a:t>للسكان والسكنى 2024</a:t>
            </a:r>
            <a:endParaRPr lang="fr-FR"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p:cNvSpPr>
            <a:spLocks noGrp="1"/>
          </p:cNvSpPr>
          <p:nvPr>
            <p:ph type="sldNum" sz="quarter" idx="11"/>
          </p:nvPr>
        </p:nvSpPr>
        <p:spPr>
          <a:noFill/>
        </p:spPr>
        <p:txBody>
          <a:bodyPr/>
          <a:lstStyle/>
          <a:p>
            <a:fld id="{B0B2534E-1B5B-4FC4-9D0D-E2BCDF1B1548}" type="slidenum">
              <a:rPr lang="fr-FR" smtClean="0"/>
              <a:pPr/>
              <a:t>10</a:t>
            </a:fld>
            <a:endParaRPr lang="fr-FR" smtClean="0"/>
          </a:p>
        </p:txBody>
      </p:sp>
      <p:sp>
        <p:nvSpPr>
          <p:cNvPr id="10243" name="Titre 1"/>
          <p:cNvSpPr>
            <a:spLocks noGrp="1"/>
          </p:cNvSpPr>
          <p:nvPr>
            <p:ph type="title"/>
          </p:nvPr>
        </p:nvSpPr>
        <p:spPr>
          <a:xfrm>
            <a:off x="1187450" y="836613"/>
            <a:ext cx="6985000" cy="1008062"/>
          </a:xfrm>
        </p:spPr>
        <p:txBody>
          <a:bodyPr/>
          <a:lstStyle/>
          <a:p>
            <a:pPr rtl="1"/>
            <a:r>
              <a:rPr lang="ar-MA" sz="2000" dirty="0" smtClean="0">
                <a:solidFill>
                  <a:srgbClr val="993300"/>
                </a:solidFill>
              </a:rPr>
              <a:t/>
            </a:r>
            <a:br>
              <a:rPr lang="ar-MA" sz="2000" dirty="0" smtClean="0">
                <a:solidFill>
                  <a:srgbClr val="993300"/>
                </a:solidFill>
              </a:rPr>
            </a:br>
            <a:r>
              <a:rPr lang="ar-MA" sz="2000" dirty="0" smtClean="0">
                <a:solidFill>
                  <a:srgbClr val="993300"/>
                </a:solidFill>
              </a:rPr>
              <a:t>المحور الثاني : الجدولة الزمنية لإعداد وإنجـاز الإحصاء العام </a:t>
            </a:r>
            <a:br>
              <a:rPr lang="ar-MA" sz="2000" dirty="0" smtClean="0">
                <a:solidFill>
                  <a:srgbClr val="993300"/>
                </a:solidFill>
              </a:rPr>
            </a:br>
            <a:r>
              <a:rPr lang="ar-MA" sz="2000" dirty="0" smtClean="0">
                <a:solidFill>
                  <a:srgbClr val="993300"/>
                </a:solidFill>
              </a:rPr>
              <a:t>للسكان والسكنى 2024 بجهة سوس ماسة</a:t>
            </a:r>
            <a:r>
              <a:rPr lang="ar-MA" sz="2000" dirty="0" smtClean="0"/>
              <a:t/>
            </a:r>
            <a:br>
              <a:rPr lang="ar-MA" sz="2000" dirty="0" smtClean="0"/>
            </a:br>
            <a:r>
              <a:rPr lang="ar-MA" sz="2000" b="0" i="1" dirty="0" smtClean="0"/>
              <a:t>                                                                                        </a:t>
            </a:r>
            <a:r>
              <a:rPr lang="ar-MA" sz="2000" b="0" i="1" dirty="0" smtClean="0">
                <a:solidFill>
                  <a:schemeClr val="tx1"/>
                </a:solidFill>
              </a:rPr>
              <a:t>تتمـــــة</a:t>
            </a:r>
            <a:endParaRPr lang="fr-FR" sz="2000" b="0" i="1" dirty="0" smtClean="0">
              <a:solidFill>
                <a:schemeClr val="tx1"/>
              </a:solidFill>
              <a:latin typeface="Arabic Typesetting" pitchFamily="66" charset="-78"/>
              <a:cs typeface="Arabic Typesetting" pitchFamily="66" charset="-78"/>
            </a:endParaRPr>
          </a:p>
        </p:txBody>
      </p:sp>
      <p:graphicFrame>
        <p:nvGraphicFramePr>
          <p:cNvPr id="5" name="Tableau 4"/>
          <p:cNvGraphicFramePr>
            <a:graphicFrameLocks noGrp="1"/>
          </p:cNvGraphicFramePr>
          <p:nvPr/>
        </p:nvGraphicFramePr>
        <p:xfrm>
          <a:off x="1042988" y="2060575"/>
          <a:ext cx="6985000" cy="3752850"/>
        </p:xfrm>
        <a:graphic>
          <a:graphicData uri="http://schemas.openxmlformats.org/drawingml/2006/table">
            <a:tbl>
              <a:tblPr/>
              <a:tblGrid>
                <a:gridCol w="2190750"/>
                <a:gridCol w="4794250"/>
              </a:tblGrid>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dirty="0" smtClean="0">
                          <a:ln>
                            <a:noFill/>
                          </a:ln>
                          <a:solidFill>
                            <a:schemeClr val="tx1"/>
                          </a:solidFill>
                          <a:effectLst/>
                          <a:latin typeface="Times New Roman" pitchFamily="18" charset="0"/>
                          <a:cs typeface="Times New Roman" pitchFamily="18" charset="0"/>
                        </a:rPr>
                        <a:t>فترة الانجاز</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63764" marR="637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smtClean="0">
                          <a:ln>
                            <a:noFill/>
                          </a:ln>
                          <a:solidFill>
                            <a:schemeClr val="tx1"/>
                          </a:solidFill>
                          <a:effectLst/>
                          <a:latin typeface="Times New Roman" pitchFamily="18" charset="0"/>
                          <a:cs typeface="Times New Roman" pitchFamily="18" charset="0"/>
                        </a:rPr>
                        <a:t>بيان المرحلة</a:t>
                      </a:r>
                      <a:endParaRPr kumimoji="0" lang="fr-FR" sz="10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2" charset="-78"/>
                      </a:endParaRPr>
                    </a:p>
                  </a:txBody>
                  <a:tcPr marL="63764" marR="637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r>
              <a:tr h="1646199">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600" b="1" i="1" u="none" strike="noStrike" cap="none" normalizeH="0" baseline="0" dirty="0" smtClean="0">
                          <a:ln>
                            <a:noFill/>
                          </a:ln>
                          <a:solidFill>
                            <a:srgbClr val="0000FF"/>
                          </a:solidFill>
                          <a:effectLst/>
                          <a:latin typeface="Times New Roman" pitchFamily="18" charset="0"/>
                          <a:cs typeface="Times New Roman" pitchFamily="18" charset="0"/>
                        </a:rPr>
                        <a:t>30</a:t>
                      </a:r>
                      <a:r>
                        <a:rPr kumimoji="0" lang="ar-MA" sz="1400" b="1" i="1" u="none" strike="noStrike" cap="none" normalizeH="0" baseline="0" dirty="0" smtClean="0">
                          <a:ln>
                            <a:noFill/>
                          </a:ln>
                          <a:solidFill>
                            <a:srgbClr val="0000FF"/>
                          </a:solidFill>
                          <a:effectLst/>
                          <a:latin typeface="Times New Roman" pitchFamily="18" charset="0"/>
                          <a:cs typeface="Times New Roman" pitchFamily="18" charset="0"/>
                        </a:rPr>
                        <a:t> غشت الى 30 شتنبر 2024</a:t>
                      </a:r>
                    </a:p>
                    <a:p>
                      <a:pPr marL="457200" marR="0" lvl="1" indent="0" algn="r" defTabSz="914400" rtl="1" eaLnBrk="1" fontAlgn="base" latinLnBrk="0" hangingPunct="1">
                        <a:lnSpc>
                          <a:spcPct val="100000"/>
                        </a:lnSpc>
                        <a:spcBef>
                          <a:spcPct val="0"/>
                        </a:spcBef>
                        <a:spcAft>
                          <a:spcPct val="0"/>
                        </a:spcAft>
                        <a:buClrTx/>
                        <a:buSzTx/>
                        <a:buFontTx/>
                        <a:buNone/>
                        <a:tabLst>
                          <a:tab pos="2933700" algn="l"/>
                        </a:tabLst>
                      </a:pPr>
                      <a:endParaRPr kumimoji="0" lang="ar-MA" sz="1400" b="0" i="1"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0" i="1" u="none" strike="noStrike" cap="none" normalizeH="0" baseline="0" dirty="0" smtClean="0">
                          <a:ln>
                            <a:noFill/>
                          </a:ln>
                          <a:solidFill>
                            <a:schemeClr val="tx1"/>
                          </a:solidFill>
                          <a:effectLst/>
                          <a:latin typeface="Times New Roman" pitchFamily="18" charset="0"/>
                          <a:cs typeface="Times New Roman" pitchFamily="18" charset="0"/>
                        </a:rPr>
                        <a:t> 30-31 غشت</a:t>
                      </a:r>
                    </a:p>
                    <a:p>
                      <a:pPr marL="457200" marR="0" lvl="1"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0" i="1" u="none" strike="noStrike" cap="none" normalizeH="0" baseline="0" dirty="0" smtClean="0">
                          <a:ln>
                            <a:noFill/>
                          </a:ln>
                          <a:solidFill>
                            <a:schemeClr val="tx1"/>
                          </a:solidFill>
                          <a:effectLst/>
                          <a:latin typeface="Times New Roman" pitchFamily="18" charset="0"/>
                          <a:cs typeface="Times New Roman" pitchFamily="18" charset="0"/>
                        </a:rPr>
                        <a:t> 01-30 شتنبر</a:t>
                      </a:r>
                      <a:endParaRPr kumimoji="0" lang="fr-FR" sz="18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1" i="1" u="sng" strike="noStrike" cap="none" normalizeH="0" baseline="0" dirty="0" smtClean="0">
                          <a:ln>
                            <a:noFill/>
                          </a:ln>
                          <a:solidFill>
                            <a:srgbClr val="0000FF"/>
                          </a:solidFill>
                          <a:effectLst/>
                          <a:latin typeface="Times New Roman" pitchFamily="18" charset="0"/>
                          <a:cs typeface="Times New Roman" pitchFamily="18" charset="0"/>
                        </a:rPr>
                        <a:t>الانجاز الفعلي للإحصاء العام</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endParaRPr kumimoji="0" lang="fr-FR" sz="1800" b="1" i="1" u="sng"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smtClean="0">
                          <a:ln>
                            <a:noFill/>
                          </a:ln>
                          <a:solidFill>
                            <a:schemeClr val="tx1"/>
                          </a:solidFill>
                          <a:effectLst/>
                          <a:latin typeface="Times New Roman" pitchFamily="18" charset="0"/>
                          <a:cs typeface="Times New Roman" pitchFamily="18" charset="0"/>
                        </a:rPr>
                        <a:t>  التعرف على مجالات عمل المشاركين </a:t>
                      </a: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smtClean="0">
                          <a:ln>
                            <a:noFill/>
                          </a:ln>
                          <a:solidFill>
                            <a:schemeClr val="tx1"/>
                          </a:solidFill>
                          <a:effectLst/>
                          <a:latin typeface="Times New Roman" pitchFamily="18" charset="0"/>
                          <a:cs typeface="Times New Roman" pitchFamily="18" charset="0"/>
                        </a:rPr>
                        <a:t>عملية الإحصاء </a:t>
                      </a:r>
                      <a:r>
                        <a:rPr kumimoji="0" lang="ar-MA" sz="1800" b="0" i="0" u="none" strike="noStrike" cap="none" normalizeH="0" baseline="0" dirty="0" err="1" smtClean="0">
                          <a:ln>
                            <a:noFill/>
                          </a:ln>
                          <a:solidFill>
                            <a:schemeClr val="tx1"/>
                          </a:solidFill>
                          <a:effectLst/>
                          <a:latin typeface="Times New Roman" pitchFamily="18" charset="0"/>
                          <a:cs typeface="Times New Roman" pitchFamily="18" charset="0"/>
                        </a:rPr>
                        <a:t>و</a:t>
                      </a:r>
                      <a:r>
                        <a:rPr kumimoji="0" lang="ar-MA" sz="1800" b="0" i="0" u="none" strike="noStrike" cap="none" normalizeH="0" baseline="0" smtClean="0">
                          <a:ln>
                            <a:noFill/>
                          </a:ln>
                          <a:solidFill>
                            <a:schemeClr val="tx1"/>
                          </a:solidFill>
                          <a:effectLst/>
                          <a:latin typeface="Times New Roman" pitchFamily="18" charset="0"/>
                          <a:cs typeface="Times New Roman" pitchFamily="18" charset="0"/>
                        </a:rPr>
                        <a:t> ملء </a:t>
                      </a:r>
                      <a:r>
                        <a:rPr kumimoji="0" lang="ar-MA" sz="1800" b="0" i="0" u="none" strike="noStrike" cap="none" normalizeH="0" baseline="0" dirty="0" smtClean="0">
                          <a:ln>
                            <a:noFill/>
                          </a:ln>
                          <a:solidFill>
                            <a:schemeClr val="tx1"/>
                          </a:solidFill>
                          <a:effectLst/>
                          <a:latin typeface="Times New Roman" pitchFamily="18" charset="0"/>
                          <a:cs typeface="Times New Roman" pitchFamily="18" charset="0"/>
                        </a:rPr>
                        <a:t>وثائق الانجاز</a:t>
                      </a: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228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rgbClr val="0000FF"/>
                          </a:solidFill>
                          <a:effectLst/>
                          <a:latin typeface="Times New Roman" pitchFamily="18" charset="0"/>
                          <a:cs typeface="Times New Roman" pitchFamily="18" charset="0"/>
                        </a:rPr>
                        <a:t>أكتوبر 2024-مارس 2025</a:t>
                      </a: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endParaRPr kumimoji="0" lang="ar-MA" sz="16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600" b="0" i="0" u="none" strike="noStrike" cap="none" normalizeH="0" baseline="0" dirty="0" smtClean="0">
                          <a:ln>
                            <a:noFill/>
                          </a:ln>
                          <a:solidFill>
                            <a:schemeClr val="tx2"/>
                          </a:solidFill>
                          <a:effectLst/>
                          <a:latin typeface="Times New Roman" pitchFamily="18" charset="0"/>
                          <a:cs typeface="Times New Roman" pitchFamily="18" charset="0"/>
                        </a:rPr>
                        <a:t>قبل نهاية سنة 2024</a:t>
                      </a:r>
                      <a:endParaRPr kumimoji="0" lang="fr-FR" sz="1800" b="0" i="1"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800" b="0" i="1" u="none" strike="noStrike" cap="none" normalizeH="0" baseline="0" dirty="0" smtClean="0">
                          <a:ln>
                            <a:noFill/>
                          </a:ln>
                          <a:solidFill>
                            <a:schemeClr val="tx1"/>
                          </a:solidFill>
                          <a:effectLst/>
                          <a:latin typeface="Times New Roman" pitchFamily="18" charset="0"/>
                          <a:cs typeface="Times New Roman" pitchFamily="18" charset="0"/>
                        </a:rPr>
                        <a:t>مطلع سنة </a:t>
                      </a:r>
                      <a:r>
                        <a:rPr kumimoji="0" lang="ar-MA" sz="1600" b="0" i="1"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fr-FR" sz="18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ar-MA" sz="1800" b="1" i="1" u="sng" strike="noStrike" cap="none" normalizeH="0" baseline="0" dirty="0" smtClean="0">
                          <a:ln>
                            <a:noFill/>
                          </a:ln>
                          <a:solidFill>
                            <a:srgbClr val="0000FF"/>
                          </a:solidFill>
                          <a:effectLst/>
                          <a:latin typeface="Times New Roman" pitchFamily="18" charset="0"/>
                          <a:cs typeface="Times New Roman" pitchFamily="18" charset="0"/>
                        </a:rPr>
                        <a:t>استغلال حصيلة الانجاز و نشر النتائج</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endParaRPr kumimoji="0" lang="fr-FR" sz="1800" b="1" i="1" u="sng"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smtClean="0">
                          <a:ln>
                            <a:noFill/>
                          </a:ln>
                          <a:solidFill>
                            <a:schemeClr val="tx1"/>
                          </a:solidFill>
                          <a:effectLst/>
                          <a:latin typeface="Times New Roman" pitchFamily="18" charset="0"/>
                          <a:cs typeface="Times New Roman" pitchFamily="18" charset="0"/>
                        </a:rPr>
                        <a:t>  عدد السكان حسب كل وحدة إدارية</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smtClean="0">
                          <a:ln>
                            <a:noFill/>
                          </a:ln>
                          <a:solidFill>
                            <a:schemeClr val="tx1"/>
                          </a:solidFill>
                          <a:effectLst/>
                          <a:latin typeface="Times New Roman" pitchFamily="18" charset="0"/>
                          <a:cs typeface="Times New Roman" pitchFamily="18" charset="0"/>
                        </a:rPr>
                        <a:t>  الخصائص العامة للسكان وللسكن</a:t>
                      </a:r>
                      <a:endParaRPr kumimoji="0" lang="fr-FR" sz="1000" b="0" i="0" u="none" strike="noStrike" cap="none" normalizeH="0" baseline="0" dirty="0" smtClean="0">
                        <a:ln>
                          <a:noFill/>
                        </a:ln>
                        <a:solidFill>
                          <a:schemeClr val="tx1"/>
                        </a:solidFill>
                        <a:effectLst/>
                        <a:latin typeface="Times New Roman" pitchFamily="18" charset="0"/>
                        <a:cs typeface="Traditional Arabic" pitchFamily="2" charset="-78"/>
                      </a:endParaRP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187450" y="1125538"/>
            <a:ext cx="6985000" cy="1143000"/>
          </a:xfrm>
        </p:spPr>
        <p:txBody>
          <a:bodyPr/>
          <a:lstStyle/>
          <a:p>
            <a:pPr rtl="1"/>
            <a:r>
              <a:rPr lang="ar-MA" sz="2400" dirty="0" smtClean="0">
                <a:solidFill>
                  <a:srgbClr val="990000"/>
                </a:solidFill>
              </a:rPr>
              <a:t>المحور الثالث : الإمكانات المادية والبشرية المطلوبة لإنجاز </a:t>
            </a:r>
            <a:br>
              <a:rPr lang="ar-MA" sz="2400" dirty="0" smtClean="0">
                <a:solidFill>
                  <a:srgbClr val="990000"/>
                </a:solidFill>
              </a:rPr>
            </a:br>
            <a:r>
              <a:rPr lang="ar-MA" sz="2400" dirty="0" smtClean="0">
                <a:solidFill>
                  <a:srgbClr val="990000"/>
                </a:solidFill>
              </a:rPr>
              <a:t>الإحصاء العام ب</a:t>
            </a:r>
            <a:r>
              <a:rPr lang="ar-MA" sz="2400" dirty="0" smtClean="0"/>
              <a:t>إ</a:t>
            </a:r>
            <a:r>
              <a:rPr lang="ar-SA" sz="2400" dirty="0" smtClean="0">
                <a:solidFill>
                  <a:srgbClr val="990000"/>
                </a:solidFill>
              </a:rPr>
              <a:t>قليم </a:t>
            </a:r>
            <a:r>
              <a:rPr lang="ar-MA" sz="2400" dirty="0" smtClean="0"/>
              <a:t>اشتوكة أيت باها </a:t>
            </a:r>
            <a:r>
              <a:rPr lang="ar-MA" dirty="0" smtClean="0"/>
              <a:t/>
            </a:r>
            <a:br>
              <a:rPr lang="ar-MA" dirty="0" smtClean="0"/>
            </a:br>
            <a:endParaRPr lang="fr-FR" dirty="0" smtClean="0"/>
          </a:p>
        </p:txBody>
      </p:sp>
      <p:sp>
        <p:nvSpPr>
          <p:cNvPr id="11267" name="Espace réservé du contenu 2"/>
          <p:cNvSpPr>
            <a:spLocks noGrp="1"/>
          </p:cNvSpPr>
          <p:nvPr>
            <p:ph idx="1"/>
          </p:nvPr>
        </p:nvSpPr>
        <p:spPr>
          <a:xfrm>
            <a:off x="468313" y="1857364"/>
            <a:ext cx="8229600" cy="3155961"/>
          </a:xfrm>
        </p:spPr>
        <p:txBody>
          <a:bodyPr/>
          <a:lstStyle/>
          <a:p>
            <a:pPr algn="r" rtl="1"/>
            <a:endParaRPr lang="ar-MA" b="1" dirty="0" smtClean="0"/>
          </a:p>
          <a:p>
            <a:pPr algn="r" rtl="1">
              <a:lnSpc>
                <a:spcPct val="150000"/>
              </a:lnSpc>
              <a:buFontTx/>
              <a:buNone/>
            </a:pPr>
            <a:r>
              <a:rPr lang="ar-MA" b="1" dirty="0" smtClean="0">
                <a:solidFill>
                  <a:srgbClr val="0000FF"/>
                </a:solidFill>
              </a:rPr>
              <a:t>أ - حصيلة الأعمال </a:t>
            </a:r>
            <a:r>
              <a:rPr lang="ar-MA" b="1" dirty="0" err="1" smtClean="0">
                <a:solidFill>
                  <a:srgbClr val="0000FF"/>
                </a:solidFill>
              </a:rPr>
              <a:t>الخرائطية</a:t>
            </a:r>
            <a:r>
              <a:rPr lang="ar-MA" b="1" dirty="0" smtClean="0">
                <a:solidFill>
                  <a:srgbClr val="0000FF"/>
                </a:solidFill>
              </a:rPr>
              <a:t> </a:t>
            </a:r>
            <a:r>
              <a:rPr lang="ar-MA" b="1" dirty="0" smtClean="0">
                <a:solidFill>
                  <a:schemeClr val="tx1"/>
                </a:solidFill>
              </a:rPr>
              <a:t>: عدد مناطق الإشراف والمراقبة والإحصاء</a:t>
            </a:r>
            <a:endParaRPr lang="fr-FR" dirty="0" smtClean="0">
              <a:solidFill>
                <a:schemeClr val="tx1"/>
              </a:solidFill>
            </a:endParaRPr>
          </a:p>
          <a:p>
            <a:pPr algn="r" rtl="1">
              <a:lnSpc>
                <a:spcPct val="150000"/>
              </a:lnSpc>
              <a:buFontTx/>
              <a:buNone/>
            </a:pPr>
            <a:r>
              <a:rPr lang="ar-MA" b="1" dirty="0" smtClean="0">
                <a:solidFill>
                  <a:srgbClr val="0000FF"/>
                </a:solidFill>
              </a:rPr>
              <a:t>ب - تركيبة هيئة الانجاز </a:t>
            </a:r>
            <a:r>
              <a:rPr lang="ar-MA" b="1" dirty="0" smtClean="0">
                <a:solidFill>
                  <a:schemeClr val="tx1"/>
                </a:solidFill>
              </a:rPr>
              <a:t>: مشرفون ، مراقبون ، باحثون</a:t>
            </a:r>
          </a:p>
          <a:p>
            <a:pPr algn="r" rtl="1">
              <a:lnSpc>
                <a:spcPct val="150000"/>
              </a:lnSpc>
              <a:buFontTx/>
              <a:buNone/>
            </a:pPr>
            <a:r>
              <a:rPr lang="ar-MA" b="1" dirty="0" smtClean="0">
                <a:solidFill>
                  <a:srgbClr val="0000FF"/>
                </a:solidFill>
              </a:rPr>
              <a:t>ج</a:t>
            </a:r>
            <a:r>
              <a:rPr lang="ar-MA" altLang="fr-FR" b="1" dirty="0" smtClean="0">
                <a:solidFill>
                  <a:srgbClr val="0000FF"/>
                </a:solidFill>
              </a:rPr>
              <a:t> - تدبير عملية الترشيح للمشاركة في انجاز الإحصاء العام</a:t>
            </a:r>
            <a:endParaRPr lang="fr-FR" b="1" dirty="0" smtClean="0">
              <a:solidFill>
                <a:srgbClr val="0000FF"/>
              </a:solidFill>
            </a:endParaRPr>
          </a:p>
          <a:p>
            <a:pPr algn="r" rtl="1">
              <a:lnSpc>
                <a:spcPct val="150000"/>
              </a:lnSpc>
              <a:buFontTx/>
              <a:buNone/>
            </a:pPr>
            <a:r>
              <a:rPr lang="ar-MA" b="1" dirty="0" smtClean="0">
                <a:solidFill>
                  <a:srgbClr val="0000FF"/>
                </a:solidFill>
              </a:rPr>
              <a:t>د - توزيع عدد السيارات المطلوبة للإنجاز</a:t>
            </a:r>
            <a:r>
              <a:rPr lang="ar-MA" b="1" dirty="0" smtClean="0"/>
              <a:t>.</a:t>
            </a:r>
            <a:endParaRPr lang="fr-FR" dirty="0" smtClean="0"/>
          </a:p>
          <a:p>
            <a:pPr rtl="1">
              <a:buFontTx/>
              <a:buNone/>
            </a:pPr>
            <a:endParaRPr lang="fr-FR" dirty="0" smtClean="0"/>
          </a:p>
        </p:txBody>
      </p:sp>
      <p:sp>
        <p:nvSpPr>
          <p:cNvPr id="11268" name="Espace réservé du numéro de diapositive 3"/>
          <p:cNvSpPr>
            <a:spLocks noGrp="1"/>
          </p:cNvSpPr>
          <p:nvPr>
            <p:ph type="sldNum" sz="quarter" idx="11"/>
          </p:nvPr>
        </p:nvSpPr>
        <p:spPr>
          <a:noFill/>
        </p:spPr>
        <p:txBody>
          <a:bodyPr/>
          <a:lstStyle/>
          <a:p>
            <a:fld id="{9A0F77E0-7E35-45FD-8057-83459100A29B}" type="slidenum">
              <a:rPr lang="fr-FR" smtClean="0"/>
              <a:pPr/>
              <a:t>11</a:t>
            </a:fld>
            <a:endParaRPr 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p:cNvSpPr>
            <a:spLocks noGrp="1"/>
          </p:cNvSpPr>
          <p:nvPr>
            <p:ph type="sldNum" sz="quarter" idx="11"/>
          </p:nvPr>
        </p:nvSpPr>
        <p:spPr>
          <a:noFill/>
        </p:spPr>
        <p:txBody>
          <a:bodyPr/>
          <a:lstStyle/>
          <a:p>
            <a:fld id="{11C14E8B-4E89-44CC-AE38-B2BB1F95239B}" type="slidenum">
              <a:rPr lang="fr-FR" smtClean="0"/>
              <a:pPr/>
              <a:t>12</a:t>
            </a:fld>
            <a:endParaRPr lang="fr-FR" smtClean="0"/>
          </a:p>
        </p:txBody>
      </p:sp>
      <p:sp>
        <p:nvSpPr>
          <p:cNvPr id="12323" name="Rectangle 4"/>
          <p:cNvSpPr>
            <a:spLocks noGrp="1" noChangeArrowheads="1"/>
          </p:cNvSpPr>
          <p:nvPr>
            <p:ph idx="1"/>
          </p:nvPr>
        </p:nvSpPr>
        <p:spPr>
          <a:xfrm>
            <a:off x="928662" y="714356"/>
            <a:ext cx="7488237" cy="1308050"/>
          </a:xfrm>
        </p:spPr>
        <p:txBody>
          <a:bodyPr wrap="square" anchor="ctr">
            <a:spAutoFit/>
          </a:bodyPr>
          <a:lstStyle/>
          <a:p>
            <a:pPr marL="0" indent="0" algn="ctr" rtl="1">
              <a:spcBef>
                <a:spcPct val="0"/>
              </a:spcBef>
              <a:buClrTx/>
              <a:buSzTx/>
              <a:buFontTx/>
              <a:buNone/>
              <a:tabLst>
                <a:tab pos="2933700" algn="l"/>
              </a:tabLst>
            </a:pPr>
            <a:r>
              <a:rPr lang="ar-MA" sz="2800" b="1" dirty="0" smtClean="0">
                <a:solidFill>
                  <a:srgbClr val="0000FF"/>
                </a:solidFill>
                <a:latin typeface="Arial" pitchFamily="34" charset="0"/>
                <a:ea typeface="Times New Roman" pitchFamily="18" charset="0"/>
                <a:cs typeface="Arial" pitchFamily="34" charset="0"/>
              </a:rPr>
              <a:t>أ - حصيلة الأعمال </a:t>
            </a:r>
            <a:r>
              <a:rPr lang="ar-MA" sz="2800" b="1" dirty="0" err="1" smtClean="0">
                <a:solidFill>
                  <a:srgbClr val="0000FF"/>
                </a:solidFill>
                <a:latin typeface="Arial" pitchFamily="34" charset="0"/>
                <a:ea typeface="Times New Roman" pitchFamily="18" charset="0"/>
                <a:cs typeface="Arial" pitchFamily="34" charset="0"/>
              </a:rPr>
              <a:t>الخرائطية</a:t>
            </a:r>
            <a:r>
              <a:rPr lang="ar-MA" sz="2800" b="1" dirty="0" smtClean="0">
                <a:solidFill>
                  <a:srgbClr val="0000FF"/>
                </a:solidFill>
                <a:latin typeface="Arial" pitchFamily="34" charset="0"/>
                <a:ea typeface="Times New Roman" pitchFamily="18" charset="0"/>
                <a:cs typeface="Arial" pitchFamily="34" charset="0"/>
              </a:rPr>
              <a:t> </a:t>
            </a:r>
          </a:p>
          <a:p>
            <a:pPr marL="0" indent="0" algn="ctr" rtl="1">
              <a:spcBef>
                <a:spcPct val="0"/>
              </a:spcBef>
              <a:buClrTx/>
              <a:buSzTx/>
              <a:buFontTx/>
              <a:buNone/>
              <a:tabLst>
                <a:tab pos="2933700" algn="l"/>
              </a:tabLst>
            </a:pPr>
            <a:endParaRPr lang="fr-FR" sz="800" dirty="0" smtClean="0">
              <a:solidFill>
                <a:srgbClr val="0000FF"/>
              </a:solidFill>
              <a:latin typeface="Arial" pitchFamily="34" charset="0"/>
              <a:ea typeface="Times New Roman" pitchFamily="18" charset="0"/>
              <a:cs typeface="Arial" pitchFamily="34" charset="0"/>
            </a:endParaRPr>
          </a:p>
          <a:p>
            <a:pPr marL="0" indent="0" algn="ctr" rtl="1">
              <a:spcBef>
                <a:spcPct val="0"/>
              </a:spcBef>
              <a:buClrTx/>
              <a:buSzTx/>
              <a:buFontTx/>
              <a:buNone/>
              <a:tabLst>
                <a:tab pos="2933700" algn="l"/>
              </a:tabLst>
            </a:pPr>
            <a:r>
              <a:rPr lang="ar-MA" sz="1800" b="1" dirty="0" smtClean="0">
                <a:solidFill>
                  <a:schemeClr val="tx1"/>
                </a:solidFill>
                <a:latin typeface="Arial" pitchFamily="34" charset="0"/>
                <a:ea typeface="Times New Roman" pitchFamily="18" charset="0"/>
                <a:cs typeface="Arial" pitchFamily="34" charset="0"/>
              </a:rPr>
              <a:t>توزيع عدد مناطق  المراقبة </a:t>
            </a:r>
            <a:r>
              <a:rPr lang="ar-MA" sz="1800" b="1" dirty="0" err="1" smtClean="0">
                <a:solidFill>
                  <a:schemeClr val="tx1"/>
                </a:solidFill>
                <a:latin typeface="Arial" pitchFamily="34" charset="0"/>
                <a:ea typeface="Times New Roman" pitchFamily="18" charset="0"/>
                <a:cs typeface="Arial" pitchFamily="34" charset="0"/>
              </a:rPr>
              <a:t>و</a:t>
            </a:r>
            <a:r>
              <a:rPr lang="ar-MA" sz="1800" b="1" dirty="0" smtClean="0">
                <a:solidFill>
                  <a:schemeClr val="tx1"/>
                </a:solidFill>
                <a:latin typeface="Arial" pitchFamily="34" charset="0"/>
                <a:ea typeface="Times New Roman" pitchFamily="18" charset="0"/>
                <a:cs typeface="Arial" pitchFamily="34" charset="0"/>
              </a:rPr>
              <a:t> الإحصاء حسب مناطق الإشراف</a:t>
            </a:r>
            <a:endParaRPr lang="fr-FR" sz="1600" b="1" dirty="0" smtClean="0">
              <a:solidFill>
                <a:schemeClr val="tx1"/>
              </a:solidFill>
              <a:latin typeface="Arial" pitchFamily="34" charset="0"/>
              <a:cs typeface="Arial" pitchFamily="34" charset="0"/>
            </a:endParaRPr>
          </a:p>
          <a:p>
            <a:pPr marL="0" indent="0" algn="ctr" rtl="1">
              <a:spcBef>
                <a:spcPct val="0"/>
              </a:spcBef>
              <a:buClrTx/>
              <a:buSzTx/>
              <a:buFontTx/>
              <a:buNone/>
              <a:tabLst>
                <a:tab pos="2933700" algn="l"/>
              </a:tabLst>
            </a:pPr>
            <a:endParaRPr lang="fr-FR" sz="1600" b="1" dirty="0" smtClean="0">
              <a:solidFill>
                <a:schemeClr val="tx1"/>
              </a:solidFill>
              <a:latin typeface="Arial" pitchFamily="34" charset="0"/>
              <a:cs typeface="Arial" pitchFamily="34" charset="0"/>
            </a:endParaRPr>
          </a:p>
          <a:p>
            <a:pPr marL="0" indent="0" algn="ctr" rtl="1">
              <a:spcBef>
                <a:spcPct val="0"/>
              </a:spcBef>
              <a:buClrTx/>
              <a:buSzTx/>
              <a:buFontTx/>
              <a:buNone/>
              <a:tabLst>
                <a:tab pos="2933700" algn="l"/>
              </a:tabLst>
            </a:pPr>
            <a:r>
              <a:rPr lang="fr-FR" sz="900" dirty="0" smtClean="0">
                <a:solidFill>
                  <a:schemeClr val="tx1"/>
                </a:solidFill>
                <a:latin typeface="Arial" pitchFamily="34" charset="0"/>
                <a:cs typeface="Arial" pitchFamily="34" charset="0"/>
              </a:rPr>
              <a:t> </a:t>
            </a:r>
            <a:endParaRPr lang="en-US" sz="900" dirty="0" smtClean="0">
              <a:solidFill>
                <a:schemeClr val="tx1"/>
              </a:solidFill>
              <a:latin typeface="Arial" pitchFamily="34" charset="0"/>
              <a:cs typeface="Arial" pitchFamily="34" charset="0"/>
            </a:endParaRPr>
          </a:p>
        </p:txBody>
      </p:sp>
      <p:graphicFrame>
        <p:nvGraphicFramePr>
          <p:cNvPr id="6" name="Tableau 5"/>
          <p:cNvGraphicFramePr>
            <a:graphicFrameLocks noGrp="1"/>
          </p:cNvGraphicFramePr>
          <p:nvPr/>
        </p:nvGraphicFramePr>
        <p:xfrm>
          <a:off x="323850" y="2214555"/>
          <a:ext cx="8105803" cy="2928957"/>
        </p:xfrm>
        <a:graphic>
          <a:graphicData uri="http://schemas.openxmlformats.org/drawingml/2006/table">
            <a:tbl>
              <a:tblPr/>
              <a:tblGrid>
                <a:gridCol w="1588400"/>
                <a:gridCol w="1445304"/>
                <a:gridCol w="1857388"/>
                <a:gridCol w="1571636"/>
                <a:gridCol w="1643075"/>
              </a:tblGrid>
              <a:tr h="57150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عدد مناطق الاحصاء</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عدد مناطق المراقبة</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عدد مناطق الإشراف الجماعي</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عدد الوحدات الإدارية</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وسط الإقامة</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142</a:t>
                      </a:r>
                      <a:endPar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36</a:t>
                      </a:r>
                      <a:endPar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03</a:t>
                      </a:r>
                      <a:endParaRPr kumimoji="0" lang="fr-FR"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02</a:t>
                      </a:r>
                      <a:endParaRPr kumimoji="0" lang="fr-FR"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حضري </a:t>
                      </a:r>
                      <a:r>
                        <a:rPr kumimoji="0" lang="ar-MA" sz="16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(1)</a:t>
                      </a:r>
                      <a:endParaRPr kumimoji="0" lang="fr-FR" sz="24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239</a:t>
                      </a:r>
                      <a:endPar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84</a:t>
                      </a:r>
                      <a:endPar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06</a:t>
                      </a:r>
                      <a:endParaRPr kumimoji="0" lang="fr-FR"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12</a:t>
                      </a:r>
                      <a:endParaRPr kumimoji="0" lang="fr-FR"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قروي</a:t>
                      </a:r>
                      <a:endParaRPr kumimoji="0" lang="fr-FR" sz="24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144</a:t>
                      </a:r>
                      <a:endPar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49</a:t>
                      </a: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04</a:t>
                      </a:r>
                      <a:endParaRPr kumimoji="0" lang="fr-FR" sz="24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13</a:t>
                      </a:r>
                      <a:endParaRPr kumimoji="0" lang="fr-FR"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حضري/ قروي </a:t>
                      </a:r>
                      <a:r>
                        <a:rPr kumimoji="0" lang="ar-MA" sz="1600" b="0" i="0" u="none" strike="noStrike" kern="1200" cap="none" normalizeH="0" baseline="0" dirty="0" smtClean="0">
                          <a:ln>
                            <a:noFill/>
                          </a:ln>
                          <a:solidFill>
                            <a:schemeClr val="tx1"/>
                          </a:solidFill>
                          <a:effectLst/>
                          <a:latin typeface="Arial" charset="0"/>
                          <a:ea typeface="Times New Roman" pitchFamily="18" charset="0"/>
                          <a:cs typeface="Traditional Arabic" pitchFamily="2" charset="-78"/>
                        </a:rPr>
                        <a:t>(2)</a:t>
                      </a:r>
                      <a:endParaRPr kumimoji="0" lang="fr-FR" sz="1600" b="0" i="0" u="none" strike="noStrike" kern="1200"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7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525</a:t>
                      </a: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fr-FR" sz="2400" b="0" i="0" u="none" strike="noStrike" kern="1200" cap="none" normalizeH="0" baseline="0" dirty="0" smtClean="0">
                          <a:ln>
                            <a:noFill/>
                          </a:ln>
                          <a:solidFill>
                            <a:schemeClr val="tx1"/>
                          </a:solidFill>
                          <a:effectLst/>
                          <a:latin typeface="Andalus" pitchFamily="18" charset="-78"/>
                          <a:ea typeface="Times New Roman" pitchFamily="18" charset="0"/>
                          <a:cs typeface="Andalus" pitchFamily="18" charset="-78"/>
                        </a:rPr>
                        <a:t>169</a:t>
                      </a: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13</a:t>
                      </a:r>
                      <a:endParaRPr kumimoji="0" lang="fr-FR" sz="28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8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المجموع</a:t>
                      </a:r>
                      <a:endParaRPr kumimoji="0" lang="fr-FR" sz="1050" b="1"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endParaRPr kumimoji="0" lang="fr-FR" sz="9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1214414" y="5357826"/>
            <a:ext cx="6715172" cy="923330"/>
          </a:xfrm>
          <a:prstGeom prst="rect">
            <a:avLst/>
          </a:prstGeom>
        </p:spPr>
        <p:txBody>
          <a:bodyPr wrap="square">
            <a:spAutoFit/>
          </a:bodyPr>
          <a:lstStyle/>
          <a:p>
            <a:pPr algn="r" rtl="1">
              <a:tabLst>
                <a:tab pos="2933700" algn="l"/>
              </a:tabLst>
            </a:pPr>
            <a:r>
              <a:rPr lang="ar-MA" dirty="0" smtClean="0">
                <a:latin typeface="Arial" charset="0"/>
                <a:ea typeface="Times New Roman" pitchFamily="18" charset="0"/>
                <a:cs typeface="Traditional Arabic" pitchFamily="2" charset="-78"/>
              </a:rPr>
              <a:t>(1): يتعلق الأمر بجماعة بيوكري و مركز ايت عميرة </a:t>
            </a:r>
          </a:p>
          <a:p>
            <a:pPr algn="r" rtl="1">
              <a:tabLst>
                <a:tab pos="2933700" algn="l"/>
              </a:tabLst>
            </a:pPr>
            <a:r>
              <a:rPr lang="ar-MA" dirty="0" smtClean="0">
                <a:latin typeface="Arial" charset="0"/>
                <a:ea typeface="Times New Roman" pitchFamily="18" charset="0"/>
                <a:cs typeface="Traditional Arabic" pitchFamily="2" charset="-78"/>
              </a:rPr>
              <a:t>(2): يتعلق الأمر بوحدات ادارية حضرية تم دمجها مع اخرى قروية لتشكل مناطق اشراف :  جماعة أيت باها </a:t>
            </a:r>
            <a:r>
              <a:rPr lang="ar-MA" b="1" dirty="0" smtClean="0"/>
              <a:t>،</a:t>
            </a:r>
            <a:r>
              <a:rPr lang="ar-MA" dirty="0" smtClean="0">
                <a:latin typeface="Arial" charset="0"/>
                <a:ea typeface="Times New Roman" pitchFamily="18" charset="0"/>
                <a:cs typeface="Traditional Arabic" pitchFamily="2" charset="-78"/>
              </a:rPr>
              <a:t> مركز ماسة </a:t>
            </a:r>
            <a:r>
              <a:rPr lang="ar-MA" b="1" dirty="0" smtClean="0"/>
              <a:t>،</a:t>
            </a:r>
            <a:r>
              <a:rPr lang="ar-MA" dirty="0" smtClean="0">
                <a:latin typeface="Arial" charset="0"/>
                <a:ea typeface="Times New Roman" pitchFamily="18" charset="0"/>
                <a:cs typeface="Traditional Arabic" pitchFamily="2" charset="-78"/>
              </a:rPr>
              <a:t> مركز بلفاع و مركز سيدي بيبي.</a:t>
            </a:r>
            <a:endParaRPr lang="fr-FR" dirty="0" smtClean="0">
              <a:latin typeface="Arial" charset="0"/>
              <a:ea typeface="Times New Roman" pitchFamily="18" charset="0"/>
              <a:cs typeface="Traditional Arabic" pitchFamily="2" charset="-7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3"/>
          <p:cNvSpPr>
            <a:spLocks noGrp="1"/>
          </p:cNvSpPr>
          <p:nvPr>
            <p:ph type="title"/>
          </p:nvPr>
        </p:nvSpPr>
        <p:spPr>
          <a:xfrm>
            <a:off x="1000125" y="928688"/>
            <a:ext cx="6985000" cy="576262"/>
          </a:xfrm>
        </p:spPr>
        <p:txBody>
          <a:bodyPr/>
          <a:lstStyle/>
          <a:p>
            <a:pPr rtl="1">
              <a:tabLst>
                <a:tab pos="2933700" algn="l"/>
              </a:tabLst>
            </a:pPr>
            <a:r>
              <a:rPr lang="ar-MA" sz="2400" dirty="0" smtClean="0">
                <a:solidFill>
                  <a:srgbClr val="0000FF"/>
                </a:solidFill>
                <a:latin typeface="Arial" pitchFamily="34" charset="0"/>
                <a:ea typeface="Times New Roman" pitchFamily="18" charset="0"/>
                <a:cs typeface="Arial" pitchFamily="34" charset="0"/>
              </a:rPr>
              <a:t>ب – تركيبة هيئة الإنجاز حسب الفئة وحسب منطقة الإشراف   </a:t>
            </a:r>
            <a:r>
              <a:rPr lang="fr-FR" sz="2400" dirty="0" smtClean="0">
                <a:solidFill>
                  <a:srgbClr val="0000FF"/>
                </a:solidFill>
                <a:latin typeface="Arial" pitchFamily="34" charset="0"/>
                <a:ea typeface="Times New Roman" pitchFamily="18" charset="0"/>
                <a:cs typeface="Arial" pitchFamily="34" charset="0"/>
              </a:rPr>
              <a:t>                                    </a:t>
            </a:r>
            <a:r>
              <a:rPr lang="ar-MA" sz="2400" dirty="0" smtClean="0">
                <a:solidFill>
                  <a:srgbClr val="0000FF"/>
                </a:solidFill>
                <a:latin typeface="Arial" pitchFamily="34" charset="0"/>
                <a:ea typeface="Times New Roman" pitchFamily="18" charset="0"/>
                <a:cs typeface="Arial" pitchFamily="34" charset="0"/>
              </a:rPr>
              <a:t>   </a:t>
            </a:r>
            <a:br>
              <a:rPr lang="ar-MA" sz="2400" dirty="0" smtClean="0">
                <a:solidFill>
                  <a:srgbClr val="0000FF"/>
                </a:solidFill>
                <a:latin typeface="Arial" pitchFamily="34" charset="0"/>
                <a:ea typeface="Times New Roman" pitchFamily="18" charset="0"/>
                <a:cs typeface="Arial" pitchFamily="34" charset="0"/>
              </a:rPr>
            </a:br>
            <a:r>
              <a:rPr lang="fr-FR" sz="900" b="0" dirty="0" smtClean="0">
                <a:solidFill>
                  <a:srgbClr val="0000FF"/>
                </a:solidFill>
                <a:latin typeface="Arial" pitchFamily="34" charset="0"/>
                <a:ea typeface="Times New Roman" pitchFamily="18" charset="0"/>
                <a:cs typeface="Arial" pitchFamily="34" charset="0"/>
              </a:rPr>
              <a:t/>
            </a:r>
            <a:br>
              <a:rPr lang="fr-FR" sz="900" b="0" dirty="0" smtClean="0">
                <a:solidFill>
                  <a:srgbClr val="0000FF"/>
                </a:solidFill>
                <a:latin typeface="Arial" pitchFamily="34" charset="0"/>
                <a:ea typeface="Times New Roman" pitchFamily="18" charset="0"/>
                <a:cs typeface="Arial" pitchFamily="34" charset="0"/>
              </a:rPr>
            </a:br>
            <a:endParaRPr lang="fr-FR" sz="1800" dirty="0" smtClean="0">
              <a:solidFill>
                <a:schemeClr val="tx1"/>
              </a:solidFill>
              <a:latin typeface="Arial" pitchFamily="34" charset="0"/>
              <a:ea typeface="Times New Roman" pitchFamily="18" charset="0"/>
              <a:cs typeface="Arial" pitchFamily="34" charset="0"/>
            </a:endParaRPr>
          </a:p>
        </p:txBody>
      </p:sp>
      <p:sp>
        <p:nvSpPr>
          <p:cNvPr id="13347" name="Rectangle 5"/>
          <p:cNvSpPr>
            <a:spLocks noChangeArrowheads="1"/>
          </p:cNvSpPr>
          <p:nvPr/>
        </p:nvSpPr>
        <p:spPr bwMode="auto">
          <a:xfrm>
            <a:off x="714375" y="5643563"/>
            <a:ext cx="7632700" cy="738187"/>
          </a:xfrm>
          <a:prstGeom prst="rect">
            <a:avLst/>
          </a:prstGeom>
          <a:noFill/>
          <a:ln w="9525">
            <a:noFill/>
            <a:miter lim="800000"/>
            <a:headEnd/>
            <a:tailEnd/>
          </a:ln>
        </p:spPr>
        <p:txBody>
          <a:bodyPr anchor="ctr">
            <a:spAutoFit/>
          </a:bodyPr>
          <a:lstStyle/>
          <a:p>
            <a:pPr algn="r" rtl="1">
              <a:tabLst>
                <a:tab pos="2933700" algn="l"/>
              </a:tabLst>
            </a:pPr>
            <a:r>
              <a:rPr lang="ar-MA" sz="1400" b="1" i="1" dirty="0">
                <a:cs typeface="Times New Roman" pitchFamily="18" charset="0"/>
              </a:rPr>
              <a:t>(ر) : رسميون</a:t>
            </a:r>
            <a:endParaRPr lang="fr-FR" sz="800" b="1" i="1" dirty="0"/>
          </a:p>
          <a:p>
            <a:pPr algn="r" rtl="1">
              <a:tabLst>
                <a:tab pos="2933700" algn="l"/>
              </a:tabLst>
            </a:pPr>
            <a:r>
              <a:rPr lang="ar-MA" sz="1400" b="1" i="1" dirty="0">
                <a:cs typeface="Times New Roman" pitchFamily="18" charset="0"/>
              </a:rPr>
              <a:t>(إ) : احتياطيون في حدود فرقة ميدانية واحدة لكل منطقة اشراف جماعي</a:t>
            </a:r>
            <a:endParaRPr lang="en-US" sz="1400" b="1" i="1" dirty="0">
              <a:cs typeface="Times New Roman" pitchFamily="18" charset="0"/>
            </a:endParaRPr>
          </a:p>
          <a:p>
            <a:pPr algn="r" rtl="1">
              <a:tabLst>
                <a:tab pos="2933700" algn="l"/>
              </a:tabLst>
            </a:pPr>
            <a:r>
              <a:rPr lang="ar-MA" sz="1400" b="1" i="1" dirty="0">
                <a:cs typeface="Times New Roman" pitchFamily="18" charset="0"/>
              </a:rPr>
              <a:t>(م) : المجموع ( الرسميون+ الاحتياطيون)</a:t>
            </a:r>
            <a:endParaRPr lang="fr-FR" sz="1600" b="1" i="1" dirty="0"/>
          </a:p>
        </p:txBody>
      </p:sp>
      <p:sp>
        <p:nvSpPr>
          <p:cNvPr id="13348" name="Espace réservé du numéro de diapositive 5"/>
          <p:cNvSpPr>
            <a:spLocks noGrp="1"/>
          </p:cNvSpPr>
          <p:nvPr>
            <p:ph type="sldNum" sz="quarter" idx="11"/>
          </p:nvPr>
        </p:nvSpPr>
        <p:spPr>
          <a:noFill/>
        </p:spPr>
        <p:txBody>
          <a:bodyPr/>
          <a:lstStyle/>
          <a:p>
            <a:fld id="{1451008D-54EF-4B1C-969E-5AB3EDCAE91B}" type="slidenum">
              <a:rPr lang="fr-FR" smtClean="0"/>
              <a:pPr/>
              <a:t>13</a:t>
            </a:fld>
            <a:endParaRPr lang="fr-FR" smtClean="0"/>
          </a:p>
        </p:txBody>
      </p:sp>
      <p:graphicFrame>
        <p:nvGraphicFramePr>
          <p:cNvPr id="6" name="Tableau 5"/>
          <p:cNvGraphicFramePr>
            <a:graphicFrameLocks noGrp="1"/>
          </p:cNvGraphicFramePr>
          <p:nvPr/>
        </p:nvGraphicFramePr>
        <p:xfrm>
          <a:off x="323850" y="1428737"/>
          <a:ext cx="8105803" cy="4229103"/>
        </p:xfrm>
        <a:graphic>
          <a:graphicData uri="http://schemas.openxmlformats.org/drawingml/2006/table">
            <a:tbl>
              <a:tblPr/>
              <a:tblGrid>
                <a:gridCol w="1588400"/>
                <a:gridCol w="1445304"/>
                <a:gridCol w="1857388"/>
                <a:gridCol w="1571636"/>
                <a:gridCol w="1643075"/>
              </a:tblGrid>
              <a:tr h="57150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الباحثون</a:t>
                      </a: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المراقبون</a:t>
                      </a: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المشرفون الجماعيون</a:t>
                      </a:r>
                      <a:endParaRPr kumimoji="0" lang="fr-F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عدد الوحدات الإدارية</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smtClean="0">
                          <a:ln>
                            <a:noFill/>
                          </a:ln>
                          <a:solidFill>
                            <a:schemeClr val="tx1"/>
                          </a:solidFill>
                          <a:effectLst/>
                          <a:latin typeface="Times New Roman" pitchFamily="18" charset="0"/>
                          <a:cs typeface="Times New Roman" pitchFamily="18" charset="0"/>
                        </a:rPr>
                        <a:t>وسط الإقامة</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r>
              <a:tr h="593725">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142</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12</a:t>
                      </a: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 </a:t>
                      </a:r>
                      <a:endParaRPr kumimoji="0" lang="fr-FR" sz="2000" b="0" i="0" u="none" strike="noStrike"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154</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36</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03</a:t>
                      </a: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 </a:t>
                      </a:r>
                      <a:endParaRPr kumimoji="0" lang="fr-FR" sz="2000" b="0" i="0" u="none" strike="noStrike"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39</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03</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00  </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a:t>
                      </a: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3</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02</a:t>
                      </a:r>
                      <a:endParaRPr kumimoji="0" lang="fr-FR" sz="2000" b="1" i="0" u="none" strike="noStrike" kern="1200"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حضري</a:t>
                      </a:r>
                      <a:endParaRPr kumimoji="0" lang="fr-FR" sz="28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239</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24</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263</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84</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06</a:t>
                      </a: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 </a:t>
                      </a:r>
                      <a:endParaRPr kumimoji="0" lang="fr-FR" sz="2000" b="0" i="0" u="none" strike="noStrike"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90</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06</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00</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06</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12</a:t>
                      </a:r>
                      <a:endParaRPr kumimoji="0" lang="fr-FR" sz="2000" b="1" i="0" u="none" strike="noStrike" kern="1200"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قروي</a:t>
                      </a:r>
                      <a:endParaRPr kumimoji="0" lang="fr-FR" sz="28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144</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16</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160</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49</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04</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53</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04</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00</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04</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13</a:t>
                      </a:r>
                      <a:endParaRPr kumimoji="0" lang="fr-FR" sz="20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حضري/ قروي</a:t>
                      </a:r>
                      <a:endParaRPr kumimoji="0" lang="fr-FR" sz="1800" b="0" i="0" u="none" strike="noStrike" kern="1200"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060">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525</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52</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577</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169</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13</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182</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13</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00</a:t>
                      </a: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 </a:t>
                      </a:r>
                      <a:endParaRPr kumimoji="0" lang="fr-FR" sz="2000" b="0" i="0" u="none" strike="noStrike" cap="none" normalizeH="0" baseline="0" dirty="0" smtClean="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rPr>
                        <a:t>13</a:t>
                      </a:r>
                      <a:endParaRPr kumimoji="0" lang="fr-FR" sz="2000" b="0" i="0" u="none" strike="noStrike" kern="1200" cap="none" normalizeH="0" baseline="0" dirty="0" smtClean="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32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المجموع</a:t>
                      </a:r>
                      <a:endParaRPr kumimoji="0" lang="fr-FR" sz="11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endParaRPr kumimoji="0" lang="fr-FR" sz="9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sz="2400" dirty="0" smtClean="0">
                <a:solidFill>
                  <a:srgbClr val="0000FF"/>
                </a:solidFill>
                <a:latin typeface="Arial" pitchFamily="34" charset="0"/>
                <a:ea typeface="Times New Roman" pitchFamily="18" charset="0"/>
                <a:cs typeface="Arial" pitchFamily="34" charset="0"/>
              </a:rPr>
              <a:t/>
            </a:r>
            <a:br>
              <a:rPr lang="ar-MA" sz="2400" dirty="0" smtClean="0">
                <a:solidFill>
                  <a:srgbClr val="0000FF"/>
                </a:solidFill>
                <a:latin typeface="Arial" pitchFamily="34" charset="0"/>
                <a:ea typeface="Times New Roman" pitchFamily="18" charset="0"/>
                <a:cs typeface="Arial" pitchFamily="34" charset="0"/>
              </a:rPr>
            </a:br>
            <a:r>
              <a:rPr lang="ar-MA" sz="2400" dirty="0" smtClean="0">
                <a:solidFill>
                  <a:srgbClr val="0000FF"/>
                </a:solidFill>
                <a:latin typeface="Arial" pitchFamily="34" charset="0"/>
                <a:ea typeface="Times New Roman" pitchFamily="18" charset="0"/>
                <a:cs typeface="Arial" pitchFamily="34" charset="0"/>
              </a:rPr>
              <a:t>ج</a:t>
            </a:r>
            <a:r>
              <a:rPr lang="ar-MA" altLang="fr-FR" sz="2400" dirty="0" smtClean="0">
                <a:solidFill>
                  <a:srgbClr val="0000FF"/>
                </a:solidFill>
                <a:latin typeface="Arial" pitchFamily="34" charset="0"/>
                <a:ea typeface="Times New Roman" pitchFamily="18" charset="0"/>
                <a:cs typeface="Arial" pitchFamily="34" charset="0"/>
              </a:rPr>
              <a:t> - تدبير عملية الترشيح للمشاركة في انجاز الإحصاء العام</a:t>
            </a:r>
            <a:br>
              <a:rPr lang="ar-MA" altLang="fr-FR" sz="2400" dirty="0" smtClean="0">
                <a:solidFill>
                  <a:srgbClr val="0000FF"/>
                </a:solidFill>
                <a:latin typeface="Arial" pitchFamily="34" charset="0"/>
                <a:ea typeface="Times New Roman" pitchFamily="18" charset="0"/>
                <a:cs typeface="Arial" pitchFamily="34" charset="0"/>
              </a:rPr>
            </a:br>
            <a:endParaRPr lang="fr-FR" sz="2400" dirty="0" smtClean="0">
              <a:solidFill>
                <a:srgbClr val="0000FF"/>
              </a:solidFill>
              <a:latin typeface="Arial" pitchFamily="34" charset="0"/>
              <a:ea typeface="Times New Roman" pitchFamily="18" charset="0"/>
              <a:cs typeface="Arial" pitchFamily="34" charset="0"/>
            </a:endParaRPr>
          </a:p>
        </p:txBody>
      </p:sp>
      <p:sp>
        <p:nvSpPr>
          <p:cNvPr id="3" name="Espace réservé du contenu 2"/>
          <p:cNvSpPr>
            <a:spLocks noGrp="1"/>
          </p:cNvSpPr>
          <p:nvPr>
            <p:ph idx="1"/>
          </p:nvPr>
        </p:nvSpPr>
        <p:spPr/>
        <p:txBody>
          <a:bodyPr/>
          <a:lstStyle/>
          <a:p>
            <a:pPr algn="r" rtl="1">
              <a:buNone/>
            </a:pPr>
            <a:endParaRPr lang="ar-MA" altLang="fr-FR" sz="2000" b="1" dirty="0" smtClean="0">
              <a:sym typeface="Arial" panose="020B0604020202020204" pitchFamily="34" charset="0"/>
            </a:endParaRPr>
          </a:p>
          <a:p>
            <a:pPr algn="r" rtl="1">
              <a:buFont typeface="Wingdings" panose="05000000000000000000" pitchFamily="2" charset="2"/>
              <a:buChar char="ü"/>
            </a:pPr>
            <a:r>
              <a:rPr lang="ar-MA" altLang="fr-FR" sz="2000" b="1" dirty="0" smtClean="0">
                <a:sym typeface="Arial" panose="020B0604020202020204" pitchFamily="34" charset="0"/>
              </a:rPr>
              <a:t>فتح منصة تسجيل </a:t>
            </a:r>
            <a:r>
              <a:rPr lang="ar-MA" altLang="fr-FR" sz="2000" b="1" dirty="0" err="1" smtClean="0">
                <a:sym typeface="Arial" panose="020B0604020202020204" pitchFamily="34" charset="0"/>
              </a:rPr>
              <a:t>المترشحين</a:t>
            </a:r>
            <a:r>
              <a:rPr lang="ar-MA" altLang="fr-FR" sz="2000" b="1" dirty="0" smtClean="0">
                <a:sym typeface="Arial" panose="020B0604020202020204" pitchFamily="34" charset="0"/>
              </a:rPr>
              <a:t> ما بين 7 </a:t>
            </a:r>
            <a:r>
              <a:rPr lang="ar-MA" altLang="fr-FR" sz="2000" b="1" dirty="0" err="1" smtClean="0">
                <a:sym typeface="Arial" panose="020B0604020202020204" pitchFamily="34" charset="0"/>
              </a:rPr>
              <a:t>و</a:t>
            </a:r>
            <a:r>
              <a:rPr lang="ar-MA" altLang="fr-FR" sz="2000" b="1" dirty="0" smtClean="0">
                <a:sym typeface="Arial" panose="020B0604020202020204" pitchFamily="34" charset="0"/>
              </a:rPr>
              <a:t> 27 مارس ( 5432</a:t>
            </a:r>
            <a:r>
              <a:rPr lang="fr-FR" altLang="fr-FR" sz="2000" b="1" dirty="0" smtClean="0">
                <a:sym typeface="Arial" panose="020B0604020202020204" pitchFamily="34" charset="0"/>
              </a:rPr>
              <a:t> </a:t>
            </a:r>
            <a:r>
              <a:rPr lang="ar-MA" altLang="fr-FR" sz="2000" b="1" dirty="0" smtClean="0">
                <a:sym typeface="Arial" panose="020B0604020202020204" pitchFamily="34" charset="0"/>
              </a:rPr>
              <a:t> مسجل بالإقليم  من أصل حوالي 56000 بالجهة ).</a:t>
            </a:r>
          </a:p>
          <a:p>
            <a:pPr algn="r" rtl="1"/>
            <a:endParaRPr lang="ar-MA" altLang="fr-FR" sz="2000" b="1" dirty="0" smtClean="0">
              <a:sym typeface="Arial" panose="020B0604020202020204" pitchFamily="34" charset="0"/>
            </a:endParaRPr>
          </a:p>
          <a:p>
            <a:pPr algn="r" rtl="1">
              <a:buFont typeface="Wingdings" panose="05000000000000000000" pitchFamily="2" charset="2"/>
              <a:buChar char="ü"/>
            </a:pPr>
            <a:r>
              <a:rPr lang="ar-MA" altLang="fr-FR" sz="2000" b="1" dirty="0" smtClean="0">
                <a:sym typeface="Arial" panose="020B0604020202020204" pitchFamily="34" charset="0"/>
              </a:rPr>
              <a:t>اختيار المقبولين لولوج منصة التكوين عن بعد من 15 مارس </a:t>
            </a:r>
            <a:r>
              <a:rPr lang="ar-MA" altLang="fr-FR" sz="2000" b="1" dirty="0" err="1" smtClean="0">
                <a:sym typeface="Arial" panose="020B0604020202020204" pitchFamily="34" charset="0"/>
              </a:rPr>
              <a:t>الى</a:t>
            </a:r>
            <a:r>
              <a:rPr lang="ar-MA" altLang="fr-FR" sz="2000" b="1" dirty="0" smtClean="0">
                <a:sym typeface="Arial" panose="020B0604020202020204" pitchFamily="34" charset="0"/>
              </a:rPr>
              <a:t> 15 يونيو (</a:t>
            </a:r>
            <a:r>
              <a:rPr lang="fr-FR" altLang="fr-FR" sz="2000" b="1" dirty="0" smtClean="0">
                <a:sym typeface="Arial" panose="020B0604020202020204" pitchFamily="34" charset="0"/>
              </a:rPr>
              <a:t>2 636</a:t>
            </a:r>
            <a:r>
              <a:rPr lang="ar-MA" altLang="fr-FR" sz="2000" b="1" dirty="0" smtClean="0">
                <a:sym typeface="Arial" panose="020B0604020202020204" pitchFamily="34" charset="0"/>
              </a:rPr>
              <a:t> </a:t>
            </a:r>
            <a:r>
              <a:rPr lang="ar-MA" altLang="fr-FR" sz="2000" b="1" dirty="0" err="1" smtClean="0">
                <a:sym typeface="Arial" panose="020B0604020202020204" pitchFamily="34" charset="0"/>
              </a:rPr>
              <a:t>مترشح</a:t>
            </a:r>
            <a:r>
              <a:rPr lang="ar-MA" altLang="fr-FR" sz="2000" b="1" dirty="0" smtClean="0">
                <a:sym typeface="Arial" panose="020B0604020202020204" pitchFamily="34" charset="0"/>
              </a:rPr>
              <a:t> بالإقليم من أصل حوالي 17479 بالجهة ).</a:t>
            </a:r>
          </a:p>
          <a:p>
            <a:pPr algn="r" rtl="1"/>
            <a:endParaRPr lang="ar-MA" altLang="fr-FR" sz="2000" b="1" dirty="0" smtClean="0">
              <a:sym typeface="Arial" panose="020B0604020202020204" pitchFamily="34" charset="0"/>
            </a:endParaRPr>
          </a:p>
          <a:p>
            <a:pPr algn="r" rtl="1">
              <a:buFont typeface="Wingdings" panose="05000000000000000000" pitchFamily="2" charset="2"/>
              <a:buChar char="ü"/>
            </a:pPr>
            <a:r>
              <a:rPr lang="ar-MA" altLang="fr-FR" sz="2000" b="1" dirty="0" smtClean="0">
                <a:sym typeface="Arial" panose="020B0604020202020204" pitchFamily="34" charset="0"/>
              </a:rPr>
              <a:t>اجتياز المقابلات الشفوية المباشرة لاختيار حاجيات الإنجاز الميداني للإحصاء والتي تجرى حاليا بمركزين على صعيد إقليم اشتوكة أيت باها على أن تنتهي متم الشهر الجاري.</a:t>
            </a: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E35B49A4-6ADD-4735-99D4-D1FA241B2AEB}" type="slidenum">
              <a:rPr lang="fr-FR" smtClean="0"/>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p:nvPr>
        </p:nvSpPr>
        <p:spPr>
          <a:xfrm>
            <a:off x="1214438" y="714375"/>
            <a:ext cx="7058025" cy="576263"/>
          </a:xfrm>
        </p:spPr>
        <p:txBody>
          <a:bodyPr/>
          <a:lstStyle/>
          <a:p>
            <a:pPr rtl="1">
              <a:tabLst>
                <a:tab pos="2933700" algn="l"/>
              </a:tabLst>
            </a:pPr>
            <a:r>
              <a:rPr lang="fr-FR" sz="2400" dirty="0" smtClean="0">
                <a:solidFill>
                  <a:srgbClr val="0000FF"/>
                </a:solidFill>
                <a:latin typeface="Arial" pitchFamily="34" charset="0"/>
                <a:ea typeface="Times New Roman" pitchFamily="18" charset="0"/>
                <a:cs typeface="Arial" pitchFamily="34" charset="0"/>
              </a:rPr>
              <a:t/>
            </a:r>
            <a:br>
              <a:rPr lang="fr-FR" sz="2400" dirty="0" smtClean="0">
                <a:solidFill>
                  <a:srgbClr val="0000FF"/>
                </a:solidFill>
                <a:latin typeface="Arial" pitchFamily="34" charset="0"/>
                <a:ea typeface="Times New Roman" pitchFamily="18" charset="0"/>
                <a:cs typeface="Arial" pitchFamily="34" charset="0"/>
              </a:rPr>
            </a:br>
            <a:r>
              <a:rPr lang="ar-MA" sz="2400" dirty="0" smtClean="0">
                <a:solidFill>
                  <a:srgbClr val="0000FF"/>
                </a:solidFill>
                <a:latin typeface="Arial" pitchFamily="34" charset="0"/>
                <a:ea typeface="Times New Roman" pitchFamily="18" charset="0"/>
                <a:cs typeface="Arial" pitchFamily="34" charset="0"/>
              </a:rPr>
              <a:t/>
            </a:r>
            <a:br>
              <a:rPr lang="ar-MA" sz="2400" dirty="0" smtClean="0">
                <a:solidFill>
                  <a:srgbClr val="0000FF"/>
                </a:solidFill>
                <a:latin typeface="Arial" pitchFamily="34" charset="0"/>
                <a:ea typeface="Times New Roman" pitchFamily="18" charset="0"/>
                <a:cs typeface="Arial" pitchFamily="34" charset="0"/>
              </a:rPr>
            </a:br>
            <a:r>
              <a:rPr lang="ar-MA" sz="2400" dirty="0" smtClean="0">
                <a:solidFill>
                  <a:srgbClr val="0000FF"/>
                </a:solidFill>
                <a:latin typeface="Arial" pitchFamily="34" charset="0"/>
                <a:ea typeface="Times New Roman" pitchFamily="18" charset="0"/>
                <a:cs typeface="Arial" pitchFamily="34" charset="0"/>
              </a:rPr>
              <a:t>د- توزيع عدد السيارات المطلوبة للانجاز</a:t>
            </a:r>
            <a:br>
              <a:rPr lang="ar-MA" sz="2400" dirty="0" smtClean="0">
                <a:solidFill>
                  <a:srgbClr val="0000FF"/>
                </a:solidFill>
                <a:latin typeface="Arial" pitchFamily="34" charset="0"/>
                <a:ea typeface="Times New Roman" pitchFamily="18" charset="0"/>
                <a:cs typeface="Arial" pitchFamily="34" charset="0"/>
              </a:rPr>
            </a:br>
            <a:r>
              <a:rPr lang="fr-FR" sz="2400" dirty="0" smtClean="0">
                <a:solidFill>
                  <a:srgbClr val="0000FF"/>
                </a:solidFill>
                <a:latin typeface="Arial" pitchFamily="34" charset="0"/>
                <a:ea typeface="Times New Roman" pitchFamily="18" charset="0"/>
                <a:cs typeface="Arial" pitchFamily="34" charset="0"/>
              </a:rPr>
              <a:t>     </a:t>
            </a:r>
            <a:r>
              <a:rPr lang="ar-MA" sz="2400" dirty="0" smtClean="0">
                <a:solidFill>
                  <a:srgbClr val="0000FF"/>
                </a:solidFill>
                <a:latin typeface="Arial" pitchFamily="34" charset="0"/>
                <a:ea typeface="Times New Roman" pitchFamily="18" charset="0"/>
                <a:cs typeface="Arial" pitchFamily="34" charset="0"/>
              </a:rPr>
              <a:t> </a:t>
            </a:r>
            <a:br>
              <a:rPr lang="ar-MA" sz="2400" dirty="0" smtClean="0">
                <a:solidFill>
                  <a:srgbClr val="0000FF"/>
                </a:solidFill>
                <a:latin typeface="Arial" pitchFamily="34" charset="0"/>
                <a:ea typeface="Times New Roman" pitchFamily="18" charset="0"/>
                <a:cs typeface="Arial" pitchFamily="34" charset="0"/>
              </a:rPr>
            </a:br>
            <a:r>
              <a:rPr lang="fr-FR" sz="900" b="0" dirty="0" smtClean="0">
                <a:solidFill>
                  <a:srgbClr val="0000FF"/>
                </a:solidFill>
                <a:latin typeface="Arial" pitchFamily="34" charset="0"/>
                <a:ea typeface="Times New Roman" pitchFamily="18" charset="0"/>
                <a:cs typeface="Arial" pitchFamily="34" charset="0"/>
              </a:rPr>
              <a:t/>
            </a:r>
            <a:br>
              <a:rPr lang="fr-FR" sz="900" b="0" dirty="0" smtClean="0">
                <a:solidFill>
                  <a:srgbClr val="0000FF"/>
                </a:solidFill>
                <a:latin typeface="Arial" pitchFamily="34" charset="0"/>
                <a:ea typeface="Times New Roman" pitchFamily="18" charset="0"/>
                <a:cs typeface="Arial" pitchFamily="34" charset="0"/>
              </a:rPr>
            </a:br>
            <a:endParaRPr lang="fr-FR" sz="1800" dirty="0" smtClean="0">
              <a:solidFill>
                <a:schemeClr val="tx1"/>
              </a:solidFill>
              <a:latin typeface="Arial" pitchFamily="34" charset="0"/>
              <a:ea typeface="Times New Roman" pitchFamily="18" charset="0"/>
              <a:cs typeface="Arial" pitchFamily="34" charset="0"/>
            </a:endParaRPr>
          </a:p>
        </p:txBody>
      </p:sp>
      <p:graphicFrame>
        <p:nvGraphicFramePr>
          <p:cNvPr id="6" name="Tableau 5"/>
          <p:cNvGraphicFramePr>
            <a:graphicFrameLocks noGrp="1"/>
          </p:cNvGraphicFramePr>
          <p:nvPr/>
        </p:nvGraphicFramePr>
        <p:xfrm>
          <a:off x="827088" y="1484313"/>
          <a:ext cx="7416800" cy="3200400"/>
        </p:xfrm>
        <a:graphic>
          <a:graphicData uri="http://schemas.openxmlformats.org/drawingml/2006/table">
            <a:tbl>
              <a:tblPr/>
              <a:tblGrid>
                <a:gridCol w="1854200"/>
                <a:gridCol w="1854200"/>
                <a:gridCol w="1854200"/>
                <a:gridCol w="1854200"/>
              </a:tblGrid>
              <a:tr h="533400">
                <a:tc gridSpan="3">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عدد السيارات المطلوبة</a:t>
                      </a:r>
                      <a:endParaRPr kumimoji="0" lang="fr-FR"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hMerge="1">
                  <a:txBody>
                    <a:bodyPr/>
                    <a:lstStyle/>
                    <a:p>
                      <a:endParaRPr lang="fr-FR"/>
                    </a:p>
                  </a:txBody>
                  <a:tcPr/>
                </a:tc>
                <a:tc hMerge="1">
                  <a:txBody>
                    <a:bodyPr/>
                    <a:lstStyle/>
                    <a:p>
                      <a:endParaRPr lang="fr-FR"/>
                    </a:p>
                  </a:txBody>
                  <a:tcPr/>
                </a:tc>
                <a:tc rowSpan="2">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1" i="0" u="none" strike="noStrike" cap="none" normalizeH="0" baseline="0" dirty="0" smtClean="0">
                          <a:ln>
                            <a:noFill/>
                          </a:ln>
                          <a:solidFill>
                            <a:schemeClr val="tx1"/>
                          </a:solidFill>
                          <a:effectLst/>
                          <a:latin typeface="Times New Roman" pitchFamily="18" charset="0"/>
                          <a:cs typeface="Times New Roman" pitchFamily="18" charset="0"/>
                        </a:rPr>
                        <a:t>الوسط</a:t>
                      </a:r>
                      <a:endParaRPr kumimoji="0" lang="fr-FR" sz="11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المجموع</a:t>
                      </a:r>
                      <a:endParaRPr kumimoji="0" lang="fr-FR" sz="14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المراقبة</a:t>
                      </a:r>
                      <a:endParaRPr kumimoji="0" lang="fr-FR" sz="14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الإشراف</a:t>
                      </a:r>
                      <a:endParaRPr kumimoji="0" lang="fr-FR"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36</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33</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03</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0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حضري</a:t>
                      </a:r>
                      <a:endParaRPr kumimoji="0" lang="fr-FR" sz="20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4332" marR="443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96</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90</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06</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0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قروي</a:t>
                      </a:r>
                      <a:endParaRPr kumimoji="0" lang="fr-FR" sz="20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4332" marR="443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5</a:t>
                      </a:r>
                      <a:r>
                        <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7</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5</a:t>
                      </a:r>
                      <a:r>
                        <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3</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04</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000" b="1" i="0" u="none" strike="noStrike" cap="none" normalizeH="0" baseline="0" dirty="0" smtClean="0">
                          <a:ln>
                            <a:noFill/>
                          </a:ln>
                          <a:solidFill>
                            <a:schemeClr val="tx1"/>
                          </a:solidFill>
                          <a:effectLst/>
                          <a:latin typeface="Arial" charset="0"/>
                          <a:ea typeface="Times New Roman" pitchFamily="18" charset="0"/>
                          <a:cs typeface="Traditional Arabic" pitchFamily="2" charset="-78"/>
                        </a:rPr>
                        <a:t>حضري/ قروي</a:t>
                      </a:r>
                      <a:endParaRPr kumimoji="0" lang="fr-FR" sz="1400" b="1" i="0" u="none" strike="noStrike" kern="1200" cap="none" normalizeH="0" baseline="0" dirty="0" smtClean="0">
                        <a:ln>
                          <a:noFill/>
                        </a:ln>
                        <a:solidFill>
                          <a:schemeClr val="tx1"/>
                        </a:solidFill>
                        <a:effectLst/>
                        <a:latin typeface="Arial" charset="0"/>
                        <a:ea typeface="Times New Roman" pitchFamily="18" charset="0"/>
                        <a:cs typeface="Traditional Arabic" pitchFamily="2" charset="-78"/>
                      </a:endParaRPr>
                    </a:p>
                  </a:txBody>
                  <a:tcPr marL="44332" marR="443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189</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17</a:t>
                      </a:r>
                      <a:r>
                        <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6</a:t>
                      </a: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rPr>
                        <a:t>13</a:t>
                      </a:r>
                      <a:endParaRPr kumimoji="0" lang="fr-FR" sz="2000" b="0" i="0" u="none" strike="noStrike" cap="none" normalizeH="0" baseline="0" dirty="0" smtClean="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المجموع</a:t>
                      </a:r>
                      <a:endParaRPr kumimoji="0" lang="fr-FR"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73" name="Rectangle 2"/>
          <p:cNvSpPr>
            <a:spLocks noChangeArrowheads="1"/>
          </p:cNvSpPr>
          <p:nvPr/>
        </p:nvSpPr>
        <p:spPr bwMode="auto">
          <a:xfrm>
            <a:off x="357188" y="4857751"/>
            <a:ext cx="8343900" cy="1508105"/>
          </a:xfrm>
          <a:prstGeom prst="rect">
            <a:avLst/>
          </a:prstGeom>
          <a:noFill/>
          <a:ln w="9525">
            <a:noFill/>
            <a:miter lim="800000"/>
            <a:headEnd/>
            <a:tailEnd/>
          </a:ln>
        </p:spPr>
        <p:txBody>
          <a:bodyPr wrap="square" anchor="ctr">
            <a:spAutoFit/>
          </a:bodyPr>
          <a:lstStyle/>
          <a:p>
            <a:pPr indent="679450" algn="r" rtl="1">
              <a:tabLst>
                <a:tab pos="2933700" algn="l"/>
              </a:tabLst>
            </a:pPr>
            <a:r>
              <a:rPr lang="ar-MA" dirty="0">
                <a:solidFill>
                  <a:srgbClr val="0000FF"/>
                </a:solidFill>
                <a:cs typeface="Times New Roman" pitchFamily="18" charset="0"/>
              </a:rPr>
              <a:t>ملاحظات</a:t>
            </a:r>
            <a:r>
              <a:rPr lang="fr-FR" dirty="0">
                <a:solidFill>
                  <a:srgbClr val="0000FF"/>
                </a:solidFill>
                <a:cs typeface="Times New Roman" pitchFamily="18" charset="0"/>
              </a:rPr>
              <a:t>:</a:t>
            </a:r>
            <a:endParaRPr lang="fr-FR" dirty="0">
              <a:solidFill>
                <a:srgbClr val="0000FF"/>
              </a:solidFill>
            </a:endParaRPr>
          </a:p>
          <a:p>
            <a:pPr indent="679450" algn="r" rtl="1">
              <a:tabLst>
                <a:tab pos="2933700" algn="l"/>
              </a:tabLst>
            </a:pPr>
            <a:r>
              <a:rPr lang="ar-MA" sz="1400" dirty="0">
                <a:cs typeface="Times New Roman" pitchFamily="18" charset="0"/>
              </a:rPr>
              <a:t>1- هناك صيغتان لتعبئة أسطول السيارات </a:t>
            </a:r>
            <a:r>
              <a:rPr lang="ar-MA" sz="1400" dirty="0" smtClean="0">
                <a:cs typeface="Times New Roman" pitchFamily="18" charset="0"/>
              </a:rPr>
              <a:t>المطلوبة </a:t>
            </a:r>
            <a:r>
              <a:rPr lang="fr-FR" sz="1400" dirty="0" smtClean="0">
                <a:cs typeface="Times New Roman" pitchFamily="18" charset="0"/>
              </a:rPr>
              <a:t> </a:t>
            </a:r>
            <a:r>
              <a:rPr lang="fr-FR" sz="1400" dirty="0">
                <a:cs typeface="Times New Roman" pitchFamily="18" charset="0"/>
              </a:rPr>
              <a:t>:</a:t>
            </a:r>
            <a:endParaRPr lang="fr-FR" sz="1400" dirty="0"/>
          </a:p>
          <a:p>
            <a:pPr indent="679450" algn="r" rtl="1">
              <a:tabLst>
                <a:tab pos="2933700" algn="l"/>
              </a:tabLst>
            </a:pPr>
            <a:r>
              <a:rPr lang="fr-FR" sz="1400" b="1" dirty="0">
                <a:latin typeface="Simplified Arabic Backslanted"/>
                <a:cs typeface="Times New Roman" pitchFamily="18" charset="0"/>
              </a:rPr>
              <a:t>-        </a:t>
            </a:r>
            <a:r>
              <a:rPr lang="ar-MA" sz="1400" b="1" dirty="0">
                <a:latin typeface="Simplified Arabic Backslanted"/>
                <a:cs typeface="Times New Roman" pitchFamily="18" charset="0"/>
              </a:rPr>
              <a:t> سيارات تابعة </a:t>
            </a:r>
            <a:r>
              <a:rPr lang="ar-MA" sz="1400" b="1" dirty="0" err="1">
                <a:latin typeface="Simplified Arabic Backslanted"/>
                <a:cs typeface="Times New Roman" pitchFamily="18" charset="0"/>
              </a:rPr>
              <a:t>لحضيرة</a:t>
            </a:r>
            <a:r>
              <a:rPr lang="ar-MA" sz="1400" b="1" dirty="0">
                <a:latin typeface="Simplified Arabic Backslanted"/>
                <a:cs typeface="Times New Roman" pitchFamily="18" charset="0"/>
              </a:rPr>
              <a:t> </a:t>
            </a:r>
            <a:r>
              <a:rPr lang="ar-MA" sz="1400" b="1" dirty="0" smtClean="0">
                <a:latin typeface="Simplified Arabic Backslanted"/>
                <a:cs typeface="Times New Roman" pitchFamily="18" charset="0"/>
              </a:rPr>
              <a:t>المؤسسات العمومية</a:t>
            </a:r>
            <a:endParaRPr lang="fr-FR" sz="1400" dirty="0"/>
          </a:p>
          <a:p>
            <a:pPr indent="679450" algn="r" rtl="1">
              <a:tabLst>
                <a:tab pos="2933700" algn="l"/>
              </a:tabLst>
            </a:pPr>
            <a:r>
              <a:rPr lang="ar-MA" sz="1400" b="1" dirty="0">
                <a:latin typeface="Simplified Arabic Backslanted"/>
                <a:cs typeface="Times New Roman" pitchFamily="18" charset="0"/>
              </a:rPr>
              <a:t>         - سيارات في ملكية الخواص مقابل تعويض </a:t>
            </a:r>
            <a:endParaRPr lang="fr-FR" sz="1400" dirty="0"/>
          </a:p>
          <a:p>
            <a:pPr indent="679450" algn="r" rtl="1">
              <a:tabLst>
                <a:tab pos="2933700" algn="l"/>
              </a:tabLst>
            </a:pPr>
            <a:r>
              <a:rPr lang="ar-MA" sz="1400" dirty="0" smtClean="0">
                <a:cs typeface="Times New Roman" pitchFamily="18" charset="0"/>
              </a:rPr>
              <a:t>2- ثلاثة عشر سيارة </a:t>
            </a:r>
            <a:r>
              <a:rPr lang="ar-MA" sz="1400" dirty="0">
                <a:cs typeface="Times New Roman" pitchFamily="18" charset="0"/>
              </a:rPr>
              <a:t>لفرق الاحتياط ( </a:t>
            </a:r>
            <a:r>
              <a:rPr lang="ar-MA" sz="1400" dirty="0" smtClean="0">
                <a:cs typeface="Times New Roman" pitchFamily="18" charset="0"/>
              </a:rPr>
              <a:t>13 فرقة احتياط </a:t>
            </a:r>
            <a:r>
              <a:rPr lang="ar-MA" sz="1400" dirty="0">
                <a:cs typeface="Times New Roman" pitchFamily="18" charset="0"/>
              </a:rPr>
              <a:t>) </a:t>
            </a:r>
          </a:p>
          <a:p>
            <a:pPr indent="679450" algn="r" rtl="1">
              <a:tabLst>
                <a:tab pos="2933700" algn="l"/>
              </a:tabLst>
            </a:pPr>
            <a:r>
              <a:rPr lang="fr-FR" dirty="0"/>
              <a:t> </a:t>
            </a:r>
          </a:p>
        </p:txBody>
      </p:sp>
      <p:sp>
        <p:nvSpPr>
          <p:cNvPr id="14374" name="Espace réservé du numéro de diapositive 7"/>
          <p:cNvSpPr>
            <a:spLocks noGrp="1"/>
          </p:cNvSpPr>
          <p:nvPr>
            <p:ph type="sldNum" sz="quarter" idx="11"/>
          </p:nvPr>
        </p:nvSpPr>
        <p:spPr>
          <a:noFill/>
        </p:spPr>
        <p:txBody>
          <a:bodyPr/>
          <a:lstStyle/>
          <a:p>
            <a:fld id="{53A66A7E-31FA-4F0E-A53A-E4D0E9A33DC1}" type="slidenum">
              <a:rPr lang="fr-FR" smtClean="0"/>
              <a:pPr/>
              <a:t>15</a:t>
            </a:fld>
            <a:endParaRPr lang="fr-FR"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2"/>
          <p:cNvSpPr>
            <a:spLocks noGrp="1"/>
          </p:cNvSpPr>
          <p:nvPr>
            <p:ph idx="1"/>
          </p:nvPr>
        </p:nvSpPr>
        <p:spPr>
          <a:xfrm>
            <a:off x="457200" y="1285875"/>
            <a:ext cx="8329613" cy="4840288"/>
          </a:xfrm>
        </p:spPr>
        <p:txBody>
          <a:bodyPr/>
          <a:lstStyle/>
          <a:p>
            <a:pPr marL="0" indent="0" algn="r" rtl="1">
              <a:buFontTx/>
              <a:buNone/>
            </a:pPr>
            <a:r>
              <a:rPr lang="ar-MA" smtClean="0">
                <a:solidFill>
                  <a:schemeClr val="tx1"/>
                </a:solidFill>
              </a:rPr>
              <a:t> </a:t>
            </a:r>
            <a:r>
              <a:rPr lang="ar-MA" u="sng" smtClean="0"/>
              <a:t>ملاحظة </a:t>
            </a:r>
            <a:r>
              <a:rPr lang="ar-MA" smtClean="0"/>
              <a:t>: </a:t>
            </a:r>
          </a:p>
          <a:p>
            <a:pPr marL="0" indent="0" algn="r" rtl="1">
              <a:buFontTx/>
              <a:buNone/>
            </a:pPr>
            <a:r>
              <a:rPr lang="ar-MA" smtClean="0"/>
              <a:t>          لمزيد من التوضيحات والشروحات ذات الصلة بتنظيم ومراحل انجاز الإحصاء العام للسكان والسكنى، إقليميا جهويا ووطنيا، يرجى تصفح المواقع الإلكترونية التالية : </a:t>
            </a:r>
          </a:p>
          <a:p>
            <a:pPr marL="0" indent="0" algn="r" rtl="1">
              <a:buFontTx/>
              <a:buNone/>
            </a:pPr>
            <a:r>
              <a:rPr lang="ar-MA" smtClean="0"/>
              <a:t> - الموقع الخاص بالإحصاء العام من تدبير المصالح المركزية للمندوبية السامية للتخطيط : </a:t>
            </a:r>
            <a:r>
              <a:rPr lang="ar-MA" smtClean="0">
                <a:solidFill>
                  <a:srgbClr val="0000FF"/>
                </a:solidFill>
              </a:rPr>
              <a:t>(</a:t>
            </a:r>
            <a:r>
              <a:rPr lang="fr-FR" b="1" smtClean="0">
                <a:solidFill>
                  <a:srgbClr val="0000FF"/>
                </a:solidFill>
              </a:rPr>
              <a:t>www.recensement.ma</a:t>
            </a:r>
            <a:r>
              <a:rPr lang="ar-MA" smtClean="0"/>
              <a:t>)</a:t>
            </a:r>
          </a:p>
          <a:p>
            <a:pPr marL="0" indent="0" algn="r" rtl="1">
              <a:buFontTx/>
              <a:buNone/>
            </a:pPr>
            <a:r>
              <a:rPr lang="ar-MA" smtClean="0"/>
              <a:t> - الموقع الخاص بالمديرية الجهوية للمندوبية السامية لسوس ماسة : </a:t>
            </a:r>
          </a:p>
          <a:p>
            <a:pPr marL="0" indent="0" algn="r" rtl="1">
              <a:buFontTx/>
              <a:buNone/>
            </a:pPr>
            <a:r>
              <a:rPr lang="ar-MA" smtClean="0"/>
              <a:t>(</a:t>
            </a:r>
            <a:r>
              <a:rPr lang="fr-FR" b="1" smtClean="0">
                <a:solidFill>
                  <a:srgbClr val="0000FF"/>
                </a:solidFill>
              </a:rPr>
              <a:t>www.hcp.ma/region-agadir</a:t>
            </a:r>
            <a:r>
              <a:rPr lang="ar-MA" smtClean="0"/>
              <a:t>)</a:t>
            </a:r>
            <a:endParaRPr lang="fr-FR" smtClean="0"/>
          </a:p>
        </p:txBody>
      </p:sp>
      <p:sp>
        <p:nvSpPr>
          <p:cNvPr id="15363" name="Espace réservé du numéro de diapositive 3"/>
          <p:cNvSpPr>
            <a:spLocks noGrp="1"/>
          </p:cNvSpPr>
          <p:nvPr>
            <p:ph type="sldNum" sz="quarter" idx="11"/>
          </p:nvPr>
        </p:nvSpPr>
        <p:spPr>
          <a:noFill/>
        </p:spPr>
        <p:txBody>
          <a:bodyPr/>
          <a:lstStyle/>
          <a:p>
            <a:fld id="{53D3A4EC-93C1-4A80-B5DC-5D05B95324C8}" type="slidenum">
              <a:rPr lang="fr-FR" smtClean="0"/>
              <a:pPr/>
              <a:t>16</a:t>
            </a:fld>
            <a:endParaRPr lang="fr-F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2"/>
          <p:cNvSpPr>
            <a:spLocks noGrp="1"/>
          </p:cNvSpPr>
          <p:nvPr>
            <p:ph type="sldNum" sz="quarter" idx="11"/>
          </p:nvPr>
        </p:nvSpPr>
        <p:spPr>
          <a:noFill/>
        </p:spPr>
        <p:txBody>
          <a:bodyPr/>
          <a:lstStyle/>
          <a:p>
            <a:fld id="{65EE4AC7-025D-437D-88C5-97BAFCC71E53}" type="slidenum">
              <a:rPr lang="fr-FR" smtClean="0"/>
              <a:pPr/>
              <a:t>17</a:t>
            </a:fld>
            <a:endParaRPr lang="fr-FR" smtClean="0"/>
          </a:p>
        </p:txBody>
      </p:sp>
      <p:sp>
        <p:nvSpPr>
          <p:cNvPr id="4" name="Sous-titre 2"/>
          <p:cNvSpPr txBox="1">
            <a:spLocks/>
          </p:cNvSpPr>
          <p:nvPr/>
        </p:nvSpPr>
        <p:spPr bwMode="auto">
          <a:xfrm>
            <a:off x="1214414" y="1571612"/>
            <a:ext cx="6500812" cy="2357454"/>
          </a:xfrm>
          <a:prstGeom prst="rect">
            <a:avLst/>
          </a:prstGeom>
          <a:noFill/>
          <a:ln w="9525">
            <a:noFill/>
            <a:miter lim="800000"/>
            <a:headEnd/>
            <a:tailEnd/>
          </a:ln>
          <a:effectLst/>
        </p:spPr>
        <p:txBody>
          <a:bodyPr/>
          <a:lstStyle/>
          <a:p>
            <a:pPr algn="ctr" rtl="1" eaLnBrk="1" hangingPunct="1">
              <a:spcBef>
                <a:spcPct val="20000"/>
              </a:spcBef>
              <a:buClr>
                <a:srgbClr val="7B003B"/>
              </a:buClr>
              <a:buSzPct val="120000"/>
              <a:defRPr/>
            </a:pPr>
            <a:endParaRPr lang="ar-MA"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r>
              <a:rPr lang="ar-SA" sz="5400" b="1" dirty="0">
                <a:solidFill>
                  <a:srgbClr val="C00000"/>
                </a:solidFill>
                <a:effectLst>
                  <a:outerShdw blurRad="38100" dist="38100" dir="2700000" algn="tl">
                    <a:srgbClr val="000000"/>
                  </a:outerShdw>
                </a:effectLst>
                <a:latin typeface="Arabic Typesetting" pitchFamily="66" charset="-78"/>
                <a:cs typeface="Arabic Typesetting" pitchFamily="66" charset="-78"/>
              </a:rPr>
              <a:t>شـكـرا على </a:t>
            </a:r>
            <a:r>
              <a:rPr lang="ar-MA" sz="5400" b="1" dirty="0">
                <a:solidFill>
                  <a:srgbClr val="C00000"/>
                </a:solidFill>
                <a:effectLst>
                  <a:outerShdw blurRad="38100" dist="38100" dir="2700000" algn="tl">
                    <a:srgbClr val="000000"/>
                  </a:outerShdw>
                </a:effectLst>
                <a:latin typeface="Arabic Typesetting" pitchFamily="66" charset="-78"/>
                <a:cs typeface="Arabic Typesetting" pitchFamily="66" charset="-78"/>
              </a:rPr>
              <a:t>حسن إصغائك</a:t>
            </a:r>
            <a:r>
              <a:rPr lang="ar-SA"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rPr>
              <a:t>ـم</a:t>
            </a: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ar-SA"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eaLnBrk="1" hangingPunct="1">
              <a:spcBef>
                <a:spcPct val="20000"/>
              </a:spcBef>
              <a:buClr>
                <a:srgbClr val="7B003B"/>
              </a:buClr>
              <a:buSzPct val="120000"/>
              <a:defRPr/>
            </a:pPr>
            <a:endParaRPr lang="fr-FR" sz="2000" b="1" dirty="0">
              <a:solidFill>
                <a:schemeClr val="accent2"/>
              </a:solidFill>
              <a:latin typeface="Century Gothic" pitchFamily="34" charset="0"/>
              <a:cs typeface="Arial" charset="0"/>
            </a:endParaRPr>
          </a:p>
        </p:txBody>
      </p:sp>
    </p:spTree>
  </p:cSld>
  <p:clrMapOvr>
    <a:masterClrMapping/>
  </p:clrMapOvr>
  <p:transition advTm="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3"/>
          <p:cNvSpPr>
            <a:spLocks noGrp="1"/>
          </p:cNvSpPr>
          <p:nvPr>
            <p:ph type="sldNum" sz="quarter" idx="11"/>
          </p:nvPr>
        </p:nvSpPr>
        <p:spPr>
          <a:noFill/>
        </p:spPr>
        <p:txBody>
          <a:bodyPr/>
          <a:lstStyle/>
          <a:p>
            <a:fld id="{ADC59295-BDA7-4491-885A-922B30BA4C58}" type="slidenum">
              <a:rPr lang="fr-FR" smtClean="0"/>
              <a:pPr/>
              <a:t>2</a:t>
            </a:fld>
            <a:endParaRPr lang="fr-FR" smtClean="0"/>
          </a:p>
        </p:txBody>
      </p:sp>
      <p:sp>
        <p:nvSpPr>
          <p:cNvPr id="3075" name="ZoneTexte 1"/>
          <p:cNvSpPr txBox="1">
            <a:spLocks noChangeArrowheads="1"/>
          </p:cNvSpPr>
          <p:nvPr/>
        </p:nvSpPr>
        <p:spPr bwMode="auto">
          <a:xfrm>
            <a:off x="3348038" y="692150"/>
            <a:ext cx="2592387" cy="369888"/>
          </a:xfrm>
          <a:prstGeom prst="rect">
            <a:avLst/>
          </a:prstGeom>
          <a:noFill/>
          <a:ln w="9525">
            <a:noFill/>
            <a:miter lim="800000"/>
            <a:headEnd/>
            <a:tailEnd/>
          </a:ln>
        </p:spPr>
        <p:txBody>
          <a:bodyPr>
            <a:spAutoFit/>
          </a:bodyPr>
          <a:lstStyle/>
          <a:p>
            <a:pPr algn="r" rtl="1"/>
            <a:r>
              <a:rPr lang="ar-MA" b="1">
                <a:solidFill>
                  <a:srgbClr val="993300"/>
                </a:solidFill>
              </a:rPr>
              <a:t>المديرية الجهوية لسوس ماسة </a:t>
            </a:r>
            <a:endParaRPr lang="fr-FR" b="1">
              <a:solidFill>
                <a:srgbClr val="993300"/>
              </a:solidFill>
            </a:endParaRPr>
          </a:p>
        </p:txBody>
      </p:sp>
      <p:sp>
        <p:nvSpPr>
          <p:cNvPr id="8" name="Sous-titre 3"/>
          <p:cNvSpPr txBox="1">
            <a:spLocks/>
          </p:cNvSpPr>
          <p:nvPr/>
        </p:nvSpPr>
        <p:spPr bwMode="auto">
          <a:xfrm>
            <a:off x="214313" y="3714750"/>
            <a:ext cx="8670925" cy="766763"/>
          </a:xfrm>
          <a:prstGeom prst="rect">
            <a:avLst/>
          </a:prstGeom>
          <a:noFill/>
          <a:ln w="9525">
            <a:noFill/>
            <a:miter lim="800000"/>
            <a:headEnd/>
            <a:tailEnd/>
          </a:ln>
        </p:spPr>
        <p:txBody>
          <a:bodyPr/>
          <a:lstStyle/>
          <a:p>
            <a:pPr marL="342900" indent="-342900" algn="ctr">
              <a:spcBef>
                <a:spcPct val="20000"/>
              </a:spcBef>
              <a:buClr>
                <a:srgbClr val="7B003B"/>
              </a:buClr>
              <a:buSzPct val="120000"/>
              <a:defRPr/>
            </a:pPr>
            <a:endParaRPr lang="ar-MA" sz="2000" b="1" kern="0" dirty="0">
              <a:solidFill>
                <a:srgbClr val="F18E00"/>
              </a:solidFill>
              <a:latin typeface="+mn-lt"/>
              <a:cs typeface="+mn-cs"/>
            </a:endParaRPr>
          </a:p>
          <a:p>
            <a:pPr marL="342900" indent="-342900" algn="ctr">
              <a:spcBef>
                <a:spcPct val="20000"/>
              </a:spcBef>
              <a:buClr>
                <a:srgbClr val="7B003B"/>
              </a:buClr>
              <a:buSzPct val="120000"/>
              <a:defRPr/>
            </a:pPr>
            <a:r>
              <a:rPr lang="ar-MA" sz="2800" b="1" kern="0" dirty="0">
                <a:solidFill>
                  <a:srgbClr val="0000FF"/>
                </a:solidFill>
                <a:latin typeface="+mn-lt"/>
                <a:cs typeface="+mn-cs"/>
              </a:rPr>
              <a:t>”الأهداف ،</a:t>
            </a:r>
            <a:r>
              <a:rPr lang="ar-MA" sz="2800" b="1" dirty="0"/>
              <a:t> </a:t>
            </a:r>
            <a:r>
              <a:rPr lang="ar-MA" sz="2800" b="1" kern="0" dirty="0" smtClean="0">
                <a:solidFill>
                  <a:srgbClr val="0000FF"/>
                </a:solidFill>
                <a:latin typeface="+mn-lt"/>
                <a:cs typeface="+mn-cs"/>
              </a:rPr>
              <a:t>المراحل </a:t>
            </a:r>
            <a:r>
              <a:rPr lang="ar-MA" sz="2800" b="1" kern="0" dirty="0">
                <a:solidFill>
                  <a:srgbClr val="0000FF"/>
                </a:solidFill>
                <a:latin typeface="+mn-lt"/>
                <a:cs typeface="+mn-cs"/>
              </a:rPr>
              <a:t>والإمكانات المطلوبة للإنجاز“</a:t>
            </a:r>
            <a:endParaRPr lang="ar-SA" sz="2800" b="1" kern="0" dirty="0">
              <a:solidFill>
                <a:srgbClr val="0000FF"/>
              </a:solidFill>
              <a:latin typeface="+mn-lt"/>
              <a:cs typeface="+mn-cs"/>
            </a:endParaRPr>
          </a:p>
          <a:p>
            <a:pPr marL="342900" indent="-342900" algn="ctr">
              <a:spcBef>
                <a:spcPct val="20000"/>
              </a:spcBef>
              <a:buClr>
                <a:srgbClr val="7B003B"/>
              </a:buClr>
              <a:buSzPct val="120000"/>
              <a:defRPr/>
            </a:pPr>
            <a:endParaRPr lang="fr-FR" sz="2400" kern="0" dirty="0">
              <a:solidFill>
                <a:schemeClr val="bg2"/>
              </a:solidFill>
              <a:latin typeface="+mn-lt"/>
              <a:cs typeface="+mn-cs"/>
            </a:endParaRPr>
          </a:p>
        </p:txBody>
      </p:sp>
      <p:sp>
        <p:nvSpPr>
          <p:cNvPr id="3077" name="Rectangle 4"/>
          <p:cNvSpPr>
            <a:spLocks noChangeArrowheads="1"/>
          </p:cNvSpPr>
          <p:nvPr/>
        </p:nvSpPr>
        <p:spPr bwMode="auto">
          <a:xfrm>
            <a:off x="214313" y="6072188"/>
            <a:ext cx="1542410" cy="369332"/>
          </a:xfrm>
          <a:prstGeom prst="rect">
            <a:avLst/>
          </a:prstGeom>
          <a:noFill/>
          <a:ln w="9525">
            <a:noFill/>
            <a:miter lim="800000"/>
            <a:headEnd/>
            <a:tailEnd/>
          </a:ln>
        </p:spPr>
        <p:txBody>
          <a:bodyPr wrap="none">
            <a:spAutoFit/>
          </a:bodyPr>
          <a:lstStyle/>
          <a:p>
            <a:pPr eaLnBrk="1" hangingPunct="1"/>
            <a:r>
              <a:rPr lang="ar-SA" b="1" dirty="0">
                <a:solidFill>
                  <a:srgbClr val="7B003B"/>
                </a:solidFill>
                <a:latin typeface="Edwardian Script ITC" pitchFamily="66" charset="0"/>
              </a:rPr>
              <a:t> </a:t>
            </a:r>
            <a:r>
              <a:rPr lang="ar-MA" b="1" dirty="0" smtClean="0">
                <a:solidFill>
                  <a:srgbClr val="7B003B"/>
                </a:solidFill>
                <a:latin typeface="Edwardian Script ITC" pitchFamily="66" charset="0"/>
              </a:rPr>
              <a:t>25 </a:t>
            </a:r>
            <a:r>
              <a:rPr lang="ar-MA" b="1" dirty="0">
                <a:solidFill>
                  <a:srgbClr val="7B003B"/>
                </a:solidFill>
                <a:latin typeface="Edwardian Script ITC" pitchFamily="66" charset="0"/>
              </a:rPr>
              <a:t>يونيو 2024</a:t>
            </a:r>
            <a:endParaRPr lang="fr-FR" b="1" dirty="0">
              <a:solidFill>
                <a:srgbClr val="7B003B"/>
              </a:solidFill>
              <a:latin typeface="Edwardian Script ITC" pitchFamily="66" charset="0"/>
            </a:endParaRPr>
          </a:p>
        </p:txBody>
      </p:sp>
      <p:sp>
        <p:nvSpPr>
          <p:cNvPr id="10" name="Titre 2"/>
          <p:cNvSpPr txBox="1">
            <a:spLocks/>
          </p:cNvSpPr>
          <p:nvPr/>
        </p:nvSpPr>
        <p:spPr bwMode="auto">
          <a:xfrm>
            <a:off x="1000100" y="2500306"/>
            <a:ext cx="7215238" cy="1214440"/>
          </a:xfrm>
          <a:prstGeom prst="rect">
            <a:avLst/>
          </a:prstGeom>
          <a:noFill/>
          <a:ln w="9525">
            <a:noFill/>
            <a:miter lim="800000"/>
            <a:headEnd/>
            <a:tailEnd/>
          </a:ln>
        </p:spPr>
        <p:txBody>
          <a:bodyPr anchor="ctr"/>
          <a:lstStyle/>
          <a:p>
            <a:pPr algn="ctr">
              <a:defRPr/>
            </a:pPr>
            <a:r>
              <a:rPr lang="ar-MA" sz="4000" b="1" kern="0" dirty="0">
                <a:solidFill>
                  <a:srgbClr val="7B003B"/>
                </a:solidFill>
                <a:ea typeface="+mj-ea"/>
              </a:rPr>
              <a:t>برنامج الإعداد لإنجاز</a:t>
            </a:r>
          </a:p>
          <a:p>
            <a:pPr algn="ctr" rtl="1">
              <a:defRPr/>
            </a:pPr>
            <a:r>
              <a:rPr lang="ar-MA" sz="4000" b="1" kern="0" dirty="0">
                <a:solidFill>
                  <a:srgbClr val="7B003B"/>
                </a:solidFill>
              </a:rPr>
              <a:t> الإحصاء العام</a:t>
            </a:r>
            <a:r>
              <a:rPr lang="ar-SA" sz="4000" b="1" kern="0" dirty="0">
                <a:solidFill>
                  <a:srgbClr val="7B003B"/>
                </a:solidFill>
                <a:ea typeface="+mj-ea"/>
              </a:rPr>
              <a:t> </a:t>
            </a:r>
            <a:r>
              <a:rPr lang="ar-MA" sz="4000" b="1" kern="0" dirty="0">
                <a:solidFill>
                  <a:srgbClr val="7B003B"/>
                </a:solidFill>
                <a:ea typeface="+mj-ea"/>
              </a:rPr>
              <a:t>للسكان </a:t>
            </a:r>
            <a:r>
              <a:rPr lang="ar-MA" sz="4000" b="1" kern="0" dirty="0" smtClean="0">
                <a:solidFill>
                  <a:srgbClr val="7B003B"/>
                </a:solidFill>
                <a:ea typeface="+mj-ea"/>
              </a:rPr>
              <a:t>والسكنى</a:t>
            </a:r>
            <a:r>
              <a:rPr lang="ar-MA" sz="4000" b="1" kern="0" dirty="0">
                <a:solidFill>
                  <a:srgbClr val="7B003B"/>
                </a:solidFill>
              </a:rPr>
              <a:t> 2024</a:t>
            </a:r>
            <a:r>
              <a:rPr lang="ar-MA" sz="4000" b="1" kern="0" dirty="0" smtClean="0">
                <a:solidFill>
                  <a:srgbClr val="7B003B"/>
                </a:solidFill>
                <a:ea typeface="+mj-ea"/>
              </a:rPr>
              <a:t>  </a:t>
            </a:r>
          </a:p>
          <a:p>
            <a:pPr algn="ctr" rtl="1">
              <a:defRPr/>
            </a:pPr>
            <a:r>
              <a:rPr lang="ar-MA" sz="4000" b="1" kern="0" dirty="0" smtClean="0">
                <a:solidFill>
                  <a:srgbClr val="7B003B"/>
                </a:solidFill>
                <a:ea typeface="+mj-ea"/>
              </a:rPr>
              <a:t>ب</a:t>
            </a:r>
            <a:r>
              <a:rPr lang="ar-MA" sz="4000" b="1" kern="0" dirty="0">
                <a:solidFill>
                  <a:srgbClr val="7B003B"/>
                </a:solidFill>
              </a:rPr>
              <a:t>إ</a:t>
            </a:r>
            <a:r>
              <a:rPr lang="ar-MA" sz="4000" b="1" kern="0" dirty="0" smtClean="0">
                <a:solidFill>
                  <a:srgbClr val="7B003B"/>
                </a:solidFill>
                <a:ea typeface="+mj-ea"/>
              </a:rPr>
              <a:t>قليم </a:t>
            </a:r>
            <a:r>
              <a:rPr lang="ar-MA" sz="4000" b="1" kern="0" dirty="0" smtClean="0">
                <a:solidFill>
                  <a:srgbClr val="7B003B"/>
                </a:solidFill>
              </a:rPr>
              <a:t>اشتوكة أيت </a:t>
            </a:r>
            <a:r>
              <a:rPr lang="ar-MA" sz="4000" b="1" kern="0" dirty="0">
                <a:solidFill>
                  <a:srgbClr val="7B003B"/>
                </a:solidFill>
              </a:rPr>
              <a:t>باها </a:t>
            </a:r>
            <a:endParaRPr lang="fr-FR" sz="4000" b="1" kern="0" dirty="0">
              <a:solidFill>
                <a:srgbClr val="7B003B"/>
              </a:solidFill>
            </a:endParaRPr>
          </a:p>
          <a:p>
            <a:pPr algn="ctr" rtl="1">
              <a:defRPr/>
            </a:pPr>
            <a:r>
              <a:rPr lang="ar-MA" sz="2800" b="1" kern="0" dirty="0" smtClean="0">
                <a:solidFill>
                  <a:srgbClr val="7B003B"/>
                </a:solidFill>
                <a:ea typeface="+mj-ea"/>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A8EAD501-B152-4889-A190-3BC5BBA0D9BE}" type="slidenum">
              <a:rPr lang="fr-FR" smtClean="0"/>
              <a:pPr>
                <a:defRPr/>
              </a:pPr>
              <a:t>3</a:t>
            </a:fld>
            <a:endParaRPr lang="fr-FR"/>
          </a:p>
        </p:txBody>
      </p:sp>
      <p:graphicFrame>
        <p:nvGraphicFramePr>
          <p:cNvPr id="3" name="Tableau 2"/>
          <p:cNvGraphicFramePr>
            <a:graphicFrameLocks noGrp="1"/>
          </p:cNvGraphicFramePr>
          <p:nvPr/>
        </p:nvGraphicFramePr>
        <p:xfrm>
          <a:off x="357158" y="1500174"/>
          <a:ext cx="8286808" cy="4572032"/>
        </p:xfrm>
        <a:graphic>
          <a:graphicData uri="http://schemas.openxmlformats.org/drawingml/2006/table">
            <a:tbl>
              <a:tblPr/>
              <a:tblGrid>
                <a:gridCol w="139354"/>
                <a:gridCol w="8147454"/>
              </a:tblGrid>
              <a:tr h="4572032">
                <a:tc>
                  <a:txBody>
                    <a:bodyPr/>
                    <a:lstStyle/>
                    <a:p>
                      <a:pPr marL="160020" algn="r" rtl="0">
                        <a:spcAft>
                          <a:spcPts val="0"/>
                        </a:spcAft>
                      </a:pPr>
                      <a:endParaRPr lang="fr-FR" sz="500" dirty="0">
                        <a:latin typeface="Times New Roman"/>
                        <a:ea typeface="Times New Roman"/>
                        <a:cs typeface="Traditional Arabic"/>
                      </a:endParaRPr>
                    </a:p>
                  </a:txBody>
                  <a:tcPr marL="41640" marR="41640" marT="0" marB="0">
                    <a:lnL>
                      <a:noFill/>
                    </a:lnL>
                    <a:lnR>
                      <a:noFill/>
                    </a:lnR>
                    <a:lnT>
                      <a:noFill/>
                    </a:lnT>
                    <a:lnB>
                      <a:noFill/>
                    </a:lnB>
                  </a:tcPr>
                </a:tc>
                <a:tc>
                  <a:txBody>
                    <a:bodyPr/>
                    <a:lstStyle/>
                    <a:p>
                      <a:pPr algn="r" rtl="1">
                        <a:spcAft>
                          <a:spcPts val="0"/>
                        </a:spcAft>
                      </a:pPr>
                      <a:r>
                        <a:rPr lang="ar-MA" sz="1400" b="1" kern="1200" dirty="0" smtClean="0">
                          <a:solidFill>
                            <a:schemeClr val="tx1"/>
                          </a:solidFill>
                          <a:latin typeface="Calibri" pitchFamily="34" charset="0"/>
                          <a:ea typeface="+mn-ea"/>
                          <a:cs typeface="Calibri" pitchFamily="34" charset="0"/>
                        </a:rPr>
                        <a:t> </a:t>
                      </a:r>
                      <a:r>
                        <a:rPr lang="ar-MA" sz="1600" b="1" kern="1200" dirty="0" smtClean="0">
                          <a:solidFill>
                            <a:schemeClr val="tx1"/>
                          </a:solidFill>
                          <a:latin typeface="Calibri" pitchFamily="34" charset="0"/>
                          <a:ea typeface="+mn-ea"/>
                          <a:cs typeface="Calibri" pitchFamily="34" charset="0"/>
                        </a:rPr>
                        <a:t>" ما فتئنا، منذ أن تقلدنا الأمانة العظمى لقيادة الأمة، نولي بالغ اهتمامنا للإحصاء العام للسكان والسكنى ونحرص على    تنظيمه بصفة منتظمة.</a:t>
                      </a:r>
                    </a:p>
                    <a:p>
                      <a:pPr algn="r" rtl="1">
                        <a:spcAft>
                          <a:spcPts val="0"/>
                        </a:spcAft>
                      </a:pPr>
                      <a:r>
                        <a:rPr lang="ar-MA" sz="1600" b="1" kern="1200" dirty="0" smtClean="0">
                          <a:solidFill>
                            <a:schemeClr val="tx1"/>
                          </a:solidFill>
                          <a:latin typeface="Calibri" pitchFamily="34" charset="0"/>
                          <a:ea typeface="+mn-ea"/>
                          <a:cs typeface="Calibri" pitchFamily="34" charset="0"/>
                        </a:rPr>
                        <a:t> فبالنظر إلى ما توفره هذه العملية من معطيات ومؤشرات مهمة ومتعددة، فإنها ستساهم مساهمة قيمة في تجسيد مشروعنا المجتمعي وفي تحقيق نموذجنا التنموي القائمين معا على مبادئ الديمقراطية السياسية، والنجاعة الاقتصادية، والتنمية البشرية والتماسك الاجتماعي والمجالي .</a:t>
                      </a:r>
                    </a:p>
                    <a:p>
                      <a:pPr algn="r" rtl="1">
                        <a:spcAft>
                          <a:spcPts val="0"/>
                        </a:spcAft>
                      </a:pPr>
                      <a:r>
                        <a:rPr lang="ar-MA" sz="1600" b="1" kern="1200" dirty="0" smtClean="0">
                          <a:solidFill>
                            <a:schemeClr val="tx1"/>
                          </a:solidFill>
                          <a:latin typeface="Calibri" pitchFamily="34" charset="0"/>
                          <a:ea typeface="+mn-ea"/>
                          <a:cs typeface="Calibri" pitchFamily="34" charset="0"/>
                        </a:rPr>
                        <a:t> ويشكل التنظيم الدوري لهذه العملية، على رأس كل عشر سنوات، اختيارا حكيما يمكننا من الاستعداد الجيد لفهم التطور الديموغرافي والسوسيو- اقتصادي لبلادنا بشكل دقيق، واستشراف الاحتياجات المتغيرة لمواطنينا، وإعداد السياسات الملائمة تبعا لذلك"   </a:t>
                      </a:r>
                      <a:endParaRPr lang="fr-FR" sz="1600" b="1" kern="1200" dirty="0" smtClean="0">
                        <a:solidFill>
                          <a:schemeClr val="tx1"/>
                        </a:solidFill>
                        <a:latin typeface="Calibri" pitchFamily="34" charset="0"/>
                        <a:ea typeface="+mn-ea"/>
                        <a:cs typeface="Calibri"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ar-MA" sz="1600" b="1" kern="1200" dirty="0" smtClean="0">
                          <a:solidFill>
                            <a:schemeClr val="tx1"/>
                          </a:solidFill>
                          <a:latin typeface="Calibri" pitchFamily="34" charset="0"/>
                          <a:ea typeface="+mn-ea"/>
                          <a:cs typeface="Calibri" pitchFamily="34" charset="0"/>
                        </a:rPr>
                        <a:t>" وبهذا الخصوص، فإننا ندعو وزير الداخلية، والمندوب السامي للتخطيط، وكافة الولاة والعمال، إلى السهر على التنظيم العملي الأمثل لهذا الإحصاء، في ظل احترام الآجال المحددة وبتنسيق محكم مع باقي المتدخلين في الميدان.</a:t>
                      </a:r>
                    </a:p>
                    <a:p>
                      <a:pPr marL="0" marR="0" indent="0" algn="r" defTabSz="914400" rtl="1" eaLnBrk="1" fontAlgn="auto" latinLnBrk="0" hangingPunct="1">
                        <a:lnSpc>
                          <a:spcPct val="100000"/>
                        </a:lnSpc>
                        <a:spcBef>
                          <a:spcPts val="0"/>
                        </a:spcBef>
                        <a:spcAft>
                          <a:spcPts val="0"/>
                        </a:spcAft>
                        <a:buClrTx/>
                        <a:buSzTx/>
                        <a:buFontTx/>
                        <a:buNone/>
                        <a:tabLst/>
                        <a:defRPr/>
                      </a:pPr>
                      <a:r>
                        <a:rPr lang="ar-MA" sz="1600" b="1" kern="1200" dirty="0" smtClean="0">
                          <a:solidFill>
                            <a:schemeClr val="tx1"/>
                          </a:solidFill>
                          <a:latin typeface="Calibri" pitchFamily="34" charset="0"/>
                          <a:ea typeface="+mn-ea"/>
                          <a:cs typeface="Calibri" pitchFamily="34" charset="0"/>
                        </a:rPr>
                        <a:t> ومن أجل إنجاح هذا الإحصاء العام، فإننا نهيب برعايانا الأوفياء إلى المبادرة على المعهود فيهم، بالتعاون التام والمشاركة الفعلية في هذه العملية ذات النفع العام بما سيقدمونه من معلومات موثقة ودقيقة. كما ندعو المندوبية السامية للتخطيط أن تبادر بمجرد  نهاية جمع المعطيات والبيانات إلى معالجتها وتحليلها، مع الحرص على تمكين أصحاب القرار والفاعلين المعنيين من الوصول إلى نتائجها واستخدامها في أقرب الآجال .</a:t>
                      </a:r>
                    </a:p>
                    <a:p>
                      <a:pPr marL="0" marR="0" indent="0" algn="r" defTabSz="914400" rtl="1" eaLnBrk="1" fontAlgn="auto" latinLnBrk="0" hangingPunct="1">
                        <a:lnSpc>
                          <a:spcPct val="100000"/>
                        </a:lnSpc>
                        <a:spcBef>
                          <a:spcPts val="0"/>
                        </a:spcBef>
                        <a:spcAft>
                          <a:spcPts val="0"/>
                        </a:spcAft>
                        <a:buClrTx/>
                        <a:buSzTx/>
                        <a:buFontTx/>
                        <a:buNone/>
                        <a:tabLst/>
                        <a:defRPr/>
                      </a:pPr>
                      <a:r>
                        <a:rPr lang="ar-MA" sz="1600" b="1" kern="1200" dirty="0" smtClean="0">
                          <a:solidFill>
                            <a:schemeClr val="tx1"/>
                          </a:solidFill>
                          <a:latin typeface="Calibri" pitchFamily="34" charset="0"/>
                          <a:ea typeface="+mn-ea"/>
                          <a:cs typeface="Calibri" pitchFamily="34" charset="0"/>
                        </a:rPr>
                        <a:t>ومن شأن هذا التعجيل باستغلال المعطيات أن يمكن من التحديد السريع للاتجاهات الناشئة من أجل بلورة السياسات العامة المناسبة وتكييف مختلف البرامج بما يتوافق مع مصلحة بلادنا ورفاه شعبنا "</a:t>
                      </a:r>
                      <a:endParaRPr lang="fr-FR" sz="1600" kern="1200" dirty="0" smtClean="0">
                        <a:solidFill>
                          <a:schemeClr val="tx1"/>
                        </a:solidFill>
                        <a:latin typeface="Calibri" pitchFamily="34" charset="0"/>
                        <a:ea typeface="+mn-ea"/>
                        <a:cs typeface="Calibri" pitchFamily="34" charset="0"/>
                      </a:endParaRPr>
                    </a:p>
                    <a:p>
                      <a:pPr algn="r" rtl="1">
                        <a:spcAft>
                          <a:spcPts val="0"/>
                        </a:spcAft>
                      </a:pPr>
                      <a:endParaRPr lang="ar-MA" sz="1000" b="1" i="1" dirty="0" smtClean="0">
                        <a:solidFill>
                          <a:srgbClr val="7030A0"/>
                        </a:solidFill>
                        <a:latin typeface="Arial" pitchFamily="34" charset="0"/>
                        <a:cs typeface="Arial" pitchFamily="34" charset="0"/>
                      </a:endParaRPr>
                    </a:p>
                    <a:p>
                      <a:pPr algn="l" rtl="1">
                        <a:spcAft>
                          <a:spcPts val="0"/>
                        </a:spcAft>
                      </a:pPr>
                      <a:r>
                        <a:rPr lang="ar-MA" sz="1400" b="1" i="1" dirty="0" smtClean="0">
                          <a:solidFill>
                            <a:srgbClr val="7030A0"/>
                          </a:solidFill>
                          <a:latin typeface="Arial" pitchFamily="34" charset="0"/>
                          <a:cs typeface="Arial" pitchFamily="34" charset="0"/>
                        </a:rPr>
                        <a:t>مقتطف</a:t>
                      </a:r>
                      <a:r>
                        <a:rPr lang="ar-SA" sz="1200" b="1" i="1" dirty="0" smtClean="0">
                          <a:solidFill>
                            <a:srgbClr val="7030A0"/>
                          </a:solidFill>
                          <a:latin typeface="Arial" pitchFamily="34" charset="0"/>
                          <a:cs typeface="Arial" pitchFamily="34" charset="0"/>
                        </a:rPr>
                        <a:t> </a:t>
                      </a:r>
                      <a:r>
                        <a:rPr lang="ar-SA" sz="1400" b="1" i="1" dirty="0" smtClean="0">
                          <a:solidFill>
                            <a:srgbClr val="7030A0"/>
                          </a:solidFill>
                          <a:latin typeface="Arial" pitchFamily="34" charset="0"/>
                          <a:cs typeface="Arial" pitchFamily="34" charset="0"/>
                        </a:rPr>
                        <a:t>من الرسالة الملكية </a:t>
                      </a:r>
                      <a:r>
                        <a:rPr lang="ar-MA" sz="1400" b="1" i="1" dirty="0" smtClean="0">
                          <a:solidFill>
                            <a:srgbClr val="7030A0"/>
                          </a:solidFill>
                          <a:latin typeface="Arial" pitchFamily="34" charset="0"/>
                          <a:cs typeface="Arial" pitchFamily="34" charset="0"/>
                        </a:rPr>
                        <a:t>السامية إلى السيد رئيس الحكومة بتاريخ </a:t>
                      </a:r>
                      <a:r>
                        <a:rPr lang="ar-MA" sz="1400" b="1" i="1" kern="1200" dirty="0" smtClean="0">
                          <a:solidFill>
                            <a:srgbClr val="7030A0"/>
                          </a:solidFill>
                          <a:latin typeface="Arial" pitchFamily="34" charset="0"/>
                          <a:ea typeface="+mn-ea"/>
                          <a:cs typeface="Arial" pitchFamily="34" charset="0"/>
                        </a:rPr>
                        <a:t>20 يونيو 2024</a:t>
                      </a:r>
                    </a:p>
                  </a:txBody>
                  <a:tcPr marL="41640" marR="41640" marT="0" marB="0">
                    <a:lnL>
                      <a:noFill/>
                    </a:lnL>
                    <a:lnR>
                      <a:noFill/>
                    </a:lnR>
                    <a:lnT>
                      <a:noFill/>
                    </a:lnT>
                    <a:lnB>
                      <a:noFill/>
                    </a:lnB>
                  </a:tcPr>
                </a:tc>
              </a:tr>
            </a:tbl>
          </a:graphicData>
        </a:graphic>
      </p:graphicFrame>
      <p:pic>
        <p:nvPicPr>
          <p:cNvPr id="2050" name="Picture 2"/>
          <p:cNvPicPr>
            <a:picLocks noChangeAspect="1" noChangeArrowheads="1"/>
          </p:cNvPicPr>
          <p:nvPr/>
        </p:nvPicPr>
        <p:blipFill>
          <a:blip r:embed="rId2"/>
          <a:srcRect/>
          <a:stretch>
            <a:fillRect/>
          </a:stretch>
        </p:blipFill>
        <p:spPr bwMode="auto">
          <a:xfrm flipV="1">
            <a:off x="0" y="1000108"/>
            <a:ext cx="9144000" cy="476250"/>
          </a:xfrm>
          <a:prstGeom prst="rect">
            <a:avLst/>
          </a:prstGeom>
          <a:noFill/>
        </p:spPr>
      </p:pic>
      <p:pic>
        <p:nvPicPr>
          <p:cNvPr id="2049" name="Image 3"/>
          <p:cNvPicPr>
            <a:picLocks noChangeAspect="1" noChangeArrowheads="1"/>
          </p:cNvPicPr>
          <p:nvPr/>
        </p:nvPicPr>
        <p:blipFill>
          <a:blip r:embed="rId3"/>
          <a:srcRect/>
          <a:stretch>
            <a:fillRect/>
          </a:stretch>
        </p:blipFill>
        <p:spPr bwMode="auto">
          <a:xfrm flipV="1">
            <a:off x="0" y="6072206"/>
            <a:ext cx="9144000" cy="428628"/>
          </a:xfrm>
          <a:prstGeom prst="rect">
            <a:avLst/>
          </a:prstGeom>
          <a:noFill/>
        </p:spPr>
      </p:pic>
      <p:sp>
        <p:nvSpPr>
          <p:cNvPr id="2052" name="Rectangle 4"/>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Image 8"/>
          <p:cNvPicPr/>
          <p:nvPr/>
        </p:nvPicPr>
        <p:blipFill>
          <a:blip r:embed="rId4"/>
          <a:srcRect/>
          <a:stretch>
            <a:fillRect/>
          </a:stretch>
        </p:blipFill>
        <p:spPr bwMode="auto">
          <a:xfrm rot="16200000" flipV="1">
            <a:off x="6643686" y="3571892"/>
            <a:ext cx="4643470" cy="357158"/>
          </a:xfrm>
          <a:prstGeom prst="rect">
            <a:avLst/>
          </a:prstGeom>
          <a:noFill/>
        </p:spPr>
      </p:pic>
      <p:pic>
        <p:nvPicPr>
          <p:cNvPr id="11" name="Image 10"/>
          <p:cNvPicPr/>
          <p:nvPr/>
        </p:nvPicPr>
        <p:blipFill>
          <a:blip r:embed="rId2"/>
          <a:srcRect/>
          <a:stretch>
            <a:fillRect/>
          </a:stretch>
        </p:blipFill>
        <p:spPr bwMode="auto">
          <a:xfrm rot="16200000" flipV="1">
            <a:off x="-2178875" y="3607611"/>
            <a:ext cx="4714908" cy="3571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rtl="1"/>
            <a:r>
              <a:rPr lang="ar-MA" dirty="0" smtClean="0">
                <a:solidFill>
                  <a:srgbClr val="C00000"/>
                </a:solidFill>
                <a:latin typeface="Arabic Typesetting" pitchFamily="66" charset="-78"/>
                <a:cs typeface="Arabic Typesetting" pitchFamily="66" charset="-78"/>
              </a:rPr>
              <a:t>محاور العرض</a:t>
            </a:r>
            <a:endParaRPr lang="fr-FR" dirty="0" smtClean="0">
              <a:solidFill>
                <a:srgbClr val="C00000"/>
              </a:solidFill>
              <a:latin typeface="Arabic Typesetting" pitchFamily="66" charset="-78"/>
              <a:cs typeface="Arabic Typesetting" pitchFamily="66" charset="-78"/>
            </a:endParaRPr>
          </a:p>
        </p:txBody>
      </p:sp>
      <p:sp>
        <p:nvSpPr>
          <p:cNvPr id="6147" name="Espace réservé du contenu 2"/>
          <p:cNvSpPr>
            <a:spLocks noGrp="1"/>
          </p:cNvSpPr>
          <p:nvPr>
            <p:ph idx="1"/>
          </p:nvPr>
        </p:nvSpPr>
        <p:spPr>
          <a:xfrm>
            <a:off x="457200" y="1928813"/>
            <a:ext cx="8229600" cy="4452937"/>
          </a:xfrm>
        </p:spPr>
        <p:txBody>
          <a:bodyPr/>
          <a:lstStyle/>
          <a:p>
            <a:pPr algn="just" rtl="1">
              <a:buFontTx/>
              <a:buNone/>
              <a:defRPr/>
            </a:pPr>
            <a:r>
              <a:rPr lang="ar-MA" sz="2800" b="1" i="1" dirty="0" err="1" smtClean="0">
                <a:solidFill>
                  <a:srgbClr val="A50021"/>
                </a:solidFill>
              </a:rPr>
              <a:t>المحورالأول</a:t>
            </a:r>
            <a:r>
              <a:rPr lang="ar-MA" sz="2800" b="1" i="1" dirty="0" smtClean="0">
                <a:solidFill>
                  <a:srgbClr val="A50021"/>
                </a:solidFill>
              </a:rPr>
              <a:t>:</a:t>
            </a:r>
            <a:r>
              <a:rPr lang="ar-MA" sz="3200" b="1" dirty="0" smtClean="0">
                <a:solidFill>
                  <a:srgbClr val="A50021"/>
                </a:solidFill>
              </a:rPr>
              <a:t>  </a:t>
            </a:r>
            <a:r>
              <a:rPr lang="ar-MA" sz="2800" b="1" dirty="0" smtClean="0"/>
              <a:t>ماهية وأهداف عملية الإحصاء العام للسكان والسكنى؛</a:t>
            </a:r>
          </a:p>
          <a:p>
            <a:pPr algn="just" rtl="1">
              <a:buFontTx/>
              <a:buNone/>
              <a:defRPr/>
            </a:pPr>
            <a:endParaRPr lang="ar-MA" sz="800" b="1" dirty="0" smtClean="0"/>
          </a:p>
          <a:p>
            <a:pPr algn="just" rtl="1">
              <a:buFontTx/>
              <a:buNone/>
              <a:defRPr/>
            </a:pPr>
            <a:r>
              <a:rPr lang="ar-MA" sz="2800" b="1" i="1" dirty="0" err="1" smtClean="0">
                <a:solidFill>
                  <a:srgbClr val="A50021"/>
                </a:solidFill>
              </a:rPr>
              <a:t>المحورالثاني</a:t>
            </a:r>
            <a:r>
              <a:rPr lang="ar-MA" sz="2800" b="1" i="1" dirty="0" smtClean="0">
                <a:solidFill>
                  <a:srgbClr val="A50021"/>
                </a:solidFill>
              </a:rPr>
              <a:t>:</a:t>
            </a:r>
            <a:r>
              <a:rPr lang="ar-MA" sz="3200" b="1" dirty="0" smtClean="0"/>
              <a:t> </a:t>
            </a:r>
            <a:r>
              <a:rPr lang="ar-MA" sz="2800" b="1" dirty="0" smtClean="0"/>
              <a:t>الجدولة الزمنية لإعداد وإنجـاز الإحصاء العام</a:t>
            </a:r>
          </a:p>
          <a:p>
            <a:pPr algn="just" rtl="1">
              <a:buFontTx/>
              <a:buNone/>
              <a:defRPr/>
            </a:pPr>
            <a:r>
              <a:rPr lang="ar-MA" sz="2800" b="1" dirty="0" smtClean="0"/>
              <a:t>                 للسكان والسكنى </a:t>
            </a:r>
            <a:r>
              <a:rPr lang="ar-MA" sz="2000" b="1" dirty="0" smtClean="0"/>
              <a:t>2024 </a:t>
            </a:r>
            <a:r>
              <a:rPr lang="ar-MA" sz="2800" b="1" dirty="0" smtClean="0"/>
              <a:t>بالإقليم ؛</a:t>
            </a:r>
          </a:p>
          <a:p>
            <a:pPr algn="just" rtl="1">
              <a:buFontTx/>
              <a:buNone/>
              <a:defRPr/>
            </a:pPr>
            <a:endParaRPr lang="fr-FR" sz="1050" b="1" dirty="0" smtClean="0"/>
          </a:p>
          <a:p>
            <a:pPr algn="just" rtl="1">
              <a:buFontTx/>
              <a:buNone/>
              <a:defRPr/>
            </a:pPr>
            <a:r>
              <a:rPr lang="ar-MA" sz="2800" b="1" i="1" dirty="0" err="1" smtClean="0">
                <a:solidFill>
                  <a:srgbClr val="A50021"/>
                </a:solidFill>
              </a:rPr>
              <a:t>المحورالثالث</a:t>
            </a:r>
            <a:r>
              <a:rPr lang="ar-MA" sz="2800" b="1" i="1" dirty="0" smtClean="0">
                <a:solidFill>
                  <a:srgbClr val="A50021"/>
                </a:solidFill>
              </a:rPr>
              <a:t>: </a:t>
            </a:r>
            <a:r>
              <a:rPr lang="ar-MA" sz="2800" b="1" dirty="0" smtClean="0"/>
              <a:t>الإمكانات المادية والبشرية المطلوبة لإنجاز  </a:t>
            </a:r>
          </a:p>
          <a:p>
            <a:pPr algn="just" rtl="1">
              <a:buFontTx/>
              <a:buNone/>
              <a:defRPr/>
            </a:pPr>
            <a:r>
              <a:rPr lang="ar-MA" sz="2800" b="1" dirty="0" smtClean="0"/>
              <a:t>                 الإحصاء العام بالإقليم.</a:t>
            </a:r>
            <a:endParaRPr lang="fr-FR" sz="3200" dirty="0" smtClean="0"/>
          </a:p>
        </p:txBody>
      </p:sp>
      <p:sp>
        <p:nvSpPr>
          <p:cNvPr id="4100" name="Espace réservé du numéro de diapositive 3"/>
          <p:cNvSpPr>
            <a:spLocks noGrp="1"/>
          </p:cNvSpPr>
          <p:nvPr>
            <p:ph type="sldNum" sz="quarter" idx="11"/>
          </p:nvPr>
        </p:nvSpPr>
        <p:spPr>
          <a:noFill/>
        </p:spPr>
        <p:txBody>
          <a:bodyPr/>
          <a:lstStyle/>
          <a:p>
            <a:fld id="{4BB0B6DE-6FC3-437C-A241-834839375614}" type="slidenum">
              <a:rPr lang="fr-FR" smtClean="0"/>
              <a:pPr/>
              <a:t>4</a:t>
            </a:fld>
            <a:endParaRPr 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ar-MA" sz="2400" dirty="0" smtClean="0">
                <a:solidFill>
                  <a:srgbClr val="993300"/>
                </a:solidFill>
              </a:rPr>
              <a:t>المحور الأول : ماهية </a:t>
            </a:r>
            <a:r>
              <a:rPr lang="ar-MA" sz="2400" dirty="0" err="1" smtClean="0">
                <a:solidFill>
                  <a:srgbClr val="993300"/>
                </a:solidFill>
              </a:rPr>
              <a:t>و</a:t>
            </a:r>
            <a:r>
              <a:rPr lang="ar-MA" sz="2400" dirty="0" smtClean="0">
                <a:solidFill>
                  <a:srgbClr val="993300"/>
                </a:solidFill>
              </a:rPr>
              <a:t> أهداف الإحصاء العام للسكان </a:t>
            </a:r>
            <a:r>
              <a:rPr lang="ar-MA" sz="2400" dirty="0" err="1" smtClean="0">
                <a:solidFill>
                  <a:srgbClr val="993300"/>
                </a:solidFill>
              </a:rPr>
              <a:t>و</a:t>
            </a:r>
            <a:r>
              <a:rPr lang="ar-MA" sz="2400" dirty="0" smtClean="0">
                <a:solidFill>
                  <a:srgbClr val="993300"/>
                </a:solidFill>
              </a:rPr>
              <a:t> السكنى</a:t>
            </a:r>
            <a:endParaRPr lang="fr-FR" sz="2400" dirty="0" smtClean="0">
              <a:solidFill>
                <a:srgbClr val="993300"/>
              </a:solidFill>
              <a:latin typeface="Arabic Typesetting" pitchFamily="66" charset="-78"/>
              <a:cs typeface="Arabic Typesetting" pitchFamily="66" charset="-78"/>
            </a:endParaRPr>
          </a:p>
        </p:txBody>
      </p:sp>
      <p:sp>
        <p:nvSpPr>
          <p:cNvPr id="5123" name="Espace réservé du contenu 2"/>
          <p:cNvSpPr>
            <a:spLocks noGrp="1"/>
          </p:cNvSpPr>
          <p:nvPr>
            <p:ph idx="1"/>
          </p:nvPr>
        </p:nvSpPr>
        <p:spPr>
          <a:xfrm>
            <a:off x="285750" y="1571625"/>
            <a:ext cx="8643938" cy="3992563"/>
          </a:xfrm>
        </p:spPr>
        <p:txBody>
          <a:bodyPr/>
          <a:lstStyle/>
          <a:p>
            <a:pPr algn="r" rtl="1">
              <a:buFontTx/>
              <a:buNone/>
            </a:pPr>
            <a:endParaRPr lang="fr-FR" sz="800" dirty="0" smtClean="0"/>
          </a:p>
          <a:p>
            <a:pPr lvl="1" algn="r" rtl="1">
              <a:buFont typeface="Arial" pitchFamily="34" charset="0"/>
              <a:buNone/>
            </a:pPr>
            <a:r>
              <a:rPr lang="ar-MA" b="1" u="sng" dirty="0" smtClean="0">
                <a:solidFill>
                  <a:srgbClr val="FF9900"/>
                </a:solidFill>
              </a:rPr>
              <a:t>1.1 - ماهية </a:t>
            </a:r>
            <a:r>
              <a:rPr lang="ar-MA" b="1" u="sng" dirty="0" err="1" smtClean="0">
                <a:solidFill>
                  <a:srgbClr val="FF9900"/>
                </a:solidFill>
              </a:rPr>
              <a:t>الاحصاء</a:t>
            </a:r>
            <a:r>
              <a:rPr lang="ar-MA" b="1" u="sng" dirty="0" smtClean="0">
                <a:solidFill>
                  <a:srgbClr val="FF9900"/>
                </a:solidFill>
              </a:rPr>
              <a:t> العام للسكان </a:t>
            </a:r>
            <a:r>
              <a:rPr lang="ar-MA" b="1" u="sng" dirty="0" err="1" smtClean="0">
                <a:solidFill>
                  <a:srgbClr val="FF9900"/>
                </a:solidFill>
              </a:rPr>
              <a:t>و</a:t>
            </a:r>
            <a:r>
              <a:rPr lang="ar-MA" b="1" u="sng" dirty="0" smtClean="0">
                <a:solidFill>
                  <a:srgbClr val="FF9900"/>
                </a:solidFill>
              </a:rPr>
              <a:t> السكنى</a:t>
            </a:r>
            <a:r>
              <a:rPr lang="ar-MA" b="1" dirty="0" smtClean="0">
                <a:solidFill>
                  <a:srgbClr val="FF9900"/>
                </a:solidFill>
              </a:rPr>
              <a:t> :</a:t>
            </a:r>
          </a:p>
          <a:p>
            <a:pPr lvl="1" algn="r" rtl="1">
              <a:buFont typeface="Arial" pitchFamily="34" charset="0"/>
              <a:buNone/>
            </a:pPr>
            <a:endParaRPr lang="fr-FR" sz="1800" dirty="0" smtClean="0">
              <a:solidFill>
                <a:srgbClr val="FF9900"/>
              </a:solidFill>
            </a:endParaRPr>
          </a:p>
          <a:p>
            <a:pPr algn="r" rtl="1"/>
            <a:r>
              <a:rPr lang="ar-MA" sz="2000" b="1" dirty="0" smtClean="0"/>
              <a:t>الإحصاء العام للسكان </a:t>
            </a:r>
            <a:r>
              <a:rPr lang="ar-MA" sz="2000" b="1" dirty="0" err="1" smtClean="0"/>
              <a:t>و</a:t>
            </a:r>
            <a:r>
              <a:rPr lang="ar-MA" sz="2000" b="1" dirty="0" smtClean="0"/>
              <a:t> السكنى </a:t>
            </a:r>
            <a:r>
              <a:rPr lang="ar-MA" sz="2000" b="1" dirty="0" err="1" smtClean="0"/>
              <a:t>هوعملية</a:t>
            </a:r>
            <a:r>
              <a:rPr lang="ar-MA" sz="2000" b="1" dirty="0" smtClean="0"/>
              <a:t> تجميع معطيات تهم الخصائص العامة للسكان </a:t>
            </a:r>
            <a:r>
              <a:rPr lang="ar-MA" sz="2000" b="1" dirty="0" err="1" smtClean="0"/>
              <a:t>و</a:t>
            </a:r>
            <a:r>
              <a:rPr lang="ar-MA" sz="2000" b="1" dirty="0" smtClean="0"/>
              <a:t> السكنى، عبر مسح كامل لمجموع التراب الوطني خلال تاريخ مرجعي.</a:t>
            </a:r>
            <a:endParaRPr lang="fr-FR" sz="1800" dirty="0" smtClean="0"/>
          </a:p>
          <a:p>
            <a:pPr algn="r" rtl="1"/>
            <a:r>
              <a:rPr lang="ar-MA" sz="2000" b="1" dirty="0" smtClean="0"/>
              <a:t>ينجز الإحصاء العام وفق مقتضيات القانون رقم 001.71 بتاريخ 22 ربيع الثاني 1391 (16 يونيو 1971) صدر بالجريدة الرسمية عدد3060 بتاريخ 23 يونيو 1971.</a:t>
            </a:r>
          </a:p>
          <a:p>
            <a:pPr algn="r" rtl="1"/>
            <a:r>
              <a:rPr lang="ar-MA" sz="2000" b="1" dirty="0" smtClean="0"/>
              <a:t>صدرت بالجريدة الرسمية رقم 7260 بتاريخ 28 </a:t>
            </a:r>
            <a:r>
              <a:rPr lang="ar-MA" sz="2000" b="1" dirty="0" err="1" smtClean="0"/>
              <a:t>دجنبر</a:t>
            </a:r>
            <a:r>
              <a:rPr lang="ar-MA" sz="2000" b="1" dirty="0" smtClean="0"/>
              <a:t> 2023، مراسيم تتعلق بتحديد تاريخ انجاز إحصاء  2024 وشروط انتقاء وتعويض المشاركين في العملية</a:t>
            </a:r>
          </a:p>
          <a:p>
            <a:pPr algn="r" rtl="1"/>
            <a:r>
              <a:rPr lang="ar-MA" sz="2000" b="1" dirty="0" smtClean="0"/>
              <a:t>تنشر نتائج الإحصاء العام بعد عرضها على النظر السديد لصاحب الجلالة نصره الله </a:t>
            </a:r>
            <a:r>
              <a:rPr lang="ar-MA" sz="2000" b="1" dirty="0" err="1" smtClean="0"/>
              <a:t>و</a:t>
            </a:r>
            <a:r>
              <a:rPr lang="ar-MA" sz="2000" b="1" dirty="0" smtClean="0"/>
              <a:t> يحدد مرسوم للسيد وزير الداخلية، عدد السكان القانونيين للمملكة كحصيلة أولية للعملية.</a:t>
            </a:r>
            <a:endParaRPr lang="fr-FR" sz="1800" dirty="0" smtClean="0"/>
          </a:p>
          <a:p>
            <a:pPr algn="r" rtl="1">
              <a:buFontTx/>
              <a:buNone/>
            </a:pPr>
            <a:endParaRPr lang="fr-FR" sz="4000" dirty="0" smtClean="0">
              <a:solidFill>
                <a:srgbClr val="0070C0"/>
              </a:solidFill>
              <a:latin typeface="Arabic Typesetting" pitchFamily="66" charset="-78"/>
              <a:cs typeface="Arabic Typesetting" pitchFamily="66" charset="-78"/>
            </a:endParaRPr>
          </a:p>
        </p:txBody>
      </p:sp>
      <p:sp>
        <p:nvSpPr>
          <p:cNvPr id="5124" name="Espace réservé du numéro de diapositive 3"/>
          <p:cNvSpPr>
            <a:spLocks noGrp="1"/>
          </p:cNvSpPr>
          <p:nvPr>
            <p:ph type="sldNum" sz="quarter" idx="11"/>
          </p:nvPr>
        </p:nvSpPr>
        <p:spPr>
          <a:noFill/>
        </p:spPr>
        <p:txBody>
          <a:bodyPr/>
          <a:lstStyle/>
          <a:p>
            <a:fld id="{767D1EC6-627D-47E6-90FE-9D0164943F83}" type="slidenum">
              <a:rPr lang="fr-FR" smtClean="0"/>
              <a:pPr/>
              <a:t>5</a:t>
            </a:fld>
            <a:endParaRPr lang="fr-F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a:xfrm>
            <a:off x="214313" y="1500188"/>
            <a:ext cx="8643937" cy="3992562"/>
          </a:xfrm>
        </p:spPr>
        <p:txBody>
          <a:bodyPr/>
          <a:lstStyle/>
          <a:p>
            <a:pPr algn="r" rtl="1">
              <a:buFontTx/>
              <a:buNone/>
            </a:pPr>
            <a:endParaRPr lang="fr-FR" sz="1800" dirty="0" smtClean="0"/>
          </a:p>
          <a:p>
            <a:pPr algn="just" rtl="1"/>
            <a:r>
              <a:rPr lang="ar-MA" b="1" dirty="0" smtClean="0"/>
              <a:t>تتطلب العملية عبر مراحل الإعداد والإنجاز، تعبئة عامة للوسائل المتاحة </a:t>
            </a:r>
            <a:r>
              <a:rPr lang="ar-MA" sz="2000" dirty="0" smtClean="0"/>
              <a:t>(</a:t>
            </a:r>
            <a:r>
              <a:rPr lang="ar-MA" sz="2000" dirty="0" smtClean="0">
                <a:solidFill>
                  <a:schemeClr val="tx1"/>
                </a:solidFill>
              </a:rPr>
              <a:t>أطقم بشرية، وسائل </a:t>
            </a:r>
            <a:r>
              <a:rPr lang="ar-MA" sz="2000" dirty="0" err="1" smtClean="0">
                <a:solidFill>
                  <a:schemeClr val="tx1"/>
                </a:solidFill>
              </a:rPr>
              <a:t>لوجيستيكية</a:t>
            </a:r>
            <a:r>
              <a:rPr lang="ar-MA" sz="2000" dirty="0" smtClean="0">
                <a:solidFill>
                  <a:schemeClr val="tx1"/>
                </a:solidFill>
              </a:rPr>
              <a:t> </a:t>
            </a:r>
            <a:r>
              <a:rPr lang="ar-MA" sz="2000" dirty="0" smtClean="0"/>
              <a:t>)  </a:t>
            </a:r>
            <a:r>
              <a:rPr lang="ar-MA" b="1" dirty="0" smtClean="0"/>
              <a:t>وتنجز تحت مسؤولية السادة ولاة وعمال صاحب الجلالة وبدعم تقني من مصالح المندوبية السامية للتخطيط؛</a:t>
            </a:r>
          </a:p>
          <a:p>
            <a:pPr algn="just" rtl="1">
              <a:buFontTx/>
              <a:buNone/>
            </a:pPr>
            <a:endParaRPr lang="fr-FR" dirty="0" smtClean="0"/>
          </a:p>
          <a:p>
            <a:pPr algn="just" rtl="1"/>
            <a:r>
              <a:rPr lang="ar-MA" b="1" dirty="0" smtClean="0"/>
              <a:t>إحصاء 2024 يعد سابع نسخة من العملية بعد سنوات 1960 و1971 </a:t>
            </a:r>
            <a:r>
              <a:rPr lang="ar-MA" b="1" dirty="0" err="1" smtClean="0"/>
              <a:t>و</a:t>
            </a:r>
            <a:r>
              <a:rPr lang="ar-MA" b="1" dirty="0" smtClean="0"/>
              <a:t> 1982   </a:t>
            </a:r>
            <a:r>
              <a:rPr lang="ar-MA" b="1" dirty="0" err="1" smtClean="0"/>
              <a:t>و</a:t>
            </a:r>
            <a:r>
              <a:rPr lang="ar-MA" b="1" dirty="0" smtClean="0"/>
              <a:t> 1994 </a:t>
            </a:r>
            <a:r>
              <a:rPr lang="ar-MA" b="1" dirty="0" err="1" smtClean="0"/>
              <a:t>و</a:t>
            </a:r>
            <a:r>
              <a:rPr lang="fr-FR" b="1" dirty="0" smtClean="0"/>
              <a:t>2004</a:t>
            </a:r>
            <a:r>
              <a:rPr lang="ar-MA" b="1" dirty="0" smtClean="0"/>
              <a:t> و2014 .</a:t>
            </a:r>
            <a:endParaRPr lang="fr-FR" sz="4000" dirty="0" smtClean="0">
              <a:solidFill>
                <a:srgbClr val="0070C0"/>
              </a:solidFill>
              <a:latin typeface="Arabic Typesetting" pitchFamily="66" charset="-78"/>
              <a:cs typeface="Arabic Typesetting" pitchFamily="66" charset="-78"/>
            </a:endParaRPr>
          </a:p>
        </p:txBody>
      </p:sp>
      <p:sp>
        <p:nvSpPr>
          <p:cNvPr id="6147" name="Espace réservé du numéro de diapositive 3"/>
          <p:cNvSpPr>
            <a:spLocks noGrp="1"/>
          </p:cNvSpPr>
          <p:nvPr>
            <p:ph type="sldNum" sz="quarter" idx="11"/>
          </p:nvPr>
        </p:nvSpPr>
        <p:spPr>
          <a:noFill/>
        </p:spPr>
        <p:txBody>
          <a:bodyPr/>
          <a:lstStyle/>
          <a:p>
            <a:fld id="{E9BE4D86-1A76-496C-B8BE-B9873DDA7C8D}" type="slidenum">
              <a:rPr lang="fr-FR" smtClean="0"/>
              <a:pPr/>
              <a:t>6</a:t>
            </a:fld>
            <a:endParaRPr lang="fr-F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14313" y="1285875"/>
            <a:ext cx="8643937" cy="4411663"/>
          </a:xfrm>
        </p:spPr>
        <p:txBody>
          <a:bodyPr/>
          <a:lstStyle/>
          <a:p>
            <a:pPr rtl="1">
              <a:buFontTx/>
              <a:buNone/>
              <a:defRPr/>
            </a:pPr>
            <a:r>
              <a:rPr lang="ar-MA" b="1" dirty="0" smtClean="0"/>
              <a:t> </a:t>
            </a:r>
            <a:endParaRPr lang="fr-FR" sz="2000" dirty="0" smtClean="0"/>
          </a:p>
          <a:p>
            <a:pPr lvl="1" algn="r" rtl="1">
              <a:buFont typeface="Arial" charset="0"/>
              <a:buNone/>
              <a:defRPr/>
            </a:pPr>
            <a:r>
              <a:rPr lang="ar-MA" b="1" u="sng" dirty="0" smtClean="0">
                <a:solidFill>
                  <a:srgbClr val="FF9900"/>
                </a:solidFill>
              </a:rPr>
              <a:t>2.1 - أهداف </a:t>
            </a:r>
            <a:r>
              <a:rPr lang="ar-MA" b="1" u="sng" dirty="0" err="1" smtClean="0">
                <a:solidFill>
                  <a:srgbClr val="FF9900"/>
                </a:solidFill>
              </a:rPr>
              <a:t>الاحصاء</a:t>
            </a:r>
            <a:r>
              <a:rPr lang="ar-MA" b="1" u="sng" dirty="0" smtClean="0">
                <a:solidFill>
                  <a:srgbClr val="FF9900"/>
                </a:solidFill>
              </a:rPr>
              <a:t> العام للسكان </a:t>
            </a:r>
            <a:r>
              <a:rPr lang="ar-MA" b="1" u="sng" dirty="0" err="1" smtClean="0">
                <a:solidFill>
                  <a:srgbClr val="FF9900"/>
                </a:solidFill>
              </a:rPr>
              <a:t>و</a:t>
            </a:r>
            <a:r>
              <a:rPr lang="ar-MA" b="1" u="sng" dirty="0" smtClean="0">
                <a:solidFill>
                  <a:srgbClr val="FF9900"/>
                </a:solidFill>
              </a:rPr>
              <a:t> السكنى</a:t>
            </a:r>
            <a:r>
              <a:rPr lang="ar-MA" b="1" dirty="0" smtClean="0">
                <a:solidFill>
                  <a:srgbClr val="FF9900"/>
                </a:solidFill>
              </a:rPr>
              <a:t> :</a:t>
            </a:r>
          </a:p>
          <a:p>
            <a:pPr lvl="1" algn="just" rtl="1">
              <a:buFont typeface="Arial" charset="0"/>
              <a:buNone/>
              <a:defRPr/>
            </a:pPr>
            <a:endParaRPr lang="fr-FR" sz="1800" dirty="0" smtClean="0"/>
          </a:p>
          <a:p>
            <a:pPr algn="just" rtl="1">
              <a:defRPr/>
            </a:pPr>
            <a:r>
              <a:rPr lang="ar-MA" sz="2000" b="1" dirty="0" smtClean="0"/>
              <a:t>تحديد السكان القانونيين لمجموع الوحدات الإدارية والمجالية للمملكة </a:t>
            </a:r>
            <a:r>
              <a:rPr lang="ar-MA" sz="1800" b="1" i="1" dirty="0" smtClean="0"/>
              <a:t>(السكان القاطنون بصفة اعتيادية،  السكان المحسوبين على حدة، السكان الرحل، السكان بدون مأوى)</a:t>
            </a:r>
            <a:r>
              <a:rPr lang="ar-MA" sz="2000" b="1" dirty="0" smtClean="0"/>
              <a:t>؛</a:t>
            </a:r>
          </a:p>
          <a:p>
            <a:pPr algn="just" rtl="1">
              <a:buFontTx/>
              <a:buNone/>
              <a:defRPr/>
            </a:pPr>
            <a:endParaRPr lang="fr-FR" sz="1050" dirty="0" smtClean="0"/>
          </a:p>
          <a:p>
            <a:pPr algn="just" rtl="1">
              <a:defRPr/>
            </a:pPr>
            <a:r>
              <a:rPr lang="ar-MA" sz="2000" b="1" dirty="0" smtClean="0"/>
              <a:t> معرفة البنيات الديمغرافية و الإقتصادية والإجتماعية والثقافية لساكنة المملكة ؛</a:t>
            </a:r>
          </a:p>
          <a:p>
            <a:pPr algn="just" rtl="1">
              <a:buFontTx/>
              <a:buNone/>
              <a:defRPr/>
            </a:pPr>
            <a:endParaRPr lang="fr-FR" sz="1200" dirty="0" smtClean="0"/>
          </a:p>
          <a:p>
            <a:pPr algn="just" rtl="1">
              <a:defRPr/>
            </a:pPr>
            <a:r>
              <a:rPr lang="ar-MA" sz="2000" b="1" dirty="0" smtClean="0"/>
              <a:t> رصد ظروف عيش الأسر المغربية </a:t>
            </a:r>
            <a:r>
              <a:rPr lang="ar-MA" sz="2000" b="1" dirty="0" err="1" smtClean="0"/>
              <a:t>و</a:t>
            </a:r>
            <a:r>
              <a:rPr lang="ar-MA" sz="2000" b="1" dirty="0" smtClean="0"/>
              <a:t> ضبط خصائص حظيرة السكن؛</a:t>
            </a:r>
          </a:p>
          <a:p>
            <a:pPr algn="just" rtl="1">
              <a:buFontTx/>
              <a:buNone/>
              <a:defRPr/>
            </a:pPr>
            <a:endParaRPr lang="fr-FR" sz="1200" dirty="0" smtClean="0"/>
          </a:p>
          <a:p>
            <a:pPr algn="just" rtl="1">
              <a:defRPr/>
            </a:pPr>
            <a:r>
              <a:rPr lang="ar-MA" sz="2000" b="1" dirty="0" smtClean="0"/>
              <a:t>إعداد أرضية علمية مرجعية لإنجاز مختلف البحوث الميدانية ذات الصلة بالسكان و السكنى خلال فترة ما بين الإحصائين.</a:t>
            </a:r>
          </a:p>
          <a:p>
            <a:pPr algn="just" rtl="1">
              <a:buFontTx/>
              <a:buNone/>
              <a:defRPr/>
            </a:pPr>
            <a:endParaRPr lang="ar-MA" sz="4000" dirty="0" smtClean="0">
              <a:solidFill>
                <a:srgbClr val="0070C0"/>
              </a:solidFill>
              <a:latin typeface="Arabic Typesetting" pitchFamily="66" charset="-78"/>
              <a:cs typeface="Arabic Typesetting" pitchFamily="66" charset="-78"/>
            </a:endParaRPr>
          </a:p>
          <a:p>
            <a:pPr algn="just" rtl="1">
              <a:buFontTx/>
              <a:buNone/>
              <a:defRPr/>
            </a:pPr>
            <a:endParaRPr lang="ar-MA" sz="4000" dirty="0">
              <a:solidFill>
                <a:srgbClr val="0070C0"/>
              </a:solidFill>
              <a:latin typeface="Arabic Typesetting" pitchFamily="66" charset="-78"/>
              <a:cs typeface="Arabic Typesetting" pitchFamily="66" charset="-78"/>
            </a:endParaRPr>
          </a:p>
          <a:p>
            <a:pPr algn="just" rtl="1">
              <a:buFontTx/>
              <a:buNone/>
              <a:defRPr/>
            </a:pPr>
            <a:endParaRPr lang="ar-MA" sz="4000" dirty="0" smtClean="0">
              <a:solidFill>
                <a:srgbClr val="0070C0"/>
              </a:solidFill>
              <a:latin typeface="Arabic Typesetting" pitchFamily="66" charset="-78"/>
              <a:cs typeface="Arabic Typesetting" pitchFamily="66" charset="-78"/>
            </a:endParaRPr>
          </a:p>
          <a:p>
            <a:pPr algn="just" rtl="1">
              <a:buFontTx/>
              <a:buNone/>
              <a:defRPr/>
            </a:pPr>
            <a:endParaRPr lang="fr-FR" sz="4000" dirty="0" smtClean="0">
              <a:solidFill>
                <a:srgbClr val="0070C0"/>
              </a:solidFill>
              <a:latin typeface="Arabic Typesetting" pitchFamily="66" charset="-78"/>
              <a:cs typeface="Arabic Typesetting" pitchFamily="66" charset="-78"/>
            </a:endParaRPr>
          </a:p>
        </p:txBody>
      </p:sp>
      <p:sp>
        <p:nvSpPr>
          <p:cNvPr id="7171" name="Espace réservé du numéro de diapositive 3"/>
          <p:cNvSpPr>
            <a:spLocks noGrp="1"/>
          </p:cNvSpPr>
          <p:nvPr>
            <p:ph type="sldNum" sz="quarter" idx="11"/>
          </p:nvPr>
        </p:nvSpPr>
        <p:spPr>
          <a:noFill/>
        </p:spPr>
        <p:txBody>
          <a:bodyPr/>
          <a:lstStyle/>
          <a:p>
            <a:fld id="{6A13A1BC-977A-441B-868A-848316F80841}" type="slidenum">
              <a:rPr lang="fr-FR" smtClean="0"/>
              <a:pPr/>
              <a:t>7</a:t>
            </a:fld>
            <a:endParaRPr lang="fr-F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97013"/>
            <a:ext cx="8229600" cy="5218112"/>
          </a:xfrm>
        </p:spPr>
        <p:txBody>
          <a:bodyPr/>
          <a:lstStyle/>
          <a:p>
            <a:pPr lvl="1" algn="r" rtl="1">
              <a:buFont typeface="Arial" charset="0"/>
              <a:buNone/>
              <a:defRPr/>
            </a:pPr>
            <a:endParaRPr lang="ar-MA" b="1" u="sng" dirty="0" smtClean="0">
              <a:solidFill>
                <a:srgbClr val="FF9900"/>
              </a:solidFill>
            </a:endParaRPr>
          </a:p>
          <a:p>
            <a:pPr lvl="1" algn="r" rtl="1">
              <a:buFont typeface="Arial" charset="0"/>
              <a:buNone/>
              <a:defRPr/>
            </a:pPr>
            <a:r>
              <a:rPr lang="ar-MA" b="1" u="sng" dirty="0" smtClean="0">
                <a:solidFill>
                  <a:srgbClr val="FF9900"/>
                </a:solidFill>
              </a:rPr>
              <a:t>3.1 – مستجدات الإحصاء العام لسنة 2024</a:t>
            </a:r>
            <a:endParaRPr lang="ar-MA" b="1" dirty="0">
              <a:solidFill>
                <a:srgbClr val="FF9900"/>
              </a:solidFill>
            </a:endParaRPr>
          </a:p>
          <a:p>
            <a:pPr lvl="1" algn="just" rtl="1">
              <a:buFont typeface="Arial" charset="0"/>
              <a:buNone/>
              <a:defRPr/>
            </a:pPr>
            <a:endParaRPr lang="fr-FR" sz="1800" dirty="0"/>
          </a:p>
          <a:p>
            <a:pPr algn="just" rtl="1">
              <a:defRPr/>
            </a:pPr>
            <a:r>
              <a:rPr lang="ar-MA" sz="2000" b="1" dirty="0" smtClean="0"/>
              <a:t>مستجدات تكنولوجية : اعتماد </a:t>
            </a:r>
            <a:r>
              <a:rPr lang="ar-MA" sz="2000" b="1" dirty="0" err="1" smtClean="0"/>
              <a:t>الرقمنة</a:t>
            </a:r>
            <a:r>
              <a:rPr lang="ar-MA" sz="2000" b="1" dirty="0" smtClean="0"/>
              <a:t> عبر جميع مراحل إنجاز واستغلال نتائج الإحصاء العام </a:t>
            </a:r>
          </a:p>
          <a:p>
            <a:pPr algn="just" rtl="1">
              <a:defRPr/>
            </a:pPr>
            <a:r>
              <a:rPr lang="ar-MA" sz="2000" b="1" dirty="0" smtClean="0"/>
              <a:t>مستجدات منهجية : </a:t>
            </a:r>
          </a:p>
          <a:p>
            <a:pPr marL="0" indent="0" algn="just" rtl="1">
              <a:buFontTx/>
              <a:buNone/>
              <a:defRPr/>
            </a:pPr>
            <a:r>
              <a:rPr lang="ar-MA" sz="2000" b="1" dirty="0"/>
              <a:t> </a:t>
            </a:r>
            <a:r>
              <a:rPr lang="ar-MA" sz="2000" b="1" dirty="0" smtClean="0"/>
              <a:t>                - اعتماد مقاربة جديدة في انتقاء وتكوين المشاركين في انجاز الإحصاء العام </a:t>
            </a:r>
          </a:p>
          <a:p>
            <a:pPr marL="0" indent="0" algn="just" rtl="1">
              <a:buFontTx/>
              <a:buNone/>
              <a:defRPr/>
            </a:pPr>
            <a:r>
              <a:rPr lang="ar-MA" sz="2000" b="1" dirty="0"/>
              <a:t> </a:t>
            </a:r>
            <a:r>
              <a:rPr lang="ar-MA" sz="2000" b="1" dirty="0" smtClean="0"/>
              <a:t>                - تمديد أجل انجاز الإحصاء العام (من 20 يوما إلى شهر كامل) </a:t>
            </a:r>
          </a:p>
          <a:p>
            <a:pPr marL="0" indent="0" algn="just" rtl="1">
              <a:buFontTx/>
              <a:buNone/>
              <a:defRPr/>
            </a:pPr>
            <a:r>
              <a:rPr lang="ar-MA" sz="2000" b="1" dirty="0"/>
              <a:t> </a:t>
            </a:r>
            <a:r>
              <a:rPr lang="ar-MA" sz="2000" b="1" dirty="0" smtClean="0"/>
              <a:t>                - اعتماد تحصيل المعطيات لدى الأسر، على استمارتين بدل استمارة واحدة</a:t>
            </a:r>
          </a:p>
          <a:p>
            <a:pPr marL="0" indent="0" algn="just" rtl="1">
              <a:buFontTx/>
              <a:buNone/>
              <a:defRPr/>
            </a:pPr>
            <a:r>
              <a:rPr lang="ar-MA" sz="2000" b="1" dirty="0"/>
              <a:t> </a:t>
            </a:r>
            <a:r>
              <a:rPr lang="ar-MA" sz="2000" b="1" dirty="0" smtClean="0"/>
              <a:t>                - إضافة مواضيع جديدة لإستمارات الإحصاء (الحماية الاجتماعية/استعمال تكنولوجيا المعلومات و الإتصالات)</a:t>
            </a:r>
          </a:p>
          <a:p>
            <a:pPr marL="0" indent="0" algn="just" rtl="1">
              <a:buFontTx/>
              <a:buNone/>
              <a:defRPr/>
            </a:pPr>
            <a:r>
              <a:rPr lang="ar-MA" sz="2000" b="1" dirty="0"/>
              <a:t> </a:t>
            </a:r>
            <a:r>
              <a:rPr lang="ar-MA" sz="2000" b="1" dirty="0" smtClean="0"/>
              <a:t>                - تدقيق مواضيع أخرى لإستمارات الإحصاء (محاور مثل : الهجرة إلى الخارج/الأمية/التعليم الأولي/التسجيل بالحالة المدنية/....)</a:t>
            </a:r>
            <a:endParaRPr lang="ar-MA" sz="2000" b="1" dirty="0"/>
          </a:p>
          <a:p>
            <a:pPr algn="just" rtl="1">
              <a:buFontTx/>
              <a:buNone/>
              <a:defRPr/>
            </a:pPr>
            <a:endParaRPr lang="fr-FR" sz="1050" dirty="0"/>
          </a:p>
          <a:p>
            <a:pPr algn="just" rtl="1">
              <a:buFontTx/>
              <a:buNone/>
              <a:defRPr/>
            </a:pPr>
            <a:endParaRPr lang="fr-FR" sz="1200" dirty="0"/>
          </a:p>
        </p:txBody>
      </p:sp>
      <p:sp>
        <p:nvSpPr>
          <p:cNvPr id="8195" name="Espace réservé du numéro de diapositive 3"/>
          <p:cNvSpPr>
            <a:spLocks noGrp="1"/>
          </p:cNvSpPr>
          <p:nvPr>
            <p:ph type="sldNum" sz="quarter" idx="11"/>
          </p:nvPr>
        </p:nvSpPr>
        <p:spPr>
          <a:noFill/>
        </p:spPr>
        <p:txBody>
          <a:bodyPr/>
          <a:lstStyle/>
          <a:p>
            <a:fld id="{2D3C25AF-88C9-4189-9965-12416371ECCF}" type="slidenum">
              <a:rPr lang="fr-FR" smtClean="0"/>
              <a:pPr/>
              <a:t>8</a:t>
            </a:fld>
            <a:endParaRPr lang="fr-F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p:cNvSpPr>
            <a:spLocks noGrp="1"/>
          </p:cNvSpPr>
          <p:nvPr>
            <p:ph type="sldNum" sz="quarter" idx="11"/>
          </p:nvPr>
        </p:nvSpPr>
        <p:spPr>
          <a:noFill/>
        </p:spPr>
        <p:txBody>
          <a:bodyPr/>
          <a:lstStyle/>
          <a:p>
            <a:fld id="{6F7505AF-C09C-4DB7-B233-D745B64F4C66}" type="slidenum">
              <a:rPr lang="fr-FR" smtClean="0"/>
              <a:pPr/>
              <a:t>9</a:t>
            </a:fld>
            <a:endParaRPr lang="fr-FR" smtClean="0"/>
          </a:p>
        </p:txBody>
      </p:sp>
      <p:sp>
        <p:nvSpPr>
          <p:cNvPr id="9219" name="Titre 1"/>
          <p:cNvSpPr>
            <a:spLocks noGrp="1"/>
          </p:cNvSpPr>
          <p:nvPr>
            <p:ph type="title"/>
          </p:nvPr>
        </p:nvSpPr>
        <p:spPr>
          <a:xfrm>
            <a:off x="1187450" y="765175"/>
            <a:ext cx="6985000" cy="719138"/>
          </a:xfrm>
        </p:spPr>
        <p:txBody>
          <a:bodyPr/>
          <a:lstStyle/>
          <a:p>
            <a:pPr rtl="1"/>
            <a:r>
              <a:rPr lang="ar-MA" sz="2000" dirty="0" smtClean="0">
                <a:solidFill>
                  <a:srgbClr val="993300"/>
                </a:solidFill>
              </a:rPr>
              <a:t>المحور الثاني : الجدولة الزمنية لإعداد وإنجـاز الإحصاء العام </a:t>
            </a:r>
            <a:br>
              <a:rPr lang="ar-MA" sz="2000" dirty="0" smtClean="0">
                <a:solidFill>
                  <a:srgbClr val="993300"/>
                </a:solidFill>
              </a:rPr>
            </a:br>
            <a:r>
              <a:rPr lang="ar-MA" sz="2000" dirty="0" smtClean="0">
                <a:solidFill>
                  <a:srgbClr val="993300"/>
                </a:solidFill>
              </a:rPr>
              <a:t>للسكان والسكنى 2024 بجهة سوس ماسة</a:t>
            </a:r>
            <a:endParaRPr lang="fr-FR" sz="2000" dirty="0" smtClean="0">
              <a:solidFill>
                <a:srgbClr val="993300"/>
              </a:solidFill>
              <a:latin typeface="Arabic Typesetting" pitchFamily="66" charset="-78"/>
              <a:cs typeface="Arabic Typesetting" pitchFamily="66" charset="-78"/>
            </a:endParaRPr>
          </a:p>
        </p:txBody>
      </p:sp>
      <p:graphicFrame>
        <p:nvGraphicFramePr>
          <p:cNvPr id="5" name="Tableau 4"/>
          <p:cNvGraphicFramePr>
            <a:graphicFrameLocks noGrp="1"/>
          </p:cNvGraphicFramePr>
          <p:nvPr/>
        </p:nvGraphicFramePr>
        <p:xfrm>
          <a:off x="1042988" y="1397000"/>
          <a:ext cx="7058025" cy="5103834"/>
        </p:xfrm>
        <a:graphic>
          <a:graphicData uri="http://schemas.openxmlformats.org/drawingml/2006/table">
            <a:tbl>
              <a:tblPr/>
              <a:tblGrid>
                <a:gridCol w="2314566"/>
                <a:gridCol w="4743459"/>
              </a:tblGrid>
              <a:tr h="27436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dirty="0" smtClean="0">
                          <a:ln>
                            <a:noFill/>
                          </a:ln>
                          <a:solidFill>
                            <a:schemeClr val="tx1"/>
                          </a:solidFill>
                          <a:effectLst/>
                          <a:latin typeface="Times New Roman" pitchFamily="18" charset="0"/>
                          <a:cs typeface="Times New Roman" pitchFamily="18" charset="0"/>
                        </a:rPr>
                        <a:t>فترة الانجاز</a:t>
                      </a:r>
                      <a:endParaRPr kumimoji="0" lang="fr-FR" sz="1000" b="1" i="0" u="none" strike="noStrike" cap="none" normalizeH="0" baseline="0" dirty="0" smtClean="0">
                        <a:ln>
                          <a:noFill/>
                        </a:ln>
                        <a:solidFill>
                          <a:schemeClr val="tx1"/>
                        </a:solidFill>
                        <a:effectLst/>
                        <a:latin typeface="Times New Roman" pitchFamily="18" charset="0"/>
                        <a:ea typeface="Times New Roman" pitchFamily="18" charset="0"/>
                        <a:cs typeface="Traditional Arabic" pitchFamily="2" charset="-78"/>
                      </a:endParaRPr>
                    </a:p>
                  </a:txBody>
                  <a:tcPr marL="63770" marR="637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smtClean="0">
                          <a:ln>
                            <a:noFill/>
                          </a:ln>
                          <a:solidFill>
                            <a:schemeClr val="tx1"/>
                          </a:solidFill>
                          <a:effectLst/>
                          <a:latin typeface="Times New Roman" pitchFamily="18" charset="0"/>
                          <a:cs typeface="Times New Roman" pitchFamily="18" charset="0"/>
                        </a:rPr>
                        <a:t>بيان المرحلة</a:t>
                      </a:r>
                      <a:endParaRPr kumimoji="0" lang="fr-FR" sz="1000" b="1" i="0" u="none" strike="noStrike" cap="none" normalizeH="0" baseline="0" smtClean="0">
                        <a:ln>
                          <a:noFill/>
                        </a:ln>
                        <a:solidFill>
                          <a:schemeClr val="tx1"/>
                        </a:solidFill>
                        <a:effectLst/>
                        <a:latin typeface="Times New Roman" pitchFamily="18" charset="0"/>
                        <a:ea typeface="Times New Roman" pitchFamily="18" charset="0"/>
                        <a:cs typeface="Traditional Arabic" pitchFamily="2" charset="-78"/>
                      </a:endParaRPr>
                    </a:p>
                  </a:txBody>
                  <a:tcPr marL="63770" marR="637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r>
              <a:tr h="900375">
                <a:tc>
                  <a:txBody>
                    <a:bodyPr/>
                    <a:lstStyle/>
                    <a:p>
                      <a:pPr marL="0" marR="0" lvl="0" indent="0" algn="ctr" defTabSz="914400" rtl="1" eaLnBrk="1" fontAlgn="base" latinLnBrk="0" hangingPunct="1">
                        <a:lnSpc>
                          <a:spcPct val="200000"/>
                        </a:lnSpc>
                        <a:spcBef>
                          <a:spcPct val="0"/>
                        </a:spcBef>
                        <a:spcAft>
                          <a:spcPct val="0"/>
                        </a:spcAft>
                        <a:buClrTx/>
                        <a:buSzTx/>
                        <a:buFontTx/>
                        <a:buNone/>
                        <a:tabLst>
                          <a:tab pos="2933700" algn="l"/>
                        </a:tabLst>
                        <a:defRPr/>
                      </a:pPr>
                      <a:r>
                        <a:rPr kumimoji="0" lang="ar-MA" sz="1400" b="1" i="1" u="none" strike="noStrike" cap="none" normalizeH="0" baseline="0" dirty="0" smtClean="0">
                          <a:ln>
                            <a:noFill/>
                          </a:ln>
                          <a:solidFill>
                            <a:srgbClr val="0000FF"/>
                          </a:solidFill>
                          <a:effectLst/>
                          <a:latin typeface="Times New Roman" pitchFamily="18" charset="0"/>
                          <a:cs typeface="Times New Roman" pitchFamily="18" charset="0"/>
                        </a:rPr>
                        <a:t>أبريل 2023- فبراير2024                   07 -27 فبراير 2024</a:t>
                      </a:r>
                      <a:endParaRPr kumimoji="0" lang="ar-MA" sz="1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200000"/>
                        </a:lnSpc>
                        <a:spcBef>
                          <a:spcPct val="0"/>
                        </a:spcBef>
                        <a:spcAft>
                          <a:spcPct val="0"/>
                        </a:spcAft>
                        <a:buClrTx/>
                        <a:buSzTx/>
                        <a:buFontTx/>
                        <a:buNone/>
                        <a:tabLst>
                          <a:tab pos="2933700" algn="l"/>
                        </a:tabLst>
                      </a:pPr>
                      <a:r>
                        <a:rPr kumimoji="0" lang="ar-MA" sz="1400" b="1" i="1" u="sng" strike="noStrike" cap="none" normalizeH="0" baseline="0" dirty="0" smtClean="0">
                          <a:ln>
                            <a:noFill/>
                          </a:ln>
                          <a:solidFill>
                            <a:srgbClr val="0000FF"/>
                          </a:solidFill>
                          <a:effectLst/>
                          <a:latin typeface="Times New Roman" pitchFamily="18" charset="0"/>
                          <a:cs typeface="Times New Roman" pitchFamily="18" charset="0"/>
                        </a:rPr>
                        <a:t>الأعمال الخرائطية بالوسطين الحضري </a:t>
                      </a:r>
                      <a:r>
                        <a:rPr kumimoji="0" lang="ar-MA" sz="1400" b="1" i="1" u="sng" strike="noStrike" cap="none" normalizeH="0" baseline="0" dirty="0" err="1" smtClean="0">
                          <a:ln>
                            <a:noFill/>
                          </a:ln>
                          <a:solidFill>
                            <a:srgbClr val="0000FF"/>
                          </a:solidFill>
                          <a:effectLst/>
                          <a:latin typeface="Times New Roman" pitchFamily="18" charset="0"/>
                          <a:cs typeface="Times New Roman" pitchFamily="18" charset="0"/>
                        </a:rPr>
                        <a:t>و</a:t>
                      </a:r>
                      <a:r>
                        <a:rPr kumimoji="0" lang="ar-MA" sz="1400" b="1" i="1" u="sng" strike="noStrike" cap="none" normalizeH="0" baseline="0" dirty="0" smtClean="0">
                          <a:ln>
                            <a:noFill/>
                          </a:ln>
                          <a:solidFill>
                            <a:srgbClr val="0000FF"/>
                          </a:solidFill>
                          <a:effectLst/>
                          <a:latin typeface="Times New Roman" pitchFamily="18" charset="0"/>
                          <a:cs typeface="Times New Roman" pitchFamily="18" charset="0"/>
                        </a:rPr>
                        <a:t> القروي</a:t>
                      </a:r>
                    </a:p>
                    <a:p>
                      <a:pPr marL="0" marR="0" lvl="0" indent="0" algn="r" defTabSz="914400" rtl="1" eaLnBrk="1" fontAlgn="base" latinLnBrk="0" hangingPunct="1">
                        <a:lnSpc>
                          <a:spcPct val="200000"/>
                        </a:lnSpc>
                        <a:spcBef>
                          <a:spcPct val="0"/>
                        </a:spcBef>
                        <a:spcAft>
                          <a:spcPct val="0"/>
                        </a:spcAft>
                        <a:buClrTx/>
                        <a:buSzTx/>
                        <a:buFontTx/>
                        <a:buNone/>
                        <a:tabLst>
                          <a:tab pos="2933700" algn="l"/>
                        </a:tabLst>
                      </a:pPr>
                      <a:r>
                        <a:rPr kumimoji="0" lang="ar-MA" sz="1400" b="1" i="1" u="sng"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انطلاق عملية تسجيل المرشحين للمشاركة في انجاز الإحصاء العام</a:t>
                      </a:r>
                      <a:endParaRPr kumimoji="0" lang="fr-FR" sz="1400" b="1" i="1" u="sng" strike="noStrike" cap="none" normalizeH="0" baseline="0" dirty="0" smtClean="0">
                        <a:ln>
                          <a:noFill/>
                        </a:ln>
                        <a:solidFill>
                          <a:srgbClr val="0000FF"/>
                        </a:solidFill>
                        <a:effectLst/>
                        <a:latin typeface="Times New Roman" pitchFamily="18" charset="0"/>
                        <a:ea typeface="Times New Roman" pitchFamily="18" charset="0"/>
                        <a:cs typeface="Traditional Arabic" pitchFamily="2" charset="-78"/>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883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smtClean="0">
                          <a:ln>
                            <a:noFill/>
                          </a:ln>
                          <a:solidFill>
                            <a:srgbClr val="0000FF"/>
                          </a:solidFill>
                          <a:effectLst/>
                          <a:latin typeface="Times New Roman" pitchFamily="18" charset="0"/>
                          <a:cs typeface="Times New Roman" pitchFamily="18" charset="0"/>
                        </a:rPr>
                        <a:t>أبريل-يونيو 2024</a:t>
                      </a:r>
                      <a:endParaRPr kumimoji="0" lang="fr-FR" sz="1400" b="1" i="0" u="none" strike="noStrike" cap="none" normalizeH="0" baseline="0" dirty="0" smtClean="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أبريل - ماي</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شهر ماي</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ماي- يونيو</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933700" algn="l"/>
                        </a:tabLst>
                      </a:pPr>
                      <a:r>
                        <a:rPr kumimoji="0" lang="ar-MA" sz="1400" b="1" i="1" u="sng" strike="noStrike" cap="none" normalizeH="0" baseline="0" dirty="0" smtClean="0">
                          <a:ln>
                            <a:noFill/>
                          </a:ln>
                          <a:solidFill>
                            <a:srgbClr val="0000FF"/>
                          </a:solidFill>
                          <a:effectLst/>
                          <a:latin typeface="Times New Roman" pitchFamily="18" charset="0"/>
                          <a:cs typeface="Times New Roman" pitchFamily="18" charset="0"/>
                        </a:rPr>
                        <a:t>تحيين و استكمال الأعمال الخرائطية و إعداد ملفات الانجاز</a:t>
                      </a:r>
                      <a:endParaRPr kumimoji="0" lang="fr-FR" sz="1400" b="1" i="1" u="sng" strike="noStrike" cap="none" normalizeH="0" baseline="0" dirty="0" smtClean="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    تحيين بعض المناطق بالحواضر</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    إعداد ملف السكان الرحل</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    إعداد ملفات ووثائق الانجاز الفعلي للإحصاء العام</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98343">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933700" algn="l"/>
                        </a:tabLst>
                        <a:defRPr/>
                      </a:pPr>
                      <a:r>
                        <a:rPr kumimoji="0" lang="ar-MA" sz="1400" b="1" i="0" u="none" strike="noStrike" cap="none" normalizeH="0" baseline="0" dirty="0" smtClean="0">
                          <a:ln>
                            <a:noFill/>
                          </a:ln>
                          <a:solidFill>
                            <a:srgbClr val="0000FF"/>
                          </a:solidFill>
                          <a:effectLst/>
                          <a:latin typeface="Times New Roman" pitchFamily="18" charset="0"/>
                          <a:cs typeface="Times New Roman" pitchFamily="18" charset="0"/>
                        </a:rPr>
                        <a:t>2024</a:t>
                      </a:r>
                      <a:r>
                        <a:rPr kumimoji="0" lang="fr-FR"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ar-MA" sz="1400" b="1" i="0" u="none" strike="noStrike" cap="none" normalizeH="0" baseline="0" dirty="0" smtClean="0">
                          <a:ln>
                            <a:noFill/>
                          </a:ln>
                          <a:solidFill>
                            <a:srgbClr val="0000FF"/>
                          </a:solidFill>
                          <a:effectLst/>
                          <a:latin typeface="Times New Roman" pitchFamily="18" charset="0"/>
                          <a:cs typeface="Times New Roman" pitchFamily="18" charset="0"/>
                        </a:rPr>
                        <a:t>          مارس- يونيو </a:t>
                      </a:r>
                    </a:p>
                    <a:p>
                      <a:pPr marL="0" marR="0" lvl="0" indent="0" algn="r" defTabSz="914400" rtl="0" eaLnBrk="1" fontAlgn="base" latinLnBrk="0" hangingPunct="1">
                        <a:lnSpc>
                          <a:spcPct val="100000"/>
                        </a:lnSpc>
                        <a:spcBef>
                          <a:spcPct val="0"/>
                        </a:spcBef>
                        <a:spcAft>
                          <a:spcPct val="0"/>
                        </a:spcAft>
                        <a:buClrTx/>
                        <a:buSzTx/>
                        <a:buFontTx/>
                        <a:buNone/>
                        <a:tabLst>
                          <a:tab pos="2933700" algn="l"/>
                        </a:tabLst>
                        <a:defRPr/>
                      </a:pPr>
                      <a:endParaRPr kumimoji="0" lang="ar-MA" sz="1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0" i="1" u="none" strike="noStrike" cap="none" normalizeH="0" baseline="0" dirty="0" smtClean="0">
                          <a:ln>
                            <a:noFill/>
                          </a:ln>
                          <a:solidFill>
                            <a:schemeClr val="tx1"/>
                          </a:solidFill>
                          <a:effectLst/>
                          <a:latin typeface="Times New Roman" pitchFamily="18" charset="0"/>
                          <a:cs typeface="Times New Roman" pitchFamily="18" charset="0"/>
                        </a:rPr>
                        <a:t>مارس-يونيو</a:t>
                      </a:r>
                      <a:endParaRPr kumimoji="0" lang="fr-FR" sz="1600" b="0" i="1"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0" i="1" u="none" strike="noStrike" cap="none" normalizeH="0" baseline="0" dirty="0" smtClean="0">
                          <a:ln>
                            <a:noFill/>
                          </a:ln>
                          <a:solidFill>
                            <a:schemeClr val="tx1"/>
                          </a:solidFill>
                          <a:effectLst/>
                          <a:latin typeface="Times New Roman" pitchFamily="18" charset="0"/>
                          <a:cs typeface="Times New Roman" pitchFamily="18" charset="0"/>
                        </a:rPr>
                        <a:t>شهر يونيو</a:t>
                      </a:r>
                      <a:endParaRPr kumimoji="0" lang="fr-FR" sz="1600" b="0" i="1"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defRPr/>
                      </a:pPr>
                      <a:r>
                        <a:rPr kumimoji="0" lang="ar-MA" sz="1600" b="0" i="1" u="none" strike="noStrike" cap="none" normalizeH="0" baseline="0" dirty="0" smtClean="0">
                          <a:ln>
                            <a:noFill/>
                          </a:ln>
                          <a:solidFill>
                            <a:schemeClr val="tx1"/>
                          </a:solidFill>
                          <a:effectLst/>
                          <a:latin typeface="Times New Roman" pitchFamily="18" charset="0"/>
                          <a:cs typeface="Times New Roman" pitchFamily="18" charset="0"/>
                        </a:rPr>
                        <a:t>شهر يونيو</a:t>
                      </a:r>
                    </a:p>
                    <a:p>
                      <a:pPr marL="0" marR="0" lvl="0" indent="0" algn="ctr" defTabSz="914400" rtl="0" eaLnBrk="1" fontAlgn="base" latinLnBrk="0" hangingPunct="1">
                        <a:lnSpc>
                          <a:spcPct val="100000"/>
                        </a:lnSpc>
                        <a:spcBef>
                          <a:spcPct val="0"/>
                        </a:spcBef>
                        <a:spcAft>
                          <a:spcPct val="0"/>
                        </a:spcAft>
                        <a:buClrTx/>
                        <a:buSzTx/>
                        <a:buFontTx/>
                        <a:buNone/>
                        <a:tabLst>
                          <a:tab pos="2933700" algn="l"/>
                        </a:tabLst>
                        <a:defRPr/>
                      </a:pPr>
                      <a:r>
                        <a:rPr kumimoji="0" lang="ar-MA" sz="1600" b="0" i="1" u="none" strike="noStrike" cap="none" normalizeH="0" baseline="0" dirty="0" smtClean="0">
                          <a:ln>
                            <a:noFill/>
                          </a:ln>
                          <a:solidFill>
                            <a:schemeClr val="tx1"/>
                          </a:solidFill>
                          <a:effectLst/>
                          <a:latin typeface="Times New Roman" pitchFamily="18" charset="0"/>
                          <a:cs typeface="Times New Roman" pitchFamily="18" charset="0"/>
                        </a:rPr>
                        <a:t>شهر يونيو</a:t>
                      </a:r>
                      <a:endParaRPr kumimoji="0" lang="fr-FR" sz="1600" b="0" i="1"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defRPr/>
                      </a:pPr>
                      <a:r>
                        <a:rPr kumimoji="0" lang="ar-MA" sz="1600" b="0" i="1" u="none" strike="noStrike" cap="none" normalizeH="0" baseline="0" dirty="0" smtClean="0">
                          <a:ln>
                            <a:noFill/>
                          </a:ln>
                          <a:solidFill>
                            <a:schemeClr val="tx1"/>
                          </a:solidFill>
                          <a:effectLst/>
                          <a:latin typeface="Times New Roman" pitchFamily="18" charset="0"/>
                          <a:cs typeface="Times New Roman" pitchFamily="18" charset="0"/>
                        </a:rPr>
                        <a:t>شهر يونيو</a:t>
                      </a: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0" i="1" u="none" strike="noStrike" cap="none" normalizeH="0" baseline="0" dirty="0" smtClean="0">
                          <a:ln>
                            <a:noFill/>
                          </a:ln>
                          <a:solidFill>
                            <a:schemeClr val="tx1"/>
                          </a:solidFill>
                          <a:effectLst/>
                          <a:latin typeface="Times New Roman" pitchFamily="18" charset="0"/>
                          <a:cs typeface="Times New Roman" pitchFamily="18" charset="0"/>
                        </a:rPr>
                        <a:t>شهر يونيو</a:t>
                      </a: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ar-MA" sz="1400" b="1" i="1" u="sng" strike="noStrike" cap="none" normalizeH="0" baseline="0" dirty="0" smtClean="0">
                          <a:ln>
                            <a:noFill/>
                          </a:ln>
                          <a:solidFill>
                            <a:srgbClr val="0000FF"/>
                          </a:solidFill>
                          <a:effectLst/>
                          <a:latin typeface="Times New Roman" pitchFamily="18" charset="0"/>
                          <a:cs typeface="Times New Roman" pitchFamily="18" charset="0"/>
                        </a:rPr>
                        <a:t>وضع الجهاز التنفيذي </a:t>
                      </a:r>
                      <a:r>
                        <a:rPr kumimoji="0" lang="ar-MA" sz="1400" b="1" i="1" u="sng" strike="noStrike" cap="none" normalizeH="0" baseline="0" dirty="0" err="1" smtClean="0">
                          <a:ln>
                            <a:noFill/>
                          </a:ln>
                          <a:solidFill>
                            <a:srgbClr val="0000FF"/>
                          </a:solidFill>
                          <a:effectLst/>
                          <a:latin typeface="Times New Roman" pitchFamily="18" charset="0"/>
                          <a:cs typeface="Times New Roman" pitchFamily="18" charset="0"/>
                        </a:rPr>
                        <a:t>لانجاز</a:t>
                      </a:r>
                      <a:r>
                        <a:rPr kumimoji="0" lang="ar-MA" sz="1400" b="1" i="1" u="sng" strike="noStrike" cap="none" normalizeH="0" baseline="0" dirty="0" smtClean="0">
                          <a:ln>
                            <a:noFill/>
                          </a:ln>
                          <a:solidFill>
                            <a:srgbClr val="0000FF"/>
                          </a:solidFill>
                          <a:effectLst/>
                          <a:latin typeface="Times New Roman" pitchFamily="18" charset="0"/>
                          <a:cs typeface="Times New Roman" pitchFamily="18" charset="0"/>
                        </a:rPr>
                        <a:t> الإحصاء العام </a:t>
                      </a:r>
                      <a:endParaRPr kumimoji="0" lang="fr-FR" sz="1400" b="1" i="1" u="sng" strike="noStrike" cap="none" normalizeH="0" baseline="0" dirty="0" smtClean="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تدبير عملية الترشيح للمشاركة في انجاز الإحصاء العام ( الانتقاء الأولي/التكوين عن بعد/ المقابلات الفردية)</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 ضبط المتوفر من سيارات حظيرة الدولة </a:t>
                      </a:r>
                      <a:endParaRPr kumimoji="0" lang="fr-MA"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انتقاء و تعيين المشاركين </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تحديد مراكز التكوين و الإيواء للمشاركين </a:t>
                      </a: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defRPr/>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تحديد مراكز</a:t>
                      </a:r>
                      <a:r>
                        <a:rPr lang="ar-SA" sz="1400" b="0" kern="1200" dirty="0" smtClean="0">
                          <a:solidFill>
                            <a:schemeClr val="tx1"/>
                          </a:solidFill>
                          <a:latin typeface="Times New Roman" pitchFamily="18" charset="0"/>
                          <a:ea typeface="+mn-ea"/>
                          <a:cs typeface="Times New Roman" pitchFamily="18" charset="0"/>
                        </a:rPr>
                        <a:t>التخزين لجميع المعدات المعلوماتية</a:t>
                      </a:r>
                      <a:r>
                        <a:rPr lang="ar-MA" sz="1400" b="0" kern="1200" baseline="0" dirty="0" smtClean="0">
                          <a:solidFill>
                            <a:schemeClr val="tx1"/>
                          </a:solidFill>
                          <a:latin typeface="Times New Roman" pitchFamily="18" charset="0"/>
                          <a:ea typeface="+mn-ea"/>
                          <a:cs typeface="Times New Roman" pitchFamily="18" charset="0"/>
                        </a:rPr>
                        <a:t> و</a:t>
                      </a:r>
                      <a:r>
                        <a:rPr lang="ar-MA" sz="1400" b="0" kern="1200" dirty="0" smtClean="0">
                          <a:solidFill>
                            <a:schemeClr val="tx1"/>
                          </a:solidFill>
                          <a:latin typeface="Times New Roman" pitchFamily="18" charset="0"/>
                          <a:ea typeface="+mn-ea"/>
                          <a:cs typeface="Times New Roman" pitchFamily="18" charset="0"/>
                        </a:rPr>
                        <a:t>مستلزمات أخرى خاصة بالإحصاء</a:t>
                      </a:r>
                      <a:endParaRPr kumimoji="0" lang="fr-FR" sz="1400" b="0" i="0"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    استدعاء المشاركين للتكوين الحضوري</a:t>
                      </a: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913">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smtClean="0">
                          <a:ln>
                            <a:noFill/>
                          </a:ln>
                          <a:solidFill>
                            <a:srgbClr val="0000FF"/>
                          </a:solidFill>
                          <a:effectLst/>
                          <a:latin typeface="Times New Roman" pitchFamily="18" charset="0"/>
                          <a:cs typeface="Times New Roman" pitchFamily="18" charset="0"/>
                        </a:rPr>
                        <a:t>يوليوز - غشت 2024</a:t>
                      </a: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err="1" smtClean="0">
                          <a:ln>
                            <a:noFill/>
                          </a:ln>
                          <a:solidFill>
                            <a:srgbClr val="0000FF"/>
                          </a:solidFill>
                          <a:effectLst/>
                          <a:latin typeface="Times New Roman" pitchFamily="18" charset="0"/>
                          <a:cs typeface="Times New Roman" pitchFamily="18" charset="0"/>
                        </a:rPr>
                        <a:t>يوليوز</a:t>
                      </a:r>
                      <a:r>
                        <a:rPr kumimoji="0" lang="ar-MA" sz="1400" b="1" i="0" u="none" strike="noStrike" cap="none" normalizeH="0" baseline="0" dirty="0" smtClean="0">
                          <a:ln>
                            <a:noFill/>
                          </a:ln>
                          <a:solidFill>
                            <a:srgbClr val="0000FF"/>
                          </a:solidFill>
                          <a:effectLst/>
                          <a:latin typeface="Times New Roman" pitchFamily="18" charset="0"/>
                          <a:cs typeface="Times New Roman" pitchFamily="18" charset="0"/>
                        </a:rPr>
                        <a:t> - غشت 2024</a:t>
                      </a: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400" b="0" i="1" u="none" strike="noStrike" cap="none" normalizeH="0" baseline="0" dirty="0" smtClean="0">
                          <a:ln>
                            <a:noFill/>
                          </a:ln>
                          <a:solidFill>
                            <a:schemeClr val="tx1"/>
                          </a:solidFill>
                          <a:effectLst/>
                          <a:latin typeface="Times New Roman" pitchFamily="18" charset="0"/>
                          <a:cs typeface="Times New Roman" pitchFamily="18" charset="0"/>
                        </a:rPr>
                        <a:t>شهر </a:t>
                      </a:r>
                      <a:r>
                        <a:rPr kumimoji="0" lang="ar-MA" sz="1400" b="0" i="1" u="none" strike="noStrike" cap="none" normalizeH="0" baseline="0" dirty="0" err="1" smtClean="0">
                          <a:ln>
                            <a:noFill/>
                          </a:ln>
                          <a:solidFill>
                            <a:schemeClr val="tx1"/>
                          </a:solidFill>
                          <a:effectLst/>
                          <a:latin typeface="Times New Roman" pitchFamily="18" charset="0"/>
                          <a:cs typeface="Times New Roman" pitchFamily="18" charset="0"/>
                        </a:rPr>
                        <a:t>يوليوز</a:t>
                      </a:r>
                      <a:endParaRPr kumimoji="0" lang="fr-FR" sz="1400" b="0" i="1" u="none" strike="noStrike" cap="none" normalizeH="0" baseline="0" dirty="0" smtClean="0">
                        <a:ln>
                          <a:noFill/>
                        </a:ln>
                        <a:solidFill>
                          <a:schemeClr val="tx1"/>
                        </a:solidFill>
                        <a:effectLst/>
                        <a:latin typeface="Times New Roman" pitchFamily="18"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tab pos="2933700" algn="l"/>
                        </a:tabLst>
                        <a:defRPr/>
                      </a:pPr>
                      <a:r>
                        <a:rPr kumimoji="0" lang="ar-MA" sz="1400" b="0" i="1" u="none" strike="noStrike" cap="none" normalizeH="0" baseline="0" dirty="0" err="1" smtClean="0">
                          <a:ln>
                            <a:noFill/>
                          </a:ln>
                          <a:solidFill>
                            <a:schemeClr val="tx1"/>
                          </a:solidFill>
                          <a:effectLst/>
                          <a:latin typeface="Times New Roman" pitchFamily="18" charset="0"/>
                          <a:cs typeface="Times New Roman" pitchFamily="18" charset="0"/>
                        </a:rPr>
                        <a:t>يوليوز</a:t>
                      </a:r>
                      <a:r>
                        <a:rPr kumimoji="0" lang="ar-MA" sz="1400" b="0" i="1" u="none" strike="noStrike" cap="none" normalizeH="0" baseline="0" dirty="0" smtClean="0">
                          <a:ln>
                            <a:noFill/>
                          </a:ln>
                          <a:solidFill>
                            <a:schemeClr val="tx1"/>
                          </a:solidFill>
                          <a:effectLst/>
                          <a:latin typeface="Times New Roman" pitchFamily="18" charset="0"/>
                          <a:cs typeface="Times New Roman" pitchFamily="18" charset="0"/>
                        </a:rPr>
                        <a:t>- غشت</a:t>
                      </a: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933700" algn="l"/>
                        </a:tabLst>
                      </a:pPr>
                      <a:r>
                        <a:rPr kumimoji="0" lang="ar-MA" sz="1400" b="1" i="1" u="sng" strike="noStrike" cap="none" normalizeH="0" baseline="0" dirty="0" smtClean="0">
                          <a:ln>
                            <a:noFill/>
                          </a:ln>
                          <a:solidFill>
                            <a:srgbClr val="0000FF"/>
                          </a:solidFill>
                          <a:effectLst/>
                          <a:latin typeface="Times New Roman" pitchFamily="18" charset="0"/>
                          <a:cs typeface="Times New Roman" pitchFamily="18" charset="0"/>
                        </a:rPr>
                        <a:t>الحملة الإشهارية للإحصاء العام (وطنية/إقليمية/محلية)</a:t>
                      </a:r>
                    </a:p>
                    <a:p>
                      <a:pPr marL="0" marR="0" lvl="0" indent="0" algn="r" defTabSz="914400" rtl="0" eaLnBrk="1" fontAlgn="base" latinLnBrk="0" hangingPunct="1">
                        <a:lnSpc>
                          <a:spcPct val="100000"/>
                        </a:lnSpc>
                        <a:spcBef>
                          <a:spcPct val="0"/>
                        </a:spcBef>
                        <a:spcAft>
                          <a:spcPct val="0"/>
                        </a:spcAft>
                        <a:buClrTx/>
                        <a:buSzTx/>
                        <a:buFontTx/>
                        <a:buNone/>
                        <a:tabLst>
                          <a:tab pos="2933700" algn="l"/>
                        </a:tabLst>
                      </a:pPr>
                      <a:r>
                        <a:rPr kumimoji="0" lang="ar-MA" sz="1400" b="1" i="1" u="sng"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تكوين المشاركين في انجاز الإحصاء العام (تكوين الحضوري)</a:t>
                      </a:r>
                      <a:endParaRPr kumimoji="0" lang="fr-FR" sz="1400" b="0" i="0" u="none" strike="noStrike" cap="none" normalizeH="0" baseline="0" dirty="0" smtClean="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    دورات وطنية للتكوين</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smtClean="0">
                          <a:ln>
                            <a:noFill/>
                          </a:ln>
                          <a:solidFill>
                            <a:schemeClr val="tx1"/>
                          </a:solidFill>
                          <a:effectLst/>
                          <a:latin typeface="Times New Roman" pitchFamily="18" charset="0"/>
                          <a:cs typeface="Times New Roman" pitchFamily="18" charset="0"/>
                        </a:rPr>
                        <a:t>    دورات إقليمية</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hcp_model">
  <a:themeElements>
    <a:clrScheme name="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hcp_model">
      <a:majorFont>
        <a:latin typeface="Edwardian Script IT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cp_model">
  <a:themeElements>
    <a:clrScheme name="1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hcp_model">
      <a:majorFont>
        <a:latin typeface="Edwardian Script IT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10010</TotalTime>
  <Words>1414</Words>
  <Application>Microsoft Office PowerPoint</Application>
  <PresentationFormat>Affichage à l'écran (4:3)</PresentationFormat>
  <Paragraphs>278</Paragraphs>
  <Slides>17</Slides>
  <Notes>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17</vt:i4>
      </vt:variant>
    </vt:vector>
  </HeadingPairs>
  <TitlesOfParts>
    <vt:vector size="29" baseType="lpstr">
      <vt:lpstr>Andalus</vt:lpstr>
      <vt:lpstr>Arabic Typesetting</vt:lpstr>
      <vt:lpstr>Arial</vt:lpstr>
      <vt:lpstr>Calibri</vt:lpstr>
      <vt:lpstr>Century Gothic</vt:lpstr>
      <vt:lpstr>Edwardian Script ITC</vt:lpstr>
      <vt:lpstr>Simplified Arabic Backslanted</vt:lpstr>
      <vt:lpstr>Times New Roman</vt:lpstr>
      <vt:lpstr>Traditional Arabic</vt:lpstr>
      <vt:lpstr>Wingdings</vt:lpstr>
      <vt:lpstr>hcp_model</vt:lpstr>
      <vt:lpstr>1_hcp_model</vt:lpstr>
      <vt:lpstr>Présentation PowerPoint</vt:lpstr>
      <vt:lpstr>Présentation PowerPoint</vt:lpstr>
      <vt:lpstr>Présentation PowerPoint</vt:lpstr>
      <vt:lpstr>محاور العرض</vt:lpstr>
      <vt:lpstr>المحور الأول : ماهية و أهداف الإحصاء العام للسكان و السكنى</vt:lpstr>
      <vt:lpstr>Présentation PowerPoint</vt:lpstr>
      <vt:lpstr>Présentation PowerPoint</vt:lpstr>
      <vt:lpstr>Présentation PowerPoint</vt:lpstr>
      <vt:lpstr>المحور الثاني : الجدولة الزمنية لإعداد وإنجـاز الإحصاء العام  للسكان والسكنى 2024 بجهة سوس ماسة</vt:lpstr>
      <vt:lpstr> المحور الثاني : الجدولة الزمنية لإعداد وإنجـاز الإحصاء العام  للسكان والسكنى 2024 بجهة سوس ماسة                                                                                         تتمـــــة</vt:lpstr>
      <vt:lpstr>المحور الثالث : الإمكانات المادية والبشرية المطلوبة لإنجاز  الإحصاء العام بإقليم اشتوكة أيت باها  </vt:lpstr>
      <vt:lpstr>Présentation PowerPoint</vt:lpstr>
      <vt:lpstr>ب – تركيبة هيئة الإنجاز حسب الفئة وحسب منطقة الإشراف                                            </vt:lpstr>
      <vt:lpstr> ج - تدبير عملية الترشيح للمشاركة في انجاز الإحصاء العام </vt:lpstr>
      <vt:lpstr>  د- توزيع عدد السيارات المطلوبة للانجاز         </vt:lpstr>
      <vt:lpstr>Présentation PowerPoint</vt:lpstr>
      <vt:lpstr>Présentation PowerPoint</vt:lpstr>
    </vt:vector>
  </TitlesOfParts>
  <Company>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التعريف</dc:title>
  <dc:creator>aelarabi</dc:creator>
  <cp:lastModifiedBy>HCP-AGADIR</cp:lastModifiedBy>
  <cp:revision>611</cp:revision>
  <cp:lastPrinted>2024-05-13T09:48:39Z</cp:lastPrinted>
  <dcterms:created xsi:type="dcterms:W3CDTF">2008-11-03T10:28:47Z</dcterms:created>
  <dcterms:modified xsi:type="dcterms:W3CDTF">2024-06-29T12:14:36Z</dcterms:modified>
</cp:coreProperties>
</file>