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5"/>
  </p:notesMasterIdLst>
  <p:handoutMasterIdLst>
    <p:handoutMasterId r:id="rId36"/>
  </p:handoutMasterIdLst>
  <p:sldIdLst>
    <p:sldId id="365" r:id="rId2"/>
    <p:sldId id="332" r:id="rId3"/>
    <p:sldId id="333" r:id="rId4"/>
    <p:sldId id="336" r:id="rId5"/>
    <p:sldId id="334" r:id="rId6"/>
    <p:sldId id="335" r:id="rId7"/>
    <p:sldId id="337" r:id="rId8"/>
    <p:sldId id="344" r:id="rId9"/>
    <p:sldId id="345" r:id="rId10"/>
    <p:sldId id="346" r:id="rId11"/>
    <p:sldId id="342" r:id="rId12"/>
    <p:sldId id="366" r:id="rId13"/>
    <p:sldId id="343" r:id="rId14"/>
    <p:sldId id="341" r:id="rId15"/>
    <p:sldId id="347" r:id="rId16"/>
    <p:sldId id="351" r:id="rId17"/>
    <p:sldId id="350" r:id="rId18"/>
    <p:sldId id="367" r:id="rId19"/>
    <p:sldId id="352" r:id="rId20"/>
    <p:sldId id="348" r:id="rId21"/>
    <p:sldId id="349" r:id="rId22"/>
    <p:sldId id="356" r:id="rId23"/>
    <p:sldId id="368" r:id="rId24"/>
    <p:sldId id="357" r:id="rId25"/>
    <p:sldId id="358" r:id="rId26"/>
    <p:sldId id="355" r:id="rId27"/>
    <p:sldId id="360" r:id="rId28"/>
    <p:sldId id="369" r:id="rId29"/>
    <p:sldId id="359" r:id="rId30"/>
    <p:sldId id="362" r:id="rId31"/>
    <p:sldId id="361" r:id="rId32"/>
    <p:sldId id="339" r:id="rId33"/>
    <p:sldId id="370" r:id="rId3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sougrati" initials="a" lastIdx="1" clrIdx="0"/>
  <p:cmAuthor id="1" name=" " initials="MSOffice"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996633"/>
    <a:srgbClr val="FF6600"/>
    <a:srgbClr val="FFFF99"/>
    <a:srgbClr val="66FF66"/>
    <a:srgbClr val="33CC33"/>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Style léger 1 - Accentuation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4C1A8A3-306A-4EB7-A6B1-4F7E0EB9C5D6}" styleName="Style moyen 3 - Accentuation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6199" autoAdjust="0"/>
  </p:normalViewPr>
  <p:slideViewPr>
    <p:cSldViewPr>
      <p:cViewPr varScale="1">
        <p:scale>
          <a:sx n="77" d="100"/>
          <a:sy n="77" d="100"/>
        </p:scale>
        <p:origin x="1618" y="48"/>
      </p:cViewPr>
      <p:guideLst>
        <p:guide orient="horz" pos="2160"/>
        <p:guide pos="2880"/>
      </p:guideLst>
    </p:cSldViewPr>
  </p:slideViewPr>
  <p:outlineViewPr>
    <p:cViewPr>
      <p:scale>
        <a:sx n="33" d="100"/>
        <a:sy n="33" d="100"/>
      </p:scale>
      <p:origin x="0" y="-5616"/>
    </p:cViewPr>
  </p:outlineViewPr>
  <p:notesTextViewPr>
    <p:cViewPr>
      <p:scale>
        <a:sx n="100" d="100"/>
        <a:sy n="100" d="100"/>
      </p:scale>
      <p:origin x="0" y="0"/>
    </p:cViewPr>
  </p:notesTextViewPr>
  <p:notesViewPr>
    <p:cSldViewPr>
      <p:cViewPr varScale="1">
        <p:scale>
          <a:sx n="85" d="100"/>
          <a:sy n="85" d="100"/>
        </p:scale>
        <p:origin x="-255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C13ADF-CC95-4F4A-A2C1-33E5195F4F44}" type="datetimeFigureOut">
              <a:rPr lang="fr-FR" smtClean="0"/>
              <a:pPr/>
              <a:t>23/07/2024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ar-MA" smtClean="0"/>
              <a:t>م.أ.ع</a:t>
            </a: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BC9A728-1B28-4E18-8E85-248AB830C934}" type="slidenum">
              <a:rPr lang="fr-FR" smtClean="0"/>
              <a:pPr/>
              <a:t>‹N°›</a:t>
            </a:fld>
            <a:endParaRPr lang="fr-FR"/>
          </a:p>
        </p:txBody>
      </p:sp>
    </p:spTree>
    <p:extLst>
      <p:ext uri="{BB962C8B-B14F-4D97-AF65-F5344CB8AC3E}">
        <p14:creationId xmlns:p14="http://schemas.microsoft.com/office/powerpoint/2010/main" val="159669489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1E2DF49-C427-45CF-AAFA-371C18FC3CF4}" type="datetimeFigureOut">
              <a:rPr lang="fr-FR"/>
              <a:pPr>
                <a:defRPr/>
              </a:pPr>
              <a:t>23/07/2024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ar-MA" smtClean="0"/>
              <a:t>م.أ.ع</a:t>
            </a: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8E77413-D5BD-4776-B8EB-9841F86DBEE2}" type="slidenum">
              <a:rPr lang="fr-FR"/>
              <a:pPr>
                <a:defRPr/>
              </a:pPr>
              <a:t>‹N°›</a:t>
            </a:fld>
            <a:endParaRPr lang="fr-FR"/>
          </a:p>
        </p:txBody>
      </p:sp>
    </p:spTree>
    <p:extLst>
      <p:ext uri="{BB962C8B-B14F-4D97-AF65-F5344CB8AC3E}">
        <p14:creationId xmlns:p14="http://schemas.microsoft.com/office/powerpoint/2010/main" val="99292223"/>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a:t>
            </a:fld>
            <a:endParaRPr lang="fr-FR"/>
          </a:p>
        </p:txBody>
      </p:sp>
    </p:spTree>
    <p:extLst>
      <p:ext uri="{BB962C8B-B14F-4D97-AF65-F5344CB8AC3E}">
        <p14:creationId xmlns:p14="http://schemas.microsoft.com/office/powerpoint/2010/main" val="3424959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lang="ar-MA" dirty="0" smtClean="0"/>
              <a:t>تمثل جهة سوس ماسة درعة حوالي 9</a:t>
            </a:r>
            <a:r>
              <a:rPr lang="fr-FR" dirty="0" smtClean="0"/>
              <a:t>%</a:t>
            </a:r>
            <a:r>
              <a:rPr lang="fr-FR" baseline="0" dirty="0" smtClean="0"/>
              <a:t>  </a:t>
            </a:r>
            <a:r>
              <a:rPr lang="ar-MA" baseline="0" dirty="0" smtClean="0"/>
              <a:t> وتأتي في المركز السادس من حيث عدد المحلات المهنية الهادفة للربح في مجموع التراب الوطني</a:t>
            </a:r>
          </a:p>
          <a:p>
            <a:pPr algn="r" rtl="1"/>
            <a:r>
              <a:rPr lang="ar-MA" baseline="0" dirty="0" smtClean="0"/>
              <a:t>و بحصة 12</a:t>
            </a:r>
            <a:r>
              <a:rPr lang="fr-FR" baseline="0" dirty="0" smtClean="0"/>
              <a:t> % </a:t>
            </a:r>
            <a:r>
              <a:rPr lang="ar-MA" baseline="0" dirty="0" smtClean="0"/>
              <a:t> في الوسط القروي  تتموضع الجهة في المركز الثالث بعد جهتي الدار البيضاء ومراكش </a:t>
            </a:r>
          </a:p>
          <a:p>
            <a:pPr algn="r" rtl="1"/>
            <a:r>
              <a:rPr lang="ar-MA" baseline="0" dirty="0" smtClean="0"/>
              <a:t>وجاءت في المركز الثامن بنحو 8</a:t>
            </a:r>
            <a:r>
              <a:rPr lang="fr-FR" baseline="0" dirty="0" smtClean="0"/>
              <a:t>% </a:t>
            </a:r>
            <a:r>
              <a:rPr lang="ar-MA" baseline="0" dirty="0" smtClean="0"/>
              <a:t> في الوسط الحضري</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14</a:t>
            </a:fld>
            <a:endParaRPr lang="fr-FR"/>
          </a:p>
        </p:txBody>
      </p:sp>
    </p:spTree>
    <p:extLst>
      <p:ext uri="{BB962C8B-B14F-4D97-AF65-F5344CB8AC3E}">
        <p14:creationId xmlns:p14="http://schemas.microsoft.com/office/powerpoint/2010/main" val="2966704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lang="ar-MA" dirty="0" smtClean="0"/>
              <a:t>في حين أن قطاع الصناعة الذي لا</a:t>
            </a:r>
            <a:r>
              <a:rPr lang="ar-MA" baseline="0" dirty="0" smtClean="0"/>
              <a:t> يمثل سوى 13</a:t>
            </a:r>
            <a:r>
              <a:rPr lang="fr-FR" baseline="0" dirty="0" smtClean="0"/>
              <a:t>% </a:t>
            </a:r>
            <a:r>
              <a:rPr lang="ar-MA" baseline="0" dirty="0" smtClean="0"/>
              <a:t> من حيث العدد فيشغل ما يقارب نفس عدد المستخدمين الدائمين في القطاع التجاري بنسبة 29,3</a:t>
            </a:r>
            <a:r>
              <a:rPr lang="fr-FR" baseline="0" dirty="0" smtClean="0"/>
              <a:t>% </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15</a:t>
            </a:fld>
            <a:endParaRPr lang="fr-FR"/>
          </a:p>
        </p:txBody>
      </p:sp>
    </p:spTree>
    <p:extLst>
      <p:ext uri="{BB962C8B-B14F-4D97-AF65-F5344CB8AC3E}">
        <p14:creationId xmlns:p14="http://schemas.microsoft.com/office/powerpoint/2010/main" val="96693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lang="ar-MA" dirty="0" smtClean="0"/>
              <a:t>3</a:t>
            </a:r>
            <a:r>
              <a:rPr lang="fr-FR" dirty="0" smtClean="0"/>
              <a:t>%</a:t>
            </a:r>
            <a:r>
              <a:rPr lang="fr-FR" baseline="0" dirty="0" smtClean="0"/>
              <a:t> </a:t>
            </a:r>
            <a:r>
              <a:rPr lang="ar-MA" baseline="0" dirty="0" smtClean="0"/>
              <a:t> من مجموع هذه المحلات تشغل حوالي 45</a:t>
            </a:r>
            <a:r>
              <a:rPr lang="fr-FR" baseline="0" dirty="0" smtClean="0"/>
              <a:t>% </a:t>
            </a:r>
            <a:r>
              <a:rPr lang="ar-MA" baseline="0" dirty="0" smtClean="0"/>
              <a:t> من إجمالي المستخدمين الدائمين بالمملكة </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16</a:t>
            </a:fld>
            <a:endParaRPr lang="fr-FR"/>
          </a:p>
        </p:txBody>
      </p:sp>
    </p:spTree>
    <p:extLst>
      <p:ext uri="{BB962C8B-B14F-4D97-AF65-F5344CB8AC3E}">
        <p14:creationId xmlns:p14="http://schemas.microsoft.com/office/powerpoint/2010/main" val="4151354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lgn="r" rtl="1">
              <a:buFont typeface="Arial" panose="020B0604020202020204" pitchFamily="34" charset="0"/>
              <a:buChar char="•"/>
            </a:pPr>
            <a:r>
              <a:rPr lang="ar-MA" dirty="0" smtClean="0"/>
              <a:t>91</a:t>
            </a:r>
            <a:r>
              <a:rPr lang="fr-FR" dirty="0" smtClean="0"/>
              <a:t>%  </a:t>
            </a:r>
            <a:r>
              <a:rPr lang="ar-MA" dirty="0" smtClean="0"/>
              <a:t> من المحلات التي تسيرها النساء تتسم بصغر حجمها من حيث عدد المستخدمين الدائمين (</a:t>
            </a:r>
            <a:r>
              <a:rPr lang="ar-MA" baseline="0" dirty="0" smtClean="0"/>
              <a:t> أقل من 4 أشخاص)</a:t>
            </a:r>
          </a:p>
          <a:p>
            <a:pPr marL="0" indent="0" algn="r" rtl="1">
              <a:buFont typeface="Arial" panose="020B0604020202020204" pitchFamily="34" charset="0"/>
              <a:buNone/>
            </a:pPr>
            <a:endParaRPr lang="ar-MA" baseline="0" dirty="0" smtClean="0"/>
          </a:p>
          <a:p>
            <a:pPr marL="171450" indent="-171450" algn="r" rtl="1">
              <a:buFont typeface="Arial" panose="020B0604020202020204" pitchFamily="34" charset="0"/>
              <a:buChar char="•"/>
            </a:pPr>
            <a:r>
              <a:rPr lang="ar-MA" baseline="0" dirty="0" smtClean="0"/>
              <a:t>المحلات المهنية الهادفة للربح التي تترأسها امرأة (والتي تمثل 10</a:t>
            </a:r>
            <a:r>
              <a:rPr lang="fr-FR" baseline="0" dirty="0" smtClean="0"/>
              <a:t>%</a:t>
            </a:r>
            <a:r>
              <a:rPr lang="ar-MA" baseline="0" dirty="0" smtClean="0"/>
              <a:t>) تشغل حوالي 8</a:t>
            </a:r>
            <a:r>
              <a:rPr lang="fr-FR" baseline="0" dirty="0" smtClean="0"/>
              <a:t>%</a:t>
            </a:r>
            <a:r>
              <a:rPr lang="ar-MA" baseline="0" dirty="0" smtClean="0"/>
              <a:t> من المشتغلين الدائمين</a:t>
            </a:r>
          </a:p>
          <a:p>
            <a:pPr marL="171450" indent="-171450" algn="r" rtl="1">
              <a:buFont typeface="Arial" panose="020B0604020202020204" pitchFamily="34" charset="0"/>
              <a:buChar char="•"/>
            </a:pPr>
            <a:endParaRPr lang="ar-MA" baseline="0" dirty="0" smtClean="0"/>
          </a:p>
          <a:p>
            <a:pPr marL="171450" indent="-171450" algn="r" rtl="1">
              <a:buFont typeface="Arial" panose="020B0604020202020204" pitchFamily="34" charset="0"/>
              <a:buChar char="•"/>
            </a:pPr>
            <a:r>
              <a:rPr lang="ar-MA" baseline="0" dirty="0" smtClean="0"/>
              <a:t>تحتل سوس ماسة الصف التاسع بمعدل 8</a:t>
            </a:r>
            <a:r>
              <a:rPr lang="fr-FR" baseline="0" dirty="0" smtClean="0"/>
              <a:t>% </a:t>
            </a:r>
            <a:r>
              <a:rPr lang="ar-MA" baseline="0" dirty="0" smtClean="0"/>
              <a:t> من حيث حصة المحلات المهنية التي تترأسها النساء وتتذيل بذلك القائمة بعد كل من جهة درعة تافيلالت (5,2</a:t>
            </a:r>
            <a:r>
              <a:rPr lang="fr-FR" baseline="0" dirty="0" smtClean="0"/>
              <a:t>% </a:t>
            </a:r>
            <a:r>
              <a:rPr lang="ar-MA" baseline="0" dirty="0" smtClean="0"/>
              <a:t> ) و جهة كلميم واد نون  (7,7</a:t>
            </a:r>
            <a:r>
              <a:rPr lang="fr-FR" baseline="0" dirty="0" smtClean="0"/>
              <a:t>% </a:t>
            </a:r>
            <a:r>
              <a:rPr lang="ar-MA" baseline="0" dirty="0" smtClean="0"/>
              <a:t> )</a:t>
            </a:r>
          </a:p>
          <a:p>
            <a:pPr algn="r" rtl="1"/>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17</a:t>
            </a:fld>
            <a:endParaRPr lang="fr-FR"/>
          </a:p>
        </p:txBody>
      </p:sp>
    </p:spTree>
    <p:extLst>
      <p:ext uri="{BB962C8B-B14F-4D97-AF65-F5344CB8AC3E}">
        <p14:creationId xmlns:p14="http://schemas.microsoft.com/office/powerpoint/2010/main" val="2326498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lang="ar-MA" u="none" dirty="0" smtClean="0">
                <a:solidFill>
                  <a:srgbClr val="800000"/>
                </a:solidFill>
              </a:rPr>
              <a:t>المحلات المهنية غير الهادفة للربح </a:t>
            </a:r>
            <a:r>
              <a:rPr lang="ar-MA" u="none" dirty="0" smtClean="0">
                <a:solidFill>
                  <a:srgbClr val="FF0000"/>
                </a:solidFill>
              </a:rPr>
              <a:t>: </a:t>
            </a:r>
            <a:r>
              <a:rPr lang="fr-FR" b="1" u="none" dirty="0" smtClean="0">
                <a:solidFill>
                  <a:srgbClr val="FF0000"/>
                </a:solidFill>
              </a:rPr>
              <a:t>27 481</a:t>
            </a:r>
            <a:r>
              <a:rPr lang="fr-FR" u="none" dirty="0" smtClean="0">
                <a:solidFill>
                  <a:srgbClr val="FF0000"/>
                </a:solidFill>
              </a:rPr>
              <a:t> </a:t>
            </a:r>
            <a:r>
              <a:rPr lang="ar-MA" u="none" dirty="0" smtClean="0">
                <a:solidFill>
                  <a:srgbClr val="FF0000"/>
                </a:solidFill>
              </a:rPr>
              <a:t> </a:t>
            </a: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19</a:t>
            </a:fld>
            <a:endParaRPr lang="fr-FR"/>
          </a:p>
        </p:txBody>
      </p:sp>
    </p:spTree>
    <p:extLst>
      <p:ext uri="{BB962C8B-B14F-4D97-AF65-F5344CB8AC3E}">
        <p14:creationId xmlns:p14="http://schemas.microsoft.com/office/powerpoint/2010/main" val="36447355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lvl="0" indent="-17145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ar-MA" sz="1200" b="0" i="0" u="none" strike="noStrike" kern="1200" cap="none" spc="0" normalizeH="0" baseline="0" noProof="0" dirty="0" smtClean="0">
                <a:ln>
                  <a:noFill/>
                </a:ln>
                <a:solidFill>
                  <a:srgbClr val="800000"/>
                </a:solidFill>
                <a:effectLst/>
                <a:uLnTx/>
                <a:uFillTx/>
                <a:latin typeface="+mn-lt"/>
                <a:cs typeface="+mn-cs"/>
              </a:rPr>
              <a:t>المحلات المهنية غير الهادفة للربح </a:t>
            </a:r>
            <a:r>
              <a:rPr kumimoji="0" lang="ar-MA" sz="1200" b="0" i="0" u="none" strike="noStrike" kern="1200" cap="none" spc="0" normalizeH="0" baseline="0" noProof="0" dirty="0" smtClean="0">
                <a:ln>
                  <a:noFill/>
                </a:ln>
                <a:solidFill>
                  <a:srgbClr val="FF0000"/>
                </a:solidFill>
                <a:effectLst/>
                <a:uLnTx/>
                <a:uFillTx/>
                <a:latin typeface="+mn-lt"/>
                <a:cs typeface="+mn-cs"/>
              </a:rPr>
              <a:t>: </a:t>
            </a:r>
            <a:r>
              <a:rPr kumimoji="0" lang="fr-FR" sz="1200" b="1" i="0" u="none" strike="noStrike" kern="1200" cap="none" spc="0" normalizeH="0" baseline="0" noProof="0" dirty="0" smtClean="0">
                <a:ln>
                  <a:noFill/>
                </a:ln>
                <a:solidFill>
                  <a:srgbClr val="FF0000"/>
                </a:solidFill>
                <a:effectLst/>
                <a:uLnTx/>
                <a:uFillTx/>
                <a:latin typeface="+mn-lt"/>
              </a:rPr>
              <a:t>27 481</a:t>
            </a:r>
            <a:r>
              <a:rPr kumimoji="0" lang="fr-FR" sz="1200" b="0" i="0" u="none" strike="noStrike" kern="1200" cap="none" spc="0" normalizeH="0" baseline="0" noProof="0" dirty="0" smtClean="0">
                <a:ln>
                  <a:noFill/>
                </a:ln>
                <a:solidFill>
                  <a:srgbClr val="FF0000"/>
                </a:solidFill>
                <a:effectLst/>
                <a:uLnTx/>
                <a:uFillTx/>
                <a:latin typeface="+mn-lt"/>
              </a:rPr>
              <a:t> </a:t>
            </a:r>
            <a:r>
              <a:rPr kumimoji="0" lang="ar-MA" sz="1200" b="0" i="0" u="none" strike="noStrike" kern="1200" cap="none" spc="0" normalizeH="0" baseline="0" noProof="0" dirty="0" smtClean="0">
                <a:ln>
                  <a:noFill/>
                </a:ln>
                <a:solidFill>
                  <a:srgbClr val="FF0000"/>
                </a:solidFill>
                <a:effectLst/>
                <a:uLnTx/>
                <a:uFillTx/>
                <a:latin typeface="+mn-lt"/>
                <a:cs typeface="+mn-cs"/>
              </a:rPr>
              <a:t> </a:t>
            </a:r>
          </a:p>
          <a:p>
            <a:pPr algn="r" rtl="1"/>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20</a:t>
            </a:fld>
            <a:endParaRPr lang="fr-FR"/>
          </a:p>
        </p:txBody>
      </p:sp>
    </p:spTree>
    <p:extLst>
      <p:ext uri="{BB962C8B-B14F-4D97-AF65-F5344CB8AC3E}">
        <p14:creationId xmlns:p14="http://schemas.microsoft.com/office/powerpoint/2010/main" val="5156472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r>
              <a:rPr lang="ar-MA" dirty="0" smtClean="0"/>
              <a:t>ما يزيد عن ثلاثة ارباع المؤسسات غير الهادفة</a:t>
            </a:r>
            <a:r>
              <a:rPr lang="ar-MA" baseline="0" dirty="0" smtClean="0"/>
              <a:t> للربح </a:t>
            </a:r>
            <a:r>
              <a:rPr lang="ar-MA" dirty="0" smtClean="0"/>
              <a:t>تنشط في احدى</a:t>
            </a:r>
            <a:r>
              <a:rPr lang="ar-MA" baseline="0" dirty="0" smtClean="0"/>
              <a:t> هذه المجالات : "التنمية والإسكان"، "التعليم والبحوث" و "الثقافة، الرياضة والترفيه"، </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21</a:t>
            </a:fld>
            <a:endParaRPr lang="fr-FR"/>
          </a:p>
        </p:txBody>
      </p:sp>
    </p:spTree>
    <p:extLst>
      <p:ext uri="{BB962C8B-B14F-4D97-AF65-F5344CB8AC3E}">
        <p14:creationId xmlns:p14="http://schemas.microsoft.com/office/powerpoint/2010/main" val="36998039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ar-MA" sz="1200" b="0" i="0" u="none" strike="noStrike" kern="1200" cap="none" spc="0" normalizeH="0" baseline="0" noProof="0" dirty="0" smtClean="0">
                <a:ln>
                  <a:noFill/>
                </a:ln>
                <a:solidFill>
                  <a:prstClr val="black"/>
                </a:solidFill>
                <a:effectLst/>
                <a:uLnTx/>
                <a:uFillTx/>
                <a:latin typeface="+mn-lt"/>
                <a:cs typeface="+mn-cs"/>
              </a:rPr>
              <a:t>المنشآت التي تقدم خدمات عمومية :</a:t>
            </a:r>
            <a:r>
              <a:rPr kumimoji="0" lang="fr-FR" sz="1200" b="1" i="0" u="none" strike="noStrike" kern="1200" cap="none" spc="0" normalizeH="0" baseline="0" noProof="0" dirty="0" smtClean="0">
                <a:ln>
                  <a:noFill/>
                </a:ln>
                <a:solidFill>
                  <a:prstClr val="black"/>
                </a:solidFill>
                <a:effectLst/>
                <a:uLnTx/>
                <a:uFillTx/>
                <a:latin typeface="+mn-lt"/>
              </a:rPr>
              <a:t>147 062</a:t>
            </a:r>
            <a:r>
              <a:rPr kumimoji="0" lang="fr-FR" sz="1200" b="0" i="0" u="none" strike="noStrike" kern="1200" cap="none" spc="0" normalizeH="0" baseline="0" noProof="0" dirty="0" smtClean="0">
                <a:ln>
                  <a:noFill/>
                </a:ln>
                <a:solidFill>
                  <a:prstClr val="black"/>
                </a:solidFill>
                <a:effectLst/>
                <a:uLnTx/>
                <a:uFillTx/>
                <a:latin typeface="+mn-lt"/>
              </a:rPr>
              <a:t> </a:t>
            </a:r>
            <a:endParaRPr kumimoji="0" lang="ar-MA" sz="1200" b="0" i="0" u="none" strike="noStrike" kern="1200" cap="none" spc="0" normalizeH="0" baseline="0" noProof="0" dirty="0" smtClean="0">
              <a:ln>
                <a:noFill/>
              </a:ln>
              <a:solidFill>
                <a:prstClr val="black"/>
              </a:solidFill>
              <a:effectLst/>
              <a:uLnTx/>
              <a:uFillTx/>
              <a:latin typeface="+mn-lt"/>
              <a:cs typeface="+mn-cs"/>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22</a:t>
            </a:fld>
            <a:endParaRPr lang="fr-FR"/>
          </a:p>
        </p:txBody>
      </p:sp>
    </p:spTree>
    <p:extLst>
      <p:ext uri="{BB962C8B-B14F-4D97-AF65-F5344CB8AC3E}">
        <p14:creationId xmlns:p14="http://schemas.microsoft.com/office/powerpoint/2010/main" val="20330600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ar-MA" sz="1200" b="0" i="0" u="none" strike="noStrike" kern="1200" cap="none" spc="0" normalizeH="0" baseline="0" noProof="0" dirty="0" smtClean="0">
                <a:ln>
                  <a:noFill/>
                </a:ln>
                <a:solidFill>
                  <a:prstClr val="black"/>
                </a:solidFill>
                <a:effectLst/>
                <a:uLnTx/>
                <a:uFillTx/>
                <a:latin typeface="+mn-lt"/>
                <a:cs typeface="+mn-cs"/>
              </a:rPr>
              <a:t>المنشآت التي تقدم خدمات عمومية :</a:t>
            </a:r>
            <a:r>
              <a:rPr kumimoji="0" lang="fr-FR" sz="1200" b="1" i="0" u="none" strike="noStrike" kern="1200" cap="none" spc="0" normalizeH="0" baseline="0" noProof="0" dirty="0" smtClean="0">
                <a:ln>
                  <a:noFill/>
                </a:ln>
                <a:solidFill>
                  <a:prstClr val="black"/>
                </a:solidFill>
                <a:effectLst/>
                <a:uLnTx/>
                <a:uFillTx/>
                <a:latin typeface="+mn-lt"/>
              </a:rPr>
              <a:t>147 062</a:t>
            </a:r>
            <a:r>
              <a:rPr kumimoji="0" lang="fr-FR" sz="1200" b="0" i="0" u="none" strike="noStrike" kern="1200" cap="none" spc="0" normalizeH="0" baseline="0" noProof="0" dirty="0" smtClean="0">
                <a:ln>
                  <a:noFill/>
                </a:ln>
                <a:solidFill>
                  <a:prstClr val="black"/>
                </a:solidFill>
                <a:effectLst/>
                <a:uLnTx/>
                <a:uFillTx/>
                <a:latin typeface="+mn-lt"/>
              </a:rPr>
              <a:t> </a:t>
            </a:r>
            <a:endParaRPr kumimoji="0" lang="ar-MA" sz="1200" b="0" i="0" u="none" strike="noStrike" kern="1200" cap="none" spc="0" normalizeH="0" baseline="0" noProof="0" dirty="0" smtClean="0">
              <a:ln>
                <a:noFill/>
              </a:ln>
              <a:solidFill>
                <a:prstClr val="black"/>
              </a:solidFill>
              <a:effectLst/>
              <a:uLnTx/>
              <a:uFillTx/>
              <a:latin typeface="+mn-lt"/>
            </a:endParaRPr>
          </a:p>
          <a:p>
            <a:pPr marL="0" marR="0" lvl="0" indent="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ar-MA" sz="1200" b="0" i="0" u="none" strike="noStrike" kern="1200" cap="none" spc="0" normalizeH="0" baseline="0" noProof="0" dirty="0" smtClean="0">
                <a:ln>
                  <a:noFill/>
                </a:ln>
                <a:solidFill>
                  <a:prstClr val="black"/>
                </a:solidFill>
                <a:effectLst/>
                <a:uLnTx/>
                <a:uFillTx/>
                <a:latin typeface="+mn-lt"/>
              </a:rPr>
              <a:t>الاجتماعية والثقافية : تندرج ضمنها المساجد والزوايا والاضرحة /دور الشباب الخيريات ,أندية نسوية ,,,</a:t>
            </a:r>
          </a:p>
          <a:p>
            <a:pPr marL="0" marR="0" lvl="0" indent="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endParaRPr kumimoji="0" lang="ar-MA" sz="1200" b="0" i="0" u="none" strike="noStrike" kern="1200" cap="none" spc="0" normalizeH="0" baseline="0" noProof="0" dirty="0" smtClean="0">
              <a:ln>
                <a:noFill/>
              </a:ln>
              <a:solidFill>
                <a:prstClr val="black"/>
              </a:solidFill>
              <a:effectLst/>
              <a:uLnTx/>
              <a:uFillTx/>
              <a:latin typeface="+mn-lt"/>
            </a:endParaRPr>
          </a:p>
          <a:p>
            <a:pPr marL="0" marR="0" lvl="0" indent="0" algn="r" defTabSz="914400" rtl="1" eaLnBrk="0" fontAlgn="base" latinLnBrk="0" hangingPunct="0">
              <a:lnSpc>
                <a:spcPct val="100000"/>
              </a:lnSpc>
              <a:spcBef>
                <a:spcPct val="30000"/>
              </a:spcBef>
              <a:spcAft>
                <a:spcPct val="0"/>
              </a:spcAft>
              <a:buClrTx/>
              <a:buSzTx/>
              <a:buFont typeface="Arial" panose="020B0604020202020204" pitchFamily="34" charset="0"/>
              <a:buChar char="•"/>
              <a:tabLst/>
              <a:defRPr/>
            </a:pPr>
            <a:r>
              <a:rPr kumimoji="0" lang="ar-MA" sz="1200" b="0" i="0" u="none" strike="noStrike" kern="1200" cap="none" spc="0" normalizeH="0" baseline="0" noProof="0" dirty="0" smtClean="0">
                <a:ln>
                  <a:noFill/>
                </a:ln>
                <a:solidFill>
                  <a:prstClr val="black"/>
                </a:solidFill>
                <a:effectLst/>
                <a:uLnTx/>
                <a:uFillTx/>
                <a:latin typeface="+mn-lt"/>
                <a:cs typeface="+mn-cs"/>
              </a:rPr>
              <a:t>أنشطة الخدمات تضم المذابح وأسواق الجملة</a:t>
            </a:r>
          </a:p>
        </p:txBody>
      </p:sp>
      <p:sp>
        <p:nvSpPr>
          <p:cNvPr id="4" name="Espace réservé du pied de page 3"/>
          <p:cNvSpPr>
            <a:spLocks noGrp="1"/>
          </p:cNvSpPr>
          <p:nvPr>
            <p:ph type="ftr" sz="quarter" idx="10"/>
          </p:nvPr>
        </p:nvSpPr>
        <p:spPr/>
        <p:txBody>
          <a:bodyPr/>
          <a:lstStyle/>
          <a:p>
            <a:pPr>
              <a:defRPr/>
            </a:pPr>
            <a:r>
              <a:rPr lang="ar-MA" smtClean="0">
                <a:solidFill>
                  <a:prstClr val="black"/>
                </a:solidFill>
              </a:rPr>
              <a:t>م.أ.ع</a:t>
            </a:r>
            <a:endParaRPr lang="fr-FR">
              <a:solidFill>
                <a:prstClr val="black"/>
              </a:solidFill>
            </a:endParaRP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solidFill>
                  <a:prstClr val="black"/>
                </a:solidFill>
              </a:rPr>
              <a:pPr>
                <a:defRPr/>
              </a:pPr>
              <a:t>23</a:t>
            </a:fld>
            <a:endParaRPr lang="fr-FR">
              <a:solidFill>
                <a:prstClr val="black"/>
              </a:solidFill>
            </a:endParaRPr>
          </a:p>
        </p:txBody>
      </p:sp>
    </p:spTree>
    <p:extLst>
      <p:ext uri="{BB962C8B-B14F-4D97-AF65-F5344CB8AC3E}">
        <p14:creationId xmlns:p14="http://schemas.microsoft.com/office/powerpoint/2010/main" val="26931435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buFont typeface="Arial" panose="020B0604020202020204" pitchFamily="34" charset="0"/>
              <a:buChar char="•"/>
            </a:pPr>
            <a:r>
              <a:rPr lang="ar-MA" dirty="0" smtClean="0">
                <a:solidFill>
                  <a:schemeClr val="tx1"/>
                </a:solidFill>
              </a:rPr>
              <a:t>المنشآت التي تقدم خدمات عمومية :</a:t>
            </a:r>
            <a:r>
              <a:rPr lang="fr-FR" b="1" dirty="0" smtClean="0">
                <a:solidFill>
                  <a:schemeClr val="tx1"/>
                </a:solidFill>
              </a:rPr>
              <a:t>147 062</a:t>
            </a:r>
            <a:r>
              <a:rPr lang="fr-FR" dirty="0" smtClean="0">
                <a:solidFill>
                  <a:schemeClr val="tx1"/>
                </a:solidFill>
              </a:rPr>
              <a:t> </a:t>
            </a:r>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24</a:t>
            </a:fld>
            <a:endParaRPr lang="fr-FR"/>
          </a:p>
        </p:txBody>
      </p:sp>
    </p:spTree>
    <p:extLst>
      <p:ext uri="{BB962C8B-B14F-4D97-AF65-F5344CB8AC3E}">
        <p14:creationId xmlns:p14="http://schemas.microsoft.com/office/powerpoint/2010/main" val="691440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228600" indent="-228600" algn="r" rtl="1">
              <a:buFont typeface="Arial" panose="020B0604020202020204" pitchFamily="34" charset="0"/>
              <a:buChar char="•"/>
            </a:pPr>
            <a:r>
              <a:rPr lang="ar-SA" dirty="0" smtClean="0"/>
              <a:t>. </a:t>
            </a:r>
            <a:endParaRPr lang="fr-FR" dirty="0" smtClean="0"/>
          </a:p>
          <a:p>
            <a:pPr marL="171450" indent="-171450" algn="r" rtl="0">
              <a:buFontTx/>
              <a:buChar char="-"/>
            </a:pPr>
            <a:endParaRPr lang="ar-MA" dirty="0" smtClean="0"/>
          </a:p>
          <a:p>
            <a:pPr algn="r" rtl="0"/>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a:t>
            </a:fld>
            <a:endParaRPr lang="fr-FR"/>
          </a:p>
        </p:txBody>
      </p:sp>
    </p:spTree>
    <p:extLst>
      <p:ext uri="{BB962C8B-B14F-4D97-AF65-F5344CB8AC3E}">
        <p14:creationId xmlns:p14="http://schemas.microsoft.com/office/powerpoint/2010/main" val="34367947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buFont typeface="Arial" panose="020B0604020202020204" pitchFamily="34" charset="0"/>
              <a:buChar char="•"/>
            </a:pPr>
            <a:r>
              <a:rPr lang="ar-MA" dirty="0" smtClean="0">
                <a:solidFill>
                  <a:schemeClr val="tx1"/>
                </a:solidFill>
              </a:rPr>
              <a:t>المنشآت التي تقدم خدمات عمومية :</a:t>
            </a:r>
            <a:r>
              <a:rPr lang="fr-FR" b="1" dirty="0" smtClean="0">
                <a:solidFill>
                  <a:schemeClr val="tx1"/>
                </a:solidFill>
              </a:rPr>
              <a:t>147 062</a:t>
            </a:r>
            <a:r>
              <a:rPr lang="fr-FR" dirty="0" smtClean="0">
                <a:solidFill>
                  <a:schemeClr val="tx1"/>
                </a:solidFill>
              </a:rPr>
              <a:t> </a:t>
            </a:r>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25</a:t>
            </a:fld>
            <a:endParaRPr lang="fr-FR"/>
          </a:p>
        </p:txBody>
      </p:sp>
    </p:spTree>
    <p:extLst>
      <p:ext uri="{BB962C8B-B14F-4D97-AF65-F5344CB8AC3E}">
        <p14:creationId xmlns:p14="http://schemas.microsoft.com/office/powerpoint/2010/main" val="16909436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buFont typeface="Arial" panose="020B0604020202020204" pitchFamily="34" charset="0"/>
              <a:buChar char="•"/>
            </a:pPr>
            <a:r>
              <a:rPr lang="ar-MA" dirty="0" smtClean="0">
                <a:solidFill>
                  <a:schemeClr val="tx1"/>
                </a:solidFill>
              </a:rPr>
              <a:t>المنشآت التي تقدم خدمات عمومية :</a:t>
            </a:r>
            <a:r>
              <a:rPr lang="fr-FR" b="1" dirty="0" smtClean="0">
                <a:solidFill>
                  <a:schemeClr val="tx1"/>
                </a:solidFill>
              </a:rPr>
              <a:t>147 062</a:t>
            </a:r>
            <a:r>
              <a:rPr lang="fr-FR" dirty="0" smtClean="0">
                <a:solidFill>
                  <a:schemeClr val="tx1"/>
                </a:solidFill>
              </a:rPr>
              <a:t> </a:t>
            </a:r>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26</a:t>
            </a:fld>
            <a:endParaRPr lang="fr-FR"/>
          </a:p>
        </p:txBody>
      </p:sp>
    </p:spTree>
    <p:extLst>
      <p:ext uri="{BB962C8B-B14F-4D97-AF65-F5344CB8AC3E}">
        <p14:creationId xmlns:p14="http://schemas.microsoft.com/office/powerpoint/2010/main" val="360706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rtl="0"/>
            <a:r>
              <a:rPr lang="fr-FR" b="1" dirty="0" smtClean="0">
                <a:solidFill>
                  <a:schemeClr val="tx1"/>
                </a:solidFill>
              </a:rPr>
              <a:t>1.022</a:t>
            </a:r>
          </a:p>
          <a:p>
            <a:pPr algn="l" rtl="0"/>
            <a:r>
              <a:rPr lang="fr-FR" b="1" dirty="0" smtClean="0">
                <a:solidFill>
                  <a:schemeClr val="tx1"/>
                </a:solidFill>
              </a:rPr>
              <a:t>Souks hebdomadaires actifs recensés et géoréférencés</a:t>
            </a:r>
          </a:p>
          <a:p>
            <a:pPr algn="l" rtl="0"/>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27</a:t>
            </a:fld>
            <a:endParaRPr lang="fr-FR"/>
          </a:p>
        </p:txBody>
      </p:sp>
    </p:spTree>
    <p:extLst>
      <p:ext uri="{BB962C8B-B14F-4D97-AF65-F5344CB8AC3E}">
        <p14:creationId xmlns:p14="http://schemas.microsoft.com/office/powerpoint/2010/main" val="3343089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rtl="0"/>
            <a:r>
              <a:rPr lang="fr-FR" b="1" dirty="0" smtClean="0">
                <a:solidFill>
                  <a:schemeClr val="tx1"/>
                </a:solidFill>
              </a:rPr>
              <a:t>1.022</a:t>
            </a:r>
          </a:p>
          <a:p>
            <a:pPr algn="l" rtl="0"/>
            <a:r>
              <a:rPr lang="fr-FR" b="1" dirty="0" smtClean="0">
                <a:solidFill>
                  <a:schemeClr val="tx1"/>
                </a:solidFill>
              </a:rPr>
              <a:t>Souks hebdomadaires actifs recensés et géoréférencés</a:t>
            </a:r>
          </a:p>
          <a:p>
            <a:pPr algn="l" rtl="0"/>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solidFill>
                  <a:prstClr val="black"/>
                </a:solidFill>
              </a:rPr>
              <a:t>م.أ.ع</a:t>
            </a:r>
            <a:endParaRPr lang="fr-FR">
              <a:solidFill>
                <a:prstClr val="black"/>
              </a:solidFill>
            </a:endParaRP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solidFill>
                  <a:prstClr val="black"/>
                </a:solidFill>
              </a:rPr>
              <a:pPr>
                <a:defRPr/>
              </a:pPr>
              <a:t>28</a:t>
            </a:fld>
            <a:endParaRPr lang="fr-FR">
              <a:solidFill>
                <a:prstClr val="black"/>
              </a:solidFill>
            </a:endParaRPr>
          </a:p>
        </p:txBody>
      </p:sp>
    </p:spTree>
    <p:extLst>
      <p:ext uri="{BB962C8B-B14F-4D97-AF65-F5344CB8AC3E}">
        <p14:creationId xmlns:p14="http://schemas.microsoft.com/office/powerpoint/2010/main" val="40665772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rtl="1"/>
            <a:r>
              <a:rPr lang="fr-FR" sz="1200" b="1" i="0" u="none" strike="noStrike" kern="1200" dirty="0" smtClean="0">
                <a:solidFill>
                  <a:schemeClr val="tx1"/>
                </a:solidFill>
                <a:effectLst/>
                <a:latin typeface="+mn-lt"/>
                <a:ea typeface="+mn-ea"/>
                <a:cs typeface="+mn-cs"/>
              </a:rPr>
              <a:t>1.022</a:t>
            </a:r>
          </a:p>
          <a:p>
            <a:pPr algn="l" rtl="1"/>
            <a:r>
              <a:rPr lang="fr-FR" sz="1200" b="1" i="0" u="none" strike="noStrike" kern="1200" dirty="0" smtClean="0">
                <a:solidFill>
                  <a:schemeClr val="tx1"/>
                </a:solidFill>
                <a:effectLst/>
                <a:latin typeface="+mn-lt"/>
                <a:ea typeface="+mn-ea"/>
                <a:cs typeface="+mn-cs"/>
              </a:rPr>
              <a:t>Souks hebdomadaires actifs recensés et géoréférencés</a:t>
            </a: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29</a:t>
            </a:fld>
            <a:endParaRPr lang="fr-FR"/>
          </a:p>
        </p:txBody>
      </p:sp>
    </p:spTree>
    <p:extLst>
      <p:ext uri="{BB962C8B-B14F-4D97-AF65-F5344CB8AC3E}">
        <p14:creationId xmlns:p14="http://schemas.microsoft.com/office/powerpoint/2010/main" val="19768092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rtl="0"/>
            <a:r>
              <a:rPr lang="fr-FR" b="1" dirty="0" smtClean="0">
                <a:solidFill>
                  <a:schemeClr val="tx1"/>
                </a:solidFill>
              </a:rPr>
              <a:t>1.022</a:t>
            </a:r>
          </a:p>
          <a:p>
            <a:pPr algn="l" rtl="0"/>
            <a:r>
              <a:rPr lang="fr-FR" b="1" dirty="0" smtClean="0">
                <a:solidFill>
                  <a:schemeClr val="tx1"/>
                </a:solidFill>
              </a:rPr>
              <a:t>Souks hebdomadaires actifs recensés et géoréférencés</a:t>
            </a:r>
          </a:p>
          <a:p>
            <a:pPr algn="r" rtl="1"/>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30</a:t>
            </a:fld>
            <a:endParaRPr lang="fr-FR"/>
          </a:p>
        </p:txBody>
      </p:sp>
    </p:spTree>
    <p:extLst>
      <p:ext uri="{BB962C8B-B14F-4D97-AF65-F5344CB8AC3E}">
        <p14:creationId xmlns:p14="http://schemas.microsoft.com/office/powerpoint/2010/main" val="10751632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rtl="1"/>
            <a:r>
              <a:rPr lang="fr-FR" sz="1200" b="1" i="0" u="none" strike="noStrike" kern="1200" dirty="0" smtClean="0">
                <a:solidFill>
                  <a:schemeClr val="tx1"/>
                </a:solidFill>
                <a:effectLst/>
                <a:latin typeface="+mn-lt"/>
                <a:ea typeface="+mn-ea"/>
                <a:cs typeface="+mn-cs"/>
              </a:rPr>
              <a:t>1.022</a:t>
            </a:r>
          </a:p>
          <a:p>
            <a:pPr algn="l" rtl="1"/>
            <a:r>
              <a:rPr lang="fr-FR" sz="1200" b="1" i="0" u="none" strike="noStrike" kern="1200" dirty="0" smtClean="0">
                <a:solidFill>
                  <a:schemeClr val="tx1"/>
                </a:solidFill>
                <a:effectLst/>
                <a:latin typeface="+mn-lt"/>
                <a:ea typeface="+mn-ea"/>
                <a:cs typeface="+mn-cs"/>
              </a:rPr>
              <a:t>Souks hebdomadaires actifs recensés et géoréférencés</a:t>
            </a: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31</a:t>
            </a:fld>
            <a:endParaRPr lang="fr-FR"/>
          </a:p>
        </p:txBody>
      </p:sp>
    </p:spTree>
    <p:extLst>
      <p:ext uri="{BB962C8B-B14F-4D97-AF65-F5344CB8AC3E}">
        <p14:creationId xmlns:p14="http://schemas.microsoft.com/office/powerpoint/2010/main" val="1901963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3</a:t>
            </a:fld>
            <a:endParaRPr lang="fr-FR"/>
          </a:p>
        </p:txBody>
      </p:sp>
    </p:spTree>
    <p:extLst>
      <p:ext uri="{BB962C8B-B14F-4D97-AF65-F5344CB8AC3E}">
        <p14:creationId xmlns:p14="http://schemas.microsoft.com/office/powerpoint/2010/main" val="44623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8</a:t>
            </a:fld>
            <a:endParaRPr lang="fr-FR"/>
          </a:p>
        </p:txBody>
      </p:sp>
    </p:spTree>
    <p:extLst>
      <p:ext uri="{BB962C8B-B14F-4D97-AF65-F5344CB8AC3E}">
        <p14:creationId xmlns:p14="http://schemas.microsoft.com/office/powerpoint/2010/main" val="3461271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lang="fr-FR" sz="1200" b="1" i="0" u="none" strike="noStrike" kern="1200" dirty="0" smtClean="0">
                <a:solidFill>
                  <a:schemeClr val="tx1"/>
                </a:solidFill>
                <a:effectLst/>
                <a:latin typeface="+mn-lt"/>
                <a:ea typeface="+mn-ea"/>
                <a:cs typeface="+mn-cs"/>
              </a:rPr>
              <a:t>1 304 564</a:t>
            </a:r>
            <a:r>
              <a:rPr lang="fr-FR" dirty="0" smtClean="0"/>
              <a:t> </a:t>
            </a:r>
            <a:r>
              <a:rPr lang="ar-MA" dirty="0" smtClean="0"/>
              <a:t> هو مجموع</a:t>
            </a:r>
            <a:r>
              <a:rPr lang="ar-MA" baseline="0" dirty="0" smtClean="0"/>
              <a:t> المنشآت الاقتصادية التي تم إحصاؤها وتوطينها جغرافيا</a:t>
            </a:r>
          </a:p>
          <a:p>
            <a:pPr algn="r" rtl="1">
              <a:buFont typeface="Arial" panose="020B0604020202020204" pitchFamily="34" charset="0"/>
              <a:buChar char="•"/>
            </a:pPr>
            <a:r>
              <a:rPr lang="ar-MA" dirty="0" smtClean="0">
                <a:solidFill>
                  <a:schemeClr val="tx1"/>
                </a:solidFill>
              </a:rPr>
              <a:t>المحلات المهنية الهادفة للربح : </a:t>
            </a:r>
            <a:r>
              <a:rPr lang="fr-FR" b="1" dirty="0" smtClean="0">
                <a:solidFill>
                  <a:schemeClr val="tx1"/>
                </a:solidFill>
              </a:rPr>
              <a:t>1 130 021</a:t>
            </a:r>
            <a:r>
              <a:rPr lang="fr-FR" dirty="0" smtClean="0">
                <a:solidFill>
                  <a:schemeClr val="tx1"/>
                </a:solidFill>
              </a:rPr>
              <a:t> </a:t>
            </a:r>
            <a:endParaRPr lang="ar-MA" dirty="0" smtClean="0">
              <a:solidFill>
                <a:schemeClr val="tx1"/>
              </a:solidFill>
            </a:endParaRPr>
          </a:p>
          <a:p>
            <a:pPr algn="r" rtl="1">
              <a:buFont typeface="Arial" panose="020B0604020202020204" pitchFamily="34" charset="0"/>
              <a:buChar char="•"/>
            </a:pPr>
            <a:r>
              <a:rPr lang="ar-MA" dirty="0" smtClean="0">
                <a:solidFill>
                  <a:schemeClr val="tx1"/>
                </a:solidFill>
              </a:rPr>
              <a:t>المحلات المهنية غير الهادفة للربح : </a:t>
            </a:r>
            <a:r>
              <a:rPr lang="fr-FR" b="1" dirty="0" smtClean="0">
                <a:solidFill>
                  <a:schemeClr val="tx1"/>
                </a:solidFill>
              </a:rPr>
              <a:t>27 481</a:t>
            </a:r>
            <a:r>
              <a:rPr lang="fr-FR" dirty="0" smtClean="0">
                <a:solidFill>
                  <a:schemeClr val="tx1"/>
                </a:solidFill>
              </a:rPr>
              <a:t> </a:t>
            </a:r>
            <a:endParaRPr lang="ar-MA" dirty="0" smtClean="0">
              <a:solidFill>
                <a:schemeClr val="tx1"/>
              </a:solidFill>
            </a:endParaRPr>
          </a:p>
          <a:p>
            <a:pPr algn="r" rtl="1">
              <a:buFont typeface="Arial" panose="020B0604020202020204" pitchFamily="34" charset="0"/>
              <a:buChar char="•"/>
            </a:pPr>
            <a:r>
              <a:rPr lang="ar-MA" dirty="0" smtClean="0">
                <a:solidFill>
                  <a:schemeClr val="tx1"/>
                </a:solidFill>
              </a:rPr>
              <a:t>المنشآت التي تقدم خدمات عمومية :</a:t>
            </a:r>
            <a:r>
              <a:rPr lang="fr-FR" b="1" dirty="0" smtClean="0">
                <a:solidFill>
                  <a:schemeClr val="tx1"/>
                </a:solidFill>
              </a:rPr>
              <a:t>147 062</a:t>
            </a:r>
            <a:r>
              <a:rPr lang="fr-FR" dirty="0" smtClean="0">
                <a:solidFill>
                  <a:schemeClr val="tx1"/>
                </a:solidFill>
              </a:rPr>
              <a:t> </a:t>
            </a:r>
            <a:endParaRPr lang="ar-MA" dirty="0" smtClean="0">
              <a:solidFill>
                <a:schemeClr val="tx1"/>
              </a:solidFill>
            </a:endParaRPr>
          </a:p>
          <a:p>
            <a:pPr algn="r" rtl="1"/>
            <a:endParaRPr lang="ar-MA" dirty="0" smtClean="0">
              <a:solidFill>
                <a:schemeClr val="tx1"/>
              </a:solidFill>
            </a:endParaRPr>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9</a:t>
            </a:fld>
            <a:endParaRPr lang="fr-FR"/>
          </a:p>
        </p:txBody>
      </p:sp>
    </p:spTree>
    <p:extLst>
      <p:ext uri="{BB962C8B-B14F-4D97-AF65-F5344CB8AC3E}">
        <p14:creationId xmlns:p14="http://schemas.microsoft.com/office/powerpoint/2010/main" val="38128326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lang="ar-MA" dirty="0" smtClean="0"/>
              <a:t>تحتل الجهة المرتبة السادسة من حيث العدد الإجمالي للمنشآت الاقتصادية بالمملكة بما نسبته 9,5%</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10</a:t>
            </a:fld>
            <a:endParaRPr lang="fr-FR"/>
          </a:p>
        </p:txBody>
      </p:sp>
    </p:spTree>
    <p:extLst>
      <p:ext uri="{BB962C8B-B14F-4D97-AF65-F5344CB8AC3E}">
        <p14:creationId xmlns:p14="http://schemas.microsoft.com/office/powerpoint/2010/main" val="1716656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kumimoji="0" lang="ar-MA"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المحلات المهنية الهادفة للربح : </a:t>
            </a:r>
            <a:r>
              <a:rPr kumimoji="0" lang="fr-FR" sz="2400" b="1"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1 130 021</a:t>
            </a:r>
            <a:r>
              <a:rPr kumimoji="0" lang="fr-FR"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 </a:t>
            </a:r>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11</a:t>
            </a:fld>
            <a:endParaRPr lang="fr-FR"/>
          </a:p>
        </p:txBody>
      </p:sp>
    </p:spTree>
    <p:extLst>
      <p:ext uri="{BB962C8B-B14F-4D97-AF65-F5344CB8AC3E}">
        <p14:creationId xmlns:p14="http://schemas.microsoft.com/office/powerpoint/2010/main" val="3249026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rtl="1"/>
            <a:r>
              <a:rPr kumimoji="0" lang="ar-MA"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المحلات المهنية الهادفة للربح : </a:t>
            </a:r>
            <a:r>
              <a:rPr kumimoji="0" lang="fr-FR" sz="2400" b="1"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1 130 021</a:t>
            </a:r>
            <a:r>
              <a:rPr kumimoji="0" lang="fr-FR"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 </a:t>
            </a:r>
            <a:endParaRPr lang="fr-FR" dirty="0"/>
          </a:p>
        </p:txBody>
      </p:sp>
      <p:sp>
        <p:nvSpPr>
          <p:cNvPr id="4" name="Espace réservé du pied de page 3"/>
          <p:cNvSpPr>
            <a:spLocks noGrp="1"/>
          </p:cNvSpPr>
          <p:nvPr>
            <p:ph type="ftr" sz="quarter" idx="10"/>
          </p:nvPr>
        </p:nvSpPr>
        <p:spPr/>
        <p:txBody>
          <a:bodyPr/>
          <a:lstStyle/>
          <a:p>
            <a:pPr>
              <a:defRPr/>
            </a:pPr>
            <a:r>
              <a:rPr lang="ar-MA" smtClean="0">
                <a:solidFill>
                  <a:prstClr val="black"/>
                </a:solidFill>
              </a:rPr>
              <a:t>م.أ.ع</a:t>
            </a:r>
            <a:endParaRPr lang="fr-FR">
              <a:solidFill>
                <a:prstClr val="black"/>
              </a:solidFill>
            </a:endParaRP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solidFill>
                  <a:prstClr val="black"/>
                </a:solidFill>
              </a:rPr>
              <a:pPr>
                <a:defRPr/>
              </a:pPr>
              <a:t>12</a:t>
            </a:fld>
            <a:endParaRPr lang="fr-FR">
              <a:solidFill>
                <a:prstClr val="black"/>
              </a:solidFill>
            </a:endParaRPr>
          </a:p>
        </p:txBody>
      </p:sp>
    </p:spTree>
    <p:extLst>
      <p:ext uri="{BB962C8B-B14F-4D97-AF65-F5344CB8AC3E}">
        <p14:creationId xmlns:p14="http://schemas.microsoft.com/office/powerpoint/2010/main" val="41509774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Tx/>
              <a:buNone/>
              <a:tabLst/>
              <a:defRPr/>
            </a:pPr>
            <a:r>
              <a:rPr kumimoji="0" lang="ar-MA"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عدد المحلات المهنية الهادفة للربح : </a:t>
            </a:r>
            <a:r>
              <a:rPr kumimoji="0" lang="fr-FR" sz="2400" b="1"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1 130 021</a:t>
            </a:r>
            <a:r>
              <a:rPr kumimoji="0" lang="fr-FR" sz="2400" b="0" i="0" u="none" strike="noStrike" kern="0" cap="none" spc="0" normalizeH="0" baseline="0" noProof="0" dirty="0" smtClean="0">
                <a:ln>
                  <a:noFill/>
                </a:ln>
                <a:solidFill>
                  <a:srgbClr val="000000"/>
                </a:solidFill>
                <a:effectLst/>
                <a:uLnTx/>
                <a:uFillTx/>
                <a:latin typeface="Calibri" panose="020F0502020204030204" pitchFamily="34" charset="0"/>
                <a:cs typeface="Calibri" panose="020F0502020204030204" pitchFamily="34" charset="0"/>
              </a:rPr>
              <a:t> </a:t>
            </a:r>
            <a:endParaRPr kumimoji="0" lang="fr-FR" sz="1200" b="0" i="0" u="none" strike="noStrike" kern="1200" cap="none" spc="0" normalizeH="0" baseline="0" noProof="0" dirty="0" smtClean="0">
              <a:ln>
                <a:noFill/>
              </a:ln>
              <a:solidFill>
                <a:prstClr val="black"/>
              </a:solidFill>
              <a:effectLst/>
              <a:uLnTx/>
              <a:uFillTx/>
              <a:latin typeface="+mn-lt"/>
            </a:endParaRPr>
          </a:p>
          <a:p>
            <a:pPr algn="r" rtl="1"/>
            <a:endParaRPr lang="fr-FR" dirty="0"/>
          </a:p>
        </p:txBody>
      </p:sp>
      <p:sp>
        <p:nvSpPr>
          <p:cNvPr id="4" name="Espace réservé du pied de page 3"/>
          <p:cNvSpPr>
            <a:spLocks noGrp="1"/>
          </p:cNvSpPr>
          <p:nvPr>
            <p:ph type="ftr" sz="quarter" idx="10"/>
          </p:nvPr>
        </p:nvSpPr>
        <p:spPr/>
        <p:txBody>
          <a:bodyPr/>
          <a:lstStyle/>
          <a:p>
            <a:pPr>
              <a:defRPr/>
            </a:pPr>
            <a:r>
              <a:rPr lang="ar-MA" smtClean="0"/>
              <a:t>م.أ.ع</a:t>
            </a:r>
            <a:endParaRPr lang="fr-FR"/>
          </a:p>
        </p:txBody>
      </p:sp>
      <p:sp>
        <p:nvSpPr>
          <p:cNvPr id="5" name="Espace réservé du numéro de diapositive 4"/>
          <p:cNvSpPr>
            <a:spLocks noGrp="1"/>
          </p:cNvSpPr>
          <p:nvPr>
            <p:ph type="sldNum" sz="quarter" idx="11"/>
          </p:nvPr>
        </p:nvSpPr>
        <p:spPr/>
        <p:txBody>
          <a:bodyPr/>
          <a:lstStyle/>
          <a:p>
            <a:pPr>
              <a:defRPr/>
            </a:pPr>
            <a:fld id="{28E77413-D5BD-4776-B8EB-9841F86DBEE2}" type="slidenum">
              <a:rPr lang="fr-FR" smtClean="0"/>
              <a:pPr>
                <a:defRPr/>
              </a:pPr>
              <a:t>13</a:t>
            </a:fld>
            <a:endParaRPr lang="fr-FR"/>
          </a:p>
        </p:txBody>
      </p:sp>
    </p:spTree>
    <p:extLst>
      <p:ext uri="{BB962C8B-B14F-4D97-AF65-F5344CB8AC3E}">
        <p14:creationId xmlns:p14="http://schemas.microsoft.com/office/powerpoint/2010/main" val="9631295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4"/>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9887"/>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7173" name="Rectangle 5"/>
          <p:cNvSpPr>
            <a:spLocks noGrp="1" noChangeArrowheads="1"/>
          </p:cNvSpPr>
          <p:nvPr>
            <p:ph type="ctrTitle"/>
          </p:nvPr>
        </p:nvSpPr>
        <p:spPr>
          <a:xfrm>
            <a:off x="685800" y="2130426"/>
            <a:ext cx="7772400" cy="1470025"/>
          </a:xfrm>
        </p:spPr>
        <p:txBody>
          <a:bodyPr/>
          <a:lstStyle>
            <a:lvl1pPr>
              <a:defRPr/>
            </a:lvl1pPr>
          </a:lstStyle>
          <a:p>
            <a:r>
              <a:rPr lang="fr-FR" smtClean="0"/>
              <a:t>Cliquez pour modifier le style du titre</a:t>
            </a:r>
            <a:endParaRPr lang="fr-FR"/>
          </a:p>
        </p:txBody>
      </p:sp>
      <p:sp>
        <p:nvSpPr>
          <p:cNvPr id="7174"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smtClean="0"/>
              <a:t>Cliquez pour modifier le style des sous-titres du masque</a:t>
            </a:r>
            <a:endParaRPr lang="fr-FR"/>
          </a:p>
        </p:txBody>
      </p:sp>
      <p:sp>
        <p:nvSpPr>
          <p:cNvPr id="8" name="Rectangle 7"/>
          <p:cNvSpPr>
            <a:spLocks noGrp="1" noChangeArrowheads="1"/>
          </p:cNvSpPr>
          <p:nvPr>
            <p:ph type="dt" sz="half" idx="10"/>
          </p:nvPr>
        </p:nvSpPr>
        <p:spPr>
          <a:xfrm>
            <a:off x="79375" y="6513513"/>
            <a:ext cx="1017588" cy="276225"/>
          </a:xfrm>
        </p:spPr>
        <p:txBody>
          <a:bodyPr/>
          <a:lstStyle>
            <a:lvl1pPr algn="r" rtl="1">
              <a:defRPr/>
            </a:lvl1pPr>
          </a:lstStyle>
          <a:p>
            <a:pPr>
              <a:defRPr/>
            </a:pPr>
            <a:fld id="{4171F28A-5176-4D95-B888-ECE0FAB50EB4}" type="datetime1">
              <a:rPr lang="fr-FR"/>
              <a:pPr>
                <a:defRPr/>
              </a:pPr>
              <a:t>23/07/2024</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97F00BC5-14C2-4225-AC3B-9199126BCC08}"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9537EA46-B228-48CF-81E8-B3451007607E}" type="datetime1">
              <a:rPr lang="fr-FR"/>
              <a:pPr>
                <a:defRPr/>
              </a:pPr>
              <a:t>23/07/2024</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EA5CE01B-5D99-41BD-A65D-3991805F08C0}"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0921CE8E-BD6C-48CA-BFCD-368E6443ADDC}" type="datetime1">
              <a:rPr lang="fr-FR"/>
              <a:pPr>
                <a:defRPr/>
              </a:pPr>
              <a:t>23/07/2024</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A01EA9FD-6460-4083-BB86-3AAD6C07EDA1}"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a:xfrm>
            <a:off x="0" y="6513513"/>
            <a:ext cx="184150" cy="276225"/>
          </a:xfrm>
        </p:spPr>
        <p:txBody>
          <a:bodyPr/>
          <a:lstStyle>
            <a:lvl1pPr>
              <a:defRPr/>
            </a:lvl1pPr>
          </a:lstStyle>
          <a:p>
            <a:pPr>
              <a:defRPr/>
            </a:pPr>
            <a:fld id="{5C3BE68C-4C41-426A-BC6F-442B7CFF02F5}" type="datetime1">
              <a:rPr lang="fr-FR"/>
              <a:pPr>
                <a:defRPr/>
              </a:pPr>
              <a:t>23/07/2024</a:t>
            </a:fld>
            <a:endParaRPr lang="fr-FR"/>
          </a:p>
        </p:txBody>
      </p:sp>
      <p:sp>
        <p:nvSpPr>
          <p:cNvPr id="5" name="Espace réservé du numéro de diapositive 4"/>
          <p:cNvSpPr>
            <a:spLocks noGrp="1"/>
          </p:cNvSpPr>
          <p:nvPr>
            <p:ph type="sldNum" sz="quarter" idx="11"/>
          </p:nvPr>
        </p:nvSpPr>
        <p:spPr/>
        <p:txBody>
          <a:bodyPr/>
          <a:lstStyle>
            <a:lvl1pPr>
              <a:defRPr/>
            </a:lvl1pPr>
          </a:lstStyle>
          <a:p>
            <a:pPr>
              <a:defRPr/>
            </a:pPr>
            <a:fld id="{C2411023-3962-4BE1-B02C-C3E534B19185}"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F7954D7B-5468-434F-94F0-A7BA7FE45C26}" type="datetime1">
              <a:rPr lang="fr-FR"/>
              <a:pPr>
                <a:defRPr/>
              </a:pPr>
              <a:t>23/07/2024</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B816D97F-CC43-4D5C-BBA5-EEF26B75C40D}"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1"/>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1"/>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3CD72901-9097-43CC-9C76-B02D315993DA}" type="datetime1">
              <a:rPr lang="fr-FR"/>
              <a:pPr>
                <a:defRPr/>
              </a:pPr>
              <a:t>23/07/2024</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D2A196AB-71F3-42D8-95B7-F027060DFBE0}"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B09C39EA-A851-4804-AB58-280A72AD7B6E}" type="datetime1">
              <a:rPr lang="fr-FR"/>
              <a:pPr>
                <a:defRPr/>
              </a:pPr>
              <a:t>23/07/2024</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5FB14C1D-61CB-4FCC-854D-E56DB49F8957}"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90E1381-AFFB-4BD8-AC76-B7AE6BABAB8A}" type="datetime1">
              <a:rPr lang="fr-FR"/>
              <a:pPr>
                <a:defRPr/>
              </a:pPr>
              <a:t>23/07/2024</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60975A85-697B-4B1E-8D65-46ECB85D6DF8}"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0" y="6513513"/>
            <a:ext cx="184150" cy="276225"/>
          </a:xfrm>
        </p:spPr>
        <p:txBody>
          <a:bodyPr/>
          <a:lstStyle>
            <a:lvl1pPr>
              <a:defRPr/>
            </a:lvl1pPr>
          </a:lstStyle>
          <a:p>
            <a:pPr>
              <a:defRPr/>
            </a:pPr>
            <a:fld id="{E53316E5-FB2D-4CDA-B5D7-256797D21D10}" type="datetime1">
              <a:rPr lang="fr-FR"/>
              <a:pPr>
                <a:defRPr/>
              </a:pPr>
              <a:t>23/07/2024</a:t>
            </a:fld>
            <a:endParaRPr lang="fr-FR"/>
          </a:p>
        </p:txBody>
      </p:sp>
      <p:sp>
        <p:nvSpPr>
          <p:cNvPr id="3" name="Espace réservé du numéro de diapositive 2"/>
          <p:cNvSpPr>
            <a:spLocks noGrp="1"/>
          </p:cNvSpPr>
          <p:nvPr>
            <p:ph type="sldNum" sz="quarter" idx="11"/>
          </p:nvPr>
        </p:nvSpPr>
        <p:spPr/>
        <p:txBody>
          <a:bodyPr/>
          <a:lstStyle>
            <a:lvl1pPr>
              <a:defRPr/>
            </a:lvl1pPr>
          </a:lstStyle>
          <a:p>
            <a:pPr>
              <a:defRPr/>
            </a:pPr>
            <a:fld id="{2C131849-3E36-44FB-BBE5-DF3A0DAC4A9A}"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28A8037D-17A1-4D2F-9A31-F1A37E45307C}" type="datetime1">
              <a:rPr lang="fr-FR"/>
              <a:pPr>
                <a:defRPr/>
              </a:pPr>
              <a:t>23/07/2024</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0B2DDCFA-608B-4BA1-96DF-DC400138B5C3}"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FR" noProof="0"/>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DE5A09DB-BE67-4F16-905B-BF65D7767416}" type="datetime1">
              <a:rPr lang="fr-FR"/>
              <a:pPr>
                <a:defRPr/>
              </a:pPr>
              <a:t>23/07/2024</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2B07298F-C323-4F1C-9603-C3AD358E4194}"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pic>
          <p:nvPicPr>
            <p:cNvPr id="1031" name="Picture 3" descr="contenu"/>
            <p:cNvPicPr>
              <a:picLocks noChangeAspect="1" noChangeArrowheads="1"/>
            </p:cNvPicPr>
            <p:nvPr userDrawn="1"/>
          </p:nvPicPr>
          <p:blipFill>
            <a:blip r:embed="rId13" cstate="print"/>
            <a:srcRect/>
            <a:stretch>
              <a:fillRect/>
            </a:stretch>
          </p:blipFill>
          <p:spPr bwMode="auto">
            <a:xfrm>
              <a:off x="0" y="0"/>
              <a:ext cx="5760" cy="4320"/>
            </a:xfrm>
            <a:prstGeom prst="rect">
              <a:avLst/>
            </a:prstGeom>
            <a:noFill/>
            <a:ln w="9525">
              <a:noFill/>
              <a:miter lim="800000"/>
              <a:headEnd/>
              <a:tailEnd/>
            </a:ln>
          </p:spPr>
        </p:pic>
        <p:sp>
          <p:nvSpPr>
            <p:cNvPr id="6148" name="Text Box 4"/>
            <p:cNvSpPr txBox="1">
              <a:spLocks noChangeArrowheads="1"/>
            </p:cNvSpPr>
            <p:nvPr userDrawn="1"/>
          </p:nvSpPr>
          <p:spPr bwMode="auto">
            <a:xfrm>
              <a:off x="2200" y="4103"/>
              <a:ext cx="1360" cy="194"/>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1027"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8"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6151" name="Rectangle 7"/>
          <p:cNvSpPr>
            <a:spLocks noGrp="1" noChangeArrowheads="1"/>
          </p:cNvSpPr>
          <p:nvPr>
            <p:ph type="dt" sz="half" idx="2"/>
          </p:nvPr>
        </p:nvSpPr>
        <p:spPr bwMode="auto">
          <a:xfrm>
            <a:off x="0" y="6513513"/>
            <a:ext cx="1017588" cy="27622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defRPr>
            </a:lvl1pPr>
          </a:lstStyle>
          <a:p>
            <a:pPr>
              <a:defRPr/>
            </a:pPr>
            <a:fld id="{7A8367BB-BF6C-4285-A9E4-95326742C5CA}" type="datetime1">
              <a:rPr lang="fr-FR"/>
              <a:pPr>
                <a:defRPr/>
              </a:pPr>
              <a:t>23/07/2024</a:t>
            </a:fld>
            <a:endParaRPr lang="fr-FR"/>
          </a:p>
        </p:txBody>
      </p:sp>
      <p:sp>
        <p:nvSpPr>
          <p:cNvPr id="6152"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defRPr>
            </a:lvl1pPr>
          </a:lstStyle>
          <a:p>
            <a:pPr>
              <a:defRPr/>
            </a:pPr>
            <a:fld id="{C40CC05D-A5E8-41F1-BD60-B118B8EC8297}"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31" r:id="rId3"/>
    <p:sldLayoutId id="2147483732" r:id="rId4"/>
    <p:sldLayoutId id="2147483733" r:id="rId5"/>
    <p:sldLayoutId id="2147483734" r:id="rId6"/>
    <p:sldLayoutId id="2147483741" r:id="rId7"/>
    <p:sldLayoutId id="2147483735" r:id="rId8"/>
    <p:sldLayoutId id="2147483736" r:id="rId9"/>
    <p:sldLayoutId id="2147483737" r:id="rId10"/>
    <p:sldLayoutId id="2147483738" r:id="rId11"/>
  </p:sldLayoutIdLst>
  <p:hf hdr="0" ftr="0"/>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eaLnBrk="1" fontAlgn="base" hangingPunct="1">
        <a:spcBef>
          <a:spcPct val="0"/>
        </a:spcBef>
        <a:spcAft>
          <a:spcPct val="0"/>
        </a:spcAft>
        <a:defRPr sz="4000" b="1">
          <a:solidFill>
            <a:srgbClr val="7B003B"/>
          </a:solidFill>
          <a:latin typeface="Edwardian Script ITC" pitchFamily="66" charset="0"/>
        </a:defRPr>
      </a:lvl6pPr>
      <a:lvl7pPr marL="914400" algn="ctr" rtl="0" eaLnBrk="1" fontAlgn="base" hangingPunct="1">
        <a:spcBef>
          <a:spcPct val="0"/>
        </a:spcBef>
        <a:spcAft>
          <a:spcPct val="0"/>
        </a:spcAft>
        <a:defRPr sz="4000" b="1">
          <a:solidFill>
            <a:srgbClr val="7B003B"/>
          </a:solidFill>
          <a:latin typeface="Edwardian Script ITC" pitchFamily="66" charset="0"/>
        </a:defRPr>
      </a:lvl7pPr>
      <a:lvl8pPr marL="1371600" algn="ctr" rtl="0" eaLnBrk="1" fontAlgn="base" hangingPunct="1">
        <a:spcBef>
          <a:spcPct val="0"/>
        </a:spcBef>
        <a:spcAft>
          <a:spcPct val="0"/>
        </a:spcAft>
        <a:defRPr sz="4000" b="1">
          <a:solidFill>
            <a:srgbClr val="7B003B"/>
          </a:solidFill>
          <a:latin typeface="Edwardian Script ITC" pitchFamily="66" charset="0"/>
        </a:defRPr>
      </a:lvl8pPr>
      <a:lvl9pPr marL="1828800" algn="ctr" rtl="0" eaLnBrk="1" fontAlgn="base" hangingPunct="1">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9500" y="2060849"/>
            <a:ext cx="6944617" cy="2016224"/>
          </a:xfrm>
        </p:spPr>
        <p:txBody>
          <a:bodyPr/>
          <a:lstStyle/>
          <a:p>
            <a:r>
              <a:rPr lang="ar-MA" dirty="0">
                <a:latin typeface="Calibri" panose="020F0502020204030204" pitchFamily="34" charset="0"/>
                <a:cs typeface="Calibri" panose="020F0502020204030204" pitchFamily="34" charset="0"/>
              </a:rPr>
              <a:t>التوطين الخرائطي للمنشآت </a:t>
            </a:r>
            <a:r>
              <a:rPr lang="ar-MA" dirty="0" smtClean="0">
                <a:latin typeface="Calibri" panose="020F0502020204030204" pitchFamily="34" charset="0"/>
                <a:cs typeface="Calibri" panose="020F0502020204030204" pitchFamily="34" charset="0"/>
              </a:rPr>
              <a:t>الاقتصادية</a:t>
            </a:r>
            <a:br>
              <a:rPr lang="ar-MA" dirty="0" smtClean="0">
                <a:latin typeface="Calibri" panose="020F0502020204030204" pitchFamily="34" charset="0"/>
                <a:cs typeface="Calibri" panose="020F0502020204030204" pitchFamily="34" charset="0"/>
              </a:rPr>
            </a:br>
            <a:endParaRPr lang="fr-FR" sz="1200" dirty="0">
              <a:solidFill>
                <a:srgbClr val="C0000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395536" y="5157192"/>
            <a:ext cx="8286109" cy="720080"/>
          </a:xfrm>
        </p:spPr>
        <p:txBody>
          <a:bodyPr/>
          <a:lstStyle/>
          <a:p>
            <a:pPr marL="0" indent="0" algn="r" rtl="1">
              <a:buNone/>
            </a:pPr>
            <a:r>
              <a:rPr lang="ar-MA" sz="2000" b="1" dirty="0" smtClean="0">
                <a:solidFill>
                  <a:srgbClr val="FF6600"/>
                </a:solidFill>
                <a:latin typeface="Calibri" panose="020F0502020204030204" pitchFamily="34" charset="0"/>
                <a:cs typeface="Calibri" panose="020F0502020204030204" pitchFamily="34" charset="0"/>
              </a:rPr>
              <a:t> </a:t>
            </a:r>
            <a:endParaRPr lang="ar-MA" sz="2000" b="1" dirty="0">
              <a:solidFill>
                <a:srgbClr val="FF6600"/>
              </a:solidFill>
              <a:latin typeface="Calibri" panose="020F0502020204030204" pitchFamily="34" charset="0"/>
              <a:cs typeface="Calibri" panose="020F0502020204030204" pitchFamily="34" charset="0"/>
            </a:endParaRPr>
          </a:p>
          <a:p>
            <a:pPr marL="0" indent="0" algn="r" rtl="1">
              <a:buNone/>
            </a:pPr>
            <a:r>
              <a:rPr lang="ar-MA" sz="2000" b="1" dirty="0" smtClean="0">
                <a:solidFill>
                  <a:srgbClr val="FF6600"/>
                </a:solidFill>
                <a:latin typeface="Calibri" panose="020F0502020204030204" pitchFamily="34" charset="0"/>
                <a:cs typeface="Calibri" panose="020F0502020204030204" pitchFamily="34" charset="0"/>
              </a:rPr>
              <a:t>غرفة الصناعة والتجارة                                                                             24 يوليوز 2024</a:t>
            </a:r>
          </a:p>
          <a:p>
            <a:pPr marL="0" indent="0" algn="r" rtl="1">
              <a:buNone/>
            </a:pPr>
            <a:r>
              <a:rPr lang="ar-MA" sz="2000" b="1" dirty="0" smtClean="0">
                <a:solidFill>
                  <a:srgbClr val="FF6600"/>
                </a:solidFill>
                <a:latin typeface="Calibri" panose="020F0502020204030204" pitchFamily="34" charset="0"/>
                <a:cs typeface="Calibri" panose="020F0502020204030204" pitchFamily="34" charset="0"/>
              </a:rPr>
              <a:t>        </a:t>
            </a:r>
            <a:r>
              <a:rPr lang="ar-MA" sz="2000" b="1" dirty="0">
                <a:solidFill>
                  <a:srgbClr val="FF6600"/>
                </a:solidFill>
                <a:latin typeface="Calibri" panose="020F0502020204030204" pitchFamily="34" charset="0"/>
                <a:cs typeface="Calibri" panose="020F0502020204030204" pitchFamily="34" charset="0"/>
              </a:rPr>
              <a:t>- أكادير-                                                       </a:t>
            </a:r>
            <a:r>
              <a:rPr lang="ar-MA" sz="2000" b="1" dirty="0" smtClean="0">
                <a:solidFill>
                  <a:srgbClr val="FF6600"/>
                </a:solidFill>
                <a:latin typeface="Calibri" panose="020F0502020204030204" pitchFamily="34" charset="0"/>
                <a:cs typeface="Calibri" panose="020F0502020204030204" pitchFamily="34" charset="0"/>
              </a:rPr>
              <a:t>                </a:t>
            </a:r>
          </a:p>
          <a:p>
            <a:pPr marL="0" indent="0" algn="ctr" rtl="1">
              <a:buNone/>
            </a:pPr>
            <a:r>
              <a:rPr lang="ar-MA" sz="2000" b="1" dirty="0" smtClean="0">
                <a:solidFill>
                  <a:srgbClr val="800000"/>
                </a:solidFill>
                <a:latin typeface="Calibri" panose="020F0502020204030204" pitchFamily="34" charset="0"/>
                <a:cs typeface="Calibri" panose="020F0502020204030204" pitchFamily="34" charset="0"/>
              </a:rPr>
              <a:t>  </a:t>
            </a:r>
            <a:endParaRPr lang="fr-FR" sz="2000" b="1" dirty="0">
              <a:solidFill>
                <a:srgbClr val="800000"/>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dirty="0"/>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a:t>
            </a:fld>
            <a:endParaRPr lang="fr-FR"/>
          </a:p>
        </p:txBody>
      </p:sp>
    </p:spTree>
    <p:extLst>
      <p:ext uri="{BB962C8B-B14F-4D97-AF65-F5344CB8AC3E}">
        <p14:creationId xmlns:p14="http://schemas.microsoft.com/office/powerpoint/2010/main" val="3750085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719609"/>
          </a:xfrm>
        </p:spPr>
        <p:txBody>
          <a:bodyPr/>
          <a:lstStyle/>
          <a:p>
            <a:r>
              <a:rPr lang="ar-MA" sz="3600" dirty="0">
                <a:latin typeface="Calibri" panose="020F0502020204030204" pitchFamily="34" charset="0"/>
                <a:cs typeface="Calibri" panose="020F0502020204030204" pitchFamily="34" charset="0"/>
              </a:rPr>
              <a:t>النتائج الأولية </a:t>
            </a:r>
            <a:endParaRPr lang="fr-FR" sz="3600"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10</a:t>
            </a:fld>
            <a:endParaRPr lang="fr-FR"/>
          </a:p>
        </p:txBody>
      </p:sp>
      <p:pic>
        <p:nvPicPr>
          <p:cNvPr id="6" name="Espace réservé du contenu 5"/>
          <p:cNvPicPr>
            <a:picLocks noGrp="1"/>
          </p:cNvPicPr>
          <p:nvPr>
            <p:ph idx="1"/>
          </p:nvPr>
        </p:nvPicPr>
        <p:blipFill>
          <a:blip r:embed="rId3" cstate="print"/>
          <a:stretch>
            <a:fillRect/>
          </a:stretch>
        </p:blipFill>
        <p:spPr>
          <a:xfrm>
            <a:off x="1529656" y="2276872"/>
            <a:ext cx="6624024" cy="3992563"/>
          </a:xfrm>
          <a:prstGeom prst="rect">
            <a:avLst/>
          </a:prstGeom>
        </p:spPr>
      </p:pic>
      <p:sp>
        <p:nvSpPr>
          <p:cNvPr id="3" name="Rectangle 2"/>
          <p:cNvSpPr/>
          <p:nvPr/>
        </p:nvSpPr>
        <p:spPr>
          <a:xfrm>
            <a:off x="2388296" y="1848128"/>
            <a:ext cx="4583307" cy="461665"/>
          </a:xfrm>
          <a:prstGeom prst="rect">
            <a:avLst/>
          </a:prstGeom>
        </p:spPr>
        <p:txBody>
          <a:bodyPr wrap="none">
            <a:spAutoFit/>
          </a:bodyPr>
          <a:lstStyle/>
          <a:p>
            <a:pPr algn="ctr"/>
            <a:r>
              <a:rPr lang="ar-MA" sz="2400" b="1" dirty="0">
                <a:solidFill>
                  <a:srgbClr val="0070C0"/>
                </a:solidFill>
                <a:latin typeface="Calibri" panose="020F0502020204030204" pitchFamily="34" charset="0"/>
                <a:cs typeface="Calibri" panose="020F0502020204030204" pitchFamily="34" charset="0"/>
              </a:rPr>
              <a:t>توزيع المنشآت الاقتصادية حسب الجهات</a:t>
            </a:r>
            <a:endParaRPr lang="fr-FR" sz="2400" b="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8751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9500" y="2986881"/>
            <a:ext cx="6985000" cy="1143000"/>
          </a:xfrm>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11</a:t>
            </a:fld>
            <a:endParaRPr lang="fr-FR"/>
          </a:p>
        </p:txBody>
      </p:sp>
      <p:sp>
        <p:nvSpPr>
          <p:cNvPr id="6" name="Espace réservé du contenu 5"/>
          <p:cNvSpPr>
            <a:spLocks noGrp="1"/>
          </p:cNvSpPr>
          <p:nvPr>
            <p:ph idx="1"/>
          </p:nvPr>
        </p:nvSpPr>
        <p:spPr/>
        <p:txBody>
          <a:bodyPr/>
          <a:lstStyle/>
          <a:p>
            <a:endParaRPr lang="fr-FR" dirty="0"/>
          </a:p>
        </p:txBody>
      </p:sp>
    </p:spTree>
    <p:extLst>
      <p:ext uri="{BB962C8B-B14F-4D97-AF65-F5344CB8AC3E}">
        <p14:creationId xmlns:p14="http://schemas.microsoft.com/office/powerpoint/2010/main" val="1369788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457200" y="2044558"/>
            <a:ext cx="8224464" cy="4081606"/>
          </a:xfrm>
        </p:spPr>
        <p:txBody>
          <a:bodyPr/>
          <a:lstStyle/>
          <a:p>
            <a:pPr algn="r" rtl="1">
              <a:buFont typeface="Arial" panose="020B0604020202020204" pitchFamily="34" charset="0"/>
              <a:buChar char="•"/>
            </a:pPr>
            <a:endParaRPr lang="ar-MA"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ارتفع عددها بمعدل سنوي متوسط قدره </a:t>
            </a:r>
            <a:r>
              <a:rPr lang="fr-FR" b="1" dirty="0" smtClean="0">
                <a:solidFill>
                  <a:srgbClr val="C00000"/>
                </a:solidFill>
                <a:latin typeface="Calibri" panose="020F0502020204030204" pitchFamily="34" charset="0"/>
                <a:cs typeface="Calibri" panose="020F0502020204030204" pitchFamily="34" charset="0"/>
              </a:rPr>
              <a:t>%</a:t>
            </a:r>
            <a:r>
              <a:rPr lang="ar-MA" b="1" dirty="0" smtClean="0">
                <a:solidFill>
                  <a:srgbClr val="C00000"/>
                </a:solidFill>
                <a:latin typeface="Calibri" panose="020F0502020204030204" pitchFamily="34" charset="0"/>
                <a:cs typeface="Calibri" panose="020F0502020204030204" pitchFamily="34" charset="0"/>
              </a:rPr>
              <a:t> </a:t>
            </a:r>
            <a:r>
              <a:rPr lang="fr-FR" b="1" dirty="0" smtClean="0">
                <a:solidFill>
                  <a:srgbClr val="C00000"/>
                </a:solidFill>
                <a:latin typeface="Calibri" panose="020F0502020204030204" pitchFamily="34" charset="0"/>
                <a:cs typeface="Calibri" panose="020F0502020204030204" pitchFamily="34" charset="0"/>
              </a:rPr>
              <a:t>2</a:t>
            </a:r>
            <a:r>
              <a:rPr lang="ar-MA" b="1" dirty="0" smtClean="0">
                <a:solidFill>
                  <a:srgbClr val="C00000"/>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مقارنة مع ما هو مسجل خلال الإحصاء الاقتصادي 2001/2002</a:t>
            </a:r>
          </a:p>
          <a:p>
            <a:pPr marL="0" indent="0" algn="r" rtl="1">
              <a:buNone/>
            </a:pPr>
            <a:endParaRPr lang="ar-MA"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خلال الفترة 2023/2024 تشغل هذه المنشآت حوالي </a:t>
            </a:r>
            <a:r>
              <a:rPr lang="ar-MA" b="1" dirty="0" smtClean="0">
                <a:solidFill>
                  <a:srgbClr val="C00000"/>
                </a:solidFill>
                <a:latin typeface="Calibri" panose="020F0502020204030204" pitchFamily="34" charset="0"/>
                <a:cs typeface="Calibri" panose="020F0502020204030204" pitchFamily="34" charset="0"/>
              </a:rPr>
              <a:t>3,5 مليون </a:t>
            </a:r>
            <a:r>
              <a:rPr lang="ar-MA" dirty="0" smtClean="0">
                <a:solidFill>
                  <a:schemeClr val="tx1"/>
                </a:solidFill>
                <a:latin typeface="Calibri" panose="020F0502020204030204" pitchFamily="34" charset="0"/>
                <a:cs typeface="Calibri" panose="020F0502020204030204" pitchFamily="34" charset="0"/>
              </a:rPr>
              <a:t>شخص بصفة دائمة أي بمعدل </a:t>
            </a:r>
            <a:r>
              <a:rPr lang="ar-MA" b="1" dirty="0" smtClean="0">
                <a:solidFill>
                  <a:schemeClr val="tx1"/>
                </a:solidFill>
                <a:latin typeface="Calibri" panose="020F0502020204030204" pitchFamily="34" charset="0"/>
                <a:cs typeface="Calibri" panose="020F0502020204030204" pitchFamily="34" charset="0"/>
              </a:rPr>
              <a:t>3 أشخاص لكل محل مهني </a:t>
            </a:r>
            <a:endParaRPr lang="fr-FR" b="1" dirty="0">
              <a:solidFill>
                <a:schemeClr val="tx1"/>
              </a:solidFill>
              <a:latin typeface="Calibri" panose="020F0502020204030204" pitchFamily="34" charset="0"/>
              <a:cs typeface="Calibri" panose="020F0502020204030204" pitchFamily="34" charset="0"/>
            </a:endParaRPr>
          </a:p>
          <a:p>
            <a:endParaRPr lang="ar-MA" dirty="0" smtClean="0">
              <a:solidFill>
                <a:schemeClr val="tx1"/>
              </a:solidFill>
              <a:latin typeface="Calibri" panose="020F0502020204030204" pitchFamily="34" charset="0"/>
              <a:cs typeface="Calibri" panose="020F0502020204030204" pitchFamily="34" charset="0"/>
            </a:endParaRPr>
          </a:p>
          <a:p>
            <a:pPr marL="0" indent="0">
              <a:buNone/>
            </a:pPr>
            <a:endParaRPr lang="fr-FR"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solidFill>
                  <a:srgbClr val="000000"/>
                </a:solidFill>
              </a:rPr>
              <a:pPr>
                <a:defRPr/>
              </a:pPr>
              <a:t>23/07/2024</a:t>
            </a:fld>
            <a:endParaRPr lang="fr-FR">
              <a:solidFill>
                <a:srgbClr val="000000"/>
              </a:solidFill>
            </a:endParaRP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solidFill>
                  <a:srgbClr val="000000"/>
                </a:solidFill>
              </a:rPr>
              <a:pPr>
                <a:defRPr/>
              </a:pPr>
              <a:t>12</a:t>
            </a:fld>
            <a:endParaRPr lang="fr-FR">
              <a:solidFill>
                <a:srgbClr val="000000"/>
              </a:solidFill>
            </a:endParaRPr>
          </a:p>
        </p:txBody>
      </p:sp>
    </p:spTree>
    <p:extLst>
      <p:ext uri="{BB962C8B-B14F-4D97-AF65-F5344CB8AC3E}">
        <p14:creationId xmlns:p14="http://schemas.microsoft.com/office/powerpoint/2010/main" val="2383725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4704"/>
            <a:ext cx="6984950" cy="1143471"/>
          </a:xfrm>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endParaRPr>
          </a:p>
        </p:txBody>
      </p:sp>
      <p:sp>
        <p:nvSpPr>
          <p:cNvPr id="3" name="Espace réservé du contenu 2"/>
          <p:cNvSpPr>
            <a:spLocks noGrp="1"/>
          </p:cNvSpPr>
          <p:nvPr>
            <p:ph idx="1"/>
          </p:nvPr>
        </p:nvSpPr>
        <p:spPr>
          <a:xfrm>
            <a:off x="457200" y="2118512"/>
            <a:ext cx="8225073" cy="4007652"/>
          </a:xfrm>
        </p:spPr>
        <p:txBody>
          <a:bodyPr/>
          <a:lstStyle/>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أغلب هذه المحلات تتمركز بالوسط الحضري</a:t>
            </a:r>
          </a:p>
          <a:p>
            <a:pPr algn="r" rtl="1">
              <a:buFont typeface="Arial" panose="020B0604020202020204" pitchFamily="34" charset="0"/>
              <a:buChar char="•"/>
            </a:pPr>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13</a:t>
            </a:fld>
            <a:endParaRPr lang="fr-FR"/>
          </a:p>
        </p:txBody>
      </p:sp>
      <p:pic>
        <p:nvPicPr>
          <p:cNvPr id="6" name="Image 5"/>
          <p:cNvPicPr/>
          <p:nvPr/>
        </p:nvPicPr>
        <p:blipFill>
          <a:blip r:embed="rId3" cstate="print"/>
          <a:stretch>
            <a:fillRect/>
          </a:stretch>
        </p:blipFill>
        <p:spPr>
          <a:xfrm>
            <a:off x="1115616" y="3212976"/>
            <a:ext cx="7571184" cy="2160240"/>
          </a:xfrm>
          <a:prstGeom prst="rect">
            <a:avLst/>
          </a:prstGeom>
        </p:spPr>
      </p:pic>
    </p:spTree>
    <p:extLst>
      <p:ext uri="{BB962C8B-B14F-4D97-AF65-F5344CB8AC3E}">
        <p14:creationId xmlns:p14="http://schemas.microsoft.com/office/powerpoint/2010/main" val="271344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endParaRPr>
          </a:p>
        </p:txBody>
      </p:sp>
      <p:sp>
        <p:nvSpPr>
          <p:cNvPr id="3" name="Espace réservé du contenu 2"/>
          <p:cNvSpPr>
            <a:spLocks noGrp="1"/>
          </p:cNvSpPr>
          <p:nvPr>
            <p:ph idx="1"/>
          </p:nvPr>
        </p:nvSpPr>
        <p:spPr>
          <a:xfrm>
            <a:off x="457199" y="2100404"/>
            <a:ext cx="8234127" cy="4025759"/>
          </a:xfrm>
        </p:spPr>
        <p:txBody>
          <a:bodyPr/>
          <a:lstStyle/>
          <a:p>
            <a:pPr algn="r" rtl="1"/>
            <a:r>
              <a:rPr lang="ar-MA" dirty="0" smtClean="0">
                <a:solidFill>
                  <a:schemeClr val="tx1"/>
                </a:solidFill>
                <a:latin typeface="Calibri" panose="020F0502020204030204" pitchFamily="34" charset="0"/>
                <a:cs typeface="Calibri" panose="020F0502020204030204" pitchFamily="34" charset="0"/>
              </a:rPr>
              <a:t>تتوزع حسب جهات المملكة كما يلي:</a:t>
            </a:r>
          </a:p>
          <a:p>
            <a:endParaRPr lang="ar-MA" dirty="0">
              <a:solidFill>
                <a:schemeClr val="tx1"/>
              </a:solidFill>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14</a:t>
            </a:fld>
            <a:endParaRPr lang="fr-FR"/>
          </a:p>
        </p:txBody>
      </p:sp>
      <p:pic>
        <p:nvPicPr>
          <p:cNvPr id="6" name="Image 5"/>
          <p:cNvPicPr/>
          <p:nvPr/>
        </p:nvPicPr>
        <p:blipFill>
          <a:blip r:embed="rId3" cstate="print"/>
          <a:stretch>
            <a:fillRect/>
          </a:stretch>
        </p:blipFill>
        <p:spPr>
          <a:xfrm>
            <a:off x="1475656" y="2636913"/>
            <a:ext cx="6984776" cy="3714676"/>
          </a:xfrm>
          <a:prstGeom prst="rect">
            <a:avLst/>
          </a:prstGeom>
        </p:spPr>
      </p:pic>
    </p:spTree>
    <p:extLst>
      <p:ext uri="{BB962C8B-B14F-4D97-AF65-F5344CB8AC3E}">
        <p14:creationId xmlns:p14="http://schemas.microsoft.com/office/powerpoint/2010/main" val="22213979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6"/>
            <a:ext cx="6980505" cy="858142"/>
          </a:xfrm>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a:t>
            </a:r>
            <a:r>
              <a:rPr lang="ar-MA" sz="3200" dirty="0" smtClean="0">
                <a:solidFill>
                  <a:srgbClr val="FF0000"/>
                </a:solidFill>
                <a:latin typeface="Calibri" panose="020F0502020204030204" pitchFamily="34" charset="0"/>
                <a:cs typeface="Calibri" panose="020F0502020204030204" pitchFamily="34" charset="0"/>
              </a:rPr>
              <a:t>للربح</a:t>
            </a:r>
            <a:endParaRPr lang="fr-FR" sz="3200" dirty="0">
              <a:solidFill>
                <a:srgbClr val="FF0000"/>
              </a:solidFill>
            </a:endParaRPr>
          </a:p>
        </p:txBody>
      </p:sp>
      <p:sp>
        <p:nvSpPr>
          <p:cNvPr id="3" name="Espace réservé du contenu 2"/>
          <p:cNvSpPr>
            <a:spLocks noGrp="1"/>
          </p:cNvSpPr>
          <p:nvPr>
            <p:ph idx="1"/>
          </p:nvPr>
        </p:nvSpPr>
        <p:spPr>
          <a:xfrm>
            <a:off x="457200" y="1772816"/>
            <a:ext cx="8229600" cy="4740697"/>
          </a:xfrm>
        </p:spPr>
        <p:txBody>
          <a:bodyPr/>
          <a:lstStyle/>
          <a:p>
            <a:pPr algn="r" rtl="1"/>
            <a:r>
              <a:rPr lang="ar-MA" b="1" dirty="0" smtClean="0">
                <a:solidFill>
                  <a:schemeClr val="tx1"/>
                </a:solidFill>
                <a:latin typeface="Calibri" panose="020F0502020204030204" pitchFamily="34" charset="0"/>
                <a:cs typeface="Calibri" panose="020F0502020204030204" pitchFamily="34" charset="0"/>
              </a:rPr>
              <a:t>قطاع التجارة </a:t>
            </a:r>
            <a:r>
              <a:rPr lang="ar-MA" dirty="0" smtClean="0">
                <a:solidFill>
                  <a:schemeClr val="tx1"/>
                </a:solidFill>
                <a:latin typeface="Calibri" panose="020F0502020204030204" pitchFamily="34" charset="0"/>
                <a:cs typeface="Calibri" panose="020F0502020204030204" pitchFamily="34" charset="0"/>
              </a:rPr>
              <a:t>لوحده يحتضن </a:t>
            </a:r>
            <a:r>
              <a:rPr lang="ar-MA" b="1" dirty="0" smtClean="0">
                <a:solidFill>
                  <a:schemeClr val="tx1"/>
                </a:solidFill>
                <a:latin typeface="Calibri" panose="020F0502020204030204" pitchFamily="34" charset="0"/>
                <a:cs typeface="Calibri" panose="020F0502020204030204" pitchFamily="34" charset="0"/>
              </a:rPr>
              <a:t>أزيد من نصف </a:t>
            </a:r>
            <a:r>
              <a:rPr lang="ar-MA" dirty="0" smtClean="0">
                <a:solidFill>
                  <a:schemeClr val="tx1"/>
                </a:solidFill>
                <a:latin typeface="Calibri" panose="020F0502020204030204" pitchFamily="34" charset="0"/>
                <a:cs typeface="Calibri" panose="020F0502020204030204" pitchFamily="34" charset="0"/>
              </a:rPr>
              <a:t>عدد هذه المحلات ولا يشغل سوى </a:t>
            </a:r>
            <a:r>
              <a:rPr lang="ar-MA" b="1" dirty="0" smtClean="0">
                <a:solidFill>
                  <a:schemeClr val="tx1"/>
                </a:solidFill>
                <a:latin typeface="Calibri" panose="020F0502020204030204" pitchFamily="34" charset="0"/>
                <a:cs typeface="Calibri" panose="020F0502020204030204" pitchFamily="34" charset="0"/>
              </a:rPr>
              <a:t>30</a:t>
            </a:r>
            <a:r>
              <a:rPr lang="fr-FR" b="1" dirty="0" smtClean="0">
                <a:solidFill>
                  <a:schemeClr val="tx1"/>
                </a:solidFill>
                <a:latin typeface="Calibri" panose="020F0502020204030204" pitchFamily="34" charset="0"/>
                <a:cs typeface="Calibri" panose="020F0502020204030204" pitchFamily="34" charset="0"/>
              </a:rPr>
              <a:t>%</a:t>
            </a:r>
            <a:r>
              <a:rPr lang="ar-MA" dirty="0" smtClean="0">
                <a:solidFill>
                  <a:schemeClr val="tx1"/>
                </a:solidFill>
                <a:latin typeface="Calibri" panose="020F0502020204030204" pitchFamily="34" charset="0"/>
                <a:cs typeface="Calibri" panose="020F0502020204030204" pitchFamily="34" charset="0"/>
              </a:rPr>
              <a:t> من المستخدمين الدائمين</a:t>
            </a:r>
          </a:p>
          <a:p>
            <a:pPr marL="0" indent="0" algn="r" rtl="1">
              <a:buNone/>
            </a:pPr>
            <a:endParaRPr lang="ar-MA" dirty="0" smtClean="0">
              <a:solidFill>
                <a:schemeClr val="tx1"/>
              </a:solidFill>
              <a:latin typeface="Calibri" panose="020F0502020204030204" pitchFamily="34" charset="0"/>
              <a:cs typeface="Calibri" panose="020F0502020204030204" pitchFamily="34" charset="0"/>
            </a:endParaRPr>
          </a:p>
          <a:p>
            <a:pPr marL="0" indent="0" algn="ctr" rtl="1">
              <a:buNone/>
            </a:pPr>
            <a:r>
              <a:rPr lang="ar-MA" sz="1800" b="1" dirty="0">
                <a:solidFill>
                  <a:srgbClr val="0070C0"/>
                </a:solidFill>
                <a:latin typeface="Calibri" panose="020F0502020204030204" pitchFamily="34" charset="0"/>
                <a:cs typeface="Calibri" panose="020F0502020204030204" pitchFamily="34" charset="0"/>
              </a:rPr>
              <a:t>توزيع المحلات المهنية غير الهادفة للربح حسب </a:t>
            </a:r>
            <a:r>
              <a:rPr lang="ar-MA" sz="1800" b="1" dirty="0" smtClean="0">
                <a:solidFill>
                  <a:srgbClr val="0070C0"/>
                </a:solidFill>
                <a:latin typeface="Calibri" panose="020F0502020204030204" pitchFamily="34" charset="0"/>
                <a:cs typeface="Calibri" panose="020F0502020204030204" pitchFamily="34" charset="0"/>
              </a:rPr>
              <a:t>القطاعات الاقتصادية</a:t>
            </a:r>
            <a:endParaRPr lang="ar-MA" sz="1800" b="1" dirty="0">
              <a:solidFill>
                <a:srgbClr val="0070C0"/>
              </a:solidFill>
              <a:latin typeface="Calibri" panose="020F0502020204030204" pitchFamily="34" charset="0"/>
              <a:cs typeface="Calibri" panose="020F0502020204030204" pitchFamily="34" charset="0"/>
            </a:endParaRPr>
          </a:p>
          <a:p>
            <a:pPr algn="r" rtl="1"/>
            <a:endParaRPr lang="ar-MA" sz="2000" b="1" dirty="0" smtClean="0">
              <a:solidFill>
                <a:schemeClr val="tx1"/>
              </a:solidFill>
              <a:latin typeface="Calibri" panose="020F0502020204030204" pitchFamily="34" charset="0"/>
              <a:cs typeface="Calibri" panose="020F0502020204030204" pitchFamily="34" charset="0"/>
            </a:endParaRPr>
          </a:p>
          <a:p>
            <a:pPr algn="r" rtl="1"/>
            <a:endParaRPr lang="fr-FR"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15</a:t>
            </a:fld>
            <a:endParaRPr lang="fr-FR"/>
          </a:p>
        </p:txBody>
      </p:sp>
      <p:grpSp>
        <p:nvGrpSpPr>
          <p:cNvPr id="7" name="Group 34"/>
          <p:cNvGrpSpPr>
            <a:grpSpLocks/>
          </p:cNvGrpSpPr>
          <p:nvPr/>
        </p:nvGrpSpPr>
        <p:grpSpPr>
          <a:xfrm>
            <a:off x="971600" y="3429000"/>
            <a:ext cx="7560840" cy="2898860"/>
            <a:chOff x="1523" y="1523"/>
            <a:chExt cx="3207385" cy="1927225"/>
          </a:xfrm>
        </p:grpSpPr>
        <p:pic>
          <p:nvPicPr>
            <p:cNvPr id="8" name="Image 7"/>
            <p:cNvPicPr/>
            <p:nvPr/>
          </p:nvPicPr>
          <p:blipFill>
            <a:blip r:embed="rId3" cstate="print"/>
            <a:stretch>
              <a:fillRect/>
            </a:stretch>
          </p:blipFill>
          <p:spPr>
            <a:xfrm>
              <a:off x="22919" y="170592"/>
              <a:ext cx="3144596" cy="1632199"/>
            </a:xfrm>
            <a:prstGeom prst="rect">
              <a:avLst/>
            </a:prstGeom>
          </p:spPr>
        </p:pic>
        <p:sp>
          <p:nvSpPr>
            <p:cNvPr id="9" name="Graphic 36"/>
            <p:cNvSpPr/>
            <p:nvPr/>
          </p:nvSpPr>
          <p:spPr>
            <a:xfrm>
              <a:off x="1523" y="1523"/>
              <a:ext cx="3207385" cy="1927225"/>
            </a:xfrm>
            <a:custGeom>
              <a:avLst/>
              <a:gdLst/>
              <a:ahLst/>
              <a:cxnLst/>
              <a:rect l="l" t="t" r="r" b="b"/>
              <a:pathLst>
                <a:path w="3207385" h="1927225">
                  <a:moveTo>
                    <a:pt x="0" y="0"/>
                  </a:moveTo>
                  <a:lnTo>
                    <a:pt x="3207257" y="0"/>
                  </a:lnTo>
                  <a:lnTo>
                    <a:pt x="3207257" y="1927098"/>
                  </a:lnTo>
                  <a:lnTo>
                    <a:pt x="0" y="1927098"/>
                  </a:lnTo>
                  <a:lnTo>
                    <a:pt x="0" y="0"/>
                  </a:lnTo>
                  <a:close/>
                </a:path>
              </a:pathLst>
            </a:custGeom>
            <a:ln w="3048">
              <a:solidFill>
                <a:srgbClr val="D9D9D9"/>
              </a:solidFill>
              <a:prstDash val="solid"/>
            </a:ln>
          </p:spPr>
          <p:txBody>
            <a:bodyPr wrap="square" lIns="0" tIns="0" rIns="0" bIns="0" rtlCol="0">
              <a:prstTxWarp prst="textNoShape">
                <a:avLst/>
              </a:prstTxWarp>
              <a:noAutofit/>
            </a:bodyPr>
            <a:lstStyle/>
            <a:p>
              <a:endParaRPr lang="fr-FR"/>
            </a:p>
          </p:txBody>
        </p:sp>
      </p:grpSp>
    </p:spTree>
    <p:extLst>
      <p:ext uri="{BB962C8B-B14F-4D97-AF65-F5344CB8AC3E}">
        <p14:creationId xmlns:p14="http://schemas.microsoft.com/office/powerpoint/2010/main" val="11211675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764704"/>
            <a:ext cx="6985000" cy="935633"/>
          </a:xfrm>
        </p:spPr>
        <p:txBody>
          <a:bodyPr/>
          <a:lstStyle/>
          <a:p>
            <a:r>
              <a:rPr lang="ar-MA" sz="3200" dirty="0">
                <a:solidFill>
                  <a:srgbClr val="FF0000"/>
                </a:solidFill>
                <a:latin typeface="Calibri" panose="020F0502020204030204" pitchFamily="34" charset="0"/>
                <a:cs typeface="Calibri" panose="020F0502020204030204" pitchFamily="34" charset="0"/>
                <a:sym typeface="Wingdings" panose="05000000000000000000" pitchFamily="2" charset="2"/>
              </a:rPr>
              <a:t></a:t>
            </a:r>
            <a:r>
              <a:rPr lang="ar-MA" sz="36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endParaRPr>
          </a:p>
        </p:txBody>
      </p:sp>
      <p:sp>
        <p:nvSpPr>
          <p:cNvPr id="3" name="Espace réservé du contenu 2"/>
          <p:cNvSpPr>
            <a:spLocks noGrp="1"/>
          </p:cNvSpPr>
          <p:nvPr>
            <p:ph idx="1"/>
          </p:nvPr>
        </p:nvSpPr>
        <p:spPr>
          <a:xfrm>
            <a:off x="457200" y="1844824"/>
            <a:ext cx="8252234" cy="4668689"/>
          </a:xfrm>
        </p:spPr>
        <p:txBody>
          <a:bodyPr/>
          <a:lstStyle/>
          <a:p>
            <a:pPr algn="r" rtl="1">
              <a:buFont typeface="Arial" panose="020B0604020202020204" pitchFamily="34" charset="0"/>
              <a:buChar char="•"/>
            </a:pPr>
            <a:r>
              <a:rPr lang="ar-MA" b="1" i="1" dirty="0" smtClean="0">
                <a:solidFill>
                  <a:schemeClr val="tx1"/>
                </a:solidFill>
                <a:latin typeface="Calibri" panose="020F0502020204030204" pitchFamily="34" charset="0"/>
                <a:cs typeface="Calibri" panose="020F0502020204030204" pitchFamily="34" charset="0"/>
              </a:rPr>
              <a:t>الغالبية العظمى منها عبارة عن  محلات مهنية صغيرة الحجم (من حيث عدد المستخدمين الدائمين) </a:t>
            </a:r>
          </a:p>
          <a:p>
            <a:pPr algn="r" rtl="1">
              <a:buFont typeface="Arial" panose="020B0604020202020204" pitchFamily="34" charset="0"/>
              <a:buChar char="•"/>
            </a:pPr>
            <a:endParaRPr lang="ar-MA" b="1" i="1" dirty="0" smtClean="0">
              <a:solidFill>
                <a:schemeClr val="tx1"/>
              </a:solidFill>
              <a:latin typeface="Calibri" panose="020F0502020204030204" pitchFamily="34" charset="0"/>
              <a:cs typeface="Calibri" panose="020F0502020204030204" pitchFamily="34" charset="0"/>
            </a:endParaRPr>
          </a:p>
          <a:p>
            <a:pPr marL="0" indent="0" algn="ctr" rtl="1">
              <a:buNone/>
            </a:pPr>
            <a:r>
              <a:rPr lang="ar-MA" sz="2000" b="1" dirty="0">
                <a:solidFill>
                  <a:srgbClr val="0070C0"/>
                </a:solidFill>
                <a:latin typeface="Calibri" panose="020F0502020204030204" pitchFamily="34" charset="0"/>
                <a:cs typeface="Calibri" panose="020F0502020204030204" pitchFamily="34" charset="0"/>
              </a:rPr>
              <a:t>توزيع المحلات المهنية غير الهادفة للربح حسب </a:t>
            </a:r>
            <a:r>
              <a:rPr lang="ar-MA" sz="2000" b="1" dirty="0" smtClean="0">
                <a:solidFill>
                  <a:srgbClr val="0070C0"/>
                </a:solidFill>
                <a:latin typeface="Calibri" panose="020F0502020204030204" pitchFamily="34" charset="0"/>
                <a:cs typeface="Calibri" panose="020F0502020204030204" pitchFamily="34" charset="0"/>
              </a:rPr>
              <a:t>عدد المستخدمين الدائمين</a:t>
            </a:r>
            <a:endParaRPr lang="ar-MA" sz="2000" b="1" dirty="0">
              <a:solidFill>
                <a:srgbClr val="0070C0"/>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endParaRPr lang="ar-MA" b="1" i="1" dirty="0" smtClean="0">
              <a:solidFill>
                <a:schemeClr val="tx1"/>
              </a:solidFill>
              <a:latin typeface="Calibri" panose="020F0502020204030204" pitchFamily="34" charset="0"/>
              <a:cs typeface="Calibri" panose="020F0502020204030204" pitchFamily="34" charset="0"/>
            </a:endParaRPr>
          </a:p>
          <a:p>
            <a:pPr algn="r" rtl="1"/>
            <a:endParaRPr lang="ar-MA" dirty="0" smtClean="0">
              <a:solidFill>
                <a:schemeClr val="tx1"/>
              </a:solidFill>
              <a:latin typeface="Calibri" panose="020F0502020204030204" pitchFamily="34" charset="0"/>
              <a:cs typeface="Calibri" panose="020F0502020204030204" pitchFamily="34" charset="0"/>
            </a:endParaRPr>
          </a:p>
          <a:p>
            <a:pPr algn="r" rtl="1"/>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16</a:t>
            </a:fld>
            <a:endParaRPr lang="fr-FR"/>
          </a:p>
        </p:txBody>
      </p:sp>
      <p:pic>
        <p:nvPicPr>
          <p:cNvPr id="10" name="Image 9"/>
          <p:cNvPicPr/>
          <p:nvPr/>
        </p:nvPicPr>
        <p:blipFill>
          <a:blip r:embed="rId3" cstate="print"/>
          <a:stretch>
            <a:fillRect/>
          </a:stretch>
        </p:blipFill>
        <p:spPr>
          <a:xfrm>
            <a:off x="755576" y="3501008"/>
            <a:ext cx="7632847" cy="2854932"/>
          </a:xfrm>
          <a:prstGeom prst="rect">
            <a:avLst/>
          </a:prstGeom>
        </p:spPr>
      </p:pic>
    </p:spTree>
    <p:extLst>
      <p:ext uri="{BB962C8B-B14F-4D97-AF65-F5344CB8AC3E}">
        <p14:creationId xmlns:p14="http://schemas.microsoft.com/office/powerpoint/2010/main" val="1875620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0289"/>
            <a:ext cx="7011328" cy="520698"/>
          </a:xfrm>
        </p:spPr>
        <p:txBody>
          <a:bodyPr/>
          <a:lstStyle/>
          <a:p>
            <a:r>
              <a:rPr lang="ar-MA" sz="3200" dirty="0" smtClean="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ar-MA" sz="3200" dirty="0" smtClean="0">
                <a:solidFill>
                  <a:srgbClr val="FF0000"/>
                </a:solidFill>
                <a:latin typeface="Calibri" panose="020F0502020204030204" pitchFamily="34" charset="0"/>
                <a:cs typeface="Calibri" panose="020F0502020204030204" pitchFamily="34" charset="0"/>
              </a:rPr>
              <a:t>المحلات </a:t>
            </a:r>
            <a:r>
              <a:rPr lang="ar-MA" sz="3200" dirty="0">
                <a:solidFill>
                  <a:srgbClr val="FF0000"/>
                </a:solidFill>
                <a:latin typeface="Calibri" panose="020F0502020204030204" pitchFamily="34" charset="0"/>
                <a:cs typeface="Calibri" panose="020F0502020204030204" pitchFamily="34" charset="0"/>
              </a:rPr>
              <a:t>المهنية الهادفة للربح</a:t>
            </a:r>
            <a:endParaRPr lang="fr-FR" sz="3200" dirty="0">
              <a:solidFill>
                <a:srgbClr val="FF0000"/>
              </a:solidFill>
            </a:endParaRPr>
          </a:p>
        </p:txBody>
      </p:sp>
      <p:sp>
        <p:nvSpPr>
          <p:cNvPr id="3" name="Espace réservé du contenu 2"/>
          <p:cNvSpPr>
            <a:spLocks noGrp="1"/>
          </p:cNvSpPr>
          <p:nvPr>
            <p:ph idx="1"/>
          </p:nvPr>
        </p:nvSpPr>
        <p:spPr>
          <a:xfrm>
            <a:off x="611560" y="1484784"/>
            <a:ext cx="8136904" cy="4752528"/>
          </a:xfrm>
        </p:spPr>
        <p:txBody>
          <a:bodyPr/>
          <a:lstStyle/>
          <a:p>
            <a:pPr algn="r" rtl="1">
              <a:buFont typeface="Arial" panose="020B0604020202020204" pitchFamily="34" charset="0"/>
              <a:buChar char="•"/>
            </a:pPr>
            <a:r>
              <a:rPr lang="ar-MA" sz="2000" b="1" dirty="0" smtClean="0">
                <a:solidFill>
                  <a:schemeClr val="tx1"/>
                </a:solidFill>
                <a:latin typeface="Calibri" panose="020F0502020204030204" pitchFamily="34" charset="0"/>
                <a:cs typeface="Calibri" panose="020F0502020204030204" pitchFamily="34" charset="0"/>
              </a:rPr>
              <a:t>10</a:t>
            </a:r>
            <a:r>
              <a:rPr lang="fr-FR" sz="2000" b="1" dirty="0" smtClean="0">
                <a:solidFill>
                  <a:schemeClr val="tx1"/>
                </a:solidFill>
                <a:latin typeface="Calibri" panose="020F0502020204030204" pitchFamily="34" charset="0"/>
                <a:cs typeface="Calibri" panose="020F0502020204030204" pitchFamily="34" charset="0"/>
              </a:rPr>
              <a:t> % </a:t>
            </a:r>
            <a:r>
              <a:rPr lang="ar-MA" sz="2000" b="1" dirty="0" smtClean="0">
                <a:solidFill>
                  <a:schemeClr val="tx1"/>
                </a:solidFill>
                <a:latin typeface="Calibri" panose="020F0502020204030204" pitchFamily="34" charset="0"/>
                <a:cs typeface="Calibri" panose="020F0502020204030204" pitchFamily="34" charset="0"/>
              </a:rPr>
              <a:t> من المحلات المهنية الهادفة للربح تسيرها النساء على المستوى الوطني</a:t>
            </a:r>
          </a:p>
          <a:p>
            <a:pPr marL="0" indent="0" algn="r" rtl="1">
              <a:buNone/>
            </a:pPr>
            <a:endParaRPr lang="ar-MA" sz="1800" b="1" i="1" dirty="0" smtClean="0">
              <a:solidFill>
                <a:srgbClr val="0070C0"/>
              </a:solidFill>
              <a:latin typeface="Calibri" panose="020F0502020204030204" pitchFamily="34" charset="0"/>
              <a:cs typeface="Calibri" panose="020F0502020204030204" pitchFamily="34" charset="0"/>
            </a:endParaRPr>
          </a:p>
          <a:p>
            <a:pPr marL="0" indent="0" algn="ctr" rtl="1">
              <a:buNone/>
            </a:pPr>
            <a:r>
              <a:rPr lang="ar-MA" sz="1800" b="1" dirty="0" smtClean="0">
                <a:solidFill>
                  <a:srgbClr val="0070C0"/>
                </a:solidFill>
                <a:latin typeface="Calibri" panose="020F0502020204030204" pitchFamily="34" charset="0"/>
                <a:cs typeface="Calibri" panose="020F0502020204030204" pitchFamily="34" charset="0"/>
              </a:rPr>
              <a:t>نسب المحلات المهنية المسيرة من طرف النساء حسب القطاع الاقتصادي و حسب الجهات</a:t>
            </a:r>
          </a:p>
          <a:p>
            <a:pPr marL="0" indent="0" algn="ctr" rtl="1">
              <a:buNone/>
            </a:pPr>
            <a:endParaRPr lang="ar-MA" sz="1800" b="1" dirty="0" smtClean="0">
              <a:solidFill>
                <a:srgbClr val="0070C0"/>
              </a:solidFill>
              <a:latin typeface="Calibri" panose="020F0502020204030204" pitchFamily="34" charset="0"/>
              <a:cs typeface="Calibri" panose="020F0502020204030204" pitchFamily="34" charset="0"/>
            </a:endParaRPr>
          </a:p>
          <a:p>
            <a:pPr algn="r" rtl="1"/>
            <a:endParaRPr lang="ar-MA" b="1" i="1" dirty="0"/>
          </a:p>
          <a:p>
            <a:pPr algn="l"/>
            <a:endParaRPr lang="ar-MA" b="1" i="1" dirty="0"/>
          </a:p>
          <a:p>
            <a:endParaRPr lang="ar-MA" dirty="0" smtClean="0"/>
          </a:p>
          <a:p>
            <a:endParaRPr lang="fr-FR"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17</a:t>
            </a:fld>
            <a:endParaRPr lang="fr-FR"/>
          </a:p>
        </p:txBody>
      </p:sp>
      <p:grpSp>
        <p:nvGrpSpPr>
          <p:cNvPr id="52" name="Group 37"/>
          <p:cNvGrpSpPr>
            <a:grpSpLocks/>
          </p:cNvGrpSpPr>
          <p:nvPr/>
        </p:nvGrpSpPr>
        <p:grpSpPr>
          <a:xfrm>
            <a:off x="1979712" y="2636912"/>
            <a:ext cx="5757763" cy="3195320"/>
            <a:chOff x="4952" y="4952"/>
            <a:chExt cx="5129530" cy="3195320"/>
          </a:xfrm>
        </p:grpSpPr>
        <p:sp>
          <p:nvSpPr>
            <p:cNvPr id="53" name="Graphic 38"/>
            <p:cNvSpPr/>
            <p:nvPr/>
          </p:nvSpPr>
          <p:spPr>
            <a:xfrm>
              <a:off x="1957958" y="144398"/>
              <a:ext cx="2602230" cy="2916555"/>
            </a:xfrm>
            <a:custGeom>
              <a:avLst/>
              <a:gdLst/>
              <a:ahLst/>
              <a:cxnLst/>
              <a:rect l="l" t="t" r="r" b="b"/>
              <a:pathLst>
                <a:path w="2602230" h="2916555">
                  <a:moveTo>
                    <a:pt x="0" y="2863977"/>
                  </a:moveTo>
                  <a:lnTo>
                    <a:pt x="0" y="2916174"/>
                  </a:lnTo>
                </a:path>
                <a:path w="2602230" h="2916555">
                  <a:moveTo>
                    <a:pt x="0" y="2540127"/>
                  </a:moveTo>
                  <a:lnTo>
                    <a:pt x="0" y="2644521"/>
                  </a:lnTo>
                </a:path>
                <a:path w="2602230" h="2916555">
                  <a:moveTo>
                    <a:pt x="0" y="1243964"/>
                  </a:moveTo>
                  <a:lnTo>
                    <a:pt x="0" y="1348358"/>
                  </a:lnTo>
                </a:path>
                <a:path w="2602230" h="2916555">
                  <a:moveTo>
                    <a:pt x="0" y="271652"/>
                  </a:moveTo>
                  <a:lnTo>
                    <a:pt x="0" y="376046"/>
                  </a:lnTo>
                </a:path>
                <a:path w="2602230" h="2916555">
                  <a:moveTo>
                    <a:pt x="0" y="2701671"/>
                  </a:moveTo>
                  <a:lnTo>
                    <a:pt x="0" y="2806065"/>
                  </a:lnTo>
                </a:path>
                <a:path w="2602230" h="2916555">
                  <a:moveTo>
                    <a:pt x="0" y="2053971"/>
                  </a:moveTo>
                  <a:lnTo>
                    <a:pt x="0" y="2158365"/>
                  </a:lnTo>
                </a:path>
                <a:path w="2602230" h="2916555">
                  <a:moveTo>
                    <a:pt x="0" y="595502"/>
                  </a:moveTo>
                  <a:lnTo>
                    <a:pt x="0" y="1024508"/>
                  </a:lnTo>
                </a:path>
                <a:path w="2602230" h="2916555">
                  <a:moveTo>
                    <a:pt x="0" y="1891664"/>
                  </a:moveTo>
                  <a:lnTo>
                    <a:pt x="0" y="1996059"/>
                  </a:lnTo>
                </a:path>
                <a:path w="2602230" h="2916555">
                  <a:moveTo>
                    <a:pt x="0" y="1081658"/>
                  </a:moveTo>
                  <a:lnTo>
                    <a:pt x="0" y="1186065"/>
                  </a:lnTo>
                </a:path>
                <a:path w="2602230" h="2916555">
                  <a:moveTo>
                    <a:pt x="0" y="0"/>
                  </a:moveTo>
                  <a:lnTo>
                    <a:pt x="0" y="52209"/>
                  </a:lnTo>
                </a:path>
                <a:path w="2602230" h="2916555">
                  <a:moveTo>
                    <a:pt x="0" y="433958"/>
                  </a:moveTo>
                  <a:lnTo>
                    <a:pt x="0" y="538352"/>
                  </a:lnTo>
                </a:path>
                <a:path w="2602230" h="2916555">
                  <a:moveTo>
                    <a:pt x="0" y="2215515"/>
                  </a:moveTo>
                  <a:lnTo>
                    <a:pt x="0" y="2320671"/>
                  </a:lnTo>
                </a:path>
                <a:path w="2602230" h="2916555">
                  <a:moveTo>
                    <a:pt x="0" y="1567814"/>
                  </a:moveTo>
                  <a:lnTo>
                    <a:pt x="0" y="1672208"/>
                  </a:lnTo>
                </a:path>
                <a:path w="2602230" h="2916555">
                  <a:moveTo>
                    <a:pt x="0" y="2377821"/>
                  </a:moveTo>
                  <a:lnTo>
                    <a:pt x="0" y="2482227"/>
                  </a:lnTo>
                </a:path>
                <a:path w="2602230" h="2916555">
                  <a:moveTo>
                    <a:pt x="0" y="1730120"/>
                  </a:moveTo>
                  <a:lnTo>
                    <a:pt x="0" y="1834514"/>
                  </a:lnTo>
                </a:path>
                <a:path w="2602230" h="2916555">
                  <a:moveTo>
                    <a:pt x="0" y="1405508"/>
                  </a:moveTo>
                  <a:lnTo>
                    <a:pt x="0" y="1510664"/>
                  </a:lnTo>
                </a:path>
                <a:path w="2602230" h="2916555">
                  <a:moveTo>
                    <a:pt x="0" y="110109"/>
                  </a:moveTo>
                  <a:lnTo>
                    <a:pt x="0" y="214502"/>
                  </a:lnTo>
                </a:path>
                <a:path w="2602230" h="2916555">
                  <a:moveTo>
                    <a:pt x="433578" y="1081658"/>
                  </a:moveTo>
                  <a:lnTo>
                    <a:pt x="433578" y="1186065"/>
                  </a:lnTo>
                </a:path>
                <a:path w="2602230" h="2916555">
                  <a:moveTo>
                    <a:pt x="433578" y="271652"/>
                  </a:moveTo>
                  <a:lnTo>
                    <a:pt x="433578" y="376046"/>
                  </a:lnTo>
                </a:path>
                <a:path w="2602230" h="2916555">
                  <a:moveTo>
                    <a:pt x="433578" y="433958"/>
                  </a:moveTo>
                  <a:lnTo>
                    <a:pt x="433578" y="538352"/>
                  </a:lnTo>
                </a:path>
                <a:path w="2602230" h="2916555">
                  <a:moveTo>
                    <a:pt x="433578" y="1405508"/>
                  </a:moveTo>
                  <a:lnTo>
                    <a:pt x="433578" y="1510664"/>
                  </a:lnTo>
                </a:path>
                <a:path w="2602230" h="2916555">
                  <a:moveTo>
                    <a:pt x="433578" y="1567814"/>
                  </a:moveTo>
                  <a:lnTo>
                    <a:pt x="433578" y="1672208"/>
                  </a:lnTo>
                </a:path>
                <a:path w="2602230" h="2916555">
                  <a:moveTo>
                    <a:pt x="433578" y="2701671"/>
                  </a:moveTo>
                  <a:lnTo>
                    <a:pt x="433578" y="2806065"/>
                  </a:lnTo>
                </a:path>
                <a:path w="2602230" h="2916555">
                  <a:moveTo>
                    <a:pt x="433578" y="1243964"/>
                  </a:moveTo>
                  <a:lnTo>
                    <a:pt x="433578" y="1348358"/>
                  </a:lnTo>
                </a:path>
                <a:path w="2602230" h="2916555">
                  <a:moveTo>
                    <a:pt x="433578" y="0"/>
                  </a:moveTo>
                  <a:lnTo>
                    <a:pt x="433578" y="52209"/>
                  </a:lnTo>
                </a:path>
                <a:path w="2602230" h="2916555">
                  <a:moveTo>
                    <a:pt x="433578" y="2540127"/>
                  </a:moveTo>
                  <a:lnTo>
                    <a:pt x="433578" y="2644521"/>
                  </a:lnTo>
                </a:path>
                <a:path w="2602230" h="2916555">
                  <a:moveTo>
                    <a:pt x="433578" y="595502"/>
                  </a:moveTo>
                  <a:lnTo>
                    <a:pt x="433578" y="1024508"/>
                  </a:lnTo>
                </a:path>
                <a:path w="2602230" h="2916555">
                  <a:moveTo>
                    <a:pt x="433578" y="2053971"/>
                  </a:moveTo>
                  <a:lnTo>
                    <a:pt x="433578" y="2158365"/>
                  </a:lnTo>
                </a:path>
                <a:path w="2602230" h="2916555">
                  <a:moveTo>
                    <a:pt x="433578" y="2863977"/>
                  </a:moveTo>
                  <a:lnTo>
                    <a:pt x="433578" y="2916174"/>
                  </a:lnTo>
                </a:path>
                <a:path w="2602230" h="2916555">
                  <a:moveTo>
                    <a:pt x="433578" y="2377821"/>
                  </a:moveTo>
                  <a:lnTo>
                    <a:pt x="433578" y="2482227"/>
                  </a:lnTo>
                </a:path>
                <a:path w="2602230" h="2916555">
                  <a:moveTo>
                    <a:pt x="433578" y="1891664"/>
                  </a:moveTo>
                  <a:lnTo>
                    <a:pt x="433578" y="1996059"/>
                  </a:lnTo>
                </a:path>
                <a:path w="2602230" h="2916555">
                  <a:moveTo>
                    <a:pt x="433578" y="1730120"/>
                  </a:moveTo>
                  <a:lnTo>
                    <a:pt x="433578" y="1834514"/>
                  </a:lnTo>
                </a:path>
                <a:path w="2602230" h="2916555">
                  <a:moveTo>
                    <a:pt x="433578" y="110109"/>
                  </a:moveTo>
                  <a:lnTo>
                    <a:pt x="433578" y="214502"/>
                  </a:lnTo>
                </a:path>
                <a:path w="2602230" h="2916555">
                  <a:moveTo>
                    <a:pt x="433578" y="2215515"/>
                  </a:moveTo>
                  <a:lnTo>
                    <a:pt x="433578" y="2320671"/>
                  </a:lnTo>
                </a:path>
                <a:path w="2602230" h="2916555">
                  <a:moveTo>
                    <a:pt x="867156" y="1081658"/>
                  </a:moveTo>
                  <a:lnTo>
                    <a:pt x="867156" y="1186065"/>
                  </a:lnTo>
                </a:path>
                <a:path w="2602230" h="2916555">
                  <a:moveTo>
                    <a:pt x="867156" y="110109"/>
                  </a:moveTo>
                  <a:lnTo>
                    <a:pt x="867156" y="214502"/>
                  </a:lnTo>
                </a:path>
                <a:path w="2602230" h="2916555">
                  <a:moveTo>
                    <a:pt x="867156" y="2053971"/>
                  </a:moveTo>
                  <a:lnTo>
                    <a:pt x="867156" y="2320671"/>
                  </a:lnTo>
                </a:path>
                <a:path w="2602230" h="2916555">
                  <a:moveTo>
                    <a:pt x="867156" y="2863977"/>
                  </a:moveTo>
                  <a:lnTo>
                    <a:pt x="867156" y="2916174"/>
                  </a:lnTo>
                </a:path>
                <a:path w="2602230" h="2916555">
                  <a:moveTo>
                    <a:pt x="867156" y="0"/>
                  </a:moveTo>
                  <a:lnTo>
                    <a:pt x="867156" y="52209"/>
                  </a:lnTo>
                </a:path>
                <a:path w="2602230" h="2916555">
                  <a:moveTo>
                    <a:pt x="867156" y="1730120"/>
                  </a:moveTo>
                  <a:lnTo>
                    <a:pt x="867156" y="1834514"/>
                  </a:lnTo>
                </a:path>
                <a:path w="2602230" h="2916555">
                  <a:moveTo>
                    <a:pt x="867156" y="433958"/>
                  </a:moveTo>
                  <a:lnTo>
                    <a:pt x="867156" y="538352"/>
                  </a:lnTo>
                </a:path>
                <a:path w="2602230" h="2916555">
                  <a:moveTo>
                    <a:pt x="867156" y="271652"/>
                  </a:moveTo>
                  <a:lnTo>
                    <a:pt x="867156" y="376046"/>
                  </a:lnTo>
                </a:path>
                <a:path w="2602230" h="2916555">
                  <a:moveTo>
                    <a:pt x="867156" y="2540127"/>
                  </a:moveTo>
                  <a:lnTo>
                    <a:pt x="867156" y="2644521"/>
                  </a:lnTo>
                </a:path>
                <a:path w="2602230" h="2916555">
                  <a:moveTo>
                    <a:pt x="867156" y="1405508"/>
                  </a:moveTo>
                  <a:lnTo>
                    <a:pt x="867156" y="1510664"/>
                  </a:lnTo>
                </a:path>
                <a:path w="2602230" h="2916555">
                  <a:moveTo>
                    <a:pt x="867156" y="2701671"/>
                  </a:moveTo>
                  <a:lnTo>
                    <a:pt x="867156" y="2806065"/>
                  </a:lnTo>
                </a:path>
                <a:path w="2602230" h="2916555">
                  <a:moveTo>
                    <a:pt x="867156" y="1567814"/>
                  </a:moveTo>
                  <a:lnTo>
                    <a:pt x="867156" y="1672208"/>
                  </a:lnTo>
                </a:path>
                <a:path w="2602230" h="2916555">
                  <a:moveTo>
                    <a:pt x="867156" y="2377821"/>
                  </a:moveTo>
                  <a:lnTo>
                    <a:pt x="867156" y="2482227"/>
                  </a:lnTo>
                </a:path>
                <a:path w="2602230" h="2916555">
                  <a:moveTo>
                    <a:pt x="867156" y="595502"/>
                  </a:moveTo>
                  <a:lnTo>
                    <a:pt x="867156" y="1024508"/>
                  </a:lnTo>
                </a:path>
                <a:path w="2602230" h="2916555">
                  <a:moveTo>
                    <a:pt x="867156" y="1243964"/>
                  </a:moveTo>
                  <a:lnTo>
                    <a:pt x="867156" y="1348358"/>
                  </a:lnTo>
                </a:path>
                <a:path w="2602230" h="2916555">
                  <a:moveTo>
                    <a:pt x="867156" y="1891664"/>
                  </a:moveTo>
                  <a:lnTo>
                    <a:pt x="867156" y="1996059"/>
                  </a:lnTo>
                </a:path>
                <a:path w="2602230" h="2916555">
                  <a:moveTo>
                    <a:pt x="1300733" y="0"/>
                  </a:moveTo>
                  <a:lnTo>
                    <a:pt x="1300733" y="52209"/>
                  </a:lnTo>
                </a:path>
                <a:path w="2602230" h="2916555">
                  <a:moveTo>
                    <a:pt x="1300733" y="1730120"/>
                  </a:moveTo>
                  <a:lnTo>
                    <a:pt x="1300733" y="1834514"/>
                  </a:lnTo>
                </a:path>
                <a:path w="2602230" h="2916555">
                  <a:moveTo>
                    <a:pt x="1300733" y="2053971"/>
                  </a:moveTo>
                  <a:lnTo>
                    <a:pt x="1300733" y="2644521"/>
                  </a:lnTo>
                </a:path>
                <a:path w="2602230" h="2916555">
                  <a:moveTo>
                    <a:pt x="1300733" y="1405508"/>
                  </a:moveTo>
                  <a:lnTo>
                    <a:pt x="1300733" y="1510664"/>
                  </a:lnTo>
                </a:path>
                <a:path w="2602230" h="2916555">
                  <a:moveTo>
                    <a:pt x="1300733" y="1567814"/>
                  </a:moveTo>
                  <a:lnTo>
                    <a:pt x="1300733" y="1672208"/>
                  </a:lnTo>
                </a:path>
                <a:path w="2602230" h="2916555">
                  <a:moveTo>
                    <a:pt x="1300733" y="433958"/>
                  </a:moveTo>
                  <a:lnTo>
                    <a:pt x="1300733" y="1024508"/>
                  </a:lnTo>
                </a:path>
                <a:path w="2602230" h="2916555">
                  <a:moveTo>
                    <a:pt x="1300733" y="2701671"/>
                  </a:moveTo>
                  <a:lnTo>
                    <a:pt x="1300733" y="2806065"/>
                  </a:lnTo>
                </a:path>
                <a:path w="2602230" h="2916555">
                  <a:moveTo>
                    <a:pt x="1300733" y="1891664"/>
                  </a:moveTo>
                  <a:lnTo>
                    <a:pt x="1300733" y="1996059"/>
                  </a:lnTo>
                </a:path>
                <a:path w="2602230" h="2916555">
                  <a:moveTo>
                    <a:pt x="1300733" y="271652"/>
                  </a:moveTo>
                  <a:lnTo>
                    <a:pt x="1300733" y="376046"/>
                  </a:lnTo>
                </a:path>
                <a:path w="2602230" h="2916555">
                  <a:moveTo>
                    <a:pt x="1300733" y="110109"/>
                  </a:moveTo>
                  <a:lnTo>
                    <a:pt x="1300733" y="214502"/>
                  </a:lnTo>
                </a:path>
                <a:path w="2602230" h="2916555">
                  <a:moveTo>
                    <a:pt x="1300733" y="1081658"/>
                  </a:moveTo>
                  <a:lnTo>
                    <a:pt x="1300733" y="1348358"/>
                  </a:lnTo>
                </a:path>
                <a:path w="2602230" h="2916555">
                  <a:moveTo>
                    <a:pt x="1300733" y="2863977"/>
                  </a:moveTo>
                  <a:lnTo>
                    <a:pt x="1300733" y="2916174"/>
                  </a:lnTo>
                </a:path>
                <a:path w="2602230" h="2916555">
                  <a:moveTo>
                    <a:pt x="1735073" y="1730120"/>
                  </a:moveTo>
                  <a:lnTo>
                    <a:pt x="1735073" y="1834514"/>
                  </a:lnTo>
                </a:path>
                <a:path w="2602230" h="2916555">
                  <a:moveTo>
                    <a:pt x="1735073" y="1891664"/>
                  </a:moveTo>
                  <a:lnTo>
                    <a:pt x="1735073" y="2644521"/>
                  </a:lnTo>
                </a:path>
                <a:path w="2602230" h="2916555">
                  <a:moveTo>
                    <a:pt x="1735073" y="1405508"/>
                  </a:moveTo>
                  <a:lnTo>
                    <a:pt x="1735073" y="1510664"/>
                  </a:lnTo>
                </a:path>
                <a:path w="2602230" h="2916555">
                  <a:moveTo>
                    <a:pt x="1735073" y="1567814"/>
                  </a:moveTo>
                  <a:lnTo>
                    <a:pt x="1735073" y="1672208"/>
                  </a:lnTo>
                </a:path>
                <a:path w="2602230" h="2916555">
                  <a:moveTo>
                    <a:pt x="1735073" y="433958"/>
                  </a:moveTo>
                  <a:lnTo>
                    <a:pt x="1735073" y="1024508"/>
                  </a:lnTo>
                </a:path>
                <a:path w="2602230" h="2916555">
                  <a:moveTo>
                    <a:pt x="1735073" y="2701671"/>
                  </a:moveTo>
                  <a:lnTo>
                    <a:pt x="1735073" y="2806065"/>
                  </a:lnTo>
                </a:path>
                <a:path w="2602230" h="2916555">
                  <a:moveTo>
                    <a:pt x="1735073" y="1081658"/>
                  </a:moveTo>
                  <a:lnTo>
                    <a:pt x="1735073" y="1348358"/>
                  </a:lnTo>
                </a:path>
                <a:path w="2602230" h="2916555">
                  <a:moveTo>
                    <a:pt x="1735073" y="271652"/>
                  </a:moveTo>
                  <a:lnTo>
                    <a:pt x="1735073" y="376046"/>
                  </a:lnTo>
                </a:path>
                <a:path w="2602230" h="2916555">
                  <a:moveTo>
                    <a:pt x="1735073" y="2863977"/>
                  </a:moveTo>
                  <a:lnTo>
                    <a:pt x="1735073" y="2916174"/>
                  </a:lnTo>
                </a:path>
                <a:path w="2602230" h="2916555">
                  <a:moveTo>
                    <a:pt x="1735073" y="0"/>
                  </a:moveTo>
                  <a:lnTo>
                    <a:pt x="1735073" y="52209"/>
                  </a:lnTo>
                </a:path>
                <a:path w="2602230" h="2916555">
                  <a:moveTo>
                    <a:pt x="1735073" y="110109"/>
                  </a:moveTo>
                  <a:lnTo>
                    <a:pt x="1735073" y="214502"/>
                  </a:lnTo>
                </a:path>
                <a:path w="2602230" h="2916555">
                  <a:moveTo>
                    <a:pt x="2168651" y="0"/>
                  </a:moveTo>
                  <a:lnTo>
                    <a:pt x="2168651" y="214502"/>
                  </a:lnTo>
                </a:path>
                <a:path w="2602230" h="2916555">
                  <a:moveTo>
                    <a:pt x="2168651" y="2701671"/>
                  </a:moveTo>
                  <a:lnTo>
                    <a:pt x="2168651" y="2806065"/>
                  </a:lnTo>
                </a:path>
                <a:path w="2602230" h="2916555">
                  <a:moveTo>
                    <a:pt x="2168651" y="2863977"/>
                  </a:moveTo>
                  <a:lnTo>
                    <a:pt x="2168651" y="2916174"/>
                  </a:lnTo>
                </a:path>
                <a:path w="2602230" h="2916555">
                  <a:moveTo>
                    <a:pt x="2168651" y="433958"/>
                  </a:moveTo>
                  <a:lnTo>
                    <a:pt x="2168651" y="1510664"/>
                  </a:lnTo>
                </a:path>
                <a:path w="2602230" h="2916555">
                  <a:moveTo>
                    <a:pt x="2168651" y="271652"/>
                  </a:moveTo>
                  <a:lnTo>
                    <a:pt x="2168651" y="376046"/>
                  </a:lnTo>
                </a:path>
                <a:path w="2602230" h="2916555">
                  <a:moveTo>
                    <a:pt x="2168651" y="1567814"/>
                  </a:moveTo>
                  <a:lnTo>
                    <a:pt x="2168651" y="2644521"/>
                  </a:lnTo>
                </a:path>
                <a:path w="2602230" h="2916555">
                  <a:moveTo>
                    <a:pt x="2602230" y="271652"/>
                  </a:moveTo>
                  <a:lnTo>
                    <a:pt x="2602230" y="2916174"/>
                  </a:lnTo>
                </a:path>
                <a:path w="2602230" h="2916555">
                  <a:moveTo>
                    <a:pt x="2602230" y="0"/>
                  </a:moveTo>
                  <a:lnTo>
                    <a:pt x="2602230" y="214502"/>
                  </a:lnTo>
                </a:path>
              </a:pathLst>
            </a:custGeom>
            <a:ln w="9905">
              <a:solidFill>
                <a:srgbClr val="D9D9D9"/>
              </a:solidFill>
              <a:prstDash val="solid"/>
            </a:ln>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4" name="Graphic 39"/>
            <p:cNvSpPr/>
            <p:nvPr/>
          </p:nvSpPr>
          <p:spPr>
            <a:xfrm>
              <a:off x="4993766" y="144398"/>
              <a:ext cx="1270" cy="2916555"/>
            </a:xfrm>
            <a:custGeom>
              <a:avLst/>
              <a:gdLst/>
              <a:ahLst/>
              <a:cxnLst/>
              <a:rect l="l" t="t" r="r" b="b"/>
              <a:pathLst>
                <a:path h="2916555">
                  <a:moveTo>
                    <a:pt x="0" y="0"/>
                  </a:moveTo>
                  <a:lnTo>
                    <a:pt x="0" y="2916174"/>
                  </a:lnTo>
                </a:path>
              </a:pathLst>
            </a:custGeom>
            <a:ln w="9906">
              <a:solidFill>
                <a:srgbClr val="D9D9D9"/>
              </a:solidFill>
              <a:prstDash val="solid"/>
            </a:ln>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5" name="Graphic 40"/>
            <p:cNvSpPr/>
            <p:nvPr/>
          </p:nvSpPr>
          <p:spPr>
            <a:xfrm>
              <a:off x="1524000" y="358901"/>
              <a:ext cx="3164205" cy="543560"/>
            </a:xfrm>
            <a:custGeom>
              <a:avLst/>
              <a:gdLst/>
              <a:ahLst/>
              <a:cxnLst/>
              <a:rect l="l" t="t" r="r" b="b"/>
              <a:pathLst>
                <a:path w="3164205" h="543560">
                  <a:moveTo>
                    <a:pt x="174498" y="486156"/>
                  </a:moveTo>
                  <a:lnTo>
                    <a:pt x="0" y="486156"/>
                  </a:lnTo>
                  <a:lnTo>
                    <a:pt x="0" y="543306"/>
                  </a:lnTo>
                  <a:lnTo>
                    <a:pt x="174498" y="543306"/>
                  </a:lnTo>
                  <a:lnTo>
                    <a:pt x="174498" y="486156"/>
                  </a:lnTo>
                  <a:close/>
                </a:path>
                <a:path w="3164205" h="543560">
                  <a:moveTo>
                    <a:pt x="1562862" y="323850"/>
                  </a:moveTo>
                  <a:lnTo>
                    <a:pt x="0" y="323850"/>
                  </a:lnTo>
                  <a:lnTo>
                    <a:pt x="0" y="381000"/>
                  </a:lnTo>
                  <a:lnTo>
                    <a:pt x="1562862" y="381000"/>
                  </a:lnTo>
                  <a:lnTo>
                    <a:pt x="1562862" y="323850"/>
                  </a:lnTo>
                  <a:close/>
                </a:path>
                <a:path w="3164205" h="543560">
                  <a:moveTo>
                    <a:pt x="2900172" y="161544"/>
                  </a:moveTo>
                  <a:lnTo>
                    <a:pt x="0" y="161544"/>
                  </a:lnTo>
                  <a:lnTo>
                    <a:pt x="0" y="219456"/>
                  </a:lnTo>
                  <a:lnTo>
                    <a:pt x="2900172" y="219456"/>
                  </a:lnTo>
                  <a:lnTo>
                    <a:pt x="2900172" y="161544"/>
                  </a:lnTo>
                  <a:close/>
                </a:path>
                <a:path w="3164205" h="543560">
                  <a:moveTo>
                    <a:pt x="3163824" y="0"/>
                  </a:moveTo>
                  <a:lnTo>
                    <a:pt x="0" y="0"/>
                  </a:lnTo>
                  <a:lnTo>
                    <a:pt x="0" y="57150"/>
                  </a:lnTo>
                  <a:lnTo>
                    <a:pt x="3163824" y="57150"/>
                  </a:lnTo>
                  <a:lnTo>
                    <a:pt x="3163824" y="0"/>
                  </a:lnTo>
                  <a:close/>
                </a:path>
              </a:pathLst>
            </a:custGeom>
            <a:solidFill>
              <a:srgbClr val="CCC1DA"/>
            </a:solidFill>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6" name="Graphic 41"/>
            <p:cNvSpPr/>
            <p:nvPr/>
          </p:nvSpPr>
          <p:spPr>
            <a:xfrm>
              <a:off x="1524000" y="196608"/>
              <a:ext cx="2192655" cy="58419"/>
            </a:xfrm>
            <a:custGeom>
              <a:avLst/>
              <a:gdLst/>
              <a:ahLst/>
              <a:cxnLst/>
              <a:rect l="l" t="t" r="r" b="b"/>
              <a:pathLst>
                <a:path w="2192655" h="58419">
                  <a:moveTo>
                    <a:pt x="2192274" y="0"/>
                  </a:moveTo>
                  <a:lnTo>
                    <a:pt x="0" y="0"/>
                  </a:lnTo>
                  <a:lnTo>
                    <a:pt x="0" y="57899"/>
                  </a:lnTo>
                  <a:lnTo>
                    <a:pt x="2192274" y="57899"/>
                  </a:lnTo>
                  <a:lnTo>
                    <a:pt x="2192274" y="0"/>
                  </a:lnTo>
                  <a:close/>
                </a:path>
              </a:pathLst>
            </a:custGeom>
            <a:solidFill>
              <a:srgbClr val="943735"/>
            </a:solidFill>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7" name="Graphic 42"/>
            <p:cNvSpPr/>
            <p:nvPr/>
          </p:nvSpPr>
          <p:spPr>
            <a:xfrm>
              <a:off x="1524000" y="1168907"/>
              <a:ext cx="2867660" cy="1839595"/>
            </a:xfrm>
            <a:custGeom>
              <a:avLst/>
              <a:gdLst/>
              <a:ahLst/>
              <a:cxnLst/>
              <a:rect l="l" t="t" r="r" b="b"/>
              <a:pathLst>
                <a:path w="2867660" h="1839595">
                  <a:moveTo>
                    <a:pt x="1124712" y="1133856"/>
                  </a:moveTo>
                  <a:lnTo>
                    <a:pt x="0" y="1133856"/>
                  </a:lnTo>
                  <a:lnTo>
                    <a:pt x="0" y="1191006"/>
                  </a:lnTo>
                  <a:lnTo>
                    <a:pt x="1124712" y="1191006"/>
                  </a:lnTo>
                  <a:lnTo>
                    <a:pt x="1124712" y="1133856"/>
                  </a:lnTo>
                  <a:close/>
                </a:path>
                <a:path w="2867660" h="1839595">
                  <a:moveTo>
                    <a:pt x="1660398" y="1457731"/>
                  </a:moveTo>
                  <a:lnTo>
                    <a:pt x="0" y="1457731"/>
                  </a:lnTo>
                  <a:lnTo>
                    <a:pt x="0" y="1515618"/>
                  </a:lnTo>
                  <a:lnTo>
                    <a:pt x="1660398" y="1515618"/>
                  </a:lnTo>
                  <a:lnTo>
                    <a:pt x="1660398" y="1457731"/>
                  </a:lnTo>
                  <a:close/>
                </a:path>
                <a:path w="2867660" h="1839595">
                  <a:moveTo>
                    <a:pt x="1724406" y="1296162"/>
                  </a:moveTo>
                  <a:lnTo>
                    <a:pt x="0" y="1296162"/>
                  </a:lnTo>
                  <a:lnTo>
                    <a:pt x="0" y="1353312"/>
                  </a:lnTo>
                  <a:lnTo>
                    <a:pt x="1724406" y="1353312"/>
                  </a:lnTo>
                  <a:lnTo>
                    <a:pt x="1724406" y="1296162"/>
                  </a:lnTo>
                  <a:close/>
                </a:path>
                <a:path w="2867660" h="1839595">
                  <a:moveTo>
                    <a:pt x="1736598" y="161556"/>
                  </a:moveTo>
                  <a:lnTo>
                    <a:pt x="0" y="161556"/>
                  </a:lnTo>
                  <a:lnTo>
                    <a:pt x="0" y="219456"/>
                  </a:lnTo>
                  <a:lnTo>
                    <a:pt x="1736598" y="219456"/>
                  </a:lnTo>
                  <a:lnTo>
                    <a:pt x="1736598" y="161556"/>
                  </a:lnTo>
                  <a:close/>
                </a:path>
                <a:path w="2867660" h="1839595">
                  <a:moveTo>
                    <a:pt x="1815846" y="971550"/>
                  </a:moveTo>
                  <a:lnTo>
                    <a:pt x="0" y="971550"/>
                  </a:lnTo>
                  <a:lnTo>
                    <a:pt x="0" y="1029462"/>
                  </a:lnTo>
                  <a:lnTo>
                    <a:pt x="1815846" y="1029462"/>
                  </a:lnTo>
                  <a:lnTo>
                    <a:pt x="1815846" y="971550"/>
                  </a:lnTo>
                  <a:close/>
                </a:path>
                <a:path w="2867660" h="1839595">
                  <a:moveTo>
                    <a:pt x="2187702" y="647700"/>
                  </a:moveTo>
                  <a:lnTo>
                    <a:pt x="0" y="647700"/>
                  </a:lnTo>
                  <a:lnTo>
                    <a:pt x="0" y="705612"/>
                  </a:lnTo>
                  <a:lnTo>
                    <a:pt x="2187702" y="705612"/>
                  </a:lnTo>
                  <a:lnTo>
                    <a:pt x="2187702" y="647700"/>
                  </a:lnTo>
                  <a:close/>
                </a:path>
                <a:path w="2867660" h="1839595">
                  <a:moveTo>
                    <a:pt x="2204466" y="323850"/>
                  </a:moveTo>
                  <a:lnTo>
                    <a:pt x="0" y="323850"/>
                  </a:lnTo>
                  <a:lnTo>
                    <a:pt x="0" y="381000"/>
                  </a:lnTo>
                  <a:lnTo>
                    <a:pt x="2204466" y="381000"/>
                  </a:lnTo>
                  <a:lnTo>
                    <a:pt x="2204466" y="323850"/>
                  </a:lnTo>
                  <a:close/>
                </a:path>
                <a:path w="2867660" h="1839595">
                  <a:moveTo>
                    <a:pt x="2362200" y="0"/>
                  </a:moveTo>
                  <a:lnTo>
                    <a:pt x="0" y="0"/>
                  </a:lnTo>
                  <a:lnTo>
                    <a:pt x="0" y="57150"/>
                  </a:lnTo>
                  <a:lnTo>
                    <a:pt x="2362200" y="57150"/>
                  </a:lnTo>
                  <a:lnTo>
                    <a:pt x="2362200" y="0"/>
                  </a:lnTo>
                  <a:close/>
                </a:path>
                <a:path w="2867660" h="1839595">
                  <a:moveTo>
                    <a:pt x="2364486" y="810006"/>
                  </a:moveTo>
                  <a:lnTo>
                    <a:pt x="0" y="810006"/>
                  </a:lnTo>
                  <a:lnTo>
                    <a:pt x="0" y="867156"/>
                  </a:lnTo>
                  <a:lnTo>
                    <a:pt x="2364486" y="867156"/>
                  </a:lnTo>
                  <a:lnTo>
                    <a:pt x="2364486" y="810006"/>
                  </a:lnTo>
                  <a:close/>
                </a:path>
                <a:path w="2867660" h="1839595">
                  <a:moveTo>
                    <a:pt x="2716530" y="1620012"/>
                  </a:moveTo>
                  <a:lnTo>
                    <a:pt x="0" y="1620012"/>
                  </a:lnTo>
                  <a:lnTo>
                    <a:pt x="0" y="1677174"/>
                  </a:lnTo>
                  <a:lnTo>
                    <a:pt x="2716530" y="1677174"/>
                  </a:lnTo>
                  <a:lnTo>
                    <a:pt x="2716530" y="1620012"/>
                  </a:lnTo>
                  <a:close/>
                </a:path>
                <a:path w="2867660" h="1839595">
                  <a:moveTo>
                    <a:pt x="2734056" y="1781556"/>
                  </a:moveTo>
                  <a:lnTo>
                    <a:pt x="0" y="1781556"/>
                  </a:lnTo>
                  <a:lnTo>
                    <a:pt x="0" y="1839468"/>
                  </a:lnTo>
                  <a:lnTo>
                    <a:pt x="2734056" y="1839468"/>
                  </a:lnTo>
                  <a:lnTo>
                    <a:pt x="2734056" y="1781556"/>
                  </a:lnTo>
                  <a:close/>
                </a:path>
                <a:path w="2867660" h="1839595">
                  <a:moveTo>
                    <a:pt x="2867406" y="486156"/>
                  </a:moveTo>
                  <a:lnTo>
                    <a:pt x="0" y="486156"/>
                  </a:lnTo>
                  <a:lnTo>
                    <a:pt x="0" y="543306"/>
                  </a:lnTo>
                  <a:lnTo>
                    <a:pt x="2867406" y="543306"/>
                  </a:lnTo>
                  <a:lnTo>
                    <a:pt x="2867406" y="486156"/>
                  </a:lnTo>
                  <a:close/>
                </a:path>
              </a:pathLst>
            </a:custGeom>
            <a:solidFill>
              <a:srgbClr val="4F81BC"/>
            </a:solidFill>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8" name="Graphic 43"/>
            <p:cNvSpPr/>
            <p:nvPr/>
          </p:nvSpPr>
          <p:spPr>
            <a:xfrm>
              <a:off x="1524380" y="144398"/>
              <a:ext cx="1270" cy="2916555"/>
            </a:xfrm>
            <a:custGeom>
              <a:avLst/>
              <a:gdLst/>
              <a:ahLst/>
              <a:cxnLst/>
              <a:rect l="l" t="t" r="r" b="b"/>
              <a:pathLst>
                <a:path h="2916555">
                  <a:moveTo>
                    <a:pt x="0" y="2916174"/>
                  </a:moveTo>
                  <a:lnTo>
                    <a:pt x="0" y="0"/>
                  </a:lnTo>
                </a:path>
              </a:pathLst>
            </a:custGeom>
            <a:ln w="9906">
              <a:solidFill>
                <a:srgbClr val="D9D9D9"/>
              </a:solidFill>
              <a:prstDash val="solid"/>
            </a:ln>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59" name="Graphic 44"/>
            <p:cNvSpPr/>
            <p:nvPr/>
          </p:nvSpPr>
          <p:spPr>
            <a:xfrm>
              <a:off x="4952" y="4952"/>
              <a:ext cx="5129530" cy="3195320"/>
            </a:xfrm>
            <a:custGeom>
              <a:avLst/>
              <a:gdLst/>
              <a:ahLst/>
              <a:cxnLst/>
              <a:rect l="l" t="t" r="r" b="b"/>
              <a:pathLst>
                <a:path w="5129530" h="3195320">
                  <a:moveTo>
                    <a:pt x="0" y="0"/>
                  </a:moveTo>
                  <a:lnTo>
                    <a:pt x="5129022" y="0"/>
                  </a:lnTo>
                  <a:lnTo>
                    <a:pt x="5129022" y="3195066"/>
                  </a:lnTo>
                  <a:lnTo>
                    <a:pt x="0" y="3195066"/>
                  </a:lnTo>
                  <a:lnTo>
                    <a:pt x="0" y="0"/>
                  </a:lnTo>
                  <a:close/>
                </a:path>
              </a:pathLst>
            </a:custGeom>
            <a:ln w="9906">
              <a:solidFill>
                <a:srgbClr val="D9D9D9"/>
              </a:solidFill>
              <a:prstDash val="solid"/>
            </a:ln>
          </p:spPr>
          <p:txBody>
            <a:bodyPr wrap="square" lIns="0" tIns="0" rIns="0" bIns="0" rtlCol="0">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Text" lastClr="000000"/>
                </a:solidFill>
                <a:effectLst/>
                <a:uLnTx/>
                <a:uFillTx/>
              </a:endParaRPr>
            </a:p>
          </p:txBody>
        </p:sp>
        <p:sp>
          <p:nvSpPr>
            <p:cNvPr id="60" name="Textbox 45"/>
            <p:cNvSpPr txBox="1"/>
            <p:nvPr/>
          </p:nvSpPr>
          <p:spPr>
            <a:xfrm>
              <a:off x="4317207" y="2770950"/>
              <a:ext cx="314325" cy="276860"/>
            </a:xfrm>
            <a:prstGeom prst="rect">
              <a:avLst/>
            </a:prstGeom>
          </p:spPr>
          <p:txBody>
            <a:bodyPr wrap="square" lIns="0" tIns="0" rIns="0" bIns="0" rtlCol="0">
              <a:noAutofit/>
            </a:bodyPr>
            <a:lstStyle/>
            <a:p>
              <a:pPr marL="0" marR="0" lvl="0" indent="0" defTabSz="914400" eaLnBrk="1" fontAlgn="auto" latinLnBrk="0" hangingPunct="1">
                <a:lnSpc>
                  <a:spcPts val="915"/>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12,5%</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a:p>
              <a:pPr marL="17145" marR="0" lvl="0" indent="0" defTabSz="914400" eaLnBrk="1" fontAlgn="auto" latinLnBrk="0" hangingPunct="1">
                <a:lnSpc>
                  <a:spcPts val="1080"/>
                </a:lnSpc>
                <a:spcBef>
                  <a:spcPts val="175"/>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12,6%</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1" name="Textbox 46"/>
            <p:cNvSpPr txBox="1"/>
            <p:nvPr/>
          </p:nvSpPr>
          <p:spPr>
            <a:xfrm>
              <a:off x="3261075" y="2447024"/>
              <a:ext cx="302895" cy="276860"/>
            </a:xfrm>
            <a:prstGeom prst="rect">
              <a:avLst/>
            </a:prstGeom>
          </p:spPr>
          <p:txBody>
            <a:bodyPr wrap="square" lIns="0" tIns="0" rIns="0" bIns="0" rtlCol="0">
              <a:noAutofit/>
            </a:bodyPr>
            <a:lstStyle/>
            <a:p>
              <a:pPr marL="63500" marR="0" lvl="0" indent="0" defTabSz="914400" eaLnBrk="1" fontAlgn="auto" latinLnBrk="0" hangingPunct="1">
                <a:lnSpc>
                  <a:spcPts val="915"/>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8,0%</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a:p>
              <a:pPr marL="0" marR="0" lvl="0" indent="0" defTabSz="914400" eaLnBrk="1" fontAlgn="auto" latinLnBrk="0" hangingPunct="1">
                <a:lnSpc>
                  <a:spcPts val="1080"/>
                </a:lnSpc>
                <a:spcBef>
                  <a:spcPts val="175"/>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7,7%</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2" name="Textbox 47"/>
            <p:cNvSpPr txBox="1"/>
            <p:nvPr/>
          </p:nvSpPr>
          <p:spPr>
            <a:xfrm>
              <a:off x="2724894" y="2285061"/>
              <a:ext cx="238760"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5,2%</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3" name="Textbox 48"/>
            <p:cNvSpPr txBox="1"/>
            <p:nvPr/>
          </p:nvSpPr>
          <p:spPr>
            <a:xfrm>
              <a:off x="3415951" y="2123098"/>
              <a:ext cx="238760"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8,4%</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4" name="Textbox 49"/>
            <p:cNvSpPr txBox="1"/>
            <p:nvPr/>
          </p:nvSpPr>
          <p:spPr>
            <a:xfrm>
              <a:off x="3788341" y="1799172"/>
              <a:ext cx="473709" cy="276860"/>
            </a:xfrm>
            <a:prstGeom prst="rect">
              <a:avLst/>
            </a:prstGeom>
          </p:spPr>
          <p:txBody>
            <a:bodyPr wrap="square" lIns="0" tIns="0" rIns="0" bIns="0" rtlCol="0">
              <a:noAutofit/>
            </a:bodyPr>
            <a:lstStyle/>
            <a:p>
              <a:pPr marL="0" marR="0" lvl="0" indent="0" defTabSz="914400" eaLnBrk="1" fontAlgn="auto" latinLnBrk="0" hangingPunct="1">
                <a:lnSpc>
                  <a:spcPts val="915"/>
                </a:lnSpc>
                <a:spcBef>
                  <a:spcPts val="0"/>
                </a:spcBef>
                <a:spcAft>
                  <a:spcPts val="0"/>
                </a:spcAft>
                <a:buClrTx/>
                <a:buSzTx/>
                <a:buFontTx/>
                <a:buNone/>
                <a:tabLst/>
                <a:defRPr/>
              </a:pPr>
              <a:r>
                <a:rPr kumimoji="0" lang="fr-FR" sz="900" b="0" i="0" u="none" strike="noStrike" kern="0" cap="none" spc="-10" normalizeH="0" baseline="0" noProof="0" dirty="0">
                  <a:ln>
                    <a:noFill/>
                  </a:ln>
                  <a:solidFill>
                    <a:srgbClr val="404040"/>
                  </a:solidFill>
                  <a:effectLst/>
                  <a:uLnTx/>
                  <a:uFillTx/>
                  <a:latin typeface="Calibri" panose="020F0502020204030204" pitchFamily="34" charset="0"/>
                  <a:ea typeface="Arial MT"/>
                  <a:cs typeface="Arial MT"/>
                </a:rPr>
                <a:t>10,1%</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a:p>
              <a:pPr marL="176530" marR="0" lvl="0" indent="0" defTabSz="914400" eaLnBrk="1" fontAlgn="auto" latinLnBrk="0" hangingPunct="1">
                <a:lnSpc>
                  <a:spcPts val="1080"/>
                </a:lnSpc>
                <a:spcBef>
                  <a:spcPts val="175"/>
                </a:spcBef>
                <a:spcAft>
                  <a:spcPts val="0"/>
                </a:spcAft>
                <a:buClrTx/>
                <a:buSzTx/>
                <a:buFontTx/>
                <a:buNone/>
                <a:tabLst/>
                <a:defRPr/>
              </a:pPr>
              <a:r>
                <a:rPr kumimoji="0" lang="fr-FR" sz="900" b="0" i="0" u="none" strike="noStrike" kern="0" cap="none" spc="-10" normalizeH="0" baseline="0" noProof="0" dirty="0">
                  <a:ln>
                    <a:noFill/>
                  </a:ln>
                  <a:solidFill>
                    <a:srgbClr val="404040"/>
                  </a:solidFill>
                  <a:effectLst/>
                  <a:uLnTx/>
                  <a:uFillTx/>
                  <a:latin typeface="Calibri" panose="020F0502020204030204" pitchFamily="34" charset="0"/>
                  <a:ea typeface="Arial MT"/>
                  <a:cs typeface="Arial MT"/>
                </a:rPr>
                <a:t>10,9%</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p:txBody>
        </p:sp>
        <p:sp>
          <p:nvSpPr>
            <p:cNvPr id="65" name="Textbox 50"/>
            <p:cNvSpPr txBox="1"/>
            <p:nvPr/>
          </p:nvSpPr>
          <p:spPr>
            <a:xfrm>
              <a:off x="4467969" y="1637208"/>
              <a:ext cx="296545"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13,2%</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6" name="Textbox 51"/>
            <p:cNvSpPr txBox="1"/>
            <p:nvPr/>
          </p:nvSpPr>
          <p:spPr>
            <a:xfrm>
              <a:off x="3804915" y="1475245"/>
              <a:ext cx="296545"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10,2%</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7" name="Textbox 52"/>
            <p:cNvSpPr txBox="1"/>
            <p:nvPr/>
          </p:nvSpPr>
          <p:spPr>
            <a:xfrm>
              <a:off x="3337085" y="1313282"/>
              <a:ext cx="238760"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8,0%</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8" name="Textbox 53"/>
            <p:cNvSpPr txBox="1"/>
            <p:nvPr/>
          </p:nvSpPr>
          <p:spPr>
            <a:xfrm>
              <a:off x="3962877" y="1151319"/>
              <a:ext cx="296545"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10,9%</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69" name="Textbox 54"/>
            <p:cNvSpPr txBox="1"/>
            <p:nvPr/>
          </p:nvSpPr>
          <p:spPr>
            <a:xfrm>
              <a:off x="261557" y="1145490"/>
              <a:ext cx="1196115" cy="1896110"/>
            </a:xfrm>
            <a:prstGeom prst="rect">
              <a:avLst/>
            </a:prstGeom>
          </p:spPr>
          <p:txBody>
            <a:bodyPr wrap="square" lIns="0" tIns="0" rIns="0" bIns="0" rtlCol="0">
              <a:noAutofit/>
            </a:bodyPr>
            <a:lstStyle/>
            <a:p>
              <a:pPr marL="0" marR="11430" lvl="0" indent="0" algn="r" defTabSz="914400" eaLnBrk="1" fontAlgn="auto" latinLnBrk="0" hangingPunct="1">
                <a:lnSpc>
                  <a:spcPts val="915"/>
                </a:lnSpc>
                <a:spcBef>
                  <a:spcPts val="0"/>
                </a:spcBef>
                <a:spcAft>
                  <a:spcPts val="0"/>
                </a:spcAft>
                <a:buClrTx/>
                <a:buSzTx/>
                <a:buFontTx/>
                <a:buNone/>
                <a:tabLst/>
                <a:defRPr/>
              </a:pP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Tanger-Tétouan-Al</a:t>
              </a:r>
              <a:r>
                <a:rPr kumimoji="0" lang="fr-FR" sz="900" b="1" i="0" u="none" strike="noStrike" kern="0" cap="none" spc="-4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Hoceima</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a:p>
              <a:pPr marL="763270" marR="11430" lvl="0" indent="118745" algn="r" defTabSz="914400" eaLnBrk="1" fontAlgn="auto" latinLnBrk="0" hangingPunct="1">
                <a:lnSpc>
                  <a:spcPct val="115000"/>
                </a:lnSpc>
                <a:spcBef>
                  <a:spcPts val="175"/>
                </a:spcBef>
                <a:spcAft>
                  <a:spcPts val="0"/>
                </a:spcAft>
                <a:buClrTx/>
                <a:buSzTx/>
                <a:buFontTx/>
                <a:buNone/>
                <a:tabLst/>
                <a:defRPr/>
              </a:pP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L'oriental</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Fès-Meknès</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a:p>
              <a:pPr marL="356235" marR="11430" lvl="0" indent="83185" algn="r" defTabSz="914400" eaLnBrk="1" fontAlgn="auto" latinLnBrk="0" hangingPunct="1">
                <a:lnSpc>
                  <a:spcPct val="115000"/>
                </a:lnSpc>
                <a:spcBef>
                  <a:spcPts val="0"/>
                </a:spcBef>
                <a:spcAft>
                  <a:spcPts val="0"/>
                </a:spcAft>
                <a:buClrTx/>
                <a:buSzTx/>
                <a:buFontTx/>
                <a:buNone/>
                <a:tabLst/>
                <a:defRPr/>
              </a:pP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Rabat-Salé-</a:t>
              </a:r>
              <a:r>
                <a:rPr kumimoji="0" lang="fr-FR" sz="900" b="1" i="0" u="none" strike="noStrike" kern="0" cap="none" spc="-10" normalizeH="0" baseline="0" noProof="0" dirty="0" err="1">
                  <a:ln>
                    <a:noFill/>
                  </a:ln>
                  <a:solidFill>
                    <a:sysClr val="windowText" lastClr="000000"/>
                  </a:solidFill>
                  <a:effectLst/>
                  <a:uLnTx/>
                  <a:uFillTx/>
                  <a:latin typeface="Calibri" panose="020F0502020204030204" pitchFamily="34" charset="0"/>
                  <a:ea typeface="Arial MT"/>
                  <a:cs typeface="Arial MT"/>
                </a:rPr>
                <a:t>Kénitra</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 Béni</a:t>
              </a:r>
              <a:r>
                <a:rPr kumimoji="0" lang="fr-FR" sz="900" b="1" i="0" u="none" strike="noStrike" kern="0" cap="none" spc="-55"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Mellal-</a:t>
              </a:r>
              <a:r>
                <a:rPr kumimoji="0" lang="fr-FR" sz="900" b="1" i="0" u="none" strike="noStrike" kern="0" cap="none" spc="0" normalizeH="0" baseline="0" noProof="0" dirty="0" err="1">
                  <a:ln>
                    <a:noFill/>
                  </a:ln>
                  <a:solidFill>
                    <a:sysClr val="windowText" lastClr="000000"/>
                  </a:solidFill>
                  <a:effectLst/>
                  <a:uLnTx/>
                  <a:uFillTx/>
                  <a:latin typeface="Calibri" panose="020F0502020204030204" pitchFamily="34" charset="0"/>
                  <a:ea typeface="Arial MT"/>
                  <a:cs typeface="Arial MT"/>
                </a:rPr>
                <a:t>Khénifra</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Casablanca-Settat</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Marrakech-Safi</a:t>
              </a:r>
              <a:r>
                <a:rPr kumimoji="0" lang="fr-FR" sz="900" b="1" i="0" u="none" strike="noStrike" kern="0" cap="none" spc="20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err="1">
                  <a:ln>
                    <a:noFill/>
                  </a:ln>
                  <a:solidFill>
                    <a:sysClr val="windowText" lastClr="000000"/>
                  </a:solidFill>
                  <a:effectLst/>
                  <a:uLnTx/>
                  <a:uFillTx/>
                  <a:latin typeface="Calibri" panose="020F0502020204030204" pitchFamily="34" charset="0"/>
                  <a:ea typeface="Arial MT"/>
                  <a:cs typeface="Arial MT"/>
                </a:rPr>
                <a:t>Drâa</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-Tafilalet</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a:p>
              <a:pPr marL="134620" marR="11430" lvl="0" indent="588645" algn="r" defTabSz="914400" eaLnBrk="1" fontAlgn="auto" latinLnBrk="0" hangingPunct="1">
                <a:lnSpc>
                  <a:spcPct val="115000"/>
                </a:lnSpc>
                <a:spcBef>
                  <a:spcPts val="5"/>
                </a:spcBef>
                <a:spcAft>
                  <a:spcPts val="0"/>
                </a:spcAft>
                <a:buClrTx/>
                <a:buSzTx/>
                <a:buFontTx/>
                <a:buNone/>
                <a:tabLst/>
                <a:defRPr/>
              </a:pP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Souss-Massa</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0" normalizeH="0" baseline="0" noProof="0" dirty="0" err="1">
                  <a:ln>
                    <a:noFill/>
                  </a:ln>
                  <a:solidFill>
                    <a:sysClr val="windowText" lastClr="000000"/>
                  </a:solidFill>
                  <a:effectLst/>
                  <a:uLnTx/>
                  <a:uFillTx/>
                  <a:latin typeface="Calibri" panose="020F0502020204030204" pitchFamily="34" charset="0"/>
                  <a:ea typeface="Arial MT"/>
                  <a:cs typeface="Arial MT"/>
                </a:rPr>
                <a:t>Guelmim</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-Oued</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Noun </a:t>
              </a:r>
              <a:r>
                <a:rPr kumimoji="0" lang="fr-FR" sz="900" b="1" i="0" u="none" strike="noStrike" kern="0" cap="none" spc="0" normalizeH="0" baseline="0" noProof="0" dirty="0" err="1">
                  <a:ln>
                    <a:noFill/>
                  </a:ln>
                  <a:solidFill>
                    <a:sysClr val="windowText" lastClr="000000"/>
                  </a:solidFill>
                  <a:effectLst/>
                  <a:uLnTx/>
                  <a:uFillTx/>
                  <a:latin typeface="Calibri" panose="020F0502020204030204" pitchFamily="34" charset="0"/>
                  <a:ea typeface="Arial MT"/>
                  <a:cs typeface="Arial MT"/>
                </a:rPr>
                <a:t>Laâyoune-Sakia</a:t>
              </a:r>
              <a:r>
                <a:rPr kumimoji="0" lang="fr-FR" sz="900" b="1" i="0" u="none" strike="noStrike" kern="0" cap="none" spc="-15"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El</a:t>
              </a:r>
              <a:r>
                <a:rPr kumimoji="0" lang="fr-FR" sz="900" b="1" i="0" u="none" strike="noStrike" kern="0" cap="none" spc="-15"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a:ln>
                    <a:noFill/>
                  </a:ln>
                  <a:solidFill>
                    <a:sysClr val="windowText" lastClr="000000"/>
                  </a:solidFill>
                  <a:effectLst/>
                  <a:uLnTx/>
                  <a:uFillTx/>
                  <a:latin typeface="Calibri" panose="020F0502020204030204" pitchFamily="34" charset="0"/>
                  <a:ea typeface="Arial MT"/>
                  <a:cs typeface="Arial MT"/>
                </a:rPr>
                <a:t>Hamra</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a:p>
              <a:pPr marL="0" marR="11430" lvl="0" indent="0" algn="r" defTabSz="914400" eaLnBrk="1" fontAlgn="auto" latinLnBrk="0" hangingPunct="1">
                <a:lnSpc>
                  <a:spcPts val="1080"/>
                </a:lnSpc>
                <a:spcBef>
                  <a:spcPts val="5"/>
                </a:spcBef>
                <a:spcAft>
                  <a:spcPts val="0"/>
                </a:spcAft>
                <a:buClrTx/>
                <a:buSzTx/>
                <a:buFontTx/>
                <a:buNone/>
                <a:tabLst/>
                <a:defRPr/>
              </a:pPr>
              <a:r>
                <a:rPr kumimoji="0" lang="fr-FR" sz="900" b="1" i="0" u="none" strike="noStrike" kern="0" cap="none" spc="0" normalizeH="0" baseline="0" noProof="0" dirty="0">
                  <a:ln>
                    <a:noFill/>
                  </a:ln>
                  <a:solidFill>
                    <a:sysClr val="windowText" lastClr="000000"/>
                  </a:solidFill>
                  <a:effectLst/>
                  <a:uLnTx/>
                  <a:uFillTx/>
                  <a:latin typeface="Calibri" panose="020F0502020204030204" pitchFamily="34" charset="0"/>
                  <a:ea typeface="Arial MT"/>
                  <a:cs typeface="Arial MT"/>
                </a:rPr>
                <a:t>Dakhla-Oued</a:t>
              </a:r>
              <a:r>
                <a:rPr kumimoji="0" lang="fr-FR" sz="900" b="1" i="0" u="none" strike="noStrike" kern="0" cap="none" spc="-25" normalizeH="0" baseline="0" noProof="0" dirty="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dirty="0" err="1">
                  <a:ln>
                    <a:noFill/>
                  </a:ln>
                  <a:solidFill>
                    <a:sysClr val="windowText" lastClr="000000"/>
                  </a:solidFill>
                  <a:effectLst/>
                  <a:uLnTx/>
                  <a:uFillTx/>
                  <a:latin typeface="Calibri" panose="020F0502020204030204" pitchFamily="34" charset="0"/>
                  <a:ea typeface="Arial MT"/>
                  <a:cs typeface="Arial MT"/>
                </a:rPr>
                <a:t>Eddahab</a:t>
              </a:r>
              <a:endParaRPr kumimoji="0" lang="fr-FR" sz="1100" b="0" i="0" u="none" strike="noStrike" kern="0" cap="none" spc="0" normalizeH="0" baseline="0" noProof="0" dirty="0">
                <a:ln>
                  <a:noFill/>
                </a:ln>
                <a:solidFill>
                  <a:sysClr val="windowText" lastClr="000000"/>
                </a:solidFill>
                <a:effectLst/>
                <a:uLnTx/>
                <a:uFillTx/>
                <a:latin typeface="Arial MT"/>
                <a:ea typeface="Arial MT"/>
                <a:cs typeface="Arial MT"/>
              </a:endParaRPr>
            </a:p>
          </p:txBody>
        </p:sp>
        <p:sp>
          <p:nvSpPr>
            <p:cNvPr id="70" name="Textbox 55"/>
            <p:cNvSpPr txBox="1"/>
            <p:nvPr/>
          </p:nvSpPr>
          <p:spPr>
            <a:xfrm>
              <a:off x="1775175" y="827279"/>
              <a:ext cx="238760"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0,8%</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71" name="Textbox 56"/>
            <p:cNvSpPr txBox="1"/>
            <p:nvPr/>
          </p:nvSpPr>
          <p:spPr>
            <a:xfrm>
              <a:off x="3163234" y="665316"/>
              <a:ext cx="238760"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20" normalizeH="0" baseline="0" noProof="0">
                  <a:ln>
                    <a:noFill/>
                  </a:ln>
                  <a:solidFill>
                    <a:srgbClr val="404040"/>
                  </a:solidFill>
                  <a:effectLst/>
                  <a:uLnTx/>
                  <a:uFillTx/>
                  <a:latin typeface="Calibri" panose="020F0502020204030204" pitchFamily="34" charset="0"/>
                  <a:ea typeface="Arial MT"/>
                  <a:cs typeface="Arial MT"/>
                </a:rPr>
                <a:t>7,2%</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72" name="Textbox 57"/>
            <p:cNvSpPr txBox="1"/>
            <p:nvPr/>
          </p:nvSpPr>
          <p:spPr>
            <a:xfrm>
              <a:off x="4500659" y="341389"/>
              <a:ext cx="560705" cy="276860"/>
            </a:xfrm>
            <a:prstGeom prst="rect">
              <a:avLst/>
            </a:prstGeom>
          </p:spPr>
          <p:txBody>
            <a:bodyPr wrap="square" lIns="0" tIns="0" rIns="0" bIns="0" rtlCol="0">
              <a:noAutofit/>
            </a:bodyPr>
            <a:lstStyle/>
            <a:p>
              <a:pPr marL="263525" marR="0" lvl="0" indent="0" defTabSz="914400" eaLnBrk="1" fontAlgn="auto" latinLnBrk="0" hangingPunct="1">
                <a:lnSpc>
                  <a:spcPts val="915"/>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14,6%</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a:p>
              <a:pPr marL="0" marR="0" lvl="0" indent="0" defTabSz="914400" eaLnBrk="1" fontAlgn="auto" latinLnBrk="0" hangingPunct="1">
                <a:lnSpc>
                  <a:spcPts val="1080"/>
                </a:lnSpc>
                <a:spcBef>
                  <a:spcPts val="175"/>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13,4%</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73" name="Textbox 58"/>
            <p:cNvSpPr txBox="1"/>
            <p:nvPr/>
          </p:nvSpPr>
          <p:spPr>
            <a:xfrm>
              <a:off x="3792799" y="179426"/>
              <a:ext cx="296545" cy="114300"/>
            </a:xfrm>
            <a:prstGeom prst="rect">
              <a:avLst/>
            </a:prstGeom>
          </p:spPr>
          <p:txBody>
            <a:bodyPr wrap="square" lIns="0" tIns="0" rIns="0" bIns="0" rtlCol="0">
              <a:noAutofit/>
            </a:bodyPr>
            <a:lstStyle/>
            <a:p>
              <a:pPr marL="0" marR="0" lvl="0" indent="0" defTabSz="914400" eaLnBrk="1" fontAlgn="auto" latinLnBrk="0" hangingPunct="1">
                <a:lnSpc>
                  <a:spcPts val="900"/>
                </a:lnSpc>
                <a:spcBef>
                  <a:spcPts val="0"/>
                </a:spcBef>
                <a:spcAft>
                  <a:spcPts val="0"/>
                </a:spcAft>
                <a:buClrTx/>
                <a:buSzTx/>
                <a:buFontTx/>
                <a:buNone/>
                <a:tabLst/>
                <a:defRPr/>
              </a:pPr>
              <a:r>
                <a:rPr kumimoji="0" lang="fr-FR" sz="900" b="0" i="0" u="none" strike="noStrike" kern="0" cap="none" spc="-10" normalizeH="0" baseline="0" noProof="0">
                  <a:ln>
                    <a:noFill/>
                  </a:ln>
                  <a:solidFill>
                    <a:srgbClr val="404040"/>
                  </a:solidFill>
                  <a:effectLst/>
                  <a:uLnTx/>
                  <a:uFillTx/>
                  <a:latin typeface="Calibri" panose="020F0502020204030204" pitchFamily="34" charset="0"/>
                  <a:ea typeface="Arial MT"/>
                  <a:cs typeface="Arial MT"/>
                </a:rPr>
                <a:t>10,1%</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sp>
          <p:nvSpPr>
            <p:cNvPr id="74" name="Textbox 59"/>
            <p:cNvSpPr txBox="1"/>
            <p:nvPr/>
          </p:nvSpPr>
          <p:spPr>
            <a:xfrm>
              <a:off x="808883" y="173597"/>
              <a:ext cx="622300" cy="762635"/>
            </a:xfrm>
            <a:prstGeom prst="rect">
              <a:avLst/>
            </a:prstGeom>
          </p:spPr>
          <p:txBody>
            <a:bodyPr wrap="square" lIns="0" tIns="0" rIns="0" bIns="0" rtlCol="0">
              <a:noAutofit/>
            </a:bodyPr>
            <a:lstStyle/>
            <a:p>
              <a:pPr marL="0" marR="12065" lvl="0" indent="0" algn="r" defTabSz="914400" eaLnBrk="1" fontAlgn="auto" latinLnBrk="0" hangingPunct="1">
                <a:lnSpc>
                  <a:spcPts val="915"/>
                </a:lnSpc>
                <a:spcBef>
                  <a:spcPts val="0"/>
                </a:spcBef>
                <a:spcAft>
                  <a:spcPts val="0"/>
                </a:spcAft>
                <a:buClrTx/>
                <a:buSzTx/>
                <a:buFontTx/>
                <a:buNone/>
                <a:tabLst/>
                <a:defRPr/>
              </a:pPr>
              <a:r>
                <a:rPr kumimoji="0" lang="fr-FR" sz="900" b="1" i="0" u="none" strike="noStrike" kern="0" cap="none" spc="-10" normalizeH="0" baseline="0" noProof="0">
                  <a:ln>
                    <a:noFill/>
                  </a:ln>
                  <a:solidFill>
                    <a:sysClr val="windowText" lastClr="000000"/>
                  </a:solidFill>
                  <a:effectLst/>
                  <a:uLnTx/>
                  <a:uFillTx/>
                  <a:latin typeface="Calibri" panose="020F0502020204030204" pitchFamily="34" charset="0"/>
                  <a:ea typeface="Arial MT"/>
                  <a:cs typeface="Arial MT"/>
                </a:rPr>
                <a:t>National</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a:p>
              <a:pPr marL="0" marR="11430" lvl="0" indent="223520" algn="r" defTabSz="914400" eaLnBrk="1" fontAlgn="auto" latinLnBrk="0" hangingPunct="1">
                <a:lnSpc>
                  <a:spcPts val="1250"/>
                </a:lnSpc>
                <a:spcBef>
                  <a:spcPts val="25"/>
                </a:spcBef>
                <a:spcAft>
                  <a:spcPts val="0"/>
                </a:spcAft>
                <a:buClrTx/>
                <a:buSzTx/>
                <a:buFontTx/>
                <a:buNone/>
                <a:tabLst/>
                <a:defRPr/>
              </a:pPr>
              <a:r>
                <a:rPr kumimoji="0" lang="fr-FR" sz="900" b="1" i="0" u="none" strike="noStrike" kern="0" cap="none" spc="-10" normalizeH="0" baseline="0" noProof="0">
                  <a:ln>
                    <a:noFill/>
                  </a:ln>
                  <a:solidFill>
                    <a:sysClr val="windowText" lastClr="000000"/>
                  </a:solidFill>
                  <a:effectLst/>
                  <a:uLnTx/>
                  <a:uFillTx/>
                  <a:latin typeface="Calibri" panose="020F0502020204030204" pitchFamily="34" charset="0"/>
                  <a:ea typeface="Arial MT"/>
                  <a:cs typeface="Arial MT"/>
                </a:rPr>
                <a:t>Services</a:t>
              </a:r>
              <a:r>
                <a:rPr kumimoji="0" lang="fr-FR" sz="900" b="1" i="0" u="none" strike="noStrike" kern="0" cap="none" spc="0" normalizeH="0" baseline="0" noProof="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a:ln>
                    <a:noFill/>
                  </a:ln>
                  <a:solidFill>
                    <a:sysClr val="windowText" lastClr="000000"/>
                  </a:solidFill>
                  <a:effectLst/>
                  <a:uLnTx/>
                  <a:uFillTx/>
                  <a:latin typeface="Calibri" panose="020F0502020204030204" pitchFamily="34" charset="0"/>
                  <a:ea typeface="Arial MT"/>
                  <a:cs typeface="Arial MT"/>
                </a:rPr>
                <a:t>Industrie</a:t>
              </a:r>
              <a:r>
                <a:rPr kumimoji="0" lang="fr-FR" sz="900" b="1" i="0" u="none" strike="noStrike" kern="0" cap="none" spc="0" normalizeH="0" baseline="0" noProof="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a:ln>
                    <a:noFill/>
                  </a:ln>
                  <a:solidFill>
                    <a:sysClr val="windowText" lastClr="000000"/>
                  </a:solidFill>
                  <a:effectLst/>
                  <a:uLnTx/>
                  <a:uFillTx/>
                  <a:latin typeface="Calibri" panose="020F0502020204030204" pitchFamily="34" charset="0"/>
                  <a:ea typeface="Arial MT"/>
                  <a:cs typeface="Arial MT"/>
                </a:rPr>
                <a:t>Commerce</a:t>
              </a:r>
              <a:r>
                <a:rPr kumimoji="0" lang="fr-FR" sz="900" b="1" i="0" u="none" strike="noStrike" kern="0" cap="none" spc="0" normalizeH="0" baseline="0" noProof="0">
                  <a:ln>
                    <a:noFill/>
                  </a:ln>
                  <a:solidFill>
                    <a:sysClr val="windowText" lastClr="000000"/>
                  </a:solidFill>
                  <a:effectLst/>
                  <a:uLnTx/>
                  <a:uFillTx/>
                  <a:latin typeface="Calibri" panose="020F0502020204030204" pitchFamily="34" charset="0"/>
                  <a:ea typeface="Arial MT"/>
                  <a:cs typeface="Arial MT"/>
                </a:rPr>
                <a:t> </a:t>
              </a:r>
              <a:r>
                <a:rPr kumimoji="0" lang="fr-FR" sz="900" b="1" i="0" u="none" strike="noStrike" kern="0" cap="none" spc="-10" normalizeH="0" baseline="0" noProof="0">
                  <a:ln>
                    <a:noFill/>
                  </a:ln>
                  <a:solidFill>
                    <a:sysClr val="windowText" lastClr="000000"/>
                  </a:solidFill>
                  <a:effectLst/>
                  <a:uLnTx/>
                  <a:uFillTx/>
                  <a:latin typeface="Calibri" panose="020F0502020204030204" pitchFamily="34" charset="0"/>
                  <a:ea typeface="Arial MT"/>
                  <a:cs typeface="Arial MT"/>
                </a:rPr>
                <a:t>Construction</a:t>
              </a:r>
              <a:endParaRPr kumimoji="0" lang="fr-FR" sz="1100" b="0" i="0" u="none" strike="noStrike" kern="0" cap="none" spc="0" normalizeH="0" baseline="0" noProof="0">
                <a:ln>
                  <a:noFill/>
                </a:ln>
                <a:solidFill>
                  <a:sysClr val="windowText" lastClr="000000"/>
                </a:solidFill>
                <a:effectLst/>
                <a:uLnTx/>
                <a:uFillTx/>
                <a:latin typeface="Arial MT"/>
                <a:ea typeface="Arial MT"/>
                <a:cs typeface="Arial MT"/>
              </a:endParaRPr>
            </a:p>
          </p:txBody>
        </p:sp>
      </p:grpSp>
    </p:spTree>
    <p:extLst>
      <p:ext uri="{BB962C8B-B14F-4D97-AF65-F5344CB8AC3E}">
        <p14:creationId xmlns:p14="http://schemas.microsoft.com/office/powerpoint/2010/main" val="3325620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6" name="Espace réservé du contenu 5"/>
          <p:cNvPicPr>
            <a:picLocks noGrp="1" noChangeAspect="1"/>
          </p:cNvPicPr>
          <p:nvPr>
            <p:ph idx="1"/>
          </p:nvPr>
        </p:nvPicPr>
        <p:blipFill>
          <a:blip r:embed="rId2"/>
          <a:stretch>
            <a:fillRect/>
          </a:stretch>
        </p:blipFill>
        <p:spPr>
          <a:xfrm>
            <a:off x="1072592" y="2636913"/>
            <a:ext cx="6998815" cy="1440160"/>
          </a:xfrm>
          <a:prstGeom prst="rect">
            <a:avLst/>
          </a:prstGeom>
        </p:spPr>
      </p:pic>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18</a:t>
            </a:fld>
            <a:endParaRPr lang="fr-FR"/>
          </a:p>
        </p:txBody>
      </p:sp>
    </p:spTree>
    <p:extLst>
      <p:ext uri="{BB962C8B-B14F-4D97-AF65-F5344CB8AC3E}">
        <p14:creationId xmlns:p14="http://schemas.microsoft.com/office/powerpoint/2010/main" val="32212359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50013"/>
            <a:ext cx="7001052" cy="1157691"/>
          </a:xfrm>
        </p:spPr>
        <p:txBody>
          <a:bodyPr/>
          <a:lstStyle/>
          <a:p>
            <a:r>
              <a:rPr lang="ar-MA" sz="3600" dirty="0">
                <a:solidFill>
                  <a:srgbClr val="FF6600"/>
                </a:solidFill>
                <a:latin typeface="Calibri" panose="020F0502020204030204" pitchFamily="34" charset="0"/>
                <a:cs typeface="Calibri" panose="020F0502020204030204" pitchFamily="34" charset="0"/>
              </a:rPr>
              <a:t>المحلات </a:t>
            </a:r>
            <a:r>
              <a:rPr lang="ar-MA" sz="3600" dirty="0" smtClean="0">
                <a:solidFill>
                  <a:srgbClr val="FF6600"/>
                </a:solidFill>
                <a:latin typeface="Calibri" panose="020F0502020204030204" pitchFamily="34" charset="0"/>
                <a:cs typeface="Calibri" panose="020F0502020204030204" pitchFamily="34" charset="0"/>
              </a:rPr>
              <a:t>المهنية غير </a:t>
            </a:r>
            <a:r>
              <a:rPr lang="ar-MA" sz="3600" dirty="0">
                <a:solidFill>
                  <a:srgbClr val="FF6600"/>
                </a:solidFill>
                <a:latin typeface="Calibri" panose="020F0502020204030204" pitchFamily="34" charset="0"/>
                <a:cs typeface="Calibri" panose="020F0502020204030204" pitchFamily="34" charset="0"/>
              </a:rPr>
              <a:t>الهادفة </a:t>
            </a:r>
            <a:r>
              <a:rPr lang="ar-MA" sz="3600" dirty="0" smtClean="0">
                <a:solidFill>
                  <a:srgbClr val="FF6600"/>
                </a:solidFill>
                <a:latin typeface="Calibri" panose="020F0502020204030204" pitchFamily="34" charset="0"/>
                <a:cs typeface="Calibri" panose="020F0502020204030204" pitchFamily="34" charset="0"/>
              </a:rPr>
              <a:t>للربح</a:t>
            </a:r>
            <a:r>
              <a:rPr lang="fr-FR" sz="3600" dirty="0" smtClean="0">
                <a:solidFill>
                  <a:srgbClr val="FF6600"/>
                </a:solidFill>
                <a:sym typeface="Wingdings" panose="05000000000000000000" pitchFamily="2" charset="2"/>
              </a:rPr>
              <a:t></a:t>
            </a:r>
            <a:endParaRPr lang="fr-FR" sz="3600" dirty="0">
              <a:solidFill>
                <a:srgbClr val="FF6600"/>
              </a:solidFill>
            </a:endParaRPr>
          </a:p>
        </p:txBody>
      </p:sp>
      <p:sp>
        <p:nvSpPr>
          <p:cNvPr id="3" name="Espace réservé du contenu 2"/>
          <p:cNvSpPr>
            <a:spLocks noGrp="1"/>
          </p:cNvSpPr>
          <p:nvPr>
            <p:ph idx="1"/>
          </p:nvPr>
        </p:nvSpPr>
        <p:spPr>
          <a:xfrm>
            <a:off x="457199" y="2100404"/>
            <a:ext cx="8234127" cy="4025759"/>
          </a:xfrm>
        </p:spPr>
        <p:txBody>
          <a:bodyPr/>
          <a:lstStyle/>
          <a:p>
            <a:pPr algn="r" rtl="1">
              <a:buFont typeface="Arial" panose="020B0604020202020204" pitchFamily="34" charset="0"/>
              <a:buChar char="•"/>
            </a:pPr>
            <a:r>
              <a:rPr lang="ar-MA" sz="1800" b="1" dirty="0" smtClean="0">
                <a:solidFill>
                  <a:schemeClr val="tx1"/>
                </a:solidFill>
                <a:latin typeface="Calibri" panose="020F0502020204030204" pitchFamily="34" charset="0"/>
                <a:cs typeface="Calibri" panose="020F0502020204030204" pitchFamily="34" charset="0"/>
              </a:rPr>
              <a:t>62,5</a:t>
            </a:r>
            <a:r>
              <a:rPr lang="fr-FR" sz="1800" b="1" dirty="0" smtClean="0">
                <a:solidFill>
                  <a:schemeClr val="tx1"/>
                </a:solidFill>
                <a:latin typeface="Calibri" panose="020F0502020204030204" pitchFamily="34" charset="0"/>
                <a:cs typeface="Calibri" panose="020F0502020204030204" pitchFamily="34" charset="0"/>
              </a:rPr>
              <a:t>%</a:t>
            </a:r>
            <a:r>
              <a:rPr lang="ar-MA" sz="1800" b="1" dirty="0" smtClean="0">
                <a:solidFill>
                  <a:schemeClr val="tx1"/>
                </a:solidFill>
                <a:latin typeface="Calibri" panose="020F0502020204030204" pitchFamily="34" charset="0"/>
                <a:cs typeface="Calibri" panose="020F0502020204030204" pitchFamily="34" charset="0"/>
              </a:rPr>
              <a:t> منها متمركزة بالوسط الحضري و 37,5</a:t>
            </a:r>
            <a:r>
              <a:rPr lang="fr-FR" sz="1800" b="1" dirty="0" smtClean="0">
                <a:solidFill>
                  <a:schemeClr val="tx1"/>
                </a:solidFill>
                <a:latin typeface="Calibri" panose="020F0502020204030204" pitchFamily="34" charset="0"/>
                <a:cs typeface="Calibri" panose="020F0502020204030204" pitchFamily="34" charset="0"/>
              </a:rPr>
              <a:t>%</a:t>
            </a:r>
            <a:r>
              <a:rPr lang="ar-MA" sz="1800" b="1" dirty="0" smtClean="0">
                <a:solidFill>
                  <a:schemeClr val="tx1"/>
                </a:solidFill>
                <a:latin typeface="Calibri" panose="020F0502020204030204" pitchFamily="34" charset="0"/>
                <a:cs typeface="Calibri" panose="020F0502020204030204" pitchFamily="34" charset="0"/>
              </a:rPr>
              <a:t> بالوسط القروي </a:t>
            </a:r>
          </a:p>
          <a:p>
            <a:pPr algn="r" rtl="1">
              <a:buFont typeface="Arial" panose="020B0604020202020204" pitchFamily="34" charset="0"/>
              <a:buChar char="•"/>
            </a:pPr>
            <a:r>
              <a:rPr lang="ar-MA" sz="1800" b="1" dirty="0" smtClean="0">
                <a:solidFill>
                  <a:schemeClr val="tx1"/>
                </a:solidFill>
                <a:latin typeface="Calibri" panose="020F0502020204030204" pitchFamily="34" charset="0"/>
                <a:cs typeface="Calibri" panose="020F0502020204030204" pitchFamily="34" charset="0"/>
              </a:rPr>
              <a:t> جهة سوس ماسة درعة تضم 4315 محلا مهنيا غير هادف للربح وتأتي بذلك في المقدمة بحصة تعادل 15,7</a:t>
            </a:r>
            <a:r>
              <a:rPr lang="fr-FR" sz="1800" b="1" dirty="0" smtClean="0">
                <a:solidFill>
                  <a:schemeClr val="tx1"/>
                </a:solidFill>
                <a:latin typeface="Calibri" panose="020F0502020204030204" pitchFamily="34" charset="0"/>
                <a:cs typeface="Calibri" panose="020F0502020204030204" pitchFamily="34" charset="0"/>
              </a:rPr>
              <a:t>%</a:t>
            </a:r>
            <a:r>
              <a:rPr lang="ar-MA" sz="1800" b="1" dirty="0" smtClean="0">
                <a:solidFill>
                  <a:schemeClr val="tx1"/>
                </a:solidFill>
                <a:latin typeface="Calibri" panose="020F0502020204030204" pitchFamily="34" charset="0"/>
                <a:cs typeface="Calibri" panose="020F0502020204030204" pitchFamily="34" charset="0"/>
              </a:rPr>
              <a:t> من المجموع الوطني متبوعة بجهة مراكش اسفي بنسبة 15</a:t>
            </a:r>
            <a:r>
              <a:rPr lang="fr-FR" sz="1800" b="1" dirty="0" smtClean="0">
                <a:solidFill>
                  <a:schemeClr val="tx1"/>
                </a:solidFill>
                <a:latin typeface="Calibri" panose="020F0502020204030204" pitchFamily="34" charset="0"/>
                <a:cs typeface="Calibri" panose="020F0502020204030204" pitchFamily="34" charset="0"/>
              </a:rPr>
              <a:t>%</a:t>
            </a:r>
            <a:endParaRPr lang="ar-MA" sz="1800" b="1" dirty="0" smtClean="0">
              <a:solidFill>
                <a:schemeClr val="tx1"/>
              </a:solidFill>
              <a:latin typeface="Calibri" panose="020F0502020204030204" pitchFamily="34" charset="0"/>
              <a:cs typeface="Calibri" panose="020F0502020204030204" pitchFamily="34" charset="0"/>
            </a:endParaRPr>
          </a:p>
          <a:p>
            <a:pPr algn="r" rtl="1"/>
            <a:endParaRPr lang="ar-MA" dirty="0" smtClean="0">
              <a:solidFill>
                <a:schemeClr val="tx1"/>
              </a:solidFill>
              <a:latin typeface="Calibri" panose="020F0502020204030204" pitchFamily="34" charset="0"/>
              <a:cs typeface="Calibri" panose="020F0502020204030204" pitchFamily="34" charset="0"/>
            </a:endParaRPr>
          </a:p>
          <a:p>
            <a:endParaRPr lang="ar-MA" dirty="0">
              <a:solidFill>
                <a:schemeClr val="tx1"/>
              </a:solidFill>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19</a:t>
            </a:fld>
            <a:endParaRPr lang="fr-FR"/>
          </a:p>
        </p:txBody>
      </p:sp>
      <p:grpSp>
        <p:nvGrpSpPr>
          <p:cNvPr id="7" name="Group 66"/>
          <p:cNvGrpSpPr>
            <a:grpSpLocks/>
          </p:cNvGrpSpPr>
          <p:nvPr/>
        </p:nvGrpSpPr>
        <p:grpSpPr>
          <a:xfrm>
            <a:off x="1331641" y="3068961"/>
            <a:ext cx="6840810" cy="3249432"/>
            <a:chOff x="4952" y="4952"/>
            <a:chExt cx="4967605" cy="5638800"/>
          </a:xfrm>
        </p:grpSpPr>
        <p:pic>
          <p:nvPicPr>
            <p:cNvPr id="8" name="Image 7"/>
            <p:cNvPicPr/>
            <p:nvPr/>
          </p:nvPicPr>
          <p:blipFill>
            <a:blip r:embed="rId3" cstate="print"/>
            <a:stretch>
              <a:fillRect/>
            </a:stretch>
          </p:blipFill>
          <p:spPr>
            <a:xfrm>
              <a:off x="112920" y="267227"/>
              <a:ext cx="4704327" cy="5146416"/>
            </a:xfrm>
            <a:prstGeom prst="rect">
              <a:avLst/>
            </a:prstGeom>
          </p:spPr>
        </p:pic>
        <p:sp>
          <p:nvSpPr>
            <p:cNvPr id="9" name="Graphic 68"/>
            <p:cNvSpPr/>
            <p:nvPr/>
          </p:nvSpPr>
          <p:spPr>
            <a:xfrm>
              <a:off x="4952" y="4952"/>
              <a:ext cx="4967605" cy="5638800"/>
            </a:xfrm>
            <a:custGeom>
              <a:avLst/>
              <a:gdLst/>
              <a:ahLst/>
              <a:cxnLst/>
              <a:rect l="l" t="t" r="r" b="b"/>
              <a:pathLst>
                <a:path w="4967605" h="5638800">
                  <a:moveTo>
                    <a:pt x="0" y="0"/>
                  </a:moveTo>
                  <a:lnTo>
                    <a:pt x="4967478" y="0"/>
                  </a:lnTo>
                  <a:lnTo>
                    <a:pt x="4967478" y="5638800"/>
                  </a:lnTo>
                  <a:lnTo>
                    <a:pt x="0" y="5638800"/>
                  </a:lnTo>
                  <a:lnTo>
                    <a:pt x="0" y="0"/>
                  </a:lnTo>
                  <a:close/>
                </a:path>
              </a:pathLst>
            </a:custGeom>
            <a:ln w="9906">
              <a:solidFill>
                <a:srgbClr val="943735"/>
              </a:solidFill>
              <a:prstDash val="solid"/>
            </a:ln>
          </p:spPr>
          <p:txBody>
            <a:bodyPr wrap="square" lIns="0" tIns="0" rIns="0" bIns="0" rtlCol="0">
              <a:prstTxWarp prst="textNoShape">
                <a:avLst/>
              </a:prstTxWarp>
              <a:noAutofit/>
            </a:bodyPr>
            <a:lstStyle/>
            <a:p>
              <a:endParaRPr lang="fr-FR"/>
            </a:p>
          </p:txBody>
        </p:sp>
      </p:grpSp>
    </p:spTree>
    <p:extLst>
      <p:ext uri="{BB962C8B-B14F-4D97-AF65-F5344CB8AC3E}">
        <p14:creationId xmlns:p14="http://schemas.microsoft.com/office/powerpoint/2010/main" val="2282835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49" y="1196752"/>
            <a:ext cx="6984951" cy="720081"/>
          </a:xfrm>
        </p:spPr>
        <p:txBody>
          <a:bodyPr/>
          <a:lstStyle/>
          <a:p>
            <a:r>
              <a:rPr lang="ar-MA" sz="3600" dirty="0" smtClean="0">
                <a:solidFill>
                  <a:srgbClr val="0070C0"/>
                </a:solidFill>
                <a:latin typeface="Calibri" panose="020F0502020204030204" pitchFamily="34" charset="0"/>
                <a:cs typeface="Calibri" panose="020F0502020204030204" pitchFamily="34" charset="0"/>
              </a:rPr>
              <a:t>تعريف العملية</a:t>
            </a:r>
            <a:r>
              <a:rPr lang="ar-MA" sz="3600" dirty="0">
                <a:solidFill>
                  <a:srgbClr val="0070C0"/>
                </a:solidFill>
                <a:latin typeface="Calibri" panose="020F0502020204030204" pitchFamily="34" charset="0"/>
                <a:cs typeface="Calibri" panose="020F0502020204030204" pitchFamily="34" charset="0"/>
              </a:rPr>
              <a:t/>
            </a:r>
            <a:br>
              <a:rPr lang="ar-MA" sz="3600" dirty="0">
                <a:solidFill>
                  <a:srgbClr val="0070C0"/>
                </a:solidFill>
                <a:latin typeface="Calibri" panose="020F0502020204030204" pitchFamily="34" charset="0"/>
                <a:cs typeface="Calibri" panose="020F0502020204030204" pitchFamily="34" charset="0"/>
              </a:rPr>
            </a:br>
            <a:endParaRPr lang="fr-FR" sz="3600" dirty="0">
              <a:solidFill>
                <a:srgbClr val="0070C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1187449" y="1916833"/>
            <a:ext cx="7128968" cy="3960439"/>
          </a:xfrm>
        </p:spPr>
        <p:txBody>
          <a:bodyPr/>
          <a:lstStyle/>
          <a:p>
            <a:pPr algn="r" rtl="1">
              <a:buFont typeface="Arial" panose="020B0604020202020204" pitchFamily="34" charset="0"/>
              <a:buChar char="•"/>
            </a:pPr>
            <a:r>
              <a:rPr lang="ar-MA" b="1" dirty="0" smtClean="0">
                <a:solidFill>
                  <a:schemeClr val="tx1"/>
                </a:solidFill>
                <a:latin typeface="Calibri" panose="020F0502020204030204" pitchFamily="34" charset="0"/>
                <a:cs typeface="Calibri" panose="020F0502020204030204" pitchFamily="34" charset="0"/>
              </a:rPr>
              <a:t>التوطين </a:t>
            </a:r>
            <a:r>
              <a:rPr lang="ar-MA" b="1" dirty="0">
                <a:solidFill>
                  <a:schemeClr val="tx1"/>
                </a:solidFill>
                <a:latin typeface="Calibri" panose="020F0502020204030204" pitchFamily="34" charset="0"/>
                <a:cs typeface="Calibri" panose="020F0502020204030204" pitchFamily="34" charset="0"/>
              </a:rPr>
              <a:t>الخرائطي للمنشآت الاقتصادية </a:t>
            </a:r>
            <a:r>
              <a:rPr lang="fr-FR" b="1" dirty="0" smtClean="0">
                <a:solidFill>
                  <a:schemeClr val="tx1"/>
                </a:solidFill>
                <a:latin typeface="Calibri" panose="020F0502020204030204" pitchFamily="34" charset="0"/>
                <a:cs typeface="Calibri" panose="020F0502020204030204" pitchFamily="34" charset="0"/>
              </a:rPr>
              <a:t>Cartographie </a:t>
            </a:r>
            <a:r>
              <a:rPr lang="fr-FR" b="1" dirty="0">
                <a:solidFill>
                  <a:schemeClr val="tx1"/>
                </a:solidFill>
                <a:latin typeface="Calibri" panose="020F0502020204030204" pitchFamily="34" charset="0"/>
                <a:cs typeface="Calibri" panose="020F0502020204030204" pitchFamily="34" charset="0"/>
              </a:rPr>
              <a:t>des établissements </a:t>
            </a:r>
            <a:r>
              <a:rPr lang="fr-FR" b="1" dirty="0" smtClean="0">
                <a:solidFill>
                  <a:schemeClr val="tx1"/>
                </a:solidFill>
                <a:latin typeface="Calibri" panose="020F0502020204030204" pitchFamily="34" charset="0"/>
                <a:cs typeface="Calibri" panose="020F0502020204030204" pitchFamily="34" charset="0"/>
              </a:rPr>
              <a:t>économiques (CEE)</a:t>
            </a:r>
            <a:r>
              <a:rPr lang="ar-MA" b="1" dirty="0" smtClean="0">
                <a:solidFill>
                  <a:schemeClr val="tx1"/>
                </a:solidFill>
                <a:latin typeface="Calibri" panose="020F0502020204030204" pitchFamily="34" charset="0"/>
                <a:cs typeface="Calibri" panose="020F0502020204030204" pitchFamily="34" charset="0"/>
              </a:rPr>
              <a:t> هو </a:t>
            </a:r>
            <a:r>
              <a:rPr lang="ar-MA" b="1" dirty="0">
                <a:solidFill>
                  <a:schemeClr val="tx1"/>
                </a:solidFill>
                <a:latin typeface="Calibri" panose="020F0502020204030204" pitchFamily="34" charset="0"/>
                <a:cs typeface="Calibri" panose="020F0502020204030204" pitchFamily="34" charset="0"/>
              </a:rPr>
              <a:t>عملية إحصائية كبرى تهم </a:t>
            </a:r>
            <a:r>
              <a:rPr lang="ar-MA" b="1" dirty="0" smtClean="0">
                <a:solidFill>
                  <a:schemeClr val="tx1"/>
                </a:solidFill>
                <a:latin typeface="Calibri" panose="020F0502020204030204" pitchFamily="34" charset="0"/>
                <a:cs typeface="Calibri" panose="020F0502020204030204" pitchFamily="34" charset="0"/>
              </a:rPr>
              <a:t>إحصاء وتوطين </a:t>
            </a:r>
            <a:r>
              <a:rPr lang="ar-MA" b="1" dirty="0">
                <a:solidFill>
                  <a:schemeClr val="tx1"/>
                </a:solidFill>
                <a:latin typeface="Calibri" panose="020F0502020204030204" pitchFamily="34" charset="0"/>
                <a:cs typeface="Calibri" panose="020F0502020204030204" pitchFamily="34" charset="0"/>
              </a:rPr>
              <a:t>جميع المؤسسات الاقتصادية والاجتماعية والثقافية </a:t>
            </a:r>
            <a:r>
              <a:rPr lang="ar-MA" b="1" dirty="0" err="1">
                <a:solidFill>
                  <a:schemeClr val="tx1"/>
                </a:solidFill>
                <a:latin typeface="Calibri" panose="020F0502020204030204" pitchFamily="34" charset="0"/>
                <a:cs typeface="Calibri" panose="020F0502020204030204" pitchFamily="34" charset="0"/>
              </a:rPr>
              <a:t>ﺍﻟﻌﺎﻣﻠﺔ</a:t>
            </a:r>
            <a:r>
              <a:rPr lang="ar-MA" b="1" dirty="0">
                <a:solidFill>
                  <a:schemeClr val="tx1"/>
                </a:solidFill>
                <a:latin typeface="Calibri" panose="020F0502020204030204" pitchFamily="34" charset="0"/>
                <a:cs typeface="Calibri" panose="020F0502020204030204" pitchFamily="34" charset="0"/>
              </a:rPr>
              <a:t> </a:t>
            </a:r>
            <a:r>
              <a:rPr lang="ar-MA" b="1" dirty="0" err="1">
                <a:solidFill>
                  <a:schemeClr val="tx1"/>
                </a:solidFill>
                <a:latin typeface="Calibri" panose="020F0502020204030204" pitchFamily="34" charset="0"/>
                <a:cs typeface="Calibri" panose="020F0502020204030204" pitchFamily="34" charset="0"/>
              </a:rPr>
              <a:t>ﻓﻲ</a:t>
            </a:r>
            <a:r>
              <a:rPr lang="ar-MA" b="1" dirty="0">
                <a:solidFill>
                  <a:schemeClr val="tx1"/>
                </a:solidFill>
                <a:latin typeface="Calibri" panose="020F0502020204030204" pitchFamily="34" charset="0"/>
                <a:cs typeface="Calibri" panose="020F0502020204030204" pitchFamily="34" charset="0"/>
              </a:rPr>
              <a:t> </a:t>
            </a:r>
            <a:r>
              <a:rPr lang="ar-MA" b="1" dirty="0" err="1">
                <a:solidFill>
                  <a:schemeClr val="tx1"/>
                </a:solidFill>
                <a:latin typeface="Calibri" panose="020F0502020204030204" pitchFamily="34" charset="0"/>
                <a:cs typeface="Calibri" panose="020F0502020204030204" pitchFamily="34" charset="0"/>
              </a:rPr>
              <a:t>ﺍﻟﻘﻄﺎﻋﻴﻦ</a:t>
            </a:r>
            <a:r>
              <a:rPr lang="ar-MA" b="1" dirty="0">
                <a:solidFill>
                  <a:schemeClr val="tx1"/>
                </a:solidFill>
                <a:latin typeface="Calibri" panose="020F0502020204030204" pitchFamily="34" charset="0"/>
                <a:cs typeface="Calibri" panose="020F0502020204030204" pitchFamily="34" charset="0"/>
              </a:rPr>
              <a:t> </a:t>
            </a:r>
            <a:r>
              <a:rPr lang="ar-MA" b="1" dirty="0" err="1">
                <a:solidFill>
                  <a:schemeClr val="tx1"/>
                </a:solidFill>
                <a:latin typeface="Calibri" panose="020F0502020204030204" pitchFamily="34" charset="0"/>
                <a:cs typeface="Calibri" panose="020F0502020204030204" pitchFamily="34" charset="0"/>
              </a:rPr>
              <a:t>ﺍﻟﻌﺎﻡ</a:t>
            </a:r>
            <a:r>
              <a:rPr lang="ar-MA" b="1" dirty="0">
                <a:solidFill>
                  <a:schemeClr val="tx1"/>
                </a:solidFill>
                <a:latin typeface="Calibri" panose="020F0502020204030204" pitchFamily="34" charset="0"/>
                <a:cs typeface="Calibri" panose="020F0502020204030204" pitchFamily="34" charset="0"/>
              </a:rPr>
              <a:t> </a:t>
            </a:r>
            <a:r>
              <a:rPr lang="ar-MA" b="1" dirty="0" smtClean="0">
                <a:solidFill>
                  <a:schemeClr val="tx1"/>
                </a:solidFill>
                <a:latin typeface="Calibri" panose="020F0502020204030204" pitchFamily="34" charset="0"/>
                <a:cs typeface="Calibri" panose="020F0502020204030204" pitchFamily="34" charset="0"/>
              </a:rPr>
              <a:t>ﻭ </a:t>
            </a:r>
            <a:r>
              <a:rPr lang="ar-MA" b="1" dirty="0" err="1" smtClean="0">
                <a:solidFill>
                  <a:schemeClr val="tx1"/>
                </a:solidFill>
                <a:latin typeface="Calibri" panose="020F0502020204030204" pitchFamily="34" charset="0"/>
                <a:cs typeface="Calibri" panose="020F0502020204030204" pitchFamily="34" charset="0"/>
              </a:rPr>
              <a:t>ﺍﻟﺨﺎﺹ</a:t>
            </a:r>
            <a:r>
              <a:rPr lang="ar-MA" b="1" dirty="0" smtClean="0">
                <a:solidFill>
                  <a:schemeClr val="tx1"/>
                </a:solidFill>
                <a:latin typeface="Calibri" panose="020F0502020204030204" pitchFamily="34" charset="0"/>
                <a:cs typeface="Calibri" panose="020F0502020204030204" pitchFamily="34" charset="0"/>
              </a:rPr>
              <a:t> وكل المرافق الإدارية والعمومية </a:t>
            </a:r>
            <a:r>
              <a:rPr lang="ar-MA" b="1" dirty="0" err="1" smtClean="0">
                <a:solidFill>
                  <a:schemeClr val="tx1"/>
                </a:solidFill>
                <a:latin typeface="Calibri" panose="020F0502020204030204" pitchFamily="34" charset="0"/>
                <a:cs typeface="Calibri" panose="020F0502020204030204" pitchFamily="34" charset="0"/>
              </a:rPr>
              <a:t>ﻭﺍﻟﻤﺆﺳﺴﺎﺕ</a:t>
            </a:r>
            <a:r>
              <a:rPr lang="ar-MA" b="1" dirty="0" smtClean="0">
                <a:solidFill>
                  <a:schemeClr val="tx1"/>
                </a:solidFill>
                <a:latin typeface="Calibri" panose="020F0502020204030204" pitchFamily="34" charset="0"/>
                <a:cs typeface="Calibri" panose="020F0502020204030204" pitchFamily="34" charset="0"/>
              </a:rPr>
              <a:t> </a:t>
            </a:r>
            <a:r>
              <a:rPr lang="ar-MA" b="1" dirty="0" err="1">
                <a:solidFill>
                  <a:schemeClr val="tx1"/>
                </a:solidFill>
                <a:latin typeface="Calibri" panose="020F0502020204030204" pitchFamily="34" charset="0"/>
                <a:cs typeface="Calibri" panose="020F0502020204030204" pitchFamily="34" charset="0"/>
              </a:rPr>
              <a:t>ﻏﻴﺮ</a:t>
            </a:r>
            <a:r>
              <a:rPr lang="ar-MA" b="1" dirty="0">
                <a:solidFill>
                  <a:schemeClr val="tx1"/>
                </a:solidFill>
                <a:latin typeface="Calibri" panose="020F0502020204030204" pitchFamily="34" charset="0"/>
                <a:cs typeface="Calibri" panose="020F0502020204030204" pitchFamily="34" charset="0"/>
              </a:rPr>
              <a:t> </a:t>
            </a:r>
            <a:r>
              <a:rPr lang="ar-MA" b="1" dirty="0" err="1">
                <a:solidFill>
                  <a:schemeClr val="tx1"/>
                </a:solidFill>
                <a:latin typeface="Calibri" panose="020F0502020204030204" pitchFamily="34" charset="0"/>
                <a:cs typeface="Calibri" panose="020F0502020204030204" pitchFamily="34" charset="0"/>
              </a:rPr>
              <a:t>ﺍﻟﻬﺎﺩﻓﺔ</a:t>
            </a:r>
            <a:r>
              <a:rPr lang="ar-MA" b="1" dirty="0">
                <a:solidFill>
                  <a:schemeClr val="tx1"/>
                </a:solidFill>
                <a:latin typeface="Calibri" panose="020F0502020204030204" pitchFamily="34" charset="0"/>
                <a:cs typeface="Calibri" panose="020F0502020204030204" pitchFamily="34" charset="0"/>
              </a:rPr>
              <a:t> </a:t>
            </a:r>
            <a:r>
              <a:rPr lang="ar-MA" b="1" dirty="0" err="1" smtClean="0">
                <a:solidFill>
                  <a:schemeClr val="tx1"/>
                </a:solidFill>
                <a:latin typeface="Calibri" panose="020F0502020204030204" pitchFamily="34" charset="0"/>
                <a:cs typeface="Calibri" panose="020F0502020204030204" pitchFamily="34" charset="0"/>
              </a:rPr>
              <a:t>ﻟﻠﺮﺑﺢ</a:t>
            </a:r>
            <a:r>
              <a:rPr lang="ar-MA" b="1" dirty="0" smtClean="0">
                <a:solidFill>
                  <a:schemeClr val="tx1"/>
                </a:solidFill>
                <a:latin typeface="Calibri" panose="020F0502020204030204" pitchFamily="34" charset="0"/>
                <a:cs typeface="Calibri" panose="020F0502020204030204" pitchFamily="34" charset="0"/>
              </a:rPr>
              <a:t> وكذا الأسواق الأسبوعية؛</a:t>
            </a:r>
          </a:p>
          <a:p>
            <a:pPr algn="just" rtl="1">
              <a:buFont typeface="Arial" panose="020B0604020202020204" pitchFamily="34" charset="0"/>
              <a:buChar char="•"/>
            </a:pPr>
            <a:endParaRPr lang="ar-MA" b="1" dirty="0">
              <a:solidFill>
                <a:schemeClr val="tx1"/>
              </a:solidFill>
              <a:latin typeface="Calibri" panose="020F0502020204030204" pitchFamily="34" charset="0"/>
              <a:cs typeface="Calibri" panose="020F0502020204030204" pitchFamily="34" charset="0"/>
            </a:endParaRPr>
          </a:p>
          <a:p>
            <a:pPr algn="just" rtl="1">
              <a:buFont typeface="Arial" panose="020B0604020202020204" pitchFamily="34" charset="0"/>
              <a:buChar char="•"/>
            </a:pPr>
            <a:r>
              <a:rPr lang="ar-MA" b="1" dirty="0" smtClean="0">
                <a:solidFill>
                  <a:schemeClr val="tx1"/>
                </a:solidFill>
                <a:latin typeface="Calibri" panose="020F0502020204030204" pitchFamily="34" charset="0"/>
                <a:cs typeface="Calibri" panose="020F0502020204030204" pitchFamily="34" charset="0"/>
              </a:rPr>
              <a:t>تعتبر </a:t>
            </a:r>
            <a:r>
              <a:rPr lang="ar-MA" b="1" dirty="0">
                <a:solidFill>
                  <a:schemeClr val="tx1"/>
                </a:solidFill>
                <a:latin typeface="Calibri" panose="020F0502020204030204" pitchFamily="34" charset="0"/>
                <a:cs typeface="Calibri" panose="020F0502020204030204" pitchFamily="34" charset="0"/>
              </a:rPr>
              <a:t>ثاني عملية إحصائية من هذا النوع بعد عملية الإحصاء الاقتصادي </a:t>
            </a:r>
            <a:r>
              <a:rPr lang="ar-MA" b="1" dirty="0" smtClean="0">
                <a:solidFill>
                  <a:schemeClr val="tx1"/>
                </a:solidFill>
                <a:latin typeface="Calibri" panose="020F0502020204030204" pitchFamily="34" charset="0"/>
                <a:cs typeface="Calibri" panose="020F0502020204030204" pitchFamily="34" charset="0"/>
              </a:rPr>
              <a:t>المنجز خلال </a:t>
            </a:r>
            <a:r>
              <a:rPr lang="ar-MA" b="1" dirty="0">
                <a:solidFill>
                  <a:schemeClr val="tx1"/>
                </a:solidFill>
                <a:latin typeface="Calibri" panose="020F0502020204030204" pitchFamily="34" charset="0"/>
                <a:cs typeface="Calibri" panose="020F0502020204030204" pitchFamily="34" charset="0"/>
              </a:rPr>
              <a:t>2001/2002</a:t>
            </a:r>
            <a:r>
              <a:rPr lang="ar-MA" b="1" dirty="0" smtClean="0">
                <a:solidFill>
                  <a:schemeClr val="tx1"/>
                </a:solidFill>
                <a:latin typeface="Calibri" panose="020F0502020204030204" pitchFamily="34" charset="0"/>
                <a:cs typeface="Calibri" panose="020F0502020204030204" pitchFamily="34" charset="0"/>
              </a:rPr>
              <a:t>.</a:t>
            </a:r>
          </a:p>
          <a:p>
            <a:pPr algn="just" rtl="1">
              <a:buFont typeface="Arial" panose="020B0604020202020204" pitchFamily="34" charset="0"/>
              <a:buChar char="•"/>
            </a:pPr>
            <a:endParaRPr lang="ar-MA" b="1" dirty="0">
              <a:solidFill>
                <a:schemeClr val="tx1"/>
              </a:solidFill>
              <a:latin typeface="Calibri" panose="020F0502020204030204" pitchFamily="34" charset="0"/>
              <a:cs typeface="Calibri" panose="020F0502020204030204" pitchFamily="34" charset="0"/>
            </a:endParaRPr>
          </a:p>
          <a:p>
            <a:pPr algn="just" rtl="1">
              <a:buFont typeface="Arial" panose="020B0604020202020204" pitchFamily="34" charset="0"/>
              <a:buChar char="•"/>
            </a:pPr>
            <a:endParaRPr lang="fr-FR" dirty="0" smtClean="0">
              <a:solidFill>
                <a:schemeClr val="tx1"/>
              </a:solidFill>
              <a:latin typeface="Calibri" panose="020F0502020204030204" pitchFamily="34" charset="0"/>
              <a:cs typeface="Calibri" panose="020F0502020204030204" pitchFamily="34" charset="0"/>
            </a:endParaRPr>
          </a:p>
          <a:p>
            <a:pPr algn="just" rtl="1">
              <a:buFont typeface="Arial" panose="020B0604020202020204" pitchFamily="34" charset="0"/>
              <a:buChar char="•"/>
            </a:pPr>
            <a:endParaRPr lang="fr-FR" dirty="0">
              <a:solidFill>
                <a:schemeClr val="tx1"/>
              </a:solidFill>
              <a:latin typeface="Calibri" panose="020F0502020204030204" pitchFamily="34" charset="0"/>
              <a:cs typeface="Calibri" panose="020F0502020204030204" pitchFamily="34" charset="0"/>
            </a:endParaRPr>
          </a:p>
          <a:p>
            <a:pPr algn="just" rtl="1"/>
            <a:endParaRPr lang="fr-FR" dirty="0">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a:t>
            </a:fld>
            <a:endParaRPr lang="fr-FR"/>
          </a:p>
        </p:txBody>
      </p:sp>
    </p:spTree>
    <p:extLst>
      <p:ext uri="{BB962C8B-B14F-4D97-AF65-F5344CB8AC3E}">
        <p14:creationId xmlns:p14="http://schemas.microsoft.com/office/powerpoint/2010/main" val="20347555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a:t>
            </a:r>
            <a:r>
              <a:rPr lang="ar-MA" sz="3600" dirty="0">
                <a:solidFill>
                  <a:srgbClr val="FF6600"/>
                </a:solidFill>
                <a:latin typeface="Calibri" panose="020F0502020204030204" pitchFamily="34" charset="0"/>
                <a:cs typeface="Calibri" panose="020F0502020204030204" pitchFamily="34" charset="0"/>
              </a:rPr>
              <a:t>المحلات المهنية غير الهادفة للربح</a:t>
            </a:r>
            <a:endParaRPr lang="fr-FR" dirty="0">
              <a:solidFill>
                <a:srgbClr val="FF6600"/>
              </a:solidFill>
            </a:endParaRPr>
          </a:p>
        </p:txBody>
      </p:sp>
      <p:pic>
        <p:nvPicPr>
          <p:cNvPr id="19" name="Espace réservé du contenu 18"/>
          <p:cNvPicPr>
            <a:picLocks noGrp="1" noChangeAspect="1"/>
          </p:cNvPicPr>
          <p:nvPr>
            <p:ph idx="1"/>
          </p:nvPr>
        </p:nvPicPr>
        <p:blipFill>
          <a:blip r:embed="rId3"/>
          <a:stretch>
            <a:fillRect/>
          </a:stretch>
        </p:blipFill>
        <p:spPr>
          <a:xfrm>
            <a:off x="539552" y="2636912"/>
            <a:ext cx="8208912" cy="3600400"/>
          </a:xfrm>
          <a:prstGeom prst="rect">
            <a:avLst/>
          </a:prstGeom>
        </p:spPr>
      </p:pic>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20</a:t>
            </a:fld>
            <a:endParaRPr lang="fr-FR"/>
          </a:p>
        </p:txBody>
      </p:sp>
      <p:sp>
        <p:nvSpPr>
          <p:cNvPr id="20" name="Rectangle 19"/>
          <p:cNvSpPr/>
          <p:nvPr/>
        </p:nvSpPr>
        <p:spPr>
          <a:xfrm>
            <a:off x="1561672" y="2077007"/>
            <a:ext cx="6754745" cy="369332"/>
          </a:xfrm>
          <a:prstGeom prst="rect">
            <a:avLst/>
          </a:prstGeom>
        </p:spPr>
        <p:txBody>
          <a:bodyPr wrap="square">
            <a:spAutoFit/>
          </a:bodyPr>
          <a:lstStyle/>
          <a:p>
            <a:pPr algn="r"/>
            <a:r>
              <a:rPr lang="ar-MA" b="1" dirty="0" smtClean="0">
                <a:solidFill>
                  <a:schemeClr val="accent6"/>
                </a:solidFill>
                <a:latin typeface="Calibri" panose="020F0502020204030204" pitchFamily="34" charset="0"/>
                <a:cs typeface="Calibri" panose="020F0502020204030204" pitchFamily="34" charset="0"/>
              </a:rPr>
              <a:t>توزيع المحلات </a:t>
            </a:r>
            <a:r>
              <a:rPr lang="ar-MA" b="1" dirty="0">
                <a:solidFill>
                  <a:schemeClr val="accent6"/>
                </a:solidFill>
                <a:latin typeface="Calibri" panose="020F0502020204030204" pitchFamily="34" charset="0"/>
                <a:cs typeface="Calibri" panose="020F0502020204030204" pitchFamily="34" charset="0"/>
              </a:rPr>
              <a:t>المهنية غير الهادفة </a:t>
            </a:r>
            <a:r>
              <a:rPr lang="ar-MA" b="1" dirty="0" smtClean="0">
                <a:solidFill>
                  <a:schemeClr val="accent6"/>
                </a:solidFill>
                <a:latin typeface="Calibri" panose="020F0502020204030204" pitchFamily="34" charset="0"/>
                <a:cs typeface="Calibri" panose="020F0502020204030204" pitchFamily="34" charset="0"/>
              </a:rPr>
              <a:t>للربح حسب مجال النشاط على الصعيد الوطني</a:t>
            </a:r>
            <a:endParaRPr lang="fr-FR" b="1" dirty="0">
              <a:solidFill>
                <a:schemeClr val="accent6"/>
              </a:solidFill>
              <a:latin typeface="Calibri" panose="020F0502020204030204" pitchFamily="34" charset="0"/>
              <a:cs typeface="Calibri" panose="020F0502020204030204" pitchFamily="34" charset="0"/>
            </a:endParaRPr>
          </a:p>
        </p:txBody>
      </p:sp>
      <p:grpSp>
        <p:nvGrpSpPr>
          <p:cNvPr id="3076" name="Group 71"/>
          <p:cNvGrpSpPr>
            <a:grpSpLocks/>
          </p:cNvGrpSpPr>
          <p:nvPr/>
        </p:nvGrpSpPr>
        <p:grpSpPr bwMode="auto">
          <a:xfrm>
            <a:off x="315913" y="-80963"/>
            <a:ext cx="9525" cy="2527301"/>
            <a:chOff x="0" y="0"/>
            <a:chExt cx="101" cy="25279"/>
          </a:xfrm>
        </p:grpSpPr>
      </p:grpSp>
      <p:grpSp>
        <p:nvGrpSpPr>
          <p:cNvPr id="3073" name="Group 73"/>
          <p:cNvGrpSpPr>
            <a:grpSpLocks/>
          </p:cNvGrpSpPr>
          <p:nvPr/>
        </p:nvGrpSpPr>
        <p:grpSpPr bwMode="auto">
          <a:xfrm>
            <a:off x="-4763" y="-1077913"/>
            <a:ext cx="2373313" cy="2527301"/>
            <a:chOff x="0" y="0"/>
            <a:chExt cx="23736" cy="25279"/>
          </a:xfrm>
        </p:grpSpPr>
      </p:grpSp>
      <p:grpSp>
        <p:nvGrpSpPr>
          <p:cNvPr id="3081" name="Group 9"/>
          <p:cNvGrpSpPr>
            <a:grpSpLocks/>
          </p:cNvGrpSpPr>
          <p:nvPr/>
        </p:nvGrpSpPr>
        <p:grpSpPr bwMode="auto">
          <a:xfrm>
            <a:off x="315913" y="-80963"/>
            <a:ext cx="9525" cy="2527301"/>
            <a:chOff x="0" y="0"/>
            <a:chExt cx="101" cy="25279"/>
          </a:xfrm>
        </p:grpSpPr>
      </p:grpSp>
      <p:grpSp>
        <p:nvGrpSpPr>
          <p:cNvPr id="3078" name="Group 6"/>
          <p:cNvGrpSpPr>
            <a:grpSpLocks/>
          </p:cNvGrpSpPr>
          <p:nvPr/>
        </p:nvGrpSpPr>
        <p:grpSpPr bwMode="auto">
          <a:xfrm>
            <a:off x="-4763" y="-1077913"/>
            <a:ext cx="2373313" cy="2527301"/>
            <a:chOff x="0" y="0"/>
            <a:chExt cx="23736" cy="25279"/>
          </a:xfrm>
        </p:grpSpPr>
      </p:grpSp>
    </p:spTree>
    <p:extLst>
      <p:ext uri="{BB962C8B-B14F-4D97-AF65-F5344CB8AC3E}">
        <p14:creationId xmlns:p14="http://schemas.microsoft.com/office/powerpoint/2010/main" val="540278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sz="3600" dirty="0" smtClean="0">
                <a:solidFill>
                  <a:srgbClr val="FF6600"/>
                </a:solidFill>
                <a:latin typeface="Calibri" panose="020F0502020204030204" pitchFamily="34" charset="0"/>
                <a:cs typeface="Calibri" panose="020F0502020204030204" pitchFamily="34" charset="0"/>
                <a:sym typeface="Wingdings" panose="05000000000000000000" pitchFamily="2" charset="2"/>
              </a:rPr>
              <a:t></a:t>
            </a:r>
            <a:r>
              <a:rPr lang="ar-MA" sz="3600" dirty="0" smtClean="0">
                <a:solidFill>
                  <a:srgbClr val="FF6600"/>
                </a:solidFill>
                <a:latin typeface="Calibri" panose="020F0502020204030204" pitchFamily="34" charset="0"/>
                <a:cs typeface="Calibri" panose="020F0502020204030204" pitchFamily="34" charset="0"/>
              </a:rPr>
              <a:t>المحلات </a:t>
            </a:r>
            <a:r>
              <a:rPr lang="ar-MA" sz="3600" dirty="0">
                <a:solidFill>
                  <a:srgbClr val="FF6600"/>
                </a:solidFill>
                <a:latin typeface="Calibri" panose="020F0502020204030204" pitchFamily="34" charset="0"/>
                <a:cs typeface="Calibri" panose="020F0502020204030204" pitchFamily="34" charset="0"/>
              </a:rPr>
              <a:t>المهنية غير الهادفة للربح</a:t>
            </a:r>
            <a:endParaRPr lang="fr-FR" sz="3600" dirty="0">
              <a:solidFill>
                <a:srgbClr val="FF6600"/>
              </a:solidFill>
            </a:endParaRPr>
          </a:p>
        </p:txBody>
      </p:sp>
      <p:sp>
        <p:nvSpPr>
          <p:cNvPr id="3" name="Espace réservé du contenu 2"/>
          <p:cNvSpPr>
            <a:spLocks noGrp="1"/>
          </p:cNvSpPr>
          <p:nvPr>
            <p:ph idx="1"/>
          </p:nvPr>
        </p:nvSpPr>
        <p:spPr/>
        <p:txBody>
          <a:bodyPr/>
          <a:lstStyle/>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تتصدر </a:t>
            </a:r>
            <a:r>
              <a:rPr lang="ar-MA" dirty="0">
                <a:solidFill>
                  <a:schemeClr val="tx1"/>
                </a:solidFill>
                <a:latin typeface="Calibri" panose="020F0502020204030204" pitchFamily="34" charset="0"/>
                <a:cs typeface="Calibri" panose="020F0502020204030204" pitchFamily="34" charset="0"/>
              </a:rPr>
              <a:t>المؤسسات </a:t>
            </a:r>
            <a:r>
              <a:rPr lang="ar-MA" dirty="0" smtClean="0">
                <a:solidFill>
                  <a:schemeClr val="tx1"/>
                </a:solidFill>
                <a:latin typeface="Calibri" panose="020F0502020204030204" pitchFamily="34" charset="0"/>
                <a:cs typeface="Calibri" panose="020F0502020204030204" pitchFamily="34" charset="0"/>
              </a:rPr>
              <a:t>الجمعوية التي تنشط </a:t>
            </a:r>
            <a:r>
              <a:rPr lang="ar-MA" dirty="0">
                <a:solidFill>
                  <a:schemeClr val="tx1"/>
                </a:solidFill>
                <a:latin typeface="Calibri" panose="020F0502020204030204" pitchFamily="34" charset="0"/>
                <a:cs typeface="Calibri" panose="020F0502020204030204" pitchFamily="34" charset="0"/>
              </a:rPr>
              <a:t>في مجال </a:t>
            </a:r>
            <a:r>
              <a:rPr lang="ar-MA" b="1" dirty="0">
                <a:solidFill>
                  <a:schemeClr val="tx1"/>
                </a:solidFill>
                <a:latin typeface="Calibri" panose="020F0502020204030204" pitchFamily="34" charset="0"/>
                <a:cs typeface="Calibri" panose="020F0502020204030204" pitchFamily="34" charset="0"/>
              </a:rPr>
              <a:t>التنمية </a:t>
            </a:r>
            <a:r>
              <a:rPr lang="ar-MA" b="1" dirty="0" smtClean="0">
                <a:solidFill>
                  <a:schemeClr val="tx1"/>
                </a:solidFill>
                <a:latin typeface="Calibri" panose="020F0502020204030204" pitchFamily="34" charset="0"/>
                <a:cs typeface="Calibri" panose="020F0502020204030204" pitchFamily="34" charset="0"/>
              </a:rPr>
              <a:t>والإسكان </a:t>
            </a:r>
            <a:r>
              <a:rPr lang="ar-MA" dirty="0" smtClean="0">
                <a:solidFill>
                  <a:schemeClr val="tx1"/>
                </a:solidFill>
                <a:latin typeface="Calibri" panose="020F0502020204030204" pitchFamily="34" charset="0"/>
                <a:cs typeface="Calibri" panose="020F0502020204030204" pitchFamily="34" charset="0"/>
              </a:rPr>
              <a:t>المجالات الأخرى بما </a:t>
            </a:r>
            <a:r>
              <a:rPr lang="ar-MA" dirty="0">
                <a:solidFill>
                  <a:schemeClr val="tx1"/>
                </a:solidFill>
                <a:latin typeface="Calibri" panose="020F0502020204030204" pitchFamily="34" charset="0"/>
                <a:cs typeface="Calibri" panose="020F0502020204030204" pitchFamily="34" charset="0"/>
              </a:rPr>
              <a:t>نسبته </a:t>
            </a:r>
            <a:r>
              <a:rPr lang="ar-MA" b="1" dirty="0">
                <a:solidFill>
                  <a:schemeClr val="tx1"/>
                </a:solidFill>
                <a:latin typeface="Calibri" panose="020F0502020204030204" pitchFamily="34" charset="0"/>
                <a:cs typeface="Calibri" panose="020F0502020204030204" pitchFamily="34" charset="0"/>
              </a:rPr>
              <a:t>27.9% </a:t>
            </a:r>
            <a:r>
              <a:rPr lang="ar-MA" dirty="0">
                <a:solidFill>
                  <a:schemeClr val="tx1"/>
                </a:solidFill>
                <a:latin typeface="Calibri" panose="020F0502020204030204" pitchFamily="34" charset="0"/>
                <a:cs typeface="Calibri" panose="020F0502020204030204" pitchFamily="34" charset="0"/>
              </a:rPr>
              <a:t>من </a:t>
            </a:r>
            <a:r>
              <a:rPr lang="ar-MA" dirty="0" smtClean="0">
                <a:solidFill>
                  <a:schemeClr val="tx1"/>
                </a:solidFill>
                <a:latin typeface="Calibri" panose="020F0502020204030204" pitchFamily="34" charset="0"/>
                <a:cs typeface="Calibri" panose="020F0502020204030204" pitchFamily="34" charset="0"/>
              </a:rPr>
              <a:t>المجموع الإجمالي</a:t>
            </a:r>
            <a:r>
              <a:rPr lang="ar-MA"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تأتي خلفها الجمعيات المشتغلة في مجالي </a:t>
            </a:r>
            <a:r>
              <a:rPr lang="ar-MA" b="1" dirty="0" smtClean="0">
                <a:solidFill>
                  <a:schemeClr val="tx1"/>
                </a:solidFill>
                <a:latin typeface="Calibri" panose="020F0502020204030204" pitchFamily="34" charset="0"/>
                <a:cs typeface="Calibri" panose="020F0502020204030204" pitchFamily="34" charset="0"/>
              </a:rPr>
              <a:t>"</a:t>
            </a:r>
            <a:r>
              <a:rPr lang="ar-MA" b="1" dirty="0">
                <a:solidFill>
                  <a:schemeClr val="tx1"/>
                </a:solidFill>
                <a:latin typeface="Calibri" panose="020F0502020204030204" pitchFamily="34" charset="0"/>
                <a:cs typeface="Calibri" panose="020F0502020204030204" pitchFamily="34" charset="0"/>
              </a:rPr>
              <a:t>التعليم </a:t>
            </a:r>
            <a:r>
              <a:rPr lang="ar-MA" b="1" dirty="0" smtClean="0">
                <a:solidFill>
                  <a:schemeClr val="tx1"/>
                </a:solidFill>
                <a:latin typeface="Calibri" panose="020F0502020204030204" pitchFamily="34" charset="0"/>
                <a:cs typeface="Calibri" panose="020F0502020204030204" pitchFamily="34" charset="0"/>
              </a:rPr>
              <a:t>والأبحاث</a:t>
            </a:r>
            <a:r>
              <a:rPr lang="ar-MA" b="1"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و </a:t>
            </a:r>
            <a:r>
              <a:rPr lang="ar-MA" b="1" dirty="0">
                <a:solidFill>
                  <a:schemeClr val="tx1"/>
                </a:solidFill>
                <a:latin typeface="Calibri" panose="020F0502020204030204" pitchFamily="34" charset="0"/>
                <a:cs typeface="Calibri" panose="020F0502020204030204" pitchFamily="34" charset="0"/>
              </a:rPr>
              <a:t>"</a:t>
            </a:r>
            <a:r>
              <a:rPr lang="ar-MA" b="1" dirty="0" smtClean="0">
                <a:solidFill>
                  <a:schemeClr val="tx1"/>
                </a:solidFill>
                <a:latin typeface="Calibri" panose="020F0502020204030204" pitchFamily="34" charset="0"/>
                <a:cs typeface="Calibri" panose="020F0502020204030204" pitchFamily="34" charset="0"/>
              </a:rPr>
              <a:t>الثقافة، الرياضة </a:t>
            </a:r>
            <a:r>
              <a:rPr lang="ar-MA" b="1" dirty="0">
                <a:solidFill>
                  <a:schemeClr val="tx1"/>
                </a:solidFill>
                <a:latin typeface="Calibri" panose="020F0502020204030204" pitchFamily="34" charset="0"/>
                <a:cs typeface="Calibri" panose="020F0502020204030204" pitchFamily="34" charset="0"/>
              </a:rPr>
              <a:t>والترفيه"</a:t>
            </a:r>
            <a:r>
              <a:rPr lang="ar-MA"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بنسبتي </a:t>
            </a:r>
            <a:r>
              <a:rPr lang="ar-MA" b="1" dirty="0" smtClean="0">
                <a:solidFill>
                  <a:schemeClr val="tx1"/>
                </a:solidFill>
                <a:latin typeface="Calibri" panose="020F0502020204030204" pitchFamily="34" charset="0"/>
                <a:cs typeface="Calibri" panose="020F0502020204030204" pitchFamily="34" charset="0"/>
              </a:rPr>
              <a:t>26.2</a:t>
            </a:r>
            <a:r>
              <a:rPr lang="ar-MA" b="1" dirty="0">
                <a:solidFill>
                  <a:schemeClr val="tx1"/>
                </a:solidFill>
                <a:latin typeface="Calibri" panose="020F0502020204030204" pitchFamily="34" charset="0"/>
                <a:cs typeface="Calibri" panose="020F0502020204030204" pitchFamily="34" charset="0"/>
              </a:rPr>
              <a:t>% </a:t>
            </a:r>
            <a:r>
              <a:rPr lang="ar-MA" dirty="0">
                <a:solidFill>
                  <a:schemeClr val="tx1"/>
                </a:solidFill>
                <a:latin typeface="Calibri" panose="020F0502020204030204" pitchFamily="34" charset="0"/>
                <a:cs typeface="Calibri" panose="020F0502020204030204" pitchFamily="34" charset="0"/>
              </a:rPr>
              <a:t>و</a:t>
            </a:r>
            <a:r>
              <a:rPr lang="ar-MA" b="1" dirty="0">
                <a:solidFill>
                  <a:schemeClr val="tx1"/>
                </a:solidFill>
                <a:latin typeface="Calibri" panose="020F0502020204030204" pitchFamily="34" charset="0"/>
                <a:cs typeface="Calibri" panose="020F0502020204030204" pitchFamily="34" charset="0"/>
              </a:rPr>
              <a:t>22.5% </a:t>
            </a:r>
            <a:r>
              <a:rPr lang="ar-MA" dirty="0">
                <a:solidFill>
                  <a:schemeClr val="tx1"/>
                </a:solidFill>
                <a:latin typeface="Calibri" panose="020F0502020204030204" pitchFamily="34" charset="0"/>
                <a:cs typeface="Calibri" panose="020F0502020204030204" pitchFamily="34" charset="0"/>
              </a:rPr>
              <a:t>على </a:t>
            </a:r>
            <a:r>
              <a:rPr lang="ar-MA" dirty="0" smtClean="0">
                <a:solidFill>
                  <a:schemeClr val="tx1"/>
                </a:solidFill>
                <a:latin typeface="Calibri" panose="020F0502020204030204" pitchFamily="34" charset="0"/>
                <a:cs typeface="Calibri" panose="020F0502020204030204" pitchFamily="34" charset="0"/>
              </a:rPr>
              <a:t>التوالي.</a:t>
            </a:r>
          </a:p>
          <a:p>
            <a:pPr algn="r" rtl="1">
              <a:buFont typeface="Arial" panose="020B0604020202020204" pitchFamily="34" charset="0"/>
              <a:buChar char="•"/>
            </a:pPr>
            <a:endParaRPr lang="ar-MA" dirty="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endParaRPr lang="fr-FR"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21</a:t>
            </a:fld>
            <a:endParaRPr lang="fr-FR"/>
          </a:p>
        </p:txBody>
      </p:sp>
      <p:grpSp>
        <p:nvGrpSpPr>
          <p:cNvPr id="2052" name="Group 71"/>
          <p:cNvGrpSpPr>
            <a:grpSpLocks/>
          </p:cNvGrpSpPr>
          <p:nvPr/>
        </p:nvGrpSpPr>
        <p:grpSpPr bwMode="auto">
          <a:xfrm>
            <a:off x="315913" y="-80963"/>
            <a:ext cx="9525" cy="2527301"/>
            <a:chOff x="0" y="0"/>
            <a:chExt cx="101" cy="25279"/>
          </a:xfrm>
        </p:grpSpPr>
      </p:grpSp>
      <p:grpSp>
        <p:nvGrpSpPr>
          <p:cNvPr id="2049" name="Group 73"/>
          <p:cNvGrpSpPr>
            <a:grpSpLocks/>
          </p:cNvGrpSpPr>
          <p:nvPr/>
        </p:nvGrpSpPr>
        <p:grpSpPr bwMode="auto">
          <a:xfrm>
            <a:off x="-4763" y="-1077913"/>
            <a:ext cx="2373313" cy="2527301"/>
            <a:chOff x="0" y="0"/>
            <a:chExt cx="23736" cy="25279"/>
          </a:xfrm>
        </p:grpSpPr>
      </p:grpSp>
    </p:spTree>
    <p:extLst>
      <p:ext uri="{BB962C8B-B14F-4D97-AF65-F5344CB8AC3E}">
        <p14:creationId xmlns:p14="http://schemas.microsoft.com/office/powerpoint/2010/main" val="14091504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3" y="2636912"/>
            <a:ext cx="6984827" cy="1728192"/>
          </a:xfrm>
        </p:spPr>
        <p:txBody>
          <a:bodyPr/>
          <a:lstStyle/>
          <a:p>
            <a:r>
              <a:rPr lang="ar-MA" sz="3600" dirty="0">
                <a:latin typeface="Calibri" panose="020F0502020204030204" pitchFamily="34" charset="0"/>
                <a:cs typeface="Calibri" panose="020F0502020204030204" pitchFamily="34" charset="0"/>
                <a:sym typeface="Wingdings" panose="05000000000000000000" pitchFamily="2" charset="2"/>
              </a:rPr>
              <a:t></a:t>
            </a:r>
            <a:r>
              <a:rPr lang="ar-MA" sz="3600" dirty="0">
                <a:latin typeface="Calibri" panose="020F0502020204030204" pitchFamily="34" charset="0"/>
                <a:cs typeface="Calibri" panose="020F0502020204030204" pitchFamily="34" charset="0"/>
              </a:rPr>
              <a:t>مؤسسات الخدمات العمومية</a:t>
            </a:r>
            <a:endParaRPr lang="fr-FR"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22</a:t>
            </a:fld>
            <a:endParaRPr lang="fr-FR"/>
          </a:p>
        </p:txBody>
      </p:sp>
    </p:spTree>
    <p:extLst>
      <p:ext uri="{BB962C8B-B14F-4D97-AF65-F5344CB8AC3E}">
        <p14:creationId xmlns:p14="http://schemas.microsoft.com/office/powerpoint/2010/main" val="9514547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r>
              <a:rPr lang="ar-MA" sz="3600" dirty="0">
                <a:latin typeface="Calibri" panose="020F0502020204030204" pitchFamily="34" charset="0"/>
                <a:cs typeface="Calibri" panose="020F0502020204030204" pitchFamily="34" charset="0"/>
                <a:sym typeface="Wingdings" panose="05000000000000000000" pitchFamily="2" charset="2"/>
              </a:rPr>
              <a:t></a:t>
            </a:r>
            <a:r>
              <a:rPr lang="ar-MA" sz="3600" dirty="0">
                <a:latin typeface="Calibri" panose="020F0502020204030204" pitchFamily="34" charset="0"/>
                <a:cs typeface="Calibri" panose="020F0502020204030204" pitchFamily="34" charset="0"/>
              </a:rPr>
              <a:t>مؤسسات الخدمات العمومية</a:t>
            </a:r>
            <a:endParaRPr lang="fr-FR" dirty="0"/>
          </a:p>
        </p:txBody>
      </p:sp>
      <p:sp>
        <p:nvSpPr>
          <p:cNvPr id="3" name="Espace réservé du contenu 2"/>
          <p:cNvSpPr>
            <a:spLocks noGrp="1"/>
          </p:cNvSpPr>
          <p:nvPr>
            <p:ph idx="1"/>
          </p:nvPr>
        </p:nvSpPr>
        <p:spPr>
          <a:xfrm>
            <a:off x="457199" y="2100404"/>
            <a:ext cx="8234127" cy="4025759"/>
          </a:xfrm>
        </p:spPr>
        <p:txBody>
          <a:bodyPr/>
          <a:lstStyle/>
          <a:p>
            <a:pPr marL="0" indent="0">
              <a:buNone/>
            </a:pPr>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solidFill>
                  <a:srgbClr val="000000"/>
                </a:solidFill>
              </a:rPr>
              <a:pPr>
                <a:defRPr/>
              </a:pPr>
              <a:t>23/07/2024</a:t>
            </a:fld>
            <a:endParaRPr lang="fr-FR">
              <a:solidFill>
                <a:srgbClr val="000000"/>
              </a:solidFill>
            </a:endParaRP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solidFill>
                  <a:srgbClr val="000000"/>
                </a:solidFill>
              </a:rPr>
              <a:pPr>
                <a:defRPr/>
              </a:pPr>
              <a:t>23</a:t>
            </a:fld>
            <a:endParaRPr lang="fr-FR">
              <a:solidFill>
                <a:srgbClr val="000000"/>
              </a:solidFill>
            </a:endParaRPr>
          </a:p>
        </p:txBody>
      </p:sp>
      <p:pic>
        <p:nvPicPr>
          <p:cNvPr id="6" name="Image 5"/>
          <p:cNvPicPr>
            <a:picLocks noChangeAspect="1"/>
          </p:cNvPicPr>
          <p:nvPr/>
        </p:nvPicPr>
        <p:blipFill>
          <a:blip r:embed="rId3"/>
          <a:stretch>
            <a:fillRect/>
          </a:stretch>
        </p:blipFill>
        <p:spPr>
          <a:xfrm>
            <a:off x="645780" y="2096680"/>
            <a:ext cx="8045546" cy="3852600"/>
          </a:xfrm>
          <a:prstGeom prst="rect">
            <a:avLst/>
          </a:prstGeom>
        </p:spPr>
      </p:pic>
    </p:spTree>
    <p:extLst>
      <p:ext uri="{BB962C8B-B14F-4D97-AF65-F5344CB8AC3E}">
        <p14:creationId xmlns:p14="http://schemas.microsoft.com/office/powerpoint/2010/main" val="42457047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r>
              <a:rPr lang="ar-MA" sz="3600" dirty="0" smtClean="0">
                <a:latin typeface="Calibri" panose="020F0502020204030204" pitchFamily="34" charset="0"/>
                <a:cs typeface="Calibri" panose="020F0502020204030204" pitchFamily="34" charset="0"/>
                <a:sym typeface="Wingdings" panose="05000000000000000000" pitchFamily="2" charset="2"/>
              </a:rPr>
              <a:t></a:t>
            </a:r>
            <a:r>
              <a:rPr lang="ar-MA" sz="3600" dirty="0" smtClean="0">
                <a:latin typeface="Calibri" panose="020F0502020204030204" pitchFamily="34" charset="0"/>
                <a:cs typeface="Calibri" panose="020F0502020204030204" pitchFamily="34" charset="0"/>
              </a:rPr>
              <a:t>مؤسسات </a:t>
            </a:r>
            <a:r>
              <a:rPr lang="ar-MA" sz="3600" dirty="0">
                <a:latin typeface="Calibri" panose="020F0502020204030204" pitchFamily="34" charset="0"/>
                <a:cs typeface="Calibri" panose="020F0502020204030204" pitchFamily="34" charset="0"/>
              </a:rPr>
              <a:t>الخدمات العمومية</a:t>
            </a:r>
            <a:endParaRPr lang="fr-FR" sz="3600" dirty="0"/>
          </a:p>
        </p:txBody>
      </p:sp>
      <p:sp>
        <p:nvSpPr>
          <p:cNvPr id="3" name="Espace réservé du contenu 2"/>
          <p:cNvSpPr>
            <a:spLocks noGrp="1"/>
          </p:cNvSpPr>
          <p:nvPr>
            <p:ph idx="1"/>
          </p:nvPr>
        </p:nvSpPr>
        <p:spPr>
          <a:xfrm>
            <a:off x="457199" y="2100404"/>
            <a:ext cx="8234127" cy="4025759"/>
          </a:xfrm>
        </p:spPr>
        <p:txBody>
          <a:bodyPr/>
          <a:lstStyle/>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حوالي </a:t>
            </a:r>
            <a:r>
              <a:rPr lang="ar-MA" b="1" dirty="0" smtClean="0">
                <a:solidFill>
                  <a:schemeClr val="tx1"/>
                </a:solidFill>
                <a:latin typeface="Calibri" panose="020F0502020204030204" pitchFamily="34" charset="0"/>
                <a:cs typeface="Calibri" panose="020F0502020204030204" pitchFamily="34" charset="0"/>
              </a:rPr>
              <a:t>39</a:t>
            </a:r>
            <a:r>
              <a:rPr lang="fr-FR" b="1" dirty="0" smtClean="0">
                <a:solidFill>
                  <a:schemeClr val="tx1"/>
                </a:solidFill>
                <a:latin typeface="Calibri" panose="020F0502020204030204" pitchFamily="34" charset="0"/>
                <a:cs typeface="Calibri" panose="020F0502020204030204" pitchFamily="34" charset="0"/>
              </a:rPr>
              <a:t>%</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من المنشآت العمومية هي ذات طبيعة </a:t>
            </a:r>
            <a:r>
              <a:rPr lang="ar-MA" b="1" dirty="0" smtClean="0">
                <a:solidFill>
                  <a:schemeClr val="tx1"/>
                </a:solidFill>
                <a:latin typeface="Calibri" panose="020F0502020204030204" pitchFamily="34" charset="0"/>
                <a:cs typeface="Calibri" panose="020F0502020204030204" pitchFamily="34" charset="0"/>
              </a:rPr>
              <a:t>اجتماعية و ثقافية  </a:t>
            </a:r>
          </a:p>
          <a:p>
            <a:pPr algn="r" rtl="1">
              <a:buFont typeface="Arial" panose="020B0604020202020204" pitchFamily="34" charset="0"/>
              <a:buChar char="•"/>
            </a:pPr>
            <a:r>
              <a:rPr lang="ar-MA" b="1" dirty="0" smtClean="0">
                <a:solidFill>
                  <a:schemeClr val="tx1"/>
                </a:solidFill>
                <a:latin typeface="Calibri" panose="020F0502020204030204" pitchFamily="34" charset="0"/>
                <a:cs typeface="Calibri" panose="020F0502020204030204" pitchFamily="34" charset="0"/>
              </a:rPr>
              <a:t>23,6</a:t>
            </a:r>
            <a:r>
              <a:rPr lang="fr-FR" b="1" dirty="0" smtClean="0">
                <a:solidFill>
                  <a:schemeClr val="tx1"/>
                </a:solidFill>
                <a:latin typeface="Calibri" panose="020F0502020204030204" pitchFamily="34" charset="0"/>
                <a:cs typeface="Calibri" panose="020F0502020204030204" pitchFamily="34" charset="0"/>
              </a:rPr>
              <a:t>%</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منها عبارة عن مؤسسات </a:t>
            </a:r>
            <a:r>
              <a:rPr lang="ar-MA" b="1" dirty="0" smtClean="0">
                <a:solidFill>
                  <a:schemeClr val="tx1"/>
                </a:solidFill>
                <a:latin typeface="Calibri" panose="020F0502020204030204" pitchFamily="34" charset="0"/>
                <a:cs typeface="Calibri" panose="020F0502020204030204" pitchFamily="34" charset="0"/>
              </a:rPr>
              <a:t>التعليم و التكوين </a:t>
            </a:r>
            <a:r>
              <a:rPr lang="ar-MA" dirty="0" smtClean="0">
                <a:solidFill>
                  <a:schemeClr val="tx1"/>
                </a:solidFill>
                <a:latin typeface="Calibri" panose="020F0502020204030204" pitchFamily="34" charset="0"/>
                <a:cs typeface="Calibri" panose="020F0502020204030204" pitchFamily="34" charset="0"/>
              </a:rPr>
              <a:t>تستحوذ فيها المدارس الابتدائية على حصة الأسد بحوالي </a:t>
            </a:r>
            <a:r>
              <a:rPr lang="ar-MA" b="1" dirty="0" smtClean="0">
                <a:solidFill>
                  <a:schemeClr val="tx1"/>
                </a:solidFill>
                <a:latin typeface="Calibri" panose="020F0502020204030204" pitchFamily="34" charset="0"/>
                <a:cs typeface="Calibri" panose="020F0502020204030204" pitchFamily="34" charset="0"/>
              </a:rPr>
              <a:t>60</a:t>
            </a:r>
            <a:r>
              <a:rPr lang="fr-FR" b="1" dirty="0" smtClean="0">
                <a:solidFill>
                  <a:schemeClr val="tx1"/>
                </a:solidFill>
                <a:latin typeface="Calibri" panose="020F0502020204030204" pitchFamily="34" charset="0"/>
                <a:cs typeface="Calibri" panose="020F0502020204030204" pitchFamily="34" charset="0"/>
              </a:rPr>
              <a:t>%</a:t>
            </a:r>
            <a:r>
              <a:rPr lang="fr-FR" dirty="0" smtClean="0">
                <a:solidFill>
                  <a:schemeClr val="tx1"/>
                </a:solidFill>
                <a:latin typeface="Calibri" panose="020F0502020204030204" pitchFamily="34" charset="0"/>
                <a:cs typeface="Calibri" panose="020F0502020204030204" pitchFamily="34" charset="0"/>
              </a:rPr>
              <a:t> </a:t>
            </a:r>
            <a:endParaRPr lang="ar-MA"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b="1" dirty="0" smtClean="0">
                <a:solidFill>
                  <a:schemeClr val="tx1"/>
                </a:solidFill>
                <a:latin typeface="Calibri" panose="020F0502020204030204" pitchFamily="34" charset="0"/>
                <a:cs typeface="Calibri" panose="020F0502020204030204" pitchFamily="34" charset="0"/>
              </a:rPr>
              <a:t>المؤسسات الصحية </a:t>
            </a:r>
            <a:r>
              <a:rPr lang="ar-MA" dirty="0" smtClean="0">
                <a:solidFill>
                  <a:schemeClr val="tx1"/>
                </a:solidFill>
                <a:latin typeface="Calibri" panose="020F0502020204030204" pitchFamily="34" charset="0"/>
                <a:cs typeface="Calibri" panose="020F0502020204030204" pitchFamily="34" charset="0"/>
              </a:rPr>
              <a:t>لا تتجاوز </a:t>
            </a:r>
            <a:r>
              <a:rPr lang="ar-MA" b="1" dirty="0" smtClean="0">
                <a:solidFill>
                  <a:schemeClr val="tx1"/>
                </a:solidFill>
                <a:latin typeface="Calibri" panose="020F0502020204030204" pitchFamily="34" charset="0"/>
                <a:cs typeface="Calibri" panose="020F0502020204030204" pitchFamily="34" charset="0"/>
              </a:rPr>
              <a:t>3</a:t>
            </a:r>
            <a:r>
              <a:rPr lang="fr-FR" b="1" dirty="0" smtClean="0">
                <a:solidFill>
                  <a:schemeClr val="tx1"/>
                </a:solidFill>
                <a:latin typeface="Calibri" panose="020F0502020204030204" pitchFamily="34" charset="0"/>
                <a:cs typeface="Calibri" panose="020F0502020204030204" pitchFamily="34" charset="0"/>
              </a:rPr>
              <a:t>%</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من مجموع التجهيزات العمومية</a:t>
            </a:r>
          </a:p>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ما يقارب </a:t>
            </a:r>
            <a:r>
              <a:rPr lang="ar-MA" b="1" dirty="0" smtClean="0">
                <a:solidFill>
                  <a:schemeClr val="tx1"/>
                </a:solidFill>
                <a:latin typeface="Calibri" panose="020F0502020204030204" pitchFamily="34" charset="0"/>
                <a:cs typeface="Calibri" panose="020F0502020204030204" pitchFamily="34" charset="0"/>
              </a:rPr>
              <a:t>75</a:t>
            </a:r>
            <a:r>
              <a:rPr lang="fr-FR" b="1" dirty="0" smtClean="0">
                <a:solidFill>
                  <a:schemeClr val="tx1"/>
                </a:solidFill>
                <a:latin typeface="Calibri" panose="020F0502020204030204" pitchFamily="34" charset="0"/>
                <a:cs typeface="Calibri" panose="020F0502020204030204" pitchFamily="34" charset="0"/>
              </a:rPr>
              <a:t>%</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من مؤسسات الخدمات العمومية تتمركز في </a:t>
            </a:r>
            <a:r>
              <a:rPr lang="ar-MA" b="1" dirty="0" smtClean="0">
                <a:solidFill>
                  <a:schemeClr val="tx1"/>
                </a:solidFill>
                <a:latin typeface="Calibri" panose="020F0502020204030204" pitchFamily="34" charset="0"/>
                <a:cs typeface="Calibri" panose="020F0502020204030204" pitchFamily="34" charset="0"/>
              </a:rPr>
              <a:t>المجال القروي</a:t>
            </a:r>
          </a:p>
          <a:p>
            <a:pPr algn="r" rtl="1">
              <a:buFont typeface="Arial" panose="020B0604020202020204" pitchFamily="34" charset="0"/>
              <a:buChar char="•"/>
            </a:pPr>
            <a:endParaRPr lang="ar-MA" dirty="0">
              <a:solidFill>
                <a:schemeClr val="tx1"/>
              </a:solidFill>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24</a:t>
            </a:fld>
            <a:endParaRPr lang="fr-FR"/>
          </a:p>
        </p:txBody>
      </p:sp>
    </p:spTree>
    <p:extLst>
      <p:ext uri="{BB962C8B-B14F-4D97-AF65-F5344CB8AC3E}">
        <p14:creationId xmlns:p14="http://schemas.microsoft.com/office/powerpoint/2010/main" val="15064062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r>
              <a:rPr lang="ar-MA" sz="3600" dirty="0">
                <a:latin typeface="Calibri" panose="020F0502020204030204" pitchFamily="34" charset="0"/>
                <a:cs typeface="Calibri" panose="020F0502020204030204" pitchFamily="34" charset="0"/>
                <a:sym typeface="Wingdings" panose="05000000000000000000" pitchFamily="2" charset="2"/>
              </a:rPr>
              <a:t></a:t>
            </a:r>
            <a:r>
              <a:rPr lang="ar-MA" sz="3600" dirty="0">
                <a:latin typeface="Calibri" panose="020F0502020204030204" pitchFamily="34" charset="0"/>
                <a:cs typeface="Calibri" panose="020F0502020204030204" pitchFamily="34" charset="0"/>
              </a:rPr>
              <a:t>مؤسسات الخدمات العمومية</a:t>
            </a:r>
            <a:endParaRPr lang="fr-FR" dirty="0"/>
          </a:p>
        </p:txBody>
      </p:sp>
      <p:sp>
        <p:nvSpPr>
          <p:cNvPr id="3" name="Espace réservé du contenu 2"/>
          <p:cNvSpPr>
            <a:spLocks noGrp="1"/>
          </p:cNvSpPr>
          <p:nvPr>
            <p:ph idx="1"/>
          </p:nvPr>
        </p:nvSpPr>
        <p:spPr>
          <a:xfrm>
            <a:off x="457199" y="2100404"/>
            <a:ext cx="8234127" cy="4025759"/>
          </a:xfrm>
        </p:spPr>
        <p:txBody>
          <a:bodyPr/>
          <a:lstStyle/>
          <a:p>
            <a:pPr marL="0" indent="0" algn="r" rtl="1">
              <a:buNone/>
            </a:pPr>
            <a:r>
              <a:rPr lang="ar-MA" sz="2000" b="1" dirty="0">
                <a:solidFill>
                  <a:schemeClr val="accent6"/>
                </a:solidFill>
                <a:latin typeface="Calibri" panose="020F0502020204030204" pitchFamily="34" charset="0"/>
                <a:cs typeface="Calibri" panose="020F0502020204030204" pitchFamily="34" charset="0"/>
              </a:rPr>
              <a:t>توزيع </a:t>
            </a:r>
            <a:r>
              <a:rPr lang="ar-MA" sz="2000" b="1" dirty="0" smtClean="0">
                <a:solidFill>
                  <a:schemeClr val="accent6"/>
                </a:solidFill>
                <a:latin typeface="Calibri" panose="020F0502020204030204" pitchFamily="34" charset="0"/>
                <a:cs typeface="Calibri" panose="020F0502020204030204" pitchFamily="34" charset="0"/>
              </a:rPr>
              <a:t>مؤسسات الخدمات العمومية حسب </a:t>
            </a:r>
            <a:r>
              <a:rPr lang="ar-MA" sz="2000" b="1" dirty="0">
                <a:solidFill>
                  <a:schemeClr val="accent6"/>
                </a:solidFill>
                <a:latin typeface="Calibri" panose="020F0502020204030204" pitchFamily="34" charset="0"/>
                <a:cs typeface="Calibri" panose="020F0502020204030204" pitchFamily="34" charset="0"/>
              </a:rPr>
              <a:t>مجال النشاط </a:t>
            </a:r>
            <a:r>
              <a:rPr lang="ar-MA" sz="2000" b="1" dirty="0" smtClean="0">
                <a:solidFill>
                  <a:schemeClr val="accent6"/>
                </a:solidFill>
                <a:latin typeface="Calibri" panose="020F0502020204030204" pitchFamily="34" charset="0"/>
                <a:cs typeface="Calibri" panose="020F0502020204030204" pitchFamily="34" charset="0"/>
              </a:rPr>
              <a:t>و حسب الوسط على </a:t>
            </a:r>
            <a:r>
              <a:rPr lang="ar-MA" sz="2000" b="1" dirty="0">
                <a:solidFill>
                  <a:schemeClr val="accent6"/>
                </a:solidFill>
                <a:latin typeface="Calibri" panose="020F0502020204030204" pitchFamily="34" charset="0"/>
                <a:cs typeface="Calibri" panose="020F0502020204030204" pitchFamily="34" charset="0"/>
              </a:rPr>
              <a:t>الصعيد </a:t>
            </a:r>
            <a:r>
              <a:rPr lang="ar-MA" sz="2000" b="1" dirty="0" smtClean="0">
                <a:solidFill>
                  <a:schemeClr val="accent6"/>
                </a:solidFill>
                <a:latin typeface="Calibri" panose="020F0502020204030204" pitchFamily="34" charset="0"/>
                <a:cs typeface="Calibri" panose="020F0502020204030204" pitchFamily="34" charset="0"/>
              </a:rPr>
              <a:t>الوطني</a:t>
            </a:r>
            <a:endParaRPr lang="ar-MA" sz="2000" b="1" dirty="0">
              <a:solidFill>
                <a:schemeClr val="accent6"/>
              </a:solidFill>
              <a:latin typeface="Calibri" panose="020F0502020204030204" pitchFamily="34" charset="0"/>
              <a:cs typeface="Calibri" panose="020F0502020204030204" pitchFamily="34" charset="0"/>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25</a:t>
            </a:fld>
            <a:endParaRPr lang="fr-FR"/>
          </a:p>
        </p:txBody>
      </p:sp>
      <p:pic>
        <p:nvPicPr>
          <p:cNvPr id="6" name="Image 5"/>
          <p:cNvPicPr>
            <a:picLocks noChangeAspect="1"/>
          </p:cNvPicPr>
          <p:nvPr/>
        </p:nvPicPr>
        <p:blipFill>
          <a:blip r:embed="rId3"/>
          <a:stretch>
            <a:fillRect/>
          </a:stretch>
        </p:blipFill>
        <p:spPr>
          <a:xfrm>
            <a:off x="1331640" y="2597904"/>
            <a:ext cx="6480719" cy="3528258"/>
          </a:xfrm>
          <a:prstGeom prst="rect">
            <a:avLst/>
          </a:prstGeom>
        </p:spPr>
      </p:pic>
    </p:spTree>
    <p:extLst>
      <p:ext uri="{BB962C8B-B14F-4D97-AF65-F5344CB8AC3E}">
        <p14:creationId xmlns:p14="http://schemas.microsoft.com/office/powerpoint/2010/main" val="33203586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r>
              <a:rPr lang="ar-MA" sz="3600" dirty="0">
                <a:latin typeface="Calibri" panose="020F0502020204030204" pitchFamily="34" charset="0"/>
                <a:cs typeface="Calibri" panose="020F0502020204030204" pitchFamily="34" charset="0"/>
                <a:sym typeface="Wingdings" panose="05000000000000000000" pitchFamily="2" charset="2"/>
              </a:rPr>
              <a:t></a:t>
            </a:r>
            <a:r>
              <a:rPr lang="ar-MA" sz="3600" dirty="0">
                <a:latin typeface="Calibri" panose="020F0502020204030204" pitchFamily="34" charset="0"/>
                <a:cs typeface="Calibri" panose="020F0502020204030204" pitchFamily="34" charset="0"/>
              </a:rPr>
              <a:t>مؤسسات الخدمات العمومية</a:t>
            </a:r>
            <a:endParaRPr lang="fr-FR" dirty="0"/>
          </a:p>
        </p:txBody>
      </p:sp>
      <p:sp>
        <p:nvSpPr>
          <p:cNvPr id="3" name="Espace réservé du contenu 2"/>
          <p:cNvSpPr>
            <a:spLocks noGrp="1"/>
          </p:cNvSpPr>
          <p:nvPr>
            <p:ph idx="1"/>
          </p:nvPr>
        </p:nvSpPr>
        <p:spPr>
          <a:xfrm>
            <a:off x="457199" y="2100404"/>
            <a:ext cx="8234127" cy="4025759"/>
          </a:xfrm>
        </p:spPr>
        <p:txBody>
          <a:bodyPr/>
          <a:lstStyle/>
          <a:p>
            <a:pPr algn="r" rtl="1"/>
            <a:r>
              <a:rPr lang="ar-MA" dirty="0" smtClean="0">
                <a:solidFill>
                  <a:schemeClr val="tx1"/>
                </a:solidFill>
                <a:latin typeface="Calibri" panose="020F0502020204030204" pitchFamily="34" charset="0"/>
                <a:cs typeface="Calibri" panose="020F0502020204030204" pitchFamily="34" charset="0"/>
              </a:rPr>
              <a:t>ما يقارب 75</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من مؤسسات الخدمات العمومية تتمركز في المجال القروي</a:t>
            </a:r>
          </a:p>
          <a:p>
            <a:pPr algn="r" rtl="1"/>
            <a:r>
              <a:rPr lang="ar-MA" dirty="0" smtClean="0">
                <a:solidFill>
                  <a:schemeClr val="tx1"/>
                </a:solidFill>
                <a:latin typeface="Calibri" panose="020F0502020204030204" pitchFamily="34" charset="0"/>
                <a:cs typeface="Calibri" panose="020F0502020204030204" pitchFamily="34" charset="0"/>
              </a:rPr>
              <a:t>بالنسبة للمؤسسات الصحية فهي </a:t>
            </a:r>
            <a:r>
              <a:rPr lang="ar-MA" dirty="0">
                <a:solidFill>
                  <a:schemeClr val="tx1"/>
                </a:solidFill>
                <a:latin typeface="Calibri" panose="020F0502020204030204" pitchFamily="34" charset="0"/>
                <a:cs typeface="Calibri" panose="020F0502020204030204" pitchFamily="34" charset="0"/>
              </a:rPr>
              <a:t>موزعة تقريبا بالتساوي بين </a:t>
            </a:r>
            <a:r>
              <a:rPr lang="ar-MA" dirty="0" smtClean="0">
                <a:solidFill>
                  <a:schemeClr val="tx1"/>
                </a:solidFill>
                <a:latin typeface="Calibri" panose="020F0502020204030204" pitchFamily="34" charset="0"/>
                <a:cs typeface="Calibri" panose="020F0502020204030204" pitchFamily="34" charset="0"/>
              </a:rPr>
              <a:t>الوسطين (الحضري 50,3</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والقروي 49,7</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a:t>
            </a:r>
          </a:p>
          <a:p>
            <a:pPr algn="r" rtl="1"/>
            <a:r>
              <a:rPr lang="ar-MA" dirty="0" smtClean="0">
                <a:solidFill>
                  <a:schemeClr val="tx1"/>
                </a:solidFill>
                <a:latin typeface="Calibri" panose="020F0502020204030204" pitchFamily="34" charset="0"/>
                <a:cs typeface="Calibri" panose="020F0502020204030204" pitchFamily="34" charset="0"/>
              </a:rPr>
              <a:t>بالنسبة لمؤسسات التعليم والتكوين فسجلنا في الوسط القروي نسبة تفوق  بقليل ما هو مسجل بالوسط الحضري بنحو 52,1</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مقابل 47,9</a:t>
            </a:r>
            <a:r>
              <a:rPr lang="fr-FR" dirty="0" smtClean="0">
                <a:solidFill>
                  <a:schemeClr val="tx1"/>
                </a:solidFill>
                <a:latin typeface="Calibri" panose="020F0502020204030204" pitchFamily="34" charset="0"/>
                <a:cs typeface="Calibri" panose="020F0502020204030204" pitchFamily="34" charset="0"/>
              </a:rPr>
              <a:t>%</a:t>
            </a:r>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26</a:t>
            </a:fld>
            <a:endParaRPr lang="fr-FR"/>
          </a:p>
        </p:txBody>
      </p:sp>
    </p:spTree>
    <p:extLst>
      <p:ext uri="{BB962C8B-B14F-4D97-AF65-F5344CB8AC3E}">
        <p14:creationId xmlns:p14="http://schemas.microsoft.com/office/powerpoint/2010/main" val="4892136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2348880"/>
            <a:ext cx="6985000" cy="1143000"/>
          </a:xfrm>
        </p:spPr>
        <p:txBody>
          <a:bodyPr/>
          <a:lstStyle/>
          <a:p>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 </a:t>
            </a:r>
            <a:r>
              <a:rPr lang="ar-MA" dirty="0" smtClean="0">
                <a:solidFill>
                  <a:srgbClr val="FF6600"/>
                </a:solidFill>
                <a:latin typeface="Calibri" panose="020F0502020204030204" pitchFamily="34" charset="0"/>
                <a:cs typeface="Calibri" panose="020F0502020204030204" pitchFamily="34" charset="0"/>
              </a:rPr>
              <a:t>الأسواق الاسبوعية</a:t>
            </a:r>
            <a:endParaRPr lang="fr-FR" dirty="0">
              <a:solidFill>
                <a:srgbClr val="FF6600"/>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27</a:t>
            </a:fld>
            <a:endParaRPr lang="fr-FR"/>
          </a:p>
        </p:txBody>
      </p:sp>
    </p:spTree>
    <p:extLst>
      <p:ext uri="{BB962C8B-B14F-4D97-AF65-F5344CB8AC3E}">
        <p14:creationId xmlns:p14="http://schemas.microsoft.com/office/powerpoint/2010/main" val="22855934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 </a:t>
            </a:r>
            <a:r>
              <a:rPr lang="ar-MA" dirty="0" smtClean="0">
                <a:solidFill>
                  <a:srgbClr val="FF6600"/>
                </a:solidFill>
                <a:latin typeface="Calibri" panose="020F0502020204030204" pitchFamily="34" charset="0"/>
                <a:cs typeface="Calibri" panose="020F0502020204030204" pitchFamily="34" charset="0"/>
              </a:rPr>
              <a:t>الأسواق الاسبوعية</a:t>
            </a:r>
            <a:endParaRPr lang="fr-FR" dirty="0">
              <a:solidFill>
                <a:srgbClr val="FF6600"/>
              </a:solidFill>
            </a:endParaRPr>
          </a:p>
        </p:txBody>
      </p:sp>
      <p:sp>
        <p:nvSpPr>
          <p:cNvPr id="3" name="Espace réservé du contenu 2"/>
          <p:cNvSpPr>
            <a:spLocks noGrp="1"/>
          </p:cNvSpPr>
          <p:nvPr>
            <p:ph idx="1"/>
          </p:nvPr>
        </p:nvSpPr>
        <p:spPr>
          <a:xfrm>
            <a:off x="457199" y="2100404"/>
            <a:ext cx="8234127" cy="4025759"/>
          </a:xfrm>
        </p:spPr>
        <p:txBody>
          <a:bodyPr/>
          <a:lstStyle/>
          <a:p>
            <a:pPr marL="0" indent="0" algn="r" rtl="1">
              <a:buNone/>
            </a:pPr>
            <a:r>
              <a:rPr lang="ar-MA" sz="2000" b="1" dirty="0">
                <a:solidFill>
                  <a:schemeClr val="accent6"/>
                </a:solidFill>
                <a:latin typeface="Calibri" panose="020F0502020204030204" pitchFamily="34" charset="0"/>
                <a:cs typeface="Calibri" panose="020F0502020204030204" pitchFamily="34" charset="0"/>
              </a:rPr>
              <a:t>توزيع </a:t>
            </a:r>
            <a:r>
              <a:rPr lang="ar-MA" sz="2000" b="1" dirty="0" smtClean="0">
                <a:solidFill>
                  <a:schemeClr val="accent6"/>
                </a:solidFill>
                <a:latin typeface="Calibri" panose="020F0502020204030204" pitchFamily="34" charset="0"/>
                <a:cs typeface="Calibri" panose="020F0502020204030204" pitchFamily="34" charset="0"/>
              </a:rPr>
              <a:t>الأسواق الاسبوعية حسب الجهات</a:t>
            </a:r>
            <a:endParaRPr lang="ar-MA" sz="2000" b="1" dirty="0">
              <a:solidFill>
                <a:schemeClr val="accent6"/>
              </a:solidFill>
              <a:latin typeface="Calibri" panose="020F0502020204030204" pitchFamily="34" charset="0"/>
              <a:cs typeface="Calibri" panose="020F0502020204030204" pitchFamily="34" charset="0"/>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solidFill>
                  <a:srgbClr val="000000"/>
                </a:solidFill>
              </a:rPr>
              <a:pPr>
                <a:defRPr/>
              </a:pPr>
              <a:t>23/07/2024</a:t>
            </a:fld>
            <a:endParaRPr lang="fr-FR">
              <a:solidFill>
                <a:srgbClr val="000000"/>
              </a:solidFill>
            </a:endParaRP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solidFill>
                  <a:srgbClr val="000000"/>
                </a:solidFill>
              </a:rPr>
              <a:pPr>
                <a:defRPr/>
              </a:pPr>
              <a:t>28</a:t>
            </a:fld>
            <a:endParaRPr lang="fr-FR">
              <a:solidFill>
                <a:srgbClr val="000000"/>
              </a:solidFill>
            </a:endParaRPr>
          </a:p>
        </p:txBody>
      </p:sp>
      <p:pic>
        <p:nvPicPr>
          <p:cNvPr id="7" name="Image 6"/>
          <p:cNvPicPr>
            <a:picLocks noChangeAspect="1"/>
          </p:cNvPicPr>
          <p:nvPr/>
        </p:nvPicPr>
        <p:blipFill>
          <a:blip r:embed="rId3"/>
          <a:stretch>
            <a:fillRect/>
          </a:stretch>
        </p:blipFill>
        <p:spPr>
          <a:xfrm>
            <a:off x="755576" y="2833011"/>
            <a:ext cx="7935750" cy="3293151"/>
          </a:xfrm>
          <a:prstGeom prst="rect">
            <a:avLst/>
          </a:prstGeom>
        </p:spPr>
      </p:pic>
    </p:spTree>
    <p:extLst>
      <p:ext uri="{BB962C8B-B14F-4D97-AF65-F5344CB8AC3E}">
        <p14:creationId xmlns:p14="http://schemas.microsoft.com/office/powerpoint/2010/main" val="20069433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4949" cy="1143000"/>
          </a:xfrm>
        </p:spPr>
        <p:txBody>
          <a:bodyPr/>
          <a:lstStyle/>
          <a:p>
            <a:pPr rtl="1"/>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a:t>
            </a:r>
            <a:r>
              <a:rPr lang="ar-MA" sz="3600" dirty="0" smtClean="0">
                <a:solidFill>
                  <a:srgbClr val="FF6600"/>
                </a:solidFill>
                <a:latin typeface="Calibri" panose="020F0502020204030204" pitchFamily="34" charset="0"/>
                <a:cs typeface="Calibri" panose="020F0502020204030204" pitchFamily="34" charset="0"/>
              </a:rPr>
              <a:t>الأسواق الاسبوعية</a:t>
            </a:r>
            <a:endParaRPr lang="fr-FR" sz="3600" dirty="0">
              <a:solidFill>
                <a:srgbClr val="FF6600"/>
              </a:solidFill>
            </a:endParaRPr>
          </a:p>
        </p:txBody>
      </p:sp>
      <p:sp>
        <p:nvSpPr>
          <p:cNvPr id="3" name="Espace réservé du contenu 2"/>
          <p:cNvSpPr>
            <a:spLocks noGrp="1"/>
          </p:cNvSpPr>
          <p:nvPr>
            <p:ph idx="1"/>
          </p:nvPr>
        </p:nvSpPr>
        <p:spPr>
          <a:xfrm>
            <a:off x="457199" y="2100404"/>
            <a:ext cx="8234127" cy="4025759"/>
          </a:xfrm>
        </p:spPr>
        <p:txBody>
          <a:bodyPr/>
          <a:lstStyle/>
          <a:p>
            <a:pPr algn="r" rtl="1"/>
            <a:r>
              <a:rPr lang="ar-MA" dirty="0">
                <a:solidFill>
                  <a:schemeClr val="tx1"/>
                </a:solidFill>
                <a:latin typeface="Calibri" panose="020F0502020204030204" pitchFamily="34" charset="0"/>
                <a:cs typeface="Calibri" panose="020F0502020204030204" pitchFamily="34" charset="0"/>
              </a:rPr>
              <a:t>حوالي 71% </a:t>
            </a:r>
            <a:r>
              <a:rPr lang="ar-MA" dirty="0" smtClean="0">
                <a:solidFill>
                  <a:schemeClr val="tx1"/>
                </a:solidFill>
                <a:latin typeface="Calibri" panose="020F0502020204030204" pitchFamily="34" charset="0"/>
                <a:cs typeface="Calibri" panose="020F0502020204030204" pitchFamily="34" charset="0"/>
              </a:rPr>
              <a:t>من الأسواق الأسبوعية تقع </a:t>
            </a:r>
            <a:r>
              <a:rPr lang="ar-MA" dirty="0">
                <a:solidFill>
                  <a:schemeClr val="tx1"/>
                </a:solidFill>
                <a:latin typeface="Calibri" panose="020F0502020204030204" pitchFamily="34" charset="0"/>
                <a:cs typeface="Calibri" panose="020F0502020204030204" pitchFamily="34" charset="0"/>
              </a:rPr>
              <a:t>في المناطق القروية، </a:t>
            </a:r>
            <a:r>
              <a:rPr lang="ar-MA" dirty="0" smtClean="0">
                <a:solidFill>
                  <a:schemeClr val="tx1"/>
                </a:solidFill>
                <a:latin typeface="Calibri" panose="020F0502020204030204" pitchFamily="34" charset="0"/>
                <a:cs typeface="Calibri" panose="020F0502020204030204" pitchFamily="34" charset="0"/>
              </a:rPr>
              <a:t>وجهة </a:t>
            </a:r>
            <a:r>
              <a:rPr lang="ar-MA" dirty="0">
                <a:solidFill>
                  <a:schemeClr val="tx1"/>
                </a:solidFill>
                <a:latin typeface="Calibri" panose="020F0502020204030204" pitchFamily="34" charset="0"/>
                <a:cs typeface="Calibri" panose="020F0502020204030204" pitchFamily="34" charset="0"/>
              </a:rPr>
              <a:t>مراكش آسفي هي التي </a:t>
            </a:r>
            <a:r>
              <a:rPr lang="ar-MA" dirty="0" smtClean="0">
                <a:solidFill>
                  <a:schemeClr val="tx1"/>
                </a:solidFill>
                <a:latin typeface="Calibri" panose="020F0502020204030204" pitchFamily="34" charset="0"/>
                <a:cs typeface="Calibri" panose="020F0502020204030204" pitchFamily="34" charset="0"/>
              </a:rPr>
              <a:t>تضم العدد الأكبر منها </a:t>
            </a:r>
            <a:r>
              <a:rPr lang="ar-MA" dirty="0">
                <a:solidFill>
                  <a:schemeClr val="tx1"/>
                </a:solidFill>
                <a:latin typeface="Calibri" panose="020F0502020204030204" pitchFamily="34" charset="0"/>
                <a:cs typeface="Calibri" panose="020F0502020204030204" pitchFamily="34" charset="0"/>
              </a:rPr>
              <a:t>بـ </a:t>
            </a:r>
            <a:r>
              <a:rPr lang="ar-MA" dirty="0" smtClean="0">
                <a:solidFill>
                  <a:schemeClr val="tx1"/>
                </a:solidFill>
                <a:latin typeface="Calibri" panose="020F0502020204030204" pitchFamily="34" charset="0"/>
                <a:cs typeface="Calibri" panose="020F0502020204030204" pitchFamily="34" charset="0"/>
              </a:rPr>
              <a:t>169 سوقا، أي </a:t>
            </a:r>
            <a:r>
              <a:rPr lang="ar-MA" dirty="0">
                <a:solidFill>
                  <a:schemeClr val="tx1"/>
                </a:solidFill>
                <a:latin typeface="Calibri" panose="020F0502020204030204" pitchFamily="34" charset="0"/>
                <a:cs typeface="Calibri" panose="020F0502020204030204" pitchFamily="34" charset="0"/>
              </a:rPr>
              <a:t>16.5% من إجمالي الأسواق، تليها جهة سوس ماسة بـ 138 سوقا (13.5</a:t>
            </a:r>
            <a:r>
              <a:rPr lang="ar-MA" dirty="0" smtClean="0">
                <a:solidFill>
                  <a:schemeClr val="tx1"/>
                </a:solidFill>
                <a:latin typeface="Calibri" panose="020F0502020204030204" pitchFamily="34" charset="0"/>
                <a:cs typeface="Calibri" panose="020F0502020204030204" pitchFamily="34" charset="0"/>
              </a:rPr>
              <a:t>%).</a:t>
            </a: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29</a:t>
            </a:fld>
            <a:endParaRPr lang="fr-FR"/>
          </a:p>
        </p:txBody>
      </p:sp>
    </p:spTree>
    <p:extLst>
      <p:ext uri="{BB962C8B-B14F-4D97-AF65-F5344CB8AC3E}">
        <p14:creationId xmlns:p14="http://schemas.microsoft.com/office/powerpoint/2010/main" val="3651681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49" y="765313"/>
            <a:ext cx="6992455" cy="1007504"/>
          </a:xfrm>
        </p:spPr>
        <p:txBody>
          <a:bodyPr/>
          <a:lstStyle/>
          <a:p>
            <a:r>
              <a:rPr lang="ar-MA" sz="3200" dirty="0">
                <a:solidFill>
                  <a:srgbClr val="0070C0"/>
                </a:solidFill>
                <a:latin typeface="Calibri" panose="020F0502020204030204" pitchFamily="34" charset="0"/>
                <a:cs typeface="Calibri" panose="020F0502020204030204" pitchFamily="34" charset="0"/>
              </a:rPr>
              <a:t>الأهداف</a:t>
            </a:r>
          </a:p>
        </p:txBody>
      </p:sp>
      <p:sp>
        <p:nvSpPr>
          <p:cNvPr id="3" name="Espace réservé du contenu 2"/>
          <p:cNvSpPr>
            <a:spLocks noGrp="1"/>
          </p:cNvSpPr>
          <p:nvPr>
            <p:ph idx="1"/>
          </p:nvPr>
        </p:nvSpPr>
        <p:spPr>
          <a:xfrm>
            <a:off x="467544" y="1916832"/>
            <a:ext cx="8234127" cy="4596681"/>
          </a:xfrm>
        </p:spPr>
        <p:txBody>
          <a:bodyPr/>
          <a:lstStyle/>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ﺗﺤﻴﻴﻦ</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ﺍﻟﺴﺠﻞ</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ﺍﻻﺣﺼﺎﺋﻲ</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ﻟﻠﻤﻘﺎﻭﻻﺕ</a:t>
            </a:r>
            <a:r>
              <a:rPr lang="ar-SA" sz="2000" b="1" dirty="0">
                <a:solidFill>
                  <a:srgbClr val="000000"/>
                </a:solidFill>
                <a:latin typeface="Calibri" panose="020F0502020204030204" pitchFamily="34" charset="0"/>
                <a:cs typeface="Calibri" panose="020F0502020204030204" pitchFamily="34" charset="0"/>
              </a:rPr>
              <a:t>؛ </a:t>
            </a:r>
            <a:endParaRPr lang="ar-MA"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ﻭﺿﻊ</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ﺻﻮﺭﺓ</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ﻣﺤﻴﻨﺔ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ﻟﺒﻨﻴﺎﺕ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ﺍﻟﻨﺴﻴﺞ</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ﺍﻹﻧﺘﺎﺟﻲ</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ﺍﻟﻮﻁﻨﻲ</a:t>
            </a:r>
            <a:r>
              <a:rPr lang="ar-SA" sz="2000" b="1" dirty="0">
                <a:solidFill>
                  <a:srgbClr val="000000"/>
                </a:solidFill>
                <a:latin typeface="Calibri" panose="020F0502020204030204" pitchFamily="34" charset="0"/>
                <a:cs typeface="Calibri" panose="020F0502020204030204" pitchFamily="34" charset="0"/>
              </a:rPr>
              <a:t>؛ </a:t>
            </a:r>
            <a:endParaRPr lang="fr-FR"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ﺇﻋﺪﺍﺩ</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ﻗﺎﻋﺪﺓ</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ﺑﻴﺎﻧﺎﺕ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ﺟﻐﺮﺍﻓﻴﺔ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ﺧﺎﺻﺔ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ﺑﺎﻟﻤﻘﺎﻭﻻﺕ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ﻭﺍﻟﻤﺆﺳﺴﺎﺕ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ﺍﻟﺘﺎﺑﻌﺔ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ﻟﻬﺎ</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ﻭﺍﻟﺘﻲ</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ﺳﺘﺸﻜﻞ</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إطارا </a:t>
            </a:r>
            <a:r>
              <a:rPr lang="ar-MA" sz="2000" b="1" dirty="0" err="1">
                <a:solidFill>
                  <a:srgbClr val="000000"/>
                </a:solidFill>
                <a:latin typeface="Calibri" panose="020F0502020204030204" pitchFamily="34" charset="0"/>
                <a:cs typeface="Calibri" panose="020F0502020204030204" pitchFamily="34" charset="0"/>
              </a:rPr>
              <a:t>لأ</a:t>
            </a:r>
            <a:r>
              <a:rPr lang="ar-SA" sz="2000" b="1" dirty="0" err="1">
                <a:solidFill>
                  <a:srgbClr val="000000"/>
                </a:solidFill>
                <a:latin typeface="Calibri" panose="020F0502020204030204" pitchFamily="34" charset="0"/>
                <a:cs typeface="Calibri" panose="020F0502020204030204" pitchFamily="34" charset="0"/>
              </a:rPr>
              <a:t>ﺧﺬ</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ﺍﻟﻌﻴﻨﺎﺕ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ﺍﻟﺨﺎﺻﺔ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ﺑﺎﻟﺒﺤﻮﺙ</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ﺍﻹﺣﺼﺎﺋﻴﺔ</a:t>
            </a:r>
            <a:r>
              <a:rPr lang="ar-SA" sz="2000" b="1" dirty="0">
                <a:solidFill>
                  <a:srgbClr val="000000"/>
                </a:solidFill>
                <a:latin typeface="Calibri" panose="020F0502020204030204" pitchFamily="34" charset="0"/>
                <a:cs typeface="Calibri" panose="020F0502020204030204" pitchFamily="34" charset="0"/>
              </a:rPr>
              <a:t>؛ </a:t>
            </a:r>
            <a:endParaRPr lang="fr-FR"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ﺇﻧﺸﺎء</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ﻗﺎﻋﺪﺓ</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بيانات جغرافية </a:t>
            </a:r>
            <a:r>
              <a:rPr lang="ar-SA" sz="2000" b="1" dirty="0" err="1">
                <a:solidFill>
                  <a:srgbClr val="000000"/>
                </a:solidFill>
                <a:latin typeface="Calibri" panose="020F0502020204030204" pitchFamily="34" charset="0"/>
                <a:cs typeface="Calibri" panose="020F0502020204030204" pitchFamily="34" charset="0"/>
              </a:rPr>
              <a:t>ﺧﺎﺻﺔ</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بالوحدات</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غير</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المنظمة</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ﺍﻟﺘﻲ</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ﺗﺘﻮﻓﺮ</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ﻋﻠﻰ</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ﻣﺤﻞ</a:t>
            </a:r>
            <a:r>
              <a:rPr lang="ar-SA" sz="2000" b="1" dirty="0">
                <a:solidFill>
                  <a:srgbClr val="000000"/>
                </a:solidFill>
                <a:latin typeface="Calibri" panose="020F0502020204030204" pitchFamily="34" charset="0"/>
                <a:cs typeface="Calibri" panose="020F0502020204030204" pitchFamily="34" charset="0"/>
              </a:rPr>
              <a:t>؛ </a:t>
            </a:r>
            <a:endParaRPr lang="fr-FR"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ﺇﻋﺪﺍﺩ</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ﻗﺎﻋﺪﺓ</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ﺑﻴﺎﻧﺎﺕ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ﺟﻐﺮﺍﻓﻴﺔ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smtClean="0">
                <a:solidFill>
                  <a:srgbClr val="000000"/>
                </a:solidFill>
                <a:latin typeface="Calibri" panose="020F0502020204030204" pitchFamily="34" charset="0"/>
                <a:cs typeface="Calibri" panose="020F0502020204030204" pitchFamily="34" charset="0"/>
              </a:rPr>
              <a:t>ﻟﻠﻤﺆﺳﺴﺎﺕ</a:t>
            </a:r>
            <a:r>
              <a:rPr lang="ar-SA" sz="2000" b="1" dirty="0" smtClean="0">
                <a:solidFill>
                  <a:srgbClr val="000000"/>
                </a:solidFill>
                <a:latin typeface="Calibri" panose="020F0502020204030204" pitchFamily="34" charset="0"/>
                <a:cs typeface="Calibri" panose="020F0502020204030204" pitchFamily="34" charset="0"/>
              </a:rPr>
              <a:t> </a:t>
            </a:r>
            <a:r>
              <a:rPr lang="ar-MA" sz="2000" b="1" dirty="0" smtClean="0">
                <a:solidFill>
                  <a:srgbClr val="000000"/>
                </a:solidFill>
                <a:latin typeface="Calibri" panose="020F0502020204030204" pitchFamily="34" charset="0"/>
                <a:cs typeface="Calibri" panose="020F0502020204030204" pitchFamily="34" charset="0"/>
              </a:rPr>
              <a:t>غير</a:t>
            </a:r>
            <a:r>
              <a:rPr lang="ar-SA" sz="2000" b="1" dirty="0" smtClean="0">
                <a:solidFill>
                  <a:srgbClr val="000000"/>
                </a:solidFill>
                <a:latin typeface="Calibri" panose="020F0502020204030204" pitchFamily="34" charset="0"/>
                <a:cs typeface="Calibri" panose="020F0502020204030204" pitchFamily="34" charset="0"/>
              </a:rPr>
              <a:t> </a:t>
            </a:r>
            <a:r>
              <a:rPr lang="ar-MA" sz="2000" b="1" dirty="0" smtClean="0">
                <a:solidFill>
                  <a:srgbClr val="000000"/>
                </a:solidFill>
                <a:latin typeface="Calibri" panose="020F0502020204030204" pitchFamily="34" charset="0"/>
                <a:cs typeface="Calibri" panose="020F0502020204030204" pitchFamily="34" charset="0"/>
              </a:rPr>
              <a:t>الهادفة </a:t>
            </a:r>
            <a:r>
              <a:rPr lang="ar-SA" sz="2000" b="1" dirty="0" err="1" smtClean="0">
                <a:solidFill>
                  <a:srgbClr val="000000"/>
                </a:solidFill>
                <a:latin typeface="Calibri" panose="020F0502020204030204" pitchFamily="34" charset="0"/>
                <a:cs typeface="Calibri" panose="020F0502020204030204" pitchFamily="34" charset="0"/>
              </a:rPr>
              <a:t>ﻟﻠﺮﺑﺢ</a:t>
            </a:r>
            <a:r>
              <a:rPr lang="ar-SA" sz="2000" b="1" dirty="0" smtClean="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ﺍﻟﺘﻲ</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ﺗﺘﻮﻓﺮ</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ﻋﻠﻰ</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ﻣﺤﻞ</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ﻣﻊ</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ﺗﺤﺪﻳﺪ</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ﺧﺼﺎﺋﺼﻬﺎ</a:t>
            </a:r>
            <a:r>
              <a:rPr lang="ar-SA" sz="2000" b="1" dirty="0">
                <a:solidFill>
                  <a:srgbClr val="000000"/>
                </a:solidFill>
                <a:latin typeface="Calibri" panose="020F0502020204030204" pitchFamily="34" charset="0"/>
                <a:cs typeface="Calibri" panose="020F0502020204030204" pitchFamily="34" charset="0"/>
              </a:rPr>
              <a:t>؛ </a:t>
            </a:r>
            <a:endParaRPr lang="fr-FR"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ﺇﻧﺸﺎء</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ﻗﺎﻋﺪﺓ</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بيانات جغرافية </a:t>
            </a:r>
            <a:r>
              <a:rPr lang="ar-SA" sz="2000" b="1" dirty="0" err="1">
                <a:solidFill>
                  <a:srgbClr val="000000"/>
                </a:solidFill>
                <a:latin typeface="Calibri" panose="020F0502020204030204" pitchFamily="34" charset="0"/>
                <a:cs typeface="Calibri" panose="020F0502020204030204" pitchFamily="34" charset="0"/>
              </a:rPr>
              <a:t>ﺧﺎﺻﺔ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ﺑﺎﻷﺳﻮﺍﻕ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ﺍﻷﺳﺒﻮﻋﻴﺔ</a:t>
            </a:r>
            <a:r>
              <a:rPr lang="ar-SA" sz="2000" b="1" dirty="0">
                <a:solidFill>
                  <a:srgbClr val="000000"/>
                </a:solidFill>
                <a:latin typeface="Calibri" panose="020F0502020204030204" pitchFamily="34" charset="0"/>
                <a:cs typeface="Calibri" panose="020F0502020204030204" pitchFamily="34" charset="0"/>
              </a:rPr>
              <a:t>؛ </a:t>
            </a:r>
            <a:endParaRPr lang="fr-FR" sz="2000" b="1" dirty="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r>
              <a:rPr lang="ar-SA" sz="2000" b="1" dirty="0" err="1">
                <a:solidFill>
                  <a:srgbClr val="000000"/>
                </a:solidFill>
                <a:latin typeface="Calibri" panose="020F0502020204030204" pitchFamily="34" charset="0"/>
                <a:cs typeface="Calibri" panose="020F0502020204030204" pitchFamily="34" charset="0"/>
              </a:rPr>
              <a:t>ﺇﻧﺸﺎء</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ﻗﺎﻋﺪﺓ</a:t>
            </a:r>
            <a:r>
              <a:rPr lang="ar-SA" sz="2000" b="1" dirty="0">
                <a:solidFill>
                  <a:srgbClr val="000000"/>
                </a:solidFill>
                <a:latin typeface="Calibri" panose="020F0502020204030204" pitchFamily="34" charset="0"/>
                <a:cs typeface="Calibri" panose="020F0502020204030204" pitchFamily="34" charset="0"/>
              </a:rPr>
              <a:t> </a:t>
            </a:r>
            <a:r>
              <a:rPr lang="ar-MA" sz="2000" b="1" dirty="0">
                <a:solidFill>
                  <a:srgbClr val="000000"/>
                </a:solidFill>
                <a:latin typeface="Calibri" panose="020F0502020204030204" pitchFamily="34" charset="0"/>
                <a:cs typeface="Calibri" panose="020F0502020204030204" pitchFamily="34" charset="0"/>
              </a:rPr>
              <a:t>بيانات جغرافية </a:t>
            </a:r>
            <a:r>
              <a:rPr lang="ar-SA" sz="2000" b="1" dirty="0" err="1">
                <a:solidFill>
                  <a:srgbClr val="000000"/>
                </a:solidFill>
                <a:latin typeface="Calibri" panose="020F0502020204030204" pitchFamily="34" charset="0"/>
                <a:cs typeface="Calibri" panose="020F0502020204030204" pitchFamily="34" charset="0"/>
              </a:rPr>
              <a:t>ﺧﺎﺻﺔ</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ﺑﺎﻟﺘﺠﻬﻴﺰﺍﺕ</a:t>
            </a:r>
            <a:r>
              <a:rPr lang="ar-SA" sz="2000" b="1" dirty="0">
                <a:solidFill>
                  <a:srgbClr val="000000"/>
                </a:solidFill>
                <a:latin typeface="Calibri" panose="020F0502020204030204" pitchFamily="34" charset="0"/>
                <a:cs typeface="Calibri" panose="020F0502020204030204" pitchFamily="34" charset="0"/>
              </a:rPr>
              <a:t> </a:t>
            </a:r>
            <a:r>
              <a:rPr lang="ar-SA" sz="2000" b="1" dirty="0" err="1">
                <a:solidFill>
                  <a:srgbClr val="000000"/>
                </a:solidFill>
                <a:latin typeface="Calibri" panose="020F0502020204030204" pitchFamily="34" charset="0"/>
                <a:cs typeface="Calibri" panose="020F0502020204030204" pitchFamily="34" charset="0"/>
              </a:rPr>
              <a:t>ﺍﻟﺠﻤﺎﻋﻴﺔ</a:t>
            </a:r>
            <a:r>
              <a:rPr lang="ar-SA" sz="2000" b="1" dirty="0">
                <a:solidFill>
                  <a:srgbClr val="000000"/>
                </a:solidFill>
                <a:latin typeface="Calibri" panose="020F0502020204030204" pitchFamily="34" charset="0"/>
                <a:cs typeface="Calibri" panose="020F0502020204030204" pitchFamily="34" charset="0"/>
              </a:rPr>
              <a:t>؛ </a:t>
            </a:r>
            <a:endParaRPr lang="fr-FR" sz="2000" b="1" dirty="0" smtClean="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endParaRPr lang="fr-FR" sz="2000" b="1" dirty="0">
              <a:solidFill>
                <a:srgbClr val="000000"/>
              </a:solidFill>
              <a:latin typeface="Calibri" panose="020F0502020204030204" pitchFamily="34" charset="0"/>
              <a:cs typeface="Calibri" panose="020F0502020204030204" pitchFamily="34" charset="0"/>
            </a:endParaRPr>
          </a:p>
          <a:p>
            <a:pPr marL="0" lvl="0" indent="0" algn="r" rtl="1">
              <a:buNone/>
            </a:pPr>
            <a:r>
              <a:rPr lang="ar-SA" sz="2000" b="1" dirty="0" smtClean="0">
                <a:solidFill>
                  <a:srgbClr val="800000"/>
                </a:solidFill>
                <a:latin typeface="Calibri" panose="020F0502020204030204" pitchFamily="34" charset="0"/>
                <a:cs typeface="Calibri" panose="020F0502020204030204" pitchFamily="34" charset="0"/>
                <a:sym typeface="Wingdings" panose="05000000000000000000" pitchFamily="2" charset="2"/>
              </a:rPr>
              <a:t></a:t>
            </a:r>
            <a:r>
              <a:rPr lang="ar-MA" sz="2000" b="1" dirty="0" smtClean="0">
                <a:solidFill>
                  <a:srgbClr val="000000"/>
                </a:solidFill>
                <a:latin typeface="Calibri" panose="020F0502020204030204" pitchFamily="34" charset="0"/>
                <a:cs typeface="Calibri" panose="020F0502020204030204" pitchFamily="34" charset="0"/>
                <a:sym typeface="Wingdings" panose="05000000000000000000" pitchFamily="2" charset="2"/>
              </a:rPr>
              <a:t> هذا التنوع في المعلومة سيمكن من </a:t>
            </a:r>
            <a:r>
              <a:rPr lang="ar-SA" sz="2000" b="1" dirty="0" smtClean="0">
                <a:solidFill>
                  <a:srgbClr val="000000"/>
                </a:solidFill>
                <a:latin typeface="Calibri" panose="020F0502020204030204" pitchFamily="34" charset="0"/>
                <a:cs typeface="Calibri" panose="020F0502020204030204" pitchFamily="34" charset="0"/>
              </a:rPr>
              <a:t>التوجيه </a:t>
            </a:r>
            <a:r>
              <a:rPr lang="ar-SA" sz="2000" b="1" dirty="0">
                <a:solidFill>
                  <a:srgbClr val="000000"/>
                </a:solidFill>
                <a:latin typeface="Calibri" panose="020F0502020204030204" pitchFamily="34" charset="0"/>
                <a:cs typeface="Calibri" panose="020F0502020204030204" pitchFamily="34" charset="0"/>
              </a:rPr>
              <a:t>الأمثل للسياسات الحكومية الخاصة بالاستثمار والتنمية الاقتصادية والاجتماعية ببلادنا؛</a:t>
            </a:r>
            <a:endParaRPr lang="fr-FR" sz="2000" b="1" dirty="0" smtClean="0">
              <a:solidFill>
                <a:srgbClr val="000000"/>
              </a:solidFill>
              <a:latin typeface="Calibri" panose="020F0502020204030204" pitchFamily="34" charset="0"/>
              <a:cs typeface="Calibri" panose="020F0502020204030204" pitchFamily="34" charset="0"/>
            </a:endParaRPr>
          </a:p>
          <a:p>
            <a:pPr marL="457200" lvl="0" indent="-457200" algn="r" rtl="1">
              <a:buFont typeface="+mj-lt"/>
              <a:buAutoNum type="arabicPeriod"/>
            </a:pPr>
            <a:endParaRPr lang="fr-FR" sz="2000" b="1" dirty="0">
              <a:solidFill>
                <a:srgbClr val="000000"/>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endParaRPr lang="ar-MA" sz="2000" dirty="0" smtClean="0">
              <a:solidFill>
                <a:schemeClr val="tx1"/>
              </a:solidFill>
              <a:latin typeface="Calibri" panose="020F0502020204030204" pitchFamily="34" charset="0"/>
              <a:cs typeface="Calibri" panose="020F0502020204030204" pitchFamily="34" charset="0"/>
            </a:endParaRPr>
          </a:p>
          <a:p>
            <a:pPr algn="r" rtl="1"/>
            <a:endParaRPr lang="fr-FR" sz="2000" dirty="0">
              <a:solidFill>
                <a:schemeClr val="tx1"/>
              </a:solidFill>
              <a:latin typeface="Calibri" panose="020F0502020204030204" pitchFamily="34" charset="0"/>
              <a:cs typeface="Calibri" panose="020F0502020204030204" pitchFamily="34" charset="0"/>
            </a:endParaRPr>
          </a:p>
          <a:p>
            <a:pPr algn="r" rtl="1"/>
            <a:endParaRPr lang="fr-FR" sz="2000" dirty="0">
              <a:solidFill>
                <a:schemeClr val="tx1"/>
              </a:solidFill>
              <a:latin typeface="Calibri" panose="020F0502020204030204" pitchFamily="34" charset="0"/>
              <a:cs typeface="Calibri" panose="020F0502020204030204" pitchFamily="34" charset="0"/>
            </a:endParaRPr>
          </a:p>
          <a:p>
            <a:pPr algn="r" rtl="1"/>
            <a:endParaRPr lang="fr-FR" sz="2000" dirty="0">
              <a:solidFill>
                <a:schemeClr val="tx1"/>
              </a:solidFill>
              <a:latin typeface="Calibri" panose="020F0502020204030204" pitchFamily="34" charset="0"/>
              <a:cs typeface="Calibri" panose="020F0502020204030204" pitchFamily="34" charset="0"/>
            </a:endParaRPr>
          </a:p>
          <a:p>
            <a:pPr algn="r" rtl="1"/>
            <a:endParaRPr lang="fr-FR" sz="2000" dirty="0">
              <a:solidFill>
                <a:schemeClr val="tx1"/>
              </a:solidFill>
              <a:latin typeface="Calibri" panose="020F0502020204030204" pitchFamily="34" charset="0"/>
              <a:cs typeface="Calibri" panose="020F0502020204030204" pitchFamily="34" charset="0"/>
            </a:endParaRPr>
          </a:p>
          <a:p>
            <a:pPr algn="r" rtl="1"/>
            <a:r>
              <a:rPr lang="en-US" sz="2000" dirty="0">
                <a:solidFill>
                  <a:schemeClr val="tx1"/>
                </a:solidFill>
                <a:latin typeface="Calibri" panose="020F0502020204030204" pitchFamily="34" charset="0"/>
                <a:cs typeface="Calibri" panose="020F0502020204030204" pitchFamily="34" charset="0"/>
              </a:rPr>
              <a:t/>
            </a:r>
            <a:br>
              <a:rPr lang="en-US" sz="2000" dirty="0">
                <a:solidFill>
                  <a:schemeClr val="tx1"/>
                </a:solidFill>
                <a:latin typeface="Calibri" panose="020F0502020204030204" pitchFamily="34" charset="0"/>
                <a:cs typeface="Calibri" panose="020F0502020204030204" pitchFamily="34" charset="0"/>
              </a:rPr>
            </a:br>
            <a:endParaRPr lang="fr-FR" sz="2000"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3</a:t>
            </a:fld>
            <a:endParaRPr lang="fr-FR"/>
          </a:p>
        </p:txBody>
      </p:sp>
    </p:spTree>
    <p:extLst>
      <p:ext uri="{BB962C8B-B14F-4D97-AF65-F5344CB8AC3E}">
        <p14:creationId xmlns:p14="http://schemas.microsoft.com/office/powerpoint/2010/main" val="28570302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4949" cy="1143000"/>
          </a:xfrm>
        </p:spPr>
        <p:txBody>
          <a:bodyPr/>
          <a:lstStyle/>
          <a:p>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 </a:t>
            </a:r>
            <a:r>
              <a:rPr lang="ar-MA" dirty="0" smtClean="0">
                <a:solidFill>
                  <a:srgbClr val="FF6600"/>
                </a:solidFill>
                <a:latin typeface="Calibri" panose="020F0502020204030204" pitchFamily="34" charset="0"/>
                <a:cs typeface="Calibri" panose="020F0502020204030204" pitchFamily="34" charset="0"/>
              </a:rPr>
              <a:t>الأسواق الاسبوعية</a:t>
            </a:r>
            <a:endParaRPr lang="fr-FR" dirty="0">
              <a:solidFill>
                <a:srgbClr val="FF6600"/>
              </a:solidFill>
            </a:endParaRPr>
          </a:p>
        </p:txBody>
      </p:sp>
      <p:sp>
        <p:nvSpPr>
          <p:cNvPr id="3" name="Espace réservé du contenu 2"/>
          <p:cNvSpPr>
            <a:spLocks noGrp="1"/>
          </p:cNvSpPr>
          <p:nvPr>
            <p:ph idx="1"/>
          </p:nvPr>
        </p:nvSpPr>
        <p:spPr>
          <a:xfrm>
            <a:off x="457199" y="2100404"/>
            <a:ext cx="8234127" cy="4025759"/>
          </a:xfrm>
        </p:spPr>
        <p:txBody>
          <a:bodyPr/>
          <a:lstStyle/>
          <a:p>
            <a:pPr marL="0" indent="0" algn="r" rtl="1">
              <a:buNone/>
            </a:pPr>
            <a:r>
              <a:rPr lang="ar-MA" sz="2000" b="1" dirty="0" smtClean="0">
                <a:solidFill>
                  <a:schemeClr val="accent6"/>
                </a:solidFill>
                <a:latin typeface="Calibri" panose="020F0502020204030204" pitchFamily="34" charset="0"/>
                <a:cs typeface="Calibri" panose="020F0502020204030204" pitchFamily="34" charset="0"/>
              </a:rPr>
              <a:t>حصة الأسواق الأسبوعية المتوفرة على بعض التجهيزات الاساسية</a:t>
            </a:r>
            <a:endParaRPr lang="ar-MA" sz="2000" b="1" dirty="0">
              <a:solidFill>
                <a:schemeClr val="accent6"/>
              </a:solidFill>
              <a:latin typeface="Calibri" panose="020F0502020204030204" pitchFamily="34" charset="0"/>
              <a:cs typeface="Calibri" panose="020F0502020204030204" pitchFamily="34" charset="0"/>
            </a:endParaRPr>
          </a:p>
          <a:p>
            <a:endParaRPr lang="ar-MA" dirty="0" smtClean="0">
              <a:solidFill>
                <a:schemeClr val="tx1"/>
              </a:solidFill>
            </a:endParaRPr>
          </a:p>
          <a:p>
            <a:endParaRPr lang="fr-FR" dirty="0">
              <a:solidFill>
                <a:schemeClr val="tx1"/>
              </a:solidFill>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30</a:t>
            </a:fld>
            <a:endParaRPr lang="fr-FR"/>
          </a:p>
        </p:txBody>
      </p:sp>
      <p:pic>
        <p:nvPicPr>
          <p:cNvPr id="6" name="Image 5"/>
          <p:cNvPicPr>
            <a:picLocks noChangeAspect="1"/>
          </p:cNvPicPr>
          <p:nvPr/>
        </p:nvPicPr>
        <p:blipFill>
          <a:blip r:embed="rId3"/>
          <a:stretch>
            <a:fillRect/>
          </a:stretch>
        </p:blipFill>
        <p:spPr>
          <a:xfrm>
            <a:off x="1403648" y="3015908"/>
            <a:ext cx="6333827" cy="2861364"/>
          </a:xfrm>
          <a:prstGeom prst="rect">
            <a:avLst/>
          </a:prstGeom>
        </p:spPr>
      </p:pic>
    </p:spTree>
    <p:extLst>
      <p:ext uri="{BB962C8B-B14F-4D97-AF65-F5344CB8AC3E}">
        <p14:creationId xmlns:p14="http://schemas.microsoft.com/office/powerpoint/2010/main" val="22695674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1" y="764704"/>
            <a:ext cx="6985000" cy="1143000"/>
          </a:xfrm>
        </p:spPr>
        <p:txBody>
          <a:bodyPr/>
          <a:lstStyle/>
          <a:p>
            <a:pPr rtl="1"/>
            <a:r>
              <a:rPr lang="ar-MA" sz="3600" dirty="0">
                <a:solidFill>
                  <a:srgbClr val="FF6600"/>
                </a:solidFill>
                <a:latin typeface="Calibri" panose="020F0502020204030204" pitchFamily="34" charset="0"/>
                <a:cs typeface="Calibri" panose="020F0502020204030204" pitchFamily="34" charset="0"/>
                <a:sym typeface="Wingdings" panose="05000000000000000000" pitchFamily="2" charset="2"/>
              </a:rPr>
              <a:t> </a:t>
            </a:r>
            <a:r>
              <a:rPr lang="ar-MA" dirty="0" smtClean="0">
                <a:solidFill>
                  <a:srgbClr val="FF6600"/>
                </a:solidFill>
                <a:latin typeface="Calibri" panose="020F0502020204030204" pitchFamily="34" charset="0"/>
                <a:cs typeface="Calibri" panose="020F0502020204030204" pitchFamily="34" charset="0"/>
              </a:rPr>
              <a:t>الأسواق الاسبوعية</a:t>
            </a:r>
            <a:endParaRPr lang="fr-FR" dirty="0">
              <a:solidFill>
                <a:srgbClr val="FF6600"/>
              </a:solidFill>
            </a:endParaRPr>
          </a:p>
        </p:txBody>
      </p:sp>
      <p:sp>
        <p:nvSpPr>
          <p:cNvPr id="3" name="Espace réservé du contenu 2"/>
          <p:cNvSpPr>
            <a:spLocks noGrp="1"/>
          </p:cNvSpPr>
          <p:nvPr>
            <p:ph idx="1"/>
          </p:nvPr>
        </p:nvSpPr>
        <p:spPr>
          <a:xfrm>
            <a:off x="457199" y="2100404"/>
            <a:ext cx="8234127" cy="4025759"/>
          </a:xfrm>
        </p:spPr>
        <p:txBody>
          <a:bodyPr/>
          <a:lstStyle/>
          <a:p>
            <a:pPr algn="r" rtl="1"/>
            <a:r>
              <a:rPr lang="ar-MA" dirty="0" smtClean="0">
                <a:solidFill>
                  <a:schemeClr val="tx1"/>
                </a:solidFill>
                <a:latin typeface="Calibri" panose="020F0502020204030204" pitchFamily="34" charset="0"/>
                <a:cs typeface="Calibri" panose="020F0502020204030204" pitchFamily="34" charset="0"/>
              </a:rPr>
              <a:t>أظهرت النتائج على الصعيد الوطني </a:t>
            </a:r>
            <a:r>
              <a:rPr lang="ar-MA" dirty="0">
                <a:solidFill>
                  <a:schemeClr val="tx1"/>
                </a:solidFill>
                <a:latin typeface="Calibri" panose="020F0502020204030204" pitchFamily="34" charset="0"/>
                <a:cs typeface="Calibri" panose="020F0502020204030204" pitchFamily="34" charset="0"/>
              </a:rPr>
              <a:t>أن </a:t>
            </a:r>
            <a:r>
              <a:rPr lang="ar-MA" dirty="0" smtClean="0">
                <a:solidFill>
                  <a:schemeClr val="tx1"/>
                </a:solidFill>
                <a:latin typeface="Calibri" panose="020F0502020204030204" pitchFamily="34" charset="0"/>
                <a:cs typeface="Calibri" panose="020F0502020204030204" pitchFamily="34" charset="0"/>
              </a:rPr>
              <a:t>:</a:t>
            </a:r>
          </a:p>
          <a:p>
            <a:pPr algn="r" rtl="1"/>
            <a:r>
              <a:rPr lang="ar-MA" dirty="0" smtClean="0">
                <a:solidFill>
                  <a:schemeClr val="tx1"/>
                </a:solidFill>
                <a:latin typeface="Calibri" panose="020F0502020204030204" pitchFamily="34" charset="0"/>
                <a:cs typeface="Calibri" panose="020F0502020204030204" pitchFamily="34" charset="0"/>
              </a:rPr>
              <a:t>52</a:t>
            </a:r>
            <a:r>
              <a:rPr lang="ar-MA" dirty="0">
                <a:solidFill>
                  <a:schemeClr val="tx1"/>
                </a:solidFill>
                <a:latin typeface="Calibri" panose="020F0502020204030204" pitchFamily="34" charset="0"/>
                <a:cs typeface="Calibri" panose="020F0502020204030204" pitchFamily="34" charset="0"/>
              </a:rPr>
              <a:t>% من الأسواق الأسبوعية يمكن الوصول إليها </a:t>
            </a:r>
            <a:r>
              <a:rPr lang="ar-MA" dirty="0" smtClean="0">
                <a:solidFill>
                  <a:schemeClr val="tx1"/>
                </a:solidFill>
                <a:latin typeface="Calibri" panose="020F0502020204030204" pitchFamily="34" charset="0"/>
                <a:cs typeface="Calibri" panose="020F0502020204030204" pitchFamily="34" charset="0"/>
              </a:rPr>
              <a:t>بواسطة طرق معبدة </a:t>
            </a:r>
            <a:r>
              <a:rPr lang="ar-MA" dirty="0">
                <a:solidFill>
                  <a:schemeClr val="tx1"/>
                </a:solidFill>
                <a:latin typeface="Calibri" panose="020F0502020204030204" pitchFamily="34" charset="0"/>
                <a:cs typeface="Calibri" panose="020F0502020204030204" pitchFamily="34" charset="0"/>
              </a:rPr>
              <a:t>أو </a:t>
            </a:r>
            <a:r>
              <a:rPr lang="ar-MA" dirty="0" smtClean="0">
                <a:solidFill>
                  <a:schemeClr val="tx1"/>
                </a:solidFill>
                <a:latin typeface="Calibri" panose="020F0502020204030204" pitchFamily="34" charset="0"/>
                <a:cs typeface="Calibri" panose="020F0502020204030204" pitchFamily="34" charset="0"/>
              </a:rPr>
              <a:t>مسالك غير معبدة،</a:t>
            </a:r>
          </a:p>
          <a:p>
            <a:pPr algn="r" rtl="1"/>
            <a:r>
              <a:rPr lang="ar-MA" dirty="0" smtClean="0">
                <a:solidFill>
                  <a:schemeClr val="tx1"/>
                </a:solidFill>
                <a:latin typeface="Calibri" panose="020F0502020204030204" pitchFamily="34" charset="0"/>
                <a:cs typeface="Calibri" panose="020F0502020204030204" pitchFamily="34" charset="0"/>
              </a:rPr>
              <a:t> </a:t>
            </a:r>
            <a:r>
              <a:rPr lang="ar-MA" dirty="0">
                <a:solidFill>
                  <a:schemeClr val="tx1"/>
                </a:solidFill>
                <a:latin typeface="Calibri" panose="020F0502020204030204" pitchFamily="34" charset="0"/>
                <a:cs typeface="Calibri" panose="020F0502020204030204" pitchFamily="34" charset="0"/>
              </a:rPr>
              <a:t>و56% </a:t>
            </a:r>
            <a:r>
              <a:rPr lang="ar-MA" dirty="0" smtClean="0">
                <a:solidFill>
                  <a:schemeClr val="tx1"/>
                </a:solidFill>
                <a:latin typeface="Calibri" panose="020F0502020204030204" pitchFamily="34" charset="0"/>
                <a:cs typeface="Calibri" panose="020F0502020204030204" pitchFamily="34" charset="0"/>
              </a:rPr>
              <a:t>منها مجهزة </a:t>
            </a:r>
            <a:r>
              <a:rPr lang="ar-MA" dirty="0">
                <a:solidFill>
                  <a:schemeClr val="tx1"/>
                </a:solidFill>
                <a:latin typeface="Calibri" panose="020F0502020204030204" pitchFamily="34" charset="0"/>
                <a:cs typeface="Calibri" panose="020F0502020204030204" pitchFamily="34" charset="0"/>
              </a:rPr>
              <a:t>بالكهرباء، </a:t>
            </a:r>
            <a:endParaRPr lang="ar-MA" dirty="0" smtClean="0">
              <a:solidFill>
                <a:schemeClr val="tx1"/>
              </a:solidFill>
              <a:latin typeface="Calibri" panose="020F0502020204030204" pitchFamily="34" charset="0"/>
              <a:cs typeface="Calibri" panose="020F0502020204030204" pitchFamily="34" charset="0"/>
            </a:endParaRPr>
          </a:p>
          <a:p>
            <a:pPr algn="r" rtl="1"/>
            <a:r>
              <a:rPr lang="ar-MA" dirty="0" smtClean="0">
                <a:solidFill>
                  <a:schemeClr val="tx1"/>
                </a:solidFill>
                <a:latin typeface="Calibri" panose="020F0502020204030204" pitchFamily="34" charset="0"/>
                <a:cs typeface="Calibri" panose="020F0502020204030204" pitchFamily="34" charset="0"/>
              </a:rPr>
              <a:t>و53% مرتبطة بشبكة المياه الصالحة للشرب</a:t>
            </a:r>
            <a:r>
              <a:rPr lang="ar-MA" dirty="0">
                <a:solidFill>
                  <a:schemeClr val="tx1"/>
                </a:solidFill>
                <a:latin typeface="Calibri" panose="020F0502020204030204" pitchFamily="34" charset="0"/>
                <a:cs typeface="Calibri" panose="020F0502020204030204" pitchFamily="34" charset="0"/>
              </a:rPr>
              <a:t>، </a:t>
            </a:r>
            <a:endParaRPr lang="ar-MA" dirty="0" smtClean="0">
              <a:solidFill>
                <a:schemeClr val="tx1"/>
              </a:solidFill>
              <a:latin typeface="Calibri" panose="020F0502020204030204" pitchFamily="34" charset="0"/>
              <a:cs typeface="Calibri" panose="020F0502020204030204" pitchFamily="34" charset="0"/>
            </a:endParaRPr>
          </a:p>
          <a:p>
            <a:pPr algn="r" rtl="1"/>
            <a:r>
              <a:rPr lang="ar-MA" dirty="0" smtClean="0">
                <a:solidFill>
                  <a:schemeClr val="tx1"/>
                </a:solidFill>
                <a:latin typeface="Calibri" panose="020F0502020204030204" pitchFamily="34" charset="0"/>
                <a:cs typeface="Calibri" panose="020F0502020204030204" pitchFamily="34" charset="0"/>
              </a:rPr>
              <a:t>و16</a:t>
            </a:r>
            <a:r>
              <a:rPr lang="ar-MA"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فقط مرتبطة بشبكة </a:t>
            </a:r>
            <a:r>
              <a:rPr lang="ar-MA" dirty="0">
                <a:solidFill>
                  <a:schemeClr val="tx1"/>
                </a:solidFill>
                <a:latin typeface="Calibri" panose="020F0502020204030204" pitchFamily="34" charset="0"/>
                <a:cs typeface="Calibri" panose="020F0502020204030204" pitchFamily="34" charset="0"/>
              </a:rPr>
              <a:t>الصرف </a:t>
            </a:r>
            <a:r>
              <a:rPr lang="ar-MA" dirty="0" smtClean="0">
                <a:solidFill>
                  <a:schemeClr val="tx1"/>
                </a:solidFill>
                <a:latin typeface="Calibri" panose="020F0502020204030204" pitchFamily="34" charset="0"/>
                <a:cs typeface="Calibri" panose="020F0502020204030204" pitchFamily="34" charset="0"/>
              </a:rPr>
              <a:t>الصحي.</a:t>
            </a: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31</a:t>
            </a:fld>
            <a:endParaRPr lang="fr-FR"/>
          </a:p>
        </p:txBody>
      </p:sp>
    </p:spTree>
    <p:extLst>
      <p:ext uri="{BB962C8B-B14F-4D97-AF65-F5344CB8AC3E}">
        <p14:creationId xmlns:p14="http://schemas.microsoft.com/office/powerpoint/2010/main" val="32206763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457200" y="3020601"/>
            <a:ext cx="8203915" cy="1344503"/>
          </a:xfrm>
        </p:spPr>
        <p:txBody>
          <a:bodyPr/>
          <a:lstStyle/>
          <a:p>
            <a:pPr marL="0" lvl="0" indent="0" algn="ctr">
              <a:buNone/>
            </a:pPr>
            <a:r>
              <a:rPr lang="ar-MA" sz="3600" b="1" dirty="0">
                <a:solidFill>
                  <a:srgbClr val="C00000"/>
                </a:solidFill>
                <a:latin typeface="Calibri" panose="020F0502020204030204" pitchFamily="34" charset="0"/>
                <a:cs typeface="Calibri" panose="020F0502020204030204" pitchFamily="34" charset="0"/>
              </a:rPr>
              <a:t>شكرا على حسن انتباههم</a:t>
            </a:r>
            <a:endParaRPr lang="fr-FR" sz="3600" b="1" dirty="0">
              <a:solidFill>
                <a:srgbClr val="C00000"/>
              </a:solidFill>
              <a:latin typeface="Calibri" panose="020F0502020204030204" pitchFamily="34" charset="0"/>
              <a:cs typeface="Calibri" panose="020F0502020204030204" pitchFamily="34" charset="0"/>
            </a:endParaRPr>
          </a:p>
          <a:p>
            <a:pPr marL="0" indent="0" algn="ctr">
              <a:buNone/>
            </a:pPr>
            <a:endParaRPr lang="fr-FR" sz="2800"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32</a:t>
            </a:fld>
            <a:endParaRPr lang="fr-FR"/>
          </a:p>
        </p:txBody>
      </p:sp>
    </p:spTree>
    <p:extLst>
      <p:ext uri="{BB962C8B-B14F-4D97-AF65-F5344CB8AC3E}">
        <p14:creationId xmlns:p14="http://schemas.microsoft.com/office/powerpoint/2010/main" val="5867632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33</a:t>
            </a:fld>
            <a:endParaRPr lang="fr-FR"/>
          </a:p>
        </p:txBody>
      </p:sp>
    </p:spTree>
    <p:extLst>
      <p:ext uri="{BB962C8B-B14F-4D97-AF65-F5344CB8AC3E}">
        <p14:creationId xmlns:p14="http://schemas.microsoft.com/office/powerpoint/2010/main" val="1060035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1124744"/>
            <a:ext cx="6970231" cy="1152128"/>
          </a:xfrm>
        </p:spPr>
        <p:txBody>
          <a:bodyPr/>
          <a:lstStyle/>
          <a:p>
            <a:r>
              <a:rPr lang="ar-MA" sz="2800" dirty="0" err="1" smtClean="0">
                <a:solidFill>
                  <a:srgbClr val="0070C0"/>
                </a:solidFill>
                <a:latin typeface="Calibri" panose="020F0502020204030204" pitchFamily="34" charset="0"/>
                <a:cs typeface="Calibri" panose="020F0502020204030204" pitchFamily="34" charset="0"/>
              </a:rPr>
              <a:t>ﺍﻟﻮﺣﺪﺍﺕ</a:t>
            </a:r>
            <a:r>
              <a:rPr lang="ar-MA" sz="2800" dirty="0" smtClean="0">
                <a:solidFill>
                  <a:srgbClr val="0070C0"/>
                </a:solidFill>
                <a:latin typeface="Calibri" panose="020F0502020204030204" pitchFamily="34" charset="0"/>
                <a:cs typeface="Calibri" panose="020F0502020204030204" pitchFamily="34" charset="0"/>
              </a:rPr>
              <a:t> الاقتصادية  </a:t>
            </a:r>
            <a:r>
              <a:rPr lang="ar-MA" sz="2800" dirty="0" err="1">
                <a:solidFill>
                  <a:srgbClr val="0070C0"/>
                </a:solidFill>
                <a:latin typeface="Calibri" panose="020F0502020204030204" pitchFamily="34" charset="0"/>
                <a:cs typeface="Calibri" panose="020F0502020204030204" pitchFamily="34" charset="0"/>
              </a:rPr>
              <a:t>ﺍﻟﺘﻲ</a:t>
            </a:r>
            <a:r>
              <a:rPr lang="ar-MA" sz="2800" dirty="0">
                <a:solidFill>
                  <a:srgbClr val="0070C0"/>
                </a:solidFill>
                <a:latin typeface="Calibri" panose="020F0502020204030204" pitchFamily="34" charset="0"/>
                <a:cs typeface="Calibri" panose="020F0502020204030204" pitchFamily="34" charset="0"/>
              </a:rPr>
              <a:t> </a:t>
            </a:r>
            <a:r>
              <a:rPr lang="ar-MA" sz="2800" dirty="0" err="1">
                <a:solidFill>
                  <a:srgbClr val="0070C0"/>
                </a:solidFill>
                <a:latin typeface="Calibri" panose="020F0502020204030204" pitchFamily="34" charset="0"/>
                <a:cs typeface="Calibri" panose="020F0502020204030204" pitchFamily="34" charset="0"/>
              </a:rPr>
              <a:t>ﻳﺸﻤﻠﻬﺎ</a:t>
            </a:r>
            <a:r>
              <a:rPr lang="ar-MA" sz="2800" dirty="0">
                <a:solidFill>
                  <a:srgbClr val="0070C0"/>
                </a:solidFill>
                <a:latin typeface="Calibri" panose="020F0502020204030204" pitchFamily="34" charset="0"/>
                <a:cs typeface="Calibri" panose="020F0502020204030204" pitchFamily="34" charset="0"/>
              </a:rPr>
              <a:t> </a:t>
            </a:r>
            <a:r>
              <a:rPr lang="ar-MA" sz="2800" dirty="0" err="1">
                <a:solidFill>
                  <a:srgbClr val="0070C0"/>
                </a:solidFill>
                <a:latin typeface="Calibri" panose="020F0502020204030204" pitchFamily="34" charset="0"/>
                <a:cs typeface="Calibri" panose="020F0502020204030204" pitchFamily="34" charset="0"/>
              </a:rPr>
              <a:t>ﺍﻟﺘﻮﻁﻴﻦ</a:t>
            </a:r>
            <a:r>
              <a:rPr lang="ar-MA" sz="2800" dirty="0">
                <a:solidFill>
                  <a:srgbClr val="0070C0"/>
                </a:solidFill>
                <a:latin typeface="Calibri" panose="020F0502020204030204" pitchFamily="34" charset="0"/>
                <a:cs typeface="Calibri" panose="020F0502020204030204" pitchFamily="34" charset="0"/>
              </a:rPr>
              <a:t> </a:t>
            </a:r>
            <a:r>
              <a:rPr lang="ar-MA" sz="2800" dirty="0" err="1" smtClean="0">
                <a:solidFill>
                  <a:srgbClr val="0070C0"/>
                </a:solidFill>
                <a:latin typeface="Calibri" panose="020F0502020204030204" pitchFamily="34" charset="0"/>
                <a:cs typeface="Calibri" panose="020F0502020204030204" pitchFamily="34" charset="0"/>
              </a:rPr>
              <a:t>ﺍﻟﺨﺮﺍﺋﻄﻲ</a:t>
            </a:r>
            <a:endParaRPr lang="fr-FR" sz="2800" dirty="0">
              <a:solidFill>
                <a:srgbClr val="0070C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457200" y="2132856"/>
            <a:ext cx="8219256" cy="3993308"/>
          </a:xfrm>
        </p:spPr>
        <p:txBody>
          <a:bodyPr/>
          <a:lstStyle/>
          <a:p>
            <a:pPr algn="r" rtl="1">
              <a:buFont typeface="Arial" panose="020B0604020202020204" pitchFamily="34" charset="0"/>
              <a:buChar char="•"/>
            </a:pPr>
            <a:endParaRPr lang="fr-FR" dirty="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smtClean="0">
                <a:solidFill>
                  <a:schemeClr val="tx1"/>
                </a:solidFill>
                <a:latin typeface="Calibri" panose="020F0502020204030204" pitchFamily="34" charset="0"/>
                <a:cs typeface="Calibri" panose="020F0502020204030204" pitchFamily="34" charset="0"/>
              </a:rPr>
              <a:t>ﺍﻟﻤﺆﺳﺴﺎﺕ</a:t>
            </a:r>
            <a:r>
              <a:rPr lang="ar-SA" dirty="0" smtClean="0">
                <a:solidFill>
                  <a:schemeClr val="tx1"/>
                </a:solidFill>
                <a:latin typeface="Calibri" panose="020F0502020204030204" pitchFamily="34" charset="0"/>
                <a:cs typeface="Calibri" panose="020F0502020204030204" pitchFamily="34" charset="0"/>
              </a:rPr>
              <a:t> </a:t>
            </a:r>
            <a:r>
              <a:rPr lang="ar-SA" dirty="0" err="1" smtClean="0">
                <a:solidFill>
                  <a:schemeClr val="tx1"/>
                </a:solidFill>
                <a:latin typeface="Calibri" panose="020F0502020204030204" pitchFamily="34" charset="0"/>
                <a:cs typeface="Calibri" panose="020F0502020204030204" pitchFamily="34" charset="0"/>
              </a:rPr>
              <a:t>ﺍﻟﻬﺎﺩﻓﺔ</a:t>
            </a:r>
            <a:r>
              <a:rPr lang="ar-SA" dirty="0" smtClean="0">
                <a:solidFill>
                  <a:schemeClr val="tx1"/>
                </a:solidFill>
                <a:latin typeface="Calibri" panose="020F0502020204030204" pitchFamily="34" charset="0"/>
                <a:cs typeface="Calibri" panose="020F0502020204030204" pitchFamily="34" charset="0"/>
              </a:rPr>
              <a:t> </a:t>
            </a:r>
            <a:r>
              <a:rPr lang="ar-SA" dirty="0" err="1" smtClean="0">
                <a:solidFill>
                  <a:schemeClr val="tx1"/>
                </a:solidFill>
                <a:latin typeface="Calibri" panose="020F0502020204030204" pitchFamily="34" charset="0"/>
                <a:cs typeface="Calibri" panose="020F0502020204030204" pitchFamily="34" charset="0"/>
              </a:rPr>
              <a:t>ﻟﻠﺮﺑﺢ</a:t>
            </a:r>
            <a:r>
              <a:rPr lang="ar-SA" dirty="0" smtClean="0">
                <a:solidFill>
                  <a:schemeClr val="tx1"/>
                </a:solidFill>
                <a:latin typeface="Calibri" panose="020F0502020204030204" pitchFamily="34" charset="0"/>
                <a:cs typeface="Calibri" panose="020F0502020204030204" pitchFamily="34" charset="0"/>
              </a:rPr>
              <a:t> </a:t>
            </a:r>
            <a:endParaRPr lang="fr-FR"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smtClean="0">
                <a:solidFill>
                  <a:schemeClr val="tx1"/>
                </a:solidFill>
                <a:latin typeface="Calibri" panose="020F0502020204030204" pitchFamily="34" charset="0"/>
                <a:cs typeface="Calibri" panose="020F0502020204030204" pitchFamily="34" charset="0"/>
              </a:rPr>
              <a:t>ﺍﻟﻤﺆﺳﺴﺎﺕ</a:t>
            </a:r>
            <a:r>
              <a:rPr lang="ar-SA" dirty="0" smtClean="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ﻏﻴﺮ</a:t>
            </a:r>
            <a:r>
              <a:rPr lang="ar-SA" dirty="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ﺍﻟﻬﺎﺩﻓﺔ</a:t>
            </a:r>
            <a:r>
              <a:rPr lang="ar-SA" dirty="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ﻟﻠﺮﺑﺢ</a:t>
            </a:r>
            <a:r>
              <a:rPr lang="ar-SA" dirty="0">
                <a:solidFill>
                  <a:schemeClr val="tx1"/>
                </a:solidFill>
                <a:latin typeface="Calibri" panose="020F0502020204030204" pitchFamily="34" charset="0"/>
                <a:cs typeface="Calibri" panose="020F0502020204030204" pitchFamily="34" charset="0"/>
              </a:rPr>
              <a:t> </a:t>
            </a:r>
            <a:endParaRPr lang="fr-FR" dirty="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smtClean="0">
                <a:solidFill>
                  <a:schemeClr val="tx1"/>
                </a:solidFill>
                <a:latin typeface="Calibri" panose="020F0502020204030204" pitchFamily="34" charset="0"/>
                <a:cs typeface="Calibri" panose="020F0502020204030204" pitchFamily="34" charset="0"/>
              </a:rPr>
              <a:t>ﻣﺆﺳﺴﺎﺕ</a:t>
            </a:r>
            <a:r>
              <a:rPr lang="ar-SA" dirty="0" smtClean="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ﺍﻟﺨﺪﻣﺎﺕ</a:t>
            </a:r>
            <a:r>
              <a:rPr lang="ar-SA" dirty="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ﺍﻟﻌﻤﻮﻣﻴﺔ</a:t>
            </a:r>
            <a:r>
              <a:rPr lang="ar-SA" dirty="0">
                <a:solidFill>
                  <a:schemeClr val="tx1"/>
                </a:solidFill>
                <a:latin typeface="Calibri" panose="020F0502020204030204" pitchFamily="34" charset="0"/>
                <a:cs typeface="Calibri" panose="020F0502020204030204" pitchFamily="34" charset="0"/>
              </a:rPr>
              <a:t> </a:t>
            </a:r>
            <a:endParaRPr lang="fr-FR" dirty="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smtClean="0">
                <a:solidFill>
                  <a:schemeClr val="tx1"/>
                </a:solidFill>
                <a:latin typeface="Calibri" panose="020F0502020204030204" pitchFamily="34" charset="0"/>
                <a:cs typeface="Calibri" panose="020F0502020204030204" pitchFamily="34" charset="0"/>
              </a:rPr>
              <a:t>ﺍﻷﺳﻮﺍﻕ</a:t>
            </a:r>
            <a:r>
              <a:rPr lang="ar-SA" dirty="0" smtClean="0">
                <a:solidFill>
                  <a:schemeClr val="tx1"/>
                </a:solidFill>
                <a:latin typeface="Calibri" panose="020F0502020204030204" pitchFamily="34" charset="0"/>
                <a:cs typeface="Calibri" panose="020F0502020204030204" pitchFamily="34" charset="0"/>
              </a:rPr>
              <a:t> </a:t>
            </a:r>
            <a:r>
              <a:rPr lang="ar-SA" dirty="0" err="1">
                <a:solidFill>
                  <a:schemeClr val="tx1"/>
                </a:solidFill>
                <a:latin typeface="Calibri" panose="020F0502020204030204" pitchFamily="34" charset="0"/>
                <a:cs typeface="Calibri" panose="020F0502020204030204" pitchFamily="34" charset="0"/>
              </a:rPr>
              <a:t>ﺍﻷﺳﺒﻮﻋﻴﺔ</a:t>
            </a:r>
            <a:r>
              <a:rPr lang="ar-SA" dirty="0">
                <a:solidFill>
                  <a:schemeClr val="tx1"/>
                </a:solidFill>
                <a:latin typeface="Calibri" panose="020F0502020204030204" pitchFamily="34" charset="0"/>
                <a:cs typeface="Calibri" panose="020F0502020204030204" pitchFamily="34" charset="0"/>
              </a:rPr>
              <a:t> </a:t>
            </a:r>
            <a:endParaRPr lang="fr-FR"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4</a:t>
            </a:fld>
            <a:endParaRPr lang="fr-FR"/>
          </a:p>
        </p:txBody>
      </p:sp>
    </p:spTree>
    <p:extLst>
      <p:ext uri="{BB962C8B-B14F-4D97-AF65-F5344CB8AC3E}">
        <p14:creationId xmlns:p14="http://schemas.microsoft.com/office/powerpoint/2010/main" val="25521726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33331"/>
            <a:ext cx="6969722" cy="1174844"/>
          </a:xfrm>
        </p:spPr>
        <p:txBody>
          <a:bodyPr/>
          <a:lstStyle/>
          <a:p>
            <a:r>
              <a:rPr lang="ar-MA" sz="2400" dirty="0">
                <a:solidFill>
                  <a:srgbClr val="0070C0"/>
                </a:solidFill>
                <a:latin typeface="Calibri" panose="020F0502020204030204" pitchFamily="34" charset="0"/>
                <a:cs typeface="Calibri" panose="020F0502020204030204" pitchFamily="34" charset="0"/>
              </a:rPr>
              <a:t>تعاريف </a:t>
            </a:r>
            <a:r>
              <a:rPr lang="ar-MA" sz="2400" dirty="0" err="1" smtClean="0">
                <a:solidFill>
                  <a:srgbClr val="0070C0"/>
                </a:solidFill>
                <a:latin typeface="Calibri" panose="020F0502020204030204" pitchFamily="34" charset="0"/>
                <a:cs typeface="Calibri" panose="020F0502020204030204" pitchFamily="34" charset="0"/>
              </a:rPr>
              <a:t>ﺍﻟمنشآت</a:t>
            </a:r>
            <a:r>
              <a:rPr lang="ar-MA" sz="2400" dirty="0" smtClean="0">
                <a:solidFill>
                  <a:srgbClr val="0070C0"/>
                </a:solidFill>
                <a:latin typeface="Calibri" panose="020F0502020204030204" pitchFamily="34" charset="0"/>
                <a:cs typeface="Calibri" panose="020F0502020204030204" pitchFamily="34" charset="0"/>
              </a:rPr>
              <a:t> الاقتصادية </a:t>
            </a:r>
            <a:r>
              <a:rPr lang="ar-MA" sz="2400" dirty="0" err="1">
                <a:solidFill>
                  <a:srgbClr val="0070C0"/>
                </a:solidFill>
                <a:latin typeface="Calibri" panose="020F0502020204030204" pitchFamily="34" charset="0"/>
                <a:cs typeface="Calibri" panose="020F0502020204030204" pitchFamily="34" charset="0"/>
              </a:rPr>
              <a:t>ﺍﻟﺘﻲ</a:t>
            </a:r>
            <a:r>
              <a:rPr lang="ar-MA" sz="2400" dirty="0">
                <a:solidFill>
                  <a:srgbClr val="0070C0"/>
                </a:solidFill>
                <a:latin typeface="Calibri" panose="020F0502020204030204" pitchFamily="34" charset="0"/>
                <a:cs typeface="Calibri" panose="020F0502020204030204" pitchFamily="34" charset="0"/>
              </a:rPr>
              <a:t> </a:t>
            </a:r>
            <a:r>
              <a:rPr lang="ar-MA" sz="2400" dirty="0" err="1">
                <a:solidFill>
                  <a:srgbClr val="0070C0"/>
                </a:solidFill>
                <a:latin typeface="Calibri" panose="020F0502020204030204" pitchFamily="34" charset="0"/>
                <a:cs typeface="Calibri" panose="020F0502020204030204" pitchFamily="34" charset="0"/>
              </a:rPr>
              <a:t>ﻳﺸﻤﻠﻬﺎ</a:t>
            </a:r>
            <a:r>
              <a:rPr lang="ar-MA" sz="2400" dirty="0">
                <a:solidFill>
                  <a:srgbClr val="0070C0"/>
                </a:solidFill>
                <a:latin typeface="Calibri" panose="020F0502020204030204" pitchFamily="34" charset="0"/>
                <a:cs typeface="Calibri" panose="020F0502020204030204" pitchFamily="34" charset="0"/>
              </a:rPr>
              <a:t> </a:t>
            </a:r>
            <a:r>
              <a:rPr lang="ar-MA" sz="2400" dirty="0" err="1">
                <a:solidFill>
                  <a:srgbClr val="0070C0"/>
                </a:solidFill>
                <a:latin typeface="Calibri" panose="020F0502020204030204" pitchFamily="34" charset="0"/>
                <a:cs typeface="Calibri" panose="020F0502020204030204" pitchFamily="34" charset="0"/>
              </a:rPr>
              <a:t>ﺍﻟﺘﻮﻁﻴﻦ</a:t>
            </a:r>
            <a:r>
              <a:rPr lang="ar-MA" sz="2400" dirty="0">
                <a:solidFill>
                  <a:srgbClr val="0070C0"/>
                </a:solidFill>
                <a:latin typeface="Calibri" panose="020F0502020204030204" pitchFamily="34" charset="0"/>
                <a:cs typeface="Calibri" panose="020F0502020204030204" pitchFamily="34" charset="0"/>
              </a:rPr>
              <a:t> </a:t>
            </a:r>
            <a:r>
              <a:rPr lang="ar-MA" sz="2400" dirty="0" err="1" smtClean="0">
                <a:solidFill>
                  <a:srgbClr val="0070C0"/>
                </a:solidFill>
                <a:latin typeface="Calibri" panose="020F0502020204030204" pitchFamily="34" charset="0"/>
                <a:cs typeface="Calibri" panose="020F0502020204030204" pitchFamily="34" charset="0"/>
              </a:rPr>
              <a:t>ﺍﻟﺨﺮﺍﺋﻄﻲ</a:t>
            </a:r>
            <a:endParaRPr lang="fr-FR" sz="2400" dirty="0">
              <a:solidFill>
                <a:srgbClr val="0070C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457199" y="1908175"/>
            <a:ext cx="8261287" cy="4401145"/>
          </a:xfrm>
        </p:spPr>
        <p:txBody>
          <a:bodyPr/>
          <a:lstStyle/>
          <a:p>
            <a:pPr algn="r" rtl="1">
              <a:buFont typeface="Arial" panose="020B0604020202020204" pitchFamily="34" charset="0"/>
              <a:buChar char="•"/>
            </a:pPr>
            <a:endParaRPr lang="ar-MA" sz="1800" b="1" u="sng"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800" b="1" u="sng" dirty="0" smtClean="0">
                <a:solidFill>
                  <a:schemeClr val="tx1"/>
                </a:solidFill>
                <a:latin typeface="Calibri" panose="020F0502020204030204" pitchFamily="34" charset="0"/>
                <a:cs typeface="Calibri" panose="020F0502020204030204" pitchFamily="34" charset="0"/>
              </a:rPr>
              <a:t>محل هادف للربح</a:t>
            </a:r>
            <a:r>
              <a:rPr lang="ar-SA" sz="1800" dirty="0" smtClean="0">
                <a:solidFill>
                  <a:schemeClr val="tx1"/>
                </a:solidFill>
                <a:latin typeface="Calibri" panose="020F0502020204030204" pitchFamily="34" charset="0"/>
                <a:cs typeface="Calibri" panose="020F0502020204030204" pitchFamily="34" charset="0"/>
              </a:rPr>
              <a:t>: هو وحدة اقتصادية تزاول نشاطا تجاريا أو إنتاجيا أو خدماتيا من أجل الربح</a:t>
            </a:r>
            <a:r>
              <a:rPr lang="ar-MA" sz="1800" dirty="0" smtClean="0">
                <a:solidFill>
                  <a:schemeClr val="tx1"/>
                </a:solidFill>
                <a:latin typeface="Calibri" panose="020F0502020204030204" pitchFamily="34" charset="0"/>
                <a:cs typeface="Calibri" panose="020F0502020204030204" pitchFamily="34" charset="0"/>
              </a:rPr>
              <a:t>؛</a:t>
            </a:r>
            <a:r>
              <a:rPr lang="fr-FR" sz="1800" dirty="0" smtClean="0">
                <a:solidFill>
                  <a:schemeClr val="tx1"/>
                </a:solidFill>
                <a:latin typeface="Calibri" panose="020F0502020204030204" pitchFamily="34" charset="0"/>
                <a:cs typeface="Calibri" panose="020F0502020204030204" pitchFamily="34" charset="0"/>
              </a:rPr>
              <a:t> </a:t>
            </a:r>
            <a:endParaRPr lang="ar-MA" sz="1800"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endParaRPr lang="ar-MA" sz="1800"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800" b="1" u="sng" dirty="0" smtClean="0">
                <a:solidFill>
                  <a:schemeClr val="tx1"/>
                </a:solidFill>
                <a:latin typeface="Calibri" panose="020F0502020204030204" pitchFamily="34" charset="0"/>
                <a:cs typeface="Calibri" panose="020F0502020204030204" pitchFamily="34" charset="0"/>
              </a:rPr>
              <a:t>محل لمؤسسة غير هادفة للربح</a:t>
            </a:r>
            <a:r>
              <a:rPr lang="ar-SA" sz="1800" dirty="0" smtClean="0">
                <a:solidFill>
                  <a:schemeClr val="tx1"/>
                </a:solidFill>
                <a:latin typeface="Calibri" panose="020F0502020204030204" pitchFamily="34" charset="0"/>
                <a:cs typeface="Calibri" panose="020F0502020204030204" pitchFamily="34" charset="0"/>
              </a:rPr>
              <a:t>: المؤسسـات غيـر الهادفـة للربـح هي وحدات قانونية أو اجتماعية أسست مـن أجل تقديـم خدمـات أو إنتاج سـلع، والتـي لا يسـمح قانونهـا الأساسي بـأن تكـون مصـدرا للدخـل أو شكل آخر للربح المالي : </a:t>
            </a:r>
            <a:r>
              <a:rPr lang="ar-MA" sz="1800" dirty="0">
                <a:solidFill>
                  <a:schemeClr val="tx1"/>
                </a:solidFill>
                <a:latin typeface="Calibri" panose="020F0502020204030204" pitchFamily="34" charset="0"/>
                <a:cs typeface="Calibri" panose="020F0502020204030204" pitchFamily="34" charset="0"/>
              </a:rPr>
              <a:t>كالجمعيات ذات المنفعة العامة </a:t>
            </a:r>
            <a:r>
              <a:rPr lang="ar-MA" sz="1800" dirty="0" smtClean="0">
                <a:solidFill>
                  <a:schemeClr val="tx1"/>
                </a:solidFill>
                <a:latin typeface="Calibri" panose="020F0502020204030204" pitchFamily="34" charset="0"/>
                <a:cs typeface="Calibri" panose="020F0502020204030204" pitchFamily="34" charset="0"/>
              </a:rPr>
              <a:t>، </a:t>
            </a:r>
            <a:r>
              <a:rPr lang="ar-SA" sz="1800" dirty="0" smtClean="0">
                <a:solidFill>
                  <a:schemeClr val="tx1"/>
                </a:solidFill>
                <a:latin typeface="Calibri" panose="020F0502020204030204" pitchFamily="34" charset="0"/>
                <a:cs typeface="Calibri" panose="020F0502020204030204" pitchFamily="34" charset="0"/>
              </a:rPr>
              <a:t>الأحزاب السياسية</a:t>
            </a:r>
            <a:r>
              <a:rPr lang="ar-MA" sz="1800" dirty="0" smtClean="0">
                <a:solidFill>
                  <a:schemeClr val="tx1"/>
                </a:solidFill>
                <a:latin typeface="Calibri" panose="020F0502020204030204" pitchFamily="34" charset="0"/>
                <a:cs typeface="Calibri" panose="020F0502020204030204" pitchFamily="34" charset="0"/>
              </a:rPr>
              <a:t>،</a:t>
            </a:r>
            <a:r>
              <a:rPr lang="ar-SA" sz="1800" dirty="0" smtClean="0">
                <a:solidFill>
                  <a:schemeClr val="tx1"/>
                </a:solidFill>
                <a:latin typeface="Calibri" panose="020F0502020204030204" pitchFamily="34" charset="0"/>
                <a:cs typeface="Calibri" panose="020F0502020204030204" pitchFamily="34" charset="0"/>
              </a:rPr>
              <a:t> النقابات</a:t>
            </a:r>
            <a:r>
              <a:rPr lang="ar-MA" sz="1800" dirty="0" smtClean="0">
                <a:solidFill>
                  <a:schemeClr val="tx1"/>
                </a:solidFill>
                <a:latin typeface="Calibri" panose="020F0502020204030204" pitchFamily="34" charset="0"/>
                <a:cs typeface="Calibri" panose="020F0502020204030204" pitchFamily="34" charset="0"/>
              </a:rPr>
              <a:t>، </a:t>
            </a:r>
            <a:r>
              <a:rPr lang="ar-SA" sz="1800" dirty="0" smtClean="0">
                <a:solidFill>
                  <a:schemeClr val="tx1"/>
                </a:solidFill>
                <a:latin typeface="Calibri" panose="020F0502020204030204" pitchFamily="34" charset="0"/>
                <a:cs typeface="Calibri" panose="020F0502020204030204" pitchFamily="34" charset="0"/>
              </a:rPr>
              <a:t>الهيآت المهنية</a:t>
            </a:r>
            <a:r>
              <a:rPr lang="ar-MA" sz="1800" dirty="0" smtClean="0">
                <a:solidFill>
                  <a:schemeClr val="tx1"/>
                </a:solidFill>
                <a:latin typeface="Calibri" panose="020F0502020204030204" pitchFamily="34" charset="0"/>
                <a:cs typeface="Calibri" panose="020F0502020204030204" pitchFamily="34" charset="0"/>
              </a:rPr>
              <a:t>،</a:t>
            </a:r>
            <a:r>
              <a:rPr lang="ar-SA" sz="1800" dirty="0" smtClean="0">
                <a:solidFill>
                  <a:schemeClr val="tx1"/>
                </a:solidFill>
                <a:latin typeface="Calibri" panose="020F0502020204030204" pitchFamily="34" charset="0"/>
                <a:cs typeface="Calibri" panose="020F0502020204030204" pitchFamily="34" charset="0"/>
              </a:rPr>
              <a:t> الفدراليات المهنية</a:t>
            </a:r>
            <a:r>
              <a:rPr lang="ar-MA" sz="1800" dirty="0" smtClean="0">
                <a:solidFill>
                  <a:schemeClr val="tx1"/>
                </a:solidFill>
                <a:latin typeface="Calibri" panose="020F0502020204030204" pitchFamily="34" charset="0"/>
                <a:cs typeface="Calibri" panose="020F0502020204030204" pitchFamily="34" charset="0"/>
              </a:rPr>
              <a:t>،</a:t>
            </a:r>
            <a:r>
              <a:rPr lang="ar-SA" sz="1800" dirty="0" smtClean="0">
                <a:solidFill>
                  <a:schemeClr val="tx1"/>
                </a:solidFill>
                <a:latin typeface="Calibri" panose="020F0502020204030204" pitchFamily="34" charset="0"/>
                <a:cs typeface="Calibri" panose="020F0502020204030204" pitchFamily="34" charset="0"/>
              </a:rPr>
              <a:t> النوادي والجامعات الرياضية</a:t>
            </a:r>
            <a:r>
              <a:rPr lang="ar-MA" sz="1800" dirty="0" smtClean="0">
                <a:solidFill>
                  <a:schemeClr val="tx1"/>
                </a:solidFill>
                <a:latin typeface="Calibri" panose="020F0502020204030204" pitchFamily="34" charset="0"/>
                <a:cs typeface="Calibri" panose="020F0502020204030204" pitchFamily="34" charset="0"/>
              </a:rPr>
              <a:t>، </a:t>
            </a:r>
            <a:r>
              <a:rPr lang="ar-SA" sz="1800" dirty="0" smtClean="0">
                <a:solidFill>
                  <a:schemeClr val="tx1"/>
                </a:solidFill>
                <a:latin typeface="Calibri" panose="020F0502020204030204" pitchFamily="34" charset="0"/>
                <a:cs typeface="Calibri" panose="020F0502020204030204" pitchFamily="34" charset="0"/>
              </a:rPr>
              <a:t>التعاضديات</a:t>
            </a:r>
            <a:r>
              <a:rPr lang="ar-MA" sz="1800" dirty="0" smtClean="0">
                <a:solidFill>
                  <a:schemeClr val="tx1"/>
                </a:solidFill>
                <a:latin typeface="Calibri" panose="020F0502020204030204" pitchFamily="34" charset="0"/>
                <a:cs typeface="Calibri" panose="020F0502020204030204" pitchFamily="34" charset="0"/>
              </a:rPr>
              <a:t> وغيرها؛</a:t>
            </a:r>
          </a:p>
          <a:p>
            <a:pPr algn="r" rtl="1">
              <a:buFont typeface="Arial" panose="020B0604020202020204" pitchFamily="34" charset="0"/>
              <a:buChar char="•"/>
            </a:pPr>
            <a:endParaRPr lang="ar-MA" sz="1800"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800" b="1" u="sng" dirty="0" smtClean="0">
                <a:solidFill>
                  <a:schemeClr val="tx1"/>
                </a:solidFill>
                <a:latin typeface="Calibri" panose="020F0502020204030204" pitchFamily="34" charset="0"/>
                <a:cs typeface="Calibri" panose="020F0502020204030204" pitchFamily="34" charset="0"/>
              </a:rPr>
              <a:t>محل لخدمات عمومية</a:t>
            </a:r>
            <a:r>
              <a:rPr lang="ar-SA" sz="1800" dirty="0" smtClean="0">
                <a:solidFill>
                  <a:schemeClr val="tx1"/>
                </a:solidFill>
                <a:latin typeface="Calibri" panose="020F0502020204030204" pitchFamily="34" charset="0"/>
                <a:cs typeface="Calibri" panose="020F0502020204030204" pitchFamily="34" charset="0"/>
              </a:rPr>
              <a:t>: </a:t>
            </a:r>
            <a:r>
              <a:rPr lang="ar-MA" sz="1800" dirty="0" smtClean="0">
                <a:solidFill>
                  <a:schemeClr val="tx1"/>
                </a:solidFill>
                <a:latin typeface="Calibri" panose="020F0502020204030204" pitchFamily="34" charset="0"/>
                <a:cs typeface="Calibri" panose="020F0502020204030204" pitchFamily="34" charset="0"/>
              </a:rPr>
              <a:t>يخص جميع </a:t>
            </a:r>
            <a:r>
              <a:rPr lang="ar-SA" sz="1800" dirty="0" smtClean="0">
                <a:solidFill>
                  <a:schemeClr val="tx1"/>
                </a:solidFill>
                <a:latin typeface="Calibri" panose="020F0502020204030204" pitchFamily="34" charset="0"/>
                <a:cs typeface="Calibri" panose="020F0502020204030204" pitchFamily="34" charset="0"/>
              </a:rPr>
              <a:t>الإدارات </a:t>
            </a:r>
            <a:r>
              <a:rPr lang="ar-MA" sz="1800" dirty="0" smtClean="0">
                <a:solidFill>
                  <a:schemeClr val="tx1"/>
                </a:solidFill>
                <a:latin typeface="Calibri" panose="020F0502020204030204" pitchFamily="34" charset="0"/>
                <a:cs typeface="Calibri" panose="020F0502020204030204" pitchFamily="34" charset="0"/>
              </a:rPr>
              <a:t> والمرافق </a:t>
            </a:r>
            <a:r>
              <a:rPr lang="ar-SA" sz="1800" dirty="0" smtClean="0">
                <a:solidFill>
                  <a:schemeClr val="tx1"/>
                </a:solidFill>
                <a:latin typeface="Calibri" panose="020F0502020204030204" pitchFamily="34" charset="0"/>
                <a:cs typeface="Calibri" panose="020F0502020204030204" pitchFamily="34" charset="0"/>
              </a:rPr>
              <a:t>العمومية </a:t>
            </a:r>
            <a:r>
              <a:rPr lang="ar-MA" sz="1800" dirty="0" smtClean="0">
                <a:solidFill>
                  <a:schemeClr val="tx1"/>
                </a:solidFill>
                <a:latin typeface="Calibri" panose="020F0502020204030204" pitchFamily="34" charset="0"/>
                <a:cs typeface="Calibri" panose="020F0502020204030204" pitchFamily="34" charset="0"/>
              </a:rPr>
              <a:t>التي</a:t>
            </a:r>
            <a:r>
              <a:rPr lang="ar-SA" sz="1800" dirty="0" smtClean="0">
                <a:solidFill>
                  <a:schemeClr val="tx1"/>
                </a:solidFill>
                <a:latin typeface="Calibri" panose="020F0502020204030204" pitchFamily="34" charset="0"/>
                <a:cs typeface="Calibri" panose="020F0502020204030204" pitchFamily="34" charset="0"/>
              </a:rPr>
              <a:t> تقدم خدمات عمومية </a:t>
            </a:r>
            <a:r>
              <a:rPr lang="ar-MA" sz="1800" dirty="0" smtClean="0">
                <a:solidFill>
                  <a:schemeClr val="tx1"/>
                </a:solidFill>
                <a:latin typeface="Calibri" panose="020F0502020204030204" pitchFamily="34" charset="0"/>
                <a:cs typeface="Calibri" panose="020F0502020204030204" pitchFamily="34" charset="0"/>
              </a:rPr>
              <a:t>تروم </a:t>
            </a:r>
            <a:r>
              <a:rPr lang="ar-SA" sz="1800" dirty="0" smtClean="0">
                <a:solidFill>
                  <a:schemeClr val="tx1"/>
                </a:solidFill>
                <a:latin typeface="Calibri" panose="020F0502020204030204" pitchFamily="34" charset="0"/>
                <a:cs typeface="Calibri" panose="020F0502020204030204" pitchFamily="34" charset="0"/>
              </a:rPr>
              <a:t>تلبية حاجيات المادية والمعنوية للمواطنين ب</a:t>
            </a:r>
            <a:r>
              <a:rPr lang="ar-MA" sz="1800" dirty="0" smtClean="0">
                <a:solidFill>
                  <a:schemeClr val="tx1"/>
                </a:solidFill>
                <a:latin typeface="Calibri" panose="020F0502020204030204" pitchFamily="34" charset="0"/>
                <a:cs typeface="Calibri" panose="020F0502020204030204" pitchFamily="34" charset="0"/>
              </a:rPr>
              <a:t>شكل</a:t>
            </a:r>
            <a:r>
              <a:rPr lang="ar-SA" sz="1800" dirty="0" smtClean="0">
                <a:solidFill>
                  <a:schemeClr val="tx1"/>
                </a:solidFill>
                <a:latin typeface="Calibri" panose="020F0502020204030204" pitchFamily="34" charset="0"/>
                <a:cs typeface="Calibri" panose="020F0502020204030204" pitchFamily="34" charset="0"/>
              </a:rPr>
              <a:t> مجاني أو شبه مجاني</a:t>
            </a:r>
            <a:r>
              <a:rPr lang="ar-MA" sz="1800" dirty="0" smtClean="0">
                <a:solidFill>
                  <a:schemeClr val="tx1"/>
                </a:solidFill>
                <a:latin typeface="Calibri" panose="020F0502020204030204" pitchFamily="34" charset="0"/>
                <a:cs typeface="Calibri" panose="020F0502020204030204" pitchFamily="34" charset="0"/>
              </a:rPr>
              <a:t>؛</a:t>
            </a:r>
          </a:p>
          <a:p>
            <a:pPr algn="r" rtl="1">
              <a:buFont typeface="Arial" panose="020B0604020202020204" pitchFamily="34" charset="0"/>
              <a:buChar char="•"/>
            </a:pPr>
            <a:endParaRPr lang="ar-MA" sz="1800"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800" b="1" u="sng" dirty="0" smtClean="0">
                <a:solidFill>
                  <a:schemeClr val="tx1"/>
                </a:solidFill>
                <a:latin typeface="Calibri" panose="020F0502020204030204" pitchFamily="34" charset="0"/>
                <a:cs typeface="Calibri" panose="020F0502020204030204" pitchFamily="34" charset="0"/>
              </a:rPr>
              <a:t>السوق الأسبوعي</a:t>
            </a:r>
            <a:r>
              <a:rPr lang="ar-SA" sz="1800" b="1" dirty="0" smtClean="0">
                <a:solidFill>
                  <a:schemeClr val="tx1"/>
                </a:solidFill>
                <a:latin typeface="Calibri" panose="020F0502020204030204" pitchFamily="34" charset="0"/>
                <a:cs typeface="Calibri" panose="020F0502020204030204" pitchFamily="34" charset="0"/>
              </a:rPr>
              <a:t>:</a:t>
            </a:r>
            <a:r>
              <a:rPr lang="ar-SA" sz="1800" dirty="0" smtClean="0">
                <a:solidFill>
                  <a:schemeClr val="tx1"/>
                </a:solidFill>
                <a:latin typeface="Calibri" panose="020F0502020204030204" pitchFamily="34" charset="0"/>
                <a:cs typeface="Calibri" panose="020F0502020204030204" pitchFamily="34" charset="0"/>
              </a:rPr>
              <a:t> هو عبارة عن فضاء واسع، يقوم</a:t>
            </a:r>
            <a:r>
              <a:rPr lang="ar-MA" sz="1800" dirty="0" smtClean="0">
                <a:solidFill>
                  <a:schemeClr val="tx1"/>
                </a:solidFill>
                <a:latin typeface="Calibri" panose="020F0502020204030204" pitchFamily="34" charset="0"/>
                <a:cs typeface="Calibri" panose="020F0502020204030204" pitchFamily="34" charset="0"/>
              </a:rPr>
              <a:t> فيه</a:t>
            </a:r>
            <a:r>
              <a:rPr lang="ar-SA" sz="1800" dirty="0" smtClean="0">
                <a:solidFill>
                  <a:schemeClr val="tx1"/>
                </a:solidFill>
                <a:latin typeface="Calibri" panose="020F0502020204030204" pitchFamily="34" charset="0"/>
                <a:cs typeface="Calibri" panose="020F0502020204030204" pitchFamily="34" charset="0"/>
              </a:rPr>
              <a:t> التجار ببيع سلع ومنتجات معيّنة أو تقديم خدمة ما في منضدات ثابتة أو غير ثابتة، مقابل أداء مستحقات الاستغلال</a:t>
            </a:r>
            <a:r>
              <a:rPr lang="ar-MA" sz="1800" dirty="0" smtClean="0">
                <a:solidFill>
                  <a:schemeClr val="tx1"/>
                </a:solidFill>
                <a:latin typeface="Calibri" panose="020F0502020204030204" pitchFamily="34" charset="0"/>
                <a:cs typeface="Calibri" panose="020F0502020204030204" pitchFamily="34" charset="0"/>
              </a:rPr>
              <a:t>.</a:t>
            </a:r>
            <a:endParaRPr lang="ar-MA" dirty="0" smtClean="0">
              <a:solidFill>
                <a:schemeClr val="tx1"/>
              </a:solidFill>
              <a:latin typeface="Calibri" panose="020F0502020204030204" pitchFamily="34" charset="0"/>
              <a:cs typeface="Calibri" panose="020F0502020204030204" pitchFamily="34" charset="0"/>
            </a:endParaRPr>
          </a:p>
          <a:p>
            <a:pPr marL="0" indent="0" algn="r" rtl="1">
              <a:buNone/>
            </a:pPr>
            <a:endParaRPr lang="fr-FR"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5</a:t>
            </a:fld>
            <a:endParaRPr lang="fr-FR"/>
          </a:p>
        </p:txBody>
      </p:sp>
    </p:spTree>
    <p:extLst>
      <p:ext uri="{BB962C8B-B14F-4D97-AF65-F5344CB8AC3E}">
        <p14:creationId xmlns:p14="http://schemas.microsoft.com/office/powerpoint/2010/main" val="1410870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49" y="769545"/>
            <a:ext cx="7024043" cy="1138630"/>
          </a:xfrm>
        </p:spPr>
        <p:txBody>
          <a:bodyPr/>
          <a:lstStyle/>
          <a:p>
            <a:r>
              <a:rPr lang="ar-MA" sz="3200" dirty="0">
                <a:solidFill>
                  <a:srgbClr val="0070C0"/>
                </a:solidFill>
                <a:latin typeface="Calibri" panose="020F0502020204030204" pitchFamily="34" charset="0"/>
                <a:cs typeface="Calibri" panose="020F0502020204030204" pitchFamily="34" charset="0"/>
              </a:rPr>
              <a:t>منهجية العمل </a:t>
            </a:r>
            <a:endParaRPr lang="fr-FR" sz="3200" dirty="0">
              <a:solidFill>
                <a:srgbClr val="0070C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457199" y="2060848"/>
            <a:ext cx="8234127" cy="4065316"/>
          </a:xfrm>
        </p:spPr>
        <p:txBody>
          <a:bodyPr/>
          <a:lstStyle/>
          <a:p>
            <a:pPr marL="0" indent="0" algn="r" rtl="1">
              <a:buNone/>
            </a:pPr>
            <a:endParaRPr lang="ar-MA" sz="2000" b="1" dirty="0" smtClean="0">
              <a:solidFill>
                <a:srgbClr val="0070C0"/>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sz="2000" dirty="0" smtClean="0">
                <a:solidFill>
                  <a:schemeClr val="tx1"/>
                </a:solidFill>
                <a:latin typeface="Calibri" panose="020F0502020204030204" pitchFamily="34" charset="0"/>
                <a:cs typeface="Calibri" panose="020F0502020204030204" pitchFamily="34" charset="0"/>
              </a:rPr>
              <a:t>تباشر العملية </a:t>
            </a:r>
            <a:r>
              <a:rPr lang="ar-MA" sz="2000" dirty="0">
                <a:solidFill>
                  <a:schemeClr val="tx1"/>
                </a:solidFill>
                <a:latin typeface="Calibri" panose="020F0502020204030204" pitchFamily="34" charset="0"/>
                <a:cs typeface="Calibri" panose="020F0502020204030204" pitchFamily="34" charset="0"/>
              </a:rPr>
              <a:t>في الوسط </a:t>
            </a:r>
            <a:r>
              <a:rPr lang="ar-MA" sz="2000" dirty="0" smtClean="0">
                <a:solidFill>
                  <a:schemeClr val="tx1"/>
                </a:solidFill>
                <a:latin typeface="Calibri" panose="020F0502020204030204" pitchFamily="34" charset="0"/>
                <a:cs typeface="Calibri" panose="020F0502020204030204" pitchFamily="34" charset="0"/>
              </a:rPr>
              <a:t>الحضري بمناطق إحصاء محينة من </a:t>
            </a:r>
            <a:r>
              <a:rPr lang="ar-MA" sz="2000" dirty="0">
                <a:solidFill>
                  <a:schemeClr val="tx1"/>
                </a:solidFill>
                <a:latin typeface="Calibri" panose="020F0502020204030204" pitchFamily="34" charset="0"/>
                <a:cs typeface="Calibri" panose="020F0502020204030204" pitchFamily="34" charset="0"/>
              </a:rPr>
              <a:t>طرف </a:t>
            </a:r>
            <a:r>
              <a:rPr lang="ar-MA" sz="2000" dirty="0" smtClean="0">
                <a:solidFill>
                  <a:schemeClr val="tx1"/>
                </a:solidFill>
                <a:latin typeface="Calibri" panose="020F0502020204030204" pitchFamily="34" charset="0"/>
                <a:cs typeface="Calibri" panose="020F0502020204030204" pitchFamily="34" charset="0"/>
              </a:rPr>
              <a:t>الاعوان الخرائطيين في </a:t>
            </a:r>
            <a:r>
              <a:rPr lang="ar-MA" sz="2000" dirty="0">
                <a:solidFill>
                  <a:schemeClr val="tx1"/>
                </a:solidFill>
                <a:latin typeface="Calibri" panose="020F0502020204030204" pitchFamily="34" charset="0"/>
                <a:cs typeface="Calibri" panose="020F0502020204030204" pitchFamily="34" charset="0"/>
              </a:rPr>
              <a:t>إطار </a:t>
            </a:r>
            <a:r>
              <a:rPr lang="ar-MA" sz="2000" dirty="0" smtClean="0">
                <a:solidFill>
                  <a:schemeClr val="tx1"/>
                </a:solidFill>
                <a:latin typeface="Calibri" panose="020F0502020204030204" pitchFamily="34" charset="0"/>
                <a:cs typeface="Calibri" panose="020F0502020204030204" pitchFamily="34" charset="0"/>
              </a:rPr>
              <a:t>الاعمال </a:t>
            </a:r>
            <a:r>
              <a:rPr lang="ar-MA" sz="2000" dirty="0">
                <a:solidFill>
                  <a:schemeClr val="tx1"/>
                </a:solidFill>
                <a:latin typeface="Calibri" panose="020F0502020204030204" pitchFamily="34" charset="0"/>
                <a:cs typeface="Calibri" panose="020F0502020204030204" pitchFamily="34" charset="0"/>
              </a:rPr>
              <a:t>الخرائطية الممهدة للإحصاء العام للسكان والسكنى </a:t>
            </a:r>
            <a:r>
              <a:rPr lang="ar-MA" sz="2000" dirty="0" smtClean="0">
                <a:solidFill>
                  <a:schemeClr val="tx1"/>
                </a:solidFill>
                <a:latin typeface="Calibri" panose="020F0502020204030204" pitchFamily="34" charset="0"/>
                <a:cs typeface="Calibri" panose="020F0502020204030204" pitchFamily="34" charset="0"/>
              </a:rPr>
              <a:t> 2024، بينما تتم بالموازاة مع هذه الأشغال في الوسط القروي؛</a:t>
            </a:r>
          </a:p>
          <a:p>
            <a:pPr marL="0" indent="0" algn="r" rtl="1">
              <a:buNone/>
            </a:pPr>
            <a:endParaRPr lang="ar-MA" sz="2000" dirty="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sz="2000" dirty="0">
                <a:solidFill>
                  <a:schemeClr val="tx1"/>
                </a:solidFill>
                <a:latin typeface="Calibri" panose="020F0502020204030204" pitchFamily="34" charset="0"/>
                <a:cs typeface="Calibri" panose="020F0502020204030204" pitchFamily="34" charset="0"/>
              </a:rPr>
              <a:t>يتم المسح الشامل للتراب </a:t>
            </a:r>
            <a:r>
              <a:rPr lang="ar-MA" sz="2000" dirty="0" smtClean="0">
                <a:solidFill>
                  <a:schemeClr val="tx1"/>
                </a:solidFill>
                <a:latin typeface="Calibri" panose="020F0502020204030204" pitchFamily="34" charset="0"/>
                <a:cs typeface="Calibri" panose="020F0502020204030204" pitchFamily="34" charset="0"/>
              </a:rPr>
              <a:t>الوطني، </a:t>
            </a:r>
            <a:r>
              <a:rPr lang="ar-MA" sz="2000" dirty="0">
                <a:solidFill>
                  <a:schemeClr val="tx1"/>
                </a:solidFill>
                <a:latin typeface="Calibri" panose="020F0502020204030204" pitchFamily="34" charset="0"/>
                <a:cs typeface="Calibri" panose="020F0502020204030204" pitchFamily="34" charset="0"/>
              </a:rPr>
              <a:t>منطقة إحصاء بمنطقة إحصاء، جزيرة بجزيرة، بناية ببناية بهدف إحصاء جميع المحلات المهنية الموجودة فيها وتوطينها جغرافيا دون إغفال أو نسيان  تم </a:t>
            </a:r>
            <a:r>
              <a:rPr lang="ar-MA" sz="2000" dirty="0" smtClean="0">
                <a:solidFill>
                  <a:schemeClr val="tx1"/>
                </a:solidFill>
                <a:latin typeface="Calibri" panose="020F0502020204030204" pitchFamily="34" charset="0"/>
                <a:cs typeface="Calibri" panose="020F0502020204030204" pitchFamily="34" charset="0"/>
              </a:rPr>
              <a:t>ملئ الاستمارة الإلكترونية المناسبة </a:t>
            </a:r>
            <a:r>
              <a:rPr lang="ar-MA" sz="2000" dirty="0">
                <a:solidFill>
                  <a:schemeClr val="tx1"/>
                </a:solidFill>
                <a:latin typeface="Calibri" panose="020F0502020204030204" pitchFamily="34" charset="0"/>
                <a:cs typeface="Calibri" panose="020F0502020204030204" pitchFamily="34" charset="0"/>
              </a:rPr>
              <a:t>لكل محل حسب نوعه : هادف للربح، غير هادف للربح، يقدم خدمة عمومية أو سوق أسبوعي.</a:t>
            </a:r>
          </a:p>
          <a:p>
            <a:pPr algn="r" rtl="1">
              <a:buFont typeface="Arial" panose="020B0604020202020204" pitchFamily="34" charset="0"/>
              <a:buChar char="•"/>
            </a:pPr>
            <a:endParaRPr lang="fr-FR" sz="2000" dirty="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6</a:t>
            </a:fld>
            <a:endParaRPr lang="fr-FR"/>
          </a:p>
        </p:txBody>
      </p:sp>
    </p:spTree>
    <p:extLst>
      <p:ext uri="{BB962C8B-B14F-4D97-AF65-F5344CB8AC3E}">
        <p14:creationId xmlns:p14="http://schemas.microsoft.com/office/powerpoint/2010/main" val="3281912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1196752"/>
            <a:ext cx="6984776" cy="720080"/>
          </a:xfrm>
        </p:spPr>
        <p:txBody>
          <a:bodyPr/>
          <a:lstStyle/>
          <a:p>
            <a:pPr lvl="0" rtl="1">
              <a:spcBef>
                <a:spcPct val="20000"/>
              </a:spcBef>
            </a:pPr>
            <a:r>
              <a:rPr lang="ar-MA" sz="3200" dirty="0">
                <a:solidFill>
                  <a:srgbClr val="0070C0"/>
                </a:solidFill>
                <a:latin typeface="Calibri" panose="020F0502020204030204" pitchFamily="34" charset="0"/>
                <a:cs typeface="Calibri" panose="020F0502020204030204" pitchFamily="34" charset="0"/>
              </a:rPr>
              <a:t>منهجية العمل : </a:t>
            </a:r>
            <a:r>
              <a:rPr lang="ar-MA" sz="3200" dirty="0" smtClean="0">
                <a:solidFill>
                  <a:srgbClr val="0070C0"/>
                </a:solidFill>
                <a:latin typeface="Calibri" panose="020F0502020204030204" pitchFamily="34" charset="0"/>
                <a:cs typeface="Calibri" panose="020F0502020204030204" pitchFamily="34" charset="0"/>
              </a:rPr>
              <a:t>الرقمنة</a:t>
            </a:r>
            <a:endParaRPr lang="fr-FR" sz="4800" dirty="0"/>
          </a:p>
        </p:txBody>
      </p:sp>
      <p:sp>
        <p:nvSpPr>
          <p:cNvPr id="3" name="Espace réservé du contenu 2"/>
          <p:cNvSpPr>
            <a:spLocks noGrp="1"/>
          </p:cNvSpPr>
          <p:nvPr>
            <p:ph idx="1"/>
          </p:nvPr>
        </p:nvSpPr>
        <p:spPr>
          <a:xfrm>
            <a:off x="457200" y="2133600"/>
            <a:ext cx="8229600" cy="3992563"/>
          </a:xfrm>
        </p:spPr>
        <p:txBody>
          <a:bodyPr/>
          <a:lstStyle/>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عملت </a:t>
            </a:r>
            <a:r>
              <a:rPr lang="ar-MA" dirty="0">
                <a:solidFill>
                  <a:schemeClr val="tx1"/>
                </a:solidFill>
                <a:latin typeface="Calibri" panose="020F0502020204030204" pitchFamily="34" charset="0"/>
                <a:cs typeface="Calibri" panose="020F0502020204030204" pitchFamily="34" charset="0"/>
              </a:rPr>
              <a:t>أطر المندوبية السامية </a:t>
            </a:r>
            <a:r>
              <a:rPr lang="ar-MA" dirty="0" smtClean="0">
                <a:solidFill>
                  <a:schemeClr val="tx1"/>
                </a:solidFill>
                <a:latin typeface="Calibri" panose="020F0502020204030204" pitchFamily="34" charset="0"/>
                <a:cs typeface="Calibri" panose="020F0502020204030204" pitchFamily="34" charset="0"/>
              </a:rPr>
              <a:t>على </a:t>
            </a:r>
            <a:r>
              <a:rPr lang="ar-MA" dirty="0">
                <a:solidFill>
                  <a:schemeClr val="tx1"/>
                </a:solidFill>
                <a:latin typeface="Calibri" panose="020F0502020204030204" pitchFamily="34" charset="0"/>
                <a:cs typeface="Calibri" panose="020F0502020204030204" pitchFamily="34" charset="0"/>
              </a:rPr>
              <a:t>بلورة تطبيقات رقمية مدمجة ومحملة على </a:t>
            </a:r>
            <a:r>
              <a:rPr lang="ar-MA" dirty="0" smtClean="0">
                <a:solidFill>
                  <a:schemeClr val="tx1"/>
                </a:solidFill>
                <a:latin typeface="Calibri" panose="020F0502020204030204" pitchFamily="34" charset="0"/>
                <a:cs typeface="Calibri" panose="020F0502020204030204" pitchFamily="34" charset="0"/>
              </a:rPr>
              <a:t>اللوحات الالكترونية الخاصة بالباحثين</a:t>
            </a:r>
            <a:r>
              <a:rPr lang="ar-MA" dirty="0">
                <a:solidFill>
                  <a:schemeClr val="tx1"/>
                </a:solidFill>
                <a:latin typeface="Calibri" panose="020F0502020204030204" pitchFamily="34" charset="0"/>
                <a:cs typeface="Calibri" panose="020F0502020204030204" pitchFamily="34" charset="0"/>
              </a:rPr>
              <a:t>، المراقبين والمشرفين، متصلة بالأنترنيت ومجهزة بنظام </a:t>
            </a:r>
            <a:r>
              <a:rPr lang="fr-FR" dirty="0">
                <a:solidFill>
                  <a:schemeClr val="tx1"/>
                </a:solidFill>
                <a:latin typeface="Calibri" panose="020F0502020204030204" pitchFamily="34" charset="0"/>
                <a:cs typeface="Calibri" panose="020F0502020204030204" pitchFamily="34" charset="0"/>
              </a:rPr>
              <a:t>GPS</a:t>
            </a:r>
            <a:r>
              <a:rPr lang="ar-MA"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لتوطين المحلات المهنية وتعبئة بياناتها </a:t>
            </a:r>
            <a:r>
              <a:rPr lang="ar-MA" dirty="0">
                <a:solidFill>
                  <a:schemeClr val="tx1"/>
                </a:solidFill>
                <a:latin typeface="Calibri" panose="020F0502020204030204" pitchFamily="34" charset="0"/>
                <a:cs typeface="Calibri" panose="020F0502020204030204" pitchFamily="34" charset="0"/>
              </a:rPr>
              <a:t>المطلوبة، ومراقبتها وإرسالها </a:t>
            </a:r>
            <a:r>
              <a:rPr lang="ar-MA" dirty="0" smtClean="0">
                <a:solidFill>
                  <a:schemeClr val="tx1"/>
                </a:solidFill>
                <a:latin typeface="Calibri" panose="020F0502020204030204" pitchFamily="34" charset="0"/>
                <a:cs typeface="Calibri" panose="020F0502020204030204" pitchFamily="34" charset="0"/>
              </a:rPr>
              <a:t>بشكل آمن الى </a:t>
            </a:r>
            <a:r>
              <a:rPr lang="ar-MA" dirty="0">
                <a:solidFill>
                  <a:schemeClr val="tx1"/>
                </a:solidFill>
                <a:latin typeface="Calibri" panose="020F0502020204030204" pitchFamily="34" charset="0"/>
                <a:cs typeface="Calibri" panose="020F0502020204030204" pitchFamily="34" charset="0"/>
              </a:rPr>
              <a:t>الخوادم المركزية. </a:t>
            </a:r>
            <a:endParaRPr lang="ar-MA" dirty="0" smtClean="0">
              <a:solidFill>
                <a:schemeClr val="tx1"/>
              </a:solidFill>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MA" dirty="0" smtClean="0">
                <a:solidFill>
                  <a:schemeClr val="tx1"/>
                </a:solidFill>
                <a:latin typeface="Calibri" panose="020F0502020204030204" pitchFamily="34" charset="0"/>
                <a:cs typeface="Calibri" panose="020F0502020204030204" pitchFamily="34" charset="0"/>
              </a:rPr>
              <a:t>و أعدت أيضا منصة </a:t>
            </a:r>
            <a:r>
              <a:rPr lang="ar-MA" dirty="0">
                <a:solidFill>
                  <a:schemeClr val="tx1"/>
                </a:solidFill>
                <a:latin typeface="Calibri" panose="020F0502020204030204" pitchFamily="34" charset="0"/>
                <a:cs typeface="Calibri" panose="020F0502020204030204" pitchFamily="34" charset="0"/>
              </a:rPr>
              <a:t>رقمية </a:t>
            </a:r>
            <a:r>
              <a:rPr lang="ar-MA" dirty="0" smtClean="0">
                <a:solidFill>
                  <a:schemeClr val="tx1"/>
                </a:solidFill>
                <a:latin typeface="Calibri" panose="020F0502020204030204" pitchFamily="34" charset="0"/>
                <a:cs typeface="Calibri" panose="020F0502020204030204" pitchFamily="34" charset="0"/>
              </a:rPr>
              <a:t>موازية، وضعت رهن إشارة المشرفين على العملية لتتبع </a:t>
            </a:r>
            <a:r>
              <a:rPr lang="ar-MA" dirty="0">
                <a:solidFill>
                  <a:schemeClr val="tx1"/>
                </a:solidFill>
                <a:latin typeface="Calibri" panose="020F0502020204030204" pitchFamily="34" charset="0"/>
                <a:cs typeface="Calibri" panose="020F0502020204030204" pitchFamily="34" charset="0"/>
              </a:rPr>
              <a:t>سير الاشغال </a:t>
            </a:r>
            <a:r>
              <a:rPr lang="ar-MA" dirty="0" smtClean="0">
                <a:solidFill>
                  <a:schemeClr val="tx1"/>
                </a:solidFill>
                <a:latin typeface="Calibri" panose="020F0502020204030204" pitchFamily="34" charset="0"/>
                <a:cs typeface="Calibri" panose="020F0502020204030204" pitchFamily="34" charset="0"/>
              </a:rPr>
              <a:t>الميدانية بطريقة آنية ومنتظمة.  </a:t>
            </a:r>
            <a:endParaRPr lang="fr-FR" dirty="0">
              <a:solidFill>
                <a:schemeClr val="tx1"/>
              </a:solidFill>
              <a:latin typeface="Calibri" panose="020F0502020204030204" pitchFamily="34" charset="0"/>
              <a:cs typeface="Calibri" panose="020F0502020204030204" pitchFamily="34" charset="0"/>
            </a:endParaRPr>
          </a:p>
          <a:p>
            <a:pPr algn="r" rtl="1"/>
            <a:endParaRPr lang="fr-FR"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7</a:t>
            </a:fld>
            <a:endParaRPr lang="fr-FR"/>
          </a:p>
        </p:txBody>
      </p:sp>
    </p:spTree>
    <p:extLst>
      <p:ext uri="{BB962C8B-B14F-4D97-AF65-F5344CB8AC3E}">
        <p14:creationId xmlns:p14="http://schemas.microsoft.com/office/powerpoint/2010/main" val="4050039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dirty="0" smtClean="0">
                <a:latin typeface="Calibri" panose="020F0502020204030204" pitchFamily="34" charset="0"/>
                <a:cs typeface="Calibri" panose="020F0502020204030204" pitchFamily="34" charset="0"/>
              </a:rPr>
              <a:t>النتائج الأولية</a:t>
            </a:r>
            <a:endParaRPr lang="fr-FR" dirty="0"/>
          </a:p>
        </p:txBody>
      </p:sp>
      <p:sp>
        <p:nvSpPr>
          <p:cNvPr id="3" name="Espace réservé du contenu 2"/>
          <p:cNvSpPr>
            <a:spLocks noGrp="1"/>
          </p:cNvSpPr>
          <p:nvPr>
            <p:ph idx="1"/>
          </p:nvPr>
        </p:nvSpPr>
        <p:spPr>
          <a:xfrm>
            <a:off x="470779" y="2095928"/>
            <a:ext cx="8231432" cy="4030235"/>
          </a:xfrm>
        </p:spPr>
        <p:txBody>
          <a:bodyPr/>
          <a:lstStyle/>
          <a:p>
            <a:pPr marL="0" indent="0" algn="r" rtl="1">
              <a:buNone/>
            </a:pPr>
            <a:r>
              <a:rPr lang="ar-MA" dirty="0">
                <a:solidFill>
                  <a:srgbClr val="0070C0"/>
                </a:solidFill>
                <a:latin typeface="Calibri" panose="020F0502020204030204" pitchFamily="34" charset="0"/>
                <a:cs typeface="Calibri" panose="020F0502020204030204" pitchFamily="34" charset="0"/>
              </a:rPr>
              <a:t>عدد المنشآت الاقتصادية </a:t>
            </a:r>
            <a:r>
              <a:rPr lang="ar-MA" dirty="0" smtClean="0">
                <a:solidFill>
                  <a:srgbClr val="0070C0"/>
                </a:solidFill>
                <a:latin typeface="Calibri" panose="020F0502020204030204" pitchFamily="34" charset="0"/>
                <a:cs typeface="Calibri" panose="020F0502020204030204" pitchFamily="34" charset="0"/>
              </a:rPr>
              <a:t>النشيطة بالمملكة </a:t>
            </a:r>
            <a:r>
              <a:rPr lang="ar-MA" dirty="0">
                <a:solidFill>
                  <a:srgbClr val="0070C0"/>
                </a:solidFill>
                <a:latin typeface="Calibri" panose="020F0502020204030204" pitchFamily="34" charset="0"/>
                <a:cs typeface="Calibri" panose="020F0502020204030204" pitchFamily="34" charset="0"/>
              </a:rPr>
              <a:t>حسب </a:t>
            </a:r>
            <a:r>
              <a:rPr lang="ar-MA" dirty="0" smtClean="0">
                <a:solidFill>
                  <a:srgbClr val="0070C0"/>
                </a:solidFill>
                <a:latin typeface="Calibri" panose="020F0502020204030204" pitchFamily="34" charset="0"/>
                <a:cs typeface="Calibri" panose="020F0502020204030204" pitchFamily="34" charset="0"/>
              </a:rPr>
              <a:t>النوع</a:t>
            </a:r>
          </a:p>
          <a:p>
            <a:pPr marL="0" indent="0" algn="r" rtl="1">
              <a:buNone/>
            </a:pPr>
            <a:endParaRPr lang="ar-MA" dirty="0" smtClean="0">
              <a:solidFill>
                <a:srgbClr val="0070C0"/>
              </a:solidFill>
              <a:latin typeface="Calibri" panose="020F0502020204030204" pitchFamily="34" charset="0"/>
              <a:cs typeface="Calibri" panose="020F0502020204030204" pitchFamily="34" charset="0"/>
            </a:endParaRPr>
          </a:p>
          <a:p>
            <a:pPr marL="457200" indent="-457200" algn="r" rtl="1">
              <a:buFont typeface="+mj-lt"/>
              <a:buAutoNum type="arabicPeriod"/>
            </a:pPr>
            <a:r>
              <a:rPr lang="ar-MA" dirty="0" smtClean="0">
                <a:solidFill>
                  <a:schemeClr val="tx1"/>
                </a:solidFill>
                <a:latin typeface="Calibri" panose="020F0502020204030204" pitchFamily="34" charset="0"/>
                <a:cs typeface="Calibri" panose="020F0502020204030204" pitchFamily="34" charset="0"/>
              </a:rPr>
              <a:t>المحلات المهنية الهادفة للربح : </a:t>
            </a:r>
            <a:r>
              <a:rPr lang="fr-FR" b="1" dirty="0">
                <a:solidFill>
                  <a:schemeClr val="tx1"/>
                </a:solidFill>
                <a:latin typeface="Calibri" panose="020F0502020204030204" pitchFamily="34" charset="0"/>
                <a:cs typeface="Calibri" panose="020F0502020204030204" pitchFamily="34" charset="0"/>
              </a:rPr>
              <a:t>1 130 021</a:t>
            </a:r>
            <a:r>
              <a:rPr lang="fr-FR"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a:t>
            </a:r>
            <a:r>
              <a:rPr lang="fr-FR" b="1" dirty="0" smtClean="0">
                <a:solidFill>
                  <a:srgbClr val="FF0000"/>
                </a:solidFill>
                <a:latin typeface="Calibri" panose="020F0502020204030204" pitchFamily="34" charset="0"/>
                <a:cs typeface="Calibri" panose="020F0502020204030204" pitchFamily="34" charset="0"/>
              </a:rPr>
              <a:t>)</a:t>
            </a:r>
            <a:r>
              <a:rPr lang="ar-MA" b="1" dirty="0" smtClean="0">
                <a:solidFill>
                  <a:srgbClr val="FF0000"/>
                </a:solidFill>
                <a:latin typeface="Calibri" panose="020F0502020204030204" pitchFamily="34" charset="0"/>
                <a:cs typeface="Calibri" panose="020F0502020204030204" pitchFamily="34" charset="0"/>
              </a:rPr>
              <a:t>87</a:t>
            </a:r>
            <a:r>
              <a:rPr lang="fr-FR" b="1" dirty="0" smtClean="0">
                <a:solidFill>
                  <a:srgbClr val="FF0000"/>
                </a:solidFill>
                <a:latin typeface="Calibri" panose="020F0502020204030204" pitchFamily="34" charset="0"/>
                <a:cs typeface="Calibri" panose="020F0502020204030204" pitchFamily="34" charset="0"/>
              </a:rPr>
              <a:t>% </a:t>
            </a:r>
            <a:r>
              <a:rPr lang="ar-MA" b="1" dirty="0" smtClean="0">
                <a:solidFill>
                  <a:srgbClr val="FF0000"/>
                </a:solidFill>
                <a:latin typeface="Calibri" panose="020F0502020204030204" pitchFamily="34" charset="0"/>
                <a:cs typeface="Calibri" panose="020F0502020204030204" pitchFamily="34" charset="0"/>
              </a:rPr>
              <a:t>)</a:t>
            </a:r>
          </a:p>
          <a:p>
            <a:pPr marL="457200" indent="-457200" algn="r" rtl="1">
              <a:buFont typeface="+mj-lt"/>
              <a:buAutoNum type="arabicPeriod"/>
            </a:pPr>
            <a:r>
              <a:rPr lang="ar-MA" dirty="0">
                <a:solidFill>
                  <a:schemeClr val="tx1"/>
                </a:solidFill>
                <a:latin typeface="Calibri" panose="020F0502020204030204" pitchFamily="34" charset="0"/>
                <a:cs typeface="Calibri" panose="020F0502020204030204" pitchFamily="34" charset="0"/>
              </a:rPr>
              <a:t>المحلات المهنية </a:t>
            </a:r>
            <a:r>
              <a:rPr lang="ar-MA" dirty="0" smtClean="0">
                <a:solidFill>
                  <a:schemeClr val="tx1"/>
                </a:solidFill>
                <a:latin typeface="Calibri" panose="020F0502020204030204" pitchFamily="34" charset="0"/>
                <a:cs typeface="Calibri" panose="020F0502020204030204" pitchFamily="34" charset="0"/>
              </a:rPr>
              <a:t>غير الهادفة للربح </a:t>
            </a:r>
            <a:r>
              <a:rPr lang="ar-MA" dirty="0">
                <a:solidFill>
                  <a:schemeClr val="tx1"/>
                </a:solidFill>
                <a:latin typeface="Calibri" panose="020F0502020204030204" pitchFamily="34" charset="0"/>
                <a:cs typeface="Calibri" panose="020F0502020204030204" pitchFamily="34" charset="0"/>
              </a:rPr>
              <a:t>: </a:t>
            </a:r>
            <a:r>
              <a:rPr lang="fr-FR" b="1" dirty="0">
                <a:solidFill>
                  <a:schemeClr val="tx1"/>
                </a:solidFill>
                <a:latin typeface="Calibri" panose="020F0502020204030204" pitchFamily="34" charset="0"/>
                <a:cs typeface="Calibri" panose="020F0502020204030204" pitchFamily="34" charset="0"/>
              </a:rPr>
              <a:t>27 481</a:t>
            </a:r>
            <a:r>
              <a:rPr lang="fr-FR" dirty="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a:t>
            </a:r>
            <a:r>
              <a:rPr lang="ar-MA" b="1" dirty="0" smtClean="0">
                <a:solidFill>
                  <a:srgbClr val="FF0000"/>
                </a:solidFill>
                <a:latin typeface="Calibri" panose="020F0502020204030204" pitchFamily="34" charset="0"/>
                <a:cs typeface="Calibri" panose="020F0502020204030204" pitchFamily="34" charset="0"/>
              </a:rPr>
              <a:t>(2</a:t>
            </a:r>
            <a:r>
              <a:rPr lang="fr-FR" b="1" dirty="0" smtClean="0">
                <a:solidFill>
                  <a:srgbClr val="FF0000"/>
                </a:solidFill>
                <a:latin typeface="Calibri" panose="020F0502020204030204" pitchFamily="34" charset="0"/>
                <a:cs typeface="Calibri" panose="020F0502020204030204" pitchFamily="34" charset="0"/>
              </a:rPr>
              <a:t>% </a:t>
            </a:r>
            <a:r>
              <a:rPr lang="ar-MA" b="1" dirty="0" smtClean="0">
                <a:solidFill>
                  <a:srgbClr val="FF0000"/>
                </a:solidFill>
                <a:latin typeface="Calibri" panose="020F0502020204030204" pitchFamily="34" charset="0"/>
                <a:cs typeface="Calibri" panose="020F0502020204030204" pitchFamily="34" charset="0"/>
              </a:rPr>
              <a:t> )</a:t>
            </a:r>
          </a:p>
          <a:p>
            <a:pPr marL="457200" indent="-457200" algn="r" rtl="1">
              <a:buFont typeface="+mj-lt"/>
              <a:buAutoNum type="arabicPeriod"/>
            </a:pPr>
            <a:r>
              <a:rPr lang="ar-MA" dirty="0" smtClean="0">
                <a:solidFill>
                  <a:schemeClr val="tx1"/>
                </a:solidFill>
                <a:latin typeface="Calibri" panose="020F0502020204030204" pitchFamily="34" charset="0"/>
                <a:cs typeface="Calibri" panose="020F0502020204030204" pitchFamily="34" charset="0"/>
              </a:rPr>
              <a:t>المنشآت التي تقدم خدمات عمومية :</a:t>
            </a:r>
            <a:r>
              <a:rPr lang="fr-FR" b="1" dirty="0" smtClean="0">
                <a:solidFill>
                  <a:schemeClr val="tx1"/>
                </a:solidFill>
                <a:latin typeface="Calibri" panose="020F0502020204030204" pitchFamily="34" charset="0"/>
                <a:cs typeface="Calibri" panose="020F0502020204030204" pitchFamily="34" charset="0"/>
              </a:rPr>
              <a:t>147 062</a:t>
            </a:r>
            <a:r>
              <a:rPr lang="fr-FR" dirty="0" smtClean="0">
                <a:solidFill>
                  <a:schemeClr val="tx1"/>
                </a:solidFill>
                <a:latin typeface="Calibri" panose="020F0502020204030204" pitchFamily="34" charset="0"/>
                <a:cs typeface="Calibri" panose="020F0502020204030204" pitchFamily="34" charset="0"/>
              </a:rPr>
              <a:t> </a:t>
            </a:r>
            <a:r>
              <a:rPr lang="ar-MA" dirty="0" smtClean="0">
                <a:solidFill>
                  <a:schemeClr val="tx1"/>
                </a:solidFill>
                <a:latin typeface="Calibri" panose="020F0502020204030204" pitchFamily="34" charset="0"/>
                <a:cs typeface="Calibri" panose="020F0502020204030204" pitchFamily="34" charset="0"/>
              </a:rPr>
              <a:t>  </a:t>
            </a:r>
            <a:r>
              <a:rPr lang="ar-MA" b="1" dirty="0" smtClean="0">
                <a:solidFill>
                  <a:srgbClr val="FF0000"/>
                </a:solidFill>
                <a:latin typeface="Calibri" panose="020F0502020204030204" pitchFamily="34" charset="0"/>
                <a:cs typeface="Calibri" panose="020F0502020204030204" pitchFamily="34" charset="0"/>
              </a:rPr>
              <a:t>(11</a:t>
            </a:r>
            <a:r>
              <a:rPr lang="fr-FR" b="1" dirty="0" smtClean="0">
                <a:solidFill>
                  <a:srgbClr val="FF0000"/>
                </a:solidFill>
                <a:latin typeface="Calibri" panose="020F0502020204030204" pitchFamily="34" charset="0"/>
                <a:cs typeface="Calibri" panose="020F0502020204030204" pitchFamily="34" charset="0"/>
              </a:rPr>
              <a:t>% </a:t>
            </a:r>
            <a:r>
              <a:rPr lang="ar-MA" b="1" dirty="0">
                <a:solidFill>
                  <a:srgbClr val="FF0000"/>
                </a:solidFill>
                <a:latin typeface="Calibri" panose="020F0502020204030204" pitchFamily="34" charset="0"/>
                <a:cs typeface="Calibri" panose="020F0502020204030204" pitchFamily="34" charset="0"/>
              </a:rPr>
              <a:t>)</a:t>
            </a:r>
            <a:endParaRPr lang="ar-MA" b="1" dirty="0" smtClean="0">
              <a:solidFill>
                <a:srgbClr val="FF0000"/>
              </a:solidFill>
              <a:latin typeface="Calibri" panose="020F0502020204030204" pitchFamily="34" charset="0"/>
              <a:cs typeface="Calibri" panose="020F0502020204030204" pitchFamily="34" charset="0"/>
            </a:endParaRPr>
          </a:p>
          <a:p>
            <a:pPr marL="0" lvl="0" indent="0" algn="r" rtl="1">
              <a:buNone/>
            </a:pPr>
            <a:endParaRPr lang="ar-MA" dirty="0" smtClean="0">
              <a:solidFill>
                <a:srgbClr val="000000"/>
              </a:solidFill>
              <a:latin typeface="Calibri" panose="020F0502020204030204" pitchFamily="34" charset="0"/>
              <a:cs typeface="Calibri" panose="020F0502020204030204" pitchFamily="34" charset="0"/>
            </a:endParaRPr>
          </a:p>
          <a:p>
            <a:pPr marL="0" lvl="0" indent="0" rtl="1">
              <a:buNone/>
            </a:pPr>
            <a:r>
              <a:rPr lang="ar-MA" dirty="0">
                <a:solidFill>
                  <a:srgbClr val="000000"/>
                </a:solidFill>
                <a:latin typeface="Calibri" panose="020F0502020204030204" pitchFamily="34" charset="0"/>
                <a:cs typeface="Calibri" panose="020F0502020204030204" pitchFamily="34" charset="0"/>
                <a:sym typeface="Wingdings" panose="05000000000000000000" pitchFamily="2" charset="2"/>
              </a:rPr>
              <a:t></a:t>
            </a:r>
            <a:r>
              <a:rPr lang="ar-MA" sz="2800" dirty="0" smtClean="0">
                <a:solidFill>
                  <a:srgbClr val="000000"/>
                </a:solidFill>
                <a:latin typeface="Calibri" panose="020F0502020204030204" pitchFamily="34" charset="0"/>
                <a:cs typeface="Calibri" panose="020F0502020204030204" pitchFamily="34" charset="0"/>
              </a:rPr>
              <a:t>مجموع </a:t>
            </a:r>
            <a:r>
              <a:rPr lang="ar-MA" sz="2800" dirty="0">
                <a:solidFill>
                  <a:srgbClr val="000000"/>
                </a:solidFill>
                <a:latin typeface="Calibri" panose="020F0502020204030204" pitchFamily="34" charset="0"/>
                <a:cs typeface="Calibri" panose="020F0502020204030204" pitchFamily="34" charset="0"/>
              </a:rPr>
              <a:t>المنشآت الاقتصادية : </a:t>
            </a:r>
            <a:r>
              <a:rPr lang="fr-FR" sz="2800" b="1" dirty="0">
                <a:solidFill>
                  <a:srgbClr val="000000"/>
                </a:solidFill>
                <a:latin typeface="Calibri" panose="020F0502020204030204" pitchFamily="34" charset="0"/>
                <a:cs typeface="Calibri" panose="020F0502020204030204" pitchFamily="34" charset="0"/>
              </a:rPr>
              <a:t>1 304 564</a:t>
            </a:r>
            <a:endParaRPr lang="ar-MA" sz="2800" b="1" dirty="0">
              <a:solidFill>
                <a:srgbClr val="000000"/>
              </a:solidFill>
              <a:latin typeface="Calibri" panose="020F0502020204030204" pitchFamily="34" charset="0"/>
              <a:cs typeface="Calibri" panose="020F0502020204030204" pitchFamily="34" charset="0"/>
            </a:endParaRPr>
          </a:p>
          <a:p>
            <a:pPr marL="0" indent="0" algn="r" rtl="1">
              <a:buNone/>
            </a:pPr>
            <a:endParaRPr lang="ar-MA" dirty="0" smtClean="0">
              <a:solidFill>
                <a:schemeClr val="tx1"/>
              </a:solidFill>
              <a:latin typeface="Calibri" panose="020F0502020204030204" pitchFamily="34" charset="0"/>
              <a:cs typeface="Calibri" panose="020F0502020204030204" pitchFamily="34" charset="0"/>
            </a:endParaRPr>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8</a:t>
            </a:fld>
            <a:endParaRPr lang="fr-FR"/>
          </a:p>
        </p:txBody>
      </p:sp>
    </p:spTree>
    <p:extLst>
      <p:ext uri="{BB962C8B-B14F-4D97-AF65-F5344CB8AC3E}">
        <p14:creationId xmlns:p14="http://schemas.microsoft.com/office/powerpoint/2010/main" val="1841184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450" y="765175"/>
            <a:ext cx="6985000" cy="1143000"/>
          </a:xfrm>
        </p:spPr>
        <p:txBody>
          <a:bodyPr/>
          <a:lstStyle/>
          <a:p>
            <a:r>
              <a:rPr lang="ar-MA" sz="3600" dirty="0">
                <a:latin typeface="Calibri" panose="020F0502020204030204" pitchFamily="34" charset="0"/>
                <a:cs typeface="Calibri" panose="020F0502020204030204" pitchFamily="34" charset="0"/>
              </a:rPr>
              <a:t>النتائج الأولية </a:t>
            </a:r>
            <a:r>
              <a:rPr lang="ar-MA" sz="3600" dirty="0" smtClean="0">
                <a:latin typeface="Calibri" panose="020F0502020204030204" pitchFamily="34" charset="0"/>
                <a:cs typeface="Calibri" panose="020F0502020204030204" pitchFamily="34" charset="0"/>
              </a:rPr>
              <a:t/>
            </a:r>
            <a:br>
              <a:rPr lang="ar-MA" sz="3600" dirty="0" smtClean="0">
                <a:latin typeface="Calibri" panose="020F0502020204030204" pitchFamily="34" charset="0"/>
                <a:cs typeface="Calibri" panose="020F0502020204030204" pitchFamily="34" charset="0"/>
              </a:rPr>
            </a:br>
            <a:endParaRPr lang="fr-FR" sz="3600" dirty="0"/>
          </a:p>
        </p:txBody>
      </p:sp>
      <p:sp>
        <p:nvSpPr>
          <p:cNvPr id="4" name="Espace réservé de la date 3"/>
          <p:cNvSpPr>
            <a:spLocks noGrp="1"/>
          </p:cNvSpPr>
          <p:nvPr>
            <p:ph type="dt" sz="half" idx="10"/>
          </p:nvPr>
        </p:nvSpPr>
        <p:spPr/>
        <p:txBody>
          <a:bodyPr/>
          <a:lstStyle/>
          <a:p>
            <a:pPr>
              <a:defRPr/>
            </a:pPr>
            <a:fld id="{5C3BE68C-4C41-426A-BC6F-442B7CFF02F5}" type="datetime1">
              <a:rPr lang="fr-FR" smtClean="0"/>
              <a:pPr>
                <a:defRPr/>
              </a:pPr>
              <a:t>23/07/2024</a:t>
            </a:fld>
            <a:endParaRPr lang="fr-FR"/>
          </a:p>
        </p:txBody>
      </p:sp>
      <p:sp>
        <p:nvSpPr>
          <p:cNvPr id="5" name="Espace réservé du numéro de diapositive 4"/>
          <p:cNvSpPr>
            <a:spLocks noGrp="1"/>
          </p:cNvSpPr>
          <p:nvPr>
            <p:ph type="sldNum" sz="quarter" idx="11"/>
          </p:nvPr>
        </p:nvSpPr>
        <p:spPr/>
        <p:txBody>
          <a:bodyPr/>
          <a:lstStyle/>
          <a:p>
            <a:pPr>
              <a:defRPr/>
            </a:pPr>
            <a:fld id="{C2411023-3962-4BE1-B02C-C3E534B19185}" type="slidenum">
              <a:rPr lang="fr-FR" smtClean="0"/>
              <a:pPr>
                <a:defRPr/>
              </a:pPr>
              <a:t>9</a:t>
            </a:fld>
            <a:endParaRPr lang="fr-FR"/>
          </a:p>
        </p:txBody>
      </p:sp>
      <p:pic>
        <p:nvPicPr>
          <p:cNvPr id="6" name="Espace réservé du contenu 5"/>
          <p:cNvPicPr>
            <a:picLocks noGrp="1"/>
          </p:cNvPicPr>
          <p:nvPr>
            <p:ph idx="1"/>
          </p:nvPr>
        </p:nvPicPr>
        <p:blipFill>
          <a:blip r:embed="rId3" cstate="print"/>
          <a:stretch>
            <a:fillRect/>
          </a:stretch>
        </p:blipFill>
        <p:spPr>
          <a:xfrm>
            <a:off x="980617" y="2420888"/>
            <a:ext cx="7398666" cy="3921299"/>
          </a:xfrm>
          <a:prstGeom prst="rect">
            <a:avLst/>
          </a:prstGeom>
        </p:spPr>
      </p:pic>
      <p:sp>
        <p:nvSpPr>
          <p:cNvPr id="3" name="Rectangle 2"/>
          <p:cNvSpPr/>
          <p:nvPr/>
        </p:nvSpPr>
        <p:spPr>
          <a:xfrm>
            <a:off x="2267744" y="1962364"/>
            <a:ext cx="5016634" cy="461665"/>
          </a:xfrm>
          <a:prstGeom prst="rect">
            <a:avLst/>
          </a:prstGeom>
        </p:spPr>
        <p:txBody>
          <a:bodyPr wrap="square">
            <a:spAutoFit/>
          </a:bodyPr>
          <a:lstStyle/>
          <a:p>
            <a:pPr algn="ctr"/>
            <a:r>
              <a:rPr lang="ar-MA" sz="2400" b="1" dirty="0">
                <a:solidFill>
                  <a:srgbClr val="0070C0"/>
                </a:solidFill>
                <a:latin typeface="Calibri" panose="020F0502020204030204" pitchFamily="34" charset="0"/>
                <a:cs typeface="Calibri" panose="020F0502020204030204" pitchFamily="34" charset="0"/>
              </a:rPr>
              <a:t>توزيع المنشآت الاقتصادية </a:t>
            </a:r>
            <a:r>
              <a:rPr lang="ar-MA" sz="2400" b="1" dirty="0" smtClean="0">
                <a:solidFill>
                  <a:srgbClr val="0070C0"/>
                </a:solidFill>
                <a:latin typeface="Calibri" panose="020F0502020204030204" pitchFamily="34" charset="0"/>
                <a:cs typeface="Calibri" panose="020F0502020204030204" pitchFamily="34" charset="0"/>
              </a:rPr>
              <a:t>حسب نوعها </a:t>
            </a:r>
            <a:endParaRPr lang="fr-FR" sz="2400" b="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65498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ele_PP_ HCP">
  <a:themeElements>
    <a:clrScheme name="Modele_PP_ HC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ele_PP_ HCP">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Modele_PP_ HC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e_PP_ HC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e_PP_ HC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e_PP_ HC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e_PP_ HC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e_PP_ HC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e_PP_ HC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e_PP_ HC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e_PP_ HC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e_PP_ HC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e_PP_ HC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e_PP_ HC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22001</TotalTime>
  <Words>1650</Words>
  <Application>Microsoft Office PowerPoint</Application>
  <PresentationFormat>Affichage à l'écran (4:3)</PresentationFormat>
  <Paragraphs>309</Paragraphs>
  <Slides>33</Slides>
  <Notes>26</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33</vt:i4>
      </vt:variant>
    </vt:vector>
  </HeadingPairs>
  <TitlesOfParts>
    <vt:vector size="40" baseType="lpstr">
      <vt:lpstr>Arial</vt:lpstr>
      <vt:lpstr>Arial MT</vt:lpstr>
      <vt:lpstr>Calibri</vt:lpstr>
      <vt:lpstr>Century Gothic</vt:lpstr>
      <vt:lpstr>Edwardian Script ITC</vt:lpstr>
      <vt:lpstr>Wingdings</vt:lpstr>
      <vt:lpstr>Modele_PP_ HCP</vt:lpstr>
      <vt:lpstr>التوطين الخرائطي للمنشآت الاقتصادية </vt:lpstr>
      <vt:lpstr>تعريف العملية </vt:lpstr>
      <vt:lpstr>الأهداف</vt:lpstr>
      <vt:lpstr>ﺍﻟﻮﺣﺪﺍﺕ الاقتصادية  ﺍﻟﺘﻲ ﻳﺸﻤﻠﻬﺎ ﺍﻟﺘﻮﻁﻴﻦ ﺍﻟﺨﺮﺍﺋﻄﻲ</vt:lpstr>
      <vt:lpstr>تعاريف ﺍﻟمنشآت الاقتصادية ﺍﻟﺘﻲ ﻳﺸﻤﻠﻬﺎ ﺍﻟﺘﻮﻁﻴﻦ ﺍﻟﺨﺮﺍﺋﻄﻲ</vt:lpstr>
      <vt:lpstr>منهجية العمل </vt:lpstr>
      <vt:lpstr>منهجية العمل : الرقمنة</vt:lpstr>
      <vt:lpstr>النتائج الأولية</vt:lpstr>
      <vt:lpstr>النتائج الأولية  </vt:lpstr>
      <vt:lpstr>النتائج الأولية </vt:lpstr>
      <vt:lpstr> المحلات المهنية الهادفة للربح</vt:lpstr>
      <vt:lpstr> المحلات المهنية الهادفة للربح</vt:lpstr>
      <vt:lpstr> المحلات المهنية الهادفة للربح</vt:lpstr>
      <vt:lpstr> المحلات المهنية الهادفة للربح</vt:lpstr>
      <vt:lpstr> المحلات المهنية الهادفة للربح</vt:lpstr>
      <vt:lpstr> المحلات المهنية الهادفة للربح</vt:lpstr>
      <vt:lpstr> المحلات المهنية الهادفة للربح</vt:lpstr>
      <vt:lpstr>Présentation PowerPoint</vt:lpstr>
      <vt:lpstr>المحلات المهنية غير الهادفة للربح</vt:lpstr>
      <vt:lpstr>المحلات المهنية غير الهادفة للربح</vt:lpstr>
      <vt:lpstr>المحلات المهنية غير الهادفة للربح</vt:lpstr>
      <vt:lpstr>مؤسسات الخدمات العمومية</vt:lpstr>
      <vt:lpstr>مؤسسات الخدمات العمومية</vt:lpstr>
      <vt:lpstr>مؤسسات الخدمات العمومية</vt:lpstr>
      <vt:lpstr>مؤسسات الخدمات العمومية</vt:lpstr>
      <vt:lpstr>مؤسسات الخدمات العمومية</vt:lpstr>
      <vt:lpstr> الأسواق الاسبوعية</vt:lpstr>
      <vt:lpstr> الأسواق الاسبوعية</vt:lpstr>
      <vt:lpstr>الأسواق الاسبوعية</vt:lpstr>
      <vt:lpstr> الأسواق الاسبوعية</vt:lpstr>
      <vt:lpstr> الأسواق الاسبوعية</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abenjahad</dc:creator>
  <cp:lastModifiedBy>HCP-AGADIR</cp:lastModifiedBy>
  <cp:revision>1202</cp:revision>
  <dcterms:created xsi:type="dcterms:W3CDTF">2011-05-02T12:37:01Z</dcterms:created>
  <dcterms:modified xsi:type="dcterms:W3CDTF">2024-07-23T08:28:56Z</dcterms:modified>
</cp:coreProperties>
</file>