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charts/colors27.xml" ContentType="application/vnd.ms-office.chartcolorstyle+xml"/>
  <Override PartName="/ppt/charts/colors6.xml" ContentType="application/vnd.ms-office.chartcolorstyle+xml"/>
  <Override PartName="/ppt/charts/style22.xml" ContentType="application/vnd.ms-office.chart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olors2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7.xml" ContentType="application/vnd.ms-office.chartstyle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23.xml" ContentType="application/vnd.ms-office.chartstyle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olors7.xml" ContentType="application/vnd.ms-office.chartcolorstyle+xml"/>
  <Override PartName="/ppt/charts/colors1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4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olors20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charts/style19.xml" ContentType="application/vnd.ms-office.chart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26.xml" ContentType="application/vnd.ms-office.chartstyle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style24.xml" ContentType="application/vnd.ms-office.chartstyl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8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charts/style20.xml" ContentType="application/vnd.ms-office.chartstyle+xml"/>
  <Override PartName="/ppt/charts/colors25.xml" ContentType="application/vnd.ms-office.chartcolorstyl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olors21.xml" ContentType="application/vnd.ms-office.chartcolorstyl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style7.xml" ContentType="application/vnd.ms-office.chartstyle+xml"/>
  <Override PartName="/ppt/charts/colors10.xml" ContentType="application/vnd.ms-office.chartcolor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25.xml" ContentType="application/vnd.ms-office.chartstyl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19.xml" ContentType="application/vnd.ms-office.chartcolor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olors26.xml" ContentType="application/vnd.ms-office.chartcolorstyle+xml"/>
  <Override PartName="/ppt/charts/colors15.xml" ContentType="application/vnd.ms-office.chartcolorstyle+xml"/>
  <Override PartName="/ppt/charts/style10.xml" ContentType="application/vnd.ms-office.chart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colors22.xml" ContentType="application/vnd.ms-office.chartcolorstyle+xml"/>
  <Override PartName="/ppt/charts/colors1.xml" ContentType="application/vnd.ms-office.chartcolorstyle+xml"/>
  <Override PartName="/ppt/charts/colors11.xml" ContentType="application/vnd.ms-office.chartcolorstyl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334" r:id="rId5"/>
    <p:sldId id="260" r:id="rId6"/>
    <p:sldId id="261" r:id="rId7"/>
    <p:sldId id="302" r:id="rId8"/>
    <p:sldId id="262" r:id="rId9"/>
    <p:sldId id="266" r:id="rId10"/>
    <p:sldId id="268" r:id="rId11"/>
    <p:sldId id="264" r:id="rId12"/>
    <p:sldId id="265" r:id="rId13"/>
    <p:sldId id="336" r:id="rId14"/>
    <p:sldId id="269" r:id="rId15"/>
    <p:sldId id="272" r:id="rId16"/>
    <p:sldId id="270" r:id="rId17"/>
    <p:sldId id="271" r:id="rId18"/>
    <p:sldId id="274" r:id="rId19"/>
    <p:sldId id="279" r:id="rId20"/>
    <p:sldId id="278" r:id="rId21"/>
    <p:sldId id="296" r:id="rId22"/>
    <p:sldId id="298" r:id="rId23"/>
    <p:sldId id="342" r:id="rId24"/>
    <p:sldId id="282" r:id="rId25"/>
    <p:sldId id="337" r:id="rId26"/>
    <p:sldId id="284" r:id="rId27"/>
    <p:sldId id="285" r:id="rId28"/>
    <p:sldId id="338" r:id="rId29"/>
    <p:sldId id="286" r:id="rId30"/>
    <p:sldId id="288" r:id="rId31"/>
    <p:sldId id="289" r:id="rId32"/>
    <p:sldId id="290" r:id="rId33"/>
    <p:sldId id="291" r:id="rId34"/>
    <p:sldId id="344" r:id="rId35"/>
    <p:sldId id="345" r:id="rId36"/>
    <p:sldId id="346" r:id="rId37"/>
    <p:sldId id="347" r:id="rId38"/>
    <p:sldId id="348" r:id="rId39"/>
    <p:sldId id="350" r:id="rId40"/>
    <p:sldId id="351" r:id="rId41"/>
    <p:sldId id="343" r:id="rId42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7D31"/>
    <a:srgbClr val="70426C"/>
    <a:srgbClr val="E95C18"/>
    <a:srgbClr val="FCBF16"/>
    <a:srgbClr val="0A70B4"/>
    <a:srgbClr val="0F70B7"/>
    <a:srgbClr val="BFBFBF"/>
    <a:srgbClr val="FEC311"/>
    <a:srgbClr val="E95C17"/>
    <a:srgbClr val="0E92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1755" autoAdjust="0"/>
    <p:restoredTop sz="90273" autoAdjust="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D:\Docs\RGPH'2024\Publications\Pr&#233;sentation%20RGPH%2024%20Graph_14122024-19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HCP\Downloads\Pr&#233;sentation%20RGPH%2024%20Graph_1312202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P\Downloads\Pr&#233;sentation%20RGPH%2024%20Graph_1312202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RGPH'2024\Publications\Pr&#233;sentation%20RGPH%2024%20Graph_14122024-19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P\Downloads\Pr&#233;sentation%20RGPH%2024%20Graph_1312202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OMarseli\Desktop\HCP\Directions%20HCP\1-DS\2-Divisions\1-DRPEC\1-RGPH2024-28%20juin%202024\1-Resultats\2-Characterestiques\1-Pr&#233;sentation\RGPH%202024\Pr&#233;sentation%20RGPH%2024%20Graph_15-12-2024-3am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OMarseli\Downloads\Tab_Note_15-12-2024-3am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Worksheet6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HCP\Downloads\Pr&#233;sentation%20RGPH%2024%20Graph_1312202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seli\Desktop\HCP\Directions%20HCP\1-DS\2-Divisions\1-DRPEC\1-RGPH2024-28%20juin%202024\1-Resultats\2-Characterestiques\3-Notes\Pr&#233;sentation%20RGPH%2024%20Graph_14122024-17H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RGPH'2024\Publications\Pr&#233;sentation%20RGPH%2024%20Graph_14122024-19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D:\Docs\RGPH'2024\Publications\Pr&#233;sentation%20RGPH%2024%20Graph_14122024-19-r&#233;v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D:\Docs\RGPH'2024\Publications\Pr&#233;sentation%20RGPH%2024%20Graph_14122024-19-r&#233;v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D:\Docs\RGPH'2024\Publications\Pr&#233;sentation%20RGPH%2024%20Graph_14122024-19-r&#233;v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1.xml"/><Relationship Id="rId4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2.xml"/><Relationship Id="rId4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3.xml"/><Relationship Id="rId4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4.xml"/><Relationship Id="rId4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5.xml"/><Relationship Id="rId4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6.xml"/><Relationship Id="rId4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7.xml"/><Relationship Id="rId4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8.xml"/><Relationship Id="rId4" Type="http://schemas.microsoft.com/office/2011/relationships/chartStyle" Target="style2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s\RGPH'2024\Publications\Pr&#233;sentation%20RGPH%2024%20Graph_14122024-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hp\Desktop\R&#233;sultats-RGPH-2024\Benmoussa-18.10.2024\Dossier-travail\Tx-accroissemen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HCP\Downloads\Pr&#233;sentation%20RGPH%2024%20Graph_1312202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Docs\RGPH'2024\Publications\Pr&#233;sentation%20RGPH%2024%20Graph_14122024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3.4729198223939294E-2"/>
          <c:y val="4.1843623477437711E-2"/>
          <c:w val="0.84368797512461569"/>
          <c:h val="0.71764206600778602"/>
        </c:manualLayout>
      </c:layout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Population (millions)</c:v>
                </c:pt>
              </c:strCache>
            </c:strRef>
          </c:tx>
          <c:spPr>
            <a:solidFill>
              <a:srgbClr val="0F70B7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0"/>
                  <c:y val="0.40352624142748283"/>
                </c:manualLayout>
              </c:layout>
              <c:dLblPos val="outEnd"/>
              <c:showVal val="1"/>
              <c:separator>,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4-4AA6-B329-660E7AEDF4F2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1994</c:v>
                </c:pt>
                <c:pt idx="1">
                  <c:v>2004</c:v>
                </c:pt>
                <c:pt idx="2">
                  <c:v>2014</c:v>
                </c:pt>
                <c:pt idx="3">
                  <c:v>2024</c:v>
                </c:pt>
              </c:numCache>
            </c:numRef>
          </c:cat>
          <c:val>
            <c:numRef>
              <c:f>Feuil1!$B$2:$B$5</c:f>
              <c:numCache>
                <c:formatCode>0.000</c:formatCode>
                <c:ptCount val="4"/>
                <c:pt idx="0">
                  <c:v>26.073716999999991</c:v>
                </c:pt>
                <c:pt idx="1">
                  <c:v>29.891708000000001</c:v>
                </c:pt>
                <c:pt idx="2">
                  <c:v>33.848241999999999</c:v>
                </c:pt>
                <c:pt idx="3">
                  <c:v>36.828330000000008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AE-4995-87AD-0EF81B7A7C14}"/>
            </c:ext>
          </c:extLst>
        </c:ser>
        <c:dLbls/>
        <c:gapWidth val="219"/>
        <c:axId val="163334400"/>
        <c:axId val="163352576"/>
      </c:barChart>
      <c:lineChart>
        <c:grouping val="standard"/>
        <c:ser>
          <c:idx val="1"/>
          <c:order val="1"/>
          <c:tx>
            <c:strRef>
              <c:f>Feuil1!$C$1</c:f>
              <c:strCache>
                <c:ptCount val="1"/>
                <c:pt idx="0">
                  <c:v>Taux d'accroissement annuel moyen</c:v>
                </c:pt>
              </c:strCache>
            </c:strRef>
          </c:tx>
          <c:spPr>
            <a:ln w="28575" cap="rnd">
              <a:solidFill>
                <a:srgbClr val="EA5D1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34-4AA6-B329-660E7AEDF4F2}"/>
                </c:ext>
              </c:extLst>
            </c:dLbl>
            <c:dLbl>
              <c:idx val="1"/>
              <c:layout>
                <c:manualLayout>
                  <c:x val="-0.13103191333296554"/>
                  <c:y val="-0.1283448480445316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34-4AA6-B329-660E7AEDF4F2}"/>
                </c:ext>
              </c:extLst>
            </c:dLbl>
            <c:dLbl>
              <c:idx val="2"/>
              <c:layout>
                <c:manualLayout>
                  <c:x val="-0.13544952549694733"/>
                  <c:y val="-5.62450019161544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34-4AA6-B329-660E7AEDF4F2}"/>
                </c:ext>
              </c:extLst>
            </c:dLbl>
            <c:dLbl>
              <c:idx val="3"/>
              <c:layout>
                <c:manualLayout>
                  <c:x val="-0.13829634590222395"/>
                  <c:y val="-0.1167290191758737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34-4AA6-B329-660E7AEDF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EA5D18"/>
                    </a:solidFill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Feuil1!$A$2:$A$5</c:f>
              <c:numCache>
                <c:formatCode>General</c:formatCode>
                <c:ptCount val="4"/>
                <c:pt idx="0">
                  <c:v>1994</c:v>
                </c:pt>
                <c:pt idx="1">
                  <c:v>2004</c:v>
                </c:pt>
                <c:pt idx="2">
                  <c:v>2014</c:v>
                </c:pt>
                <c:pt idx="3">
                  <c:v>2024</c:v>
                </c:pt>
              </c:numCache>
            </c:numRef>
          </c:cat>
          <c:val>
            <c:numRef>
              <c:f>Feuil1!$C$2:$C$5</c:f>
              <c:numCache>
                <c:formatCode>0.00</c:formatCode>
                <c:ptCount val="4"/>
                <c:pt idx="0">
                  <c:v>2.0578440014135335</c:v>
                </c:pt>
                <c:pt idx="1">
                  <c:v>1.3759129629080216</c:v>
                </c:pt>
                <c:pt idx="2">
                  <c:v>1.2508175514503119</c:v>
                </c:pt>
                <c:pt idx="3">
                  <c:v>0.84737328336310669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0AE-4995-87AD-0EF81B7A7C14}"/>
            </c:ext>
          </c:extLst>
        </c:ser>
        <c:dLbls/>
        <c:marker val="1"/>
        <c:axId val="163355648"/>
        <c:axId val="163354112"/>
      </c:lineChart>
      <c:catAx>
        <c:axId val="163334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/>
            </a:pPr>
            <a:endParaRPr lang="fr-FR"/>
          </a:p>
        </c:txPr>
        <c:crossAx val="163352576"/>
        <c:crosses val="autoZero"/>
        <c:auto val="1"/>
        <c:lblAlgn val="ctr"/>
        <c:lblOffset val="100"/>
      </c:catAx>
      <c:valAx>
        <c:axId val="163352576"/>
        <c:scaling>
          <c:orientation val="minMax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>
                <a:solidFill>
                  <a:schemeClr val="bg1"/>
                </a:solidFill>
              </a:defRPr>
            </a:pPr>
            <a:endParaRPr lang="fr-FR"/>
          </a:p>
        </c:txPr>
        <c:crossAx val="163334400"/>
        <c:crosses val="autoZero"/>
        <c:crossBetween val="between"/>
      </c:valAx>
      <c:valAx>
        <c:axId val="163354112"/>
        <c:scaling>
          <c:orientation val="minMax"/>
        </c:scaling>
        <c:axPos val="r"/>
        <c:numFmt formatCode="0" sourceLinked="0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fr-FR"/>
          </a:p>
        </c:txPr>
        <c:crossAx val="163355648"/>
        <c:crosses val="max"/>
        <c:crossBetween val="between"/>
      </c:valAx>
      <c:catAx>
        <c:axId val="163355648"/>
        <c:scaling>
          <c:orientation val="minMax"/>
        </c:scaling>
        <c:delete val="1"/>
        <c:axPos val="b"/>
        <c:numFmt formatCode="General" sourceLinked="1"/>
        <c:tickLblPos val="nextTo"/>
        <c:crossAx val="16335411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50577342352447"/>
          <c:y val="0.87108106781479444"/>
          <c:w val="0.69123607296865164"/>
          <c:h val="7.4711730798135506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400" b="1"/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fr-F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Education!$A$58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Education!$B$57:$D$57</c:f>
              <c:strCache>
                <c:ptCount val="3"/>
                <c:pt idx="0">
                  <c:v> Sans niveau</c:v>
                </c:pt>
                <c:pt idx="1">
                  <c:v> Primaire</c:v>
                </c:pt>
                <c:pt idx="2">
                  <c:v> Secondaire collégial ou plus</c:v>
                </c:pt>
              </c:strCache>
            </c:strRef>
          </c:cat>
          <c:val>
            <c:numRef>
              <c:f>Education!$B$58:$D$58</c:f>
              <c:numCache>
                <c:formatCode>General</c:formatCode>
                <c:ptCount val="3"/>
                <c:pt idx="0">
                  <c:v>44.6</c:v>
                </c:pt>
                <c:pt idx="1">
                  <c:v>21.2</c:v>
                </c:pt>
                <c:pt idx="2">
                  <c:v>30.2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F-4F9C-BCF7-6647B2AF501C}"/>
            </c:ext>
          </c:extLst>
        </c:ser>
        <c:ser>
          <c:idx val="1"/>
          <c:order val="1"/>
          <c:tx>
            <c:strRef>
              <c:f>Education!$A$59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Education!$B$57:$D$57</c:f>
              <c:strCache>
                <c:ptCount val="3"/>
                <c:pt idx="0">
                  <c:v> Sans niveau</c:v>
                </c:pt>
                <c:pt idx="1">
                  <c:v> Primaire</c:v>
                </c:pt>
                <c:pt idx="2">
                  <c:v> Secondaire collégial ou plus</c:v>
                </c:pt>
              </c:strCache>
            </c:strRef>
          </c:cat>
          <c:val>
            <c:numRef>
              <c:f>Education!$B$59:$D$59</c:f>
              <c:numCache>
                <c:formatCode>0.0</c:formatCode>
                <c:ptCount val="3"/>
                <c:pt idx="0">
                  <c:v>36.339192863223062</c:v>
                </c:pt>
                <c:pt idx="1">
                  <c:v>21.724082225276121</c:v>
                </c:pt>
                <c:pt idx="2">
                  <c:v>39.07692976839796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5F-4F9C-BCF7-6647B2AF501C}"/>
            </c:ext>
          </c:extLst>
        </c:ser>
        <c:dLbls/>
        <c:gapWidth val="219"/>
        <c:overlap val="-27"/>
        <c:axId val="99138176"/>
        <c:axId val="100417920"/>
      </c:barChart>
      <c:catAx>
        <c:axId val="99138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417920"/>
        <c:crosses val="autoZero"/>
        <c:auto val="1"/>
        <c:lblAlgn val="ctr"/>
        <c:lblOffset val="100"/>
      </c:catAx>
      <c:valAx>
        <c:axId val="10041792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9138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 b="1"/>
      </a:pPr>
      <a:endParaRPr lang="fr-F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7"/>
  <c:chart>
    <c:plotArea>
      <c:layout/>
      <c:barChart>
        <c:barDir val="col"/>
        <c:grouping val="clustered"/>
        <c:ser>
          <c:idx val="0"/>
          <c:order val="0"/>
          <c:tx>
            <c:strRef>
              <c:f>'[Présentation RGPH 24 Graph_13122024.xlsx]Presentation '!$C$37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'[Présentation RGPH 24 Graph_13122024.xlsx]Presentation '!$D$36:$H$36</c:f>
              <c:strCache>
                <c:ptCount val="5"/>
                <c:pt idx="0">
                  <c:v>National</c:v>
                </c:pt>
                <c:pt idx="1">
                  <c:v>urbain</c:v>
                </c:pt>
                <c:pt idx="2">
                  <c:v>Rural</c:v>
                </c:pt>
                <c:pt idx="3">
                  <c:v>Masculin</c:v>
                </c:pt>
                <c:pt idx="4">
                  <c:v>Féminin</c:v>
                </c:pt>
              </c:strCache>
            </c:strRef>
          </c:cat>
          <c:val>
            <c:numRef>
              <c:f>'[Présentation RGPH 24 Graph_13122024.xlsx]Presentation '!$D$37:$H$37</c:f>
              <c:numCache>
                <c:formatCode>General</c:formatCode>
                <c:ptCount val="5"/>
                <c:pt idx="0">
                  <c:v>32.200000000000003</c:v>
                </c:pt>
                <c:pt idx="1">
                  <c:v>22.6</c:v>
                </c:pt>
                <c:pt idx="2">
                  <c:v>47.5</c:v>
                </c:pt>
                <c:pt idx="3">
                  <c:v>22.2</c:v>
                </c:pt>
                <c:pt idx="4">
                  <c:v>42.1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62-465D-9001-AD36F9E36331}"/>
            </c:ext>
          </c:extLst>
        </c:ser>
        <c:ser>
          <c:idx val="1"/>
          <c:order val="1"/>
          <c:tx>
            <c:strRef>
              <c:f>'[Présentation RGPH 24 Graph_13122024.xlsx]Presentation '!$C$38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97-469C-9DDC-C9DEC0DA5A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'[Présentation RGPH 24 Graph_13122024.xlsx]Presentation '!$D$36:$H$36</c:f>
              <c:strCache>
                <c:ptCount val="5"/>
                <c:pt idx="0">
                  <c:v>National</c:v>
                </c:pt>
                <c:pt idx="1">
                  <c:v>urbain</c:v>
                </c:pt>
                <c:pt idx="2">
                  <c:v>Rural</c:v>
                </c:pt>
                <c:pt idx="3">
                  <c:v>Masculin</c:v>
                </c:pt>
                <c:pt idx="4">
                  <c:v>Féminin</c:v>
                </c:pt>
              </c:strCache>
            </c:strRef>
          </c:cat>
          <c:val>
            <c:numRef>
              <c:f>'[Présentation RGPH 24 Graph_13122024.xlsx]Presentation '!$D$38:$H$38</c:f>
              <c:numCache>
                <c:formatCode>0.0</c:formatCode>
                <c:ptCount val="5"/>
                <c:pt idx="0">
                  <c:v>24.841436386108391</c:v>
                </c:pt>
                <c:pt idx="1">
                  <c:v>17.323987960815433</c:v>
                </c:pt>
                <c:pt idx="2">
                  <c:v>38.022304534912109</c:v>
                </c:pt>
                <c:pt idx="3">
                  <c:v>17.155090332031246</c:v>
                </c:pt>
                <c:pt idx="4">
                  <c:v>32.371482849121101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62-465D-9001-AD36F9E36331}"/>
            </c:ext>
          </c:extLst>
        </c:ser>
        <c:dLbls/>
        <c:overlap val="-20"/>
        <c:axId val="100436608"/>
        <c:axId val="100458880"/>
      </c:barChart>
      <c:catAx>
        <c:axId val="100436608"/>
        <c:scaling>
          <c:orientation val="minMax"/>
        </c:scaling>
        <c:axPos val="b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458880"/>
        <c:crosses val="autoZero"/>
        <c:auto val="1"/>
        <c:lblAlgn val="ctr"/>
        <c:lblOffset val="100"/>
      </c:catAx>
      <c:valAx>
        <c:axId val="100458880"/>
        <c:scaling>
          <c:orientation val="minMax"/>
        </c:scaling>
        <c:delete val="1"/>
        <c:axPos val="l"/>
        <c:numFmt formatCode="General" sourceLinked="1"/>
        <c:tickLblPos val="nextTo"/>
        <c:crossAx val="1004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>
          <a:solidFill>
            <a:schemeClr val="tx1">
              <a:lumMod val="65000"/>
              <a:lumOff val="35000"/>
            </a:schemeClr>
          </a:solidFill>
        </a:defRPr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8015354330708667"/>
          <c:y val="3.9815633949254872E-2"/>
          <c:w val="0.59692979002624658"/>
          <c:h val="0.86969428889334777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5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3F-4B47-ABEE-124A911042B6}"/>
              </c:ext>
            </c:extLst>
          </c:dPt>
          <c:dLbls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fr-FR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0"/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'[Présentation RGPH 24 Graph_13122024.xlsx]Education'!$A$130:$A$142</c:f>
              <c:strCache>
                <c:ptCount val="13"/>
                <c:pt idx="0">
                  <c:v>Dakhla-Oued Ed-Dahab</c:v>
                </c:pt>
                <c:pt idx="1">
                  <c:v>Laâyoune-Sakia El Hamra</c:v>
                </c:pt>
                <c:pt idx="2">
                  <c:v>Casablanca-Settat</c:v>
                </c:pt>
                <c:pt idx="3">
                  <c:v>Rabat-Salé-Kénitra</c:v>
                </c:pt>
                <c:pt idx="4">
                  <c:v>Tanger-Tétouan-Al Hoceima</c:v>
                </c:pt>
                <c:pt idx="5">
                  <c:v>National</c:v>
                </c:pt>
                <c:pt idx="6">
                  <c:v>Souss-Massa</c:v>
                </c:pt>
                <c:pt idx="7">
                  <c:v>Guelmim-Oued Noun</c:v>
                </c:pt>
                <c:pt idx="8">
                  <c:v>Fès-Meknès</c:v>
                </c:pt>
                <c:pt idx="9">
                  <c:v>Drâa-Tafilalet</c:v>
                </c:pt>
                <c:pt idx="10">
                  <c:v>Oriental</c:v>
                </c:pt>
                <c:pt idx="11">
                  <c:v>Marrakech-Safi</c:v>
                </c:pt>
                <c:pt idx="12">
                  <c:v>Béni Mellal-Khénifra</c:v>
                </c:pt>
              </c:strCache>
            </c:strRef>
          </c:cat>
          <c:val>
            <c:numRef>
              <c:f>'[Présentation RGPH 24 Graph_13122024.xlsx]Education'!$B$130:$B$142</c:f>
              <c:numCache>
                <c:formatCode>0.0</c:formatCode>
                <c:ptCount val="13"/>
                <c:pt idx="0">
                  <c:v>14.776499748229982</c:v>
                </c:pt>
                <c:pt idx="1">
                  <c:v>15.304192543029787</c:v>
                </c:pt>
                <c:pt idx="2">
                  <c:v>19.552370071411129</c:v>
                </c:pt>
                <c:pt idx="3">
                  <c:v>22.412506103515621</c:v>
                </c:pt>
                <c:pt idx="4">
                  <c:v>22.803335189819336</c:v>
                </c:pt>
                <c:pt idx="5">
                  <c:v>24.841436386108391</c:v>
                </c:pt>
                <c:pt idx="6">
                  <c:v>26.156757354736328</c:v>
                </c:pt>
                <c:pt idx="7">
                  <c:v>26.22143363952636</c:v>
                </c:pt>
                <c:pt idx="8">
                  <c:v>27.512987136840824</c:v>
                </c:pt>
                <c:pt idx="9">
                  <c:v>28.264568328857429</c:v>
                </c:pt>
                <c:pt idx="10">
                  <c:v>28.330724716186527</c:v>
                </c:pt>
                <c:pt idx="11">
                  <c:v>28.800285339355472</c:v>
                </c:pt>
                <c:pt idx="12">
                  <c:v>32.033267974853509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3F-4B47-ABEE-124A911042B6}"/>
            </c:ext>
          </c:extLst>
        </c:ser>
        <c:dLbls>
          <c:showVal val="1"/>
        </c:dLbls>
        <c:gapWidth val="182"/>
        <c:axId val="150438656"/>
        <c:axId val="150440192"/>
      </c:barChart>
      <c:catAx>
        <c:axId val="1504386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 b="0"/>
            </a:pPr>
            <a:endParaRPr lang="fr-FR"/>
          </a:p>
        </c:txPr>
        <c:crossAx val="150440192"/>
        <c:crosses val="autoZero"/>
        <c:auto val="1"/>
        <c:lblAlgn val="ctr"/>
        <c:lblOffset val="100"/>
      </c:catAx>
      <c:valAx>
        <c:axId val="150440192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150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9180358705161851"/>
          <c:y val="5.0925925925925923E-2"/>
          <c:w val="0.77764085739282607"/>
          <c:h val="0.94907407407407429"/>
        </c:manualLayout>
      </c:layout>
      <c:barChart>
        <c:barDir val="bar"/>
        <c:grouping val="clustered"/>
        <c:ser>
          <c:idx val="0"/>
          <c:order val="0"/>
          <c:tx>
            <c:strRef>
              <c:f>Langues!$G$6</c:f>
              <c:strCache>
                <c:ptCount val="1"/>
                <c:pt idx="0">
                  <c:v>Urbain</c:v>
                </c:pt>
              </c:strCache>
            </c:strRef>
          </c:tx>
          <c:spPr>
            <a:solidFill>
              <a:schemeClr val="accent4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Langues!$F$7:$F$12</c:f>
              <c:strCache>
                <c:ptCount val="6"/>
                <c:pt idx="0">
                  <c:v>Autres langues</c:v>
                </c:pt>
                <c:pt idx="1">
                  <c:v>Espagnol</c:v>
                </c:pt>
                <c:pt idx="2">
                  <c:v>Amazigh
(Graphie Tifinagh)</c:v>
                </c:pt>
                <c:pt idx="3">
                  <c:v>Anglais</c:v>
                </c:pt>
                <c:pt idx="4">
                  <c:v>Français</c:v>
                </c:pt>
                <c:pt idx="5">
                  <c:v>Arabe</c:v>
                </c:pt>
              </c:strCache>
            </c:strRef>
          </c:cat>
          <c:val>
            <c:numRef>
              <c:f>Langues!$G$7:$G$12</c:f>
              <c:numCache>
                <c:formatCode>0.0</c:formatCode>
                <c:ptCount val="6"/>
                <c:pt idx="0">
                  <c:v>1.2232625484466553</c:v>
                </c:pt>
                <c:pt idx="1">
                  <c:v>1.5945452451705933</c:v>
                </c:pt>
                <c:pt idx="2">
                  <c:v>1.4742549657821655</c:v>
                </c:pt>
                <c:pt idx="3">
                  <c:v>25.212514877319329</c:v>
                </c:pt>
                <c:pt idx="4">
                  <c:v>64.313819885253906</c:v>
                </c:pt>
                <c:pt idx="5">
                  <c:v>99.094482421875014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22-4A45-B032-86AE2F3B6239}"/>
            </c:ext>
          </c:extLst>
        </c:ser>
        <c:ser>
          <c:idx val="1"/>
          <c:order val="1"/>
          <c:tx>
            <c:strRef>
              <c:f>Langues!$H$6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A5A5A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Langues!$F$7:$F$12</c:f>
              <c:strCache>
                <c:ptCount val="6"/>
                <c:pt idx="0">
                  <c:v>Autres langues</c:v>
                </c:pt>
                <c:pt idx="1">
                  <c:v>Espagnol</c:v>
                </c:pt>
                <c:pt idx="2">
                  <c:v>Amazigh
(Graphie Tifinagh)</c:v>
                </c:pt>
                <c:pt idx="3">
                  <c:v>Anglais</c:v>
                </c:pt>
                <c:pt idx="4">
                  <c:v>Français</c:v>
                </c:pt>
                <c:pt idx="5">
                  <c:v>Arabe</c:v>
                </c:pt>
              </c:strCache>
            </c:strRef>
          </c:cat>
          <c:val>
            <c:numRef>
              <c:f>Langues!$H$7:$H$12</c:f>
              <c:numCache>
                <c:formatCode>0.0</c:formatCode>
                <c:ptCount val="6"/>
                <c:pt idx="0">
                  <c:v>0.39702168107032787</c:v>
                </c:pt>
                <c:pt idx="1">
                  <c:v>0.31874883174896246</c:v>
                </c:pt>
                <c:pt idx="2">
                  <c:v>1.6178330183029173</c:v>
                </c:pt>
                <c:pt idx="3">
                  <c:v>9.58245849609375</c:v>
                </c:pt>
                <c:pt idx="4">
                  <c:v>42.140163421630852</c:v>
                </c:pt>
                <c:pt idx="5">
                  <c:v>99.331779479980469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22-4A45-B032-86AE2F3B6239}"/>
            </c:ext>
          </c:extLst>
        </c:ser>
        <c:ser>
          <c:idx val="2"/>
          <c:order val="2"/>
          <c:tx>
            <c:strRef>
              <c:f>Langues!$I$6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4472C4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Langues!$F$7:$F$12</c:f>
              <c:strCache>
                <c:ptCount val="6"/>
                <c:pt idx="0">
                  <c:v>Autres langues</c:v>
                </c:pt>
                <c:pt idx="1">
                  <c:v>Espagnol</c:v>
                </c:pt>
                <c:pt idx="2">
                  <c:v>Amazigh
(Graphie Tifinagh)</c:v>
                </c:pt>
                <c:pt idx="3">
                  <c:v>Anglais</c:v>
                </c:pt>
                <c:pt idx="4">
                  <c:v>Français</c:v>
                </c:pt>
                <c:pt idx="5">
                  <c:v>Arabe</c:v>
                </c:pt>
              </c:strCache>
            </c:strRef>
          </c:cat>
          <c:val>
            <c:numRef>
              <c:f>Langues!$I$7:$I$12</c:f>
              <c:numCache>
                <c:formatCode>0.0</c:formatCode>
                <c:ptCount val="6"/>
                <c:pt idx="0">
                  <c:v>0.97576665878295887</c:v>
                </c:pt>
                <c:pt idx="1">
                  <c:v>1.2123874425888064</c:v>
                </c:pt>
                <c:pt idx="2">
                  <c:v>1.5172629356384277</c:v>
                </c:pt>
                <c:pt idx="3">
                  <c:v>20.530618667602543</c:v>
                </c:pt>
                <c:pt idx="4">
                  <c:v>57.671825408935547</c:v>
                </c:pt>
                <c:pt idx="5">
                  <c:v>99.165565490722656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22-4A45-B032-86AE2F3B6239}"/>
            </c:ext>
          </c:extLst>
        </c:ser>
        <c:dLbls>
          <c:showVal val="1"/>
        </c:dLbls>
        <c:gapWidth val="182"/>
        <c:axId val="150402176"/>
        <c:axId val="150403712"/>
      </c:barChart>
      <c:catAx>
        <c:axId val="1504021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50403712"/>
        <c:crosses val="autoZero"/>
        <c:auto val="1"/>
        <c:lblAlgn val="ctr"/>
        <c:lblOffset val="100"/>
      </c:catAx>
      <c:valAx>
        <c:axId val="150403712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15040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185480320082473"/>
          <c:y val="0.5847987769171159"/>
          <c:w val="0.14079507955550077"/>
          <c:h val="0.3993684211580916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fr-F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/>
      </a:pPr>
      <a:endParaRPr lang="fr-F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41608805847949409"/>
          <c:y val="4.2698587401135364E-2"/>
          <c:w val="0.56112751126173888"/>
          <c:h val="0.8641408582691150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6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6F-4AF3-AA61-81F68C66F184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F70B7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'[Présentation RGPH 24 Graph_13122024.xlsx]Handicap et Santé'!$A$52:$A$64</c:f>
              <c:strCache>
                <c:ptCount val="13"/>
                <c:pt idx="0">
                  <c:v>Tanger-Tétouan-Al Hoceima</c:v>
                </c:pt>
                <c:pt idx="1">
                  <c:v>Dakhla-Oued Ed-Dahab</c:v>
                </c:pt>
                <c:pt idx="2">
                  <c:v>Casablanca-Settat</c:v>
                </c:pt>
                <c:pt idx="3">
                  <c:v>Laâyoune-Sakia El Hamra</c:v>
                </c:pt>
                <c:pt idx="4">
                  <c:v>Guelmim-Oued Noun</c:v>
                </c:pt>
                <c:pt idx="5">
                  <c:v>Souss-Massa</c:v>
                </c:pt>
                <c:pt idx="6">
                  <c:v>National</c:v>
                </c:pt>
                <c:pt idx="7">
                  <c:v>Marrakech-Safi</c:v>
                </c:pt>
                <c:pt idx="8">
                  <c:v>Oriental</c:v>
                </c:pt>
                <c:pt idx="9">
                  <c:v>Drâa-Tafilalet</c:v>
                </c:pt>
                <c:pt idx="10">
                  <c:v>Rabat-Salé-Kénitra</c:v>
                </c:pt>
                <c:pt idx="11">
                  <c:v>Béni Mellal-Khénifra</c:v>
                </c:pt>
                <c:pt idx="12">
                  <c:v>Fès-Meknès</c:v>
                </c:pt>
              </c:strCache>
            </c:strRef>
          </c:cat>
          <c:val>
            <c:numRef>
              <c:f>'[Présentation RGPH 24 Graph_13122024.xlsx]Handicap et Santé'!$B$52:$B$64</c:f>
              <c:numCache>
                <c:formatCode>0.0</c:formatCode>
                <c:ptCount val="13"/>
                <c:pt idx="0">
                  <c:v>62.204438447952271</c:v>
                </c:pt>
                <c:pt idx="1">
                  <c:v>63.786548376083381</c:v>
                </c:pt>
                <c:pt idx="2">
                  <c:v>67.383545637130723</c:v>
                </c:pt>
                <c:pt idx="3">
                  <c:v>67.739480733871446</c:v>
                </c:pt>
                <c:pt idx="4">
                  <c:v>68.032735586166368</c:v>
                </c:pt>
                <c:pt idx="5">
                  <c:v>68.710374832153292</c:v>
                </c:pt>
                <c:pt idx="6">
                  <c:v>69.773435592651325</c:v>
                </c:pt>
                <c:pt idx="7">
                  <c:v>70.627421140670762</c:v>
                </c:pt>
                <c:pt idx="8">
                  <c:v>70.762181282043457</c:v>
                </c:pt>
                <c:pt idx="9">
                  <c:v>71.021705865859971</c:v>
                </c:pt>
                <c:pt idx="10">
                  <c:v>71.678680181503267</c:v>
                </c:pt>
                <c:pt idx="11">
                  <c:v>74.208259582519531</c:v>
                </c:pt>
                <c:pt idx="12">
                  <c:v>75.453376770019517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6F-4AF3-AA61-81F68C66F184}"/>
            </c:ext>
          </c:extLst>
        </c:ser>
        <c:dLbls>
          <c:showVal val="1"/>
        </c:dLbls>
        <c:gapWidth val="182"/>
        <c:axId val="150745472"/>
        <c:axId val="150747008"/>
      </c:barChart>
      <c:catAx>
        <c:axId val="1507454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747008"/>
        <c:crosses val="autoZero"/>
        <c:auto val="1"/>
        <c:lblAlgn val="ctr"/>
        <c:lblOffset val="100"/>
      </c:catAx>
      <c:valAx>
        <c:axId val="150747008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1507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fr-F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3.2196974498475084E-2"/>
          <c:y val="4.2313950731394809E-2"/>
          <c:w val="0.94097221341946258"/>
          <c:h val="0.82610000689439866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dPt>
            <c:idx val="2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49-41E5-97F8-68169A68875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'Handicap et Santé'!$E$38:$E$40</c:f>
              <c:strCache>
                <c:ptCount val="3"/>
                <c:pt idx="0">
                  <c:v>Urbain</c:v>
                </c:pt>
                <c:pt idx="1">
                  <c:v>Rural</c:v>
                </c:pt>
                <c:pt idx="2">
                  <c:v>National</c:v>
                </c:pt>
              </c:strCache>
            </c:strRef>
          </c:cat>
          <c:val>
            <c:numRef>
              <c:f>'Handicap et Santé'!$F$38:$F$40</c:f>
              <c:numCache>
                <c:formatCode>_-* #\ ##0.0\ _€_-;\-* #\ ##0.0\ _€_-;_-* "-"??\ _€_-;_-@_-</c:formatCode>
                <c:ptCount val="3"/>
                <c:pt idx="0">
                  <c:v>69.254881143569918</c:v>
                </c:pt>
                <c:pt idx="1">
                  <c:v>70.599999999999994</c:v>
                </c:pt>
                <c:pt idx="2">
                  <c:v>69.773435592651325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49-41E5-97F8-68169A688753}"/>
            </c:ext>
          </c:extLst>
        </c:ser>
        <c:dLbls>
          <c:showVal val="1"/>
        </c:dLbls>
        <c:gapWidth val="219"/>
        <c:overlap val="-27"/>
        <c:axId val="150677376"/>
        <c:axId val="150678912"/>
      </c:barChart>
      <c:catAx>
        <c:axId val="150677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678912"/>
        <c:crosses val="autoZero"/>
        <c:auto val="1"/>
        <c:lblAlgn val="ctr"/>
        <c:lblOffset val="100"/>
      </c:catAx>
      <c:valAx>
        <c:axId val="150678912"/>
        <c:scaling>
          <c:orientation val="minMax"/>
          <c:max val="100"/>
          <c:min val="0"/>
        </c:scaling>
        <c:delete val="1"/>
        <c:axPos val="l"/>
        <c:numFmt formatCode="_-* #\ ##0.0\ _€_-;\-* #\ ##0.0\ _€_-;_-* &quot;-&quot;??\ _€_-;_-@_-" sourceLinked="1"/>
        <c:tickLblPos val="nextTo"/>
        <c:crossAx val="15067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 b="1">
          <a:solidFill>
            <a:schemeClr val="tx1">
              <a:lumMod val="65000"/>
              <a:lumOff val="35000"/>
            </a:schemeClr>
          </a:solidFill>
        </a:defRPr>
      </a:pPr>
      <a:endParaRPr lang="fr-F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Niv_TIC!$B$2</c:f>
              <c:strCache>
                <c:ptCount val="1"/>
                <c:pt idx="0">
                  <c:v>Possession d'un téléphone mobile personnel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5"/>
            <c:spPr>
              <a:solidFill>
                <a:schemeClr val="accent1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DBB-4783-AA9C-1453A0B1F4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Niv_TIC!$A$3:$A$8</c:f>
              <c:strCache>
                <c:ptCount val="6"/>
                <c:pt idx="0">
                  <c:v>Aucun niveau d'études</c:v>
                </c:pt>
                <c:pt idx="1">
                  <c:v>Primaire</c:v>
                </c:pt>
                <c:pt idx="2">
                  <c:v>Secondaire collégial</c:v>
                </c:pt>
                <c:pt idx="3">
                  <c:v>Secondaire qualifiant</c:v>
                </c:pt>
                <c:pt idx="4">
                  <c:v>Supérieur</c:v>
                </c:pt>
                <c:pt idx="5">
                  <c:v>National</c:v>
                </c:pt>
              </c:strCache>
            </c:strRef>
          </c:cat>
          <c:val>
            <c:numRef>
              <c:f>Niv_TIC!$B$3:$B$8</c:f>
              <c:numCache>
                <c:formatCode>###0.0</c:formatCode>
                <c:ptCount val="6"/>
                <c:pt idx="0">
                  <c:v>69</c:v>
                </c:pt>
                <c:pt idx="1">
                  <c:v>86.423354820862215</c:v>
                </c:pt>
                <c:pt idx="2">
                  <c:v>87.540385523204051</c:v>
                </c:pt>
                <c:pt idx="3">
                  <c:v>93.166081497639055</c:v>
                </c:pt>
                <c:pt idx="4">
                  <c:v>98.620508784727647</c:v>
                </c:pt>
                <c:pt idx="5">
                  <c:v>84.374685046967315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B-4A3B-A876-094392920780}"/>
            </c:ext>
          </c:extLst>
        </c:ser>
        <c:ser>
          <c:idx val="1"/>
          <c:order val="1"/>
          <c:tx>
            <c:strRef>
              <c:f>Niv_TIC!$C$2</c:f>
              <c:strCache>
                <c:ptCount val="1"/>
                <c:pt idx="0">
                  <c:v>Possession d'un ordinateur personnel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5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BB-4783-AA9C-1453A0B1F4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Niv_TIC!$A$3:$A$8</c:f>
              <c:strCache>
                <c:ptCount val="6"/>
                <c:pt idx="0">
                  <c:v>Aucun niveau d'études</c:v>
                </c:pt>
                <c:pt idx="1">
                  <c:v>Primaire</c:v>
                </c:pt>
                <c:pt idx="2">
                  <c:v>Secondaire collégial</c:v>
                </c:pt>
                <c:pt idx="3">
                  <c:v>Secondaire qualifiant</c:v>
                </c:pt>
                <c:pt idx="4">
                  <c:v>Supérieur</c:v>
                </c:pt>
                <c:pt idx="5">
                  <c:v>National</c:v>
                </c:pt>
              </c:strCache>
            </c:strRef>
          </c:cat>
          <c:val>
            <c:numRef>
              <c:f>Niv_TIC!$C$3:$C$8</c:f>
              <c:numCache>
                <c:formatCode>###0.0</c:formatCode>
                <c:ptCount val="6"/>
                <c:pt idx="0">
                  <c:v>0.34140725378603826</c:v>
                </c:pt>
                <c:pt idx="1">
                  <c:v>0.82730043844500678</c:v>
                </c:pt>
                <c:pt idx="2">
                  <c:v>2.4715640984746394</c:v>
                </c:pt>
                <c:pt idx="3">
                  <c:v>12.438532285394572</c:v>
                </c:pt>
                <c:pt idx="4">
                  <c:v>42.973791760657207</c:v>
                </c:pt>
                <c:pt idx="5">
                  <c:v>8.8118319724388705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6B-4A3B-A876-094392920780}"/>
            </c:ext>
          </c:extLst>
        </c:ser>
        <c:ser>
          <c:idx val="2"/>
          <c:order val="2"/>
          <c:tx>
            <c:strRef>
              <c:f>Niv_TIC!$D$2</c:f>
              <c:strCache>
                <c:ptCount val="1"/>
                <c:pt idx="0">
                  <c:v>Utilisation de l'internet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Pt>
            <c:idx val="5"/>
            <c:spPr>
              <a:solidFill>
                <a:schemeClr val="accent3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BB-4783-AA9C-1453A0B1F4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Niv_TIC!$A$3:$A$8</c:f>
              <c:strCache>
                <c:ptCount val="6"/>
                <c:pt idx="0">
                  <c:v>Aucun niveau d'études</c:v>
                </c:pt>
                <c:pt idx="1">
                  <c:v>Primaire</c:v>
                </c:pt>
                <c:pt idx="2">
                  <c:v>Secondaire collégial</c:v>
                </c:pt>
                <c:pt idx="3">
                  <c:v>Secondaire qualifiant</c:v>
                </c:pt>
                <c:pt idx="4">
                  <c:v>Supérieur</c:v>
                </c:pt>
                <c:pt idx="5">
                  <c:v>National</c:v>
                </c:pt>
              </c:strCache>
            </c:strRef>
          </c:cat>
          <c:val>
            <c:numRef>
              <c:f>Niv_TIC!$D$3:$D$8</c:f>
              <c:numCache>
                <c:formatCode>###0.0</c:formatCode>
                <c:ptCount val="6"/>
                <c:pt idx="0">
                  <c:v>22.2</c:v>
                </c:pt>
                <c:pt idx="1">
                  <c:v>56.324278097311449</c:v>
                </c:pt>
                <c:pt idx="2">
                  <c:v>73.857360406549049</c:v>
                </c:pt>
                <c:pt idx="3">
                  <c:v>86.437549771001201</c:v>
                </c:pt>
                <c:pt idx="4">
                  <c:v>95.465284075092868</c:v>
                </c:pt>
                <c:pt idx="5">
                  <c:v>59.649823994935353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B-4A3B-A876-094392920780}"/>
            </c:ext>
          </c:extLst>
        </c:ser>
        <c:dLbls/>
        <c:gapWidth val="219"/>
        <c:overlap val="-27"/>
        <c:axId val="150908288"/>
        <c:axId val="150918272"/>
      </c:barChart>
      <c:catAx>
        <c:axId val="150908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918272"/>
        <c:crosses val="autoZero"/>
        <c:auto val="1"/>
        <c:lblAlgn val="ctr"/>
        <c:lblOffset val="100"/>
      </c:catAx>
      <c:valAx>
        <c:axId val="150918272"/>
        <c:scaling>
          <c:orientation val="minMax"/>
          <c:max val="100"/>
        </c:scaling>
        <c:delete val="1"/>
        <c:axPos val="l"/>
        <c:numFmt formatCode="###0.0" sourceLinked="1"/>
        <c:majorTickMark val="none"/>
        <c:tickLblPos val="nextTo"/>
        <c:crossAx val="15090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35274737532808398"/>
          <c:y val="4.4035200421628395E-2"/>
          <c:w val="0.62433595800524933"/>
          <c:h val="0.8678943987351149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7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DD-40D4-8F96-6248B9EE2CB3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'activité emploi'!$B$3:$B$15</c:f>
              <c:strCache>
                <c:ptCount val="13"/>
                <c:pt idx="0">
                  <c:v>Drâa-Tafilalet</c:v>
                </c:pt>
                <c:pt idx="1">
                  <c:v>Béni Mellal-Khénifra</c:v>
                </c:pt>
                <c:pt idx="2">
                  <c:v>Guelmim-Oued Noun</c:v>
                </c:pt>
                <c:pt idx="3">
                  <c:v>Oriental</c:v>
                </c:pt>
                <c:pt idx="4">
                  <c:v>Fès-Meknès</c:v>
                </c:pt>
                <c:pt idx="5">
                  <c:v>Marrakech-Safi</c:v>
                </c:pt>
                <c:pt idx="6">
                  <c:v>Souss-Massa</c:v>
                </c:pt>
                <c:pt idx="7">
                  <c:v>National</c:v>
                </c:pt>
                <c:pt idx="8">
                  <c:v>Rabat-Salé-Kénitra</c:v>
                </c:pt>
                <c:pt idx="9">
                  <c:v>Casablanca-Settat</c:v>
                </c:pt>
                <c:pt idx="10">
                  <c:v>Tanger-Tétouan-Al Hoceima</c:v>
                </c:pt>
                <c:pt idx="11">
                  <c:v>Laâyoune-Sakia El Hamra</c:v>
                </c:pt>
                <c:pt idx="12">
                  <c:v>Dakhla-Oued Ed-Dahab</c:v>
                </c:pt>
              </c:strCache>
            </c:strRef>
          </c:cat>
          <c:val>
            <c:numRef>
              <c:f>'activité emploi'!$C$3:$C$15</c:f>
              <c:numCache>
                <c:formatCode>0.0</c:formatCode>
                <c:ptCount val="13"/>
                <c:pt idx="0">
                  <c:v>34.488710761070251</c:v>
                </c:pt>
                <c:pt idx="1">
                  <c:v>37.252959609031677</c:v>
                </c:pt>
                <c:pt idx="2">
                  <c:v>37.34437823295594</c:v>
                </c:pt>
                <c:pt idx="3">
                  <c:v>37.593662738800056</c:v>
                </c:pt>
                <c:pt idx="4">
                  <c:v>38.853380084037774</c:v>
                </c:pt>
                <c:pt idx="5">
                  <c:v>40.399828553199761</c:v>
                </c:pt>
                <c:pt idx="6">
                  <c:v>41.079726815223694</c:v>
                </c:pt>
                <c:pt idx="7">
                  <c:v>41.555267572402947</c:v>
                </c:pt>
                <c:pt idx="8">
                  <c:v>43.141686916351311</c:v>
                </c:pt>
                <c:pt idx="9">
                  <c:v>44.038856029510498</c:v>
                </c:pt>
                <c:pt idx="10">
                  <c:v>46.208071708679206</c:v>
                </c:pt>
                <c:pt idx="11">
                  <c:v>46.324348449707024</c:v>
                </c:pt>
                <c:pt idx="12">
                  <c:v>60.848277807235711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DD-40D4-8F96-6248B9EE2CB3}"/>
            </c:ext>
          </c:extLst>
        </c:ser>
        <c:dLbls>
          <c:showVal val="1"/>
        </c:dLbls>
        <c:gapWidth val="182"/>
        <c:axId val="150947328"/>
        <c:axId val="150951040"/>
      </c:barChart>
      <c:catAx>
        <c:axId val="1509473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951040"/>
        <c:crosses val="autoZero"/>
        <c:auto val="1"/>
        <c:lblAlgn val="ctr"/>
        <c:lblOffset val="100"/>
      </c:catAx>
      <c:valAx>
        <c:axId val="150951040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15094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/>
      </a:pPr>
      <a:endParaRPr lang="fr-F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7"/>
  <c:chart>
    <c:plotArea>
      <c:layout/>
      <c:barChart>
        <c:barDir val="col"/>
        <c:grouping val="clustered"/>
        <c:ser>
          <c:idx val="0"/>
          <c:order val="0"/>
          <c:tx>
            <c:strRef>
              <c:f>'[Présentation RGPH 24 Graph_13122024.xlsx]Presentation '!$C$66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'[Présentation RGPH 24 Graph_13122024.xlsx]Presentation '!$D$65:$H$65</c:f>
              <c:strCache>
                <c:ptCount val="5"/>
                <c:pt idx="0">
                  <c:v>National</c:v>
                </c:pt>
                <c:pt idx="1">
                  <c:v>urbain</c:v>
                </c:pt>
                <c:pt idx="2">
                  <c:v>Rural</c:v>
                </c:pt>
                <c:pt idx="3">
                  <c:v>Masculin</c:v>
                </c:pt>
                <c:pt idx="4">
                  <c:v>Féminin</c:v>
                </c:pt>
              </c:strCache>
            </c:strRef>
          </c:cat>
          <c:val>
            <c:numRef>
              <c:f>'[Présentation RGPH 24 Graph_13122024.xlsx]Presentation '!$D$66:$H$66</c:f>
              <c:numCache>
                <c:formatCode>General</c:formatCode>
                <c:ptCount val="5"/>
                <c:pt idx="0">
                  <c:v>47.6</c:v>
                </c:pt>
                <c:pt idx="1">
                  <c:v>49.1</c:v>
                </c:pt>
                <c:pt idx="2">
                  <c:v>45.1</c:v>
                </c:pt>
                <c:pt idx="3">
                  <c:v>75.5</c:v>
                </c:pt>
                <c:pt idx="4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C-4152-B1D4-623D64A4BD1C}"/>
            </c:ext>
          </c:extLst>
        </c:ser>
        <c:ser>
          <c:idx val="1"/>
          <c:order val="1"/>
          <c:tx>
            <c:strRef>
              <c:f>'[Présentation RGPH 24 Graph_13122024.xlsx]Presentation '!$C$67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A7C-47EC-8499-CC730210132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'[Présentation RGPH 24 Graph_13122024.xlsx]Presentation '!$D$65:$H$65</c:f>
              <c:strCache>
                <c:ptCount val="5"/>
                <c:pt idx="0">
                  <c:v>National</c:v>
                </c:pt>
                <c:pt idx="1">
                  <c:v>urbain</c:v>
                </c:pt>
                <c:pt idx="2">
                  <c:v>Rural</c:v>
                </c:pt>
                <c:pt idx="3">
                  <c:v>Masculin</c:v>
                </c:pt>
                <c:pt idx="4">
                  <c:v>Féminin</c:v>
                </c:pt>
              </c:strCache>
            </c:strRef>
          </c:cat>
          <c:val>
            <c:numRef>
              <c:f>'[Présentation RGPH 24 Graph_13122024.xlsx]Presentation '!$D$67:$H$67</c:f>
              <c:numCache>
                <c:formatCode>0.0</c:formatCode>
                <c:ptCount val="5"/>
                <c:pt idx="0">
                  <c:v>41.6</c:v>
                </c:pt>
                <c:pt idx="1">
                  <c:v>43.8</c:v>
                </c:pt>
                <c:pt idx="2">
                  <c:v>37.6</c:v>
                </c:pt>
                <c:pt idx="3">
                  <c:v>67.099999999999994</c:v>
                </c:pt>
                <c:pt idx="4">
                  <c:v>16.8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AC-4152-B1D4-623D64A4BD1C}"/>
            </c:ext>
          </c:extLst>
        </c:ser>
        <c:dLbls/>
        <c:overlap val="-20"/>
        <c:axId val="151238912"/>
        <c:axId val="151244800"/>
      </c:barChart>
      <c:catAx>
        <c:axId val="151238912"/>
        <c:scaling>
          <c:orientation val="minMax"/>
        </c:scaling>
        <c:axPos val="b"/>
        <c:numFmt formatCode="General" sourceLinked="0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44800"/>
        <c:crosses val="autoZero"/>
        <c:auto val="1"/>
        <c:lblAlgn val="ctr"/>
        <c:lblOffset val="100"/>
      </c:catAx>
      <c:valAx>
        <c:axId val="151244800"/>
        <c:scaling>
          <c:orientation val="minMax"/>
        </c:scaling>
        <c:delete val="1"/>
        <c:axPos val="l"/>
        <c:numFmt formatCode="General" sourceLinked="1"/>
        <c:tickLblPos val="nextTo"/>
        <c:crossAx val="15123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fr-F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Habitat!$D$43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Pt>
            <c:idx val="5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70426C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31B-4976-B896-EAA87F672BB6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Habitat!$A$44:$A$50</c:f>
              <c:strCache>
                <c:ptCount val="7"/>
                <c:pt idx="0">
                  <c:v>Villa</c:v>
                </c:pt>
                <c:pt idx="1">
                  <c:v>Appartement</c:v>
                </c:pt>
                <c:pt idx="2">
                  <c:v>Autres types</c:v>
                </c:pt>
                <c:pt idx="3">
                  <c:v>Habitat sommaire</c:v>
                </c:pt>
                <c:pt idx="4">
                  <c:v>Maison marocaine traditionnelle</c:v>
                </c:pt>
                <c:pt idx="5">
                  <c:v>Maison marocaine moderne</c:v>
                </c:pt>
                <c:pt idx="6">
                  <c:v>Logement rural</c:v>
                </c:pt>
              </c:strCache>
            </c:strRef>
          </c:cat>
          <c:val>
            <c:numRef>
              <c:f>Habitat!$D$44:$D$50</c:f>
              <c:numCache>
                <c:formatCode>0.0</c:formatCode>
                <c:ptCount val="7"/>
                <c:pt idx="0">
                  <c:v>0.51888102293014537</c:v>
                </c:pt>
                <c:pt idx="1">
                  <c:v>1.228236198425293</c:v>
                </c:pt>
                <c:pt idx="2">
                  <c:v>1.816022515296936</c:v>
                </c:pt>
                <c:pt idx="3">
                  <c:v>2.6106233596801758</c:v>
                </c:pt>
                <c:pt idx="4">
                  <c:v>2.9263072013854985</c:v>
                </c:pt>
                <c:pt idx="5">
                  <c:v>37.586154937744141</c:v>
                </c:pt>
                <c:pt idx="6">
                  <c:v>53.313777923583984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7A-4FF8-BB08-A84FACE79485}"/>
            </c:ext>
          </c:extLst>
        </c:ser>
        <c:ser>
          <c:idx val="1"/>
          <c:order val="1"/>
          <c:tx>
            <c:strRef>
              <c:f>Habitat!$C$43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Habitat!$A$44:$A$50</c:f>
              <c:strCache>
                <c:ptCount val="7"/>
                <c:pt idx="0">
                  <c:v>Villa</c:v>
                </c:pt>
                <c:pt idx="1">
                  <c:v>Appartement</c:v>
                </c:pt>
                <c:pt idx="2">
                  <c:v>Autres types</c:v>
                </c:pt>
                <c:pt idx="3">
                  <c:v>Habitat sommaire</c:v>
                </c:pt>
                <c:pt idx="4">
                  <c:v>Maison marocaine traditionnelle</c:v>
                </c:pt>
                <c:pt idx="5">
                  <c:v>Maison marocaine moderne</c:v>
                </c:pt>
                <c:pt idx="6">
                  <c:v>Logement rural</c:v>
                </c:pt>
              </c:strCache>
            </c:strRef>
          </c:cat>
          <c:val>
            <c:numRef>
              <c:f>Habitat!$C$44:$C$50</c:f>
              <c:numCache>
                <c:formatCode>General</c:formatCode>
                <c:ptCount val="7"/>
                <c:pt idx="0">
                  <c:v>0.8</c:v>
                </c:pt>
                <c:pt idx="1">
                  <c:v>0.30000000000000004</c:v>
                </c:pt>
                <c:pt idx="2">
                  <c:v>1</c:v>
                </c:pt>
                <c:pt idx="3">
                  <c:v>3.1</c:v>
                </c:pt>
                <c:pt idx="4">
                  <c:v>4.8</c:v>
                </c:pt>
                <c:pt idx="5">
                  <c:v>25.9</c:v>
                </c:pt>
                <c:pt idx="6">
                  <c:v>64.099999999999994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7A-4FF8-BB08-A84FACE79485}"/>
            </c:ext>
          </c:extLst>
        </c:ser>
        <c:dLbls>
          <c:showVal val="1"/>
        </c:dLbls>
        <c:gapWidth val="219"/>
        <c:axId val="151288448"/>
        <c:axId val="151266432"/>
      </c:barChart>
      <c:catAx>
        <c:axId val="1512884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266432"/>
        <c:crosses val="autoZero"/>
        <c:auto val="1"/>
        <c:lblAlgn val="ctr"/>
        <c:lblOffset val="100"/>
      </c:catAx>
      <c:valAx>
        <c:axId val="151266432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15128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93152342678011"/>
          <c:y val="0.4070011505672107"/>
          <c:w val="0.11510766754469474"/>
          <c:h val="0.186591164632931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3528344718499594"/>
          <c:y val="4.4865308073678681E-2"/>
          <c:w val="0.78493876344927083"/>
          <c:h val="0.68569891978044917"/>
        </c:manualLayout>
      </c:layout>
      <c:barChart>
        <c:barDir val="col"/>
        <c:grouping val="clustered"/>
        <c:ser>
          <c:idx val="0"/>
          <c:order val="0"/>
          <c:tx>
            <c:strRef>
              <c:f>'tx urbainisation'!$B$5</c:f>
              <c:strCache>
                <c:ptCount val="1"/>
                <c:pt idx="0">
                  <c:v>Population Urbaine</c:v>
                </c:pt>
              </c:strCache>
            </c:strRef>
          </c:tx>
          <c:spPr>
            <a:solidFill>
              <a:srgbClr val="0F70B7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'tx urbainisation'!$A$9:$A$12</c:f>
              <c:numCache>
                <c:formatCode>General</c:formatCode>
                <c:ptCount val="4"/>
                <c:pt idx="0">
                  <c:v>1994</c:v>
                </c:pt>
                <c:pt idx="1">
                  <c:v>2004</c:v>
                </c:pt>
                <c:pt idx="2">
                  <c:v>2014</c:v>
                </c:pt>
                <c:pt idx="3">
                  <c:v>2024</c:v>
                </c:pt>
              </c:numCache>
            </c:numRef>
          </c:cat>
          <c:val>
            <c:numRef>
              <c:f>'tx urbainisation'!$B$9:$B$12</c:f>
              <c:numCache>
                <c:formatCode>General</c:formatCode>
                <c:ptCount val="4"/>
                <c:pt idx="0">
                  <c:v>13407835</c:v>
                </c:pt>
                <c:pt idx="1">
                  <c:v>16463634</c:v>
                </c:pt>
                <c:pt idx="2">
                  <c:v>20432439</c:v>
                </c:pt>
                <c:pt idx="3">
                  <c:v>23110108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88-4D29-9888-F197EF67EEC2}"/>
            </c:ext>
          </c:extLst>
        </c:ser>
        <c:dLbls>
          <c:showVal val="1"/>
        </c:dLbls>
        <c:gapWidth val="219"/>
        <c:overlap val="-27"/>
        <c:axId val="165900288"/>
        <c:axId val="165901824"/>
      </c:barChart>
      <c:lineChart>
        <c:grouping val="standard"/>
        <c:ser>
          <c:idx val="1"/>
          <c:order val="1"/>
          <c:tx>
            <c:strRef>
              <c:f>'tx urbainisation'!$H$4:$H$5</c:f>
              <c:strCache>
                <c:ptCount val="2"/>
                <c:pt idx="0">
                  <c:v>Taux d’urbanisation</c:v>
                </c:pt>
              </c:strCache>
            </c:strRef>
          </c:tx>
          <c:spPr>
            <a:ln w="19050" cap="rnd">
              <a:solidFill>
                <a:srgbClr val="EA5D18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EA5D18"/>
              </a:solidFill>
              <a:ln w="9525">
                <a:solidFill>
                  <a:srgbClr val="EA5D18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9072897265656428E-2"/>
                  <c:y val="6.229617985723182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88-4D29-9888-F197EF67EEC2}"/>
                </c:ext>
              </c:extLst>
            </c:dLbl>
            <c:dLbl>
              <c:idx val="3"/>
              <c:layout>
                <c:manualLayout>
                  <c:x val="-2.9072882445985777E-2"/>
                  <c:y val="5.50926541996816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88-4D29-9888-F197EF67EE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'tx urbainisation'!$A$9:$A$12</c:f>
              <c:numCache>
                <c:formatCode>General</c:formatCode>
                <c:ptCount val="4"/>
                <c:pt idx="0">
                  <c:v>1994</c:v>
                </c:pt>
                <c:pt idx="1">
                  <c:v>2004</c:v>
                </c:pt>
                <c:pt idx="2">
                  <c:v>2014</c:v>
                </c:pt>
                <c:pt idx="3">
                  <c:v>2024</c:v>
                </c:pt>
              </c:numCache>
            </c:numRef>
          </c:cat>
          <c:val>
            <c:numRef>
              <c:f>'tx urbainisation'!$H$9:$H$12</c:f>
              <c:numCache>
                <c:formatCode>General</c:formatCode>
                <c:ptCount val="4"/>
                <c:pt idx="0">
                  <c:v>51.4</c:v>
                </c:pt>
                <c:pt idx="1">
                  <c:v>55.1</c:v>
                </c:pt>
                <c:pt idx="2">
                  <c:v>60.4</c:v>
                </c:pt>
                <c:pt idx="3">
                  <c:v>62.8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88-4D29-9888-F197EF67EEC2}"/>
            </c:ext>
          </c:extLst>
        </c:ser>
        <c:dLbls>
          <c:showVal val="1"/>
        </c:dLbls>
        <c:marker val="1"/>
        <c:axId val="165909248"/>
        <c:axId val="165903360"/>
      </c:lineChart>
      <c:catAx>
        <c:axId val="165900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901824"/>
        <c:crosses val="autoZero"/>
        <c:auto val="1"/>
        <c:lblAlgn val="ctr"/>
        <c:lblOffset val="100"/>
      </c:catAx>
      <c:valAx>
        <c:axId val="165901824"/>
        <c:scaling>
          <c:orientation val="minMax"/>
        </c:scaling>
        <c:axPos val="l"/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900288"/>
        <c:crosses val="autoZero"/>
        <c:crossBetween val="between"/>
      </c:valAx>
      <c:valAx>
        <c:axId val="165903360"/>
        <c:scaling>
          <c:orientation val="minMax"/>
          <c:min val="50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909248"/>
        <c:crosses val="max"/>
        <c:crossBetween val="between"/>
      </c:valAx>
      <c:catAx>
        <c:axId val="165909248"/>
        <c:scaling>
          <c:orientation val="minMax"/>
        </c:scaling>
        <c:delete val="1"/>
        <c:axPos val="b"/>
        <c:numFmt formatCode="General" sourceLinked="1"/>
        <c:tickLblPos val="nextTo"/>
        <c:crossAx val="16590336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 b="1"/>
      </a:pPr>
      <a:endParaRPr lang="fr-F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3-B22F-427C-B62C-4E38D7D3D4F1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B22F-427C-B62C-4E38D7D3D4F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'Presentation '!$E$87:$J$87</c:f>
              <c:strCache>
                <c:ptCount val="6"/>
                <c:pt idx="0">
                  <c:v>Autre</c:v>
                </c:pt>
                <c:pt idx="1">
                  <c:v>Maison marocaine
traditionnelle</c:v>
                </c:pt>
                <c:pt idx="2">
                  <c:v>Villa</c:v>
                </c:pt>
                <c:pt idx="3">
                  <c:v>Habitat sommaire</c:v>
                </c:pt>
                <c:pt idx="4">
                  <c:v>Appartement</c:v>
                </c:pt>
                <c:pt idx="5">
                  <c:v>Maison marocaine
moderne</c:v>
                </c:pt>
              </c:strCache>
            </c:strRef>
          </c:cat>
          <c:val>
            <c:numRef>
              <c:f>'Presentation '!$E$88:$J$88</c:f>
              <c:numCache>
                <c:formatCode>0.0</c:formatCode>
                <c:ptCount val="6"/>
                <c:pt idx="0">
                  <c:v>1.6985319554805758</c:v>
                </c:pt>
                <c:pt idx="1">
                  <c:v>2.5904133319854736</c:v>
                </c:pt>
                <c:pt idx="2">
                  <c:v>2.6510848999023442</c:v>
                </c:pt>
                <c:pt idx="3">
                  <c:v>3.2682936191558838</c:v>
                </c:pt>
                <c:pt idx="4">
                  <c:v>24.377651214599613</c:v>
                </c:pt>
                <c:pt idx="5">
                  <c:v>65.414024353027358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2F-427C-B62C-4E38D7D3D4F1}"/>
            </c:ext>
          </c:extLst>
        </c:ser>
        <c:dLbls/>
        <c:axId val="151332736"/>
        <c:axId val="151334272"/>
      </c:barChart>
      <c:catAx>
        <c:axId val="151332736"/>
        <c:scaling>
          <c:orientation val="minMax"/>
        </c:scaling>
        <c:axPos val="l"/>
        <c:numFmt formatCode="General" sourceLinked="0"/>
        <c:tickLblPos val="nextTo"/>
        <c:crossAx val="151334272"/>
        <c:crosses val="autoZero"/>
        <c:auto val="1"/>
        <c:lblAlgn val="ctr"/>
        <c:lblOffset val="100"/>
      </c:catAx>
      <c:valAx>
        <c:axId val="151334272"/>
        <c:scaling>
          <c:orientation val="minMax"/>
        </c:scaling>
        <c:delete val="1"/>
        <c:axPos val="b"/>
        <c:numFmt formatCode="0.0" sourceLinked="1"/>
        <c:tickLblPos val="nextTo"/>
        <c:crossAx val="151332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1"/>
      </a:pPr>
      <a:endParaRPr lang="fr-F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Habitat!$AB$58</c:f>
              <c:strCache>
                <c:ptCount val="1"/>
                <c:pt idx="0">
                  <c:v>1 à 2 pièces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Habitat!$AA$59:$AA$60</c:f>
              <c:numCache>
                <c:formatCode>General</c:formatCode>
                <c:ptCount val="2"/>
                <c:pt idx="0">
                  <c:v>2024</c:v>
                </c:pt>
                <c:pt idx="1">
                  <c:v>2014</c:v>
                </c:pt>
              </c:numCache>
            </c:numRef>
          </c:cat>
          <c:val>
            <c:numRef>
              <c:f>Habitat!$AB$59:$AB$60</c:f>
              <c:numCache>
                <c:formatCode>0.0</c:formatCode>
                <c:ptCount val="2"/>
                <c:pt idx="0">
                  <c:v>43.481491088867173</c:v>
                </c:pt>
                <c:pt idx="1">
                  <c:v>35.700000000000003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1D-487A-A1C1-B9CA9A53961B}"/>
            </c:ext>
          </c:extLst>
        </c:ser>
        <c:ser>
          <c:idx val="1"/>
          <c:order val="1"/>
          <c:tx>
            <c:strRef>
              <c:f>Habitat!$AC$58</c:f>
              <c:strCache>
                <c:ptCount val="1"/>
                <c:pt idx="0">
                  <c:v>3 pièces et plus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Habitat!$AA$59:$AA$60</c:f>
              <c:numCache>
                <c:formatCode>General</c:formatCode>
                <c:ptCount val="2"/>
                <c:pt idx="0">
                  <c:v>2024</c:v>
                </c:pt>
                <c:pt idx="1">
                  <c:v>2014</c:v>
                </c:pt>
              </c:numCache>
            </c:numRef>
          </c:cat>
          <c:val>
            <c:numRef>
              <c:f>Habitat!$AC$59:$AC$60</c:f>
              <c:numCache>
                <c:formatCode>0.0</c:formatCode>
                <c:ptCount val="2"/>
                <c:pt idx="0">
                  <c:v>56.518508911132813</c:v>
                </c:pt>
                <c:pt idx="1">
                  <c:v>64.3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1D-487A-A1C1-B9CA9A53961B}"/>
            </c:ext>
          </c:extLst>
        </c:ser>
        <c:dLbls>
          <c:showVal val="1"/>
        </c:dLbls>
        <c:overlap val="100"/>
        <c:axId val="151406080"/>
        <c:axId val="151407616"/>
      </c:barChart>
      <c:catAx>
        <c:axId val="1514060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407616"/>
        <c:crosses val="autoZero"/>
        <c:auto val="1"/>
        <c:lblAlgn val="ctr"/>
        <c:lblOffset val="100"/>
      </c:catAx>
      <c:valAx>
        <c:axId val="151407616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5140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/>
      </a:pPr>
      <a:endParaRPr lang="fr-F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Habitat!$B$71</c:f>
              <c:strCache>
                <c:ptCount val="1"/>
                <c:pt idx="0">
                  <c:v>Propriétaire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Habitat!$A$72:$A$74</c:f>
              <c:strCache>
                <c:ptCount val="3"/>
                <c:pt idx="0">
                  <c:v>Urbain</c:v>
                </c:pt>
                <c:pt idx="1">
                  <c:v>Rural</c:v>
                </c:pt>
                <c:pt idx="2">
                  <c:v>National</c:v>
                </c:pt>
              </c:strCache>
            </c:strRef>
          </c:cat>
          <c:val>
            <c:numRef>
              <c:f>Habitat!$B$72:$B$74</c:f>
              <c:numCache>
                <c:formatCode>0.0</c:formatCode>
                <c:ptCount val="3"/>
                <c:pt idx="0">
                  <c:v>61.455627441406236</c:v>
                </c:pt>
                <c:pt idx="1">
                  <c:v>85.330703735351548</c:v>
                </c:pt>
                <c:pt idx="2">
                  <c:v>69.436454772949233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19-41B8-AEA7-E8C778F4622A}"/>
            </c:ext>
          </c:extLst>
        </c:ser>
        <c:ser>
          <c:idx val="1"/>
          <c:order val="1"/>
          <c:tx>
            <c:strRef>
              <c:f>Habitat!$C$71</c:f>
              <c:strCache>
                <c:ptCount val="1"/>
                <c:pt idx="0">
                  <c:v>Locataire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1.3116211105786596E-2"/>
                  <c:y val="-1.4335893945991557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19-41B8-AEA7-E8C778F462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Habitat!$A$72:$A$74</c:f>
              <c:strCache>
                <c:ptCount val="3"/>
                <c:pt idx="0">
                  <c:v>Urbain</c:v>
                </c:pt>
                <c:pt idx="1">
                  <c:v>Rural</c:v>
                </c:pt>
                <c:pt idx="2">
                  <c:v>National</c:v>
                </c:pt>
              </c:strCache>
            </c:strRef>
          </c:cat>
          <c:val>
            <c:numRef>
              <c:f>Habitat!$C$72:$C$74</c:f>
              <c:numCache>
                <c:formatCode>0.0</c:formatCode>
                <c:ptCount val="3"/>
                <c:pt idx="0">
                  <c:v>28.022268295288089</c:v>
                </c:pt>
                <c:pt idx="1">
                  <c:v>3.1985278129577646</c:v>
                </c:pt>
                <c:pt idx="2">
                  <c:v>19.72432708740234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19-41B8-AEA7-E8C778F4622A}"/>
            </c:ext>
          </c:extLst>
        </c:ser>
        <c:ser>
          <c:idx val="2"/>
          <c:order val="2"/>
          <c:tx>
            <c:strRef>
              <c:f>Habitat!$D$71</c:f>
              <c:strCache>
                <c:ptCount val="1"/>
                <c:pt idx="0">
                  <c:v>Autre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Habitat!$A$72:$A$74</c:f>
              <c:strCache>
                <c:ptCount val="3"/>
                <c:pt idx="0">
                  <c:v>Urbain</c:v>
                </c:pt>
                <c:pt idx="1">
                  <c:v>Rural</c:v>
                </c:pt>
                <c:pt idx="2">
                  <c:v>National</c:v>
                </c:pt>
              </c:strCache>
            </c:strRef>
          </c:cat>
          <c:val>
            <c:numRef>
              <c:f>Habitat!$D$72:$D$74</c:f>
              <c:numCache>
                <c:formatCode>0.0</c:formatCode>
                <c:ptCount val="3"/>
                <c:pt idx="0">
                  <c:v>10.522103309631349</c:v>
                </c:pt>
                <c:pt idx="1">
                  <c:v>11.470767021179199</c:v>
                </c:pt>
                <c:pt idx="2">
                  <c:v>10.839217185974119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19-41B8-AEA7-E8C778F4622A}"/>
            </c:ext>
          </c:extLst>
        </c:ser>
        <c:dLbls>
          <c:showVal val="1"/>
        </c:dLbls>
        <c:overlap val="100"/>
        <c:axId val="151574784"/>
        <c:axId val="151453696"/>
      </c:barChart>
      <c:catAx>
        <c:axId val="1515747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453696"/>
        <c:crosses val="autoZero"/>
        <c:auto val="1"/>
        <c:lblAlgn val="ctr"/>
        <c:lblOffset val="100"/>
      </c:catAx>
      <c:valAx>
        <c:axId val="151453696"/>
        <c:scaling>
          <c:orientation val="minMax"/>
        </c:scaling>
        <c:delete val="1"/>
        <c:axPos val="b"/>
        <c:numFmt formatCode="0.0" sourceLinked="1"/>
        <c:majorTickMark val="none"/>
        <c:tickLblPos val="nextTo"/>
        <c:crossAx val="15157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/>
      </a:pPr>
      <a:endParaRPr lang="fr-F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Habitat!$C$99</c:f>
              <c:strCache>
                <c:ptCount val="1"/>
                <c:pt idx="0">
                  <c:v>Moins de 10 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Habitat!$A$100:$B$105</c:f>
              <c:multiLvlStrCache>
                <c:ptCount val="6"/>
                <c:lvl>
                  <c:pt idx="0">
                    <c:v>Urbain</c:v>
                  </c:pt>
                  <c:pt idx="1">
                    <c:v>Rural</c:v>
                  </c:pt>
                  <c:pt idx="2">
                    <c:v>National</c:v>
                  </c:pt>
                  <c:pt idx="3">
                    <c:v>Urbain</c:v>
                  </c:pt>
                  <c:pt idx="4">
                    <c:v>Rural</c:v>
                  </c:pt>
                  <c:pt idx="5">
                    <c:v>National</c:v>
                  </c:pt>
                </c:lvl>
                <c:lvl>
                  <c:pt idx="0">
                    <c:v>2014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Habitat!$C$100:$C$105</c:f>
              <c:numCache>
                <c:formatCode>General</c:formatCode>
                <c:ptCount val="6"/>
                <c:pt idx="0">
                  <c:v>20.7</c:v>
                </c:pt>
                <c:pt idx="1">
                  <c:v>19</c:v>
                </c:pt>
                <c:pt idx="2">
                  <c:v>20.100000000000001</c:v>
                </c:pt>
                <c:pt idx="3" formatCode="0.0">
                  <c:v>23.796667098999023</c:v>
                </c:pt>
                <c:pt idx="4" formatCode="0.0">
                  <c:v>18.319416046142578</c:v>
                </c:pt>
                <c:pt idx="5" formatCode="0.0">
                  <c:v>21.965763092041012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F8-4481-B774-CD15B2F134FE}"/>
            </c:ext>
          </c:extLst>
        </c:ser>
        <c:ser>
          <c:idx val="1"/>
          <c:order val="1"/>
          <c:tx>
            <c:strRef>
              <c:f>Habitat!$D$99</c:f>
              <c:strCache>
                <c:ptCount val="1"/>
                <c:pt idx="0">
                  <c:v>De 10 à49 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Habitat!$A$100:$B$105</c:f>
              <c:multiLvlStrCache>
                <c:ptCount val="6"/>
                <c:lvl>
                  <c:pt idx="0">
                    <c:v>Urbain</c:v>
                  </c:pt>
                  <c:pt idx="1">
                    <c:v>Rural</c:v>
                  </c:pt>
                  <c:pt idx="2">
                    <c:v>National</c:v>
                  </c:pt>
                  <c:pt idx="3">
                    <c:v>Urbain</c:v>
                  </c:pt>
                  <c:pt idx="4">
                    <c:v>Rural</c:v>
                  </c:pt>
                  <c:pt idx="5">
                    <c:v>National</c:v>
                  </c:pt>
                </c:lvl>
                <c:lvl>
                  <c:pt idx="0">
                    <c:v>2014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Habitat!$D$100:$D$105</c:f>
              <c:numCache>
                <c:formatCode>0.0</c:formatCode>
                <c:ptCount val="6"/>
                <c:pt idx="0">
                  <c:v>64.400000000000006</c:v>
                </c:pt>
                <c:pt idx="1">
                  <c:v>50.2</c:v>
                </c:pt>
                <c:pt idx="2">
                  <c:v>59.600000000000009</c:v>
                </c:pt>
                <c:pt idx="3">
                  <c:v>68.81266307830812</c:v>
                </c:pt>
                <c:pt idx="4">
                  <c:v>56.480365753173828</c:v>
                </c:pt>
                <c:pt idx="5">
                  <c:v>64.690290451049805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F8-4481-B774-CD15B2F134FE}"/>
            </c:ext>
          </c:extLst>
        </c:ser>
        <c:ser>
          <c:idx val="2"/>
          <c:order val="2"/>
          <c:tx>
            <c:strRef>
              <c:f>Habitat!$E$99</c:f>
              <c:strCache>
                <c:ptCount val="1"/>
                <c:pt idx="0">
                  <c:v>50 ans et plus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Habitat!$A$100:$B$105</c:f>
              <c:multiLvlStrCache>
                <c:ptCount val="6"/>
                <c:lvl>
                  <c:pt idx="0">
                    <c:v>Urbain</c:v>
                  </c:pt>
                  <c:pt idx="1">
                    <c:v>Rural</c:v>
                  </c:pt>
                  <c:pt idx="2">
                    <c:v>National</c:v>
                  </c:pt>
                  <c:pt idx="3">
                    <c:v>Urbain</c:v>
                  </c:pt>
                  <c:pt idx="4">
                    <c:v>Rural</c:v>
                  </c:pt>
                  <c:pt idx="5">
                    <c:v>National</c:v>
                  </c:pt>
                </c:lvl>
                <c:lvl>
                  <c:pt idx="0">
                    <c:v>2014</c:v>
                  </c:pt>
                  <c:pt idx="3">
                    <c:v>2024</c:v>
                  </c:pt>
                </c:lvl>
              </c:multiLvlStrCache>
            </c:multiLvlStrRef>
          </c:cat>
          <c:val>
            <c:numRef>
              <c:f>Habitat!$E$100:$E$105</c:f>
              <c:numCache>
                <c:formatCode>General</c:formatCode>
                <c:ptCount val="6"/>
                <c:pt idx="0">
                  <c:v>14.9</c:v>
                </c:pt>
                <c:pt idx="1">
                  <c:v>30.7</c:v>
                </c:pt>
                <c:pt idx="2">
                  <c:v>20.3</c:v>
                </c:pt>
                <c:pt idx="3" formatCode="0.0">
                  <c:v>7.390669822692872</c:v>
                </c:pt>
                <c:pt idx="4" formatCode="0.0">
                  <c:v>25.20021820068359</c:v>
                </c:pt>
                <c:pt idx="5" formatCode="0.0">
                  <c:v>13.343946456909181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F8-4481-B774-CD15B2F134FE}"/>
            </c:ext>
          </c:extLst>
        </c:ser>
        <c:dLbls>
          <c:showVal val="1"/>
        </c:dLbls>
        <c:overlap val="100"/>
        <c:axId val="151688704"/>
        <c:axId val="151690240"/>
      </c:barChart>
      <c:catAx>
        <c:axId val="151688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1690240"/>
        <c:crosses val="autoZero"/>
        <c:auto val="1"/>
        <c:lblAlgn val="ctr"/>
        <c:lblOffset val="100"/>
      </c:catAx>
      <c:valAx>
        <c:axId val="151690240"/>
        <c:scaling>
          <c:orientation val="minMax"/>
        </c:scaling>
        <c:delete val="1"/>
        <c:axPos val="b"/>
        <c:numFmt formatCode="0%" sourceLinked="1"/>
        <c:majorTickMark val="none"/>
        <c:tickLblPos val="nextTo"/>
        <c:crossAx val="1516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/>
      </a:pPr>
      <a:endParaRPr lang="fr-F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>
                <a:solidFill>
                  <a:sysClr val="windowText" lastClr="000000"/>
                </a:solidFill>
              </a:rPr>
              <a:t>Répartition par type</a:t>
            </a:r>
          </a:p>
        </c:rich>
      </c:tx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37964670254608"/>
          <c:y val="0.29657834608050676"/>
          <c:w val="0.74717918580456877"/>
          <c:h val="0.60372452921520314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3A-4BEE-8479-B0F61587820B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3A-4BEE-8479-B0F61587820B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3A-4BEE-8479-B0F61587820B}"/>
              </c:ext>
            </c:extLst>
          </c:dPt>
          <c:dLbls>
            <c:dLbl>
              <c:idx val="0"/>
              <c:layout>
                <c:manualLayout>
                  <c:x val="0.10775330799419984"/>
                  <c:y val="-2.352538887755708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3A-4BEE-8479-B0F61587820B}"/>
                </c:ext>
              </c:extLst>
            </c:dLbl>
            <c:dLbl>
              <c:idx val="1"/>
              <c:layout>
                <c:manualLayout>
                  <c:x val="-0.10794162063793829"/>
                  <c:y val="3.050079927669256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3A-4BEE-8479-B0F61587820B}"/>
                </c:ext>
              </c:extLst>
            </c:dLbl>
            <c:dLbl>
              <c:idx val="2"/>
              <c:layout>
                <c:manualLayout>
                  <c:x val="0.34632862868698339"/>
                  <c:y val="1.9854117058571277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3A-4BEE-8479-B0F615878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'global par type'!$B$3:$B$5</c:f>
              <c:strCache>
                <c:ptCount val="3"/>
                <c:pt idx="0">
                  <c:v>Etablissements à but lucratif</c:v>
                </c:pt>
                <c:pt idx="1">
                  <c:v>Etablissements de services publics</c:v>
                </c:pt>
                <c:pt idx="2">
                  <c:v>Etablissements à but non lucratif</c:v>
                </c:pt>
              </c:strCache>
            </c:strRef>
          </c:cat>
          <c:val>
            <c:numRef>
              <c:f>'global par type'!$D$3:$D$5</c:f>
              <c:numCache>
                <c:formatCode>0.0%</c:formatCode>
                <c:ptCount val="3"/>
                <c:pt idx="0">
                  <c:v>0.86620587414645822</c:v>
                </c:pt>
                <c:pt idx="1">
                  <c:v>0.11272885040519286</c:v>
                </c:pt>
                <c:pt idx="2">
                  <c:v>2.1065275448349036E-2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3A-4BEE-8479-B0F61587820B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/>
              <a:t>Répartition par région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Feuil1!$E$4:$E$15</c:f>
              <c:strCache>
                <c:ptCount val="12"/>
                <c:pt idx="0">
                  <c:v>Dakhla-Oued Eddahab</c:v>
                </c:pt>
                <c:pt idx="1">
                  <c:v>Laâyoune-Sakia El Hamra</c:v>
                </c:pt>
                <c:pt idx="2">
                  <c:v>Guelmim-Oued Noun</c:v>
                </c:pt>
                <c:pt idx="3">
                  <c:v>Souss-Massa</c:v>
                </c:pt>
                <c:pt idx="4">
                  <c:v>Drâa-Tafilalet</c:v>
                </c:pt>
                <c:pt idx="5">
                  <c:v>Marrakech-Safi</c:v>
                </c:pt>
                <c:pt idx="6">
                  <c:v>Casablanca-Settat</c:v>
                </c:pt>
                <c:pt idx="7">
                  <c:v>Béni Mellal-Khénifra</c:v>
                </c:pt>
                <c:pt idx="8">
                  <c:v>Rabat-Salé-Kénitra</c:v>
                </c:pt>
                <c:pt idx="9">
                  <c:v>Fès-Meknès</c:v>
                </c:pt>
                <c:pt idx="10">
                  <c:v>Oriental</c:v>
                </c:pt>
                <c:pt idx="11">
                  <c:v>Tanger-Tétouan-Al Hoceima</c:v>
                </c:pt>
              </c:strCache>
            </c:strRef>
          </c:cat>
          <c:val>
            <c:numRef>
              <c:f>Feuil1!$G$4:$G$15</c:f>
              <c:numCache>
                <c:formatCode>0.0%</c:formatCode>
                <c:ptCount val="12"/>
                <c:pt idx="0">
                  <c:v>6.4596294240834521E-3</c:v>
                </c:pt>
                <c:pt idx="1">
                  <c:v>1.5389816061151465E-2</c:v>
                </c:pt>
                <c:pt idx="2">
                  <c:v>1.4646272624417049E-2</c:v>
                </c:pt>
                <c:pt idx="3">
                  <c:v>9.4995722708889757E-2</c:v>
                </c:pt>
                <c:pt idx="4">
                  <c:v>4.0092322032495159E-2</c:v>
                </c:pt>
                <c:pt idx="5">
                  <c:v>0.13011626873039578</c:v>
                </c:pt>
                <c:pt idx="6">
                  <c:v>0.20928984702935235</c:v>
                </c:pt>
                <c:pt idx="7">
                  <c:v>6.4388562002324151E-2</c:v>
                </c:pt>
                <c:pt idx="8">
                  <c:v>0.12825051128193019</c:v>
                </c:pt>
                <c:pt idx="9">
                  <c:v>0.12009452966661661</c:v>
                </c:pt>
                <c:pt idx="10">
                  <c:v>6.5100677314413102E-2</c:v>
                </c:pt>
                <c:pt idx="11">
                  <c:v>0.11117584112393107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6E-4504-84E4-ECD3ADFA137C}"/>
            </c:ext>
          </c:extLst>
        </c:ser>
        <c:dLbls/>
        <c:gapWidth val="182"/>
        <c:axId val="167504512"/>
        <c:axId val="167633280"/>
      </c:barChart>
      <c:catAx>
        <c:axId val="1675045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633280"/>
        <c:crosses val="autoZero"/>
        <c:auto val="1"/>
        <c:lblAlgn val="ctr"/>
        <c:lblOffset val="100"/>
      </c:catAx>
      <c:valAx>
        <c:axId val="167633280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6750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1" baseline="0" dirty="0">
                <a:effectLst/>
              </a:rPr>
              <a:t>Répartition par secteur d'activité</a:t>
            </a:r>
            <a:endParaRPr lang="fr-FR" sz="1800" b="1" i="1" dirty="0"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secteurAgr!$F$11</c:f>
              <c:strCache>
                <c:ptCount val="1"/>
                <c:pt idx="0">
                  <c:v>Emploi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secteurAgr!$E$12:$E$15</c:f>
              <c:strCache>
                <c:ptCount val="4"/>
                <c:pt idx="0">
                  <c:v>Construction</c:v>
                </c:pt>
                <c:pt idx="1">
                  <c:v>Commerce</c:v>
                </c:pt>
                <c:pt idx="2">
                  <c:v>Industrie</c:v>
                </c:pt>
                <c:pt idx="3">
                  <c:v>Services</c:v>
                </c:pt>
              </c:strCache>
            </c:strRef>
          </c:cat>
          <c:val>
            <c:numRef>
              <c:f>secteurAgr!$F$12:$F$15</c:f>
              <c:numCache>
                <c:formatCode>0.0%</c:formatCode>
                <c:ptCount val="4"/>
                <c:pt idx="0">
                  <c:v>4.5684881361604798E-2</c:v>
                </c:pt>
                <c:pt idx="1">
                  <c:v>0.29626255935406054</c:v>
                </c:pt>
                <c:pt idx="2">
                  <c:v>0.297832783661858</c:v>
                </c:pt>
                <c:pt idx="3">
                  <c:v>0.36021977562247687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6A-4D57-9C26-529A20D582CC}"/>
            </c:ext>
          </c:extLst>
        </c:ser>
        <c:ser>
          <c:idx val="1"/>
          <c:order val="1"/>
          <c:tx>
            <c:strRef>
              <c:f>secteurAgr!$G$11</c:f>
              <c:strCache>
                <c:ptCount val="1"/>
                <c:pt idx="0">
                  <c:v>Nbre d'Etablissements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secteurAgr!$E$12:$E$15</c:f>
              <c:strCache>
                <c:ptCount val="4"/>
                <c:pt idx="0">
                  <c:v>Construction</c:v>
                </c:pt>
                <c:pt idx="1">
                  <c:v>Commerce</c:v>
                </c:pt>
                <c:pt idx="2">
                  <c:v>Industrie</c:v>
                </c:pt>
                <c:pt idx="3">
                  <c:v>Services</c:v>
                </c:pt>
              </c:strCache>
            </c:strRef>
          </c:cat>
          <c:val>
            <c:numRef>
              <c:f>secteurAgr!$G$12:$G$15</c:f>
              <c:numCache>
                <c:formatCode>0.0%</c:formatCode>
                <c:ptCount val="4"/>
                <c:pt idx="0">
                  <c:v>3.4974571269029524E-2</c:v>
                </c:pt>
                <c:pt idx="1">
                  <c:v>0.51961600713615053</c:v>
                </c:pt>
                <c:pt idx="2">
                  <c:v>0.13714700877240341</c:v>
                </c:pt>
                <c:pt idx="3">
                  <c:v>0.30826241282241662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6A-4D57-9C26-529A20D582CC}"/>
            </c:ext>
          </c:extLst>
        </c:ser>
        <c:dLbls/>
        <c:gapWidth val="182"/>
        <c:axId val="170560128"/>
        <c:axId val="170561920"/>
      </c:barChart>
      <c:catAx>
        <c:axId val="170560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61920"/>
        <c:crosses val="autoZero"/>
        <c:auto val="1"/>
        <c:lblAlgn val="ctr"/>
        <c:lblOffset val="100"/>
      </c:catAx>
      <c:valAx>
        <c:axId val="170561920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7056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>
                <a:solidFill>
                  <a:schemeClr val="tx2"/>
                </a:solidFill>
                <a:effectLst/>
              </a:rPr>
              <a:t>Répartition par classe d'emplois</a:t>
            </a:r>
            <a:endParaRPr lang="fr-FR" sz="1800" b="1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7299679487179495"/>
          <c:y val="4.582619579308305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48059887946699"/>
          <c:y val="0.15573280898222311"/>
          <c:w val="0.72790165051483979"/>
          <c:h val="0.75718659392529863"/>
        </c:manualLayout>
      </c:layout>
      <c:barChart>
        <c:barDir val="bar"/>
        <c:grouping val="clustered"/>
        <c:ser>
          <c:idx val="0"/>
          <c:order val="0"/>
          <c:tx>
            <c:strRef>
              <c:f>SecteurClasseEmploi!$O$15</c:f>
              <c:strCache>
                <c:ptCount val="1"/>
                <c:pt idx="0">
                  <c:v>Emploi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SecteurClasseEmploi!$N$16:$N$18</c:f>
              <c:strCache>
                <c:ptCount val="3"/>
                <c:pt idx="0">
                  <c:v>50 &amp; +</c:v>
                </c:pt>
                <c:pt idx="1">
                  <c:v>10 à 49</c:v>
                </c:pt>
                <c:pt idx="2">
                  <c:v>Moins de 10</c:v>
                </c:pt>
              </c:strCache>
            </c:strRef>
          </c:cat>
          <c:val>
            <c:numRef>
              <c:f>SecteurClasseEmploi!$O$16:$O$18</c:f>
              <c:numCache>
                <c:formatCode>0.0%</c:formatCode>
                <c:ptCount val="3"/>
                <c:pt idx="0">
                  <c:v>0.32689615741289507</c:v>
                </c:pt>
                <c:pt idx="1">
                  <c:v>0.1308431937191028</c:v>
                </c:pt>
                <c:pt idx="2">
                  <c:v>0.54226064886800218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17-4D6F-BB4A-FBA011902CB9}"/>
            </c:ext>
          </c:extLst>
        </c:ser>
        <c:ser>
          <c:idx val="1"/>
          <c:order val="1"/>
          <c:tx>
            <c:strRef>
              <c:f>SecteurClasseEmploi!$P$15</c:f>
              <c:strCache>
                <c:ptCount val="1"/>
                <c:pt idx="0">
                  <c:v>Nbre d'établissements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SecteurClasseEmploi!$N$16:$N$18</c:f>
              <c:strCache>
                <c:ptCount val="3"/>
                <c:pt idx="0">
                  <c:v>50 &amp; +</c:v>
                </c:pt>
                <c:pt idx="1">
                  <c:v>10 à 49</c:v>
                </c:pt>
                <c:pt idx="2">
                  <c:v>Moins de 10</c:v>
                </c:pt>
              </c:strCache>
            </c:strRef>
          </c:cat>
          <c:val>
            <c:numRef>
              <c:f>SecteurClasseEmploi!$P$16:$P$18</c:f>
              <c:numCache>
                <c:formatCode>0.0%</c:formatCode>
                <c:ptCount val="3"/>
                <c:pt idx="0">
                  <c:v>4.8131848877144756E-3</c:v>
                </c:pt>
                <c:pt idx="1">
                  <c:v>2.2088970027990637E-2</c:v>
                </c:pt>
                <c:pt idx="2">
                  <c:v>0.97309784508429498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17-4D6F-BB4A-FBA011902CB9}"/>
            </c:ext>
          </c:extLst>
        </c:ser>
        <c:dLbls/>
        <c:gapWidth val="182"/>
        <c:axId val="170621184"/>
        <c:axId val="170635264"/>
      </c:barChart>
      <c:catAx>
        <c:axId val="1706211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635264"/>
        <c:crosses val="autoZero"/>
        <c:auto val="1"/>
        <c:lblAlgn val="ctr"/>
        <c:lblOffset val="100"/>
      </c:catAx>
      <c:valAx>
        <c:axId val="170635264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7062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dirty="0"/>
              <a:t>Proportion de femmes employées par secteur d'activité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0E-496D-8872-79C03AF1AA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Feuil7!$J$7:$J$11</c:f>
              <c:strCache>
                <c:ptCount val="5"/>
                <c:pt idx="0">
                  <c:v>Construction</c:v>
                </c:pt>
                <c:pt idx="1">
                  <c:v>Commerce</c:v>
                </c:pt>
                <c:pt idx="2">
                  <c:v>Industrie</c:v>
                </c:pt>
                <c:pt idx="3">
                  <c:v>Services</c:v>
                </c:pt>
                <c:pt idx="4">
                  <c:v>Total</c:v>
                </c:pt>
              </c:strCache>
            </c:strRef>
          </c:cat>
          <c:val>
            <c:numRef>
              <c:f>Feuil7!$K$7:$K$11</c:f>
              <c:numCache>
                <c:formatCode>0.0%</c:formatCode>
                <c:ptCount val="5"/>
                <c:pt idx="0">
                  <c:v>7.9000000000000015E-2</c:v>
                </c:pt>
                <c:pt idx="1">
                  <c:v>0.14500000000000002</c:v>
                </c:pt>
                <c:pt idx="2">
                  <c:v>0.33300000000000007</c:v>
                </c:pt>
                <c:pt idx="3">
                  <c:v>0.3630000000000001</c:v>
                </c:pt>
                <c:pt idx="4">
                  <c:v>0.27700000000000002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0E-496D-8872-79C03AF1AA02}"/>
            </c:ext>
          </c:extLst>
        </c:ser>
        <c:dLbls/>
        <c:gapWidth val="182"/>
        <c:axId val="170480000"/>
        <c:axId val="170481536"/>
      </c:barChart>
      <c:catAx>
        <c:axId val="1704800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481536"/>
        <c:crosses val="autoZero"/>
        <c:auto val="1"/>
        <c:lblAlgn val="ctr"/>
        <c:lblOffset val="100"/>
      </c:catAx>
      <c:valAx>
        <c:axId val="170481536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7048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dirty="0"/>
              <a:t>Proportion des </a:t>
            </a:r>
            <a:r>
              <a:rPr lang="en-US" sz="1800" b="1" i="0" dirty="0" err="1"/>
              <a:t>établissements</a:t>
            </a:r>
            <a:r>
              <a:rPr lang="en-US" sz="1800" b="1" i="0" dirty="0"/>
              <a:t> </a:t>
            </a:r>
            <a:r>
              <a:rPr lang="en-US" sz="1800" b="1" i="0" dirty="0" err="1"/>
              <a:t>dirigés</a:t>
            </a:r>
            <a:r>
              <a:rPr lang="en-US" sz="1800" b="1" i="0" dirty="0"/>
              <a:t> par des femmes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Feuil8!$D$2</c:f>
              <c:strCache>
                <c:ptCount val="1"/>
                <c:pt idx="0">
                  <c:v>Proportion (en%)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Pt>
            <c:idx val="13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E5-44EF-B72E-1E725055534D}"/>
              </c:ext>
            </c:extLst>
          </c:dPt>
          <c:dPt>
            <c:idx val="14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E5-44EF-B72E-1E725055534D}"/>
              </c:ext>
            </c:extLst>
          </c:dPt>
          <c:dPt>
            <c:idx val="15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E5-44EF-B72E-1E725055534D}"/>
              </c:ext>
            </c:extLst>
          </c:dPt>
          <c:dPt>
            <c:idx val="16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E5-44EF-B72E-1E725055534D}"/>
              </c:ext>
            </c:extLst>
          </c:dPt>
          <c:dPt>
            <c:idx val="17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E5-44EF-B72E-1E72505553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Feuil8!$C$3:$C$20</c:f>
              <c:strCache>
                <c:ptCount val="18"/>
                <c:pt idx="0">
                  <c:v>Dakhla-Oued Eddahab</c:v>
                </c:pt>
                <c:pt idx="1">
                  <c:v>Laâyoune-Sakia El Hamra</c:v>
                </c:pt>
                <c:pt idx="2">
                  <c:v>Guelmim-Oued Noun</c:v>
                </c:pt>
                <c:pt idx="3">
                  <c:v>Souss-Massa</c:v>
                </c:pt>
                <c:pt idx="4">
                  <c:v>Drâa-Tafilalet</c:v>
                </c:pt>
                <c:pt idx="5">
                  <c:v>Marrakech-Safi</c:v>
                </c:pt>
                <c:pt idx="6">
                  <c:v>Casablanca-Settat</c:v>
                </c:pt>
                <c:pt idx="7">
                  <c:v>Béni Mellal-Khénifra</c:v>
                </c:pt>
                <c:pt idx="8">
                  <c:v>Rabat-Salé-Kénitra</c:v>
                </c:pt>
                <c:pt idx="9">
                  <c:v>Fès-Meknès</c:v>
                </c:pt>
                <c:pt idx="10">
                  <c:v>L'oriental</c:v>
                </c:pt>
                <c:pt idx="11">
                  <c:v>Tanger-Tétouan-Al Hoceima</c:v>
                </c:pt>
                <c:pt idx="13">
                  <c:v>Construction</c:v>
                </c:pt>
                <c:pt idx="14">
                  <c:v>Commerce</c:v>
                </c:pt>
                <c:pt idx="15">
                  <c:v>Industrie</c:v>
                </c:pt>
                <c:pt idx="16">
                  <c:v>Services</c:v>
                </c:pt>
                <c:pt idx="17">
                  <c:v>National</c:v>
                </c:pt>
              </c:strCache>
            </c:strRef>
          </c:cat>
          <c:val>
            <c:numRef>
              <c:f>Feuil8!$D$3:$D$20</c:f>
              <c:numCache>
                <c:formatCode>0.0%</c:formatCode>
                <c:ptCount val="18"/>
                <c:pt idx="0">
                  <c:v>0.126</c:v>
                </c:pt>
                <c:pt idx="1">
                  <c:v>0.125</c:v>
                </c:pt>
                <c:pt idx="2">
                  <c:v>7.6999999999999999E-2</c:v>
                </c:pt>
                <c:pt idx="3">
                  <c:v>8.0000000000000016E-2</c:v>
                </c:pt>
                <c:pt idx="4">
                  <c:v>5.1999999999999998E-2</c:v>
                </c:pt>
                <c:pt idx="5">
                  <c:v>8.4000000000000019E-2</c:v>
                </c:pt>
                <c:pt idx="6">
                  <c:v>0.10900000000000001</c:v>
                </c:pt>
                <c:pt idx="7">
                  <c:v>0.10100000000000002</c:v>
                </c:pt>
                <c:pt idx="8">
                  <c:v>0.13200000000000001</c:v>
                </c:pt>
                <c:pt idx="9">
                  <c:v>0.10199999999999998</c:v>
                </c:pt>
                <c:pt idx="10">
                  <c:v>8.0000000000000016E-2</c:v>
                </c:pt>
                <c:pt idx="11">
                  <c:v>0.10900000000000001</c:v>
                </c:pt>
                <c:pt idx="13">
                  <c:v>8.0000000000000019E-3</c:v>
                </c:pt>
                <c:pt idx="14">
                  <c:v>7.1999999999999995E-2</c:v>
                </c:pt>
                <c:pt idx="15">
                  <c:v>0.13500000000000001</c:v>
                </c:pt>
                <c:pt idx="16">
                  <c:v>0.14600000000000002</c:v>
                </c:pt>
                <c:pt idx="17">
                  <c:v>0.10100000000000002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5E5-44EF-B72E-1E725055534D}"/>
            </c:ext>
          </c:extLst>
        </c:ser>
        <c:dLbls/>
        <c:gapWidth val="182"/>
        <c:axId val="169776640"/>
        <c:axId val="169898752"/>
      </c:barChart>
      <c:catAx>
        <c:axId val="1697766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9898752"/>
        <c:crosses val="autoZero"/>
        <c:auto val="1"/>
        <c:lblAlgn val="ctr"/>
        <c:lblOffset val="100"/>
      </c:catAx>
      <c:valAx>
        <c:axId val="169898752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6977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8939637766389181"/>
          <c:y val="7.9967935801179987E-2"/>
          <c:w val="0.3741460732182828"/>
          <c:h val="0.8854810743927376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EC31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4C-44B5-A7C9-53987C062D50}"/>
              </c:ext>
            </c:extLst>
          </c:dPt>
          <c:dPt>
            <c:idx val="1"/>
            <c:spPr>
              <a:solidFill>
                <a:srgbClr val="E95C1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4C-44B5-A7C9-53987C062D50}"/>
              </c:ext>
            </c:extLst>
          </c:dPt>
          <c:dPt>
            <c:idx val="2"/>
            <c:spPr>
              <a:solidFill>
                <a:srgbClr val="0E923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4C-44B5-A7C9-53987C062D50}"/>
              </c:ext>
            </c:extLst>
          </c:dPt>
          <c:dPt>
            <c:idx val="3"/>
            <c:spPr>
              <a:solidFill>
                <a:srgbClr val="AFCB0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4C-44B5-A7C9-53987C062D50}"/>
              </c:ext>
            </c:extLst>
          </c:dPt>
          <c:dPt>
            <c:idx val="4"/>
            <c:spPr>
              <a:solidFill>
                <a:srgbClr val="0F70B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4C-44B5-A7C9-53987C062D50}"/>
              </c:ext>
            </c:extLst>
          </c:dPt>
          <c:dPt>
            <c:idx val="5"/>
            <c:explosion val="17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4C-44B5-A7C9-53987C062D50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Feuil11!$E$38:$E$43</c:f>
              <c:strCache>
                <c:ptCount val="6"/>
                <c:pt idx="0">
                  <c:v>Casablanca-Settat</c:v>
                </c:pt>
                <c:pt idx="1">
                  <c:v>Rabat-Salé-Kénitra</c:v>
                </c:pt>
                <c:pt idx="2">
                  <c:v>Tanger-Tétouan-Al Hoceïma</c:v>
                </c:pt>
                <c:pt idx="3">
                  <c:v>Marrakech-Safi</c:v>
                </c:pt>
                <c:pt idx="4">
                  <c:v>Souss-Massa</c:v>
                </c:pt>
                <c:pt idx="5">
                  <c:v>Autres régions</c:v>
                </c:pt>
              </c:strCache>
            </c:strRef>
          </c:cat>
          <c:val>
            <c:numRef>
              <c:f>Feuil11!$F$38:$F$43</c:f>
              <c:numCache>
                <c:formatCode>_-* #,##0.00\ _€_-;\-* #,##0.00\ _€_-;_-* "-"??\ _€_-;_-@_-</c:formatCode>
                <c:ptCount val="6"/>
                <c:pt idx="0">
                  <c:v>27.8</c:v>
                </c:pt>
                <c:pt idx="1">
                  <c:v>18.5</c:v>
                </c:pt>
                <c:pt idx="2">
                  <c:v>15.9</c:v>
                </c:pt>
                <c:pt idx="3">
                  <c:v>12.5</c:v>
                </c:pt>
                <c:pt idx="4">
                  <c:v>11.5</c:v>
                </c:pt>
                <c:pt idx="5" formatCode="General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34C-44B5-A7C9-53987C062D50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65444583576415"/>
          <c:y val="8.5604834097141577E-2"/>
          <c:w val="0.34448853195786822"/>
          <c:h val="0.7664006649099248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b="1"/>
      </a:pPr>
      <a:endParaRPr lang="fr-F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baseline="0" dirty="0"/>
              <a:t>Répartition par type</a:t>
            </a:r>
            <a:r>
              <a:rPr lang="ar-MA" sz="1800" b="1" baseline="0" dirty="0"/>
              <a:t> </a:t>
            </a:r>
            <a:r>
              <a:rPr lang="fr-MA" sz="1800" b="1" baseline="0" dirty="0"/>
              <a:t>d'équipement</a:t>
            </a:r>
            <a:endParaRPr lang="fr-FR" sz="1800" b="1" dirty="0"/>
          </a:p>
        </c:rich>
      </c:tx>
      <c:layout>
        <c:manualLayout>
          <c:xMode val="edge"/>
          <c:yMode val="edge"/>
          <c:x val="0.13810085638333669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(2)'!$B$3:$B$9</c:f>
              <c:strCache>
                <c:ptCount val="7"/>
                <c:pt idx="0">
                  <c:v>Hébergement et festivité</c:v>
                </c:pt>
                <c:pt idx="1">
                  <c:v>Sport et loisir</c:v>
                </c:pt>
                <c:pt idx="2">
                  <c:v>Santé</c:v>
                </c:pt>
                <c:pt idx="3">
                  <c:v>Administratif</c:v>
                </c:pt>
                <c:pt idx="4">
                  <c:v>Enseignement et formation</c:v>
                </c:pt>
                <c:pt idx="5">
                  <c:v>Activités de services</c:v>
                </c:pt>
                <c:pt idx="6">
                  <c:v>Socioculturel</c:v>
                </c:pt>
              </c:strCache>
            </c:strRef>
          </c:cat>
          <c:val>
            <c:numRef>
              <c:f>'Feuil1 (2)'!$C$3:$C$9</c:f>
              <c:numCache>
                <c:formatCode>0.0%</c:formatCode>
                <c:ptCount val="7"/>
                <c:pt idx="0">
                  <c:v>2.0000000000000005E-3</c:v>
                </c:pt>
                <c:pt idx="1">
                  <c:v>1.9000000000000003E-2</c:v>
                </c:pt>
                <c:pt idx="2">
                  <c:v>2.8000000000000001E-2</c:v>
                </c:pt>
                <c:pt idx="3">
                  <c:v>8.4000000000000019E-2</c:v>
                </c:pt>
                <c:pt idx="4">
                  <c:v>0.23600000000000002</c:v>
                </c:pt>
                <c:pt idx="5">
                  <c:v>0.24000000000000002</c:v>
                </c:pt>
                <c:pt idx="6">
                  <c:v>0.39100000000000007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E1-4812-9D62-57B40B809759}"/>
            </c:ext>
          </c:extLst>
        </c:ser>
        <c:dLbls/>
        <c:gapWidth val="182"/>
        <c:axId val="170355328"/>
        <c:axId val="170374272"/>
      </c:barChart>
      <c:catAx>
        <c:axId val="1703553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374272"/>
        <c:crosses val="autoZero"/>
        <c:auto val="1"/>
        <c:lblAlgn val="ctr"/>
        <c:lblOffset val="100"/>
      </c:catAx>
      <c:valAx>
        <c:axId val="170374272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7035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>
                <a:solidFill>
                  <a:sysClr val="windowText" lastClr="000000"/>
                </a:solidFill>
                <a:effectLst/>
              </a:rPr>
              <a:t>Répartition par région</a:t>
            </a:r>
            <a:endParaRPr lang="fr-FR" sz="1800" b="1">
              <a:solidFill>
                <a:sysClr val="windowText" lastClr="000000"/>
              </a:solidFill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'global par région et type'!$H$2</c:f>
              <c:strCache>
                <c:ptCount val="1"/>
                <c:pt idx="0">
                  <c:v>% SERP</c:v>
                </c:pt>
              </c:strCache>
            </c:strRef>
          </c:tx>
          <c:spPr>
            <a:solidFill>
              <a:srgbClr val="E97132">
                <a:lumMod val="75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 par région et type'!$B$3:$B$14</c:f>
              <c:strCache>
                <c:ptCount val="12"/>
                <c:pt idx="0">
                  <c:v>Dakhla-Oued Eddahab</c:v>
                </c:pt>
                <c:pt idx="1">
                  <c:v>Laâyoune-Sakia El Hamra</c:v>
                </c:pt>
                <c:pt idx="2">
                  <c:v>Guelmim-Oued Noun</c:v>
                </c:pt>
                <c:pt idx="3">
                  <c:v>Souss-Massa</c:v>
                </c:pt>
                <c:pt idx="4">
                  <c:v>Drâa-Tafilalet</c:v>
                </c:pt>
                <c:pt idx="5">
                  <c:v>Marrakech-Safi</c:v>
                </c:pt>
                <c:pt idx="6">
                  <c:v>Casablanca-Settat</c:v>
                </c:pt>
                <c:pt idx="7">
                  <c:v>Béni Mellal-Khénifra</c:v>
                </c:pt>
                <c:pt idx="8">
                  <c:v>Rabat-Salé-Kénitra</c:v>
                </c:pt>
                <c:pt idx="9">
                  <c:v>Fès-Meknès</c:v>
                </c:pt>
                <c:pt idx="10">
                  <c:v>Oriental</c:v>
                </c:pt>
                <c:pt idx="11">
                  <c:v>Tanger-Tétouan-Al Hoceima</c:v>
                </c:pt>
              </c:strCache>
            </c:strRef>
          </c:cat>
          <c:val>
            <c:numRef>
              <c:f>'global par région et type'!$H$3:$H$14</c:f>
              <c:numCache>
                <c:formatCode>0.0%</c:formatCode>
                <c:ptCount val="12"/>
                <c:pt idx="0">
                  <c:v>3.2503297928764756E-3</c:v>
                </c:pt>
                <c:pt idx="1">
                  <c:v>7.7178332948008342E-3</c:v>
                </c:pt>
                <c:pt idx="2">
                  <c:v>2.4799064340210245E-2</c:v>
                </c:pt>
                <c:pt idx="3">
                  <c:v>0.129462403612082</c:v>
                </c:pt>
                <c:pt idx="4">
                  <c:v>6.7121350178836137E-2</c:v>
                </c:pt>
                <c:pt idx="5">
                  <c:v>0.18815193591818416</c:v>
                </c:pt>
                <c:pt idx="6">
                  <c:v>0.10541812296854389</c:v>
                </c:pt>
                <c:pt idx="7">
                  <c:v>8.6806924970420654E-2</c:v>
                </c:pt>
                <c:pt idx="8">
                  <c:v>7.4478791258108842E-2</c:v>
                </c:pt>
                <c:pt idx="9">
                  <c:v>0.12764684282819491</c:v>
                </c:pt>
                <c:pt idx="10">
                  <c:v>6.7556540778719185E-2</c:v>
                </c:pt>
                <c:pt idx="11">
                  <c:v>0.11758986005902269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8B-46D1-82B3-4CB4295350D6}"/>
            </c:ext>
          </c:extLst>
        </c:ser>
        <c:dLbls/>
        <c:gapWidth val="182"/>
        <c:axId val="171070208"/>
        <c:axId val="171082496"/>
      </c:barChart>
      <c:catAx>
        <c:axId val="1710702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1082496"/>
        <c:crosses val="autoZero"/>
        <c:auto val="1"/>
        <c:lblAlgn val="ctr"/>
        <c:lblOffset val="100"/>
      </c:catAx>
      <c:valAx>
        <c:axId val="171082496"/>
        <c:scaling>
          <c:orientation val="minMax"/>
        </c:scaling>
        <c:delete val="1"/>
        <c:axPos val="b"/>
        <c:numFmt formatCode="0.0%" sourceLinked="1"/>
        <c:majorTickMark val="none"/>
        <c:tickLblPos val="nextTo"/>
        <c:crossAx val="17107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A0-47F3-B02E-9276EAC30909}"/>
              </c:ext>
            </c:extLst>
          </c:dPt>
          <c:dPt>
            <c:idx val="6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A0-47F3-B02E-9276EAC30909}"/>
              </c:ext>
            </c:extLst>
          </c:dPt>
          <c:dLbls>
            <c:dLbl>
              <c:idx val="0"/>
              <c:layout>
                <c:manualLayout>
                  <c:x val="-9.1533173447916102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A0-47F3-B02E-9276EAC30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'pop accr et urb'!$A$66:$A$78</c:f>
              <c:strCache>
                <c:ptCount val="13"/>
                <c:pt idx="0">
                  <c:v>Oriental</c:v>
                </c:pt>
                <c:pt idx="1">
                  <c:v>Béni Mellal-Khénifra</c:v>
                </c:pt>
                <c:pt idx="2">
                  <c:v>Drâa-Tafilalet</c:v>
                </c:pt>
                <c:pt idx="3">
                  <c:v>Guelmim-Oued Noun</c:v>
                </c:pt>
                <c:pt idx="4">
                  <c:v>Fès-Meknès</c:v>
                </c:pt>
                <c:pt idx="5">
                  <c:v>Marrakech-Safi</c:v>
                </c:pt>
                <c:pt idx="6">
                  <c:v>National</c:v>
                </c:pt>
                <c:pt idx="7">
                  <c:v>Rabat-Salé-Kénitra</c:v>
                </c:pt>
                <c:pt idx="8">
                  <c:v>Casablanca-Settat</c:v>
                </c:pt>
                <c:pt idx="9">
                  <c:v>Souss-Massa</c:v>
                </c:pt>
                <c:pt idx="10">
                  <c:v>Tanger-Tétouan-Al Hoceima</c:v>
                </c:pt>
                <c:pt idx="11">
                  <c:v>Laâyoune-Sakia El Hamra</c:v>
                </c:pt>
                <c:pt idx="12">
                  <c:v>Dakhla-Oued Ed-Dahab</c:v>
                </c:pt>
              </c:strCache>
            </c:strRef>
          </c:cat>
          <c:val>
            <c:numRef>
              <c:f>'pop accr et urb'!$B$66:$B$78</c:f>
              <c:numCache>
                <c:formatCode>0.00</c:formatCode>
                <c:ptCount val="13"/>
                <c:pt idx="0">
                  <c:v>-8.5366330872316251E-2</c:v>
                </c:pt>
                <c:pt idx="1">
                  <c:v>1.9916478221904125E-2</c:v>
                </c:pt>
                <c:pt idx="2">
                  <c:v>0.12537528655018892</c:v>
                </c:pt>
                <c:pt idx="3">
                  <c:v>0.33893923495771366</c:v>
                </c:pt>
                <c:pt idx="4">
                  <c:v>0.53232162342842249</c:v>
                </c:pt>
                <c:pt idx="5">
                  <c:v>0.79356898846092416</c:v>
                </c:pt>
                <c:pt idx="6">
                  <c:v>0.84737328336310669</c:v>
                </c:pt>
                <c:pt idx="7">
                  <c:v>1.1438109461220813</c:v>
                </c:pt>
                <c:pt idx="8">
                  <c:v>1.1447581360432451</c:v>
                </c:pt>
                <c:pt idx="9">
                  <c:v>1.214920190044499</c:v>
                </c:pt>
                <c:pt idx="10">
                  <c:v>1.2576442488235748</c:v>
                </c:pt>
                <c:pt idx="11">
                  <c:v>2.0620148088164303</c:v>
                </c:pt>
                <c:pt idx="12">
                  <c:v>4.4035877964732517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A0-47F3-B02E-9276EAC30909}"/>
            </c:ext>
          </c:extLst>
        </c:ser>
        <c:dLbls>
          <c:showVal val="1"/>
        </c:dLbls>
        <c:gapWidth val="182"/>
        <c:axId val="98608256"/>
        <c:axId val="98609792"/>
      </c:barChart>
      <c:catAx>
        <c:axId val="986082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609792"/>
        <c:crosses val="autoZero"/>
        <c:auto val="1"/>
        <c:lblAlgn val="ctr"/>
        <c:lblOffset val="100"/>
      </c:catAx>
      <c:valAx>
        <c:axId val="98609792"/>
        <c:scaling>
          <c:orientation val="minMax"/>
        </c:scaling>
        <c:delete val="1"/>
        <c:axPos val="b"/>
        <c:numFmt formatCode="0.00" sourceLinked="1"/>
        <c:majorTickMark val="none"/>
        <c:tickLblPos val="nextTo"/>
        <c:crossAx val="9860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2.2916666666666669E-2"/>
          <c:y val="4.3930555131903304E-2"/>
          <c:w val="0.76675770997375325"/>
          <c:h val="0.79441852391447976"/>
        </c:manualLayout>
      </c:layout>
      <c:barChart>
        <c:barDir val="col"/>
        <c:grouping val="percentStacked"/>
        <c:ser>
          <c:idx val="0"/>
          <c:order val="0"/>
          <c:tx>
            <c:strRef>
              <c:f>'Struct pop'!$B$1</c:f>
              <c:strCache>
                <c:ptCount val="1"/>
                <c:pt idx="0">
                  <c:v>0-14 ans</c:v>
                </c:pt>
              </c:strCache>
            </c:strRef>
          </c:tx>
          <c:spPr>
            <a:solidFill>
              <a:srgbClr val="0E933A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'Struct pop'!$A$2:$A$4</c:f>
              <c:numCache>
                <c:formatCode>General</c:formatCode>
                <c:ptCount val="3"/>
                <c:pt idx="0">
                  <c:v>2004</c:v>
                </c:pt>
                <c:pt idx="1">
                  <c:v>2014</c:v>
                </c:pt>
                <c:pt idx="2">
                  <c:v>2024</c:v>
                </c:pt>
              </c:numCache>
            </c:numRef>
          </c:cat>
          <c:val>
            <c:numRef>
              <c:f>'Struct pop'!$B$2:$B$4</c:f>
              <c:numCache>
                <c:formatCode>General</c:formatCode>
                <c:ptCount val="3"/>
                <c:pt idx="0">
                  <c:v>31</c:v>
                </c:pt>
                <c:pt idx="1">
                  <c:v>28.2</c:v>
                </c:pt>
                <c:pt idx="2">
                  <c:v>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F5-49E2-854B-8B247F4E9340}"/>
            </c:ext>
          </c:extLst>
        </c:ser>
        <c:ser>
          <c:idx val="1"/>
          <c:order val="1"/>
          <c:tx>
            <c:strRef>
              <c:f>'Struct pop'!$C$1</c:f>
              <c:strCache>
                <c:ptCount val="1"/>
                <c:pt idx="0">
                  <c:v>15-59 ans</c:v>
                </c:pt>
              </c:strCache>
            </c:strRef>
          </c:tx>
          <c:spPr>
            <a:solidFill>
              <a:srgbClr val="0F70B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'Struct pop'!$A$2:$A$4</c:f>
              <c:numCache>
                <c:formatCode>General</c:formatCode>
                <c:ptCount val="3"/>
                <c:pt idx="0">
                  <c:v>2004</c:v>
                </c:pt>
                <c:pt idx="1">
                  <c:v>2014</c:v>
                </c:pt>
                <c:pt idx="2">
                  <c:v>2024</c:v>
                </c:pt>
              </c:numCache>
            </c:numRef>
          </c:cat>
          <c:val>
            <c:numRef>
              <c:f>'Struct pop'!$C$2:$C$4</c:f>
              <c:numCache>
                <c:formatCode>General</c:formatCode>
                <c:ptCount val="3"/>
                <c:pt idx="0">
                  <c:v>61</c:v>
                </c:pt>
                <c:pt idx="1">
                  <c:v>62.4</c:v>
                </c:pt>
                <c:pt idx="2">
                  <c:v>59.7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F5-49E2-854B-8B247F4E9340}"/>
            </c:ext>
          </c:extLst>
        </c:ser>
        <c:ser>
          <c:idx val="2"/>
          <c:order val="2"/>
          <c:tx>
            <c:strRef>
              <c:f>'Struct pop'!$D$1</c:f>
              <c:strCache>
                <c:ptCount val="1"/>
                <c:pt idx="0">
                  <c:v>60 ans et +</c:v>
                </c:pt>
              </c:strCache>
            </c:strRef>
          </c:tx>
          <c:spPr>
            <a:solidFill>
              <a:srgbClr val="FEC31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'Struct pop'!$A$2:$A$4</c:f>
              <c:numCache>
                <c:formatCode>General</c:formatCode>
                <c:ptCount val="3"/>
                <c:pt idx="0">
                  <c:v>2004</c:v>
                </c:pt>
                <c:pt idx="1">
                  <c:v>2014</c:v>
                </c:pt>
                <c:pt idx="2">
                  <c:v>2024</c:v>
                </c:pt>
              </c:numCache>
            </c:numRef>
          </c:cat>
          <c:val>
            <c:numRef>
              <c:f>'Struct pop'!$D$2:$D$4</c:f>
              <c:numCache>
                <c:formatCode>General</c:formatCode>
                <c:ptCount val="3"/>
                <c:pt idx="0">
                  <c:v>8</c:v>
                </c:pt>
                <c:pt idx="1">
                  <c:v>9.4</c:v>
                </c:pt>
                <c:pt idx="2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F5-49E2-854B-8B247F4E9340}"/>
            </c:ext>
          </c:extLst>
        </c:ser>
        <c:dLbls>
          <c:showVal val="1"/>
        </c:dLbls>
        <c:gapWidth val="300"/>
        <c:overlap val="100"/>
        <c:axId val="166352384"/>
        <c:axId val="166355328"/>
      </c:barChart>
      <c:catAx>
        <c:axId val="166352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355328"/>
        <c:crosses val="autoZero"/>
        <c:auto val="1"/>
        <c:lblAlgn val="ctr"/>
        <c:lblOffset val="100"/>
      </c:catAx>
      <c:valAx>
        <c:axId val="166355328"/>
        <c:scaling>
          <c:orientation val="minMax"/>
        </c:scaling>
        <c:delete val="1"/>
        <c:axPos val="l"/>
        <c:numFmt formatCode="0%" sourceLinked="1"/>
        <c:tickLblPos val="nextTo"/>
        <c:crossAx val="16635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 b="1"/>
      </a:pPr>
      <a:endParaRPr lang="fr-F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'ménges-2024'!$C$27</c:f>
              <c:strCache>
                <c:ptCount val="1"/>
                <c:pt idx="0">
                  <c:v>Nombre de ménages (millions)</c:v>
                </c:pt>
              </c:strCache>
            </c:strRef>
          </c:tx>
          <c:spPr>
            <a:solidFill>
              <a:srgbClr val="0F70B7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'ménges-2024'!$B$28:$B$30</c:f>
              <c:numCache>
                <c:formatCode>General</c:formatCode>
                <c:ptCount val="3"/>
                <c:pt idx="0">
                  <c:v>2004</c:v>
                </c:pt>
                <c:pt idx="1">
                  <c:v>2014</c:v>
                </c:pt>
                <c:pt idx="2">
                  <c:v>2024</c:v>
                </c:pt>
              </c:numCache>
            </c:numRef>
          </c:cat>
          <c:val>
            <c:numRef>
              <c:f>'ménges-2024'!$C$28:$C$30</c:f>
              <c:numCache>
                <c:formatCode>0.000</c:formatCode>
                <c:ptCount val="3"/>
                <c:pt idx="0">
                  <c:v>5.6652639999999996</c:v>
                </c:pt>
                <c:pt idx="1">
                  <c:v>7.3138059999999987</c:v>
                </c:pt>
                <c:pt idx="2">
                  <c:v>9.2750380000000003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9-47D5-975D-8E1D1C586A27}"/>
            </c:ext>
          </c:extLst>
        </c:ser>
        <c:dLbls/>
        <c:gapWidth val="219"/>
        <c:axId val="98662272"/>
        <c:axId val="98663808"/>
      </c:barChart>
      <c:lineChart>
        <c:grouping val="standard"/>
        <c:ser>
          <c:idx val="1"/>
          <c:order val="1"/>
          <c:tx>
            <c:strRef>
              <c:f>'ménges-2024'!$D$27</c:f>
              <c:strCache>
                <c:ptCount val="1"/>
                <c:pt idx="0">
                  <c:v>Taille moyenne </c:v>
                </c:pt>
              </c:strCache>
            </c:strRef>
          </c:tx>
          <c:spPr>
            <a:ln w="22225" cap="rnd">
              <a:solidFill>
                <a:srgbClr val="EA5D18"/>
              </a:solidFill>
              <a:prstDash val="sysDash"/>
              <a:round/>
            </a:ln>
            <a:effectLst/>
          </c:spPr>
          <c:marker>
            <c:symbol val="diamond"/>
            <c:size val="8"/>
            <c:spPr>
              <a:solidFill>
                <a:srgbClr val="EA5D18"/>
              </a:solidFill>
              <a:ln w="9525">
                <a:solidFill>
                  <a:srgbClr val="EA5D18"/>
                </a:solidFill>
              </a:ln>
              <a:effectLst/>
            </c:spPr>
          </c:marker>
          <c:dPt>
            <c:idx val="2"/>
            <c:spPr>
              <a:ln w="22225" cap="rnd">
                <a:solidFill>
                  <a:srgbClr val="EA5D18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F76-4BB1-997E-AAE215804505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fld id="{D6DE17EF-9CF8-449C-A597-76B96156A16F}" type="VALUE">
                      <a:rPr lang="en-US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rPr>
                      <a:pPr/>
                      <a:t>[VALEUR]</a:t>
                    </a:fld>
                    <a:endParaRPr lang="fr-MA"/>
                  </a:p>
                </c:rich>
              </c:tx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76-4BB1-997E-AAE21580450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E95C17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'ménges-2024'!$B$28:$B$30</c:f>
              <c:numCache>
                <c:formatCode>General</c:formatCode>
                <c:ptCount val="3"/>
                <c:pt idx="0">
                  <c:v>2004</c:v>
                </c:pt>
                <c:pt idx="1">
                  <c:v>2014</c:v>
                </c:pt>
                <c:pt idx="2">
                  <c:v>2024</c:v>
                </c:pt>
              </c:numCache>
            </c:numRef>
          </c:cat>
          <c:val>
            <c:numRef>
              <c:f>'ménges-2024'!$D$28:$D$30</c:f>
              <c:numCache>
                <c:formatCode>0.0</c:formatCode>
                <c:ptCount val="3"/>
                <c:pt idx="0">
                  <c:v>5.3</c:v>
                </c:pt>
                <c:pt idx="1">
                  <c:v>4.5999999999999996</c:v>
                </c:pt>
                <c:pt idx="2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29-47D5-975D-8E1D1C586A27}"/>
            </c:ext>
          </c:extLst>
        </c:ser>
        <c:dLbls/>
        <c:marker val="1"/>
        <c:axId val="98675328"/>
        <c:axId val="98673792"/>
      </c:lineChart>
      <c:catAx>
        <c:axId val="98662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98663808"/>
        <c:crosses val="autoZero"/>
        <c:auto val="1"/>
        <c:lblAlgn val="ctr"/>
        <c:lblOffset val="100"/>
      </c:catAx>
      <c:valAx>
        <c:axId val="98663808"/>
        <c:scaling>
          <c:orientation val="minMax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98662272"/>
        <c:crosses val="autoZero"/>
        <c:crossBetween val="between"/>
      </c:valAx>
      <c:valAx>
        <c:axId val="98673792"/>
        <c:scaling>
          <c:orientation val="minMax"/>
          <c:min val="0"/>
        </c:scaling>
        <c:axPos val="r"/>
        <c:numFmt formatCode="0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98675328"/>
        <c:crosses val="max"/>
        <c:crossBetween val="between"/>
      </c:valAx>
      <c:catAx>
        <c:axId val="98675328"/>
        <c:scaling>
          <c:orientation val="minMax"/>
        </c:scaling>
        <c:delete val="1"/>
        <c:axPos val="b"/>
        <c:numFmt formatCode="General" sourceLinked="1"/>
        <c:tickLblPos val="nextTo"/>
        <c:crossAx val="9867379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48999540972595"/>
          <c:y val="0.90252606875359576"/>
          <c:w val="0.5730754753660211"/>
          <c:h val="9.747393124640420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fr-F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2.2869022869022874E-2"/>
          <c:y val="3.7096932665216791E-2"/>
          <c:w val="0.69595314878779446"/>
          <c:h val="0.85337736104583062"/>
        </c:manualLayout>
      </c:layout>
      <c:barChart>
        <c:barDir val="col"/>
        <c:grouping val="stacked"/>
        <c:ser>
          <c:idx val="0"/>
          <c:order val="0"/>
          <c:tx>
            <c:strRef>
              <c:f>Feuil1!$A$2</c:f>
              <c:strCache>
                <c:ptCount val="1"/>
                <c:pt idx="0">
                  <c:v>Une personne</c:v>
                </c:pt>
              </c:strCache>
            </c:strRef>
          </c:tx>
          <c:spPr>
            <a:solidFill>
              <a:srgbClr val="0E933A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2014</c:v>
                </c:pt>
                <c:pt idx="1">
                  <c:v>2024</c:v>
                </c:pt>
              </c:strCache>
            </c:strRef>
          </c:cat>
          <c:val>
            <c:numRef>
              <c:f>Feuil1!$B$2:$C$2</c:f>
              <c:numCache>
                <c:formatCode>General</c:formatCode>
                <c:ptCount val="2"/>
                <c:pt idx="0">
                  <c:v>7.2</c:v>
                </c:pt>
                <c:pt idx="1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3-4D69-B595-785A1B63792C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2 à 3 personnes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2014</c:v>
                </c:pt>
                <c:pt idx="1">
                  <c:v>2024</c:v>
                </c:pt>
              </c:strCache>
            </c:strRef>
          </c:cat>
          <c:val>
            <c:numRef>
              <c:f>Feuil1!$B$3:$C$3</c:f>
              <c:numCache>
                <c:formatCode>General</c:formatCode>
                <c:ptCount val="2"/>
                <c:pt idx="0">
                  <c:v>26.1</c:v>
                </c:pt>
                <c:pt idx="1">
                  <c:v>31.7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03-4D69-B595-785A1B63792C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4 personnes et plus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2014</c:v>
                </c:pt>
                <c:pt idx="1">
                  <c:v>2024</c:v>
                </c:pt>
              </c:strCache>
            </c:strRef>
          </c:cat>
          <c:val>
            <c:numRef>
              <c:f>Feuil1!$B$4:$C$4</c:f>
              <c:numCache>
                <c:formatCode>General</c:formatCode>
                <c:ptCount val="2"/>
                <c:pt idx="0">
                  <c:v>66.7</c:v>
                </c:pt>
                <c:pt idx="1">
                  <c:v>57.2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03-4D69-B595-785A1B63792C}"/>
            </c:ext>
          </c:extLst>
        </c:ser>
        <c:dLbls>
          <c:showVal val="1"/>
        </c:dLbls>
        <c:gapWidth val="300"/>
        <c:overlap val="100"/>
        <c:axId val="98760192"/>
        <c:axId val="98761728"/>
      </c:barChart>
      <c:catAx>
        <c:axId val="98760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761728"/>
        <c:crosses val="autoZero"/>
        <c:auto val="1"/>
        <c:lblAlgn val="ctr"/>
        <c:lblOffset val="100"/>
      </c:catAx>
      <c:valAx>
        <c:axId val="98761728"/>
        <c:scaling>
          <c:orientation val="minMax"/>
          <c:max val="100"/>
        </c:scaling>
        <c:delete val="1"/>
        <c:axPos val="l"/>
        <c:numFmt formatCode="General" sourceLinked="1"/>
        <c:tickLblPos val="nextTo"/>
        <c:crossAx val="987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fr-F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7"/>
  <c:chart>
    <c:autoTitleDeleted val="1"/>
    <c:plotArea>
      <c:layout>
        <c:manualLayout>
          <c:layoutTarget val="inner"/>
          <c:xMode val="edge"/>
          <c:yMode val="edge"/>
          <c:x val="2.3002927645336679E-2"/>
          <c:y val="3.7061994609164428E-2"/>
          <c:w val="0.83738790806732588"/>
          <c:h val="0.82079928688159276"/>
        </c:manualLayout>
      </c:layout>
      <c:barChart>
        <c:barDir val="col"/>
        <c:grouping val="clustered"/>
        <c:ser>
          <c:idx val="0"/>
          <c:order val="0"/>
          <c:tx>
            <c:strRef>
              <c:f>'[Présentation RGPH 24 Graph_13122024.xlsx]Presentation '!$A$3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7.3728516893796425E-3"/>
                  <c:y val="3.175454089934831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0F-4A41-90F3-ED5B7EBD1AA9}"/>
                </c:ext>
              </c:extLst>
            </c:dLbl>
            <c:dLbl>
              <c:idx val="1"/>
              <c:layout>
                <c:manualLayout>
                  <c:x val="-1.2288086148966142E-2"/>
                  <c:y val="-5.8215985799436777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0F-4A41-90F3-ED5B7EBD1AA9}"/>
                </c:ext>
              </c:extLst>
            </c:dLbl>
            <c:dLbl>
              <c:idx val="2"/>
              <c:layout>
                <c:manualLayout>
                  <c:x val="-4.9152344595865096E-3"/>
                  <c:y val="-2.9107992899718395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0F-4A41-90F3-ED5B7EBD1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'[Présentation RGPH 24 Graph_13122024.xlsx]Presentation '!$B$2:$D$2</c:f>
              <c:strCache>
                <c:ptCount val="3"/>
                <c:pt idx="0">
                  <c:v>Urbain</c:v>
                </c:pt>
                <c:pt idx="1">
                  <c:v>Rural</c:v>
                </c:pt>
                <c:pt idx="2">
                  <c:v>Ensemble</c:v>
                </c:pt>
              </c:strCache>
            </c:strRef>
          </c:cat>
          <c:val>
            <c:numRef>
              <c:f>'[Présentation RGPH 24 Graph_13122024.xlsx]Presentation '!$B$3:$D$3</c:f>
              <c:numCache>
                <c:formatCode>0.0</c:formatCode>
                <c:ptCount val="3"/>
                <c:pt idx="0">
                  <c:v>18.638496275695264</c:v>
                </c:pt>
                <c:pt idx="1">
                  <c:v>11.604257355062503</c:v>
                </c:pt>
                <c:pt idx="2">
                  <c:v>16.228226452820866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0B-4376-BC0A-B9C94001AAF8}"/>
            </c:ext>
          </c:extLst>
        </c:ser>
        <c:ser>
          <c:idx val="1"/>
          <c:order val="1"/>
          <c:tx>
            <c:strRef>
              <c:f>'[Présentation RGPH 24 Graph_13122024.xlsx]Presentation '!$A$4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'[Présentation RGPH 24 Graph_13122024.xlsx]Presentation '!$B$2:$D$2</c:f>
              <c:strCache>
                <c:ptCount val="3"/>
                <c:pt idx="0">
                  <c:v>Urbain</c:v>
                </c:pt>
                <c:pt idx="1">
                  <c:v>Rural</c:v>
                </c:pt>
                <c:pt idx="2">
                  <c:v>Ensemble</c:v>
                </c:pt>
              </c:strCache>
            </c:strRef>
          </c:cat>
          <c:val>
            <c:numRef>
              <c:f>'[Présentation RGPH 24 Graph_13122024.xlsx]Presentation '!$B$4:$D$4</c:f>
              <c:numCache>
                <c:formatCode>General</c:formatCode>
                <c:ptCount val="3"/>
                <c:pt idx="0">
                  <c:v>21.6</c:v>
                </c:pt>
                <c:pt idx="1">
                  <c:v>14.5</c:v>
                </c:pt>
                <c:pt idx="2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0B-4376-BC0A-B9C94001AAF8}"/>
            </c:ext>
          </c:extLst>
        </c:ser>
        <c:dLbls/>
        <c:gapWidth val="300"/>
        <c:axId val="98923264"/>
        <c:axId val="98924800"/>
      </c:barChart>
      <c:catAx>
        <c:axId val="9892326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924800"/>
        <c:crosses val="autoZero"/>
        <c:auto val="1"/>
        <c:lblAlgn val="ctr"/>
        <c:lblOffset val="100"/>
      </c:catAx>
      <c:valAx>
        <c:axId val="98924800"/>
        <c:scaling>
          <c:orientation val="minMax"/>
        </c:scaling>
        <c:delete val="1"/>
        <c:axPos val="l"/>
        <c:numFmt formatCode="0.0" sourceLinked="1"/>
        <c:tickLblPos val="nextTo"/>
        <c:crossAx val="9892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>
          <a:solidFill>
            <a:schemeClr val="tx1">
              <a:lumMod val="65000"/>
              <a:lumOff val="35000"/>
            </a:schemeClr>
          </a:solidFill>
        </a:defRPr>
      </a:pPr>
      <a:endParaRPr lang="fr-F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Education!$A$5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Education!$B$4:$D$4</c:f>
              <c:strCache>
                <c:ptCount val="3"/>
                <c:pt idx="0">
                  <c:v>4-5 ans</c:v>
                </c:pt>
                <c:pt idx="1">
                  <c:v>6-11 ans</c:v>
                </c:pt>
                <c:pt idx="2">
                  <c:v>12-14 ans</c:v>
                </c:pt>
              </c:strCache>
            </c:strRef>
          </c:cat>
          <c:val>
            <c:numRef>
              <c:f>Education!$B$5:$D$5</c:f>
              <c:numCache>
                <c:formatCode>0.0</c:formatCode>
                <c:ptCount val="3"/>
                <c:pt idx="0">
                  <c:v>62.740122442872085</c:v>
                </c:pt>
                <c:pt idx="1">
                  <c:v>95.8</c:v>
                </c:pt>
                <c:pt idx="2">
                  <c:v>92.77107297501496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B3-44D0-8872-5B6D83FC0837}"/>
            </c:ext>
          </c:extLst>
        </c:ser>
        <c:ser>
          <c:idx val="1"/>
          <c:order val="1"/>
          <c:tx>
            <c:strRef>
              <c:f>Education!$A$6</c:f>
              <c:strCache>
                <c:ptCount val="1"/>
                <c:pt idx="0">
                  <c:v>Urbain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Education!$B$4:$D$4</c:f>
              <c:strCache>
                <c:ptCount val="3"/>
                <c:pt idx="0">
                  <c:v>4-5 ans</c:v>
                </c:pt>
                <c:pt idx="1">
                  <c:v>6-11 ans</c:v>
                </c:pt>
                <c:pt idx="2">
                  <c:v>12-14 ans</c:v>
                </c:pt>
              </c:strCache>
            </c:strRef>
          </c:cat>
          <c:val>
            <c:numRef>
              <c:f>Education!$B$6:$D$6</c:f>
              <c:numCache>
                <c:formatCode>0.0</c:formatCode>
                <c:ptCount val="3"/>
                <c:pt idx="0">
                  <c:v>66.833380131392829</c:v>
                </c:pt>
                <c:pt idx="1">
                  <c:v>96.277597907517361</c:v>
                </c:pt>
                <c:pt idx="2">
                  <c:v>96.109676947986969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B3-44D0-8872-5B6D83FC0837}"/>
            </c:ext>
          </c:extLst>
        </c:ser>
        <c:ser>
          <c:idx val="2"/>
          <c:order val="2"/>
          <c:tx>
            <c:strRef>
              <c:f>Education!$A$7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Education!$B$4:$D$4</c:f>
              <c:strCache>
                <c:ptCount val="3"/>
                <c:pt idx="0">
                  <c:v>4-5 ans</c:v>
                </c:pt>
                <c:pt idx="1">
                  <c:v>6-11 ans</c:v>
                </c:pt>
                <c:pt idx="2">
                  <c:v>12-14 ans</c:v>
                </c:pt>
              </c:strCache>
            </c:strRef>
          </c:cat>
          <c:val>
            <c:numRef>
              <c:f>Education!$B$7:$D$7</c:f>
              <c:numCache>
                <c:formatCode>0.0</c:formatCode>
                <c:ptCount val="3"/>
                <c:pt idx="0">
                  <c:v>56.902202974579069</c:v>
                </c:pt>
                <c:pt idx="1">
                  <c:v>95.141032953424926</c:v>
                </c:pt>
                <c:pt idx="2">
                  <c:v>87.929008814743739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B3-44D0-8872-5B6D83FC0837}"/>
            </c:ext>
          </c:extLst>
        </c:ser>
        <c:dLbls/>
        <c:gapWidth val="219"/>
        <c:overlap val="-27"/>
        <c:axId val="99014144"/>
        <c:axId val="99015680"/>
      </c:barChart>
      <c:catAx>
        <c:axId val="99014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015680"/>
        <c:crosses val="autoZero"/>
        <c:auto val="1"/>
        <c:lblAlgn val="ctr"/>
        <c:lblOffset val="100"/>
      </c:catAx>
      <c:valAx>
        <c:axId val="99015680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99014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 b="1"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F6ECC-9297-4548-9FFA-42DCFE443737}" type="datetimeFigureOut">
              <a:rPr lang="fr-FR" smtClean="0"/>
              <a:pPr/>
              <a:t>24/12/2024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F1727-EA2D-4923-946E-5821F67841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984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21705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7418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50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675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7960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52911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031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1068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4747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C2507B-962F-C517-4B61-822A5A821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980BAB60-4B21-0DAA-205E-1A5EA9E9D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xmlns="" id="{AE81A0EB-8758-9458-89ED-C7EBE2ADF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F088488-C7C6-C397-B0B8-6785C26B2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7998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089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5724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37670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1007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5733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8636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2171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265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742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5854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458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650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9944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790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F1727-EA2D-4923-946E-5821F678418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264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F68D-7181-4F52-A392-6BA90AED8D5A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778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F3AB-2064-46AF-9390-D8A56CD10D68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6663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528C-43C7-47CD-BBF1-D1C8D98BE67B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54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1595-56E7-48E6-B4D6-34533DDF54AA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46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4E00-A0A6-4F90-AC40-A3E58B8ABAFE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551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839C-BD46-474B-8F20-092BFE830EE6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78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9431-0E3C-4046-9133-46947194554E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5864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45B8-ADC6-4A42-B87E-857CEF36EDC4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734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08BC-0F40-437F-8E51-F45343AD4440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68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6A59-020E-479F-B4B3-35FC17B4591C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65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0FD5-D9F9-4FF7-A971-37DCF324B651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465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FA5-DC7E-4032-A5C8-A9F055EA6AA3}" type="datetime1">
              <a:rPr lang="fr-FR" smtClean="0"/>
              <a:pPr/>
              <a:t>24/12/2024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403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3930" y="2122063"/>
            <a:ext cx="11444140" cy="41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462256"/>
                </a:solidFill>
                <a:effectLst/>
                <a:latin typeface="Calibri" panose="020F0502020204030204" pitchFamily="34" charset="0"/>
              </a:rPr>
              <a:t>Recensement Général de la Population et de l’Habitat 2024</a:t>
            </a: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Principaux résultats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sz="8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8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ar-SA" sz="8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Rabat, 17 Décembre 2024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8768" y="186160"/>
            <a:ext cx="1889125" cy="12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4" y="33347"/>
            <a:ext cx="1323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39218CFE-5F4A-3F39-4FDB-3E960C2D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3713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5700" y="277090"/>
            <a:ext cx="9715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Baisse de la part des enfants de moins de 15 ans et accélération du vieillissement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159512" y="1367066"/>
            <a:ext cx="56633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Evolution de la structure de la population par grands groupes d'âges (en%)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082037"/>
              </p:ext>
            </p:extLst>
          </p:nvPr>
        </p:nvGraphicFramePr>
        <p:xfrm>
          <a:off x="6096000" y="1906332"/>
          <a:ext cx="6096000" cy="324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1" y="52524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3590" y="5413894"/>
            <a:ext cx="5415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Baisse de la part des enfants et des personnes en âge d’activité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Hausse de la part des seniors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348DD9-C4DA-CAC8-6016-2262F87EE861}"/>
              </a:ext>
            </a:extLst>
          </p:cNvPr>
          <p:cNvSpPr/>
          <p:nvPr/>
        </p:nvSpPr>
        <p:spPr>
          <a:xfrm>
            <a:off x="432697" y="1348803"/>
            <a:ext cx="5663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Pyramide des âges (2024)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99D40F41-8F6D-4DD7-97B1-178AAEF36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61" y="1906332"/>
            <a:ext cx="6101761" cy="4951668"/>
          </a:xfrm>
          <a:prstGeom prst="rect">
            <a:avLst/>
          </a:prstGeom>
          <a:ln>
            <a:noFill/>
          </a:ln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45B70ED-6F79-FF86-BAB6-5308D483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261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675" y="241119"/>
            <a:ext cx="9359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Des ménages de taille plus réduite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7084" y="1202666"/>
            <a:ext cx="991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Evolution du nombre de ménages (en million) et de leur taille moyenne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85EB49A4-DD13-93F8-64C4-D4D2C2F788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5928796"/>
              </p:ext>
            </p:extLst>
          </p:nvPr>
        </p:nvGraphicFramePr>
        <p:xfrm>
          <a:off x="1531598" y="1717597"/>
          <a:ext cx="9128805" cy="347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457" y="5322221"/>
            <a:ext cx="11046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 1ᵉʳ septembre 2024, le nombre de ménages s’élève à </a:t>
            </a:r>
            <a:r>
              <a:rPr lang="fr-FR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9 275 038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contre 7 313 806 en 2014 correspondant à un taux d’accroissement annuel moyen de 2,4% contre de 2,6% durant la période 2004-2014</a:t>
            </a:r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fr-FR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taille moyenne des ménages a diminué atteignant 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3,9 personnes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2024.</a:t>
            </a:r>
            <a:endParaRPr lang="fr-FR" sz="2000" b="0" dirty="0">
              <a:effectLst/>
            </a:endParaRPr>
          </a:p>
        </p:txBody>
      </p:sp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5" y="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160E6A0-9566-FD1B-32C7-28B30198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230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xmlns="" val="3183494175"/>
              </p:ext>
            </p:extLst>
          </p:nvPr>
        </p:nvGraphicFramePr>
        <p:xfrm>
          <a:off x="1" y="1745991"/>
          <a:ext cx="6108700" cy="3765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233940" y="264533"/>
            <a:ext cx="9534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Evolution de la composition des ménages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434" y="1371056"/>
            <a:ext cx="5459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Répartition des ménages selon leur taille (%)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430" y="5909504"/>
            <a:ext cx="5521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La proportion des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ménages composés d’une seule personne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a augmenté de 7,2% à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11,1%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18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67" y="63167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D212AD-DF5A-2E82-F812-E4D41BA492B3}"/>
              </a:ext>
            </a:extLst>
          </p:cNvPr>
          <p:cNvSpPr/>
          <p:nvPr/>
        </p:nvSpPr>
        <p:spPr>
          <a:xfrm>
            <a:off x="6272812" y="5909504"/>
            <a:ext cx="5846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La proportion des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ménages dirigés par des femmes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a augmenté de 16,2% à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19,2%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0AA72B-DA1B-F7F2-B829-1017DF652558}"/>
              </a:ext>
            </a:extLst>
          </p:cNvPr>
          <p:cNvSpPr/>
          <p:nvPr/>
        </p:nvSpPr>
        <p:spPr>
          <a:xfrm>
            <a:off x="6660808" y="1370503"/>
            <a:ext cx="5070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Proportion des ménages dirigés par des femmes (%)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610379"/>
              </p:ext>
            </p:extLst>
          </p:nvPr>
        </p:nvGraphicFramePr>
        <p:xfrm>
          <a:off x="6118860" y="1739901"/>
          <a:ext cx="6073140" cy="37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7CEDCB7-00C7-EEB1-B657-396CF595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802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20C810-484E-DC28-4BFE-F6B1F4B71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EA4AA2E-B8EB-4A49-B9FB-8358892F1A3B}"/>
              </a:ext>
            </a:extLst>
          </p:cNvPr>
          <p:cNvSpPr txBox="1"/>
          <p:nvPr/>
        </p:nvSpPr>
        <p:spPr>
          <a:xfrm>
            <a:off x="3048000" y="2674306"/>
            <a:ext cx="609600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fr-FR" sz="4000" b="1" dirty="0">
                <a:solidFill>
                  <a:srgbClr val="462256"/>
                </a:solidFill>
                <a:latin typeface="Calibri" panose="020F0502020204030204" pitchFamily="34" charset="0"/>
              </a:rPr>
              <a:t>3. Capital humain</a:t>
            </a:r>
          </a:p>
        </p:txBody>
      </p:sp>
      <p:pic>
        <p:nvPicPr>
          <p:cNvPr id="7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C5C6C2BB-E942-C5B1-5729-A8A9B60F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49253734-7DED-D695-C606-D5FD6C2C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3" name="Picture 2" descr="https://lh7-rt.googleusercontent.com/slidesz/AGV_vUdKZT0tj_ZQ5KLURuMP3rVsyxL7QA9xGRGsJEugPeVVOjZ_XWM0knLJ2REIGXOQZL3Qnqd8tgJOMEU_yyWmXMDJB3HgX4npPBRx9s0kh9vPXuTKMpO6OLx3u9vR7B4rfJ0PP9dVBlzpWjmj6oHHE2k=s2048?key=NTr2ljQoRw6ZJ6jrQRBNSHkW">
            <a:extLst>
              <a:ext uri="{FF2B5EF4-FFF2-40B4-BE49-F238E27FC236}">
                <a16:creationId xmlns:a16="http://schemas.microsoft.com/office/drawing/2014/main" xmlns="" id="{B79E80F5-163B-DC6B-55DA-8B73CF8C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1581" y="38100"/>
            <a:ext cx="2086882" cy="24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8954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220" y="360993"/>
            <a:ext cx="9105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Progression continue de la scolarisation des enfants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3940" y="1324965"/>
            <a:ext cx="991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Taux de scolarisation des enfants de moins de 15 ans par groupe d’âge et par milieu de résidence (en%)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195" y="5301032"/>
            <a:ext cx="11710198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Progrès dans la scolarisation des enfants de moins de 15 ans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Plus marquées pour les filles en milieu rural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de 6 à 11 ans qui est passé de 90% en 2014 à 95,1% en 2024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Une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réduction des écarts de genre 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des enfants âgés de 12 à 14 ans</a:t>
            </a: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D7F0D0BA-D013-4A89-9B63-E70D92854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8676595"/>
              </p:ext>
            </p:extLst>
          </p:nvPr>
        </p:nvGraphicFramePr>
        <p:xfrm>
          <a:off x="480980" y="1677347"/>
          <a:ext cx="11417361" cy="370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3978AC8-0F9E-1E58-D6C7-92EB2DC0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421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9824" y="277090"/>
            <a:ext cx="8781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Amélioration du niveau d’études de la population âgée de 25 ans et plus</a:t>
            </a:r>
          </a:p>
        </p:txBody>
      </p:sp>
      <p:sp>
        <p:nvSpPr>
          <p:cNvPr id="4" name="Rectangle 3"/>
          <p:cNvSpPr/>
          <p:nvPr/>
        </p:nvSpPr>
        <p:spPr>
          <a:xfrm>
            <a:off x="881743" y="5612909"/>
            <a:ext cx="10280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algn="just" fontAlgn="base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Progression de la part des 25 ans et plus ayant au moins le niveau d’étude secondaire collégial :</a:t>
            </a:r>
          </a:p>
          <a:p>
            <a:pPr marL="6350" algn="ctr" fontAlgn="base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de 30,2% en 2014 à 39,1% en 2024</a:t>
            </a: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B48847A4-4EEA-4852-97A9-467F0245E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3263383"/>
              </p:ext>
            </p:extLst>
          </p:nvPr>
        </p:nvGraphicFramePr>
        <p:xfrm>
          <a:off x="1250437" y="1846362"/>
          <a:ext cx="9927940" cy="370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EA28CD5-0120-C316-04ED-AF7FF87E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026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0821" y="121001"/>
            <a:ext cx="8424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Amélioration de l’alphabétisme, en particulier chez les femmes et les ruraux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3940" y="1397881"/>
            <a:ext cx="991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Taux d’analphabétisme de la population de 10 ans et plus (%)</a:t>
            </a: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05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86" y="5503873"/>
            <a:ext cx="6085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Réduction du 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taux d'analphabétisme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national à </a:t>
            </a:r>
            <a:r>
              <a:rPr lang="fr-F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24,8%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 en 2024 contre 32,2% en 2014, avec des progrès plus marqués en milieu rural et chez les femmes.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6085597"/>
              </p:ext>
            </p:extLst>
          </p:nvPr>
        </p:nvGraphicFramePr>
        <p:xfrm>
          <a:off x="0" y="2177143"/>
          <a:ext cx="6085113" cy="329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2547929"/>
              </p:ext>
            </p:extLst>
          </p:nvPr>
        </p:nvGraphicFramePr>
        <p:xfrm>
          <a:off x="6096000" y="2176692"/>
          <a:ext cx="6096000" cy="329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AB80FC-218E-4909-F5A1-C688683B01C9}"/>
              </a:ext>
            </a:extLst>
          </p:cNvPr>
          <p:cNvSpPr/>
          <p:nvPr/>
        </p:nvSpPr>
        <p:spPr>
          <a:xfrm>
            <a:off x="360414" y="1841060"/>
            <a:ext cx="5544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Selon le sexe et selon le milieu (2014-2024)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670F84D-6575-2605-5E33-98B0E14F39F2}"/>
              </a:ext>
            </a:extLst>
          </p:cNvPr>
          <p:cNvSpPr/>
          <p:nvPr/>
        </p:nvSpPr>
        <p:spPr>
          <a:xfrm>
            <a:off x="6548891" y="1841060"/>
            <a:ext cx="4696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Selon les régions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57F760-EB69-4075-B5CA-5D4A5B1734A4}"/>
              </a:ext>
            </a:extLst>
          </p:cNvPr>
          <p:cNvSpPr/>
          <p:nvPr/>
        </p:nvSpPr>
        <p:spPr>
          <a:xfrm>
            <a:off x="6085113" y="5529943"/>
            <a:ext cx="6085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Des disparités persistantes entre les régions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0266" y="3822638"/>
            <a:ext cx="5946927" cy="24512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C48F856-2246-3606-BEEB-503D0729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75753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82806" y="231914"/>
            <a:ext cx="4833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i="0" u="none" strike="noStrike" dirty="0">
                <a:solidFill>
                  <a:srgbClr val="462256"/>
                </a:solidFill>
                <a:effectLst/>
                <a:latin typeface="Calibri" panose="020F0502020204030204" pitchFamily="34" charset="0"/>
              </a:rPr>
              <a:t>Plan de présentation</a:t>
            </a:r>
            <a:endParaRPr lang="fr-FR" sz="3200" b="0" dirty="0"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817" y="1120010"/>
            <a:ext cx="8823612" cy="562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base">
              <a:lnSpc>
                <a:spcPct val="150000"/>
              </a:lnSpc>
              <a:buFont typeface="+mj-lt"/>
              <a:buAutoNum type="romanUcPeriod"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Recensement Général de la Population et de l’Habitat 2024</a:t>
            </a: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Objectifs </a:t>
            </a:r>
            <a:endParaRPr lang="fr-FR" sz="2200" b="1" i="0" u="none" strike="noStrike" dirty="0">
              <a:solidFill>
                <a:srgbClr val="462256"/>
              </a:solidFill>
              <a:effectLst/>
              <a:latin typeface="Calibri" panose="020F0502020204030204" pitchFamily="34" charset="0"/>
            </a:endParaRP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Démographie</a:t>
            </a: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200" b="1" i="0" u="none" strike="noStrike" dirty="0">
                <a:solidFill>
                  <a:srgbClr val="462256"/>
                </a:solidFill>
                <a:effectLst/>
                <a:latin typeface="Calibri" panose="020F0502020204030204" pitchFamily="34" charset="0"/>
              </a:rPr>
              <a:t>Capital humain</a:t>
            </a: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Défis socioéconomiques</a:t>
            </a: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200" b="1" i="0" u="none" strike="noStrike" dirty="0">
                <a:solidFill>
                  <a:srgbClr val="462256"/>
                </a:solidFill>
                <a:effectLst/>
                <a:latin typeface="Calibri" panose="020F0502020204030204" pitchFamily="34" charset="0"/>
              </a:rPr>
              <a:t>Conditions d’habitat</a:t>
            </a:r>
          </a:p>
          <a:p>
            <a:pPr marL="514350" marR="0" lvl="0" indent="-514350" algn="just" fontAlgn="base">
              <a:lnSpc>
                <a:spcPct val="150000"/>
              </a:lnSpc>
              <a:buClrTx/>
              <a:buSzTx/>
              <a:buFont typeface="+mj-lt"/>
              <a:buAutoNum type="romanUcPeriod"/>
              <a:tabLst/>
              <a:defRPr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Cartographie des Etablissements Economiques 2023/2024</a:t>
            </a: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Objectifs </a:t>
            </a: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Etablissements à but lucratif</a:t>
            </a: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Etablissements de services publics</a:t>
            </a:r>
          </a:p>
          <a:p>
            <a:pPr marL="971550" lvl="1" indent="-514350" algn="just" fontAlgn="base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Souks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Canaro extra Bold"/>
                <a:ea typeface="+mn-ea"/>
                <a:cs typeface="+mn-cs"/>
              </a:rPr>
              <a:t> </a:t>
            </a:r>
            <a:r>
              <a:rPr lang="fr-FR" sz="2200" b="1" dirty="0">
                <a:solidFill>
                  <a:srgbClr val="462256"/>
                </a:solidFill>
                <a:latin typeface="Calibri" panose="020F0502020204030204" pitchFamily="34" charset="0"/>
              </a:rPr>
              <a:t>hebdomadaires</a:t>
            </a:r>
          </a:p>
        </p:txBody>
      </p:sp>
      <p:pic>
        <p:nvPicPr>
          <p:cNvPr id="8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5055" y="106495"/>
            <a:ext cx="1180193" cy="8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20D07D6B-60ED-DBB5-ACC1-88819867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94"/>
            <a:ext cx="1323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0719681-381A-14C7-9E36-05ED6989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038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3862" y="375827"/>
            <a:ext cx="9978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Langues lues et écrites par la population alphabétisée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485" y="5443100"/>
            <a:ext cx="11811907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La quasi-totalité de la population alphabète de 10 ans et plus sait lire et écrire la langue arabe (99,2%)</a:t>
            </a: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L’aptitude à lire et à écrire le français (57,7%) et l'anglais (20,5%) présente des écarts notables entre le milieu urbain et rural</a:t>
            </a: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19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89716" y="1019092"/>
            <a:ext cx="991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Langues lues et écrites par milieu de résidence (en%)</a:t>
            </a:r>
          </a:p>
        </p:txBody>
      </p:sp>
      <p:graphicFrame>
        <p:nvGraphicFramePr>
          <p:cNvPr id="13" name="Graphique 5">
            <a:extLst>
              <a:ext uri="{FF2B5EF4-FFF2-40B4-BE49-F238E27FC236}">
                <a16:creationId xmlns:a16="http://schemas.microsoft.com/office/drawing/2014/main" xmlns="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8479568"/>
              </p:ext>
            </p:extLst>
          </p:nvPr>
        </p:nvGraphicFramePr>
        <p:xfrm>
          <a:off x="239485" y="1450566"/>
          <a:ext cx="11610008" cy="399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E863C0D8-3EF6-2334-C755-810AC26E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508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3807" y="151180"/>
            <a:ext cx="8424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Près de sept personnes sur dix disposent d’une couverture médicale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0289" y="1210502"/>
            <a:ext cx="991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Taux de couverture médicale (%)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9543" y="5852277"/>
            <a:ext cx="10002157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La couverture médicale </a:t>
            </a:r>
            <a:r>
              <a:rPr lang="fr-FR" dirty="0"/>
              <a:t>concerne </a:t>
            </a:r>
            <a:r>
              <a:rPr lang="fr-FR" b="1" dirty="0"/>
              <a:t>69,8% </a:t>
            </a:r>
            <a:r>
              <a:rPr lang="fr-FR" dirty="0"/>
              <a:t>de la population, avec des disparités régionales.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5F8207-8CB6-6357-B68B-1C2E1F8F51B6}"/>
              </a:ext>
            </a:extLst>
          </p:cNvPr>
          <p:cNvSpPr/>
          <p:nvPr/>
        </p:nvSpPr>
        <p:spPr>
          <a:xfrm>
            <a:off x="0" y="1549056"/>
            <a:ext cx="5544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selon le milieu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63AE40-206C-1D44-10B7-E1369054A52C}"/>
              </a:ext>
            </a:extLst>
          </p:cNvPr>
          <p:cNvSpPr/>
          <p:nvPr/>
        </p:nvSpPr>
        <p:spPr>
          <a:xfrm>
            <a:off x="5986174" y="1515585"/>
            <a:ext cx="5544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selon les régions</a:t>
            </a: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111571"/>
              </p:ext>
            </p:extLst>
          </p:nvPr>
        </p:nvGraphicFramePr>
        <p:xfrm>
          <a:off x="5544396" y="1921294"/>
          <a:ext cx="6131380" cy="372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8" y="10073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4582834"/>
              </p:ext>
            </p:extLst>
          </p:nvPr>
        </p:nvGraphicFramePr>
        <p:xfrm>
          <a:off x="405515" y="1840604"/>
          <a:ext cx="4889815" cy="356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5885391" y="3555619"/>
            <a:ext cx="5946927" cy="2543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1C50E8B9-3B3D-DE37-C9A4-2FEA1953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810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98D3B4-D478-53AE-F4C2-1618EB05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6D4B2E4-BE2D-82CC-4DB1-9849A691DD97}"/>
              </a:ext>
            </a:extLst>
          </p:cNvPr>
          <p:cNvSpPr/>
          <p:nvPr/>
        </p:nvSpPr>
        <p:spPr>
          <a:xfrm>
            <a:off x="1337481" y="218367"/>
            <a:ext cx="9278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Les personnes de niveau d’études supérieur sont plus équipées en moyens numériques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9D5843-CD35-3901-2F0E-A7BE42BF000C}"/>
              </a:ext>
            </a:extLst>
          </p:cNvPr>
          <p:cNvSpPr/>
          <p:nvPr/>
        </p:nvSpPr>
        <p:spPr>
          <a:xfrm>
            <a:off x="1189491" y="1251446"/>
            <a:ext cx="991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Taux d’équipement en moyens numériques et taux d’utilisation de l’internet par niveau d’études (%)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1B3518-E5BE-2737-3E73-4CBE7C7A352C}"/>
              </a:ext>
            </a:extLst>
          </p:cNvPr>
          <p:cNvSpPr/>
          <p:nvPr/>
        </p:nvSpPr>
        <p:spPr>
          <a:xfrm>
            <a:off x="681944" y="5376632"/>
            <a:ext cx="1117654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La possession de téléphone personnel est de 84,4% à l’échelle nationale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La possession d'ordinateur ou de tablette concerne 8,8%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59,6% de la population 15 ans et plus utilise l’Internet </a:t>
            </a:r>
          </a:p>
        </p:txBody>
      </p:sp>
      <p:pic>
        <p:nvPicPr>
          <p:cNvPr id="16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6E962E90-8F48-692A-C998-08304A401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447B1FC6-D899-6D98-091C-71F7DAD7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8" y="10073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xmlns="" id="{812D9A8E-3F9E-48BF-9BC8-2420BB3532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2853635"/>
              </p:ext>
            </p:extLst>
          </p:nvPr>
        </p:nvGraphicFramePr>
        <p:xfrm>
          <a:off x="1078173" y="1735949"/>
          <a:ext cx="10536072" cy="362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76466B2-0F1A-560C-EFB8-37094B6F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553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A5C328C-52CF-853A-EC6A-B02120D7D718}"/>
              </a:ext>
            </a:extLst>
          </p:cNvPr>
          <p:cNvSpPr txBox="1"/>
          <p:nvPr/>
        </p:nvSpPr>
        <p:spPr>
          <a:xfrm>
            <a:off x="3408218" y="2674306"/>
            <a:ext cx="609600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fr-FR" sz="4000" b="1" dirty="0">
                <a:solidFill>
                  <a:srgbClr val="462256"/>
                </a:solidFill>
                <a:latin typeface="Calibri" panose="020F0502020204030204" pitchFamily="34" charset="0"/>
              </a:rPr>
              <a:t>3. Défis socio-économiques</a:t>
            </a:r>
          </a:p>
        </p:txBody>
      </p:sp>
      <p:pic>
        <p:nvPicPr>
          <p:cNvPr id="2" name="Picture 2" descr="https://lh7-rt.googleusercontent.com/slidesz/AGV_vUdKZT0tj_ZQ5KLURuMP3rVsyxL7QA9xGRGsJEugPeVVOjZ_XWM0knLJ2REIGXOQZL3Qnqd8tgJOMEU_yyWmXMDJB3HgX4npPBRx9s0kh9vPXuTKMpO6OLx3u9vR7B4rfJ0PP9dVBlzpWjmj6oHHE2k=s2048?key=NTr2ljQoRw6ZJ6jrQRBNSHkW">
            <a:extLst>
              <a:ext uri="{FF2B5EF4-FFF2-40B4-BE49-F238E27FC236}">
                <a16:creationId xmlns:a16="http://schemas.microsoft.com/office/drawing/2014/main" xmlns="" id="{F21E5C19-378D-5A23-6E80-651941674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1581" y="38100"/>
            <a:ext cx="2086882" cy="24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12BD82D7-46A2-1F42-894A-AF745F82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2180FD6-5CF4-A349-3B4A-8A6ED26C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663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895" y="218367"/>
            <a:ext cx="9711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Recul du taux d’activité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9491" y="1106123"/>
            <a:ext cx="991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Taux d’activité de la population de 15 ans et plus (%)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287" y="5538091"/>
            <a:ext cx="1128848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Baisse du taux d’activité de la population âgée de 15 ans et plus de 47,6% en 2014 à 41,6% en 2024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Persistance des disparités entre milieux (urbain 43,8%, rural 37,6%) et genres (hommes 67,1%, femmes 16,8%)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5903701"/>
              </p:ext>
            </p:extLst>
          </p:nvPr>
        </p:nvGraphicFramePr>
        <p:xfrm>
          <a:off x="6096000" y="1932938"/>
          <a:ext cx="6096000" cy="317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98" y="10073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E4AB5E-EC2B-FF36-9255-B88CA72E2B75}"/>
              </a:ext>
            </a:extLst>
          </p:cNvPr>
          <p:cNvSpPr/>
          <p:nvPr/>
        </p:nvSpPr>
        <p:spPr>
          <a:xfrm>
            <a:off x="277978" y="1532156"/>
            <a:ext cx="5544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Selon le sexe et selon le milieu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109CEC-38B2-E108-C8C5-B5399A3AD80F}"/>
              </a:ext>
            </a:extLst>
          </p:cNvPr>
          <p:cNvSpPr/>
          <p:nvPr/>
        </p:nvSpPr>
        <p:spPr>
          <a:xfrm>
            <a:off x="5916900" y="1503758"/>
            <a:ext cx="5544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selon les régions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3614858"/>
              </p:ext>
            </p:extLst>
          </p:nvPr>
        </p:nvGraphicFramePr>
        <p:xfrm>
          <a:off x="0" y="1970314"/>
          <a:ext cx="6106886" cy="313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096000" y="3114675"/>
            <a:ext cx="5946927" cy="251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00714FF2-1921-9B82-5E98-8E4F88B9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9869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DB98546-6105-25B6-FCAE-1E25F4A1F4C6}"/>
              </a:ext>
            </a:extLst>
          </p:cNvPr>
          <p:cNvSpPr txBox="1"/>
          <p:nvPr/>
        </p:nvSpPr>
        <p:spPr>
          <a:xfrm>
            <a:off x="3837709" y="2674306"/>
            <a:ext cx="6096000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fr-FR" sz="4000" b="1" i="0" u="none" strike="noStrike" dirty="0">
                <a:solidFill>
                  <a:srgbClr val="462256"/>
                </a:solidFill>
                <a:effectLst/>
                <a:latin typeface="Calibri" panose="020F0502020204030204" pitchFamily="34" charset="0"/>
              </a:rPr>
              <a:t>5. Conditions d’habitat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FC88384-DBD2-28B8-0311-32A3A5C4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3" name="Picture 2" descr="https://lh7-rt.googleusercontent.com/slidesz/AGV_vUdKZT0tj_ZQ5KLURuMP3rVsyxL7QA9xGRGsJEugPeVVOjZ_XWM0knLJ2REIGXOQZL3Qnqd8tgJOMEU_yyWmXMDJB3HgX4npPBRx9s0kh9vPXuTKMpO6OLx3u9vR7B4rfJ0PP9dVBlzpWjmj6oHHE2k=s2048?key=NTr2ljQoRw6ZJ6jrQRBNSHkW">
            <a:extLst>
              <a:ext uri="{FF2B5EF4-FFF2-40B4-BE49-F238E27FC236}">
                <a16:creationId xmlns:a16="http://schemas.microsoft.com/office/drawing/2014/main" xmlns="" id="{8D73A49D-A3CD-4313-DB78-64FE697B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1581" y="38100"/>
            <a:ext cx="2086882" cy="24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82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1619" y="275030"/>
            <a:ext cx="8424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Des logements plus modernes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253" y="1398202"/>
            <a:ext cx="5851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ménages urbains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807" y="5128249"/>
            <a:ext cx="5632669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fr-FR" dirty="0"/>
              <a:t>En 2024, la majorité des ménages urbains vivent dans des maisons marocaines modernes (65,4%), suivies des appartements (24,4%) avec une </a:t>
            </a:r>
            <a:r>
              <a:rPr lang="fr-FR" b="1" dirty="0"/>
              <a:t>réduction de l’habitat sommaire </a:t>
            </a:r>
            <a:r>
              <a:rPr lang="fr-FR" dirty="0"/>
              <a:t>(3,3% contre 5,2% en 2014).</a:t>
            </a:r>
            <a:endParaRPr lang="fr-FR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4472" y="5005139"/>
            <a:ext cx="3497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Source : HCP, RGPH 2024</a:t>
            </a: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00000000-0008-0000-09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8726818"/>
              </p:ext>
            </p:extLst>
          </p:nvPr>
        </p:nvGraphicFramePr>
        <p:xfrm>
          <a:off x="6369269" y="1813924"/>
          <a:ext cx="5407572" cy="343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177F60F-2FDA-E905-00FF-F400F7DFC3CD}"/>
              </a:ext>
            </a:extLst>
          </p:cNvPr>
          <p:cNvSpPr/>
          <p:nvPr/>
        </p:nvSpPr>
        <p:spPr>
          <a:xfrm>
            <a:off x="6671440" y="1363506"/>
            <a:ext cx="4668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ménages ruraux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8E514A-F4D0-2771-2D22-523E2E0FD46C}"/>
              </a:ext>
            </a:extLst>
          </p:cNvPr>
          <p:cNvSpPr/>
          <p:nvPr/>
        </p:nvSpPr>
        <p:spPr>
          <a:xfrm>
            <a:off x="6763406" y="5161211"/>
            <a:ext cx="542859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part des logements de type rural ont baissé de 64,1% en 2014 à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53,3% 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2024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 profit des logements de type maison marocaine moderne 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(de 25,9% en 2014 à 37,6% en 2024).</a:t>
            </a:r>
            <a:endParaRPr lang="fr-FR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626EE8-7E28-8624-3CB3-03D0232268C0}"/>
              </a:ext>
            </a:extLst>
          </p:cNvPr>
          <p:cNvSpPr/>
          <p:nvPr/>
        </p:nvSpPr>
        <p:spPr>
          <a:xfrm>
            <a:off x="1268103" y="898389"/>
            <a:ext cx="991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Répartition des ménages par type de logement (%)</a:t>
            </a:r>
          </a:p>
        </p:txBody>
      </p:sp>
      <p:graphicFrame>
        <p:nvGraphicFramePr>
          <p:cNvPr id="15" name="Graphique 11">
            <a:extLst>
              <a:ext uri="{FF2B5EF4-FFF2-40B4-BE49-F238E27FC236}">
                <a16:creationId xmlns:a16="http://schemas.microsoft.com/office/drawing/2014/main" xmlns="" id="{00000000-0008-0000-0A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4341030"/>
              </p:ext>
            </p:extLst>
          </p:nvPr>
        </p:nvGraphicFramePr>
        <p:xfrm>
          <a:off x="415159" y="1686857"/>
          <a:ext cx="5851016" cy="347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251F1EA-244A-B209-34B7-97EFE1AF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555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2548" y="486402"/>
            <a:ext cx="5529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i="0" u="none" strike="noStrike" dirty="0">
                <a:solidFill>
                  <a:srgbClr val="462256"/>
                </a:solidFill>
                <a:effectLst/>
                <a:latin typeface="Calibri" panose="020F0502020204030204" pitchFamily="34" charset="0"/>
              </a:rPr>
              <a:t>1. Objectifs du RGPH </a:t>
            </a:r>
            <a:endParaRPr lang="fr-FR" b="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770" y="2252524"/>
            <a:ext cx="10534526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</a:rPr>
              <a:t>Déterminer la population légale au niveau de toutes les collectivités territoriales du Royaume</a:t>
            </a:r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</a:rPr>
              <a:t>Estimer les caractéristiques démographiques et socioéconomiques de la population ainsi que les conditions d’habitat des ménages</a:t>
            </a:r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</a:rPr>
              <a:t>Déterminer le parc logement et ses caractéristiques</a:t>
            </a:r>
          </a:p>
          <a:p>
            <a:pPr marL="457200" indent="-4572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</a:rPr>
              <a:t>Etablir une base de sondage pour la réalisation des enquêtes auprès des ménages</a:t>
            </a:r>
          </a:p>
        </p:txBody>
      </p:sp>
      <p:pic>
        <p:nvPicPr>
          <p:cNvPr id="9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793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167B54D-6D1B-4F26-7ED3-0B2E290F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891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924" y="223582"/>
            <a:ext cx="9714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462256"/>
                </a:solidFill>
                <a:latin typeface="Calibri" panose="020F0502020204030204" pitchFamily="34" charset="0"/>
              </a:rPr>
              <a:t>Augmentation de la part des ménages urbains occupant 1 à 2 pièces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6052" y="1530241"/>
            <a:ext cx="9161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Evolution des ménages urbains selon le nombre de pièces d’habitation (%)</a:t>
            </a:r>
          </a:p>
        </p:txBody>
      </p:sp>
      <p:sp>
        <p:nvSpPr>
          <p:cNvPr id="4" name="Rectangle 3"/>
          <p:cNvSpPr/>
          <p:nvPr/>
        </p:nvSpPr>
        <p:spPr>
          <a:xfrm>
            <a:off x="749301" y="5575295"/>
            <a:ext cx="1050407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part des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logements composés de 1 à 2 pièces a augmenté 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aux 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dépens des logements d’au moins 3 pièces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fr-FR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" y="42643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E29A39CE-8EC6-45F5-BABE-CC8062826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3658109"/>
              </p:ext>
            </p:extLst>
          </p:nvPr>
        </p:nvGraphicFramePr>
        <p:xfrm>
          <a:off x="2572089" y="1962796"/>
          <a:ext cx="6864285" cy="319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72FA6DB-64FB-21D8-BCED-EEB23012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4014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401" y="218367"/>
            <a:ext cx="9829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Près de 2/3 des ménages urbains sont propriétaires de leurs logements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2909" y="1480251"/>
            <a:ext cx="9161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Répartition des ménages par statut d’occupation des logements et par milieu de résidence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150" y="5839546"/>
            <a:ext cx="100203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61,5% des ménages urbains sont propriétaires de leurs logements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8" y="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6E08643E-FF6E-4A7D-A5C0-9011B684B6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8509358"/>
              </p:ext>
            </p:extLst>
          </p:nvPr>
        </p:nvGraphicFramePr>
        <p:xfrm>
          <a:off x="2375555" y="2057399"/>
          <a:ext cx="7598004" cy="354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8983506-AEB3-42D1-E3D2-7D6BC216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3775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094" y="218367"/>
            <a:ext cx="9761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Rajeunissement du parc logement occupé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5494" y="891448"/>
            <a:ext cx="9161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Répartition des ménages selon l’ancienneté des logements occupés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2909" y="5601297"/>
            <a:ext cx="902539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Le parc de logements se rajeunit, avec une augmentation des logements de moins de 10 ans et une baisse des logements de plus de 50 ans.</a:t>
            </a:r>
            <a:endParaRPr lang="fr-FR" sz="120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43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06C953C7-917D-4081-96AC-65597A09E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0078120"/>
              </p:ext>
            </p:extLst>
          </p:nvPr>
        </p:nvGraphicFramePr>
        <p:xfrm>
          <a:off x="1338606" y="1329897"/>
          <a:ext cx="9350485" cy="427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B9D302A-980A-43C8-3F55-F8064E5A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0182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7794C16-94C7-B7FD-2962-2978AEF1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5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31CC188E-1D4D-1373-A24A-C6DA49C8D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82C6C15D-45F5-9FBA-7885-99EECB5A0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07" y="6295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ECF62DC-57D4-C7F9-3F58-00350957BF34}"/>
              </a:ext>
            </a:extLst>
          </p:cNvPr>
          <p:cNvSpPr txBox="1"/>
          <p:nvPr/>
        </p:nvSpPr>
        <p:spPr>
          <a:xfrm>
            <a:off x="1320800" y="2652064"/>
            <a:ext cx="9918700" cy="2216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srgbClr val="753C84"/>
                </a:solidFill>
                <a:effectLst/>
                <a:uLnTx/>
                <a:uFillTx/>
                <a:latin typeface="Gotham Ultra Bold"/>
                <a:ea typeface="Aptos" panose="020B0004020202020204" pitchFamily="34" charset="0"/>
                <a:cs typeface="Arial" panose="020B0604020202020204" pitchFamily="34" charset="0"/>
              </a:rPr>
              <a:t>II- Cartographie des Etablissements Economiques </a:t>
            </a:r>
            <a:endParaRPr kumimoji="0" lang="ar-DZ" sz="3200" b="1" i="0" u="none" strike="noStrike" kern="100" cap="none" spc="0" normalizeH="0" baseline="0" noProof="0" dirty="0">
              <a:ln>
                <a:noFill/>
              </a:ln>
              <a:solidFill>
                <a:srgbClr val="753C84"/>
              </a:solidFill>
              <a:effectLst/>
              <a:uLnTx/>
              <a:uFillTx/>
              <a:latin typeface="Gotham Ultra Bold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srgbClr val="753C84"/>
                </a:solidFill>
                <a:effectLst/>
                <a:uLnTx/>
                <a:uFillTx/>
                <a:latin typeface="Gotham Ultra Bold"/>
                <a:ea typeface="Aptos" panose="020B0004020202020204" pitchFamily="34" charset="0"/>
                <a:cs typeface="Arial" panose="020B0604020202020204" pitchFamily="34" charset="0"/>
              </a:rPr>
              <a:t>(hors agriculture)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00" cap="none" spc="0" normalizeH="0" baseline="0" noProof="0" dirty="0">
                <a:ln>
                  <a:noFill/>
                </a:ln>
                <a:solidFill>
                  <a:srgbClr val="753C84"/>
                </a:solidFill>
                <a:effectLst/>
                <a:uLnTx/>
                <a:uFillTx/>
                <a:latin typeface="Gotham Ultra Bold"/>
                <a:ea typeface="Aptos" panose="020B0004020202020204" pitchFamily="34" charset="0"/>
                <a:cs typeface="Arial" panose="020B0604020202020204" pitchFamily="34" charset="0"/>
              </a:rPr>
              <a:t>CEE 2023/2024</a:t>
            </a:r>
            <a:endParaRPr kumimoji="0" lang="ar-MA" sz="3200" b="1" i="0" u="none" strike="noStrike" kern="100" cap="none" spc="0" normalizeH="0" baseline="0" noProof="0" dirty="0">
              <a:ln>
                <a:noFill/>
              </a:ln>
              <a:solidFill>
                <a:srgbClr val="753C84"/>
              </a:solidFill>
              <a:effectLst/>
              <a:uLnTx/>
              <a:uFillTx/>
              <a:latin typeface="Gotham Ultra Bold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05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3DF05F-484E-3205-9428-85C5B1564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12D5278-B458-BFB5-9D73-14298CF6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5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36D06C4B-51E1-D411-D0AD-DD5E316A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1AFB98C7-EFF9-FE83-9CCA-0796BF41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1" y="6295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F920203-A767-CCD8-0FBA-569269DE124F}"/>
              </a:ext>
            </a:extLst>
          </p:cNvPr>
          <p:cNvSpPr txBox="1"/>
          <p:nvPr/>
        </p:nvSpPr>
        <p:spPr>
          <a:xfrm>
            <a:off x="1415883" y="1975690"/>
            <a:ext cx="9360233" cy="296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7B003B"/>
              </a:buClr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000000"/>
                </a:solidFill>
              </a:rPr>
              <a:t>Fournir une image complète, détaillée et actualisée sur la répartition spatiale des activités économiques (hors agriculture) aux niveaux national, régional, provincial et communal.</a:t>
            </a:r>
          </a:p>
          <a:p>
            <a:pPr marL="457200" marR="0" lvl="0" indent="-45720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7B003B"/>
              </a:buClr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000000"/>
                </a:solidFill>
              </a:rPr>
              <a:t>Mettre en place des bases de données géoréférencées des établissements économiques, des souks hebdomadaires et les équipements communaux.</a:t>
            </a:r>
          </a:p>
          <a:p>
            <a:pPr marL="457200" marR="0" lvl="0" indent="-45720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7B003B"/>
              </a:buClr>
              <a:buSzTx/>
              <a:buFont typeface="+mj-lt"/>
              <a:buAutoNum type="arabicPeriod"/>
              <a:tabLst/>
              <a:defRPr/>
            </a:pPr>
            <a:r>
              <a:rPr lang="fr-FR" sz="2000" dirty="0">
                <a:solidFill>
                  <a:srgbClr val="000000"/>
                </a:solidFill>
              </a:rPr>
              <a:t>Actualiser le cadre d’échantillonnage des enquêtes statistiques économiques.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543DB3C-7037-F8EB-F821-D3660BCE93DB}"/>
              </a:ext>
            </a:extLst>
          </p:cNvPr>
          <p:cNvSpPr txBox="1"/>
          <p:nvPr/>
        </p:nvSpPr>
        <p:spPr>
          <a:xfrm>
            <a:off x="2750745" y="360082"/>
            <a:ext cx="6690510" cy="792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4200" b="1" kern="100">
                <a:solidFill>
                  <a:srgbClr val="753C84"/>
                </a:solidFill>
                <a:latin typeface="Gotham Ultra Bold"/>
                <a:ea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200" kern="1200" dirty="0">
                <a:solidFill>
                  <a:srgbClr val="462256"/>
                </a:solidFill>
                <a:latin typeface="Calibri" panose="020F0502020204030204" pitchFamily="34" charset="0"/>
                <a:ea typeface="+mn-ea"/>
                <a:cs typeface="+mn-cs"/>
              </a:rPr>
              <a:t>1. Objectifs de la CEE </a:t>
            </a:r>
            <a:endParaRPr kumimoji="0" lang="fr-FR" sz="4200" b="1" i="0" u="none" strike="noStrike" kern="100" cap="none" spc="0" normalizeH="0" baseline="0" noProof="0" dirty="0">
              <a:ln>
                <a:noFill/>
              </a:ln>
              <a:solidFill>
                <a:srgbClr val="753C84"/>
              </a:solidFill>
              <a:effectLst/>
              <a:uLnTx/>
              <a:uFillTx/>
              <a:latin typeface="Gotham Ultra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139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D45EB8-5793-EE0A-B9E0-6CCAD65F7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9186325-D96E-9CAE-1CB9-18AB593B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5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0589FC53-9D87-C7C0-D724-2C302047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7FFEA76E-BF39-794F-DA0A-89DF40EE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15" y="6295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511991-3C99-1219-2A3B-DCC310C1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424" y="678360"/>
            <a:ext cx="9018466" cy="62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Etablissements économiques (hors agriculture)</a:t>
            </a:r>
            <a:endParaRPr lang="en-US" sz="3200" b="1" dirty="0">
              <a:solidFill>
                <a:srgbClr val="46225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à coins arrondis 17">
            <a:extLst>
              <a:ext uri="{FF2B5EF4-FFF2-40B4-BE49-F238E27FC236}">
                <a16:creationId xmlns:a16="http://schemas.microsoft.com/office/drawing/2014/main" xmlns="" id="{63B14233-EFC8-EC62-57AE-5B3438C5C61C}"/>
              </a:ext>
            </a:extLst>
          </p:cNvPr>
          <p:cNvSpPr/>
          <p:nvPr/>
        </p:nvSpPr>
        <p:spPr>
          <a:xfrm>
            <a:off x="3337688" y="1482129"/>
            <a:ext cx="5806910" cy="6592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E2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564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établissements actifs </a:t>
            </a:r>
            <a:endParaRPr kumimoji="0" lang="ar-MA" sz="24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3DD877FC-5AC3-8BB6-285E-C575C7459E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6746098"/>
              </p:ext>
            </p:extLst>
          </p:nvPr>
        </p:nvGraphicFramePr>
        <p:xfrm>
          <a:off x="490194" y="2498103"/>
          <a:ext cx="5269582" cy="391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E40EC2B7-4A95-ECCC-279C-E791A367EAB3}"/>
              </a:ext>
            </a:extLst>
          </p:cNvPr>
          <p:cNvGraphicFramePr>
            <a:graphicFrameLocks/>
          </p:cNvGraphicFramePr>
          <p:nvPr/>
        </p:nvGraphicFramePr>
        <p:xfrm>
          <a:off x="6432226" y="2498103"/>
          <a:ext cx="4800600" cy="351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609AF827-FE0F-2E2C-0339-FACB8A223504}"/>
              </a:ext>
            </a:extLst>
          </p:cNvPr>
          <p:cNvCxnSpPr/>
          <p:nvPr/>
        </p:nvCxnSpPr>
        <p:spPr>
          <a:xfrm>
            <a:off x="6086571" y="2592371"/>
            <a:ext cx="0" cy="3271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2732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30D756-B09E-11F1-801E-38089157D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DFEFE0E-605F-014A-1592-0E5D1F5B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5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F03D446C-5F9C-6A36-B595-56A9D5E5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36610E68-136C-8F82-8EEB-7F968F2A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9" y="6295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2E01BB-78CF-7B9B-3CAC-529F39C2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425" y="480143"/>
            <a:ext cx="8940644" cy="622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MA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2. </a:t>
            </a:r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Etablissements à but lucratif (hors agriculture)</a:t>
            </a:r>
            <a:endParaRPr lang="ar-SA" sz="3200" b="1" dirty="0">
              <a:solidFill>
                <a:srgbClr val="46225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à coins arrondis 17">
            <a:extLst>
              <a:ext uri="{FF2B5EF4-FFF2-40B4-BE49-F238E27FC236}">
                <a16:creationId xmlns:a16="http://schemas.microsoft.com/office/drawing/2014/main" xmlns="" id="{BED2F029-1484-F067-2357-B82617F5917F}"/>
              </a:ext>
            </a:extLst>
          </p:cNvPr>
          <p:cNvSpPr/>
          <p:nvPr/>
        </p:nvSpPr>
        <p:spPr>
          <a:xfrm>
            <a:off x="2638425" y="1269827"/>
            <a:ext cx="6915150" cy="7795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00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021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établissements</a:t>
            </a:r>
          </a:p>
          <a:p>
            <a:pPr marL="187007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3,6 millions d’emplois permanents </a:t>
            </a:r>
            <a:endParaRPr kumimoji="0" lang="ar-MA" sz="18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05E60F9A-76C0-F93F-A9DF-CAEB87F23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4757394"/>
              </p:ext>
            </p:extLst>
          </p:nvPr>
        </p:nvGraphicFramePr>
        <p:xfrm>
          <a:off x="515332" y="2288245"/>
          <a:ext cx="5580668" cy="415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A5EAA2B8-567A-C987-695C-C9F879CCB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7115640"/>
              </p:ext>
            </p:extLst>
          </p:nvPr>
        </p:nvGraphicFramePr>
        <p:xfrm>
          <a:off x="6732994" y="2167311"/>
          <a:ext cx="4754880" cy="415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86F320EC-E953-D9A4-6886-A1015BA9BA39}"/>
              </a:ext>
            </a:extLst>
          </p:cNvPr>
          <p:cNvCxnSpPr/>
          <p:nvPr/>
        </p:nvCxnSpPr>
        <p:spPr>
          <a:xfrm>
            <a:off x="6303387" y="2402342"/>
            <a:ext cx="0" cy="3271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2939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D77F6C-F217-46EE-0850-3207FEBC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743378C-97E8-1AEF-66B8-74F00F79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5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1F000D66-61CA-F80B-3CBE-DA2D6EDC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82400C47-CB75-9D99-5702-50EC872C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9" y="35654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0BA3DD-2B88-1819-7F7C-339ADFCA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565974"/>
            <a:ext cx="691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2. Etablissements à but lucratif (suite)</a:t>
            </a:r>
            <a:endParaRPr lang="ar-SA" sz="3200" b="1" dirty="0">
              <a:solidFill>
                <a:srgbClr val="46225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6F249D1-9524-2BD0-C1A2-7E61F10A5413}"/>
              </a:ext>
            </a:extLst>
          </p:cNvPr>
          <p:cNvSpPr txBox="1"/>
          <p:nvPr/>
        </p:nvSpPr>
        <p:spPr>
          <a:xfrm>
            <a:off x="1618267" y="1401959"/>
            <a:ext cx="964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dirty="0">
                <a:solidFill>
                  <a:srgbClr val="0E2841"/>
                </a:solidFill>
                <a:latin typeface="Gotham Book"/>
              </a:rPr>
              <a:t>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a main-d'œuvre féminine représente plus d’un quart (27,7%) de l'emploi permanent total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10% des établissements sont dirigés par des femmes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Les établissements dirigés par des femmes emploient 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,8</a:t>
            </a: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% de l'emploi total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4AADAA04-EA26-E2A8-107E-1549966CF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4836030"/>
              </p:ext>
            </p:extLst>
          </p:nvPr>
        </p:nvGraphicFramePr>
        <p:xfrm>
          <a:off x="6440078" y="2601802"/>
          <a:ext cx="5142950" cy="388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xmlns="" id="{2BA20100-4DFA-7790-BBDE-45E19675CE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9155892"/>
              </p:ext>
            </p:extLst>
          </p:nvPr>
        </p:nvGraphicFramePr>
        <p:xfrm>
          <a:off x="608972" y="2601802"/>
          <a:ext cx="5242560" cy="388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0358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F0C932B-9F0F-B5CE-DA64-5C5BFB44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5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81C8A4D8-9243-DAD1-BFB2-3F170F8C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39AE1098-85DB-E6A4-4001-A6E12D7D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1" y="35654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à coins arrondis 9">
            <a:extLst>
              <a:ext uri="{FF2B5EF4-FFF2-40B4-BE49-F238E27FC236}">
                <a16:creationId xmlns:a16="http://schemas.microsoft.com/office/drawing/2014/main" xmlns="" id="{BC478A59-F0B3-2DC2-744E-88CDB6094490}"/>
              </a:ext>
            </a:extLst>
          </p:cNvPr>
          <p:cNvSpPr/>
          <p:nvPr/>
        </p:nvSpPr>
        <p:spPr>
          <a:xfrm>
            <a:off x="3340581" y="1312745"/>
            <a:ext cx="5510835" cy="664028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0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147 062 établissements géoréférencés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C66FFCEC-3AA5-3691-A8A9-CBC5BF1A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4" y="665556"/>
            <a:ext cx="691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3. Etablissements de services publics</a:t>
            </a:r>
            <a:endParaRPr lang="ar-SA" sz="3200" b="1" dirty="0">
              <a:solidFill>
                <a:srgbClr val="46225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DA915897-DC49-6034-204D-923FF1C71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3136103"/>
              </p:ext>
            </p:extLst>
          </p:nvPr>
        </p:nvGraphicFramePr>
        <p:xfrm>
          <a:off x="767223" y="2341927"/>
          <a:ext cx="4754880" cy="345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xmlns="" id="{EB787007-30E3-6EA9-4113-C6DFA6528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537464"/>
              </p:ext>
            </p:extLst>
          </p:nvPr>
        </p:nvGraphicFramePr>
        <p:xfrm>
          <a:off x="6150672" y="2228941"/>
          <a:ext cx="5299751" cy="345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0F5973A-1BFA-C61B-4316-B57D6CA3E40E}"/>
              </a:ext>
            </a:extLst>
          </p:cNvPr>
          <p:cNvSpPr txBox="1"/>
          <p:nvPr/>
        </p:nvSpPr>
        <p:spPr>
          <a:xfrm>
            <a:off x="1263896" y="6053731"/>
            <a:ext cx="9144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74,2% des établissements de services publics sont situés dans le milieu rural</a:t>
            </a:r>
            <a:endParaRPr lang="fr-MA" dirty="0">
              <a:solidFill>
                <a:srgbClr val="0E284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MA" dirty="0">
                <a:solidFill>
                  <a:srgbClr val="0E284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 taux atteint 85% dans la région de Marrakech-Safi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F31801EC-16ED-020D-B164-8E8FA7B8CC7D}"/>
              </a:ext>
            </a:extLst>
          </p:cNvPr>
          <p:cNvCxnSpPr/>
          <p:nvPr/>
        </p:nvCxnSpPr>
        <p:spPr>
          <a:xfrm>
            <a:off x="5836387" y="2468448"/>
            <a:ext cx="0" cy="3271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45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CA49554-FB0C-3CB0-A560-CD4EB6ED6C16}"/>
              </a:ext>
            </a:extLst>
          </p:cNvPr>
          <p:cNvSpPr txBox="1"/>
          <p:nvPr/>
        </p:nvSpPr>
        <p:spPr>
          <a:xfrm>
            <a:off x="2178269" y="2674306"/>
            <a:ext cx="7835461" cy="92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fr-FR" sz="4000" b="1" dirty="0">
                <a:solidFill>
                  <a:srgbClr val="462256"/>
                </a:solidFill>
                <a:latin typeface="Calibri" panose="020F0502020204030204" pitchFamily="34" charset="0"/>
              </a:rPr>
              <a:t>2. Démographie</a:t>
            </a:r>
          </a:p>
        </p:txBody>
      </p:sp>
      <p:pic>
        <p:nvPicPr>
          <p:cNvPr id="7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A73584E9-2936-CD6A-1C05-8989B7B8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CC95B327-388A-42EA-9E11-3C6AA0FB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3" name="Picture 2" descr="https://lh7-rt.googleusercontent.com/slidesz/AGV_vUdKZT0tj_ZQ5KLURuMP3rVsyxL7QA9xGRGsJEugPeVVOjZ_XWM0knLJ2REIGXOQZL3Qnqd8tgJOMEU_yyWmXMDJB3HgX4npPBRx9s0kh9vPXuTKMpO6OLx3u9vR7B4rfJ0PP9dVBlzpWjmj6oHHE2k=s2048?key=NTr2ljQoRw6ZJ6jrQRBNSHkW">
            <a:extLst>
              <a:ext uri="{FF2B5EF4-FFF2-40B4-BE49-F238E27FC236}">
                <a16:creationId xmlns:a16="http://schemas.microsoft.com/office/drawing/2014/main" xmlns="" id="{55ACFD14-70F4-089B-F039-3D0B67BB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1581" y="38100"/>
            <a:ext cx="2086882" cy="24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7100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462256"/>
                </a:solidFill>
                <a:latin typeface="Calibri" panose="020F0502020204030204" pitchFamily="34" charset="0"/>
                <a:ea typeface="+mn-ea"/>
                <a:cs typeface="+mn-cs"/>
              </a:rPr>
              <a:t>Merci pour votre attention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AEE74B1-CC7F-5604-D7FC-93EB39D3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5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A393DF8B-E8BA-BD65-6944-C030E38C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068F99FD-2693-21BC-382B-E72FCE017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9" y="49302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327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8794" y="443797"/>
            <a:ext cx="9752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i="0" u="none" strike="noStrike" dirty="0">
                <a:solidFill>
                  <a:srgbClr val="462256"/>
                </a:solidFill>
                <a:effectLst/>
                <a:latin typeface="Calibri" panose="020F0502020204030204" pitchFamily="34" charset="0"/>
              </a:rPr>
              <a:t>Un ralentissement de la croissance démographique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5612" y="1334466"/>
            <a:ext cx="7615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Evolution de la population et taux d’accroissement annuel moyen (%)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9657" y="5430455"/>
            <a:ext cx="9332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 1ᵉʳ septembre 2024, la </a:t>
            </a:r>
            <a:r>
              <a:rPr lang="fr-FR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population légale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 Royaume du Maroc s'élève à </a:t>
            </a:r>
            <a:r>
              <a:rPr lang="fr-FR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36 828 330 habitants.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taux d’accroissement annuel moyen de </a:t>
            </a:r>
            <a:r>
              <a:rPr lang="fr-FR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0,85%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entre 2014 et 2024.</a:t>
            </a:r>
            <a:endParaRPr lang="fr-FR" sz="2000" b="0" dirty="0">
              <a:effectLst/>
            </a:endParaRPr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xmlns="" val="88363447"/>
              </p:ext>
            </p:extLst>
          </p:nvPr>
        </p:nvGraphicFramePr>
        <p:xfrm>
          <a:off x="2001156" y="1818698"/>
          <a:ext cx="8761187" cy="361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DEF09A0-8EA5-4D14-5178-AA43E589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218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094" y="395734"/>
            <a:ext cx="9856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Un taux d’urbanisation de la population en hausse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8514" y="1358234"/>
            <a:ext cx="8657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Evolution de la population urbaine et taux d’urbanisation depuis 1994 à 2024 (%)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8514" y="5989123"/>
            <a:ext cx="9332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Urbanisation de la population marocaine allant de 51,4% en 1994 à 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62,8%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2024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endParaRPr lang="fr-FR" sz="2000" b="0" dirty="0">
              <a:effectLst/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9689907"/>
              </p:ext>
            </p:extLst>
          </p:nvPr>
        </p:nvGraphicFramePr>
        <p:xfrm>
          <a:off x="1480457" y="1901371"/>
          <a:ext cx="9095241" cy="372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749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06EF757-2E0D-999B-1EB6-64A381DF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258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FBD31251-E143-217C-5A08-EB6D3C7A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61700" y="5622876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https://lh7-rt.googleusercontent.com/slidesz/AGV_vUfT-ajwEj-yCWSTGrrc4ysuvNeMFpTxScw6fuRu40s86dxqzAfr4lV31fkHQ6CT9sowMy73Wpt5wKpsqUF3-AYlBxcSRT4jC9jXzztCRhbYRFd03vpiWWeio2fpFxOE9Fn2mAG5DbD3CkdjiUEHoQ=s2048?key=xgoGg8yh2zw4bV9ufS19Ant1">
            <a:extLst>
              <a:ext uri="{FF2B5EF4-FFF2-40B4-BE49-F238E27FC236}">
                <a16:creationId xmlns:a16="http://schemas.microsoft.com/office/drawing/2014/main" xmlns="" id="{4A4C68AF-EFAB-895F-439F-D0521FDD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DE8B00-0AD2-2C8B-88AB-7B8F44A44532}"/>
              </a:ext>
            </a:extLst>
          </p:cNvPr>
          <p:cNvSpPr/>
          <p:nvPr/>
        </p:nvSpPr>
        <p:spPr>
          <a:xfrm>
            <a:off x="1371262" y="305022"/>
            <a:ext cx="5835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Sept grandes villes accueillent 37,8% de la population urbaine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765FE45-42B6-8DC6-DB51-A6BED82CA9C9}"/>
              </a:ext>
            </a:extLst>
          </p:cNvPr>
          <p:cNvSpPr txBox="1"/>
          <p:nvPr/>
        </p:nvSpPr>
        <p:spPr>
          <a:xfrm>
            <a:off x="1108038" y="1832451"/>
            <a:ext cx="5350819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Casablanca : 3,236 millions </a:t>
            </a:r>
          </a:p>
          <a:p>
            <a:pPr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Tanger : 1,275 million </a:t>
            </a:r>
          </a:p>
          <a:p>
            <a:pPr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Fès : 1,183 million</a:t>
            </a:r>
          </a:p>
          <a:p>
            <a:pPr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Marrakech : 1,015 million</a:t>
            </a:r>
          </a:p>
          <a:p>
            <a:pPr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Salé : 945 mille</a:t>
            </a:r>
          </a:p>
          <a:p>
            <a:pPr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Meknès : 562 mille</a:t>
            </a:r>
          </a:p>
          <a:p>
            <a:pPr indent="-3429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Rabat : 516 mille</a:t>
            </a:r>
            <a:endParaRPr lang="fr-MA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53706C3-9E7E-FAB7-219C-E64C717B8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7282" y="0"/>
            <a:ext cx="4844718" cy="68580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B16C0F8C-EBF2-D22B-AE93-AAE1493D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8" descr="https://lh7-rt.googleusercontent.com/slidesz/AGV_vUccDSYeasAvq5pCUGUkHLGGwtOidZmgr8AqP_oCbsfIVaTPabNJw7XgexfJQLOg-MQGLpNq2A3xyhbIWclEmh3jfoDmgAQE7VaQIdFjNw7VSNG94WTpHAmmEWE3IyduT6PXGYBSl5hFlXiW39qn9_8=s2048?key=NTr2ljQoRw6ZJ6jrQRBNSHkW">
            <a:extLst>
              <a:ext uri="{FF2B5EF4-FFF2-40B4-BE49-F238E27FC236}">
                <a16:creationId xmlns:a16="http://schemas.microsoft.com/office/drawing/2014/main" xmlns="" id="{59163540-7DE3-718D-073D-9B70D7A7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749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073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8686" y="364956"/>
            <a:ext cx="9332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462256"/>
                </a:solidFill>
                <a:latin typeface="Calibri" panose="020F0502020204030204" pitchFamily="34" charset="0"/>
              </a:rPr>
              <a:t>Une croissance différentiée de la population régionale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2467" y="1136599"/>
            <a:ext cx="5909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Taux d’accroissement annuel moyen par région </a:t>
            </a:r>
          </a:p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entre 2014 et 2024 (%)</a:t>
            </a:r>
          </a:p>
        </p:txBody>
      </p:sp>
      <p:sp>
        <p:nvSpPr>
          <p:cNvPr id="5" name="Rectangle 4"/>
          <p:cNvSpPr/>
          <p:nvPr/>
        </p:nvSpPr>
        <p:spPr>
          <a:xfrm>
            <a:off x="9436303" y="5333756"/>
            <a:ext cx="34979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Source : HCP, RGPH 2014, 2024</a:t>
            </a:r>
          </a:p>
        </p:txBody>
      </p:sp>
      <p:pic>
        <p:nvPicPr>
          <p:cNvPr id="11" name="Picture 7" descr="https://lh7-rt.googleusercontent.com/slidesz/AGV_vUfT-ajwEj-yCWSTGrrc4ysuvNeMFpTxScw6fuRu40s86dxqzAfr4lV31fkHQ6CT9sowMy73Wpt5wKpsqUF3-AYlBxcSRT4jC9jXzztCRhbYRFd03vpiWWeio2fpFxOE9Fn2mAG5DbD3CkdjiUEHoQ=s2048?key=xgoGg8yh2zw4bV9ufS19An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148060"/>
            <a:ext cx="1180193" cy="7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7-rt.googleusercontent.com/slidesz/AGV_vUccDSYeasAvq5pCUGUkHLGGwtOidZmgr8AqP_oCbsfIVaTPabNJw7XgexfJQLOg-MQGLpNq2A3xyhbIWclEmh3jfoDmgAQE7VaQIdFjNw7VSNG94WTpHAmmEWE3IyduT6PXGYBSl5hFlXiW39qn9_8=s2048?key=NTr2ljQoRw6ZJ6jrQRBNSH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5" y="-13648"/>
            <a:ext cx="1015093" cy="109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78A527E5-A8B9-875E-B50B-0D0BB77BA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334132"/>
              </p:ext>
            </p:extLst>
          </p:nvPr>
        </p:nvGraphicFramePr>
        <p:xfrm>
          <a:off x="1" y="1670233"/>
          <a:ext cx="5902036" cy="390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E2391B-C7D4-A9B5-E92D-0F9CD6046C21}"/>
              </a:ext>
            </a:extLst>
          </p:cNvPr>
          <p:cNvSpPr/>
          <p:nvPr/>
        </p:nvSpPr>
        <p:spPr>
          <a:xfrm>
            <a:off x="594863" y="5711807"/>
            <a:ext cx="5312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 régions 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 contribué </a:t>
            </a:r>
            <a:r>
              <a:rPr lang="fr-FR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86,2%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l’accroissement global de la population entre 2014 et 2024.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940" y="1134611"/>
            <a:ext cx="5626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Contribution régionale à l’accroissement de la population</a:t>
            </a:r>
          </a:p>
          <a:p>
            <a:pPr algn="ctr"/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entre 2014 et 2024 (%)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6E2391B-C7D4-A9B5-E92D-0F9CD6046C21}"/>
              </a:ext>
            </a:extLst>
          </p:cNvPr>
          <p:cNvSpPr/>
          <p:nvPr/>
        </p:nvSpPr>
        <p:spPr>
          <a:xfrm>
            <a:off x="6379285" y="5711807"/>
            <a:ext cx="5572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Certaines régions enregistrent des taux supérieurs à la moyenne nationale (0,85%), tandis que d'autres affichent des croissances faibles.</a:t>
            </a:r>
            <a:endParaRPr lang="fr-FR" sz="2000" dirty="0"/>
          </a:p>
        </p:txBody>
      </p:sp>
      <p:graphicFrame>
        <p:nvGraphicFramePr>
          <p:cNvPr id="17" name="Graphique 3">
            <a:extLst>
              <a:ext uri="{FF2B5EF4-FFF2-40B4-BE49-F238E27FC236}">
                <a16:creationId xmlns:a16="http://schemas.microsoft.com/office/drawing/2014/main" xmlns="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9037650"/>
              </p:ext>
            </p:extLst>
          </p:nvPr>
        </p:nvGraphicFramePr>
        <p:xfrm>
          <a:off x="5910072" y="1666344"/>
          <a:ext cx="6281928" cy="391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5895191" y="3465997"/>
            <a:ext cx="6056554" cy="3143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311913C-249F-4E10-E0A0-7D703FC8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361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AAC-0C94-49AC-BA78-65763045562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1305</Words>
  <Application>Microsoft Office PowerPoint</Application>
  <PresentationFormat>Custom</PresentationFormat>
  <Paragraphs>223</Paragraphs>
  <Slides>41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dorra dali</cp:lastModifiedBy>
  <cp:revision>220</cp:revision>
  <cp:lastPrinted>2024-12-16T08:28:28Z</cp:lastPrinted>
  <dcterms:created xsi:type="dcterms:W3CDTF">2024-12-11T09:23:30Z</dcterms:created>
  <dcterms:modified xsi:type="dcterms:W3CDTF">2024-12-24T00:48:31Z</dcterms:modified>
</cp:coreProperties>
</file>