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charts/style15.xml" ContentType="application/vnd.ms-office.chartstyl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charts/chart28.xml" ContentType="application/vnd.openxmlformats-officedocument.drawingml.chart+xml"/>
  <Override PartName="/ppt/theme/themeOverride5.xml" ContentType="application/vnd.openxmlformats-officedocument.themeOverride+xml"/>
  <Override PartName="/ppt/charts/colors27.xml" ContentType="application/vnd.ms-office.chartcolorstyle+xml"/>
  <Override PartName="/ppt/charts/colors6.xml" ContentType="application/vnd.ms-office.chartcolorstyle+xml"/>
  <Override PartName="/ppt/charts/style22.xml" ContentType="application/vnd.ms-office.chart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style11.xml" ContentType="application/vnd.ms-office.chartstyl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theme/themeOverride1.xml" ContentType="application/vnd.openxmlformats-officedocument.themeOverride+xml"/>
  <Override PartName="/ppt/charts/colors23.xml" ContentType="application/vnd.ms-office.chartcolorstyl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charts/colors12.xml" ContentType="application/vnd.ms-office.chartcolorstyl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27.xml" ContentType="application/vnd.ms-office.chartstyle+xml"/>
  <Override PartName="/ppt/charts/style5.xml" ContentType="application/vnd.ms-office.chartstyl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charts/style23.xml" ContentType="application/vnd.ms-office.chartstyle+xml"/>
  <Override PartName="/ppt/charts/style1.xml" ContentType="application/vnd.ms-office.chartstyl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theme/themeOverride6.xml" ContentType="application/vnd.openxmlformats-officedocument.themeOverride+xml"/>
  <Override PartName="/ppt/charts/colors7.xml" ContentType="application/vnd.ms-office.chartcolorstyle+xml"/>
  <Override PartName="/ppt/charts/colors17.xml" ContentType="application/vnd.ms-office.chartcolorstyle+xml"/>
  <Override PartName="/ppt/charts/style12.xml" ContentType="application/vnd.ms-office.chart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charts/chart14.xml" ContentType="application/vnd.openxmlformats-officedocument.drawingml.chart+xml"/>
  <Override PartName="/ppt/notesSlides/notesSlide24.xml" ContentType="application/vnd.openxmlformats-officedocument.presentationml.notesSl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charts/colors24.xml" ContentType="application/vnd.ms-office.chartcolorstyle+xml"/>
  <Override PartName="/ppt/charts/colors13.xml" ContentType="application/vnd.ms-office.chartcolorstyle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notesSlides/notesSlide20.xml" ContentType="application/vnd.openxmlformats-officedocument.presentationml.notesSlide+xml"/>
  <Override PartName="/ppt/charts/colors20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6.xml" ContentType="application/vnd.ms-office.chartstyle+xml"/>
  <Override PartName="/ppt/charts/style19.xml" ContentType="application/vnd.ms-office.chartstyl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26.xml" ContentType="application/vnd.ms-office.chartstyle+xml"/>
  <Override PartName="/ppt/charts/style4.xml" ContentType="application/vnd.ms-office.chartstyle+xml"/>
  <Override PartName="/ppt/charts/style17.xml" ContentType="application/vnd.ms-office.chartstyle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charts/style24.xml" ContentType="application/vnd.ms-office.chartstyle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charts/style13.xml" ContentType="application/vnd.ms-office.chartstyle+xml"/>
  <Override PartName="/ppt/charts/colors18.xml" ContentType="application/vnd.ms-office.chartcolor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theme/themeOverride3.xml" ContentType="application/vnd.openxmlformats-officedocument.themeOverride+xml"/>
  <Override PartName="/ppt/charts/style20.xml" ContentType="application/vnd.ms-office.chartstyle+xml"/>
  <Override PartName="/ppt/charts/colors25.xml" ContentType="application/vnd.ms-office.chartcolorstyle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notesSlides/notesSlide25.xml" ContentType="application/vnd.openxmlformats-officedocument.presentationml.notesSlide+xml"/>
  <Override PartName="/ppt/charts/colors14.xml" ContentType="application/vnd.ms-office.chartcolorstyl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olors21.xml" ContentType="application/vnd.ms-office.chartcolorstyl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style7.xml" ContentType="application/vnd.ms-office.chartstyle+xml"/>
  <Override PartName="/ppt/charts/colors10.xml" ContentType="application/vnd.ms-office.chartcolorstyl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charts/style18.xml" ContentType="application/vnd.ms-office.chart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25.xml" ContentType="application/vnd.ms-office.chartstyl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theme/themeOverride8.xml" ContentType="application/vnd.openxmlformats-officedocument.themeOverride+xml"/>
  <Override PartName="/ppt/charts/style14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charts/chart27.xml" ContentType="application/vnd.openxmlformats-officedocument.drawingml.chart+xml"/>
  <Override PartName="/ppt/charts/style21.xml" ContentType="application/vnd.ms-office.chartstyle+xml"/>
  <Override PartName="/ppt/charts/colors19.xml" ContentType="application/vnd.ms-office.chartcolorstyl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charts/chart16.xml" ContentType="application/vnd.openxmlformats-officedocument.drawingml.chart+xml"/>
  <Override PartName="/ppt/theme/themeOverride4.xml" ContentType="application/vnd.openxmlformats-officedocument.themeOverride+xml"/>
  <Override PartName="/ppt/charts/colors26.xml" ContentType="application/vnd.ms-office.chartcolorstyle+xml"/>
  <Override PartName="/ppt/charts/colors15.xml" ContentType="application/vnd.ms-office.chartcolorstyle+xml"/>
  <Override PartName="/ppt/charts/style10.xml" ContentType="application/vnd.ms-office.chartstyle+xml"/>
  <Override PartName="/ppt/charts/colors5.xml" ContentType="application/vnd.ms-office.chartcolor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charts/chart23.xml" ContentType="application/vnd.openxmlformats-officedocument.drawingml.chart+xml"/>
  <Override PartName="/ppt/slides/slide20.xml" ContentType="application/vnd.openxmlformats-officedocument.presentationml.slide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charts/colors22.xml" ContentType="application/vnd.ms-office.chartcolorstyle+xml"/>
  <Override PartName="/ppt/charts/colors1.xml" ContentType="application/vnd.ms-office.chartcolorstyle+xml"/>
  <Override PartName="/ppt/charts/colors11.xml" ContentType="application/vnd.ms-office.chartcolorstyl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charts/style8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334" r:id="rId5"/>
    <p:sldId id="260" r:id="rId6"/>
    <p:sldId id="261" r:id="rId7"/>
    <p:sldId id="302" r:id="rId8"/>
    <p:sldId id="262" r:id="rId9"/>
    <p:sldId id="266" r:id="rId10"/>
    <p:sldId id="268" r:id="rId11"/>
    <p:sldId id="264" r:id="rId12"/>
    <p:sldId id="265" r:id="rId13"/>
    <p:sldId id="336" r:id="rId14"/>
    <p:sldId id="269" r:id="rId15"/>
    <p:sldId id="272" r:id="rId16"/>
    <p:sldId id="270" r:id="rId17"/>
    <p:sldId id="271" r:id="rId18"/>
    <p:sldId id="274" r:id="rId19"/>
    <p:sldId id="279" r:id="rId20"/>
    <p:sldId id="278" r:id="rId21"/>
    <p:sldId id="296" r:id="rId22"/>
    <p:sldId id="298" r:id="rId23"/>
    <p:sldId id="342" r:id="rId24"/>
    <p:sldId id="282" r:id="rId25"/>
    <p:sldId id="337" r:id="rId26"/>
    <p:sldId id="284" r:id="rId27"/>
    <p:sldId id="285" r:id="rId28"/>
    <p:sldId id="338" r:id="rId29"/>
    <p:sldId id="286" r:id="rId30"/>
    <p:sldId id="288" r:id="rId31"/>
    <p:sldId id="289" r:id="rId32"/>
    <p:sldId id="290" r:id="rId33"/>
    <p:sldId id="291" r:id="rId34"/>
    <p:sldId id="344" r:id="rId35"/>
    <p:sldId id="345" r:id="rId36"/>
    <p:sldId id="346" r:id="rId37"/>
    <p:sldId id="347" r:id="rId38"/>
    <p:sldId id="348" r:id="rId39"/>
    <p:sldId id="350" r:id="rId40"/>
    <p:sldId id="351" r:id="rId41"/>
    <p:sldId id="343" r:id="rId42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D7D31"/>
    <a:srgbClr val="70426C"/>
    <a:srgbClr val="E95C18"/>
    <a:srgbClr val="FCBF16"/>
    <a:srgbClr val="0A70B4"/>
    <a:srgbClr val="0F70B7"/>
    <a:srgbClr val="BFBFBF"/>
    <a:srgbClr val="FEC311"/>
    <a:srgbClr val="E95C17"/>
    <a:srgbClr val="0E923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snapVertSplitter="1" vertBarState="minimized" horzBarState="maximized">
    <p:restoredLeft sz="11755" autoAdjust="0"/>
    <p:restoredTop sz="90273" autoAdjust="0"/>
  </p:normalViewPr>
  <p:slideViewPr>
    <p:cSldViewPr snapToGrid="0">
      <p:cViewPr varScale="1">
        <p:scale>
          <a:sx n="73" d="100"/>
          <a:sy n="73" d="100"/>
        </p:scale>
        <p:origin x="-1236" y="-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oleObject" Target="file:///D:\Docs\RGPH'2024\Publications\Pr&#233;sentation%20RGPH%2024%20Graph_14122024-19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oleObject" Target="file:///C:\Users\HCP\Downloads\Pr&#233;sentation%20RGPH%2024%20Graph_13122024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CP\Downloads\Pr&#233;sentation%20RGPH%2024%20Graph_13122024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cs\RGPH'2024\Publications\Pr&#233;sentation%20RGPH%2024%20Graph_14122024-19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CP\Downloads\Pr&#233;sentation%20RGPH%2024%20Graph_13122024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oleObject" Target="file:///C:\Users\OMarseli\Desktop\HCP\Directions%20HCP\1-DS\2-Divisions\1-DRPEC\1-RGPH2024-28%20juin%202024\1-Resultats\2-Characterestiques\1-Pr&#233;sentation\RGPH%202024\Pr&#233;sentation%20RGPH%2024%20Graph_15-12-2024-3am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oleObject" Target="file:///C:\Users\OMarseli\Downloads\Tab_Note_15-12-2024-3am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package" Target="../embeddings/Microsoft_Office_Excel_Worksheet6.xlsx"/></Relationships>
</file>

<file path=ppt/charts/_rels/chart18.xml.rels><?xml version="1.0" encoding="UTF-8" standalone="yes"?>
<Relationships xmlns="http://schemas.openxmlformats.org/package/2006/relationships"><Relationship Id="rId3" Type="http://schemas.microsoft.com/office/2011/relationships/chartStyle" Target="style15.xml"/><Relationship Id="rId2" Type="http://schemas.microsoft.com/office/2011/relationships/chartColorStyle" Target="colors15.xml"/><Relationship Id="rId1" Type="http://schemas.openxmlformats.org/officeDocument/2006/relationships/oleObject" Target="file:///C:\Users\HCP\Downloads\Pr&#233;sentation%20RGPH%2024%20Graph_13122024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Marseli\Desktop\HCP\Directions%20HCP\1-DS\2-Divisions\1-DRPEC\1-RGPH2024-28%20juin%202024\1-Resultats\2-Characterestiques\3-Notes\Pr&#233;sentation%20RGPH%2024%20Graph_14122024-17HO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Office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cs\RGPH'2024\Publications\Pr&#233;sentation%20RGPH%2024%20Graph_14122024-19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microsoft.com/office/2011/relationships/chartStyle" Target="style17.xml"/><Relationship Id="rId2" Type="http://schemas.microsoft.com/office/2011/relationships/chartColorStyle" Target="colors17.xml"/><Relationship Id="rId1" Type="http://schemas.openxmlformats.org/officeDocument/2006/relationships/oleObject" Target="file:///D:\Docs\RGPH'2024\Publications\Pr&#233;sentation%20RGPH%2024%20Graph_14122024-19-r&#233;v.xlsx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microsoft.com/office/2011/relationships/chartStyle" Target="style18.xml"/><Relationship Id="rId2" Type="http://schemas.microsoft.com/office/2011/relationships/chartColorStyle" Target="colors18.xml"/><Relationship Id="rId1" Type="http://schemas.openxmlformats.org/officeDocument/2006/relationships/oleObject" Target="file:///D:\Docs\RGPH'2024\Publications\Pr&#233;sentation%20RGPH%2024%20Graph_14122024-19-r&#233;v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microsoft.com/office/2011/relationships/chartStyle" Target="style19.xml"/><Relationship Id="rId2" Type="http://schemas.microsoft.com/office/2011/relationships/chartColorStyle" Target="colors19.xml"/><Relationship Id="rId1" Type="http://schemas.openxmlformats.org/officeDocument/2006/relationships/oleObject" Target="file:///D:\Docs\RGPH'2024\Publications\Pr&#233;sentation%20RGPH%2024%20Graph_14122024-19-r&#233;v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microsoft.com/office/2011/relationships/chartColorStyle" Target="colors20.xml"/><Relationship Id="rId2" Type="http://schemas.openxmlformats.org/officeDocument/2006/relationships/package" Target="../embeddings/Microsoft_Office_Excel_Worksheet7.xlsx"/><Relationship Id="rId1" Type="http://schemas.openxmlformats.org/officeDocument/2006/relationships/themeOverride" Target="../theme/themeOverride1.xml"/><Relationship Id="rId4" Type="http://schemas.microsoft.com/office/2011/relationships/chartStyle" Target="style20.xml"/></Relationships>
</file>

<file path=ppt/charts/_rels/chart25.xml.rels><?xml version="1.0" encoding="UTF-8" standalone="yes"?>
<Relationships xmlns="http://schemas.openxmlformats.org/package/2006/relationships"><Relationship Id="rId3" Type="http://schemas.microsoft.com/office/2011/relationships/chartColorStyle" Target="colors21.xml"/><Relationship Id="rId2" Type="http://schemas.openxmlformats.org/officeDocument/2006/relationships/package" Target="../embeddings/Microsoft_Office_Excel_Worksheet8.xlsx"/><Relationship Id="rId1" Type="http://schemas.openxmlformats.org/officeDocument/2006/relationships/themeOverride" Target="../theme/themeOverride2.xml"/><Relationship Id="rId4" Type="http://schemas.microsoft.com/office/2011/relationships/chartStyle" Target="style21.xml"/></Relationships>
</file>

<file path=ppt/charts/_rels/chart26.xml.rels><?xml version="1.0" encoding="UTF-8" standalone="yes"?>
<Relationships xmlns="http://schemas.openxmlformats.org/package/2006/relationships"><Relationship Id="rId3" Type="http://schemas.microsoft.com/office/2011/relationships/chartColorStyle" Target="colors22.xml"/><Relationship Id="rId2" Type="http://schemas.openxmlformats.org/officeDocument/2006/relationships/package" Target="../embeddings/Microsoft_Office_Excel_Worksheet9.xlsx"/><Relationship Id="rId1" Type="http://schemas.openxmlformats.org/officeDocument/2006/relationships/themeOverride" Target="../theme/themeOverride3.xml"/><Relationship Id="rId4" Type="http://schemas.microsoft.com/office/2011/relationships/chartStyle" Target="style22.xml"/></Relationships>
</file>

<file path=ppt/charts/_rels/chart27.xml.rels><?xml version="1.0" encoding="UTF-8" standalone="yes"?>
<Relationships xmlns="http://schemas.openxmlformats.org/package/2006/relationships"><Relationship Id="rId3" Type="http://schemas.microsoft.com/office/2011/relationships/chartColorStyle" Target="colors23.xml"/><Relationship Id="rId2" Type="http://schemas.openxmlformats.org/officeDocument/2006/relationships/package" Target="../embeddings/Microsoft_Office_Excel_Worksheet10.xlsx"/><Relationship Id="rId1" Type="http://schemas.openxmlformats.org/officeDocument/2006/relationships/themeOverride" Target="../theme/themeOverride4.xml"/><Relationship Id="rId4" Type="http://schemas.microsoft.com/office/2011/relationships/chartStyle" Target="style23.xml"/></Relationships>
</file>

<file path=ppt/charts/_rels/chart28.xml.rels><?xml version="1.0" encoding="UTF-8" standalone="yes"?>
<Relationships xmlns="http://schemas.openxmlformats.org/package/2006/relationships"><Relationship Id="rId3" Type="http://schemas.microsoft.com/office/2011/relationships/chartColorStyle" Target="colors24.xml"/><Relationship Id="rId2" Type="http://schemas.openxmlformats.org/officeDocument/2006/relationships/package" Target="../embeddings/Microsoft_Office_Excel_Worksheet11.xlsx"/><Relationship Id="rId1" Type="http://schemas.openxmlformats.org/officeDocument/2006/relationships/themeOverride" Target="../theme/themeOverride5.xml"/><Relationship Id="rId4" Type="http://schemas.microsoft.com/office/2011/relationships/chartStyle" Target="style24.xml"/></Relationships>
</file>

<file path=ppt/charts/_rels/chart29.xml.rels><?xml version="1.0" encoding="UTF-8" standalone="yes"?>
<Relationships xmlns="http://schemas.openxmlformats.org/package/2006/relationships"><Relationship Id="rId3" Type="http://schemas.microsoft.com/office/2011/relationships/chartColorStyle" Target="colors25.xml"/><Relationship Id="rId2" Type="http://schemas.openxmlformats.org/officeDocument/2006/relationships/package" Target="../embeddings/Microsoft_Office_Excel_Worksheet12.xlsx"/><Relationship Id="rId1" Type="http://schemas.openxmlformats.org/officeDocument/2006/relationships/themeOverride" Target="../theme/themeOverride6.xml"/><Relationship Id="rId4" Type="http://schemas.microsoft.com/office/2011/relationships/chartStyle" Target="style25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Office_Excel_Worksheet3.xlsx"/></Relationships>
</file>

<file path=ppt/charts/_rels/chart30.xml.rels><?xml version="1.0" encoding="UTF-8" standalone="yes"?>
<Relationships xmlns="http://schemas.openxmlformats.org/package/2006/relationships"><Relationship Id="rId3" Type="http://schemas.microsoft.com/office/2011/relationships/chartColorStyle" Target="colors26.xml"/><Relationship Id="rId2" Type="http://schemas.openxmlformats.org/officeDocument/2006/relationships/package" Target="../embeddings/Microsoft_Office_Excel_Worksheet13.xlsx"/><Relationship Id="rId1" Type="http://schemas.openxmlformats.org/officeDocument/2006/relationships/themeOverride" Target="../theme/themeOverride7.xml"/><Relationship Id="rId4" Type="http://schemas.microsoft.com/office/2011/relationships/chartStyle" Target="style26.xml"/></Relationships>
</file>

<file path=ppt/charts/_rels/chart31.xml.rels><?xml version="1.0" encoding="UTF-8" standalone="yes"?>
<Relationships xmlns="http://schemas.openxmlformats.org/package/2006/relationships"><Relationship Id="rId3" Type="http://schemas.microsoft.com/office/2011/relationships/chartColorStyle" Target="colors27.xml"/><Relationship Id="rId2" Type="http://schemas.openxmlformats.org/officeDocument/2006/relationships/package" Target="../embeddings/Microsoft_Office_Excel_Worksheet14.xlsx"/><Relationship Id="rId1" Type="http://schemas.openxmlformats.org/officeDocument/2006/relationships/themeOverride" Target="../theme/themeOverride8.xml"/><Relationship Id="rId4" Type="http://schemas.microsoft.com/office/2011/relationships/chartStyle" Target="style27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cs\RGPH'2024\Publications\Pr&#233;sentation%20RGPH%2024%20Graph_14122024-19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Office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hp\Desktop\R&#233;sultats-RGPH-2024\Benmoussa-18.10.2024\Dossier-travail\Tx-accroissement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Office_Excel_Worksheet5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C:\Users\HCP\Downloads\Pr&#233;sentation%20RGPH%2024%20Graph_13122024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file:///D:\Docs\RGPH'2024\Publications\Pr&#233;sentation%20RGPH%2024%20Graph_14122024-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>
        <c:manualLayout>
          <c:layoutTarget val="inner"/>
          <c:xMode val="edge"/>
          <c:yMode val="edge"/>
          <c:x val="3.4729198223939294E-2"/>
          <c:y val="4.1843623477437711E-2"/>
          <c:w val="0.84368797512461569"/>
          <c:h val="0.71764206600778602"/>
        </c:manualLayout>
      </c:layout>
      <c:barChart>
        <c:barDir val="col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Population (millions)</c:v>
                </c:pt>
              </c:strCache>
            </c:strRef>
          </c:tx>
          <c:spPr>
            <a:solidFill>
              <a:srgbClr val="0F70B7"/>
            </a:solidFill>
            <a:ln>
              <a:noFill/>
            </a:ln>
            <a:effectLst/>
          </c:spPr>
          <c:dLbls>
            <c:dLbl>
              <c:idx val="2"/>
              <c:layout>
                <c:manualLayout>
                  <c:x val="0"/>
                  <c:y val="0.40352624142748283"/>
                </c:manualLayout>
              </c:layout>
              <c:dLblPos val="outEnd"/>
              <c:showVal val="1"/>
              <c:separator>,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234-4AA6-B329-660E7AEDF4F2}"/>
                </c:ext>
              </c:extLst>
            </c:dLbl>
            <c:numFmt formatCode="#,##0.00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Feuil1!$A$2:$A$5</c:f>
              <c:numCache>
                <c:formatCode>General</c:formatCode>
                <c:ptCount val="4"/>
                <c:pt idx="0">
                  <c:v>1994</c:v>
                </c:pt>
                <c:pt idx="1">
                  <c:v>2004</c:v>
                </c:pt>
                <c:pt idx="2">
                  <c:v>2014</c:v>
                </c:pt>
                <c:pt idx="3">
                  <c:v>2024</c:v>
                </c:pt>
              </c:numCache>
            </c:numRef>
          </c:cat>
          <c:val>
            <c:numRef>
              <c:f>Feuil1!$B$2:$B$5</c:f>
              <c:numCache>
                <c:formatCode>0.000</c:formatCode>
                <c:ptCount val="4"/>
                <c:pt idx="0">
                  <c:v>26.073716999999991</c:v>
                </c:pt>
                <c:pt idx="1">
                  <c:v>29.891708000000001</c:v>
                </c:pt>
                <c:pt idx="2">
                  <c:v>33.848241999999999</c:v>
                </c:pt>
                <c:pt idx="3">
                  <c:v>36.828330000000008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0AE-4995-87AD-0EF81B7A7C14}"/>
            </c:ext>
          </c:extLst>
        </c:ser>
        <c:dLbls/>
        <c:gapWidth val="219"/>
        <c:axId val="163334400"/>
        <c:axId val="163352576"/>
      </c:barChart>
      <c:lineChart>
        <c:grouping val="standard"/>
        <c:ser>
          <c:idx val="1"/>
          <c:order val="1"/>
          <c:tx>
            <c:strRef>
              <c:f>Feuil1!$C$1</c:f>
              <c:strCache>
                <c:ptCount val="1"/>
                <c:pt idx="0">
                  <c:v>Taux d'accroissement annuel moyen</c:v>
                </c:pt>
              </c:strCache>
            </c:strRef>
          </c:tx>
          <c:spPr>
            <a:ln w="28575" cap="rnd">
              <a:solidFill>
                <a:srgbClr val="EA5D18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34-4AA6-B329-660E7AEDF4F2}"/>
                </c:ext>
              </c:extLst>
            </c:dLbl>
            <c:dLbl>
              <c:idx val="1"/>
              <c:layout>
                <c:manualLayout>
                  <c:x val="-0.13103191333296554"/>
                  <c:y val="-0.12834484804453161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234-4AA6-B329-660E7AEDF4F2}"/>
                </c:ext>
              </c:extLst>
            </c:dLbl>
            <c:dLbl>
              <c:idx val="2"/>
              <c:layout>
                <c:manualLayout>
                  <c:x val="-0.13544952549694733"/>
                  <c:y val="-5.624500191615446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34-4AA6-B329-660E7AEDF4F2}"/>
                </c:ext>
              </c:extLst>
            </c:dLbl>
            <c:dLbl>
              <c:idx val="3"/>
              <c:layout>
                <c:manualLayout>
                  <c:x val="-0.13829634590222395"/>
                  <c:y val="-0.11672901917587378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234-4AA6-B329-660E7AEDF4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 b="1">
                    <a:solidFill>
                      <a:srgbClr val="EA5D18"/>
                    </a:solidFill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Feuil1!$A$2:$A$5</c:f>
              <c:numCache>
                <c:formatCode>General</c:formatCode>
                <c:ptCount val="4"/>
                <c:pt idx="0">
                  <c:v>1994</c:v>
                </c:pt>
                <c:pt idx="1">
                  <c:v>2004</c:v>
                </c:pt>
                <c:pt idx="2">
                  <c:v>2014</c:v>
                </c:pt>
                <c:pt idx="3">
                  <c:v>2024</c:v>
                </c:pt>
              </c:numCache>
            </c:numRef>
          </c:cat>
          <c:val>
            <c:numRef>
              <c:f>Feuil1!$C$2:$C$5</c:f>
              <c:numCache>
                <c:formatCode>0.00</c:formatCode>
                <c:ptCount val="4"/>
                <c:pt idx="0">
                  <c:v>2.0578440014135335</c:v>
                </c:pt>
                <c:pt idx="1">
                  <c:v>1.3759129629080216</c:v>
                </c:pt>
                <c:pt idx="2">
                  <c:v>1.2508175514503119</c:v>
                </c:pt>
                <c:pt idx="3">
                  <c:v>0.84737328336310669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00AE-4995-87AD-0EF81B7A7C14}"/>
            </c:ext>
          </c:extLst>
        </c:ser>
        <c:dLbls/>
        <c:marker val="1"/>
        <c:axId val="163355648"/>
        <c:axId val="163354112"/>
      </c:lineChart>
      <c:catAx>
        <c:axId val="1633344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400" b="1"/>
            </a:pPr>
            <a:endParaRPr lang="fr-FR"/>
          </a:p>
        </c:txPr>
        <c:crossAx val="163352576"/>
        <c:crosses val="autoZero"/>
        <c:auto val="1"/>
        <c:lblAlgn val="ctr"/>
        <c:lblOffset val="100"/>
      </c:catAx>
      <c:valAx>
        <c:axId val="163352576"/>
        <c:scaling>
          <c:orientation val="minMax"/>
        </c:scaling>
        <c:axPos val="l"/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b="1">
                <a:solidFill>
                  <a:schemeClr val="bg1"/>
                </a:solidFill>
              </a:defRPr>
            </a:pPr>
            <a:endParaRPr lang="fr-FR"/>
          </a:p>
        </c:txPr>
        <c:crossAx val="163334400"/>
        <c:crosses val="autoZero"/>
        <c:crossBetween val="between"/>
      </c:valAx>
      <c:valAx>
        <c:axId val="163354112"/>
        <c:scaling>
          <c:orientation val="minMax"/>
        </c:scaling>
        <c:axPos val="r"/>
        <c:numFmt formatCode="0" sourceLinked="0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fr-FR"/>
          </a:p>
        </c:txPr>
        <c:crossAx val="163355648"/>
        <c:crosses val="max"/>
        <c:crossBetween val="between"/>
      </c:valAx>
      <c:catAx>
        <c:axId val="163355648"/>
        <c:scaling>
          <c:orientation val="minMax"/>
        </c:scaling>
        <c:delete val="1"/>
        <c:axPos val="b"/>
        <c:numFmt formatCode="General" sourceLinked="1"/>
        <c:tickLblPos val="nextTo"/>
        <c:crossAx val="163354112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250577342352447"/>
          <c:y val="0.87108106781479444"/>
          <c:w val="0.69123607296865164"/>
          <c:h val="7.4711730798135506E-2"/>
        </c:manualLayout>
      </c:layout>
      <c:spPr>
        <a:noFill/>
        <a:ln>
          <a:noFill/>
        </a:ln>
        <a:effectLst/>
      </c:spPr>
      <c:txPr>
        <a:bodyPr rot="0" vert="horz"/>
        <a:lstStyle/>
        <a:p>
          <a:pPr>
            <a:defRPr sz="1400" b="1"/>
          </a:pPr>
          <a:endParaRPr lang="fr-FR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+mn-lt"/>
          <a:cs typeface="Times New Roman" panose="02020603050405020304" pitchFamily="18" charset="0"/>
        </a:defRPr>
      </a:pPr>
      <a:endParaRPr lang="fr-F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Education!$A$58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Education!$B$57:$D$57</c:f>
              <c:strCache>
                <c:ptCount val="3"/>
                <c:pt idx="0">
                  <c:v> Sans niveau</c:v>
                </c:pt>
                <c:pt idx="1">
                  <c:v> Primaire</c:v>
                </c:pt>
                <c:pt idx="2">
                  <c:v> Secondaire collégial ou plus</c:v>
                </c:pt>
              </c:strCache>
            </c:strRef>
          </c:cat>
          <c:val>
            <c:numRef>
              <c:f>Education!$B$58:$D$58</c:f>
              <c:numCache>
                <c:formatCode>General</c:formatCode>
                <c:ptCount val="3"/>
                <c:pt idx="0">
                  <c:v>44.6</c:v>
                </c:pt>
                <c:pt idx="1">
                  <c:v>21.2</c:v>
                </c:pt>
                <c:pt idx="2">
                  <c:v>30.2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E5F-4F9C-BCF7-6647B2AF501C}"/>
            </c:ext>
          </c:extLst>
        </c:ser>
        <c:ser>
          <c:idx val="1"/>
          <c:order val="1"/>
          <c:tx>
            <c:strRef>
              <c:f>Education!$A$59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Education!$B$57:$D$57</c:f>
              <c:strCache>
                <c:ptCount val="3"/>
                <c:pt idx="0">
                  <c:v> Sans niveau</c:v>
                </c:pt>
                <c:pt idx="1">
                  <c:v> Primaire</c:v>
                </c:pt>
                <c:pt idx="2">
                  <c:v> Secondaire collégial ou plus</c:v>
                </c:pt>
              </c:strCache>
            </c:strRef>
          </c:cat>
          <c:val>
            <c:numRef>
              <c:f>Education!$B$59:$D$59</c:f>
              <c:numCache>
                <c:formatCode>0.0</c:formatCode>
                <c:ptCount val="3"/>
                <c:pt idx="0">
                  <c:v>36.339192863223062</c:v>
                </c:pt>
                <c:pt idx="1">
                  <c:v>21.724082225276121</c:v>
                </c:pt>
                <c:pt idx="2">
                  <c:v>39.07692976839796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E5F-4F9C-BCF7-6647B2AF501C}"/>
            </c:ext>
          </c:extLst>
        </c:ser>
        <c:dLbls/>
        <c:gapWidth val="219"/>
        <c:overlap val="-27"/>
        <c:axId val="99138176"/>
        <c:axId val="100417920"/>
      </c:barChart>
      <c:catAx>
        <c:axId val="991381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0417920"/>
        <c:crosses val="autoZero"/>
        <c:auto val="1"/>
        <c:lblAlgn val="ctr"/>
        <c:lblOffset val="100"/>
      </c:catAx>
      <c:valAx>
        <c:axId val="100417920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9913817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 b="1"/>
      </a:pPr>
      <a:endParaRPr lang="fr-F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7"/>
  <c:chart>
    <c:plotArea>
      <c:layout/>
      <c:barChart>
        <c:barDir val="col"/>
        <c:grouping val="clustered"/>
        <c:ser>
          <c:idx val="0"/>
          <c:order val="0"/>
          <c:tx>
            <c:strRef>
              <c:f>'[Présentation RGPH 24 Graph_13122024.xlsx]Presentation '!$C$37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'[Présentation RGPH 24 Graph_13122024.xlsx]Presentation '!$D$36:$H$36</c:f>
              <c:strCache>
                <c:ptCount val="5"/>
                <c:pt idx="0">
                  <c:v>National</c:v>
                </c:pt>
                <c:pt idx="1">
                  <c:v>urbain</c:v>
                </c:pt>
                <c:pt idx="2">
                  <c:v>Rural</c:v>
                </c:pt>
                <c:pt idx="3">
                  <c:v>Masculin</c:v>
                </c:pt>
                <c:pt idx="4">
                  <c:v>Féminin</c:v>
                </c:pt>
              </c:strCache>
            </c:strRef>
          </c:cat>
          <c:val>
            <c:numRef>
              <c:f>'[Présentation RGPH 24 Graph_13122024.xlsx]Presentation '!$D$37:$H$37</c:f>
              <c:numCache>
                <c:formatCode>General</c:formatCode>
                <c:ptCount val="5"/>
                <c:pt idx="0">
                  <c:v>32.200000000000003</c:v>
                </c:pt>
                <c:pt idx="1">
                  <c:v>22.6</c:v>
                </c:pt>
                <c:pt idx="2">
                  <c:v>47.5</c:v>
                </c:pt>
                <c:pt idx="3">
                  <c:v>22.2</c:v>
                </c:pt>
                <c:pt idx="4">
                  <c:v>42.1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A62-465D-9001-AD36F9E36331}"/>
            </c:ext>
          </c:extLst>
        </c:ser>
        <c:ser>
          <c:idx val="1"/>
          <c:order val="1"/>
          <c:tx>
            <c:strRef>
              <c:f>'[Présentation RGPH 24 Graph_13122024.xlsx]Presentation '!$C$38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dPt>
            <c:idx val="0"/>
            <c:spPr>
              <a:solidFill>
                <a:schemeClr val="accent1">
                  <a:lumMod val="75000"/>
                </a:schemeClr>
              </a:solidFill>
              <a:ln>
                <a:solidFill>
                  <a:srgbClr val="FF000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7197-469C-9DDC-C9DEC0DA5A6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'[Présentation RGPH 24 Graph_13122024.xlsx]Presentation '!$D$36:$H$36</c:f>
              <c:strCache>
                <c:ptCount val="5"/>
                <c:pt idx="0">
                  <c:v>National</c:v>
                </c:pt>
                <c:pt idx="1">
                  <c:v>urbain</c:v>
                </c:pt>
                <c:pt idx="2">
                  <c:v>Rural</c:v>
                </c:pt>
                <c:pt idx="3">
                  <c:v>Masculin</c:v>
                </c:pt>
                <c:pt idx="4">
                  <c:v>Féminin</c:v>
                </c:pt>
              </c:strCache>
            </c:strRef>
          </c:cat>
          <c:val>
            <c:numRef>
              <c:f>'[Présentation RGPH 24 Graph_13122024.xlsx]Presentation '!$D$38:$H$38</c:f>
              <c:numCache>
                <c:formatCode>0.0</c:formatCode>
                <c:ptCount val="5"/>
                <c:pt idx="0">
                  <c:v>24.841436386108391</c:v>
                </c:pt>
                <c:pt idx="1">
                  <c:v>17.323987960815433</c:v>
                </c:pt>
                <c:pt idx="2">
                  <c:v>38.022304534912109</c:v>
                </c:pt>
                <c:pt idx="3">
                  <c:v>17.155090332031246</c:v>
                </c:pt>
                <c:pt idx="4">
                  <c:v>32.371482849121101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A62-465D-9001-AD36F9E36331}"/>
            </c:ext>
          </c:extLst>
        </c:ser>
        <c:dLbls/>
        <c:overlap val="-20"/>
        <c:axId val="100436608"/>
        <c:axId val="100458880"/>
      </c:barChart>
      <c:catAx>
        <c:axId val="100436608"/>
        <c:scaling>
          <c:orientation val="minMax"/>
        </c:scaling>
        <c:axPos val="b"/>
        <c:numFmt formatCode="General" sourceLinked="0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0458880"/>
        <c:crosses val="autoZero"/>
        <c:auto val="1"/>
        <c:lblAlgn val="ctr"/>
        <c:lblOffset val="100"/>
      </c:catAx>
      <c:valAx>
        <c:axId val="100458880"/>
        <c:scaling>
          <c:orientation val="minMax"/>
        </c:scaling>
        <c:delete val="1"/>
        <c:axPos val="l"/>
        <c:numFmt formatCode="General" sourceLinked="1"/>
        <c:tickLblPos val="nextTo"/>
        <c:crossAx val="10043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200" b="1">
          <a:solidFill>
            <a:schemeClr val="tx1">
              <a:lumMod val="65000"/>
              <a:lumOff val="35000"/>
            </a:schemeClr>
          </a:solidFill>
        </a:defRPr>
      </a:pPr>
      <a:endParaRPr lang="fr-FR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>
        <c:manualLayout>
          <c:layoutTarget val="inner"/>
          <c:xMode val="edge"/>
          <c:yMode val="edge"/>
          <c:x val="0.38015354330708667"/>
          <c:y val="3.9815633949254872E-2"/>
          <c:w val="0.59692979002624658"/>
          <c:h val="0.86969428889334777"/>
        </c:manualLayout>
      </c:layout>
      <c:barChart>
        <c:barDir val="bar"/>
        <c:grouping val="clustered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dPt>
            <c:idx val="5"/>
            <c:spPr>
              <a:solidFill>
                <a:schemeClr val="accent1">
                  <a:lumMod val="75000"/>
                </a:schemeClr>
              </a:solidFill>
              <a:ln>
                <a:solidFill>
                  <a:srgbClr val="FF000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53F-4B47-ABEE-124A911042B6}"/>
              </c:ext>
            </c:extLst>
          </c:dPt>
          <c:dLbls>
            <c:dLbl>
              <c:idx val="5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 b="1"/>
                  </a:pPr>
                  <a:endParaRPr lang="fr-FR"/>
                </a:p>
              </c:txPr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0"/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'[Présentation RGPH 24 Graph_13122024.xlsx]Education'!$A$130:$A$142</c:f>
              <c:strCache>
                <c:ptCount val="13"/>
                <c:pt idx="0">
                  <c:v>Dakhla-Oued Ed-Dahab</c:v>
                </c:pt>
                <c:pt idx="1">
                  <c:v>Laâyoune-Sakia El Hamra</c:v>
                </c:pt>
                <c:pt idx="2">
                  <c:v>Casablanca-Settat</c:v>
                </c:pt>
                <c:pt idx="3">
                  <c:v>Rabat-Salé-Kénitra</c:v>
                </c:pt>
                <c:pt idx="4">
                  <c:v>Tanger-Tétouan-Al Hoceima</c:v>
                </c:pt>
                <c:pt idx="5">
                  <c:v>National</c:v>
                </c:pt>
                <c:pt idx="6">
                  <c:v>Souss-Massa</c:v>
                </c:pt>
                <c:pt idx="7">
                  <c:v>Guelmim-Oued Noun</c:v>
                </c:pt>
                <c:pt idx="8">
                  <c:v>Fès-Meknès</c:v>
                </c:pt>
                <c:pt idx="9">
                  <c:v>Drâa-Tafilalet</c:v>
                </c:pt>
                <c:pt idx="10">
                  <c:v>Oriental</c:v>
                </c:pt>
                <c:pt idx="11">
                  <c:v>Marrakech-Safi</c:v>
                </c:pt>
                <c:pt idx="12">
                  <c:v>Béni Mellal-Khénifra</c:v>
                </c:pt>
              </c:strCache>
            </c:strRef>
          </c:cat>
          <c:val>
            <c:numRef>
              <c:f>'[Présentation RGPH 24 Graph_13122024.xlsx]Education'!$B$130:$B$142</c:f>
              <c:numCache>
                <c:formatCode>0.0</c:formatCode>
                <c:ptCount val="13"/>
                <c:pt idx="0">
                  <c:v>14.776499748229982</c:v>
                </c:pt>
                <c:pt idx="1">
                  <c:v>15.304192543029787</c:v>
                </c:pt>
                <c:pt idx="2">
                  <c:v>19.552370071411129</c:v>
                </c:pt>
                <c:pt idx="3">
                  <c:v>22.412506103515621</c:v>
                </c:pt>
                <c:pt idx="4">
                  <c:v>22.803335189819336</c:v>
                </c:pt>
                <c:pt idx="5">
                  <c:v>24.841436386108391</c:v>
                </c:pt>
                <c:pt idx="6">
                  <c:v>26.156757354736328</c:v>
                </c:pt>
                <c:pt idx="7">
                  <c:v>26.22143363952636</c:v>
                </c:pt>
                <c:pt idx="8">
                  <c:v>27.512987136840824</c:v>
                </c:pt>
                <c:pt idx="9">
                  <c:v>28.264568328857429</c:v>
                </c:pt>
                <c:pt idx="10">
                  <c:v>28.330724716186527</c:v>
                </c:pt>
                <c:pt idx="11">
                  <c:v>28.800285339355472</c:v>
                </c:pt>
                <c:pt idx="12">
                  <c:v>32.033267974853509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53F-4B47-ABEE-124A911042B6}"/>
            </c:ext>
          </c:extLst>
        </c:ser>
        <c:dLbls>
          <c:showVal val="1"/>
        </c:dLbls>
        <c:gapWidth val="182"/>
        <c:axId val="150438656"/>
        <c:axId val="150440192"/>
      </c:barChart>
      <c:catAx>
        <c:axId val="15043865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200" b="0"/>
            </a:pPr>
            <a:endParaRPr lang="fr-FR"/>
          </a:p>
        </c:txPr>
        <c:crossAx val="150440192"/>
        <c:crosses val="autoZero"/>
        <c:auto val="1"/>
        <c:lblAlgn val="ctr"/>
        <c:lblOffset val="100"/>
      </c:catAx>
      <c:valAx>
        <c:axId val="150440192"/>
        <c:scaling>
          <c:orientation val="minMax"/>
        </c:scaling>
        <c:delete val="1"/>
        <c:axPos val="b"/>
        <c:numFmt formatCode="0.0" sourceLinked="1"/>
        <c:majorTickMark val="none"/>
        <c:tickLblPos val="nextTo"/>
        <c:crossAx val="15043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/>
      </a:pPr>
      <a:endParaRPr lang="fr-FR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>
        <c:manualLayout>
          <c:layoutTarget val="inner"/>
          <c:xMode val="edge"/>
          <c:yMode val="edge"/>
          <c:x val="0.19180358705161851"/>
          <c:y val="5.0925925925925923E-2"/>
          <c:w val="0.77764085739282607"/>
          <c:h val="0.94907407407407429"/>
        </c:manualLayout>
      </c:layout>
      <c:barChart>
        <c:barDir val="bar"/>
        <c:grouping val="clustered"/>
        <c:ser>
          <c:idx val="0"/>
          <c:order val="0"/>
          <c:tx>
            <c:strRef>
              <c:f>Langues!$G$6</c:f>
              <c:strCache>
                <c:ptCount val="1"/>
                <c:pt idx="0">
                  <c:v>Urbain</c:v>
                </c:pt>
              </c:strCache>
            </c:strRef>
          </c:tx>
          <c:spPr>
            <a:solidFill>
              <a:schemeClr val="accent4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/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Langues!$F$7:$F$12</c:f>
              <c:strCache>
                <c:ptCount val="6"/>
                <c:pt idx="0">
                  <c:v>Autres langues</c:v>
                </c:pt>
                <c:pt idx="1">
                  <c:v>Espagnol</c:v>
                </c:pt>
                <c:pt idx="2">
                  <c:v>Amazigh
(Graphie Tifinagh)</c:v>
                </c:pt>
                <c:pt idx="3">
                  <c:v>Anglais</c:v>
                </c:pt>
                <c:pt idx="4">
                  <c:v>Français</c:v>
                </c:pt>
                <c:pt idx="5">
                  <c:v>Arabe</c:v>
                </c:pt>
              </c:strCache>
            </c:strRef>
          </c:cat>
          <c:val>
            <c:numRef>
              <c:f>Langues!$G$7:$G$12</c:f>
              <c:numCache>
                <c:formatCode>0.0</c:formatCode>
                <c:ptCount val="6"/>
                <c:pt idx="0">
                  <c:v>1.2232625484466553</c:v>
                </c:pt>
                <c:pt idx="1">
                  <c:v>1.5945452451705933</c:v>
                </c:pt>
                <c:pt idx="2">
                  <c:v>1.4742549657821655</c:v>
                </c:pt>
                <c:pt idx="3">
                  <c:v>25.212514877319329</c:v>
                </c:pt>
                <c:pt idx="4">
                  <c:v>64.313819885253906</c:v>
                </c:pt>
                <c:pt idx="5">
                  <c:v>99.094482421875014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322-4A45-B032-86AE2F3B6239}"/>
            </c:ext>
          </c:extLst>
        </c:ser>
        <c:ser>
          <c:idx val="1"/>
          <c:order val="1"/>
          <c:tx>
            <c:strRef>
              <c:f>Langues!$H$6</c:f>
              <c:strCache>
                <c:ptCount val="1"/>
                <c:pt idx="0">
                  <c:v>Rural</c:v>
                </c:pt>
              </c:strCache>
            </c:strRef>
          </c:tx>
          <c:spPr>
            <a:solidFill>
              <a:srgbClr val="A5A5A5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/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Langues!$F$7:$F$12</c:f>
              <c:strCache>
                <c:ptCount val="6"/>
                <c:pt idx="0">
                  <c:v>Autres langues</c:v>
                </c:pt>
                <c:pt idx="1">
                  <c:v>Espagnol</c:v>
                </c:pt>
                <c:pt idx="2">
                  <c:v>Amazigh
(Graphie Tifinagh)</c:v>
                </c:pt>
                <c:pt idx="3">
                  <c:v>Anglais</c:v>
                </c:pt>
                <c:pt idx="4">
                  <c:v>Français</c:v>
                </c:pt>
                <c:pt idx="5">
                  <c:v>Arabe</c:v>
                </c:pt>
              </c:strCache>
            </c:strRef>
          </c:cat>
          <c:val>
            <c:numRef>
              <c:f>Langues!$H$7:$H$12</c:f>
              <c:numCache>
                <c:formatCode>0.0</c:formatCode>
                <c:ptCount val="6"/>
                <c:pt idx="0">
                  <c:v>0.39702168107032787</c:v>
                </c:pt>
                <c:pt idx="1">
                  <c:v>0.31874883174896246</c:v>
                </c:pt>
                <c:pt idx="2">
                  <c:v>1.6178330183029173</c:v>
                </c:pt>
                <c:pt idx="3">
                  <c:v>9.58245849609375</c:v>
                </c:pt>
                <c:pt idx="4">
                  <c:v>42.140163421630852</c:v>
                </c:pt>
                <c:pt idx="5">
                  <c:v>99.331779479980469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322-4A45-B032-86AE2F3B6239}"/>
            </c:ext>
          </c:extLst>
        </c:ser>
        <c:ser>
          <c:idx val="2"/>
          <c:order val="2"/>
          <c:tx>
            <c:strRef>
              <c:f>Langues!$I$6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rgbClr val="4472C4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/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Langues!$F$7:$F$12</c:f>
              <c:strCache>
                <c:ptCount val="6"/>
                <c:pt idx="0">
                  <c:v>Autres langues</c:v>
                </c:pt>
                <c:pt idx="1">
                  <c:v>Espagnol</c:v>
                </c:pt>
                <c:pt idx="2">
                  <c:v>Amazigh
(Graphie Tifinagh)</c:v>
                </c:pt>
                <c:pt idx="3">
                  <c:v>Anglais</c:v>
                </c:pt>
                <c:pt idx="4">
                  <c:v>Français</c:v>
                </c:pt>
                <c:pt idx="5">
                  <c:v>Arabe</c:v>
                </c:pt>
              </c:strCache>
            </c:strRef>
          </c:cat>
          <c:val>
            <c:numRef>
              <c:f>Langues!$I$7:$I$12</c:f>
              <c:numCache>
                <c:formatCode>0.0</c:formatCode>
                <c:ptCount val="6"/>
                <c:pt idx="0">
                  <c:v>0.97576665878295887</c:v>
                </c:pt>
                <c:pt idx="1">
                  <c:v>1.2123874425888064</c:v>
                </c:pt>
                <c:pt idx="2">
                  <c:v>1.5172629356384277</c:v>
                </c:pt>
                <c:pt idx="3">
                  <c:v>20.530618667602543</c:v>
                </c:pt>
                <c:pt idx="4">
                  <c:v>57.671825408935547</c:v>
                </c:pt>
                <c:pt idx="5">
                  <c:v>99.165565490722656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322-4A45-B032-86AE2F3B6239}"/>
            </c:ext>
          </c:extLst>
        </c:ser>
        <c:dLbls>
          <c:showVal val="1"/>
        </c:dLbls>
        <c:gapWidth val="182"/>
        <c:axId val="150402176"/>
        <c:axId val="150403712"/>
      </c:barChart>
      <c:catAx>
        <c:axId val="15040217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150403712"/>
        <c:crosses val="autoZero"/>
        <c:auto val="1"/>
        <c:lblAlgn val="ctr"/>
        <c:lblOffset val="100"/>
      </c:catAx>
      <c:valAx>
        <c:axId val="150403712"/>
        <c:scaling>
          <c:orientation val="minMax"/>
        </c:scaling>
        <c:delete val="1"/>
        <c:axPos val="b"/>
        <c:numFmt formatCode="0.0" sourceLinked="1"/>
        <c:majorTickMark val="none"/>
        <c:tickLblPos val="nextTo"/>
        <c:crossAx val="150402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4185480320082473"/>
          <c:y val="0.5847987769171159"/>
          <c:w val="0.14079507955550077"/>
          <c:h val="0.39936842115809168"/>
        </c:manualLayout>
      </c:layout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fr-FR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 b="1"/>
      </a:pPr>
      <a:endParaRPr lang="fr-FR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>
        <c:manualLayout>
          <c:layoutTarget val="inner"/>
          <c:xMode val="edge"/>
          <c:yMode val="edge"/>
          <c:x val="0.41608805847949409"/>
          <c:y val="4.2698587401135364E-2"/>
          <c:w val="0.56112751126173888"/>
          <c:h val="0.86414085826911502"/>
        </c:manualLayout>
      </c:layout>
      <c:barChart>
        <c:barDir val="bar"/>
        <c:grouping val="clustered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dPt>
            <c:idx val="6"/>
            <c:spPr>
              <a:solidFill>
                <a:schemeClr val="accent1">
                  <a:lumMod val="75000"/>
                </a:schemeClr>
              </a:solidFill>
              <a:ln>
                <a:solidFill>
                  <a:srgbClr val="FF000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B6F-4AF3-AA61-81F68C66F184}"/>
              </c:ext>
            </c:extLst>
          </c:dPt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F70B7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'[Présentation RGPH 24 Graph_13122024.xlsx]Handicap et Santé'!$A$52:$A$64</c:f>
              <c:strCache>
                <c:ptCount val="13"/>
                <c:pt idx="0">
                  <c:v>Tanger-Tétouan-Al Hoceima</c:v>
                </c:pt>
                <c:pt idx="1">
                  <c:v>Dakhla-Oued Ed-Dahab</c:v>
                </c:pt>
                <c:pt idx="2">
                  <c:v>Casablanca-Settat</c:v>
                </c:pt>
                <c:pt idx="3">
                  <c:v>Laâyoune-Sakia El Hamra</c:v>
                </c:pt>
                <c:pt idx="4">
                  <c:v>Guelmim-Oued Noun</c:v>
                </c:pt>
                <c:pt idx="5">
                  <c:v>Souss-Massa</c:v>
                </c:pt>
                <c:pt idx="6">
                  <c:v>National</c:v>
                </c:pt>
                <c:pt idx="7">
                  <c:v>Marrakech-Safi</c:v>
                </c:pt>
                <c:pt idx="8">
                  <c:v>Oriental</c:v>
                </c:pt>
                <c:pt idx="9">
                  <c:v>Drâa-Tafilalet</c:v>
                </c:pt>
                <c:pt idx="10">
                  <c:v>Rabat-Salé-Kénitra</c:v>
                </c:pt>
                <c:pt idx="11">
                  <c:v>Béni Mellal-Khénifra</c:v>
                </c:pt>
                <c:pt idx="12">
                  <c:v>Fès-Meknès</c:v>
                </c:pt>
              </c:strCache>
            </c:strRef>
          </c:cat>
          <c:val>
            <c:numRef>
              <c:f>'[Présentation RGPH 24 Graph_13122024.xlsx]Handicap et Santé'!$B$52:$B$64</c:f>
              <c:numCache>
                <c:formatCode>0.0</c:formatCode>
                <c:ptCount val="13"/>
                <c:pt idx="0">
                  <c:v>62.204438447952271</c:v>
                </c:pt>
                <c:pt idx="1">
                  <c:v>63.786548376083381</c:v>
                </c:pt>
                <c:pt idx="2">
                  <c:v>67.383545637130723</c:v>
                </c:pt>
                <c:pt idx="3">
                  <c:v>67.739480733871446</c:v>
                </c:pt>
                <c:pt idx="4">
                  <c:v>68.032735586166368</c:v>
                </c:pt>
                <c:pt idx="5">
                  <c:v>68.710374832153292</c:v>
                </c:pt>
                <c:pt idx="6">
                  <c:v>69.773435592651325</c:v>
                </c:pt>
                <c:pt idx="7">
                  <c:v>70.627421140670762</c:v>
                </c:pt>
                <c:pt idx="8">
                  <c:v>70.762181282043457</c:v>
                </c:pt>
                <c:pt idx="9">
                  <c:v>71.021705865859971</c:v>
                </c:pt>
                <c:pt idx="10">
                  <c:v>71.678680181503267</c:v>
                </c:pt>
                <c:pt idx="11">
                  <c:v>74.208259582519531</c:v>
                </c:pt>
                <c:pt idx="12">
                  <c:v>75.453376770019517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B6F-4AF3-AA61-81F68C66F184}"/>
            </c:ext>
          </c:extLst>
        </c:ser>
        <c:dLbls>
          <c:showVal val="1"/>
        </c:dLbls>
        <c:gapWidth val="182"/>
        <c:axId val="150745472"/>
        <c:axId val="150747008"/>
      </c:barChart>
      <c:catAx>
        <c:axId val="15074547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0747008"/>
        <c:crosses val="autoZero"/>
        <c:auto val="1"/>
        <c:lblAlgn val="ctr"/>
        <c:lblOffset val="100"/>
      </c:catAx>
      <c:valAx>
        <c:axId val="150747008"/>
        <c:scaling>
          <c:orientation val="minMax"/>
        </c:scaling>
        <c:delete val="1"/>
        <c:axPos val="b"/>
        <c:numFmt formatCode="0.0" sourceLinked="1"/>
        <c:majorTickMark val="none"/>
        <c:tickLblPos val="nextTo"/>
        <c:crossAx val="150745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fr-FR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>
        <c:manualLayout>
          <c:layoutTarget val="inner"/>
          <c:xMode val="edge"/>
          <c:yMode val="edge"/>
          <c:x val="3.2196974498475084E-2"/>
          <c:y val="4.2313950731394809E-2"/>
          <c:w val="0.94097221341946258"/>
          <c:h val="0.82610000689439866"/>
        </c:manualLayout>
      </c:layout>
      <c:barChart>
        <c:barDir val="col"/>
        <c:grouping val="clustered"/>
        <c:ser>
          <c:idx val="0"/>
          <c:order val="0"/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dPt>
            <c:idx val="2"/>
            <c:spPr>
              <a:solidFill>
                <a:schemeClr val="accent5">
                  <a:lumMod val="75000"/>
                </a:schemeClr>
              </a:solidFill>
              <a:ln>
                <a:solidFill>
                  <a:srgbClr val="FF000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449-41E5-97F8-68169A688753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'Handicap et Santé'!$E$38:$E$40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National</c:v>
                </c:pt>
              </c:strCache>
            </c:strRef>
          </c:cat>
          <c:val>
            <c:numRef>
              <c:f>'Handicap et Santé'!$F$38:$F$40</c:f>
              <c:numCache>
                <c:formatCode>_-* #\ ##0.0\ _€_-;\-* #\ ##0.0\ _€_-;_-* "-"??\ _€_-;_-@_-</c:formatCode>
                <c:ptCount val="3"/>
                <c:pt idx="0">
                  <c:v>69.254881143569918</c:v>
                </c:pt>
                <c:pt idx="1">
                  <c:v>70.599999999999994</c:v>
                </c:pt>
                <c:pt idx="2">
                  <c:v>69.773435592651325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449-41E5-97F8-68169A688753}"/>
            </c:ext>
          </c:extLst>
        </c:ser>
        <c:dLbls>
          <c:showVal val="1"/>
        </c:dLbls>
        <c:gapWidth val="219"/>
        <c:overlap val="-27"/>
        <c:axId val="150677376"/>
        <c:axId val="150678912"/>
      </c:barChart>
      <c:catAx>
        <c:axId val="1506773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0678912"/>
        <c:crosses val="autoZero"/>
        <c:auto val="1"/>
        <c:lblAlgn val="ctr"/>
        <c:lblOffset val="100"/>
      </c:catAx>
      <c:valAx>
        <c:axId val="150678912"/>
        <c:scaling>
          <c:orientation val="minMax"/>
          <c:max val="100"/>
          <c:min val="0"/>
        </c:scaling>
        <c:delete val="1"/>
        <c:axPos val="l"/>
        <c:numFmt formatCode="_-* #\ ##0.0\ _€_-;\-* #\ ##0.0\ _€_-;_-* &quot;-&quot;??\ _€_-;_-@_-" sourceLinked="1"/>
        <c:tickLblPos val="nextTo"/>
        <c:crossAx val="150677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600" b="1">
          <a:solidFill>
            <a:schemeClr val="tx1">
              <a:lumMod val="65000"/>
              <a:lumOff val="35000"/>
            </a:schemeClr>
          </a:solidFill>
        </a:defRPr>
      </a:pPr>
      <a:endParaRPr lang="fr-FR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Niv_TIC!$B$2</c:f>
              <c:strCache>
                <c:ptCount val="1"/>
                <c:pt idx="0">
                  <c:v>Possession d'un téléphone mobile personnel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Pt>
            <c:idx val="5"/>
            <c:spPr>
              <a:solidFill>
                <a:schemeClr val="accent1"/>
              </a:solidFill>
              <a:ln>
                <a:solidFill>
                  <a:srgbClr val="FF000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3DBB-4783-AA9C-1453A0B1F4B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Niv_TIC!$A$3:$A$8</c:f>
              <c:strCache>
                <c:ptCount val="6"/>
                <c:pt idx="0">
                  <c:v>Aucun niveau d'études</c:v>
                </c:pt>
                <c:pt idx="1">
                  <c:v>Primaire</c:v>
                </c:pt>
                <c:pt idx="2">
                  <c:v>Secondaire collégial</c:v>
                </c:pt>
                <c:pt idx="3">
                  <c:v>Secondaire qualifiant</c:v>
                </c:pt>
                <c:pt idx="4">
                  <c:v>Supérieur</c:v>
                </c:pt>
                <c:pt idx="5">
                  <c:v>National</c:v>
                </c:pt>
              </c:strCache>
            </c:strRef>
          </c:cat>
          <c:val>
            <c:numRef>
              <c:f>Niv_TIC!$B$3:$B$8</c:f>
              <c:numCache>
                <c:formatCode>###0.0</c:formatCode>
                <c:ptCount val="6"/>
                <c:pt idx="0">
                  <c:v>69</c:v>
                </c:pt>
                <c:pt idx="1">
                  <c:v>86.423354820862215</c:v>
                </c:pt>
                <c:pt idx="2">
                  <c:v>87.540385523204051</c:v>
                </c:pt>
                <c:pt idx="3">
                  <c:v>93.166081497639055</c:v>
                </c:pt>
                <c:pt idx="4">
                  <c:v>98.620508784727647</c:v>
                </c:pt>
                <c:pt idx="5">
                  <c:v>84.374685046967315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D6B-4A3B-A876-094392920780}"/>
            </c:ext>
          </c:extLst>
        </c:ser>
        <c:ser>
          <c:idx val="1"/>
          <c:order val="1"/>
          <c:tx>
            <c:strRef>
              <c:f>Niv_TIC!$C$2</c:f>
              <c:strCache>
                <c:ptCount val="1"/>
                <c:pt idx="0">
                  <c:v>Possession d'un ordinateur personnel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Pt>
            <c:idx val="5"/>
            <c:spPr>
              <a:solidFill>
                <a:schemeClr val="accent2"/>
              </a:solidFill>
              <a:ln>
                <a:solidFill>
                  <a:srgbClr val="FF000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DBB-4783-AA9C-1453A0B1F4B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Niv_TIC!$A$3:$A$8</c:f>
              <c:strCache>
                <c:ptCount val="6"/>
                <c:pt idx="0">
                  <c:v>Aucun niveau d'études</c:v>
                </c:pt>
                <c:pt idx="1">
                  <c:v>Primaire</c:v>
                </c:pt>
                <c:pt idx="2">
                  <c:v>Secondaire collégial</c:v>
                </c:pt>
                <c:pt idx="3">
                  <c:v>Secondaire qualifiant</c:v>
                </c:pt>
                <c:pt idx="4">
                  <c:v>Supérieur</c:v>
                </c:pt>
                <c:pt idx="5">
                  <c:v>National</c:v>
                </c:pt>
              </c:strCache>
            </c:strRef>
          </c:cat>
          <c:val>
            <c:numRef>
              <c:f>Niv_TIC!$C$3:$C$8</c:f>
              <c:numCache>
                <c:formatCode>###0.0</c:formatCode>
                <c:ptCount val="6"/>
                <c:pt idx="0">
                  <c:v>0.34140725378603826</c:v>
                </c:pt>
                <c:pt idx="1">
                  <c:v>0.82730043844500678</c:v>
                </c:pt>
                <c:pt idx="2">
                  <c:v>2.4715640984746394</c:v>
                </c:pt>
                <c:pt idx="3">
                  <c:v>12.438532285394572</c:v>
                </c:pt>
                <c:pt idx="4">
                  <c:v>42.973791760657207</c:v>
                </c:pt>
                <c:pt idx="5">
                  <c:v>8.8118319724388705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D6B-4A3B-A876-094392920780}"/>
            </c:ext>
          </c:extLst>
        </c:ser>
        <c:ser>
          <c:idx val="2"/>
          <c:order val="2"/>
          <c:tx>
            <c:strRef>
              <c:f>Niv_TIC!$D$2</c:f>
              <c:strCache>
                <c:ptCount val="1"/>
                <c:pt idx="0">
                  <c:v>Utilisation de l'internet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Pt>
            <c:idx val="5"/>
            <c:spPr>
              <a:solidFill>
                <a:schemeClr val="accent3"/>
              </a:solidFill>
              <a:ln>
                <a:solidFill>
                  <a:srgbClr val="FF000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DBB-4783-AA9C-1453A0B1F4B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Niv_TIC!$A$3:$A$8</c:f>
              <c:strCache>
                <c:ptCount val="6"/>
                <c:pt idx="0">
                  <c:v>Aucun niveau d'études</c:v>
                </c:pt>
                <c:pt idx="1">
                  <c:v>Primaire</c:v>
                </c:pt>
                <c:pt idx="2">
                  <c:v>Secondaire collégial</c:v>
                </c:pt>
                <c:pt idx="3">
                  <c:v>Secondaire qualifiant</c:v>
                </c:pt>
                <c:pt idx="4">
                  <c:v>Supérieur</c:v>
                </c:pt>
                <c:pt idx="5">
                  <c:v>National</c:v>
                </c:pt>
              </c:strCache>
            </c:strRef>
          </c:cat>
          <c:val>
            <c:numRef>
              <c:f>Niv_TIC!$D$3:$D$8</c:f>
              <c:numCache>
                <c:formatCode>###0.0</c:formatCode>
                <c:ptCount val="6"/>
                <c:pt idx="0">
                  <c:v>22.2</c:v>
                </c:pt>
                <c:pt idx="1">
                  <c:v>56.324278097311449</c:v>
                </c:pt>
                <c:pt idx="2">
                  <c:v>73.857360406549049</c:v>
                </c:pt>
                <c:pt idx="3">
                  <c:v>86.437549771001201</c:v>
                </c:pt>
                <c:pt idx="4">
                  <c:v>95.465284075092868</c:v>
                </c:pt>
                <c:pt idx="5">
                  <c:v>59.649823994935353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D6B-4A3B-A876-094392920780}"/>
            </c:ext>
          </c:extLst>
        </c:ser>
        <c:dLbls/>
        <c:gapWidth val="219"/>
        <c:overlap val="-27"/>
        <c:axId val="150908288"/>
        <c:axId val="150918272"/>
      </c:barChart>
      <c:catAx>
        <c:axId val="1509082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0918272"/>
        <c:crosses val="autoZero"/>
        <c:auto val="1"/>
        <c:lblAlgn val="ctr"/>
        <c:lblOffset val="100"/>
      </c:catAx>
      <c:valAx>
        <c:axId val="150918272"/>
        <c:scaling>
          <c:orientation val="minMax"/>
          <c:max val="100"/>
        </c:scaling>
        <c:delete val="1"/>
        <c:axPos val="l"/>
        <c:numFmt formatCode="###0.0" sourceLinked="1"/>
        <c:majorTickMark val="none"/>
        <c:tickLblPos val="nextTo"/>
        <c:crossAx val="15090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fr-FR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>
        <c:manualLayout>
          <c:layoutTarget val="inner"/>
          <c:xMode val="edge"/>
          <c:yMode val="edge"/>
          <c:x val="0.35274737532808398"/>
          <c:y val="4.4035200421628395E-2"/>
          <c:w val="0.62433595800524933"/>
          <c:h val="0.86789439873511498"/>
        </c:manualLayout>
      </c:layout>
      <c:barChart>
        <c:barDir val="bar"/>
        <c:grouping val="clustered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dPt>
            <c:idx val="7"/>
            <c:spPr>
              <a:solidFill>
                <a:schemeClr val="accent1">
                  <a:lumMod val="75000"/>
                </a:schemeClr>
              </a:solidFill>
              <a:ln>
                <a:solidFill>
                  <a:srgbClr val="FF000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7DD-40D4-8F96-6248B9EE2CB3}"/>
              </c:ext>
            </c:extLst>
          </c:dPt>
          <c:dLbls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'activité emploi'!$B$3:$B$15</c:f>
              <c:strCache>
                <c:ptCount val="13"/>
                <c:pt idx="0">
                  <c:v>Drâa-Tafilalet</c:v>
                </c:pt>
                <c:pt idx="1">
                  <c:v>Béni Mellal-Khénifra</c:v>
                </c:pt>
                <c:pt idx="2">
                  <c:v>Guelmim-Oued Noun</c:v>
                </c:pt>
                <c:pt idx="3">
                  <c:v>Oriental</c:v>
                </c:pt>
                <c:pt idx="4">
                  <c:v>Fès-Meknès</c:v>
                </c:pt>
                <c:pt idx="5">
                  <c:v>Marrakech-Safi</c:v>
                </c:pt>
                <c:pt idx="6">
                  <c:v>Souss-Massa</c:v>
                </c:pt>
                <c:pt idx="7">
                  <c:v>National</c:v>
                </c:pt>
                <c:pt idx="8">
                  <c:v>Rabat-Salé-Kénitra</c:v>
                </c:pt>
                <c:pt idx="9">
                  <c:v>Casablanca-Settat</c:v>
                </c:pt>
                <c:pt idx="10">
                  <c:v>Tanger-Tétouan-Al Hoceima</c:v>
                </c:pt>
                <c:pt idx="11">
                  <c:v>Laâyoune-Sakia El Hamra</c:v>
                </c:pt>
                <c:pt idx="12">
                  <c:v>Dakhla-Oued Ed-Dahab</c:v>
                </c:pt>
              </c:strCache>
            </c:strRef>
          </c:cat>
          <c:val>
            <c:numRef>
              <c:f>'activité emploi'!$C$3:$C$15</c:f>
              <c:numCache>
                <c:formatCode>0.0</c:formatCode>
                <c:ptCount val="13"/>
                <c:pt idx="0">
                  <c:v>34.488710761070251</c:v>
                </c:pt>
                <c:pt idx="1">
                  <c:v>37.252959609031677</c:v>
                </c:pt>
                <c:pt idx="2">
                  <c:v>37.34437823295594</c:v>
                </c:pt>
                <c:pt idx="3">
                  <c:v>37.593662738800056</c:v>
                </c:pt>
                <c:pt idx="4">
                  <c:v>38.853380084037774</c:v>
                </c:pt>
                <c:pt idx="5">
                  <c:v>40.399828553199761</c:v>
                </c:pt>
                <c:pt idx="6">
                  <c:v>41.079726815223694</c:v>
                </c:pt>
                <c:pt idx="7">
                  <c:v>41.555267572402947</c:v>
                </c:pt>
                <c:pt idx="8">
                  <c:v>43.141686916351311</c:v>
                </c:pt>
                <c:pt idx="9">
                  <c:v>44.038856029510498</c:v>
                </c:pt>
                <c:pt idx="10">
                  <c:v>46.208071708679206</c:v>
                </c:pt>
                <c:pt idx="11">
                  <c:v>46.324348449707024</c:v>
                </c:pt>
                <c:pt idx="12">
                  <c:v>60.848277807235711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7DD-40D4-8F96-6248B9EE2CB3}"/>
            </c:ext>
          </c:extLst>
        </c:ser>
        <c:dLbls>
          <c:showVal val="1"/>
        </c:dLbls>
        <c:gapWidth val="182"/>
        <c:axId val="150947328"/>
        <c:axId val="150951040"/>
      </c:barChart>
      <c:catAx>
        <c:axId val="15094732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0951040"/>
        <c:crosses val="autoZero"/>
        <c:auto val="1"/>
        <c:lblAlgn val="ctr"/>
        <c:lblOffset val="100"/>
      </c:catAx>
      <c:valAx>
        <c:axId val="150951040"/>
        <c:scaling>
          <c:orientation val="minMax"/>
        </c:scaling>
        <c:delete val="1"/>
        <c:axPos val="b"/>
        <c:numFmt formatCode="0.0" sourceLinked="1"/>
        <c:majorTickMark val="none"/>
        <c:tickLblPos val="nextTo"/>
        <c:crossAx val="15094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200" b="1"/>
      </a:pPr>
      <a:endParaRPr lang="fr-FR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7"/>
  <c:chart>
    <c:plotArea>
      <c:layout/>
      <c:barChart>
        <c:barDir val="col"/>
        <c:grouping val="clustered"/>
        <c:ser>
          <c:idx val="0"/>
          <c:order val="0"/>
          <c:tx>
            <c:strRef>
              <c:f>'[Présentation RGPH 24 Graph_13122024.xlsx]Presentation '!$C$66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'[Présentation RGPH 24 Graph_13122024.xlsx]Presentation '!$D$65:$H$65</c:f>
              <c:strCache>
                <c:ptCount val="5"/>
                <c:pt idx="0">
                  <c:v>National</c:v>
                </c:pt>
                <c:pt idx="1">
                  <c:v>urbain</c:v>
                </c:pt>
                <c:pt idx="2">
                  <c:v>Rural</c:v>
                </c:pt>
                <c:pt idx="3">
                  <c:v>Masculin</c:v>
                </c:pt>
                <c:pt idx="4">
                  <c:v>Féminin</c:v>
                </c:pt>
              </c:strCache>
            </c:strRef>
          </c:cat>
          <c:val>
            <c:numRef>
              <c:f>'[Présentation RGPH 24 Graph_13122024.xlsx]Presentation '!$D$66:$H$66</c:f>
              <c:numCache>
                <c:formatCode>General</c:formatCode>
                <c:ptCount val="5"/>
                <c:pt idx="0">
                  <c:v>47.6</c:v>
                </c:pt>
                <c:pt idx="1">
                  <c:v>49.1</c:v>
                </c:pt>
                <c:pt idx="2">
                  <c:v>45.1</c:v>
                </c:pt>
                <c:pt idx="3">
                  <c:v>75.5</c:v>
                </c:pt>
                <c:pt idx="4">
                  <c:v>20.399999999999999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CAC-4152-B1D4-623D64A4BD1C}"/>
            </c:ext>
          </c:extLst>
        </c:ser>
        <c:ser>
          <c:idx val="1"/>
          <c:order val="1"/>
          <c:tx>
            <c:strRef>
              <c:f>'[Présentation RGPH 24 Graph_13122024.xlsx]Presentation '!$C$67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dPt>
            <c:idx val="0"/>
            <c:spPr>
              <a:solidFill>
                <a:schemeClr val="accent1">
                  <a:lumMod val="75000"/>
                </a:schemeClr>
              </a:solidFill>
              <a:ln>
                <a:solidFill>
                  <a:srgbClr val="FF000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8A7C-47EC-8499-CC730210132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'[Présentation RGPH 24 Graph_13122024.xlsx]Presentation '!$D$65:$H$65</c:f>
              <c:strCache>
                <c:ptCount val="5"/>
                <c:pt idx="0">
                  <c:v>National</c:v>
                </c:pt>
                <c:pt idx="1">
                  <c:v>urbain</c:v>
                </c:pt>
                <c:pt idx="2">
                  <c:v>Rural</c:v>
                </c:pt>
                <c:pt idx="3">
                  <c:v>Masculin</c:v>
                </c:pt>
                <c:pt idx="4">
                  <c:v>Féminin</c:v>
                </c:pt>
              </c:strCache>
            </c:strRef>
          </c:cat>
          <c:val>
            <c:numRef>
              <c:f>'[Présentation RGPH 24 Graph_13122024.xlsx]Presentation '!$D$67:$H$67</c:f>
              <c:numCache>
                <c:formatCode>0.0</c:formatCode>
                <c:ptCount val="5"/>
                <c:pt idx="0">
                  <c:v>41.6</c:v>
                </c:pt>
                <c:pt idx="1">
                  <c:v>43.8</c:v>
                </c:pt>
                <c:pt idx="2">
                  <c:v>37.6</c:v>
                </c:pt>
                <c:pt idx="3">
                  <c:v>67.099999999999994</c:v>
                </c:pt>
                <c:pt idx="4">
                  <c:v>16.8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CAC-4152-B1D4-623D64A4BD1C}"/>
            </c:ext>
          </c:extLst>
        </c:ser>
        <c:dLbls/>
        <c:overlap val="-20"/>
        <c:axId val="151238912"/>
        <c:axId val="151244800"/>
      </c:barChart>
      <c:catAx>
        <c:axId val="151238912"/>
        <c:scaling>
          <c:orientation val="minMax"/>
        </c:scaling>
        <c:axPos val="b"/>
        <c:numFmt formatCode="General" sourceLinked="0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1244800"/>
        <c:crosses val="autoZero"/>
        <c:auto val="1"/>
        <c:lblAlgn val="ctr"/>
        <c:lblOffset val="100"/>
      </c:catAx>
      <c:valAx>
        <c:axId val="151244800"/>
        <c:scaling>
          <c:orientation val="minMax"/>
        </c:scaling>
        <c:delete val="1"/>
        <c:axPos val="l"/>
        <c:numFmt formatCode="General" sourceLinked="1"/>
        <c:tickLblPos val="nextTo"/>
        <c:crossAx val="15123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/>
      </a:pPr>
      <a:endParaRPr lang="fr-FR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3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Habitat!$D$43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dPt>
            <c:idx val="5"/>
            <c:spPr>
              <a:solidFill>
                <a:schemeClr val="accent1">
                  <a:lumMod val="75000"/>
                </a:schemeClr>
              </a:solidFill>
              <a:ln>
                <a:solidFill>
                  <a:srgbClr val="70426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C31B-4976-B896-EAA87F672BB6}"/>
              </c:ext>
            </c:extLst>
          </c:dPt>
          <c:dLbls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Habitat!$A$44:$A$50</c:f>
              <c:strCache>
                <c:ptCount val="7"/>
                <c:pt idx="0">
                  <c:v>Villa</c:v>
                </c:pt>
                <c:pt idx="1">
                  <c:v>Appartement</c:v>
                </c:pt>
                <c:pt idx="2">
                  <c:v>Autres types</c:v>
                </c:pt>
                <c:pt idx="3">
                  <c:v>Habitat sommaire</c:v>
                </c:pt>
                <c:pt idx="4">
                  <c:v>Maison marocaine traditionnelle</c:v>
                </c:pt>
                <c:pt idx="5">
                  <c:v>Maison marocaine moderne</c:v>
                </c:pt>
                <c:pt idx="6">
                  <c:v>Logement rural</c:v>
                </c:pt>
              </c:strCache>
            </c:strRef>
          </c:cat>
          <c:val>
            <c:numRef>
              <c:f>Habitat!$D$44:$D$50</c:f>
              <c:numCache>
                <c:formatCode>0.0</c:formatCode>
                <c:ptCount val="7"/>
                <c:pt idx="0">
                  <c:v>0.51888102293014537</c:v>
                </c:pt>
                <c:pt idx="1">
                  <c:v>1.228236198425293</c:v>
                </c:pt>
                <c:pt idx="2">
                  <c:v>1.816022515296936</c:v>
                </c:pt>
                <c:pt idx="3">
                  <c:v>2.6106233596801758</c:v>
                </c:pt>
                <c:pt idx="4">
                  <c:v>2.9263072013854985</c:v>
                </c:pt>
                <c:pt idx="5">
                  <c:v>37.586154937744141</c:v>
                </c:pt>
                <c:pt idx="6">
                  <c:v>53.313777923583984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7A-4FF8-BB08-A84FACE79485}"/>
            </c:ext>
          </c:extLst>
        </c:ser>
        <c:ser>
          <c:idx val="1"/>
          <c:order val="1"/>
          <c:tx>
            <c:strRef>
              <c:f>Habitat!$C$43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Habitat!$A$44:$A$50</c:f>
              <c:strCache>
                <c:ptCount val="7"/>
                <c:pt idx="0">
                  <c:v>Villa</c:v>
                </c:pt>
                <c:pt idx="1">
                  <c:v>Appartement</c:v>
                </c:pt>
                <c:pt idx="2">
                  <c:v>Autres types</c:v>
                </c:pt>
                <c:pt idx="3">
                  <c:v>Habitat sommaire</c:v>
                </c:pt>
                <c:pt idx="4">
                  <c:v>Maison marocaine traditionnelle</c:v>
                </c:pt>
                <c:pt idx="5">
                  <c:v>Maison marocaine moderne</c:v>
                </c:pt>
                <c:pt idx="6">
                  <c:v>Logement rural</c:v>
                </c:pt>
              </c:strCache>
            </c:strRef>
          </c:cat>
          <c:val>
            <c:numRef>
              <c:f>Habitat!$C$44:$C$50</c:f>
              <c:numCache>
                <c:formatCode>General</c:formatCode>
                <c:ptCount val="7"/>
                <c:pt idx="0">
                  <c:v>0.8</c:v>
                </c:pt>
                <c:pt idx="1">
                  <c:v>0.30000000000000004</c:v>
                </c:pt>
                <c:pt idx="2">
                  <c:v>1</c:v>
                </c:pt>
                <c:pt idx="3">
                  <c:v>3.1</c:v>
                </c:pt>
                <c:pt idx="4">
                  <c:v>4.8</c:v>
                </c:pt>
                <c:pt idx="5">
                  <c:v>25.9</c:v>
                </c:pt>
                <c:pt idx="6">
                  <c:v>64.099999999999994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57A-4FF8-BB08-A84FACE79485}"/>
            </c:ext>
          </c:extLst>
        </c:ser>
        <c:dLbls>
          <c:showVal val="1"/>
        </c:dLbls>
        <c:gapWidth val="219"/>
        <c:axId val="151288448"/>
        <c:axId val="151266432"/>
      </c:barChart>
      <c:catAx>
        <c:axId val="15128844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1266432"/>
        <c:crosses val="autoZero"/>
        <c:auto val="1"/>
        <c:lblAlgn val="ctr"/>
        <c:lblOffset val="100"/>
      </c:catAx>
      <c:valAx>
        <c:axId val="151266432"/>
        <c:scaling>
          <c:orientation val="minMax"/>
        </c:scaling>
        <c:delete val="1"/>
        <c:axPos val="b"/>
        <c:numFmt formatCode="0.0" sourceLinked="1"/>
        <c:majorTickMark val="none"/>
        <c:tickLblPos val="nextTo"/>
        <c:crossAx val="15128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593152342678011"/>
          <c:y val="0.4070011505672107"/>
          <c:w val="0.11510766754469474"/>
          <c:h val="0.18659116463293127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/>
      </a:pPr>
      <a:endParaRPr lang="fr-F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>
        <c:manualLayout>
          <c:layoutTarget val="inner"/>
          <c:xMode val="edge"/>
          <c:yMode val="edge"/>
          <c:x val="0.13528344718499594"/>
          <c:y val="4.4865308073678681E-2"/>
          <c:w val="0.78493876344927083"/>
          <c:h val="0.68569891978044917"/>
        </c:manualLayout>
      </c:layout>
      <c:barChart>
        <c:barDir val="col"/>
        <c:grouping val="clustered"/>
        <c:ser>
          <c:idx val="0"/>
          <c:order val="0"/>
          <c:tx>
            <c:strRef>
              <c:f>'tx urbainisation'!$B$5</c:f>
              <c:strCache>
                <c:ptCount val="1"/>
                <c:pt idx="0">
                  <c:v>Population Urbaine</c:v>
                </c:pt>
              </c:strCache>
            </c:strRef>
          </c:tx>
          <c:spPr>
            <a:solidFill>
              <a:srgbClr val="0F70B7"/>
            </a:solidFill>
            <a:ln>
              <a:noFill/>
            </a:ln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'tx urbainisation'!$A$9:$A$12</c:f>
              <c:numCache>
                <c:formatCode>General</c:formatCode>
                <c:ptCount val="4"/>
                <c:pt idx="0">
                  <c:v>1994</c:v>
                </c:pt>
                <c:pt idx="1">
                  <c:v>2004</c:v>
                </c:pt>
                <c:pt idx="2">
                  <c:v>2014</c:v>
                </c:pt>
                <c:pt idx="3">
                  <c:v>2024</c:v>
                </c:pt>
              </c:numCache>
            </c:numRef>
          </c:cat>
          <c:val>
            <c:numRef>
              <c:f>'tx urbainisation'!$B$9:$B$12</c:f>
              <c:numCache>
                <c:formatCode>General</c:formatCode>
                <c:ptCount val="4"/>
                <c:pt idx="0">
                  <c:v>13407835</c:v>
                </c:pt>
                <c:pt idx="1">
                  <c:v>16463634</c:v>
                </c:pt>
                <c:pt idx="2">
                  <c:v>20432439</c:v>
                </c:pt>
                <c:pt idx="3">
                  <c:v>23110108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688-4D29-9888-F197EF67EEC2}"/>
            </c:ext>
          </c:extLst>
        </c:ser>
        <c:dLbls>
          <c:showVal val="1"/>
        </c:dLbls>
        <c:gapWidth val="219"/>
        <c:overlap val="-27"/>
        <c:axId val="165900288"/>
        <c:axId val="165901824"/>
      </c:barChart>
      <c:lineChart>
        <c:grouping val="standard"/>
        <c:ser>
          <c:idx val="1"/>
          <c:order val="1"/>
          <c:tx>
            <c:strRef>
              <c:f>'tx urbainisation'!$H$4:$H$5</c:f>
              <c:strCache>
                <c:ptCount val="2"/>
                <c:pt idx="0">
                  <c:v>Taux d’urbanisation</c:v>
                </c:pt>
              </c:strCache>
            </c:strRef>
          </c:tx>
          <c:spPr>
            <a:ln w="19050" cap="rnd">
              <a:solidFill>
                <a:srgbClr val="EA5D18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EA5D18"/>
              </a:solidFill>
              <a:ln w="9525">
                <a:solidFill>
                  <a:srgbClr val="EA5D18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2.9072897265656428E-2"/>
                  <c:y val="6.2296179857231827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88-4D29-9888-F197EF67EEC2}"/>
                </c:ext>
              </c:extLst>
            </c:dLbl>
            <c:dLbl>
              <c:idx val="3"/>
              <c:layout>
                <c:manualLayout>
                  <c:x val="-2.9072882445985777E-2"/>
                  <c:y val="5.509265419968163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688-4D29-9888-F197EF67EE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'tx urbainisation'!$A$9:$A$12</c:f>
              <c:numCache>
                <c:formatCode>General</c:formatCode>
                <c:ptCount val="4"/>
                <c:pt idx="0">
                  <c:v>1994</c:v>
                </c:pt>
                <c:pt idx="1">
                  <c:v>2004</c:v>
                </c:pt>
                <c:pt idx="2">
                  <c:v>2014</c:v>
                </c:pt>
                <c:pt idx="3">
                  <c:v>2024</c:v>
                </c:pt>
              </c:numCache>
            </c:numRef>
          </c:cat>
          <c:val>
            <c:numRef>
              <c:f>'tx urbainisation'!$H$9:$H$12</c:f>
              <c:numCache>
                <c:formatCode>General</c:formatCode>
                <c:ptCount val="4"/>
                <c:pt idx="0">
                  <c:v>51.4</c:v>
                </c:pt>
                <c:pt idx="1">
                  <c:v>55.1</c:v>
                </c:pt>
                <c:pt idx="2">
                  <c:v>60.4</c:v>
                </c:pt>
                <c:pt idx="3">
                  <c:v>62.8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688-4D29-9888-F197EF67EEC2}"/>
            </c:ext>
          </c:extLst>
        </c:ser>
        <c:dLbls>
          <c:showVal val="1"/>
        </c:dLbls>
        <c:marker val="1"/>
        <c:axId val="165909248"/>
        <c:axId val="165903360"/>
      </c:lineChart>
      <c:catAx>
        <c:axId val="1659002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5901824"/>
        <c:crosses val="autoZero"/>
        <c:auto val="1"/>
        <c:lblAlgn val="ctr"/>
        <c:lblOffset val="100"/>
      </c:catAx>
      <c:valAx>
        <c:axId val="165901824"/>
        <c:scaling>
          <c:orientation val="minMax"/>
        </c:scaling>
        <c:axPos val="l"/>
        <c:numFmt formatCode="#,##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5900288"/>
        <c:crosses val="autoZero"/>
        <c:crossBetween val="between"/>
      </c:valAx>
      <c:valAx>
        <c:axId val="165903360"/>
        <c:scaling>
          <c:orientation val="minMax"/>
          <c:min val="50"/>
        </c:scaling>
        <c:axPos val="r"/>
        <c:numFmt formatCode="General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5909248"/>
        <c:crosses val="max"/>
        <c:crossBetween val="between"/>
      </c:valAx>
      <c:catAx>
        <c:axId val="165909248"/>
        <c:scaling>
          <c:orientation val="minMax"/>
        </c:scaling>
        <c:delete val="1"/>
        <c:axPos val="b"/>
        <c:numFmt formatCode="General" sourceLinked="1"/>
        <c:tickLblPos val="nextTo"/>
        <c:crossAx val="165903360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100" b="1"/>
      </a:pPr>
      <a:endParaRPr lang="fr-FR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>
                <a:lumMod val="75000"/>
              </a:schemeClr>
            </a:solidFill>
          </c:spPr>
          <c:dPt>
            <c:idx val="4"/>
            <c:extLst xmlns:c16r2="http://schemas.microsoft.com/office/drawing/2015/06/chart">
              <c:ext xmlns:c16="http://schemas.microsoft.com/office/drawing/2014/chart" uri="{C3380CC4-5D6E-409C-BE32-E72D297353CC}">
                <c16:uniqueId val="{00000003-B22F-427C-B62C-4E38D7D3D4F1}"/>
              </c:ext>
            </c:extLst>
          </c:dPt>
          <c:dPt>
            <c:idx val="5"/>
            <c:extLst xmlns:c16r2="http://schemas.microsoft.com/office/drawing/2015/06/chart">
              <c:ext xmlns:c16="http://schemas.microsoft.com/office/drawing/2014/chart" uri="{C3380CC4-5D6E-409C-BE32-E72D297353CC}">
                <c16:uniqueId val="{00000002-B22F-427C-B62C-4E38D7D3D4F1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fr-FR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'Presentation '!$E$87:$J$87</c:f>
              <c:strCache>
                <c:ptCount val="6"/>
                <c:pt idx="0">
                  <c:v>Autre</c:v>
                </c:pt>
                <c:pt idx="1">
                  <c:v>Maison marocaine
traditionnelle</c:v>
                </c:pt>
                <c:pt idx="2">
                  <c:v>Villa</c:v>
                </c:pt>
                <c:pt idx="3">
                  <c:v>Habitat sommaire</c:v>
                </c:pt>
                <c:pt idx="4">
                  <c:v>Appartement</c:v>
                </c:pt>
                <c:pt idx="5">
                  <c:v>Maison marocaine
moderne</c:v>
                </c:pt>
              </c:strCache>
            </c:strRef>
          </c:cat>
          <c:val>
            <c:numRef>
              <c:f>'Presentation '!$E$88:$J$88</c:f>
              <c:numCache>
                <c:formatCode>0.0</c:formatCode>
                <c:ptCount val="6"/>
                <c:pt idx="0">
                  <c:v>1.6985319554805758</c:v>
                </c:pt>
                <c:pt idx="1">
                  <c:v>2.5904133319854736</c:v>
                </c:pt>
                <c:pt idx="2">
                  <c:v>2.6510848999023442</c:v>
                </c:pt>
                <c:pt idx="3">
                  <c:v>3.2682936191558838</c:v>
                </c:pt>
                <c:pt idx="4">
                  <c:v>24.377651214599613</c:v>
                </c:pt>
                <c:pt idx="5">
                  <c:v>65.414024353027358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22F-427C-B62C-4E38D7D3D4F1}"/>
            </c:ext>
          </c:extLst>
        </c:ser>
        <c:dLbls/>
        <c:axId val="151332736"/>
        <c:axId val="151334272"/>
      </c:barChart>
      <c:catAx>
        <c:axId val="151332736"/>
        <c:scaling>
          <c:orientation val="minMax"/>
        </c:scaling>
        <c:axPos val="l"/>
        <c:numFmt formatCode="General" sourceLinked="0"/>
        <c:tickLblPos val="nextTo"/>
        <c:crossAx val="151334272"/>
        <c:crosses val="autoZero"/>
        <c:auto val="1"/>
        <c:lblAlgn val="ctr"/>
        <c:lblOffset val="100"/>
      </c:catAx>
      <c:valAx>
        <c:axId val="151334272"/>
        <c:scaling>
          <c:orientation val="minMax"/>
        </c:scaling>
        <c:delete val="1"/>
        <c:axPos val="b"/>
        <c:numFmt formatCode="0.0" sourceLinked="1"/>
        <c:tickLblPos val="nextTo"/>
        <c:crossAx val="15133273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200" b="1"/>
      </a:pPr>
      <a:endParaRPr lang="fr-FR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/>
      <c:barChart>
        <c:barDir val="bar"/>
        <c:grouping val="percentStacked"/>
        <c:ser>
          <c:idx val="0"/>
          <c:order val="0"/>
          <c:tx>
            <c:strRef>
              <c:f>Habitat!$AB$58</c:f>
              <c:strCache>
                <c:ptCount val="1"/>
                <c:pt idx="0">
                  <c:v>1 à 2 pièces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Habitat!$AA$59:$AA$60</c:f>
              <c:numCache>
                <c:formatCode>General</c:formatCode>
                <c:ptCount val="2"/>
                <c:pt idx="0">
                  <c:v>2024</c:v>
                </c:pt>
                <c:pt idx="1">
                  <c:v>2014</c:v>
                </c:pt>
              </c:numCache>
            </c:numRef>
          </c:cat>
          <c:val>
            <c:numRef>
              <c:f>Habitat!$AB$59:$AB$60</c:f>
              <c:numCache>
                <c:formatCode>0.0</c:formatCode>
                <c:ptCount val="2"/>
                <c:pt idx="0">
                  <c:v>43.481491088867173</c:v>
                </c:pt>
                <c:pt idx="1">
                  <c:v>35.700000000000003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1D-487A-A1C1-B9CA9A53961B}"/>
            </c:ext>
          </c:extLst>
        </c:ser>
        <c:ser>
          <c:idx val="1"/>
          <c:order val="1"/>
          <c:tx>
            <c:strRef>
              <c:f>Habitat!$AC$58</c:f>
              <c:strCache>
                <c:ptCount val="1"/>
                <c:pt idx="0">
                  <c:v>3 pièces et plus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Habitat!$AA$59:$AA$60</c:f>
              <c:numCache>
                <c:formatCode>General</c:formatCode>
                <c:ptCount val="2"/>
                <c:pt idx="0">
                  <c:v>2024</c:v>
                </c:pt>
                <c:pt idx="1">
                  <c:v>2014</c:v>
                </c:pt>
              </c:numCache>
            </c:numRef>
          </c:cat>
          <c:val>
            <c:numRef>
              <c:f>Habitat!$AC$59:$AC$60</c:f>
              <c:numCache>
                <c:formatCode>0.0</c:formatCode>
                <c:ptCount val="2"/>
                <c:pt idx="0">
                  <c:v>56.518508911132813</c:v>
                </c:pt>
                <c:pt idx="1">
                  <c:v>64.3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C1D-487A-A1C1-B9CA9A53961B}"/>
            </c:ext>
          </c:extLst>
        </c:ser>
        <c:dLbls>
          <c:showVal val="1"/>
        </c:dLbls>
        <c:overlap val="100"/>
        <c:axId val="151406080"/>
        <c:axId val="151407616"/>
      </c:barChart>
      <c:catAx>
        <c:axId val="15140608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1407616"/>
        <c:crosses val="autoZero"/>
        <c:auto val="1"/>
        <c:lblAlgn val="ctr"/>
        <c:lblOffset val="100"/>
      </c:catAx>
      <c:valAx>
        <c:axId val="151407616"/>
        <c:scaling>
          <c:orientation val="minMax"/>
        </c:scaling>
        <c:delete val="1"/>
        <c:axPos val="b"/>
        <c:numFmt formatCode="0%" sourceLinked="1"/>
        <c:majorTickMark val="none"/>
        <c:tickLblPos val="nextTo"/>
        <c:crossAx val="151406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600" b="1"/>
      </a:pPr>
      <a:endParaRPr lang="fr-FR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Habitat!$B$71</c:f>
              <c:strCache>
                <c:ptCount val="1"/>
                <c:pt idx="0">
                  <c:v>Propriétaire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Habitat!$A$72:$A$74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National</c:v>
                </c:pt>
              </c:strCache>
            </c:strRef>
          </c:cat>
          <c:val>
            <c:numRef>
              <c:f>Habitat!$B$72:$B$74</c:f>
              <c:numCache>
                <c:formatCode>0.0</c:formatCode>
                <c:ptCount val="3"/>
                <c:pt idx="0">
                  <c:v>61.455627441406236</c:v>
                </c:pt>
                <c:pt idx="1">
                  <c:v>85.330703735351548</c:v>
                </c:pt>
                <c:pt idx="2">
                  <c:v>69.436454772949233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C19-41B8-AEA7-E8C778F4622A}"/>
            </c:ext>
          </c:extLst>
        </c:ser>
        <c:ser>
          <c:idx val="1"/>
          <c:order val="1"/>
          <c:tx>
            <c:strRef>
              <c:f>Habitat!$C$71</c:f>
              <c:strCache>
                <c:ptCount val="1"/>
                <c:pt idx="0">
                  <c:v>Locataire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dLbl>
              <c:idx val="1"/>
              <c:layout>
                <c:manualLayout>
                  <c:x val="-1.3116211105786596E-2"/>
                  <c:y val="-1.4335893945991557E-2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C19-41B8-AEA7-E8C778F462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Habitat!$A$72:$A$74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National</c:v>
                </c:pt>
              </c:strCache>
            </c:strRef>
          </c:cat>
          <c:val>
            <c:numRef>
              <c:f>Habitat!$C$72:$C$74</c:f>
              <c:numCache>
                <c:formatCode>0.0</c:formatCode>
                <c:ptCount val="3"/>
                <c:pt idx="0">
                  <c:v>28.022268295288089</c:v>
                </c:pt>
                <c:pt idx="1">
                  <c:v>3.1985278129577646</c:v>
                </c:pt>
                <c:pt idx="2">
                  <c:v>19.72432708740234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C19-41B8-AEA7-E8C778F4622A}"/>
            </c:ext>
          </c:extLst>
        </c:ser>
        <c:ser>
          <c:idx val="2"/>
          <c:order val="2"/>
          <c:tx>
            <c:strRef>
              <c:f>Habitat!$D$71</c:f>
              <c:strCache>
                <c:ptCount val="1"/>
                <c:pt idx="0">
                  <c:v>Autre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Habitat!$A$72:$A$74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National</c:v>
                </c:pt>
              </c:strCache>
            </c:strRef>
          </c:cat>
          <c:val>
            <c:numRef>
              <c:f>Habitat!$D$72:$D$74</c:f>
              <c:numCache>
                <c:formatCode>0.0</c:formatCode>
                <c:ptCount val="3"/>
                <c:pt idx="0">
                  <c:v>10.522103309631349</c:v>
                </c:pt>
                <c:pt idx="1">
                  <c:v>11.470767021179199</c:v>
                </c:pt>
                <c:pt idx="2">
                  <c:v>10.839217185974119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C19-41B8-AEA7-E8C778F4622A}"/>
            </c:ext>
          </c:extLst>
        </c:ser>
        <c:dLbls>
          <c:showVal val="1"/>
        </c:dLbls>
        <c:overlap val="100"/>
        <c:axId val="151574784"/>
        <c:axId val="151453696"/>
      </c:barChart>
      <c:catAx>
        <c:axId val="15157478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1453696"/>
        <c:crosses val="autoZero"/>
        <c:auto val="1"/>
        <c:lblAlgn val="ctr"/>
        <c:lblOffset val="100"/>
      </c:catAx>
      <c:valAx>
        <c:axId val="151453696"/>
        <c:scaling>
          <c:orientation val="minMax"/>
        </c:scaling>
        <c:delete val="1"/>
        <c:axPos val="b"/>
        <c:numFmt formatCode="0.0" sourceLinked="1"/>
        <c:majorTickMark val="none"/>
        <c:tickLblPos val="nextTo"/>
        <c:crossAx val="15157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600" b="1"/>
      </a:pPr>
      <a:endParaRPr lang="fr-FR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/>
      <c:barChart>
        <c:barDir val="bar"/>
        <c:grouping val="percentStacked"/>
        <c:ser>
          <c:idx val="0"/>
          <c:order val="0"/>
          <c:tx>
            <c:strRef>
              <c:f>Habitat!$C$99</c:f>
              <c:strCache>
                <c:ptCount val="1"/>
                <c:pt idx="0">
                  <c:v>Moins de 10 ans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Habitat!$A$100:$B$105</c:f>
              <c:multiLvlStrCache>
                <c:ptCount val="6"/>
                <c:lvl>
                  <c:pt idx="0">
                    <c:v>Urbain</c:v>
                  </c:pt>
                  <c:pt idx="1">
                    <c:v>Rural</c:v>
                  </c:pt>
                  <c:pt idx="2">
                    <c:v>National</c:v>
                  </c:pt>
                  <c:pt idx="3">
                    <c:v>Urbain</c:v>
                  </c:pt>
                  <c:pt idx="4">
                    <c:v>Rural</c:v>
                  </c:pt>
                  <c:pt idx="5">
                    <c:v>National</c:v>
                  </c:pt>
                </c:lvl>
                <c:lvl>
                  <c:pt idx="0">
                    <c:v>2014</c:v>
                  </c:pt>
                  <c:pt idx="3">
                    <c:v>2024</c:v>
                  </c:pt>
                </c:lvl>
              </c:multiLvlStrCache>
            </c:multiLvlStrRef>
          </c:cat>
          <c:val>
            <c:numRef>
              <c:f>Habitat!$C$100:$C$105</c:f>
              <c:numCache>
                <c:formatCode>General</c:formatCode>
                <c:ptCount val="6"/>
                <c:pt idx="0">
                  <c:v>20.7</c:v>
                </c:pt>
                <c:pt idx="1">
                  <c:v>19</c:v>
                </c:pt>
                <c:pt idx="2">
                  <c:v>20.100000000000001</c:v>
                </c:pt>
                <c:pt idx="3" formatCode="0.0">
                  <c:v>23.796667098999023</c:v>
                </c:pt>
                <c:pt idx="4" formatCode="0.0">
                  <c:v>18.319416046142578</c:v>
                </c:pt>
                <c:pt idx="5" formatCode="0.0">
                  <c:v>21.965763092041012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3F8-4481-B774-CD15B2F134FE}"/>
            </c:ext>
          </c:extLst>
        </c:ser>
        <c:ser>
          <c:idx val="1"/>
          <c:order val="1"/>
          <c:tx>
            <c:strRef>
              <c:f>Habitat!$D$99</c:f>
              <c:strCache>
                <c:ptCount val="1"/>
                <c:pt idx="0">
                  <c:v>De 10 à49 ans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Habitat!$A$100:$B$105</c:f>
              <c:multiLvlStrCache>
                <c:ptCount val="6"/>
                <c:lvl>
                  <c:pt idx="0">
                    <c:v>Urbain</c:v>
                  </c:pt>
                  <c:pt idx="1">
                    <c:v>Rural</c:v>
                  </c:pt>
                  <c:pt idx="2">
                    <c:v>National</c:v>
                  </c:pt>
                  <c:pt idx="3">
                    <c:v>Urbain</c:v>
                  </c:pt>
                  <c:pt idx="4">
                    <c:v>Rural</c:v>
                  </c:pt>
                  <c:pt idx="5">
                    <c:v>National</c:v>
                  </c:pt>
                </c:lvl>
                <c:lvl>
                  <c:pt idx="0">
                    <c:v>2014</c:v>
                  </c:pt>
                  <c:pt idx="3">
                    <c:v>2024</c:v>
                  </c:pt>
                </c:lvl>
              </c:multiLvlStrCache>
            </c:multiLvlStrRef>
          </c:cat>
          <c:val>
            <c:numRef>
              <c:f>Habitat!$D$100:$D$105</c:f>
              <c:numCache>
                <c:formatCode>0.0</c:formatCode>
                <c:ptCount val="6"/>
                <c:pt idx="0">
                  <c:v>64.400000000000006</c:v>
                </c:pt>
                <c:pt idx="1">
                  <c:v>50.2</c:v>
                </c:pt>
                <c:pt idx="2">
                  <c:v>59.600000000000009</c:v>
                </c:pt>
                <c:pt idx="3">
                  <c:v>68.81266307830812</c:v>
                </c:pt>
                <c:pt idx="4">
                  <c:v>56.480365753173828</c:v>
                </c:pt>
                <c:pt idx="5">
                  <c:v>64.690290451049805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3F8-4481-B774-CD15B2F134FE}"/>
            </c:ext>
          </c:extLst>
        </c:ser>
        <c:ser>
          <c:idx val="2"/>
          <c:order val="2"/>
          <c:tx>
            <c:strRef>
              <c:f>Habitat!$E$99</c:f>
              <c:strCache>
                <c:ptCount val="1"/>
                <c:pt idx="0">
                  <c:v>50 ans et plus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Habitat!$A$100:$B$105</c:f>
              <c:multiLvlStrCache>
                <c:ptCount val="6"/>
                <c:lvl>
                  <c:pt idx="0">
                    <c:v>Urbain</c:v>
                  </c:pt>
                  <c:pt idx="1">
                    <c:v>Rural</c:v>
                  </c:pt>
                  <c:pt idx="2">
                    <c:v>National</c:v>
                  </c:pt>
                  <c:pt idx="3">
                    <c:v>Urbain</c:v>
                  </c:pt>
                  <c:pt idx="4">
                    <c:v>Rural</c:v>
                  </c:pt>
                  <c:pt idx="5">
                    <c:v>National</c:v>
                  </c:pt>
                </c:lvl>
                <c:lvl>
                  <c:pt idx="0">
                    <c:v>2014</c:v>
                  </c:pt>
                  <c:pt idx="3">
                    <c:v>2024</c:v>
                  </c:pt>
                </c:lvl>
              </c:multiLvlStrCache>
            </c:multiLvlStrRef>
          </c:cat>
          <c:val>
            <c:numRef>
              <c:f>Habitat!$E$100:$E$105</c:f>
              <c:numCache>
                <c:formatCode>General</c:formatCode>
                <c:ptCount val="6"/>
                <c:pt idx="0">
                  <c:v>14.9</c:v>
                </c:pt>
                <c:pt idx="1">
                  <c:v>30.7</c:v>
                </c:pt>
                <c:pt idx="2">
                  <c:v>20.3</c:v>
                </c:pt>
                <c:pt idx="3" formatCode="0.0">
                  <c:v>7.390669822692872</c:v>
                </c:pt>
                <c:pt idx="4" formatCode="0.0">
                  <c:v>25.20021820068359</c:v>
                </c:pt>
                <c:pt idx="5" formatCode="0.0">
                  <c:v>13.343946456909181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3F8-4481-B774-CD15B2F134FE}"/>
            </c:ext>
          </c:extLst>
        </c:ser>
        <c:dLbls>
          <c:showVal val="1"/>
        </c:dLbls>
        <c:overlap val="100"/>
        <c:axId val="151688704"/>
        <c:axId val="151690240"/>
      </c:barChart>
      <c:catAx>
        <c:axId val="15168870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1690240"/>
        <c:crosses val="autoZero"/>
        <c:auto val="1"/>
        <c:lblAlgn val="ctr"/>
        <c:lblOffset val="100"/>
      </c:catAx>
      <c:valAx>
        <c:axId val="151690240"/>
        <c:scaling>
          <c:orientation val="minMax"/>
        </c:scaling>
        <c:delete val="1"/>
        <c:axPos val="b"/>
        <c:numFmt formatCode="0%" sourceLinked="1"/>
        <c:majorTickMark val="none"/>
        <c:tickLblPos val="nextTo"/>
        <c:crossAx val="151688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 b="1"/>
      </a:pPr>
      <a:endParaRPr lang="fr-FR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fr-FR" sz="1800" b="1" i="0">
                <a:solidFill>
                  <a:sysClr val="windowText" lastClr="000000"/>
                </a:solidFill>
              </a:rPr>
              <a:t>Répartition par type</a:t>
            </a:r>
          </a:p>
        </c:rich>
      </c:tx>
      <c:spPr>
        <a:noFill/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837964670254608"/>
          <c:y val="0.29657834608050676"/>
          <c:w val="0.74717918580456877"/>
          <c:h val="0.60372452921520314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23A-4BEE-8479-B0F61587820B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23A-4BEE-8479-B0F61587820B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23A-4BEE-8479-B0F61587820B}"/>
              </c:ext>
            </c:extLst>
          </c:dPt>
          <c:dLbls>
            <c:dLbl>
              <c:idx val="0"/>
              <c:layout>
                <c:manualLayout>
                  <c:x val="0.10775330799419984"/>
                  <c:y val="-2.3525388877557087E-2"/>
                </c:manualLayout>
              </c:layout>
              <c:showVal val="1"/>
              <c:showCatNam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3A-4BEE-8479-B0F61587820B}"/>
                </c:ext>
              </c:extLst>
            </c:dLbl>
            <c:dLbl>
              <c:idx val="1"/>
              <c:layout>
                <c:manualLayout>
                  <c:x val="-0.10794162063793829"/>
                  <c:y val="3.0500799276692567E-2"/>
                </c:manualLayout>
              </c:layout>
              <c:showVal val="1"/>
              <c:showCatNam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3A-4BEE-8479-B0F61587820B}"/>
                </c:ext>
              </c:extLst>
            </c:dLbl>
            <c:dLbl>
              <c:idx val="2"/>
              <c:layout>
                <c:manualLayout>
                  <c:x val="0.34632862868698339"/>
                  <c:y val="1.9854117058571277E-2"/>
                </c:manualLayout>
              </c:layout>
              <c:showVal val="1"/>
              <c:showCatNam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23A-4BEE-8479-B0F6158782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showCatName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'global par type'!$B$3:$B$5</c:f>
              <c:strCache>
                <c:ptCount val="3"/>
                <c:pt idx="0">
                  <c:v>Etablissements à but lucratif</c:v>
                </c:pt>
                <c:pt idx="1">
                  <c:v>Etablissements de services publics</c:v>
                </c:pt>
                <c:pt idx="2">
                  <c:v>Etablissements à but non lucratif</c:v>
                </c:pt>
              </c:strCache>
            </c:strRef>
          </c:cat>
          <c:val>
            <c:numRef>
              <c:f>'global par type'!$D$3:$D$5</c:f>
              <c:numCache>
                <c:formatCode>0.0%</c:formatCode>
                <c:ptCount val="3"/>
                <c:pt idx="0">
                  <c:v>0.86620587414645822</c:v>
                </c:pt>
                <c:pt idx="1">
                  <c:v>0.11272885040519286</c:v>
                </c:pt>
                <c:pt idx="2">
                  <c:v>2.1065275448349036E-2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23A-4BEE-8479-B0F61587820B}"/>
            </c:ext>
          </c:extLst>
        </c:ser>
        <c:dLbls/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i="0"/>
              <a:t>Répartition par région</a:t>
            </a:r>
          </a:p>
        </c:rich>
      </c:tx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Feuil1!$E$4:$E$15</c:f>
              <c:strCache>
                <c:ptCount val="12"/>
                <c:pt idx="0">
                  <c:v>Dakhla-Oued Eddahab</c:v>
                </c:pt>
                <c:pt idx="1">
                  <c:v>Laâyoune-Sakia El Hamra</c:v>
                </c:pt>
                <c:pt idx="2">
                  <c:v>Guelmim-Oued Noun</c:v>
                </c:pt>
                <c:pt idx="3">
                  <c:v>Souss-Massa</c:v>
                </c:pt>
                <c:pt idx="4">
                  <c:v>Drâa-Tafilalet</c:v>
                </c:pt>
                <c:pt idx="5">
                  <c:v>Marrakech-Safi</c:v>
                </c:pt>
                <c:pt idx="6">
                  <c:v>Casablanca-Settat</c:v>
                </c:pt>
                <c:pt idx="7">
                  <c:v>Béni Mellal-Khénifra</c:v>
                </c:pt>
                <c:pt idx="8">
                  <c:v>Rabat-Salé-Kénitra</c:v>
                </c:pt>
                <c:pt idx="9">
                  <c:v>Fès-Meknès</c:v>
                </c:pt>
                <c:pt idx="10">
                  <c:v>Oriental</c:v>
                </c:pt>
                <c:pt idx="11">
                  <c:v>Tanger-Tétouan-Al Hoceima</c:v>
                </c:pt>
              </c:strCache>
            </c:strRef>
          </c:cat>
          <c:val>
            <c:numRef>
              <c:f>Feuil1!$G$4:$G$15</c:f>
              <c:numCache>
                <c:formatCode>0.0%</c:formatCode>
                <c:ptCount val="12"/>
                <c:pt idx="0">
                  <c:v>6.4596294240834521E-3</c:v>
                </c:pt>
                <c:pt idx="1">
                  <c:v>1.5389816061151465E-2</c:v>
                </c:pt>
                <c:pt idx="2">
                  <c:v>1.4646272624417049E-2</c:v>
                </c:pt>
                <c:pt idx="3">
                  <c:v>9.4995722708889757E-2</c:v>
                </c:pt>
                <c:pt idx="4">
                  <c:v>4.0092322032495159E-2</c:v>
                </c:pt>
                <c:pt idx="5">
                  <c:v>0.13011626873039578</c:v>
                </c:pt>
                <c:pt idx="6">
                  <c:v>0.20928984702935235</c:v>
                </c:pt>
                <c:pt idx="7">
                  <c:v>6.4388562002324151E-2</c:v>
                </c:pt>
                <c:pt idx="8">
                  <c:v>0.12825051128193019</c:v>
                </c:pt>
                <c:pt idx="9">
                  <c:v>0.12009452966661661</c:v>
                </c:pt>
                <c:pt idx="10">
                  <c:v>6.5100677314413102E-2</c:v>
                </c:pt>
                <c:pt idx="11">
                  <c:v>0.11117584112393107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6E-4504-84E4-ECD3ADFA137C}"/>
            </c:ext>
          </c:extLst>
        </c:ser>
        <c:dLbls/>
        <c:gapWidth val="182"/>
        <c:axId val="167504512"/>
        <c:axId val="167633280"/>
      </c:barChart>
      <c:catAx>
        <c:axId val="16750451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1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7633280"/>
        <c:crosses val="autoZero"/>
        <c:auto val="1"/>
        <c:lblAlgn val="ctr"/>
        <c:lblOffset val="100"/>
      </c:catAx>
      <c:valAx>
        <c:axId val="167633280"/>
        <c:scaling>
          <c:orientation val="minMax"/>
        </c:scaling>
        <c:delete val="1"/>
        <c:axPos val="b"/>
        <c:numFmt formatCode="0.0%" sourceLinked="1"/>
        <c:majorTickMark val="none"/>
        <c:tickLblPos val="nextTo"/>
        <c:crossAx val="167504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i="1" baseline="0" dirty="0">
                <a:effectLst/>
              </a:rPr>
              <a:t>Répartition par secteur d'activité</a:t>
            </a:r>
            <a:endParaRPr lang="fr-FR" sz="1800" b="1" i="1" dirty="0">
              <a:effectLst/>
            </a:endParaRPr>
          </a:p>
        </c:rich>
      </c:tx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tx>
            <c:strRef>
              <c:f>secteurAgr!$F$11</c:f>
              <c:strCache>
                <c:ptCount val="1"/>
                <c:pt idx="0">
                  <c:v>Emploi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secteurAgr!$E$12:$E$15</c:f>
              <c:strCache>
                <c:ptCount val="4"/>
                <c:pt idx="0">
                  <c:v>Construction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</c:strCache>
            </c:strRef>
          </c:cat>
          <c:val>
            <c:numRef>
              <c:f>secteurAgr!$F$12:$F$15</c:f>
              <c:numCache>
                <c:formatCode>0.0%</c:formatCode>
                <c:ptCount val="4"/>
                <c:pt idx="0">
                  <c:v>4.5684881361604798E-2</c:v>
                </c:pt>
                <c:pt idx="1">
                  <c:v>0.29626255935406054</c:v>
                </c:pt>
                <c:pt idx="2">
                  <c:v>0.297832783661858</c:v>
                </c:pt>
                <c:pt idx="3">
                  <c:v>0.36021977562247687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E6A-4D57-9C26-529A20D582CC}"/>
            </c:ext>
          </c:extLst>
        </c:ser>
        <c:ser>
          <c:idx val="1"/>
          <c:order val="1"/>
          <c:tx>
            <c:strRef>
              <c:f>secteurAgr!$G$11</c:f>
              <c:strCache>
                <c:ptCount val="1"/>
                <c:pt idx="0">
                  <c:v>Nbre d'Etablissements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secteurAgr!$E$12:$E$15</c:f>
              <c:strCache>
                <c:ptCount val="4"/>
                <c:pt idx="0">
                  <c:v>Construction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</c:strCache>
            </c:strRef>
          </c:cat>
          <c:val>
            <c:numRef>
              <c:f>secteurAgr!$G$12:$G$15</c:f>
              <c:numCache>
                <c:formatCode>0.0%</c:formatCode>
                <c:ptCount val="4"/>
                <c:pt idx="0">
                  <c:v>3.4974571269029524E-2</c:v>
                </c:pt>
                <c:pt idx="1">
                  <c:v>0.51961600713615053</c:v>
                </c:pt>
                <c:pt idx="2">
                  <c:v>0.13714700877240341</c:v>
                </c:pt>
                <c:pt idx="3">
                  <c:v>0.30826241282241662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E6A-4D57-9C26-529A20D582CC}"/>
            </c:ext>
          </c:extLst>
        </c:ser>
        <c:dLbls/>
        <c:gapWidth val="182"/>
        <c:axId val="170560128"/>
        <c:axId val="170561920"/>
      </c:barChart>
      <c:catAx>
        <c:axId val="17056012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0561920"/>
        <c:crosses val="autoZero"/>
        <c:auto val="1"/>
        <c:lblAlgn val="ctr"/>
        <c:lblOffset val="100"/>
      </c:catAx>
      <c:valAx>
        <c:axId val="170561920"/>
        <c:scaling>
          <c:orientation val="minMax"/>
        </c:scaling>
        <c:delete val="1"/>
        <c:axPos val="b"/>
        <c:numFmt formatCode="0.0%" sourceLinked="1"/>
        <c:majorTickMark val="none"/>
        <c:tickLblPos val="nextTo"/>
        <c:crossAx val="170560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1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fr-FR" sz="1800" b="1" i="0" baseline="0">
                <a:solidFill>
                  <a:schemeClr val="tx2"/>
                </a:solidFill>
                <a:effectLst/>
              </a:rPr>
              <a:t>Répartition par classe d'emplois</a:t>
            </a:r>
            <a:endParaRPr lang="fr-FR" sz="1800" b="1">
              <a:solidFill>
                <a:schemeClr val="tx2"/>
              </a:solidFill>
              <a:effectLst/>
            </a:endParaRPr>
          </a:p>
        </c:rich>
      </c:tx>
      <c:layout>
        <c:manualLayout>
          <c:xMode val="edge"/>
          <c:yMode val="edge"/>
          <c:x val="0.17299679487179495"/>
          <c:y val="4.5826195793083058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248059887946699"/>
          <c:y val="0.15573280898222311"/>
          <c:w val="0.72790165051483979"/>
          <c:h val="0.75718659392529863"/>
        </c:manualLayout>
      </c:layout>
      <c:barChart>
        <c:barDir val="bar"/>
        <c:grouping val="clustered"/>
        <c:ser>
          <c:idx val="0"/>
          <c:order val="0"/>
          <c:tx>
            <c:strRef>
              <c:f>SecteurClasseEmploi!$O$15</c:f>
              <c:strCache>
                <c:ptCount val="1"/>
                <c:pt idx="0">
                  <c:v>Emploi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SecteurClasseEmploi!$N$16:$N$18</c:f>
              <c:strCache>
                <c:ptCount val="3"/>
                <c:pt idx="0">
                  <c:v>50 &amp; +</c:v>
                </c:pt>
                <c:pt idx="1">
                  <c:v>10 à 49</c:v>
                </c:pt>
                <c:pt idx="2">
                  <c:v>Moins de 10</c:v>
                </c:pt>
              </c:strCache>
            </c:strRef>
          </c:cat>
          <c:val>
            <c:numRef>
              <c:f>SecteurClasseEmploi!$O$16:$O$18</c:f>
              <c:numCache>
                <c:formatCode>0.0%</c:formatCode>
                <c:ptCount val="3"/>
                <c:pt idx="0">
                  <c:v>0.32689615741289507</c:v>
                </c:pt>
                <c:pt idx="1">
                  <c:v>0.1308431937191028</c:v>
                </c:pt>
                <c:pt idx="2">
                  <c:v>0.54226064886800218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317-4D6F-BB4A-FBA011902CB9}"/>
            </c:ext>
          </c:extLst>
        </c:ser>
        <c:ser>
          <c:idx val="1"/>
          <c:order val="1"/>
          <c:tx>
            <c:strRef>
              <c:f>SecteurClasseEmploi!$P$15</c:f>
              <c:strCache>
                <c:ptCount val="1"/>
                <c:pt idx="0">
                  <c:v>Nbre d'établissements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SecteurClasseEmploi!$N$16:$N$18</c:f>
              <c:strCache>
                <c:ptCount val="3"/>
                <c:pt idx="0">
                  <c:v>50 &amp; +</c:v>
                </c:pt>
                <c:pt idx="1">
                  <c:v>10 à 49</c:v>
                </c:pt>
                <c:pt idx="2">
                  <c:v>Moins de 10</c:v>
                </c:pt>
              </c:strCache>
            </c:strRef>
          </c:cat>
          <c:val>
            <c:numRef>
              <c:f>SecteurClasseEmploi!$P$16:$P$18</c:f>
              <c:numCache>
                <c:formatCode>0.0%</c:formatCode>
                <c:ptCount val="3"/>
                <c:pt idx="0">
                  <c:v>4.8131848877144756E-3</c:v>
                </c:pt>
                <c:pt idx="1">
                  <c:v>2.2088970027990637E-2</c:v>
                </c:pt>
                <c:pt idx="2">
                  <c:v>0.97309784508429498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317-4D6F-BB4A-FBA011902CB9}"/>
            </c:ext>
          </c:extLst>
        </c:ser>
        <c:dLbls/>
        <c:gapWidth val="182"/>
        <c:axId val="170621184"/>
        <c:axId val="170635264"/>
      </c:barChart>
      <c:catAx>
        <c:axId val="17062118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0635264"/>
        <c:crosses val="autoZero"/>
        <c:auto val="1"/>
        <c:lblAlgn val="ctr"/>
        <c:lblOffset val="100"/>
      </c:catAx>
      <c:valAx>
        <c:axId val="170635264"/>
        <c:scaling>
          <c:orientation val="minMax"/>
        </c:scaling>
        <c:delete val="1"/>
        <c:axPos val="b"/>
        <c:numFmt formatCode="0.0%" sourceLinked="1"/>
        <c:majorTickMark val="none"/>
        <c:tickLblPos val="nextTo"/>
        <c:crossAx val="170621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i="0" dirty="0"/>
              <a:t>Proportion de femmes employées par secteur d'activité</a:t>
            </a:r>
          </a:p>
        </c:rich>
      </c:tx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Pt>
            <c:idx val="4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60E-496D-8872-79C03AF1AA0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Feuil7!$J$7:$J$11</c:f>
              <c:strCache>
                <c:ptCount val="5"/>
                <c:pt idx="0">
                  <c:v>Construction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  <c:pt idx="4">
                  <c:v>Total</c:v>
                </c:pt>
              </c:strCache>
            </c:strRef>
          </c:cat>
          <c:val>
            <c:numRef>
              <c:f>Feuil7!$K$7:$K$11</c:f>
              <c:numCache>
                <c:formatCode>0.0%</c:formatCode>
                <c:ptCount val="5"/>
                <c:pt idx="0">
                  <c:v>7.9000000000000015E-2</c:v>
                </c:pt>
                <c:pt idx="1">
                  <c:v>0.14500000000000002</c:v>
                </c:pt>
                <c:pt idx="2">
                  <c:v>0.33300000000000007</c:v>
                </c:pt>
                <c:pt idx="3">
                  <c:v>0.3630000000000001</c:v>
                </c:pt>
                <c:pt idx="4">
                  <c:v>0.27700000000000002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60E-496D-8872-79C03AF1AA02}"/>
            </c:ext>
          </c:extLst>
        </c:ser>
        <c:dLbls/>
        <c:gapWidth val="182"/>
        <c:axId val="170480000"/>
        <c:axId val="170481536"/>
      </c:barChart>
      <c:catAx>
        <c:axId val="17048000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0481536"/>
        <c:crosses val="autoZero"/>
        <c:auto val="1"/>
        <c:lblAlgn val="ctr"/>
        <c:lblOffset val="100"/>
      </c:catAx>
      <c:valAx>
        <c:axId val="170481536"/>
        <c:scaling>
          <c:orientation val="minMax"/>
        </c:scaling>
        <c:delete val="1"/>
        <c:axPos val="b"/>
        <c:numFmt formatCode="0.0%" sourceLinked="1"/>
        <c:majorTickMark val="none"/>
        <c:tickLblPos val="nextTo"/>
        <c:crossAx val="170480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dirty="0"/>
              <a:t>Proportion des </a:t>
            </a:r>
            <a:r>
              <a:rPr lang="en-US" sz="1800" b="1" i="0" dirty="0" err="1"/>
              <a:t>établissements</a:t>
            </a:r>
            <a:r>
              <a:rPr lang="en-US" sz="1800" b="1" i="0" dirty="0"/>
              <a:t> </a:t>
            </a:r>
            <a:r>
              <a:rPr lang="en-US" sz="1800" b="1" i="0" dirty="0" err="1"/>
              <a:t>dirigés</a:t>
            </a:r>
            <a:r>
              <a:rPr lang="en-US" sz="1800" b="1" i="0" dirty="0"/>
              <a:t> par des femmes</a:t>
            </a:r>
          </a:p>
        </c:rich>
      </c:tx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tx>
            <c:strRef>
              <c:f>Feuil8!$D$2</c:f>
              <c:strCache>
                <c:ptCount val="1"/>
                <c:pt idx="0">
                  <c:v>Proportion (en%)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dPt>
            <c:idx val="13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5E5-44EF-B72E-1E725055534D}"/>
              </c:ext>
            </c:extLst>
          </c:dPt>
          <c:dPt>
            <c:idx val="14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5E5-44EF-B72E-1E725055534D}"/>
              </c:ext>
            </c:extLst>
          </c:dPt>
          <c:dPt>
            <c:idx val="15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5E5-44EF-B72E-1E725055534D}"/>
              </c:ext>
            </c:extLst>
          </c:dPt>
          <c:dPt>
            <c:idx val="16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5E5-44EF-B72E-1E725055534D}"/>
              </c:ext>
            </c:extLst>
          </c:dPt>
          <c:dPt>
            <c:idx val="17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5E5-44EF-B72E-1E725055534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Feuil8!$C$3:$C$20</c:f>
              <c:strCache>
                <c:ptCount val="18"/>
                <c:pt idx="0">
                  <c:v>Dakhla-Oued Eddahab</c:v>
                </c:pt>
                <c:pt idx="1">
                  <c:v>Laâyoune-Sakia El Hamra</c:v>
                </c:pt>
                <c:pt idx="2">
                  <c:v>Guelmim-Oued Noun</c:v>
                </c:pt>
                <c:pt idx="3">
                  <c:v>Souss-Massa</c:v>
                </c:pt>
                <c:pt idx="4">
                  <c:v>Drâa-Tafilalet</c:v>
                </c:pt>
                <c:pt idx="5">
                  <c:v>Marrakech-Safi</c:v>
                </c:pt>
                <c:pt idx="6">
                  <c:v>Casablanca-Settat</c:v>
                </c:pt>
                <c:pt idx="7">
                  <c:v>Béni Mellal-Khénifra</c:v>
                </c:pt>
                <c:pt idx="8">
                  <c:v>Rabat-Salé-Kénitra</c:v>
                </c:pt>
                <c:pt idx="9">
                  <c:v>Fès-Meknès</c:v>
                </c:pt>
                <c:pt idx="10">
                  <c:v>L'oriental</c:v>
                </c:pt>
                <c:pt idx="11">
                  <c:v>Tanger-Tétouan-Al Hoceima</c:v>
                </c:pt>
                <c:pt idx="13">
                  <c:v>Construction</c:v>
                </c:pt>
                <c:pt idx="14">
                  <c:v>Commerce</c:v>
                </c:pt>
                <c:pt idx="15">
                  <c:v>Industrie</c:v>
                </c:pt>
                <c:pt idx="16">
                  <c:v>Services</c:v>
                </c:pt>
                <c:pt idx="17">
                  <c:v>National</c:v>
                </c:pt>
              </c:strCache>
            </c:strRef>
          </c:cat>
          <c:val>
            <c:numRef>
              <c:f>Feuil8!$D$3:$D$20</c:f>
              <c:numCache>
                <c:formatCode>0.0%</c:formatCode>
                <c:ptCount val="18"/>
                <c:pt idx="0">
                  <c:v>0.126</c:v>
                </c:pt>
                <c:pt idx="1">
                  <c:v>0.125</c:v>
                </c:pt>
                <c:pt idx="2">
                  <c:v>7.6999999999999999E-2</c:v>
                </c:pt>
                <c:pt idx="3">
                  <c:v>8.0000000000000016E-2</c:v>
                </c:pt>
                <c:pt idx="4">
                  <c:v>5.1999999999999998E-2</c:v>
                </c:pt>
                <c:pt idx="5">
                  <c:v>8.4000000000000019E-2</c:v>
                </c:pt>
                <c:pt idx="6">
                  <c:v>0.10900000000000001</c:v>
                </c:pt>
                <c:pt idx="7">
                  <c:v>0.10100000000000002</c:v>
                </c:pt>
                <c:pt idx="8">
                  <c:v>0.13200000000000001</c:v>
                </c:pt>
                <c:pt idx="9">
                  <c:v>0.10199999999999998</c:v>
                </c:pt>
                <c:pt idx="10">
                  <c:v>8.0000000000000016E-2</c:v>
                </c:pt>
                <c:pt idx="11">
                  <c:v>0.10900000000000001</c:v>
                </c:pt>
                <c:pt idx="13">
                  <c:v>8.0000000000000019E-3</c:v>
                </c:pt>
                <c:pt idx="14">
                  <c:v>7.1999999999999995E-2</c:v>
                </c:pt>
                <c:pt idx="15">
                  <c:v>0.13500000000000001</c:v>
                </c:pt>
                <c:pt idx="16">
                  <c:v>0.14600000000000002</c:v>
                </c:pt>
                <c:pt idx="17">
                  <c:v>0.10100000000000002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5E5-44EF-B72E-1E725055534D}"/>
            </c:ext>
          </c:extLst>
        </c:ser>
        <c:dLbls/>
        <c:gapWidth val="182"/>
        <c:axId val="169776640"/>
        <c:axId val="169898752"/>
      </c:barChart>
      <c:catAx>
        <c:axId val="16977664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9898752"/>
        <c:crosses val="autoZero"/>
        <c:auto val="1"/>
        <c:lblAlgn val="ctr"/>
        <c:lblOffset val="100"/>
      </c:catAx>
      <c:valAx>
        <c:axId val="169898752"/>
        <c:scaling>
          <c:orientation val="minMax"/>
        </c:scaling>
        <c:delete val="1"/>
        <c:axPos val="b"/>
        <c:numFmt formatCode="0.0%" sourceLinked="1"/>
        <c:majorTickMark val="none"/>
        <c:tickLblPos val="nextTo"/>
        <c:crossAx val="169776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>
        <c:manualLayout>
          <c:layoutTarget val="inner"/>
          <c:xMode val="edge"/>
          <c:yMode val="edge"/>
          <c:x val="0.18939637766389181"/>
          <c:y val="7.9967935801179987E-2"/>
          <c:w val="0.3741460732182828"/>
          <c:h val="0.8854810743927376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rgbClr val="FEC31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34C-44B5-A7C9-53987C062D50}"/>
              </c:ext>
            </c:extLst>
          </c:dPt>
          <c:dPt>
            <c:idx val="1"/>
            <c:spPr>
              <a:solidFill>
                <a:srgbClr val="E95C17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34C-44B5-A7C9-53987C062D50}"/>
              </c:ext>
            </c:extLst>
          </c:dPt>
          <c:dPt>
            <c:idx val="2"/>
            <c:spPr>
              <a:solidFill>
                <a:srgbClr val="0E923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34C-44B5-A7C9-53987C062D50}"/>
              </c:ext>
            </c:extLst>
          </c:dPt>
          <c:dPt>
            <c:idx val="3"/>
            <c:spPr>
              <a:solidFill>
                <a:srgbClr val="AFCB07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34C-44B5-A7C9-53987C062D50}"/>
              </c:ext>
            </c:extLst>
          </c:dPt>
          <c:dPt>
            <c:idx val="4"/>
            <c:spPr>
              <a:solidFill>
                <a:srgbClr val="0F70B7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34C-44B5-A7C9-53987C062D50}"/>
              </c:ext>
            </c:extLst>
          </c:dPt>
          <c:dPt>
            <c:idx val="5"/>
            <c:explosion val="17"/>
            <c:spPr>
              <a:solidFill>
                <a:srgbClr val="BFBFBF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34C-44B5-A7C9-53987C062D50}"/>
              </c:ext>
            </c:extLst>
          </c:dPt>
          <c:dLbls>
            <c:dLbl>
              <c:idx val="4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Feuil11!$E$38:$E$43</c:f>
              <c:strCache>
                <c:ptCount val="6"/>
                <c:pt idx="0">
                  <c:v>Casablanca-Settat</c:v>
                </c:pt>
                <c:pt idx="1">
                  <c:v>Rabat-Salé-Kénitra</c:v>
                </c:pt>
                <c:pt idx="2">
                  <c:v>Tanger-Tétouan-Al Hoceïma</c:v>
                </c:pt>
                <c:pt idx="3">
                  <c:v>Marrakech-Safi</c:v>
                </c:pt>
                <c:pt idx="4">
                  <c:v>Souss-Massa</c:v>
                </c:pt>
                <c:pt idx="5">
                  <c:v>Autres régions</c:v>
                </c:pt>
              </c:strCache>
            </c:strRef>
          </c:cat>
          <c:val>
            <c:numRef>
              <c:f>Feuil11!$F$38:$F$43</c:f>
              <c:numCache>
                <c:formatCode>_-* #,##0.00\ _€_-;\-* #,##0.00\ _€_-;_-* "-"??\ _€_-;_-@_-</c:formatCode>
                <c:ptCount val="6"/>
                <c:pt idx="0">
                  <c:v>27.8</c:v>
                </c:pt>
                <c:pt idx="1">
                  <c:v>18.5</c:v>
                </c:pt>
                <c:pt idx="2">
                  <c:v>15.9</c:v>
                </c:pt>
                <c:pt idx="3">
                  <c:v>12.5</c:v>
                </c:pt>
                <c:pt idx="4">
                  <c:v>11.5</c:v>
                </c:pt>
                <c:pt idx="5" formatCode="General">
                  <c:v>13.8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234C-44B5-A7C9-53987C062D50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665444583576415"/>
          <c:y val="8.5604834097141577E-2"/>
          <c:w val="0.34448853195786822"/>
          <c:h val="0.76640066490992487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 b="1"/>
      </a:pPr>
      <a:endParaRPr lang="fr-FR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baseline="0" dirty="0"/>
              <a:t>Répartition par type</a:t>
            </a:r>
            <a:r>
              <a:rPr lang="ar-MA" sz="1800" b="1" baseline="0" dirty="0"/>
              <a:t> </a:t>
            </a:r>
            <a:r>
              <a:rPr lang="fr-MA" sz="1800" b="1" baseline="0" dirty="0"/>
              <a:t>d'équipement</a:t>
            </a:r>
            <a:endParaRPr lang="fr-FR" sz="1800" b="1" dirty="0"/>
          </a:p>
        </c:rich>
      </c:tx>
      <c:layout>
        <c:manualLayout>
          <c:xMode val="edge"/>
          <c:yMode val="edge"/>
          <c:x val="0.13810085638333669"/>
          <c:y val="0"/>
        </c:manualLayout>
      </c:layout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'Feuil1 (2)'!$B$3:$B$9</c:f>
              <c:strCache>
                <c:ptCount val="7"/>
                <c:pt idx="0">
                  <c:v>Hébergement et festivité</c:v>
                </c:pt>
                <c:pt idx="1">
                  <c:v>Sport et loisir</c:v>
                </c:pt>
                <c:pt idx="2">
                  <c:v>Santé</c:v>
                </c:pt>
                <c:pt idx="3">
                  <c:v>Administratif</c:v>
                </c:pt>
                <c:pt idx="4">
                  <c:v>Enseignement et formation</c:v>
                </c:pt>
                <c:pt idx="5">
                  <c:v>Activités de services</c:v>
                </c:pt>
                <c:pt idx="6">
                  <c:v>Socioculturel</c:v>
                </c:pt>
              </c:strCache>
            </c:strRef>
          </c:cat>
          <c:val>
            <c:numRef>
              <c:f>'Feuil1 (2)'!$C$3:$C$9</c:f>
              <c:numCache>
                <c:formatCode>0.0%</c:formatCode>
                <c:ptCount val="7"/>
                <c:pt idx="0">
                  <c:v>2.0000000000000005E-3</c:v>
                </c:pt>
                <c:pt idx="1">
                  <c:v>1.9000000000000003E-2</c:v>
                </c:pt>
                <c:pt idx="2">
                  <c:v>2.8000000000000001E-2</c:v>
                </c:pt>
                <c:pt idx="3">
                  <c:v>8.4000000000000019E-2</c:v>
                </c:pt>
                <c:pt idx="4">
                  <c:v>0.23600000000000002</c:v>
                </c:pt>
                <c:pt idx="5">
                  <c:v>0.24000000000000002</c:v>
                </c:pt>
                <c:pt idx="6">
                  <c:v>0.39100000000000007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8E1-4812-9D62-57B40B809759}"/>
            </c:ext>
          </c:extLst>
        </c:ser>
        <c:dLbls/>
        <c:gapWidth val="182"/>
        <c:axId val="170355328"/>
        <c:axId val="170374272"/>
      </c:barChart>
      <c:catAx>
        <c:axId val="17035532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0374272"/>
        <c:crosses val="autoZero"/>
        <c:auto val="1"/>
        <c:lblAlgn val="ctr"/>
        <c:lblOffset val="100"/>
      </c:catAx>
      <c:valAx>
        <c:axId val="170374272"/>
        <c:scaling>
          <c:orientation val="minMax"/>
        </c:scaling>
        <c:delete val="1"/>
        <c:axPos val="b"/>
        <c:numFmt formatCode="0.0%" sourceLinked="1"/>
        <c:majorTickMark val="none"/>
        <c:tickLblPos val="nextTo"/>
        <c:crossAx val="170355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fr-FR" sz="1800" b="1" i="0" baseline="0">
                <a:solidFill>
                  <a:sysClr val="windowText" lastClr="000000"/>
                </a:solidFill>
                <a:effectLst/>
              </a:rPr>
              <a:t>Répartition par région</a:t>
            </a:r>
            <a:endParaRPr lang="fr-FR" sz="1800" b="1">
              <a:solidFill>
                <a:sysClr val="windowText" lastClr="000000"/>
              </a:solidFill>
              <a:effectLst/>
            </a:endParaRPr>
          </a:p>
        </c:rich>
      </c:tx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tx>
            <c:strRef>
              <c:f>'global par région et type'!$H$2</c:f>
              <c:strCache>
                <c:ptCount val="1"/>
                <c:pt idx="0">
                  <c:v>% SERP</c:v>
                </c:pt>
              </c:strCache>
            </c:strRef>
          </c:tx>
          <c:spPr>
            <a:solidFill>
              <a:srgbClr val="E97132">
                <a:lumMod val="75000"/>
              </a:srgb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'global par région et type'!$B$3:$B$14</c:f>
              <c:strCache>
                <c:ptCount val="12"/>
                <c:pt idx="0">
                  <c:v>Dakhla-Oued Eddahab</c:v>
                </c:pt>
                <c:pt idx="1">
                  <c:v>Laâyoune-Sakia El Hamra</c:v>
                </c:pt>
                <c:pt idx="2">
                  <c:v>Guelmim-Oued Noun</c:v>
                </c:pt>
                <c:pt idx="3">
                  <c:v>Souss-Massa</c:v>
                </c:pt>
                <c:pt idx="4">
                  <c:v>Drâa-Tafilalet</c:v>
                </c:pt>
                <c:pt idx="5">
                  <c:v>Marrakech-Safi</c:v>
                </c:pt>
                <c:pt idx="6">
                  <c:v>Casablanca-Settat</c:v>
                </c:pt>
                <c:pt idx="7">
                  <c:v>Béni Mellal-Khénifra</c:v>
                </c:pt>
                <c:pt idx="8">
                  <c:v>Rabat-Salé-Kénitra</c:v>
                </c:pt>
                <c:pt idx="9">
                  <c:v>Fès-Meknès</c:v>
                </c:pt>
                <c:pt idx="10">
                  <c:v>Oriental</c:v>
                </c:pt>
                <c:pt idx="11">
                  <c:v>Tanger-Tétouan-Al Hoceima</c:v>
                </c:pt>
              </c:strCache>
            </c:strRef>
          </c:cat>
          <c:val>
            <c:numRef>
              <c:f>'global par région et type'!$H$3:$H$14</c:f>
              <c:numCache>
                <c:formatCode>0.0%</c:formatCode>
                <c:ptCount val="12"/>
                <c:pt idx="0">
                  <c:v>3.2503297928764756E-3</c:v>
                </c:pt>
                <c:pt idx="1">
                  <c:v>7.7178332948008342E-3</c:v>
                </c:pt>
                <c:pt idx="2">
                  <c:v>2.4799064340210245E-2</c:v>
                </c:pt>
                <c:pt idx="3">
                  <c:v>0.129462403612082</c:v>
                </c:pt>
                <c:pt idx="4">
                  <c:v>6.7121350178836137E-2</c:v>
                </c:pt>
                <c:pt idx="5">
                  <c:v>0.18815193591818416</c:v>
                </c:pt>
                <c:pt idx="6">
                  <c:v>0.10541812296854389</c:v>
                </c:pt>
                <c:pt idx="7">
                  <c:v>8.6806924970420654E-2</c:v>
                </c:pt>
                <c:pt idx="8">
                  <c:v>7.4478791258108842E-2</c:v>
                </c:pt>
                <c:pt idx="9">
                  <c:v>0.12764684282819491</c:v>
                </c:pt>
                <c:pt idx="10">
                  <c:v>6.7556540778719185E-2</c:v>
                </c:pt>
                <c:pt idx="11">
                  <c:v>0.11758986005902269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8B-46D1-82B3-4CB4295350D6}"/>
            </c:ext>
          </c:extLst>
        </c:ser>
        <c:dLbls/>
        <c:gapWidth val="182"/>
        <c:axId val="171070208"/>
        <c:axId val="171082496"/>
      </c:barChart>
      <c:catAx>
        <c:axId val="17107020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1082496"/>
        <c:crosses val="autoZero"/>
        <c:auto val="1"/>
        <c:lblAlgn val="ctr"/>
        <c:lblOffset val="100"/>
      </c:catAx>
      <c:valAx>
        <c:axId val="171082496"/>
        <c:scaling>
          <c:orientation val="minMax"/>
        </c:scaling>
        <c:delete val="1"/>
        <c:axPos val="b"/>
        <c:numFmt formatCode="0.0%" sourceLinked="1"/>
        <c:majorTickMark val="none"/>
        <c:tickLblPos val="nextTo"/>
        <c:crossAx val="171070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dPt>
            <c:idx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EA0-47F3-B02E-9276EAC30909}"/>
              </c:ext>
            </c:extLst>
          </c:dPt>
          <c:dPt>
            <c:idx val="6"/>
            <c:spPr>
              <a:solidFill>
                <a:schemeClr val="accent1">
                  <a:lumMod val="75000"/>
                </a:schemeClr>
              </a:solidFill>
              <a:ln>
                <a:solidFill>
                  <a:srgbClr val="FF000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EA0-47F3-B02E-9276EAC30909}"/>
              </c:ext>
            </c:extLst>
          </c:dPt>
          <c:dLbls>
            <c:dLbl>
              <c:idx val="0"/>
              <c:layout>
                <c:manualLayout>
                  <c:x val="-9.1533173447916102E-2"/>
                  <c:y val="0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A0-47F3-B02E-9276EAC309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'pop accr et urb'!$A$66:$A$78</c:f>
              <c:strCache>
                <c:ptCount val="13"/>
                <c:pt idx="0">
                  <c:v>Oriental</c:v>
                </c:pt>
                <c:pt idx="1">
                  <c:v>Béni Mellal-Khénifra</c:v>
                </c:pt>
                <c:pt idx="2">
                  <c:v>Drâa-Tafilalet</c:v>
                </c:pt>
                <c:pt idx="3">
                  <c:v>Guelmim-Oued Noun</c:v>
                </c:pt>
                <c:pt idx="4">
                  <c:v>Fès-Meknès</c:v>
                </c:pt>
                <c:pt idx="5">
                  <c:v>Marrakech-Safi</c:v>
                </c:pt>
                <c:pt idx="6">
                  <c:v>National</c:v>
                </c:pt>
                <c:pt idx="7">
                  <c:v>Rabat-Salé-Kénitra</c:v>
                </c:pt>
                <c:pt idx="8">
                  <c:v>Casablanca-Settat</c:v>
                </c:pt>
                <c:pt idx="9">
                  <c:v>Souss-Massa</c:v>
                </c:pt>
                <c:pt idx="10">
                  <c:v>Tanger-Tétouan-Al Hoceima</c:v>
                </c:pt>
                <c:pt idx="11">
                  <c:v>Laâyoune-Sakia El Hamra</c:v>
                </c:pt>
                <c:pt idx="12">
                  <c:v>Dakhla-Oued Ed-Dahab</c:v>
                </c:pt>
              </c:strCache>
            </c:strRef>
          </c:cat>
          <c:val>
            <c:numRef>
              <c:f>'pop accr et urb'!$B$66:$B$78</c:f>
              <c:numCache>
                <c:formatCode>0.00</c:formatCode>
                <c:ptCount val="13"/>
                <c:pt idx="0">
                  <c:v>-8.5366330872316251E-2</c:v>
                </c:pt>
                <c:pt idx="1">
                  <c:v>1.9916478221904125E-2</c:v>
                </c:pt>
                <c:pt idx="2">
                  <c:v>0.12537528655018892</c:v>
                </c:pt>
                <c:pt idx="3">
                  <c:v>0.33893923495771366</c:v>
                </c:pt>
                <c:pt idx="4">
                  <c:v>0.53232162342842249</c:v>
                </c:pt>
                <c:pt idx="5">
                  <c:v>0.79356898846092416</c:v>
                </c:pt>
                <c:pt idx="6">
                  <c:v>0.84737328336310669</c:v>
                </c:pt>
                <c:pt idx="7">
                  <c:v>1.1438109461220813</c:v>
                </c:pt>
                <c:pt idx="8">
                  <c:v>1.1447581360432451</c:v>
                </c:pt>
                <c:pt idx="9">
                  <c:v>1.214920190044499</c:v>
                </c:pt>
                <c:pt idx="10">
                  <c:v>1.2576442488235748</c:v>
                </c:pt>
                <c:pt idx="11">
                  <c:v>2.0620148088164303</c:v>
                </c:pt>
                <c:pt idx="12">
                  <c:v>4.4035877964732517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EA0-47F3-B02E-9276EAC30909}"/>
            </c:ext>
          </c:extLst>
        </c:ser>
        <c:dLbls>
          <c:showVal val="1"/>
        </c:dLbls>
        <c:gapWidth val="182"/>
        <c:axId val="98608256"/>
        <c:axId val="98609792"/>
      </c:barChart>
      <c:catAx>
        <c:axId val="9860825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8609792"/>
        <c:crosses val="autoZero"/>
        <c:auto val="1"/>
        <c:lblAlgn val="ctr"/>
        <c:lblOffset val="100"/>
      </c:catAx>
      <c:valAx>
        <c:axId val="98609792"/>
        <c:scaling>
          <c:orientation val="minMax"/>
        </c:scaling>
        <c:delete val="1"/>
        <c:axPos val="b"/>
        <c:numFmt formatCode="0.00" sourceLinked="1"/>
        <c:majorTickMark val="none"/>
        <c:tickLblPos val="nextTo"/>
        <c:crossAx val="9860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/>
      </a:pPr>
      <a:endParaRPr lang="fr-F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>
        <c:manualLayout>
          <c:layoutTarget val="inner"/>
          <c:xMode val="edge"/>
          <c:yMode val="edge"/>
          <c:x val="2.2916666666666669E-2"/>
          <c:y val="4.3930555131903304E-2"/>
          <c:w val="0.76675770997375325"/>
          <c:h val="0.79441852391447976"/>
        </c:manualLayout>
      </c:layout>
      <c:barChart>
        <c:barDir val="col"/>
        <c:grouping val="percentStacked"/>
        <c:ser>
          <c:idx val="0"/>
          <c:order val="0"/>
          <c:tx>
            <c:strRef>
              <c:f>'Struct pop'!$B$1</c:f>
              <c:strCache>
                <c:ptCount val="1"/>
                <c:pt idx="0">
                  <c:v>0-14 ans</c:v>
                </c:pt>
              </c:strCache>
            </c:strRef>
          </c:tx>
          <c:spPr>
            <a:solidFill>
              <a:srgbClr val="0E933A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'Struct pop'!$A$2:$A$4</c:f>
              <c:numCache>
                <c:formatCode>General</c:formatCode>
                <c:ptCount val="3"/>
                <c:pt idx="0">
                  <c:v>2004</c:v>
                </c:pt>
                <c:pt idx="1">
                  <c:v>2014</c:v>
                </c:pt>
                <c:pt idx="2">
                  <c:v>2024</c:v>
                </c:pt>
              </c:numCache>
            </c:numRef>
          </c:cat>
          <c:val>
            <c:numRef>
              <c:f>'Struct pop'!$B$2:$B$4</c:f>
              <c:numCache>
                <c:formatCode>General</c:formatCode>
                <c:ptCount val="3"/>
                <c:pt idx="0">
                  <c:v>31</c:v>
                </c:pt>
                <c:pt idx="1">
                  <c:v>28.2</c:v>
                </c:pt>
                <c:pt idx="2">
                  <c:v>26.5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EF5-49E2-854B-8B247F4E9340}"/>
            </c:ext>
          </c:extLst>
        </c:ser>
        <c:ser>
          <c:idx val="1"/>
          <c:order val="1"/>
          <c:tx>
            <c:strRef>
              <c:f>'Struct pop'!$C$1</c:f>
              <c:strCache>
                <c:ptCount val="1"/>
                <c:pt idx="0">
                  <c:v>15-59 ans</c:v>
                </c:pt>
              </c:strCache>
            </c:strRef>
          </c:tx>
          <c:spPr>
            <a:solidFill>
              <a:srgbClr val="0F70B7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'Struct pop'!$A$2:$A$4</c:f>
              <c:numCache>
                <c:formatCode>General</c:formatCode>
                <c:ptCount val="3"/>
                <c:pt idx="0">
                  <c:v>2004</c:v>
                </c:pt>
                <c:pt idx="1">
                  <c:v>2014</c:v>
                </c:pt>
                <c:pt idx="2">
                  <c:v>2024</c:v>
                </c:pt>
              </c:numCache>
            </c:numRef>
          </c:cat>
          <c:val>
            <c:numRef>
              <c:f>'Struct pop'!$C$2:$C$4</c:f>
              <c:numCache>
                <c:formatCode>General</c:formatCode>
                <c:ptCount val="3"/>
                <c:pt idx="0">
                  <c:v>61</c:v>
                </c:pt>
                <c:pt idx="1">
                  <c:v>62.4</c:v>
                </c:pt>
                <c:pt idx="2">
                  <c:v>59.7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EF5-49E2-854B-8B247F4E9340}"/>
            </c:ext>
          </c:extLst>
        </c:ser>
        <c:ser>
          <c:idx val="2"/>
          <c:order val="2"/>
          <c:tx>
            <c:strRef>
              <c:f>'Struct pop'!$D$1</c:f>
              <c:strCache>
                <c:ptCount val="1"/>
                <c:pt idx="0">
                  <c:v>60 ans et +</c:v>
                </c:pt>
              </c:strCache>
            </c:strRef>
          </c:tx>
          <c:spPr>
            <a:solidFill>
              <a:srgbClr val="FEC31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'Struct pop'!$A$2:$A$4</c:f>
              <c:numCache>
                <c:formatCode>General</c:formatCode>
                <c:ptCount val="3"/>
                <c:pt idx="0">
                  <c:v>2004</c:v>
                </c:pt>
                <c:pt idx="1">
                  <c:v>2014</c:v>
                </c:pt>
                <c:pt idx="2">
                  <c:v>2024</c:v>
                </c:pt>
              </c:numCache>
            </c:numRef>
          </c:cat>
          <c:val>
            <c:numRef>
              <c:f>'Struct pop'!$D$2:$D$4</c:f>
              <c:numCache>
                <c:formatCode>General</c:formatCode>
                <c:ptCount val="3"/>
                <c:pt idx="0">
                  <c:v>8</c:v>
                </c:pt>
                <c:pt idx="1">
                  <c:v>9.4</c:v>
                </c:pt>
                <c:pt idx="2">
                  <c:v>13.8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EF5-49E2-854B-8B247F4E9340}"/>
            </c:ext>
          </c:extLst>
        </c:ser>
        <c:dLbls>
          <c:showVal val="1"/>
        </c:dLbls>
        <c:gapWidth val="300"/>
        <c:overlap val="100"/>
        <c:axId val="166352384"/>
        <c:axId val="166355328"/>
      </c:barChart>
      <c:catAx>
        <c:axId val="1663523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6355328"/>
        <c:crosses val="autoZero"/>
        <c:auto val="1"/>
        <c:lblAlgn val="ctr"/>
        <c:lblOffset val="100"/>
      </c:catAx>
      <c:valAx>
        <c:axId val="166355328"/>
        <c:scaling>
          <c:orientation val="minMax"/>
        </c:scaling>
        <c:delete val="1"/>
        <c:axPos val="l"/>
        <c:numFmt formatCode="0%" sourceLinked="1"/>
        <c:tickLblPos val="nextTo"/>
        <c:crossAx val="166352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100" b="1"/>
      </a:pPr>
      <a:endParaRPr lang="fr-F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'ménges-2024'!$C$27</c:f>
              <c:strCache>
                <c:ptCount val="1"/>
                <c:pt idx="0">
                  <c:v>Nombre de ménages (millions)</c:v>
                </c:pt>
              </c:strCache>
            </c:strRef>
          </c:tx>
          <c:spPr>
            <a:solidFill>
              <a:srgbClr val="0F70B7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'ménges-2024'!$B$28:$B$30</c:f>
              <c:numCache>
                <c:formatCode>General</c:formatCode>
                <c:ptCount val="3"/>
                <c:pt idx="0">
                  <c:v>2004</c:v>
                </c:pt>
                <c:pt idx="1">
                  <c:v>2014</c:v>
                </c:pt>
                <c:pt idx="2">
                  <c:v>2024</c:v>
                </c:pt>
              </c:numCache>
            </c:numRef>
          </c:cat>
          <c:val>
            <c:numRef>
              <c:f>'ménges-2024'!$C$28:$C$30</c:f>
              <c:numCache>
                <c:formatCode>0.000</c:formatCode>
                <c:ptCount val="3"/>
                <c:pt idx="0">
                  <c:v>5.6652639999999996</c:v>
                </c:pt>
                <c:pt idx="1">
                  <c:v>7.3138059999999987</c:v>
                </c:pt>
                <c:pt idx="2">
                  <c:v>9.2750380000000003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429-47D5-975D-8E1D1C586A27}"/>
            </c:ext>
          </c:extLst>
        </c:ser>
        <c:dLbls/>
        <c:gapWidth val="219"/>
        <c:axId val="98662272"/>
        <c:axId val="98663808"/>
      </c:barChart>
      <c:lineChart>
        <c:grouping val="standard"/>
        <c:ser>
          <c:idx val="1"/>
          <c:order val="1"/>
          <c:tx>
            <c:strRef>
              <c:f>'ménges-2024'!$D$27</c:f>
              <c:strCache>
                <c:ptCount val="1"/>
                <c:pt idx="0">
                  <c:v>Taille moyenne </c:v>
                </c:pt>
              </c:strCache>
            </c:strRef>
          </c:tx>
          <c:spPr>
            <a:ln w="22225" cap="rnd">
              <a:solidFill>
                <a:srgbClr val="EA5D18"/>
              </a:solidFill>
              <a:prstDash val="sysDash"/>
              <a:round/>
            </a:ln>
            <a:effectLst/>
          </c:spPr>
          <c:marker>
            <c:symbol val="diamond"/>
            <c:size val="8"/>
            <c:spPr>
              <a:solidFill>
                <a:srgbClr val="EA5D18"/>
              </a:solidFill>
              <a:ln w="9525">
                <a:solidFill>
                  <a:srgbClr val="EA5D18"/>
                </a:solidFill>
              </a:ln>
              <a:effectLst/>
            </c:spPr>
          </c:marker>
          <c:dPt>
            <c:idx val="2"/>
            <c:spPr>
              <a:ln w="22225" cap="rnd">
                <a:solidFill>
                  <a:srgbClr val="EA5D18"/>
                </a:solidFill>
                <a:prstDash val="sysDash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F76-4BB1-997E-AAE215804505}"/>
              </c:ext>
            </c:extLst>
          </c:dPt>
          <c:dLbls>
            <c:dLbl>
              <c:idx val="2"/>
              <c:layout/>
              <c:tx>
                <c:rich>
                  <a:bodyPr/>
                  <a:lstStyle/>
                  <a:p>
                    <a:fld id="{D6DE17EF-9CF8-449C-A597-76B96156A16F}" type="VALUE">
                      <a:rPr lang="en-US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rPr>
                      <a:pPr/>
                      <a:t>[VALEUR]</a:t>
                    </a:fld>
                    <a:endParaRPr lang="fr-MA"/>
                  </a:p>
                </c:rich>
              </c:tx>
              <c:dLblPos val="t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F76-4BB1-997E-AAE215804505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E95C17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fr-F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'ménges-2024'!$B$28:$B$30</c:f>
              <c:numCache>
                <c:formatCode>General</c:formatCode>
                <c:ptCount val="3"/>
                <c:pt idx="0">
                  <c:v>2004</c:v>
                </c:pt>
                <c:pt idx="1">
                  <c:v>2014</c:v>
                </c:pt>
                <c:pt idx="2">
                  <c:v>2024</c:v>
                </c:pt>
              </c:numCache>
            </c:numRef>
          </c:cat>
          <c:val>
            <c:numRef>
              <c:f>'ménges-2024'!$D$28:$D$30</c:f>
              <c:numCache>
                <c:formatCode>0.0</c:formatCode>
                <c:ptCount val="3"/>
                <c:pt idx="0">
                  <c:v>5.3</c:v>
                </c:pt>
                <c:pt idx="1">
                  <c:v>4.5999999999999996</c:v>
                </c:pt>
                <c:pt idx="2">
                  <c:v>3.9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429-47D5-975D-8E1D1C586A27}"/>
            </c:ext>
          </c:extLst>
        </c:ser>
        <c:dLbls/>
        <c:marker val="1"/>
        <c:axId val="98675328"/>
        <c:axId val="98673792"/>
      </c:lineChart>
      <c:catAx>
        <c:axId val="9866227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98663808"/>
        <c:crosses val="autoZero"/>
        <c:auto val="1"/>
        <c:lblAlgn val="ctr"/>
        <c:lblOffset val="100"/>
      </c:catAx>
      <c:valAx>
        <c:axId val="98663808"/>
        <c:scaling>
          <c:orientation val="minMax"/>
        </c:scaling>
        <c:axPos val="l"/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98662272"/>
        <c:crosses val="autoZero"/>
        <c:crossBetween val="between"/>
      </c:valAx>
      <c:valAx>
        <c:axId val="98673792"/>
        <c:scaling>
          <c:orientation val="minMax"/>
          <c:min val="0"/>
        </c:scaling>
        <c:axPos val="r"/>
        <c:numFmt formatCode="0" sourceLinked="0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98675328"/>
        <c:crosses val="max"/>
        <c:crossBetween val="between"/>
      </c:valAx>
      <c:catAx>
        <c:axId val="98675328"/>
        <c:scaling>
          <c:orientation val="minMax"/>
        </c:scaling>
        <c:delete val="1"/>
        <c:axPos val="b"/>
        <c:numFmt formatCode="General" sourceLinked="1"/>
        <c:tickLblPos val="nextTo"/>
        <c:crossAx val="98673792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148999540972595"/>
          <c:y val="0.90252606875359576"/>
          <c:w val="0.5730754753660211"/>
          <c:h val="9.7473931246404202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 b="1">
          <a:solidFill>
            <a:sysClr val="windowText" lastClr="000000"/>
          </a:solidFill>
          <a:latin typeface="+mn-lt"/>
          <a:cs typeface="Times New Roman" panose="02020603050405020304" pitchFamily="18" charset="0"/>
        </a:defRPr>
      </a:pPr>
      <a:endParaRPr lang="fr-F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>
        <c:manualLayout>
          <c:layoutTarget val="inner"/>
          <c:xMode val="edge"/>
          <c:yMode val="edge"/>
          <c:x val="2.2869022869022874E-2"/>
          <c:y val="3.7096932665216791E-2"/>
          <c:w val="0.69595314878779446"/>
          <c:h val="0.85337736104583062"/>
        </c:manualLayout>
      </c:layout>
      <c:barChart>
        <c:barDir val="col"/>
        <c:grouping val="stacked"/>
        <c:ser>
          <c:idx val="0"/>
          <c:order val="0"/>
          <c:tx>
            <c:strRef>
              <c:f>Feuil1!$A$2</c:f>
              <c:strCache>
                <c:ptCount val="1"/>
                <c:pt idx="0">
                  <c:v>Une personne</c:v>
                </c:pt>
              </c:strCache>
            </c:strRef>
          </c:tx>
          <c:spPr>
            <a:solidFill>
              <a:srgbClr val="0E933A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Feuil1!$B$1:$C$1</c:f>
              <c:strCache>
                <c:ptCount val="2"/>
                <c:pt idx="0">
                  <c:v>2014</c:v>
                </c:pt>
                <c:pt idx="1">
                  <c:v>2024</c:v>
                </c:pt>
              </c:strCache>
            </c:strRef>
          </c:cat>
          <c:val>
            <c:numRef>
              <c:f>Feuil1!$B$2:$C$2</c:f>
              <c:numCache>
                <c:formatCode>General</c:formatCode>
                <c:ptCount val="2"/>
                <c:pt idx="0">
                  <c:v>7.2</c:v>
                </c:pt>
                <c:pt idx="1">
                  <c:v>11.1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303-4D69-B595-785A1B63792C}"/>
            </c:ext>
          </c:extLst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2 à 3 personnes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Feuil1!$B$1:$C$1</c:f>
              <c:strCache>
                <c:ptCount val="2"/>
                <c:pt idx="0">
                  <c:v>2014</c:v>
                </c:pt>
                <c:pt idx="1">
                  <c:v>2024</c:v>
                </c:pt>
              </c:strCache>
            </c:strRef>
          </c:cat>
          <c:val>
            <c:numRef>
              <c:f>Feuil1!$B$3:$C$3</c:f>
              <c:numCache>
                <c:formatCode>General</c:formatCode>
                <c:ptCount val="2"/>
                <c:pt idx="0">
                  <c:v>26.1</c:v>
                </c:pt>
                <c:pt idx="1">
                  <c:v>31.7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303-4D69-B595-785A1B63792C}"/>
            </c:ext>
          </c:extLst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4 personnes et plus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bg1">
                  <a:lumMod val="85000"/>
                </a:schemeClr>
              </a:solidFill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Feuil1!$B$1:$C$1</c:f>
              <c:strCache>
                <c:ptCount val="2"/>
                <c:pt idx="0">
                  <c:v>2014</c:v>
                </c:pt>
                <c:pt idx="1">
                  <c:v>2024</c:v>
                </c:pt>
              </c:strCache>
            </c:strRef>
          </c:cat>
          <c:val>
            <c:numRef>
              <c:f>Feuil1!$B$4:$C$4</c:f>
              <c:numCache>
                <c:formatCode>General</c:formatCode>
                <c:ptCount val="2"/>
                <c:pt idx="0">
                  <c:v>66.7</c:v>
                </c:pt>
                <c:pt idx="1">
                  <c:v>57.2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303-4D69-B595-785A1B63792C}"/>
            </c:ext>
          </c:extLst>
        </c:ser>
        <c:dLbls>
          <c:showVal val="1"/>
        </c:dLbls>
        <c:gapWidth val="300"/>
        <c:overlap val="100"/>
        <c:axId val="98760192"/>
        <c:axId val="98761728"/>
      </c:barChart>
      <c:catAx>
        <c:axId val="9876019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8761728"/>
        <c:crosses val="autoZero"/>
        <c:auto val="1"/>
        <c:lblAlgn val="ctr"/>
        <c:lblOffset val="100"/>
      </c:catAx>
      <c:valAx>
        <c:axId val="98761728"/>
        <c:scaling>
          <c:orientation val="minMax"/>
          <c:max val="100"/>
        </c:scaling>
        <c:delete val="1"/>
        <c:axPos val="l"/>
        <c:numFmt formatCode="General" sourceLinked="1"/>
        <c:tickLblPos val="nextTo"/>
        <c:crossAx val="98760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fr-F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7"/>
  <c:chart>
    <c:autoTitleDeleted val="1"/>
    <c:plotArea>
      <c:layout>
        <c:manualLayout>
          <c:layoutTarget val="inner"/>
          <c:xMode val="edge"/>
          <c:yMode val="edge"/>
          <c:x val="2.3002927645336679E-2"/>
          <c:y val="3.7061994609164428E-2"/>
          <c:w val="0.83738790806732588"/>
          <c:h val="0.82079928688159276"/>
        </c:manualLayout>
      </c:layout>
      <c:barChart>
        <c:barDir val="col"/>
        <c:grouping val="clustered"/>
        <c:ser>
          <c:idx val="0"/>
          <c:order val="0"/>
          <c:tx>
            <c:strRef>
              <c:f>'[Présentation RGPH 24 Graph_13122024.xlsx]Presentation '!$A$3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7.3728516893796425E-3"/>
                  <c:y val="3.1754540899348316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30F-4A41-90F3-ED5B7EBD1AA9}"/>
                </c:ext>
              </c:extLst>
            </c:dLbl>
            <c:dLbl>
              <c:idx val="1"/>
              <c:layout>
                <c:manualLayout>
                  <c:x val="-1.2288086148966142E-2"/>
                  <c:y val="-5.8215985799436777E-17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0F-4A41-90F3-ED5B7EBD1AA9}"/>
                </c:ext>
              </c:extLst>
            </c:dLbl>
            <c:dLbl>
              <c:idx val="2"/>
              <c:layout>
                <c:manualLayout>
                  <c:x val="-4.9152344595865096E-3"/>
                  <c:y val="-2.9107992899718395E-17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30F-4A41-90F3-ED5B7EBD1A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'[Présentation RGPH 24 Graph_13122024.xlsx]Presentation '!$B$2:$D$2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Ensemble</c:v>
                </c:pt>
              </c:strCache>
            </c:strRef>
          </c:cat>
          <c:val>
            <c:numRef>
              <c:f>'[Présentation RGPH 24 Graph_13122024.xlsx]Presentation '!$B$3:$D$3</c:f>
              <c:numCache>
                <c:formatCode>0.0</c:formatCode>
                <c:ptCount val="3"/>
                <c:pt idx="0">
                  <c:v>18.638496275695264</c:v>
                </c:pt>
                <c:pt idx="1">
                  <c:v>11.604257355062503</c:v>
                </c:pt>
                <c:pt idx="2">
                  <c:v>16.228226452820866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0B-4376-BC0A-B9C94001AAF8}"/>
            </c:ext>
          </c:extLst>
        </c:ser>
        <c:ser>
          <c:idx val="1"/>
          <c:order val="1"/>
          <c:tx>
            <c:strRef>
              <c:f>'[Présentation RGPH 24 Graph_13122024.xlsx]Presentation '!$A$4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'[Présentation RGPH 24 Graph_13122024.xlsx]Presentation '!$B$2:$D$2</c:f>
              <c:strCache>
                <c:ptCount val="3"/>
                <c:pt idx="0">
                  <c:v>Urbain</c:v>
                </c:pt>
                <c:pt idx="1">
                  <c:v>Rural</c:v>
                </c:pt>
                <c:pt idx="2">
                  <c:v>Ensemble</c:v>
                </c:pt>
              </c:strCache>
            </c:strRef>
          </c:cat>
          <c:val>
            <c:numRef>
              <c:f>'[Présentation RGPH 24 Graph_13122024.xlsx]Presentation '!$B$4:$D$4</c:f>
              <c:numCache>
                <c:formatCode>General</c:formatCode>
                <c:ptCount val="3"/>
                <c:pt idx="0">
                  <c:v>21.6</c:v>
                </c:pt>
                <c:pt idx="1">
                  <c:v>14.5</c:v>
                </c:pt>
                <c:pt idx="2">
                  <c:v>19.2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A0B-4376-BC0A-B9C94001AAF8}"/>
            </c:ext>
          </c:extLst>
        </c:ser>
        <c:dLbls/>
        <c:gapWidth val="300"/>
        <c:axId val="98923264"/>
        <c:axId val="98924800"/>
      </c:barChart>
      <c:catAx>
        <c:axId val="98923264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8924800"/>
        <c:crosses val="autoZero"/>
        <c:auto val="1"/>
        <c:lblAlgn val="ctr"/>
        <c:lblOffset val="100"/>
      </c:catAx>
      <c:valAx>
        <c:axId val="98924800"/>
        <c:scaling>
          <c:orientation val="minMax"/>
        </c:scaling>
        <c:delete val="1"/>
        <c:axPos val="l"/>
        <c:numFmt formatCode="0.0" sourceLinked="1"/>
        <c:tickLblPos val="nextTo"/>
        <c:crossAx val="98923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 b="1">
          <a:solidFill>
            <a:schemeClr val="tx1">
              <a:lumMod val="65000"/>
              <a:lumOff val="35000"/>
            </a:schemeClr>
          </a:solidFill>
        </a:defRPr>
      </a:pPr>
      <a:endParaRPr lang="fr-F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Education!$A$5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Education!$B$4:$D$4</c:f>
              <c:strCache>
                <c:ptCount val="3"/>
                <c:pt idx="0">
                  <c:v>4-5 ans</c:v>
                </c:pt>
                <c:pt idx="1">
                  <c:v>6-11 ans</c:v>
                </c:pt>
                <c:pt idx="2">
                  <c:v>12-14 ans</c:v>
                </c:pt>
              </c:strCache>
            </c:strRef>
          </c:cat>
          <c:val>
            <c:numRef>
              <c:f>Education!$B$5:$D$5</c:f>
              <c:numCache>
                <c:formatCode>0.0</c:formatCode>
                <c:ptCount val="3"/>
                <c:pt idx="0">
                  <c:v>62.740122442872085</c:v>
                </c:pt>
                <c:pt idx="1">
                  <c:v>95.8</c:v>
                </c:pt>
                <c:pt idx="2">
                  <c:v>92.77107297501496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2B3-44D0-8872-5B6D83FC0837}"/>
            </c:ext>
          </c:extLst>
        </c:ser>
        <c:ser>
          <c:idx val="1"/>
          <c:order val="1"/>
          <c:tx>
            <c:strRef>
              <c:f>Education!$A$6</c:f>
              <c:strCache>
                <c:ptCount val="1"/>
                <c:pt idx="0">
                  <c:v>Urbain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Education!$B$4:$D$4</c:f>
              <c:strCache>
                <c:ptCount val="3"/>
                <c:pt idx="0">
                  <c:v>4-5 ans</c:v>
                </c:pt>
                <c:pt idx="1">
                  <c:v>6-11 ans</c:v>
                </c:pt>
                <c:pt idx="2">
                  <c:v>12-14 ans</c:v>
                </c:pt>
              </c:strCache>
            </c:strRef>
          </c:cat>
          <c:val>
            <c:numRef>
              <c:f>Education!$B$6:$D$6</c:f>
              <c:numCache>
                <c:formatCode>0.0</c:formatCode>
                <c:ptCount val="3"/>
                <c:pt idx="0">
                  <c:v>66.833380131392829</c:v>
                </c:pt>
                <c:pt idx="1">
                  <c:v>96.277597907517361</c:v>
                </c:pt>
                <c:pt idx="2">
                  <c:v>96.109676947986969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2B3-44D0-8872-5B6D83FC0837}"/>
            </c:ext>
          </c:extLst>
        </c:ser>
        <c:ser>
          <c:idx val="2"/>
          <c:order val="2"/>
          <c:tx>
            <c:strRef>
              <c:f>Education!$A$7</c:f>
              <c:strCache>
                <c:ptCount val="1"/>
                <c:pt idx="0">
                  <c:v>Rural</c:v>
                </c:pt>
              </c:strCache>
            </c:strRef>
          </c:tx>
          <c:spPr>
            <a:solidFill>
              <a:srgbClr val="A5A5A5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Education!$B$4:$D$4</c:f>
              <c:strCache>
                <c:ptCount val="3"/>
                <c:pt idx="0">
                  <c:v>4-5 ans</c:v>
                </c:pt>
                <c:pt idx="1">
                  <c:v>6-11 ans</c:v>
                </c:pt>
                <c:pt idx="2">
                  <c:v>12-14 ans</c:v>
                </c:pt>
              </c:strCache>
            </c:strRef>
          </c:cat>
          <c:val>
            <c:numRef>
              <c:f>Education!$B$7:$D$7</c:f>
              <c:numCache>
                <c:formatCode>0.0</c:formatCode>
                <c:ptCount val="3"/>
                <c:pt idx="0">
                  <c:v>56.902202974579069</c:v>
                </c:pt>
                <c:pt idx="1">
                  <c:v>95.141032953424926</c:v>
                </c:pt>
                <c:pt idx="2">
                  <c:v>87.929008814743739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2B3-44D0-8872-5B6D83FC0837}"/>
            </c:ext>
          </c:extLst>
        </c:ser>
        <c:dLbls/>
        <c:gapWidth val="219"/>
        <c:overlap val="-27"/>
        <c:axId val="99014144"/>
        <c:axId val="99015680"/>
      </c:barChart>
      <c:catAx>
        <c:axId val="990141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9015680"/>
        <c:crosses val="autoZero"/>
        <c:auto val="1"/>
        <c:lblAlgn val="ctr"/>
        <c:lblOffset val="100"/>
      </c:catAx>
      <c:valAx>
        <c:axId val="99015680"/>
        <c:scaling>
          <c:orientation val="minMax"/>
        </c:scaling>
        <c:delete val="1"/>
        <c:axPos val="l"/>
        <c:numFmt formatCode="0.0" sourceLinked="1"/>
        <c:majorTickMark val="none"/>
        <c:tickLblPos val="nextTo"/>
        <c:crossAx val="9901414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600" b="1"/>
      </a:pPr>
      <a:endParaRPr lang="fr-FR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F6ECC-9297-4548-9FFA-42DCFE443737}" type="datetimeFigureOut">
              <a:rPr lang="fr-FR" smtClean="0"/>
              <a:pPr/>
              <a:t>24/12/2024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F1727-EA2D-4923-946E-5821F678418E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49842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121705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74183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9500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267583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17960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529113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703101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610684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1647478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4C2507B-962F-C517-4B61-822A5A821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xmlns="" id="{980BAB60-4B21-0DAA-205E-1A5EA9E9D8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xmlns="" id="{AE81A0EB-8758-9458-89ED-C7EBE2ADFB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3F088488-C7C6-C397-B0B8-6785C26B2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379987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40898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857241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376708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210076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457332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486369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721710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22656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57426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95854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24586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96509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99446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437901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F1727-EA2D-4923-946E-5821F678418E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32641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F68D-7181-4F52-A392-6BA90AED8D5A}" type="datetime1">
              <a:rPr lang="fr-FR" smtClean="0"/>
              <a:pPr/>
              <a:t>24/12/2024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77788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7F3AB-2064-46AF-9390-D8A56CD10D68}" type="datetime1">
              <a:rPr lang="fr-FR" smtClean="0"/>
              <a:pPr/>
              <a:t>24/12/2024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66635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8528C-43C7-47CD-BBF1-D1C8D98BE67B}" type="datetime1">
              <a:rPr lang="fr-FR" smtClean="0"/>
              <a:pPr/>
              <a:t>24/12/2024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54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B1595-56E7-48E6-B4D6-34533DDF54AA}" type="datetime1">
              <a:rPr lang="fr-FR" smtClean="0"/>
              <a:pPr/>
              <a:t>24/12/2024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5460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04E00-A0A6-4F90-AC40-A3E58B8ABAFE}" type="datetime1">
              <a:rPr lang="fr-FR" smtClean="0"/>
              <a:pPr/>
              <a:t>24/12/2024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35516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839C-BD46-474B-8F20-092BFE830EE6}" type="datetime1">
              <a:rPr lang="fr-FR" smtClean="0"/>
              <a:pPr/>
              <a:t>24/12/2024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7789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09431-0E3C-4046-9133-46947194554E}" type="datetime1">
              <a:rPr lang="fr-FR" smtClean="0"/>
              <a:pPr/>
              <a:t>24/12/2024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58641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45B8-ADC6-4A42-B87E-857CEF36EDC4}" type="datetime1">
              <a:rPr lang="fr-FR" smtClean="0"/>
              <a:pPr/>
              <a:t>24/12/2024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47346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008BC-0F40-437F-8E51-F45343AD4440}" type="datetime1">
              <a:rPr lang="fr-FR" smtClean="0"/>
              <a:pPr/>
              <a:t>24/12/2024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66882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76A59-020E-479F-B4B3-35FC17B4591C}" type="datetime1">
              <a:rPr lang="fr-FR" smtClean="0"/>
              <a:pPr/>
              <a:t>24/12/2024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06582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00FD5-D9F9-4FF7-A971-37DCF324B651}" type="datetime1">
              <a:rPr lang="fr-FR" smtClean="0"/>
              <a:pPr/>
              <a:t>24/12/2024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54656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6EFA5-DC7E-4032-A5C8-A9F055EA6AA3}" type="datetime1">
              <a:rPr lang="fr-FR" smtClean="0"/>
              <a:pPr/>
              <a:t>24/12/2024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7403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8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9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3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5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6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8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2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3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7.xml"/><Relationship Id="rId4" Type="http://schemas.openxmlformats.org/officeDocument/2006/relationships/chart" Target="../charts/chart2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9.xml"/><Relationship Id="rId4" Type="http://schemas.openxmlformats.org/officeDocument/2006/relationships/chart" Target="../charts/chart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1.xml"/><Relationship Id="rId4" Type="http://schemas.openxmlformats.org/officeDocument/2006/relationships/chart" Target="../charts/char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73930" y="2122063"/>
            <a:ext cx="11444140" cy="4139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sz="3600" b="1" i="0" u="none" strike="noStrike" cap="none" normalizeH="0" baseline="0" dirty="0">
                <a:ln>
                  <a:noFill/>
                </a:ln>
                <a:solidFill>
                  <a:srgbClr val="462256"/>
                </a:solidFill>
                <a:effectLst/>
                <a:latin typeface="Calibri" panose="020F0502020204030204" pitchFamily="34" charset="0"/>
              </a:rPr>
              <a:t>Recensement Général de la Population et de l’Habitat 2024</a:t>
            </a:r>
            <a:endParaRPr kumimoji="0" lang="fr-FR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Calibri" panose="020F0502020204030204" pitchFamily="34" charset="0"/>
              </a:rPr>
              <a:t>Principaux résultats</a:t>
            </a:r>
            <a:endParaRPr kumimoji="0" 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sz="8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sz="8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ar-SA" sz="8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Rabat, 17 Décembre 2024</a:t>
            </a:r>
            <a:r>
              <a:rPr kumimoji="0" 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1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98768" y="186160"/>
            <a:ext cx="1889125" cy="123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04" y="33347"/>
            <a:ext cx="13239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39218CFE-5F4A-3F39-4FDB-3E960C2DF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37138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55700" y="277090"/>
            <a:ext cx="97155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Baisse de la part des enfants de moins de 15 ans et accélération du vieillissement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6159512" y="1367066"/>
            <a:ext cx="56633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Evolution de la structure de la population par grands groupes d'âges (en%)</a:t>
            </a:r>
          </a:p>
        </p:txBody>
      </p:sp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55082037"/>
              </p:ext>
            </p:extLst>
          </p:nvPr>
        </p:nvGraphicFramePr>
        <p:xfrm>
          <a:off x="6096000" y="1906332"/>
          <a:ext cx="6096000" cy="3243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71" y="52524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283590" y="5413894"/>
            <a:ext cx="54151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Baisse de la part des enfants et des personnes en âge d’activité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Hausse de la part des seniors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3348DD9-C4DA-CAC8-6016-2262F87EE861}"/>
              </a:ext>
            </a:extLst>
          </p:cNvPr>
          <p:cNvSpPr/>
          <p:nvPr/>
        </p:nvSpPr>
        <p:spPr>
          <a:xfrm>
            <a:off x="432697" y="1348803"/>
            <a:ext cx="56633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Pyramide des âges (2024)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xmlns="" id="{99D40F41-8F6D-4DD7-97B1-178AAEF36D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761" y="1906332"/>
            <a:ext cx="6101761" cy="4951668"/>
          </a:xfrm>
          <a:prstGeom prst="rect">
            <a:avLst/>
          </a:prstGeom>
          <a:ln>
            <a:noFill/>
          </a:ln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E45B70ED-6F79-FF86-BAB6-5308D4839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22612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01675" y="241119"/>
            <a:ext cx="93591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Des ménages de taille plus réduite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67084" y="1202666"/>
            <a:ext cx="99114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Evolution du nombre de ménages (en million) et de leur taille moyenne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xmlns="" id="{85EB49A4-DD13-93F8-64C4-D4D2C2F788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885928796"/>
              </p:ext>
            </p:extLst>
          </p:nvPr>
        </p:nvGraphicFramePr>
        <p:xfrm>
          <a:off x="1531598" y="1717597"/>
          <a:ext cx="9128805" cy="3470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4457" y="5322221"/>
            <a:ext cx="110462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 1ᵉʳ septembre 2024, le nombre de ménages s’élève à </a:t>
            </a:r>
            <a:r>
              <a:rPr lang="fr-FR" sz="2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9 275 038</a:t>
            </a: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contre 7 313 806 en 2014 correspondant à un taux d’accroissement annuel moyen de 2,4% contre de 2,6% durant la période 2004-2014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fr-FR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L</a:t>
            </a: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taille moyenne des ménages a diminué atteignant </a:t>
            </a:r>
            <a:r>
              <a:rPr lang="fr-F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3,9 personnes </a:t>
            </a: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 2024.</a:t>
            </a:r>
            <a:endParaRPr lang="fr-FR" sz="2000" b="0" dirty="0">
              <a:effectLst/>
            </a:endParaRPr>
          </a:p>
        </p:txBody>
      </p:sp>
      <p:pic>
        <p:nvPicPr>
          <p:cNvPr id="12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25" y="0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4160E6A0-9566-FD1B-32C7-28B301984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12307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phique 10"/>
          <p:cNvGraphicFramePr/>
          <p:nvPr>
            <p:extLst>
              <p:ext uri="{D42A27DB-BD31-4B8C-83A1-F6EECF244321}">
                <p14:modId xmlns:p14="http://schemas.microsoft.com/office/powerpoint/2010/main" xmlns="" val="3183494175"/>
              </p:ext>
            </p:extLst>
          </p:nvPr>
        </p:nvGraphicFramePr>
        <p:xfrm>
          <a:off x="1" y="1745991"/>
          <a:ext cx="6108700" cy="3765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/>
          <p:cNvSpPr/>
          <p:nvPr/>
        </p:nvSpPr>
        <p:spPr>
          <a:xfrm>
            <a:off x="1233940" y="264533"/>
            <a:ext cx="95344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Evolution de la composition des ménages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39434" y="1371056"/>
            <a:ext cx="54590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Répartition des ménages selon leur taille (%)</a:t>
            </a:r>
          </a:p>
        </p:txBody>
      </p:sp>
      <p:sp>
        <p:nvSpPr>
          <p:cNvPr id="4" name="Rectangle 3"/>
          <p:cNvSpPr/>
          <p:nvPr/>
        </p:nvSpPr>
        <p:spPr>
          <a:xfrm>
            <a:off x="308430" y="5909504"/>
            <a:ext cx="55210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La proportion des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ménages composés d’une seule personne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 a augmenté de 7,2% à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11,1%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</p:txBody>
      </p:sp>
      <p:pic>
        <p:nvPicPr>
          <p:cNvPr id="18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367" y="63167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ED212AD-DF5A-2E82-F812-E4D41BA492B3}"/>
              </a:ext>
            </a:extLst>
          </p:cNvPr>
          <p:cNvSpPr/>
          <p:nvPr/>
        </p:nvSpPr>
        <p:spPr>
          <a:xfrm>
            <a:off x="6272812" y="5909504"/>
            <a:ext cx="5846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La proportion des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ménages dirigés par des femmes 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a augmenté de 16,2% à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19,2%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E0AA72B-DA1B-F7F2-B829-1017DF652558}"/>
              </a:ext>
            </a:extLst>
          </p:cNvPr>
          <p:cNvSpPr/>
          <p:nvPr/>
        </p:nvSpPr>
        <p:spPr>
          <a:xfrm>
            <a:off x="6660808" y="1370503"/>
            <a:ext cx="50706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Proportion des ménages dirigés par des femmes (%)</a:t>
            </a:r>
          </a:p>
        </p:txBody>
      </p:sp>
      <p:graphicFrame>
        <p:nvGraphicFramePr>
          <p:cNvPr id="12" name="Graphique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2610379"/>
              </p:ext>
            </p:extLst>
          </p:nvPr>
        </p:nvGraphicFramePr>
        <p:xfrm>
          <a:off x="6118860" y="1739901"/>
          <a:ext cx="6073140" cy="376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67CEDCB7-00C7-EEB1-B657-396CF595B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08028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E20C810-484E-DC28-4BFE-F6B1F4B71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8EA4AA2E-B8EB-4A49-B9FB-8358892F1A3B}"/>
              </a:ext>
            </a:extLst>
          </p:cNvPr>
          <p:cNvSpPr txBox="1"/>
          <p:nvPr/>
        </p:nvSpPr>
        <p:spPr>
          <a:xfrm>
            <a:off x="3048000" y="2674306"/>
            <a:ext cx="6096000" cy="92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fr-FR" sz="4000" b="1" dirty="0">
                <a:solidFill>
                  <a:srgbClr val="462256"/>
                </a:solidFill>
                <a:latin typeface="Calibri" panose="020F0502020204030204" pitchFamily="34" charset="0"/>
              </a:rPr>
              <a:t>3. Capital humain</a:t>
            </a:r>
          </a:p>
        </p:txBody>
      </p:sp>
      <p:pic>
        <p:nvPicPr>
          <p:cNvPr id="7" name="Picture 7" descr="https://lh7-rt.googleusercontent.com/slidesz/AGV_vUfT-ajwEj-yCWSTGrrc4ysuvNeMFpTxScw6fuRu40s86dxqzAfr4lV31fkHQ6CT9sowMy73Wpt5wKpsqUF3-AYlBxcSRT4jC9jXzztCRhbYRFd03vpiWWeio2fpFxOE9Fn2mAG5DbD3CkdjiUEHoQ=s2048?key=xgoGg8yh2zw4bV9ufS19Ant1">
            <a:extLst>
              <a:ext uri="{FF2B5EF4-FFF2-40B4-BE49-F238E27FC236}">
                <a16:creationId xmlns:a16="http://schemas.microsoft.com/office/drawing/2014/main" xmlns="" id="{C5C6C2BB-E942-C5B1-5729-A8A9B60F3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49253734-7DED-D695-C606-D5FD6C2CE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3" name="Picture 2" descr="https://lh7-rt.googleusercontent.com/slidesz/AGV_vUdKZT0tj_ZQ5KLURuMP3rVsyxL7QA9xGRGsJEugPeVVOjZ_XWM0knLJ2REIGXOQZL3Qnqd8tgJOMEU_yyWmXMDJB3HgX4npPBRx9s0kh9vPXuTKMpO6OLx3u9vR7B4rfJ0PP9dVBlzpWjmj6oHHE2k=s2048?key=NTr2ljQoRw6ZJ6jrQRBNSHkW">
            <a:extLst>
              <a:ext uri="{FF2B5EF4-FFF2-40B4-BE49-F238E27FC236}">
                <a16:creationId xmlns:a16="http://schemas.microsoft.com/office/drawing/2014/main" xmlns="" id="{B79E80F5-163B-DC6B-55DA-8B73CF8C5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1581" y="38100"/>
            <a:ext cx="2086882" cy="243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88954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3220" y="360993"/>
            <a:ext cx="91055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Progression continue de la scolarisation des enfants </a:t>
            </a:r>
          </a:p>
        </p:txBody>
      </p:sp>
      <p:sp>
        <p:nvSpPr>
          <p:cNvPr id="3" name="Rectangle 2"/>
          <p:cNvSpPr/>
          <p:nvPr/>
        </p:nvSpPr>
        <p:spPr>
          <a:xfrm>
            <a:off x="1233940" y="1324965"/>
            <a:ext cx="99114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Taux de scolarisation des enfants de moins de 15 ans par groupe d’âge et par milieu de résidence (en%)</a:t>
            </a:r>
          </a:p>
        </p:txBody>
      </p:sp>
      <p:sp>
        <p:nvSpPr>
          <p:cNvPr id="4" name="Rectangle 3"/>
          <p:cNvSpPr/>
          <p:nvPr/>
        </p:nvSpPr>
        <p:spPr>
          <a:xfrm>
            <a:off x="341195" y="5301032"/>
            <a:ext cx="11710198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Progrès dans la scolarisation des enfants de moins de 15 ans</a:t>
            </a:r>
          </a:p>
          <a:p>
            <a:pPr marL="342900" indent="-34290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Plus marquées pour les filles en milieu rural 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de 6 à 11 ans qui est passé de 90% en 2014 à 95,1% en 2024</a:t>
            </a:r>
          </a:p>
          <a:p>
            <a:pPr marL="342900" indent="-34290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Une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réduction des écarts de genre 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des enfants âgés de 12 à 14 ans</a:t>
            </a:r>
          </a:p>
        </p:txBody>
      </p:sp>
      <p:pic>
        <p:nvPicPr>
          <p:cNvPr id="11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xmlns="" id="{D7F0D0BA-D013-4A89-9B63-E70D928547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08676595"/>
              </p:ext>
            </p:extLst>
          </p:nvPr>
        </p:nvGraphicFramePr>
        <p:xfrm>
          <a:off x="480980" y="1677347"/>
          <a:ext cx="11417361" cy="3707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83978AC8-0F9E-1E58-D6C7-92EB2DC0D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34217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9824" y="277090"/>
            <a:ext cx="87817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Amélioration du niveau d’études de la population âgée de 25 ans et plus</a:t>
            </a:r>
          </a:p>
        </p:txBody>
      </p:sp>
      <p:sp>
        <p:nvSpPr>
          <p:cNvPr id="4" name="Rectangle 3"/>
          <p:cNvSpPr/>
          <p:nvPr/>
        </p:nvSpPr>
        <p:spPr>
          <a:xfrm>
            <a:off x="881743" y="5612909"/>
            <a:ext cx="102801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algn="just" fontAlgn="base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Progression de la part des 25 ans et plus ayant au moins le niveau d’étude secondaire collégial :</a:t>
            </a:r>
          </a:p>
          <a:p>
            <a:pPr marL="6350" algn="ctr" fontAlgn="base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de 30,2% en 2014 à 39,1% en 2024</a:t>
            </a:r>
          </a:p>
        </p:txBody>
      </p:sp>
      <p:pic>
        <p:nvPicPr>
          <p:cNvPr id="11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xmlns="" id="{B48847A4-4EEA-4852-97A9-467F0245E9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03263383"/>
              </p:ext>
            </p:extLst>
          </p:nvPr>
        </p:nvGraphicFramePr>
        <p:xfrm>
          <a:off x="1250437" y="1846362"/>
          <a:ext cx="9927940" cy="3707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xmlns="" id="{0EA28CD5-0120-C316-04ED-AF7FF87E1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10262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80821" y="121001"/>
            <a:ext cx="84244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Amélioration de l’alphabétisme, en particulier chez les femmes et les ruraux</a:t>
            </a:r>
          </a:p>
        </p:txBody>
      </p:sp>
      <p:sp>
        <p:nvSpPr>
          <p:cNvPr id="3" name="Rectangle 2"/>
          <p:cNvSpPr/>
          <p:nvPr/>
        </p:nvSpPr>
        <p:spPr>
          <a:xfrm>
            <a:off x="1233940" y="1397881"/>
            <a:ext cx="99114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Taux d’analphabétisme de la population de 10 ans et plus (%)</a:t>
            </a:r>
          </a:p>
        </p:txBody>
      </p:sp>
      <p:pic>
        <p:nvPicPr>
          <p:cNvPr id="11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4205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886" y="5503873"/>
            <a:ext cx="60851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Réduction du 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taux d'analphabétisme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 national à 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24,8%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 en 2024 contre 32,2% en 2014, avec des progrès plus marqués en milieu rural et chez les femmes.</a:t>
            </a:r>
          </a:p>
        </p:txBody>
      </p:sp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26085597"/>
              </p:ext>
            </p:extLst>
          </p:nvPr>
        </p:nvGraphicFramePr>
        <p:xfrm>
          <a:off x="0" y="2177143"/>
          <a:ext cx="6085113" cy="3298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Graphique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62547929"/>
              </p:ext>
            </p:extLst>
          </p:nvPr>
        </p:nvGraphicFramePr>
        <p:xfrm>
          <a:off x="6096000" y="2176692"/>
          <a:ext cx="6096000" cy="3291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0AB80FC-218E-4909-F5A1-C688683B01C9}"/>
              </a:ext>
            </a:extLst>
          </p:cNvPr>
          <p:cNvSpPr/>
          <p:nvPr/>
        </p:nvSpPr>
        <p:spPr>
          <a:xfrm>
            <a:off x="360414" y="1841060"/>
            <a:ext cx="5544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Selon le sexe et selon le milieu (2014-2024)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670F84D-6575-2605-5E33-98B0E14F39F2}"/>
              </a:ext>
            </a:extLst>
          </p:cNvPr>
          <p:cNvSpPr/>
          <p:nvPr/>
        </p:nvSpPr>
        <p:spPr>
          <a:xfrm>
            <a:off x="6548891" y="1841060"/>
            <a:ext cx="46967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Selon les régions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F57F760-EB69-4075-B5CA-5D4A5B1734A4}"/>
              </a:ext>
            </a:extLst>
          </p:cNvPr>
          <p:cNvSpPr/>
          <p:nvPr/>
        </p:nvSpPr>
        <p:spPr>
          <a:xfrm>
            <a:off x="6085113" y="5529943"/>
            <a:ext cx="6085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Des disparités persistantes entre les régions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20266" y="3822638"/>
            <a:ext cx="5946927" cy="24512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C48F856-2246-3606-BEEB-503D0729F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75753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382806" y="231914"/>
            <a:ext cx="48332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b="1" i="0" u="none" strike="noStrike" dirty="0">
                <a:solidFill>
                  <a:srgbClr val="462256"/>
                </a:solidFill>
                <a:effectLst/>
                <a:latin typeface="Calibri" panose="020F0502020204030204" pitchFamily="34" charset="0"/>
              </a:rPr>
              <a:t>Plan de présentation</a:t>
            </a:r>
            <a:endParaRPr lang="fr-FR" sz="3200" b="0" dirty="0">
              <a:effectLst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42817" y="1120010"/>
            <a:ext cx="8823612" cy="5626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 fontAlgn="base">
              <a:lnSpc>
                <a:spcPct val="150000"/>
              </a:lnSpc>
              <a:buFont typeface="+mj-lt"/>
              <a:buAutoNum type="romanUcPeriod"/>
            </a:pPr>
            <a:r>
              <a:rPr lang="fr-FR" sz="2200" b="1" dirty="0">
                <a:solidFill>
                  <a:srgbClr val="462256"/>
                </a:solidFill>
                <a:latin typeface="Calibri" panose="020F0502020204030204" pitchFamily="34" charset="0"/>
              </a:rPr>
              <a:t>Recensement Général de la Population et de l’Habitat 2024</a:t>
            </a:r>
          </a:p>
          <a:p>
            <a:pPr marL="971550" lvl="1" indent="-514350" algn="just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200" b="1" dirty="0">
                <a:solidFill>
                  <a:srgbClr val="462256"/>
                </a:solidFill>
                <a:latin typeface="Calibri" panose="020F0502020204030204" pitchFamily="34" charset="0"/>
              </a:rPr>
              <a:t>Objectifs </a:t>
            </a:r>
            <a:endParaRPr lang="fr-FR" sz="2200" b="1" i="0" u="none" strike="noStrike" dirty="0">
              <a:solidFill>
                <a:srgbClr val="462256"/>
              </a:solidFill>
              <a:effectLst/>
              <a:latin typeface="Calibri" panose="020F0502020204030204" pitchFamily="34" charset="0"/>
            </a:endParaRPr>
          </a:p>
          <a:p>
            <a:pPr marL="971550" lvl="1" indent="-514350" algn="just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200" b="1" dirty="0">
                <a:solidFill>
                  <a:srgbClr val="462256"/>
                </a:solidFill>
                <a:latin typeface="Calibri" panose="020F0502020204030204" pitchFamily="34" charset="0"/>
              </a:rPr>
              <a:t>Démographie</a:t>
            </a:r>
          </a:p>
          <a:p>
            <a:pPr marL="971550" lvl="1" indent="-514350" algn="just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200" b="1" i="0" u="none" strike="noStrike" dirty="0">
                <a:solidFill>
                  <a:srgbClr val="462256"/>
                </a:solidFill>
                <a:effectLst/>
                <a:latin typeface="Calibri" panose="020F0502020204030204" pitchFamily="34" charset="0"/>
              </a:rPr>
              <a:t>Capital humain</a:t>
            </a:r>
          </a:p>
          <a:p>
            <a:pPr marL="971550" lvl="1" indent="-514350" algn="just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200" b="1" dirty="0">
                <a:solidFill>
                  <a:srgbClr val="462256"/>
                </a:solidFill>
                <a:latin typeface="Calibri" panose="020F0502020204030204" pitchFamily="34" charset="0"/>
              </a:rPr>
              <a:t>Défis socioéconomiques</a:t>
            </a:r>
          </a:p>
          <a:p>
            <a:pPr marL="971550" lvl="1" indent="-514350" algn="just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200" b="1" i="0" u="none" strike="noStrike" dirty="0">
                <a:solidFill>
                  <a:srgbClr val="462256"/>
                </a:solidFill>
                <a:effectLst/>
                <a:latin typeface="Calibri" panose="020F0502020204030204" pitchFamily="34" charset="0"/>
              </a:rPr>
              <a:t>Conditions d’habitat</a:t>
            </a:r>
          </a:p>
          <a:p>
            <a:pPr marL="514350" marR="0" lvl="0" indent="-514350" algn="just" fontAlgn="base">
              <a:lnSpc>
                <a:spcPct val="150000"/>
              </a:lnSpc>
              <a:buClrTx/>
              <a:buSzTx/>
              <a:buFont typeface="+mj-lt"/>
              <a:buAutoNum type="romanUcPeriod"/>
              <a:tabLst/>
              <a:defRPr/>
            </a:pPr>
            <a:r>
              <a:rPr lang="fr-FR" sz="2200" b="1" dirty="0">
                <a:solidFill>
                  <a:srgbClr val="462256"/>
                </a:solidFill>
                <a:latin typeface="Calibri" panose="020F0502020204030204" pitchFamily="34" charset="0"/>
              </a:rPr>
              <a:t>Cartographie des Etablissements Economiques 2023/2024</a:t>
            </a:r>
          </a:p>
          <a:p>
            <a:pPr marL="971550" lvl="1" indent="-514350" algn="just" fontAlgn="base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b="1" dirty="0">
                <a:solidFill>
                  <a:srgbClr val="462256"/>
                </a:solidFill>
                <a:latin typeface="Calibri" panose="020F0502020204030204" pitchFamily="34" charset="0"/>
              </a:rPr>
              <a:t>Objectifs </a:t>
            </a:r>
          </a:p>
          <a:p>
            <a:pPr marL="971550" lvl="1" indent="-514350" algn="just" fontAlgn="base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b="1" dirty="0">
                <a:solidFill>
                  <a:srgbClr val="462256"/>
                </a:solidFill>
                <a:latin typeface="Calibri" panose="020F0502020204030204" pitchFamily="34" charset="0"/>
              </a:rPr>
              <a:t>Etablissements à but lucratif</a:t>
            </a:r>
          </a:p>
          <a:p>
            <a:pPr marL="971550" lvl="1" indent="-514350" algn="just" fontAlgn="base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b="1" dirty="0">
                <a:solidFill>
                  <a:srgbClr val="462256"/>
                </a:solidFill>
                <a:latin typeface="Calibri" panose="020F0502020204030204" pitchFamily="34" charset="0"/>
              </a:rPr>
              <a:t>Etablissements de services publics</a:t>
            </a:r>
          </a:p>
          <a:p>
            <a:pPr marL="971550" lvl="1" indent="-514350" algn="just" fontAlgn="base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b="1" dirty="0">
                <a:solidFill>
                  <a:srgbClr val="462256"/>
                </a:solidFill>
                <a:latin typeface="Calibri" panose="020F0502020204030204" pitchFamily="34" charset="0"/>
              </a:rPr>
              <a:t>Souks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Canaro extra Bold"/>
                <a:ea typeface="+mn-ea"/>
                <a:cs typeface="+mn-cs"/>
              </a:rPr>
              <a:t> </a:t>
            </a:r>
            <a:r>
              <a:rPr lang="fr-FR" sz="2200" b="1" dirty="0">
                <a:solidFill>
                  <a:srgbClr val="462256"/>
                </a:solidFill>
                <a:latin typeface="Calibri" panose="020F0502020204030204" pitchFamily="34" charset="0"/>
              </a:rPr>
              <a:t>hebdomadaires</a:t>
            </a:r>
          </a:p>
        </p:txBody>
      </p:sp>
      <p:pic>
        <p:nvPicPr>
          <p:cNvPr id="8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5055" y="106495"/>
            <a:ext cx="1180193" cy="83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8" descr="https://lh7-rt.googleusercontent.com/slidesz/AGV_vUccDSYeasAvq5pCUGUkHLGGwtOidZmgr8AqP_oCbsfIVaTPabNJw7XgexfJQLOg-MQGLpNq2A3xyhbIWclEmh3jfoDmgAQE7VaQIdFjNw7VSNG94WTpHAmmEWE3IyduT6PXGYBSl5hFlXiW39qn9_8=s2048?key=NTr2ljQoRw6ZJ6jrQRBNSHkW">
            <a:extLst>
              <a:ext uri="{FF2B5EF4-FFF2-40B4-BE49-F238E27FC236}">
                <a16:creationId xmlns:a16="http://schemas.microsoft.com/office/drawing/2014/main" xmlns="" id="{20D07D6B-60ED-DBB5-ACC1-888198677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894"/>
            <a:ext cx="13239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xmlns="" id="{F0719681-381A-14C7-9E36-05ED69895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10382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3862" y="375827"/>
            <a:ext cx="9978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Langues lues et écrites par la population alphabétisée </a:t>
            </a:r>
          </a:p>
        </p:txBody>
      </p:sp>
      <p:sp>
        <p:nvSpPr>
          <p:cNvPr id="4" name="Rectangle 3"/>
          <p:cNvSpPr/>
          <p:nvPr/>
        </p:nvSpPr>
        <p:spPr>
          <a:xfrm>
            <a:off x="239485" y="5443100"/>
            <a:ext cx="11811907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La quasi-totalité de la population alphabète de 10 ans et plus sait lire et écrire la langue arabe (99,2%)</a:t>
            </a:r>
          </a:p>
          <a:p>
            <a:pPr marL="342900" indent="-34290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L’aptitude à lire et à écrire le français (57,7%) et l'anglais (20,5%) présente des écarts notables entre le milieu urbain et rural</a:t>
            </a:r>
          </a:p>
        </p:txBody>
      </p:sp>
      <p:pic>
        <p:nvPicPr>
          <p:cNvPr id="11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190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189716" y="1019092"/>
            <a:ext cx="99114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Langues lues et écrites par milieu de résidence (en%)</a:t>
            </a:r>
          </a:p>
        </p:txBody>
      </p:sp>
      <p:graphicFrame>
        <p:nvGraphicFramePr>
          <p:cNvPr id="13" name="Graphique 5">
            <a:extLst>
              <a:ext uri="{FF2B5EF4-FFF2-40B4-BE49-F238E27FC236}">
                <a16:creationId xmlns:a16="http://schemas.microsoft.com/office/drawing/2014/main" xmlns="" id="{00000000-0008-0000-05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28479568"/>
              </p:ext>
            </p:extLst>
          </p:nvPr>
        </p:nvGraphicFramePr>
        <p:xfrm>
          <a:off x="239485" y="1450566"/>
          <a:ext cx="11610008" cy="3992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xmlns="" id="{E863C0D8-3EF6-2334-C755-810AC26E5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65080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3807" y="151180"/>
            <a:ext cx="84244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Près de sept personnes sur dix disposent d’une couverture médicale</a:t>
            </a:r>
          </a:p>
        </p:txBody>
      </p:sp>
      <p:sp>
        <p:nvSpPr>
          <p:cNvPr id="3" name="Rectangle 2"/>
          <p:cNvSpPr/>
          <p:nvPr/>
        </p:nvSpPr>
        <p:spPr>
          <a:xfrm>
            <a:off x="1240289" y="1210502"/>
            <a:ext cx="99114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Taux de couverture médicale (%)</a:t>
            </a:r>
          </a:p>
        </p:txBody>
      </p:sp>
      <p:sp>
        <p:nvSpPr>
          <p:cNvPr id="4" name="Rectangle 3"/>
          <p:cNvSpPr/>
          <p:nvPr/>
        </p:nvSpPr>
        <p:spPr>
          <a:xfrm>
            <a:off x="1059543" y="5852277"/>
            <a:ext cx="10002157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dirty="0"/>
              <a:t>La couverture médicale </a:t>
            </a:r>
            <a:r>
              <a:rPr lang="fr-FR" dirty="0"/>
              <a:t>concerne </a:t>
            </a:r>
            <a:r>
              <a:rPr lang="fr-FR" b="1" dirty="0"/>
              <a:t>69,8% </a:t>
            </a:r>
            <a:r>
              <a:rPr lang="fr-FR" dirty="0"/>
              <a:t>de la population, avec des disparités régionales.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95F8207-8CB6-6357-B68B-1C2E1F8F51B6}"/>
              </a:ext>
            </a:extLst>
          </p:cNvPr>
          <p:cNvSpPr/>
          <p:nvPr/>
        </p:nvSpPr>
        <p:spPr>
          <a:xfrm>
            <a:off x="0" y="1549056"/>
            <a:ext cx="5544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selon le milieu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963AE40-206C-1D44-10B7-E1369054A52C}"/>
              </a:ext>
            </a:extLst>
          </p:cNvPr>
          <p:cNvSpPr/>
          <p:nvPr/>
        </p:nvSpPr>
        <p:spPr>
          <a:xfrm>
            <a:off x="5986174" y="1515585"/>
            <a:ext cx="5544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selon les régions</a:t>
            </a:r>
          </a:p>
        </p:txBody>
      </p:sp>
      <p:graphicFrame>
        <p:nvGraphicFramePr>
          <p:cNvPr id="16" name="Graphique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2111571"/>
              </p:ext>
            </p:extLst>
          </p:nvPr>
        </p:nvGraphicFramePr>
        <p:xfrm>
          <a:off x="5544396" y="1921294"/>
          <a:ext cx="6131380" cy="3726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8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18" y="10073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xmlns="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24582834"/>
              </p:ext>
            </p:extLst>
          </p:nvPr>
        </p:nvGraphicFramePr>
        <p:xfrm>
          <a:off x="405515" y="1840604"/>
          <a:ext cx="4889815" cy="3568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Rectangle 10"/>
          <p:cNvSpPr/>
          <p:nvPr/>
        </p:nvSpPr>
        <p:spPr>
          <a:xfrm>
            <a:off x="5885391" y="3555619"/>
            <a:ext cx="5946927" cy="25438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xmlns="" id="{1C50E8B9-3B3D-DE37-C9A4-2FEA19532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88103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E98D3B4-D478-53AE-F4C2-1618EB053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6D4B2E4-BE2D-82CC-4DB1-9849A691DD97}"/>
              </a:ext>
            </a:extLst>
          </p:cNvPr>
          <p:cNvSpPr/>
          <p:nvPr/>
        </p:nvSpPr>
        <p:spPr>
          <a:xfrm>
            <a:off x="1337481" y="218367"/>
            <a:ext cx="92785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Les personnes de niveau d’études supérieur sont plus équipées en moyens numériques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C9D5843-CD35-3901-2F0E-A7BE42BF000C}"/>
              </a:ext>
            </a:extLst>
          </p:cNvPr>
          <p:cNvSpPr/>
          <p:nvPr/>
        </p:nvSpPr>
        <p:spPr>
          <a:xfrm>
            <a:off x="1189491" y="1251446"/>
            <a:ext cx="99114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Taux d’équipement en moyens numériques et taux d’utilisation de l’internet par niveau d’études (%)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E1B3518-E5BE-2737-3E73-4CBE7C7A352C}"/>
              </a:ext>
            </a:extLst>
          </p:cNvPr>
          <p:cNvSpPr/>
          <p:nvPr/>
        </p:nvSpPr>
        <p:spPr>
          <a:xfrm>
            <a:off x="681944" y="5376632"/>
            <a:ext cx="11176548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La possession de téléphone personnel est de 84,4% à l’échelle nationale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La possession d'ordinateur ou de tablette concerne 8,8%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59,6% de la population 15 ans et plus utilise l’Internet </a:t>
            </a:r>
          </a:p>
        </p:txBody>
      </p:sp>
      <p:pic>
        <p:nvPicPr>
          <p:cNvPr id="16" name="Picture 7" descr="https://lh7-rt.googleusercontent.com/slidesz/AGV_vUfT-ajwEj-yCWSTGrrc4ysuvNeMFpTxScw6fuRu40s86dxqzAfr4lV31fkHQ6CT9sowMy73Wpt5wKpsqUF3-AYlBxcSRT4jC9jXzztCRhbYRFd03vpiWWeio2fpFxOE9Fn2mAG5DbD3CkdjiUEHoQ=s2048?key=xgoGg8yh2zw4bV9ufS19Ant1">
            <a:extLst>
              <a:ext uri="{FF2B5EF4-FFF2-40B4-BE49-F238E27FC236}">
                <a16:creationId xmlns:a16="http://schemas.microsoft.com/office/drawing/2014/main" xmlns="" id="{6E962E90-8F48-692A-C998-08304A401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s://lh7-rt.googleusercontent.com/slidesz/AGV_vUccDSYeasAvq5pCUGUkHLGGwtOidZmgr8AqP_oCbsfIVaTPabNJw7XgexfJQLOg-MQGLpNq2A3xyhbIWclEmh3jfoDmgAQE7VaQIdFjNw7VSNG94WTpHAmmEWE3IyduT6PXGYBSl5hFlXiW39qn9_8=s2048?key=NTr2ljQoRw6ZJ6jrQRBNSHkW">
            <a:extLst>
              <a:ext uri="{FF2B5EF4-FFF2-40B4-BE49-F238E27FC236}">
                <a16:creationId xmlns:a16="http://schemas.microsoft.com/office/drawing/2014/main" xmlns="" id="{447B1FC6-D899-6D98-091C-71F7DAD78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18" y="10073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xmlns="" id="{812D9A8E-3F9E-48BF-9BC8-2420BB3532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02853635"/>
              </p:ext>
            </p:extLst>
          </p:nvPr>
        </p:nvGraphicFramePr>
        <p:xfrm>
          <a:off x="1078173" y="1735949"/>
          <a:ext cx="10536072" cy="3626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76466B2-0F1A-560C-EFB8-37094B6FE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95531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0A5C328C-52CF-853A-EC6A-B02120D7D718}"/>
              </a:ext>
            </a:extLst>
          </p:cNvPr>
          <p:cNvSpPr txBox="1"/>
          <p:nvPr/>
        </p:nvSpPr>
        <p:spPr>
          <a:xfrm>
            <a:off x="3408218" y="2674306"/>
            <a:ext cx="6096000" cy="92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fr-FR" sz="4000" b="1" dirty="0">
                <a:solidFill>
                  <a:srgbClr val="462256"/>
                </a:solidFill>
                <a:latin typeface="Calibri" panose="020F0502020204030204" pitchFamily="34" charset="0"/>
              </a:rPr>
              <a:t>3. Défis socio-économiques</a:t>
            </a:r>
          </a:p>
        </p:txBody>
      </p:sp>
      <p:pic>
        <p:nvPicPr>
          <p:cNvPr id="2" name="Picture 2" descr="https://lh7-rt.googleusercontent.com/slidesz/AGV_vUdKZT0tj_ZQ5KLURuMP3rVsyxL7QA9xGRGsJEugPeVVOjZ_XWM0knLJ2REIGXOQZL3Qnqd8tgJOMEU_yyWmXMDJB3HgX4npPBRx9s0kh9vPXuTKMpO6OLx3u9vR7B4rfJ0PP9dVBlzpWjmj6oHHE2k=s2048?key=NTr2ljQoRw6ZJ6jrQRBNSHkW">
            <a:extLst>
              <a:ext uri="{FF2B5EF4-FFF2-40B4-BE49-F238E27FC236}">
                <a16:creationId xmlns:a16="http://schemas.microsoft.com/office/drawing/2014/main" xmlns="" id="{F21E5C19-378D-5A23-6E80-651941674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1581" y="38100"/>
            <a:ext cx="2086882" cy="243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 descr="https://lh7-rt.googleusercontent.com/slidesz/AGV_vUfT-ajwEj-yCWSTGrrc4ysuvNeMFpTxScw6fuRu40s86dxqzAfr4lV31fkHQ6CT9sowMy73Wpt5wKpsqUF3-AYlBxcSRT4jC9jXzztCRhbYRFd03vpiWWeio2fpFxOE9Fn2mAG5DbD3CkdjiUEHoQ=s2048?key=xgoGg8yh2zw4bV9ufS19Ant1">
            <a:extLst>
              <a:ext uri="{FF2B5EF4-FFF2-40B4-BE49-F238E27FC236}">
                <a16:creationId xmlns:a16="http://schemas.microsoft.com/office/drawing/2014/main" xmlns="" id="{12BD82D7-46A2-1F42-894A-AF745F82D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A2180FD6-5CF4-A349-3B4A-8A6ED26C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66634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59895" y="218367"/>
            <a:ext cx="97113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Recul du taux d’activité</a:t>
            </a:r>
          </a:p>
        </p:txBody>
      </p:sp>
      <p:sp>
        <p:nvSpPr>
          <p:cNvPr id="3" name="Rectangle 2"/>
          <p:cNvSpPr/>
          <p:nvPr/>
        </p:nvSpPr>
        <p:spPr>
          <a:xfrm>
            <a:off x="1189491" y="1106123"/>
            <a:ext cx="99114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Taux d’activité de la population de 15 ans et plus (%)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4287" y="5538091"/>
            <a:ext cx="11288484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Baisse du taux d’activité de la population âgée de 15 ans et plus de 47,6% en 2014 à 41,6% en 2024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Persistance des disparités entre milieux (urbain 43,8%, rural 37,6%) et genres (hommes 67,1%, femmes 16,8%)</a:t>
            </a:r>
          </a:p>
        </p:txBody>
      </p:sp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15903701"/>
              </p:ext>
            </p:extLst>
          </p:nvPr>
        </p:nvGraphicFramePr>
        <p:xfrm>
          <a:off x="6096000" y="1932938"/>
          <a:ext cx="6096000" cy="3172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398" y="10073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7E4AB5E-EC2B-FF36-9255-B88CA72E2B75}"/>
              </a:ext>
            </a:extLst>
          </p:cNvPr>
          <p:cNvSpPr/>
          <p:nvPr/>
        </p:nvSpPr>
        <p:spPr>
          <a:xfrm>
            <a:off x="277978" y="1532156"/>
            <a:ext cx="5544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Selon le sexe et selon le milieu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B109CEC-38B2-E108-C8C5-B5399A3AD80F}"/>
              </a:ext>
            </a:extLst>
          </p:cNvPr>
          <p:cNvSpPr/>
          <p:nvPr/>
        </p:nvSpPr>
        <p:spPr>
          <a:xfrm>
            <a:off x="5916900" y="1503758"/>
            <a:ext cx="5544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selon les régions</a:t>
            </a:r>
          </a:p>
        </p:txBody>
      </p:sp>
      <p:graphicFrame>
        <p:nvGraphicFramePr>
          <p:cNvPr id="14" name="Graphique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13614858"/>
              </p:ext>
            </p:extLst>
          </p:nvPr>
        </p:nvGraphicFramePr>
        <p:xfrm>
          <a:off x="0" y="1970314"/>
          <a:ext cx="6106886" cy="3130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Rectangle 12"/>
          <p:cNvSpPr/>
          <p:nvPr/>
        </p:nvSpPr>
        <p:spPr>
          <a:xfrm>
            <a:off x="6096000" y="3114675"/>
            <a:ext cx="5946927" cy="25188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00714FF2-1921-9B82-5E98-8E4F88B9A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98697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CDB98546-6105-25B6-FCAE-1E25F4A1F4C6}"/>
              </a:ext>
            </a:extLst>
          </p:cNvPr>
          <p:cNvSpPr txBox="1"/>
          <p:nvPr/>
        </p:nvSpPr>
        <p:spPr>
          <a:xfrm>
            <a:off x="3837709" y="2674306"/>
            <a:ext cx="6096000" cy="92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fr-FR" sz="4000" b="1" i="0" u="none" strike="noStrike" dirty="0">
                <a:solidFill>
                  <a:srgbClr val="462256"/>
                </a:solidFill>
                <a:effectLst/>
                <a:latin typeface="Calibri" panose="020F0502020204030204" pitchFamily="34" charset="0"/>
              </a:rPr>
              <a:t>5. Conditions d’habitat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5FC88384-DBD2-28B8-0311-32A3A5C49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28</a:t>
            </a:fld>
            <a:endParaRPr lang="fr-FR"/>
          </a:p>
        </p:txBody>
      </p:sp>
      <p:pic>
        <p:nvPicPr>
          <p:cNvPr id="3" name="Picture 2" descr="https://lh7-rt.googleusercontent.com/slidesz/AGV_vUdKZT0tj_ZQ5KLURuMP3rVsyxL7QA9xGRGsJEugPeVVOjZ_XWM0knLJ2REIGXOQZL3Qnqd8tgJOMEU_yyWmXMDJB3HgX4npPBRx9s0kh9vPXuTKMpO6OLx3u9vR7B4rfJ0PP9dVBlzpWjmj6oHHE2k=s2048?key=NTr2ljQoRw6ZJ6jrQRBNSHkW">
            <a:extLst>
              <a:ext uri="{FF2B5EF4-FFF2-40B4-BE49-F238E27FC236}">
                <a16:creationId xmlns:a16="http://schemas.microsoft.com/office/drawing/2014/main" xmlns="" id="{8D73A49D-A3CD-4313-DB78-64FE697B9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1581" y="38100"/>
            <a:ext cx="2086882" cy="243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8245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11619" y="275030"/>
            <a:ext cx="84244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Des logements plus modernes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18253" y="1398202"/>
            <a:ext cx="58510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ménages urbains</a:t>
            </a:r>
          </a:p>
        </p:txBody>
      </p:sp>
      <p:sp>
        <p:nvSpPr>
          <p:cNvPr id="4" name="Rectangle 3"/>
          <p:cNvSpPr/>
          <p:nvPr/>
        </p:nvSpPr>
        <p:spPr>
          <a:xfrm>
            <a:off x="796807" y="5128249"/>
            <a:ext cx="5632669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fr-FR" dirty="0"/>
              <a:t>En 2024, la majorité des ménages urbains vivent dans des maisons marocaines modernes (65,4%), suivies des appartements (24,4%) avec une </a:t>
            </a:r>
            <a:r>
              <a:rPr lang="fr-FR" b="1" dirty="0"/>
              <a:t>réduction de l’habitat sommaire </a:t>
            </a:r>
            <a:r>
              <a:rPr lang="fr-FR" dirty="0"/>
              <a:t>(3,3% contre 5,2% en 2014).</a:t>
            </a:r>
            <a:endParaRPr lang="fr-FR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14472" y="5005139"/>
            <a:ext cx="349794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Source : HCP, RGPH 2024</a:t>
            </a:r>
          </a:p>
        </p:txBody>
      </p:sp>
      <p:pic>
        <p:nvPicPr>
          <p:cNvPr id="11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xmlns="" id="{00000000-0008-0000-09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88726818"/>
              </p:ext>
            </p:extLst>
          </p:nvPr>
        </p:nvGraphicFramePr>
        <p:xfrm>
          <a:off x="6369269" y="1813924"/>
          <a:ext cx="5407572" cy="3437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177F60F-2FDA-E905-00FF-F400F7DFC3CD}"/>
              </a:ext>
            </a:extLst>
          </p:cNvPr>
          <p:cNvSpPr/>
          <p:nvPr/>
        </p:nvSpPr>
        <p:spPr>
          <a:xfrm>
            <a:off x="6671440" y="1363506"/>
            <a:ext cx="46681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ménages ruraux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88E514A-F4D0-2771-2D22-523E2E0FD46C}"/>
              </a:ext>
            </a:extLst>
          </p:cNvPr>
          <p:cNvSpPr/>
          <p:nvPr/>
        </p:nvSpPr>
        <p:spPr>
          <a:xfrm>
            <a:off x="6763406" y="5161211"/>
            <a:ext cx="5428594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L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part des logements de type rural ont baissé de 64,1% en 2014 à 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53,3% 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 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2024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 profit des logements de type maison marocaine moderne 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(de 25,9% en 2014 à 37,6% en 2024).</a:t>
            </a:r>
            <a:endParaRPr lang="fr-FR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8626EE8-7E28-8624-3CB3-03D0232268C0}"/>
              </a:ext>
            </a:extLst>
          </p:cNvPr>
          <p:cNvSpPr/>
          <p:nvPr/>
        </p:nvSpPr>
        <p:spPr>
          <a:xfrm>
            <a:off x="1268103" y="898389"/>
            <a:ext cx="99114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Répartition des ménages par type de logement (%)</a:t>
            </a:r>
          </a:p>
        </p:txBody>
      </p:sp>
      <p:graphicFrame>
        <p:nvGraphicFramePr>
          <p:cNvPr id="15" name="Graphique 11">
            <a:extLst>
              <a:ext uri="{FF2B5EF4-FFF2-40B4-BE49-F238E27FC236}">
                <a16:creationId xmlns:a16="http://schemas.microsoft.com/office/drawing/2014/main" xmlns="" id="{00000000-0008-0000-0A00-00000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94341030"/>
              </p:ext>
            </p:extLst>
          </p:nvPr>
        </p:nvGraphicFramePr>
        <p:xfrm>
          <a:off x="415159" y="1686857"/>
          <a:ext cx="5851016" cy="3474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251F1EA-244A-B209-34B7-97EFE1AFB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65555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22548" y="486402"/>
            <a:ext cx="55299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i="0" u="none" strike="noStrike" dirty="0">
                <a:solidFill>
                  <a:srgbClr val="462256"/>
                </a:solidFill>
                <a:effectLst/>
                <a:latin typeface="Calibri" panose="020F0502020204030204" pitchFamily="34" charset="0"/>
              </a:rPr>
              <a:t>1. Objectifs du RGPH </a:t>
            </a:r>
            <a:endParaRPr lang="fr-FR" b="0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6770" y="2252524"/>
            <a:ext cx="10534526" cy="2352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solidFill>
                  <a:srgbClr val="000000"/>
                </a:solidFill>
              </a:rPr>
              <a:t>Déterminer la population légale au niveau de toutes les collectivités territoriales du Royaume</a:t>
            </a:r>
          </a:p>
          <a:p>
            <a:pPr marL="457200" indent="-457200" algn="just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solidFill>
                  <a:srgbClr val="000000"/>
                </a:solidFill>
              </a:rPr>
              <a:t>Estimer les caractéristiques démographiques et socioéconomiques de la population ainsi que les conditions d’habitat des ménages</a:t>
            </a:r>
          </a:p>
          <a:p>
            <a:pPr marL="457200" indent="-457200" algn="just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solidFill>
                  <a:srgbClr val="000000"/>
                </a:solidFill>
              </a:rPr>
              <a:t>Déterminer le parc logement et ses caractéristiques</a:t>
            </a:r>
          </a:p>
          <a:p>
            <a:pPr marL="457200" indent="-457200" algn="just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solidFill>
                  <a:srgbClr val="000000"/>
                </a:solidFill>
              </a:rPr>
              <a:t>Etablir une base de sondage pour la réalisation des enquêtes auprès des ménages</a:t>
            </a:r>
          </a:p>
        </p:txBody>
      </p:sp>
      <p:pic>
        <p:nvPicPr>
          <p:cNvPr id="9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3793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5167B54D-6D1B-4F26-7ED3-0B2E290FD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98915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1924" y="223582"/>
            <a:ext cx="9714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462256"/>
                </a:solidFill>
                <a:latin typeface="Calibri" panose="020F0502020204030204" pitchFamily="34" charset="0"/>
              </a:rPr>
              <a:t>Augmentation de la part des ménages urbains occupant 1 à 2 pièces </a:t>
            </a:r>
          </a:p>
        </p:txBody>
      </p:sp>
      <p:sp>
        <p:nvSpPr>
          <p:cNvPr id="3" name="Rectangle 2"/>
          <p:cNvSpPr/>
          <p:nvPr/>
        </p:nvSpPr>
        <p:spPr>
          <a:xfrm>
            <a:off x="1246052" y="1530241"/>
            <a:ext cx="91610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Evolution des ménages urbains selon le nombre de pièces d’habitation (%)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301" y="5575295"/>
            <a:ext cx="10504074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L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part des 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logements composés de 1 à 2 pièces a augmenté 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aux 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dépens des logements d’au moins 3 pièces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endParaRPr lang="fr-FR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11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" y="42643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xmlns="" id="{E29A39CE-8EC6-45F5-BABE-CC8062826B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63658109"/>
              </p:ext>
            </p:extLst>
          </p:nvPr>
        </p:nvGraphicFramePr>
        <p:xfrm>
          <a:off x="2572089" y="1962796"/>
          <a:ext cx="6864285" cy="3195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F72FA6DB-64FB-21D8-BCED-EEB230126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040142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1401" y="218367"/>
            <a:ext cx="98297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Près de 2/3 des ménages urbains sont propriétaires de leurs logements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02909" y="1480251"/>
            <a:ext cx="91610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Répartition des ménages par statut d’occupation des logements et par milieu de résidence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946150" y="5839546"/>
            <a:ext cx="100203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/>
              <a:t>61,5% des ménages urbains sont propriétaires de leurs logements</a:t>
            </a:r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08" y="0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xmlns="" id="{6E08643E-FF6E-4A7D-A5C0-9011B684B6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18509358"/>
              </p:ext>
            </p:extLst>
          </p:nvPr>
        </p:nvGraphicFramePr>
        <p:xfrm>
          <a:off x="2375555" y="2057399"/>
          <a:ext cx="7598004" cy="3543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78983506-AEB3-42D1-E3D2-7D6BC216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137752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5094" y="218367"/>
            <a:ext cx="97617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Rajeunissement du parc logement occupé</a:t>
            </a:r>
          </a:p>
        </p:txBody>
      </p:sp>
      <p:sp>
        <p:nvSpPr>
          <p:cNvPr id="3" name="Rectangle 2"/>
          <p:cNvSpPr/>
          <p:nvPr/>
        </p:nvSpPr>
        <p:spPr>
          <a:xfrm>
            <a:off x="1515494" y="891448"/>
            <a:ext cx="91610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Répartition des ménages selon l’ancienneté des logements occupés</a:t>
            </a:r>
          </a:p>
        </p:txBody>
      </p:sp>
      <p:sp>
        <p:nvSpPr>
          <p:cNvPr id="4" name="Rectangle 3"/>
          <p:cNvSpPr/>
          <p:nvPr/>
        </p:nvSpPr>
        <p:spPr>
          <a:xfrm>
            <a:off x="1502909" y="5601297"/>
            <a:ext cx="9025391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Le parc de logements se rajeunit, avec une augmentation des logements de moins de 10 ans et une baisse des logements de plus de 50 ans.</a:t>
            </a:r>
            <a:endParaRPr lang="fr-FR" sz="1200" i="0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11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743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xmlns="" id="{06C953C7-917D-4081-96AC-65597A09E9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70078120"/>
              </p:ext>
            </p:extLst>
          </p:nvPr>
        </p:nvGraphicFramePr>
        <p:xfrm>
          <a:off x="1338606" y="1329897"/>
          <a:ext cx="9350485" cy="427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7B9D302A-980A-43C8-3F55-F8064E5A2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01824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87794C16-94C7-B7FD-2962-2978AEF19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34</a:t>
            </a:fld>
            <a:endParaRPr lang="fr-FR"/>
          </a:p>
        </p:txBody>
      </p:sp>
      <p:pic>
        <p:nvPicPr>
          <p:cNvPr id="5" name="Picture 7" descr="https://lh7-rt.googleusercontent.com/slidesz/AGV_vUfT-ajwEj-yCWSTGrrc4ysuvNeMFpTxScw6fuRu40s86dxqzAfr4lV31fkHQ6CT9sowMy73Wpt5wKpsqUF3-AYlBxcSRT4jC9jXzztCRhbYRFd03vpiWWeio2fpFxOE9Fn2mAG5DbD3CkdjiUEHoQ=s2048?key=xgoGg8yh2zw4bV9ufS19Ant1">
            <a:extLst>
              <a:ext uri="{FF2B5EF4-FFF2-40B4-BE49-F238E27FC236}">
                <a16:creationId xmlns:a16="http://schemas.microsoft.com/office/drawing/2014/main" xmlns="" id="{31CC188E-1D4D-1373-A24A-C6DA49C8D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lh7-rt.googleusercontent.com/slidesz/AGV_vUccDSYeasAvq5pCUGUkHLGGwtOidZmgr8AqP_oCbsfIVaTPabNJw7XgexfJQLOg-MQGLpNq2A3xyhbIWclEmh3jfoDmgAQE7VaQIdFjNw7VSNG94WTpHAmmEWE3IyduT6PXGYBSl5hFlXiW39qn9_8=s2048?key=NTr2ljQoRw6ZJ6jrQRBNSHkW">
            <a:extLst>
              <a:ext uri="{FF2B5EF4-FFF2-40B4-BE49-F238E27FC236}">
                <a16:creationId xmlns:a16="http://schemas.microsoft.com/office/drawing/2014/main" xmlns="" id="{82C6C15D-45F5-9FBA-7885-99EECB5A0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607" y="62950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7ECF62DC-57D4-C7F9-3F58-00350957BF34}"/>
              </a:ext>
            </a:extLst>
          </p:cNvPr>
          <p:cNvSpPr txBox="1"/>
          <p:nvPr/>
        </p:nvSpPr>
        <p:spPr>
          <a:xfrm>
            <a:off x="1320800" y="2652064"/>
            <a:ext cx="9918700" cy="2216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200" b="1" i="0" u="none" strike="noStrike" kern="100" cap="none" spc="0" normalizeH="0" baseline="0" noProof="0" dirty="0">
                <a:ln>
                  <a:noFill/>
                </a:ln>
                <a:solidFill>
                  <a:srgbClr val="753C84"/>
                </a:solidFill>
                <a:effectLst/>
                <a:uLnTx/>
                <a:uFillTx/>
                <a:latin typeface="Gotham Ultra Bold"/>
                <a:ea typeface="Aptos" panose="020B0004020202020204" pitchFamily="34" charset="0"/>
                <a:cs typeface="Arial" panose="020B0604020202020204" pitchFamily="34" charset="0"/>
              </a:rPr>
              <a:t>II- Cartographie des Etablissements Economiques </a:t>
            </a:r>
            <a:endParaRPr kumimoji="0" lang="ar-DZ" sz="3200" b="1" i="0" u="none" strike="noStrike" kern="100" cap="none" spc="0" normalizeH="0" baseline="0" noProof="0" dirty="0">
              <a:ln>
                <a:noFill/>
              </a:ln>
              <a:solidFill>
                <a:srgbClr val="753C84"/>
              </a:solidFill>
              <a:effectLst/>
              <a:uLnTx/>
              <a:uFillTx/>
              <a:latin typeface="Gotham Ultra Bold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200" b="1" i="0" u="none" strike="noStrike" kern="100" cap="none" spc="0" normalizeH="0" baseline="0" noProof="0" dirty="0">
                <a:ln>
                  <a:noFill/>
                </a:ln>
                <a:solidFill>
                  <a:srgbClr val="753C84"/>
                </a:solidFill>
                <a:effectLst/>
                <a:uLnTx/>
                <a:uFillTx/>
                <a:latin typeface="Gotham Ultra Bold"/>
                <a:ea typeface="Aptos" panose="020B0004020202020204" pitchFamily="34" charset="0"/>
                <a:cs typeface="Arial" panose="020B0604020202020204" pitchFamily="34" charset="0"/>
              </a:rPr>
              <a:t>(hors agriculture)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200" b="1" i="0" u="none" strike="noStrike" kern="100" cap="none" spc="0" normalizeH="0" baseline="0" noProof="0" dirty="0">
                <a:ln>
                  <a:noFill/>
                </a:ln>
                <a:solidFill>
                  <a:srgbClr val="753C84"/>
                </a:solidFill>
                <a:effectLst/>
                <a:uLnTx/>
                <a:uFillTx/>
                <a:latin typeface="Gotham Ultra Bold"/>
                <a:ea typeface="Aptos" panose="020B0004020202020204" pitchFamily="34" charset="0"/>
                <a:cs typeface="Arial" panose="020B0604020202020204" pitchFamily="34" charset="0"/>
              </a:rPr>
              <a:t>CEE 2023/2024</a:t>
            </a:r>
            <a:endParaRPr kumimoji="0" lang="ar-MA" sz="3200" b="1" i="0" u="none" strike="noStrike" kern="100" cap="none" spc="0" normalizeH="0" baseline="0" noProof="0" dirty="0">
              <a:ln>
                <a:noFill/>
              </a:ln>
              <a:solidFill>
                <a:srgbClr val="753C84"/>
              </a:solidFill>
              <a:effectLst/>
              <a:uLnTx/>
              <a:uFillTx/>
              <a:latin typeface="Gotham Ultra Bold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3605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93DF05F-484E-3205-9428-85C5B1564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612D5278-B458-BFB5-9D73-14298CF63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35</a:t>
            </a:fld>
            <a:endParaRPr lang="fr-FR"/>
          </a:p>
        </p:txBody>
      </p:sp>
      <p:pic>
        <p:nvPicPr>
          <p:cNvPr id="5" name="Picture 7" descr="https://lh7-rt.googleusercontent.com/slidesz/AGV_vUfT-ajwEj-yCWSTGrrc4ysuvNeMFpTxScw6fuRu40s86dxqzAfr4lV31fkHQ6CT9sowMy73Wpt5wKpsqUF3-AYlBxcSRT4jC9jXzztCRhbYRFd03vpiWWeio2fpFxOE9Fn2mAG5DbD3CkdjiUEHoQ=s2048?key=xgoGg8yh2zw4bV9ufS19Ant1">
            <a:extLst>
              <a:ext uri="{FF2B5EF4-FFF2-40B4-BE49-F238E27FC236}">
                <a16:creationId xmlns:a16="http://schemas.microsoft.com/office/drawing/2014/main" xmlns="" id="{36D06C4B-51E1-D411-D0AD-DD5E316AB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lh7-rt.googleusercontent.com/slidesz/AGV_vUccDSYeasAvq5pCUGUkHLGGwtOidZmgr8AqP_oCbsfIVaTPabNJw7XgexfJQLOg-MQGLpNq2A3xyhbIWclEmh3jfoDmgAQE7VaQIdFjNw7VSNG94WTpHAmmEWE3IyduT6PXGYBSl5hFlXiW39qn9_8=s2048?key=NTr2ljQoRw6ZJ6jrQRBNSHkW">
            <a:extLst>
              <a:ext uri="{FF2B5EF4-FFF2-40B4-BE49-F238E27FC236}">
                <a16:creationId xmlns:a16="http://schemas.microsoft.com/office/drawing/2014/main" xmlns="" id="{1AFB98C7-EFF9-FE83-9CCA-0796BF41B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71" y="62950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3F920203-A767-CCD8-0FBA-569269DE124F}"/>
              </a:ext>
            </a:extLst>
          </p:cNvPr>
          <p:cNvSpPr txBox="1"/>
          <p:nvPr/>
        </p:nvSpPr>
        <p:spPr>
          <a:xfrm>
            <a:off x="1415883" y="1975690"/>
            <a:ext cx="9360233" cy="2968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fontAlgn="base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rgbClr val="7B003B"/>
              </a:buClr>
              <a:buSzTx/>
              <a:buFont typeface="+mj-lt"/>
              <a:buAutoNum type="arabicPeriod"/>
              <a:tabLst/>
              <a:defRPr/>
            </a:pPr>
            <a:r>
              <a:rPr lang="fr-FR" sz="2000" dirty="0">
                <a:solidFill>
                  <a:srgbClr val="000000"/>
                </a:solidFill>
              </a:rPr>
              <a:t>Fournir une image complète, détaillée et actualisée sur la répartition spatiale des activités économiques (hors agriculture) aux niveaux national, régional, provincial et communal.</a:t>
            </a:r>
          </a:p>
          <a:p>
            <a:pPr marL="457200" marR="0" lvl="0" indent="-457200" algn="just" fontAlgn="base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rgbClr val="7B003B"/>
              </a:buClr>
              <a:buSzTx/>
              <a:buFont typeface="+mj-lt"/>
              <a:buAutoNum type="arabicPeriod"/>
              <a:tabLst/>
              <a:defRPr/>
            </a:pPr>
            <a:r>
              <a:rPr lang="fr-FR" sz="2000" dirty="0">
                <a:solidFill>
                  <a:srgbClr val="000000"/>
                </a:solidFill>
              </a:rPr>
              <a:t>Mettre en place des bases de données géoréférencées des établissements économiques, des souks hebdomadaires et les équipements communaux.</a:t>
            </a:r>
          </a:p>
          <a:p>
            <a:pPr marL="457200" marR="0" lvl="0" indent="-457200" algn="just" fontAlgn="base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rgbClr val="7B003B"/>
              </a:buClr>
              <a:buSzTx/>
              <a:buFont typeface="+mj-lt"/>
              <a:buAutoNum type="arabicPeriod"/>
              <a:tabLst/>
              <a:defRPr/>
            </a:pPr>
            <a:r>
              <a:rPr lang="fr-FR" sz="2000" dirty="0">
                <a:solidFill>
                  <a:srgbClr val="000000"/>
                </a:solidFill>
              </a:rPr>
              <a:t>Actualiser le cadre d’échantillonnage des enquêtes statistiques économiques.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B543DB3C-7037-F8EB-F821-D3660BCE93DB}"/>
              </a:ext>
            </a:extLst>
          </p:cNvPr>
          <p:cNvSpPr txBox="1"/>
          <p:nvPr/>
        </p:nvSpPr>
        <p:spPr>
          <a:xfrm>
            <a:off x="2750745" y="360082"/>
            <a:ext cx="6690510" cy="792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4200" b="1" kern="100">
                <a:solidFill>
                  <a:srgbClr val="753C84"/>
                </a:solidFill>
                <a:latin typeface="Gotham Ultra Bold"/>
                <a:ea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3200" kern="1200" dirty="0">
                <a:solidFill>
                  <a:srgbClr val="462256"/>
                </a:solidFill>
                <a:latin typeface="Calibri" panose="020F0502020204030204" pitchFamily="34" charset="0"/>
                <a:ea typeface="+mn-ea"/>
                <a:cs typeface="+mn-cs"/>
              </a:rPr>
              <a:t>1. Objectifs de la CEE </a:t>
            </a:r>
            <a:endParaRPr kumimoji="0" lang="fr-FR" sz="4200" b="1" i="0" u="none" strike="noStrike" kern="100" cap="none" spc="0" normalizeH="0" baseline="0" noProof="0" dirty="0">
              <a:ln>
                <a:noFill/>
              </a:ln>
              <a:solidFill>
                <a:srgbClr val="753C84"/>
              </a:solidFill>
              <a:effectLst/>
              <a:uLnTx/>
              <a:uFillTx/>
              <a:latin typeface="Gotham Ultra Bold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91399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CD45EB8-5793-EE0A-B9E0-6CCAD65F7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99186325-D96E-9CAE-1CB9-18AB593B6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36</a:t>
            </a:fld>
            <a:endParaRPr lang="fr-FR"/>
          </a:p>
        </p:txBody>
      </p:sp>
      <p:pic>
        <p:nvPicPr>
          <p:cNvPr id="5" name="Picture 7" descr="https://lh7-rt.googleusercontent.com/slidesz/AGV_vUfT-ajwEj-yCWSTGrrc4ysuvNeMFpTxScw6fuRu40s86dxqzAfr4lV31fkHQ6CT9sowMy73Wpt5wKpsqUF3-AYlBxcSRT4jC9jXzztCRhbYRFd03vpiWWeio2fpFxOE9Fn2mAG5DbD3CkdjiUEHoQ=s2048?key=xgoGg8yh2zw4bV9ufS19Ant1">
            <a:extLst>
              <a:ext uri="{FF2B5EF4-FFF2-40B4-BE49-F238E27FC236}">
                <a16:creationId xmlns:a16="http://schemas.microsoft.com/office/drawing/2014/main" xmlns="" id="{0589FC53-9D87-C7C0-D724-2C302047F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lh7-rt.googleusercontent.com/slidesz/AGV_vUccDSYeasAvq5pCUGUkHLGGwtOidZmgr8AqP_oCbsfIVaTPabNJw7XgexfJQLOg-MQGLpNq2A3xyhbIWclEmh3jfoDmgAQE7VaQIdFjNw7VSNG94WTpHAmmEWE3IyduT6PXGYBSl5hFlXiW39qn9_8=s2048?key=NTr2ljQoRw6ZJ6jrQRBNSHkW">
            <a:extLst>
              <a:ext uri="{FF2B5EF4-FFF2-40B4-BE49-F238E27FC236}">
                <a16:creationId xmlns:a16="http://schemas.microsoft.com/office/drawing/2014/main" xmlns="" id="{7FFEA76E-BF39-794F-DA0A-89DF40EEB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15" y="62950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6511991-3C99-1219-2A3B-DCC310C19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8424" y="678360"/>
            <a:ext cx="9018466" cy="62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</a:pPr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Etablissements économiques (hors agriculture)</a:t>
            </a:r>
            <a:endParaRPr lang="en-US" sz="3200" b="1" dirty="0">
              <a:solidFill>
                <a:srgbClr val="46225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à coins arrondis 17">
            <a:extLst>
              <a:ext uri="{FF2B5EF4-FFF2-40B4-BE49-F238E27FC236}">
                <a16:creationId xmlns:a16="http://schemas.microsoft.com/office/drawing/2014/main" xmlns="" id="{63B14233-EFC8-EC62-57AE-5B3438C5C61C}"/>
              </a:ext>
            </a:extLst>
          </p:cNvPr>
          <p:cNvSpPr/>
          <p:nvPr/>
        </p:nvSpPr>
        <p:spPr>
          <a:xfrm>
            <a:off x="3337688" y="1482129"/>
            <a:ext cx="5806910" cy="659292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E28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304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564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établissements actifs 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xmlns="" id="{3DD877FC-5AC3-8BB6-285E-C575C7459E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86746098"/>
              </p:ext>
            </p:extLst>
          </p:nvPr>
        </p:nvGraphicFramePr>
        <p:xfrm>
          <a:off x="490194" y="2498103"/>
          <a:ext cx="5269582" cy="3918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xmlns="" id="{E40EC2B7-4A95-ECCC-279C-E791A367EAB3}"/>
              </a:ext>
            </a:extLst>
          </p:cNvPr>
          <p:cNvGraphicFramePr>
            <a:graphicFrameLocks/>
          </p:cNvGraphicFramePr>
          <p:nvPr/>
        </p:nvGraphicFramePr>
        <p:xfrm>
          <a:off x="6432226" y="2498103"/>
          <a:ext cx="4800600" cy="3515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xmlns="" id="{609AF827-FE0F-2E2C-0339-FACB8A223504}"/>
              </a:ext>
            </a:extLst>
          </p:cNvPr>
          <p:cNvCxnSpPr/>
          <p:nvPr/>
        </p:nvCxnSpPr>
        <p:spPr>
          <a:xfrm>
            <a:off x="6086571" y="2592371"/>
            <a:ext cx="0" cy="32711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727321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130D756-B09E-11F1-801E-38089157D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8DFEFE0E-605F-014A-1592-0E5D1F5B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37</a:t>
            </a:fld>
            <a:endParaRPr lang="fr-FR"/>
          </a:p>
        </p:txBody>
      </p:sp>
      <p:pic>
        <p:nvPicPr>
          <p:cNvPr id="5" name="Picture 7" descr="https://lh7-rt.googleusercontent.com/slidesz/AGV_vUfT-ajwEj-yCWSTGrrc4ysuvNeMFpTxScw6fuRu40s86dxqzAfr4lV31fkHQ6CT9sowMy73Wpt5wKpsqUF3-AYlBxcSRT4jC9jXzztCRhbYRFd03vpiWWeio2fpFxOE9Fn2mAG5DbD3CkdjiUEHoQ=s2048?key=xgoGg8yh2zw4bV9ufS19Ant1">
            <a:extLst>
              <a:ext uri="{FF2B5EF4-FFF2-40B4-BE49-F238E27FC236}">
                <a16:creationId xmlns:a16="http://schemas.microsoft.com/office/drawing/2014/main" xmlns="" id="{F03D446C-5F9C-6A36-B595-56A9D5E50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lh7-rt.googleusercontent.com/slidesz/AGV_vUccDSYeasAvq5pCUGUkHLGGwtOidZmgr8AqP_oCbsfIVaTPabNJw7XgexfJQLOg-MQGLpNq2A3xyhbIWclEmh3jfoDmgAQE7VaQIdFjNw7VSNG94WTpHAmmEWE3IyduT6PXGYBSl5hFlXiW39qn9_8=s2048?key=NTr2ljQoRw6ZJ6jrQRBNSHkW">
            <a:extLst>
              <a:ext uri="{FF2B5EF4-FFF2-40B4-BE49-F238E27FC236}">
                <a16:creationId xmlns:a16="http://schemas.microsoft.com/office/drawing/2014/main" xmlns="" id="{36610E68-136C-8F82-8EEB-7F968F2A8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19" y="62950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32E01BB-78CF-7B9B-3CAC-529F39C2E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8425" y="480143"/>
            <a:ext cx="8940644" cy="622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ctr" fontAlgn="auto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fr-MA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2. </a:t>
            </a:r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Etablissements à but lucratif (hors agriculture)</a:t>
            </a:r>
            <a:endParaRPr lang="ar-SA" sz="3200" b="1" dirty="0">
              <a:solidFill>
                <a:srgbClr val="46225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à coins arrondis 17">
            <a:extLst>
              <a:ext uri="{FF2B5EF4-FFF2-40B4-BE49-F238E27FC236}">
                <a16:creationId xmlns:a16="http://schemas.microsoft.com/office/drawing/2014/main" xmlns="" id="{BED2F029-1484-F067-2357-B82617F5917F}"/>
              </a:ext>
            </a:extLst>
          </p:cNvPr>
          <p:cNvSpPr/>
          <p:nvPr/>
        </p:nvSpPr>
        <p:spPr>
          <a:xfrm>
            <a:off x="2638425" y="1269827"/>
            <a:ext cx="6915150" cy="779532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70075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021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établissements</a:t>
            </a:r>
          </a:p>
          <a:p>
            <a:pPr marL="1870075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3,6 millions d’emplois permanents </a:t>
            </a: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xmlns="" id="{05E60F9A-76C0-F93F-A9DF-CAEB87F23C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14757394"/>
              </p:ext>
            </p:extLst>
          </p:nvPr>
        </p:nvGraphicFramePr>
        <p:xfrm>
          <a:off x="515332" y="2288245"/>
          <a:ext cx="5580668" cy="415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xmlns="" id="{A5EAA2B8-567A-C987-695C-C9F879CCBC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67115640"/>
              </p:ext>
            </p:extLst>
          </p:nvPr>
        </p:nvGraphicFramePr>
        <p:xfrm>
          <a:off x="6732994" y="2167311"/>
          <a:ext cx="4754880" cy="4157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xmlns="" id="{86F320EC-E953-D9A4-6886-A1015BA9BA39}"/>
              </a:ext>
            </a:extLst>
          </p:cNvPr>
          <p:cNvCxnSpPr/>
          <p:nvPr/>
        </p:nvCxnSpPr>
        <p:spPr>
          <a:xfrm>
            <a:off x="6303387" y="2402342"/>
            <a:ext cx="0" cy="32711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629391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7D77F6C-F217-46EE-0850-3207FEBCF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C743378C-97E8-1AEF-66B8-74F00F799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38</a:t>
            </a:fld>
            <a:endParaRPr lang="fr-FR"/>
          </a:p>
        </p:txBody>
      </p:sp>
      <p:pic>
        <p:nvPicPr>
          <p:cNvPr id="5" name="Picture 7" descr="https://lh7-rt.googleusercontent.com/slidesz/AGV_vUfT-ajwEj-yCWSTGrrc4ysuvNeMFpTxScw6fuRu40s86dxqzAfr4lV31fkHQ6CT9sowMy73Wpt5wKpsqUF3-AYlBxcSRT4jC9jXzztCRhbYRFd03vpiWWeio2fpFxOE9Fn2mAG5DbD3CkdjiUEHoQ=s2048?key=xgoGg8yh2zw4bV9ufS19Ant1">
            <a:extLst>
              <a:ext uri="{FF2B5EF4-FFF2-40B4-BE49-F238E27FC236}">
                <a16:creationId xmlns:a16="http://schemas.microsoft.com/office/drawing/2014/main" xmlns="" id="{1F000D66-61CA-F80B-3CBE-DA2D6EDCE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lh7-rt.googleusercontent.com/slidesz/AGV_vUccDSYeasAvq5pCUGUkHLGGwtOidZmgr8AqP_oCbsfIVaTPabNJw7XgexfJQLOg-MQGLpNq2A3xyhbIWclEmh3jfoDmgAQE7VaQIdFjNw7VSNG94WTpHAmmEWE3IyduT6PXGYBSl5hFlXiW39qn9_8=s2048?key=NTr2ljQoRw6ZJ6jrQRBNSHkW">
            <a:extLst>
              <a:ext uri="{FF2B5EF4-FFF2-40B4-BE49-F238E27FC236}">
                <a16:creationId xmlns:a16="http://schemas.microsoft.com/office/drawing/2014/main" xmlns="" id="{82400C47-CB75-9D99-5702-50EC872C8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19" y="35654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00BA3DD-2B88-1819-7F7C-339ADFCA9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8425" y="565974"/>
            <a:ext cx="6915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2. Etablissements à but lucratif (suite)</a:t>
            </a:r>
            <a:endParaRPr lang="ar-SA" sz="3200" b="1" dirty="0">
              <a:solidFill>
                <a:srgbClr val="46225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66F249D1-9524-2BD0-C1A2-7E61F10A5413}"/>
              </a:ext>
            </a:extLst>
          </p:cNvPr>
          <p:cNvSpPr txBox="1"/>
          <p:nvPr/>
        </p:nvSpPr>
        <p:spPr>
          <a:xfrm>
            <a:off x="1618267" y="1401959"/>
            <a:ext cx="96436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fr-FR" dirty="0">
                <a:solidFill>
                  <a:srgbClr val="0E2841"/>
                </a:solidFill>
                <a:latin typeface="Gotham Book"/>
              </a:rPr>
              <a:t>L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otham Book"/>
                <a:ea typeface="+mn-ea"/>
                <a:cs typeface="+mn-cs"/>
              </a:rPr>
              <a:t>a main-d'œuvre féminine représente plus d’un quart (27,7%) de l'emploi permanent total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otham Book"/>
                <a:ea typeface="+mn-ea"/>
                <a:cs typeface="+mn-cs"/>
              </a:rPr>
              <a:t>10% des établissements sont dirigés par des femmes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otham Book"/>
                <a:ea typeface="+mn-ea"/>
                <a:cs typeface="+mn-cs"/>
              </a:rPr>
              <a:t>Les établissements dirigés par des femmes emploient 7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otham Book"/>
                <a:ea typeface="+mn-ea"/>
                <a:cs typeface="+mn-cs"/>
              </a:rPr>
              <a:t>,8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otham Book"/>
                <a:ea typeface="+mn-ea"/>
                <a:cs typeface="+mn-cs"/>
              </a:rPr>
              <a:t>% de l'emploi total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Gotham Book"/>
              <a:ea typeface="+mn-ea"/>
              <a:cs typeface="+mn-cs"/>
            </a:endParaRP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xmlns="" id="{4AADAA04-EA26-E2A8-107E-1549966CF8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64836030"/>
              </p:ext>
            </p:extLst>
          </p:nvPr>
        </p:nvGraphicFramePr>
        <p:xfrm>
          <a:off x="6440078" y="2601802"/>
          <a:ext cx="5142950" cy="3883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xmlns="" id="{2BA20100-4DFA-7790-BBDE-45E19675CE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19155892"/>
              </p:ext>
            </p:extLst>
          </p:nvPr>
        </p:nvGraphicFramePr>
        <p:xfrm>
          <a:off x="608972" y="2601802"/>
          <a:ext cx="5242560" cy="3883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1203586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9F0C932B-9F0F-B5CE-DA64-5C5BFB448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39</a:t>
            </a:fld>
            <a:endParaRPr lang="fr-FR"/>
          </a:p>
        </p:txBody>
      </p:sp>
      <p:pic>
        <p:nvPicPr>
          <p:cNvPr id="5" name="Picture 7" descr="https://lh7-rt.googleusercontent.com/slidesz/AGV_vUfT-ajwEj-yCWSTGrrc4ysuvNeMFpTxScw6fuRu40s86dxqzAfr4lV31fkHQ6CT9sowMy73Wpt5wKpsqUF3-AYlBxcSRT4jC9jXzztCRhbYRFd03vpiWWeio2fpFxOE9Fn2mAG5DbD3CkdjiUEHoQ=s2048?key=xgoGg8yh2zw4bV9ufS19Ant1">
            <a:extLst>
              <a:ext uri="{FF2B5EF4-FFF2-40B4-BE49-F238E27FC236}">
                <a16:creationId xmlns:a16="http://schemas.microsoft.com/office/drawing/2014/main" xmlns="" id="{81C8A4D8-9243-DAD1-BFB2-3F170F8CE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lh7-rt.googleusercontent.com/slidesz/AGV_vUccDSYeasAvq5pCUGUkHLGGwtOidZmgr8AqP_oCbsfIVaTPabNJw7XgexfJQLOg-MQGLpNq2A3xyhbIWclEmh3jfoDmgAQE7VaQIdFjNw7VSNG94WTpHAmmEWE3IyduT6PXGYBSl5hFlXiW39qn9_8=s2048?key=NTr2ljQoRw6ZJ6jrQRBNSHkW">
            <a:extLst>
              <a:ext uri="{FF2B5EF4-FFF2-40B4-BE49-F238E27FC236}">
                <a16:creationId xmlns:a16="http://schemas.microsoft.com/office/drawing/2014/main" xmlns="" id="{39AE1098-85DB-E6A4-4001-A6E12D7D4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71" y="35654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à coins arrondis 9">
            <a:extLst>
              <a:ext uri="{FF2B5EF4-FFF2-40B4-BE49-F238E27FC236}">
                <a16:creationId xmlns:a16="http://schemas.microsoft.com/office/drawing/2014/main" xmlns="" id="{BC478A59-F0B3-2DC2-744E-88CDB6094490}"/>
              </a:ext>
            </a:extLst>
          </p:cNvPr>
          <p:cNvSpPr/>
          <p:nvPr/>
        </p:nvSpPr>
        <p:spPr>
          <a:xfrm>
            <a:off x="3340581" y="1312745"/>
            <a:ext cx="5510835" cy="664028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Gotham Boo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otham Book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otham Book"/>
                <a:ea typeface="+mn-ea"/>
                <a:cs typeface="+mn-cs"/>
              </a:rPr>
              <a:t>147 062 établissements géoréférencés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Gotham Book"/>
              <a:ea typeface="+mn-ea"/>
              <a:cs typeface="+mn-cs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C66FFCEC-3AA5-3691-A8A9-CBC5BF1AD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8424" y="665556"/>
            <a:ext cx="6915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3. Etablissements de services publics</a:t>
            </a:r>
            <a:endParaRPr lang="ar-SA" sz="3200" b="1" dirty="0">
              <a:solidFill>
                <a:srgbClr val="462256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xmlns="" id="{DA915897-DC49-6034-204D-923FF1C71A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43136103"/>
              </p:ext>
            </p:extLst>
          </p:nvPr>
        </p:nvGraphicFramePr>
        <p:xfrm>
          <a:off x="767223" y="2341927"/>
          <a:ext cx="4754880" cy="3459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xmlns="" id="{EB787007-30E3-6EA9-4113-C6DFA65284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1537464"/>
              </p:ext>
            </p:extLst>
          </p:nvPr>
        </p:nvGraphicFramePr>
        <p:xfrm>
          <a:off x="6150672" y="2228941"/>
          <a:ext cx="5299751" cy="3459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90F5973A-1BFA-C61B-4316-B57D6CA3E40E}"/>
              </a:ext>
            </a:extLst>
          </p:cNvPr>
          <p:cNvSpPr txBox="1"/>
          <p:nvPr/>
        </p:nvSpPr>
        <p:spPr>
          <a:xfrm>
            <a:off x="1263896" y="6053731"/>
            <a:ext cx="91449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74,2% des établissements de services publics sont situés dans le milieu rural</a:t>
            </a:r>
            <a:endParaRPr lang="fr-MA" dirty="0">
              <a:solidFill>
                <a:srgbClr val="0E2841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MA" dirty="0">
                <a:solidFill>
                  <a:srgbClr val="0E284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 taux atteint 85% dans la région de Marrakech-Safi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xmlns="" id="{F31801EC-16ED-020D-B164-8E8FA7B8CC7D}"/>
              </a:ext>
            </a:extLst>
          </p:cNvPr>
          <p:cNvCxnSpPr/>
          <p:nvPr/>
        </p:nvCxnSpPr>
        <p:spPr>
          <a:xfrm>
            <a:off x="5836387" y="2468448"/>
            <a:ext cx="0" cy="32711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24561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0CA49554-FB0C-3CB0-A560-CD4EB6ED6C16}"/>
              </a:ext>
            </a:extLst>
          </p:cNvPr>
          <p:cNvSpPr txBox="1"/>
          <p:nvPr/>
        </p:nvSpPr>
        <p:spPr>
          <a:xfrm>
            <a:off x="2178269" y="2674306"/>
            <a:ext cx="7835461" cy="92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fr-FR" sz="4000" b="1" dirty="0">
                <a:solidFill>
                  <a:srgbClr val="462256"/>
                </a:solidFill>
                <a:latin typeface="Calibri" panose="020F0502020204030204" pitchFamily="34" charset="0"/>
              </a:rPr>
              <a:t>2. Démographie</a:t>
            </a:r>
          </a:p>
        </p:txBody>
      </p:sp>
      <p:pic>
        <p:nvPicPr>
          <p:cNvPr id="7" name="Picture 7" descr="https://lh7-rt.googleusercontent.com/slidesz/AGV_vUfT-ajwEj-yCWSTGrrc4ysuvNeMFpTxScw6fuRu40s86dxqzAfr4lV31fkHQ6CT9sowMy73Wpt5wKpsqUF3-AYlBxcSRT4jC9jXzztCRhbYRFd03vpiWWeio2fpFxOE9Fn2mAG5DbD3CkdjiUEHoQ=s2048?key=xgoGg8yh2zw4bV9ufS19Ant1">
            <a:extLst>
              <a:ext uri="{FF2B5EF4-FFF2-40B4-BE49-F238E27FC236}">
                <a16:creationId xmlns:a16="http://schemas.microsoft.com/office/drawing/2014/main" xmlns="" id="{A73584E9-2936-CD6A-1C05-8989B7B85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CC95B327-388A-42EA-9E11-3C6AA0FB7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3" name="Picture 2" descr="https://lh7-rt.googleusercontent.com/slidesz/AGV_vUdKZT0tj_ZQ5KLURuMP3rVsyxL7QA9xGRGsJEugPeVVOjZ_XWM0knLJ2REIGXOQZL3Qnqd8tgJOMEU_yyWmXMDJB3HgX4npPBRx9s0kh9vPXuTKMpO6OLx3u9vR7B4rfJ0PP9dVBlzpWjmj6oHHE2k=s2048?key=NTr2ljQoRw6ZJ6jrQRBNSHkW">
            <a:extLst>
              <a:ext uri="{FF2B5EF4-FFF2-40B4-BE49-F238E27FC236}">
                <a16:creationId xmlns:a16="http://schemas.microsoft.com/office/drawing/2014/main" xmlns="" id="{55ACFD14-70F4-089B-F039-3D0B67BBB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1581" y="38100"/>
            <a:ext cx="2086882" cy="243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71009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5400" b="1" dirty="0">
                <a:solidFill>
                  <a:srgbClr val="462256"/>
                </a:solidFill>
                <a:latin typeface="Calibri" panose="020F0502020204030204" pitchFamily="34" charset="0"/>
                <a:ea typeface="+mn-ea"/>
                <a:cs typeface="+mn-cs"/>
              </a:rPr>
              <a:t>Merci pour votre attention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7AEE74B1-CC7F-5604-D7FC-93EB39D30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41</a:t>
            </a:fld>
            <a:endParaRPr lang="fr-FR"/>
          </a:p>
        </p:txBody>
      </p:sp>
      <p:pic>
        <p:nvPicPr>
          <p:cNvPr id="5" name="Picture 7" descr="https://lh7-rt.googleusercontent.com/slidesz/AGV_vUfT-ajwEj-yCWSTGrrc4ysuvNeMFpTxScw6fuRu40s86dxqzAfr4lV31fkHQ6CT9sowMy73Wpt5wKpsqUF3-AYlBxcSRT4jC9jXzztCRhbYRFd03vpiWWeio2fpFxOE9Fn2mAG5DbD3CkdjiUEHoQ=s2048?key=xgoGg8yh2zw4bV9ufS19Ant1">
            <a:extLst>
              <a:ext uri="{FF2B5EF4-FFF2-40B4-BE49-F238E27FC236}">
                <a16:creationId xmlns:a16="http://schemas.microsoft.com/office/drawing/2014/main" xmlns="" id="{A393DF8B-E8BA-BD65-6944-C030E38C4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lh7-rt.googleusercontent.com/slidesz/AGV_vUccDSYeasAvq5pCUGUkHLGGwtOidZmgr8AqP_oCbsfIVaTPabNJw7XgexfJQLOg-MQGLpNq2A3xyhbIWclEmh3jfoDmgAQE7VaQIdFjNw7VSNG94WTpHAmmEWE3IyduT6PXGYBSl5hFlXiW39qn9_8=s2048?key=NTr2ljQoRw6ZJ6jrQRBNSHkW">
            <a:extLst>
              <a:ext uri="{FF2B5EF4-FFF2-40B4-BE49-F238E27FC236}">
                <a16:creationId xmlns:a16="http://schemas.microsoft.com/office/drawing/2014/main" xmlns="" id="{068F99FD-2693-21BC-382B-E72FCE017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19" y="49302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3273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18794" y="443797"/>
            <a:ext cx="97524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i="0" u="none" strike="noStrike" dirty="0">
                <a:solidFill>
                  <a:srgbClr val="462256"/>
                </a:solidFill>
                <a:effectLst/>
                <a:latin typeface="Calibri" panose="020F0502020204030204" pitchFamily="34" charset="0"/>
              </a:rPr>
              <a:t>Un ralentissement de la croissance démographique</a:t>
            </a:r>
          </a:p>
        </p:txBody>
      </p:sp>
      <p:sp>
        <p:nvSpPr>
          <p:cNvPr id="3" name="Rectangle 2"/>
          <p:cNvSpPr/>
          <p:nvPr/>
        </p:nvSpPr>
        <p:spPr>
          <a:xfrm>
            <a:off x="2235612" y="1334466"/>
            <a:ext cx="76155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Evolution de la population et taux d’accroissement annuel moyen (%)</a:t>
            </a:r>
          </a:p>
        </p:txBody>
      </p:sp>
      <p:sp>
        <p:nvSpPr>
          <p:cNvPr id="4" name="Rectangle 3"/>
          <p:cNvSpPr/>
          <p:nvPr/>
        </p:nvSpPr>
        <p:spPr>
          <a:xfrm>
            <a:off x="1429657" y="5430455"/>
            <a:ext cx="93326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 1ᵉʳ septembre 2024, la </a:t>
            </a:r>
            <a:r>
              <a:rPr lang="fr-FR" sz="2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population légale </a:t>
            </a: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du Royaume du Maroc s'élève à </a:t>
            </a:r>
            <a:r>
              <a:rPr lang="fr-FR" sz="2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36 828 330 habitants.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U</a:t>
            </a: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 taux d’accroissement annuel moyen de </a:t>
            </a:r>
            <a:r>
              <a:rPr lang="fr-FR" sz="2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0,85% </a:t>
            </a: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entre 2014 et 2024.</a:t>
            </a:r>
            <a:endParaRPr lang="fr-FR" sz="2000" b="0" dirty="0">
              <a:effectLst/>
            </a:endParaRPr>
          </a:p>
        </p:txBody>
      </p:sp>
      <p:graphicFrame>
        <p:nvGraphicFramePr>
          <p:cNvPr id="13" name="Graphique 12"/>
          <p:cNvGraphicFramePr/>
          <p:nvPr>
            <p:extLst>
              <p:ext uri="{D42A27DB-BD31-4B8C-83A1-F6EECF244321}">
                <p14:modId xmlns:p14="http://schemas.microsoft.com/office/powerpoint/2010/main" xmlns="" val="88363447"/>
              </p:ext>
            </p:extLst>
          </p:nvPr>
        </p:nvGraphicFramePr>
        <p:xfrm>
          <a:off x="2001156" y="1818698"/>
          <a:ext cx="8761187" cy="3611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ADEF09A0-8EA5-4D14-5178-AA43E5897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12180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5094" y="395734"/>
            <a:ext cx="98561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Un taux d’urbanisation de la population en hausse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38514" y="1358234"/>
            <a:ext cx="86577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Evolution de la population urbaine et taux d’urbanisation depuis 1994 à 2024 (%)</a:t>
            </a:r>
          </a:p>
        </p:txBody>
      </p:sp>
      <p:sp>
        <p:nvSpPr>
          <p:cNvPr id="4" name="Rectangle 3"/>
          <p:cNvSpPr/>
          <p:nvPr/>
        </p:nvSpPr>
        <p:spPr>
          <a:xfrm>
            <a:off x="1538514" y="5989123"/>
            <a:ext cx="93326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Urbanisation de la population marocaine allant de 51,4% en 1994 à </a:t>
            </a:r>
            <a:r>
              <a:rPr lang="fr-F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62,8% </a:t>
            </a: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 </a:t>
            </a:r>
            <a:r>
              <a:rPr lang="fr-F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2024</a:t>
            </a: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</a:t>
            </a:r>
            <a:endParaRPr lang="fr-FR" sz="2000" b="0" dirty="0">
              <a:effectLst/>
            </a:endParaRPr>
          </a:p>
        </p:txBody>
      </p:sp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89689907"/>
              </p:ext>
            </p:extLst>
          </p:nvPr>
        </p:nvGraphicFramePr>
        <p:xfrm>
          <a:off x="1480457" y="1901371"/>
          <a:ext cx="9095241" cy="3721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8749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306EF757-2E0D-999B-1EB6-64A381DF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32585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lh7-rt.googleusercontent.com/slidesz/AGV_vUccDSYeasAvq5pCUGUkHLGGwtOidZmgr8AqP_oCbsfIVaTPabNJw7XgexfJQLOg-MQGLpNq2A3xyhbIWclEmh3jfoDmgAQE7VaQIdFjNw7VSNG94WTpHAmmEWE3IyduT6PXGYBSl5hFlXiW39qn9_8=s2048?key=NTr2ljQoRw6ZJ6jrQRBNSHkW">
            <a:extLst>
              <a:ext uri="{FF2B5EF4-FFF2-40B4-BE49-F238E27FC236}">
                <a16:creationId xmlns:a16="http://schemas.microsoft.com/office/drawing/2014/main" xmlns="" id="{FBD31251-E143-217C-5A08-EB6D3C7A3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61700" y="5622876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https://lh7-rt.googleusercontent.com/slidesz/AGV_vUfT-ajwEj-yCWSTGrrc4ysuvNeMFpTxScw6fuRu40s86dxqzAfr4lV31fkHQ6CT9sowMy73Wpt5wKpsqUF3-AYlBxcSRT4jC9jXzztCRhbYRFd03vpiWWeio2fpFxOE9Fn2mAG5DbD3CkdjiUEHoQ=s2048?key=xgoGg8yh2zw4bV9ufS19Ant1">
            <a:extLst>
              <a:ext uri="{FF2B5EF4-FFF2-40B4-BE49-F238E27FC236}">
                <a16:creationId xmlns:a16="http://schemas.microsoft.com/office/drawing/2014/main" xmlns="" id="{4A4C68AF-EFAB-895F-439F-D0521FDD4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BDE8B00-0AD2-2C8B-88AB-7B8F44A44532}"/>
              </a:ext>
            </a:extLst>
          </p:cNvPr>
          <p:cNvSpPr/>
          <p:nvPr/>
        </p:nvSpPr>
        <p:spPr>
          <a:xfrm>
            <a:off x="1371262" y="305022"/>
            <a:ext cx="58354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Sept grandes villes accueillent 37,8% de la population urbaine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7765FE45-42B6-8DC6-DB51-A6BED82CA9C9}"/>
              </a:ext>
            </a:extLst>
          </p:cNvPr>
          <p:cNvSpPr txBox="1"/>
          <p:nvPr/>
        </p:nvSpPr>
        <p:spPr>
          <a:xfrm>
            <a:off x="1108038" y="1832451"/>
            <a:ext cx="5350819" cy="41996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Casablanca : 3,236 millions </a:t>
            </a:r>
          </a:p>
          <a:p>
            <a:pPr indent="-3429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Tanger : 1,275 million </a:t>
            </a:r>
          </a:p>
          <a:p>
            <a:pPr indent="-3429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Fès : 1,183 million</a:t>
            </a:r>
          </a:p>
          <a:p>
            <a:pPr indent="-3429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Marrakech : 1,015 million</a:t>
            </a:r>
          </a:p>
          <a:p>
            <a:pPr indent="-3429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Salé : 945 mille</a:t>
            </a:r>
          </a:p>
          <a:p>
            <a:pPr indent="-3429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Meknès : 562 mille</a:t>
            </a:r>
          </a:p>
          <a:p>
            <a:pPr indent="-3429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Rabat : 516 mille</a:t>
            </a:r>
            <a:endParaRPr lang="fr-MA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F53706C3-9E7E-FAB7-219C-E64C717B82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47282" y="0"/>
            <a:ext cx="4844718" cy="685800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B16C0F8C-EBF2-D22B-AE93-AAE1493DA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7" name="Picture 8" descr="https://lh7-rt.googleusercontent.com/slidesz/AGV_vUccDSYeasAvq5pCUGUkHLGGwtOidZmgr8AqP_oCbsfIVaTPabNJw7XgexfJQLOg-MQGLpNq2A3xyhbIWclEmh3jfoDmgAQE7VaQIdFjNw7VSNG94WTpHAmmEWE3IyduT6PXGYBSl5hFlXiW39qn9_8=s2048?key=NTr2ljQoRw6ZJ6jrQRBNSHkW">
            <a:extLst>
              <a:ext uri="{FF2B5EF4-FFF2-40B4-BE49-F238E27FC236}">
                <a16:creationId xmlns:a16="http://schemas.microsoft.com/office/drawing/2014/main" xmlns="" id="{59163540-7DE3-718D-073D-9B70D7A70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8749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0734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8686" y="364956"/>
            <a:ext cx="93326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462256"/>
                </a:solidFill>
                <a:latin typeface="Calibri" panose="020F0502020204030204" pitchFamily="34" charset="0"/>
              </a:rPr>
              <a:t>Une croissance différentiée de la population régionale</a:t>
            </a:r>
          </a:p>
        </p:txBody>
      </p:sp>
      <p:sp>
        <p:nvSpPr>
          <p:cNvPr id="3" name="Rectangle 2"/>
          <p:cNvSpPr/>
          <p:nvPr/>
        </p:nvSpPr>
        <p:spPr>
          <a:xfrm>
            <a:off x="6282467" y="1136599"/>
            <a:ext cx="59095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Taux d’accroissement annuel moyen par région </a:t>
            </a:r>
          </a:p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entre 2014 et 2024 (%)</a:t>
            </a:r>
          </a:p>
        </p:txBody>
      </p:sp>
      <p:sp>
        <p:nvSpPr>
          <p:cNvPr id="5" name="Rectangle 4"/>
          <p:cNvSpPr/>
          <p:nvPr/>
        </p:nvSpPr>
        <p:spPr>
          <a:xfrm>
            <a:off x="9436303" y="5333756"/>
            <a:ext cx="349794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Source : HCP, RGPH 2014, 2024</a:t>
            </a:r>
          </a:p>
        </p:txBody>
      </p:sp>
      <p:pic>
        <p:nvPicPr>
          <p:cNvPr id="11" name="Picture 7" descr="https://lh7-rt.googleusercontent.com/slidesz/AGV_vUfT-ajwEj-yCWSTGrrc4ysuvNeMFpTxScw6fuRu40s86dxqzAfr4lV31fkHQ6CT9sowMy73Wpt5wKpsqUF3-AYlBxcSRT4jC9jXzztCRhbYRFd03vpiWWeio2fpFxOE9Fn2mAG5DbD3CkdjiUEHoQ=s2048?key=xgoGg8yh2zw4bV9ufS19An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8060"/>
            <a:ext cx="1180193" cy="7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lh7-rt.googleusercontent.com/slidesz/AGV_vUccDSYeasAvq5pCUGUkHLGGwtOidZmgr8AqP_oCbsfIVaTPabNJw7XgexfJQLOg-MQGLpNq2A3xyhbIWclEmh3jfoDmgAQE7VaQIdFjNw7VSNG94WTpHAmmEWE3IyduT6PXGYBSl5hFlXiW39qn9_8=s2048?key=NTr2ljQoRw6ZJ6jrQRBNSHk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25" y="-13648"/>
            <a:ext cx="1015093" cy="109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xmlns="" id="{78A527E5-A8B9-875E-B50B-0D0BB77BA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7334132"/>
              </p:ext>
            </p:extLst>
          </p:nvPr>
        </p:nvGraphicFramePr>
        <p:xfrm>
          <a:off x="1" y="1670233"/>
          <a:ext cx="5902036" cy="3909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6E2391B-C7D4-A9B5-E92D-0F9CD6046C21}"/>
              </a:ext>
            </a:extLst>
          </p:cNvPr>
          <p:cNvSpPr/>
          <p:nvPr/>
        </p:nvSpPr>
        <p:spPr>
          <a:xfrm>
            <a:off x="594863" y="5711807"/>
            <a:ext cx="53128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 régions </a:t>
            </a: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ont contribué </a:t>
            </a:r>
            <a:r>
              <a:rPr lang="fr-F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86,2%</a:t>
            </a:r>
            <a:r>
              <a:rPr lang="fr-F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de l’accroissement global de la population entre 2014 et 2024.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8940" y="1134611"/>
            <a:ext cx="56262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Contribution régionale à l’accroissement de la population</a:t>
            </a:r>
          </a:p>
          <a:p>
            <a:pPr algn="ctr"/>
            <a:r>
              <a:rPr lang="fr-FR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entre 2014 et 2024 (%)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6E2391B-C7D4-A9B5-E92D-0F9CD6046C21}"/>
              </a:ext>
            </a:extLst>
          </p:cNvPr>
          <p:cNvSpPr/>
          <p:nvPr/>
        </p:nvSpPr>
        <p:spPr>
          <a:xfrm>
            <a:off x="6379285" y="5711807"/>
            <a:ext cx="55724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</a:rPr>
              <a:t>Certaines régions enregistrent des taux supérieurs à la moyenne nationale (0,85%), tandis que d'autres affichent des croissances faibles.</a:t>
            </a:r>
            <a:endParaRPr lang="fr-FR" sz="2000" dirty="0"/>
          </a:p>
        </p:txBody>
      </p:sp>
      <p:graphicFrame>
        <p:nvGraphicFramePr>
          <p:cNvPr id="17" name="Graphique 3">
            <a:extLst>
              <a:ext uri="{FF2B5EF4-FFF2-40B4-BE49-F238E27FC236}">
                <a16:creationId xmlns:a16="http://schemas.microsoft.com/office/drawing/2014/main" xmlns="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59037650"/>
              </p:ext>
            </p:extLst>
          </p:nvPr>
        </p:nvGraphicFramePr>
        <p:xfrm>
          <a:off x="5910072" y="1666344"/>
          <a:ext cx="6281928" cy="3913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Rectangle 14"/>
          <p:cNvSpPr/>
          <p:nvPr/>
        </p:nvSpPr>
        <p:spPr>
          <a:xfrm>
            <a:off x="5895191" y="3465997"/>
            <a:ext cx="6056554" cy="314325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3311913C-249F-4E10-E0A0-7D703FC8F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43618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AAAC-0C94-49AC-BA78-6576304556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2650</TotalTime>
  <Words>1305</Words>
  <Application>Microsoft Office PowerPoint</Application>
  <PresentationFormat>Custom</PresentationFormat>
  <Paragraphs>223</Paragraphs>
  <Slides>41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Thème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Merci pour votre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dorra dali</cp:lastModifiedBy>
  <cp:revision>220</cp:revision>
  <cp:lastPrinted>2024-12-16T08:28:28Z</cp:lastPrinted>
  <dcterms:created xsi:type="dcterms:W3CDTF">2024-12-11T09:23:30Z</dcterms:created>
  <dcterms:modified xsi:type="dcterms:W3CDTF">2024-12-24T00:48:31Z</dcterms:modified>
</cp:coreProperties>
</file>