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olors12.xml" ContentType="application/vnd.ms-office.chartcolorstyl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charts/chart25.xml" ContentType="application/vnd.openxmlformats-officedocument.drawingml.chart+xml"/>
  <Override PartName="/ppt/notesSlides/notesSlide17.xml" ContentType="application/vnd.openxmlformats-officedocument.presentationml.notesSlide+xml"/>
  <Default Extension="emf" ContentType="image/x-emf"/>
  <Override PartName="/ppt/charts/chart34.xml" ContentType="application/vnd.openxmlformats-officedocument.drawingml.chart+xml"/>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notesSlides/notesSlide15.xml" ContentType="application/vnd.openxmlformats-officedocument.presentationml.notesSlide+xml"/>
  <Override PartName="/ppt/charts/chart32.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30.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olors10.xml" ContentType="application/vnd.ms-office.chartcolorstyle+xml"/>
  <Override PartName="/ppt/charts/style7.xml" ContentType="application/vnd.ms-office.chartstyl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60" r:id="rId5"/>
    <p:sldId id="261" r:id="rId6"/>
    <p:sldId id="262" r:id="rId7"/>
    <p:sldId id="263" r:id="rId8"/>
    <p:sldId id="332" r:id="rId9"/>
    <p:sldId id="333" r:id="rId10"/>
    <p:sldId id="334" r:id="rId11"/>
    <p:sldId id="335" r:id="rId12"/>
    <p:sldId id="336" r:id="rId13"/>
    <p:sldId id="337" r:id="rId14"/>
    <p:sldId id="338" r:id="rId15"/>
    <p:sldId id="341" r:id="rId16"/>
    <p:sldId id="339" r:id="rId17"/>
    <p:sldId id="340" r:id="rId18"/>
    <p:sldId id="342" r:id="rId19"/>
    <p:sldId id="344" r:id="rId20"/>
    <p:sldId id="343" r:id="rId21"/>
    <p:sldId id="345" r:id="rId22"/>
    <p:sldId id="346" r:id="rId23"/>
    <p:sldId id="347" r:id="rId24"/>
    <p:sldId id="348" r:id="rId25"/>
    <p:sldId id="349" r:id="rId26"/>
    <p:sldId id="350" r:id="rId27"/>
    <p:sldId id="351" r:id="rId28"/>
    <p:sldId id="359" r:id="rId29"/>
    <p:sldId id="353" r:id="rId30"/>
    <p:sldId id="355" r:id="rId31"/>
    <p:sldId id="356" r:id="rId32"/>
    <p:sldId id="357" r:id="rId33"/>
    <p:sldId id="358" r:id="rId34"/>
    <p:sldId id="362" r:id="rId35"/>
    <p:sldId id="363" r:id="rId36"/>
    <p:sldId id="364" r:id="rId37"/>
    <p:sldId id="365" r:id="rId38"/>
    <p:sldId id="366" r:id="rId39"/>
    <p:sldId id="367" r:id="rId40"/>
    <p:sldId id="368" r:id="rId41"/>
    <p:sldId id="361"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62256"/>
    <a:srgbClr val="ED7D31"/>
    <a:srgbClr val="70426C"/>
    <a:srgbClr val="E36017"/>
    <a:srgbClr val="0E6FB8"/>
    <a:srgbClr val="FEC215"/>
    <a:srgbClr val="5818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987" autoAdjust="0"/>
    <p:restoredTop sz="89680" autoAdjust="0"/>
  </p:normalViewPr>
  <p:slideViewPr>
    <p:cSldViewPr snapToGrid="0">
      <p:cViewPr varScale="1">
        <p:scale>
          <a:sx n="73" d="100"/>
          <a:sy n="73" d="100"/>
        </p:scale>
        <p:origin x="-123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Docs\RGPH'2024\Publications\Arabe-Pr&#233;sentation%20RGPH%2024%20Graph_14122024-20h40-DS.Hajar.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2.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10.xlsx"/></Relationships>
</file>

<file path=ppt/charts/_rels/chart13.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6.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Docs\RGPH'2024\Publications\Arabe-Pr&#233;sentation%20RGPH%2024%20Graph_14122024-20h40-DS.Hajar.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2.xml.rels><?xml version="1.0" encoding="UTF-8" standalone="yes"?>
<Relationships xmlns="http://schemas.openxmlformats.org/package/2006/relationships"><Relationship Id="rId1" Type="http://schemas.openxmlformats.org/officeDocument/2006/relationships/oleObject" Target="file:///D:\Docs\RGPH'2024\Publications\Arabe-Pr&#233;sentation%20RGPH%2024%20Graph_14122024-20h40-DS.Hajar.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4.xml.rels><?xml version="1.0" encoding="UTF-8" standalone="yes"?>
<Relationships xmlns="http://schemas.openxmlformats.org/package/2006/relationships"><Relationship Id="rId1" Type="http://schemas.openxmlformats.org/officeDocument/2006/relationships/oleObject" Target="file:///D:\Docs\RGPH'2024\Publications\Arabe-Pr&#233;sentation%20RGPH%2024%20Graph_14122024-20h40-DS.Hajar.xlsx"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6.xml.rels><?xml version="1.0" encoding="UTF-8" standalone="yes"?>
<Relationships xmlns="http://schemas.openxmlformats.org/package/2006/relationships"><Relationship Id="rId1" Type="http://schemas.openxmlformats.org/officeDocument/2006/relationships/oleObject" Target="file:///D:\Docs\RGPH'2024\Publications\Arabe-Pr&#233;sentation%20RGPH%2024%20Graph_14122024-20h40-DS.Hajar.xlsx" TargetMode="Externa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8.xml.rels><?xml version="1.0" encoding="UTF-8" standalone="yes"?>
<Relationships xmlns="http://schemas.openxmlformats.org/package/2006/relationships"><Relationship Id="rId1" Type="http://schemas.openxmlformats.org/officeDocument/2006/relationships/oleObject" Target="file:///D:\Docs\RGPH'2024\Publications\Arabe-Pr&#233;sentation%20RGPH%2024%20Graph_14122024-20h40-DS.Hajar.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Docs\RGPH'2024\Publications\Arabe-Pr&#233;sentation%20RGPH%2024%20Graph_14122024-20h40-DS-r&#233;v.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Docs\RGPH'2024\Publications\Arabe-Pr&#233;sentation%20RGPH%2024%20Graph_14122024-20h40-DS-r&#233;v.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D:\Docs\RGPH'2024\Publications\Arabe-Pr&#233;sentation%20RGPH%2024%20Graph_14122024-20h40-DS-r&#233;v.xlsx" TargetMode="Externa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3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Mfeddouli\Downloads\tab%20graph_arabe.xlsx" TargetMode="External"/></Relationships>
</file>

<file path=ppt/charts/_rels/chart34.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Office_Excel_Worksheet23.xlsx"/><Relationship Id="rId1" Type="http://schemas.openxmlformats.org/officeDocument/2006/relationships/themeOverride" Target="../theme/themeOverride1.xml"/><Relationship Id="rId4" Type="http://schemas.microsoft.com/office/2011/relationships/chartStyle" Target="style13.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Mfeddouli\Google%20Drive\000000000RE\0000Exploitation\R&#233;sultats\Tabulation\tab%20graph_arabe%20v3.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Mfeddouli\Google%20Drive\000000000RE\0000Exploitation\R&#233;sultats\Tabulation\global%20tab%20v1.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user\Mon%20Drive\000000000RE\0000Exploitation\R&#233;sultats\Tabulation\tab%20graph_arabe%20v3.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D:\Docs\RGPH'2024\Publications\Arabe-Pr&#233;sentation%20RGPH%2024%20Graph_14122024-20h40-DS.Hajar.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5"/>
            </a:solidFill>
            <a:ln>
              <a:noFill/>
            </a:ln>
            <a:effectLst/>
          </c:spPr>
          <c:dPt>
            <c:idx val="6"/>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C65F-4712-B585-50D6E43E2F80}"/>
              </c:ext>
            </c:extLst>
          </c:dPt>
          <c:dPt>
            <c:idx val="9"/>
            <c:extLst xmlns:c16r2="http://schemas.microsoft.com/office/drawing/2015/06/chart">
              <c:ext xmlns:c16="http://schemas.microsoft.com/office/drawing/2014/chart" uri="{C3380CC4-5D6E-409C-BE32-E72D297353CC}">
                <c16:uniqueId val="{00000003-C65F-4712-B585-50D6E43E2F80}"/>
              </c:ext>
            </c:extLst>
          </c:dPt>
          <c:dPt>
            <c:idx val="10"/>
            <c:extLst xmlns:c16r2="http://schemas.microsoft.com/office/drawing/2015/06/chart">
              <c:ext xmlns:c16="http://schemas.microsoft.com/office/drawing/2014/chart" uri="{C3380CC4-5D6E-409C-BE32-E72D297353CC}">
                <c16:uniqueId val="{00000005-C65F-4712-B585-50D6E43E2F80}"/>
              </c:ext>
            </c:extLst>
          </c:dPt>
          <c:dPt>
            <c:idx val="11"/>
            <c:extLst xmlns:c16r2="http://schemas.microsoft.com/office/drawing/2015/06/chart">
              <c:ext xmlns:c16="http://schemas.microsoft.com/office/drawing/2014/chart" uri="{C3380CC4-5D6E-409C-BE32-E72D297353CC}">
                <c16:uniqueId val="{00000007-C65F-4712-B585-50D6E43E2F80}"/>
              </c:ext>
            </c:extLst>
          </c:dPt>
          <c:dPt>
            <c:idx val="12"/>
            <c:extLst xmlns:c16r2="http://schemas.microsoft.com/office/drawing/2015/06/chart">
              <c:ext xmlns:c16="http://schemas.microsoft.com/office/drawing/2014/chart" uri="{C3380CC4-5D6E-409C-BE32-E72D297353CC}">
                <c16:uniqueId val="{00000009-C65F-4712-B585-50D6E43E2F80}"/>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ISF!$A$18:$A$30</c:f>
              <c:strCache>
                <c:ptCount val="13"/>
                <c:pt idx="0">
                  <c:v>الشرق</c:v>
                </c:pt>
                <c:pt idx="1">
                  <c:v> سوس - ماسة</c:v>
                </c:pt>
                <c:pt idx="2">
                  <c:v>كلميم - واد نون</c:v>
                </c:pt>
                <c:pt idx="3">
                  <c:v>الدار البيضاء - سطات</c:v>
                </c:pt>
                <c:pt idx="4">
                  <c:v>الرباط - سلا - القنيطرة</c:v>
                </c:pt>
                <c:pt idx="5">
                  <c:v>بني ملال - خنيفرة</c:v>
                </c:pt>
                <c:pt idx="6">
                  <c:v>المستوى الوطني</c:v>
                </c:pt>
                <c:pt idx="7">
                  <c:v>طنجة - تطوان – الحسيمة</c:v>
                </c:pt>
                <c:pt idx="8">
                  <c:v>فاس - مكناس</c:v>
                </c:pt>
                <c:pt idx="9">
                  <c:v>مراكش - آسفي</c:v>
                </c:pt>
                <c:pt idx="10">
                  <c:v>العيون - الساقية الحمراء</c:v>
                </c:pt>
                <c:pt idx="11">
                  <c:v>الداخلة - وادي الذهب</c:v>
                </c:pt>
                <c:pt idx="12">
                  <c:v> درعة - تافيلالت</c:v>
                </c:pt>
              </c:strCache>
            </c:strRef>
          </c:cat>
          <c:val>
            <c:numRef>
              <c:f>ISF!$B$18:$B$30</c:f>
              <c:numCache>
                <c:formatCode>0.00</c:formatCode>
                <c:ptCount val="13"/>
                <c:pt idx="0">
                  <c:v>1.7267743237316608</c:v>
                </c:pt>
                <c:pt idx="1">
                  <c:v>1.8639087881892917</c:v>
                </c:pt>
                <c:pt idx="2">
                  <c:v>1.8863344350829718</c:v>
                </c:pt>
                <c:pt idx="3">
                  <c:v>1.8990362435579298</c:v>
                </c:pt>
                <c:pt idx="4">
                  <c:v>1.9138364177197218</c:v>
                </c:pt>
                <c:pt idx="5">
                  <c:v>1.9502136614173653</c:v>
                </c:pt>
                <c:pt idx="6">
                  <c:v>1.9733270611613991</c:v>
                </c:pt>
                <c:pt idx="7">
                  <c:v>2.0121017508208752</c:v>
                </c:pt>
                <c:pt idx="8">
                  <c:v>2.0181269291788335</c:v>
                </c:pt>
                <c:pt idx="9">
                  <c:v>2.1297299321740866</c:v>
                </c:pt>
                <c:pt idx="10">
                  <c:v>2.1667500585317612</c:v>
                </c:pt>
                <c:pt idx="11">
                  <c:v>2.2540742456912999</c:v>
                </c:pt>
                <c:pt idx="12">
                  <c:v>2.3479780126363043</c:v>
                </c:pt>
              </c:numCache>
            </c:numRef>
          </c:val>
          <c:extLst xmlns:c16r2="http://schemas.microsoft.com/office/drawing/2015/06/chart">
            <c:ext xmlns:c16="http://schemas.microsoft.com/office/drawing/2014/chart" uri="{C3380CC4-5D6E-409C-BE32-E72D297353CC}">
              <c16:uniqueId val="{0000000A-C65F-4712-B585-50D6E43E2F80}"/>
            </c:ext>
          </c:extLst>
        </c:ser>
        <c:dLbls>
          <c:showVal val="1"/>
        </c:dLbls>
        <c:gapWidth val="182"/>
        <c:axId val="194959616"/>
        <c:axId val="203813248"/>
      </c:barChart>
      <c:catAx>
        <c:axId val="1949596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03813248"/>
        <c:crosses val="autoZero"/>
        <c:auto val="1"/>
        <c:lblAlgn val="ctr"/>
        <c:lblOffset val="100"/>
      </c:catAx>
      <c:valAx>
        <c:axId val="203813248"/>
        <c:scaling>
          <c:orientation val="minMax"/>
        </c:scaling>
        <c:delete val="1"/>
        <c:axPos val="b"/>
        <c:numFmt formatCode="0.00" sourceLinked="1"/>
        <c:majorTickMark val="none"/>
        <c:tickLblPos val="nextTo"/>
        <c:crossAx val="194959616"/>
        <c:crosses val="autoZero"/>
        <c:crossBetween val="between"/>
      </c:valAx>
      <c:spPr>
        <a:noFill/>
        <a:ln>
          <a:noFill/>
        </a:ln>
        <a:effectLst/>
      </c:spPr>
    </c:plotArea>
    <c:plotVisOnly val="1"/>
    <c:dispBlanksAs val="gap"/>
  </c:chart>
  <c:spPr>
    <a:solidFill>
      <a:schemeClr val="bg1"/>
    </a:solidFill>
    <a:ln>
      <a:noFill/>
    </a:ln>
    <a:effectLst/>
  </c:spPr>
  <c:txPr>
    <a:bodyPr/>
    <a:lstStyle/>
    <a:p>
      <a:pPr>
        <a:defRPr sz="1400" b="1">
          <a:solidFill>
            <a:schemeClr val="tx1">
              <a:lumMod val="65000"/>
              <a:lumOff val="35000"/>
            </a:schemeClr>
          </a:solidFill>
        </a:defRPr>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Education!$A$54</c:f>
              <c:strCache>
                <c:ptCount val="1"/>
                <c:pt idx="0">
                  <c:v>2014</c:v>
                </c:pt>
              </c:strCache>
            </c:strRef>
          </c:tx>
          <c:spPr>
            <a:solidFill>
              <a:schemeClr val="accent1">
                <a:lumMod val="60000"/>
                <a:lumOff val="40000"/>
              </a:schemeClr>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Education!$B$53:$D$53</c:f>
              <c:strCache>
                <c:ptCount val="3"/>
                <c:pt idx="0">
                  <c:v>بدون أي مستوى دراسي</c:v>
                </c:pt>
                <c:pt idx="1">
                  <c:v>الابتدائي</c:v>
                </c:pt>
                <c:pt idx="2">
                  <c:v>الثانوي الإعدادي فما فوق</c:v>
                </c:pt>
              </c:strCache>
            </c:strRef>
          </c:cat>
          <c:val>
            <c:numRef>
              <c:f>Education!$B$54:$D$54</c:f>
              <c:numCache>
                <c:formatCode>0.0</c:formatCode>
                <c:ptCount val="3"/>
                <c:pt idx="0">
                  <c:v>44.6</c:v>
                </c:pt>
                <c:pt idx="1">
                  <c:v>21.2</c:v>
                </c:pt>
                <c:pt idx="2">
                  <c:v>30.2</c:v>
                </c:pt>
              </c:numCache>
            </c:numRef>
          </c:val>
          <c:extLst xmlns:c16r2="http://schemas.microsoft.com/office/drawing/2015/06/chart">
            <c:ext xmlns:c16="http://schemas.microsoft.com/office/drawing/2014/chart" uri="{C3380CC4-5D6E-409C-BE32-E72D297353CC}">
              <c16:uniqueId val="{00000000-9167-48E8-A8D7-7E6A2C0B5664}"/>
            </c:ext>
          </c:extLst>
        </c:ser>
        <c:ser>
          <c:idx val="1"/>
          <c:order val="1"/>
          <c:tx>
            <c:strRef>
              <c:f>Education!$A$55</c:f>
              <c:strCache>
                <c:ptCount val="1"/>
                <c:pt idx="0">
                  <c:v>2024</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Education!$B$53:$D$53</c:f>
              <c:strCache>
                <c:ptCount val="3"/>
                <c:pt idx="0">
                  <c:v>بدون أي مستوى دراسي</c:v>
                </c:pt>
                <c:pt idx="1">
                  <c:v>الابتدائي</c:v>
                </c:pt>
                <c:pt idx="2">
                  <c:v>الثانوي الإعدادي فما فوق</c:v>
                </c:pt>
              </c:strCache>
            </c:strRef>
          </c:cat>
          <c:val>
            <c:numRef>
              <c:f>Education!$B$55:$D$55</c:f>
              <c:numCache>
                <c:formatCode>0.0</c:formatCode>
                <c:ptCount val="3"/>
                <c:pt idx="0">
                  <c:v>36.339192863223062</c:v>
                </c:pt>
                <c:pt idx="1">
                  <c:v>21.724082225276121</c:v>
                </c:pt>
                <c:pt idx="2">
                  <c:v>39.07692976839796</c:v>
                </c:pt>
              </c:numCache>
            </c:numRef>
          </c:val>
          <c:extLst xmlns:c16r2="http://schemas.microsoft.com/office/drawing/2015/06/chart">
            <c:ext xmlns:c16="http://schemas.microsoft.com/office/drawing/2014/chart" uri="{C3380CC4-5D6E-409C-BE32-E72D297353CC}">
              <c16:uniqueId val="{00000001-9167-48E8-A8D7-7E6A2C0B5664}"/>
            </c:ext>
          </c:extLst>
        </c:ser>
        <c:dLbls>
          <c:showVal val="1"/>
        </c:dLbls>
        <c:gapWidth val="219"/>
        <c:overlap val="-27"/>
        <c:axId val="175129344"/>
        <c:axId val="175130880"/>
      </c:barChart>
      <c:catAx>
        <c:axId val="175129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75130880"/>
        <c:crosses val="autoZero"/>
        <c:auto val="1"/>
        <c:lblAlgn val="ctr"/>
        <c:lblOffset val="100"/>
      </c:catAx>
      <c:valAx>
        <c:axId val="175130880"/>
        <c:scaling>
          <c:orientation val="minMax"/>
        </c:scaling>
        <c:delete val="1"/>
        <c:axPos val="l"/>
        <c:numFmt formatCode="0.0" sourceLinked="1"/>
        <c:majorTickMark val="none"/>
        <c:tickLblPos val="nextTo"/>
        <c:crossAx val="1751293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sz="1600" b="1"/>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7485375545312429"/>
          <c:y val="4.2318073179671581E-2"/>
          <c:w val="0.70239401647346023"/>
          <c:h val="0.91536385364065687"/>
        </c:manualLayout>
      </c:layout>
      <c:barChart>
        <c:barDir val="bar"/>
        <c:grouping val="clustered"/>
        <c:ser>
          <c:idx val="0"/>
          <c:order val="0"/>
          <c:tx>
            <c:strRef>
              <c:f>Education!$L$60</c:f>
              <c:strCache>
                <c:ptCount val="1"/>
                <c:pt idx="0">
                  <c:v>Au moins le niveau collegial</c:v>
                </c:pt>
              </c:strCache>
            </c:strRef>
          </c:tx>
          <c:spPr>
            <a:solidFill>
              <a:schemeClr val="accent5"/>
            </a:solidFill>
            <a:ln>
              <a:noFill/>
            </a:ln>
            <a:effectLst/>
          </c:spPr>
          <c:dPt>
            <c:idx val="8"/>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CDD3-4589-B682-ECEA89B6B5E3}"/>
              </c:ext>
            </c:extLst>
          </c:dPt>
          <c:dLbls>
            <c:dLbl>
              <c:idx val="8"/>
              <c:spPr>
                <a:noFill/>
                <a:ln>
                  <a:noFill/>
                </a:ln>
                <a:effectLst/>
              </c:spPr>
              <c:txPr>
                <a:bodyPr rot="0" vert="horz"/>
                <a:lstStyle/>
                <a:p>
                  <a:pPr>
                    <a:defRPr b="1"/>
                  </a:pPr>
                  <a:endParaRPr lang="fr-FR"/>
                </a:p>
              </c:txPr>
            </c:dLbl>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Education!$K$61:$K$73</c:f>
              <c:strCache>
                <c:ptCount val="13"/>
                <c:pt idx="0">
                  <c:v>بني ملال - خنيفرة</c:v>
                </c:pt>
                <c:pt idx="1">
                  <c:v> درعة - تافيلالت</c:v>
                </c:pt>
                <c:pt idx="2">
                  <c:v>مراكش - آسفي</c:v>
                </c:pt>
                <c:pt idx="3">
                  <c:v> سوس - ماسة</c:v>
                </c:pt>
                <c:pt idx="4">
                  <c:v>الشرق</c:v>
                </c:pt>
                <c:pt idx="5">
                  <c:v>فاس - مكناس</c:v>
                </c:pt>
                <c:pt idx="6">
                  <c:v>طنجة - تطوان – الحسيمة</c:v>
                </c:pt>
                <c:pt idx="7">
                  <c:v>كلميم - واد نون</c:v>
                </c:pt>
                <c:pt idx="8">
                  <c:v>المستوى الوطني</c:v>
                </c:pt>
                <c:pt idx="9">
                  <c:v>الرباط - سلا - القنيطرة</c:v>
                </c:pt>
                <c:pt idx="10">
                  <c:v>الداخلة - وادي الذهب</c:v>
                </c:pt>
                <c:pt idx="11">
                  <c:v>الدار البيضاء - سطات</c:v>
                </c:pt>
                <c:pt idx="12">
                  <c:v>العيون - الساقية الحمراء</c:v>
                </c:pt>
              </c:strCache>
            </c:strRef>
          </c:cat>
          <c:val>
            <c:numRef>
              <c:f>Education!$L$61:$L$73</c:f>
              <c:numCache>
                <c:formatCode>0.0</c:formatCode>
                <c:ptCount val="13"/>
                <c:pt idx="0">
                  <c:v>31.608507645964007</c:v>
                </c:pt>
                <c:pt idx="1">
                  <c:v>31.893601573181357</c:v>
                </c:pt>
                <c:pt idx="2">
                  <c:v>32.362643308937031</c:v>
                </c:pt>
                <c:pt idx="3">
                  <c:v>33.541695093424302</c:v>
                </c:pt>
                <c:pt idx="4">
                  <c:v>33.965212683145253</c:v>
                </c:pt>
                <c:pt idx="5">
                  <c:v>36.209684636492618</c:v>
                </c:pt>
                <c:pt idx="6">
                  <c:v>36.490198342371166</c:v>
                </c:pt>
                <c:pt idx="7">
                  <c:v>37.658487773703939</c:v>
                </c:pt>
                <c:pt idx="8">
                  <c:v>39.07692976839796</c:v>
                </c:pt>
                <c:pt idx="9">
                  <c:v>45.901606379884385</c:v>
                </c:pt>
                <c:pt idx="10">
                  <c:v>46.44668843101573</c:v>
                </c:pt>
                <c:pt idx="11">
                  <c:v>48.270040659097731</c:v>
                </c:pt>
                <c:pt idx="12">
                  <c:v>50.276014677033359</c:v>
                </c:pt>
              </c:numCache>
            </c:numRef>
          </c:val>
          <c:extLst xmlns:c16r2="http://schemas.microsoft.com/office/drawing/2015/06/chart">
            <c:ext xmlns:c16="http://schemas.microsoft.com/office/drawing/2014/chart" uri="{C3380CC4-5D6E-409C-BE32-E72D297353CC}">
              <c16:uniqueId val="{00000002-CDD3-4589-B682-ECEA89B6B5E3}"/>
            </c:ext>
          </c:extLst>
        </c:ser>
        <c:dLbls>
          <c:showVal val="1"/>
        </c:dLbls>
        <c:gapWidth val="182"/>
        <c:axId val="220128384"/>
        <c:axId val="220129920"/>
      </c:barChart>
      <c:catAx>
        <c:axId val="220128384"/>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20129920"/>
        <c:crosses val="autoZero"/>
        <c:auto val="1"/>
        <c:lblAlgn val="ctr"/>
        <c:lblOffset val="100"/>
      </c:catAx>
      <c:valAx>
        <c:axId val="220129920"/>
        <c:scaling>
          <c:orientation val="minMax"/>
        </c:scaling>
        <c:delete val="1"/>
        <c:axPos val="b"/>
        <c:numFmt formatCode="0.0" sourceLinked="1"/>
        <c:tickLblPos val="nextTo"/>
        <c:crossAx val="22012838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4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spPr>
            <a:solidFill>
              <a:schemeClr val="accent5"/>
            </a:solidFill>
            <a:ln>
              <a:noFill/>
            </a:ln>
            <a:effectLst/>
          </c:spPr>
          <c:dPt>
            <c:idx val="4"/>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D342-4C9B-93FC-822895DB0647}"/>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Education!$W$55:$X$59</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Education!$Z$55:$Z$59</c:f>
              <c:numCache>
                <c:formatCode>0.0</c:formatCode>
                <c:ptCount val="5"/>
                <c:pt idx="0">
                  <c:v>50.4</c:v>
                </c:pt>
                <c:pt idx="1">
                  <c:v>18.100000000000001</c:v>
                </c:pt>
                <c:pt idx="2">
                  <c:v>45.6</c:v>
                </c:pt>
                <c:pt idx="3">
                  <c:v>32.700000000000003</c:v>
                </c:pt>
                <c:pt idx="4">
                  <c:v>39.1</c:v>
                </c:pt>
              </c:numCache>
            </c:numRef>
          </c:val>
          <c:extLst xmlns:c16r2="http://schemas.microsoft.com/office/drawing/2015/06/chart">
            <c:ext xmlns:c16="http://schemas.microsoft.com/office/drawing/2014/chart" uri="{C3380CC4-5D6E-409C-BE32-E72D297353CC}">
              <c16:uniqueId val="{00000000-D342-4C9B-93FC-822895DB0647}"/>
            </c:ext>
          </c:extLst>
        </c:ser>
        <c:dLbls>
          <c:showVal val="1"/>
        </c:dLbls>
        <c:gapWidth val="219"/>
        <c:overlap val="-27"/>
        <c:axId val="220403968"/>
        <c:axId val="220422144"/>
      </c:barChart>
      <c:catAx>
        <c:axId val="220403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20422144"/>
        <c:crosses val="autoZero"/>
        <c:auto val="1"/>
        <c:lblAlgn val="ctr"/>
        <c:lblOffset val="100"/>
      </c:catAx>
      <c:valAx>
        <c:axId val="220422144"/>
        <c:scaling>
          <c:orientation val="minMax"/>
        </c:scaling>
        <c:delete val="1"/>
        <c:axPos val="l"/>
        <c:numFmt formatCode="0.0" sourceLinked="1"/>
        <c:majorTickMark val="none"/>
        <c:tickLblPos val="nextTo"/>
        <c:crossAx val="220403968"/>
        <c:crosses val="autoZero"/>
        <c:crossBetween val="between"/>
      </c:valAx>
      <c:spPr>
        <a:noFill/>
        <a:ln>
          <a:noFill/>
        </a:ln>
        <a:effectLst/>
      </c:spPr>
    </c:plotArea>
    <c:plotVisOnly val="1"/>
    <c:dispBlanksAs val="gap"/>
  </c:chart>
  <c:spPr>
    <a:solidFill>
      <a:schemeClr val="bg1"/>
    </a:solidFill>
    <a:ln>
      <a:noFill/>
    </a:ln>
    <a:effectLst/>
  </c:spPr>
  <c:txPr>
    <a:bodyPr/>
    <a:lstStyle/>
    <a:p>
      <a:pPr>
        <a:defRPr sz="1600" b="1"/>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fr-FR"/>
  <c:style val="7"/>
  <c:chart>
    <c:autoTitleDeleted val="1"/>
    <c:plotArea>
      <c:layout/>
      <c:barChart>
        <c:barDir val="col"/>
        <c:grouping val="clustered"/>
        <c:ser>
          <c:idx val="0"/>
          <c:order val="0"/>
          <c:tx>
            <c:strRef>
              <c:f>Education!$I$114</c:f>
              <c:strCache>
                <c:ptCount val="1"/>
                <c:pt idx="0">
                  <c:v>2014</c:v>
                </c:pt>
              </c:strCache>
            </c:strRef>
          </c:tx>
          <c:spPr>
            <a:solidFill>
              <a:schemeClr val="accent5">
                <a:tint val="77000"/>
              </a:schemeClr>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Education!$G$115:$H$119</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Education!$I$115:$I$119</c:f>
              <c:numCache>
                <c:formatCode>General</c:formatCode>
                <c:ptCount val="5"/>
                <c:pt idx="0">
                  <c:v>22.6</c:v>
                </c:pt>
                <c:pt idx="1">
                  <c:v>47.5</c:v>
                </c:pt>
                <c:pt idx="2">
                  <c:v>22.2</c:v>
                </c:pt>
                <c:pt idx="3">
                  <c:v>42.1</c:v>
                </c:pt>
                <c:pt idx="4">
                  <c:v>32.200000000000003</c:v>
                </c:pt>
              </c:numCache>
            </c:numRef>
          </c:val>
          <c:extLst xmlns:c16r2="http://schemas.microsoft.com/office/drawing/2015/06/chart">
            <c:ext xmlns:c16="http://schemas.microsoft.com/office/drawing/2014/chart" uri="{C3380CC4-5D6E-409C-BE32-E72D297353CC}">
              <c16:uniqueId val="{00000000-9AAD-4C31-BA65-87FBA0458FA5}"/>
            </c:ext>
          </c:extLst>
        </c:ser>
        <c:ser>
          <c:idx val="1"/>
          <c:order val="1"/>
          <c:tx>
            <c:strRef>
              <c:f>Education!$J$114</c:f>
              <c:strCache>
                <c:ptCount val="1"/>
                <c:pt idx="0">
                  <c:v>2024</c:v>
                </c:pt>
              </c:strCache>
            </c:strRef>
          </c:tx>
          <c:spPr>
            <a:solidFill>
              <a:schemeClr val="accent5"/>
            </a:solidFill>
            <a:ln>
              <a:noFill/>
            </a:ln>
            <a:effectLst/>
          </c:spPr>
          <c:dPt>
            <c:idx val="4"/>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2-9AAD-4C31-BA65-87FBA0458FA5}"/>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Education!$G$115:$H$119</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Education!$J$115:$J$119</c:f>
              <c:numCache>
                <c:formatCode>0.0</c:formatCode>
                <c:ptCount val="5"/>
                <c:pt idx="0">
                  <c:v>17.323987960815433</c:v>
                </c:pt>
                <c:pt idx="1">
                  <c:v>38.022304534912109</c:v>
                </c:pt>
                <c:pt idx="2">
                  <c:v>17.155090332031246</c:v>
                </c:pt>
                <c:pt idx="3">
                  <c:v>32.371482849121101</c:v>
                </c:pt>
                <c:pt idx="4">
                  <c:v>24.841436386108391</c:v>
                </c:pt>
              </c:numCache>
            </c:numRef>
          </c:val>
          <c:extLst xmlns:c16r2="http://schemas.microsoft.com/office/drawing/2015/06/chart">
            <c:ext xmlns:c16="http://schemas.microsoft.com/office/drawing/2014/chart" uri="{C3380CC4-5D6E-409C-BE32-E72D297353CC}">
              <c16:uniqueId val="{00000001-9AAD-4C31-BA65-87FBA0458FA5}"/>
            </c:ext>
          </c:extLst>
        </c:ser>
        <c:dLbls>
          <c:showVal val="1"/>
        </c:dLbls>
        <c:gapWidth val="219"/>
        <c:overlap val="-27"/>
        <c:axId val="220723072"/>
        <c:axId val="220724608"/>
      </c:barChart>
      <c:catAx>
        <c:axId val="220723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20724608"/>
        <c:crosses val="autoZero"/>
        <c:auto val="1"/>
        <c:lblAlgn val="ctr"/>
        <c:lblOffset val="100"/>
      </c:catAx>
      <c:valAx>
        <c:axId val="220724608"/>
        <c:scaling>
          <c:orientation val="minMax"/>
        </c:scaling>
        <c:delete val="1"/>
        <c:axPos val="l"/>
        <c:numFmt formatCode="General" sourceLinked="1"/>
        <c:majorTickMark val="none"/>
        <c:tickLblPos val="nextTo"/>
        <c:crossAx val="2207230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a:noFill/>
    </a:ln>
    <a:effectLst/>
  </c:spPr>
  <c:txPr>
    <a:bodyPr/>
    <a:lstStyle/>
    <a:p>
      <a:pPr>
        <a:defRPr sz="1600" b="1"/>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5"/>
            </a:solidFill>
            <a:ln>
              <a:noFill/>
            </a:ln>
            <a:effectLst/>
          </c:spPr>
          <c:dPt>
            <c:idx val="5"/>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D390-497E-BCEF-C364FC8873D1}"/>
              </c:ext>
            </c:extLst>
          </c:dPt>
          <c:dLbls>
            <c:numFmt formatCode="#,##0.0" sourceLinked="0"/>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Education!$A$130:$A$142</c:f>
              <c:strCache>
                <c:ptCount val="13"/>
                <c:pt idx="0">
                  <c:v>الداخلة - وادي الذهب</c:v>
                </c:pt>
                <c:pt idx="1">
                  <c:v>العيون - الساقية الحمراء</c:v>
                </c:pt>
                <c:pt idx="2">
                  <c:v>الدار البيضاء - سطات</c:v>
                </c:pt>
                <c:pt idx="3">
                  <c:v>الرباط - سلا - القنيطرة</c:v>
                </c:pt>
                <c:pt idx="4">
                  <c:v>طنجة - تطوان – الحسيمة</c:v>
                </c:pt>
                <c:pt idx="5">
                  <c:v>المستوى الوطني</c:v>
                </c:pt>
                <c:pt idx="6">
                  <c:v> سوس - ماسة</c:v>
                </c:pt>
                <c:pt idx="7">
                  <c:v>كلميم - واد نون</c:v>
                </c:pt>
                <c:pt idx="8">
                  <c:v>فاس - مكناس</c:v>
                </c:pt>
                <c:pt idx="9">
                  <c:v> درعة - تافيلالت</c:v>
                </c:pt>
                <c:pt idx="10">
                  <c:v>الشرق</c:v>
                </c:pt>
                <c:pt idx="11">
                  <c:v>مراكش - آسفي</c:v>
                </c:pt>
                <c:pt idx="12">
                  <c:v>بني ملال - خنيفرة</c:v>
                </c:pt>
              </c:strCache>
            </c:strRef>
          </c:cat>
          <c:val>
            <c:numRef>
              <c:f>Education!$B$130:$B$142</c:f>
              <c:numCache>
                <c:formatCode>0.0</c:formatCode>
                <c:ptCount val="13"/>
                <c:pt idx="0">
                  <c:v>14.776499748229982</c:v>
                </c:pt>
                <c:pt idx="1">
                  <c:v>15.304192543029787</c:v>
                </c:pt>
                <c:pt idx="2">
                  <c:v>19.552370071411129</c:v>
                </c:pt>
                <c:pt idx="3">
                  <c:v>22.412506103515621</c:v>
                </c:pt>
                <c:pt idx="4">
                  <c:v>22.803335189819336</c:v>
                </c:pt>
                <c:pt idx="5">
                  <c:v>24.841436386108391</c:v>
                </c:pt>
                <c:pt idx="6">
                  <c:v>26.156757354736328</c:v>
                </c:pt>
                <c:pt idx="7">
                  <c:v>26.22143363952636</c:v>
                </c:pt>
                <c:pt idx="8">
                  <c:v>27.512987136840824</c:v>
                </c:pt>
                <c:pt idx="9">
                  <c:v>28.264568328857429</c:v>
                </c:pt>
                <c:pt idx="10">
                  <c:v>28.330724716186527</c:v>
                </c:pt>
                <c:pt idx="11">
                  <c:v>28.800285339355472</c:v>
                </c:pt>
                <c:pt idx="12">
                  <c:v>32.033267974853509</c:v>
                </c:pt>
              </c:numCache>
            </c:numRef>
          </c:val>
          <c:extLst xmlns:c16r2="http://schemas.microsoft.com/office/drawing/2015/06/chart">
            <c:ext xmlns:c16="http://schemas.microsoft.com/office/drawing/2014/chart" uri="{C3380CC4-5D6E-409C-BE32-E72D297353CC}">
              <c16:uniqueId val="{00000002-D390-497E-BCEF-C364FC8873D1}"/>
            </c:ext>
          </c:extLst>
        </c:ser>
        <c:dLbls>
          <c:showVal val="1"/>
        </c:dLbls>
        <c:gapWidth val="182"/>
        <c:axId val="220941696"/>
        <c:axId val="220996736"/>
      </c:barChart>
      <c:catAx>
        <c:axId val="22094169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20996736"/>
        <c:crosses val="autoZero"/>
        <c:auto val="1"/>
        <c:lblAlgn val="ctr"/>
        <c:lblOffset val="100"/>
      </c:catAx>
      <c:valAx>
        <c:axId val="220996736"/>
        <c:scaling>
          <c:orientation val="minMax"/>
        </c:scaling>
        <c:delete val="1"/>
        <c:axPos val="b"/>
        <c:numFmt formatCode="0.0" sourceLinked="1"/>
        <c:majorTickMark val="none"/>
        <c:tickLblPos val="nextTo"/>
        <c:crossAx val="22094169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600" b="1"/>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Langues!$B$21</c:f>
              <c:strCache>
                <c:ptCount val="1"/>
                <c:pt idx="0">
                  <c:v>الدارجة المغربية</c:v>
                </c:pt>
              </c:strCache>
            </c:strRef>
          </c:tx>
          <c:spPr>
            <a:solidFill>
              <a:srgbClr val="0E6FB8"/>
            </a:solidFill>
            <a:ln>
              <a:noFill/>
            </a:ln>
            <a:effectLst/>
          </c:spPr>
          <c:dLbls>
            <c:spPr>
              <a:noFill/>
              <a:ln>
                <a:noFill/>
              </a:ln>
              <a:effectLst/>
            </c:sp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Langues!$A$22:$A$24</c:f>
              <c:strCache>
                <c:ptCount val="3"/>
                <c:pt idx="0">
                  <c:v>الوسط الحضري </c:v>
                </c:pt>
                <c:pt idx="1">
                  <c:v>الوسط القروي</c:v>
                </c:pt>
                <c:pt idx="2">
                  <c:v>المستوى الوطني</c:v>
                </c:pt>
              </c:strCache>
            </c:strRef>
          </c:cat>
          <c:val>
            <c:numRef>
              <c:f>Langues!$B$22:$B$24</c:f>
              <c:numCache>
                <c:formatCode>0.0</c:formatCode>
                <c:ptCount val="3"/>
                <c:pt idx="0">
                  <c:v>96.258521825075164</c:v>
                </c:pt>
                <c:pt idx="1">
                  <c:v>84.53473299741745</c:v>
                </c:pt>
                <c:pt idx="2">
                  <c:v>91.898284107446656</c:v>
                </c:pt>
              </c:numCache>
            </c:numRef>
          </c:val>
          <c:extLst xmlns:c16r2="http://schemas.microsoft.com/office/drawing/2015/06/chart">
            <c:ext xmlns:c16="http://schemas.microsoft.com/office/drawing/2014/chart" uri="{C3380CC4-5D6E-409C-BE32-E72D297353CC}">
              <c16:uniqueId val="{00000000-C9DC-4549-87DC-F46D4805B076}"/>
            </c:ext>
          </c:extLst>
        </c:ser>
        <c:ser>
          <c:idx val="1"/>
          <c:order val="1"/>
          <c:tx>
            <c:strRef>
              <c:f>Langues!$C$21</c:f>
              <c:strCache>
                <c:ptCount val="1"/>
                <c:pt idx="0">
                  <c:v>الأمازيغية  
(تشلحيت, تمزيغت, 
تريفيت،...)</c:v>
                </c:pt>
              </c:strCache>
            </c:strRef>
          </c:tx>
          <c:spPr>
            <a:solidFill>
              <a:srgbClr val="E36017"/>
            </a:solidFill>
            <a:ln>
              <a:noFill/>
            </a:ln>
            <a:effectLst/>
          </c:spPr>
          <c:dLbls>
            <c:spPr>
              <a:noFill/>
              <a:ln>
                <a:noFill/>
              </a:ln>
              <a:effectLst/>
            </c:sp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Langues!$A$22:$A$24</c:f>
              <c:strCache>
                <c:ptCount val="3"/>
                <c:pt idx="0">
                  <c:v>الوسط الحضري </c:v>
                </c:pt>
                <c:pt idx="1">
                  <c:v>الوسط القروي</c:v>
                </c:pt>
                <c:pt idx="2">
                  <c:v>المستوى الوطني</c:v>
                </c:pt>
              </c:strCache>
            </c:strRef>
          </c:cat>
          <c:val>
            <c:numRef>
              <c:f>Langues!$C$22:$C$24</c:f>
              <c:numCache>
                <c:formatCode>0.0</c:formatCode>
                <c:ptCount val="3"/>
                <c:pt idx="0">
                  <c:v>19.865223020315167</c:v>
                </c:pt>
                <c:pt idx="1">
                  <c:v>33.260691165924072</c:v>
                </c:pt>
                <c:pt idx="2">
                  <c:v>24.84717816114426</c:v>
                </c:pt>
              </c:numCache>
            </c:numRef>
          </c:val>
          <c:extLst xmlns:c16r2="http://schemas.microsoft.com/office/drawing/2015/06/chart">
            <c:ext xmlns:c16="http://schemas.microsoft.com/office/drawing/2014/chart" uri="{C3380CC4-5D6E-409C-BE32-E72D297353CC}">
              <c16:uniqueId val="{00000001-C9DC-4549-87DC-F46D4805B076}"/>
            </c:ext>
          </c:extLst>
        </c:ser>
        <c:ser>
          <c:idx val="2"/>
          <c:order val="2"/>
          <c:tx>
            <c:strRef>
              <c:f>Langues!$D$21</c:f>
              <c:strCache>
                <c:ptCount val="1"/>
                <c:pt idx="0">
                  <c:v>الحسانية</c:v>
                </c:pt>
              </c:strCache>
            </c:strRef>
          </c:tx>
          <c:spPr>
            <a:solidFill>
              <a:srgbClr val="FEC215"/>
            </a:solidFill>
            <a:ln>
              <a:noFill/>
            </a:ln>
            <a:effectLst/>
          </c:spPr>
          <c:dLbls>
            <c:spPr>
              <a:noFill/>
              <a:ln>
                <a:noFill/>
              </a:ln>
              <a:effectLst/>
            </c:sp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Langues!$A$22:$A$24</c:f>
              <c:strCache>
                <c:ptCount val="3"/>
                <c:pt idx="0">
                  <c:v>الوسط الحضري </c:v>
                </c:pt>
                <c:pt idx="1">
                  <c:v>الوسط القروي</c:v>
                </c:pt>
                <c:pt idx="2">
                  <c:v>المستوى الوطني</c:v>
                </c:pt>
              </c:strCache>
            </c:strRef>
          </c:cat>
          <c:val>
            <c:numRef>
              <c:f>Langues!$D$22:$D$24</c:f>
              <c:numCache>
                <c:formatCode>0.0</c:formatCode>
                <c:ptCount val="3"/>
                <c:pt idx="0">
                  <c:v>1.0837080888450146</c:v>
                </c:pt>
                <c:pt idx="1">
                  <c:v>0.28311244677752256</c:v>
                </c:pt>
                <c:pt idx="2">
                  <c:v>0.78595587983727455</c:v>
                </c:pt>
              </c:numCache>
            </c:numRef>
          </c:val>
          <c:extLst xmlns:c16r2="http://schemas.microsoft.com/office/drawing/2015/06/chart">
            <c:ext xmlns:c16="http://schemas.microsoft.com/office/drawing/2014/chart" uri="{C3380CC4-5D6E-409C-BE32-E72D297353CC}">
              <c16:uniqueId val="{00000002-C9DC-4549-87DC-F46D4805B076}"/>
            </c:ext>
          </c:extLst>
        </c:ser>
        <c:dLbls>
          <c:showVal val="1"/>
        </c:dLbls>
        <c:axId val="221336704"/>
        <c:axId val="221338240"/>
      </c:barChart>
      <c:catAx>
        <c:axId val="2213367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fr-FR"/>
          </a:p>
        </c:txPr>
        <c:crossAx val="221338240"/>
        <c:crosses val="autoZero"/>
        <c:auto val="1"/>
        <c:lblAlgn val="ctr"/>
        <c:lblOffset val="100"/>
      </c:catAx>
      <c:valAx>
        <c:axId val="221338240"/>
        <c:scaling>
          <c:orientation val="minMax"/>
        </c:scaling>
        <c:delete val="1"/>
        <c:axPos val="l"/>
        <c:numFmt formatCode="0.0" sourceLinked="1"/>
        <c:majorTickMark val="none"/>
        <c:tickLblPos val="nextTo"/>
        <c:crossAx val="221336704"/>
        <c:crosses val="autoZero"/>
        <c:crossBetween val="between"/>
      </c:valAx>
      <c:spPr>
        <a:noFill/>
        <a:ln>
          <a:noFill/>
        </a:ln>
        <a:effectLst/>
      </c:spPr>
    </c:plotArea>
    <c:legend>
      <c:legendPos val="r"/>
      <c:layout>
        <c:manualLayout>
          <c:xMode val="edge"/>
          <c:yMode val="edge"/>
          <c:x val="0.59427545170085594"/>
          <c:y val="1.1794269927687176E-3"/>
          <c:w val="0.38846971055892821"/>
          <c:h val="0.25731028522460897"/>
        </c:manualLayout>
      </c:layout>
      <c:spPr>
        <a:noFill/>
        <a:ln>
          <a:noFill/>
        </a:ln>
        <a:effectLst/>
      </c:spPr>
      <c:txPr>
        <a:bodyPr rot="0" vert="horz"/>
        <a:lstStyle/>
        <a:p>
          <a:pPr>
            <a:defRPr sz="1400"/>
          </a:pPr>
          <a:endParaRPr lang="fr-FR"/>
        </a:p>
      </c:txPr>
    </c:legend>
    <c:plotVisOnly val="1"/>
    <c:dispBlanksAs val="gap"/>
  </c:chart>
  <c:spPr>
    <a:solidFill>
      <a:schemeClr val="bg1"/>
    </a:solidFill>
    <a:ln w="9525" cap="flat" cmpd="sng" algn="ctr">
      <a:noFill/>
      <a:round/>
    </a:ln>
    <a:effectLst/>
  </c:spPr>
  <c:txPr>
    <a:bodyPr/>
    <a:lstStyle/>
    <a:p>
      <a:pPr>
        <a:defRPr sz="1200" b="1">
          <a:solidFill>
            <a:schemeClr val="tx1">
              <a:lumMod val="65000"/>
              <a:lumOff val="35000"/>
            </a:schemeClr>
          </a:solidFill>
        </a:defRPr>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0.2391504811898513"/>
          <c:y val="0"/>
          <c:w val="0.73029396325459339"/>
          <c:h val="1"/>
        </c:manualLayout>
      </c:layout>
      <c:barChart>
        <c:barDir val="bar"/>
        <c:grouping val="clustered"/>
        <c:ser>
          <c:idx val="0"/>
          <c:order val="0"/>
          <c:tx>
            <c:strRef>
              <c:f>Langues!$H$5</c:f>
              <c:strCache>
                <c:ptCount val="1"/>
                <c:pt idx="0">
                  <c:v>الوسط الحضري</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Langues!$G$6:$G$11</c:f>
              <c:strCache>
                <c:ptCount val="6"/>
                <c:pt idx="0">
                  <c:v>لغات أخرى</c:v>
                </c:pt>
                <c:pt idx="1">
                  <c:v>الإسبانية</c:v>
                </c:pt>
                <c:pt idx="2">
                  <c:v>الأمازيغية (حرف تيفناغ)</c:v>
                </c:pt>
                <c:pt idx="3">
                  <c:v>الإنجليزية</c:v>
                </c:pt>
                <c:pt idx="4">
                  <c:v>الفرنسية</c:v>
                </c:pt>
                <c:pt idx="5">
                  <c:v>العربية</c:v>
                </c:pt>
              </c:strCache>
            </c:strRef>
          </c:cat>
          <c:val>
            <c:numRef>
              <c:f>Langues!$H$6:$H$11</c:f>
              <c:numCache>
                <c:formatCode>0.0</c:formatCode>
                <c:ptCount val="6"/>
                <c:pt idx="0">
                  <c:v>1.2232625484466553</c:v>
                </c:pt>
                <c:pt idx="1">
                  <c:v>1.5945452451705933</c:v>
                </c:pt>
                <c:pt idx="2">
                  <c:v>1.4742549657821655</c:v>
                </c:pt>
                <c:pt idx="3">
                  <c:v>25.212514877319329</c:v>
                </c:pt>
                <c:pt idx="4">
                  <c:v>64.313819885253906</c:v>
                </c:pt>
                <c:pt idx="5">
                  <c:v>99.094482421875014</c:v>
                </c:pt>
              </c:numCache>
            </c:numRef>
          </c:val>
          <c:extLst xmlns:c16r2="http://schemas.microsoft.com/office/drawing/2015/06/chart">
            <c:ext xmlns:c16="http://schemas.microsoft.com/office/drawing/2014/chart" uri="{C3380CC4-5D6E-409C-BE32-E72D297353CC}">
              <c16:uniqueId val="{00000000-BA0E-4B99-985C-F26C478C241B}"/>
            </c:ext>
          </c:extLst>
        </c:ser>
        <c:ser>
          <c:idx val="1"/>
          <c:order val="1"/>
          <c:tx>
            <c:strRef>
              <c:f>Langues!$I$5</c:f>
              <c:strCache>
                <c:ptCount val="1"/>
                <c:pt idx="0">
                  <c:v>الوسط القروي</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Langues!$G$6:$G$11</c:f>
              <c:strCache>
                <c:ptCount val="6"/>
                <c:pt idx="0">
                  <c:v>لغات أخرى</c:v>
                </c:pt>
                <c:pt idx="1">
                  <c:v>الإسبانية</c:v>
                </c:pt>
                <c:pt idx="2">
                  <c:v>الأمازيغية (حرف تيفناغ)</c:v>
                </c:pt>
                <c:pt idx="3">
                  <c:v>الإنجليزية</c:v>
                </c:pt>
                <c:pt idx="4">
                  <c:v>الفرنسية</c:v>
                </c:pt>
                <c:pt idx="5">
                  <c:v>العربية</c:v>
                </c:pt>
              </c:strCache>
            </c:strRef>
          </c:cat>
          <c:val>
            <c:numRef>
              <c:f>Langues!$I$6:$I$11</c:f>
              <c:numCache>
                <c:formatCode>0.0</c:formatCode>
                <c:ptCount val="6"/>
                <c:pt idx="0">
                  <c:v>0.39702168107032787</c:v>
                </c:pt>
                <c:pt idx="1">
                  <c:v>0.31874883174896246</c:v>
                </c:pt>
                <c:pt idx="2">
                  <c:v>1.6178330183029173</c:v>
                </c:pt>
                <c:pt idx="3">
                  <c:v>9.58245849609375</c:v>
                </c:pt>
                <c:pt idx="4">
                  <c:v>42.140163421630852</c:v>
                </c:pt>
                <c:pt idx="5">
                  <c:v>99.331779479980469</c:v>
                </c:pt>
              </c:numCache>
            </c:numRef>
          </c:val>
          <c:extLst xmlns:c16r2="http://schemas.microsoft.com/office/drawing/2015/06/chart">
            <c:ext xmlns:c16="http://schemas.microsoft.com/office/drawing/2014/chart" uri="{C3380CC4-5D6E-409C-BE32-E72D297353CC}">
              <c16:uniqueId val="{00000001-BA0E-4B99-985C-F26C478C241B}"/>
            </c:ext>
          </c:extLst>
        </c:ser>
        <c:ser>
          <c:idx val="2"/>
          <c:order val="2"/>
          <c:tx>
            <c:strRef>
              <c:f>Langues!$J$5</c:f>
              <c:strCache>
                <c:ptCount val="1"/>
                <c:pt idx="0">
                  <c:v>المستوى الوطني</c:v>
                </c:pt>
              </c:strCache>
            </c:strRef>
          </c:tx>
          <c:spPr>
            <a:solidFill>
              <a:schemeClr val="accent1">
                <a:lumMod val="75000"/>
              </a:schemeClr>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Langues!$G$6:$G$11</c:f>
              <c:strCache>
                <c:ptCount val="6"/>
                <c:pt idx="0">
                  <c:v>لغات أخرى</c:v>
                </c:pt>
                <c:pt idx="1">
                  <c:v>الإسبانية</c:v>
                </c:pt>
                <c:pt idx="2">
                  <c:v>الأمازيغية (حرف تيفناغ)</c:v>
                </c:pt>
                <c:pt idx="3">
                  <c:v>الإنجليزية</c:v>
                </c:pt>
                <c:pt idx="4">
                  <c:v>الفرنسية</c:v>
                </c:pt>
                <c:pt idx="5">
                  <c:v>العربية</c:v>
                </c:pt>
              </c:strCache>
            </c:strRef>
          </c:cat>
          <c:val>
            <c:numRef>
              <c:f>Langues!$J$6:$J$11</c:f>
              <c:numCache>
                <c:formatCode>0.0</c:formatCode>
                <c:ptCount val="6"/>
                <c:pt idx="0">
                  <c:v>0.97576665878295887</c:v>
                </c:pt>
                <c:pt idx="1">
                  <c:v>1.2123874425888064</c:v>
                </c:pt>
                <c:pt idx="2">
                  <c:v>1.5172629356384277</c:v>
                </c:pt>
                <c:pt idx="3">
                  <c:v>20.530618667602543</c:v>
                </c:pt>
                <c:pt idx="4">
                  <c:v>57.671825408935547</c:v>
                </c:pt>
                <c:pt idx="5">
                  <c:v>99.165565490722656</c:v>
                </c:pt>
              </c:numCache>
            </c:numRef>
          </c:val>
          <c:extLst xmlns:c16r2="http://schemas.microsoft.com/office/drawing/2015/06/chart">
            <c:ext xmlns:c16="http://schemas.microsoft.com/office/drawing/2014/chart" uri="{C3380CC4-5D6E-409C-BE32-E72D297353CC}">
              <c16:uniqueId val="{00000002-BA0E-4B99-985C-F26C478C241B}"/>
            </c:ext>
          </c:extLst>
        </c:ser>
        <c:dLbls>
          <c:showVal val="1"/>
        </c:dLbls>
        <c:gapWidth val="182"/>
        <c:axId val="175248896"/>
        <c:axId val="175250432"/>
      </c:barChart>
      <c:catAx>
        <c:axId val="17524889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75250432"/>
        <c:crosses val="autoZero"/>
        <c:auto val="1"/>
        <c:lblAlgn val="ctr"/>
        <c:lblOffset val="100"/>
      </c:catAx>
      <c:valAx>
        <c:axId val="175250432"/>
        <c:scaling>
          <c:orientation val="minMax"/>
        </c:scaling>
        <c:delete val="1"/>
        <c:axPos val="b"/>
        <c:numFmt formatCode="0.0" sourceLinked="1"/>
        <c:majorTickMark val="none"/>
        <c:tickLblPos val="nextTo"/>
        <c:crossAx val="175248896"/>
        <c:crosses val="autoZero"/>
        <c:crossBetween val="between"/>
      </c:valAx>
      <c:spPr>
        <a:noFill/>
        <a:ln>
          <a:noFill/>
        </a:ln>
        <a:effectLst/>
      </c:spPr>
    </c:plotArea>
    <c:legend>
      <c:legendPos val="b"/>
      <c:layout>
        <c:manualLayout>
          <c:xMode val="edge"/>
          <c:yMode val="edge"/>
          <c:x val="0.45605336832895887"/>
          <c:y val="0.82305143675222414"/>
          <c:w val="0.54344881889763763"/>
          <c:h val="7.2996698503137517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sz="1600" b="1"/>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fr-FR"/>
  <c:style val="3"/>
  <c:chart>
    <c:autoTitleDeleted val="1"/>
    <c:plotArea>
      <c:layout>
        <c:manualLayout>
          <c:layoutTarget val="inner"/>
          <c:xMode val="edge"/>
          <c:yMode val="edge"/>
          <c:x val="1.6763731109753002E-2"/>
          <c:y val="0.17491252772144167"/>
          <c:w val="0.96647253778049402"/>
          <c:h val="0.6020161959114867"/>
        </c:manualLayout>
      </c:layout>
      <c:barChart>
        <c:barDir val="col"/>
        <c:grouping val="clustered"/>
        <c:ser>
          <c:idx val="0"/>
          <c:order val="0"/>
          <c:tx>
            <c:strRef>
              <c:f>'Handicap et Santé'!$A$5</c:f>
              <c:strCache>
                <c:ptCount val="1"/>
                <c:pt idx="0">
                  <c:v>2014</c:v>
                </c:pt>
              </c:strCache>
            </c:strRef>
          </c:tx>
          <c:spPr>
            <a:solidFill>
              <a:schemeClr val="accent1">
                <a:tint val="77000"/>
              </a:schemeClr>
            </a:solidFill>
            <a:ln>
              <a:no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'Handicap et Santé'!$B$4:$E$4</c:f>
              <c:strCache>
                <c:ptCount val="4"/>
                <c:pt idx="0">
                  <c:v>أقل من 15 سنة</c:v>
                </c:pt>
                <c:pt idx="1">
                  <c:v>من 15 إلى 59 سنة</c:v>
                </c:pt>
                <c:pt idx="2">
                  <c:v>60 سنة فأكثر</c:v>
                </c:pt>
                <c:pt idx="3">
                  <c:v>المستوى الوطني</c:v>
                </c:pt>
              </c:strCache>
            </c:strRef>
          </c:cat>
          <c:val>
            <c:numRef>
              <c:f>'Handicap et Santé'!$B$5:$E$5</c:f>
              <c:numCache>
                <c:formatCode>0.0</c:formatCode>
                <c:ptCount val="4"/>
                <c:pt idx="0">
                  <c:v>1.4</c:v>
                </c:pt>
                <c:pt idx="1">
                  <c:v>3.7</c:v>
                </c:pt>
                <c:pt idx="2">
                  <c:v>25</c:v>
                </c:pt>
                <c:pt idx="3" formatCode="General">
                  <c:v>5.0999999999999996</c:v>
                </c:pt>
              </c:numCache>
            </c:numRef>
          </c:val>
          <c:extLst xmlns:c16r2="http://schemas.microsoft.com/office/drawing/2015/06/chart">
            <c:ext xmlns:c16="http://schemas.microsoft.com/office/drawing/2014/chart" uri="{C3380CC4-5D6E-409C-BE32-E72D297353CC}">
              <c16:uniqueId val="{00000000-9F78-48E0-B8B2-293CD84CF440}"/>
            </c:ext>
          </c:extLst>
        </c:ser>
        <c:ser>
          <c:idx val="1"/>
          <c:order val="1"/>
          <c:tx>
            <c:strRef>
              <c:f>'Handicap et Santé'!$A$6</c:f>
              <c:strCache>
                <c:ptCount val="1"/>
                <c:pt idx="0">
                  <c:v>2024</c:v>
                </c:pt>
              </c:strCache>
            </c:strRef>
          </c:tx>
          <c:spPr>
            <a:solidFill>
              <a:srgbClr val="0070C0"/>
            </a:solidFill>
            <a:ln>
              <a:solidFill>
                <a:schemeClr val="bg1"/>
              </a:solidFill>
            </a:ln>
            <a:effectLst/>
          </c:spPr>
          <c:dPt>
            <c:idx val="3"/>
            <c:spPr>
              <a:solidFill>
                <a:srgbClr val="0070C0"/>
              </a:solidFill>
              <a:ln>
                <a:solidFill>
                  <a:srgbClr val="FF0000"/>
                </a:solidFill>
              </a:ln>
              <a:effectLst/>
            </c:spPr>
            <c:extLst xmlns:c16r2="http://schemas.microsoft.com/office/drawing/2015/06/chart">
              <c:ext xmlns:c16="http://schemas.microsoft.com/office/drawing/2014/chart" uri="{C3380CC4-5D6E-409C-BE32-E72D297353CC}">
                <c16:uniqueId val="{00000000-7E12-411E-A35A-8E42DA9E39FB}"/>
              </c:ext>
            </c:extLst>
          </c:dPt>
          <c:dLbls>
            <c:dLbl>
              <c:idx val="3"/>
              <c:spPr>
                <a:noFill/>
                <a:ln>
                  <a:noFill/>
                </a:ln>
                <a:effectLst/>
              </c:spPr>
              <c:txPr>
                <a:bodyPr rot="0" vert="horz"/>
                <a:lstStyle/>
                <a:p>
                  <a:pPr>
                    <a:defRPr sz="2000"/>
                  </a:pPr>
                  <a:endParaRPr lang="fr-FR"/>
                </a:p>
              </c:txPr>
            </c:dLbl>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'Handicap et Santé'!$B$4:$E$4</c:f>
              <c:strCache>
                <c:ptCount val="4"/>
                <c:pt idx="0">
                  <c:v>أقل من 15 سنة</c:v>
                </c:pt>
                <c:pt idx="1">
                  <c:v>من 15 إلى 59 سنة</c:v>
                </c:pt>
                <c:pt idx="2">
                  <c:v>60 سنة فأكثر</c:v>
                </c:pt>
                <c:pt idx="3">
                  <c:v>المستوى الوطني</c:v>
                </c:pt>
              </c:strCache>
            </c:strRef>
          </c:cat>
          <c:val>
            <c:numRef>
              <c:f>'Handicap et Santé'!$B$6:$E$6</c:f>
              <c:numCache>
                <c:formatCode>0.0</c:formatCode>
                <c:ptCount val="4"/>
                <c:pt idx="0">
                  <c:v>1.9474711269140246</c:v>
                </c:pt>
                <c:pt idx="1">
                  <c:v>2.8632348403334622</c:v>
                </c:pt>
                <c:pt idx="2">
                  <c:v>18.5161292552948</c:v>
                </c:pt>
                <c:pt idx="3">
                  <c:v>4.7540090978145599</c:v>
                </c:pt>
              </c:numCache>
            </c:numRef>
          </c:val>
          <c:extLst xmlns:c16r2="http://schemas.microsoft.com/office/drawing/2015/06/chart">
            <c:ext xmlns:c16="http://schemas.microsoft.com/office/drawing/2014/chart" uri="{C3380CC4-5D6E-409C-BE32-E72D297353CC}">
              <c16:uniqueId val="{00000001-9F78-48E0-B8B2-293CD84CF440}"/>
            </c:ext>
          </c:extLst>
        </c:ser>
        <c:dLbls>
          <c:showVal val="1"/>
        </c:dLbls>
        <c:gapWidth val="219"/>
        <c:overlap val="-27"/>
        <c:axId val="221659520"/>
        <c:axId val="221661056"/>
      </c:barChart>
      <c:catAx>
        <c:axId val="221659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21661056"/>
        <c:crosses val="autoZero"/>
        <c:auto val="1"/>
        <c:lblAlgn val="ctr"/>
        <c:lblOffset val="100"/>
      </c:catAx>
      <c:valAx>
        <c:axId val="221661056"/>
        <c:scaling>
          <c:orientation val="minMax"/>
        </c:scaling>
        <c:delete val="1"/>
        <c:axPos val="l"/>
        <c:numFmt formatCode="0.0" sourceLinked="1"/>
        <c:majorTickMark val="none"/>
        <c:tickLblPos val="nextTo"/>
        <c:crossAx val="221659520"/>
        <c:crosses val="autoZero"/>
        <c:crossBetween val="between"/>
      </c:valAx>
      <c:spPr>
        <a:noFill/>
        <a:ln>
          <a:noFill/>
        </a:ln>
        <a:effectLst/>
      </c:spPr>
    </c:plotArea>
    <c:legend>
      <c:legendPos val="b"/>
      <c:layout>
        <c:manualLayout>
          <c:xMode val="edge"/>
          <c:yMode val="edge"/>
          <c:x val="0.44168567536176723"/>
          <c:y val="0.92151036535290609"/>
          <c:w val="0.12577238261098292"/>
          <c:h val="7.8489634647093742E-2"/>
        </c:manualLayout>
      </c:layout>
      <c:spPr>
        <a:noFill/>
        <a:ln>
          <a:noFill/>
        </a:ln>
        <a:effectLst/>
      </c:spPr>
      <c:txPr>
        <a:bodyPr rot="0" vert="horz"/>
        <a:lstStyle/>
        <a:p>
          <a:pPr>
            <a:defRPr/>
          </a:pPr>
          <a:endParaRPr lang="fr-FR"/>
        </a:p>
      </c:txPr>
    </c:legend>
    <c:plotVisOnly val="1"/>
    <c:dispBlanksAs val="gap"/>
  </c:chart>
  <c:spPr>
    <a:solidFill>
      <a:schemeClr val="bg1"/>
    </a:solidFill>
    <a:ln w="9525" cap="flat" cmpd="sng" algn="ctr">
      <a:noFill/>
      <a:round/>
    </a:ln>
    <a:effectLst/>
  </c:spPr>
  <c:txPr>
    <a:bodyPr/>
    <a:lstStyle/>
    <a:p>
      <a:pPr>
        <a:defRPr sz="1600" b="1"/>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5"/>
            </a:solidFill>
            <a:ln>
              <a:noFill/>
            </a:ln>
            <a:effectLst/>
          </c:spPr>
          <c:dPt>
            <c:idx val="6"/>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894A-4FAE-9CCA-68BE1029E65D}"/>
              </c:ext>
            </c:extLst>
          </c:dPt>
          <c:dLbls>
            <c:dLbl>
              <c:idx val="6"/>
              <c:spPr>
                <a:noFill/>
                <a:ln>
                  <a:noFill/>
                </a:ln>
                <a:effectLst/>
              </c:spPr>
              <c:txPr>
                <a:bodyPr rot="0" vert="horz"/>
                <a:lstStyle/>
                <a:p>
                  <a:pPr>
                    <a:defRPr b="1"/>
                  </a:pPr>
                  <a:endParaRPr lang="fr-FR"/>
                </a:p>
              </c:txPr>
            </c:dLbl>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'Handicap et Santé'!$A$52:$A$64</c:f>
              <c:strCache>
                <c:ptCount val="13"/>
                <c:pt idx="0">
                  <c:v>طنجة - تطوان – الحسيمة</c:v>
                </c:pt>
                <c:pt idx="1">
                  <c:v>الداخلة - وادي الذهب</c:v>
                </c:pt>
                <c:pt idx="2">
                  <c:v>الدار البيضاء - سطات</c:v>
                </c:pt>
                <c:pt idx="3">
                  <c:v>العيون - الساقية الحمراء</c:v>
                </c:pt>
                <c:pt idx="4">
                  <c:v>كلميم - واد نون</c:v>
                </c:pt>
                <c:pt idx="5">
                  <c:v> سوس - ماسة</c:v>
                </c:pt>
                <c:pt idx="6">
                  <c:v>المستوى الوطني</c:v>
                </c:pt>
                <c:pt idx="7">
                  <c:v>مراكش - آسفي</c:v>
                </c:pt>
                <c:pt idx="8">
                  <c:v>الشرق</c:v>
                </c:pt>
                <c:pt idx="9">
                  <c:v> درعة - تافيلالت</c:v>
                </c:pt>
                <c:pt idx="10">
                  <c:v>الرباط - سلا - القنيطرة</c:v>
                </c:pt>
                <c:pt idx="11">
                  <c:v>بني ملال - خنيفرة</c:v>
                </c:pt>
                <c:pt idx="12">
                  <c:v>فاس - مكناس</c:v>
                </c:pt>
              </c:strCache>
            </c:strRef>
          </c:cat>
          <c:val>
            <c:numRef>
              <c:f>'Handicap et Santé'!$B$52:$B$64</c:f>
              <c:numCache>
                <c:formatCode>0.0</c:formatCode>
                <c:ptCount val="13"/>
                <c:pt idx="0">
                  <c:v>62.204438447952271</c:v>
                </c:pt>
                <c:pt idx="1">
                  <c:v>63.786548376083381</c:v>
                </c:pt>
                <c:pt idx="2">
                  <c:v>67.383545637130723</c:v>
                </c:pt>
                <c:pt idx="3">
                  <c:v>67.739480733871446</c:v>
                </c:pt>
                <c:pt idx="4">
                  <c:v>68.032735586166368</c:v>
                </c:pt>
                <c:pt idx="5">
                  <c:v>68.710374832153292</c:v>
                </c:pt>
                <c:pt idx="6">
                  <c:v>69.773435592651325</c:v>
                </c:pt>
                <c:pt idx="7">
                  <c:v>70.627421140670762</c:v>
                </c:pt>
                <c:pt idx="8">
                  <c:v>70.762181282043457</c:v>
                </c:pt>
                <c:pt idx="9">
                  <c:v>71.021705865859971</c:v>
                </c:pt>
                <c:pt idx="10">
                  <c:v>71.678680181503267</c:v>
                </c:pt>
                <c:pt idx="11">
                  <c:v>74.208259582519531</c:v>
                </c:pt>
                <c:pt idx="12">
                  <c:v>75.453376770019517</c:v>
                </c:pt>
              </c:numCache>
            </c:numRef>
          </c:val>
          <c:extLst xmlns:c16r2="http://schemas.microsoft.com/office/drawing/2015/06/chart">
            <c:ext xmlns:c16="http://schemas.microsoft.com/office/drawing/2014/chart" uri="{C3380CC4-5D6E-409C-BE32-E72D297353CC}">
              <c16:uniqueId val="{00000002-894A-4FAE-9CCA-68BE1029E65D}"/>
            </c:ext>
          </c:extLst>
        </c:ser>
        <c:dLbls>
          <c:showVal val="1"/>
        </c:dLbls>
        <c:gapWidth val="182"/>
        <c:axId val="226450816"/>
        <c:axId val="226452608"/>
      </c:barChart>
      <c:catAx>
        <c:axId val="226450816"/>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26452608"/>
        <c:crosses val="autoZero"/>
        <c:auto val="1"/>
        <c:lblAlgn val="ctr"/>
        <c:lblOffset val="100"/>
      </c:catAx>
      <c:valAx>
        <c:axId val="226452608"/>
        <c:scaling>
          <c:orientation val="minMax"/>
        </c:scaling>
        <c:delete val="1"/>
        <c:axPos val="b"/>
        <c:numFmt formatCode="0.0" sourceLinked="1"/>
        <c:tickLblPos val="nextTo"/>
        <c:crossAx val="22645081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400"/>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fr-FR"/>
  <c:chart>
    <c:autoTitleDeleted val="1"/>
    <c:plotArea>
      <c:layout>
        <c:manualLayout>
          <c:layoutTarget val="inner"/>
          <c:xMode val="edge"/>
          <c:yMode val="edge"/>
          <c:x val="2.308349947834927E-2"/>
          <c:y val="4.2552206409574585E-2"/>
          <c:w val="0.9538330010433016"/>
          <c:h val="0.76433144300410671"/>
        </c:manualLayout>
      </c:layout>
      <c:barChart>
        <c:barDir val="col"/>
        <c:grouping val="clustered"/>
        <c:ser>
          <c:idx val="0"/>
          <c:order val="0"/>
          <c:spPr>
            <a:solidFill>
              <a:schemeClr val="accent5"/>
            </a:solidFill>
            <a:ln>
              <a:noFill/>
            </a:ln>
            <a:effectLst/>
          </c:spPr>
          <c:dPt>
            <c:idx val="2"/>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83C3-4965-BF9D-96F4DC914EC3}"/>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('Handicap et Santé'!$B$38:$B$39,'Handicap et Santé'!$B$42)</c:f>
              <c:strCache>
                <c:ptCount val="3"/>
                <c:pt idx="0">
                  <c:v>الوسط الحضري </c:v>
                </c:pt>
                <c:pt idx="1">
                  <c:v>الوسط القروي</c:v>
                </c:pt>
                <c:pt idx="2">
                  <c:v>المستوى الوطني</c:v>
                </c:pt>
              </c:strCache>
            </c:strRef>
          </c:cat>
          <c:val>
            <c:numRef>
              <c:f>('Handicap et Santé'!$C$38:$C$39,'Handicap et Santé'!$C$42)</c:f>
              <c:numCache>
                <c:formatCode>_-* #,##0.0\ _€_-;\-* #,##0.0\ _€_-;_-* "-"??\ _€_-;_-@_-</c:formatCode>
                <c:ptCount val="3"/>
                <c:pt idx="0">
                  <c:v>69.254881143569918</c:v>
                </c:pt>
                <c:pt idx="1">
                  <c:v>70.648461580276503</c:v>
                </c:pt>
                <c:pt idx="2">
                  <c:v>69.773435592651325</c:v>
                </c:pt>
              </c:numCache>
            </c:numRef>
          </c:val>
          <c:extLst xmlns:c16r2="http://schemas.microsoft.com/office/drawing/2015/06/chart">
            <c:ext xmlns:c16="http://schemas.microsoft.com/office/drawing/2014/chart" uri="{C3380CC4-5D6E-409C-BE32-E72D297353CC}">
              <c16:uniqueId val="{00000000-83C3-4965-BF9D-96F4DC914EC3}"/>
            </c:ext>
          </c:extLst>
        </c:ser>
        <c:dLbls>
          <c:showVal val="1"/>
        </c:dLbls>
        <c:gapWidth val="219"/>
        <c:overlap val="-27"/>
        <c:axId val="226865920"/>
        <c:axId val="226867456"/>
      </c:barChart>
      <c:catAx>
        <c:axId val="2268659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26867456"/>
        <c:crosses val="autoZero"/>
        <c:auto val="1"/>
        <c:lblAlgn val="ctr"/>
        <c:lblOffset val="100"/>
      </c:catAx>
      <c:valAx>
        <c:axId val="226867456"/>
        <c:scaling>
          <c:orientation val="minMax"/>
          <c:max val="100"/>
          <c:min val="0"/>
        </c:scaling>
        <c:delete val="1"/>
        <c:axPos val="l"/>
        <c:numFmt formatCode="_-* #,##0.0\ _€_-;\-* #,##0.0\ _€_-;_-* &quot;-&quot;??\ _€_-;_-@_-" sourceLinked="1"/>
        <c:tickLblPos val="nextTo"/>
        <c:crossAx val="226865920"/>
        <c:crosses val="autoZero"/>
        <c:crossBetween val="between"/>
      </c:valAx>
      <c:spPr>
        <a:noFill/>
        <a:ln>
          <a:noFill/>
        </a:ln>
        <a:effectLst/>
      </c:spPr>
    </c:plotArea>
    <c:plotVisOnly val="1"/>
    <c:dispBlanksAs val="gap"/>
  </c:chart>
  <c:spPr>
    <a:solidFill>
      <a:schemeClr val="bg1"/>
    </a:solidFill>
    <a:ln>
      <a:noFill/>
    </a:ln>
    <a:effectLst/>
  </c:spPr>
  <c:txPr>
    <a:bodyPr/>
    <a:lstStyle/>
    <a:p>
      <a:pPr>
        <a:defRPr sz="1600" b="1"/>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3"/>
  <c:chart>
    <c:autoTitleDeleted val="1"/>
    <c:plotArea>
      <c:layout/>
      <c:barChart>
        <c:barDir val="col"/>
        <c:grouping val="clustered"/>
        <c:ser>
          <c:idx val="0"/>
          <c:order val="0"/>
          <c:tx>
            <c:strRef>
              <c:f>ISF!$A$5</c:f>
              <c:strCache>
                <c:ptCount val="1"/>
                <c:pt idx="0">
                  <c:v>2004</c:v>
                </c:pt>
              </c:strCache>
            </c:strRef>
          </c:tx>
          <c:spPr>
            <a:solidFill>
              <a:schemeClr val="accent1">
                <a:tint val="65000"/>
              </a:schemeClr>
            </a:solidFill>
            <a:ln>
              <a:no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ISF!$B$4:$D$4</c:f>
              <c:strCache>
                <c:ptCount val="3"/>
                <c:pt idx="0">
                  <c:v>المستوى الوطني</c:v>
                </c:pt>
                <c:pt idx="1">
                  <c:v>الوسط الحضري </c:v>
                </c:pt>
                <c:pt idx="2">
                  <c:v>الوسط القروي</c:v>
                </c:pt>
              </c:strCache>
            </c:strRef>
          </c:cat>
          <c:val>
            <c:numRef>
              <c:f>ISF!$B$5:$D$5</c:f>
              <c:numCache>
                <c:formatCode>General</c:formatCode>
                <c:ptCount val="3"/>
                <c:pt idx="0">
                  <c:v>2.5</c:v>
                </c:pt>
                <c:pt idx="1">
                  <c:v>2.1</c:v>
                </c:pt>
                <c:pt idx="2">
                  <c:v>3.1</c:v>
                </c:pt>
              </c:numCache>
            </c:numRef>
          </c:val>
          <c:extLst xmlns:c16r2="http://schemas.microsoft.com/office/drawing/2015/06/chart">
            <c:ext xmlns:c16="http://schemas.microsoft.com/office/drawing/2014/chart" uri="{C3380CC4-5D6E-409C-BE32-E72D297353CC}">
              <c16:uniqueId val="{00000000-CB29-4021-9B86-9541A7BF051B}"/>
            </c:ext>
          </c:extLst>
        </c:ser>
        <c:ser>
          <c:idx val="1"/>
          <c:order val="1"/>
          <c:tx>
            <c:strRef>
              <c:f>ISF!$A$6</c:f>
              <c:strCache>
                <c:ptCount val="1"/>
                <c:pt idx="0">
                  <c:v>2014</c:v>
                </c:pt>
              </c:strCache>
            </c:strRef>
          </c:tx>
          <c:spPr>
            <a:solidFill>
              <a:schemeClr val="accent1"/>
            </a:solidFill>
            <a:ln>
              <a:no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ISF!$B$4:$D$4</c:f>
              <c:strCache>
                <c:ptCount val="3"/>
                <c:pt idx="0">
                  <c:v>المستوى الوطني</c:v>
                </c:pt>
                <c:pt idx="1">
                  <c:v>الوسط الحضري </c:v>
                </c:pt>
                <c:pt idx="2">
                  <c:v>الوسط القروي</c:v>
                </c:pt>
              </c:strCache>
            </c:strRef>
          </c:cat>
          <c:val>
            <c:numRef>
              <c:f>ISF!$B$6:$D$6</c:f>
              <c:numCache>
                <c:formatCode>General</c:formatCode>
                <c:ptCount val="3"/>
                <c:pt idx="0">
                  <c:v>2.2000000000000002</c:v>
                </c:pt>
                <c:pt idx="1">
                  <c:v>2.0099999999999998</c:v>
                </c:pt>
                <c:pt idx="2">
                  <c:v>2.5499999999999998</c:v>
                </c:pt>
              </c:numCache>
            </c:numRef>
          </c:val>
          <c:extLst xmlns:c16r2="http://schemas.microsoft.com/office/drawing/2015/06/chart">
            <c:ext xmlns:c16="http://schemas.microsoft.com/office/drawing/2014/chart" uri="{C3380CC4-5D6E-409C-BE32-E72D297353CC}">
              <c16:uniqueId val="{00000001-CB29-4021-9B86-9541A7BF051B}"/>
            </c:ext>
          </c:extLst>
        </c:ser>
        <c:ser>
          <c:idx val="2"/>
          <c:order val="2"/>
          <c:tx>
            <c:strRef>
              <c:f>ISF!$A$7</c:f>
              <c:strCache>
                <c:ptCount val="1"/>
                <c:pt idx="0">
                  <c:v>2024</c:v>
                </c:pt>
              </c:strCache>
            </c:strRef>
          </c:tx>
          <c:spPr>
            <a:solidFill>
              <a:schemeClr val="accent5"/>
            </a:solidFill>
            <a:ln>
              <a:noFill/>
            </a:ln>
            <a:effectLst/>
          </c:spPr>
          <c:dPt>
            <c:idx val="0"/>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0-5E01-4FE2-A010-EE68E9007733}"/>
              </c:ext>
            </c:extLst>
          </c:dPt>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ISF!$B$4:$D$4</c:f>
              <c:strCache>
                <c:ptCount val="3"/>
                <c:pt idx="0">
                  <c:v>المستوى الوطني</c:v>
                </c:pt>
                <c:pt idx="1">
                  <c:v>الوسط الحضري </c:v>
                </c:pt>
                <c:pt idx="2">
                  <c:v>الوسط القروي</c:v>
                </c:pt>
              </c:strCache>
            </c:strRef>
          </c:cat>
          <c:val>
            <c:numRef>
              <c:f>ISF!$B$7:$D$7</c:f>
              <c:numCache>
                <c:formatCode>0.00</c:formatCode>
                <c:ptCount val="3"/>
                <c:pt idx="0">
                  <c:v>1.9733270611613991</c:v>
                </c:pt>
                <c:pt idx="1">
                  <c:v>1.7702440246939661</c:v>
                </c:pt>
                <c:pt idx="2">
                  <c:v>2.3665930628776555</c:v>
                </c:pt>
              </c:numCache>
            </c:numRef>
          </c:val>
          <c:extLst xmlns:c16r2="http://schemas.microsoft.com/office/drawing/2015/06/chart">
            <c:ext xmlns:c16="http://schemas.microsoft.com/office/drawing/2014/chart" uri="{C3380CC4-5D6E-409C-BE32-E72D297353CC}">
              <c16:uniqueId val="{00000002-CB29-4021-9B86-9541A7BF051B}"/>
            </c:ext>
          </c:extLst>
        </c:ser>
        <c:dLbls>
          <c:showVal val="1"/>
        </c:dLbls>
        <c:gapWidth val="219"/>
        <c:overlap val="-27"/>
        <c:axId val="204114176"/>
        <c:axId val="204124160"/>
      </c:barChart>
      <c:catAx>
        <c:axId val="204114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04124160"/>
        <c:crosses val="autoZero"/>
        <c:auto val="1"/>
        <c:lblAlgn val="ctr"/>
        <c:lblOffset val="100"/>
      </c:catAx>
      <c:valAx>
        <c:axId val="204124160"/>
        <c:scaling>
          <c:orientation val="minMax"/>
        </c:scaling>
        <c:delete val="1"/>
        <c:axPos val="l"/>
        <c:numFmt formatCode="General" sourceLinked="1"/>
        <c:majorTickMark val="none"/>
        <c:tickLblPos val="nextTo"/>
        <c:crossAx val="204114176"/>
        <c:crosses val="autoZero"/>
        <c:crossBetween val="between"/>
      </c:valAx>
      <c:spPr>
        <a:noFill/>
        <a:ln>
          <a:noFill/>
        </a:ln>
        <a:effectLst/>
      </c:spPr>
    </c:plotArea>
    <c:legend>
      <c:legendPos val="b"/>
      <c:spPr>
        <a:noFill/>
        <a:ln>
          <a:noFill/>
        </a:ln>
        <a:effectLst/>
      </c:spPr>
      <c:txPr>
        <a:bodyPr rot="0" vert="horz"/>
        <a:lstStyle/>
        <a:p>
          <a:pPr>
            <a:defRPr/>
          </a:pPr>
          <a:endParaRPr lang="fr-FR"/>
        </a:p>
      </c:txPr>
    </c:legend>
    <c:plotVisOnly val="1"/>
    <c:dispBlanksAs val="gap"/>
  </c:chart>
  <c:spPr>
    <a:solidFill>
      <a:schemeClr val="bg1"/>
    </a:solidFill>
    <a:ln w="9525" cap="flat" cmpd="sng" algn="ctr">
      <a:noFill/>
      <a:round/>
    </a:ln>
    <a:effectLst/>
  </c:spPr>
  <c:txPr>
    <a:bodyPr/>
    <a:lstStyle/>
    <a:p>
      <a:pPr>
        <a:defRPr sz="1400" b="1"/>
      </a:pPr>
      <a:endParaRPr lang="fr-FR"/>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Numérique!$D$20</c:f>
              <c:strCache>
                <c:ptCount val="1"/>
                <c:pt idx="0">
                  <c:v>التوفر على هاتف شخصي</c:v>
                </c:pt>
              </c:strCache>
            </c:strRef>
          </c:tx>
          <c:spPr>
            <a:solidFill>
              <a:srgbClr val="0E6FB8"/>
            </a:solidFill>
            <a:ln>
              <a:noFill/>
            </a:ln>
            <a:effectLst/>
          </c:spPr>
          <c:dPt>
            <c:idx val="5"/>
            <c:spPr>
              <a:solidFill>
                <a:srgbClr val="0E6FB8"/>
              </a:solidFill>
              <a:ln>
                <a:solidFill>
                  <a:srgbClr val="FF0000"/>
                </a:solidFill>
              </a:ln>
              <a:effectLst/>
            </c:spPr>
            <c:extLst xmlns:c16r2="http://schemas.microsoft.com/office/drawing/2015/06/chart">
              <c:ext xmlns:c16="http://schemas.microsoft.com/office/drawing/2014/chart" uri="{C3380CC4-5D6E-409C-BE32-E72D297353CC}">
                <c16:uniqueId val="{00000000-D452-41F1-9AE9-6046C8452F51}"/>
              </c:ext>
            </c:extLst>
          </c:dPt>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Numérique!$C$21:$C$26</c:f>
              <c:strCache>
                <c:ptCount val="6"/>
                <c:pt idx="0">
                  <c:v>بدون أي مستوى دراسي</c:v>
                </c:pt>
                <c:pt idx="1">
                  <c:v>الابتدائي</c:v>
                </c:pt>
                <c:pt idx="2">
                  <c:v>الثانوي الإعدادي</c:v>
                </c:pt>
                <c:pt idx="3">
                  <c:v>الثانوي التأهيلي</c:v>
                </c:pt>
                <c:pt idx="4">
                  <c:v>التعليم العالي</c:v>
                </c:pt>
                <c:pt idx="5">
                  <c:v>المستوى الوطني</c:v>
                </c:pt>
              </c:strCache>
            </c:strRef>
          </c:cat>
          <c:val>
            <c:numRef>
              <c:f>Numérique!$D$21:$D$26</c:f>
              <c:numCache>
                <c:formatCode>0.0</c:formatCode>
                <c:ptCount val="6"/>
                <c:pt idx="0">
                  <c:v>69.019599914550781</c:v>
                </c:pt>
                <c:pt idx="1">
                  <c:v>86.423355102539034</c:v>
                </c:pt>
                <c:pt idx="2">
                  <c:v>87.540382385253892</c:v>
                </c:pt>
                <c:pt idx="3">
                  <c:v>93.166084289550781</c:v>
                </c:pt>
                <c:pt idx="4">
                  <c:v>98.620506286621065</c:v>
                </c:pt>
                <c:pt idx="5">
                  <c:v>84.389602661132827</c:v>
                </c:pt>
              </c:numCache>
            </c:numRef>
          </c:val>
          <c:extLst xmlns:c16r2="http://schemas.microsoft.com/office/drawing/2015/06/chart">
            <c:ext xmlns:c16="http://schemas.microsoft.com/office/drawing/2014/chart" uri="{C3380CC4-5D6E-409C-BE32-E72D297353CC}">
              <c16:uniqueId val="{00000000-AF1E-4423-A74B-8AB93ADDC342}"/>
            </c:ext>
          </c:extLst>
        </c:ser>
        <c:ser>
          <c:idx val="1"/>
          <c:order val="1"/>
          <c:tx>
            <c:strRef>
              <c:f>Numérique!$E$20</c:f>
              <c:strCache>
                <c:ptCount val="1"/>
                <c:pt idx="0">
                  <c:v>التوفر على كمبيوتر أو لوحة إلكترونية</c:v>
                </c:pt>
              </c:strCache>
            </c:strRef>
          </c:tx>
          <c:spPr>
            <a:solidFill>
              <a:srgbClr val="E36017"/>
            </a:solidFill>
            <a:ln>
              <a:solidFill>
                <a:srgbClr val="FF0000"/>
              </a:solid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Numérique!$C$21:$C$26</c:f>
              <c:strCache>
                <c:ptCount val="6"/>
                <c:pt idx="0">
                  <c:v>بدون أي مستوى دراسي</c:v>
                </c:pt>
                <c:pt idx="1">
                  <c:v>الابتدائي</c:v>
                </c:pt>
                <c:pt idx="2">
                  <c:v>الثانوي الإعدادي</c:v>
                </c:pt>
                <c:pt idx="3">
                  <c:v>الثانوي التأهيلي</c:v>
                </c:pt>
                <c:pt idx="4">
                  <c:v>التعليم العالي</c:v>
                </c:pt>
                <c:pt idx="5">
                  <c:v>المستوى الوطني</c:v>
                </c:pt>
              </c:strCache>
            </c:strRef>
          </c:cat>
          <c:val>
            <c:numRef>
              <c:f>Numérique!$E$21:$E$26</c:f>
              <c:numCache>
                <c:formatCode>0.0</c:formatCode>
                <c:ptCount val="6"/>
                <c:pt idx="0">
                  <c:v>0.31067761778831482</c:v>
                </c:pt>
                <c:pt idx="1">
                  <c:v>0.82730042934417736</c:v>
                </c:pt>
                <c:pt idx="2">
                  <c:v>2.4715640544891357</c:v>
                </c:pt>
                <c:pt idx="3">
                  <c:v>12.438531875610352</c:v>
                </c:pt>
                <c:pt idx="4">
                  <c:v>42.973793029785156</c:v>
                </c:pt>
                <c:pt idx="5">
                  <c:v>8.7763557434082031</c:v>
                </c:pt>
              </c:numCache>
            </c:numRef>
          </c:val>
          <c:extLst xmlns:c16r2="http://schemas.microsoft.com/office/drawing/2015/06/chart">
            <c:ext xmlns:c16="http://schemas.microsoft.com/office/drawing/2014/chart" uri="{C3380CC4-5D6E-409C-BE32-E72D297353CC}">
              <c16:uniqueId val="{00000001-AF1E-4423-A74B-8AB93ADDC342}"/>
            </c:ext>
          </c:extLst>
        </c:ser>
        <c:ser>
          <c:idx val="2"/>
          <c:order val="2"/>
          <c:tx>
            <c:strRef>
              <c:f>Numérique!$F$20</c:f>
              <c:strCache>
                <c:ptCount val="1"/>
                <c:pt idx="0">
                  <c:v>استعمال الأنترنيت</c:v>
                </c:pt>
              </c:strCache>
            </c:strRef>
          </c:tx>
          <c:spPr>
            <a:solidFill>
              <a:srgbClr val="FEC215"/>
            </a:solidFill>
          </c:spPr>
          <c:dPt>
            <c:idx val="5"/>
            <c:spPr>
              <a:solidFill>
                <a:srgbClr val="FEC215"/>
              </a:solidFill>
              <a:ln>
                <a:solidFill>
                  <a:srgbClr val="FF0000"/>
                </a:solidFill>
              </a:ln>
            </c:spPr>
            <c:extLst xmlns:c16r2="http://schemas.microsoft.com/office/drawing/2015/06/chart">
              <c:ext xmlns:c16="http://schemas.microsoft.com/office/drawing/2014/chart" uri="{C3380CC4-5D6E-409C-BE32-E72D297353CC}">
                <c16:uniqueId val="{00000002-D452-41F1-9AE9-6046C8452F51}"/>
              </c:ext>
            </c:extLst>
          </c:dPt>
          <c:dLbls>
            <c:spPr>
              <a:noFill/>
              <a:ln>
                <a:noFill/>
              </a:ln>
              <a:effectLst/>
            </c:spPr>
            <c:dLblPos val="outEnd"/>
            <c:showVal val="1"/>
            <c:extLst xmlns:c16r2="http://schemas.microsoft.com/office/drawing/2015/06/chart">
              <c:ext xmlns:c15="http://schemas.microsoft.com/office/drawing/2012/chart" uri="{CE6537A1-D6FC-4f65-9D91-7224C49458BB}">
                <c15:showLeaderLines val="1"/>
              </c:ext>
            </c:extLst>
          </c:dLbls>
          <c:cat>
            <c:strRef>
              <c:f>Numérique!$C$21:$C$26</c:f>
              <c:strCache>
                <c:ptCount val="6"/>
                <c:pt idx="0">
                  <c:v>بدون أي مستوى دراسي</c:v>
                </c:pt>
                <c:pt idx="1">
                  <c:v>الابتدائي</c:v>
                </c:pt>
                <c:pt idx="2">
                  <c:v>الثانوي الإعدادي</c:v>
                </c:pt>
                <c:pt idx="3">
                  <c:v>الثانوي التأهيلي</c:v>
                </c:pt>
                <c:pt idx="4">
                  <c:v>التعليم العالي</c:v>
                </c:pt>
                <c:pt idx="5">
                  <c:v>المستوى الوطني</c:v>
                </c:pt>
              </c:strCache>
            </c:strRef>
          </c:cat>
          <c:val>
            <c:numRef>
              <c:f>Numérique!$F$21:$F$26</c:f>
              <c:numCache>
                <c:formatCode>0.0</c:formatCode>
                <c:ptCount val="6"/>
                <c:pt idx="0">
                  <c:v>22.18190002441407</c:v>
                </c:pt>
                <c:pt idx="1">
                  <c:v>56.324279785156243</c:v>
                </c:pt>
                <c:pt idx="2">
                  <c:v>73.85736083984375</c:v>
                </c:pt>
                <c:pt idx="3">
                  <c:v>86.437553405761747</c:v>
                </c:pt>
                <c:pt idx="4">
                  <c:v>95.465286254882813</c:v>
                </c:pt>
                <c:pt idx="5">
                  <c:v>59.584747314453125</c:v>
                </c:pt>
              </c:numCache>
            </c:numRef>
          </c:val>
          <c:extLst xmlns:c16r2="http://schemas.microsoft.com/office/drawing/2015/06/chart">
            <c:ext xmlns:c16="http://schemas.microsoft.com/office/drawing/2014/chart" uri="{C3380CC4-5D6E-409C-BE32-E72D297353CC}">
              <c16:uniqueId val="{00000000-1CFE-4BB6-BFB0-72E2E1E8842F}"/>
            </c:ext>
          </c:extLst>
        </c:ser>
        <c:dLbls>
          <c:showVal val="1"/>
        </c:dLbls>
        <c:gapWidth val="219"/>
        <c:overlap val="-27"/>
        <c:axId val="227428224"/>
        <c:axId val="227429760"/>
      </c:barChart>
      <c:catAx>
        <c:axId val="227428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27429760"/>
        <c:crosses val="autoZero"/>
        <c:auto val="1"/>
        <c:lblAlgn val="ctr"/>
        <c:lblOffset val="100"/>
      </c:catAx>
      <c:valAx>
        <c:axId val="227429760"/>
        <c:scaling>
          <c:orientation val="minMax"/>
        </c:scaling>
        <c:delete val="1"/>
        <c:axPos val="l"/>
        <c:numFmt formatCode="0.0" sourceLinked="1"/>
        <c:majorTickMark val="none"/>
        <c:tickLblPos val="nextTo"/>
        <c:crossAx val="227428224"/>
        <c:crosses val="autoZero"/>
        <c:crossBetween val="between"/>
      </c:valAx>
      <c:spPr>
        <a:noFill/>
        <a:ln>
          <a:noFill/>
        </a:ln>
        <a:effectLst/>
      </c:spPr>
    </c:plotArea>
    <c:legend>
      <c:legendPos val="b"/>
      <c:spPr>
        <a:noFill/>
        <a:ln>
          <a:noFill/>
        </a:ln>
        <a:effectLst/>
      </c:spPr>
      <c:txPr>
        <a:bodyPr rot="0" vert="horz"/>
        <a:lstStyle/>
        <a:p>
          <a:pPr>
            <a:defRPr/>
          </a:pPr>
          <a:endParaRPr lang="fr-FR"/>
        </a:p>
      </c:txPr>
    </c:legend>
    <c:plotVisOnly val="1"/>
    <c:dispBlanksAs val="gap"/>
  </c:chart>
  <c:spPr>
    <a:solidFill>
      <a:schemeClr val="bg1"/>
    </a:solidFill>
    <a:ln w="9525" cap="flat" cmpd="sng" algn="ctr">
      <a:noFill/>
      <a:round/>
    </a:ln>
    <a:effectLst/>
  </c:spPr>
  <c:txPr>
    <a:bodyPr/>
    <a:lstStyle/>
    <a:p>
      <a:pPr>
        <a:defRPr sz="1600" b="1">
          <a:solidFill>
            <a:schemeClr val="tx1">
              <a:lumMod val="65000"/>
              <a:lumOff val="35000"/>
            </a:schemeClr>
          </a:solidFill>
        </a:defRPr>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tx>
            <c:strRef>
              <c:f>Numérique!$D$45</c:f>
              <c:strCache>
                <c:ptCount val="1"/>
                <c:pt idx="0">
                  <c:v>Total 15 ans et plus</c:v>
                </c:pt>
              </c:strCache>
            </c:strRef>
          </c:tx>
          <c:spPr>
            <a:solidFill>
              <a:schemeClr val="accent5"/>
            </a:solidFill>
            <a:ln>
              <a:noFill/>
            </a:ln>
            <a:effectLst/>
          </c:spPr>
          <c:dPt>
            <c:idx val="5"/>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164B-4148-B4BD-2A9416F1D16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Numérique!$C$46:$C$58</c:f>
              <c:strCache>
                <c:ptCount val="13"/>
                <c:pt idx="0">
                  <c:v> درعة - تافيلالت</c:v>
                </c:pt>
                <c:pt idx="1">
                  <c:v>فاس - مكناس</c:v>
                </c:pt>
                <c:pt idx="2">
                  <c:v>بني ملال - خنيفرة</c:v>
                </c:pt>
                <c:pt idx="3">
                  <c:v>مراكش - آسفي</c:v>
                </c:pt>
                <c:pt idx="4">
                  <c:v>الشرق</c:v>
                </c:pt>
                <c:pt idx="5">
                  <c:v>المستوى الوطني</c:v>
                </c:pt>
                <c:pt idx="6">
                  <c:v>الرباط - سلا - القنيطرة</c:v>
                </c:pt>
                <c:pt idx="7">
                  <c:v>طنجة - تطوان – الحسيمة</c:v>
                </c:pt>
                <c:pt idx="8">
                  <c:v>كلميم - واد نون</c:v>
                </c:pt>
                <c:pt idx="9">
                  <c:v> سوس - ماسة</c:v>
                </c:pt>
                <c:pt idx="10">
                  <c:v>الدار البيضاء - سطات</c:v>
                </c:pt>
                <c:pt idx="11">
                  <c:v>العيون - الساقية الحمراء</c:v>
                </c:pt>
                <c:pt idx="12">
                  <c:v>الداخلة - وادي الذهب</c:v>
                </c:pt>
              </c:strCache>
            </c:strRef>
          </c:cat>
          <c:val>
            <c:numRef>
              <c:f>Numérique!$D$46:$D$58</c:f>
              <c:numCache>
                <c:formatCode>0.0</c:formatCode>
                <c:ptCount val="13"/>
                <c:pt idx="0">
                  <c:v>51.542217254638665</c:v>
                </c:pt>
                <c:pt idx="1">
                  <c:v>51.693492889404304</c:v>
                </c:pt>
                <c:pt idx="2">
                  <c:v>52.341995239257805</c:v>
                </c:pt>
                <c:pt idx="3">
                  <c:v>54.390399932861335</c:v>
                </c:pt>
                <c:pt idx="4">
                  <c:v>58.289962768554688</c:v>
                </c:pt>
                <c:pt idx="5">
                  <c:v>59.584747314453125</c:v>
                </c:pt>
                <c:pt idx="6">
                  <c:v>61.481605529785149</c:v>
                </c:pt>
                <c:pt idx="7">
                  <c:v>62.234523773193352</c:v>
                </c:pt>
                <c:pt idx="8">
                  <c:v>62.773681640625</c:v>
                </c:pt>
                <c:pt idx="9">
                  <c:v>63.662357330322273</c:v>
                </c:pt>
                <c:pt idx="10">
                  <c:v>65.827476501464815</c:v>
                </c:pt>
                <c:pt idx="11">
                  <c:v>75.271018981933594</c:v>
                </c:pt>
                <c:pt idx="12">
                  <c:v>83.567741394042969</c:v>
                </c:pt>
              </c:numCache>
            </c:numRef>
          </c:val>
          <c:extLst xmlns:c16r2="http://schemas.microsoft.com/office/drawing/2015/06/chart">
            <c:ext xmlns:c16="http://schemas.microsoft.com/office/drawing/2014/chart" uri="{C3380CC4-5D6E-409C-BE32-E72D297353CC}">
              <c16:uniqueId val="{00000002-164B-4148-B4BD-2A9416F1D160}"/>
            </c:ext>
          </c:extLst>
        </c:ser>
        <c:dLbls>
          <c:showVal val="1"/>
        </c:dLbls>
        <c:gapWidth val="182"/>
        <c:axId val="178094464"/>
        <c:axId val="178096000"/>
      </c:barChart>
      <c:catAx>
        <c:axId val="17809446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78096000"/>
        <c:crosses val="autoZero"/>
        <c:auto val="1"/>
        <c:lblAlgn val="ctr"/>
        <c:lblOffset val="100"/>
      </c:catAx>
      <c:valAx>
        <c:axId val="178096000"/>
        <c:scaling>
          <c:orientation val="minMax"/>
        </c:scaling>
        <c:delete val="1"/>
        <c:axPos val="b"/>
        <c:numFmt formatCode="0.0" sourceLinked="1"/>
        <c:majorTickMark val="none"/>
        <c:tickLblPos val="nextTo"/>
        <c:crossAx val="17809446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b="1"/>
      </a:pPr>
      <a:endParaRPr lang="fr-F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Numérique!$E$33</c:f>
              <c:strCache>
                <c:ptCount val="1"/>
                <c:pt idx="0">
                  <c:v>Total 15 ans et plus</c:v>
                </c:pt>
              </c:strCache>
            </c:strRef>
          </c:tx>
          <c:spPr>
            <a:solidFill>
              <a:schemeClr val="accent5"/>
            </a:solidFill>
            <a:ln>
              <a:noFill/>
            </a:ln>
            <a:effectLst/>
          </c:spPr>
          <c:dPt>
            <c:idx val="4"/>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700C-4114-8CC6-D854C5BD9856}"/>
              </c:ext>
            </c:extLst>
          </c:dPt>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Numérique!$C$34:$D$38</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Numérique!$E$34:$E$38</c:f>
              <c:numCache>
                <c:formatCode>0.0</c:formatCode>
                <c:ptCount val="5"/>
                <c:pt idx="0">
                  <c:v>70.218849182128892</c:v>
                </c:pt>
                <c:pt idx="1">
                  <c:v>40.430908203125007</c:v>
                </c:pt>
                <c:pt idx="2">
                  <c:v>64.356399536132798</c:v>
                </c:pt>
                <c:pt idx="3">
                  <c:v>54.964477539062486</c:v>
                </c:pt>
                <c:pt idx="4">
                  <c:v>59.584747314453125</c:v>
                </c:pt>
              </c:numCache>
            </c:numRef>
          </c:val>
          <c:extLst xmlns:c16r2="http://schemas.microsoft.com/office/drawing/2015/06/chart">
            <c:ext xmlns:c16="http://schemas.microsoft.com/office/drawing/2014/chart" uri="{C3380CC4-5D6E-409C-BE32-E72D297353CC}">
              <c16:uniqueId val="{00000002-700C-4114-8CC6-D854C5BD9856}"/>
            </c:ext>
          </c:extLst>
        </c:ser>
        <c:dLbls>
          <c:showVal val="1"/>
        </c:dLbls>
        <c:gapWidth val="219"/>
        <c:overlap val="-27"/>
        <c:axId val="175298048"/>
        <c:axId val="175299584"/>
      </c:barChart>
      <c:catAx>
        <c:axId val="1752980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75299584"/>
        <c:crosses val="autoZero"/>
        <c:auto val="1"/>
        <c:lblAlgn val="ctr"/>
        <c:lblOffset val="100"/>
      </c:catAx>
      <c:valAx>
        <c:axId val="175299584"/>
        <c:scaling>
          <c:orientation val="minMax"/>
        </c:scaling>
        <c:delete val="1"/>
        <c:axPos val="l"/>
        <c:numFmt formatCode="0.0" sourceLinked="1"/>
        <c:majorTickMark val="none"/>
        <c:tickLblPos val="nextTo"/>
        <c:crossAx val="17529804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600" b="1"/>
      </a:pPr>
      <a:endParaRPr lang="fr-F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5"/>
            </a:solidFill>
            <a:ln>
              <a:noFill/>
            </a:ln>
            <a:effectLst/>
          </c:spPr>
          <c:dPt>
            <c:idx val="7"/>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B275-4D7B-AC2C-07E05E72E535}"/>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'activité emploi'!$A$3:$A$15</c:f>
              <c:strCache>
                <c:ptCount val="13"/>
                <c:pt idx="0">
                  <c:v> درعة - تافيلالت</c:v>
                </c:pt>
                <c:pt idx="1">
                  <c:v>بني ملال - خنيفرة</c:v>
                </c:pt>
                <c:pt idx="2">
                  <c:v>كلميم - واد نون</c:v>
                </c:pt>
                <c:pt idx="3">
                  <c:v>الشرق</c:v>
                </c:pt>
                <c:pt idx="4">
                  <c:v>فاس - مكناس</c:v>
                </c:pt>
                <c:pt idx="5">
                  <c:v>مراكش - آسفي</c:v>
                </c:pt>
                <c:pt idx="6">
                  <c:v> سوس - ماسة</c:v>
                </c:pt>
                <c:pt idx="7">
                  <c:v>المستوى الوطني</c:v>
                </c:pt>
                <c:pt idx="8">
                  <c:v>الرباط - سلا - القنيطرة</c:v>
                </c:pt>
                <c:pt idx="9">
                  <c:v>الدار البيضاء - سطات</c:v>
                </c:pt>
                <c:pt idx="10">
                  <c:v>طنجة - تطوان – الحسيمة</c:v>
                </c:pt>
                <c:pt idx="11">
                  <c:v>العيون - الساقية الحمراء</c:v>
                </c:pt>
                <c:pt idx="12">
                  <c:v>الداخلة - وادي الذهب</c:v>
                </c:pt>
              </c:strCache>
            </c:strRef>
          </c:cat>
          <c:val>
            <c:numRef>
              <c:f>'activité emploi'!$B$3:$B$15</c:f>
              <c:numCache>
                <c:formatCode>0.0</c:formatCode>
                <c:ptCount val="13"/>
                <c:pt idx="0">
                  <c:v>34.549656510353081</c:v>
                </c:pt>
                <c:pt idx="1">
                  <c:v>37.258222699165351</c:v>
                </c:pt>
                <c:pt idx="2">
                  <c:v>37.406277656555176</c:v>
                </c:pt>
                <c:pt idx="3">
                  <c:v>37.599238753318787</c:v>
                </c:pt>
                <c:pt idx="4">
                  <c:v>38.855400681495652</c:v>
                </c:pt>
                <c:pt idx="5">
                  <c:v>40.404877066612229</c:v>
                </c:pt>
                <c:pt idx="6">
                  <c:v>41.08349084854126</c:v>
                </c:pt>
                <c:pt idx="7">
                  <c:v>41.563150286674507</c:v>
                </c:pt>
                <c:pt idx="8">
                  <c:v>43.14953088760376</c:v>
                </c:pt>
                <c:pt idx="9">
                  <c:v>44.041603803634636</c:v>
                </c:pt>
                <c:pt idx="10">
                  <c:v>46.219924092292779</c:v>
                </c:pt>
                <c:pt idx="11">
                  <c:v>46.352359652519226</c:v>
                </c:pt>
                <c:pt idx="12">
                  <c:v>60.897886753082261</c:v>
                </c:pt>
              </c:numCache>
            </c:numRef>
          </c:val>
          <c:extLst xmlns:c16r2="http://schemas.microsoft.com/office/drawing/2015/06/chart">
            <c:ext xmlns:c16="http://schemas.microsoft.com/office/drawing/2014/chart" uri="{C3380CC4-5D6E-409C-BE32-E72D297353CC}">
              <c16:uniqueId val="{00000002-B275-4D7B-AC2C-07E05E72E535}"/>
            </c:ext>
          </c:extLst>
        </c:ser>
        <c:dLbls>
          <c:showVal val="1"/>
        </c:dLbls>
        <c:gapWidth val="182"/>
        <c:axId val="179040256"/>
        <c:axId val="179041792"/>
      </c:barChart>
      <c:catAx>
        <c:axId val="1790402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79041792"/>
        <c:crosses val="autoZero"/>
        <c:auto val="1"/>
        <c:lblAlgn val="ctr"/>
        <c:lblOffset val="100"/>
      </c:catAx>
      <c:valAx>
        <c:axId val="179041792"/>
        <c:scaling>
          <c:orientation val="minMax"/>
        </c:scaling>
        <c:delete val="1"/>
        <c:axPos val="b"/>
        <c:numFmt formatCode="0.0" sourceLinked="1"/>
        <c:majorTickMark val="none"/>
        <c:tickLblPos val="nextTo"/>
        <c:crossAx val="17904025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b="1"/>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4.2798355296275396E-2"/>
          <c:y val="7.1219878757970159E-2"/>
          <c:w val="0.94115226146762121"/>
          <c:h val="0.71448156227626958"/>
        </c:manualLayout>
      </c:layout>
      <c:barChart>
        <c:barDir val="col"/>
        <c:grouping val="clustered"/>
        <c:ser>
          <c:idx val="0"/>
          <c:order val="0"/>
          <c:tx>
            <c:strRef>
              <c:f>'Presentation '!$C$66</c:f>
              <c:strCache>
                <c:ptCount val="1"/>
                <c:pt idx="0">
                  <c:v>2014</c:v>
                </c:pt>
              </c:strCache>
            </c:strRef>
          </c:tx>
          <c:spPr>
            <a:solidFill>
              <a:schemeClr val="accent5">
                <a:lumMod val="60000"/>
                <a:lumOff val="40000"/>
              </a:scheme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'Presentation '!$D$65:$H$65</c:f>
              <c:strCache>
                <c:ptCount val="5"/>
                <c:pt idx="0">
                  <c:v>المستوى الوطني</c:v>
                </c:pt>
                <c:pt idx="1">
                  <c:v>الوسط الحضري</c:v>
                </c:pt>
                <c:pt idx="2">
                  <c:v>الوسط القروي</c:v>
                </c:pt>
                <c:pt idx="3">
                  <c:v>ذكور</c:v>
                </c:pt>
                <c:pt idx="4">
                  <c:v>إناث</c:v>
                </c:pt>
              </c:strCache>
            </c:strRef>
          </c:cat>
          <c:val>
            <c:numRef>
              <c:f>'Presentation '!$D$66:$H$66</c:f>
              <c:numCache>
                <c:formatCode>General</c:formatCode>
                <c:ptCount val="5"/>
                <c:pt idx="0">
                  <c:v>47.6</c:v>
                </c:pt>
                <c:pt idx="1">
                  <c:v>49.1</c:v>
                </c:pt>
                <c:pt idx="2">
                  <c:v>45.1</c:v>
                </c:pt>
                <c:pt idx="3">
                  <c:v>75.5</c:v>
                </c:pt>
                <c:pt idx="4">
                  <c:v>20.399999999999999</c:v>
                </c:pt>
              </c:numCache>
            </c:numRef>
          </c:val>
          <c:extLst xmlns:c16r2="http://schemas.microsoft.com/office/drawing/2015/06/chart">
            <c:ext xmlns:c16="http://schemas.microsoft.com/office/drawing/2014/chart" uri="{C3380CC4-5D6E-409C-BE32-E72D297353CC}">
              <c16:uniqueId val="{00000000-170F-4306-A057-30F2A5878948}"/>
            </c:ext>
          </c:extLst>
        </c:ser>
        <c:ser>
          <c:idx val="1"/>
          <c:order val="1"/>
          <c:tx>
            <c:strRef>
              <c:f>'Presentation '!$C$67</c:f>
              <c:strCache>
                <c:ptCount val="1"/>
                <c:pt idx="0">
                  <c:v>2024</c:v>
                </c:pt>
              </c:strCache>
            </c:strRef>
          </c:tx>
          <c:spPr>
            <a:solidFill>
              <a:schemeClr val="accent5"/>
            </a:solidFill>
          </c:spPr>
          <c:dPt>
            <c:idx val="0"/>
            <c:spPr>
              <a:solidFill>
                <a:schemeClr val="accent5"/>
              </a:solidFill>
              <a:ln>
                <a:solidFill>
                  <a:srgbClr val="FF0000"/>
                </a:solidFill>
              </a:ln>
            </c:spPr>
            <c:extLst xmlns:c16r2="http://schemas.microsoft.com/office/drawing/2015/06/chart">
              <c:ext xmlns:c16="http://schemas.microsoft.com/office/drawing/2014/chart" uri="{C3380CC4-5D6E-409C-BE32-E72D297353CC}">
                <c16:uniqueId val="{00000003-170F-4306-A057-30F2A5878948}"/>
              </c:ext>
            </c:extLst>
          </c:dPt>
          <c:dLbls>
            <c:dLbl>
              <c:idx val="0"/>
              <c:spPr>
                <a:noFill/>
                <a:ln>
                  <a:noFill/>
                </a:ln>
                <a:effectLst/>
              </c:spPr>
              <c:txPr>
                <a:bodyPr/>
                <a:lstStyle/>
                <a:p>
                  <a:pPr>
                    <a:defRPr sz="1800" b="1"/>
                  </a:pPr>
                  <a:endParaRPr lang="fr-FR"/>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'Presentation '!$D$65:$H$65</c:f>
              <c:strCache>
                <c:ptCount val="5"/>
                <c:pt idx="0">
                  <c:v>المستوى الوطني</c:v>
                </c:pt>
                <c:pt idx="1">
                  <c:v>الوسط الحضري</c:v>
                </c:pt>
                <c:pt idx="2">
                  <c:v>الوسط القروي</c:v>
                </c:pt>
                <c:pt idx="3">
                  <c:v>ذكور</c:v>
                </c:pt>
                <c:pt idx="4">
                  <c:v>إناث</c:v>
                </c:pt>
              </c:strCache>
            </c:strRef>
          </c:cat>
          <c:val>
            <c:numRef>
              <c:f>'Presentation '!$D$67:$H$67</c:f>
              <c:numCache>
                <c:formatCode>0.0</c:formatCode>
                <c:ptCount val="5"/>
                <c:pt idx="0">
                  <c:v>41.6</c:v>
                </c:pt>
                <c:pt idx="1">
                  <c:v>43.8</c:v>
                </c:pt>
                <c:pt idx="2">
                  <c:v>37.6</c:v>
                </c:pt>
                <c:pt idx="3">
                  <c:v>67.099999999999994</c:v>
                </c:pt>
                <c:pt idx="4">
                  <c:v>16.8</c:v>
                </c:pt>
              </c:numCache>
            </c:numRef>
          </c:val>
          <c:extLst xmlns:c16r2="http://schemas.microsoft.com/office/drawing/2015/06/chart">
            <c:ext xmlns:c16="http://schemas.microsoft.com/office/drawing/2014/chart" uri="{C3380CC4-5D6E-409C-BE32-E72D297353CC}">
              <c16:uniqueId val="{00000001-170F-4306-A057-30F2A5878948}"/>
            </c:ext>
          </c:extLst>
        </c:ser>
        <c:dLbls/>
        <c:overlap val="-20"/>
        <c:axId val="179022464"/>
        <c:axId val="179204480"/>
      </c:barChart>
      <c:catAx>
        <c:axId val="179022464"/>
        <c:scaling>
          <c:orientation val="minMax"/>
        </c:scaling>
        <c:axPos val="b"/>
        <c:numFmt formatCode="General" sourceLinked="0"/>
        <c:tickLblPos val="nextTo"/>
        <c:crossAx val="179204480"/>
        <c:crosses val="autoZero"/>
        <c:auto val="1"/>
        <c:lblAlgn val="ctr"/>
        <c:lblOffset val="100"/>
      </c:catAx>
      <c:valAx>
        <c:axId val="179204480"/>
        <c:scaling>
          <c:orientation val="minMax"/>
        </c:scaling>
        <c:delete val="1"/>
        <c:axPos val="l"/>
        <c:numFmt formatCode="General" sourceLinked="1"/>
        <c:tickLblPos val="nextTo"/>
        <c:crossAx val="179022464"/>
        <c:crosses val="autoZero"/>
        <c:crossBetween val="between"/>
      </c:valAx>
    </c:plotArea>
    <c:legend>
      <c:legendPos val="b"/>
    </c:legend>
    <c:plotVisOnly val="1"/>
    <c:dispBlanksAs val="gap"/>
  </c:chart>
  <c:txPr>
    <a:bodyPr/>
    <a:lstStyle/>
    <a:p>
      <a:pPr>
        <a:defRPr sz="1600"/>
      </a:pPr>
      <a:endParaRPr lang="fr-F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5"/>
            </a:solidFill>
            <a:ln>
              <a:noFill/>
            </a:ln>
            <a:effectLst/>
          </c:spPr>
          <c:dPt>
            <c:idx val="6"/>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05A4-4F72-8864-72DA246F1BAD}"/>
              </c:ext>
            </c:extLst>
          </c:dPt>
          <c:dLbls>
            <c:dLbl>
              <c:idx val="6"/>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'activité emploi'!$A$19:$A$31</c:f>
              <c:strCache>
                <c:ptCount val="13"/>
                <c:pt idx="0">
                  <c:v>الداخلة - وادي الذهب</c:v>
                </c:pt>
                <c:pt idx="1">
                  <c:v>الدار البيضاء - سطات</c:v>
                </c:pt>
                <c:pt idx="2">
                  <c:v>طنجة - تطوان – الحسيمة</c:v>
                </c:pt>
                <c:pt idx="3">
                  <c:v> سوس - ماسة</c:v>
                </c:pt>
                <c:pt idx="4">
                  <c:v>الرباط - سلا - القنيطرة</c:v>
                </c:pt>
                <c:pt idx="5">
                  <c:v>مراكش - آسفي</c:v>
                </c:pt>
                <c:pt idx="6">
                  <c:v>المستوى الوطني</c:v>
                </c:pt>
                <c:pt idx="7">
                  <c:v> درعة - تافيلالت</c:v>
                </c:pt>
                <c:pt idx="8">
                  <c:v>فاس - مكناس</c:v>
                </c:pt>
                <c:pt idx="9">
                  <c:v>العيون - الساقية الحمراء</c:v>
                </c:pt>
                <c:pt idx="10">
                  <c:v>بني ملال - خنيفرة</c:v>
                </c:pt>
                <c:pt idx="11">
                  <c:v>الشرق</c:v>
                </c:pt>
                <c:pt idx="12">
                  <c:v>كلميم - واد نون</c:v>
                </c:pt>
              </c:strCache>
            </c:strRef>
          </c:cat>
          <c:val>
            <c:numRef>
              <c:f>'activité emploi'!$B$19:$B$31</c:f>
              <c:numCache>
                <c:formatCode>0.0</c:formatCode>
                <c:ptCount val="13"/>
                <c:pt idx="0">
                  <c:v>10.558311641216276</c:v>
                </c:pt>
                <c:pt idx="1">
                  <c:v>18.75469088554382</c:v>
                </c:pt>
                <c:pt idx="2">
                  <c:v>19.596835970878601</c:v>
                </c:pt>
                <c:pt idx="3">
                  <c:v>19.746457040309902</c:v>
                </c:pt>
                <c:pt idx="4">
                  <c:v>19.756504893302914</c:v>
                </c:pt>
                <c:pt idx="5">
                  <c:v>20.785291492938988</c:v>
                </c:pt>
                <c:pt idx="6">
                  <c:v>21.305778622627255</c:v>
                </c:pt>
                <c:pt idx="7">
                  <c:v>22.157283127307895</c:v>
                </c:pt>
                <c:pt idx="8">
                  <c:v>23.296250402927395</c:v>
                </c:pt>
                <c:pt idx="9">
                  <c:v>26.569071412086494</c:v>
                </c:pt>
                <c:pt idx="10">
                  <c:v>26.78534984588622</c:v>
                </c:pt>
                <c:pt idx="11">
                  <c:v>30.433139204978936</c:v>
                </c:pt>
                <c:pt idx="12">
                  <c:v>31.450036168098453</c:v>
                </c:pt>
              </c:numCache>
            </c:numRef>
          </c:val>
          <c:extLst xmlns:c16r2="http://schemas.microsoft.com/office/drawing/2015/06/chart">
            <c:ext xmlns:c16="http://schemas.microsoft.com/office/drawing/2014/chart" uri="{C3380CC4-5D6E-409C-BE32-E72D297353CC}">
              <c16:uniqueId val="{00000002-05A4-4F72-8864-72DA246F1BAD}"/>
            </c:ext>
          </c:extLst>
        </c:ser>
        <c:dLbls>
          <c:showVal val="1"/>
        </c:dLbls>
        <c:gapWidth val="182"/>
        <c:axId val="179599232"/>
        <c:axId val="179600768"/>
      </c:barChart>
      <c:catAx>
        <c:axId val="17959923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79600768"/>
        <c:crosses val="autoZero"/>
        <c:auto val="1"/>
        <c:lblAlgn val="ctr"/>
        <c:lblOffset val="100"/>
      </c:catAx>
      <c:valAx>
        <c:axId val="179600768"/>
        <c:scaling>
          <c:orientation val="minMax"/>
        </c:scaling>
        <c:delete val="1"/>
        <c:axPos val="b"/>
        <c:numFmt formatCode="0.0" sourceLinked="1"/>
        <c:majorTickMark val="none"/>
        <c:tickLblPos val="nextTo"/>
        <c:crossAx val="179599232"/>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b="1"/>
      </a:pPr>
      <a:endParaRPr lang="fr-F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fr-FR"/>
  <c:chart>
    <c:plotArea>
      <c:layout/>
      <c:barChart>
        <c:barDir val="col"/>
        <c:grouping val="clustered"/>
        <c:ser>
          <c:idx val="0"/>
          <c:order val="0"/>
          <c:tx>
            <c:strRef>
              <c:f>'Presentation '!$C$79</c:f>
              <c:strCache>
                <c:ptCount val="1"/>
                <c:pt idx="0">
                  <c:v>2014</c:v>
                </c:pt>
              </c:strCache>
            </c:strRef>
          </c:tx>
          <c:spPr>
            <a:solidFill>
              <a:schemeClr val="accent5">
                <a:lumMod val="40000"/>
                <a:lumOff val="60000"/>
              </a:scheme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'Presentation '!$D$78:$H$78</c:f>
              <c:strCache>
                <c:ptCount val="5"/>
                <c:pt idx="0">
                  <c:v>المستوى الوطني</c:v>
                </c:pt>
                <c:pt idx="1">
                  <c:v>الوسط الحضري</c:v>
                </c:pt>
                <c:pt idx="2">
                  <c:v>الوسط القروي</c:v>
                </c:pt>
                <c:pt idx="3">
                  <c:v>ذكور</c:v>
                </c:pt>
                <c:pt idx="4">
                  <c:v>إناث</c:v>
                </c:pt>
              </c:strCache>
            </c:strRef>
          </c:cat>
          <c:val>
            <c:numRef>
              <c:f>'Presentation '!$D$79:$H$79</c:f>
              <c:numCache>
                <c:formatCode>General</c:formatCode>
                <c:ptCount val="5"/>
                <c:pt idx="0">
                  <c:v>16.2</c:v>
                </c:pt>
                <c:pt idx="1">
                  <c:v>19.3</c:v>
                </c:pt>
                <c:pt idx="2">
                  <c:v>10.5</c:v>
                </c:pt>
                <c:pt idx="3">
                  <c:v>12.4</c:v>
                </c:pt>
                <c:pt idx="4">
                  <c:v>29.6</c:v>
                </c:pt>
              </c:numCache>
            </c:numRef>
          </c:val>
          <c:extLst xmlns:c16r2="http://schemas.microsoft.com/office/drawing/2015/06/chart">
            <c:ext xmlns:c16="http://schemas.microsoft.com/office/drawing/2014/chart" uri="{C3380CC4-5D6E-409C-BE32-E72D297353CC}">
              <c16:uniqueId val="{00000000-3EEA-40A2-8A9A-A6B192F181CD}"/>
            </c:ext>
          </c:extLst>
        </c:ser>
        <c:ser>
          <c:idx val="1"/>
          <c:order val="1"/>
          <c:tx>
            <c:strRef>
              <c:f>'Presentation '!$C$80</c:f>
              <c:strCache>
                <c:ptCount val="1"/>
                <c:pt idx="0">
                  <c:v>2024</c:v>
                </c:pt>
              </c:strCache>
            </c:strRef>
          </c:tx>
          <c:spPr>
            <a:solidFill>
              <a:schemeClr val="accent5"/>
            </a:solidFill>
          </c:spPr>
          <c:dPt>
            <c:idx val="0"/>
            <c:spPr>
              <a:solidFill>
                <a:schemeClr val="accent5"/>
              </a:solidFill>
              <a:ln>
                <a:solidFill>
                  <a:srgbClr val="FF0000"/>
                </a:solidFill>
              </a:ln>
            </c:spPr>
            <c:extLst xmlns:c16r2="http://schemas.microsoft.com/office/drawing/2015/06/chart">
              <c:ext xmlns:c16="http://schemas.microsoft.com/office/drawing/2014/chart" uri="{C3380CC4-5D6E-409C-BE32-E72D297353CC}">
                <c16:uniqueId val="{00000003-3EEA-40A2-8A9A-A6B192F181CD}"/>
              </c:ext>
            </c:extLst>
          </c:dPt>
          <c:dLbls>
            <c:dLbl>
              <c:idx val="0"/>
              <c:spPr>
                <a:noFill/>
                <a:ln>
                  <a:noFill/>
                </a:ln>
                <a:effectLst/>
              </c:spPr>
              <c:txPr>
                <a:bodyPr/>
                <a:lstStyle/>
                <a:p>
                  <a:pPr>
                    <a:defRPr sz="1600" b="1"/>
                  </a:pPr>
                  <a:endParaRPr lang="fr-FR"/>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'Presentation '!$D$78:$H$78</c:f>
              <c:strCache>
                <c:ptCount val="5"/>
                <c:pt idx="0">
                  <c:v>المستوى الوطني</c:v>
                </c:pt>
                <c:pt idx="1">
                  <c:v>الوسط الحضري</c:v>
                </c:pt>
                <c:pt idx="2">
                  <c:v>الوسط القروي</c:v>
                </c:pt>
                <c:pt idx="3">
                  <c:v>ذكور</c:v>
                </c:pt>
                <c:pt idx="4">
                  <c:v>إناث</c:v>
                </c:pt>
              </c:strCache>
            </c:strRef>
          </c:cat>
          <c:val>
            <c:numRef>
              <c:f>'Presentation '!$D$80:$H$80</c:f>
              <c:numCache>
                <c:formatCode>0.0</c:formatCode>
                <c:ptCount val="5"/>
                <c:pt idx="0">
                  <c:v>21.3</c:v>
                </c:pt>
                <c:pt idx="1">
                  <c:v>21.2</c:v>
                </c:pt>
                <c:pt idx="2">
                  <c:v>21.4</c:v>
                </c:pt>
                <c:pt idx="3">
                  <c:v>20.100000000000001</c:v>
                </c:pt>
                <c:pt idx="4">
                  <c:v>25.9</c:v>
                </c:pt>
              </c:numCache>
            </c:numRef>
          </c:val>
          <c:extLst xmlns:c16r2="http://schemas.microsoft.com/office/drawing/2015/06/chart">
            <c:ext xmlns:c16="http://schemas.microsoft.com/office/drawing/2014/chart" uri="{C3380CC4-5D6E-409C-BE32-E72D297353CC}">
              <c16:uniqueId val="{00000001-3EEA-40A2-8A9A-A6B192F181CD}"/>
            </c:ext>
          </c:extLst>
        </c:ser>
        <c:dLbls/>
        <c:overlap val="-20"/>
        <c:axId val="180458240"/>
        <c:axId val="180459776"/>
      </c:barChart>
      <c:catAx>
        <c:axId val="180458240"/>
        <c:scaling>
          <c:orientation val="minMax"/>
        </c:scaling>
        <c:axPos val="b"/>
        <c:numFmt formatCode="General" sourceLinked="0"/>
        <c:tickLblPos val="nextTo"/>
        <c:crossAx val="180459776"/>
        <c:crosses val="autoZero"/>
        <c:auto val="1"/>
        <c:lblAlgn val="ctr"/>
        <c:lblOffset val="100"/>
      </c:catAx>
      <c:valAx>
        <c:axId val="180459776"/>
        <c:scaling>
          <c:orientation val="minMax"/>
        </c:scaling>
        <c:delete val="1"/>
        <c:axPos val="l"/>
        <c:numFmt formatCode="General" sourceLinked="1"/>
        <c:tickLblPos val="nextTo"/>
        <c:crossAx val="180458240"/>
        <c:crosses val="autoZero"/>
        <c:crossBetween val="between"/>
      </c:valAx>
    </c:plotArea>
    <c:legend>
      <c:legendPos val="b"/>
    </c:legend>
    <c:plotVisOnly val="1"/>
    <c:dispBlanksAs val="gap"/>
  </c:chart>
  <c:txPr>
    <a:bodyPr/>
    <a:lstStyle/>
    <a:p>
      <a:pPr>
        <a:defRPr sz="1400"/>
      </a:pPr>
      <a:endParaRPr lang="fr-F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fr-FR"/>
  <c:style val="3"/>
  <c:chart>
    <c:autoTitleDeleted val="1"/>
    <c:plotArea>
      <c:layout/>
      <c:barChart>
        <c:barDir val="bar"/>
        <c:grouping val="clustered"/>
        <c:ser>
          <c:idx val="0"/>
          <c:order val="0"/>
          <c:tx>
            <c:strRef>
              <c:f>Habitat!$B$42</c:f>
              <c:strCache>
                <c:ptCount val="1"/>
                <c:pt idx="0">
                  <c:v>2014</c:v>
                </c:pt>
              </c:strCache>
            </c:strRef>
          </c:tx>
          <c:spPr>
            <a:solidFill>
              <a:schemeClr val="accent1">
                <a:tint val="77000"/>
              </a:schemeClr>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Habitat!$A$43:$A$49</c:f>
              <c:strCache>
                <c:ptCount val="7"/>
                <c:pt idx="0">
                  <c:v>فيلا</c:v>
                </c:pt>
                <c:pt idx="1">
                  <c:v>شقة</c:v>
                </c:pt>
                <c:pt idx="2">
                  <c:v>نوع آخر</c:v>
                </c:pt>
                <c:pt idx="3">
                  <c:v>دار بدائية أو صفيحية</c:v>
                </c:pt>
                <c:pt idx="4">
                  <c:v>دار مغربية تقليدية</c:v>
                </c:pt>
                <c:pt idx="5">
                  <c:v>دار مغربية عصرية</c:v>
                </c:pt>
                <c:pt idx="6">
                  <c:v>مسكن قروي</c:v>
                </c:pt>
              </c:strCache>
            </c:strRef>
          </c:cat>
          <c:val>
            <c:numRef>
              <c:f>Habitat!$B$43:$B$49</c:f>
              <c:numCache>
                <c:formatCode>General</c:formatCode>
                <c:ptCount val="7"/>
                <c:pt idx="0">
                  <c:v>0.8</c:v>
                </c:pt>
                <c:pt idx="1">
                  <c:v>0.30000000000000004</c:v>
                </c:pt>
                <c:pt idx="2">
                  <c:v>1</c:v>
                </c:pt>
                <c:pt idx="3">
                  <c:v>3.1</c:v>
                </c:pt>
                <c:pt idx="4">
                  <c:v>4.8</c:v>
                </c:pt>
                <c:pt idx="5">
                  <c:v>25.9</c:v>
                </c:pt>
                <c:pt idx="6">
                  <c:v>64.099999999999994</c:v>
                </c:pt>
              </c:numCache>
            </c:numRef>
          </c:val>
          <c:extLst xmlns:c16r2="http://schemas.microsoft.com/office/drawing/2015/06/chart">
            <c:ext xmlns:c16="http://schemas.microsoft.com/office/drawing/2014/chart" uri="{C3380CC4-5D6E-409C-BE32-E72D297353CC}">
              <c16:uniqueId val="{00000000-68ED-4438-BBF3-361DEF8D95EE}"/>
            </c:ext>
          </c:extLst>
        </c:ser>
        <c:ser>
          <c:idx val="1"/>
          <c:order val="1"/>
          <c:tx>
            <c:strRef>
              <c:f>Habitat!$C$42</c:f>
              <c:strCache>
                <c:ptCount val="1"/>
                <c:pt idx="0">
                  <c:v>2024</c:v>
                </c:pt>
              </c:strCache>
            </c:strRef>
          </c:tx>
          <c:spPr>
            <a:solidFill>
              <a:schemeClr val="accent5"/>
            </a:solidFill>
            <a:ln>
              <a:noFill/>
            </a:ln>
            <a:effectLst/>
          </c:spPr>
          <c:dPt>
            <c:idx val="5"/>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A99D-4CB1-A1FC-B4E0CF53F0BF}"/>
              </c:ext>
            </c:extLst>
          </c:dPt>
          <c:dLbls>
            <c:dLbl>
              <c:idx val="5"/>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Habitat!$A$43:$A$49</c:f>
              <c:strCache>
                <c:ptCount val="7"/>
                <c:pt idx="0">
                  <c:v>فيلا</c:v>
                </c:pt>
                <c:pt idx="1">
                  <c:v>شقة</c:v>
                </c:pt>
                <c:pt idx="2">
                  <c:v>نوع آخر</c:v>
                </c:pt>
                <c:pt idx="3">
                  <c:v>دار بدائية أو صفيحية</c:v>
                </c:pt>
                <c:pt idx="4">
                  <c:v>دار مغربية تقليدية</c:v>
                </c:pt>
                <c:pt idx="5">
                  <c:v>دار مغربية عصرية</c:v>
                </c:pt>
                <c:pt idx="6">
                  <c:v>مسكن قروي</c:v>
                </c:pt>
              </c:strCache>
            </c:strRef>
          </c:cat>
          <c:val>
            <c:numRef>
              <c:f>Habitat!$C$43:$C$49</c:f>
              <c:numCache>
                <c:formatCode>0.0</c:formatCode>
                <c:ptCount val="7"/>
                <c:pt idx="0">
                  <c:v>0.51888102293014537</c:v>
                </c:pt>
                <c:pt idx="1">
                  <c:v>1.228236198425293</c:v>
                </c:pt>
                <c:pt idx="2">
                  <c:v>1.816022515296936</c:v>
                </c:pt>
                <c:pt idx="3">
                  <c:v>2.6106233596801758</c:v>
                </c:pt>
                <c:pt idx="4" formatCode="General">
                  <c:v>2.9</c:v>
                </c:pt>
                <c:pt idx="5">
                  <c:v>37.6</c:v>
                </c:pt>
                <c:pt idx="6">
                  <c:v>53.313777923583984</c:v>
                </c:pt>
              </c:numCache>
            </c:numRef>
          </c:val>
          <c:extLst xmlns:c16r2="http://schemas.microsoft.com/office/drawing/2015/06/chart">
            <c:ext xmlns:c16="http://schemas.microsoft.com/office/drawing/2014/chart" uri="{C3380CC4-5D6E-409C-BE32-E72D297353CC}">
              <c16:uniqueId val="{00000001-68ED-4438-BBF3-361DEF8D95EE}"/>
            </c:ext>
          </c:extLst>
        </c:ser>
        <c:dLbls>
          <c:showVal val="1"/>
        </c:dLbls>
        <c:gapWidth val="219"/>
        <c:axId val="201101312"/>
        <c:axId val="201102848"/>
      </c:barChart>
      <c:catAx>
        <c:axId val="20110131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1102848"/>
        <c:crosses val="autoZero"/>
        <c:auto val="1"/>
        <c:lblAlgn val="ctr"/>
        <c:lblOffset val="100"/>
      </c:catAx>
      <c:valAx>
        <c:axId val="201102848"/>
        <c:scaling>
          <c:orientation val="minMax"/>
        </c:scaling>
        <c:delete val="1"/>
        <c:axPos val="b"/>
        <c:numFmt formatCode="General" sourceLinked="1"/>
        <c:majorTickMark val="none"/>
        <c:tickLblPos val="nextTo"/>
        <c:crossAx val="201101312"/>
        <c:crosses val="autoZero"/>
        <c:crossBetween val="between"/>
      </c:valAx>
      <c:spPr>
        <a:noFill/>
        <a:ln>
          <a:noFill/>
        </a:ln>
        <a:effectLst/>
      </c:spPr>
    </c:plotArea>
    <c:legend>
      <c:legendPos val="b"/>
      <c:layout>
        <c:manualLayout>
          <c:xMode val="edge"/>
          <c:yMode val="edge"/>
          <c:x val="0.85114496081907953"/>
          <c:y val="0.30246628507161111"/>
          <c:w val="9.5994972806579495E-2"/>
          <c:h val="0.17208052830859369"/>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w="9525" cap="flat" cmpd="sng" algn="ctr">
      <a:noFill/>
      <a:round/>
    </a:ln>
    <a:effectLst/>
  </c:spPr>
  <c:txPr>
    <a:bodyPr/>
    <a:lstStyle/>
    <a:p>
      <a:pPr>
        <a:defRPr sz="1200" b="1"/>
      </a:pPr>
      <a:endParaRPr lang="fr-F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fr-FR"/>
  <c:chart>
    <c:plotArea>
      <c:layout/>
      <c:barChart>
        <c:barDir val="bar"/>
        <c:grouping val="clustered"/>
        <c:ser>
          <c:idx val="0"/>
          <c:order val="0"/>
          <c:spPr>
            <a:solidFill>
              <a:schemeClr val="accent5"/>
            </a:solidFill>
          </c:spPr>
          <c:dPt>
            <c:idx val="4"/>
            <c:extLst xmlns:c16r2="http://schemas.microsoft.com/office/drawing/2015/06/chart">
              <c:ext xmlns:c16="http://schemas.microsoft.com/office/drawing/2014/chart" uri="{C3380CC4-5D6E-409C-BE32-E72D297353CC}">
                <c16:uniqueId val="{00000003-D2CE-4B03-9E5B-EEF18E29CF5C}"/>
              </c:ext>
            </c:extLst>
          </c:dPt>
          <c:dPt>
            <c:idx val="5"/>
            <c:extLst xmlns:c16r2="http://schemas.microsoft.com/office/drawing/2015/06/chart">
              <c:ext xmlns:c16="http://schemas.microsoft.com/office/drawing/2014/chart" uri="{C3380CC4-5D6E-409C-BE32-E72D297353CC}">
                <c16:uniqueId val="{00000002-D2CE-4B03-9E5B-EEF18E29CF5C}"/>
              </c:ext>
            </c:extLst>
          </c:dPt>
          <c:dLbls>
            <c:dLbl>
              <c:idx val="4"/>
              <c:spPr>
                <a:noFill/>
                <a:ln>
                  <a:noFill/>
                </a:ln>
                <a:effectLst/>
              </c:spPr>
              <c:txPr>
                <a:bodyPr/>
                <a:lstStyle/>
                <a:p>
                  <a:pPr>
                    <a:defRPr sz="1600"/>
                  </a:pPr>
                  <a:endParaRPr lang="fr-FR"/>
                </a:p>
              </c:txPr>
            </c:dLbl>
            <c:dLbl>
              <c:idx val="5"/>
              <c:spPr>
                <a:noFill/>
                <a:ln>
                  <a:noFill/>
                </a:ln>
                <a:effectLst/>
              </c:spPr>
              <c:txPr>
                <a:bodyPr/>
                <a:lstStyle/>
                <a:p>
                  <a:pPr>
                    <a:defRPr sz="1600"/>
                  </a:pPr>
                  <a:endParaRPr lang="fr-FR"/>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'Presentation '!$E$99:$J$99</c:f>
              <c:strCache>
                <c:ptCount val="6"/>
                <c:pt idx="0">
                  <c:v>آخر</c:v>
                </c:pt>
                <c:pt idx="1">
                  <c:v>دار مغربية تقليدية</c:v>
                </c:pt>
                <c:pt idx="2">
                  <c:v>فيلا</c:v>
                </c:pt>
                <c:pt idx="3">
                  <c:v>دار بدائية أو صفيحية</c:v>
                </c:pt>
                <c:pt idx="4">
                  <c:v>شقة</c:v>
                </c:pt>
                <c:pt idx="5">
                  <c:v>دار مغربية عصرية</c:v>
                </c:pt>
              </c:strCache>
            </c:strRef>
          </c:cat>
          <c:val>
            <c:numRef>
              <c:f>'Presentation '!$E$100:$J$100</c:f>
              <c:numCache>
                <c:formatCode>0.0</c:formatCode>
                <c:ptCount val="6"/>
                <c:pt idx="0">
                  <c:v>1.6985319554805758</c:v>
                </c:pt>
                <c:pt idx="1">
                  <c:v>2.5904133319854736</c:v>
                </c:pt>
                <c:pt idx="2">
                  <c:v>2.6510848999023442</c:v>
                </c:pt>
                <c:pt idx="3">
                  <c:v>3.2682936191558838</c:v>
                </c:pt>
                <c:pt idx="4">
                  <c:v>24.377651214599613</c:v>
                </c:pt>
                <c:pt idx="5">
                  <c:v>65.414024353027358</c:v>
                </c:pt>
              </c:numCache>
            </c:numRef>
          </c:val>
          <c:extLst xmlns:c16r2="http://schemas.microsoft.com/office/drawing/2015/06/chart">
            <c:ext xmlns:c16="http://schemas.microsoft.com/office/drawing/2014/chart" uri="{C3380CC4-5D6E-409C-BE32-E72D297353CC}">
              <c16:uniqueId val="{00000000-D2CE-4B03-9E5B-EEF18E29CF5C}"/>
            </c:ext>
          </c:extLst>
        </c:ser>
        <c:dLbls/>
        <c:axId val="203488256"/>
        <c:axId val="203494144"/>
      </c:barChart>
      <c:catAx>
        <c:axId val="203488256"/>
        <c:scaling>
          <c:orientation val="minMax"/>
        </c:scaling>
        <c:axPos val="l"/>
        <c:numFmt formatCode="General" sourceLinked="0"/>
        <c:tickLblPos val="nextTo"/>
        <c:crossAx val="203494144"/>
        <c:crosses val="autoZero"/>
        <c:auto val="1"/>
        <c:lblAlgn val="ctr"/>
        <c:lblOffset val="100"/>
      </c:catAx>
      <c:valAx>
        <c:axId val="203494144"/>
        <c:scaling>
          <c:orientation val="minMax"/>
        </c:scaling>
        <c:delete val="1"/>
        <c:axPos val="b"/>
        <c:numFmt formatCode="0.0" sourceLinked="1"/>
        <c:tickLblPos val="nextTo"/>
        <c:crossAx val="203488256"/>
        <c:crosses val="autoZero"/>
        <c:crossBetween val="between"/>
      </c:valAx>
    </c:plotArea>
    <c:plotVisOnly val="1"/>
    <c:dispBlanksAs val="gap"/>
  </c:chart>
  <c:txPr>
    <a:bodyPr/>
    <a:lstStyle/>
    <a:p>
      <a:pPr>
        <a:defRPr sz="1400" b="1"/>
      </a:pPr>
      <a:endParaRPr lang="fr-F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percentStacked"/>
        <c:ser>
          <c:idx val="0"/>
          <c:order val="0"/>
          <c:tx>
            <c:strRef>
              <c:f>Habitat!$V$53</c:f>
              <c:strCache>
                <c:ptCount val="1"/>
                <c:pt idx="0">
                  <c:v> غرفة أو غرفتين</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Habitat!$U$54:$U$55</c:f>
              <c:numCache>
                <c:formatCode>General</c:formatCode>
                <c:ptCount val="2"/>
                <c:pt idx="0">
                  <c:v>2024</c:v>
                </c:pt>
                <c:pt idx="1">
                  <c:v>2014</c:v>
                </c:pt>
              </c:numCache>
            </c:numRef>
          </c:cat>
          <c:val>
            <c:numRef>
              <c:f>Habitat!$V$54:$V$55</c:f>
              <c:numCache>
                <c:formatCode>0.0</c:formatCode>
                <c:ptCount val="2"/>
                <c:pt idx="0">
                  <c:v>43.481491088867173</c:v>
                </c:pt>
                <c:pt idx="1">
                  <c:v>35.700000000000003</c:v>
                </c:pt>
              </c:numCache>
            </c:numRef>
          </c:val>
          <c:extLst xmlns:c16r2="http://schemas.microsoft.com/office/drawing/2015/06/chart">
            <c:ext xmlns:c16="http://schemas.microsoft.com/office/drawing/2014/chart" uri="{C3380CC4-5D6E-409C-BE32-E72D297353CC}">
              <c16:uniqueId val="{00000000-9A83-4A04-BE27-4EA16B575B99}"/>
            </c:ext>
          </c:extLst>
        </c:ser>
        <c:ser>
          <c:idx val="1"/>
          <c:order val="1"/>
          <c:tx>
            <c:strRef>
              <c:f>Habitat!$W$53</c:f>
              <c:strCache>
                <c:ptCount val="1"/>
                <c:pt idx="0">
                  <c:v>3 غرف أو أكثر</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Habitat!$U$54:$U$55</c:f>
              <c:numCache>
                <c:formatCode>General</c:formatCode>
                <c:ptCount val="2"/>
                <c:pt idx="0">
                  <c:v>2024</c:v>
                </c:pt>
                <c:pt idx="1">
                  <c:v>2014</c:v>
                </c:pt>
              </c:numCache>
            </c:numRef>
          </c:cat>
          <c:val>
            <c:numRef>
              <c:f>Habitat!$W$54:$W$55</c:f>
              <c:numCache>
                <c:formatCode>0.0</c:formatCode>
                <c:ptCount val="2"/>
                <c:pt idx="0">
                  <c:v>56.518508911132813</c:v>
                </c:pt>
                <c:pt idx="1">
                  <c:v>64.3</c:v>
                </c:pt>
              </c:numCache>
            </c:numRef>
          </c:val>
          <c:extLst xmlns:c16r2="http://schemas.microsoft.com/office/drawing/2015/06/chart">
            <c:ext xmlns:c16="http://schemas.microsoft.com/office/drawing/2014/chart" uri="{C3380CC4-5D6E-409C-BE32-E72D297353CC}">
              <c16:uniqueId val="{00000001-9A83-4A04-BE27-4EA16B575B99}"/>
            </c:ext>
          </c:extLst>
        </c:ser>
        <c:dLbls>
          <c:showVal val="1"/>
        </c:dLbls>
        <c:overlap val="100"/>
        <c:axId val="162798976"/>
        <c:axId val="162845824"/>
      </c:barChart>
      <c:catAx>
        <c:axId val="16279897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62845824"/>
        <c:crosses val="autoZero"/>
        <c:auto val="1"/>
        <c:lblAlgn val="ctr"/>
        <c:lblOffset val="100"/>
      </c:catAx>
      <c:valAx>
        <c:axId val="162845824"/>
        <c:scaling>
          <c:orientation val="minMax"/>
        </c:scaling>
        <c:delete val="1"/>
        <c:axPos val="b"/>
        <c:numFmt formatCode="0%" sourceLinked="1"/>
        <c:majorTickMark val="none"/>
        <c:tickLblPos val="nextTo"/>
        <c:crossAx val="1627989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sz="1600" b="1"/>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percentStacked"/>
        <c:ser>
          <c:idx val="0"/>
          <c:order val="0"/>
          <c:tx>
            <c:strRef>
              <c:f>'Struct pop'!$B$1</c:f>
              <c:strCache>
                <c:ptCount val="1"/>
                <c:pt idx="0">
                  <c:v>أقل من 15 سنة</c:v>
                </c:pt>
              </c:strCache>
            </c:strRef>
          </c:tx>
          <c:spPr>
            <a:solidFill>
              <a:srgbClr val="0E933A"/>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 pop'!$A$2:$A$4</c:f>
              <c:numCache>
                <c:formatCode>General</c:formatCode>
                <c:ptCount val="3"/>
                <c:pt idx="0">
                  <c:v>2004</c:v>
                </c:pt>
                <c:pt idx="1">
                  <c:v>2014</c:v>
                </c:pt>
                <c:pt idx="2">
                  <c:v>2024</c:v>
                </c:pt>
              </c:numCache>
            </c:numRef>
          </c:cat>
          <c:val>
            <c:numRef>
              <c:f>'Struct pop'!$B$2:$B$4</c:f>
              <c:numCache>
                <c:formatCode>General</c:formatCode>
                <c:ptCount val="3"/>
                <c:pt idx="0" formatCode="0.0">
                  <c:v>31</c:v>
                </c:pt>
                <c:pt idx="1">
                  <c:v>28.2</c:v>
                </c:pt>
                <c:pt idx="2">
                  <c:v>26.5</c:v>
                </c:pt>
              </c:numCache>
            </c:numRef>
          </c:val>
          <c:extLst xmlns:c16r2="http://schemas.microsoft.com/office/drawing/2015/06/chart">
            <c:ext xmlns:c16="http://schemas.microsoft.com/office/drawing/2014/chart" uri="{C3380CC4-5D6E-409C-BE32-E72D297353CC}">
              <c16:uniqueId val="{00000000-9EF5-49E2-854B-8B247F4E9340}"/>
            </c:ext>
          </c:extLst>
        </c:ser>
        <c:ser>
          <c:idx val="1"/>
          <c:order val="1"/>
          <c:tx>
            <c:strRef>
              <c:f>'Struct pop'!$C$1</c:f>
              <c:strCache>
                <c:ptCount val="1"/>
                <c:pt idx="0">
                  <c:v>من 15 إلى 59 سنة</c:v>
                </c:pt>
              </c:strCache>
            </c:strRef>
          </c:tx>
          <c:spPr>
            <a:solidFill>
              <a:srgbClr val="0F70B7"/>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 pop'!$A$2:$A$4</c:f>
              <c:numCache>
                <c:formatCode>General</c:formatCode>
                <c:ptCount val="3"/>
                <c:pt idx="0">
                  <c:v>2004</c:v>
                </c:pt>
                <c:pt idx="1">
                  <c:v>2014</c:v>
                </c:pt>
                <c:pt idx="2">
                  <c:v>2024</c:v>
                </c:pt>
              </c:numCache>
            </c:numRef>
          </c:cat>
          <c:val>
            <c:numRef>
              <c:f>'Struct pop'!$C$2:$C$4</c:f>
              <c:numCache>
                <c:formatCode>General</c:formatCode>
                <c:ptCount val="3"/>
                <c:pt idx="0" formatCode="0.0">
                  <c:v>61</c:v>
                </c:pt>
                <c:pt idx="1">
                  <c:v>62.4</c:v>
                </c:pt>
                <c:pt idx="2">
                  <c:v>59.7</c:v>
                </c:pt>
              </c:numCache>
            </c:numRef>
          </c:val>
          <c:extLst xmlns:c16r2="http://schemas.microsoft.com/office/drawing/2015/06/chart">
            <c:ext xmlns:c16="http://schemas.microsoft.com/office/drawing/2014/chart" uri="{C3380CC4-5D6E-409C-BE32-E72D297353CC}">
              <c16:uniqueId val="{00000001-9EF5-49E2-854B-8B247F4E9340}"/>
            </c:ext>
          </c:extLst>
        </c:ser>
        <c:ser>
          <c:idx val="2"/>
          <c:order val="2"/>
          <c:tx>
            <c:strRef>
              <c:f>'Struct pop'!$D$1</c:f>
              <c:strCache>
                <c:ptCount val="1"/>
                <c:pt idx="0">
                  <c:v>60 سنة فأكثر</c:v>
                </c:pt>
              </c:strCache>
            </c:strRef>
          </c:tx>
          <c:spPr>
            <a:solidFill>
              <a:srgbClr val="FEC311"/>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 pop'!$A$2:$A$4</c:f>
              <c:numCache>
                <c:formatCode>General</c:formatCode>
                <c:ptCount val="3"/>
                <c:pt idx="0">
                  <c:v>2004</c:v>
                </c:pt>
                <c:pt idx="1">
                  <c:v>2014</c:v>
                </c:pt>
                <c:pt idx="2">
                  <c:v>2024</c:v>
                </c:pt>
              </c:numCache>
            </c:numRef>
          </c:cat>
          <c:val>
            <c:numRef>
              <c:f>'Struct pop'!$D$2:$D$4</c:f>
              <c:numCache>
                <c:formatCode>General</c:formatCode>
                <c:ptCount val="3"/>
                <c:pt idx="0" formatCode="0.0">
                  <c:v>8</c:v>
                </c:pt>
                <c:pt idx="1">
                  <c:v>9.4</c:v>
                </c:pt>
                <c:pt idx="2">
                  <c:v>13.8</c:v>
                </c:pt>
              </c:numCache>
            </c:numRef>
          </c:val>
          <c:extLst xmlns:c16r2="http://schemas.microsoft.com/office/drawing/2015/06/chart">
            <c:ext xmlns:c16="http://schemas.microsoft.com/office/drawing/2014/chart" uri="{C3380CC4-5D6E-409C-BE32-E72D297353CC}">
              <c16:uniqueId val="{00000002-9EF5-49E2-854B-8B247F4E9340}"/>
            </c:ext>
          </c:extLst>
        </c:ser>
        <c:dLbls>
          <c:showVal val="1"/>
        </c:dLbls>
        <c:gapWidth val="219"/>
        <c:overlap val="100"/>
        <c:axId val="209145216"/>
        <c:axId val="209151104"/>
      </c:barChart>
      <c:catAx>
        <c:axId val="209145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209151104"/>
        <c:crosses val="autoZero"/>
        <c:auto val="1"/>
        <c:lblAlgn val="ctr"/>
        <c:lblOffset val="100"/>
      </c:catAx>
      <c:valAx>
        <c:axId val="209151104"/>
        <c:scaling>
          <c:orientation val="minMax"/>
        </c:scaling>
        <c:delete val="1"/>
        <c:axPos val="l"/>
        <c:numFmt formatCode="0%" sourceLinked="1"/>
        <c:majorTickMark val="none"/>
        <c:tickLblPos val="nextTo"/>
        <c:crossAx val="2091452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w="9525" cap="flat" cmpd="sng" algn="ctr">
      <a:noFill/>
      <a:round/>
    </a:ln>
    <a:effectLst/>
  </c:spPr>
  <c:txPr>
    <a:bodyPr/>
    <a:lstStyle/>
    <a:p>
      <a:pPr>
        <a:defRPr sz="1100" b="1"/>
      </a:pPr>
      <a:endParaRPr lang="fr-F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stacked"/>
        <c:ser>
          <c:idx val="0"/>
          <c:order val="0"/>
          <c:tx>
            <c:strRef>
              <c:f>Habitat!$B$70</c:f>
              <c:strCache>
                <c:ptCount val="1"/>
                <c:pt idx="0">
                  <c:v>مالك</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Habitat!$A$71:$A$73</c:f>
              <c:strCache>
                <c:ptCount val="3"/>
                <c:pt idx="0">
                  <c:v>الوسط الحضري</c:v>
                </c:pt>
                <c:pt idx="1">
                  <c:v>الوسط القروي</c:v>
                </c:pt>
                <c:pt idx="2">
                  <c:v>المستوى الوطني</c:v>
                </c:pt>
              </c:strCache>
            </c:strRef>
          </c:cat>
          <c:val>
            <c:numRef>
              <c:f>Habitat!$B$71:$B$73</c:f>
              <c:numCache>
                <c:formatCode>0.0</c:formatCode>
                <c:ptCount val="3"/>
                <c:pt idx="0">
                  <c:v>61.455627441406236</c:v>
                </c:pt>
                <c:pt idx="1">
                  <c:v>85.330703735351548</c:v>
                </c:pt>
                <c:pt idx="2">
                  <c:v>69.436454772949233</c:v>
                </c:pt>
              </c:numCache>
            </c:numRef>
          </c:val>
          <c:extLst xmlns:c16r2="http://schemas.microsoft.com/office/drawing/2015/06/chart">
            <c:ext xmlns:c16="http://schemas.microsoft.com/office/drawing/2014/chart" uri="{C3380CC4-5D6E-409C-BE32-E72D297353CC}">
              <c16:uniqueId val="{00000000-D3E7-431D-8BBD-BE90B2586639}"/>
            </c:ext>
          </c:extLst>
        </c:ser>
        <c:ser>
          <c:idx val="1"/>
          <c:order val="1"/>
          <c:tx>
            <c:strRef>
              <c:f>Habitat!$C$70</c:f>
              <c:strCache>
                <c:ptCount val="1"/>
                <c:pt idx="0">
                  <c:v>مكتري</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Habitat!$A$71:$A$73</c:f>
              <c:strCache>
                <c:ptCount val="3"/>
                <c:pt idx="0">
                  <c:v>الوسط الحضري</c:v>
                </c:pt>
                <c:pt idx="1">
                  <c:v>الوسط القروي</c:v>
                </c:pt>
                <c:pt idx="2">
                  <c:v>المستوى الوطني</c:v>
                </c:pt>
              </c:strCache>
            </c:strRef>
          </c:cat>
          <c:val>
            <c:numRef>
              <c:f>Habitat!$C$71:$C$73</c:f>
              <c:numCache>
                <c:formatCode>0.0</c:formatCode>
                <c:ptCount val="3"/>
                <c:pt idx="0">
                  <c:v>28.022268295288089</c:v>
                </c:pt>
                <c:pt idx="1">
                  <c:v>3.1985278129577646</c:v>
                </c:pt>
                <c:pt idx="2">
                  <c:v>19.72432708740234</c:v>
                </c:pt>
              </c:numCache>
            </c:numRef>
          </c:val>
          <c:extLst xmlns:c16r2="http://schemas.microsoft.com/office/drawing/2015/06/chart">
            <c:ext xmlns:c16="http://schemas.microsoft.com/office/drawing/2014/chart" uri="{C3380CC4-5D6E-409C-BE32-E72D297353CC}">
              <c16:uniqueId val="{00000001-D3E7-431D-8BBD-BE90B2586639}"/>
            </c:ext>
          </c:extLst>
        </c:ser>
        <c:ser>
          <c:idx val="2"/>
          <c:order val="2"/>
          <c:tx>
            <c:strRef>
              <c:f>Habitat!$D$70</c:f>
              <c:strCache>
                <c:ptCount val="1"/>
                <c:pt idx="0">
                  <c:v>آخر</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Habitat!$A$71:$A$73</c:f>
              <c:strCache>
                <c:ptCount val="3"/>
                <c:pt idx="0">
                  <c:v>الوسط الحضري</c:v>
                </c:pt>
                <c:pt idx="1">
                  <c:v>الوسط القروي</c:v>
                </c:pt>
                <c:pt idx="2">
                  <c:v>المستوى الوطني</c:v>
                </c:pt>
              </c:strCache>
            </c:strRef>
          </c:cat>
          <c:val>
            <c:numRef>
              <c:f>Habitat!$D$71:$D$73</c:f>
              <c:numCache>
                <c:formatCode>0.0</c:formatCode>
                <c:ptCount val="3"/>
                <c:pt idx="0">
                  <c:v>10.522103309631349</c:v>
                </c:pt>
                <c:pt idx="1">
                  <c:v>11.470767021179199</c:v>
                </c:pt>
                <c:pt idx="2">
                  <c:v>10.839217185974119</c:v>
                </c:pt>
              </c:numCache>
            </c:numRef>
          </c:val>
          <c:extLst xmlns:c16r2="http://schemas.microsoft.com/office/drawing/2015/06/chart">
            <c:ext xmlns:c16="http://schemas.microsoft.com/office/drawing/2014/chart" uri="{C3380CC4-5D6E-409C-BE32-E72D297353CC}">
              <c16:uniqueId val="{00000002-D3E7-431D-8BBD-BE90B2586639}"/>
            </c:ext>
          </c:extLst>
        </c:ser>
        <c:dLbls>
          <c:showVal val="1"/>
        </c:dLbls>
        <c:overlap val="100"/>
        <c:axId val="174034944"/>
        <c:axId val="174036480"/>
      </c:barChart>
      <c:catAx>
        <c:axId val="1740349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74036480"/>
        <c:crosses val="autoZero"/>
        <c:auto val="1"/>
        <c:lblAlgn val="ctr"/>
        <c:lblOffset val="100"/>
      </c:catAx>
      <c:valAx>
        <c:axId val="174036480"/>
        <c:scaling>
          <c:orientation val="minMax"/>
        </c:scaling>
        <c:delete val="1"/>
        <c:axPos val="b"/>
        <c:numFmt formatCode="0.0" sourceLinked="1"/>
        <c:majorTickMark val="none"/>
        <c:tickLblPos val="nextTo"/>
        <c:crossAx val="1740349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sz="1600" b="1"/>
      </a:pPr>
      <a:endParaRPr lang="fr-F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percentStacked"/>
        <c:ser>
          <c:idx val="0"/>
          <c:order val="0"/>
          <c:tx>
            <c:strRef>
              <c:f>Habitat!$C$98</c:f>
              <c:strCache>
                <c:ptCount val="1"/>
                <c:pt idx="0">
                  <c:v>أقل من 10 سنوات</c:v>
                </c:pt>
              </c:strCache>
            </c:strRef>
          </c:tx>
          <c:spPr>
            <a:solidFill>
              <a:schemeClr val="accent1"/>
            </a:solidFill>
            <a:ln>
              <a:noFill/>
            </a:ln>
            <a:effectLst/>
          </c:spPr>
          <c:dLbls>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dLbl>
              <c:idx val="5"/>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Habitat!$A$99:$B$104</c:f>
              <c:multiLvlStrCache>
                <c:ptCount val="6"/>
                <c:lvl>
                  <c:pt idx="0">
                    <c:v>الوسط الحضري</c:v>
                  </c:pt>
                  <c:pt idx="1">
                    <c:v>الوسط القروي</c:v>
                  </c:pt>
                  <c:pt idx="2">
                    <c:v>المستوى الوطني</c:v>
                  </c:pt>
                  <c:pt idx="3">
                    <c:v>الوسط الحضري</c:v>
                  </c:pt>
                  <c:pt idx="4">
                    <c:v>الوسط القروي</c:v>
                  </c:pt>
                  <c:pt idx="5">
                    <c:v>المستوى الوطني</c:v>
                  </c:pt>
                </c:lvl>
                <c:lvl>
                  <c:pt idx="0">
                    <c:v>2014</c:v>
                  </c:pt>
                  <c:pt idx="3">
                    <c:v>2024</c:v>
                  </c:pt>
                </c:lvl>
              </c:multiLvlStrCache>
            </c:multiLvlStrRef>
          </c:cat>
          <c:val>
            <c:numRef>
              <c:f>Habitat!$C$99:$C$104</c:f>
              <c:numCache>
                <c:formatCode>General</c:formatCode>
                <c:ptCount val="6"/>
                <c:pt idx="0">
                  <c:v>20.7</c:v>
                </c:pt>
                <c:pt idx="1">
                  <c:v>19</c:v>
                </c:pt>
                <c:pt idx="2">
                  <c:v>20.100000000000001</c:v>
                </c:pt>
                <c:pt idx="3" formatCode="0.0">
                  <c:v>23.796667098999023</c:v>
                </c:pt>
                <c:pt idx="4" formatCode="0.0">
                  <c:v>18.319416046142578</c:v>
                </c:pt>
                <c:pt idx="5" formatCode="0.0">
                  <c:v>21.965763092041012</c:v>
                </c:pt>
              </c:numCache>
            </c:numRef>
          </c:val>
          <c:extLst xmlns:c16r2="http://schemas.microsoft.com/office/drawing/2015/06/chart">
            <c:ext xmlns:c16="http://schemas.microsoft.com/office/drawing/2014/chart" uri="{C3380CC4-5D6E-409C-BE32-E72D297353CC}">
              <c16:uniqueId val="{00000000-3C27-4BEF-86A4-1C71755BD7F4}"/>
            </c:ext>
          </c:extLst>
        </c:ser>
        <c:ser>
          <c:idx val="1"/>
          <c:order val="1"/>
          <c:tx>
            <c:strRef>
              <c:f>Habitat!$D$98</c:f>
              <c:strCache>
                <c:ptCount val="1"/>
                <c:pt idx="0">
                  <c:v>من 10 إلى 49 سنة</c:v>
                </c:pt>
              </c:strCache>
            </c:strRef>
          </c:tx>
          <c:spPr>
            <a:solidFill>
              <a:schemeClr val="accent2"/>
            </a:solidFill>
            <a:ln>
              <a:noFill/>
            </a:ln>
            <a:effectLst/>
          </c:spPr>
          <c:dLbls>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dLbl>
              <c:idx val="5"/>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Habitat!$A$99:$B$104</c:f>
              <c:multiLvlStrCache>
                <c:ptCount val="6"/>
                <c:lvl>
                  <c:pt idx="0">
                    <c:v>الوسط الحضري</c:v>
                  </c:pt>
                  <c:pt idx="1">
                    <c:v>الوسط القروي</c:v>
                  </c:pt>
                  <c:pt idx="2">
                    <c:v>المستوى الوطني</c:v>
                  </c:pt>
                  <c:pt idx="3">
                    <c:v>الوسط الحضري</c:v>
                  </c:pt>
                  <c:pt idx="4">
                    <c:v>الوسط القروي</c:v>
                  </c:pt>
                  <c:pt idx="5">
                    <c:v>المستوى الوطني</c:v>
                  </c:pt>
                </c:lvl>
                <c:lvl>
                  <c:pt idx="0">
                    <c:v>2014</c:v>
                  </c:pt>
                  <c:pt idx="3">
                    <c:v>2024</c:v>
                  </c:pt>
                </c:lvl>
              </c:multiLvlStrCache>
            </c:multiLvlStrRef>
          </c:cat>
          <c:val>
            <c:numRef>
              <c:f>Habitat!$D$99:$D$104</c:f>
              <c:numCache>
                <c:formatCode>0.0</c:formatCode>
                <c:ptCount val="6"/>
                <c:pt idx="0">
                  <c:v>64.400000000000006</c:v>
                </c:pt>
                <c:pt idx="1">
                  <c:v>50.2</c:v>
                </c:pt>
                <c:pt idx="2">
                  <c:v>59.600000000000009</c:v>
                </c:pt>
                <c:pt idx="3">
                  <c:v>68.81266307830812</c:v>
                </c:pt>
                <c:pt idx="4">
                  <c:v>56.480365753173828</c:v>
                </c:pt>
                <c:pt idx="5">
                  <c:v>64.690290451049805</c:v>
                </c:pt>
              </c:numCache>
            </c:numRef>
          </c:val>
          <c:extLst xmlns:c16r2="http://schemas.microsoft.com/office/drawing/2015/06/chart">
            <c:ext xmlns:c16="http://schemas.microsoft.com/office/drawing/2014/chart" uri="{C3380CC4-5D6E-409C-BE32-E72D297353CC}">
              <c16:uniqueId val="{00000001-3C27-4BEF-86A4-1C71755BD7F4}"/>
            </c:ext>
          </c:extLst>
        </c:ser>
        <c:ser>
          <c:idx val="2"/>
          <c:order val="2"/>
          <c:tx>
            <c:strRef>
              <c:f>Habitat!$E$98</c:f>
              <c:strCache>
                <c:ptCount val="1"/>
                <c:pt idx="0">
                  <c:v>50 سنة فما فوق</c:v>
                </c:pt>
              </c:strCache>
            </c:strRef>
          </c:tx>
          <c:spPr>
            <a:solidFill>
              <a:schemeClr val="accent3"/>
            </a:solidFill>
            <a:ln>
              <a:noFill/>
            </a:ln>
            <a:effectLst/>
          </c:spPr>
          <c:dLbls>
            <c:dLbl>
              <c:idx val="2"/>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dLbl>
              <c:idx val="5"/>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fr-FR"/>
                </a:p>
              </c:txPr>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Habitat!$A$99:$B$104</c:f>
              <c:multiLvlStrCache>
                <c:ptCount val="6"/>
                <c:lvl>
                  <c:pt idx="0">
                    <c:v>الوسط الحضري</c:v>
                  </c:pt>
                  <c:pt idx="1">
                    <c:v>الوسط القروي</c:v>
                  </c:pt>
                  <c:pt idx="2">
                    <c:v>المستوى الوطني</c:v>
                  </c:pt>
                  <c:pt idx="3">
                    <c:v>الوسط الحضري</c:v>
                  </c:pt>
                  <c:pt idx="4">
                    <c:v>الوسط القروي</c:v>
                  </c:pt>
                  <c:pt idx="5">
                    <c:v>المستوى الوطني</c:v>
                  </c:pt>
                </c:lvl>
                <c:lvl>
                  <c:pt idx="0">
                    <c:v>2014</c:v>
                  </c:pt>
                  <c:pt idx="3">
                    <c:v>2024</c:v>
                  </c:pt>
                </c:lvl>
              </c:multiLvlStrCache>
            </c:multiLvlStrRef>
          </c:cat>
          <c:val>
            <c:numRef>
              <c:f>Habitat!$E$99:$E$104</c:f>
              <c:numCache>
                <c:formatCode>General</c:formatCode>
                <c:ptCount val="6"/>
                <c:pt idx="0">
                  <c:v>14.9</c:v>
                </c:pt>
                <c:pt idx="1">
                  <c:v>30.7</c:v>
                </c:pt>
                <c:pt idx="2">
                  <c:v>20.3</c:v>
                </c:pt>
                <c:pt idx="3" formatCode="0.0">
                  <c:v>7.390669822692872</c:v>
                </c:pt>
                <c:pt idx="4" formatCode="0.0">
                  <c:v>25.20021820068359</c:v>
                </c:pt>
                <c:pt idx="5" formatCode="0.0">
                  <c:v>13.343946456909181</c:v>
                </c:pt>
              </c:numCache>
            </c:numRef>
          </c:val>
          <c:extLst xmlns:c16r2="http://schemas.microsoft.com/office/drawing/2015/06/chart">
            <c:ext xmlns:c16="http://schemas.microsoft.com/office/drawing/2014/chart" uri="{C3380CC4-5D6E-409C-BE32-E72D297353CC}">
              <c16:uniqueId val="{00000002-3C27-4BEF-86A4-1C71755BD7F4}"/>
            </c:ext>
          </c:extLst>
        </c:ser>
        <c:dLbls>
          <c:showVal val="1"/>
        </c:dLbls>
        <c:overlap val="100"/>
        <c:axId val="174820352"/>
        <c:axId val="174838528"/>
      </c:barChart>
      <c:catAx>
        <c:axId val="17482035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74838528"/>
        <c:crosses val="autoZero"/>
        <c:auto val="1"/>
        <c:lblAlgn val="ctr"/>
        <c:lblOffset val="100"/>
      </c:catAx>
      <c:valAx>
        <c:axId val="174838528"/>
        <c:scaling>
          <c:orientation val="minMax"/>
        </c:scaling>
        <c:delete val="1"/>
        <c:axPos val="b"/>
        <c:numFmt formatCode="0%" sourceLinked="1"/>
        <c:majorTickMark val="none"/>
        <c:tickLblPos val="nextTo"/>
        <c:crossAx val="1748203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pPr>
      <a:endParaRPr lang="fr-F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Habitat!$C$131</c:f>
              <c:strCache>
                <c:ptCount val="1"/>
                <c:pt idx="0">
                  <c:v>الوسط الحضري</c:v>
                </c:pt>
              </c:strCache>
            </c:strRef>
          </c:tx>
          <c:spPr>
            <a:solidFill>
              <a:srgbClr val="FEC215"/>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Habitat!$A$132:$B$137</c:f>
              <c:multiLvlStrCache>
                <c:ptCount val="6"/>
                <c:lvl>
                  <c:pt idx="0">
                    <c:v>2014</c:v>
                  </c:pt>
                  <c:pt idx="1">
                    <c:v>2024</c:v>
                  </c:pt>
                  <c:pt idx="2">
                    <c:v>2014</c:v>
                  </c:pt>
                  <c:pt idx="3">
                    <c:v>2024</c:v>
                  </c:pt>
                  <c:pt idx="4">
                    <c:v>2014</c:v>
                  </c:pt>
                  <c:pt idx="5">
                    <c:v>2024</c:v>
                  </c:pt>
                </c:lvl>
                <c:lvl>
                  <c:pt idx="0">
                    <c:v>الكهرباء</c:v>
                  </c:pt>
                  <c:pt idx="2">
                    <c:v>شبكة الماء</c:v>
                  </c:pt>
                  <c:pt idx="4">
                    <c:v>شبكة الصرف الصحي</c:v>
                  </c:pt>
                </c:lvl>
              </c:multiLvlStrCache>
            </c:multiLvlStrRef>
          </c:cat>
          <c:val>
            <c:numRef>
              <c:f>Habitat!$C$132:$C$137</c:f>
              <c:numCache>
                <c:formatCode>0.0</c:formatCode>
                <c:ptCount val="6"/>
                <c:pt idx="0" formatCode="General">
                  <c:v>95.2</c:v>
                </c:pt>
                <c:pt idx="1">
                  <c:v>98.7</c:v>
                </c:pt>
                <c:pt idx="2" formatCode="General">
                  <c:v>91.3</c:v>
                </c:pt>
                <c:pt idx="3">
                  <c:v>97.069969177246094</c:v>
                </c:pt>
                <c:pt idx="4" formatCode="General">
                  <c:v>88.2</c:v>
                </c:pt>
                <c:pt idx="5">
                  <c:v>93.3951416015625</c:v>
                </c:pt>
              </c:numCache>
            </c:numRef>
          </c:val>
          <c:extLst xmlns:c16r2="http://schemas.microsoft.com/office/drawing/2015/06/chart">
            <c:ext xmlns:c16="http://schemas.microsoft.com/office/drawing/2014/chart" uri="{C3380CC4-5D6E-409C-BE32-E72D297353CC}">
              <c16:uniqueId val="{00000000-49B7-41F2-A20D-12C7FCC5D49F}"/>
            </c:ext>
          </c:extLst>
        </c:ser>
        <c:ser>
          <c:idx val="1"/>
          <c:order val="1"/>
          <c:tx>
            <c:strRef>
              <c:f>Habitat!$D$131</c:f>
              <c:strCache>
                <c:ptCount val="1"/>
                <c:pt idx="0">
                  <c:v>الوسط القروي</c:v>
                </c:pt>
              </c:strCache>
            </c:strRef>
          </c:tx>
          <c:spPr>
            <a:solidFill>
              <a:schemeClr val="bg1">
                <a:lumMod val="75000"/>
              </a:schemeClr>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Habitat!$A$132:$B$137</c:f>
              <c:multiLvlStrCache>
                <c:ptCount val="6"/>
                <c:lvl>
                  <c:pt idx="0">
                    <c:v>2014</c:v>
                  </c:pt>
                  <c:pt idx="1">
                    <c:v>2024</c:v>
                  </c:pt>
                  <c:pt idx="2">
                    <c:v>2014</c:v>
                  </c:pt>
                  <c:pt idx="3">
                    <c:v>2024</c:v>
                  </c:pt>
                  <c:pt idx="4">
                    <c:v>2014</c:v>
                  </c:pt>
                  <c:pt idx="5">
                    <c:v>2024</c:v>
                  </c:pt>
                </c:lvl>
                <c:lvl>
                  <c:pt idx="0">
                    <c:v>الكهرباء</c:v>
                  </c:pt>
                  <c:pt idx="2">
                    <c:v>شبكة الماء</c:v>
                  </c:pt>
                  <c:pt idx="4">
                    <c:v>شبكة الصرف الصحي</c:v>
                  </c:pt>
                </c:lvl>
              </c:multiLvlStrCache>
            </c:multiLvlStrRef>
          </c:cat>
          <c:val>
            <c:numRef>
              <c:f>Habitat!$D$132:$D$137</c:f>
              <c:numCache>
                <c:formatCode>0.0</c:formatCode>
                <c:ptCount val="6"/>
                <c:pt idx="0" formatCode="General">
                  <c:v>84.6</c:v>
                </c:pt>
                <c:pt idx="1">
                  <c:v>93.8</c:v>
                </c:pt>
                <c:pt idx="2" formatCode="General">
                  <c:v>37.800000000000011</c:v>
                </c:pt>
                <c:pt idx="3">
                  <c:v>54.566162109375007</c:v>
                </c:pt>
                <c:pt idx="4" formatCode="General">
                  <c:v>2.9</c:v>
                </c:pt>
                <c:pt idx="5">
                  <c:v>9.568078994750973</c:v>
                </c:pt>
              </c:numCache>
            </c:numRef>
          </c:val>
          <c:extLst xmlns:c16r2="http://schemas.microsoft.com/office/drawing/2015/06/chart">
            <c:ext xmlns:c16="http://schemas.microsoft.com/office/drawing/2014/chart" uri="{C3380CC4-5D6E-409C-BE32-E72D297353CC}">
              <c16:uniqueId val="{00000001-49B7-41F2-A20D-12C7FCC5D49F}"/>
            </c:ext>
          </c:extLst>
        </c:ser>
        <c:ser>
          <c:idx val="2"/>
          <c:order val="2"/>
          <c:tx>
            <c:strRef>
              <c:f>Habitat!$E$131</c:f>
              <c:strCache>
                <c:ptCount val="1"/>
                <c:pt idx="0">
                  <c:v>المستوى الوطني</c:v>
                </c:pt>
              </c:strCache>
            </c:strRef>
          </c:tx>
          <c:spPr>
            <a:solidFill>
              <a:srgbClr val="0E6FB8"/>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Habitat!$A$132:$B$137</c:f>
              <c:multiLvlStrCache>
                <c:ptCount val="6"/>
                <c:lvl>
                  <c:pt idx="0">
                    <c:v>2014</c:v>
                  </c:pt>
                  <c:pt idx="1">
                    <c:v>2024</c:v>
                  </c:pt>
                  <c:pt idx="2">
                    <c:v>2014</c:v>
                  </c:pt>
                  <c:pt idx="3">
                    <c:v>2024</c:v>
                  </c:pt>
                  <c:pt idx="4">
                    <c:v>2014</c:v>
                  </c:pt>
                  <c:pt idx="5">
                    <c:v>2024</c:v>
                  </c:pt>
                </c:lvl>
                <c:lvl>
                  <c:pt idx="0">
                    <c:v>الكهرباء</c:v>
                  </c:pt>
                  <c:pt idx="2">
                    <c:v>شبكة الماء</c:v>
                  </c:pt>
                  <c:pt idx="4">
                    <c:v>شبكة الصرف الصحي</c:v>
                  </c:pt>
                </c:lvl>
              </c:multiLvlStrCache>
            </c:multiLvlStrRef>
          </c:cat>
          <c:val>
            <c:numRef>
              <c:f>Habitat!$E$132:$E$137</c:f>
              <c:numCache>
                <c:formatCode>0.0</c:formatCode>
                <c:ptCount val="6"/>
                <c:pt idx="0" formatCode="General">
                  <c:v>91.6</c:v>
                </c:pt>
                <c:pt idx="1">
                  <c:v>97.1</c:v>
                </c:pt>
                <c:pt idx="2" formatCode="General">
                  <c:v>73</c:v>
                </c:pt>
                <c:pt idx="3">
                  <c:v>82.862037658691378</c:v>
                </c:pt>
                <c:pt idx="4" formatCode="General">
                  <c:v>58.9</c:v>
                </c:pt>
                <c:pt idx="5">
                  <c:v>65.373901367187486</c:v>
                </c:pt>
              </c:numCache>
            </c:numRef>
          </c:val>
          <c:extLst xmlns:c16r2="http://schemas.microsoft.com/office/drawing/2015/06/chart">
            <c:ext xmlns:c16="http://schemas.microsoft.com/office/drawing/2014/chart" uri="{C3380CC4-5D6E-409C-BE32-E72D297353CC}">
              <c16:uniqueId val="{00000002-49B7-41F2-A20D-12C7FCC5D49F}"/>
            </c:ext>
          </c:extLst>
        </c:ser>
        <c:dLbls>
          <c:showVal val="1"/>
        </c:dLbls>
        <c:gapWidth val="219"/>
        <c:overlap val="-27"/>
        <c:axId val="230329344"/>
        <c:axId val="230335232"/>
      </c:barChart>
      <c:catAx>
        <c:axId val="230329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30335232"/>
        <c:crosses val="autoZero"/>
        <c:auto val="1"/>
        <c:lblAlgn val="ctr"/>
        <c:lblOffset val="100"/>
      </c:catAx>
      <c:valAx>
        <c:axId val="230335232"/>
        <c:scaling>
          <c:orientation val="minMax"/>
        </c:scaling>
        <c:delete val="1"/>
        <c:axPos val="l"/>
        <c:numFmt formatCode="General" sourceLinked="1"/>
        <c:majorTickMark val="none"/>
        <c:tickLblPos val="nextTo"/>
        <c:crossAx val="2303293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w="9525" cap="flat" cmpd="sng" algn="ctr">
      <a:noFill/>
      <a:round/>
    </a:ln>
    <a:effectLst/>
  </c:spPr>
  <c:txPr>
    <a:bodyPr/>
    <a:lstStyle/>
    <a:p>
      <a:pPr>
        <a:defRPr sz="1200" b="1"/>
      </a:pPr>
      <a:endParaRPr lang="fr-FR"/>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1"/>
            </a:solidFill>
            <a:ln>
              <a:noFill/>
            </a:ln>
            <a:effectLst/>
          </c:spPr>
          <c:dPt>
            <c:idx val="13"/>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9250-407D-BFF5-3E9C4DFC2AA5}"/>
              </c:ext>
            </c:extLst>
          </c:dPt>
          <c:dPt>
            <c:idx val="14"/>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3-9250-407D-BFF5-3E9C4DFC2AA5}"/>
              </c:ext>
            </c:extLst>
          </c:dPt>
          <c:dPt>
            <c:idx val="15"/>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5-9250-407D-BFF5-3E9C4DFC2AA5}"/>
              </c:ext>
            </c:extLst>
          </c:dPt>
          <c:dPt>
            <c:idx val="16"/>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7-9250-407D-BFF5-3E9C4DFC2AA5}"/>
              </c:ext>
            </c:extLst>
          </c:dPt>
          <c:dPt>
            <c:idx val="17"/>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9-9250-407D-BFF5-3E9C4DFC2AA5}"/>
              </c:ext>
            </c:extLst>
          </c:dPt>
          <c:dLbls>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fr-FR"/>
                </a:p>
              </c:txPr>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Feuil2!$G$5:$G$22</c:f>
              <c:strCache>
                <c:ptCount val="18"/>
                <c:pt idx="0">
                  <c:v>الداخلة -وادي الذهب</c:v>
                </c:pt>
                <c:pt idx="1">
                  <c:v>العيون -الساقية الحمراء</c:v>
                </c:pt>
                <c:pt idx="2">
                  <c:v>كلميم -واد نون</c:v>
                </c:pt>
                <c:pt idx="3">
                  <c:v>سوس -ماسة</c:v>
                </c:pt>
                <c:pt idx="4">
                  <c:v>درعة -تافيلالت</c:v>
                </c:pt>
                <c:pt idx="5">
                  <c:v>مراكش -آسفي</c:v>
                </c:pt>
                <c:pt idx="6">
                  <c:v>الدار البيضاء -سطات</c:v>
                </c:pt>
                <c:pt idx="7">
                  <c:v>بني ملال -خنيفرة</c:v>
                </c:pt>
                <c:pt idx="8">
                  <c:v>الرباط -سلا -القنيطرة</c:v>
                </c:pt>
                <c:pt idx="9">
                  <c:v>فاس -مكناس</c:v>
                </c:pt>
                <c:pt idx="10">
                  <c:v>الشرق</c:v>
                </c:pt>
                <c:pt idx="11">
                  <c:v>طنجة -تطوان -الحسيمة</c:v>
                </c:pt>
                <c:pt idx="13">
                  <c:v>قطاع البناء</c:v>
                </c:pt>
                <c:pt idx="14">
                  <c:v>قطاع التجارة</c:v>
                </c:pt>
                <c:pt idx="15">
                  <c:v>قطاع الصناعة</c:v>
                </c:pt>
                <c:pt idx="16">
                  <c:v>قطاع الخدمات</c:v>
                </c:pt>
                <c:pt idx="17">
                  <c:v>على الصعيد الوطني</c:v>
                </c:pt>
              </c:strCache>
            </c:strRef>
          </c:cat>
          <c:val>
            <c:numRef>
              <c:f>Feuil2!$H$5:$H$22</c:f>
              <c:numCache>
                <c:formatCode>0.0%</c:formatCode>
                <c:ptCount val="18"/>
                <c:pt idx="0">
                  <c:v>0.12608142493638677</c:v>
                </c:pt>
                <c:pt idx="1">
                  <c:v>0.12526743688489525</c:v>
                </c:pt>
                <c:pt idx="2">
                  <c:v>7.6569885212694117E-2</c:v>
                </c:pt>
                <c:pt idx="3">
                  <c:v>7.9511220259104981E-2</c:v>
                </c:pt>
                <c:pt idx="4">
                  <c:v>5.184454040715606E-2</c:v>
                </c:pt>
                <c:pt idx="5">
                  <c:v>8.3708455655829808E-2</c:v>
                </c:pt>
                <c:pt idx="6">
                  <c:v>0.10902770669795053</c:v>
                </c:pt>
                <c:pt idx="7">
                  <c:v>0.10088178802165183</c:v>
                </c:pt>
                <c:pt idx="8">
                  <c:v>0.13222111391447777</c:v>
                </c:pt>
                <c:pt idx="9">
                  <c:v>0.10164676638998625</c:v>
                </c:pt>
                <c:pt idx="10">
                  <c:v>8.0076586730398427E-2</c:v>
                </c:pt>
                <c:pt idx="11">
                  <c:v>0.10893440189967349</c:v>
                </c:pt>
                <c:pt idx="13">
                  <c:v>8.0600192629391217E-3</c:v>
                </c:pt>
                <c:pt idx="14">
                  <c:v>7.2062575900227882E-2</c:v>
                </c:pt>
                <c:pt idx="15">
                  <c:v>0.13373221526812426</c:v>
                </c:pt>
                <c:pt idx="16">
                  <c:v>0.14588934077801521</c:v>
                </c:pt>
                <c:pt idx="17">
                  <c:v>0.10109369648882634</c:v>
                </c:pt>
              </c:numCache>
            </c:numRef>
          </c:val>
          <c:extLst xmlns:c16r2="http://schemas.microsoft.com/office/drawing/2015/06/chart">
            <c:ext xmlns:c16="http://schemas.microsoft.com/office/drawing/2014/chart" uri="{C3380CC4-5D6E-409C-BE32-E72D297353CC}">
              <c16:uniqueId val="{0000000A-9250-407D-BFF5-3E9C4DFC2AA5}"/>
            </c:ext>
          </c:extLst>
        </c:ser>
        <c:dLbls/>
        <c:gapWidth val="182"/>
        <c:axId val="174776704"/>
        <c:axId val="174778240"/>
      </c:barChart>
      <c:catAx>
        <c:axId val="17477670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r-FR" sz="1200" b="1" i="0" u="none" strike="noStrike" kern="1200" baseline="0">
                <a:solidFill>
                  <a:schemeClr val="tx2"/>
                </a:solidFill>
                <a:latin typeface="+mn-lt"/>
                <a:ea typeface="+mn-ea"/>
                <a:cs typeface="+mn-cs"/>
              </a:defRPr>
            </a:pPr>
            <a:endParaRPr lang="fr-FR"/>
          </a:p>
        </c:txPr>
        <c:crossAx val="174778240"/>
        <c:crosses val="autoZero"/>
        <c:auto val="1"/>
        <c:lblAlgn val="ctr"/>
        <c:lblOffset val="100"/>
      </c:catAx>
      <c:valAx>
        <c:axId val="174778240"/>
        <c:scaling>
          <c:orientation val="minMax"/>
        </c:scaling>
        <c:delete val="1"/>
        <c:axPos val="b"/>
        <c:numFmt formatCode="0.0%" sourceLinked="1"/>
        <c:majorTickMark val="none"/>
        <c:tickLblPos val="nextTo"/>
        <c:crossAx val="174776704"/>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Pt>
            <c:idx val="4"/>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1-1649-4207-B487-905C5D34655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Feuil7!$C$12:$C$16</c:f>
              <c:strCache>
                <c:ptCount val="5"/>
                <c:pt idx="0">
                  <c:v>البناء</c:v>
                </c:pt>
                <c:pt idx="1">
                  <c:v>التجارة</c:v>
                </c:pt>
                <c:pt idx="2">
                  <c:v>الصناعة</c:v>
                </c:pt>
                <c:pt idx="3">
                  <c:v>الخدمات</c:v>
                </c:pt>
                <c:pt idx="4">
                  <c:v>المجوع</c:v>
                </c:pt>
              </c:strCache>
            </c:strRef>
          </c:cat>
          <c:val>
            <c:numRef>
              <c:f>Feuil7!$D$12:$D$16</c:f>
              <c:numCache>
                <c:formatCode>0.0%</c:formatCode>
                <c:ptCount val="5"/>
                <c:pt idx="0">
                  <c:v>7.9000000000000015E-2</c:v>
                </c:pt>
                <c:pt idx="1">
                  <c:v>0.14500000000000002</c:v>
                </c:pt>
                <c:pt idx="2">
                  <c:v>0.33300000000000007</c:v>
                </c:pt>
                <c:pt idx="3">
                  <c:v>0.3630000000000001</c:v>
                </c:pt>
                <c:pt idx="4">
                  <c:v>0.27700000000000002</c:v>
                </c:pt>
              </c:numCache>
            </c:numRef>
          </c:val>
          <c:extLst xmlns:c16r2="http://schemas.microsoft.com/office/drawing/2015/06/chart">
            <c:ext xmlns:c16="http://schemas.microsoft.com/office/drawing/2014/chart" uri="{C3380CC4-5D6E-409C-BE32-E72D297353CC}">
              <c16:uniqueId val="{00000002-1649-4207-B487-905C5D34655C}"/>
            </c:ext>
          </c:extLst>
        </c:ser>
        <c:dLbls/>
        <c:gapWidth val="182"/>
        <c:axId val="177973504"/>
        <c:axId val="177979392"/>
      </c:barChart>
      <c:catAx>
        <c:axId val="17797350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77979392"/>
        <c:crosses val="autoZero"/>
        <c:auto val="1"/>
        <c:lblAlgn val="ctr"/>
        <c:lblOffset val="100"/>
      </c:catAx>
      <c:valAx>
        <c:axId val="177979392"/>
        <c:scaling>
          <c:orientation val="minMax"/>
        </c:scaling>
        <c:delete val="1"/>
        <c:axPos val="b"/>
        <c:numFmt formatCode="0.0%" sourceLinked="1"/>
        <c:majorTickMark val="none"/>
        <c:tickLblPos val="nextTo"/>
        <c:crossAx val="1779735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1"/>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 pub'!$B$3:$B$9</c:f>
              <c:strCache>
                <c:ptCount val="7"/>
                <c:pt idx="0">
                  <c:v>تجهيزات الإيواء والحفلات</c:v>
                </c:pt>
                <c:pt idx="1">
                  <c:v>تجهيزات الرياضة و الترفيه</c:v>
                </c:pt>
                <c:pt idx="2">
                  <c:v>تجهيزات الخدمات الصحية</c:v>
                </c:pt>
                <c:pt idx="3">
                  <c:v>تجهيزات الخدمات الإدارية </c:v>
                </c:pt>
                <c:pt idx="4">
                  <c:v>مؤسسات التعليم و التكوين</c:v>
                </c:pt>
                <c:pt idx="5">
                  <c:v> تجهيزات انشطة الخدمات</c:v>
                </c:pt>
                <c:pt idx="6">
                  <c:v>تجهيزات ثقافية و اجتماعية</c:v>
                </c:pt>
              </c:strCache>
            </c:strRef>
          </c:cat>
          <c:val>
            <c:numRef>
              <c:f>'serv pub'!$C$3:$C$9</c:f>
              <c:numCache>
                <c:formatCode>0.0%</c:formatCode>
                <c:ptCount val="7"/>
                <c:pt idx="0">
                  <c:v>2.237151677523766E-3</c:v>
                </c:pt>
                <c:pt idx="1">
                  <c:v>1.9454379785396637E-2</c:v>
                </c:pt>
                <c:pt idx="2">
                  <c:v>2.8000000000000001E-2</c:v>
                </c:pt>
                <c:pt idx="3">
                  <c:v>8.4000000000000019E-2</c:v>
                </c:pt>
                <c:pt idx="4">
                  <c:v>0.23645809250520194</c:v>
                </c:pt>
                <c:pt idx="5">
                  <c:v>0.24000000000000002</c:v>
                </c:pt>
                <c:pt idx="6">
                  <c:v>0.39100000000000007</c:v>
                </c:pt>
              </c:numCache>
            </c:numRef>
          </c:val>
          <c:extLst xmlns:c16r2="http://schemas.microsoft.com/office/drawing/2015/06/chart">
            <c:ext xmlns:c16="http://schemas.microsoft.com/office/drawing/2014/chart" uri="{C3380CC4-5D6E-409C-BE32-E72D297353CC}">
              <c16:uniqueId val="{00000000-26C8-408C-AEE9-37BC412B07D9}"/>
            </c:ext>
          </c:extLst>
        </c:ser>
        <c:dLbls/>
        <c:gapWidth val="182"/>
        <c:axId val="178840704"/>
        <c:axId val="178842240"/>
      </c:barChart>
      <c:catAx>
        <c:axId val="17884070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crossAx val="178842240"/>
        <c:crosses val="autoZero"/>
        <c:auto val="1"/>
        <c:lblAlgn val="ctr"/>
        <c:lblOffset val="100"/>
      </c:catAx>
      <c:valAx>
        <c:axId val="178842240"/>
        <c:scaling>
          <c:orientation val="minMax"/>
        </c:scaling>
        <c:delete val="1"/>
        <c:axPos val="b"/>
        <c:numFmt formatCode="0.0%" sourceLinked="1"/>
        <c:majorTickMark val="none"/>
        <c:tickLblPos val="nextTo"/>
        <c:crossAx val="17884070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fr-FR"/>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tx>
            <c:strRef>
              <c:f>'global par région et type (2)'!$D$18</c:f>
              <c:strCache>
                <c:ptCount val="1"/>
                <c:pt idx="0">
                  <c:v>Etablissement de service public</c:v>
                </c:pt>
              </c:strCache>
            </c:strRef>
          </c:tx>
          <c:spPr>
            <a:solidFill>
              <a:srgbClr val="0070C0"/>
            </a:solidFill>
            <a:ln>
              <a:noFill/>
            </a:ln>
            <a:effectLst/>
          </c:spPr>
          <c:dLbls>
            <c:dLbl>
              <c:idx val="5"/>
              <c:layout>
                <c:manualLayout>
                  <c:x val="0"/>
                  <c:y val="-3.683693160542014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4CC-4920-8D4E-2C644E30EC70}"/>
                </c:ext>
              </c:extLst>
            </c:dLbl>
            <c:spPr>
              <a:noFill/>
              <a:ln>
                <a:noFill/>
              </a:ln>
              <a:effectLst/>
            </c:spPr>
            <c:txPr>
              <a:bodyPr rot="0" spcFirstLastPara="1" vertOverflow="ellipsis" vert="horz" wrap="square" lIns="38100" tIns="19050" rIns="38100" bIns="19050" anchor="ctr" anchorCtr="0">
                <a:spAutoFit/>
              </a:bodyPr>
              <a:lstStyle/>
              <a:p>
                <a:pPr algn="ctr">
                  <a:defRPr lang="fr-FR" sz="1100" b="1" i="0" u="none" strike="noStrike" kern="1200" baseline="0">
                    <a:solidFill>
                      <a:schemeClr val="tx2"/>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 par région et type (2)'!$B$19:$B$30</c:f>
              <c:strCache>
                <c:ptCount val="12"/>
                <c:pt idx="0">
                  <c:v>الداخلة -وادي الذهب</c:v>
                </c:pt>
                <c:pt idx="1">
                  <c:v>العيون -الساقية الحمراء</c:v>
                </c:pt>
                <c:pt idx="2">
                  <c:v>كلميم -واد نون</c:v>
                </c:pt>
                <c:pt idx="3">
                  <c:v>سوس -ماسة</c:v>
                </c:pt>
                <c:pt idx="4">
                  <c:v>درعة -تافيلالت</c:v>
                </c:pt>
                <c:pt idx="5">
                  <c:v>مراكش -آسفي</c:v>
                </c:pt>
                <c:pt idx="6">
                  <c:v>الدار البيضاء -سطات</c:v>
                </c:pt>
                <c:pt idx="7">
                  <c:v>بني ملال -خنيفرة</c:v>
                </c:pt>
                <c:pt idx="8">
                  <c:v>الرباط -سلا -القنيطرة</c:v>
                </c:pt>
                <c:pt idx="9">
                  <c:v>فاس -مكناس</c:v>
                </c:pt>
                <c:pt idx="10">
                  <c:v>الشرق</c:v>
                </c:pt>
                <c:pt idx="11">
                  <c:v>طنجة -تطوان -الحسيمة</c:v>
                </c:pt>
              </c:strCache>
            </c:strRef>
          </c:cat>
          <c:val>
            <c:numRef>
              <c:f>'global par région et type (2)'!$D$19:$D$30</c:f>
              <c:numCache>
                <c:formatCode>0.0%</c:formatCode>
                <c:ptCount val="12"/>
                <c:pt idx="0">
                  <c:v>3.2503297928764756E-3</c:v>
                </c:pt>
                <c:pt idx="1">
                  <c:v>7.7178332948008342E-3</c:v>
                </c:pt>
                <c:pt idx="2">
                  <c:v>2.4799064340210245E-2</c:v>
                </c:pt>
                <c:pt idx="3">
                  <c:v>0.129462403612082</c:v>
                </c:pt>
                <c:pt idx="4">
                  <c:v>6.7121350178836137E-2</c:v>
                </c:pt>
                <c:pt idx="5">
                  <c:v>0.18815193591818416</c:v>
                </c:pt>
                <c:pt idx="6">
                  <c:v>0.10541812296854389</c:v>
                </c:pt>
                <c:pt idx="7">
                  <c:v>8.6806924970420654E-2</c:v>
                </c:pt>
                <c:pt idx="8">
                  <c:v>7.4478791258108842E-2</c:v>
                </c:pt>
                <c:pt idx="9">
                  <c:v>0.12764684282819491</c:v>
                </c:pt>
                <c:pt idx="10">
                  <c:v>6.7556540778719185E-2</c:v>
                </c:pt>
                <c:pt idx="11">
                  <c:v>0.11758986005902269</c:v>
                </c:pt>
              </c:numCache>
            </c:numRef>
          </c:val>
          <c:extLst xmlns:c16r2="http://schemas.microsoft.com/office/drawing/2015/06/chart">
            <c:ext xmlns:c16="http://schemas.microsoft.com/office/drawing/2014/chart" uri="{C3380CC4-5D6E-409C-BE32-E72D297353CC}">
              <c16:uniqueId val="{00000001-64CC-4920-8D4E-2C644E30EC70}"/>
            </c:ext>
          </c:extLst>
        </c:ser>
        <c:dLbls/>
        <c:gapWidth val="182"/>
        <c:axId val="194905984"/>
        <c:axId val="194907520"/>
      </c:barChart>
      <c:catAx>
        <c:axId val="1949059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r-FR" sz="1200" b="1" i="0" u="none" strike="noStrike" kern="1200" baseline="0">
                <a:solidFill>
                  <a:schemeClr val="tx2"/>
                </a:solidFill>
                <a:latin typeface="+mn-lt"/>
                <a:ea typeface="+mn-ea"/>
                <a:cs typeface="+mn-cs"/>
              </a:defRPr>
            </a:pPr>
            <a:endParaRPr lang="fr-FR"/>
          </a:p>
        </c:txPr>
        <c:crossAx val="194907520"/>
        <c:crosses val="autoZero"/>
        <c:auto val="1"/>
        <c:lblAlgn val="ctr"/>
        <c:lblOffset val="100"/>
      </c:catAx>
      <c:valAx>
        <c:axId val="194907520"/>
        <c:scaling>
          <c:orientation val="minMax"/>
        </c:scaling>
        <c:delete val="1"/>
        <c:axPos val="b"/>
        <c:numFmt formatCode="0.0%" sourceLinked="1"/>
        <c:majorTickMark val="none"/>
        <c:tickLblPos val="nextTo"/>
        <c:crossAx val="1949059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a:noFill/>
    </a:ln>
    <a:effectLst/>
  </c:spPr>
  <c:txPr>
    <a:bodyPr/>
    <a:lstStyle/>
    <a:p>
      <a:pPr>
        <a:defRPr/>
      </a:pPr>
      <a:endParaRPr lang="fr-FR"/>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spPr>
            <a:solidFill>
              <a:schemeClr val="accent1"/>
            </a:solidFill>
            <a:ln>
              <a:noFill/>
            </a:ln>
            <a:effectLst/>
          </c:spPr>
          <c:dLbls>
            <c:dLbl>
              <c:idx val="6"/>
              <c:layout>
                <c:manualLayout>
                  <c:x val="0"/>
                  <c:y val="-4.03958620988787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84-4829-9779-6C9E77B9682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'souks infras'!$L$8:$L$14</c:f>
              <c:strCache>
                <c:ptCount val="7"/>
                <c:pt idx="0">
                  <c:v>شبكة التطهير السائل</c:v>
                </c:pt>
                <c:pt idx="1">
                  <c:v>موقف العربات</c:v>
                </c:pt>
                <c:pt idx="2">
                  <c:v>الوصول ( طريق معبدة\مسلك)</c:v>
                </c:pt>
                <c:pt idx="3">
                  <c:v>شبكة الماء الصالح للشرب</c:v>
                </c:pt>
                <c:pt idx="4">
                  <c:v>شبكة الكهرباء</c:v>
                </c:pt>
                <c:pt idx="5">
                  <c:v>مذبح</c:v>
                </c:pt>
                <c:pt idx="6">
                  <c:v>السور المحيط بالسوق</c:v>
                </c:pt>
              </c:strCache>
            </c:strRef>
          </c:cat>
          <c:val>
            <c:numRef>
              <c:f>'souks infras'!$M$8:$M$14</c:f>
              <c:numCache>
                <c:formatCode>0%</c:formatCode>
                <c:ptCount val="7"/>
                <c:pt idx="0">
                  <c:v>0.15700000000000003</c:v>
                </c:pt>
                <c:pt idx="1">
                  <c:v>0.2980000000000001</c:v>
                </c:pt>
                <c:pt idx="2">
                  <c:v>0.52100000000000002</c:v>
                </c:pt>
                <c:pt idx="3">
                  <c:v>0.53200000000000003</c:v>
                </c:pt>
                <c:pt idx="4">
                  <c:v>0.56000000000000005</c:v>
                </c:pt>
                <c:pt idx="5">
                  <c:v>0.57399999999999995</c:v>
                </c:pt>
                <c:pt idx="6">
                  <c:v>0.66600000000000004</c:v>
                </c:pt>
              </c:numCache>
            </c:numRef>
          </c:val>
          <c:extLst xmlns:c16r2="http://schemas.microsoft.com/office/drawing/2015/06/chart">
            <c:ext xmlns:c16="http://schemas.microsoft.com/office/drawing/2014/chart" uri="{C3380CC4-5D6E-409C-BE32-E72D297353CC}">
              <c16:uniqueId val="{00000001-CB84-4829-9779-6C9E77B96823}"/>
            </c:ext>
          </c:extLst>
        </c:ser>
        <c:dLbls/>
        <c:gapWidth val="182"/>
        <c:axId val="194923520"/>
        <c:axId val="194949888"/>
      </c:barChart>
      <c:catAx>
        <c:axId val="19492352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194949888"/>
        <c:crosses val="autoZero"/>
        <c:auto val="1"/>
        <c:lblAlgn val="ctr"/>
        <c:lblOffset val="100"/>
      </c:catAx>
      <c:valAx>
        <c:axId val="194949888"/>
        <c:scaling>
          <c:orientation val="minMax"/>
        </c:scaling>
        <c:delete val="1"/>
        <c:axPos val="b"/>
        <c:numFmt formatCode="0%" sourceLinked="1"/>
        <c:majorTickMark val="none"/>
        <c:tickLblPos val="nextTo"/>
        <c:crossAx val="194923520"/>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Ménage!$B$3</c:f>
              <c:strCache>
                <c:ptCount val="1"/>
                <c:pt idx="0">
                  <c:v>عدد الأسر (بالملايين)</c:v>
                </c:pt>
              </c:strCache>
            </c:strRef>
          </c:tx>
          <c:spPr>
            <a:solidFill>
              <a:schemeClr val="accent1"/>
            </a:solidFill>
            <a:ln>
              <a:noFill/>
            </a:ln>
            <a:effectLst/>
          </c:spPr>
          <c:dLbls>
            <c:spPr>
              <a:noFill/>
              <a:ln>
                <a:noFill/>
              </a:ln>
              <a:effectLst/>
            </c:spPr>
            <c:txPr>
              <a:bodyPr rot="0" vert="horz"/>
              <a:lstStyle/>
              <a:p>
                <a:pPr>
                  <a:defRPr>
                    <a:solidFill>
                      <a:schemeClr val="bg1"/>
                    </a:solidFill>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Ménage!$A$4:$A$6</c:f>
              <c:numCache>
                <c:formatCode>General</c:formatCode>
                <c:ptCount val="3"/>
                <c:pt idx="0">
                  <c:v>2004</c:v>
                </c:pt>
                <c:pt idx="1">
                  <c:v>2014</c:v>
                </c:pt>
                <c:pt idx="2">
                  <c:v>2024</c:v>
                </c:pt>
              </c:numCache>
            </c:numRef>
          </c:cat>
          <c:val>
            <c:numRef>
              <c:f>Ménage!$B$4:$B$6</c:f>
              <c:numCache>
                <c:formatCode>0.000</c:formatCode>
                <c:ptCount val="3"/>
                <c:pt idx="0">
                  <c:v>5.6652639999999996</c:v>
                </c:pt>
                <c:pt idx="1">
                  <c:v>7.3138059999999987</c:v>
                </c:pt>
                <c:pt idx="2">
                  <c:v>9.2750380000000003</c:v>
                </c:pt>
              </c:numCache>
            </c:numRef>
          </c:val>
          <c:extLst xmlns:c16r2="http://schemas.microsoft.com/office/drawing/2015/06/chart">
            <c:ext xmlns:c16="http://schemas.microsoft.com/office/drawing/2014/chart" uri="{C3380CC4-5D6E-409C-BE32-E72D297353CC}">
              <c16:uniqueId val="{00000000-6429-47D5-975D-8E1D1C586A27}"/>
            </c:ext>
          </c:extLst>
        </c:ser>
        <c:dLbls>
          <c:showVal val="1"/>
        </c:dLbls>
        <c:gapWidth val="219"/>
        <c:axId val="209453824"/>
        <c:axId val="209455360"/>
      </c:barChart>
      <c:lineChart>
        <c:grouping val="standard"/>
        <c:ser>
          <c:idx val="1"/>
          <c:order val="1"/>
          <c:tx>
            <c:strRef>
              <c:f>Ménage!$C$3</c:f>
              <c:strCache>
                <c:ptCount val="1"/>
                <c:pt idx="0">
                  <c:v>متوسط حجم الأسر</c:v>
                </c:pt>
              </c:strCache>
            </c:strRef>
          </c:tx>
          <c:spPr>
            <a:ln w="28575" cap="rnd">
              <a:solidFill>
                <a:schemeClr val="accent2"/>
              </a:solidFill>
              <a:round/>
            </a:ln>
            <a:effectLst/>
          </c:spPr>
          <c:marker>
            <c:symbol val="diamond"/>
            <c:size val="8"/>
            <c:spPr>
              <a:solidFill>
                <a:srgbClr val="EA5D18"/>
              </a:solidFill>
              <a:ln w="9525">
                <a:solidFill>
                  <a:srgbClr val="EA5D18"/>
                </a:solidFill>
              </a:ln>
              <a:effectLst/>
            </c:spPr>
          </c:marker>
          <c:dLbls>
            <c:spPr>
              <a:solidFill>
                <a:schemeClr val="bg1"/>
              </a:solidFill>
              <a:ln>
                <a:noFill/>
              </a:ln>
              <a:effectLst>
                <a:outerShdw blurRad="50800" dist="38100" dir="2700000" algn="tl" rotWithShape="0">
                  <a:prstClr val="black">
                    <a:alpha val="40000"/>
                  </a:prstClr>
                </a:outerShdw>
              </a:effectLst>
            </c:spPr>
            <c:txPr>
              <a:bodyPr rot="0" vert="horz"/>
              <a:lstStyle/>
              <a:p>
                <a:pPr>
                  <a:defRPr>
                    <a:solidFill>
                      <a:srgbClr val="E36017"/>
                    </a:solidFill>
                    <a:effectLst>
                      <a:outerShdw blurRad="38100" dist="38100" dir="2700000" algn="tl">
                        <a:srgbClr val="000000">
                          <a:alpha val="43137"/>
                        </a:srgbClr>
                      </a:outerShdw>
                    </a:effectLst>
                  </a:defRPr>
                </a:pPr>
                <a:endParaRPr lang="fr-FR"/>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Ménage!$C$4:$C$6</c:f>
              <c:numCache>
                <c:formatCode>0.0</c:formatCode>
                <c:ptCount val="3"/>
                <c:pt idx="0">
                  <c:v>5.3</c:v>
                </c:pt>
                <c:pt idx="1">
                  <c:v>4.5999999999999996</c:v>
                </c:pt>
                <c:pt idx="2">
                  <c:v>3.9</c:v>
                </c:pt>
              </c:numCache>
            </c:numRef>
          </c:val>
          <c:extLst xmlns:c16r2="http://schemas.microsoft.com/office/drawing/2015/06/chart">
            <c:ext xmlns:c16="http://schemas.microsoft.com/office/drawing/2014/chart" uri="{C3380CC4-5D6E-409C-BE32-E72D297353CC}">
              <c16:uniqueId val="{00000001-6429-47D5-975D-8E1D1C586A27}"/>
            </c:ext>
          </c:extLst>
        </c:ser>
        <c:dLbls>
          <c:showVal val="1"/>
        </c:dLbls>
        <c:marker val="1"/>
        <c:axId val="209462784"/>
        <c:axId val="209461248"/>
      </c:lineChart>
      <c:catAx>
        <c:axId val="209453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09455360"/>
        <c:crosses val="autoZero"/>
        <c:auto val="1"/>
        <c:lblAlgn val="ctr"/>
        <c:lblOffset val="100"/>
      </c:catAx>
      <c:valAx>
        <c:axId val="209455360"/>
        <c:scaling>
          <c:orientation val="minMax"/>
        </c:scaling>
        <c:axPos val="l"/>
        <c:numFmt formatCode="0" sourceLinked="0"/>
        <c:majorTickMark val="none"/>
        <c:tickLblPos val="nextTo"/>
        <c:spPr>
          <a:noFill/>
          <a:ln>
            <a:noFill/>
          </a:ln>
          <a:effectLst/>
        </c:spPr>
        <c:txPr>
          <a:bodyPr rot="-60000000" vert="horz"/>
          <a:lstStyle/>
          <a:p>
            <a:pPr>
              <a:defRPr>
                <a:solidFill>
                  <a:schemeClr val="bg1"/>
                </a:solidFill>
              </a:defRPr>
            </a:pPr>
            <a:endParaRPr lang="fr-FR"/>
          </a:p>
        </c:txPr>
        <c:crossAx val="209453824"/>
        <c:crosses val="autoZero"/>
        <c:crossBetween val="between"/>
      </c:valAx>
      <c:valAx>
        <c:axId val="209461248"/>
        <c:scaling>
          <c:orientation val="minMax"/>
          <c:min val="0"/>
        </c:scaling>
        <c:axPos val="r"/>
        <c:numFmt formatCode="0" sourceLinked="0"/>
        <c:tickLblPos val="nextTo"/>
        <c:spPr>
          <a:noFill/>
          <a:ln>
            <a:noFill/>
          </a:ln>
          <a:effectLst/>
        </c:spPr>
        <c:txPr>
          <a:bodyPr rot="-60000000" vert="horz"/>
          <a:lstStyle/>
          <a:p>
            <a:pPr>
              <a:defRPr>
                <a:solidFill>
                  <a:schemeClr val="bg1"/>
                </a:solidFill>
              </a:defRPr>
            </a:pPr>
            <a:endParaRPr lang="fr-FR"/>
          </a:p>
        </c:txPr>
        <c:crossAx val="209462784"/>
        <c:crosses val="max"/>
        <c:crossBetween val="between"/>
      </c:valAx>
      <c:catAx>
        <c:axId val="209462784"/>
        <c:scaling>
          <c:orientation val="minMax"/>
        </c:scaling>
        <c:delete val="1"/>
        <c:axPos val="b"/>
        <c:numFmt formatCode="General" sourceLinked="1"/>
        <c:tickLblPos val="nextTo"/>
        <c:crossAx val="209461248"/>
        <c:crosses val="autoZero"/>
        <c:auto val="1"/>
        <c:lblAlgn val="ctr"/>
        <c:lblOffset val="100"/>
      </c:catAx>
      <c:spPr>
        <a:noFill/>
        <a:ln>
          <a:noFill/>
        </a:ln>
        <a:effectLst/>
      </c:spPr>
    </c:plotArea>
    <c:legend>
      <c:legendPos val="b"/>
      <c:layout>
        <c:manualLayout>
          <c:xMode val="edge"/>
          <c:yMode val="edge"/>
          <c:x val="0.17148999540972595"/>
          <c:y val="0.90252606875359576"/>
          <c:w val="0.5730754753660211"/>
          <c:h val="9.7473931246404202E-2"/>
        </c:manualLayout>
      </c:layout>
      <c:spPr>
        <a:noFill/>
        <a:ln>
          <a:noFill/>
        </a:ln>
        <a:effectLst/>
      </c:spPr>
      <c:txPr>
        <a:bodyPr rot="0" vert="horz"/>
        <a:lstStyle/>
        <a:p>
          <a:pPr>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b="1">
          <a:solidFill>
            <a:sysClr val="windowText" lastClr="000000"/>
          </a:solidFill>
          <a:latin typeface="+mn-lt"/>
          <a:cs typeface="Times New Roman" panose="02020603050405020304" pitchFamily="18" charset="0"/>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style val="7"/>
  <c:chart>
    <c:autoTitleDeleted val="1"/>
    <c:plotArea>
      <c:layout>
        <c:manualLayout>
          <c:layoutTarget val="inner"/>
          <c:xMode val="edge"/>
          <c:yMode val="edge"/>
          <c:x val="3.4773663678223779E-2"/>
          <c:y val="7.5967870675168192E-2"/>
          <c:w val="0.82542420289116369"/>
          <c:h val="0.82882704037475485"/>
        </c:manualLayout>
      </c:layout>
      <c:barChart>
        <c:barDir val="col"/>
        <c:grouping val="clustered"/>
        <c:ser>
          <c:idx val="0"/>
          <c:order val="0"/>
          <c:tx>
            <c:strRef>
              <c:f>'Presentation '!$A$3</c:f>
              <c:strCache>
                <c:ptCount val="1"/>
                <c:pt idx="0">
                  <c:v>2014</c:v>
                </c:pt>
              </c:strCache>
            </c:strRef>
          </c:tx>
          <c:spPr>
            <a:solidFill>
              <a:schemeClr val="accent5">
                <a:tint val="77000"/>
              </a:schemeClr>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0"/>
              </c:ext>
            </c:extLst>
          </c:dLbls>
          <c:cat>
            <c:strRef>
              <c:f>'Presentation '!$B$2:$D$2</c:f>
              <c:strCache>
                <c:ptCount val="3"/>
                <c:pt idx="0">
                  <c:v>الوسط الحضري</c:v>
                </c:pt>
                <c:pt idx="1">
                  <c:v>الوسط القروي</c:v>
                </c:pt>
                <c:pt idx="2">
                  <c:v>المستوى الوطني</c:v>
                </c:pt>
              </c:strCache>
            </c:strRef>
          </c:cat>
          <c:val>
            <c:numRef>
              <c:f>'Presentation '!$B$3:$D$3</c:f>
              <c:numCache>
                <c:formatCode>0.0</c:formatCode>
                <c:ptCount val="3"/>
                <c:pt idx="0">
                  <c:v>18.638496275695264</c:v>
                </c:pt>
                <c:pt idx="1">
                  <c:v>11.604257355062503</c:v>
                </c:pt>
                <c:pt idx="2">
                  <c:v>16.228226452820866</c:v>
                </c:pt>
              </c:numCache>
            </c:numRef>
          </c:val>
          <c:extLst xmlns:c16r2="http://schemas.microsoft.com/office/drawing/2015/06/chart">
            <c:ext xmlns:c16="http://schemas.microsoft.com/office/drawing/2014/chart" uri="{C3380CC4-5D6E-409C-BE32-E72D297353CC}">
              <c16:uniqueId val="{00000000-48AA-47D6-962B-A0F312D41D6E}"/>
            </c:ext>
          </c:extLst>
        </c:ser>
        <c:ser>
          <c:idx val="1"/>
          <c:order val="1"/>
          <c:tx>
            <c:strRef>
              <c:f>'Presentation '!$A$4</c:f>
              <c:strCache>
                <c:ptCount val="1"/>
                <c:pt idx="0">
                  <c:v>2024</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0"/>
              </c:ext>
            </c:extLst>
          </c:dLbls>
          <c:cat>
            <c:strRef>
              <c:f>'Presentation '!$B$2:$D$2</c:f>
              <c:strCache>
                <c:ptCount val="3"/>
                <c:pt idx="0">
                  <c:v>الوسط الحضري</c:v>
                </c:pt>
                <c:pt idx="1">
                  <c:v>الوسط القروي</c:v>
                </c:pt>
                <c:pt idx="2">
                  <c:v>المستوى الوطني</c:v>
                </c:pt>
              </c:strCache>
            </c:strRef>
          </c:cat>
          <c:val>
            <c:numRef>
              <c:f>'Presentation '!$B$4:$D$4</c:f>
              <c:numCache>
                <c:formatCode>General</c:formatCode>
                <c:ptCount val="3"/>
                <c:pt idx="0">
                  <c:v>21.6</c:v>
                </c:pt>
                <c:pt idx="1">
                  <c:v>14.5</c:v>
                </c:pt>
                <c:pt idx="2">
                  <c:v>19.2</c:v>
                </c:pt>
              </c:numCache>
            </c:numRef>
          </c:val>
          <c:extLst xmlns:c16r2="http://schemas.microsoft.com/office/drawing/2015/06/chart">
            <c:ext xmlns:c16="http://schemas.microsoft.com/office/drawing/2014/chart" uri="{C3380CC4-5D6E-409C-BE32-E72D297353CC}">
              <c16:uniqueId val="{00000001-48AA-47D6-962B-A0F312D41D6E}"/>
            </c:ext>
          </c:extLst>
        </c:ser>
        <c:dLbls/>
        <c:gapWidth val="300"/>
        <c:axId val="203701248"/>
        <c:axId val="203711232"/>
      </c:barChart>
      <c:catAx>
        <c:axId val="203701248"/>
        <c:scaling>
          <c:orientation val="minMax"/>
        </c:scaling>
        <c:axPos val="b"/>
        <c:numFmt formatCode="General" sourceLinked="0"/>
        <c:maj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03711232"/>
        <c:crosses val="autoZero"/>
        <c:auto val="1"/>
        <c:lblAlgn val="ctr"/>
        <c:lblOffset val="100"/>
      </c:catAx>
      <c:valAx>
        <c:axId val="203711232"/>
        <c:scaling>
          <c:orientation val="minMax"/>
        </c:scaling>
        <c:delete val="1"/>
        <c:axPos val="l"/>
        <c:numFmt formatCode="0.0" sourceLinked="1"/>
        <c:tickLblPos val="nextTo"/>
        <c:crossAx val="203701248"/>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w="6350" cap="flat" cmpd="sng" algn="ctr">
      <a:noFill/>
      <a:prstDash val="solid"/>
      <a:miter lim="800000"/>
    </a:ln>
    <a:effectLst/>
  </c:spPr>
  <c:txPr>
    <a:bodyPr/>
    <a:lstStyle/>
    <a:p>
      <a:pPr>
        <a:defRPr sz="1600" b="1">
          <a:solidFill>
            <a:schemeClr val="tx1">
              <a:lumMod val="65000"/>
              <a:lumOff val="35000"/>
            </a:schemeClr>
          </a:solidFill>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stacked"/>
        <c:ser>
          <c:idx val="0"/>
          <c:order val="0"/>
          <c:tx>
            <c:strRef>
              <c:f>Ménage!$A$33</c:f>
              <c:strCache>
                <c:ptCount val="1"/>
                <c:pt idx="0">
                  <c:v>فرد واحد</c:v>
                </c:pt>
              </c:strCache>
            </c:strRef>
          </c:tx>
          <c:spPr>
            <a:solidFill>
              <a:schemeClr val="accent6"/>
            </a:solidFill>
            <a:ln>
              <a:noFill/>
            </a:ln>
            <a:effectLst/>
          </c:spPr>
          <c:dLbls>
            <c:spPr>
              <a:noFill/>
              <a:ln>
                <a:noFill/>
              </a:ln>
              <a:effectLst/>
            </c:spPr>
            <c:txPr>
              <a:bodyPr rot="0" vert="horz"/>
              <a:lstStyle/>
              <a:p>
                <a:pPr>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Ménage!$B$32:$C$32</c:f>
              <c:strCache>
                <c:ptCount val="2"/>
                <c:pt idx="0">
                  <c:v>2014</c:v>
                </c:pt>
                <c:pt idx="1">
                  <c:v>2024</c:v>
                </c:pt>
              </c:strCache>
            </c:strRef>
          </c:cat>
          <c:val>
            <c:numRef>
              <c:f>Ménage!$B$33:$C$33</c:f>
              <c:numCache>
                <c:formatCode>General</c:formatCode>
                <c:ptCount val="2"/>
                <c:pt idx="0">
                  <c:v>7.2</c:v>
                </c:pt>
                <c:pt idx="1">
                  <c:v>11.1</c:v>
                </c:pt>
              </c:numCache>
            </c:numRef>
          </c:val>
          <c:extLst xmlns:c16r2="http://schemas.microsoft.com/office/drawing/2015/06/chart">
            <c:ext xmlns:c16="http://schemas.microsoft.com/office/drawing/2014/chart" uri="{C3380CC4-5D6E-409C-BE32-E72D297353CC}">
              <c16:uniqueId val="{00000000-4303-4D69-B595-785A1B63792C}"/>
            </c:ext>
          </c:extLst>
        </c:ser>
        <c:ser>
          <c:idx val="1"/>
          <c:order val="1"/>
          <c:tx>
            <c:strRef>
              <c:f>Ménage!$A$34</c:f>
              <c:strCache>
                <c:ptCount val="1"/>
                <c:pt idx="0">
                  <c:v>فردين إلى ثلاثة أفراد</c:v>
                </c:pt>
              </c:strCache>
            </c:strRef>
          </c:tx>
          <c:spPr>
            <a:solidFill>
              <a:schemeClr val="accent5"/>
            </a:solidFill>
            <a:ln>
              <a:noFill/>
            </a:ln>
            <a:effectLst/>
          </c:spPr>
          <c:dLbls>
            <c:spPr>
              <a:noFill/>
              <a:ln>
                <a:noFill/>
              </a:ln>
              <a:effectLst/>
            </c:spPr>
            <c:txPr>
              <a:bodyPr rot="0" vert="horz"/>
              <a:lstStyle/>
              <a:p>
                <a:pPr>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Ménage!$B$32:$C$32</c:f>
              <c:strCache>
                <c:ptCount val="2"/>
                <c:pt idx="0">
                  <c:v>2014</c:v>
                </c:pt>
                <c:pt idx="1">
                  <c:v>2024</c:v>
                </c:pt>
              </c:strCache>
            </c:strRef>
          </c:cat>
          <c:val>
            <c:numRef>
              <c:f>Ménage!$B$34:$C$34</c:f>
              <c:numCache>
                <c:formatCode>General</c:formatCode>
                <c:ptCount val="2"/>
                <c:pt idx="0">
                  <c:v>26.1</c:v>
                </c:pt>
                <c:pt idx="1">
                  <c:v>31.7</c:v>
                </c:pt>
              </c:numCache>
            </c:numRef>
          </c:val>
          <c:extLst xmlns:c16r2="http://schemas.microsoft.com/office/drawing/2015/06/chart">
            <c:ext xmlns:c16="http://schemas.microsoft.com/office/drawing/2014/chart" uri="{C3380CC4-5D6E-409C-BE32-E72D297353CC}">
              <c16:uniqueId val="{00000003-4303-4D69-B595-785A1B63792C}"/>
            </c:ext>
          </c:extLst>
        </c:ser>
        <c:ser>
          <c:idx val="2"/>
          <c:order val="2"/>
          <c:tx>
            <c:strRef>
              <c:f>Ménage!$A$35</c:f>
              <c:strCache>
                <c:ptCount val="1"/>
                <c:pt idx="0">
                  <c:v>أربعة أفراد فما فوق</c:v>
                </c:pt>
              </c:strCache>
            </c:strRef>
          </c:tx>
          <c:spPr>
            <a:solidFill>
              <a:schemeClr val="accent4"/>
            </a:solidFill>
            <a:ln>
              <a:noFill/>
            </a:ln>
            <a:effectLst/>
          </c:spPr>
          <c:dLbls>
            <c:spPr>
              <a:noFill/>
              <a:ln>
                <a:noFill/>
              </a:ln>
              <a:effectLst/>
            </c:spPr>
            <c:txPr>
              <a:bodyPr rot="0" vert="horz"/>
              <a:lstStyle/>
              <a:p>
                <a:pPr>
                  <a:defRPr/>
                </a:pPr>
                <a:endParaRPr lang="fr-FR"/>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Ménage!$B$32:$C$32</c:f>
              <c:strCache>
                <c:ptCount val="2"/>
                <c:pt idx="0">
                  <c:v>2014</c:v>
                </c:pt>
                <c:pt idx="1">
                  <c:v>2024</c:v>
                </c:pt>
              </c:strCache>
            </c:strRef>
          </c:cat>
          <c:val>
            <c:numRef>
              <c:f>Ménage!$B$35:$C$35</c:f>
              <c:numCache>
                <c:formatCode>General</c:formatCode>
                <c:ptCount val="2"/>
                <c:pt idx="0">
                  <c:v>66.7</c:v>
                </c:pt>
                <c:pt idx="1">
                  <c:v>57.2</c:v>
                </c:pt>
              </c:numCache>
            </c:numRef>
          </c:val>
          <c:extLst xmlns:c16r2="http://schemas.microsoft.com/office/drawing/2015/06/chart">
            <c:ext xmlns:c16="http://schemas.microsoft.com/office/drawing/2014/chart" uri="{C3380CC4-5D6E-409C-BE32-E72D297353CC}">
              <c16:uniqueId val="{00000006-4303-4D69-B595-785A1B63792C}"/>
            </c:ext>
          </c:extLst>
        </c:ser>
        <c:dLbls>
          <c:showVal val="1"/>
        </c:dLbls>
        <c:overlap val="100"/>
        <c:axId val="209833984"/>
        <c:axId val="209835520"/>
      </c:barChart>
      <c:catAx>
        <c:axId val="2098339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09835520"/>
        <c:crosses val="autoZero"/>
        <c:auto val="1"/>
        <c:lblAlgn val="ctr"/>
        <c:lblOffset val="100"/>
      </c:catAx>
      <c:valAx>
        <c:axId val="209835520"/>
        <c:scaling>
          <c:orientation val="minMax"/>
          <c:max val="100"/>
        </c:scaling>
        <c:delete val="1"/>
        <c:axPos val="l"/>
        <c:numFmt formatCode="General" sourceLinked="1"/>
        <c:majorTickMark val="none"/>
        <c:tickLblPos val="nextTo"/>
        <c:crossAx val="209833984"/>
        <c:crosses val="autoZero"/>
        <c:crossBetween val="between"/>
      </c:valAx>
      <c:spPr>
        <a:noFill/>
        <a:ln>
          <a:noFill/>
        </a:ln>
        <a:effectLst/>
      </c:spPr>
    </c:plotArea>
    <c:legend>
      <c:legendPos val="t"/>
      <c:spPr>
        <a:noFill/>
        <a:ln>
          <a:noFill/>
        </a:ln>
        <a:effectLst/>
      </c:spPr>
      <c:txPr>
        <a:bodyPr rot="0" vert="horz"/>
        <a:lstStyle/>
        <a:p>
          <a:pPr>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col"/>
        <c:grouping val="clustered"/>
        <c:ser>
          <c:idx val="0"/>
          <c:order val="0"/>
          <c:tx>
            <c:strRef>
              <c:f>Education!$A$5</c:f>
              <c:strCache>
                <c:ptCount val="1"/>
                <c:pt idx="0">
                  <c:v>المستوى الوطني</c:v>
                </c:pt>
              </c:strCache>
            </c:strRef>
          </c:tx>
          <c:spPr>
            <a:solidFill>
              <a:schemeClr val="accent5"/>
            </a:solidFill>
            <a:ln>
              <a:no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Education!$B$4:$D$4</c:f>
              <c:strCache>
                <c:ptCount val="3"/>
                <c:pt idx="0">
                  <c:v>4-5 سنوات</c:v>
                </c:pt>
                <c:pt idx="1">
                  <c:v>6-11 سنة</c:v>
                </c:pt>
                <c:pt idx="2">
                  <c:v>12-14 سنة</c:v>
                </c:pt>
              </c:strCache>
            </c:strRef>
          </c:cat>
          <c:val>
            <c:numRef>
              <c:f>Education!$B$5:$D$5</c:f>
              <c:numCache>
                <c:formatCode>0.0</c:formatCode>
                <c:ptCount val="3"/>
                <c:pt idx="0">
                  <c:v>62.740122442872085</c:v>
                </c:pt>
                <c:pt idx="1">
                  <c:v>95.809140230942234</c:v>
                </c:pt>
                <c:pt idx="2">
                  <c:v>92.77107297501496</c:v>
                </c:pt>
              </c:numCache>
            </c:numRef>
          </c:val>
          <c:extLst xmlns:c16r2="http://schemas.microsoft.com/office/drawing/2015/06/chart">
            <c:ext xmlns:c16="http://schemas.microsoft.com/office/drawing/2014/chart" uri="{C3380CC4-5D6E-409C-BE32-E72D297353CC}">
              <c16:uniqueId val="{00000000-5F53-4A18-A57B-E3E09DCA49B1}"/>
            </c:ext>
          </c:extLst>
        </c:ser>
        <c:ser>
          <c:idx val="1"/>
          <c:order val="1"/>
          <c:tx>
            <c:strRef>
              <c:f>Education!$A$6</c:f>
              <c:strCache>
                <c:ptCount val="1"/>
                <c:pt idx="0">
                  <c:v>الوسط الحضري </c:v>
                </c:pt>
              </c:strCache>
            </c:strRef>
          </c:tx>
          <c:spPr>
            <a:solidFill>
              <a:schemeClr val="accent4"/>
            </a:solidFill>
            <a:ln>
              <a:noFill/>
            </a:ln>
            <a:effectLst/>
          </c:spPr>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Education!$B$4:$D$4</c:f>
              <c:strCache>
                <c:ptCount val="3"/>
                <c:pt idx="0">
                  <c:v>4-5 سنوات</c:v>
                </c:pt>
                <c:pt idx="1">
                  <c:v>6-11 سنة</c:v>
                </c:pt>
                <c:pt idx="2">
                  <c:v>12-14 سنة</c:v>
                </c:pt>
              </c:strCache>
            </c:strRef>
          </c:cat>
          <c:val>
            <c:numRef>
              <c:f>Education!$B$6:$D$6</c:f>
              <c:numCache>
                <c:formatCode>0.0</c:formatCode>
                <c:ptCount val="3"/>
                <c:pt idx="0">
                  <c:v>66.833380131392829</c:v>
                </c:pt>
                <c:pt idx="1">
                  <c:v>96.277597907517361</c:v>
                </c:pt>
                <c:pt idx="2">
                  <c:v>96.109676947986969</c:v>
                </c:pt>
              </c:numCache>
            </c:numRef>
          </c:val>
          <c:extLst xmlns:c16r2="http://schemas.microsoft.com/office/drawing/2015/06/chart">
            <c:ext xmlns:c16="http://schemas.microsoft.com/office/drawing/2014/chart" uri="{C3380CC4-5D6E-409C-BE32-E72D297353CC}">
              <c16:uniqueId val="{00000001-5F53-4A18-A57B-E3E09DCA49B1}"/>
            </c:ext>
          </c:extLst>
        </c:ser>
        <c:ser>
          <c:idx val="2"/>
          <c:order val="2"/>
          <c:tx>
            <c:strRef>
              <c:f>Education!$A$7</c:f>
              <c:strCache>
                <c:ptCount val="1"/>
                <c:pt idx="0">
                  <c:v>الوسط القروي</c:v>
                </c:pt>
              </c:strCache>
            </c:strRef>
          </c:tx>
          <c:spPr>
            <a:solidFill>
              <a:schemeClr val="accent3"/>
            </a:solidFill>
            <a:ln>
              <a:noFill/>
            </a:ln>
            <a:effectLst/>
          </c:spPr>
          <c:dLbls>
            <c:dLbl>
              <c:idx val="1"/>
              <c:spPr>
                <a:noFill/>
                <a:ln>
                  <a:noFill/>
                </a:ln>
                <a:effectLst/>
              </c:spPr>
              <c:txPr>
                <a:bodyPr rot="0" vert="horz"/>
                <a:lstStyle/>
                <a:p>
                  <a:pPr>
                    <a:defRPr sz="2000"/>
                  </a:pPr>
                  <a:endParaRPr lang="fr-FR"/>
                </a:p>
              </c:txPr>
            </c:dLbl>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Education!$B$4:$D$4</c:f>
              <c:strCache>
                <c:ptCount val="3"/>
                <c:pt idx="0">
                  <c:v>4-5 سنوات</c:v>
                </c:pt>
                <c:pt idx="1">
                  <c:v>6-11 سنة</c:v>
                </c:pt>
                <c:pt idx="2">
                  <c:v>12-14 سنة</c:v>
                </c:pt>
              </c:strCache>
            </c:strRef>
          </c:cat>
          <c:val>
            <c:numRef>
              <c:f>Education!$B$7:$D$7</c:f>
              <c:numCache>
                <c:formatCode>0.0</c:formatCode>
                <c:ptCount val="3"/>
                <c:pt idx="0">
                  <c:v>56.902202974579069</c:v>
                </c:pt>
                <c:pt idx="1">
                  <c:v>95.141032953424926</c:v>
                </c:pt>
                <c:pt idx="2">
                  <c:v>87.929008814743739</c:v>
                </c:pt>
              </c:numCache>
            </c:numRef>
          </c:val>
          <c:extLst xmlns:c16r2="http://schemas.microsoft.com/office/drawing/2015/06/chart">
            <c:ext xmlns:c16="http://schemas.microsoft.com/office/drawing/2014/chart" uri="{C3380CC4-5D6E-409C-BE32-E72D297353CC}">
              <c16:uniqueId val="{00000002-5F53-4A18-A57B-E3E09DCA49B1}"/>
            </c:ext>
          </c:extLst>
        </c:ser>
        <c:dLbls>
          <c:showVal val="1"/>
        </c:dLbls>
        <c:gapWidth val="219"/>
        <c:overlap val="-27"/>
        <c:axId val="174318720"/>
        <c:axId val="174320256"/>
      </c:barChart>
      <c:catAx>
        <c:axId val="174318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74320256"/>
        <c:crosses val="autoZero"/>
        <c:auto val="1"/>
        <c:lblAlgn val="ctr"/>
        <c:lblOffset val="100"/>
      </c:catAx>
      <c:valAx>
        <c:axId val="174320256"/>
        <c:scaling>
          <c:orientation val="minMax"/>
        </c:scaling>
        <c:delete val="1"/>
        <c:axPos val="l"/>
        <c:numFmt formatCode="0.0" sourceLinked="1"/>
        <c:majorTickMark val="none"/>
        <c:tickLblPos val="nextTo"/>
        <c:crossAx val="174318720"/>
        <c:crosses val="autoZero"/>
        <c:crossBetween val="between"/>
      </c:valAx>
      <c:spPr>
        <a:noFill/>
        <a:ln>
          <a:noFill/>
        </a:ln>
        <a:effectLst/>
      </c:spPr>
    </c:plotArea>
    <c:legend>
      <c:legendPos val="b"/>
      <c:layout>
        <c:manualLayout>
          <c:xMode val="edge"/>
          <c:yMode val="edge"/>
          <c:x val="0.26901565584417886"/>
          <c:y val="0.9094486654549826"/>
          <c:w val="0.46130639673595758"/>
          <c:h val="9.055140077442872E-2"/>
        </c:manualLayout>
      </c:layout>
      <c:spPr>
        <a:noFill/>
        <a:ln>
          <a:noFill/>
        </a:ln>
        <a:effectLst/>
      </c:spPr>
      <c:txPr>
        <a:bodyPr rot="0" vert="horz"/>
        <a:lstStyle/>
        <a:p>
          <a:pPr>
            <a:defRPr/>
          </a:pPr>
          <a:endParaRPr lang="fr-FR"/>
        </a:p>
      </c:txPr>
    </c:legend>
    <c:plotVisOnly val="1"/>
    <c:dispBlanksAs val="gap"/>
  </c:chart>
  <c:spPr>
    <a:solidFill>
      <a:schemeClr val="bg1"/>
    </a:solidFill>
    <a:ln w="9525" cap="flat" cmpd="sng" algn="ctr">
      <a:noFill/>
      <a:round/>
    </a:ln>
    <a:effectLst/>
  </c:spPr>
  <c:txPr>
    <a:bodyPr/>
    <a:lstStyle/>
    <a:p>
      <a:pPr>
        <a:defRPr sz="1600" b="1"/>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chart>
    <c:autoTitleDeleted val="1"/>
    <c:plotArea>
      <c:layout/>
      <c:barChart>
        <c:barDir val="bar"/>
        <c:grouping val="clustered"/>
        <c:ser>
          <c:idx val="0"/>
          <c:order val="0"/>
          <c:tx>
            <c:strRef>
              <c:f>Education!$B$93</c:f>
              <c:strCache>
                <c:ptCount val="1"/>
                <c:pt idx="0">
                  <c:v>Nombre d'années de scolarité y compris préscolaire</c:v>
                </c:pt>
              </c:strCache>
            </c:strRef>
          </c:tx>
          <c:spPr>
            <a:solidFill>
              <a:schemeClr val="accent5"/>
            </a:solidFill>
            <a:ln>
              <a:noFill/>
            </a:ln>
            <a:effectLst/>
          </c:spPr>
          <c:dPt>
            <c:idx val="8"/>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1111-4F3C-B1FD-53EB6FC41D4E}"/>
              </c:ext>
            </c:extLst>
          </c:dPt>
          <c:dLbls>
            <c:spPr>
              <a:noFill/>
              <a:ln>
                <a:noFill/>
              </a:ln>
              <a:effectLst/>
            </c:spPr>
            <c:txPr>
              <a:bodyPr rot="0" vert="horz"/>
              <a:lstStyle/>
              <a:p>
                <a:pPr>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Education!$A$94:$A$106</c:f>
              <c:strCache>
                <c:ptCount val="13"/>
                <c:pt idx="0">
                  <c:v>بني ملال - خنيفرة</c:v>
                </c:pt>
                <c:pt idx="1">
                  <c:v> درعة - تافيلالت</c:v>
                </c:pt>
                <c:pt idx="2">
                  <c:v>مراكش - آسفي</c:v>
                </c:pt>
                <c:pt idx="3">
                  <c:v>الشرق</c:v>
                </c:pt>
                <c:pt idx="4">
                  <c:v> سوس - ماسة</c:v>
                </c:pt>
                <c:pt idx="5">
                  <c:v>فاس - مكناس</c:v>
                </c:pt>
                <c:pt idx="6">
                  <c:v>طنجة - تطوان – الحسيمة</c:v>
                </c:pt>
                <c:pt idx="7">
                  <c:v>كلميم - واد نون</c:v>
                </c:pt>
                <c:pt idx="8">
                  <c:v>المستوى الوطني</c:v>
                </c:pt>
                <c:pt idx="9">
                  <c:v>الرباط - سلا - القنيطرة</c:v>
                </c:pt>
                <c:pt idx="10">
                  <c:v>الداخلة - وادي الذهب</c:v>
                </c:pt>
                <c:pt idx="11">
                  <c:v>الدار البيضاء - سطات</c:v>
                </c:pt>
                <c:pt idx="12">
                  <c:v>العيون - الساقية الحمراء</c:v>
                </c:pt>
              </c:strCache>
            </c:strRef>
          </c:cat>
          <c:val>
            <c:numRef>
              <c:f>Education!$B$94:$B$106</c:f>
              <c:numCache>
                <c:formatCode>0.0</c:formatCode>
                <c:ptCount val="13"/>
                <c:pt idx="0">
                  <c:v>4.9245470418355834</c:v>
                </c:pt>
                <c:pt idx="1">
                  <c:v>5.1039426911028567</c:v>
                </c:pt>
                <c:pt idx="2">
                  <c:v>5.3165045094579044</c:v>
                </c:pt>
                <c:pt idx="3">
                  <c:v>5.5233674261121122</c:v>
                </c:pt>
                <c:pt idx="4">
                  <c:v>5.7704411383954382</c:v>
                </c:pt>
                <c:pt idx="5">
                  <c:v>5.7927639127101083</c:v>
                </c:pt>
                <c:pt idx="6">
                  <c:v>6.1524572536369835</c:v>
                </c:pt>
                <c:pt idx="7">
                  <c:v>6.1540822523685037</c:v>
                </c:pt>
                <c:pt idx="8">
                  <c:v>6.2671774098502375</c:v>
                </c:pt>
                <c:pt idx="9">
                  <c:v>7.2252537964171122</c:v>
                </c:pt>
                <c:pt idx="10">
                  <c:v>7.3330550114112221</c:v>
                </c:pt>
                <c:pt idx="11">
                  <c:v>7.4939202550502717</c:v>
                </c:pt>
                <c:pt idx="12">
                  <c:v>7.8652116073101421</c:v>
                </c:pt>
              </c:numCache>
            </c:numRef>
          </c:val>
          <c:extLst xmlns:c16r2="http://schemas.microsoft.com/office/drawing/2015/06/chart">
            <c:ext xmlns:c16="http://schemas.microsoft.com/office/drawing/2014/chart" uri="{C3380CC4-5D6E-409C-BE32-E72D297353CC}">
              <c16:uniqueId val="{00000002-1111-4F3C-B1FD-53EB6FC41D4E}"/>
            </c:ext>
          </c:extLst>
        </c:ser>
        <c:dLbls>
          <c:showVal val="1"/>
        </c:dLbls>
        <c:gapWidth val="182"/>
        <c:axId val="209583104"/>
        <c:axId val="209781504"/>
      </c:barChart>
      <c:catAx>
        <c:axId val="20958310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09781504"/>
        <c:crosses val="autoZero"/>
        <c:auto val="1"/>
        <c:lblAlgn val="ctr"/>
        <c:lblOffset val="100"/>
      </c:catAx>
      <c:valAx>
        <c:axId val="209781504"/>
        <c:scaling>
          <c:orientation val="minMax"/>
        </c:scaling>
        <c:delete val="1"/>
        <c:axPos val="b"/>
        <c:numFmt formatCode="0.0" sourceLinked="1"/>
        <c:majorTickMark val="none"/>
        <c:tickLblPos val="nextTo"/>
        <c:crossAx val="2095831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400" b="1"/>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style val="3"/>
  <c:chart>
    <c:autoTitleDeleted val="1"/>
    <c:plotArea>
      <c:layout/>
      <c:barChart>
        <c:barDir val="col"/>
        <c:grouping val="clustered"/>
        <c:ser>
          <c:idx val="0"/>
          <c:order val="0"/>
          <c:tx>
            <c:strRef>
              <c:f>Education!$C$78</c:f>
              <c:strCache>
                <c:ptCount val="1"/>
                <c:pt idx="0">
                  <c:v>2014</c:v>
                </c:pt>
              </c:strCache>
            </c:strRef>
          </c:tx>
          <c:spPr>
            <a:solidFill>
              <a:schemeClr val="accent1">
                <a:tint val="77000"/>
              </a:schemeClr>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multiLvlStrRef>
              <c:f>Education!$A$79:$B$83</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Education!$C$79:$C$83</c:f>
              <c:numCache>
                <c:formatCode>General</c:formatCode>
                <c:ptCount val="5"/>
                <c:pt idx="0">
                  <c:v>5.8</c:v>
                </c:pt>
                <c:pt idx="1">
                  <c:v>1.9000000000000001</c:v>
                </c:pt>
                <c:pt idx="2">
                  <c:v>5.3</c:v>
                </c:pt>
                <c:pt idx="3">
                  <c:v>3.5</c:v>
                </c:pt>
                <c:pt idx="4">
                  <c:v>4.4000000000000004</c:v>
                </c:pt>
              </c:numCache>
            </c:numRef>
          </c:val>
          <c:extLst xmlns:c16r2="http://schemas.microsoft.com/office/drawing/2015/06/chart">
            <c:ext xmlns:c16="http://schemas.microsoft.com/office/drawing/2014/chart" uri="{C3380CC4-5D6E-409C-BE32-E72D297353CC}">
              <c16:uniqueId val="{00000000-1553-4C85-9CF9-E6C0B3922E2E}"/>
            </c:ext>
          </c:extLst>
        </c:ser>
        <c:ser>
          <c:idx val="1"/>
          <c:order val="1"/>
          <c:tx>
            <c:strRef>
              <c:f>Education!$D$78</c:f>
              <c:strCache>
                <c:ptCount val="1"/>
                <c:pt idx="0">
                  <c:v>2024</c:v>
                </c:pt>
              </c:strCache>
            </c:strRef>
          </c:tx>
          <c:spPr>
            <a:solidFill>
              <a:schemeClr val="accent5"/>
            </a:solidFill>
            <a:ln>
              <a:noFill/>
            </a:ln>
            <a:effectLst/>
          </c:spPr>
          <c:dPt>
            <c:idx val="4"/>
            <c:spPr>
              <a:solidFill>
                <a:schemeClr val="accent5"/>
              </a:solidFill>
              <a:ln>
                <a:solidFill>
                  <a:srgbClr val="FF0000"/>
                </a:solidFill>
              </a:ln>
              <a:effectLst/>
            </c:spPr>
            <c:extLst xmlns:c16r2="http://schemas.microsoft.com/office/drawing/2015/06/chart">
              <c:ext xmlns:c16="http://schemas.microsoft.com/office/drawing/2014/chart" uri="{C3380CC4-5D6E-409C-BE32-E72D297353CC}">
                <c16:uniqueId val="{00000001-EF47-452B-AE2C-F14FAF3305F3}"/>
              </c:ext>
            </c:extLst>
          </c:dPt>
          <c:dLbls>
            <c:dLbl>
              <c:idx val="4"/>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fr-FR"/>
                </a:p>
              </c:txPr>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multiLvlStrRef>
              <c:f>Education!$A$79:$B$83</c:f>
              <c:multiLvlStrCache>
                <c:ptCount val="5"/>
                <c:lvl>
                  <c:pt idx="0">
                    <c:v>الوسط الحضري</c:v>
                  </c:pt>
                  <c:pt idx="1">
                    <c:v>الوسط القروي</c:v>
                  </c:pt>
                  <c:pt idx="2">
                    <c:v>ذكور</c:v>
                  </c:pt>
                  <c:pt idx="3">
                    <c:v>إناث</c:v>
                  </c:pt>
                </c:lvl>
                <c:lvl>
                  <c:pt idx="0">
                    <c:v>وسط الإقامة</c:v>
                  </c:pt>
                  <c:pt idx="2">
                    <c:v>الجنس</c:v>
                  </c:pt>
                  <c:pt idx="4">
                    <c:v>المستوى الوطني</c:v>
                  </c:pt>
                </c:lvl>
              </c:multiLvlStrCache>
            </c:multiLvlStrRef>
          </c:cat>
          <c:val>
            <c:numRef>
              <c:f>Education!$D$79:$D$83</c:f>
              <c:numCache>
                <c:formatCode>0.0</c:formatCode>
                <c:ptCount val="5"/>
                <c:pt idx="0">
                  <c:v>7.9046847811475063</c:v>
                </c:pt>
                <c:pt idx="1">
                  <c:v>3.2473017887810083</c:v>
                </c:pt>
                <c:pt idx="2">
                  <c:v>7.3332613425787629</c:v>
                </c:pt>
                <c:pt idx="3">
                  <c:v>5.2459614298630424</c:v>
                </c:pt>
                <c:pt idx="4">
                  <c:v>6.2671774098502375</c:v>
                </c:pt>
              </c:numCache>
            </c:numRef>
          </c:val>
          <c:extLst xmlns:c16r2="http://schemas.microsoft.com/office/drawing/2015/06/chart">
            <c:ext xmlns:c16="http://schemas.microsoft.com/office/drawing/2014/chart" uri="{C3380CC4-5D6E-409C-BE32-E72D297353CC}">
              <c16:uniqueId val="{00000000-EF47-452B-AE2C-F14FAF3305F3}"/>
            </c:ext>
          </c:extLst>
        </c:ser>
        <c:dLbls>
          <c:showVal val="1"/>
        </c:dLbls>
        <c:gapWidth val="75"/>
        <c:axId val="210339712"/>
        <c:axId val="210341248"/>
      </c:barChart>
      <c:catAx>
        <c:axId val="210339712"/>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crossAx val="210341248"/>
        <c:crosses val="autoZero"/>
        <c:auto val="1"/>
        <c:lblAlgn val="ctr"/>
        <c:lblOffset val="100"/>
      </c:catAx>
      <c:valAx>
        <c:axId val="210341248"/>
        <c:scaling>
          <c:orientation val="minMax"/>
        </c:scaling>
        <c:delete val="1"/>
        <c:axPos val="l"/>
        <c:numFmt formatCode="General" sourceLinked="1"/>
        <c:majorTickMark val="none"/>
        <c:tickLblPos val="nextTo"/>
        <c:crossAx val="2103397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legend>
    <c:plotVisOnly val="1"/>
    <c:dispBlanksAs val="gap"/>
  </c:chart>
  <c:spPr>
    <a:solidFill>
      <a:schemeClr val="bg1"/>
    </a:solidFill>
    <a:ln w="9525" cap="flat" cmpd="sng" algn="ctr">
      <a:noFill/>
      <a:prstDash val="solid"/>
      <a:round/>
    </a:ln>
    <a:effectLst/>
  </c:spPr>
  <c:txPr>
    <a:bodyPr/>
    <a:lstStyle/>
    <a:p>
      <a:pPr>
        <a:defRPr sz="1600" b="1"/>
      </a:pPr>
      <a:endParaRPr lang="fr-F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0.07557</cdr:x>
      <cdr:y>0.30766</cdr:y>
    </cdr:from>
    <cdr:to>
      <cdr:x>0.29123</cdr:x>
      <cdr:y>0.39346</cdr:y>
    </cdr:to>
    <cdr:sp macro="" textlink="">
      <cdr:nvSpPr>
        <cdr:cNvPr id="2" name="Flèche droite 1"/>
        <cdr:cNvSpPr/>
      </cdr:nvSpPr>
      <cdr:spPr>
        <a:xfrm xmlns:a="http://schemas.openxmlformats.org/drawingml/2006/main" rot="1371015">
          <a:off x="439789" y="843982"/>
          <a:ext cx="1255124" cy="235344"/>
        </a:xfrm>
        <a:prstGeom xmlns:a="http://schemas.openxmlformats.org/drawingml/2006/main" prst="rightArrow">
          <a:avLst>
            <a:gd name="adj1" fmla="val 30590"/>
            <a:gd name="adj2" fmla="val 109786"/>
          </a:avLst>
        </a:prstGeom>
        <a:solidFill xmlns:a="http://schemas.openxmlformats.org/drawingml/2006/main">
          <a:srgbClr val="E95C1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dirty="0"/>
        </a:p>
      </cdr:txBody>
    </cdr:sp>
  </cdr:relSizeAnchor>
  <cdr:relSizeAnchor xmlns:cdr="http://schemas.openxmlformats.org/drawingml/2006/chartDrawing">
    <cdr:from>
      <cdr:x>0.70595</cdr:x>
      <cdr:y>0.21296</cdr:y>
    </cdr:from>
    <cdr:to>
      <cdr:x>0.92161</cdr:x>
      <cdr:y>0.29875</cdr:y>
    </cdr:to>
    <cdr:sp macro="" textlink="">
      <cdr:nvSpPr>
        <cdr:cNvPr id="3" name="Flèche droite 2"/>
        <cdr:cNvSpPr/>
      </cdr:nvSpPr>
      <cdr:spPr>
        <a:xfrm xmlns:a="http://schemas.openxmlformats.org/drawingml/2006/main" rot="1761364">
          <a:off x="4108451" y="584199"/>
          <a:ext cx="1255124" cy="235344"/>
        </a:xfrm>
        <a:prstGeom xmlns:a="http://schemas.openxmlformats.org/drawingml/2006/main" prst="rightArrow">
          <a:avLst>
            <a:gd name="adj1" fmla="val 30590"/>
            <a:gd name="adj2" fmla="val 109786"/>
          </a:avLst>
        </a:prstGeom>
        <a:solidFill xmlns:a="http://schemas.openxmlformats.org/drawingml/2006/main">
          <a:srgbClr val="E95C1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dirty="0"/>
        </a:p>
      </cdr:txBody>
    </cdr:sp>
  </cdr:relSizeAnchor>
  <cdr:relSizeAnchor xmlns:cdr="http://schemas.openxmlformats.org/drawingml/2006/chartDrawing">
    <cdr:from>
      <cdr:x>0.39662</cdr:x>
      <cdr:y>0.37616</cdr:y>
    </cdr:from>
    <cdr:to>
      <cdr:x>0.61228</cdr:x>
      <cdr:y>0.46195</cdr:y>
    </cdr:to>
    <cdr:sp macro="" textlink="">
      <cdr:nvSpPr>
        <cdr:cNvPr id="4" name="Flèche droite 3"/>
        <cdr:cNvSpPr/>
      </cdr:nvSpPr>
      <cdr:spPr>
        <a:xfrm xmlns:a="http://schemas.openxmlformats.org/drawingml/2006/main" rot="1371015">
          <a:off x="2308226" y="1031875"/>
          <a:ext cx="1255124" cy="235344"/>
        </a:xfrm>
        <a:prstGeom xmlns:a="http://schemas.openxmlformats.org/drawingml/2006/main" prst="rightArrow">
          <a:avLst>
            <a:gd name="adj1" fmla="val 30590"/>
            <a:gd name="adj2" fmla="val 109786"/>
          </a:avLst>
        </a:prstGeom>
        <a:solidFill xmlns:a="http://schemas.openxmlformats.org/drawingml/2006/main">
          <a:srgbClr val="E95C1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5C084-D16A-4B31-AA02-36561607E012}" type="datetimeFigureOut">
              <a:rPr lang="fr-FR" smtClean="0"/>
              <a:pPr/>
              <a:t>24/12/2024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4F6DC-BC8B-412E-AA3D-77EBF8D8514D}" type="slidenum">
              <a:rPr lang="fr-FR" smtClean="0"/>
              <a:pPr/>
              <a:t>‹#›</a:t>
            </a:fld>
            <a:endParaRPr lang="fr-FR"/>
          </a:p>
        </p:txBody>
      </p:sp>
    </p:spTree>
    <p:extLst>
      <p:ext uri="{BB962C8B-B14F-4D97-AF65-F5344CB8AC3E}">
        <p14:creationId xmlns:p14="http://schemas.microsoft.com/office/powerpoint/2010/main" xmlns="" val="29609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9</a:t>
            </a:fld>
            <a:endParaRPr lang="fr-FR" dirty="0"/>
          </a:p>
        </p:txBody>
      </p:sp>
    </p:spTree>
    <p:extLst>
      <p:ext uri="{BB962C8B-B14F-4D97-AF65-F5344CB8AC3E}">
        <p14:creationId xmlns:p14="http://schemas.microsoft.com/office/powerpoint/2010/main" xmlns="" val="123340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21</a:t>
            </a:fld>
            <a:endParaRPr lang="fr-FR" dirty="0"/>
          </a:p>
        </p:txBody>
      </p:sp>
    </p:spTree>
    <p:extLst>
      <p:ext uri="{BB962C8B-B14F-4D97-AF65-F5344CB8AC3E}">
        <p14:creationId xmlns:p14="http://schemas.microsoft.com/office/powerpoint/2010/main" xmlns="" val="315327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22</a:t>
            </a:fld>
            <a:endParaRPr lang="fr-FR" dirty="0"/>
          </a:p>
        </p:txBody>
      </p:sp>
    </p:spTree>
    <p:extLst>
      <p:ext uri="{BB962C8B-B14F-4D97-AF65-F5344CB8AC3E}">
        <p14:creationId xmlns:p14="http://schemas.microsoft.com/office/powerpoint/2010/main" xmlns="" val="113035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C2507B-962F-C517-4B61-822A5A821F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980BAB60-4B21-0DAA-205E-1A5EA9E9D83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xmlns="" id="{AE81A0EB-8758-9458-89ED-C7EBE2ADFB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3F088488-C7C6-C397-B0B8-6785C26B2BD9}"/>
              </a:ext>
            </a:extLst>
          </p:cNvPr>
          <p:cNvSpPr>
            <a:spLocks noGrp="1"/>
          </p:cNvSpPr>
          <p:nvPr>
            <p:ph type="sldNum" sz="quarter" idx="10"/>
          </p:nvPr>
        </p:nvSpPr>
        <p:spPr/>
        <p:txBody>
          <a:bodyPr/>
          <a:lstStyle/>
          <a:p>
            <a:fld id="{AEDF1727-EA2D-4923-946E-5821F678418E}" type="slidenum">
              <a:rPr lang="fr-FR" smtClean="0"/>
              <a:pPr/>
              <a:t>23</a:t>
            </a:fld>
            <a:endParaRPr lang="fr-FR" dirty="0"/>
          </a:p>
        </p:txBody>
      </p:sp>
    </p:spTree>
    <p:extLst>
      <p:ext uri="{BB962C8B-B14F-4D97-AF65-F5344CB8AC3E}">
        <p14:creationId xmlns:p14="http://schemas.microsoft.com/office/powerpoint/2010/main" xmlns="" val="332711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24</a:t>
            </a:fld>
            <a:endParaRPr lang="fr-FR"/>
          </a:p>
        </p:txBody>
      </p:sp>
    </p:spTree>
    <p:extLst>
      <p:ext uri="{BB962C8B-B14F-4D97-AF65-F5344CB8AC3E}">
        <p14:creationId xmlns:p14="http://schemas.microsoft.com/office/powerpoint/2010/main" xmlns="" val="283447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26</a:t>
            </a:fld>
            <a:endParaRPr lang="fr-FR"/>
          </a:p>
        </p:txBody>
      </p:sp>
    </p:spTree>
    <p:extLst>
      <p:ext uri="{BB962C8B-B14F-4D97-AF65-F5344CB8AC3E}">
        <p14:creationId xmlns:p14="http://schemas.microsoft.com/office/powerpoint/2010/main" xmlns="" val="152114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27</a:t>
            </a:fld>
            <a:endParaRPr lang="fr-FR"/>
          </a:p>
        </p:txBody>
      </p:sp>
    </p:spTree>
    <p:extLst>
      <p:ext uri="{BB962C8B-B14F-4D97-AF65-F5344CB8AC3E}">
        <p14:creationId xmlns:p14="http://schemas.microsoft.com/office/powerpoint/2010/main" xmlns="" val="202736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29</a:t>
            </a:fld>
            <a:endParaRPr lang="fr-FR"/>
          </a:p>
        </p:txBody>
      </p:sp>
    </p:spTree>
    <p:extLst>
      <p:ext uri="{BB962C8B-B14F-4D97-AF65-F5344CB8AC3E}">
        <p14:creationId xmlns:p14="http://schemas.microsoft.com/office/powerpoint/2010/main" xmlns="" val="327051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31</a:t>
            </a:fld>
            <a:endParaRPr lang="fr-FR"/>
          </a:p>
        </p:txBody>
      </p:sp>
    </p:spTree>
    <p:extLst>
      <p:ext uri="{BB962C8B-B14F-4D97-AF65-F5344CB8AC3E}">
        <p14:creationId xmlns:p14="http://schemas.microsoft.com/office/powerpoint/2010/main" xmlns="" val="23212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32</a:t>
            </a:fld>
            <a:endParaRPr lang="fr-FR"/>
          </a:p>
        </p:txBody>
      </p:sp>
    </p:spTree>
    <p:extLst>
      <p:ext uri="{BB962C8B-B14F-4D97-AF65-F5344CB8AC3E}">
        <p14:creationId xmlns:p14="http://schemas.microsoft.com/office/powerpoint/2010/main" xmlns="" val="117137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33</a:t>
            </a:fld>
            <a:endParaRPr lang="fr-FR"/>
          </a:p>
        </p:txBody>
      </p:sp>
    </p:spTree>
    <p:extLst>
      <p:ext uri="{BB962C8B-B14F-4D97-AF65-F5344CB8AC3E}">
        <p14:creationId xmlns:p14="http://schemas.microsoft.com/office/powerpoint/2010/main" xmlns="" val="90918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11</a:t>
            </a:fld>
            <a:endParaRPr lang="fr-FR" dirty="0"/>
          </a:p>
        </p:txBody>
      </p:sp>
    </p:spTree>
    <p:extLst>
      <p:ext uri="{BB962C8B-B14F-4D97-AF65-F5344CB8AC3E}">
        <p14:creationId xmlns:p14="http://schemas.microsoft.com/office/powerpoint/2010/main" xmlns="" val="329706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14</a:t>
            </a:fld>
            <a:endParaRPr lang="fr-FR" dirty="0"/>
          </a:p>
        </p:txBody>
      </p:sp>
    </p:spTree>
    <p:extLst>
      <p:ext uri="{BB962C8B-B14F-4D97-AF65-F5344CB8AC3E}">
        <p14:creationId xmlns:p14="http://schemas.microsoft.com/office/powerpoint/2010/main" xmlns="" val="311300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15</a:t>
            </a:fld>
            <a:endParaRPr lang="fr-FR" dirty="0"/>
          </a:p>
        </p:txBody>
      </p:sp>
    </p:spTree>
    <p:extLst>
      <p:ext uri="{BB962C8B-B14F-4D97-AF65-F5344CB8AC3E}">
        <p14:creationId xmlns:p14="http://schemas.microsoft.com/office/powerpoint/2010/main" xmlns="" val="26341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16</a:t>
            </a:fld>
            <a:endParaRPr lang="fr-FR" dirty="0"/>
          </a:p>
        </p:txBody>
      </p:sp>
    </p:spTree>
    <p:extLst>
      <p:ext uri="{BB962C8B-B14F-4D97-AF65-F5344CB8AC3E}">
        <p14:creationId xmlns:p14="http://schemas.microsoft.com/office/powerpoint/2010/main" xmlns="" val="40279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17</a:t>
            </a:fld>
            <a:endParaRPr lang="fr-FR" dirty="0"/>
          </a:p>
        </p:txBody>
      </p:sp>
    </p:spTree>
    <p:extLst>
      <p:ext uri="{BB962C8B-B14F-4D97-AF65-F5344CB8AC3E}">
        <p14:creationId xmlns:p14="http://schemas.microsoft.com/office/powerpoint/2010/main" xmlns="" val="61564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18</a:t>
            </a:fld>
            <a:endParaRPr lang="fr-FR" dirty="0"/>
          </a:p>
        </p:txBody>
      </p:sp>
    </p:spTree>
    <p:extLst>
      <p:ext uri="{BB962C8B-B14F-4D97-AF65-F5344CB8AC3E}">
        <p14:creationId xmlns:p14="http://schemas.microsoft.com/office/powerpoint/2010/main" xmlns="" val="30913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19</a:t>
            </a:fld>
            <a:endParaRPr lang="fr-FR" dirty="0"/>
          </a:p>
        </p:txBody>
      </p:sp>
    </p:spTree>
    <p:extLst>
      <p:ext uri="{BB962C8B-B14F-4D97-AF65-F5344CB8AC3E}">
        <p14:creationId xmlns:p14="http://schemas.microsoft.com/office/powerpoint/2010/main" xmlns="" val="249359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fontAlgn="base">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EDF1727-EA2D-4923-946E-5821F678418E}" type="slidenum">
              <a:rPr lang="fr-FR" smtClean="0"/>
              <a:pPr/>
              <a:t>20</a:t>
            </a:fld>
            <a:endParaRPr lang="fr-FR" dirty="0"/>
          </a:p>
        </p:txBody>
      </p:sp>
    </p:spTree>
    <p:extLst>
      <p:ext uri="{BB962C8B-B14F-4D97-AF65-F5344CB8AC3E}">
        <p14:creationId xmlns:p14="http://schemas.microsoft.com/office/powerpoint/2010/main" xmlns="" val="156990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EFBCEC2-A2B1-4B11-A7AB-692D89226868}" type="datetime1">
              <a:rPr lang="fr-FR" smtClean="0"/>
              <a:pPr/>
              <a:t>24/12/2024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54184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4FED70-2898-429B-8BDD-4645ECA9FDAD}" type="datetime1">
              <a:rPr lang="fr-FR" smtClean="0"/>
              <a:pPr/>
              <a:t>24/12/2024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62132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ED099E-EF83-41F5-A8A9-7668DCEE1B18}" type="datetime1">
              <a:rPr lang="fr-FR" smtClean="0"/>
              <a:pPr/>
              <a:t>24/12/2024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171932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887610-14FD-4990-8AEE-FC595BF927C9}" type="datetime1">
              <a:rPr lang="fr-FR" smtClean="0"/>
              <a:pPr/>
              <a:t>24/12/2024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602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EEAFD42-E653-4909-B357-24107E261CC9}" type="datetime1">
              <a:rPr lang="fr-FR" smtClean="0"/>
              <a:pPr/>
              <a:t>24/12/2024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76320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25A72B3-D435-4BA7-AB19-F29F3F1CD01C}" type="datetime1">
              <a:rPr lang="fr-FR" smtClean="0"/>
              <a:pPr/>
              <a:t>24/12/2024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96657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AEFB36-32DB-4156-83C7-A642260DDDBF}" type="datetime1">
              <a:rPr lang="fr-FR" smtClean="0"/>
              <a:pPr/>
              <a:t>24/12/2024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62536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EE6866-0063-4618-8926-CF319BD0666C}" type="datetime1">
              <a:rPr lang="fr-FR" smtClean="0"/>
              <a:pPr/>
              <a:t>24/12/2024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116861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AC2460-028B-4470-B9EA-8F7E5DA1A388}" type="datetime1">
              <a:rPr lang="fr-FR" smtClean="0"/>
              <a:pPr/>
              <a:t>24/12/2024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165121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11A434-7212-4EBB-BA68-CEE2604B1889}" type="datetime1">
              <a:rPr lang="fr-FR" smtClean="0"/>
              <a:pPr/>
              <a:t>24/12/2024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74923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DBDA5F6-F571-4977-9B08-1A452B8399C1}" type="datetime1">
              <a:rPr lang="fr-FR" smtClean="0"/>
              <a:pPr/>
              <a:t>24/12/2024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207557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0F582-574C-4648-A933-3C7F407BE48C}" type="datetime1">
              <a:rPr lang="fr-FR" smtClean="0"/>
              <a:pPr/>
              <a:t>24/12/2024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83485-7D65-4EE1-A8B8-06CDF158787F}" type="slidenum">
              <a:rPr lang="fr-FR" smtClean="0"/>
              <a:pPr/>
              <a:t>‹#›</a:t>
            </a:fld>
            <a:endParaRPr lang="fr-FR"/>
          </a:p>
        </p:txBody>
      </p:sp>
    </p:spTree>
    <p:extLst>
      <p:ext uri="{BB962C8B-B14F-4D97-AF65-F5344CB8AC3E}">
        <p14:creationId xmlns:p14="http://schemas.microsoft.com/office/powerpoint/2010/main" xmlns="" val="3776981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3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393372" y="2275952"/>
            <a:ext cx="9405256" cy="3831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ar-MA" sz="4000" b="1" dirty="0">
                <a:solidFill>
                  <a:srgbClr val="462256"/>
                </a:solidFill>
                <a:latin typeface="Calibri" panose="020F0502020204030204" pitchFamily="34" charset="0"/>
              </a:rPr>
              <a:t>الإحصاء العام للسكان والسكنى 2024</a:t>
            </a:r>
            <a:endParaRPr lang="ar-SA" sz="4000" b="1" dirty="0">
              <a:solidFill>
                <a:srgbClr val="462256"/>
              </a:solidFill>
              <a:latin typeface="Calibri" panose="020F0502020204030204" pitchFamily="34" charset="0"/>
            </a:endParaRPr>
          </a:p>
          <a:p>
            <a:pPr lvl="0" algn="ctr" rtl="1" eaLnBrk="0" fontAlgn="base" hangingPunct="0">
              <a:spcBef>
                <a:spcPct val="0"/>
              </a:spcBef>
              <a:spcAft>
                <a:spcPct val="0"/>
              </a:spcAft>
            </a:pPr>
            <a:endParaRPr lang="fr-FR" sz="3600" b="1" dirty="0">
              <a:solidFill>
                <a:srgbClr val="462256"/>
              </a:solidFill>
              <a:latin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a:ln>
                <a:noFill/>
              </a:ln>
              <a:solidFill>
                <a:schemeClr val="tx1"/>
              </a:solidFill>
              <a:effectLst/>
            </a:endParaRPr>
          </a:p>
          <a:p>
            <a:pPr algn="ctr" rtl="1" eaLnBrk="0" fontAlgn="base" hangingPunct="0">
              <a:spcBef>
                <a:spcPct val="0"/>
              </a:spcBef>
              <a:spcAft>
                <a:spcPct val="0"/>
              </a:spcAft>
            </a:pPr>
            <a:r>
              <a:rPr lang="ar-MA" sz="3200" b="1" dirty="0">
                <a:solidFill>
                  <a:srgbClr val="ED7D31"/>
                </a:solidFill>
                <a:latin typeface="Calibri" panose="020F0502020204030204" pitchFamily="34" charset="0"/>
              </a:rPr>
              <a:t>النتائج الرئيسية</a:t>
            </a:r>
            <a:endParaRPr lang="fr-FR" sz="3200" b="1" dirty="0">
              <a:solidFill>
                <a:srgbClr val="ED7D31"/>
              </a:solidFill>
              <a:latin typeface="Calibri" panose="020F0502020204030204" pitchFamily="34" charset="0"/>
            </a:endParaRPr>
          </a:p>
          <a:p>
            <a:pPr lvl="0" algn="ctr" rtl="1" eaLnBrk="0" fontAlgn="base" hangingPunct="0">
              <a:spcBef>
                <a:spcPct val="0"/>
              </a:spcBef>
              <a:spcAft>
                <a:spcPct val="0"/>
              </a:spcAft>
            </a:pPr>
            <a:endParaRPr lang="ar-SA" sz="2800" b="1" dirty="0">
              <a:solidFill>
                <a:srgbClr val="ED7D31"/>
              </a:solidFill>
              <a:latin typeface="Calibri" panose="020F0502020204030204" pitchFamily="34" charset="0"/>
            </a:endParaRPr>
          </a:p>
          <a:p>
            <a:pPr lvl="0" algn="ctr" rtl="1" eaLnBrk="0" fontAlgn="base" hangingPunct="0">
              <a:spcBef>
                <a:spcPct val="0"/>
              </a:spcBef>
              <a:spcAft>
                <a:spcPct val="0"/>
              </a:spcAft>
            </a:pPr>
            <a:endParaRPr lang="ar-SA" sz="2800" b="1" dirty="0">
              <a:solidFill>
                <a:srgbClr val="ED7D31"/>
              </a:solidFill>
              <a:latin typeface="Calibri" panose="020F0502020204030204" pitchFamily="34" charset="0"/>
            </a:endParaRPr>
          </a:p>
          <a:p>
            <a:pPr lvl="0" algn="ctr" rtl="1" eaLnBrk="0" fontAlgn="base" hangingPunct="0">
              <a:spcBef>
                <a:spcPct val="0"/>
              </a:spcBef>
              <a:spcAft>
                <a:spcPct val="0"/>
              </a:spcAft>
            </a:pPr>
            <a:endParaRPr lang="ar-SA" sz="2800" b="1" dirty="0">
              <a:solidFill>
                <a:srgbClr val="ED7D31"/>
              </a:solidFill>
              <a:latin typeface="Calibri" panose="020F0502020204030204" pitchFamily="34" charset="0"/>
            </a:endParaRPr>
          </a:p>
          <a:p>
            <a:pPr lvl="0" algn="ctr" rtl="1" eaLnBrk="0" fontAlgn="base" hangingPunct="0">
              <a:spcBef>
                <a:spcPct val="0"/>
              </a:spcBef>
              <a:spcAft>
                <a:spcPct val="0"/>
              </a:spcAft>
            </a:pPr>
            <a:endParaRPr lang="fr-FR" sz="2800" b="1" dirty="0">
              <a:solidFill>
                <a:srgbClr val="ED7D31"/>
              </a:solidFill>
              <a:latin typeface="Calibri" panose="020F0502020204030204" pitchFamily="34" charset="0"/>
            </a:endParaRPr>
          </a:p>
          <a:p>
            <a:pPr algn="ctr" rtl="1" eaLnBrk="0" fontAlgn="base" hangingPunct="0">
              <a:spcBef>
                <a:spcPct val="0"/>
              </a:spcBef>
              <a:spcAft>
                <a:spcPct val="0"/>
              </a:spcAft>
            </a:pPr>
            <a:r>
              <a:rPr lang="ar-MA" b="1" dirty="0">
                <a:solidFill>
                  <a:srgbClr val="000000"/>
                </a:solidFill>
                <a:latin typeface="Calibri" panose="020F0502020204030204" pitchFamily="34" charset="0"/>
              </a:rPr>
              <a:t>الرباط، 17 دجنبر 2024</a:t>
            </a:r>
            <a:endParaRPr lang="fr-FR" b="1" dirty="0">
              <a:solidFill>
                <a:srgbClr val="000000"/>
              </a:solidFill>
              <a:latin typeface="Calibri" panose="020F0502020204030204" pitchFamily="34" charset="0"/>
            </a:endParaRPr>
          </a:p>
        </p:txBody>
      </p:sp>
      <p:pic>
        <p:nvPicPr>
          <p:cNvPr id="5"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98768" y="186160"/>
            <a:ext cx="1889125" cy="123396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649" y="33347"/>
            <a:ext cx="1323975"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space réservé du numéro de diapositive 1">
            <a:extLst>
              <a:ext uri="{FF2B5EF4-FFF2-40B4-BE49-F238E27FC236}">
                <a16:creationId xmlns:a16="http://schemas.microsoft.com/office/drawing/2014/main" xmlns="" id="{C2DFD12C-79A2-ACC9-8DE3-A4794A7527B6}"/>
              </a:ext>
            </a:extLst>
          </p:cNvPr>
          <p:cNvSpPr>
            <a:spLocks noGrp="1"/>
          </p:cNvSpPr>
          <p:nvPr>
            <p:ph type="sldNum" sz="quarter" idx="12"/>
          </p:nvPr>
        </p:nvSpPr>
        <p:spPr/>
        <p:txBody>
          <a:bodyPr/>
          <a:lstStyle/>
          <a:p>
            <a:fld id="{E4583485-7D65-4EE1-A8B8-06CDF158787F}" type="slidenum">
              <a:rPr lang="fr-FR" smtClean="0"/>
              <a:pPr/>
              <a:t>1</a:t>
            </a:fld>
            <a:endParaRPr lang="fr-FR"/>
          </a:p>
        </p:txBody>
      </p:sp>
    </p:spTree>
    <p:extLst>
      <p:ext uri="{BB962C8B-B14F-4D97-AF65-F5344CB8AC3E}">
        <p14:creationId xmlns:p14="http://schemas.microsoft.com/office/powerpoint/2010/main" xmlns="" val="184345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xmlns="" id="{610CA4DA-766A-428B-9A03-D8DD3C16E3E0}"/>
              </a:ext>
            </a:extLst>
          </p:cNvPr>
          <p:cNvPicPr>
            <a:picLocks noChangeAspect="1"/>
          </p:cNvPicPr>
          <p:nvPr/>
        </p:nvPicPr>
        <p:blipFill>
          <a:blip r:embed="rId2"/>
          <a:stretch>
            <a:fillRect/>
          </a:stretch>
        </p:blipFill>
        <p:spPr>
          <a:xfrm>
            <a:off x="0" y="1871133"/>
            <a:ext cx="6943723" cy="4986866"/>
          </a:xfrm>
          <a:prstGeom prst="rect">
            <a:avLst/>
          </a:prstGeom>
          <a:ln>
            <a:noFill/>
          </a:ln>
        </p:spPr>
      </p:pic>
      <p:graphicFrame>
        <p:nvGraphicFramePr>
          <p:cNvPr id="17" name="Graphique 16">
            <a:extLst>
              <a:ext uri="{FF2B5EF4-FFF2-40B4-BE49-F238E27FC236}">
                <a16:creationId xmlns:a16="http://schemas.microsoft.com/office/drawing/2014/main" xmlns="" id="{00000000-0008-0000-0300-000003000000}"/>
              </a:ext>
            </a:extLst>
          </p:cNvPr>
          <p:cNvGraphicFramePr>
            <a:graphicFrameLocks/>
          </p:cNvGraphicFramePr>
          <p:nvPr>
            <p:extLst>
              <p:ext uri="{D42A27DB-BD31-4B8C-83A1-F6EECF244321}">
                <p14:modId xmlns:p14="http://schemas.microsoft.com/office/powerpoint/2010/main" xmlns="" val="2423265432"/>
              </p:ext>
            </p:extLst>
          </p:nvPr>
        </p:nvGraphicFramePr>
        <p:xfrm>
          <a:off x="6943724" y="1899484"/>
          <a:ext cx="5248275" cy="326542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155700" y="277090"/>
            <a:ext cx="9715500"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انخفاض نسبة الأطفال دون 15 سنة وتسارع شيخوخة السكان</a:t>
            </a:r>
            <a:endParaRPr lang="fr-FR" sz="3200" b="1" dirty="0">
              <a:solidFill>
                <a:srgbClr val="462256"/>
              </a:solidFill>
              <a:latin typeface="Calibri" panose="020F0502020204030204" pitchFamily="34" charset="0"/>
            </a:endParaRPr>
          </a:p>
        </p:txBody>
      </p:sp>
      <p:sp>
        <p:nvSpPr>
          <p:cNvPr id="3" name="Rectangle 2"/>
          <p:cNvSpPr/>
          <p:nvPr/>
        </p:nvSpPr>
        <p:spPr>
          <a:xfrm>
            <a:off x="6528697" y="1527124"/>
            <a:ext cx="5663303"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تطور البنية السكانية حسب الفئات العمرية الكبرى (٪)</a:t>
            </a:r>
            <a:endParaRPr lang="fr-FR" sz="1600" b="1" dirty="0">
              <a:solidFill>
                <a:srgbClr val="000000"/>
              </a:solidFill>
              <a:latin typeface="Times New Roman" panose="02020603050405020304" pitchFamily="18"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332" y="78785"/>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461702" y="5437693"/>
            <a:ext cx="4212318" cy="1015663"/>
          </a:xfrm>
          <a:prstGeom prst="rect">
            <a:avLst/>
          </a:prstGeom>
        </p:spPr>
        <p:txBody>
          <a:bodyPr wrap="square">
            <a:spAutoFit/>
          </a:bodyPr>
          <a:lstStyle/>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انخفاض نسبة ال</a:t>
            </a:r>
            <a:r>
              <a:rPr lang="ar-SA" sz="2000" dirty="0">
                <a:solidFill>
                  <a:srgbClr val="000000"/>
                </a:solidFill>
                <a:latin typeface="Calibri" panose="020F0502020204030204" pitchFamily="34" charset="0"/>
              </a:rPr>
              <a:t>أطفال</a:t>
            </a:r>
            <a:r>
              <a:rPr lang="ar-MA" sz="2000" dirty="0">
                <a:solidFill>
                  <a:srgbClr val="000000"/>
                </a:solidFill>
                <a:latin typeface="Calibri" panose="020F0502020204030204" pitchFamily="34" charset="0"/>
              </a:rPr>
              <a:t> والسكان في سن النشاط</a:t>
            </a:r>
          </a:p>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ارتف</a:t>
            </a:r>
            <a:r>
              <a:rPr lang="ar-SA" sz="2000" dirty="0">
                <a:solidFill>
                  <a:srgbClr val="000000"/>
                </a:solidFill>
                <a:latin typeface="Calibri" panose="020F0502020204030204" pitchFamily="34" charset="0"/>
              </a:rPr>
              <a:t>اع</a:t>
            </a:r>
            <a:r>
              <a:rPr lang="ar-MA" sz="2000" dirty="0">
                <a:solidFill>
                  <a:srgbClr val="000000"/>
                </a:solidFill>
                <a:latin typeface="Calibri" panose="020F0502020204030204" pitchFamily="34" charset="0"/>
              </a:rPr>
              <a:t> نسبة الأشخاص الذين تبلغ أعمارهم 60 سنة فما فوق</a:t>
            </a:r>
            <a:endParaRPr lang="fr-FR" sz="2000"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xmlns="" id="{43348DD9-C4DA-CAC8-6016-2262F87EE861}"/>
              </a:ext>
            </a:extLst>
          </p:cNvPr>
          <p:cNvSpPr/>
          <p:nvPr/>
        </p:nvSpPr>
        <p:spPr>
          <a:xfrm>
            <a:off x="640209" y="1578841"/>
            <a:ext cx="566330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الهرم السكاني</a:t>
            </a:r>
            <a:r>
              <a:rPr lang="fr-FR" sz="1600" b="1" dirty="0">
                <a:solidFill>
                  <a:srgbClr val="000000"/>
                </a:solidFill>
                <a:latin typeface="Times New Roman" panose="02020603050405020304" pitchFamily="18" charset="0"/>
              </a:rPr>
              <a:t> (2024) </a:t>
            </a:r>
          </a:p>
        </p:txBody>
      </p:sp>
      <p:sp>
        <p:nvSpPr>
          <p:cNvPr id="5" name="Espace réservé du numéro de diapositive 4">
            <a:extLst>
              <a:ext uri="{FF2B5EF4-FFF2-40B4-BE49-F238E27FC236}">
                <a16:creationId xmlns:a16="http://schemas.microsoft.com/office/drawing/2014/main" xmlns="" id="{1D9612D1-6908-4CDA-F596-E58C988E799C}"/>
              </a:ext>
            </a:extLst>
          </p:cNvPr>
          <p:cNvSpPr>
            <a:spLocks noGrp="1"/>
          </p:cNvSpPr>
          <p:nvPr>
            <p:ph type="sldNum" sz="quarter" idx="12"/>
          </p:nvPr>
        </p:nvSpPr>
        <p:spPr/>
        <p:txBody>
          <a:bodyPr/>
          <a:lstStyle/>
          <a:p>
            <a:fld id="{E4583485-7D65-4EE1-A8B8-06CDF158787F}" type="slidenum">
              <a:rPr lang="fr-FR" smtClean="0"/>
              <a:pPr/>
              <a:t>10</a:t>
            </a:fld>
            <a:endParaRPr lang="fr-FR"/>
          </a:p>
        </p:txBody>
      </p:sp>
    </p:spTree>
    <p:extLst>
      <p:ext uri="{BB962C8B-B14F-4D97-AF65-F5344CB8AC3E}">
        <p14:creationId xmlns:p14="http://schemas.microsoft.com/office/powerpoint/2010/main" xmlns="" val="151378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a:extLst>
              <a:ext uri="{FF2B5EF4-FFF2-40B4-BE49-F238E27FC236}">
                <a16:creationId xmlns:a16="http://schemas.microsoft.com/office/drawing/2014/main" xmlns="" id="{85EB49A4-DD13-93F8-64C4-D4D2C2F78891}"/>
              </a:ext>
            </a:extLst>
          </p:cNvPr>
          <p:cNvGraphicFramePr>
            <a:graphicFrameLocks/>
          </p:cNvGraphicFramePr>
          <p:nvPr>
            <p:extLst>
              <p:ext uri="{D42A27DB-BD31-4B8C-83A1-F6EECF244321}">
                <p14:modId xmlns:p14="http://schemas.microsoft.com/office/powerpoint/2010/main" xmlns="" val="1665798831"/>
              </p:ext>
            </p:extLst>
          </p:nvPr>
        </p:nvGraphicFramePr>
        <p:xfrm>
          <a:off x="1531597" y="1693693"/>
          <a:ext cx="9128805" cy="347061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301675" y="241119"/>
            <a:ext cx="9359153"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حجم الأسر في انخفاض متواصل</a:t>
            </a:r>
            <a:endParaRPr lang="fr-FR" sz="3200" b="1" dirty="0">
              <a:solidFill>
                <a:srgbClr val="462256"/>
              </a:solidFill>
              <a:latin typeface="Calibri" panose="020F0502020204030204" pitchFamily="34" charset="0"/>
            </a:endParaRPr>
          </a:p>
        </p:txBody>
      </p:sp>
      <p:sp>
        <p:nvSpPr>
          <p:cNvPr id="3" name="Rectangle 2"/>
          <p:cNvSpPr/>
          <p:nvPr/>
        </p:nvSpPr>
        <p:spPr>
          <a:xfrm>
            <a:off x="1067084" y="1202666"/>
            <a:ext cx="9911443"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تطور عدد الأسر و</a:t>
            </a:r>
            <a:r>
              <a:rPr lang="ar-SA" sz="1600" b="1" dirty="0">
                <a:solidFill>
                  <a:srgbClr val="000000"/>
                </a:solidFill>
                <a:latin typeface="Times New Roman" panose="02020603050405020304" pitchFamily="18" charset="0"/>
              </a:rPr>
              <a:t>حجم</a:t>
            </a:r>
            <a:r>
              <a:rPr lang="ar-MA" sz="1600" b="1" dirty="0">
                <a:solidFill>
                  <a:srgbClr val="000000"/>
                </a:solidFill>
                <a:latin typeface="Times New Roman" panose="02020603050405020304" pitchFamily="18" charset="0"/>
              </a:rPr>
              <a:t>ها</a:t>
            </a:r>
            <a:endParaRPr lang="fr-FR" sz="1600" b="1" dirty="0">
              <a:solidFill>
                <a:srgbClr val="000000"/>
              </a:solidFill>
              <a:latin typeface="Times New Roman" panose="02020603050405020304" pitchFamily="18" charset="0"/>
            </a:endParaRPr>
          </a:p>
        </p:txBody>
      </p:sp>
      <p:pic>
        <p:nvPicPr>
          <p:cNvPr id="10"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4457" y="5407946"/>
            <a:ext cx="11046225" cy="1015663"/>
          </a:xfrm>
          <a:prstGeom prst="rect">
            <a:avLst/>
          </a:prstGeom>
        </p:spPr>
        <p:txBody>
          <a:bodyPr wrap="square">
            <a:spAutoFit/>
          </a:bodyPr>
          <a:lstStyle/>
          <a:p>
            <a:pPr marL="342900" indent="-342900" algn="just" rtl="1" fontAlgn="base">
              <a:buFont typeface="Arial" panose="020B0604020202020204" pitchFamily="34" charset="0"/>
              <a:buChar char="•"/>
            </a:pPr>
            <a:r>
              <a:rPr lang="ar-MA" sz="2000" dirty="0"/>
              <a:t>في </a:t>
            </a:r>
            <a:r>
              <a:rPr lang="ar-SA" sz="2000" dirty="0"/>
              <a:t>فاتح</a:t>
            </a:r>
            <a:r>
              <a:rPr lang="ar-MA" sz="2000" dirty="0"/>
              <a:t> شتنبر 2024</a:t>
            </a:r>
            <a:r>
              <a:rPr lang="ar-SA" sz="2000" dirty="0"/>
              <a:t>، </a:t>
            </a:r>
            <a:r>
              <a:rPr lang="ar-MA" sz="2000" dirty="0"/>
              <a:t>بلغ عدد الأسر 9.275.038 أسرة مقارنة </a:t>
            </a:r>
            <a:r>
              <a:rPr lang="ar-SA" sz="2000" dirty="0"/>
              <a:t>مع</a:t>
            </a:r>
            <a:r>
              <a:rPr lang="ar-MA" sz="2000" dirty="0"/>
              <a:t> 7.313.806 </a:t>
            </a:r>
            <a:r>
              <a:rPr lang="ar-SA" sz="2000" dirty="0"/>
              <a:t>أسرة سنة</a:t>
            </a:r>
            <a:r>
              <a:rPr lang="ar-MA" sz="2000" dirty="0"/>
              <a:t> 2014 </a:t>
            </a:r>
          </a:p>
          <a:p>
            <a:pPr marL="342900" indent="-342900" algn="just" rtl="1" fontAlgn="base">
              <a:buFont typeface="Arial" panose="020B0604020202020204" pitchFamily="34" charset="0"/>
              <a:buChar char="•"/>
            </a:pPr>
            <a:r>
              <a:rPr lang="ar-MA" sz="2000" dirty="0"/>
              <a:t>متوسط معدل النمو السنوي</a:t>
            </a:r>
            <a:r>
              <a:rPr lang="ar-SA" sz="2000" dirty="0"/>
              <a:t> لعدد الأسر</a:t>
            </a:r>
            <a:r>
              <a:rPr lang="ar-MA" sz="2000" dirty="0"/>
              <a:t> 2,4٪ (</a:t>
            </a:r>
            <a:r>
              <a:rPr lang="ar-SA" sz="2000" dirty="0"/>
              <a:t>مقارنة مع 2,6</a:t>
            </a:r>
            <a:r>
              <a:rPr lang="ar-MA" sz="2000" dirty="0"/>
              <a:t>٪</a:t>
            </a:r>
            <a:r>
              <a:rPr lang="ar-SA" sz="2000" dirty="0"/>
              <a:t> خلال الفترة ما بين 2004-2014</a:t>
            </a:r>
            <a:r>
              <a:rPr lang="ar-MA" sz="2000" dirty="0"/>
              <a:t>)</a:t>
            </a:r>
          </a:p>
          <a:p>
            <a:pPr marL="342900" indent="-342900" algn="just" rtl="1" fontAlgn="base">
              <a:buFont typeface="Arial" panose="020B0604020202020204" pitchFamily="34" charset="0"/>
              <a:buChar char="•"/>
            </a:pPr>
            <a:r>
              <a:rPr lang="ar-MA" sz="2000" dirty="0"/>
              <a:t>انخفض متوسط حجم الأسر إلى 3,9 </a:t>
            </a:r>
            <a:r>
              <a:rPr lang="ar-SA" sz="2000" dirty="0"/>
              <a:t>فرد</a:t>
            </a:r>
            <a:endParaRPr lang="fr-FR" sz="2000" b="0" dirty="0">
              <a:effectLst/>
            </a:endParaRPr>
          </a:p>
        </p:txBody>
      </p:sp>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52"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numéro de diapositive 4">
            <a:extLst>
              <a:ext uri="{FF2B5EF4-FFF2-40B4-BE49-F238E27FC236}">
                <a16:creationId xmlns:a16="http://schemas.microsoft.com/office/drawing/2014/main" xmlns="" id="{21898923-FD16-755B-885B-98E62BA3C0EF}"/>
              </a:ext>
            </a:extLst>
          </p:cNvPr>
          <p:cNvSpPr>
            <a:spLocks noGrp="1"/>
          </p:cNvSpPr>
          <p:nvPr>
            <p:ph type="sldNum" sz="quarter" idx="12"/>
          </p:nvPr>
        </p:nvSpPr>
        <p:spPr/>
        <p:txBody>
          <a:bodyPr/>
          <a:lstStyle/>
          <a:p>
            <a:fld id="{E4583485-7D65-4EE1-A8B8-06CDF158787F}" type="slidenum">
              <a:rPr lang="fr-FR" smtClean="0"/>
              <a:pPr/>
              <a:t>11</a:t>
            </a:fld>
            <a:endParaRPr lang="fr-FR"/>
          </a:p>
        </p:txBody>
      </p:sp>
    </p:spTree>
    <p:extLst>
      <p:ext uri="{BB962C8B-B14F-4D97-AF65-F5344CB8AC3E}">
        <p14:creationId xmlns:p14="http://schemas.microsoft.com/office/powerpoint/2010/main" xmlns="" val="129364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xmlns="" id="{00000000-0008-0000-0A00-000002000000}"/>
              </a:ext>
            </a:extLst>
          </p:cNvPr>
          <p:cNvGraphicFramePr>
            <a:graphicFrameLocks/>
          </p:cNvGraphicFramePr>
          <p:nvPr>
            <p:extLst>
              <p:ext uri="{D42A27DB-BD31-4B8C-83A1-F6EECF244321}">
                <p14:modId xmlns:p14="http://schemas.microsoft.com/office/powerpoint/2010/main" xmlns="" val="302701835"/>
              </p:ext>
            </p:extLst>
          </p:nvPr>
        </p:nvGraphicFramePr>
        <p:xfrm>
          <a:off x="6119752" y="1720418"/>
          <a:ext cx="6072248" cy="383608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233940" y="264533"/>
            <a:ext cx="9534465" cy="584775"/>
          </a:xfrm>
          <a:prstGeom prst="rect">
            <a:avLst/>
          </a:prstGeom>
        </p:spPr>
        <p:txBody>
          <a:bodyPr wrap="square">
            <a:spAutoFit/>
          </a:bodyPr>
          <a:lstStyle/>
          <a:p>
            <a:pPr algn="ctr"/>
            <a:r>
              <a:rPr lang="ar-MA" sz="3200" b="1" dirty="0">
                <a:solidFill>
                  <a:srgbClr val="462256"/>
                </a:solidFill>
                <a:latin typeface="Calibri" panose="020F0502020204030204" pitchFamily="34" charset="0"/>
              </a:rPr>
              <a:t>تطور تركيبة الأسر</a:t>
            </a:r>
            <a:endParaRPr lang="fr-FR" sz="3200" b="1" dirty="0">
              <a:solidFill>
                <a:srgbClr val="462256"/>
              </a:solidFill>
              <a:latin typeface="Calibri" panose="020F0502020204030204" pitchFamily="34" charset="0"/>
            </a:endParaRPr>
          </a:p>
        </p:txBody>
      </p:sp>
      <p:sp>
        <p:nvSpPr>
          <p:cNvPr id="3" name="Rectangle 2"/>
          <p:cNvSpPr/>
          <p:nvPr/>
        </p:nvSpPr>
        <p:spPr>
          <a:xfrm>
            <a:off x="513147" y="1381521"/>
            <a:ext cx="4819121"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حجم الأسر (٪)</a:t>
            </a:r>
            <a:endParaRPr lang="fr-FR" sz="1600" b="1" dirty="0">
              <a:solidFill>
                <a:srgbClr val="000000"/>
              </a:solidFill>
              <a:latin typeface="Times New Roman" panose="02020603050405020304" pitchFamily="18" charset="0"/>
            </a:endParaRPr>
          </a:p>
        </p:txBody>
      </p:sp>
      <p:sp>
        <p:nvSpPr>
          <p:cNvPr id="4" name="Rectangle 3"/>
          <p:cNvSpPr/>
          <p:nvPr/>
        </p:nvSpPr>
        <p:spPr>
          <a:xfrm>
            <a:off x="308430" y="5909504"/>
            <a:ext cx="5521036" cy="707886"/>
          </a:xfrm>
          <a:prstGeom prst="rect">
            <a:avLst/>
          </a:prstGeom>
        </p:spPr>
        <p:txBody>
          <a:bodyPr wrap="square">
            <a:spAutoFit/>
          </a:bodyPr>
          <a:lstStyle/>
          <a:p>
            <a:pPr marL="342900" indent="-342900" algn="just" rtl="1">
              <a:buFont typeface="Arial" panose="020B0604020202020204" pitchFamily="34" charset="0"/>
              <a:buChar char="•"/>
            </a:pPr>
            <a:r>
              <a:rPr lang="ar-SA" sz="2000" dirty="0"/>
              <a:t>ارتف</a:t>
            </a:r>
            <a:r>
              <a:rPr lang="ar-MA" sz="2000" dirty="0"/>
              <a:t>ا</a:t>
            </a:r>
            <a:r>
              <a:rPr lang="ar-SA" sz="2000" dirty="0"/>
              <a:t>ع نسبة الأسر المكونة من شخص واحد من 7,2٪ سنة 2014 إلى 11,1٪ سنة 2024</a:t>
            </a:r>
            <a:endParaRPr lang="fr-FR" sz="2000" dirty="0">
              <a:solidFill>
                <a:srgbClr val="000000"/>
              </a:solidFill>
              <a:latin typeface="Calibri" panose="020F0502020204030204" pitchFamily="34" charset="0"/>
            </a:endParaRPr>
          </a:p>
        </p:txBody>
      </p:sp>
      <p:sp>
        <p:nvSpPr>
          <p:cNvPr id="5" name="Rectangle 4"/>
          <p:cNvSpPr/>
          <p:nvPr/>
        </p:nvSpPr>
        <p:spPr>
          <a:xfrm>
            <a:off x="3475346" y="5310279"/>
            <a:ext cx="3497943" cy="246221"/>
          </a:xfrm>
          <a:prstGeom prst="rect">
            <a:avLst/>
          </a:prstGeom>
        </p:spPr>
        <p:txBody>
          <a:bodyPr wrap="square">
            <a:spAutoFit/>
          </a:bodyPr>
          <a:lstStyle/>
          <a:p>
            <a:pPr algn="ctr"/>
            <a:r>
              <a:rPr lang="fr-FR" sz="1000" b="1" i="1" dirty="0">
                <a:solidFill>
                  <a:schemeClr val="tx1">
                    <a:lumMod val="65000"/>
                    <a:lumOff val="35000"/>
                  </a:schemeClr>
                </a:solidFill>
                <a:latin typeface="Times New Roman" panose="02020603050405020304" pitchFamily="18" charset="0"/>
              </a:rPr>
              <a:t>Source : HCP, RGPH 2014, 2024</a:t>
            </a:r>
          </a:p>
        </p:txBody>
      </p:sp>
      <p:pic>
        <p:nvPicPr>
          <p:cNvPr id="18"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87" y="90049"/>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1ED212AD-DF5A-2E82-F812-E4D41BA492B3}"/>
              </a:ext>
            </a:extLst>
          </p:cNvPr>
          <p:cNvSpPr/>
          <p:nvPr/>
        </p:nvSpPr>
        <p:spPr>
          <a:xfrm>
            <a:off x="6272812" y="5909504"/>
            <a:ext cx="5846618" cy="707886"/>
          </a:xfrm>
          <a:prstGeom prst="rect">
            <a:avLst/>
          </a:prstGeom>
        </p:spPr>
        <p:txBody>
          <a:bodyPr wrap="square">
            <a:spAutoFit/>
          </a:bodyPr>
          <a:lstStyle/>
          <a:p>
            <a:pPr marL="342900" indent="-342900" algn="just" rtl="1">
              <a:buFont typeface="Arial" panose="020B0604020202020204" pitchFamily="34" charset="0"/>
              <a:buChar char="•"/>
            </a:pPr>
            <a:r>
              <a:rPr lang="ar-SA" sz="2000" dirty="0"/>
              <a:t>ارتف</a:t>
            </a:r>
            <a:r>
              <a:rPr lang="ar-MA" sz="2000" dirty="0"/>
              <a:t>ا</a:t>
            </a:r>
            <a:r>
              <a:rPr lang="ar-SA" sz="2000" dirty="0"/>
              <a:t>ع نسبة الأسر التي تترأسها نساء من 16,2٪ سنة 2014 إلى 19,2٪ سنة 2024</a:t>
            </a:r>
            <a:endParaRPr lang="fr-FR" sz="2000"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xmlns="" id="{3E0AA72B-DA1B-F7F2-B829-1017DF652558}"/>
              </a:ext>
            </a:extLst>
          </p:cNvPr>
          <p:cNvSpPr/>
          <p:nvPr/>
        </p:nvSpPr>
        <p:spPr>
          <a:xfrm>
            <a:off x="6660808" y="1418018"/>
            <a:ext cx="507062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نسبة الأسر التي ت</a:t>
            </a:r>
            <a:r>
              <a:rPr lang="ar-SA" sz="1600" b="1" dirty="0">
                <a:solidFill>
                  <a:srgbClr val="000000"/>
                </a:solidFill>
                <a:latin typeface="Times New Roman" panose="02020603050405020304" pitchFamily="18" charset="0"/>
              </a:rPr>
              <a:t>ت</a:t>
            </a:r>
            <a:r>
              <a:rPr lang="ar-MA" sz="1600" b="1" dirty="0">
                <a:solidFill>
                  <a:srgbClr val="000000"/>
                </a:solidFill>
                <a:latin typeface="Times New Roman" panose="02020603050405020304" pitchFamily="18" charset="0"/>
              </a:rPr>
              <a:t>رأسها نساء (٪)</a:t>
            </a:r>
            <a:endParaRPr lang="fr-FR" sz="1600" b="1" dirty="0">
              <a:solidFill>
                <a:srgbClr val="000000"/>
              </a:solidFill>
              <a:latin typeface="Times New Roman" panose="02020603050405020304" pitchFamily="18" charset="0"/>
            </a:endParaRPr>
          </a:p>
        </p:txBody>
      </p:sp>
      <p:graphicFrame>
        <p:nvGraphicFramePr>
          <p:cNvPr id="15" name="Graphique 14">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xmlns="" val="975164321"/>
              </p:ext>
            </p:extLst>
          </p:nvPr>
        </p:nvGraphicFramePr>
        <p:xfrm>
          <a:off x="0" y="1720074"/>
          <a:ext cx="6110514" cy="3836426"/>
        </p:xfrm>
        <a:graphic>
          <a:graphicData uri="http://schemas.openxmlformats.org/drawingml/2006/chart">
            <c:chart xmlns:c="http://schemas.openxmlformats.org/drawingml/2006/chart" xmlns:r="http://schemas.openxmlformats.org/officeDocument/2006/relationships" r:id="rId5"/>
          </a:graphicData>
        </a:graphic>
      </p:graphicFrame>
      <p:sp>
        <p:nvSpPr>
          <p:cNvPr id="8" name="Espace réservé du numéro de diapositive 7">
            <a:extLst>
              <a:ext uri="{FF2B5EF4-FFF2-40B4-BE49-F238E27FC236}">
                <a16:creationId xmlns:a16="http://schemas.microsoft.com/office/drawing/2014/main" xmlns="" id="{25688319-538B-9D36-F71D-1DFE4D73D4CC}"/>
              </a:ext>
            </a:extLst>
          </p:cNvPr>
          <p:cNvSpPr>
            <a:spLocks noGrp="1"/>
          </p:cNvSpPr>
          <p:nvPr>
            <p:ph type="sldNum" sz="quarter" idx="12"/>
          </p:nvPr>
        </p:nvSpPr>
        <p:spPr/>
        <p:txBody>
          <a:bodyPr/>
          <a:lstStyle/>
          <a:p>
            <a:fld id="{E4583485-7D65-4EE1-A8B8-06CDF158787F}" type="slidenum">
              <a:rPr lang="fr-FR" smtClean="0"/>
              <a:pPr/>
              <a:t>12</a:t>
            </a:fld>
            <a:endParaRPr lang="fr-FR"/>
          </a:p>
        </p:txBody>
      </p:sp>
    </p:spTree>
    <p:extLst>
      <p:ext uri="{BB962C8B-B14F-4D97-AF65-F5344CB8AC3E}">
        <p14:creationId xmlns:p14="http://schemas.microsoft.com/office/powerpoint/2010/main" xmlns="" val="427782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20C810-484E-DC28-4BFE-F6B1F4B71470}"/>
            </a:ext>
          </a:extLst>
        </p:cNvPr>
        <p:cNvGrpSpPr/>
        <p:nvPr/>
      </p:nvGrpSpPr>
      <p:grpSpPr>
        <a:xfrm>
          <a:off x="0" y="0"/>
          <a:ext cx="0" cy="0"/>
          <a:chOff x="0" y="0"/>
          <a:chExt cx="0" cy="0"/>
        </a:xfrm>
      </p:grpSpPr>
      <p:pic>
        <p:nvPicPr>
          <p:cNvPr id="7"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C5C6C2BB-E942-C5B1-5729-A8A9B60F38B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9AE9A56E-2C97-4EDC-84CD-DB1A0C2EC9F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7000" y="0"/>
            <a:ext cx="6858000" cy="6858000"/>
          </a:xfrm>
          <a:prstGeom prst="rect">
            <a:avLst/>
          </a:prstGeom>
        </p:spPr>
      </p:pic>
      <p:sp>
        <p:nvSpPr>
          <p:cNvPr id="2" name="Espace réservé du numéro de diapositive 1">
            <a:extLst>
              <a:ext uri="{FF2B5EF4-FFF2-40B4-BE49-F238E27FC236}">
                <a16:creationId xmlns:a16="http://schemas.microsoft.com/office/drawing/2014/main" xmlns="" id="{1D7EBA41-FC24-E08F-71C1-8D6CEAD83A94}"/>
              </a:ext>
            </a:extLst>
          </p:cNvPr>
          <p:cNvSpPr>
            <a:spLocks noGrp="1"/>
          </p:cNvSpPr>
          <p:nvPr>
            <p:ph type="sldNum" sz="quarter" idx="12"/>
          </p:nvPr>
        </p:nvSpPr>
        <p:spPr/>
        <p:txBody>
          <a:bodyPr/>
          <a:lstStyle/>
          <a:p>
            <a:fld id="{E4583485-7D65-4EE1-A8B8-06CDF158787F}" type="slidenum">
              <a:rPr lang="fr-FR" smtClean="0"/>
              <a:pPr/>
              <a:t>13</a:t>
            </a:fld>
            <a:endParaRPr lang="fr-FR"/>
          </a:p>
        </p:txBody>
      </p:sp>
      <p:pic>
        <p:nvPicPr>
          <p:cNvPr id="3" name="Picture 2" descr="https://lh7-rt.googleusercontent.com/slidesz/AGV_vUdKZT0tj_ZQ5KLURuMP3rVsyxL7QA9xGRGsJEugPeVVOjZ_XWM0knLJ2REIGXOQZL3Qnqd8tgJOMEU_yyWmXMDJB3HgX4npPBRx9s0kh9vPXuTKMpO6OLx3u9vR7B4rfJ0PP9dVBlzpWjmj6oHHE2k=s2048?key=NTr2ljQoRw6ZJ6jrQRBNSHkW">
            <a:extLst>
              <a:ext uri="{FF2B5EF4-FFF2-40B4-BE49-F238E27FC236}">
                <a16:creationId xmlns:a16="http://schemas.microsoft.com/office/drawing/2014/main" xmlns="" id="{2DAD0DFD-7383-BFED-9904-2957F07B892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61" y="38100"/>
            <a:ext cx="2086882" cy="243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640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9824" y="277090"/>
            <a:ext cx="8210777"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تقدم متواصل في تمدرس الأطفال</a:t>
            </a:r>
            <a:endParaRPr lang="fr-FR" sz="3200" b="1" dirty="0">
              <a:solidFill>
                <a:srgbClr val="462256"/>
              </a:solidFill>
              <a:latin typeface="Calibri" panose="020F0502020204030204" pitchFamily="34" charset="0"/>
            </a:endParaRPr>
          </a:p>
        </p:txBody>
      </p:sp>
      <p:sp>
        <p:nvSpPr>
          <p:cNvPr id="3" name="Rectangle 2"/>
          <p:cNvSpPr/>
          <p:nvPr/>
        </p:nvSpPr>
        <p:spPr>
          <a:xfrm>
            <a:off x="1140278" y="1288286"/>
            <a:ext cx="9911443" cy="369332"/>
          </a:xfrm>
          <a:prstGeom prst="rect">
            <a:avLst/>
          </a:prstGeom>
        </p:spPr>
        <p:txBody>
          <a:bodyPr wrap="square">
            <a:spAutoFit/>
          </a:bodyPr>
          <a:lstStyle/>
          <a:p>
            <a:pPr algn="ctr" rtl="1"/>
            <a:r>
              <a:rPr lang="ar-SA" b="1" dirty="0">
                <a:solidFill>
                  <a:srgbClr val="000000"/>
                </a:solidFill>
                <a:latin typeface="Times New Roman" panose="02020603050405020304" pitchFamily="18" charset="0"/>
              </a:rPr>
              <a:t>نسبة تمدرس الأطفال البالغين من العمر أقل من 15 سنة حسب وسط الإقامة</a:t>
            </a:r>
            <a:r>
              <a:rPr lang="fr-FR" b="1" dirty="0">
                <a:solidFill>
                  <a:srgbClr val="000000"/>
                </a:solidFill>
                <a:latin typeface="Times New Roman" panose="02020603050405020304" pitchFamily="18" charset="0"/>
              </a:rPr>
              <a:t> </a:t>
            </a:r>
            <a:r>
              <a:rPr lang="ar-MA" b="1" dirty="0">
                <a:solidFill>
                  <a:srgbClr val="000000"/>
                </a:solidFill>
                <a:latin typeface="Times New Roman" panose="02020603050405020304" pitchFamily="18" charset="0"/>
              </a:rPr>
              <a:t>(٪)</a:t>
            </a:r>
            <a:endParaRPr lang="fr-FR" b="1" dirty="0">
              <a:solidFill>
                <a:srgbClr val="000000"/>
              </a:solidFill>
              <a:latin typeface="Times New Roman" panose="02020603050405020304" pitchFamily="18" charset="0"/>
            </a:endParaRPr>
          </a:p>
        </p:txBody>
      </p:sp>
      <p:sp>
        <p:nvSpPr>
          <p:cNvPr id="4" name="Rectangle 3"/>
          <p:cNvSpPr/>
          <p:nvPr/>
        </p:nvSpPr>
        <p:spPr>
          <a:xfrm>
            <a:off x="379515" y="5301032"/>
            <a:ext cx="11432967" cy="1420325"/>
          </a:xfrm>
          <a:prstGeom prst="rect">
            <a:avLst/>
          </a:prstGeom>
        </p:spPr>
        <p:txBody>
          <a:bodyPr wrap="square">
            <a:spAutoFit/>
          </a:bodyPr>
          <a:lstStyle/>
          <a:p>
            <a:pPr marL="342900" indent="-342900" algn="just" rtl="1" fontAlgn="base">
              <a:lnSpc>
                <a:spcPct val="150000"/>
              </a:lnSpc>
              <a:buFont typeface="Arial" panose="020B0604020202020204" pitchFamily="34" charset="0"/>
              <a:buChar char="•"/>
            </a:pPr>
            <a:r>
              <a:rPr lang="ar-MA" sz="2000" dirty="0">
                <a:solidFill>
                  <a:srgbClr val="000000"/>
                </a:solidFill>
                <a:latin typeface="Calibri" panose="020F0502020204030204" pitchFamily="34" charset="0"/>
              </a:rPr>
              <a:t>تقدم في نسبة تمدرس الأطفال البالغين من العمر أقل من 15 سنة</a:t>
            </a:r>
            <a:endParaRPr lang="ar-SA" sz="2000" dirty="0">
              <a:solidFill>
                <a:srgbClr val="000000"/>
              </a:solidFill>
              <a:latin typeface="Calibri" panose="020F0502020204030204" pitchFamily="34" charset="0"/>
            </a:endParaRPr>
          </a:p>
          <a:p>
            <a:pPr marL="342900" indent="-342900" algn="just" rtl="1" fontAlgn="base">
              <a:lnSpc>
                <a:spcPct val="150000"/>
              </a:lnSpc>
              <a:buFont typeface="Arial" panose="020B0604020202020204" pitchFamily="34" charset="0"/>
              <a:buChar char="•"/>
            </a:pPr>
            <a:r>
              <a:rPr lang="ar-MA" sz="2000" dirty="0">
                <a:solidFill>
                  <a:srgbClr val="000000"/>
                </a:solidFill>
                <a:latin typeface="Calibri" panose="020F0502020204030204" pitchFamily="34" charset="0"/>
              </a:rPr>
              <a:t>زيادة في التحاق الفتيات القرويات البالغات من العمر من 6 إلى 11 سنة بالمدرسة من 90٪ سنة 2014 إلى 95,1٪ سنة 2024</a:t>
            </a:r>
          </a:p>
          <a:p>
            <a:pPr marL="342900" indent="-342900" algn="just" rtl="1" fontAlgn="base">
              <a:lnSpc>
                <a:spcPct val="150000"/>
              </a:lnSpc>
              <a:buFont typeface="Arial" panose="020B0604020202020204" pitchFamily="34" charset="0"/>
              <a:buChar char="•"/>
            </a:pPr>
            <a:r>
              <a:rPr lang="ar-SA" sz="2000" dirty="0">
                <a:solidFill>
                  <a:srgbClr val="000000"/>
                </a:solidFill>
                <a:latin typeface="Calibri" panose="020F0502020204030204" pitchFamily="34" charset="0"/>
              </a:rPr>
              <a:t>تقارب</a:t>
            </a:r>
            <a:r>
              <a:rPr lang="ar-MA" sz="2000" dirty="0">
                <a:solidFill>
                  <a:srgbClr val="000000"/>
                </a:solidFill>
                <a:latin typeface="Calibri" panose="020F0502020204030204" pitchFamily="34" charset="0"/>
              </a:rPr>
              <a:t> بين الجنسين</a:t>
            </a:r>
            <a:r>
              <a:rPr lang="ar-SA" sz="2000" dirty="0">
                <a:solidFill>
                  <a:srgbClr val="000000"/>
                </a:solidFill>
                <a:latin typeface="Calibri" panose="020F0502020204030204" pitchFamily="34" charset="0"/>
              </a:rPr>
              <a:t> في</a:t>
            </a:r>
            <a:r>
              <a:rPr lang="ar-MA" sz="2000" dirty="0">
                <a:solidFill>
                  <a:srgbClr val="000000"/>
                </a:solidFill>
                <a:latin typeface="Calibri" panose="020F0502020204030204" pitchFamily="34" charset="0"/>
              </a:rPr>
              <a:t> نسبة تمدرس</a:t>
            </a:r>
            <a:r>
              <a:rPr lang="ar-SA" sz="2000" dirty="0">
                <a:solidFill>
                  <a:srgbClr val="000000"/>
                </a:solidFill>
                <a:latin typeface="Calibri" panose="020F0502020204030204" pitchFamily="34" charset="0"/>
              </a:rPr>
              <a:t> ا</a:t>
            </a:r>
            <a:r>
              <a:rPr lang="ar-MA" sz="2000" dirty="0">
                <a:solidFill>
                  <a:srgbClr val="000000"/>
                </a:solidFill>
                <a:latin typeface="Calibri" panose="020F0502020204030204" pitchFamily="34" charset="0"/>
              </a:rPr>
              <a:t>لأطفال البالغين</a:t>
            </a:r>
            <a:r>
              <a:rPr lang="ar-SA" sz="2000" dirty="0">
                <a:solidFill>
                  <a:srgbClr val="000000"/>
                </a:solidFill>
                <a:latin typeface="Calibri" panose="020F0502020204030204" pitchFamily="34" charset="0"/>
              </a:rPr>
              <a:t> من العمر</a:t>
            </a:r>
            <a:r>
              <a:rPr lang="ar-MA" sz="2000" dirty="0">
                <a:solidFill>
                  <a:srgbClr val="000000"/>
                </a:solidFill>
                <a:latin typeface="Calibri" panose="020F0502020204030204" pitchFamily="34" charset="0"/>
              </a:rPr>
              <a:t> ما بين 12 و14 سنة</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Graphique 6">
            <a:extLst>
              <a:ext uri="{FF2B5EF4-FFF2-40B4-BE49-F238E27FC236}">
                <a16:creationId xmlns:a16="http://schemas.microsoft.com/office/drawing/2014/main" xmlns="" id="{00000000-0008-0000-0400-000007000000}"/>
              </a:ext>
            </a:extLst>
          </p:cNvPr>
          <p:cNvGraphicFramePr>
            <a:graphicFrameLocks/>
          </p:cNvGraphicFramePr>
          <p:nvPr>
            <p:extLst>
              <p:ext uri="{D42A27DB-BD31-4B8C-83A1-F6EECF244321}">
                <p14:modId xmlns:p14="http://schemas.microsoft.com/office/powerpoint/2010/main" xmlns="" val="2077907138"/>
              </p:ext>
            </p:extLst>
          </p:nvPr>
        </p:nvGraphicFramePr>
        <p:xfrm>
          <a:off x="314165" y="1657618"/>
          <a:ext cx="11563669" cy="3643414"/>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numéro de diapositive 4">
            <a:extLst>
              <a:ext uri="{FF2B5EF4-FFF2-40B4-BE49-F238E27FC236}">
                <a16:creationId xmlns:a16="http://schemas.microsoft.com/office/drawing/2014/main" xmlns="" id="{8E2BDDC7-6F7F-B53F-BBE8-2A06A0A7B5F5}"/>
              </a:ext>
            </a:extLst>
          </p:cNvPr>
          <p:cNvSpPr>
            <a:spLocks noGrp="1"/>
          </p:cNvSpPr>
          <p:nvPr>
            <p:ph type="sldNum" sz="quarter" idx="12"/>
          </p:nvPr>
        </p:nvSpPr>
        <p:spPr/>
        <p:txBody>
          <a:bodyPr/>
          <a:lstStyle/>
          <a:p>
            <a:fld id="{E4583485-7D65-4EE1-A8B8-06CDF158787F}" type="slidenum">
              <a:rPr lang="fr-FR" smtClean="0"/>
              <a:pPr/>
              <a:t>14</a:t>
            </a:fld>
            <a:endParaRPr lang="fr-FR"/>
          </a:p>
        </p:txBody>
      </p:sp>
    </p:spTree>
    <p:extLst>
      <p:ext uri="{BB962C8B-B14F-4D97-AF65-F5344CB8AC3E}">
        <p14:creationId xmlns:p14="http://schemas.microsoft.com/office/powerpoint/2010/main" xmlns="" val="245654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phique 21">
            <a:extLst>
              <a:ext uri="{FF2B5EF4-FFF2-40B4-BE49-F238E27FC236}">
                <a16:creationId xmlns:a16="http://schemas.microsoft.com/office/drawing/2014/main" xmlns="" id="{00000000-0008-0000-0400-000004000000}"/>
              </a:ext>
            </a:extLst>
          </p:cNvPr>
          <p:cNvGraphicFramePr>
            <a:graphicFrameLocks/>
          </p:cNvGraphicFramePr>
          <p:nvPr>
            <p:extLst>
              <p:ext uri="{D42A27DB-BD31-4B8C-83A1-F6EECF244321}">
                <p14:modId xmlns:p14="http://schemas.microsoft.com/office/powerpoint/2010/main" xmlns="" val="2016971788"/>
              </p:ext>
            </p:extLst>
          </p:nvPr>
        </p:nvGraphicFramePr>
        <p:xfrm>
          <a:off x="5946267" y="2001631"/>
          <a:ext cx="6245733" cy="3363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phique 19">
            <a:extLst>
              <a:ext uri="{FF2B5EF4-FFF2-40B4-BE49-F238E27FC236}">
                <a16:creationId xmlns:a16="http://schemas.microsoft.com/office/drawing/2014/main" xmlns="" id="{00000000-0008-0000-0400-00000A000000}"/>
              </a:ext>
            </a:extLst>
          </p:cNvPr>
          <p:cNvGraphicFramePr>
            <a:graphicFrameLocks/>
          </p:cNvGraphicFramePr>
          <p:nvPr>
            <p:extLst>
              <p:ext uri="{D42A27DB-BD31-4B8C-83A1-F6EECF244321}">
                <p14:modId xmlns:p14="http://schemas.microsoft.com/office/powerpoint/2010/main" xmlns="" val="819681863"/>
              </p:ext>
            </p:extLst>
          </p:nvPr>
        </p:nvGraphicFramePr>
        <p:xfrm>
          <a:off x="0" y="2001631"/>
          <a:ext cx="5946267" cy="336334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167946" y="243248"/>
            <a:ext cx="9856107"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تحسن م</a:t>
            </a:r>
            <a:r>
              <a:rPr lang="ar-DZ" sz="3200" b="1" dirty="0">
                <a:solidFill>
                  <a:srgbClr val="462256"/>
                </a:solidFill>
                <a:latin typeface="Calibri" panose="020F0502020204030204" pitchFamily="34" charset="0"/>
              </a:rPr>
              <a:t>عدل</a:t>
            </a:r>
            <a:r>
              <a:rPr lang="ar-MA" sz="3200" b="1" dirty="0">
                <a:solidFill>
                  <a:srgbClr val="462256"/>
                </a:solidFill>
                <a:latin typeface="Calibri" panose="020F0502020204030204" pitchFamily="34" charset="0"/>
              </a:rPr>
              <a:t> سنوات التمدرس في التعليم العام</a:t>
            </a:r>
            <a:endParaRPr lang="fr-FR" sz="3200" b="1" dirty="0">
              <a:solidFill>
                <a:srgbClr val="462256"/>
              </a:solidFill>
              <a:latin typeface="Calibri" panose="020F0502020204030204" pitchFamily="34" charset="0"/>
            </a:endParaRPr>
          </a:p>
        </p:txBody>
      </p:sp>
      <p:sp>
        <p:nvSpPr>
          <p:cNvPr id="4" name="Rectangle 3"/>
          <p:cNvSpPr/>
          <p:nvPr/>
        </p:nvSpPr>
        <p:spPr>
          <a:xfrm>
            <a:off x="453116" y="5898842"/>
            <a:ext cx="11477627" cy="707886"/>
          </a:xfrm>
          <a:prstGeom prst="rect">
            <a:avLst/>
          </a:prstGeom>
        </p:spPr>
        <p:txBody>
          <a:bodyPr wrap="square">
            <a:spAutoFit/>
          </a:bodyPr>
          <a:lstStyle/>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ارتفع متوسط سنوات التمدرس في التعليم العام إلى 6,3 سنوات مقابل 4,4 سنوات سنة 2014</a:t>
            </a:r>
            <a:endParaRPr lang="ar-SA" sz="2000" dirty="0">
              <a:solidFill>
                <a:srgbClr val="000000"/>
              </a:solidFill>
              <a:latin typeface="Calibri" panose="020F0502020204030204" pitchFamily="34" charset="0"/>
            </a:endParaRPr>
          </a:p>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تفاوت</a:t>
            </a:r>
            <a:r>
              <a:rPr lang="ar-SA" sz="2000" dirty="0">
                <a:solidFill>
                  <a:srgbClr val="000000"/>
                </a:solidFill>
                <a:latin typeface="Calibri" panose="020F0502020204030204" pitchFamily="34" charset="0"/>
              </a:rPr>
              <a:t>ات</a:t>
            </a:r>
            <a:r>
              <a:rPr lang="ar-MA" sz="2000" dirty="0">
                <a:solidFill>
                  <a:srgbClr val="000000"/>
                </a:solidFill>
                <a:latin typeface="Calibri" panose="020F0502020204030204" pitchFamily="34" charset="0"/>
              </a:rPr>
              <a:t> حسب وسط الإقامة والجنس و</a:t>
            </a:r>
            <a:r>
              <a:rPr lang="ar-SA" sz="2000" dirty="0">
                <a:solidFill>
                  <a:srgbClr val="000000"/>
                </a:solidFill>
                <a:latin typeface="Calibri" panose="020F0502020204030204" pitchFamily="34" charset="0"/>
              </a:rPr>
              <a:t>كذلك </a:t>
            </a:r>
            <a:r>
              <a:rPr lang="ar-MA" sz="2000" dirty="0">
                <a:solidFill>
                  <a:srgbClr val="000000"/>
                </a:solidFill>
                <a:latin typeface="Calibri" panose="020F0502020204030204" pitchFamily="34" charset="0"/>
              </a:rPr>
              <a:t>الجهات</a:t>
            </a:r>
            <a:endParaRPr lang="fr-FR" sz="2000" dirty="0">
              <a:solidFill>
                <a:srgbClr val="000000"/>
              </a:solidFill>
              <a:latin typeface="Calibri" panose="020F050202020403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26942"/>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233940" y="1229715"/>
            <a:ext cx="9911443" cy="338554"/>
          </a:xfrm>
          <a:prstGeom prst="rect">
            <a:avLst/>
          </a:prstGeom>
        </p:spPr>
        <p:txBody>
          <a:bodyPr wrap="square">
            <a:spAutoFit/>
          </a:bodyPr>
          <a:lstStyle/>
          <a:p>
            <a:pPr algn="ctr" rtl="1"/>
            <a:r>
              <a:rPr lang="ar-DZ" sz="1600" b="1" dirty="0">
                <a:solidFill>
                  <a:srgbClr val="000000"/>
                </a:solidFill>
                <a:latin typeface="Times New Roman" panose="02020603050405020304" pitchFamily="18" charset="0"/>
              </a:rPr>
              <a:t>معدل</a:t>
            </a:r>
            <a:r>
              <a:rPr lang="ar-MA" sz="1600" b="1" dirty="0">
                <a:solidFill>
                  <a:srgbClr val="000000"/>
                </a:solidFill>
                <a:latin typeface="Times New Roman" panose="02020603050405020304" pitchFamily="18" charset="0"/>
              </a:rPr>
              <a:t> سنوات التمدرس في التعليم العام للبالغين 25 سنة فما فوق حسب الجهات</a:t>
            </a:r>
            <a:endParaRPr lang="fr-FR" sz="1600" b="1" dirty="0">
              <a:solidFill>
                <a:srgbClr val="000000"/>
              </a:solidFill>
              <a:latin typeface="Times New Roman" panose="02020603050405020304" pitchFamily="18" charset="0"/>
            </a:endParaRPr>
          </a:p>
        </p:txBody>
      </p:sp>
      <p:sp>
        <p:nvSpPr>
          <p:cNvPr id="14" name="Rectangle 13">
            <a:extLst>
              <a:ext uri="{FF2B5EF4-FFF2-40B4-BE49-F238E27FC236}">
                <a16:creationId xmlns:a16="http://schemas.microsoft.com/office/drawing/2014/main" xmlns="" id="{617A0933-7C6E-A6B1-5C58-3F8C595E34F2}"/>
              </a:ext>
            </a:extLst>
          </p:cNvPr>
          <p:cNvSpPr/>
          <p:nvPr/>
        </p:nvSpPr>
        <p:spPr>
          <a:xfrm>
            <a:off x="5946267" y="16706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6" name="Rectangle 15">
            <a:extLst>
              <a:ext uri="{FF2B5EF4-FFF2-40B4-BE49-F238E27FC236}">
                <a16:creationId xmlns:a16="http://schemas.microsoft.com/office/drawing/2014/main" xmlns="" id="{BC7B3727-6AA3-3B57-6679-D162D9A3E686}"/>
              </a:ext>
            </a:extLst>
          </p:cNvPr>
          <p:cNvSpPr/>
          <p:nvPr/>
        </p:nvSpPr>
        <p:spPr>
          <a:xfrm>
            <a:off x="507546" y="16630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sp>
        <p:nvSpPr>
          <p:cNvPr id="13" name="Rectangle 12"/>
          <p:cNvSpPr/>
          <p:nvPr/>
        </p:nvSpPr>
        <p:spPr>
          <a:xfrm>
            <a:off x="5942541" y="3061757"/>
            <a:ext cx="5988202" cy="3143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xmlns="" id="{EB3DCEAD-5743-32A8-34D4-803B9FAF7DBE}"/>
              </a:ext>
            </a:extLst>
          </p:cNvPr>
          <p:cNvSpPr>
            <a:spLocks noGrp="1"/>
          </p:cNvSpPr>
          <p:nvPr>
            <p:ph type="sldNum" sz="quarter" idx="12"/>
          </p:nvPr>
        </p:nvSpPr>
        <p:spPr/>
        <p:txBody>
          <a:bodyPr/>
          <a:lstStyle/>
          <a:p>
            <a:fld id="{E4583485-7D65-4EE1-A8B8-06CDF158787F}" type="slidenum">
              <a:rPr lang="fr-FR" smtClean="0"/>
              <a:pPr/>
              <a:t>15</a:t>
            </a:fld>
            <a:endParaRPr lang="fr-FR"/>
          </a:p>
        </p:txBody>
      </p:sp>
    </p:spTree>
    <p:extLst>
      <p:ext uri="{BB962C8B-B14F-4D97-AF65-F5344CB8AC3E}">
        <p14:creationId xmlns:p14="http://schemas.microsoft.com/office/powerpoint/2010/main" xmlns="" val="213086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5102" y="277090"/>
            <a:ext cx="8781797"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تحسن مستوى تعليم </a:t>
            </a:r>
            <a:r>
              <a:rPr lang="ar-SA" sz="3200" b="1" dirty="0">
                <a:solidFill>
                  <a:srgbClr val="462256"/>
                </a:solidFill>
                <a:latin typeface="Calibri" panose="020F0502020204030204" pitchFamily="34" charset="0"/>
              </a:rPr>
              <a:t>ا</a:t>
            </a:r>
            <a:r>
              <a:rPr lang="ar-MA" sz="3200" b="1" dirty="0">
                <a:solidFill>
                  <a:srgbClr val="462256"/>
                </a:solidFill>
                <a:latin typeface="Calibri" panose="020F0502020204030204" pitchFamily="34" charset="0"/>
              </a:rPr>
              <a:t>لبالغين</a:t>
            </a:r>
            <a:r>
              <a:rPr lang="ar-SA" sz="3200" b="1" dirty="0">
                <a:solidFill>
                  <a:srgbClr val="462256"/>
                </a:solidFill>
                <a:latin typeface="Calibri" panose="020F0502020204030204" pitchFamily="34" charset="0"/>
              </a:rPr>
              <a:t> من العمر</a:t>
            </a:r>
            <a:r>
              <a:rPr lang="ar-MA" sz="3200" b="1" dirty="0">
                <a:solidFill>
                  <a:srgbClr val="462256"/>
                </a:solidFill>
                <a:latin typeface="Calibri" panose="020F0502020204030204" pitchFamily="34" charset="0"/>
              </a:rPr>
              <a:t> 25 سنة فما فوق</a:t>
            </a:r>
            <a:endParaRPr lang="fr-FR" sz="3200" b="1" dirty="0">
              <a:solidFill>
                <a:srgbClr val="462256"/>
              </a:solidFill>
              <a:latin typeface="Calibri" panose="020F0502020204030204" pitchFamily="34" charset="0"/>
            </a:endParaRPr>
          </a:p>
        </p:txBody>
      </p:sp>
      <p:sp>
        <p:nvSpPr>
          <p:cNvPr id="3" name="Rectangle 2"/>
          <p:cNvSpPr/>
          <p:nvPr/>
        </p:nvSpPr>
        <p:spPr>
          <a:xfrm>
            <a:off x="1233940" y="1382115"/>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نسبة السكان البالغين 25 سنة فما فوق حسب المستوى التعليمي (٪)</a:t>
            </a:r>
            <a:endParaRPr lang="fr-FR" sz="1600" b="1" dirty="0">
              <a:solidFill>
                <a:srgbClr val="000000"/>
              </a:solidFill>
              <a:latin typeface="Times New Roman" panose="02020603050405020304" pitchFamily="18" charset="0"/>
            </a:endParaRPr>
          </a:p>
        </p:txBody>
      </p:sp>
      <p:sp>
        <p:nvSpPr>
          <p:cNvPr id="4" name="Rectangle 3"/>
          <p:cNvSpPr/>
          <p:nvPr/>
        </p:nvSpPr>
        <p:spPr>
          <a:xfrm>
            <a:off x="870857" y="5565247"/>
            <a:ext cx="10280137" cy="958660"/>
          </a:xfrm>
          <a:prstGeom prst="rect">
            <a:avLst/>
          </a:prstGeom>
        </p:spPr>
        <p:txBody>
          <a:bodyPr wrap="square">
            <a:spAutoFit/>
          </a:bodyPr>
          <a:lstStyle/>
          <a:p>
            <a:pPr algn="ctr" rtl="1" fontAlgn="base">
              <a:lnSpc>
                <a:spcPct val="150000"/>
              </a:lnSpc>
            </a:pPr>
            <a:r>
              <a:rPr lang="ar-SA" sz="2000" dirty="0">
                <a:solidFill>
                  <a:srgbClr val="000000"/>
                </a:solidFill>
                <a:latin typeface="Arial" panose="020B0604020202020204" pitchFamily="34" charset="0"/>
                <a:cs typeface="Arial" panose="020B0604020202020204" pitchFamily="34" charset="0"/>
              </a:rPr>
              <a:t>ارتفاع</a:t>
            </a:r>
            <a:r>
              <a:rPr lang="ar-MA" sz="2000" dirty="0">
                <a:solidFill>
                  <a:srgbClr val="000000"/>
                </a:solidFill>
                <a:latin typeface="Arial" panose="020B0604020202020204" pitchFamily="34" charset="0"/>
                <a:cs typeface="Arial" panose="020B0604020202020204" pitchFamily="34" charset="0"/>
              </a:rPr>
              <a:t> نسبة ال</a:t>
            </a:r>
            <a:r>
              <a:rPr lang="ar-SA" sz="2000" dirty="0">
                <a:solidFill>
                  <a:srgbClr val="000000"/>
                </a:solidFill>
                <a:latin typeface="Arial" panose="020B0604020202020204" pitchFamily="34" charset="0"/>
                <a:cs typeface="Arial" panose="020B0604020202020204" pitchFamily="34" charset="0"/>
              </a:rPr>
              <a:t>لذ</a:t>
            </a:r>
            <a:r>
              <a:rPr lang="ar-MA" sz="2000" dirty="0">
                <a:solidFill>
                  <a:srgbClr val="000000"/>
                </a:solidFill>
                <a:latin typeface="Arial" panose="020B0604020202020204" pitchFamily="34" charset="0"/>
                <a:cs typeface="Arial" panose="020B0604020202020204" pitchFamily="34" charset="0"/>
              </a:rPr>
              <a:t>ين </a:t>
            </a:r>
            <a:r>
              <a:rPr lang="ar-SA" sz="2000" dirty="0">
                <a:solidFill>
                  <a:srgbClr val="000000"/>
                </a:solidFill>
                <a:latin typeface="Arial" panose="020B0604020202020204" pitchFamily="34" charset="0"/>
                <a:cs typeface="Arial" panose="020B0604020202020204" pitchFamily="34" charset="0"/>
              </a:rPr>
              <a:t>بلغوا</a:t>
            </a:r>
            <a:r>
              <a:rPr lang="ar-MA" sz="2000" dirty="0">
                <a:solidFill>
                  <a:srgbClr val="000000"/>
                </a:solidFill>
                <a:latin typeface="Arial" panose="020B0604020202020204" pitchFamily="34" charset="0"/>
                <a:cs typeface="Arial" panose="020B0604020202020204" pitchFamily="34" charset="0"/>
              </a:rPr>
              <a:t> </a:t>
            </a:r>
            <a:r>
              <a:rPr lang="ar-SA" sz="2000" dirty="0">
                <a:solidFill>
                  <a:srgbClr val="000000"/>
                </a:solidFill>
                <a:latin typeface="Arial" panose="020B0604020202020204" pitchFamily="34" charset="0"/>
                <a:cs typeface="Arial" panose="020B0604020202020204" pitchFamily="34" charset="0"/>
              </a:rPr>
              <a:t>ال</a:t>
            </a:r>
            <a:r>
              <a:rPr lang="ar-MA" sz="2000" dirty="0">
                <a:solidFill>
                  <a:srgbClr val="000000"/>
                </a:solidFill>
                <a:latin typeface="Arial" panose="020B0604020202020204" pitchFamily="34" charset="0"/>
                <a:cs typeface="Arial" panose="020B0604020202020204" pitchFamily="34" charset="0"/>
              </a:rPr>
              <a:t>ثانوي</a:t>
            </a:r>
            <a:r>
              <a:rPr lang="ar-SA" sz="2000" dirty="0">
                <a:solidFill>
                  <a:srgbClr val="000000"/>
                </a:solidFill>
                <a:latin typeface="Arial" panose="020B0604020202020204" pitchFamily="34" charset="0"/>
                <a:cs typeface="Arial" panose="020B0604020202020204" pitchFamily="34" charset="0"/>
              </a:rPr>
              <a:t> الإعدادي</a:t>
            </a:r>
            <a:r>
              <a:rPr lang="ar-MA" sz="2000" dirty="0">
                <a:solidFill>
                  <a:srgbClr val="000000"/>
                </a:solidFill>
                <a:latin typeface="Arial" panose="020B0604020202020204" pitchFamily="34" charset="0"/>
                <a:cs typeface="Arial" panose="020B0604020202020204" pitchFamily="34" charset="0"/>
              </a:rPr>
              <a:t> </a:t>
            </a:r>
            <a:r>
              <a:rPr lang="ar-SA" sz="2000" dirty="0">
                <a:solidFill>
                  <a:srgbClr val="000000"/>
                </a:solidFill>
                <a:latin typeface="Arial" panose="020B0604020202020204" pitchFamily="34" charset="0"/>
                <a:cs typeface="Arial" panose="020B0604020202020204" pitchFamily="34" charset="0"/>
              </a:rPr>
              <a:t>فما فوق</a:t>
            </a:r>
            <a:r>
              <a:rPr lang="ar-MA" sz="2000" dirty="0">
                <a:solidFill>
                  <a:srgbClr val="000000"/>
                </a:solidFill>
                <a:latin typeface="Arial" panose="020B0604020202020204" pitchFamily="34" charset="0"/>
                <a:cs typeface="Arial" panose="020B0604020202020204" pitchFamily="34" charset="0"/>
              </a:rPr>
              <a:t>:</a:t>
            </a:r>
          </a:p>
          <a:p>
            <a:pPr algn="ctr" rtl="1" fontAlgn="base">
              <a:lnSpc>
                <a:spcPct val="150000"/>
              </a:lnSpc>
            </a:pPr>
            <a:r>
              <a:rPr lang="ar-MA" sz="2000" dirty="0">
                <a:solidFill>
                  <a:srgbClr val="000000"/>
                </a:solidFill>
                <a:latin typeface="Arial" panose="020B0604020202020204" pitchFamily="34" charset="0"/>
                <a:cs typeface="Arial" panose="020B0604020202020204" pitchFamily="34" charset="0"/>
              </a:rPr>
              <a:t>من </a:t>
            </a:r>
            <a:r>
              <a:rPr lang="en-US" sz="2000" dirty="0">
                <a:solidFill>
                  <a:srgbClr val="000000"/>
                </a:solidFill>
                <a:latin typeface="Arial" panose="020B0604020202020204" pitchFamily="34" charset="0"/>
                <a:cs typeface="Arial" panose="020B0604020202020204" pitchFamily="34" charset="0"/>
              </a:rPr>
              <a:t>30,2</a:t>
            </a:r>
            <a:r>
              <a:rPr lang="ar-MA" sz="2000" dirty="0">
                <a:solidFill>
                  <a:srgbClr val="000000"/>
                </a:solidFill>
                <a:latin typeface="Arial" panose="020B0604020202020204" pitchFamily="34" charset="0"/>
                <a:cs typeface="Arial" panose="020B0604020202020204" pitchFamily="34" charset="0"/>
              </a:rPr>
              <a:t>٪ </a:t>
            </a:r>
            <a:r>
              <a:rPr lang="ar-SA" sz="2000" dirty="0">
                <a:solidFill>
                  <a:srgbClr val="000000"/>
                </a:solidFill>
                <a:latin typeface="Arial" panose="020B0604020202020204" pitchFamily="34" charset="0"/>
                <a:cs typeface="Arial" panose="020B0604020202020204" pitchFamily="34" charset="0"/>
              </a:rPr>
              <a:t>سنة</a:t>
            </a:r>
            <a:r>
              <a:rPr lang="ar-MA" sz="2000" dirty="0">
                <a:solidFill>
                  <a:srgbClr val="000000"/>
                </a:solidFill>
                <a:latin typeface="Arial" panose="020B0604020202020204" pitchFamily="34" charset="0"/>
                <a:cs typeface="Arial" panose="020B0604020202020204" pitchFamily="34" charset="0"/>
              </a:rPr>
              <a:t> 2014 إلى </a:t>
            </a:r>
            <a:r>
              <a:rPr lang="en-US" sz="2000" dirty="0">
                <a:solidFill>
                  <a:srgbClr val="000000"/>
                </a:solidFill>
                <a:latin typeface="Arial" panose="020B0604020202020204" pitchFamily="34" charset="0"/>
                <a:cs typeface="Arial" panose="020B0604020202020204" pitchFamily="34" charset="0"/>
              </a:rPr>
              <a:t>39,1</a:t>
            </a:r>
            <a:r>
              <a:rPr lang="ar-MA" sz="2000" dirty="0">
                <a:solidFill>
                  <a:srgbClr val="000000"/>
                </a:solidFill>
                <a:latin typeface="Arial" panose="020B0604020202020204" pitchFamily="34" charset="0"/>
                <a:cs typeface="Arial" panose="020B0604020202020204" pitchFamily="34" charset="0"/>
              </a:rPr>
              <a:t>٪ </a:t>
            </a:r>
            <a:r>
              <a:rPr lang="ar-SA" sz="2000" dirty="0">
                <a:solidFill>
                  <a:srgbClr val="000000"/>
                </a:solidFill>
                <a:latin typeface="Arial" panose="020B0604020202020204" pitchFamily="34" charset="0"/>
                <a:cs typeface="Arial" panose="020B0604020202020204" pitchFamily="34" charset="0"/>
              </a:rPr>
              <a:t>سنة</a:t>
            </a:r>
            <a:r>
              <a:rPr lang="ar-MA" sz="2000" dirty="0">
                <a:solidFill>
                  <a:srgbClr val="000000"/>
                </a:solidFill>
                <a:latin typeface="Arial" panose="020B0604020202020204" pitchFamily="34" charset="0"/>
                <a:cs typeface="Arial" panose="020B0604020202020204" pitchFamily="34" charset="0"/>
              </a:rPr>
              <a:t> 2024</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xmlns="" id="{614BB2E2-E57B-4F10-B8A3-B807D16AD8C6}"/>
              </a:ext>
            </a:extLst>
          </p:cNvPr>
          <p:cNvGraphicFramePr>
            <a:graphicFrameLocks/>
          </p:cNvGraphicFramePr>
          <p:nvPr>
            <p:extLst>
              <p:ext uri="{D42A27DB-BD31-4B8C-83A1-F6EECF244321}">
                <p14:modId xmlns:p14="http://schemas.microsoft.com/office/powerpoint/2010/main" xmlns="" val="3511741125"/>
              </p:ext>
            </p:extLst>
          </p:nvPr>
        </p:nvGraphicFramePr>
        <p:xfrm>
          <a:off x="870857" y="1795314"/>
          <a:ext cx="10461560" cy="3844578"/>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numéro de diapositive 4">
            <a:extLst>
              <a:ext uri="{FF2B5EF4-FFF2-40B4-BE49-F238E27FC236}">
                <a16:creationId xmlns:a16="http://schemas.microsoft.com/office/drawing/2014/main" xmlns="" id="{3E66E1AA-DEB5-11FD-C4F7-BC1A124A8938}"/>
              </a:ext>
            </a:extLst>
          </p:cNvPr>
          <p:cNvSpPr>
            <a:spLocks noGrp="1"/>
          </p:cNvSpPr>
          <p:nvPr>
            <p:ph type="sldNum" sz="quarter" idx="12"/>
          </p:nvPr>
        </p:nvSpPr>
        <p:spPr/>
        <p:txBody>
          <a:bodyPr/>
          <a:lstStyle/>
          <a:p>
            <a:fld id="{E4583485-7D65-4EE1-A8B8-06CDF158787F}" type="slidenum">
              <a:rPr lang="fr-FR" smtClean="0"/>
              <a:pPr/>
              <a:t>16</a:t>
            </a:fld>
            <a:endParaRPr lang="fr-FR"/>
          </a:p>
        </p:txBody>
      </p:sp>
    </p:spTree>
    <p:extLst>
      <p:ext uri="{BB962C8B-B14F-4D97-AF65-F5344CB8AC3E}">
        <p14:creationId xmlns:p14="http://schemas.microsoft.com/office/powerpoint/2010/main" xmlns="" val="365561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phique 19">
            <a:extLst>
              <a:ext uri="{FF2B5EF4-FFF2-40B4-BE49-F238E27FC236}">
                <a16:creationId xmlns:a16="http://schemas.microsoft.com/office/drawing/2014/main" xmlns="" id="{00000000-0008-0000-0400-000003000000}"/>
              </a:ext>
            </a:extLst>
          </p:cNvPr>
          <p:cNvGraphicFramePr>
            <a:graphicFrameLocks/>
          </p:cNvGraphicFramePr>
          <p:nvPr>
            <p:extLst>
              <p:ext uri="{D42A27DB-BD31-4B8C-83A1-F6EECF244321}">
                <p14:modId xmlns:p14="http://schemas.microsoft.com/office/powerpoint/2010/main" xmlns="" val="1785112680"/>
              </p:ext>
            </p:extLst>
          </p:nvPr>
        </p:nvGraphicFramePr>
        <p:xfrm>
          <a:off x="6051942" y="2148900"/>
          <a:ext cx="6140058" cy="3301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p:cNvGraphicFramePr>
            <a:graphicFrameLocks/>
          </p:cNvGraphicFramePr>
          <p:nvPr>
            <p:extLst>
              <p:ext uri="{D42A27DB-BD31-4B8C-83A1-F6EECF244321}">
                <p14:modId xmlns:p14="http://schemas.microsoft.com/office/powerpoint/2010/main" xmlns="" val="4224671896"/>
              </p:ext>
            </p:extLst>
          </p:nvPr>
        </p:nvGraphicFramePr>
        <p:xfrm>
          <a:off x="2677" y="2015932"/>
          <a:ext cx="6051942" cy="327941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075789" y="475959"/>
            <a:ext cx="9729060" cy="553998"/>
          </a:xfrm>
          <a:prstGeom prst="rect">
            <a:avLst/>
          </a:prstGeom>
        </p:spPr>
        <p:txBody>
          <a:bodyPr wrap="square">
            <a:spAutoFit/>
          </a:bodyPr>
          <a:lstStyle/>
          <a:p>
            <a:pPr algn="ctr" rtl="1"/>
            <a:r>
              <a:rPr lang="ar-SA" sz="3000" b="1" dirty="0">
                <a:solidFill>
                  <a:srgbClr val="462256"/>
                </a:solidFill>
                <a:latin typeface="Calibri" panose="020F0502020204030204" pitchFamily="34" charset="0"/>
              </a:rPr>
              <a:t>ال</a:t>
            </a:r>
            <a:r>
              <a:rPr lang="ar-MA" sz="3000" b="1" dirty="0">
                <a:solidFill>
                  <a:srgbClr val="462256"/>
                </a:solidFill>
                <a:latin typeface="Calibri" panose="020F0502020204030204" pitchFamily="34" charset="0"/>
              </a:rPr>
              <a:t>مستوى التعليم</a:t>
            </a:r>
            <a:r>
              <a:rPr lang="ar-SA" sz="3000" b="1" dirty="0">
                <a:solidFill>
                  <a:srgbClr val="462256"/>
                </a:solidFill>
                <a:latin typeface="Calibri" panose="020F0502020204030204" pitchFamily="34" charset="0"/>
              </a:rPr>
              <a:t>ي</a:t>
            </a:r>
            <a:r>
              <a:rPr lang="ar-MA" sz="3000" b="1" dirty="0">
                <a:solidFill>
                  <a:srgbClr val="462256"/>
                </a:solidFill>
                <a:latin typeface="Calibri" panose="020F0502020204030204" pitchFamily="34" charset="0"/>
              </a:rPr>
              <a:t> للبالغين</a:t>
            </a:r>
            <a:r>
              <a:rPr lang="ar-SA" sz="3000" b="1" dirty="0">
                <a:solidFill>
                  <a:srgbClr val="462256"/>
                </a:solidFill>
                <a:latin typeface="Calibri" panose="020F0502020204030204" pitchFamily="34" charset="0"/>
              </a:rPr>
              <a:t> من العمر</a:t>
            </a:r>
            <a:r>
              <a:rPr lang="ar-MA" sz="3000" b="1" dirty="0">
                <a:solidFill>
                  <a:srgbClr val="462256"/>
                </a:solidFill>
                <a:latin typeface="Calibri" panose="020F0502020204030204" pitchFamily="34" charset="0"/>
              </a:rPr>
              <a:t> 25 سنة ف</a:t>
            </a:r>
            <a:r>
              <a:rPr lang="ar-SA" sz="3000" b="1" dirty="0">
                <a:solidFill>
                  <a:srgbClr val="462256"/>
                </a:solidFill>
                <a:latin typeface="Calibri" panose="020F0502020204030204" pitchFamily="34" charset="0"/>
              </a:rPr>
              <a:t>ما فوق</a:t>
            </a:r>
            <a:r>
              <a:rPr lang="fr-FR" sz="3000" b="1" dirty="0">
                <a:solidFill>
                  <a:srgbClr val="462256"/>
                </a:solidFill>
                <a:latin typeface="Calibri" panose="020F0502020204030204" pitchFamily="34" charset="0"/>
              </a:rPr>
              <a:t> </a:t>
            </a:r>
            <a:r>
              <a:rPr lang="ar-MA" sz="3000" b="1" dirty="0">
                <a:solidFill>
                  <a:srgbClr val="462256"/>
                </a:solidFill>
                <a:latin typeface="Calibri" panose="020F0502020204030204" pitchFamily="34" charset="0"/>
              </a:rPr>
              <a:t>متفاوت حسب الجهات</a:t>
            </a:r>
            <a:endParaRPr lang="fr-FR" sz="3000" b="1" dirty="0">
              <a:solidFill>
                <a:srgbClr val="462256"/>
              </a:solidFill>
              <a:latin typeface="Calibri" panose="020F0502020204030204" pitchFamily="34" charset="0"/>
            </a:endParaRPr>
          </a:p>
        </p:txBody>
      </p:sp>
      <p:sp>
        <p:nvSpPr>
          <p:cNvPr id="3" name="Rectangle 2"/>
          <p:cNvSpPr/>
          <p:nvPr/>
        </p:nvSpPr>
        <p:spPr>
          <a:xfrm>
            <a:off x="863713" y="1382115"/>
            <a:ext cx="10464574" cy="369332"/>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نسبة السكان</a:t>
            </a:r>
            <a:r>
              <a:rPr lang="ar-SA" sz="1600" b="1" dirty="0">
                <a:solidFill>
                  <a:srgbClr val="000000"/>
                </a:solidFill>
                <a:latin typeface="Times New Roman" panose="02020603050405020304" pitchFamily="18" charset="0"/>
              </a:rPr>
              <a:t> اللذين بلغوا </a:t>
            </a:r>
            <a:r>
              <a:rPr lang="ar-SA" b="1" u="sng" dirty="0">
                <a:solidFill>
                  <a:srgbClr val="000000"/>
                </a:solidFill>
                <a:latin typeface="Times New Roman" panose="02020603050405020304" pitchFamily="18" charset="0"/>
              </a:rPr>
              <a:t>الثانوي الإعدادي فما فوق</a:t>
            </a:r>
            <a:r>
              <a:rPr lang="ar-MA" sz="1600" b="1" dirty="0">
                <a:solidFill>
                  <a:srgbClr val="000000"/>
                </a:solidFill>
                <a:latin typeface="Times New Roman" panose="02020603050405020304" pitchFamily="18" charset="0"/>
              </a:rPr>
              <a:t> </a:t>
            </a:r>
            <a:r>
              <a:rPr lang="ar-SA" sz="1600" b="1" dirty="0">
                <a:solidFill>
                  <a:srgbClr val="000000"/>
                </a:solidFill>
                <a:latin typeface="Times New Roman" panose="02020603050405020304" pitchFamily="18" charset="0"/>
              </a:rPr>
              <a:t>ضمن </a:t>
            </a:r>
            <a:r>
              <a:rPr lang="ar-MA" sz="1600" b="1" dirty="0">
                <a:solidFill>
                  <a:srgbClr val="000000"/>
                </a:solidFill>
                <a:latin typeface="Times New Roman" panose="02020603050405020304" pitchFamily="18" charset="0"/>
              </a:rPr>
              <a:t>البالغين</a:t>
            </a:r>
            <a:r>
              <a:rPr lang="ar-SA" sz="1600" b="1" dirty="0">
                <a:solidFill>
                  <a:srgbClr val="000000"/>
                </a:solidFill>
                <a:latin typeface="Times New Roman" panose="02020603050405020304" pitchFamily="18" charset="0"/>
              </a:rPr>
              <a:t> من العمر</a:t>
            </a:r>
            <a:r>
              <a:rPr lang="ar-MA" sz="1600" b="1" dirty="0">
                <a:solidFill>
                  <a:srgbClr val="000000"/>
                </a:solidFill>
                <a:latin typeface="Times New Roman" panose="02020603050405020304" pitchFamily="18" charset="0"/>
              </a:rPr>
              <a:t> 25 سنة ف</a:t>
            </a:r>
            <a:r>
              <a:rPr lang="ar-SA" sz="1600" b="1" dirty="0">
                <a:solidFill>
                  <a:srgbClr val="000000"/>
                </a:solidFill>
                <a:latin typeface="Times New Roman" panose="02020603050405020304" pitchFamily="18" charset="0"/>
              </a:rPr>
              <a:t>ما فوق</a:t>
            </a:r>
            <a:r>
              <a:rPr lang="ar-MA" sz="1600" b="1" dirty="0">
                <a:solidFill>
                  <a:srgbClr val="000000"/>
                </a:solidFill>
                <a:latin typeface="Times New Roman" panose="02020603050405020304" pitchFamily="18" charset="0"/>
              </a:rPr>
              <a:t> (٪)</a:t>
            </a:r>
            <a:endParaRPr lang="fr-FR" sz="1600" b="1" dirty="0">
              <a:solidFill>
                <a:srgbClr val="000000"/>
              </a:solidFill>
              <a:latin typeface="Times New Roman" panose="02020603050405020304" pitchFamily="18" charset="0"/>
            </a:endParaRPr>
          </a:p>
        </p:txBody>
      </p:sp>
      <p:sp>
        <p:nvSpPr>
          <p:cNvPr id="4" name="Rectangle 3"/>
          <p:cNvSpPr/>
          <p:nvPr/>
        </p:nvSpPr>
        <p:spPr>
          <a:xfrm>
            <a:off x="6280800" y="5534561"/>
            <a:ext cx="5682342" cy="707886"/>
          </a:xfrm>
          <a:prstGeom prst="rect">
            <a:avLst/>
          </a:prstGeom>
        </p:spPr>
        <p:txBody>
          <a:bodyPr wrap="square">
            <a:spAutoFit/>
          </a:bodyPr>
          <a:lstStyle/>
          <a:p>
            <a:pPr marL="174625" indent="-168275" algn="just" rtl="1" fontAlgn="base">
              <a:buFont typeface="Arial" panose="020B0604020202020204" pitchFamily="34" charset="0"/>
              <a:buChar char="•"/>
            </a:pPr>
            <a:r>
              <a:rPr lang="ar-MA" sz="2000" dirty="0">
                <a:solidFill>
                  <a:srgbClr val="000000"/>
                </a:solidFill>
                <a:latin typeface="Arial" panose="020B0604020202020204" pitchFamily="34" charset="0"/>
                <a:cs typeface="Arial" panose="020B0604020202020204" pitchFamily="34" charset="0"/>
              </a:rPr>
              <a:t>تجاوزت هذه النسبة المعدل الوطني ب</a:t>
            </a:r>
            <a:r>
              <a:rPr lang="ar-SA" sz="2000" dirty="0">
                <a:solidFill>
                  <a:srgbClr val="000000"/>
                </a:solidFill>
                <a:latin typeface="Arial" panose="020B0604020202020204" pitchFamily="34" charset="0"/>
                <a:cs typeface="Arial" panose="020B0604020202020204" pitchFamily="34" charset="0"/>
              </a:rPr>
              <a:t>الأقاليم الجنوبية وبالأقطاب الحضرية</a:t>
            </a:r>
            <a:endParaRPr lang="fr-FR" sz="2000" dirty="0">
              <a:solidFill>
                <a:srgbClr val="000000"/>
              </a:solidFill>
              <a:latin typeface="Arial" panose="020B0604020202020204" pitchFamily="34" charset="0"/>
              <a:cs typeface="Arial" panose="020B0604020202020204" pitchFamily="34" charset="0"/>
            </a:endParaRPr>
          </a:p>
        </p:txBody>
      </p:sp>
      <p:pic>
        <p:nvPicPr>
          <p:cNvPr id="10"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696" y="83247"/>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6F89F354-14C5-253C-B062-C3DF104EF997}"/>
              </a:ext>
            </a:extLst>
          </p:cNvPr>
          <p:cNvSpPr/>
          <p:nvPr/>
        </p:nvSpPr>
        <p:spPr>
          <a:xfrm>
            <a:off x="76203" y="5591603"/>
            <a:ext cx="5975740" cy="707886"/>
          </a:xfrm>
          <a:prstGeom prst="rect">
            <a:avLst/>
          </a:prstGeom>
        </p:spPr>
        <p:txBody>
          <a:bodyPr wrap="square">
            <a:spAutoFit/>
          </a:bodyPr>
          <a:lstStyle/>
          <a:p>
            <a:pPr marL="174625" indent="-168275" algn="just" rtl="1" fontAlgn="base">
              <a:buFont typeface="Arial" panose="020B0604020202020204" pitchFamily="34" charset="0"/>
              <a:buChar char="•"/>
            </a:pPr>
            <a:r>
              <a:rPr lang="ar-MA" sz="2000" dirty="0">
                <a:solidFill>
                  <a:srgbClr val="000000"/>
                </a:solidFill>
                <a:latin typeface="Calibri" panose="020F0502020204030204" pitchFamily="34" charset="0"/>
              </a:rPr>
              <a:t>تفاوت في المستوى التعليمي للبالغين من العمر 25 سنة فما فوق حسب</a:t>
            </a:r>
            <a:r>
              <a:rPr lang="ar-SA" sz="2000" dirty="0">
                <a:solidFill>
                  <a:srgbClr val="000000"/>
                </a:solidFill>
                <a:latin typeface="Calibri" panose="020F0502020204030204" pitchFamily="34" charset="0"/>
              </a:rPr>
              <a:t> الجنس و</a:t>
            </a:r>
            <a:r>
              <a:rPr lang="ar-MA" sz="2000" dirty="0">
                <a:solidFill>
                  <a:srgbClr val="000000"/>
                </a:solidFill>
                <a:latin typeface="Calibri" panose="020F0502020204030204" pitchFamily="34" charset="0"/>
              </a:rPr>
              <a:t>وسط الإقامة</a:t>
            </a:r>
            <a:endParaRPr lang="fr-FR" sz="2000" dirty="0">
              <a:solidFill>
                <a:srgbClr val="000000"/>
              </a:solidFill>
              <a:latin typeface="Calibri" panose="020F0502020204030204" pitchFamily="34" charset="0"/>
            </a:endParaRPr>
          </a:p>
        </p:txBody>
      </p:sp>
      <p:sp>
        <p:nvSpPr>
          <p:cNvPr id="8" name="Rectangle 7">
            <a:extLst>
              <a:ext uri="{FF2B5EF4-FFF2-40B4-BE49-F238E27FC236}">
                <a16:creationId xmlns:a16="http://schemas.microsoft.com/office/drawing/2014/main" xmlns="" id="{617A0933-7C6E-A6B1-5C58-3F8C595E34F2}"/>
              </a:ext>
            </a:extLst>
          </p:cNvPr>
          <p:cNvSpPr/>
          <p:nvPr/>
        </p:nvSpPr>
        <p:spPr>
          <a:xfrm>
            <a:off x="5946267" y="18103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9" name="Rectangle 8">
            <a:extLst>
              <a:ext uri="{FF2B5EF4-FFF2-40B4-BE49-F238E27FC236}">
                <a16:creationId xmlns:a16="http://schemas.microsoft.com/office/drawing/2014/main" xmlns="" id="{BC7B3727-6AA3-3B57-6679-D162D9A3E686}"/>
              </a:ext>
            </a:extLst>
          </p:cNvPr>
          <p:cNvSpPr/>
          <p:nvPr/>
        </p:nvSpPr>
        <p:spPr>
          <a:xfrm>
            <a:off x="507546" y="18027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sp>
        <p:nvSpPr>
          <p:cNvPr id="12" name="Rectangle 11"/>
          <p:cNvSpPr/>
          <p:nvPr/>
        </p:nvSpPr>
        <p:spPr>
          <a:xfrm>
            <a:off x="5994840" y="3167509"/>
            <a:ext cx="6056553" cy="3143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6C4C6395-CB0F-12B4-EEAF-BDC5C16F8EE2}"/>
              </a:ext>
            </a:extLst>
          </p:cNvPr>
          <p:cNvSpPr>
            <a:spLocks noGrp="1"/>
          </p:cNvSpPr>
          <p:nvPr>
            <p:ph type="sldNum" sz="quarter" idx="12"/>
          </p:nvPr>
        </p:nvSpPr>
        <p:spPr/>
        <p:txBody>
          <a:bodyPr/>
          <a:lstStyle/>
          <a:p>
            <a:fld id="{E4583485-7D65-4EE1-A8B8-06CDF158787F}" type="slidenum">
              <a:rPr lang="fr-FR" smtClean="0"/>
              <a:pPr/>
              <a:t>17</a:t>
            </a:fld>
            <a:endParaRPr lang="fr-FR"/>
          </a:p>
        </p:txBody>
      </p:sp>
    </p:spTree>
    <p:extLst>
      <p:ext uri="{BB962C8B-B14F-4D97-AF65-F5344CB8AC3E}">
        <p14:creationId xmlns:p14="http://schemas.microsoft.com/office/powerpoint/2010/main" xmlns="" val="316168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phique 20"/>
          <p:cNvGraphicFramePr>
            <a:graphicFrameLocks/>
          </p:cNvGraphicFramePr>
          <p:nvPr>
            <p:extLst>
              <p:ext uri="{D42A27DB-BD31-4B8C-83A1-F6EECF244321}">
                <p14:modId xmlns:p14="http://schemas.microsoft.com/office/powerpoint/2010/main" xmlns="" val="320887387"/>
              </p:ext>
            </p:extLst>
          </p:nvPr>
        </p:nvGraphicFramePr>
        <p:xfrm>
          <a:off x="0" y="1945599"/>
          <a:ext cx="6051942" cy="3774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a:extLst>
              <a:ext uri="{FF2B5EF4-FFF2-40B4-BE49-F238E27FC236}">
                <a16:creationId xmlns:a16="http://schemas.microsoft.com/office/drawing/2014/main" xmlns="" id="{00000000-0008-0000-0400-000006000000}"/>
              </a:ext>
            </a:extLst>
          </p:cNvPr>
          <p:cNvGraphicFramePr>
            <a:graphicFrameLocks/>
          </p:cNvGraphicFramePr>
          <p:nvPr>
            <p:extLst>
              <p:ext uri="{D42A27DB-BD31-4B8C-83A1-F6EECF244321}">
                <p14:modId xmlns:p14="http://schemas.microsoft.com/office/powerpoint/2010/main" xmlns="" val="423454476"/>
              </p:ext>
            </p:extLst>
          </p:nvPr>
        </p:nvGraphicFramePr>
        <p:xfrm>
          <a:off x="6051942" y="1945599"/>
          <a:ext cx="6140058" cy="377406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977456" y="433185"/>
            <a:ext cx="8424409"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تراجع معدل الأمية</a:t>
            </a:r>
            <a:r>
              <a:rPr lang="fr-FR" sz="3200" b="1" dirty="0">
                <a:solidFill>
                  <a:srgbClr val="462256"/>
                </a:solidFill>
                <a:latin typeface="Calibri" panose="020F0502020204030204" pitchFamily="34" charset="0"/>
              </a:rPr>
              <a:t> </a:t>
            </a:r>
            <a:r>
              <a:rPr lang="ar-MA" sz="3200" b="1" dirty="0">
                <a:solidFill>
                  <a:srgbClr val="462256"/>
                </a:solidFill>
                <a:latin typeface="Calibri" panose="020F0502020204030204" pitchFamily="34" charset="0"/>
              </a:rPr>
              <a:t>خاصة </a:t>
            </a:r>
            <a:r>
              <a:rPr lang="ar-SA" sz="3200" b="1" dirty="0">
                <a:solidFill>
                  <a:srgbClr val="462256"/>
                </a:solidFill>
                <a:latin typeface="Calibri" panose="020F0502020204030204" pitchFamily="34" charset="0"/>
              </a:rPr>
              <a:t>بالنسبة</a:t>
            </a:r>
            <a:r>
              <a:rPr lang="ar-MA" sz="3200" b="1" dirty="0">
                <a:solidFill>
                  <a:srgbClr val="462256"/>
                </a:solidFill>
                <a:latin typeface="Calibri" panose="020F0502020204030204" pitchFamily="34" charset="0"/>
              </a:rPr>
              <a:t> </a:t>
            </a:r>
            <a:r>
              <a:rPr lang="ar-SA" sz="3200" b="1" dirty="0">
                <a:solidFill>
                  <a:srgbClr val="462256"/>
                </a:solidFill>
                <a:latin typeface="Calibri" panose="020F0502020204030204" pitchFamily="34" charset="0"/>
              </a:rPr>
              <a:t>ل</a:t>
            </a:r>
            <a:r>
              <a:rPr lang="ar-MA" sz="3200" b="1" dirty="0">
                <a:solidFill>
                  <a:srgbClr val="462256"/>
                </a:solidFill>
                <a:latin typeface="Calibri" panose="020F0502020204030204" pitchFamily="34" charset="0"/>
              </a:rPr>
              <a:t>لنساء و</a:t>
            </a:r>
            <a:r>
              <a:rPr lang="ar-SA" sz="3200" b="1" dirty="0">
                <a:solidFill>
                  <a:srgbClr val="462256"/>
                </a:solidFill>
                <a:latin typeface="Calibri" panose="020F0502020204030204" pitchFamily="34" charset="0"/>
              </a:rPr>
              <a:t>ال</a:t>
            </a:r>
            <a:r>
              <a:rPr lang="ar-MA" sz="3200" b="1" dirty="0">
                <a:solidFill>
                  <a:srgbClr val="462256"/>
                </a:solidFill>
                <a:latin typeface="Calibri" panose="020F0502020204030204" pitchFamily="34" charset="0"/>
              </a:rPr>
              <a:t>سكان القروي</a:t>
            </a:r>
            <a:r>
              <a:rPr lang="ar-SA" sz="3200" b="1" dirty="0">
                <a:solidFill>
                  <a:srgbClr val="462256"/>
                </a:solidFill>
                <a:latin typeface="Calibri" panose="020F0502020204030204" pitchFamily="34" charset="0"/>
              </a:rPr>
              <a:t>ين</a:t>
            </a:r>
            <a:endParaRPr lang="fr-FR" sz="3200" b="1" dirty="0">
              <a:solidFill>
                <a:srgbClr val="462256"/>
              </a:solidFill>
              <a:latin typeface="Calibri" panose="020F0502020204030204" pitchFamily="34" charset="0"/>
            </a:endParaRPr>
          </a:p>
        </p:txBody>
      </p:sp>
      <p:sp>
        <p:nvSpPr>
          <p:cNvPr id="3" name="Rectangle 2"/>
          <p:cNvSpPr/>
          <p:nvPr/>
        </p:nvSpPr>
        <p:spPr>
          <a:xfrm>
            <a:off x="1233940" y="1181913"/>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معدل </a:t>
            </a:r>
            <a:r>
              <a:rPr lang="ar-SA" sz="1600" b="1" dirty="0">
                <a:solidFill>
                  <a:srgbClr val="000000"/>
                </a:solidFill>
                <a:latin typeface="Times New Roman" panose="02020603050405020304" pitchFamily="18" charset="0"/>
              </a:rPr>
              <a:t>ال</a:t>
            </a:r>
            <a:r>
              <a:rPr lang="ar-MA" sz="1600" b="1" dirty="0">
                <a:solidFill>
                  <a:srgbClr val="000000"/>
                </a:solidFill>
                <a:latin typeface="Times New Roman" panose="02020603050405020304" pitchFamily="18" charset="0"/>
              </a:rPr>
              <a:t>أمية </a:t>
            </a:r>
            <a:r>
              <a:rPr lang="ar-SA" sz="1600" b="1" dirty="0">
                <a:solidFill>
                  <a:srgbClr val="000000"/>
                </a:solidFill>
                <a:latin typeface="Times New Roman" panose="02020603050405020304" pitchFamily="18" charset="0"/>
              </a:rPr>
              <a:t>ل</a:t>
            </a:r>
            <a:r>
              <a:rPr lang="ar-MA" sz="1600" b="1" dirty="0">
                <a:solidFill>
                  <a:srgbClr val="000000"/>
                </a:solidFill>
                <a:latin typeface="Times New Roman" panose="02020603050405020304" pitchFamily="18" charset="0"/>
              </a:rPr>
              <a:t>لبالغين</a:t>
            </a:r>
            <a:r>
              <a:rPr lang="ar-SA" sz="1600" b="1" dirty="0">
                <a:solidFill>
                  <a:srgbClr val="000000"/>
                </a:solidFill>
                <a:latin typeface="Times New Roman" panose="02020603050405020304" pitchFamily="18" charset="0"/>
              </a:rPr>
              <a:t> من العمر</a:t>
            </a:r>
            <a:r>
              <a:rPr lang="ar-MA" sz="1600" b="1" dirty="0">
                <a:solidFill>
                  <a:srgbClr val="000000"/>
                </a:solidFill>
                <a:latin typeface="Times New Roman" panose="02020603050405020304" pitchFamily="18" charset="0"/>
              </a:rPr>
              <a:t> 10 سنوات فما فوق (٪)</a:t>
            </a:r>
            <a:endParaRPr lang="fr-FR" sz="1600" b="1" dirty="0">
              <a:solidFill>
                <a:srgbClr val="000000"/>
              </a:solidFill>
              <a:latin typeface="Times New Roman" panose="02020603050405020304" pitchFamily="18"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4205"/>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07546" y="5810508"/>
            <a:ext cx="5492950" cy="1015663"/>
          </a:xfrm>
          <a:prstGeom prst="rect">
            <a:avLst/>
          </a:prstGeom>
        </p:spPr>
        <p:txBody>
          <a:bodyPr wrap="square">
            <a:spAutoFit/>
          </a:bodyPr>
          <a:lstStyle/>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انخفاض</a:t>
            </a:r>
            <a:r>
              <a:rPr lang="ar-SA" sz="2000" dirty="0">
                <a:solidFill>
                  <a:srgbClr val="000000"/>
                </a:solidFill>
                <a:latin typeface="Calibri" panose="020F0502020204030204" pitchFamily="34" charset="0"/>
              </a:rPr>
              <a:t> معدل الأمية</a:t>
            </a:r>
            <a:r>
              <a:rPr lang="ar-MA" sz="2000" dirty="0">
                <a:solidFill>
                  <a:srgbClr val="000000"/>
                </a:solidFill>
                <a:latin typeface="Calibri" panose="020F0502020204030204" pitchFamily="34" charset="0"/>
              </a:rPr>
              <a:t> من</a:t>
            </a:r>
            <a:r>
              <a:rPr lang="ar-SA" sz="2000" dirty="0">
                <a:solidFill>
                  <a:srgbClr val="000000"/>
                </a:solidFill>
                <a:latin typeface="Calibri" panose="020F0502020204030204" pitchFamily="34" charset="0"/>
              </a:rPr>
              <a:t> 32,2٪ سنة 2014</a:t>
            </a:r>
            <a:r>
              <a:rPr lang="ar-MA" sz="2000" dirty="0">
                <a:solidFill>
                  <a:srgbClr val="000000"/>
                </a:solidFill>
                <a:latin typeface="Calibri" panose="020F0502020204030204" pitchFamily="34" charset="0"/>
              </a:rPr>
              <a:t> إلى</a:t>
            </a:r>
            <a:r>
              <a:rPr lang="ar-SA" sz="2000" dirty="0">
                <a:solidFill>
                  <a:srgbClr val="000000"/>
                </a:solidFill>
                <a:latin typeface="Calibri" panose="020F0502020204030204" pitchFamily="34" charset="0"/>
              </a:rPr>
              <a:t> 24,8٪ سنة 2024</a:t>
            </a:r>
          </a:p>
          <a:p>
            <a:pPr marL="342900" indent="-342900" algn="just" rtl="1" fontAlgn="base">
              <a:buFont typeface="Arial" panose="020B0604020202020204" pitchFamily="34" charset="0"/>
              <a:buChar char="•"/>
            </a:pPr>
            <a:r>
              <a:rPr lang="ar-MA" sz="2000" dirty="0">
                <a:solidFill>
                  <a:srgbClr val="000000"/>
                </a:solidFill>
                <a:latin typeface="Calibri" panose="020F0502020204030204" pitchFamily="34" charset="0"/>
              </a:rPr>
              <a:t>تسجيل انخفاض ملحوظ بالوسط القروي ولدى النساء</a:t>
            </a:r>
            <a:endParaRPr lang="fr-FR" sz="2000" dirty="0">
              <a:solidFill>
                <a:srgbClr val="000000"/>
              </a:solidFill>
              <a:latin typeface="Calibri" panose="020F0502020204030204" pitchFamily="34" charset="0"/>
            </a:endParaRPr>
          </a:p>
        </p:txBody>
      </p:sp>
      <p:sp>
        <p:nvSpPr>
          <p:cNvPr id="15" name="Rectangle 14">
            <a:extLst>
              <a:ext uri="{FF2B5EF4-FFF2-40B4-BE49-F238E27FC236}">
                <a16:creationId xmlns:a16="http://schemas.microsoft.com/office/drawing/2014/main" xmlns="" id="{617A0933-7C6E-A6B1-5C58-3F8C595E34F2}"/>
              </a:ext>
            </a:extLst>
          </p:cNvPr>
          <p:cNvSpPr/>
          <p:nvPr/>
        </p:nvSpPr>
        <p:spPr>
          <a:xfrm>
            <a:off x="5946267" y="1572542"/>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9" name="Rectangle 18">
            <a:extLst>
              <a:ext uri="{FF2B5EF4-FFF2-40B4-BE49-F238E27FC236}">
                <a16:creationId xmlns:a16="http://schemas.microsoft.com/office/drawing/2014/main" xmlns="" id="{BC7B3727-6AA3-3B57-6679-D162D9A3E686}"/>
              </a:ext>
            </a:extLst>
          </p:cNvPr>
          <p:cNvSpPr/>
          <p:nvPr/>
        </p:nvSpPr>
        <p:spPr>
          <a:xfrm>
            <a:off x="507546" y="1607045"/>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sp>
        <p:nvSpPr>
          <p:cNvPr id="13" name="Rectangle 12">
            <a:extLst>
              <a:ext uri="{FF2B5EF4-FFF2-40B4-BE49-F238E27FC236}">
                <a16:creationId xmlns:a16="http://schemas.microsoft.com/office/drawing/2014/main" xmlns="" id="{F392FCFA-57BB-4BAE-A1D8-E2D7C5E1412C}"/>
              </a:ext>
            </a:extLst>
          </p:cNvPr>
          <p:cNvSpPr/>
          <p:nvPr/>
        </p:nvSpPr>
        <p:spPr>
          <a:xfrm>
            <a:off x="6558443" y="5816405"/>
            <a:ext cx="5492950" cy="400110"/>
          </a:xfrm>
          <a:prstGeom prst="rect">
            <a:avLst/>
          </a:prstGeom>
        </p:spPr>
        <p:txBody>
          <a:bodyPr wrap="square">
            <a:spAutoFit/>
          </a:bodyPr>
          <a:lstStyle/>
          <a:p>
            <a:pPr marL="342900" indent="-342900" algn="just" rtl="1" fontAlgn="base">
              <a:buFont typeface="Arial" panose="020B0604020202020204" pitchFamily="34" charset="0"/>
              <a:buChar char="•"/>
            </a:pPr>
            <a:r>
              <a:rPr lang="ar-SA" sz="2000" dirty="0">
                <a:solidFill>
                  <a:srgbClr val="000000"/>
                </a:solidFill>
                <a:latin typeface="Calibri" panose="020F0502020204030204" pitchFamily="34" charset="0"/>
              </a:rPr>
              <a:t>تواجد</a:t>
            </a:r>
            <a:r>
              <a:rPr lang="ar-MA" sz="2000" dirty="0">
                <a:solidFill>
                  <a:srgbClr val="000000"/>
                </a:solidFill>
                <a:latin typeface="Calibri" panose="020F0502020204030204" pitchFamily="34" charset="0"/>
              </a:rPr>
              <a:t> تفاوتات حسب الجهات</a:t>
            </a:r>
            <a:endParaRPr lang="fr-FR" sz="2000" dirty="0">
              <a:solidFill>
                <a:srgbClr val="000000"/>
              </a:solidFill>
              <a:latin typeface="Calibri" panose="020F0502020204030204" pitchFamily="34" charset="0"/>
            </a:endParaRPr>
          </a:p>
        </p:txBody>
      </p:sp>
      <p:sp>
        <p:nvSpPr>
          <p:cNvPr id="14" name="Rectangle 13"/>
          <p:cNvSpPr/>
          <p:nvPr/>
        </p:nvSpPr>
        <p:spPr>
          <a:xfrm>
            <a:off x="5946267" y="3947582"/>
            <a:ext cx="6105126" cy="3143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4025E4DF-EDD8-F476-A147-D405D250AB36}"/>
              </a:ext>
            </a:extLst>
          </p:cNvPr>
          <p:cNvSpPr>
            <a:spLocks noGrp="1"/>
          </p:cNvSpPr>
          <p:nvPr>
            <p:ph type="sldNum" sz="quarter" idx="12"/>
          </p:nvPr>
        </p:nvSpPr>
        <p:spPr/>
        <p:txBody>
          <a:bodyPr/>
          <a:lstStyle/>
          <a:p>
            <a:fld id="{E4583485-7D65-4EE1-A8B8-06CDF158787F}" type="slidenum">
              <a:rPr lang="fr-FR" smtClean="0"/>
              <a:pPr/>
              <a:t>18</a:t>
            </a:fld>
            <a:endParaRPr lang="fr-FR"/>
          </a:p>
        </p:txBody>
      </p:sp>
    </p:spTree>
    <p:extLst>
      <p:ext uri="{BB962C8B-B14F-4D97-AF65-F5344CB8AC3E}">
        <p14:creationId xmlns:p14="http://schemas.microsoft.com/office/powerpoint/2010/main" xmlns="" val="195168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943" y="174279"/>
            <a:ext cx="9452284"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التعبيرات اللغوية المستعملة من طرف السكان</a:t>
            </a:r>
            <a:endParaRPr lang="fr-FR" sz="3200" b="1" dirty="0">
              <a:solidFill>
                <a:srgbClr val="462256"/>
              </a:solidFill>
              <a:latin typeface="Calibri" panose="020F0502020204030204" pitchFamily="34" charset="0"/>
            </a:endParaRPr>
          </a:p>
        </p:txBody>
      </p:sp>
      <p:sp>
        <p:nvSpPr>
          <p:cNvPr id="4" name="Rectangle 3"/>
          <p:cNvSpPr/>
          <p:nvPr/>
        </p:nvSpPr>
        <p:spPr>
          <a:xfrm>
            <a:off x="613187" y="4928267"/>
            <a:ext cx="10848109" cy="1338828"/>
          </a:xfrm>
          <a:prstGeom prst="rect">
            <a:avLst/>
          </a:prstGeom>
        </p:spPr>
        <p:txBody>
          <a:bodyPr wrap="square">
            <a:spAutoFit/>
          </a:bodyPr>
          <a:lstStyle/>
          <a:p>
            <a:pPr marL="285750" indent="-285750" algn="r" rtl="1" fontAlgn="base">
              <a:lnSpc>
                <a:spcPct val="150000"/>
              </a:lnSpc>
              <a:buFont typeface="Arial" panose="020B0604020202020204" pitchFamily="34" charset="0"/>
              <a:buChar char="•"/>
            </a:pPr>
            <a:r>
              <a:rPr lang="ar-MA" dirty="0">
                <a:solidFill>
                  <a:srgbClr val="000000"/>
                </a:solidFill>
                <a:latin typeface="Calibri" panose="020F0502020204030204" pitchFamily="34" charset="0"/>
              </a:rPr>
              <a:t>حوالي تسعة أشخاص من أصل عشرة (91,9٪) يستعملون الدارجة المغربية</a:t>
            </a:r>
          </a:p>
          <a:p>
            <a:pPr marL="285750" indent="-285750" algn="r" rtl="1" fontAlgn="base">
              <a:lnSpc>
                <a:spcPct val="150000"/>
              </a:lnSpc>
              <a:buFont typeface="Arial" panose="020B0604020202020204" pitchFamily="34" charset="0"/>
              <a:buChar char="•"/>
            </a:pPr>
            <a:r>
              <a:rPr lang="ar-MA" dirty="0">
                <a:solidFill>
                  <a:srgbClr val="000000"/>
                </a:solidFill>
                <a:latin typeface="Calibri" panose="020F0502020204030204" pitchFamily="34" charset="0"/>
              </a:rPr>
              <a:t>ربع السكان (24,8٪) يستعملون اللغة الأمازيغية (19,9٪ بالوسط الحضري و33,</a:t>
            </a:r>
            <a:r>
              <a:rPr lang="ar-SA" dirty="0">
                <a:solidFill>
                  <a:srgbClr val="000000"/>
                </a:solidFill>
                <a:latin typeface="Calibri" panose="020F0502020204030204" pitchFamily="34" charset="0"/>
              </a:rPr>
              <a:t>3</a:t>
            </a:r>
            <a:r>
              <a:rPr lang="ar-MA" dirty="0">
                <a:solidFill>
                  <a:srgbClr val="000000"/>
                </a:solidFill>
                <a:latin typeface="Calibri" panose="020F0502020204030204" pitchFamily="34" charset="0"/>
              </a:rPr>
              <a:t>٪ بالوسط القروي)</a:t>
            </a:r>
          </a:p>
          <a:p>
            <a:pPr marL="285750" indent="-285750" algn="r" rtl="1" fontAlgn="base">
              <a:lnSpc>
                <a:spcPct val="150000"/>
              </a:lnSpc>
              <a:buFont typeface="Arial" panose="020B0604020202020204" pitchFamily="34" charset="0"/>
              <a:buChar char="•"/>
            </a:pPr>
            <a:r>
              <a:rPr lang="ar-MA" dirty="0">
                <a:solidFill>
                  <a:srgbClr val="000000"/>
                </a:solidFill>
                <a:latin typeface="Calibri" panose="020F0502020204030204" pitchFamily="34" charset="0"/>
              </a:rPr>
              <a:t>تستعمل الحسانية بنسبة 0,8٪ من السكان، مع نسب مرتفعة نسبيًا في ال</a:t>
            </a:r>
            <a:r>
              <a:rPr lang="ar-SA" dirty="0">
                <a:solidFill>
                  <a:srgbClr val="000000"/>
                </a:solidFill>
                <a:latin typeface="Calibri" panose="020F0502020204030204" pitchFamily="34" charset="0"/>
              </a:rPr>
              <a:t>أقاليم</a:t>
            </a:r>
            <a:r>
              <a:rPr lang="ar-MA" dirty="0">
                <a:solidFill>
                  <a:srgbClr val="000000"/>
                </a:solidFill>
                <a:latin typeface="Calibri" panose="020F0502020204030204" pitchFamily="34" charset="0"/>
              </a:rPr>
              <a:t> الجنوبية</a:t>
            </a:r>
            <a:endParaRPr lang="fr-FR" dirty="0">
              <a:solidFill>
                <a:srgbClr val="000000"/>
              </a:solidFill>
              <a:latin typeface="Calibri" panose="020F0502020204030204" pitchFamily="34" charset="0"/>
            </a:endParaRPr>
          </a:p>
        </p:txBody>
      </p:sp>
      <p:sp>
        <p:nvSpPr>
          <p:cNvPr id="5" name="Rectangle 4"/>
          <p:cNvSpPr/>
          <p:nvPr/>
        </p:nvSpPr>
        <p:spPr>
          <a:xfrm>
            <a:off x="8112464" y="4362760"/>
            <a:ext cx="3497943" cy="246221"/>
          </a:xfrm>
          <a:prstGeom prst="rect">
            <a:avLst/>
          </a:prstGeom>
        </p:spPr>
        <p:txBody>
          <a:bodyPr wrap="square">
            <a:spAutoFit/>
          </a:bodyPr>
          <a:lstStyle/>
          <a:p>
            <a:pPr algn="ctr"/>
            <a:r>
              <a:rPr lang="fr-FR" sz="1000" b="1" i="1" dirty="0">
                <a:solidFill>
                  <a:schemeClr val="tx1">
                    <a:lumMod val="65000"/>
                    <a:lumOff val="35000"/>
                  </a:schemeClr>
                </a:solidFill>
                <a:latin typeface="Times New Roman" panose="02020603050405020304" pitchFamily="18" charset="0"/>
              </a:rPr>
              <a:t>Source : HCP, RGPH 2024</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04943" y="1155906"/>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التعبيرات اللغوية حسب وسط الإقامة (٪)</a:t>
            </a:r>
          </a:p>
        </p:txBody>
      </p:sp>
      <p:graphicFrame>
        <p:nvGraphicFramePr>
          <p:cNvPr id="13" name="Graphique 12">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xmlns="" val="2726175630"/>
              </p:ext>
            </p:extLst>
          </p:nvPr>
        </p:nvGraphicFramePr>
        <p:xfrm>
          <a:off x="420914" y="1644469"/>
          <a:ext cx="11040382" cy="3283798"/>
        </p:xfrm>
        <a:graphic>
          <a:graphicData uri="http://schemas.openxmlformats.org/drawingml/2006/chart">
            <c:chart xmlns:c="http://schemas.openxmlformats.org/drawingml/2006/chart" xmlns:r="http://schemas.openxmlformats.org/officeDocument/2006/relationships" r:id="rId5"/>
          </a:graphicData>
        </a:graphic>
      </p:graphicFrame>
      <p:sp>
        <p:nvSpPr>
          <p:cNvPr id="3" name="Espace réservé du numéro de diapositive 2">
            <a:extLst>
              <a:ext uri="{FF2B5EF4-FFF2-40B4-BE49-F238E27FC236}">
                <a16:creationId xmlns:a16="http://schemas.microsoft.com/office/drawing/2014/main" xmlns="" id="{B9399B4E-83B2-B323-A912-EB31C2708C7C}"/>
              </a:ext>
            </a:extLst>
          </p:cNvPr>
          <p:cNvSpPr>
            <a:spLocks noGrp="1"/>
          </p:cNvSpPr>
          <p:nvPr>
            <p:ph type="sldNum" sz="quarter" idx="12"/>
          </p:nvPr>
        </p:nvSpPr>
        <p:spPr/>
        <p:txBody>
          <a:bodyPr/>
          <a:lstStyle/>
          <a:p>
            <a:fld id="{E4583485-7D65-4EE1-A8B8-06CDF158787F}" type="slidenum">
              <a:rPr lang="fr-FR" smtClean="0"/>
              <a:pPr/>
              <a:t>19</a:t>
            </a:fld>
            <a:endParaRPr lang="fr-FR"/>
          </a:p>
        </p:txBody>
      </p:sp>
    </p:spTree>
    <p:extLst>
      <p:ext uri="{BB962C8B-B14F-4D97-AF65-F5344CB8AC3E}">
        <p14:creationId xmlns:p14="http://schemas.microsoft.com/office/powerpoint/2010/main" xmlns="" val="237642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312730" y="148060"/>
            <a:ext cx="4833257" cy="584775"/>
          </a:xfrm>
          <a:prstGeom prst="rect">
            <a:avLst/>
          </a:prstGeom>
        </p:spPr>
        <p:txBody>
          <a:bodyPr wrap="square">
            <a:spAutoFit/>
          </a:bodyPr>
          <a:lstStyle/>
          <a:p>
            <a:pPr algn="ctr" rtl="1"/>
            <a:r>
              <a:rPr lang="ar-SA" sz="3200" b="1" dirty="0">
                <a:solidFill>
                  <a:srgbClr val="462256"/>
                </a:solidFill>
                <a:latin typeface="Calibri" panose="020F0502020204030204" pitchFamily="34" charset="0"/>
              </a:rPr>
              <a:t>محتوى</a:t>
            </a:r>
            <a:r>
              <a:rPr lang="ar-MA" sz="3200" b="1" dirty="0">
                <a:solidFill>
                  <a:srgbClr val="462256"/>
                </a:solidFill>
                <a:latin typeface="Calibri" panose="020F0502020204030204" pitchFamily="34" charset="0"/>
              </a:rPr>
              <a:t> العرض</a:t>
            </a:r>
            <a:endParaRPr lang="fr-FR" sz="3200" b="0" dirty="0">
              <a:effectLst/>
            </a:endParaRPr>
          </a:p>
        </p:txBody>
      </p:sp>
      <p:pic>
        <p:nvPicPr>
          <p:cNvPr id="8"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85055" y="106495"/>
            <a:ext cx="1180193" cy="83561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20D07D6B-60ED-DBB5-ACC1-888198677FB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894"/>
            <a:ext cx="1323975"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840182" y="975706"/>
            <a:ext cx="6918915" cy="5615704"/>
          </a:xfrm>
          <a:prstGeom prst="rect">
            <a:avLst/>
          </a:prstGeom>
        </p:spPr>
        <p:txBody>
          <a:bodyPr wrap="square">
            <a:spAutoFit/>
          </a:bodyPr>
          <a:lstStyle/>
          <a:p>
            <a:pPr marL="400050" indent="-400050" algn="just" rtl="1" fontAlgn="base">
              <a:lnSpc>
                <a:spcPct val="150000"/>
              </a:lnSpc>
              <a:buFont typeface="+mj-lt"/>
              <a:buAutoNum type="romanUcPeriod"/>
            </a:pPr>
            <a:r>
              <a:rPr lang="ar-MA" sz="2200" b="1" dirty="0">
                <a:solidFill>
                  <a:srgbClr val="462256"/>
                </a:solidFill>
                <a:latin typeface="Calibri" panose="020F0502020204030204" pitchFamily="34" charset="0"/>
              </a:rPr>
              <a:t>الإحصاء العام للسكان والسكنى 2024</a:t>
            </a:r>
          </a:p>
          <a:p>
            <a:pPr marL="857250" lvl="1"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الأهداف</a:t>
            </a:r>
          </a:p>
          <a:p>
            <a:pPr marL="857250" lvl="1" indent="-400050" algn="just" rtl="1" fontAlgn="base">
              <a:lnSpc>
                <a:spcPct val="150000"/>
              </a:lnSpc>
              <a:buFont typeface="+mj-lt"/>
              <a:buAutoNum type="arabicPeriod"/>
            </a:pPr>
            <a:r>
              <a:rPr lang="ar-DZ" sz="2200" b="1" dirty="0">
                <a:solidFill>
                  <a:srgbClr val="462256"/>
                </a:solidFill>
                <a:latin typeface="Calibri" panose="020F0502020204030204" pitchFamily="34" charset="0"/>
              </a:rPr>
              <a:t>ا</a:t>
            </a:r>
            <a:r>
              <a:rPr lang="ar-MA" sz="2200" b="1" dirty="0">
                <a:solidFill>
                  <a:srgbClr val="462256"/>
                </a:solidFill>
                <a:latin typeface="Calibri" panose="020F0502020204030204" pitchFamily="34" charset="0"/>
              </a:rPr>
              <a:t>لديموغرافيا</a:t>
            </a:r>
          </a:p>
          <a:p>
            <a:pPr marL="857250" lvl="1"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الرأسمال البشري</a:t>
            </a:r>
          </a:p>
          <a:p>
            <a:pPr marL="857250" lvl="1"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التحديات الاجتماعية والاقتصادية</a:t>
            </a:r>
          </a:p>
          <a:p>
            <a:pPr marL="857250" lvl="1"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ظروف السكن</a:t>
            </a:r>
          </a:p>
          <a:p>
            <a:pPr marL="400050" lvl="1" indent="-400050" algn="just" rtl="1" fontAlgn="base">
              <a:lnSpc>
                <a:spcPct val="150000"/>
              </a:lnSpc>
              <a:buFont typeface="+mj-lt"/>
              <a:buAutoNum type="romanUcPeriod" startAt="2"/>
            </a:pPr>
            <a:r>
              <a:rPr lang="ar-MA" sz="2200" b="1" dirty="0">
                <a:solidFill>
                  <a:srgbClr val="462256"/>
                </a:solidFill>
                <a:latin typeface="Calibri" panose="020F0502020204030204" pitchFamily="34" charset="0"/>
              </a:rPr>
              <a:t>التوطين الخرائطي للمنشآت الاقتصادية 2023/2024</a:t>
            </a:r>
          </a:p>
          <a:p>
            <a:pPr marL="857250" lvl="2"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الأهداف</a:t>
            </a:r>
          </a:p>
          <a:p>
            <a:pPr marL="857250" lvl="2"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المؤسسات الاقتصادية الهادفة للربح</a:t>
            </a:r>
            <a:endParaRPr lang="ar-SA" sz="2200" b="1" dirty="0">
              <a:solidFill>
                <a:srgbClr val="462256"/>
              </a:solidFill>
              <a:latin typeface="Calibri" panose="020F0502020204030204" pitchFamily="34" charset="0"/>
            </a:endParaRPr>
          </a:p>
          <a:p>
            <a:pPr marL="857250" lvl="2" indent="-400050" algn="just" rtl="1" fontAlgn="base">
              <a:lnSpc>
                <a:spcPct val="150000"/>
              </a:lnSpc>
              <a:buFont typeface="+mj-lt"/>
              <a:buAutoNum type="arabicPeriod"/>
            </a:pPr>
            <a:r>
              <a:rPr lang="ar-SA" sz="2200" b="1" dirty="0">
                <a:solidFill>
                  <a:srgbClr val="462256"/>
                </a:solidFill>
                <a:latin typeface="Calibri" panose="020F0502020204030204" pitchFamily="34" charset="0"/>
              </a:rPr>
              <a:t>مؤسسات الخدمات العمومية</a:t>
            </a:r>
          </a:p>
          <a:p>
            <a:pPr marL="857250" lvl="2" indent="-400050" algn="just" rtl="1" fontAlgn="base">
              <a:lnSpc>
                <a:spcPct val="150000"/>
              </a:lnSpc>
              <a:buFont typeface="+mj-lt"/>
              <a:buAutoNum type="arabicPeriod"/>
            </a:pPr>
            <a:r>
              <a:rPr lang="ar-MA" sz="2200" b="1" dirty="0">
                <a:solidFill>
                  <a:srgbClr val="462256"/>
                </a:solidFill>
                <a:latin typeface="Calibri" panose="020F0502020204030204" pitchFamily="34" charset="0"/>
              </a:rPr>
              <a:t>الأسواق الأسبوعية</a:t>
            </a:r>
          </a:p>
        </p:txBody>
      </p:sp>
      <p:sp>
        <p:nvSpPr>
          <p:cNvPr id="3" name="Espace réservé du numéro de diapositive 2">
            <a:extLst>
              <a:ext uri="{FF2B5EF4-FFF2-40B4-BE49-F238E27FC236}">
                <a16:creationId xmlns:a16="http://schemas.microsoft.com/office/drawing/2014/main" xmlns="" id="{4CA14E90-4628-9DD6-E04A-0E3022FC1841}"/>
              </a:ext>
            </a:extLst>
          </p:cNvPr>
          <p:cNvSpPr>
            <a:spLocks noGrp="1"/>
          </p:cNvSpPr>
          <p:nvPr>
            <p:ph type="sldNum" sz="quarter" idx="12"/>
          </p:nvPr>
        </p:nvSpPr>
        <p:spPr/>
        <p:txBody>
          <a:bodyPr/>
          <a:lstStyle/>
          <a:p>
            <a:fld id="{E4583485-7D65-4EE1-A8B8-06CDF158787F}" type="slidenum">
              <a:rPr lang="fr-FR" smtClean="0"/>
              <a:pPr/>
              <a:t>2</a:t>
            </a:fld>
            <a:endParaRPr lang="fr-FR"/>
          </a:p>
        </p:txBody>
      </p:sp>
    </p:spTree>
    <p:extLst>
      <p:ext uri="{BB962C8B-B14F-4D97-AF65-F5344CB8AC3E}">
        <p14:creationId xmlns:p14="http://schemas.microsoft.com/office/powerpoint/2010/main" xmlns="" val="258845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862" y="375827"/>
            <a:ext cx="9978570"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القادرون على</a:t>
            </a:r>
            <a:r>
              <a:rPr lang="en-US" sz="3200" b="1" dirty="0">
                <a:solidFill>
                  <a:srgbClr val="462256"/>
                </a:solidFill>
                <a:latin typeface="Calibri" panose="020F0502020204030204" pitchFamily="34" charset="0"/>
              </a:rPr>
              <a:t> </a:t>
            </a:r>
            <a:r>
              <a:rPr lang="ar-MA" sz="3200" b="1" dirty="0">
                <a:solidFill>
                  <a:srgbClr val="462256"/>
                </a:solidFill>
                <a:latin typeface="Calibri" panose="020F0502020204030204" pitchFamily="34" charset="0"/>
              </a:rPr>
              <a:t>القراءة والكتابة حسب اللغات</a:t>
            </a:r>
            <a:endParaRPr lang="fr-FR" sz="3200" b="1" dirty="0">
              <a:solidFill>
                <a:srgbClr val="462256"/>
              </a:solidFill>
              <a:latin typeface="Calibri" panose="020F0502020204030204" pitchFamily="34" charset="0"/>
            </a:endParaRPr>
          </a:p>
        </p:txBody>
      </p:sp>
      <p:sp>
        <p:nvSpPr>
          <p:cNvPr id="4" name="Rectangle 3"/>
          <p:cNvSpPr/>
          <p:nvPr/>
        </p:nvSpPr>
        <p:spPr>
          <a:xfrm>
            <a:off x="239485" y="5554506"/>
            <a:ext cx="11811907" cy="965970"/>
          </a:xfrm>
          <a:prstGeom prst="rect">
            <a:avLst/>
          </a:prstGeom>
        </p:spPr>
        <p:txBody>
          <a:bodyPr wrap="square">
            <a:spAutoFit/>
          </a:bodyPr>
          <a:lstStyle/>
          <a:p>
            <a:pPr marL="342900" indent="-342900" algn="just" rtl="1" fontAlgn="base">
              <a:lnSpc>
                <a:spcPct val="150000"/>
              </a:lnSpc>
              <a:buFont typeface="Arial" panose="020B0604020202020204" pitchFamily="34" charset="0"/>
              <a:buChar char="•"/>
            </a:pPr>
            <a:r>
              <a:rPr lang="ar-MA" sz="2000" dirty="0">
                <a:solidFill>
                  <a:srgbClr val="000000"/>
                </a:solidFill>
                <a:latin typeface="Calibri" panose="020F0502020204030204" pitchFamily="34" charset="0"/>
              </a:rPr>
              <a:t>أغلب السكان البالغون من العمر 10 سنوات أو</a:t>
            </a:r>
            <a:r>
              <a:rPr lang="ar-SA" sz="2000" dirty="0">
                <a:solidFill>
                  <a:srgbClr val="000000"/>
                </a:solidFill>
                <a:latin typeface="Calibri" panose="020F0502020204030204" pitchFamily="34" charset="0"/>
              </a:rPr>
              <a:t> </a:t>
            </a:r>
            <a:r>
              <a:rPr lang="ar-MA" sz="2000" dirty="0">
                <a:solidFill>
                  <a:srgbClr val="000000"/>
                </a:solidFill>
                <a:latin typeface="Calibri" panose="020F0502020204030204" pitchFamily="34" charset="0"/>
              </a:rPr>
              <a:t>أكثر والقادرون على القراءة والكتابة يعرفون قراءة وكتابة اللغة العربية </a:t>
            </a:r>
            <a:r>
              <a:rPr lang="ar-SA" sz="2000" dirty="0">
                <a:solidFill>
                  <a:srgbClr val="000000"/>
                </a:solidFill>
                <a:latin typeface="Calibri" panose="020F0502020204030204" pitchFamily="34" charset="0"/>
              </a:rPr>
              <a:t>(</a:t>
            </a:r>
            <a:r>
              <a:rPr lang="ar-MA" sz="2000" dirty="0">
                <a:solidFill>
                  <a:srgbClr val="000000"/>
                </a:solidFill>
                <a:latin typeface="Calibri" panose="020F0502020204030204" pitchFamily="34" charset="0"/>
              </a:rPr>
              <a:t>99,2٪</a:t>
            </a:r>
            <a:r>
              <a:rPr lang="ar-SA" sz="2000" dirty="0">
                <a:solidFill>
                  <a:srgbClr val="000000"/>
                </a:solidFill>
                <a:latin typeface="Calibri" panose="020F0502020204030204" pitchFamily="34" charset="0"/>
              </a:rPr>
              <a:t>)</a:t>
            </a:r>
            <a:endParaRPr lang="ar-MA" sz="2000" dirty="0">
              <a:solidFill>
                <a:srgbClr val="000000"/>
              </a:solidFill>
              <a:latin typeface="Calibri" panose="020F0502020204030204" pitchFamily="34" charset="0"/>
            </a:endParaRPr>
          </a:p>
          <a:p>
            <a:pPr marL="342900" indent="-342900" algn="just" rtl="1" fontAlgn="base">
              <a:lnSpc>
                <a:spcPct val="150000"/>
              </a:lnSpc>
              <a:buFont typeface="Arial" panose="020B0604020202020204" pitchFamily="34" charset="0"/>
              <a:buChar char="•"/>
            </a:pPr>
            <a:r>
              <a:rPr lang="ar-SA" sz="2000" dirty="0"/>
              <a:t>تبلغ هذه النسبة 57,7٪ بالنسبة للغة الفرنسية و20,5٪ بالنسبة للغة الإنجليزية</a:t>
            </a:r>
            <a:r>
              <a:rPr lang="ar-MA" sz="2000" dirty="0"/>
              <a:t> مع وجود </a:t>
            </a:r>
            <a:r>
              <a:rPr lang="ar-MA" sz="2000" dirty="0">
                <a:solidFill>
                  <a:srgbClr val="000000"/>
                </a:solidFill>
                <a:latin typeface="Calibri" panose="020F0502020204030204" pitchFamily="34" charset="0"/>
              </a:rPr>
              <a:t>تفاوتات ملحوظة بين الوسط الحضري والقروي</a:t>
            </a:r>
            <a:endParaRPr lang="fr-FR" sz="2000" dirty="0">
              <a:solidFill>
                <a:srgbClr val="000000"/>
              </a:solidFill>
              <a:latin typeface="Calibri" panose="020F050202020403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019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1233940" y="1382115"/>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اللغات المقروءة والمكتوبة حسب وسط الإقامة (٪)</a:t>
            </a:r>
            <a:endParaRPr lang="fr-FR" sz="1600" b="1" dirty="0">
              <a:solidFill>
                <a:srgbClr val="000000"/>
              </a:solidFill>
              <a:latin typeface="Times New Roman" panose="02020603050405020304" pitchFamily="18" charset="0"/>
            </a:endParaRPr>
          </a:p>
        </p:txBody>
      </p:sp>
      <p:graphicFrame>
        <p:nvGraphicFramePr>
          <p:cNvPr id="9" name="Graphique 1">
            <a:extLst>
              <a:ext uri="{FF2B5EF4-FFF2-40B4-BE49-F238E27FC236}">
                <a16:creationId xmlns:a16="http://schemas.microsoft.com/office/drawing/2014/main" xmlns="" id="{00000000-0008-0000-0500-000002000000}"/>
              </a:ext>
            </a:extLst>
          </p:cNvPr>
          <p:cNvGraphicFramePr>
            <a:graphicFrameLocks/>
          </p:cNvGraphicFramePr>
          <p:nvPr>
            <p:extLst>
              <p:ext uri="{D42A27DB-BD31-4B8C-83A1-F6EECF244321}">
                <p14:modId xmlns:p14="http://schemas.microsoft.com/office/powerpoint/2010/main" xmlns="" val="3820659170"/>
              </p:ext>
            </p:extLst>
          </p:nvPr>
        </p:nvGraphicFramePr>
        <p:xfrm>
          <a:off x="527471" y="1781886"/>
          <a:ext cx="11137058" cy="3875485"/>
        </p:xfrm>
        <a:graphic>
          <a:graphicData uri="http://schemas.openxmlformats.org/drawingml/2006/chart">
            <c:chart xmlns:c="http://schemas.openxmlformats.org/drawingml/2006/chart" xmlns:r="http://schemas.openxmlformats.org/officeDocument/2006/relationships" r:id="rId5"/>
          </a:graphicData>
        </a:graphic>
      </p:graphicFrame>
      <p:sp>
        <p:nvSpPr>
          <p:cNvPr id="3" name="Espace réservé du numéro de diapositive 2">
            <a:extLst>
              <a:ext uri="{FF2B5EF4-FFF2-40B4-BE49-F238E27FC236}">
                <a16:creationId xmlns:a16="http://schemas.microsoft.com/office/drawing/2014/main" xmlns="" id="{57C8DE7D-DCBB-DD6F-AED4-66183ACC5067}"/>
              </a:ext>
            </a:extLst>
          </p:cNvPr>
          <p:cNvSpPr>
            <a:spLocks noGrp="1"/>
          </p:cNvSpPr>
          <p:nvPr>
            <p:ph type="sldNum" sz="quarter" idx="12"/>
          </p:nvPr>
        </p:nvSpPr>
        <p:spPr/>
        <p:txBody>
          <a:bodyPr/>
          <a:lstStyle/>
          <a:p>
            <a:fld id="{E4583485-7D65-4EE1-A8B8-06CDF158787F}" type="slidenum">
              <a:rPr lang="fr-FR" smtClean="0"/>
              <a:pPr/>
              <a:t>20</a:t>
            </a:fld>
            <a:endParaRPr lang="fr-FR"/>
          </a:p>
        </p:txBody>
      </p:sp>
    </p:spTree>
    <p:extLst>
      <p:ext uri="{BB962C8B-B14F-4D97-AF65-F5344CB8AC3E}">
        <p14:creationId xmlns:p14="http://schemas.microsoft.com/office/powerpoint/2010/main" xmlns="" val="411819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xmlns="" id="{00000000-0008-0000-0600-000005000000}"/>
              </a:ext>
            </a:extLst>
          </p:cNvPr>
          <p:cNvGraphicFramePr>
            <a:graphicFrameLocks/>
          </p:cNvGraphicFramePr>
          <p:nvPr>
            <p:extLst>
              <p:ext uri="{D42A27DB-BD31-4B8C-83A1-F6EECF244321}">
                <p14:modId xmlns:p14="http://schemas.microsoft.com/office/powerpoint/2010/main" xmlns="" val="2454510998"/>
              </p:ext>
            </p:extLst>
          </p:nvPr>
        </p:nvGraphicFramePr>
        <p:xfrm>
          <a:off x="992870" y="2024380"/>
          <a:ext cx="10437130" cy="312402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92870" y="257978"/>
            <a:ext cx="9751330"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 انخفاض طفيف في معدل انتشار الإعاقة</a:t>
            </a:r>
            <a:endParaRPr lang="fr-FR" sz="3200" b="1" dirty="0">
              <a:solidFill>
                <a:srgbClr val="462256"/>
              </a:solidFill>
              <a:latin typeface="Calibri" panose="020F0502020204030204" pitchFamily="34" charset="0"/>
            </a:endParaRPr>
          </a:p>
        </p:txBody>
      </p:sp>
      <p:sp>
        <p:nvSpPr>
          <p:cNvPr id="4" name="Rectangle 3"/>
          <p:cNvSpPr/>
          <p:nvPr/>
        </p:nvSpPr>
        <p:spPr>
          <a:xfrm>
            <a:off x="992869" y="5418219"/>
            <a:ext cx="10099674" cy="878574"/>
          </a:xfrm>
          <a:prstGeom prst="rect">
            <a:avLst/>
          </a:prstGeom>
        </p:spPr>
        <p:txBody>
          <a:bodyPr wrap="square">
            <a:spAutoFit/>
          </a:bodyPr>
          <a:lstStyle/>
          <a:p>
            <a:pPr marL="285750" indent="-285750" algn="r" rtl="1" fontAlgn="base">
              <a:lnSpc>
                <a:spcPct val="150000"/>
              </a:lnSpc>
              <a:buFont typeface="Arial" panose="020B0604020202020204" pitchFamily="34" charset="0"/>
              <a:buChar char="•"/>
            </a:pPr>
            <a:r>
              <a:rPr lang="ar-MA" dirty="0"/>
              <a:t>سجل معدل انتشار الإعاقة انخفاضا طفيفا من 5,1٪ إلى 4,8٪ ما بين 2014 و2024</a:t>
            </a:r>
          </a:p>
          <a:p>
            <a:pPr marL="285750" indent="-285750" algn="r" rtl="1" fontAlgn="base">
              <a:lnSpc>
                <a:spcPct val="150000"/>
              </a:lnSpc>
              <a:buFont typeface="Arial" panose="020B0604020202020204" pitchFamily="34" charset="0"/>
              <a:buChar char="•"/>
            </a:pPr>
            <a:r>
              <a:rPr lang="ar-MA" dirty="0"/>
              <a:t>نسب مرتفعة </a:t>
            </a:r>
            <a:r>
              <a:rPr lang="ar-SA" dirty="0"/>
              <a:t>لدى </a:t>
            </a:r>
            <a:r>
              <a:rPr lang="ar-MA" dirty="0"/>
              <a:t>كبار السن</a:t>
            </a:r>
            <a:endParaRPr lang="fr-FR" dirty="0"/>
          </a:p>
        </p:txBody>
      </p:sp>
      <p:pic>
        <p:nvPicPr>
          <p:cNvPr id="10"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341" y="36099"/>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912813" y="1655048"/>
            <a:ext cx="9911443" cy="369332"/>
          </a:xfrm>
          <a:prstGeom prst="rect">
            <a:avLst/>
          </a:prstGeom>
        </p:spPr>
        <p:txBody>
          <a:bodyPr wrap="square">
            <a:spAutoFit/>
          </a:bodyPr>
          <a:lstStyle/>
          <a:p>
            <a:pPr algn="ctr"/>
            <a:r>
              <a:rPr lang="ar-SA" b="1" dirty="0">
                <a:solidFill>
                  <a:srgbClr val="000000"/>
                </a:solidFill>
                <a:latin typeface="Times New Roman" panose="02020603050405020304" pitchFamily="18" charset="0"/>
              </a:rPr>
              <a:t>تطور </a:t>
            </a:r>
            <a:r>
              <a:rPr lang="ar-MA" b="1" dirty="0">
                <a:solidFill>
                  <a:srgbClr val="000000"/>
                </a:solidFill>
                <a:latin typeface="Times New Roman" panose="02020603050405020304" pitchFamily="18" charset="0"/>
              </a:rPr>
              <a:t>معدل انتشار الإعاقة (٪)</a:t>
            </a:r>
            <a:endParaRPr lang="fr-FR" b="1" dirty="0">
              <a:solidFill>
                <a:srgbClr val="000000"/>
              </a:solidFill>
              <a:latin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8A39A419-1088-224A-0D90-236D813DCF95}"/>
              </a:ext>
            </a:extLst>
          </p:cNvPr>
          <p:cNvSpPr>
            <a:spLocks noGrp="1"/>
          </p:cNvSpPr>
          <p:nvPr>
            <p:ph type="sldNum" sz="quarter" idx="12"/>
          </p:nvPr>
        </p:nvSpPr>
        <p:spPr/>
        <p:txBody>
          <a:bodyPr/>
          <a:lstStyle/>
          <a:p>
            <a:fld id="{E4583485-7D65-4EE1-A8B8-06CDF158787F}" type="slidenum">
              <a:rPr lang="fr-FR" smtClean="0"/>
              <a:pPr/>
              <a:t>21</a:t>
            </a:fld>
            <a:endParaRPr lang="fr-FR"/>
          </a:p>
        </p:txBody>
      </p:sp>
    </p:spTree>
    <p:extLst>
      <p:ext uri="{BB962C8B-B14F-4D97-AF65-F5344CB8AC3E}">
        <p14:creationId xmlns:p14="http://schemas.microsoft.com/office/powerpoint/2010/main" xmlns="" val="175177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xmlns="" id="{00000000-0008-0000-0600-000004000000}"/>
              </a:ext>
            </a:extLst>
          </p:cNvPr>
          <p:cNvGraphicFramePr>
            <a:graphicFrameLocks/>
          </p:cNvGraphicFramePr>
          <p:nvPr>
            <p:extLst>
              <p:ext uri="{D42A27DB-BD31-4B8C-83A1-F6EECF244321}">
                <p14:modId xmlns:p14="http://schemas.microsoft.com/office/powerpoint/2010/main" xmlns="" val="3597665860"/>
              </p:ext>
            </p:extLst>
          </p:nvPr>
        </p:nvGraphicFramePr>
        <p:xfrm>
          <a:off x="6051943" y="1950831"/>
          <a:ext cx="5946266" cy="3274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21"/>
          <p:cNvGraphicFramePr>
            <a:graphicFrameLocks/>
          </p:cNvGraphicFramePr>
          <p:nvPr>
            <p:extLst>
              <p:ext uri="{D42A27DB-BD31-4B8C-83A1-F6EECF244321}">
                <p14:modId xmlns:p14="http://schemas.microsoft.com/office/powerpoint/2010/main" xmlns="" val="204950398"/>
              </p:ext>
            </p:extLst>
          </p:nvPr>
        </p:nvGraphicFramePr>
        <p:xfrm>
          <a:off x="0" y="1942697"/>
          <a:ext cx="6051942" cy="328302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447801" y="341680"/>
            <a:ext cx="8960416"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حوالي سبعة أشخاص من أصل عشرة يتوفرون على تغطية صحية</a:t>
            </a:r>
            <a:endParaRPr lang="fr-FR" sz="3200" b="1" dirty="0">
              <a:solidFill>
                <a:srgbClr val="462256"/>
              </a:solidFill>
              <a:latin typeface="Calibri" panose="020F0502020204030204" pitchFamily="34" charset="0"/>
            </a:endParaRPr>
          </a:p>
        </p:txBody>
      </p:sp>
      <p:sp>
        <p:nvSpPr>
          <p:cNvPr id="3" name="Rectangle 2"/>
          <p:cNvSpPr/>
          <p:nvPr/>
        </p:nvSpPr>
        <p:spPr>
          <a:xfrm>
            <a:off x="1240289" y="1210502"/>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معدل التغطية الصحية (٪)</a:t>
            </a:r>
            <a:endParaRPr lang="fr-FR" sz="1600" b="1" dirty="0">
              <a:solidFill>
                <a:srgbClr val="000000"/>
              </a:solidFill>
              <a:latin typeface="Times New Roman" panose="02020603050405020304" pitchFamily="18" charset="0"/>
            </a:endParaRPr>
          </a:p>
        </p:txBody>
      </p:sp>
      <p:sp>
        <p:nvSpPr>
          <p:cNvPr id="4" name="Rectangle 3"/>
          <p:cNvSpPr/>
          <p:nvPr/>
        </p:nvSpPr>
        <p:spPr>
          <a:xfrm>
            <a:off x="403096" y="5547476"/>
            <a:ext cx="5245749" cy="456535"/>
          </a:xfrm>
          <a:prstGeom prst="rect">
            <a:avLst/>
          </a:prstGeom>
        </p:spPr>
        <p:txBody>
          <a:bodyPr wrap="square">
            <a:spAutoFit/>
          </a:bodyPr>
          <a:lstStyle/>
          <a:p>
            <a:pPr marL="285750" indent="-285750" algn="r" rtl="1" fontAlgn="base">
              <a:lnSpc>
                <a:spcPct val="150000"/>
              </a:lnSpc>
              <a:buFont typeface="Arial" panose="020B0604020202020204" pitchFamily="34" charset="0"/>
              <a:buChar char="•"/>
            </a:pPr>
            <a:r>
              <a:rPr lang="ar-SA" dirty="0"/>
              <a:t>صرح 69,8٪ من السكان على أنهم يتوفرون على تغطية صحية</a:t>
            </a:r>
            <a:endParaRPr lang="ar-MA" dirty="0"/>
          </a:p>
        </p:txBody>
      </p:sp>
      <p:pic>
        <p:nvPicPr>
          <p:cNvPr id="18"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558" y="10073"/>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617A0933-7C6E-A6B1-5C58-3F8C595E34F2}"/>
              </a:ext>
            </a:extLst>
          </p:cNvPr>
          <p:cNvSpPr/>
          <p:nvPr/>
        </p:nvSpPr>
        <p:spPr>
          <a:xfrm>
            <a:off x="5946267" y="16198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4" name="Rectangle 13">
            <a:extLst>
              <a:ext uri="{FF2B5EF4-FFF2-40B4-BE49-F238E27FC236}">
                <a16:creationId xmlns:a16="http://schemas.microsoft.com/office/drawing/2014/main" xmlns="" id="{BC7B3727-6AA3-3B57-6679-D162D9A3E686}"/>
              </a:ext>
            </a:extLst>
          </p:cNvPr>
          <p:cNvSpPr/>
          <p:nvPr/>
        </p:nvSpPr>
        <p:spPr>
          <a:xfrm>
            <a:off x="507546" y="16122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وسط الإقامة</a:t>
            </a:r>
            <a:endParaRPr lang="fr-FR" sz="1600" b="1" dirty="0">
              <a:solidFill>
                <a:srgbClr val="000000"/>
              </a:solidFill>
              <a:latin typeface="Times New Roman" panose="02020603050405020304" pitchFamily="18" charset="0"/>
            </a:endParaRPr>
          </a:p>
        </p:txBody>
      </p:sp>
      <p:sp>
        <p:nvSpPr>
          <p:cNvPr id="15" name="Rectangle 14">
            <a:extLst>
              <a:ext uri="{FF2B5EF4-FFF2-40B4-BE49-F238E27FC236}">
                <a16:creationId xmlns:a16="http://schemas.microsoft.com/office/drawing/2014/main" xmlns="" id="{0E089E3C-79AE-4856-847F-725BA55EB733}"/>
              </a:ext>
            </a:extLst>
          </p:cNvPr>
          <p:cNvSpPr/>
          <p:nvPr/>
        </p:nvSpPr>
        <p:spPr>
          <a:xfrm>
            <a:off x="6717266" y="5547477"/>
            <a:ext cx="4809412" cy="456535"/>
          </a:xfrm>
          <a:prstGeom prst="rect">
            <a:avLst/>
          </a:prstGeom>
        </p:spPr>
        <p:txBody>
          <a:bodyPr wrap="square">
            <a:spAutoFit/>
          </a:bodyPr>
          <a:lstStyle/>
          <a:p>
            <a:pPr marL="285750" indent="-285750" algn="r" rtl="1" fontAlgn="base">
              <a:lnSpc>
                <a:spcPct val="150000"/>
              </a:lnSpc>
              <a:buFont typeface="Arial" panose="020B0604020202020204" pitchFamily="34" charset="0"/>
              <a:buChar char="•"/>
            </a:pPr>
            <a:r>
              <a:rPr lang="ar-MA" dirty="0"/>
              <a:t>وجود تفاوتات في معدل التغطية الصحية بين الجهات</a:t>
            </a:r>
          </a:p>
        </p:txBody>
      </p:sp>
      <p:sp>
        <p:nvSpPr>
          <p:cNvPr id="12" name="Rectangle 11"/>
          <p:cNvSpPr/>
          <p:nvPr/>
        </p:nvSpPr>
        <p:spPr>
          <a:xfrm>
            <a:off x="6104466" y="3466120"/>
            <a:ext cx="5946927" cy="25188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3057E4DF-A7A8-B58B-7F2C-B3A55351BA83}"/>
              </a:ext>
            </a:extLst>
          </p:cNvPr>
          <p:cNvSpPr>
            <a:spLocks noGrp="1"/>
          </p:cNvSpPr>
          <p:nvPr>
            <p:ph type="sldNum" sz="quarter" idx="12"/>
          </p:nvPr>
        </p:nvSpPr>
        <p:spPr/>
        <p:txBody>
          <a:bodyPr/>
          <a:lstStyle/>
          <a:p>
            <a:fld id="{E4583485-7D65-4EE1-A8B8-06CDF158787F}" type="slidenum">
              <a:rPr lang="fr-FR" smtClean="0"/>
              <a:pPr/>
              <a:t>22</a:t>
            </a:fld>
            <a:endParaRPr lang="fr-FR"/>
          </a:p>
        </p:txBody>
      </p:sp>
    </p:spTree>
    <p:extLst>
      <p:ext uri="{BB962C8B-B14F-4D97-AF65-F5344CB8AC3E}">
        <p14:creationId xmlns:p14="http://schemas.microsoft.com/office/powerpoint/2010/main" xmlns="" val="296375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98D3B4-D478-53AE-F4C2-1618EB053081}"/>
            </a:ext>
          </a:extLst>
        </p:cNvPr>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xmlns="" id="{00000000-0008-0000-0700-000002000000}"/>
              </a:ext>
            </a:extLst>
          </p:cNvPr>
          <p:cNvGraphicFramePr>
            <a:graphicFrameLocks/>
          </p:cNvGraphicFramePr>
          <p:nvPr>
            <p:extLst>
              <p:ext uri="{D42A27DB-BD31-4B8C-83A1-F6EECF244321}">
                <p14:modId xmlns:p14="http://schemas.microsoft.com/office/powerpoint/2010/main" xmlns="" val="930514539"/>
              </p:ext>
            </p:extLst>
          </p:nvPr>
        </p:nvGraphicFramePr>
        <p:xfrm>
          <a:off x="507726" y="1494627"/>
          <a:ext cx="11176547" cy="386874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xmlns="" id="{D6D4B2E4-BE2D-82CC-4DB1-9849A691DD97}"/>
              </a:ext>
            </a:extLst>
          </p:cNvPr>
          <p:cNvSpPr/>
          <p:nvPr/>
        </p:nvSpPr>
        <p:spPr>
          <a:xfrm>
            <a:off x="1259633" y="218367"/>
            <a:ext cx="9356433"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الأشخاص </a:t>
            </a:r>
            <a:r>
              <a:rPr lang="ar-SA" sz="3200" b="1" dirty="0">
                <a:solidFill>
                  <a:srgbClr val="462256"/>
                </a:solidFill>
                <a:latin typeface="Calibri" panose="020F0502020204030204" pitchFamily="34" charset="0"/>
              </a:rPr>
              <a:t>ذوي مستوى تعليمي عال</a:t>
            </a:r>
            <a:r>
              <a:rPr lang="ar-MA" sz="3200" b="1" dirty="0">
                <a:solidFill>
                  <a:srgbClr val="462256"/>
                </a:solidFill>
                <a:latin typeface="Calibri" panose="020F0502020204030204" pitchFamily="34" charset="0"/>
              </a:rPr>
              <a:t> هم أكثر تجهيزًا بالوسائل الرقمية</a:t>
            </a:r>
            <a:endParaRPr lang="fr-FR" sz="3200" b="1" dirty="0">
              <a:solidFill>
                <a:srgbClr val="462256"/>
              </a:solidFill>
              <a:latin typeface="Calibri" panose="020F0502020204030204" pitchFamily="34" charset="0"/>
            </a:endParaRPr>
          </a:p>
        </p:txBody>
      </p:sp>
      <p:sp>
        <p:nvSpPr>
          <p:cNvPr id="3" name="Rectangle 2">
            <a:extLst>
              <a:ext uri="{FF2B5EF4-FFF2-40B4-BE49-F238E27FC236}">
                <a16:creationId xmlns:a16="http://schemas.microsoft.com/office/drawing/2014/main" xmlns="" id="{BC9D5843-CD35-3901-2F0E-A7BE42BF000C}"/>
              </a:ext>
            </a:extLst>
          </p:cNvPr>
          <p:cNvSpPr/>
          <p:nvPr/>
        </p:nvSpPr>
        <p:spPr>
          <a:xfrm>
            <a:off x="1140279" y="1164820"/>
            <a:ext cx="9911443" cy="369332"/>
          </a:xfrm>
          <a:prstGeom prst="rect">
            <a:avLst/>
          </a:prstGeom>
        </p:spPr>
        <p:txBody>
          <a:bodyPr wrap="square">
            <a:spAutoFit/>
          </a:bodyPr>
          <a:lstStyle/>
          <a:p>
            <a:pPr algn="ctr" rtl="1"/>
            <a:r>
              <a:rPr lang="ar-MA" b="1" dirty="0">
                <a:solidFill>
                  <a:srgbClr val="000000"/>
                </a:solidFill>
                <a:latin typeface="Times New Roman" panose="02020603050405020304" pitchFamily="18" charset="0"/>
              </a:rPr>
              <a:t>تجهيز السكان بالوسائل الرقمية واستعمال الأنترنت حسب المستوى التعليمي (٪)</a:t>
            </a:r>
            <a:endParaRPr lang="fr-FR" b="1"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xmlns="" id="{5E1B3518-E5BE-2737-3E73-4CBE7C7A352C}"/>
              </a:ext>
            </a:extLst>
          </p:cNvPr>
          <p:cNvSpPr/>
          <p:nvPr/>
        </p:nvSpPr>
        <p:spPr>
          <a:xfrm>
            <a:off x="681944" y="5376632"/>
            <a:ext cx="11176548" cy="1338828"/>
          </a:xfrm>
          <a:prstGeom prst="rect">
            <a:avLst/>
          </a:prstGeom>
        </p:spPr>
        <p:txBody>
          <a:bodyPr wrap="square">
            <a:spAutoFit/>
          </a:bodyPr>
          <a:lstStyle/>
          <a:p>
            <a:pPr marL="285750" indent="-285750" algn="just" rtl="1" fontAlgn="base">
              <a:lnSpc>
                <a:spcPct val="150000"/>
              </a:lnSpc>
              <a:buFont typeface="Arial" panose="020B0604020202020204" pitchFamily="34" charset="0"/>
              <a:buChar char="•"/>
            </a:pPr>
            <a:r>
              <a:rPr lang="ar-SA" dirty="0"/>
              <a:t>تبلغ نسبة السكان الذين تبلغ أعمارهم 15 سنة فما فوق والمتوفرين على هاتف شخصي 84,4٪ على المستوى الوطني</a:t>
            </a:r>
            <a:endParaRPr lang="ar-MA" dirty="0"/>
          </a:p>
          <a:p>
            <a:pPr marL="285750" indent="-285750" algn="just" rtl="1" fontAlgn="base">
              <a:lnSpc>
                <a:spcPct val="150000"/>
              </a:lnSpc>
              <a:buFont typeface="Arial" panose="020B0604020202020204" pitchFamily="34" charset="0"/>
              <a:buChar char="•"/>
            </a:pPr>
            <a:r>
              <a:rPr lang="ar-MA" dirty="0"/>
              <a:t>8,8٪ من الأشخاص الذين تبلغ أعمارهم 15 سنة فما فوق يمتلكون جهاز حاسوب شخصي أو لوحة إلكترونية</a:t>
            </a:r>
          </a:p>
          <a:p>
            <a:pPr marL="285750" indent="-285750" algn="just" rtl="1" fontAlgn="base">
              <a:lnSpc>
                <a:spcPct val="150000"/>
              </a:lnSpc>
              <a:buFont typeface="Arial" panose="020B0604020202020204" pitchFamily="34" charset="0"/>
              <a:buChar char="•"/>
            </a:pPr>
            <a:r>
              <a:rPr lang="ar-SA" dirty="0"/>
              <a:t>أكثر من نصف السكان البالغين 15 سنة فما فوق (59,6٪) صرحوا باستعمال الإنترنت</a:t>
            </a:r>
            <a:endParaRPr lang="fr-FR" dirty="0"/>
          </a:p>
        </p:txBody>
      </p:sp>
      <p:pic>
        <p:nvPicPr>
          <p:cNvPr id="16"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6E962E90-8F48-692A-C998-08304A40150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447B1FC6-D899-6D98-091C-71F7DAD78E0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413" y="10073"/>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numéro de diapositive 4">
            <a:extLst>
              <a:ext uri="{FF2B5EF4-FFF2-40B4-BE49-F238E27FC236}">
                <a16:creationId xmlns:a16="http://schemas.microsoft.com/office/drawing/2014/main" xmlns="" id="{835040A1-B260-CD21-9970-8A61B8A827C2}"/>
              </a:ext>
            </a:extLst>
          </p:cNvPr>
          <p:cNvSpPr>
            <a:spLocks noGrp="1"/>
          </p:cNvSpPr>
          <p:nvPr>
            <p:ph type="sldNum" sz="quarter" idx="12"/>
          </p:nvPr>
        </p:nvSpPr>
        <p:spPr/>
        <p:txBody>
          <a:bodyPr/>
          <a:lstStyle/>
          <a:p>
            <a:fld id="{E4583485-7D65-4EE1-A8B8-06CDF158787F}" type="slidenum">
              <a:rPr lang="fr-FR" smtClean="0"/>
              <a:pPr/>
              <a:t>23</a:t>
            </a:fld>
            <a:endParaRPr lang="fr-FR"/>
          </a:p>
        </p:txBody>
      </p:sp>
    </p:spTree>
    <p:extLst>
      <p:ext uri="{BB962C8B-B14F-4D97-AF65-F5344CB8AC3E}">
        <p14:creationId xmlns:p14="http://schemas.microsoft.com/office/powerpoint/2010/main" xmlns="" val="908696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490" y="362319"/>
            <a:ext cx="9780133"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استعمال ال</a:t>
            </a:r>
            <a:r>
              <a:rPr lang="ar-SA" sz="3200" b="1" dirty="0">
                <a:solidFill>
                  <a:srgbClr val="462256"/>
                </a:solidFill>
                <a:latin typeface="Calibri" panose="020F0502020204030204" pitchFamily="34" charset="0"/>
              </a:rPr>
              <a:t>إ</a:t>
            </a:r>
            <a:r>
              <a:rPr lang="ar-MA" sz="3200" b="1" dirty="0" err="1">
                <a:solidFill>
                  <a:srgbClr val="462256"/>
                </a:solidFill>
                <a:latin typeface="Calibri" panose="020F0502020204030204" pitchFamily="34" charset="0"/>
              </a:rPr>
              <a:t>نترنت</a:t>
            </a:r>
            <a:r>
              <a:rPr lang="ar-MA" sz="3200" b="1" dirty="0">
                <a:solidFill>
                  <a:srgbClr val="462256"/>
                </a:solidFill>
                <a:latin typeface="Calibri" panose="020F0502020204030204" pitchFamily="34" charset="0"/>
              </a:rPr>
              <a:t> بشكل أكبر </a:t>
            </a:r>
            <a:r>
              <a:rPr lang="ar-SA" sz="3200" b="1" dirty="0">
                <a:solidFill>
                  <a:srgbClr val="462256"/>
                </a:solidFill>
                <a:latin typeface="Calibri" panose="020F0502020204030204" pitchFamily="34" charset="0"/>
              </a:rPr>
              <a:t>لدى الشباب و</a:t>
            </a:r>
            <a:r>
              <a:rPr lang="ar-MA" sz="3200" b="1" dirty="0">
                <a:solidFill>
                  <a:srgbClr val="462256"/>
                </a:solidFill>
                <a:latin typeface="Calibri" panose="020F0502020204030204" pitchFamily="34" charset="0"/>
              </a:rPr>
              <a:t>بالوسط الحضري </a:t>
            </a:r>
            <a:endParaRPr lang="fr-FR" sz="3200" b="1" dirty="0">
              <a:solidFill>
                <a:srgbClr val="462256"/>
              </a:solidFill>
              <a:latin typeface="Calibri" panose="020F0502020204030204" pitchFamily="34" charset="0"/>
            </a:endParaRPr>
          </a:p>
        </p:txBody>
      </p:sp>
      <p:sp>
        <p:nvSpPr>
          <p:cNvPr id="3" name="Rectangle 2"/>
          <p:cNvSpPr/>
          <p:nvPr/>
        </p:nvSpPr>
        <p:spPr>
          <a:xfrm>
            <a:off x="1140279" y="1189305"/>
            <a:ext cx="9911443" cy="369332"/>
          </a:xfrm>
          <a:prstGeom prst="rect">
            <a:avLst/>
          </a:prstGeom>
        </p:spPr>
        <p:txBody>
          <a:bodyPr wrap="square">
            <a:spAutoFit/>
          </a:bodyPr>
          <a:lstStyle/>
          <a:p>
            <a:pPr algn="ctr"/>
            <a:r>
              <a:rPr lang="ar-MA" b="1" dirty="0">
                <a:solidFill>
                  <a:srgbClr val="000000"/>
                </a:solidFill>
                <a:latin typeface="Times New Roman" panose="02020603050405020304" pitchFamily="18" charset="0"/>
              </a:rPr>
              <a:t>نسبة السكان الذين تبلغ أعمارهم 15 سنة فما فوق الذين يستعملون ال</a:t>
            </a:r>
            <a:r>
              <a:rPr lang="ar-SA" b="1" dirty="0">
                <a:solidFill>
                  <a:srgbClr val="000000"/>
                </a:solidFill>
                <a:latin typeface="Times New Roman" panose="02020603050405020304" pitchFamily="18" charset="0"/>
              </a:rPr>
              <a:t>إ</a:t>
            </a:r>
            <a:r>
              <a:rPr lang="ar-MA" b="1" dirty="0" err="1">
                <a:solidFill>
                  <a:srgbClr val="000000"/>
                </a:solidFill>
                <a:latin typeface="Times New Roman" panose="02020603050405020304" pitchFamily="18" charset="0"/>
              </a:rPr>
              <a:t>نترنت</a:t>
            </a:r>
            <a:r>
              <a:rPr lang="ar-MA" b="1" dirty="0">
                <a:solidFill>
                  <a:srgbClr val="000000"/>
                </a:solidFill>
                <a:latin typeface="Times New Roman" panose="02020603050405020304" pitchFamily="18" charset="0"/>
              </a:rPr>
              <a:t> (٪)</a:t>
            </a:r>
            <a:endParaRPr lang="fr-FR" b="1" dirty="0">
              <a:solidFill>
                <a:srgbClr val="000000"/>
              </a:solidFill>
              <a:latin typeface="Times New Roman" panose="02020603050405020304" pitchFamily="18" charset="0"/>
            </a:endParaRPr>
          </a:p>
        </p:txBody>
      </p:sp>
      <p:sp>
        <p:nvSpPr>
          <p:cNvPr id="4" name="Rectangle 3"/>
          <p:cNvSpPr/>
          <p:nvPr/>
        </p:nvSpPr>
        <p:spPr>
          <a:xfrm>
            <a:off x="89890" y="5369245"/>
            <a:ext cx="5872162" cy="1097095"/>
          </a:xfrm>
          <a:prstGeom prst="rect">
            <a:avLst/>
          </a:prstGeom>
        </p:spPr>
        <p:txBody>
          <a:bodyPr wrap="square">
            <a:spAutoFit/>
          </a:bodyPr>
          <a:lstStyle/>
          <a:p>
            <a:pPr marL="285750" indent="-285750" algn="r" rtl="1" fontAlgn="base">
              <a:lnSpc>
                <a:spcPct val="125000"/>
              </a:lnSpc>
              <a:buFont typeface="Arial" panose="020B0604020202020204" pitchFamily="34" charset="0"/>
              <a:buChar char="•"/>
            </a:pPr>
            <a:r>
              <a:rPr lang="ar-MA" b="1" dirty="0">
                <a:solidFill>
                  <a:srgbClr val="000000"/>
                </a:solidFill>
                <a:latin typeface="Calibri" panose="020F0502020204030204" pitchFamily="34" charset="0"/>
              </a:rPr>
              <a:t>59,6٪ يستخدمون الإنترنت على المستوى الوطني</a:t>
            </a:r>
          </a:p>
          <a:p>
            <a:pPr marL="285750" indent="-285750" algn="r" rtl="1" fontAlgn="base">
              <a:lnSpc>
                <a:spcPct val="125000"/>
              </a:lnSpc>
              <a:buFont typeface="Arial" panose="020B0604020202020204" pitchFamily="34" charset="0"/>
              <a:buChar char="•"/>
            </a:pPr>
            <a:r>
              <a:rPr lang="ar-MA" dirty="0">
                <a:solidFill>
                  <a:srgbClr val="000000"/>
                </a:solidFill>
                <a:latin typeface="Calibri" panose="020F0502020204030204" pitchFamily="34" charset="0"/>
              </a:rPr>
              <a:t>70,2٪ في الوسط الحضري مقابل 40,4٪ في الوسط القروي</a:t>
            </a:r>
          </a:p>
          <a:p>
            <a:pPr marL="285750" indent="-285750" algn="r" rtl="1" fontAlgn="base">
              <a:lnSpc>
                <a:spcPct val="125000"/>
              </a:lnSpc>
              <a:buFont typeface="Arial" panose="020B0604020202020204" pitchFamily="34" charset="0"/>
              <a:buChar char="•"/>
            </a:pPr>
            <a:r>
              <a:rPr lang="ar-MA" dirty="0">
                <a:solidFill>
                  <a:srgbClr val="000000"/>
                </a:solidFill>
                <a:latin typeface="Calibri" panose="020F0502020204030204" pitchFamily="34" charset="0"/>
              </a:rPr>
              <a:t>76,9٪ من الشباب بين 15 و34 سنة</a:t>
            </a:r>
          </a:p>
        </p:txBody>
      </p:sp>
      <p:pic>
        <p:nvPicPr>
          <p:cNvPr id="17"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03" y="10073"/>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9634990" y="6611779"/>
            <a:ext cx="3497943" cy="246221"/>
          </a:xfrm>
          <a:prstGeom prst="rect">
            <a:avLst/>
          </a:prstGeom>
        </p:spPr>
        <p:txBody>
          <a:bodyPr wrap="square">
            <a:spAutoFit/>
          </a:bodyPr>
          <a:lstStyle/>
          <a:p>
            <a:pPr algn="ctr"/>
            <a:r>
              <a:rPr lang="fr-FR" sz="1000" b="1" i="1" dirty="0">
                <a:solidFill>
                  <a:schemeClr val="tx1">
                    <a:lumMod val="65000"/>
                    <a:lumOff val="35000"/>
                  </a:schemeClr>
                </a:solidFill>
                <a:latin typeface="Times New Roman" panose="02020603050405020304" pitchFamily="18" charset="0"/>
              </a:rPr>
              <a:t>Source : HCP, RGPH 2024</a:t>
            </a:r>
          </a:p>
        </p:txBody>
      </p:sp>
      <p:sp>
        <p:nvSpPr>
          <p:cNvPr id="13" name="Rectangle 12">
            <a:extLst>
              <a:ext uri="{FF2B5EF4-FFF2-40B4-BE49-F238E27FC236}">
                <a16:creationId xmlns:a16="http://schemas.microsoft.com/office/drawing/2014/main" xmlns="" id="{617A0933-7C6E-A6B1-5C58-3F8C595E34F2}"/>
              </a:ext>
            </a:extLst>
          </p:cNvPr>
          <p:cNvSpPr/>
          <p:nvPr/>
        </p:nvSpPr>
        <p:spPr>
          <a:xfrm>
            <a:off x="5946267" y="18103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5" name="Rectangle 14">
            <a:extLst>
              <a:ext uri="{FF2B5EF4-FFF2-40B4-BE49-F238E27FC236}">
                <a16:creationId xmlns:a16="http://schemas.microsoft.com/office/drawing/2014/main" xmlns="" id="{BC7B3727-6AA3-3B57-6679-D162D9A3E686}"/>
              </a:ext>
            </a:extLst>
          </p:cNvPr>
          <p:cNvSpPr/>
          <p:nvPr/>
        </p:nvSpPr>
        <p:spPr>
          <a:xfrm>
            <a:off x="507546" y="18027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graphicFrame>
        <p:nvGraphicFramePr>
          <p:cNvPr id="23" name="Graphique 22">
            <a:extLst>
              <a:ext uri="{FF2B5EF4-FFF2-40B4-BE49-F238E27FC236}">
                <a16:creationId xmlns:a16="http://schemas.microsoft.com/office/drawing/2014/main" xmlns="" id="{00000000-0008-0000-0700-000004000000}"/>
              </a:ext>
            </a:extLst>
          </p:cNvPr>
          <p:cNvGraphicFramePr>
            <a:graphicFrameLocks/>
          </p:cNvGraphicFramePr>
          <p:nvPr>
            <p:extLst>
              <p:ext uri="{D42A27DB-BD31-4B8C-83A1-F6EECF244321}">
                <p14:modId xmlns:p14="http://schemas.microsoft.com/office/powerpoint/2010/main" xmlns="" val="3419634621"/>
              </p:ext>
            </p:extLst>
          </p:nvPr>
        </p:nvGraphicFramePr>
        <p:xfrm>
          <a:off x="6134101" y="2087880"/>
          <a:ext cx="6057900" cy="477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2">
            <a:extLst>
              <a:ext uri="{FF2B5EF4-FFF2-40B4-BE49-F238E27FC236}">
                <a16:creationId xmlns:a16="http://schemas.microsoft.com/office/drawing/2014/main" xmlns="" id="{00000000-0008-0000-0700-000003000000}"/>
              </a:ext>
            </a:extLst>
          </p:cNvPr>
          <p:cNvGraphicFramePr>
            <a:graphicFrameLocks/>
          </p:cNvGraphicFramePr>
          <p:nvPr>
            <p:extLst>
              <p:ext uri="{D42A27DB-BD31-4B8C-83A1-F6EECF244321}">
                <p14:modId xmlns:p14="http://schemas.microsoft.com/office/powerpoint/2010/main" xmlns="" val="2183126521"/>
              </p:ext>
            </p:extLst>
          </p:nvPr>
        </p:nvGraphicFramePr>
        <p:xfrm>
          <a:off x="0" y="2148899"/>
          <a:ext cx="6051942" cy="299489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nvSpPr>
        <p:spPr>
          <a:xfrm>
            <a:off x="6104466" y="4671482"/>
            <a:ext cx="5946927" cy="3143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xmlns="" id="{1F92F6BC-6AB7-1932-5961-EC70E213EECC}"/>
              </a:ext>
            </a:extLst>
          </p:cNvPr>
          <p:cNvSpPr>
            <a:spLocks noGrp="1"/>
          </p:cNvSpPr>
          <p:nvPr>
            <p:ph type="sldNum" sz="quarter" idx="12"/>
          </p:nvPr>
        </p:nvSpPr>
        <p:spPr/>
        <p:txBody>
          <a:bodyPr/>
          <a:lstStyle/>
          <a:p>
            <a:fld id="{E4583485-7D65-4EE1-A8B8-06CDF158787F}" type="slidenum">
              <a:rPr lang="fr-FR" smtClean="0"/>
              <a:pPr/>
              <a:t>24</a:t>
            </a:fld>
            <a:endParaRPr lang="fr-FR"/>
          </a:p>
        </p:txBody>
      </p:sp>
    </p:spTree>
    <p:extLst>
      <p:ext uri="{BB962C8B-B14F-4D97-AF65-F5344CB8AC3E}">
        <p14:creationId xmlns:p14="http://schemas.microsoft.com/office/powerpoint/2010/main" xmlns="" val="399317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7-rt.googleusercontent.com/slidesz/AGV_vUdKZT0tj_ZQ5KLURuMP3rVsyxL7QA9xGRGsJEugPeVVOjZ_XWM0knLJ2REIGXOQZL3Qnqd8tgJOMEU_yyWmXMDJB3HgX4npPBRx9s0kh9vPXuTKMpO6OLx3u9vR7B4rfJ0PP9dVBlzpWjmj6oHHE2k=s2048?key=NTr2ljQoRw6ZJ6jrQRBNSHkW">
            <a:extLst>
              <a:ext uri="{FF2B5EF4-FFF2-40B4-BE49-F238E27FC236}">
                <a16:creationId xmlns:a16="http://schemas.microsoft.com/office/drawing/2014/main" xmlns="" id="{F21E5C19-378D-5A23-6E80-6519416747C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581" y="38100"/>
            <a:ext cx="2086882" cy="243720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12BD82D7-46A2-1F42-894A-AF745F82D0E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40A5935F-214C-4FA9-AD26-6D7316F64A6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67000" y="0"/>
            <a:ext cx="6858000" cy="6858000"/>
          </a:xfrm>
          <a:prstGeom prst="rect">
            <a:avLst/>
          </a:prstGeom>
        </p:spPr>
      </p:pic>
      <p:sp>
        <p:nvSpPr>
          <p:cNvPr id="4" name="Espace réservé du numéro de diapositive 3">
            <a:extLst>
              <a:ext uri="{FF2B5EF4-FFF2-40B4-BE49-F238E27FC236}">
                <a16:creationId xmlns:a16="http://schemas.microsoft.com/office/drawing/2014/main" xmlns="" id="{F78CA010-6634-B399-BDB3-C0F16D18F13A}"/>
              </a:ext>
            </a:extLst>
          </p:cNvPr>
          <p:cNvSpPr>
            <a:spLocks noGrp="1"/>
          </p:cNvSpPr>
          <p:nvPr>
            <p:ph type="sldNum" sz="quarter" idx="12"/>
          </p:nvPr>
        </p:nvSpPr>
        <p:spPr/>
        <p:txBody>
          <a:bodyPr/>
          <a:lstStyle/>
          <a:p>
            <a:fld id="{E4583485-7D65-4EE1-A8B8-06CDF158787F}" type="slidenum">
              <a:rPr lang="fr-FR" smtClean="0"/>
              <a:pPr/>
              <a:t>25</a:t>
            </a:fld>
            <a:endParaRPr lang="fr-FR"/>
          </a:p>
        </p:txBody>
      </p:sp>
    </p:spTree>
    <p:extLst>
      <p:ext uri="{BB962C8B-B14F-4D97-AF65-F5344CB8AC3E}">
        <p14:creationId xmlns:p14="http://schemas.microsoft.com/office/powerpoint/2010/main" xmlns="" val="135902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895" y="218367"/>
            <a:ext cx="9711305"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تراجع معدل النشاط </a:t>
            </a:r>
            <a:endParaRPr lang="fr-FR" sz="3200" b="1" dirty="0">
              <a:solidFill>
                <a:srgbClr val="462256"/>
              </a:solidFill>
              <a:latin typeface="Calibri" panose="020F0502020204030204" pitchFamily="34" charset="0"/>
            </a:endParaRPr>
          </a:p>
        </p:txBody>
      </p:sp>
      <p:sp>
        <p:nvSpPr>
          <p:cNvPr id="3" name="Rectangle 2"/>
          <p:cNvSpPr/>
          <p:nvPr/>
        </p:nvSpPr>
        <p:spPr>
          <a:xfrm>
            <a:off x="1140279" y="1106123"/>
            <a:ext cx="9911443" cy="369332"/>
          </a:xfrm>
          <a:prstGeom prst="rect">
            <a:avLst/>
          </a:prstGeom>
        </p:spPr>
        <p:txBody>
          <a:bodyPr wrap="square">
            <a:spAutoFit/>
          </a:bodyPr>
          <a:lstStyle/>
          <a:p>
            <a:pPr algn="ctr" rtl="1"/>
            <a:r>
              <a:rPr lang="ar-MA" b="1" dirty="0">
                <a:solidFill>
                  <a:srgbClr val="000000"/>
                </a:solidFill>
                <a:latin typeface="Times New Roman" panose="02020603050405020304" pitchFamily="18" charset="0"/>
              </a:rPr>
              <a:t>معدل النشاط للسكان البالغين 15 سنة فما فوق (٪)</a:t>
            </a:r>
            <a:endParaRPr lang="fr-FR" b="1" dirty="0">
              <a:solidFill>
                <a:srgbClr val="000000"/>
              </a:solidFill>
              <a:latin typeface="Times New Roman" panose="02020603050405020304" pitchFamily="18" charset="0"/>
            </a:endParaRPr>
          </a:p>
        </p:txBody>
      </p:sp>
      <p:sp>
        <p:nvSpPr>
          <p:cNvPr id="4" name="Rectangle 3"/>
          <p:cNvSpPr/>
          <p:nvPr/>
        </p:nvSpPr>
        <p:spPr>
          <a:xfrm>
            <a:off x="544287" y="5538091"/>
            <a:ext cx="11288484" cy="878574"/>
          </a:xfrm>
          <a:prstGeom prst="rect">
            <a:avLst/>
          </a:prstGeom>
        </p:spPr>
        <p:txBody>
          <a:bodyPr wrap="square">
            <a:spAutoFit/>
          </a:bodyPr>
          <a:lstStyle/>
          <a:p>
            <a:pPr marL="285750" indent="-285750" algn="just" rtl="1" fontAlgn="base">
              <a:lnSpc>
                <a:spcPct val="150000"/>
              </a:lnSpc>
              <a:buFont typeface="Arial" panose="020B0604020202020204" pitchFamily="34" charset="0"/>
              <a:buChar char="•"/>
            </a:pPr>
            <a:r>
              <a:rPr lang="ar-MA" dirty="0"/>
              <a:t>انخفاض معدل النشاط للأشخاص البالغين من العمر 15 سنة فما فوق من 47,6٪ سنة 2014 إلى 41,6٪ سنة 2024.</a:t>
            </a:r>
          </a:p>
          <a:p>
            <a:pPr marL="285750" indent="-285750" algn="just" rtl="1" fontAlgn="base">
              <a:lnSpc>
                <a:spcPct val="150000"/>
              </a:lnSpc>
              <a:buFont typeface="Arial" panose="020B0604020202020204" pitchFamily="34" charset="0"/>
              <a:buChar char="•"/>
            </a:pPr>
            <a:r>
              <a:rPr lang="ar-MA" dirty="0"/>
              <a:t>استمرار الفوارق</a:t>
            </a:r>
            <a:r>
              <a:rPr lang="fr-FR" dirty="0"/>
              <a:t> </a:t>
            </a:r>
            <a:r>
              <a:rPr lang="ar-MA" dirty="0"/>
              <a:t>في معدل النشاط بين الوسطين (الحضري 43,8٪ والقروي 37,6٪) وبين الجنسين (الرجال 67,1٪ والنساء 16,8٪).</a:t>
            </a:r>
            <a:endParaRPr lang="fr-FR" dirty="0"/>
          </a:p>
        </p:txBody>
      </p:sp>
      <p:sp>
        <p:nvSpPr>
          <p:cNvPr id="5" name="Rectangle 4"/>
          <p:cNvSpPr/>
          <p:nvPr/>
        </p:nvSpPr>
        <p:spPr>
          <a:xfrm>
            <a:off x="9712324" y="4917531"/>
            <a:ext cx="3497943" cy="246221"/>
          </a:xfrm>
          <a:prstGeom prst="rect">
            <a:avLst/>
          </a:prstGeom>
        </p:spPr>
        <p:txBody>
          <a:bodyPr wrap="square">
            <a:spAutoFit/>
          </a:bodyPr>
          <a:lstStyle/>
          <a:p>
            <a:pPr algn="ctr"/>
            <a:r>
              <a:rPr lang="fr-FR" sz="1000" b="1" i="1" dirty="0">
                <a:solidFill>
                  <a:schemeClr val="tx1">
                    <a:lumMod val="65000"/>
                    <a:lumOff val="35000"/>
                  </a:schemeClr>
                </a:solidFill>
                <a:latin typeface="Times New Roman" panose="02020603050405020304" pitchFamily="18" charset="0"/>
              </a:rPr>
              <a:t>Source : HCP, RGPH 2024</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4398" y="10073"/>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a16="http://schemas.microsoft.com/office/drawing/2014/main" xmlns="" id="{617A0933-7C6E-A6B1-5C58-3F8C595E34F2}"/>
              </a:ext>
            </a:extLst>
          </p:cNvPr>
          <p:cNvSpPr/>
          <p:nvPr/>
        </p:nvSpPr>
        <p:spPr>
          <a:xfrm>
            <a:off x="5946267" y="16579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6" name="Rectangle 15">
            <a:extLst>
              <a:ext uri="{FF2B5EF4-FFF2-40B4-BE49-F238E27FC236}">
                <a16:creationId xmlns:a16="http://schemas.microsoft.com/office/drawing/2014/main" xmlns="" id="{BC7B3727-6AA3-3B57-6679-D162D9A3E686}"/>
              </a:ext>
            </a:extLst>
          </p:cNvPr>
          <p:cNvSpPr/>
          <p:nvPr/>
        </p:nvSpPr>
        <p:spPr>
          <a:xfrm>
            <a:off x="507546" y="16503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graphicFrame>
        <p:nvGraphicFramePr>
          <p:cNvPr id="18" name="Graphique 17">
            <a:extLst>
              <a:ext uri="{FF2B5EF4-FFF2-40B4-BE49-F238E27FC236}">
                <a16:creationId xmlns:a16="http://schemas.microsoft.com/office/drawing/2014/main" xmlns="" id="{00000000-0008-0000-0800-000002000000}"/>
              </a:ext>
            </a:extLst>
          </p:cNvPr>
          <p:cNvGraphicFramePr>
            <a:graphicFrameLocks/>
          </p:cNvGraphicFramePr>
          <p:nvPr>
            <p:extLst>
              <p:ext uri="{D42A27DB-BD31-4B8C-83A1-F6EECF244321}">
                <p14:modId xmlns:p14="http://schemas.microsoft.com/office/powerpoint/2010/main" xmlns="" val="3241274356"/>
              </p:ext>
            </p:extLst>
          </p:nvPr>
        </p:nvGraphicFramePr>
        <p:xfrm>
          <a:off x="6111239" y="1988930"/>
          <a:ext cx="6080761" cy="3093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phique 5">
            <a:extLst>
              <a:ext uri="{FF2B5EF4-FFF2-40B4-BE49-F238E27FC236}">
                <a16:creationId xmlns:a16="http://schemas.microsoft.com/office/drawing/2014/main" xmlns="" id="{00000000-0008-0000-0A00-000006000000}"/>
              </a:ext>
            </a:extLst>
          </p:cNvPr>
          <p:cNvGraphicFramePr>
            <a:graphicFrameLocks/>
          </p:cNvGraphicFramePr>
          <p:nvPr>
            <p:extLst>
              <p:ext uri="{D42A27DB-BD31-4B8C-83A1-F6EECF244321}">
                <p14:modId xmlns:p14="http://schemas.microsoft.com/office/powerpoint/2010/main" xmlns="" val="284038260"/>
              </p:ext>
            </p:extLst>
          </p:nvPr>
        </p:nvGraphicFramePr>
        <p:xfrm>
          <a:off x="-28819" y="1996500"/>
          <a:ext cx="6080761" cy="3447567"/>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6104466" y="3200401"/>
            <a:ext cx="5946927" cy="25283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xmlns="" id="{B20355CF-B2D1-4925-5D64-A230D193B8B4}"/>
              </a:ext>
            </a:extLst>
          </p:cNvPr>
          <p:cNvSpPr>
            <a:spLocks noGrp="1"/>
          </p:cNvSpPr>
          <p:nvPr>
            <p:ph type="sldNum" sz="quarter" idx="12"/>
          </p:nvPr>
        </p:nvSpPr>
        <p:spPr/>
        <p:txBody>
          <a:bodyPr/>
          <a:lstStyle/>
          <a:p>
            <a:fld id="{E4583485-7D65-4EE1-A8B8-06CDF158787F}" type="slidenum">
              <a:rPr lang="fr-FR" smtClean="0"/>
              <a:pPr/>
              <a:t>26</a:t>
            </a:fld>
            <a:endParaRPr lang="fr-FR"/>
          </a:p>
        </p:txBody>
      </p:sp>
    </p:spTree>
    <p:extLst>
      <p:ext uri="{BB962C8B-B14F-4D97-AF65-F5344CB8AC3E}">
        <p14:creationId xmlns:p14="http://schemas.microsoft.com/office/powerpoint/2010/main" xmlns="" val="357223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1" y="218367"/>
            <a:ext cx="9632042" cy="584775"/>
          </a:xfrm>
          <a:prstGeom prst="rect">
            <a:avLst/>
          </a:prstGeom>
        </p:spPr>
        <p:txBody>
          <a:bodyPr wrap="square">
            <a:spAutoFit/>
          </a:bodyPr>
          <a:lstStyle/>
          <a:p>
            <a:pPr algn="ctr"/>
            <a:r>
              <a:rPr lang="ar-MA" sz="3200" b="1" dirty="0">
                <a:solidFill>
                  <a:srgbClr val="462256"/>
                </a:solidFill>
                <a:latin typeface="Calibri" panose="020F0502020204030204" pitchFamily="34" charset="0"/>
              </a:rPr>
              <a:t>ارتفاع معدل البطالة</a:t>
            </a:r>
            <a:endParaRPr lang="fr-FR" sz="3200" b="1" dirty="0">
              <a:solidFill>
                <a:srgbClr val="462256"/>
              </a:solidFill>
              <a:latin typeface="Calibri" panose="020F0502020204030204" pitchFamily="34" charset="0"/>
            </a:endParaRPr>
          </a:p>
        </p:txBody>
      </p:sp>
      <p:sp>
        <p:nvSpPr>
          <p:cNvPr id="3" name="Rectangle 2"/>
          <p:cNvSpPr/>
          <p:nvPr/>
        </p:nvSpPr>
        <p:spPr>
          <a:xfrm>
            <a:off x="1189491" y="1131523"/>
            <a:ext cx="9911443"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معدل البطالة (٪)</a:t>
            </a:r>
            <a:endParaRPr lang="fr-FR" sz="1600" b="1" dirty="0">
              <a:solidFill>
                <a:srgbClr val="000000"/>
              </a:solidFill>
              <a:latin typeface="Times New Roman" panose="02020603050405020304" pitchFamily="18" charset="0"/>
            </a:endParaRPr>
          </a:p>
        </p:txBody>
      </p:sp>
      <p:sp>
        <p:nvSpPr>
          <p:cNvPr id="4" name="Rectangle 3"/>
          <p:cNvSpPr/>
          <p:nvPr/>
        </p:nvSpPr>
        <p:spPr>
          <a:xfrm>
            <a:off x="571726" y="5529191"/>
            <a:ext cx="11146971" cy="872034"/>
          </a:xfrm>
          <a:prstGeom prst="rect">
            <a:avLst/>
          </a:prstGeom>
        </p:spPr>
        <p:txBody>
          <a:bodyPr wrap="square">
            <a:spAutoFit/>
          </a:bodyPr>
          <a:lstStyle/>
          <a:p>
            <a:pPr marL="285750" indent="-285750" algn="ctr" rtl="1" fontAlgn="base">
              <a:lnSpc>
                <a:spcPct val="150000"/>
              </a:lnSpc>
              <a:buFont typeface="Arial" panose="020B0604020202020204" pitchFamily="34" charset="0"/>
              <a:buChar char="•"/>
            </a:pPr>
            <a:r>
              <a:rPr lang="ar-MA" dirty="0">
                <a:solidFill>
                  <a:srgbClr val="000000"/>
                </a:solidFill>
                <a:latin typeface="Arial" panose="020B0604020202020204" pitchFamily="34" charset="0"/>
              </a:rPr>
              <a:t>ارتفاع معدل البطالة من 16,2٪ سنة 2014 إلى 21,3٪ سنة 2024.</a:t>
            </a:r>
          </a:p>
          <a:p>
            <a:pPr marL="285750" indent="-285750" algn="ctr" rtl="1" fontAlgn="base">
              <a:lnSpc>
                <a:spcPct val="150000"/>
              </a:lnSpc>
              <a:buFont typeface="Arial" panose="020B0604020202020204" pitchFamily="34" charset="0"/>
              <a:buChar char="•"/>
            </a:pPr>
            <a:r>
              <a:rPr lang="ar-MA" dirty="0">
                <a:solidFill>
                  <a:srgbClr val="000000"/>
                </a:solidFill>
                <a:latin typeface="Arial" panose="020B0604020202020204" pitchFamily="34" charset="0"/>
              </a:rPr>
              <a:t>يبقى هذا المعدل مرتفعا لدى النساء والسكان بالوسط القروي مع تسجيل تفاوتات بين الجهات. </a:t>
            </a:r>
            <a:endParaRPr lang="fr-FR" b="0" i="0" u="none" strike="noStrike" dirty="0">
              <a:solidFill>
                <a:srgbClr val="000000"/>
              </a:solidFill>
              <a:effectLst/>
              <a:latin typeface="Arial" panose="020B060402020202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607"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a:extLst>
              <a:ext uri="{FF2B5EF4-FFF2-40B4-BE49-F238E27FC236}">
                <a16:creationId xmlns:a16="http://schemas.microsoft.com/office/drawing/2014/main" xmlns="" id="{617A0933-7C6E-A6B1-5C58-3F8C595E34F2}"/>
              </a:ext>
            </a:extLst>
          </p:cNvPr>
          <p:cNvSpPr/>
          <p:nvPr/>
        </p:nvSpPr>
        <p:spPr>
          <a:xfrm>
            <a:off x="5946267" y="1607146"/>
            <a:ext cx="554439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حسب الجهات </a:t>
            </a:r>
          </a:p>
        </p:txBody>
      </p:sp>
      <p:sp>
        <p:nvSpPr>
          <p:cNvPr id="16" name="Rectangle 15">
            <a:extLst>
              <a:ext uri="{FF2B5EF4-FFF2-40B4-BE49-F238E27FC236}">
                <a16:creationId xmlns:a16="http://schemas.microsoft.com/office/drawing/2014/main" xmlns="" id="{BC7B3727-6AA3-3B57-6679-D162D9A3E686}"/>
              </a:ext>
            </a:extLst>
          </p:cNvPr>
          <p:cNvSpPr/>
          <p:nvPr/>
        </p:nvSpPr>
        <p:spPr>
          <a:xfrm>
            <a:off x="507546" y="1599577"/>
            <a:ext cx="5544396"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حسب الجنس ووسط الإقامة</a:t>
            </a:r>
            <a:endParaRPr lang="fr-FR" sz="1600" b="1" dirty="0">
              <a:solidFill>
                <a:srgbClr val="000000"/>
              </a:solidFill>
              <a:latin typeface="Times New Roman" panose="02020603050405020304" pitchFamily="18" charset="0"/>
            </a:endParaRPr>
          </a:p>
        </p:txBody>
      </p:sp>
      <p:graphicFrame>
        <p:nvGraphicFramePr>
          <p:cNvPr id="20" name="Graphique 19">
            <a:extLst>
              <a:ext uri="{FF2B5EF4-FFF2-40B4-BE49-F238E27FC236}">
                <a16:creationId xmlns:a16="http://schemas.microsoft.com/office/drawing/2014/main" xmlns="" id="{00000000-0008-0000-0800-000003000000}"/>
              </a:ext>
            </a:extLst>
          </p:cNvPr>
          <p:cNvGraphicFramePr>
            <a:graphicFrameLocks/>
          </p:cNvGraphicFramePr>
          <p:nvPr>
            <p:extLst>
              <p:ext uri="{D42A27DB-BD31-4B8C-83A1-F6EECF244321}">
                <p14:modId xmlns:p14="http://schemas.microsoft.com/office/powerpoint/2010/main" xmlns="" val="3159868797"/>
              </p:ext>
            </p:extLst>
          </p:nvPr>
        </p:nvGraphicFramePr>
        <p:xfrm>
          <a:off x="6155418" y="1938131"/>
          <a:ext cx="6036582" cy="31340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6">
            <a:extLst>
              <a:ext uri="{FF2B5EF4-FFF2-40B4-BE49-F238E27FC236}">
                <a16:creationId xmlns:a16="http://schemas.microsoft.com/office/drawing/2014/main" xmlns="" id="{00000000-0008-0000-0A00-000007000000}"/>
              </a:ext>
            </a:extLst>
          </p:cNvPr>
          <p:cNvGraphicFramePr>
            <a:graphicFrameLocks/>
          </p:cNvGraphicFramePr>
          <p:nvPr>
            <p:extLst>
              <p:ext uri="{D42A27DB-BD31-4B8C-83A1-F6EECF244321}">
                <p14:modId xmlns:p14="http://schemas.microsoft.com/office/powerpoint/2010/main" xmlns="" val="1605289417"/>
              </p:ext>
            </p:extLst>
          </p:nvPr>
        </p:nvGraphicFramePr>
        <p:xfrm>
          <a:off x="243253" y="2023207"/>
          <a:ext cx="5703014" cy="332772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6104466" y="3364932"/>
            <a:ext cx="5946927" cy="28045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F2ED58DF-700F-4411-4745-6B4B7AB18348}"/>
              </a:ext>
            </a:extLst>
          </p:cNvPr>
          <p:cNvSpPr>
            <a:spLocks noGrp="1"/>
          </p:cNvSpPr>
          <p:nvPr>
            <p:ph type="sldNum" sz="quarter" idx="12"/>
          </p:nvPr>
        </p:nvSpPr>
        <p:spPr/>
        <p:txBody>
          <a:bodyPr/>
          <a:lstStyle/>
          <a:p>
            <a:fld id="{E4583485-7D65-4EE1-A8B8-06CDF158787F}" type="slidenum">
              <a:rPr lang="fr-FR" smtClean="0"/>
              <a:pPr/>
              <a:t>27</a:t>
            </a:fld>
            <a:endParaRPr lang="fr-FR"/>
          </a:p>
        </p:txBody>
      </p:sp>
    </p:spTree>
    <p:extLst>
      <p:ext uri="{BB962C8B-B14F-4D97-AF65-F5344CB8AC3E}">
        <p14:creationId xmlns:p14="http://schemas.microsoft.com/office/powerpoint/2010/main" xmlns="" val="1626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7-rt.googleusercontent.com/slidesz/AGV_vUdKZT0tj_ZQ5KLURuMP3rVsyxL7QA9xGRGsJEugPeVVOjZ_XWM0knLJ2REIGXOQZL3Qnqd8tgJOMEU_yyWmXMDJB3HgX4npPBRx9s0kh9vPXuTKMpO6OLx3u9vR7B4rfJ0PP9dVBlzpWjmj6oHHE2k=s2048?key=NTr2ljQoRw6ZJ6jrQRBNSHkW">
            <a:extLst>
              <a:ext uri="{FF2B5EF4-FFF2-40B4-BE49-F238E27FC236}">
                <a16:creationId xmlns:a16="http://schemas.microsoft.com/office/drawing/2014/main" xmlns="" id="{F21E5C19-378D-5A23-6E80-6519416747C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581" y="38100"/>
            <a:ext cx="2086882" cy="243720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12BD82D7-46A2-1F42-894A-AF745F82D0E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B33891D1-D925-4BC6-862F-4AA55E62727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67000" y="0"/>
            <a:ext cx="6858000" cy="6858000"/>
          </a:xfrm>
          <a:prstGeom prst="rect">
            <a:avLst/>
          </a:prstGeom>
        </p:spPr>
      </p:pic>
      <p:sp>
        <p:nvSpPr>
          <p:cNvPr id="4" name="Espace réservé du numéro de diapositive 3">
            <a:extLst>
              <a:ext uri="{FF2B5EF4-FFF2-40B4-BE49-F238E27FC236}">
                <a16:creationId xmlns:a16="http://schemas.microsoft.com/office/drawing/2014/main" xmlns="" id="{8870F3C1-A68E-F0EE-2246-AA79CCFEE31A}"/>
              </a:ext>
            </a:extLst>
          </p:cNvPr>
          <p:cNvSpPr>
            <a:spLocks noGrp="1"/>
          </p:cNvSpPr>
          <p:nvPr>
            <p:ph type="sldNum" sz="quarter" idx="12"/>
          </p:nvPr>
        </p:nvSpPr>
        <p:spPr/>
        <p:txBody>
          <a:bodyPr/>
          <a:lstStyle/>
          <a:p>
            <a:fld id="{E4583485-7D65-4EE1-A8B8-06CDF158787F}" type="slidenum">
              <a:rPr lang="fr-FR" smtClean="0"/>
              <a:pPr/>
              <a:t>28</a:t>
            </a:fld>
            <a:endParaRPr lang="fr-FR"/>
          </a:p>
        </p:txBody>
      </p:sp>
    </p:spTree>
    <p:extLst>
      <p:ext uri="{BB962C8B-B14F-4D97-AF65-F5344CB8AC3E}">
        <p14:creationId xmlns:p14="http://schemas.microsoft.com/office/powerpoint/2010/main" xmlns="" val="383688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xmlns="" id="{00000000-0008-0000-0900-000004000000}"/>
              </a:ext>
            </a:extLst>
          </p:cNvPr>
          <p:cNvGraphicFramePr>
            <a:graphicFrameLocks/>
          </p:cNvGraphicFramePr>
          <p:nvPr>
            <p:extLst>
              <p:ext uri="{D42A27DB-BD31-4B8C-83A1-F6EECF244321}">
                <p14:modId xmlns:p14="http://schemas.microsoft.com/office/powerpoint/2010/main" xmlns="" val="4209557226"/>
              </p:ext>
            </p:extLst>
          </p:nvPr>
        </p:nvGraphicFramePr>
        <p:xfrm>
          <a:off x="6369268" y="1819275"/>
          <a:ext cx="5822732" cy="343208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011619" y="275030"/>
            <a:ext cx="8424409" cy="584775"/>
          </a:xfrm>
          <a:prstGeom prst="rect">
            <a:avLst/>
          </a:prstGeom>
        </p:spPr>
        <p:txBody>
          <a:bodyPr wrap="square">
            <a:spAutoFit/>
          </a:bodyPr>
          <a:lstStyle/>
          <a:p>
            <a:pPr algn="ctr"/>
            <a:r>
              <a:rPr lang="ar-MA" sz="3200" b="1" dirty="0">
                <a:solidFill>
                  <a:srgbClr val="462256"/>
                </a:solidFill>
                <a:latin typeface="Calibri" panose="020F0502020204030204" pitchFamily="34" charset="0"/>
              </a:rPr>
              <a:t>مساكن أكثر حداثة</a:t>
            </a:r>
            <a:endParaRPr lang="fr-FR" sz="3200" b="1" dirty="0">
              <a:solidFill>
                <a:srgbClr val="462256"/>
              </a:solidFill>
              <a:latin typeface="Calibri" panose="020F0502020204030204" pitchFamily="34" charset="0"/>
            </a:endParaRPr>
          </a:p>
        </p:txBody>
      </p:sp>
      <p:sp>
        <p:nvSpPr>
          <p:cNvPr id="3" name="Rectangle 2"/>
          <p:cNvSpPr/>
          <p:nvPr/>
        </p:nvSpPr>
        <p:spPr>
          <a:xfrm>
            <a:off x="518253" y="1398202"/>
            <a:ext cx="5851016"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 الأسر بالوسط الحضري </a:t>
            </a:r>
            <a:endParaRPr lang="fr-FR" sz="1600" b="1" dirty="0">
              <a:solidFill>
                <a:srgbClr val="000000"/>
              </a:solidFill>
              <a:latin typeface="Times New Roman" panose="02020603050405020304" pitchFamily="18" charset="0"/>
            </a:endParaRPr>
          </a:p>
        </p:txBody>
      </p:sp>
      <p:sp>
        <p:nvSpPr>
          <p:cNvPr id="4" name="Rectangle 3"/>
          <p:cNvSpPr/>
          <p:nvPr/>
        </p:nvSpPr>
        <p:spPr>
          <a:xfrm>
            <a:off x="-25400" y="5365660"/>
            <a:ext cx="6369270" cy="1338828"/>
          </a:xfrm>
          <a:prstGeom prst="rect">
            <a:avLst/>
          </a:prstGeom>
        </p:spPr>
        <p:txBody>
          <a:bodyPr wrap="square">
            <a:spAutoFit/>
          </a:bodyPr>
          <a:lstStyle/>
          <a:p>
            <a:pPr marL="285750" indent="-285750" algn="r" rtl="1" fontAlgn="base">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65,4</a:t>
            </a:r>
            <a:r>
              <a:rPr lang="ar-MA" dirty="0">
                <a:latin typeface="Arial" panose="020B0604020202020204" pitchFamily="34" charset="0"/>
                <a:cs typeface="Arial" panose="020B0604020202020204" pitchFamily="34" charset="0"/>
              </a:rPr>
              <a:t>٪ من الأسر بالوسط الحضري تعيش في مساكن من نوع دار مغربية عصرية، تليها الشقق (</a:t>
            </a:r>
            <a:r>
              <a:rPr lang="en-US" dirty="0">
                <a:latin typeface="Arial" panose="020B0604020202020204" pitchFamily="34" charset="0"/>
                <a:cs typeface="Arial" panose="020B0604020202020204" pitchFamily="34" charset="0"/>
              </a:rPr>
              <a:t>24,4</a:t>
            </a:r>
            <a:r>
              <a:rPr lang="ar-MA" dirty="0">
                <a:latin typeface="Arial" panose="020B0604020202020204" pitchFamily="34" charset="0"/>
                <a:cs typeface="Arial" panose="020B0604020202020204" pitchFamily="34" charset="0"/>
              </a:rPr>
              <a:t>٪).</a:t>
            </a:r>
          </a:p>
          <a:p>
            <a:pPr marL="285750" indent="-285750" algn="r" rtl="1" fontAlgn="base">
              <a:lnSpc>
                <a:spcPct val="150000"/>
              </a:lnSpc>
              <a:buFont typeface="Arial" panose="020B0604020202020204" pitchFamily="34" charset="0"/>
              <a:buChar char="•"/>
            </a:pPr>
            <a:r>
              <a:rPr lang="ar-MA" dirty="0">
                <a:latin typeface="Arial" panose="020B0604020202020204" pitchFamily="34" charset="0"/>
                <a:cs typeface="Arial" panose="020B0604020202020204" pitchFamily="34" charset="0"/>
              </a:rPr>
              <a:t>انخفاض في نسبة السكن العشوائي (</a:t>
            </a:r>
            <a:r>
              <a:rPr lang="en-US" dirty="0">
                <a:latin typeface="Arial" panose="020B0604020202020204" pitchFamily="34" charset="0"/>
                <a:cs typeface="Arial" panose="020B0604020202020204" pitchFamily="34" charset="0"/>
              </a:rPr>
              <a:t>3,3</a:t>
            </a:r>
            <a:r>
              <a:rPr lang="ar-MA" dirty="0">
                <a:latin typeface="Arial" panose="020B0604020202020204" pitchFamily="34" charset="0"/>
                <a:cs typeface="Arial" panose="020B0604020202020204" pitchFamily="34" charset="0"/>
              </a:rPr>
              <a:t>٪ سنة 2024 مقابل </a:t>
            </a:r>
            <a:r>
              <a:rPr lang="en-US" dirty="0">
                <a:latin typeface="Arial" panose="020B0604020202020204" pitchFamily="34" charset="0"/>
                <a:cs typeface="Arial" panose="020B0604020202020204" pitchFamily="34" charset="0"/>
              </a:rPr>
              <a:t>5,2</a:t>
            </a:r>
            <a:r>
              <a:rPr lang="ar-MA" dirty="0">
                <a:latin typeface="Arial" panose="020B0604020202020204" pitchFamily="34" charset="0"/>
                <a:cs typeface="Arial" panose="020B0604020202020204" pitchFamily="34" charset="0"/>
              </a:rPr>
              <a:t>٪ سنة 2014).</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F177F60F-2FDA-E905-00FF-F400F7DFC3CD}"/>
              </a:ext>
            </a:extLst>
          </p:cNvPr>
          <p:cNvSpPr/>
          <p:nvPr/>
        </p:nvSpPr>
        <p:spPr>
          <a:xfrm>
            <a:off x="6671440" y="1363506"/>
            <a:ext cx="4668165"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 الأسر بالوسط القروي</a:t>
            </a:r>
            <a:endParaRPr lang="fr-FR" sz="1600" b="1" dirty="0">
              <a:solidFill>
                <a:srgbClr val="000000"/>
              </a:solidFill>
              <a:latin typeface="Times New Roman" panose="02020603050405020304" pitchFamily="18" charset="0"/>
            </a:endParaRPr>
          </a:p>
        </p:txBody>
      </p:sp>
      <p:sp>
        <p:nvSpPr>
          <p:cNvPr id="10" name="Rectangle 9">
            <a:extLst>
              <a:ext uri="{FF2B5EF4-FFF2-40B4-BE49-F238E27FC236}">
                <a16:creationId xmlns:a16="http://schemas.microsoft.com/office/drawing/2014/main" xmlns="" id="{E88E514A-F4D0-2771-2D22-523E2E0FD46C}"/>
              </a:ext>
            </a:extLst>
          </p:cNvPr>
          <p:cNvSpPr/>
          <p:nvPr/>
        </p:nvSpPr>
        <p:spPr>
          <a:xfrm>
            <a:off x="6680200" y="5364411"/>
            <a:ext cx="5308600" cy="1338828"/>
          </a:xfrm>
          <a:prstGeom prst="rect">
            <a:avLst/>
          </a:prstGeom>
        </p:spPr>
        <p:txBody>
          <a:bodyPr wrap="square">
            <a:spAutoFit/>
          </a:bodyPr>
          <a:lstStyle/>
          <a:p>
            <a:pPr marL="285750" indent="-285750" algn="just" rtl="1" fontAlgn="base">
              <a:lnSpc>
                <a:spcPct val="150000"/>
              </a:lnSpc>
              <a:buFont typeface="Arial" panose="020B0604020202020204" pitchFamily="34" charset="0"/>
              <a:buChar char="•"/>
            </a:pPr>
            <a:r>
              <a:rPr lang="ar-MA" dirty="0">
                <a:solidFill>
                  <a:srgbClr val="000000"/>
                </a:solidFill>
                <a:latin typeface="Calibri" panose="020F0502020204030204" pitchFamily="34" charset="0"/>
              </a:rPr>
              <a:t>انخفاض نسبة الأسر التي تشغل المساكن القروية من 64,1٪ سنة 2014 إلى 53,3٪ سنة 2024 لصالح المساكن المغربية العصرية التي ارتفعت من 25,9٪ إلى 37,6٪.</a:t>
            </a:r>
            <a:endParaRPr lang="fr-FR" dirty="0">
              <a:solidFill>
                <a:srgbClr val="000000"/>
              </a:solidFill>
              <a:latin typeface="Calibri" panose="020F0502020204030204" pitchFamily="34" charset="0"/>
            </a:endParaRPr>
          </a:p>
        </p:txBody>
      </p:sp>
      <p:sp>
        <p:nvSpPr>
          <p:cNvPr id="12" name="Rectangle 11">
            <a:extLst>
              <a:ext uri="{FF2B5EF4-FFF2-40B4-BE49-F238E27FC236}">
                <a16:creationId xmlns:a16="http://schemas.microsoft.com/office/drawing/2014/main" xmlns="" id="{08626EE8-7E28-8624-3CB3-03D0232268C0}"/>
              </a:ext>
            </a:extLst>
          </p:cNvPr>
          <p:cNvSpPr/>
          <p:nvPr/>
        </p:nvSpPr>
        <p:spPr>
          <a:xfrm>
            <a:off x="1268103" y="898389"/>
            <a:ext cx="9911443"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توزيع الأسر حسب نوع المسكن (٪)</a:t>
            </a:r>
            <a:endParaRPr lang="fr-FR" sz="1600" b="1" dirty="0">
              <a:solidFill>
                <a:srgbClr val="000000"/>
              </a:solidFill>
              <a:latin typeface="Times New Roman" panose="02020603050405020304" pitchFamily="18" charset="0"/>
            </a:endParaRPr>
          </a:p>
        </p:txBody>
      </p:sp>
      <p:graphicFrame>
        <p:nvGraphicFramePr>
          <p:cNvPr id="14" name="Graphique 11">
            <a:extLst>
              <a:ext uri="{FF2B5EF4-FFF2-40B4-BE49-F238E27FC236}">
                <a16:creationId xmlns:a16="http://schemas.microsoft.com/office/drawing/2014/main" xmlns="" id="{00000000-0008-0000-0A00-00000C000000}"/>
              </a:ext>
            </a:extLst>
          </p:cNvPr>
          <p:cNvGraphicFramePr>
            <a:graphicFrameLocks/>
          </p:cNvGraphicFramePr>
          <p:nvPr>
            <p:extLst>
              <p:ext uri="{D42A27DB-BD31-4B8C-83A1-F6EECF244321}">
                <p14:modId xmlns:p14="http://schemas.microsoft.com/office/powerpoint/2010/main" xmlns="" val="3303578056"/>
              </p:ext>
            </p:extLst>
          </p:nvPr>
        </p:nvGraphicFramePr>
        <p:xfrm>
          <a:off x="294053" y="1703905"/>
          <a:ext cx="5851016" cy="3486162"/>
        </p:xfrm>
        <a:graphic>
          <a:graphicData uri="http://schemas.openxmlformats.org/drawingml/2006/chart">
            <c:chart xmlns:c="http://schemas.openxmlformats.org/drawingml/2006/chart" xmlns:r="http://schemas.openxmlformats.org/officeDocument/2006/relationships" r:id="rId6"/>
          </a:graphicData>
        </a:graphic>
      </p:graphicFrame>
      <p:sp>
        <p:nvSpPr>
          <p:cNvPr id="5" name="Espace réservé du numéro de diapositive 4">
            <a:extLst>
              <a:ext uri="{FF2B5EF4-FFF2-40B4-BE49-F238E27FC236}">
                <a16:creationId xmlns:a16="http://schemas.microsoft.com/office/drawing/2014/main" xmlns="" id="{89447779-AE9B-DD51-188F-203FE5E5C8EA}"/>
              </a:ext>
            </a:extLst>
          </p:cNvPr>
          <p:cNvSpPr>
            <a:spLocks noGrp="1"/>
          </p:cNvSpPr>
          <p:nvPr>
            <p:ph type="sldNum" sz="quarter" idx="12"/>
          </p:nvPr>
        </p:nvSpPr>
        <p:spPr/>
        <p:txBody>
          <a:bodyPr/>
          <a:lstStyle/>
          <a:p>
            <a:fld id="{E4583485-7D65-4EE1-A8B8-06CDF158787F}" type="slidenum">
              <a:rPr lang="fr-FR" smtClean="0"/>
              <a:pPr/>
              <a:t>29</a:t>
            </a:fld>
            <a:endParaRPr lang="fr-FR"/>
          </a:p>
        </p:txBody>
      </p:sp>
    </p:spTree>
    <p:extLst>
      <p:ext uri="{BB962C8B-B14F-4D97-AF65-F5344CB8AC3E}">
        <p14:creationId xmlns:p14="http://schemas.microsoft.com/office/powerpoint/2010/main" xmlns="" val="170940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486402"/>
            <a:ext cx="7289800" cy="1077218"/>
          </a:xfrm>
          <a:prstGeom prst="rect">
            <a:avLst/>
          </a:prstGeom>
        </p:spPr>
        <p:txBody>
          <a:bodyPr wrap="square">
            <a:spAutoFit/>
          </a:bodyPr>
          <a:lstStyle/>
          <a:p>
            <a:pPr algn="ctr" rtl="1"/>
            <a:r>
              <a:rPr lang="ar-SA" sz="3200" b="1" dirty="0">
                <a:solidFill>
                  <a:srgbClr val="462256"/>
                </a:solidFill>
                <a:latin typeface="Calibri" panose="020F0502020204030204" pitchFamily="34" charset="0"/>
              </a:rPr>
              <a:t>1. </a:t>
            </a:r>
            <a:r>
              <a:rPr lang="ar-MA" sz="3200" b="1" i="0" u="none" strike="noStrike" dirty="0">
                <a:solidFill>
                  <a:srgbClr val="462256"/>
                </a:solidFill>
                <a:effectLst/>
                <a:latin typeface="Calibri" panose="020F0502020204030204" pitchFamily="34" charset="0"/>
              </a:rPr>
              <a:t>أهداف الإحصاء</a:t>
            </a:r>
            <a:r>
              <a:rPr lang="ar-DZ" sz="3200" b="1" i="0" u="none" strike="noStrike" dirty="0">
                <a:solidFill>
                  <a:srgbClr val="462256"/>
                </a:solidFill>
                <a:effectLst/>
                <a:latin typeface="Calibri" panose="020F0502020204030204" pitchFamily="34" charset="0"/>
              </a:rPr>
              <a:t> </a:t>
            </a:r>
            <a:r>
              <a:rPr lang="ar-MA" sz="3200" b="1" dirty="0">
                <a:solidFill>
                  <a:srgbClr val="462256"/>
                </a:solidFill>
                <a:latin typeface="Calibri" panose="020F0502020204030204" pitchFamily="34" charset="0"/>
              </a:rPr>
              <a:t>العام للسكان والسكنى 2024</a:t>
            </a:r>
          </a:p>
          <a:p>
            <a:pPr algn="ctr" rtl="1"/>
            <a:r>
              <a:rPr lang="ar-MA" sz="3200" b="1" i="0" u="none" strike="noStrike" dirty="0">
                <a:solidFill>
                  <a:srgbClr val="462256"/>
                </a:solidFill>
                <a:effectLst/>
                <a:latin typeface="Calibri" panose="020F0502020204030204" pitchFamily="34" charset="0"/>
              </a:rPr>
              <a:t> </a:t>
            </a:r>
            <a:endParaRPr lang="fr-FR" b="0" dirty="0">
              <a:effectLst/>
            </a:endParaRPr>
          </a:p>
        </p:txBody>
      </p:sp>
      <p:sp>
        <p:nvSpPr>
          <p:cNvPr id="8" name="Rectangle 7"/>
          <p:cNvSpPr/>
          <p:nvPr/>
        </p:nvSpPr>
        <p:spPr>
          <a:xfrm>
            <a:off x="972025" y="2247187"/>
            <a:ext cx="10247951" cy="2597827"/>
          </a:xfrm>
          <a:prstGeom prst="rect">
            <a:avLst/>
          </a:prstGeom>
        </p:spPr>
        <p:txBody>
          <a:bodyPr wrap="square">
            <a:spAutoFit/>
          </a:bodyPr>
          <a:lstStyle/>
          <a:p>
            <a:pPr marL="457200" indent="-457200" algn="just" rtl="1" fontAlgn="base">
              <a:lnSpc>
                <a:spcPct val="150000"/>
              </a:lnSpc>
              <a:buFont typeface="+mj-lt"/>
              <a:buAutoNum type="arabicPeriod"/>
            </a:pPr>
            <a:r>
              <a:rPr lang="ar-MA" sz="2800" dirty="0">
                <a:solidFill>
                  <a:srgbClr val="000000"/>
                </a:solidFill>
              </a:rPr>
              <a:t>تحديد السكان القانونيين على صعيد كافة </a:t>
            </a:r>
            <a:r>
              <a:rPr lang="ar-SA" sz="2800" dirty="0">
                <a:solidFill>
                  <a:srgbClr val="000000"/>
                </a:solidFill>
              </a:rPr>
              <a:t>الجماعات الترابية </a:t>
            </a:r>
            <a:r>
              <a:rPr lang="ar-MA" sz="2800" dirty="0">
                <a:solidFill>
                  <a:srgbClr val="000000"/>
                </a:solidFill>
              </a:rPr>
              <a:t>للمملكة</a:t>
            </a:r>
          </a:p>
          <a:p>
            <a:pPr marL="457200" indent="-457200" algn="just" rtl="1" fontAlgn="base">
              <a:lnSpc>
                <a:spcPct val="150000"/>
              </a:lnSpc>
              <a:buFont typeface="+mj-lt"/>
              <a:buAutoNum type="arabicPeriod"/>
            </a:pPr>
            <a:r>
              <a:rPr lang="ar-MA" sz="2800" dirty="0">
                <a:solidFill>
                  <a:srgbClr val="000000"/>
                </a:solidFill>
              </a:rPr>
              <a:t>تحديد المميزات الديموغرافية وال</a:t>
            </a:r>
            <a:r>
              <a:rPr lang="ar-DZ" sz="2800" dirty="0">
                <a:solidFill>
                  <a:srgbClr val="000000"/>
                </a:solidFill>
              </a:rPr>
              <a:t>اجتماعية </a:t>
            </a:r>
            <a:r>
              <a:rPr lang="ar-MA" sz="2800" dirty="0">
                <a:solidFill>
                  <a:srgbClr val="000000"/>
                </a:solidFill>
              </a:rPr>
              <a:t>و</a:t>
            </a:r>
            <a:r>
              <a:rPr lang="ar-DZ" sz="2800" dirty="0">
                <a:solidFill>
                  <a:srgbClr val="000000"/>
                </a:solidFill>
              </a:rPr>
              <a:t>ال</a:t>
            </a:r>
            <a:r>
              <a:rPr lang="ar-MA" sz="2800" dirty="0">
                <a:solidFill>
                  <a:srgbClr val="000000"/>
                </a:solidFill>
              </a:rPr>
              <a:t>اقتصادية للسكان </a:t>
            </a:r>
            <a:r>
              <a:rPr lang="ar-SA" sz="2800" dirty="0">
                <a:solidFill>
                  <a:srgbClr val="000000"/>
                </a:solidFill>
              </a:rPr>
              <a:t>و</a:t>
            </a:r>
            <a:r>
              <a:rPr lang="ar-MA" sz="2800" dirty="0">
                <a:solidFill>
                  <a:srgbClr val="000000"/>
                </a:solidFill>
              </a:rPr>
              <a:t>ظروف سكن الأسر</a:t>
            </a:r>
          </a:p>
          <a:p>
            <a:pPr marL="457200" indent="-457200" algn="just" rtl="1" fontAlgn="base">
              <a:lnSpc>
                <a:spcPct val="150000"/>
              </a:lnSpc>
              <a:buFont typeface="+mj-lt"/>
              <a:buAutoNum type="arabicPeriod"/>
            </a:pPr>
            <a:r>
              <a:rPr lang="ar-MA" sz="2800" dirty="0">
                <a:solidFill>
                  <a:srgbClr val="000000"/>
                </a:solidFill>
              </a:rPr>
              <a:t>تحديد حضيرة السكن ومميزاتها</a:t>
            </a:r>
          </a:p>
          <a:p>
            <a:pPr marL="457200" indent="-457200" algn="just" rtl="1" fontAlgn="base">
              <a:lnSpc>
                <a:spcPct val="150000"/>
              </a:lnSpc>
              <a:buFont typeface="+mj-lt"/>
              <a:buAutoNum type="arabicPeriod"/>
            </a:pPr>
            <a:r>
              <a:rPr lang="ar-MA" sz="2800" dirty="0">
                <a:solidFill>
                  <a:srgbClr val="000000"/>
                </a:solidFill>
              </a:rPr>
              <a:t>تكوين قاعدة للمعاينة لإنجاز البحوث لدى الأسر</a:t>
            </a:r>
          </a:p>
        </p:txBody>
      </p:sp>
      <p:pic>
        <p:nvPicPr>
          <p:cNvPr id="9"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4518"/>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a:extLst>
              <a:ext uri="{FF2B5EF4-FFF2-40B4-BE49-F238E27FC236}">
                <a16:creationId xmlns:a16="http://schemas.microsoft.com/office/drawing/2014/main" xmlns="" id="{DBE8142F-313F-3AA9-C582-7B4C06C0FBD7}"/>
              </a:ext>
            </a:extLst>
          </p:cNvPr>
          <p:cNvSpPr>
            <a:spLocks noGrp="1"/>
          </p:cNvSpPr>
          <p:nvPr>
            <p:ph type="sldNum" sz="quarter" idx="12"/>
          </p:nvPr>
        </p:nvSpPr>
        <p:spPr/>
        <p:txBody>
          <a:bodyPr/>
          <a:lstStyle/>
          <a:p>
            <a:fld id="{E4583485-7D65-4EE1-A8B8-06CDF158787F}" type="slidenum">
              <a:rPr lang="fr-FR" smtClean="0"/>
              <a:pPr/>
              <a:t>3</a:t>
            </a:fld>
            <a:endParaRPr lang="fr-FR"/>
          </a:p>
        </p:txBody>
      </p:sp>
    </p:spTree>
    <p:extLst>
      <p:ext uri="{BB962C8B-B14F-4D97-AF65-F5344CB8AC3E}">
        <p14:creationId xmlns:p14="http://schemas.microsoft.com/office/powerpoint/2010/main" xmlns="" val="155496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925" y="218367"/>
            <a:ext cx="9714932"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أسر تشغل عددا أقل من الغرف </a:t>
            </a:r>
            <a:endParaRPr lang="fr-FR" sz="3200" b="1" dirty="0">
              <a:solidFill>
                <a:srgbClr val="462256"/>
              </a:solidFill>
              <a:latin typeface="Calibri" panose="020F0502020204030204" pitchFamily="34" charset="0"/>
            </a:endParaRPr>
          </a:p>
        </p:txBody>
      </p:sp>
      <p:sp>
        <p:nvSpPr>
          <p:cNvPr id="3" name="Rectangle 2"/>
          <p:cNvSpPr/>
          <p:nvPr/>
        </p:nvSpPr>
        <p:spPr>
          <a:xfrm>
            <a:off x="1189491" y="1131523"/>
            <a:ext cx="9161009"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تطور توزيع الأسر حسب عدد الغرف المشغولة (٪)</a:t>
            </a:r>
            <a:endParaRPr lang="fr-FR" sz="1600" b="1" dirty="0">
              <a:solidFill>
                <a:srgbClr val="000000"/>
              </a:solidFill>
              <a:latin typeface="Times New Roman" panose="02020603050405020304" pitchFamily="18" charset="0"/>
            </a:endParaRPr>
          </a:p>
        </p:txBody>
      </p:sp>
      <p:sp>
        <p:nvSpPr>
          <p:cNvPr id="4" name="Rectangle 3"/>
          <p:cNvSpPr/>
          <p:nvPr/>
        </p:nvSpPr>
        <p:spPr>
          <a:xfrm>
            <a:off x="749301" y="5575295"/>
            <a:ext cx="10504074" cy="878574"/>
          </a:xfrm>
          <a:prstGeom prst="rect">
            <a:avLst/>
          </a:prstGeom>
        </p:spPr>
        <p:txBody>
          <a:bodyPr wrap="square">
            <a:spAutoFit/>
          </a:bodyPr>
          <a:lstStyle/>
          <a:p>
            <a:pPr algn="just" rtl="1" fontAlgn="base">
              <a:lnSpc>
                <a:spcPct val="150000"/>
              </a:lnSpc>
            </a:pPr>
            <a:r>
              <a:rPr lang="ar-MA" dirty="0">
                <a:solidFill>
                  <a:srgbClr val="000000"/>
                </a:solidFill>
                <a:latin typeface="Calibri" panose="020F0502020204030204" pitchFamily="34" charset="0"/>
              </a:rPr>
              <a:t>ارتفعت نسبة الأسر التي تشغل مساكن تتألف من غرفة إلى غرفتين على الأكثر من 35,7٪ سنة 2014 إلى 43,5٪ سنة 2024 في حين انخفضت نسبة المساكن التي تتألف من ثلاث غرف على الأقل من 64,3٪ إلى 56,5٪</a:t>
            </a:r>
            <a:endParaRPr lang="fr-FR" dirty="0">
              <a:solidFill>
                <a:srgbClr val="000000"/>
              </a:solidFill>
              <a:latin typeface="Calibri" panose="020F050202020403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 y="69111"/>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xmlns="" id="{DDB603FF-D3A5-4C5A-AC90-7F0234FA5FF5}"/>
              </a:ext>
            </a:extLst>
          </p:cNvPr>
          <p:cNvGraphicFramePr>
            <a:graphicFrameLocks/>
          </p:cNvGraphicFramePr>
          <p:nvPr>
            <p:extLst>
              <p:ext uri="{D42A27DB-BD31-4B8C-83A1-F6EECF244321}">
                <p14:modId xmlns:p14="http://schemas.microsoft.com/office/powerpoint/2010/main" xmlns="" val="2799095383"/>
              </p:ext>
            </p:extLst>
          </p:nvPr>
        </p:nvGraphicFramePr>
        <p:xfrm>
          <a:off x="3014133" y="1798458"/>
          <a:ext cx="5808134" cy="3179942"/>
        </p:xfrm>
        <a:graphic>
          <a:graphicData uri="http://schemas.openxmlformats.org/drawingml/2006/chart">
            <c:chart xmlns:c="http://schemas.openxmlformats.org/drawingml/2006/chart" xmlns:r="http://schemas.openxmlformats.org/officeDocument/2006/relationships" r:id="rId4"/>
          </a:graphicData>
        </a:graphic>
      </p:graphicFrame>
      <p:sp>
        <p:nvSpPr>
          <p:cNvPr id="5" name="Espace réservé du numéro de diapositive 4">
            <a:extLst>
              <a:ext uri="{FF2B5EF4-FFF2-40B4-BE49-F238E27FC236}">
                <a16:creationId xmlns:a16="http://schemas.microsoft.com/office/drawing/2014/main" xmlns="" id="{94A945FC-8BDE-B2B1-2610-555F887ABB77}"/>
              </a:ext>
            </a:extLst>
          </p:cNvPr>
          <p:cNvSpPr>
            <a:spLocks noGrp="1"/>
          </p:cNvSpPr>
          <p:nvPr>
            <p:ph type="sldNum" sz="quarter" idx="12"/>
          </p:nvPr>
        </p:nvSpPr>
        <p:spPr/>
        <p:txBody>
          <a:bodyPr/>
          <a:lstStyle/>
          <a:p>
            <a:fld id="{E4583485-7D65-4EE1-A8B8-06CDF158787F}" type="slidenum">
              <a:rPr lang="fr-FR" smtClean="0"/>
              <a:pPr/>
              <a:t>30</a:t>
            </a:fld>
            <a:endParaRPr lang="fr-FR"/>
          </a:p>
        </p:txBody>
      </p:sp>
    </p:spTree>
    <p:extLst>
      <p:ext uri="{BB962C8B-B14F-4D97-AF65-F5344CB8AC3E}">
        <p14:creationId xmlns:p14="http://schemas.microsoft.com/office/powerpoint/2010/main" xmlns="" val="164255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401" y="218367"/>
            <a:ext cx="9829799" cy="584775"/>
          </a:xfrm>
          <a:prstGeom prst="rect">
            <a:avLst/>
          </a:prstGeom>
        </p:spPr>
        <p:txBody>
          <a:bodyPr wrap="square">
            <a:spAutoFit/>
          </a:bodyPr>
          <a:lstStyle/>
          <a:p>
            <a:pPr algn="ctr" rtl="1"/>
            <a:r>
              <a:rPr lang="ar-SA" sz="3200" b="1" dirty="0">
                <a:solidFill>
                  <a:srgbClr val="462256"/>
                </a:solidFill>
                <a:latin typeface="Calibri" panose="020F0502020204030204" pitchFamily="34" charset="0"/>
              </a:rPr>
              <a:t>حوالي </a:t>
            </a:r>
            <a:r>
              <a:rPr lang="ar-MA" sz="3200" b="1" dirty="0">
                <a:solidFill>
                  <a:srgbClr val="462256"/>
                </a:solidFill>
                <a:latin typeface="Calibri" panose="020F0502020204030204" pitchFamily="34" charset="0"/>
              </a:rPr>
              <a:t>ثلثي الأسر الحضرية مالكة لمسكنها</a:t>
            </a:r>
            <a:endParaRPr lang="fr-FR" sz="3200" b="1" dirty="0">
              <a:solidFill>
                <a:srgbClr val="462256"/>
              </a:solidFill>
              <a:latin typeface="Calibri" panose="020F0502020204030204" pitchFamily="34" charset="0"/>
            </a:endParaRPr>
          </a:p>
        </p:txBody>
      </p:sp>
      <p:sp>
        <p:nvSpPr>
          <p:cNvPr id="3" name="Rectangle 2"/>
          <p:cNvSpPr/>
          <p:nvPr/>
        </p:nvSpPr>
        <p:spPr>
          <a:xfrm>
            <a:off x="1502909" y="1683451"/>
            <a:ext cx="9161009"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توزيع الأسر حسب صفة حيازة المسكن ووسط الإقامة (٪)</a:t>
            </a:r>
            <a:endParaRPr lang="fr-FR" sz="1600" b="1" dirty="0">
              <a:solidFill>
                <a:srgbClr val="000000"/>
              </a:solidFill>
              <a:latin typeface="Times New Roman" panose="02020603050405020304" pitchFamily="18" charset="0"/>
            </a:endParaRPr>
          </a:p>
        </p:txBody>
      </p:sp>
      <p:sp>
        <p:nvSpPr>
          <p:cNvPr id="4" name="Rectangle 3"/>
          <p:cNvSpPr/>
          <p:nvPr/>
        </p:nvSpPr>
        <p:spPr>
          <a:xfrm>
            <a:off x="1041401" y="5805949"/>
            <a:ext cx="10020300" cy="463075"/>
          </a:xfrm>
          <a:prstGeom prst="rect">
            <a:avLst/>
          </a:prstGeom>
        </p:spPr>
        <p:txBody>
          <a:bodyPr wrap="square">
            <a:spAutoFit/>
          </a:bodyPr>
          <a:lstStyle/>
          <a:p>
            <a:pPr algn="ctr" rtl="1">
              <a:lnSpc>
                <a:spcPct val="150000"/>
              </a:lnSpc>
            </a:pPr>
            <a:r>
              <a:rPr lang="ar-MA" dirty="0">
                <a:solidFill>
                  <a:srgbClr val="000000"/>
                </a:solidFill>
                <a:latin typeface="Calibri" panose="020F0502020204030204" pitchFamily="34" charset="0"/>
              </a:rPr>
              <a:t>61,5٪</a:t>
            </a:r>
            <a:r>
              <a:rPr lang="ar-SA" dirty="0">
                <a:solidFill>
                  <a:srgbClr val="000000"/>
                </a:solidFill>
                <a:latin typeface="Calibri" panose="020F0502020204030204" pitchFamily="34" charset="0"/>
              </a:rPr>
              <a:t> من </a:t>
            </a:r>
            <a:r>
              <a:rPr lang="ar-MA" dirty="0">
                <a:solidFill>
                  <a:srgbClr val="000000"/>
                </a:solidFill>
                <a:latin typeface="Calibri" panose="020F0502020204030204" pitchFamily="34" charset="0"/>
              </a:rPr>
              <a:t>الأسر الحضرية مالكة لمساكنها سنة 2024</a:t>
            </a:r>
            <a:endParaRPr lang="fr-FR" dirty="0">
              <a:solidFill>
                <a:srgbClr val="000000"/>
              </a:solidFill>
              <a:latin typeface="Calibri" panose="020F050202020403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08" y="0"/>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xmlns="" id="{339F46D2-9792-4E92-BA47-DE4360583B85}"/>
              </a:ext>
            </a:extLst>
          </p:cNvPr>
          <p:cNvGraphicFramePr>
            <a:graphicFrameLocks/>
          </p:cNvGraphicFramePr>
          <p:nvPr>
            <p:extLst>
              <p:ext uri="{D42A27DB-BD31-4B8C-83A1-F6EECF244321}">
                <p14:modId xmlns:p14="http://schemas.microsoft.com/office/powerpoint/2010/main" xmlns="" val="1888780747"/>
              </p:ext>
            </p:extLst>
          </p:nvPr>
        </p:nvGraphicFramePr>
        <p:xfrm>
          <a:off x="1752599" y="2057399"/>
          <a:ext cx="8119533" cy="3285068"/>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numéro de diapositive 4">
            <a:extLst>
              <a:ext uri="{FF2B5EF4-FFF2-40B4-BE49-F238E27FC236}">
                <a16:creationId xmlns:a16="http://schemas.microsoft.com/office/drawing/2014/main" xmlns="" id="{0A6960B1-162F-874F-4258-92132C05B56F}"/>
              </a:ext>
            </a:extLst>
          </p:cNvPr>
          <p:cNvSpPr>
            <a:spLocks noGrp="1"/>
          </p:cNvSpPr>
          <p:nvPr>
            <p:ph type="sldNum" sz="quarter" idx="12"/>
          </p:nvPr>
        </p:nvSpPr>
        <p:spPr/>
        <p:txBody>
          <a:bodyPr/>
          <a:lstStyle/>
          <a:p>
            <a:fld id="{E4583485-7D65-4EE1-A8B8-06CDF158787F}" type="slidenum">
              <a:rPr lang="fr-FR" smtClean="0"/>
              <a:pPr/>
              <a:t>31</a:t>
            </a:fld>
            <a:endParaRPr lang="fr-FR"/>
          </a:p>
        </p:txBody>
      </p:sp>
    </p:spTree>
    <p:extLst>
      <p:ext uri="{BB962C8B-B14F-4D97-AF65-F5344CB8AC3E}">
        <p14:creationId xmlns:p14="http://schemas.microsoft.com/office/powerpoint/2010/main" xmlns="" val="621509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094" y="218367"/>
            <a:ext cx="9761764"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تجديد حظيرة مساكن الأسر</a:t>
            </a:r>
            <a:endParaRPr lang="fr-FR" sz="3200" b="1" dirty="0">
              <a:solidFill>
                <a:srgbClr val="462256"/>
              </a:solidFill>
              <a:latin typeface="Calibri" panose="020F0502020204030204" pitchFamily="34" charset="0"/>
            </a:endParaRPr>
          </a:p>
        </p:txBody>
      </p:sp>
      <p:sp>
        <p:nvSpPr>
          <p:cNvPr id="3" name="Rectangle 2"/>
          <p:cNvSpPr/>
          <p:nvPr/>
        </p:nvSpPr>
        <p:spPr>
          <a:xfrm>
            <a:off x="1502909" y="1025092"/>
            <a:ext cx="9161009"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توزيع الأسر حسب عمر المسكن</a:t>
            </a:r>
            <a:r>
              <a:rPr lang="ar-SA" sz="1600" b="1" dirty="0">
                <a:solidFill>
                  <a:srgbClr val="000000"/>
                </a:solidFill>
                <a:latin typeface="Times New Roman" panose="02020603050405020304" pitchFamily="18" charset="0"/>
              </a:rPr>
              <a:t> </a:t>
            </a:r>
            <a:r>
              <a:rPr lang="ar-MA" sz="1600" b="1" dirty="0">
                <a:solidFill>
                  <a:srgbClr val="000000"/>
                </a:solidFill>
                <a:latin typeface="Times New Roman" panose="02020603050405020304" pitchFamily="18" charset="0"/>
              </a:rPr>
              <a:t>(٪)</a:t>
            </a:r>
            <a:endParaRPr lang="fr-FR" sz="1600" b="1" dirty="0">
              <a:solidFill>
                <a:srgbClr val="000000"/>
              </a:solidFill>
              <a:latin typeface="Times New Roman" panose="02020603050405020304" pitchFamily="18" charset="0"/>
            </a:endParaRPr>
          </a:p>
        </p:txBody>
      </p:sp>
      <p:sp>
        <p:nvSpPr>
          <p:cNvPr id="4" name="Rectangle 3"/>
          <p:cNvSpPr/>
          <p:nvPr/>
        </p:nvSpPr>
        <p:spPr>
          <a:xfrm>
            <a:off x="1502909" y="5601297"/>
            <a:ext cx="9025391" cy="878574"/>
          </a:xfrm>
          <a:prstGeom prst="rect">
            <a:avLst/>
          </a:prstGeom>
        </p:spPr>
        <p:txBody>
          <a:bodyPr wrap="square">
            <a:spAutoFit/>
          </a:bodyPr>
          <a:lstStyle/>
          <a:p>
            <a:pPr marL="285750" indent="-285750" algn="ctr" rtl="1" fontAlgn="base">
              <a:lnSpc>
                <a:spcPct val="150000"/>
              </a:lnSpc>
              <a:buFont typeface="Arial" panose="020B0604020202020204" pitchFamily="34" charset="0"/>
              <a:buChar char="•"/>
            </a:pPr>
            <a:r>
              <a:rPr lang="ar-SA" dirty="0">
                <a:solidFill>
                  <a:srgbClr val="000000"/>
                </a:solidFill>
                <a:latin typeface="Calibri" panose="020F0502020204030204" pitchFamily="34" charset="0"/>
              </a:rPr>
              <a:t>ارتفاع طفيف ل</a:t>
            </a:r>
            <a:r>
              <a:rPr lang="ar-MA" dirty="0">
                <a:solidFill>
                  <a:srgbClr val="000000"/>
                </a:solidFill>
                <a:latin typeface="Calibri" panose="020F0502020204030204" pitchFamily="34" charset="0"/>
              </a:rPr>
              <a:t>نسبة مساكن</a:t>
            </a:r>
            <a:r>
              <a:rPr lang="ar-SA" dirty="0">
                <a:solidFill>
                  <a:srgbClr val="000000"/>
                </a:solidFill>
                <a:latin typeface="Calibri" panose="020F0502020204030204" pitchFamily="34" charset="0"/>
              </a:rPr>
              <a:t> الأسر</a:t>
            </a:r>
            <a:r>
              <a:rPr lang="ar-MA" dirty="0">
                <a:solidFill>
                  <a:srgbClr val="000000"/>
                </a:solidFill>
                <a:latin typeface="Calibri" panose="020F0502020204030204" pitchFamily="34" charset="0"/>
              </a:rPr>
              <a:t> التي يبلغ عمرها أقل من 10 سنوات</a:t>
            </a:r>
            <a:endParaRPr lang="ar-SA" dirty="0">
              <a:solidFill>
                <a:srgbClr val="000000"/>
              </a:solidFill>
              <a:latin typeface="Calibri" panose="020F0502020204030204" pitchFamily="34" charset="0"/>
            </a:endParaRPr>
          </a:p>
          <a:p>
            <a:pPr marL="285750" indent="-285750" algn="ctr" rtl="1" fontAlgn="base">
              <a:lnSpc>
                <a:spcPct val="150000"/>
              </a:lnSpc>
              <a:buFont typeface="Arial" panose="020B0604020202020204" pitchFamily="34" charset="0"/>
              <a:buChar char="•"/>
            </a:pPr>
            <a:r>
              <a:rPr lang="ar-SA" dirty="0">
                <a:solidFill>
                  <a:srgbClr val="000000"/>
                </a:solidFill>
                <a:latin typeface="Calibri" panose="020F0502020204030204" pitchFamily="34" charset="0"/>
              </a:rPr>
              <a:t>ان</a:t>
            </a:r>
            <a:r>
              <a:rPr lang="ar-MA" dirty="0">
                <a:solidFill>
                  <a:srgbClr val="000000"/>
                </a:solidFill>
                <a:latin typeface="Calibri" panose="020F0502020204030204" pitchFamily="34" charset="0"/>
              </a:rPr>
              <a:t>خف</a:t>
            </a:r>
            <a:r>
              <a:rPr lang="ar-SA" dirty="0">
                <a:solidFill>
                  <a:srgbClr val="000000"/>
                </a:solidFill>
                <a:latin typeface="Calibri" panose="020F0502020204030204" pitchFamily="34" charset="0"/>
              </a:rPr>
              <a:t>ا</a:t>
            </a:r>
            <a:r>
              <a:rPr lang="ar-MA" dirty="0">
                <a:solidFill>
                  <a:srgbClr val="000000"/>
                </a:solidFill>
                <a:latin typeface="Calibri" panose="020F0502020204030204" pitchFamily="34" charset="0"/>
              </a:rPr>
              <a:t>ض نسبة مساكن</a:t>
            </a:r>
            <a:r>
              <a:rPr lang="ar-SA" dirty="0">
                <a:solidFill>
                  <a:srgbClr val="000000"/>
                </a:solidFill>
                <a:latin typeface="Calibri" panose="020F0502020204030204" pitchFamily="34" charset="0"/>
              </a:rPr>
              <a:t> الأسر</a:t>
            </a:r>
            <a:r>
              <a:rPr lang="ar-MA" dirty="0">
                <a:solidFill>
                  <a:srgbClr val="000000"/>
                </a:solidFill>
                <a:latin typeface="Calibri" panose="020F0502020204030204" pitchFamily="34" charset="0"/>
              </a:rPr>
              <a:t> التي يبلغ عمرها 50 سنة فما فوق</a:t>
            </a:r>
            <a:endParaRPr lang="fr-FR" dirty="0">
              <a:solidFill>
                <a:srgbClr val="000000"/>
              </a:solidFill>
              <a:latin typeface="Calibri" panose="020F0502020204030204" pitchFamily="34" charset="0"/>
            </a:endParaRP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61279"/>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xmlns="" id="{7EC2317A-3B6D-42A5-9DCC-916F565C58F4}"/>
              </a:ext>
            </a:extLst>
          </p:cNvPr>
          <p:cNvGraphicFramePr>
            <a:graphicFrameLocks/>
          </p:cNvGraphicFramePr>
          <p:nvPr>
            <p:extLst>
              <p:ext uri="{D42A27DB-BD31-4B8C-83A1-F6EECF244321}">
                <p14:modId xmlns:p14="http://schemas.microsoft.com/office/powerpoint/2010/main" xmlns="" val="4115444152"/>
              </p:ext>
            </p:extLst>
          </p:nvPr>
        </p:nvGraphicFramePr>
        <p:xfrm>
          <a:off x="1015093" y="1498600"/>
          <a:ext cx="9856107" cy="4102697"/>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numéro de diapositive 4">
            <a:extLst>
              <a:ext uri="{FF2B5EF4-FFF2-40B4-BE49-F238E27FC236}">
                <a16:creationId xmlns:a16="http://schemas.microsoft.com/office/drawing/2014/main" xmlns="" id="{3FB59A5C-947D-077A-48B8-015026F58B7A}"/>
              </a:ext>
            </a:extLst>
          </p:cNvPr>
          <p:cNvSpPr>
            <a:spLocks noGrp="1"/>
          </p:cNvSpPr>
          <p:nvPr>
            <p:ph type="sldNum" sz="quarter" idx="12"/>
          </p:nvPr>
        </p:nvSpPr>
        <p:spPr/>
        <p:txBody>
          <a:bodyPr/>
          <a:lstStyle/>
          <a:p>
            <a:fld id="{E4583485-7D65-4EE1-A8B8-06CDF158787F}" type="slidenum">
              <a:rPr lang="fr-FR" smtClean="0"/>
              <a:pPr/>
              <a:t>32</a:t>
            </a:fld>
            <a:endParaRPr lang="fr-FR"/>
          </a:p>
        </p:txBody>
      </p:sp>
    </p:spTree>
    <p:extLst>
      <p:ext uri="{BB962C8B-B14F-4D97-AF65-F5344CB8AC3E}">
        <p14:creationId xmlns:p14="http://schemas.microsoft.com/office/powerpoint/2010/main" xmlns="" val="200847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0" y="218367"/>
            <a:ext cx="9588499" cy="584775"/>
          </a:xfrm>
          <a:prstGeom prst="rect">
            <a:avLst/>
          </a:prstGeom>
        </p:spPr>
        <p:txBody>
          <a:bodyPr wrap="square">
            <a:spAutoFit/>
          </a:bodyPr>
          <a:lstStyle/>
          <a:p>
            <a:pPr algn="ctr" rtl="1"/>
            <a:r>
              <a:rPr lang="ar-SA" sz="3200" b="1" dirty="0">
                <a:solidFill>
                  <a:srgbClr val="462256"/>
                </a:solidFill>
                <a:latin typeface="Calibri" panose="020F0502020204030204" pitchFamily="34" charset="0"/>
              </a:rPr>
              <a:t>نحو تعميم استفادة الأسر من </a:t>
            </a:r>
            <a:r>
              <a:rPr lang="ar-MA" sz="3200" b="1" dirty="0">
                <a:solidFill>
                  <a:srgbClr val="462256"/>
                </a:solidFill>
                <a:latin typeface="Calibri" panose="020F0502020204030204" pitchFamily="34" charset="0"/>
              </a:rPr>
              <a:t>الخدمات الأساسية </a:t>
            </a:r>
            <a:endParaRPr lang="fr-FR" sz="3200" b="1" dirty="0">
              <a:solidFill>
                <a:srgbClr val="462256"/>
              </a:solidFill>
              <a:latin typeface="Calibri" panose="020F0502020204030204" pitchFamily="34" charset="0"/>
            </a:endParaRPr>
          </a:p>
        </p:txBody>
      </p:sp>
      <p:sp>
        <p:nvSpPr>
          <p:cNvPr id="3" name="Rectangle 2"/>
          <p:cNvSpPr/>
          <p:nvPr/>
        </p:nvSpPr>
        <p:spPr>
          <a:xfrm>
            <a:off x="1502909" y="1256703"/>
            <a:ext cx="9161009"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معدل تجهيز الأسر من الخدمات الأساسية (٪)</a:t>
            </a:r>
            <a:endParaRPr lang="fr-FR" sz="1600" b="1" dirty="0">
              <a:solidFill>
                <a:srgbClr val="000000"/>
              </a:solidFill>
              <a:latin typeface="Times New Roman" panose="02020603050405020304" pitchFamily="18" charset="0"/>
            </a:endParaRPr>
          </a:p>
        </p:txBody>
      </p:sp>
      <p:sp>
        <p:nvSpPr>
          <p:cNvPr id="4" name="Rectangle 3"/>
          <p:cNvSpPr/>
          <p:nvPr/>
        </p:nvSpPr>
        <p:spPr>
          <a:xfrm>
            <a:off x="466725" y="5367238"/>
            <a:ext cx="10887075" cy="1711366"/>
          </a:xfrm>
          <a:prstGeom prst="rect">
            <a:avLst/>
          </a:prstGeom>
        </p:spPr>
        <p:txBody>
          <a:bodyPr wrap="square">
            <a:spAutoFit/>
          </a:bodyPr>
          <a:lstStyle/>
          <a:p>
            <a:pPr marL="285750" indent="-285750" algn="ctr" rtl="1" fontAlgn="base">
              <a:lnSpc>
                <a:spcPct val="150000"/>
              </a:lnSpc>
              <a:buFont typeface="Arial" panose="020B0604020202020204" pitchFamily="34" charset="0"/>
              <a:buChar char="•"/>
            </a:pPr>
            <a:r>
              <a:rPr lang="ar-MA" dirty="0"/>
              <a:t>بلغت نسبة الأسر التي تتوفر على الكهرباء 97,1٪</a:t>
            </a:r>
          </a:p>
          <a:p>
            <a:pPr marL="285750" indent="-285750" algn="ctr" rtl="1" fontAlgn="base">
              <a:lnSpc>
                <a:spcPct val="150000"/>
              </a:lnSpc>
              <a:buFont typeface="Arial" panose="020B0604020202020204" pitchFamily="34" charset="0"/>
              <a:buChar char="•"/>
            </a:pPr>
            <a:r>
              <a:rPr lang="ar-MA" dirty="0"/>
              <a:t>بلغت نسبة الأسر المرتبطة بشبكة الماء الصالح للشرب 82.9٪</a:t>
            </a:r>
            <a:endParaRPr lang="ar-DZ" dirty="0"/>
          </a:p>
          <a:p>
            <a:pPr marL="285750" indent="-285750" algn="ctr" rtl="1" fontAlgn="base">
              <a:lnSpc>
                <a:spcPct val="150000"/>
              </a:lnSpc>
              <a:buFont typeface="Arial" panose="020B0604020202020204" pitchFamily="34" charset="0"/>
              <a:buChar char="•"/>
            </a:pPr>
            <a:r>
              <a:rPr lang="ar-SA" sz="1800" dirty="0">
                <a:effectLst/>
                <a:ea typeface="Calibri" panose="020F0502020204030204" pitchFamily="34" charset="0"/>
                <a:cs typeface="Times New Roman" panose="02020603050405020304" pitchFamily="18" charset="0"/>
              </a:rPr>
              <a:t>نسبة الأسر بالوسط القروي التي تستعمل مصادر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ea typeface="Calibri" panose="020F0502020204030204" pitchFamily="34" charset="0"/>
                <a:cs typeface="Times New Roman" panose="02020603050405020304" pitchFamily="18" charset="0"/>
              </a:rPr>
              <a:t>المياه الصالحة للشرب الأخرى المجهزة (سقاية، بئر، مطفية أو نقطة ماء مجهزة) (23,6٪ ) </a:t>
            </a:r>
            <a:endParaRPr lang="fr-MA" dirty="0"/>
          </a:p>
          <a:p>
            <a:pPr algn="ctr" rtl="1" fontAlgn="base">
              <a:lnSpc>
                <a:spcPct val="150000"/>
              </a:lnSpc>
            </a:pPr>
            <a:endParaRPr lang="fr-FR" dirty="0"/>
          </a:p>
        </p:txBody>
      </p:sp>
      <p:sp>
        <p:nvSpPr>
          <p:cNvPr id="12" name="Rectangle 11"/>
          <p:cNvSpPr/>
          <p:nvPr/>
        </p:nvSpPr>
        <p:spPr>
          <a:xfrm>
            <a:off x="8591323" y="4990357"/>
            <a:ext cx="3497943" cy="246221"/>
          </a:xfrm>
          <a:prstGeom prst="rect">
            <a:avLst/>
          </a:prstGeom>
        </p:spPr>
        <p:txBody>
          <a:bodyPr wrap="square">
            <a:spAutoFit/>
          </a:bodyPr>
          <a:lstStyle/>
          <a:p>
            <a:pPr algn="ctr"/>
            <a:r>
              <a:rPr lang="fr-FR" sz="1000" b="1" i="1" dirty="0">
                <a:solidFill>
                  <a:schemeClr val="tx1">
                    <a:lumMod val="65000"/>
                    <a:lumOff val="35000"/>
                  </a:schemeClr>
                </a:solidFill>
                <a:latin typeface="Times New Roman" panose="02020603050405020304" pitchFamily="18" charset="0"/>
              </a:rPr>
              <a:t>Source : HCP, RGPH 2014 et 2024</a:t>
            </a:r>
          </a:p>
        </p:txBody>
      </p:sp>
      <p:pic>
        <p:nvPicPr>
          <p:cNvPr id="11"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607" y="62950"/>
            <a:ext cx="1015093" cy="10954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Graphique 9">
            <a:extLst>
              <a:ext uri="{FF2B5EF4-FFF2-40B4-BE49-F238E27FC236}">
                <a16:creationId xmlns:a16="http://schemas.microsoft.com/office/drawing/2014/main" xmlns="" id="{00000000-0008-0000-0900-000008000000}"/>
              </a:ext>
            </a:extLst>
          </p:cNvPr>
          <p:cNvGraphicFramePr>
            <a:graphicFrameLocks/>
          </p:cNvGraphicFramePr>
          <p:nvPr>
            <p:extLst>
              <p:ext uri="{D42A27DB-BD31-4B8C-83A1-F6EECF244321}">
                <p14:modId xmlns:p14="http://schemas.microsoft.com/office/powerpoint/2010/main" xmlns="" val="3372641639"/>
              </p:ext>
            </p:extLst>
          </p:nvPr>
        </p:nvGraphicFramePr>
        <p:xfrm>
          <a:off x="466725" y="1595258"/>
          <a:ext cx="11077575" cy="3641320"/>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numéro de diapositive 4">
            <a:extLst>
              <a:ext uri="{FF2B5EF4-FFF2-40B4-BE49-F238E27FC236}">
                <a16:creationId xmlns:a16="http://schemas.microsoft.com/office/drawing/2014/main" xmlns="" id="{E1D39CDB-A939-063F-75E6-12F04C9CAE8E}"/>
              </a:ext>
            </a:extLst>
          </p:cNvPr>
          <p:cNvSpPr>
            <a:spLocks noGrp="1"/>
          </p:cNvSpPr>
          <p:nvPr>
            <p:ph type="sldNum" sz="quarter" idx="12"/>
          </p:nvPr>
        </p:nvSpPr>
        <p:spPr/>
        <p:txBody>
          <a:bodyPr/>
          <a:lstStyle/>
          <a:p>
            <a:fld id="{E4583485-7D65-4EE1-A8B8-06CDF158787F}" type="slidenum">
              <a:rPr lang="fr-FR" smtClean="0"/>
              <a:pPr/>
              <a:t>33</a:t>
            </a:fld>
            <a:endParaRPr lang="fr-FR" dirty="0"/>
          </a:p>
        </p:txBody>
      </p:sp>
    </p:spTree>
    <p:extLst>
      <p:ext uri="{BB962C8B-B14F-4D97-AF65-F5344CB8AC3E}">
        <p14:creationId xmlns:p14="http://schemas.microsoft.com/office/powerpoint/2010/main" xmlns="" val="2783897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1EB5C70A-EFBF-D02F-86AC-51BEA0E92236}"/>
              </a:ext>
            </a:extLst>
          </p:cNvPr>
          <p:cNvSpPr>
            <a:spLocks noGrp="1"/>
          </p:cNvSpPr>
          <p:nvPr>
            <p:ph type="sldNum" sz="quarter" idx="12"/>
          </p:nvPr>
        </p:nvSpPr>
        <p:spPr/>
        <p:txBody>
          <a:bodyPr/>
          <a:lstStyle/>
          <a:p>
            <a:fld id="{E4583485-7D65-4EE1-A8B8-06CDF158787F}" type="slidenum">
              <a:rPr lang="fr-FR" smtClean="0"/>
              <a:pPr/>
              <a:t>34</a:t>
            </a:fld>
            <a:endParaRPr lang="fr-FR"/>
          </a:p>
        </p:txBody>
      </p:sp>
      <p:sp>
        <p:nvSpPr>
          <p:cNvPr id="5" name="Rectangle 4">
            <a:extLst>
              <a:ext uri="{FF2B5EF4-FFF2-40B4-BE49-F238E27FC236}">
                <a16:creationId xmlns:a16="http://schemas.microsoft.com/office/drawing/2014/main" xmlns="" id="{7033F4A0-1FDC-BF98-22DF-5CABF55D7948}"/>
              </a:ext>
            </a:extLst>
          </p:cNvPr>
          <p:cNvSpPr/>
          <p:nvPr/>
        </p:nvSpPr>
        <p:spPr>
          <a:xfrm>
            <a:off x="2618813" y="2448411"/>
            <a:ext cx="6954373" cy="1771033"/>
          </a:xfrm>
          <a:prstGeom prst="rect">
            <a:avLst/>
          </a:prstGeom>
        </p:spPr>
        <p:txBody>
          <a:bodyPr vert="horz" lIns="91440" tIns="45720" rIns="91440" bIns="45720" rtlCol="0">
            <a:noAutofit/>
          </a:bodyPr>
          <a:lstStyle/>
          <a:p>
            <a:pPr algn="ctr">
              <a:lnSpc>
                <a:spcPct val="115000"/>
              </a:lnSpc>
              <a:spcBef>
                <a:spcPts val="1000"/>
              </a:spcBef>
              <a:spcAft>
                <a:spcPts val="800"/>
              </a:spcAft>
              <a:buFont typeface="Arial" panose="020B0604020202020204" pitchFamily="34" charset="0"/>
              <a:buNone/>
            </a:pPr>
            <a:r>
              <a:rPr lang="ar-MA" sz="4200" b="1" kern="100" dirty="0">
                <a:solidFill>
                  <a:srgbClr val="581850"/>
                </a:solidFill>
                <a:latin typeface="Gotham Ultra Bold"/>
                <a:ea typeface="Aptos" panose="020B0004020202020204" pitchFamily="34" charset="0"/>
                <a:cs typeface="Arial" panose="020B0604020202020204" pitchFamily="34" charset="0"/>
              </a:rPr>
              <a:t>التوطين الخرائطي للمنشآت الاقتصادية</a:t>
            </a:r>
            <a:r>
              <a:rPr lang="ar-DZ" sz="4200" b="1" kern="100" dirty="0">
                <a:solidFill>
                  <a:srgbClr val="581850"/>
                </a:solidFill>
                <a:latin typeface="Gotham Ultra Bold"/>
                <a:ea typeface="Aptos" panose="020B0004020202020204" pitchFamily="34" charset="0"/>
                <a:cs typeface="Arial" panose="020B0604020202020204" pitchFamily="34" charset="0"/>
              </a:rPr>
              <a:t> (غير الفلاحية)</a:t>
            </a:r>
            <a:endParaRPr lang="fr-FR" sz="4200" b="1" kern="100" dirty="0">
              <a:solidFill>
                <a:srgbClr val="581850"/>
              </a:solidFill>
              <a:latin typeface="Gotham Ultra Bold"/>
              <a:ea typeface="Aptos" panose="020B0004020202020204" pitchFamily="34" charset="0"/>
              <a:cs typeface="Arial" panose="020B0604020202020204" pitchFamily="34" charset="0"/>
            </a:endParaRPr>
          </a:p>
          <a:p>
            <a:pPr algn="ctr" rtl="1">
              <a:lnSpc>
                <a:spcPct val="115000"/>
              </a:lnSpc>
              <a:spcBef>
                <a:spcPts val="1000"/>
              </a:spcBef>
              <a:spcAft>
                <a:spcPts val="800"/>
              </a:spcAft>
              <a:buFont typeface="Arial" panose="020B0604020202020204" pitchFamily="34" charset="0"/>
              <a:buNone/>
            </a:pPr>
            <a:r>
              <a:rPr lang="ar-MA" sz="4200" b="1" kern="100" dirty="0">
                <a:solidFill>
                  <a:srgbClr val="581850"/>
                </a:solidFill>
                <a:latin typeface="Gotham Ultra Bold"/>
                <a:ea typeface="Aptos" panose="020B0004020202020204" pitchFamily="34" charset="0"/>
                <a:cs typeface="Arial" panose="020B0604020202020204" pitchFamily="34" charset="0"/>
              </a:rPr>
              <a:t>2023-2024</a:t>
            </a:r>
          </a:p>
        </p:txBody>
      </p:sp>
      <p:pic>
        <p:nvPicPr>
          <p:cNvPr id="6" name="Image 5">
            <a:extLst>
              <a:ext uri="{FF2B5EF4-FFF2-40B4-BE49-F238E27FC236}">
                <a16:creationId xmlns:a16="http://schemas.microsoft.com/office/drawing/2014/main" xmlns="" id="{FFC7828C-4C91-1671-1444-2E8892F3DFD0}"/>
              </a:ext>
            </a:extLst>
          </p:cNvPr>
          <p:cNvPicPr/>
          <p:nvPr/>
        </p:nvPicPr>
        <p:blipFill>
          <a:blip r:embed="rId2" cstate="print"/>
          <a:stretch>
            <a:fillRect/>
          </a:stretch>
        </p:blipFill>
        <p:spPr bwMode="auto">
          <a:xfrm>
            <a:off x="10672123" y="205667"/>
            <a:ext cx="1408906" cy="919779"/>
          </a:xfrm>
          <a:prstGeom prst="rect">
            <a:avLst/>
          </a:prstGeom>
          <a:noFill/>
          <a:ln>
            <a:noFill/>
          </a:ln>
        </p:spPr>
      </p:pic>
      <p:pic>
        <p:nvPicPr>
          <p:cNvPr id="7"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C91D2AA9-EBE8-BA78-8603-674323A46E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77" y="78785"/>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9829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9B88420-7218-4FD4-C325-B85EEB8391B6}"/>
              </a:ext>
            </a:extLst>
          </p:cNvPr>
          <p:cNvSpPr>
            <a:spLocks noGrp="1"/>
          </p:cNvSpPr>
          <p:nvPr>
            <p:ph type="sldNum" sz="quarter" idx="12"/>
          </p:nvPr>
        </p:nvSpPr>
        <p:spPr/>
        <p:txBody>
          <a:bodyPr/>
          <a:lstStyle/>
          <a:p>
            <a:fld id="{E4583485-7D65-4EE1-A8B8-06CDF158787F}" type="slidenum">
              <a:rPr lang="fr-FR" smtClean="0"/>
              <a:pPr/>
              <a:t>35</a:t>
            </a:fld>
            <a:endParaRPr lang="fr-FR"/>
          </a:p>
        </p:txBody>
      </p:sp>
      <p:pic>
        <p:nvPicPr>
          <p:cNvPr id="5" name="Image 4">
            <a:extLst>
              <a:ext uri="{FF2B5EF4-FFF2-40B4-BE49-F238E27FC236}">
                <a16:creationId xmlns:a16="http://schemas.microsoft.com/office/drawing/2014/main" xmlns="" id="{660C2B5B-F9AB-1688-1506-4A8DB366FFE5}"/>
              </a:ext>
            </a:extLst>
          </p:cNvPr>
          <p:cNvPicPr/>
          <p:nvPr/>
        </p:nvPicPr>
        <p:blipFill>
          <a:blip r:embed="rId2" cstate="print"/>
          <a:stretch>
            <a:fillRect/>
          </a:stretch>
        </p:blipFill>
        <p:spPr bwMode="auto">
          <a:xfrm>
            <a:off x="10672123" y="205667"/>
            <a:ext cx="1408906" cy="919779"/>
          </a:xfrm>
          <a:prstGeom prst="rect">
            <a:avLst/>
          </a:prstGeom>
          <a:noFill/>
          <a:ln>
            <a:noFill/>
          </a:ln>
        </p:spPr>
      </p:pic>
      <p:sp>
        <p:nvSpPr>
          <p:cNvPr id="6" name="ZoneTexte 5">
            <a:extLst>
              <a:ext uri="{FF2B5EF4-FFF2-40B4-BE49-F238E27FC236}">
                <a16:creationId xmlns:a16="http://schemas.microsoft.com/office/drawing/2014/main" xmlns="" id="{7D3B74FE-4F56-240F-10AB-46A6C148393C}"/>
              </a:ext>
            </a:extLst>
          </p:cNvPr>
          <p:cNvSpPr txBox="1"/>
          <p:nvPr/>
        </p:nvSpPr>
        <p:spPr>
          <a:xfrm>
            <a:off x="689192" y="1901013"/>
            <a:ext cx="10055007" cy="3770263"/>
          </a:xfrm>
          <a:prstGeom prst="rect">
            <a:avLst/>
          </a:prstGeom>
          <a:noFill/>
        </p:spPr>
        <p:txBody>
          <a:bodyPr wrap="square">
            <a:spAutoFit/>
          </a:bodyPr>
          <a:lstStyle>
            <a:defPPr>
              <a:defRPr lang="fr-FR"/>
            </a:defPPr>
            <a:lvl1pPr algn="r" rtl="1"/>
            <a:lvl2pPr marL="542925" lvl="1" indent="-361950" algn="just" rtl="1">
              <a:spcBef>
                <a:spcPts val="600"/>
              </a:spcBef>
              <a:spcAft>
                <a:spcPts val="600"/>
              </a:spcAft>
              <a:buClr>
                <a:schemeClr val="accent2">
                  <a:lumMod val="75000"/>
                </a:schemeClr>
              </a:buClr>
              <a:buFont typeface="Wingdings" panose="05000000000000000000" pitchFamily="2" charset="2"/>
              <a:buChar char="v"/>
              <a:defRPr>
                <a:solidFill>
                  <a:schemeClr val="tx2"/>
                </a:solidFill>
                <a:latin typeface="Arial" panose="020B0604020202020204" pitchFamily="34" charset="0"/>
                <a:cs typeface="Arial" panose="020B0604020202020204" pitchFamily="34" charset="0"/>
              </a:defRPr>
            </a:lvl2pPr>
          </a:lstStyle>
          <a:p>
            <a:pPr marL="514350" indent="-514350">
              <a:spcBef>
                <a:spcPts val="300"/>
              </a:spcBef>
              <a:spcAft>
                <a:spcPts val="300"/>
              </a:spcAft>
              <a:buFont typeface="+mj-lt"/>
              <a:buAutoNum type="arabicPeriod"/>
            </a:pPr>
            <a:r>
              <a:rPr lang="ar-MA" sz="3200" dirty="0">
                <a:latin typeface="Arial" panose="020B0604020202020204" pitchFamily="34" charset="0"/>
                <a:cs typeface="Arial" panose="020B0604020202020204" pitchFamily="34" charset="0"/>
              </a:rPr>
              <a:t>توفير صورة شاملة ومحينة للتوزيع الجغرافي للأنشطة الاقتصادية على المستوى الوطني والجهوي والمحلي</a:t>
            </a:r>
          </a:p>
          <a:p>
            <a:pPr marL="514350" indent="-514350">
              <a:spcBef>
                <a:spcPts val="300"/>
              </a:spcBef>
              <a:spcAft>
                <a:spcPts val="300"/>
              </a:spcAft>
              <a:buFont typeface="+mj-lt"/>
              <a:buAutoNum type="arabicPeriod"/>
            </a:pPr>
            <a:r>
              <a:rPr lang="ar-MA" sz="3200" dirty="0">
                <a:latin typeface="Arial" panose="020B0604020202020204" pitchFamily="34" charset="0"/>
                <a:cs typeface="Arial" panose="020B0604020202020204" pitchFamily="34" charset="0"/>
              </a:rPr>
              <a:t>توفير معلومات عن بنيات وخصائص مختلف القطاعات الاقتصادية</a:t>
            </a:r>
            <a:r>
              <a:rPr lang="ar-DZ" sz="3200" dirty="0">
                <a:latin typeface="Arial" panose="020B0604020202020204" pitchFamily="34" charset="0"/>
                <a:cs typeface="Arial" panose="020B0604020202020204" pitchFamily="34" charset="0"/>
              </a:rPr>
              <a:t> (غير الفلاحية)</a:t>
            </a:r>
            <a:endParaRPr lang="fr-FR" sz="3200" dirty="0">
              <a:latin typeface="Arial" panose="020B0604020202020204" pitchFamily="34" charset="0"/>
              <a:cs typeface="Arial" panose="020B0604020202020204" pitchFamily="34" charset="0"/>
            </a:endParaRPr>
          </a:p>
          <a:p>
            <a:pPr marL="514350" indent="-514350">
              <a:spcBef>
                <a:spcPts val="300"/>
              </a:spcBef>
              <a:spcAft>
                <a:spcPts val="300"/>
              </a:spcAft>
              <a:buFont typeface="+mj-lt"/>
              <a:buAutoNum type="arabicPeriod"/>
            </a:pPr>
            <a:r>
              <a:rPr lang="ar-MA" sz="3200" dirty="0">
                <a:latin typeface="Arial" panose="020B0604020202020204" pitchFamily="34" charset="0"/>
                <a:cs typeface="Arial" panose="020B0604020202020204" pitchFamily="34" charset="0"/>
              </a:rPr>
              <a:t>إنشاء قواعدة بيانات خاصة بالمقاولات والمؤسسات التابعة لها والأسواق الأسبوعية والتجهيزات الجماعية</a:t>
            </a:r>
          </a:p>
          <a:p>
            <a:pPr marL="514350" indent="-514350">
              <a:spcBef>
                <a:spcPts val="300"/>
              </a:spcBef>
              <a:spcAft>
                <a:spcPts val="300"/>
              </a:spcAft>
              <a:buFont typeface="+mj-lt"/>
              <a:buAutoNum type="arabicPeriod"/>
            </a:pPr>
            <a:r>
              <a:rPr lang="ar-MA" sz="3200" dirty="0">
                <a:latin typeface="Arial" panose="020B0604020202020204" pitchFamily="34" charset="0"/>
                <a:cs typeface="Arial" panose="020B0604020202020204" pitchFamily="34" charset="0"/>
              </a:rPr>
              <a:t>وضع إطار جديد لأخذ العينات الخاص بالبحوث الإحصائية الاقتصادية</a:t>
            </a:r>
          </a:p>
        </p:txBody>
      </p:sp>
      <p:pic>
        <p:nvPicPr>
          <p:cNvPr id="7"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193FC7D6-34A6-1C7B-F110-860FA8BFDA1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332" y="9264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xmlns="" id="{760FCF8F-316D-B73E-7452-B91CF0B49424}"/>
              </a:ext>
            </a:extLst>
          </p:cNvPr>
          <p:cNvSpPr/>
          <p:nvPr/>
        </p:nvSpPr>
        <p:spPr>
          <a:xfrm>
            <a:off x="1083624" y="577048"/>
            <a:ext cx="9588499" cy="584775"/>
          </a:xfrm>
          <a:prstGeom prst="rect">
            <a:avLst/>
          </a:prstGeom>
        </p:spPr>
        <p:txBody>
          <a:bodyPr wrap="square">
            <a:spAutoFit/>
          </a:bodyPr>
          <a:lstStyle/>
          <a:p>
            <a:pPr algn="ctr" rtl="1"/>
            <a:r>
              <a:rPr lang="ar-SA" sz="3200" b="1" dirty="0">
                <a:solidFill>
                  <a:srgbClr val="462256"/>
                </a:solidFill>
                <a:latin typeface="Calibri" panose="020F0502020204030204" pitchFamily="34" charset="0"/>
              </a:rPr>
              <a:t>1. الأهداف</a:t>
            </a:r>
            <a:endParaRPr lang="fr-FR" sz="3200" b="1" dirty="0">
              <a:solidFill>
                <a:srgbClr val="462256"/>
              </a:solidFill>
              <a:latin typeface="Calibri" panose="020F0502020204030204" pitchFamily="34" charset="0"/>
            </a:endParaRPr>
          </a:p>
        </p:txBody>
      </p:sp>
    </p:spTree>
    <p:extLst>
      <p:ext uri="{BB962C8B-B14F-4D97-AF65-F5344CB8AC3E}">
        <p14:creationId xmlns:p14="http://schemas.microsoft.com/office/powerpoint/2010/main" xmlns="" val="3293161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37206643-7AEB-C030-529E-9FA3BB212E59}"/>
              </a:ext>
            </a:extLst>
          </p:cNvPr>
          <p:cNvSpPr>
            <a:spLocks noGrp="1"/>
          </p:cNvSpPr>
          <p:nvPr>
            <p:ph type="sldNum" sz="quarter" idx="12"/>
          </p:nvPr>
        </p:nvSpPr>
        <p:spPr/>
        <p:txBody>
          <a:bodyPr/>
          <a:lstStyle/>
          <a:p>
            <a:fld id="{E4583485-7D65-4EE1-A8B8-06CDF158787F}" type="slidenum">
              <a:rPr lang="fr-FR" smtClean="0"/>
              <a:pPr/>
              <a:t>36</a:t>
            </a:fld>
            <a:endParaRPr lang="fr-FR"/>
          </a:p>
        </p:txBody>
      </p:sp>
      <p:pic>
        <p:nvPicPr>
          <p:cNvPr id="12" name="Image 11">
            <a:extLst>
              <a:ext uri="{FF2B5EF4-FFF2-40B4-BE49-F238E27FC236}">
                <a16:creationId xmlns:a16="http://schemas.microsoft.com/office/drawing/2014/main" xmlns="" id="{F25987DA-FBA1-5DD5-7199-117118EA01C3}"/>
              </a:ext>
            </a:extLst>
          </p:cNvPr>
          <p:cNvPicPr>
            <a:picLocks noChangeAspect="1"/>
          </p:cNvPicPr>
          <p:nvPr/>
        </p:nvPicPr>
        <p:blipFill>
          <a:blip r:embed="rId2"/>
          <a:stretch>
            <a:fillRect/>
          </a:stretch>
        </p:blipFill>
        <p:spPr>
          <a:xfrm>
            <a:off x="96985" y="83130"/>
            <a:ext cx="11943099" cy="6364776"/>
          </a:xfrm>
          <a:prstGeom prst="rect">
            <a:avLst/>
          </a:prstGeom>
        </p:spPr>
      </p:pic>
    </p:spTree>
    <p:extLst>
      <p:ext uri="{BB962C8B-B14F-4D97-AF65-F5344CB8AC3E}">
        <p14:creationId xmlns:p14="http://schemas.microsoft.com/office/powerpoint/2010/main" xmlns="" val="2626410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a:p>
        </p:txBody>
      </p:sp>
      <p:sp>
        <p:nvSpPr>
          <p:cNvPr id="3" name="Subtitle 2"/>
          <p:cNvSpPr>
            <a:spLocks noGrp="1"/>
          </p:cNvSpPr>
          <p:nvPr>
            <p:ph type="subTitle" idx="1"/>
          </p:nvPr>
        </p:nvSpPr>
        <p:spPr/>
        <p:txBody>
          <a:bodyPr/>
          <a:lstStyle/>
          <a:p>
            <a:endParaRPr lang="fr-FR"/>
          </a:p>
        </p:txBody>
      </p:sp>
      <p:sp>
        <p:nvSpPr>
          <p:cNvPr id="4" name="Slide Number Placeholder 3"/>
          <p:cNvSpPr>
            <a:spLocks noGrp="1"/>
          </p:cNvSpPr>
          <p:nvPr>
            <p:ph type="sldNum" sz="quarter" idx="12"/>
          </p:nvPr>
        </p:nvSpPr>
        <p:spPr/>
        <p:txBody>
          <a:bodyPr/>
          <a:lstStyle/>
          <a:p>
            <a:fld id="{E4583485-7D65-4EE1-A8B8-06CDF158787F}" type="slidenum">
              <a:rPr lang="fr-FR" smtClean="0"/>
              <a:pPr/>
              <a:t>‹#›</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CF2C70FA-CD98-C3EA-00D9-F44D8D493822}"/>
              </a:ext>
            </a:extLst>
          </p:cNvPr>
          <p:cNvSpPr>
            <a:spLocks noGrp="1"/>
          </p:cNvSpPr>
          <p:nvPr>
            <p:ph type="sldNum" sz="quarter" idx="12"/>
          </p:nvPr>
        </p:nvSpPr>
        <p:spPr/>
        <p:txBody>
          <a:bodyPr/>
          <a:lstStyle/>
          <a:p>
            <a:fld id="{E4583485-7D65-4EE1-A8B8-06CDF158787F}" type="slidenum">
              <a:rPr lang="fr-FR" smtClean="0"/>
              <a:pPr/>
              <a:t>38</a:t>
            </a:fld>
            <a:endParaRPr lang="fr-FR"/>
          </a:p>
        </p:txBody>
      </p:sp>
      <p:sp>
        <p:nvSpPr>
          <p:cNvPr id="5" name="Rectangle 1">
            <a:extLst>
              <a:ext uri="{FF2B5EF4-FFF2-40B4-BE49-F238E27FC236}">
                <a16:creationId xmlns:a16="http://schemas.microsoft.com/office/drawing/2014/main" xmlns="" id="{735CCE92-8D64-B683-24EA-E9FC7FE81503}"/>
              </a:ext>
            </a:extLst>
          </p:cNvPr>
          <p:cNvSpPr>
            <a:spLocks noChangeArrowheads="1"/>
          </p:cNvSpPr>
          <p:nvPr/>
        </p:nvSpPr>
        <p:spPr bwMode="auto">
          <a:xfrm>
            <a:off x="2722239" y="519073"/>
            <a:ext cx="6915150" cy="584775"/>
          </a:xfrm>
          <a:prstGeom prst="rect">
            <a:avLst/>
          </a:prstGeom>
          <a:noFill/>
        </p:spPr>
        <p:txBody>
          <a:bodyPr wrap="square" rtlCol="0">
            <a:spAutoFit/>
          </a:bodyPr>
          <a:lstStyle/>
          <a:p>
            <a:pPr algn="ctr"/>
            <a:r>
              <a:rPr lang="ar-DZ" sz="3200" b="1" dirty="0">
                <a:solidFill>
                  <a:srgbClr val="581850"/>
                </a:solidFill>
                <a:latin typeface="Canaro extra Bold"/>
              </a:rPr>
              <a:t>2. </a:t>
            </a:r>
            <a:r>
              <a:rPr lang="ar-SA" sz="3200" b="1" dirty="0">
                <a:solidFill>
                  <a:srgbClr val="581850"/>
                </a:solidFill>
                <a:latin typeface="Canaro extra Bold"/>
              </a:rPr>
              <a:t>المؤسسات الهادفة للربح</a:t>
            </a:r>
            <a:r>
              <a:rPr lang="ar-DZ" sz="3200" b="1" dirty="0">
                <a:solidFill>
                  <a:srgbClr val="581850"/>
                </a:solidFill>
                <a:latin typeface="Canaro extra Bold"/>
              </a:rPr>
              <a:t> (تابع)</a:t>
            </a:r>
            <a:endParaRPr lang="ar-SA" sz="3200" b="1" dirty="0">
              <a:solidFill>
                <a:srgbClr val="581850"/>
              </a:solidFill>
              <a:latin typeface="Canaro extra Bold"/>
            </a:endParaRPr>
          </a:p>
        </p:txBody>
      </p:sp>
      <p:pic>
        <p:nvPicPr>
          <p:cNvPr id="6" name="Image 5">
            <a:extLst>
              <a:ext uri="{FF2B5EF4-FFF2-40B4-BE49-F238E27FC236}">
                <a16:creationId xmlns:a16="http://schemas.microsoft.com/office/drawing/2014/main" xmlns="" id="{3F073F7A-8B7F-B4A6-2C6C-157F48E51730}"/>
              </a:ext>
            </a:extLst>
          </p:cNvPr>
          <p:cNvPicPr/>
          <p:nvPr/>
        </p:nvPicPr>
        <p:blipFill>
          <a:blip r:embed="rId2" cstate="print"/>
          <a:stretch>
            <a:fillRect/>
          </a:stretch>
        </p:blipFill>
        <p:spPr bwMode="auto">
          <a:xfrm>
            <a:off x="10672123" y="205667"/>
            <a:ext cx="1408906" cy="919779"/>
          </a:xfrm>
          <a:prstGeom prst="rect">
            <a:avLst/>
          </a:prstGeom>
          <a:noFill/>
          <a:ln>
            <a:noFill/>
          </a:ln>
        </p:spPr>
      </p:pic>
      <p:sp>
        <p:nvSpPr>
          <p:cNvPr id="7" name="ZoneTexte 6">
            <a:extLst>
              <a:ext uri="{FF2B5EF4-FFF2-40B4-BE49-F238E27FC236}">
                <a16:creationId xmlns:a16="http://schemas.microsoft.com/office/drawing/2014/main" xmlns="" id="{7F939F1C-83C2-C703-1D96-7341C61C4C97}"/>
              </a:ext>
            </a:extLst>
          </p:cNvPr>
          <p:cNvSpPr txBox="1"/>
          <p:nvPr/>
        </p:nvSpPr>
        <p:spPr>
          <a:xfrm>
            <a:off x="2035628" y="1441361"/>
            <a:ext cx="8636489" cy="1015663"/>
          </a:xfrm>
          <a:prstGeom prst="rect">
            <a:avLst/>
          </a:prstGeom>
          <a:noFill/>
        </p:spPr>
        <p:txBody>
          <a:bodyPr wrap="square">
            <a:spAutoFit/>
          </a:bodyPr>
          <a:lstStyle/>
          <a:p>
            <a:pPr marL="342900" indent="-342900" algn="r" rtl="1">
              <a:buFont typeface="Arial" panose="020B0604020202020204" pitchFamily="34" charset="0"/>
              <a:buChar char="•"/>
            </a:pPr>
            <a:r>
              <a:rPr lang="ar-MA" sz="2000" dirty="0"/>
              <a:t>تشكل اليد العاملة النسوية أكثر من ربع إجمالي التشغيل الدائم بمعدل 27,7٪</a:t>
            </a:r>
          </a:p>
          <a:p>
            <a:pPr marL="342900" indent="-342900" algn="r" rtl="1">
              <a:buFont typeface="Arial" panose="020B0604020202020204" pitchFamily="34" charset="0"/>
              <a:buChar char="•"/>
            </a:pPr>
            <a:r>
              <a:rPr lang="ar-SA" sz="1800" dirty="0">
                <a:effectLst/>
                <a:latin typeface="Book Antiqua" panose="02040602050305030304" pitchFamily="18" charset="0"/>
                <a:ea typeface="Calibri" panose="020F0502020204030204" pitchFamily="34" charset="0"/>
                <a:cs typeface="Calibri" panose="020F0502020204030204" pitchFamily="34" charset="0"/>
              </a:rPr>
              <a:t>10٪</a:t>
            </a:r>
            <a:r>
              <a:rPr lang="ar-MA" sz="1800" dirty="0">
                <a:effectLst/>
                <a:latin typeface="Book Antiqua" panose="02040602050305030304" pitchFamily="18" charset="0"/>
                <a:ea typeface="Calibri" panose="020F0502020204030204" pitchFamily="34" charset="0"/>
                <a:cs typeface="Calibri" panose="020F0502020204030204" pitchFamily="34" charset="0"/>
              </a:rPr>
              <a:t> من</a:t>
            </a:r>
            <a:r>
              <a:rPr lang="ar-SA" sz="1800" dirty="0">
                <a:effectLst/>
                <a:latin typeface="Book Antiqua" panose="02040602050305030304" pitchFamily="18" charset="0"/>
                <a:ea typeface="Calibri" panose="020F0502020204030204" pitchFamily="34" charset="0"/>
                <a:cs typeface="Calibri" panose="020F0502020204030204" pitchFamily="34" charset="0"/>
              </a:rPr>
              <a:t> </a:t>
            </a:r>
            <a:r>
              <a:rPr lang="ar-MA" sz="2000" dirty="0"/>
              <a:t>المؤسسات الهادفة للربح تديرها نساء</a:t>
            </a:r>
          </a:p>
          <a:p>
            <a:pPr marL="342900" indent="-342900" algn="r" rtl="1">
              <a:buFont typeface="Arial" panose="020B0604020202020204" pitchFamily="34" charset="0"/>
              <a:buChar char="•"/>
            </a:pPr>
            <a:r>
              <a:rPr lang="ar-MA" sz="2000" dirty="0"/>
              <a:t>تشغل المؤسسات التي تديرها نساء 7,8٪ من إجمالي التشغيل في المؤسسات الاقتصادية الهادفة للربح</a:t>
            </a:r>
            <a:endParaRPr lang="en-GB" sz="2000" dirty="0"/>
          </a:p>
        </p:txBody>
      </p:sp>
      <p:graphicFrame>
        <p:nvGraphicFramePr>
          <p:cNvPr id="8" name="Graphique 7">
            <a:extLst>
              <a:ext uri="{FF2B5EF4-FFF2-40B4-BE49-F238E27FC236}">
                <a16:creationId xmlns:a16="http://schemas.microsoft.com/office/drawing/2014/main" xmlns="" id="{42B689FA-1D11-2954-26E6-38959564B36B}"/>
              </a:ext>
            </a:extLst>
          </p:cNvPr>
          <p:cNvGraphicFramePr>
            <a:graphicFrameLocks/>
          </p:cNvGraphicFramePr>
          <p:nvPr/>
        </p:nvGraphicFramePr>
        <p:xfrm>
          <a:off x="692956" y="3008907"/>
          <a:ext cx="5146159" cy="3510938"/>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xmlns="" id="{ED05D587-ED83-1C04-6886-86521B783AFE}"/>
              </a:ext>
            </a:extLst>
          </p:cNvPr>
          <p:cNvSpPr txBox="1"/>
          <p:nvPr/>
        </p:nvSpPr>
        <p:spPr>
          <a:xfrm>
            <a:off x="257872" y="2609871"/>
            <a:ext cx="6096000" cy="369332"/>
          </a:xfrm>
          <a:prstGeom prst="rect">
            <a:avLst/>
          </a:prstGeom>
          <a:noFill/>
        </p:spPr>
        <p:txBody>
          <a:bodyPr wrap="square">
            <a:spAutoFit/>
          </a:bodyPr>
          <a:lstStyle/>
          <a:p>
            <a:pPr algn="ctr"/>
            <a:r>
              <a:rPr lang="ar-MA" sz="1800" b="1" dirty="0">
                <a:solidFill>
                  <a:schemeClr val="tx2"/>
                </a:solidFill>
              </a:rPr>
              <a:t>نسبة </a:t>
            </a:r>
            <a:r>
              <a:rPr lang="ar-SA" sz="1800" b="1" dirty="0">
                <a:solidFill>
                  <a:schemeClr val="tx2"/>
                </a:solidFill>
              </a:rPr>
              <a:t>المؤسسات التي تديرها النساء </a:t>
            </a:r>
          </a:p>
        </p:txBody>
      </p:sp>
      <p:graphicFrame>
        <p:nvGraphicFramePr>
          <p:cNvPr id="10" name="Graphique 9">
            <a:extLst>
              <a:ext uri="{FF2B5EF4-FFF2-40B4-BE49-F238E27FC236}">
                <a16:creationId xmlns:a16="http://schemas.microsoft.com/office/drawing/2014/main" xmlns="" id="{1C1A4DA8-D981-AED8-B5A4-F6AA8583D71D}"/>
              </a:ext>
            </a:extLst>
          </p:cNvPr>
          <p:cNvGraphicFramePr>
            <a:graphicFrameLocks/>
          </p:cNvGraphicFramePr>
          <p:nvPr/>
        </p:nvGraphicFramePr>
        <p:xfrm>
          <a:off x="6683829" y="2979203"/>
          <a:ext cx="4572000" cy="3359724"/>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a:extLst>
              <a:ext uri="{FF2B5EF4-FFF2-40B4-BE49-F238E27FC236}">
                <a16:creationId xmlns:a16="http://schemas.microsoft.com/office/drawing/2014/main" xmlns="" id="{F23311E2-047A-90AB-E7F8-7359DAA9CB50}"/>
              </a:ext>
            </a:extLst>
          </p:cNvPr>
          <p:cNvSpPr txBox="1"/>
          <p:nvPr/>
        </p:nvSpPr>
        <p:spPr>
          <a:xfrm>
            <a:off x="5839115" y="2632797"/>
            <a:ext cx="6096000" cy="369332"/>
          </a:xfrm>
          <a:prstGeom prst="rect">
            <a:avLst/>
          </a:prstGeom>
          <a:noFill/>
        </p:spPr>
        <p:txBody>
          <a:bodyPr wrap="square">
            <a:spAutoFit/>
          </a:bodyPr>
          <a:lstStyle/>
          <a:p>
            <a:pPr algn="ctr"/>
            <a:r>
              <a:rPr lang="ar-MA" sz="1800" b="1" dirty="0">
                <a:solidFill>
                  <a:schemeClr val="tx2"/>
                </a:solidFill>
              </a:rPr>
              <a:t>نسبة النساء العاملات حسب قطاع النشاط</a:t>
            </a:r>
            <a:endParaRPr lang="ar-SA" sz="1800" b="1" dirty="0">
              <a:solidFill>
                <a:schemeClr val="tx2"/>
              </a:solidFill>
            </a:endParaRPr>
          </a:p>
        </p:txBody>
      </p:sp>
      <p:pic>
        <p:nvPicPr>
          <p:cNvPr id="12"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0120563B-AB87-93CD-169B-BC45B902923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187" y="120350"/>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742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50287F50-35E3-1E80-FB25-A3E87191A4AB}"/>
              </a:ext>
            </a:extLst>
          </p:cNvPr>
          <p:cNvSpPr>
            <a:spLocks noGrp="1"/>
          </p:cNvSpPr>
          <p:nvPr>
            <p:ph type="sldNum" sz="quarter" idx="12"/>
          </p:nvPr>
        </p:nvSpPr>
        <p:spPr/>
        <p:txBody>
          <a:bodyPr/>
          <a:lstStyle/>
          <a:p>
            <a:fld id="{E4583485-7D65-4EE1-A8B8-06CDF158787F}" type="slidenum">
              <a:rPr lang="fr-FR" smtClean="0"/>
              <a:pPr/>
              <a:t>39</a:t>
            </a:fld>
            <a:endParaRPr lang="fr-FR"/>
          </a:p>
        </p:txBody>
      </p:sp>
      <p:sp>
        <p:nvSpPr>
          <p:cNvPr id="5" name="ZoneTexte 4">
            <a:extLst>
              <a:ext uri="{FF2B5EF4-FFF2-40B4-BE49-F238E27FC236}">
                <a16:creationId xmlns:a16="http://schemas.microsoft.com/office/drawing/2014/main" xmlns="" id="{5E22C834-BF7E-D966-E83B-95CBDB25AE77}"/>
              </a:ext>
            </a:extLst>
          </p:cNvPr>
          <p:cNvSpPr txBox="1"/>
          <p:nvPr/>
        </p:nvSpPr>
        <p:spPr>
          <a:xfrm>
            <a:off x="2784070" y="2771675"/>
            <a:ext cx="2048958" cy="400110"/>
          </a:xfrm>
          <a:prstGeom prst="rect">
            <a:avLst/>
          </a:prstGeom>
        </p:spPr>
        <p:txBody>
          <a:bodyPr wrap="none">
            <a:spAutoFit/>
          </a:bodyPr>
          <a:lstStyle>
            <a:defPPr>
              <a:defRPr lang="fr-FR"/>
            </a:defPPr>
            <a:lvl1pPr algn="r" rtl="1">
              <a:defRPr sz="2000" b="1">
                <a:solidFill>
                  <a:schemeClr val="tx1">
                    <a:lumMod val="75000"/>
                    <a:lumOff val="25000"/>
                  </a:schemeClr>
                </a:solidFill>
              </a:defRPr>
            </a:lvl1pPr>
          </a:lstStyle>
          <a:p>
            <a:r>
              <a:rPr lang="ar-MA" dirty="0">
                <a:solidFill>
                  <a:schemeClr val="tx2"/>
                </a:solidFill>
              </a:rPr>
              <a:t>التوزيع حسب الجهات</a:t>
            </a:r>
            <a:endParaRPr lang="fr-FR" dirty="0">
              <a:solidFill>
                <a:schemeClr val="tx2"/>
              </a:solidFill>
            </a:endParaRPr>
          </a:p>
        </p:txBody>
      </p:sp>
      <p:sp>
        <p:nvSpPr>
          <p:cNvPr id="6" name="Rectangle 5">
            <a:extLst>
              <a:ext uri="{FF2B5EF4-FFF2-40B4-BE49-F238E27FC236}">
                <a16:creationId xmlns:a16="http://schemas.microsoft.com/office/drawing/2014/main" xmlns="" id="{D5E48DB3-7407-4085-5103-CDF4B1C27DB0}"/>
              </a:ext>
            </a:extLst>
          </p:cNvPr>
          <p:cNvSpPr/>
          <p:nvPr/>
        </p:nvSpPr>
        <p:spPr>
          <a:xfrm>
            <a:off x="8101359" y="2771675"/>
            <a:ext cx="1988045" cy="400110"/>
          </a:xfrm>
          <a:prstGeom prst="rect">
            <a:avLst/>
          </a:prstGeom>
        </p:spPr>
        <p:txBody>
          <a:bodyPr wrap="none">
            <a:spAutoFit/>
          </a:bodyPr>
          <a:lstStyle/>
          <a:p>
            <a:pPr algn="r" rtl="1"/>
            <a:r>
              <a:rPr lang="ar-MA" sz="2000" b="1" dirty="0">
                <a:solidFill>
                  <a:schemeClr val="tx2"/>
                </a:solidFill>
              </a:rPr>
              <a:t>التوزيع حسب المجال</a:t>
            </a:r>
            <a:endParaRPr lang="fr-FR" sz="2000" b="1" dirty="0">
              <a:solidFill>
                <a:schemeClr val="tx2"/>
              </a:solidFill>
            </a:endParaRPr>
          </a:p>
        </p:txBody>
      </p:sp>
      <p:sp>
        <p:nvSpPr>
          <p:cNvPr id="7" name="Rectangle à coins arrondis 9">
            <a:extLst>
              <a:ext uri="{FF2B5EF4-FFF2-40B4-BE49-F238E27FC236}">
                <a16:creationId xmlns:a16="http://schemas.microsoft.com/office/drawing/2014/main" xmlns="" id="{AE30AB7E-31D7-B2DD-BF26-1E73259FECF5}"/>
              </a:ext>
            </a:extLst>
          </p:cNvPr>
          <p:cNvSpPr/>
          <p:nvPr/>
        </p:nvSpPr>
        <p:spPr>
          <a:xfrm>
            <a:off x="4376055" y="1290412"/>
            <a:ext cx="3439885" cy="664028"/>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rtl="1"/>
            <a:endParaRPr lang="ar-MA" sz="2000" b="1" dirty="0">
              <a:solidFill>
                <a:schemeClr val="tx2"/>
              </a:solidFill>
            </a:endParaRPr>
          </a:p>
          <a:p>
            <a:pPr algn="ctr" rtl="1"/>
            <a:r>
              <a:rPr lang="ar-SA" sz="2000" b="1" dirty="0">
                <a:solidFill>
                  <a:schemeClr val="tx2"/>
                </a:solidFill>
              </a:rPr>
              <a:t>147.062 مؤسسة لخدمة</a:t>
            </a:r>
            <a:r>
              <a:rPr lang="fr-MA" sz="2000" b="1" dirty="0">
                <a:solidFill>
                  <a:schemeClr val="tx2"/>
                </a:solidFill>
              </a:rPr>
              <a:t> </a:t>
            </a:r>
            <a:r>
              <a:rPr lang="ar-SA" sz="2000" b="1" dirty="0">
                <a:solidFill>
                  <a:schemeClr val="tx2"/>
                </a:solidFill>
              </a:rPr>
              <a:t>عمومية </a:t>
            </a:r>
            <a:endParaRPr lang="fr-FR" sz="2000" b="1" dirty="0">
              <a:solidFill>
                <a:schemeClr val="tx2"/>
              </a:solidFill>
            </a:endParaRPr>
          </a:p>
          <a:p>
            <a:pPr algn="ctr"/>
            <a:endParaRPr lang="fr-FR" dirty="0">
              <a:solidFill>
                <a:schemeClr val="tx2"/>
              </a:solidFill>
            </a:endParaRPr>
          </a:p>
        </p:txBody>
      </p:sp>
      <p:graphicFrame>
        <p:nvGraphicFramePr>
          <p:cNvPr id="8" name="Graphique 7">
            <a:extLst>
              <a:ext uri="{FF2B5EF4-FFF2-40B4-BE49-F238E27FC236}">
                <a16:creationId xmlns:a16="http://schemas.microsoft.com/office/drawing/2014/main" xmlns="" id="{6CBE7459-35F5-3EA2-02ED-E0AC4C672B11}"/>
              </a:ext>
            </a:extLst>
          </p:cNvPr>
          <p:cNvGraphicFramePr>
            <a:graphicFrameLocks/>
          </p:cNvGraphicFramePr>
          <p:nvPr>
            <p:extLst>
              <p:ext uri="{D42A27DB-BD31-4B8C-83A1-F6EECF244321}">
                <p14:modId xmlns:p14="http://schemas.microsoft.com/office/powerpoint/2010/main" xmlns="" val="3025820696"/>
              </p:ext>
            </p:extLst>
          </p:nvPr>
        </p:nvGraphicFramePr>
        <p:xfrm>
          <a:off x="6316768" y="3184110"/>
          <a:ext cx="4948086" cy="343530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
            <a:extLst>
              <a:ext uri="{FF2B5EF4-FFF2-40B4-BE49-F238E27FC236}">
                <a16:creationId xmlns:a16="http://schemas.microsoft.com/office/drawing/2014/main" xmlns="" id="{5874FA98-125C-0E54-CDE2-53AC44163946}"/>
              </a:ext>
            </a:extLst>
          </p:cNvPr>
          <p:cNvSpPr>
            <a:spLocks noChangeArrowheads="1"/>
          </p:cNvSpPr>
          <p:nvPr/>
        </p:nvSpPr>
        <p:spPr bwMode="auto">
          <a:xfrm>
            <a:off x="2638424" y="665556"/>
            <a:ext cx="6915150" cy="584775"/>
          </a:xfrm>
          <a:prstGeom prst="rect">
            <a:avLst/>
          </a:prstGeom>
          <a:noFill/>
        </p:spPr>
        <p:txBody>
          <a:bodyPr wrap="square" rtlCol="0">
            <a:spAutoFit/>
          </a:bodyPr>
          <a:lstStyle/>
          <a:p>
            <a:pPr algn="ctr"/>
            <a:r>
              <a:rPr lang="ar-DZ" sz="3200" b="1" dirty="0">
                <a:solidFill>
                  <a:srgbClr val="581850"/>
                </a:solidFill>
                <a:latin typeface="Canaro extra Bold"/>
              </a:rPr>
              <a:t>3. </a:t>
            </a:r>
            <a:r>
              <a:rPr lang="ar-SA" sz="3200" b="1" dirty="0">
                <a:solidFill>
                  <a:srgbClr val="581850"/>
                </a:solidFill>
                <a:latin typeface="Canaro extra Bold"/>
              </a:rPr>
              <a:t>مؤسسات الخدمات العمومية</a:t>
            </a:r>
          </a:p>
        </p:txBody>
      </p:sp>
      <p:graphicFrame>
        <p:nvGraphicFramePr>
          <p:cNvPr id="10" name="Graphique 9">
            <a:extLst>
              <a:ext uri="{FF2B5EF4-FFF2-40B4-BE49-F238E27FC236}">
                <a16:creationId xmlns:a16="http://schemas.microsoft.com/office/drawing/2014/main" xmlns="" id="{22DAA03C-CD09-4C9F-535C-ADF7F3143893}"/>
              </a:ext>
            </a:extLst>
          </p:cNvPr>
          <p:cNvGraphicFramePr>
            <a:graphicFrameLocks/>
          </p:cNvGraphicFramePr>
          <p:nvPr>
            <p:extLst>
              <p:ext uri="{D42A27DB-BD31-4B8C-83A1-F6EECF244321}">
                <p14:modId xmlns:p14="http://schemas.microsoft.com/office/powerpoint/2010/main" xmlns="" val="1866738845"/>
              </p:ext>
            </p:extLst>
          </p:nvPr>
        </p:nvGraphicFramePr>
        <p:xfrm>
          <a:off x="1208194" y="3171785"/>
          <a:ext cx="4890854" cy="3447627"/>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 10">
            <a:extLst>
              <a:ext uri="{FF2B5EF4-FFF2-40B4-BE49-F238E27FC236}">
                <a16:creationId xmlns:a16="http://schemas.microsoft.com/office/drawing/2014/main" xmlns="" id="{4217CE6D-EAAB-1BD7-FE89-440529CE86E5}"/>
              </a:ext>
            </a:extLst>
          </p:cNvPr>
          <p:cNvPicPr/>
          <p:nvPr/>
        </p:nvPicPr>
        <p:blipFill>
          <a:blip r:embed="rId4" cstate="print"/>
          <a:stretch>
            <a:fillRect/>
          </a:stretch>
        </p:blipFill>
        <p:spPr bwMode="auto">
          <a:xfrm>
            <a:off x="10672123" y="205667"/>
            <a:ext cx="1408906" cy="919779"/>
          </a:xfrm>
          <a:prstGeom prst="rect">
            <a:avLst/>
          </a:prstGeom>
          <a:noFill/>
          <a:ln>
            <a:noFill/>
          </a:ln>
        </p:spPr>
      </p:pic>
      <p:sp>
        <p:nvSpPr>
          <p:cNvPr id="12" name="ZoneTexte 11">
            <a:extLst>
              <a:ext uri="{FF2B5EF4-FFF2-40B4-BE49-F238E27FC236}">
                <a16:creationId xmlns:a16="http://schemas.microsoft.com/office/drawing/2014/main" xmlns="" id="{BE03A1E6-B694-9949-C438-EAF748C224B5}"/>
              </a:ext>
            </a:extLst>
          </p:cNvPr>
          <p:cNvSpPr txBox="1"/>
          <p:nvPr/>
        </p:nvSpPr>
        <p:spPr>
          <a:xfrm>
            <a:off x="2875482" y="2083181"/>
            <a:ext cx="7986808" cy="461665"/>
          </a:xfrm>
          <a:prstGeom prst="rect">
            <a:avLst/>
          </a:prstGeom>
          <a:noFill/>
        </p:spPr>
        <p:txBody>
          <a:bodyPr wrap="square">
            <a:spAutoFit/>
          </a:bodyPr>
          <a:lstStyle/>
          <a:p>
            <a:pPr marL="342900" indent="-342900" algn="r" rtl="1">
              <a:buFont typeface="Wingdings" panose="05000000000000000000" pitchFamily="2" charset="2"/>
              <a:buChar char="ü"/>
            </a:pPr>
            <a:r>
              <a:rPr lang="ar-SA" sz="2400" dirty="0">
                <a:solidFill>
                  <a:schemeClr val="tx2"/>
                </a:solidFill>
                <a:effectLst/>
                <a:ea typeface="Calibri" panose="020F0502020204030204" pitchFamily="34" charset="0"/>
                <a:cs typeface="Calibri" panose="020F0502020204030204" pitchFamily="34" charset="0"/>
              </a:rPr>
              <a:t>تتمركز 74</a:t>
            </a:r>
            <a:r>
              <a:rPr lang="ar-SA" sz="2400" dirty="0">
                <a:solidFill>
                  <a:schemeClr val="tx2"/>
                </a:solidFill>
                <a:effectLst/>
                <a:latin typeface="Book Antiqua" panose="02040602050305030304" pitchFamily="18" charset="0"/>
                <a:ea typeface="Calibri" panose="020F0502020204030204" pitchFamily="34" charset="0"/>
                <a:cs typeface="Calibri" panose="020F0502020204030204" pitchFamily="34" charset="0"/>
              </a:rPr>
              <a:t>,</a:t>
            </a:r>
            <a:r>
              <a:rPr lang="ar-SA" sz="2400" dirty="0">
                <a:solidFill>
                  <a:schemeClr val="tx2"/>
                </a:solidFill>
                <a:effectLst/>
                <a:ea typeface="Calibri" panose="020F0502020204030204" pitchFamily="34" charset="0"/>
                <a:cs typeface="Calibri" panose="020F0502020204030204" pitchFamily="34" charset="0"/>
              </a:rPr>
              <a:t>2</a:t>
            </a:r>
            <a:r>
              <a:rPr lang="ar-SA" sz="2400" i="1" dirty="0">
                <a:solidFill>
                  <a:schemeClr val="tx2"/>
                </a:solidFill>
                <a:effectLst/>
                <a:latin typeface="Book Antiqua" panose="02040602050305030304" pitchFamily="18" charset="0"/>
                <a:ea typeface="Calibri" panose="020F0502020204030204" pitchFamily="34" charset="0"/>
                <a:cs typeface="Calibri" panose="020F0502020204030204" pitchFamily="34" charset="0"/>
              </a:rPr>
              <a:t>٪</a:t>
            </a:r>
            <a:r>
              <a:rPr lang="ar-SA" sz="2400" dirty="0">
                <a:solidFill>
                  <a:schemeClr val="tx2"/>
                </a:solidFill>
                <a:effectLst/>
                <a:ea typeface="Calibri" panose="020F0502020204030204" pitchFamily="34" charset="0"/>
                <a:cs typeface="Calibri" panose="020F0502020204030204" pitchFamily="34" charset="0"/>
              </a:rPr>
              <a:t> من مؤسسات الخدمات العمومية في الوسط القروي</a:t>
            </a:r>
            <a:endParaRPr lang="en-GB" sz="3200" dirty="0">
              <a:solidFill>
                <a:schemeClr val="tx2"/>
              </a:solidFill>
            </a:endParaRPr>
          </a:p>
        </p:txBody>
      </p:sp>
      <p:pic>
        <p:nvPicPr>
          <p:cNvPr id="13"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DE6C52DE-12B5-5B26-DD9B-B00D32691C8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187" y="78785"/>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910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EA22773-F5D9-4F5E-8C35-A86F729AFF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71763" y="0"/>
            <a:ext cx="6848475" cy="6848475"/>
          </a:xfrm>
          <a:prstGeom prst="rect">
            <a:avLst/>
          </a:prstGeom>
        </p:spPr>
      </p:pic>
      <p:pic>
        <p:nvPicPr>
          <p:cNvPr id="7"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A73584E9-2936-CD6A-1C05-8989B7B85E7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space réservé du numéro de diapositive 1">
            <a:extLst>
              <a:ext uri="{FF2B5EF4-FFF2-40B4-BE49-F238E27FC236}">
                <a16:creationId xmlns:a16="http://schemas.microsoft.com/office/drawing/2014/main" xmlns="" id="{48A797DE-4F86-5DAB-95B4-17593FEB3895}"/>
              </a:ext>
            </a:extLst>
          </p:cNvPr>
          <p:cNvSpPr>
            <a:spLocks noGrp="1"/>
          </p:cNvSpPr>
          <p:nvPr>
            <p:ph type="sldNum" sz="quarter" idx="12"/>
          </p:nvPr>
        </p:nvSpPr>
        <p:spPr/>
        <p:txBody>
          <a:bodyPr/>
          <a:lstStyle/>
          <a:p>
            <a:fld id="{E4583485-7D65-4EE1-A8B8-06CDF158787F}" type="slidenum">
              <a:rPr lang="fr-FR" smtClean="0"/>
              <a:pPr/>
              <a:t>4</a:t>
            </a:fld>
            <a:endParaRPr lang="fr-FR"/>
          </a:p>
        </p:txBody>
      </p:sp>
      <p:pic>
        <p:nvPicPr>
          <p:cNvPr id="3" name="Picture 2" descr="https://lh7-rt.googleusercontent.com/slidesz/AGV_vUdKZT0tj_ZQ5KLURuMP3rVsyxL7QA9xGRGsJEugPeVVOjZ_XWM0knLJ2REIGXOQZL3Qnqd8tgJOMEU_yyWmXMDJB3HgX4npPBRx9s0kh9vPXuTKMpO6OLx3u9vR7B4rfJ0PP9dVBlzpWjmj6oHHE2k=s2048?key=NTr2ljQoRw6ZJ6jrQRBNSHkW">
            <a:extLst>
              <a:ext uri="{FF2B5EF4-FFF2-40B4-BE49-F238E27FC236}">
                <a16:creationId xmlns:a16="http://schemas.microsoft.com/office/drawing/2014/main" xmlns="" id="{24E8089D-09A6-A20E-E1A9-A05B7020BA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726" y="38100"/>
            <a:ext cx="2086882" cy="243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5447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73CC4EF-9FED-B18E-A505-E3830B32EF58}"/>
              </a:ext>
            </a:extLst>
          </p:cNvPr>
          <p:cNvSpPr>
            <a:spLocks noGrp="1"/>
          </p:cNvSpPr>
          <p:nvPr>
            <p:ph type="sldNum" sz="quarter" idx="12"/>
          </p:nvPr>
        </p:nvSpPr>
        <p:spPr/>
        <p:txBody>
          <a:bodyPr/>
          <a:lstStyle/>
          <a:p>
            <a:fld id="{E4583485-7D65-4EE1-A8B8-06CDF158787F}" type="slidenum">
              <a:rPr lang="fr-FR" smtClean="0"/>
              <a:pPr/>
              <a:t>40</a:t>
            </a:fld>
            <a:endParaRPr lang="fr-FR"/>
          </a:p>
        </p:txBody>
      </p:sp>
      <p:sp>
        <p:nvSpPr>
          <p:cNvPr id="5" name="Rectangle à coins arrondis 14">
            <a:extLst>
              <a:ext uri="{FF2B5EF4-FFF2-40B4-BE49-F238E27FC236}">
                <a16:creationId xmlns:a16="http://schemas.microsoft.com/office/drawing/2014/main" xmlns="" id="{C99DE706-9D44-BD10-A066-E542B8C1FA7F}"/>
              </a:ext>
            </a:extLst>
          </p:cNvPr>
          <p:cNvSpPr/>
          <p:nvPr/>
        </p:nvSpPr>
        <p:spPr>
          <a:xfrm>
            <a:off x="3926732" y="981060"/>
            <a:ext cx="4338536" cy="729343"/>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rtl="1"/>
            <a:endParaRPr lang="ar-MA" sz="2000" b="1" dirty="0">
              <a:solidFill>
                <a:schemeClr val="tx2"/>
              </a:solidFill>
            </a:endParaRPr>
          </a:p>
          <a:p>
            <a:pPr marL="180975" indent="-180975" algn="ctr" rtl="1">
              <a:tabLst>
                <a:tab pos="180975" algn="l"/>
              </a:tabLst>
            </a:pPr>
            <a:r>
              <a:rPr lang="fr-MA" sz="2400" b="1" dirty="0">
                <a:solidFill>
                  <a:schemeClr val="tx2"/>
                </a:solidFill>
              </a:rPr>
              <a:t> </a:t>
            </a:r>
            <a:r>
              <a:rPr lang="ar-MA" sz="2400" b="1" dirty="0">
                <a:solidFill>
                  <a:schemeClr val="tx2"/>
                </a:solidFill>
              </a:rPr>
              <a:t>1</a:t>
            </a:r>
            <a:r>
              <a:rPr lang="ar-SA" sz="2400" b="1" dirty="0">
                <a:solidFill>
                  <a:schemeClr val="tx2"/>
                </a:solidFill>
              </a:rPr>
              <a:t>.</a:t>
            </a:r>
            <a:r>
              <a:rPr lang="ar-MA" sz="2400" b="1" dirty="0">
                <a:solidFill>
                  <a:schemeClr val="tx2"/>
                </a:solidFill>
              </a:rPr>
              <a:t>022 سوق أسبوعي</a:t>
            </a:r>
          </a:p>
          <a:p>
            <a:pPr algn="ctr"/>
            <a:endParaRPr lang="fr-FR" dirty="0">
              <a:solidFill>
                <a:schemeClr val="tx2"/>
              </a:solidFill>
            </a:endParaRPr>
          </a:p>
        </p:txBody>
      </p:sp>
      <p:sp>
        <p:nvSpPr>
          <p:cNvPr id="6" name="Rectangle 5">
            <a:extLst>
              <a:ext uri="{FF2B5EF4-FFF2-40B4-BE49-F238E27FC236}">
                <a16:creationId xmlns:a16="http://schemas.microsoft.com/office/drawing/2014/main" xmlns="" id="{802A0635-4213-67EB-B904-7F58F5AFE4A4}"/>
              </a:ext>
            </a:extLst>
          </p:cNvPr>
          <p:cNvSpPr/>
          <p:nvPr/>
        </p:nvSpPr>
        <p:spPr>
          <a:xfrm>
            <a:off x="7970180" y="3171704"/>
            <a:ext cx="2119491" cy="400110"/>
          </a:xfrm>
          <a:prstGeom prst="rect">
            <a:avLst/>
          </a:prstGeom>
        </p:spPr>
        <p:txBody>
          <a:bodyPr wrap="none">
            <a:spAutoFit/>
          </a:bodyPr>
          <a:lstStyle/>
          <a:p>
            <a:pPr algn="r" rtl="1"/>
            <a:r>
              <a:rPr lang="ar-MA" sz="2000" b="1" dirty="0">
                <a:solidFill>
                  <a:schemeClr val="tx2"/>
                </a:solidFill>
              </a:rPr>
              <a:t> ال</a:t>
            </a:r>
            <a:r>
              <a:rPr lang="ar-SA" sz="2000" b="1" dirty="0">
                <a:solidFill>
                  <a:schemeClr val="tx2"/>
                </a:solidFill>
              </a:rPr>
              <a:t>توزيع حسب </a:t>
            </a:r>
            <a:r>
              <a:rPr lang="ar-MA" sz="2000" b="1" dirty="0">
                <a:solidFill>
                  <a:schemeClr val="tx2"/>
                </a:solidFill>
              </a:rPr>
              <a:t>الجهات</a:t>
            </a:r>
            <a:endParaRPr lang="fr-FR" sz="2000" b="1" dirty="0">
              <a:solidFill>
                <a:schemeClr val="tx2"/>
              </a:solidFill>
            </a:endParaRPr>
          </a:p>
        </p:txBody>
      </p:sp>
      <p:sp>
        <p:nvSpPr>
          <p:cNvPr id="7" name="Rectangle 6">
            <a:extLst>
              <a:ext uri="{FF2B5EF4-FFF2-40B4-BE49-F238E27FC236}">
                <a16:creationId xmlns:a16="http://schemas.microsoft.com/office/drawing/2014/main" xmlns="" id="{F5CD1A71-E55A-0C92-016F-B5FA6210DB65}"/>
              </a:ext>
            </a:extLst>
          </p:cNvPr>
          <p:cNvSpPr/>
          <p:nvPr/>
        </p:nvSpPr>
        <p:spPr>
          <a:xfrm>
            <a:off x="1289546" y="3228945"/>
            <a:ext cx="4370106" cy="400110"/>
          </a:xfrm>
          <a:prstGeom prst="rect">
            <a:avLst/>
          </a:prstGeom>
        </p:spPr>
        <p:txBody>
          <a:bodyPr wrap="none">
            <a:spAutoFit/>
          </a:bodyPr>
          <a:lstStyle/>
          <a:p>
            <a:pPr algn="r" rtl="1"/>
            <a:r>
              <a:rPr lang="ar-MA" sz="2000" b="1" dirty="0">
                <a:solidFill>
                  <a:schemeClr val="tx2"/>
                </a:solidFill>
              </a:rPr>
              <a:t> نسبة الأسواق المتوفرة فيها التجهيزات الرئيسية</a:t>
            </a:r>
            <a:endParaRPr lang="fr-FR" sz="2000" b="1" dirty="0">
              <a:solidFill>
                <a:schemeClr val="tx2"/>
              </a:solidFill>
            </a:endParaRPr>
          </a:p>
        </p:txBody>
      </p:sp>
      <p:sp>
        <p:nvSpPr>
          <p:cNvPr id="8" name="Rectangle 1">
            <a:extLst>
              <a:ext uri="{FF2B5EF4-FFF2-40B4-BE49-F238E27FC236}">
                <a16:creationId xmlns:a16="http://schemas.microsoft.com/office/drawing/2014/main" xmlns="" id="{5AC5C591-7E61-4695-7AEB-8BFA5127FC24}"/>
              </a:ext>
            </a:extLst>
          </p:cNvPr>
          <p:cNvSpPr>
            <a:spLocks noChangeArrowheads="1"/>
          </p:cNvSpPr>
          <p:nvPr/>
        </p:nvSpPr>
        <p:spPr bwMode="auto">
          <a:xfrm>
            <a:off x="2638425" y="340024"/>
            <a:ext cx="6915150" cy="584775"/>
          </a:xfrm>
          <a:prstGeom prst="rect">
            <a:avLst/>
          </a:prstGeom>
          <a:noFill/>
        </p:spPr>
        <p:txBody>
          <a:bodyPr wrap="square" rtlCol="0">
            <a:spAutoFit/>
          </a:bodyPr>
          <a:lstStyle/>
          <a:p>
            <a:pPr algn="ctr"/>
            <a:r>
              <a:rPr lang="ar-DZ" sz="3200" b="1" dirty="0">
                <a:solidFill>
                  <a:srgbClr val="581850"/>
                </a:solidFill>
                <a:latin typeface="Canaro extra Bold"/>
              </a:rPr>
              <a:t>4. </a:t>
            </a:r>
            <a:r>
              <a:rPr lang="ar-SA" sz="3200" b="1" dirty="0">
                <a:solidFill>
                  <a:srgbClr val="581850"/>
                </a:solidFill>
                <a:latin typeface="Canaro extra Bold"/>
              </a:rPr>
              <a:t>الأسواق الأسبوعية</a:t>
            </a:r>
          </a:p>
        </p:txBody>
      </p:sp>
      <p:graphicFrame>
        <p:nvGraphicFramePr>
          <p:cNvPr id="9" name="Graphique 8">
            <a:extLst>
              <a:ext uri="{FF2B5EF4-FFF2-40B4-BE49-F238E27FC236}">
                <a16:creationId xmlns:a16="http://schemas.microsoft.com/office/drawing/2014/main" xmlns="" id="{37668674-9EBD-6D29-7877-F79652D497B9}"/>
              </a:ext>
            </a:extLst>
          </p:cNvPr>
          <p:cNvGraphicFramePr>
            <a:graphicFrameLocks/>
          </p:cNvGraphicFramePr>
          <p:nvPr>
            <p:extLst>
              <p:ext uri="{D42A27DB-BD31-4B8C-83A1-F6EECF244321}">
                <p14:modId xmlns:p14="http://schemas.microsoft.com/office/powerpoint/2010/main" xmlns="" val="2291021306"/>
              </p:ext>
            </p:extLst>
          </p:nvPr>
        </p:nvGraphicFramePr>
        <p:xfrm>
          <a:off x="716178" y="3629055"/>
          <a:ext cx="4943474" cy="292414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 9">
            <a:extLst>
              <a:ext uri="{FF2B5EF4-FFF2-40B4-BE49-F238E27FC236}">
                <a16:creationId xmlns:a16="http://schemas.microsoft.com/office/drawing/2014/main" xmlns="" id="{AC153107-7803-CD0C-1A98-31DAA1BC2E32}"/>
              </a:ext>
            </a:extLst>
          </p:cNvPr>
          <p:cNvPicPr/>
          <p:nvPr/>
        </p:nvPicPr>
        <p:blipFill>
          <a:blip r:embed="rId3" cstate="print"/>
          <a:stretch>
            <a:fillRect/>
          </a:stretch>
        </p:blipFill>
        <p:spPr bwMode="auto">
          <a:xfrm>
            <a:off x="10672123" y="205667"/>
            <a:ext cx="1408906" cy="919779"/>
          </a:xfrm>
          <a:prstGeom prst="rect">
            <a:avLst/>
          </a:prstGeom>
          <a:noFill/>
          <a:ln>
            <a:noFill/>
          </a:ln>
        </p:spPr>
      </p:pic>
      <p:sp>
        <p:nvSpPr>
          <p:cNvPr id="11" name="ZoneTexte 10">
            <a:extLst>
              <a:ext uri="{FF2B5EF4-FFF2-40B4-BE49-F238E27FC236}">
                <a16:creationId xmlns:a16="http://schemas.microsoft.com/office/drawing/2014/main" xmlns="" id="{C55544F7-9506-8357-7EF2-CAF6A3AA035E}"/>
              </a:ext>
            </a:extLst>
          </p:cNvPr>
          <p:cNvSpPr txBox="1"/>
          <p:nvPr/>
        </p:nvSpPr>
        <p:spPr>
          <a:xfrm>
            <a:off x="1686909" y="1877772"/>
            <a:ext cx="9252857" cy="1200329"/>
          </a:xfrm>
          <a:prstGeom prst="rect">
            <a:avLst/>
          </a:prstGeom>
          <a:noFill/>
        </p:spPr>
        <p:txBody>
          <a:bodyPr wrap="square">
            <a:spAutoFit/>
          </a:bodyPr>
          <a:lstStyle/>
          <a:p>
            <a:pPr marL="285750" indent="-285750" algn="r" rtl="1">
              <a:buFont typeface="Wingdings" panose="05000000000000000000" pitchFamily="2" charset="2"/>
              <a:buChar char="ü"/>
            </a:pPr>
            <a:r>
              <a:rPr lang="ar-MA" dirty="0"/>
              <a:t>تم إحصاء وتوطين 1.073 سوقاً أسبوعياً بالمملكة</a:t>
            </a:r>
          </a:p>
          <a:p>
            <a:pPr marL="285750" indent="-285750" algn="r" rtl="1">
              <a:buFont typeface="Wingdings" panose="05000000000000000000" pitchFamily="2" charset="2"/>
              <a:buChar char="ü"/>
            </a:pPr>
            <a:r>
              <a:rPr lang="ar-MA" dirty="0"/>
              <a:t>51 سوق من هذه الأسواق غير نشيطة خلال فترة المرجع، وهو ما يعادل نسبة 4.7٪</a:t>
            </a:r>
          </a:p>
          <a:p>
            <a:pPr marL="285750" indent="-285750" algn="r" rtl="1">
              <a:buFont typeface="Wingdings" panose="05000000000000000000" pitchFamily="2" charset="2"/>
              <a:buChar char="ü"/>
            </a:pPr>
            <a:r>
              <a:rPr lang="ar-SA" sz="1800" dirty="0">
                <a:effectLst/>
                <a:latin typeface="Book Antiqua" panose="02040602050305030304" pitchFamily="18" charset="0"/>
                <a:ea typeface="Calibri" panose="020F0502020204030204" pitchFamily="34" charset="0"/>
                <a:cs typeface="Calibri" panose="020F0502020204030204" pitchFamily="34" charset="0"/>
              </a:rPr>
              <a:t>تقع 71٪ منها في الوسط القروي </a:t>
            </a:r>
            <a:endParaRPr lang="ar-MA" sz="1800" dirty="0">
              <a:effectLst/>
              <a:latin typeface="Book Antiqua" panose="02040602050305030304" pitchFamily="18" charset="0"/>
              <a:ea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ü"/>
            </a:pPr>
            <a:r>
              <a:rPr lang="ar-SA" sz="1800" dirty="0">
                <a:effectLst/>
                <a:latin typeface="Book Antiqua" panose="02040602050305030304" pitchFamily="18" charset="0"/>
                <a:ea typeface="Calibri" panose="020F0502020204030204" pitchFamily="34" charset="0"/>
                <a:cs typeface="Calibri" panose="020F0502020204030204" pitchFamily="34" charset="0"/>
              </a:rPr>
              <a:t>وتحتل جهة مراكش-آسفي المرتبة الأولى من حيث عدد الأسواق، إذ تضم 169 سوقاً </a:t>
            </a:r>
            <a:endParaRPr lang="en-GB" dirty="0"/>
          </a:p>
        </p:txBody>
      </p:sp>
      <p:graphicFrame>
        <p:nvGraphicFramePr>
          <p:cNvPr id="12" name="Tableau 11">
            <a:extLst>
              <a:ext uri="{FF2B5EF4-FFF2-40B4-BE49-F238E27FC236}">
                <a16:creationId xmlns:a16="http://schemas.microsoft.com/office/drawing/2014/main" xmlns="" id="{D378DF86-057E-03BB-1A33-84A210A9C8CC}"/>
              </a:ext>
            </a:extLst>
          </p:cNvPr>
          <p:cNvGraphicFramePr>
            <a:graphicFrameLocks noGrp="1"/>
          </p:cNvGraphicFramePr>
          <p:nvPr>
            <p:extLst>
              <p:ext uri="{D42A27DB-BD31-4B8C-83A1-F6EECF244321}">
                <p14:modId xmlns:p14="http://schemas.microsoft.com/office/powerpoint/2010/main" xmlns="" val="1417387803"/>
              </p:ext>
            </p:extLst>
          </p:nvPr>
        </p:nvGraphicFramePr>
        <p:xfrm>
          <a:off x="6096000" y="3629055"/>
          <a:ext cx="5257800" cy="3054604"/>
        </p:xfrm>
        <a:graphic>
          <a:graphicData uri="http://schemas.openxmlformats.org/drawingml/2006/table">
            <a:tbl>
              <a:tblPr firstRow="1" firstCol="1" bandRow="1"/>
              <a:tblGrid>
                <a:gridCol w="1099358">
                  <a:extLst>
                    <a:ext uri="{9D8B030D-6E8A-4147-A177-3AD203B41FA5}">
                      <a16:colId xmlns:a16="http://schemas.microsoft.com/office/drawing/2014/main" xmlns="" val="3230029377"/>
                    </a:ext>
                  </a:extLst>
                </a:gridCol>
                <a:gridCol w="750781">
                  <a:extLst>
                    <a:ext uri="{9D8B030D-6E8A-4147-A177-3AD203B41FA5}">
                      <a16:colId xmlns:a16="http://schemas.microsoft.com/office/drawing/2014/main" xmlns="" val="3419932232"/>
                    </a:ext>
                  </a:extLst>
                </a:gridCol>
                <a:gridCol w="925070">
                  <a:extLst>
                    <a:ext uri="{9D8B030D-6E8A-4147-A177-3AD203B41FA5}">
                      <a16:colId xmlns:a16="http://schemas.microsoft.com/office/drawing/2014/main" xmlns="" val="2407792312"/>
                    </a:ext>
                  </a:extLst>
                </a:gridCol>
                <a:gridCol w="925070">
                  <a:extLst>
                    <a:ext uri="{9D8B030D-6E8A-4147-A177-3AD203B41FA5}">
                      <a16:colId xmlns:a16="http://schemas.microsoft.com/office/drawing/2014/main" xmlns="" val="1577736026"/>
                    </a:ext>
                  </a:extLst>
                </a:gridCol>
                <a:gridCol w="1557521">
                  <a:extLst>
                    <a:ext uri="{9D8B030D-6E8A-4147-A177-3AD203B41FA5}">
                      <a16:colId xmlns:a16="http://schemas.microsoft.com/office/drawing/2014/main" xmlns="" val="2844266751"/>
                    </a:ext>
                  </a:extLst>
                </a:gridCol>
              </a:tblGrid>
              <a:tr h="208867">
                <a:tc gridSpan="2">
                  <a:txBody>
                    <a:bodyPr/>
                    <a:lstStyle/>
                    <a:p>
                      <a:pPr algn="ctr" rtl="1">
                        <a:lnSpc>
                          <a:spcPct val="107000"/>
                        </a:lnSpc>
                        <a:spcAft>
                          <a:spcPts val="800"/>
                        </a:spcAft>
                      </a:pPr>
                      <a:r>
                        <a:rPr lang="ar-S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المجموع</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hMerge="1">
                  <a:txBody>
                    <a:bodyPr/>
                    <a:lstStyle/>
                    <a:p>
                      <a:endParaRPr lang="en-GB"/>
                    </a:p>
                  </a:txBody>
                  <a:tcPr/>
                </a:tc>
                <a:tc rowSpan="2">
                  <a:txBody>
                    <a:bodyPr/>
                    <a:lstStyle/>
                    <a:p>
                      <a:pPr algn="ctr" rtl="1">
                        <a:lnSpc>
                          <a:spcPct val="107000"/>
                        </a:lnSpc>
                        <a:spcAft>
                          <a:spcPts val="800"/>
                        </a:spcAft>
                      </a:pPr>
                      <a:r>
                        <a:rPr lang="ar-S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قروي</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rowSpan="2">
                  <a:txBody>
                    <a:bodyPr/>
                    <a:lstStyle/>
                    <a:p>
                      <a:pPr algn="ctr" rtl="1">
                        <a:lnSpc>
                          <a:spcPct val="107000"/>
                        </a:lnSpc>
                        <a:spcAft>
                          <a:spcPts val="800"/>
                        </a:spcAft>
                      </a:pPr>
                      <a:r>
                        <a:rPr lang="ar-S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حضري</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rowSpan="2">
                  <a:txBody>
                    <a:bodyPr/>
                    <a:lstStyle/>
                    <a:p>
                      <a:pPr algn="ctr" rtl="1">
                        <a:lnSpc>
                          <a:spcPct val="107000"/>
                        </a:lnSpc>
                        <a:spcAft>
                          <a:spcPts val="800"/>
                        </a:spcAft>
                      </a:pPr>
                      <a:r>
                        <a:rPr lang="ar-S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الجهة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1574808037"/>
                  </a:ext>
                </a:extLst>
              </a:tr>
              <a:tr h="208867">
                <a:tc>
                  <a:txBody>
                    <a:bodyPr/>
                    <a:lstStyle/>
                    <a:p>
                      <a:pPr algn="ctr">
                        <a:lnSpc>
                          <a:spcPct val="107000"/>
                        </a:lnSpc>
                        <a:spcAft>
                          <a:spcPts val="800"/>
                        </a:spcAft>
                      </a:pPr>
                      <a:r>
                        <a:rPr lang="ar-M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ct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العدد</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815313358"/>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طنجة-تطوان-الحسيمة</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2169082567"/>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الشرق</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4197818896"/>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فاس-مكناس</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930347377"/>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الرباط-سلا-القنيطرة</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4146201238"/>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بني ملال-خنيفرة</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2868147366"/>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الدار البيضاء-سطات</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3276607004"/>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مراكش-آسفي</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2998673071"/>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درعة-تافيلالت</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305364755"/>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13,5</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سوس-ماسة</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3271312332"/>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كلميم-واد نون</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2911530701"/>
                  </a:ext>
                </a:extLst>
              </a:tr>
              <a:tr h="208867">
                <a:tc>
                  <a:txBody>
                    <a:bodyPr/>
                    <a:lstStyle/>
                    <a:p>
                      <a:pPr algn="r">
                        <a:lnSpc>
                          <a:spcPct val="107000"/>
                        </a:lnSpc>
                        <a:spcAft>
                          <a:spcPts val="800"/>
                        </a:spcAft>
                      </a:pPr>
                      <a:r>
                        <a:rPr lang="f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r>
                        <a:rPr lang="ar-M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a:lnSpc>
                          <a:spcPct val="107000"/>
                        </a:lnSpc>
                        <a:spcAft>
                          <a:spcPts val="800"/>
                        </a:spcAft>
                      </a:pPr>
                      <a:r>
                        <a:rPr lang="fr-FR"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العيون-الساقية الحمراء</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63760060"/>
                  </a:ext>
                </a:extLst>
              </a:tr>
              <a:tr h="208867">
                <a:tc>
                  <a:txBody>
                    <a:bodyPr/>
                    <a:lstStyle/>
                    <a:p>
                      <a:pPr algn="ctr">
                        <a:lnSpc>
                          <a:spcPct val="107000"/>
                        </a:lnSpc>
                        <a:spcAft>
                          <a:spcPts val="800"/>
                        </a:spcAft>
                      </a:pPr>
                      <a:r>
                        <a:rPr lang="fr-M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r>
                        <a:rPr lang="ar-M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nchor="b">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ctr" rtl="1">
                        <a:lnSpc>
                          <a:spcPct val="107000"/>
                        </a:lnSpc>
                        <a:spcAft>
                          <a:spcPts val="800"/>
                        </a:spcAft>
                      </a:pPr>
                      <a:r>
                        <a:rPr lang="ar-S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1022</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algn="ctr" rtl="1">
                        <a:lnSpc>
                          <a:spcPct val="107000"/>
                        </a:lnSpc>
                        <a:spcAft>
                          <a:spcPts val="800"/>
                        </a:spcAft>
                      </a:pPr>
                      <a:r>
                        <a:rPr lang="ar-S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المجموع</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2947" marR="62947"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xmlns="" val="1254856159"/>
                  </a:ext>
                </a:extLst>
              </a:tr>
            </a:tbl>
          </a:graphicData>
        </a:graphic>
      </p:graphicFrame>
      <p:pic>
        <p:nvPicPr>
          <p:cNvPr id="13"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D76E35B8-AB67-5DD2-C3A4-90B97FB6287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187" y="106495"/>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8764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9"/>
            <a:ext cx="10515600" cy="1719262"/>
          </a:xfrm>
        </p:spPr>
        <p:txBody>
          <a:bodyPr/>
          <a:lstStyle/>
          <a:p>
            <a:pPr algn="ctr"/>
            <a:r>
              <a:rPr lang="ar-MA" dirty="0">
                <a:solidFill>
                  <a:srgbClr val="462256"/>
                </a:solidFill>
              </a:rPr>
              <a:t>شكرا على </a:t>
            </a:r>
            <a:r>
              <a:rPr lang="ar-DZ" dirty="0">
                <a:solidFill>
                  <a:srgbClr val="462256"/>
                </a:solidFill>
              </a:rPr>
              <a:t>حسن تتبعكم</a:t>
            </a:r>
            <a:endParaRPr lang="fr-FR" dirty="0">
              <a:solidFill>
                <a:srgbClr val="462256"/>
              </a:solidFill>
            </a:endParaRPr>
          </a:p>
        </p:txBody>
      </p:sp>
      <p:pic>
        <p:nvPicPr>
          <p:cNvPr id="4"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DE0AD7D0-E897-8E06-7777-AC376C75965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332" y="92640"/>
            <a:ext cx="1015093" cy="109542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a:extLst>
              <a:ext uri="{FF2B5EF4-FFF2-40B4-BE49-F238E27FC236}">
                <a16:creationId xmlns:a16="http://schemas.microsoft.com/office/drawing/2014/main" xmlns="" id="{1CED1221-85B8-C769-7B05-12FA4170D8CE}"/>
              </a:ext>
            </a:extLst>
          </p:cNvPr>
          <p:cNvPicPr/>
          <p:nvPr/>
        </p:nvPicPr>
        <p:blipFill>
          <a:blip r:embed="rId3" cstate="print"/>
          <a:stretch>
            <a:fillRect/>
          </a:stretch>
        </p:blipFill>
        <p:spPr bwMode="auto">
          <a:xfrm>
            <a:off x="10672123" y="205667"/>
            <a:ext cx="1408906" cy="919779"/>
          </a:xfrm>
          <a:prstGeom prst="rect">
            <a:avLst/>
          </a:prstGeom>
          <a:noFill/>
          <a:ln>
            <a:noFill/>
          </a:ln>
        </p:spPr>
      </p:pic>
      <p:sp>
        <p:nvSpPr>
          <p:cNvPr id="6" name="Espace réservé du numéro de diapositive 5">
            <a:extLst>
              <a:ext uri="{FF2B5EF4-FFF2-40B4-BE49-F238E27FC236}">
                <a16:creationId xmlns:a16="http://schemas.microsoft.com/office/drawing/2014/main" xmlns="" id="{B3CD49C3-4C5E-E801-E503-F50CFFBF78F0}"/>
              </a:ext>
            </a:extLst>
          </p:cNvPr>
          <p:cNvSpPr>
            <a:spLocks noGrp="1"/>
          </p:cNvSpPr>
          <p:nvPr>
            <p:ph type="sldNum" sz="quarter" idx="12"/>
          </p:nvPr>
        </p:nvSpPr>
        <p:spPr/>
        <p:txBody>
          <a:bodyPr/>
          <a:lstStyle/>
          <a:p>
            <a:fld id="{E4583485-7D65-4EE1-A8B8-06CDF158787F}" type="slidenum">
              <a:rPr lang="fr-FR" smtClean="0"/>
              <a:pPr/>
              <a:t>41</a:t>
            </a:fld>
            <a:endParaRPr lang="fr-FR"/>
          </a:p>
        </p:txBody>
      </p:sp>
    </p:spTree>
    <p:extLst>
      <p:ext uri="{BB962C8B-B14F-4D97-AF65-F5344CB8AC3E}">
        <p14:creationId xmlns:p14="http://schemas.microsoft.com/office/powerpoint/2010/main" xmlns="" val="25108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a:p>
        </p:txBody>
      </p:sp>
      <p:sp>
        <p:nvSpPr>
          <p:cNvPr id="3" name="Subtitle 2"/>
          <p:cNvSpPr>
            <a:spLocks noGrp="1"/>
          </p:cNvSpPr>
          <p:nvPr>
            <p:ph type="subTitle" idx="1"/>
          </p:nvPr>
        </p:nvSpPr>
        <p:spPr/>
        <p:txBody>
          <a:bodyPr/>
          <a:lstStyle/>
          <a:p>
            <a:endParaRPr lang="fr-FR"/>
          </a:p>
        </p:txBody>
      </p:sp>
      <p:sp>
        <p:nvSpPr>
          <p:cNvPr id="4" name="Slide Number Placeholder 3"/>
          <p:cNvSpPr>
            <a:spLocks noGrp="1"/>
          </p:cNvSpPr>
          <p:nvPr>
            <p:ph type="sldNum" sz="quarter" idx="12"/>
          </p:nvPr>
        </p:nvSpPr>
        <p:spPr/>
        <p:txBody>
          <a:bodyPr/>
          <a:lstStyle/>
          <a:p>
            <a:fld id="{E4583485-7D65-4EE1-A8B8-06CDF158787F}" type="slidenum">
              <a:rPr lang="fr-FR" smtClean="0"/>
              <a:pPr/>
              <a:t>‹#›</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a:p>
        </p:txBody>
      </p:sp>
      <p:sp>
        <p:nvSpPr>
          <p:cNvPr id="3" name="Subtitle 2"/>
          <p:cNvSpPr>
            <a:spLocks noGrp="1"/>
          </p:cNvSpPr>
          <p:nvPr>
            <p:ph type="subTitle" idx="1"/>
          </p:nvPr>
        </p:nvSpPr>
        <p:spPr/>
        <p:txBody>
          <a:bodyPr/>
          <a:lstStyle/>
          <a:p>
            <a:endParaRPr lang="fr-FR"/>
          </a:p>
        </p:txBody>
      </p:sp>
      <p:sp>
        <p:nvSpPr>
          <p:cNvPr id="4" name="Slide Number Placeholder 3"/>
          <p:cNvSpPr>
            <a:spLocks noGrp="1"/>
          </p:cNvSpPr>
          <p:nvPr>
            <p:ph type="sldNum" sz="quarter" idx="12"/>
          </p:nvPr>
        </p:nvSpPr>
        <p:spPr/>
        <p:txBody>
          <a:bodyPr/>
          <a:lstStyle/>
          <a:p>
            <a:fld id="{E4583485-7D65-4EE1-A8B8-06CDF158787F}" type="slidenum">
              <a:rPr lang="fr-FR" smtClean="0"/>
              <a:pPr/>
              <a:t>‹#›</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FBD31251-E143-217C-5A08-EB6D3C7A3B2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61700" y="5622876"/>
            <a:ext cx="1015093" cy="10954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https://lh7-rt.googleusercontent.com/slidesz/AGV_vUfT-ajwEj-yCWSTGrrc4ysuvNeMFpTxScw6fuRu40s86dxqzAfr4lV31fkHQ6CT9sowMy73Wpt5wKpsqUF3-AYlBxcSRT4jC9jXzztCRhbYRFd03vpiWWeio2fpFxOE9Fn2mAG5DbD3CkdjiUEHoQ=s2048?key=xgoGg8yh2zw4bV9ufS19Ant1">
            <a:extLst>
              <a:ext uri="{FF2B5EF4-FFF2-40B4-BE49-F238E27FC236}">
                <a16:creationId xmlns:a16="http://schemas.microsoft.com/office/drawing/2014/main" xmlns="" id="{4A4C68AF-EFAB-895F-439F-D0521FDD45B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1BDE8B00-0AD2-2C8B-88AB-7B8F44A44532}"/>
              </a:ext>
            </a:extLst>
          </p:cNvPr>
          <p:cNvSpPr/>
          <p:nvPr/>
        </p:nvSpPr>
        <p:spPr>
          <a:xfrm>
            <a:off x="1178568" y="918954"/>
            <a:ext cx="6028107" cy="461665"/>
          </a:xfrm>
          <a:prstGeom prst="rect">
            <a:avLst/>
          </a:prstGeom>
        </p:spPr>
        <p:txBody>
          <a:bodyPr wrap="square">
            <a:spAutoFit/>
          </a:bodyPr>
          <a:lstStyle/>
          <a:p>
            <a:pPr algn="just" rtl="1"/>
            <a:r>
              <a:rPr lang="ar-MA" sz="2400" b="1" dirty="0">
                <a:solidFill>
                  <a:srgbClr val="462256"/>
                </a:solidFill>
                <a:latin typeface="Calibri" panose="020F0502020204030204" pitchFamily="34" charset="0"/>
              </a:rPr>
              <a:t>تضم المدن السبع الكبرى 37,8٪ من السكان الحضريين</a:t>
            </a:r>
            <a:endParaRPr lang="fr-FR" sz="2400" b="1" dirty="0">
              <a:solidFill>
                <a:srgbClr val="462256"/>
              </a:solidFill>
              <a:latin typeface="Calibri" panose="020F0502020204030204" pitchFamily="34"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47282" y="0"/>
            <a:ext cx="4844718" cy="6858000"/>
          </a:xfrm>
          <a:prstGeom prst="rect">
            <a:avLst/>
          </a:prstGeom>
        </p:spPr>
      </p:pic>
      <p:sp>
        <p:nvSpPr>
          <p:cNvPr id="10" name="ZoneTexte 9">
            <a:extLst>
              <a:ext uri="{FF2B5EF4-FFF2-40B4-BE49-F238E27FC236}">
                <a16:creationId xmlns:a16="http://schemas.microsoft.com/office/drawing/2014/main" xmlns="" id="{7765FE45-42B6-8DC6-DB51-A6BED82CA9C9}"/>
              </a:ext>
            </a:extLst>
          </p:cNvPr>
          <p:cNvSpPr txBox="1"/>
          <p:nvPr/>
        </p:nvSpPr>
        <p:spPr>
          <a:xfrm>
            <a:off x="688568" y="1860044"/>
            <a:ext cx="5736997" cy="4079002"/>
          </a:xfrm>
          <a:prstGeom prst="rect">
            <a:avLst/>
          </a:prstGeom>
          <a:noFill/>
        </p:spPr>
        <p:txBody>
          <a:bodyPr wrap="square">
            <a:spAutoFit/>
          </a:bodyPr>
          <a:lstStyle/>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الدار البيضاء: 3,236 مليون</a:t>
            </a:r>
          </a:p>
          <a:p>
            <a:pPr marL="342900" indent="-342900" algn="just" rtl="1">
              <a:lnSpc>
                <a:spcPct val="120000"/>
              </a:lnSpc>
              <a:spcAft>
                <a:spcPts val="1200"/>
              </a:spcAft>
              <a:buFont typeface="+mj-lt"/>
              <a:buAutoNum type="arabicPeriod"/>
            </a:pPr>
            <a:r>
              <a:rPr lang="fr-FR" sz="2400" kern="100" dirty="0">
                <a:latin typeface="Times New Roman" panose="02020603050405020304" pitchFamily="18" charset="0"/>
              </a:rPr>
              <a:t> </a:t>
            </a:r>
            <a:r>
              <a:rPr lang="ar-MA" sz="2400" kern="100" dirty="0">
                <a:latin typeface="Times New Roman" panose="02020603050405020304" pitchFamily="18" charset="0"/>
              </a:rPr>
              <a:t>طنجة: 1,275 مليون</a:t>
            </a:r>
          </a:p>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فاس: 1,183 مليون</a:t>
            </a:r>
          </a:p>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مراكش: 1,015 مليون</a:t>
            </a:r>
          </a:p>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سلا: 945 ألف</a:t>
            </a:r>
          </a:p>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مكناس: 562 ألف</a:t>
            </a:r>
          </a:p>
          <a:p>
            <a:pPr marL="342900" indent="-342900" algn="just" rtl="1">
              <a:lnSpc>
                <a:spcPct val="120000"/>
              </a:lnSpc>
              <a:spcAft>
                <a:spcPts val="1200"/>
              </a:spcAft>
              <a:buFont typeface="+mj-lt"/>
              <a:buAutoNum type="arabicPeriod"/>
            </a:pPr>
            <a:r>
              <a:rPr lang="ar-MA" sz="2400" kern="100" dirty="0">
                <a:latin typeface="Times New Roman" panose="02020603050405020304" pitchFamily="18" charset="0"/>
              </a:rPr>
              <a:t>الرباط: 516 ألف</a:t>
            </a:r>
            <a:endParaRPr lang="fr-MA" sz="2400" kern="100" dirty="0">
              <a:latin typeface="Times New Roman" panose="02020603050405020304" pitchFamily="18"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xmlns="" id="{4FD6DF6A-085E-0AF0-311A-1BD0485B32E8}"/>
              </a:ext>
            </a:extLst>
          </p:cNvPr>
          <p:cNvSpPr>
            <a:spLocks noGrp="1"/>
          </p:cNvSpPr>
          <p:nvPr>
            <p:ph type="sldNum" sz="quarter" idx="12"/>
          </p:nvPr>
        </p:nvSpPr>
        <p:spPr/>
        <p:txBody>
          <a:bodyPr/>
          <a:lstStyle/>
          <a:p>
            <a:fld id="{E4583485-7D65-4EE1-A8B8-06CDF158787F}" type="slidenum">
              <a:rPr lang="fr-FR" smtClean="0"/>
              <a:pPr/>
              <a:t>7</a:t>
            </a:fld>
            <a:endParaRPr lang="fr-FR"/>
          </a:p>
        </p:txBody>
      </p:sp>
      <p:pic>
        <p:nvPicPr>
          <p:cNvPr id="7" name="Picture 8" descr="https://lh7-rt.googleusercontent.com/slidesz/AGV_vUccDSYeasAvq5pCUGUkHLGGwtOidZmgr8AqP_oCbsfIVaTPabNJw7XgexfJQLOg-MQGLpNq2A3xyhbIWclEmh3jfoDmgAQE7VaQIdFjNw7VSNG94WTpHAmmEWE3IyduT6PXGYBSl5hFlXiW39qn9_8=s2048?key=NTr2ljQoRw6ZJ6jrQRBNSHkW">
            <a:extLst>
              <a:ext uri="{FF2B5EF4-FFF2-40B4-BE49-F238E27FC236}">
                <a16:creationId xmlns:a16="http://schemas.microsoft.com/office/drawing/2014/main" xmlns="" id="{FAC96734-9DB1-1FA8-34EA-4A3FF29EDCC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49" y="33347"/>
            <a:ext cx="1323975"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713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a:p>
        </p:txBody>
      </p:sp>
      <p:sp>
        <p:nvSpPr>
          <p:cNvPr id="3" name="Subtitle 2"/>
          <p:cNvSpPr>
            <a:spLocks noGrp="1"/>
          </p:cNvSpPr>
          <p:nvPr>
            <p:ph type="subTitle" idx="1"/>
          </p:nvPr>
        </p:nvSpPr>
        <p:spPr/>
        <p:txBody>
          <a:bodyPr/>
          <a:lstStyle/>
          <a:p>
            <a:endParaRPr lang="fr-FR"/>
          </a:p>
        </p:txBody>
      </p:sp>
      <p:sp>
        <p:nvSpPr>
          <p:cNvPr id="4" name="Slide Number Placeholder 3"/>
          <p:cNvSpPr>
            <a:spLocks noGrp="1"/>
          </p:cNvSpPr>
          <p:nvPr>
            <p:ph type="sldNum" sz="quarter" idx="12"/>
          </p:nvPr>
        </p:nvSpPr>
        <p:spPr/>
        <p:txBody>
          <a:bodyPr/>
          <a:lstStyle/>
          <a:p>
            <a:fld id="{E4583485-7D65-4EE1-A8B8-06CDF158787F}" type="slidenum">
              <a:rPr lang="fr-FR" smtClean="0"/>
              <a:pPr/>
              <a:t>‹#›</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p:cNvGraphicFramePr>
            <a:graphicFrameLocks/>
          </p:cNvGraphicFramePr>
          <p:nvPr>
            <p:extLst>
              <p:ext uri="{D42A27DB-BD31-4B8C-83A1-F6EECF244321}">
                <p14:modId xmlns:p14="http://schemas.microsoft.com/office/powerpoint/2010/main" xmlns="" val="3577143875"/>
              </p:ext>
            </p:extLst>
          </p:nvPr>
        </p:nvGraphicFramePr>
        <p:xfrm>
          <a:off x="6016398" y="1674627"/>
          <a:ext cx="6096907" cy="3936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a:extLst>
              <a:ext uri="{FF2B5EF4-FFF2-40B4-BE49-F238E27FC236}">
                <a16:creationId xmlns:a16="http://schemas.microsoft.com/office/drawing/2014/main" xmlns="" id="{00000000-0008-0000-0200-000004000000}"/>
              </a:ext>
            </a:extLst>
          </p:cNvPr>
          <p:cNvGraphicFramePr>
            <a:graphicFrameLocks/>
          </p:cNvGraphicFramePr>
          <p:nvPr>
            <p:extLst>
              <p:ext uri="{D42A27DB-BD31-4B8C-83A1-F6EECF244321}">
                <p14:modId xmlns:p14="http://schemas.microsoft.com/office/powerpoint/2010/main" xmlns="" val="1419779894"/>
              </p:ext>
            </p:extLst>
          </p:nvPr>
        </p:nvGraphicFramePr>
        <p:xfrm>
          <a:off x="0" y="1692918"/>
          <a:ext cx="6102350" cy="385274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130300" y="264533"/>
            <a:ext cx="9740899" cy="584775"/>
          </a:xfrm>
          <a:prstGeom prst="rect">
            <a:avLst/>
          </a:prstGeom>
        </p:spPr>
        <p:txBody>
          <a:bodyPr wrap="square">
            <a:spAutoFit/>
          </a:bodyPr>
          <a:lstStyle/>
          <a:p>
            <a:pPr algn="ctr" rtl="1"/>
            <a:r>
              <a:rPr lang="ar-MA" sz="3200" b="1" dirty="0">
                <a:solidFill>
                  <a:srgbClr val="462256"/>
                </a:solidFill>
                <a:latin typeface="Calibri" panose="020F0502020204030204" pitchFamily="34" charset="0"/>
              </a:rPr>
              <a:t>تواصل انخفاض معدل الخصوبة</a:t>
            </a:r>
            <a:r>
              <a:rPr lang="ar-SA" sz="3200" b="1" dirty="0">
                <a:solidFill>
                  <a:srgbClr val="462256"/>
                </a:solidFill>
                <a:latin typeface="Calibri" panose="020F0502020204030204" pitchFamily="34" charset="0"/>
              </a:rPr>
              <a:t> </a:t>
            </a:r>
            <a:r>
              <a:rPr lang="ar-MA" sz="3200" b="1" dirty="0">
                <a:solidFill>
                  <a:srgbClr val="462256"/>
                </a:solidFill>
                <a:latin typeface="Calibri" panose="020F0502020204030204" pitchFamily="34" charset="0"/>
              </a:rPr>
              <a:t>الكلي</a:t>
            </a:r>
            <a:endParaRPr lang="fr-FR" sz="3200" b="1" dirty="0">
              <a:solidFill>
                <a:srgbClr val="462256"/>
              </a:solidFill>
              <a:latin typeface="Calibri" panose="020F0502020204030204" pitchFamily="34" charset="0"/>
            </a:endParaRPr>
          </a:p>
        </p:txBody>
      </p:sp>
      <p:sp>
        <p:nvSpPr>
          <p:cNvPr id="3" name="Rectangle 2"/>
          <p:cNvSpPr/>
          <p:nvPr/>
        </p:nvSpPr>
        <p:spPr>
          <a:xfrm>
            <a:off x="823521" y="1354365"/>
            <a:ext cx="4472380" cy="338554"/>
          </a:xfrm>
          <a:prstGeom prst="rect">
            <a:avLst/>
          </a:prstGeom>
        </p:spPr>
        <p:txBody>
          <a:bodyPr wrap="square">
            <a:spAutoFit/>
          </a:bodyPr>
          <a:lstStyle/>
          <a:p>
            <a:pPr algn="ctr" rtl="1"/>
            <a:r>
              <a:rPr lang="ar-MA" sz="1600" b="1" dirty="0">
                <a:solidFill>
                  <a:srgbClr val="000000"/>
                </a:solidFill>
                <a:latin typeface="Times New Roman" panose="02020603050405020304" pitchFamily="18" charset="0"/>
              </a:rPr>
              <a:t>تطور معدل الخصوبة</a:t>
            </a:r>
            <a:r>
              <a:rPr lang="ar-SA" sz="1600" b="1" dirty="0">
                <a:solidFill>
                  <a:srgbClr val="000000"/>
                </a:solidFill>
                <a:latin typeface="Times New Roman" panose="02020603050405020304" pitchFamily="18" charset="0"/>
              </a:rPr>
              <a:t> </a:t>
            </a:r>
            <a:r>
              <a:rPr lang="ar-MA" sz="1600" b="1" dirty="0">
                <a:solidFill>
                  <a:srgbClr val="000000"/>
                </a:solidFill>
                <a:latin typeface="Times New Roman" panose="02020603050405020304" pitchFamily="18" charset="0"/>
              </a:rPr>
              <a:t>الكلي حسب وسط الإقامة</a:t>
            </a:r>
            <a:endParaRPr lang="fr-FR" sz="1600" b="1" dirty="0">
              <a:solidFill>
                <a:srgbClr val="000000"/>
              </a:solidFill>
              <a:latin typeface="Times New Roman" panose="02020603050405020304" pitchFamily="18" charset="0"/>
            </a:endParaRPr>
          </a:p>
        </p:txBody>
      </p:sp>
      <p:sp>
        <p:nvSpPr>
          <p:cNvPr id="4" name="Rectangle 3"/>
          <p:cNvSpPr/>
          <p:nvPr/>
        </p:nvSpPr>
        <p:spPr>
          <a:xfrm>
            <a:off x="571500" y="5885581"/>
            <a:ext cx="10889796" cy="400110"/>
          </a:xfrm>
          <a:prstGeom prst="rect">
            <a:avLst/>
          </a:prstGeom>
        </p:spPr>
        <p:txBody>
          <a:bodyPr wrap="square">
            <a:spAutoFit/>
          </a:bodyPr>
          <a:lstStyle/>
          <a:p>
            <a:pPr algn="ctr" rtl="1"/>
            <a:r>
              <a:rPr lang="ar-MA" sz="2000" dirty="0">
                <a:solidFill>
                  <a:srgbClr val="000000"/>
                </a:solidFill>
                <a:latin typeface="Calibri" panose="020F0502020204030204" pitchFamily="34" charset="0"/>
              </a:rPr>
              <a:t>انخفض معدل الخصوبة الكلي (1,97 طفل لكل امرأة) </a:t>
            </a:r>
            <a:r>
              <a:rPr lang="ar-SA" sz="2000" dirty="0">
                <a:solidFill>
                  <a:srgbClr val="000000"/>
                </a:solidFill>
                <a:latin typeface="Calibri" panose="020F0502020204030204" pitchFamily="34" charset="0"/>
              </a:rPr>
              <a:t>تحت</a:t>
            </a:r>
            <a:r>
              <a:rPr lang="ar-MA" sz="2000" dirty="0">
                <a:solidFill>
                  <a:srgbClr val="000000"/>
                </a:solidFill>
                <a:latin typeface="Calibri" panose="020F0502020204030204" pitchFamily="34" charset="0"/>
              </a:rPr>
              <a:t> عتبة تعويض الأجيال (2,1 طفل لكل امرأة)</a:t>
            </a:r>
          </a:p>
        </p:txBody>
      </p:sp>
      <p:pic>
        <p:nvPicPr>
          <p:cNvPr id="10" name="Picture 7" descr="https://lh7-rt.googleusercontent.com/slidesz/AGV_vUfT-ajwEj-yCWSTGrrc4ysuvNeMFpTxScw6fuRu40s86dxqzAfr4lV31fkHQ6CT9sowMy73Wpt5wKpsqUF3-AYlBxcSRT4jC9jXzztCRhbYRFd03vpiWWeio2fpFxOE9Fn2mAG5DbD3CkdjiUEHoQ=s2048?key=xgoGg8yh2zw4bV9ufS19An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71200" y="148060"/>
            <a:ext cx="1180193" cy="77089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s://lh7-rt.googleusercontent.com/slidesz/AGV_vUccDSYeasAvq5pCUGUkHLGGwtOidZmgr8AqP_oCbsfIVaTPabNJw7XgexfJQLOg-MQGLpNq2A3xyhbIWclEmh3jfoDmgAQE7VaQIdFjNw7VSNG94WTpHAmmEWE3IyduT6PXGYBSl5hFlXiW39qn9_8=s2048?key=NTr2ljQoRw6ZJ6jrQRBNSHk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5207" y="80084"/>
            <a:ext cx="1015093" cy="10954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5697A037-F0F2-5153-441F-03DF7A1E6EAB}"/>
              </a:ext>
            </a:extLst>
          </p:cNvPr>
          <p:cNvSpPr/>
          <p:nvPr/>
        </p:nvSpPr>
        <p:spPr>
          <a:xfrm>
            <a:off x="7180242" y="1336073"/>
            <a:ext cx="4281054" cy="338554"/>
          </a:xfrm>
          <a:prstGeom prst="rect">
            <a:avLst/>
          </a:prstGeom>
        </p:spPr>
        <p:txBody>
          <a:bodyPr wrap="square">
            <a:spAutoFit/>
          </a:bodyPr>
          <a:lstStyle/>
          <a:p>
            <a:pPr algn="ctr"/>
            <a:r>
              <a:rPr lang="ar-MA" sz="1600" b="1" dirty="0">
                <a:solidFill>
                  <a:srgbClr val="000000"/>
                </a:solidFill>
                <a:latin typeface="Times New Roman" panose="02020603050405020304" pitchFamily="18" charset="0"/>
              </a:rPr>
              <a:t>معدل الخصوبة</a:t>
            </a:r>
            <a:r>
              <a:rPr lang="ar-SA" sz="1600" b="1" dirty="0">
                <a:solidFill>
                  <a:srgbClr val="000000"/>
                </a:solidFill>
                <a:latin typeface="Times New Roman" panose="02020603050405020304" pitchFamily="18" charset="0"/>
              </a:rPr>
              <a:t> الكلي</a:t>
            </a:r>
            <a:r>
              <a:rPr lang="ar-MA" sz="1600" b="1" dirty="0">
                <a:solidFill>
                  <a:srgbClr val="000000"/>
                </a:solidFill>
                <a:latin typeface="Times New Roman" panose="02020603050405020304" pitchFamily="18" charset="0"/>
              </a:rPr>
              <a:t> حسب الجهات</a:t>
            </a:r>
            <a:endParaRPr lang="fr-FR" sz="1600" b="1" dirty="0">
              <a:solidFill>
                <a:srgbClr val="000000"/>
              </a:solidFill>
              <a:latin typeface="Times New Roman" panose="02020603050405020304" pitchFamily="18" charset="0"/>
            </a:endParaRPr>
          </a:p>
        </p:txBody>
      </p:sp>
      <p:sp>
        <p:nvSpPr>
          <p:cNvPr id="12" name="Rectangle 11"/>
          <p:cNvSpPr/>
          <p:nvPr/>
        </p:nvSpPr>
        <p:spPr>
          <a:xfrm>
            <a:off x="6023654" y="3462129"/>
            <a:ext cx="6089651" cy="3143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3D20B3FA-ABFB-B33E-D4A2-4FE20484AE43}"/>
              </a:ext>
            </a:extLst>
          </p:cNvPr>
          <p:cNvSpPr>
            <a:spLocks noGrp="1"/>
          </p:cNvSpPr>
          <p:nvPr>
            <p:ph type="sldNum" sz="quarter" idx="12"/>
          </p:nvPr>
        </p:nvSpPr>
        <p:spPr/>
        <p:txBody>
          <a:bodyPr/>
          <a:lstStyle/>
          <a:p>
            <a:fld id="{E4583485-7D65-4EE1-A8B8-06CDF158787F}" type="slidenum">
              <a:rPr lang="fr-FR" smtClean="0"/>
              <a:pPr/>
              <a:t>9</a:t>
            </a:fld>
            <a:endParaRPr lang="fr-FR"/>
          </a:p>
        </p:txBody>
      </p:sp>
    </p:spTree>
    <p:extLst>
      <p:ext uri="{BB962C8B-B14F-4D97-AF65-F5344CB8AC3E}">
        <p14:creationId xmlns:p14="http://schemas.microsoft.com/office/powerpoint/2010/main" xmlns="" val="12050936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1052</TotalTime>
  <Words>1623</Words>
  <Application>Microsoft Office PowerPoint</Application>
  <PresentationFormat>Custom</PresentationFormat>
  <Paragraphs>307</Paragraphs>
  <Slides>41</Slides>
  <Notes>19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شكرا على حسن تتبعكم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dorra dali</cp:lastModifiedBy>
  <cp:revision>106</cp:revision>
  <dcterms:created xsi:type="dcterms:W3CDTF">2024-12-14T10:16:02Z</dcterms:created>
  <dcterms:modified xsi:type="dcterms:W3CDTF">2024-12-24T00:50:06Z</dcterms:modified>
</cp:coreProperties>
</file>