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2"/>
    <p:sldId id="257" r:id="rId3"/>
    <p:sldId id="281" r:id="rId4"/>
    <p:sldId id="282" r:id="rId5"/>
    <p:sldId id="283" r:id="rId6"/>
    <p:sldId id="305" r:id="rId7"/>
    <p:sldId id="306" r:id="rId8"/>
    <p:sldId id="307" r:id="rId9"/>
    <p:sldId id="308" r:id="rId10"/>
    <p:sldId id="310" r:id="rId11"/>
    <p:sldId id="273" r:id="rId12"/>
  </p:sldIdLst>
  <p:sldSz cx="9144000" cy="6864350"/>
  <p:notesSz cx="9144000" cy="686435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163" autoAdjust="0"/>
    <p:restoredTop sz="94660"/>
  </p:normalViewPr>
  <p:slideViewPr>
    <p:cSldViewPr>
      <p:cViewPr varScale="1">
        <p:scale>
          <a:sx n="86" d="100"/>
          <a:sy n="86" d="100"/>
        </p:scale>
        <p:origin x="-1326"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1761848-CD8A-4660-A5D2-915E90FC53E4}" type="datetimeFigureOut">
              <a:rPr lang="fr-FR" smtClean="0"/>
              <a:pPr/>
              <a:t>14/04/2021</a:t>
            </a:fld>
            <a:endParaRPr lang="fr-FR"/>
          </a:p>
        </p:txBody>
      </p:sp>
      <p:sp>
        <p:nvSpPr>
          <p:cNvPr id="4" name="Espace réservé de l'image des diapositives 3"/>
          <p:cNvSpPr>
            <a:spLocks noGrp="1" noRot="1" noChangeAspect="1"/>
          </p:cNvSpPr>
          <p:nvPr>
            <p:ph type="sldImg" idx="2"/>
          </p:nvPr>
        </p:nvSpPr>
        <p:spPr>
          <a:xfrm>
            <a:off x="2857500" y="514350"/>
            <a:ext cx="3429000" cy="25749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914400" y="3260725"/>
            <a:ext cx="7315200" cy="3089275"/>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6519863"/>
            <a:ext cx="3962400" cy="3429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180013" y="6519863"/>
            <a:ext cx="3962400" cy="342900"/>
          </a:xfrm>
          <a:prstGeom prst="rect">
            <a:avLst/>
          </a:prstGeom>
        </p:spPr>
        <p:txBody>
          <a:bodyPr vert="horz" lIns="91440" tIns="45720" rIns="91440" bIns="45720" rtlCol="0" anchor="b"/>
          <a:lstStyle>
            <a:lvl1pPr algn="r">
              <a:defRPr sz="1200"/>
            </a:lvl1pPr>
          </a:lstStyle>
          <a:p>
            <a:fld id="{D19C42B6-1871-4287-8315-E9614BCF753A}"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19C42B6-1871-4287-8315-E9614BCF753A}" type="slidenum">
              <a:rPr lang="fr-FR" smtClean="0"/>
              <a:pPr/>
              <a:t>3</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276" y="2127948"/>
            <a:ext cx="7777797" cy="144151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552" y="3844036"/>
            <a:ext cx="6405245" cy="17160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6" name="Holder 6"/>
          <p:cNvSpPr>
            <a:spLocks noGrp="1"/>
          </p:cNvSpPr>
          <p:nvPr>
            <p:ph type="sldNum" sz="quarter" idx="7"/>
          </p:nvPr>
        </p:nvSpPr>
        <p:spPr/>
        <p:txBody>
          <a:bodyPr lIns="0" tIns="0" rIns="0" bIns="0"/>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chemeClr val="tx1"/>
                </a:solidFill>
                <a:latin typeface="Carlito"/>
                <a:cs typeface="Carlito"/>
              </a:defRPr>
            </a:lvl1pPr>
          </a:lstStyle>
          <a:p>
            <a:endParaRPr/>
          </a:p>
        </p:txBody>
      </p:sp>
      <p:sp>
        <p:nvSpPr>
          <p:cNvPr id="3" name="Holder 3"/>
          <p:cNvSpPr>
            <a:spLocks noGrp="1"/>
          </p:cNvSpPr>
          <p:nvPr>
            <p:ph type="body" idx="1"/>
          </p:nvPr>
        </p:nvSpPr>
        <p:spPr/>
        <p:txBody>
          <a:bodyPr lIns="0" tIns="0" rIns="0" bIns="0"/>
          <a:lstStyle>
            <a:lvl1pPr>
              <a:defRPr sz="1800" b="1"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6" name="Holder 6"/>
          <p:cNvSpPr>
            <a:spLocks noGrp="1"/>
          </p:cNvSpPr>
          <p:nvPr>
            <p:ph type="sldNum" sz="quarter" idx="7"/>
          </p:nvPr>
        </p:nvSpPr>
        <p:spPr/>
        <p:txBody>
          <a:bodyPr lIns="0" tIns="0" rIns="0" bIns="0"/>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chemeClr val="tx1"/>
                </a:solidFill>
                <a:latin typeface="Carlito"/>
                <a:cs typeface="Carlito"/>
              </a:defRPr>
            </a:lvl1pPr>
          </a:lstStyle>
          <a:p>
            <a:endParaRPr/>
          </a:p>
        </p:txBody>
      </p:sp>
      <p:sp>
        <p:nvSpPr>
          <p:cNvPr id="3" name="Holder 3"/>
          <p:cNvSpPr>
            <a:spLocks noGrp="1"/>
          </p:cNvSpPr>
          <p:nvPr>
            <p:ph sz="half" idx="2"/>
          </p:nvPr>
        </p:nvSpPr>
        <p:spPr>
          <a:xfrm>
            <a:off x="457517" y="1578800"/>
            <a:ext cx="3980402" cy="45304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2430" y="1578800"/>
            <a:ext cx="3980402" cy="45304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7" name="Holder 7"/>
          <p:cNvSpPr>
            <a:spLocks noGrp="1"/>
          </p:cNvSpPr>
          <p:nvPr>
            <p:ph type="sldNum" sz="quarter" idx="7"/>
          </p:nvPr>
        </p:nvSpPr>
        <p:spPr/>
        <p:txBody>
          <a:bodyPr lIns="0" tIns="0" rIns="0" bIns="0"/>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chemeClr val="tx1"/>
                </a:solidFill>
                <a:latin typeface="Carlito"/>
                <a:cs typeface="Carlit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5" name="Holder 5"/>
          <p:cNvSpPr>
            <a:spLocks noGrp="1"/>
          </p:cNvSpPr>
          <p:nvPr>
            <p:ph type="sldNum" sz="quarter" idx="7"/>
          </p:nvPr>
        </p:nvSpPr>
        <p:spPr/>
        <p:txBody>
          <a:bodyPr lIns="0" tIns="0" rIns="0" bIns="0"/>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4" name="Holder 4"/>
          <p:cNvSpPr>
            <a:spLocks noGrp="1"/>
          </p:cNvSpPr>
          <p:nvPr>
            <p:ph type="sldNum" sz="quarter" idx="7"/>
          </p:nvPr>
        </p:nvSpPr>
        <p:spPr/>
        <p:txBody>
          <a:bodyPr lIns="0" tIns="0" rIns="0" bIns="0"/>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523" y="3048"/>
            <a:ext cx="9144000" cy="1475104"/>
          </a:xfrm>
          <a:prstGeom prst="rect">
            <a:avLst/>
          </a:prstGeom>
          <a:blipFill>
            <a:blip r:embed="rId7" cstate="print"/>
            <a:stretch>
              <a:fillRect/>
            </a:stretch>
          </a:blipFill>
        </p:spPr>
        <p:txBody>
          <a:bodyPr wrap="square" lIns="0" tIns="0" rIns="0" bIns="0" rtlCol="0"/>
          <a:lstStyle/>
          <a:p>
            <a:endParaRPr/>
          </a:p>
        </p:txBody>
      </p:sp>
      <p:sp>
        <p:nvSpPr>
          <p:cNvPr id="17" name="bg object 17"/>
          <p:cNvSpPr/>
          <p:nvPr/>
        </p:nvSpPr>
        <p:spPr>
          <a:xfrm>
            <a:off x="1523" y="6440424"/>
            <a:ext cx="9144000" cy="420624"/>
          </a:xfrm>
          <a:prstGeom prst="rect">
            <a:avLst/>
          </a:prstGeom>
          <a:blipFill>
            <a:blip r:embed="rId8" cstate="print"/>
            <a:stretch>
              <a:fillRect/>
            </a:stretch>
          </a:blipFill>
        </p:spPr>
        <p:txBody>
          <a:bodyPr wrap="square" lIns="0" tIns="0" rIns="0" bIns="0" rtlCol="0"/>
          <a:lstStyle/>
          <a:p>
            <a:endParaRPr/>
          </a:p>
        </p:txBody>
      </p:sp>
      <p:sp>
        <p:nvSpPr>
          <p:cNvPr id="2" name="Holder 2"/>
          <p:cNvSpPr>
            <a:spLocks noGrp="1"/>
          </p:cNvSpPr>
          <p:nvPr>
            <p:ph type="title"/>
          </p:nvPr>
        </p:nvSpPr>
        <p:spPr>
          <a:xfrm>
            <a:off x="2507995" y="720217"/>
            <a:ext cx="6376034" cy="1217295"/>
          </a:xfrm>
          <a:prstGeom prst="rect">
            <a:avLst/>
          </a:prstGeom>
        </p:spPr>
        <p:txBody>
          <a:bodyPr wrap="square" lIns="0" tIns="0" rIns="0" bIns="0">
            <a:spAutoFit/>
          </a:bodyPr>
          <a:lstStyle>
            <a:lvl1pPr>
              <a:defRPr sz="2400" b="1" i="0">
                <a:solidFill>
                  <a:schemeClr val="tx1"/>
                </a:solidFill>
                <a:latin typeface="Carlito"/>
                <a:cs typeface="Carlito"/>
              </a:defRPr>
            </a:lvl1pPr>
          </a:lstStyle>
          <a:p>
            <a:endParaRPr/>
          </a:p>
        </p:txBody>
      </p:sp>
      <p:sp>
        <p:nvSpPr>
          <p:cNvPr id="3" name="Holder 3"/>
          <p:cNvSpPr>
            <a:spLocks noGrp="1"/>
          </p:cNvSpPr>
          <p:nvPr>
            <p:ph type="body" idx="1"/>
          </p:nvPr>
        </p:nvSpPr>
        <p:spPr>
          <a:xfrm>
            <a:off x="2489707" y="1895221"/>
            <a:ext cx="6142355" cy="4414520"/>
          </a:xfrm>
          <a:prstGeom prst="rect">
            <a:avLst/>
          </a:prstGeom>
        </p:spPr>
        <p:txBody>
          <a:bodyPr wrap="square" lIns="0" tIns="0" rIns="0" bIns="0">
            <a:spAutoFit/>
          </a:bodyPr>
          <a:lstStyle>
            <a:lvl1pPr>
              <a:defRPr sz="1800" b="1" i="0">
                <a:solidFill>
                  <a:schemeClr val="tx1"/>
                </a:solidFill>
                <a:latin typeface="Arial"/>
                <a:cs typeface="Arial"/>
              </a:defRPr>
            </a:lvl1pPr>
          </a:lstStyle>
          <a:p>
            <a:endParaRPr/>
          </a:p>
        </p:txBody>
      </p:sp>
      <p:sp>
        <p:nvSpPr>
          <p:cNvPr id="4" name="Holder 4"/>
          <p:cNvSpPr>
            <a:spLocks noGrp="1"/>
          </p:cNvSpPr>
          <p:nvPr>
            <p:ph type="ftr" sz="quarter" idx="5"/>
          </p:nvPr>
        </p:nvSpPr>
        <p:spPr>
          <a:xfrm>
            <a:off x="3111119" y="6383845"/>
            <a:ext cx="2928112" cy="34321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517" y="6383845"/>
            <a:ext cx="2104580" cy="34321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4/14/2021</a:t>
            </a:fld>
            <a:endParaRPr lang="en-US"/>
          </a:p>
        </p:txBody>
      </p:sp>
      <p:sp>
        <p:nvSpPr>
          <p:cNvPr id="6" name="Holder 6"/>
          <p:cNvSpPr>
            <a:spLocks noGrp="1"/>
          </p:cNvSpPr>
          <p:nvPr>
            <p:ph type="sldNum" sz="quarter" idx="7"/>
          </p:nvPr>
        </p:nvSpPr>
        <p:spPr>
          <a:xfrm>
            <a:off x="8822435" y="6579193"/>
            <a:ext cx="248284" cy="196215"/>
          </a:xfrm>
          <a:prstGeom prst="rect">
            <a:avLst/>
          </a:prstGeom>
        </p:spPr>
        <p:txBody>
          <a:bodyPr wrap="square" lIns="0" tIns="0" rIns="0" bIns="0">
            <a:spAutoFit/>
          </a:bodyPr>
          <a:lstStyle>
            <a:lvl1pPr>
              <a:defRPr sz="1200" b="1" i="0">
                <a:solidFill>
                  <a:srgbClr val="EF8C00"/>
                </a:solidFill>
                <a:latin typeface="Arial"/>
                <a:cs typeface="Arial"/>
              </a:defRPr>
            </a:lvl1pPr>
          </a:lstStyle>
          <a:p>
            <a:pPr marL="38100">
              <a:lnSpc>
                <a:spcPts val="1425"/>
              </a:lnSpc>
            </a:pPr>
            <a:fld id="{81D60167-4931-47E6-BA6A-407CBD079E47}" type="slidenum">
              <a:rPr spc="-5" dirty="0"/>
              <a:pPr marL="38100">
                <a:lnSpc>
                  <a:spcPts val="1425"/>
                </a:lnSpc>
              </a:pPr>
              <a:t>‹N°›</a:t>
            </a:fld>
            <a:endParaRPr spc="-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hyperlink" Target="http://www.hcp.m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hcp.ma/"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www.hcp.ma/"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hcp.m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hcp.m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hcp.ma/"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3" y="3048"/>
            <a:ext cx="9142476" cy="147510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523" y="6440424"/>
            <a:ext cx="9142476" cy="417576"/>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4"/>
              </a:rPr>
              <a:t>www.hcp.ma</a:t>
            </a:r>
            <a:endParaRPr sz="1400">
              <a:latin typeface="Gothic Uralic"/>
              <a:cs typeface="Gothic Uralic"/>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1</a:t>
            </a:fld>
            <a:endParaRPr spc="-5" dirty="0"/>
          </a:p>
        </p:txBody>
      </p:sp>
      <p:sp>
        <p:nvSpPr>
          <p:cNvPr id="7" name="ZoneTexte 6"/>
          <p:cNvSpPr txBox="1"/>
          <p:nvPr/>
        </p:nvSpPr>
        <p:spPr>
          <a:xfrm>
            <a:off x="623970" y="1679575"/>
            <a:ext cx="8358955" cy="3539430"/>
          </a:xfrm>
          <a:prstGeom prst="rect">
            <a:avLst/>
          </a:prstGeom>
          <a:noFill/>
        </p:spPr>
        <p:txBody>
          <a:bodyPr wrap="none" rtlCol="0">
            <a:spAutoFit/>
          </a:bodyPr>
          <a:lstStyle/>
          <a:p>
            <a:pPr algn="ctr"/>
            <a:r>
              <a:rPr lang="fr-FR" sz="4400" b="1" dirty="0">
                <a:solidFill>
                  <a:srgbClr val="002060"/>
                </a:solidFill>
              </a:rPr>
              <a:t>C</a:t>
            </a:r>
            <a:r>
              <a:rPr lang="fr-FR" sz="4400" b="1" dirty="0" smtClean="0">
                <a:solidFill>
                  <a:srgbClr val="002060"/>
                </a:solidFill>
              </a:rPr>
              <a:t>onduire </a:t>
            </a:r>
            <a:r>
              <a:rPr lang="fr-FR" sz="4400" b="1" dirty="0">
                <a:solidFill>
                  <a:srgbClr val="002060"/>
                </a:solidFill>
              </a:rPr>
              <a:t>une enquête en ligne sur </a:t>
            </a:r>
            <a:endParaRPr lang="fr-FR" sz="4400" b="1" dirty="0" smtClean="0">
              <a:solidFill>
                <a:srgbClr val="002060"/>
              </a:solidFill>
            </a:endParaRPr>
          </a:p>
          <a:p>
            <a:pPr algn="ctr"/>
            <a:r>
              <a:rPr lang="fr-FR" sz="4400" b="1" dirty="0" smtClean="0">
                <a:solidFill>
                  <a:srgbClr val="002060"/>
                </a:solidFill>
              </a:rPr>
              <a:t>la </a:t>
            </a:r>
            <a:r>
              <a:rPr lang="fr-FR" sz="4400" b="1" dirty="0">
                <a:solidFill>
                  <a:srgbClr val="002060"/>
                </a:solidFill>
              </a:rPr>
              <a:t>satisfaction des utilisateurs</a:t>
            </a:r>
          </a:p>
          <a:p>
            <a:pPr algn="ctr"/>
            <a:endParaRPr lang="fr-FR" sz="4000" b="1" dirty="0" smtClean="0">
              <a:ln w="12700">
                <a:solidFill>
                  <a:schemeClr val="accent1"/>
                </a:solidFill>
                <a:prstDash val="solid"/>
              </a:ln>
              <a:solidFill>
                <a:srgbClr val="0070C0"/>
              </a:solidFill>
              <a:effectLst>
                <a:outerShdw dist="38100" dir="2640000" algn="bl" rotWithShape="0">
                  <a:schemeClr val="accent1"/>
                </a:outerShdw>
              </a:effectLst>
              <a:latin typeface="+mj-lt"/>
            </a:endParaRPr>
          </a:p>
          <a:p>
            <a:pPr algn="ctr"/>
            <a:endParaRPr lang="fr-FR" sz="4000" b="1" dirty="0" smtClean="0">
              <a:ln w="12700">
                <a:solidFill>
                  <a:schemeClr val="accent1"/>
                </a:solidFill>
                <a:prstDash val="solid"/>
              </a:ln>
              <a:solidFill>
                <a:srgbClr val="0070C0"/>
              </a:solidFill>
              <a:effectLst>
                <a:outerShdw dist="38100" dir="2640000" algn="bl" rotWithShape="0">
                  <a:schemeClr val="accent1"/>
                </a:outerShdw>
              </a:effectLst>
              <a:latin typeface="+mj-lt"/>
            </a:endParaRPr>
          </a:p>
          <a:p>
            <a:pPr algn="ctr"/>
            <a:endParaRPr lang="fr-FR" sz="4000" b="1" dirty="0" smtClean="0">
              <a:ln w="12700">
                <a:solidFill>
                  <a:schemeClr val="accent1"/>
                </a:solidFill>
                <a:prstDash val="solid"/>
              </a:ln>
              <a:solidFill>
                <a:srgbClr val="0070C0"/>
              </a:solidFill>
              <a:effectLst>
                <a:outerShdw dist="38100" dir="2640000" algn="bl" rotWithShape="0">
                  <a:schemeClr val="accent1"/>
                </a:outerShdw>
              </a:effectLst>
              <a:latin typeface="+mj-lt"/>
            </a:endParaRPr>
          </a:p>
          <a:p>
            <a:pPr algn="ctr"/>
            <a:r>
              <a:rPr lang="fr-FR" sz="1600" b="1" dirty="0">
                <a:solidFill>
                  <a:srgbClr val="002060"/>
                </a:solidFill>
              </a:rPr>
              <a:t>Avril 2021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755576" y="983903"/>
            <a:ext cx="7245448" cy="3323987"/>
          </a:xfrm>
        </p:spPr>
        <p:txBody>
          <a:bodyPr/>
          <a:lstStyle/>
          <a:p>
            <a:r>
              <a:rPr lang="fr-FR" dirty="0" smtClean="0"/>
              <a:t>  </a:t>
            </a:r>
            <a:r>
              <a:rPr lang="fr-FR" u="sng" dirty="0">
                <a:solidFill>
                  <a:schemeClr val="accent6">
                    <a:lumMod val="75000"/>
                  </a:schemeClr>
                </a:solidFill>
              </a:rPr>
              <a:t>Conclusion </a:t>
            </a:r>
            <a:r>
              <a:rPr lang="fr-FR" u="sng" dirty="0" smtClean="0">
                <a:solidFill>
                  <a:schemeClr val="accent6">
                    <a:lumMod val="75000"/>
                  </a:schemeClr>
                </a:solidFill>
              </a:rPr>
              <a:t>:</a:t>
            </a:r>
          </a:p>
          <a:p>
            <a:endParaRPr lang="fr-FR" u="sng" dirty="0">
              <a:solidFill>
                <a:schemeClr val="accent6">
                  <a:lumMod val="75000"/>
                </a:schemeClr>
              </a:solidFill>
            </a:endParaRPr>
          </a:p>
          <a:p>
            <a:pPr>
              <a:lnSpc>
                <a:spcPct val="150000"/>
              </a:lnSpc>
            </a:pPr>
            <a:r>
              <a:rPr lang="fr-FR" dirty="0" smtClean="0"/>
              <a:t>   - </a:t>
            </a:r>
            <a:r>
              <a:rPr lang="fr-FR" b="0" dirty="0" smtClean="0">
                <a:latin typeface="+mn-lt"/>
              </a:rPr>
              <a:t>Coordination entre le projet « enquête de satisfaction des utilisateurs»  et celui concernant l’uniformisation et l’amélioration des publications  des Directions  Régionales.</a:t>
            </a:r>
            <a:endParaRPr lang="fr-FR" b="0" dirty="0">
              <a:latin typeface="+mn-lt"/>
            </a:endParaRPr>
          </a:p>
          <a:p>
            <a:pPr>
              <a:lnSpc>
                <a:spcPct val="150000"/>
              </a:lnSpc>
            </a:pPr>
            <a:r>
              <a:rPr lang="fr-FR" b="0" dirty="0" smtClean="0">
                <a:latin typeface="+mn-lt"/>
              </a:rPr>
              <a:t>    </a:t>
            </a:r>
            <a:r>
              <a:rPr lang="fr-FR" dirty="0"/>
              <a:t>-</a:t>
            </a:r>
            <a:r>
              <a:rPr lang="fr-FR" b="0" dirty="0" smtClean="0">
                <a:latin typeface="+mn-lt"/>
              </a:rPr>
              <a:t> </a:t>
            </a:r>
            <a:r>
              <a:rPr lang="fr-FR" b="0" dirty="0">
                <a:latin typeface="+mn-lt"/>
              </a:rPr>
              <a:t>Capitaliser les résultats de l’enquête satisfaction pour mieux approcher les attentes des utilisateurs </a:t>
            </a:r>
            <a:r>
              <a:rPr lang="fr-FR" b="0" dirty="0" smtClean="0">
                <a:latin typeface="+mn-lt"/>
              </a:rPr>
              <a:t>dans le cadre de la mise en place du </a:t>
            </a:r>
            <a:r>
              <a:rPr lang="fr-FR" b="0" dirty="0">
                <a:latin typeface="+mn-lt"/>
              </a:rPr>
              <a:t>système d’information </a:t>
            </a:r>
            <a:r>
              <a:rPr lang="fr-FR" b="0" dirty="0" smtClean="0">
                <a:latin typeface="+mn-lt"/>
              </a:rPr>
              <a:t>statistique régionale</a:t>
            </a:r>
            <a:r>
              <a:rPr lang="fr-FR" b="0" dirty="0">
                <a:latin typeface="+mn-lt"/>
              </a:rPr>
              <a:t>. </a:t>
            </a:r>
          </a:p>
          <a:p>
            <a:endParaRPr lang="fr-FR" dirty="0"/>
          </a:p>
        </p:txBody>
      </p:sp>
    </p:spTree>
    <p:extLst>
      <p:ext uri="{BB962C8B-B14F-4D97-AF65-F5344CB8AC3E}">
        <p14:creationId xmlns="" xmlns:p14="http://schemas.microsoft.com/office/powerpoint/2010/main" val="1708260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78000" y="2392045"/>
            <a:ext cx="5662930" cy="574040"/>
          </a:xfrm>
          <a:prstGeom prst="rect">
            <a:avLst/>
          </a:prstGeom>
        </p:spPr>
        <p:txBody>
          <a:bodyPr vert="horz" wrap="square" lIns="0" tIns="12700" rIns="0" bIns="0" rtlCol="0">
            <a:spAutoFit/>
          </a:bodyPr>
          <a:lstStyle/>
          <a:p>
            <a:pPr marL="12700">
              <a:lnSpc>
                <a:spcPct val="100000"/>
              </a:lnSpc>
              <a:spcBef>
                <a:spcPts val="100"/>
              </a:spcBef>
            </a:pPr>
            <a:r>
              <a:rPr sz="3600" spc="-5" dirty="0">
                <a:solidFill>
                  <a:srgbClr val="6B6BCE"/>
                </a:solidFill>
                <a:latin typeface="Arial"/>
                <a:cs typeface="Arial"/>
              </a:rPr>
              <a:t>Merci pour votre</a:t>
            </a:r>
            <a:r>
              <a:rPr sz="3600" spc="-20" dirty="0">
                <a:solidFill>
                  <a:srgbClr val="6B6BCE"/>
                </a:solidFill>
                <a:latin typeface="Arial"/>
                <a:cs typeface="Arial"/>
              </a:rPr>
              <a:t> </a:t>
            </a:r>
            <a:r>
              <a:rPr sz="3600" spc="-5" dirty="0">
                <a:solidFill>
                  <a:srgbClr val="6B6BCE"/>
                </a:solidFill>
                <a:latin typeface="Arial"/>
                <a:cs typeface="Arial"/>
              </a:rPr>
              <a:t>attention</a:t>
            </a:r>
            <a:endParaRPr sz="3600">
              <a:latin typeface="Arial"/>
              <a:cs typeface="Arial"/>
            </a:endParaRPr>
          </a:p>
        </p:txBody>
      </p:sp>
      <p:sp>
        <p:nvSpPr>
          <p:cNvPr id="3" name="object 3"/>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2"/>
              </a:rPr>
              <a:t>www.hcp.ma</a:t>
            </a:r>
            <a:endParaRPr sz="1400">
              <a:latin typeface="Gothic Uralic"/>
              <a:cs typeface="Gothic Uralic"/>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11</a:t>
            </a:fld>
            <a:endParaRPr spc="-5"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5720" y="2646357"/>
            <a:ext cx="1571637" cy="382156"/>
          </a:xfrm>
          <a:prstGeom prst="rect">
            <a:avLst/>
          </a:prstGeom>
        </p:spPr>
        <p:txBody>
          <a:bodyPr vert="horz" wrap="square" lIns="0" tIns="12700" rIns="0" bIns="0" rtlCol="0">
            <a:spAutoFit/>
          </a:bodyPr>
          <a:lstStyle/>
          <a:p>
            <a:pPr marL="12700">
              <a:lnSpc>
                <a:spcPct val="100000"/>
              </a:lnSpc>
              <a:spcBef>
                <a:spcPts val="100"/>
              </a:spcBef>
            </a:pPr>
            <a:r>
              <a:rPr sz="2400" b="1" i="1" spc="-5" dirty="0">
                <a:solidFill>
                  <a:srgbClr val="70309E"/>
                </a:solidFill>
                <a:latin typeface="Arial"/>
                <a:cs typeface="Arial"/>
              </a:rPr>
              <a:t>Eléments</a:t>
            </a:r>
            <a:endParaRPr sz="2400" dirty="0">
              <a:latin typeface="Arial"/>
              <a:cs typeface="Arial"/>
            </a:endParaRPr>
          </a:p>
        </p:txBody>
      </p:sp>
      <p:sp>
        <p:nvSpPr>
          <p:cNvPr id="5" name="object 5"/>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2"/>
              </a:rPr>
              <a:t>www.hcp.ma</a:t>
            </a:r>
            <a:endParaRPr sz="1400">
              <a:latin typeface="Gothic Uralic"/>
              <a:cs typeface="Gothic Uralic"/>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2</a:t>
            </a:fld>
            <a:endParaRPr spc="-5" dirty="0"/>
          </a:p>
        </p:txBody>
      </p:sp>
      <p:sp>
        <p:nvSpPr>
          <p:cNvPr id="4" name="object 4"/>
          <p:cNvSpPr txBox="1">
            <a:spLocks noGrp="1"/>
          </p:cNvSpPr>
          <p:nvPr>
            <p:ph type="body" idx="1"/>
          </p:nvPr>
        </p:nvSpPr>
        <p:spPr>
          <a:xfrm>
            <a:off x="2000232" y="1520823"/>
            <a:ext cx="6561346" cy="4474302"/>
          </a:xfrm>
          <a:prstGeom prst="rect">
            <a:avLst/>
          </a:prstGeom>
        </p:spPr>
        <p:txBody>
          <a:bodyPr vert="horz" wrap="square" lIns="0" tIns="16510" rIns="0" bIns="0" rtlCol="0">
            <a:spAutoFit/>
          </a:bodyPr>
          <a:lstStyle/>
          <a:p>
            <a:pPr marL="527685" indent="-515620">
              <a:lnSpc>
                <a:spcPct val="150000"/>
              </a:lnSpc>
              <a:spcBef>
                <a:spcPts val="130"/>
              </a:spcBef>
              <a:buClr>
                <a:schemeClr val="accent6">
                  <a:lumMod val="75000"/>
                </a:schemeClr>
              </a:buClr>
              <a:buSzPct val="118750"/>
              <a:buFont typeface="Wingdings" pitchFamily="2" charset="2"/>
              <a:buChar char="§"/>
              <a:tabLst>
                <a:tab pos="527685" algn="l"/>
                <a:tab pos="528320" algn="l"/>
              </a:tabLst>
            </a:pPr>
            <a:r>
              <a:rPr lang="fr-FR" sz="2400" i="1" dirty="0" smtClean="0">
                <a:latin typeface="+mn-lt"/>
              </a:rPr>
              <a:t>Cadre </a:t>
            </a:r>
            <a:r>
              <a:rPr lang="fr-FR" sz="2400" i="1" dirty="0">
                <a:latin typeface="+mn-lt"/>
              </a:rPr>
              <a:t>du projet </a:t>
            </a:r>
            <a:endParaRPr lang="fr-FR" sz="2400" i="1" spc="-5" dirty="0">
              <a:latin typeface="+mn-lt"/>
            </a:endParaRPr>
          </a:p>
          <a:p>
            <a:pPr marL="527685" indent="-515620">
              <a:lnSpc>
                <a:spcPct val="150000"/>
              </a:lnSpc>
              <a:spcBef>
                <a:spcPts val="130"/>
              </a:spcBef>
              <a:buClr>
                <a:schemeClr val="accent6">
                  <a:lumMod val="75000"/>
                </a:schemeClr>
              </a:buClr>
              <a:buSzPct val="118750"/>
              <a:buFont typeface="Wingdings" pitchFamily="2" charset="2"/>
              <a:buChar char="§"/>
              <a:tabLst>
                <a:tab pos="527685" algn="l"/>
                <a:tab pos="528320" algn="l"/>
              </a:tabLst>
            </a:pPr>
            <a:r>
              <a:rPr lang="fr-FR" sz="2400" i="1" dirty="0">
                <a:latin typeface="+mn-lt"/>
              </a:rPr>
              <a:t>Description du projet </a:t>
            </a:r>
          </a:p>
          <a:p>
            <a:pPr marL="527685" indent="-515620">
              <a:lnSpc>
                <a:spcPct val="150000"/>
              </a:lnSpc>
              <a:spcBef>
                <a:spcPts val="130"/>
              </a:spcBef>
              <a:buClr>
                <a:schemeClr val="accent6">
                  <a:lumMod val="75000"/>
                </a:schemeClr>
              </a:buClr>
              <a:buSzPct val="118750"/>
              <a:buFont typeface="Wingdings" pitchFamily="2" charset="2"/>
              <a:buChar char="§"/>
              <a:tabLst>
                <a:tab pos="527685" algn="l"/>
                <a:tab pos="528320" algn="l"/>
              </a:tabLst>
            </a:pPr>
            <a:r>
              <a:rPr lang="fr-FR" sz="2400" i="1" dirty="0" smtClean="0">
                <a:latin typeface="+mn-lt"/>
              </a:rPr>
              <a:t>Vision de projet </a:t>
            </a:r>
            <a:endParaRPr sz="2400" i="1" dirty="0" smtClean="0">
              <a:latin typeface="+mn-lt"/>
            </a:endParaRPr>
          </a:p>
          <a:p>
            <a:pPr marL="984885" lvl="1" indent="-515620">
              <a:lnSpc>
                <a:spcPct val="150000"/>
              </a:lnSpc>
              <a:spcBef>
                <a:spcPts val="35"/>
              </a:spcBef>
              <a:buClr>
                <a:schemeClr val="accent6">
                  <a:lumMod val="75000"/>
                </a:schemeClr>
              </a:buClr>
              <a:buSzPct val="118750"/>
              <a:buFont typeface="Arial" pitchFamily="34" charset="0"/>
              <a:buChar char="•"/>
              <a:tabLst>
                <a:tab pos="527685" algn="l"/>
                <a:tab pos="528320" algn="l"/>
              </a:tabLst>
            </a:pPr>
            <a:r>
              <a:rPr lang="fr-FR" sz="2400" i="1" dirty="0" smtClean="0"/>
              <a:t>Présentation des publications de la DR</a:t>
            </a:r>
            <a:endParaRPr sz="2400" i="1" dirty="0"/>
          </a:p>
          <a:p>
            <a:pPr marL="984885" lvl="1" indent="-515620">
              <a:lnSpc>
                <a:spcPct val="150000"/>
              </a:lnSpc>
              <a:spcBef>
                <a:spcPts val="35"/>
              </a:spcBef>
              <a:buClr>
                <a:schemeClr val="accent6">
                  <a:lumMod val="75000"/>
                </a:schemeClr>
              </a:buClr>
              <a:buSzPct val="118750"/>
              <a:buFont typeface="Arial" pitchFamily="34" charset="0"/>
              <a:buChar char="•"/>
              <a:tabLst>
                <a:tab pos="527685" algn="l"/>
                <a:tab pos="528320" algn="l"/>
              </a:tabLst>
            </a:pPr>
            <a:r>
              <a:rPr lang="fr-FR" sz="2400" i="1" dirty="0" smtClean="0"/>
              <a:t>Démarches et actions</a:t>
            </a:r>
          </a:p>
          <a:p>
            <a:pPr marL="527685" indent="-515620">
              <a:lnSpc>
                <a:spcPct val="150000"/>
              </a:lnSpc>
              <a:spcBef>
                <a:spcPts val="35"/>
              </a:spcBef>
              <a:buClr>
                <a:schemeClr val="accent6">
                  <a:lumMod val="75000"/>
                </a:schemeClr>
              </a:buClr>
              <a:buSzPct val="118750"/>
              <a:buFont typeface="Wingdings" pitchFamily="2" charset="2"/>
              <a:buChar char="§"/>
              <a:tabLst>
                <a:tab pos="527685" algn="l"/>
                <a:tab pos="528320" algn="l"/>
              </a:tabLst>
            </a:pPr>
            <a:r>
              <a:rPr lang="fr-FR" sz="2400" i="1" spc="-5" dirty="0" smtClean="0">
                <a:latin typeface="+mn-lt"/>
              </a:rPr>
              <a:t>Durée prévisionnelle  et livrables</a:t>
            </a:r>
          </a:p>
          <a:p>
            <a:pPr marL="527685" indent="-515620">
              <a:lnSpc>
                <a:spcPct val="150000"/>
              </a:lnSpc>
              <a:spcBef>
                <a:spcPts val="35"/>
              </a:spcBef>
              <a:buClr>
                <a:schemeClr val="accent6">
                  <a:lumMod val="75000"/>
                </a:schemeClr>
              </a:buClr>
              <a:buSzPct val="118750"/>
              <a:buFont typeface="Wingdings" pitchFamily="2" charset="2"/>
              <a:buChar char="§"/>
              <a:tabLst>
                <a:tab pos="527685" algn="l"/>
                <a:tab pos="528320" algn="l"/>
              </a:tabLst>
            </a:pPr>
            <a:r>
              <a:rPr lang="fr-FR" sz="2400" i="1" spc="-5" dirty="0" smtClean="0">
                <a:latin typeface="+mn-lt"/>
              </a:rPr>
              <a:t>Conclusion</a:t>
            </a:r>
          </a:p>
          <a:p>
            <a:pPr marL="527685" indent="-515620">
              <a:lnSpc>
                <a:spcPct val="150000"/>
              </a:lnSpc>
              <a:spcBef>
                <a:spcPts val="35"/>
              </a:spcBef>
              <a:buClr>
                <a:schemeClr val="accent6">
                  <a:lumMod val="75000"/>
                </a:schemeClr>
              </a:buClr>
              <a:buSzPct val="118750"/>
              <a:tabLst>
                <a:tab pos="527685" algn="l"/>
                <a:tab pos="528320" algn="l"/>
              </a:tabLst>
            </a:pPr>
            <a:endParaRPr lang="fr-FR" sz="2400" spc="-5"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3"/>
              </a:rPr>
              <a:t>www.hcp.ma</a:t>
            </a:r>
            <a:endParaRPr sz="1400">
              <a:latin typeface="Gothic Uralic"/>
              <a:cs typeface="Gothic Uralic"/>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3</a:t>
            </a:fld>
            <a:endParaRPr spc="-5" dirty="0"/>
          </a:p>
        </p:txBody>
      </p:sp>
      <p:sp>
        <p:nvSpPr>
          <p:cNvPr id="4" name="object 4"/>
          <p:cNvSpPr txBox="1">
            <a:spLocks noGrp="1"/>
          </p:cNvSpPr>
          <p:nvPr>
            <p:ph type="body" idx="1"/>
          </p:nvPr>
        </p:nvSpPr>
        <p:spPr>
          <a:xfrm>
            <a:off x="611560" y="1146159"/>
            <a:ext cx="8136904" cy="5418150"/>
          </a:xfrm>
          <a:prstGeom prst="rect">
            <a:avLst/>
          </a:prstGeom>
        </p:spPr>
        <p:txBody>
          <a:bodyPr vert="horz" wrap="square" lIns="0" tIns="16510" rIns="0" bIns="0" rtlCol="0">
            <a:spAutoFit/>
          </a:bodyPr>
          <a:lstStyle/>
          <a:p>
            <a:r>
              <a:rPr lang="fr-FR" dirty="0" smtClean="0">
                <a:latin typeface="+mj-lt"/>
              </a:rPr>
              <a:t>   </a:t>
            </a:r>
            <a:r>
              <a:rPr lang="fr-FR" sz="2400" u="sng" dirty="0" smtClean="0">
                <a:solidFill>
                  <a:schemeClr val="accent6">
                    <a:lumMod val="75000"/>
                  </a:schemeClr>
                </a:solidFill>
              </a:rPr>
              <a:t>Cadre  du projet</a:t>
            </a:r>
            <a:r>
              <a:rPr lang="fr-FR" sz="2400" u="sng" dirty="0">
                <a:solidFill>
                  <a:schemeClr val="accent6">
                    <a:lumMod val="75000"/>
                  </a:schemeClr>
                </a:solidFill>
              </a:rPr>
              <a:t> :</a:t>
            </a:r>
            <a:endParaRPr lang="fr-FR" sz="2400" dirty="0">
              <a:solidFill>
                <a:schemeClr val="accent6">
                  <a:lumMod val="75000"/>
                </a:schemeClr>
              </a:solidFill>
            </a:endParaRPr>
          </a:p>
          <a:p>
            <a:endParaRPr lang="fr-FR" sz="2000" dirty="0" smtClean="0">
              <a:solidFill>
                <a:schemeClr val="accent6">
                  <a:lumMod val="75000"/>
                </a:schemeClr>
              </a:solidFill>
              <a:latin typeface="+mj-lt"/>
            </a:endParaRPr>
          </a:p>
          <a:p>
            <a:pPr algn="just">
              <a:lnSpc>
                <a:spcPct val="150000"/>
              </a:lnSpc>
            </a:pPr>
            <a:r>
              <a:rPr lang="fr-FR" b="0" dirty="0" smtClean="0"/>
              <a:t>   </a:t>
            </a:r>
            <a:r>
              <a:rPr lang="fr-FR" b="0" dirty="0">
                <a:latin typeface="+mn-lt"/>
              </a:rPr>
              <a:t>Ce projet de coopération entre le HCP et l’union européenne s’inscrit dans le cadre du programme PAGODA« Appui technique à la mise en œuvre d’une gestion publique plus efficace et transparente dans le cadre de la LOF » dans sa partie </a:t>
            </a:r>
            <a:r>
              <a:rPr lang="fr-FR" i="1" dirty="0" err="1">
                <a:solidFill>
                  <a:srgbClr val="0070C0"/>
                </a:solidFill>
                <a:latin typeface="+mn-lt"/>
              </a:rPr>
              <a:t>Hakama</a:t>
            </a:r>
            <a:r>
              <a:rPr lang="fr-FR" i="1" dirty="0">
                <a:solidFill>
                  <a:srgbClr val="0070C0"/>
                </a:solidFill>
                <a:latin typeface="+mn-lt"/>
              </a:rPr>
              <a:t> II.</a:t>
            </a:r>
          </a:p>
          <a:p>
            <a:pPr algn="just">
              <a:lnSpc>
                <a:spcPct val="150000"/>
              </a:lnSpc>
            </a:pPr>
            <a:r>
              <a:rPr lang="fr-FR" dirty="0" smtClean="0"/>
              <a:t>    </a:t>
            </a:r>
            <a:r>
              <a:rPr lang="fr-FR" b="0" dirty="0">
                <a:latin typeface="+mn-lt"/>
              </a:rPr>
              <a:t>La Direction Régionale Souss Massa a été choisie comme région pilote pour l’axe </a:t>
            </a:r>
            <a:r>
              <a:rPr lang="fr-FR" dirty="0">
                <a:solidFill>
                  <a:srgbClr val="0070C0"/>
                </a:solidFill>
                <a:latin typeface="+mn-lt"/>
              </a:rPr>
              <a:t>«Améliorer la communication sur les statistiques régionales – conduire une enquête en ligne sur la satisfaction des utilisateurs »</a:t>
            </a:r>
            <a:r>
              <a:rPr lang="fr-FR" b="0" dirty="0">
                <a:latin typeface="+mn-lt"/>
              </a:rPr>
              <a:t> dans ce même projet</a:t>
            </a:r>
            <a:r>
              <a:rPr lang="fr-FR" b="0" dirty="0" smtClean="0">
                <a:latin typeface="+mn-lt"/>
              </a:rPr>
              <a:t>.</a:t>
            </a:r>
          </a:p>
          <a:p>
            <a:pPr algn="just">
              <a:lnSpc>
                <a:spcPct val="150000"/>
              </a:lnSpc>
            </a:pPr>
            <a:r>
              <a:rPr lang="fr-FR" sz="2800" dirty="0" smtClean="0">
                <a:solidFill>
                  <a:schemeClr val="accent6">
                    <a:lumMod val="75000"/>
                  </a:schemeClr>
                </a:solidFill>
              </a:rPr>
              <a:t>  </a:t>
            </a:r>
            <a:r>
              <a:rPr lang="fr-FR" sz="2400" u="sng" dirty="0" smtClean="0">
                <a:solidFill>
                  <a:schemeClr val="accent6">
                    <a:lumMod val="75000"/>
                  </a:schemeClr>
                </a:solidFill>
              </a:rPr>
              <a:t>Description </a:t>
            </a:r>
            <a:r>
              <a:rPr lang="fr-FR" sz="2400" u="sng" dirty="0">
                <a:solidFill>
                  <a:schemeClr val="accent6">
                    <a:lumMod val="75000"/>
                  </a:schemeClr>
                </a:solidFill>
              </a:rPr>
              <a:t>du projet:</a:t>
            </a:r>
          </a:p>
          <a:p>
            <a:pPr algn="just">
              <a:lnSpc>
                <a:spcPct val="150000"/>
              </a:lnSpc>
            </a:pPr>
            <a:r>
              <a:rPr lang="fr-FR" b="0" dirty="0">
                <a:latin typeface="+mn-lt"/>
              </a:rPr>
              <a:t> </a:t>
            </a:r>
            <a:r>
              <a:rPr lang="fr-FR" b="0" dirty="0" smtClean="0">
                <a:latin typeface="+mn-lt"/>
              </a:rPr>
              <a:t>  Cette </a:t>
            </a:r>
            <a:r>
              <a:rPr lang="fr-FR" b="0" dirty="0">
                <a:latin typeface="+mn-lt"/>
              </a:rPr>
              <a:t>enquête de satisfaction </a:t>
            </a:r>
            <a:r>
              <a:rPr lang="fr-FR" b="0" dirty="0" smtClean="0">
                <a:latin typeface="+mn-lt"/>
              </a:rPr>
              <a:t>va </a:t>
            </a:r>
            <a:r>
              <a:rPr lang="fr-FR" b="0" dirty="0">
                <a:latin typeface="+mn-lt"/>
              </a:rPr>
              <a:t>permettre l’évaluation de la perception des utilisateurs des publications papier et du site internet régional.</a:t>
            </a:r>
          </a:p>
          <a:p>
            <a:pPr algn="just">
              <a:lnSpc>
                <a:spcPct val="150000"/>
              </a:lnSpc>
            </a:pPr>
            <a:endParaRPr lang="fr-FR" b="0" dirty="0">
              <a:latin typeface="+mn-lt"/>
            </a:endParaRPr>
          </a:p>
          <a:p>
            <a:r>
              <a:rPr lang="fr-FR" b="0" dirty="0" smtClean="0">
                <a:latin typeface="+mn-lt"/>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2"/>
              </a:rPr>
              <a:t>www.hcp.ma</a:t>
            </a:r>
            <a:endParaRPr sz="1400">
              <a:latin typeface="Gothic Uralic"/>
              <a:cs typeface="Gothic Uralic"/>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4</a:t>
            </a:fld>
            <a:endParaRPr spc="-5" dirty="0"/>
          </a:p>
        </p:txBody>
      </p:sp>
      <p:sp>
        <p:nvSpPr>
          <p:cNvPr id="4" name="object 4"/>
          <p:cNvSpPr txBox="1">
            <a:spLocks noGrp="1"/>
          </p:cNvSpPr>
          <p:nvPr>
            <p:ph type="body" idx="1"/>
          </p:nvPr>
        </p:nvSpPr>
        <p:spPr>
          <a:xfrm>
            <a:off x="683568" y="1055911"/>
            <a:ext cx="8033546" cy="4848763"/>
          </a:xfrm>
          <a:prstGeom prst="rect">
            <a:avLst/>
          </a:prstGeom>
        </p:spPr>
        <p:txBody>
          <a:bodyPr vert="horz" wrap="square" lIns="0" tIns="16510" rIns="0" bIns="0" rtlCol="0">
            <a:spAutoFit/>
          </a:bodyPr>
          <a:lstStyle/>
          <a:p>
            <a:pPr marL="0" lvl="1"/>
            <a:r>
              <a:rPr lang="fr-FR" sz="2000" dirty="0" smtClean="0">
                <a:solidFill>
                  <a:schemeClr val="accent6">
                    <a:lumMod val="75000"/>
                  </a:schemeClr>
                </a:solidFill>
              </a:rPr>
              <a:t>   </a:t>
            </a:r>
            <a:r>
              <a:rPr lang="fr-FR" sz="2400" b="1" u="sng" dirty="0" smtClean="0">
                <a:solidFill>
                  <a:schemeClr val="accent6">
                    <a:lumMod val="75000"/>
                  </a:schemeClr>
                </a:solidFill>
                <a:latin typeface="+mj-lt"/>
                <a:cs typeface="Arial"/>
              </a:rPr>
              <a:t>Vision du projet : </a:t>
            </a:r>
            <a:r>
              <a:rPr lang="fr-FR" sz="2400" b="1" u="sng" dirty="0" smtClean="0">
                <a:solidFill>
                  <a:schemeClr val="accent6">
                    <a:lumMod val="75000"/>
                  </a:schemeClr>
                </a:solidFill>
                <a:latin typeface="+mj-lt"/>
              </a:rPr>
              <a:t>Présentation des publications de la DR</a:t>
            </a:r>
          </a:p>
          <a:p>
            <a:pPr marL="0" lvl="1"/>
            <a:r>
              <a:rPr lang="fr-FR" sz="2000" dirty="0" smtClean="0">
                <a:solidFill>
                  <a:schemeClr val="accent6">
                    <a:lumMod val="75000"/>
                  </a:schemeClr>
                </a:solidFill>
              </a:rPr>
              <a:t>    </a:t>
            </a:r>
            <a:r>
              <a:rPr lang="fr-FR" b="0" dirty="0" smtClean="0">
                <a:latin typeface="+mn-lt"/>
              </a:rPr>
              <a:t>Ce </a:t>
            </a:r>
            <a:r>
              <a:rPr lang="fr-FR" b="0" dirty="0">
                <a:latin typeface="+mn-lt"/>
              </a:rPr>
              <a:t>projet consiste à mener une enquête de perception des différents utilisateurs des produits réalisés par la Direction Régionale dans le cadre de ses attributions, à savoir les publications papier et accessible via le site , il s’agit principalement de </a:t>
            </a:r>
            <a:r>
              <a:rPr lang="fr-FR" b="0" dirty="0" smtClean="0">
                <a:latin typeface="+mn-lt"/>
              </a:rPr>
              <a:t>:</a:t>
            </a:r>
          </a:p>
          <a:p>
            <a:pPr algn="just"/>
            <a:endParaRPr lang="fr-FR" b="0" dirty="0" smtClean="0">
              <a:latin typeface="+mn-lt"/>
            </a:endParaRPr>
          </a:p>
          <a:p>
            <a:pPr marL="285750" lvl="0" indent="-285750" algn="just" rtl="0">
              <a:buClr>
                <a:srgbClr val="002060"/>
              </a:buClr>
              <a:buFont typeface="Wingdings" panose="05000000000000000000" pitchFamily="2" charset="2"/>
              <a:buChar char="Ø"/>
            </a:pPr>
            <a:r>
              <a:rPr lang="fr-FR" u="sng" dirty="0"/>
              <a:t>Publications papier :</a:t>
            </a:r>
            <a:endParaRPr lang="fr-FR" dirty="0"/>
          </a:p>
          <a:p>
            <a:pPr marL="742950" lvl="1" indent="-285750" algn="just" rtl="0">
              <a:buClr>
                <a:schemeClr val="accent6">
                  <a:lumMod val="75000"/>
                </a:schemeClr>
              </a:buClr>
              <a:buFont typeface="Wingdings" panose="05000000000000000000" pitchFamily="2" charset="2"/>
              <a:buChar char="§"/>
            </a:pPr>
            <a:r>
              <a:rPr lang="fr-FR" dirty="0" smtClean="0"/>
              <a:t>Annuaire </a:t>
            </a:r>
            <a:r>
              <a:rPr lang="fr-FR" dirty="0"/>
              <a:t>statistique régional.</a:t>
            </a:r>
          </a:p>
          <a:p>
            <a:pPr marL="742950" lvl="1" indent="-285750" algn="just" rtl="0">
              <a:buClr>
                <a:schemeClr val="accent6">
                  <a:lumMod val="75000"/>
                </a:schemeClr>
              </a:buClr>
              <a:buFont typeface="Wingdings" panose="05000000000000000000" pitchFamily="2" charset="2"/>
              <a:buChar char="§"/>
            </a:pPr>
            <a:r>
              <a:rPr lang="fr-FR" dirty="0"/>
              <a:t>Monographie régionale.</a:t>
            </a:r>
          </a:p>
          <a:p>
            <a:pPr marL="742950" lvl="1" indent="-285750" algn="just" rtl="0">
              <a:buClr>
                <a:schemeClr val="accent6">
                  <a:lumMod val="75000"/>
                </a:schemeClr>
              </a:buClr>
              <a:buFont typeface="Wingdings" panose="05000000000000000000" pitchFamily="2" charset="2"/>
              <a:buChar char="§"/>
            </a:pPr>
            <a:r>
              <a:rPr lang="fr-FR" dirty="0"/>
              <a:t>Région et provinces en chiffres.</a:t>
            </a:r>
          </a:p>
          <a:p>
            <a:pPr marL="742950" lvl="1" indent="-285750" algn="just" rtl="0">
              <a:buClr>
                <a:schemeClr val="accent6">
                  <a:lumMod val="75000"/>
                </a:schemeClr>
              </a:buClr>
              <a:buFont typeface="Wingdings" panose="05000000000000000000" pitchFamily="2" charset="2"/>
              <a:buChar char="§"/>
            </a:pPr>
            <a:r>
              <a:rPr lang="fr-FR" dirty="0"/>
              <a:t>Séries régionales des caractéristiques démographiques et socioéconomiques des résultats des RGPH.</a:t>
            </a:r>
          </a:p>
          <a:p>
            <a:pPr marL="742950" lvl="1" indent="-285750" algn="just" rtl="0">
              <a:buClr>
                <a:schemeClr val="accent6">
                  <a:lumMod val="75000"/>
                </a:schemeClr>
              </a:buClr>
              <a:buFont typeface="Wingdings" panose="05000000000000000000" pitchFamily="2" charset="2"/>
              <a:buChar char="§"/>
            </a:pPr>
            <a:r>
              <a:rPr lang="fr-FR" dirty="0"/>
              <a:t>Notes et rapports thématiques relatant les résultats au niveau régional des enquêtes du HCP (emploi, IPC, compte </a:t>
            </a:r>
            <a:r>
              <a:rPr lang="fr-FR" dirty="0" smtClean="0"/>
              <a:t>régionaux…).</a:t>
            </a:r>
            <a:endParaRPr lang="fr-FR" dirty="0"/>
          </a:p>
          <a:p>
            <a:pPr marL="742950" lvl="1" indent="-285750" algn="just" rtl="0">
              <a:buClr>
                <a:schemeClr val="accent6">
                  <a:lumMod val="75000"/>
                </a:schemeClr>
              </a:buClr>
              <a:buFont typeface="Wingdings" panose="05000000000000000000" pitchFamily="2" charset="2"/>
              <a:buChar char="§"/>
            </a:pPr>
            <a:r>
              <a:rPr lang="fr-FR" dirty="0"/>
              <a:t>Les projections démographiques.</a:t>
            </a:r>
          </a:p>
          <a:p>
            <a:pPr marL="742950" lvl="1" indent="-285750" algn="just" rtl="0">
              <a:buClr>
                <a:schemeClr val="accent6">
                  <a:lumMod val="75000"/>
                </a:schemeClr>
              </a:buClr>
              <a:buFont typeface="Wingdings" panose="05000000000000000000" pitchFamily="2" charset="2"/>
              <a:buChar char="§"/>
            </a:pPr>
            <a:r>
              <a:rPr lang="fr-FR" dirty="0"/>
              <a:t>Résultats des RGPH</a:t>
            </a:r>
          </a:p>
          <a:p>
            <a:pPr marL="742950" lvl="1" indent="-285750" algn="just" rtl="0">
              <a:buClr>
                <a:schemeClr val="accent6">
                  <a:lumMod val="75000"/>
                </a:schemeClr>
              </a:buClr>
              <a:buFont typeface="Wingdings" panose="05000000000000000000" pitchFamily="2" charset="2"/>
              <a:buChar char="§"/>
            </a:pPr>
            <a:r>
              <a:rPr lang="fr-FR" dirty="0"/>
              <a:t>Atlas démographique et </a:t>
            </a:r>
            <a:r>
              <a:rPr lang="fr-FR" dirty="0" smtClean="0"/>
              <a:t>socioéconomique.</a:t>
            </a:r>
          </a:p>
          <a:p>
            <a:pPr marL="742950" lvl="1" indent="-285750" algn="just" rtl="0">
              <a:buClr>
                <a:schemeClr val="accent6">
                  <a:lumMod val="75000"/>
                </a:schemeClr>
              </a:buClr>
            </a:pP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981703" y="6542504"/>
            <a:ext cx="1179195" cy="244475"/>
          </a:xfrm>
          <a:prstGeom prst="rect">
            <a:avLst/>
          </a:prstGeom>
        </p:spPr>
        <p:txBody>
          <a:bodyPr vert="horz" wrap="square" lIns="0" tIns="13970" rIns="0" bIns="0" rtlCol="0">
            <a:spAutoFit/>
          </a:bodyPr>
          <a:lstStyle/>
          <a:p>
            <a:pPr marL="12700">
              <a:lnSpc>
                <a:spcPct val="100000"/>
              </a:lnSpc>
              <a:spcBef>
                <a:spcPts val="110"/>
              </a:spcBef>
            </a:pPr>
            <a:r>
              <a:rPr sz="1400" b="1" dirty="0">
                <a:solidFill>
                  <a:srgbClr val="EF8C00"/>
                </a:solidFill>
                <a:latin typeface="Gothic Uralic"/>
                <a:cs typeface="Gothic Uralic"/>
                <a:hlinkClick r:id="rId2"/>
              </a:rPr>
              <a:t>www.hcp.ma</a:t>
            </a:r>
            <a:endParaRPr sz="1400">
              <a:latin typeface="Gothic Uralic"/>
              <a:cs typeface="Gothic Uralic"/>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425"/>
              </a:lnSpc>
            </a:pPr>
            <a:fld id="{81D60167-4931-47E6-BA6A-407CBD079E47}" type="slidenum">
              <a:rPr spc="-5" dirty="0"/>
              <a:pPr marL="38100">
                <a:lnSpc>
                  <a:spcPts val="1425"/>
                </a:lnSpc>
              </a:pPr>
              <a:t>5</a:t>
            </a:fld>
            <a:endParaRPr spc="-5" dirty="0"/>
          </a:p>
        </p:txBody>
      </p:sp>
      <p:sp>
        <p:nvSpPr>
          <p:cNvPr id="4" name="object 4"/>
          <p:cNvSpPr txBox="1">
            <a:spLocks noGrp="1"/>
          </p:cNvSpPr>
          <p:nvPr>
            <p:ph type="body" idx="1"/>
          </p:nvPr>
        </p:nvSpPr>
        <p:spPr>
          <a:xfrm>
            <a:off x="358832" y="1199927"/>
            <a:ext cx="8424936" cy="2678938"/>
          </a:xfrm>
          <a:prstGeom prst="rect">
            <a:avLst/>
          </a:prstGeom>
        </p:spPr>
        <p:txBody>
          <a:bodyPr vert="horz" wrap="square" lIns="0" tIns="16510" rIns="0" bIns="0" rtlCol="0">
            <a:spAutoFit/>
          </a:bodyPr>
          <a:lstStyle/>
          <a:p>
            <a:pPr marL="285750" lvl="0" indent="-285750" rtl="0">
              <a:buClr>
                <a:srgbClr val="002060"/>
              </a:buClr>
              <a:buFont typeface="Wingdings" panose="05000000000000000000" pitchFamily="2" charset="2"/>
              <a:buChar char="Ø"/>
            </a:pPr>
            <a:r>
              <a:rPr lang="fr-FR" dirty="0" smtClean="0">
                <a:latin typeface="+mj-lt"/>
              </a:rPr>
              <a:t> </a:t>
            </a:r>
            <a:r>
              <a:rPr lang="fr-FR" sz="2000" u="sng" dirty="0"/>
              <a:t>Publications  via le site</a:t>
            </a:r>
            <a:r>
              <a:rPr lang="fr-FR" sz="2000" dirty="0"/>
              <a:t> :</a:t>
            </a:r>
          </a:p>
          <a:p>
            <a:pPr marL="742950" lvl="1" indent="-285750" rtl="0">
              <a:lnSpc>
                <a:spcPct val="150000"/>
              </a:lnSpc>
              <a:buClr>
                <a:schemeClr val="accent6">
                  <a:lumMod val="75000"/>
                </a:schemeClr>
              </a:buClr>
              <a:buFont typeface="Wingdings" panose="05000000000000000000" pitchFamily="2" charset="2"/>
              <a:buChar char="§"/>
            </a:pPr>
            <a:r>
              <a:rPr lang="fr-FR" b="0" dirty="0">
                <a:latin typeface="+mn-lt"/>
              </a:rPr>
              <a:t>Toutes les publications susmentionnées sont mises en ligne sur le site.</a:t>
            </a:r>
          </a:p>
          <a:p>
            <a:pPr marL="742950" lvl="1" indent="-285750" rtl="0">
              <a:lnSpc>
                <a:spcPct val="150000"/>
              </a:lnSpc>
              <a:buClr>
                <a:schemeClr val="accent6">
                  <a:lumMod val="75000"/>
                </a:schemeClr>
              </a:buClr>
              <a:buFont typeface="Wingdings" panose="05000000000000000000" pitchFamily="2" charset="2"/>
              <a:buChar char="§"/>
            </a:pPr>
            <a:r>
              <a:rPr lang="fr-FR" b="0" dirty="0">
                <a:latin typeface="+mn-lt"/>
              </a:rPr>
              <a:t>Les dossiers documentaires sur des thématiques (Congrès, JMS, webinaire…)</a:t>
            </a:r>
          </a:p>
          <a:p>
            <a:pPr marL="742950" lvl="1" indent="-285750" rtl="0">
              <a:lnSpc>
                <a:spcPct val="150000"/>
              </a:lnSpc>
              <a:buClr>
                <a:schemeClr val="accent6">
                  <a:lumMod val="75000"/>
                </a:schemeClr>
              </a:buClr>
              <a:buFont typeface="Wingdings" panose="05000000000000000000" pitchFamily="2" charset="2"/>
              <a:buChar char="§"/>
            </a:pPr>
            <a:r>
              <a:rPr lang="fr-FR" b="0" dirty="0">
                <a:latin typeface="+mn-lt"/>
              </a:rPr>
              <a:t>Rapports thématiques des enquêtes spécifiques (impact COVID sur les entreprises, ménages, réfugiés…)</a:t>
            </a:r>
          </a:p>
          <a:p>
            <a:pPr marL="742950" lvl="1" indent="-285750" rtl="0">
              <a:lnSpc>
                <a:spcPct val="150000"/>
              </a:lnSpc>
              <a:buClr>
                <a:schemeClr val="accent6">
                  <a:lumMod val="75000"/>
                </a:schemeClr>
              </a:buClr>
              <a:buFont typeface="Wingdings" panose="05000000000000000000" pitchFamily="2" charset="2"/>
              <a:buChar char="§"/>
            </a:pPr>
            <a:r>
              <a:rPr lang="fr-FR" b="0" dirty="0">
                <a:latin typeface="+mn-lt"/>
              </a:rPr>
              <a:t>La lettre de veille </a:t>
            </a:r>
            <a:r>
              <a:rPr lang="fr-FR" b="0" dirty="0" smtClean="0">
                <a:latin typeface="+mn-lt"/>
              </a:rPr>
              <a:t>…</a:t>
            </a:r>
            <a:endParaRPr lang="fr-FR" dirty="0"/>
          </a:p>
          <a:p>
            <a:pPr lvl="0" rtl="0"/>
            <a:endParaRPr lang="fr-FR"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23528" y="839887"/>
            <a:ext cx="8496944" cy="5216813"/>
          </a:xfrm>
        </p:spPr>
        <p:txBody>
          <a:bodyPr/>
          <a:lstStyle/>
          <a:p>
            <a:pPr marL="0" lvl="1" algn="l"/>
            <a:r>
              <a:rPr lang="fr-FR" sz="2400" dirty="0" smtClean="0">
                <a:solidFill>
                  <a:schemeClr val="accent6">
                    <a:lumMod val="75000"/>
                  </a:schemeClr>
                </a:solidFill>
              </a:rPr>
              <a:t> </a:t>
            </a:r>
            <a:r>
              <a:rPr lang="fr-FR" sz="2400" b="1" u="sng" dirty="0" smtClean="0">
                <a:solidFill>
                  <a:schemeClr val="accent6">
                    <a:lumMod val="75000"/>
                  </a:schemeClr>
                </a:solidFill>
                <a:cs typeface="Arial"/>
              </a:rPr>
              <a:t>Vision du projet : Démarches et actions</a:t>
            </a:r>
          </a:p>
          <a:p>
            <a:endParaRPr lang="fr-FR" dirty="0"/>
          </a:p>
          <a:p>
            <a:pPr marL="742950" lvl="1" indent="-285750" rtl="0">
              <a:lnSpc>
                <a:spcPct val="150000"/>
              </a:lnSpc>
              <a:buClr>
                <a:srgbClr val="002060"/>
              </a:buClr>
              <a:buFont typeface="Wingdings" panose="05000000000000000000" pitchFamily="2" charset="2"/>
              <a:buChar char="ü"/>
            </a:pPr>
            <a:r>
              <a:rPr lang="fr-FR" b="1" u="sng" dirty="0"/>
              <a:t>Action 1</a:t>
            </a:r>
            <a:r>
              <a:rPr lang="fr-FR" dirty="0"/>
              <a:t> : Analyse documentaire autour des études de satisfaction déjà réalisées.</a:t>
            </a:r>
          </a:p>
          <a:p>
            <a:pPr marL="742950" lvl="1" indent="-285750" rtl="0">
              <a:lnSpc>
                <a:spcPct val="150000"/>
              </a:lnSpc>
              <a:buClr>
                <a:srgbClr val="002060"/>
              </a:buClr>
              <a:buFont typeface="Wingdings" panose="05000000000000000000" pitchFamily="2" charset="2"/>
              <a:buChar char="ü"/>
            </a:pPr>
            <a:r>
              <a:rPr lang="fr-FR" b="1" u="sng" dirty="0"/>
              <a:t>Action 2</a:t>
            </a:r>
            <a:r>
              <a:rPr lang="fr-FR" dirty="0"/>
              <a:t> : Etat des lieux de l’existant : Analyse des publications papier et sur le site, en terme de périodicité, de contenu et de </a:t>
            </a:r>
            <a:r>
              <a:rPr lang="fr-FR" dirty="0" smtClean="0"/>
              <a:t>forme.</a:t>
            </a:r>
            <a:endParaRPr lang="fr-FR" dirty="0"/>
          </a:p>
          <a:p>
            <a:pPr marL="742950" lvl="1" indent="-285750" rtl="0">
              <a:lnSpc>
                <a:spcPct val="150000"/>
              </a:lnSpc>
              <a:buClr>
                <a:srgbClr val="002060"/>
              </a:buClr>
              <a:buFont typeface="Wingdings" panose="05000000000000000000" pitchFamily="2" charset="2"/>
              <a:buChar char="ü"/>
            </a:pPr>
            <a:r>
              <a:rPr lang="fr-FR" b="1" u="sng" dirty="0"/>
              <a:t>Action 3 </a:t>
            </a:r>
            <a:r>
              <a:rPr lang="fr-FR" dirty="0"/>
              <a:t>: identification des utilisateurs des publications de la DR :</a:t>
            </a:r>
          </a:p>
          <a:p>
            <a:pPr marL="1200150" lvl="2" indent="-285750" rtl="0">
              <a:lnSpc>
                <a:spcPct val="150000"/>
              </a:lnSpc>
              <a:buClr>
                <a:schemeClr val="accent6">
                  <a:lumMod val="75000"/>
                </a:schemeClr>
              </a:buClr>
              <a:buFont typeface="Wingdings" panose="05000000000000000000" pitchFamily="2" charset="2"/>
              <a:buChar char="§"/>
            </a:pPr>
            <a:r>
              <a:rPr lang="fr-FR" dirty="0"/>
              <a:t>Utilisateurs habituels : Autorités locales, conseil </a:t>
            </a:r>
            <a:r>
              <a:rPr lang="fr-FR" dirty="0" smtClean="0"/>
              <a:t>élus</a:t>
            </a:r>
            <a:r>
              <a:rPr lang="fr-FR" dirty="0"/>
              <a:t>, certains services extérieurs, chercheurs universitaires, acteurs de la société civile, citoyen …</a:t>
            </a:r>
          </a:p>
          <a:p>
            <a:pPr marL="1200150" lvl="2" indent="-285750" rtl="0">
              <a:lnSpc>
                <a:spcPct val="150000"/>
              </a:lnSpc>
              <a:buClr>
                <a:schemeClr val="accent6">
                  <a:lumMod val="75000"/>
                </a:schemeClr>
              </a:buClr>
              <a:buFont typeface="Wingdings" panose="05000000000000000000" pitchFamily="2" charset="2"/>
              <a:buChar char="§"/>
            </a:pPr>
            <a:r>
              <a:rPr lang="fr-FR" dirty="0"/>
              <a:t>Utilisateurs potentiels : Les utilisateurs qui sont supposés regagner la </a:t>
            </a:r>
            <a:r>
              <a:rPr lang="fr-FR" dirty="0" smtClean="0"/>
              <a:t>liste </a:t>
            </a:r>
            <a:r>
              <a:rPr lang="fr-FR" dirty="0"/>
              <a:t>des interlocuteurs de la Direction régionale  (d’autres départements des services extérieurs au niveau territorial plus poussé, les universitaires d’autres disciplines et grandes écoles, d’autres ONG</a:t>
            </a:r>
            <a:r>
              <a:rPr lang="fr-FR" dirty="0" smtClean="0"/>
              <a:t>, Secteur privé, Presse...</a:t>
            </a:r>
            <a:endParaRPr lang="fr-FR" dirty="0"/>
          </a:p>
          <a:p>
            <a:pPr marL="742950" lvl="1" indent="-285750" rtl="0">
              <a:lnSpc>
                <a:spcPct val="150000"/>
              </a:lnSpc>
              <a:buClr>
                <a:srgbClr val="002060"/>
              </a:buClr>
              <a:buFont typeface="Wingdings" panose="05000000000000000000" pitchFamily="2" charset="2"/>
              <a:buChar char="§"/>
            </a:pPr>
            <a:endParaRPr lang="fr-FR" dirty="0"/>
          </a:p>
        </p:txBody>
      </p:sp>
    </p:spTree>
    <p:extLst>
      <p:ext uri="{BB962C8B-B14F-4D97-AF65-F5344CB8AC3E}">
        <p14:creationId xmlns="" xmlns:p14="http://schemas.microsoft.com/office/powerpoint/2010/main" val="3969927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23528" y="983903"/>
            <a:ext cx="7891810" cy="4948602"/>
          </a:xfrm>
        </p:spPr>
        <p:txBody>
          <a:bodyPr/>
          <a:lstStyle/>
          <a:p>
            <a:pPr marL="285750" lvl="0" indent="-285750" rtl="0">
              <a:buFont typeface="Wingdings" panose="05000000000000000000" pitchFamily="2" charset="2"/>
              <a:buChar char="ü"/>
            </a:pPr>
            <a:r>
              <a:rPr lang="fr-FR" u="sng" dirty="0" smtClean="0"/>
              <a:t>Action  4</a:t>
            </a:r>
            <a:r>
              <a:rPr lang="fr-FR" dirty="0"/>
              <a:t> : </a:t>
            </a:r>
            <a:r>
              <a:rPr lang="fr-FR" b="0" dirty="0"/>
              <a:t>Préparation du dossier méthodologique de l’enquête </a:t>
            </a:r>
            <a:r>
              <a:rPr lang="fr-FR" b="0" dirty="0" smtClean="0"/>
              <a:t>:</a:t>
            </a:r>
          </a:p>
          <a:p>
            <a:pPr lvl="0" rtl="0"/>
            <a:endParaRPr lang="fr-FR" b="0" dirty="0"/>
          </a:p>
          <a:p>
            <a:pPr marL="742950" lvl="1" indent="-285750" rtl="0">
              <a:buClr>
                <a:schemeClr val="accent6">
                  <a:lumMod val="75000"/>
                </a:schemeClr>
              </a:buClr>
              <a:buFont typeface="Wingdings" panose="05000000000000000000" pitchFamily="2" charset="2"/>
              <a:buChar char="§"/>
            </a:pPr>
            <a:r>
              <a:rPr lang="fr-FR" dirty="0" smtClean="0"/>
              <a:t>Définition </a:t>
            </a:r>
            <a:r>
              <a:rPr lang="fr-FR" dirty="0"/>
              <a:t>des objectifs de l’enquête spécifique conformément aux besoins de la Direction régionale en </a:t>
            </a:r>
            <a:r>
              <a:rPr lang="fr-FR" dirty="0" smtClean="0"/>
              <a:t>terme </a:t>
            </a:r>
            <a:r>
              <a:rPr lang="fr-FR" dirty="0"/>
              <a:t>d’évaluation des publications de la DR.</a:t>
            </a:r>
          </a:p>
          <a:p>
            <a:pPr marL="742950" lvl="1" indent="-285750" rtl="0">
              <a:buClr>
                <a:schemeClr val="accent6">
                  <a:lumMod val="75000"/>
                </a:schemeClr>
              </a:buClr>
              <a:buFont typeface="Wingdings" panose="05000000000000000000" pitchFamily="2" charset="2"/>
              <a:buChar char="§"/>
            </a:pPr>
            <a:r>
              <a:rPr lang="fr-FR" dirty="0"/>
              <a:t> Identification de la population cible</a:t>
            </a:r>
            <a:r>
              <a:rPr lang="fr-FR" dirty="0" smtClean="0"/>
              <a:t>.</a:t>
            </a:r>
          </a:p>
          <a:p>
            <a:pPr marL="742950" lvl="1" indent="-285750" rtl="0">
              <a:buClr>
                <a:schemeClr val="accent6">
                  <a:lumMod val="75000"/>
                </a:schemeClr>
              </a:buClr>
              <a:buFont typeface="Wingdings" panose="05000000000000000000" pitchFamily="2" charset="2"/>
              <a:buChar char="§"/>
            </a:pPr>
            <a:r>
              <a:rPr lang="fr-FR" dirty="0"/>
              <a:t>Elaboration </a:t>
            </a:r>
            <a:r>
              <a:rPr lang="fr-FR" dirty="0" smtClean="0"/>
              <a:t>du plan de sondage : </a:t>
            </a:r>
          </a:p>
          <a:p>
            <a:pPr marL="1200150" lvl="2" indent="-285750" rtl="0">
              <a:buClr>
                <a:schemeClr val="accent6">
                  <a:lumMod val="75000"/>
                </a:schemeClr>
              </a:buClr>
              <a:buFont typeface="Arial" pitchFamily="34" charset="0"/>
              <a:buChar char="•"/>
            </a:pPr>
            <a:r>
              <a:rPr lang="fr-FR" dirty="0" smtClean="0"/>
              <a:t>Base de sondage (Identifiant, </a:t>
            </a:r>
            <a:r>
              <a:rPr lang="fr-FR" dirty="0"/>
              <a:t>adresse, numéro de téléphone, fax, email</a:t>
            </a:r>
            <a:r>
              <a:rPr lang="fr-FR" dirty="0" smtClean="0"/>
              <a:t>…),</a:t>
            </a:r>
          </a:p>
          <a:p>
            <a:pPr marL="1200150" lvl="2" indent="-285750" rtl="0">
              <a:buClr>
                <a:schemeClr val="accent6">
                  <a:lumMod val="75000"/>
                </a:schemeClr>
              </a:buClr>
              <a:buFont typeface="Arial" pitchFamily="34" charset="0"/>
              <a:buChar char="•"/>
            </a:pPr>
            <a:r>
              <a:rPr lang="fr-FR" dirty="0" smtClean="0"/>
              <a:t>Méthode d’échantillonnage…</a:t>
            </a:r>
            <a:endParaRPr lang="fr-FR" dirty="0"/>
          </a:p>
          <a:p>
            <a:pPr marL="742950" lvl="1" indent="-285750" rtl="0">
              <a:buClr>
                <a:schemeClr val="accent6">
                  <a:lumMod val="75000"/>
                </a:schemeClr>
              </a:buClr>
              <a:buFont typeface="Wingdings" panose="05000000000000000000" pitchFamily="2" charset="2"/>
              <a:buChar char="§"/>
            </a:pPr>
            <a:r>
              <a:rPr lang="fr-FR" dirty="0" smtClean="0"/>
              <a:t>Elaboration </a:t>
            </a:r>
            <a:r>
              <a:rPr lang="fr-FR" dirty="0"/>
              <a:t>du questionnaire.</a:t>
            </a:r>
          </a:p>
          <a:p>
            <a:pPr marL="742950" lvl="1" indent="-285750" rtl="0">
              <a:buClr>
                <a:schemeClr val="accent6">
                  <a:lumMod val="75000"/>
                </a:schemeClr>
              </a:buClr>
              <a:buFont typeface="Wingdings" panose="05000000000000000000" pitchFamily="2" charset="2"/>
              <a:buChar char="§"/>
            </a:pPr>
            <a:r>
              <a:rPr lang="fr-FR" dirty="0"/>
              <a:t>Identification des moyens à mettre à la disposition de l’opération</a:t>
            </a:r>
          </a:p>
          <a:p>
            <a:pPr marL="742950" lvl="1" indent="-285750" rtl="0">
              <a:buClr>
                <a:schemeClr val="accent6">
                  <a:lumMod val="75000"/>
                </a:schemeClr>
              </a:buClr>
              <a:buFont typeface="Wingdings" panose="05000000000000000000" pitchFamily="2" charset="2"/>
              <a:buChar char="§"/>
            </a:pPr>
            <a:r>
              <a:rPr lang="fr-FR" dirty="0"/>
              <a:t>Réalisation de l’enquête en ligne.</a:t>
            </a:r>
          </a:p>
          <a:p>
            <a:pPr marL="742950" lvl="1" indent="-285750" rtl="0">
              <a:buClr>
                <a:schemeClr val="accent6">
                  <a:lumMod val="75000"/>
                </a:schemeClr>
              </a:buClr>
              <a:buFont typeface="Wingdings" panose="05000000000000000000" pitchFamily="2" charset="2"/>
              <a:buChar char="§"/>
            </a:pPr>
            <a:r>
              <a:rPr lang="fr-FR" dirty="0"/>
              <a:t>Exploitation des données.</a:t>
            </a:r>
          </a:p>
          <a:p>
            <a:pPr marL="742950" lvl="1" indent="-285750" rtl="0">
              <a:buClr>
                <a:schemeClr val="accent6">
                  <a:lumMod val="75000"/>
                </a:schemeClr>
              </a:buClr>
              <a:buFont typeface="Wingdings" panose="05000000000000000000" pitchFamily="2" charset="2"/>
              <a:buChar char="§"/>
            </a:pPr>
            <a:r>
              <a:rPr lang="fr-FR" dirty="0"/>
              <a:t>Analyse des résultats.</a:t>
            </a:r>
          </a:p>
          <a:p>
            <a:pPr marL="742950" lvl="1" indent="-285750" rtl="0">
              <a:buClr>
                <a:schemeClr val="accent6">
                  <a:lumMod val="75000"/>
                </a:schemeClr>
              </a:buClr>
              <a:buFont typeface="Wingdings" panose="05000000000000000000" pitchFamily="2" charset="2"/>
              <a:buChar char="§"/>
            </a:pPr>
            <a:r>
              <a:rPr lang="fr-FR" dirty="0"/>
              <a:t>Rédaction </a:t>
            </a:r>
            <a:r>
              <a:rPr lang="fr-FR" dirty="0" smtClean="0"/>
              <a:t>des rapports </a:t>
            </a:r>
            <a:r>
              <a:rPr lang="fr-FR" dirty="0"/>
              <a:t>et Recommandations sur la base des résultats des attentes des utilisateurs</a:t>
            </a:r>
            <a:r>
              <a:rPr lang="fr-FR" dirty="0" smtClean="0"/>
              <a:t>.</a:t>
            </a:r>
            <a:endParaRPr lang="fr-FR" dirty="0"/>
          </a:p>
          <a:p>
            <a:endParaRPr lang="fr-FR" dirty="0"/>
          </a:p>
        </p:txBody>
      </p:sp>
    </p:spTree>
    <p:extLst>
      <p:ext uri="{BB962C8B-B14F-4D97-AF65-F5344CB8AC3E}">
        <p14:creationId xmlns="" xmlns:p14="http://schemas.microsoft.com/office/powerpoint/2010/main" val="3552538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95536" y="983903"/>
            <a:ext cx="8568951" cy="4154984"/>
          </a:xfrm>
        </p:spPr>
        <p:txBody>
          <a:bodyPr/>
          <a:lstStyle/>
          <a:p>
            <a:pPr marL="285750" lvl="0" indent="-285750" rtl="0">
              <a:buFont typeface="Wingdings" pitchFamily="2" charset="2"/>
              <a:buChar char="v"/>
            </a:pPr>
            <a:r>
              <a:rPr lang="fr-FR" dirty="0" smtClean="0"/>
              <a:t>  </a:t>
            </a:r>
            <a:r>
              <a:rPr lang="fr-FR" u="sng" dirty="0"/>
              <a:t>Action </a:t>
            </a:r>
            <a:r>
              <a:rPr lang="fr-FR" u="sng" dirty="0" smtClean="0"/>
              <a:t>5</a:t>
            </a:r>
            <a:r>
              <a:rPr lang="fr-FR" dirty="0"/>
              <a:t> : Nos attentes par rapport au projet </a:t>
            </a:r>
            <a:endParaRPr lang="fr-FR" dirty="0" smtClean="0"/>
          </a:p>
          <a:p>
            <a:pPr lvl="0" rtl="0"/>
            <a:endParaRPr lang="fr-FR" dirty="0"/>
          </a:p>
          <a:p>
            <a:pPr rtl="0"/>
            <a:r>
              <a:rPr lang="fr-FR" dirty="0" smtClean="0"/>
              <a:t>    </a:t>
            </a:r>
            <a:r>
              <a:rPr lang="fr-FR" dirty="0"/>
              <a:t>L’appui à la mise en place de cette enquête se </a:t>
            </a:r>
            <a:r>
              <a:rPr lang="fr-FR" dirty="0" smtClean="0"/>
              <a:t>fera </a:t>
            </a:r>
            <a:r>
              <a:rPr lang="fr-FR" dirty="0"/>
              <a:t>via :</a:t>
            </a:r>
          </a:p>
          <a:p>
            <a:pPr lvl="0" rtl="0"/>
            <a:endParaRPr lang="fr-FR" dirty="0"/>
          </a:p>
          <a:p>
            <a:pPr marL="742950" lvl="1" indent="-285750" rtl="0">
              <a:buClr>
                <a:schemeClr val="accent6">
                  <a:lumMod val="75000"/>
                </a:schemeClr>
              </a:buClr>
              <a:buFont typeface="Wingdings" panose="05000000000000000000" pitchFamily="2" charset="2"/>
              <a:buChar char="§"/>
            </a:pPr>
            <a:r>
              <a:rPr lang="fr-FR" dirty="0" smtClean="0"/>
              <a:t>le </a:t>
            </a:r>
            <a:r>
              <a:rPr lang="fr-FR" dirty="0"/>
              <a:t>renforcement des capacités de l’équipe du projet à travers </a:t>
            </a:r>
            <a:r>
              <a:rPr lang="fr-FR" dirty="0" smtClean="0"/>
              <a:t>des sessions </a:t>
            </a:r>
            <a:r>
              <a:rPr lang="fr-FR" dirty="0"/>
              <a:t>de formations portant sur les différentes étapes et préalables à la mise en place d’une enquête de satisfaction</a:t>
            </a:r>
            <a:r>
              <a:rPr lang="fr-FR" dirty="0" smtClean="0"/>
              <a:t>.</a:t>
            </a:r>
          </a:p>
          <a:p>
            <a:pPr lvl="1" rtl="0"/>
            <a:endParaRPr lang="fr-FR" dirty="0" smtClean="0"/>
          </a:p>
          <a:p>
            <a:pPr marL="742950" lvl="1" indent="-285750" rtl="0">
              <a:buClr>
                <a:schemeClr val="accent6">
                  <a:lumMod val="75000"/>
                </a:schemeClr>
              </a:buClr>
              <a:buFont typeface="Wingdings" panose="05000000000000000000" pitchFamily="2" charset="2"/>
              <a:buChar char="§"/>
            </a:pPr>
            <a:r>
              <a:rPr lang="fr-FR" dirty="0"/>
              <a:t>la capitalisation des expériences et du savoir accumulé lors de l’exécution des projets similaires élaborés dans d’autres pays (activité régionale en ligne organisée par l’Insee avec la Tunisie et l’Algérie dans le cadre de la coopération bilatérale de l’Insee). </a:t>
            </a:r>
          </a:p>
          <a:p>
            <a:pPr rtl="0"/>
            <a:endParaRPr lang="fr-FR" dirty="0"/>
          </a:p>
          <a:p>
            <a:pPr marL="742950" lvl="1" indent="-285750" rtl="0"/>
            <a:endParaRPr lang="fr-FR" dirty="0"/>
          </a:p>
          <a:p>
            <a:endParaRPr lang="fr-FR" dirty="0"/>
          </a:p>
        </p:txBody>
      </p:sp>
    </p:spTree>
    <p:extLst>
      <p:ext uri="{BB962C8B-B14F-4D97-AF65-F5344CB8AC3E}">
        <p14:creationId xmlns="" xmlns:p14="http://schemas.microsoft.com/office/powerpoint/2010/main" val="3344367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23528" y="1055911"/>
            <a:ext cx="8391876" cy="5401479"/>
          </a:xfrm>
        </p:spPr>
        <p:txBody>
          <a:bodyPr/>
          <a:lstStyle/>
          <a:p>
            <a:r>
              <a:rPr lang="fr-FR" dirty="0" smtClean="0"/>
              <a:t>  </a:t>
            </a:r>
          </a:p>
          <a:p>
            <a:r>
              <a:rPr lang="fr-FR" dirty="0" smtClean="0"/>
              <a:t> </a:t>
            </a:r>
            <a:r>
              <a:rPr lang="fr-FR" sz="2000" u="sng" dirty="0" smtClean="0">
                <a:solidFill>
                  <a:schemeClr val="accent6">
                    <a:lumMod val="75000"/>
                  </a:schemeClr>
                </a:solidFill>
              </a:rPr>
              <a:t>Durée </a:t>
            </a:r>
            <a:r>
              <a:rPr lang="fr-FR" sz="2000" u="sng" dirty="0">
                <a:solidFill>
                  <a:schemeClr val="accent6">
                    <a:lumMod val="75000"/>
                  </a:schemeClr>
                </a:solidFill>
              </a:rPr>
              <a:t>prévisionnelle du projet </a:t>
            </a:r>
            <a:r>
              <a:rPr lang="fr-FR" sz="2000" u="sng" dirty="0" smtClean="0">
                <a:solidFill>
                  <a:schemeClr val="accent6">
                    <a:lumMod val="75000"/>
                  </a:schemeClr>
                </a:solidFill>
              </a:rPr>
              <a:t>:</a:t>
            </a:r>
          </a:p>
          <a:p>
            <a:endParaRPr lang="fr-FR" sz="2000" u="sng" dirty="0" smtClean="0">
              <a:solidFill>
                <a:schemeClr val="accent6">
                  <a:lumMod val="75000"/>
                </a:schemeClr>
              </a:solidFill>
            </a:endParaRPr>
          </a:p>
          <a:p>
            <a:pPr algn="just">
              <a:lnSpc>
                <a:spcPct val="150000"/>
              </a:lnSpc>
            </a:pPr>
            <a:r>
              <a:rPr lang="fr-FR" b="0" dirty="0">
                <a:latin typeface="+mn-lt"/>
              </a:rPr>
              <a:t> </a:t>
            </a:r>
            <a:r>
              <a:rPr lang="fr-FR" b="0" dirty="0" smtClean="0">
                <a:latin typeface="+mn-lt"/>
              </a:rPr>
              <a:t>   </a:t>
            </a:r>
            <a:r>
              <a:rPr lang="fr-FR" sz="2000" b="0" dirty="0" smtClean="0">
                <a:latin typeface="+mn-lt"/>
              </a:rPr>
              <a:t>A </a:t>
            </a:r>
            <a:r>
              <a:rPr lang="fr-FR" sz="2000" b="0" dirty="0">
                <a:latin typeface="+mn-lt"/>
              </a:rPr>
              <a:t>déterminer en concertation avec les experts en prenant en considération l’étendue du champ d’exécution </a:t>
            </a:r>
            <a:r>
              <a:rPr lang="fr-FR" sz="2000" b="0" dirty="0" smtClean="0">
                <a:latin typeface="+mn-lt"/>
              </a:rPr>
              <a:t>du </a:t>
            </a:r>
            <a:r>
              <a:rPr lang="fr-FR" sz="2000" b="0" dirty="0">
                <a:latin typeface="+mn-lt"/>
              </a:rPr>
              <a:t>projet, sachant qu’il ya un risque que les délais de déploiement de l’enquête pourraient conduire sa finalisation en 2022.</a:t>
            </a:r>
            <a:r>
              <a:rPr lang="fr-FR" sz="2000" b="0" dirty="0" smtClean="0">
                <a:latin typeface="+mn-lt"/>
              </a:rPr>
              <a:t> </a:t>
            </a:r>
          </a:p>
          <a:p>
            <a:pPr algn="just">
              <a:lnSpc>
                <a:spcPct val="150000"/>
              </a:lnSpc>
            </a:pPr>
            <a:endParaRPr lang="fr-FR" sz="2000" b="0" dirty="0" smtClean="0">
              <a:latin typeface="+mn-lt"/>
            </a:endParaRPr>
          </a:p>
          <a:p>
            <a:pPr algn="just">
              <a:lnSpc>
                <a:spcPct val="150000"/>
              </a:lnSpc>
            </a:pPr>
            <a:r>
              <a:rPr lang="fr-FR" sz="2000" dirty="0" smtClean="0">
                <a:solidFill>
                  <a:schemeClr val="accent6">
                    <a:lumMod val="75000"/>
                  </a:schemeClr>
                </a:solidFill>
              </a:rPr>
              <a:t> </a:t>
            </a:r>
            <a:r>
              <a:rPr lang="fr-FR" sz="2000" u="sng" dirty="0">
                <a:solidFill>
                  <a:schemeClr val="accent6">
                    <a:lumMod val="75000"/>
                  </a:schemeClr>
                </a:solidFill>
              </a:rPr>
              <a:t>Livrables :</a:t>
            </a:r>
            <a:endParaRPr lang="fr-FR" sz="2000" dirty="0">
              <a:solidFill>
                <a:schemeClr val="accent6">
                  <a:lumMod val="75000"/>
                </a:schemeClr>
              </a:solidFill>
            </a:endParaRPr>
          </a:p>
          <a:p>
            <a:pPr marL="742950" lvl="1" indent="-285750" rtl="0">
              <a:lnSpc>
                <a:spcPct val="150000"/>
              </a:lnSpc>
              <a:buClr>
                <a:srgbClr val="002060"/>
              </a:buClr>
              <a:buFont typeface="Wingdings" pitchFamily="2" charset="2"/>
              <a:buChar char="Ø"/>
            </a:pPr>
            <a:r>
              <a:rPr lang="fr-FR" sz="2000" dirty="0" smtClean="0">
                <a:solidFill>
                  <a:schemeClr val="tx1"/>
                </a:solidFill>
                <a:cs typeface="Arial"/>
              </a:rPr>
              <a:t> </a:t>
            </a:r>
            <a:r>
              <a:rPr lang="fr-FR" dirty="0" smtClean="0">
                <a:solidFill>
                  <a:schemeClr val="tx1"/>
                </a:solidFill>
                <a:cs typeface="Arial"/>
              </a:rPr>
              <a:t>Rapport </a:t>
            </a:r>
            <a:r>
              <a:rPr lang="fr-FR" dirty="0">
                <a:solidFill>
                  <a:schemeClr val="tx1"/>
                </a:solidFill>
                <a:cs typeface="Arial"/>
              </a:rPr>
              <a:t>d’analyse des résultats</a:t>
            </a:r>
          </a:p>
          <a:p>
            <a:pPr marL="742950" lvl="1" indent="-285750">
              <a:lnSpc>
                <a:spcPct val="150000"/>
              </a:lnSpc>
              <a:buClr>
                <a:srgbClr val="002060"/>
              </a:buClr>
              <a:buFont typeface="Wingdings" pitchFamily="2" charset="2"/>
              <a:buChar char="Ø"/>
            </a:pPr>
            <a:r>
              <a:rPr lang="fr-FR" dirty="0" smtClean="0">
                <a:solidFill>
                  <a:schemeClr val="tx1"/>
                </a:solidFill>
                <a:cs typeface="Arial"/>
              </a:rPr>
              <a:t> Note </a:t>
            </a:r>
            <a:r>
              <a:rPr lang="fr-FR" dirty="0">
                <a:solidFill>
                  <a:schemeClr val="tx1"/>
                </a:solidFill>
                <a:cs typeface="Arial"/>
              </a:rPr>
              <a:t>stratégique sur une meilleure approche des besoins des </a:t>
            </a:r>
            <a:r>
              <a:rPr lang="fr-FR" dirty="0" smtClean="0">
                <a:solidFill>
                  <a:schemeClr val="tx1"/>
                </a:solidFill>
                <a:cs typeface="Arial"/>
              </a:rPr>
              <a:t>utilisateurs</a:t>
            </a:r>
          </a:p>
          <a:p>
            <a:pPr rtl="0">
              <a:buClr>
                <a:srgbClr val="002060"/>
              </a:buClr>
            </a:pPr>
            <a:r>
              <a:rPr lang="fr-FR" sz="2000" b="1" dirty="0" smtClean="0"/>
              <a:t>  </a:t>
            </a:r>
            <a:endParaRPr lang="fr-FR" sz="2000" dirty="0"/>
          </a:p>
          <a:p>
            <a:pPr lvl="1" rtl="0">
              <a:buClr>
                <a:srgbClr val="002060"/>
              </a:buClr>
            </a:pPr>
            <a:endParaRPr lang="fr-FR" b="0" dirty="0"/>
          </a:p>
          <a:p>
            <a:endParaRPr lang="fr-FR" dirty="0"/>
          </a:p>
        </p:txBody>
      </p:sp>
    </p:spTree>
    <p:extLst>
      <p:ext uri="{BB962C8B-B14F-4D97-AF65-F5344CB8AC3E}">
        <p14:creationId xmlns="" xmlns:p14="http://schemas.microsoft.com/office/powerpoint/2010/main" val="13804011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828</TotalTime>
  <Words>99</Words>
  <Application>Microsoft Office PowerPoint</Application>
  <PresentationFormat>Personnalisé</PresentationFormat>
  <Paragraphs>94</Paragraphs>
  <Slides>11</Slides>
  <Notes>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Office Theme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Merci pour votre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salimi_Expose cadre mesure odd_9oct2018 [Mode de compatibilité]</dc:title>
  <dc:creator>Probook</dc:creator>
  <cp:lastModifiedBy>HCP</cp:lastModifiedBy>
  <cp:revision>30</cp:revision>
  <dcterms:created xsi:type="dcterms:W3CDTF">2021-04-02T10:23:10Z</dcterms:created>
  <dcterms:modified xsi:type="dcterms:W3CDTF">2021-04-14T12:36:01Z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2019-05-10T00:00:00Z</vt:filetime>
  </property>
  <property fmtid="{D5CDD505-2E9C-101B-9397-08002B2CF9AE}" pid="3" name="Creator">
    <vt:lpwstr>Microsoft PowerPoint - salimi_Expose cadre mesure odd_9oct2018 [Mode de compatibilité]</vt:lpwstr>
  </property>
  <property fmtid="{D5CDD505-2E9C-101B-9397-08002B2CF9AE}" pid="4" name="LastSaved">
    <vt:filetime>2021-04-02T00:00:00Z</vt:filetime>
  </property>
</Properties>
</file>