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ommentAuthors.xml" ContentType="application/vnd.openxmlformats-officedocument.presentationml.commentAuthors+xml"/>
  <Override PartName="/ppt/charts/chart7.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43"/>
  </p:notesMasterIdLst>
  <p:handoutMasterIdLst>
    <p:handoutMasterId r:id="rId44"/>
  </p:handoutMasterIdLst>
  <p:sldIdLst>
    <p:sldId id="472" r:id="rId2"/>
    <p:sldId id="473" r:id="rId3"/>
    <p:sldId id="474" r:id="rId4"/>
    <p:sldId id="475" r:id="rId5"/>
    <p:sldId id="476" r:id="rId6"/>
    <p:sldId id="477" r:id="rId7"/>
    <p:sldId id="478" r:id="rId8"/>
    <p:sldId id="479" r:id="rId9"/>
    <p:sldId id="480" r:id="rId10"/>
    <p:sldId id="481" r:id="rId11"/>
    <p:sldId id="482" r:id="rId12"/>
    <p:sldId id="483" r:id="rId13"/>
    <p:sldId id="484" r:id="rId14"/>
    <p:sldId id="485" r:id="rId15"/>
    <p:sldId id="486" r:id="rId16"/>
    <p:sldId id="487" r:id="rId17"/>
    <p:sldId id="488" r:id="rId18"/>
    <p:sldId id="489" r:id="rId19"/>
    <p:sldId id="490" r:id="rId20"/>
    <p:sldId id="491" r:id="rId21"/>
    <p:sldId id="510" r:id="rId22"/>
    <p:sldId id="511" r:id="rId23"/>
    <p:sldId id="512" r:id="rId24"/>
    <p:sldId id="492" r:id="rId25"/>
    <p:sldId id="493" r:id="rId26"/>
    <p:sldId id="494" r:id="rId27"/>
    <p:sldId id="495" r:id="rId28"/>
    <p:sldId id="496" r:id="rId29"/>
    <p:sldId id="497" r:id="rId30"/>
    <p:sldId id="498" r:id="rId31"/>
    <p:sldId id="499" r:id="rId32"/>
    <p:sldId id="500" r:id="rId33"/>
    <p:sldId id="501" r:id="rId34"/>
    <p:sldId id="502" r:id="rId35"/>
    <p:sldId id="503" r:id="rId36"/>
    <p:sldId id="504" r:id="rId37"/>
    <p:sldId id="505" r:id="rId38"/>
    <p:sldId id="506" r:id="rId39"/>
    <p:sldId id="507" r:id="rId40"/>
    <p:sldId id="508" r:id="rId41"/>
    <p:sldId id="509" r:id="rId42"/>
  </p:sldIdLst>
  <p:sldSz cx="9144000" cy="6858000" type="screen4x3"/>
  <p:notesSz cx="6797675" cy="9928225"/>
  <p:defaultTextStyle>
    <a:defPPr>
      <a:defRPr lang="fr-FR"/>
    </a:defPPr>
    <a:lvl1pPr algn="l" rtl="0" fontAlgn="base">
      <a:spcBef>
        <a:spcPct val="0"/>
      </a:spcBef>
      <a:spcAft>
        <a:spcPct val="0"/>
      </a:spcAft>
      <a:defRPr kern="1200">
        <a:solidFill>
          <a:srgbClr val="F18E00"/>
        </a:solidFill>
        <a:latin typeface="Arial" charset="0"/>
        <a:ea typeface="+mn-ea"/>
        <a:cs typeface="Arial" charset="0"/>
      </a:defRPr>
    </a:lvl1pPr>
    <a:lvl2pPr marL="457200" algn="l" rtl="0" fontAlgn="base">
      <a:spcBef>
        <a:spcPct val="0"/>
      </a:spcBef>
      <a:spcAft>
        <a:spcPct val="0"/>
      </a:spcAft>
      <a:defRPr kern="1200">
        <a:solidFill>
          <a:srgbClr val="F18E00"/>
        </a:solidFill>
        <a:latin typeface="Arial" charset="0"/>
        <a:ea typeface="+mn-ea"/>
        <a:cs typeface="Arial" charset="0"/>
      </a:defRPr>
    </a:lvl2pPr>
    <a:lvl3pPr marL="914400" algn="l" rtl="0" fontAlgn="base">
      <a:spcBef>
        <a:spcPct val="0"/>
      </a:spcBef>
      <a:spcAft>
        <a:spcPct val="0"/>
      </a:spcAft>
      <a:defRPr kern="1200">
        <a:solidFill>
          <a:srgbClr val="F18E00"/>
        </a:solidFill>
        <a:latin typeface="Arial" charset="0"/>
        <a:ea typeface="+mn-ea"/>
        <a:cs typeface="Arial" charset="0"/>
      </a:defRPr>
    </a:lvl3pPr>
    <a:lvl4pPr marL="1371600" algn="l" rtl="0" fontAlgn="base">
      <a:spcBef>
        <a:spcPct val="0"/>
      </a:spcBef>
      <a:spcAft>
        <a:spcPct val="0"/>
      </a:spcAft>
      <a:defRPr kern="1200">
        <a:solidFill>
          <a:srgbClr val="F18E00"/>
        </a:solidFill>
        <a:latin typeface="Arial" charset="0"/>
        <a:ea typeface="+mn-ea"/>
        <a:cs typeface="Arial" charset="0"/>
      </a:defRPr>
    </a:lvl4pPr>
    <a:lvl5pPr marL="1828800" algn="l" rtl="0" fontAlgn="base">
      <a:spcBef>
        <a:spcPct val="0"/>
      </a:spcBef>
      <a:spcAft>
        <a:spcPct val="0"/>
      </a:spcAft>
      <a:defRPr kern="1200">
        <a:solidFill>
          <a:srgbClr val="F18E00"/>
        </a:solidFill>
        <a:latin typeface="Arial" charset="0"/>
        <a:ea typeface="+mn-ea"/>
        <a:cs typeface="Arial" charset="0"/>
      </a:defRPr>
    </a:lvl5pPr>
    <a:lvl6pPr marL="2286000" algn="l" defTabSz="914400" rtl="0" eaLnBrk="1" latinLnBrk="0" hangingPunct="1">
      <a:defRPr kern="1200">
        <a:solidFill>
          <a:srgbClr val="F18E00"/>
        </a:solidFill>
        <a:latin typeface="Arial" charset="0"/>
        <a:ea typeface="+mn-ea"/>
        <a:cs typeface="Arial" charset="0"/>
      </a:defRPr>
    </a:lvl6pPr>
    <a:lvl7pPr marL="2743200" algn="l" defTabSz="914400" rtl="0" eaLnBrk="1" latinLnBrk="0" hangingPunct="1">
      <a:defRPr kern="1200">
        <a:solidFill>
          <a:srgbClr val="F18E00"/>
        </a:solidFill>
        <a:latin typeface="Arial" charset="0"/>
        <a:ea typeface="+mn-ea"/>
        <a:cs typeface="Arial" charset="0"/>
      </a:defRPr>
    </a:lvl7pPr>
    <a:lvl8pPr marL="3200400" algn="l" defTabSz="914400" rtl="0" eaLnBrk="1" latinLnBrk="0" hangingPunct="1">
      <a:defRPr kern="1200">
        <a:solidFill>
          <a:srgbClr val="F18E00"/>
        </a:solidFill>
        <a:latin typeface="Arial" charset="0"/>
        <a:ea typeface="+mn-ea"/>
        <a:cs typeface="Arial" charset="0"/>
      </a:defRPr>
    </a:lvl8pPr>
    <a:lvl9pPr marL="3657600" algn="l" defTabSz="914400" rtl="0" eaLnBrk="1" latinLnBrk="0" hangingPunct="1">
      <a:defRPr kern="1200">
        <a:solidFill>
          <a:srgbClr val="F18E00"/>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8"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S" initials="D"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6600FF"/>
    <a:srgbClr val="660033"/>
    <a:srgbClr val="CC6600"/>
    <a:srgbClr val="FF3300"/>
    <a:srgbClr val="5B9F11"/>
    <a:srgbClr val="6666FF"/>
    <a:srgbClr val="33CC33"/>
    <a:srgbClr val="000099"/>
    <a:srgbClr val="FF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4556" autoAdjust="0"/>
    <p:restoredTop sz="86377" autoAdjust="0"/>
  </p:normalViewPr>
  <p:slideViewPr>
    <p:cSldViewPr>
      <p:cViewPr>
        <p:scale>
          <a:sx n="74" d="100"/>
          <a:sy n="74" d="100"/>
        </p:scale>
        <p:origin x="-120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2028" y="-90"/>
      </p:cViewPr>
      <p:guideLst>
        <p:guide orient="horz" pos="3128"/>
        <p:guide pos="2142"/>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Classeur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Solab2\Desktop\Cartographie%20Production%20Utilisation%20et%20Besoin%20SSG%2030%20mai%202019%20_%20Fazouan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olab2\Desktop\Cartographie%20Production%20Utilisation%20et%20Besoin%20SSG%2030%20mai%202019%20_%20Fazouane.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olab2\Desktop\Cartographie%20Production%20Utilisation%20et%20Besoin%20SSG%2030%20mai%202019%20_%20Fazouane.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Solab2\Desktop\Cartographie%20Production%20Utilisation%20et%20Besoin%20SSG%2030%20mai%202019%20_%20Fazouane.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Solab2\Desktop\Graphiques%20pr&#233;sentation%20HCP%20-%20ONU%20Femmes%2013%20juin%202019%20-%20MAEC%20Fazouan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a:t>Indicateurs sensibles au genre explorés</a:t>
            </a:r>
            <a:r>
              <a:rPr lang="fr-FR" baseline="0"/>
              <a:t> </a:t>
            </a:r>
            <a:endParaRPr lang="fr-FR"/>
          </a:p>
        </c:rich>
      </c:tx>
    </c:title>
    <c:plotArea>
      <c:layout/>
      <c:barChart>
        <c:barDir val="bar"/>
        <c:grouping val="stacked"/>
        <c:ser>
          <c:idx val="0"/>
          <c:order val="0"/>
          <c:tx>
            <c:strRef>
              <c:f>Feuil1!$B$36</c:f>
              <c:strCache>
                <c:ptCount val="1"/>
              </c:strCache>
            </c:strRef>
          </c:tx>
          <c:spPr>
            <a:solidFill>
              <a:srgbClr val="FF9933"/>
            </a:solidFill>
          </c:spPr>
          <c:dLbls>
            <c:spPr>
              <a:noFill/>
              <a:ln>
                <a:noFill/>
              </a:ln>
              <a:effectLst/>
            </c:spPr>
            <c:txPr>
              <a:bodyPr/>
              <a:lstStyle/>
              <a:p>
                <a:pPr>
                  <a:defRPr sz="1400" b="1">
                    <a:solidFill>
                      <a:sysClr val="windowText" lastClr="000000"/>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Feuil1!$A$37:$A$39</c:f>
              <c:strCache>
                <c:ptCount val="3"/>
                <c:pt idx="0">
                  <c:v>Indicateurs ODD sensibles au genre</c:v>
                </c:pt>
                <c:pt idx="1">
                  <c:v>Indicateurs du Minimum Set</c:v>
                </c:pt>
                <c:pt idx="2">
                  <c:v>Indicateurs supplémentaires</c:v>
                </c:pt>
              </c:strCache>
            </c:strRef>
          </c:cat>
          <c:val>
            <c:numRef>
              <c:f>Feuil1!$B$37:$B$39</c:f>
              <c:numCache>
                <c:formatCode>General</c:formatCode>
                <c:ptCount val="3"/>
                <c:pt idx="0">
                  <c:v>90</c:v>
                </c:pt>
                <c:pt idx="1">
                  <c:v>33</c:v>
                </c:pt>
                <c:pt idx="2">
                  <c:v>21</c:v>
                </c:pt>
              </c:numCache>
            </c:numRef>
          </c:val>
          <c:extLst xmlns:c16r2="http://schemas.microsoft.com/office/drawing/2015/06/chart">
            <c:ext xmlns:c16="http://schemas.microsoft.com/office/drawing/2014/chart" uri="{C3380CC4-5D6E-409C-BE32-E72D297353CC}">
              <c16:uniqueId val="{00000000-82B3-4E1E-B2CE-B848FAD01C05}"/>
            </c:ext>
          </c:extLst>
        </c:ser>
        <c:ser>
          <c:idx val="1"/>
          <c:order val="1"/>
          <c:tx>
            <c:strRef>
              <c:f>Feuil1!$C$36</c:f>
              <c:strCache>
                <c:ptCount val="1"/>
                <c:pt idx="0">
                  <c:v>Indicateurs du Minimum Set Retenus au niveau des  ODD</c:v>
                </c:pt>
              </c:strCache>
            </c:strRef>
          </c:tx>
          <c:spPr>
            <a:solidFill>
              <a:srgbClr val="C00000"/>
            </a:solidFill>
          </c:spPr>
          <c:dLbls>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Feuil1!$A$37:$A$39</c:f>
              <c:strCache>
                <c:ptCount val="3"/>
                <c:pt idx="0">
                  <c:v>Indicateurs ODD sensibles au genre</c:v>
                </c:pt>
                <c:pt idx="1">
                  <c:v>Indicateurs du Minimum Set</c:v>
                </c:pt>
                <c:pt idx="2">
                  <c:v>Indicateurs supplémentaires</c:v>
                </c:pt>
              </c:strCache>
            </c:strRef>
          </c:cat>
          <c:val>
            <c:numRef>
              <c:f>Feuil1!$C$37:$C$39</c:f>
              <c:numCache>
                <c:formatCode>General</c:formatCode>
                <c:ptCount val="3"/>
                <c:pt idx="0">
                  <c:v>19</c:v>
                </c:pt>
                <c:pt idx="1">
                  <c:v>19</c:v>
                </c:pt>
              </c:numCache>
            </c:numRef>
          </c:val>
          <c:extLst xmlns:c16r2="http://schemas.microsoft.com/office/drawing/2015/06/chart">
            <c:ext xmlns:c16="http://schemas.microsoft.com/office/drawing/2014/chart" uri="{C3380CC4-5D6E-409C-BE32-E72D297353CC}">
              <c16:uniqueId val="{00000001-82B3-4E1E-B2CE-B848FAD01C05}"/>
            </c:ext>
          </c:extLst>
        </c:ser>
        <c:gapWidth val="75"/>
        <c:overlap val="100"/>
        <c:axId val="70629632"/>
        <c:axId val="71630848"/>
      </c:barChart>
      <c:catAx>
        <c:axId val="70629632"/>
        <c:scaling>
          <c:orientation val="minMax"/>
        </c:scaling>
        <c:axPos val="l"/>
        <c:numFmt formatCode="General" sourceLinked="0"/>
        <c:majorTickMark val="none"/>
        <c:tickLblPos val="nextTo"/>
        <c:txPr>
          <a:bodyPr/>
          <a:lstStyle/>
          <a:p>
            <a:pPr>
              <a:defRPr sz="1200" b="1"/>
            </a:pPr>
            <a:endParaRPr lang="fr-FR"/>
          </a:p>
        </c:txPr>
        <c:crossAx val="71630848"/>
        <c:crosses val="autoZero"/>
        <c:auto val="1"/>
        <c:lblAlgn val="ctr"/>
        <c:lblOffset val="100"/>
      </c:catAx>
      <c:valAx>
        <c:axId val="71630848"/>
        <c:scaling>
          <c:orientation val="minMax"/>
        </c:scaling>
        <c:axPos val="b"/>
        <c:majorGridlines/>
        <c:numFmt formatCode="General" sourceLinked="1"/>
        <c:majorTickMark val="none"/>
        <c:tickLblPos val="nextTo"/>
        <c:spPr>
          <a:ln w="9525">
            <a:noFill/>
          </a:ln>
        </c:spPr>
        <c:crossAx val="70629632"/>
        <c:crosses val="autoZero"/>
        <c:crossBetween val="between"/>
      </c:valAx>
    </c:plotArea>
    <c:legend>
      <c:legendPos val="b"/>
      <c:txPr>
        <a:bodyPr/>
        <a:lstStyle/>
        <a:p>
          <a:pPr>
            <a:defRPr sz="1200" b="1"/>
          </a:pPr>
          <a:endParaRPr lang="fr-FR"/>
        </a:p>
      </c:txPr>
    </c:legend>
    <c:plotVisOnly val="1"/>
    <c:dispBlanksAs val="gap"/>
  </c:chart>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1600" dirty="0" err="1"/>
              <a:t>Croisement</a:t>
            </a:r>
            <a:r>
              <a:rPr lang="en-US" sz="1600" dirty="0"/>
              <a:t> entre </a:t>
            </a:r>
            <a:r>
              <a:rPr lang="en-US" sz="1600" dirty="0" err="1"/>
              <a:t>Indicateurs</a:t>
            </a:r>
            <a:r>
              <a:rPr lang="en-US" sz="1600" baseline="0" dirty="0"/>
              <a:t> </a:t>
            </a:r>
            <a:r>
              <a:rPr lang="en-US" sz="1600" baseline="0" dirty="0" err="1"/>
              <a:t>produits</a:t>
            </a:r>
            <a:r>
              <a:rPr lang="en-US" sz="1600" baseline="0" dirty="0"/>
              <a:t> </a:t>
            </a:r>
          </a:p>
          <a:p>
            <a:pPr>
              <a:defRPr/>
            </a:pPr>
            <a:r>
              <a:rPr lang="en-US" sz="1600" baseline="0" dirty="0"/>
              <a:t>et </a:t>
            </a:r>
            <a:r>
              <a:rPr lang="en-US" sz="1600" baseline="0" dirty="0" err="1"/>
              <a:t>Indicateurs</a:t>
            </a:r>
            <a:r>
              <a:rPr lang="en-US" sz="1600" baseline="0" dirty="0"/>
              <a:t> </a:t>
            </a:r>
            <a:r>
              <a:rPr lang="en-US" sz="1600" baseline="0" dirty="0" err="1"/>
              <a:t>utilisés</a:t>
            </a:r>
            <a:endParaRPr lang="en-US" sz="1600" dirty="0"/>
          </a:p>
        </c:rich>
      </c:tx>
    </c:title>
    <c:plotArea>
      <c:layout/>
      <c:barChart>
        <c:barDir val="bar"/>
        <c:grouping val="clustered"/>
        <c:ser>
          <c:idx val="0"/>
          <c:order val="0"/>
          <c:tx>
            <c:strRef>
              <c:f>'Confrontation-P-U'!$R$87</c:f>
              <c:strCache>
                <c:ptCount val="1"/>
                <c:pt idx="0">
                  <c:v>Nombre</c:v>
                </c:pt>
              </c:strCache>
            </c:strRef>
          </c:tx>
          <c:dPt>
            <c:idx val="0"/>
            <c:spPr>
              <a:solidFill>
                <a:srgbClr val="C00000"/>
              </a:solidFill>
            </c:spPr>
            <c:extLst xmlns:c16r2="http://schemas.microsoft.com/office/drawing/2015/06/chart">
              <c:ext xmlns:c16="http://schemas.microsoft.com/office/drawing/2014/chart" uri="{C3380CC4-5D6E-409C-BE32-E72D297353CC}">
                <c16:uniqueId val="{00000000-5440-46AC-9A63-F7B734A5C982}"/>
              </c:ext>
            </c:extLst>
          </c:dPt>
          <c:dPt>
            <c:idx val="1"/>
            <c:spPr>
              <a:solidFill>
                <a:srgbClr val="002060"/>
              </a:solidFill>
            </c:spPr>
            <c:extLst xmlns:c16r2="http://schemas.microsoft.com/office/drawing/2015/06/chart">
              <c:ext xmlns:c16="http://schemas.microsoft.com/office/drawing/2014/chart" uri="{C3380CC4-5D6E-409C-BE32-E72D297353CC}">
                <c16:uniqueId val="{00000001-5440-46AC-9A63-F7B734A5C982}"/>
              </c:ext>
            </c:extLst>
          </c:dPt>
          <c:dPt>
            <c:idx val="2"/>
            <c:spPr>
              <a:solidFill>
                <a:srgbClr val="00CC00"/>
              </a:solidFill>
            </c:spPr>
            <c:extLst xmlns:c16r2="http://schemas.microsoft.com/office/drawing/2015/06/chart">
              <c:ext xmlns:c16="http://schemas.microsoft.com/office/drawing/2014/chart" uri="{C3380CC4-5D6E-409C-BE32-E72D297353CC}">
                <c16:uniqueId val="{00000002-5440-46AC-9A63-F7B734A5C982}"/>
              </c:ext>
            </c:extLst>
          </c:dPt>
          <c:dLbls>
            <c:spPr>
              <a:noFill/>
              <a:ln>
                <a:noFill/>
              </a:ln>
              <a:effectLst/>
            </c:spPr>
            <c:txPr>
              <a:bodyPr/>
              <a:lstStyle/>
              <a:p>
                <a:pPr>
                  <a:defRPr sz="1200" b="1">
                    <a:solidFill>
                      <a:srgbClr val="0000FF"/>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'Confrontation-P-U'!$Q$88:$Q$90</c:f>
              <c:strCache>
                <c:ptCount val="3"/>
                <c:pt idx="0">
                  <c:v>Indicateurs produits et utilisés</c:v>
                </c:pt>
                <c:pt idx="1">
                  <c:v>Indicateurs utilisés, ne figurant pas dans la production</c:v>
                </c:pt>
                <c:pt idx="2">
                  <c:v>Indicateurs produits, ne figurant pas dans l'utilisation</c:v>
                </c:pt>
              </c:strCache>
            </c:strRef>
          </c:cat>
          <c:val>
            <c:numRef>
              <c:f>'Confrontation-P-U'!$R$88:$R$90</c:f>
              <c:numCache>
                <c:formatCode>General</c:formatCode>
                <c:ptCount val="3"/>
                <c:pt idx="0">
                  <c:v>86</c:v>
                </c:pt>
                <c:pt idx="1">
                  <c:v>35</c:v>
                </c:pt>
                <c:pt idx="2">
                  <c:v>13</c:v>
                </c:pt>
              </c:numCache>
            </c:numRef>
          </c:val>
          <c:extLst xmlns:c16r2="http://schemas.microsoft.com/office/drawing/2015/06/chart">
            <c:ext xmlns:c16="http://schemas.microsoft.com/office/drawing/2014/chart" uri="{C3380CC4-5D6E-409C-BE32-E72D297353CC}">
              <c16:uniqueId val="{00000003-5440-46AC-9A63-F7B734A5C982}"/>
            </c:ext>
          </c:extLst>
        </c:ser>
        <c:axId val="77734272"/>
        <c:axId val="77735808"/>
      </c:barChart>
      <c:catAx>
        <c:axId val="77734272"/>
        <c:scaling>
          <c:orientation val="minMax"/>
        </c:scaling>
        <c:axPos val="l"/>
        <c:numFmt formatCode="General" sourceLinked="0"/>
        <c:tickLblPos val="nextTo"/>
        <c:txPr>
          <a:bodyPr/>
          <a:lstStyle/>
          <a:p>
            <a:pPr>
              <a:defRPr sz="1200" b="1"/>
            </a:pPr>
            <a:endParaRPr lang="fr-FR"/>
          </a:p>
        </c:txPr>
        <c:crossAx val="77735808"/>
        <c:crosses val="autoZero"/>
        <c:auto val="1"/>
        <c:lblAlgn val="ctr"/>
        <c:lblOffset val="100"/>
      </c:catAx>
      <c:valAx>
        <c:axId val="77735808"/>
        <c:scaling>
          <c:orientation val="minMax"/>
        </c:scaling>
        <c:axPos val="b"/>
        <c:majorGridlines/>
        <c:numFmt formatCode="General" sourceLinked="1"/>
        <c:tickLblPos val="nextTo"/>
        <c:txPr>
          <a:bodyPr/>
          <a:lstStyle/>
          <a:p>
            <a:pPr>
              <a:defRPr sz="1200" b="1"/>
            </a:pPr>
            <a:endParaRPr lang="fr-FR"/>
          </a:p>
        </c:txPr>
        <c:crossAx val="77734272"/>
        <c:crosses val="autoZero"/>
        <c:crossBetween val="between"/>
      </c:valAx>
    </c:plotArea>
    <c:plotVisOnly val="1"/>
    <c:dispBlanksAs val="gap"/>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2800" dirty="0" err="1">
                <a:solidFill>
                  <a:srgbClr val="C00000"/>
                </a:solidFill>
              </a:rPr>
              <a:t>Besoin</a:t>
            </a:r>
            <a:r>
              <a:rPr lang="en-US" dirty="0"/>
              <a:t> en </a:t>
            </a:r>
            <a:r>
              <a:rPr lang="en-US" dirty="0" err="1"/>
              <a:t>indicateurs</a:t>
            </a:r>
            <a:r>
              <a:rPr lang="en-US" dirty="0"/>
              <a:t> </a:t>
            </a:r>
            <a:r>
              <a:rPr lang="en-US" dirty="0" err="1"/>
              <a:t>sensibles</a:t>
            </a:r>
            <a:r>
              <a:rPr lang="en-US" baseline="0" dirty="0"/>
              <a:t> au genre</a:t>
            </a:r>
            <a:endParaRPr lang="en-US" dirty="0"/>
          </a:p>
        </c:rich>
      </c:tx>
    </c:title>
    <c:plotArea>
      <c:layout/>
      <c:barChart>
        <c:barDir val="bar"/>
        <c:grouping val="clustered"/>
        <c:ser>
          <c:idx val="0"/>
          <c:order val="0"/>
          <c:tx>
            <c:strRef>
              <c:f>Feuil3!$C$13</c:f>
              <c:strCache>
                <c:ptCount val="1"/>
                <c:pt idx="0">
                  <c:v>Nombre</c:v>
                </c:pt>
              </c:strCache>
            </c:strRef>
          </c:tx>
          <c:dPt>
            <c:idx val="0"/>
            <c:spPr>
              <a:solidFill>
                <a:srgbClr val="FF9933"/>
              </a:solidFill>
            </c:spPr>
            <c:extLst xmlns:c16r2="http://schemas.microsoft.com/office/drawing/2015/06/chart">
              <c:ext xmlns:c16="http://schemas.microsoft.com/office/drawing/2014/chart" uri="{C3380CC4-5D6E-409C-BE32-E72D297353CC}">
                <c16:uniqueId val="{00000000-5918-4D01-8410-583624FD1FE0}"/>
              </c:ext>
            </c:extLst>
          </c:dPt>
          <c:dPt>
            <c:idx val="1"/>
            <c:spPr>
              <a:solidFill>
                <a:srgbClr val="0066FF"/>
              </a:solidFill>
            </c:spPr>
            <c:extLst xmlns:c16r2="http://schemas.microsoft.com/office/drawing/2015/06/chart">
              <c:ext xmlns:c16="http://schemas.microsoft.com/office/drawing/2014/chart" uri="{C3380CC4-5D6E-409C-BE32-E72D297353CC}">
                <c16:uniqueId val="{00000001-5918-4D01-8410-583624FD1FE0}"/>
              </c:ext>
            </c:extLst>
          </c:dPt>
          <c:dPt>
            <c:idx val="2"/>
            <c:spPr>
              <a:solidFill>
                <a:srgbClr val="FF0000"/>
              </a:solidFill>
            </c:spPr>
            <c:extLst xmlns:c16r2="http://schemas.microsoft.com/office/drawing/2015/06/chart">
              <c:ext xmlns:c16="http://schemas.microsoft.com/office/drawing/2014/chart" uri="{C3380CC4-5D6E-409C-BE32-E72D297353CC}">
                <c16:uniqueId val="{00000002-5918-4D01-8410-583624FD1FE0}"/>
              </c:ext>
            </c:extLst>
          </c:dPt>
          <c:dLbls>
            <c:dLbl>
              <c:idx val="2"/>
              <c:spPr/>
              <c:txPr>
                <a:bodyPr/>
                <a:lstStyle/>
                <a:p>
                  <a:pPr>
                    <a:defRPr sz="1600" b="1">
                      <a:solidFill>
                        <a:srgbClr val="FF0000"/>
                      </a:solidFill>
                    </a:defRPr>
                  </a:pPr>
                  <a:endParaRPr lang="fr-FR"/>
                </a:p>
              </c:txPr>
            </c:dLbl>
            <c:dLbl>
              <c:idx val="3"/>
              <c:spPr>
                <a:noFill/>
              </c:spPr>
              <c:txPr>
                <a:bodyPr/>
                <a:lstStyle/>
                <a:p>
                  <a:pPr>
                    <a:defRPr sz="1600" b="1">
                      <a:solidFill>
                        <a:srgbClr val="FF0000"/>
                      </a:solidFill>
                    </a:defRPr>
                  </a:pPr>
                  <a:endParaRPr lang="fr-FR"/>
                </a:p>
              </c:txPr>
            </c:dLbl>
            <c:spPr>
              <a:noFill/>
              <a:ln>
                <a:noFill/>
              </a:ln>
              <a:effectLst/>
            </c:spPr>
            <c:txPr>
              <a:bodyPr/>
              <a:lstStyle/>
              <a:p>
                <a:pPr>
                  <a:defRPr sz="16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Feuil3!$B$14:$B$16</c:f>
              <c:strCache>
                <c:ptCount val="3"/>
                <c:pt idx="0">
                  <c:v>Indicateurs produits et utilisés </c:v>
                </c:pt>
                <c:pt idx="1">
                  <c:v>Indicateurs produits et  non utilisés </c:v>
                </c:pt>
                <c:pt idx="2">
                  <c:v>indicateurs ne figurant pas dans la production</c:v>
                </c:pt>
              </c:strCache>
            </c:strRef>
          </c:cat>
          <c:val>
            <c:numRef>
              <c:f>Feuil3!$C$14:$C$16</c:f>
              <c:numCache>
                <c:formatCode>General</c:formatCode>
                <c:ptCount val="3"/>
                <c:pt idx="0">
                  <c:v>39</c:v>
                </c:pt>
                <c:pt idx="1">
                  <c:v>13</c:v>
                </c:pt>
                <c:pt idx="2">
                  <c:v>45</c:v>
                </c:pt>
              </c:numCache>
            </c:numRef>
          </c:val>
          <c:extLst xmlns:c16r2="http://schemas.microsoft.com/office/drawing/2015/06/chart">
            <c:ext xmlns:c16="http://schemas.microsoft.com/office/drawing/2014/chart" uri="{C3380CC4-5D6E-409C-BE32-E72D297353CC}">
              <c16:uniqueId val="{00000004-5918-4D01-8410-583624FD1FE0}"/>
            </c:ext>
          </c:extLst>
        </c:ser>
        <c:axId val="77874688"/>
        <c:axId val="77876224"/>
      </c:barChart>
      <c:catAx>
        <c:axId val="77874688"/>
        <c:scaling>
          <c:orientation val="minMax"/>
        </c:scaling>
        <c:axPos val="l"/>
        <c:numFmt formatCode="General" sourceLinked="0"/>
        <c:tickLblPos val="nextTo"/>
        <c:txPr>
          <a:bodyPr/>
          <a:lstStyle/>
          <a:p>
            <a:pPr>
              <a:defRPr sz="1200" b="1"/>
            </a:pPr>
            <a:endParaRPr lang="fr-FR"/>
          </a:p>
        </c:txPr>
        <c:crossAx val="77876224"/>
        <c:crosses val="autoZero"/>
        <c:auto val="1"/>
        <c:lblAlgn val="ctr"/>
        <c:lblOffset val="100"/>
      </c:catAx>
      <c:valAx>
        <c:axId val="77876224"/>
        <c:scaling>
          <c:orientation val="minMax"/>
        </c:scaling>
        <c:axPos val="b"/>
        <c:majorGridlines/>
        <c:numFmt formatCode="General" sourceLinked="1"/>
        <c:tickLblPos val="nextTo"/>
        <c:txPr>
          <a:bodyPr/>
          <a:lstStyle/>
          <a:p>
            <a:pPr>
              <a:defRPr sz="1200" b="1"/>
            </a:pPr>
            <a:endParaRPr lang="fr-FR"/>
          </a:p>
        </c:txPr>
        <c:crossAx val="77874688"/>
        <c:crosses val="autoZero"/>
        <c:crossBetween val="between"/>
      </c:valAx>
    </c:plotArea>
    <c:plotVisOnly val="1"/>
    <c:dispBlanksAs val="gap"/>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2800" b="1" dirty="0" err="1" smtClean="0">
                <a:solidFill>
                  <a:srgbClr val="C00000"/>
                </a:solidFill>
              </a:rPr>
              <a:t>Besoin</a:t>
            </a:r>
            <a:r>
              <a:rPr lang="en-US" baseline="0" dirty="0" smtClean="0"/>
              <a:t> </a:t>
            </a:r>
            <a:r>
              <a:rPr lang="en-US" baseline="0" dirty="0"/>
              <a:t>en </a:t>
            </a:r>
            <a:r>
              <a:rPr lang="en-US" baseline="0" dirty="0" err="1"/>
              <a:t>Indicateurs</a:t>
            </a:r>
            <a:r>
              <a:rPr lang="en-US" baseline="0" dirty="0"/>
              <a:t> ODD </a:t>
            </a:r>
            <a:r>
              <a:rPr lang="en-US" baseline="0" dirty="0" err="1"/>
              <a:t>sensibles</a:t>
            </a:r>
            <a:r>
              <a:rPr lang="en-US" baseline="0" dirty="0"/>
              <a:t> au genre</a:t>
            </a:r>
            <a:endParaRPr lang="en-US" dirty="0"/>
          </a:p>
        </c:rich>
      </c:tx>
    </c:title>
    <c:plotArea>
      <c:layout/>
      <c:barChart>
        <c:barDir val="bar"/>
        <c:grouping val="clustered"/>
        <c:ser>
          <c:idx val="0"/>
          <c:order val="0"/>
          <c:tx>
            <c:strRef>
              <c:f>Feuil3!$I$4</c:f>
              <c:strCache>
                <c:ptCount val="1"/>
                <c:pt idx="0">
                  <c:v>Nbre</c:v>
                </c:pt>
              </c:strCache>
            </c:strRef>
          </c:tx>
          <c:dPt>
            <c:idx val="0"/>
            <c:spPr>
              <a:solidFill>
                <a:srgbClr val="00B0F0"/>
              </a:solidFill>
            </c:spPr>
            <c:extLst xmlns:c16r2="http://schemas.microsoft.com/office/drawing/2015/06/chart">
              <c:ext xmlns:c16="http://schemas.microsoft.com/office/drawing/2014/chart" uri="{C3380CC4-5D6E-409C-BE32-E72D297353CC}">
                <c16:uniqueId val="{00000000-08B9-4338-9D1C-C9BFD6897898}"/>
              </c:ext>
            </c:extLst>
          </c:dPt>
          <c:dPt>
            <c:idx val="1"/>
            <c:spPr>
              <a:solidFill>
                <a:srgbClr val="00B0F0"/>
              </a:solidFill>
            </c:spPr>
            <c:extLst xmlns:c16r2="http://schemas.microsoft.com/office/drawing/2015/06/chart">
              <c:ext xmlns:c16="http://schemas.microsoft.com/office/drawing/2014/chart" uri="{C3380CC4-5D6E-409C-BE32-E72D297353CC}">
                <c16:uniqueId val="{00000001-08B9-4338-9D1C-C9BFD6897898}"/>
              </c:ext>
            </c:extLst>
          </c:dPt>
          <c:dPt>
            <c:idx val="2"/>
            <c:spPr>
              <a:solidFill>
                <a:srgbClr val="0000FF"/>
              </a:solidFill>
            </c:spPr>
            <c:extLst xmlns:c16r2="http://schemas.microsoft.com/office/drawing/2015/06/chart">
              <c:ext xmlns:c16="http://schemas.microsoft.com/office/drawing/2014/chart" uri="{C3380CC4-5D6E-409C-BE32-E72D297353CC}">
                <c16:uniqueId val="{00000002-08B9-4338-9D1C-C9BFD6897898}"/>
              </c:ext>
            </c:extLst>
          </c:dPt>
          <c:dPt>
            <c:idx val="3"/>
            <c:spPr>
              <a:solidFill>
                <a:srgbClr val="00B0F0"/>
              </a:solidFill>
            </c:spPr>
            <c:extLst xmlns:c16r2="http://schemas.microsoft.com/office/drawing/2015/06/chart">
              <c:ext xmlns:c16="http://schemas.microsoft.com/office/drawing/2014/chart" uri="{C3380CC4-5D6E-409C-BE32-E72D297353CC}">
                <c16:uniqueId val="{00000003-08B9-4338-9D1C-C9BFD6897898}"/>
              </c:ext>
            </c:extLst>
          </c:dPt>
          <c:dPt>
            <c:idx val="4"/>
            <c:spPr>
              <a:solidFill>
                <a:srgbClr val="C00000"/>
              </a:solidFill>
            </c:spPr>
            <c:extLst xmlns:c16r2="http://schemas.microsoft.com/office/drawing/2015/06/chart">
              <c:ext xmlns:c16="http://schemas.microsoft.com/office/drawing/2014/chart" uri="{C3380CC4-5D6E-409C-BE32-E72D297353CC}">
                <c16:uniqueId val="{00000004-08B9-4338-9D1C-C9BFD6897898}"/>
              </c:ext>
            </c:extLst>
          </c:dPt>
          <c:dPt>
            <c:idx val="5"/>
            <c:spPr>
              <a:solidFill>
                <a:srgbClr val="00B0F0"/>
              </a:solidFill>
            </c:spPr>
            <c:extLst xmlns:c16r2="http://schemas.microsoft.com/office/drawing/2015/06/chart">
              <c:ext xmlns:c16="http://schemas.microsoft.com/office/drawing/2014/chart" uri="{C3380CC4-5D6E-409C-BE32-E72D297353CC}">
                <c16:uniqueId val="{00000005-08B9-4338-9D1C-C9BFD6897898}"/>
              </c:ext>
            </c:extLst>
          </c:dPt>
          <c:dPt>
            <c:idx val="6"/>
            <c:spPr>
              <a:solidFill>
                <a:srgbClr val="00B0F0"/>
              </a:solidFill>
            </c:spPr>
            <c:extLst xmlns:c16r2="http://schemas.microsoft.com/office/drawing/2015/06/chart">
              <c:ext xmlns:c16="http://schemas.microsoft.com/office/drawing/2014/chart" uri="{C3380CC4-5D6E-409C-BE32-E72D297353CC}">
                <c16:uniqueId val="{00000006-08B9-4338-9D1C-C9BFD6897898}"/>
              </c:ext>
            </c:extLst>
          </c:dPt>
          <c:dPt>
            <c:idx val="7"/>
            <c:spPr>
              <a:solidFill>
                <a:srgbClr val="00B0F0"/>
              </a:solidFill>
            </c:spPr>
            <c:extLst xmlns:c16r2="http://schemas.microsoft.com/office/drawing/2015/06/chart">
              <c:ext xmlns:c16="http://schemas.microsoft.com/office/drawing/2014/chart" uri="{C3380CC4-5D6E-409C-BE32-E72D297353CC}">
                <c16:uniqueId val="{00000007-08B9-4338-9D1C-C9BFD6897898}"/>
              </c:ext>
            </c:extLst>
          </c:dPt>
          <c:dPt>
            <c:idx val="8"/>
            <c:spPr>
              <a:solidFill>
                <a:srgbClr val="00B0F0"/>
              </a:solidFill>
            </c:spPr>
            <c:extLst xmlns:c16r2="http://schemas.microsoft.com/office/drawing/2015/06/chart">
              <c:ext xmlns:c16="http://schemas.microsoft.com/office/drawing/2014/chart" uri="{C3380CC4-5D6E-409C-BE32-E72D297353CC}">
                <c16:uniqueId val="{00000008-08B9-4338-9D1C-C9BFD6897898}"/>
              </c:ext>
            </c:extLst>
          </c:dPt>
          <c:dPt>
            <c:idx val="9"/>
            <c:spPr>
              <a:solidFill>
                <a:srgbClr val="0000FF"/>
              </a:solidFill>
            </c:spPr>
            <c:extLst xmlns:c16r2="http://schemas.microsoft.com/office/drawing/2015/06/chart">
              <c:ext xmlns:c16="http://schemas.microsoft.com/office/drawing/2014/chart" uri="{C3380CC4-5D6E-409C-BE32-E72D297353CC}">
                <c16:uniqueId val="{00000009-08B9-4338-9D1C-C9BFD6897898}"/>
              </c:ext>
            </c:extLst>
          </c:dPt>
          <c:dLbls>
            <c:dLbl>
              <c:idx val="4"/>
              <c:spPr/>
              <c:txPr>
                <a:bodyPr/>
                <a:lstStyle/>
                <a:p>
                  <a:pPr>
                    <a:defRPr sz="1600" b="1">
                      <a:solidFill>
                        <a:srgbClr val="FF0000"/>
                      </a:solidFill>
                    </a:defRPr>
                  </a:pPr>
                  <a:endParaRPr lang="fr-FR"/>
                </a:p>
              </c:txPr>
            </c:dLbl>
            <c:spPr>
              <a:noFill/>
              <a:ln>
                <a:noFill/>
              </a:ln>
              <a:effectLst/>
            </c:spPr>
            <c:txPr>
              <a:bodyPr/>
              <a:lstStyle/>
              <a:p>
                <a:pPr>
                  <a:defRPr sz="16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Feuil3!$H$5:$H$15</c:f>
              <c:strCache>
                <c:ptCount val="10"/>
                <c:pt idx="0">
                  <c:v>ODD1</c:v>
                </c:pt>
                <c:pt idx="1">
                  <c:v>ODD2</c:v>
                </c:pt>
                <c:pt idx="2">
                  <c:v>ODD3</c:v>
                </c:pt>
                <c:pt idx="3">
                  <c:v>ODD4</c:v>
                </c:pt>
                <c:pt idx="4">
                  <c:v>ODD5</c:v>
                </c:pt>
                <c:pt idx="5">
                  <c:v>ODD8</c:v>
                </c:pt>
                <c:pt idx="6">
                  <c:v>ODD10</c:v>
                </c:pt>
                <c:pt idx="7">
                  <c:v>ODD11</c:v>
                </c:pt>
                <c:pt idx="8">
                  <c:v>ODD13</c:v>
                </c:pt>
                <c:pt idx="9">
                  <c:v>ODD16</c:v>
                </c:pt>
              </c:strCache>
            </c:strRef>
          </c:cat>
          <c:val>
            <c:numRef>
              <c:f>Feuil3!$I$5:$I$15</c:f>
              <c:numCache>
                <c:formatCode>General</c:formatCode>
                <c:ptCount val="11"/>
                <c:pt idx="0">
                  <c:v>3</c:v>
                </c:pt>
                <c:pt idx="1">
                  <c:v>1</c:v>
                </c:pt>
                <c:pt idx="2">
                  <c:v>8</c:v>
                </c:pt>
                <c:pt idx="3">
                  <c:v>3</c:v>
                </c:pt>
                <c:pt idx="4">
                  <c:v>6</c:v>
                </c:pt>
                <c:pt idx="5">
                  <c:v>2</c:v>
                </c:pt>
                <c:pt idx="6">
                  <c:v>1</c:v>
                </c:pt>
                <c:pt idx="7">
                  <c:v>3</c:v>
                </c:pt>
                <c:pt idx="8">
                  <c:v>3</c:v>
                </c:pt>
                <c:pt idx="9">
                  <c:v>10</c:v>
                </c:pt>
              </c:numCache>
            </c:numRef>
          </c:val>
          <c:extLst xmlns:c16r2="http://schemas.microsoft.com/office/drawing/2015/06/chart">
            <c:ext xmlns:c16="http://schemas.microsoft.com/office/drawing/2014/chart" uri="{C3380CC4-5D6E-409C-BE32-E72D297353CC}">
              <c16:uniqueId val="{0000000A-08B9-4338-9D1C-C9BFD6897898}"/>
            </c:ext>
          </c:extLst>
        </c:ser>
        <c:axId val="77825536"/>
        <c:axId val="77827072"/>
      </c:barChart>
      <c:catAx>
        <c:axId val="77825536"/>
        <c:scaling>
          <c:orientation val="minMax"/>
        </c:scaling>
        <c:axPos val="l"/>
        <c:numFmt formatCode="General" sourceLinked="0"/>
        <c:tickLblPos val="nextTo"/>
        <c:txPr>
          <a:bodyPr/>
          <a:lstStyle/>
          <a:p>
            <a:pPr>
              <a:defRPr sz="1050" b="1"/>
            </a:pPr>
            <a:endParaRPr lang="fr-FR"/>
          </a:p>
        </c:txPr>
        <c:crossAx val="77827072"/>
        <c:crosses val="autoZero"/>
        <c:auto val="1"/>
        <c:lblAlgn val="ctr"/>
        <c:lblOffset val="100"/>
      </c:catAx>
      <c:valAx>
        <c:axId val="77827072"/>
        <c:scaling>
          <c:orientation val="minMax"/>
        </c:scaling>
        <c:axPos val="b"/>
        <c:majorGridlines/>
        <c:numFmt formatCode="General" sourceLinked="1"/>
        <c:tickLblPos val="nextTo"/>
        <c:txPr>
          <a:bodyPr/>
          <a:lstStyle/>
          <a:p>
            <a:pPr>
              <a:defRPr sz="1050" b="1"/>
            </a:pPr>
            <a:endParaRPr lang="fr-FR"/>
          </a:p>
        </c:txPr>
        <c:crossAx val="77825536"/>
        <c:crosses val="autoZero"/>
        <c:crossBetween val="between"/>
      </c:val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bar"/>
        <c:grouping val="percentStacked"/>
        <c:ser>
          <c:idx val="0"/>
          <c:order val="0"/>
          <c:tx>
            <c:strRef>
              <c:f>Feuil1!$M$7</c:f>
              <c:strCache>
                <c:ptCount val="1"/>
                <c:pt idx="0">
                  <c:v>Produits</c:v>
                </c:pt>
              </c:strCache>
            </c:strRef>
          </c:tx>
          <c:spPr>
            <a:solidFill>
              <a:srgbClr val="FF9933"/>
            </a:solidFill>
          </c:spPr>
          <c:dLbls>
            <c:spPr>
              <a:noFill/>
            </c:spPr>
            <c:txPr>
              <a:bodyPr/>
              <a:lstStyle/>
              <a:p>
                <a:pPr>
                  <a:defRPr sz="1200" b="1">
                    <a:solidFill>
                      <a:sysClr val="windowText" lastClr="000000"/>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Feuil1!$L$8:$L$10</c:f>
              <c:strCache>
                <c:ptCount val="3"/>
                <c:pt idx="0">
                  <c:v>Indicateurs ODD sensibles au genre</c:v>
                </c:pt>
                <c:pt idx="1">
                  <c:v>Indicateurs du Minimum Set</c:v>
                </c:pt>
                <c:pt idx="2">
                  <c:v>Indicateurs supplémentaires</c:v>
                </c:pt>
              </c:strCache>
            </c:strRef>
          </c:cat>
          <c:val>
            <c:numRef>
              <c:f>Feuil1!$M$8:$M$10</c:f>
              <c:numCache>
                <c:formatCode>0.00%</c:formatCode>
                <c:ptCount val="3"/>
                <c:pt idx="0">
                  <c:v>0.52300000000000002</c:v>
                </c:pt>
                <c:pt idx="1">
                  <c:v>0.82700000000000062</c:v>
                </c:pt>
                <c:pt idx="2">
                  <c:v>0.7620000000000019</c:v>
                </c:pt>
              </c:numCache>
            </c:numRef>
          </c:val>
          <c:extLst xmlns:c16r2="http://schemas.microsoft.com/office/drawing/2015/06/chart">
            <c:ext xmlns:c16="http://schemas.microsoft.com/office/drawing/2014/chart" uri="{C3380CC4-5D6E-409C-BE32-E72D297353CC}">
              <c16:uniqueId val="{00000000-26F3-40E5-A537-D4C7E3C8155F}"/>
            </c:ext>
          </c:extLst>
        </c:ser>
        <c:ser>
          <c:idx val="1"/>
          <c:order val="1"/>
          <c:tx>
            <c:strRef>
              <c:f>Feuil1!$N$7</c:f>
              <c:strCache>
                <c:ptCount val="1"/>
                <c:pt idx="0">
                  <c:v>Non_produits</c:v>
                </c:pt>
              </c:strCache>
            </c:strRef>
          </c:tx>
          <c:spPr>
            <a:solidFill>
              <a:srgbClr val="9966FF"/>
            </a:solidFill>
          </c:spPr>
          <c:dLbls>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Feuil1!$L$8:$L$10</c:f>
              <c:strCache>
                <c:ptCount val="3"/>
                <c:pt idx="0">
                  <c:v>Indicateurs ODD sensibles au genre</c:v>
                </c:pt>
                <c:pt idx="1">
                  <c:v>Indicateurs du Minimum Set</c:v>
                </c:pt>
                <c:pt idx="2">
                  <c:v>Indicateurs supplémentaires</c:v>
                </c:pt>
              </c:strCache>
            </c:strRef>
          </c:cat>
          <c:val>
            <c:numRef>
              <c:f>Feuil1!$N$8:$N$10</c:f>
              <c:numCache>
                <c:formatCode>0.00%</c:formatCode>
                <c:ptCount val="3"/>
                <c:pt idx="0">
                  <c:v>0.47700000000000031</c:v>
                </c:pt>
                <c:pt idx="1">
                  <c:v>0.17300000000000004</c:v>
                </c:pt>
                <c:pt idx="2">
                  <c:v>0.23800000000000004</c:v>
                </c:pt>
              </c:numCache>
            </c:numRef>
          </c:val>
          <c:extLst xmlns:c16r2="http://schemas.microsoft.com/office/drawing/2015/06/chart">
            <c:ext xmlns:c16="http://schemas.microsoft.com/office/drawing/2014/chart" uri="{C3380CC4-5D6E-409C-BE32-E72D297353CC}">
              <c16:uniqueId val="{00000001-26F3-40E5-A537-D4C7E3C8155F}"/>
            </c:ext>
          </c:extLst>
        </c:ser>
        <c:dLbls>
          <c:showVal val="1"/>
        </c:dLbls>
        <c:gapWidth val="75"/>
        <c:overlap val="100"/>
        <c:axId val="71673344"/>
        <c:axId val="71674880"/>
      </c:barChart>
      <c:catAx>
        <c:axId val="71673344"/>
        <c:scaling>
          <c:orientation val="minMax"/>
        </c:scaling>
        <c:axPos val="l"/>
        <c:numFmt formatCode="General" sourceLinked="0"/>
        <c:majorTickMark val="none"/>
        <c:tickLblPos val="nextTo"/>
        <c:txPr>
          <a:bodyPr/>
          <a:lstStyle/>
          <a:p>
            <a:pPr>
              <a:defRPr sz="1200" b="1"/>
            </a:pPr>
            <a:endParaRPr lang="fr-FR"/>
          </a:p>
        </c:txPr>
        <c:crossAx val="71674880"/>
        <c:crosses val="autoZero"/>
        <c:auto val="1"/>
        <c:lblAlgn val="ctr"/>
        <c:lblOffset val="100"/>
      </c:catAx>
      <c:valAx>
        <c:axId val="71674880"/>
        <c:scaling>
          <c:orientation val="minMax"/>
        </c:scaling>
        <c:axPos val="b"/>
        <c:numFmt formatCode="0%" sourceLinked="1"/>
        <c:majorTickMark val="none"/>
        <c:tickLblPos val="nextTo"/>
        <c:txPr>
          <a:bodyPr/>
          <a:lstStyle/>
          <a:p>
            <a:pPr>
              <a:defRPr sz="1200" b="1"/>
            </a:pPr>
            <a:endParaRPr lang="fr-FR"/>
          </a:p>
        </c:txPr>
        <c:crossAx val="71673344"/>
        <c:crosses val="autoZero"/>
        <c:crossBetween val="between"/>
      </c:valAx>
    </c:plotArea>
    <c:legend>
      <c:legendPos val="b"/>
      <c:txPr>
        <a:bodyPr/>
        <a:lstStyle/>
        <a:p>
          <a:pPr>
            <a:defRPr b="1"/>
          </a:pPr>
          <a:endParaRPr lang="fr-FR"/>
        </a:p>
      </c:txPr>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a:t>Indicateurs ODD sensibles</a:t>
            </a:r>
            <a:r>
              <a:rPr lang="en-US" baseline="0"/>
              <a:t> au genre</a:t>
            </a:r>
            <a:endParaRPr lang="en-US"/>
          </a:p>
        </c:rich>
      </c:tx>
    </c:title>
    <c:plotArea>
      <c:layout/>
      <c:barChart>
        <c:barDir val="bar"/>
        <c:grouping val="clustered"/>
        <c:ser>
          <c:idx val="0"/>
          <c:order val="0"/>
          <c:tx>
            <c:strRef>
              <c:f>Feuil1!$Y$13</c:f>
              <c:strCache>
                <c:ptCount val="1"/>
                <c:pt idx="0">
                  <c:v>Nombre</c:v>
                </c:pt>
              </c:strCache>
            </c:strRef>
          </c:tx>
          <c:spPr>
            <a:solidFill>
              <a:schemeClr val="tx2">
                <a:lumMod val="75000"/>
              </a:schemeClr>
            </a:solidFill>
          </c:spPr>
          <c:dPt>
            <c:idx val="0"/>
            <c:spPr>
              <a:solidFill>
                <a:srgbClr val="FF9933"/>
              </a:solidFill>
            </c:spPr>
            <c:extLst xmlns:c16r2="http://schemas.microsoft.com/office/drawing/2015/06/chart">
              <c:ext xmlns:c16="http://schemas.microsoft.com/office/drawing/2014/chart" uri="{C3380CC4-5D6E-409C-BE32-E72D297353CC}">
                <c16:uniqueId val="{00000000-4C2B-4D4C-8F28-53C60DF6A478}"/>
              </c:ext>
            </c:extLst>
          </c:dPt>
          <c:dPt>
            <c:idx val="2"/>
            <c:spPr>
              <a:solidFill>
                <a:srgbClr val="FF9933"/>
              </a:solidFill>
            </c:spPr>
            <c:extLst xmlns:c16r2="http://schemas.microsoft.com/office/drawing/2015/06/chart">
              <c:ext xmlns:c16="http://schemas.microsoft.com/office/drawing/2014/chart" uri="{C3380CC4-5D6E-409C-BE32-E72D297353CC}">
                <c16:uniqueId val="{00000001-4C2B-4D4C-8F28-53C60DF6A478}"/>
              </c:ext>
            </c:extLst>
          </c:dPt>
          <c:dPt>
            <c:idx val="3"/>
            <c:spPr>
              <a:solidFill>
                <a:srgbClr val="FF9933"/>
              </a:solidFill>
            </c:spPr>
            <c:extLst xmlns:c16r2="http://schemas.microsoft.com/office/drawing/2015/06/chart">
              <c:ext xmlns:c16="http://schemas.microsoft.com/office/drawing/2014/chart" uri="{C3380CC4-5D6E-409C-BE32-E72D297353CC}">
                <c16:uniqueId val="{00000002-4C2B-4D4C-8F28-53C60DF6A478}"/>
              </c:ext>
            </c:extLst>
          </c:dPt>
          <c:dPt>
            <c:idx val="4"/>
            <c:spPr>
              <a:solidFill>
                <a:srgbClr val="C00000"/>
              </a:solidFill>
            </c:spPr>
            <c:extLst xmlns:c16r2="http://schemas.microsoft.com/office/drawing/2015/06/chart">
              <c:ext xmlns:c16="http://schemas.microsoft.com/office/drawing/2014/chart" uri="{C3380CC4-5D6E-409C-BE32-E72D297353CC}">
                <c16:uniqueId val="{00000003-4C2B-4D4C-8F28-53C60DF6A478}"/>
              </c:ext>
            </c:extLst>
          </c:dPt>
          <c:dPt>
            <c:idx val="7"/>
            <c:spPr>
              <a:solidFill>
                <a:srgbClr val="FF9933"/>
              </a:solidFill>
            </c:spPr>
            <c:extLst xmlns:c16r2="http://schemas.microsoft.com/office/drawing/2015/06/chart">
              <c:ext xmlns:c16="http://schemas.microsoft.com/office/drawing/2014/chart" uri="{C3380CC4-5D6E-409C-BE32-E72D297353CC}">
                <c16:uniqueId val="{00000004-4C2B-4D4C-8F28-53C60DF6A478}"/>
              </c:ext>
            </c:extLst>
          </c:dPt>
          <c:dPt>
            <c:idx val="12"/>
            <c:spPr>
              <a:solidFill>
                <a:srgbClr val="FF9933"/>
              </a:solidFill>
            </c:spPr>
            <c:extLst xmlns:c16r2="http://schemas.microsoft.com/office/drawing/2015/06/chart">
              <c:ext xmlns:c16="http://schemas.microsoft.com/office/drawing/2014/chart" uri="{C3380CC4-5D6E-409C-BE32-E72D297353CC}">
                <c16:uniqueId val="{00000005-4C2B-4D4C-8F28-53C60DF6A478}"/>
              </c:ext>
            </c:extLst>
          </c:dPt>
          <c:dLbls>
            <c:spPr>
              <a:noFill/>
              <a:ln>
                <a:noFill/>
              </a:ln>
              <a:effectLst/>
            </c:spPr>
            <c:txPr>
              <a:bodyPr/>
              <a:lstStyle/>
              <a:p>
                <a:pPr>
                  <a:defRPr sz="1800" b="1">
                    <a:solidFill>
                      <a:srgbClr val="0000FF"/>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Feuil1!$X$14:$X$27</c:f>
              <c:strCache>
                <c:ptCount val="14"/>
                <c:pt idx="0">
                  <c:v>ODD1</c:v>
                </c:pt>
                <c:pt idx="1">
                  <c:v>ODD2</c:v>
                </c:pt>
                <c:pt idx="2">
                  <c:v>ODD3</c:v>
                </c:pt>
                <c:pt idx="3">
                  <c:v>ODD4</c:v>
                </c:pt>
                <c:pt idx="4">
                  <c:v>ODD5</c:v>
                </c:pt>
                <c:pt idx="5">
                  <c:v>ODD6</c:v>
                </c:pt>
                <c:pt idx="6">
                  <c:v>ODD7</c:v>
                </c:pt>
                <c:pt idx="7">
                  <c:v>ODD8</c:v>
                </c:pt>
                <c:pt idx="8">
                  <c:v>ODD9</c:v>
                </c:pt>
                <c:pt idx="9">
                  <c:v>ODD10</c:v>
                </c:pt>
                <c:pt idx="10">
                  <c:v>ODD11</c:v>
                </c:pt>
                <c:pt idx="11">
                  <c:v>ODD13</c:v>
                </c:pt>
                <c:pt idx="12">
                  <c:v>ODD16</c:v>
                </c:pt>
                <c:pt idx="13">
                  <c:v>ODD17</c:v>
                </c:pt>
              </c:strCache>
            </c:strRef>
          </c:cat>
          <c:val>
            <c:numRef>
              <c:f>Feuil1!$Y$14:$Y$27</c:f>
              <c:numCache>
                <c:formatCode>General</c:formatCode>
                <c:ptCount val="14"/>
                <c:pt idx="0">
                  <c:v>9</c:v>
                </c:pt>
                <c:pt idx="1">
                  <c:v>5</c:v>
                </c:pt>
                <c:pt idx="2">
                  <c:v>19</c:v>
                </c:pt>
                <c:pt idx="3">
                  <c:v>11</c:v>
                </c:pt>
                <c:pt idx="4">
                  <c:v>14</c:v>
                </c:pt>
                <c:pt idx="5">
                  <c:v>2</c:v>
                </c:pt>
                <c:pt idx="6">
                  <c:v>2</c:v>
                </c:pt>
                <c:pt idx="7">
                  <c:v>10</c:v>
                </c:pt>
                <c:pt idx="8">
                  <c:v>3</c:v>
                </c:pt>
                <c:pt idx="9">
                  <c:v>4</c:v>
                </c:pt>
                <c:pt idx="10">
                  <c:v>5</c:v>
                </c:pt>
                <c:pt idx="11">
                  <c:v>3</c:v>
                </c:pt>
                <c:pt idx="12">
                  <c:v>17</c:v>
                </c:pt>
                <c:pt idx="13">
                  <c:v>5</c:v>
                </c:pt>
              </c:numCache>
            </c:numRef>
          </c:val>
          <c:extLst xmlns:c16r2="http://schemas.microsoft.com/office/drawing/2015/06/chart">
            <c:ext xmlns:c16="http://schemas.microsoft.com/office/drawing/2014/chart" uri="{C3380CC4-5D6E-409C-BE32-E72D297353CC}">
              <c16:uniqueId val="{00000006-4C2B-4D4C-8F28-53C60DF6A478}"/>
            </c:ext>
          </c:extLst>
        </c:ser>
        <c:axId val="77264384"/>
        <c:axId val="77265920"/>
      </c:barChart>
      <c:catAx>
        <c:axId val="77264384"/>
        <c:scaling>
          <c:orientation val="minMax"/>
        </c:scaling>
        <c:axPos val="l"/>
        <c:numFmt formatCode="General" sourceLinked="0"/>
        <c:tickLblPos val="nextTo"/>
        <c:txPr>
          <a:bodyPr/>
          <a:lstStyle/>
          <a:p>
            <a:pPr>
              <a:defRPr sz="1200" b="1"/>
            </a:pPr>
            <a:endParaRPr lang="fr-FR"/>
          </a:p>
        </c:txPr>
        <c:crossAx val="77265920"/>
        <c:crosses val="autoZero"/>
        <c:auto val="1"/>
        <c:lblAlgn val="ctr"/>
        <c:lblOffset val="100"/>
      </c:catAx>
      <c:valAx>
        <c:axId val="77265920"/>
        <c:scaling>
          <c:orientation val="minMax"/>
        </c:scaling>
        <c:axPos val="b"/>
        <c:majorGridlines/>
        <c:numFmt formatCode="General" sourceLinked="1"/>
        <c:tickLblPos val="nextTo"/>
        <c:txPr>
          <a:bodyPr/>
          <a:lstStyle/>
          <a:p>
            <a:pPr>
              <a:defRPr sz="1200" b="1"/>
            </a:pPr>
            <a:endParaRPr lang="fr-FR"/>
          </a:p>
        </c:txPr>
        <c:crossAx val="77264384"/>
        <c:crosses val="autoZero"/>
        <c:crossBetween val="between"/>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plotArea>
      <c:layout/>
      <c:barChart>
        <c:barDir val="bar"/>
        <c:grouping val="percentStacked"/>
        <c:ser>
          <c:idx val="0"/>
          <c:order val="0"/>
          <c:tx>
            <c:strRef>
              <c:f>Feuil1!$J$16</c:f>
              <c:strCache>
                <c:ptCount val="1"/>
                <c:pt idx="0">
                  <c:v>Produits</c:v>
                </c:pt>
              </c:strCache>
            </c:strRef>
          </c:tx>
          <c:spPr>
            <a:solidFill>
              <a:srgbClr val="FF9933"/>
            </a:solidFill>
          </c:spPr>
          <c:dPt>
            <c:idx val="5"/>
            <c:spPr>
              <a:solidFill>
                <a:srgbClr val="00CC00"/>
              </a:solidFill>
            </c:spPr>
            <c:extLst xmlns:c16r2="http://schemas.microsoft.com/office/drawing/2015/06/chart">
              <c:ext xmlns:c16="http://schemas.microsoft.com/office/drawing/2014/chart" uri="{C3380CC4-5D6E-409C-BE32-E72D297353CC}">
                <c16:uniqueId val="{00000000-8695-4817-8954-EAAE39D7B8D3}"/>
              </c:ext>
            </c:extLst>
          </c:dPt>
          <c:dPt>
            <c:idx val="6"/>
            <c:spPr>
              <a:solidFill>
                <a:srgbClr val="00CC00"/>
              </a:solidFill>
            </c:spPr>
            <c:extLst xmlns:c16r2="http://schemas.microsoft.com/office/drawing/2015/06/chart">
              <c:ext xmlns:c16="http://schemas.microsoft.com/office/drawing/2014/chart" uri="{C3380CC4-5D6E-409C-BE32-E72D297353CC}">
                <c16:uniqueId val="{00000001-8695-4817-8954-EAAE39D7B8D3}"/>
              </c:ext>
            </c:extLst>
          </c:dPt>
          <c:dPt>
            <c:idx val="8"/>
            <c:spPr>
              <a:solidFill>
                <a:srgbClr val="00CC00"/>
              </a:solidFill>
            </c:spPr>
            <c:extLst xmlns:c16r2="http://schemas.microsoft.com/office/drawing/2015/06/chart">
              <c:ext xmlns:c16="http://schemas.microsoft.com/office/drawing/2014/chart" uri="{C3380CC4-5D6E-409C-BE32-E72D297353CC}">
                <c16:uniqueId val="{00000002-8695-4817-8954-EAAE39D7B8D3}"/>
              </c:ext>
            </c:extLst>
          </c:dPt>
          <c:dLbls>
            <c:dLbl>
              <c:idx val="11"/>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8695-4817-8954-EAAE39D7B8D3}"/>
                </c:ext>
              </c:extLst>
            </c:dLbl>
            <c:spPr>
              <a:noFill/>
              <a:ln>
                <a:noFill/>
              </a:ln>
              <a:effectLst/>
            </c:spPr>
            <c:txPr>
              <a:bodyPr/>
              <a:lstStyle/>
              <a:p>
                <a:pPr>
                  <a:defRPr sz="14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Feuil1!$I$17:$I$30</c:f>
              <c:strCache>
                <c:ptCount val="14"/>
                <c:pt idx="0">
                  <c:v>ODD1</c:v>
                </c:pt>
                <c:pt idx="1">
                  <c:v>ODD2</c:v>
                </c:pt>
                <c:pt idx="2">
                  <c:v>ODD3</c:v>
                </c:pt>
                <c:pt idx="3">
                  <c:v>ODD4</c:v>
                </c:pt>
                <c:pt idx="4">
                  <c:v>ODD5</c:v>
                </c:pt>
                <c:pt idx="5">
                  <c:v>ODD6</c:v>
                </c:pt>
                <c:pt idx="6">
                  <c:v>ODD7</c:v>
                </c:pt>
                <c:pt idx="7">
                  <c:v>ODD8</c:v>
                </c:pt>
                <c:pt idx="8">
                  <c:v>ODD9</c:v>
                </c:pt>
                <c:pt idx="9">
                  <c:v>ODD10</c:v>
                </c:pt>
                <c:pt idx="10">
                  <c:v>ODD11</c:v>
                </c:pt>
                <c:pt idx="11">
                  <c:v>ODD13</c:v>
                </c:pt>
                <c:pt idx="12">
                  <c:v>ODD16</c:v>
                </c:pt>
                <c:pt idx="13">
                  <c:v>ODD17</c:v>
                </c:pt>
              </c:strCache>
            </c:strRef>
          </c:cat>
          <c:val>
            <c:numRef>
              <c:f>Feuil1!$J$17:$J$30</c:f>
              <c:numCache>
                <c:formatCode>0.00%</c:formatCode>
                <c:ptCount val="14"/>
                <c:pt idx="0">
                  <c:v>0.55600000000000005</c:v>
                </c:pt>
                <c:pt idx="1">
                  <c:v>0.8</c:v>
                </c:pt>
                <c:pt idx="2">
                  <c:v>0.47400000000000031</c:v>
                </c:pt>
                <c:pt idx="3">
                  <c:v>0.72700000000000065</c:v>
                </c:pt>
                <c:pt idx="4">
                  <c:v>0.57099999999999995</c:v>
                </c:pt>
                <c:pt idx="5">
                  <c:v>1</c:v>
                </c:pt>
                <c:pt idx="6">
                  <c:v>1</c:v>
                </c:pt>
                <c:pt idx="7">
                  <c:v>0.70000000000000062</c:v>
                </c:pt>
                <c:pt idx="8">
                  <c:v>1</c:v>
                </c:pt>
                <c:pt idx="9">
                  <c:v>0.5</c:v>
                </c:pt>
                <c:pt idx="10">
                  <c:v>0.4</c:v>
                </c:pt>
                <c:pt idx="11">
                  <c:v>0</c:v>
                </c:pt>
                <c:pt idx="12">
                  <c:v>0.23500000000000001</c:v>
                </c:pt>
                <c:pt idx="13">
                  <c:v>0.2</c:v>
                </c:pt>
              </c:numCache>
            </c:numRef>
          </c:val>
          <c:extLst xmlns:c16r2="http://schemas.microsoft.com/office/drawing/2015/06/chart">
            <c:ext xmlns:c16="http://schemas.microsoft.com/office/drawing/2014/chart" uri="{C3380CC4-5D6E-409C-BE32-E72D297353CC}">
              <c16:uniqueId val="{00000004-8695-4817-8954-EAAE39D7B8D3}"/>
            </c:ext>
          </c:extLst>
        </c:ser>
        <c:ser>
          <c:idx val="1"/>
          <c:order val="1"/>
          <c:tx>
            <c:strRef>
              <c:f>Feuil1!$K$16</c:f>
              <c:strCache>
                <c:ptCount val="1"/>
                <c:pt idx="0">
                  <c:v>Non_produits</c:v>
                </c:pt>
              </c:strCache>
            </c:strRef>
          </c:tx>
          <c:spPr>
            <a:solidFill>
              <a:srgbClr val="0000FF"/>
            </a:solidFill>
          </c:spPr>
          <c:dPt>
            <c:idx val="11"/>
            <c:spPr>
              <a:solidFill>
                <a:srgbClr val="C00000"/>
              </a:solidFill>
            </c:spPr>
            <c:extLst xmlns:c16r2="http://schemas.microsoft.com/office/drawing/2015/06/chart">
              <c:ext xmlns:c16="http://schemas.microsoft.com/office/drawing/2014/chart" uri="{C3380CC4-5D6E-409C-BE32-E72D297353CC}">
                <c16:uniqueId val="{00000005-8695-4817-8954-EAAE39D7B8D3}"/>
              </c:ext>
            </c:extLst>
          </c:dPt>
          <c:dLbls>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8695-4817-8954-EAAE39D7B8D3}"/>
                </c:ext>
              </c:extLst>
            </c:dLbl>
            <c:dLbl>
              <c:idx val="6"/>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8695-4817-8954-EAAE39D7B8D3}"/>
                </c:ext>
              </c:extLst>
            </c:dLbl>
            <c:dLbl>
              <c:idx val="8"/>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8695-4817-8954-EAAE39D7B8D3}"/>
                </c:ext>
              </c:extLst>
            </c:dLbl>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Feuil1!$I$17:$I$30</c:f>
              <c:strCache>
                <c:ptCount val="14"/>
                <c:pt idx="0">
                  <c:v>ODD1</c:v>
                </c:pt>
                <c:pt idx="1">
                  <c:v>ODD2</c:v>
                </c:pt>
                <c:pt idx="2">
                  <c:v>ODD3</c:v>
                </c:pt>
                <c:pt idx="3">
                  <c:v>ODD4</c:v>
                </c:pt>
                <c:pt idx="4">
                  <c:v>ODD5</c:v>
                </c:pt>
                <c:pt idx="5">
                  <c:v>ODD6</c:v>
                </c:pt>
                <c:pt idx="6">
                  <c:v>ODD7</c:v>
                </c:pt>
                <c:pt idx="7">
                  <c:v>ODD8</c:v>
                </c:pt>
                <c:pt idx="8">
                  <c:v>ODD9</c:v>
                </c:pt>
                <c:pt idx="9">
                  <c:v>ODD10</c:v>
                </c:pt>
                <c:pt idx="10">
                  <c:v>ODD11</c:v>
                </c:pt>
                <c:pt idx="11">
                  <c:v>ODD13</c:v>
                </c:pt>
                <c:pt idx="12">
                  <c:v>ODD16</c:v>
                </c:pt>
                <c:pt idx="13">
                  <c:v>ODD17</c:v>
                </c:pt>
              </c:strCache>
            </c:strRef>
          </c:cat>
          <c:val>
            <c:numRef>
              <c:f>Feuil1!$K$17:$K$30</c:f>
              <c:numCache>
                <c:formatCode>0.00%</c:formatCode>
                <c:ptCount val="14"/>
                <c:pt idx="0">
                  <c:v>0.44400000000000001</c:v>
                </c:pt>
                <c:pt idx="1">
                  <c:v>0.2</c:v>
                </c:pt>
                <c:pt idx="2">
                  <c:v>0.52600000000000002</c:v>
                </c:pt>
                <c:pt idx="3">
                  <c:v>0.27300000000000002</c:v>
                </c:pt>
                <c:pt idx="4">
                  <c:v>0.42900000000000038</c:v>
                </c:pt>
                <c:pt idx="5">
                  <c:v>0</c:v>
                </c:pt>
                <c:pt idx="6">
                  <c:v>0</c:v>
                </c:pt>
                <c:pt idx="7">
                  <c:v>0.30000000000000032</c:v>
                </c:pt>
                <c:pt idx="8">
                  <c:v>0</c:v>
                </c:pt>
                <c:pt idx="9">
                  <c:v>0.5</c:v>
                </c:pt>
                <c:pt idx="10">
                  <c:v>0.60000000000000064</c:v>
                </c:pt>
                <c:pt idx="11">
                  <c:v>1</c:v>
                </c:pt>
                <c:pt idx="12">
                  <c:v>0.7650000000000019</c:v>
                </c:pt>
                <c:pt idx="13">
                  <c:v>0.8</c:v>
                </c:pt>
              </c:numCache>
            </c:numRef>
          </c:val>
          <c:extLst xmlns:c16r2="http://schemas.microsoft.com/office/drawing/2015/06/chart">
            <c:ext xmlns:c16="http://schemas.microsoft.com/office/drawing/2014/chart" uri="{C3380CC4-5D6E-409C-BE32-E72D297353CC}">
              <c16:uniqueId val="{00000009-8695-4817-8954-EAAE39D7B8D3}"/>
            </c:ext>
          </c:extLst>
        </c:ser>
        <c:dLbls>
          <c:showVal val="1"/>
        </c:dLbls>
        <c:gapWidth val="75"/>
        <c:overlap val="100"/>
        <c:axId val="77319552"/>
        <c:axId val="77325440"/>
      </c:barChart>
      <c:catAx>
        <c:axId val="77319552"/>
        <c:scaling>
          <c:orientation val="minMax"/>
        </c:scaling>
        <c:axPos val="l"/>
        <c:numFmt formatCode="General" sourceLinked="0"/>
        <c:majorTickMark val="none"/>
        <c:tickLblPos val="nextTo"/>
        <c:txPr>
          <a:bodyPr/>
          <a:lstStyle/>
          <a:p>
            <a:pPr>
              <a:defRPr sz="1200" b="1"/>
            </a:pPr>
            <a:endParaRPr lang="fr-FR"/>
          </a:p>
        </c:txPr>
        <c:crossAx val="77325440"/>
        <c:crosses val="autoZero"/>
        <c:auto val="1"/>
        <c:lblAlgn val="ctr"/>
        <c:lblOffset val="100"/>
      </c:catAx>
      <c:valAx>
        <c:axId val="77325440"/>
        <c:scaling>
          <c:orientation val="minMax"/>
        </c:scaling>
        <c:axPos val="b"/>
        <c:numFmt formatCode="0%" sourceLinked="1"/>
        <c:majorTickMark val="none"/>
        <c:tickLblPos val="nextTo"/>
        <c:txPr>
          <a:bodyPr/>
          <a:lstStyle/>
          <a:p>
            <a:pPr>
              <a:defRPr sz="1200" b="1"/>
            </a:pPr>
            <a:endParaRPr lang="fr-FR"/>
          </a:p>
        </c:txPr>
        <c:crossAx val="77319552"/>
        <c:crosses val="autoZero"/>
        <c:crossBetween val="between"/>
      </c:valAx>
    </c:plotArea>
    <c:legend>
      <c:legendPos val="b"/>
      <c:txPr>
        <a:bodyPr/>
        <a:lstStyle/>
        <a:p>
          <a:pPr>
            <a:defRPr b="1"/>
          </a:pPr>
          <a:endParaRPr lang="fr-FR"/>
        </a:p>
      </c:txPr>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sz="1400"/>
              <a:t>Répartition</a:t>
            </a:r>
            <a:r>
              <a:rPr lang="en-US" sz="1400" baseline="0"/>
              <a:t> des indicateurs produits selon la pertinence</a:t>
            </a:r>
            <a:endParaRPr lang="en-US" sz="1400"/>
          </a:p>
        </c:rich>
      </c:tx>
      <c:layout>
        <c:manualLayout>
          <c:xMode val="edge"/>
          <c:yMode val="edge"/>
          <c:x val="0.15401790054021142"/>
          <c:y val="2.3087397008091613E-2"/>
        </c:manualLayout>
      </c:layout>
    </c:title>
    <c:plotArea>
      <c:layout/>
      <c:barChart>
        <c:barDir val="bar"/>
        <c:grouping val="clustered"/>
        <c:ser>
          <c:idx val="0"/>
          <c:order val="0"/>
          <c:tx>
            <c:strRef>
              <c:f>Brouillon2!$AG$13</c:f>
              <c:strCache>
                <c:ptCount val="1"/>
                <c:pt idx="0">
                  <c:v>Pourcentage (%)</c:v>
                </c:pt>
              </c:strCache>
            </c:strRef>
          </c:tx>
          <c:dPt>
            <c:idx val="0"/>
            <c:spPr>
              <a:solidFill>
                <a:srgbClr val="002060"/>
              </a:solidFill>
            </c:spPr>
            <c:extLst xmlns:c16r2="http://schemas.microsoft.com/office/drawing/2015/06/chart">
              <c:ext xmlns:c16="http://schemas.microsoft.com/office/drawing/2014/chart" uri="{C3380CC4-5D6E-409C-BE32-E72D297353CC}">
                <c16:uniqueId val="{00000000-1908-42C6-9890-FA0EA4FC92D6}"/>
              </c:ext>
            </c:extLst>
          </c:dPt>
          <c:dPt>
            <c:idx val="1"/>
            <c:spPr>
              <a:solidFill>
                <a:srgbClr val="002060"/>
              </a:solidFill>
            </c:spPr>
            <c:extLst xmlns:c16r2="http://schemas.microsoft.com/office/drawing/2015/06/chart">
              <c:ext xmlns:c16="http://schemas.microsoft.com/office/drawing/2014/chart" uri="{C3380CC4-5D6E-409C-BE32-E72D297353CC}">
                <c16:uniqueId val="{00000001-1908-42C6-9890-FA0EA4FC92D6}"/>
              </c:ext>
            </c:extLst>
          </c:dPt>
          <c:dPt>
            <c:idx val="2"/>
            <c:spPr>
              <a:solidFill>
                <a:schemeClr val="accent6">
                  <a:lumMod val="75000"/>
                </a:schemeClr>
              </a:solidFill>
            </c:spPr>
            <c:extLst xmlns:c16r2="http://schemas.microsoft.com/office/drawing/2015/06/chart">
              <c:ext xmlns:c16="http://schemas.microsoft.com/office/drawing/2014/chart" uri="{C3380CC4-5D6E-409C-BE32-E72D297353CC}">
                <c16:uniqueId val="{00000002-1908-42C6-9890-FA0EA4FC92D6}"/>
              </c:ext>
            </c:extLst>
          </c:dPt>
          <c:dPt>
            <c:idx val="3"/>
            <c:spPr>
              <a:solidFill>
                <a:schemeClr val="accent6">
                  <a:lumMod val="75000"/>
                </a:schemeClr>
              </a:solidFill>
            </c:spPr>
            <c:extLst xmlns:c16r2="http://schemas.microsoft.com/office/drawing/2015/06/chart">
              <c:ext xmlns:c16="http://schemas.microsoft.com/office/drawing/2014/chart" uri="{C3380CC4-5D6E-409C-BE32-E72D297353CC}">
                <c16:uniqueId val="{00000003-1908-42C6-9890-FA0EA4FC92D6}"/>
              </c:ext>
            </c:extLst>
          </c:dPt>
          <c:dPt>
            <c:idx val="4"/>
            <c:spPr>
              <a:solidFill>
                <a:srgbClr val="F79646">
                  <a:lumMod val="75000"/>
                </a:srgbClr>
              </a:solidFill>
            </c:spPr>
            <c:extLst xmlns:c16r2="http://schemas.microsoft.com/office/drawing/2015/06/chart">
              <c:ext xmlns:c16="http://schemas.microsoft.com/office/drawing/2014/chart" uri="{C3380CC4-5D6E-409C-BE32-E72D297353CC}">
                <c16:uniqueId val="{00000004-1908-42C6-9890-FA0EA4FC92D6}"/>
              </c:ext>
            </c:extLst>
          </c:dPt>
          <c:dLbls>
            <c:dLbl>
              <c:idx val="0"/>
              <c:layout>
                <c:manualLayout>
                  <c:x val="1.4029375523931679E-2"/>
                  <c:y val="0"/>
                </c:manualLayout>
              </c:layout>
              <c:spPr/>
              <c:txPr>
                <a:bodyPr/>
                <a:lstStyle/>
                <a:p>
                  <a:pPr>
                    <a:defRPr sz="1600" b="1">
                      <a:solidFill>
                        <a:srgbClr val="FF0000"/>
                      </a:solidFill>
                    </a:defRPr>
                  </a:pPr>
                  <a:endParaRPr lang="fr-FR"/>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908-42C6-9890-FA0EA4FC92D6}"/>
                </c:ext>
              </c:extLst>
            </c:dLbl>
            <c:dLbl>
              <c:idx val="1"/>
              <c:spPr/>
              <c:txPr>
                <a:bodyPr/>
                <a:lstStyle/>
                <a:p>
                  <a:pPr>
                    <a:defRPr sz="1600" b="1">
                      <a:solidFill>
                        <a:srgbClr val="FF0000"/>
                      </a:solidFill>
                    </a:defRPr>
                  </a:pPr>
                  <a:endParaRPr lang="fr-FR"/>
                </a:p>
              </c:txPr>
            </c:dLbl>
            <c:spPr>
              <a:noFill/>
              <a:ln>
                <a:noFill/>
              </a:ln>
              <a:effectLst/>
            </c:spPr>
            <c:txPr>
              <a:bodyPr/>
              <a:lstStyle/>
              <a:p>
                <a:pPr>
                  <a:defRPr sz="1200" b="1">
                    <a:solidFill>
                      <a:srgbClr val="0000FF"/>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Brouillon2!$AF$14:$AF$18</c:f>
              <c:strCache>
                <c:ptCount val="5"/>
                <c:pt idx="0">
                  <c:v>Besoins propres +  Politiques publiques + Engagements internationaux</c:v>
                </c:pt>
                <c:pt idx="1">
                  <c:v>Politiques publiques +Engagements internationaux</c:v>
                </c:pt>
                <c:pt idx="2">
                  <c:v>Besoins propres</c:v>
                </c:pt>
                <c:pt idx="3">
                  <c:v>Politiques publiques</c:v>
                </c:pt>
                <c:pt idx="4">
                  <c:v>Engagements internationaux</c:v>
                </c:pt>
              </c:strCache>
            </c:strRef>
          </c:cat>
          <c:val>
            <c:numRef>
              <c:f>Brouillon2!$AG$14:$AG$18</c:f>
              <c:numCache>
                <c:formatCode>0.0%</c:formatCode>
                <c:ptCount val="5"/>
                <c:pt idx="0">
                  <c:v>0.70100000000000062</c:v>
                </c:pt>
                <c:pt idx="1">
                  <c:v>0.20700000000000021</c:v>
                </c:pt>
                <c:pt idx="2">
                  <c:v>4.5999999999999999E-2</c:v>
                </c:pt>
                <c:pt idx="3">
                  <c:v>2.3E-2</c:v>
                </c:pt>
                <c:pt idx="4">
                  <c:v>2.3E-2</c:v>
                </c:pt>
              </c:numCache>
            </c:numRef>
          </c:val>
          <c:extLst xmlns:c16r2="http://schemas.microsoft.com/office/drawing/2015/06/chart">
            <c:ext xmlns:c16="http://schemas.microsoft.com/office/drawing/2014/chart" uri="{C3380CC4-5D6E-409C-BE32-E72D297353CC}">
              <c16:uniqueId val="{00000005-1908-42C6-9890-FA0EA4FC92D6}"/>
            </c:ext>
          </c:extLst>
        </c:ser>
        <c:axId val="77366784"/>
        <c:axId val="77368320"/>
      </c:barChart>
      <c:catAx>
        <c:axId val="77366784"/>
        <c:scaling>
          <c:orientation val="minMax"/>
        </c:scaling>
        <c:axPos val="l"/>
        <c:numFmt formatCode="General" sourceLinked="0"/>
        <c:tickLblPos val="nextTo"/>
        <c:txPr>
          <a:bodyPr/>
          <a:lstStyle/>
          <a:p>
            <a:pPr>
              <a:defRPr sz="1200" b="1"/>
            </a:pPr>
            <a:endParaRPr lang="fr-FR"/>
          </a:p>
        </c:txPr>
        <c:crossAx val="77368320"/>
        <c:crosses val="autoZero"/>
        <c:auto val="1"/>
        <c:lblAlgn val="ctr"/>
        <c:lblOffset val="100"/>
      </c:catAx>
      <c:valAx>
        <c:axId val="77368320"/>
        <c:scaling>
          <c:orientation val="minMax"/>
          <c:max val="0.8"/>
          <c:min val="0"/>
        </c:scaling>
        <c:axPos val="b"/>
        <c:majorGridlines/>
        <c:numFmt formatCode="0.0%" sourceLinked="1"/>
        <c:tickLblPos val="nextTo"/>
        <c:txPr>
          <a:bodyPr/>
          <a:lstStyle/>
          <a:p>
            <a:pPr>
              <a:defRPr sz="1200" b="1"/>
            </a:pPr>
            <a:endParaRPr lang="fr-FR"/>
          </a:p>
        </c:txPr>
        <c:crossAx val="77366784"/>
        <c:crosses val="autoZero"/>
        <c:crossBetween val="between"/>
        <c:majorUnit val="0.2"/>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en-US"/>
              <a:t>Nombre d'Indicateurs produits selon les Producteurs de statistiques</a:t>
            </a:r>
          </a:p>
        </c:rich>
      </c:tx>
    </c:title>
    <c:plotArea>
      <c:layout/>
      <c:barChart>
        <c:barDir val="bar"/>
        <c:grouping val="clustered"/>
        <c:ser>
          <c:idx val="0"/>
          <c:order val="0"/>
          <c:tx>
            <c:strRef>
              <c:f>Feuil1!$G$22</c:f>
              <c:strCache>
                <c:ptCount val="1"/>
                <c:pt idx="0">
                  <c:v>Indicateurs</c:v>
                </c:pt>
              </c:strCache>
            </c:strRef>
          </c:tx>
          <c:spPr>
            <a:solidFill>
              <a:srgbClr val="C00000"/>
            </a:solidFill>
          </c:spPr>
          <c:dPt>
            <c:idx val="0"/>
            <c:spPr>
              <a:solidFill>
                <a:srgbClr val="FF9933"/>
              </a:solidFill>
            </c:spPr>
            <c:extLst xmlns:c16r2="http://schemas.microsoft.com/office/drawing/2015/06/chart">
              <c:ext xmlns:c16="http://schemas.microsoft.com/office/drawing/2014/chart" uri="{C3380CC4-5D6E-409C-BE32-E72D297353CC}">
                <c16:uniqueId val="{00000000-5815-4A9E-A864-E38DD456578E}"/>
              </c:ext>
            </c:extLst>
          </c:dPt>
          <c:dPt>
            <c:idx val="2"/>
            <c:spPr>
              <a:solidFill>
                <a:schemeClr val="tx2">
                  <a:lumMod val="75000"/>
                </a:schemeClr>
              </a:solidFill>
            </c:spPr>
            <c:extLst xmlns:c16r2="http://schemas.microsoft.com/office/drawing/2015/06/chart">
              <c:ext xmlns:c16="http://schemas.microsoft.com/office/drawing/2014/chart" uri="{C3380CC4-5D6E-409C-BE32-E72D297353CC}">
                <c16:uniqueId val="{00000001-5815-4A9E-A864-E38DD456578E}"/>
              </c:ext>
            </c:extLst>
          </c:dPt>
          <c:dLbls>
            <c:dLbl>
              <c:idx val="0"/>
              <c:tx>
                <c:rich>
                  <a:bodyPr/>
                  <a:lstStyle/>
                  <a:p>
                    <a:r>
                      <a:rPr lang="en-US" dirty="0">
                        <a:solidFill>
                          <a:srgbClr val="FF0000"/>
                        </a:solidFill>
                      </a:rPr>
                      <a:t>42</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5815-4A9E-A864-E38DD456578E}"/>
                </c:ext>
              </c:extLst>
            </c:dLbl>
            <c:dLbl>
              <c:idx val="1"/>
              <c:tx>
                <c:rich>
                  <a:bodyPr/>
                  <a:lstStyle/>
                  <a:p>
                    <a:r>
                      <a:rPr lang="en-US" dirty="0">
                        <a:solidFill>
                          <a:srgbClr val="FF0000"/>
                        </a:solidFill>
                      </a:rPr>
                      <a:t>39</a:t>
                    </a:r>
                  </a:p>
                </c:rich>
              </c:tx>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5815-4A9E-A864-E38DD456578E}"/>
                </c:ext>
              </c:extLst>
            </c:dLbl>
            <c:spPr>
              <a:noFill/>
              <a:ln>
                <a:noFill/>
              </a:ln>
              <a:effectLst/>
            </c:spPr>
            <c:txPr>
              <a:bodyPr/>
              <a:lstStyle/>
              <a:p>
                <a:pPr>
                  <a:defRPr sz="18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Feuil1!$F$23:$F$25</c:f>
              <c:strCache>
                <c:ptCount val="3"/>
                <c:pt idx="0">
                  <c:v>HCP (Production exclusive)</c:v>
                </c:pt>
                <c:pt idx="1">
                  <c:v>HCP et Autres producteurs</c:v>
                </c:pt>
                <c:pt idx="2">
                  <c:v>D'autres combinaisons</c:v>
                </c:pt>
              </c:strCache>
            </c:strRef>
          </c:cat>
          <c:val>
            <c:numRef>
              <c:f>Feuil1!$G$23:$G$25</c:f>
              <c:numCache>
                <c:formatCode>General</c:formatCode>
                <c:ptCount val="3"/>
                <c:pt idx="0">
                  <c:v>42</c:v>
                </c:pt>
                <c:pt idx="1">
                  <c:v>39</c:v>
                </c:pt>
                <c:pt idx="2">
                  <c:v>18</c:v>
                </c:pt>
              </c:numCache>
            </c:numRef>
          </c:val>
          <c:extLst xmlns:c16r2="http://schemas.microsoft.com/office/drawing/2015/06/chart">
            <c:ext xmlns:c16="http://schemas.microsoft.com/office/drawing/2014/chart" uri="{C3380CC4-5D6E-409C-BE32-E72D297353CC}">
              <c16:uniqueId val="{00000003-5815-4A9E-A864-E38DD456578E}"/>
            </c:ext>
          </c:extLst>
        </c:ser>
        <c:axId val="77435264"/>
        <c:axId val="77436800"/>
      </c:barChart>
      <c:catAx>
        <c:axId val="77435264"/>
        <c:scaling>
          <c:orientation val="minMax"/>
        </c:scaling>
        <c:axPos val="l"/>
        <c:numFmt formatCode="General" sourceLinked="0"/>
        <c:tickLblPos val="nextTo"/>
        <c:txPr>
          <a:bodyPr/>
          <a:lstStyle/>
          <a:p>
            <a:pPr>
              <a:defRPr sz="1200" b="1"/>
            </a:pPr>
            <a:endParaRPr lang="fr-FR"/>
          </a:p>
        </c:txPr>
        <c:crossAx val="77436800"/>
        <c:crosses val="autoZero"/>
        <c:auto val="1"/>
        <c:lblAlgn val="ctr"/>
        <c:lblOffset val="100"/>
      </c:catAx>
      <c:valAx>
        <c:axId val="77436800"/>
        <c:scaling>
          <c:orientation val="minMax"/>
        </c:scaling>
        <c:axPos val="b"/>
        <c:majorGridlines/>
        <c:numFmt formatCode="General" sourceLinked="1"/>
        <c:tickLblPos val="nextTo"/>
        <c:crossAx val="77435264"/>
        <c:crosses val="autoZero"/>
        <c:crossBetween val="between"/>
      </c:valAx>
    </c:plotArea>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sz="1100"/>
              <a:t>Répartition des indicateurs produits selon la source</a:t>
            </a:r>
          </a:p>
        </c:rich>
      </c:tx>
    </c:title>
    <c:view3D>
      <c:rotX val="30"/>
      <c:perspective val="30"/>
    </c:view3D>
    <c:plotArea>
      <c:layout/>
      <c:pie3DChart>
        <c:varyColors val="1"/>
        <c:ser>
          <c:idx val="0"/>
          <c:order val="0"/>
          <c:tx>
            <c:strRef>
              <c:f>Brouillon3!$AG$11</c:f>
              <c:strCache>
                <c:ptCount val="1"/>
                <c:pt idx="0">
                  <c:v>Pourcentage (%)</c:v>
                </c:pt>
              </c:strCache>
            </c:strRef>
          </c:tx>
          <c:dPt>
            <c:idx val="0"/>
            <c:spPr>
              <a:solidFill>
                <a:srgbClr val="5B9F11"/>
              </a:solidFill>
            </c:spPr>
            <c:extLst xmlns:c16r2="http://schemas.microsoft.com/office/drawing/2015/06/chart">
              <c:ext xmlns:c16="http://schemas.microsoft.com/office/drawing/2014/chart" uri="{C3380CC4-5D6E-409C-BE32-E72D297353CC}">
                <c16:uniqueId val="{00000000-185B-46D7-918D-A94F38367670}"/>
              </c:ext>
            </c:extLst>
          </c:dPt>
          <c:dPt>
            <c:idx val="1"/>
            <c:spPr>
              <a:solidFill>
                <a:srgbClr val="FF3300"/>
              </a:solidFill>
            </c:spPr>
            <c:extLst xmlns:c16r2="http://schemas.microsoft.com/office/drawing/2015/06/chart">
              <c:ext xmlns:c16="http://schemas.microsoft.com/office/drawing/2014/chart" uri="{C3380CC4-5D6E-409C-BE32-E72D297353CC}">
                <c16:uniqueId val="{00000001-185B-46D7-918D-A94F38367670}"/>
              </c:ext>
            </c:extLst>
          </c:dPt>
          <c:dPt>
            <c:idx val="2"/>
            <c:spPr>
              <a:solidFill>
                <a:srgbClr val="FFFF00"/>
              </a:solidFill>
            </c:spPr>
            <c:extLst xmlns:c16r2="http://schemas.microsoft.com/office/drawing/2015/06/chart">
              <c:ext xmlns:c16="http://schemas.microsoft.com/office/drawing/2014/chart" uri="{C3380CC4-5D6E-409C-BE32-E72D297353CC}">
                <c16:uniqueId val="{00000002-185B-46D7-918D-A94F38367670}"/>
              </c:ext>
            </c:extLst>
          </c:dPt>
          <c:dPt>
            <c:idx val="3"/>
            <c:spPr>
              <a:solidFill>
                <a:srgbClr val="6666FF"/>
              </a:solidFill>
            </c:spPr>
            <c:extLst xmlns:c16r2="http://schemas.microsoft.com/office/drawing/2015/06/chart">
              <c:ext xmlns:c16="http://schemas.microsoft.com/office/drawing/2014/chart" uri="{C3380CC4-5D6E-409C-BE32-E72D297353CC}">
                <c16:uniqueId val="{00000003-185B-46D7-918D-A94F38367670}"/>
              </c:ext>
            </c:extLst>
          </c:dPt>
          <c:dLbls>
            <c:dLbl>
              <c:idx val="0"/>
              <c:layout>
                <c:manualLayout>
                  <c:x val="9.5759615335373222E-2"/>
                  <c:y val="-2.3332699561039429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85B-46D7-918D-A94F38367670}"/>
                </c:ext>
              </c:extLst>
            </c:dLbl>
            <c:dLbl>
              <c:idx val="1"/>
              <c:layout>
                <c:manualLayout>
                  <c:x val="-6.3010944842584529E-2"/>
                  <c:y val="-2.6386360148599092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85B-46D7-918D-A94F38367670}"/>
                </c:ext>
              </c:extLst>
            </c:dLbl>
            <c:dLbl>
              <c:idx val="2"/>
              <c:layout>
                <c:manualLayout>
                  <c:x val="-1.9179758894736901E-2"/>
                  <c:y val="-6.9335526168725931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185B-46D7-918D-A94F38367670}"/>
                </c:ext>
              </c:extLst>
            </c:dLbl>
            <c:dLbl>
              <c:idx val="3"/>
              <c:layout>
                <c:manualLayout>
                  <c:x val="8.283749510086541E-2"/>
                  <c:y val="-8.0878554074883757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85B-46D7-918D-A94F38367670}"/>
                </c:ext>
              </c:extLst>
            </c:dLbl>
            <c:spPr>
              <a:noFill/>
              <a:ln>
                <a:noFill/>
              </a:ln>
              <a:effectLst/>
            </c:spPr>
            <c:txPr>
              <a:bodyPr/>
              <a:lstStyle/>
              <a:p>
                <a:pPr>
                  <a:defRPr sz="1100" b="1">
                    <a:solidFill>
                      <a:srgbClr val="0000FF"/>
                    </a:solidFill>
                  </a:defRPr>
                </a:pPr>
                <a:endParaRPr lang="fr-FR"/>
              </a:p>
            </c:txPr>
            <c:showVal val="1"/>
            <c:showLeaderLines val="1"/>
            <c:extLst xmlns:c16r2="http://schemas.microsoft.com/office/drawing/2015/06/chart">
              <c:ext xmlns:c15="http://schemas.microsoft.com/office/drawing/2012/chart" uri="{CE6537A1-D6FC-4f65-9D91-7224C49458BB}"/>
            </c:extLst>
          </c:dLbls>
          <c:cat>
            <c:strRef>
              <c:f>Brouillon3!$AF$12:$AF$15</c:f>
              <c:strCache>
                <c:ptCount val="4"/>
                <c:pt idx="0">
                  <c:v>Enquête</c:v>
                </c:pt>
                <c:pt idx="1">
                  <c:v>Recensement</c:v>
                </c:pt>
                <c:pt idx="2">
                  <c:v>Enquête / Recensement</c:v>
                </c:pt>
                <c:pt idx="3">
                  <c:v>Registre</c:v>
                </c:pt>
              </c:strCache>
            </c:strRef>
          </c:cat>
          <c:val>
            <c:numRef>
              <c:f>Brouillon3!$AG$12:$AG$15</c:f>
              <c:numCache>
                <c:formatCode>0.0%</c:formatCode>
                <c:ptCount val="4"/>
                <c:pt idx="0">
                  <c:v>0.90800000000000003</c:v>
                </c:pt>
                <c:pt idx="1">
                  <c:v>4.5999999999999999E-2</c:v>
                </c:pt>
                <c:pt idx="2">
                  <c:v>2.3E-2</c:v>
                </c:pt>
                <c:pt idx="3">
                  <c:v>2.3E-2</c:v>
                </c:pt>
              </c:numCache>
            </c:numRef>
          </c:val>
          <c:extLst xmlns:c16r2="http://schemas.microsoft.com/office/drawing/2015/06/chart">
            <c:ext xmlns:c16="http://schemas.microsoft.com/office/drawing/2014/chart" uri="{C3380CC4-5D6E-409C-BE32-E72D297353CC}">
              <c16:uniqueId val="{00000004-185B-46D7-918D-A94F38367670}"/>
            </c:ext>
          </c:extLst>
        </c:ser>
      </c:pie3DChart>
    </c:plotArea>
    <c:legend>
      <c:legendPos val="r"/>
      <c:txPr>
        <a:bodyPr/>
        <a:lstStyle/>
        <a:p>
          <a:pPr>
            <a:defRPr sz="1050" b="1"/>
          </a:pPr>
          <a:endParaRPr lang="fr-FR"/>
        </a:p>
      </c:txPr>
    </c:legend>
    <c:plotVisOnly val="1"/>
    <c:dispBlanksAs val="zero"/>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FR"/>
  <c:style val="32"/>
  <c:chart>
    <c:title>
      <c:tx>
        <c:rich>
          <a:bodyPr/>
          <a:lstStyle/>
          <a:p>
            <a:pPr>
              <a:defRPr/>
            </a:pPr>
            <a:r>
              <a:rPr lang="en-US" sz="1050"/>
              <a:t>Répartition des indicateurs produits selon les classes de régularité de production</a:t>
            </a:r>
          </a:p>
        </c:rich>
      </c:tx>
      <c:layout>
        <c:manualLayout>
          <c:xMode val="edge"/>
          <c:yMode val="edge"/>
          <c:x val="0.14416885852577899"/>
          <c:y val="0"/>
        </c:manualLayout>
      </c:layout>
    </c:title>
    <c:plotArea>
      <c:layout/>
      <c:doughnutChart>
        <c:varyColors val="1"/>
        <c:ser>
          <c:idx val="0"/>
          <c:order val="0"/>
          <c:tx>
            <c:strRef>
              <c:f>Brouillon4!$AL$12</c:f>
              <c:strCache>
                <c:ptCount val="1"/>
                <c:pt idx="0">
                  <c:v>Pourcentage</c:v>
                </c:pt>
              </c:strCache>
            </c:strRef>
          </c:tx>
          <c:spPr>
            <a:solidFill>
              <a:schemeClr val="accent2">
                <a:lumMod val="75000"/>
              </a:schemeClr>
            </a:solidFill>
          </c:spPr>
          <c:dPt>
            <c:idx val="0"/>
            <c:spPr>
              <a:solidFill>
                <a:srgbClr val="0000FF"/>
              </a:solidFill>
            </c:spPr>
            <c:extLst xmlns:c16r2="http://schemas.microsoft.com/office/drawing/2015/06/chart">
              <c:ext xmlns:c16="http://schemas.microsoft.com/office/drawing/2014/chart" uri="{C3380CC4-5D6E-409C-BE32-E72D297353CC}">
                <c16:uniqueId val="{00000000-6BCB-4E77-BE93-F6489363F885}"/>
              </c:ext>
            </c:extLst>
          </c:dPt>
          <c:dPt>
            <c:idx val="1"/>
            <c:spPr>
              <a:solidFill>
                <a:schemeClr val="accent5">
                  <a:lumMod val="75000"/>
                </a:schemeClr>
              </a:solidFill>
            </c:spPr>
            <c:extLst xmlns:c16r2="http://schemas.microsoft.com/office/drawing/2015/06/chart">
              <c:ext xmlns:c16="http://schemas.microsoft.com/office/drawing/2014/chart" uri="{C3380CC4-5D6E-409C-BE32-E72D297353CC}">
                <c16:uniqueId val="{00000001-6BCB-4E77-BE93-F6489363F885}"/>
              </c:ext>
            </c:extLst>
          </c:dPt>
          <c:dPt>
            <c:idx val="2"/>
            <c:spPr>
              <a:solidFill>
                <a:srgbClr val="FF3300"/>
              </a:solidFill>
            </c:spPr>
            <c:extLst xmlns:c16r2="http://schemas.microsoft.com/office/drawing/2015/06/chart">
              <c:ext xmlns:c16="http://schemas.microsoft.com/office/drawing/2014/chart" uri="{C3380CC4-5D6E-409C-BE32-E72D297353CC}">
                <c16:uniqueId val="{00000002-6BCB-4E77-BE93-F6489363F885}"/>
              </c:ext>
            </c:extLst>
          </c:dPt>
          <c:dPt>
            <c:idx val="3"/>
            <c:spPr>
              <a:solidFill>
                <a:srgbClr val="FFC000"/>
              </a:solidFill>
            </c:spPr>
            <c:extLst xmlns:c16r2="http://schemas.microsoft.com/office/drawing/2015/06/chart">
              <c:ext xmlns:c16="http://schemas.microsoft.com/office/drawing/2014/chart" uri="{C3380CC4-5D6E-409C-BE32-E72D297353CC}">
                <c16:uniqueId val="{00000003-6BCB-4E77-BE93-F6489363F885}"/>
              </c:ext>
            </c:extLst>
          </c:dPt>
          <c:dLbls>
            <c:dLbl>
              <c:idx val="0"/>
              <c:layout>
                <c:manualLayout>
                  <c:x val="0.11607845405493318"/>
                  <c:y val="5.5387364366922223E-2"/>
                </c:manualLayout>
              </c:layout>
              <c:spPr/>
              <c:txPr>
                <a:bodyPr/>
                <a:lstStyle/>
                <a:p>
                  <a:pPr>
                    <a:defRPr sz="2000" b="1">
                      <a:solidFill>
                        <a:srgbClr val="C00000"/>
                      </a:solidFill>
                    </a:defRPr>
                  </a:pPr>
                  <a:endParaRPr lang="fr-FR"/>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BCB-4E77-BE93-F6489363F885}"/>
                </c:ext>
              </c:extLst>
            </c:dLbl>
            <c:dLbl>
              <c:idx val="1"/>
              <c:layout>
                <c:manualLayout>
                  <c:x val="-7.6920720149078511E-2"/>
                  <c:y val="9.3609969262674786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BCB-4E77-BE93-F6489363F885}"/>
                </c:ext>
              </c:extLst>
            </c:dLbl>
            <c:dLbl>
              <c:idx val="2"/>
              <c:layout>
                <c:manualLayout>
                  <c:x val="-9.0038314176245207E-2"/>
                  <c:y val="-1.0416666666666666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6BCB-4E77-BE93-F6489363F885}"/>
                </c:ext>
              </c:extLst>
            </c:dLbl>
            <c:dLbl>
              <c:idx val="3"/>
              <c:layout>
                <c:manualLayout>
                  <c:x val="-4.5815785645810306E-2"/>
                  <c:y val="-0.1248739246837497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BCB-4E77-BE93-F6489363F885}"/>
                </c:ext>
              </c:extLst>
            </c:dLbl>
            <c:spPr>
              <a:noFill/>
              <a:ln>
                <a:noFill/>
              </a:ln>
              <a:effectLst/>
            </c:spPr>
            <c:txPr>
              <a:bodyPr/>
              <a:lstStyle/>
              <a:p>
                <a:pPr>
                  <a:defRPr sz="1200" b="1">
                    <a:solidFill>
                      <a:srgbClr val="C00000"/>
                    </a:solidFill>
                  </a:defRPr>
                </a:pPr>
                <a:endParaRPr lang="fr-FR"/>
              </a:p>
            </c:txPr>
            <c:showVal val="1"/>
            <c:showLeaderLines val="1"/>
            <c:extLst xmlns:c16r2="http://schemas.microsoft.com/office/drawing/2015/06/chart">
              <c:ext xmlns:c15="http://schemas.microsoft.com/office/drawing/2012/chart" uri="{CE6537A1-D6FC-4f65-9D91-7224C49458BB}"/>
            </c:extLst>
          </c:dLbls>
          <c:cat>
            <c:strRef>
              <c:f>Brouillon4!$AK$13:$AK$16</c:f>
              <c:strCache>
                <c:ptCount val="4"/>
                <c:pt idx="0">
                  <c:v>1 ou 2 ans</c:v>
                </c:pt>
                <c:pt idx="1">
                  <c:v>1 ou 2 ou 7 ans</c:v>
                </c:pt>
                <c:pt idx="2">
                  <c:v>10 ans</c:v>
                </c:pt>
                <c:pt idx="3">
                  <c:v>2 ou 7 ou 10 ans</c:v>
                </c:pt>
              </c:strCache>
            </c:strRef>
          </c:cat>
          <c:val>
            <c:numRef>
              <c:f>Brouillon4!$AL$13:$AL$16</c:f>
              <c:numCache>
                <c:formatCode>0.0%</c:formatCode>
                <c:ptCount val="4"/>
                <c:pt idx="0">
                  <c:v>0.52500000000000002</c:v>
                </c:pt>
                <c:pt idx="1">
                  <c:v>0.15000000000000024</c:v>
                </c:pt>
                <c:pt idx="2">
                  <c:v>0.22500000000000001</c:v>
                </c:pt>
                <c:pt idx="3">
                  <c:v>0.1</c:v>
                </c:pt>
              </c:numCache>
            </c:numRef>
          </c:val>
          <c:extLst xmlns:c16r2="http://schemas.microsoft.com/office/drawing/2015/06/chart">
            <c:ext xmlns:c16="http://schemas.microsoft.com/office/drawing/2014/chart" uri="{C3380CC4-5D6E-409C-BE32-E72D297353CC}">
              <c16:uniqueId val="{00000004-6BCB-4E77-BE93-F6489363F885}"/>
            </c:ext>
          </c:extLst>
        </c:ser>
        <c:firstSliceAng val="0"/>
        <c:holeSize val="50"/>
      </c:doughnutChart>
    </c:plotArea>
    <c:legend>
      <c:legendPos val="r"/>
      <c:txPr>
        <a:bodyPr/>
        <a:lstStyle/>
        <a:p>
          <a:pPr>
            <a:defRPr sz="1050" b="1"/>
          </a:pPr>
          <a:endParaRPr lang="fr-FR"/>
        </a:p>
      </c:txPr>
    </c:legend>
    <c:plotVisOnly val="1"/>
    <c:dispBlanksAs val="zero"/>
  </c:chart>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lang val="fr-FR"/>
  <c:chart>
    <c:plotArea>
      <c:layout/>
      <c:barChart>
        <c:barDir val="bar"/>
        <c:grouping val="stacked"/>
        <c:ser>
          <c:idx val="0"/>
          <c:order val="0"/>
          <c:tx>
            <c:strRef>
              <c:f>Feuil2!$J$8</c:f>
              <c:strCache>
                <c:ptCount val="1"/>
                <c:pt idx="0">
                  <c:v>Utilisés</c:v>
                </c:pt>
              </c:strCache>
            </c:strRef>
          </c:tx>
          <c:spPr>
            <a:solidFill>
              <a:srgbClr val="0066FF"/>
            </a:solidFill>
          </c:spPr>
          <c:dLbls>
            <c:spPr>
              <a:noFill/>
              <a:ln>
                <a:noFill/>
              </a:ln>
              <a:effectLst/>
            </c:spPr>
            <c:txPr>
              <a:bodyPr/>
              <a:lstStyle/>
              <a:p>
                <a:pPr>
                  <a:defRPr sz="1400" b="1">
                    <a:solidFill>
                      <a:schemeClr val="bg1"/>
                    </a:solidFill>
                  </a:defRPr>
                </a:pPr>
                <a:endParaRPr lang="fr-FR"/>
              </a:p>
            </c:txPr>
            <c:showVal val="1"/>
            <c:extLst xmlns:c16r2="http://schemas.microsoft.com/office/drawing/2015/06/chart">
              <c:ext xmlns:c15="http://schemas.microsoft.com/office/drawing/2012/chart" uri="{CE6537A1-D6FC-4f65-9D91-7224C49458BB}">
                <c15:showLeaderLines val="0"/>
              </c:ext>
            </c:extLst>
          </c:dLbls>
          <c:cat>
            <c:strRef>
              <c:f>Feuil2!$I$9:$I$11</c:f>
              <c:strCache>
                <c:ptCount val="3"/>
                <c:pt idx="0">
                  <c:v>Indicateurs ODD sensibles au genre</c:v>
                </c:pt>
                <c:pt idx="1">
                  <c:v>Indicateurs du Minimum Set</c:v>
                </c:pt>
                <c:pt idx="2">
                  <c:v>Indicateurs supplémentaires</c:v>
                </c:pt>
              </c:strCache>
            </c:strRef>
          </c:cat>
          <c:val>
            <c:numRef>
              <c:f>Feuil2!$J$9:$J$11</c:f>
              <c:numCache>
                <c:formatCode>General</c:formatCode>
                <c:ptCount val="3"/>
                <c:pt idx="0">
                  <c:v>70</c:v>
                </c:pt>
                <c:pt idx="1">
                  <c:v>50</c:v>
                </c:pt>
                <c:pt idx="2">
                  <c:v>21</c:v>
                </c:pt>
              </c:numCache>
            </c:numRef>
          </c:val>
          <c:extLst xmlns:c16r2="http://schemas.microsoft.com/office/drawing/2015/06/chart">
            <c:ext xmlns:c16="http://schemas.microsoft.com/office/drawing/2014/chart" uri="{C3380CC4-5D6E-409C-BE32-E72D297353CC}">
              <c16:uniqueId val="{00000000-B3AF-4329-A251-E79EDD34783B}"/>
            </c:ext>
          </c:extLst>
        </c:ser>
        <c:ser>
          <c:idx val="1"/>
          <c:order val="1"/>
          <c:tx>
            <c:strRef>
              <c:f>Feuil2!$K$8</c:f>
              <c:strCache>
                <c:ptCount val="1"/>
                <c:pt idx="0">
                  <c:v>Non_Utilisés</c:v>
                </c:pt>
              </c:strCache>
            </c:strRef>
          </c:tx>
          <c:spPr>
            <a:solidFill>
              <a:srgbClr val="002060"/>
            </a:solidFill>
          </c:spPr>
          <c:dLbls>
            <c:dLbl>
              <c:idx val="0"/>
              <c:layout>
                <c:manualLayout>
                  <c:x val="0.10833333333333336"/>
                  <c:y val="-1.8518518518518583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3AF-4329-A251-E79EDD34783B}"/>
                </c:ext>
              </c:extLst>
            </c:dLbl>
            <c:dLbl>
              <c:idx val="1"/>
              <c:layout>
                <c:manualLayout>
                  <c:x val="4.4444444444444502E-2"/>
                  <c:y val="-4.6296296296295903E-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B3AF-4329-A251-E79EDD34783B}"/>
                </c:ext>
              </c:extLst>
            </c:dLbl>
            <c:dLbl>
              <c:idx val="2"/>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3AF-4329-A251-E79EDD34783B}"/>
                </c:ext>
              </c:extLst>
            </c:dLbl>
            <c:spPr>
              <a:noFill/>
              <a:ln>
                <a:noFill/>
              </a:ln>
              <a:effectLst/>
            </c:spPr>
            <c:txPr>
              <a:bodyPr/>
              <a:lstStyle/>
              <a:p>
                <a:pPr>
                  <a:defRPr sz="1400" b="1"/>
                </a:pPr>
                <a:endParaRPr lang="fr-FR"/>
              </a:p>
            </c:txPr>
            <c:showVal val="1"/>
            <c:extLst xmlns:c16r2="http://schemas.microsoft.com/office/drawing/2015/06/chart">
              <c:ext xmlns:c15="http://schemas.microsoft.com/office/drawing/2012/chart" uri="{CE6537A1-D6FC-4f65-9D91-7224C49458BB}">
                <c15:showLeaderLines val="0"/>
              </c:ext>
            </c:extLst>
          </c:dLbls>
          <c:cat>
            <c:strRef>
              <c:f>Feuil2!$I$9:$I$11</c:f>
              <c:strCache>
                <c:ptCount val="3"/>
                <c:pt idx="0">
                  <c:v>Indicateurs ODD sensibles au genre</c:v>
                </c:pt>
                <c:pt idx="1">
                  <c:v>Indicateurs du Minimum Set</c:v>
                </c:pt>
                <c:pt idx="2">
                  <c:v>Indicateurs supplémentaires</c:v>
                </c:pt>
              </c:strCache>
            </c:strRef>
          </c:cat>
          <c:val>
            <c:numRef>
              <c:f>Feuil2!$K$9:$K$11</c:f>
              <c:numCache>
                <c:formatCode>General</c:formatCode>
                <c:ptCount val="3"/>
                <c:pt idx="0">
                  <c:v>39</c:v>
                </c:pt>
                <c:pt idx="1">
                  <c:v>2</c:v>
                </c:pt>
                <c:pt idx="2">
                  <c:v>0</c:v>
                </c:pt>
              </c:numCache>
            </c:numRef>
          </c:val>
          <c:extLst xmlns:c16r2="http://schemas.microsoft.com/office/drawing/2015/06/chart">
            <c:ext xmlns:c16="http://schemas.microsoft.com/office/drawing/2014/chart" uri="{C3380CC4-5D6E-409C-BE32-E72D297353CC}">
              <c16:uniqueId val="{00000004-B3AF-4329-A251-E79EDD34783B}"/>
            </c:ext>
          </c:extLst>
        </c:ser>
        <c:dLbls>
          <c:showVal val="1"/>
        </c:dLbls>
        <c:gapWidth val="75"/>
        <c:overlap val="100"/>
        <c:axId val="77634944"/>
        <c:axId val="77673600"/>
      </c:barChart>
      <c:catAx>
        <c:axId val="77634944"/>
        <c:scaling>
          <c:orientation val="minMax"/>
        </c:scaling>
        <c:axPos val="l"/>
        <c:numFmt formatCode="General" sourceLinked="0"/>
        <c:majorTickMark val="none"/>
        <c:tickLblPos val="nextTo"/>
        <c:txPr>
          <a:bodyPr/>
          <a:lstStyle/>
          <a:p>
            <a:pPr>
              <a:defRPr sz="1200" b="1"/>
            </a:pPr>
            <a:endParaRPr lang="fr-FR"/>
          </a:p>
        </c:txPr>
        <c:crossAx val="77673600"/>
        <c:crosses val="autoZero"/>
        <c:auto val="1"/>
        <c:lblAlgn val="ctr"/>
        <c:lblOffset val="100"/>
      </c:catAx>
      <c:valAx>
        <c:axId val="77673600"/>
        <c:scaling>
          <c:orientation val="minMax"/>
        </c:scaling>
        <c:axPos val="b"/>
        <c:numFmt formatCode="General" sourceLinked="1"/>
        <c:majorTickMark val="none"/>
        <c:tickLblPos val="nextTo"/>
        <c:txPr>
          <a:bodyPr/>
          <a:lstStyle/>
          <a:p>
            <a:pPr>
              <a:defRPr sz="1200" b="1"/>
            </a:pPr>
            <a:endParaRPr lang="fr-FR"/>
          </a:p>
        </c:txPr>
        <c:crossAx val="77634944"/>
        <c:crosses val="autoZero"/>
        <c:crossBetween val="between"/>
      </c:valAx>
    </c:plotArea>
    <c:legend>
      <c:legendPos val="b"/>
      <c:txPr>
        <a:bodyPr/>
        <a:lstStyle/>
        <a:p>
          <a:pPr>
            <a:defRPr b="1"/>
          </a:pPr>
          <a:endParaRPr lang="fr-FR"/>
        </a:p>
      </c:txPr>
    </c:legend>
    <c:plotVisOnly val="1"/>
    <c:dispBlanksAs val="gap"/>
  </c:chart>
  <c:externalData r:id="rId1"/>
</c:chartSpace>
</file>

<file path=ppt/drawings/drawing1.xml><?xml version="1.0" encoding="utf-8"?>
<c:userShapes xmlns:c="http://schemas.openxmlformats.org/drawingml/2006/chart">
  <cdr:relSizeAnchor xmlns:cdr="http://schemas.openxmlformats.org/drawingml/2006/chartDrawing">
    <cdr:from>
      <cdr:x>0.66</cdr:x>
      <cdr:y>0.4375</cdr:y>
    </cdr:from>
    <cdr:to>
      <cdr:x>0.87</cdr:x>
      <cdr:y>0.52083</cdr:y>
    </cdr:to>
    <cdr:sp macro="" textlink="">
      <cdr:nvSpPr>
        <cdr:cNvPr id="2" name="ZoneTexte 1"/>
        <cdr:cNvSpPr txBox="1"/>
      </cdr:nvSpPr>
      <cdr:spPr>
        <a:xfrm xmlns:a="http://schemas.openxmlformats.org/drawingml/2006/main">
          <a:off x="4752528" y="1512168"/>
          <a:ext cx="1512168" cy="2880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fr-FR" sz="1600" b="1" dirty="0"/>
            <a:t>33 + 19 = </a:t>
          </a:r>
          <a:r>
            <a:rPr lang="fr-FR" sz="1800" b="1" dirty="0">
              <a:solidFill>
                <a:srgbClr val="000099"/>
              </a:solidFill>
            </a:rPr>
            <a:t>52</a:t>
          </a:r>
        </a:p>
      </cdr:txBody>
    </cdr:sp>
  </cdr:relSizeAnchor>
</c:userShapes>
</file>

<file path=ppt/drawings/drawing2.xml><?xml version="1.0" encoding="utf-8"?>
<c:userShapes xmlns:c="http://schemas.openxmlformats.org/drawingml/2006/chart">
  <cdr:relSizeAnchor xmlns:cdr="http://schemas.openxmlformats.org/drawingml/2006/chartDrawing">
    <cdr:from>
      <cdr:x>0.68041</cdr:x>
      <cdr:y>0.43137</cdr:y>
    </cdr:from>
    <cdr:to>
      <cdr:x>0.80412</cdr:x>
      <cdr:y>0.56863</cdr:y>
    </cdr:to>
    <cdr:sp macro="" textlink="">
      <cdr:nvSpPr>
        <cdr:cNvPr id="3" name="Connecteur droit avec flèche 2"/>
        <cdr:cNvSpPr/>
      </cdr:nvSpPr>
      <cdr:spPr bwMode="auto">
        <a:xfrm xmlns:a="http://schemas.openxmlformats.org/drawingml/2006/main" flipH="1">
          <a:off x="4752528" y="1584176"/>
          <a:ext cx="864096" cy="504056"/>
        </a:xfrm>
        <a:prstGeom xmlns:a="http://schemas.openxmlformats.org/drawingml/2006/main" prst="straightConnector1">
          <a:avLst/>
        </a:prstGeom>
        <a:ln xmlns:a="http://schemas.openxmlformats.org/drawingml/2006/main" w="50800">
          <a:solidFill>
            <a:srgbClr val="C00000"/>
          </a:solidFill>
          <a:headEnd type="none" w="med" len="med"/>
          <a:tailEnd type="arrow"/>
        </a:ln>
      </cdr:spPr>
      <cdr:style>
        <a:lnRef xmlns:a="http://schemas.openxmlformats.org/drawingml/2006/main" idx="3">
          <a:schemeClr val="accent4"/>
        </a:lnRef>
        <a:fillRef xmlns:a="http://schemas.openxmlformats.org/drawingml/2006/main" idx="0">
          <a:schemeClr val="accent4"/>
        </a:fillRef>
        <a:effectRef xmlns:a="http://schemas.openxmlformats.org/drawingml/2006/main" idx="2">
          <a:schemeClr val="accent4"/>
        </a:effectRef>
        <a:fontRef xmlns:a="http://schemas.openxmlformats.org/drawingml/2006/main" idx="minor">
          <a:schemeClr val="tx1"/>
        </a:fontRef>
      </cdr:style>
      <cdr:txBody>
        <a:bodyPr xmlns:a="http://schemas.openxmlformats.org/drawingml/2006/main" vertOverflow="clip" vert="horz" wrap="none" lIns="91440" tIns="45720" rIns="91440" bIns="45720" numCol="1" anchor="ctr" anchorCtr="0" compatLnSpc="1">
          <a:prstTxWarp prst="textNoShape">
            <a:avLst/>
          </a:prstTxWarp>
        </a:bodyPr>
        <a:lstStyle xmlns:a="http://schemas.openxmlformats.org/drawingml/2006/main"/>
        <a:p xmlns:a="http://schemas.openxmlformats.org/drawingml/2006/main">
          <a:endParaRPr lang="fr-F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576" cy="496967"/>
          </a:xfrm>
          <a:prstGeom prst="rect">
            <a:avLst/>
          </a:prstGeom>
        </p:spPr>
        <p:txBody>
          <a:bodyPr vert="horz" lIns="91435" tIns="45717" rIns="91435" bIns="45717" rtlCol="0"/>
          <a:lstStyle>
            <a:lvl1pPr algn="l">
              <a:defRPr sz="1200">
                <a:solidFill>
                  <a:schemeClr val="tx1"/>
                </a:solidFill>
                <a:latin typeface="Arial" charset="0"/>
                <a:cs typeface="Arial" charset="0"/>
              </a:defRPr>
            </a:lvl1pPr>
          </a:lstStyle>
          <a:p>
            <a:pPr>
              <a:defRPr/>
            </a:pPr>
            <a:endParaRPr lang="fr-FR"/>
          </a:p>
        </p:txBody>
      </p:sp>
      <p:sp>
        <p:nvSpPr>
          <p:cNvPr id="3" name="Espace réservé de la date 2"/>
          <p:cNvSpPr>
            <a:spLocks noGrp="1"/>
          </p:cNvSpPr>
          <p:nvPr>
            <p:ph type="dt" sz="quarter" idx="1"/>
          </p:nvPr>
        </p:nvSpPr>
        <p:spPr>
          <a:xfrm>
            <a:off x="3849482" y="0"/>
            <a:ext cx="2946575" cy="496967"/>
          </a:xfrm>
          <a:prstGeom prst="rect">
            <a:avLst/>
          </a:prstGeom>
        </p:spPr>
        <p:txBody>
          <a:bodyPr vert="horz" lIns="91435" tIns="45717" rIns="91435" bIns="45717" rtlCol="0"/>
          <a:lstStyle>
            <a:lvl1pPr algn="r">
              <a:defRPr sz="1200">
                <a:solidFill>
                  <a:schemeClr val="tx1"/>
                </a:solidFill>
                <a:latin typeface="Arial" charset="0"/>
                <a:cs typeface="Arial" charset="0"/>
              </a:defRPr>
            </a:lvl1pPr>
          </a:lstStyle>
          <a:p>
            <a:pPr>
              <a:defRPr/>
            </a:pPr>
            <a:fld id="{F284F647-500B-4B91-9758-A8B99FFC0025}" type="datetimeFigureOut">
              <a:rPr lang="fr-FR"/>
              <a:pPr>
                <a:defRPr/>
              </a:pPr>
              <a:t>20/12/2019</a:t>
            </a:fld>
            <a:endParaRPr lang="fr-FR"/>
          </a:p>
        </p:txBody>
      </p:sp>
      <p:sp>
        <p:nvSpPr>
          <p:cNvPr id="4" name="Espace réservé du pied de page 3"/>
          <p:cNvSpPr>
            <a:spLocks noGrp="1"/>
          </p:cNvSpPr>
          <p:nvPr>
            <p:ph type="ftr" sz="quarter" idx="2"/>
          </p:nvPr>
        </p:nvSpPr>
        <p:spPr>
          <a:xfrm>
            <a:off x="0" y="9429671"/>
            <a:ext cx="2946576" cy="496966"/>
          </a:xfrm>
          <a:prstGeom prst="rect">
            <a:avLst/>
          </a:prstGeom>
        </p:spPr>
        <p:txBody>
          <a:bodyPr vert="horz" lIns="91435" tIns="45717" rIns="91435" bIns="45717" rtlCol="0" anchor="b"/>
          <a:lstStyle>
            <a:lvl1pPr algn="l">
              <a:defRPr sz="1200">
                <a:solidFill>
                  <a:schemeClr val="tx1"/>
                </a:solidFill>
                <a:latin typeface="Arial" charset="0"/>
                <a:cs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849482" y="9429671"/>
            <a:ext cx="2946575" cy="496966"/>
          </a:xfrm>
          <a:prstGeom prst="rect">
            <a:avLst/>
          </a:prstGeom>
        </p:spPr>
        <p:txBody>
          <a:bodyPr vert="horz" lIns="91435" tIns="45717" rIns="91435" bIns="45717" rtlCol="0" anchor="b"/>
          <a:lstStyle>
            <a:lvl1pPr algn="r">
              <a:defRPr sz="1200">
                <a:solidFill>
                  <a:schemeClr val="tx1"/>
                </a:solidFill>
                <a:latin typeface="Arial" charset="0"/>
                <a:cs typeface="Arial" charset="0"/>
              </a:defRPr>
            </a:lvl1pPr>
          </a:lstStyle>
          <a:p>
            <a:pPr>
              <a:defRPr/>
            </a:pPr>
            <a:fld id="{A823E7C4-0603-4162-B2D0-69ED7AB8AE2B}" type="slidenum">
              <a:rPr lang="fr-FR"/>
              <a:pPr>
                <a:defRPr/>
              </a:pPr>
              <a:t>‹N°›</a:t>
            </a:fld>
            <a:endParaRPr lang="fr-FR"/>
          </a:p>
        </p:txBody>
      </p:sp>
    </p:spTree>
    <p:extLst>
      <p:ext uri="{BB962C8B-B14F-4D97-AF65-F5344CB8AC3E}">
        <p14:creationId xmlns:p14="http://schemas.microsoft.com/office/powerpoint/2010/main" xmlns="" val="872325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576" cy="496967"/>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lvl1pPr>
              <a:defRPr sz="1200">
                <a:solidFill>
                  <a:schemeClr val="tx1"/>
                </a:solidFill>
                <a:latin typeface="Arial" charset="0"/>
                <a:cs typeface="Arial" charset="0"/>
              </a:defRPr>
            </a:lvl1pPr>
          </a:lstStyle>
          <a:p>
            <a:pPr>
              <a:defRPr/>
            </a:pPr>
            <a:endParaRPr lang="fr-FR"/>
          </a:p>
        </p:txBody>
      </p:sp>
      <p:sp>
        <p:nvSpPr>
          <p:cNvPr id="12291" name="Rectangle 3"/>
          <p:cNvSpPr>
            <a:spLocks noGrp="1" noChangeArrowheads="1"/>
          </p:cNvSpPr>
          <p:nvPr>
            <p:ph type="dt" idx="1"/>
          </p:nvPr>
        </p:nvSpPr>
        <p:spPr bwMode="auto">
          <a:xfrm>
            <a:off x="3849482" y="0"/>
            <a:ext cx="2946575" cy="496967"/>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lvl1pPr algn="r">
              <a:defRPr sz="1200">
                <a:solidFill>
                  <a:schemeClr val="tx1"/>
                </a:solidFill>
                <a:latin typeface="Arial" charset="0"/>
                <a:cs typeface="Arial" charset="0"/>
              </a:defRPr>
            </a:lvl1pPr>
          </a:lstStyle>
          <a:p>
            <a:pPr>
              <a:defRPr/>
            </a:pPr>
            <a:endParaRPr lang="fr-FR"/>
          </a:p>
        </p:txBody>
      </p:sp>
      <p:sp>
        <p:nvSpPr>
          <p:cNvPr id="5120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79606" y="4717218"/>
            <a:ext cx="5438464" cy="4466351"/>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2294" name="Rectangle 6"/>
          <p:cNvSpPr>
            <a:spLocks noGrp="1" noChangeArrowheads="1"/>
          </p:cNvSpPr>
          <p:nvPr>
            <p:ph type="ftr" sz="quarter" idx="4"/>
          </p:nvPr>
        </p:nvSpPr>
        <p:spPr bwMode="auto">
          <a:xfrm>
            <a:off x="0" y="9429671"/>
            <a:ext cx="2946576" cy="496966"/>
          </a:xfrm>
          <a:prstGeom prst="rect">
            <a:avLst/>
          </a:prstGeom>
          <a:noFill/>
          <a:ln w="9525">
            <a:noFill/>
            <a:miter lim="800000"/>
            <a:headEnd/>
            <a:tailEnd/>
          </a:ln>
          <a:effectLst/>
        </p:spPr>
        <p:txBody>
          <a:bodyPr vert="horz" wrap="square" lIns="91435" tIns="45717" rIns="91435" bIns="45717" numCol="1" anchor="b" anchorCtr="0" compatLnSpc="1">
            <a:prstTxWarp prst="textNoShape">
              <a:avLst/>
            </a:prstTxWarp>
          </a:bodyPr>
          <a:lstStyle>
            <a:lvl1pPr>
              <a:defRPr sz="1200">
                <a:solidFill>
                  <a:schemeClr val="tx1"/>
                </a:solidFill>
                <a:latin typeface="Arial" charset="0"/>
                <a:cs typeface="Arial" charset="0"/>
              </a:defRPr>
            </a:lvl1pPr>
          </a:lstStyle>
          <a:p>
            <a:pPr>
              <a:defRPr/>
            </a:pPr>
            <a:endParaRPr lang="fr-FR"/>
          </a:p>
        </p:txBody>
      </p:sp>
      <p:sp>
        <p:nvSpPr>
          <p:cNvPr id="12295" name="Rectangle 7"/>
          <p:cNvSpPr>
            <a:spLocks noGrp="1" noChangeArrowheads="1"/>
          </p:cNvSpPr>
          <p:nvPr>
            <p:ph type="sldNum" sz="quarter" idx="5"/>
          </p:nvPr>
        </p:nvSpPr>
        <p:spPr bwMode="auto">
          <a:xfrm>
            <a:off x="3849482" y="9429671"/>
            <a:ext cx="2946575" cy="496966"/>
          </a:xfrm>
          <a:prstGeom prst="rect">
            <a:avLst/>
          </a:prstGeom>
          <a:noFill/>
          <a:ln w="9525">
            <a:noFill/>
            <a:miter lim="800000"/>
            <a:headEnd/>
            <a:tailEnd/>
          </a:ln>
          <a:effectLst/>
        </p:spPr>
        <p:txBody>
          <a:bodyPr vert="horz" wrap="square" lIns="91435" tIns="45717" rIns="91435" bIns="45717" numCol="1" anchor="b" anchorCtr="0" compatLnSpc="1">
            <a:prstTxWarp prst="textNoShape">
              <a:avLst/>
            </a:prstTxWarp>
          </a:bodyPr>
          <a:lstStyle>
            <a:lvl1pPr algn="r">
              <a:defRPr sz="1200">
                <a:solidFill>
                  <a:schemeClr val="tx1"/>
                </a:solidFill>
                <a:latin typeface="Arial" charset="0"/>
                <a:cs typeface="Arial" charset="0"/>
              </a:defRPr>
            </a:lvl1pPr>
          </a:lstStyle>
          <a:p>
            <a:pPr>
              <a:defRPr/>
            </a:pPr>
            <a:fld id="{F344B7E3-C5DB-4AD0-B2F1-0A28888CF298}" type="slidenum">
              <a:rPr lang="fr-FR"/>
              <a:pPr>
                <a:defRPr/>
              </a:pPr>
              <a:t>‹N°›</a:t>
            </a:fld>
            <a:endParaRPr lang="fr-FR"/>
          </a:p>
        </p:txBody>
      </p:sp>
    </p:spTree>
    <p:extLst>
      <p:ext uri="{BB962C8B-B14F-4D97-AF65-F5344CB8AC3E}">
        <p14:creationId xmlns:p14="http://schemas.microsoft.com/office/powerpoint/2010/main" xmlns="" val="16052611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p:txBody>
          <a:bodyPr/>
          <a:lstStyle>
            <a:lvl1pPr algn="r" rtl="1">
              <a:defRPr/>
            </a:lvl1pPr>
          </a:lstStyle>
          <a:p>
            <a:pPr>
              <a:defRPr/>
            </a:pPr>
            <a:fld id="{3989A3D0-F556-4E5D-A0DC-7564BB8C2550}" type="datetime1">
              <a:rPr lang="fr-FR"/>
              <a:pPr>
                <a:defRPr/>
              </a:pPr>
              <a:t>20/12/2019</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FD0D25E4-7819-49A6-86CD-00E387EEB846}"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DC9B429F-C98F-4781-8475-13037F15B3A2}"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8931275E-039F-4643-881B-FFA1B8BF6FD5}"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03A83A9A-068A-46BF-9477-A72A6F89436A}"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73DEA34B-7277-47FD-BF3A-D63D69E5507B}"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texte 2"/>
          <p:cNvSpPr>
            <a:spLocks noGrp="1"/>
          </p:cNvSpPr>
          <p:nvPr>
            <p:ph type="body" sz="half" idx="1"/>
          </p:nvPr>
        </p:nvSpPr>
        <p:spPr>
          <a:xfrm>
            <a:off x="457200" y="2133600"/>
            <a:ext cx="4038600" cy="39925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133600"/>
            <a:ext cx="4038600" cy="39925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fld id="{3BFBF4E3-656C-4531-957E-09EBE5129968}" type="datetime1">
              <a:rPr lang="fr-FR"/>
              <a:pPr>
                <a:defRPr/>
              </a:pPr>
              <a:t>20/12/2019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C6D3B6CA-5519-46EF-809B-348623BE6532}"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Rectangle 7"/>
          <p:cNvSpPr>
            <a:spLocks noGrp="1" noChangeArrowheads="1"/>
          </p:cNvSpPr>
          <p:nvPr>
            <p:ph type="dt" sz="half" idx="10"/>
          </p:nvPr>
        </p:nvSpPr>
        <p:spPr>
          <a:ln/>
        </p:spPr>
        <p:txBody>
          <a:bodyPr/>
          <a:lstStyle>
            <a:lvl1pPr>
              <a:defRPr/>
            </a:lvl1pPr>
          </a:lstStyle>
          <a:p>
            <a:pPr>
              <a:defRPr/>
            </a:pPr>
            <a:fld id="{79710E65-551B-4F7A-9F4C-E7C57591FE4B}" type="datetime1">
              <a:rPr lang="fr-FR"/>
              <a:pPr>
                <a:defRPr/>
              </a:pPr>
              <a:t>20/12/2019</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BDF8DE62-232D-4CD7-B827-A1501779F49A}"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7"/>
          <p:cNvSpPr>
            <a:spLocks noGrp="1" noChangeArrowheads="1"/>
          </p:cNvSpPr>
          <p:nvPr>
            <p:ph type="dt" sz="half" idx="10"/>
          </p:nvPr>
        </p:nvSpPr>
        <p:spPr>
          <a:ln/>
        </p:spPr>
        <p:txBody>
          <a:bodyPr/>
          <a:lstStyle>
            <a:lvl1pPr>
              <a:defRPr/>
            </a:lvl1pPr>
          </a:lstStyle>
          <a:p>
            <a:pPr>
              <a:defRPr/>
            </a:pPr>
            <a:fld id="{34A9A7CB-4F1B-47A7-BFA0-2335BD75C255}"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C01A9537-A019-4410-B3D7-4CE71D1197E7}"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graphique 2"/>
          <p:cNvSpPr>
            <a:spLocks noGrp="1"/>
          </p:cNvSpPr>
          <p:nvPr>
            <p:ph type="chart"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974558E-42F5-4FCB-ABCB-7F61D275A075}"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4FC8639-572D-4BF4-97E9-C6E4287ADC16}"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a:t>Cliquez pour modifier le style du titre</a:t>
            </a:r>
          </a:p>
        </p:txBody>
      </p:sp>
      <p:sp>
        <p:nvSpPr>
          <p:cNvPr id="3" name="Espace réservé du tableau 2"/>
          <p:cNvSpPr>
            <a:spLocks noGrp="1"/>
          </p:cNvSpPr>
          <p:nvPr>
            <p:ph type="tbl" idx="1"/>
          </p:nvPr>
        </p:nvSpPr>
        <p:spPr>
          <a:xfrm>
            <a:off x="457200" y="2133600"/>
            <a:ext cx="8229600" cy="3992563"/>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24271565-004C-41FB-A902-7C3DC2B6A8C1}"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92E2F209-44E0-464F-B91B-71C84DF7DE96}"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fld id="{26D9E202-28AB-4BC7-B46D-8060BAAFC790}"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8C815AB-1CBE-4FFF-B191-12D44368F432}"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225714CD-A964-4F4D-9751-433C17492307}" type="datetime1">
              <a:rPr lang="fr-FR"/>
              <a:pPr>
                <a:defRPr/>
              </a:pPr>
              <a:t>20/12/2019</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EAE960D-2D25-4EBD-A4A7-803F9B4E3D4E}"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fld id="{59CFFDA3-B8D6-4441-BDD6-EC058B7597C3}" type="datetime1">
              <a:rPr lang="fr-FR"/>
              <a:pPr>
                <a:defRPr/>
              </a:pPr>
              <a:t>20/12/2019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4CD04B2F-3F95-4507-B09E-37A7A752E247}"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7"/>
          <p:cNvSpPr>
            <a:spLocks noGrp="1" noChangeArrowheads="1"/>
          </p:cNvSpPr>
          <p:nvPr>
            <p:ph type="dt" sz="half" idx="10"/>
          </p:nvPr>
        </p:nvSpPr>
        <p:spPr>
          <a:ln/>
        </p:spPr>
        <p:txBody>
          <a:bodyPr/>
          <a:lstStyle>
            <a:lvl1pPr>
              <a:defRPr/>
            </a:lvl1pPr>
          </a:lstStyle>
          <a:p>
            <a:pPr>
              <a:defRPr/>
            </a:pPr>
            <a:fld id="{444A50BE-73AA-4701-B1FA-078941C32A94}" type="datetime1">
              <a:rPr lang="fr-FR"/>
              <a:pPr>
                <a:defRPr/>
              </a:pPr>
              <a:t>20/12/2019</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08FCF4CA-0044-4688-9A2A-AB3F5ABC7AAA}"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7"/>
          <p:cNvSpPr>
            <a:spLocks noGrp="1" noChangeArrowheads="1"/>
          </p:cNvSpPr>
          <p:nvPr>
            <p:ph type="dt" sz="half" idx="10"/>
          </p:nvPr>
        </p:nvSpPr>
        <p:spPr>
          <a:ln/>
        </p:spPr>
        <p:txBody>
          <a:bodyPr/>
          <a:lstStyle>
            <a:lvl1pPr>
              <a:defRPr/>
            </a:lvl1pPr>
          </a:lstStyle>
          <a:p>
            <a:pPr>
              <a:defRPr/>
            </a:pPr>
            <a:fld id="{0A43C228-864A-418A-ADF2-DB3AC31434D6}" type="datetime1">
              <a:rPr lang="fr-FR"/>
              <a:pPr>
                <a:defRPr/>
              </a:pPr>
              <a:t>20/12/2019</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9ABFF17C-B68A-4948-9840-02E542B8C847}"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169B1A72-BCAD-4640-8883-D9D569F1FEDB}" type="datetime1">
              <a:rPr lang="fr-FR"/>
              <a:pPr>
                <a:defRPr/>
              </a:pPr>
              <a:t>20/12/2019</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8D367407-E3C7-44B8-8B11-060982B842B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ED11E85-C1F8-4456-A244-F9DBD931387E}" type="datetime1">
              <a:rPr lang="fr-FR"/>
              <a:pPr>
                <a:defRPr/>
              </a:pPr>
              <a:t>20/12/2019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5621E7AB-FBF2-47A0-A4DA-4B4D82F0662B}"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D8BED69-5F0E-46E1-9BBD-CCB61A7F7E52}" type="datetime1">
              <a:rPr lang="fr-FR"/>
              <a:pPr>
                <a:defRPr/>
              </a:pPr>
              <a:t>20/12/2019</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83C266E7-6B7D-44FA-9124-0F1C52670742}"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0" y="0"/>
            <a:ext cx="9144000" cy="6858000"/>
            <a:chOff x="0" y="0"/>
            <a:chExt cx="5760" cy="4320"/>
          </a:xfrm>
        </p:grpSpPr>
        <p:pic>
          <p:nvPicPr>
            <p:cNvPr id="9223"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9219"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9220"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a:defRPr/>
            </a:pPr>
            <a:fld id="{07222ED6-007B-4A88-BFDC-9957F3FCE326}" type="datetime1">
              <a:rPr lang="fr-FR"/>
              <a:pPr>
                <a:defRPr/>
              </a:pPr>
              <a:t>20/12/2019</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a:defRPr/>
            </a:pPr>
            <a:fld id="{F423DF80-0D43-4665-8D7C-8F77C2D692F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296" r:id="rId1"/>
    <p:sldLayoutId id="2147484281" r:id="rId2"/>
    <p:sldLayoutId id="2147484282" r:id="rId3"/>
    <p:sldLayoutId id="2147484283" r:id="rId4"/>
    <p:sldLayoutId id="2147484284" r:id="rId5"/>
    <p:sldLayoutId id="2147484285" r:id="rId6"/>
    <p:sldLayoutId id="2147484286" r:id="rId7"/>
    <p:sldLayoutId id="2147484287" r:id="rId8"/>
    <p:sldLayoutId id="2147484288" r:id="rId9"/>
    <p:sldLayoutId id="2147484289" r:id="rId10"/>
    <p:sldLayoutId id="2147484290" r:id="rId11"/>
    <p:sldLayoutId id="2147484291" r:id="rId12"/>
    <p:sldLayoutId id="2147484292" r:id="rId13"/>
    <p:sldLayoutId id="2147484293" r:id="rId14"/>
    <p:sldLayoutId id="2147484294" r:id="rId15"/>
    <p:sldLayoutId id="2147484295" r:id="rId16"/>
  </p:sldLayoutIdLst>
  <p:hf hdr="0" ftr="0" dt="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23528" y="3933056"/>
            <a:ext cx="8640960" cy="1656184"/>
          </a:xfrm>
        </p:spPr>
        <p:txBody>
          <a:bodyPr>
            <a:normAutofit lnSpcReduction="10000"/>
          </a:bodyPr>
          <a:lstStyle/>
          <a:p>
            <a:pPr lvl="0"/>
            <a:endParaRPr lang="fr-FR" sz="2100" b="1" dirty="0">
              <a:solidFill>
                <a:srgbClr val="CC6600"/>
              </a:solidFill>
            </a:endParaRPr>
          </a:p>
          <a:p>
            <a:r>
              <a:rPr lang="fr-FR" b="1" dirty="0">
                <a:solidFill>
                  <a:srgbClr val="FF6600"/>
                </a:solidFill>
              </a:rPr>
              <a:t>Atelier  de  présentation des résultats de l’Etude</a:t>
            </a:r>
          </a:p>
          <a:p>
            <a:endParaRPr lang="fr-FR" b="1" i="1" dirty="0">
              <a:solidFill>
                <a:srgbClr val="0000FF"/>
              </a:solidFill>
            </a:endParaRPr>
          </a:p>
          <a:p>
            <a:r>
              <a:rPr lang="fr-FR" sz="1900" b="1" dirty="0">
                <a:solidFill>
                  <a:schemeClr val="tx1"/>
                </a:solidFill>
              </a:rPr>
              <a:t>Rabat – HCP Mercredi 18 décembre 2019</a:t>
            </a:r>
          </a:p>
          <a:p>
            <a:endParaRPr lang="fr-FR" b="1" i="1" dirty="0">
              <a:solidFill>
                <a:srgbClr val="0000FF"/>
              </a:solidFill>
            </a:endParaRPr>
          </a:p>
          <a:p>
            <a:endParaRPr lang="fr-FR" dirty="0">
              <a:solidFill>
                <a:srgbClr val="0000FF"/>
              </a:solidFill>
            </a:endParaRPr>
          </a:p>
        </p:txBody>
      </p:sp>
      <p:sp>
        <p:nvSpPr>
          <p:cNvPr id="2" name="Titre 1"/>
          <p:cNvSpPr>
            <a:spLocks noGrp="1"/>
          </p:cNvSpPr>
          <p:nvPr>
            <p:ph type="ctrTitle"/>
          </p:nvPr>
        </p:nvSpPr>
        <p:spPr>
          <a:xfrm>
            <a:off x="899592" y="2276872"/>
            <a:ext cx="7200800" cy="1058974"/>
          </a:xfrm>
        </p:spPr>
        <p:txBody>
          <a:bodyPr>
            <a:noAutofit/>
          </a:bodyPr>
          <a:lstStyle/>
          <a:p>
            <a:r>
              <a:rPr lang="fr-FR" sz="3200" b="1" dirty="0">
                <a:latin typeface="Arial Narrow" pitchFamily="34" charset="0"/>
              </a:rPr>
              <a:t>Etat des lieux analytique des statistiques sensibles au genre au Maroc</a:t>
            </a:r>
            <a:endParaRPr lang="fr-FR" sz="3200" dirty="0">
              <a:latin typeface="Arial Narrow" pitchFamily="34" charset="0"/>
            </a:endParaRPr>
          </a:p>
        </p:txBody>
      </p:sp>
      <p:sp>
        <p:nvSpPr>
          <p:cNvPr id="7" name="Espace réservé du numéro de diapositive 6"/>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a:t>
            </a:fld>
            <a:endParaRPr lang="fr-FR"/>
          </a:p>
        </p:txBody>
      </p:sp>
      <p:pic>
        <p:nvPicPr>
          <p:cNvPr id="5" name="Image 4" descr="RÃ©sultat de recherche d'images pour &quot;marchÃ© Ã©mergent fazouane&quot;"/>
          <p:cNvPicPr/>
          <p:nvPr/>
        </p:nvPicPr>
        <p:blipFill>
          <a:blip r:embed="rId2" cstate="print"/>
          <a:srcRect/>
          <a:stretch>
            <a:fillRect/>
          </a:stretch>
        </p:blipFill>
        <p:spPr bwMode="auto">
          <a:xfrm>
            <a:off x="1738000" y="939436"/>
            <a:ext cx="2736304" cy="1008112"/>
          </a:xfrm>
          <a:prstGeom prst="rect">
            <a:avLst/>
          </a:prstGeom>
          <a:noFill/>
          <a:ln w="9525">
            <a:noFill/>
            <a:miter lim="800000"/>
            <a:headEnd/>
            <a:tailEnd/>
          </a:ln>
        </p:spPr>
      </p:pic>
      <p:pic>
        <p:nvPicPr>
          <p:cNvPr id="8" name="Picture 7">
            <a:extLst>
              <a:ext uri="{FF2B5EF4-FFF2-40B4-BE49-F238E27FC236}">
                <a16:creationId xmlns:a16="http://schemas.microsoft.com/office/drawing/2014/main" xmlns="" id="{2E0BA02B-6DD7-4F07-86E3-C5823190C9F1}"/>
              </a:ext>
            </a:extLst>
          </p:cNvPr>
          <p:cNvPicPr>
            <a:picLocks noChangeAspect="1"/>
          </p:cNvPicPr>
          <p:nvPr/>
        </p:nvPicPr>
        <p:blipFill rotWithShape="1">
          <a:blip r:embed="rId3" cstate="print">
            <a:extLst>
              <a:ext uri="{28A0092B-C50C-407E-A947-70E740481C1C}">
                <a14:useLocalDpi xmlns:a14="http://schemas.microsoft.com/office/drawing/2010/main" xmlns="" val="0"/>
              </a:ext>
            </a:extLst>
          </a:blip>
          <a:srcRect l="4618" t="7141" r="3007" b="5103"/>
          <a:stretch/>
        </p:blipFill>
        <p:spPr>
          <a:xfrm>
            <a:off x="5004048" y="725211"/>
            <a:ext cx="1512168" cy="143656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476672"/>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10</a:t>
            </a:fld>
            <a:endParaRPr lang="fr-FR"/>
          </a:p>
        </p:txBody>
      </p:sp>
      <p:sp>
        <p:nvSpPr>
          <p:cNvPr id="4" name="Espace réservé du contenu 3"/>
          <p:cNvSpPr>
            <a:spLocks noGrp="1"/>
          </p:cNvSpPr>
          <p:nvPr>
            <p:ph sz="quarter" idx="1"/>
          </p:nvPr>
        </p:nvSpPr>
        <p:spPr>
          <a:xfrm>
            <a:off x="251520" y="980728"/>
            <a:ext cx="8712968" cy="5328592"/>
          </a:xfrm>
        </p:spPr>
        <p:txBody>
          <a:bodyPr>
            <a:normAutofit fontScale="92500" lnSpcReduction="20000"/>
          </a:bodyPr>
          <a:lstStyle/>
          <a:p>
            <a:pPr>
              <a:buNone/>
            </a:pPr>
            <a:r>
              <a:rPr lang="fr-FR" sz="2200" b="1" i="1" u="sng" dirty="0">
                <a:solidFill>
                  <a:srgbClr val="0000FF"/>
                </a:solidFill>
              </a:rPr>
              <a:t>Critères de sélection de deux régions pilotes</a:t>
            </a:r>
          </a:p>
          <a:p>
            <a:pPr lvl="1"/>
            <a:r>
              <a:rPr lang="fr-FR" dirty="0">
                <a:solidFill>
                  <a:srgbClr val="FF0000"/>
                </a:solidFill>
              </a:rPr>
              <a:t>capacité de production </a:t>
            </a:r>
            <a:r>
              <a:rPr lang="fr-FR" dirty="0">
                <a:solidFill>
                  <a:schemeClr val="tx1"/>
                </a:solidFill>
              </a:rPr>
              <a:t>de statistiques et en particulier de statistiques sensibles au genre au niveau des différents producteurs régionaux de statistiques, notamment les services extérieurs des ministères ;</a:t>
            </a:r>
          </a:p>
          <a:p>
            <a:pPr lvl="1"/>
            <a:r>
              <a:rPr lang="fr-FR" dirty="0">
                <a:solidFill>
                  <a:srgbClr val="FF0000"/>
                </a:solidFill>
              </a:rPr>
              <a:t>capacité d’utilisation </a:t>
            </a:r>
            <a:r>
              <a:rPr lang="fr-FR" dirty="0">
                <a:solidFill>
                  <a:schemeClr val="tx1"/>
                </a:solidFill>
              </a:rPr>
              <a:t>des statistiques et en particulier des statistiques sensibles au genre dans la planification, l’élaboration, le suivi et l’évaluation des plans de développement régionaux ;</a:t>
            </a:r>
          </a:p>
          <a:p>
            <a:pPr lvl="1"/>
            <a:r>
              <a:rPr lang="fr-FR" dirty="0">
                <a:solidFill>
                  <a:schemeClr val="tx1"/>
                </a:solidFill>
              </a:rPr>
              <a:t>existence de </a:t>
            </a:r>
            <a:r>
              <a:rPr lang="fr-FR" dirty="0">
                <a:solidFill>
                  <a:srgbClr val="FF0000"/>
                </a:solidFill>
              </a:rPr>
              <a:t>Plan de Développement Régional </a:t>
            </a:r>
            <a:r>
              <a:rPr lang="fr-FR" dirty="0">
                <a:solidFill>
                  <a:schemeClr val="tx1"/>
                </a:solidFill>
              </a:rPr>
              <a:t>(PDR) et le fait qu’ils soient basés sur les statistiques et notamment les statistiques sensibles au genre ainsi que sur le fait que le processus de suivi et d’évaluation fait appel aux statistiques et notamment les statistiques sensibles au genre ;</a:t>
            </a:r>
          </a:p>
          <a:p>
            <a:pPr lvl="1"/>
            <a:r>
              <a:rPr lang="fr-FR" dirty="0">
                <a:solidFill>
                  <a:schemeClr val="tx1"/>
                </a:solidFill>
              </a:rPr>
              <a:t>existence de </a:t>
            </a:r>
            <a:r>
              <a:rPr lang="fr-FR" dirty="0">
                <a:solidFill>
                  <a:srgbClr val="FF0000"/>
                </a:solidFill>
              </a:rPr>
              <a:t>monographies</a:t>
            </a:r>
            <a:r>
              <a:rPr lang="fr-FR" dirty="0">
                <a:solidFill>
                  <a:schemeClr val="tx1"/>
                </a:solidFill>
              </a:rPr>
              <a:t>, d’</a:t>
            </a:r>
            <a:r>
              <a:rPr lang="fr-FR" dirty="0">
                <a:solidFill>
                  <a:srgbClr val="FF0000"/>
                </a:solidFill>
              </a:rPr>
              <a:t>annuaires</a:t>
            </a:r>
            <a:r>
              <a:rPr lang="fr-FR" dirty="0">
                <a:solidFill>
                  <a:schemeClr val="tx1"/>
                </a:solidFill>
              </a:rPr>
              <a:t>, de </a:t>
            </a:r>
            <a:r>
              <a:rPr lang="fr-FR" dirty="0">
                <a:solidFill>
                  <a:srgbClr val="FF0000"/>
                </a:solidFill>
              </a:rPr>
              <a:t>base de données </a:t>
            </a:r>
            <a:r>
              <a:rPr lang="fr-FR" dirty="0">
                <a:solidFill>
                  <a:schemeClr val="tx1"/>
                </a:solidFill>
              </a:rPr>
              <a:t>au niveau régional.</a:t>
            </a:r>
          </a:p>
          <a:p>
            <a:pPr lvl="0"/>
            <a:r>
              <a:rPr lang="fr-FR" dirty="0">
                <a:solidFill>
                  <a:schemeClr val="tx1"/>
                </a:solidFill>
              </a:rPr>
              <a:t>Régions recherchées : une région à </a:t>
            </a:r>
            <a:r>
              <a:rPr lang="fr-FR" b="1" i="1" u="sng" dirty="0">
                <a:solidFill>
                  <a:schemeClr val="tx1"/>
                </a:solidFill>
              </a:rPr>
              <a:t>fort potentiel </a:t>
            </a:r>
            <a:r>
              <a:rPr lang="fr-FR" dirty="0">
                <a:solidFill>
                  <a:schemeClr val="tx1"/>
                </a:solidFill>
              </a:rPr>
              <a:t>et une région à </a:t>
            </a:r>
            <a:r>
              <a:rPr lang="fr-FR" b="1" i="1" u="sng" dirty="0">
                <a:solidFill>
                  <a:schemeClr val="tx1"/>
                </a:solidFill>
              </a:rPr>
              <a:t>faible potentiel</a:t>
            </a:r>
            <a:r>
              <a:rPr lang="fr-FR" dirty="0">
                <a:solidFill>
                  <a:schemeClr val="tx1"/>
                </a:solidFill>
              </a:rPr>
              <a:t> par rapport à ces critères</a:t>
            </a:r>
          </a:p>
          <a:p>
            <a:pPr lvl="0"/>
            <a:r>
              <a:rPr lang="fr-FR" dirty="0">
                <a:solidFill>
                  <a:schemeClr val="tx1"/>
                </a:solidFill>
              </a:rPr>
              <a:t>Les deux régions identifiées: </a:t>
            </a:r>
            <a:r>
              <a:rPr lang="fr-FR" dirty="0">
                <a:solidFill>
                  <a:srgbClr val="C00000"/>
                </a:solidFill>
              </a:rPr>
              <a:t>Casablanca-Settat</a:t>
            </a:r>
            <a:r>
              <a:rPr lang="fr-FR" dirty="0"/>
              <a:t> </a:t>
            </a:r>
            <a:r>
              <a:rPr lang="fr-FR" dirty="0">
                <a:solidFill>
                  <a:schemeClr val="tx1"/>
                </a:solidFill>
              </a:rPr>
              <a:t>et</a:t>
            </a:r>
            <a:r>
              <a:rPr lang="fr-FR" dirty="0"/>
              <a:t> </a:t>
            </a:r>
            <a:r>
              <a:rPr lang="fr-FR" dirty="0" err="1">
                <a:solidFill>
                  <a:srgbClr val="C00000"/>
                </a:solidFill>
              </a:rPr>
              <a:t>Drâa</a:t>
            </a:r>
            <a:r>
              <a:rPr lang="fr-FR" dirty="0">
                <a:solidFill>
                  <a:srgbClr val="C00000"/>
                </a:solidFill>
              </a:rPr>
              <a:t>-Tafilalet</a:t>
            </a:r>
          </a:p>
          <a:p>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548680"/>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11</a:t>
            </a:fld>
            <a:endParaRPr lang="fr-FR"/>
          </a:p>
        </p:txBody>
      </p:sp>
      <p:sp>
        <p:nvSpPr>
          <p:cNvPr id="4" name="Espace réservé du contenu 3"/>
          <p:cNvSpPr>
            <a:spLocks noGrp="1"/>
          </p:cNvSpPr>
          <p:nvPr>
            <p:ph sz="quarter" idx="1"/>
          </p:nvPr>
        </p:nvSpPr>
        <p:spPr>
          <a:xfrm>
            <a:off x="251520" y="908720"/>
            <a:ext cx="8712968" cy="5472608"/>
          </a:xfrm>
        </p:spPr>
        <p:txBody>
          <a:bodyPr>
            <a:normAutofit fontScale="77500" lnSpcReduction="20000"/>
          </a:bodyPr>
          <a:lstStyle/>
          <a:p>
            <a:pPr>
              <a:buNone/>
            </a:pPr>
            <a:r>
              <a:rPr lang="fr-FR" sz="2200" b="1" i="1" u="sng" dirty="0">
                <a:solidFill>
                  <a:srgbClr val="0000FF"/>
                </a:solidFill>
              </a:rPr>
              <a:t>Approches et outils d’exploitation documentaire et de collecte des données</a:t>
            </a:r>
          </a:p>
          <a:p>
            <a:pPr lvl="1"/>
            <a:r>
              <a:rPr lang="fr-FR" dirty="0">
                <a:solidFill>
                  <a:schemeClr val="tx1"/>
                </a:solidFill>
              </a:rPr>
              <a:t>Différents </a:t>
            </a:r>
            <a:r>
              <a:rPr lang="fr-FR" b="1" dirty="0">
                <a:solidFill>
                  <a:srgbClr val="C00000"/>
                </a:solidFill>
              </a:rPr>
              <a:t>cadres référentiels et normatifs </a:t>
            </a:r>
            <a:r>
              <a:rPr lang="fr-FR" dirty="0">
                <a:solidFill>
                  <a:schemeClr val="tx1"/>
                </a:solidFill>
              </a:rPr>
              <a:t>pour les statistiques sensibles au genre</a:t>
            </a:r>
          </a:p>
          <a:p>
            <a:pPr lvl="1"/>
            <a:r>
              <a:rPr lang="fr-FR" b="1" dirty="0">
                <a:solidFill>
                  <a:srgbClr val="C00000"/>
                </a:solidFill>
              </a:rPr>
              <a:t>Analyse documentaire </a:t>
            </a:r>
            <a:r>
              <a:rPr lang="fr-FR" dirty="0">
                <a:solidFill>
                  <a:schemeClr val="tx1"/>
                </a:solidFill>
              </a:rPr>
              <a:t>des principales opérations statistiques, stratégies sectorielles et plans de développement régionaux</a:t>
            </a:r>
          </a:p>
          <a:p>
            <a:pPr lvl="1"/>
            <a:r>
              <a:rPr lang="fr-FR" dirty="0">
                <a:solidFill>
                  <a:schemeClr val="tx1"/>
                </a:solidFill>
              </a:rPr>
              <a:t>Analyse des </a:t>
            </a:r>
            <a:r>
              <a:rPr lang="fr-FR" b="1" dirty="0">
                <a:solidFill>
                  <a:srgbClr val="C00000"/>
                </a:solidFill>
              </a:rPr>
              <a:t>systèmes des indicateurs sensibles au genre </a:t>
            </a:r>
          </a:p>
          <a:p>
            <a:pPr lvl="2"/>
            <a:r>
              <a:rPr lang="fr-FR" sz="1800" dirty="0">
                <a:solidFill>
                  <a:schemeClr val="tx1"/>
                </a:solidFill>
              </a:rPr>
              <a:t>Indicateurs ODD pour identifier les indicateurs sensibles au genre</a:t>
            </a:r>
          </a:p>
          <a:p>
            <a:pPr lvl="2"/>
            <a:r>
              <a:rPr lang="fr-FR" sz="1800" dirty="0">
                <a:solidFill>
                  <a:schemeClr val="tx1"/>
                </a:solidFill>
              </a:rPr>
              <a:t>Indicateurs du minimum set</a:t>
            </a:r>
          </a:p>
          <a:p>
            <a:pPr lvl="2"/>
            <a:r>
              <a:rPr lang="fr-FR" sz="1800" dirty="0">
                <a:solidFill>
                  <a:schemeClr val="tx1"/>
                </a:solidFill>
              </a:rPr>
              <a:t>Indicateurs supplémentaires</a:t>
            </a:r>
          </a:p>
          <a:p>
            <a:pPr lvl="1"/>
            <a:r>
              <a:rPr lang="fr-FR" dirty="0">
                <a:solidFill>
                  <a:schemeClr val="tx1"/>
                </a:solidFill>
              </a:rPr>
              <a:t>Développement de </a:t>
            </a:r>
            <a:r>
              <a:rPr lang="fr-FR" b="1" dirty="0">
                <a:solidFill>
                  <a:srgbClr val="C00000"/>
                </a:solidFill>
              </a:rPr>
              <a:t>questionnaires destinés aux producteurs et aux utilisateurs de statistiques</a:t>
            </a:r>
          </a:p>
          <a:p>
            <a:pPr lvl="2"/>
            <a:r>
              <a:rPr lang="fr-FR" sz="1800" dirty="0">
                <a:solidFill>
                  <a:schemeClr val="tx1"/>
                </a:solidFill>
              </a:rPr>
              <a:t>Ciblage des différents acteurs dans les SSG (producteurs et utilisateurs potentiels)</a:t>
            </a:r>
          </a:p>
          <a:p>
            <a:pPr lvl="2"/>
            <a:r>
              <a:rPr lang="fr-FR" sz="1800" dirty="0">
                <a:solidFill>
                  <a:schemeClr val="tx1"/>
                </a:solidFill>
              </a:rPr>
              <a:t>Grilles pour l’exploitation des questionnaires </a:t>
            </a:r>
          </a:p>
          <a:p>
            <a:pPr lvl="1"/>
            <a:r>
              <a:rPr lang="fr-FR" dirty="0">
                <a:solidFill>
                  <a:schemeClr val="tx1"/>
                </a:solidFill>
              </a:rPr>
              <a:t>Organisation </a:t>
            </a:r>
            <a:r>
              <a:rPr lang="fr-FR" b="1" dirty="0">
                <a:solidFill>
                  <a:srgbClr val="C00000"/>
                </a:solidFill>
              </a:rPr>
              <a:t>d’ateliers de débat </a:t>
            </a:r>
            <a:r>
              <a:rPr lang="fr-FR" dirty="0">
                <a:solidFill>
                  <a:schemeClr val="tx1"/>
                </a:solidFill>
              </a:rPr>
              <a:t>sur l’état des lieux, les besoins et les opportunités de développement et d’évolution des statistiques sensibles au genre (4 ateliers)</a:t>
            </a:r>
          </a:p>
          <a:p>
            <a:pPr lvl="2"/>
            <a:r>
              <a:rPr lang="fr-FR" sz="1800" dirty="0">
                <a:solidFill>
                  <a:schemeClr val="tx1"/>
                </a:solidFill>
              </a:rPr>
              <a:t>2 ateliers au niveau central</a:t>
            </a:r>
          </a:p>
          <a:p>
            <a:pPr lvl="2"/>
            <a:r>
              <a:rPr lang="fr-FR" sz="1800" dirty="0">
                <a:solidFill>
                  <a:schemeClr val="tx1"/>
                </a:solidFill>
              </a:rPr>
              <a:t>1 atelier dans chacune des 2 régions pilotes</a:t>
            </a:r>
          </a:p>
          <a:p>
            <a:pPr lvl="1"/>
            <a:r>
              <a:rPr lang="fr-FR" dirty="0">
                <a:solidFill>
                  <a:schemeClr val="tx1"/>
                </a:solidFill>
              </a:rPr>
              <a:t>Identification et Etude des </a:t>
            </a:r>
            <a:r>
              <a:rPr lang="fr-FR" b="1" dirty="0">
                <a:solidFill>
                  <a:srgbClr val="C00000"/>
                </a:solidFill>
              </a:rPr>
              <a:t>expériences internationales </a:t>
            </a:r>
            <a:r>
              <a:rPr lang="fr-FR" dirty="0">
                <a:solidFill>
                  <a:schemeClr val="tx1"/>
                </a:solidFill>
              </a:rPr>
              <a:t>/ points d’entrée :</a:t>
            </a:r>
          </a:p>
          <a:p>
            <a:pPr lvl="2"/>
            <a:r>
              <a:rPr lang="fr-FR" sz="1800" dirty="0">
                <a:solidFill>
                  <a:schemeClr val="tx1"/>
                </a:solidFill>
              </a:rPr>
              <a:t>Cadre juridique et politique</a:t>
            </a:r>
          </a:p>
          <a:p>
            <a:pPr lvl="2"/>
            <a:r>
              <a:rPr lang="fr-FR" sz="1800" dirty="0">
                <a:solidFill>
                  <a:schemeClr val="tx1"/>
                </a:solidFill>
              </a:rPr>
              <a:t>Production des SSG et accessibilité</a:t>
            </a:r>
          </a:p>
          <a:p>
            <a:pPr lvl="2"/>
            <a:r>
              <a:rPr lang="fr-FR" sz="1800" dirty="0">
                <a:solidFill>
                  <a:schemeClr val="tx1"/>
                </a:solidFill>
              </a:rPr>
              <a:t>Dissémination et Implication des utilisateurs</a:t>
            </a:r>
          </a:p>
          <a:p>
            <a:pPr lvl="2"/>
            <a:r>
              <a:rPr lang="fr-FR" sz="1800" dirty="0">
                <a:solidFill>
                  <a:schemeClr val="tx1"/>
                </a:solidFill>
              </a:rPr>
              <a:t>Usage des SSG</a:t>
            </a:r>
          </a:p>
          <a:p>
            <a:pPr lvl="0"/>
            <a:endParaRPr lang="fr-FR" dirty="0">
              <a:solidFill>
                <a:srgbClr val="C00000"/>
              </a:solidFill>
            </a:endParaRPr>
          </a:p>
          <a:p>
            <a:endParaRPr lang="fr-FR"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548680"/>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12</a:t>
            </a:fld>
            <a:endParaRPr lang="fr-FR"/>
          </a:p>
        </p:txBody>
      </p:sp>
      <p:sp>
        <p:nvSpPr>
          <p:cNvPr id="4" name="Espace réservé du contenu 3"/>
          <p:cNvSpPr>
            <a:spLocks noGrp="1"/>
          </p:cNvSpPr>
          <p:nvPr>
            <p:ph sz="quarter" idx="1"/>
          </p:nvPr>
        </p:nvSpPr>
        <p:spPr>
          <a:xfrm>
            <a:off x="251520" y="1052736"/>
            <a:ext cx="8712968" cy="5256584"/>
          </a:xfrm>
        </p:spPr>
        <p:txBody>
          <a:bodyPr>
            <a:normAutofit fontScale="92500" lnSpcReduction="20000"/>
          </a:bodyPr>
          <a:lstStyle/>
          <a:p>
            <a:pPr>
              <a:buNone/>
            </a:pPr>
            <a:r>
              <a:rPr lang="fr-FR" sz="2200" b="1" i="1" u="sng" dirty="0">
                <a:solidFill>
                  <a:srgbClr val="0000FF"/>
                </a:solidFill>
              </a:rPr>
              <a:t>Volets explorés au niveau des questionnaires</a:t>
            </a:r>
          </a:p>
          <a:p>
            <a:pPr>
              <a:buNone/>
            </a:pPr>
            <a:r>
              <a:rPr lang="fr-FR" u="sng" dirty="0">
                <a:solidFill>
                  <a:srgbClr val="C00000"/>
                </a:solidFill>
              </a:rPr>
              <a:t>Questionnaire destiné aux producteurs de statistiques</a:t>
            </a:r>
          </a:p>
          <a:p>
            <a:pPr lvl="1">
              <a:buFont typeface="Century Gothic" pitchFamily="34" charset="0"/>
              <a:buChar char="►"/>
            </a:pPr>
            <a:r>
              <a:rPr lang="fr-FR" dirty="0">
                <a:solidFill>
                  <a:schemeClr val="tx1"/>
                </a:solidFill>
              </a:rPr>
              <a:t>organes institutionnels chargés de la production de statistiques / cadre juridique, institutionnel et organisationnel</a:t>
            </a:r>
          </a:p>
          <a:p>
            <a:pPr lvl="1">
              <a:buFont typeface="Century Gothic" pitchFamily="34" charset="0"/>
              <a:buChar char="►"/>
            </a:pPr>
            <a:r>
              <a:rPr lang="fr-FR" b="1" dirty="0">
                <a:solidFill>
                  <a:srgbClr val="C00000"/>
                </a:solidFill>
              </a:rPr>
              <a:t>cellules chargées des questions de genre ou d’égalité entre les sexes</a:t>
            </a:r>
          </a:p>
          <a:p>
            <a:pPr lvl="1">
              <a:buFont typeface="Century Gothic" pitchFamily="34" charset="0"/>
              <a:buChar char="►"/>
            </a:pPr>
            <a:r>
              <a:rPr lang="fr-FR" dirty="0">
                <a:solidFill>
                  <a:schemeClr val="tx1"/>
                </a:solidFill>
              </a:rPr>
              <a:t>ressources humaines et financières</a:t>
            </a:r>
          </a:p>
          <a:p>
            <a:pPr lvl="1">
              <a:buFont typeface="Century Gothic" pitchFamily="34" charset="0"/>
              <a:buChar char="►"/>
            </a:pPr>
            <a:r>
              <a:rPr lang="fr-FR" dirty="0">
                <a:solidFill>
                  <a:schemeClr val="tx1"/>
                </a:solidFill>
              </a:rPr>
              <a:t>maillons et sous-maillons de production des statistiques constituant le modèle de production pour chacun des producteurs et pour chaque type de statistiques (administratives, recensement, enquêtes)</a:t>
            </a:r>
          </a:p>
          <a:p>
            <a:pPr lvl="1">
              <a:buFont typeface="Century Gothic" pitchFamily="34" charset="0"/>
              <a:buChar char="►"/>
            </a:pPr>
            <a:r>
              <a:rPr lang="fr-FR" dirty="0">
                <a:solidFill>
                  <a:schemeClr val="tx1"/>
                </a:solidFill>
              </a:rPr>
              <a:t>relations entre les producteurs</a:t>
            </a:r>
          </a:p>
          <a:p>
            <a:pPr lvl="1">
              <a:buFont typeface="Century Gothic" pitchFamily="34" charset="0"/>
              <a:buChar char="►"/>
            </a:pPr>
            <a:r>
              <a:rPr lang="fr-FR" dirty="0">
                <a:solidFill>
                  <a:schemeClr val="tx1"/>
                </a:solidFill>
              </a:rPr>
              <a:t>relations des producteurs avec les utilisateurs</a:t>
            </a:r>
          </a:p>
          <a:p>
            <a:pPr lvl="1">
              <a:buFont typeface="Century Gothic" pitchFamily="34" charset="0"/>
              <a:buChar char="►"/>
            </a:pPr>
            <a:r>
              <a:rPr lang="fr-FR" dirty="0">
                <a:solidFill>
                  <a:schemeClr val="tx1"/>
                </a:solidFill>
              </a:rPr>
              <a:t>processus de production des statistiques sensible au genre : connaissance et mise en œuvre</a:t>
            </a:r>
          </a:p>
          <a:p>
            <a:pPr lvl="1">
              <a:buFont typeface="Century Gothic" pitchFamily="34" charset="0"/>
              <a:buChar char="►"/>
            </a:pPr>
            <a:r>
              <a:rPr lang="fr-FR" dirty="0">
                <a:solidFill>
                  <a:schemeClr val="tx1"/>
                </a:solidFill>
              </a:rPr>
              <a:t>intégration de l’approche genre dans les statistiques</a:t>
            </a:r>
          </a:p>
          <a:p>
            <a:pPr lvl="1">
              <a:buFont typeface="Century Gothic" pitchFamily="34" charset="0"/>
              <a:buChar char="►"/>
            </a:pPr>
            <a:r>
              <a:rPr lang="fr-FR" b="1" dirty="0">
                <a:solidFill>
                  <a:srgbClr val="C00000"/>
                </a:solidFill>
              </a:rPr>
              <a:t>Production des indicateurs </a:t>
            </a:r>
            <a:r>
              <a:rPr lang="fr-FR" dirty="0">
                <a:solidFill>
                  <a:schemeClr val="tx1"/>
                </a:solidFill>
              </a:rPr>
              <a:t>ODD et des statistiques pour les politiques publiques (analyse diagnostic, suivi et évaluation)</a:t>
            </a:r>
          </a:p>
          <a:p>
            <a:endParaRPr lang="fr-FR" dirty="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620688"/>
            <a:ext cx="7916416" cy="418058"/>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13</a:t>
            </a:fld>
            <a:endParaRPr lang="fr-FR"/>
          </a:p>
        </p:txBody>
      </p:sp>
      <p:sp>
        <p:nvSpPr>
          <p:cNvPr id="4" name="Espace réservé du contenu 3"/>
          <p:cNvSpPr>
            <a:spLocks noGrp="1"/>
          </p:cNvSpPr>
          <p:nvPr>
            <p:ph sz="quarter" idx="1"/>
          </p:nvPr>
        </p:nvSpPr>
        <p:spPr>
          <a:xfrm>
            <a:off x="251520" y="1052736"/>
            <a:ext cx="8712968" cy="5256584"/>
          </a:xfrm>
        </p:spPr>
        <p:txBody>
          <a:bodyPr>
            <a:normAutofit fontScale="92500" lnSpcReduction="10000"/>
          </a:bodyPr>
          <a:lstStyle/>
          <a:p>
            <a:pPr>
              <a:buNone/>
            </a:pPr>
            <a:r>
              <a:rPr lang="fr-FR" sz="2200" b="1" i="1" u="sng" dirty="0">
                <a:solidFill>
                  <a:srgbClr val="0000FF"/>
                </a:solidFill>
              </a:rPr>
              <a:t>Volets explorés au niveau des questionnaires</a:t>
            </a:r>
          </a:p>
          <a:p>
            <a:pPr>
              <a:buNone/>
            </a:pPr>
            <a:r>
              <a:rPr lang="fr-FR" u="sng" dirty="0">
                <a:solidFill>
                  <a:srgbClr val="C00000"/>
                </a:solidFill>
              </a:rPr>
              <a:t>Questionnaire destiné aux utilisateurs de statistiques</a:t>
            </a:r>
          </a:p>
          <a:p>
            <a:pPr lvl="1">
              <a:buFont typeface="Century Gothic" pitchFamily="34" charset="0"/>
              <a:buChar char="►"/>
            </a:pPr>
            <a:r>
              <a:rPr lang="fr-FR" dirty="0">
                <a:solidFill>
                  <a:schemeClr val="tx1"/>
                </a:solidFill>
              </a:rPr>
              <a:t>organes institutionnels chargés de la planification / cadre juridique, institutionnel et organisationnel</a:t>
            </a:r>
          </a:p>
          <a:p>
            <a:pPr lvl="1">
              <a:buFont typeface="Century Gothic" pitchFamily="34" charset="0"/>
              <a:buChar char="►"/>
            </a:pPr>
            <a:r>
              <a:rPr lang="fr-FR" b="1" dirty="0">
                <a:solidFill>
                  <a:srgbClr val="C00000"/>
                </a:solidFill>
              </a:rPr>
              <a:t>cellules chargées des questions de genre ou d’égalité entre les sexes</a:t>
            </a:r>
          </a:p>
          <a:p>
            <a:pPr lvl="1">
              <a:buFont typeface="Century Gothic" pitchFamily="34" charset="0"/>
              <a:buChar char="►"/>
            </a:pPr>
            <a:r>
              <a:rPr lang="fr-FR" dirty="0">
                <a:solidFill>
                  <a:schemeClr val="tx1"/>
                </a:solidFill>
              </a:rPr>
              <a:t>statistiques utilisées dans le processus d’analyse diagnostic, de suivi et d’évaluation des politiques publiques</a:t>
            </a:r>
          </a:p>
          <a:p>
            <a:pPr lvl="1">
              <a:buFont typeface="Century Gothic" pitchFamily="34" charset="0"/>
              <a:buChar char="►"/>
            </a:pPr>
            <a:r>
              <a:rPr lang="fr-FR" dirty="0">
                <a:solidFill>
                  <a:schemeClr val="tx1"/>
                </a:solidFill>
              </a:rPr>
              <a:t>relations entre les utilisateurs et les producteurs</a:t>
            </a:r>
          </a:p>
          <a:p>
            <a:pPr lvl="1">
              <a:buFont typeface="Century Gothic" pitchFamily="34" charset="0"/>
              <a:buChar char="►"/>
            </a:pPr>
            <a:r>
              <a:rPr lang="fr-FR" dirty="0">
                <a:solidFill>
                  <a:schemeClr val="tx1"/>
                </a:solidFill>
              </a:rPr>
              <a:t>implication des utilisateurs dans les maillons et sous-maillons de production des statistiques</a:t>
            </a:r>
          </a:p>
          <a:p>
            <a:pPr lvl="1">
              <a:buFont typeface="Century Gothic" pitchFamily="34" charset="0"/>
              <a:buChar char="►"/>
            </a:pPr>
            <a:r>
              <a:rPr lang="fr-FR" dirty="0">
                <a:solidFill>
                  <a:schemeClr val="tx1"/>
                </a:solidFill>
              </a:rPr>
              <a:t>relations entre les utilisateurs</a:t>
            </a:r>
          </a:p>
          <a:p>
            <a:pPr lvl="1">
              <a:buFont typeface="Century Gothic" pitchFamily="34" charset="0"/>
              <a:buChar char="►"/>
            </a:pPr>
            <a:r>
              <a:rPr lang="fr-FR" b="1" dirty="0">
                <a:solidFill>
                  <a:srgbClr val="C00000"/>
                </a:solidFill>
              </a:rPr>
              <a:t>recours aux Statistiques sensibles au genre</a:t>
            </a:r>
          </a:p>
          <a:p>
            <a:pPr lvl="1">
              <a:buFont typeface="Century Gothic" pitchFamily="34" charset="0"/>
              <a:buChar char="►"/>
            </a:pPr>
            <a:r>
              <a:rPr lang="fr-FR" dirty="0">
                <a:solidFill>
                  <a:schemeClr val="tx1"/>
                </a:solidFill>
              </a:rPr>
              <a:t>participation au processus de production de statistiques lors de la prise en considération des questions de genre, la révision des concepts, des définitions et des méthodes</a:t>
            </a:r>
          </a:p>
          <a:p>
            <a:pPr lvl="1">
              <a:buFont typeface="Century Gothic" pitchFamily="34" charset="0"/>
              <a:buChar char="►"/>
            </a:pPr>
            <a:r>
              <a:rPr lang="fr-FR" b="1" dirty="0">
                <a:solidFill>
                  <a:srgbClr val="C00000"/>
                </a:solidFill>
              </a:rPr>
              <a:t>Indicateurs ODD utilisés / besoins en indicateurs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548680"/>
            <a:ext cx="7916416" cy="490066"/>
          </a:xfrm>
        </p:spPr>
        <p:txBody>
          <a:bodyPr>
            <a:noAutofit/>
          </a:bodyPr>
          <a:lstStyle/>
          <a:p>
            <a:r>
              <a:rPr lang="fr-FR" sz="2200" b="1" dirty="0">
                <a:solidFill>
                  <a:srgbClr val="0000FF"/>
                </a:solidFill>
                <a:latin typeface="Arial Narrow" pitchFamily="34" charset="0"/>
              </a:rPr>
              <a:t>Méthodologie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14</a:t>
            </a:fld>
            <a:endParaRPr lang="fr-FR"/>
          </a:p>
        </p:txBody>
      </p:sp>
      <p:sp>
        <p:nvSpPr>
          <p:cNvPr id="4" name="Espace réservé du contenu 3"/>
          <p:cNvSpPr>
            <a:spLocks noGrp="1"/>
          </p:cNvSpPr>
          <p:nvPr>
            <p:ph sz="quarter" idx="1"/>
          </p:nvPr>
        </p:nvSpPr>
        <p:spPr>
          <a:xfrm>
            <a:off x="251520" y="980728"/>
            <a:ext cx="8712968" cy="5328592"/>
          </a:xfrm>
        </p:spPr>
        <p:txBody>
          <a:bodyPr>
            <a:normAutofit/>
          </a:bodyPr>
          <a:lstStyle/>
          <a:p>
            <a:pPr>
              <a:buNone/>
            </a:pPr>
            <a:r>
              <a:rPr lang="fr-FR" sz="2200" b="1" i="1" u="sng" dirty="0">
                <a:solidFill>
                  <a:srgbClr val="0000FF"/>
                </a:solidFill>
              </a:rPr>
              <a:t>Volets explorés au niveau des questionnaires</a:t>
            </a:r>
          </a:p>
          <a:p>
            <a:pPr>
              <a:buNone/>
            </a:pPr>
            <a:r>
              <a:rPr lang="fr-FR" u="sng" dirty="0">
                <a:solidFill>
                  <a:srgbClr val="C00000"/>
                </a:solidFill>
              </a:rPr>
              <a:t>Volets communs aux producteurs et utilisateurs de statistiques</a:t>
            </a:r>
          </a:p>
          <a:p>
            <a:pPr lvl="1">
              <a:buFont typeface="Century Gothic" pitchFamily="34" charset="0"/>
              <a:buChar char="►"/>
            </a:pPr>
            <a:r>
              <a:rPr lang="fr-FR" b="1" dirty="0">
                <a:solidFill>
                  <a:srgbClr val="C00000"/>
                </a:solidFill>
              </a:rPr>
              <a:t>Contraintes</a:t>
            </a:r>
            <a:r>
              <a:rPr lang="fr-FR" dirty="0">
                <a:solidFill>
                  <a:schemeClr val="tx1"/>
                </a:solidFill>
              </a:rPr>
              <a:t> au niveau juridiques, institutionnel, organisationnel, technique et financier, </a:t>
            </a:r>
            <a:r>
              <a:rPr lang="fr-FR" b="1" dirty="0">
                <a:solidFill>
                  <a:srgbClr val="0000FF"/>
                </a:solidFill>
              </a:rPr>
              <a:t>entravant le développement </a:t>
            </a:r>
            <a:r>
              <a:rPr lang="fr-FR" dirty="0">
                <a:solidFill>
                  <a:schemeClr val="tx1"/>
                </a:solidFill>
              </a:rPr>
              <a:t>de la production, l’analyse, la diffusion et l’accessibilité des Statistiques sensibles au genre.</a:t>
            </a:r>
          </a:p>
          <a:p>
            <a:pPr lvl="1">
              <a:buFont typeface="Century Gothic" pitchFamily="34" charset="0"/>
              <a:buChar char="►"/>
            </a:pPr>
            <a:endParaRPr lang="fr-FR" dirty="0">
              <a:solidFill>
                <a:schemeClr val="tx1"/>
              </a:solidFill>
            </a:endParaRPr>
          </a:p>
          <a:p>
            <a:pPr lvl="1">
              <a:buFont typeface="Century Gothic" pitchFamily="34" charset="0"/>
              <a:buChar char="►"/>
            </a:pPr>
            <a:r>
              <a:rPr lang="fr-FR" b="1" dirty="0">
                <a:solidFill>
                  <a:srgbClr val="C00000"/>
                </a:solidFill>
              </a:rPr>
              <a:t>Contraintes</a:t>
            </a:r>
            <a:r>
              <a:rPr lang="fr-FR" dirty="0">
                <a:solidFill>
                  <a:schemeClr val="tx1"/>
                </a:solidFill>
              </a:rPr>
              <a:t> au niveau juridique, institutionnel, organisationnel, technique et financier, </a:t>
            </a:r>
            <a:r>
              <a:rPr lang="fr-FR" b="1" dirty="0">
                <a:solidFill>
                  <a:srgbClr val="0000FF"/>
                </a:solidFill>
              </a:rPr>
              <a:t>entravant l’usage </a:t>
            </a:r>
            <a:r>
              <a:rPr lang="fr-FR" dirty="0">
                <a:solidFill>
                  <a:schemeClr val="tx1"/>
                </a:solidFill>
              </a:rPr>
              <a:t>des Statistiques sensibles au genre.</a:t>
            </a:r>
          </a:p>
          <a:p>
            <a:pPr lvl="1">
              <a:buFont typeface="Century Gothic" pitchFamily="34" charset="0"/>
              <a:buChar char="►"/>
            </a:pPr>
            <a:endParaRPr lang="fr-FR" dirty="0">
              <a:solidFill>
                <a:schemeClr val="tx1"/>
              </a:solidFill>
            </a:endParaRPr>
          </a:p>
          <a:p>
            <a:pPr lvl="1">
              <a:buFont typeface="Century Gothic" pitchFamily="34" charset="0"/>
              <a:buChar char="►"/>
            </a:pPr>
            <a:r>
              <a:rPr lang="fr-FR" b="1" dirty="0">
                <a:solidFill>
                  <a:srgbClr val="C00000"/>
                </a:solidFill>
              </a:rPr>
              <a:t>Recommandations</a:t>
            </a:r>
            <a:r>
              <a:rPr lang="fr-FR" dirty="0">
                <a:solidFill>
                  <a:schemeClr val="tx1"/>
                </a:solidFill>
              </a:rPr>
              <a:t> quant au développement et évolution des statistiques sensibles au genre, en termes de production, d’analyse, de diffusion, d’accessibilité et d’usage.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15</a:t>
            </a:fld>
            <a:endParaRPr lang="fr-FR"/>
          </a:p>
        </p:txBody>
      </p:sp>
      <p:sp>
        <p:nvSpPr>
          <p:cNvPr id="5" name="Titre 4"/>
          <p:cNvSpPr>
            <a:spLocks noGrp="1"/>
          </p:cNvSpPr>
          <p:nvPr>
            <p:ph type="ctrTitle"/>
          </p:nvPr>
        </p:nvSpPr>
        <p:spPr/>
        <p:txBody>
          <a:bodyPr>
            <a:normAutofit/>
          </a:bodyPr>
          <a:lstStyle/>
          <a:p>
            <a:r>
              <a:rPr lang="fr-FR" sz="2600" b="1" i="1" dirty="0">
                <a:latin typeface="Arial Narrow" pitchFamily="34" charset="0"/>
              </a:rPr>
              <a:t>Principaux Résultats de l’Etat lieux :</a:t>
            </a:r>
            <a:br>
              <a:rPr lang="fr-FR" sz="2600" b="1" i="1" dirty="0">
                <a:latin typeface="Arial Narrow" pitchFamily="34" charset="0"/>
              </a:rPr>
            </a:br>
            <a:r>
              <a:rPr lang="fr-FR" sz="2600" b="1" i="1" dirty="0">
                <a:latin typeface="Arial Narrow" pitchFamily="34" charset="0"/>
              </a:rPr>
              <a:t>Production et Usage des SSG et Besoins en SSG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692696"/>
            <a:ext cx="8712968" cy="490066"/>
          </a:xfrm>
        </p:spPr>
        <p:txBody>
          <a:bodyPr>
            <a:normAutofit/>
          </a:bodyPr>
          <a:lstStyle/>
          <a:p>
            <a:pPr lvl="0"/>
            <a:r>
              <a:rPr lang="fr-FR" sz="2400" b="1" dirty="0">
                <a:latin typeface="Arial Narrow" pitchFamily="34" charset="0"/>
              </a:rPr>
              <a:t>Quelques Indicateurs quant à la production des SSG (1/8)</a:t>
            </a:r>
            <a:endParaRPr lang="fr-FR" sz="24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16</a:t>
            </a:fld>
            <a:endParaRPr lang="fr-FR" dirty="0"/>
          </a:p>
        </p:txBody>
      </p:sp>
      <p:sp>
        <p:nvSpPr>
          <p:cNvPr id="1025" name="Rectangle 1"/>
          <p:cNvSpPr>
            <a:spLocks noChangeArrowheads="1"/>
          </p:cNvSpPr>
          <p:nvPr/>
        </p:nvSpPr>
        <p:spPr bwMode="auto">
          <a:xfrm>
            <a:off x="395536" y="5122058"/>
            <a:ext cx="835292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L’état des lieux de production, d’analyse, de diffusion et d’usage des statistiques sensibles au genre a été basé sur une liste de 163 indicateurs dont </a:t>
            </a:r>
            <a:r>
              <a:rPr kumimoji="0" lang="fr-FR" sz="2000" b="1" i="0" u="none" strike="noStrike" cap="none" normalizeH="0" baseline="0" dirty="0">
                <a:ln>
                  <a:noFill/>
                </a:ln>
                <a:solidFill>
                  <a:srgbClr val="FF0000"/>
                </a:solidFill>
                <a:effectLst/>
                <a:latin typeface="Calibri" pitchFamily="34" charset="0"/>
                <a:ea typeface="Calibri" pitchFamily="34" charset="0"/>
                <a:cs typeface="Arial" pitchFamily="34" charset="0"/>
              </a:rPr>
              <a:t>109</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ODD sensibles au genre</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Graphique 5"/>
          <p:cNvGraphicFramePr/>
          <p:nvPr/>
        </p:nvGraphicFramePr>
        <p:xfrm>
          <a:off x="323528" y="1268760"/>
          <a:ext cx="7200799" cy="3456384"/>
        </p:xfrm>
        <a:graphic>
          <a:graphicData uri="http://schemas.openxmlformats.org/drawingml/2006/chart">
            <c:chart xmlns:c="http://schemas.openxmlformats.org/drawingml/2006/chart" xmlns:r="http://schemas.openxmlformats.org/officeDocument/2006/relationships" r:id="rId2"/>
          </a:graphicData>
        </a:graphic>
      </p:graphicFrame>
      <p:sp>
        <p:nvSpPr>
          <p:cNvPr id="7" name="ZoneTexte 6"/>
          <p:cNvSpPr txBox="1"/>
          <p:nvPr/>
        </p:nvSpPr>
        <p:spPr>
          <a:xfrm>
            <a:off x="7092280" y="3501008"/>
            <a:ext cx="1380506" cy="369332"/>
          </a:xfrm>
          <a:prstGeom prst="rect">
            <a:avLst/>
          </a:prstGeom>
          <a:noFill/>
        </p:spPr>
        <p:txBody>
          <a:bodyPr wrap="none" rtlCol="0">
            <a:spAutoFit/>
          </a:bodyPr>
          <a:lstStyle/>
          <a:p>
            <a:r>
              <a:rPr lang="fr-FR" sz="1600" b="1" dirty="0">
                <a:solidFill>
                  <a:schemeClr val="tx1"/>
                </a:solidFill>
              </a:rPr>
              <a:t>90 +19 =</a:t>
            </a:r>
            <a:r>
              <a:rPr lang="fr-FR" b="1" dirty="0">
                <a:solidFill>
                  <a:srgbClr val="000099"/>
                </a:solidFill>
              </a:rPr>
              <a:t>109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764704"/>
            <a:ext cx="8507288" cy="418058"/>
          </a:xfrm>
        </p:spPr>
        <p:txBody>
          <a:bodyPr>
            <a:normAutofit fontScale="90000"/>
          </a:bodyPr>
          <a:lstStyle/>
          <a:p>
            <a:r>
              <a:rPr lang="fr-FR" sz="2800" b="1" dirty="0">
                <a:latin typeface="Arial Narrow" pitchFamily="34" charset="0"/>
              </a:rPr>
              <a:t>Quelques Indicateurs quant à la production des SSG (2/8)</a:t>
            </a:r>
            <a:endParaRPr lang="fr-FR" sz="28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17</a:t>
            </a:fld>
            <a:endParaRPr lang="fr-FR"/>
          </a:p>
        </p:txBody>
      </p:sp>
      <p:graphicFrame>
        <p:nvGraphicFramePr>
          <p:cNvPr id="5" name="Graphique 4"/>
          <p:cNvGraphicFramePr/>
          <p:nvPr/>
        </p:nvGraphicFramePr>
        <p:xfrm>
          <a:off x="1187624" y="1412776"/>
          <a:ext cx="6120680" cy="2520280"/>
        </p:xfrm>
        <a:graphic>
          <a:graphicData uri="http://schemas.openxmlformats.org/drawingml/2006/chart">
            <c:chart xmlns:c="http://schemas.openxmlformats.org/drawingml/2006/chart" xmlns:r="http://schemas.openxmlformats.org/officeDocument/2006/relationships" r:id="rId2"/>
          </a:graphicData>
        </a:graphic>
      </p:graphicFrame>
      <p:sp>
        <p:nvSpPr>
          <p:cNvPr id="26625" name="Rectangle 1"/>
          <p:cNvSpPr>
            <a:spLocks noChangeArrowheads="1"/>
          </p:cNvSpPr>
          <p:nvPr/>
        </p:nvSpPr>
        <p:spPr bwMode="auto">
          <a:xfrm>
            <a:off x="467544" y="4077072"/>
            <a:ext cx="8064896"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L’exploitation des questionnaires, renseignés par les producteurs de statistiques ayant répondu,</a:t>
            </a:r>
            <a:r>
              <a:rPr kumimoji="0" lang="fr-FR" sz="1600" b="1" i="0" u="none" strike="noStrike" cap="none" normalizeH="0" dirty="0">
                <a:ln>
                  <a:noFill/>
                </a:ln>
                <a:solidFill>
                  <a:schemeClr val="tx1"/>
                </a:solidFill>
                <a:effectLst/>
                <a:latin typeface="Calibri" pitchFamily="34" charset="0"/>
                <a:ea typeface="Calibri" pitchFamily="34" charset="0"/>
                <a:cs typeface="Arial" pitchFamily="34" charset="0"/>
              </a:rPr>
              <a:t> </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 révélé la production par le système statistique national de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99</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163 (soit un taux de couverture de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60.7%</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indicateurs du Minimum Set et les indicateurs supplémentaires ont un taux de couverture dépassant les </a:t>
            </a:r>
            <a:r>
              <a:rPr kumimoji="0" lang="fr-FR" b="1" i="0" u="none" strike="noStrike" cap="none" normalizeH="0" baseline="0" dirty="0">
                <a:ln>
                  <a:noFill/>
                </a:ln>
                <a:solidFill>
                  <a:srgbClr val="C00000"/>
                </a:solidFill>
                <a:effectLst/>
                <a:latin typeface="Calibri" pitchFamily="34" charset="0"/>
                <a:ea typeface="Calibri" pitchFamily="34" charset="0"/>
                <a:cs typeface="Arial" pitchFamily="34" charset="0"/>
              </a:rPr>
              <a:t>¾</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(respectivement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82.7%</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et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76.2%</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 taux de couverture pour la production des indicateurs ODD sensibles au genre avoisine </a:t>
            </a:r>
            <a:r>
              <a:rPr kumimoji="0" lang="fr-FR" sz="1600" b="1" i="0" u="none" strike="noStrike" cap="none" normalizeH="0" baseline="0" dirty="0">
                <a:ln>
                  <a:noFill/>
                </a:ln>
                <a:solidFill>
                  <a:srgbClr val="C00000"/>
                </a:solidFill>
                <a:effectLst/>
                <a:latin typeface="Calibri" pitchFamily="34" charset="0"/>
                <a:ea typeface="Calibri" pitchFamily="34" charset="0"/>
                <a:cs typeface="Arial" pitchFamily="34" charset="0"/>
              </a:rPr>
              <a:t>52.3%</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(soit un peu plus que la moitié)</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507288" cy="346050"/>
          </a:xfrm>
        </p:spPr>
        <p:txBody>
          <a:bodyPr>
            <a:normAutofit fontScale="90000"/>
          </a:bodyPr>
          <a:lstStyle/>
          <a:p>
            <a:r>
              <a:rPr lang="fr-FR" sz="2200" b="1" dirty="0">
                <a:latin typeface="Arial Narrow" pitchFamily="34" charset="0"/>
              </a:rPr>
              <a:t>Quelques Indicateurs quant à la production des SSG (3/8)</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18</a:t>
            </a:fld>
            <a:endParaRPr lang="fr-FR"/>
          </a:p>
        </p:txBody>
      </p:sp>
      <p:graphicFrame>
        <p:nvGraphicFramePr>
          <p:cNvPr id="5" name="Graphique 4"/>
          <p:cNvGraphicFramePr/>
          <p:nvPr/>
        </p:nvGraphicFramePr>
        <p:xfrm>
          <a:off x="1475656" y="908720"/>
          <a:ext cx="5904656" cy="3312368"/>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395536" y="4293096"/>
            <a:ext cx="8352928" cy="1846659"/>
          </a:xfrm>
          <a:prstGeom prst="rect">
            <a:avLst/>
          </a:prstGeom>
        </p:spPr>
        <p:txBody>
          <a:bodyPr wrap="square">
            <a:spAutoFit/>
          </a:bodyPr>
          <a:lstStyle/>
          <a:p>
            <a:pPr lvl="0" fontAlgn="base">
              <a:spcBef>
                <a:spcPct val="0"/>
              </a:spcBef>
              <a:spcAft>
                <a:spcPct val="0"/>
              </a:spcAf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Si on focalise l’attention sur les indicateurs ODD sensibles au genre, on a ciblé 109 :</a:t>
            </a:r>
          </a:p>
          <a:p>
            <a:pPr lvl="0" fontAlgn="base">
              <a:spcBef>
                <a:spcPct val="0"/>
              </a:spcBef>
              <a:spcAft>
                <a:spcPct val="0"/>
              </a:spcAf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14</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de l’</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ODD5</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(Objectif dédié à l’Egalité entre les sexes)</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5 autres ODD (ODD1, ODD3, ODD4, ODD8 et ODD16) englobent 66 indicateurs</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Soit en tout 80 indicateurs pour ces ODD.</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8 autres ODD (ODD2, ODD6, ODD7, ODD9, ODD10, ODD11, ODD13 et ODD17) totalisent les 29 indicateurs restant</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04664"/>
            <a:ext cx="8507288" cy="490066"/>
          </a:xfrm>
        </p:spPr>
        <p:txBody>
          <a:bodyPr>
            <a:normAutofit/>
          </a:bodyPr>
          <a:lstStyle/>
          <a:p>
            <a:r>
              <a:rPr lang="fr-FR" sz="2200" b="1" dirty="0">
                <a:latin typeface="Arial Narrow" pitchFamily="34" charset="0"/>
              </a:rPr>
              <a:t>Quelques Indicateurs quant à la production des SSG </a:t>
            </a:r>
            <a:r>
              <a:rPr lang="fr-FR" sz="2200" dirty="0">
                <a:latin typeface="Arial Narrow" pitchFamily="34" charset="0"/>
              </a:rPr>
              <a:t>4/8</a:t>
            </a:r>
            <a:r>
              <a:rPr lang="fr-FR" sz="2200" b="1" dirty="0">
                <a:latin typeface="Arial Narrow" pitchFamily="34" charset="0"/>
              </a:rPr>
              <a:t>)</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19</a:t>
            </a:fld>
            <a:endParaRPr lang="fr-FR"/>
          </a:p>
        </p:txBody>
      </p:sp>
      <p:graphicFrame>
        <p:nvGraphicFramePr>
          <p:cNvPr id="5" name="Graphique 4"/>
          <p:cNvGraphicFramePr/>
          <p:nvPr/>
        </p:nvGraphicFramePr>
        <p:xfrm>
          <a:off x="899592" y="764704"/>
          <a:ext cx="7128792" cy="4104456"/>
        </p:xfrm>
        <a:graphic>
          <a:graphicData uri="http://schemas.openxmlformats.org/drawingml/2006/chart">
            <c:chart xmlns:c="http://schemas.openxmlformats.org/drawingml/2006/chart" xmlns:r="http://schemas.openxmlformats.org/officeDocument/2006/relationships" r:id="rId2"/>
          </a:graphicData>
        </a:graphic>
      </p:graphicFrame>
      <p:sp>
        <p:nvSpPr>
          <p:cNvPr id="19457" name="Rectangle 1"/>
          <p:cNvSpPr>
            <a:spLocks noChangeArrowheads="1"/>
          </p:cNvSpPr>
          <p:nvPr/>
        </p:nvSpPr>
        <p:spPr bwMode="auto">
          <a:xfrm>
            <a:off x="539552" y="4746068"/>
            <a:ext cx="8136904"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taux de production de ces indicateurs sont disparates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Pour les ODD2, ODD4 et ODD8 le niveau de couverture dépasse 70%</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3 indicateurs de l’ODD13 ne figurent pas parmi la production cernée de SSG</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Pour certains ODD la production des indicateurs sensibles au genre couvre 20 à 60%</a:t>
            </a:r>
            <a:endParaRPr kumimoji="0" lang="fr-FR"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Pour l’ODD5 le taux de production est 57.1% (</a:t>
            </a:r>
            <a:r>
              <a:rPr kumimoji="0" lang="fr-FR" sz="2000" b="1" i="0" u="none" strike="noStrike" cap="none" normalizeH="0" baseline="0" dirty="0">
                <a:ln>
                  <a:noFill/>
                </a:ln>
                <a:solidFill>
                  <a:srgbClr val="FF0000"/>
                </a:solidFill>
                <a:effectLst/>
                <a:latin typeface="Calibri" pitchFamily="34" charset="0"/>
                <a:ea typeface="Calibri" pitchFamily="34" charset="0"/>
                <a:cs typeface="Arial" pitchFamily="34" charset="0"/>
              </a:rPr>
              <a:t>8</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14</a:t>
            </a: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1" i="0" u="none" strike="noStrike" cap="none" normalizeH="0" baseline="0" dirty="0">
                <a:ln>
                  <a:noFill/>
                </a:ln>
                <a:solidFill>
                  <a:schemeClr val="tx1"/>
                </a:solidFill>
                <a:effectLst/>
                <a:latin typeface="Calibri" pitchFamily="34" charset="0"/>
                <a:ea typeface="Calibri" pitchFamily="34" charset="0"/>
                <a:cs typeface="Arial" pitchFamily="34" charset="0"/>
              </a:rPr>
              <a:t>Les 7 indicateurs sensibles au genre des ODD 6, 7 et 9 sont tous produits</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692696"/>
            <a:ext cx="7772400" cy="634082"/>
          </a:xfrm>
        </p:spPr>
        <p:txBody>
          <a:bodyPr>
            <a:normAutofit fontScale="90000"/>
          </a:bodyPr>
          <a:lstStyle/>
          <a:p>
            <a:r>
              <a:rPr lang="fr-FR" b="1" dirty="0">
                <a:latin typeface="Arial Narrow" pitchFamily="34" charset="0"/>
              </a:rPr>
              <a:t>Plan de la présentation</a:t>
            </a:r>
            <a:endParaRPr lang="fr-FR"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2</a:t>
            </a:fld>
            <a:endParaRPr lang="fr-FR"/>
          </a:p>
        </p:txBody>
      </p:sp>
      <p:sp>
        <p:nvSpPr>
          <p:cNvPr id="4" name="Espace réservé du contenu 3"/>
          <p:cNvSpPr>
            <a:spLocks noGrp="1"/>
          </p:cNvSpPr>
          <p:nvPr>
            <p:ph sz="quarter" idx="1"/>
          </p:nvPr>
        </p:nvSpPr>
        <p:spPr>
          <a:xfrm>
            <a:off x="323528" y="1556792"/>
            <a:ext cx="8568952" cy="4968552"/>
          </a:xfrm>
        </p:spPr>
        <p:txBody>
          <a:bodyPr>
            <a:normAutofit fontScale="85000" lnSpcReduction="10000"/>
          </a:bodyPr>
          <a:lstStyle/>
          <a:p>
            <a:pPr marL="457200" lvl="0" indent="-457200">
              <a:buFont typeface="+mj-lt"/>
              <a:buAutoNum type="arabicParenR"/>
            </a:pPr>
            <a:r>
              <a:rPr lang="fr-FR" sz="2400" b="1" dirty="0">
                <a:solidFill>
                  <a:schemeClr val="tx1"/>
                </a:solidFill>
              </a:rPr>
              <a:t>Statistiques ventilés selon le sexe / Statistiques sensibles au genre</a:t>
            </a:r>
          </a:p>
          <a:p>
            <a:pPr marL="457200" lvl="0" indent="-457200">
              <a:buFont typeface="+mj-lt"/>
              <a:buAutoNum type="arabicParenR"/>
            </a:pPr>
            <a:r>
              <a:rPr lang="fr-FR" sz="2400" b="1" dirty="0">
                <a:solidFill>
                  <a:schemeClr val="tx1"/>
                </a:solidFill>
              </a:rPr>
              <a:t>Cadre référentiel et normatif des statistiques et indicateurs de genre</a:t>
            </a:r>
          </a:p>
          <a:p>
            <a:pPr marL="457200" lvl="0" indent="-457200">
              <a:buFont typeface="+mj-lt"/>
              <a:buAutoNum type="arabicParenR"/>
            </a:pPr>
            <a:r>
              <a:rPr lang="fr-FR" sz="2400" b="1" dirty="0">
                <a:solidFill>
                  <a:schemeClr val="tx1"/>
                </a:solidFill>
              </a:rPr>
              <a:t>Contexte et objectifs de l’Etude</a:t>
            </a:r>
          </a:p>
          <a:p>
            <a:pPr marL="457200" lvl="0" indent="-457200">
              <a:buFont typeface="+mj-lt"/>
              <a:buAutoNum type="arabicParenR"/>
            </a:pPr>
            <a:r>
              <a:rPr lang="fr-FR" sz="2400" b="1" dirty="0">
                <a:solidFill>
                  <a:schemeClr val="tx1"/>
                </a:solidFill>
              </a:rPr>
              <a:t>Méthodologie</a:t>
            </a:r>
          </a:p>
          <a:p>
            <a:pPr marL="457200" lvl="0" indent="-457200">
              <a:buFont typeface="+mj-lt"/>
              <a:buAutoNum type="arabicParenR"/>
            </a:pPr>
            <a:endParaRPr lang="fr-FR" sz="2400" b="1" dirty="0">
              <a:solidFill>
                <a:schemeClr val="tx1"/>
              </a:solidFill>
            </a:endParaRPr>
          </a:p>
          <a:p>
            <a:pPr marL="457200" lvl="0" indent="-457200">
              <a:buFont typeface="+mj-lt"/>
              <a:buAutoNum type="arabicParenR"/>
            </a:pPr>
            <a:r>
              <a:rPr lang="fr-FR" sz="2400" b="1" dirty="0">
                <a:solidFill>
                  <a:schemeClr val="tx1"/>
                </a:solidFill>
              </a:rPr>
              <a:t>Quelques indicateurs quant à la Production et l’Utilisation des SSG</a:t>
            </a:r>
            <a:endParaRPr lang="fr-FR" sz="2400" dirty="0">
              <a:solidFill>
                <a:schemeClr val="tx1"/>
              </a:solidFill>
            </a:endParaRPr>
          </a:p>
          <a:p>
            <a:pPr marL="457200" lvl="0" indent="-457200">
              <a:buFont typeface="+mj-lt"/>
              <a:buAutoNum type="arabicParenR"/>
            </a:pPr>
            <a:r>
              <a:rPr lang="fr-FR" sz="2400" b="1" dirty="0">
                <a:solidFill>
                  <a:schemeClr val="tx1"/>
                </a:solidFill>
              </a:rPr>
              <a:t>Evaluation des besoins non satisfaits en SSG exprimés par les Utilisateurs de statistiques</a:t>
            </a:r>
            <a:endParaRPr lang="fr-FR" sz="2400" dirty="0">
              <a:solidFill>
                <a:schemeClr val="tx1"/>
              </a:solidFill>
            </a:endParaRPr>
          </a:p>
          <a:p>
            <a:pPr marL="457200" lvl="0" indent="-457200">
              <a:buFont typeface="+mj-lt"/>
              <a:buAutoNum type="arabicParenR"/>
            </a:pPr>
            <a:r>
              <a:rPr lang="fr-FR" sz="2400" b="1" dirty="0">
                <a:solidFill>
                  <a:schemeClr val="tx1"/>
                </a:solidFill>
              </a:rPr>
              <a:t>Principales barrières à la production, l’analyse et l’usage des SSG</a:t>
            </a:r>
            <a:endParaRPr lang="fr-FR" sz="2400" dirty="0">
              <a:solidFill>
                <a:schemeClr val="tx1"/>
              </a:solidFill>
            </a:endParaRPr>
          </a:p>
          <a:p>
            <a:pPr marL="457200" lvl="0" indent="-457200">
              <a:buFont typeface="+mj-lt"/>
              <a:buAutoNum type="arabicParenR"/>
            </a:pPr>
            <a:r>
              <a:rPr lang="fr-FR" sz="2400" b="1" dirty="0">
                <a:solidFill>
                  <a:schemeClr val="tx1"/>
                </a:solidFill>
              </a:rPr>
              <a:t>Opportunités offertes pour le développement des SSG au Maroc</a:t>
            </a:r>
            <a:endParaRPr lang="fr-FR" sz="2400" dirty="0">
              <a:solidFill>
                <a:schemeClr val="tx1"/>
              </a:solidFill>
            </a:endParaRPr>
          </a:p>
          <a:p>
            <a:pPr marL="457200" lvl="0" indent="-457200">
              <a:buFont typeface="+mj-lt"/>
              <a:buAutoNum type="arabicParenR"/>
            </a:pPr>
            <a:r>
              <a:rPr lang="fr-FR" sz="2400" b="1" dirty="0">
                <a:solidFill>
                  <a:schemeClr val="tx1"/>
                </a:solidFill>
              </a:rPr>
              <a:t>Principales Recommandations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507288" cy="418058"/>
          </a:xfrm>
        </p:spPr>
        <p:txBody>
          <a:bodyPr>
            <a:normAutofit fontScale="90000"/>
          </a:bodyPr>
          <a:lstStyle/>
          <a:p>
            <a:r>
              <a:rPr lang="fr-FR" sz="2200" b="1" dirty="0">
                <a:latin typeface="Arial Narrow" pitchFamily="34" charset="0"/>
              </a:rPr>
              <a:t>Quelques Indicateurs quant à la production des SSG (5/8)</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20</a:t>
            </a:fld>
            <a:endParaRPr lang="fr-FR"/>
          </a:p>
        </p:txBody>
      </p:sp>
      <p:graphicFrame>
        <p:nvGraphicFramePr>
          <p:cNvPr id="5" name="Graphique 4"/>
          <p:cNvGraphicFramePr/>
          <p:nvPr/>
        </p:nvGraphicFramePr>
        <p:xfrm>
          <a:off x="1187624" y="908720"/>
          <a:ext cx="6336704" cy="3522459"/>
        </p:xfrm>
        <a:graphic>
          <a:graphicData uri="http://schemas.openxmlformats.org/drawingml/2006/chart">
            <c:chart xmlns:c="http://schemas.openxmlformats.org/drawingml/2006/chart" xmlns:r="http://schemas.openxmlformats.org/officeDocument/2006/relationships" r:id="rId2"/>
          </a:graphicData>
        </a:graphic>
      </p:graphicFrame>
      <p:sp>
        <p:nvSpPr>
          <p:cNvPr id="18433" name="Rectangle 1"/>
          <p:cNvSpPr>
            <a:spLocks noChangeArrowheads="1"/>
          </p:cNvSpPr>
          <p:nvPr/>
        </p:nvSpPr>
        <p:spPr bwMode="auto">
          <a:xfrm>
            <a:off x="539552" y="4514637"/>
            <a:ext cx="8208912"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Environ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90.8% </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des indicateurs produits sont jugés être pertinents pour</a:t>
            </a:r>
            <a:r>
              <a:rPr kumimoji="0" lang="fr-FR" b="1" i="0" u="none" strike="noStrike" cap="none" normalizeH="0" dirty="0">
                <a:ln>
                  <a:noFill/>
                </a:ln>
                <a:solidFill>
                  <a:schemeClr val="tx1"/>
                </a:solidFill>
                <a:effectLst/>
                <a:latin typeface="Calibri" pitchFamily="34" charset="0"/>
                <a:ea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pP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 l’élaboration et suivi-évaluation des politiques publiques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pPr>
            <a:r>
              <a:rPr lang="fr-FR" b="1" dirty="0">
                <a:solidFill>
                  <a:srgbClr val="FF0000"/>
                </a:solidFill>
                <a:latin typeface="Calibri" pitchFamily="34" charset="0"/>
                <a:ea typeface="Calibri" pitchFamily="34" charset="0"/>
                <a:cs typeface="Arial" pitchFamily="34" charset="0"/>
              </a:rPr>
              <a:t>Et </a:t>
            </a:r>
            <a:r>
              <a:rPr lang="fr-FR" b="1" dirty="0">
                <a:latin typeface="Calibri" pitchFamily="34" charset="0"/>
                <a:ea typeface="Calibri" pitchFamily="34" charset="0"/>
                <a:cs typeface="Arial" pitchFamily="34" charset="0"/>
              </a:rPr>
              <a:t> </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le </a:t>
            </a:r>
            <a:r>
              <a:rPr kumimoji="0" lang="fr-FR" b="1" i="0" u="none" strike="noStrike" cap="none" normalizeH="0" baseline="0" dirty="0" err="1">
                <a:ln>
                  <a:noFill/>
                </a:ln>
                <a:solidFill>
                  <a:schemeClr val="tx1"/>
                </a:solidFill>
                <a:effectLst/>
                <a:latin typeface="Calibri" pitchFamily="34" charset="0"/>
                <a:ea typeface="Calibri" pitchFamily="34" charset="0"/>
                <a:cs typeface="Arial" pitchFamily="34" charset="0"/>
              </a:rPr>
              <a:t>reporting</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 concernant les engagements internationaux du Maroc, notamment la CEDAW, Beijing et les ODD</a:t>
            </a:r>
            <a:endParaRPr kumimoji="0" lang="fr-FR"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6985000" cy="359569"/>
          </a:xfrm>
        </p:spPr>
        <p:txBody>
          <a:bodyPr/>
          <a:lstStyle/>
          <a:p>
            <a:r>
              <a:rPr lang="fr-FR" sz="1800" dirty="0">
                <a:latin typeface="Arial Narrow" pitchFamily="34" charset="0"/>
              </a:rPr>
              <a:t>Quelques Indicateurs quant à la production des SSG (6/8)</a:t>
            </a:r>
            <a:endParaRPr lang="fr-FR" sz="1800" dirty="0"/>
          </a:p>
        </p:txBody>
      </p:sp>
      <p:sp>
        <p:nvSpPr>
          <p:cNvPr id="4" name="Espace réservé du numéro de diapositive 3"/>
          <p:cNvSpPr>
            <a:spLocks noGrp="1"/>
          </p:cNvSpPr>
          <p:nvPr>
            <p:ph type="sldNum" sz="quarter" idx="11"/>
          </p:nvPr>
        </p:nvSpPr>
        <p:spPr/>
        <p:txBody>
          <a:bodyPr/>
          <a:lstStyle/>
          <a:p>
            <a:pPr>
              <a:defRPr/>
            </a:pPr>
            <a:fld id="{D8C815AB-1CBE-4FFF-B191-12D44368F432}" type="slidenum">
              <a:rPr lang="fr-FR" smtClean="0"/>
              <a:pPr>
                <a:defRPr/>
              </a:pPr>
              <a:t>21</a:t>
            </a:fld>
            <a:endParaRPr lang="fr-FR"/>
          </a:p>
        </p:txBody>
      </p:sp>
      <p:graphicFrame>
        <p:nvGraphicFramePr>
          <p:cNvPr id="5" name="Graphique 4"/>
          <p:cNvGraphicFramePr/>
          <p:nvPr/>
        </p:nvGraphicFramePr>
        <p:xfrm>
          <a:off x="107504" y="1556792"/>
          <a:ext cx="7200800" cy="3528392"/>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Connecteur droit avec flèche 6"/>
          <p:cNvCxnSpPr/>
          <p:nvPr/>
        </p:nvCxnSpPr>
        <p:spPr bwMode="auto">
          <a:xfrm>
            <a:off x="6876256" y="3573016"/>
            <a:ext cx="720080" cy="36004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cxnSp>
        <p:nvCxnSpPr>
          <p:cNvPr id="8" name="Connecteur droit avec flèche 7"/>
          <p:cNvCxnSpPr/>
          <p:nvPr/>
        </p:nvCxnSpPr>
        <p:spPr bwMode="auto">
          <a:xfrm flipV="1">
            <a:off x="7164288" y="3933056"/>
            <a:ext cx="432048" cy="495672"/>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11" name="ZoneTexte 10"/>
          <p:cNvSpPr txBox="1"/>
          <p:nvPr/>
        </p:nvSpPr>
        <p:spPr>
          <a:xfrm>
            <a:off x="7596336" y="3789040"/>
            <a:ext cx="1502334" cy="461665"/>
          </a:xfrm>
          <a:prstGeom prst="rect">
            <a:avLst/>
          </a:prstGeom>
          <a:noFill/>
        </p:spPr>
        <p:txBody>
          <a:bodyPr wrap="none" rtlCol="0">
            <a:spAutoFit/>
          </a:bodyPr>
          <a:lstStyle/>
          <a:p>
            <a:r>
              <a:rPr lang="fr-FR" b="1" dirty="0">
                <a:solidFill>
                  <a:srgbClr val="000099"/>
                </a:solidFill>
              </a:rPr>
              <a:t>42 + 39 =</a:t>
            </a:r>
            <a:r>
              <a:rPr lang="fr-FR" sz="2400" b="1" dirty="0">
                <a:solidFill>
                  <a:srgbClr val="C00000"/>
                </a:solidFill>
              </a:rPr>
              <a:t>81</a:t>
            </a:r>
          </a:p>
        </p:txBody>
      </p:sp>
      <p:sp>
        <p:nvSpPr>
          <p:cNvPr id="13" name="ZoneTexte 12"/>
          <p:cNvSpPr txBox="1"/>
          <p:nvPr/>
        </p:nvSpPr>
        <p:spPr>
          <a:xfrm>
            <a:off x="395536" y="5157192"/>
            <a:ext cx="8424936" cy="1015663"/>
          </a:xfrm>
          <a:prstGeom prst="rect">
            <a:avLst/>
          </a:prstGeom>
          <a:noFill/>
        </p:spPr>
        <p:txBody>
          <a:bodyPr wrap="square" rtlCol="0">
            <a:spAutoFit/>
          </a:bodyPr>
          <a:lstStyle/>
          <a:p>
            <a:pPr lvl="0"/>
            <a:r>
              <a:rPr lang="fr-FR" dirty="0">
                <a:solidFill>
                  <a:schemeClr val="tx1"/>
                </a:solidFill>
              </a:rPr>
              <a:t>Parmi les 99 indicateurs produits au niveau national, </a:t>
            </a:r>
            <a:r>
              <a:rPr lang="fr-FR" sz="2400" b="1" dirty="0">
                <a:solidFill>
                  <a:srgbClr val="C00000"/>
                </a:solidFill>
              </a:rPr>
              <a:t>81</a:t>
            </a:r>
            <a:r>
              <a:rPr lang="fr-FR" dirty="0">
                <a:solidFill>
                  <a:schemeClr val="tx1"/>
                </a:solidFill>
              </a:rPr>
              <a:t> </a:t>
            </a:r>
            <a:r>
              <a:rPr lang="fr-FR" b="1" dirty="0">
                <a:solidFill>
                  <a:srgbClr val="0000FF"/>
                </a:solidFill>
              </a:rPr>
              <a:t>sont produits par le HCP</a:t>
            </a:r>
            <a:r>
              <a:rPr lang="fr-FR" dirty="0">
                <a:solidFill>
                  <a:schemeClr val="tx1"/>
                </a:solidFill>
              </a:rPr>
              <a:t>, dont 42 indicateurs d’une façon exclusive.</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6985000" cy="359569"/>
          </a:xfrm>
        </p:spPr>
        <p:txBody>
          <a:bodyPr/>
          <a:lstStyle/>
          <a:p>
            <a:r>
              <a:rPr lang="fr-FR" sz="1800" dirty="0">
                <a:latin typeface="Arial Narrow" pitchFamily="34" charset="0"/>
              </a:rPr>
              <a:t>Quelques Indicateurs quant à la production des SSG (7/8)</a:t>
            </a:r>
            <a:endParaRPr lang="fr-FR" sz="1800" dirty="0"/>
          </a:p>
        </p:txBody>
      </p:sp>
      <p:sp>
        <p:nvSpPr>
          <p:cNvPr id="4" name="Espace réservé du numéro de diapositive 3"/>
          <p:cNvSpPr>
            <a:spLocks noGrp="1"/>
          </p:cNvSpPr>
          <p:nvPr>
            <p:ph type="sldNum" sz="quarter" idx="11"/>
          </p:nvPr>
        </p:nvSpPr>
        <p:spPr/>
        <p:txBody>
          <a:bodyPr/>
          <a:lstStyle/>
          <a:p>
            <a:pPr>
              <a:defRPr/>
            </a:pPr>
            <a:fld id="{D8C815AB-1CBE-4FFF-B191-12D44368F432}" type="slidenum">
              <a:rPr lang="fr-FR" smtClean="0"/>
              <a:pPr>
                <a:defRPr/>
              </a:pPr>
              <a:t>22</a:t>
            </a:fld>
            <a:endParaRPr lang="fr-FR"/>
          </a:p>
        </p:txBody>
      </p:sp>
      <p:sp>
        <p:nvSpPr>
          <p:cNvPr id="13" name="ZoneTexte 12"/>
          <p:cNvSpPr txBox="1"/>
          <p:nvPr/>
        </p:nvSpPr>
        <p:spPr>
          <a:xfrm>
            <a:off x="179512" y="5157192"/>
            <a:ext cx="8640960" cy="1015663"/>
          </a:xfrm>
          <a:prstGeom prst="rect">
            <a:avLst/>
          </a:prstGeom>
          <a:noFill/>
        </p:spPr>
        <p:txBody>
          <a:bodyPr wrap="square" rtlCol="0">
            <a:spAutoFit/>
          </a:bodyPr>
          <a:lstStyle/>
          <a:p>
            <a:pPr lvl="0"/>
            <a:r>
              <a:rPr lang="fr-FR" dirty="0">
                <a:solidFill>
                  <a:schemeClr val="tx1"/>
                </a:solidFill>
              </a:rPr>
              <a:t>Environ </a:t>
            </a:r>
            <a:r>
              <a:rPr lang="fr-FR" sz="2400" b="1" dirty="0">
                <a:solidFill>
                  <a:srgbClr val="C00000"/>
                </a:solidFill>
              </a:rPr>
              <a:t>98%</a:t>
            </a:r>
            <a:r>
              <a:rPr lang="fr-FR" dirty="0">
                <a:solidFill>
                  <a:schemeClr val="tx1"/>
                </a:solidFill>
              </a:rPr>
              <a:t> des indicateurs sensibles au genre fournis par le système statistique national sont issus des  </a:t>
            </a:r>
            <a:r>
              <a:rPr lang="fr-FR" b="1" dirty="0">
                <a:solidFill>
                  <a:srgbClr val="0000FF"/>
                </a:solidFill>
              </a:rPr>
              <a:t>recensements ou des enquêtes statistiques</a:t>
            </a:r>
            <a:r>
              <a:rPr lang="fr-FR" dirty="0">
                <a:solidFill>
                  <a:schemeClr val="tx1"/>
                </a:solidFill>
              </a:rPr>
              <a:t>. Le reste (2%) provient des sources administratives</a:t>
            </a:r>
            <a:r>
              <a:rPr lang="fr-FR" dirty="0"/>
              <a:t>.</a:t>
            </a:r>
          </a:p>
        </p:txBody>
      </p:sp>
      <p:graphicFrame>
        <p:nvGraphicFramePr>
          <p:cNvPr id="9" name="Graphique 8"/>
          <p:cNvGraphicFramePr/>
          <p:nvPr/>
        </p:nvGraphicFramePr>
        <p:xfrm>
          <a:off x="1115616" y="1484785"/>
          <a:ext cx="6624736"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92696"/>
            <a:ext cx="6985000" cy="359569"/>
          </a:xfrm>
        </p:spPr>
        <p:txBody>
          <a:bodyPr/>
          <a:lstStyle/>
          <a:p>
            <a:r>
              <a:rPr lang="fr-FR" sz="1800" dirty="0">
                <a:latin typeface="Arial Narrow" pitchFamily="34" charset="0"/>
              </a:rPr>
              <a:t>Quelques Indicateurs quant à la production des SSG (8/8)</a:t>
            </a:r>
            <a:endParaRPr lang="fr-FR" sz="1800" dirty="0"/>
          </a:p>
        </p:txBody>
      </p:sp>
      <p:sp>
        <p:nvSpPr>
          <p:cNvPr id="4" name="Espace réservé du numéro de diapositive 3"/>
          <p:cNvSpPr>
            <a:spLocks noGrp="1"/>
          </p:cNvSpPr>
          <p:nvPr>
            <p:ph type="sldNum" sz="quarter" idx="11"/>
          </p:nvPr>
        </p:nvSpPr>
        <p:spPr/>
        <p:txBody>
          <a:bodyPr/>
          <a:lstStyle/>
          <a:p>
            <a:pPr>
              <a:defRPr/>
            </a:pPr>
            <a:fld id="{D8C815AB-1CBE-4FFF-B191-12D44368F432}" type="slidenum">
              <a:rPr lang="fr-FR" smtClean="0"/>
              <a:pPr>
                <a:defRPr/>
              </a:pPr>
              <a:t>23</a:t>
            </a:fld>
            <a:endParaRPr lang="fr-FR"/>
          </a:p>
        </p:txBody>
      </p:sp>
      <p:sp>
        <p:nvSpPr>
          <p:cNvPr id="13" name="ZoneTexte 12"/>
          <p:cNvSpPr txBox="1"/>
          <p:nvPr/>
        </p:nvSpPr>
        <p:spPr>
          <a:xfrm>
            <a:off x="251520" y="5157192"/>
            <a:ext cx="8712968" cy="923330"/>
          </a:xfrm>
          <a:prstGeom prst="rect">
            <a:avLst/>
          </a:prstGeom>
          <a:noFill/>
        </p:spPr>
        <p:txBody>
          <a:bodyPr wrap="square" rtlCol="0">
            <a:spAutoFit/>
          </a:bodyPr>
          <a:lstStyle/>
          <a:p>
            <a:pPr lvl="0"/>
            <a:r>
              <a:rPr lang="fr-FR" b="1" dirty="0">
                <a:solidFill>
                  <a:srgbClr val="FF0000"/>
                </a:solidFill>
              </a:rPr>
              <a:t>Près de la moitié </a:t>
            </a:r>
            <a:r>
              <a:rPr lang="fr-FR" dirty="0">
                <a:solidFill>
                  <a:schemeClr val="tx1"/>
                </a:solidFill>
              </a:rPr>
              <a:t>des 99 indicateurs produits le sont à une </a:t>
            </a:r>
            <a:r>
              <a:rPr lang="fr-FR" b="1" dirty="0">
                <a:solidFill>
                  <a:srgbClr val="0000FF"/>
                </a:solidFill>
              </a:rPr>
              <a:t>périodicité annuelle ou biannuelle.</a:t>
            </a:r>
          </a:p>
          <a:p>
            <a:endParaRPr lang="fr-FR" dirty="0"/>
          </a:p>
        </p:txBody>
      </p:sp>
      <p:graphicFrame>
        <p:nvGraphicFramePr>
          <p:cNvPr id="9" name="Graphique 8"/>
          <p:cNvGraphicFramePr/>
          <p:nvPr/>
        </p:nvGraphicFramePr>
        <p:xfrm>
          <a:off x="755576" y="1412776"/>
          <a:ext cx="6984776" cy="36724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507288" cy="418058"/>
          </a:xfrm>
        </p:spPr>
        <p:txBody>
          <a:bodyPr>
            <a:normAutofit fontScale="90000"/>
          </a:bodyPr>
          <a:lstStyle/>
          <a:p>
            <a:r>
              <a:rPr lang="fr-FR" sz="2200" b="1" dirty="0">
                <a:latin typeface="Arial Narrow" pitchFamily="34" charset="0"/>
              </a:rPr>
              <a:t>Quelques Indicateurs quant à l’utilisation des SSG (1/2)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24</a:t>
            </a:fld>
            <a:endParaRPr lang="fr-FR"/>
          </a:p>
        </p:txBody>
      </p:sp>
      <p:graphicFrame>
        <p:nvGraphicFramePr>
          <p:cNvPr id="5" name="Graphique 4"/>
          <p:cNvGraphicFramePr/>
          <p:nvPr/>
        </p:nvGraphicFramePr>
        <p:xfrm>
          <a:off x="1259632" y="1556792"/>
          <a:ext cx="612068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17409" name="Rectangle 1"/>
          <p:cNvSpPr>
            <a:spLocks noChangeArrowheads="1"/>
          </p:cNvSpPr>
          <p:nvPr/>
        </p:nvSpPr>
        <p:spPr bwMode="auto">
          <a:xfrm>
            <a:off x="539552" y="4678978"/>
            <a:ext cx="7992888"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L’exploitation des questionnaires renseignés par les utilisateurs de statistiques ayant répondu a révélé l’utilisation de </a:t>
            </a:r>
            <a:r>
              <a:rPr kumimoji="0" lang="fr-FR" b="1" i="0" u="none" strike="noStrike" cap="none" normalizeH="0" baseline="0" dirty="0">
                <a:ln>
                  <a:noFill/>
                </a:ln>
                <a:solidFill>
                  <a:srgbClr val="0000FF"/>
                </a:solidFill>
                <a:effectLst/>
                <a:latin typeface="Calibri" pitchFamily="34" charset="0"/>
                <a:ea typeface="Calibri" pitchFamily="34" charset="0"/>
                <a:cs typeface="Arial" pitchFamily="34" charset="0"/>
              </a:rPr>
              <a:t>121</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163.</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Presque tous les indicateurs sensibles au genre du Minimum Set ou indicateurs supplémentaires sont utilisés</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Pour les </a:t>
            </a:r>
            <a:r>
              <a:rPr kumimoji="0" lang="fr-FR" sz="1600" b="1" i="0" u="none" strike="noStrike" cap="none" normalizeH="0" baseline="0" dirty="0">
                <a:ln>
                  <a:noFill/>
                </a:ln>
                <a:solidFill>
                  <a:srgbClr val="FF0000"/>
                </a:solidFill>
                <a:effectLst/>
                <a:latin typeface="Calibri" pitchFamily="34" charset="0"/>
                <a:ea typeface="Calibri" pitchFamily="34" charset="0"/>
                <a:cs typeface="Arial" pitchFamily="34" charset="0"/>
              </a:rPr>
              <a:t>109</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ODD sensibles au genre, </a:t>
            </a:r>
            <a:r>
              <a:rPr kumimoji="0" lang="fr-FR" sz="1600" b="1" i="0" u="none" strike="noStrike" cap="none" normalizeH="0" baseline="0" dirty="0">
                <a:ln>
                  <a:noFill/>
                </a:ln>
                <a:solidFill>
                  <a:srgbClr val="FF0000"/>
                </a:solidFill>
                <a:effectLst/>
                <a:latin typeface="Calibri" pitchFamily="34" charset="0"/>
                <a:ea typeface="Calibri" pitchFamily="34" charset="0"/>
                <a:cs typeface="Arial" pitchFamily="34" charset="0"/>
              </a:rPr>
              <a:t>70</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sont utilisés</a:t>
            </a:r>
            <a:endParaRPr kumimoji="0" lang="fr-FR" sz="14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6"/>
          <p:cNvSpPr/>
          <p:nvPr/>
        </p:nvSpPr>
        <p:spPr>
          <a:xfrm>
            <a:off x="683568" y="980728"/>
            <a:ext cx="7416824" cy="523220"/>
          </a:xfrm>
          <a:prstGeom prst="rect">
            <a:avLst/>
          </a:prstGeom>
        </p:spPr>
        <p:txBody>
          <a:bodyPr wrap="square">
            <a:spAutoFit/>
          </a:bodyPr>
          <a:lstStyle/>
          <a:p>
            <a:pPr lvl="0" eaLnBrk="0" fontAlgn="base" hangingPunct="0">
              <a:spcBef>
                <a:spcPct val="0"/>
              </a:spcBef>
              <a:spcAft>
                <a:spcPct val="0"/>
              </a:spcAf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pour le plaidoyer, l’élaboration et suivi-évaluation des politiques publiques ou pour assurer le suivi des progrès réalisés par rapport aux engagements au niveau international du Maroc</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6712" y="620688"/>
            <a:ext cx="8507288" cy="418058"/>
          </a:xfrm>
        </p:spPr>
        <p:txBody>
          <a:bodyPr>
            <a:normAutofit fontScale="90000"/>
          </a:bodyPr>
          <a:lstStyle/>
          <a:p>
            <a:r>
              <a:rPr lang="fr-FR" sz="2200" b="1" dirty="0">
                <a:latin typeface="Arial Narrow" pitchFamily="34" charset="0"/>
              </a:rPr>
              <a:t>Quelques Indicateurs quant à l’utilisation des SSG (2/2)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25</a:t>
            </a:fld>
            <a:endParaRPr lang="fr-FR"/>
          </a:p>
        </p:txBody>
      </p:sp>
      <p:graphicFrame>
        <p:nvGraphicFramePr>
          <p:cNvPr id="4" name="Graphique 3"/>
          <p:cNvGraphicFramePr/>
          <p:nvPr/>
        </p:nvGraphicFramePr>
        <p:xfrm>
          <a:off x="1475656" y="980728"/>
          <a:ext cx="6120680" cy="3243451"/>
        </p:xfrm>
        <a:graphic>
          <a:graphicData uri="http://schemas.openxmlformats.org/drawingml/2006/chart">
            <c:chart xmlns:c="http://schemas.openxmlformats.org/drawingml/2006/chart" xmlns:r="http://schemas.openxmlformats.org/officeDocument/2006/relationships" r:id="rId2"/>
          </a:graphicData>
        </a:graphic>
      </p:graphicFrame>
      <p:sp>
        <p:nvSpPr>
          <p:cNvPr id="30721" name="Rectangle 1"/>
          <p:cNvSpPr>
            <a:spLocks noChangeArrowheads="1"/>
          </p:cNvSpPr>
          <p:nvPr/>
        </p:nvSpPr>
        <p:spPr bwMode="auto">
          <a:xfrm>
            <a:off x="539552" y="4514057"/>
            <a:ext cx="8208912"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La confrontation des réponses relatives à la production des SSG et celles liées à leur Utilisation a révélée que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86</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parmi les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99</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produits sont identifiés au niveau de l’utilisation</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Les 13 autres indicateurs produits ne figurent pas parmi la liste des indicateurs utilisés</a:t>
            </a: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35 indicateurs ne figurant pas au niveau de la production des SSG, sont déclarés être utilisés par les utilisateurs de statistiques (</a:t>
            </a:r>
            <a:r>
              <a:rPr kumimoji="0" lang="fr-FR" sz="1400" b="1" i="1" u="none" strike="noStrike" cap="none" normalizeH="0" baseline="0" dirty="0">
                <a:ln>
                  <a:noFill/>
                </a:ln>
                <a:solidFill>
                  <a:srgbClr val="0000FF"/>
                </a:solidFill>
                <a:effectLst/>
                <a:latin typeface="Calibri" pitchFamily="34" charset="0"/>
                <a:ea typeface="Calibri" pitchFamily="34" charset="0"/>
                <a:cs typeface="Arial" pitchFamily="34" charset="0"/>
              </a:rPr>
              <a:t>d’autres producteurs, n’ayant pas répondu, sont concernés par leur production</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a:t>
            </a:r>
            <a:endParaRPr kumimoji="0" lang="fr-FR" sz="1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620688"/>
            <a:ext cx="9144000" cy="360040"/>
          </a:xfrm>
        </p:spPr>
        <p:txBody>
          <a:bodyPr>
            <a:noAutofit/>
          </a:bodyPr>
          <a:lstStyle/>
          <a:p>
            <a:pPr lvl="0"/>
            <a:r>
              <a:rPr lang="fr-FR" sz="1900" b="1" dirty="0">
                <a:latin typeface="Arial Narrow" pitchFamily="34" charset="0"/>
              </a:rPr>
              <a:t>Evaluation des besoins non satisfaits en SSG exprimés par les Utilisateurs de statistiques (1/2)</a:t>
            </a: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26</a:t>
            </a:fld>
            <a:endParaRPr lang="fr-FR"/>
          </a:p>
        </p:txBody>
      </p:sp>
      <p:graphicFrame>
        <p:nvGraphicFramePr>
          <p:cNvPr id="4" name="Graphique 3"/>
          <p:cNvGraphicFramePr/>
          <p:nvPr/>
        </p:nvGraphicFramePr>
        <p:xfrm>
          <a:off x="683568" y="836712"/>
          <a:ext cx="7272808" cy="3312368"/>
        </p:xfrm>
        <a:graphic>
          <a:graphicData uri="http://schemas.openxmlformats.org/drawingml/2006/chart">
            <c:chart xmlns:c="http://schemas.openxmlformats.org/drawingml/2006/chart" xmlns:r="http://schemas.openxmlformats.org/officeDocument/2006/relationships" r:id="rId2"/>
          </a:graphicData>
        </a:graphic>
      </p:graphicFrame>
      <p:sp>
        <p:nvSpPr>
          <p:cNvPr id="29697" name="Rectangle 1"/>
          <p:cNvSpPr>
            <a:spLocks noChangeArrowheads="1"/>
          </p:cNvSpPr>
          <p:nvPr/>
        </p:nvSpPr>
        <p:spPr bwMode="auto">
          <a:xfrm>
            <a:off x="467544" y="4149080"/>
            <a:ext cx="8424936" cy="22775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L’exploitation des questionnaires renseignés par les utilisateurs de statistiques ayant répondu a révélé un besoin en indicateurs sensibles au genre de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97 indicateurs</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La confrontation de ces besoins en indicateurs sensibles au genre à la production identifiée de 99 indicateurs montre que </a:t>
            </a:r>
            <a:r>
              <a:rPr kumimoji="0" lang="fr-FR" b="1" i="0" u="none" strike="noStrike" cap="none" normalizeH="0" baseline="0" dirty="0">
                <a:ln>
                  <a:noFill/>
                </a:ln>
                <a:solidFill>
                  <a:srgbClr val="0000FF"/>
                </a:solidFill>
                <a:effectLst/>
                <a:latin typeface="Calibri" pitchFamily="34" charset="0"/>
                <a:ea typeface="Calibri" pitchFamily="34" charset="0"/>
                <a:cs typeface="Arial" pitchFamily="34" charset="0"/>
              </a:rPr>
              <a:t>52 indicateurs sont déjà produits </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(39 figurant parmi les indicateurs utilisés et les 13 indicateurs produits et non utilisés)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La confrontation a mis en exergue </a:t>
            </a:r>
            <a:r>
              <a:rPr kumimoji="0" lang="fr-FR" b="1" i="0" u="none" strike="noStrike" cap="none" normalizeH="0" baseline="0" dirty="0">
                <a:ln>
                  <a:noFill/>
                </a:ln>
                <a:solidFill>
                  <a:srgbClr val="CC6600"/>
                </a:solidFill>
                <a:effectLst/>
                <a:latin typeface="Calibri" pitchFamily="34" charset="0"/>
                <a:ea typeface="Calibri" pitchFamily="34" charset="0"/>
                <a:cs typeface="Arial" pitchFamily="34" charset="0"/>
              </a:rPr>
              <a:t>45 indicateurs ne figurant pas dans la production </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de SSG dont </a:t>
            </a:r>
            <a:r>
              <a:rPr kumimoji="0" lang="fr-FR" b="1" i="0" u="none" strike="noStrike" cap="none" normalizeH="0" baseline="0" dirty="0">
                <a:ln>
                  <a:noFill/>
                </a:ln>
                <a:solidFill>
                  <a:srgbClr val="FF0000"/>
                </a:solidFill>
                <a:effectLst/>
                <a:latin typeface="Calibri" pitchFamily="34" charset="0"/>
                <a:ea typeface="Calibri" pitchFamily="34" charset="0"/>
                <a:cs typeface="Arial" pitchFamily="34" charset="0"/>
              </a:rPr>
              <a:t>40</a:t>
            </a:r>
            <a:r>
              <a:rPr kumimoji="0" lang="fr-FR" sz="1400" b="1" i="0" u="none" strike="noStrike" cap="none" normalizeH="0" baseline="0" dirty="0">
                <a:ln>
                  <a:noFill/>
                </a:ln>
                <a:solidFill>
                  <a:schemeClr val="tx1"/>
                </a:solidFill>
                <a:effectLst/>
                <a:latin typeface="Calibri" pitchFamily="34" charset="0"/>
                <a:ea typeface="Calibri" pitchFamily="34" charset="0"/>
                <a:cs typeface="Arial" pitchFamily="34" charset="0"/>
              </a:rPr>
              <a:t> indicateurs ODD.</a:t>
            </a:r>
            <a:endParaRPr kumimoji="0" lang="fr-FR" sz="1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48680"/>
            <a:ext cx="9144000" cy="432048"/>
          </a:xfrm>
        </p:spPr>
        <p:txBody>
          <a:bodyPr>
            <a:noAutofit/>
          </a:bodyPr>
          <a:lstStyle/>
          <a:p>
            <a:pPr lvl="0"/>
            <a:r>
              <a:rPr lang="fr-FR" sz="1900" b="1" dirty="0">
                <a:latin typeface="Arial Narrow" pitchFamily="34" charset="0"/>
              </a:rPr>
              <a:t>Evaluation des besoins non satisfaits en SSG exprimés par les Utilisateurs de statistiques (2/2)</a:t>
            </a: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27</a:t>
            </a:fld>
            <a:endParaRPr lang="fr-FR" dirty="0"/>
          </a:p>
        </p:txBody>
      </p:sp>
      <p:sp>
        <p:nvSpPr>
          <p:cNvPr id="29697" name="Rectangle 1"/>
          <p:cNvSpPr>
            <a:spLocks noChangeArrowheads="1"/>
          </p:cNvSpPr>
          <p:nvPr/>
        </p:nvSpPr>
        <p:spPr bwMode="auto">
          <a:xfrm>
            <a:off x="467544" y="4133694"/>
            <a:ext cx="84249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fr-FR" sz="1600" b="1" dirty="0">
                <a:solidFill>
                  <a:schemeClr val="tx1"/>
                </a:solidFill>
                <a:latin typeface="Calibri" pitchFamily="34" charset="0"/>
              </a:rPr>
              <a:t>La répartition des </a:t>
            </a:r>
            <a:r>
              <a:rPr lang="fr-FR" sz="1600" b="1" dirty="0">
                <a:solidFill>
                  <a:srgbClr val="FF0000"/>
                </a:solidFill>
                <a:latin typeface="Calibri" pitchFamily="34" charset="0"/>
              </a:rPr>
              <a:t>40 indicateurs ODD sensibles au genre  </a:t>
            </a:r>
            <a:r>
              <a:rPr lang="fr-FR" sz="1600" b="1" dirty="0">
                <a:solidFill>
                  <a:schemeClr val="tx1"/>
                </a:solidFill>
                <a:latin typeface="Calibri" pitchFamily="34" charset="0"/>
              </a:rPr>
              <a:t>figurant sur la liste des besoins en SSG (indicateurs non produits)</a:t>
            </a:r>
          </a:p>
          <a:p>
            <a:endParaRPr lang="fr-FR" sz="1600" dirty="0">
              <a:solidFill>
                <a:schemeClr val="tx1"/>
              </a:solidFill>
              <a:latin typeface="Calibri" pitchFamily="34" charset="0"/>
            </a:endParaRPr>
          </a:p>
          <a:p>
            <a:pPr lvl="0">
              <a:buFont typeface="Wingdings" pitchFamily="2" charset="2"/>
              <a:buChar char="ü"/>
            </a:pPr>
            <a:r>
              <a:rPr lang="fr-FR" sz="1600" b="1" dirty="0">
                <a:solidFill>
                  <a:schemeClr val="tx1"/>
                </a:solidFill>
                <a:latin typeface="Calibri" pitchFamily="34" charset="0"/>
              </a:rPr>
              <a:t> 24 indicateurs concernent trois ODD</a:t>
            </a:r>
            <a:endParaRPr lang="fr-FR" sz="1600" dirty="0">
              <a:solidFill>
                <a:schemeClr val="tx1"/>
              </a:solidFill>
              <a:latin typeface="Calibri" pitchFamily="34" charset="0"/>
            </a:endParaRPr>
          </a:p>
          <a:p>
            <a:pPr lvl="1"/>
            <a:r>
              <a:rPr lang="fr-FR" sz="1600" b="1" dirty="0">
                <a:solidFill>
                  <a:srgbClr val="0000FF"/>
                </a:solidFill>
                <a:latin typeface="Calibri" pitchFamily="34" charset="0"/>
              </a:rPr>
              <a:t>ODD5</a:t>
            </a:r>
            <a:r>
              <a:rPr lang="fr-FR" sz="1600" b="1" dirty="0">
                <a:latin typeface="Calibri" pitchFamily="34" charset="0"/>
              </a:rPr>
              <a:t> (</a:t>
            </a:r>
            <a:r>
              <a:rPr lang="fr-FR" sz="1600" b="1" dirty="0">
                <a:solidFill>
                  <a:srgbClr val="FF0000"/>
                </a:solidFill>
                <a:latin typeface="Calibri" pitchFamily="34" charset="0"/>
              </a:rPr>
              <a:t>6 indicateurs</a:t>
            </a:r>
            <a:r>
              <a:rPr lang="fr-FR" sz="1600" b="1" dirty="0">
                <a:latin typeface="Calibri" pitchFamily="34" charset="0"/>
              </a:rPr>
              <a:t>)</a:t>
            </a:r>
            <a:endParaRPr lang="fr-FR" sz="1600" dirty="0">
              <a:latin typeface="Calibri" pitchFamily="34" charset="0"/>
            </a:endParaRPr>
          </a:p>
          <a:p>
            <a:pPr lvl="1"/>
            <a:r>
              <a:rPr lang="fr-FR" sz="1600" b="1" dirty="0">
                <a:solidFill>
                  <a:schemeClr val="tx1"/>
                </a:solidFill>
                <a:latin typeface="Calibri" pitchFamily="34" charset="0"/>
              </a:rPr>
              <a:t>ODD16 (10 indicateurs)</a:t>
            </a:r>
            <a:endParaRPr lang="fr-FR" sz="1600" dirty="0">
              <a:solidFill>
                <a:schemeClr val="tx1"/>
              </a:solidFill>
              <a:latin typeface="Calibri" pitchFamily="34" charset="0"/>
            </a:endParaRPr>
          </a:p>
          <a:p>
            <a:pPr lvl="1"/>
            <a:r>
              <a:rPr lang="fr-FR" sz="1600" b="1" dirty="0">
                <a:solidFill>
                  <a:schemeClr val="tx1"/>
                </a:solidFill>
                <a:latin typeface="Calibri" pitchFamily="34" charset="0"/>
              </a:rPr>
              <a:t>ODD3 (8 indicateurs)</a:t>
            </a:r>
            <a:endParaRPr lang="fr-FR" sz="1600" dirty="0">
              <a:solidFill>
                <a:schemeClr val="tx1"/>
              </a:solidFill>
              <a:latin typeface="Calibri" pitchFamily="34" charset="0"/>
            </a:endParaRPr>
          </a:p>
          <a:p>
            <a:pPr>
              <a:buFont typeface="Wingdings" pitchFamily="2" charset="2"/>
              <a:buChar char="ü"/>
            </a:pPr>
            <a:r>
              <a:rPr lang="fr-FR" sz="1600" b="1" dirty="0">
                <a:solidFill>
                  <a:schemeClr val="tx1"/>
                </a:solidFill>
                <a:latin typeface="Calibri" pitchFamily="34" charset="0"/>
              </a:rPr>
              <a:t> 16 autres indicateurs concernent sept ODD (ODD1, ODD2, ODD4, ODD8, ODD10, ODD11, ODD13)</a:t>
            </a:r>
            <a:r>
              <a:rPr lang="fr-FR" sz="1600" b="1" dirty="0">
                <a:solidFill>
                  <a:schemeClr val="tx1"/>
                </a:solidFill>
                <a:latin typeface="Calibri" pitchFamily="34" charset="0"/>
                <a:cs typeface="Arial" pitchFamily="34" charset="0"/>
              </a:rPr>
              <a:t>.</a:t>
            </a:r>
            <a:endParaRPr kumimoji="0" lang="fr-FR" sz="16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Graphique 5"/>
          <p:cNvGraphicFramePr/>
          <p:nvPr/>
        </p:nvGraphicFramePr>
        <p:xfrm>
          <a:off x="1115616" y="980728"/>
          <a:ext cx="6120680" cy="31683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28</a:t>
            </a:fld>
            <a:endParaRPr lang="fr-FR" dirty="0"/>
          </a:p>
        </p:txBody>
      </p:sp>
      <p:sp>
        <p:nvSpPr>
          <p:cNvPr id="5" name="Titre 4"/>
          <p:cNvSpPr>
            <a:spLocks noGrp="1"/>
          </p:cNvSpPr>
          <p:nvPr>
            <p:ph type="ctrTitle"/>
          </p:nvPr>
        </p:nvSpPr>
        <p:spPr/>
        <p:txBody>
          <a:bodyPr>
            <a:normAutofit/>
          </a:bodyPr>
          <a:lstStyle/>
          <a:p>
            <a:r>
              <a:rPr lang="fr-FR" sz="2800" b="1" i="1" dirty="0">
                <a:latin typeface="Arial Narrow" pitchFamily="34" charset="0"/>
              </a:rPr>
              <a:t>Barrières à la production, l’analyse, la diffusion, l’accessibilité et l’usage des SSG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48680"/>
            <a:ext cx="8291264" cy="490066"/>
          </a:xfrm>
        </p:spPr>
        <p:txBody>
          <a:bodyPr>
            <a:normAutofit/>
          </a:bodyPr>
          <a:lstStyle/>
          <a:p>
            <a:pPr lvl="0"/>
            <a:r>
              <a:rPr lang="fr-FR" sz="2200" b="1" dirty="0">
                <a:latin typeface="Arial Narrow" pitchFamily="34" charset="0"/>
              </a:rPr>
              <a:t>Principales barrières à la production, l’analyse et l’usage des SSG (1/5)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29</a:t>
            </a:fld>
            <a:endParaRPr lang="fr-FR" dirty="0"/>
          </a:p>
        </p:txBody>
      </p:sp>
      <p:sp>
        <p:nvSpPr>
          <p:cNvPr id="4" name="Espace réservé du contenu 3"/>
          <p:cNvSpPr>
            <a:spLocks noGrp="1"/>
          </p:cNvSpPr>
          <p:nvPr>
            <p:ph sz="quarter" idx="1"/>
          </p:nvPr>
        </p:nvSpPr>
        <p:spPr>
          <a:xfrm>
            <a:off x="179512" y="1052736"/>
            <a:ext cx="8964488" cy="5472608"/>
          </a:xfrm>
        </p:spPr>
        <p:txBody>
          <a:bodyPr/>
          <a:lstStyle/>
          <a:p>
            <a:r>
              <a:rPr lang="fr-FR" b="1" u="sng" dirty="0">
                <a:solidFill>
                  <a:srgbClr val="0000FF"/>
                </a:solidFill>
              </a:rPr>
              <a:t>Barrières juridiques</a:t>
            </a:r>
          </a:p>
          <a:p>
            <a:pPr lvl="1"/>
            <a:r>
              <a:rPr lang="fr-FR" dirty="0">
                <a:solidFill>
                  <a:schemeClr val="tx1"/>
                </a:solidFill>
              </a:rPr>
              <a:t>Les dispositions de la loi n° 370-67 (1968) relative aux études statistiques </a:t>
            </a:r>
            <a:r>
              <a:rPr lang="fr-FR" b="1" dirty="0">
                <a:solidFill>
                  <a:srgbClr val="C00000"/>
                </a:solidFill>
              </a:rPr>
              <a:t>ne répondent plus </a:t>
            </a:r>
            <a:r>
              <a:rPr lang="fr-FR" dirty="0">
                <a:solidFill>
                  <a:schemeClr val="tx1"/>
                </a:solidFill>
              </a:rPr>
              <a:t>aux développements enregistrés aussi bien au niveau du contexte national qu’international, ni par rapport aux structures actuelles réalisant la production de l’information statistique;</a:t>
            </a:r>
          </a:p>
          <a:p>
            <a:pPr lvl="1"/>
            <a:r>
              <a:rPr lang="fr-FR" b="1" dirty="0">
                <a:solidFill>
                  <a:srgbClr val="C00000"/>
                </a:solidFill>
              </a:rPr>
              <a:t>Absence de cadre fédérateur </a:t>
            </a:r>
            <a:r>
              <a:rPr lang="fr-FR" dirty="0">
                <a:solidFill>
                  <a:schemeClr val="tx1"/>
                </a:solidFill>
              </a:rPr>
              <a:t>de tous les producteurs de statistiques autour de principes liées à la production, l’analyse, la diffusion, l’accessibilité et l’usage des statistiques et en particulier les statistiques sensibles au genre, </a:t>
            </a:r>
            <a:r>
              <a:rPr lang="fr-FR" b="1" dirty="0">
                <a:solidFill>
                  <a:srgbClr val="C00000"/>
                </a:solidFill>
              </a:rPr>
              <a:t>conforme aux 10 principes des Nations-Unies</a:t>
            </a:r>
            <a:r>
              <a:rPr lang="fr-FR" dirty="0">
                <a:solidFill>
                  <a:schemeClr val="tx1"/>
                </a:solidFill>
              </a:rPr>
              <a:t>;</a:t>
            </a:r>
          </a:p>
          <a:p>
            <a:pPr lvl="1"/>
            <a:r>
              <a:rPr lang="fr-FR" b="1" dirty="0">
                <a:solidFill>
                  <a:srgbClr val="C00000"/>
                </a:solidFill>
              </a:rPr>
              <a:t>Absence d’articles contraignants </a:t>
            </a:r>
            <a:r>
              <a:rPr lang="fr-FR" dirty="0">
                <a:solidFill>
                  <a:schemeClr val="tx1"/>
                </a:solidFill>
              </a:rPr>
              <a:t>définissant la place, l’importance et l’obligation de production de statistiques sensibles au genre, </a:t>
            </a:r>
            <a:r>
              <a:rPr lang="fr-FR" b="1" dirty="0">
                <a:solidFill>
                  <a:srgbClr val="0000FF"/>
                </a:solidFill>
              </a:rPr>
              <a:t>dans l’ensemble de nouvelle génération de lois visant les droits de la femme</a:t>
            </a:r>
            <a:r>
              <a:rPr lang="fr-FR" dirty="0">
                <a:solidFill>
                  <a:schemeClr val="tx1"/>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7016" y="620688"/>
            <a:ext cx="8856984" cy="404664"/>
          </a:xfrm>
        </p:spPr>
        <p:txBody>
          <a:bodyPr>
            <a:noAutofit/>
          </a:bodyPr>
          <a:lstStyle/>
          <a:p>
            <a:r>
              <a:rPr lang="fr-FR" sz="2200" b="1" i="1" dirty="0">
                <a:solidFill>
                  <a:srgbClr val="0000FF"/>
                </a:solidFill>
                <a:latin typeface="Arial Narrow" pitchFamily="34" charset="0"/>
              </a:rPr>
              <a:t>Statistiques ventilés selon le sexe / Statistiques sensibles au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3</a:t>
            </a:fld>
            <a:endParaRPr lang="fr-FR"/>
          </a:p>
        </p:txBody>
      </p:sp>
      <p:sp>
        <p:nvSpPr>
          <p:cNvPr id="4" name="Espace réservé du contenu 3"/>
          <p:cNvSpPr>
            <a:spLocks noGrp="1"/>
          </p:cNvSpPr>
          <p:nvPr>
            <p:ph sz="quarter" idx="1"/>
          </p:nvPr>
        </p:nvSpPr>
        <p:spPr>
          <a:xfrm>
            <a:off x="395536" y="980728"/>
            <a:ext cx="8640960" cy="5472608"/>
          </a:xfrm>
        </p:spPr>
        <p:txBody>
          <a:bodyPr>
            <a:normAutofit fontScale="70000" lnSpcReduction="20000"/>
          </a:bodyPr>
          <a:lstStyle/>
          <a:p>
            <a:pPr>
              <a:buNone/>
            </a:pPr>
            <a:r>
              <a:rPr lang="fr-FR" sz="3600" b="1" dirty="0">
                <a:solidFill>
                  <a:schemeClr val="tx1"/>
                </a:solidFill>
              </a:rPr>
              <a:t>Les</a:t>
            </a:r>
            <a:r>
              <a:rPr lang="fr-FR" sz="3600" b="1" dirty="0"/>
              <a:t> </a:t>
            </a:r>
            <a:r>
              <a:rPr lang="fr-FR" sz="3600" b="1" dirty="0">
                <a:solidFill>
                  <a:srgbClr val="C00000"/>
                </a:solidFill>
              </a:rPr>
              <a:t>statistiques ventilées </a:t>
            </a:r>
            <a:r>
              <a:rPr lang="fr-FR" sz="3600" b="1" dirty="0">
                <a:solidFill>
                  <a:schemeClr val="tx1"/>
                </a:solidFill>
              </a:rPr>
              <a:t>par sexe sont :</a:t>
            </a:r>
          </a:p>
          <a:p>
            <a:pPr>
              <a:buNone/>
            </a:pPr>
            <a:endParaRPr lang="fr-FR" sz="2000" b="1" dirty="0"/>
          </a:p>
          <a:p>
            <a:r>
              <a:rPr lang="fr-FR" sz="2700" dirty="0">
                <a:solidFill>
                  <a:schemeClr val="tx1"/>
                </a:solidFill>
              </a:rPr>
              <a:t>des</a:t>
            </a:r>
            <a:r>
              <a:rPr lang="fr-FR" sz="2700" b="1" dirty="0">
                <a:solidFill>
                  <a:schemeClr val="tx1"/>
                </a:solidFill>
              </a:rPr>
              <a:t> </a:t>
            </a:r>
            <a:r>
              <a:rPr lang="fr-FR" sz="2700" dirty="0">
                <a:solidFill>
                  <a:schemeClr val="tx1"/>
                </a:solidFill>
              </a:rPr>
              <a:t>données collectées et totalisées séparément pour les femmes et pour les hommes. Elles permettent de </a:t>
            </a:r>
            <a:r>
              <a:rPr lang="fr-FR" sz="2700" b="1" dirty="0">
                <a:solidFill>
                  <a:srgbClr val="0000FF"/>
                </a:solidFill>
              </a:rPr>
              <a:t>mesurer et de révéler les différences </a:t>
            </a:r>
            <a:r>
              <a:rPr lang="fr-FR" sz="2700" dirty="0">
                <a:solidFill>
                  <a:schemeClr val="tx1"/>
                </a:solidFill>
              </a:rPr>
              <a:t>dans la vie des femmes et des hommes</a:t>
            </a:r>
          </a:p>
          <a:p>
            <a:r>
              <a:rPr lang="fr-FR" sz="2700" dirty="0"/>
              <a:t> </a:t>
            </a:r>
            <a:r>
              <a:rPr lang="fr-FR" sz="2700" dirty="0">
                <a:solidFill>
                  <a:schemeClr val="tx1"/>
                </a:solidFill>
              </a:rPr>
              <a:t>Elles constituent une </a:t>
            </a:r>
            <a:r>
              <a:rPr lang="fr-FR" sz="2700" b="1" dirty="0">
                <a:solidFill>
                  <a:srgbClr val="0000FF"/>
                </a:solidFill>
              </a:rPr>
              <a:t>condition nécessaire </a:t>
            </a:r>
            <a:r>
              <a:rPr lang="fr-FR" sz="2700" dirty="0">
                <a:solidFill>
                  <a:schemeClr val="tx1"/>
                </a:solidFill>
              </a:rPr>
              <a:t>à l’obtention de statistiques sensibles au </a:t>
            </a:r>
            <a:r>
              <a:rPr lang="fr-FR" sz="2700">
                <a:solidFill>
                  <a:schemeClr val="tx1"/>
                </a:solidFill>
              </a:rPr>
              <a:t>genre</a:t>
            </a:r>
            <a:r>
              <a:rPr lang="fr-FR" sz="2700" smtClean="0">
                <a:solidFill>
                  <a:schemeClr val="tx1"/>
                </a:solidFill>
              </a:rPr>
              <a:t>.     </a:t>
            </a:r>
            <a:endParaRPr lang="fr-FR" sz="2700" dirty="0">
              <a:solidFill>
                <a:schemeClr val="tx1"/>
              </a:solidFill>
            </a:endParaRPr>
          </a:p>
          <a:p>
            <a:endParaRPr lang="fr-FR" sz="2700" dirty="0"/>
          </a:p>
          <a:p>
            <a:r>
              <a:rPr lang="fr-FR" sz="2700" dirty="0">
                <a:solidFill>
                  <a:schemeClr val="tx1"/>
                </a:solidFill>
              </a:rPr>
              <a:t>La désagrégation des données par sexe </a:t>
            </a:r>
            <a:r>
              <a:rPr lang="fr-FR" sz="2700" b="1" dirty="0">
                <a:solidFill>
                  <a:srgbClr val="FF0000"/>
                </a:solidFill>
              </a:rPr>
              <a:t>ne garantit pas </a:t>
            </a:r>
            <a:r>
              <a:rPr lang="fr-FR" sz="2700" dirty="0">
                <a:solidFill>
                  <a:schemeClr val="tx1"/>
                </a:solidFill>
              </a:rPr>
              <a:t>que les concepts, définitions et méthodes utilisés dans la production de données soient conçus pour refléter les rôles, relations et inégalités de genre dans la société. </a:t>
            </a:r>
          </a:p>
          <a:p>
            <a:r>
              <a:rPr lang="fr-FR" sz="2700" dirty="0">
                <a:solidFill>
                  <a:schemeClr val="tx1"/>
                </a:solidFill>
              </a:rPr>
              <a:t>Lorsque des données sur les caractéristiques démographiques, sociales ou économiques sont</a:t>
            </a:r>
            <a:r>
              <a:rPr lang="fr-FR" sz="2700" dirty="0"/>
              <a:t> </a:t>
            </a:r>
            <a:r>
              <a:rPr lang="fr-FR" sz="2700" b="1" dirty="0">
                <a:solidFill>
                  <a:srgbClr val="0000FF"/>
                </a:solidFill>
              </a:rPr>
              <a:t>collectées</a:t>
            </a:r>
            <a:r>
              <a:rPr lang="fr-FR" sz="2700" dirty="0"/>
              <a:t> </a:t>
            </a:r>
            <a:r>
              <a:rPr lang="fr-FR" sz="2700" dirty="0">
                <a:solidFill>
                  <a:schemeClr val="tx1"/>
                </a:solidFill>
              </a:rPr>
              <a:t>sur le terrain, </a:t>
            </a:r>
            <a:r>
              <a:rPr lang="fr-FR" sz="2700" b="1" dirty="0">
                <a:solidFill>
                  <a:srgbClr val="FF0000"/>
                </a:solidFill>
              </a:rPr>
              <a:t>c'est le sexe </a:t>
            </a:r>
            <a:r>
              <a:rPr lang="fr-FR" sz="2700" dirty="0">
                <a:solidFill>
                  <a:schemeClr val="tx1"/>
                </a:solidFill>
              </a:rPr>
              <a:t>d'une personne qui est enregistré (femme) ou  (homme), </a:t>
            </a:r>
            <a:r>
              <a:rPr lang="fr-FR" sz="2700" b="1" dirty="0">
                <a:solidFill>
                  <a:srgbClr val="FF0000"/>
                </a:solidFill>
              </a:rPr>
              <a:t>et non le genre </a:t>
            </a:r>
            <a:r>
              <a:rPr lang="fr-FR" sz="2700" dirty="0">
                <a:solidFill>
                  <a:schemeClr val="tx1"/>
                </a:solidFill>
              </a:rPr>
              <a:t>en tant que concept social pertinent au niveau d'un groupe de population et non pas au niveau individuel ..</a:t>
            </a:r>
          </a:p>
          <a:p>
            <a:endParaRPr lang="fr-FR" sz="2700" dirty="0">
              <a:solidFill>
                <a:schemeClr val="tx1"/>
              </a:solidFill>
            </a:endParaRPr>
          </a:p>
          <a:p>
            <a:r>
              <a:rPr lang="fr-FR" sz="2700" dirty="0">
                <a:solidFill>
                  <a:schemeClr val="tx1"/>
                </a:solidFill>
              </a:rPr>
              <a:t> Toutefois, les données ventilées par sexe, une fois analysées, permettent de révéler des différences dans la vie des femmes et des hommes qui résultent des rôles et des attentes de genre.</a:t>
            </a:r>
          </a:p>
          <a:p>
            <a:endParaRPr lang="fr-FR" dirty="0"/>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91264" cy="418058"/>
          </a:xfrm>
        </p:spPr>
        <p:txBody>
          <a:bodyPr>
            <a:normAutofit fontScale="90000"/>
          </a:bodyPr>
          <a:lstStyle/>
          <a:p>
            <a:pPr lvl="0"/>
            <a:r>
              <a:rPr lang="fr-FR" sz="2200" b="1" dirty="0">
                <a:latin typeface="Arial Narrow" pitchFamily="34" charset="0"/>
              </a:rPr>
              <a:t>Principales barrières à la production, l’analyse et l’usage des SSG (2/5)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30</a:t>
            </a:fld>
            <a:endParaRPr lang="fr-FR" dirty="0"/>
          </a:p>
        </p:txBody>
      </p:sp>
      <p:sp>
        <p:nvSpPr>
          <p:cNvPr id="4" name="Espace réservé du contenu 3"/>
          <p:cNvSpPr>
            <a:spLocks noGrp="1"/>
          </p:cNvSpPr>
          <p:nvPr>
            <p:ph sz="quarter" idx="1"/>
          </p:nvPr>
        </p:nvSpPr>
        <p:spPr>
          <a:xfrm>
            <a:off x="179512" y="980728"/>
            <a:ext cx="8856984" cy="5472608"/>
          </a:xfrm>
        </p:spPr>
        <p:txBody>
          <a:bodyPr>
            <a:normAutofit fontScale="92500" lnSpcReduction="10000"/>
          </a:bodyPr>
          <a:lstStyle/>
          <a:p>
            <a:r>
              <a:rPr lang="fr-FR" dirty="0">
                <a:solidFill>
                  <a:schemeClr val="tx1"/>
                </a:solidFill>
              </a:rPr>
              <a:t>Etat des lieux a mis en exergue l’existence de :</a:t>
            </a:r>
          </a:p>
          <a:p>
            <a:pPr lvl="1"/>
            <a:r>
              <a:rPr lang="fr-FR" dirty="0">
                <a:solidFill>
                  <a:schemeClr val="tx1"/>
                </a:solidFill>
              </a:rPr>
              <a:t>Points focaux genre, cellules ou unités genre dans certains départements ministériels;</a:t>
            </a:r>
          </a:p>
          <a:p>
            <a:pPr lvl="1"/>
            <a:r>
              <a:rPr lang="fr-FR" dirty="0">
                <a:solidFill>
                  <a:schemeClr val="tx1"/>
                </a:solidFill>
              </a:rPr>
              <a:t>Réseau de Concertation Interministériel (RCI) de l’égalité entre les hommes et les femmes dans la fonction publique;</a:t>
            </a:r>
          </a:p>
          <a:p>
            <a:pPr lvl="1"/>
            <a:r>
              <a:rPr lang="fr-FR" dirty="0">
                <a:solidFill>
                  <a:schemeClr val="tx1"/>
                </a:solidFill>
              </a:rPr>
              <a:t>Centre d’Excellence – Budgétisation Sensible au Genre;</a:t>
            </a:r>
          </a:p>
          <a:p>
            <a:pPr lvl="1"/>
            <a:r>
              <a:rPr lang="fr-FR" dirty="0">
                <a:solidFill>
                  <a:schemeClr val="tx1"/>
                </a:solidFill>
              </a:rPr>
              <a:t>Le comité technique interministériel pour le suivi du Plan Gouvernemental pour l’Egalité;</a:t>
            </a:r>
          </a:p>
          <a:p>
            <a:r>
              <a:rPr lang="fr-FR" b="1" u="sng" dirty="0">
                <a:solidFill>
                  <a:srgbClr val="0000FF"/>
                </a:solidFill>
              </a:rPr>
              <a:t>Barrières institutionnelles et organisationnelles</a:t>
            </a:r>
          </a:p>
          <a:p>
            <a:pPr lvl="1"/>
            <a:r>
              <a:rPr lang="fr-FR" dirty="0">
                <a:solidFill>
                  <a:schemeClr val="tx1"/>
                </a:solidFill>
              </a:rPr>
              <a:t>Les structures techniques s’occupant de la production, l’analyse et l’usage de statistiques, </a:t>
            </a:r>
            <a:r>
              <a:rPr lang="fr-FR" b="1" dirty="0">
                <a:solidFill>
                  <a:srgbClr val="C00000"/>
                </a:solidFill>
              </a:rPr>
              <a:t>ne disposent pas </a:t>
            </a:r>
            <a:r>
              <a:rPr lang="fr-FR" dirty="0">
                <a:solidFill>
                  <a:schemeClr val="tx1"/>
                </a:solidFill>
              </a:rPr>
              <a:t>en leur sein </a:t>
            </a:r>
            <a:r>
              <a:rPr lang="fr-FR" b="1" dirty="0">
                <a:solidFill>
                  <a:srgbClr val="C00000"/>
                </a:solidFill>
              </a:rPr>
              <a:t>d’entités chargée de veille à la prise en compte, de manière systématique</a:t>
            </a:r>
            <a:r>
              <a:rPr lang="fr-FR" dirty="0">
                <a:solidFill>
                  <a:schemeClr val="tx1"/>
                </a:solidFill>
              </a:rPr>
              <a:t>, de la dimension genre dans la production et dans l’utilisation des statistiques</a:t>
            </a:r>
          </a:p>
          <a:p>
            <a:pPr lvl="1"/>
            <a:r>
              <a:rPr lang="fr-FR" dirty="0">
                <a:solidFill>
                  <a:schemeClr val="tx1"/>
                </a:solidFill>
              </a:rPr>
              <a:t>Les structures existantes dédiées à la dimension genre </a:t>
            </a:r>
            <a:r>
              <a:rPr lang="fr-FR" b="1" dirty="0">
                <a:solidFill>
                  <a:srgbClr val="C00000"/>
                </a:solidFill>
              </a:rPr>
              <a:t>ne sont pas institutionnalisées</a:t>
            </a:r>
            <a:r>
              <a:rPr lang="fr-FR" dirty="0">
                <a:solidFill>
                  <a:schemeClr val="tx1"/>
                </a:solidFill>
              </a:rPr>
              <a:t> et de facto ne figurent pas sur l’organigramme et ainsi sont moins dotées de ressources humaines.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91264" cy="418058"/>
          </a:xfrm>
        </p:spPr>
        <p:txBody>
          <a:bodyPr>
            <a:normAutofit fontScale="90000"/>
          </a:bodyPr>
          <a:lstStyle/>
          <a:p>
            <a:pPr lvl="0"/>
            <a:r>
              <a:rPr lang="fr-FR" sz="2200" b="1" dirty="0">
                <a:latin typeface="Arial Narrow" pitchFamily="34" charset="0"/>
              </a:rPr>
              <a:t>Principales barrières à la production, l’analyse et l’usage des SSG (3/5)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31</a:t>
            </a:fld>
            <a:endParaRPr lang="fr-FR" dirty="0"/>
          </a:p>
        </p:txBody>
      </p:sp>
      <p:sp>
        <p:nvSpPr>
          <p:cNvPr id="4" name="Espace réservé du contenu 3"/>
          <p:cNvSpPr>
            <a:spLocks noGrp="1"/>
          </p:cNvSpPr>
          <p:nvPr>
            <p:ph sz="quarter" idx="1"/>
          </p:nvPr>
        </p:nvSpPr>
        <p:spPr>
          <a:xfrm>
            <a:off x="107504" y="1052736"/>
            <a:ext cx="9036496" cy="5400600"/>
          </a:xfrm>
        </p:spPr>
        <p:txBody>
          <a:bodyPr>
            <a:normAutofit/>
          </a:bodyPr>
          <a:lstStyle/>
          <a:p>
            <a:r>
              <a:rPr lang="fr-FR" b="1" dirty="0">
                <a:solidFill>
                  <a:srgbClr val="C00000"/>
                </a:solidFill>
              </a:rPr>
              <a:t>Peu </a:t>
            </a:r>
            <a:r>
              <a:rPr lang="fr-FR" dirty="0">
                <a:solidFill>
                  <a:schemeClr val="tx1"/>
                </a:solidFill>
              </a:rPr>
              <a:t>de ressources humaines maîtrisent les cadres normatifs et méthodologiques pour l’analyse des statistiques sensibles au genre en ce qui concerne les thématiques conventionnelles</a:t>
            </a:r>
          </a:p>
          <a:p>
            <a:r>
              <a:rPr lang="fr-FR" b="1" u="sng" dirty="0">
                <a:solidFill>
                  <a:srgbClr val="0000FF"/>
                </a:solidFill>
              </a:rPr>
              <a:t>Barrières techniques </a:t>
            </a:r>
            <a:r>
              <a:rPr lang="fr-FR" dirty="0"/>
              <a:t>:</a:t>
            </a:r>
          </a:p>
          <a:p>
            <a:pPr lvl="1"/>
            <a:r>
              <a:rPr lang="fr-FR" dirty="0">
                <a:solidFill>
                  <a:schemeClr val="tx1"/>
                </a:solidFill>
              </a:rPr>
              <a:t>Besoin d’un </a:t>
            </a:r>
            <a:r>
              <a:rPr lang="fr-FR" b="1" dirty="0">
                <a:solidFill>
                  <a:srgbClr val="C00000"/>
                </a:solidFill>
              </a:rPr>
              <a:t>cadre formel pour le renforcement de capacités </a:t>
            </a:r>
            <a:r>
              <a:rPr lang="fr-FR" dirty="0">
                <a:solidFill>
                  <a:schemeClr val="tx1"/>
                </a:solidFill>
              </a:rPr>
              <a:t>des ressources humaines dédiées à la production et l’analyse de statistique en vue de l’extension de la maîtrise des cadres normatifs et méthodologiques à tous les producteurs</a:t>
            </a:r>
          </a:p>
          <a:p>
            <a:pPr lvl="1"/>
            <a:r>
              <a:rPr lang="fr-FR" dirty="0">
                <a:solidFill>
                  <a:schemeClr val="tx1"/>
                </a:solidFill>
              </a:rPr>
              <a:t> </a:t>
            </a:r>
            <a:r>
              <a:rPr lang="fr-FR" b="1" dirty="0">
                <a:solidFill>
                  <a:srgbClr val="C00000"/>
                </a:solidFill>
              </a:rPr>
              <a:t>Manque d’expertise </a:t>
            </a:r>
            <a:r>
              <a:rPr lang="fr-FR" dirty="0">
                <a:solidFill>
                  <a:schemeClr val="tx1"/>
                </a:solidFill>
              </a:rPr>
              <a:t>pour certaines thématiques telles que (Genre et Migration, Genre et Environnement, Genre et Entreprenariat, …) pour élargir le champ des thématiques cernées pour les statistiques sensibles au genre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20688"/>
            <a:ext cx="8291264" cy="490066"/>
          </a:xfrm>
        </p:spPr>
        <p:txBody>
          <a:bodyPr>
            <a:normAutofit/>
          </a:bodyPr>
          <a:lstStyle/>
          <a:p>
            <a:pPr lvl="0"/>
            <a:r>
              <a:rPr lang="fr-FR" sz="2200" b="1" dirty="0">
                <a:latin typeface="Arial Narrow" pitchFamily="34" charset="0"/>
              </a:rPr>
              <a:t>Principales barrières à la production, l’analyse et l’usage des SSG (4/5)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32</a:t>
            </a:fld>
            <a:endParaRPr lang="fr-FR" dirty="0"/>
          </a:p>
        </p:txBody>
      </p:sp>
      <p:sp>
        <p:nvSpPr>
          <p:cNvPr id="4" name="Espace réservé du contenu 3"/>
          <p:cNvSpPr>
            <a:spLocks noGrp="1"/>
          </p:cNvSpPr>
          <p:nvPr>
            <p:ph sz="quarter" idx="1"/>
          </p:nvPr>
        </p:nvSpPr>
        <p:spPr>
          <a:xfrm>
            <a:off x="395536" y="1052736"/>
            <a:ext cx="8496944" cy="5184576"/>
          </a:xfrm>
        </p:spPr>
        <p:txBody>
          <a:bodyPr>
            <a:normAutofit/>
          </a:bodyPr>
          <a:lstStyle/>
          <a:p>
            <a:r>
              <a:rPr lang="fr-FR" b="1" u="sng" dirty="0">
                <a:solidFill>
                  <a:srgbClr val="0000FF"/>
                </a:solidFill>
              </a:rPr>
              <a:t>Barrières financières </a:t>
            </a:r>
            <a:r>
              <a:rPr lang="fr-FR" dirty="0"/>
              <a:t>:</a:t>
            </a:r>
          </a:p>
          <a:p>
            <a:pPr lvl="1"/>
            <a:r>
              <a:rPr lang="fr-FR" dirty="0">
                <a:solidFill>
                  <a:schemeClr val="tx1"/>
                </a:solidFill>
              </a:rPr>
              <a:t>La non institutionnalisation des entités chargées de veille à la prise en compte de la dimension genre dans la production et l’analyse des statistiques et leur non visibilité sur l’organigramme les </a:t>
            </a:r>
            <a:r>
              <a:rPr lang="fr-FR" b="1" dirty="0">
                <a:solidFill>
                  <a:srgbClr val="C00000"/>
                </a:solidFill>
              </a:rPr>
              <a:t>privent d’allocations budgétaires</a:t>
            </a:r>
            <a:r>
              <a:rPr lang="fr-FR" dirty="0">
                <a:solidFill>
                  <a:schemeClr val="tx1"/>
                </a:solidFill>
              </a:rPr>
              <a:t>;</a:t>
            </a:r>
          </a:p>
          <a:p>
            <a:pPr lvl="1"/>
            <a:r>
              <a:rPr lang="fr-FR" b="1" dirty="0">
                <a:solidFill>
                  <a:srgbClr val="C00000"/>
                </a:solidFill>
              </a:rPr>
              <a:t>Absence de lignes budgétaires </a:t>
            </a:r>
            <a:r>
              <a:rPr lang="fr-FR" dirty="0">
                <a:solidFill>
                  <a:schemeClr val="tx1"/>
                </a:solidFill>
              </a:rPr>
              <a:t>pour favoriser la production de statistiques sensibles au genre;</a:t>
            </a:r>
          </a:p>
          <a:p>
            <a:pPr lvl="1"/>
            <a:r>
              <a:rPr lang="fr-FR" dirty="0">
                <a:solidFill>
                  <a:schemeClr val="tx1"/>
                </a:solidFill>
              </a:rPr>
              <a:t> </a:t>
            </a:r>
            <a:r>
              <a:rPr lang="fr-FR" b="1" dirty="0">
                <a:solidFill>
                  <a:srgbClr val="C00000"/>
                </a:solidFill>
              </a:rPr>
              <a:t>Absence d’un cadre budgétaire </a:t>
            </a:r>
            <a:r>
              <a:rPr lang="fr-FR" dirty="0">
                <a:solidFill>
                  <a:schemeClr val="tx1"/>
                </a:solidFill>
              </a:rPr>
              <a:t>sensible au genre dans les structures de production de statistique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692696"/>
            <a:ext cx="8291264" cy="418058"/>
          </a:xfrm>
        </p:spPr>
        <p:txBody>
          <a:bodyPr>
            <a:normAutofit fontScale="90000"/>
          </a:bodyPr>
          <a:lstStyle/>
          <a:p>
            <a:pPr lvl="0"/>
            <a:r>
              <a:rPr lang="fr-FR" sz="2200" b="1" dirty="0">
                <a:latin typeface="Arial Narrow" pitchFamily="34" charset="0"/>
              </a:rPr>
              <a:t>Principales barrières à la production, l’analyse et l’usage des SSG (5/5)</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33</a:t>
            </a:fld>
            <a:endParaRPr lang="fr-FR" dirty="0"/>
          </a:p>
        </p:txBody>
      </p:sp>
      <p:sp>
        <p:nvSpPr>
          <p:cNvPr id="4" name="Espace réservé du contenu 3"/>
          <p:cNvSpPr>
            <a:spLocks noGrp="1"/>
          </p:cNvSpPr>
          <p:nvPr>
            <p:ph sz="quarter" idx="1"/>
          </p:nvPr>
        </p:nvSpPr>
        <p:spPr>
          <a:xfrm>
            <a:off x="395536" y="1196752"/>
            <a:ext cx="8496944" cy="5040560"/>
          </a:xfrm>
        </p:spPr>
        <p:txBody>
          <a:bodyPr>
            <a:normAutofit/>
          </a:bodyPr>
          <a:lstStyle/>
          <a:p>
            <a:r>
              <a:rPr lang="fr-FR" b="1" u="sng" dirty="0">
                <a:solidFill>
                  <a:srgbClr val="0000FF"/>
                </a:solidFill>
              </a:rPr>
              <a:t>Barrières liées à l’accessibilité et l’usage des SSG</a:t>
            </a:r>
          </a:p>
          <a:p>
            <a:pPr lvl="1"/>
            <a:r>
              <a:rPr lang="fr-FR" b="1" dirty="0">
                <a:solidFill>
                  <a:srgbClr val="C00000"/>
                </a:solidFill>
              </a:rPr>
              <a:t>Non harmonisation </a:t>
            </a:r>
            <a:r>
              <a:rPr lang="fr-FR" dirty="0">
                <a:solidFill>
                  <a:schemeClr val="tx1"/>
                </a:solidFill>
              </a:rPr>
              <a:t>de la politique de diffusion des statistiques et </a:t>
            </a:r>
            <a:r>
              <a:rPr lang="fr-FR" b="1" dirty="0">
                <a:solidFill>
                  <a:srgbClr val="C00000"/>
                </a:solidFill>
              </a:rPr>
              <a:t>en particulier </a:t>
            </a:r>
            <a:r>
              <a:rPr lang="fr-FR" dirty="0">
                <a:solidFill>
                  <a:schemeClr val="tx1"/>
                </a:solidFill>
              </a:rPr>
              <a:t>les statistiques sensibles au genre;</a:t>
            </a:r>
          </a:p>
          <a:p>
            <a:pPr lvl="1"/>
            <a:r>
              <a:rPr lang="fr-FR" dirty="0">
                <a:solidFill>
                  <a:schemeClr val="tx1"/>
                </a:solidFill>
              </a:rPr>
              <a:t>Le </a:t>
            </a:r>
            <a:r>
              <a:rPr lang="fr-FR" b="1" dirty="0">
                <a:solidFill>
                  <a:srgbClr val="C00000"/>
                </a:solidFill>
              </a:rPr>
              <a:t>décalage temporel </a:t>
            </a:r>
            <a:r>
              <a:rPr lang="fr-FR" dirty="0">
                <a:solidFill>
                  <a:schemeClr val="tx1"/>
                </a:solidFill>
              </a:rPr>
              <a:t>dans la diffusion des statistiques et notamment les statistiques sensibles au genre, réduit l’intérêt de leur usage;</a:t>
            </a:r>
          </a:p>
          <a:p>
            <a:pPr lvl="1"/>
            <a:r>
              <a:rPr lang="fr-FR" dirty="0">
                <a:solidFill>
                  <a:schemeClr val="tx1"/>
                </a:solidFill>
              </a:rPr>
              <a:t>Les différents systèmes d’information existants sont </a:t>
            </a:r>
            <a:r>
              <a:rPr lang="fr-FR" b="1" dirty="0">
                <a:solidFill>
                  <a:srgbClr val="C00000"/>
                </a:solidFill>
              </a:rPr>
              <a:t>désintégrés</a:t>
            </a:r>
            <a:r>
              <a:rPr lang="fr-FR" dirty="0">
                <a:solidFill>
                  <a:schemeClr val="tx1"/>
                </a:solidFill>
              </a:rPr>
              <a:t>;</a:t>
            </a:r>
          </a:p>
          <a:p>
            <a:pPr lvl="1"/>
            <a:r>
              <a:rPr lang="fr-FR" b="1" dirty="0">
                <a:solidFill>
                  <a:srgbClr val="C00000"/>
                </a:solidFill>
              </a:rPr>
              <a:t>Absence d’une plateforme </a:t>
            </a:r>
            <a:r>
              <a:rPr lang="fr-FR" dirty="0">
                <a:solidFill>
                  <a:schemeClr val="tx1"/>
                </a:solidFill>
              </a:rPr>
              <a:t>dédiée aux statistiques sensibles au genre facilitant l’accessibilité pour les utilisateurs;</a:t>
            </a:r>
          </a:p>
          <a:p>
            <a:pPr lvl="1"/>
            <a:r>
              <a:rPr lang="fr-FR" dirty="0">
                <a:solidFill>
                  <a:schemeClr val="tx1"/>
                </a:solidFill>
              </a:rPr>
              <a:t>Difficultés rencontrées par les utilisateurs dans la </a:t>
            </a:r>
            <a:r>
              <a:rPr lang="fr-FR" b="1" dirty="0">
                <a:solidFill>
                  <a:srgbClr val="C00000"/>
                </a:solidFill>
              </a:rPr>
              <a:t>compréhension des statistiques sensibles au ge</a:t>
            </a:r>
            <a:r>
              <a:rPr lang="fr-FR" dirty="0">
                <a:solidFill>
                  <a:schemeClr val="tx1"/>
                </a:solidFill>
              </a:rPr>
              <a:t>nre produites, la difficulté </a:t>
            </a:r>
            <a:r>
              <a:rPr lang="fr-FR" b="1" u="sng" dirty="0">
                <a:solidFill>
                  <a:srgbClr val="0000FF"/>
                </a:solidFill>
              </a:rPr>
              <a:t>s’amplifie</a:t>
            </a:r>
            <a:r>
              <a:rPr lang="fr-FR" dirty="0">
                <a:solidFill>
                  <a:schemeClr val="tx1"/>
                </a:solidFill>
              </a:rPr>
              <a:t> davantage quand les statistiques ne sont pas accompagnées de </a:t>
            </a:r>
            <a:r>
              <a:rPr lang="fr-FR" b="1" dirty="0">
                <a:solidFill>
                  <a:srgbClr val="C00000"/>
                </a:solidFill>
              </a:rPr>
              <a:t>métadonnée</a:t>
            </a:r>
            <a:r>
              <a:rPr lang="fr-FR" dirty="0">
                <a:solidFill>
                  <a:schemeClr val="tx1"/>
                </a:solidFill>
              </a:rPr>
              <a: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34</a:t>
            </a:fld>
            <a:endParaRPr lang="fr-FR" dirty="0"/>
          </a:p>
        </p:txBody>
      </p:sp>
      <p:sp>
        <p:nvSpPr>
          <p:cNvPr id="5" name="Titre 4"/>
          <p:cNvSpPr>
            <a:spLocks noGrp="1"/>
          </p:cNvSpPr>
          <p:nvPr>
            <p:ph type="ctrTitle"/>
          </p:nvPr>
        </p:nvSpPr>
        <p:spPr>
          <a:xfrm>
            <a:off x="323528" y="2420888"/>
            <a:ext cx="8568952" cy="1080120"/>
          </a:xfrm>
        </p:spPr>
        <p:txBody>
          <a:bodyPr>
            <a:normAutofit/>
          </a:bodyPr>
          <a:lstStyle/>
          <a:p>
            <a:r>
              <a:rPr lang="fr-FR" sz="2400" b="1" i="1" dirty="0">
                <a:latin typeface="Arial Narrow" pitchFamily="34" charset="0"/>
              </a:rPr>
              <a:t>Opportunités offertes pour le développement et l’évolution des SSG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548680"/>
            <a:ext cx="8435280" cy="432048"/>
          </a:xfrm>
        </p:spPr>
        <p:txBody>
          <a:bodyPr>
            <a:normAutofit fontScale="90000"/>
          </a:bodyPr>
          <a:lstStyle/>
          <a:p>
            <a:pPr lvl="0"/>
            <a:r>
              <a:rPr lang="fr-FR" sz="2300" b="1" dirty="0">
                <a:latin typeface="Arial Narrow" pitchFamily="34" charset="0"/>
              </a:rPr>
              <a:t>Opportunités offertes pour le développement de SSG au Maroc (1/3)</a:t>
            </a:r>
            <a:endParaRPr lang="fr-FR" sz="23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35</a:t>
            </a:fld>
            <a:endParaRPr lang="fr-FR"/>
          </a:p>
        </p:txBody>
      </p:sp>
      <p:sp>
        <p:nvSpPr>
          <p:cNvPr id="4" name="Espace réservé du contenu 3"/>
          <p:cNvSpPr>
            <a:spLocks noGrp="1"/>
          </p:cNvSpPr>
          <p:nvPr>
            <p:ph sz="quarter" idx="1"/>
          </p:nvPr>
        </p:nvSpPr>
        <p:spPr>
          <a:xfrm>
            <a:off x="251520" y="1052736"/>
            <a:ext cx="8640960" cy="5544616"/>
          </a:xfrm>
        </p:spPr>
        <p:txBody>
          <a:bodyPr>
            <a:normAutofit fontScale="92500" lnSpcReduction="20000"/>
          </a:bodyPr>
          <a:lstStyle/>
          <a:p>
            <a:pPr>
              <a:buNone/>
            </a:pPr>
            <a:r>
              <a:rPr lang="fr-FR" dirty="0">
                <a:solidFill>
                  <a:schemeClr val="tx1"/>
                </a:solidFill>
              </a:rPr>
              <a:t>Les opportunités pour le développement et l’évolution des statistiques sensibles au genre sont de différentes natures :</a:t>
            </a:r>
          </a:p>
          <a:p>
            <a:r>
              <a:rPr lang="fr-FR" b="1" u="sng" dirty="0">
                <a:solidFill>
                  <a:srgbClr val="0000FF"/>
                </a:solidFill>
              </a:rPr>
              <a:t>Opportunités juridiques </a:t>
            </a:r>
            <a:r>
              <a:rPr lang="fr-FR" dirty="0">
                <a:solidFill>
                  <a:srgbClr val="0000FF"/>
                </a:solidFill>
              </a:rPr>
              <a:t>:</a:t>
            </a:r>
          </a:p>
          <a:p>
            <a:pPr lvl="1">
              <a:buNone/>
            </a:pPr>
            <a:r>
              <a:rPr lang="fr-FR" dirty="0">
                <a:solidFill>
                  <a:schemeClr val="tx1"/>
                </a:solidFill>
              </a:rPr>
              <a:t>- code de la famille (</a:t>
            </a:r>
            <a:r>
              <a:rPr lang="fr-FR" b="1" dirty="0">
                <a:solidFill>
                  <a:srgbClr val="C00000"/>
                </a:solidFill>
              </a:rPr>
              <a:t>2004</a:t>
            </a:r>
            <a:r>
              <a:rPr lang="fr-FR" dirty="0">
                <a:solidFill>
                  <a:schemeClr val="tx1"/>
                </a:solidFill>
              </a:rPr>
              <a:t>), réforme du code de la nationalité (</a:t>
            </a:r>
            <a:r>
              <a:rPr lang="fr-FR" b="1" dirty="0">
                <a:solidFill>
                  <a:srgbClr val="C00000"/>
                </a:solidFill>
              </a:rPr>
              <a:t>2006</a:t>
            </a:r>
            <a:r>
              <a:rPr lang="fr-FR" dirty="0">
                <a:solidFill>
                  <a:schemeClr val="tx1"/>
                </a:solidFill>
              </a:rPr>
              <a:t>)</a:t>
            </a:r>
          </a:p>
          <a:p>
            <a:pPr lvl="1">
              <a:buNone/>
            </a:pPr>
            <a:r>
              <a:rPr lang="fr-FR" dirty="0">
                <a:solidFill>
                  <a:schemeClr val="tx1"/>
                </a:solidFill>
              </a:rPr>
              <a:t>- la </a:t>
            </a:r>
            <a:r>
              <a:rPr lang="fr-FR" b="1" dirty="0">
                <a:solidFill>
                  <a:srgbClr val="C00000"/>
                </a:solidFill>
              </a:rPr>
              <a:t>constitution de 2011 </a:t>
            </a:r>
            <a:r>
              <a:rPr lang="fr-FR" dirty="0">
                <a:solidFill>
                  <a:schemeClr val="tx1"/>
                </a:solidFill>
              </a:rPr>
              <a:t>(</a:t>
            </a:r>
            <a:r>
              <a:rPr lang="fr-FR" b="1" dirty="0">
                <a:solidFill>
                  <a:srgbClr val="0000FF"/>
                </a:solidFill>
              </a:rPr>
              <a:t>18 articles </a:t>
            </a:r>
            <a:r>
              <a:rPr lang="fr-FR" dirty="0">
                <a:solidFill>
                  <a:schemeClr val="tx1"/>
                </a:solidFill>
              </a:rPr>
              <a:t>renforçant notamment l’égalité entre les sexes, la lutte contre les discriminations, la suprématie des conventions internationales sur les droits internes, …)</a:t>
            </a:r>
          </a:p>
          <a:p>
            <a:pPr lvl="1">
              <a:buFontTx/>
              <a:buChar char="-"/>
            </a:pPr>
            <a:r>
              <a:rPr lang="fr-FR" dirty="0">
                <a:solidFill>
                  <a:schemeClr val="tx1"/>
                </a:solidFill>
              </a:rPr>
              <a:t>la </a:t>
            </a:r>
            <a:r>
              <a:rPr lang="fr-FR" b="1" dirty="0">
                <a:solidFill>
                  <a:srgbClr val="C00000"/>
                </a:solidFill>
              </a:rPr>
              <a:t>nouvelle génération de lois </a:t>
            </a:r>
            <a:r>
              <a:rPr lang="fr-FR" dirty="0">
                <a:solidFill>
                  <a:schemeClr val="tx1"/>
                </a:solidFill>
              </a:rPr>
              <a:t>adoptées en conformité avec la constitution de 2011 ;</a:t>
            </a:r>
          </a:p>
          <a:p>
            <a:pPr marL="1051560" lvl="2" indent="-457200">
              <a:buFont typeface="+mj-lt"/>
              <a:buAutoNum type="arabicPeriod"/>
            </a:pPr>
            <a:r>
              <a:rPr lang="fr-FR" dirty="0">
                <a:solidFill>
                  <a:schemeClr val="tx1"/>
                </a:solidFill>
              </a:rPr>
              <a:t>loi sur la lutte contre la violence à l’égard des femmes, </a:t>
            </a:r>
          </a:p>
          <a:p>
            <a:pPr marL="1051560" lvl="2" indent="-457200">
              <a:buFont typeface="+mj-lt"/>
              <a:buAutoNum type="arabicPeriod"/>
            </a:pPr>
            <a:r>
              <a:rPr lang="fr-FR" dirty="0">
                <a:solidFill>
                  <a:schemeClr val="tx1"/>
                </a:solidFill>
              </a:rPr>
              <a:t>loi relative au respect de l’image de la femme et lutte contre les stéréotypes et la discrimination en veillant au respect du principe de parité dans tous les programmes, </a:t>
            </a:r>
          </a:p>
          <a:p>
            <a:pPr marL="1051560" lvl="2" indent="-457200">
              <a:buFont typeface="+mj-lt"/>
              <a:buAutoNum type="arabicPeriod"/>
            </a:pPr>
            <a:r>
              <a:rPr lang="fr-FR" dirty="0">
                <a:solidFill>
                  <a:schemeClr val="tx1"/>
                </a:solidFill>
              </a:rPr>
              <a:t>loi fixant les conditions de travail et d'emploi des travailleurs domestiques, </a:t>
            </a:r>
          </a:p>
          <a:p>
            <a:pPr marL="1051560" lvl="2" indent="-457200">
              <a:buFont typeface="+mj-lt"/>
              <a:buAutoNum type="arabicPeriod"/>
            </a:pPr>
            <a:r>
              <a:rPr lang="fr-FR" dirty="0">
                <a:solidFill>
                  <a:schemeClr val="tx1"/>
                </a:solidFill>
              </a:rPr>
              <a:t>loi relative à la traite des êtres humains, </a:t>
            </a:r>
          </a:p>
          <a:p>
            <a:pPr marL="1051560" lvl="2" indent="-457200">
              <a:buFont typeface="+mj-lt"/>
              <a:buAutoNum type="arabicPeriod"/>
            </a:pPr>
            <a:r>
              <a:rPr lang="fr-FR" dirty="0">
                <a:solidFill>
                  <a:schemeClr val="tx1"/>
                </a:solidFill>
              </a:rPr>
              <a:t>loi relative à l’Autorité pour la Parité et la Lutte contre toutes formes de Discrimination à l’égard des Femmes,  </a:t>
            </a:r>
          </a:p>
          <a:p>
            <a:pPr marL="1051560" lvl="2" indent="-457200">
              <a:buFont typeface="+mj-lt"/>
              <a:buAutoNum type="arabicPeriod"/>
            </a:pPr>
            <a:r>
              <a:rPr lang="fr-FR" dirty="0">
                <a:solidFill>
                  <a:schemeClr val="tx1"/>
                </a:solidFill>
              </a:rPr>
              <a:t>loi portant sur l’accès à l’information,</a:t>
            </a:r>
          </a:p>
          <a:p>
            <a:pPr marL="1051560" lvl="2" indent="-457200">
              <a:buFont typeface="+mj-lt"/>
              <a:buAutoNum type="arabicPeriod"/>
            </a:pPr>
            <a:r>
              <a:rPr lang="fr-FR" dirty="0">
                <a:solidFill>
                  <a:schemeClr val="tx1"/>
                </a:solidFill>
              </a:rPr>
              <a:t>loi organique des finances, et notamment son article n°39;</a:t>
            </a:r>
          </a:p>
          <a:p>
            <a:pPr lvl="1">
              <a:buNone/>
            </a:pPr>
            <a:r>
              <a:rPr lang="fr-FR" b="1" dirty="0">
                <a:solidFill>
                  <a:srgbClr val="C00000"/>
                </a:solidFill>
              </a:rPr>
              <a:t>- Initiative du HCP en 2015 </a:t>
            </a:r>
            <a:r>
              <a:rPr lang="fr-FR" dirty="0">
                <a:solidFill>
                  <a:schemeClr val="tx1"/>
                </a:solidFill>
              </a:rPr>
              <a:t>pour la révision de la loi relative au système statistique national (</a:t>
            </a:r>
            <a:r>
              <a:rPr lang="fr-FR" b="1" dirty="0">
                <a:solidFill>
                  <a:srgbClr val="0000FF"/>
                </a:solidFill>
              </a:rPr>
              <a:t>projet étudié au niveau du conseil de gouvernement le 27 août 2015</a:t>
            </a:r>
            <a:r>
              <a:rPr lang="fr-FR" dirty="0">
                <a:solidFill>
                  <a:schemeClr val="tx1"/>
                </a:solidFill>
              </a:rPr>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620688"/>
            <a:ext cx="8435280" cy="432048"/>
          </a:xfrm>
        </p:spPr>
        <p:txBody>
          <a:bodyPr>
            <a:normAutofit fontScale="90000"/>
          </a:bodyPr>
          <a:lstStyle/>
          <a:p>
            <a:pPr lvl="0"/>
            <a:r>
              <a:rPr lang="fr-FR" sz="2300" b="1" dirty="0">
                <a:latin typeface="Arial Narrow" pitchFamily="34" charset="0"/>
              </a:rPr>
              <a:t>Opportunités offertes pour le développement de SSG au Maroc (2/3)</a:t>
            </a:r>
            <a:endParaRPr lang="fr-FR" sz="23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36</a:t>
            </a:fld>
            <a:endParaRPr lang="fr-FR" dirty="0"/>
          </a:p>
        </p:txBody>
      </p:sp>
      <p:sp>
        <p:nvSpPr>
          <p:cNvPr id="4" name="Espace réservé du contenu 3"/>
          <p:cNvSpPr>
            <a:spLocks noGrp="1"/>
          </p:cNvSpPr>
          <p:nvPr>
            <p:ph sz="quarter" idx="1"/>
          </p:nvPr>
        </p:nvSpPr>
        <p:spPr>
          <a:xfrm>
            <a:off x="323528" y="1124744"/>
            <a:ext cx="8568952" cy="5256584"/>
          </a:xfrm>
        </p:spPr>
        <p:txBody>
          <a:bodyPr>
            <a:normAutofit fontScale="77500" lnSpcReduction="20000"/>
          </a:bodyPr>
          <a:lstStyle/>
          <a:p>
            <a:r>
              <a:rPr lang="fr-FR" b="1" u="sng" dirty="0">
                <a:solidFill>
                  <a:srgbClr val="0000FF"/>
                </a:solidFill>
              </a:rPr>
              <a:t>Opportunités liées aux </a:t>
            </a:r>
            <a:r>
              <a:rPr lang="fr-FR" b="1" u="sng" dirty="0">
                <a:solidFill>
                  <a:srgbClr val="FF0000"/>
                </a:solidFill>
              </a:rPr>
              <a:t>politiques publiques </a:t>
            </a:r>
            <a:r>
              <a:rPr lang="fr-FR" b="1" u="sng" dirty="0">
                <a:solidFill>
                  <a:srgbClr val="0000FF"/>
                </a:solidFill>
              </a:rPr>
              <a:t>et</a:t>
            </a:r>
            <a:r>
              <a:rPr lang="fr-FR" b="1" u="sng" dirty="0">
                <a:solidFill>
                  <a:schemeClr val="accent1">
                    <a:lumMod val="75000"/>
                  </a:schemeClr>
                </a:solidFill>
              </a:rPr>
              <a:t> </a:t>
            </a:r>
            <a:r>
              <a:rPr lang="fr-FR" b="1" u="sng" dirty="0">
                <a:solidFill>
                  <a:srgbClr val="C00000"/>
                </a:solidFill>
              </a:rPr>
              <a:t>programmes sociaux</a:t>
            </a:r>
            <a:r>
              <a:rPr lang="fr-FR" dirty="0"/>
              <a:t>:</a:t>
            </a:r>
          </a:p>
          <a:p>
            <a:pPr lvl="1"/>
            <a:r>
              <a:rPr lang="fr-FR" sz="2200" dirty="0">
                <a:solidFill>
                  <a:schemeClr val="tx1"/>
                </a:solidFill>
              </a:rPr>
              <a:t>- Plan Gouvernemental pour l’Egalité « ICRAM2 »</a:t>
            </a:r>
          </a:p>
          <a:p>
            <a:pPr lvl="1"/>
            <a:r>
              <a:rPr lang="fr-FR" sz="2200" dirty="0">
                <a:solidFill>
                  <a:schemeClr val="tx1"/>
                </a:solidFill>
              </a:rPr>
              <a:t>-Stratégie nationale de lutte contre la violence à l’égard des femmes</a:t>
            </a:r>
          </a:p>
          <a:p>
            <a:pPr lvl="1"/>
            <a:r>
              <a:rPr lang="fr-FR" sz="2200" dirty="0">
                <a:solidFill>
                  <a:schemeClr val="tx1"/>
                </a:solidFill>
              </a:rPr>
              <a:t>- Stratégie Nationale pour les droits de l’Homme </a:t>
            </a:r>
          </a:p>
          <a:p>
            <a:pPr lvl="1"/>
            <a:r>
              <a:rPr lang="fr-FR" sz="2200" dirty="0">
                <a:solidFill>
                  <a:schemeClr val="tx1"/>
                </a:solidFill>
              </a:rPr>
              <a:t>- Stratégie Nationale de la Promotion de l’Emploi </a:t>
            </a:r>
          </a:p>
          <a:p>
            <a:pPr lvl="1"/>
            <a:r>
              <a:rPr lang="fr-FR" sz="2200" dirty="0">
                <a:solidFill>
                  <a:schemeClr val="tx1"/>
                </a:solidFill>
              </a:rPr>
              <a:t>- Stratégie Nationale de lutte contre les causes évitables de la mortalité et la morbidité maternelles et néonatales </a:t>
            </a:r>
          </a:p>
          <a:p>
            <a:pPr lvl="1"/>
            <a:r>
              <a:rPr lang="fr-FR" sz="2200" dirty="0">
                <a:solidFill>
                  <a:schemeClr val="tx1"/>
                </a:solidFill>
              </a:rPr>
              <a:t>- Politique Publique Intégrée pour la promotion des droits des Personnes en situation de Handicap </a:t>
            </a:r>
          </a:p>
          <a:p>
            <a:pPr lvl="1"/>
            <a:r>
              <a:rPr lang="fr-FR" sz="2200" dirty="0">
                <a:solidFill>
                  <a:schemeClr val="tx1"/>
                </a:solidFill>
              </a:rPr>
              <a:t>- Politique Publique Intégrée de la Protection de l’Enfance </a:t>
            </a:r>
          </a:p>
          <a:p>
            <a:pPr lvl="0">
              <a:buNone/>
            </a:pPr>
            <a:r>
              <a:rPr lang="fr-FR" dirty="0">
                <a:solidFill>
                  <a:schemeClr val="tx1"/>
                </a:solidFill>
              </a:rPr>
              <a:t>……..</a:t>
            </a:r>
          </a:p>
          <a:p>
            <a:pPr lvl="1"/>
            <a:r>
              <a:rPr lang="fr-FR" sz="2200" dirty="0">
                <a:solidFill>
                  <a:schemeClr val="tx1"/>
                </a:solidFill>
              </a:rPr>
              <a:t>- Initiative Nationale pour le Développement Humain,</a:t>
            </a:r>
          </a:p>
          <a:p>
            <a:pPr lvl="1"/>
            <a:r>
              <a:rPr lang="fr-FR" sz="2200" dirty="0">
                <a:solidFill>
                  <a:schemeClr val="tx1"/>
                </a:solidFill>
              </a:rPr>
              <a:t>- Programme de réduction des disparités sociales et territoriales en milieu rural </a:t>
            </a:r>
          </a:p>
          <a:p>
            <a:pPr lvl="1"/>
            <a:r>
              <a:rPr lang="fr-FR" sz="2200" dirty="0">
                <a:solidFill>
                  <a:schemeClr val="tx1"/>
                </a:solidFill>
              </a:rPr>
              <a:t>- Aide directe aux femmes veuves en situation de précarité, </a:t>
            </a:r>
          </a:p>
          <a:p>
            <a:pPr lvl="1"/>
            <a:r>
              <a:rPr lang="fr-FR" sz="2200" dirty="0">
                <a:solidFill>
                  <a:schemeClr val="tx1"/>
                </a:solidFill>
              </a:rPr>
              <a:t>- Entraide familiale, </a:t>
            </a:r>
          </a:p>
          <a:p>
            <a:pPr lvl="1"/>
            <a:r>
              <a:rPr lang="fr-FR" sz="2200" dirty="0">
                <a:solidFill>
                  <a:schemeClr val="tx1"/>
                </a:solidFill>
              </a:rPr>
              <a:t>- Assistance aux personnes à besoins spécifiques.</a:t>
            </a:r>
          </a:p>
          <a:p>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20688"/>
            <a:ext cx="8435280" cy="432048"/>
          </a:xfrm>
        </p:spPr>
        <p:txBody>
          <a:bodyPr>
            <a:normAutofit/>
          </a:bodyPr>
          <a:lstStyle/>
          <a:p>
            <a:pPr lvl="0"/>
            <a:r>
              <a:rPr lang="fr-FR" sz="2200" b="1" dirty="0">
                <a:latin typeface="Arial Narrow" pitchFamily="34" charset="0"/>
              </a:rPr>
              <a:t>Opportunités offertes pour le développement de SSG au Maroc (3/3)</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37</a:t>
            </a:fld>
            <a:endParaRPr lang="fr-FR" dirty="0"/>
          </a:p>
        </p:txBody>
      </p:sp>
      <p:sp>
        <p:nvSpPr>
          <p:cNvPr id="4" name="Espace réservé du contenu 3"/>
          <p:cNvSpPr>
            <a:spLocks noGrp="1"/>
          </p:cNvSpPr>
          <p:nvPr>
            <p:ph sz="quarter" idx="1"/>
          </p:nvPr>
        </p:nvSpPr>
        <p:spPr>
          <a:xfrm>
            <a:off x="323528" y="1124744"/>
            <a:ext cx="8568952" cy="5256584"/>
          </a:xfrm>
        </p:spPr>
        <p:txBody>
          <a:bodyPr>
            <a:normAutofit/>
          </a:bodyPr>
          <a:lstStyle/>
          <a:p>
            <a:r>
              <a:rPr lang="fr-FR" sz="2400" b="1" u="sng" dirty="0">
                <a:solidFill>
                  <a:srgbClr val="0000FF"/>
                </a:solidFill>
              </a:rPr>
              <a:t>Opportunités liées aux Engagements internationaux </a:t>
            </a:r>
            <a:r>
              <a:rPr lang="fr-FR" dirty="0">
                <a:solidFill>
                  <a:srgbClr val="0000FF"/>
                </a:solidFill>
              </a:rPr>
              <a:t>:</a:t>
            </a:r>
          </a:p>
          <a:p>
            <a:pPr lvl="1"/>
            <a:r>
              <a:rPr lang="fr-FR" sz="2200" dirty="0">
                <a:solidFill>
                  <a:schemeClr val="tx1"/>
                </a:solidFill>
              </a:rPr>
              <a:t>- Engagement par rapport à la CEDAW</a:t>
            </a:r>
          </a:p>
          <a:p>
            <a:pPr lvl="1"/>
            <a:r>
              <a:rPr lang="fr-FR" sz="2200" dirty="0">
                <a:solidFill>
                  <a:schemeClr val="tx1"/>
                </a:solidFill>
              </a:rPr>
              <a:t>- Engagement par rapport au plan d’action de Beijing</a:t>
            </a:r>
          </a:p>
          <a:p>
            <a:pPr lvl="1"/>
            <a:r>
              <a:rPr lang="fr-FR" sz="2200" dirty="0">
                <a:solidFill>
                  <a:schemeClr val="tx1"/>
                </a:solidFill>
              </a:rPr>
              <a:t>- Engagement par rapport à l’Agenda mondial 2030</a:t>
            </a:r>
          </a:p>
          <a:p>
            <a:pPr lvl="1"/>
            <a:endParaRPr lang="fr-FR" sz="2200" dirty="0"/>
          </a:p>
          <a:p>
            <a:pPr lvl="1"/>
            <a:endParaRPr lang="fr-FR" sz="2200" dirty="0"/>
          </a:p>
          <a:p>
            <a:r>
              <a:rPr lang="fr-FR" sz="2400" b="1" u="sng" dirty="0">
                <a:solidFill>
                  <a:srgbClr val="0000FF"/>
                </a:solidFill>
              </a:rPr>
              <a:t>Opportunités liées à la disponibilité de cadres normatifs et méthodologiques pour différents domaines</a:t>
            </a:r>
          </a:p>
          <a:p>
            <a:pPr lvl="1"/>
            <a:r>
              <a:rPr lang="fr-FR" dirty="0">
                <a:solidFill>
                  <a:schemeClr val="tx1"/>
                </a:solidFill>
              </a:rPr>
              <a:t>- Une liste non exhaustive de manuels, guides, cadres, … est identifiée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681280" cy="457200"/>
          </a:xfrm>
          <a:prstGeom prst="ellipse">
            <a:avLst/>
          </a:prstGeom>
        </p:spPr>
        <p:txBody>
          <a:bodyPr/>
          <a:lstStyle/>
          <a:p>
            <a:fld id="{51BCE164-F791-443F-A194-5297C46804B1}" type="slidenum">
              <a:rPr lang="fr-FR" smtClean="0"/>
              <a:pPr/>
              <a:t>38</a:t>
            </a:fld>
            <a:endParaRPr lang="fr-FR" dirty="0"/>
          </a:p>
        </p:txBody>
      </p:sp>
      <p:sp>
        <p:nvSpPr>
          <p:cNvPr id="5" name="Titre 4"/>
          <p:cNvSpPr>
            <a:spLocks noGrp="1"/>
          </p:cNvSpPr>
          <p:nvPr>
            <p:ph type="ctrTitle"/>
          </p:nvPr>
        </p:nvSpPr>
        <p:spPr/>
        <p:txBody>
          <a:bodyPr>
            <a:normAutofit/>
          </a:bodyPr>
          <a:lstStyle/>
          <a:p>
            <a:r>
              <a:rPr lang="fr-FR" sz="3200" b="1" i="1" dirty="0">
                <a:latin typeface="Arial Narrow" pitchFamily="34" charset="0"/>
              </a:rPr>
              <a:t>Principales recommandations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91264" cy="432048"/>
          </a:xfrm>
        </p:spPr>
        <p:txBody>
          <a:bodyPr>
            <a:normAutofit/>
          </a:bodyPr>
          <a:lstStyle/>
          <a:p>
            <a:pPr lvl="0"/>
            <a:r>
              <a:rPr lang="fr-FR" sz="2200" b="1" dirty="0">
                <a:solidFill>
                  <a:srgbClr val="0000FF"/>
                </a:solidFill>
                <a:latin typeface="Arial Narrow" pitchFamily="34" charset="0"/>
              </a:rPr>
              <a:t>Principales Recommandations </a:t>
            </a:r>
            <a:r>
              <a:rPr lang="fr-FR" sz="2200" b="1" dirty="0">
                <a:latin typeface="Arial Narrow" pitchFamily="34" charset="0"/>
              </a:rPr>
              <a:t>(1/2)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39</a:t>
            </a:fld>
            <a:endParaRPr lang="fr-FR" dirty="0"/>
          </a:p>
        </p:txBody>
      </p:sp>
      <p:sp>
        <p:nvSpPr>
          <p:cNvPr id="4" name="Espace réservé du contenu 3"/>
          <p:cNvSpPr>
            <a:spLocks noGrp="1"/>
          </p:cNvSpPr>
          <p:nvPr>
            <p:ph sz="quarter" idx="1"/>
          </p:nvPr>
        </p:nvSpPr>
        <p:spPr>
          <a:xfrm>
            <a:off x="107504" y="908720"/>
            <a:ext cx="8928992" cy="5544616"/>
          </a:xfrm>
        </p:spPr>
        <p:txBody>
          <a:bodyPr>
            <a:normAutofit fontScale="92500" lnSpcReduction="20000"/>
          </a:bodyPr>
          <a:lstStyle/>
          <a:p>
            <a:r>
              <a:rPr lang="fr-FR" b="1" u="sng" dirty="0">
                <a:solidFill>
                  <a:srgbClr val="6600FF"/>
                </a:solidFill>
              </a:rPr>
              <a:t>Sur le plan juridique </a:t>
            </a:r>
            <a:r>
              <a:rPr lang="fr-FR" dirty="0"/>
              <a:t>:</a:t>
            </a:r>
          </a:p>
          <a:p>
            <a:pPr lvl="1"/>
            <a:r>
              <a:rPr lang="fr-FR" dirty="0">
                <a:solidFill>
                  <a:schemeClr val="tx1"/>
                </a:solidFill>
              </a:rPr>
              <a:t>Adoption d’une </a:t>
            </a:r>
            <a:r>
              <a:rPr lang="fr-FR" b="1" dirty="0">
                <a:solidFill>
                  <a:srgbClr val="C00000"/>
                </a:solidFill>
              </a:rPr>
              <a:t>loi </a:t>
            </a:r>
            <a:r>
              <a:rPr lang="fr-FR" dirty="0">
                <a:solidFill>
                  <a:schemeClr val="tx1"/>
                </a:solidFill>
              </a:rPr>
              <a:t>pour régir le système statistique national spécifiant de </a:t>
            </a:r>
            <a:r>
              <a:rPr lang="fr-FR" b="1" dirty="0">
                <a:solidFill>
                  <a:srgbClr val="C00000"/>
                </a:solidFill>
              </a:rPr>
              <a:t>manière explicite </a:t>
            </a:r>
            <a:r>
              <a:rPr lang="fr-FR" dirty="0">
                <a:solidFill>
                  <a:schemeClr val="tx1"/>
                </a:solidFill>
              </a:rPr>
              <a:t>la place des </a:t>
            </a:r>
            <a:r>
              <a:rPr lang="fr-FR" b="1" dirty="0">
                <a:solidFill>
                  <a:srgbClr val="C00000"/>
                </a:solidFill>
              </a:rPr>
              <a:t>statistiques sensibles au genre</a:t>
            </a:r>
            <a:r>
              <a:rPr lang="fr-FR" dirty="0">
                <a:solidFill>
                  <a:schemeClr val="tx1"/>
                </a:solidFill>
              </a:rPr>
              <a:t>;</a:t>
            </a:r>
          </a:p>
          <a:p>
            <a:pPr lvl="1"/>
            <a:r>
              <a:rPr lang="fr-FR" dirty="0">
                <a:solidFill>
                  <a:schemeClr val="tx1"/>
                </a:solidFill>
              </a:rPr>
              <a:t>Elaboration et adoption d’un </a:t>
            </a:r>
            <a:r>
              <a:rPr lang="fr-FR" b="1" dirty="0">
                <a:solidFill>
                  <a:srgbClr val="C00000"/>
                </a:solidFill>
              </a:rPr>
              <a:t>code de bonnes pratiques </a:t>
            </a:r>
            <a:r>
              <a:rPr lang="fr-FR" dirty="0">
                <a:solidFill>
                  <a:schemeClr val="tx1"/>
                </a:solidFill>
              </a:rPr>
              <a:t>pour les statistiques officielles nationales</a:t>
            </a:r>
          </a:p>
          <a:p>
            <a:pPr lvl="1"/>
            <a:r>
              <a:rPr lang="fr-FR" dirty="0">
                <a:solidFill>
                  <a:schemeClr val="tx1"/>
                </a:solidFill>
              </a:rPr>
              <a:t>Systématiser l’inscription dans tout texte juridique, où la dimension genre est spécifiée, </a:t>
            </a:r>
            <a:r>
              <a:rPr lang="fr-FR" b="1" dirty="0">
                <a:solidFill>
                  <a:srgbClr val="C00000"/>
                </a:solidFill>
              </a:rPr>
              <a:t>l’obligation de produire et d’utiliser les statistiques sensibles au genre</a:t>
            </a:r>
          </a:p>
          <a:p>
            <a:pPr lvl="1"/>
            <a:r>
              <a:rPr lang="fr-FR" dirty="0">
                <a:solidFill>
                  <a:schemeClr val="tx1"/>
                </a:solidFill>
              </a:rPr>
              <a:t>Renforcer le rôle du Comité de Coordination des Etudes Statistiques (</a:t>
            </a:r>
            <a:r>
              <a:rPr lang="fr-FR" b="1" dirty="0">
                <a:solidFill>
                  <a:srgbClr val="C00000"/>
                </a:solidFill>
              </a:rPr>
              <a:t>COCOES</a:t>
            </a:r>
            <a:r>
              <a:rPr lang="fr-FR" dirty="0">
                <a:solidFill>
                  <a:schemeClr val="tx1"/>
                </a:solidFill>
              </a:rPr>
              <a:t>)</a:t>
            </a:r>
          </a:p>
          <a:p>
            <a:pPr lvl="1"/>
            <a:r>
              <a:rPr lang="fr-FR" dirty="0">
                <a:solidFill>
                  <a:schemeClr val="tx1"/>
                </a:solidFill>
              </a:rPr>
              <a:t>Doter les producteurs de statistiques, ne faisant pas partie des départements ministériels, d’un </a:t>
            </a:r>
            <a:r>
              <a:rPr lang="fr-FR" b="1" dirty="0">
                <a:solidFill>
                  <a:srgbClr val="C00000"/>
                </a:solidFill>
              </a:rPr>
              <a:t>cadre pour la budgétisation sensible au genre </a:t>
            </a:r>
            <a:r>
              <a:rPr lang="fr-FR" dirty="0">
                <a:solidFill>
                  <a:schemeClr val="tx1"/>
                </a:solidFill>
              </a:rPr>
              <a:t>conformément à l’article 39 de la LOF</a:t>
            </a:r>
          </a:p>
          <a:p>
            <a:r>
              <a:rPr lang="fr-FR" b="1" u="sng" dirty="0">
                <a:solidFill>
                  <a:srgbClr val="6600FF"/>
                </a:solidFill>
              </a:rPr>
              <a:t>Sur le plan institutionnel / organisationnel / financier</a:t>
            </a:r>
          </a:p>
          <a:p>
            <a:pPr lvl="1"/>
            <a:r>
              <a:rPr lang="fr-FR" dirty="0">
                <a:solidFill>
                  <a:schemeClr val="tx1"/>
                </a:solidFill>
              </a:rPr>
              <a:t>Mise en place de manière systématique des </a:t>
            </a:r>
            <a:r>
              <a:rPr lang="fr-FR" b="1" dirty="0">
                <a:solidFill>
                  <a:srgbClr val="C00000"/>
                </a:solidFill>
              </a:rPr>
              <a:t>entités de veille à la prise en compte de la dimension genre</a:t>
            </a:r>
            <a:r>
              <a:rPr lang="fr-FR" dirty="0">
                <a:solidFill>
                  <a:schemeClr val="tx1"/>
                </a:solidFill>
              </a:rPr>
              <a:t> aussi bien dans les structures de production, d’analyse et de diffusion de statistiques que dans les structures d’usage de statistiques</a:t>
            </a:r>
          </a:p>
          <a:p>
            <a:pPr lvl="1"/>
            <a:r>
              <a:rPr lang="fr-FR" b="1" dirty="0">
                <a:solidFill>
                  <a:srgbClr val="C00000"/>
                </a:solidFill>
              </a:rPr>
              <a:t>Institutionnalisation</a:t>
            </a:r>
            <a:r>
              <a:rPr lang="fr-FR" dirty="0">
                <a:solidFill>
                  <a:schemeClr val="tx1"/>
                </a:solidFill>
              </a:rPr>
              <a:t> de ces entités et dotation en </a:t>
            </a:r>
            <a:r>
              <a:rPr lang="fr-FR" b="1" u="sng" dirty="0">
                <a:solidFill>
                  <a:srgbClr val="0000FF"/>
                </a:solidFill>
              </a:rPr>
              <a:t>ressources humaines et financières</a:t>
            </a:r>
          </a:p>
          <a:p>
            <a:pPr lvl="1"/>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032" y="476672"/>
            <a:ext cx="8712968" cy="476672"/>
          </a:xfrm>
        </p:spPr>
        <p:txBody>
          <a:bodyPr>
            <a:noAutofit/>
          </a:bodyPr>
          <a:lstStyle/>
          <a:p>
            <a:r>
              <a:rPr lang="fr-FR" sz="2200" b="1" i="1" dirty="0">
                <a:solidFill>
                  <a:srgbClr val="0000FF"/>
                </a:solidFill>
                <a:latin typeface="Arial Narrow" pitchFamily="34" charset="0"/>
              </a:rPr>
              <a:t>Statistiques ventilés selon le sexe / Statistiques sensibles au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4</a:t>
            </a:fld>
            <a:endParaRPr lang="fr-FR"/>
          </a:p>
        </p:txBody>
      </p:sp>
      <p:sp>
        <p:nvSpPr>
          <p:cNvPr id="4" name="Espace réservé du contenu 3"/>
          <p:cNvSpPr>
            <a:spLocks noGrp="1"/>
          </p:cNvSpPr>
          <p:nvPr>
            <p:ph sz="quarter" idx="1"/>
          </p:nvPr>
        </p:nvSpPr>
        <p:spPr>
          <a:xfrm>
            <a:off x="395536" y="980728"/>
            <a:ext cx="8640960" cy="5544616"/>
          </a:xfrm>
        </p:spPr>
        <p:txBody>
          <a:bodyPr>
            <a:normAutofit/>
          </a:bodyPr>
          <a:lstStyle/>
          <a:p>
            <a:r>
              <a:rPr lang="fr-FR" b="1" dirty="0">
                <a:solidFill>
                  <a:schemeClr val="tx1"/>
                </a:solidFill>
              </a:rPr>
              <a:t>Statistiques sensibles au genre </a:t>
            </a:r>
            <a:r>
              <a:rPr lang="fr-FR" dirty="0">
                <a:solidFill>
                  <a:schemeClr val="tx1"/>
                </a:solidFill>
              </a:rPr>
              <a:t>exigent : </a:t>
            </a:r>
            <a:r>
              <a:rPr lang="fr-FR" b="1" u="sng" dirty="0">
                <a:solidFill>
                  <a:srgbClr val="C00000"/>
                </a:solidFill>
              </a:rPr>
              <a:t>4 exigences</a:t>
            </a:r>
          </a:p>
          <a:p>
            <a:pPr lvl="0">
              <a:buFont typeface="Wingdings" pitchFamily="2" charset="2"/>
              <a:buChar char="v"/>
            </a:pPr>
            <a:r>
              <a:rPr lang="fr-FR" sz="2400" dirty="0">
                <a:solidFill>
                  <a:schemeClr val="tx1"/>
                </a:solidFill>
              </a:rPr>
              <a:t>Les données soient </a:t>
            </a:r>
            <a:r>
              <a:rPr lang="fr-FR" sz="2400" b="1" dirty="0">
                <a:solidFill>
                  <a:srgbClr val="0000FF"/>
                </a:solidFill>
              </a:rPr>
              <a:t>collectées et présentées par sexe </a:t>
            </a:r>
            <a:r>
              <a:rPr lang="fr-FR" sz="2400" dirty="0">
                <a:solidFill>
                  <a:schemeClr val="tx1"/>
                </a:solidFill>
              </a:rPr>
              <a:t>en tant que classification primaire et globale;</a:t>
            </a:r>
          </a:p>
          <a:p>
            <a:pPr lvl="0">
              <a:buFont typeface="Wingdings" pitchFamily="2" charset="2"/>
              <a:buChar char="v"/>
            </a:pPr>
            <a:r>
              <a:rPr lang="fr-FR" sz="2400" dirty="0">
                <a:solidFill>
                  <a:schemeClr val="tx1"/>
                </a:solidFill>
              </a:rPr>
              <a:t>Les données reflètent les </a:t>
            </a:r>
            <a:r>
              <a:rPr lang="fr-FR" sz="2400" b="1" dirty="0">
                <a:solidFill>
                  <a:srgbClr val="0000FF"/>
                </a:solidFill>
              </a:rPr>
              <a:t>questions de genre </a:t>
            </a:r>
            <a:r>
              <a:rPr lang="fr-FR" sz="2400" dirty="0">
                <a:solidFill>
                  <a:schemeClr val="tx1"/>
                </a:solidFill>
              </a:rPr>
              <a:t>et dépassent les domaines</a:t>
            </a:r>
            <a:r>
              <a:rPr lang="fr-FR" sz="2400" dirty="0"/>
              <a:t> </a:t>
            </a:r>
            <a:r>
              <a:rPr lang="fr-FR" sz="2400" b="1" dirty="0">
                <a:solidFill>
                  <a:srgbClr val="0070C0"/>
                </a:solidFill>
              </a:rPr>
              <a:t>traditionnels</a:t>
            </a:r>
            <a:r>
              <a:rPr lang="fr-FR" sz="2400" dirty="0"/>
              <a:t> </a:t>
            </a:r>
            <a:r>
              <a:rPr lang="fr-FR" sz="2400" dirty="0">
                <a:solidFill>
                  <a:schemeClr val="tx1"/>
                </a:solidFill>
              </a:rPr>
              <a:t>des statistiques;</a:t>
            </a:r>
          </a:p>
          <a:p>
            <a:pPr lvl="0">
              <a:buFont typeface="Wingdings" pitchFamily="2" charset="2"/>
              <a:buChar char="v"/>
            </a:pPr>
            <a:r>
              <a:rPr lang="fr-FR" sz="2400" dirty="0">
                <a:solidFill>
                  <a:schemeClr val="tx1"/>
                </a:solidFill>
              </a:rPr>
              <a:t>Les données reposent sur des </a:t>
            </a:r>
            <a:r>
              <a:rPr lang="fr-FR" sz="2400" b="1" dirty="0">
                <a:solidFill>
                  <a:srgbClr val="0000FF"/>
                </a:solidFill>
              </a:rPr>
              <a:t>concepts et définitions </a:t>
            </a:r>
            <a:r>
              <a:rPr lang="fr-FR" sz="2400" dirty="0">
                <a:solidFill>
                  <a:schemeClr val="tx1"/>
                </a:solidFill>
              </a:rPr>
              <a:t>reflétant de manière adéquate la </a:t>
            </a:r>
            <a:r>
              <a:rPr lang="fr-FR" sz="2400" b="1" dirty="0">
                <a:solidFill>
                  <a:srgbClr val="0070C0"/>
                </a:solidFill>
              </a:rPr>
              <a:t>diversité des femmes et des hommes</a:t>
            </a:r>
            <a:r>
              <a:rPr lang="fr-FR" sz="2400" dirty="0">
                <a:solidFill>
                  <a:srgbClr val="0070C0"/>
                </a:solidFill>
              </a:rPr>
              <a:t> </a:t>
            </a:r>
            <a:r>
              <a:rPr lang="fr-FR" sz="2400" dirty="0">
                <a:solidFill>
                  <a:schemeClr val="tx1"/>
                </a:solidFill>
              </a:rPr>
              <a:t>, englobant </a:t>
            </a:r>
            <a:r>
              <a:rPr lang="fr-FR" sz="2400" b="1" dirty="0">
                <a:solidFill>
                  <a:srgbClr val="0070C0"/>
                </a:solidFill>
              </a:rPr>
              <a:t>tous les aspects de leur vie </a:t>
            </a:r>
            <a:r>
              <a:rPr lang="fr-FR" sz="2400" dirty="0">
                <a:solidFill>
                  <a:schemeClr val="tx1"/>
                </a:solidFill>
              </a:rPr>
              <a:t>et  révélant les </a:t>
            </a:r>
            <a:r>
              <a:rPr lang="fr-FR" sz="2400" b="1" dirty="0">
                <a:solidFill>
                  <a:srgbClr val="0070C0"/>
                </a:solidFill>
              </a:rPr>
              <a:t>différences et similitudes significatives</a:t>
            </a:r>
            <a:r>
              <a:rPr lang="fr-FR" sz="2400" dirty="0"/>
              <a:t> </a:t>
            </a:r>
            <a:r>
              <a:rPr lang="fr-FR" sz="2400" dirty="0">
                <a:solidFill>
                  <a:schemeClr val="tx1"/>
                </a:solidFill>
              </a:rPr>
              <a:t>entre les femmes et les hommes.</a:t>
            </a:r>
          </a:p>
          <a:p>
            <a:pPr lvl="0">
              <a:buFont typeface="Wingdings" pitchFamily="2" charset="2"/>
              <a:buChar char="v"/>
            </a:pPr>
            <a:r>
              <a:rPr lang="fr-FR" sz="2400" dirty="0">
                <a:solidFill>
                  <a:schemeClr val="tx1"/>
                </a:solidFill>
              </a:rPr>
              <a:t>Les</a:t>
            </a:r>
            <a:r>
              <a:rPr lang="fr-FR" sz="2400" dirty="0"/>
              <a:t> </a:t>
            </a:r>
            <a:r>
              <a:rPr lang="fr-FR" sz="2400" b="1" dirty="0">
                <a:solidFill>
                  <a:srgbClr val="0000FF"/>
                </a:solidFill>
              </a:rPr>
              <a:t>méthodes de collecte </a:t>
            </a:r>
            <a:r>
              <a:rPr lang="fr-FR" sz="2400" dirty="0">
                <a:solidFill>
                  <a:schemeClr val="tx1"/>
                </a:solidFill>
              </a:rPr>
              <a:t>de données doivent éviter les</a:t>
            </a:r>
            <a:r>
              <a:rPr lang="fr-FR" sz="2400" dirty="0"/>
              <a:t> </a:t>
            </a:r>
            <a:r>
              <a:rPr lang="fr-FR" sz="2400" b="1" dirty="0">
                <a:solidFill>
                  <a:srgbClr val="0070C0"/>
                </a:solidFill>
              </a:rPr>
              <a:t>stéréotypes et préjugés sexistes</a:t>
            </a:r>
            <a:r>
              <a:rPr lang="fr-FR" sz="2400" b="1" dirty="0">
                <a:solidFill>
                  <a:srgbClr val="C00000"/>
                </a:solidFill>
              </a:rPr>
              <a:t> </a:t>
            </a:r>
            <a:r>
              <a:rPr lang="fr-FR" sz="2400" dirty="0">
                <a:solidFill>
                  <a:schemeClr val="tx1"/>
                </a:solidFill>
              </a:rPr>
              <a:t>susceptibles d'induire tout biais dans les données collectées et/ou analysées.</a:t>
            </a:r>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92696"/>
            <a:ext cx="8291264" cy="432048"/>
          </a:xfrm>
        </p:spPr>
        <p:txBody>
          <a:bodyPr>
            <a:normAutofit/>
          </a:bodyPr>
          <a:lstStyle/>
          <a:p>
            <a:pPr lvl="0"/>
            <a:r>
              <a:rPr lang="fr-FR" sz="2200" b="1" dirty="0">
                <a:solidFill>
                  <a:srgbClr val="0000FF"/>
                </a:solidFill>
                <a:latin typeface="Arial Narrow" pitchFamily="34" charset="0"/>
              </a:rPr>
              <a:t>Principales Recommandations </a:t>
            </a:r>
            <a:r>
              <a:rPr lang="fr-FR" sz="2200" b="1" dirty="0">
                <a:latin typeface="Arial Narrow" pitchFamily="34" charset="0"/>
              </a:rPr>
              <a:t>(2/2)</a:t>
            </a:r>
            <a:endParaRPr lang="fr-FR" sz="22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10300"/>
            <a:ext cx="609272" cy="457200"/>
          </a:xfrm>
          <a:prstGeom prst="ellipse">
            <a:avLst/>
          </a:prstGeom>
        </p:spPr>
        <p:txBody>
          <a:bodyPr/>
          <a:lstStyle/>
          <a:p>
            <a:fld id="{51BCE164-F791-443F-A194-5297C46804B1}" type="slidenum">
              <a:rPr lang="fr-FR" smtClean="0"/>
              <a:pPr/>
              <a:t>40</a:t>
            </a:fld>
            <a:endParaRPr lang="fr-FR" dirty="0"/>
          </a:p>
        </p:txBody>
      </p:sp>
      <p:sp>
        <p:nvSpPr>
          <p:cNvPr id="4" name="Espace réservé du contenu 3"/>
          <p:cNvSpPr>
            <a:spLocks noGrp="1"/>
          </p:cNvSpPr>
          <p:nvPr>
            <p:ph sz="quarter" idx="1"/>
          </p:nvPr>
        </p:nvSpPr>
        <p:spPr>
          <a:xfrm>
            <a:off x="251520" y="1124744"/>
            <a:ext cx="8640960" cy="5328592"/>
          </a:xfrm>
        </p:spPr>
        <p:txBody>
          <a:bodyPr>
            <a:normAutofit fontScale="92500" lnSpcReduction="20000"/>
          </a:bodyPr>
          <a:lstStyle/>
          <a:p>
            <a:r>
              <a:rPr lang="fr-FR" b="1" u="sng" dirty="0">
                <a:solidFill>
                  <a:srgbClr val="6600FF"/>
                </a:solidFill>
              </a:rPr>
              <a:t>Sur le plan technique </a:t>
            </a:r>
            <a:r>
              <a:rPr lang="fr-FR" dirty="0"/>
              <a:t>:</a:t>
            </a:r>
          </a:p>
          <a:p>
            <a:pPr lvl="1"/>
            <a:r>
              <a:rPr lang="fr-FR" dirty="0">
                <a:solidFill>
                  <a:schemeClr val="tx1"/>
                </a:solidFill>
              </a:rPr>
              <a:t>Développement de </a:t>
            </a:r>
            <a:r>
              <a:rPr lang="fr-FR" b="1" dirty="0">
                <a:solidFill>
                  <a:srgbClr val="C00000"/>
                </a:solidFill>
              </a:rPr>
              <a:t>plan de renforcement de capacités </a:t>
            </a:r>
            <a:r>
              <a:rPr lang="fr-FR" dirty="0">
                <a:solidFill>
                  <a:schemeClr val="tx1"/>
                </a:solidFill>
              </a:rPr>
              <a:t>en matière de </a:t>
            </a:r>
            <a:r>
              <a:rPr lang="fr-FR" u="sng" dirty="0">
                <a:solidFill>
                  <a:schemeClr val="tx1"/>
                </a:solidFill>
              </a:rPr>
              <a:t>cadres normatifs et méthodolo</a:t>
            </a:r>
            <a:r>
              <a:rPr lang="fr-FR" dirty="0">
                <a:solidFill>
                  <a:schemeClr val="tx1"/>
                </a:solidFill>
              </a:rPr>
              <a:t>giques</a:t>
            </a:r>
          </a:p>
          <a:p>
            <a:pPr lvl="1"/>
            <a:r>
              <a:rPr lang="fr-FR" dirty="0">
                <a:solidFill>
                  <a:schemeClr val="tx1"/>
                </a:solidFill>
              </a:rPr>
              <a:t>Développement de </a:t>
            </a:r>
            <a:r>
              <a:rPr lang="fr-FR" b="1" dirty="0">
                <a:solidFill>
                  <a:srgbClr val="C00000"/>
                </a:solidFill>
              </a:rPr>
              <a:t>synergies et échanges </a:t>
            </a:r>
            <a:r>
              <a:rPr lang="fr-FR" dirty="0">
                <a:solidFill>
                  <a:schemeClr val="tx1"/>
                </a:solidFill>
              </a:rPr>
              <a:t>d’expertise entre les différents producteurs</a:t>
            </a:r>
          </a:p>
          <a:p>
            <a:pPr lvl="1"/>
            <a:r>
              <a:rPr lang="fr-FR" b="1" dirty="0">
                <a:solidFill>
                  <a:srgbClr val="C00000"/>
                </a:solidFill>
              </a:rPr>
              <a:t>Assistance technique externe </a:t>
            </a:r>
            <a:r>
              <a:rPr lang="fr-FR" dirty="0">
                <a:solidFill>
                  <a:schemeClr val="tx1"/>
                </a:solidFill>
              </a:rPr>
              <a:t>pour les thématiques maquant d’expertise</a:t>
            </a:r>
          </a:p>
          <a:p>
            <a:pPr lvl="1"/>
            <a:r>
              <a:rPr lang="fr-FR" dirty="0">
                <a:solidFill>
                  <a:schemeClr val="tx1"/>
                </a:solidFill>
              </a:rPr>
              <a:t>Production de </a:t>
            </a:r>
            <a:r>
              <a:rPr lang="fr-FR" b="1" dirty="0">
                <a:solidFill>
                  <a:srgbClr val="C00000"/>
                </a:solidFill>
              </a:rPr>
              <a:t>manière régulière </a:t>
            </a:r>
            <a:r>
              <a:rPr lang="fr-FR" dirty="0">
                <a:solidFill>
                  <a:schemeClr val="tx1"/>
                </a:solidFill>
              </a:rPr>
              <a:t>de l’ensemble des indicateurs ODD sensibles au genre et en particulier ceux qui ne sont pas actuellement produits </a:t>
            </a:r>
          </a:p>
          <a:p>
            <a:r>
              <a:rPr lang="fr-FR" b="1" u="sng" dirty="0">
                <a:solidFill>
                  <a:srgbClr val="6600FF"/>
                </a:solidFill>
              </a:rPr>
              <a:t>Sur le plan accessibilité</a:t>
            </a:r>
          </a:p>
          <a:p>
            <a:pPr lvl="1"/>
            <a:r>
              <a:rPr lang="fr-FR" dirty="0">
                <a:solidFill>
                  <a:schemeClr val="tx1"/>
                </a:solidFill>
              </a:rPr>
              <a:t>Création de </a:t>
            </a:r>
            <a:r>
              <a:rPr lang="fr-FR" b="1" dirty="0">
                <a:solidFill>
                  <a:srgbClr val="C00000"/>
                </a:solidFill>
              </a:rPr>
              <a:t>canaux de communication entre les producteurs et les utilisateurs</a:t>
            </a:r>
            <a:r>
              <a:rPr lang="fr-FR" dirty="0">
                <a:solidFill>
                  <a:schemeClr val="tx1"/>
                </a:solidFill>
              </a:rPr>
              <a:t> de statistiques sensibles au genre pour répondre à leurs besoins en ces statistiques</a:t>
            </a:r>
          </a:p>
          <a:p>
            <a:pPr lvl="1"/>
            <a:r>
              <a:rPr lang="fr-FR" dirty="0">
                <a:solidFill>
                  <a:schemeClr val="tx1"/>
                </a:solidFill>
              </a:rPr>
              <a:t>Développement de </a:t>
            </a:r>
            <a:r>
              <a:rPr lang="fr-FR" b="1" dirty="0">
                <a:solidFill>
                  <a:schemeClr val="tx1"/>
                </a:solidFill>
              </a:rPr>
              <a:t>programme de renforcement de capacités des utilisateurs</a:t>
            </a:r>
            <a:r>
              <a:rPr lang="fr-FR" dirty="0">
                <a:solidFill>
                  <a:schemeClr val="tx1"/>
                </a:solidFill>
              </a:rPr>
              <a:t> pour assurer la meilleure compréhension </a:t>
            </a:r>
          </a:p>
          <a:p>
            <a:pPr lvl="1"/>
            <a:r>
              <a:rPr lang="fr-FR" dirty="0">
                <a:solidFill>
                  <a:schemeClr val="tx1"/>
                </a:solidFill>
              </a:rPr>
              <a:t>Mise en place d’une </a:t>
            </a:r>
            <a:r>
              <a:rPr lang="fr-FR" b="1" dirty="0">
                <a:solidFill>
                  <a:srgbClr val="0000FF"/>
                </a:solidFill>
              </a:rPr>
              <a:t>plateforme pour les statistiques sensibles au genre</a:t>
            </a:r>
            <a:r>
              <a:rPr lang="fr-FR" dirty="0">
                <a:solidFill>
                  <a:schemeClr val="tx1"/>
                </a:solidFill>
              </a:rPr>
              <a:t>, alimentée par les producteurs et d’accès facile à tous les utilisateurs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3501008"/>
            <a:ext cx="7772400" cy="606276"/>
          </a:xfrm>
        </p:spPr>
        <p:txBody>
          <a:bodyPr>
            <a:normAutofit/>
          </a:bodyPr>
          <a:lstStyle/>
          <a:p>
            <a:pPr algn="ctr"/>
            <a:r>
              <a:rPr lang="fr-FR" sz="2800" b="1" dirty="0">
                <a:latin typeface="Arial Narrow" pitchFamily="34" charset="0"/>
              </a:rPr>
              <a:t>Merci pour votre attention</a:t>
            </a:r>
            <a:endParaRPr lang="fr-FR" sz="2800" dirty="0">
              <a:latin typeface="Arial Narrow" pitchFamily="34" charset="0"/>
            </a:endParaRPr>
          </a:p>
        </p:txBody>
      </p:sp>
      <p:sp>
        <p:nvSpPr>
          <p:cNvPr id="3" name="Espace réservé du numéro de diapositive 2"/>
          <p:cNvSpPr>
            <a:spLocks noGrp="1"/>
          </p:cNvSpPr>
          <p:nvPr>
            <p:ph type="sldNum" sz="quarter" idx="4294967295"/>
          </p:nvPr>
        </p:nvSpPr>
        <p:spPr>
          <a:xfrm>
            <a:off x="146304" y="6208776"/>
            <a:ext cx="609272" cy="457200"/>
          </a:xfrm>
          <a:prstGeom prst="ellipse">
            <a:avLst/>
          </a:prstGeom>
        </p:spPr>
        <p:txBody>
          <a:bodyPr/>
          <a:lstStyle/>
          <a:p>
            <a:fld id="{51BCE164-F791-443F-A194-5297C46804B1}" type="slidenum">
              <a:rPr lang="fr-FR" smtClean="0"/>
              <a:pPr/>
              <a:t>41</a:t>
            </a:fld>
            <a:endParaRPr lang="fr-FR" dirty="0"/>
          </a:p>
        </p:txBody>
      </p:sp>
      <p:pic>
        <p:nvPicPr>
          <p:cNvPr id="4" name="Image 3" descr="RÃ©sultat de recherche d'images pour &quot;marchÃ© Ã©mergent fazouane&quot;"/>
          <p:cNvPicPr/>
          <p:nvPr/>
        </p:nvPicPr>
        <p:blipFill>
          <a:blip r:embed="rId2" cstate="print"/>
          <a:srcRect/>
          <a:stretch>
            <a:fillRect/>
          </a:stretch>
        </p:blipFill>
        <p:spPr bwMode="auto">
          <a:xfrm>
            <a:off x="1824370" y="895460"/>
            <a:ext cx="2736304" cy="1008112"/>
          </a:xfrm>
          <a:prstGeom prst="rect">
            <a:avLst/>
          </a:prstGeom>
          <a:noFill/>
          <a:ln w="9525">
            <a:noFill/>
            <a:miter lim="800000"/>
            <a:headEnd/>
            <a:tailEnd/>
          </a:ln>
        </p:spPr>
      </p:pic>
      <p:pic>
        <p:nvPicPr>
          <p:cNvPr id="6" name="Picture 5">
            <a:extLst>
              <a:ext uri="{FF2B5EF4-FFF2-40B4-BE49-F238E27FC236}">
                <a16:creationId xmlns:a16="http://schemas.microsoft.com/office/drawing/2014/main" xmlns="" id="{C789329D-52C3-4939-B104-150D8F54A836}"/>
              </a:ext>
            </a:extLst>
          </p:cNvPr>
          <p:cNvPicPr>
            <a:picLocks noChangeAspect="1"/>
          </p:cNvPicPr>
          <p:nvPr/>
        </p:nvPicPr>
        <p:blipFill rotWithShape="1">
          <a:blip r:embed="rId3" cstate="print">
            <a:extLst>
              <a:ext uri="{28A0092B-C50C-407E-A947-70E740481C1C}">
                <a14:useLocalDpi xmlns:a14="http://schemas.microsoft.com/office/drawing/2010/main" xmlns="" val="0"/>
              </a:ext>
            </a:extLst>
          </a:blip>
          <a:srcRect l="4618" t="7141" r="3007" b="5103"/>
          <a:stretch/>
        </p:blipFill>
        <p:spPr>
          <a:xfrm>
            <a:off x="5148064" y="647032"/>
            <a:ext cx="1584176" cy="150496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404664"/>
          </a:xfrm>
        </p:spPr>
        <p:txBody>
          <a:bodyPr>
            <a:noAutofit/>
          </a:bodyPr>
          <a:lstStyle/>
          <a:p>
            <a:r>
              <a:rPr lang="fr-FR" sz="2400" b="1" i="1" dirty="0">
                <a:solidFill>
                  <a:srgbClr val="0000FF"/>
                </a:solidFill>
                <a:latin typeface="Arial Narrow" pitchFamily="34" charset="0"/>
              </a:rPr>
              <a:t>Cadre référentiel et normatif des statistiques et indicateurs de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5</a:t>
            </a:fld>
            <a:endParaRPr lang="fr-FR"/>
          </a:p>
        </p:txBody>
      </p:sp>
      <p:sp>
        <p:nvSpPr>
          <p:cNvPr id="4" name="Espace réservé du contenu 3"/>
          <p:cNvSpPr>
            <a:spLocks noGrp="1"/>
          </p:cNvSpPr>
          <p:nvPr>
            <p:ph sz="quarter" idx="1"/>
          </p:nvPr>
        </p:nvSpPr>
        <p:spPr>
          <a:xfrm>
            <a:off x="251520" y="980728"/>
            <a:ext cx="8712968" cy="5688632"/>
          </a:xfrm>
        </p:spPr>
        <p:txBody>
          <a:bodyPr>
            <a:normAutofit fontScale="70000" lnSpcReduction="20000"/>
          </a:bodyPr>
          <a:lstStyle/>
          <a:p>
            <a:pPr>
              <a:buNone/>
            </a:pPr>
            <a:r>
              <a:rPr lang="fr-FR" b="1" i="1" u="sng" dirty="0">
                <a:solidFill>
                  <a:srgbClr val="0000FF"/>
                </a:solidFill>
              </a:rPr>
              <a:t>Référentiel International</a:t>
            </a:r>
          </a:p>
          <a:p>
            <a:pPr lvl="0"/>
            <a:r>
              <a:rPr lang="fr-FR" sz="2200" dirty="0">
                <a:solidFill>
                  <a:schemeClr val="tx1"/>
                </a:solidFill>
              </a:rPr>
              <a:t>Proclamation de la Décennie </a:t>
            </a:r>
            <a:r>
              <a:rPr lang="fr-FR" sz="2200" dirty="0"/>
              <a:t>(</a:t>
            </a:r>
            <a:r>
              <a:rPr lang="fr-FR" sz="2200" b="1" dirty="0">
                <a:solidFill>
                  <a:srgbClr val="FF0000"/>
                </a:solidFill>
              </a:rPr>
              <a:t>1976-1985</a:t>
            </a:r>
            <a:r>
              <a:rPr lang="fr-FR" sz="2200" dirty="0"/>
              <a:t>) </a:t>
            </a:r>
            <a:r>
              <a:rPr lang="fr-FR" sz="2200" dirty="0">
                <a:solidFill>
                  <a:schemeClr val="tx1"/>
                </a:solidFill>
              </a:rPr>
              <a:t>Décennie des Nations Unies pour la femme</a:t>
            </a:r>
          </a:p>
          <a:p>
            <a:pPr lvl="1"/>
            <a:r>
              <a:rPr lang="fr-FR" sz="2200" dirty="0">
                <a:solidFill>
                  <a:schemeClr val="tx1"/>
                </a:solidFill>
              </a:rPr>
              <a:t>Premiers travaux dans le domaine des statistiques ventilées par sexe par la Division Statistique des Nations Unies (1982)</a:t>
            </a:r>
          </a:p>
          <a:p>
            <a:pPr lvl="1"/>
            <a:r>
              <a:rPr lang="fr-FR" sz="2200" dirty="0">
                <a:solidFill>
                  <a:schemeClr val="tx1"/>
                </a:solidFill>
              </a:rPr>
              <a:t>Publication d’une série de rapports méthodologiques visant à donner des directives pratiques aux pays sur les concepts et méthodes, la formation des utilisateurs et des producteurs, la création de bases de données et l’établissement de rapports statistiques (Division Statistique des Nations Unies)</a:t>
            </a:r>
          </a:p>
          <a:p>
            <a:pPr lvl="0"/>
            <a:r>
              <a:rPr lang="fr-FR" sz="2200" dirty="0">
                <a:solidFill>
                  <a:schemeClr val="tx1"/>
                </a:solidFill>
              </a:rPr>
              <a:t>Adoption par l’assemblée générale des Nations Unies en 1979 de la Convention sur l’élimination de toutes les formes de discrimination à l’égard des femmes «</a:t>
            </a:r>
            <a:r>
              <a:rPr lang="fr-FR" sz="2200" dirty="0"/>
              <a:t> </a:t>
            </a:r>
            <a:r>
              <a:rPr lang="fr-FR" sz="2200" b="1" dirty="0">
                <a:solidFill>
                  <a:srgbClr val="FF0000"/>
                </a:solidFill>
              </a:rPr>
              <a:t>CEDEF</a:t>
            </a:r>
            <a:r>
              <a:rPr lang="fr-FR" sz="2200" dirty="0"/>
              <a:t> </a:t>
            </a:r>
            <a:r>
              <a:rPr lang="fr-FR" sz="2200" dirty="0">
                <a:solidFill>
                  <a:schemeClr val="tx1"/>
                </a:solidFill>
              </a:rPr>
              <a:t>»</a:t>
            </a:r>
          </a:p>
          <a:p>
            <a:pPr lvl="1"/>
            <a:r>
              <a:rPr lang="fr-FR" sz="2200" dirty="0">
                <a:solidFill>
                  <a:schemeClr val="tx1"/>
                </a:solidFill>
              </a:rPr>
              <a:t>Les</a:t>
            </a:r>
            <a:r>
              <a:rPr lang="fr-FR" sz="2200" dirty="0"/>
              <a:t> </a:t>
            </a:r>
            <a:r>
              <a:rPr lang="fr-FR" sz="2200" b="1" dirty="0">
                <a:solidFill>
                  <a:srgbClr val="0000FF"/>
                </a:solidFill>
              </a:rPr>
              <a:t>articles 206 et 207 </a:t>
            </a:r>
            <a:r>
              <a:rPr lang="fr-FR" sz="2200" dirty="0">
                <a:solidFill>
                  <a:schemeClr val="tx1"/>
                </a:solidFill>
              </a:rPr>
              <a:t>de cette convention font référence aux Statistiques ventilées par sexe.</a:t>
            </a:r>
          </a:p>
          <a:p>
            <a:pPr lvl="0"/>
            <a:r>
              <a:rPr lang="fr-FR" sz="2200" dirty="0">
                <a:solidFill>
                  <a:schemeClr val="tx1"/>
                </a:solidFill>
              </a:rPr>
              <a:t>Engagement des gouvernements à compiler et à diffuser des statistiques </a:t>
            </a:r>
            <a:r>
              <a:rPr lang="fr-FR" sz="2200" dirty="0" err="1">
                <a:solidFill>
                  <a:schemeClr val="tx1"/>
                </a:solidFill>
              </a:rPr>
              <a:t>sexo</a:t>
            </a:r>
            <a:r>
              <a:rPr lang="fr-FR" sz="2200" dirty="0">
                <a:solidFill>
                  <a:schemeClr val="tx1"/>
                </a:solidFill>
              </a:rPr>
              <a:t>-spécifiques lors de la troisième Conférence mondiale sur les femmes </a:t>
            </a:r>
            <a:r>
              <a:rPr lang="fr-FR" sz="2200" dirty="0"/>
              <a:t>(</a:t>
            </a:r>
            <a:r>
              <a:rPr lang="fr-FR" sz="2200" b="1" dirty="0">
                <a:solidFill>
                  <a:srgbClr val="FF0000"/>
                </a:solidFill>
              </a:rPr>
              <a:t>Nairobi, 1985</a:t>
            </a:r>
            <a:r>
              <a:rPr lang="fr-FR" sz="2200" dirty="0"/>
              <a:t>) </a:t>
            </a:r>
          </a:p>
          <a:p>
            <a:pPr lvl="0"/>
            <a:r>
              <a:rPr lang="fr-FR" sz="2200" dirty="0">
                <a:solidFill>
                  <a:schemeClr val="tx1"/>
                </a:solidFill>
              </a:rPr>
              <a:t>la Déclaration et le Programme d’action de </a:t>
            </a:r>
            <a:r>
              <a:rPr lang="fr-FR" sz="2200" b="1" dirty="0">
                <a:solidFill>
                  <a:srgbClr val="FF0000"/>
                </a:solidFill>
              </a:rPr>
              <a:t>Beijing</a:t>
            </a:r>
            <a:r>
              <a:rPr lang="fr-FR" sz="2200" dirty="0"/>
              <a:t> </a:t>
            </a:r>
            <a:r>
              <a:rPr lang="fr-FR" sz="2200" dirty="0">
                <a:solidFill>
                  <a:schemeClr val="tx1"/>
                </a:solidFill>
              </a:rPr>
              <a:t>adopté en </a:t>
            </a:r>
            <a:r>
              <a:rPr lang="fr-FR" sz="2200" b="1" dirty="0">
                <a:solidFill>
                  <a:srgbClr val="FF0000"/>
                </a:solidFill>
              </a:rPr>
              <a:t>1995</a:t>
            </a:r>
            <a:r>
              <a:rPr lang="fr-FR" sz="2200" dirty="0"/>
              <a:t> </a:t>
            </a:r>
            <a:r>
              <a:rPr lang="fr-FR" sz="2200" dirty="0">
                <a:solidFill>
                  <a:schemeClr val="tx1"/>
                </a:solidFill>
              </a:rPr>
              <a:t>comporte quatre sous-objectifs consacrés aux Statistiques sensibles au genre : </a:t>
            </a:r>
          </a:p>
          <a:p>
            <a:pPr lvl="1"/>
            <a:r>
              <a:rPr lang="fr-FR" sz="2200" b="1" dirty="0">
                <a:solidFill>
                  <a:srgbClr val="996600"/>
                </a:solidFill>
              </a:rPr>
              <a:t>Objectif stratégique A.4</a:t>
            </a:r>
            <a:r>
              <a:rPr lang="fr-FR" sz="2200" dirty="0"/>
              <a:t>. </a:t>
            </a:r>
            <a:r>
              <a:rPr lang="fr-FR" sz="2200" dirty="0">
                <a:solidFill>
                  <a:schemeClr val="tx1"/>
                </a:solidFill>
              </a:rPr>
              <a:t>Mettre au point des méthodes tenant compte des spécificités de chaque sexe et chercher les moyens de combattre la féminisation de la pauvreté</a:t>
            </a:r>
          </a:p>
          <a:p>
            <a:pPr lvl="1"/>
            <a:r>
              <a:rPr lang="fr-FR" sz="2200" b="1" dirty="0">
                <a:solidFill>
                  <a:srgbClr val="996600"/>
                </a:solidFill>
              </a:rPr>
              <a:t>Objectif stratégique D.2.</a:t>
            </a:r>
            <a:r>
              <a:rPr lang="fr-FR" sz="2200" dirty="0"/>
              <a:t> </a:t>
            </a:r>
            <a:r>
              <a:rPr lang="fr-FR" sz="2200" dirty="0">
                <a:solidFill>
                  <a:schemeClr val="tx1"/>
                </a:solidFill>
              </a:rPr>
              <a:t>Étudier les causes et conséquences de la violence à l’égard des femmes et l’efficacité des mesures de prévention</a:t>
            </a:r>
          </a:p>
          <a:p>
            <a:pPr lvl="1"/>
            <a:r>
              <a:rPr lang="fr-FR" sz="2200" b="1" dirty="0">
                <a:solidFill>
                  <a:srgbClr val="996600"/>
                </a:solidFill>
              </a:rPr>
              <a:t>Objectif stratégique E.6. </a:t>
            </a:r>
            <a:r>
              <a:rPr lang="fr-FR" sz="2200" dirty="0">
                <a:solidFill>
                  <a:schemeClr val="tx1"/>
                </a:solidFill>
              </a:rPr>
              <a:t>Prêter assistance aux femmes des colonies et des territoires non autonomes</a:t>
            </a:r>
          </a:p>
          <a:p>
            <a:pPr lvl="1"/>
            <a:r>
              <a:rPr lang="fr-FR" sz="2200" b="1" dirty="0">
                <a:solidFill>
                  <a:srgbClr val="996600"/>
                </a:solidFill>
              </a:rPr>
              <a:t>Objectif stratégique H.3. </a:t>
            </a:r>
            <a:r>
              <a:rPr lang="fr-FR" sz="2200" dirty="0">
                <a:solidFill>
                  <a:schemeClr val="tx1"/>
                </a:solidFill>
              </a:rPr>
              <a:t>Produire et diffuser des données et des informations ventilées par sexe aux fins de planification et d’évaluation.</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404664"/>
          </a:xfrm>
        </p:spPr>
        <p:txBody>
          <a:bodyPr>
            <a:noAutofit/>
          </a:bodyPr>
          <a:lstStyle/>
          <a:p>
            <a:r>
              <a:rPr lang="fr-FR" sz="2200" b="1" i="1" dirty="0">
                <a:solidFill>
                  <a:srgbClr val="0000FF"/>
                </a:solidFill>
                <a:latin typeface="Arial Narrow" pitchFamily="34" charset="0"/>
              </a:rPr>
              <a:t>Cadre référentiel et normatif des statistiques et indicateurs de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6</a:t>
            </a:fld>
            <a:endParaRPr lang="fr-FR"/>
          </a:p>
        </p:txBody>
      </p:sp>
      <p:sp>
        <p:nvSpPr>
          <p:cNvPr id="4" name="Espace réservé du contenu 3"/>
          <p:cNvSpPr>
            <a:spLocks noGrp="1"/>
          </p:cNvSpPr>
          <p:nvPr>
            <p:ph sz="quarter" idx="1"/>
          </p:nvPr>
        </p:nvSpPr>
        <p:spPr>
          <a:xfrm>
            <a:off x="107504" y="980728"/>
            <a:ext cx="8784976" cy="3312368"/>
          </a:xfrm>
        </p:spPr>
        <p:txBody>
          <a:bodyPr>
            <a:normAutofit fontScale="92500"/>
          </a:bodyPr>
          <a:lstStyle/>
          <a:p>
            <a:pPr>
              <a:buNone/>
            </a:pPr>
            <a:r>
              <a:rPr lang="fr-FR" sz="2000" b="1" i="1" u="sng" dirty="0">
                <a:solidFill>
                  <a:srgbClr val="0000FF"/>
                </a:solidFill>
              </a:rPr>
              <a:t>Cadre normatif de la production et l’usage des SSG</a:t>
            </a:r>
          </a:p>
          <a:p>
            <a:r>
              <a:rPr lang="fr-FR" dirty="0">
                <a:solidFill>
                  <a:schemeClr val="tx1"/>
                </a:solidFill>
              </a:rPr>
              <a:t>Le premier cadre normatif destiné à la fois aux producteurs et aux utilisateurs de statistiques est le manuel “</a:t>
            </a:r>
            <a:r>
              <a:rPr lang="fr-FR" i="1" dirty="0">
                <a:solidFill>
                  <a:schemeClr val="tx1"/>
                </a:solidFill>
              </a:rPr>
              <a:t> </a:t>
            </a:r>
            <a:r>
              <a:rPr lang="fr-FR" b="1" i="1" dirty="0" err="1">
                <a:solidFill>
                  <a:srgbClr val="C00000"/>
                </a:solidFill>
              </a:rPr>
              <a:t>Engendering</a:t>
            </a:r>
            <a:r>
              <a:rPr lang="fr-FR" b="1" i="1" dirty="0">
                <a:solidFill>
                  <a:srgbClr val="C00000"/>
                </a:solidFill>
              </a:rPr>
              <a:t> </a:t>
            </a:r>
            <a:r>
              <a:rPr lang="fr-FR" b="1" i="1" dirty="0" err="1">
                <a:solidFill>
                  <a:srgbClr val="C00000"/>
                </a:solidFill>
              </a:rPr>
              <a:t>Statistics</a:t>
            </a:r>
            <a:r>
              <a:rPr lang="fr-FR" b="1" i="1" dirty="0">
                <a:solidFill>
                  <a:srgbClr val="C00000"/>
                </a:solidFill>
              </a:rPr>
              <a:t>: A </a:t>
            </a:r>
            <a:r>
              <a:rPr lang="fr-FR" b="1" i="1" dirty="0" err="1">
                <a:solidFill>
                  <a:srgbClr val="C00000"/>
                </a:solidFill>
              </a:rPr>
              <a:t>Tool</a:t>
            </a:r>
            <a:r>
              <a:rPr lang="fr-FR" b="1" i="1" dirty="0">
                <a:solidFill>
                  <a:srgbClr val="C00000"/>
                </a:solidFill>
              </a:rPr>
              <a:t> for Change</a:t>
            </a:r>
            <a:r>
              <a:rPr lang="fr-FR" i="1" dirty="0"/>
              <a:t>”, </a:t>
            </a:r>
            <a:r>
              <a:rPr lang="fr-FR" dirty="0">
                <a:solidFill>
                  <a:schemeClr val="tx1"/>
                </a:solidFill>
              </a:rPr>
              <a:t>sponsorisé par l’Agence de Développement de la Coopération Suédoise et publié en</a:t>
            </a:r>
            <a:r>
              <a:rPr lang="fr-FR" dirty="0"/>
              <a:t> </a:t>
            </a:r>
            <a:r>
              <a:rPr lang="fr-FR" b="1" dirty="0">
                <a:solidFill>
                  <a:srgbClr val="0000FF"/>
                </a:solidFill>
              </a:rPr>
              <a:t>1996</a:t>
            </a:r>
          </a:p>
          <a:p>
            <a:r>
              <a:rPr lang="fr-FR" sz="2200" dirty="0">
                <a:solidFill>
                  <a:schemeClr val="tx1"/>
                </a:solidFill>
              </a:rPr>
              <a:t>Plusieurs guides et manuels ont vu le jour après cette date (Institutions spécialisées des Nations Unies et d’autres organisations internationales chacune dans son domaine d’intérêt respectif)</a:t>
            </a:r>
          </a:p>
          <a:p>
            <a:endParaRPr lang="fr-FR" dirty="0"/>
          </a:p>
        </p:txBody>
      </p:sp>
      <p:graphicFrame>
        <p:nvGraphicFramePr>
          <p:cNvPr id="5" name="Tableau 4"/>
          <p:cNvGraphicFramePr>
            <a:graphicFrameLocks noGrp="1"/>
          </p:cNvGraphicFramePr>
          <p:nvPr/>
        </p:nvGraphicFramePr>
        <p:xfrm>
          <a:off x="1835696" y="4221088"/>
          <a:ext cx="6120681" cy="2225040"/>
        </p:xfrm>
        <a:graphic>
          <a:graphicData uri="http://schemas.openxmlformats.org/drawingml/2006/table">
            <a:tbl>
              <a:tblPr firstRow="1" bandRow="1">
                <a:tableStyleId>{5C22544A-7EE6-4342-B048-85BDC9FD1C3A}</a:tableStyleId>
              </a:tblPr>
              <a:tblGrid>
                <a:gridCol w="2040227">
                  <a:extLst>
                    <a:ext uri="{9D8B030D-6E8A-4147-A177-3AD203B41FA5}">
                      <a16:colId xmlns:a16="http://schemas.microsoft.com/office/drawing/2014/main" xmlns="" val="20000"/>
                    </a:ext>
                  </a:extLst>
                </a:gridCol>
                <a:gridCol w="1250462">
                  <a:extLst>
                    <a:ext uri="{9D8B030D-6E8A-4147-A177-3AD203B41FA5}">
                      <a16:colId xmlns:a16="http://schemas.microsoft.com/office/drawing/2014/main" xmlns="" val="20001"/>
                    </a:ext>
                  </a:extLst>
                </a:gridCol>
                <a:gridCol w="2829992">
                  <a:extLst>
                    <a:ext uri="{9D8B030D-6E8A-4147-A177-3AD203B41FA5}">
                      <a16:colId xmlns:a16="http://schemas.microsoft.com/office/drawing/2014/main" xmlns="" val="20002"/>
                    </a:ext>
                  </a:extLst>
                </a:gridCol>
              </a:tblGrid>
              <a:tr h="376725">
                <a:tc gridSpan="3">
                  <a:txBody>
                    <a:bodyPr/>
                    <a:lstStyle/>
                    <a:p>
                      <a:pPr algn="ctr"/>
                      <a:r>
                        <a:rPr lang="fr-FR" sz="2000" dirty="0">
                          <a:solidFill>
                            <a:srgbClr val="CC6600"/>
                          </a:solidFill>
                        </a:rPr>
                        <a:t>Liste des principaux organismes</a:t>
                      </a:r>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xmlns="" val="10000"/>
                  </a:ext>
                </a:extLst>
              </a:tr>
              <a:tr h="323840">
                <a:tc>
                  <a:txBody>
                    <a:bodyPr/>
                    <a:lstStyle/>
                    <a:p>
                      <a:r>
                        <a:rPr lang="fr-FR" dirty="0"/>
                        <a:t>Nations-Unies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FAO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Banque mondiale</a:t>
                      </a:r>
                    </a:p>
                  </a:txBody>
                  <a:tcPr/>
                </a:tc>
                <a:extLst>
                  <a:ext uri="{0D108BD9-81ED-4DB2-BD59-A6C34878D82A}">
                    <a16:rowId xmlns:a16="http://schemas.microsoft.com/office/drawing/2014/main" xmlns="" val="10001"/>
                  </a:ext>
                </a:extLst>
              </a:tr>
              <a:tr h="3477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ONU Femmes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OMS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FMI</a:t>
                      </a:r>
                    </a:p>
                  </a:txBody>
                  <a:tcPr/>
                </a:tc>
                <a:extLst>
                  <a:ext uri="{0D108BD9-81ED-4DB2-BD59-A6C34878D82A}">
                    <a16:rowId xmlns:a16="http://schemas.microsoft.com/office/drawing/2014/main" xmlns="" val="10002"/>
                  </a:ext>
                </a:extLst>
              </a:tr>
              <a:tr h="347746">
                <a:tc>
                  <a:txBody>
                    <a:bodyPr/>
                    <a:lstStyle/>
                    <a:p>
                      <a:r>
                        <a:rPr lang="fr-FR" dirty="0"/>
                        <a:t>UNESCO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BIT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OCDE</a:t>
                      </a:r>
                    </a:p>
                  </a:txBody>
                  <a:tcPr/>
                </a:tc>
                <a:extLst>
                  <a:ext uri="{0D108BD9-81ED-4DB2-BD59-A6C34878D82A}">
                    <a16:rowId xmlns:a16="http://schemas.microsoft.com/office/drawing/2014/main" xmlns="" val="10003"/>
                  </a:ext>
                </a:extLst>
              </a:tr>
              <a:tr h="347746">
                <a:tc>
                  <a:txBody>
                    <a:bodyPr/>
                    <a:lstStyle/>
                    <a:p>
                      <a:r>
                        <a:rPr lang="fr-FR" dirty="0"/>
                        <a:t>UNICEF</a:t>
                      </a:r>
                    </a:p>
                  </a:txBody>
                  <a:tcPr/>
                </a:tc>
                <a:tc>
                  <a:txBody>
                    <a:bodyPr/>
                    <a:lstStyle/>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UNECE</a:t>
                      </a:r>
                    </a:p>
                  </a:txBody>
                  <a:tcPr/>
                </a:tc>
                <a:extLst>
                  <a:ext uri="{0D108BD9-81ED-4DB2-BD59-A6C34878D82A}">
                    <a16:rowId xmlns:a16="http://schemas.microsoft.com/office/drawing/2014/main" xmlns="" val="10004"/>
                  </a:ext>
                </a:extLst>
              </a:tr>
              <a:tr h="3477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FNUAP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Eurostat</a:t>
                      </a:r>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404664"/>
          </a:xfrm>
        </p:spPr>
        <p:txBody>
          <a:bodyPr>
            <a:noAutofit/>
          </a:bodyPr>
          <a:lstStyle/>
          <a:p>
            <a:r>
              <a:rPr lang="fr-FR" sz="2200" b="1" i="1" dirty="0">
                <a:solidFill>
                  <a:srgbClr val="0000FF"/>
                </a:solidFill>
                <a:latin typeface="Arial Narrow" pitchFamily="34" charset="0"/>
              </a:rPr>
              <a:t>Cadre référentiel et normatif des statistiques et indicateurs de genre</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7</a:t>
            </a:fld>
            <a:endParaRPr lang="fr-FR"/>
          </a:p>
        </p:txBody>
      </p:sp>
      <p:sp>
        <p:nvSpPr>
          <p:cNvPr id="4" name="Espace réservé du contenu 3"/>
          <p:cNvSpPr>
            <a:spLocks noGrp="1"/>
          </p:cNvSpPr>
          <p:nvPr>
            <p:ph sz="quarter" idx="1"/>
          </p:nvPr>
        </p:nvSpPr>
        <p:spPr>
          <a:xfrm>
            <a:off x="251520" y="980728"/>
            <a:ext cx="8640960" cy="5616624"/>
          </a:xfrm>
        </p:spPr>
        <p:txBody>
          <a:bodyPr>
            <a:normAutofit fontScale="92500" lnSpcReduction="10000"/>
          </a:bodyPr>
          <a:lstStyle/>
          <a:p>
            <a:pPr>
              <a:buNone/>
            </a:pPr>
            <a:r>
              <a:rPr lang="fr-FR" sz="2200" b="1" i="1" u="sng" dirty="0">
                <a:solidFill>
                  <a:srgbClr val="0000FF"/>
                </a:solidFill>
              </a:rPr>
              <a:t>Cadre normatif des indicateurs sensibles au genre</a:t>
            </a:r>
          </a:p>
          <a:p>
            <a:r>
              <a:rPr lang="fr-FR" b="1" dirty="0">
                <a:solidFill>
                  <a:schemeClr val="tx1"/>
                </a:solidFill>
              </a:rPr>
              <a:t>2011</a:t>
            </a:r>
            <a:r>
              <a:rPr lang="fr-FR" dirty="0">
                <a:solidFill>
                  <a:schemeClr val="tx1"/>
                </a:solidFill>
              </a:rPr>
              <a:t>- Mise en place d’un système d’indicateurs </a:t>
            </a:r>
            <a:r>
              <a:rPr lang="fr-FR" dirty="0"/>
              <a:t>(</a:t>
            </a:r>
            <a:r>
              <a:rPr lang="fr-FR" b="1" i="1" dirty="0">
                <a:solidFill>
                  <a:srgbClr val="C00000"/>
                </a:solidFill>
              </a:rPr>
              <a:t>minimum set</a:t>
            </a:r>
            <a:r>
              <a:rPr lang="fr-FR" dirty="0"/>
              <a:t>) </a:t>
            </a:r>
            <a:r>
              <a:rPr lang="fr-FR" dirty="0">
                <a:solidFill>
                  <a:schemeClr val="tx1"/>
                </a:solidFill>
              </a:rPr>
              <a:t>: ensemble de </a:t>
            </a:r>
            <a:r>
              <a:rPr lang="fr-FR" dirty="0">
                <a:solidFill>
                  <a:srgbClr val="0000FF"/>
                </a:solidFill>
              </a:rPr>
              <a:t>52 indicateurs quantitatifs </a:t>
            </a:r>
            <a:r>
              <a:rPr lang="fr-FR" dirty="0">
                <a:solidFill>
                  <a:schemeClr val="tx1"/>
                </a:solidFill>
              </a:rPr>
              <a:t>et</a:t>
            </a:r>
            <a:r>
              <a:rPr lang="fr-FR" dirty="0"/>
              <a:t> </a:t>
            </a:r>
            <a:r>
              <a:rPr lang="fr-FR" dirty="0">
                <a:solidFill>
                  <a:srgbClr val="0000FF"/>
                </a:solidFill>
              </a:rPr>
              <a:t>11 indicateurs qualitatifs </a:t>
            </a:r>
            <a:r>
              <a:rPr lang="fr-FR" dirty="0">
                <a:solidFill>
                  <a:schemeClr val="tx1"/>
                </a:solidFill>
              </a:rPr>
              <a:t>relatifs aux questions pertinentes liées à l’égalité des sexes et/ou à l’autonomisation des femmes</a:t>
            </a:r>
          </a:p>
          <a:p>
            <a:pPr lvl="1"/>
            <a:r>
              <a:rPr lang="fr-FR" dirty="0">
                <a:solidFill>
                  <a:schemeClr val="tx1"/>
                </a:solidFill>
              </a:rPr>
              <a:t>Constat de Commission de la condition de la femme de l’ONU, de l’absence de statistiques de genre dans plusieurs domaines lors de l’examen décennal (en 2010)  de la mise en œuvre du Programme d’action de Beijing</a:t>
            </a:r>
          </a:p>
          <a:p>
            <a:r>
              <a:rPr lang="fr-FR" b="1" dirty="0">
                <a:solidFill>
                  <a:schemeClr val="tx1"/>
                </a:solidFill>
              </a:rPr>
              <a:t>2015</a:t>
            </a:r>
            <a:r>
              <a:rPr lang="fr-FR" dirty="0">
                <a:solidFill>
                  <a:schemeClr val="tx1"/>
                </a:solidFill>
              </a:rPr>
              <a:t>- Adoption des </a:t>
            </a:r>
            <a:r>
              <a:rPr lang="fr-FR" b="1" i="1" dirty="0">
                <a:solidFill>
                  <a:srgbClr val="C00000"/>
                </a:solidFill>
              </a:rPr>
              <a:t>indicateurs ODD</a:t>
            </a:r>
          </a:p>
          <a:p>
            <a:pPr lvl="1"/>
            <a:r>
              <a:rPr lang="fr-FR" dirty="0">
                <a:solidFill>
                  <a:schemeClr val="tx1"/>
                </a:solidFill>
              </a:rPr>
              <a:t>L’</a:t>
            </a:r>
            <a:r>
              <a:rPr lang="fr-FR" dirty="0">
                <a:solidFill>
                  <a:srgbClr val="0000FF"/>
                </a:solidFill>
              </a:rPr>
              <a:t>ODD5</a:t>
            </a:r>
            <a:r>
              <a:rPr lang="fr-FR" dirty="0"/>
              <a:t> </a:t>
            </a:r>
            <a:r>
              <a:rPr lang="fr-FR" dirty="0">
                <a:solidFill>
                  <a:schemeClr val="tx1"/>
                </a:solidFill>
              </a:rPr>
              <a:t>« parvenir à l’égalité des sexes et l’autonomisation de toutes les femmes et filles » : </a:t>
            </a:r>
            <a:r>
              <a:rPr lang="fr-FR" b="1" dirty="0">
                <a:solidFill>
                  <a:srgbClr val="C00000"/>
                </a:solidFill>
              </a:rPr>
              <a:t>9 cibles</a:t>
            </a:r>
          </a:p>
          <a:p>
            <a:pPr lvl="1"/>
            <a:r>
              <a:rPr lang="fr-FR" dirty="0">
                <a:solidFill>
                  <a:schemeClr val="tx1"/>
                </a:solidFill>
              </a:rPr>
              <a:t>Les autres ODD : </a:t>
            </a:r>
            <a:r>
              <a:rPr lang="fr-FR" b="1" dirty="0">
                <a:solidFill>
                  <a:srgbClr val="C00000"/>
                </a:solidFill>
              </a:rPr>
              <a:t>37 cibles </a:t>
            </a:r>
            <a:r>
              <a:rPr lang="fr-FR" dirty="0">
                <a:solidFill>
                  <a:schemeClr val="tx1"/>
                </a:solidFill>
              </a:rPr>
              <a:t>parmi les </a:t>
            </a:r>
            <a:r>
              <a:rPr lang="fr-FR" dirty="0" smtClean="0">
                <a:solidFill>
                  <a:schemeClr val="tx1"/>
                </a:solidFill>
              </a:rPr>
              <a:t>160 </a:t>
            </a:r>
            <a:r>
              <a:rPr lang="fr-FR" dirty="0">
                <a:solidFill>
                  <a:schemeClr val="tx1"/>
                </a:solidFill>
              </a:rPr>
              <a:t>sont sensibles au genre</a:t>
            </a:r>
          </a:p>
          <a:p>
            <a:r>
              <a:rPr lang="fr-FR" b="1" dirty="0">
                <a:solidFill>
                  <a:schemeClr val="tx1"/>
                </a:solidFill>
              </a:rPr>
              <a:t>2016</a:t>
            </a:r>
            <a:r>
              <a:rPr lang="fr-FR" dirty="0">
                <a:solidFill>
                  <a:schemeClr val="tx1"/>
                </a:solidFill>
              </a:rPr>
              <a:t>- mise en place d’un système de </a:t>
            </a:r>
            <a:r>
              <a:rPr lang="fr-FR" dirty="0">
                <a:solidFill>
                  <a:srgbClr val="0000FF"/>
                </a:solidFill>
              </a:rPr>
              <a:t>23 indicateurs </a:t>
            </a:r>
            <a:r>
              <a:rPr lang="fr-FR" dirty="0">
                <a:solidFill>
                  <a:schemeClr val="tx1"/>
                </a:solidFill>
              </a:rPr>
              <a:t>dits indicateurs </a:t>
            </a:r>
            <a:r>
              <a:rPr lang="fr-FR" dirty="0">
                <a:solidFill>
                  <a:srgbClr val="0000FF"/>
                </a:solidFill>
              </a:rPr>
              <a:t>supplémentaires</a:t>
            </a:r>
          </a:p>
          <a:p>
            <a:pPr lvl="1"/>
            <a:r>
              <a:rPr lang="fr-FR" dirty="0">
                <a:solidFill>
                  <a:schemeClr val="tx1"/>
                </a:solidFill>
              </a:rPr>
              <a:t>Consultation en ligne réalisée par l’ONU Femmes auprès des organismes internationaux et Organisations de la société civile </a:t>
            </a:r>
          </a:p>
          <a:p>
            <a:endParaRPr lang="fr-FR"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91264" cy="576064"/>
          </a:xfrm>
        </p:spPr>
        <p:txBody>
          <a:bodyPr>
            <a:noAutofit/>
          </a:bodyPr>
          <a:lstStyle/>
          <a:p>
            <a:r>
              <a:rPr lang="fr-FR" sz="2200" b="1" i="1" dirty="0">
                <a:solidFill>
                  <a:srgbClr val="0000FF"/>
                </a:solidFill>
                <a:latin typeface="Arial Narrow" pitchFamily="34" charset="0"/>
              </a:rPr>
              <a:t>Contexte et Objectifs</a:t>
            </a:r>
          </a:p>
        </p:txBody>
      </p:sp>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8</a:t>
            </a:fld>
            <a:endParaRPr lang="fr-FR"/>
          </a:p>
        </p:txBody>
      </p:sp>
      <p:sp>
        <p:nvSpPr>
          <p:cNvPr id="4" name="Espace réservé du contenu 3"/>
          <p:cNvSpPr>
            <a:spLocks noGrp="1"/>
          </p:cNvSpPr>
          <p:nvPr>
            <p:ph sz="quarter" idx="1"/>
          </p:nvPr>
        </p:nvSpPr>
        <p:spPr>
          <a:xfrm>
            <a:off x="107504" y="908720"/>
            <a:ext cx="9036496" cy="5544616"/>
          </a:xfrm>
        </p:spPr>
        <p:txBody>
          <a:bodyPr/>
          <a:lstStyle/>
          <a:p>
            <a:r>
              <a:rPr lang="fr-FR" sz="2200" dirty="0">
                <a:solidFill>
                  <a:schemeClr val="tx1"/>
                </a:solidFill>
              </a:rPr>
              <a:t>Engagement du Maroc dans la réalisation de l’Agenda mondial 2030</a:t>
            </a:r>
          </a:p>
          <a:p>
            <a:r>
              <a:rPr lang="fr-FR" sz="2200" dirty="0">
                <a:solidFill>
                  <a:schemeClr val="tx1"/>
                </a:solidFill>
              </a:rPr>
              <a:t>Sélection du Maroc en 2017 par le siège d’ONU Femmes comme l’un des pays pilotes pour la mise en œuvre du programme «</a:t>
            </a:r>
            <a:r>
              <a:rPr lang="fr-FR" sz="2200" b="1" dirty="0">
                <a:solidFill>
                  <a:srgbClr val="0000FF"/>
                </a:solidFill>
              </a:rPr>
              <a:t>Faire que chaque femme et chaque fille comptent</a:t>
            </a:r>
            <a:r>
              <a:rPr lang="fr-FR" sz="2200" dirty="0" smtClean="0">
                <a:solidFill>
                  <a:schemeClr val="tx1"/>
                </a:solidFill>
              </a:rPr>
              <a:t>». Nouvelles </a:t>
            </a:r>
            <a:r>
              <a:rPr lang="fr-FR" sz="2200" dirty="0" err="1" smtClean="0">
                <a:solidFill>
                  <a:schemeClr val="tx1"/>
                </a:solidFill>
              </a:rPr>
              <a:t>appelation</a:t>
            </a:r>
            <a:r>
              <a:rPr lang="fr-FR" sz="2200" dirty="0" smtClean="0">
                <a:solidFill>
                  <a:schemeClr val="tx1"/>
                </a:solidFill>
              </a:rPr>
              <a:t> « </a:t>
            </a:r>
            <a:r>
              <a:rPr lang="fr-FR" sz="2200" b="1" dirty="0" smtClean="0">
                <a:solidFill>
                  <a:srgbClr val="0000FF"/>
                </a:solidFill>
              </a:rPr>
              <a:t>les Femmes comptent </a:t>
            </a:r>
            <a:r>
              <a:rPr lang="fr-FR" sz="2200" dirty="0" smtClean="0">
                <a:solidFill>
                  <a:schemeClr val="tx1"/>
                </a:solidFill>
              </a:rPr>
              <a:t>»</a:t>
            </a:r>
            <a:endParaRPr lang="fr-FR" sz="2200" dirty="0">
              <a:solidFill>
                <a:schemeClr val="tx1"/>
              </a:solidFill>
            </a:endParaRPr>
          </a:p>
          <a:p>
            <a:pPr lvl="1"/>
            <a:r>
              <a:rPr lang="fr-FR" sz="2200" dirty="0">
                <a:solidFill>
                  <a:schemeClr val="tx1"/>
                </a:solidFill>
              </a:rPr>
              <a:t>Un programme mondial visant à améliorer la coordination, la production, la diffusion et l'utilisation de statistiques ventilées par sexe</a:t>
            </a:r>
          </a:p>
          <a:p>
            <a:r>
              <a:rPr lang="fr-FR" sz="2200" dirty="0">
                <a:solidFill>
                  <a:schemeClr val="tx1"/>
                </a:solidFill>
              </a:rPr>
              <a:t>l’ONU Femmes et le Haut Commissariat au Plan ont initié le présent projet « </a:t>
            </a:r>
            <a:r>
              <a:rPr lang="fr-FR" sz="2200" b="1" dirty="0">
                <a:solidFill>
                  <a:schemeClr val="tx1"/>
                </a:solidFill>
              </a:rPr>
              <a:t>Etat des lieux analytique des Statistiques sensibles au genre au Maroc</a:t>
            </a:r>
            <a:r>
              <a:rPr lang="fr-FR" sz="2200" dirty="0">
                <a:solidFill>
                  <a:schemeClr val="tx1"/>
                </a:solidFill>
              </a:rPr>
              <a:t> »  visant à élaborer une feuille de route pour assurer un suivi systématique et rigoureux de la mise en œuvre  du programme « Prendre en compte chaque femme et chaque fille ».</a:t>
            </a:r>
          </a:p>
          <a:p>
            <a:endParaRPr lang="fr-FR" dirty="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146304" y="6210300"/>
            <a:ext cx="457200" cy="457200"/>
          </a:xfrm>
          <a:prstGeom prst="ellipse">
            <a:avLst/>
          </a:prstGeom>
        </p:spPr>
        <p:txBody>
          <a:bodyPr/>
          <a:lstStyle/>
          <a:p>
            <a:fld id="{51BCE164-F791-443F-A194-5297C46804B1}" type="slidenum">
              <a:rPr lang="fr-FR" smtClean="0"/>
              <a:pPr/>
              <a:t>9</a:t>
            </a:fld>
            <a:endParaRPr lang="fr-FR"/>
          </a:p>
        </p:txBody>
      </p:sp>
      <p:sp>
        <p:nvSpPr>
          <p:cNvPr id="4" name="Espace réservé du contenu 3"/>
          <p:cNvSpPr>
            <a:spLocks noGrp="1"/>
          </p:cNvSpPr>
          <p:nvPr>
            <p:ph sz="quarter" idx="1"/>
          </p:nvPr>
        </p:nvSpPr>
        <p:spPr>
          <a:xfrm>
            <a:off x="107504" y="476672"/>
            <a:ext cx="9036496" cy="6120680"/>
          </a:xfrm>
        </p:spPr>
        <p:txBody>
          <a:bodyPr>
            <a:noAutofit/>
          </a:bodyPr>
          <a:lstStyle/>
          <a:p>
            <a:pPr>
              <a:buNone/>
            </a:pPr>
            <a:r>
              <a:rPr lang="fr-FR" sz="1400" b="1" i="1" u="sng" dirty="0">
                <a:solidFill>
                  <a:srgbClr val="0000FF"/>
                </a:solidFill>
              </a:rPr>
              <a:t>Objectif global:</a:t>
            </a:r>
          </a:p>
          <a:p>
            <a:r>
              <a:rPr lang="fr-FR" sz="1400" dirty="0">
                <a:solidFill>
                  <a:schemeClr val="tx1"/>
                </a:solidFill>
              </a:rPr>
              <a:t>mener un état des lieux analytique des Statistiques sensibles au genre à la fois à </a:t>
            </a:r>
            <a:r>
              <a:rPr lang="fr-FR" sz="1400" b="1" dirty="0">
                <a:solidFill>
                  <a:schemeClr val="tx1"/>
                </a:solidFill>
              </a:rPr>
              <a:t>l’échelle nationale </a:t>
            </a:r>
            <a:r>
              <a:rPr lang="fr-FR" sz="1400" dirty="0">
                <a:solidFill>
                  <a:schemeClr val="tx1"/>
                </a:solidFill>
              </a:rPr>
              <a:t>et </a:t>
            </a:r>
            <a:r>
              <a:rPr lang="fr-FR" sz="1400" b="1" dirty="0">
                <a:solidFill>
                  <a:schemeClr val="tx1"/>
                </a:solidFill>
              </a:rPr>
              <a:t>au niveau de deux régions pilotes</a:t>
            </a:r>
            <a:r>
              <a:rPr lang="fr-FR" sz="1400" dirty="0">
                <a:solidFill>
                  <a:schemeClr val="tx1"/>
                </a:solidFill>
              </a:rPr>
              <a:t>. </a:t>
            </a:r>
          </a:p>
          <a:p>
            <a:pPr>
              <a:buNone/>
            </a:pPr>
            <a:r>
              <a:rPr lang="fr-FR" sz="1400" b="1" i="1" u="sng" dirty="0">
                <a:solidFill>
                  <a:srgbClr val="0000FF"/>
                </a:solidFill>
              </a:rPr>
              <a:t>Objectifs spécifiques:</a:t>
            </a:r>
          </a:p>
          <a:p>
            <a:pPr lvl="0"/>
            <a:r>
              <a:rPr lang="fr-FR" sz="1400" b="1" u="sng" dirty="0">
                <a:solidFill>
                  <a:srgbClr val="C00000"/>
                </a:solidFill>
              </a:rPr>
              <a:t>Etat des lieux </a:t>
            </a:r>
            <a:r>
              <a:rPr lang="fr-FR" sz="1400" dirty="0">
                <a:solidFill>
                  <a:schemeClr val="tx1"/>
                </a:solidFill>
              </a:rPr>
              <a:t>des statistiques sensibles au genre sur la base de :</a:t>
            </a:r>
          </a:p>
          <a:p>
            <a:pPr lvl="1"/>
            <a:r>
              <a:rPr lang="fr-FR" sz="1400" b="1" dirty="0">
                <a:solidFill>
                  <a:srgbClr val="660033"/>
                </a:solidFill>
              </a:rPr>
              <a:t>Documentation existante</a:t>
            </a:r>
            <a:r>
              <a:rPr lang="fr-FR" sz="1400" dirty="0">
                <a:solidFill>
                  <a:srgbClr val="0000FF"/>
                </a:solidFill>
              </a:rPr>
              <a:t>;</a:t>
            </a:r>
            <a:endParaRPr lang="fr-FR" sz="1400" dirty="0"/>
          </a:p>
          <a:p>
            <a:pPr lvl="1"/>
            <a:r>
              <a:rPr lang="fr-FR" sz="1400" b="1" dirty="0">
                <a:solidFill>
                  <a:srgbClr val="660033"/>
                </a:solidFill>
              </a:rPr>
              <a:t>Approche participative </a:t>
            </a:r>
            <a:r>
              <a:rPr lang="fr-FR" sz="1400" dirty="0">
                <a:solidFill>
                  <a:schemeClr val="tx1"/>
                </a:solidFill>
              </a:rPr>
              <a:t>impliquant les producteurs et les utilisateurs des statistiques sensibles au genre (au niveau central et au niveau régional)</a:t>
            </a:r>
          </a:p>
          <a:p>
            <a:pPr lvl="1"/>
            <a:r>
              <a:rPr lang="fr-FR" sz="1400" b="1" dirty="0">
                <a:solidFill>
                  <a:srgbClr val="660033"/>
                </a:solidFill>
              </a:rPr>
              <a:t>Questionnaires</a:t>
            </a:r>
            <a:r>
              <a:rPr lang="fr-FR" sz="1400" dirty="0"/>
              <a:t> </a:t>
            </a:r>
            <a:r>
              <a:rPr lang="fr-FR" sz="1400" dirty="0">
                <a:solidFill>
                  <a:schemeClr val="tx1"/>
                </a:solidFill>
              </a:rPr>
              <a:t>destinés aux producteurs et aux utilisateurs de statistiques sensibles au genre</a:t>
            </a:r>
          </a:p>
          <a:p>
            <a:r>
              <a:rPr lang="fr-FR" sz="1400" b="1" u="sng" dirty="0">
                <a:solidFill>
                  <a:srgbClr val="C00000"/>
                </a:solidFill>
              </a:rPr>
              <a:t>Diagnostic selon la perspective genre </a:t>
            </a:r>
          </a:p>
          <a:p>
            <a:pPr lvl="1"/>
            <a:r>
              <a:rPr lang="fr-FR" sz="1400" dirty="0">
                <a:solidFill>
                  <a:schemeClr val="tx1"/>
                </a:solidFill>
              </a:rPr>
              <a:t>des différents maillons de la </a:t>
            </a:r>
            <a:r>
              <a:rPr lang="fr-FR" sz="1400" dirty="0">
                <a:solidFill>
                  <a:srgbClr val="0000FF"/>
                </a:solidFill>
              </a:rPr>
              <a:t>chaîne de production des statistiques</a:t>
            </a:r>
          </a:p>
          <a:p>
            <a:pPr lvl="1"/>
            <a:r>
              <a:rPr lang="fr-FR" sz="1400" dirty="0">
                <a:solidFill>
                  <a:schemeClr val="tx1"/>
                </a:solidFill>
              </a:rPr>
              <a:t>des étapes d’élaboration  des politiques publiques : </a:t>
            </a:r>
            <a:r>
              <a:rPr lang="fr-FR" sz="1400" dirty="0">
                <a:solidFill>
                  <a:srgbClr val="0000FF"/>
                </a:solidFill>
              </a:rPr>
              <a:t>planification, suivi et évaluation</a:t>
            </a:r>
          </a:p>
          <a:p>
            <a:r>
              <a:rPr lang="fr-FR" sz="1400" b="1" u="sng" dirty="0">
                <a:solidFill>
                  <a:srgbClr val="C00000"/>
                </a:solidFill>
              </a:rPr>
              <a:t>Cartographie</a:t>
            </a:r>
            <a:r>
              <a:rPr lang="fr-FR" sz="1400" dirty="0"/>
              <a:t> </a:t>
            </a:r>
            <a:r>
              <a:rPr lang="fr-FR" sz="1400" dirty="0">
                <a:solidFill>
                  <a:schemeClr val="tx1"/>
                </a:solidFill>
              </a:rPr>
              <a:t>des statistiques et indicateurs sensibles au genre</a:t>
            </a:r>
          </a:p>
          <a:p>
            <a:r>
              <a:rPr lang="fr-FR" sz="1400" b="1" u="sng" dirty="0">
                <a:solidFill>
                  <a:srgbClr val="C00000"/>
                </a:solidFill>
              </a:rPr>
              <a:t>Besoin</a:t>
            </a:r>
            <a:r>
              <a:rPr lang="fr-FR" sz="1400" dirty="0"/>
              <a:t> </a:t>
            </a:r>
            <a:r>
              <a:rPr lang="fr-FR" sz="1400" dirty="0">
                <a:solidFill>
                  <a:schemeClr val="tx1"/>
                </a:solidFill>
              </a:rPr>
              <a:t>en statistiques et indicateurs sensibles au genre pour :</a:t>
            </a:r>
          </a:p>
          <a:p>
            <a:pPr lvl="1"/>
            <a:r>
              <a:rPr lang="fr-FR" sz="1400" dirty="0">
                <a:solidFill>
                  <a:schemeClr val="tx1"/>
                </a:solidFill>
              </a:rPr>
              <a:t>suivi des progrès dans la réalisation des </a:t>
            </a:r>
            <a:r>
              <a:rPr lang="fr-FR" sz="1400" b="1" dirty="0">
                <a:solidFill>
                  <a:srgbClr val="660033"/>
                </a:solidFill>
              </a:rPr>
              <a:t>ODD</a:t>
            </a:r>
            <a:r>
              <a:rPr lang="fr-FR" sz="1400" dirty="0"/>
              <a:t> </a:t>
            </a:r>
          </a:p>
          <a:p>
            <a:pPr lvl="1"/>
            <a:r>
              <a:rPr lang="fr-FR" sz="1400" dirty="0">
                <a:solidFill>
                  <a:schemeClr val="tx1"/>
                </a:solidFill>
              </a:rPr>
              <a:t>l’élaboration des </a:t>
            </a:r>
            <a:r>
              <a:rPr lang="fr-FR" sz="1400" b="1" dirty="0">
                <a:solidFill>
                  <a:srgbClr val="660033"/>
                </a:solidFill>
              </a:rPr>
              <a:t>politiques publiques</a:t>
            </a:r>
          </a:p>
          <a:p>
            <a:r>
              <a:rPr lang="fr-FR" sz="1400" b="1" u="sng" dirty="0">
                <a:solidFill>
                  <a:srgbClr val="C00000"/>
                </a:solidFill>
              </a:rPr>
              <a:t>Mise en exergue des barrières</a:t>
            </a:r>
            <a:r>
              <a:rPr lang="fr-FR" sz="1400" b="1" u="sng" dirty="0"/>
              <a:t> </a:t>
            </a:r>
            <a:r>
              <a:rPr lang="fr-FR" sz="1400" dirty="0">
                <a:solidFill>
                  <a:schemeClr val="tx1"/>
                </a:solidFill>
              </a:rPr>
              <a:t>à la production, l’analyse, la diffusion et l’usage des statistiques sensibles au genre</a:t>
            </a:r>
          </a:p>
          <a:p>
            <a:pPr lvl="0"/>
            <a:r>
              <a:rPr lang="fr-FR" sz="1400" b="1" u="sng" dirty="0">
                <a:solidFill>
                  <a:srgbClr val="C00000"/>
                </a:solidFill>
              </a:rPr>
              <a:t>Benchmark</a:t>
            </a:r>
            <a:r>
              <a:rPr lang="fr-FR" sz="1400" dirty="0"/>
              <a:t> </a:t>
            </a:r>
            <a:r>
              <a:rPr lang="fr-FR" sz="1400" dirty="0">
                <a:solidFill>
                  <a:schemeClr val="tx1"/>
                </a:solidFill>
              </a:rPr>
              <a:t>: Etude des bonnes pratiques au niveau international</a:t>
            </a:r>
          </a:p>
          <a:p>
            <a:pPr lvl="0"/>
            <a:r>
              <a:rPr lang="fr-FR" sz="1400" b="1" u="sng" dirty="0">
                <a:solidFill>
                  <a:srgbClr val="C00000"/>
                </a:solidFill>
              </a:rPr>
              <a:t>Recommandations</a:t>
            </a:r>
            <a:r>
              <a:rPr lang="fr-FR" sz="1400" b="1" dirty="0"/>
              <a:t> </a:t>
            </a:r>
            <a:r>
              <a:rPr lang="fr-FR" sz="1400" dirty="0">
                <a:solidFill>
                  <a:schemeClr val="tx1"/>
                </a:solidFill>
              </a:rPr>
              <a:t>pour l’ajustement du système statistique national en ce qui concerne les statistiques sensibles au genre à la lumière de :</a:t>
            </a:r>
          </a:p>
          <a:p>
            <a:pPr lvl="1"/>
            <a:r>
              <a:rPr lang="fr-FR" sz="1400" dirty="0">
                <a:solidFill>
                  <a:srgbClr val="0000FF"/>
                </a:solidFill>
              </a:rPr>
              <a:t>Conclusions </a:t>
            </a:r>
            <a:r>
              <a:rPr lang="fr-FR" sz="1400" dirty="0">
                <a:solidFill>
                  <a:schemeClr val="tx1"/>
                </a:solidFill>
              </a:rPr>
              <a:t>de l’Etat des lieux et Diagnostic</a:t>
            </a:r>
          </a:p>
          <a:p>
            <a:pPr lvl="1"/>
            <a:r>
              <a:rPr lang="fr-FR" sz="1400" dirty="0">
                <a:solidFill>
                  <a:srgbClr val="0000FF"/>
                </a:solidFill>
              </a:rPr>
              <a:t>Recommandations </a:t>
            </a:r>
            <a:r>
              <a:rPr lang="fr-FR" sz="1400" dirty="0">
                <a:solidFill>
                  <a:schemeClr val="tx1"/>
                </a:solidFill>
              </a:rPr>
              <a:t>des différents acteurs (producteurs et utilisateurs)</a:t>
            </a:r>
          </a:p>
          <a:p>
            <a:pPr lvl="1"/>
            <a:r>
              <a:rPr lang="fr-FR" sz="1400" dirty="0">
                <a:solidFill>
                  <a:srgbClr val="0000FF"/>
                </a:solidFill>
              </a:rPr>
              <a:t>Bonnes </a:t>
            </a:r>
            <a:r>
              <a:rPr lang="fr-FR" sz="1400" dirty="0" smtClean="0">
                <a:solidFill>
                  <a:srgbClr val="0000FF"/>
                </a:solidFill>
              </a:rPr>
              <a:t>pratiques </a:t>
            </a:r>
            <a:r>
              <a:rPr lang="fr-FR" sz="1400" dirty="0">
                <a:solidFill>
                  <a:srgbClr val="0000FF"/>
                </a:solidFill>
              </a:rPr>
              <a:t>au niveau </a:t>
            </a:r>
            <a:r>
              <a:rPr lang="fr-FR" sz="1400" dirty="0" smtClean="0">
                <a:solidFill>
                  <a:srgbClr val="0000FF"/>
                </a:solidFill>
              </a:rPr>
              <a:t>international</a:t>
            </a:r>
            <a:endParaRPr lang="fr-FR" sz="1400" dirty="0">
              <a:solidFill>
                <a:srgbClr val="0000FF"/>
              </a:solidFill>
            </a:endParaRPr>
          </a:p>
        </p:txBody>
      </p:sp>
    </p:spTree>
  </p:cSld>
  <p:clrMapOvr>
    <a:masterClrMapping/>
  </p:clrMapOvr>
</p:sld>
</file>

<file path=ppt/theme/theme1.xml><?xml version="1.0" encoding="utf-8"?>
<a:theme xmlns:a="http://schemas.openxmlformats.org/drawingml/2006/main" name="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11822</TotalTime>
  <Words>3306</Words>
  <Application>Microsoft Office PowerPoint</Application>
  <PresentationFormat>Affichage à l'écran (4:3)</PresentationFormat>
  <Paragraphs>368</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hcp_model</vt:lpstr>
      <vt:lpstr>Etat des lieux analytique des statistiques sensibles au genre au Maroc</vt:lpstr>
      <vt:lpstr>Plan de la présentation</vt:lpstr>
      <vt:lpstr>Statistiques ventilés selon le sexe / Statistiques sensibles au genre</vt:lpstr>
      <vt:lpstr>Statistiques ventilés selon le sexe / Statistiques sensibles au genre</vt:lpstr>
      <vt:lpstr>Cadre référentiel et normatif des statistiques et indicateurs de genre</vt:lpstr>
      <vt:lpstr>Cadre référentiel et normatif des statistiques et indicateurs de genre</vt:lpstr>
      <vt:lpstr>Cadre référentiel et normatif des statistiques et indicateurs de genre</vt:lpstr>
      <vt:lpstr>Contexte et Objectifs</vt:lpstr>
      <vt:lpstr>Diapositive 9</vt:lpstr>
      <vt:lpstr>Méthodologie</vt:lpstr>
      <vt:lpstr>Méthodologie</vt:lpstr>
      <vt:lpstr>Méthodologie</vt:lpstr>
      <vt:lpstr>Méthodologie</vt:lpstr>
      <vt:lpstr>Méthodologie</vt:lpstr>
      <vt:lpstr>Principaux Résultats de l’Etat lieux : Production et Usage des SSG et Besoins en SSG</vt:lpstr>
      <vt:lpstr>Quelques Indicateurs quant à la production des SSG (1/8)</vt:lpstr>
      <vt:lpstr>Quelques Indicateurs quant à la production des SSG (2/8)</vt:lpstr>
      <vt:lpstr>Quelques Indicateurs quant à la production des SSG (3/8)</vt:lpstr>
      <vt:lpstr>Quelques Indicateurs quant à la production des SSG 4/8)</vt:lpstr>
      <vt:lpstr>Quelques Indicateurs quant à la production des SSG (5/8)</vt:lpstr>
      <vt:lpstr>Quelques Indicateurs quant à la production des SSG (6/8)</vt:lpstr>
      <vt:lpstr>Quelques Indicateurs quant à la production des SSG (7/8)</vt:lpstr>
      <vt:lpstr>Quelques Indicateurs quant à la production des SSG (8/8)</vt:lpstr>
      <vt:lpstr>Quelques Indicateurs quant à l’utilisation des SSG (1/2)</vt:lpstr>
      <vt:lpstr>Quelques Indicateurs quant à l’utilisation des SSG (2/2)</vt:lpstr>
      <vt:lpstr>Evaluation des besoins non satisfaits en SSG exprimés par les Utilisateurs de statistiques (1/2)</vt:lpstr>
      <vt:lpstr>Evaluation des besoins non satisfaits en SSG exprimés par les Utilisateurs de statistiques (2/2)</vt:lpstr>
      <vt:lpstr>Barrières à la production, l’analyse, la diffusion, l’accessibilité et l’usage des SSG</vt:lpstr>
      <vt:lpstr>Principales barrières à la production, l’analyse et l’usage des SSG (1/5)</vt:lpstr>
      <vt:lpstr>Principales barrières à la production, l’analyse et l’usage des SSG (2/5)</vt:lpstr>
      <vt:lpstr>Principales barrières à la production, l’analyse et l’usage des SSG (3/5)</vt:lpstr>
      <vt:lpstr>Principales barrières à la production, l’analyse et l’usage des SSG (4/5)</vt:lpstr>
      <vt:lpstr>Principales barrières à la production, l’analyse et l’usage des SSG (5/5)</vt:lpstr>
      <vt:lpstr>Opportunités offertes pour le développement et l’évolution des SSG</vt:lpstr>
      <vt:lpstr>Opportunités offertes pour le développement de SSG au Maroc (1/3)</vt:lpstr>
      <vt:lpstr>Opportunités offertes pour le développement de SSG au Maroc (2/3)</vt:lpstr>
      <vt:lpstr>Opportunités offertes pour le développement de SSG au Maroc (3/3)</vt:lpstr>
      <vt:lpstr>Principales recommandations</vt:lpstr>
      <vt:lpstr>Principales Recommandations (1/2)</vt:lpstr>
      <vt:lpstr>Principales Recommandations (2/2)</vt:lpstr>
      <vt:lpstr>Merci pour votre attention</vt:lpstr>
    </vt:vector>
  </TitlesOfParts>
  <Company>dcn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mafkir</dc:creator>
  <cp:lastModifiedBy>hcp</cp:lastModifiedBy>
  <cp:revision>754</cp:revision>
  <cp:lastPrinted>2019-10-14T17:22:25Z</cp:lastPrinted>
  <dcterms:created xsi:type="dcterms:W3CDTF">2008-03-11T16:08:11Z</dcterms:created>
  <dcterms:modified xsi:type="dcterms:W3CDTF">2019-12-20T09:33:31Z</dcterms:modified>
</cp:coreProperties>
</file>