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3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ppt/slideMasters/slideMaster8.xml" ContentType="application/vnd.openxmlformats-officedocument.presentationml.slideMaster+xml"/>
  <Override PartName="/ppt/charts/chart7.xml" ContentType="application/vnd.openxmlformats-officedocument.drawingml.chart+xml"/>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charts/chart8.xml" ContentType="application/vnd.openxmlformats-officedocument.drawingml.char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charts/chart10.xml" ContentType="application/vnd.openxmlformats-officedocument.drawingml.chart+xml"/>
  <Override PartName="/ppt/slideLayouts/slideLayout99.xml" ContentType="application/vnd.openxmlformats-officedocument.presentationml.slideLayout+xml"/>
  <Override PartName="/ppt/charts/chart4.xml" ContentType="application/vnd.openxmlformats-officedocument.drawingml.char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s/slide24.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Default Extension="jpeg" ContentType="image/jpeg"/>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charts/chart12.xml" ContentType="application/vnd.openxmlformats-officedocument.drawingml.chart+xml"/>
  <Override PartName="/ppt/charts/chart6.xml" ContentType="application/vnd.openxmlformats-officedocument.drawingml.chart+xml"/>
  <Override PartName="/ppt/slideMasters/slideMaster7.xml" ContentType="application/vnd.openxmlformats-officedocument.presentationml.slideMaster+xml"/>
  <Override PartName="/ppt/theme/theme9.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charts/chart2.xml" ContentType="application/vnd.openxmlformats-officedocument.drawingml.char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9" r:id="rId3"/>
    <p:sldMasterId id="2147483706" r:id="rId4"/>
    <p:sldMasterId id="2147483723" r:id="rId5"/>
    <p:sldMasterId id="2147483740" r:id="rId6"/>
    <p:sldMasterId id="2147483752" r:id="rId7"/>
    <p:sldMasterId id="2147483769" r:id="rId8"/>
    <p:sldMasterId id="2147483786" r:id="rId9"/>
  </p:sldMasterIdLst>
  <p:notesMasterIdLst>
    <p:notesMasterId r:id="rId37"/>
  </p:notesMasterIdLst>
  <p:handoutMasterIdLst>
    <p:handoutMasterId r:id="rId38"/>
  </p:handoutMasterIdLst>
  <p:sldIdLst>
    <p:sldId id="257" r:id="rId10"/>
    <p:sldId id="263" r:id="rId11"/>
    <p:sldId id="264" r:id="rId12"/>
    <p:sldId id="265" r:id="rId13"/>
    <p:sldId id="266" r:id="rId14"/>
    <p:sldId id="267" r:id="rId15"/>
    <p:sldId id="270" r:id="rId16"/>
    <p:sldId id="278" r:id="rId17"/>
    <p:sldId id="271" r:id="rId18"/>
    <p:sldId id="268" r:id="rId19"/>
    <p:sldId id="303" r:id="rId20"/>
    <p:sldId id="281" r:id="rId21"/>
    <p:sldId id="282" r:id="rId22"/>
    <p:sldId id="304" r:id="rId23"/>
    <p:sldId id="284" r:id="rId24"/>
    <p:sldId id="300" r:id="rId25"/>
    <p:sldId id="285" r:id="rId26"/>
    <p:sldId id="306" r:id="rId27"/>
    <p:sldId id="290" r:id="rId28"/>
    <p:sldId id="291" r:id="rId29"/>
    <p:sldId id="293" r:id="rId30"/>
    <p:sldId id="294" r:id="rId31"/>
    <p:sldId id="295" r:id="rId32"/>
    <p:sldId id="297" r:id="rId33"/>
    <p:sldId id="301" r:id="rId34"/>
    <p:sldId id="305" r:id="rId35"/>
    <p:sldId id="302"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638" autoAdjust="0"/>
  </p:normalViewPr>
  <p:slideViewPr>
    <p:cSldViewPr>
      <p:cViewPr varScale="1">
        <p:scale>
          <a:sx n="104" d="100"/>
          <a:sy n="104" d="100"/>
        </p:scale>
        <p:origin x="-90" y="-84"/>
      </p:cViewPr>
      <p:guideLst>
        <p:guide orient="horz" pos="2160"/>
        <p:guide pos="2880"/>
      </p:guideLst>
    </p:cSldViewPr>
  </p:slideViewPr>
  <p:outlineViewPr>
    <p:cViewPr>
      <p:scale>
        <a:sx n="33" d="100"/>
        <a:sy n="33" d="100"/>
      </p:scale>
      <p:origin x="0" y="256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dministrateur\Application%20Data\Microsoft\Excel\traduction%2520des%2520graphiques%5b1%5d%20(version%201).xlsb"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traduction%20des%20graphiqu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G:\traduction%20des%20graphiqu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9368513146382978E-2"/>
          <c:y val="0.10801687763713093"/>
          <c:w val="0.9449004927015715"/>
          <c:h val="0.68968935845044765"/>
        </c:manualLayout>
      </c:layout>
      <c:barChart>
        <c:barDir val="col"/>
        <c:grouping val="clustered"/>
        <c:ser>
          <c:idx val="0"/>
          <c:order val="0"/>
          <c:tx>
            <c:strRef>
              <c:f>Feuil1!$J$38</c:f>
              <c:strCache>
                <c:ptCount val="1"/>
                <c:pt idx="0">
                  <c:v>مجموع</c:v>
                </c:pt>
              </c:strCache>
            </c:strRef>
          </c:tx>
          <c:dLbls>
            <c:txPr>
              <a:bodyPr/>
              <a:lstStyle/>
              <a:p>
                <a:pPr>
                  <a:defRPr b="1">
                    <a:latin typeface="Times New Roman" pitchFamily="18" charset="0"/>
                    <a:cs typeface="Times New Roman" pitchFamily="18" charset="0"/>
                  </a:defRPr>
                </a:pPr>
                <a:endParaRPr lang="fr-FR"/>
              </a:p>
            </c:txPr>
            <c:showVal val="1"/>
          </c:dLbls>
          <c:cat>
            <c:strRef>
              <c:f>Feuil1!$I$39:$I$42</c:f>
              <c:strCache>
                <c:ptCount val="4"/>
                <c:pt idx="0">
                  <c:v> سكن شخصي      </c:v>
                </c:pt>
                <c:pt idx="1">
                  <c:v>ا لتجهيزات المنزلية </c:v>
                </c:pt>
                <c:pt idx="2">
                  <c:v> الماء و الكهرباء و التطهير</c:v>
                </c:pt>
                <c:pt idx="3">
                  <c:v>قرب الخدمات  الجماعية</c:v>
                </c:pt>
              </c:strCache>
            </c:strRef>
          </c:cat>
          <c:val>
            <c:numRef>
              <c:f>Feuil1!$J$39:$J$42</c:f>
              <c:numCache>
                <c:formatCode>General</c:formatCode>
                <c:ptCount val="4"/>
                <c:pt idx="0">
                  <c:v>60.1</c:v>
                </c:pt>
                <c:pt idx="1">
                  <c:v>37.6</c:v>
                </c:pt>
                <c:pt idx="2">
                  <c:v>36.1</c:v>
                </c:pt>
                <c:pt idx="3">
                  <c:v>26.6</c:v>
                </c:pt>
              </c:numCache>
            </c:numRef>
          </c:val>
        </c:ser>
        <c:ser>
          <c:idx val="1"/>
          <c:order val="1"/>
          <c:tx>
            <c:strRef>
              <c:f>Feuil1!$K$38</c:f>
              <c:strCache>
                <c:ptCount val="1"/>
                <c:pt idx="0">
                  <c:v>حضري</c:v>
                </c:pt>
              </c:strCache>
            </c:strRef>
          </c:tx>
          <c:dLbls>
            <c:txPr>
              <a:bodyPr/>
              <a:lstStyle/>
              <a:p>
                <a:pPr>
                  <a:defRPr b="1">
                    <a:latin typeface="Times New Roman" pitchFamily="18" charset="0"/>
                    <a:cs typeface="Times New Roman" pitchFamily="18" charset="0"/>
                  </a:defRPr>
                </a:pPr>
                <a:endParaRPr lang="fr-FR"/>
              </a:p>
            </c:txPr>
            <c:showVal val="1"/>
          </c:dLbls>
          <c:cat>
            <c:strRef>
              <c:f>Feuil1!$I$39:$I$42</c:f>
              <c:strCache>
                <c:ptCount val="4"/>
                <c:pt idx="0">
                  <c:v> سكن شخصي      </c:v>
                </c:pt>
                <c:pt idx="1">
                  <c:v>ا لتجهيزات المنزلية </c:v>
                </c:pt>
                <c:pt idx="2">
                  <c:v> الماء و الكهرباء و التطهير</c:v>
                </c:pt>
                <c:pt idx="3">
                  <c:v>قرب الخدمات  الجماعية</c:v>
                </c:pt>
              </c:strCache>
            </c:strRef>
          </c:cat>
          <c:val>
            <c:numRef>
              <c:f>Feuil1!$K$39:$K$42</c:f>
              <c:numCache>
                <c:formatCode>General</c:formatCode>
                <c:ptCount val="4"/>
                <c:pt idx="0">
                  <c:v>61.9</c:v>
                </c:pt>
                <c:pt idx="1">
                  <c:v>29.6</c:v>
                </c:pt>
                <c:pt idx="2">
                  <c:v>23.1</c:v>
                </c:pt>
                <c:pt idx="3">
                  <c:v>24.7</c:v>
                </c:pt>
              </c:numCache>
            </c:numRef>
          </c:val>
        </c:ser>
        <c:ser>
          <c:idx val="2"/>
          <c:order val="2"/>
          <c:tx>
            <c:strRef>
              <c:f>Feuil1!$L$38</c:f>
              <c:strCache>
                <c:ptCount val="1"/>
                <c:pt idx="0">
                  <c:v>قروي</c:v>
                </c:pt>
              </c:strCache>
            </c:strRef>
          </c:tx>
          <c:dLbls>
            <c:txPr>
              <a:bodyPr/>
              <a:lstStyle/>
              <a:p>
                <a:pPr>
                  <a:defRPr b="1">
                    <a:latin typeface="Times New Roman" pitchFamily="18" charset="0"/>
                    <a:cs typeface="Times New Roman" pitchFamily="18" charset="0"/>
                  </a:defRPr>
                </a:pPr>
                <a:endParaRPr lang="fr-FR"/>
              </a:p>
            </c:txPr>
            <c:showVal val="1"/>
          </c:dLbls>
          <c:cat>
            <c:strRef>
              <c:f>Feuil1!$I$39:$I$42</c:f>
              <c:strCache>
                <c:ptCount val="4"/>
                <c:pt idx="0">
                  <c:v> سكن شخصي      </c:v>
                </c:pt>
                <c:pt idx="1">
                  <c:v>ا لتجهيزات المنزلية </c:v>
                </c:pt>
                <c:pt idx="2">
                  <c:v> الماء و الكهرباء و التطهير</c:v>
                </c:pt>
                <c:pt idx="3">
                  <c:v>قرب الخدمات  الجماعية</c:v>
                </c:pt>
              </c:strCache>
            </c:strRef>
          </c:cat>
          <c:val>
            <c:numRef>
              <c:f>Feuil1!$L$39:$L$42</c:f>
              <c:numCache>
                <c:formatCode>General</c:formatCode>
                <c:ptCount val="4"/>
                <c:pt idx="0">
                  <c:v>57.2</c:v>
                </c:pt>
                <c:pt idx="1">
                  <c:v>49.3</c:v>
                </c:pt>
                <c:pt idx="2">
                  <c:v>55.1</c:v>
                </c:pt>
                <c:pt idx="3">
                  <c:v>29.3</c:v>
                </c:pt>
              </c:numCache>
            </c:numRef>
          </c:val>
        </c:ser>
        <c:axId val="256334848"/>
        <c:axId val="246579968"/>
      </c:barChart>
      <c:catAx>
        <c:axId val="256334848"/>
        <c:scaling>
          <c:orientation val="minMax"/>
        </c:scaling>
        <c:axPos val="b"/>
        <c:tickLblPos val="nextTo"/>
        <c:txPr>
          <a:bodyPr/>
          <a:lstStyle/>
          <a:p>
            <a:pPr>
              <a:defRPr b="1"/>
            </a:pPr>
            <a:endParaRPr lang="fr-FR"/>
          </a:p>
        </c:txPr>
        <c:crossAx val="246579968"/>
        <c:crosses val="autoZero"/>
        <c:auto val="1"/>
        <c:lblAlgn val="ctr"/>
        <c:lblOffset val="100"/>
      </c:catAx>
      <c:valAx>
        <c:axId val="246579968"/>
        <c:scaling>
          <c:orientation val="minMax"/>
        </c:scaling>
        <c:delete val="1"/>
        <c:axPos val="l"/>
        <c:numFmt formatCode="General" sourceLinked="1"/>
        <c:tickLblPos val="none"/>
        <c:crossAx val="256334848"/>
        <c:crosses val="autoZero"/>
        <c:crossBetween val="between"/>
      </c:valAx>
    </c:plotArea>
    <c:legend>
      <c:legendPos val="b"/>
      <c:layout>
        <c:manualLayout>
          <c:xMode val="edge"/>
          <c:yMode val="edge"/>
          <c:x val="0.28462679007229424"/>
          <c:y val="0.91726554341997568"/>
          <c:w val="0.27636027075562986"/>
          <c:h val="6.1039370078740163E-2"/>
        </c:manualLayout>
      </c:layout>
      <c:txPr>
        <a:bodyPr/>
        <a:lstStyle/>
        <a:p>
          <a:pPr>
            <a:defRPr b="1"/>
          </a:pPr>
          <a:endParaRPr lang="fr-FR"/>
        </a:p>
      </c:txPr>
    </c:legend>
    <c:plotVisOnly val="1"/>
  </c:chart>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col"/>
        <c:grouping val="clustered"/>
        <c:ser>
          <c:idx val="0"/>
          <c:order val="0"/>
          <c:tx>
            <c:strRef>
              <c:f>satisfaction2!$E$53</c:f>
              <c:strCache>
                <c:ptCount val="1"/>
                <c:pt idx="0">
                  <c:v>مجموع</c:v>
                </c:pt>
              </c:strCache>
            </c:strRef>
          </c:tx>
          <c:spPr>
            <a:solidFill>
              <a:srgbClr val="0070C0"/>
            </a:solidFill>
          </c:spPr>
          <c:dLbls>
            <c:dLbl>
              <c:idx val="0"/>
              <c:layout/>
              <c:tx>
                <c:rich>
                  <a:bodyPr/>
                  <a:lstStyle/>
                  <a:p>
                    <a:r>
                      <a:rPr lang="en-US" smtClean="0"/>
                      <a:t>54,0</a:t>
                    </a:r>
                    <a:endParaRPr lang="en-US"/>
                  </a:p>
                </c:rich>
              </c:tx>
              <c:showVal val="1"/>
            </c:dLbl>
            <c:txPr>
              <a:bodyPr/>
              <a:lstStyle/>
              <a:p>
                <a:pPr>
                  <a:defRPr b="1"/>
                </a:pPr>
                <a:endParaRPr lang="fr-FR"/>
              </a:p>
            </c:txPr>
            <c:showVal val="1"/>
          </c:dLbls>
          <c:cat>
            <c:strRef>
              <c:f>satisfaction2!$D$54:$D$56</c:f>
              <c:strCache>
                <c:ptCount val="3"/>
                <c:pt idx="0">
                  <c:v>غير راض أو راض شيئا ما   </c:v>
                </c:pt>
                <c:pt idx="1">
                  <c:v>راض بشكل متوسط</c:v>
                </c:pt>
                <c:pt idx="2">
                  <c:v>راض أو راض جدا</c:v>
                </c:pt>
              </c:strCache>
            </c:strRef>
          </c:cat>
          <c:val>
            <c:numRef>
              <c:f>satisfaction2!$E$54:$E$56</c:f>
              <c:numCache>
                <c:formatCode>General</c:formatCode>
                <c:ptCount val="3"/>
                <c:pt idx="0">
                  <c:v>54</c:v>
                </c:pt>
                <c:pt idx="1">
                  <c:v>28.2</c:v>
                </c:pt>
                <c:pt idx="2">
                  <c:v>17.8</c:v>
                </c:pt>
              </c:numCache>
            </c:numRef>
          </c:val>
        </c:ser>
        <c:ser>
          <c:idx val="1"/>
          <c:order val="1"/>
          <c:tx>
            <c:strRef>
              <c:f>satisfaction2!$F$53</c:f>
              <c:strCache>
                <c:ptCount val="1"/>
                <c:pt idx="0">
                  <c:v>حضري</c:v>
                </c:pt>
              </c:strCache>
            </c:strRef>
          </c:tx>
          <c:spPr>
            <a:solidFill>
              <a:srgbClr val="C00000"/>
            </a:solidFill>
          </c:spPr>
          <c:dLbls>
            <c:dLbl>
              <c:idx val="1"/>
              <c:layout>
                <c:manualLayout>
                  <c:x val="-5.0925337632080489E-17"/>
                  <c:y val="2.7777777777777912E-2"/>
                </c:manualLayout>
              </c:layout>
              <c:showVal val="1"/>
            </c:dLbl>
            <c:txPr>
              <a:bodyPr/>
              <a:lstStyle/>
              <a:p>
                <a:pPr>
                  <a:defRPr b="1"/>
                </a:pPr>
                <a:endParaRPr lang="fr-FR"/>
              </a:p>
            </c:txPr>
            <c:showVal val="1"/>
          </c:dLbls>
          <c:cat>
            <c:strRef>
              <c:f>satisfaction2!$D$54:$D$56</c:f>
              <c:strCache>
                <c:ptCount val="3"/>
                <c:pt idx="0">
                  <c:v>غير راض أو راض شيئا ما   </c:v>
                </c:pt>
                <c:pt idx="1">
                  <c:v>راض بشكل متوسط</c:v>
                </c:pt>
                <c:pt idx="2">
                  <c:v>راض أو راض جدا</c:v>
                </c:pt>
              </c:strCache>
            </c:strRef>
          </c:cat>
          <c:val>
            <c:numRef>
              <c:f>satisfaction2!$F$54:$F$56</c:f>
              <c:numCache>
                <c:formatCode>General</c:formatCode>
                <c:ptCount val="3"/>
                <c:pt idx="0">
                  <c:v>57.2</c:v>
                </c:pt>
                <c:pt idx="1">
                  <c:v>27.6</c:v>
                </c:pt>
                <c:pt idx="2">
                  <c:v>15.2</c:v>
                </c:pt>
              </c:numCache>
            </c:numRef>
          </c:val>
        </c:ser>
        <c:ser>
          <c:idx val="2"/>
          <c:order val="2"/>
          <c:tx>
            <c:strRef>
              <c:f>satisfaction2!$G$53</c:f>
              <c:strCache>
                <c:ptCount val="1"/>
                <c:pt idx="0">
                  <c:v>قروي</c:v>
                </c:pt>
              </c:strCache>
            </c:strRef>
          </c:tx>
          <c:spPr>
            <a:solidFill>
              <a:srgbClr val="00B050"/>
            </a:solidFill>
          </c:spPr>
          <c:dLbls>
            <c:txPr>
              <a:bodyPr/>
              <a:lstStyle/>
              <a:p>
                <a:pPr>
                  <a:defRPr b="1"/>
                </a:pPr>
                <a:endParaRPr lang="fr-FR"/>
              </a:p>
            </c:txPr>
            <c:showVal val="1"/>
          </c:dLbls>
          <c:cat>
            <c:strRef>
              <c:f>satisfaction2!$D$54:$D$56</c:f>
              <c:strCache>
                <c:ptCount val="3"/>
                <c:pt idx="0">
                  <c:v>غير راض أو راض شيئا ما   </c:v>
                </c:pt>
                <c:pt idx="1">
                  <c:v>راض بشكل متوسط</c:v>
                </c:pt>
                <c:pt idx="2">
                  <c:v>راض أو راض جدا</c:v>
                </c:pt>
              </c:strCache>
            </c:strRef>
          </c:cat>
          <c:val>
            <c:numRef>
              <c:f>satisfaction2!$G$54:$G$56</c:f>
              <c:numCache>
                <c:formatCode>General</c:formatCode>
                <c:ptCount val="3"/>
                <c:pt idx="0">
                  <c:v>49.3</c:v>
                </c:pt>
                <c:pt idx="1">
                  <c:v>29.1</c:v>
                </c:pt>
                <c:pt idx="2">
                  <c:v>21.6</c:v>
                </c:pt>
              </c:numCache>
            </c:numRef>
          </c:val>
        </c:ser>
        <c:axId val="228629120"/>
        <c:axId val="228647296"/>
      </c:barChart>
      <c:catAx>
        <c:axId val="228629120"/>
        <c:scaling>
          <c:orientation val="minMax"/>
        </c:scaling>
        <c:axPos val="b"/>
        <c:tickLblPos val="nextTo"/>
        <c:txPr>
          <a:bodyPr/>
          <a:lstStyle/>
          <a:p>
            <a:pPr>
              <a:defRPr b="1"/>
            </a:pPr>
            <a:endParaRPr lang="fr-FR"/>
          </a:p>
        </c:txPr>
        <c:crossAx val="228647296"/>
        <c:crosses val="autoZero"/>
        <c:auto val="1"/>
        <c:lblAlgn val="ctr"/>
        <c:lblOffset val="100"/>
      </c:catAx>
      <c:valAx>
        <c:axId val="228647296"/>
        <c:scaling>
          <c:orientation val="minMax"/>
        </c:scaling>
        <c:delete val="1"/>
        <c:axPos val="l"/>
        <c:numFmt formatCode="General" sourceLinked="1"/>
        <c:tickLblPos val="none"/>
        <c:crossAx val="228629120"/>
        <c:crosses val="autoZero"/>
        <c:crossBetween val="between"/>
      </c:valAx>
    </c:plotArea>
    <c:legend>
      <c:legendPos val="b"/>
      <c:layout/>
      <c:txPr>
        <a:bodyPr/>
        <a:lstStyle/>
        <a:p>
          <a:pPr>
            <a:defRPr b="1"/>
          </a:pPr>
          <a:endParaRPr lang="fr-FR"/>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2.5682182985553855E-2"/>
          <c:y val="0.14845523476232236"/>
          <c:w val="0.95291599785981862"/>
          <c:h val="0.64989055118110428"/>
        </c:manualLayout>
      </c:layout>
      <c:barChart>
        <c:barDir val="col"/>
        <c:grouping val="clustered"/>
        <c:ser>
          <c:idx val="0"/>
          <c:order val="0"/>
          <c:tx>
            <c:strRef>
              <c:f>satisfaction2!$E$36</c:f>
              <c:strCache>
                <c:ptCount val="1"/>
                <c:pt idx="0">
                  <c:v>مجموع</c:v>
                </c:pt>
              </c:strCache>
            </c:strRef>
          </c:tx>
          <c:spPr>
            <a:solidFill>
              <a:srgbClr val="0070C0"/>
            </a:solidFill>
          </c:spPr>
          <c:dLbls>
            <c:dLbl>
              <c:idx val="0"/>
              <c:layout/>
              <c:tx>
                <c:rich>
                  <a:bodyPr/>
                  <a:lstStyle/>
                  <a:p>
                    <a:r>
                      <a:rPr lang="en-US" dirty="0" smtClean="0"/>
                      <a:t>68,0</a:t>
                    </a:r>
                    <a:endParaRPr lang="ar-MA" dirty="0" smtClean="0"/>
                  </a:p>
                  <a:p>
                    <a:endParaRPr lang="en-US" dirty="0"/>
                  </a:p>
                </c:rich>
              </c:tx>
              <c:showVal val="1"/>
            </c:dLbl>
            <c:txPr>
              <a:bodyPr/>
              <a:lstStyle/>
              <a:p>
                <a:pPr>
                  <a:defRPr b="1"/>
                </a:pPr>
                <a:endParaRPr lang="fr-FR"/>
              </a:p>
            </c:txPr>
            <c:showVal val="1"/>
          </c:dLbls>
          <c:cat>
            <c:strRef>
              <c:f>satisfaction2!$D$37:$D$39</c:f>
              <c:strCache>
                <c:ptCount val="3"/>
                <c:pt idx="0">
                  <c:v>غير راض أو راض شيئا ما   </c:v>
                </c:pt>
                <c:pt idx="1">
                  <c:v>راض بشكل متوسط</c:v>
                </c:pt>
                <c:pt idx="2">
                  <c:v>راض أو راض جدا</c:v>
                </c:pt>
              </c:strCache>
            </c:strRef>
          </c:cat>
          <c:val>
            <c:numRef>
              <c:f>satisfaction2!$E$37:$E$39</c:f>
              <c:numCache>
                <c:formatCode>General</c:formatCode>
                <c:ptCount val="3"/>
                <c:pt idx="0">
                  <c:v>68</c:v>
                </c:pt>
                <c:pt idx="1">
                  <c:v>18.8</c:v>
                </c:pt>
                <c:pt idx="2">
                  <c:v>13.2</c:v>
                </c:pt>
              </c:numCache>
            </c:numRef>
          </c:val>
        </c:ser>
        <c:ser>
          <c:idx val="1"/>
          <c:order val="1"/>
          <c:tx>
            <c:strRef>
              <c:f>satisfaction2!$F$36</c:f>
              <c:strCache>
                <c:ptCount val="1"/>
                <c:pt idx="0">
                  <c:v>حضري</c:v>
                </c:pt>
              </c:strCache>
            </c:strRef>
          </c:tx>
          <c:spPr>
            <a:solidFill>
              <a:srgbClr val="C00000"/>
            </a:solidFill>
          </c:spPr>
          <c:dLbls>
            <c:txPr>
              <a:bodyPr/>
              <a:lstStyle/>
              <a:p>
                <a:pPr>
                  <a:defRPr b="1"/>
                </a:pPr>
                <a:endParaRPr lang="fr-FR"/>
              </a:p>
            </c:txPr>
            <c:showVal val="1"/>
          </c:dLbls>
          <c:cat>
            <c:strRef>
              <c:f>satisfaction2!$D$37:$D$39</c:f>
              <c:strCache>
                <c:ptCount val="3"/>
                <c:pt idx="0">
                  <c:v>غير راض أو راض شيئا ما   </c:v>
                </c:pt>
                <c:pt idx="1">
                  <c:v>راض بشكل متوسط</c:v>
                </c:pt>
                <c:pt idx="2">
                  <c:v>راض أو راض جدا</c:v>
                </c:pt>
              </c:strCache>
            </c:strRef>
          </c:cat>
          <c:val>
            <c:numRef>
              <c:f>satisfaction2!$F$37:$F$39</c:f>
              <c:numCache>
                <c:formatCode>General</c:formatCode>
                <c:ptCount val="3"/>
                <c:pt idx="0">
                  <c:v>66.3</c:v>
                </c:pt>
                <c:pt idx="1">
                  <c:v>19.399999999999999</c:v>
                </c:pt>
                <c:pt idx="2">
                  <c:v>14.3</c:v>
                </c:pt>
              </c:numCache>
            </c:numRef>
          </c:val>
        </c:ser>
        <c:ser>
          <c:idx val="2"/>
          <c:order val="2"/>
          <c:tx>
            <c:strRef>
              <c:f>satisfaction2!$G$36</c:f>
              <c:strCache>
                <c:ptCount val="1"/>
                <c:pt idx="0">
                  <c:v>قروي</c:v>
                </c:pt>
              </c:strCache>
            </c:strRef>
          </c:tx>
          <c:spPr>
            <a:solidFill>
              <a:srgbClr val="00B050"/>
            </a:solidFill>
          </c:spPr>
          <c:dLbls>
            <c:dLbl>
              <c:idx val="0"/>
              <c:layout/>
              <c:showVal val="1"/>
            </c:dLbl>
            <c:dLbl>
              <c:idx val="1"/>
              <c:layout/>
              <c:showVal val="1"/>
            </c:dLbl>
            <c:dLbl>
              <c:idx val="2"/>
              <c:layout/>
              <c:showVal val="1"/>
            </c:dLbl>
            <c:delete val="1"/>
          </c:dLbls>
          <c:cat>
            <c:strRef>
              <c:f>satisfaction2!$D$37:$D$39</c:f>
              <c:strCache>
                <c:ptCount val="3"/>
                <c:pt idx="0">
                  <c:v>غير راض أو راض شيئا ما   </c:v>
                </c:pt>
                <c:pt idx="1">
                  <c:v>راض بشكل متوسط</c:v>
                </c:pt>
                <c:pt idx="2">
                  <c:v>راض أو راض جدا</c:v>
                </c:pt>
              </c:strCache>
            </c:strRef>
          </c:cat>
          <c:val>
            <c:numRef>
              <c:f>satisfaction2!$G$37:$G$39</c:f>
              <c:numCache>
                <c:formatCode>General</c:formatCode>
                <c:ptCount val="3"/>
                <c:pt idx="0">
                  <c:v>70.8</c:v>
                </c:pt>
                <c:pt idx="1">
                  <c:v>17.8</c:v>
                </c:pt>
                <c:pt idx="2">
                  <c:v>11.4</c:v>
                </c:pt>
              </c:numCache>
            </c:numRef>
          </c:val>
        </c:ser>
        <c:axId val="228362880"/>
        <c:axId val="228376960"/>
      </c:barChart>
      <c:catAx>
        <c:axId val="228362880"/>
        <c:scaling>
          <c:orientation val="minMax"/>
        </c:scaling>
        <c:axPos val="b"/>
        <c:tickLblPos val="nextTo"/>
        <c:txPr>
          <a:bodyPr/>
          <a:lstStyle/>
          <a:p>
            <a:pPr>
              <a:defRPr b="1"/>
            </a:pPr>
            <a:endParaRPr lang="fr-FR"/>
          </a:p>
        </c:txPr>
        <c:crossAx val="228376960"/>
        <c:crosses val="autoZero"/>
        <c:auto val="1"/>
        <c:lblAlgn val="ctr"/>
        <c:lblOffset val="100"/>
      </c:catAx>
      <c:valAx>
        <c:axId val="228376960"/>
        <c:scaling>
          <c:orientation val="minMax"/>
        </c:scaling>
        <c:delete val="1"/>
        <c:axPos val="l"/>
        <c:numFmt formatCode="General" sourceLinked="1"/>
        <c:tickLblPos val="none"/>
        <c:crossAx val="228362880"/>
        <c:crosses val="autoZero"/>
        <c:crossBetween val="between"/>
      </c:valAx>
    </c:plotArea>
    <c:legend>
      <c:legendPos val="b"/>
      <c:layout/>
      <c:txPr>
        <a:bodyPr/>
        <a:lstStyle/>
        <a:p>
          <a:pPr>
            <a:defRPr b="1"/>
          </a:pPr>
          <a:endParaRPr lang="fr-FR"/>
        </a:p>
      </c:txP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2.27920227920228E-2"/>
          <c:y val="0.11723858768335157"/>
          <c:w val="0.94985754985754856"/>
          <c:h val="0.67979280182968727"/>
        </c:manualLayout>
      </c:layout>
      <c:barChart>
        <c:barDir val="col"/>
        <c:grouping val="clustered"/>
        <c:ser>
          <c:idx val="0"/>
          <c:order val="0"/>
          <c:tx>
            <c:strRef>
              <c:f>satisfaction2!$E$60</c:f>
              <c:strCache>
                <c:ptCount val="1"/>
                <c:pt idx="0">
                  <c:v>مجموع</c:v>
                </c:pt>
              </c:strCache>
            </c:strRef>
          </c:tx>
          <c:spPr>
            <a:solidFill>
              <a:srgbClr val="0070C0"/>
            </a:solidFill>
          </c:spPr>
          <c:dLbls>
            <c:txPr>
              <a:bodyPr/>
              <a:lstStyle/>
              <a:p>
                <a:pPr>
                  <a:defRPr b="1"/>
                </a:pPr>
                <a:endParaRPr lang="fr-FR"/>
              </a:p>
            </c:txPr>
            <c:showVal val="1"/>
          </c:dLbls>
          <c:cat>
            <c:strRef>
              <c:f>satisfaction2!$D$61:$D$63</c:f>
              <c:strCache>
                <c:ptCount val="3"/>
                <c:pt idx="0">
                  <c:v>غير راض أو راض شيئا ما   </c:v>
                </c:pt>
                <c:pt idx="1">
                  <c:v>راض بشكل متوسط</c:v>
                </c:pt>
                <c:pt idx="2">
                  <c:v>راض أو راض جدا</c:v>
                </c:pt>
              </c:strCache>
            </c:strRef>
          </c:cat>
          <c:val>
            <c:numRef>
              <c:f>satisfaction2!$E$61:$E$63</c:f>
              <c:numCache>
                <c:formatCode>General</c:formatCode>
                <c:ptCount val="3"/>
                <c:pt idx="0">
                  <c:v>45.7</c:v>
                </c:pt>
                <c:pt idx="1">
                  <c:v>24.4</c:v>
                </c:pt>
                <c:pt idx="2">
                  <c:v>29.9</c:v>
                </c:pt>
              </c:numCache>
            </c:numRef>
          </c:val>
        </c:ser>
        <c:ser>
          <c:idx val="1"/>
          <c:order val="1"/>
          <c:tx>
            <c:strRef>
              <c:f>satisfaction2!$F$60</c:f>
              <c:strCache>
                <c:ptCount val="1"/>
                <c:pt idx="0">
                  <c:v>حضري</c:v>
                </c:pt>
              </c:strCache>
            </c:strRef>
          </c:tx>
          <c:spPr>
            <a:solidFill>
              <a:srgbClr val="C00000"/>
            </a:solidFill>
          </c:spPr>
          <c:dLbls>
            <c:txPr>
              <a:bodyPr/>
              <a:lstStyle/>
              <a:p>
                <a:pPr>
                  <a:defRPr b="1"/>
                </a:pPr>
                <a:endParaRPr lang="fr-FR"/>
              </a:p>
            </c:txPr>
            <c:showVal val="1"/>
          </c:dLbls>
          <c:cat>
            <c:strRef>
              <c:f>satisfaction2!$D$61:$D$63</c:f>
              <c:strCache>
                <c:ptCount val="3"/>
                <c:pt idx="0">
                  <c:v>غير راض أو راض شيئا ما   </c:v>
                </c:pt>
                <c:pt idx="1">
                  <c:v>راض بشكل متوسط</c:v>
                </c:pt>
                <c:pt idx="2">
                  <c:v>راض أو راض جدا</c:v>
                </c:pt>
              </c:strCache>
            </c:strRef>
          </c:cat>
          <c:val>
            <c:numRef>
              <c:f>satisfaction2!$F$61:$F$63</c:f>
              <c:numCache>
                <c:formatCode>General</c:formatCode>
                <c:ptCount val="3"/>
                <c:pt idx="0">
                  <c:v>44.9</c:v>
                </c:pt>
                <c:pt idx="1">
                  <c:v>24.7</c:v>
                </c:pt>
                <c:pt idx="2">
                  <c:v>30.4</c:v>
                </c:pt>
              </c:numCache>
            </c:numRef>
          </c:val>
        </c:ser>
        <c:ser>
          <c:idx val="2"/>
          <c:order val="2"/>
          <c:tx>
            <c:strRef>
              <c:f>satisfaction2!$G$60</c:f>
              <c:strCache>
                <c:ptCount val="1"/>
                <c:pt idx="0">
                  <c:v>قروي</c:v>
                </c:pt>
              </c:strCache>
            </c:strRef>
          </c:tx>
          <c:spPr>
            <a:solidFill>
              <a:srgbClr val="00B050"/>
            </a:solidFill>
          </c:spPr>
          <c:dLbls>
            <c:txPr>
              <a:bodyPr/>
              <a:lstStyle/>
              <a:p>
                <a:pPr>
                  <a:defRPr b="1"/>
                </a:pPr>
                <a:endParaRPr lang="fr-FR"/>
              </a:p>
            </c:txPr>
            <c:showVal val="1"/>
          </c:dLbls>
          <c:cat>
            <c:strRef>
              <c:f>satisfaction2!$D$61:$D$63</c:f>
              <c:strCache>
                <c:ptCount val="3"/>
                <c:pt idx="0">
                  <c:v>غير راض أو راض شيئا ما   </c:v>
                </c:pt>
                <c:pt idx="1">
                  <c:v>راض بشكل متوسط</c:v>
                </c:pt>
                <c:pt idx="2">
                  <c:v>راض أو راض جدا</c:v>
                </c:pt>
              </c:strCache>
            </c:strRef>
          </c:cat>
          <c:val>
            <c:numRef>
              <c:f>satisfaction2!$G$61:$G$63</c:f>
              <c:numCache>
                <c:formatCode>General</c:formatCode>
                <c:ptCount val="3"/>
                <c:pt idx="0">
                  <c:v>46.8</c:v>
                </c:pt>
                <c:pt idx="1">
                  <c:v>24</c:v>
                </c:pt>
                <c:pt idx="2">
                  <c:v>29.1</c:v>
                </c:pt>
              </c:numCache>
            </c:numRef>
          </c:val>
        </c:ser>
        <c:axId val="243949568"/>
        <c:axId val="244076928"/>
      </c:barChart>
      <c:catAx>
        <c:axId val="243949568"/>
        <c:scaling>
          <c:orientation val="minMax"/>
        </c:scaling>
        <c:axPos val="b"/>
        <c:tickLblPos val="nextTo"/>
        <c:txPr>
          <a:bodyPr/>
          <a:lstStyle/>
          <a:p>
            <a:pPr>
              <a:defRPr b="1"/>
            </a:pPr>
            <a:endParaRPr lang="fr-FR"/>
          </a:p>
        </c:txPr>
        <c:crossAx val="244076928"/>
        <c:crosses val="autoZero"/>
        <c:auto val="1"/>
        <c:lblAlgn val="ctr"/>
        <c:lblOffset val="100"/>
      </c:catAx>
      <c:valAx>
        <c:axId val="244076928"/>
        <c:scaling>
          <c:orientation val="minMax"/>
        </c:scaling>
        <c:delete val="1"/>
        <c:axPos val="l"/>
        <c:numFmt formatCode="General" sourceLinked="1"/>
        <c:tickLblPos val="none"/>
        <c:crossAx val="243949568"/>
        <c:crosses val="autoZero"/>
        <c:crossBetween val="between"/>
      </c:valAx>
      <c:spPr>
        <a:noFill/>
        <a:ln w="25400">
          <a:noFill/>
        </a:ln>
      </c:spPr>
    </c:plotArea>
    <c:legend>
      <c:legendPos val="b"/>
      <c:layout/>
      <c:txPr>
        <a:bodyPr/>
        <a:lstStyle/>
        <a:p>
          <a:pPr>
            <a:defRPr b="1"/>
          </a:pPr>
          <a:endParaRPr lang="fr-FR"/>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2.6331538001196891E-2"/>
          <c:y val="0.11653813196229652"/>
          <c:w val="0.94733692399760427"/>
          <c:h val="0.6780478918284335"/>
        </c:manualLayout>
      </c:layout>
      <c:barChart>
        <c:barDir val="col"/>
        <c:grouping val="clustered"/>
        <c:ser>
          <c:idx val="0"/>
          <c:order val="0"/>
          <c:tx>
            <c:strRef>
              <c:f>Feuil2!$E$5</c:f>
              <c:strCache>
                <c:ptCount val="1"/>
                <c:pt idx="0">
                  <c:v>مجموع</c:v>
                </c:pt>
              </c:strCache>
            </c:strRef>
          </c:tx>
          <c:spPr>
            <a:solidFill>
              <a:srgbClr val="0070C0"/>
            </a:solidFill>
          </c:spPr>
          <c:dLbls>
            <c:txPr>
              <a:bodyPr/>
              <a:lstStyle/>
              <a:p>
                <a:pPr>
                  <a:defRPr b="1"/>
                </a:pPr>
                <a:endParaRPr lang="fr-FR"/>
              </a:p>
            </c:txPr>
            <c:showVal val="1"/>
          </c:dLbls>
          <c:cat>
            <c:strRef>
              <c:f>Feuil2!$D$6:$D$9</c:f>
              <c:strCache>
                <c:ptCount val="4"/>
                <c:pt idx="0">
                  <c:v> مجانية الخدمات    </c:v>
                </c:pt>
                <c:pt idx="1">
                  <c:v>قرب المؤسسات الصحية</c:v>
                </c:pt>
                <c:pt idx="2">
                  <c:v>جودة الخدمات </c:v>
                </c:pt>
                <c:pt idx="3">
                  <c:v>نمط عيش صحي</c:v>
                </c:pt>
              </c:strCache>
            </c:strRef>
          </c:cat>
          <c:val>
            <c:numRef>
              <c:f>Feuil2!$E$6:$E$9</c:f>
              <c:numCache>
                <c:formatCode>General</c:formatCode>
                <c:ptCount val="4"/>
                <c:pt idx="0">
                  <c:v>49.1</c:v>
                </c:pt>
                <c:pt idx="1">
                  <c:v>37.700000000000003</c:v>
                </c:pt>
                <c:pt idx="2">
                  <c:v>35.6</c:v>
                </c:pt>
                <c:pt idx="3">
                  <c:v>4.0999999999999996</c:v>
                </c:pt>
              </c:numCache>
            </c:numRef>
          </c:val>
        </c:ser>
        <c:ser>
          <c:idx val="1"/>
          <c:order val="1"/>
          <c:tx>
            <c:strRef>
              <c:f>Feuil2!$F$5</c:f>
              <c:strCache>
                <c:ptCount val="1"/>
                <c:pt idx="0">
                  <c:v>حضري</c:v>
                </c:pt>
              </c:strCache>
            </c:strRef>
          </c:tx>
          <c:spPr>
            <a:solidFill>
              <a:srgbClr val="C00000"/>
            </a:solidFill>
          </c:spPr>
          <c:dLbls>
            <c:txPr>
              <a:bodyPr/>
              <a:lstStyle/>
              <a:p>
                <a:pPr>
                  <a:defRPr b="1"/>
                </a:pPr>
                <a:endParaRPr lang="fr-FR"/>
              </a:p>
            </c:txPr>
            <c:showVal val="1"/>
          </c:dLbls>
          <c:cat>
            <c:strRef>
              <c:f>Feuil2!$D$6:$D$9</c:f>
              <c:strCache>
                <c:ptCount val="4"/>
                <c:pt idx="0">
                  <c:v> مجانية الخدمات    </c:v>
                </c:pt>
                <c:pt idx="1">
                  <c:v>قرب المؤسسات الصحية</c:v>
                </c:pt>
                <c:pt idx="2">
                  <c:v>جودة الخدمات </c:v>
                </c:pt>
                <c:pt idx="3">
                  <c:v>نمط عيش صحي</c:v>
                </c:pt>
              </c:strCache>
            </c:strRef>
          </c:cat>
          <c:val>
            <c:numRef>
              <c:f>Feuil2!$F$6:$F$9</c:f>
              <c:numCache>
                <c:formatCode>General</c:formatCode>
                <c:ptCount val="4"/>
                <c:pt idx="0">
                  <c:v>53.4</c:v>
                </c:pt>
                <c:pt idx="1">
                  <c:v>27.3</c:v>
                </c:pt>
                <c:pt idx="2">
                  <c:v>42.2</c:v>
                </c:pt>
                <c:pt idx="3">
                  <c:v>5</c:v>
                </c:pt>
              </c:numCache>
            </c:numRef>
          </c:val>
        </c:ser>
        <c:ser>
          <c:idx val="2"/>
          <c:order val="2"/>
          <c:tx>
            <c:strRef>
              <c:f>Feuil2!$G$5</c:f>
              <c:strCache>
                <c:ptCount val="1"/>
                <c:pt idx="0">
                  <c:v>قروي</c:v>
                </c:pt>
              </c:strCache>
            </c:strRef>
          </c:tx>
          <c:spPr>
            <a:solidFill>
              <a:srgbClr val="00B050"/>
            </a:solidFill>
          </c:spPr>
          <c:dLbls>
            <c:txPr>
              <a:bodyPr/>
              <a:lstStyle/>
              <a:p>
                <a:pPr>
                  <a:defRPr b="1"/>
                </a:pPr>
                <a:endParaRPr lang="fr-FR"/>
              </a:p>
            </c:txPr>
            <c:showVal val="1"/>
          </c:dLbls>
          <c:cat>
            <c:strRef>
              <c:f>Feuil2!$D$6:$D$9</c:f>
              <c:strCache>
                <c:ptCount val="4"/>
                <c:pt idx="0">
                  <c:v> مجانية الخدمات    </c:v>
                </c:pt>
                <c:pt idx="1">
                  <c:v>قرب المؤسسات الصحية</c:v>
                </c:pt>
                <c:pt idx="2">
                  <c:v>جودة الخدمات </c:v>
                </c:pt>
                <c:pt idx="3">
                  <c:v>نمط عيش صحي</c:v>
                </c:pt>
              </c:strCache>
            </c:strRef>
          </c:cat>
          <c:val>
            <c:numRef>
              <c:f>Feuil2!$G$6:$G$9</c:f>
              <c:numCache>
                <c:formatCode>General</c:formatCode>
                <c:ptCount val="4"/>
                <c:pt idx="0">
                  <c:v>41.5</c:v>
                </c:pt>
                <c:pt idx="1">
                  <c:v>56.3</c:v>
                </c:pt>
                <c:pt idx="2">
                  <c:v>23.7</c:v>
                </c:pt>
                <c:pt idx="3">
                  <c:v>2.6</c:v>
                </c:pt>
              </c:numCache>
            </c:numRef>
          </c:val>
        </c:ser>
        <c:axId val="228121600"/>
        <c:axId val="228012800"/>
      </c:barChart>
      <c:catAx>
        <c:axId val="228121600"/>
        <c:scaling>
          <c:orientation val="minMax"/>
        </c:scaling>
        <c:axPos val="b"/>
        <c:tickLblPos val="nextTo"/>
        <c:txPr>
          <a:bodyPr/>
          <a:lstStyle/>
          <a:p>
            <a:pPr>
              <a:defRPr sz="1200" b="1"/>
            </a:pPr>
            <a:endParaRPr lang="fr-FR"/>
          </a:p>
        </c:txPr>
        <c:crossAx val="228012800"/>
        <c:crosses val="autoZero"/>
        <c:auto val="1"/>
        <c:lblAlgn val="ctr"/>
        <c:lblOffset val="100"/>
      </c:catAx>
      <c:valAx>
        <c:axId val="228012800"/>
        <c:scaling>
          <c:orientation val="minMax"/>
        </c:scaling>
        <c:delete val="1"/>
        <c:axPos val="l"/>
        <c:numFmt formatCode="General" sourceLinked="1"/>
        <c:tickLblPos val="none"/>
        <c:crossAx val="228121600"/>
        <c:crosses val="autoZero"/>
        <c:crossBetween val="between"/>
      </c:valAx>
    </c:plotArea>
    <c:legend>
      <c:legendPos val="b"/>
      <c:layout/>
      <c:txPr>
        <a:bodyPr/>
        <a:lstStyle/>
        <a:p>
          <a:pPr>
            <a:defRPr b="1"/>
          </a:pPr>
          <a:endParaRPr lang="fr-FR"/>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clustered"/>
        <c:ser>
          <c:idx val="0"/>
          <c:order val="0"/>
          <c:tx>
            <c:strRef>
              <c:f>Feuil3!$E$3</c:f>
              <c:strCache>
                <c:ptCount val="1"/>
                <c:pt idx="0">
                  <c:v>مجموع</c:v>
                </c:pt>
              </c:strCache>
            </c:strRef>
          </c:tx>
          <c:spPr>
            <a:solidFill>
              <a:srgbClr val="0070C0"/>
            </a:solidFill>
          </c:spPr>
          <c:dLbls>
            <c:txPr>
              <a:bodyPr/>
              <a:lstStyle/>
              <a:p>
                <a:pPr>
                  <a:defRPr b="1"/>
                </a:pPr>
                <a:endParaRPr lang="fr-FR"/>
              </a:p>
            </c:txPr>
            <c:showVal val="1"/>
          </c:dLbls>
          <c:cat>
            <c:strRef>
              <c:f>Feuil3!$D$4:$D$8</c:f>
              <c:strCache>
                <c:ptCount val="5"/>
                <c:pt idx="0">
                  <c:v>تضامن اجتماعي</c:v>
                </c:pt>
                <c:pt idx="1">
                  <c:v>توفر البنيات التحتية الاجتماعية، الثقافية و الترفيهية</c:v>
                </c:pt>
                <c:pt idx="2">
                  <c:v>ا لظروف المساعدة للولوج للأنشطة الثقافية و الروحية و الالترفيهية </c:v>
                </c:pt>
                <c:pt idx="3">
                  <c:v>علاقات عائلية</c:v>
                </c:pt>
                <c:pt idx="4">
                  <c:v>الثقة</c:v>
                </c:pt>
              </c:strCache>
            </c:strRef>
          </c:cat>
          <c:val>
            <c:numRef>
              <c:f>Feuil3!$E$4:$E$8</c:f>
              <c:numCache>
                <c:formatCode>General</c:formatCode>
                <c:ptCount val="5"/>
                <c:pt idx="0">
                  <c:v>78.3</c:v>
                </c:pt>
                <c:pt idx="1">
                  <c:v>76.3</c:v>
                </c:pt>
                <c:pt idx="2">
                  <c:v>56.2</c:v>
                </c:pt>
                <c:pt idx="3">
                  <c:v>26.8</c:v>
                </c:pt>
                <c:pt idx="4">
                  <c:v>26.1</c:v>
                </c:pt>
              </c:numCache>
            </c:numRef>
          </c:val>
        </c:ser>
        <c:ser>
          <c:idx val="1"/>
          <c:order val="1"/>
          <c:tx>
            <c:strRef>
              <c:f>Feuil3!$F$3</c:f>
              <c:strCache>
                <c:ptCount val="1"/>
                <c:pt idx="0">
                  <c:v>حضري</c:v>
                </c:pt>
              </c:strCache>
            </c:strRef>
          </c:tx>
          <c:spPr>
            <a:solidFill>
              <a:srgbClr val="C00000"/>
            </a:solidFill>
          </c:spPr>
          <c:dLbls>
            <c:txPr>
              <a:bodyPr/>
              <a:lstStyle/>
              <a:p>
                <a:pPr>
                  <a:defRPr b="1"/>
                </a:pPr>
                <a:endParaRPr lang="fr-FR"/>
              </a:p>
            </c:txPr>
            <c:showVal val="1"/>
          </c:dLbls>
          <c:cat>
            <c:strRef>
              <c:f>Feuil3!$D$4:$D$8</c:f>
              <c:strCache>
                <c:ptCount val="5"/>
                <c:pt idx="0">
                  <c:v>تضامن اجتماعي</c:v>
                </c:pt>
                <c:pt idx="1">
                  <c:v>توفر البنيات التحتية الاجتماعية، الثقافية و الترفيهية</c:v>
                </c:pt>
                <c:pt idx="2">
                  <c:v>ا لظروف المساعدة للولوج للأنشطة الثقافية و الروحية و الالترفيهية </c:v>
                </c:pt>
                <c:pt idx="3">
                  <c:v>علاقات عائلية</c:v>
                </c:pt>
                <c:pt idx="4">
                  <c:v>الثقة</c:v>
                </c:pt>
              </c:strCache>
            </c:strRef>
          </c:cat>
          <c:val>
            <c:numRef>
              <c:f>Feuil3!$F$4:$F$8</c:f>
              <c:numCache>
                <c:formatCode>General</c:formatCode>
                <c:ptCount val="5"/>
                <c:pt idx="0">
                  <c:v>80.3</c:v>
                </c:pt>
                <c:pt idx="1">
                  <c:v>77.5</c:v>
                </c:pt>
                <c:pt idx="2">
                  <c:v>57.2</c:v>
                </c:pt>
                <c:pt idx="3">
                  <c:v>25.8</c:v>
                </c:pt>
                <c:pt idx="4">
                  <c:v>25</c:v>
                </c:pt>
              </c:numCache>
            </c:numRef>
          </c:val>
        </c:ser>
        <c:ser>
          <c:idx val="2"/>
          <c:order val="2"/>
          <c:tx>
            <c:strRef>
              <c:f>Feuil3!$G$3</c:f>
              <c:strCache>
                <c:ptCount val="1"/>
                <c:pt idx="0">
                  <c:v>قروي</c:v>
                </c:pt>
              </c:strCache>
            </c:strRef>
          </c:tx>
          <c:spPr>
            <a:solidFill>
              <a:srgbClr val="00B050"/>
            </a:solidFill>
          </c:spPr>
          <c:dLbls>
            <c:txPr>
              <a:bodyPr/>
              <a:lstStyle/>
              <a:p>
                <a:pPr>
                  <a:defRPr b="1"/>
                </a:pPr>
                <a:endParaRPr lang="fr-FR"/>
              </a:p>
            </c:txPr>
            <c:showVal val="1"/>
          </c:dLbls>
          <c:cat>
            <c:strRef>
              <c:f>Feuil3!$D$4:$D$8</c:f>
              <c:strCache>
                <c:ptCount val="5"/>
                <c:pt idx="0">
                  <c:v>تضامن اجتماعي</c:v>
                </c:pt>
                <c:pt idx="1">
                  <c:v>توفر البنيات التحتية الاجتماعية، الثقافية و الترفيهية</c:v>
                </c:pt>
                <c:pt idx="2">
                  <c:v>ا لظروف المساعدة للولوج للأنشطة الثقافية و الروحية و الالترفيهية </c:v>
                </c:pt>
                <c:pt idx="3">
                  <c:v>علاقات عائلية</c:v>
                </c:pt>
                <c:pt idx="4">
                  <c:v>الثقة</c:v>
                </c:pt>
              </c:strCache>
            </c:strRef>
          </c:cat>
          <c:val>
            <c:numRef>
              <c:f>Feuil3!$G$4:$G$8</c:f>
              <c:numCache>
                <c:formatCode>General</c:formatCode>
                <c:ptCount val="5"/>
                <c:pt idx="0">
                  <c:v>75.3</c:v>
                </c:pt>
                <c:pt idx="1">
                  <c:v>74.5</c:v>
                </c:pt>
                <c:pt idx="2">
                  <c:v>54.7</c:v>
                </c:pt>
                <c:pt idx="3">
                  <c:v>28.3</c:v>
                </c:pt>
                <c:pt idx="4">
                  <c:v>27.9</c:v>
                </c:pt>
              </c:numCache>
            </c:numRef>
          </c:val>
        </c:ser>
        <c:axId val="228051584"/>
        <c:axId val="228131200"/>
      </c:barChart>
      <c:catAx>
        <c:axId val="228051584"/>
        <c:scaling>
          <c:orientation val="minMax"/>
        </c:scaling>
        <c:axPos val="b"/>
        <c:tickLblPos val="nextTo"/>
        <c:txPr>
          <a:bodyPr/>
          <a:lstStyle/>
          <a:p>
            <a:pPr>
              <a:defRPr b="1"/>
            </a:pPr>
            <a:endParaRPr lang="fr-FR"/>
          </a:p>
        </c:txPr>
        <c:crossAx val="228131200"/>
        <c:crosses val="autoZero"/>
        <c:auto val="1"/>
        <c:lblAlgn val="ctr"/>
        <c:lblOffset val="100"/>
      </c:catAx>
      <c:valAx>
        <c:axId val="228131200"/>
        <c:scaling>
          <c:orientation val="minMax"/>
        </c:scaling>
        <c:delete val="1"/>
        <c:axPos val="l"/>
        <c:numFmt formatCode="General" sourceLinked="1"/>
        <c:tickLblPos val="none"/>
        <c:crossAx val="228051584"/>
        <c:crosses val="autoZero"/>
        <c:crossBetween val="between"/>
      </c:valAx>
    </c:plotArea>
    <c:legend>
      <c:legendPos val="b"/>
      <c:layout>
        <c:manualLayout>
          <c:xMode val="edge"/>
          <c:yMode val="edge"/>
          <c:x val="0.20204930980849653"/>
          <c:y val="0.92651038846439249"/>
          <c:w val="0.42151854282103635"/>
          <c:h val="5.7570994524998524E-2"/>
        </c:manualLayout>
      </c:layout>
      <c:txPr>
        <a:bodyPr/>
        <a:lstStyle/>
        <a:p>
          <a:pPr>
            <a:defRPr b="1"/>
          </a:pPr>
          <a:endParaRPr lang="fr-FR"/>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2.6911314984709587E-2"/>
          <c:y val="0.15307150050352469"/>
          <c:w val="0.82871073225938696"/>
          <c:h val="0.70253126214208161"/>
        </c:manualLayout>
      </c:layout>
      <c:barChart>
        <c:barDir val="col"/>
        <c:grouping val="clustered"/>
        <c:ser>
          <c:idx val="0"/>
          <c:order val="0"/>
          <c:tx>
            <c:strRef>
              <c:f>Feuil2!$H$24</c:f>
              <c:strCache>
                <c:ptCount val="1"/>
                <c:pt idx="0">
                  <c:v>مجموع</c:v>
                </c:pt>
              </c:strCache>
            </c:strRef>
          </c:tx>
          <c:spPr>
            <a:solidFill>
              <a:srgbClr val="0070C0"/>
            </a:solidFill>
          </c:spPr>
          <c:dLbls>
            <c:txPr>
              <a:bodyPr/>
              <a:lstStyle/>
              <a:p>
                <a:pPr>
                  <a:defRPr b="1"/>
                </a:pPr>
                <a:endParaRPr lang="fr-FR"/>
              </a:p>
            </c:txPr>
            <c:showVal val="1"/>
          </c:dLbls>
          <c:cat>
            <c:strRef>
              <c:f>Feuil2!$G$25:$G$27</c:f>
              <c:strCache>
                <c:ptCount val="3"/>
                <c:pt idx="0">
                  <c:v>جودة  التعليم  </c:v>
                </c:pt>
                <c:pt idx="1">
                  <c:v>قرب المؤسسات المدرسية</c:v>
                </c:pt>
                <c:pt idx="2">
                  <c:v>توفر الأمن  المؤسسات المدرسية </c:v>
                </c:pt>
              </c:strCache>
            </c:strRef>
          </c:cat>
          <c:val>
            <c:numRef>
              <c:f>Feuil2!$H$25:$H$27</c:f>
              <c:numCache>
                <c:formatCode>General</c:formatCode>
                <c:ptCount val="3"/>
                <c:pt idx="0">
                  <c:v>77.5</c:v>
                </c:pt>
                <c:pt idx="1">
                  <c:v>57.6</c:v>
                </c:pt>
                <c:pt idx="2">
                  <c:v>7.9</c:v>
                </c:pt>
              </c:numCache>
            </c:numRef>
          </c:val>
        </c:ser>
        <c:ser>
          <c:idx val="1"/>
          <c:order val="1"/>
          <c:tx>
            <c:strRef>
              <c:f>Feuil2!$I$24</c:f>
              <c:strCache>
                <c:ptCount val="1"/>
                <c:pt idx="0">
                  <c:v>حضري</c:v>
                </c:pt>
              </c:strCache>
            </c:strRef>
          </c:tx>
          <c:spPr>
            <a:solidFill>
              <a:srgbClr val="C00000"/>
            </a:solidFill>
          </c:spPr>
          <c:dLbls>
            <c:txPr>
              <a:bodyPr/>
              <a:lstStyle/>
              <a:p>
                <a:pPr>
                  <a:defRPr b="1"/>
                </a:pPr>
                <a:endParaRPr lang="fr-FR"/>
              </a:p>
            </c:txPr>
            <c:showVal val="1"/>
          </c:dLbls>
          <c:cat>
            <c:strRef>
              <c:f>Feuil2!$G$25:$G$27</c:f>
              <c:strCache>
                <c:ptCount val="3"/>
                <c:pt idx="0">
                  <c:v>جودة  التعليم  </c:v>
                </c:pt>
                <c:pt idx="1">
                  <c:v>قرب المؤسسات المدرسية</c:v>
                </c:pt>
                <c:pt idx="2">
                  <c:v>توفر الأمن  المؤسسات المدرسية </c:v>
                </c:pt>
              </c:strCache>
            </c:strRef>
          </c:cat>
          <c:val>
            <c:numRef>
              <c:f>Feuil2!$I$25:$I$27</c:f>
              <c:numCache>
                <c:formatCode>General</c:formatCode>
                <c:ptCount val="3"/>
                <c:pt idx="0">
                  <c:v>85.3</c:v>
                </c:pt>
                <c:pt idx="1">
                  <c:v>43.7</c:v>
                </c:pt>
                <c:pt idx="2">
                  <c:v>11.1</c:v>
                </c:pt>
              </c:numCache>
            </c:numRef>
          </c:val>
        </c:ser>
        <c:ser>
          <c:idx val="2"/>
          <c:order val="2"/>
          <c:tx>
            <c:strRef>
              <c:f>Feuil2!$J$24</c:f>
              <c:strCache>
                <c:ptCount val="1"/>
                <c:pt idx="0">
                  <c:v>قروي</c:v>
                </c:pt>
              </c:strCache>
            </c:strRef>
          </c:tx>
          <c:spPr>
            <a:solidFill>
              <a:srgbClr val="00B050"/>
            </a:solidFill>
          </c:spPr>
          <c:dLbls>
            <c:txPr>
              <a:bodyPr/>
              <a:lstStyle/>
              <a:p>
                <a:pPr>
                  <a:defRPr b="1"/>
                </a:pPr>
                <a:endParaRPr lang="fr-FR"/>
              </a:p>
            </c:txPr>
            <c:showVal val="1"/>
          </c:dLbls>
          <c:cat>
            <c:strRef>
              <c:f>Feuil2!$G$25:$G$27</c:f>
              <c:strCache>
                <c:ptCount val="3"/>
                <c:pt idx="0">
                  <c:v>جودة  التعليم  </c:v>
                </c:pt>
                <c:pt idx="1">
                  <c:v>قرب المؤسسات المدرسية</c:v>
                </c:pt>
                <c:pt idx="2">
                  <c:v>توفر الأمن  المؤسسات المدرسية </c:v>
                </c:pt>
              </c:strCache>
            </c:strRef>
          </c:cat>
          <c:val>
            <c:numRef>
              <c:f>Feuil2!$J$25:$J$27</c:f>
              <c:numCache>
                <c:formatCode>General</c:formatCode>
                <c:ptCount val="3"/>
                <c:pt idx="0">
                  <c:v>65.7</c:v>
                </c:pt>
                <c:pt idx="1">
                  <c:v>78.7</c:v>
                </c:pt>
                <c:pt idx="2">
                  <c:v>3.1</c:v>
                </c:pt>
              </c:numCache>
            </c:numRef>
          </c:val>
        </c:ser>
        <c:axId val="228149888"/>
        <c:axId val="228176256"/>
      </c:barChart>
      <c:catAx>
        <c:axId val="228149888"/>
        <c:scaling>
          <c:orientation val="minMax"/>
        </c:scaling>
        <c:axPos val="b"/>
        <c:tickLblPos val="nextTo"/>
        <c:txPr>
          <a:bodyPr/>
          <a:lstStyle/>
          <a:p>
            <a:pPr>
              <a:defRPr b="1"/>
            </a:pPr>
            <a:endParaRPr lang="fr-FR"/>
          </a:p>
        </c:txPr>
        <c:crossAx val="228176256"/>
        <c:crosses val="autoZero"/>
        <c:auto val="1"/>
        <c:lblAlgn val="ctr"/>
        <c:lblOffset val="100"/>
      </c:catAx>
      <c:valAx>
        <c:axId val="228176256"/>
        <c:scaling>
          <c:orientation val="minMax"/>
        </c:scaling>
        <c:delete val="1"/>
        <c:axPos val="l"/>
        <c:numFmt formatCode="General" sourceLinked="1"/>
        <c:tickLblPos val="none"/>
        <c:crossAx val="228149888"/>
        <c:crosses val="autoZero"/>
        <c:crossBetween val="between"/>
      </c:valAx>
    </c:plotArea>
    <c:legend>
      <c:legendPos val="b"/>
      <c:layout>
        <c:manualLayout>
          <c:xMode val="edge"/>
          <c:yMode val="edge"/>
          <c:x val="0.30770644742926501"/>
          <c:y val="0.93880570766217908"/>
          <c:w val="0.26881454967356438"/>
          <c:h val="6.1194292337823412E-2"/>
        </c:manualLayout>
      </c:layout>
      <c:txPr>
        <a:bodyPr/>
        <a:lstStyle/>
        <a:p>
          <a:pPr>
            <a:defRPr b="1"/>
          </a:pPr>
          <a:endParaRPr lang="fr-FR"/>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col"/>
        <c:grouping val="clustered"/>
        <c:ser>
          <c:idx val="0"/>
          <c:order val="0"/>
          <c:tx>
            <c:strRef>
              <c:f>Satisfaction!$D$3</c:f>
              <c:strCache>
                <c:ptCount val="1"/>
                <c:pt idx="0">
                  <c:v>مجموع</c:v>
                </c:pt>
              </c:strCache>
            </c:strRef>
          </c:tx>
          <c:spPr>
            <a:solidFill>
              <a:srgbClr val="0070C0"/>
            </a:solidFill>
          </c:spPr>
          <c:dLbls>
            <c:txPr>
              <a:bodyPr/>
              <a:lstStyle/>
              <a:p>
                <a:pPr>
                  <a:defRPr b="1"/>
                </a:pPr>
                <a:endParaRPr lang="fr-FR"/>
              </a:p>
            </c:txPr>
            <c:showVal val="1"/>
          </c:dLbls>
          <c:cat>
            <c:strRef>
              <c:f>Satisfaction!$C$4:$C$6</c:f>
              <c:strCache>
                <c:ptCount val="3"/>
                <c:pt idx="0">
                  <c:v>غير راض أو راض شيئا ما   </c:v>
                </c:pt>
                <c:pt idx="1">
                  <c:v>راض بشكل متوسط</c:v>
                </c:pt>
                <c:pt idx="2">
                  <c:v>راض أو راض جدا</c:v>
                </c:pt>
              </c:strCache>
            </c:strRef>
          </c:cat>
          <c:val>
            <c:numRef>
              <c:f>Satisfaction!$D$4:$D$6</c:f>
              <c:numCache>
                <c:formatCode>General</c:formatCode>
                <c:ptCount val="3"/>
                <c:pt idx="0">
                  <c:v>49.9</c:v>
                </c:pt>
                <c:pt idx="1">
                  <c:v>23.1</c:v>
                </c:pt>
                <c:pt idx="2">
                  <c:v>27</c:v>
                </c:pt>
              </c:numCache>
            </c:numRef>
          </c:val>
        </c:ser>
        <c:ser>
          <c:idx val="1"/>
          <c:order val="1"/>
          <c:tx>
            <c:strRef>
              <c:f>Satisfaction!$E$3</c:f>
              <c:strCache>
                <c:ptCount val="1"/>
                <c:pt idx="0">
                  <c:v>حضري</c:v>
                </c:pt>
              </c:strCache>
            </c:strRef>
          </c:tx>
          <c:spPr>
            <a:solidFill>
              <a:srgbClr val="C00000"/>
            </a:solidFill>
          </c:spPr>
          <c:dLbls>
            <c:txPr>
              <a:bodyPr/>
              <a:lstStyle/>
              <a:p>
                <a:pPr>
                  <a:defRPr b="1"/>
                </a:pPr>
                <a:endParaRPr lang="fr-FR"/>
              </a:p>
            </c:txPr>
            <c:showVal val="1"/>
          </c:dLbls>
          <c:cat>
            <c:strRef>
              <c:f>Satisfaction!$C$4:$C$6</c:f>
              <c:strCache>
                <c:ptCount val="3"/>
                <c:pt idx="0">
                  <c:v>غير راض أو راض شيئا ما   </c:v>
                </c:pt>
                <c:pt idx="1">
                  <c:v>راض بشكل متوسط</c:v>
                </c:pt>
                <c:pt idx="2">
                  <c:v>راض أو راض جدا</c:v>
                </c:pt>
              </c:strCache>
            </c:strRef>
          </c:cat>
          <c:val>
            <c:numRef>
              <c:f>Satisfaction!$E$4:$E$6</c:f>
              <c:numCache>
                <c:formatCode>General</c:formatCode>
                <c:ptCount val="3"/>
                <c:pt idx="0">
                  <c:v>48.2</c:v>
                </c:pt>
                <c:pt idx="1">
                  <c:v>22.3</c:v>
                </c:pt>
                <c:pt idx="2">
                  <c:v>29.5</c:v>
                </c:pt>
              </c:numCache>
            </c:numRef>
          </c:val>
        </c:ser>
        <c:ser>
          <c:idx val="2"/>
          <c:order val="2"/>
          <c:tx>
            <c:strRef>
              <c:f>Satisfaction!$F$3</c:f>
              <c:strCache>
                <c:ptCount val="1"/>
                <c:pt idx="0">
                  <c:v>قروي</c:v>
                </c:pt>
              </c:strCache>
            </c:strRef>
          </c:tx>
          <c:spPr>
            <a:solidFill>
              <a:srgbClr val="00B050"/>
            </a:solidFill>
          </c:spPr>
          <c:dLbls>
            <c:txPr>
              <a:bodyPr/>
              <a:lstStyle/>
              <a:p>
                <a:pPr>
                  <a:defRPr b="1"/>
                </a:pPr>
                <a:endParaRPr lang="fr-FR"/>
              </a:p>
            </c:txPr>
            <c:showVal val="1"/>
          </c:dLbls>
          <c:cat>
            <c:strRef>
              <c:f>Satisfaction!$C$4:$C$6</c:f>
              <c:strCache>
                <c:ptCount val="3"/>
                <c:pt idx="0">
                  <c:v>غير راض أو راض شيئا ما   </c:v>
                </c:pt>
                <c:pt idx="1">
                  <c:v>راض بشكل متوسط</c:v>
                </c:pt>
                <c:pt idx="2">
                  <c:v>راض أو راض جدا</c:v>
                </c:pt>
              </c:strCache>
            </c:strRef>
          </c:cat>
          <c:val>
            <c:numRef>
              <c:f>Satisfaction!$F$4:$F$6</c:f>
              <c:numCache>
                <c:formatCode>General</c:formatCode>
                <c:ptCount val="3"/>
                <c:pt idx="0">
                  <c:v>52.4</c:v>
                </c:pt>
                <c:pt idx="1">
                  <c:v>24.4</c:v>
                </c:pt>
                <c:pt idx="2">
                  <c:v>23.2</c:v>
                </c:pt>
              </c:numCache>
            </c:numRef>
          </c:val>
        </c:ser>
        <c:axId val="228285056"/>
        <c:axId val="228290944"/>
      </c:barChart>
      <c:catAx>
        <c:axId val="228285056"/>
        <c:scaling>
          <c:orientation val="minMax"/>
        </c:scaling>
        <c:axPos val="b"/>
        <c:tickLblPos val="nextTo"/>
        <c:txPr>
          <a:bodyPr/>
          <a:lstStyle/>
          <a:p>
            <a:pPr>
              <a:defRPr sz="1200" b="1"/>
            </a:pPr>
            <a:endParaRPr lang="fr-FR"/>
          </a:p>
        </c:txPr>
        <c:crossAx val="228290944"/>
        <c:crosses val="autoZero"/>
        <c:auto val="1"/>
        <c:lblAlgn val="ctr"/>
        <c:lblOffset val="100"/>
      </c:catAx>
      <c:valAx>
        <c:axId val="228290944"/>
        <c:scaling>
          <c:orientation val="minMax"/>
        </c:scaling>
        <c:delete val="1"/>
        <c:axPos val="l"/>
        <c:numFmt formatCode="General" sourceLinked="1"/>
        <c:tickLblPos val="none"/>
        <c:crossAx val="228285056"/>
        <c:crosses val="autoZero"/>
        <c:crossBetween val="between"/>
      </c:valAx>
    </c:plotArea>
    <c:legend>
      <c:legendPos val="b"/>
      <c:layout/>
      <c:txPr>
        <a:bodyPr/>
        <a:lstStyle/>
        <a:p>
          <a:pPr>
            <a:defRPr sz="1400" b="1"/>
          </a:pPr>
          <a:endParaRPr lang="fr-FR"/>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0"/>
          <c:y val="0.10180159188200254"/>
          <c:w val="0.96604938271604934"/>
          <c:h val="0.63411062070768542"/>
        </c:manualLayout>
      </c:layout>
      <c:barChart>
        <c:barDir val="col"/>
        <c:grouping val="clustered"/>
        <c:ser>
          <c:idx val="0"/>
          <c:order val="0"/>
          <c:tx>
            <c:strRef>
              <c:f>Satisfaction!$E$24</c:f>
              <c:strCache>
                <c:ptCount val="1"/>
                <c:pt idx="0">
                  <c:v>مجموع</c:v>
                </c:pt>
              </c:strCache>
            </c:strRef>
          </c:tx>
          <c:spPr>
            <a:solidFill>
              <a:srgbClr val="0070C0"/>
            </a:solidFill>
          </c:spPr>
          <c:dLbls>
            <c:txPr>
              <a:bodyPr/>
              <a:lstStyle/>
              <a:p>
                <a:pPr>
                  <a:defRPr b="1"/>
                </a:pPr>
                <a:endParaRPr lang="fr-FR"/>
              </a:p>
            </c:txPr>
            <c:showVal val="1"/>
          </c:dLbls>
          <c:cat>
            <c:strRef>
              <c:f>Satisfaction!$D$25:$D$27</c:f>
              <c:strCache>
                <c:ptCount val="3"/>
                <c:pt idx="0">
                  <c:v>غير راض أو راض شيئا ما   </c:v>
                </c:pt>
                <c:pt idx="1">
                  <c:v>راض بشكل متوسط</c:v>
                </c:pt>
                <c:pt idx="2">
                  <c:v>راض أو راض جدا</c:v>
                </c:pt>
              </c:strCache>
            </c:strRef>
          </c:cat>
          <c:val>
            <c:numRef>
              <c:f>Satisfaction!$E$25:$E$27</c:f>
              <c:numCache>
                <c:formatCode>General</c:formatCode>
                <c:ptCount val="3"/>
                <c:pt idx="0">
                  <c:v>63.5</c:v>
                </c:pt>
                <c:pt idx="1">
                  <c:v>27.9</c:v>
                </c:pt>
                <c:pt idx="2">
                  <c:v>8.5</c:v>
                </c:pt>
              </c:numCache>
            </c:numRef>
          </c:val>
        </c:ser>
        <c:ser>
          <c:idx val="1"/>
          <c:order val="1"/>
          <c:tx>
            <c:strRef>
              <c:f>Satisfaction!$F$24</c:f>
              <c:strCache>
                <c:ptCount val="1"/>
                <c:pt idx="0">
                  <c:v>حضري</c:v>
                </c:pt>
              </c:strCache>
            </c:strRef>
          </c:tx>
          <c:spPr>
            <a:solidFill>
              <a:srgbClr val="C00000"/>
            </a:solidFill>
          </c:spPr>
          <c:dLbls>
            <c:txPr>
              <a:bodyPr/>
              <a:lstStyle/>
              <a:p>
                <a:pPr>
                  <a:defRPr b="1"/>
                </a:pPr>
                <a:endParaRPr lang="fr-FR"/>
              </a:p>
            </c:txPr>
            <c:showVal val="1"/>
          </c:dLbls>
          <c:cat>
            <c:strRef>
              <c:f>Satisfaction!$D$25:$D$27</c:f>
              <c:strCache>
                <c:ptCount val="3"/>
                <c:pt idx="0">
                  <c:v>غير راض أو راض شيئا ما   </c:v>
                </c:pt>
                <c:pt idx="1">
                  <c:v>راض بشكل متوسط</c:v>
                </c:pt>
                <c:pt idx="2">
                  <c:v>راض أو راض جدا</c:v>
                </c:pt>
              </c:strCache>
            </c:strRef>
          </c:cat>
          <c:val>
            <c:numRef>
              <c:f>Satisfaction!$F$25:$F$27</c:f>
              <c:numCache>
                <c:formatCode>General</c:formatCode>
                <c:ptCount val="3"/>
                <c:pt idx="0">
                  <c:v>55.7</c:v>
                </c:pt>
                <c:pt idx="1">
                  <c:v>31.9</c:v>
                </c:pt>
                <c:pt idx="2">
                  <c:v>12.4</c:v>
                </c:pt>
              </c:numCache>
            </c:numRef>
          </c:val>
        </c:ser>
        <c:ser>
          <c:idx val="2"/>
          <c:order val="2"/>
          <c:tx>
            <c:strRef>
              <c:f>Satisfaction!$G$24</c:f>
              <c:strCache>
                <c:ptCount val="1"/>
                <c:pt idx="0">
                  <c:v>قروي</c:v>
                </c:pt>
              </c:strCache>
            </c:strRef>
          </c:tx>
          <c:spPr>
            <a:solidFill>
              <a:srgbClr val="00B050"/>
            </a:solidFill>
          </c:spPr>
          <c:dLbls>
            <c:txPr>
              <a:bodyPr/>
              <a:lstStyle/>
              <a:p>
                <a:pPr>
                  <a:defRPr b="1"/>
                </a:pPr>
                <a:endParaRPr lang="fr-FR"/>
              </a:p>
            </c:txPr>
            <c:showVal val="1"/>
          </c:dLbls>
          <c:cat>
            <c:strRef>
              <c:f>Satisfaction!$D$25:$D$27</c:f>
              <c:strCache>
                <c:ptCount val="3"/>
                <c:pt idx="0">
                  <c:v>غير راض أو راض شيئا ما   </c:v>
                </c:pt>
                <c:pt idx="1">
                  <c:v>راض بشكل متوسط</c:v>
                </c:pt>
                <c:pt idx="2">
                  <c:v>راض أو راض جدا</c:v>
                </c:pt>
              </c:strCache>
            </c:strRef>
          </c:cat>
          <c:val>
            <c:numRef>
              <c:f>Satisfaction!$G$25:$G$27</c:f>
              <c:numCache>
                <c:formatCode>General</c:formatCode>
                <c:ptCount val="3"/>
                <c:pt idx="0">
                  <c:v>73.900000000000006</c:v>
                </c:pt>
                <c:pt idx="1">
                  <c:v>22.7</c:v>
                </c:pt>
                <c:pt idx="2">
                  <c:v>3.4</c:v>
                </c:pt>
              </c:numCache>
            </c:numRef>
          </c:val>
        </c:ser>
        <c:axId val="228473472"/>
        <c:axId val="228495744"/>
      </c:barChart>
      <c:catAx>
        <c:axId val="228473472"/>
        <c:scaling>
          <c:orientation val="minMax"/>
        </c:scaling>
        <c:axPos val="b"/>
        <c:tickLblPos val="nextTo"/>
        <c:txPr>
          <a:bodyPr/>
          <a:lstStyle/>
          <a:p>
            <a:pPr>
              <a:defRPr b="1"/>
            </a:pPr>
            <a:endParaRPr lang="fr-FR"/>
          </a:p>
        </c:txPr>
        <c:crossAx val="228495744"/>
        <c:crosses val="autoZero"/>
        <c:auto val="1"/>
        <c:lblAlgn val="ctr"/>
        <c:lblOffset val="100"/>
      </c:catAx>
      <c:valAx>
        <c:axId val="228495744"/>
        <c:scaling>
          <c:orientation val="minMax"/>
        </c:scaling>
        <c:delete val="1"/>
        <c:axPos val="l"/>
        <c:numFmt formatCode="General" sourceLinked="1"/>
        <c:tickLblPos val="none"/>
        <c:crossAx val="228473472"/>
        <c:crosses val="autoZero"/>
        <c:crossBetween val="between"/>
      </c:valAx>
    </c:plotArea>
    <c:legend>
      <c:legendPos val="b"/>
      <c:layout/>
      <c:txPr>
        <a:bodyPr/>
        <a:lstStyle/>
        <a:p>
          <a:pPr>
            <a:defRPr b="1"/>
          </a:pPr>
          <a:endParaRPr lang="fr-FR"/>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1.3888888888888892E-2"/>
          <c:y val="3.6897026131387747E-2"/>
          <c:w val="0.96604938271604934"/>
          <c:h val="0.77571520672503114"/>
        </c:manualLayout>
      </c:layout>
      <c:barChart>
        <c:barDir val="col"/>
        <c:grouping val="clustered"/>
        <c:ser>
          <c:idx val="0"/>
          <c:order val="0"/>
          <c:tx>
            <c:strRef>
              <c:f>Satisfaction!$E$32</c:f>
              <c:strCache>
                <c:ptCount val="1"/>
                <c:pt idx="0">
                  <c:v>مجموع</c:v>
                </c:pt>
              </c:strCache>
            </c:strRef>
          </c:tx>
          <c:spPr>
            <a:solidFill>
              <a:srgbClr val="0070C0"/>
            </a:solidFill>
          </c:spPr>
          <c:dLbls>
            <c:txPr>
              <a:bodyPr/>
              <a:lstStyle/>
              <a:p>
                <a:pPr>
                  <a:defRPr b="1"/>
                </a:pPr>
                <a:endParaRPr lang="fr-FR"/>
              </a:p>
            </c:txPr>
            <c:showVal val="1"/>
          </c:dLbls>
          <c:cat>
            <c:strRef>
              <c:f>Satisfaction!$D$33:$D$35</c:f>
              <c:strCache>
                <c:ptCount val="3"/>
                <c:pt idx="0">
                  <c:v>غير راض أو راض شيئا ما   </c:v>
                </c:pt>
                <c:pt idx="1">
                  <c:v>راض بشكل متوسط</c:v>
                </c:pt>
                <c:pt idx="2">
                  <c:v>راض أو راض جدا</c:v>
                </c:pt>
              </c:strCache>
            </c:strRef>
          </c:cat>
          <c:val>
            <c:numRef>
              <c:f>Satisfaction!$E$33:$E$35</c:f>
              <c:numCache>
                <c:formatCode>General</c:formatCode>
                <c:ptCount val="3"/>
                <c:pt idx="0">
                  <c:v>52.2</c:v>
                </c:pt>
                <c:pt idx="1">
                  <c:v>22.4</c:v>
                </c:pt>
                <c:pt idx="2">
                  <c:v>25.4</c:v>
                </c:pt>
              </c:numCache>
            </c:numRef>
          </c:val>
        </c:ser>
        <c:ser>
          <c:idx val="1"/>
          <c:order val="1"/>
          <c:tx>
            <c:strRef>
              <c:f>Satisfaction!$F$32</c:f>
              <c:strCache>
                <c:ptCount val="1"/>
                <c:pt idx="0">
                  <c:v>حضري</c:v>
                </c:pt>
              </c:strCache>
            </c:strRef>
          </c:tx>
          <c:spPr>
            <a:solidFill>
              <a:srgbClr val="C00000"/>
            </a:solidFill>
          </c:spPr>
          <c:dLbls>
            <c:txPr>
              <a:bodyPr/>
              <a:lstStyle/>
              <a:p>
                <a:pPr>
                  <a:defRPr b="1"/>
                </a:pPr>
                <a:endParaRPr lang="fr-FR"/>
              </a:p>
            </c:txPr>
            <c:showVal val="1"/>
          </c:dLbls>
          <c:cat>
            <c:strRef>
              <c:f>Satisfaction!$D$33:$D$35</c:f>
              <c:strCache>
                <c:ptCount val="3"/>
                <c:pt idx="0">
                  <c:v>غير راض أو راض شيئا ما   </c:v>
                </c:pt>
                <c:pt idx="1">
                  <c:v>راض بشكل متوسط</c:v>
                </c:pt>
                <c:pt idx="2">
                  <c:v>راض أو راض جدا</c:v>
                </c:pt>
              </c:strCache>
            </c:strRef>
          </c:cat>
          <c:val>
            <c:numRef>
              <c:f>Satisfaction!$F$33:$F$35</c:f>
              <c:numCache>
                <c:formatCode>General</c:formatCode>
                <c:ptCount val="3"/>
                <c:pt idx="0">
                  <c:v>48.6</c:v>
                </c:pt>
                <c:pt idx="1">
                  <c:v>21.3</c:v>
                </c:pt>
                <c:pt idx="2">
                  <c:v>30.1</c:v>
                </c:pt>
              </c:numCache>
            </c:numRef>
          </c:val>
        </c:ser>
        <c:ser>
          <c:idx val="2"/>
          <c:order val="2"/>
          <c:tx>
            <c:strRef>
              <c:f>Satisfaction!$G$32</c:f>
              <c:strCache>
                <c:ptCount val="1"/>
                <c:pt idx="0">
                  <c:v>قروي</c:v>
                </c:pt>
              </c:strCache>
            </c:strRef>
          </c:tx>
          <c:spPr>
            <a:solidFill>
              <a:srgbClr val="00B050"/>
            </a:solidFill>
          </c:spPr>
          <c:dLbls>
            <c:dLbl>
              <c:idx val="1"/>
              <c:layout/>
              <c:tx>
                <c:rich>
                  <a:bodyPr/>
                  <a:lstStyle/>
                  <a:p>
                    <a:r>
                      <a:rPr lang="en-US" smtClean="0"/>
                      <a:t>24,0</a:t>
                    </a:r>
                    <a:endParaRPr lang="en-US"/>
                  </a:p>
                </c:rich>
              </c:tx>
              <c:showVal val="1"/>
            </c:dLbl>
            <c:txPr>
              <a:bodyPr/>
              <a:lstStyle/>
              <a:p>
                <a:pPr>
                  <a:defRPr b="1"/>
                </a:pPr>
                <a:endParaRPr lang="fr-FR"/>
              </a:p>
            </c:txPr>
            <c:showVal val="1"/>
          </c:dLbls>
          <c:cat>
            <c:strRef>
              <c:f>Satisfaction!$D$33:$D$35</c:f>
              <c:strCache>
                <c:ptCount val="3"/>
                <c:pt idx="0">
                  <c:v>غير راض أو راض شيئا ما   </c:v>
                </c:pt>
                <c:pt idx="1">
                  <c:v>راض بشكل متوسط</c:v>
                </c:pt>
                <c:pt idx="2">
                  <c:v>راض أو راض جدا</c:v>
                </c:pt>
              </c:strCache>
            </c:strRef>
          </c:cat>
          <c:val>
            <c:numRef>
              <c:f>Satisfaction!$G$33:$G$35</c:f>
              <c:numCache>
                <c:formatCode>General</c:formatCode>
                <c:ptCount val="3"/>
                <c:pt idx="0">
                  <c:v>57.2</c:v>
                </c:pt>
                <c:pt idx="1">
                  <c:v>24</c:v>
                </c:pt>
                <c:pt idx="2">
                  <c:v>18.8</c:v>
                </c:pt>
              </c:numCache>
            </c:numRef>
          </c:val>
        </c:ser>
        <c:axId val="228534912"/>
        <c:axId val="228548992"/>
      </c:barChart>
      <c:catAx>
        <c:axId val="228534912"/>
        <c:scaling>
          <c:orientation val="minMax"/>
        </c:scaling>
        <c:axPos val="b"/>
        <c:tickLblPos val="nextTo"/>
        <c:txPr>
          <a:bodyPr/>
          <a:lstStyle/>
          <a:p>
            <a:pPr>
              <a:defRPr b="1"/>
            </a:pPr>
            <a:endParaRPr lang="fr-FR"/>
          </a:p>
        </c:txPr>
        <c:crossAx val="228548992"/>
        <c:crosses val="autoZero"/>
        <c:auto val="1"/>
        <c:lblAlgn val="ctr"/>
        <c:lblOffset val="100"/>
      </c:catAx>
      <c:valAx>
        <c:axId val="228548992"/>
        <c:scaling>
          <c:orientation val="minMax"/>
        </c:scaling>
        <c:delete val="1"/>
        <c:axPos val="l"/>
        <c:numFmt formatCode="General" sourceLinked="1"/>
        <c:tickLblPos val="none"/>
        <c:crossAx val="228534912"/>
        <c:crosses val="autoZero"/>
        <c:crossBetween val="between"/>
      </c:valAx>
    </c:plotArea>
    <c:legend>
      <c:legendPos val="b"/>
      <c:layout/>
      <c:txPr>
        <a:bodyPr/>
        <a:lstStyle/>
        <a:p>
          <a:pPr>
            <a:defRPr b="1"/>
          </a:pPr>
          <a:endParaRPr lang="fr-FR"/>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col"/>
        <c:grouping val="clustered"/>
        <c:ser>
          <c:idx val="0"/>
          <c:order val="0"/>
          <c:tx>
            <c:strRef>
              <c:f>satisfaction2!$E$5</c:f>
              <c:strCache>
                <c:ptCount val="1"/>
                <c:pt idx="0">
                  <c:v>مجموع</c:v>
                </c:pt>
              </c:strCache>
            </c:strRef>
          </c:tx>
          <c:spPr>
            <a:solidFill>
              <a:srgbClr val="0070C0"/>
            </a:solidFill>
          </c:spPr>
          <c:dLbls>
            <c:txPr>
              <a:bodyPr/>
              <a:lstStyle/>
              <a:p>
                <a:pPr>
                  <a:defRPr b="1"/>
                </a:pPr>
                <a:endParaRPr lang="fr-FR"/>
              </a:p>
            </c:txPr>
            <c:showVal val="1"/>
          </c:dLbls>
          <c:cat>
            <c:strRef>
              <c:f>satisfaction2!$D$6:$D$8</c:f>
              <c:strCache>
                <c:ptCount val="3"/>
                <c:pt idx="0">
                  <c:v>غير راض أو راض شيئا ما   </c:v>
                </c:pt>
                <c:pt idx="1">
                  <c:v>راض بشكل متوسط</c:v>
                </c:pt>
                <c:pt idx="2">
                  <c:v>راض أو راض جدا</c:v>
                </c:pt>
              </c:strCache>
            </c:strRef>
          </c:cat>
          <c:val>
            <c:numRef>
              <c:f>satisfaction2!$E$6:$E$8</c:f>
              <c:numCache>
                <c:formatCode>General</c:formatCode>
                <c:ptCount val="3"/>
                <c:pt idx="0">
                  <c:v>71.900000000000006</c:v>
                </c:pt>
                <c:pt idx="1">
                  <c:v>20.5</c:v>
                </c:pt>
                <c:pt idx="2">
                  <c:v>7.6</c:v>
                </c:pt>
              </c:numCache>
            </c:numRef>
          </c:val>
        </c:ser>
        <c:ser>
          <c:idx val="1"/>
          <c:order val="1"/>
          <c:tx>
            <c:strRef>
              <c:f>satisfaction2!$F$5</c:f>
              <c:strCache>
                <c:ptCount val="1"/>
                <c:pt idx="0">
                  <c:v>حضري</c:v>
                </c:pt>
              </c:strCache>
            </c:strRef>
          </c:tx>
          <c:spPr>
            <a:solidFill>
              <a:srgbClr val="C00000"/>
            </a:solidFill>
          </c:spPr>
          <c:dLbls>
            <c:txPr>
              <a:bodyPr/>
              <a:lstStyle/>
              <a:p>
                <a:pPr>
                  <a:defRPr b="1"/>
                </a:pPr>
                <a:endParaRPr lang="fr-FR"/>
              </a:p>
            </c:txPr>
            <c:showVal val="1"/>
          </c:dLbls>
          <c:cat>
            <c:strRef>
              <c:f>satisfaction2!$D$6:$D$8</c:f>
              <c:strCache>
                <c:ptCount val="3"/>
                <c:pt idx="0">
                  <c:v>غير راض أو راض شيئا ما   </c:v>
                </c:pt>
                <c:pt idx="1">
                  <c:v>راض بشكل متوسط</c:v>
                </c:pt>
                <c:pt idx="2">
                  <c:v>راض أو راض جدا</c:v>
                </c:pt>
              </c:strCache>
            </c:strRef>
          </c:cat>
          <c:val>
            <c:numRef>
              <c:f>satisfaction2!$F$6:$F$8</c:f>
              <c:numCache>
                <c:formatCode>General</c:formatCode>
                <c:ptCount val="3"/>
                <c:pt idx="0">
                  <c:v>70.099999999999994</c:v>
                </c:pt>
                <c:pt idx="1">
                  <c:v>22.2</c:v>
                </c:pt>
                <c:pt idx="2">
                  <c:v>7.7</c:v>
                </c:pt>
              </c:numCache>
            </c:numRef>
          </c:val>
        </c:ser>
        <c:ser>
          <c:idx val="2"/>
          <c:order val="2"/>
          <c:tx>
            <c:strRef>
              <c:f>satisfaction2!$G$5</c:f>
              <c:strCache>
                <c:ptCount val="1"/>
                <c:pt idx="0">
                  <c:v>قروي</c:v>
                </c:pt>
              </c:strCache>
            </c:strRef>
          </c:tx>
          <c:spPr>
            <a:solidFill>
              <a:srgbClr val="00B050"/>
            </a:solidFill>
          </c:spPr>
          <c:dLbls>
            <c:txPr>
              <a:bodyPr/>
              <a:lstStyle/>
              <a:p>
                <a:pPr>
                  <a:defRPr b="1"/>
                </a:pPr>
                <a:endParaRPr lang="fr-FR"/>
              </a:p>
            </c:txPr>
            <c:showVal val="1"/>
          </c:dLbls>
          <c:cat>
            <c:strRef>
              <c:f>satisfaction2!$D$6:$D$8</c:f>
              <c:strCache>
                <c:ptCount val="3"/>
                <c:pt idx="0">
                  <c:v>غير راض أو راض شيئا ما   </c:v>
                </c:pt>
                <c:pt idx="1">
                  <c:v>راض بشكل متوسط</c:v>
                </c:pt>
                <c:pt idx="2">
                  <c:v>راض أو راض جدا</c:v>
                </c:pt>
              </c:strCache>
            </c:strRef>
          </c:cat>
          <c:val>
            <c:numRef>
              <c:f>satisfaction2!$G$6:$G$8</c:f>
              <c:numCache>
                <c:formatCode>General</c:formatCode>
                <c:ptCount val="3"/>
                <c:pt idx="0">
                  <c:v>74.599999999999994</c:v>
                </c:pt>
                <c:pt idx="1">
                  <c:v>17.899999999999999</c:v>
                </c:pt>
                <c:pt idx="2">
                  <c:v>7.5</c:v>
                </c:pt>
              </c:numCache>
            </c:numRef>
          </c:val>
        </c:ser>
        <c:axId val="228575872"/>
        <c:axId val="228401536"/>
      </c:barChart>
      <c:catAx>
        <c:axId val="228575872"/>
        <c:scaling>
          <c:orientation val="minMax"/>
        </c:scaling>
        <c:axPos val="b"/>
        <c:tickLblPos val="nextTo"/>
        <c:txPr>
          <a:bodyPr/>
          <a:lstStyle/>
          <a:p>
            <a:pPr>
              <a:defRPr b="1"/>
            </a:pPr>
            <a:endParaRPr lang="fr-FR"/>
          </a:p>
        </c:txPr>
        <c:crossAx val="228401536"/>
        <c:crosses val="autoZero"/>
        <c:auto val="1"/>
        <c:lblAlgn val="ctr"/>
        <c:lblOffset val="100"/>
      </c:catAx>
      <c:valAx>
        <c:axId val="228401536"/>
        <c:scaling>
          <c:orientation val="minMax"/>
        </c:scaling>
        <c:delete val="1"/>
        <c:axPos val="l"/>
        <c:numFmt formatCode="General" sourceLinked="1"/>
        <c:tickLblPos val="none"/>
        <c:crossAx val="228575872"/>
        <c:crosses val="autoZero"/>
        <c:crossBetween val="between"/>
      </c:valAx>
    </c:plotArea>
    <c:legend>
      <c:legendPos val="b"/>
      <c:layout/>
      <c:txPr>
        <a:bodyPr/>
        <a:lstStyle/>
        <a:p>
          <a:pPr>
            <a:defRPr b="1"/>
          </a:pPr>
          <a:endParaRPr lang="fr-FR"/>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col"/>
        <c:grouping val="clustered"/>
        <c:ser>
          <c:idx val="0"/>
          <c:order val="0"/>
          <c:tx>
            <c:strRef>
              <c:f>satisfaction2!$E$24</c:f>
              <c:strCache>
                <c:ptCount val="1"/>
                <c:pt idx="0">
                  <c:v>مجموع</c:v>
                </c:pt>
              </c:strCache>
            </c:strRef>
          </c:tx>
          <c:spPr>
            <a:solidFill>
              <a:srgbClr val="0070C0"/>
            </a:solidFill>
          </c:spPr>
          <c:dLbls>
            <c:dLbl>
              <c:idx val="2"/>
              <c:layout/>
              <c:tx>
                <c:rich>
                  <a:bodyPr/>
                  <a:lstStyle/>
                  <a:p>
                    <a:r>
                      <a:rPr lang="en-US" smtClean="0"/>
                      <a:t>15,0</a:t>
                    </a:r>
                    <a:endParaRPr lang="en-US"/>
                  </a:p>
                </c:rich>
              </c:tx>
              <c:showVal val="1"/>
            </c:dLbl>
            <c:txPr>
              <a:bodyPr/>
              <a:lstStyle/>
              <a:p>
                <a:pPr>
                  <a:defRPr b="1"/>
                </a:pPr>
                <a:endParaRPr lang="fr-FR"/>
              </a:p>
            </c:txPr>
            <c:showVal val="1"/>
          </c:dLbls>
          <c:cat>
            <c:strRef>
              <c:f>satisfaction2!$D$25:$D$27</c:f>
              <c:strCache>
                <c:ptCount val="3"/>
                <c:pt idx="0">
                  <c:v>غير راض أو راض شيئا ما   </c:v>
                </c:pt>
                <c:pt idx="1">
                  <c:v>راض بشكل متوسط</c:v>
                </c:pt>
                <c:pt idx="2">
                  <c:v>راض أو راض جدا</c:v>
                </c:pt>
              </c:strCache>
            </c:strRef>
          </c:cat>
          <c:val>
            <c:numRef>
              <c:f>satisfaction2!$E$25:$E$27</c:f>
              <c:numCache>
                <c:formatCode>General</c:formatCode>
                <c:ptCount val="3"/>
                <c:pt idx="0">
                  <c:v>55.4</c:v>
                </c:pt>
                <c:pt idx="1">
                  <c:v>29.6</c:v>
                </c:pt>
                <c:pt idx="2">
                  <c:v>15</c:v>
                </c:pt>
              </c:numCache>
            </c:numRef>
          </c:val>
        </c:ser>
        <c:ser>
          <c:idx val="1"/>
          <c:order val="1"/>
          <c:tx>
            <c:strRef>
              <c:f>satisfaction2!$F$24</c:f>
              <c:strCache>
                <c:ptCount val="1"/>
                <c:pt idx="0">
                  <c:v>حضري</c:v>
                </c:pt>
              </c:strCache>
            </c:strRef>
          </c:tx>
          <c:spPr>
            <a:solidFill>
              <a:srgbClr val="C00000"/>
            </a:solidFill>
          </c:spPr>
          <c:dLbls>
            <c:txPr>
              <a:bodyPr/>
              <a:lstStyle/>
              <a:p>
                <a:pPr>
                  <a:defRPr b="1"/>
                </a:pPr>
                <a:endParaRPr lang="fr-FR"/>
              </a:p>
            </c:txPr>
            <c:showVal val="1"/>
          </c:dLbls>
          <c:cat>
            <c:strRef>
              <c:f>satisfaction2!$D$25:$D$27</c:f>
              <c:strCache>
                <c:ptCount val="3"/>
                <c:pt idx="0">
                  <c:v>غير راض أو راض شيئا ما   </c:v>
                </c:pt>
                <c:pt idx="1">
                  <c:v>راض بشكل متوسط</c:v>
                </c:pt>
                <c:pt idx="2">
                  <c:v>راض أو راض جدا</c:v>
                </c:pt>
              </c:strCache>
            </c:strRef>
          </c:cat>
          <c:val>
            <c:numRef>
              <c:f>satisfaction2!$F$25:$F$27</c:f>
              <c:numCache>
                <c:formatCode>General</c:formatCode>
                <c:ptCount val="3"/>
                <c:pt idx="0">
                  <c:v>52.4</c:v>
                </c:pt>
                <c:pt idx="1">
                  <c:v>31.6</c:v>
                </c:pt>
                <c:pt idx="2">
                  <c:v>16</c:v>
                </c:pt>
              </c:numCache>
            </c:numRef>
          </c:val>
        </c:ser>
        <c:ser>
          <c:idx val="2"/>
          <c:order val="2"/>
          <c:tx>
            <c:strRef>
              <c:f>satisfaction2!$G$24</c:f>
              <c:strCache>
                <c:ptCount val="1"/>
                <c:pt idx="0">
                  <c:v>قروي</c:v>
                </c:pt>
              </c:strCache>
            </c:strRef>
          </c:tx>
          <c:spPr>
            <a:solidFill>
              <a:srgbClr val="00B050"/>
            </a:solidFill>
          </c:spPr>
          <c:dLbls>
            <c:txPr>
              <a:bodyPr/>
              <a:lstStyle/>
              <a:p>
                <a:pPr>
                  <a:defRPr b="1"/>
                </a:pPr>
                <a:endParaRPr lang="fr-FR"/>
              </a:p>
            </c:txPr>
            <c:showVal val="1"/>
          </c:dLbls>
          <c:cat>
            <c:strRef>
              <c:f>satisfaction2!$D$25:$D$27</c:f>
              <c:strCache>
                <c:ptCount val="3"/>
                <c:pt idx="0">
                  <c:v>غير راض أو راض شيئا ما   </c:v>
                </c:pt>
                <c:pt idx="1">
                  <c:v>راض بشكل متوسط</c:v>
                </c:pt>
                <c:pt idx="2">
                  <c:v>راض أو راض جدا</c:v>
                </c:pt>
              </c:strCache>
            </c:strRef>
          </c:cat>
          <c:val>
            <c:numRef>
              <c:f>satisfaction2!$G$25:$G$27</c:f>
              <c:numCache>
                <c:formatCode>General</c:formatCode>
                <c:ptCount val="3"/>
                <c:pt idx="0">
                  <c:v>59.8</c:v>
                </c:pt>
                <c:pt idx="1">
                  <c:v>26.6</c:v>
                </c:pt>
                <c:pt idx="2">
                  <c:v>13.6</c:v>
                </c:pt>
              </c:numCache>
            </c:numRef>
          </c:val>
        </c:ser>
        <c:axId val="228452992"/>
        <c:axId val="228594048"/>
      </c:barChart>
      <c:catAx>
        <c:axId val="228452992"/>
        <c:scaling>
          <c:orientation val="minMax"/>
        </c:scaling>
        <c:axPos val="b"/>
        <c:tickLblPos val="nextTo"/>
        <c:txPr>
          <a:bodyPr/>
          <a:lstStyle/>
          <a:p>
            <a:pPr>
              <a:defRPr b="1"/>
            </a:pPr>
            <a:endParaRPr lang="fr-FR"/>
          </a:p>
        </c:txPr>
        <c:crossAx val="228594048"/>
        <c:crosses val="autoZero"/>
        <c:auto val="1"/>
        <c:lblAlgn val="ctr"/>
        <c:lblOffset val="100"/>
      </c:catAx>
      <c:valAx>
        <c:axId val="228594048"/>
        <c:scaling>
          <c:orientation val="minMax"/>
        </c:scaling>
        <c:delete val="1"/>
        <c:axPos val="l"/>
        <c:numFmt formatCode="General" sourceLinked="1"/>
        <c:tickLblPos val="none"/>
        <c:crossAx val="228452992"/>
        <c:crosses val="autoZero"/>
        <c:crossBetween val="between"/>
      </c:valAx>
    </c:plotArea>
    <c:legend>
      <c:legendPos val="b"/>
      <c:layout/>
      <c:txPr>
        <a:bodyPr/>
        <a:lstStyle/>
        <a:p>
          <a:pPr>
            <a:defRPr b="1"/>
          </a:pPr>
          <a:endParaRPr lang="fr-FR"/>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4F3637-71F4-459E-A2CF-2A29328438B8}" type="datetimeFigureOut">
              <a:rPr lang="fr-FR" smtClean="0"/>
              <a:pPr/>
              <a:t>12/10/2012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B9078-DA03-408A-8281-7A695B8DD8A9}"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9FA026-A188-4419-BAE6-0025F84F9F6A}" type="datetimeFigureOut">
              <a:rPr lang="fr-FR" smtClean="0"/>
              <a:pPr/>
              <a:t>12/10/2012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80CD9-6D9D-4DFC-BC82-E395555FCE7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a:xfrm>
            <a:off x="104775" y="6513513"/>
            <a:ext cx="992188" cy="274637"/>
          </a:xfrm>
        </p:spPr>
        <p:txBody>
          <a:bodyPr/>
          <a:lstStyle>
            <a:lvl1pPr algn="r" rtl="1">
              <a:defRPr/>
            </a:lvl1pPr>
          </a:lstStyle>
          <a:p>
            <a:fld id="{0808EE27-768D-47DF-B221-E701F886C825}" type="datetime1">
              <a:rPr lang="fr-FR" smtClean="0"/>
              <a:pPr/>
              <a:t>12/10/2012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36D50790-FE73-4C4D-88BD-C11A582B68D3}" type="datetime1">
              <a:rPr lang="fr-FR" smtClean="0"/>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dirty="0"/>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12/10/2012</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pPr>
                <a:defRPr/>
              </a:pPr>
              <a:t>‹N°›</a:t>
            </a:fld>
            <a:endParaRPr lang="fr-FR" dirty="0"/>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pPr>
                <a:defRPr/>
              </a:pPr>
              <a:t>‹N°›</a:t>
            </a:fld>
            <a:endParaRPr lang="fr-FR" dirty="0"/>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pPr>
                <a:defRPr/>
              </a:pPr>
              <a:t>‹N°›</a:t>
            </a:fld>
            <a:endParaRPr lang="fr-FR" dirty="0"/>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pPr>
                <a:defRPr/>
              </a:pPr>
              <a:t>‹N°›</a:t>
            </a:fld>
            <a:endParaRPr lang="fr-FR" dirty="0"/>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pPr>
                <a:defRPr/>
              </a:pPr>
              <a:t>12/10/2012</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pPr>
                <a:defRPr/>
              </a:pPr>
              <a:t>‹N°›</a:t>
            </a:fld>
            <a:endParaRPr lang="fr-FR" dirty="0"/>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pPr>
                <a:defRPr/>
              </a:pPr>
              <a:t>12/10/2012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pPr>
                <a:defRPr/>
              </a:pPr>
              <a:t>‹N°›</a:t>
            </a:fld>
            <a:endParaRPr lang="fr-FR" dirty="0"/>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pPr>
                <a:defRPr/>
              </a:pPr>
              <a:t>12/10/2012</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2B9185F0-C6C9-4775-8D50-033C3F52731B}" type="datetime1">
              <a:rPr lang="fr-FR" smtClean="0"/>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pPr>
                <a:defRPr/>
              </a:pPr>
              <a:t>‹N°›</a:t>
            </a:fld>
            <a:endParaRPr lang="fr-FR" dirty="0"/>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pPr>
                <a:defRPr/>
              </a:pPr>
              <a:t>‹N°›</a:t>
            </a:fld>
            <a:endParaRPr lang="fr-FR" dirty="0"/>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pPr>
                <a:defRPr/>
              </a:pPr>
              <a:t>‹N°›</a:t>
            </a:fld>
            <a:endParaRPr lang="fr-FR" dirty="0"/>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pPr>
                <a:defRPr/>
              </a:pPr>
              <a:t>‹N°›</a:t>
            </a:fld>
            <a:endParaRPr lang="fr-FR" dirty="0"/>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pPr>
                <a:defRPr/>
              </a:pPr>
              <a:t>‹N°›</a:t>
            </a:fld>
            <a:endParaRPr lang="fr-FR" dirty="0"/>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pPr>
                <a:defRPr/>
              </a:pPr>
              <a:t>12/10/2012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pPr>
                <a:defRPr/>
              </a:pPr>
              <a:t>‹N°›</a:t>
            </a:fld>
            <a:endParaRPr lang="fr-FR" dirty="0"/>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pPr>
                <a:defRPr/>
              </a:pPr>
              <a:t>‹N°›</a:t>
            </a:fld>
            <a:endParaRPr lang="fr-FR" dirty="0"/>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pPr>
                <a:defRPr/>
              </a:pPr>
              <a:t>‹N°›</a:t>
            </a:fld>
            <a:endParaRPr lang="fr-FR" dirty="0"/>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pPr>
                <a:defRPr/>
              </a:pPr>
              <a:t>‹N°›</a:t>
            </a:fld>
            <a:endParaRPr lang="fr-FR" dirty="0"/>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solidFill>
                  <a:prstClr val="black"/>
                </a:solidFill>
              </a:rPr>
              <a:pPr>
                <a:defRPr/>
              </a:pPr>
              <a:t>12/10/2012</a:t>
            </a:fld>
            <a:endParaRPr lang="fr-FR">
              <a:solidFill>
                <a:prstClr val="black"/>
              </a:solidFill>
            </a:endParaRP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dirty="0"/>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12/10/2012</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pPr>
                <a:defRPr/>
              </a:pPr>
              <a:t>‹N°›</a:t>
            </a:fld>
            <a:endParaRPr lang="fr-FR" dirty="0"/>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solidFill>
                  <a:prstClr val="black"/>
                </a:solidFill>
              </a:rPr>
              <a:pPr>
                <a:defRPr/>
              </a:pPr>
              <a:t>12/10/2012</a:t>
            </a:fld>
            <a:endParaRPr lang="fr-FR">
              <a:solidFill>
                <a:prstClr val="black"/>
              </a:solidFill>
            </a:endParaRPr>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solidFill>
                  <a:prstClr val="black"/>
                </a:solidFill>
              </a:rPr>
              <a:pPr>
                <a:defRPr/>
              </a:pPr>
              <a:t>12/10/2012</a:t>
            </a:fld>
            <a:endParaRPr lang="fr-FR">
              <a:solidFill>
                <a:prstClr val="black"/>
              </a:solidFill>
            </a:endParaRPr>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pPr>
                <a:defRPr/>
              </a:pPr>
              <a:t>‹N°›</a:t>
            </a:fld>
            <a:endParaRPr lang="fr-FR" dirty="0"/>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pPr>
                <a:defRPr/>
              </a:pPr>
              <a:t>12/10/2012</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pPr>
                <a:defRPr/>
              </a:pPr>
              <a:t>‹N°›</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pPr>
                <a:defRPr/>
              </a:pPr>
              <a:t>12/10/2012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pPr>
                <a:defRPr/>
              </a:pPr>
              <a:t>‹N°›</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pPr>
                <a:defRPr/>
              </a:pPr>
              <a:t>12/10/2012</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pPr>
                <a:defRPr/>
              </a:pPr>
              <a:t>‹N°›</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CFD605E0-830D-45A4-9480-43CB9F2DAB29}" type="datetime1">
              <a:rPr lang="fr-FR" smtClean="0"/>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pPr>
                <a:defRPr/>
              </a:pPr>
              <a:t>‹N°›</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pPr>
                <a:defRPr/>
              </a:pPr>
              <a:t>‹N°›</a:t>
            </a:fld>
            <a:endParaRPr lang="fr-F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pPr>
                <a:defRPr/>
              </a:pPr>
              <a:t>‹N°›</a:t>
            </a:fld>
            <a:endParaRPr lang="fr-F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pPr>
                <a:defRPr/>
              </a:pPr>
              <a:t>12/10/2012</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pPr>
                <a:defRPr/>
              </a:pPr>
              <a:t>‹N°›</a:t>
            </a:fld>
            <a:endParaRPr lang="fr-FR"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pPr>
                <a:defRPr/>
              </a:pPr>
              <a:t>12/10/2012</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pPr>
                <a:defRPr/>
              </a:pPr>
              <a:t>‹N°›</a:t>
            </a:fld>
            <a:endParaRPr lang="fr-FR"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pPr>
                <a:defRPr/>
              </a:pPr>
              <a:t>‹N°›</a:t>
            </a:fld>
            <a:endParaRPr lang="fr-FR"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pPr>
                <a:defRPr/>
              </a:pPr>
              <a:t>‹N°›</a:t>
            </a:fld>
            <a:endParaRPr lang="fr-FR"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pPr>
                <a:defRPr/>
              </a:pPr>
              <a:t>12/10/2012</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pPr>
                <a:defRPr/>
              </a:pPr>
              <a:t>‹N°›</a:t>
            </a:fld>
            <a:endParaRPr lang="fr-FR"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cs typeface="+mn-cs"/>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solidFill>
                  <a:prstClr val="black"/>
                </a:solidFill>
              </a:rPr>
              <a:pPr>
                <a:defRPr/>
              </a:pPr>
              <a:t>12/10/2012</a:t>
            </a:fld>
            <a:endParaRPr lang="fr-FR">
              <a:solidFill>
                <a:prstClr val="black"/>
              </a:solidFill>
            </a:endParaRP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fld id="{49C92672-89E6-4A0C-B71B-2F5AF3AF0AB5}" type="datetime1">
              <a:rPr lang="fr-FR" smtClean="0"/>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solidFill>
                  <a:prstClr val="black"/>
                </a:solidFill>
              </a:rPr>
              <a:pPr>
                <a:defRPr/>
              </a:pPr>
              <a:t>12/10/2012</a:t>
            </a:fld>
            <a:endParaRPr lang="fr-FR">
              <a:solidFill>
                <a:prstClr val="black"/>
              </a:solidFill>
            </a:endParaRPr>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solidFill>
                  <a:prstClr val="black"/>
                </a:solidFill>
              </a:rPr>
              <a:pPr>
                <a:defRPr/>
              </a:pPr>
              <a:t>12/10/2012</a:t>
            </a:fld>
            <a:endParaRPr lang="fr-FR">
              <a:solidFill>
                <a:prstClr val="black"/>
              </a:solidFill>
            </a:endParaRPr>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fld id="{36DC5CF0-78A5-4623-9171-5000534E2459}" type="datetime1">
              <a:rPr lang="fr-FR" smtClean="0"/>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pPr>
                <a:defRPr/>
              </a:pPr>
              <a:t>12/10/2012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pPr>
                <a:defRPr/>
              </a:pPr>
              <a:t>‹N°›</a:t>
            </a:fld>
            <a:endParaRPr lang="fr-F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pPr>
                <a:defRPr/>
              </a:pPr>
              <a:t>‹N°›</a:t>
            </a:fld>
            <a:endParaRPr lang="fr-F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pPr>
                <a:defRPr/>
              </a:pPr>
              <a:t>‹N°›</a:t>
            </a:fld>
            <a:endParaRPr lang="fr-F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pPr>
                <a:defRPr/>
              </a:pPr>
              <a:t>‹N°›</a:t>
            </a:fld>
            <a:endParaRPr lang="fr-F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pPr>
                <a:defRPr/>
              </a:pPr>
              <a:t>12/10/2012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pPr>
                <a:defRPr/>
              </a:pPr>
              <a:t>‹N°›</a:t>
            </a:fld>
            <a:endParaRPr lang="fr-F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pPr>
                <a:defRPr/>
              </a:pPr>
              <a:t>12/10/2012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fld id="{D83CC51E-2A65-4E29-B31B-E504D6F0591D}" type="datetime1">
              <a:rPr lang="fr-FR" smtClean="0"/>
              <a:pPr/>
              <a:t>12/10/2012</a:t>
            </a:fld>
            <a:endParaRPr lang="fr-FR"/>
          </a:p>
        </p:txBody>
      </p:sp>
      <p:sp>
        <p:nvSpPr>
          <p:cNvPr id="8"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pPr>
                <a:defRPr/>
              </a:pPr>
              <a:t>12/10/2012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pPr>
                <a:defRPr/>
              </a:pPr>
              <a:t>‹N°›</a:t>
            </a:fld>
            <a:endParaRPr lang="fr-F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pPr>
                <a:defRPr/>
              </a:pPr>
              <a:t>‹N°›</a:t>
            </a:fld>
            <a:endParaRPr lang="fr-F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pPr>
                <a:defRPr/>
              </a:pPr>
              <a:t>‹N°›</a:t>
            </a:fld>
            <a:endParaRPr lang="fr-F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pPr>
                <a:defRPr/>
              </a:pPr>
              <a:t>‹N°›</a:t>
            </a:fld>
            <a:endParaRPr lang="fr-F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pPr>
                <a:defRPr/>
              </a:pPr>
              <a:t>‹N°›</a:t>
            </a:fld>
            <a:endParaRPr lang="fr-F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pPr>
                <a:defRPr/>
              </a:pPr>
              <a:t>‹N°›</a:t>
            </a:fld>
            <a:endParaRPr lang="fr-F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pPr>
                <a:defRPr/>
              </a:pPr>
              <a:t>12/10/2012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pPr>
                <a:defRPr/>
              </a:pPr>
              <a:t>‹N°›</a:t>
            </a:fld>
            <a:endParaRPr lang="fr-F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pPr>
                <a:defRPr/>
              </a:pPr>
              <a:t>‹N°›</a:t>
            </a:fld>
            <a:endParaRPr lang="fr-F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pPr>
                <a:defRPr/>
              </a:pPr>
              <a:t>‹N°›</a:t>
            </a:fld>
            <a:endParaRPr lang="fr-F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fld id="{B77172A4-1776-402F-96CF-3C88BA038E4C}" type="datetime1">
              <a:rPr lang="fr-FR" smtClean="0"/>
              <a:pPr/>
              <a:t>12/10/2012</a:t>
            </a:fld>
            <a:endParaRPr lang="fr-FR"/>
          </a:p>
        </p:txBody>
      </p:sp>
      <p:sp>
        <p:nvSpPr>
          <p:cNvPr id="4"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solidFill>
                  <a:prstClr val="black"/>
                </a:solidFill>
              </a:rPr>
              <a:pPr>
                <a:defRPr/>
              </a:pPr>
              <a:t>12/10/2012</a:t>
            </a:fld>
            <a:endParaRPr lang="fr-FR">
              <a:solidFill>
                <a:prstClr val="black"/>
              </a:solidFill>
            </a:endParaRP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solidFill>
                  <a:prstClr val="black"/>
                </a:solidFill>
              </a:rPr>
              <a:pPr>
                <a:defRPr/>
              </a:pPr>
              <a:t>12/10/2012</a:t>
            </a:fld>
            <a:endParaRPr lang="fr-FR">
              <a:solidFill>
                <a:prstClr val="black"/>
              </a:solidFill>
            </a:endParaRPr>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solidFill>
                  <a:prstClr val="black"/>
                </a:solidFill>
              </a:rPr>
              <a:pPr>
                <a:defRPr/>
              </a:pPr>
              <a:t>12/10/2012</a:t>
            </a:fld>
            <a:endParaRPr lang="fr-FR">
              <a:solidFill>
                <a:prstClr val="black"/>
              </a:solidFill>
            </a:endParaRPr>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fld id="{848C3D47-9C83-4E83-9093-04D148E07EBF}" type="datetime1">
              <a:rPr lang="fr-FR" smtClean="0"/>
              <a:pPr/>
              <a:t>12/10/2012</a:t>
            </a:fld>
            <a:endParaRPr lang="fr-FR"/>
          </a:p>
        </p:txBody>
      </p:sp>
      <p:sp>
        <p:nvSpPr>
          <p:cNvPr id="3"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B1D0D210-FB96-4510-B9DB-8586A9B93609}"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E738CFF-96D5-4A94-B9FC-CB6823CDF2B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F0ADF1AC-6E01-4502-9EE4-0A7397919F8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8C9B8A4-5517-414E-84E3-10D13660744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EA07A5F-43ED-49E8-9791-1A0072273612}"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560E34A5-43FB-4FCA-8129-E7A4F2FF1478}"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a:xfrm>
            <a:off x="104775" y="6513513"/>
            <a:ext cx="992188" cy="274637"/>
          </a:xfrm>
        </p:spPr>
        <p:txBody>
          <a:bodyPr/>
          <a:lstStyle>
            <a:lvl1pPr algn="r" rtl="1">
              <a:defRPr/>
            </a:lvl1pPr>
          </a:lstStyle>
          <a:p>
            <a:pPr>
              <a:defRPr/>
            </a:pPr>
            <a:fld id="{27504CF2-BCB2-47C7-A2C4-5978C6DFD11C}" type="datetime1">
              <a:rPr lang="fr-FR" smtClean="0"/>
              <a:pPr>
                <a:defRPr/>
              </a:pPr>
              <a:t>12/10/2012</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813C8AFC-859D-4404-BB96-538F79D56ED2}" type="slidenum">
              <a:rPr lang="fr-FR"/>
              <a:pPr>
                <a:defRPr/>
              </a:pPr>
              <a:t>‹N°›</a:t>
            </a:fld>
            <a:endParaRPr lang="fr-F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FD042B72-6301-4E43-875F-88548334065F}" type="datetime1">
              <a:rPr lang="fr-FR" smtClean="0"/>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AC63DDF-B422-4A9F-8346-3B9E53B302CE}" type="slidenum">
              <a:rPr lang="fr-FR"/>
              <a:pPr>
                <a:defRPr/>
              </a:pPr>
              <a:t>‹N°›</a:t>
            </a:fld>
            <a:endParaRPr lang="fr-F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64E68031-880B-43CD-BD0D-ECF4F83A4E95}" type="datetime1">
              <a:rPr lang="fr-FR" smtClean="0"/>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FF9B30D4-E2E0-4C3F-9489-A7BCD6A26510}" type="slidenum">
              <a:rPr lang="fr-FR"/>
              <a:pPr>
                <a:defRPr/>
              </a:pPr>
              <a:t>‹N°›</a:t>
            </a:fld>
            <a:endParaRPr lang="fr-F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D69634FF-A392-4267-82D2-66CE17E1337E}" type="datetime1">
              <a:rPr lang="fr-FR" smtClean="0"/>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00DABB12-B0FA-4090-B8A2-44D613C38A94}"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fld id="{9F4D0B5F-5D88-4B9C-B360-D17092B775A5}" type="datetime1">
              <a:rPr lang="fr-FR" smtClean="0"/>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04F7FBCD-E6CB-43AC-AA7C-335DB5BB7927}" type="datetime1">
              <a:rPr lang="fr-FR" smtClean="0"/>
              <a:pPr>
                <a:defRPr/>
              </a:pPr>
              <a:t>12/10/2012</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B43218D5-4071-47FD-AE4B-9104264E11C2}" type="slidenum">
              <a:rPr lang="fr-FR"/>
              <a:pPr>
                <a:defRPr/>
              </a:pPr>
              <a:t>‹N°›</a:t>
            </a:fld>
            <a:endParaRPr lang="fr-F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F52D41D6-6733-49B1-9037-C0DA04B56B98}" type="datetime1">
              <a:rPr lang="fr-FR" smtClean="0"/>
              <a:pPr>
                <a:defRPr/>
              </a:pPr>
              <a:t>12/10/2012</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F7CAF764-36EF-450C-978A-F3BE8734C0A2}" type="slidenum">
              <a:rPr lang="fr-FR"/>
              <a:pPr>
                <a:defRPr/>
              </a:pPr>
              <a:t>‹N°›</a:t>
            </a:fld>
            <a:endParaRPr lang="fr-F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534F0FC6-5398-4E65-BC32-E35185EC4712}" type="datetime1">
              <a:rPr lang="fr-FR" smtClean="0"/>
              <a:pPr>
                <a:defRPr/>
              </a:pPr>
              <a:t>12/10/2012</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8F45A593-8A66-42BE-A5A2-9FA3F7217D63}" type="slidenum">
              <a:rPr lang="fr-FR"/>
              <a:pPr>
                <a:defRPr/>
              </a:pPr>
              <a:t>‹N°›</a:t>
            </a:fld>
            <a:endParaRPr lang="fr-F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C3BAC321-8763-4DE2-91E7-0540E9E92F9E}" type="datetime1">
              <a:rPr lang="fr-FR" smtClean="0"/>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8BE625F1-6A02-4813-A1EF-320F9947953A}" type="slidenum">
              <a:rPr lang="fr-FR"/>
              <a:pPr>
                <a:defRPr/>
              </a:pPr>
              <a:t>‹N°›</a:t>
            </a:fld>
            <a:endParaRPr lang="fr-F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B039C421-307A-454A-BBC6-EAB8989C2152}" type="datetime1">
              <a:rPr lang="fr-FR" smtClean="0"/>
              <a:pPr>
                <a:defRPr/>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B5042DAF-F608-4684-A49F-FA3104D6A9E5}" type="slidenum">
              <a:rPr lang="fr-FR"/>
              <a:pPr>
                <a:defRPr/>
              </a:pPr>
              <a:t>‹N°›</a:t>
            </a:fld>
            <a:endParaRPr lang="fr-F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A89D57B2-6304-4FA0-A284-FE7D1AF1398C}" type="datetime1">
              <a:rPr lang="fr-FR" smtClean="0"/>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0D935D8-EC44-482D-B5E9-AC93E53FCE15}" type="slidenum">
              <a:rPr lang="fr-FR"/>
              <a:pPr>
                <a:defRPr/>
              </a:pPr>
              <a:t>‹N°›</a:t>
            </a:fld>
            <a:endParaRPr lang="fr-F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2F208D63-719E-459E-BD14-36CCF7F3DD66}" type="datetime1">
              <a:rPr lang="fr-FR" smtClean="0"/>
              <a:pPr>
                <a:defRPr/>
              </a:pPr>
              <a:t>12/10/2012</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0B07C87-CF4D-48ED-A7E0-7AEF6C3E0429}" type="slidenum">
              <a:rPr lang="fr-FR"/>
              <a:pPr>
                <a:defRPr/>
              </a:pPr>
              <a:t>‹N°›</a:t>
            </a:fld>
            <a:endParaRPr lang="fr-F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fr-FR">
              <a:solidFill>
                <a:prstClr val="black"/>
              </a:solidFill>
              <a:latin typeface="Century Gothic"/>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pPr>
              <a:defRPr/>
            </a:pPr>
            <a:fld id="{F3163FF7-4D49-4322-BC36-80493BBF708C}" type="datetime1">
              <a:rPr lang="fr-FR">
                <a:solidFill>
                  <a:prstClr val="black"/>
                </a:solidFill>
              </a:rPr>
              <a:pPr>
                <a:defRPr/>
              </a:pPr>
              <a:t>12/10/2012</a:t>
            </a:fld>
            <a:endParaRPr lang="fr-FR">
              <a:solidFill>
                <a:prstClr val="black"/>
              </a:solidFill>
            </a:endParaRP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CDCDF68C-AB95-478E-903D-F170F9E170E4}"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0D5BB49-B783-4F50-8B39-617948260DA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09C91B1D-19F0-4B37-B793-D29BF375A53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C504B265-CDEE-4795-95CD-713695CF298F}"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E32F714C-D924-4D47-BBC5-A75E3B1CBA37}"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fld id="{5880F717-FEA5-43B7-8BA4-81F02F651A7C}" type="datetime1">
              <a:rPr lang="fr-FR" smtClean="0"/>
              <a:pPr/>
              <a:t>12/10/2012</a:t>
            </a:fld>
            <a:endParaRPr lang="fr-FR"/>
          </a:p>
        </p:txBody>
      </p:sp>
      <p:sp>
        <p:nvSpPr>
          <p:cNvPr id="6" name="Rectangle 8"/>
          <p:cNvSpPr>
            <a:spLocks noGrp="1" noChangeArrowheads="1"/>
          </p:cNvSpPr>
          <p:nvPr>
            <p:ph type="sldNum" sz="quarter" idx="11"/>
          </p:nvPr>
        </p:nvSpPr>
        <p:spPr>
          <a:ln/>
        </p:spPr>
        <p:txBody>
          <a:bodyPr/>
          <a:lstStyle>
            <a:lvl1pPr>
              <a:defRPr/>
            </a:lvl1pPr>
          </a:lstStyle>
          <a:p>
            <a:fld id="{75413401-44BA-46A8-8081-F36B66A72DE8}" type="slidenum">
              <a:rPr lang="fr-FR" smtClean="0"/>
              <a:pPr/>
              <a:t>‹N°›</a:t>
            </a:fld>
            <a:endParaRPr lang="fr-F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CD47D353-8E0C-4A3B-8861-2A7E79C9390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876E6991-9F36-43B7-8B19-CB6954E8470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2B51F04-A160-4FEC-949D-E6CC849E0317}" type="datetime1">
              <a:rPr lang="fr-FR">
                <a:solidFill>
                  <a:prstClr val="black"/>
                </a:solidFill>
              </a:rPr>
              <a:pPr>
                <a:defRPr/>
              </a:pPr>
              <a:t>12/10/2012</a:t>
            </a:fld>
            <a:endParaRPr lang="fr-FR">
              <a:solidFill>
                <a:prstClr val="black"/>
              </a:solidFill>
            </a:endParaRPr>
          </a:p>
        </p:txBody>
      </p:sp>
      <p:sp>
        <p:nvSpPr>
          <p:cNvPr id="8" name="Rectangle 8"/>
          <p:cNvSpPr>
            <a:spLocks noGrp="1" noChangeArrowheads="1"/>
          </p:cNvSpPr>
          <p:nvPr>
            <p:ph type="sldNum" sz="quarter" idx="11"/>
          </p:nvPr>
        </p:nvSpPr>
        <p:spPr>
          <a:ln/>
        </p:spPr>
        <p:txBody>
          <a:bodyPr/>
          <a:lstStyle>
            <a:lvl1pPr>
              <a:defRPr/>
            </a:lvl1pPr>
          </a:lstStyle>
          <a:p>
            <a:pPr>
              <a:defRPr/>
            </a:pPr>
            <a:fld id="{A7BED634-347E-4E64-A13F-DEC2449DFBD3}"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A2C6252-E535-4399-9B9A-58AA03F3D47D}"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4CE6C2DD-A099-4FFF-80D7-BFF05422130C}"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0D1C9A6F-CE7D-433A-8C25-7527E4D45ADD}" type="datetime1">
              <a:rPr lang="fr-FR">
                <a:solidFill>
                  <a:prstClr val="black"/>
                </a:solidFill>
              </a:rPr>
              <a:pPr>
                <a:defRPr/>
              </a:pPr>
              <a:t>12/10/2012</a:t>
            </a:fld>
            <a:endParaRPr lang="fr-FR">
              <a:solidFill>
                <a:prstClr val="black"/>
              </a:solidFill>
            </a:endParaRPr>
          </a:p>
        </p:txBody>
      </p:sp>
      <p:sp>
        <p:nvSpPr>
          <p:cNvPr id="3" name="Rectangle 8"/>
          <p:cNvSpPr>
            <a:spLocks noGrp="1" noChangeArrowheads="1"/>
          </p:cNvSpPr>
          <p:nvPr>
            <p:ph type="sldNum" sz="quarter" idx="11"/>
          </p:nvPr>
        </p:nvSpPr>
        <p:spPr>
          <a:ln/>
        </p:spPr>
        <p:txBody>
          <a:bodyPr/>
          <a:lstStyle>
            <a:lvl1pPr>
              <a:defRPr/>
            </a:lvl1pPr>
          </a:lstStyle>
          <a:p>
            <a:pPr>
              <a:defRPr/>
            </a:pPr>
            <a:fld id="{71BBAF32-FB70-4101-A78B-3BF2E9D62289}"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6255A5DB-F7E3-4EF2-BE91-8348D1BE66D4}"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575262DE-4B0B-43FF-BD41-2B916C5ED615}"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1667247C-D736-4D86-A339-F52666E761B1}"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647A359E-C315-42B6-ACD1-2CE6888530C0}"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79BC5A-B452-4832-8A7A-D6CDAFF0F298}"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DAEEDC31-EF14-42C5-8746-5C53F7A1E67B}"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2FEC1DF-F0FC-4168-9251-276A912E10A7}" type="datetime1">
              <a:rPr lang="fr-FR">
                <a:solidFill>
                  <a:prstClr val="black"/>
                </a:solidFill>
              </a:rPr>
              <a:pPr>
                <a:defRPr/>
              </a:pPr>
              <a:t>12/10/2012</a:t>
            </a:fld>
            <a:endParaRPr lang="fr-FR">
              <a:solidFill>
                <a:prstClr val="black"/>
              </a:solidFill>
            </a:endParaRPr>
          </a:p>
        </p:txBody>
      </p:sp>
      <p:sp>
        <p:nvSpPr>
          <p:cNvPr id="5" name="Rectangle 8"/>
          <p:cNvSpPr>
            <a:spLocks noGrp="1" noChangeArrowheads="1"/>
          </p:cNvSpPr>
          <p:nvPr>
            <p:ph type="sldNum" sz="quarter" idx="11"/>
          </p:nvPr>
        </p:nvSpPr>
        <p:spPr>
          <a:ln/>
        </p:spPr>
        <p:txBody>
          <a:bodyPr/>
          <a:lstStyle>
            <a:lvl1pPr>
              <a:defRPr/>
            </a:lvl1pPr>
          </a:lstStyle>
          <a:p>
            <a:pPr>
              <a:defRPr/>
            </a:pPr>
            <a:fld id="{2133973B-7C91-464D-B19D-B037717058A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19643470-0E29-4D3B-AEC0-D4C903092AC6}" type="datetime1">
              <a:rPr lang="fr-FR">
                <a:solidFill>
                  <a:prstClr val="black"/>
                </a:solidFill>
              </a:rPr>
              <a:pPr>
                <a:defRPr/>
              </a:pPr>
              <a:t>12/10/2012</a:t>
            </a:fld>
            <a:endParaRPr lang="fr-FR">
              <a:solidFill>
                <a:prstClr val="black"/>
              </a:solidFill>
            </a:endParaRPr>
          </a:p>
        </p:txBody>
      </p:sp>
      <p:sp>
        <p:nvSpPr>
          <p:cNvPr id="6" name="Rectangle 8"/>
          <p:cNvSpPr>
            <a:spLocks noGrp="1" noChangeArrowheads="1"/>
          </p:cNvSpPr>
          <p:nvPr>
            <p:ph type="sldNum" sz="quarter" idx="11"/>
          </p:nvPr>
        </p:nvSpPr>
        <p:spPr>
          <a:ln/>
        </p:spPr>
        <p:txBody>
          <a:bodyPr/>
          <a:lstStyle>
            <a:lvl1pPr>
              <a:defRPr/>
            </a:lvl1pPr>
          </a:lstStyle>
          <a:p>
            <a:pPr>
              <a:defRPr/>
            </a:pPr>
            <a:fld id="{E23CE8B9-DC98-4AA4-8354-BAF4A2F81996}" type="slidenum">
              <a:rPr lang="fr-FR">
                <a:solidFill>
                  <a:prstClr val="black"/>
                </a:solidFill>
              </a:rPr>
              <a:pPr>
                <a:defRPr/>
              </a:pPr>
              <a:t>‹N°›</a:t>
            </a:fld>
            <a:endParaRPr lang="fr-FR">
              <a:solidFill>
                <a:prstClr val="black"/>
              </a:solidFill>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17838E13-2CEB-4BEE-AE2C-0EBCA9294638}" type="datetime1">
              <a:rPr lang="fr-FR">
                <a:solidFill>
                  <a:prstClr val="black"/>
                </a:solidFill>
              </a:rPr>
              <a:pPr>
                <a:defRPr/>
              </a:pPr>
              <a:t>12/10/2012</a:t>
            </a:fld>
            <a:endParaRPr lang="fr-FR">
              <a:solidFill>
                <a:prstClr val="black"/>
              </a:solidFill>
            </a:endParaRPr>
          </a:p>
        </p:txBody>
      </p:sp>
      <p:sp>
        <p:nvSpPr>
          <p:cNvPr id="4" name="Rectangle 8"/>
          <p:cNvSpPr>
            <a:spLocks noGrp="1" noChangeArrowheads="1"/>
          </p:cNvSpPr>
          <p:nvPr>
            <p:ph type="sldNum" sz="quarter" idx="11"/>
          </p:nvPr>
        </p:nvSpPr>
        <p:spPr>
          <a:ln/>
        </p:spPr>
        <p:txBody>
          <a:bodyPr/>
          <a:lstStyle>
            <a:lvl1pPr>
              <a:defRPr/>
            </a:lvl1pPr>
          </a:lstStyle>
          <a:p>
            <a:pPr>
              <a:defRPr/>
            </a:pPr>
            <a:fld id="{C230E636-462A-4577-9898-0AEFE9C6B846}" type="slidenum">
              <a:rPr lang="fr-FR">
                <a:solidFill>
                  <a:prstClr val="black"/>
                </a:solidFill>
              </a:rPr>
              <a:pPr>
                <a:defRPr/>
              </a:pPr>
              <a:t>‹N°›</a:t>
            </a:fld>
            <a:endParaRPr lang="fr-FR">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png"/><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image" Target="../media/image1.png"/><Relationship Id="rId3" Type="http://schemas.openxmlformats.org/officeDocument/2006/relationships/slideLayout" Target="../slideLayouts/slideLayout30.xml"/><Relationship Id="rId21" Type="http://schemas.openxmlformats.org/officeDocument/2006/relationships/image" Target="../media/image4.png"/><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image" Target="../media/image3.png"/><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19" Type="http://schemas.openxmlformats.org/officeDocument/2006/relationships/image" Target="../media/image2.png"/><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image" Target="../media/image1.png"/><Relationship Id="rId3" Type="http://schemas.openxmlformats.org/officeDocument/2006/relationships/slideLayout" Target="../slideLayouts/slideLayout46.xml"/><Relationship Id="rId21" Type="http://schemas.openxmlformats.org/officeDocument/2006/relationships/image" Target="../media/image4.png"/><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theme" Target="../theme/theme4.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image" Target="../media/image3.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19" Type="http://schemas.openxmlformats.org/officeDocument/2006/relationships/image" Target="../media/image2.png"/><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18" Type="http://schemas.openxmlformats.org/officeDocument/2006/relationships/image" Target="../media/image1.png"/><Relationship Id="rId3" Type="http://schemas.openxmlformats.org/officeDocument/2006/relationships/slideLayout" Target="../slideLayouts/slideLayout62.xml"/><Relationship Id="rId21" Type="http://schemas.openxmlformats.org/officeDocument/2006/relationships/image" Target="../media/image4.png"/><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theme" Target="../theme/theme5.xml"/><Relationship Id="rId2" Type="http://schemas.openxmlformats.org/officeDocument/2006/relationships/slideLayout" Target="../slideLayouts/slideLayout61.xml"/><Relationship Id="rId16" Type="http://schemas.openxmlformats.org/officeDocument/2006/relationships/slideLayout" Target="../slideLayouts/slideLayout75.xml"/><Relationship Id="rId20" Type="http://schemas.openxmlformats.org/officeDocument/2006/relationships/image" Target="../media/image3.png"/><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19" Type="http://schemas.openxmlformats.org/officeDocument/2006/relationships/image" Target="../media/image2.png"/><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image" Target="../media/image1.png"/><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6.xml"/><Relationship Id="rId2" Type="http://schemas.openxmlformats.org/officeDocument/2006/relationships/slideLayout" Target="../slideLayouts/slideLayout77.xml"/><Relationship Id="rId16" Type="http://schemas.openxmlformats.org/officeDocument/2006/relationships/image" Target="../media/image4.png"/><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5" Type="http://schemas.openxmlformats.org/officeDocument/2006/relationships/image" Target="../media/image3.png"/><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 Id="rId1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18" Type="http://schemas.openxmlformats.org/officeDocument/2006/relationships/image" Target="../media/image1.png"/><Relationship Id="rId3" Type="http://schemas.openxmlformats.org/officeDocument/2006/relationships/slideLayout" Target="../slideLayouts/slideLayout89.xml"/><Relationship Id="rId21" Type="http://schemas.openxmlformats.org/officeDocument/2006/relationships/image" Target="../media/image4.png"/><Relationship Id="rId7" Type="http://schemas.openxmlformats.org/officeDocument/2006/relationships/slideLayout" Target="../slideLayouts/slideLayout93.xml"/><Relationship Id="rId12" Type="http://schemas.openxmlformats.org/officeDocument/2006/relationships/slideLayout" Target="../slideLayouts/slideLayout98.xml"/><Relationship Id="rId17" Type="http://schemas.openxmlformats.org/officeDocument/2006/relationships/theme" Target="../theme/theme7.xml"/><Relationship Id="rId2" Type="http://schemas.openxmlformats.org/officeDocument/2006/relationships/slideLayout" Target="../slideLayouts/slideLayout88.xml"/><Relationship Id="rId16" Type="http://schemas.openxmlformats.org/officeDocument/2006/relationships/slideLayout" Target="../slideLayouts/slideLayout102.xml"/><Relationship Id="rId20" Type="http://schemas.openxmlformats.org/officeDocument/2006/relationships/image" Target="../media/image3.png"/><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5" Type="http://schemas.openxmlformats.org/officeDocument/2006/relationships/slideLayout" Target="../slideLayouts/slideLayout101.xml"/><Relationship Id="rId10" Type="http://schemas.openxmlformats.org/officeDocument/2006/relationships/slideLayout" Target="../slideLayouts/slideLayout96.xml"/><Relationship Id="rId19" Type="http://schemas.openxmlformats.org/officeDocument/2006/relationships/image" Target="../media/image2.png"/><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slideLayout" Target="../slideLayouts/slideLayout115.xml"/><Relationship Id="rId18" Type="http://schemas.openxmlformats.org/officeDocument/2006/relationships/image" Target="../media/image1.png"/><Relationship Id="rId3" Type="http://schemas.openxmlformats.org/officeDocument/2006/relationships/slideLayout" Target="../slideLayouts/slideLayout105.xml"/><Relationship Id="rId21" Type="http://schemas.openxmlformats.org/officeDocument/2006/relationships/image" Target="../media/image4.png"/><Relationship Id="rId7" Type="http://schemas.openxmlformats.org/officeDocument/2006/relationships/slideLayout" Target="../slideLayouts/slideLayout109.xml"/><Relationship Id="rId12" Type="http://schemas.openxmlformats.org/officeDocument/2006/relationships/slideLayout" Target="../slideLayouts/slideLayout114.xml"/><Relationship Id="rId17" Type="http://schemas.openxmlformats.org/officeDocument/2006/relationships/theme" Target="../theme/theme8.xml"/><Relationship Id="rId2" Type="http://schemas.openxmlformats.org/officeDocument/2006/relationships/slideLayout" Target="../slideLayouts/slideLayout104.xml"/><Relationship Id="rId16" Type="http://schemas.openxmlformats.org/officeDocument/2006/relationships/slideLayout" Target="../slideLayouts/slideLayout118.xml"/><Relationship Id="rId20" Type="http://schemas.openxmlformats.org/officeDocument/2006/relationships/image" Target="../media/image3.png"/><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5" Type="http://schemas.openxmlformats.org/officeDocument/2006/relationships/slideLayout" Target="../slideLayouts/slideLayout117.xml"/><Relationship Id="rId10" Type="http://schemas.openxmlformats.org/officeDocument/2006/relationships/slideLayout" Target="../slideLayouts/slideLayout112.xml"/><Relationship Id="rId19" Type="http://schemas.openxmlformats.org/officeDocument/2006/relationships/image" Target="../media/image2.png"/><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slideLayout" Target="../slideLayouts/slideLayout11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6.xml"/><Relationship Id="rId13" Type="http://schemas.openxmlformats.org/officeDocument/2006/relationships/slideLayout" Target="../slideLayouts/slideLayout131.xml"/><Relationship Id="rId18" Type="http://schemas.openxmlformats.org/officeDocument/2006/relationships/image" Target="../media/image1.png"/><Relationship Id="rId3" Type="http://schemas.openxmlformats.org/officeDocument/2006/relationships/slideLayout" Target="../slideLayouts/slideLayout121.xml"/><Relationship Id="rId21" Type="http://schemas.openxmlformats.org/officeDocument/2006/relationships/image" Target="../media/image4.png"/><Relationship Id="rId7" Type="http://schemas.openxmlformats.org/officeDocument/2006/relationships/slideLayout" Target="../slideLayouts/slideLayout125.xml"/><Relationship Id="rId12" Type="http://schemas.openxmlformats.org/officeDocument/2006/relationships/slideLayout" Target="../slideLayouts/slideLayout130.xml"/><Relationship Id="rId17" Type="http://schemas.openxmlformats.org/officeDocument/2006/relationships/theme" Target="../theme/theme9.xml"/><Relationship Id="rId2" Type="http://schemas.openxmlformats.org/officeDocument/2006/relationships/slideLayout" Target="../slideLayouts/slideLayout120.xml"/><Relationship Id="rId16" Type="http://schemas.openxmlformats.org/officeDocument/2006/relationships/slideLayout" Target="../slideLayouts/slideLayout134.xml"/><Relationship Id="rId20" Type="http://schemas.openxmlformats.org/officeDocument/2006/relationships/image" Target="../media/image3.png"/><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5" Type="http://schemas.openxmlformats.org/officeDocument/2006/relationships/slideLayout" Target="../slideLayouts/slideLayout133.xml"/><Relationship Id="rId10" Type="http://schemas.openxmlformats.org/officeDocument/2006/relationships/slideLayout" Target="../slideLayouts/slideLayout128.xml"/><Relationship Id="rId19" Type="http://schemas.openxmlformats.org/officeDocument/2006/relationships/image" Target="../media/image2.png"/><Relationship Id="rId4" Type="http://schemas.openxmlformats.org/officeDocument/2006/relationships/slideLayout" Target="../slideLayouts/slideLayout122.xml"/><Relationship Id="rId9" Type="http://schemas.openxmlformats.org/officeDocument/2006/relationships/slideLayout" Target="../slideLayouts/slideLayout127.xml"/><Relationship Id="rId14" Type="http://schemas.openxmlformats.org/officeDocument/2006/relationships/slideLayout" Target="../slideLayouts/slideLayout1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3079" name="Picture 3" descr="contenu"/>
            <p:cNvPicPr>
              <a:picLocks noChangeAspect="1" noChangeArrowheads="1"/>
            </p:cNvPicPr>
            <p:nvPr userDrawn="1"/>
          </p:nvPicPr>
          <p:blipFill>
            <a:blip r:embed="rId13"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3075"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6"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9921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defRPr>
            </a:lvl1pPr>
          </a:lstStyle>
          <a:p>
            <a:fld id="{F012CD50-FF03-4277-A7EA-77C92C2B8222}" type="datetime1">
              <a:rPr lang="fr-FR" smtClean="0"/>
              <a:pPr/>
              <a:t>12/10/2012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defRPr>
            </a:lvl1pPr>
          </a:lstStyle>
          <a:p>
            <a:fld id="{75413401-44BA-46A8-8081-F36B66A72DE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15"/>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D878B09D-0240-48FB-A587-8B3E1B5E41BF}" type="datetime1">
              <a:rPr lang="fr-FR"/>
              <a:pPr>
                <a:defRPr/>
              </a:pPr>
              <a:t>12/10/2012</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8115DD1F-46AB-44AC-904A-61AB85458AED}"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fontAlgn="auto">
              <a:spcBef>
                <a:spcPts val="0"/>
              </a:spcBef>
              <a:spcAft>
                <a:spcPts val="0"/>
              </a:spcAft>
              <a:defRPr/>
            </a:pPr>
            <a:fld id="{D878B09D-0240-48FB-A587-8B3E1B5E41BF}" type="datetime1">
              <a:rPr lang="fr-FR">
                <a:solidFill>
                  <a:prstClr val="black"/>
                </a:solidFill>
              </a:rPr>
              <a:pPr fontAlgn="auto">
                <a:spcBef>
                  <a:spcPts val="0"/>
                </a:spcBef>
                <a:spcAft>
                  <a:spcPts val="0"/>
                </a:spcAft>
                <a:defRPr/>
              </a:pPr>
              <a:t>12/10/2012</a:t>
            </a:fld>
            <a:endParaRPr lang="fr-FR">
              <a:solidFill>
                <a:prstClr val="black"/>
              </a:solidFill>
            </a:endParaRP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fontAlgn="auto">
              <a:spcBef>
                <a:spcPts val="0"/>
              </a:spcBef>
              <a:spcAft>
                <a:spcPts val="0"/>
              </a:spcAft>
              <a:defRPr/>
            </a:pPr>
            <a:fld id="{8115DD1F-46AB-44AC-904A-61AB85458AED}" type="slidenum">
              <a:rPr lang="fr-FR">
                <a:solidFill>
                  <a:prstClr val="black"/>
                </a:solidFill>
              </a:rPr>
              <a:pPr fontAlgn="auto">
                <a:spcBef>
                  <a:spcPts val="0"/>
                </a:spcBef>
                <a:spcAft>
                  <a:spcPts val="0"/>
                </a:spcAft>
                <a:defRPr/>
              </a:pPr>
              <a:t>‹N°›</a:t>
            </a:fld>
            <a:endParaRPr lang="fr-FR">
              <a:solidFill>
                <a:prstClr val="black"/>
              </a:solidFill>
            </a:endParaRP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D878B09D-0240-48FB-A587-8B3E1B5E41BF}" type="datetime1">
              <a:rPr lang="fr-FR"/>
              <a:pPr>
                <a:defRPr/>
              </a:pPr>
              <a:t>12/10/2012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8115DD1F-46AB-44AC-904A-61AB85458AE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fontAlgn="auto">
              <a:spcBef>
                <a:spcPts val="0"/>
              </a:spcBef>
              <a:spcAft>
                <a:spcPts val="0"/>
              </a:spcAft>
              <a:defRPr/>
            </a:pPr>
            <a:fld id="{D878B09D-0240-48FB-A587-8B3E1B5E41BF}" type="datetime1">
              <a:rPr lang="fr-FR">
                <a:solidFill>
                  <a:prstClr val="black"/>
                </a:solidFill>
              </a:rPr>
              <a:pPr fontAlgn="auto">
                <a:spcBef>
                  <a:spcPts val="0"/>
                </a:spcBef>
                <a:spcAft>
                  <a:spcPts val="0"/>
                </a:spcAft>
                <a:defRPr/>
              </a:pPr>
              <a:t>12/10/2012</a:t>
            </a:fld>
            <a:endParaRPr lang="fr-FR">
              <a:solidFill>
                <a:prstClr val="black"/>
              </a:solidFill>
            </a:endParaRP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fontAlgn="auto">
              <a:spcBef>
                <a:spcPts val="0"/>
              </a:spcBef>
              <a:spcAft>
                <a:spcPts val="0"/>
              </a:spcAft>
              <a:defRPr/>
            </a:pPr>
            <a:fld id="{8115DD1F-46AB-44AC-904A-61AB85458AED}" type="slidenum">
              <a:rPr lang="fr-FR">
                <a:solidFill>
                  <a:prstClr val="black"/>
                </a:solidFill>
              </a:rPr>
              <a:pPr fontAlgn="auto">
                <a:spcBef>
                  <a:spcPts val="0"/>
                </a:spcBef>
                <a:spcAft>
                  <a:spcPts val="0"/>
                </a:spcAft>
                <a:defRPr/>
              </a:pPr>
              <a:t>‹N°›</a:t>
            </a:fld>
            <a:endParaRPr lang="fr-FR">
              <a:solidFill>
                <a:prstClr val="black"/>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3079" name="Picture 3" descr="contenu"/>
            <p:cNvPicPr>
              <a:picLocks noChangeAspect="1" noChangeArrowheads="1"/>
            </p:cNvPicPr>
            <p:nvPr userDrawn="1"/>
          </p:nvPicPr>
          <p:blipFill>
            <a:blip r:embed="rId13"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3075"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6"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9921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defRPr>
            </a:lvl1pPr>
          </a:lstStyle>
          <a:p>
            <a:pPr>
              <a:defRPr/>
            </a:pPr>
            <a:fld id="{51F60A26-40AD-4C0D-9E39-6EEC7DB2E27D}" type="datetime1">
              <a:rPr lang="fr-FR" smtClean="0"/>
              <a:pPr>
                <a:defRPr/>
              </a:pPr>
              <a:t>12/10/2012</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defRPr>
            </a:lvl1pPr>
          </a:lstStyle>
          <a:p>
            <a:pPr>
              <a:defRPr/>
            </a:pPr>
            <a:fld id="{2E94A93B-DC2E-474F-B746-EF71FA199B3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15"/>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fontAlgn="auto">
              <a:spcBef>
                <a:spcPts val="0"/>
              </a:spcBef>
              <a:spcAft>
                <a:spcPts val="0"/>
              </a:spcAft>
              <a:defRPr/>
            </a:pPr>
            <a:fld id="{D878B09D-0240-48FB-A587-8B3E1B5E41BF}" type="datetime1">
              <a:rPr lang="fr-FR">
                <a:solidFill>
                  <a:prstClr val="black"/>
                </a:solidFill>
              </a:rPr>
              <a:pPr fontAlgn="auto">
                <a:spcBef>
                  <a:spcPts val="0"/>
                </a:spcBef>
                <a:spcAft>
                  <a:spcPts val="0"/>
                </a:spcAft>
                <a:defRPr/>
              </a:pPr>
              <a:t>12/10/2012</a:t>
            </a:fld>
            <a:endParaRPr lang="fr-FR">
              <a:solidFill>
                <a:prstClr val="black"/>
              </a:solidFill>
            </a:endParaRP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fontAlgn="auto">
              <a:spcBef>
                <a:spcPts val="0"/>
              </a:spcBef>
              <a:spcAft>
                <a:spcPts val="0"/>
              </a:spcAft>
              <a:defRPr/>
            </a:pPr>
            <a:fld id="{8115DD1F-46AB-44AC-904A-61AB85458AED}" type="slidenum">
              <a:rPr lang="fr-FR">
                <a:solidFill>
                  <a:prstClr val="black"/>
                </a:solidFill>
              </a:rPr>
              <a:pPr fontAlgn="auto">
                <a:spcBef>
                  <a:spcPts val="0"/>
                </a:spcBef>
                <a:spcAft>
                  <a:spcPts val="0"/>
                </a:spcAft>
                <a:defRPr/>
              </a:pPr>
              <a:t>‹N°›</a:t>
            </a:fld>
            <a:endParaRPr lang="fr-FR">
              <a:solidFill>
                <a:prstClr val="black"/>
              </a:solidFill>
            </a:endParaRP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D878B09D-0240-48FB-A587-8B3E1B5E41BF}" type="datetime1">
              <a:rPr lang="fr-FR"/>
              <a:pPr>
                <a:defRPr/>
              </a:pPr>
              <a:t>12/10/2012</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8115DD1F-46AB-44AC-904A-61AB85458AED}"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fr-FR" sz="1400" b="1">
                  <a:solidFill>
                    <a:prstClr val="black"/>
                  </a:solidFill>
                  <a:latin typeface="Century Gothic" pitchFamily="34" charset="0"/>
                  <a:cs typeface="+mn-cs"/>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fontAlgn="auto">
              <a:spcBef>
                <a:spcPts val="0"/>
              </a:spcBef>
              <a:spcAft>
                <a:spcPts val="0"/>
              </a:spcAft>
              <a:defRPr/>
            </a:pPr>
            <a:fld id="{D878B09D-0240-48FB-A587-8B3E1B5E41BF}" type="datetime1">
              <a:rPr lang="fr-FR">
                <a:solidFill>
                  <a:prstClr val="black"/>
                </a:solidFill>
              </a:rPr>
              <a:pPr fontAlgn="auto">
                <a:spcBef>
                  <a:spcPts val="0"/>
                </a:spcBef>
                <a:spcAft>
                  <a:spcPts val="0"/>
                </a:spcAft>
                <a:defRPr/>
              </a:pPr>
              <a:t>12/10/2012</a:t>
            </a:fld>
            <a:endParaRPr lang="fr-FR">
              <a:solidFill>
                <a:prstClr val="black"/>
              </a:solidFill>
            </a:endParaRP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fontAlgn="auto">
              <a:spcBef>
                <a:spcPts val="0"/>
              </a:spcBef>
              <a:spcAft>
                <a:spcPts val="0"/>
              </a:spcAft>
              <a:defRPr/>
            </a:pPr>
            <a:fld id="{8115DD1F-46AB-44AC-904A-61AB85458AED}" type="slidenum">
              <a:rPr lang="fr-FR">
                <a:solidFill>
                  <a:prstClr val="black"/>
                </a:solidFill>
              </a:rPr>
              <a:pPr fontAlgn="auto">
                <a:spcBef>
                  <a:spcPts val="0"/>
                </a:spcBef>
                <a:spcAft>
                  <a:spcPts val="0"/>
                </a:spcAft>
                <a:defRPr/>
              </a:pPr>
              <a:t>‹N°›</a:t>
            </a:fld>
            <a:endParaRPr lang="fr-FR">
              <a:solidFill>
                <a:prstClr val="black"/>
              </a:solidFill>
            </a:endParaRPr>
          </a:p>
        </p:txBody>
      </p:sp>
    </p:spTree>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Lst>
  <p:hf hdr="0" ftr="0" dt="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gn="ctr" rtl="1">
              <a:buNone/>
            </a:pPr>
            <a:endParaRPr lang="ar-MA" dirty="0" smtClean="0">
              <a:solidFill>
                <a:schemeClr val="tx1"/>
              </a:solidFill>
            </a:endParaRPr>
          </a:p>
          <a:p>
            <a:pPr algn="ctr" rtl="1">
              <a:buNone/>
            </a:pPr>
            <a:endParaRPr lang="ar-MA" sz="4000" b="1" dirty="0" smtClean="0">
              <a:solidFill>
                <a:schemeClr val="tx1"/>
              </a:solidFill>
            </a:endParaRPr>
          </a:p>
          <a:p>
            <a:pPr algn="ctr" rtl="1">
              <a:buNone/>
            </a:pPr>
            <a:endParaRPr lang="ar-MA" sz="3600" b="1" dirty="0" smtClean="0">
              <a:solidFill>
                <a:schemeClr val="tx1"/>
              </a:solidFill>
            </a:endParaRPr>
          </a:p>
          <a:p>
            <a:pPr algn="ctr" rtl="1">
              <a:buNone/>
            </a:pPr>
            <a:r>
              <a:rPr lang="ar-MA" sz="4000" b="1" dirty="0" smtClean="0">
                <a:solidFill>
                  <a:schemeClr val="tx1"/>
                </a:solidFill>
              </a:rPr>
              <a:t>قياس العيش الكريم بالمغرب</a:t>
            </a:r>
            <a:endParaRPr lang="fr-FR" sz="4000" b="1" dirty="0" smtClean="0">
              <a:solidFill>
                <a:schemeClr val="tx1"/>
              </a:solidFill>
            </a:endParaRPr>
          </a:p>
          <a:p>
            <a:pPr algn="ctr" rtl="1">
              <a:buNone/>
            </a:pPr>
            <a:endParaRPr lang="ar-MA" dirty="0">
              <a:solidFill>
                <a:schemeClr val="tx1"/>
              </a:solidFill>
            </a:endParaRPr>
          </a:p>
          <a:p>
            <a:pPr algn="ctr">
              <a:buNone/>
            </a:pPr>
            <a:r>
              <a:rPr lang="ar-MA" b="1" dirty="0" smtClean="0">
                <a:solidFill>
                  <a:schemeClr val="tx1"/>
                </a:solidFill>
              </a:rPr>
              <a:t>أهم نتائج البحث الوطني حول العيش الكريم </a:t>
            </a:r>
            <a:r>
              <a:rPr lang="ar-MA" sz="2800" b="1" dirty="0" smtClean="0">
                <a:solidFill>
                  <a:schemeClr val="tx1"/>
                </a:solidFill>
              </a:rPr>
              <a:t>2012</a:t>
            </a:r>
            <a:endParaRPr lang="fr-FR" sz="28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940444"/>
          </a:xfrm>
        </p:spPr>
        <p:txBody>
          <a:bodyPr/>
          <a:lstStyle/>
          <a:p>
            <a:pPr rtl="1"/>
            <a:r>
              <a:rPr lang="fr-FR" sz="3600" dirty="0" smtClean="0"/>
              <a:t>   </a:t>
            </a:r>
            <a:r>
              <a:rPr lang="ar-MA" sz="3600" dirty="0" smtClean="0"/>
              <a:t>أهم نتائج البحث</a:t>
            </a:r>
            <a:br>
              <a:rPr lang="ar-MA" sz="3600" dirty="0" smtClean="0"/>
            </a:br>
            <a:r>
              <a:rPr lang="ar-MA" sz="3600" dirty="0" smtClean="0"/>
              <a:t/>
            </a:r>
            <a:br>
              <a:rPr lang="ar-MA" sz="3600" dirty="0" smtClean="0"/>
            </a:br>
            <a:r>
              <a:rPr lang="ar-MA" sz="3600" dirty="0" smtClean="0"/>
              <a:t>ظروف الحياة و العيش الكريم</a:t>
            </a:r>
            <a:br>
              <a:rPr lang="ar-MA" sz="3600" dirty="0" smtClean="0"/>
            </a:br>
            <a:r>
              <a:rPr lang="ar-MA" sz="2400" dirty="0" smtClean="0"/>
              <a:t/>
            </a:r>
            <a:br>
              <a:rPr lang="ar-MA" sz="2400" dirty="0" smtClean="0"/>
            </a:br>
            <a:r>
              <a:rPr lang="ar-MA" sz="2400" dirty="0" smtClean="0"/>
              <a:t>     </a:t>
            </a:r>
            <a:r>
              <a:rPr lang="ar-MA" sz="3600" dirty="0" smtClean="0"/>
              <a:t> - مجالات الحياة المحددة للعيش الكريم  </a:t>
            </a:r>
            <a:br>
              <a:rPr lang="ar-MA" sz="3600" dirty="0" smtClean="0"/>
            </a:br>
            <a:r>
              <a:rPr lang="ar-MA" sz="3600" dirty="0" smtClean="0"/>
              <a:t>        - عناصر العيش الكريم بالنسبة لكل مجال</a:t>
            </a:r>
            <a:endParaRPr lang="fr-FR" sz="3600" dirty="0"/>
          </a:p>
        </p:txBody>
      </p:sp>
      <p:sp>
        <p:nvSpPr>
          <p:cNvPr id="3" name="Espace réservé du numéro de diapositive 2"/>
          <p:cNvSpPr>
            <a:spLocks noGrp="1"/>
          </p:cNvSpPr>
          <p:nvPr>
            <p:ph type="sldNum" sz="quarter" idx="11"/>
          </p:nvPr>
        </p:nvSpPr>
        <p:spPr/>
        <p:txBody>
          <a:bodyPr/>
          <a:lstStyle/>
          <a:p>
            <a:fld id="{75413401-44BA-46A8-8081-F36B66A72DE8}"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520685"/>
          </a:xfrm>
        </p:spPr>
        <p:txBody>
          <a:bodyPr/>
          <a:lstStyle/>
          <a:p>
            <a:r>
              <a:rPr lang="ar-MA" sz="3200" dirty="0" smtClean="0"/>
              <a:t>ظروف الحياة و العيش الكريم</a:t>
            </a:r>
            <a:endParaRPr lang="fr-FR" sz="3200" dirty="0"/>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11</a:t>
            </a:fld>
            <a:endParaRPr lang="fr-FR"/>
          </a:p>
        </p:txBody>
      </p:sp>
      <p:sp>
        <p:nvSpPr>
          <p:cNvPr id="7" name="ZoneTexte 6"/>
          <p:cNvSpPr txBox="1"/>
          <p:nvPr/>
        </p:nvSpPr>
        <p:spPr>
          <a:xfrm>
            <a:off x="285720" y="5143512"/>
            <a:ext cx="8064896" cy="1200329"/>
          </a:xfrm>
          <a:prstGeom prst="rect">
            <a:avLst/>
          </a:prstGeom>
          <a:noFill/>
        </p:spPr>
        <p:txBody>
          <a:bodyPr wrap="square" rtlCol="0">
            <a:spAutoFit/>
          </a:bodyPr>
          <a:lstStyle/>
          <a:p>
            <a:pPr algn="r"/>
            <a:r>
              <a:rPr lang="ar-MA" b="1" dirty="0" smtClean="0"/>
              <a:t>تتوزع الأبعاد المحددة للعيش الكريم حسب ثلاث مجموعات </a:t>
            </a:r>
          </a:p>
          <a:p>
            <a:pPr algn="r"/>
            <a:r>
              <a:rPr lang="ar-MA" b="1" dirty="0" smtClean="0"/>
              <a:t>1.الحياة المادية: السكن </a:t>
            </a:r>
            <a:r>
              <a:rPr lang="ar-MA" b="1" dirty="0" err="1" smtClean="0"/>
              <a:t>و</a:t>
            </a:r>
            <a:r>
              <a:rPr lang="ar-MA" b="1" dirty="0" smtClean="0"/>
              <a:t> الدخل، </a:t>
            </a:r>
          </a:p>
          <a:p>
            <a:pPr algn="r"/>
            <a:r>
              <a:rPr lang="ar-MA" b="1" dirty="0" smtClean="0"/>
              <a:t>2.المجالات الاجتماعية: الشغل والصحة والتعليم، </a:t>
            </a:r>
          </a:p>
          <a:p>
            <a:pPr algn="r"/>
            <a:r>
              <a:rPr lang="ar-MA" b="1" dirty="0" smtClean="0"/>
              <a:t>3.المجال المجتمعي: الحياة العائلية والمحيط المجتمعي والذي يشمل الحياة الثقافية والروحية والترفيهية.</a:t>
            </a:r>
            <a:endParaRPr lang="fr-FR" b="1" dirty="0"/>
          </a:p>
        </p:txBody>
      </p:sp>
      <p:pic>
        <p:nvPicPr>
          <p:cNvPr id="1026" name="Picture 2"/>
          <p:cNvPicPr>
            <a:picLocks noChangeAspect="1" noChangeArrowheads="1"/>
          </p:cNvPicPr>
          <p:nvPr/>
        </p:nvPicPr>
        <p:blipFill>
          <a:blip r:embed="rId2"/>
          <a:srcRect/>
          <a:stretch>
            <a:fillRect/>
          </a:stretch>
        </p:blipFill>
        <p:spPr bwMode="auto">
          <a:xfrm>
            <a:off x="642910" y="1357298"/>
            <a:ext cx="7656513" cy="33575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714380"/>
          </a:xfrm>
        </p:spPr>
        <p:txBody>
          <a:bodyPr>
            <a:normAutofit/>
          </a:bodyPr>
          <a:lstStyle/>
          <a:p>
            <a:r>
              <a:rPr lang="ar-MA" dirty="0" smtClean="0"/>
              <a:t>السكن </a:t>
            </a:r>
            <a:endParaRPr lang="fr-FR" dirty="0"/>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12</a:t>
            </a:fld>
            <a:endParaRPr lang="fr-FR"/>
          </a:p>
        </p:txBody>
      </p:sp>
      <p:sp>
        <p:nvSpPr>
          <p:cNvPr id="6" name="ZoneTexte 5"/>
          <p:cNvSpPr txBox="1"/>
          <p:nvPr/>
        </p:nvSpPr>
        <p:spPr>
          <a:xfrm>
            <a:off x="1000100" y="5214950"/>
            <a:ext cx="7286676" cy="584775"/>
          </a:xfrm>
          <a:prstGeom prst="rect">
            <a:avLst/>
          </a:prstGeom>
          <a:noFill/>
        </p:spPr>
        <p:txBody>
          <a:bodyPr wrap="square" rtlCol="0">
            <a:spAutoFit/>
          </a:bodyPr>
          <a:lstStyle/>
          <a:p>
            <a:pPr algn="r" rtl="1">
              <a:buFont typeface="Wingdings" pitchFamily="2" charset="2"/>
              <a:buChar char="ü"/>
            </a:pPr>
            <a:r>
              <a:rPr lang="ar-MA" sz="1600" b="1" dirty="0" smtClean="0"/>
              <a:t>السكن الذي يوفر العيش الكريم، لدى 60</a:t>
            </a:r>
            <a:r>
              <a:rPr lang="fr-FR" sz="1600" b="1" dirty="0" smtClean="0"/>
              <a:t>%    </a:t>
            </a:r>
            <a:r>
              <a:rPr lang="ar-MA" sz="1600" b="1" dirty="0" smtClean="0"/>
              <a:t> من المغاربة، هو السكن الخاص. </a:t>
            </a:r>
          </a:p>
          <a:p>
            <a:pPr algn="r" rtl="1">
              <a:buFont typeface="Wingdings" pitchFamily="2" charset="2"/>
              <a:buChar char="ü"/>
            </a:pPr>
            <a:r>
              <a:rPr lang="ar-MA" sz="1600" b="1" dirty="0" smtClean="0"/>
              <a:t>التجهيزات المنزلية وتوفر الخدمات الاجتماعية الأساسية هي أيضا عناصر محددة للعيش الكريم. </a:t>
            </a:r>
            <a:endParaRPr lang="fr-FR" sz="1600" b="1" dirty="0"/>
          </a:p>
        </p:txBody>
      </p:sp>
      <p:graphicFrame>
        <p:nvGraphicFramePr>
          <p:cNvPr id="9" name="Graphique 8"/>
          <p:cNvGraphicFramePr/>
          <p:nvPr/>
        </p:nvGraphicFramePr>
        <p:xfrm>
          <a:off x="500034" y="1214422"/>
          <a:ext cx="8072494" cy="3762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68280"/>
          </a:xfrm>
        </p:spPr>
        <p:txBody>
          <a:bodyPr>
            <a:normAutofit fontScale="90000"/>
          </a:bodyPr>
          <a:lstStyle/>
          <a:p>
            <a:r>
              <a:rPr lang="ar-MA" dirty="0" smtClean="0"/>
              <a:t/>
            </a:r>
            <a:br>
              <a:rPr lang="ar-MA" dirty="0" smtClean="0"/>
            </a:br>
            <a:r>
              <a:rPr lang="ar-MA" dirty="0" smtClean="0"/>
              <a:t/>
            </a:r>
            <a:br>
              <a:rPr lang="ar-MA" dirty="0" smtClean="0"/>
            </a:br>
            <a:r>
              <a:rPr lang="ar-MA" dirty="0" smtClean="0"/>
              <a:t>الدخل </a:t>
            </a:r>
            <a:endParaRPr lang="fr-FR" dirty="0"/>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13</a:t>
            </a:fld>
            <a:endParaRPr lang="fr-FR"/>
          </a:p>
        </p:txBody>
      </p:sp>
      <p:sp>
        <p:nvSpPr>
          <p:cNvPr id="6" name="ZoneTexte 5"/>
          <p:cNvSpPr txBox="1"/>
          <p:nvPr/>
        </p:nvSpPr>
        <p:spPr>
          <a:xfrm>
            <a:off x="785786" y="5357826"/>
            <a:ext cx="8143932" cy="338554"/>
          </a:xfrm>
          <a:prstGeom prst="rect">
            <a:avLst/>
          </a:prstGeom>
          <a:noFill/>
        </p:spPr>
        <p:txBody>
          <a:bodyPr wrap="square" rtlCol="0">
            <a:spAutoFit/>
          </a:bodyPr>
          <a:lstStyle/>
          <a:p>
            <a:pPr algn="r"/>
            <a:r>
              <a:rPr lang="ar-MA" sz="1600" b="1" dirty="0" smtClean="0"/>
              <a:t>ما يقارب تسع مغاربة من بين عشرة يضعون الدخل الجيد من العمل ضمن أهم عناصر العيش الكريم</a:t>
            </a:r>
            <a:endParaRPr lang="fr-FR" sz="1600" b="1" dirty="0"/>
          </a:p>
        </p:txBody>
      </p:sp>
      <p:pic>
        <p:nvPicPr>
          <p:cNvPr id="1026" name="Picture 2"/>
          <p:cNvPicPr>
            <a:picLocks noChangeAspect="1" noChangeArrowheads="1"/>
          </p:cNvPicPr>
          <p:nvPr/>
        </p:nvPicPr>
        <p:blipFill>
          <a:blip r:embed="rId2"/>
          <a:srcRect/>
          <a:stretch>
            <a:fillRect/>
          </a:stretch>
        </p:blipFill>
        <p:spPr bwMode="auto">
          <a:xfrm>
            <a:off x="642910" y="1500174"/>
            <a:ext cx="7858179" cy="3468687"/>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357190"/>
          </a:xfrm>
        </p:spPr>
        <p:txBody>
          <a:bodyPr>
            <a:noAutofit/>
          </a:bodyPr>
          <a:lstStyle/>
          <a:p>
            <a:r>
              <a:rPr lang="ar-MA" sz="2800" dirty="0" smtClean="0"/>
              <a:t/>
            </a:r>
            <a:br>
              <a:rPr lang="ar-MA" sz="2800" dirty="0" smtClean="0"/>
            </a:br>
            <a:r>
              <a:rPr lang="ar-MA" sz="2800" dirty="0" smtClean="0"/>
              <a:t>الشغل </a:t>
            </a:r>
            <a:br>
              <a:rPr lang="ar-MA" sz="2800" dirty="0" smtClean="0"/>
            </a:br>
            <a:endParaRPr lang="fr-FR" sz="2800" dirty="0"/>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14</a:t>
            </a:fld>
            <a:endParaRPr lang="fr-FR"/>
          </a:p>
        </p:txBody>
      </p:sp>
      <p:sp>
        <p:nvSpPr>
          <p:cNvPr id="6" name="ZoneTexte 5"/>
          <p:cNvSpPr txBox="1"/>
          <p:nvPr/>
        </p:nvSpPr>
        <p:spPr>
          <a:xfrm>
            <a:off x="0" y="5572140"/>
            <a:ext cx="8929718" cy="338554"/>
          </a:xfrm>
          <a:prstGeom prst="rect">
            <a:avLst/>
          </a:prstGeom>
          <a:noFill/>
        </p:spPr>
        <p:txBody>
          <a:bodyPr wrap="square" rtlCol="0">
            <a:spAutoFit/>
          </a:bodyPr>
          <a:lstStyle/>
          <a:p>
            <a:pPr algn="r"/>
            <a:r>
              <a:rPr lang="ar-MA" sz="1600" b="1" dirty="0" smtClean="0"/>
              <a:t>تعتبر ظروف العمل الجيدة والإنصاف في الولوج للشغل والراتب أهم العناصر التي تحقق العيش الكريم في مجال الشغل. </a:t>
            </a:r>
            <a:endParaRPr lang="fr-FR" sz="1600" b="1" dirty="0"/>
          </a:p>
        </p:txBody>
      </p:sp>
      <p:pic>
        <p:nvPicPr>
          <p:cNvPr id="2050" name="Picture 2"/>
          <p:cNvPicPr>
            <a:picLocks noChangeAspect="1" noChangeArrowheads="1"/>
          </p:cNvPicPr>
          <p:nvPr/>
        </p:nvPicPr>
        <p:blipFill>
          <a:blip r:embed="rId2"/>
          <a:srcRect/>
          <a:stretch>
            <a:fillRect/>
          </a:stretch>
        </p:blipFill>
        <p:spPr bwMode="auto">
          <a:xfrm>
            <a:off x="422275" y="1468439"/>
            <a:ext cx="8297863" cy="353219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ar-MA" dirty="0" smtClean="0"/>
              <a:t/>
            </a:r>
            <a:br>
              <a:rPr lang="ar-MA" dirty="0" smtClean="0"/>
            </a:br>
            <a:r>
              <a:rPr lang="ar-MA" dirty="0" smtClean="0"/>
              <a:t>الصحة </a:t>
            </a:r>
            <a:endParaRPr lang="fr-FR" dirty="0"/>
          </a:p>
        </p:txBody>
      </p:sp>
      <p:graphicFrame>
        <p:nvGraphicFramePr>
          <p:cNvPr id="5" name="Espace réservé du contenu 4"/>
          <p:cNvGraphicFramePr>
            <a:graphicFrameLocks noGrp="1"/>
          </p:cNvGraphicFramePr>
          <p:nvPr>
            <p:ph idx="1"/>
          </p:nvPr>
        </p:nvGraphicFramePr>
        <p:xfrm>
          <a:off x="457200" y="928670"/>
          <a:ext cx="8229600" cy="3500461"/>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15</a:t>
            </a:fld>
            <a:endParaRPr lang="fr-FR"/>
          </a:p>
        </p:txBody>
      </p:sp>
      <p:sp>
        <p:nvSpPr>
          <p:cNvPr id="6" name="ZoneTexte 5"/>
          <p:cNvSpPr txBox="1"/>
          <p:nvPr/>
        </p:nvSpPr>
        <p:spPr>
          <a:xfrm>
            <a:off x="642910" y="4714884"/>
            <a:ext cx="8001056" cy="369332"/>
          </a:xfrm>
          <a:prstGeom prst="rect">
            <a:avLst/>
          </a:prstGeom>
          <a:noFill/>
        </p:spPr>
        <p:txBody>
          <a:bodyPr wrap="square" rtlCol="0">
            <a:spAutoFit/>
          </a:bodyPr>
          <a:lstStyle/>
          <a:p>
            <a:pPr algn="r"/>
            <a:r>
              <a:rPr lang="ar-MA" b="1" dirty="0" smtClean="0"/>
              <a:t>ترتبط العناصر الأكثر تحديدا للعيش الكريم في مجال الصحة بمجانية وقرب وجودة الخدمات.</a:t>
            </a: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642918"/>
            <a:ext cx="8229600" cy="571504"/>
          </a:xfrm>
        </p:spPr>
        <p:txBody>
          <a:bodyPr/>
          <a:lstStyle/>
          <a:p>
            <a:r>
              <a:rPr lang="ar-MA" sz="2800" b="1" dirty="0" smtClean="0"/>
              <a:t>الحياة العائلية والمحيط الاجتماعي</a:t>
            </a:r>
            <a:endParaRPr lang="fr-FR" sz="2800" b="1" dirty="0"/>
          </a:p>
        </p:txBody>
      </p:sp>
      <p:graphicFrame>
        <p:nvGraphicFramePr>
          <p:cNvPr id="5" name="Espace réservé du contenu 4"/>
          <p:cNvGraphicFramePr>
            <a:graphicFrameLocks noGrp="1"/>
          </p:cNvGraphicFramePr>
          <p:nvPr>
            <p:ph idx="1"/>
          </p:nvPr>
        </p:nvGraphicFramePr>
        <p:xfrm>
          <a:off x="457200" y="1142985"/>
          <a:ext cx="8229600" cy="3571900"/>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16</a:t>
            </a:fld>
            <a:endParaRPr lang="fr-FR"/>
          </a:p>
        </p:txBody>
      </p:sp>
      <p:sp>
        <p:nvSpPr>
          <p:cNvPr id="6" name="ZoneTexte 5"/>
          <p:cNvSpPr txBox="1"/>
          <p:nvPr/>
        </p:nvSpPr>
        <p:spPr>
          <a:xfrm>
            <a:off x="571472" y="5072074"/>
            <a:ext cx="8286808" cy="584775"/>
          </a:xfrm>
          <a:prstGeom prst="rect">
            <a:avLst/>
          </a:prstGeom>
          <a:noFill/>
        </p:spPr>
        <p:txBody>
          <a:bodyPr wrap="square" rtlCol="0">
            <a:spAutoFit/>
          </a:bodyPr>
          <a:lstStyle/>
          <a:p>
            <a:pPr algn="r"/>
            <a:r>
              <a:rPr lang="ar-MA" sz="1600" b="1" dirty="0" smtClean="0"/>
              <a:t>ترتكز العناصر المساهمة في تحقيق العيش الكريم، في هذا المجال، أساسا على التضامن الاجتماعي، توفر البنيات التحتية .الاجتماعية </a:t>
            </a:r>
            <a:r>
              <a:rPr lang="ar-MA" sz="1600" b="1" dirty="0" err="1" smtClean="0"/>
              <a:t>و</a:t>
            </a:r>
            <a:r>
              <a:rPr lang="ar-MA" sz="1600" b="1" dirty="0" smtClean="0"/>
              <a:t> الثقافية والترفيهية والظروف المساعدة على الولوج إلى الأنشطة الثقافية والروحية والترفيهية</a:t>
            </a:r>
            <a:endParaRPr lang="fr-FR" sz="16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356"/>
            <a:ext cx="8229600" cy="500066"/>
          </a:xfrm>
        </p:spPr>
        <p:txBody>
          <a:bodyPr/>
          <a:lstStyle/>
          <a:p>
            <a:r>
              <a:rPr lang="ar-MA" sz="2800" dirty="0" smtClean="0"/>
              <a:t>التعليم </a:t>
            </a:r>
            <a:endParaRPr lang="fr-FR" sz="2800" dirty="0"/>
          </a:p>
        </p:txBody>
      </p:sp>
      <p:graphicFrame>
        <p:nvGraphicFramePr>
          <p:cNvPr id="5" name="Espace réservé du contenu 4"/>
          <p:cNvGraphicFramePr>
            <a:graphicFrameLocks noGrp="1"/>
          </p:cNvGraphicFramePr>
          <p:nvPr>
            <p:ph idx="1"/>
          </p:nvPr>
        </p:nvGraphicFramePr>
        <p:xfrm>
          <a:off x="457200" y="1071547"/>
          <a:ext cx="8229600" cy="3500462"/>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17</a:t>
            </a:fld>
            <a:endParaRPr lang="fr-FR"/>
          </a:p>
        </p:txBody>
      </p:sp>
      <p:sp>
        <p:nvSpPr>
          <p:cNvPr id="7" name="ZoneTexte 6"/>
          <p:cNvSpPr txBox="1"/>
          <p:nvPr/>
        </p:nvSpPr>
        <p:spPr>
          <a:xfrm>
            <a:off x="785786" y="5072074"/>
            <a:ext cx="8143932" cy="338554"/>
          </a:xfrm>
          <a:prstGeom prst="rect">
            <a:avLst/>
          </a:prstGeom>
          <a:noFill/>
        </p:spPr>
        <p:txBody>
          <a:bodyPr wrap="square" rtlCol="0">
            <a:spAutoFit/>
          </a:bodyPr>
          <a:lstStyle/>
          <a:p>
            <a:pPr algn="r"/>
            <a:r>
              <a:rPr lang="ar-MA" sz="1600" b="1" dirty="0" smtClean="0"/>
              <a:t>ترتكز العناصر المصرح </a:t>
            </a:r>
            <a:r>
              <a:rPr lang="ar-MA" sz="1600" b="1" dirty="0" err="1" smtClean="0"/>
              <a:t>بها</a:t>
            </a:r>
            <a:r>
              <a:rPr lang="ar-MA" sz="1600" b="1" dirty="0" smtClean="0"/>
              <a:t> في مجال التعليم على جودة التعليم وقرب المؤسسات التعليمية. </a:t>
            </a:r>
            <a:endParaRPr lang="fr-FR"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57298"/>
            <a:ext cx="8229600" cy="857256"/>
          </a:xfrm>
        </p:spPr>
        <p:txBody>
          <a:bodyPr>
            <a:normAutofit/>
          </a:bodyPr>
          <a:lstStyle/>
          <a:p>
            <a:r>
              <a:rPr lang="ar-MA" sz="2800" dirty="0" smtClean="0">
                <a:solidFill>
                  <a:schemeClr val="tx1"/>
                </a:solidFill>
              </a:rPr>
              <a:t>القياس الذاتي للعيش الكريم حسب كل </a:t>
            </a:r>
            <a:r>
              <a:rPr lang="ar-MA" sz="2800" dirty="0" smtClean="0">
                <a:solidFill>
                  <a:schemeClr val="tx1"/>
                </a:solidFill>
              </a:rPr>
              <a:t>مجال</a:t>
            </a:r>
            <a:endParaRPr lang="fr-FR" dirty="0"/>
          </a:p>
        </p:txBody>
      </p:sp>
      <p:sp>
        <p:nvSpPr>
          <p:cNvPr id="6" name="Espace réservé du contenu 5"/>
          <p:cNvSpPr>
            <a:spLocks noGrp="1"/>
          </p:cNvSpPr>
          <p:nvPr>
            <p:ph idx="1"/>
          </p:nvPr>
        </p:nvSpPr>
        <p:spPr/>
        <p:txBody>
          <a:bodyPr/>
          <a:lstStyle/>
          <a:p>
            <a:pPr algn="ctr">
              <a:buNone/>
            </a:pPr>
            <a:endParaRPr lang="ar-MA" dirty="0" smtClean="0">
              <a:solidFill>
                <a:schemeClr val="tx1"/>
              </a:solidFill>
            </a:endParaRPr>
          </a:p>
          <a:p>
            <a:pPr algn="ctr">
              <a:buNone/>
            </a:pPr>
            <a:r>
              <a:rPr lang="ar-MA" sz="2800" b="1" dirty="0" smtClean="0">
                <a:solidFill>
                  <a:schemeClr val="tx1"/>
                </a:solidFill>
              </a:rPr>
              <a:t>مستوى </a:t>
            </a:r>
            <a:r>
              <a:rPr lang="ar-MA" sz="2800" b="1" dirty="0" err="1" smtClean="0">
                <a:solidFill>
                  <a:schemeClr val="tx1"/>
                </a:solidFill>
              </a:rPr>
              <a:t>الرضى</a:t>
            </a:r>
            <a:r>
              <a:rPr lang="ar-MA" sz="2800" b="1" dirty="0" smtClean="0">
                <a:solidFill>
                  <a:schemeClr val="tx1"/>
                </a:solidFill>
              </a:rPr>
              <a:t> </a:t>
            </a:r>
            <a:r>
              <a:rPr lang="ar-MA" sz="2800" b="1" dirty="0" smtClean="0">
                <a:solidFill>
                  <a:schemeClr val="tx1"/>
                </a:solidFill>
              </a:rPr>
              <a:t>عن العيش الكريم حسب كل </a:t>
            </a:r>
            <a:r>
              <a:rPr lang="ar-MA" sz="2800" b="1" dirty="0" smtClean="0">
                <a:solidFill>
                  <a:schemeClr val="tx1"/>
                </a:solidFill>
              </a:rPr>
              <a:t>مجال </a:t>
            </a:r>
            <a:endParaRPr lang="fr-FR" sz="28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714380"/>
          </a:xfrm>
        </p:spPr>
        <p:txBody>
          <a:bodyPr/>
          <a:lstStyle/>
          <a:p>
            <a:r>
              <a:rPr lang="ar-MA" sz="2800" dirty="0" smtClean="0"/>
              <a:t>السكن </a:t>
            </a:r>
            <a:endParaRPr lang="fr-FR" sz="2800" dirty="0"/>
          </a:p>
        </p:txBody>
      </p:sp>
      <p:graphicFrame>
        <p:nvGraphicFramePr>
          <p:cNvPr id="5" name="Espace réservé du contenu 4"/>
          <p:cNvGraphicFramePr>
            <a:graphicFrameLocks noGrp="1"/>
          </p:cNvGraphicFramePr>
          <p:nvPr>
            <p:ph idx="1"/>
          </p:nvPr>
        </p:nvGraphicFramePr>
        <p:xfrm>
          <a:off x="457200" y="1214421"/>
          <a:ext cx="8229600" cy="3143273"/>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19</a:t>
            </a:fld>
            <a:endParaRPr lang="fr-FR"/>
          </a:p>
        </p:txBody>
      </p:sp>
      <p:sp>
        <p:nvSpPr>
          <p:cNvPr id="6" name="ZoneTexte 5"/>
          <p:cNvSpPr txBox="1"/>
          <p:nvPr/>
        </p:nvSpPr>
        <p:spPr>
          <a:xfrm>
            <a:off x="500034" y="4572008"/>
            <a:ext cx="7786742" cy="1323439"/>
          </a:xfrm>
          <a:prstGeom prst="rect">
            <a:avLst/>
          </a:prstGeom>
          <a:noFill/>
        </p:spPr>
        <p:txBody>
          <a:bodyPr wrap="square" rtlCol="0">
            <a:spAutoFit/>
          </a:bodyPr>
          <a:lstStyle/>
          <a:p>
            <a:pPr algn="r" rtl="1"/>
            <a:r>
              <a:rPr lang="ar-MA" sz="1600" b="1" dirty="0" smtClean="0"/>
              <a:t>حوالي 50 </a:t>
            </a:r>
            <a:r>
              <a:rPr lang="fr-FR" sz="1600" b="1" dirty="0" smtClean="0"/>
              <a:t>%</a:t>
            </a:r>
            <a:r>
              <a:rPr lang="en-US" sz="1600" b="1" dirty="0" smtClean="0"/>
              <a:t> </a:t>
            </a:r>
            <a:r>
              <a:rPr lang="ar-MA" sz="1600" b="1" dirty="0" smtClean="0"/>
              <a:t>من المغاربة  غير راضين أو قليلي </a:t>
            </a:r>
            <a:r>
              <a:rPr lang="ar-MA" sz="1600" b="1" dirty="0" err="1" smtClean="0"/>
              <a:t>الرضى</a:t>
            </a:r>
            <a:r>
              <a:rPr lang="ar-MA" sz="1600" b="1" dirty="0" smtClean="0"/>
              <a:t> عن ظروف السكن.</a:t>
            </a:r>
          </a:p>
          <a:p>
            <a:pPr algn="r" rtl="1"/>
            <a:r>
              <a:rPr lang="ar-MA" sz="1600" b="1" dirty="0" smtClean="0"/>
              <a:t>الرضي عن السكن : </a:t>
            </a:r>
          </a:p>
          <a:p>
            <a:pPr algn="r" rtl="1">
              <a:buFont typeface="Arial" pitchFamily="34" charset="0"/>
              <a:buChar char="•"/>
            </a:pPr>
            <a:r>
              <a:rPr lang="ar-MA" sz="1600" b="1" dirty="0" smtClean="0"/>
              <a:t> أكبر لدى الشباب والأشخاص المسنين منه لدى الأشخاص متوسطي العمر (علاقة على شكل </a:t>
            </a:r>
            <a:r>
              <a:rPr lang="fr-FR" sz="1600" b="1" dirty="0" smtClean="0"/>
              <a:t>U</a:t>
            </a:r>
            <a:r>
              <a:rPr lang="ar-MA" sz="1600" b="1" dirty="0" smtClean="0"/>
              <a:t>) </a:t>
            </a:r>
          </a:p>
          <a:p>
            <a:pPr algn="r" rtl="1">
              <a:buFont typeface="Arial" pitchFamily="34" charset="0"/>
              <a:buChar char="•"/>
            </a:pPr>
            <a:r>
              <a:rPr lang="ar-MA" sz="1600" b="1" dirty="0" smtClean="0"/>
              <a:t>يرتفع بارتفاع مستوى التكوين والسلم </a:t>
            </a:r>
            <a:r>
              <a:rPr lang="ar-MA" sz="1600" b="1" dirty="0" err="1" smtClean="0"/>
              <a:t>السوسيو</a:t>
            </a:r>
            <a:r>
              <a:rPr lang="ar-MA" sz="1600" b="1" dirty="0" smtClean="0"/>
              <a:t> مهني </a:t>
            </a:r>
          </a:p>
          <a:p>
            <a:pPr algn="r" rtl="1">
              <a:buFont typeface="Arial" pitchFamily="34" charset="0"/>
              <a:buChar char="•"/>
            </a:pPr>
            <a:r>
              <a:rPr lang="ar-MA" sz="1600" b="1" dirty="0" smtClean="0"/>
              <a:t>يتأثر سلبيا بالبطالة</a:t>
            </a:r>
            <a:endParaRPr lang="fr-FR"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lnSpcReduction="10000"/>
          </a:bodyPr>
          <a:lstStyle/>
          <a:p>
            <a:pPr lvl="1" algn="ctr" rtl="1">
              <a:buNone/>
            </a:pPr>
            <a:endParaRPr lang="fr-FR" b="1" dirty="0" smtClean="0">
              <a:solidFill>
                <a:schemeClr val="tx1"/>
              </a:solidFill>
            </a:endParaRPr>
          </a:p>
          <a:p>
            <a:pPr lvl="1" algn="ctr" rtl="1">
              <a:buNone/>
            </a:pPr>
            <a:r>
              <a:rPr lang="ar-MA" sz="2800" b="1" dirty="0" smtClean="0">
                <a:solidFill>
                  <a:schemeClr val="tx1"/>
                </a:solidFill>
              </a:rPr>
              <a:t>التصميم</a:t>
            </a:r>
          </a:p>
          <a:p>
            <a:pPr lvl="1" algn="just" rtl="1">
              <a:lnSpc>
                <a:spcPct val="120000"/>
              </a:lnSpc>
              <a:buFont typeface="Arial" pitchFamily="34" charset="0"/>
              <a:buChar char="•"/>
            </a:pPr>
            <a:r>
              <a:rPr lang="ar-MA" sz="2000" b="1" dirty="0" smtClean="0">
                <a:solidFill>
                  <a:schemeClr val="tx1"/>
                </a:solidFill>
              </a:rPr>
              <a:t>مفهوم وتعريف العيش الكريم</a:t>
            </a:r>
          </a:p>
          <a:p>
            <a:pPr lvl="1" algn="just" rtl="1">
              <a:lnSpc>
                <a:spcPct val="120000"/>
              </a:lnSpc>
              <a:buFont typeface="Arial" pitchFamily="34" charset="0"/>
              <a:buChar char="•"/>
            </a:pPr>
            <a:r>
              <a:rPr lang="ar-MA" sz="2000" b="1" dirty="0" smtClean="0">
                <a:solidFill>
                  <a:schemeClr val="tx1"/>
                </a:solidFill>
              </a:rPr>
              <a:t>قياس العيش </a:t>
            </a:r>
            <a:r>
              <a:rPr lang="ar-MA" sz="2000" b="1" dirty="0" err="1" smtClean="0">
                <a:solidFill>
                  <a:schemeClr val="tx1"/>
                </a:solidFill>
              </a:rPr>
              <a:t>الكريم </a:t>
            </a:r>
            <a:r>
              <a:rPr lang="ar-MA" sz="2000" b="1" dirty="0" smtClean="0">
                <a:solidFill>
                  <a:schemeClr val="tx1"/>
                </a:solidFill>
              </a:rPr>
              <a:t>: بعض المبادرات الوطنية والدولية</a:t>
            </a:r>
          </a:p>
          <a:p>
            <a:pPr lvl="1" algn="just" rtl="1">
              <a:lnSpc>
                <a:spcPct val="120000"/>
              </a:lnSpc>
              <a:buFont typeface="Arial" pitchFamily="34" charset="0"/>
              <a:buChar char="•"/>
            </a:pPr>
            <a:r>
              <a:rPr lang="ar-MA" sz="2000" b="1" dirty="0" smtClean="0">
                <a:solidFill>
                  <a:schemeClr val="tx1"/>
                </a:solidFill>
              </a:rPr>
              <a:t>مساهمة المندوبية السامية للتخطيط في المبادرات الدولية الحديثة لقياس العيش الكريم</a:t>
            </a:r>
          </a:p>
          <a:p>
            <a:pPr lvl="1" algn="just" rtl="1">
              <a:lnSpc>
                <a:spcPct val="120000"/>
              </a:lnSpc>
              <a:buFont typeface="Arial" pitchFamily="34" charset="0"/>
              <a:buChar char="•"/>
            </a:pPr>
            <a:r>
              <a:rPr lang="ar-MA" sz="2000" b="1" dirty="0" smtClean="0">
                <a:solidFill>
                  <a:schemeClr val="tx1"/>
                </a:solidFill>
              </a:rPr>
              <a:t>رصيد المندوبية السامية للتخطيط في البحوث حول التصورات </a:t>
            </a:r>
          </a:p>
          <a:p>
            <a:pPr lvl="1" algn="just" rtl="1">
              <a:lnSpc>
                <a:spcPct val="120000"/>
              </a:lnSpc>
              <a:buFont typeface="Arial" pitchFamily="34" charset="0"/>
              <a:buChar char="•"/>
            </a:pPr>
            <a:r>
              <a:rPr lang="ar-MA" sz="2000" b="1" dirty="0" smtClean="0">
                <a:solidFill>
                  <a:schemeClr val="tx1"/>
                </a:solidFill>
              </a:rPr>
              <a:t>البحث الوطني حول العيش </a:t>
            </a:r>
            <a:r>
              <a:rPr lang="ar-MA" sz="2000" b="1" dirty="0" err="1" smtClean="0">
                <a:solidFill>
                  <a:schemeClr val="tx1"/>
                </a:solidFill>
              </a:rPr>
              <a:t>الكريم </a:t>
            </a:r>
            <a:r>
              <a:rPr lang="ar-MA" sz="2000" b="1" dirty="0" smtClean="0">
                <a:solidFill>
                  <a:schemeClr val="tx1"/>
                </a:solidFill>
              </a:rPr>
              <a:t>: </a:t>
            </a:r>
          </a:p>
          <a:p>
            <a:pPr marL="900113" lvl="1" indent="-450850" algn="just" rtl="1">
              <a:buNone/>
            </a:pPr>
            <a:r>
              <a:rPr lang="ar-MA" sz="2000" b="1" dirty="0" smtClean="0">
                <a:solidFill>
                  <a:schemeClr val="tx1"/>
                </a:solidFill>
              </a:rPr>
              <a:t>	      . المقاربة</a:t>
            </a:r>
          </a:p>
          <a:p>
            <a:pPr lvl="1" algn="just" rtl="1">
              <a:buNone/>
            </a:pPr>
            <a:r>
              <a:rPr lang="ar-MA" sz="2000" b="1" dirty="0" smtClean="0">
                <a:solidFill>
                  <a:schemeClr val="tx1"/>
                </a:solidFill>
              </a:rPr>
              <a:t>             . المنهجية</a:t>
            </a:r>
          </a:p>
          <a:p>
            <a:pPr lvl="1" algn="just" rtl="1">
              <a:buNone/>
            </a:pPr>
            <a:r>
              <a:rPr lang="ar-MA" sz="2000" b="1" dirty="0" smtClean="0">
                <a:solidFill>
                  <a:schemeClr val="tx1"/>
                </a:solidFill>
              </a:rPr>
              <a:t>		      . تقديم نتائج البحث </a:t>
            </a:r>
          </a:p>
          <a:p>
            <a:pPr lvl="4" algn="just" rtl="1">
              <a:buFont typeface="Wingdings" pitchFamily="2" charset="2"/>
              <a:buChar char="v"/>
            </a:pPr>
            <a:r>
              <a:rPr lang="ar-MA" sz="1800" b="1" dirty="0" smtClean="0"/>
              <a:t>ظروف الحياة الضرورية لتحقيق العيش الكريم</a:t>
            </a:r>
          </a:p>
          <a:p>
            <a:pPr lvl="5" algn="just" rtl="1">
              <a:buNone/>
            </a:pPr>
            <a:r>
              <a:rPr lang="ar-MA" b="1" dirty="0" smtClean="0"/>
              <a:t>- أبعاد الحياة المحددة للعيش الكريم</a:t>
            </a:r>
          </a:p>
          <a:p>
            <a:pPr lvl="5" algn="just" rtl="1">
              <a:buNone/>
            </a:pPr>
            <a:r>
              <a:rPr lang="ar-MA" b="1" dirty="0" smtClean="0"/>
              <a:t>- العوامل المحددة للعيش الكريم حسب مجالات الحياة </a:t>
            </a:r>
          </a:p>
          <a:p>
            <a:pPr lvl="4" algn="just" rtl="1">
              <a:buFont typeface="Wingdings" pitchFamily="2" charset="2"/>
              <a:buChar char="v"/>
            </a:pPr>
            <a:r>
              <a:rPr lang="ar-MA" sz="1800" b="1" dirty="0" smtClean="0"/>
              <a:t>القياس الذاتي للعيش الكريم حسب كل مجال</a:t>
            </a:r>
          </a:p>
          <a:p>
            <a:pPr lvl="2" algn="just" rtl="1">
              <a:buNone/>
            </a:pPr>
            <a:r>
              <a:rPr lang="ar-MA" sz="2000" b="1" dirty="0" smtClean="0">
                <a:solidFill>
                  <a:schemeClr val="tx1"/>
                </a:solidFill>
              </a:rPr>
              <a:t>                   - درجة </a:t>
            </a:r>
            <a:r>
              <a:rPr lang="ar-MA" sz="2000" b="1" dirty="0" err="1" smtClean="0">
                <a:solidFill>
                  <a:schemeClr val="tx1"/>
                </a:solidFill>
              </a:rPr>
              <a:t>الرضى</a:t>
            </a:r>
            <a:r>
              <a:rPr lang="ar-MA" sz="2000" b="1" dirty="0" smtClean="0">
                <a:solidFill>
                  <a:schemeClr val="tx1"/>
                </a:solidFill>
              </a:rPr>
              <a:t> عن العيش الكريم حسب كل مجال</a:t>
            </a: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ar-MA" sz="1600" b="1" dirty="0" smtClean="0">
              <a:solidFill>
                <a:schemeClr val="tx1"/>
              </a:solidFill>
            </a:endParaRPr>
          </a:p>
          <a:p>
            <a:pPr lvl="1" algn="r" rtl="1">
              <a:buNone/>
            </a:pPr>
            <a:endParaRPr lang="fr-FR" sz="16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714380"/>
          </a:xfrm>
        </p:spPr>
        <p:txBody>
          <a:bodyPr/>
          <a:lstStyle/>
          <a:p>
            <a:r>
              <a:rPr lang="ar-MA" sz="3200" dirty="0" smtClean="0"/>
              <a:t>الدخل من الشغل</a:t>
            </a:r>
            <a:endParaRPr lang="fr-FR" sz="3200" dirty="0"/>
          </a:p>
        </p:txBody>
      </p:sp>
      <p:graphicFrame>
        <p:nvGraphicFramePr>
          <p:cNvPr id="5" name="Espace réservé du contenu 4"/>
          <p:cNvGraphicFramePr>
            <a:graphicFrameLocks noGrp="1"/>
          </p:cNvGraphicFramePr>
          <p:nvPr>
            <p:ph idx="1"/>
          </p:nvPr>
        </p:nvGraphicFramePr>
        <p:xfrm>
          <a:off x="571472" y="1214423"/>
          <a:ext cx="8229600" cy="3429023"/>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20</a:t>
            </a:fld>
            <a:endParaRPr lang="fr-FR"/>
          </a:p>
        </p:txBody>
      </p:sp>
      <p:sp>
        <p:nvSpPr>
          <p:cNvPr id="6" name="ZoneTexte 5"/>
          <p:cNvSpPr txBox="1"/>
          <p:nvPr/>
        </p:nvSpPr>
        <p:spPr>
          <a:xfrm>
            <a:off x="142844" y="4857760"/>
            <a:ext cx="8643998" cy="1077218"/>
          </a:xfrm>
          <a:prstGeom prst="rect">
            <a:avLst/>
          </a:prstGeom>
          <a:noFill/>
        </p:spPr>
        <p:txBody>
          <a:bodyPr wrap="square" rtlCol="0">
            <a:spAutoFit/>
          </a:bodyPr>
          <a:lstStyle/>
          <a:p>
            <a:pPr algn="r" rtl="1">
              <a:buFont typeface="Arial" pitchFamily="34" charset="0"/>
              <a:buChar char="•"/>
            </a:pPr>
            <a:r>
              <a:rPr lang="ar-MA" sz="1600" b="1" dirty="0" smtClean="0"/>
              <a:t> 63,5</a:t>
            </a:r>
            <a:r>
              <a:rPr lang="fr-FR" sz="1600" b="1" dirty="0" smtClean="0"/>
              <a:t>%</a:t>
            </a:r>
            <a:r>
              <a:rPr lang="ar-MA" sz="1600" b="1" dirty="0" smtClean="0"/>
              <a:t> من النشيطين المشتغلين غير راضين أو قليلي </a:t>
            </a:r>
            <a:r>
              <a:rPr lang="ar-MA" sz="1600" b="1" dirty="0" err="1" smtClean="0"/>
              <a:t>الرضى</a:t>
            </a:r>
            <a:r>
              <a:rPr lang="ar-MA" sz="1600" b="1" dirty="0" smtClean="0"/>
              <a:t> عن مستوى دخلهم من الشغل، هذه الدرجة من عدم </a:t>
            </a:r>
            <a:r>
              <a:rPr lang="ar-MA" sz="1600" b="1" dirty="0" err="1" smtClean="0"/>
              <a:t>الرضى</a:t>
            </a:r>
            <a:r>
              <a:rPr lang="ar-MA" sz="1600" b="1" dirty="0" smtClean="0"/>
              <a:t> تصل إلى 74 </a:t>
            </a:r>
            <a:r>
              <a:rPr lang="fr-FR" sz="1600" b="1" dirty="0" smtClean="0"/>
              <a:t>% </a:t>
            </a:r>
            <a:r>
              <a:rPr lang="ar-MA" sz="1600" b="1" dirty="0" smtClean="0"/>
              <a:t> في الوسط القروي. </a:t>
            </a:r>
          </a:p>
          <a:p>
            <a:pPr algn="r" rtl="1">
              <a:buFont typeface="Arial" pitchFamily="34" charset="0"/>
              <a:buChar char="•"/>
            </a:pPr>
            <a:r>
              <a:rPr lang="ar-MA" sz="1600" b="1" dirty="0" smtClean="0"/>
              <a:t>هناك علاقة على شكل</a:t>
            </a:r>
            <a:r>
              <a:rPr lang="fr-FR" sz="1600" b="1" dirty="0" smtClean="0"/>
              <a:t>U </a:t>
            </a:r>
            <a:r>
              <a:rPr lang="ar-MA" sz="1600" b="1" dirty="0" smtClean="0"/>
              <a:t> بين السن ودرجة </a:t>
            </a:r>
            <a:r>
              <a:rPr lang="ar-MA" sz="1600" b="1" dirty="0" err="1" smtClean="0"/>
              <a:t>الرضى</a:t>
            </a:r>
            <a:r>
              <a:rPr lang="ar-MA" sz="1600" b="1" dirty="0" smtClean="0"/>
              <a:t>. </a:t>
            </a:r>
          </a:p>
          <a:p>
            <a:pPr algn="r" rtl="1">
              <a:buFont typeface="Arial" pitchFamily="34" charset="0"/>
              <a:buChar char="•"/>
            </a:pPr>
            <a:r>
              <a:rPr lang="ar-MA" sz="1600" b="1" dirty="0" smtClean="0"/>
              <a:t>حسب السلم </a:t>
            </a:r>
            <a:r>
              <a:rPr lang="ar-MA" sz="1600" b="1" dirty="0" err="1" smtClean="0"/>
              <a:t>السوسيو</a:t>
            </a:r>
            <a:r>
              <a:rPr lang="ar-MA" sz="1600" b="1" dirty="0" smtClean="0"/>
              <a:t> مهني، تبلغ درجة </a:t>
            </a:r>
            <a:r>
              <a:rPr lang="ar-MA" sz="1600" b="1" dirty="0" err="1" smtClean="0"/>
              <a:t>الرضى</a:t>
            </a:r>
            <a:r>
              <a:rPr lang="ar-MA" sz="1600" b="1" dirty="0" smtClean="0"/>
              <a:t> أعلى مستوى  لدى الأطر العليا. </a:t>
            </a:r>
            <a:endParaRPr lang="fr-FR" sz="16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857256"/>
          </a:xfrm>
        </p:spPr>
        <p:txBody>
          <a:bodyPr>
            <a:normAutofit/>
          </a:bodyPr>
          <a:lstStyle/>
          <a:p>
            <a:r>
              <a:rPr lang="ar-MA" dirty="0" smtClean="0"/>
              <a:t>الشغل</a:t>
            </a:r>
            <a:endParaRPr lang="fr-FR" dirty="0"/>
          </a:p>
        </p:txBody>
      </p:sp>
      <p:graphicFrame>
        <p:nvGraphicFramePr>
          <p:cNvPr id="5" name="Espace réservé du contenu 4"/>
          <p:cNvGraphicFramePr>
            <a:graphicFrameLocks noGrp="1"/>
          </p:cNvGraphicFramePr>
          <p:nvPr>
            <p:ph idx="1"/>
          </p:nvPr>
        </p:nvGraphicFramePr>
        <p:xfrm>
          <a:off x="457200" y="1000109"/>
          <a:ext cx="8229600" cy="3786213"/>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21</a:t>
            </a:fld>
            <a:endParaRPr lang="fr-FR"/>
          </a:p>
        </p:txBody>
      </p:sp>
      <p:sp>
        <p:nvSpPr>
          <p:cNvPr id="6" name="ZoneTexte 5"/>
          <p:cNvSpPr txBox="1"/>
          <p:nvPr/>
        </p:nvSpPr>
        <p:spPr>
          <a:xfrm>
            <a:off x="0" y="5143512"/>
            <a:ext cx="9001156" cy="830997"/>
          </a:xfrm>
          <a:prstGeom prst="rect">
            <a:avLst/>
          </a:prstGeom>
          <a:noFill/>
        </p:spPr>
        <p:txBody>
          <a:bodyPr wrap="square" rtlCol="0">
            <a:spAutoFit/>
          </a:bodyPr>
          <a:lstStyle/>
          <a:p>
            <a:pPr algn="r" rtl="1">
              <a:buFont typeface="Arial" pitchFamily="34" charset="0"/>
              <a:buChar char="•"/>
            </a:pPr>
            <a:r>
              <a:rPr lang="ar-MA" sz="1600" b="1" dirty="0" smtClean="0"/>
              <a:t>قرابة نشيط مشتغل من بين كل نشيطين غير راض عن شغله، ونشيط من بين كل أربعة صرح أنه راض أو جد راض. </a:t>
            </a:r>
          </a:p>
          <a:p>
            <a:pPr algn="r" rtl="1">
              <a:buFont typeface="Arial" pitchFamily="34" charset="0"/>
              <a:buChar char="•"/>
            </a:pPr>
            <a:r>
              <a:rPr lang="ar-MA" sz="1600" b="1" dirty="0" smtClean="0"/>
              <a:t>توجد علاقة على شكل </a:t>
            </a:r>
            <a:r>
              <a:rPr lang="fr-FR" sz="1600" b="1" dirty="0" smtClean="0"/>
              <a:t>U</a:t>
            </a:r>
            <a:r>
              <a:rPr lang="ar-MA" sz="1600" b="1" dirty="0" smtClean="0"/>
              <a:t> بين السن ودرجة </a:t>
            </a:r>
            <a:r>
              <a:rPr lang="ar-MA" sz="1600" b="1" dirty="0" err="1" smtClean="0"/>
              <a:t>الرضى</a:t>
            </a:r>
            <a:r>
              <a:rPr lang="ar-MA" sz="1600" b="1" dirty="0" smtClean="0"/>
              <a:t>. </a:t>
            </a:r>
          </a:p>
          <a:p>
            <a:pPr algn="r" rtl="1">
              <a:buFont typeface="Arial" pitchFamily="34" charset="0"/>
              <a:buChar char="•"/>
            </a:pPr>
            <a:r>
              <a:rPr lang="ar-MA" sz="1600" b="1" dirty="0" smtClean="0"/>
              <a:t>حسب الفئة </a:t>
            </a:r>
            <a:r>
              <a:rPr lang="ar-MA" sz="1600" b="1" dirty="0" err="1" smtClean="0"/>
              <a:t>السوسيو</a:t>
            </a:r>
            <a:r>
              <a:rPr lang="ar-MA" sz="1600" b="1" dirty="0" smtClean="0"/>
              <a:t> مهنية، تظل درجة </a:t>
            </a:r>
            <a:r>
              <a:rPr lang="ar-MA" sz="1600" b="1" dirty="0" err="1" smtClean="0"/>
              <a:t>الرضى</a:t>
            </a:r>
            <a:r>
              <a:rPr lang="ar-MA" sz="1600" b="1" dirty="0" smtClean="0"/>
              <a:t> لدى العمال والعمال اليدويين محدودة وتبلغ مستواها الأقصى لدى الأطر العليا.</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dirty="0" smtClean="0"/>
              <a:t>الصحة</a:t>
            </a:r>
            <a:endParaRPr lang="fr-FR" dirty="0"/>
          </a:p>
        </p:txBody>
      </p:sp>
      <p:graphicFrame>
        <p:nvGraphicFramePr>
          <p:cNvPr id="5" name="Espace réservé du contenu 4"/>
          <p:cNvGraphicFramePr>
            <a:graphicFrameLocks noGrp="1"/>
          </p:cNvGraphicFramePr>
          <p:nvPr>
            <p:ph idx="1"/>
          </p:nvPr>
        </p:nvGraphicFramePr>
        <p:xfrm>
          <a:off x="457200" y="1142985"/>
          <a:ext cx="8229600" cy="342902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22</a:t>
            </a:fld>
            <a:endParaRPr lang="fr-FR"/>
          </a:p>
        </p:txBody>
      </p:sp>
      <p:sp>
        <p:nvSpPr>
          <p:cNvPr id="6" name="ZoneTexte 5"/>
          <p:cNvSpPr txBox="1"/>
          <p:nvPr/>
        </p:nvSpPr>
        <p:spPr>
          <a:xfrm>
            <a:off x="857224" y="4929198"/>
            <a:ext cx="7786742" cy="584775"/>
          </a:xfrm>
          <a:prstGeom prst="rect">
            <a:avLst/>
          </a:prstGeom>
          <a:noFill/>
        </p:spPr>
        <p:txBody>
          <a:bodyPr wrap="square" rtlCol="0">
            <a:spAutoFit/>
          </a:bodyPr>
          <a:lstStyle/>
          <a:p>
            <a:pPr algn="r" rtl="1">
              <a:buFont typeface="Arial" pitchFamily="34" charset="0"/>
              <a:buChar char="•"/>
            </a:pPr>
            <a:r>
              <a:rPr lang="ar-MA" sz="1600" b="1" dirty="0" smtClean="0"/>
              <a:t>حوالي سبع مغاربة من بين كل عشرة هم غير راضين أو قليل </a:t>
            </a:r>
            <a:r>
              <a:rPr lang="ar-MA" sz="1600" b="1" dirty="0" err="1" smtClean="0"/>
              <a:t>الرضى</a:t>
            </a:r>
            <a:r>
              <a:rPr lang="ar-MA" sz="1600" b="1" dirty="0" smtClean="0"/>
              <a:t>.</a:t>
            </a:r>
          </a:p>
          <a:p>
            <a:pPr algn="r" rtl="1">
              <a:buFont typeface="Arial" pitchFamily="34" charset="0"/>
              <a:buChar char="•"/>
            </a:pPr>
            <a:r>
              <a:rPr lang="ar-MA" sz="1600" b="1" dirty="0" smtClean="0"/>
              <a:t> لا تؤثر المميزات </a:t>
            </a:r>
            <a:r>
              <a:rPr lang="ar-MA" sz="1600" b="1" dirty="0" err="1" smtClean="0"/>
              <a:t>الديمغرافية</a:t>
            </a:r>
            <a:r>
              <a:rPr lang="ar-MA" sz="1600" b="1" dirty="0" smtClean="0"/>
              <a:t> </a:t>
            </a:r>
            <a:r>
              <a:rPr lang="ar-MA" sz="1600" b="1" dirty="0" err="1" smtClean="0"/>
              <a:t>والسوسيو</a:t>
            </a:r>
            <a:r>
              <a:rPr lang="ar-MA" sz="1600" b="1" dirty="0" smtClean="0"/>
              <a:t> اقتصادية للساكنة بدلالة على درجة </a:t>
            </a:r>
            <a:r>
              <a:rPr lang="ar-MA" sz="1600" b="1" dirty="0" err="1" smtClean="0"/>
              <a:t>الرضى</a:t>
            </a:r>
            <a:r>
              <a:rPr lang="ar-MA" sz="1600" b="1"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dirty="0" smtClean="0"/>
              <a:t>التعليم </a:t>
            </a:r>
            <a:endParaRPr lang="fr-FR" dirty="0"/>
          </a:p>
        </p:txBody>
      </p:sp>
      <p:graphicFrame>
        <p:nvGraphicFramePr>
          <p:cNvPr id="5" name="Espace réservé du contenu 4"/>
          <p:cNvGraphicFramePr>
            <a:graphicFrameLocks noGrp="1"/>
          </p:cNvGraphicFramePr>
          <p:nvPr>
            <p:ph idx="1"/>
          </p:nvPr>
        </p:nvGraphicFramePr>
        <p:xfrm>
          <a:off x="457200" y="1214423"/>
          <a:ext cx="8229600" cy="342902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23</a:t>
            </a:fld>
            <a:endParaRPr lang="fr-FR"/>
          </a:p>
        </p:txBody>
      </p:sp>
      <p:sp>
        <p:nvSpPr>
          <p:cNvPr id="6" name="ZoneTexte 5"/>
          <p:cNvSpPr txBox="1"/>
          <p:nvPr/>
        </p:nvSpPr>
        <p:spPr>
          <a:xfrm>
            <a:off x="500034" y="5000636"/>
            <a:ext cx="8072494" cy="584775"/>
          </a:xfrm>
          <a:prstGeom prst="rect">
            <a:avLst/>
          </a:prstGeom>
          <a:noFill/>
        </p:spPr>
        <p:txBody>
          <a:bodyPr wrap="square" rtlCol="0">
            <a:spAutoFit/>
          </a:bodyPr>
          <a:lstStyle/>
          <a:p>
            <a:pPr algn="r" rtl="1">
              <a:buFont typeface="Arial" pitchFamily="34" charset="0"/>
              <a:buChar char="•"/>
            </a:pPr>
            <a:r>
              <a:rPr lang="ar-MA" sz="1600" b="1" dirty="0" smtClean="0"/>
              <a:t> 55,4 </a:t>
            </a:r>
            <a:r>
              <a:rPr lang="fr-FR" sz="1600" b="1" dirty="0" smtClean="0"/>
              <a:t>% </a:t>
            </a:r>
            <a:r>
              <a:rPr lang="ar-MA" sz="1600" b="1" dirty="0" smtClean="0"/>
              <a:t> هم غير راضين أو قليلي </a:t>
            </a:r>
            <a:r>
              <a:rPr lang="ar-MA" sz="1600" b="1" dirty="0" err="1" smtClean="0"/>
              <a:t>الرضى</a:t>
            </a:r>
            <a:r>
              <a:rPr lang="ar-MA" sz="1600" b="1" dirty="0" smtClean="0"/>
              <a:t> عن مستوى التعليم مقابل 15,0 </a:t>
            </a:r>
            <a:r>
              <a:rPr lang="fr-FR" sz="1600" b="1" dirty="0" smtClean="0"/>
              <a:t>%</a:t>
            </a:r>
            <a:r>
              <a:rPr lang="ar-MA" sz="1600" b="1" dirty="0" smtClean="0"/>
              <a:t> الذين عبروا عن رضاهم.</a:t>
            </a:r>
          </a:p>
          <a:p>
            <a:pPr algn="r" rtl="1">
              <a:buFont typeface="Arial" pitchFamily="34" charset="0"/>
              <a:buChar char="•"/>
            </a:pPr>
            <a:r>
              <a:rPr lang="ar-MA" sz="1600" b="1" dirty="0" smtClean="0"/>
              <a:t> لا يؤثر وسط الإقامة بدلالة على درجة </a:t>
            </a:r>
            <a:r>
              <a:rPr lang="ar-MA" sz="1600" b="1" dirty="0" err="1" smtClean="0"/>
              <a:t>الرضى</a:t>
            </a:r>
            <a:r>
              <a:rPr lang="ar-MA" sz="1600" b="1" dirty="0" smtClean="0"/>
              <a:t>. </a:t>
            </a:r>
            <a:endParaRPr lang="fr-FR" sz="1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377809"/>
          </a:xfrm>
        </p:spPr>
        <p:txBody>
          <a:bodyPr/>
          <a:lstStyle/>
          <a:p>
            <a:r>
              <a:rPr lang="ar-MA" dirty="0" smtClean="0"/>
              <a:t>الحياة العائلية والمحيط الاجتماعي</a:t>
            </a:r>
            <a:endParaRPr lang="fr-FR" dirty="0"/>
          </a:p>
        </p:txBody>
      </p:sp>
      <p:graphicFrame>
        <p:nvGraphicFramePr>
          <p:cNvPr id="5" name="Espace réservé du contenu 4"/>
          <p:cNvGraphicFramePr>
            <a:graphicFrameLocks noGrp="1"/>
          </p:cNvGraphicFramePr>
          <p:nvPr>
            <p:ph idx="1"/>
          </p:nvPr>
        </p:nvGraphicFramePr>
        <p:xfrm>
          <a:off x="457200" y="1214423"/>
          <a:ext cx="8229600" cy="342902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24</a:t>
            </a:fld>
            <a:endParaRPr lang="fr-FR"/>
          </a:p>
        </p:txBody>
      </p:sp>
      <p:sp>
        <p:nvSpPr>
          <p:cNvPr id="6" name="ZoneTexte 5"/>
          <p:cNvSpPr txBox="1"/>
          <p:nvPr/>
        </p:nvSpPr>
        <p:spPr>
          <a:xfrm>
            <a:off x="142844" y="4786322"/>
            <a:ext cx="8858312" cy="830997"/>
          </a:xfrm>
          <a:prstGeom prst="rect">
            <a:avLst/>
          </a:prstGeom>
          <a:noFill/>
        </p:spPr>
        <p:txBody>
          <a:bodyPr wrap="square" rtlCol="0">
            <a:spAutoFit/>
          </a:bodyPr>
          <a:lstStyle/>
          <a:p>
            <a:pPr algn="r" rtl="1">
              <a:buFont typeface="Arial" pitchFamily="34" charset="0"/>
              <a:buChar char="•"/>
            </a:pPr>
            <a:r>
              <a:rPr lang="ar-MA" sz="1600" b="1" dirty="0" smtClean="0"/>
              <a:t> أكثر من نصف الساكنة (54</a:t>
            </a:r>
            <a:r>
              <a:rPr lang="fr-FR" sz="1600" b="1" dirty="0" smtClean="0"/>
              <a:t>%</a:t>
            </a:r>
            <a:r>
              <a:rPr lang="ar-MA" sz="1600" b="1" dirty="0" smtClean="0"/>
              <a:t>) هم غير راضين أو قليلي </a:t>
            </a:r>
            <a:r>
              <a:rPr lang="ar-MA" sz="1600" b="1" dirty="0" err="1" smtClean="0"/>
              <a:t>الرضى</a:t>
            </a:r>
            <a:r>
              <a:rPr lang="ar-MA" sz="1600" b="1" dirty="0" smtClean="0"/>
              <a:t> فيما يتعلق بحياتهم العائلية ومحيطهم المجتمعي، مقابل واحد من بين كل خمسة مغاربة راض أو جد راض.</a:t>
            </a:r>
          </a:p>
          <a:p>
            <a:pPr algn="r" rtl="1">
              <a:buFont typeface="Arial" pitchFamily="34" charset="0"/>
              <a:buChar char="•"/>
            </a:pPr>
            <a:r>
              <a:rPr lang="ar-MA" sz="1600" b="1" dirty="0" smtClean="0"/>
              <a:t>للبطالة أثر سلبي على مستوى </a:t>
            </a:r>
            <a:r>
              <a:rPr lang="ar-MA" sz="1600" b="1" dirty="0" err="1" smtClean="0"/>
              <a:t>الرضى</a:t>
            </a:r>
            <a:r>
              <a:rPr lang="ar-MA" sz="1600" b="1" dirty="0" smtClean="0"/>
              <a:t> في هذا المجال. </a:t>
            </a:r>
            <a:endParaRPr lang="fr-FR" sz="16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377809"/>
          </a:xfrm>
        </p:spPr>
        <p:txBody>
          <a:bodyPr>
            <a:normAutofit fontScale="90000"/>
          </a:bodyPr>
          <a:lstStyle/>
          <a:p>
            <a:r>
              <a:rPr lang="ar-MA" sz="4000" dirty="0" smtClean="0"/>
              <a:t>الحياة الثقافية والروحية والترفيهية</a:t>
            </a:r>
            <a:endParaRPr lang="fr-FR" sz="4000" dirty="0"/>
          </a:p>
        </p:txBody>
      </p:sp>
      <p:graphicFrame>
        <p:nvGraphicFramePr>
          <p:cNvPr id="5" name="Espace réservé du contenu 4"/>
          <p:cNvGraphicFramePr>
            <a:graphicFrameLocks noGrp="1"/>
          </p:cNvGraphicFramePr>
          <p:nvPr>
            <p:ph idx="1"/>
          </p:nvPr>
        </p:nvGraphicFramePr>
        <p:xfrm>
          <a:off x="457200" y="1214423"/>
          <a:ext cx="8229600" cy="342902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25</a:t>
            </a:fld>
            <a:endParaRPr lang="fr-FR"/>
          </a:p>
        </p:txBody>
      </p:sp>
      <p:sp>
        <p:nvSpPr>
          <p:cNvPr id="6" name="ZoneTexte 5"/>
          <p:cNvSpPr txBox="1"/>
          <p:nvPr/>
        </p:nvSpPr>
        <p:spPr>
          <a:xfrm>
            <a:off x="214282" y="4786322"/>
            <a:ext cx="8643998" cy="1077218"/>
          </a:xfrm>
          <a:prstGeom prst="rect">
            <a:avLst/>
          </a:prstGeom>
          <a:noFill/>
        </p:spPr>
        <p:txBody>
          <a:bodyPr wrap="square" rtlCol="0">
            <a:spAutoFit/>
          </a:bodyPr>
          <a:lstStyle/>
          <a:p>
            <a:pPr algn="r" rtl="1">
              <a:buFont typeface="Arial" pitchFamily="34" charset="0"/>
              <a:buChar char="•"/>
            </a:pPr>
            <a:r>
              <a:rPr lang="ar-MA" sz="1600" b="1" dirty="0" smtClean="0"/>
              <a:t>قرابة سبع مغاربة من بين كل عشرة (68,0 </a:t>
            </a:r>
            <a:r>
              <a:rPr lang="fr-FR" sz="1600" b="1" dirty="0" smtClean="0"/>
              <a:t>%</a:t>
            </a:r>
            <a:r>
              <a:rPr lang="ar-MA" sz="1600" b="1" dirty="0" smtClean="0"/>
              <a:t>) هم غير راضين أو قليلي </a:t>
            </a:r>
            <a:r>
              <a:rPr lang="ar-MA" sz="1600" b="1" dirty="0" err="1" smtClean="0"/>
              <a:t>الرضى</a:t>
            </a:r>
            <a:r>
              <a:rPr lang="ar-MA" sz="1600" b="1" dirty="0" smtClean="0"/>
              <a:t> عن حياتهم الثقافية والروحية والترفيهية. </a:t>
            </a:r>
          </a:p>
          <a:p>
            <a:pPr algn="r" rtl="1">
              <a:buFont typeface="Arial" pitchFamily="34" charset="0"/>
              <a:buChar char="•"/>
            </a:pPr>
            <a:r>
              <a:rPr lang="ar-MA" sz="1600" b="1" dirty="0" smtClean="0"/>
              <a:t>هناك علاقة على شكل </a:t>
            </a:r>
            <a:r>
              <a:rPr lang="fr-FR" sz="1600" b="1" dirty="0" smtClean="0"/>
              <a:t>U</a:t>
            </a:r>
            <a:r>
              <a:rPr lang="en-US" sz="1600" b="1" dirty="0" smtClean="0"/>
              <a:t> </a:t>
            </a:r>
            <a:r>
              <a:rPr lang="ar-MA" sz="1600" b="1" dirty="0" smtClean="0"/>
              <a:t> بين السن ودرجة </a:t>
            </a:r>
            <a:r>
              <a:rPr lang="ar-MA" sz="1600" b="1" dirty="0" err="1" smtClean="0"/>
              <a:t>الرضى</a:t>
            </a:r>
            <a:r>
              <a:rPr lang="ar-MA" sz="1600" b="1" dirty="0" smtClean="0"/>
              <a:t>. </a:t>
            </a:r>
          </a:p>
          <a:p>
            <a:pPr algn="r" rtl="1">
              <a:buFont typeface="Arial" pitchFamily="34" charset="0"/>
              <a:buChar char="•"/>
            </a:pPr>
            <a:r>
              <a:rPr lang="ar-MA" sz="1600" b="1" dirty="0" smtClean="0"/>
              <a:t>تؤثر البطالة سلبا على مستوى </a:t>
            </a:r>
            <a:r>
              <a:rPr lang="ar-MA" sz="1600" b="1" dirty="0" err="1" smtClean="0"/>
              <a:t>الرضى</a:t>
            </a:r>
            <a:r>
              <a:rPr lang="ar-MA" sz="1600" b="1" dirty="0" smtClean="0"/>
              <a:t> في هذا المجال.</a:t>
            </a:r>
          </a:p>
          <a:p>
            <a:pPr algn="r" rtl="1">
              <a:buFont typeface="Arial" pitchFamily="34" charset="0"/>
              <a:buChar char="•"/>
            </a:pPr>
            <a:endParaRPr lang="fr-FR" sz="1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877875"/>
          </a:xfrm>
        </p:spPr>
        <p:txBody>
          <a:bodyPr/>
          <a:lstStyle/>
          <a:p>
            <a:r>
              <a:rPr lang="ar-MA" sz="2800" dirty="0" smtClean="0"/>
              <a:t>العيش الكريم الذاتي الإجمالي</a:t>
            </a:r>
            <a:endParaRPr lang="fr-FR" sz="2800" dirty="0"/>
          </a:p>
        </p:txBody>
      </p:sp>
      <p:graphicFrame>
        <p:nvGraphicFramePr>
          <p:cNvPr id="5" name="Espace réservé du contenu 4"/>
          <p:cNvGraphicFramePr>
            <a:graphicFrameLocks noGrp="1"/>
          </p:cNvGraphicFramePr>
          <p:nvPr>
            <p:ph idx="1"/>
          </p:nvPr>
        </p:nvGraphicFramePr>
        <p:xfrm>
          <a:off x="571472" y="1285860"/>
          <a:ext cx="8229600" cy="3143271"/>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1"/>
          </p:nvPr>
        </p:nvSpPr>
        <p:spPr/>
        <p:txBody>
          <a:bodyPr/>
          <a:lstStyle/>
          <a:p>
            <a:fld id="{75413401-44BA-46A8-8081-F36B66A72DE8}" type="slidenum">
              <a:rPr lang="fr-FR" smtClean="0"/>
              <a:pPr/>
              <a:t>26</a:t>
            </a:fld>
            <a:endParaRPr lang="fr-FR"/>
          </a:p>
        </p:txBody>
      </p:sp>
      <p:sp>
        <p:nvSpPr>
          <p:cNvPr id="6" name="ZoneTexte 5"/>
          <p:cNvSpPr txBox="1"/>
          <p:nvPr/>
        </p:nvSpPr>
        <p:spPr>
          <a:xfrm>
            <a:off x="500034" y="4714885"/>
            <a:ext cx="8040462" cy="1477328"/>
          </a:xfrm>
          <a:prstGeom prst="rect">
            <a:avLst/>
          </a:prstGeom>
          <a:noFill/>
        </p:spPr>
        <p:txBody>
          <a:bodyPr wrap="square" rtlCol="0">
            <a:spAutoFit/>
          </a:bodyPr>
          <a:lstStyle/>
          <a:p>
            <a:pPr algn="r" rtl="1">
              <a:buFont typeface="Arial" pitchFamily="34" charset="0"/>
              <a:buChar char="•"/>
            </a:pPr>
            <a:r>
              <a:rPr lang="ar-MA" b="1" dirty="0" smtClean="0"/>
              <a:t>إجمالا، 29,9 </a:t>
            </a:r>
            <a:r>
              <a:rPr lang="fr-FR" b="1" dirty="0" smtClean="0"/>
              <a:t>% </a:t>
            </a:r>
            <a:r>
              <a:rPr lang="ar-MA" b="1" dirty="0" smtClean="0"/>
              <a:t>من المغاربة هم راضون أو شديدو الرضا</a:t>
            </a:r>
            <a:r>
              <a:rPr lang="en-US" b="1" dirty="0" smtClean="0"/>
              <a:t> </a:t>
            </a:r>
            <a:r>
              <a:rPr lang="ar-MA" b="1" dirty="0" smtClean="0"/>
              <a:t>و 24,4 </a:t>
            </a:r>
            <a:r>
              <a:rPr lang="fr-FR" b="1" dirty="0" smtClean="0"/>
              <a:t>%</a:t>
            </a:r>
            <a:r>
              <a:rPr lang="ar-MA" b="1" dirty="0" smtClean="0"/>
              <a:t> هم </a:t>
            </a:r>
            <a:r>
              <a:rPr lang="ar-MA" b="1" dirty="0" err="1" smtClean="0"/>
              <a:t>متوسطو</a:t>
            </a:r>
            <a:r>
              <a:rPr lang="ar-MA" b="1" dirty="0" smtClean="0"/>
              <a:t> </a:t>
            </a:r>
            <a:r>
              <a:rPr lang="ar-MA" b="1" dirty="0" err="1" smtClean="0"/>
              <a:t>الرضى</a:t>
            </a:r>
            <a:r>
              <a:rPr lang="ar-MA" b="1" dirty="0" smtClean="0"/>
              <a:t> و45,5 </a:t>
            </a:r>
            <a:r>
              <a:rPr lang="fr-FR" b="1" dirty="0" smtClean="0"/>
              <a:t>%</a:t>
            </a:r>
            <a:endParaRPr lang="ar-MA" b="1" dirty="0" smtClean="0"/>
          </a:p>
          <a:p>
            <a:pPr algn="r" rtl="1"/>
            <a:r>
              <a:rPr lang="ar-MA" b="1" dirty="0" smtClean="0"/>
              <a:t>هم غير راضين أو قليلي </a:t>
            </a:r>
            <a:r>
              <a:rPr lang="ar-MA" b="1" dirty="0" err="1" smtClean="0"/>
              <a:t>الرضى</a:t>
            </a:r>
            <a:r>
              <a:rPr lang="ar-MA" b="1" dirty="0" smtClean="0"/>
              <a:t> </a:t>
            </a:r>
          </a:p>
          <a:p>
            <a:pPr algn="r" rtl="1">
              <a:buFont typeface="Arial" pitchFamily="34" charset="0"/>
              <a:buChar char="•"/>
            </a:pPr>
            <a:r>
              <a:rPr lang="ar-MA" b="1" dirty="0" smtClean="0"/>
              <a:t> ترتفع درجة </a:t>
            </a:r>
            <a:r>
              <a:rPr lang="ar-MA" b="1" dirty="0" err="1" smtClean="0"/>
              <a:t>الرضى</a:t>
            </a:r>
            <a:r>
              <a:rPr lang="ar-MA" b="1" dirty="0" smtClean="0"/>
              <a:t> بارتفاع :</a:t>
            </a:r>
          </a:p>
          <a:p>
            <a:pPr marL="265113" algn="r" rtl="1">
              <a:buFont typeface="Wingdings" pitchFamily="2" charset="2"/>
              <a:buChar char="ü"/>
            </a:pPr>
            <a:r>
              <a:rPr lang="ar-MA" b="1" dirty="0" smtClean="0"/>
              <a:t> مستوى التكوين والسلم </a:t>
            </a:r>
            <a:r>
              <a:rPr lang="ar-MA" b="1" dirty="0" err="1" smtClean="0"/>
              <a:t>السوسيو</a:t>
            </a:r>
            <a:r>
              <a:rPr lang="ar-MA" b="1" dirty="0" smtClean="0"/>
              <a:t> مهني،</a:t>
            </a:r>
          </a:p>
          <a:p>
            <a:pPr marL="265113" algn="r" rtl="1">
              <a:buFont typeface="Wingdings" pitchFamily="2" charset="2"/>
              <a:buChar char="ü"/>
            </a:pPr>
            <a:r>
              <a:rPr lang="ar-MA" b="1" dirty="0" smtClean="0"/>
              <a:t> مستوى الدخل.</a:t>
            </a:r>
            <a:endParaRPr lang="fr-FR"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endParaRPr lang="ar-MA" sz="2800" b="1" dirty="0" smtClean="0">
              <a:solidFill>
                <a:schemeClr val="tx1"/>
              </a:solidFill>
            </a:endParaRPr>
          </a:p>
          <a:p>
            <a:pPr algn="ctr">
              <a:buNone/>
            </a:pPr>
            <a:endParaRPr lang="ar-MA" sz="2800" b="1" dirty="0" smtClean="0">
              <a:solidFill>
                <a:schemeClr val="tx1"/>
              </a:solidFill>
            </a:endParaRPr>
          </a:p>
          <a:p>
            <a:pPr algn="ctr">
              <a:buNone/>
            </a:pPr>
            <a:r>
              <a:rPr lang="ar-MA" sz="2800" b="1" dirty="0" smtClean="0">
                <a:solidFill>
                  <a:schemeClr val="tx1"/>
                </a:solidFill>
              </a:rPr>
              <a:t>شكرا على تتبعكم</a:t>
            </a:r>
          </a:p>
          <a:p>
            <a:pPr algn="ctr"/>
            <a:endParaRPr lang="ar-MA" sz="2800" b="1" dirty="0" smtClean="0">
              <a:solidFill>
                <a:schemeClr val="tx1"/>
              </a:solidFill>
            </a:endParaRPr>
          </a:p>
          <a:p>
            <a:pPr algn="ctr"/>
            <a:endParaRPr lang="ar-MA" sz="2800" b="1" dirty="0" smtClean="0">
              <a:solidFill>
                <a:schemeClr val="tx1"/>
              </a:solidFill>
            </a:endParaRPr>
          </a:p>
          <a:p>
            <a:pPr algn="ctr"/>
            <a:endParaRPr lang="ar-MA" sz="2800" b="1" dirty="0" smtClean="0">
              <a:solidFill>
                <a:schemeClr val="tx1"/>
              </a:solidFill>
            </a:endParaRPr>
          </a:p>
          <a:p>
            <a:pPr algn="ctr">
              <a:buNone/>
            </a:pPr>
            <a:endParaRPr lang="fr-FR" sz="28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27</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857916"/>
          </a:xfrm>
        </p:spPr>
        <p:txBody>
          <a:bodyPr>
            <a:normAutofit fontScale="92500" lnSpcReduction="20000"/>
          </a:bodyPr>
          <a:lstStyle/>
          <a:p>
            <a:pPr algn="ctr" rtl="1">
              <a:buNone/>
            </a:pPr>
            <a:endParaRPr lang="fr-FR" sz="2800" b="1" dirty="0" smtClean="0">
              <a:solidFill>
                <a:schemeClr val="tx1"/>
              </a:solidFill>
            </a:endParaRPr>
          </a:p>
          <a:p>
            <a:pPr algn="ctr" rtl="1">
              <a:buNone/>
            </a:pPr>
            <a:r>
              <a:rPr lang="ar-MA" sz="2800" b="1" dirty="0" smtClean="0">
                <a:solidFill>
                  <a:schemeClr val="tx1"/>
                </a:solidFill>
              </a:rPr>
              <a:t>مفهوم العيش الكريم وتعريفه</a:t>
            </a:r>
            <a:endParaRPr lang="fr-FR" sz="2800" b="1" dirty="0" smtClean="0">
              <a:solidFill>
                <a:schemeClr val="tx1"/>
              </a:solidFill>
            </a:endParaRPr>
          </a:p>
          <a:p>
            <a:pPr algn="r" rtl="1">
              <a:buNone/>
            </a:pPr>
            <a:endParaRPr lang="fr-FR" sz="1000" b="1" dirty="0" smtClean="0">
              <a:solidFill>
                <a:schemeClr val="tx1"/>
              </a:solidFill>
            </a:endParaRPr>
          </a:p>
          <a:p>
            <a:pPr algn="r" rtl="1">
              <a:lnSpc>
                <a:spcPts val="3000"/>
              </a:lnSpc>
              <a:buFontTx/>
              <a:buChar char="-"/>
            </a:pPr>
            <a:r>
              <a:rPr lang="ar-MA" sz="2000" b="1" dirty="0" smtClean="0">
                <a:solidFill>
                  <a:schemeClr val="tx1"/>
                </a:solidFill>
              </a:rPr>
              <a:t>سياق عالمي يتسم باتساع الفوارق الاجتماعية وظهور تحديات مجتمعية وبيئية جديدة وتصاعد وثيرة الاحتجاجات الاجتماعية ؛</a:t>
            </a:r>
          </a:p>
          <a:p>
            <a:pPr algn="r" rtl="1">
              <a:lnSpc>
                <a:spcPts val="3000"/>
              </a:lnSpc>
              <a:buFontTx/>
              <a:buChar char="-"/>
            </a:pPr>
            <a:r>
              <a:rPr lang="ar-MA" sz="2000" b="1" dirty="0" smtClean="0">
                <a:solidFill>
                  <a:schemeClr val="tx1"/>
                </a:solidFill>
              </a:rPr>
              <a:t>مؤشرات المحاسبة الوطنية غير كافية لقياس تقدم المجتمعات : اتساع الفجوة بين المؤشرات الكمية والواقع الاقتصادي والاجتماعي كما يحسه السكان ؛</a:t>
            </a:r>
          </a:p>
          <a:p>
            <a:pPr algn="r" rtl="1">
              <a:lnSpc>
                <a:spcPts val="3000"/>
              </a:lnSpc>
              <a:buFontTx/>
              <a:buChar char="-"/>
            </a:pPr>
            <a:r>
              <a:rPr lang="ar-MA" sz="2000" b="1" dirty="0" smtClean="0">
                <a:solidFill>
                  <a:schemeClr val="tx1"/>
                </a:solidFill>
              </a:rPr>
              <a:t>يبرز التفكير والجدل </a:t>
            </a:r>
            <a:r>
              <a:rPr lang="ar-MA" sz="2000" b="1" dirty="0" err="1" smtClean="0">
                <a:solidFill>
                  <a:schemeClr val="tx1"/>
                </a:solidFill>
              </a:rPr>
              <a:t>الجاري </a:t>
            </a:r>
            <a:r>
              <a:rPr lang="ar-MA" sz="2000" b="1" dirty="0" smtClean="0">
                <a:solidFill>
                  <a:schemeClr val="tx1"/>
                </a:solidFill>
              </a:rPr>
              <a:t>، خلال السنوات الأخيرة، داخل عدة </a:t>
            </a:r>
            <a:r>
              <a:rPr lang="ar-MA" sz="2000" b="1" dirty="0" err="1" smtClean="0">
                <a:solidFill>
                  <a:schemeClr val="tx1"/>
                </a:solidFill>
              </a:rPr>
              <a:t>هيآت</a:t>
            </a:r>
            <a:r>
              <a:rPr lang="ar-MA" sz="2000" b="1" dirty="0" smtClean="0">
                <a:solidFill>
                  <a:schemeClr val="tx1"/>
                </a:solidFill>
              </a:rPr>
              <a:t> وطنية ودولية </a:t>
            </a:r>
            <a:r>
              <a:rPr lang="ar-MA" sz="2000" b="1" dirty="0" err="1" smtClean="0">
                <a:solidFill>
                  <a:schemeClr val="tx1"/>
                </a:solidFill>
              </a:rPr>
              <a:t>محدودوية</a:t>
            </a:r>
            <a:r>
              <a:rPr lang="ar-MA" sz="2000" b="1" dirty="0" smtClean="0">
                <a:solidFill>
                  <a:schemeClr val="tx1"/>
                </a:solidFill>
              </a:rPr>
              <a:t> المؤشرات الكمية لوحدها في تنوير صانعي القرار والمساهمة في وضع سياسات عمومية ناجعة (لجنة </a:t>
            </a:r>
            <a:r>
              <a:rPr lang="ar-MA" sz="2000" b="1" dirty="0" err="1" smtClean="0">
                <a:solidFill>
                  <a:schemeClr val="tx1"/>
                </a:solidFill>
              </a:rPr>
              <a:t>استيكلتز</a:t>
            </a:r>
            <a:r>
              <a:rPr lang="ar-MA" sz="2000" b="1" dirty="0" smtClean="0">
                <a:solidFill>
                  <a:schemeClr val="tx1"/>
                </a:solidFill>
              </a:rPr>
              <a:t>، المشروع الشامل لمنظمة التعاون والتنمية الاقتصادية) ؛</a:t>
            </a:r>
          </a:p>
          <a:p>
            <a:pPr algn="r" rtl="1">
              <a:lnSpc>
                <a:spcPts val="3000"/>
              </a:lnSpc>
              <a:buFontTx/>
              <a:buChar char="-"/>
            </a:pPr>
            <a:r>
              <a:rPr lang="ar-MA" sz="2000" b="1" dirty="0" smtClean="0">
                <a:solidFill>
                  <a:schemeClr val="tx1"/>
                </a:solidFill>
              </a:rPr>
              <a:t>ظهور نموذج تنموي جديد يرتكز على جودة الحياة وعيش كريم للمواطنين، والذي أصبح أصبح، اليوم، في صلب كل استراتيجية تنموية ؛</a:t>
            </a:r>
          </a:p>
          <a:p>
            <a:pPr algn="r" rtl="1">
              <a:lnSpc>
                <a:spcPts val="3000"/>
              </a:lnSpc>
              <a:buFontTx/>
              <a:buChar char="-"/>
            </a:pPr>
            <a:r>
              <a:rPr lang="ar-MA" sz="2000" b="1" dirty="0" smtClean="0">
                <a:solidFill>
                  <a:schemeClr val="tx1"/>
                </a:solidFill>
              </a:rPr>
              <a:t>بمقتضى قرار الأمم المتحدة رقم </a:t>
            </a:r>
            <a:r>
              <a:rPr lang="ar-MA" sz="1600" b="1" dirty="0" smtClean="0">
                <a:solidFill>
                  <a:schemeClr val="tx1"/>
                </a:solidFill>
              </a:rPr>
              <a:t>309/65</a:t>
            </a:r>
            <a:r>
              <a:rPr lang="ar-MA" sz="2000" b="1" dirty="0" smtClean="0">
                <a:solidFill>
                  <a:schemeClr val="tx1"/>
                </a:solidFill>
              </a:rPr>
              <a:t> بتاريخ </a:t>
            </a:r>
            <a:r>
              <a:rPr lang="ar-MA" sz="1600" b="1" dirty="0" smtClean="0">
                <a:solidFill>
                  <a:schemeClr val="tx1"/>
                </a:solidFill>
              </a:rPr>
              <a:t>19</a:t>
            </a:r>
            <a:r>
              <a:rPr lang="ar-MA" sz="2000" b="1" dirty="0" smtClean="0">
                <a:solidFill>
                  <a:schemeClr val="tx1"/>
                </a:solidFill>
              </a:rPr>
              <a:t> </a:t>
            </a:r>
            <a:r>
              <a:rPr lang="ar-MA" sz="2000" b="1" dirty="0" err="1" smtClean="0">
                <a:solidFill>
                  <a:schemeClr val="tx1"/>
                </a:solidFill>
              </a:rPr>
              <a:t>يوليوز</a:t>
            </a:r>
            <a:r>
              <a:rPr lang="ar-MA" sz="2000" b="1" dirty="0" smtClean="0">
                <a:solidFill>
                  <a:schemeClr val="tx1"/>
                </a:solidFill>
              </a:rPr>
              <a:t> </a:t>
            </a:r>
            <a:r>
              <a:rPr lang="ar-MA" sz="1600" b="1" dirty="0" smtClean="0">
                <a:solidFill>
                  <a:schemeClr val="tx1"/>
                </a:solidFill>
              </a:rPr>
              <a:t>2011</a:t>
            </a:r>
            <a:r>
              <a:rPr lang="ar-MA" sz="2000" b="1" dirty="0" smtClean="0">
                <a:solidFill>
                  <a:schemeClr val="tx1"/>
                </a:solidFill>
              </a:rPr>
              <a:t>،</a:t>
            </a:r>
            <a:r>
              <a:rPr lang="fr-FR" sz="2000" b="1" dirty="0" smtClean="0">
                <a:solidFill>
                  <a:schemeClr val="tx1"/>
                </a:solidFill>
              </a:rPr>
              <a:t> »</a:t>
            </a:r>
            <a:r>
              <a:rPr lang="ar-MA" sz="2000" b="1" dirty="0" smtClean="0">
                <a:solidFill>
                  <a:schemeClr val="tx1"/>
                </a:solidFill>
              </a:rPr>
              <a:t> إن الدول الأعضاء مدعوة إلى</a:t>
            </a:r>
            <a:r>
              <a:rPr lang="fr-FR" sz="2000" b="1" dirty="0" smtClean="0">
                <a:solidFill>
                  <a:schemeClr val="tx1"/>
                </a:solidFill>
              </a:rPr>
              <a:t> </a:t>
            </a:r>
            <a:r>
              <a:rPr lang="ar-MA" sz="2000" b="1" dirty="0" smtClean="0">
                <a:solidFill>
                  <a:schemeClr val="tx1"/>
                </a:solidFill>
              </a:rPr>
              <a:t>العمل على وضع تدابير جديدة تجسد على نحو أفضل أهمية السعي إلى تحقيق السعادة والعيش الكريم من أجل التنمية، ولتوجيه سياساتها العامة</a:t>
            </a:r>
            <a:r>
              <a:rPr lang="fr-FR" sz="2000" b="1" dirty="0" smtClean="0">
                <a:solidFill>
                  <a:schemeClr val="tx1"/>
                </a:solidFill>
              </a:rPr>
              <a:t> «</a:t>
            </a:r>
            <a:r>
              <a:rPr lang="ar-MA" sz="2000" b="1" dirty="0" smtClean="0">
                <a:solidFill>
                  <a:schemeClr val="tx1"/>
                </a:solidFill>
              </a:rPr>
              <a:t>.  </a:t>
            </a:r>
            <a:endParaRPr lang="fr-FR" sz="20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lvl="1" algn="just" rtl="1">
              <a:buNone/>
            </a:pPr>
            <a:endParaRPr lang="fr-FR" sz="2000" b="1" dirty="0" smtClean="0">
              <a:solidFill>
                <a:schemeClr val="tx1"/>
              </a:solidFill>
            </a:endParaRPr>
          </a:p>
          <a:p>
            <a:pPr lvl="1" algn="ctr" rtl="1">
              <a:buNone/>
            </a:pPr>
            <a:endParaRPr lang="fr-FR" sz="2000" b="1" dirty="0" smtClean="0">
              <a:solidFill>
                <a:schemeClr val="tx1"/>
              </a:solidFill>
            </a:endParaRPr>
          </a:p>
          <a:p>
            <a:pPr lvl="1" algn="just" rtl="1">
              <a:lnSpc>
                <a:spcPts val="3000"/>
              </a:lnSpc>
              <a:buFont typeface="Arial" pitchFamily="34" charset="0"/>
              <a:buChar char="•"/>
            </a:pPr>
            <a:r>
              <a:rPr lang="ar-MA" sz="2000" b="1" dirty="0" smtClean="0">
                <a:solidFill>
                  <a:schemeClr val="tx1"/>
                </a:solidFill>
              </a:rPr>
              <a:t>عدم توفر تعريف خاص بالعيش الكريم. أصبح جليا أن هذا التعريف يجب أن ينبثق عن دراسة جوانب عديدة للحياة وأهميتها النسبية. </a:t>
            </a:r>
            <a:r>
              <a:rPr lang="fr-FR" sz="2000" b="1" dirty="0" smtClean="0">
                <a:solidFill>
                  <a:schemeClr val="tx1"/>
                </a:solidFill>
              </a:rPr>
              <a:t>»</a:t>
            </a:r>
            <a:r>
              <a:rPr lang="ar-MA" sz="2000" b="1" dirty="0" smtClean="0">
                <a:solidFill>
                  <a:schemeClr val="tx1"/>
                </a:solidFill>
              </a:rPr>
              <a:t>يتحقق العيش الكريم من خلال الاستجابة لمختلف الاحتياجات الإنسانية والتي تعتبر بعضها أساسية (كالصحة مثلا)، وكذا عبر إمكانية متابعة الأهداف الخاصة والانفتاح والشعور </a:t>
            </a:r>
            <a:r>
              <a:rPr lang="ar-MA" sz="2000" b="1" dirty="0" err="1" smtClean="0">
                <a:solidFill>
                  <a:schemeClr val="tx1"/>
                </a:solidFill>
              </a:rPr>
              <a:t>بالرضى</a:t>
            </a:r>
            <a:r>
              <a:rPr lang="ar-MA" sz="2000" b="1" dirty="0" smtClean="0">
                <a:solidFill>
                  <a:schemeClr val="tx1"/>
                </a:solidFill>
              </a:rPr>
              <a:t> على حياته</a:t>
            </a:r>
            <a:r>
              <a:rPr lang="fr-FR" sz="2000" b="1" dirty="0" smtClean="0">
                <a:solidFill>
                  <a:schemeClr val="tx1"/>
                </a:solidFill>
              </a:rPr>
              <a:t>«</a:t>
            </a:r>
            <a:r>
              <a:rPr lang="ar-MA" sz="2000" b="1" dirty="0" smtClean="0">
                <a:solidFill>
                  <a:schemeClr val="tx1"/>
                </a:solidFill>
              </a:rPr>
              <a:t> (أنظر منظمة التعاون والتنمية الاقتصادية </a:t>
            </a:r>
            <a:r>
              <a:rPr lang="ar-MA" sz="1600" b="1" dirty="0" smtClean="0">
                <a:solidFill>
                  <a:schemeClr val="tx1"/>
                </a:solidFill>
              </a:rPr>
              <a:t>2011</a:t>
            </a:r>
            <a:r>
              <a:rPr lang="ar-MA" sz="2000" b="1" dirty="0" smtClean="0">
                <a:solidFill>
                  <a:schemeClr val="tx1"/>
                </a:solidFill>
              </a:rPr>
              <a:t>، كيف تسير الحياة ؟ قياس العيش الكريم).</a:t>
            </a:r>
            <a:r>
              <a:rPr lang="fr-FR" sz="2000" b="1" dirty="0" smtClean="0">
                <a:solidFill>
                  <a:schemeClr val="tx1"/>
                </a:solidFill>
              </a:rPr>
              <a:t> </a:t>
            </a:r>
            <a:endParaRPr lang="fr-FR" sz="20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92500" lnSpcReduction="20000"/>
          </a:bodyPr>
          <a:lstStyle/>
          <a:p>
            <a:pPr algn="ctr" rtl="1">
              <a:buNone/>
            </a:pPr>
            <a:r>
              <a:rPr lang="fr-FR" sz="2000" b="1" dirty="0" smtClean="0">
                <a:solidFill>
                  <a:schemeClr val="tx1"/>
                </a:solidFill>
              </a:rPr>
              <a:t/>
            </a:r>
            <a:br>
              <a:rPr lang="fr-FR" sz="2000" b="1" dirty="0" smtClean="0">
                <a:solidFill>
                  <a:schemeClr val="tx1"/>
                </a:solidFill>
              </a:rPr>
            </a:br>
            <a:endParaRPr lang="fr-FR" sz="2000" b="1" dirty="0" smtClean="0">
              <a:solidFill>
                <a:schemeClr val="tx1"/>
              </a:solidFill>
            </a:endParaRPr>
          </a:p>
          <a:p>
            <a:pPr algn="ctr" rtl="1">
              <a:buNone/>
            </a:pPr>
            <a:r>
              <a:rPr lang="ar-MA" sz="2600" b="1" dirty="0" smtClean="0">
                <a:solidFill>
                  <a:schemeClr val="tx1"/>
                </a:solidFill>
              </a:rPr>
              <a:t>قياس العيش الكريم</a:t>
            </a:r>
            <a:endParaRPr lang="fr-FR" sz="2600" b="1" dirty="0" smtClean="0">
              <a:solidFill>
                <a:schemeClr val="tx1"/>
              </a:solidFill>
            </a:endParaRPr>
          </a:p>
          <a:p>
            <a:pPr algn="ctr" rtl="1">
              <a:buNone/>
            </a:pPr>
            <a:r>
              <a:rPr lang="ar-MA" sz="2600" b="1" dirty="0" smtClean="0">
                <a:solidFill>
                  <a:schemeClr val="tx1"/>
                </a:solidFill>
              </a:rPr>
              <a:t>بعض المبادرات الوطنية والدولية</a:t>
            </a:r>
          </a:p>
          <a:p>
            <a:pPr algn="ctr" rtl="1">
              <a:buNone/>
            </a:pPr>
            <a:endParaRPr lang="ar-MA" sz="1100" b="1" dirty="0" smtClean="0">
              <a:solidFill>
                <a:schemeClr val="tx1"/>
              </a:solidFill>
            </a:endParaRPr>
          </a:p>
          <a:p>
            <a:pPr algn="just" rtl="1">
              <a:buFontTx/>
              <a:buChar char="-"/>
            </a:pPr>
            <a:r>
              <a:rPr lang="ar-MA" sz="2000" b="1" dirty="0" smtClean="0">
                <a:solidFill>
                  <a:schemeClr val="tx1"/>
                </a:solidFill>
              </a:rPr>
              <a:t>النظام الإحصائي الأوروبي : سنة </a:t>
            </a:r>
            <a:r>
              <a:rPr lang="ar-MA" sz="1700" b="1" dirty="0" smtClean="0">
                <a:solidFill>
                  <a:schemeClr val="tx1"/>
                </a:solidFill>
              </a:rPr>
              <a:t>2011</a:t>
            </a:r>
            <a:r>
              <a:rPr lang="ar-MA" sz="2000" b="1" dirty="0" smtClean="0">
                <a:solidFill>
                  <a:schemeClr val="tx1"/>
                </a:solidFill>
              </a:rPr>
              <a:t>، تم تشكيل فريق من أجل </a:t>
            </a:r>
            <a:r>
              <a:rPr lang="fr-FR" sz="2000" b="1" dirty="0" smtClean="0">
                <a:solidFill>
                  <a:schemeClr val="tx1"/>
                </a:solidFill>
              </a:rPr>
              <a:t>» </a:t>
            </a:r>
            <a:r>
              <a:rPr lang="ar-MA" sz="2000" b="1" dirty="0" smtClean="0">
                <a:solidFill>
                  <a:schemeClr val="tx1"/>
                </a:solidFill>
              </a:rPr>
              <a:t>قياس التقدم والعيش الكريم والتنمية المستدامة</a:t>
            </a:r>
            <a:r>
              <a:rPr lang="fr-FR" sz="2000" b="1" dirty="0" smtClean="0">
                <a:solidFill>
                  <a:schemeClr val="tx1"/>
                </a:solidFill>
              </a:rPr>
              <a:t> «</a:t>
            </a:r>
            <a:r>
              <a:rPr lang="ar-MA" sz="2000" b="1" dirty="0" smtClean="0">
                <a:solidFill>
                  <a:schemeClr val="tx1"/>
                </a:solidFill>
              </a:rPr>
              <a:t>، يسهر على ترجمة التوصيات المنبثقة عن تقرير </a:t>
            </a:r>
            <a:r>
              <a:rPr lang="fr-FR" sz="2000" b="1" dirty="0" err="1" smtClean="0">
                <a:solidFill>
                  <a:schemeClr val="tx1"/>
                </a:solidFill>
              </a:rPr>
              <a:t>Stigliz</a:t>
            </a:r>
            <a:r>
              <a:rPr lang="ar-MA" sz="2000" b="1" dirty="0" smtClean="0">
                <a:solidFill>
                  <a:schemeClr val="tx1"/>
                </a:solidFill>
              </a:rPr>
              <a:t> إلى برنامج عمل ملموس. </a:t>
            </a:r>
          </a:p>
          <a:p>
            <a:pPr algn="just" rtl="1">
              <a:buFontTx/>
              <a:buChar char="-"/>
            </a:pPr>
            <a:r>
              <a:rPr lang="ar-MA" sz="2000" b="1" dirty="0" smtClean="0">
                <a:solidFill>
                  <a:schemeClr val="tx1"/>
                </a:solidFill>
              </a:rPr>
              <a:t>: مبادرة </a:t>
            </a:r>
            <a:r>
              <a:rPr lang="fr-FR" sz="2000" b="1" dirty="0" smtClean="0">
                <a:solidFill>
                  <a:schemeClr val="tx1"/>
                </a:solidFill>
              </a:rPr>
              <a:t>» </a:t>
            </a:r>
            <a:r>
              <a:rPr lang="ar-MA" sz="2000" b="1" dirty="0" smtClean="0">
                <a:solidFill>
                  <a:schemeClr val="tx1"/>
                </a:solidFill>
              </a:rPr>
              <a:t>عيش أفضل</a:t>
            </a:r>
            <a:r>
              <a:rPr lang="fr-FR" sz="2000" b="1" dirty="0" smtClean="0">
                <a:solidFill>
                  <a:schemeClr val="tx1"/>
                </a:solidFill>
              </a:rPr>
              <a:t>«</a:t>
            </a:r>
            <a:r>
              <a:rPr lang="ar-MA" sz="2000" b="1" dirty="0" smtClean="0">
                <a:solidFill>
                  <a:schemeClr val="tx1"/>
                </a:solidFill>
              </a:rPr>
              <a:t> (منظمة التعاون والتنمية </a:t>
            </a:r>
            <a:r>
              <a:rPr lang="ar-MA" sz="1900" b="1" dirty="0" smtClean="0">
                <a:solidFill>
                  <a:schemeClr val="tx1"/>
                </a:solidFill>
              </a:rPr>
              <a:t>الاقتصادية</a:t>
            </a:r>
            <a:r>
              <a:rPr lang="fr-FR" sz="1900" b="1" dirty="0" smtClean="0">
                <a:solidFill>
                  <a:schemeClr val="tx1"/>
                </a:solidFill>
              </a:rPr>
              <a:t> </a:t>
            </a:r>
            <a:r>
              <a:rPr lang="ar-MA" sz="1700" b="1" dirty="0" smtClean="0">
                <a:solidFill>
                  <a:schemeClr val="tx1"/>
                </a:solidFill>
              </a:rPr>
              <a:t>2011</a:t>
            </a:r>
            <a:r>
              <a:rPr lang="ar-MA" sz="2000" b="1" dirty="0" smtClean="0">
                <a:solidFill>
                  <a:schemeClr val="tx1"/>
                </a:solidFill>
              </a:rPr>
              <a:t>) : إعداد مؤشر لقياس العيش الكريم يرتكز على إحدى عشر بعدا تتمحور حول الظروف المادية للمعيشة (السكن، الدخل والشغل) وجودة الحياة (المجموعة، التعليم، البيئة، </a:t>
            </a:r>
            <a:r>
              <a:rPr lang="ar-MA" sz="2000" b="1" dirty="0" err="1" smtClean="0">
                <a:solidFill>
                  <a:schemeClr val="tx1"/>
                </a:solidFill>
              </a:rPr>
              <a:t>الحكامة</a:t>
            </a:r>
            <a:r>
              <a:rPr lang="ar-MA" sz="2000" b="1" dirty="0" smtClean="0">
                <a:solidFill>
                  <a:schemeClr val="tx1"/>
                </a:solidFill>
              </a:rPr>
              <a:t>، الصحة، </a:t>
            </a:r>
            <a:r>
              <a:rPr lang="ar-MA" sz="2000" b="1" dirty="0" err="1" smtClean="0">
                <a:solidFill>
                  <a:schemeClr val="tx1"/>
                </a:solidFill>
              </a:rPr>
              <a:t>الرضى</a:t>
            </a:r>
            <a:r>
              <a:rPr lang="ar-MA" sz="2000" b="1" dirty="0" smtClean="0">
                <a:solidFill>
                  <a:schemeClr val="tx1"/>
                </a:solidFill>
              </a:rPr>
              <a:t> على الحياة، الأمن والتوافق بين العمل والحياة الخاصة) ؛</a:t>
            </a:r>
          </a:p>
          <a:p>
            <a:pPr algn="just" rtl="1">
              <a:buFontTx/>
              <a:buChar char="-"/>
            </a:pPr>
            <a:r>
              <a:rPr lang="ar-MA" sz="2000" b="1" dirty="0" smtClean="0">
                <a:solidFill>
                  <a:schemeClr val="tx1"/>
                </a:solidFill>
              </a:rPr>
              <a:t>أطلق الجهاز الإحصائي الإنجليزي، سنة </a:t>
            </a:r>
            <a:r>
              <a:rPr lang="ar-MA" sz="1700" b="1" dirty="0" smtClean="0">
                <a:solidFill>
                  <a:schemeClr val="tx1"/>
                </a:solidFill>
              </a:rPr>
              <a:t>2010</a:t>
            </a:r>
            <a:r>
              <a:rPr lang="ar-MA" sz="2000" b="1" dirty="0" smtClean="0">
                <a:solidFill>
                  <a:schemeClr val="tx1"/>
                </a:solidFill>
              </a:rPr>
              <a:t>، مبادرة لتطوير مؤشرات لقياس وتتبع العيش الكريم. اعتمدت المقاربة على حوار وطني حول الاهتمامات ذات الأولوية لدى الساكنة. الأبعاد التي تم اعتمادها تشمل الاقتصاد والعيش الكريم الشخصي والعلاقات الاجتماعية ومحيط الحياة والوضعية المادية الخاصة </a:t>
            </a:r>
            <a:r>
              <a:rPr lang="ar-MA" sz="2000" b="1" dirty="0" err="1" smtClean="0">
                <a:solidFill>
                  <a:schemeClr val="tx1"/>
                </a:solidFill>
              </a:rPr>
              <a:t>والحكامة</a:t>
            </a:r>
            <a:r>
              <a:rPr lang="ar-MA" sz="2000" b="1" dirty="0" smtClean="0">
                <a:solidFill>
                  <a:schemeClr val="tx1"/>
                </a:solidFill>
              </a:rPr>
              <a:t> والصحة والتعليم والبيئة ؛</a:t>
            </a:r>
          </a:p>
          <a:p>
            <a:pPr algn="just" rtl="1">
              <a:buFontTx/>
              <a:buChar char="-"/>
            </a:pPr>
            <a:r>
              <a:rPr lang="ar-MA" sz="2000" b="1" dirty="0" smtClean="0">
                <a:solidFill>
                  <a:schemeClr val="tx1"/>
                </a:solidFill>
              </a:rPr>
              <a:t>أطلق الجهاز الإحصائي الكوري (</a:t>
            </a:r>
            <a:r>
              <a:rPr lang="fr-FR" sz="1700" b="1" dirty="0" smtClean="0">
                <a:solidFill>
                  <a:schemeClr val="tx1"/>
                </a:solidFill>
              </a:rPr>
              <a:t>KSTAT</a:t>
            </a:r>
            <a:r>
              <a:rPr lang="ar-MA" sz="2000" b="1" dirty="0" smtClean="0">
                <a:solidFill>
                  <a:schemeClr val="tx1"/>
                </a:solidFill>
              </a:rPr>
              <a:t>)، سنة </a:t>
            </a:r>
            <a:r>
              <a:rPr lang="ar-MA" sz="1700" b="1" dirty="0" smtClean="0">
                <a:solidFill>
                  <a:schemeClr val="tx1"/>
                </a:solidFill>
              </a:rPr>
              <a:t>2008</a:t>
            </a:r>
            <a:r>
              <a:rPr lang="ar-MA" sz="2000" b="1" dirty="0" smtClean="0">
                <a:solidFill>
                  <a:schemeClr val="tx1"/>
                </a:solidFill>
              </a:rPr>
              <a:t>، مبادرة لقياس جودة الحياة لدى الساكنة من خلال تتبع مجموعة من المؤشرات الموضوعية والذاتية تتمحور حول الظروف المادية والصحة والتعليم والثقافة والترفيه والأسرة والمجتمع والمواطنة والأمن والبيئة والعيش الكريم الذاتي ؛</a:t>
            </a:r>
          </a:p>
          <a:p>
            <a:pPr algn="just" rtl="1">
              <a:buFontTx/>
              <a:buChar char="-"/>
            </a:pPr>
            <a:r>
              <a:rPr lang="ar-MA" sz="2000" b="1" dirty="0" smtClean="0">
                <a:solidFill>
                  <a:schemeClr val="tx1"/>
                </a:solidFill>
              </a:rPr>
              <a:t>قام المعهد الوطني للإحصاء والدراسات الاقتصادية بفرنسا (</a:t>
            </a:r>
            <a:r>
              <a:rPr lang="fr-FR" sz="1700" b="1" dirty="0" smtClean="0">
                <a:solidFill>
                  <a:schemeClr val="tx1"/>
                </a:solidFill>
              </a:rPr>
              <a:t>INSEE</a:t>
            </a:r>
            <a:r>
              <a:rPr lang="ar-MA" sz="2000" b="1" dirty="0" smtClean="0">
                <a:solidFill>
                  <a:schemeClr val="tx1"/>
                </a:solidFill>
              </a:rPr>
              <a:t>) في </a:t>
            </a:r>
            <a:r>
              <a:rPr lang="ar-MA" sz="1700" b="1" dirty="0" smtClean="0">
                <a:solidFill>
                  <a:schemeClr val="tx1"/>
                </a:solidFill>
              </a:rPr>
              <a:t>2010</a:t>
            </a:r>
            <a:r>
              <a:rPr lang="ar-MA" sz="2000" b="1" dirty="0" smtClean="0">
                <a:solidFill>
                  <a:schemeClr val="tx1"/>
                </a:solidFill>
              </a:rPr>
              <a:t> بتطوير مؤشر لقياس </a:t>
            </a:r>
            <a:r>
              <a:rPr lang="fr-FR" sz="2000" b="1" dirty="0" smtClean="0">
                <a:solidFill>
                  <a:schemeClr val="tx1"/>
                </a:solidFill>
              </a:rPr>
              <a:t>»</a:t>
            </a:r>
            <a:r>
              <a:rPr lang="ar-MA" sz="2000" b="1" dirty="0" smtClean="0">
                <a:solidFill>
                  <a:schemeClr val="tx1"/>
                </a:solidFill>
              </a:rPr>
              <a:t>جودة الحياة</a:t>
            </a:r>
            <a:r>
              <a:rPr lang="fr-FR" sz="2000" b="1" dirty="0" smtClean="0">
                <a:solidFill>
                  <a:schemeClr val="tx1"/>
                </a:solidFill>
              </a:rPr>
              <a:t> «</a:t>
            </a:r>
            <a:r>
              <a:rPr lang="ar-MA" sz="2000" b="1" dirty="0" smtClean="0">
                <a:solidFill>
                  <a:schemeClr val="tx1"/>
                </a:solidFill>
              </a:rPr>
              <a:t>يعتمد على ظروف الحياة سواء منها المادية أو غير المادية. </a:t>
            </a:r>
            <a:endParaRPr lang="fr-FR" sz="20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86544"/>
          </a:xfrm>
        </p:spPr>
        <p:txBody>
          <a:bodyPr>
            <a:noAutofit/>
          </a:bodyPr>
          <a:lstStyle/>
          <a:p>
            <a:pPr algn="ctr" rtl="1">
              <a:buNone/>
            </a:pPr>
            <a:endParaRPr lang="fr-FR" sz="2000" b="1" dirty="0" smtClean="0">
              <a:solidFill>
                <a:schemeClr val="tx1"/>
              </a:solidFill>
            </a:endParaRPr>
          </a:p>
          <a:p>
            <a:pPr algn="ctr" rtl="1">
              <a:buNone/>
            </a:pPr>
            <a:r>
              <a:rPr lang="ar-MA" sz="2000" b="1" dirty="0" smtClean="0">
                <a:solidFill>
                  <a:schemeClr val="tx1"/>
                </a:solidFill>
              </a:rPr>
              <a:t>مساهمة المندوبية السامية للتخطيط في المبادرات الدولية الحديثة لقياس العيش الكريم</a:t>
            </a:r>
            <a:endParaRPr lang="fr-FR" sz="2000" b="1" dirty="0" smtClean="0">
              <a:solidFill>
                <a:schemeClr val="tx1"/>
              </a:solidFill>
            </a:endParaRPr>
          </a:p>
          <a:p>
            <a:pPr algn="just" rtl="1">
              <a:buFontTx/>
              <a:buChar char="-"/>
            </a:pPr>
            <a:r>
              <a:rPr lang="ar-MA" sz="1800" b="1" dirty="0" smtClean="0">
                <a:solidFill>
                  <a:schemeClr val="tx1"/>
                </a:solidFill>
              </a:rPr>
              <a:t>انخراط المندوبية السامية للتخطيط في الأشغال والنقاشات، على الصعيد الوطني والدولي، حول قضايا التنمية البشرية والتقدم الاجتماعي العيش الكريم للسكان، وذلك بصفتها على الخصوص :</a:t>
            </a:r>
          </a:p>
          <a:p>
            <a:pPr marL="800100" lvl="1" indent="-342900" algn="just" rtl="1">
              <a:buFont typeface="Arial" pitchFamily="34" charset="0"/>
              <a:buChar char="•"/>
            </a:pPr>
            <a:r>
              <a:rPr lang="ar-MA" sz="1800" b="1" dirty="0" smtClean="0">
                <a:solidFill>
                  <a:schemeClr val="tx1"/>
                </a:solidFill>
              </a:rPr>
              <a:t> رئيسا مشاركا للشراكة الإحصائية في خدمة التنمية في القرن الواحد والعشرين (باريس </a:t>
            </a:r>
            <a:r>
              <a:rPr lang="ar-MA" sz="1400" b="1" dirty="0" smtClean="0">
                <a:solidFill>
                  <a:schemeClr val="tx1"/>
                </a:solidFill>
                <a:ea typeface="+mn-ea"/>
                <a:cs typeface="+mn-cs"/>
              </a:rPr>
              <a:t>21</a:t>
            </a:r>
            <a:r>
              <a:rPr lang="ar-MA" sz="1800" b="1" dirty="0" smtClean="0">
                <a:solidFill>
                  <a:schemeClr val="tx1"/>
                </a:solidFill>
              </a:rPr>
              <a:t>) ؛</a:t>
            </a:r>
          </a:p>
          <a:p>
            <a:pPr marL="800100" lvl="1" indent="-342900" algn="just" rtl="1">
              <a:buFont typeface="Arial" pitchFamily="34" charset="0"/>
              <a:buChar char="•"/>
            </a:pPr>
            <a:r>
              <a:rPr lang="ar-MA" sz="1800" b="1" dirty="0" smtClean="0">
                <a:solidFill>
                  <a:schemeClr val="tx1"/>
                </a:solidFill>
              </a:rPr>
              <a:t>عضوا في اللجنة الإحصائية التابعة للأمم المتحدة ؛</a:t>
            </a:r>
          </a:p>
          <a:p>
            <a:pPr marL="800100" lvl="1" indent="-342900" algn="just" rtl="1">
              <a:buFont typeface="Arial" pitchFamily="34" charset="0"/>
              <a:buChar char="•"/>
            </a:pPr>
            <a:r>
              <a:rPr lang="ar-MA" sz="1800" b="1" dirty="0" smtClean="0">
                <a:solidFill>
                  <a:schemeClr val="tx1"/>
                </a:solidFill>
              </a:rPr>
              <a:t>عضوا في اللجنة المديرة لمركز التنمية التابع لمنظمة التعاون والتنمية الاقتصادية ؛</a:t>
            </a:r>
          </a:p>
          <a:p>
            <a:pPr marL="800100" lvl="1" indent="-342900" algn="just" rtl="1">
              <a:buFont typeface="Arial" pitchFamily="34" charset="0"/>
              <a:buChar char="•"/>
            </a:pPr>
            <a:r>
              <a:rPr lang="ar-MA" sz="1800" b="1" dirty="0" smtClean="0">
                <a:solidFill>
                  <a:schemeClr val="tx1"/>
                </a:solidFill>
              </a:rPr>
              <a:t>عضوا في العديد من مجموعات الخبراء داخل </a:t>
            </a:r>
            <a:r>
              <a:rPr lang="ar-MA" sz="1800" b="1" dirty="0" err="1" smtClean="0">
                <a:solidFill>
                  <a:schemeClr val="tx1"/>
                </a:solidFill>
              </a:rPr>
              <a:t>الهيآت</a:t>
            </a:r>
            <a:r>
              <a:rPr lang="ar-MA" sz="1800" b="1" dirty="0" smtClean="0">
                <a:solidFill>
                  <a:schemeClr val="tx1"/>
                </a:solidFill>
              </a:rPr>
              <a:t> الدولية (الأمم المتحدة، المكتب الدولي للشغل، البنك الإفريقي للتنمية، </a:t>
            </a:r>
            <a:r>
              <a:rPr lang="ar-MA" sz="1800" b="1" dirty="0" err="1" smtClean="0">
                <a:solidFill>
                  <a:schemeClr val="tx1"/>
                </a:solidFill>
              </a:rPr>
              <a:t>إلخ</a:t>
            </a:r>
            <a:r>
              <a:rPr lang="ar-MA" sz="1800" b="1" dirty="0" smtClean="0">
                <a:solidFill>
                  <a:schemeClr val="tx1"/>
                </a:solidFill>
              </a:rPr>
              <a:t>) تشتغل على عدة مواضيع متعلقة بقياس التنمية البشرية والتشغيل والقطاع غير المنظم والحسابات الوطنية، </a:t>
            </a:r>
            <a:r>
              <a:rPr lang="ar-MA" sz="1800" b="1" dirty="0" err="1" smtClean="0">
                <a:solidFill>
                  <a:schemeClr val="tx1"/>
                </a:solidFill>
              </a:rPr>
              <a:t>إلخ</a:t>
            </a:r>
            <a:r>
              <a:rPr lang="ar-MA" sz="1800" b="1" dirty="0" smtClean="0">
                <a:solidFill>
                  <a:schemeClr val="tx1"/>
                </a:solidFill>
              </a:rPr>
              <a:t>.</a:t>
            </a:r>
          </a:p>
          <a:p>
            <a:pPr marL="800100" lvl="1" indent="-342900" algn="just" rtl="1">
              <a:buNone/>
            </a:pPr>
            <a:endParaRPr lang="ar-MA" sz="1000" b="1" dirty="0" smtClean="0">
              <a:solidFill>
                <a:schemeClr val="tx1"/>
              </a:solidFill>
            </a:endParaRPr>
          </a:p>
          <a:p>
            <a:pPr algn="just" rtl="1">
              <a:buNone/>
            </a:pPr>
            <a:r>
              <a:rPr lang="ar-MA" sz="1800" b="1" dirty="0" smtClean="0">
                <a:solidFill>
                  <a:schemeClr val="tx1"/>
                </a:solidFill>
              </a:rPr>
              <a:t>قامت المندوبية السامية للتخطيط، على وجه الخصوص </a:t>
            </a:r>
            <a:r>
              <a:rPr lang="ar-MA" sz="1800" b="1" dirty="0" err="1" smtClean="0">
                <a:solidFill>
                  <a:schemeClr val="tx1"/>
                </a:solidFill>
              </a:rPr>
              <a:t>بـ</a:t>
            </a:r>
            <a:r>
              <a:rPr lang="ar-MA" sz="1800" b="1" dirty="0" smtClean="0">
                <a:solidFill>
                  <a:schemeClr val="tx1"/>
                </a:solidFill>
              </a:rPr>
              <a:t> :</a:t>
            </a:r>
          </a:p>
          <a:p>
            <a:pPr algn="just" rtl="1">
              <a:buFontTx/>
              <a:buChar char="-"/>
            </a:pPr>
            <a:r>
              <a:rPr lang="ar-MA" sz="1800" b="1" dirty="0" smtClean="0">
                <a:solidFill>
                  <a:schemeClr val="tx1"/>
                </a:solidFill>
              </a:rPr>
              <a:t>تنظيم ندوة دولية حول قياس التنمية البشرية في </a:t>
            </a:r>
            <a:r>
              <a:rPr lang="ar-MA" sz="1400" b="1" dirty="0" smtClean="0">
                <a:solidFill>
                  <a:schemeClr val="tx1"/>
                </a:solidFill>
              </a:rPr>
              <a:t>2010 </a:t>
            </a:r>
            <a:r>
              <a:rPr lang="ar-MA" sz="1800" b="1" dirty="0" smtClean="0">
                <a:solidFill>
                  <a:schemeClr val="tx1"/>
                </a:solidFill>
              </a:rPr>
              <a:t>؛</a:t>
            </a:r>
          </a:p>
          <a:p>
            <a:pPr algn="just" rtl="1">
              <a:buFontTx/>
              <a:buChar char="-"/>
            </a:pPr>
            <a:r>
              <a:rPr lang="ar-MA" sz="1800" b="1" dirty="0" smtClean="0">
                <a:solidFill>
                  <a:schemeClr val="tx1"/>
                </a:solidFill>
              </a:rPr>
              <a:t>تنظيم بشراكة مع مركز التنمية التابع لمنظمة التعاون والتنمية الاقتصادية : </a:t>
            </a:r>
          </a:p>
          <a:p>
            <a:pPr lvl="1" algn="just" rtl="1">
              <a:buFont typeface="Arial" pitchFamily="34" charset="0"/>
              <a:buChar char="•"/>
            </a:pPr>
            <a:r>
              <a:rPr lang="ar-MA" sz="1800" b="1" dirty="0" smtClean="0">
                <a:solidFill>
                  <a:schemeClr val="tx1"/>
                </a:solidFill>
              </a:rPr>
              <a:t>لقاء للخبراء حول التماسك الاجتماعي بإفريقيا في أبريل </a:t>
            </a:r>
            <a:r>
              <a:rPr lang="ar-MA" sz="1400" b="1" dirty="0" smtClean="0">
                <a:solidFill>
                  <a:schemeClr val="tx1"/>
                </a:solidFill>
                <a:ea typeface="+mn-ea"/>
                <a:cs typeface="+mn-cs"/>
              </a:rPr>
              <a:t>2011</a:t>
            </a:r>
            <a:r>
              <a:rPr lang="ar-MA" sz="1800" b="1" dirty="0" smtClean="0">
                <a:solidFill>
                  <a:schemeClr val="tx1"/>
                </a:solidFill>
              </a:rPr>
              <a:t> ؛</a:t>
            </a:r>
          </a:p>
          <a:p>
            <a:pPr lvl="1" algn="just" rtl="1">
              <a:buFont typeface="Arial" pitchFamily="34" charset="0"/>
              <a:buChar char="•"/>
            </a:pPr>
            <a:r>
              <a:rPr lang="ar-MA" sz="1800" b="1" dirty="0" smtClean="0">
                <a:solidFill>
                  <a:schemeClr val="tx1"/>
                </a:solidFill>
              </a:rPr>
              <a:t>الندوة الإفريقية حول قياس العيش الكريم وتقدم المجتمعات سنة </a:t>
            </a:r>
            <a:r>
              <a:rPr lang="ar-MA" sz="1400" b="1" dirty="0" smtClean="0">
                <a:solidFill>
                  <a:schemeClr val="tx1"/>
                </a:solidFill>
                <a:ea typeface="+mn-ea"/>
                <a:cs typeface="+mn-cs"/>
              </a:rPr>
              <a:t>2012</a:t>
            </a:r>
            <a:r>
              <a:rPr lang="ar-MA" sz="1800" b="1" dirty="0" smtClean="0">
                <a:solidFill>
                  <a:schemeClr val="tx1"/>
                </a:solidFill>
              </a:rPr>
              <a:t>. </a:t>
            </a:r>
          </a:p>
          <a:p>
            <a:pPr lvl="1" algn="just" rtl="1">
              <a:buNone/>
            </a:pPr>
            <a:endParaRPr lang="ar-MA" sz="1000" b="1" dirty="0" smtClean="0">
              <a:solidFill>
                <a:schemeClr val="tx1"/>
              </a:solidFill>
            </a:endParaRPr>
          </a:p>
          <a:p>
            <a:pPr algn="just" rtl="1">
              <a:buFontTx/>
              <a:buChar char="-"/>
            </a:pPr>
            <a:r>
              <a:rPr lang="ar-MA" sz="1800" b="1" dirty="0" smtClean="0">
                <a:solidFill>
                  <a:schemeClr val="tx1"/>
                </a:solidFill>
              </a:rPr>
              <a:t>ستقوم المندوبية السامية للتخطيط بمداخلة باسم إفريقيا خلال المنتدى العالمي الرابع لمنظمة التعاون والتنمية الاقتصادية المنظم بنيودلهي في شهر أكتوبر </a:t>
            </a:r>
            <a:r>
              <a:rPr lang="ar-MA" sz="1400" b="1" dirty="0" smtClean="0">
                <a:solidFill>
                  <a:schemeClr val="tx1"/>
                </a:solidFill>
              </a:rPr>
              <a:t>2012</a:t>
            </a:r>
            <a:r>
              <a:rPr lang="ar-MA" sz="1800" b="1" dirty="0" smtClean="0">
                <a:solidFill>
                  <a:schemeClr val="tx1"/>
                </a:solidFill>
              </a:rPr>
              <a:t> حول موضوع “ قياس العيش الكريم من أجل التنمية وإعداد السياسات العمومية ”.</a:t>
            </a:r>
          </a:p>
          <a:p>
            <a:pPr algn="just" rtl="1">
              <a:buNone/>
            </a:pPr>
            <a:r>
              <a:rPr lang="ar-MA" sz="1800" b="1" dirty="0" smtClean="0">
                <a:solidFill>
                  <a:schemeClr val="tx1"/>
                </a:solidFill>
              </a:rPr>
              <a:t>  </a:t>
            </a:r>
            <a:endParaRPr lang="fr-FR" sz="18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401080" cy="5411807"/>
          </a:xfrm>
        </p:spPr>
        <p:txBody>
          <a:bodyPr>
            <a:normAutofit/>
          </a:bodyPr>
          <a:lstStyle/>
          <a:p>
            <a:pPr algn="ctr" rtl="1">
              <a:buNone/>
            </a:pPr>
            <a:endParaRPr lang="fr-FR" sz="2400" b="1" dirty="0" smtClean="0">
              <a:solidFill>
                <a:schemeClr val="tx1"/>
              </a:solidFill>
            </a:endParaRPr>
          </a:p>
          <a:p>
            <a:pPr algn="ctr" rtl="1">
              <a:buNone/>
            </a:pPr>
            <a:r>
              <a:rPr lang="ar-MA" sz="2800" b="1" dirty="0" smtClean="0">
                <a:solidFill>
                  <a:schemeClr val="tx1"/>
                </a:solidFill>
              </a:rPr>
              <a:t>رصيد المندوبية السامية للتخطيط في البحوث حول التصورات</a:t>
            </a:r>
            <a:endParaRPr lang="fr-FR" sz="2800" b="1" dirty="0" smtClean="0">
              <a:solidFill>
                <a:schemeClr val="tx1"/>
              </a:solidFill>
            </a:endParaRPr>
          </a:p>
          <a:p>
            <a:pPr algn="just" rtl="1"/>
            <a:endParaRPr lang="ar-MA" sz="2400" b="1" dirty="0" smtClean="0">
              <a:solidFill>
                <a:schemeClr val="tx1"/>
              </a:solidFill>
            </a:endParaRPr>
          </a:p>
          <a:p>
            <a:pPr algn="just" rtl="1"/>
            <a:r>
              <a:rPr lang="ar-MA" sz="2400" b="1" dirty="0" smtClean="0">
                <a:solidFill>
                  <a:schemeClr val="tx1"/>
                </a:solidFill>
              </a:rPr>
              <a:t>تقوم المندوبية السامية للتخطيط، منذ عدة سنوات، بتجميع وتحليل معطيات نوعية حول تصور السكان لواقعهم الاقتصادي والاجتماعي، وذلك من خلال :</a:t>
            </a:r>
          </a:p>
          <a:p>
            <a:pPr algn="just" rtl="1">
              <a:buFontTx/>
              <a:buChar char="-"/>
            </a:pPr>
            <a:r>
              <a:rPr lang="ar-MA" sz="2400" b="1" dirty="0" smtClean="0">
                <a:solidFill>
                  <a:schemeClr val="tx1"/>
                </a:solidFill>
              </a:rPr>
              <a:t>إدراج فصول وأسئلة ذاتية في بحوثها المنتظمة ذات الطابع الكمي ؛</a:t>
            </a:r>
          </a:p>
          <a:p>
            <a:pPr algn="just" rtl="1">
              <a:buFontTx/>
              <a:buChar char="-"/>
            </a:pPr>
            <a:r>
              <a:rPr lang="ar-MA" sz="2400" b="1" dirty="0" smtClean="0">
                <a:solidFill>
                  <a:schemeClr val="tx1"/>
                </a:solidFill>
              </a:rPr>
              <a:t>إنجاز عدة بحوث منتظمة أو ظرفية ذات طابع نوعي (بحث حول الظرفية لدى الأسر، بحث حول الظرفية لدى المقاولات، بحث حول تصور الأسر لتطور مستوى معيشتهم </a:t>
            </a:r>
            <a:r>
              <a:rPr lang="ar-MA" sz="2400" b="1" dirty="0" err="1" smtClean="0">
                <a:solidFill>
                  <a:schemeClr val="tx1"/>
                </a:solidFill>
              </a:rPr>
              <a:t>إلخ</a:t>
            </a:r>
            <a:r>
              <a:rPr lang="ar-MA" sz="2400" b="1" dirty="0" smtClean="0">
                <a:solidFill>
                  <a:schemeClr val="tx1"/>
                </a:solidFill>
              </a:rPr>
              <a:t> </a:t>
            </a:r>
            <a:r>
              <a:rPr lang="ar-MA" sz="2400" b="1" dirty="0" err="1" smtClean="0">
                <a:solidFill>
                  <a:schemeClr val="tx1"/>
                </a:solidFill>
              </a:rPr>
              <a:t>،</a:t>
            </a:r>
            <a:r>
              <a:rPr lang="fr-FR" sz="2400" b="1" dirty="0" smtClean="0">
                <a:solidFill>
                  <a:schemeClr val="tx1"/>
                </a:solidFill>
              </a:rPr>
              <a:t>.</a:t>
            </a:r>
            <a:r>
              <a:rPr lang="ar-MA" sz="2400" b="1" dirty="0" err="1" smtClean="0">
                <a:solidFill>
                  <a:schemeClr val="tx1"/>
                </a:solidFill>
              </a:rPr>
              <a:t>) </a:t>
            </a:r>
            <a:r>
              <a:rPr lang="ar-MA" sz="2400" b="1" dirty="0" smtClean="0">
                <a:solidFill>
                  <a:schemeClr val="tx1"/>
                </a:solidFill>
              </a:rPr>
              <a:t>؛</a:t>
            </a:r>
          </a:p>
          <a:p>
            <a:pPr algn="just" rtl="1">
              <a:buFontTx/>
              <a:buChar char="-"/>
            </a:pPr>
            <a:r>
              <a:rPr lang="ar-MA" sz="2400" b="1" dirty="0" smtClean="0">
                <a:solidFill>
                  <a:schemeClr val="tx1"/>
                </a:solidFill>
              </a:rPr>
              <a:t>إنجاز عدة دراسات تحليلية تجمع بين المعطيات الموضوعية وتصورات السكان ؛</a:t>
            </a:r>
          </a:p>
          <a:p>
            <a:pPr algn="just" rtl="1">
              <a:buFontTx/>
              <a:buChar char="-"/>
            </a:pPr>
            <a:r>
              <a:rPr lang="ar-MA" sz="2400" b="1" dirty="0" smtClean="0">
                <a:solidFill>
                  <a:schemeClr val="tx1"/>
                </a:solidFill>
              </a:rPr>
              <a:t>حساب ونشر مؤشر الثقة لدى الأسر كل ثلاثة أشهر ؛</a:t>
            </a: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pPr algn="ctr" rtl="1">
              <a:buNone/>
            </a:pPr>
            <a:endParaRPr lang="fr-FR" sz="2400" b="1" dirty="0" smtClean="0">
              <a:solidFill>
                <a:schemeClr val="tx1"/>
              </a:solidFill>
            </a:endParaRPr>
          </a:p>
          <a:p>
            <a:pPr algn="ctr" rtl="1">
              <a:buNone/>
            </a:pPr>
            <a:r>
              <a:rPr lang="ar-MA" sz="2800" b="1" dirty="0" smtClean="0">
                <a:solidFill>
                  <a:schemeClr val="tx1"/>
                </a:solidFill>
              </a:rPr>
              <a:t>البحث الوطني حول العيش الكريم</a:t>
            </a:r>
            <a:endParaRPr lang="fr-FR" sz="2800" b="1" dirty="0" smtClean="0">
              <a:solidFill>
                <a:schemeClr val="tx1"/>
              </a:solidFill>
            </a:endParaRPr>
          </a:p>
          <a:p>
            <a:pPr algn="just" rtl="1">
              <a:buNone/>
            </a:pPr>
            <a:endParaRPr lang="ar-MA" sz="1200" b="1" dirty="0" smtClean="0">
              <a:solidFill>
                <a:schemeClr val="tx1"/>
              </a:solidFill>
            </a:endParaRPr>
          </a:p>
          <a:p>
            <a:pPr algn="just" rtl="1">
              <a:buNone/>
            </a:pPr>
            <a:endParaRPr lang="ar-MA" sz="2000" b="1" dirty="0" smtClean="0">
              <a:solidFill>
                <a:schemeClr val="tx1"/>
              </a:solidFill>
            </a:endParaRPr>
          </a:p>
          <a:p>
            <a:pPr algn="just" rtl="1">
              <a:buNone/>
            </a:pPr>
            <a:r>
              <a:rPr lang="ar-MA" sz="2000" b="1" dirty="0" smtClean="0">
                <a:solidFill>
                  <a:schemeClr val="tx1"/>
                </a:solidFill>
              </a:rPr>
              <a:t>الهدف : مقاربة ملائمة المناهج المعتمدة في نماذج مجتمعية واقتصادية منسجمة بشكل كبير مع اقتصاد في مرحلة انتقالية ذو طبيعة مركبة (مصطلح مقتبس من إميل </a:t>
            </a:r>
            <a:r>
              <a:rPr lang="ar-MA" sz="2000" b="1" dirty="0" err="1" smtClean="0">
                <a:solidFill>
                  <a:schemeClr val="tx1"/>
                </a:solidFill>
              </a:rPr>
              <a:t>دوركايم</a:t>
            </a:r>
            <a:r>
              <a:rPr lang="ar-MA" sz="2000" b="1" dirty="0" smtClean="0">
                <a:solidFill>
                  <a:schemeClr val="tx1"/>
                </a:solidFill>
              </a:rPr>
              <a:t>).</a:t>
            </a:r>
          </a:p>
          <a:p>
            <a:pPr algn="just" rtl="1">
              <a:buNone/>
            </a:pPr>
            <a:endParaRPr lang="ar-MA" sz="2000" b="1" dirty="0" smtClean="0">
              <a:solidFill>
                <a:schemeClr val="tx1"/>
              </a:solidFill>
            </a:endParaRPr>
          </a:p>
          <a:p>
            <a:pPr algn="just" rtl="1">
              <a:buNone/>
            </a:pPr>
            <a:r>
              <a:rPr lang="ar-MA" sz="2000" b="1" dirty="0" smtClean="0">
                <a:solidFill>
                  <a:schemeClr val="tx1"/>
                </a:solidFill>
              </a:rPr>
              <a:t>المنهجية المعتمدة لقياس العيش الكريم</a:t>
            </a:r>
          </a:p>
          <a:p>
            <a:pPr algn="just" rtl="1"/>
            <a:r>
              <a:rPr lang="ar-MA" sz="2000" b="1" dirty="0" smtClean="0">
                <a:solidFill>
                  <a:schemeClr val="tx1"/>
                </a:solidFill>
              </a:rPr>
              <a:t>التحصيل لدى السكان : </a:t>
            </a:r>
          </a:p>
          <a:p>
            <a:pPr lvl="1" algn="just" rtl="1">
              <a:buFontTx/>
              <a:buChar char="-"/>
            </a:pPr>
            <a:r>
              <a:rPr lang="ar-MA" sz="2000" b="1" dirty="0" smtClean="0">
                <a:solidFill>
                  <a:schemeClr val="tx1"/>
                </a:solidFill>
              </a:rPr>
              <a:t>لأبعاد</a:t>
            </a:r>
            <a:r>
              <a:rPr lang="fr-FR" sz="2000" b="1" dirty="0" smtClean="0">
                <a:solidFill>
                  <a:schemeClr val="tx1"/>
                </a:solidFill>
              </a:rPr>
              <a:t> </a:t>
            </a:r>
            <a:r>
              <a:rPr lang="ar-MA" sz="2000" b="1" dirty="0" smtClean="0">
                <a:solidFill>
                  <a:schemeClr val="tx1"/>
                </a:solidFill>
              </a:rPr>
              <a:t>الحياة التي تشكل مصادر العيش الكريم ؛</a:t>
            </a:r>
          </a:p>
          <a:p>
            <a:pPr lvl="1" algn="just" rtl="1">
              <a:buFontTx/>
              <a:buChar char="-"/>
            </a:pPr>
            <a:r>
              <a:rPr lang="ar-MA" sz="2000" b="1" dirty="0" smtClean="0">
                <a:solidFill>
                  <a:schemeClr val="tx1"/>
                </a:solidFill>
              </a:rPr>
              <a:t>للعوامل المحددة للعيش الكريم حسب كل بعد ؛</a:t>
            </a:r>
          </a:p>
          <a:p>
            <a:pPr algn="just" rtl="1"/>
            <a:r>
              <a:rPr lang="ar-MA" sz="2000" b="1" dirty="0" smtClean="0">
                <a:solidFill>
                  <a:schemeClr val="tx1"/>
                </a:solidFill>
              </a:rPr>
              <a:t>قياس ذاتي للعيش الكريم حسب كل مجال</a:t>
            </a:r>
          </a:p>
          <a:p>
            <a:pPr algn="just" rtl="1"/>
            <a:r>
              <a:rPr lang="ar-MA" sz="2000" b="1" dirty="0" smtClean="0">
                <a:solidFill>
                  <a:schemeClr val="tx1"/>
                </a:solidFill>
              </a:rPr>
              <a:t>مستوى </a:t>
            </a:r>
            <a:r>
              <a:rPr lang="ar-MA" sz="2000" b="1" dirty="0" err="1" smtClean="0">
                <a:solidFill>
                  <a:schemeClr val="tx1"/>
                </a:solidFill>
              </a:rPr>
              <a:t>الرضى</a:t>
            </a:r>
            <a:r>
              <a:rPr lang="ar-MA" sz="2000" b="1" dirty="0" smtClean="0">
                <a:solidFill>
                  <a:schemeClr val="tx1"/>
                </a:solidFill>
              </a:rPr>
              <a:t> عن العيش الكريم</a:t>
            </a:r>
            <a:endParaRPr lang="fr-FR" sz="2000" b="1" dirty="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gn="r" rtl="1">
              <a:buNone/>
            </a:pPr>
            <a:endParaRPr lang="ar-MA" sz="2000" b="1" dirty="0" smtClean="0">
              <a:solidFill>
                <a:schemeClr val="tx1"/>
              </a:solidFill>
            </a:endParaRPr>
          </a:p>
          <a:p>
            <a:pPr algn="ctr" rtl="1">
              <a:buNone/>
            </a:pPr>
            <a:r>
              <a:rPr lang="ar-MA" sz="2800" b="1" dirty="0" smtClean="0">
                <a:solidFill>
                  <a:schemeClr val="tx1"/>
                </a:solidFill>
              </a:rPr>
              <a:t>البحث الوطني حول العيش الكريم : المنهجية</a:t>
            </a:r>
          </a:p>
          <a:p>
            <a:pPr algn="r" rtl="1">
              <a:buNone/>
            </a:pPr>
            <a:r>
              <a:rPr lang="ar-MA" sz="2000" b="1" dirty="0" smtClean="0">
                <a:solidFill>
                  <a:schemeClr val="tx1"/>
                </a:solidFill>
              </a:rPr>
              <a:t>خطة المعاينة</a:t>
            </a:r>
          </a:p>
          <a:p>
            <a:pPr algn="r" rtl="1">
              <a:buNone/>
            </a:pPr>
            <a:endParaRPr lang="ar-MA" sz="2000" b="1" dirty="0" smtClean="0">
              <a:solidFill>
                <a:schemeClr val="tx1"/>
              </a:solidFill>
            </a:endParaRPr>
          </a:p>
          <a:p>
            <a:pPr algn="just" rtl="1">
              <a:buFontTx/>
              <a:buChar char="-"/>
            </a:pPr>
            <a:r>
              <a:rPr lang="ar-MA" sz="2000" b="1" dirty="0" smtClean="0">
                <a:solidFill>
                  <a:schemeClr val="tx1"/>
                </a:solidFill>
              </a:rPr>
              <a:t>الوحدة الإحصائية : الأشخاص البالغين </a:t>
            </a:r>
            <a:r>
              <a:rPr lang="ar-MA" sz="1600" b="1" dirty="0" smtClean="0">
                <a:solidFill>
                  <a:schemeClr val="tx1"/>
                </a:solidFill>
              </a:rPr>
              <a:t>15</a:t>
            </a:r>
            <a:r>
              <a:rPr lang="ar-MA" sz="2000" b="1" dirty="0" smtClean="0">
                <a:solidFill>
                  <a:schemeClr val="tx1"/>
                </a:solidFill>
              </a:rPr>
              <a:t> سنة فما فوق ؛ </a:t>
            </a:r>
          </a:p>
          <a:p>
            <a:pPr algn="just" rtl="1">
              <a:buFontTx/>
              <a:buChar char="-"/>
            </a:pPr>
            <a:r>
              <a:rPr lang="ar-MA" sz="2000" b="1" dirty="0" smtClean="0">
                <a:solidFill>
                  <a:schemeClr val="tx1"/>
                </a:solidFill>
              </a:rPr>
              <a:t>حجم العينة : </a:t>
            </a:r>
            <a:r>
              <a:rPr lang="ar-MA" sz="1600" b="1" dirty="0" smtClean="0">
                <a:solidFill>
                  <a:schemeClr val="tx1"/>
                </a:solidFill>
              </a:rPr>
              <a:t>3200</a:t>
            </a:r>
            <a:r>
              <a:rPr lang="ar-MA" sz="2000" b="1" dirty="0" smtClean="0">
                <a:solidFill>
                  <a:schemeClr val="tx1"/>
                </a:solidFill>
              </a:rPr>
              <a:t> شخص تبلغ أعمارهم </a:t>
            </a:r>
            <a:r>
              <a:rPr lang="ar-MA" sz="1600" b="1" dirty="0" smtClean="0">
                <a:solidFill>
                  <a:schemeClr val="tx1"/>
                </a:solidFill>
              </a:rPr>
              <a:t>15</a:t>
            </a:r>
            <a:r>
              <a:rPr lang="ar-MA" sz="2000" b="1" dirty="0" smtClean="0">
                <a:solidFill>
                  <a:schemeClr val="tx1"/>
                </a:solidFill>
              </a:rPr>
              <a:t> سنة فما فوق، منهم </a:t>
            </a:r>
            <a:r>
              <a:rPr lang="ar-MA" sz="1600" b="1" dirty="0" smtClean="0">
                <a:solidFill>
                  <a:schemeClr val="tx1"/>
                </a:solidFill>
              </a:rPr>
              <a:t>2080 </a:t>
            </a:r>
            <a:r>
              <a:rPr lang="ar-MA" sz="2000" b="1" dirty="0" smtClean="0">
                <a:solidFill>
                  <a:schemeClr val="tx1"/>
                </a:solidFill>
              </a:rPr>
              <a:t>بالوسط الحضري ؛</a:t>
            </a:r>
          </a:p>
          <a:p>
            <a:pPr algn="just" rtl="1">
              <a:buFontTx/>
              <a:buChar char="-"/>
            </a:pPr>
            <a:r>
              <a:rPr lang="ar-MA" sz="2000" b="1" dirty="0" smtClean="0">
                <a:solidFill>
                  <a:schemeClr val="tx1"/>
                </a:solidFill>
              </a:rPr>
              <a:t>منهجية المعاينة : تعتمد على مبد أ المعاينة الطبقية من أربع مراحل.</a:t>
            </a:r>
          </a:p>
          <a:p>
            <a:pPr algn="just" rtl="1">
              <a:buNone/>
            </a:pPr>
            <a:endParaRPr lang="ar-MA" sz="2000" b="1" dirty="0" smtClean="0">
              <a:solidFill>
                <a:schemeClr val="tx1"/>
              </a:solidFill>
            </a:endParaRPr>
          </a:p>
          <a:p>
            <a:pPr algn="just" rtl="1">
              <a:buNone/>
            </a:pPr>
            <a:r>
              <a:rPr lang="ar-MA" sz="2000" b="1" dirty="0" smtClean="0">
                <a:solidFill>
                  <a:schemeClr val="tx1"/>
                </a:solidFill>
              </a:rPr>
              <a:t>وسائل تجميع المعطيات : </a:t>
            </a:r>
          </a:p>
          <a:p>
            <a:pPr marL="857250" lvl="1" indent="-457200" algn="just" rtl="1">
              <a:buFont typeface="Arial" pitchFamily="34" charset="0"/>
              <a:buChar char="•"/>
            </a:pPr>
            <a:r>
              <a:rPr lang="ar-MA" sz="2000" b="1" dirty="0" smtClean="0">
                <a:solidFill>
                  <a:schemeClr val="tx1"/>
                </a:solidFill>
              </a:rPr>
              <a:t>استمارة الأسرة حول الخصائص </a:t>
            </a:r>
            <a:r>
              <a:rPr lang="ar-MA" sz="2000" b="1" dirty="0" err="1" smtClean="0">
                <a:solidFill>
                  <a:schemeClr val="tx1"/>
                </a:solidFill>
              </a:rPr>
              <a:t>الديموغرافية</a:t>
            </a:r>
            <a:r>
              <a:rPr lang="ar-MA" sz="2000" b="1" dirty="0" smtClean="0">
                <a:solidFill>
                  <a:schemeClr val="tx1"/>
                </a:solidFill>
              </a:rPr>
              <a:t> والاجتماعية لأفرادها وظروف </a:t>
            </a:r>
            <a:r>
              <a:rPr lang="ar-MA" sz="2000" b="1" dirty="0" err="1" smtClean="0">
                <a:solidFill>
                  <a:schemeClr val="tx1"/>
                </a:solidFill>
              </a:rPr>
              <a:t>معيشتهم </a:t>
            </a:r>
            <a:r>
              <a:rPr lang="ar-MA" sz="2000" b="1" dirty="0" smtClean="0">
                <a:solidFill>
                  <a:schemeClr val="tx1"/>
                </a:solidFill>
              </a:rPr>
              <a:t>؛</a:t>
            </a:r>
          </a:p>
          <a:p>
            <a:pPr marL="857250" lvl="1" indent="-457200" algn="just" rtl="1">
              <a:buFont typeface="Arial" pitchFamily="34" charset="0"/>
              <a:buChar char="•"/>
            </a:pPr>
            <a:r>
              <a:rPr lang="ar-MA" sz="2000" b="1" dirty="0" smtClean="0">
                <a:solidFill>
                  <a:schemeClr val="tx1"/>
                </a:solidFill>
              </a:rPr>
              <a:t>استمارة فردية حول العيش الكريم (تهم شخصا بالغا في كل أسرة) ؛</a:t>
            </a:r>
          </a:p>
          <a:p>
            <a:pPr algn="just" rtl="1">
              <a:buFontTx/>
              <a:buChar char="-"/>
            </a:pPr>
            <a:r>
              <a:rPr lang="ar-MA" sz="2000" b="1" dirty="0" smtClean="0">
                <a:solidFill>
                  <a:schemeClr val="tx1"/>
                </a:solidFill>
              </a:rPr>
              <a:t>مدونة المجالات ومحددات العيش الكريم التي تم إعدادها واعتمادها على أساس نتائج بحث تجريبي ميداني؛ </a:t>
            </a:r>
          </a:p>
          <a:p>
            <a:pPr algn="just" rtl="1">
              <a:buFontTx/>
              <a:buChar char="-"/>
            </a:pPr>
            <a:r>
              <a:rPr lang="ar-MA" sz="2000" b="1" dirty="0" smtClean="0">
                <a:solidFill>
                  <a:schemeClr val="tx1"/>
                </a:solidFill>
              </a:rPr>
              <a:t>تم إنجاز البحث في الميدان ما بين </a:t>
            </a:r>
            <a:r>
              <a:rPr lang="ar-MA" sz="1600" b="1" dirty="0" smtClean="0">
                <a:solidFill>
                  <a:schemeClr val="tx1"/>
                </a:solidFill>
              </a:rPr>
              <a:t>30</a:t>
            </a:r>
            <a:r>
              <a:rPr lang="ar-MA" sz="2000" b="1" dirty="0" smtClean="0">
                <a:solidFill>
                  <a:schemeClr val="tx1"/>
                </a:solidFill>
              </a:rPr>
              <a:t> يناير </a:t>
            </a:r>
            <a:r>
              <a:rPr lang="ar-MA" sz="1600" b="1" dirty="0" smtClean="0">
                <a:solidFill>
                  <a:schemeClr val="tx1"/>
                </a:solidFill>
              </a:rPr>
              <a:t>و20</a:t>
            </a:r>
            <a:r>
              <a:rPr lang="ar-MA" sz="2000" b="1" dirty="0" smtClean="0">
                <a:solidFill>
                  <a:schemeClr val="tx1"/>
                </a:solidFill>
              </a:rPr>
              <a:t> فبراير </a:t>
            </a:r>
            <a:r>
              <a:rPr lang="ar-MA" sz="1600" b="1" dirty="0" smtClean="0">
                <a:solidFill>
                  <a:schemeClr val="tx1"/>
                </a:solidFill>
              </a:rPr>
              <a:t>2012</a:t>
            </a:r>
            <a:r>
              <a:rPr lang="ar-MA" sz="2000" b="1" dirty="0" smtClean="0">
                <a:solidFill>
                  <a:schemeClr val="tx1"/>
                </a:solidFill>
              </a:rPr>
              <a:t>. </a:t>
            </a:r>
            <a:endParaRPr lang="fr-FR" sz="2000" b="1" dirty="0" smtClean="0">
              <a:solidFill>
                <a:schemeClr val="tx1"/>
              </a:solidFill>
            </a:endParaRPr>
          </a:p>
          <a:p>
            <a:pPr algn="r" rtl="1">
              <a:buFontTx/>
              <a:buChar char="-"/>
            </a:pPr>
            <a:endParaRPr lang="ar-MA" sz="2100" b="1" dirty="0" smtClean="0">
              <a:solidFill>
                <a:schemeClr val="tx1"/>
              </a:solidFill>
            </a:endParaRPr>
          </a:p>
          <a:p>
            <a:pPr lvl="1" algn="r" rtl="1">
              <a:buNone/>
            </a:pPr>
            <a:endParaRPr lang="ar-MA" sz="2000" b="1" dirty="0" smtClean="0">
              <a:solidFill>
                <a:schemeClr val="tx1"/>
              </a:solidFill>
            </a:endParaRPr>
          </a:p>
        </p:txBody>
      </p:sp>
      <p:sp>
        <p:nvSpPr>
          <p:cNvPr id="4" name="Espace réservé du numéro de diapositive 3"/>
          <p:cNvSpPr>
            <a:spLocks noGrp="1"/>
          </p:cNvSpPr>
          <p:nvPr>
            <p:ph type="sldNum" sz="quarter" idx="11"/>
          </p:nvPr>
        </p:nvSpPr>
        <p:spPr/>
        <p:txBody>
          <a:bodyPr/>
          <a:lstStyle/>
          <a:p>
            <a:fld id="{75413401-44BA-46A8-8081-F36B66A72DE8}" type="slidenum">
              <a:rPr lang="fr-FR" smtClean="0"/>
              <a:pPr/>
              <a:t>9</a:t>
            </a:fld>
            <a:endParaRPr lang="fr-FR"/>
          </a:p>
        </p:txBody>
      </p:sp>
    </p:spTree>
  </p:cSld>
  <p:clrMapOvr>
    <a:masterClrMapping/>
  </p:clrMapOvr>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Eclairage du bien-être par domaine de vie à_ministre_complet(Sans notes)</Template>
  <TotalTime>1077</TotalTime>
  <Words>1332</Words>
  <Application>Microsoft Office PowerPoint</Application>
  <PresentationFormat>Affichage à l'écran (4:3)</PresentationFormat>
  <Paragraphs>202</Paragraphs>
  <Slides>27</Slides>
  <Notes>0</Notes>
  <HiddenSlides>0</HiddenSlides>
  <MMClips>0</MMClips>
  <ScaleCrop>false</ScaleCrop>
  <HeadingPairs>
    <vt:vector size="4" baseType="variant">
      <vt:variant>
        <vt:lpstr>Thème</vt:lpstr>
      </vt:variant>
      <vt:variant>
        <vt:i4>9</vt:i4>
      </vt:variant>
      <vt:variant>
        <vt:lpstr>Titres des diapositives</vt:lpstr>
      </vt:variant>
      <vt:variant>
        <vt:i4>27</vt:i4>
      </vt:variant>
    </vt:vector>
  </HeadingPairs>
  <TitlesOfParts>
    <vt:vector size="36" baseType="lpstr">
      <vt:lpstr>hcp_model</vt:lpstr>
      <vt:lpstr>1_hcp_model</vt:lpstr>
      <vt:lpstr>2_hcp_model</vt:lpstr>
      <vt:lpstr>4_hcp_model</vt:lpstr>
      <vt:lpstr>3_hcp_model</vt:lpstr>
      <vt:lpstr>5_hcp_model</vt:lpstr>
      <vt:lpstr>6_hcp_model</vt:lpstr>
      <vt:lpstr>7_hcp_model</vt:lpstr>
      <vt:lpstr>8_hcp_model</vt:lpstr>
      <vt:lpstr>Diapositive 1</vt:lpstr>
      <vt:lpstr>Diapositive 2</vt:lpstr>
      <vt:lpstr>Diapositive 3</vt:lpstr>
      <vt:lpstr>Diapositive 4</vt:lpstr>
      <vt:lpstr>Diapositive 5</vt:lpstr>
      <vt:lpstr>Diapositive 6</vt:lpstr>
      <vt:lpstr>Diapositive 7</vt:lpstr>
      <vt:lpstr>Diapositive 8</vt:lpstr>
      <vt:lpstr>Diapositive 9</vt:lpstr>
      <vt:lpstr>   أهم نتائج البحث  ظروف الحياة و العيش الكريم        - مجالات الحياة المحددة للعيش الكريم           - عناصر العيش الكريم بالنسبة لكل مجال</vt:lpstr>
      <vt:lpstr>ظروف الحياة و العيش الكريم</vt:lpstr>
      <vt:lpstr>السكن </vt:lpstr>
      <vt:lpstr>  الدخل </vt:lpstr>
      <vt:lpstr> الشغل  </vt:lpstr>
      <vt:lpstr> الصحة </vt:lpstr>
      <vt:lpstr>الحياة العائلية والمحيط الاجتماعي</vt:lpstr>
      <vt:lpstr>التعليم </vt:lpstr>
      <vt:lpstr>القياس الذاتي للعيش الكريم حسب كل مجال</vt:lpstr>
      <vt:lpstr>السكن </vt:lpstr>
      <vt:lpstr>الدخل من الشغل</vt:lpstr>
      <vt:lpstr>الشغل</vt:lpstr>
      <vt:lpstr>الصحة</vt:lpstr>
      <vt:lpstr>التعليم </vt:lpstr>
      <vt:lpstr>الحياة العائلية والمحيط الاجتماعي</vt:lpstr>
      <vt:lpstr>الحياة الثقافية والروحية والترفيهية</vt:lpstr>
      <vt:lpstr>العيش الكريم الذاتي الإجمالي</vt:lpstr>
      <vt:lpstr>Diapositive 27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Aicha</dc:creator>
  <cp:lastModifiedBy>idous</cp:lastModifiedBy>
  <cp:revision>259</cp:revision>
  <dcterms:created xsi:type="dcterms:W3CDTF">2012-09-29T07:40:02Z</dcterms:created>
  <dcterms:modified xsi:type="dcterms:W3CDTF">2012-10-12T12:16:46Z</dcterms:modified>
</cp:coreProperties>
</file>