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notesSlides/notesSlide16.xml" ContentType="application/vnd.openxmlformats-officedocument.presentationml.notesSlide+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theme/themeOverride17.xml" ContentType="application/vnd.openxmlformats-officedocument.themeOverride+xml"/>
  <Override PartName="/ppt/notesSlides/notesSlide12.xml" ContentType="application/vnd.openxmlformats-officedocument.presentationml.notesSlide+xml"/>
  <Override PartName="/ppt/charts/chart20.xml" ContentType="application/vnd.openxmlformats-officedocument.drawingml.chart+xml"/>
  <Override PartName="/ppt/charts/chart3.xml" ContentType="application/vnd.openxmlformats-officedocument.drawingml.chart+xml"/>
  <Default Extension="xlsx" ContentType="application/vnd.openxmlformats-officedocument.spreadsheetml.sheet"/>
  <Override PartName="/ppt/notesSlides/notesSlide7.xml" ContentType="application/vnd.openxmlformats-officedocument.presentationml.notesSlide+xml"/>
  <Override PartName="/ppt/theme/themeOverride24.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theme/themeOverride20.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25.xml" ContentType="application/vnd.openxmlformats-officedocument.themeOverr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Default Extension="xls" ContentType="application/vnd.ms-excel"/>
  <Override PartName="/ppt/notesSlides/notesSlide18.xml" ContentType="application/vnd.openxmlformats-officedocument.presentationml.notesSl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theme/themeOverride19.xml" ContentType="application/vnd.openxmlformats-officedocument.themeOverride+xml"/>
  <Override PartName="/ppt/charts/chart22.xml" ContentType="application/vnd.openxmlformats-officedocument.drawingml.char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theme/themeOverride15.xml" ContentType="application/vnd.openxmlformats-officedocument.themeOverride+xml"/>
  <Override PartName="/ppt/notesSlides/notesSlide10.xml" ContentType="application/vnd.openxmlformats-officedocument.presentationml.notesSlide+xml"/>
  <Override PartName="/ppt/theme/themeOverride26.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heme/themeOverride22.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23.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63"/>
  </p:notesMasterIdLst>
  <p:handoutMasterIdLst>
    <p:handoutMasterId r:id="rId64"/>
  </p:handoutMasterIdLst>
  <p:sldIdLst>
    <p:sldId id="678" r:id="rId2"/>
    <p:sldId id="555" r:id="rId3"/>
    <p:sldId id="556" r:id="rId4"/>
    <p:sldId id="640" r:id="rId5"/>
    <p:sldId id="557" r:id="rId6"/>
    <p:sldId id="558" r:id="rId7"/>
    <p:sldId id="559" r:id="rId8"/>
    <p:sldId id="560" r:id="rId9"/>
    <p:sldId id="650" r:id="rId10"/>
    <p:sldId id="651" r:id="rId11"/>
    <p:sldId id="652" r:id="rId12"/>
    <p:sldId id="653" r:id="rId13"/>
    <p:sldId id="654" r:id="rId14"/>
    <p:sldId id="655" r:id="rId15"/>
    <p:sldId id="656" r:id="rId16"/>
    <p:sldId id="657" r:id="rId17"/>
    <p:sldId id="658" r:id="rId18"/>
    <p:sldId id="561" r:id="rId19"/>
    <p:sldId id="659" r:id="rId20"/>
    <p:sldId id="563" r:id="rId21"/>
    <p:sldId id="641" r:id="rId22"/>
    <p:sldId id="612" r:id="rId23"/>
    <p:sldId id="595" r:id="rId24"/>
    <p:sldId id="596" r:id="rId25"/>
    <p:sldId id="643" r:id="rId26"/>
    <p:sldId id="660" r:id="rId27"/>
    <p:sldId id="598" r:id="rId28"/>
    <p:sldId id="620" r:id="rId29"/>
    <p:sldId id="601" r:id="rId30"/>
    <p:sldId id="602" r:id="rId31"/>
    <p:sldId id="645" r:id="rId32"/>
    <p:sldId id="521" r:id="rId33"/>
    <p:sldId id="522" r:id="rId34"/>
    <p:sldId id="523" r:id="rId35"/>
    <p:sldId id="524" r:id="rId36"/>
    <p:sldId id="661" r:id="rId37"/>
    <p:sldId id="662" r:id="rId38"/>
    <p:sldId id="663" r:id="rId39"/>
    <p:sldId id="665" r:id="rId40"/>
    <p:sldId id="667" r:id="rId41"/>
    <p:sldId id="668" r:id="rId42"/>
    <p:sldId id="670" r:id="rId43"/>
    <p:sldId id="671" r:id="rId44"/>
    <p:sldId id="548" r:id="rId45"/>
    <p:sldId id="549" r:id="rId46"/>
    <p:sldId id="550" r:id="rId47"/>
    <p:sldId id="551" r:id="rId48"/>
    <p:sldId id="553" r:id="rId49"/>
    <p:sldId id="339" r:id="rId50"/>
    <p:sldId id="493" r:id="rId51"/>
    <p:sldId id="672" r:id="rId52"/>
    <p:sldId id="288" r:id="rId53"/>
    <p:sldId id="631" r:id="rId54"/>
    <p:sldId id="673" r:id="rId55"/>
    <p:sldId id="674" r:id="rId56"/>
    <p:sldId id="675" r:id="rId57"/>
    <p:sldId id="676" r:id="rId58"/>
    <p:sldId id="677" r:id="rId59"/>
    <p:sldId id="398" r:id="rId60"/>
    <p:sldId id="679" r:id="rId61"/>
    <p:sldId id="680" r:id="rId62"/>
  </p:sldIdLst>
  <p:sldSz cx="9144000" cy="6858000" type="screen4x3"/>
  <p:notesSz cx="6669088" cy="9928225"/>
  <p:defaultTextStyle>
    <a:defPPr>
      <a:defRPr lang="fr-FR"/>
    </a:defPPr>
    <a:lvl1pPr algn="l" rtl="0" eaLnBrk="0" fontAlgn="base" hangingPunct="0">
      <a:spcBef>
        <a:spcPct val="0"/>
      </a:spcBef>
      <a:spcAft>
        <a:spcPct val="0"/>
      </a:spcAft>
      <a:defRPr kern="1200">
        <a:solidFill>
          <a:srgbClr val="F18E00"/>
        </a:solidFill>
        <a:latin typeface="Arial" charset="0"/>
        <a:ea typeface="+mn-ea"/>
        <a:cs typeface="Arial" charset="0"/>
      </a:defRPr>
    </a:lvl1pPr>
    <a:lvl2pPr marL="457200" algn="l" rtl="0" eaLnBrk="0" fontAlgn="base" hangingPunct="0">
      <a:spcBef>
        <a:spcPct val="0"/>
      </a:spcBef>
      <a:spcAft>
        <a:spcPct val="0"/>
      </a:spcAft>
      <a:defRPr kern="1200">
        <a:solidFill>
          <a:srgbClr val="F18E00"/>
        </a:solidFill>
        <a:latin typeface="Arial" charset="0"/>
        <a:ea typeface="+mn-ea"/>
        <a:cs typeface="Arial" charset="0"/>
      </a:defRPr>
    </a:lvl2pPr>
    <a:lvl3pPr marL="914400" algn="l" rtl="0" eaLnBrk="0" fontAlgn="base" hangingPunct="0">
      <a:spcBef>
        <a:spcPct val="0"/>
      </a:spcBef>
      <a:spcAft>
        <a:spcPct val="0"/>
      </a:spcAft>
      <a:defRPr kern="1200">
        <a:solidFill>
          <a:srgbClr val="F18E00"/>
        </a:solidFill>
        <a:latin typeface="Arial" charset="0"/>
        <a:ea typeface="+mn-ea"/>
        <a:cs typeface="Arial" charset="0"/>
      </a:defRPr>
    </a:lvl3pPr>
    <a:lvl4pPr marL="1371600" algn="l" rtl="0" eaLnBrk="0" fontAlgn="base" hangingPunct="0">
      <a:spcBef>
        <a:spcPct val="0"/>
      </a:spcBef>
      <a:spcAft>
        <a:spcPct val="0"/>
      </a:spcAft>
      <a:defRPr kern="1200">
        <a:solidFill>
          <a:srgbClr val="F18E00"/>
        </a:solidFill>
        <a:latin typeface="Arial" charset="0"/>
        <a:ea typeface="+mn-ea"/>
        <a:cs typeface="Arial" charset="0"/>
      </a:defRPr>
    </a:lvl4pPr>
    <a:lvl5pPr marL="1828800" algn="l" rtl="0" eaLnBrk="0" fontAlgn="base" hangingPunct="0">
      <a:spcBef>
        <a:spcPct val="0"/>
      </a:spcBef>
      <a:spcAft>
        <a:spcPct val="0"/>
      </a:spcAft>
      <a:defRPr kern="1200">
        <a:solidFill>
          <a:srgbClr val="F18E00"/>
        </a:solidFill>
        <a:latin typeface="Arial" charset="0"/>
        <a:ea typeface="+mn-ea"/>
        <a:cs typeface="Arial" charset="0"/>
      </a:defRPr>
    </a:lvl5pPr>
    <a:lvl6pPr marL="2286000" algn="l" defTabSz="914400" rtl="0" eaLnBrk="1" latinLnBrk="0" hangingPunct="1">
      <a:defRPr kern="1200">
        <a:solidFill>
          <a:srgbClr val="F18E00"/>
        </a:solidFill>
        <a:latin typeface="Arial" charset="0"/>
        <a:ea typeface="+mn-ea"/>
        <a:cs typeface="Arial" charset="0"/>
      </a:defRPr>
    </a:lvl6pPr>
    <a:lvl7pPr marL="2743200" algn="l" defTabSz="914400" rtl="0" eaLnBrk="1" latinLnBrk="0" hangingPunct="1">
      <a:defRPr kern="1200">
        <a:solidFill>
          <a:srgbClr val="F18E00"/>
        </a:solidFill>
        <a:latin typeface="Arial" charset="0"/>
        <a:ea typeface="+mn-ea"/>
        <a:cs typeface="Arial" charset="0"/>
      </a:defRPr>
    </a:lvl7pPr>
    <a:lvl8pPr marL="3200400" algn="l" defTabSz="914400" rtl="0" eaLnBrk="1" latinLnBrk="0" hangingPunct="1">
      <a:defRPr kern="1200">
        <a:solidFill>
          <a:srgbClr val="F18E00"/>
        </a:solidFill>
        <a:latin typeface="Arial" charset="0"/>
        <a:ea typeface="+mn-ea"/>
        <a:cs typeface="Arial" charset="0"/>
      </a:defRPr>
    </a:lvl8pPr>
    <a:lvl9pPr marL="3657600" algn="l" defTabSz="914400" rtl="0" eaLnBrk="1" latinLnBrk="0" hangingPunct="1">
      <a:defRPr kern="1200">
        <a:solidFill>
          <a:srgbClr val="F18E00"/>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E51B2E"/>
    <a:srgbClr val="0000FF"/>
    <a:srgbClr val="660033"/>
    <a:srgbClr val="CC6600"/>
    <a:srgbClr val="FF9900"/>
    <a:srgbClr val="FF9933"/>
  </p:clrMru>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34" autoAdjust="0"/>
    <p:restoredTop sz="95119" autoAdjust="0"/>
  </p:normalViewPr>
  <p:slideViewPr>
    <p:cSldViewPr>
      <p:cViewPr varScale="1">
        <p:scale>
          <a:sx n="54" d="100"/>
          <a:sy n="5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
    </p:cViewPr>
  </p:sorterViewPr>
  <p:notesViewPr>
    <p:cSldViewPr>
      <p:cViewPr varScale="1">
        <p:scale>
          <a:sx n="83" d="100"/>
          <a:sy n="83" d="100"/>
        </p:scale>
        <p:origin x="-2028" y="-90"/>
      </p:cViewPr>
      <p:guideLst>
        <p:guide orient="horz" pos="3128"/>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User\Desktop\Graphique%20deux%20axes%20Nihou.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azizfarz\Downloads\Pers_Agees_V2.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azizfarz\Downloads\Pers_Agees_V2.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User\Desktop\Graphique.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User\Desktop\Traduction\Tab%20pr&#233;sentation\Tab%20&amp;%20Fig%20Pr&#233;sentation%20XLS\Graphiques%20ajout&#233;s%20Fassi.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amine\Desktop\final_national\mghari\note_finale-national\Classeur1.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amine\Desktop\12regiongraphiques.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C:\Users\amine\Desktop\final_national\mghari\note_finale-national\Classeur1.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Classeur1"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C:\Users\amine\Desktop\partir-education-samedi\tableaux_et_graphiques.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file:///C:\Users\User\Desktop\BD%20RGPH%202014\Data%20RGPH%202014%20XLS\Education.xlsx"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C:\Users\User\Desktop\Graphique%20deux%20axes%20Nihou.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C:\Users\aziz\Downloads\RGPH2014.Sample.ActiviteEconomique.xlsx"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C:\Users\aziz\Downloads\RGPH2014.Sample.ActiviteEconomique.xlsx"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file:///C:\Users\aziz\Downloads\RGPH2014.Sample.ActiviteEconomique.xlsx"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file:///C:\Users\User\Desktop\Femmes%20chefs%20de%20m&#233;nages.xlsx"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Classeur1"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file:///F:\RGPH%202014_Habitat\habitat.xlsx"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oleObject" Target="file:///F:\Analyse14\habitat.xlsx" TargetMode="External"/><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2" Type="http://schemas.openxmlformats.org/officeDocument/2006/relationships/oleObject" Target="file:///C:\Users\User\Desktop\Presentation%2013%20Octobre%202015\Graphique.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hemeOverride" Target="../theme/themeOverride4.xml"/><Relationship Id="rId6" Type="http://schemas.openxmlformats.org/officeDocument/2006/relationships/chartUserShapes" Target="../drawings/drawing2.xml"/><Relationship Id="rId5" Type="http://schemas.openxmlformats.org/officeDocument/2006/relationships/oleObject" Target="file:///C:\Users\User\Desktop\RGPH%202014\Graphique%20deux%20axes%20Nihou.xlsx" TargetMode="External"/><Relationship Id="rId4" Type="http://schemas.openxmlformats.org/officeDocument/2006/relationships/image" Target="../media/image8.jpeg"/></Relationships>
</file>

<file path=ppt/charts/_rels/char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hemeOverride" Target="../theme/themeOverride5.xml"/><Relationship Id="rId6" Type="http://schemas.openxmlformats.org/officeDocument/2006/relationships/chartUserShapes" Target="../drawings/drawing3.xml"/><Relationship Id="rId5" Type="http://schemas.openxmlformats.org/officeDocument/2006/relationships/oleObject" Target="file:///C:\Users\User\Desktop\RGPH%202014\Graphique%20deux%20axes%20Nihou.xlsx" TargetMode="External"/><Relationship Id="rId4" Type="http://schemas.openxmlformats.org/officeDocument/2006/relationships/image" Target="../media/image8.jpeg"/></Relationships>
</file>

<file path=ppt/charts/_rels/chart6.xml.rels><?xml version="1.0" encoding="UTF-8" standalone="yes"?>
<Relationships xmlns="http://schemas.openxmlformats.org/package/2006/relationships"><Relationship Id="rId2" Type="http://schemas.openxmlformats.org/officeDocument/2006/relationships/oleObject" Target="file:///C:\Users\User\Desktop\Graphique.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azizfarz\Downloads\Pers_Agees_V2.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azizfarz\Downloads\Pers_Agees_V2.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azizfarz\Downloads\Pers_Agees_V2.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099886243587326E-2"/>
          <c:y val="5.2554716665119017E-2"/>
          <c:w val="0.78688884495818212"/>
          <c:h val="0.84485329063289805"/>
        </c:manualLayout>
      </c:layout>
      <c:barChart>
        <c:barDir val="col"/>
        <c:grouping val="clustered"/>
        <c:ser>
          <c:idx val="0"/>
          <c:order val="0"/>
          <c:tx>
            <c:strRef>
              <c:f>Feuil1!$C$2</c:f>
              <c:strCache>
                <c:ptCount val="1"/>
                <c:pt idx="0">
                  <c:v>Effectif</c:v>
                </c:pt>
              </c:strCache>
            </c:strRef>
          </c:tx>
          <c:dLbls>
            <c:spPr>
              <a:noFill/>
              <a:ln>
                <a:noFill/>
              </a:ln>
              <a:effectLst/>
            </c:spPr>
            <c:txPr>
              <a:bodyPr/>
              <a:lstStyle/>
              <a:p>
                <a:pPr>
                  <a:defRPr b="1"/>
                </a:pPr>
                <a:endParaRPr lang="fr-FR"/>
              </a:p>
            </c:txPr>
            <c:showVal val="1"/>
            <c:extLst>
              <c:ext xmlns:c15="http://schemas.microsoft.com/office/drawing/2012/chart" uri="{CE6537A1-D6FC-4f65-9D91-7224C49458BB}">
                <c15:layout/>
                <c15:showLeaderLines val="0"/>
              </c:ext>
            </c:extLst>
          </c:dLbls>
          <c:cat>
            <c:numRef>
              <c:f>Feuil1!$B$3:$B$8</c:f>
              <c:numCache>
                <c:formatCode>General</c:formatCode>
                <c:ptCount val="6"/>
                <c:pt idx="0">
                  <c:v>1960</c:v>
                </c:pt>
                <c:pt idx="1">
                  <c:v>1971</c:v>
                </c:pt>
                <c:pt idx="2">
                  <c:v>1982</c:v>
                </c:pt>
                <c:pt idx="3">
                  <c:v>1994</c:v>
                </c:pt>
                <c:pt idx="4">
                  <c:v>2004</c:v>
                </c:pt>
                <c:pt idx="5">
                  <c:v>2014</c:v>
                </c:pt>
              </c:numCache>
            </c:numRef>
          </c:cat>
          <c:val>
            <c:numRef>
              <c:f>Feuil1!$C$3:$C$8</c:f>
              <c:numCache>
                <c:formatCode>0.0</c:formatCode>
                <c:ptCount val="6"/>
                <c:pt idx="0">
                  <c:v>11.626470000000001</c:v>
                </c:pt>
                <c:pt idx="1">
                  <c:v>15.379259000000006</c:v>
                </c:pt>
                <c:pt idx="2">
                  <c:v>20.419554999999999</c:v>
                </c:pt>
                <c:pt idx="3">
                  <c:v>26.073716999999913</c:v>
                </c:pt>
                <c:pt idx="4">
                  <c:v>29.891708000000001</c:v>
                </c:pt>
                <c:pt idx="5">
                  <c:v>33.848241999999999</c:v>
                </c:pt>
              </c:numCache>
            </c:numRef>
          </c:val>
        </c:ser>
        <c:axId val="63410176"/>
        <c:axId val="63411712"/>
      </c:barChart>
      <c:catAx>
        <c:axId val="63410176"/>
        <c:scaling>
          <c:orientation val="minMax"/>
        </c:scaling>
        <c:axPos val="b"/>
        <c:numFmt formatCode="General" sourceLinked="1"/>
        <c:tickLblPos val="nextTo"/>
        <c:crossAx val="63411712"/>
        <c:crosses val="autoZero"/>
        <c:auto val="1"/>
        <c:lblAlgn val="ctr"/>
        <c:lblOffset val="100"/>
      </c:catAx>
      <c:valAx>
        <c:axId val="63411712"/>
        <c:scaling>
          <c:orientation val="minMax"/>
        </c:scaling>
        <c:axPos val="l"/>
        <c:majorGridlines/>
        <c:title>
          <c:tx>
            <c:rich>
              <a:bodyPr rot="-5400000" vert="horz"/>
              <a:lstStyle/>
              <a:p>
                <a:pPr>
                  <a:defRPr/>
                </a:pPr>
                <a:r>
                  <a:rPr lang="fr-FR"/>
                  <a:t>Population (Millions)</a:t>
                </a:r>
              </a:p>
            </c:rich>
          </c:tx>
          <c:layout/>
        </c:title>
        <c:numFmt formatCode="0.0" sourceLinked="1"/>
        <c:tickLblPos val="nextTo"/>
        <c:crossAx val="63410176"/>
        <c:crosses val="autoZero"/>
        <c:crossBetween val="between"/>
      </c:valAx>
      <c:spPr>
        <a:ln w="0" cmpd="sng"/>
      </c:spPr>
    </c:plotArea>
    <c:plotVisOnly val="1"/>
    <c:dispBlanksAs val="gap"/>
  </c:chart>
  <c:txPr>
    <a:bodyPr/>
    <a:lstStyle/>
    <a:p>
      <a:pPr>
        <a:defRPr sz="1200"/>
      </a:pPr>
      <a:endParaRPr lang="fr-FR"/>
    </a:p>
  </c:txPr>
  <c:externalData r:id="rId2"/>
  <c:userShapes r:id="rId3"/>
</c:chartSpace>
</file>

<file path=ppt/charts/chart10.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plotArea>
      <c:layout/>
      <c:pieChart>
        <c:varyColors val="1"/>
        <c:ser>
          <c:idx val="0"/>
          <c:order val="0"/>
          <c:dLbls>
            <c:spPr>
              <a:noFill/>
              <a:ln>
                <a:noFill/>
              </a:ln>
              <a:effectLst/>
            </c:spPr>
            <c:txPr>
              <a:bodyPr/>
              <a:lstStyle/>
              <a:p>
                <a:pPr>
                  <a:defRPr sz="1050" b="1"/>
                </a:pPr>
                <a:endParaRPr lang="fr-FR"/>
              </a:p>
            </c:txPr>
            <c:showVal val="1"/>
            <c:showCatName val="1"/>
            <c:showLeaderLines val="1"/>
            <c:extLst>
              <c:ext xmlns:c15="http://schemas.microsoft.com/office/drawing/2012/chart" uri="{CE6537A1-D6FC-4f65-9D91-7224C49458BB}">
                <c15:layout/>
              </c:ext>
            </c:extLst>
          </c:dLbls>
          <c:cat>
            <c:strRef>
              <c:f>Niv_Scol!$A$33:$A$39</c:f>
              <c:strCache>
                <c:ptCount val="7"/>
                <c:pt idx="0">
                  <c:v>Aucun niveau scolaire</c:v>
                </c:pt>
                <c:pt idx="1">
                  <c:v>Préscolaire</c:v>
                </c:pt>
                <c:pt idx="2">
                  <c:v>Primaire</c:v>
                </c:pt>
                <c:pt idx="3">
                  <c:v>Secondaire Collégial</c:v>
                </c:pt>
                <c:pt idx="4">
                  <c:v>Secondaire Qualifiant</c:v>
                </c:pt>
                <c:pt idx="5">
                  <c:v>Supérieur</c:v>
                </c:pt>
                <c:pt idx="6">
                  <c:v>Non déclaré</c:v>
                </c:pt>
              </c:strCache>
            </c:strRef>
          </c:cat>
          <c:val>
            <c:numRef>
              <c:f>Niv_Scol!$B$33:$B$39</c:f>
              <c:numCache>
                <c:formatCode>0.0</c:formatCode>
                <c:ptCount val="7"/>
                <c:pt idx="0">
                  <c:v>70.530957923571208</c:v>
                </c:pt>
                <c:pt idx="1">
                  <c:v>5.9326139426681062</c:v>
                </c:pt>
                <c:pt idx="2">
                  <c:v>11.913673120172245</c:v>
                </c:pt>
                <c:pt idx="3">
                  <c:v>4.4607854172133843</c:v>
                </c:pt>
                <c:pt idx="4">
                  <c:v>4.5234157621860058</c:v>
                </c:pt>
                <c:pt idx="5">
                  <c:v>2.4112528628481766</c:v>
                </c:pt>
                <c:pt idx="6">
                  <c:v>0.22730097134083518</c:v>
                </c:pt>
              </c:numCache>
            </c:numRef>
          </c:val>
        </c:ser>
        <c:firstSliceAng val="0"/>
      </c:pieChart>
    </c:plotArea>
    <c:plotVisOnly val="1"/>
    <c:dispBlanksAs val="zero"/>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FR"/>
  <c:roundedCorners val="1"/>
  <c:style val="26"/>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Feuil1!$B$3</c:f>
              <c:strCache>
                <c:ptCount val="1"/>
                <c:pt idx="0">
                  <c:v>Masculin</c:v>
                </c:pt>
              </c:strCache>
            </c:strRef>
          </c:tx>
          <c:dLbls>
            <c:spPr>
              <a:noFill/>
              <a:ln>
                <a:noFill/>
              </a:ln>
              <a:effectLst/>
            </c:spPr>
            <c:showVal val="1"/>
            <c:extLst>
              <c:ext xmlns:c15="http://schemas.microsoft.com/office/drawing/2012/chart" uri="{CE6537A1-D6FC-4f65-9D91-7224C49458BB}">
                <c15:layout/>
                <c15:showLeaderLines val="0"/>
              </c:ext>
            </c:extLst>
          </c:dLbls>
          <c:cat>
            <c:strRef>
              <c:f>Feuil1!$A$4:$A$16</c:f>
              <c:strCache>
                <c:ptCount val="13"/>
                <c:pt idx="0">
                  <c:v>BENI MELLAL-KHENIFRA</c:v>
                </c:pt>
                <c:pt idx="1">
                  <c:v>ORIENTAL</c:v>
                </c:pt>
                <c:pt idx="2">
                  <c:v> DRAA-TAFILALET</c:v>
                </c:pt>
                <c:pt idx="3">
                  <c:v>RABAT-SALE-KENITRA</c:v>
                </c:pt>
                <c:pt idx="4">
                  <c:v> FES-MEKNES</c:v>
                </c:pt>
                <c:pt idx="5">
                  <c:v>ENSEMBLE DU MAROC</c:v>
                </c:pt>
                <c:pt idx="6">
                  <c:v>GRAND CASABLANCA-SETTAT</c:v>
                </c:pt>
                <c:pt idx="7">
                  <c:v>TANGER-TETOUAN-AL HOCEIMA</c:v>
                </c:pt>
                <c:pt idx="8">
                  <c:v>MARRAKECH-SAFI</c:v>
                </c:pt>
                <c:pt idx="9">
                  <c:v>SOUSS-MASSA</c:v>
                </c:pt>
                <c:pt idx="10">
                  <c:v>GUELMIM OUED NOUN</c:v>
                </c:pt>
                <c:pt idx="11">
                  <c:v>LAAYOUNE-SAKIA EL HAMRA</c:v>
                </c:pt>
                <c:pt idx="12">
                  <c:v>EDDAKHLA-OUED EDDAHAB</c:v>
                </c:pt>
              </c:strCache>
            </c:strRef>
          </c:cat>
          <c:val>
            <c:numRef>
              <c:f>Feuil1!$B$4:$B$16</c:f>
              <c:numCache>
                <c:formatCode>0.0</c:formatCode>
                <c:ptCount val="13"/>
                <c:pt idx="0">
                  <c:v>18.13344248874332</c:v>
                </c:pt>
                <c:pt idx="1">
                  <c:v>21.697264218862507</c:v>
                </c:pt>
                <c:pt idx="2">
                  <c:v>22.775263951734527</c:v>
                </c:pt>
                <c:pt idx="3">
                  <c:v>24.867599773028182</c:v>
                </c:pt>
                <c:pt idx="4">
                  <c:v>26.142460684551317</c:v>
                </c:pt>
                <c:pt idx="5">
                  <c:v>26.753071180861696</c:v>
                </c:pt>
                <c:pt idx="6">
                  <c:v>26.794218857536126</c:v>
                </c:pt>
                <c:pt idx="7">
                  <c:v>28.320566232137217</c:v>
                </c:pt>
                <c:pt idx="8">
                  <c:v>29.543299226353863</c:v>
                </c:pt>
                <c:pt idx="9">
                  <c:v>35.108782652986982</c:v>
                </c:pt>
                <c:pt idx="10">
                  <c:v>38.606143970655665</c:v>
                </c:pt>
                <c:pt idx="11">
                  <c:v>51.518833535844436</c:v>
                </c:pt>
                <c:pt idx="12">
                  <c:v>56.923076923076955</c:v>
                </c:pt>
              </c:numCache>
            </c:numRef>
          </c:val>
        </c:ser>
        <c:ser>
          <c:idx val="1"/>
          <c:order val="1"/>
          <c:tx>
            <c:strRef>
              <c:f>Feuil1!$C$3</c:f>
              <c:strCache>
                <c:ptCount val="1"/>
                <c:pt idx="0">
                  <c:v>Féminin</c:v>
                </c:pt>
              </c:strCache>
            </c:strRef>
          </c:tx>
          <c:dLbls>
            <c:spPr>
              <a:noFill/>
              <a:ln>
                <a:noFill/>
              </a:ln>
              <a:effectLst/>
            </c:spPr>
            <c:showVal val="1"/>
            <c:extLst>
              <c:ext xmlns:c15="http://schemas.microsoft.com/office/drawing/2012/chart" uri="{CE6537A1-D6FC-4f65-9D91-7224C49458BB}">
                <c15:layout/>
                <c15:showLeaderLines val="0"/>
              </c:ext>
            </c:extLst>
          </c:dLbls>
          <c:cat>
            <c:strRef>
              <c:f>Feuil1!$A$4:$A$16</c:f>
              <c:strCache>
                <c:ptCount val="13"/>
                <c:pt idx="0">
                  <c:v>BENI MELLAL-KHENIFRA</c:v>
                </c:pt>
                <c:pt idx="1">
                  <c:v>ORIENTAL</c:v>
                </c:pt>
                <c:pt idx="2">
                  <c:v> DRAA-TAFILALET</c:v>
                </c:pt>
                <c:pt idx="3">
                  <c:v>RABAT-SALE-KENITRA</c:v>
                </c:pt>
                <c:pt idx="4">
                  <c:v> FES-MEKNES</c:v>
                </c:pt>
                <c:pt idx="5">
                  <c:v>ENSEMBLE DU MAROC</c:v>
                </c:pt>
                <c:pt idx="6">
                  <c:v>GRAND CASABLANCA-SETTAT</c:v>
                </c:pt>
                <c:pt idx="7">
                  <c:v>TANGER-TETOUAN-AL HOCEIMA</c:v>
                </c:pt>
                <c:pt idx="8">
                  <c:v>MARRAKECH-SAFI</c:v>
                </c:pt>
                <c:pt idx="9">
                  <c:v>SOUSS-MASSA</c:v>
                </c:pt>
                <c:pt idx="10">
                  <c:v>GUELMIM OUED NOUN</c:v>
                </c:pt>
                <c:pt idx="11">
                  <c:v>LAAYOUNE-SAKIA EL HAMRA</c:v>
                </c:pt>
                <c:pt idx="12">
                  <c:v>EDDAKHLA-OUED EDDAHAB</c:v>
                </c:pt>
              </c:strCache>
            </c:strRef>
          </c:cat>
          <c:val>
            <c:numRef>
              <c:f>Feuil1!$C$4:$C$16</c:f>
              <c:numCache>
                <c:formatCode>0.0</c:formatCode>
                <c:ptCount val="13"/>
                <c:pt idx="0">
                  <c:v>81.866557511256659</c:v>
                </c:pt>
                <c:pt idx="1">
                  <c:v>78.302735781137514</c:v>
                </c:pt>
                <c:pt idx="2">
                  <c:v>77.224736048265456</c:v>
                </c:pt>
                <c:pt idx="3">
                  <c:v>75.132400226971725</c:v>
                </c:pt>
                <c:pt idx="4">
                  <c:v>73.857539315448648</c:v>
                </c:pt>
                <c:pt idx="5">
                  <c:v>73.246928819138304</c:v>
                </c:pt>
                <c:pt idx="6">
                  <c:v>73.205781142463678</c:v>
                </c:pt>
                <c:pt idx="7">
                  <c:v>71.679433767862719</c:v>
                </c:pt>
                <c:pt idx="8">
                  <c:v>70.456700773646119</c:v>
                </c:pt>
                <c:pt idx="9">
                  <c:v>64.891217347013026</c:v>
                </c:pt>
                <c:pt idx="10">
                  <c:v>61.393856029344292</c:v>
                </c:pt>
                <c:pt idx="11">
                  <c:v>48.481166464155493</c:v>
                </c:pt>
                <c:pt idx="12">
                  <c:v>43.07692307692308</c:v>
                </c:pt>
              </c:numCache>
            </c:numRef>
          </c:val>
        </c:ser>
        <c:gapWidth val="17"/>
        <c:axId val="68700416"/>
        <c:axId val="68710400"/>
      </c:barChart>
      <c:catAx>
        <c:axId val="68700416"/>
        <c:scaling>
          <c:orientation val="minMax"/>
        </c:scaling>
        <c:axPos val="b"/>
        <c:numFmt formatCode="General" sourceLinked="0"/>
        <c:majorTickMark val="none"/>
        <c:tickLblPos val="nextTo"/>
        <c:txPr>
          <a:bodyPr/>
          <a:lstStyle/>
          <a:p>
            <a:pPr>
              <a:defRPr sz="600"/>
            </a:pPr>
            <a:endParaRPr lang="fr-FR"/>
          </a:p>
        </c:txPr>
        <c:crossAx val="68710400"/>
        <c:crosses val="autoZero"/>
        <c:auto val="1"/>
        <c:lblAlgn val="ctr"/>
        <c:lblOffset val="100"/>
      </c:catAx>
      <c:valAx>
        <c:axId val="68710400"/>
        <c:scaling>
          <c:orientation val="minMax"/>
        </c:scaling>
        <c:axPos val="l"/>
        <c:majorGridlines>
          <c:spPr>
            <a:ln>
              <a:solidFill>
                <a:schemeClr val="bg1"/>
              </a:solidFill>
            </a:ln>
          </c:spPr>
        </c:majorGridlines>
        <c:numFmt formatCode="0.0" sourceLinked="1"/>
        <c:majorTickMark val="none"/>
        <c:tickLblPos val="nextTo"/>
        <c:crossAx val="68700416"/>
        <c:crosses val="autoZero"/>
        <c:crossBetween val="between"/>
      </c:valAx>
    </c:plotArea>
    <c:legend>
      <c:legendPos val="b"/>
      <c:layout/>
      <c:txPr>
        <a:bodyPr/>
        <a:lstStyle/>
        <a:p>
          <a:pPr>
            <a:defRPr sz="1800"/>
          </a:pPr>
          <a:endParaRPr lang="fr-FR"/>
        </a:p>
      </c:txPr>
    </c:legend>
    <c:plotVisOnly val="1"/>
    <c:dispBlanksAs val="gap"/>
  </c:chart>
  <c:spPr>
    <a:noFill/>
    <a:ln>
      <a:solidFill>
        <a:srgbClr val="EAEAEA">
          <a:lumMod val="50000"/>
        </a:srgbClr>
      </a:solidFill>
    </a:ln>
  </c:sp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Feuil5!$B$43</c:f>
              <c:strCache>
                <c:ptCount val="1"/>
                <c:pt idx="0">
                  <c:v>Total</c:v>
                </c:pt>
              </c:strCache>
            </c:strRef>
          </c:tx>
          <c:dPt>
            <c:idx val="0"/>
            <c:spPr>
              <a:solidFill>
                <a:schemeClr val="accent2"/>
              </a:solidFill>
            </c:spPr>
          </c:dPt>
          <c:dPt>
            <c:idx val="1"/>
            <c:spPr>
              <a:solidFill>
                <a:schemeClr val="accent2"/>
              </a:solidFill>
            </c:spPr>
          </c:dPt>
          <c:dPt>
            <c:idx val="2"/>
            <c:spPr>
              <a:solidFill>
                <a:schemeClr val="accent2"/>
              </a:solidFill>
            </c:spPr>
          </c:dPt>
          <c:dPt>
            <c:idx val="3"/>
            <c:spPr>
              <a:solidFill>
                <a:schemeClr val="accent2"/>
              </a:solidFill>
            </c:spPr>
          </c:dPt>
          <c:dPt>
            <c:idx val="4"/>
            <c:spPr>
              <a:solidFill>
                <a:schemeClr val="accent2"/>
              </a:solidFill>
            </c:spPr>
          </c:dPt>
          <c:dLbls>
            <c:spPr>
              <a:noFill/>
              <a:ln>
                <a:noFill/>
              </a:ln>
              <a:effectLst/>
            </c:spPr>
            <c:txPr>
              <a:bodyPr/>
              <a:lstStyle/>
              <a:p>
                <a:pPr>
                  <a:defRPr sz="1100" b="1"/>
                </a:pPr>
                <a:endParaRPr lang="fr-FR"/>
              </a:p>
            </c:txPr>
            <c:showVal val="1"/>
            <c:extLst>
              <c:ext xmlns:c15="http://schemas.microsoft.com/office/drawing/2012/chart" uri="{CE6537A1-D6FC-4f65-9D91-7224C49458BB}">
                <c15:layout/>
                <c15:showLeaderLines val="0"/>
              </c:ext>
            </c:extLst>
          </c:dLbls>
          <c:cat>
            <c:strRef>
              <c:f>Feuil5!$A$44:$A$56</c:f>
              <c:strCache>
                <c:ptCount val="13"/>
                <c:pt idx="0">
                  <c:v>ORIENTAL</c:v>
                </c:pt>
                <c:pt idx="1">
                  <c:v>SOUSS-MASSA</c:v>
                </c:pt>
                <c:pt idx="2">
                  <c:v>GUELMIM OUED NOUN</c:v>
                </c:pt>
                <c:pt idx="3">
                  <c:v>RABAT-SALE-KENITRA</c:v>
                </c:pt>
                <c:pt idx="4">
                  <c:v>GRAND CASABLANCA-SETTAT</c:v>
                </c:pt>
                <c:pt idx="5">
                  <c:v>TANGER-TETOUAN-AL HOCEIMA</c:v>
                </c:pt>
                <c:pt idx="6">
                  <c:v>ENSEMBLE DU MAROC</c:v>
                </c:pt>
                <c:pt idx="7">
                  <c:v> FES-MEKNES</c:v>
                </c:pt>
                <c:pt idx="8">
                  <c:v>DRAA-TAFILALET</c:v>
                </c:pt>
                <c:pt idx="9">
                  <c:v>LAAYOUNE-SAKIA EL HAMRA</c:v>
                </c:pt>
                <c:pt idx="10">
                  <c:v>BENI MELLAL-KHENIFRA</c:v>
                </c:pt>
                <c:pt idx="11">
                  <c:v>MARRAKECH-SAFI</c:v>
                </c:pt>
                <c:pt idx="12">
                  <c:v>EDDAKHLA-OUED EDDAHAB</c:v>
                </c:pt>
              </c:strCache>
            </c:strRef>
          </c:cat>
          <c:val>
            <c:numRef>
              <c:f>Feuil5!$B$44:$B$56</c:f>
              <c:numCache>
                <c:formatCode>0.0</c:formatCode>
                <c:ptCount val="13"/>
                <c:pt idx="0">
                  <c:v>1.89000718810946</c:v>
                </c:pt>
                <c:pt idx="1">
                  <c:v>1.979624176473149</c:v>
                </c:pt>
                <c:pt idx="2">
                  <c:v>1.9927620006460334</c:v>
                </c:pt>
                <c:pt idx="3">
                  <c:v>2.0442818821762412</c:v>
                </c:pt>
                <c:pt idx="4">
                  <c:v>2.0848538274190607</c:v>
                </c:pt>
                <c:pt idx="5">
                  <c:v>2.1537901520497442</c:v>
                </c:pt>
                <c:pt idx="6">
                  <c:v>2.1751274330231927</c:v>
                </c:pt>
                <c:pt idx="7">
                  <c:v>2.2611994367854011</c:v>
                </c:pt>
                <c:pt idx="8">
                  <c:v>2.3410355125736197</c:v>
                </c:pt>
                <c:pt idx="9">
                  <c:v>2.3937682625326979</c:v>
                </c:pt>
                <c:pt idx="10">
                  <c:v>2.4209785766901888</c:v>
                </c:pt>
                <c:pt idx="11">
                  <c:v>2.4305748766777979</c:v>
                </c:pt>
                <c:pt idx="12">
                  <c:v>2.8635121384504392</c:v>
                </c:pt>
              </c:numCache>
            </c:numRef>
          </c:val>
        </c:ser>
        <c:axId val="68745088"/>
        <c:axId val="68746624"/>
      </c:barChart>
      <c:catAx>
        <c:axId val="68745088"/>
        <c:scaling>
          <c:orientation val="minMax"/>
        </c:scaling>
        <c:axPos val="b"/>
        <c:numFmt formatCode="General" sourceLinked="0"/>
        <c:tickLblPos val="nextTo"/>
        <c:txPr>
          <a:bodyPr/>
          <a:lstStyle/>
          <a:p>
            <a:pPr>
              <a:defRPr sz="800"/>
            </a:pPr>
            <a:endParaRPr lang="fr-FR"/>
          </a:p>
        </c:txPr>
        <c:crossAx val="68746624"/>
        <c:crosses val="autoZero"/>
        <c:auto val="1"/>
        <c:lblAlgn val="ctr"/>
        <c:lblOffset val="100"/>
      </c:catAx>
      <c:valAx>
        <c:axId val="68746624"/>
        <c:scaling>
          <c:orientation val="minMax"/>
          <c:min val="1.5"/>
        </c:scaling>
        <c:axPos val="l"/>
        <c:majorGridlines/>
        <c:numFmt formatCode="0.0" sourceLinked="1"/>
        <c:tickLblPos val="nextTo"/>
        <c:crossAx val="68745088"/>
        <c:crosses val="autoZero"/>
        <c:crossBetween val="between"/>
      </c:valAx>
    </c:plotArea>
    <c:plotVisOnly val="1"/>
    <c:dispBlanksAs val="gap"/>
  </c:chart>
  <c:spPr>
    <a:ln>
      <a:solidFill>
        <a:srgbClr val="0000FF"/>
      </a:solidFill>
    </a:ln>
  </c:sp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plotArea>
      <c:layout/>
      <c:barChart>
        <c:barDir val="col"/>
        <c:grouping val="clustered"/>
        <c:ser>
          <c:idx val="0"/>
          <c:order val="0"/>
          <c:tx>
            <c:strRef>
              <c:f>Graphique!$A$113</c:f>
              <c:strCache>
                <c:ptCount val="1"/>
                <c:pt idx="0">
                  <c:v>Masculin</c:v>
                </c:pt>
              </c:strCache>
            </c:strRef>
          </c:tx>
          <c:dLbls>
            <c:spPr>
              <a:noFill/>
              <a:ln>
                <a:noFill/>
              </a:ln>
              <a:effectLst/>
            </c:spPr>
            <c:dLblPos val="outEnd"/>
            <c:showVal val="1"/>
            <c:extLst>
              <c:ext xmlns:c15="http://schemas.microsoft.com/office/drawing/2012/chart" uri="{CE6537A1-D6FC-4f65-9D91-7224C49458BB}">
                <c15:layout/>
                <c15:showLeaderLines val="1"/>
              </c:ext>
            </c:extLst>
          </c:dLbls>
          <c:cat>
            <c:strRef>
              <c:f>Graphique!$B$112:$D$112</c:f>
              <c:strCache>
                <c:ptCount val="3"/>
                <c:pt idx="0">
                  <c:v>Urbain</c:v>
                </c:pt>
                <c:pt idx="1">
                  <c:v>Rural</c:v>
                </c:pt>
                <c:pt idx="2">
                  <c:v>Ensemble</c:v>
                </c:pt>
              </c:strCache>
            </c:strRef>
          </c:cat>
          <c:val>
            <c:numRef>
              <c:f>Graphique!$B$113:$D$113</c:f>
              <c:numCache>
                <c:formatCode>General</c:formatCode>
                <c:ptCount val="3"/>
                <c:pt idx="0">
                  <c:v>5.9</c:v>
                </c:pt>
                <c:pt idx="1">
                  <c:v>3.3</c:v>
                </c:pt>
                <c:pt idx="2">
                  <c:v>5.0999999999999996</c:v>
                </c:pt>
              </c:numCache>
            </c:numRef>
          </c:val>
        </c:ser>
        <c:ser>
          <c:idx val="1"/>
          <c:order val="1"/>
          <c:tx>
            <c:strRef>
              <c:f>Graphique!$A$114</c:f>
              <c:strCache>
                <c:ptCount val="1"/>
                <c:pt idx="0">
                  <c:v>Féminin</c:v>
                </c:pt>
              </c:strCache>
            </c:strRef>
          </c:tx>
          <c:dLbls>
            <c:spPr>
              <a:noFill/>
              <a:ln>
                <a:noFill/>
              </a:ln>
              <a:effectLst/>
            </c:spPr>
            <c:dLblPos val="outEnd"/>
            <c:showVal val="1"/>
            <c:extLst>
              <c:ext xmlns:c15="http://schemas.microsoft.com/office/drawing/2012/chart" uri="{CE6537A1-D6FC-4f65-9D91-7224C49458BB}">
                <c15:layout/>
                <c15:showLeaderLines val="1"/>
              </c:ext>
            </c:extLst>
          </c:dLbls>
          <c:cat>
            <c:strRef>
              <c:f>Graphique!$B$112:$D$112</c:f>
              <c:strCache>
                <c:ptCount val="3"/>
                <c:pt idx="0">
                  <c:v>Urbain</c:v>
                </c:pt>
                <c:pt idx="1">
                  <c:v>Rural</c:v>
                </c:pt>
                <c:pt idx="2">
                  <c:v>Ensemble</c:v>
                </c:pt>
              </c:strCache>
            </c:strRef>
          </c:cat>
          <c:val>
            <c:numRef>
              <c:f>Graphique!$B$114:$D$114</c:f>
              <c:numCache>
                <c:formatCode>0.0</c:formatCode>
                <c:ptCount val="3"/>
                <c:pt idx="0">
                  <c:v>8</c:v>
                </c:pt>
                <c:pt idx="1">
                  <c:v>4.3</c:v>
                </c:pt>
                <c:pt idx="2">
                  <c:v>6.7</c:v>
                </c:pt>
              </c:numCache>
            </c:numRef>
          </c:val>
        </c:ser>
        <c:ser>
          <c:idx val="2"/>
          <c:order val="2"/>
          <c:tx>
            <c:strRef>
              <c:f>Graphique!$A$115</c:f>
              <c:strCache>
                <c:ptCount val="1"/>
                <c:pt idx="0">
                  <c:v>Ensemble</c:v>
                </c:pt>
              </c:strCache>
            </c:strRef>
          </c:tx>
          <c:dLbls>
            <c:spPr>
              <a:noFill/>
              <a:ln>
                <a:noFill/>
              </a:ln>
              <a:effectLst/>
            </c:spPr>
            <c:dLblPos val="outEnd"/>
            <c:showVal val="1"/>
            <c:extLst>
              <c:ext xmlns:c15="http://schemas.microsoft.com/office/drawing/2012/chart" uri="{CE6537A1-D6FC-4f65-9D91-7224C49458BB}">
                <c15:layout/>
                <c15:showLeaderLines val="1"/>
              </c:ext>
            </c:extLst>
          </c:dLbls>
          <c:cat>
            <c:strRef>
              <c:f>Graphique!$B$112:$D$112</c:f>
              <c:strCache>
                <c:ptCount val="3"/>
                <c:pt idx="0">
                  <c:v>Urbain</c:v>
                </c:pt>
                <c:pt idx="1">
                  <c:v>Rural</c:v>
                </c:pt>
                <c:pt idx="2">
                  <c:v>Ensemble</c:v>
                </c:pt>
              </c:strCache>
            </c:strRef>
          </c:cat>
          <c:val>
            <c:numRef>
              <c:f>Graphique!$B$115:$D$115</c:f>
              <c:numCache>
                <c:formatCode>General</c:formatCode>
                <c:ptCount val="3"/>
                <c:pt idx="0">
                  <c:v>6.9</c:v>
                </c:pt>
                <c:pt idx="1">
                  <c:v>3.8</c:v>
                </c:pt>
                <c:pt idx="2">
                  <c:v>5.9</c:v>
                </c:pt>
              </c:numCache>
            </c:numRef>
          </c:val>
        </c:ser>
        <c:dLbls>
          <c:showVal val="1"/>
        </c:dLbls>
        <c:axId val="68851968"/>
        <c:axId val="68870144"/>
      </c:barChart>
      <c:catAx>
        <c:axId val="68851968"/>
        <c:scaling>
          <c:orientation val="minMax"/>
        </c:scaling>
        <c:axPos val="b"/>
        <c:numFmt formatCode="General" sourceLinked="1"/>
        <c:tickLblPos val="nextTo"/>
        <c:crossAx val="68870144"/>
        <c:crosses val="autoZero"/>
        <c:auto val="1"/>
        <c:lblAlgn val="ctr"/>
        <c:lblOffset val="100"/>
      </c:catAx>
      <c:valAx>
        <c:axId val="68870144"/>
        <c:scaling>
          <c:orientation val="minMax"/>
        </c:scaling>
        <c:axPos val="l"/>
        <c:majorGridlines/>
        <c:numFmt formatCode="General" sourceLinked="1"/>
        <c:tickLblPos val="nextTo"/>
        <c:crossAx val="68851968"/>
        <c:crosses val="autoZero"/>
        <c:crossBetween val="between"/>
      </c:valAx>
    </c:plotArea>
    <c:legend>
      <c:legendPos val="b"/>
      <c:layout/>
    </c:legend>
    <c:plotVisOnly val="1"/>
    <c:dispBlanksAs val="gap"/>
  </c:chart>
  <c:txPr>
    <a:bodyPr/>
    <a:lstStyle/>
    <a:p>
      <a:pPr>
        <a:defRPr sz="1200" b="1"/>
      </a:pPr>
      <a:endParaRPr lang="fr-FR"/>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autoTitleDeleted val="1"/>
    <c:view3D>
      <c:rAngAx val="1"/>
    </c:view3D>
    <c:plotArea>
      <c:layout/>
      <c:bar3DChart>
        <c:barDir val="col"/>
        <c:grouping val="clustered"/>
        <c:ser>
          <c:idx val="0"/>
          <c:order val="0"/>
          <c:tx>
            <c:strRef>
              <c:f>Feuil1!$E$173</c:f>
              <c:strCache>
                <c:ptCount val="1"/>
                <c:pt idx="0">
                  <c:v>Masculin</c:v>
                </c:pt>
              </c:strCache>
            </c:strRef>
          </c:tx>
          <c:dLbls>
            <c:spPr>
              <a:noFill/>
              <a:ln>
                <a:noFill/>
              </a:ln>
              <a:effectLst/>
            </c:spPr>
            <c:txPr>
              <a:bodyPr/>
              <a:lstStyle/>
              <a:p>
                <a:pPr>
                  <a:defRPr b="1" i="0" baseline="0"/>
                </a:pPr>
                <a:endParaRPr lang="fr-FR"/>
              </a:p>
            </c:txPr>
            <c:showVal val="1"/>
            <c:extLst>
              <c:ext xmlns:c15="http://schemas.microsoft.com/office/drawing/2012/chart" uri="{CE6537A1-D6FC-4f65-9D91-7224C49458BB}">
                <c15:layout/>
                <c15:showLeaderLines val="0"/>
              </c:ext>
            </c:extLst>
          </c:dLbls>
          <c:cat>
            <c:multiLvlStrRef>
              <c:f>Feuil1!$F$171:$K$172</c:f>
              <c:multiLvlStrCache>
                <c:ptCount val="6"/>
                <c:lvl>
                  <c:pt idx="0">
                    <c:v>Urbain</c:v>
                  </c:pt>
                  <c:pt idx="1">
                    <c:v>Rural</c:v>
                  </c:pt>
                  <c:pt idx="2">
                    <c:v>Ensemble</c:v>
                  </c:pt>
                  <c:pt idx="3">
                    <c:v>Urbain</c:v>
                  </c:pt>
                  <c:pt idx="4">
                    <c:v>Rural</c:v>
                  </c:pt>
                  <c:pt idx="5">
                    <c:v>Ensemble</c:v>
                  </c:pt>
                </c:lvl>
                <c:lvl>
                  <c:pt idx="0">
                    <c:v>RGPH 2004</c:v>
                  </c:pt>
                  <c:pt idx="3">
                    <c:v>RGPH 2014</c:v>
                  </c:pt>
                </c:lvl>
              </c:multiLvlStrCache>
            </c:multiLvlStrRef>
          </c:cat>
          <c:val>
            <c:numRef>
              <c:f>Feuil1!$F$173:$K$173</c:f>
              <c:numCache>
                <c:formatCode>0.0</c:formatCode>
                <c:ptCount val="6"/>
                <c:pt idx="0">
                  <c:v>18.8</c:v>
                </c:pt>
                <c:pt idx="1">
                  <c:v>46</c:v>
                </c:pt>
                <c:pt idx="2">
                  <c:v>30.8</c:v>
                </c:pt>
                <c:pt idx="3">
                  <c:v>13.7</c:v>
                </c:pt>
                <c:pt idx="4">
                  <c:v>35.200000000000003</c:v>
                </c:pt>
                <c:pt idx="5">
                  <c:v>22.1</c:v>
                </c:pt>
              </c:numCache>
            </c:numRef>
          </c:val>
        </c:ser>
        <c:ser>
          <c:idx val="1"/>
          <c:order val="1"/>
          <c:tx>
            <c:strRef>
              <c:f>Feuil1!$E$174</c:f>
              <c:strCache>
                <c:ptCount val="1"/>
                <c:pt idx="0">
                  <c:v>Féminin</c:v>
                </c:pt>
              </c:strCache>
            </c:strRef>
          </c:tx>
          <c:dLbls>
            <c:spPr>
              <a:noFill/>
              <a:ln>
                <a:noFill/>
              </a:ln>
              <a:effectLst/>
            </c:spPr>
            <c:txPr>
              <a:bodyPr/>
              <a:lstStyle/>
              <a:p>
                <a:pPr>
                  <a:defRPr b="1" i="0" baseline="0"/>
                </a:pPr>
                <a:endParaRPr lang="fr-FR"/>
              </a:p>
            </c:txPr>
            <c:showVal val="1"/>
            <c:extLst>
              <c:ext xmlns:c15="http://schemas.microsoft.com/office/drawing/2012/chart" uri="{CE6537A1-D6FC-4f65-9D91-7224C49458BB}">
                <c15:layout/>
                <c15:showLeaderLines val="0"/>
              </c:ext>
            </c:extLst>
          </c:dLbls>
          <c:cat>
            <c:multiLvlStrRef>
              <c:f>Feuil1!$F$171:$K$172</c:f>
              <c:multiLvlStrCache>
                <c:ptCount val="6"/>
                <c:lvl>
                  <c:pt idx="0">
                    <c:v>Urbain</c:v>
                  </c:pt>
                  <c:pt idx="1">
                    <c:v>Rural</c:v>
                  </c:pt>
                  <c:pt idx="2">
                    <c:v>Ensemble</c:v>
                  </c:pt>
                  <c:pt idx="3">
                    <c:v>Urbain</c:v>
                  </c:pt>
                  <c:pt idx="4">
                    <c:v>Rural</c:v>
                  </c:pt>
                  <c:pt idx="5">
                    <c:v>Ensemble</c:v>
                  </c:pt>
                </c:lvl>
                <c:lvl>
                  <c:pt idx="0">
                    <c:v>RGPH 2004</c:v>
                  </c:pt>
                  <c:pt idx="3">
                    <c:v>RGPH 2014</c:v>
                  </c:pt>
                </c:lvl>
              </c:multiLvlStrCache>
            </c:multiLvlStrRef>
          </c:cat>
          <c:val>
            <c:numRef>
              <c:f>Feuil1!$F$174:$K$174</c:f>
              <c:numCache>
                <c:formatCode>0.0</c:formatCode>
                <c:ptCount val="6"/>
                <c:pt idx="0">
                  <c:v>39.5</c:v>
                </c:pt>
                <c:pt idx="1">
                  <c:v>74.5</c:v>
                </c:pt>
                <c:pt idx="2">
                  <c:v>54.7</c:v>
                </c:pt>
                <c:pt idx="3">
                  <c:v>30.5</c:v>
                </c:pt>
                <c:pt idx="4">
                  <c:v>60.4</c:v>
                </c:pt>
                <c:pt idx="5">
                  <c:v>41.9</c:v>
                </c:pt>
              </c:numCache>
            </c:numRef>
          </c:val>
        </c:ser>
        <c:ser>
          <c:idx val="2"/>
          <c:order val="2"/>
          <c:tx>
            <c:strRef>
              <c:f>Feuil1!$E$175</c:f>
              <c:strCache>
                <c:ptCount val="1"/>
                <c:pt idx="0">
                  <c:v>Ensemble</c:v>
                </c:pt>
              </c:strCache>
            </c:strRef>
          </c:tx>
          <c:dLbls>
            <c:dLbl>
              <c:idx val="5"/>
              <c:layout>
                <c:manualLayout>
                  <c:x val="8.8153652974005889E-3"/>
                  <c:y val="-3.485814382305461E-3"/>
                </c:manualLayout>
              </c:layout>
              <c:showVal val="1"/>
              <c:extLst>
                <c:ext xmlns:c15="http://schemas.microsoft.com/office/drawing/2012/chart" uri="{CE6537A1-D6FC-4f65-9D91-7224C49458BB}">
                  <c15:layout/>
                </c:ext>
              </c:extLst>
            </c:dLbl>
            <c:spPr>
              <a:noFill/>
              <a:ln>
                <a:noFill/>
              </a:ln>
              <a:effectLst/>
            </c:spPr>
            <c:txPr>
              <a:bodyPr/>
              <a:lstStyle/>
              <a:p>
                <a:pPr>
                  <a:defRPr b="1" i="0" baseline="0"/>
                </a:pPr>
                <a:endParaRPr lang="fr-FR"/>
              </a:p>
            </c:txPr>
            <c:showVal val="1"/>
            <c:extLst>
              <c:ext xmlns:c15="http://schemas.microsoft.com/office/drawing/2012/chart" uri="{CE6537A1-D6FC-4f65-9D91-7224C49458BB}">
                <c15:layout/>
                <c15:showLeaderLines val="0"/>
              </c:ext>
            </c:extLst>
          </c:dLbls>
          <c:cat>
            <c:multiLvlStrRef>
              <c:f>Feuil1!$F$171:$K$172</c:f>
              <c:multiLvlStrCache>
                <c:ptCount val="6"/>
                <c:lvl>
                  <c:pt idx="0">
                    <c:v>Urbain</c:v>
                  </c:pt>
                  <c:pt idx="1">
                    <c:v>Rural</c:v>
                  </c:pt>
                  <c:pt idx="2">
                    <c:v>Ensemble</c:v>
                  </c:pt>
                  <c:pt idx="3">
                    <c:v>Urbain</c:v>
                  </c:pt>
                  <c:pt idx="4">
                    <c:v>Rural</c:v>
                  </c:pt>
                  <c:pt idx="5">
                    <c:v>Ensemble</c:v>
                  </c:pt>
                </c:lvl>
                <c:lvl>
                  <c:pt idx="0">
                    <c:v>RGPH 2004</c:v>
                  </c:pt>
                  <c:pt idx="3">
                    <c:v>RGPH 2014</c:v>
                  </c:pt>
                </c:lvl>
              </c:multiLvlStrCache>
            </c:multiLvlStrRef>
          </c:cat>
          <c:val>
            <c:numRef>
              <c:f>Feuil1!$F$175:$K$175</c:f>
              <c:numCache>
                <c:formatCode>0.0</c:formatCode>
                <c:ptCount val="6"/>
                <c:pt idx="0">
                  <c:v>29.4</c:v>
                </c:pt>
                <c:pt idx="1">
                  <c:v>60.5</c:v>
                </c:pt>
                <c:pt idx="2">
                  <c:v>43</c:v>
                </c:pt>
                <c:pt idx="3">
                  <c:v>22.2</c:v>
                </c:pt>
                <c:pt idx="4">
                  <c:v>47.7</c:v>
                </c:pt>
                <c:pt idx="5">
                  <c:v>32</c:v>
                </c:pt>
              </c:numCache>
            </c:numRef>
          </c:val>
        </c:ser>
        <c:dLbls>
          <c:showVal val="1"/>
        </c:dLbls>
        <c:gapWidth val="75"/>
        <c:shape val="box"/>
        <c:axId val="68782336"/>
        <c:axId val="68796416"/>
        <c:axId val="0"/>
      </c:bar3DChart>
      <c:catAx>
        <c:axId val="68782336"/>
        <c:scaling>
          <c:orientation val="minMax"/>
        </c:scaling>
        <c:axPos val="b"/>
        <c:numFmt formatCode="General" sourceLinked="0"/>
        <c:majorTickMark val="none"/>
        <c:tickLblPos val="nextTo"/>
        <c:txPr>
          <a:bodyPr/>
          <a:lstStyle/>
          <a:p>
            <a:pPr>
              <a:defRPr b="1" i="0" baseline="0"/>
            </a:pPr>
            <a:endParaRPr lang="fr-FR"/>
          </a:p>
        </c:txPr>
        <c:crossAx val="68796416"/>
        <c:crosses val="autoZero"/>
        <c:auto val="1"/>
        <c:lblAlgn val="ctr"/>
        <c:lblOffset val="100"/>
      </c:catAx>
      <c:valAx>
        <c:axId val="68796416"/>
        <c:scaling>
          <c:orientation val="minMax"/>
        </c:scaling>
        <c:axPos val="l"/>
        <c:numFmt formatCode="0.0" sourceLinked="1"/>
        <c:majorTickMark val="none"/>
        <c:tickLblPos val="nextTo"/>
        <c:txPr>
          <a:bodyPr/>
          <a:lstStyle/>
          <a:p>
            <a:pPr>
              <a:defRPr b="1" i="0" baseline="0"/>
            </a:pPr>
            <a:endParaRPr lang="fr-FR"/>
          </a:p>
        </c:txPr>
        <c:crossAx val="68782336"/>
        <c:crosses val="autoZero"/>
        <c:crossBetween val="between"/>
      </c:valAx>
    </c:plotArea>
    <c:legend>
      <c:legendPos val="b"/>
      <c:layout/>
      <c:txPr>
        <a:bodyPr/>
        <a:lstStyle/>
        <a:p>
          <a:pPr>
            <a:defRPr b="1" i="0" baseline="0"/>
          </a:pPr>
          <a:endParaRPr lang="fr-FR"/>
        </a:p>
      </c:txPr>
    </c:legend>
    <c:plotVisOnly val="1"/>
    <c:dispBlanksAs val="gap"/>
  </c:chart>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tx>
            <c:strRef>
              <c:f>Feuil2!$B$1</c:f>
              <c:strCache>
                <c:ptCount val="1"/>
                <c:pt idx="0">
                  <c:v>Masculin</c:v>
                </c:pt>
              </c:strCache>
            </c:strRef>
          </c:tx>
          <c:dLbls>
            <c:spPr>
              <a:noFill/>
              <a:ln>
                <a:noFill/>
              </a:ln>
              <a:effectLst/>
            </c:spPr>
            <c:txPr>
              <a:bodyPr/>
              <a:lstStyle/>
              <a:p>
                <a:pPr>
                  <a:defRPr b="1"/>
                </a:pPr>
                <a:endParaRPr lang="fr-FR"/>
              </a:p>
            </c:txPr>
            <c:showVal val="1"/>
            <c:extLst>
              <c:ext xmlns:c15="http://schemas.microsoft.com/office/drawing/2012/chart" uri="{CE6537A1-D6FC-4f65-9D91-7224C49458BB}">
                <c15:layout/>
                <c15:showLeaderLines val="0"/>
              </c:ext>
            </c:extLst>
          </c:dLbls>
          <c:cat>
            <c:strRef>
              <c:f>Feuil2!$A$2:$A$13</c:f>
              <c:strCache>
                <c:ptCount val="12"/>
                <c:pt idx="0">
                  <c:v>BENI MELLAL-KHENIFRA</c:v>
                </c:pt>
                <c:pt idx="1">
                  <c:v>MARRAKECH-SAFI</c:v>
                </c:pt>
                <c:pt idx="2">
                  <c:v>FES-MEKNES</c:v>
                </c:pt>
                <c:pt idx="3">
                  <c:v>DRAA-TAFILALET</c:v>
                </c:pt>
                <c:pt idx="4">
                  <c:v>SOUSS-MASSA</c:v>
                </c:pt>
                <c:pt idx="5">
                  <c:v>ORIENTAL</c:v>
                </c:pt>
                <c:pt idx="6">
                  <c:v>GUELMIM OUED NOUN</c:v>
                </c:pt>
                <c:pt idx="7">
                  <c:v>TANGER-TETOUAN-AL HOCEIMA</c:v>
                </c:pt>
                <c:pt idx="8">
                  <c:v>RABAT-SALE-KENITRA</c:v>
                </c:pt>
                <c:pt idx="9">
                  <c:v>GRAND CASABLANCA-SETTAT</c:v>
                </c:pt>
                <c:pt idx="10">
                  <c:v>EDDAKHLA-OUED EDDAHAB</c:v>
                </c:pt>
                <c:pt idx="11">
                  <c:v>LAAYOUNE-SAKIA EL HAMRA</c:v>
                </c:pt>
              </c:strCache>
            </c:strRef>
          </c:cat>
          <c:val>
            <c:numRef>
              <c:f>Feuil2!$B$2:$B$13</c:f>
              <c:numCache>
                <c:formatCode>0.0</c:formatCode>
                <c:ptCount val="12"/>
                <c:pt idx="0">
                  <c:v>27.4</c:v>
                </c:pt>
                <c:pt idx="1">
                  <c:v>28.2</c:v>
                </c:pt>
                <c:pt idx="2">
                  <c:v>23.9</c:v>
                </c:pt>
                <c:pt idx="3">
                  <c:v>22</c:v>
                </c:pt>
                <c:pt idx="4">
                  <c:v>21.6</c:v>
                </c:pt>
                <c:pt idx="5">
                  <c:v>22.2</c:v>
                </c:pt>
                <c:pt idx="6">
                  <c:v>19.899999999999999</c:v>
                </c:pt>
                <c:pt idx="7">
                  <c:v>21</c:v>
                </c:pt>
                <c:pt idx="8">
                  <c:v>19.5</c:v>
                </c:pt>
                <c:pt idx="9">
                  <c:v>18.100000000000001</c:v>
                </c:pt>
                <c:pt idx="10">
                  <c:v>20.100000000000001</c:v>
                </c:pt>
                <c:pt idx="11">
                  <c:v>13.6</c:v>
                </c:pt>
              </c:numCache>
            </c:numRef>
          </c:val>
        </c:ser>
        <c:ser>
          <c:idx val="1"/>
          <c:order val="1"/>
          <c:tx>
            <c:strRef>
              <c:f>Feuil2!$C$1</c:f>
              <c:strCache>
                <c:ptCount val="1"/>
                <c:pt idx="0">
                  <c:v>Féminin</c:v>
                </c:pt>
              </c:strCache>
            </c:strRef>
          </c:tx>
          <c:dLbls>
            <c:spPr>
              <a:noFill/>
              <a:ln>
                <a:noFill/>
              </a:ln>
              <a:effectLst/>
            </c:spPr>
            <c:txPr>
              <a:bodyPr/>
              <a:lstStyle/>
              <a:p>
                <a:pPr>
                  <a:defRPr b="1"/>
                </a:pPr>
                <a:endParaRPr lang="fr-FR"/>
              </a:p>
            </c:txPr>
            <c:showVal val="1"/>
            <c:extLst>
              <c:ext xmlns:c15="http://schemas.microsoft.com/office/drawing/2012/chart" uri="{CE6537A1-D6FC-4f65-9D91-7224C49458BB}">
                <c15:layout/>
                <c15:showLeaderLines val="0"/>
              </c:ext>
            </c:extLst>
          </c:dLbls>
          <c:cat>
            <c:strRef>
              <c:f>Feuil2!$A$2:$A$13</c:f>
              <c:strCache>
                <c:ptCount val="12"/>
                <c:pt idx="0">
                  <c:v>BENI MELLAL-KHENIFRA</c:v>
                </c:pt>
                <c:pt idx="1">
                  <c:v>MARRAKECH-SAFI</c:v>
                </c:pt>
                <c:pt idx="2">
                  <c:v>FES-MEKNES</c:v>
                </c:pt>
                <c:pt idx="3">
                  <c:v>DRAA-TAFILALET</c:v>
                </c:pt>
                <c:pt idx="4">
                  <c:v>SOUSS-MASSA</c:v>
                </c:pt>
                <c:pt idx="5">
                  <c:v>ORIENTAL</c:v>
                </c:pt>
                <c:pt idx="6">
                  <c:v>GUELMIM OUED NOUN</c:v>
                </c:pt>
                <c:pt idx="7">
                  <c:v>TANGER-TETOUAN-AL HOCEIMA</c:v>
                </c:pt>
                <c:pt idx="8">
                  <c:v>RABAT-SALE-KENITRA</c:v>
                </c:pt>
                <c:pt idx="9">
                  <c:v>GRAND CASABLANCA-SETTAT</c:v>
                </c:pt>
                <c:pt idx="10">
                  <c:v>EDDAKHLA-OUED EDDAHAB</c:v>
                </c:pt>
                <c:pt idx="11">
                  <c:v>LAAYOUNE-SAKIA EL HAMRA</c:v>
                </c:pt>
              </c:strCache>
            </c:strRef>
          </c:cat>
          <c:val>
            <c:numRef>
              <c:f>Feuil2!$C$2:$C$13</c:f>
              <c:numCache>
                <c:formatCode>0.0</c:formatCode>
                <c:ptCount val="12"/>
                <c:pt idx="0">
                  <c:v>49.4</c:v>
                </c:pt>
                <c:pt idx="1">
                  <c:v>47.9</c:v>
                </c:pt>
                <c:pt idx="2">
                  <c:v>46.1</c:v>
                </c:pt>
                <c:pt idx="3">
                  <c:v>45.1</c:v>
                </c:pt>
                <c:pt idx="4">
                  <c:v>45.7</c:v>
                </c:pt>
                <c:pt idx="5">
                  <c:v>41.8</c:v>
                </c:pt>
                <c:pt idx="6">
                  <c:v>43.1</c:v>
                </c:pt>
                <c:pt idx="7">
                  <c:v>40.9</c:v>
                </c:pt>
                <c:pt idx="8">
                  <c:v>37.200000000000003</c:v>
                </c:pt>
                <c:pt idx="9">
                  <c:v>34.6</c:v>
                </c:pt>
                <c:pt idx="10">
                  <c:v>29.1</c:v>
                </c:pt>
                <c:pt idx="11">
                  <c:v>27.7</c:v>
                </c:pt>
              </c:numCache>
            </c:numRef>
          </c:val>
        </c:ser>
        <c:ser>
          <c:idx val="2"/>
          <c:order val="2"/>
          <c:tx>
            <c:strRef>
              <c:f>Feuil2!$D$1</c:f>
              <c:strCache>
                <c:ptCount val="1"/>
                <c:pt idx="0">
                  <c:v>Total</c:v>
                </c:pt>
              </c:strCache>
            </c:strRef>
          </c:tx>
          <c:dLbls>
            <c:spPr>
              <a:noFill/>
              <a:ln>
                <a:noFill/>
              </a:ln>
              <a:effectLst/>
            </c:spPr>
            <c:txPr>
              <a:bodyPr/>
              <a:lstStyle/>
              <a:p>
                <a:pPr>
                  <a:defRPr b="1"/>
                </a:pPr>
                <a:endParaRPr lang="fr-FR"/>
              </a:p>
            </c:txPr>
            <c:showVal val="1"/>
            <c:extLst>
              <c:ext xmlns:c15="http://schemas.microsoft.com/office/drawing/2012/chart" uri="{CE6537A1-D6FC-4f65-9D91-7224C49458BB}">
                <c15:layout/>
                <c15:showLeaderLines val="0"/>
              </c:ext>
            </c:extLst>
          </c:dLbls>
          <c:cat>
            <c:strRef>
              <c:f>Feuil2!$A$2:$A$13</c:f>
              <c:strCache>
                <c:ptCount val="12"/>
                <c:pt idx="0">
                  <c:v>BENI MELLAL-KHENIFRA</c:v>
                </c:pt>
                <c:pt idx="1">
                  <c:v>MARRAKECH-SAFI</c:v>
                </c:pt>
                <c:pt idx="2">
                  <c:v>FES-MEKNES</c:v>
                </c:pt>
                <c:pt idx="3">
                  <c:v>DRAA-TAFILALET</c:v>
                </c:pt>
                <c:pt idx="4">
                  <c:v>SOUSS-MASSA</c:v>
                </c:pt>
                <c:pt idx="5">
                  <c:v>ORIENTAL</c:v>
                </c:pt>
                <c:pt idx="6">
                  <c:v>GUELMIM OUED NOUN</c:v>
                </c:pt>
                <c:pt idx="7">
                  <c:v>TANGER-TETOUAN-AL HOCEIMA</c:v>
                </c:pt>
                <c:pt idx="8">
                  <c:v>RABAT-SALE-KENITRA</c:v>
                </c:pt>
                <c:pt idx="9">
                  <c:v>GRAND CASABLANCA-SETTAT</c:v>
                </c:pt>
                <c:pt idx="10">
                  <c:v>EDDAKHLA-OUED EDDAHAB</c:v>
                </c:pt>
                <c:pt idx="11">
                  <c:v>LAAYOUNE-SAKIA EL HAMRA</c:v>
                </c:pt>
              </c:strCache>
            </c:strRef>
          </c:cat>
          <c:val>
            <c:numRef>
              <c:f>Feuil2!$D$2:$D$13</c:f>
              <c:numCache>
                <c:formatCode>General</c:formatCode>
                <c:ptCount val="12"/>
                <c:pt idx="0">
                  <c:v>38.700000000000003</c:v>
                </c:pt>
                <c:pt idx="1">
                  <c:v>38</c:v>
                </c:pt>
                <c:pt idx="2">
                  <c:v>35.200000000000003</c:v>
                </c:pt>
                <c:pt idx="3">
                  <c:v>34</c:v>
                </c:pt>
                <c:pt idx="4">
                  <c:v>34</c:v>
                </c:pt>
                <c:pt idx="5">
                  <c:v>32.1</c:v>
                </c:pt>
                <c:pt idx="6">
                  <c:v>31.7</c:v>
                </c:pt>
                <c:pt idx="7">
                  <c:v>30.8</c:v>
                </c:pt>
                <c:pt idx="8">
                  <c:v>28.4</c:v>
                </c:pt>
                <c:pt idx="9">
                  <c:v>26.4</c:v>
                </c:pt>
                <c:pt idx="10">
                  <c:v>23.9</c:v>
                </c:pt>
                <c:pt idx="11">
                  <c:v>20.3</c:v>
                </c:pt>
              </c:numCache>
            </c:numRef>
          </c:val>
        </c:ser>
        <c:dLbls>
          <c:showVal val="1"/>
        </c:dLbls>
        <c:gapWidth val="75"/>
        <c:shape val="box"/>
        <c:axId val="68881024"/>
        <c:axId val="68895104"/>
        <c:axId val="0"/>
      </c:bar3DChart>
      <c:catAx>
        <c:axId val="68881024"/>
        <c:scaling>
          <c:orientation val="minMax"/>
        </c:scaling>
        <c:axPos val="b"/>
        <c:numFmt formatCode="General" sourceLinked="0"/>
        <c:majorTickMark val="none"/>
        <c:tickLblPos val="nextTo"/>
        <c:txPr>
          <a:bodyPr/>
          <a:lstStyle/>
          <a:p>
            <a:pPr>
              <a:defRPr sz="700" b="1"/>
            </a:pPr>
            <a:endParaRPr lang="fr-FR"/>
          </a:p>
        </c:txPr>
        <c:crossAx val="68895104"/>
        <c:crosses val="autoZero"/>
        <c:auto val="1"/>
        <c:lblAlgn val="ctr"/>
        <c:lblOffset val="100"/>
      </c:catAx>
      <c:valAx>
        <c:axId val="68895104"/>
        <c:scaling>
          <c:orientation val="minMax"/>
        </c:scaling>
        <c:axPos val="l"/>
        <c:numFmt formatCode="0.0" sourceLinked="1"/>
        <c:majorTickMark val="none"/>
        <c:tickLblPos val="nextTo"/>
        <c:crossAx val="68881024"/>
        <c:crosses val="autoZero"/>
        <c:crossBetween val="between"/>
      </c:valAx>
    </c:plotArea>
    <c:legend>
      <c:legendPos val="b"/>
      <c:layout/>
      <c:txPr>
        <a:bodyPr/>
        <a:lstStyle/>
        <a:p>
          <a:pPr>
            <a:defRPr b="1"/>
          </a:pPr>
          <a:endParaRPr lang="fr-FR"/>
        </a:p>
      </c:txPr>
    </c:legend>
    <c:plotVisOnly val="1"/>
    <c:dispBlanksAs val="gap"/>
  </c:chart>
  <c:spPr>
    <a:ln>
      <a:solidFill>
        <a:srgbClr val="0000FF"/>
      </a:solidFill>
    </a:ln>
  </c:sp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autoTitleDeleted val="1"/>
    <c:view3D>
      <c:rAngAx val="1"/>
    </c:view3D>
    <c:plotArea>
      <c:layout/>
      <c:bar3DChart>
        <c:barDir val="col"/>
        <c:grouping val="clustered"/>
        <c:ser>
          <c:idx val="0"/>
          <c:order val="0"/>
          <c:tx>
            <c:strRef>
              <c:f>Feuil1!$D$227</c:f>
              <c:strCache>
                <c:ptCount val="1"/>
                <c:pt idx="0">
                  <c:v>Arabe</c:v>
                </c:pt>
              </c:strCache>
            </c:strRef>
          </c:tx>
          <c:dLbls>
            <c:spPr>
              <a:noFill/>
              <a:ln>
                <a:noFill/>
              </a:ln>
              <a:effectLst/>
            </c:spPr>
            <c:txPr>
              <a:bodyPr/>
              <a:lstStyle/>
              <a:p>
                <a:pPr>
                  <a:defRPr sz="850" b="1" baseline="0"/>
                </a:pPr>
                <a:endParaRPr lang="fr-FR"/>
              </a:p>
            </c:txPr>
            <c:showVal val="1"/>
            <c:extLst>
              <c:ext xmlns:c15="http://schemas.microsoft.com/office/drawing/2012/chart" uri="{CE6537A1-D6FC-4f65-9D91-7224C49458BB}">
                <c15:layout/>
                <c15:showLeaderLines val="0"/>
              </c:ext>
            </c:extLst>
          </c:dLbls>
          <c:cat>
            <c:multiLvlStrRef>
              <c:f>Feuil1!$E$225:$M$226</c:f>
              <c:multiLvlStrCache>
                <c:ptCount val="9"/>
                <c:lvl>
                  <c:pt idx="0">
                    <c:v> Masculin</c:v>
                  </c:pt>
                  <c:pt idx="1">
                    <c:v> Féminin</c:v>
                  </c:pt>
                  <c:pt idx="2">
                    <c:v> Total</c:v>
                  </c:pt>
                  <c:pt idx="3">
                    <c:v> Masculin</c:v>
                  </c:pt>
                  <c:pt idx="4">
                    <c:v> Féminin</c:v>
                  </c:pt>
                  <c:pt idx="5">
                    <c:v>Total</c:v>
                  </c:pt>
                  <c:pt idx="6">
                    <c:v>Masculin</c:v>
                  </c:pt>
                  <c:pt idx="7">
                    <c:v> Féminin</c:v>
                  </c:pt>
                  <c:pt idx="8">
                    <c:v> Total</c:v>
                  </c:pt>
                </c:lvl>
                <c:lvl>
                  <c:pt idx="0">
                    <c:v>Urbain</c:v>
                  </c:pt>
                  <c:pt idx="3">
                    <c:v>Rural</c:v>
                  </c:pt>
                  <c:pt idx="6">
                    <c:v>Ensemble</c:v>
                  </c:pt>
                </c:lvl>
              </c:multiLvlStrCache>
            </c:multiLvlStrRef>
          </c:cat>
          <c:val>
            <c:numRef>
              <c:f>Feuil1!$E$227:$M$227</c:f>
              <c:numCache>
                <c:formatCode>0.0</c:formatCode>
                <c:ptCount val="9"/>
                <c:pt idx="0">
                  <c:v>99.4</c:v>
                </c:pt>
                <c:pt idx="1">
                  <c:v>99.3</c:v>
                </c:pt>
                <c:pt idx="2">
                  <c:v>99.4</c:v>
                </c:pt>
                <c:pt idx="3">
                  <c:v>99.5</c:v>
                </c:pt>
                <c:pt idx="4">
                  <c:v>99.4</c:v>
                </c:pt>
                <c:pt idx="5">
                  <c:v>99.5</c:v>
                </c:pt>
                <c:pt idx="6">
                  <c:v>99.4</c:v>
                </c:pt>
                <c:pt idx="7">
                  <c:v>99.4</c:v>
                </c:pt>
                <c:pt idx="8">
                  <c:v>99.4</c:v>
                </c:pt>
              </c:numCache>
            </c:numRef>
          </c:val>
        </c:ser>
        <c:ser>
          <c:idx val="1"/>
          <c:order val="1"/>
          <c:tx>
            <c:strRef>
              <c:f>Feuil1!$D$228</c:f>
              <c:strCache>
                <c:ptCount val="1"/>
                <c:pt idx="0">
                  <c:v>Francais</c:v>
                </c:pt>
              </c:strCache>
            </c:strRef>
          </c:tx>
          <c:dLbls>
            <c:spPr>
              <a:noFill/>
              <a:ln>
                <a:noFill/>
              </a:ln>
              <a:effectLst/>
            </c:spPr>
            <c:txPr>
              <a:bodyPr/>
              <a:lstStyle/>
              <a:p>
                <a:pPr algn="ctr">
                  <a:defRPr lang="fr-FR" sz="850" b="1" i="0" u="none" strike="noStrike" kern="1200" baseline="0">
                    <a:solidFill>
                      <a:sysClr val="windowText" lastClr="000000"/>
                    </a:solidFill>
                    <a:latin typeface="+mn-lt"/>
                    <a:ea typeface="+mn-ea"/>
                    <a:cs typeface="+mn-cs"/>
                  </a:defRPr>
                </a:pPr>
                <a:endParaRPr lang="fr-FR"/>
              </a:p>
            </c:txPr>
            <c:showVal val="1"/>
            <c:extLst>
              <c:ext xmlns:c15="http://schemas.microsoft.com/office/drawing/2012/chart" uri="{CE6537A1-D6FC-4f65-9D91-7224C49458BB}">
                <c15:layout/>
                <c15:showLeaderLines val="0"/>
              </c:ext>
            </c:extLst>
          </c:dLbls>
          <c:cat>
            <c:multiLvlStrRef>
              <c:f>Feuil1!$E$225:$M$226</c:f>
              <c:multiLvlStrCache>
                <c:ptCount val="9"/>
                <c:lvl>
                  <c:pt idx="0">
                    <c:v> Masculin</c:v>
                  </c:pt>
                  <c:pt idx="1">
                    <c:v> Féminin</c:v>
                  </c:pt>
                  <c:pt idx="2">
                    <c:v> Total</c:v>
                  </c:pt>
                  <c:pt idx="3">
                    <c:v> Masculin</c:v>
                  </c:pt>
                  <c:pt idx="4">
                    <c:v> Féminin</c:v>
                  </c:pt>
                  <c:pt idx="5">
                    <c:v>Total</c:v>
                  </c:pt>
                  <c:pt idx="6">
                    <c:v>Masculin</c:v>
                  </c:pt>
                  <c:pt idx="7">
                    <c:v> Féminin</c:v>
                  </c:pt>
                  <c:pt idx="8">
                    <c:v> Total</c:v>
                  </c:pt>
                </c:lvl>
                <c:lvl>
                  <c:pt idx="0">
                    <c:v>Urbain</c:v>
                  </c:pt>
                  <c:pt idx="3">
                    <c:v>Rural</c:v>
                  </c:pt>
                  <c:pt idx="6">
                    <c:v>Ensemble</c:v>
                  </c:pt>
                </c:lvl>
              </c:multiLvlStrCache>
            </c:multiLvlStrRef>
          </c:cat>
          <c:val>
            <c:numRef>
              <c:f>Feuil1!$E$228:$M$228</c:f>
              <c:numCache>
                <c:formatCode>0.0</c:formatCode>
                <c:ptCount val="9"/>
                <c:pt idx="0">
                  <c:v>71.400000000000006</c:v>
                </c:pt>
                <c:pt idx="1">
                  <c:v>72.8</c:v>
                </c:pt>
                <c:pt idx="2">
                  <c:v>72</c:v>
                </c:pt>
                <c:pt idx="3">
                  <c:v>52.2</c:v>
                </c:pt>
                <c:pt idx="4">
                  <c:v>51.4</c:v>
                </c:pt>
                <c:pt idx="5">
                  <c:v>51.9</c:v>
                </c:pt>
                <c:pt idx="6">
                  <c:v>65.099999999999994</c:v>
                </c:pt>
                <c:pt idx="7">
                  <c:v>67.099999999999994</c:v>
                </c:pt>
                <c:pt idx="8">
                  <c:v>66</c:v>
                </c:pt>
              </c:numCache>
            </c:numRef>
          </c:val>
        </c:ser>
        <c:ser>
          <c:idx val="2"/>
          <c:order val="2"/>
          <c:tx>
            <c:strRef>
              <c:f>Feuil1!$D$229</c:f>
              <c:strCache>
                <c:ptCount val="1"/>
                <c:pt idx="0">
                  <c:v> Anglais</c:v>
                </c:pt>
              </c:strCache>
            </c:strRef>
          </c:tx>
          <c:dLbls>
            <c:spPr>
              <a:noFill/>
              <a:ln>
                <a:noFill/>
              </a:ln>
              <a:effectLst/>
            </c:spPr>
            <c:txPr>
              <a:bodyPr/>
              <a:lstStyle/>
              <a:p>
                <a:pPr algn="ctr">
                  <a:defRPr lang="fr-FR" sz="850" b="1" i="0" u="none" strike="noStrike" kern="1200" baseline="0">
                    <a:solidFill>
                      <a:sysClr val="windowText" lastClr="000000"/>
                    </a:solidFill>
                    <a:latin typeface="+mn-lt"/>
                    <a:ea typeface="+mn-ea"/>
                    <a:cs typeface="+mn-cs"/>
                  </a:defRPr>
                </a:pPr>
                <a:endParaRPr lang="fr-FR"/>
              </a:p>
            </c:txPr>
            <c:showVal val="1"/>
            <c:extLst>
              <c:ext xmlns:c15="http://schemas.microsoft.com/office/drawing/2012/chart" uri="{CE6537A1-D6FC-4f65-9D91-7224C49458BB}">
                <c15:layout/>
                <c15:showLeaderLines val="0"/>
              </c:ext>
            </c:extLst>
          </c:dLbls>
          <c:cat>
            <c:multiLvlStrRef>
              <c:f>Feuil1!$E$225:$M$226</c:f>
              <c:multiLvlStrCache>
                <c:ptCount val="9"/>
                <c:lvl>
                  <c:pt idx="0">
                    <c:v> Masculin</c:v>
                  </c:pt>
                  <c:pt idx="1">
                    <c:v> Féminin</c:v>
                  </c:pt>
                  <c:pt idx="2">
                    <c:v> Total</c:v>
                  </c:pt>
                  <c:pt idx="3">
                    <c:v> Masculin</c:v>
                  </c:pt>
                  <c:pt idx="4">
                    <c:v> Féminin</c:v>
                  </c:pt>
                  <c:pt idx="5">
                    <c:v>Total</c:v>
                  </c:pt>
                  <c:pt idx="6">
                    <c:v>Masculin</c:v>
                  </c:pt>
                  <c:pt idx="7">
                    <c:v> Féminin</c:v>
                  </c:pt>
                  <c:pt idx="8">
                    <c:v> Total</c:v>
                  </c:pt>
                </c:lvl>
                <c:lvl>
                  <c:pt idx="0">
                    <c:v>Urbain</c:v>
                  </c:pt>
                  <c:pt idx="3">
                    <c:v>Rural</c:v>
                  </c:pt>
                  <c:pt idx="6">
                    <c:v>Ensemble</c:v>
                  </c:pt>
                </c:lvl>
              </c:multiLvlStrCache>
            </c:multiLvlStrRef>
          </c:cat>
          <c:val>
            <c:numRef>
              <c:f>Feuil1!$E$229:$M$229</c:f>
              <c:numCache>
                <c:formatCode>0.0</c:formatCode>
                <c:ptCount val="9"/>
                <c:pt idx="0">
                  <c:v>21.9</c:v>
                </c:pt>
                <c:pt idx="1">
                  <c:v>24.2</c:v>
                </c:pt>
                <c:pt idx="2">
                  <c:v>22.9</c:v>
                </c:pt>
                <c:pt idx="3">
                  <c:v>7.7</c:v>
                </c:pt>
                <c:pt idx="4">
                  <c:v>7</c:v>
                </c:pt>
                <c:pt idx="5">
                  <c:v>7.4</c:v>
                </c:pt>
                <c:pt idx="6">
                  <c:v>17.2</c:v>
                </c:pt>
                <c:pt idx="7">
                  <c:v>19.600000000000001</c:v>
                </c:pt>
                <c:pt idx="8">
                  <c:v>18.3</c:v>
                </c:pt>
              </c:numCache>
            </c:numRef>
          </c:val>
        </c:ser>
        <c:ser>
          <c:idx val="3"/>
          <c:order val="3"/>
          <c:tx>
            <c:strRef>
              <c:f>Feuil1!$D$230</c:f>
              <c:strCache>
                <c:ptCount val="1"/>
                <c:pt idx="0">
                  <c:v>Amazigh</c:v>
                </c:pt>
              </c:strCache>
            </c:strRef>
          </c:tx>
          <c:dLbls>
            <c:spPr>
              <a:noFill/>
              <a:ln>
                <a:noFill/>
              </a:ln>
              <a:effectLst/>
            </c:spPr>
            <c:txPr>
              <a:bodyPr/>
              <a:lstStyle/>
              <a:p>
                <a:pPr algn="ctr">
                  <a:defRPr lang="fr-FR" sz="850" b="1" i="0" u="none" strike="noStrike" kern="1200" baseline="0">
                    <a:solidFill>
                      <a:sysClr val="windowText" lastClr="000000"/>
                    </a:solidFill>
                    <a:latin typeface="+mn-lt"/>
                    <a:ea typeface="+mn-ea"/>
                    <a:cs typeface="+mn-cs"/>
                  </a:defRPr>
                </a:pPr>
                <a:endParaRPr lang="fr-FR"/>
              </a:p>
            </c:txPr>
            <c:showVal val="1"/>
            <c:extLst>
              <c:ext xmlns:c15="http://schemas.microsoft.com/office/drawing/2012/chart" uri="{CE6537A1-D6FC-4f65-9D91-7224C49458BB}">
                <c15:layout/>
                <c15:showLeaderLines val="0"/>
              </c:ext>
            </c:extLst>
          </c:dLbls>
          <c:cat>
            <c:multiLvlStrRef>
              <c:f>Feuil1!$E$225:$M$226</c:f>
              <c:multiLvlStrCache>
                <c:ptCount val="9"/>
                <c:lvl>
                  <c:pt idx="0">
                    <c:v> Masculin</c:v>
                  </c:pt>
                  <c:pt idx="1">
                    <c:v> Féminin</c:v>
                  </c:pt>
                  <c:pt idx="2">
                    <c:v> Total</c:v>
                  </c:pt>
                  <c:pt idx="3">
                    <c:v> Masculin</c:v>
                  </c:pt>
                  <c:pt idx="4">
                    <c:v> Féminin</c:v>
                  </c:pt>
                  <c:pt idx="5">
                    <c:v>Total</c:v>
                  </c:pt>
                  <c:pt idx="6">
                    <c:v>Masculin</c:v>
                  </c:pt>
                  <c:pt idx="7">
                    <c:v> Féminin</c:v>
                  </c:pt>
                  <c:pt idx="8">
                    <c:v> Total</c:v>
                  </c:pt>
                </c:lvl>
                <c:lvl>
                  <c:pt idx="0">
                    <c:v>Urbain</c:v>
                  </c:pt>
                  <c:pt idx="3">
                    <c:v>Rural</c:v>
                  </c:pt>
                  <c:pt idx="6">
                    <c:v>Ensemble</c:v>
                  </c:pt>
                </c:lvl>
              </c:multiLvlStrCache>
            </c:multiLvlStrRef>
          </c:cat>
          <c:val>
            <c:numRef>
              <c:f>Feuil1!$E$230:$M$230</c:f>
              <c:numCache>
                <c:formatCode>0.0</c:formatCode>
                <c:ptCount val="9"/>
                <c:pt idx="0">
                  <c:v>1.7</c:v>
                </c:pt>
                <c:pt idx="1">
                  <c:v>1.4</c:v>
                </c:pt>
                <c:pt idx="2">
                  <c:v>1.5</c:v>
                </c:pt>
                <c:pt idx="3">
                  <c:v>5.8</c:v>
                </c:pt>
                <c:pt idx="4">
                  <c:v>5.8</c:v>
                </c:pt>
                <c:pt idx="5">
                  <c:v>5.8</c:v>
                </c:pt>
                <c:pt idx="6">
                  <c:v>3</c:v>
                </c:pt>
                <c:pt idx="7">
                  <c:v>2.5</c:v>
                </c:pt>
                <c:pt idx="8">
                  <c:v>2.8</c:v>
                </c:pt>
              </c:numCache>
            </c:numRef>
          </c:val>
        </c:ser>
        <c:ser>
          <c:idx val="4"/>
          <c:order val="4"/>
          <c:tx>
            <c:strRef>
              <c:f>Feuil1!$D$231</c:f>
              <c:strCache>
                <c:ptCount val="1"/>
                <c:pt idx="0">
                  <c:v>Espagnol</c:v>
                </c:pt>
              </c:strCache>
            </c:strRef>
          </c:tx>
          <c:dLbls>
            <c:spPr>
              <a:noFill/>
              <a:ln>
                <a:noFill/>
              </a:ln>
              <a:effectLst/>
            </c:spPr>
            <c:txPr>
              <a:bodyPr/>
              <a:lstStyle/>
              <a:p>
                <a:pPr algn="ctr">
                  <a:defRPr lang="fr-FR" sz="850" b="1" i="0" u="none" strike="noStrike" kern="1200" baseline="0">
                    <a:solidFill>
                      <a:sysClr val="windowText" lastClr="000000"/>
                    </a:solidFill>
                    <a:latin typeface="+mn-lt"/>
                    <a:ea typeface="+mn-ea"/>
                    <a:cs typeface="+mn-cs"/>
                  </a:defRPr>
                </a:pPr>
                <a:endParaRPr lang="fr-FR"/>
              </a:p>
            </c:txPr>
            <c:showVal val="1"/>
            <c:extLst>
              <c:ext xmlns:c15="http://schemas.microsoft.com/office/drawing/2012/chart" uri="{CE6537A1-D6FC-4f65-9D91-7224C49458BB}">
                <c15:layout/>
                <c15:showLeaderLines val="0"/>
              </c:ext>
            </c:extLst>
          </c:dLbls>
          <c:cat>
            <c:multiLvlStrRef>
              <c:f>Feuil1!$E$225:$M$226</c:f>
              <c:multiLvlStrCache>
                <c:ptCount val="9"/>
                <c:lvl>
                  <c:pt idx="0">
                    <c:v> Masculin</c:v>
                  </c:pt>
                  <c:pt idx="1">
                    <c:v> Féminin</c:v>
                  </c:pt>
                  <c:pt idx="2">
                    <c:v> Total</c:v>
                  </c:pt>
                  <c:pt idx="3">
                    <c:v> Masculin</c:v>
                  </c:pt>
                  <c:pt idx="4">
                    <c:v> Féminin</c:v>
                  </c:pt>
                  <c:pt idx="5">
                    <c:v>Total</c:v>
                  </c:pt>
                  <c:pt idx="6">
                    <c:v>Masculin</c:v>
                  </c:pt>
                  <c:pt idx="7">
                    <c:v> Féminin</c:v>
                  </c:pt>
                  <c:pt idx="8">
                    <c:v> Total</c:v>
                  </c:pt>
                </c:lvl>
                <c:lvl>
                  <c:pt idx="0">
                    <c:v>Urbain</c:v>
                  </c:pt>
                  <c:pt idx="3">
                    <c:v>Rural</c:v>
                  </c:pt>
                  <c:pt idx="6">
                    <c:v>Ensemble</c:v>
                  </c:pt>
                </c:lvl>
              </c:multiLvlStrCache>
            </c:multiLvlStrRef>
          </c:cat>
          <c:val>
            <c:numRef>
              <c:f>Feuil1!$E$231:$M$231</c:f>
              <c:numCache>
                <c:formatCode>0.0</c:formatCode>
                <c:ptCount val="9"/>
                <c:pt idx="0">
                  <c:v>2.1</c:v>
                </c:pt>
                <c:pt idx="1">
                  <c:v>1.9000000000000001</c:v>
                </c:pt>
                <c:pt idx="2">
                  <c:v>2</c:v>
                </c:pt>
                <c:pt idx="3">
                  <c:v>0.30000000000000032</c:v>
                </c:pt>
                <c:pt idx="4">
                  <c:v>0.2</c:v>
                </c:pt>
                <c:pt idx="5">
                  <c:v>0.30000000000000032</c:v>
                </c:pt>
                <c:pt idx="6">
                  <c:v>1.5</c:v>
                </c:pt>
                <c:pt idx="7">
                  <c:v>1.4</c:v>
                </c:pt>
                <c:pt idx="8">
                  <c:v>1.5</c:v>
                </c:pt>
              </c:numCache>
            </c:numRef>
          </c:val>
        </c:ser>
        <c:ser>
          <c:idx val="5"/>
          <c:order val="5"/>
          <c:tx>
            <c:strRef>
              <c:f>Feuil1!$D$232</c:f>
              <c:strCache>
                <c:ptCount val="1"/>
                <c:pt idx="0">
                  <c:v>Autre langue</c:v>
                </c:pt>
              </c:strCache>
            </c:strRef>
          </c:tx>
          <c:dLbls>
            <c:spPr>
              <a:noFill/>
              <a:ln>
                <a:noFill/>
              </a:ln>
              <a:effectLst/>
            </c:spPr>
            <c:txPr>
              <a:bodyPr/>
              <a:lstStyle/>
              <a:p>
                <a:pPr algn="ctr">
                  <a:defRPr lang="fr-FR" sz="850" b="1" i="0" u="none" strike="noStrike" kern="1200" baseline="0">
                    <a:solidFill>
                      <a:sysClr val="windowText" lastClr="000000"/>
                    </a:solidFill>
                    <a:latin typeface="+mn-lt"/>
                    <a:ea typeface="+mn-ea"/>
                    <a:cs typeface="+mn-cs"/>
                  </a:defRPr>
                </a:pPr>
                <a:endParaRPr lang="fr-FR"/>
              </a:p>
            </c:txPr>
            <c:showVal val="1"/>
            <c:extLst>
              <c:ext xmlns:c15="http://schemas.microsoft.com/office/drawing/2012/chart" uri="{CE6537A1-D6FC-4f65-9D91-7224C49458BB}">
                <c15:layout/>
                <c15:showLeaderLines val="0"/>
              </c:ext>
            </c:extLst>
          </c:dLbls>
          <c:cat>
            <c:multiLvlStrRef>
              <c:f>Feuil1!$E$225:$M$226</c:f>
              <c:multiLvlStrCache>
                <c:ptCount val="9"/>
                <c:lvl>
                  <c:pt idx="0">
                    <c:v> Masculin</c:v>
                  </c:pt>
                  <c:pt idx="1">
                    <c:v> Féminin</c:v>
                  </c:pt>
                  <c:pt idx="2">
                    <c:v> Total</c:v>
                  </c:pt>
                  <c:pt idx="3">
                    <c:v> Masculin</c:v>
                  </c:pt>
                  <c:pt idx="4">
                    <c:v> Féminin</c:v>
                  </c:pt>
                  <c:pt idx="5">
                    <c:v>Total</c:v>
                  </c:pt>
                  <c:pt idx="6">
                    <c:v>Masculin</c:v>
                  </c:pt>
                  <c:pt idx="7">
                    <c:v> Féminin</c:v>
                  </c:pt>
                  <c:pt idx="8">
                    <c:v> Total</c:v>
                  </c:pt>
                </c:lvl>
                <c:lvl>
                  <c:pt idx="0">
                    <c:v>Urbain</c:v>
                  </c:pt>
                  <c:pt idx="3">
                    <c:v>Rural</c:v>
                  </c:pt>
                  <c:pt idx="6">
                    <c:v>Ensemble</c:v>
                  </c:pt>
                </c:lvl>
              </c:multiLvlStrCache>
            </c:multiLvlStrRef>
          </c:cat>
          <c:val>
            <c:numRef>
              <c:f>Feuil1!$E$232:$M$232</c:f>
              <c:numCache>
                <c:formatCode>0.0</c:formatCode>
                <c:ptCount val="9"/>
                <c:pt idx="0">
                  <c:v>0.70000000000000062</c:v>
                </c:pt>
                <c:pt idx="1">
                  <c:v>0.5</c:v>
                </c:pt>
                <c:pt idx="2">
                  <c:v>0.60000000000000064</c:v>
                </c:pt>
                <c:pt idx="3">
                  <c:v>0.1</c:v>
                </c:pt>
                <c:pt idx="4">
                  <c:v>0.1</c:v>
                </c:pt>
                <c:pt idx="5">
                  <c:v>0.1</c:v>
                </c:pt>
                <c:pt idx="6">
                  <c:v>0.5</c:v>
                </c:pt>
                <c:pt idx="7">
                  <c:v>0.4</c:v>
                </c:pt>
                <c:pt idx="8">
                  <c:v>0.4</c:v>
                </c:pt>
              </c:numCache>
            </c:numRef>
          </c:val>
        </c:ser>
        <c:dLbls>
          <c:showVal val="1"/>
        </c:dLbls>
        <c:gapWidth val="75"/>
        <c:shape val="box"/>
        <c:axId val="69048960"/>
        <c:axId val="69067136"/>
        <c:axId val="0"/>
      </c:bar3DChart>
      <c:catAx>
        <c:axId val="69048960"/>
        <c:scaling>
          <c:orientation val="minMax"/>
        </c:scaling>
        <c:axPos val="b"/>
        <c:numFmt formatCode="General" sourceLinked="0"/>
        <c:majorTickMark val="none"/>
        <c:tickLblPos val="nextTo"/>
        <c:txPr>
          <a:bodyPr/>
          <a:lstStyle/>
          <a:p>
            <a:pPr>
              <a:defRPr b="1" i="0" baseline="0"/>
            </a:pPr>
            <a:endParaRPr lang="fr-FR"/>
          </a:p>
        </c:txPr>
        <c:crossAx val="69067136"/>
        <c:crosses val="autoZero"/>
        <c:auto val="1"/>
        <c:lblAlgn val="ctr"/>
        <c:lblOffset val="100"/>
      </c:catAx>
      <c:valAx>
        <c:axId val="69067136"/>
        <c:scaling>
          <c:orientation val="minMax"/>
        </c:scaling>
        <c:axPos val="l"/>
        <c:numFmt formatCode="0.0" sourceLinked="1"/>
        <c:majorTickMark val="none"/>
        <c:tickLblPos val="nextTo"/>
        <c:txPr>
          <a:bodyPr/>
          <a:lstStyle/>
          <a:p>
            <a:pPr>
              <a:defRPr b="1" i="0" baseline="0"/>
            </a:pPr>
            <a:endParaRPr lang="fr-FR"/>
          </a:p>
        </c:txPr>
        <c:crossAx val="69048960"/>
        <c:crosses val="autoZero"/>
        <c:crossBetween val="between"/>
      </c:valAx>
      <c:spPr>
        <a:noFill/>
        <a:ln w="25400">
          <a:noFill/>
        </a:ln>
      </c:spPr>
    </c:plotArea>
    <c:legend>
      <c:legendPos val="b"/>
      <c:layout/>
      <c:txPr>
        <a:bodyPr/>
        <a:lstStyle/>
        <a:p>
          <a:pPr>
            <a:defRPr b="1" i="0" baseline="0"/>
          </a:pPr>
          <a:endParaRPr lang="fr-FR"/>
        </a:p>
      </c:txPr>
    </c:legend>
    <c:plotVisOnly val="1"/>
    <c:dispBlanksAs val="gap"/>
  </c:chart>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tx>
            <c:strRef>
              <c:f>Feuil1!$B$1</c:f>
              <c:strCache>
                <c:ptCount val="1"/>
                <c:pt idx="0">
                  <c:v> Masculin</c:v>
                </c:pt>
              </c:strCache>
            </c:strRef>
          </c:tx>
          <c:dLbls>
            <c:spPr>
              <a:noFill/>
              <a:ln>
                <a:noFill/>
              </a:ln>
              <a:effectLst/>
            </c:spPr>
            <c:txPr>
              <a:bodyPr/>
              <a:lstStyle/>
              <a:p>
                <a:pPr>
                  <a:defRPr sz="800" b="1"/>
                </a:pPr>
                <a:endParaRPr lang="fr-FR"/>
              </a:p>
            </c:txPr>
            <c:showVal val="1"/>
            <c:extLst>
              <c:ext xmlns:c15="http://schemas.microsoft.com/office/drawing/2012/chart" uri="{CE6537A1-D6FC-4f65-9D91-7224C49458BB}">
                <c15:layout/>
                <c15:showLeaderLines val="0"/>
              </c:ext>
            </c:extLst>
          </c:dLbls>
          <c:cat>
            <c:strRef>
              <c:f>Feuil1!$A$2:$A$13</c:f>
              <c:strCache>
                <c:ptCount val="12"/>
                <c:pt idx="0">
                  <c:v>LAAYOUNE-SAKIA EL HAMRA</c:v>
                </c:pt>
                <c:pt idx="1">
                  <c:v>EDDAKHLA-OUED EDDAHAB</c:v>
                </c:pt>
                <c:pt idx="2">
                  <c:v>GUELMIM OUED NOUN</c:v>
                </c:pt>
                <c:pt idx="3">
                  <c:v> DRAA-TAFILALET</c:v>
                </c:pt>
                <c:pt idx="4">
                  <c:v> RABAT-SALE-KENITRA</c:v>
                </c:pt>
                <c:pt idx="5">
                  <c:v> SOUSS-MASSA</c:v>
                </c:pt>
                <c:pt idx="6">
                  <c:v> BENI MELLAL-KHENIFRA</c:v>
                </c:pt>
                <c:pt idx="7">
                  <c:v>GRAND CASABLANCA-SETTAT</c:v>
                </c:pt>
                <c:pt idx="8">
                  <c:v>MARRAKECH-SAFI</c:v>
                </c:pt>
                <c:pt idx="9">
                  <c:v> FES-MEKNES</c:v>
                </c:pt>
                <c:pt idx="10">
                  <c:v>TANGER-TETOUAN-AL HOCEIMA</c:v>
                </c:pt>
                <c:pt idx="11">
                  <c:v> ORIENTAL</c:v>
                </c:pt>
              </c:strCache>
            </c:strRef>
          </c:cat>
          <c:val>
            <c:numRef>
              <c:f>Feuil1!$B$2:$B$13</c:f>
              <c:numCache>
                <c:formatCode>0.0</c:formatCode>
                <c:ptCount val="12"/>
                <c:pt idx="0">
                  <c:v>98</c:v>
                </c:pt>
                <c:pt idx="1">
                  <c:v>98</c:v>
                </c:pt>
                <c:pt idx="2">
                  <c:v>97.4</c:v>
                </c:pt>
                <c:pt idx="3">
                  <c:v>96.7</c:v>
                </c:pt>
                <c:pt idx="4">
                  <c:v>96.1</c:v>
                </c:pt>
                <c:pt idx="5">
                  <c:v>96.5</c:v>
                </c:pt>
                <c:pt idx="6">
                  <c:v>95.8</c:v>
                </c:pt>
                <c:pt idx="7">
                  <c:v>95.7</c:v>
                </c:pt>
                <c:pt idx="8">
                  <c:v>95.5</c:v>
                </c:pt>
                <c:pt idx="9">
                  <c:v>94.5</c:v>
                </c:pt>
                <c:pt idx="10">
                  <c:v>92.1</c:v>
                </c:pt>
                <c:pt idx="11">
                  <c:v>93.3</c:v>
                </c:pt>
              </c:numCache>
            </c:numRef>
          </c:val>
        </c:ser>
        <c:ser>
          <c:idx val="1"/>
          <c:order val="1"/>
          <c:tx>
            <c:strRef>
              <c:f>Feuil1!$C$1</c:f>
              <c:strCache>
                <c:ptCount val="1"/>
                <c:pt idx="0">
                  <c:v> Féminin</c:v>
                </c:pt>
              </c:strCache>
            </c:strRef>
          </c:tx>
          <c:dLbls>
            <c:spPr>
              <a:noFill/>
              <a:ln>
                <a:noFill/>
              </a:ln>
              <a:effectLst/>
            </c:spPr>
            <c:txPr>
              <a:bodyPr/>
              <a:lstStyle/>
              <a:p>
                <a:pPr algn="ctr">
                  <a:defRPr lang="fr-FR" sz="800" b="1" i="0" u="none" strike="noStrike" kern="1200" baseline="0">
                    <a:solidFill>
                      <a:sysClr val="windowText" lastClr="000000"/>
                    </a:solidFill>
                    <a:latin typeface="+mn-lt"/>
                    <a:ea typeface="+mn-ea"/>
                    <a:cs typeface="+mn-cs"/>
                  </a:defRPr>
                </a:pPr>
                <a:endParaRPr lang="fr-FR"/>
              </a:p>
            </c:txPr>
            <c:showVal val="1"/>
            <c:extLst>
              <c:ext xmlns:c15="http://schemas.microsoft.com/office/drawing/2012/chart" uri="{CE6537A1-D6FC-4f65-9D91-7224C49458BB}">
                <c15:layout/>
                <c15:showLeaderLines val="0"/>
              </c:ext>
            </c:extLst>
          </c:dLbls>
          <c:cat>
            <c:strRef>
              <c:f>Feuil1!$A$2:$A$13</c:f>
              <c:strCache>
                <c:ptCount val="12"/>
                <c:pt idx="0">
                  <c:v>LAAYOUNE-SAKIA EL HAMRA</c:v>
                </c:pt>
                <c:pt idx="1">
                  <c:v>EDDAKHLA-OUED EDDAHAB</c:v>
                </c:pt>
                <c:pt idx="2">
                  <c:v>GUELMIM OUED NOUN</c:v>
                </c:pt>
                <c:pt idx="3">
                  <c:v> DRAA-TAFILALET</c:v>
                </c:pt>
                <c:pt idx="4">
                  <c:v> RABAT-SALE-KENITRA</c:v>
                </c:pt>
                <c:pt idx="5">
                  <c:v> SOUSS-MASSA</c:v>
                </c:pt>
                <c:pt idx="6">
                  <c:v> BENI MELLAL-KHENIFRA</c:v>
                </c:pt>
                <c:pt idx="7">
                  <c:v>GRAND CASABLANCA-SETTAT</c:v>
                </c:pt>
                <c:pt idx="8">
                  <c:v>MARRAKECH-SAFI</c:v>
                </c:pt>
                <c:pt idx="9">
                  <c:v> FES-MEKNES</c:v>
                </c:pt>
                <c:pt idx="10">
                  <c:v>TANGER-TETOUAN-AL HOCEIMA</c:v>
                </c:pt>
                <c:pt idx="11">
                  <c:v> ORIENTAL</c:v>
                </c:pt>
              </c:strCache>
            </c:strRef>
          </c:cat>
          <c:val>
            <c:numRef>
              <c:f>Feuil1!$C$2:$C$13</c:f>
              <c:numCache>
                <c:formatCode>0.0</c:formatCode>
                <c:ptCount val="12"/>
                <c:pt idx="0">
                  <c:v>98.7</c:v>
                </c:pt>
                <c:pt idx="1">
                  <c:v>97</c:v>
                </c:pt>
                <c:pt idx="2">
                  <c:v>95.8</c:v>
                </c:pt>
                <c:pt idx="3">
                  <c:v>95.6</c:v>
                </c:pt>
                <c:pt idx="4">
                  <c:v>95.5</c:v>
                </c:pt>
                <c:pt idx="5">
                  <c:v>94.9</c:v>
                </c:pt>
                <c:pt idx="6">
                  <c:v>94.3</c:v>
                </c:pt>
                <c:pt idx="7">
                  <c:v>94.2</c:v>
                </c:pt>
                <c:pt idx="8">
                  <c:v>93</c:v>
                </c:pt>
                <c:pt idx="9">
                  <c:v>93</c:v>
                </c:pt>
                <c:pt idx="10">
                  <c:v>93.8</c:v>
                </c:pt>
                <c:pt idx="11">
                  <c:v>92.6</c:v>
                </c:pt>
              </c:numCache>
            </c:numRef>
          </c:val>
        </c:ser>
        <c:ser>
          <c:idx val="2"/>
          <c:order val="2"/>
          <c:tx>
            <c:strRef>
              <c:f>Feuil1!$D$1</c:f>
              <c:strCache>
                <c:ptCount val="1"/>
                <c:pt idx="0">
                  <c:v> Total</c:v>
                </c:pt>
              </c:strCache>
            </c:strRef>
          </c:tx>
          <c:dLbls>
            <c:spPr>
              <a:noFill/>
              <a:ln>
                <a:noFill/>
              </a:ln>
              <a:effectLst/>
            </c:spPr>
            <c:txPr>
              <a:bodyPr/>
              <a:lstStyle/>
              <a:p>
                <a:pPr algn="ctr">
                  <a:defRPr lang="fr-FR" sz="800" b="1" i="0" u="none" strike="noStrike" kern="1200" baseline="0">
                    <a:solidFill>
                      <a:sysClr val="windowText" lastClr="000000"/>
                    </a:solidFill>
                    <a:latin typeface="+mn-lt"/>
                    <a:ea typeface="+mn-ea"/>
                    <a:cs typeface="+mn-cs"/>
                  </a:defRPr>
                </a:pPr>
                <a:endParaRPr lang="fr-FR"/>
              </a:p>
            </c:txPr>
            <c:showVal val="1"/>
            <c:extLst>
              <c:ext xmlns:c15="http://schemas.microsoft.com/office/drawing/2012/chart" uri="{CE6537A1-D6FC-4f65-9D91-7224C49458BB}">
                <c15:layout/>
                <c15:showLeaderLines val="0"/>
              </c:ext>
            </c:extLst>
          </c:dLbls>
          <c:cat>
            <c:strRef>
              <c:f>Feuil1!$A$2:$A$13</c:f>
              <c:strCache>
                <c:ptCount val="12"/>
                <c:pt idx="0">
                  <c:v>LAAYOUNE-SAKIA EL HAMRA</c:v>
                </c:pt>
                <c:pt idx="1">
                  <c:v>EDDAKHLA-OUED EDDAHAB</c:v>
                </c:pt>
                <c:pt idx="2">
                  <c:v>GUELMIM OUED NOUN</c:v>
                </c:pt>
                <c:pt idx="3">
                  <c:v> DRAA-TAFILALET</c:v>
                </c:pt>
                <c:pt idx="4">
                  <c:v> RABAT-SALE-KENITRA</c:v>
                </c:pt>
                <c:pt idx="5">
                  <c:v> SOUSS-MASSA</c:v>
                </c:pt>
                <c:pt idx="6">
                  <c:v> BENI MELLAL-KHENIFRA</c:v>
                </c:pt>
                <c:pt idx="7">
                  <c:v>GRAND CASABLANCA-SETTAT</c:v>
                </c:pt>
                <c:pt idx="8">
                  <c:v>MARRAKECH-SAFI</c:v>
                </c:pt>
                <c:pt idx="9">
                  <c:v> FES-MEKNES</c:v>
                </c:pt>
                <c:pt idx="10">
                  <c:v>TANGER-TETOUAN-AL HOCEIMA</c:v>
                </c:pt>
                <c:pt idx="11">
                  <c:v> ORIENTAL</c:v>
                </c:pt>
              </c:strCache>
            </c:strRef>
          </c:cat>
          <c:val>
            <c:numRef>
              <c:f>Feuil1!$D$2:$D$13</c:f>
              <c:numCache>
                <c:formatCode>0.0</c:formatCode>
                <c:ptCount val="12"/>
                <c:pt idx="0">
                  <c:v>98.4</c:v>
                </c:pt>
                <c:pt idx="1">
                  <c:v>97.5</c:v>
                </c:pt>
                <c:pt idx="2">
                  <c:v>96.6</c:v>
                </c:pt>
                <c:pt idx="3">
                  <c:v>96.2</c:v>
                </c:pt>
                <c:pt idx="4">
                  <c:v>95.8</c:v>
                </c:pt>
                <c:pt idx="5">
                  <c:v>95.7</c:v>
                </c:pt>
                <c:pt idx="6">
                  <c:v>95.1</c:v>
                </c:pt>
                <c:pt idx="7">
                  <c:v>95</c:v>
                </c:pt>
                <c:pt idx="8">
                  <c:v>94.3</c:v>
                </c:pt>
                <c:pt idx="9">
                  <c:v>93.8</c:v>
                </c:pt>
                <c:pt idx="10">
                  <c:v>92.9</c:v>
                </c:pt>
                <c:pt idx="11">
                  <c:v>92.9</c:v>
                </c:pt>
              </c:numCache>
            </c:numRef>
          </c:val>
        </c:ser>
        <c:dLbls>
          <c:showVal val="1"/>
        </c:dLbls>
        <c:gapWidth val="75"/>
        <c:shape val="box"/>
        <c:axId val="68996096"/>
        <c:axId val="69006080"/>
        <c:axId val="0"/>
      </c:bar3DChart>
      <c:catAx>
        <c:axId val="68996096"/>
        <c:scaling>
          <c:orientation val="minMax"/>
        </c:scaling>
        <c:axPos val="b"/>
        <c:numFmt formatCode="General" sourceLinked="0"/>
        <c:majorTickMark val="none"/>
        <c:tickLblPos val="nextTo"/>
        <c:txPr>
          <a:bodyPr/>
          <a:lstStyle/>
          <a:p>
            <a:pPr>
              <a:defRPr sz="700" b="1"/>
            </a:pPr>
            <a:endParaRPr lang="fr-FR"/>
          </a:p>
        </c:txPr>
        <c:crossAx val="69006080"/>
        <c:crosses val="autoZero"/>
        <c:auto val="1"/>
        <c:lblAlgn val="ctr"/>
        <c:lblOffset val="100"/>
      </c:catAx>
      <c:valAx>
        <c:axId val="69006080"/>
        <c:scaling>
          <c:orientation val="minMax"/>
        </c:scaling>
        <c:axPos val="l"/>
        <c:numFmt formatCode="0.0" sourceLinked="1"/>
        <c:majorTickMark val="none"/>
        <c:tickLblPos val="nextTo"/>
        <c:crossAx val="68996096"/>
        <c:crosses val="autoZero"/>
        <c:crossBetween val="between"/>
      </c:valAx>
    </c:plotArea>
    <c:legend>
      <c:legendPos val="b"/>
      <c:txPr>
        <a:bodyPr/>
        <a:lstStyle/>
        <a:p>
          <a:pPr>
            <a:defRPr sz="1100" b="1"/>
          </a:pPr>
          <a:endParaRPr lang="fr-FR"/>
        </a:p>
      </c:txPr>
    </c:legend>
    <c:plotVisOnly val="1"/>
    <c:dispBlanksAs val="gap"/>
  </c:chart>
  <c:spPr>
    <a:ln>
      <a:solidFill>
        <a:schemeClr val="accent1"/>
      </a:solidFill>
    </a:ln>
  </c:sp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7.0138398797507759E-2"/>
          <c:y val="2.0469524437868539E-2"/>
          <c:w val="0.92986160120249262"/>
          <c:h val="0.68085031643747784"/>
        </c:manualLayout>
      </c:layout>
      <c:bar3DChart>
        <c:barDir val="col"/>
        <c:grouping val="clustered"/>
        <c:ser>
          <c:idx val="0"/>
          <c:order val="0"/>
          <c:tx>
            <c:strRef>
              <c:f>Feuil1!$A$150</c:f>
              <c:strCache>
                <c:ptCount val="1"/>
                <c:pt idx="0">
                  <c:v>Darija</c:v>
                </c:pt>
              </c:strCache>
            </c:strRef>
          </c:tx>
          <c:dLbls>
            <c:spPr>
              <a:noFill/>
              <a:ln>
                <a:noFill/>
              </a:ln>
              <a:effectLst/>
            </c:spPr>
            <c:txPr>
              <a:bodyPr/>
              <a:lstStyle/>
              <a:p>
                <a:pPr>
                  <a:defRPr b="1"/>
                </a:pPr>
                <a:endParaRPr lang="fr-FR"/>
              </a:p>
            </c:txPr>
            <c:showVal val="1"/>
            <c:extLst>
              <c:ext xmlns:c15="http://schemas.microsoft.com/office/drawing/2012/chart" uri="{CE6537A1-D6FC-4f65-9D91-7224C49458BB}">
                <c15:layout/>
                <c15:showLeaderLines val="0"/>
              </c:ext>
            </c:extLst>
          </c:dLbls>
          <c:cat>
            <c:multiLvlStrRef>
              <c:f>Feuil1!$B$148:$J$149</c:f>
              <c:multiLvlStrCache>
                <c:ptCount val="9"/>
                <c:lvl>
                  <c:pt idx="0">
                    <c:v>Masculin</c:v>
                  </c:pt>
                  <c:pt idx="1">
                    <c:v>Féminin</c:v>
                  </c:pt>
                  <c:pt idx="2">
                    <c:v>Total</c:v>
                  </c:pt>
                  <c:pt idx="3">
                    <c:v>Masculin</c:v>
                  </c:pt>
                  <c:pt idx="4">
                    <c:v>Féminin</c:v>
                  </c:pt>
                  <c:pt idx="5">
                    <c:v>Total</c:v>
                  </c:pt>
                  <c:pt idx="6">
                    <c:v>Masculin</c:v>
                  </c:pt>
                  <c:pt idx="7">
                    <c:v>Féminin</c:v>
                  </c:pt>
                  <c:pt idx="8">
                    <c:v>Total</c:v>
                  </c:pt>
                </c:lvl>
                <c:lvl>
                  <c:pt idx="0">
                    <c:v>Urbain</c:v>
                  </c:pt>
                  <c:pt idx="3">
                    <c:v>Rural</c:v>
                  </c:pt>
                  <c:pt idx="6">
                    <c:v>Ensemble</c:v>
                  </c:pt>
                </c:lvl>
              </c:multiLvlStrCache>
            </c:multiLvlStrRef>
          </c:cat>
          <c:val>
            <c:numRef>
              <c:f>Feuil1!$B$150:$J$150</c:f>
              <c:numCache>
                <c:formatCode>0.0</c:formatCode>
                <c:ptCount val="9"/>
                <c:pt idx="0">
                  <c:v>96.5</c:v>
                </c:pt>
                <c:pt idx="1">
                  <c:v>95.6</c:v>
                </c:pt>
                <c:pt idx="2">
                  <c:v>96</c:v>
                </c:pt>
                <c:pt idx="3">
                  <c:v>83.3</c:v>
                </c:pt>
                <c:pt idx="4">
                  <c:v>77.2</c:v>
                </c:pt>
                <c:pt idx="5">
                  <c:v>80.2</c:v>
                </c:pt>
                <c:pt idx="6">
                  <c:v>91.2</c:v>
                </c:pt>
                <c:pt idx="7">
                  <c:v>88.4</c:v>
                </c:pt>
                <c:pt idx="8">
                  <c:v>89.8</c:v>
                </c:pt>
              </c:numCache>
            </c:numRef>
          </c:val>
        </c:ser>
        <c:ser>
          <c:idx val="1"/>
          <c:order val="1"/>
          <c:tx>
            <c:strRef>
              <c:f>Feuil1!$A$151</c:f>
              <c:strCache>
                <c:ptCount val="1"/>
                <c:pt idx="0">
                  <c:v>Tachelhit</c:v>
                </c:pt>
              </c:strCache>
            </c:strRef>
          </c:tx>
          <c:dLbls>
            <c:spPr>
              <a:noFill/>
              <a:ln>
                <a:noFill/>
              </a:ln>
              <a:effectLst/>
            </c:spPr>
            <c:txPr>
              <a:bodyPr/>
              <a:lstStyle/>
              <a:p>
                <a:pPr>
                  <a:defRPr b="1"/>
                </a:pPr>
                <a:endParaRPr lang="fr-FR"/>
              </a:p>
            </c:txPr>
            <c:showVal val="1"/>
            <c:extLst>
              <c:ext xmlns:c15="http://schemas.microsoft.com/office/drawing/2012/chart" uri="{CE6537A1-D6FC-4f65-9D91-7224C49458BB}">
                <c15:layout/>
                <c15:showLeaderLines val="0"/>
              </c:ext>
            </c:extLst>
          </c:dLbls>
          <c:cat>
            <c:multiLvlStrRef>
              <c:f>Feuil1!$B$148:$J$149</c:f>
              <c:multiLvlStrCache>
                <c:ptCount val="9"/>
                <c:lvl>
                  <c:pt idx="0">
                    <c:v>Masculin</c:v>
                  </c:pt>
                  <c:pt idx="1">
                    <c:v>Féminin</c:v>
                  </c:pt>
                  <c:pt idx="2">
                    <c:v>Total</c:v>
                  </c:pt>
                  <c:pt idx="3">
                    <c:v>Masculin</c:v>
                  </c:pt>
                  <c:pt idx="4">
                    <c:v>Féminin</c:v>
                  </c:pt>
                  <c:pt idx="5">
                    <c:v>Total</c:v>
                  </c:pt>
                  <c:pt idx="6">
                    <c:v>Masculin</c:v>
                  </c:pt>
                  <c:pt idx="7">
                    <c:v>Féminin</c:v>
                  </c:pt>
                  <c:pt idx="8">
                    <c:v>Total</c:v>
                  </c:pt>
                </c:lvl>
                <c:lvl>
                  <c:pt idx="0">
                    <c:v>Urbain</c:v>
                  </c:pt>
                  <c:pt idx="3">
                    <c:v>Rural</c:v>
                  </c:pt>
                  <c:pt idx="6">
                    <c:v>Ensemble</c:v>
                  </c:pt>
                </c:lvl>
              </c:multiLvlStrCache>
            </c:multiLvlStrRef>
          </c:cat>
          <c:val>
            <c:numRef>
              <c:f>Feuil1!$B$151:$J$151</c:f>
              <c:numCache>
                <c:formatCode>0.0</c:formatCode>
                <c:ptCount val="9"/>
                <c:pt idx="0">
                  <c:v>12.2</c:v>
                </c:pt>
                <c:pt idx="1">
                  <c:v>11.1</c:v>
                </c:pt>
                <c:pt idx="2">
                  <c:v>11.6</c:v>
                </c:pt>
                <c:pt idx="3">
                  <c:v>19.399999999999999</c:v>
                </c:pt>
                <c:pt idx="4">
                  <c:v>21</c:v>
                </c:pt>
                <c:pt idx="5">
                  <c:v>20.2</c:v>
                </c:pt>
                <c:pt idx="6">
                  <c:v>15.1</c:v>
                </c:pt>
                <c:pt idx="7">
                  <c:v>15</c:v>
                </c:pt>
                <c:pt idx="8">
                  <c:v>15</c:v>
                </c:pt>
              </c:numCache>
            </c:numRef>
          </c:val>
        </c:ser>
        <c:ser>
          <c:idx val="2"/>
          <c:order val="2"/>
          <c:tx>
            <c:strRef>
              <c:f>Feuil1!$A$152</c:f>
              <c:strCache>
                <c:ptCount val="1"/>
                <c:pt idx="0">
                  <c:v>Tamazight</c:v>
                </c:pt>
              </c:strCache>
            </c:strRef>
          </c:tx>
          <c:dLbls>
            <c:spPr>
              <a:noFill/>
              <a:ln>
                <a:noFill/>
              </a:ln>
              <a:effectLst/>
            </c:spPr>
            <c:txPr>
              <a:bodyPr/>
              <a:lstStyle/>
              <a:p>
                <a:pPr algn="ctr">
                  <a:defRPr lang="fr-FR" sz="1000" b="1" i="0" u="none" strike="noStrike" kern="1200" baseline="0">
                    <a:solidFill>
                      <a:prstClr val="black"/>
                    </a:solidFill>
                    <a:latin typeface="+mn-lt"/>
                    <a:ea typeface="+mn-ea"/>
                    <a:cs typeface="+mn-cs"/>
                  </a:defRPr>
                </a:pPr>
                <a:endParaRPr lang="fr-FR"/>
              </a:p>
            </c:txPr>
            <c:showVal val="1"/>
            <c:extLst>
              <c:ext xmlns:c15="http://schemas.microsoft.com/office/drawing/2012/chart" uri="{CE6537A1-D6FC-4f65-9D91-7224C49458BB}">
                <c15:layout/>
                <c15:showLeaderLines val="0"/>
              </c:ext>
            </c:extLst>
          </c:dLbls>
          <c:cat>
            <c:multiLvlStrRef>
              <c:f>Feuil1!$B$148:$J$149</c:f>
              <c:multiLvlStrCache>
                <c:ptCount val="9"/>
                <c:lvl>
                  <c:pt idx="0">
                    <c:v>Masculin</c:v>
                  </c:pt>
                  <c:pt idx="1">
                    <c:v>Féminin</c:v>
                  </c:pt>
                  <c:pt idx="2">
                    <c:v>Total</c:v>
                  </c:pt>
                  <c:pt idx="3">
                    <c:v>Masculin</c:v>
                  </c:pt>
                  <c:pt idx="4">
                    <c:v>Féminin</c:v>
                  </c:pt>
                  <c:pt idx="5">
                    <c:v>Total</c:v>
                  </c:pt>
                  <c:pt idx="6">
                    <c:v>Masculin</c:v>
                  </c:pt>
                  <c:pt idx="7">
                    <c:v>Féminin</c:v>
                  </c:pt>
                  <c:pt idx="8">
                    <c:v>Total</c:v>
                  </c:pt>
                </c:lvl>
                <c:lvl>
                  <c:pt idx="0">
                    <c:v>Urbain</c:v>
                  </c:pt>
                  <c:pt idx="3">
                    <c:v>Rural</c:v>
                  </c:pt>
                  <c:pt idx="6">
                    <c:v>Ensemble</c:v>
                  </c:pt>
                </c:lvl>
              </c:multiLvlStrCache>
            </c:multiLvlStrRef>
          </c:cat>
          <c:val>
            <c:numRef>
              <c:f>Feuil1!$B$152:$J$152</c:f>
              <c:numCache>
                <c:formatCode>0.0</c:formatCode>
                <c:ptCount val="9"/>
                <c:pt idx="0">
                  <c:v>4.7</c:v>
                </c:pt>
                <c:pt idx="1">
                  <c:v>4.9000000000000004</c:v>
                </c:pt>
                <c:pt idx="2">
                  <c:v>4.8</c:v>
                </c:pt>
                <c:pt idx="3">
                  <c:v>16.600000000000001</c:v>
                </c:pt>
                <c:pt idx="4">
                  <c:v>11.9</c:v>
                </c:pt>
                <c:pt idx="5">
                  <c:v>11.7</c:v>
                </c:pt>
                <c:pt idx="6">
                  <c:v>7.5</c:v>
                </c:pt>
                <c:pt idx="7">
                  <c:v>7.6</c:v>
                </c:pt>
                <c:pt idx="8">
                  <c:v>7.6</c:v>
                </c:pt>
              </c:numCache>
            </c:numRef>
          </c:val>
        </c:ser>
        <c:ser>
          <c:idx val="3"/>
          <c:order val="3"/>
          <c:tx>
            <c:strRef>
              <c:f>Feuil1!$A$153</c:f>
              <c:strCache>
                <c:ptCount val="1"/>
                <c:pt idx="0">
                  <c:v>Tarifit</c:v>
                </c:pt>
              </c:strCache>
            </c:strRef>
          </c:tx>
          <c:dLbls>
            <c:spPr>
              <a:noFill/>
              <a:ln>
                <a:noFill/>
              </a:ln>
              <a:effectLst/>
            </c:spPr>
            <c:txPr>
              <a:bodyPr/>
              <a:lstStyle/>
              <a:p>
                <a:pPr algn="ctr">
                  <a:defRPr lang="fr-FR" sz="1000" b="1" i="0" u="none" strike="noStrike" kern="1200" baseline="0">
                    <a:solidFill>
                      <a:prstClr val="black"/>
                    </a:solidFill>
                    <a:latin typeface="+mn-lt"/>
                    <a:ea typeface="+mn-ea"/>
                    <a:cs typeface="+mn-cs"/>
                  </a:defRPr>
                </a:pPr>
                <a:endParaRPr lang="fr-FR"/>
              </a:p>
            </c:txPr>
            <c:showVal val="1"/>
            <c:extLst>
              <c:ext xmlns:c15="http://schemas.microsoft.com/office/drawing/2012/chart" uri="{CE6537A1-D6FC-4f65-9D91-7224C49458BB}">
                <c15:layout/>
                <c15:showLeaderLines val="0"/>
              </c:ext>
            </c:extLst>
          </c:dLbls>
          <c:cat>
            <c:multiLvlStrRef>
              <c:f>Feuil1!$B$148:$J$149</c:f>
              <c:multiLvlStrCache>
                <c:ptCount val="9"/>
                <c:lvl>
                  <c:pt idx="0">
                    <c:v>Masculin</c:v>
                  </c:pt>
                  <c:pt idx="1">
                    <c:v>Féminin</c:v>
                  </c:pt>
                  <c:pt idx="2">
                    <c:v>Total</c:v>
                  </c:pt>
                  <c:pt idx="3">
                    <c:v>Masculin</c:v>
                  </c:pt>
                  <c:pt idx="4">
                    <c:v>Féminin</c:v>
                  </c:pt>
                  <c:pt idx="5">
                    <c:v>Total</c:v>
                  </c:pt>
                  <c:pt idx="6">
                    <c:v>Masculin</c:v>
                  </c:pt>
                  <c:pt idx="7">
                    <c:v>Féminin</c:v>
                  </c:pt>
                  <c:pt idx="8">
                    <c:v>Total</c:v>
                  </c:pt>
                </c:lvl>
                <c:lvl>
                  <c:pt idx="0">
                    <c:v>Urbain</c:v>
                  </c:pt>
                  <c:pt idx="3">
                    <c:v>Rural</c:v>
                  </c:pt>
                  <c:pt idx="6">
                    <c:v>Ensemble</c:v>
                  </c:pt>
                </c:lvl>
              </c:multiLvlStrCache>
            </c:multiLvlStrRef>
          </c:cat>
          <c:val>
            <c:numRef>
              <c:f>Feuil1!$B$153:$J$153</c:f>
              <c:numCache>
                <c:formatCode>0.0</c:formatCode>
                <c:ptCount val="9"/>
                <c:pt idx="0">
                  <c:v>3.7</c:v>
                </c:pt>
                <c:pt idx="1">
                  <c:v>3.8</c:v>
                </c:pt>
                <c:pt idx="2">
                  <c:v>3.7</c:v>
                </c:pt>
                <c:pt idx="3">
                  <c:v>4.7</c:v>
                </c:pt>
                <c:pt idx="4">
                  <c:v>4.8</c:v>
                </c:pt>
                <c:pt idx="5">
                  <c:v>4.7</c:v>
                </c:pt>
                <c:pt idx="6">
                  <c:v>4.0999999999999996</c:v>
                </c:pt>
                <c:pt idx="7">
                  <c:v>4.2</c:v>
                </c:pt>
                <c:pt idx="8">
                  <c:v>4.0999999999999996</c:v>
                </c:pt>
              </c:numCache>
            </c:numRef>
          </c:val>
        </c:ser>
        <c:ser>
          <c:idx val="4"/>
          <c:order val="4"/>
          <c:tx>
            <c:strRef>
              <c:f>Feuil1!$A$154</c:f>
              <c:strCache>
                <c:ptCount val="1"/>
                <c:pt idx="0">
                  <c:v>hassania</c:v>
                </c:pt>
              </c:strCache>
            </c:strRef>
          </c:tx>
          <c:dLbls>
            <c:spPr>
              <a:noFill/>
              <a:ln>
                <a:noFill/>
              </a:ln>
              <a:effectLst/>
            </c:spPr>
            <c:txPr>
              <a:bodyPr/>
              <a:lstStyle/>
              <a:p>
                <a:pPr algn="ctr">
                  <a:defRPr lang="fr-FR" sz="1000" b="1" i="0" u="none" strike="noStrike" kern="1200" baseline="0">
                    <a:solidFill>
                      <a:prstClr val="black"/>
                    </a:solidFill>
                    <a:latin typeface="+mn-lt"/>
                    <a:ea typeface="+mn-ea"/>
                    <a:cs typeface="+mn-cs"/>
                  </a:defRPr>
                </a:pPr>
                <a:endParaRPr lang="fr-FR"/>
              </a:p>
            </c:txPr>
            <c:showVal val="1"/>
            <c:extLst>
              <c:ext xmlns:c15="http://schemas.microsoft.com/office/drawing/2012/chart" uri="{CE6537A1-D6FC-4f65-9D91-7224C49458BB}">
                <c15:layout/>
                <c15:showLeaderLines val="0"/>
              </c:ext>
            </c:extLst>
          </c:dLbls>
          <c:cat>
            <c:multiLvlStrRef>
              <c:f>Feuil1!$B$148:$J$149</c:f>
              <c:multiLvlStrCache>
                <c:ptCount val="9"/>
                <c:lvl>
                  <c:pt idx="0">
                    <c:v>Masculin</c:v>
                  </c:pt>
                  <c:pt idx="1">
                    <c:v>Féminin</c:v>
                  </c:pt>
                  <c:pt idx="2">
                    <c:v>Total</c:v>
                  </c:pt>
                  <c:pt idx="3">
                    <c:v>Masculin</c:v>
                  </c:pt>
                  <c:pt idx="4">
                    <c:v>Féminin</c:v>
                  </c:pt>
                  <c:pt idx="5">
                    <c:v>Total</c:v>
                  </c:pt>
                  <c:pt idx="6">
                    <c:v>Masculin</c:v>
                  </c:pt>
                  <c:pt idx="7">
                    <c:v>Féminin</c:v>
                  </c:pt>
                  <c:pt idx="8">
                    <c:v>Total</c:v>
                  </c:pt>
                </c:lvl>
                <c:lvl>
                  <c:pt idx="0">
                    <c:v>Urbain</c:v>
                  </c:pt>
                  <c:pt idx="3">
                    <c:v>Rural</c:v>
                  </c:pt>
                  <c:pt idx="6">
                    <c:v>Ensemble</c:v>
                  </c:pt>
                </c:lvl>
              </c:multiLvlStrCache>
            </c:multiLvlStrRef>
          </c:cat>
          <c:val>
            <c:numRef>
              <c:f>Feuil1!$B$154:$J$154</c:f>
              <c:numCache>
                <c:formatCode>0.0</c:formatCode>
                <c:ptCount val="9"/>
                <c:pt idx="0">
                  <c:v>1.2</c:v>
                </c:pt>
                <c:pt idx="1">
                  <c:v>1.2</c:v>
                </c:pt>
                <c:pt idx="2">
                  <c:v>1.2</c:v>
                </c:pt>
                <c:pt idx="3">
                  <c:v>0.4</c:v>
                </c:pt>
                <c:pt idx="4">
                  <c:v>0.4</c:v>
                </c:pt>
                <c:pt idx="5">
                  <c:v>0.4</c:v>
                </c:pt>
                <c:pt idx="6">
                  <c:v>0.8</c:v>
                </c:pt>
                <c:pt idx="7">
                  <c:v>0.9</c:v>
                </c:pt>
                <c:pt idx="8">
                  <c:v>0.9</c:v>
                </c:pt>
              </c:numCache>
            </c:numRef>
          </c:val>
        </c:ser>
        <c:dLbls>
          <c:showVal val="1"/>
        </c:dLbls>
        <c:gapWidth val="75"/>
        <c:shape val="box"/>
        <c:axId val="70871296"/>
        <c:axId val="70885376"/>
        <c:axId val="0"/>
      </c:bar3DChart>
      <c:catAx>
        <c:axId val="70871296"/>
        <c:scaling>
          <c:orientation val="minMax"/>
        </c:scaling>
        <c:axPos val="b"/>
        <c:numFmt formatCode="General" sourceLinked="0"/>
        <c:majorTickMark val="none"/>
        <c:tickLblPos val="nextTo"/>
        <c:txPr>
          <a:bodyPr/>
          <a:lstStyle/>
          <a:p>
            <a:pPr>
              <a:defRPr b="1"/>
            </a:pPr>
            <a:endParaRPr lang="fr-FR"/>
          </a:p>
        </c:txPr>
        <c:crossAx val="70885376"/>
        <c:crosses val="autoZero"/>
        <c:auto val="1"/>
        <c:lblAlgn val="ctr"/>
        <c:lblOffset val="100"/>
      </c:catAx>
      <c:valAx>
        <c:axId val="70885376"/>
        <c:scaling>
          <c:orientation val="minMax"/>
        </c:scaling>
        <c:axPos val="l"/>
        <c:numFmt formatCode="0.0" sourceLinked="1"/>
        <c:majorTickMark val="none"/>
        <c:tickLblPos val="nextTo"/>
        <c:crossAx val="70871296"/>
        <c:crosses val="autoZero"/>
        <c:crossBetween val="between"/>
      </c:valAx>
    </c:plotArea>
    <c:legend>
      <c:legendPos val="b"/>
      <c:layout>
        <c:manualLayout>
          <c:xMode val="edge"/>
          <c:yMode val="edge"/>
          <c:x val="0.31818532950247241"/>
          <c:y val="0.85213382022252293"/>
          <c:w val="0.35046060655957556"/>
          <c:h val="6.0655050137155476E-2"/>
        </c:manualLayout>
      </c:layout>
      <c:txPr>
        <a:bodyPr/>
        <a:lstStyle/>
        <a:p>
          <a:pPr>
            <a:defRPr b="1"/>
          </a:pPr>
          <a:endParaRPr lang="fr-FR"/>
        </a:p>
      </c:txPr>
    </c:legend>
    <c:plotVisOnly val="1"/>
    <c:dispBlanksAs val="gap"/>
  </c:chart>
  <c:spPr>
    <a:ln>
      <a:solidFill>
        <a:srgbClr val="0000FF"/>
      </a:solidFill>
    </a:ln>
  </c:sp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plotArea>
      <c:layout/>
      <c:barChart>
        <c:barDir val="col"/>
        <c:grouping val="clustered"/>
        <c:ser>
          <c:idx val="0"/>
          <c:order val="0"/>
          <c:tx>
            <c:strRef>
              <c:f>Feuil1!$B$178</c:f>
              <c:strCache>
                <c:ptCount val="1"/>
                <c:pt idx="0">
                  <c:v>Darija</c:v>
                </c:pt>
              </c:strCache>
            </c:strRef>
          </c:tx>
          <c:dLbls>
            <c:dLbl>
              <c:idx val="8"/>
              <c:layout>
                <c:manualLayout>
                  <c:x val="-1.11288900728549E-2"/>
                  <c:y val="-3.2005048056770008E-17"/>
                </c:manualLayout>
              </c:layout>
              <c:showVal val="1"/>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a:pPr>
                <a:endParaRPr lang="fr-FR"/>
              </a:p>
            </c:txPr>
            <c:showVal val="1"/>
            <c:extLst>
              <c:ext xmlns:c15="http://schemas.microsoft.com/office/drawing/2012/chart" uri="{CE6537A1-D6FC-4f65-9D91-7224C49458BB}">
                <c15:layout/>
                <c15:showLeaderLines val="0"/>
              </c:ext>
            </c:extLst>
          </c:dLbls>
          <c:cat>
            <c:strRef>
              <c:f>Feuil1!$A$179:$A$190</c:f>
              <c:strCache>
                <c:ptCount val="12"/>
                <c:pt idx="0">
                  <c:v>TANGER-TETOUAN-AL HOCEIMA</c:v>
                </c:pt>
                <c:pt idx="1">
                  <c:v>ORIENTAL</c:v>
                </c:pt>
                <c:pt idx="2">
                  <c:v>FES-MEKNES</c:v>
                </c:pt>
                <c:pt idx="3">
                  <c:v>RABAT-SALE-KENITRA</c:v>
                </c:pt>
                <c:pt idx="4">
                  <c:v>BENI MELLAL-KHENIFRA</c:v>
                </c:pt>
                <c:pt idx="5">
                  <c:v>GRAND CASABLANCA-SETTAT</c:v>
                </c:pt>
                <c:pt idx="6">
                  <c:v>MARRAKECH-SAFI</c:v>
                </c:pt>
                <c:pt idx="7">
                  <c:v>DRAA-TAFILALET</c:v>
                </c:pt>
                <c:pt idx="8">
                  <c:v>SOUSS-MASSA</c:v>
                </c:pt>
                <c:pt idx="9">
                  <c:v>GUELMIM OUED NOUN</c:v>
                </c:pt>
                <c:pt idx="10">
                  <c:v>LAAYOUNE-SAKIA EL HAMRA</c:v>
                </c:pt>
                <c:pt idx="11">
                  <c:v>EDDAKHLA-OUED EDDAHAB</c:v>
                </c:pt>
              </c:strCache>
            </c:strRef>
          </c:cat>
          <c:val>
            <c:numRef>
              <c:f>Feuil1!$B$179:$B$190</c:f>
              <c:numCache>
                <c:formatCode>0.0</c:formatCode>
                <c:ptCount val="12"/>
                <c:pt idx="0">
                  <c:v>97.3</c:v>
                </c:pt>
                <c:pt idx="1">
                  <c:v>86.2</c:v>
                </c:pt>
                <c:pt idx="2">
                  <c:v>97</c:v>
                </c:pt>
                <c:pt idx="3">
                  <c:v>98.6</c:v>
                </c:pt>
                <c:pt idx="4">
                  <c:v>85.1</c:v>
                </c:pt>
                <c:pt idx="5">
                  <c:v>99.1</c:v>
                </c:pt>
                <c:pt idx="6">
                  <c:v>85.8</c:v>
                </c:pt>
                <c:pt idx="7">
                  <c:v>61.8</c:v>
                </c:pt>
                <c:pt idx="8">
                  <c:v>65.599999999999994</c:v>
                </c:pt>
                <c:pt idx="9">
                  <c:v>63.3</c:v>
                </c:pt>
                <c:pt idx="10">
                  <c:v>79.599999999999994</c:v>
                </c:pt>
                <c:pt idx="11">
                  <c:v>88</c:v>
                </c:pt>
              </c:numCache>
            </c:numRef>
          </c:val>
        </c:ser>
        <c:ser>
          <c:idx val="1"/>
          <c:order val="1"/>
          <c:tx>
            <c:strRef>
              <c:f>Feuil1!$C$178</c:f>
              <c:strCache>
                <c:ptCount val="1"/>
                <c:pt idx="0">
                  <c:v>Tachelhit</c:v>
                </c:pt>
              </c:strCache>
            </c:strRef>
          </c:tx>
          <c:dLbls>
            <c:dLbl>
              <c:idx val="1"/>
              <c:layout>
                <c:manualLayout>
                  <c:x val="2.7822225182136777E-3"/>
                  <c:y val="6.9830002433053312E-3"/>
                </c:manualLayout>
              </c:layout>
              <c:showVal val="1"/>
              <c:extLst>
                <c:ext xmlns:c15="http://schemas.microsoft.com/office/drawing/2012/chart" uri="{CE6537A1-D6FC-4f65-9D91-7224C49458BB}">
                  <c15:layout/>
                </c:ext>
              </c:extLst>
            </c:dLbl>
            <c:dLbl>
              <c:idx val="5"/>
              <c:layout>
                <c:manualLayout>
                  <c:x val="1.3911112591068501E-3"/>
                  <c:y val="6.9830002433053312E-3"/>
                </c:manualLayout>
              </c:layout>
              <c:showVal val="1"/>
              <c:extLst>
                <c:ext xmlns:c15="http://schemas.microsoft.com/office/drawing/2012/chart" uri="{CE6537A1-D6FC-4f65-9D91-7224C49458BB}">
                  <c15:layout/>
                </c:ext>
              </c:extLst>
            </c:dLbl>
            <c:dLbl>
              <c:idx val="6"/>
              <c:layout>
                <c:manualLayout>
                  <c:x val="5.5644450364273944E-3"/>
                  <c:y val="1.7457500608263329E-2"/>
                </c:manualLayout>
              </c:layout>
              <c:showVal val="1"/>
              <c:extLst>
                <c:ext xmlns:c15="http://schemas.microsoft.com/office/drawing/2012/chart" uri="{CE6537A1-D6FC-4f65-9D91-7224C49458BB}">
                  <c15:layout/>
                </c:ext>
              </c:extLst>
            </c:dLbl>
            <c:dLbl>
              <c:idx val="8"/>
              <c:layout>
                <c:manualLayout>
                  <c:x val="2.7822225182137002E-3"/>
                  <c:y val="-3.2005048056770008E-17"/>
                </c:manualLayout>
              </c:layout>
              <c:showVal val="1"/>
              <c:extLst>
                <c:ext xmlns:c15="http://schemas.microsoft.com/office/drawing/2012/chart" uri="{CE6537A1-D6FC-4f65-9D91-7224C49458BB}">
                  <c15:layout/>
                </c:ext>
              </c:extLst>
            </c:dLbl>
            <c:dLbl>
              <c:idx val="9"/>
              <c:layout>
                <c:manualLayout>
                  <c:x val="8.3466675546411094E-3"/>
                  <c:y val="0"/>
                </c:manualLayout>
              </c:layout>
              <c:showVal val="1"/>
              <c:extLst>
                <c:ext xmlns:c15="http://schemas.microsoft.com/office/drawing/2012/chart" uri="{CE6537A1-D6FC-4f65-9D91-7224C49458BB}">
                  <c15:layout/>
                </c:ext>
              </c:extLst>
            </c:dLbl>
            <c:dLbl>
              <c:idx val="10"/>
              <c:layout>
                <c:manualLayout>
                  <c:x val="2.7822225182137002E-3"/>
                  <c:y val="-6.4010096113539992E-17"/>
                </c:manualLayout>
              </c:layout>
              <c:showVal val="1"/>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800"/>
                </a:pPr>
                <a:endParaRPr lang="fr-FR"/>
              </a:p>
            </c:txPr>
            <c:showVal val="1"/>
            <c:extLst>
              <c:ext xmlns:c15="http://schemas.microsoft.com/office/drawing/2012/chart" uri="{CE6537A1-D6FC-4f65-9D91-7224C49458BB}">
                <c15:layout/>
                <c15:showLeaderLines val="0"/>
              </c:ext>
            </c:extLst>
          </c:dLbls>
          <c:cat>
            <c:strRef>
              <c:f>Feuil1!$A$179:$A$190</c:f>
              <c:strCache>
                <c:ptCount val="12"/>
                <c:pt idx="0">
                  <c:v>TANGER-TETOUAN-AL HOCEIMA</c:v>
                </c:pt>
                <c:pt idx="1">
                  <c:v>ORIENTAL</c:v>
                </c:pt>
                <c:pt idx="2">
                  <c:v>FES-MEKNES</c:v>
                </c:pt>
                <c:pt idx="3">
                  <c:v>RABAT-SALE-KENITRA</c:v>
                </c:pt>
                <c:pt idx="4">
                  <c:v>BENI MELLAL-KHENIFRA</c:v>
                </c:pt>
                <c:pt idx="5">
                  <c:v>GRAND CASABLANCA-SETTAT</c:v>
                </c:pt>
                <c:pt idx="6">
                  <c:v>MARRAKECH-SAFI</c:v>
                </c:pt>
                <c:pt idx="7">
                  <c:v>DRAA-TAFILALET</c:v>
                </c:pt>
                <c:pt idx="8">
                  <c:v>SOUSS-MASSA</c:v>
                </c:pt>
                <c:pt idx="9">
                  <c:v>GUELMIM OUED NOUN</c:v>
                </c:pt>
                <c:pt idx="10">
                  <c:v>LAAYOUNE-SAKIA EL HAMRA</c:v>
                </c:pt>
                <c:pt idx="11">
                  <c:v>EDDAKHLA-OUED EDDAHAB</c:v>
                </c:pt>
              </c:strCache>
            </c:strRef>
          </c:cat>
          <c:val>
            <c:numRef>
              <c:f>Feuil1!$C$179:$C$190</c:f>
              <c:numCache>
                <c:formatCode>0.0</c:formatCode>
                <c:ptCount val="12"/>
                <c:pt idx="0">
                  <c:v>1.3</c:v>
                </c:pt>
                <c:pt idx="1">
                  <c:v>2.5</c:v>
                </c:pt>
                <c:pt idx="2">
                  <c:v>1.5</c:v>
                </c:pt>
                <c:pt idx="3">
                  <c:v>5.3</c:v>
                </c:pt>
                <c:pt idx="4">
                  <c:v>11.4</c:v>
                </c:pt>
                <c:pt idx="5">
                  <c:v>6.7</c:v>
                </c:pt>
                <c:pt idx="6">
                  <c:v>27.6</c:v>
                </c:pt>
                <c:pt idx="7">
                  <c:v>29.7</c:v>
                </c:pt>
                <c:pt idx="8">
                  <c:v>70.2</c:v>
                </c:pt>
                <c:pt idx="9">
                  <c:v>52.5</c:v>
                </c:pt>
                <c:pt idx="10">
                  <c:v>13.9</c:v>
                </c:pt>
                <c:pt idx="11">
                  <c:v>16.2</c:v>
                </c:pt>
              </c:numCache>
            </c:numRef>
          </c:val>
        </c:ser>
        <c:ser>
          <c:idx val="2"/>
          <c:order val="2"/>
          <c:tx>
            <c:strRef>
              <c:f>Feuil1!$D$178</c:f>
              <c:strCache>
                <c:ptCount val="1"/>
                <c:pt idx="0">
                  <c:v>Tamazight</c:v>
                </c:pt>
              </c:strCache>
            </c:strRef>
          </c:tx>
          <c:dLbls>
            <c:spPr>
              <a:noFill/>
              <a:ln>
                <a:noFill/>
              </a:ln>
              <a:effectLst/>
            </c:spPr>
            <c:txPr>
              <a:bodyPr wrap="square" lIns="38100" tIns="19050" rIns="38100" bIns="19050" anchor="ctr">
                <a:spAutoFit/>
              </a:bodyPr>
              <a:lstStyle/>
              <a:p>
                <a:pPr>
                  <a:defRPr sz="800"/>
                </a:pPr>
                <a:endParaRPr lang="fr-FR"/>
              </a:p>
            </c:txPr>
            <c:showVal val="1"/>
            <c:extLst>
              <c:ext xmlns:c15="http://schemas.microsoft.com/office/drawing/2012/chart" uri="{CE6537A1-D6FC-4f65-9D91-7224C49458BB}">
                <c15:layout/>
                <c15:showLeaderLines val="0"/>
              </c:ext>
            </c:extLst>
          </c:dLbls>
          <c:cat>
            <c:strRef>
              <c:f>Feuil1!$A$179:$A$190</c:f>
              <c:strCache>
                <c:ptCount val="12"/>
                <c:pt idx="0">
                  <c:v>TANGER-TETOUAN-AL HOCEIMA</c:v>
                </c:pt>
                <c:pt idx="1">
                  <c:v>ORIENTAL</c:v>
                </c:pt>
                <c:pt idx="2">
                  <c:v>FES-MEKNES</c:v>
                </c:pt>
                <c:pt idx="3">
                  <c:v>RABAT-SALE-KENITRA</c:v>
                </c:pt>
                <c:pt idx="4">
                  <c:v>BENI MELLAL-KHENIFRA</c:v>
                </c:pt>
                <c:pt idx="5">
                  <c:v>GRAND CASABLANCA-SETTAT</c:v>
                </c:pt>
                <c:pt idx="6">
                  <c:v>MARRAKECH-SAFI</c:v>
                </c:pt>
                <c:pt idx="7">
                  <c:v>DRAA-TAFILALET</c:v>
                </c:pt>
                <c:pt idx="8">
                  <c:v>SOUSS-MASSA</c:v>
                </c:pt>
                <c:pt idx="9">
                  <c:v>GUELMIM OUED NOUN</c:v>
                </c:pt>
                <c:pt idx="10">
                  <c:v>LAAYOUNE-SAKIA EL HAMRA</c:v>
                </c:pt>
                <c:pt idx="11">
                  <c:v>EDDAKHLA-OUED EDDAHAB</c:v>
                </c:pt>
              </c:strCache>
            </c:strRef>
          </c:cat>
          <c:val>
            <c:numRef>
              <c:f>Feuil1!$D$179:$D$190</c:f>
              <c:numCache>
                <c:formatCode>0.0</c:formatCode>
                <c:ptCount val="12"/>
                <c:pt idx="0">
                  <c:v>0.5</c:v>
                </c:pt>
                <c:pt idx="1">
                  <c:v>4.4000000000000004</c:v>
                </c:pt>
                <c:pt idx="2">
                  <c:v>13.5</c:v>
                </c:pt>
                <c:pt idx="3">
                  <c:v>5.6</c:v>
                </c:pt>
                <c:pt idx="4">
                  <c:v>29.9</c:v>
                </c:pt>
                <c:pt idx="5">
                  <c:v>0.70000000000000051</c:v>
                </c:pt>
                <c:pt idx="6">
                  <c:v>0.4</c:v>
                </c:pt>
                <c:pt idx="7">
                  <c:v>48.8</c:v>
                </c:pt>
                <c:pt idx="8">
                  <c:v>1.3</c:v>
                </c:pt>
                <c:pt idx="9">
                  <c:v>1.4</c:v>
                </c:pt>
                <c:pt idx="10">
                  <c:v>2.2000000000000002</c:v>
                </c:pt>
                <c:pt idx="11">
                  <c:v>4.2</c:v>
                </c:pt>
              </c:numCache>
            </c:numRef>
          </c:val>
        </c:ser>
        <c:ser>
          <c:idx val="3"/>
          <c:order val="3"/>
          <c:tx>
            <c:strRef>
              <c:f>Feuil1!$E$178</c:f>
              <c:strCache>
                <c:ptCount val="1"/>
                <c:pt idx="0">
                  <c:v>Tarifit</c:v>
                </c:pt>
              </c:strCache>
            </c:strRef>
          </c:tx>
          <c:dLbls>
            <c:spPr>
              <a:noFill/>
              <a:ln>
                <a:noFill/>
              </a:ln>
              <a:effectLst/>
            </c:spPr>
            <c:txPr>
              <a:bodyPr wrap="square" lIns="38100" tIns="19050" rIns="38100" bIns="19050" anchor="ctr">
                <a:spAutoFit/>
              </a:bodyPr>
              <a:lstStyle/>
              <a:p>
                <a:pPr>
                  <a:defRPr sz="800"/>
                </a:pPr>
                <a:endParaRPr lang="fr-FR"/>
              </a:p>
            </c:txPr>
            <c:showVal val="1"/>
            <c:extLst>
              <c:ext xmlns:c15="http://schemas.microsoft.com/office/drawing/2012/chart" uri="{CE6537A1-D6FC-4f65-9D91-7224C49458BB}">
                <c15:layout/>
                <c15:showLeaderLines val="0"/>
              </c:ext>
            </c:extLst>
          </c:dLbls>
          <c:cat>
            <c:strRef>
              <c:f>Feuil1!$A$179:$A$190</c:f>
              <c:strCache>
                <c:ptCount val="12"/>
                <c:pt idx="0">
                  <c:v>TANGER-TETOUAN-AL HOCEIMA</c:v>
                </c:pt>
                <c:pt idx="1">
                  <c:v>ORIENTAL</c:v>
                </c:pt>
                <c:pt idx="2">
                  <c:v>FES-MEKNES</c:v>
                </c:pt>
                <c:pt idx="3">
                  <c:v>RABAT-SALE-KENITRA</c:v>
                </c:pt>
                <c:pt idx="4">
                  <c:v>BENI MELLAL-KHENIFRA</c:v>
                </c:pt>
                <c:pt idx="5">
                  <c:v>GRAND CASABLANCA-SETTAT</c:v>
                </c:pt>
                <c:pt idx="6">
                  <c:v>MARRAKECH-SAFI</c:v>
                </c:pt>
                <c:pt idx="7">
                  <c:v>DRAA-TAFILALET</c:v>
                </c:pt>
                <c:pt idx="8">
                  <c:v>SOUSS-MASSA</c:v>
                </c:pt>
                <c:pt idx="9">
                  <c:v>GUELMIM OUED NOUN</c:v>
                </c:pt>
                <c:pt idx="10">
                  <c:v>LAAYOUNE-SAKIA EL HAMRA</c:v>
                </c:pt>
                <c:pt idx="11">
                  <c:v>EDDAKHLA-OUED EDDAHAB</c:v>
                </c:pt>
              </c:strCache>
            </c:strRef>
          </c:cat>
          <c:val>
            <c:numRef>
              <c:f>Feuil1!$E$179:$E$190</c:f>
              <c:numCache>
                <c:formatCode>0.0</c:formatCode>
                <c:ptCount val="12"/>
                <c:pt idx="0">
                  <c:v>8.2000000000000011</c:v>
                </c:pt>
                <c:pt idx="1">
                  <c:v>38.4</c:v>
                </c:pt>
                <c:pt idx="2">
                  <c:v>4.0999999999999996</c:v>
                </c:pt>
                <c:pt idx="3">
                  <c:v>0.5</c:v>
                </c:pt>
                <c:pt idx="4">
                  <c:v>0.1</c:v>
                </c:pt>
                <c:pt idx="5">
                  <c:v>0.2</c:v>
                </c:pt>
                <c:pt idx="6">
                  <c:v>0.1</c:v>
                </c:pt>
                <c:pt idx="7">
                  <c:v>0.1</c:v>
                </c:pt>
                <c:pt idx="8">
                  <c:v>0.1</c:v>
                </c:pt>
                <c:pt idx="9">
                  <c:v>0.2</c:v>
                </c:pt>
                <c:pt idx="10">
                  <c:v>0.4</c:v>
                </c:pt>
                <c:pt idx="11">
                  <c:v>0.4</c:v>
                </c:pt>
              </c:numCache>
            </c:numRef>
          </c:val>
        </c:ser>
        <c:ser>
          <c:idx val="4"/>
          <c:order val="4"/>
          <c:tx>
            <c:strRef>
              <c:f>Feuil1!$F$178</c:f>
              <c:strCache>
                <c:ptCount val="1"/>
                <c:pt idx="0">
                  <c:v>hassania</c:v>
                </c:pt>
              </c:strCache>
            </c:strRef>
          </c:tx>
          <c:dLbls>
            <c:dLbl>
              <c:idx val="2"/>
              <c:layout>
                <c:manualLayout>
                  <c:x val="5.5644450364273476E-3"/>
                  <c:y val="-3.4915001216526639E-3"/>
                </c:manualLayout>
              </c:layout>
              <c:showVal val="1"/>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800"/>
                </a:pPr>
                <a:endParaRPr lang="fr-FR"/>
              </a:p>
            </c:txPr>
            <c:showVal val="1"/>
            <c:extLst>
              <c:ext xmlns:c15="http://schemas.microsoft.com/office/drawing/2012/chart" uri="{CE6537A1-D6FC-4f65-9D91-7224C49458BB}">
                <c15:layout/>
                <c15:showLeaderLines val="0"/>
              </c:ext>
            </c:extLst>
          </c:dLbls>
          <c:cat>
            <c:strRef>
              <c:f>Feuil1!$A$179:$A$190</c:f>
              <c:strCache>
                <c:ptCount val="12"/>
                <c:pt idx="0">
                  <c:v>TANGER-TETOUAN-AL HOCEIMA</c:v>
                </c:pt>
                <c:pt idx="1">
                  <c:v>ORIENTAL</c:v>
                </c:pt>
                <c:pt idx="2">
                  <c:v>FES-MEKNES</c:v>
                </c:pt>
                <c:pt idx="3">
                  <c:v>RABAT-SALE-KENITRA</c:v>
                </c:pt>
                <c:pt idx="4">
                  <c:v>BENI MELLAL-KHENIFRA</c:v>
                </c:pt>
                <c:pt idx="5">
                  <c:v>GRAND CASABLANCA-SETTAT</c:v>
                </c:pt>
                <c:pt idx="6">
                  <c:v>MARRAKECH-SAFI</c:v>
                </c:pt>
                <c:pt idx="7">
                  <c:v>DRAA-TAFILALET</c:v>
                </c:pt>
                <c:pt idx="8">
                  <c:v>SOUSS-MASSA</c:v>
                </c:pt>
                <c:pt idx="9">
                  <c:v>GUELMIM OUED NOUN</c:v>
                </c:pt>
                <c:pt idx="10">
                  <c:v>LAAYOUNE-SAKIA EL HAMRA</c:v>
                </c:pt>
                <c:pt idx="11">
                  <c:v>EDDAKHLA-OUED EDDAHAB</c:v>
                </c:pt>
              </c:strCache>
            </c:strRef>
          </c:cat>
          <c:val>
            <c:numRef>
              <c:f>Feuil1!$F$179:$F$190</c:f>
              <c:numCache>
                <c:formatCode>0.0</c:formatCode>
                <c:ptCount val="12"/>
                <c:pt idx="0">
                  <c:v>2.0000000000000011E-2</c:v>
                </c:pt>
                <c:pt idx="1">
                  <c:v>3.0000000000000002E-2</c:v>
                </c:pt>
                <c:pt idx="2">
                  <c:v>3.0000000000000002E-2</c:v>
                </c:pt>
                <c:pt idx="3">
                  <c:v>0.1</c:v>
                </c:pt>
                <c:pt idx="4">
                  <c:v>0.1</c:v>
                </c:pt>
                <c:pt idx="5">
                  <c:v>0.1</c:v>
                </c:pt>
                <c:pt idx="6">
                  <c:v>0.1</c:v>
                </c:pt>
                <c:pt idx="7">
                  <c:v>2.1</c:v>
                </c:pt>
                <c:pt idx="8">
                  <c:v>0.4</c:v>
                </c:pt>
                <c:pt idx="9">
                  <c:v>20.399999999999999</c:v>
                </c:pt>
                <c:pt idx="10">
                  <c:v>36.9</c:v>
                </c:pt>
                <c:pt idx="11">
                  <c:v>18.399999999999999</c:v>
                </c:pt>
              </c:numCache>
            </c:numRef>
          </c:val>
        </c:ser>
        <c:dLbls>
          <c:showVal val="1"/>
        </c:dLbls>
        <c:gapWidth val="75"/>
        <c:axId val="70910720"/>
        <c:axId val="70912256"/>
      </c:barChart>
      <c:catAx>
        <c:axId val="70910720"/>
        <c:scaling>
          <c:orientation val="minMax"/>
        </c:scaling>
        <c:axPos val="b"/>
        <c:numFmt formatCode="General" sourceLinked="0"/>
        <c:majorTickMark val="none"/>
        <c:tickLblPos val="nextTo"/>
        <c:txPr>
          <a:bodyPr/>
          <a:lstStyle/>
          <a:p>
            <a:pPr>
              <a:defRPr sz="800"/>
            </a:pPr>
            <a:endParaRPr lang="fr-FR"/>
          </a:p>
        </c:txPr>
        <c:crossAx val="70912256"/>
        <c:crosses val="autoZero"/>
        <c:auto val="1"/>
        <c:lblAlgn val="ctr"/>
        <c:lblOffset val="100"/>
      </c:catAx>
      <c:valAx>
        <c:axId val="70912256"/>
        <c:scaling>
          <c:orientation val="minMax"/>
        </c:scaling>
        <c:axPos val="l"/>
        <c:numFmt formatCode="0.0" sourceLinked="1"/>
        <c:majorTickMark val="none"/>
        <c:tickLblPos val="nextTo"/>
        <c:crossAx val="70910720"/>
        <c:crosses val="autoZero"/>
        <c:crossBetween val="between"/>
      </c:valAx>
    </c:plotArea>
    <c:legend>
      <c:legendPos val="b"/>
      <c:txPr>
        <a:bodyPr/>
        <a:lstStyle/>
        <a:p>
          <a:pPr>
            <a:defRPr sz="1100"/>
          </a:pPr>
          <a:endParaRPr lang="fr-FR"/>
        </a:p>
      </c:txPr>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00995937151693E-2"/>
          <c:y val="6.9286005915927193E-2"/>
          <c:w val="0.89298235976316642"/>
          <c:h val="0.75922109736283239"/>
        </c:manualLayout>
      </c:layout>
      <c:barChart>
        <c:barDir val="col"/>
        <c:grouping val="clustered"/>
        <c:ser>
          <c:idx val="0"/>
          <c:order val="0"/>
          <c:tx>
            <c:strRef>
              <c:f>Feuil1!$B$30</c:f>
              <c:strCache>
                <c:ptCount val="1"/>
                <c:pt idx="0">
                  <c:v>Taux d’urbanisation (%)</c:v>
                </c:pt>
              </c:strCache>
            </c:strRef>
          </c:tx>
          <c:spPr>
            <a:ln w="50800"/>
          </c:spPr>
          <c:dLbls>
            <c:dLbl>
              <c:idx val="2"/>
              <c:layout>
                <c:manualLayout>
                  <c:x val="0"/>
                  <c:y val="2.1164021164021166E-2"/>
                </c:manualLayout>
              </c:layout>
              <c:showVal val="1"/>
              <c:extLst>
                <c:ext xmlns:c15="http://schemas.microsoft.com/office/drawing/2012/chart" uri="{CE6537A1-D6FC-4f65-9D91-7224C49458BB}">
                  <c15:layout/>
                </c:ext>
              </c:extLst>
            </c:dLbl>
            <c:dLbl>
              <c:idx val="3"/>
              <c:layout>
                <c:manualLayout>
                  <c:x val="4.5662100456621306E-3"/>
                  <c:y val="1.2698412698412745E-2"/>
                </c:manualLayout>
              </c:layout>
              <c:showVal val="1"/>
              <c:extLst>
                <c:ext xmlns:c15="http://schemas.microsoft.com/office/drawing/2012/chart" uri="{CE6537A1-D6FC-4f65-9D91-7224C49458BB}">
                  <c15:layout/>
                </c:ext>
              </c:extLst>
            </c:dLbl>
            <c:dLbl>
              <c:idx val="4"/>
              <c:layout>
                <c:manualLayout>
                  <c:x val="0"/>
                  <c:y val="2.9629629629629738E-2"/>
                </c:manualLayout>
              </c:layout>
              <c:showVal val="1"/>
              <c:extLst>
                <c:ext xmlns:c15="http://schemas.microsoft.com/office/drawing/2012/chart" uri="{CE6537A1-D6FC-4f65-9D91-7224C49458BB}">
                  <c15:layout/>
                </c:ext>
              </c:extLst>
            </c:dLbl>
            <c:spPr>
              <a:noFill/>
              <a:ln>
                <a:noFill/>
              </a:ln>
              <a:effectLst/>
            </c:spPr>
            <c:txPr>
              <a:bodyPr/>
              <a:lstStyle/>
              <a:p>
                <a:pPr>
                  <a:defRPr b="1"/>
                </a:pPr>
                <a:endParaRPr lang="fr-FR"/>
              </a:p>
            </c:txPr>
            <c:showVal val="1"/>
            <c:extLst>
              <c:ext xmlns:c15="http://schemas.microsoft.com/office/drawing/2012/chart" uri="{CE6537A1-D6FC-4f65-9D91-7224C49458BB}">
                <c15:layout/>
                <c15:showLeaderLines val="0"/>
              </c:ext>
            </c:extLst>
          </c:dLbls>
          <c:cat>
            <c:numRef>
              <c:f>Feuil1!$A$31:$A$36</c:f>
              <c:numCache>
                <c:formatCode>General</c:formatCode>
                <c:ptCount val="6"/>
                <c:pt idx="0">
                  <c:v>1960</c:v>
                </c:pt>
                <c:pt idx="1">
                  <c:v>1971</c:v>
                </c:pt>
                <c:pt idx="2">
                  <c:v>1982</c:v>
                </c:pt>
                <c:pt idx="3">
                  <c:v>1994</c:v>
                </c:pt>
                <c:pt idx="4">
                  <c:v>2004</c:v>
                </c:pt>
                <c:pt idx="5">
                  <c:v>2014</c:v>
                </c:pt>
              </c:numCache>
            </c:numRef>
          </c:cat>
          <c:val>
            <c:numRef>
              <c:f>Feuil1!$B$31:$B$36</c:f>
              <c:numCache>
                <c:formatCode>General</c:formatCode>
                <c:ptCount val="6"/>
                <c:pt idx="0">
                  <c:v>29.1</c:v>
                </c:pt>
                <c:pt idx="1">
                  <c:v>35.1</c:v>
                </c:pt>
                <c:pt idx="2">
                  <c:v>42.7</c:v>
                </c:pt>
                <c:pt idx="3">
                  <c:v>51.4</c:v>
                </c:pt>
                <c:pt idx="4">
                  <c:v>55.1</c:v>
                </c:pt>
                <c:pt idx="5">
                  <c:v>60.3</c:v>
                </c:pt>
              </c:numCache>
            </c:numRef>
          </c:val>
        </c:ser>
        <c:axId val="63424384"/>
        <c:axId val="63425920"/>
      </c:barChart>
      <c:catAx>
        <c:axId val="63424384"/>
        <c:scaling>
          <c:orientation val="minMax"/>
        </c:scaling>
        <c:axPos val="b"/>
        <c:numFmt formatCode="General" sourceLinked="1"/>
        <c:tickLblPos val="nextTo"/>
        <c:txPr>
          <a:bodyPr/>
          <a:lstStyle/>
          <a:p>
            <a:pPr>
              <a:defRPr b="1"/>
            </a:pPr>
            <a:endParaRPr lang="fr-FR"/>
          </a:p>
        </c:txPr>
        <c:crossAx val="63425920"/>
        <c:crosses val="autoZero"/>
        <c:auto val="1"/>
        <c:lblAlgn val="ctr"/>
        <c:lblOffset val="100"/>
      </c:catAx>
      <c:valAx>
        <c:axId val="63425920"/>
        <c:scaling>
          <c:orientation val="minMax"/>
        </c:scaling>
        <c:axPos val="l"/>
        <c:majorGridlines/>
        <c:numFmt formatCode="General" sourceLinked="1"/>
        <c:tickLblPos val="nextTo"/>
        <c:crossAx val="63424384"/>
        <c:crosses val="autoZero"/>
        <c:crossBetween val="between"/>
      </c:valAx>
      <c:spPr>
        <a:ln cmpd="sng">
          <a:solidFill>
            <a:srgbClr val="0000FF"/>
          </a:solidFill>
        </a:ln>
      </c:spPr>
    </c:plotArea>
    <c:plotVisOnly val="1"/>
    <c:dispBlanksAs val="gap"/>
  </c:chart>
  <c:txPr>
    <a:bodyPr/>
    <a:lstStyle/>
    <a:p>
      <a:pPr>
        <a:defRPr sz="1200"/>
      </a:pPr>
      <a:endParaRPr lang="fr-FR"/>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fr-FR"/>
  <c:roundedCorners val="1"/>
  <c:style val="26"/>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'Tableau 23'!$B$13</c:f>
              <c:strCache>
                <c:ptCount val="1"/>
                <c:pt idx="0">
                  <c:v>Urbain</c:v>
                </c:pt>
              </c:strCache>
            </c:strRef>
          </c:tx>
          <c:dLbls>
            <c:spPr>
              <a:noFill/>
              <a:ln>
                <a:noFill/>
              </a:ln>
              <a:effectLst/>
            </c:spPr>
            <c:showVal val="1"/>
            <c:extLst>
              <c:ext xmlns:c15="http://schemas.microsoft.com/office/drawing/2012/chart" uri="{CE6537A1-D6FC-4f65-9D91-7224C49458BB}">
                <c15:layout/>
                <c15:showLeaderLines val="0"/>
              </c:ext>
            </c:extLst>
          </c:dLbls>
          <c:cat>
            <c:multiLvlStrRef>
              <c:f>'Tableau 23'!$C$11:$H$12</c:f>
              <c:multiLvlStrCache>
                <c:ptCount val="6"/>
                <c:lvl>
                  <c:pt idx="0">
                    <c:v>Masculin</c:v>
                  </c:pt>
                  <c:pt idx="1">
                    <c:v>Féminin</c:v>
                  </c:pt>
                  <c:pt idx="2">
                    <c:v>Total</c:v>
                  </c:pt>
                  <c:pt idx="3">
                    <c:v>Masculin</c:v>
                  </c:pt>
                  <c:pt idx="4">
                    <c:v>Féminin</c:v>
                  </c:pt>
                  <c:pt idx="5">
                    <c:v>Total</c:v>
                  </c:pt>
                </c:lvl>
                <c:lvl>
                  <c:pt idx="0">
                    <c:v>RGPH 2004</c:v>
                  </c:pt>
                  <c:pt idx="3">
                    <c:v>RGPH 2014</c:v>
                  </c:pt>
                </c:lvl>
              </c:multiLvlStrCache>
            </c:multiLvlStrRef>
          </c:cat>
          <c:val>
            <c:numRef>
              <c:f>'Tableau 23'!$C$13:$H$13</c:f>
              <c:numCache>
                <c:formatCode>General</c:formatCode>
                <c:ptCount val="6"/>
                <c:pt idx="0">
                  <c:v>54.4</c:v>
                </c:pt>
                <c:pt idx="1">
                  <c:v>19.8</c:v>
                </c:pt>
                <c:pt idx="2">
                  <c:v>36.800000000000004</c:v>
                </c:pt>
                <c:pt idx="3" formatCode="0.0">
                  <c:v>54.038773010342197</c:v>
                </c:pt>
                <c:pt idx="4" formatCode="0.0">
                  <c:v>19.3515606622212</c:v>
                </c:pt>
                <c:pt idx="5" formatCode="0.0">
                  <c:v>36.524081651021994</c:v>
                </c:pt>
              </c:numCache>
            </c:numRef>
          </c:val>
        </c:ser>
        <c:ser>
          <c:idx val="1"/>
          <c:order val="1"/>
          <c:tx>
            <c:strRef>
              <c:f>'Tableau 23'!$B$14</c:f>
              <c:strCache>
                <c:ptCount val="1"/>
                <c:pt idx="0">
                  <c:v>Rural</c:v>
                </c:pt>
              </c:strCache>
            </c:strRef>
          </c:tx>
          <c:dLbls>
            <c:spPr>
              <a:noFill/>
              <a:ln>
                <a:noFill/>
              </a:ln>
              <a:effectLst/>
            </c:spPr>
            <c:showVal val="1"/>
            <c:extLst>
              <c:ext xmlns:c15="http://schemas.microsoft.com/office/drawing/2012/chart" uri="{CE6537A1-D6FC-4f65-9D91-7224C49458BB}">
                <c15:layout/>
                <c15:showLeaderLines val="0"/>
              </c:ext>
            </c:extLst>
          </c:dLbls>
          <c:cat>
            <c:multiLvlStrRef>
              <c:f>'Tableau 23'!$C$11:$H$12</c:f>
              <c:multiLvlStrCache>
                <c:ptCount val="6"/>
                <c:lvl>
                  <c:pt idx="0">
                    <c:v>Masculin</c:v>
                  </c:pt>
                  <c:pt idx="1">
                    <c:v>Féminin</c:v>
                  </c:pt>
                  <c:pt idx="2">
                    <c:v>Total</c:v>
                  </c:pt>
                  <c:pt idx="3">
                    <c:v>Masculin</c:v>
                  </c:pt>
                  <c:pt idx="4">
                    <c:v>Féminin</c:v>
                  </c:pt>
                  <c:pt idx="5">
                    <c:v>Total</c:v>
                  </c:pt>
                </c:lvl>
                <c:lvl>
                  <c:pt idx="0">
                    <c:v>RGPH 2004</c:v>
                  </c:pt>
                  <c:pt idx="3">
                    <c:v>RGPH 2014</c:v>
                  </c:pt>
                </c:lvl>
              </c:multiLvlStrCache>
            </c:multiLvlStrRef>
          </c:cat>
          <c:val>
            <c:numRef>
              <c:f>'Tableau 23'!$C$14:$H$14</c:f>
              <c:numCache>
                <c:formatCode>General</c:formatCode>
                <c:ptCount val="6"/>
                <c:pt idx="0">
                  <c:v>55.1</c:v>
                </c:pt>
                <c:pt idx="1">
                  <c:v>14.9</c:v>
                </c:pt>
                <c:pt idx="2">
                  <c:v>34.9</c:v>
                </c:pt>
                <c:pt idx="3" formatCode="0.0">
                  <c:v>54.174558138982263</c:v>
                </c:pt>
                <c:pt idx="4" formatCode="0.0">
                  <c:v>7.4692675739705434</c:v>
                </c:pt>
                <c:pt idx="5" formatCode="0.0">
                  <c:v>30.95783462427589</c:v>
                </c:pt>
              </c:numCache>
            </c:numRef>
          </c:val>
        </c:ser>
        <c:ser>
          <c:idx val="2"/>
          <c:order val="2"/>
          <c:tx>
            <c:strRef>
              <c:f>'Tableau 23'!$B$15</c:f>
              <c:strCache>
                <c:ptCount val="1"/>
                <c:pt idx="0">
                  <c:v>Ensemble</c:v>
                </c:pt>
              </c:strCache>
            </c:strRef>
          </c:tx>
          <c:dLbls>
            <c:spPr>
              <a:noFill/>
              <a:ln>
                <a:noFill/>
              </a:ln>
              <a:effectLst/>
            </c:spPr>
            <c:showVal val="1"/>
            <c:extLst>
              <c:ext xmlns:c15="http://schemas.microsoft.com/office/drawing/2012/chart" uri="{CE6537A1-D6FC-4f65-9D91-7224C49458BB}">
                <c15:layout/>
                <c15:showLeaderLines val="0"/>
              </c:ext>
            </c:extLst>
          </c:dLbls>
          <c:cat>
            <c:multiLvlStrRef>
              <c:f>'Tableau 23'!$C$11:$H$12</c:f>
              <c:multiLvlStrCache>
                <c:ptCount val="6"/>
                <c:lvl>
                  <c:pt idx="0">
                    <c:v>Masculin</c:v>
                  </c:pt>
                  <c:pt idx="1">
                    <c:v>Féminin</c:v>
                  </c:pt>
                  <c:pt idx="2">
                    <c:v>Total</c:v>
                  </c:pt>
                  <c:pt idx="3">
                    <c:v>Masculin</c:v>
                  </c:pt>
                  <c:pt idx="4">
                    <c:v>Féminin</c:v>
                  </c:pt>
                  <c:pt idx="5">
                    <c:v>Total</c:v>
                  </c:pt>
                </c:lvl>
                <c:lvl>
                  <c:pt idx="0">
                    <c:v>RGPH 2004</c:v>
                  </c:pt>
                  <c:pt idx="3">
                    <c:v>RGPH 2014</c:v>
                  </c:pt>
                </c:lvl>
              </c:multiLvlStrCache>
            </c:multiLvlStrRef>
          </c:cat>
          <c:val>
            <c:numRef>
              <c:f>'Tableau 23'!$C$15:$H$15</c:f>
              <c:numCache>
                <c:formatCode>General</c:formatCode>
                <c:ptCount val="6"/>
                <c:pt idx="0">
                  <c:v>54.7</c:v>
                </c:pt>
                <c:pt idx="1">
                  <c:v>17.600000000000001</c:v>
                </c:pt>
                <c:pt idx="2">
                  <c:v>35.9</c:v>
                </c:pt>
                <c:pt idx="3" formatCode="0.0">
                  <c:v>54.092885243499531</c:v>
                </c:pt>
                <c:pt idx="4" formatCode="0.0">
                  <c:v>14.705362466318611</c:v>
                </c:pt>
                <c:pt idx="5" formatCode="0.0">
                  <c:v>34.32679223598366</c:v>
                </c:pt>
              </c:numCache>
            </c:numRef>
          </c:val>
        </c:ser>
        <c:gapWidth val="17"/>
        <c:axId val="70951296"/>
        <c:axId val="70952832"/>
      </c:barChart>
      <c:catAx>
        <c:axId val="70951296"/>
        <c:scaling>
          <c:orientation val="minMax"/>
        </c:scaling>
        <c:axPos val="b"/>
        <c:numFmt formatCode="General" sourceLinked="0"/>
        <c:majorTickMark val="none"/>
        <c:tickLblPos val="nextTo"/>
        <c:crossAx val="70952832"/>
        <c:crosses val="autoZero"/>
        <c:auto val="1"/>
        <c:lblAlgn val="ctr"/>
        <c:lblOffset val="100"/>
      </c:catAx>
      <c:valAx>
        <c:axId val="70952832"/>
        <c:scaling>
          <c:orientation val="minMax"/>
        </c:scaling>
        <c:axPos val="l"/>
        <c:majorGridlines>
          <c:spPr>
            <a:ln>
              <a:solidFill>
                <a:schemeClr val="bg1"/>
              </a:solidFill>
            </a:ln>
          </c:spPr>
        </c:majorGridlines>
        <c:numFmt formatCode="General" sourceLinked="1"/>
        <c:majorTickMark val="none"/>
        <c:tickLblPos val="nextTo"/>
        <c:crossAx val="70951296"/>
        <c:crosses val="autoZero"/>
        <c:crossBetween val="between"/>
      </c:valAx>
    </c:plotArea>
    <c:legend>
      <c:legendPos val="b"/>
      <c:txPr>
        <a:bodyPr/>
        <a:lstStyle/>
        <a:p>
          <a:pPr>
            <a:defRPr sz="1800"/>
          </a:pPr>
          <a:endParaRPr lang="fr-FR"/>
        </a:p>
      </c:txPr>
    </c:legend>
    <c:plotVisOnly val="1"/>
    <c:dispBlanksAs val="gap"/>
  </c:chart>
  <c:spPr>
    <a:noFill/>
    <a:ln>
      <a:solidFill>
        <a:srgbClr val="EAEAEA">
          <a:lumMod val="50000"/>
        </a:srgbClr>
      </a:solidFill>
    </a:ln>
  </c:sp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fr-FR"/>
  <c:roundedCorners val="1"/>
  <c:clrMapOvr bg1="lt1" tx1="dk1" bg2="lt2" tx2="dk2" accent1="accent1" accent2="accent2" accent3="accent3" accent4="accent4" accent5="accent5" accent6="accent6" hlink="hlink" folHlink="folHlink"/>
  <c:chart>
    <c:plotArea>
      <c:layout>
        <c:manualLayout>
          <c:layoutTarget val="inner"/>
          <c:xMode val="edge"/>
          <c:yMode val="edge"/>
          <c:x val="9.6956618346753745E-2"/>
          <c:y val="5.3829302079592266E-2"/>
          <c:w val="0.68674178110644712"/>
          <c:h val="0.78982265466748258"/>
        </c:manualLayout>
      </c:layout>
      <c:lineChart>
        <c:grouping val="standard"/>
        <c:ser>
          <c:idx val="3"/>
          <c:order val="0"/>
          <c:tx>
            <c:strRef>
              <c:f>'Tableau 24'!$F$18</c:f>
              <c:strCache>
                <c:ptCount val="1"/>
                <c:pt idx="0">
                  <c:v>Masculin</c:v>
                </c:pt>
              </c:strCache>
            </c:strRef>
          </c:tx>
          <c:cat>
            <c:strRef>
              <c:f>'Tableau 24'!$B$19:$B$28</c:f>
              <c:strCache>
                <c:ptCount val="10"/>
                <c:pt idx="0">
                  <c:v>15-19</c:v>
                </c:pt>
                <c:pt idx="1">
                  <c:v>20-24</c:v>
                </c:pt>
                <c:pt idx="2">
                  <c:v>25-29</c:v>
                </c:pt>
                <c:pt idx="3">
                  <c:v>30-34</c:v>
                </c:pt>
                <c:pt idx="4">
                  <c:v>35-39</c:v>
                </c:pt>
                <c:pt idx="5">
                  <c:v>40-44</c:v>
                </c:pt>
                <c:pt idx="6">
                  <c:v>45-49</c:v>
                </c:pt>
                <c:pt idx="7">
                  <c:v>50-54</c:v>
                </c:pt>
                <c:pt idx="8">
                  <c:v>55-59</c:v>
                </c:pt>
                <c:pt idx="9">
                  <c:v>60 et +</c:v>
                </c:pt>
              </c:strCache>
            </c:strRef>
          </c:cat>
          <c:val>
            <c:numRef>
              <c:f>'Tableau 24'!$F$19:$F$28</c:f>
              <c:numCache>
                <c:formatCode>General</c:formatCode>
                <c:ptCount val="10"/>
                <c:pt idx="0">
                  <c:v>33.9</c:v>
                </c:pt>
                <c:pt idx="1">
                  <c:v>71.3</c:v>
                </c:pt>
                <c:pt idx="2">
                  <c:v>93.1</c:v>
                </c:pt>
                <c:pt idx="3">
                  <c:v>96.5</c:v>
                </c:pt>
                <c:pt idx="4">
                  <c:v>96.4</c:v>
                </c:pt>
                <c:pt idx="5">
                  <c:v>96.6</c:v>
                </c:pt>
                <c:pt idx="6">
                  <c:v>95.2</c:v>
                </c:pt>
                <c:pt idx="7">
                  <c:v>89.4</c:v>
                </c:pt>
                <c:pt idx="8">
                  <c:v>79.8</c:v>
                </c:pt>
                <c:pt idx="9">
                  <c:v>36</c:v>
                </c:pt>
              </c:numCache>
            </c:numRef>
          </c:val>
        </c:ser>
        <c:ser>
          <c:idx val="4"/>
          <c:order val="1"/>
          <c:tx>
            <c:strRef>
              <c:f>'Tableau 24'!$G$18</c:f>
              <c:strCache>
                <c:ptCount val="1"/>
                <c:pt idx="0">
                  <c:v>Féminin</c:v>
                </c:pt>
              </c:strCache>
            </c:strRef>
          </c:tx>
          <c:cat>
            <c:strRef>
              <c:f>'Tableau 24'!$B$19:$B$28</c:f>
              <c:strCache>
                <c:ptCount val="10"/>
                <c:pt idx="0">
                  <c:v>15-19</c:v>
                </c:pt>
                <c:pt idx="1">
                  <c:v>20-24</c:v>
                </c:pt>
                <c:pt idx="2">
                  <c:v>25-29</c:v>
                </c:pt>
                <c:pt idx="3">
                  <c:v>30-34</c:v>
                </c:pt>
                <c:pt idx="4">
                  <c:v>35-39</c:v>
                </c:pt>
                <c:pt idx="5">
                  <c:v>40-44</c:v>
                </c:pt>
                <c:pt idx="6">
                  <c:v>45-49</c:v>
                </c:pt>
                <c:pt idx="7">
                  <c:v>50-54</c:v>
                </c:pt>
                <c:pt idx="8">
                  <c:v>55-59</c:v>
                </c:pt>
                <c:pt idx="9">
                  <c:v>60 et +</c:v>
                </c:pt>
              </c:strCache>
            </c:strRef>
          </c:cat>
          <c:val>
            <c:numRef>
              <c:f>'Tableau 24'!$G$19:$G$28</c:f>
              <c:numCache>
                <c:formatCode>General</c:formatCode>
                <c:ptCount val="10"/>
                <c:pt idx="0">
                  <c:v>11.2</c:v>
                </c:pt>
                <c:pt idx="1">
                  <c:v>23.8</c:v>
                </c:pt>
                <c:pt idx="2">
                  <c:v>29.7</c:v>
                </c:pt>
                <c:pt idx="3">
                  <c:v>26.7</c:v>
                </c:pt>
                <c:pt idx="4">
                  <c:v>25</c:v>
                </c:pt>
                <c:pt idx="5">
                  <c:v>25.1</c:v>
                </c:pt>
                <c:pt idx="6">
                  <c:v>23.8</c:v>
                </c:pt>
                <c:pt idx="7">
                  <c:v>19.399999999999999</c:v>
                </c:pt>
                <c:pt idx="8">
                  <c:v>15.7</c:v>
                </c:pt>
                <c:pt idx="9">
                  <c:v>3.7</c:v>
                </c:pt>
              </c:numCache>
            </c:numRef>
          </c:val>
        </c:ser>
        <c:ser>
          <c:idx val="5"/>
          <c:order val="2"/>
          <c:tx>
            <c:strRef>
              <c:f>'Tableau 24'!$H$18</c:f>
              <c:strCache>
                <c:ptCount val="1"/>
                <c:pt idx="0">
                  <c:v>Total</c:v>
                </c:pt>
              </c:strCache>
            </c:strRef>
          </c:tx>
          <c:cat>
            <c:strRef>
              <c:f>'Tableau 24'!$B$19:$B$28</c:f>
              <c:strCache>
                <c:ptCount val="10"/>
                <c:pt idx="0">
                  <c:v>15-19</c:v>
                </c:pt>
                <c:pt idx="1">
                  <c:v>20-24</c:v>
                </c:pt>
                <c:pt idx="2">
                  <c:v>25-29</c:v>
                </c:pt>
                <c:pt idx="3">
                  <c:v>30-34</c:v>
                </c:pt>
                <c:pt idx="4">
                  <c:v>35-39</c:v>
                </c:pt>
                <c:pt idx="5">
                  <c:v>40-44</c:v>
                </c:pt>
                <c:pt idx="6">
                  <c:v>45-49</c:v>
                </c:pt>
                <c:pt idx="7">
                  <c:v>50-54</c:v>
                </c:pt>
                <c:pt idx="8">
                  <c:v>55-59</c:v>
                </c:pt>
                <c:pt idx="9">
                  <c:v>60 et +</c:v>
                </c:pt>
              </c:strCache>
            </c:strRef>
          </c:cat>
          <c:val>
            <c:numRef>
              <c:f>'Tableau 24'!$H$19:$H$28</c:f>
              <c:numCache>
                <c:formatCode>General</c:formatCode>
                <c:ptCount val="10"/>
                <c:pt idx="0">
                  <c:v>22.6</c:v>
                </c:pt>
                <c:pt idx="1">
                  <c:v>47.3</c:v>
                </c:pt>
                <c:pt idx="2">
                  <c:v>60.9</c:v>
                </c:pt>
                <c:pt idx="3">
                  <c:v>61</c:v>
                </c:pt>
                <c:pt idx="4">
                  <c:v>59.7</c:v>
                </c:pt>
                <c:pt idx="5">
                  <c:v>60.2</c:v>
                </c:pt>
                <c:pt idx="6">
                  <c:v>58.4</c:v>
                </c:pt>
                <c:pt idx="7">
                  <c:v>53.6</c:v>
                </c:pt>
                <c:pt idx="8">
                  <c:v>48.8</c:v>
                </c:pt>
                <c:pt idx="9">
                  <c:v>19.5</c:v>
                </c:pt>
              </c:numCache>
            </c:numRef>
          </c:val>
        </c:ser>
        <c:marker val="1"/>
        <c:axId val="71122304"/>
        <c:axId val="71160960"/>
      </c:lineChart>
      <c:catAx>
        <c:axId val="71122304"/>
        <c:scaling>
          <c:orientation val="minMax"/>
        </c:scaling>
        <c:axPos val="b"/>
        <c:majorGridlines/>
        <c:numFmt formatCode="General" sourceLinked="0"/>
        <c:tickLblPos val="nextTo"/>
        <c:txPr>
          <a:bodyPr rot="-5400000" vert="horz"/>
          <a:lstStyle/>
          <a:p>
            <a:pPr>
              <a:defRPr sz="900"/>
            </a:pPr>
            <a:endParaRPr lang="fr-FR"/>
          </a:p>
        </c:txPr>
        <c:crossAx val="71160960"/>
        <c:crosses val="autoZero"/>
        <c:auto val="1"/>
        <c:lblAlgn val="ctr"/>
        <c:lblOffset val="100"/>
      </c:catAx>
      <c:valAx>
        <c:axId val="71160960"/>
        <c:scaling>
          <c:orientation val="minMax"/>
          <c:max val="100"/>
        </c:scaling>
        <c:axPos val="l"/>
        <c:majorGridlines/>
        <c:numFmt formatCode="0" sourceLinked="0"/>
        <c:tickLblPos val="nextTo"/>
        <c:crossAx val="71122304"/>
        <c:crosses val="autoZero"/>
        <c:crossBetween val="between"/>
      </c:valAx>
    </c:plotArea>
    <c:legend>
      <c:legendPos val="r"/>
    </c:legend>
    <c:plotVisOnly val="1"/>
    <c:dispBlanksAs val="gap"/>
  </c:chart>
  <c:spPr>
    <a:ln>
      <a:solidFill>
        <a:srgbClr val="0000FF"/>
      </a:solidFill>
    </a:ln>
  </c:spPr>
  <c:txPr>
    <a:bodyPr/>
    <a:lstStyle/>
    <a:p>
      <a:pPr>
        <a:defRPr sz="1100"/>
      </a:pPr>
      <a:endParaRPr lang="fr-FR"/>
    </a:p>
  </c:txPr>
  <c:externalData r:id="rId2"/>
</c:chartSpace>
</file>

<file path=ppt/charts/chart22.xml><?xml version="1.0" encoding="utf-8"?>
<c:chartSpace xmlns:c="http://schemas.openxmlformats.org/drawingml/2006/chart" xmlns:a="http://schemas.openxmlformats.org/drawingml/2006/main" xmlns:r="http://schemas.openxmlformats.org/officeDocument/2006/relationships">
  <c:lang val="fr-FR"/>
  <c:roundedCorners val="1"/>
  <c:style val="26"/>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'Tableau 27'!$C$12</c:f>
              <c:strCache>
                <c:ptCount val="1"/>
                <c:pt idx="0">
                  <c:v>Urbain</c:v>
                </c:pt>
              </c:strCache>
            </c:strRef>
          </c:tx>
          <c:dLbls>
            <c:spPr>
              <a:noFill/>
              <a:ln>
                <a:noFill/>
              </a:ln>
              <a:effectLst/>
            </c:spPr>
            <c:showVal val="1"/>
            <c:extLst>
              <c:ext xmlns:c15="http://schemas.microsoft.com/office/drawing/2012/chart" uri="{CE6537A1-D6FC-4f65-9D91-7224C49458BB}">
                <c15:layout/>
                <c15:showLeaderLines val="0"/>
              </c:ext>
            </c:extLst>
          </c:dLbls>
          <c:cat>
            <c:multiLvlStrRef>
              <c:f>'Tableau 27'!$D$10:$I$11</c:f>
              <c:multiLvlStrCache>
                <c:ptCount val="6"/>
                <c:lvl>
                  <c:pt idx="0">
                    <c:v>Masculin</c:v>
                  </c:pt>
                  <c:pt idx="1">
                    <c:v>Féminin</c:v>
                  </c:pt>
                  <c:pt idx="2">
                    <c:v>Total</c:v>
                  </c:pt>
                  <c:pt idx="3">
                    <c:v>Masculin</c:v>
                  </c:pt>
                  <c:pt idx="4">
                    <c:v>Féminin</c:v>
                  </c:pt>
                  <c:pt idx="5">
                    <c:v>Total</c:v>
                  </c:pt>
                </c:lvl>
                <c:lvl>
                  <c:pt idx="0">
                    <c:v>RGPH 2004</c:v>
                  </c:pt>
                  <c:pt idx="3">
                    <c:v>RGPH 2014</c:v>
                  </c:pt>
                </c:lvl>
              </c:multiLvlStrCache>
            </c:multiLvlStrRef>
          </c:cat>
          <c:val>
            <c:numRef>
              <c:f>'Tableau 27'!$D$12:$I$12</c:f>
              <c:numCache>
                <c:formatCode>General</c:formatCode>
                <c:ptCount val="6"/>
                <c:pt idx="0">
                  <c:v>18.7</c:v>
                </c:pt>
                <c:pt idx="1">
                  <c:v>32.1</c:v>
                </c:pt>
                <c:pt idx="2">
                  <c:v>22.4</c:v>
                </c:pt>
                <c:pt idx="3" formatCode="0.0">
                  <c:v>14.976115181387737</c:v>
                </c:pt>
                <c:pt idx="4" formatCode="0.0">
                  <c:v>29.498950980238618</c:v>
                </c:pt>
                <c:pt idx="5" formatCode="0.0">
                  <c:v>18.860874870693703</c:v>
                </c:pt>
              </c:numCache>
            </c:numRef>
          </c:val>
        </c:ser>
        <c:ser>
          <c:idx val="1"/>
          <c:order val="1"/>
          <c:tx>
            <c:strRef>
              <c:f>'Tableau 27'!$C$13</c:f>
              <c:strCache>
                <c:ptCount val="1"/>
                <c:pt idx="0">
                  <c:v>Rural</c:v>
                </c:pt>
              </c:strCache>
            </c:strRef>
          </c:tx>
          <c:dLbls>
            <c:spPr>
              <a:noFill/>
              <a:ln>
                <a:noFill/>
              </a:ln>
              <a:effectLst/>
            </c:spPr>
            <c:showVal val="1"/>
            <c:extLst>
              <c:ext xmlns:c15="http://schemas.microsoft.com/office/drawing/2012/chart" uri="{CE6537A1-D6FC-4f65-9D91-7224C49458BB}">
                <c15:layout/>
                <c15:showLeaderLines val="0"/>
              </c:ext>
            </c:extLst>
          </c:dLbls>
          <c:cat>
            <c:multiLvlStrRef>
              <c:f>'Tableau 27'!$D$10:$I$11</c:f>
              <c:multiLvlStrCache>
                <c:ptCount val="6"/>
                <c:lvl>
                  <c:pt idx="0">
                    <c:v>Masculin</c:v>
                  </c:pt>
                  <c:pt idx="1">
                    <c:v>Féminin</c:v>
                  </c:pt>
                  <c:pt idx="2">
                    <c:v>Total</c:v>
                  </c:pt>
                  <c:pt idx="3">
                    <c:v>Masculin</c:v>
                  </c:pt>
                  <c:pt idx="4">
                    <c:v>Féminin</c:v>
                  </c:pt>
                  <c:pt idx="5">
                    <c:v>Total</c:v>
                  </c:pt>
                </c:lvl>
                <c:lvl>
                  <c:pt idx="0">
                    <c:v>RGPH 2004</c:v>
                  </c:pt>
                  <c:pt idx="3">
                    <c:v>RGPH 2014</c:v>
                  </c:pt>
                </c:lvl>
              </c:multiLvlStrCache>
            </c:multiLvlStrRef>
          </c:cat>
          <c:val>
            <c:numRef>
              <c:f>'Tableau 27'!$D$13:$I$13</c:f>
              <c:numCache>
                <c:formatCode>General</c:formatCode>
                <c:ptCount val="6"/>
                <c:pt idx="0">
                  <c:v>7.7</c:v>
                </c:pt>
                <c:pt idx="1">
                  <c:v>14.7</c:v>
                </c:pt>
                <c:pt idx="2">
                  <c:v>9.2000000000000011</c:v>
                </c:pt>
                <c:pt idx="3" formatCode="0.0">
                  <c:v>8.0494708480319996</c:v>
                </c:pt>
                <c:pt idx="4" formatCode="0.0">
                  <c:v>23.545523754319078</c:v>
                </c:pt>
                <c:pt idx="5" formatCode="0.0">
                  <c:v>9.9057640573361763</c:v>
                </c:pt>
              </c:numCache>
            </c:numRef>
          </c:val>
        </c:ser>
        <c:ser>
          <c:idx val="2"/>
          <c:order val="2"/>
          <c:tx>
            <c:strRef>
              <c:f>'Tableau 27'!$C$14</c:f>
              <c:strCache>
                <c:ptCount val="1"/>
                <c:pt idx="0">
                  <c:v>Ensemble</c:v>
                </c:pt>
              </c:strCache>
            </c:strRef>
          </c:tx>
          <c:dLbls>
            <c:spPr>
              <a:noFill/>
              <a:ln>
                <a:noFill/>
              </a:ln>
              <a:effectLst/>
            </c:spPr>
            <c:showVal val="1"/>
            <c:extLst>
              <c:ext xmlns:c15="http://schemas.microsoft.com/office/drawing/2012/chart" uri="{CE6537A1-D6FC-4f65-9D91-7224C49458BB}">
                <c15:layout/>
                <c15:showLeaderLines val="0"/>
              </c:ext>
            </c:extLst>
          </c:dLbls>
          <c:cat>
            <c:multiLvlStrRef>
              <c:f>'Tableau 27'!$D$10:$I$11</c:f>
              <c:multiLvlStrCache>
                <c:ptCount val="6"/>
                <c:lvl>
                  <c:pt idx="0">
                    <c:v>Masculin</c:v>
                  </c:pt>
                  <c:pt idx="1">
                    <c:v>Féminin</c:v>
                  </c:pt>
                  <c:pt idx="2">
                    <c:v>Total</c:v>
                  </c:pt>
                  <c:pt idx="3">
                    <c:v>Masculin</c:v>
                  </c:pt>
                  <c:pt idx="4">
                    <c:v>Féminin</c:v>
                  </c:pt>
                  <c:pt idx="5">
                    <c:v>Total</c:v>
                  </c:pt>
                </c:lvl>
                <c:lvl>
                  <c:pt idx="0">
                    <c:v>RGPH 2004</c:v>
                  </c:pt>
                  <c:pt idx="3">
                    <c:v>RGPH 2014</c:v>
                  </c:pt>
                </c:lvl>
              </c:multiLvlStrCache>
            </c:multiLvlStrRef>
          </c:cat>
          <c:val>
            <c:numRef>
              <c:f>'Tableau 27'!$D$14:$I$14</c:f>
              <c:numCache>
                <c:formatCode>General</c:formatCode>
                <c:ptCount val="6"/>
                <c:pt idx="0">
                  <c:v>13.7</c:v>
                </c:pt>
                <c:pt idx="1">
                  <c:v>25.5</c:v>
                </c:pt>
                <c:pt idx="2">
                  <c:v>16.7</c:v>
                </c:pt>
                <c:pt idx="3" formatCode="0.0">
                  <c:v>12.2117379386828</c:v>
                </c:pt>
                <c:pt idx="4" formatCode="0.0">
                  <c:v>28.317742627823527</c:v>
                </c:pt>
                <c:pt idx="5" formatCode="0.0">
                  <c:v>15.67318977925205</c:v>
                </c:pt>
              </c:numCache>
            </c:numRef>
          </c:val>
        </c:ser>
        <c:gapWidth val="24"/>
        <c:axId val="71491584"/>
        <c:axId val="71493120"/>
      </c:barChart>
      <c:catAx>
        <c:axId val="71491584"/>
        <c:scaling>
          <c:orientation val="minMax"/>
        </c:scaling>
        <c:axPos val="b"/>
        <c:numFmt formatCode="General" sourceLinked="0"/>
        <c:majorTickMark val="none"/>
        <c:tickLblPos val="nextTo"/>
        <c:crossAx val="71493120"/>
        <c:crosses val="autoZero"/>
        <c:auto val="1"/>
        <c:lblAlgn val="ctr"/>
        <c:lblOffset val="100"/>
      </c:catAx>
      <c:valAx>
        <c:axId val="71493120"/>
        <c:scaling>
          <c:orientation val="minMax"/>
        </c:scaling>
        <c:axPos val="l"/>
        <c:majorGridlines>
          <c:spPr>
            <a:ln>
              <a:solidFill>
                <a:schemeClr val="bg1"/>
              </a:solidFill>
            </a:ln>
          </c:spPr>
        </c:majorGridlines>
        <c:numFmt formatCode="General" sourceLinked="1"/>
        <c:majorTickMark val="none"/>
        <c:tickLblPos val="nextTo"/>
        <c:crossAx val="71491584"/>
        <c:crosses val="autoZero"/>
        <c:crossBetween val="between"/>
      </c:valAx>
    </c:plotArea>
    <c:legend>
      <c:legendPos val="b"/>
      <c:txPr>
        <a:bodyPr/>
        <a:lstStyle/>
        <a:p>
          <a:pPr>
            <a:defRPr sz="1800"/>
          </a:pPr>
          <a:endParaRPr lang="fr-FR"/>
        </a:p>
      </c:txPr>
    </c:legend>
    <c:plotVisOnly val="1"/>
    <c:dispBlanksAs val="gap"/>
  </c:chart>
  <c:spPr>
    <a:ln>
      <a:solidFill>
        <a:srgbClr val="EAEAEA">
          <a:lumMod val="50000"/>
        </a:srgbClr>
      </a:solidFill>
    </a:ln>
  </c:spPr>
  <c:externalData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'sais lire et ecrire'!$M$12</c:f>
              <c:strCache>
                <c:ptCount val="1"/>
                <c:pt idx="0">
                  <c:v>2004</c:v>
                </c:pt>
              </c:strCache>
            </c:strRef>
          </c:tx>
          <c:dLbls>
            <c:spPr>
              <a:noFill/>
              <a:ln>
                <a:noFill/>
              </a:ln>
              <a:effectLst/>
            </c:spPr>
            <c:showVal val="1"/>
            <c:extLst>
              <c:ext xmlns:c15="http://schemas.microsoft.com/office/drawing/2012/chart" uri="{CE6537A1-D6FC-4f65-9D91-7224C49458BB}">
                <c15:layout/>
                <c15:showLeaderLines val="1"/>
              </c:ext>
            </c:extLst>
          </c:dLbls>
          <c:cat>
            <c:strRef>
              <c:f>'sais lire et ecrire'!$L$13:$L$15</c:f>
              <c:strCache>
                <c:ptCount val="3"/>
                <c:pt idx="0">
                  <c:v>Urbain</c:v>
                </c:pt>
                <c:pt idx="1">
                  <c:v>Rural</c:v>
                </c:pt>
                <c:pt idx="2">
                  <c:v>ensemble </c:v>
                </c:pt>
              </c:strCache>
            </c:strRef>
          </c:cat>
          <c:val>
            <c:numRef>
              <c:f>'sais lire et ecrire'!$M$13:$M$15</c:f>
              <c:numCache>
                <c:formatCode>General</c:formatCode>
                <c:ptCount val="3"/>
                <c:pt idx="0">
                  <c:v>72.900000000000006</c:v>
                </c:pt>
                <c:pt idx="1">
                  <c:v>95.5</c:v>
                </c:pt>
                <c:pt idx="2">
                  <c:v>79.8</c:v>
                </c:pt>
              </c:numCache>
            </c:numRef>
          </c:val>
        </c:ser>
        <c:ser>
          <c:idx val="1"/>
          <c:order val="1"/>
          <c:tx>
            <c:strRef>
              <c:f>'sais lire et ecrire'!$N$12</c:f>
              <c:strCache>
                <c:ptCount val="1"/>
                <c:pt idx="0">
                  <c:v>2014</c:v>
                </c:pt>
              </c:strCache>
            </c:strRef>
          </c:tx>
          <c:dLbls>
            <c:spPr>
              <a:noFill/>
              <a:ln>
                <a:noFill/>
              </a:ln>
              <a:effectLst/>
            </c:spPr>
            <c:showVal val="1"/>
            <c:extLst>
              <c:ext xmlns:c15="http://schemas.microsoft.com/office/drawing/2012/chart" uri="{CE6537A1-D6FC-4f65-9D91-7224C49458BB}">
                <c15:layout/>
                <c15:showLeaderLines val="1"/>
              </c:ext>
            </c:extLst>
          </c:dLbls>
          <c:cat>
            <c:strRef>
              <c:f>'sais lire et ecrire'!$L$13:$L$15</c:f>
              <c:strCache>
                <c:ptCount val="3"/>
                <c:pt idx="0">
                  <c:v>Urbain</c:v>
                </c:pt>
                <c:pt idx="1">
                  <c:v>Rural</c:v>
                </c:pt>
                <c:pt idx="2">
                  <c:v>ensemble </c:v>
                </c:pt>
              </c:strCache>
            </c:strRef>
          </c:cat>
          <c:val>
            <c:numRef>
              <c:f>'sais lire et ecrire'!$N$13:$N$15</c:f>
              <c:numCache>
                <c:formatCode>General</c:formatCode>
                <c:ptCount val="3"/>
                <c:pt idx="0">
                  <c:v>56.6</c:v>
                </c:pt>
                <c:pt idx="1">
                  <c:v>88.3</c:v>
                </c:pt>
                <c:pt idx="2">
                  <c:v>64.5</c:v>
                </c:pt>
              </c:numCache>
            </c:numRef>
          </c:val>
        </c:ser>
        <c:axId val="71535616"/>
        <c:axId val="71557888"/>
      </c:barChart>
      <c:catAx>
        <c:axId val="71535616"/>
        <c:scaling>
          <c:orientation val="minMax"/>
        </c:scaling>
        <c:axPos val="b"/>
        <c:numFmt formatCode="General" sourceLinked="0"/>
        <c:tickLblPos val="nextTo"/>
        <c:spPr>
          <a:ln>
            <a:noFill/>
          </a:ln>
        </c:spPr>
        <c:txPr>
          <a:bodyPr/>
          <a:lstStyle/>
          <a:p>
            <a:pPr>
              <a:defRPr b="1"/>
            </a:pPr>
            <a:endParaRPr lang="fr-FR"/>
          </a:p>
        </c:txPr>
        <c:crossAx val="71557888"/>
        <c:crosses val="autoZero"/>
        <c:auto val="1"/>
        <c:lblAlgn val="ctr"/>
        <c:lblOffset val="100"/>
      </c:catAx>
      <c:valAx>
        <c:axId val="71557888"/>
        <c:scaling>
          <c:orientation val="minMax"/>
        </c:scaling>
        <c:axPos val="l"/>
        <c:majorGridlines/>
        <c:numFmt formatCode="General" sourceLinked="1"/>
        <c:tickLblPos val="nextTo"/>
        <c:crossAx val="71535616"/>
        <c:crosses val="autoZero"/>
        <c:crossBetween val="between"/>
      </c:valAx>
      <c:spPr>
        <a:noFill/>
        <a:ln w="25400">
          <a:noFill/>
        </a:ln>
      </c:spPr>
    </c:plotArea>
    <c:legend>
      <c:legendPos val="r"/>
    </c:legend>
    <c:plotVisOnly val="1"/>
    <c:dispBlanksAs val="gap"/>
  </c:chart>
  <c:spPr>
    <a:ln>
      <a:noFill/>
    </a:ln>
  </c:spPr>
  <c:externalData r:id="rId2"/>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autoTitleDeleted val="1"/>
    <c:view3D>
      <c:rAngAx val="1"/>
    </c:view3D>
    <c:plotArea>
      <c:layout/>
      <c:bar3DChart>
        <c:barDir val="col"/>
        <c:grouping val="clustered"/>
        <c:ser>
          <c:idx val="0"/>
          <c:order val="0"/>
          <c:tx>
            <c:strRef>
              <c:f>Feuil8!$D$22</c:f>
              <c:strCache>
                <c:ptCount val="1"/>
                <c:pt idx="0">
                  <c:v>Actif Occupé</c:v>
                </c:pt>
              </c:strCache>
            </c:strRef>
          </c:tx>
          <c:dLbls>
            <c:spPr>
              <a:noFill/>
              <a:ln>
                <a:noFill/>
              </a:ln>
              <a:effectLst/>
            </c:spPr>
            <c:showVal val="1"/>
            <c:extLst>
              <c:ext xmlns:c15="http://schemas.microsoft.com/office/drawing/2012/chart" uri="{CE6537A1-D6FC-4f65-9D91-7224C49458BB}">
                <c15:layout/>
                <c15:showLeaderLines val="1"/>
              </c:ext>
            </c:extLst>
          </c:dLbls>
          <c:cat>
            <c:strRef>
              <c:f>Feuil8!$E$21:$G$21</c:f>
              <c:strCache>
                <c:ptCount val="3"/>
                <c:pt idx="0">
                  <c:v>Urbain</c:v>
                </c:pt>
                <c:pt idx="1">
                  <c:v>Rural</c:v>
                </c:pt>
                <c:pt idx="2">
                  <c:v>Ensemble</c:v>
                </c:pt>
              </c:strCache>
            </c:strRef>
          </c:cat>
          <c:val>
            <c:numRef>
              <c:f>Feuil8!$E$22:$G$22</c:f>
              <c:numCache>
                <c:formatCode>General</c:formatCode>
                <c:ptCount val="3"/>
                <c:pt idx="0">
                  <c:v>29.5</c:v>
                </c:pt>
                <c:pt idx="1">
                  <c:v>16.5</c:v>
                </c:pt>
                <c:pt idx="2">
                  <c:v>26.2</c:v>
                </c:pt>
              </c:numCache>
            </c:numRef>
          </c:val>
        </c:ser>
        <c:ser>
          <c:idx val="1"/>
          <c:order val="1"/>
          <c:tx>
            <c:strRef>
              <c:f>Feuil8!$D$23</c:f>
              <c:strCache>
                <c:ptCount val="1"/>
                <c:pt idx="0">
                  <c:v>Chômeur</c:v>
                </c:pt>
              </c:strCache>
            </c:strRef>
          </c:tx>
          <c:dLbls>
            <c:spPr>
              <a:noFill/>
              <a:ln>
                <a:noFill/>
              </a:ln>
              <a:effectLst/>
            </c:spPr>
            <c:showVal val="1"/>
            <c:extLst>
              <c:ext xmlns:c15="http://schemas.microsoft.com/office/drawing/2012/chart" uri="{CE6537A1-D6FC-4f65-9D91-7224C49458BB}">
                <c15:layout/>
                <c15:showLeaderLines val="1"/>
              </c:ext>
            </c:extLst>
          </c:dLbls>
          <c:cat>
            <c:strRef>
              <c:f>Feuil8!$E$21:$G$21</c:f>
              <c:strCache>
                <c:ptCount val="3"/>
                <c:pt idx="0">
                  <c:v>Urbain</c:v>
                </c:pt>
                <c:pt idx="1">
                  <c:v>Rural</c:v>
                </c:pt>
                <c:pt idx="2">
                  <c:v>Ensemble</c:v>
                </c:pt>
              </c:strCache>
            </c:strRef>
          </c:cat>
          <c:val>
            <c:numRef>
              <c:f>Feuil8!$E$23:$G$23</c:f>
              <c:numCache>
                <c:formatCode>General</c:formatCode>
                <c:ptCount val="3"/>
                <c:pt idx="0">
                  <c:v>4.3</c:v>
                </c:pt>
                <c:pt idx="1">
                  <c:v>1.5</c:v>
                </c:pt>
                <c:pt idx="2">
                  <c:v>3.6</c:v>
                </c:pt>
              </c:numCache>
            </c:numRef>
          </c:val>
        </c:ser>
        <c:ser>
          <c:idx val="2"/>
          <c:order val="2"/>
          <c:tx>
            <c:strRef>
              <c:f>Feuil8!$D$24</c:f>
              <c:strCache>
                <c:ptCount val="1"/>
                <c:pt idx="0">
                  <c:v>Inactif</c:v>
                </c:pt>
              </c:strCache>
            </c:strRef>
          </c:tx>
          <c:dLbls>
            <c:spPr>
              <a:noFill/>
              <a:ln>
                <a:noFill/>
              </a:ln>
              <a:effectLst/>
            </c:spPr>
            <c:showVal val="1"/>
            <c:extLst>
              <c:ext xmlns:c15="http://schemas.microsoft.com/office/drawing/2012/chart" uri="{CE6537A1-D6FC-4f65-9D91-7224C49458BB}">
                <c15:layout/>
                <c15:showLeaderLines val="1"/>
              </c:ext>
            </c:extLst>
          </c:dLbls>
          <c:cat>
            <c:strRef>
              <c:f>Feuil8!$E$21:$G$21</c:f>
              <c:strCache>
                <c:ptCount val="3"/>
                <c:pt idx="0">
                  <c:v>Urbain</c:v>
                </c:pt>
                <c:pt idx="1">
                  <c:v>Rural</c:v>
                </c:pt>
                <c:pt idx="2">
                  <c:v>Ensemble</c:v>
                </c:pt>
              </c:strCache>
            </c:strRef>
          </c:cat>
          <c:val>
            <c:numRef>
              <c:f>Feuil8!$E$24:$G$24</c:f>
              <c:numCache>
                <c:formatCode>General</c:formatCode>
                <c:ptCount val="3"/>
                <c:pt idx="0">
                  <c:v>66.100000000000009</c:v>
                </c:pt>
                <c:pt idx="1">
                  <c:v>82</c:v>
                </c:pt>
                <c:pt idx="2">
                  <c:v>70.099999999999994</c:v>
                </c:pt>
              </c:numCache>
            </c:numRef>
          </c:val>
        </c:ser>
        <c:shape val="box"/>
        <c:axId val="71674112"/>
        <c:axId val="71696384"/>
        <c:axId val="0"/>
      </c:bar3DChart>
      <c:catAx>
        <c:axId val="71674112"/>
        <c:scaling>
          <c:orientation val="minMax"/>
        </c:scaling>
        <c:axPos val="b"/>
        <c:numFmt formatCode="General" sourceLinked="0"/>
        <c:tickLblPos val="nextTo"/>
        <c:crossAx val="71696384"/>
        <c:crosses val="autoZero"/>
        <c:auto val="1"/>
        <c:lblAlgn val="ctr"/>
        <c:lblOffset val="100"/>
      </c:catAx>
      <c:valAx>
        <c:axId val="71696384"/>
        <c:scaling>
          <c:orientation val="minMax"/>
        </c:scaling>
        <c:axPos val="l"/>
        <c:majorGridlines/>
        <c:numFmt formatCode="General" sourceLinked="1"/>
        <c:tickLblPos val="nextTo"/>
        <c:crossAx val="71674112"/>
        <c:crosses val="autoZero"/>
        <c:crossBetween val="between"/>
      </c:valAx>
    </c:plotArea>
    <c:legend>
      <c:legendPos val="b"/>
    </c:legend>
    <c:plotVisOnly val="1"/>
    <c:dispBlanksAs val="gap"/>
  </c:chart>
  <c:externalData r:id="rId2"/>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fr-FR"/>
  <c:roundedCorners val="1"/>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363756896364423E-2"/>
          <c:y val="0.13998717533977531"/>
          <c:w val="0.856889409415174"/>
          <c:h val="0.6171579631015266"/>
        </c:manualLayout>
      </c:layout>
      <c:barChart>
        <c:barDir val="col"/>
        <c:grouping val="clustered"/>
        <c:varyColors val="1"/>
        <c:ser>
          <c:idx val="2"/>
          <c:order val="0"/>
          <c:tx>
            <c:strRef>
              <c:f>Graphiques!$B$1</c:f>
              <c:strCache>
                <c:ptCount val="1"/>
                <c:pt idx="0">
                  <c:v>2004</c:v>
                </c:pt>
              </c:strCache>
            </c:strRef>
          </c:tx>
          <c:invertIfNegative val="1"/>
          <c:dPt>
            <c:idx val="1"/>
            <c:invertIfNegative val="1"/>
          </c:dPt>
          <c:dLbls>
            <c:spPr>
              <a:noFill/>
              <a:ln>
                <a:noFill/>
              </a:ln>
              <a:effectLst/>
            </c:spPr>
            <c:dLblPos val="outEnd"/>
            <c:showVal val="1"/>
            <c:extLst>
              <c:ext xmlns:c15="http://schemas.microsoft.com/office/drawing/2012/chart" uri="{CE6537A1-D6FC-4f65-9D91-7224C49458BB}">
                <c15:layout/>
                <c15:showLeaderLines val="1"/>
              </c:ext>
            </c:extLst>
          </c:dLbls>
          <c:cat>
            <c:strRef>
              <c:f>Graphiques!$A$3:$A$8</c:f>
              <c:strCache>
                <c:ptCount val="6"/>
                <c:pt idx="0">
                  <c:v>Cuisine </c:v>
                </c:pt>
                <c:pt idx="1">
                  <c:v>Latrine (WC)</c:v>
                </c:pt>
                <c:pt idx="2">
                  <c:v>Bain moderne ou douche</c:v>
                </c:pt>
                <c:pt idx="3">
                  <c:v>Bain de type local  </c:v>
                </c:pt>
                <c:pt idx="4">
                  <c:v>Réseau de distribution de l’électricité</c:v>
                </c:pt>
                <c:pt idx="5">
                  <c:v>Réseau de distribution de l’eau</c:v>
                </c:pt>
              </c:strCache>
            </c:strRef>
          </c:cat>
          <c:val>
            <c:numRef>
              <c:f>Graphiques!$D$3:$D$8</c:f>
              <c:numCache>
                <c:formatCode>General</c:formatCode>
                <c:ptCount val="6"/>
                <c:pt idx="0">
                  <c:v>84.3</c:v>
                </c:pt>
                <c:pt idx="1">
                  <c:v>81.5</c:v>
                </c:pt>
                <c:pt idx="2">
                  <c:v>26.7</c:v>
                </c:pt>
                <c:pt idx="3">
                  <c:v>13.9</c:v>
                </c:pt>
                <c:pt idx="4">
                  <c:v>71.599999999999994</c:v>
                </c:pt>
                <c:pt idx="5">
                  <c:v>57.5</c:v>
                </c:pt>
              </c:numCache>
            </c:numRef>
          </c:val>
        </c:ser>
        <c:ser>
          <c:idx val="5"/>
          <c:order val="1"/>
          <c:tx>
            <c:strRef>
              <c:f>Graphiques!$E$1</c:f>
              <c:strCache>
                <c:ptCount val="1"/>
                <c:pt idx="0">
                  <c:v>2014</c:v>
                </c:pt>
              </c:strCache>
            </c:strRef>
          </c:tx>
          <c:invertIfNegative val="1"/>
          <c:dLbls>
            <c:spPr>
              <a:noFill/>
              <a:ln>
                <a:noFill/>
              </a:ln>
              <a:effectLst/>
            </c:spPr>
            <c:dLblPos val="outEnd"/>
            <c:showVal val="1"/>
            <c:extLst>
              <c:ext xmlns:c15="http://schemas.microsoft.com/office/drawing/2012/chart" uri="{CE6537A1-D6FC-4f65-9D91-7224C49458BB}">
                <c15:layout/>
                <c15:showLeaderLines val="1"/>
              </c:ext>
            </c:extLst>
          </c:dLbls>
          <c:cat>
            <c:strRef>
              <c:f>Graphiques!$A$3:$A$8</c:f>
              <c:strCache>
                <c:ptCount val="6"/>
                <c:pt idx="0">
                  <c:v>Cuisine </c:v>
                </c:pt>
                <c:pt idx="1">
                  <c:v>Latrine (WC)</c:v>
                </c:pt>
                <c:pt idx="2">
                  <c:v>Bain moderne ou douche</c:v>
                </c:pt>
                <c:pt idx="3">
                  <c:v>Bain de type local  </c:v>
                </c:pt>
                <c:pt idx="4">
                  <c:v>Réseau de distribution de l’électricité</c:v>
                </c:pt>
                <c:pt idx="5">
                  <c:v>Réseau de distribution de l’eau</c:v>
                </c:pt>
              </c:strCache>
            </c:strRef>
          </c:cat>
          <c:val>
            <c:numRef>
              <c:f>Graphiques!$G$3:$G$8</c:f>
              <c:numCache>
                <c:formatCode>General</c:formatCode>
                <c:ptCount val="6"/>
                <c:pt idx="0">
                  <c:v>93.5</c:v>
                </c:pt>
                <c:pt idx="1">
                  <c:v>93.7</c:v>
                </c:pt>
                <c:pt idx="2">
                  <c:v>39.300000000000004</c:v>
                </c:pt>
                <c:pt idx="3">
                  <c:v>17.2</c:v>
                </c:pt>
                <c:pt idx="4">
                  <c:v>91.9</c:v>
                </c:pt>
                <c:pt idx="5">
                  <c:v>72.900000000000006</c:v>
                </c:pt>
              </c:numCache>
            </c:numRef>
          </c:val>
        </c:ser>
        <c:dLbls>
          <c:showVal val="1"/>
        </c:dLbls>
        <c:axId val="71776512"/>
        <c:axId val="71798784"/>
      </c:barChart>
      <c:catAx>
        <c:axId val="71776512"/>
        <c:scaling>
          <c:orientation val="minMax"/>
        </c:scaling>
        <c:axPos val="b"/>
        <c:numFmt formatCode="General" sourceLinked="0"/>
        <c:minorTickMark val="cross"/>
        <c:tickLblPos val="nextTo"/>
        <c:txPr>
          <a:bodyPr/>
          <a:lstStyle/>
          <a:p>
            <a:pPr>
              <a:defRPr sz="1000"/>
            </a:pPr>
            <a:endParaRPr lang="fr-FR"/>
          </a:p>
        </c:txPr>
        <c:crossAx val="71798784"/>
        <c:crosses val="autoZero"/>
        <c:auto val="1"/>
        <c:lblAlgn val="ctr"/>
        <c:lblOffset val="100"/>
        <c:noMultiLvlLbl val="1"/>
      </c:catAx>
      <c:valAx>
        <c:axId val="71798784"/>
        <c:scaling>
          <c:orientation val="minMax"/>
        </c:scaling>
        <c:axPos val="l"/>
        <c:numFmt formatCode="General" sourceLinked="1"/>
        <c:minorTickMark val="cross"/>
        <c:tickLblPos val="nextTo"/>
        <c:crossAx val="71776512"/>
        <c:crosses val="autoZero"/>
        <c:crossBetween val="between"/>
        <c:majorUnit val="20"/>
      </c:valAx>
      <c:spPr>
        <a:noFill/>
        <a:ln w="25400">
          <a:noFill/>
        </a:ln>
      </c:spPr>
    </c:plotArea>
    <c:legend>
      <c:legendPos val="r"/>
      <c:layout>
        <c:manualLayout>
          <c:xMode val="edge"/>
          <c:yMode val="edge"/>
          <c:x val="0.91347557841558646"/>
          <c:y val="0.3152981404242674"/>
          <c:w val="7.4895677037106034E-2"/>
          <c:h val="0.1838116240152052"/>
        </c:manualLayout>
      </c:layout>
    </c:legend>
    <c:plotVisOnly val="1"/>
    <c:dispBlanksAs val="gap"/>
    <c:showDLblsOverMax val="1"/>
  </c:chart>
  <c:spPr>
    <a:ln>
      <a:solidFill>
        <a:schemeClr val="tx1">
          <a:lumMod val="15000"/>
          <a:lumOff val="85000"/>
        </a:schemeClr>
      </a:solidFill>
    </a:ln>
  </c:spPr>
  <c:externalData r:id="rId2"/>
</c:chartSpace>
</file>

<file path=ppt/charts/chart26.xml><?xml version="1.0" encoding="utf-8"?>
<c:chartSpace xmlns:c="http://schemas.openxmlformats.org/drawingml/2006/chart" xmlns:a="http://schemas.openxmlformats.org/drawingml/2006/main" xmlns:r="http://schemas.openxmlformats.org/officeDocument/2006/relationships">
  <c:lang val="fr-FR"/>
  <c:roundedCorners val="1"/>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Sheet3!$B$1</c:f>
              <c:strCache>
                <c:ptCount val="1"/>
                <c:pt idx="0">
                  <c:v>Urbain</c:v>
                </c:pt>
              </c:strCache>
            </c:strRef>
          </c:tx>
          <c:spPr>
            <a:solidFill>
              <a:srgbClr val="5B9BD5"/>
            </a:solidFill>
            <a:ln>
              <a:noFill/>
            </a:ln>
            <a:effectLst/>
          </c:spPr>
          <c:invertIfNegative val="1"/>
          <c:dLbls>
            <c:spPr>
              <a:noFill/>
              <a:ln>
                <a:noFill/>
              </a:ln>
              <a:effectLst/>
            </c:spPr>
            <c:dLblPos val="outEnd"/>
            <c:showVal val="1"/>
            <c:extLst>
              <c:ext xmlns:c15="http://schemas.microsoft.com/office/drawing/2012/chart" uri="{CE6537A1-D6FC-4f65-9D91-7224C49458BB}">
                <c15:layout/>
                <c15:showLeaderLines val="1"/>
              </c:ext>
            </c:extLst>
          </c:dLbls>
          <c:cat>
            <c:strRef>
              <c:f>Sheet3!$A$2:$A$6</c:f>
              <c:strCache>
                <c:ptCount val="4"/>
                <c:pt idx="0">
                  <c:v>Moins de 10 ans</c:v>
                </c:pt>
                <c:pt idx="1">
                  <c:v>De 10 à moins de 20 ans</c:v>
                </c:pt>
                <c:pt idx="2">
                  <c:v>De 20 à moins de 50 ans</c:v>
                </c:pt>
                <c:pt idx="3">
                  <c:v>50 ans et plus</c:v>
                </c:pt>
              </c:strCache>
              <c:extLst/>
            </c:strRef>
          </c:cat>
          <c:val>
            <c:numRef>
              <c:f>Sheet3!$B$2:$B$6</c:f>
              <c:numCache>
                <c:formatCode>General</c:formatCode>
                <c:ptCount val="4"/>
                <c:pt idx="0">
                  <c:v>19.8</c:v>
                </c:pt>
                <c:pt idx="1">
                  <c:v>23.8</c:v>
                </c:pt>
                <c:pt idx="2">
                  <c:v>40</c:v>
                </c:pt>
                <c:pt idx="3">
                  <c:v>15.2</c:v>
                </c:pt>
              </c:numCache>
              <c:extLst/>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Lst>
        </c:ser>
        <c:ser>
          <c:idx val="1"/>
          <c:order val="1"/>
          <c:tx>
            <c:strRef>
              <c:f>Sheet3!$C$1</c:f>
              <c:strCache>
                <c:ptCount val="1"/>
                <c:pt idx="0">
                  <c:v>Rural</c:v>
                </c:pt>
              </c:strCache>
            </c:strRef>
          </c:tx>
          <c:spPr>
            <a:solidFill>
              <a:srgbClr val="ED7D31"/>
            </a:solidFill>
            <a:ln>
              <a:noFill/>
            </a:ln>
            <a:effectLst/>
          </c:spPr>
          <c:invertIfNegative val="1"/>
          <c:dLbls>
            <c:spPr>
              <a:noFill/>
              <a:ln>
                <a:noFill/>
              </a:ln>
              <a:effectLst/>
            </c:spPr>
            <c:dLblPos val="outEnd"/>
            <c:showVal val="1"/>
            <c:extLst>
              <c:ext xmlns:c15="http://schemas.microsoft.com/office/drawing/2012/chart" uri="{CE6537A1-D6FC-4f65-9D91-7224C49458BB}">
                <c15:layout/>
                <c15:showLeaderLines val="1"/>
              </c:ext>
            </c:extLst>
          </c:dLbls>
          <c:cat>
            <c:strRef>
              <c:f>Sheet3!$A$2:$A$6</c:f>
              <c:strCache>
                <c:ptCount val="4"/>
                <c:pt idx="0">
                  <c:v>Moins de 10 ans</c:v>
                </c:pt>
                <c:pt idx="1">
                  <c:v>De 10 à moins de 20 ans</c:v>
                </c:pt>
                <c:pt idx="2">
                  <c:v>De 20 à moins de 50 ans</c:v>
                </c:pt>
                <c:pt idx="3">
                  <c:v>50 ans et plus</c:v>
                </c:pt>
              </c:strCache>
              <c:extLst/>
            </c:strRef>
          </c:cat>
          <c:val>
            <c:numRef>
              <c:f>Sheet3!$C$2:$C$6</c:f>
              <c:numCache>
                <c:formatCode>General</c:formatCode>
                <c:ptCount val="4"/>
                <c:pt idx="0">
                  <c:v>18</c:v>
                </c:pt>
                <c:pt idx="1">
                  <c:v>18.399999999999999</c:v>
                </c:pt>
                <c:pt idx="2">
                  <c:v>30.7</c:v>
                </c:pt>
                <c:pt idx="3">
                  <c:v>32.1</c:v>
                </c:pt>
              </c:numCache>
              <c:extLst/>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Lst>
        </c:ser>
        <c:ser>
          <c:idx val="2"/>
          <c:order val="2"/>
          <c:tx>
            <c:strRef>
              <c:f>Sheet3!$D$1</c:f>
              <c:strCache>
                <c:ptCount val="1"/>
                <c:pt idx="0">
                  <c:v>Total</c:v>
                </c:pt>
              </c:strCache>
            </c:strRef>
          </c:tx>
          <c:spPr>
            <a:solidFill>
              <a:srgbClr val="A5A5A5"/>
            </a:solidFill>
            <a:ln>
              <a:noFill/>
            </a:ln>
            <a:effectLst/>
          </c:spPr>
          <c:invertIfNegative val="1"/>
          <c:dLbls>
            <c:spPr>
              <a:noFill/>
              <a:ln>
                <a:noFill/>
              </a:ln>
              <a:effectLst/>
            </c:spPr>
            <c:dLblPos val="outEnd"/>
            <c:showVal val="1"/>
            <c:extLst>
              <c:ext xmlns:c15="http://schemas.microsoft.com/office/drawing/2012/chart" uri="{CE6537A1-D6FC-4f65-9D91-7224C49458BB}">
                <c15:layout/>
                <c15:showLeaderLines val="1"/>
              </c:ext>
            </c:extLst>
          </c:dLbls>
          <c:cat>
            <c:strRef>
              <c:f>Sheet3!$A$2:$A$6</c:f>
              <c:strCache>
                <c:ptCount val="4"/>
                <c:pt idx="0">
                  <c:v>Moins de 10 ans</c:v>
                </c:pt>
                <c:pt idx="1">
                  <c:v>De 10 à moins de 20 ans</c:v>
                </c:pt>
                <c:pt idx="2">
                  <c:v>De 20 à moins de 50 ans</c:v>
                </c:pt>
                <c:pt idx="3">
                  <c:v>50 ans et plus</c:v>
                </c:pt>
              </c:strCache>
              <c:extLst/>
            </c:strRef>
          </c:cat>
          <c:val>
            <c:numRef>
              <c:f>Sheet3!$D$2:$D$6</c:f>
              <c:numCache>
                <c:formatCode>General</c:formatCode>
                <c:ptCount val="4"/>
                <c:pt idx="0">
                  <c:v>19.2</c:v>
                </c:pt>
                <c:pt idx="1">
                  <c:v>21.9</c:v>
                </c:pt>
                <c:pt idx="2">
                  <c:v>36.800000000000004</c:v>
                </c:pt>
                <c:pt idx="3">
                  <c:v>21</c:v>
                </c:pt>
              </c:numCache>
              <c:extLst/>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Lst>
        </c:ser>
        <c:dLbls>
          <c:showVal val="1"/>
        </c:dLbls>
        <c:gapWidth val="219"/>
        <c:overlap val="-27"/>
        <c:axId val="71874432"/>
        <c:axId val="71875968"/>
      </c:barChart>
      <c:catAx>
        <c:axId val="71874432"/>
        <c:scaling>
          <c:orientation val="minMax"/>
        </c:scaling>
        <c:axPos val="b"/>
        <c:numFmt formatCode="General" sourceLinked="1"/>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baseline="0">
                <a:solidFill>
                  <a:schemeClr val="tx1">
                    <a:lumMod val="65000"/>
                    <a:lumOff val="35000"/>
                  </a:schemeClr>
                </a:solidFill>
                <a:latin typeface="+mn-lt"/>
                <a:ea typeface="+mn-ea"/>
                <a:cs typeface="+mn-cs"/>
              </a:defRPr>
            </a:pPr>
            <a:endParaRPr lang="fr-FR"/>
          </a:p>
        </c:txPr>
        <c:crossAx val="71875968"/>
        <c:crosses val="autoZero"/>
        <c:auto val="1"/>
        <c:lblAlgn val="ctr"/>
        <c:lblOffset val="100"/>
        <c:noMultiLvlLbl val="1"/>
      </c:catAx>
      <c:valAx>
        <c:axId val="7187596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inorTickMark val="cross"/>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r-FR"/>
          </a:p>
        </c:txPr>
        <c:crossAx val="71874432"/>
        <c:crosses val="autoZero"/>
        <c:crossBetween val="between"/>
      </c:valAx>
      <c:spPr>
        <a:noFill/>
        <a:ln>
          <a:noFill/>
        </a:ln>
        <a:effectLst/>
      </c:spPr>
    </c:plotArea>
    <c:legend>
      <c:legendPos val="r"/>
    </c:legend>
    <c:plotVisOnly val="1"/>
    <c:dispBlanksAs val="gap"/>
    <c:showDLblsOverMax val="1"/>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Feuil5!$B$113</c:f>
              <c:strCache>
                <c:ptCount val="1"/>
                <c:pt idx="0">
                  <c:v>yy</c:v>
                </c:pt>
              </c:strCache>
            </c:strRef>
          </c:tx>
          <c:dLbls>
            <c:spPr>
              <a:noFill/>
              <a:ln>
                <a:noFill/>
              </a:ln>
              <a:effectLst/>
            </c:spPr>
            <c:txPr>
              <a:bodyPr/>
              <a:lstStyle/>
              <a:p>
                <a:pPr>
                  <a:defRPr sz="1400" b="1"/>
                </a:pPr>
                <a:endParaRPr lang="fr-FR"/>
              </a:p>
            </c:txPr>
            <c:showVal val="1"/>
            <c:extLst>
              <c:ext xmlns:c15="http://schemas.microsoft.com/office/drawing/2012/chart" uri="{CE6537A1-D6FC-4f65-9D91-7224C49458BB}">
                <c15:layout/>
                <c15:showLeaderLines val="0"/>
              </c:ext>
            </c:extLst>
          </c:dLbls>
          <c:cat>
            <c:strRef>
              <c:f>Feuil5!$A$114:$A$125</c:f>
              <c:strCache>
                <c:ptCount val="12"/>
                <c:pt idx="0">
                  <c:v>Laayoune-Sakia El Hamra</c:v>
                </c:pt>
                <c:pt idx="1">
                  <c:v>Eddakhla-Oued Eddahab</c:v>
                </c:pt>
                <c:pt idx="2">
                  <c:v>Grand Casablanca-Settat</c:v>
                </c:pt>
                <c:pt idx="3">
                  <c:v>Rabat-Salé-Kénitra</c:v>
                </c:pt>
                <c:pt idx="4">
                  <c:v>Oriental</c:v>
                </c:pt>
                <c:pt idx="5">
                  <c:v>Guelmim-Oued Noun</c:v>
                </c:pt>
                <c:pt idx="6">
                  <c:v>Fès-Meknès</c:v>
                </c:pt>
                <c:pt idx="7">
                  <c:v>Tanger-Tetouan-Al Hoceima</c:v>
                </c:pt>
                <c:pt idx="8">
                  <c:v>Souss-Massa</c:v>
                </c:pt>
                <c:pt idx="9">
                  <c:v>Béni Mellal-Khénifra</c:v>
                </c:pt>
                <c:pt idx="10">
                  <c:v>Marrakech-Safi</c:v>
                </c:pt>
                <c:pt idx="11">
                  <c:v>Drâa-Tafilalet</c:v>
                </c:pt>
              </c:strCache>
            </c:strRef>
          </c:cat>
          <c:val>
            <c:numRef>
              <c:f>Feuil5!$B$114:$B$125</c:f>
              <c:numCache>
                <c:formatCode>0.0</c:formatCode>
                <c:ptCount val="12"/>
                <c:pt idx="0">
                  <c:v>93.366289788393644</c:v>
                </c:pt>
                <c:pt idx="1">
                  <c:v>74.342975062082459</c:v>
                </c:pt>
                <c:pt idx="2">
                  <c:v>73.607419343696989</c:v>
                </c:pt>
                <c:pt idx="3">
                  <c:v>69.82767013922674</c:v>
                </c:pt>
                <c:pt idx="4">
                  <c:v>65.414203407788037</c:v>
                </c:pt>
                <c:pt idx="5">
                  <c:v>64.573943475263803</c:v>
                </c:pt>
                <c:pt idx="6">
                  <c:v>60.521250010621003</c:v>
                </c:pt>
                <c:pt idx="7">
                  <c:v>59.934985206913424</c:v>
                </c:pt>
                <c:pt idx="8">
                  <c:v>56.256334411342813</c:v>
                </c:pt>
                <c:pt idx="9">
                  <c:v>49.141177161318438</c:v>
                </c:pt>
                <c:pt idx="10">
                  <c:v>42.871063355077517</c:v>
                </c:pt>
                <c:pt idx="11">
                  <c:v>34.295734332798489</c:v>
                </c:pt>
              </c:numCache>
            </c:numRef>
          </c:val>
        </c:ser>
        <c:axId val="67651840"/>
        <c:axId val="67661824"/>
      </c:barChart>
      <c:catAx>
        <c:axId val="67651840"/>
        <c:scaling>
          <c:orientation val="minMax"/>
        </c:scaling>
        <c:axPos val="b"/>
        <c:numFmt formatCode="General" sourceLinked="0"/>
        <c:tickLblPos val="nextTo"/>
        <c:txPr>
          <a:bodyPr/>
          <a:lstStyle/>
          <a:p>
            <a:pPr>
              <a:defRPr sz="1050" b="1"/>
            </a:pPr>
            <a:endParaRPr lang="fr-FR"/>
          </a:p>
        </c:txPr>
        <c:crossAx val="67661824"/>
        <c:crosses val="autoZero"/>
        <c:auto val="1"/>
        <c:lblAlgn val="ctr"/>
        <c:lblOffset val="100"/>
      </c:catAx>
      <c:valAx>
        <c:axId val="67661824"/>
        <c:scaling>
          <c:orientation val="minMax"/>
        </c:scaling>
        <c:delete val="1"/>
        <c:axPos val="l"/>
        <c:numFmt formatCode="0.0" sourceLinked="1"/>
        <c:tickLblPos val="none"/>
        <c:crossAx val="67651840"/>
        <c:crosses val="autoZero"/>
        <c:crossBetween val="between"/>
        <c:majorUnit val="20"/>
      </c:valAx>
    </c:plotArea>
    <c:plotVisOnly val="1"/>
    <c:dispBlanksAs val="gap"/>
  </c:chart>
  <c:spPr>
    <a:ln>
      <a:solidFill>
        <a:srgbClr val="0000FF"/>
      </a:solidFill>
    </a:ln>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402870527260043E-2"/>
          <c:y val="3.8876640419947678E-2"/>
          <c:w val="0.91719425894548279"/>
          <c:h val="0.8699632545931818"/>
        </c:manualLayout>
      </c:layout>
      <c:barChart>
        <c:barDir val="bar"/>
        <c:grouping val="stacked"/>
        <c:ser>
          <c:idx val="0"/>
          <c:order val="0"/>
          <c:tx>
            <c:strRef>
              <c:f>pyramide!$F$3</c:f>
              <c:strCache>
                <c:ptCount val="1"/>
                <c:pt idx="0">
                  <c:v>Femmes</c:v>
                </c:pt>
              </c:strCache>
            </c:strRef>
          </c:tx>
          <c:spPr>
            <a:blipFill dpi="0" rotWithShape="0">
              <a:blip xmlns:r="http://schemas.openxmlformats.org/officeDocument/2006/relationships" r:embed="rId2"/>
              <a:srcRect/>
              <a:tile tx="0" ty="0" sx="100000" sy="100000" flip="none" algn="tl"/>
            </a:blipFill>
            <a:ln w="12700">
              <a:solidFill>
                <a:srgbClr val="000000"/>
              </a:solidFill>
              <a:prstDash val="solid"/>
            </a:ln>
          </c:spPr>
          <c:dPt>
            <c:idx val="0"/>
            <c:spPr>
              <a:solidFill>
                <a:srgbClr val="FFFF00"/>
              </a:solidFill>
              <a:ln w="12700">
                <a:solidFill>
                  <a:srgbClr val="000000"/>
                </a:solidFill>
                <a:prstDash val="solid"/>
              </a:ln>
            </c:spPr>
          </c:dPt>
          <c:dPt>
            <c:idx val="1"/>
            <c:spPr>
              <a:solidFill>
                <a:srgbClr val="FFFF00"/>
              </a:solidFill>
              <a:ln w="12700">
                <a:solidFill>
                  <a:srgbClr val="000000"/>
                </a:solidFill>
                <a:prstDash val="solid"/>
              </a:ln>
            </c:spPr>
          </c:dPt>
          <c:dPt>
            <c:idx val="2"/>
            <c:spPr>
              <a:solidFill>
                <a:srgbClr val="FFFF00"/>
              </a:solidFill>
              <a:ln w="12700">
                <a:solidFill>
                  <a:srgbClr val="000000"/>
                </a:solidFill>
                <a:prstDash val="solid"/>
              </a:ln>
            </c:spPr>
          </c:dPt>
          <c:dPt>
            <c:idx val="3"/>
            <c:spPr>
              <a:solidFill>
                <a:srgbClr val="92D050"/>
              </a:solidFill>
              <a:ln w="12700">
                <a:solidFill>
                  <a:srgbClr val="000000"/>
                </a:solidFill>
                <a:prstDash val="solid"/>
              </a:ln>
            </c:spPr>
          </c:dPt>
          <c:dPt>
            <c:idx val="4"/>
            <c:spPr>
              <a:solidFill>
                <a:srgbClr val="92D050"/>
              </a:solidFill>
              <a:ln w="12700">
                <a:solidFill>
                  <a:srgbClr val="000000"/>
                </a:solidFill>
                <a:prstDash val="solid"/>
              </a:ln>
            </c:spPr>
          </c:dPt>
          <c:dPt>
            <c:idx val="5"/>
            <c:spPr>
              <a:solidFill>
                <a:srgbClr val="92D050"/>
              </a:solidFill>
              <a:ln w="12700">
                <a:solidFill>
                  <a:srgbClr val="000000"/>
                </a:solidFill>
                <a:prstDash val="solid"/>
              </a:ln>
            </c:spPr>
          </c:dPt>
          <c:dPt>
            <c:idx val="6"/>
            <c:spPr>
              <a:solidFill>
                <a:srgbClr val="92D050"/>
              </a:solidFill>
              <a:ln w="12700">
                <a:solidFill>
                  <a:srgbClr val="000000"/>
                </a:solidFill>
                <a:prstDash val="solid"/>
              </a:ln>
            </c:spPr>
          </c:dPt>
          <c:dPt>
            <c:idx val="7"/>
            <c:spPr>
              <a:solidFill>
                <a:srgbClr val="92D050"/>
              </a:solidFill>
              <a:ln w="12700">
                <a:solidFill>
                  <a:srgbClr val="000000"/>
                </a:solidFill>
                <a:prstDash val="solid"/>
              </a:ln>
            </c:spPr>
          </c:dPt>
          <c:dPt>
            <c:idx val="8"/>
            <c:spPr>
              <a:solidFill>
                <a:srgbClr val="92D050"/>
              </a:solidFill>
              <a:ln w="12700">
                <a:solidFill>
                  <a:srgbClr val="000000"/>
                </a:solidFill>
                <a:prstDash val="solid"/>
              </a:ln>
            </c:spPr>
          </c:dPt>
          <c:dPt>
            <c:idx val="9"/>
            <c:spPr>
              <a:solidFill>
                <a:srgbClr val="92D050"/>
              </a:solidFill>
              <a:ln w="12700">
                <a:solidFill>
                  <a:srgbClr val="000000"/>
                </a:solidFill>
                <a:prstDash val="solid"/>
              </a:ln>
            </c:spPr>
          </c:dPt>
          <c:dPt>
            <c:idx val="10"/>
            <c:spPr>
              <a:solidFill>
                <a:srgbClr val="92D050"/>
              </a:solidFill>
              <a:ln w="12700">
                <a:solidFill>
                  <a:srgbClr val="000000"/>
                </a:solidFill>
                <a:prstDash val="solid"/>
              </a:ln>
            </c:spPr>
          </c:dPt>
          <c:dPt>
            <c:idx val="11"/>
            <c:spPr>
              <a:solidFill>
                <a:srgbClr val="92D050"/>
              </a:solidFill>
              <a:ln w="12700">
                <a:solidFill>
                  <a:srgbClr val="000000"/>
                </a:solidFill>
                <a:prstDash val="solid"/>
              </a:ln>
            </c:spPr>
          </c:dPt>
          <c:dLbls>
            <c:delete val="1"/>
          </c:dLbls>
          <c:cat>
            <c:strRef>
              <c:f>pyramide!$E$4:$E$19</c:f>
              <c:strCache>
                <c:ptCount val="16"/>
                <c:pt idx="0">
                  <c:v>0-4 ans</c:v>
                </c:pt>
                <c:pt idx="1">
                  <c:v>5-9 ans</c:v>
                </c:pt>
                <c:pt idx="2">
                  <c:v>10-14 ans</c:v>
                </c:pt>
                <c:pt idx="3">
                  <c:v>15-19 ans</c:v>
                </c:pt>
                <c:pt idx="4">
                  <c:v>20-24 ans</c:v>
                </c:pt>
                <c:pt idx="5">
                  <c:v>25-29 ans</c:v>
                </c:pt>
                <c:pt idx="6">
                  <c:v>30-34 ans</c:v>
                </c:pt>
                <c:pt idx="7">
                  <c:v>35-39 ans</c:v>
                </c:pt>
                <c:pt idx="8">
                  <c:v>40-44 ans</c:v>
                </c:pt>
                <c:pt idx="9">
                  <c:v>45-49 ans</c:v>
                </c:pt>
                <c:pt idx="10">
                  <c:v>50-54 ans</c:v>
                </c:pt>
                <c:pt idx="11">
                  <c:v>55-59 ans</c:v>
                </c:pt>
                <c:pt idx="12">
                  <c:v>60-64 ans</c:v>
                </c:pt>
                <c:pt idx="13">
                  <c:v>65-69 ans</c:v>
                </c:pt>
                <c:pt idx="14">
                  <c:v>70-74 ans</c:v>
                </c:pt>
                <c:pt idx="15">
                  <c:v>75-79 ans</c:v>
                </c:pt>
              </c:strCache>
            </c:strRef>
          </c:cat>
          <c:val>
            <c:numRef>
              <c:f>pyramide!$F$4:$F$19</c:f>
              <c:numCache>
                <c:formatCode>0</c:formatCode>
                <c:ptCount val="16"/>
                <c:pt idx="0">
                  <c:v>1623119</c:v>
                </c:pt>
                <c:pt idx="1">
                  <c:v>1460840</c:v>
                </c:pt>
                <c:pt idx="2">
                  <c:v>1475241</c:v>
                </c:pt>
                <c:pt idx="3">
                  <c:v>1468114</c:v>
                </c:pt>
                <c:pt idx="4">
                  <c:v>1520770</c:v>
                </c:pt>
                <c:pt idx="5">
                  <c:v>1411583</c:v>
                </c:pt>
                <c:pt idx="6">
                  <c:v>1338721</c:v>
                </c:pt>
                <c:pt idx="7">
                  <c:v>1198986</c:v>
                </c:pt>
                <c:pt idx="8">
                  <c:v>1102280</c:v>
                </c:pt>
                <c:pt idx="9">
                  <c:v>926400</c:v>
                </c:pt>
                <c:pt idx="10">
                  <c:v>925006</c:v>
                </c:pt>
                <c:pt idx="11">
                  <c:v>669610</c:v>
                </c:pt>
                <c:pt idx="12">
                  <c:v>566539</c:v>
                </c:pt>
                <c:pt idx="13">
                  <c:v>321867</c:v>
                </c:pt>
                <c:pt idx="14">
                  <c:v>316576</c:v>
                </c:pt>
                <c:pt idx="15">
                  <c:v>90488</c:v>
                </c:pt>
              </c:numCache>
            </c:numRef>
          </c:val>
        </c:ser>
        <c:ser>
          <c:idx val="1"/>
          <c:order val="1"/>
          <c:tx>
            <c:strRef>
              <c:f>pyramide!$G$3</c:f>
              <c:strCache>
                <c:ptCount val="1"/>
                <c:pt idx="0">
                  <c:v>Homme</c:v>
                </c:pt>
              </c:strCache>
            </c:strRef>
          </c:tx>
          <c:spPr>
            <a:blipFill dpi="0" rotWithShape="0">
              <a:blip xmlns:r="http://schemas.openxmlformats.org/officeDocument/2006/relationships" r:embed="rId3"/>
              <a:srcRect/>
              <a:tile tx="0" ty="0" sx="100000" sy="100000" flip="none" algn="tl"/>
            </a:blipFill>
            <a:ln w="12700">
              <a:solidFill>
                <a:srgbClr val="000000"/>
              </a:solidFill>
              <a:prstDash val="solid"/>
            </a:ln>
          </c:spPr>
          <c:dPt>
            <c:idx val="0"/>
            <c:spPr>
              <a:solidFill>
                <a:srgbClr val="FFFF00"/>
              </a:solidFill>
              <a:ln w="12700">
                <a:solidFill>
                  <a:srgbClr val="000000"/>
                </a:solidFill>
                <a:prstDash val="solid"/>
              </a:ln>
            </c:spPr>
          </c:dPt>
          <c:dPt>
            <c:idx val="1"/>
            <c:spPr>
              <a:solidFill>
                <a:srgbClr val="FFFF00"/>
              </a:solidFill>
              <a:ln w="12700">
                <a:solidFill>
                  <a:srgbClr val="000000"/>
                </a:solidFill>
                <a:prstDash val="solid"/>
              </a:ln>
            </c:spPr>
          </c:dPt>
          <c:dPt>
            <c:idx val="2"/>
            <c:spPr>
              <a:solidFill>
                <a:srgbClr val="FFFF00"/>
              </a:solidFill>
              <a:ln w="12700">
                <a:solidFill>
                  <a:srgbClr val="000000"/>
                </a:solidFill>
                <a:prstDash val="solid"/>
              </a:ln>
            </c:spPr>
          </c:dPt>
          <c:dPt>
            <c:idx val="3"/>
            <c:spPr>
              <a:solidFill>
                <a:srgbClr val="92D050"/>
              </a:solidFill>
              <a:ln w="12700">
                <a:solidFill>
                  <a:srgbClr val="000000"/>
                </a:solidFill>
                <a:prstDash val="solid"/>
              </a:ln>
            </c:spPr>
          </c:dPt>
          <c:dPt>
            <c:idx val="4"/>
            <c:spPr>
              <a:solidFill>
                <a:srgbClr val="92D050"/>
              </a:solidFill>
              <a:ln w="12700">
                <a:solidFill>
                  <a:srgbClr val="000000"/>
                </a:solidFill>
                <a:prstDash val="solid"/>
              </a:ln>
            </c:spPr>
          </c:dPt>
          <c:dPt>
            <c:idx val="5"/>
            <c:spPr>
              <a:solidFill>
                <a:srgbClr val="92D050"/>
              </a:solidFill>
              <a:ln w="12700">
                <a:solidFill>
                  <a:srgbClr val="000000"/>
                </a:solidFill>
                <a:prstDash val="solid"/>
              </a:ln>
            </c:spPr>
          </c:dPt>
          <c:dPt>
            <c:idx val="6"/>
            <c:spPr>
              <a:solidFill>
                <a:srgbClr val="92D050"/>
              </a:solidFill>
              <a:ln w="12700">
                <a:solidFill>
                  <a:srgbClr val="000000"/>
                </a:solidFill>
                <a:prstDash val="solid"/>
              </a:ln>
            </c:spPr>
          </c:dPt>
          <c:dPt>
            <c:idx val="7"/>
            <c:spPr>
              <a:solidFill>
                <a:srgbClr val="92D050"/>
              </a:solidFill>
              <a:ln w="12700">
                <a:solidFill>
                  <a:srgbClr val="000000"/>
                </a:solidFill>
                <a:prstDash val="solid"/>
              </a:ln>
            </c:spPr>
          </c:dPt>
          <c:dPt>
            <c:idx val="8"/>
            <c:spPr>
              <a:solidFill>
                <a:srgbClr val="92D050"/>
              </a:solidFill>
              <a:ln w="12700">
                <a:solidFill>
                  <a:srgbClr val="000000"/>
                </a:solidFill>
                <a:prstDash val="solid"/>
              </a:ln>
            </c:spPr>
          </c:dPt>
          <c:dPt>
            <c:idx val="9"/>
            <c:spPr>
              <a:solidFill>
                <a:srgbClr val="92D050"/>
              </a:solidFill>
              <a:ln w="12700">
                <a:solidFill>
                  <a:srgbClr val="000000"/>
                </a:solidFill>
                <a:prstDash val="solid"/>
              </a:ln>
            </c:spPr>
          </c:dPt>
          <c:dPt>
            <c:idx val="10"/>
            <c:spPr>
              <a:solidFill>
                <a:srgbClr val="92D050"/>
              </a:solidFill>
              <a:ln w="12700">
                <a:solidFill>
                  <a:srgbClr val="000000"/>
                </a:solidFill>
                <a:prstDash val="solid"/>
              </a:ln>
            </c:spPr>
          </c:dPt>
          <c:dPt>
            <c:idx val="11"/>
            <c:spPr>
              <a:solidFill>
                <a:srgbClr val="92D050"/>
              </a:solidFill>
              <a:ln w="12700">
                <a:solidFill>
                  <a:srgbClr val="000000"/>
                </a:solidFill>
                <a:prstDash val="solid"/>
              </a:ln>
            </c:spPr>
          </c:dPt>
          <c:dLbls>
            <c:delete val="1"/>
          </c:dLbls>
          <c:cat>
            <c:strRef>
              <c:f>pyramide!$E$4:$E$19</c:f>
              <c:strCache>
                <c:ptCount val="16"/>
                <c:pt idx="0">
                  <c:v>0-4 ans</c:v>
                </c:pt>
                <c:pt idx="1">
                  <c:v>5-9 ans</c:v>
                </c:pt>
                <c:pt idx="2">
                  <c:v>10-14 ans</c:v>
                </c:pt>
                <c:pt idx="3">
                  <c:v>15-19 ans</c:v>
                </c:pt>
                <c:pt idx="4">
                  <c:v>20-24 ans</c:v>
                </c:pt>
                <c:pt idx="5">
                  <c:v>25-29 ans</c:v>
                </c:pt>
                <c:pt idx="6">
                  <c:v>30-34 ans</c:v>
                </c:pt>
                <c:pt idx="7">
                  <c:v>35-39 ans</c:v>
                </c:pt>
                <c:pt idx="8">
                  <c:v>40-44 ans</c:v>
                </c:pt>
                <c:pt idx="9">
                  <c:v>45-49 ans</c:v>
                </c:pt>
                <c:pt idx="10">
                  <c:v>50-54 ans</c:v>
                </c:pt>
                <c:pt idx="11">
                  <c:v>55-59 ans</c:v>
                </c:pt>
                <c:pt idx="12">
                  <c:v>60-64 ans</c:v>
                </c:pt>
                <c:pt idx="13">
                  <c:v>65-69 ans</c:v>
                </c:pt>
                <c:pt idx="14">
                  <c:v>70-74 ans</c:v>
                </c:pt>
                <c:pt idx="15">
                  <c:v>75-79 ans</c:v>
                </c:pt>
              </c:strCache>
            </c:strRef>
          </c:cat>
          <c:val>
            <c:numRef>
              <c:f>pyramide!$G$4:$G$19</c:f>
              <c:numCache>
                <c:formatCode>0</c:formatCode>
                <c:ptCount val="16"/>
                <c:pt idx="0">
                  <c:v>-1700796</c:v>
                </c:pt>
                <c:pt idx="1">
                  <c:v>-1524586</c:v>
                </c:pt>
                <c:pt idx="2">
                  <c:v>-1532755</c:v>
                </c:pt>
                <c:pt idx="3">
                  <c:v>-1490344</c:v>
                </c:pt>
                <c:pt idx="4">
                  <c:v>-1495404</c:v>
                </c:pt>
                <c:pt idx="5">
                  <c:v>-1369558</c:v>
                </c:pt>
                <c:pt idx="6">
                  <c:v>-1289375</c:v>
                </c:pt>
                <c:pt idx="7">
                  <c:v>-1137269</c:v>
                </c:pt>
                <c:pt idx="8">
                  <c:v>-1058073</c:v>
                </c:pt>
                <c:pt idx="9">
                  <c:v>-879096</c:v>
                </c:pt>
                <c:pt idx="10">
                  <c:v>-877383</c:v>
                </c:pt>
                <c:pt idx="11">
                  <c:v>-715207</c:v>
                </c:pt>
                <c:pt idx="12">
                  <c:v>-594071</c:v>
                </c:pt>
                <c:pt idx="13">
                  <c:v>-316816</c:v>
                </c:pt>
                <c:pt idx="14">
                  <c:v>-268617</c:v>
                </c:pt>
                <c:pt idx="15">
                  <c:v>-81381</c:v>
                </c:pt>
              </c:numCache>
            </c:numRef>
          </c:val>
        </c:ser>
        <c:dLbls>
          <c:showVal val="1"/>
        </c:dLbls>
        <c:gapWidth val="1"/>
        <c:overlap val="100"/>
        <c:axId val="67762432"/>
        <c:axId val="66912256"/>
      </c:barChart>
      <c:catAx>
        <c:axId val="67762432"/>
        <c:scaling>
          <c:orientation val="minMax"/>
        </c:scaling>
        <c:axPos val="l"/>
        <c:numFmt formatCode="General" sourceLinked="1"/>
        <c:tickLblPos val="nextTo"/>
        <c:spPr>
          <a:ln w="3175">
            <a:solidFill>
              <a:srgbClr val="000000"/>
            </a:solidFill>
            <a:prstDash val="solid"/>
          </a:ln>
        </c:spPr>
        <c:txPr>
          <a:bodyPr rot="0" vert="horz"/>
          <a:lstStyle/>
          <a:p>
            <a:pPr>
              <a:defRPr/>
            </a:pPr>
            <a:endParaRPr lang="fr-FR"/>
          </a:p>
        </c:txPr>
        <c:crossAx val="66912256"/>
        <c:crosses val="autoZero"/>
        <c:auto val="1"/>
        <c:lblAlgn val="ctr"/>
        <c:lblOffset val="100"/>
        <c:tickLblSkip val="1"/>
        <c:tickMarkSkip val="1"/>
      </c:catAx>
      <c:valAx>
        <c:axId val="66912256"/>
        <c:scaling>
          <c:orientation val="minMax"/>
        </c:scaling>
        <c:axPos val="b"/>
        <c:majorGridlines>
          <c:spPr>
            <a:ln w="3175">
              <a:solidFill>
                <a:srgbClr val="FFFFFF"/>
              </a:solidFill>
              <a:prstDash val="sysDash"/>
            </a:ln>
          </c:spPr>
        </c:majorGridlines>
        <c:numFmt formatCode="0;[Red]0" sourceLinked="0"/>
        <c:tickLblPos val="nextTo"/>
        <c:spPr>
          <a:ln w="3175">
            <a:solidFill>
              <a:srgbClr val="000000"/>
            </a:solidFill>
            <a:prstDash val="solid"/>
          </a:ln>
        </c:spPr>
        <c:txPr>
          <a:bodyPr rot="0" vert="horz"/>
          <a:lstStyle/>
          <a:p>
            <a:pPr>
              <a:defRPr sz="800"/>
            </a:pPr>
            <a:endParaRPr lang="fr-FR"/>
          </a:p>
        </c:txPr>
        <c:crossAx val="67762432"/>
        <c:crosses val="autoZero"/>
        <c:crossBetween val="between"/>
      </c:valAx>
      <c:spPr>
        <a:noFill/>
        <a:ln w="25400">
          <a:noFill/>
        </a:ln>
      </c:spPr>
    </c:plotArea>
    <c:plotVisOnly val="1"/>
    <c:dispBlanksAs val="gap"/>
  </c:chart>
  <c:spPr>
    <a:blipFill dpi="0" rotWithShape="0">
      <a:blip xmlns:r="http://schemas.openxmlformats.org/officeDocument/2006/relationships" r:embed="rId4"/>
      <a:srcRect/>
      <a:tile tx="0" ty="0" sx="100000" sy="100000" flip="none" algn="tl"/>
    </a:blipFill>
    <a:ln w="3175">
      <a:solidFill>
        <a:srgbClr val="000000"/>
      </a:solidFill>
      <a:prstDash val="solid"/>
    </a:ln>
  </c:spPr>
  <c:txPr>
    <a:bodyPr/>
    <a:lstStyle/>
    <a:p>
      <a:pPr>
        <a:defRPr sz="700" b="1" i="0" u="none" strike="noStrike" baseline="0">
          <a:solidFill>
            <a:srgbClr val="000000"/>
          </a:solidFill>
          <a:latin typeface="Arial"/>
          <a:ea typeface="Arial"/>
          <a:cs typeface="Arial"/>
        </a:defRPr>
      </a:pPr>
      <a:endParaRPr lang="fr-FR"/>
    </a:p>
  </c:txPr>
  <c:externalData r:id="rId5"/>
  <c:userShapes r:id="rId6"/>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402870527260043E-2"/>
          <c:y val="3.8876640419947692E-2"/>
          <c:w val="0.91719425894548301"/>
          <c:h val="0.86996325459318224"/>
        </c:manualLayout>
      </c:layout>
      <c:barChart>
        <c:barDir val="bar"/>
        <c:grouping val="stacked"/>
        <c:ser>
          <c:idx val="0"/>
          <c:order val="0"/>
          <c:tx>
            <c:strRef>
              <c:f>pyramide!$F$29</c:f>
              <c:strCache>
                <c:ptCount val="1"/>
                <c:pt idx="0">
                  <c:v>Femmes</c:v>
                </c:pt>
              </c:strCache>
            </c:strRef>
          </c:tx>
          <c:spPr>
            <a:blipFill dpi="0" rotWithShape="0">
              <a:blip xmlns:r="http://schemas.openxmlformats.org/officeDocument/2006/relationships" r:embed="rId2"/>
              <a:srcRect/>
              <a:tile tx="0" ty="0" sx="100000" sy="100000" flip="none" algn="tl"/>
            </a:blipFill>
            <a:ln w="12700">
              <a:solidFill>
                <a:srgbClr val="000000"/>
              </a:solidFill>
              <a:prstDash val="solid"/>
            </a:ln>
          </c:spPr>
          <c:dPt>
            <c:idx val="0"/>
            <c:spPr>
              <a:solidFill>
                <a:srgbClr val="FFFF00"/>
              </a:solidFill>
              <a:ln w="12700">
                <a:solidFill>
                  <a:srgbClr val="000000"/>
                </a:solidFill>
                <a:prstDash val="solid"/>
              </a:ln>
            </c:spPr>
          </c:dPt>
          <c:dPt>
            <c:idx val="1"/>
            <c:spPr>
              <a:solidFill>
                <a:srgbClr val="FFFF00"/>
              </a:solidFill>
              <a:ln w="12700">
                <a:solidFill>
                  <a:srgbClr val="000000"/>
                </a:solidFill>
                <a:prstDash val="solid"/>
              </a:ln>
            </c:spPr>
          </c:dPt>
          <c:dPt>
            <c:idx val="2"/>
            <c:spPr>
              <a:solidFill>
                <a:srgbClr val="FFFF00"/>
              </a:solidFill>
              <a:ln w="12700">
                <a:solidFill>
                  <a:srgbClr val="000000"/>
                </a:solidFill>
                <a:prstDash val="solid"/>
              </a:ln>
            </c:spPr>
          </c:dPt>
          <c:dPt>
            <c:idx val="3"/>
            <c:spPr>
              <a:solidFill>
                <a:srgbClr val="92D050"/>
              </a:solidFill>
              <a:ln w="12700">
                <a:solidFill>
                  <a:srgbClr val="000000"/>
                </a:solidFill>
                <a:prstDash val="solid"/>
              </a:ln>
            </c:spPr>
          </c:dPt>
          <c:dPt>
            <c:idx val="4"/>
            <c:spPr>
              <a:solidFill>
                <a:srgbClr val="92D050"/>
              </a:solidFill>
              <a:ln w="12700">
                <a:solidFill>
                  <a:srgbClr val="000000"/>
                </a:solidFill>
                <a:prstDash val="solid"/>
              </a:ln>
            </c:spPr>
          </c:dPt>
          <c:dPt>
            <c:idx val="5"/>
            <c:spPr>
              <a:solidFill>
                <a:srgbClr val="92D050"/>
              </a:solidFill>
              <a:ln w="12700">
                <a:solidFill>
                  <a:srgbClr val="000000"/>
                </a:solidFill>
                <a:prstDash val="solid"/>
              </a:ln>
            </c:spPr>
          </c:dPt>
          <c:dPt>
            <c:idx val="6"/>
            <c:spPr>
              <a:solidFill>
                <a:srgbClr val="92D050"/>
              </a:solidFill>
              <a:ln w="12700">
                <a:solidFill>
                  <a:srgbClr val="000000"/>
                </a:solidFill>
                <a:prstDash val="solid"/>
              </a:ln>
            </c:spPr>
          </c:dPt>
          <c:dPt>
            <c:idx val="7"/>
            <c:spPr>
              <a:solidFill>
                <a:srgbClr val="92D050"/>
              </a:solidFill>
              <a:ln w="12700">
                <a:solidFill>
                  <a:srgbClr val="000000"/>
                </a:solidFill>
                <a:prstDash val="solid"/>
              </a:ln>
            </c:spPr>
          </c:dPt>
          <c:dPt>
            <c:idx val="8"/>
            <c:spPr>
              <a:solidFill>
                <a:srgbClr val="92D050"/>
              </a:solidFill>
              <a:ln w="12700">
                <a:solidFill>
                  <a:srgbClr val="000000"/>
                </a:solidFill>
                <a:prstDash val="solid"/>
              </a:ln>
            </c:spPr>
          </c:dPt>
          <c:dPt>
            <c:idx val="9"/>
            <c:spPr>
              <a:solidFill>
                <a:srgbClr val="92D050"/>
              </a:solidFill>
              <a:ln w="12700">
                <a:solidFill>
                  <a:srgbClr val="000000"/>
                </a:solidFill>
                <a:prstDash val="solid"/>
              </a:ln>
            </c:spPr>
          </c:dPt>
          <c:dPt>
            <c:idx val="10"/>
            <c:spPr>
              <a:solidFill>
                <a:srgbClr val="92D050"/>
              </a:solidFill>
              <a:ln w="12700">
                <a:solidFill>
                  <a:srgbClr val="000000"/>
                </a:solidFill>
                <a:prstDash val="solid"/>
              </a:ln>
            </c:spPr>
          </c:dPt>
          <c:dPt>
            <c:idx val="11"/>
            <c:spPr>
              <a:solidFill>
                <a:srgbClr val="92D050"/>
              </a:solidFill>
              <a:ln w="12700">
                <a:solidFill>
                  <a:srgbClr val="000000"/>
                </a:solidFill>
                <a:prstDash val="solid"/>
              </a:ln>
            </c:spPr>
          </c:dPt>
          <c:dLbls>
            <c:delete val="1"/>
          </c:dLbls>
          <c:cat>
            <c:strRef>
              <c:f>pyramide!$E$30:$E$45</c:f>
              <c:strCache>
                <c:ptCount val="16"/>
                <c:pt idx="0">
                  <c:v>0-4 ans</c:v>
                </c:pt>
                <c:pt idx="1">
                  <c:v>5-9 ans</c:v>
                </c:pt>
                <c:pt idx="2">
                  <c:v>10-14 ans</c:v>
                </c:pt>
                <c:pt idx="3">
                  <c:v>15-19 ans</c:v>
                </c:pt>
                <c:pt idx="4">
                  <c:v>20-24 ans</c:v>
                </c:pt>
                <c:pt idx="5">
                  <c:v>25-29 ans</c:v>
                </c:pt>
                <c:pt idx="6">
                  <c:v>30-34 ans</c:v>
                </c:pt>
                <c:pt idx="7">
                  <c:v>35-39 ans</c:v>
                </c:pt>
                <c:pt idx="8">
                  <c:v>40-44 ans</c:v>
                </c:pt>
                <c:pt idx="9">
                  <c:v>45-49 ans</c:v>
                </c:pt>
                <c:pt idx="10">
                  <c:v>50-54 ans</c:v>
                </c:pt>
                <c:pt idx="11">
                  <c:v>55-59 ans</c:v>
                </c:pt>
                <c:pt idx="12">
                  <c:v>60-64 ans</c:v>
                </c:pt>
                <c:pt idx="13">
                  <c:v>65-69 ans</c:v>
                </c:pt>
                <c:pt idx="14">
                  <c:v>70-74 ans</c:v>
                </c:pt>
                <c:pt idx="15">
                  <c:v>75 ans et +</c:v>
                </c:pt>
              </c:strCache>
            </c:strRef>
          </c:cat>
          <c:val>
            <c:numRef>
              <c:f>pyramide!$F$30:$F$45</c:f>
              <c:numCache>
                <c:formatCode>0</c:formatCode>
                <c:ptCount val="16"/>
                <c:pt idx="0">
                  <c:v>1435833</c:v>
                </c:pt>
                <c:pt idx="1">
                  <c:v>1502718</c:v>
                </c:pt>
                <c:pt idx="2">
                  <c:v>1614368</c:v>
                </c:pt>
                <c:pt idx="3">
                  <c:v>1583690</c:v>
                </c:pt>
                <c:pt idx="4">
                  <c:v>1521526</c:v>
                </c:pt>
                <c:pt idx="5">
                  <c:v>1292162</c:v>
                </c:pt>
                <c:pt idx="6">
                  <c:v>1149302</c:v>
                </c:pt>
                <c:pt idx="7">
                  <c:v>993739</c:v>
                </c:pt>
                <c:pt idx="8">
                  <c:v>968391</c:v>
                </c:pt>
                <c:pt idx="9">
                  <c:v>731635</c:v>
                </c:pt>
                <c:pt idx="10">
                  <c:v>599755</c:v>
                </c:pt>
                <c:pt idx="11">
                  <c:v>388594</c:v>
                </c:pt>
                <c:pt idx="12">
                  <c:v>400169</c:v>
                </c:pt>
                <c:pt idx="13">
                  <c:v>274018</c:v>
                </c:pt>
                <c:pt idx="14">
                  <c:v>267260</c:v>
                </c:pt>
                <c:pt idx="15">
                  <c:v>60327.4</c:v>
                </c:pt>
              </c:numCache>
            </c:numRef>
          </c:val>
        </c:ser>
        <c:ser>
          <c:idx val="1"/>
          <c:order val="1"/>
          <c:tx>
            <c:strRef>
              <c:f>pyramide!$G$29</c:f>
              <c:strCache>
                <c:ptCount val="1"/>
                <c:pt idx="0">
                  <c:v>Homme</c:v>
                </c:pt>
              </c:strCache>
            </c:strRef>
          </c:tx>
          <c:spPr>
            <a:blipFill dpi="0" rotWithShape="0">
              <a:blip xmlns:r="http://schemas.openxmlformats.org/officeDocument/2006/relationships" r:embed="rId3"/>
              <a:srcRect/>
              <a:tile tx="0" ty="0" sx="100000" sy="100000" flip="none" algn="tl"/>
            </a:blipFill>
            <a:ln w="12700">
              <a:solidFill>
                <a:srgbClr val="000000"/>
              </a:solidFill>
              <a:prstDash val="solid"/>
            </a:ln>
          </c:spPr>
          <c:dPt>
            <c:idx val="0"/>
            <c:spPr>
              <a:solidFill>
                <a:srgbClr val="FFFF00"/>
              </a:solidFill>
              <a:ln w="12700">
                <a:solidFill>
                  <a:srgbClr val="000000"/>
                </a:solidFill>
                <a:prstDash val="solid"/>
              </a:ln>
            </c:spPr>
          </c:dPt>
          <c:dPt>
            <c:idx val="1"/>
            <c:spPr>
              <a:solidFill>
                <a:srgbClr val="FFFF00"/>
              </a:solidFill>
              <a:ln w="12700">
                <a:solidFill>
                  <a:srgbClr val="000000"/>
                </a:solidFill>
                <a:prstDash val="solid"/>
              </a:ln>
            </c:spPr>
          </c:dPt>
          <c:dPt>
            <c:idx val="2"/>
            <c:spPr>
              <a:solidFill>
                <a:srgbClr val="FFFF00"/>
              </a:solidFill>
              <a:ln w="12700">
                <a:solidFill>
                  <a:srgbClr val="000000"/>
                </a:solidFill>
                <a:prstDash val="solid"/>
              </a:ln>
            </c:spPr>
          </c:dPt>
          <c:dPt>
            <c:idx val="3"/>
            <c:spPr>
              <a:solidFill>
                <a:srgbClr val="92D050"/>
              </a:solidFill>
              <a:ln w="12700">
                <a:solidFill>
                  <a:srgbClr val="000000"/>
                </a:solidFill>
                <a:prstDash val="solid"/>
              </a:ln>
            </c:spPr>
          </c:dPt>
          <c:dPt>
            <c:idx val="4"/>
            <c:spPr>
              <a:solidFill>
                <a:srgbClr val="92D050"/>
              </a:solidFill>
              <a:ln w="12700">
                <a:solidFill>
                  <a:srgbClr val="000000"/>
                </a:solidFill>
                <a:prstDash val="solid"/>
              </a:ln>
            </c:spPr>
          </c:dPt>
          <c:dPt>
            <c:idx val="5"/>
            <c:spPr>
              <a:solidFill>
                <a:srgbClr val="92D050"/>
              </a:solidFill>
              <a:ln w="12700">
                <a:solidFill>
                  <a:srgbClr val="000000"/>
                </a:solidFill>
                <a:prstDash val="solid"/>
              </a:ln>
            </c:spPr>
          </c:dPt>
          <c:dPt>
            <c:idx val="6"/>
            <c:spPr>
              <a:solidFill>
                <a:srgbClr val="92D050"/>
              </a:solidFill>
              <a:ln w="12700">
                <a:solidFill>
                  <a:srgbClr val="000000"/>
                </a:solidFill>
                <a:prstDash val="solid"/>
              </a:ln>
            </c:spPr>
          </c:dPt>
          <c:dPt>
            <c:idx val="7"/>
            <c:spPr>
              <a:solidFill>
                <a:srgbClr val="92D050"/>
              </a:solidFill>
              <a:ln w="12700">
                <a:solidFill>
                  <a:srgbClr val="000000"/>
                </a:solidFill>
                <a:prstDash val="solid"/>
              </a:ln>
            </c:spPr>
          </c:dPt>
          <c:dPt>
            <c:idx val="8"/>
            <c:spPr>
              <a:solidFill>
                <a:srgbClr val="92D050"/>
              </a:solidFill>
              <a:ln w="12700">
                <a:solidFill>
                  <a:srgbClr val="000000"/>
                </a:solidFill>
                <a:prstDash val="solid"/>
              </a:ln>
            </c:spPr>
          </c:dPt>
          <c:dPt>
            <c:idx val="9"/>
            <c:spPr>
              <a:solidFill>
                <a:srgbClr val="92D050"/>
              </a:solidFill>
              <a:ln w="12700">
                <a:solidFill>
                  <a:srgbClr val="000000"/>
                </a:solidFill>
                <a:prstDash val="solid"/>
              </a:ln>
            </c:spPr>
          </c:dPt>
          <c:dPt>
            <c:idx val="10"/>
            <c:spPr>
              <a:solidFill>
                <a:srgbClr val="92D050"/>
              </a:solidFill>
              <a:ln w="12700">
                <a:solidFill>
                  <a:srgbClr val="000000"/>
                </a:solidFill>
                <a:prstDash val="solid"/>
              </a:ln>
            </c:spPr>
          </c:dPt>
          <c:dPt>
            <c:idx val="11"/>
            <c:spPr>
              <a:solidFill>
                <a:srgbClr val="92D050"/>
              </a:solidFill>
              <a:ln w="12700">
                <a:solidFill>
                  <a:srgbClr val="000000"/>
                </a:solidFill>
                <a:prstDash val="solid"/>
              </a:ln>
            </c:spPr>
          </c:dPt>
          <c:dLbls>
            <c:delete val="1"/>
          </c:dLbls>
          <c:cat>
            <c:strRef>
              <c:f>pyramide!$E$30:$E$45</c:f>
              <c:strCache>
                <c:ptCount val="16"/>
                <c:pt idx="0">
                  <c:v>0-4 ans</c:v>
                </c:pt>
                <c:pt idx="1">
                  <c:v>5-9 ans</c:v>
                </c:pt>
                <c:pt idx="2">
                  <c:v>10-14 ans</c:v>
                </c:pt>
                <c:pt idx="3">
                  <c:v>15-19 ans</c:v>
                </c:pt>
                <c:pt idx="4">
                  <c:v>20-24 ans</c:v>
                </c:pt>
                <c:pt idx="5">
                  <c:v>25-29 ans</c:v>
                </c:pt>
                <c:pt idx="6">
                  <c:v>30-34 ans</c:v>
                </c:pt>
                <c:pt idx="7">
                  <c:v>35-39 ans</c:v>
                </c:pt>
                <c:pt idx="8">
                  <c:v>40-44 ans</c:v>
                </c:pt>
                <c:pt idx="9">
                  <c:v>45-49 ans</c:v>
                </c:pt>
                <c:pt idx="10">
                  <c:v>50-54 ans</c:v>
                </c:pt>
                <c:pt idx="11">
                  <c:v>55-59 ans</c:v>
                </c:pt>
                <c:pt idx="12">
                  <c:v>60-64 ans</c:v>
                </c:pt>
                <c:pt idx="13">
                  <c:v>65-69 ans</c:v>
                </c:pt>
                <c:pt idx="14">
                  <c:v>70-74 ans</c:v>
                </c:pt>
                <c:pt idx="15">
                  <c:v>75 ans et +</c:v>
                </c:pt>
              </c:strCache>
            </c:strRef>
          </c:cat>
          <c:val>
            <c:numRef>
              <c:f>pyramide!$G$30:$G$45</c:f>
              <c:numCache>
                <c:formatCode>0</c:formatCode>
                <c:ptCount val="16"/>
                <c:pt idx="0">
                  <c:v>-1488631</c:v>
                </c:pt>
                <c:pt idx="1">
                  <c:v>-1552440</c:v>
                </c:pt>
                <c:pt idx="2">
                  <c:v>-1666632</c:v>
                </c:pt>
                <c:pt idx="3">
                  <c:v>-1564900</c:v>
                </c:pt>
                <c:pt idx="4">
                  <c:v>-1426174</c:v>
                </c:pt>
                <c:pt idx="5">
                  <c:v>-1190111</c:v>
                </c:pt>
                <c:pt idx="6">
                  <c:v>-1054069</c:v>
                </c:pt>
                <c:pt idx="7">
                  <c:v>-897812</c:v>
                </c:pt>
                <c:pt idx="8">
                  <c:v>-892083</c:v>
                </c:pt>
                <c:pt idx="9">
                  <c:v>-758044</c:v>
                </c:pt>
                <c:pt idx="10">
                  <c:v>-627433</c:v>
                </c:pt>
                <c:pt idx="11">
                  <c:v>-370969</c:v>
                </c:pt>
                <c:pt idx="12">
                  <c:v>-340722</c:v>
                </c:pt>
                <c:pt idx="13">
                  <c:v>-261046</c:v>
                </c:pt>
                <c:pt idx="14">
                  <c:v>-236107</c:v>
                </c:pt>
                <c:pt idx="15">
                  <c:v>-58932.800000000003</c:v>
                </c:pt>
              </c:numCache>
            </c:numRef>
          </c:val>
        </c:ser>
        <c:dLbls>
          <c:showVal val="1"/>
        </c:dLbls>
        <c:gapWidth val="1"/>
        <c:overlap val="100"/>
        <c:axId val="67777664"/>
        <c:axId val="67779200"/>
      </c:barChart>
      <c:catAx>
        <c:axId val="67777664"/>
        <c:scaling>
          <c:orientation val="minMax"/>
        </c:scaling>
        <c:axPos val="l"/>
        <c:numFmt formatCode="General" sourceLinked="1"/>
        <c:tickLblPos val="nextTo"/>
        <c:spPr>
          <a:ln w="3175">
            <a:solidFill>
              <a:srgbClr val="000000"/>
            </a:solidFill>
            <a:prstDash val="solid"/>
          </a:ln>
        </c:spPr>
        <c:txPr>
          <a:bodyPr rot="0" vert="horz"/>
          <a:lstStyle/>
          <a:p>
            <a:pPr>
              <a:defRPr/>
            </a:pPr>
            <a:endParaRPr lang="fr-FR"/>
          </a:p>
        </c:txPr>
        <c:crossAx val="67779200"/>
        <c:crosses val="autoZero"/>
        <c:auto val="1"/>
        <c:lblAlgn val="ctr"/>
        <c:lblOffset val="100"/>
        <c:tickLblSkip val="1"/>
        <c:tickMarkSkip val="1"/>
      </c:catAx>
      <c:valAx>
        <c:axId val="67779200"/>
        <c:scaling>
          <c:orientation val="minMax"/>
        </c:scaling>
        <c:axPos val="b"/>
        <c:majorGridlines>
          <c:spPr>
            <a:ln w="3175">
              <a:solidFill>
                <a:srgbClr val="FFFFFF"/>
              </a:solidFill>
              <a:prstDash val="sysDash"/>
            </a:ln>
          </c:spPr>
        </c:majorGridlines>
        <c:numFmt formatCode="0;[Red]0" sourceLinked="0"/>
        <c:tickLblPos val="nextTo"/>
        <c:spPr>
          <a:ln w="3175">
            <a:solidFill>
              <a:srgbClr val="000000"/>
            </a:solidFill>
            <a:prstDash val="solid"/>
          </a:ln>
        </c:spPr>
        <c:txPr>
          <a:bodyPr rot="0" vert="horz"/>
          <a:lstStyle/>
          <a:p>
            <a:pPr>
              <a:defRPr sz="800"/>
            </a:pPr>
            <a:endParaRPr lang="fr-FR"/>
          </a:p>
        </c:txPr>
        <c:crossAx val="67777664"/>
        <c:crosses val="autoZero"/>
        <c:crossBetween val="between"/>
      </c:valAx>
      <c:spPr>
        <a:noFill/>
        <a:ln w="25400">
          <a:noFill/>
        </a:ln>
      </c:spPr>
    </c:plotArea>
    <c:plotVisOnly val="1"/>
    <c:dispBlanksAs val="gap"/>
  </c:chart>
  <c:spPr>
    <a:blipFill dpi="0" rotWithShape="0">
      <a:blip xmlns:r="http://schemas.openxmlformats.org/officeDocument/2006/relationships" r:embed="rId4"/>
      <a:srcRect/>
      <a:tile tx="0" ty="0" sx="100000" sy="100000" flip="none" algn="tl"/>
    </a:blipFill>
    <a:ln w="3175">
      <a:solidFill>
        <a:srgbClr val="000000"/>
      </a:solidFill>
      <a:prstDash val="solid"/>
    </a:ln>
  </c:spPr>
  <c:txPr>
    <a:bodyPr/>
    <a:lstStyle/>
    <a:p>
      <a:pPr>
        <a:defRPr sz="700" b="1" i="0" u="none" strike="noStrike" baseline="0">
          <a:solidFill>
            <a:srgbClr val="000000"/>
          </a:solidFill>
          <a:latin typeface="Arial"/>
          <a:ea typeface="Arial"/>
          <a:cs typeface="Arial"/>
        </a:defRPr>
      </a:pPr>
      <a:endParaRPr lang="fr-FR"/>
    </a:p>
  </c:txPr>
  <c:externalData r:id="rId5"/>
  <c:userShapes r:id="rId6"/>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plotArea>
      <c:layout/>
      <c:barChart>
        <c:barDir val="col"/>
        <c:grouping val="percentStacked"/>
        <c:ser>
          <c:idx val="0"/>
          <c:order val="0"/>
          <c:tx>
            <c:strRef>
              <c:f>Feuil5!$B$66</c:f>
              <c:strCache>
                <c:ptCount val="1"/>
                <c:pt idx="0">
                  <c:v>00 – 14 ans</c:v>
                </c:pt>
              </c:strCache>
            </c:strRef>
          </c:tx>
          <c:dLbls>
            <c:spPr>
              <a:noFill/>
              <a:ln>
                <a:noFill/>
              </a:ln>
              <a:effectLst/>
            </c:spPr>
            <c:txPr>
              <a:bodyPr/>
              <a:lstStyle/>
              <a:p>
                <a:pPr>
                  <a:defRPr sz="1050" b="1"/>
                </a:pPr>
                <a:endParaRPr lang="fr-FR"/>
              </a:p>
            </c:txPr>
            <c:showVal val="1"/>
            <c:extLst>
              <c:ext xmlns:c15="http://schemas.microsoft.com/office/drawing/2012/chart" uri="{CE6537A1-D6FC-4f65-9D91-7224C49458BB}">
                <c15:layout/>
                <c15:showLeaderLines val="0"/>
              </c:ext>
            </c:extLst>
          </c:dLbls>
          <c:cat>
            <c:strRef>
              <c:f>Feuil5!$A$67:$A$78</c:f>
              <c:strCache>
                <c:ptCount val="12"/>
                <c:pt idx="0">
                  <c:v>GRAND CASABLANCA-SETTAT</c:v>
                </c:pt>
                <c:pt idx="1">
                  <c:v>ORIENTAL</c:v>
                </c:pt>
                <c:pt idx="2">
                  <c:v>RABAT-SALE-KENITRA</c:v>
                </c:pt>
                <c:pt idx="3">
                  <c:v> FES-MEKNES</c:v>
                </c:pt>
                <c:pt idx="4">
                  <c:v>TANGER-TETOUAN-AL HOCEIMA</c:v>
                </c:pt>
                <c:pt idx="5">
                  <c:v>MARRAKECH-SAFI</c:v>
                </c:pt>
                <c:pt idx="6">
                  <c:v>BENI MELLAL-KHENIFRA</c:v>
                </c:pt>
                <c:pt idx="7">
                  <c:v>GUELMIM OUED NOUN</c:v>
                </c:pt>
                <c:pt idx="8">
                  <c:v>SOUSS-MASSA</c:v>
                </c:pt>
                <c:pt idx="9">
                  <c:v>DRAA-TAFILALET</c:v>
                </c:pt>
                <c:pt idx="10">
                  <c:v>LAAYOUNE-SAKIA EL HAMRA</c:v>
                </c:pt>
                <c:pt idx="11">
                  <c:v>EDDAKHLA-OUED EDDAHAB</c:v>
                </c:pt>
              </c:strCache>
            </c:strRef>
          </c:cat>
          <c:val>
            <c:numRef>
              <c:f>Feuil5!$B$67:$B$78</c:f>
              <c:numCache>
                <c:formatCode>0.0</c:formatCode>
                <c:ptCount val="12"/>
                <c:pt idx="0">
                  <c:v>24.757366432572766</c:v>
                </c:pt>
                <c:pt idx="1">
                  <c:v>25.24726929557217</c:v>
                </c:pt>
                <c:pt idx="2">
                  <c:v>25.271557013161686</c:v>
                </c:pt>
                <c:pt idx="3">
                  <c:v>25.730716740127377</c:v>
                </c:pt>
                <c:pt idx="4">
                  <c:v>25.966596092795452</c:v>
                </c:pt>
                <c:pt idx="5">
                  <c:v>26.308407863867789</c:v>
                </c:pt>
                <c:pt idx="6">
                  <c:v>26.414538212264826</c:v>
                </c:pt>
                <c:pt idx="7">
                  <c:v>26.456049536908061</c:v>
                </c:pt>
                <c:pt idx="8">
                  <c:v>27.080016427849475</c:v>
                </c:pt>
                <c:pt idx="9">
                  <c:v>28.843951935434635</c:v>
                </c:pt>
                <c:pt idx="10">
                  <c:v>28.980491442454568</c:v>
                </c:pt>
                <c:pt idx="11">
                  <c:v>33.118733192710259</c:v>
                </c:pt>
              </c:numCache>
            </c:numRef>
          </c:val>
        </c:ser>
        <c:ser>
          <c:idx val="1"/>
          <c:order val="1"/>
          <c:tx>
            <c:strRef>
              <c:f>Feuil5!$C$66</c:f>
              <c:strCache>
                <c:ptCount val="1"/>
                <c:pt idx="0">
                  <c:v>15 – 59 ans</c:v>
                </c:pt>
              </c:strCache>
            </c:strRef>
          </c:tx>
          <c:dLbls>
            <c:spPr>
              <a:noFill/>
              <a:ln>
                <a:noFill/>
              </a:ln>
              <a:effectLst/>
            </c:spPr>
            <c:txPr>
              <a:bodyPr/>
              <a:lstStyle/>
              <a:p>
                <a:pPr>
                  <a:defRPr sz="1050" b="1"/>
                </a:pPr>
                <a:endParaRPr lang="fr-FR"/>
              </a:p>
            </c:txPr>
            <c:showVal val="1"/>
            <c:extLst>
              <c:ext xmlns:c15="http://schemas.microsoft.com/office/drawing/2012/chart" uri="{CE6537A1-D6FC-4f65-9D91-7224C49458BB}">
                <c15:layout/>
                <c15:showLeaderLines val="0"/>
              </c:ext>
            </c:extLst>
          </c:dLbls>
          <c:cat>
            <c:strRef>
              <c:f>Feuil5!$A$67:$A$78</c:f>
              <c:strCache>
                <c:ptCount val="12"/>
                <c:pt idx="0">
                  <c:v>GRAND CASABLANCA-SETTAT</c:v>
                </c:pt>
                <c:pt idx="1">
                  <c:v>ORIENTAL</c:v>
                </c:pt>
                <c:pt idx="2">
                  <c:v>RABAT-SALE-KENITRA</c:v>
                </c:pt>
                <c:pt idx="3">
                  <c:v> FES-MEKNES</c:v>
                </c:pt>
                <c:pt idx="4">
                  <c:v>TANGER-TETOUAN-AL HOCEIMA</c:v>
                </c:pt>
                <c:pt idx="5">
                  <c:v>MARRAKECH-SAFI</c:v>
                </c:pt>
                <c:pt idx="6">
                  <c:v>BENI MELLAL-KHENIFRA</c:v>
                </c:pt>
                <c:pt idx="7">
                  <c:v>GUELMIM OUED NOUN</c:v>
                </c:pt>
                <c:pt idx="8">
                  <c:v>SOUSS-MASSA</c:v>
                </c:pt>
                <c:pt idx="9">
                  <c:v>DRAA-TAFILALET</c:v>
                </c:pt>
                <c:pt idx="10">
                  <c:v>LAAYOUNE-SAKIA EL HAMRA</c:v>
                </c:pt>
                <c:pt idx="11">
                  <c:v>EDDAKHLA-OUED EDDAHAB</c:v>
                </c:pt>
              </c:strCache>
            </c:strRef>
          </c:cat>
          <c:val>
            <c:numRef>
              <c:f>Feuil5!$C$67:$C$78</c:f>
              <c:numCache>
                <c:formatCode>0.0</c:formatCode>
                <c:ptCount val="12"/>
                <c:pt idx="0">
                  <c:v>65.621899486573582</c:v>
                </c:pt>
                <c:pt idx="1">
                  <c:v>64.484803888036964</c:v>
                </c:pt>
                <c:pt idx="2">
                  <c:v>65.036929985974666</c:v>
                </c:pt>
                <c:pt idx="3">
                  <c:v>64.058012343918648</c:v>
                </c:pt>
                <c:pt idx="4">
                  <c:v>64.893127025823375</c:v>
                </c:pt>
                <c:pt idx="5">
                  <c:v>63.941154173197518</c:v>
                </c:pt>
                <c:pt idx="6">
                  <c:v>62.990121795661715</c:v>
                </c:pt>
                <c:pt idx="7">
                  <c:v>65.500974336209595</c:v>
                </c:pt>
                <c:pt idx="8">
                  <c:v>64.850735919652507</c:v>
                </c:pt>
                <c:pt idx="9">
                  <c:v>63.032705114724187</c:v>
                </c:pt>
                <c:pt idx="10">
                  <c:v>65.661270341459627</c:v>
                </c:pt>
                <c:pt idx="11">
                  <c:v>63.371354879987194</c:v>
                </c:pt>
              </c:numCache>
            </c:numRef>
          </c:val>
        </c:ser>
        <c:ser>
          <c:idx val="2"/>
          <c:order val="2"/>
          <c:tx>
            <c:strRef>
              <c:f>Feuil5!$D$66</c:f>
              <c:strCache>
                <c:ptCount val="1"/>
                <c:pt idx="0">
                  <c:v>60 ans et plus</c:v>
                </c:pt>
              </c:strCache>
            </c:strRef>
          </c:tx>
          <c:dLbls>
            <c:spPr>
              <a:noFill/>
              <a:ln>
                <a:noFill/>
              </a:ln>
              <a:effectLst/>
            </c:spPr>
            <c:txPr>
              <a:bodyPr/>
              <a:lstStyle/>
              <a:p>
                <a:pPr>
                  <a:defRPr sz="1050" b="1"/>
                </a:pPr>
                <a:endParaRPr lang="fr-FR"/>
              </a:p>
            </c:txPr>
            <c:showVal val="1"/>
            <c:extLst>
              <c:ext xmlns:c15="http://schemas.microsoft.com/office/drawing/2012/chart" uri="{CE6537A1-D6FC-4f65-9D91-7224C49458BB}">
                <c15:layout/>
                <c15:showLeaderLines val="0"/>
              </c:ext>
            </c:extLst>
          </c:dLbls>
          <c:cat>
            <c:strRef>
              <c:f>Feuil5!$A$67:$A$78</c:f>
              <c:strCache>
                <c:ptCount val="12"/>
                <c:pt idx="0">
                  <c:v>GRAND CASABLANCA-SETTAT</c:v>
                </c:pt>
                <c:pt idx="1">
                  <c:v>ORIENTAL</c:v>
                </c:pt>
                <c:pt idx="2">
                  <c:v>RABAT-SALE-KENITRA</c:v>
                </c:pt>
                <c:pt idx="3">
                  <c:v> FES-MEKNES</c:v>
                </c:pt>
                <c:pt idx="4">
                  <c:v>TANGER-TETOUAN-AL HOCEIMA</c:v>
                </c:pt>
                <c:pt idx="5">
                  <c:v>MARRAKECH-SAFI</c:v>
                </c:pt>
                <c:pt idx="6">
                  <c:v>BENI MELLAL-KHENIFRA</c:v>
                </c:pt>
                <c:pt idx="7">
                  <c:v>GUELMIM OUED NOUN</c:v>
                </c:pt>
                <c:pt idx="8">
                  <c:v>SOUSS-MASSA</c:v>
                </c:pt>
                <c:pt idx="9">
                  <c:v>DRAA-TAFILALET</c:v>
                </c:pt>
                <c:pt idx="10">
                  <c:v>LAAYOUNE-SAKIA EL HAMRA</c:v>
                </c:pt>
                <c:pt idx="11">
                  <c:v>EDDAKHLA-OUED EDDAHAB</c:v>
                </c:pt>
              </c:strCache>
            </c:strRef>
          </c:cat>
          <c:val>
            <c:numRef>
              <c:f>Feuil5!$D$67:$D$78</c:f>
              <c:numCache>
                <c:formatCode>0.0</c:formatCode>
                <c:ptCount val="12"/>
                <c:pt idx="0">
                  <c:v>9.6207340808536443</c:v>
                </c:pt>
                <c:pt idx="1">
                  <c:v>10.267926816390801</c:v>
                </c:pt>
                <c:pt idx="2">
                  <c:v>9.6915130008640187</c:v>
                </c:pt>
                <c:pt idx="3">
                  <c:v>10.211270915953831</c:v>
                </c:pt>
                <c:pt idx="4">
                  <c:v>9.1402768813811139</c:v>
                </c:pt>
                <c:pt idx="5">
                  <c:v>9.7504379629345053</c:v>
                </c:pt>
                <c:pt idx="6">
                  <c:v>10.595339992073457</c:v>
                </c:pt>
                <c:pt idx="7">
                  <c:v>8.0429761268818982</c:v>
                </c:pt>
                <c:pt idx="8">
                  <c:v>8.0692476524976566</c:v>
                </c:pt>
                <c:pt idx="9">
                  <c:v>8.123342949841371</c:v>
                </c:pt>
                <c:pt idx="10">
                  <c:v>5.3582382160855264</c:v>
                </c:pt>
                <c:pt idx="11">
                  <c:v>3.5099119273025412</c:v>
                </c:pt>
              </c:numCache>
            </c:numRef>
          </c:val>
        </c:ser>
        <c:gapWidth val="56"/>
        <c:overlap val="100"/>
        <c:axId val="63864832"/>
        <c:axId val="63866368"/>
      </c:barChart>
      <c:catAx>
        <c:axId val="63864832"/>
        <c:scaling>
          <c:orientation val="minMax"/>
        </c:scaling>
        <c:axPos val="b"/>
        <c:numFmt formatCode="General" sourceLinked="0"/>
        <c:tickLblPos val="nextTo"/>
        <c:txPr>
          <a:bodyPr/>
          <a:lstStyle/>
          <a:p>
            <a:pPr>
              <a:defRPr sz="600"/>
            </a:pPr>
            <a:endParaRPr lang="fr-FR"/>
          </a:p>
        </c:txPr>
        <c:crossAx val="63866368"/>
        <c:crosses val="autoZero"/>
        <c:auto val="1"/>
        <c:lblAlgn val="ctr"/>
        <c:lblOffset val="100"/>
      </c:catAx>
      <c:valAx>
        <c:axId val="63866368"/>
        <c:scaling>
          <c:orientation val="minMax"/>
          <c:min val="0"/>
        </c:scaling>
        <c:axPos val="l"/>
        <c:majorGridlines/>
        <c:numFmt formatCode="0%" sourceLinked="1"/>
        <c:tickLblPos val="nextTo"/>
        <c:crossAx val="63864832"/>
        <c:crosses val="autoZero"/>
        <c:crossBetween val="between"/>
        <c:majorUnit val="0.2"/>
      </c:valAx>
    </c:plotArea>
    <c:legend>
      <c:legendPos val="b"/>
      <c:layout>
        <c:manualLayout>
          <c:xMode val="edge"/>
          <c:yMode val="edge"/>
          <c:x val="0.36491931032583486"/>
          <c:y val="0.8663713910761156"/>
          <c:w val="0.34820961356678154"/>
          <c:h val="5.9554534849810804E-2"/>
        </c:manualLayout>
      </c:layout>
      <c:txPr>
        <a:bodyPr/>
        <a:lstStyle/>
        <a:p>
          <a:pPr>
            <a:defRPr sz="1100" b="1"/>
          </a:pPr>
          <a:endParaRPr lang="fr-FR"/>
        </a:p>
      </c:txPr>
    </c:legend>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fr-FR"/>
  <c:style val="26"/>
  <c:clrMapOvr bg1="lt1" tx1="dk1" bg2="lt2" tx2="dk2" accent1="accent1" accent2="accent2" accent3="accent3" accent4="accent4" accent5="accent5" accent6="accent6" hlink="hlink" folHlink="folHlink"/>
  <c:chart>
    <c:plotArea>
      <c:layout/>
      <c:pieChart>
        <c:varyColors val="1"/>
        <c:ser>
          <c:idx val="0"/>
          <c:order val="0"/>
          <c:dLbls>
            <c:dLbl>
              <c:idx val="1"/>
              <c:layout>
                <c:manualLayout>
                  <c:x val="0.27045484083778781"/>
                  <c:y val="-1.0885575003450864E-2"/>
                </c:manualLayout>
              </c:layout>
              <c:showCatName val="1"/>
              <c:showPercent val="1"/>
              <c:extLst>
                <c:ext xmlns:c15="http://schemas.microsoft.com/office/drawing/2012/chart" uri="{CE6537A1-D6FC-4f65-9D91-7224C49458BB}">
                  <c15:layout>
                    <c:manualLayout>
                      <c:w val="0.21432747816444817"/>
                      <c:h val="0.21885825817333426"/>
                    </c:manualLayout>
                  </c15:layout>
                </c:ext>
              </c:extLst>
            </c:dLbl>
            <c:spPr>
              <a:noFill/>
              <a:ln>
                <a:noFill/>
              </a:ln>
              <a:effectLst/>
            </c:spPr>
            <c:txPr>
              <a:bodyPr/>
              <a:lstStyle/>
              <a:p>
                <a:pPr>
                  <a:defRPr sz="1100"/>
                </a:pPr>
                <a:endParaRPr lang="fr-FR"/>
              </a:p>
            </c:txPr>
            <c:showCatName val="1"/>
            <c:showPercent val="1"/>
            <c:showLeaderLines val="1"/>
            <c:extLst>
              <c:ext xmlns:c15="http://schemas.microsoft.com/office/drawing/2012/chart" uri="{CE6537A1-D6FC-4f65-9D91-7224C49458BB}">
                <c15:layout/>
              </c:ext>
            </c:extLst>
          </c:dLbls>
          <c:cat>
            <c:strRef>
              <c:f>Group_Ages!$J$24:$J$25</c:f>
              <c:strCache>
                <c:ptCount val="2"/>
                <c:pt idx="0">
                  <c:v>Hommes</c:v>
                </c:pt>
                <c:pt idx="1">
                  <c:v>Femmes</c:v>
                </c:pt>
              </c:strCache>
            </c:strRef>
          </c:cat>
          <c:val>
            <c:numRef>
              <c:f>Group_Ages!$K$24:$K$25</c:f>
              <c:numCache>
                <c:formatCode>General</c:formatCode>
                <c:ptCount val="2"/>
                <c:pt idx="0">
                  <c:v>49</c:v>
                </c:pt>
                <c:pt idx="1">
                  <c:v>51</c:v>
                </c:pt>
              </c:numCache>
            </c:numRef>
          </c:val>
        </c:ser>
        <c:firstSliceAng val="0"/>
      </c:pieChart>
    </c:plotArea>
    <c:plotVisOnly val="1"/>
    <c:dispBlanksAs val="zero"/>
  </c:chart>
  <c:txPr>
    <a:bodyPr/>
    <a:lstStyle/>
    <a:p>
      <a:pPr>
        <a:defRPr lang="fr-FR" sz="1600" kern="1200" dirty="0">
          <a:solidFill>
            <a:schemeClr val="tx1"/>
          </a:solidFill>
          <a:latin typeface="Arial" charset="0"/>
          <a:ea typeface="+mn-ea"/>
          <a:cs typeface="Arial" charset="0"/>
        </a:defRPr>
      </a:pPr>
      <a:endParaRPr lang="fr-FR"/>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style val="26"/>
  <c:clrMapOvr bg1="lt1" tx1="dk1" bg2="lt2" tx2="dk2" accent1="accent1" accent2="accent2" accent3="accent3" accent4="accent4" accent5="accent5" accent6="accent6" hlink="hlink" folHlink="folHlink"/>
  <c:chart>
    <c:plotArea>
      <c:layout/>
      <c:pieChart>
        <c:varyColors val="1"/>
        <c:ser>
          <c:idx val="0"/>
          <c:order val="0"/>
          <c:dLbls>
            <c:dLbl>
              <c:idx val="0"/>
              <c:layout>
                <c:manualLayout>
                  <c:x val="-0.22065785463928397"/>
                  <c:y val="-8.3455794474014702E-2"/>
                </c:manualLayout>
              </c:layout>
              <c:showCatName val="1"/>
              <c:showPercent val="1"/>
              <c:extLst>
                <c:ext xmlns:c15="http://schemas.microsoft.com/office/drawing/2012/chart" uri="{CE6537A1-D6FC-4f65-9D91-7224C49458BB}">
                  <c15:layout/>
                </c:ext>
              </c:extLst>
            </c:dLbl>
            <c:spPr>
              <a:noFill/>
              <a:ln>
                <a:noFill/>
              </a:ln>
              <a:effectLst/>
            </c:spPr>
            <c:txPr>
              <a:bodyPr/>
              <a:lstStyle/>
              <a:p>
                <a:pPr>
                  <a:defRPr sz="1400"/>
                </a:pPr>
                <a:endParaRPr lang="fr-FR"/>
              </a:p>
            </c:txPr>
            <c:showCatName val="1"/>
            <c:showPercent val="1"/>
            <c:showLeaderLines val="1"/>
            <c:extLst>
              <c:ext xmlns:c15="http://schemas.microsoft.com/office/drawing/2012/chart" uri="{CE6537A1-D6FC-4f65-9D91-7224C49458BB}">
                <c15:layout/>
              </c:ext>
            </c:extLst>
          </c:dLbls>
          <c:cat>
            <c:strRef>
              <c:f>Group_Ages!$A$37:$A$38</c:f>
              <c:strCache>
                <c:ptCount val="2"/>
                <c:pt idx="0">
                  <c:v>urbain</c:v>
                </c:pt>
                <c:pt idx="1">
                  <c:v>rural</c:v>
                </c:pt>
              </c:strCache>
            </c:strRef>
          </c:cat>
          <c:val>
            <c:numRef>
              <c:f>Group_Ages!$B$37:$B$38</c:f>
              <c:numCache>
                <c:formatCode>0.0</c:formatCode>
                <c:ptCount val="2"/>
                <c:pt idx="0">
                  <c:v>59.154345587054294</c:v>
                </c:pt>
                <c:pt idx="1">
                  <c:v>40.845654412945642</c:v>
                </c:pt>
              </c:numCache>
            </c:numRef>
          </c:val>
        </c:ser>
        <c:firstSliceAng val="0"/>
      </c:pieChart>
    </c:plotArea>
    <c:plotVisOnly val="1"/>
    <c:dispBlanksAs val="zero"/>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FR"/>
  <c:style val="26"/>
  <c:clrMapOvr bg1="lt1" tx1="dk1" bg2="lt2" tx2="dk2" accent1="accent1" accent2="accent2" accent3="accent3" accent4="accent4" accent5="accent5" accent6="accent6" hlink="hlink" folHlink="folHlink"/>
  <c:chart>
    <c:plotArea>
      <c:layout/>
      <c:pieChart>
        <c:varyColors val="1"/>
        <c:ser>
          <c:idx val="0"/>
          <c:order val="0"/>
          <c:dLbls>
            <c:dLbl>
              <c:idx val="0"/>
              <c:layout>
                <c:manualLayout>
                  <c:x val="-0.21494766535625101"/>
                  <c:y val="-3.4298272414176247E-2"/>
                </c:manualLayout>
              </c:layout>
              <c:showCatName val="1"/>
              <c:showPercent val="1"/>
              <c:extLst>
                <c:ext xmlns:c15="http://schemas.microsoft.com/office/drawing/2012/chart" uri="{CE6537A1-D6FC-4f65-9D91-7224C49458BB}">
                  <c15:layout/>
                </c:ext>
              </c:extLst>
            </c:dLbl>
            <c:spPr>
              <a:noFill/>
              <a:ln>
                <a:noFill/>
              </a:ln>
              <a:effectLst/>
            </c:spPr>
            <c:txPr>
              <a:bodyPr/>
              <a:lstStyle/>
              <a:p>
                <a:pPr>
                  <a:defRPr sz="1100" b="0"/>
                </a:pPr>
                <a:endParaRPr lang="fr-FR"/>
              </a:p>
            </c:txPr>
            <c:showCatName val="1"/>
            <c:showPercent val="1"/>
            <c:showLeaderLines val="1"/>
            <c:extLst>
              <c:ext xmlns:c15="http://schemas.microsoft.com/office/drawing/2012/chart" uri="{CE6537A1-D6FC-4f65-9D91-7224C49458BB}">
                <c15:layout/>
              </c:ext>
            </c:extLst>
          </c:dLbls>
          <c:cat>
            <c:strRef>
              <c:f>Group_Ages!$A$42:$A$44</c:f>
              <c:strCache>
                <c:ptCount val="3"/>
                <c:pt idx="0">
                  <c:v>moins de 70 ans</c:v>
                </c:pt>
                <c:pt idx="1">
                  <c:v>70 - 79 ans</c:v>
                </c:pt>
                <c:pt idx="2">
                  <c:v>80 ans et plus</c:v>
                </c:pt>
              </c:strCache>
            </c:strRef>
          </c:cat>
          <c:val>
            <c:numRef>
              <c:f>Group_Ages!$B$42:$B$44</c:f>
              <c:numCache>
                <c:formatCode>0.0</c:formatCode>
                <c:ptCount val="3"/>
                <c:pt idx="0">
                  <c:v>55.4</c:v>
                </c:pt>
                <c:pt idx="1">
                  <c:v>28</c:v>
                </c:pt>
                <c:pt idx="2" formatCode="General">
                  <c:v>16.600000000000001</c:v>
                </c:pt>
              </c:numCache>
            </c:numRef>
          </c:val>
        </c:ser>
        <c:firstSliceAng val="0"/>
      </c:pieChart>
    </c:plotArea>
    <c:plotVisOnly val="1"/>
    <c:dispBlanksAs val="zero"/>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png"/></Relationships>
</file>

<file path=ppt/drawings/drawing1.xml><?xml version="1.0" encoding="utf-8"?>
<c:userShapes xmlns:c="http://schemas.openxmlformats.org/drawingml/2006/chart">
  <cdr:relSizeAnchor xmlns:cdr="http://schemas.openxmlformats.org/drawingml/2006/chartDrawing">
    <cdr:from>
      <cdr:x>0.3249</cdr:x>
      <cdr:y>0.17956</cdr:y>
    </cdr:from>
    <cdr:to>
      <cdr:x>0.3969</cdr:x>
      <cdr:y>0.2411</cdr:y>
    </cdr:to>
    <cdr:sp macro="" textlink="">
      <cdr:nvSpPr>
        <cdr:cNvPr id="2" name="ZoneTexte 1"/>
        <cdr:cNvSpPr txBox="1"/>
      </cdr:nvSpPr>
      <cdr:spPr>
        <a:xfrm xmlns:a="http://schemas.openxmlformats.org/drawingml/2006/main">
          <a:off x="2274616" y="630401"/>
          <a:ext cx="504056"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b="1" dirty="0" smtClean="0">
              <a:solidFill>
                <a:schemeClr val="accent2"/>
              </a:solidFill>
            </a:rPr>
            <a:t>2,61</a:t>
          </a:r>
          <a:endParaRPr lang="fr-FR" sz="1100" b="1" dirty="0">
            <a:solidFill>
              <a:schemeClr val="accent2"/>
            </a:solidFill>
          </a:endParaRPr>
        </a:p>
      </cdr:txBody>
    </cdr:sp>
  </cdr:relSizeAnchor>
  <cdr:relSizeAnchor xmlns:cdr="http://schemas.openxmlformats.org/drawingml/2006/chartDrawing">
    <cdr:from>
      <cdr:x>0.19119</cdr:x>
      <cdr:y>0.20008</cdr:y>
    </cdr:from>
    <cdr:to>
      <cdr:x>0.26319</cdr:x>
      <cdr:y>0.26161</cdr:y>
    </cdr:to>
    <cdr:sp macro="" textlink="">
      <cdr:nvSpPr>
        <cdr:cNvPr id="3" name="ZoneTexte 1"/>
        <cdr:cNvSpPr txBox="1"/>
      </cdr:nvSpPr>
      <cdr:spPr>
        <a:xfrm xmlns:a="http://schemas.openxmlformats.org/drawingml/2006/main">
          <a:off x="1338512" y="702409"/>
          <a:ext cx="504056"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b="1" dirty="0" smtClean="0">
              <a:solidFill>
                <a:schemeClr val="accent2"/>
              </a:solidFill>
            </a:rPr>
            <a:t>2,58</a:t>
          </a:r>
          <a:endParaRPr lang="fr-FR" sz="1100" b="1" dirty="0">
            <a:solidFill>
              <a:schemeClr val="accent2"/>
            </a:solidFill>
          </a:endParaRPr>
        </a:p>
      </cdr:txBody>
    </cdr:sp>
  </cdr:relSizeAnchor>
  <cdr:relSizeAnchor xmlns:cdr="http://schemas.openxmlformats.org/drawingml/2006/chartDrawing">
    <cdr:from>
      <cdr:x>0.45346</cdr:x>
      <cdr:y>0.26161</cdr:y>
    </cdr:from>
    <cdr:to>
      <cdr:x>0.52546</cdr:x>
      <cdr:y>0.32314</cdr:y>
    </cdr:to>
    <cdr:sp macro="" textlink="">
      <cdr:nvSpPr>
        <cdr:cNvPr id="4" name="ZoneTexte 1"/>
        <cdr:cNvSpPr txBox="1"/>
      </cdr:nvSpPr>
      <cdr:spPr>
        <a:xfrm xmlns:a="http://schemas.openxmlformats.org/drawingml/2006/main">
          <a:off x="3174617" y="918433"/>
          <a:ext cx="504056"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b="1" dirty="0" smtClean="0">
              <a:solidFill>
                <a:schemeClr val="accent2"/>
              </a:solidFill>
            </a:rPr>
            <a:t>2,06</a:t>
          </a:r>
          <a:endParaRPr lang="fr-FR" sz="1100" b="1" dirty="0">
            <a:solidFill>
              <a:schemeClr val="accent2"/>
            </a:solidFill>
          </a:endParaRPr>
        </a:p>
      </cdr:txBody>
    </cdr:sp>
  </cdr:relSizeAnchor>
  <cdr:relSizeAnchor xmlns:cdr="http://schemas.openxmlformats.org/drawingml/2006/chartDrawing">
    <cdr:from>
      <cdr:x>0.59233</cdr:x>
      <cdr:y>0.40992</cdr:y>
    </cdr:from>
    <cdr:to>
      <cdr:x>0.66432</cdr:x>
      <cdr:y>0.47145</cdr:y>
    </cdr:to>
    <cdr:sp macro="" textlink="">
      <cdr:nvSpPr>
        <cdr:cNvPr id="5" name="ZoneTexte 1"/>
        <cdr:cNvSpPr txBox="1"/>
      </cdr:nvSpPr>
      <cdr:spPr>
        <a:xfrm xmlns:a="http://schemas.openxmlformats.org/drawingml/2006/main">
          <a:off x="4146824" y="1439121"/>
          <a:ext cx="504056"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b="1" dirty="0" smtClean="0">
              <a:solidFill>
                <a:schemeClr val="accent2"/>
              </a:solidFill>
            </a:rPr>
            <a:t>1,38</a:t>
          </a:r>
          <a:endParaRPr lang="fr-FR" sz="1100" b="1" dirty="0">
            <a:solidFill>
              <a:schemeClr val="accent2"/>
            </a:solidFill>
          </a:endParaRPr>
        </a:p>
      </cdr:txBody>
    </cdr:sp>
  </cdr:relSizeAnchor>
  <cdr:relSizeAnchor xmlns:cdr="http://schemas.openxmlformats.org/drawingml/2006/chartDrawing">
    <cdr:from>
      <cdr:x>0.72604</cdr:x>
      <cdr:y>0.58978</cdr:y>
    </cdr:from>
    <cdr:to>
      <cdr:x>0.79804</cdr:x>
      <cdr:y>0.65131</cdr:y>
    </cdr:to>
    <cdr:sp macro="" textlink="">
      <cdr:nvSpPr>
        <cdr:cNvPr id="6" name="ZoneTexte 1"/>
        <cdr:cNvSpPr txBox="1"/>
      </cdr:nvSpPr>
      <cdr:spPr>
        <a:xfrm xmlns:a="http://schemas.openxmlformats.org/drawingml/2006/main">
          <a:off x="5082928" y="2070561"/>
          <a:ext cx="504056"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b="1" dirty="0" smtClean="0">
              <a:solidFill>
                <a:schemeClr val="accent2"/>
              </a:solidFill>
            </a:rPr>
            <a:t>1,25</a:t>
          </a:r>
          <a:endParaRPr lang="fr-FR" sz="1100" b="1" dirty="0">
            <a:solidFill>
              <a:schemeClr val="accent2"/>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0.77193</cdr:x>
      <cdr:y>0.23202</cdr:y>
    </cdr:from>
    <cdr:to>
      <cdr:x>0.93094</cdr:x>
      <cdr:y>0.28889</cdr:y>
    </cdr:to>
    <cdr:sp macro="" textlink="">
      <cdr:nvSpPr>
        <cdr:cNvPr id="16386" name="Text Box 2"/>
        <cdr:cNvSpPr txBox="1">
          <a:spLocks xmlns:a="http://schemas.openxmlformats.org/drawingml/2006/main" noChangeArrowheads="1"/>
        </cdr:cNvSpPr>
      </cdr:nvSpPr>
      <cdr:spPr bwMode="auto">
        <a:xfrm xmlns:a="http://schemas.openxmlformats.org/drawingml/2006/main">
          <a:off x="3143273" y="745877"/>
          <a:ext cx="647484" cy="182817"/>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1">
            <a:defRPr sz="1000"/>
          </a:pPr>
          <a:r>
            <a:rPr lang="fr-FR" sz="1000" b="1" i="0" strike="noStrike" dirty="0">
              <a:solidFill>
                <a:srgbClr val="000000"/>
              </a:solidFill>
              <a:latin typeface="Arial"/>
              <a:cs typeface="Arial"/>
            </a:rPr>
            <a:t>Femmes</a:t>
          </a:r>
          <a:endParaRPr lang="fr-FR" sz="900" b="1" i="0" strike="noStrike" dirty="0">
            <a:solidFill>
              <a:srgbClr val="000000"/>
            </a:solidFill>
            <a:latin typeface="Arial"/>
            <a:cs typeface="Arial"/>
          </a:endParaRPr>
        </a:p>
      </cdr:txBody>
    </cdr:sp>
  </cdr:relSizeAnchor>
  <cdr:relSizeAnchor xmlns:cdr="http://schemas.openxmlformats.org/drawingml/2006/chartDrawing">
    <cdr:from>
      <cdr:x>0.08772</cdr:x>
      <cdr:y>0.23452</cdr:y>
    </cdr:from>
    <cdr:to>
      <cdr:x>0.27455</cdr:x>
      <cdr:y>0.28889</cdr:y>
    </cdr:to>
    <cdr:sp macro="" textlink="">
      <cdr:nvSpPr>
        <cdr:cNvPr id="16387" name="Text Box 3"/>
        <cdr:cNvSpPr txBox="1">
          <a:spLocks xmlns:a="http://schemas.openxmlformats.org/drawingml/2006/main" noChangeArrowheads="1"/>
        </cdr:cNvSpPr>
      </cdr:nvSpPr>
      <cdr:spPr bwMode="auto">
        <a:xfrm xmlns:a="http://schemas.openxmlformats.org/drawingml/2006/main">
          <a:off x="357191" y="753914"/>
          <a:ext cx="760768" cy="174780"/>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1">
            <a:defRPr sz="1000"/>
          </a:pPr>
          <a:r>
            <a:rPr lang="fr-FR" sz="1000" b="1" i="0" strike="noStrike" dirty="0">
              <a:solidFill>
                <a:srgbClr val="000000"/>
              </a:solidFill>
              <a:latin typeface="Arial"/>
              <a:cs typeface="Arial"/>
            </a:rPr>
            <a:t>Hommes</a:t>
          </a:r>
          <a:endParaRPr lang="fr-FR" sz="900" b="1" i="0" strike="noStrike" dirty="0">
            <a:solidFill>
              <a:srgbClr val="000000"/>
            </a:solidFill>
            <a:latin typeface="Arial"/>
            <a:cs typeface="Aria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0.77791</cdr:x>
      <cdr:y>0.23202</cdr:y>
    </cdr:from>
    <cdr:to>
      <cdr:x>0.93094</cdr:x>
      <cdr:y>0.28593</cdr:y>
    </cdr:to>
    <cdr:sp macro="" textlink="">
      <cdr:nvSpPr>
        <cdr:cNvPr id="16386" name="Text Box 2"/>
        <cdr:cNvSpPr txBox="1">
          <a:spLocks xmlns:a="http://schemas.openxmlformats.org/drawingml/2006/main" noChangeArrowheads="1"/>
        </cdr:cNvSpPr>
      </cdr:nvSpPr>
      <cdr:spPr bwMode="auto">
        <a:xfrm xmlns:a="http://schemas.openxmlformats.org/drawingml/2006/main">
          <a:off x="3286148" y="753608"/>
          <a:ext cx="646465" cy="17508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1">
            <a:defRPr sz="1000"/>
          </a:pPr>
          <a:r>
            <a:rPr lang="fr-FR" sz="1000" b="1" i="0" strike="noStrike" dirty="0">
              <a:solidFill>
                <a:srgbClr val="000000"/>
              </a:solidFill>
              <a:latin typeface="Arial"/>
              <a:cs typeface="Arial"/>
            </a:rPr>
            <a:t>Femmes</a:t>
          </a:r>
          <a:endParaRPr lang="fr-FR" sz="900" b="1" i="0" strike="noStrike" dirty="0">
            <a:solidFill>
              <a:srgbClr val="000000"/>
            </a:solidFill>
            <a:latin typeface="Arial"/>
            <a:cs typeface="Arial"/>
          </a:endParaRPr>
        </a:p>
      </cdr:txBody>
    </cdr:sp>
  </cdr:relSizeAnchor>
  <cdr:relSizeAnchor xmlns:cdr="http://schemas.openxmlformats.org/drawingml/2006/chartDrawing">
    <cdr:from>
      <cdr:x>0.11838</cdr:x>
      <cdr:y>0.23452</cdr:y>
    </cdr:from>
    <cdr:to>
      <cdr:x>0.27455</cdr:x>
      <cdr:y>0.28592</cdr:y>
    </cdr:to>
    <cdr:sp macro="" textlink="">
      <cdr:nvSpPr>
        <cdr:cNvPr id="16387" name="Text Box 3"/>
        <cdr:cNvSpPr txBox="1">
          <a:spLocks xmlns:a="http://schemas.openxmlformats.org/drawingml/2006/main" noChangeArrowheads="1"/>
        </cdr:cNvSpPr>
      </cdr:nvSpPr>
      <cdr:spPr bwMode="auto">
        <a:xfrm xmlns:a="http://schemas.openxmlformats.org/drawingml/2006/main">
          <a:off x="500067" y="761728"/>
          <a:ext cx="659728" cy="16696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1">
            <a:defRPr sz="1000"/>
          </a:pPr>
          <a:r>
            <a:rPr lang="fr-FR" sz="1000" b="1" i="0" strike="noStrike" dirty="0">
              <a:solidFill>
                <a:srgbClr val="000000"/>
              </a:solidFill>
              <a:latin typeface="Arial"/>
              <a:cs typeface="Arial"/>
            </a:rPr>
            <a:t>Hommes</a:t>
          </a:r>
          <a:endParaRPr lang="fr-FR" sz="900" b="1" i="0" strike="noStrike" dirty="0">
            <a:solidFill>
              <a:srgbClr val="000000"/>
            </a:solidFill>
            <a:latin typeface="Arial"/>
            <a:cs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90838" cy="496888"/>
          </a:xfrm>
          <a:prstGeom prst="rect">
            <a:avLst/>
          </a:prstGeom>
        </p:spPr>
        <p:txBody>
          <a:bodyPr vert="horz" lIns="91440" tIns="45720" rIns="91440" bIns="45720" rtlCol="0"/>
          <a:lstStyle>
            <a:lvl1pPr algn="l" eaLnBrk="1" hangingPunct="1">
              <a:defRPr sz="1200">
                <a:solidFill>
                  <a:schemeClr val="tx1"/>
                </a:solidFill>
                <a:latin typeface="Arial" charset="0"/>
                <a:cs typeface="Arial" charset="0"/>
              </a:defRPr>
            </a:lvl1pPr>
          </a:lstStyle>
          <a:p>
            <a:pPr>
              <a:defRPr/>
            </a:pPr>
            <a:endParaRPr lang="fr-FR"/>
          </a:p>
        </p:txBody>
      </p:sp>
      <p:sp>
        <p:nvSpPr>
          <p:cNvPr id="3" name="Espace réservé de la date 2"/>
          <p:cNvSpPr>
            <a:spLocks noGrp="1"/>
          </p:cNvSpPr>
          <p:nvPr>
            <p:ph type="dt" sz="quarter" idx="1"/>
          </p:nvPr>
        </p:nvSpPr>
        <p:spPr>
          <a:xfrm>
            <a:off x="3776663" y="0"/>
            <a:ext cx="2890837" cy="496888"/>
          </a:xfrm>
          <a:prstGeom prst="rect">
            <a:avLst/>
          </a:prstGeom>
        </p:spPr>
        <p:txBody>
          <a:bodyPr vert="horz" lIns="91440" tIns="45720" rIns="91440" bIns="45720" rtlCol="0"/>
          <a:lstStyle>
            <a:lvl1pPr algn="r" eaLnBrk="1" hangingPunct="1">
              <a:defRPr sz="1200">
                <a:solidFill>
                  <a:schemeClr val="tx1"/>
                </a:solidFill>
                <a:latin typeface="Arial" charset="0"/>
                <a:cs typeface="Arial" charset="0"/>
              </a:defRPr>
            </a:lvl1pPr>
          </a:lstStyle>
          <a:p>
            <a:pPr>
              <a:defRPr/>
            </a:pPr>
            <a:fld id="{0629FE67-13A4-40CC-87BF-AA925E1ACE3C}" type="datetimeFigureOut">
              <a:rPr lang="fr-FR"/>
              <a:pPr>
                <a:defRPr/>
              </a:pPr>
              <a:t>13/10/2015</a:t>
            </a:fld>
            <a:endParaRPr lang="fr-FR"/>
          </a:p>
        </p:txBody>
      </p:sp>
      <p:sp>
        <p:nvSpPr>
          <p:cNvPr id="4" name="Espace réservé du pied de page 3"/>
          <p:cNvSpPr>
            <a:spLocks noGrp="1"/>
          </p:cNvSpPr>
          <p:nvPr>
            <p:ph type="ftr" sz="quarter" idx="2"/>
          </p:nvPr>
        </p:nvSpPr>
        <p:spPr>
          <a:xfrm>
            <a:off x="0" y="9429750"/>
            <a:ext cx="2890838" cy="496888"/>
          </a:xfrm>
          <a:prstGeom prst="rect">
            <a:avLst/>
          </a:prstGeom>
        </p:spPr>
        <p:txBody>
          <a:bodyPr vert="horz" lIns="91440" tIns="45720" rIns="91440" bIns="45720" rtlCol="0" anchor="b"/>
          <a:lstStyle>
            <a:lvl1pPr algn="l" eaLnBrk="1" hangingPunct="1">
              <a:defRPr sz="1200">
                <a:solidFill>
                  <a:schemeClr val="tx1"/>
                </a:solidFill>
                <a:latin typeface="Arial" charset="0"/>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776663" y="9429750"/>
            <a:ext cx="2890837"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fld id="{F2A604CC-8552-4AC5-ABD7-9DFF689163C4}" type="slidenum">
              <a:rPr lang="fr-FR" altLang="fr-FR"/>
              <a:pPr/>
              <a:t>‹N°›</a:t>
            </a:fld>
            <a:endParaRPr lang="fr-F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fr-FR"/>
          </a:p>
        </p:txBody>
      </p:sp>
      <p:sp>
        <p:nvSpPr>
          <p:cNvPr id="12291" name="Rectangle 3"/>
          <p:cNvSpPr>
            <a:spLocks noGrp="1" noChangeArrowheads="1"/>
          </p:cNvSpPr>
          <p:nvPr>
            <p:ph type="dt" idx="1"/>
          </p:nvPr>
        </p:nvSpPr>
        <p:spPr bwMode="auto">
          <a:xfrm>
            <a:off x="3776663" y="0"/>
            <a:ext cx="28908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fr-FR"/>
          </a:p>
        </p:txBody>
      </p:sp>
      <p:sp>
        <p:nvSpPr>
          <p:cNvPr id="3076"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2294" name="Rectangle 6"/>
          <p:cNvSpPr>
            <a:spLocks noGrp="1" noChangeArrowheads="1"/>
          </p:cNvSpPr>
          <p:nvPr>
            <p:ph type="ftr" sz="quarter" idx="4"/>
          </p:nvPr>
        </p:nvSpPr>
        <p:spPr bwMode="auto">
          <a:xfrm>
            <a:off x="0" y="9429750"/>
            <a:ext cx="289083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fr-FR"/>
          </a:p>
        </p:txBody>
      </p:sp>
      <p:sp>
        <p:nvSpPr>
          <p:cNvPr id="12295" name="Rectangle 7"/>
          <p:cNvSpPr>
            <a:spLocks noGrp="1" noChangeArrowheads="1"/>
          </p:cNvSpPr>
          <p:nvPr>
            <p:ph type="sldNum" sz="quarter" idx="5"/>
          </p:nvPr>
        </p:nvSpPr>
        <p:spPr bwMode="auto">
          <a:xfrm>
            <a:off x="3776663" y="9429750"/>
            <a:ext cx="2890837"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fld id="{8800DCD6-F9A7-4F86-9FDF-D61DA98B779D}"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a:ln/>
        </p:spPr>
      </p:sp>
      <p:sp>
        <p:nvSpPr>
          <p:cNvPr id="6147" name="Espace réservé des commentaires 2"/>
          <p:cNvSpPr>
            <a:spLocks noGrp="1"/>
          </p:cNvSpPr>
          <p:nvPr>
            <p:ph type="body" idx="1"/>
          </p:nvPr>
        </p:nvSpPr>
        <p:spPr>
          <a:noFill/>
          <a:ln/>
        </p:spPr>
        <p:txBody>
          <a:bodyPr/>
          <a:lstStyle/>
          <a:p>
            <a:endParaRPr lang="fr-FR" altLang="fr-FR" smtClean="0"/>
          </a:p>
        </p:txBody>
      </p:sp>
      <p:sp>
        <p:nvSpPr>
          <p:cNvPr id="6148" name="Espace réservé du numéro de diapositive 3"/>
          <p:cNvSpPr>
            <a:spLocks noGrp="1"/>
          </p:cNvSpPr>
          <p:nvPr>
            <p:ph type="sldNum" sz="quarter" idx="5"/>
          </p:nvPr>
        </p:nvSpPr>
        <p:spPr>
          <a:noFill/>
        </p:spPr>
        <p:txBody>
          <a:bodyPr/>
          <a:lstStyle/>
          <a:p>
            <a:fld id="{C9DA5428-1D40-436F-84D0-C9F2B5D19693}" type="slidenum">
              <a:rPr lang="fr-FR" altLang="fr-FR"/>
              <a:pPr/>
              <a:t>1</a:t>
            </a:fld>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a:ln/>
        </p:spPr>
      </p:sp>
      <p:sp>
        <p:nvSpPr>
          <p:cNvPr id="40963" name="Espace réservé des commentaires 2"/>
          <p:cNvSpPr>
            <a:spLocks noGrp="1"/>
          </p:cNvSpPr>
          <p:nvPr>
            <p:ph type="body" idx="1"/>
          </p:nvPr>
        </p:nvSpPr>
        <p:spPr>
          <a:noFill/>
          <a:ln/>
        </p:spPr>
        <p:txBody>
          <a:bodyPr/>
          <a:lstStyle/>
          <a:p>
            <a:endParaRPr lang="fr-FR" altLang="fr-FR" smtClean="0"/>
          </a:p>
        </p:txBody>
      </p:sp>
      <p:sp>
        <p:nvSpPr>
          <p:cNvPr id="40964" name="Espace réservé du numéro de diapositive 3"/>
          <p:cNvSpPr txBox="1">
            <a:spLocks noGrp="1"/>
          </p:cNvSpPr>
          <p:nvPr/>
        </p:nvSpPr>
        <p:spPr bwMode="auto">
          <a:xfrm>
            <a:off x="3776663" y="9429750"/>
            <a:ext cx="2890837" cy="496888"/>
          </a:xfrm>
          <a:prstGeom prst="rect">
            <a:avLst/>
          </a:prstGeom>
          <a:noFill/>
          <a:ln w="9525">
            <a:noFill/>
            <a:miter lim="800000"/>
            <a:headEnd/>
            <a:tailEnd/>
          </a:ln>
        </p:spPr>
        <p:txBody>
          <a:bodyPr anchor="b"/>
          <a:lstStyle/>
          <a:p>
            <a:pPr algn="r" eaLnBrk="1" hangingPunct="1"/>
            <a:fld id="{1F2720EC-AE47-4F31-B4C6-A6DA2F1C57C5}" type="slidenum">
              <a:rPr lang="fr-FR" altLang="fr-FR" sz="1200">
                <a:solidFill>
                  <a:schemeClr val="tx1"/>
                </a:solidFill>
              </a:rPr>
              <a:pPr algn="r" eaLnBrk="1" hangingPunct="1"/>
              <a:t>26</a:t>
            </a:fld>
            <a:endParaRPr lang="fr-FR" altLang="fr-FR" sz="120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a:ln/>
        </p:spPr>
      </p:sp>
      <p:sp>
        <p:nvSpPr>
          <p:cNvPr id="43011" name="Espace réservé des commentaires 2"/>
          <p:cNvSpPr>
            <a:spLocks noGrp="1"/>
          </p:cNvSpPr>
          <p:nvPr>
            <p:ph type="body" idx="1"/>
          </p:nvPr>
        </p:nvSpPr>
        <p:spPr>
          <a:noFill/>
          <a:ln/>
        </p:spPr>
        <p:txBody>
          <a:bodyPr/>
          <a:lstStyle/>
          <a:p>
            <a:endParaRPr lang="fr-FR" altLang="fr-FR" smtClean="0"/>
          </a:p>
        </p:txBody>
      </p:sp>
      <p:sp>
        <p:nvSpPr>
          <p:cNvPr id="43012" name="Espace réservé du numéro de diapositive 3"/>
          <p:cNvSpPr>
            <a:spLocks noGrp="1"/>
          </p:cNvSpPr>
          <p:nvPr>
            <p:ph type="sldNum" sz="quarter" idx="5"/>
          </p:nvPr>
        </p:nvSpPr>
        <p:spPr>
          <a:noFill/>
        </p:spPr>
        <p:txBody>
          <a:bodyPr/>
          <a:lstStyle/>
          <a:p>
            <a:fld id="{4AC41E56-5373-4F58-BA03-DD0A9C271F33}" type="slidenum">
              <a:rPr lang="fr-FR" altLang="fr-FR"/>
              <a:pPr/>
              <a:t>27</a:t>
            </a:fld>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a:ln/>
        </p:spPr>
      </p:sp>
      <p:sp>
        <p:nvSpPr>
          <p:cNvPr id="46083" name="Espace réservé des commentaires 2"/>
          <p:cNvSpPr>
            <a:spLocks noGrp="1"/>
          </p:cNvSpPr>
          <p:nvPr>
            <p:ph type="body" idx="1"/>
          </p:nvPr>
        </p:nvSpPr>
        <p:spPr>
          <a:noFill/>
          <a:ln/>
        </p:spPr>
        <p:txBody>
          <a:bodyPr/>
          <a:lstStyle/>
          <a:p>
            <a:endParaRPr lang="fr-FR" altLang="fr-FR" smtClean="0"/>
          </a:p>
        </p:txBody>
      </p:sp>
      <p:sp>
        <p:nvSpPr>
          <p:cNvPr id="46084" name="Espace réservé du numéro de diapositive 3"/>
          <p:cNvSpPr>
            <a:spLocks noGrp="1"/>
          </p:cNvSpPr>
          <p:nvPr>
            <p:ph type="sldNum" sz="quarter" idx="5"/>
          </p:nvPr>
        </p:nvSpPr>
        <p:spPr>
          <a:noFill/>
        </p:spPr>
        <p:txBody>
          <a:bodyPr/>
          <a:lstStyle/>
          <a:p>
            <a:fld id="{6EB56AE9-578D-4392-9FCD-0614EDCC876C}" type="slidenum">
              <a:rPr lang="fr-FR" altLang="fr-FR"/>
              <a:pPr/>
              <a:t>29</a:t>
            </a:fld>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0B5CF95-6B59-4253-942C-6056F7B19C6D}" type="slidenum">
              <a:rPr lang="fr-FR" altLang="fr-FR"/>
              <a:pPr/>
              <a:t>32</a:t>
            </a:fld>
            <a:endParaRPr lang="fr-FR" altLang="fr-F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a:ln/>
        </p:spPr>
      </p:sp>
      <p:sp>
        <p:nvSpPr>
          <p:cNvPr id="66563" name="Espace réservé des commentaires 2"/>
          <p:cNvSpPr>
            <a:spLocks noGrp="1"/>
          </p:cNvSpPr>
          <p:nvPr>
            <p:ph type="body" idx="1"/>
          </p:nvPr>
        </p:nvSpPr>
        <p:spPr>
          <a:noFill/>
          <a:ln/>
        </p:spPr>
        <p:txBody>
          <a:bodyPr/>
          <a:lstStyle/>
          <a:p>
            <a:endParaRPr lang="fr-FR" altLang="fr-FR" smtClean="0"/>
          </a:p>
        </p:txBody>
      </p:sp>
      <p:sp>
        <p:nvSpPr>
          <p:cNvPr id="66564" name="Espace réservé du numéro de diapositive 3"/>
          <p:cNvSpPr txBox="1">
            <a:spLocks noGrp="1"/>
          </p:cNvSpPr>
          <p:nvPr/>
        </p:nvSpPr>
        <p:spPr bwMode="auto">
          <a:xfrm>
            <a:off x="3776663" y="9429750"/>
            <a:ext cx="2890837" cy="496888"/>
          </a:xfrm>
          <a:prstGeom prst="rect">
            <a:avLst/>
          </a:prstGeom>
          <a:noFill/>
          <a:ln w="9525">
            <a:noFill/>
            <a:miter lim="800000"/>
            <a:headEnd/>
            <a:tailEnd/>
          </a:ln>
        </p:spPr>
        <p:txBody>
          <a:bodyPr anchor="b"/>
          <a:lstStyle/>
          <a:p>
            <a:pPr algn="r" eaLnBrk="1" hangingPunct="1"/>
            <a:fld id="{B0540074-BE98-4BB3-8D9C-E6B7C74D2C0B}" type="slidenum">
              <a:rPr lang="fr-FR" altLang="fr-FR" sz="1200">
                <a:solidFill>
                  <a:schemeClr val="tx1"/>
                </a:solidFill>
              </a:rPr>
              <a:pPr algn="r" eaLnBrk="1" hangingPunct="1"/>
              <a:t>46</a:t>
            </a:fld>
            <a:endParaRPr lang="fr-FR" altLang="fr-FR" sz="120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a:ln/>
        </p:spPr>
      </p:sp>
      <p:sp>
        <p:nvSpPr>
          <p:cNvPr id="68611" name="Espace réservé des commentaires 2"/>
          <p:cNvSpPr>
            <a:spLocks noGrp="1"/>
          </p:cNvSpPr>
          <p:nvPr>
            <p:ph type="body" idx="1"/>
          </p:nvPr>
        </p:nvSpPr>
        <p:spPr>
          <a:noFill/>
          <a:ln/>
        </p:spPr>
        <p:txBody>
          <a:bodyPr/>
          <a:lstStyle/>
          <a:p>
            <a:endParaRPr lang="fr-FR" altLang="fr-FR" smtClean="0"/>
          </a:p>
        </p:txBody>
      </p:sp>
      <p:sp>
        <p:nvSpPr>
          <p:cNvPr id="68612" name="Espace réservé du numéro de diapositive 3"/>
          <p:cNvSpPr txBox="1">
            <a:spLocks noGrp="1"/>
          </p:cNvSpPr>
          <p:nvPr/>
        </p:nvSpPr>
        <p:spPr bwMode="auto">
          <a:xfrm>
            <a:off x="3776663" y="9429750"/>
            <a:ext cx="2890837" cy="496888"/>
          </a:xfrm>
          <a:prstGeom prst="rect">
            <a:avLst/>
          </a:prstGeom>
          <a:noFill/>
          <a:ln w="9525">
            <a:noFill/>
            <a:miter lim="800000"/>
            <a:headEnd/>
            <a:tailEnd/>
          </a:ln>
        </p:spPr>
        <p:txBody>
          <a:bodyPr anchor="b"/>
          <a:lstStyle/>
          <a:p>
            <a:pPr algn="r" eaLnBrk="1" hangingPunct="1"/>
            <a:fld id="{F33BE481-8E6C-4A32-86E7-3309FDD0A090}" type="slidenum">
              <a:rPr lang="fr-FR" altLang="fr-FR" sz="1200">
                <a:solidFill>
                  <a:schemeClr val="tx1"/>
                </a:solidFill>
              </a:rPr>
              <a:pPr algn="r" eaLnBrk="1" hangingPunct="1"/>
              <a:t>47</a:t>
            </a:fld>
            <a:endParaRPr lang="fr-FR" altLang="fr-FR" sz="120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ln/>
        </p:spPr>
      </p:sp>
      <p:sp>
        <p:nvSpPr>
          <p:cNvPr id="70659" name="Espace réservé des commentaires 2"/>
          <p:cNvSpPr>
            <a:spLocks noGrp="1"/>
          </p:cNvSpPr>
          <p:nvPr>
            <p:ph type="body" idx="1"/>
          </p:nvPr>
        </p:nvSpPr>
        <p:spPr>
          <a:noFill/>
          <a:ln/>
        </p:spPr>
        <p:txBody>
          <a:bodyPr/>
          <a:lstStyle/>
          <a:p>
            <a:endParaRPr lang="fr-FR" altLang="fr-FR" smtClean="0"/>
          </a:p>
        </p:txBody>
      </p:sp>
      <p:sp>
        <p:nvSpPr>
          <p:cNvPr id="70660" name="Espace réservé du numéro de diapositive 3"/>
          <p:cNvSpPr txBox="1">
            <a:spLocks noGrp="1"/>
          </p:cNvSpPr>
          <p:nvPr/>
        </p:nvSpPr>
        <p:spPr bwMode="auto">
          <a:xfrm>
            <a:off x="3776663" y="9429750"/>
            <a:ext cx="2890837" cy="496888"/>
          </a:xfrm>
          <a:prstGeom prst="rect">
            <a:avLst/>
          </a:prstGeom>
          <a:noFill/>
          <a:ln w="9525">
            <a:noFill/>
            <a:miter lim="800000"/>
            <a:headEnd/>
            <a:tailEnd/>
          </a:ln>
        </p:spPr>
        <p:txBody>
          <a:bodyPr anchor="b"/>
          <a:lstStyle/>
          <a:p>
            <a:pPr algn="r" eaLnBrk="1" hangingPunct="1"/>
            <a:fld id="{4D011EF3-F8FD-41D0-856B-66F4792B9A2D}" type="slidenum">
              <a:rPr lang="fr-FR" altLang="fr-FR" sz="1200">
                <a:solidFill>
                  <a:schemeClr val="tx1"/>
                </a:solidFill>
              </a:rPr>
              <a:pPr algn="r" eaLnBrk="1" hangingPunct="1"/>
              <a:t>48</a:t>
            </a:fld>
            <a:endParaRPr lang="fr-FR" altLang="fr-FR" sz="120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a:ln/>
        </p:spPr>
      </p:sp>
      <p:sp>
        <p:nvSpPr>
          <p:cNvPr id="73731" name="Espace réservé des commentaires 2"/>
          <p:cNvSpPr>
            <a:spLocks noGrp="1"/>
          </p:cNvSpPr>
          <p:nvPr>
            <p:ph type="body" idx="1"/>
          </p:nvPr>
        </p:nvSpPr>
        <p:spPr>
          <a:noFill/>
          <a:ln/>
        </p:spPr>
        <p:txBody>
          <a:bodyPr/>
          <a:lstStyle/>
          <a:p>
            <a:endParaRPr lang="fr-FR" altLang="fr-FR" smtClean="0"/>
          </a:p>
        </p:txBody>
      </p:sp>
      <p:sp>
        <p:nvSpPr>
          <p:cNvPr id="73732" name="Espace réservé du numéro de diapositive 3"/>
          <p:cNvSpPr txBox="1">
            <a:spLocks noGrp="1"/>
          </p:cNvSpPr>
          <p:nvPr/>
        </p:nvSpPr>
        <p:spPr bwMode="auto">
          <a:xfrm>
            <a:off x="3776663" y="9429750"/>
            <a:ext cx="2890837" cy="496888"/>
          </a:xfrm>
          <a:prstGeom prst="rect">
            <a:avLst/>
          </a:prstGeom>
          <a:noFill/>
          <a:ln w="9525">
            <a:noFill/>
            <a:miter lim="800000"/>
            <a:headEnd/>
            <a:tailEnd/>
          </a:ln>
        </p:spPr>
        <p:txBody>
          <a:bodyPr anchor="b"/>
          <a:lstStyle/>
          <a:p>
            <a:pPr algn="r" eaLnBrk="1" hangingPunct="1"/>
            <a:fld id="{F494992D-0AE2-4D5F-948A-11B5AFCFA6C0}" type="slidenum">
              <a:rPr lang="fr-FR" altLang="fr-FR" sz="1200">
                <a:solidFill>
                  <a:schemeClr val="tx1"/>
                </a:solidFill>
              </a:rPr>
              <a:pPr algn="r" eaLnBrk="1" hangingPunct="1"/>
              <a:t>49</a:t>
            </a:fld>
            <a:endParaRPr lang="fr-FR" altLang="fr-FR" sz="120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a:ln/>
        </p:spPr>
      </p:sp>
      <p:sp>
        <p:nvSpPr>
          <p:cNvPr id="77827" name="Espace réservé des commentaires 2"/>
          <p:cNvSpPr>
            <a:spLocks noGrp="1"/>
          </p:cNvSpPr>
          <p:nvPr>
            <p:ph type="body" idx="1"/>
          </p:nvPr>
        </p:nvSpPr>
        <p:spPr>
          <a:noFill/>
          <a:ln/>
        </p:spPr>
        <p:txBody>
          <a:bodyPr/>
          <a:lstStyle/>
          <a:p>
            <a:endParaRPr lang="fr-FR" altLang="fr-FR" smtClean="0"/>
          </a:p>
        </p:txBody>
      </p:sp>
      <p:sp>
        <p:nvSpPr>
          <p:cNvPr id="77828" name="Espace réservé du numéro de diapositive 3"/>
          <p:cNvSpPr>
            <a:spLocks noGrp="1"/>
          </p:cNvSpPr>
          <p:nvPr>
            <p:ph type="sldNum" sz="quarter" idx="5"/>
          </p:nvPr>
        </p:nvSpPr>
        <p:spPr>
          <a:noFill/>
        </p:spPr>
        <p:txBody>
          <a:bodyPr/>
          <a:lstStyle/>
          <a:p>
            <a:fld id="{1A3E9F31-BA2D-47A9-863E-DB3CF1A1535E}" type="slidenum">
              <a:rPr lang="fr-FR" altLang="fr-FR"/>
              <a:pPr/>
              <a:t>52</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852488" y="742950"/>
            <a:ext cx="4965700" cy="3724275"/>
          </a:xfrm>
          <a:ln/>
        </p:spPr>
      </p:sp>
      <p:sp>
        <p:nvSpPr>
          <p:cNvPr id="80899" name="Rectangle 3"/>
          <p:cNvSpPr>
            <a:spLocks noGrp="1" noChangeArrowheads="1"/>
          </p:cNvSpPr>
          <p:nvPr>
            <p:ph type="body" idx="1"/>
          </p:nvPr>
        </p:nvSpPr>
        <p:spPr>
          <a:xfrm>
            <a:off x="666750" y="4718050"/>
            <a:ext cx="5335588" cy="4467225"/>
          </a:xfrm>
          <a:noFill/>
          <a:ln/>
        </p:spPr>
        <p:txBody>
          <a:bodyPr/>
          <a:lstStyle/>
          <a:p>
            <a:endParaRPr lang="fr-FR" alt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a:ln/>
        </p:spPr>
      </p:sp>
      <p:sp>
        <p:nvSpPr>
          <p:cNvPr id="87043" name="Espace réservé des commentaires 2"/>
          <p:cNvSpPr>
            <a:spLocks noGrp="1"/>
          </p:cNvSpPr>
          <p:nvPr>
            <p:ph type="body" idx="1"/>
          </p:nvPr>
        </p:nvSpPr>
        <p:spPr>
          <a:noFill/>
          <a:ln/>
        </p:spPr>
        <p:txBody>
          <a:bodyPr/>
          <a:lstStyle/>
          <a:p>
            <a:endParaRPr lang="fr-FR" altLang="fr-FR" smtClean="0"/>
          </a:p>
        </p:txBody>
      </p:sp>
      <p:sp>
        <p:nvSpPr>
          <p:cNvPr id="87044" name="Espace réservé du numéro de diapositive 3"/>
          <p:cNvSpPr txBox="1">
            <a:spLocks noGrp="1"/>
          </p:cNvSpPr>
          <p:nvPr/>
        </p:nvSpPr>
        <p:spPr bwMode="auto">
          <a:xfrm>
            <a:off x="3776663" y="9429750"/>
            <a:ext cx="2890837" cy="496888"/>
          </a:xfrm>
          <a:prstGeom prst="rect">
            <a:avLst/>
          </a:prstGeom>
          <a:noFill/>
          <a:ln w="9525">
            <a:noFill/>
            <a:miter lim="800000"/>
            <a:headEnd/>
            <a:tailEnd/>
          </a:ln>
        </p:spPr>
        <p:txBody>
          <a:bodyPr anchor="b"/>
          <a:lstStyle/>
          <a:p>
            <a:pPr algn="r" eaLnBrk="1" hangingPunct="1"/>
            <a:fld id="{1D75A901-5539-48FC-A865-401AFF36B9C4}" type="slidenum">
              <a:rPr lang="fr-FR" altLang="fr-FR" sz="1200">
                <a:solidFill>
                  <a:schemeClr val="tx1"/>
                </a:solidFill>
              </a:rPr>
              <a:pPr algn="r" eaLnBrk="1" hangingPunct="1"/>
              <a:t>59</a:t>
            </a:fld>
            <a:endParaRPr lang="fr-FR" altLang="fr-FR" sz="12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a:ln/>
        </p:spPr>
      </p:sp>
      <p:sp>
        <p:nvSpPr>
          <p:cNvPr id="15363" name="Espace réservé des commentaires 2"/>
          <p:cNvSpPr>
            <a:spLocks noGrp="1"/>
          </p:cNvSpPr>
          <p:nvPr>
            <p:ph type="body" idx="1"/>
          </p:nvPr>
        </p:nvSpPr>
        <p:spPr>
          <a:noFill/>
          <a:ln/>
        </p:spPr>
        <p:txBody>
          <a:bodyPr/>
          <a:lstStyle/>
          <a:p>
            <a:endParaRPr lang="fr-FR" altLang="fr-FR" smtClean="0"/>
          </a:p>
        </p:txBody>
      </p:sp>
      <p:sp>
        <p:nvSpPr>
          <p:cNvPr id="15364" name="Espace réservé du numéro de diapositive 3"/>
          <p:cNvSpPr>
            <a:spLocks noGrp="1"/>
          </p:cNvSpPr>
          <p:nvPr>
            <p:ph type="sldNum" sz="quarter" idx="5"/>
          </p:nvPr>
        </p:nvSpPr>
        <p:spPr>
          <a:noFill/>
        </p:spPr>
        <p:txBody>
          <a:bodyPr/>
          <a:lstStyle/>
          <a:p>
            <a:fld id="{09B8E88D-40B4-4F2F-A31F-C1B479A43D16}" type="slidenum">
              <a:rPr lang="fr-FR" altLang="fr-FR"/>
              <a:pPr/>
              <a:t>7</a:t>
            </a:fld>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a:ln/>
        </p:spPr>
      </p:sp>
      <p:sp>
        <p:nvSpPr>
          <p:cNvPr id="23555" name="Espace réservé des commentaires 2"/>
          <p:cNvSpPr>
            <a:spLocks noGrp="1"/>
          </p:cNvSpPr>
          <p:nvPr>
            <p:ph type="body" idx="1"/>
          </p:nvPr>
        </p:nvSpPr>
        <p:spPr>
          <a:noFill/>
          <a:ln/>
        </p:spPr>
        <p:txBody>
          <a:bodyPr/>
          <a:lstStyle/>
          <a:p>
            <a:endParaRPr lang="fr-FR" altLang="fr-FR" smtClean="0"/>
          </a:p>
        </p:txBody>
      </p:sp>
      <p:sp>
        <p:nvSpPr>
          <p:cNvPr id="23556" name="Espace réservé du numéro de diapositive 3"/>
          <p:cNvSpPr txBox="1">
            <a:spLocks noGrp="1"/>
          </p:cNvSpPr>
          <p:nvPr/>
        </p:nvSpPr>
        <p:spPr bwMode="auto">
          <a:xfrm>
            <a:off x="3776663" y="9429750"/>
            <a:ext cx="2890837" cy="496888"/>
          </a:xfrm>
          <a:prstGeom prst="rect">
            <a:avLst/>
          </a:prstGeom>
          <a:noFill/>
          <a:ln w="9525">
            <a:noFill/>
            <a:miter lim="800000"/>
            <a:headEnd/>
            <a:tailEnd/>
          </a:ln>
        </p:spPr>
        <p:txBody>
          <a:bodyPr anchor="b"/>
          <a:lstStyle/>
          <a:p>
            <a:pPr algn="r" eaLnBrk="1" hangingPunct="1"/>
            <a:fld id="{9054BE4D-515D-472F-89FB-F76CEF08D3A6}" type="slidenum">
              <a:rPr lang="fr-FR" altLang="fr-FR" sz="1200">
                <a:solidFill>
                  <a:schemeClr val="tx1"/>
                </a:solidFill>
              </a:rPr>
              <a:pPr algn="r" eaLnBrk="1" hangingPunct="1"/>
              <a:t>14</a:t>
            </a:fld>
            <a:endParaRPr lang="fr-FR" altLang="fr-FR" sz="120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p:spPr>
        <p:txBody>
          <a:bodyPr/>
          <a:lstStyle/>
          <a:p>
            <a:endParaRPr lang="fr-FR" altLang="fr-FR" smtClean="0"/>
          </a:p>
        </p:txBody>
      </p:sp>
      <p:sp>
        <p:nvSpPr>
          <p:cNvPr id="25604" name="Espace réservé du numéro de diapositive 3"/>
          <p:cNvSpPr>
            <a:spLocks noGrp="1"/>
          </p:cNvSpPr>
          <p:nvPr>
            <p:ph type="sldNum" sz="quarter" idx="5"/>
          </p:nvPr>
        </p:nvSpPr>
        <p:spPr>
          <a:noFill/>
        </p:spPr>
        <p:txBody>
          <a:bodyPr/>
          <a:lstStyle/>
          <a:p>
            <a:fld id="{8AF72B93-783D-44A9-BDE8-E090DCAF22B8}" type="slidenum">
              <a:rPr lang="fr-FR" altLang="fr-FR"/>
              <a:pPr/>
              <a:t>15</a:t>
            </a:fld>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0723" name="Espace réservé des commentaires 2"/>
          <p:cNvSpPr>
            <a:spLocks noGrp="1"/>
          </p:cNvSpPr>
          <p:nvPr>
            <p:ph type="body" idx="1"/>
          </p:nvPr>
        </p:nvSpPr>
        <p:spPr>
          <a:noFill/>
          <a:ln/>
        </p:spPr>
        <p:txBody>
          <a:bodyPr/>
          <a:lstStyle/>
          <a:p>
            <a:endParaRPr lang="fr-FR" altLang="fr-FR" smtClean="0"/>
          </a:p>
        </p:txBody>
      </p:sp>
      <p:sp>
        <p:nvSpPr>
          <p:cNvPr id="30724" name="Espace réservé du numéro de diapositive 3"/>
          <p:cNvSpPr txBox="1">
            <a:spLocks noGrp="1"/>
          </p:cNvSpPr>
          <p:nvPr/>
        </p:nvSpPr>
        <p:spPr bwMode="auto">
          <a:xfrm>
            <a:off x="3776663" y="9429750"/>
            <a:ext cx="2890837" cy="496888"/>
          </a:xfrm>
          <a:prstGeom prst="rect">
            <a:avLst/>
          </a:prstGeom>
          <a:noFill/>
          <a:ln w="9525">
            <a:noFill/>
            <a:miter lim="800000"/>
            <a:headEnd/>
            <a:tailEnd/>
          </a:ln>
        </p:spPr>
        <p:txBody>
          <a:bodyPr anchor="b"/>
          <a:lstStyle/>
          <a:p>
            <a:pPr algn="r" eaLnBrk="1" hangingPunct="1"/>
            <a:fld id="{5F586E7A-854A-4116-8B1C-E7377F4CAB27}" type="slidenum">
              <a:rPr lang="fr-FR" altLang="fr-FR" sz="1200">
                <a:solidFill>
                  <a:schemeClr val="tx1"/>
                </a:solidFill>
              </a:rPr>
              <a:pPr algn="r" eaLnBrk="1" hangingPunct="1"/>
              <a:t>19</a:t>
            </a:fld>
            <a:endParaRPr lang="fr-FR" altLang="fr-FR" sz="12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ln/>
        </p:spPr>
      </p:sp>
      <p:sp>
        <p:nvSpPr>
          <p:cNvPr id="32771" name="Espace réservé des commentaires 2"/>
          <p:cNvSpPr>
            <a:spLocks noGrp="1"/>
          </p:cNvSpPr>
          <p:nvPr>
            <p:ph type="body" idx="1"/>
          </p:nvPr>
        </p:nvSpPr>
        <p:spPr>
          <a:noFill/>
          <a:ln/>
        </p:spPr>
        <p:txBody>
          <a:bodyPr/>
          <a:lstStyle/>
          <a:p>
            <a:endParaRPr lang="fr-FR" altLang="fr-FR" smtClean="0"/>
          </a:p>
        </p:txBody>
      </p:sp>
      <p:sp>
        <p:nvSpPr>
          <p:cNvPr id="32772" name="Espace réservé du numéro de diapositive 3"/>
          <p:cNvSpPr txBox="1">
            <a:spLocks noGrp="1"/>
          </p:cNvSpPr>
          <p:nvPr/>
        </p:nvSpPr>
        <p:spPr bwMode="auto">
          <a:xfrm>
            <a:off x="3776663" y="9429750"/>
            <a:ext cx="2890837" cy="496888"/>
          </a:xfrm>
          <a:prstGeom prst="rect">
            <a:avLst/>
          </a:prstGeom>
          <a:noFill/>
          <a:ln w="9525">
            <a:noFill/>
            <a:miter lim="800000"/>
            <a:headEnd/>
            <a:tailEnd/>
          </a:ln>
        </p:spPr>
        <p:txBody>
          <a:bodyPr anchor="b"/>
          <a:lstStyle/>
          <a:p>
            <a:pPr algn="r" eaLnBrk="1" hangingPunct="1"/>
            <a:fld id="{4FA8F86D-F35D-42AB-B4AB-FA221C1D1B32}" type="slidenum">
              <a:rPr lang="fr-FR" altLang="fr-FR" sz="1200">
                <a:solidFill>
                  <a:schemeClr val="tx1"/>
                </a:solidFill>
              </a:rPr>
              <a:pPr algn="r" eaLnBrk="1" hangingPunct="1"/>
              <a:t>20</a:t>
            </a:fld>
            <a:endParaRPr lang="fr-FR" altLang="fr-FR" sz="12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a:ln/>
        </p:spPr>
      </p:sp>
      <p:sp>
        <p:nvSpPr>
          <p:cNvPr id="36867" name="Espace réservé des commentaires 2"/>
          <p:cNvSpPr>
            <a:spLocks noGrp="1"/>
          </p:cNvSpPr>
          <p:nvPr>
            <p:ph type="body" idx="1"/>
          </p:nvPr>
        </p:nvSpPr>
        <p:spPr>
          <a:noFill/>
          <a:ln/>
        </p:spPr>
        <p:txBody>
          <a:bodyPr/>
          <a:lstStyle/>
          <a:p>
            <a:endParaRPr lang="fr-FR" altLang="fr-FR" smtClean="0"/>
          </a:p>
        </p:txBody>
      </p:sp>
      <p:sp>
        <p:nvSpPr>
          <p:cNvPr id="36868" name="Espace réservé du numéro de diapositive 3"/>
          <p:cNvSpPr txBox="1">
            <a:spLocks noGrp="1"/>
          </p:cNvSpPr>
          <p:nvPr/>
        </p:nvSpPr>
        <p:spPr bwMode="auto">
          <a:xfrm>
            <a:off x="3776663" y="9429750"/>
            <a:ext cx="2890837" cy="496888"/>
          </a:xfrm>
          <a:prstGeom prst="rect">
            <a:avLst/>
          </a:prstGeom>
          <a:noFill/>
          <a:ln w="9525">
            <a:noFill/>
            <a:miter lim="800000"/>
            <a:headEnd/>
            <a:tailEnd/>
          </a:ln>
        </p:spPr>
        <p:txBody>
          <a:bodyPr anchor="b"/>
          <a:lstStyle/>
          <a:p>
            <a:pPr algn="r" eaLnBrk="1" hangingPunct="1"/>
            <a:fld id="{AFA0D357-2237-481E-A377-FB83715D78FC}" type="slidenum">
              <a:rPr lang="fr-FR" altLang="fr-FR" sz="1200">
                <a:solidFill>
                  <a:schemeClr val="tx1"/>
                </a:solidFill>
              </a:rPr>
              <a:pPr algn="r" eaLnBrk="1" hangingPunct="1"/>
              <a:t>23</a:t>
            </a:fld>
            <a:endParaRPr lang="fr-FR" altLang="fr-FR"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pic>
          <p:nvPicPr>
            <p:cNvPr id="5" name="Picture 3" descr="contenu"/>
            <p:cNvPicPr>
              <a:picLocks noChangeAspect="1" noChangeArrowheads="1"/>
            </p:cNvPicPr>
            <p:nvPr userDrawn="1"/>
          </p:nvPicPr>
          <p:blipFill>
            <a:blip r:embed="rId2" cstate="print"/>
            <a:srcRect/>
            <a:stretch>
              <a:fillRect/>
            </a:stretch>
          </p:blipFill>
          <p:spPr bwMode="auto">
            <a:xfrm>
              <a:off x="0" y="0"/>
              <a:ext cx="5760" cy="4320"/>
            </a:xfrm>
            <a:prstGeom prst="rect">
              <a:avLst/>
            </a:prstGeom>
            <a:noFill/>
            <a:ln w="9525">
              <a:noFill/>
              <a:miter lim="800000"/>
              <a:headEnd/>
              <a:tailEnd/>
            </a:ln>
          </p:spPr>
        </p:pic>
        <p:sp>
          <p:nvSpPr>
            <p:cNvPr id="6" name="Text Box 4"/>
            <p:cNvSpPr txBox="1">
              <a:spLocks noChangeArrowheads="1"/>
            </p:cNvSpPr>
            <p:nvPr userDrawn="1"/>
          </p:nvSpPr>
          <p:spPr bwMode="auto">
            <a:xfrm>
              <a:off x="2200" y="4103"/>
              <a:ext cx="1360" cy="192"/>
            </a:xfrm>
            <a:prstGeom prst="rect">
              <a:avLst/>
            </a:prstGeom>
            <a:noFill/>
            <a:ln>
              <a:noFill/>
            </a:ln>
            <a:extLst/>
          </p:spPr>
          <p:txBody>
            <a:bodyPr>
              <a:spAutoFit/>
            </a:bodyPr>
            <a:lstStyle>
              <a:lvl1pPr>
                <a:defRPr>
                  <a:solidFill>
                    <a:srgbClr val="F18E00"/>
                  </a:solidFill>
                  <a:latin typeface="Arial" panose="020B0604020202020204" pitchFamily="34" charset="0"/>
                  <a:cs typeface="Arial" panose="020B0604020202020204" pitchFamily="34" charset="0"/>
                </a:defRPr>
              </a:lvl1pPr>
              <a:lvl2pPr marL="742950" indent="-285750">
                <a:defRPr>
                  <a:solidFill>
                    <a:srgbClr val="F18E00"/>
                  </a:solidFill>
                  <a:latin typeface="Arial" panose="020B0604020202020204" pitchFamily="34" charset="0"/>
                  <a:cs typeface="Arial" panose="020B0604020202020204" pitchFamily="34" charset="0"/>
                </a:defRPr>
              </a:lvl2pPr>
              <a:lvl3pPr marL="1143000" indent="-228600">
                <a:defRPr>
                  <a:solidFill>
                    <a:srgbClr val="F18E00"/>
                  </a:solidFill>
                  <a:latin typeface="Arial" panose="020B0604020202020204" pitchFamily="34" charset="0"/>
                  <a:cs typeface="Arial" panose="020B0604020202020204" pitchFamily="34" charset="0"/>
                </a:defRPr>
              </a:lvl3pPr>
              <a:lvl4pPr marL="1600200" indent="-228600">
                <a:defRPr>
                  <a:solidFill>
                    <a:srgbClr val="F18E00"/>
                  </a:solidFill>
                  <a:latin typeface="Arial" panose="020B0604020202020204" pitchFamily="34" charset="0"/>
                  <a:cs typeface="Arial" panose="020B0604020202020204" pitchFamily="34" charset="0"/>
                </a:defRPr>
              </a:lvl4pPr>
              <a:lvl5pPr marL="2057400" indent="-228600">
                <a:defRPr>
                  <a:solidFill>
                    <a:srgbClr val="F18E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F18E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F18E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F18E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F18E00"/>
                  </a:solidFill>
                  <a:latin typeface="Arial" panose="020B0604020202020204" pitchFamily="34" charset="0"/>
                  <a:cs typeface="Arial" panose="020B0604020202020204" pitchFamily="34" charset="0"/>
                </a:defRPr>
              </a:lvl9pPr>
            </a:lstStyle>
            <a:p>
              <a:pPr algn="ctr" eaLnBrk="1" hangingPunct="1">
                <a:spcBef>
                  <a:spcPct val="50000"/>
                </a:spcBef>
                <a:defRPr/>
              </a:pPr>
              <a:r>
                <a:rPr lang="fr-FR" altLang="fr-FR" sz="1400" b="1" smtClean="0">
                  <a:latin typeface="Century Gothic" panose="020B0502020202020204" pitchFamily="34" charset="0"/>
                </a:rPr>
                <a:t>www.hcp.ma</a:t>
              </a:r>
            </a:p>
          </p:txBody>
        </p:sp>
      </p:grpSp>
      <p:sp>
        <p:nvSpPr>
          <p:cNvPr id="7" name="Text Box 9"/>
          <p:cNvSpPr txBox="1">
            <a:spLocks noChangeArrowheads="1"/>
          </p:cNvSpPr>
          <p:nvPr/>
        </p:nvSpPr>
        <p:spPr bwMode="auto">
          <a:xfrm>
            <a:off x="3419475" y="6453188"/>
            <a:ext cx="1873250" cy="366712"/>
          </a:xfrm>
          <a:prstGeom prst="rect">
            <a:avLst/>
          </a:prstGeom>
          <a:noFill/>
          <a:ln>
            <a:noFill/>
          </a:ln>
          <a:extLst/>
        </p:spPr>
        <p:txBody>
          <a:bodyPr>
            <a:spAutoFit/>
          </a:bodyPr>
          <a:lstStyle>
            <a:lvl1pPr>
              <a:defRPr>
                <a:solidFill>
                  <a:srgbClr val="F18E00"/>
                </a:solidFill>
                <a:latin typeface="Arial" panose="020B0604020202020204" pitchFamily="34" charset="0"/>
                <a:cs typeface="Arial" panose="020B0604020202020204" pitchFamily="34" charset="0"/>
              </a:defRPr>
            </a:lvl1pPr>
            <a:lvl2pPr marL="742950" indent="-285750">
              <a:defRPr>
                <a:solidFill>
                  <a:srgbClr val="F18E00"/>
                </a:solidFill>
                <a:latin typeface="Arial" panose="020B0604020202020204" pitchFamily="34" charset="0"/>
                <a:cs typeface="Arial" panose="020B0604020202020204" pitchFamily="34" charset="0"/>
              </a:defRPr>
            </a:lvl2pPr>
            <a:lvl3pPr marL="1143000" indent="-228600">
              <a:defRPr>
                <a:solidFill>
                  <a:srgbClr val="F18E00"/>
                </a:solidFill>
                <a:latin typeface="Arial" panose="020B0604020202020204" pitchFamily="34" charset="0"/>
                <a:cs typeface="Arial" panose="020B0604020202020204" pitchFamily="34" charset="0"/>
              </a:defRPr>
            </a:lvl3pPr>
            <a:lvl4pPr marL="1600200" indent="-228600">
              <a:defRPr>
                <a:solidFill>
                  <a:srgbClr val="F18E00"/>
                </a:solidFill>
                <a:latin typeface="Arial" panose="020B0604020202020204" pitchFamily="34" charset="0"/>
                <a:cs typeface="Arial" panose="020B0604020202020204" pitchFamily="34" charset="0"/>
              </a:defRPr>
            </a:lvl4pPr>
            <a:lvl5pPr marL="2057400" indent="-228600">
              <a:defRPr>
                <a:solidFill>
                  <a:srgbClr val="F18E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F18E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F18E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F18E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F18E00"/>
                </a:solidFill>
                <a:latin typeface="Arial" panose="020B0604020202020204" pitchFamily="34" charset="0"/>
                <a:cs typeface="Arial" panose="020B0604020202020204" pitchFamily="34" charset="0"/>
              </a:defRPr>
            </a:lvl9pPr>
          </a:lstStyle>
          <a:p>
            <a:pPr eaLnBrk="1" hangingPunct="1">
              <a:spcBef>
                <a:spcPct val="50000"/>
              </a:spcBef>
              <a:defRPr/>
            </a:pPr>
            <a:endParaRPr lang="fr-FR" altLang="fr-FR" smtClean="0"/>
          </a:p>
        </p:txBody>
      </p:sp>
      <p:sp>
        <p:nvSpPr>
          <p:cNvPr id="96261" name="Rectangle 5"/>
          <p:cNvSpPr>
            <a:spLocks noGrp="1" noChangeArrowheads="1"/>
          </p:cNvSpPr>
          <p:nvPr>
            <p:ph type="ctrTitle"/>
          </p:nvPr>
        </p:nvSpPr>
        <p:spPr>
          <a:xfrm>
            <a:off x="685800" y="2130425"/>
            <a:ext cx="7772400" cy="1470025"/>
          </a:xfrm>
        </p:spPr>
        <p:txBody>
          <a:bodyPr/>
          <a:lstStyle>
            <a:lvl1pPr>
              <a:defRPr/>
            </a:lvl1pPr>
          </a:lstStyle>
          <a:p>
            <a:r>
              <a:rPr lang="fr-FR"/>
              <a:t>Cliquez pour modifier le style du titre</a:t>
            </a:r>
          </a:p>
        </p:txBody>
      </p:sp>
      <p:sp>
        <p:nvSpPr>
          <p:cNvPr id="96262" name="Rectangle 6"/>
          <p:cNvSpPr>
            <a:spLocks noGrp="1" noChangeArrowheads="1"/>
          </p:cNvSpPr>
          <p:nvPr>
            <p:ph type="subTitle" idx="1"/>
          </p:nvPr>
        </p:nvSpPr>
        <p:spPr>
          <a:xfrm>
            <a:off x="1371600" y="3886200"/>
            <a:ext cx="6400800" cy="1752600"/>
          </a:xfrm>
        </p:spPr>
        <p:txBody>
          <a:bodyPr/>
          <a:lstStyle>
            <a:lvl1pPr marL="0" indent="0" algn="ctr">
              <a:buFontTx/>
              <a:buNone/>
              <a:defRPr sz="2800" b="1">
                <a:solidFill>
                  <a:srgbClr val="F18E00"/>
                </a:solidFill>
              </a:defRPr>
            </a:lvl1pPr>
          </a:lstStyle>
          <a:p>
            <a:r>
              <a:rPr lang="fr-FR"/>
              <a:t>Cliquez pour modifier le style des sous-titres du masque</a:t>
            </a:r>
          </a:p>
        </p:txBody>
      </p:sp>
      <p:sp>
        <p:nvSpPr>
          <p:cNvPr id="8" name="Rectangle 7"/>
          <p:cNvSpPr>
            <a:spLocks noGrp="1" noChangeArrowheads="1"/>
          </p:cNvSpPr>
          <p:nvPr>
            <p:ph type="dt" sz="half" idx="10"/>
          </p:nvPr>
        </p:nvSpPr>
        <p:spPr>
          <a:xfrm>
            <a:off x="41275" y="6513513"/>
            <a:ext cx="1055688" cy="274637"/>
          </a:xfrm>
        </p:spPr>
        <p:txBody>
          <a:bodyPr/>
          <a:lstStyle>
            <a:lvl1pPr algn="r" rtl="1">
              <a:defRPr/>
            </a:lvl1pPr>
          </a:lstStyle>
          <a:p>
            <a:pPr>
              <a:defRPr/>
            </a:pPr>
            <a:fld id="{B40A1A1B-9C6E-4EEC-B5E5-42E4E3682B94}" type="datetime1">
              <a:rPr lang="fr-FR"/>
              <a:pPr>
                <a:defRPr/>
              </a:pPr>
              <a:t>13/10/2015</a:t>
            </a:fld>
            <a:endParaRPr lang="fr-FR"/>
          </a:p>
        </p:txBody>
      </p:sp>
      <p:sp>
        <p:nvSpPr>
          <p:cNvPr id="9" name="Rectangle 8"/>
          <p:cNvSpPr>
            <a:spLocks noGrp="1" noChangeArrowheads="1"/>
          </p:cNvSpPr>
          <p:nvPr>
            <p:ph type="sldNum" sz="quarter" idx="11"/>
          </p:nvPr>
        </p:nvSpPr>
        <p:spPr>
          <a:xfrm>
            <a:off x="7737475" y="6513513"/>
            <a:ext cx="1385888" cy="319087"/>
          </a:xfrm>
        </p:spPr>
        <p:txBody>
          <a:bodyPr/>
          <a:lstStyle>
            <a:lvl1pPr>
              <a:defRPr/>
            </a:lvl1pPr>
          </a:lstStyle>
          <a:p>
            <a:fld id="{6DB3A66B-C74B-4885-9035-81BB9AADAAE3}" type="slidenum">
              <a:rPr lang="fr-FR" altLang="fr-FR"/>
              <a:pPr/>
              <a:t>‹N°›</a:t>
            </a:fld>
            <a:endParaRPr lang="fr-FR"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ln/>
        </p:spPr>
        <p:txBody>
          <a:bodyPr/>
          <a:lstStyle>
            <a:lvl1pPr>
              <a:defRPr/>
            </a:lvl1pPr>
          </a:lstStyle>
          <a:p>
            <a:pPr>
              <a:defRPr/>
            </a:pPr>
            <a:fld id="{6528FD18-C48E-454A-969A-FDF216D5D88D}" type="datetime1">
              <a:rPr lang="fr-FR"/>
              <a:pPr>
                <a:defRPr/>
              </a:pPr>
              <a:t>13/10/2015</a:t>
            </a:fld>
            <a:endParaRPr lang="fr-FR"/>
          </a:p>
        </p:txBody>
      </p:sp>
      <p:sp>
        <p:nvSpPr>
          <p:cNvPr id="5" name="Rectangle 8"/>
          <p:cNvSpPr>
            <a:spLocks noGrp="1" noChangeArrowheads="1"/>
          </p:cNvSpPr>
          <p:nvPr>
            <p:ph type="sldNum" sz="quarter" idx="11"/>
          </p:nvPr>
        </p:nvSpPr>
        <p:spPr>
          <a:ln/>
        </p:spPr>
        <p:txBody>
          <a:bodyPr/>
          <a:lstStyle>
            <a:lvl1pPr>
              <a:defRPr/>
            </a:lvl1pPr>
          </a:lstStyle>
          <a:p>
            <a:fld id="{8218CD37-AD21-45CB-A9B2-1BDB84F457FE}" type="slidenum">
              <a:rPr lang="fr-FR" altLang="fr-FR"/>
              <a:pPr/>
              <a:t>‹N°›</a:t>
            </a:fld>
            <a:endParaRPr lang="fr-FR"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5175"/>
            <a:ext cx="2057400" cy="536098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765175"/>
            <a:ext cx="6019800" cy="53609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ln/>
        </p:spPr>
        <p:txBody>
          <a:bodyPr/>
          <a:lstStyle>
            <a:lvl1pPr>
              <a:defRPr/>
            </a:lvl1pPr>
          </a:lstStyle>
          <a:p>
            <a:pPr>
              <a:defRPr/>
            </a:pPr>
            <a:fld id="{0A4E6B84-FD55-4DFC-878E-390524781F72}" type="datetime1">
              <a:rPr lang="fr-FR"/>
              <a:pPr>
                <a:defRPr/>
              </a:pPr>
              <a:t>13/10/2015</a:t>
            </a:fld>
            <a:endParaRPr lang="fr-FR"/>
          </a:p>
        </p:txBody>
      </p:sp>
      <p:sp>
        <p:nvSpPr>
          <p:cNvPr id="5" name="Rectangle 8"/>
          <p:cNvSpPr>
            <a:spLocks noGrp="1" noChangeArrowheads="1"/>
          </p:cNvSpPr>
          <p:nvPr>
            <p:ph type="sldNum" sz="quarter" idx="11"/>
          </p:nvPr>
        </p:nvSpPr>
        <p:spPr>
          <a:ln/>
        </p:spPr>
        <p:txBody>
          <a:bodyPr/>
          <a:lstStyle>
            <a:lvl1pPr>
              <a:defRPr/>
            </a:lvl1pPr>
          </a:lstStyle>
          <a:p>
            <a:fld id="{C3CFF338-3592-402D-9775-25AA0B859561}" type="slidenum">
              <a:rPr lang="fr-FR" altLang="fr-FR"/>
              <a:pPr/>
              <a:t>‹N°›</a:t>
            </a:fld>
            <a:endParaRPr lang="fr-FR" alt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87450" y="765175"/>
            <a:ext cx="69850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2133600"/>
            <a:ext cx="4038600" cy="39925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2133600"/>
            <a:ext cx="4038600" cy="39925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dt" sz="half" idx="10"/>
          </p:nvPr>
        </p:nvSpPr>
        <p:spPr>
          <a:ln/>
        </p:spPr>
        <p:txBody>
          <a:bodyPr/>
          <a:lstStyle>
            <a:lvl1pPr>
              <a:defRPr/>
            </a:lvl1pPr>
          </a:lstStyle>
          <a:p>
            <a:pPr>
              <a:defRPr/>
            </a:pPr>
            <a:fld id="{FC5FB58E-3CBD-48B0-B607-E5B50D36B711}" type="datetime1">
              <a:rPr lang="fr-FR"/>
              <a:pPr>
                <a:defRPr/>
              </a:pPr>
              <a:t>13/10/2015</a:t>
            </a:fld>
            <a:endParaRPr lang="fr-FR"/>
          </a:p>
        </p:txBody>
      </p:sp>
      <p:sp>
        <p:nvSpPr>
          <p:cNvPr id="6" name="Rectangle 8"/>
          <p:cNvSpPr>
            <a:spLocks noGrp="1" noChangeArrowheads="1"/>
          </p:cNvSpPr>
          <p:nvPr>
            <p:ph type="sldNum" sz="quarter" idx="11"/>
          </p:nvPr>
        </p:nvSpPr>
        <p:spPr>
          <a:ln/>
        </p:spPr>
        <p:txBody>
          <a:bodyPr/>
          <a:lstStyle>
            <a:lvl1pPr>
              <a:defRPr/>
            </a:lvl1pPr>
          </a:lstStyle>
          <a:p>
            <a:fld id="{EF2752AD-B233-4808-8F74-5158FDF12743}" type="slidenum">
              <a:rPr lang="fr-FR" altLang="fr-FR"/>
              <a:pPr/>
              <a:t>‹N°›</a:t>
            </a:fld>
            <a:endParaRPr lang="fr-FR" alt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765175"/>
            <a:ext cx="8229600" cy="5360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7"/>
          <p:cNvSpPr>
            <a:spLocks noGrp="1" noChangeArrowheads="1"/>
          </p:cNvSpPr>
          <p:nvPr>
            <p:ph type="dt" sz="half" idx="10"/>
          </p:nvPr>
        </p:nvSpPr>
        <p:spPr>
          <a:ln/>
        </p:spPr>
        <p:txBody>
          <a:bodyPr/>
          <a:lstStyle>
            <a:lvl1pPr>
              <a:defRPr/>
            </a:lvl1pPr>
          </a:lstStyle>
          <a:p>
            <a:pPr>
              <a:defRPr/>
            </a:pPr>
            <a:fld id="{7CB2FEC9-17B6-471C-AFB1-B654D4E99CBC}" type="datetime1">
              <a:rPr lang="fr-FR"/>
              <a:pPr>
                <a:defRPr/>
              </a:pPr>
              <a:t>13/10/2015</a:t>
            </a:fld>
            <a:endParaRPr lang="fr-FR"/>
          </a:p>
        </p:txBody>
      </p:sp>
      <p:sp>
        <p:nvSpPr>
          <p:cNvPr id="4" name="Rectangle 8"/>
          <p:cNvSpPr>
            <a:spLocks noGrp="1" noChangeArrowheads="1"/>
          </p:cNvSpPr>
          <p:nvPr>
            <p:ph type="sldNum" sz="quarter" idx="11"/>
          </p:nvPr>
        </p:nvSpPr>
        <p:spPr>
          <a:ln/>
        </p:spPr>
        <p:txBody>
          <a:bodyPr/>
          <a:lstStyle>
            <a:lvl1pPr>
              <a:defRPr/>
            </a:lvl1pPr>
          </a:lstStyle>
          <a:p>
            <a:fld id="{5459E793-EF2E-48B3-BF39-99ACFAF6435D}" type="slidenum">
              <a:rPr lang="fr-FR" altLang="fr-FR"/>
              <a:pPr/>
              <a:t>‹N°›</a:t>
            </a:fld>
            <a:endParaRPr lang="fr-FR" alt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7"/>
          <p:cNvSpPr>
            <a:spLocks noGrp="1" noChangeArrowheads="1"/>
          </p:cNvSpPr>
          <p:nvPr>
            <p:ph type="dt" sz="half" idx="10"/>
          </p:nvPr>
        </p:nvSpPr>
        <p:spPr>
          <a:ln/>
        </p:spPr>
        <p:txBody>
          <a:bodyPr/>
          <a:lstStyle>
            <a:lvl1pPr>
              <a:defRPr/>
            </a:lvl1pPr>
          </a:lstStyle>
          <a:p>
            <a:pPr>
              <a:defRPr/>
            </a:pPr>
            <a:fld id="{25CF03AA-D8F4-4D1E-91BB-69713A2FF21E}" type="datetime1">
              <a:rPr lang="fr-FR"/>
              <a:pPr>
                <a:defRPr/>
              </a:pPr>
              <a:t>13/10/2015</a:t>
            </a:fld>
            <a:endParaRPr lang="fr-FR"/>
          </a:p>
        </p:txBody>
      </p:sp>
      <p:sp>
        <p:nvSpPr>
          <p:cNvPr id="5" name="Rectangle 8"/>
          <p:cNvSpPr>
            <a:spLocks noGrp="1" noChangeArrowheads="1"/>
          </p:cNvSpPr>
          <p:nvPr>
            <p:ph type="sldNum" sz="quarter" idx="11"/>
          </p:nvPr>
        </p:nvSpPr>
        <p:spPr>
          <a:ln/>
        </p:spPr>
        <p:txBody>
          <a:bodyPr/>
          <a:lstStyle>
            <a:lvl1pPr>
              <a:defRPr/>
            </a:lvl1pPr>
          </a:lstStyle>
          <a:p>
            <a:fld id="{C19EAFEA-04E4-4A73-A37B-01536500ECB1}" type="slidenum">
              <a:rPr lang="fr-FR" altLang="fr-FR"/>
              <a:pPr/>
              <a:t>‹N°›</a:t>
            </a:fld>
            <a:endParaRPr lang="fr-FR" alt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1187450" y="765175"/>
            <a:ext cx="6985000" cy="1143000"/>
          </a:xfrm>
        </p:spPr>
        <p:txBody>
          <a:bodyPr/>
          <a:lstStyle/>
          <a:p>
            <a:r>
              <a:rPr lang="fr-FR" smtClean="0"/>
              <a:t>Cliquez pour modifier le style du titre</a:t>
            </a:r>
            <a:endParaRPr lang="fr-FR"/>
          </a:p>
        </p:txBody>
      </p:sp>
      <p:sp>
        <p:nvSpPr>
          <p:cNvPr id="3" name="Espace réservé du graphique 2"/>
          <p:cNvSpPr>
            <a:spLocks noGrp="1"/>
          </p:cNvSpPr>
          <p:nvPr>
            <p:ph type="chart" idx="1"/>
          </p:nvPr>
        </p:nvSpPr>
        <p:spPr>
          <a:xfrm>
            <a:off x="457200" y="2133600"/>
            <a:ext cx="8229600" cy="3992563"/>
          </a:xfrm>
        </p:spPr>
        <p:txBody>
          <a:bodyPr/>
          <a:lstStyle/>
          <a:p>
            <a:pPr lvl="0"/>
            <a:endParaRPr lang="fr-FR" noProof="0"/>
          </a:p>
        </p:txBody>
      </p:sp>
      <p:sp>
        <p:nvSpPr>
          <p:cNvPr id="4" name="Rectangle 7"/>
          <p:cNvSpPr>
            <a:spLocks noGrp="1" noChangeArrowheads="1"/>
          </p:cNvSpPr>
          <p:nvPr>
            <p:ph type="dt" sz="half" idx="10"/>
          </p:nvPr>
        </p:nvSpPr>
        <p:spPr>
          <a:ln/>
        </p:spPr>
        <p:txBody>
          <a:bodyPr/>
          <a:lstStyle>
            <a:lvl1pPr>
              <a:defRPr/>
            </a:lvl1pPr>
          </a:lstStyle>
          <a:p>
            <a:pPr>
              <a:defRPr/>
            </a:pPr>
            <a:fld id="{87204C9F-30A5-4EFC-AFD0-741E0AFE4E55}" type="datetime1">
              <a:rPr lang="fr-FR"/>
              <a:pPr>
                <a:defRPr/>
              </a:pPr>
              <a:t>13/10/2015</a:t>
            </a:fld>
            <a:endParaRPr lang="fr-FR"/>
          </a:p>
        </p:txBody>
      </p:sp>
      <p:sp>
        <p:nvSpPr>
          <p:cNvPr id="5" name="Rectangle 8"/>
          <p:cNvSpPr>
            <a:spLocks noGrp="1" noChangeArrowheads="1"/>
          </p:cNvSpPr>
          <p:nvPr>
            <p:ph type="sldNum" sz="quarter" idx="11"/>
          </p:nvPr>
        </p:nvSpPr>
        <p:spPr>
          <a:ln/>
        </p:spPr>
        <p:txBody>
          <a:bodyPr/>
          <a:lstStyle>
            <a:lvl1pPr>
              <a:defRPr/>
            </a:lvl1pPr>
          </a:lstStyle>
          <a:p>
            <a:fld id="{4E7A7620-5A29-4DD3-AB06-B9BA7D2200E9}" type="slidenum">
              <a:rPr lang="fr-FR" altLang="fr-FR"/>
              <a:pPr/>
              <a:t>‹N°›</a:t>
            </a:fld>
            <a:endParaRPr lang="fr-FR" alt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187450" y="765175"/>
            <a:ext cx="69850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2133600"/>
            <a:ext cx="8229600" cy="3992563"/>
          </a:xfrm>
        </p:spPr>
        <p:txBody>
          <a:bodyPr/>
          <a:lstStyle/>
          <a:p>
            <a:pPr lvl="0"/>
            <a:endParaRPr lang="fr-FR" noProof="0"/>
          </a:p>
        </p:txBody>
      </p:sp>
      <p:sp>
        <p:nvSpPr>
          <p:cNvPr id="4" name="Rectangle 7"/>
          <p:cNvSpPr>
            <a:spLocks noGrp="1" noChangeArrowheads="1"/>
          </p:cNvSpPr>
          <p:nvPr>
            <p:ph type="dt" sz="half" idx="10"/>
          </p:nvPr>
        </p:nvSpPr>
        <p:spPr>
          <a:ln/>
        </p:spPr>
        <p:txBody>
          <a:bodyPr/>
          <a:lstStyle>
            <a:lvl1pPr>
              <a:defRPr/>
            </a:lvl1pPr>
          </a:lstStyle>
          <a:p>
            <a:pPr>
              <a:defRPr/>
            </a:pPr>
            <a:fld id="{2220206E-CB3F-4316-A2C1-C74F58C7714A}" type="datetime1">
              <a:rPr lang="fr-FR"/>
              <a:pPr>
                <a:defRPr/>
              </a:pPr>
              <a:t>13/10/2015</a:t>
            </a:fld>
            <a:endParaRPr lang="fr-FR"/>
          </a:p>
        </p:txBody>
      </p:sp>
      <p:sp>
        <p:nvSpPr>
          <p:cNvPr id="5" name="Rectangle 8"/>
          <p:cNvSpPr>
            <a:spLocks noGrp="1" noChangeArrowheads="1"/>
          </p:cNvSpPr>
          <p:nvPr>
            <p:ph type="sldNum" sz="quarter" idx="11"/>
          </p:nvPr>
        </p:nvSpPr>
        <p:spPr>
          <a:ln/>
        </p:spPr>
        <p:txBody>
          <a:bodyPr/>
          <a:lstStyle>
            <a:lvl1pPr>
              <a:defRPr/>
            </a:lvl1pPr>
          </a:lstStyle>
          <a:p>
            <a:fld id="{8DD4EECF-FCCD-4FB0-8B71-561B3CE7A42F}" type="slidenum">
              <a:rPr lang="fr-FR" altLang="fr-FR"/>
              <a:pPr/>
              <a:t>‹N°›</a:t>
            </a:fld>
            <a:endParaRPr lang="fr-FR"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ln/>
        </p:spPr>
        <p:txBody>
          <a:bodyPr/>
          <a:lstStyle>
            <a:lvl1pPr>
              <a:defRPr/>
            </a:lvl1pPr>
          </a:lstStyle>
          <a:p>
            <a:pPr>
              <a:defRPr/>
            </a:pPr>
            <a:fld id="{84A31B19-B756-41CB-909D-352D5FBFF80E}" type="datetime1">
              <a:rPr lang="fr-FR"/>
              <a:pPr>
                <a:defRPr/>
              </a:pPr>
              <a:t>13/10/2015</a:t>
            </a:fld>
            <a:endParaRPr lang="fr-FR"/>
          </a:p>
        </p:txBody>
      </p:sp>
      <p:sp>
        <p:nvSpPr>
          <p:cNvPr id="5" name="Rectangle 8"/>
          <p:cNvSpPr>
            <a:spLocks noGrp="1" noChangeArrowheads="1"/>
          </p:cNvSpPr>
          <p:nvPr>
            <p:ph type="sldNum" sz="quarter" idx="11"/>
          </p:nvPr>
        </p:nvSpPr>
        <p:spPr>
          <a:ln/>
        </p:spPr>
        <p:txBody>
          <a:bodyPr/>
          <a:lstStyle>
            <a:lvl1pPr>
              <a:defRPr/>
            </a:lvl1pPr>
          </a:lstStyle>
          <a:p>
            <a:fld id="{E39894FF-8107-42C4-B16A-EDE2C05234A3}" type="slidenum">
              <a:rPr lang="fr-FR" altLang="fr-FR"/>
              <a:pPr/>
              <a:t>‹N°›</a:t>
            </a:fld>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
          <p:cNvSpPr>
            <a:spLocks noGrp="1" noChangeArrowheads="1"/>
          </p:cNvSpPr>
          <p:nvPr>
            <p:ph type="dt" sz="half" idx="10"/>
          </p:nvPr>
        </p:nvSpPr>
        <p:spPr>
          <a:ln/>
        </p:spPr>
        <p:txBody>
          <a:bodyPr/>
          <a:lstStyle>
            <a:lvl1pPr>
              <a:defRPr/>
            </a:lvl1pPr>
          </a:lstStyle>
          <a:p>
            <a:pPr>
              <a:defRPr/>
            </a:pPr>
            <a:fld id="{8046FAC6-6A21-41EB-B791-D25D07BD6C4F}" type="datetime1">
              <a:rPr lang="fr-FR"/>
              <a:pPr>
                <a:defRPr/>
              </a:pPr>
              <a:t>13/10/2015</a:t>
            </a:fld>
            <a:endParaRPr lang="fr-FR"/>
          </a:p>
        </p:txBody>
      </p:sp>
      <p:sp>
        <p:nvSpPr>
          <p:cNvPr id="5" name="Rectangle 8"/>
          <p:cNvSpPr>
            <a:spLocks noGrp="1" noChangeArrowheads="1"/>
          </p:cNvSpPr>
          <p:nvPr>
            <p:ph type="sldNum" sz="quarter" idx="11"/>
          </p:nvPr>
        </p:nvSpPr>
        <p:spPr>
          <a:ln/>
        </p:spPr>
        <p:txBody>
          <a:bodyPr/>
          <a:lstStyle>
            <a:lvl1pPr>
              <a:defRPr/>
            </a:lvl1pPr>
          </a:lstStyle>
          <a:p>
            <a:fld id="{5FF4CE43-77F6-4360-83EB-007A45012128}" type="slidenum">
              <a:rPr lang="fr-FR" altLang="fr-FR"/>
              <a:pPr/>
              <a:t>‹N°›</a:t>
            </a:fld>
            <a:endParaRPr lang="fr-F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dt" sz="half" idx="10"/>
          </p:nvPr>
        </p:nvSpPr>
        <p:spPr>
          <a:ln/>
        </p:spPr>
        <p:txBody>
          <a:bodyPr/>
          <a:lstStyle>
            <a:lvl1pPr>
              <a:defRPr/>
            </a:lvl1pPr>
          </a:lstStyle>
          <a:p>
            <a:pPr>
              <a:defRPr/>
            </a:pPr>
            <a:fld id="{3024F9E4-70E7-46E8-99B3-E0F2BAC5569B}" type="datetime1">
              <a:rPr lang="fr-FR"/>
              <a:pPr>
                <a:defRPr/>
              </a:pPr>
              <a:t>13/10/2015</a:t>
            </a:fld>
            <a:endParaRPr lang="fr-FR"/>
          </a:p>
        </p:txBody>
      </p:sp>
      <p:sp>
        <p:nvSpPr>
          <p:cNvPr id="6" name="Rectangle 8"/>
          <p:cNvSpPr>
            <a:spLocks noGrp="1" noChangeArrowheads="1"/>
          </p:cNvSpPr>
          <p:nvPr>
            <p:ph type="sldNum" sz="quarter" idx="11"/>
          </p:nvPr>
        </p:nvSpPr>
        <p:spPr>
          <a:ln/>
        </p:spPr>
        <p:txBody>
          <a:bodyPr/>
          <a:lstStyle>
            <a:lvl1pPr>
              <a:defRPr/>
            </a:lvl1pPr>
          </a:lstStyle>
          <a:p>
            <a:fld id="{707D5E2A-70F6-4CAB-8AE2-944D20F8A0C0}" type="slidenum">
              <a:rPr lang="fr-FR" altLang="fr-FR"/>
              <a:pPr/>
              <a:t>‹N°›</a:t>
            </a:fld>
            <a:endParaRPr lang="fr-F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
          <p:cNvSpPr>
            <a:spLocks noGrp="1" noChangeArrowheads="1"/>
          </p:cNvSpPr>
          <p:nvPr>
            <p:ph type="dt" sz="half" idx="10"/>
          </p:nvPr>
        </p:nvSpPr>
        <p:spPr>
          <a:ln/>
        </p:spPr>
        <p:txBody>
          <a:bodyPr/>
          <a:lstStyle>
            <a:lvl1pPr>
              <a:defRPr/>
            </a:lvl1pPr>
          </a:lstStyle>
          <a:p>
            <a:pPr>
              <a:defRPr/>
            </a:pPr>
            <a:fld id="{8F28327B-7B94-4DAC-9A4B-12D2112AABBB}" type="datetime1">
              <a:rPr lang="fr-FR"/>
              <a:pPr>
                <a:defRPr/>
              </a:pPr>
              <a:t>13/10/2015</a:t>
            </a:fld>
            <a:endParaRPr lang="fr-FR"/>
          </a:p>
        </p:txBody>
      </p:sp>
      <p:sp>
        <p:nvSpPr>
          <p:cNvPr id="8" name="Rectangle 8"/>
          <p:cNvSpPr>
            <a:spLocks noGrp="1" noChangeArrowheads="1"/>
          </p:cNvSpPr>
          <p:nvPr>
            <p:ph type="sldNum" sz="quarter" idx="11"/>
          </p:nvPr>
        </p:nvSpPr>
        <p:spPr>
          <a:ln/>
        </p:spPr>
        <p:txBody>
          <a:bodyPr/>
          <a:lstStyle>
            <a:lvl1pPr>
              <a:defRPr/>
            </a:lvl1pPr>
          </a:lstStyle>
          <a:p>
            <a:fld id="{F65D2447-39BF-4403-B5C4-F3DB68F6CCD9}" type="slidenum">
              <a:rPr lang="fr-FR" altLang="fr-FR"/>
              <a:pPr/>
              <a:t>‹N°›</a:t>
            </a:fld>
            <a:endParaRPr lang="fr-F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7"/>
          <p:cNvSpPr>
            <a:spLocks noGrp="1" noChangeArrowheads="1"/>
          </p:cNvSpPr>
          <p:nvPr>
            <p:ph type="dt" sz="half" idx="10"/>
          </p:nvPr>
        </p:nvSpPr>
        <p:spPr>
          <a:ln/>
        </p:spPr>
        <p:txBody>
          <a:bodyPr/>
          <a:lstStyle>
            <a:lvl1pPr>
              <a:defRPr/>
            </a:lvl1pPr>
          </a:lstStyle>
          <a:p>
            <a:pPr>
              <a:defRPr/>
            </a:pPr>
            <a:fld id="{D028DB75-260C-43BC-9DD4-D6EF6D5B7A95}" type="datetime1">
              <a:rPr lang="fr-FR"/>
              <a:pPr>
                <a:defRPr/>
              </a:pPr>
              <a:t>13/10/2015</a:t>
            </a:fld>
            <a:endParaRPr lang="fr-FR"/>
          </a:p>
        </p:txBody>
      </p:sp>
      <p:sp>
        <p:nvSpPr>
          <p:cNvPr id="4" name="Rectangle 8"/>
          <p:cNvSpPr>
            <a:spLocks noGrp="1" noChangeArrowheads="1"/>
          </p:cNvSpPr>
          <p:nvPr>
            <p:ph type="sldNum" sz="quarter" idx="11"/>
          </p:nvPr>
        </p:nvSpPr>
        <p:spPr>
          <a:ln/>
        </p:spPr>
        <p:txBody>
          <a:bodyPr/>
          <a:lstStyle>
            <a:lvl1pPr>
              <a:defRPr/>
            </a:lvl1pPr>
          </a:lstStyle>
          <a:p>
            <a:fld id="{2F384A70-8E3B-4379-972E-CB7DB8E341A2}" type="slidenum">
              <a:rPr lang="fr-FR" altLang="fr-FR"/>
              <a:pPr/>
              <a:t>‹N°›</a:t>
            </a:fld>
            <a:endParaRPr lang="fr-FR"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7AA2C224-808D-4550-9CA7-A100F8F12CDE}" type="datetime1">
              <a:rPr lang="fr-FR"/>
              <a:pPr>
                <a:defRPr/>
              </a:pPr>
              <a:t>13/10/2015</a:t>
            </a:fld>
            <a:endParaRPr lang="fr-FR"/>
          </a:p>
        </p:txBody>
      </p:sp>
      <p:sp>
        <p:nvSpPr>
          <p:cNvPr id="3" name="Rectangle 8"/>
          <p:cNvSpPr>
            <a:spLocks noGrp="1" noChangeArrowheads="1"/>
          </p:cNvSpPr>
          <p:nvPr>
            <p:ph type="sldNum" sz="quarter" idx="11"/>
          </p:nvPr>
        </p:nvSpPr>
        <p:spPr>
          <a:ln/>
        </p:spPr>
        <p:txBody>
          <a:bodyPr/>
          <a:lstStyle>
            <a:lvl1pPr>
              <a:defRPr/>
            </a:lvl1pPr>
          </a:lstStyle>
          <a:p>
            <a:fld id="{B2575ED4-F0F9-40F8-816C-9AE22017BEA0}" type="slidenum">
              <a:rPr lang="fr-FR" altLang="fr-FR"/>
              <a:pPr/>
              <a:t>‹N°›</a:t>
            </a:fld>
            <a:endParaRPr lang="fr-FR"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dt" sz="half" idx="10"/>
          </p:nvPr>
        </p:nvSpPr>
        <p:spPr>
          <a:ln/>
        </p:spPr>
        <p:txBody>
          <a:bodyPr/>
          <a:lstStyle>
            <a:lvl1pPr>
              <a:defRPr/>
            </a:lvl1pPr>
          </a:lstStyle>
          <a:p>
            <a:pPr>
              <a:defRPr/>
            </a:pPr>
            <a:fld id="{61E3CF76-2373-469D-A332-A8511D3A3EC4}" type="datetime1">
              <a:rPr lang="fr-FR"/>
              <a:pPr>
                <a:defRPr/>
              </a:pPr>
              <a:t>13/10/2015</a:t>
            </a:fld>
            <a:endParaRPr lang="fr-FR"/>
          </a:p>
        </p:txBody>
      </p:sp>
      <p:sp>
        <p:nvSpPr>
          <p:cNvPr id="6" name="Rectangle 8"/>
          <p:cNvSpPr>
            <a:spLocks noGrp="1" noChangeArrowheads="1"/>
          </p:cNvSpPr>
          <p:nvPr>
            <p:ph type="sldNum" sz="quarter" idx="11"/>
          </p:nvPr>
        </p:nvSpPr>
        <p:spPr>
          <a:ln/>
        </p:spPr>
        <p:txBody>
          <a:bodyPr/>
          <a:lstStyle>
            <a:lvl1pPr>
              <a:defRPr/>
            </a:lvl1pPr>
          </a:lstStyle>
          <a:p>
            <a:fld id="{2E648B4D-E826-4C33-A85D-C76342FFE913}" type="slidenum">
              <a:rPr lang="fr-FR" altLang="fr-FR"/>
              <a:pPr/>
              <a:t>‹N°›</a:t>
            </a:fld>
            <a:endParaRPr lang="fr-F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dt" sz="half" idx="10"/>
          </p:nvPr>
        </p:nvSpPr>
        <p:spPr>
          <a:ln/>
        </p:spPr>
        <p:txBody>
          <a:bodyPr/>
          <a:lstStyle>
            <a:lvl1pPr>
              <a:defRPr/>
            </a:lvl1pPr>
          </a:lstStyle>
          <a:p>
            <a:pPr>
              <a:defRPr/>
            </a:pPr>
            <a:fld id="{06DA999E-045D-40AA-9E09-16F2D5B468DA}" type="datetime1">
              <a:rPr lang="fr-FR"/>
              <a:pPr>
                <a:defRPr/>
              </a:pPr>
              <a:t>13/10/2015</a:t>
            </a:fld>
            <a:endParaRPr lang="fr-FR"/>
          </a:p>
        </p:txBody>
      </p:sp>
      <p:sp>
        <p:nvSpPr>
          <p:cNvPr id="6" name="Rectangle 8"/>
          <p:cNvSpPr>
            <a:spLocks noGrp="1" noChangeArrowheads="1"/>
          </p:cNvSpPr>
          <p:nvPr>
            <p:ph type="sldNum" sz="quarter" idx="11"/>
          </p:nvPr>
        </p:nvSpPr>
        <p:spPr>
          <a:ln/>
        </p:spPr>
        <p:txBody>
          <a:bodyPr/>
          <a:lstStyle>
            <a:lvl1pPr>
              <a:defRPr/>
            </a:lvl1pPr>
          </a:lstStyle>
          <a:p>
            <a:fld id="{E2B9A4F9-35BB-44E1-BE20-434C82120A0D}" type="slidenum">
              <a:rPr lang="fr-FR" altLang="fr-FR"/>
              <a:pPr/>
              <a:t>‹N°›</a:t>
            </a:fld>
            <a:endParaRPr lang="fr-FR"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pic>
          <p:nvPicPr>
            <p:cNvPr id="1031" name="Picture 3" descr="contenu"/>
            <p:cNvPicPr>
              <a:picLocks noChangeAspect="1" noChangeArrowheads="1"/>
            </p:cNvPicPr>
            <p:nvPr userDrawn="1"/>
          </p:nvPicPr>
          <p:blipFill>
            <a:blip r:embed="rId18" cstate="print"/>
            <a:srcRect/>
            <a:stretch>
              <a:fillRect/>
            </a:stretch>
          </p:blipFill>
          <p:spPr bwMode="auto">
            <a:xfrm>
              <a:off x="0" y="0"/>
              <a:ext cx="5760" cy="4320"/>
            </a:xfrm>
            <a:prstGeom prst="rect">
              <a:avLst/>
            </a:prstGeom>
            <a:noFill/>
            <a:ln w="9525">
              <a:noFill/>
              <a:miter lim="800000"/>
              <a:headEnd/>
              <a:tailEnd/>
            </a:ln>
          </p:spPr>
        </p:pic>
        <p:sp>
          <p:nvSpPr>
            <p:cNvPr id="1032" name="Text Box 4"/>
            <p:cNvSpPr txBox="1">
              <a:spLocks noChangeArrowheads="1"/>
            </p:cNvSpPr>
            <p:nvPr userDrawn="1"/>
          </p:nvSpPr>
          <p:spPr bwMode="auto">
            <a:xfrm>
              <a:off x="2200" y="4103"/>
              <a:ext cx="1360" cy="192"/>
            </a:xfrm>
            <a:prstGeom prst="rect">
              <a:avLst/>
            </a:prstGeom>
            <a:noFill/>
            <a:ln>
              <a:noFill/>
            </a:ln>
            <a:extLst/>
          </p:spPr>
          <p:txBody>
            <a:bodyPr>
              <a:spAutoFit/>
            </a:bodyPr>
            <a:lstStyle>
              <a:lvl1pPr>
                <a:defRPr>
                  <a:solidFill>
                    <a:srgbClr val="F18E00"/>
                  </a:solidFill>
                  <a:latin typeface="Arial" panose="020B0604020202020204" pitchFamily="34" charset="0"/>
                  <a:cs typeface="Arial" panose="020B0604020202020204" pitchFamily="34" charset="0"/>
                </a:defRPr>
              </a:lvl1pPr>
              <a:lvl2pPr marL="742950" indent="-285750">
                <a:defRPr>
                  <a:solidFill>
                    <a:srgbClr val="F18E00"/>
                  </a:solidFill>
                  <a:latin typeface="Arial" panose="020B0604020202020204" pitchFamily="34" charset="0"/>
                  <a:cs typeface="Arial" panose="020B0604020202020204" pitchFamily="34" charset="0"/>
                </a:defRPr>
              </a:lvl2pPr>
              <a:lvl3pPr marL="1143000" indent="-228600">
                <a:defRPr>
                  <a:solidFill>
                    <a:srgbClr val="F18E00"/>
                  </a:solidFill>
                  <a:latin typeface="Arial" panose="020B0604020202020204" pitchFamily="34" charset="0"/>
                  <a:cs typeface="Arial" panose="020B0604020202020204" pitchFamily="34" charset="0"/>
                </a:defRPr>
              </a:lvl3pPr>
              <a:lvl4pPr marL="1600200" indent="-228600">
                <a:defRPr>
                  <a:solidFill>
                    <a:srgbClr val="F18E00"/>
                  </a:solidFill>
                  <a:latin typeface="Arial" panose="020B0604020202020204" pitchFamily="34" charset="0"/>
                  <a:cs typeface="Arial" panose="020B0604020202020204" pitchFamily="34" charset="0"/>
                </a:defRPr>
              </a:lvl4pPr>
              <a:lvl5pPr marL="2057400" indent="-228600">
                <a:defRPr>
                  <a:solidFill>
                    <a:srgbClr val="F18E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F18E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F18E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F18E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F18E00"/>
                  </a:solidFill>
                  <a:latin typeface="Arial" panose="020B0604020202020204" pitchFamily="34" charset="0"/>
                  <a:cs typeface="Arial" panose="020B0604020202020204" pitchFamily="34" charset="0"/>
                </a:defRPr>
              </a:lvl9pPr>
            </a:lstStyle>
            <a:p>
              <a:pPr algn="ctr" eaLnBrk="1" hangingPunct="1">
                <a:spcBef>
                  <a:spcPct val="50000"/>
                </a:spcBef>
                <a:defRPr/>
              </a:pPr>
              <a:r>
                <a:rPr lang="fr-FR" altLang="fr-FR" sz="1400" b="1" smtClean="0">
                  <a:latin typeface="Century Gothic" panose="020B0502020202020204" pitchFamily="34" charset="0"/>
                </a:rPr>
                <a:t>www.hcp.ma</a:t>
              </a:r>
            </a:p>
          </p:txBody>
        </p:sp>
      </p:grpSp>
      <p:sp>
        <p:nvSpPr>
          <p:cNvPr id="1027" name="Rectangle 5"/>
          <p:cNvSpPr>
            <a:spLocks noGrp="1" noChangeArrowheads="1"/>
          </p:cNvSpPr>
          <p:nvPr>
            <p:ph type="title"/>
          </p:nvPr>
        </p:nvSpPr>
        <p:spPr bwMode="auto">
          <a:xfrm>
            <a:off x="1187450" y="765175"/>
            <a:ext cx="698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8" name="Rectangle 6"/>
          <p:cNvSpPr>
            <a:spLocks noGrp="1" noChangeArrowheads="1"/>
          </p:cNvSpPr>
          <p:nvPr>
            <p:ph type="body" idx="1"/>
          </p:nvPr>
        </p:nvSpPr>
        <p:spPr bwMode="auto">
          <a:xfrm>
            <a:off x="457200" y="2133600"/>
            <a:ext cx="8229600"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95239" name="Rectangle 7"/>
          <p:cNvSpPr>
            <a:spLocks noGrp="1" noChangeArrowheads="1"/>
          </p:cNvSpPr>
          <p:nvPr>
            <p:ph type="dt" sz="half" idx="2"/>
          </p:nvPr>
        </p:nvSpPr>
        <p:spPr bwMode="auto">
          <a:xfrm>
            <a:off x="0" y="6513513"/>
            <a:ext cx="1055688" cy="27463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lvl1pPr eaLnBrk="1" hangingPunct="1">
              <a:defRPr sz="1200" b="1">
                <a:latin typeface="+mn-lt"/>
                <a:cs typeface="Arial" charset="0"/>
              </a:defRPr>
            </a:lvl1pPr>
          </a:lstStyle>
          <a:p>
            <a:pPr>
              <a:defRPr/>
            </a:pPr>
            <a:fld id="{20ABC915-9AD4-4802-AF95-8F36DCB18949}" type="datetime1">
              <a:rPr lang="fr-FR"/>
              <a:pPr>
                <a:defRPr/>
              </a:pPr>
              <a:t>13/10/2015</a:t>
            </a:fld>
            <a:endParaRPr lang="fr-FR"/>
          </a:p>
        </p:txBody>
      </p:sp>
      <p:sp>
        <p:nvSpPr>
          <p:cNvPr id="95240" name="Rectangle 8"/>
          <p:cNvSpPr>
            <a:spLocks noGrp="1" noChangeArrowheads="1"/>
          </p:cNvSpPr>
          <p:nvPr>
            <p:ph type="sldNum" sz="quarter" idx="4"/>
          </p:nvPr>
        </p:nvSpPr>
        <p:spPr bwMode="auto">
          <a:xfrm>
            <a:off x="7737475" y="6513513"/>
            <a:ext cx="1385888" cy="320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200" b="1">
                <a:latin typeface="Calibri" pitchFamily="34" charset="0"/>
              </a:defRPr>
            </a:lvl1pPr>
          </a:lstStyle>
          <a:p>
            <a:fld id="{F0E30385-1B0D-4788-A308-61368D9E46BF}"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4364"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 id="2147484359" r:id="rId12"/>
    <p:sldLayoutId id="2147484360" r:id="rId13"/>
    <p:sldLayoutId id="2147484361" r:id="rId14"/>
    <p:sldLayoutId id="2147484362" r:id="rId15"/>
    <p:sldLayoutId id="2147484363" r:id="rId16"/>
  </p:sldLayoutIdLst>
  <p:hf hdr="0" ftr="0" dt="0"/>
  <p:txStyles>
    <p:titleStyle>
      <a:lvl1pPr algn="ctr" rtl="0" eaLnBrk="0" fontAlgn="base" hangingPunct="0">
        <a:spcBef>
          <a:spcPct val="0"/>
        </a:spcBef>
        <a:spcAft>
          <a:spcPct val="0"/>
        </a:spcAft>
        <a:defRPr sz="4000" b="1">
          <a:solidFill>
            <a:srgbClr val="7B003B"/>
          </a:solidFill>
          <a:latin typeface="+mj-lt"/>
          <a:ea typeface="+mj-ea"/>
          <a:cs typeface="+mj-cs"/>
        </a:defRPr>
      </a:lvl1pPr>
      <a:lvl2pPr algn="ctr" rtl="0" eaLnBrk="0" fontAlgn="base" hangingPunct="0">
        <a:spcBef>
          <a:spcPct val="0"/>
        </a:spcBef>
        <a:spcAft>
          <a:spcPct val="0"/>
        </a:spcAft>
        <a:defRPr sz="4000" b="1">
          <a:solidFill>
            <a:srgbClr val="7B003B"/>
          </a:solidFill>
          <a:latin typeface="Calibri" pitchFamily="34" charset="0"/>
        </a:defRPr>
      </a:lvl2pPr>
      <a:lvl3pPr algn="ctr" rtl="0" eaLnBrk="0" fontAlgn="base" hangingPunct="0">
        <a:spcBef>
          <a:spcPct val="0"/>
        </a:spcBef>
        <a:spcAft>
          <a:spcPct val="0"/>
        </a:spcAft>
        <a:defRPr sz="4000" b="1">
          <a:solidFill>
            <a:srgbClr val="7B003B"/>
          </a:solidFill>
          <a:latin typeface="Calibri" pitchFamily="34" charset="0"/>
        </a:defRPr>
      </a:lvl3pPr>
      <a:lvl4pPr algn="ctr" rtl="0" eaLnBrk="0" fontAlgn="base" hangingPunct="0">
        <a:spcBef>
          <a:spcPct val="0"/>
        </a:spcBef>
        <a:spcAft>
          <a:spcPct val="0"/>
        </a:spcAft>
        <a:defRPr sz="4000" b="1">
          <a:solidFill>
            <a:srgbClr val="7B003B"/>
          </a:solidFill>
          <a:latin typeface="Calibri" pitchFamily="34" charset="0"/>
        </a:defRPr>
      </a:lvl4pPr>
      <a:lvl5pPr algn="ctr" rtl="0" eaLnBrk="0" fontAlgn="base" hangingPunct="0">
        <a:spcBef>
          <a:spcPct val="0"/>
        </a:spcBef>
        <a:spcAft>
          <a:spcPct val="0"/>
        </a:spcAft>
        <a:defRPr sz="4000" b="1">
          <a:solidFill>
            <a:srgbClr val="7B003B"/>
          </a:solidFill>
          <a:latin typeface="Calibri" pitchFamily="34" charset="0"/>
        </a:defRPr>
      </a:lvl5pPr>
      <a:lvl6pPr marL="457200" algn="ctr" rtl="0" fontAlgn="base">
        <a:spcBef>
          <a:spcPct val="0"/>
        </a:spcBef>
        <a:spcAft>
          <a:spcPct val="0"/>
        </a:spcAft>
        <a:defRPr sz="4000" b="1">
          <a:solidFill>
            <a:srgbClr val="7B003B"/>
          </a:solidFill>
          <a:latin typeface="Edwardian Script ITC" pitchFamily="66" charset="0"/>
        </a:defRPr>
      </a:lvl6pPr>
      <a:lvl7pPr marL="914400" algn="ctr" rtl="0" fontAlgn="base">
        <a:spcBef>
          <a:spcPct val="0"/>
        </a:spcBef>
        <a:spcAft>
          <a:spcPct val="0"/>
        </a:spcAft>
        <a:defRPr sz="4000" b="1">
          <a:solidFill>
            <a:srgbClr val="7B003B"/>
          </a:solidFill>
          <a:latin typeface="Edwardian Script ITC" pitchFamily="66" charset="0"/>
        </a:defRPr>
      </a:lvl7pPr>
      <a:lvl8pPr marL="1371600" algn="ctr" rtl="0" fontAlgn="base">
        <a:spcBef>
          <a:spcPct val="0"/>
        </a:spcBef>
        <a:spcAft>
          <a:spcPct val="0"/>
        </a:spcAft>
        <a:defRPr sz="4000" b="1">
          <a:solidFill>
            <a:srgbClr val="7B003B"/>
          </a:solidFill>
          <a:latin typeface="Edwardian Script ITC" pitchFamily="66" charset="0"/>
        </a:defRPr>
      </a:lvl8pPr>
      <a:lvl9pPr marL="1828800" algn="ctr" rtl="0" fontAlgn="base">
        <a:spcBef>
          <a:spcPct val="0"/>
        </a:spcBef>
        <a:spcAft>
          <a:spcPct val="0"/>
        </a:spcAft>
        <a:defRPr sz="4000" b="1">
          <a:solidFill>
            <a:srgbClr val="7B003B"/>
          </a:solidFill>
          <a:latin typeface="Edwardian Script ITC" pitchFamily="66" charset="0"/>
        </a:defRPr>
      </a:lvl9pPr>
    </p:titleStyle>
    <p:bodyStyle>
      <a:lvl1pPr marL="342900" indent="-342900" algn="l" rtl="0" eaLnBrk="0" fontAlgn="base" hangingPunct="0">
        <a:spcBef>
          <a:spcPct val="20000"/>
        </a:spcBef>
        <a:spcAft>
          <a:spcPct val="0"/>
        </a:spcAft>
        <a:buClr>
          <a:srgbClr val="7B003B"/>
        </a:buClr>
        <a:buSzPct val="120000"/>
        <a:buBlip>
          <a:blip r:embed="rId19"/>
        </a:buBlip>
        <a:defRPr sz="2400">
          <a:solidFill>
            <a:schemeClr val="bg2"/>
          </a:solidFill>
          <a:latin typeface="+mn-lt"/>
          <a:ea typeface="+mn-ea"/>
          <a:cs typeface="+mn-cs"/>
        </a:defRPr>
      </a:lvl1pPr>
      <a:lvl2pPr marL="742950" indent="-285750" algn="l" rtl="0" eaLnBrk="0" fontAlgn="base" hangingPunct="0">
        <a:spcBef>
          <a:spcPct val="20000"/>
        </a:spcBef>
        <a:spcAft>
          <a:spcPct val="0"/>
        </a:spcAft>
        <a:buClr>
          <a:srgbClr val="F18E00"/>
        </a:buClr>
        <a:buSzPct val="120000"/>
        <a:buFont typeface="Arial" charset="0"/>
        <a:buBlip>
          <a:blip r:embed="rId20"/>
        </a:buBlip>
        <a:defRPr sz="2000">
          <a:solidFill>
            <a:schemeClr val="bg2"/>
          </a:solidFill>
          <a:latin typeface="+mn-lt"/>
        </a:defRPr>
      </a:lvl2pPr>
      <a:lvl3pPr marL="1143000" indent="-228600" algn="l" rtl="0" eaLnBrk="0" fontAlgn="base" hangingPunct="0">
        <a:spcBef>
          <a:spcPct val="20000"/>
        </a:spcBef>
        <a:spcAft>
          <a:spcPct val="0"/>
        </a:spcAft>
        <a:buClr>
          <a:schemeClr val="bg2"/>
        </a:buClr>
        <a:buSzPct val="120000"/>
        <a:buBlip>
          <a:blip r:embed="rId21"/>
        </a:buBlip>
        <a:defRPr sz="16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package" Target="../embeddings/Feuille_Microsoft_Office_Excel1.xlsx"/></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package" Target="../embeddings/Feuille_Microsoft_Office_Excel2.xlsx"/></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Feuille_Microsoft_Office_Excel_97-20031.xls"/></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Feuille_Microsoft_Office_Excel_97-20032.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Feuille_Microsoft_Office_Excel_97-20033.xls"/><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Feuille_Microsoft_Office_Excel_97-20034.xls"/></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Feuille_Microsoft_Office_Excel_97-20035.xl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oleObject" Target="../embeddings/Feuille_Microsoft_Office_Excel_97-20036.xls"/><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Grp="1" noChangeArrowheads="1"/>
          </p:cNvSpPr>
          <p:nvPr>
            <p:ph type="sldNum" sz="quarter" idx="11"/>
          </p:nvPr>
        </p:nvSpPr>
        <p:spPr>
          <a:noFill/>
        </p:spPr>
        <p:txBody>
          <a:bodyPr/>
          <a:lstStyle/>
          <a:p>
            <a:fld id="{CEFE5490-8175-4563-BEC0-16F24AD7C78F}" type="slidenum">
              <a:rPr lang="fr-FR" altLang="fr-FR"/>
              <a:pPr/>
              <a:t>1</a:t>
            </a:fld>
            <a:endParaRPr lang="fr-FR" altLang="fr-FR"/>
          </a:p>
        </p:txBody>
      </p:sp>
      <p:sp>
        <p:nvSpPr>
          <p:cNvPr id="5123" name="Titre 1"/>
          <p:cNvSpPr>
            <a:spLocks noGrp="1"/>
          </p:cNvSpPr>
          <p:nvPr>
            <p:ph type="ctrTitle"/>
          </p:nvPr>
        </p:nvSpPr>
        <p:spPr>
          <a:xfrm>
            <a:off x="755650" y="1844675"/>
            <a:ext cx="8064500" cy="2217738"/>
          </a:xfrm>
        </p:spPr>
        <p:txBody>
          <a:bodyPr/>
          <a:lstStyle/>
          <a:p>
            <a:r>
              <a:rPr lang="fr-FR" altLang="fr-FR" sz="2000" smtClean="0"/>
              <a:t>RECENSEMENT GÉNÉRAL DE LA POPULATION ET DE L’HABITAT 2014</a:t>
            </a:r>
            <a:br>
              <a:rPr lang="fr-FR" altLang="fr-FR" sz="2000" smtClean="0"/>
            </a:br>
            <a:r>
              <a:rPr lang="fr-FR" altLang="fr-FR" sz="2000" smtClean="0"/>
              <a:t/>
            </a:r>
            <a:br>
              <a:rPr lang="fr-FR" altLang="fr-FR" sz="2000" smtClean="0"/>
            </a:br>
            <a:r>
              <a:rPr lang="fr-FR" altLang="fr-FR" sz="2000" smtClean="0"/>
              <a:t/>
            </a:r>
            <a:br>
              <a:rPr lang="fr-FR" altLang="fr-FR" sz="2000" smtClean="0"/>
            </a:br>
            <a:r>
              <a:rPr lang="fr-FR" altLang="fr-FR" sz="2000" smtClean="0"/>
              <a:t>PRESENTATION DES PRINCIPAUX RÉSULTATS</a:t>
            </a:r>
            <a:endParaRPr lang="fr-FR" altLang="fr-FR" sz="3200" smtClean="0"/>
          </a:p>
        </p:txBody>
      </p:sp>
      <p:sp>
        <p:nvSpPr>
          <p:cNvPr id="5125" name="Text Box 5"/>
          <p:cNvSpPr txBox="1">
            <a:spLocks noChangeArrowheads="1"/>
          </p:cNvSpPr>
          <p:nvPr/>
        </p:nvSpPr>
        <p:spPr bwMode="auto">
          <a:xfrm>
            <a:off x="2805113" y="6021388"/>
            <a:ext cx="3454400" cy="338137"/>
          </a:xfrm>
          <a:prstGeom prst="rect">
            <a:avLst/>
          </a:prstGeom>
          <a:noFill/>
          <a:ln>
            <a:noFill/>
          </a:ln>
          <a:extLst/>
        </p:spPr>
        <p:txBody>
          <a:bodyPr>
            <a:spAutoFit/>
          </a:bodyPr>
          <a:lstStyle>
            <a:lvl1pPr>
              <a:spcBef>
                <a:spcPct val="20000"/>
              </a:spcBef>
              <a:buClr>
                <a:srgbClr val="7B003B"/>
              </a:buClr>
              <a:buSzPct val="120000"/>
              <a:buBlip>
                <a:blip r:embed="rId3"/>
              </a:buBlip>
              <a:defRPr sz="24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buBlip>
                <a:blip r:embed="rId4"/>
              </a:buBlip>
              <a:defRPr sz="2000">
                <a:solidFill>
                  <a:schemeClr val="bg2"/>
                </a:solidFill>
                <a:latin typeface="Calibri" panose="020F0502020204030204" pitchFamily="34" charset="0"/>
              </a:defRPr>
            </a:lvl2pPr>
            <a:lvl3pPr marL="1143000" indent="-228600">
              <a:spcBef>
                <a:spcPct val="20000"/>
              </a:spcBef>
              <a:buClr>
                <a:schemeClr val="bg2"/>
              </a:buClr>
              <a:buSzPct val="120000"/>
              <a:buBlip>
                <a:blip r:embed="rId5"/>
              </a:buBlip>
              <a:defRPr sz="1600">
                <a:solidFill>
                  <a:schemeClr val="bg2"/>
                </a:solidFill>
                <a:latin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SzTx/>
              <a:buFontTx/>
              <a:buNone/>
              <a:defRPr/>
            </a:pPr>
            <a:r>
              <a:rPr lang="fr-FR" altLang="fr-FR" sz="1400" b="1" dirty="0" smtClean="0">
                <a:solidFill>
                  <a:srgbClr val="7B003B"/>
                </a:solidFill>
                <a:latin typeface="+mj-lt"/>
                <a:ea typeface="+mj-ea"/>
                <a:cs typeface="+mj-cs"/>
              </a:rPr>
              <a:t>Rabat, 13 </a:t>
            </a:r>
            <a:r>
              <a:rPr lang="fr-FR" altLang="fr-FR" sz="1600" b="1" dirty="0">
                <a:solidFill>
                  <a:srgbClr val="7B003B"/>
                </a:solidFill>
                <a:latin typeface="+mj-lt"/>
                <a:ea typeface="+mj-ea"/>
                <a:cs typeface="+mj-cs"/>
              </a:rPr>
              <a:t>octobre</a:t>
            </a:r>
            <a:r>
              <a:rPr lang="fr-FR" altLang="fr-FR" sz="1400" b="1" dirty="0">
                <a:solidFill>
                  <a:srgbClr val="7B003B"/>
                </a:solidFill>
                <a:latin typeface="+mj-lt"/>
                <a:ea typeface="+mj-ea"/>
                <a:cs typeface="+mj-cs"/>
              </a:rPr>
              <a:t>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3"/>
          <p:cNvSpPr>
            <a:spLocks noGrp="1"/>
          </p:cNvSpPr>
          <p:nvPr>
            <p:ph type="sldNum" sz="quarter" idx="11"/>
          </p:nvPr>
        </p:nvSpPr>
        <p:spPr>
          <a:noFill/>
        </p:spPr>
        <p:txBody>
          <a:bodyPr/>
          <a:lstStyle/>
          <a:p>
            <a:fld id="{0AF2B198-3150-45BE-875A-7DDE80B61E12}" type="slidenum">
              <a:rPr lang="fr-FR" altLang="fr-FR"/>
              <a:pPr/>
              <a:t>10</a:t>
            </a:fld>
            <a:endParaRPr lang="fr-FR" altLang="fr-FR"/>
          </a:p>
        </p:txBody>
      </p:sp>
      <p:sp>
        <p:nvSpPr>
          <p:cNvPr id="18436" name="Rectangle 6"/>
          <p:cNvSpPr>
            <a:spLocks noChangeArrowheads="1"/>
          </p:cNvSpPr>
          <p:nvPr/>
        </p:nvSpPr>
        <p:spPr bwMode="auto">
          <a:xfrm>
            <a:off x="539552" y="4725144"/>
            <a:ext cx="8424862" cy="1354217"/>
          </a:xfrm>
          <a:prstGeom prst="rect">
            <a:avLst/>
          </a:prstGeom>
          <a:noFill/>
          <a:ln w="9525">
            <a:noFill/>
            <a:miter lim="800000"/>
            <a:headEnd/>
            <a:tailEnd/>
          </a:ln>
        </p:spPr>
        <p:txBody>
          <a:bodyPr wrap="square">
            <a:spAutoFit/>
          </a:bodyPr>
          <a:lstStyle/>
          <a:p>
            <a:pPr marL="285750" indent="-285750">
              <a:buFontTx/>
              <a:buChar char="•"/>
            </a:pPr>
            <a:r>
              <a:rPr lang="fr-FR" altLang="fr-FR" sz="2000" dirty="0">
                <a:solidFill>
                  <a:srgbClr val="C00000"/>
                </a:solidFill>
                <a:latin typeface="Times New Roman" pitchFamily="18" charset="0"/>
                <a:cs typeface="Times New Roman" pitchFamily="18" charset="0"/>
              </a:rPr>
              <a:t>18,8%</a:t>
            </a:r>
            <a:r>
              <a:rPr lang="fr-FR" altLang="fr-FR" sz="1400" dirty="0">
                <a:solidFill>
                  <a:schemeClr val="tx1"/>
                </a:solidFill>
                <a:latin typeface="Times New Roman" pitchFamily="18" charset="0"/>
                <a:cs typeface="Times New Roman" pitchFamily="18" charset="0"/>
              </a:rPr>
              <a:t> </a:t>
            </a:r>
            <a:r>
              <a:rPr lang="fr-FR" altLang="fr-FR" sz="1400" dirty="0" smtClean="0">
                <a:solidFill>
                  <a:schemeClr val="tx1"/>
                </a:solidFill>
                <a:latin typeface="Times New Roman" pitchFamily="18" charset="0"/>
                <a:cs typeface="Times New Roman" pitchFamily="18" charset="0"/>
              </a:rPr>
              <a:t>  des </a:t>
            </a:r>
            <a:r>
              <a:rPr lang="fr-FR" altLang="fr-FR" sz="1400" dirty="0">
                <a:solidFill>
                  <a:schemeClr val="tx1"/>
                </a:solidFill>
                <a:latin typeface="Times New Roman" pitchFamily="18" charset="0"/>
                <a:cs typeface="Times New Roman" pitchFamily="18" charset="0"/>
              </a:rPr>
              <a:t>personnes de plus de 60 ans sont des </a:t>
            </a:r>
            <a:r>
              <a:rPr lang="fr-FR" altLang="fr-FR" dirty="0">
                <a:solidFill>
                  <a:srgbClr val="C00000"/>
                </a:solidFill>
                <a:latin typeface="Times New Roman" pitchFamily="18" charset="0"/>
                <a:cs typeface="Times New Roman" pitchFamily="18" charset="0"/>
              </a:rPr>
              <a:t>actifs occupés</a:t>
            </a:r>
            <a:r>
              <a:rPr lang="fr-FR" altLang="fr-FR" sz="1400" dirty="0">
                <a:solidFill>
                  <a:schemeClr val="tx1"/>
                </a:solidFill>
                <a:latin typeface="Times New Roman" pitchFamily="18" charset="0"/>
                <a:cs typeface="Times New Roman" pitchFamily="18" charset="0"/>
              </a:rPr>
              <a:t>. </a:t>
            </a:r>
            <a:endParaRPr lang="fr-FR" altLang="fr-FR" sz="1400" dirty="0" smtClean="0">
              <a:solidFill>
                <a:schemeClr val="tx1"/>
              </a:solidFill>
              <a:latin typeface="Times New Roman" pitchFamily="18" charset="0"/>
              <a:cs typeface="Times New Roman" pitchFamily="18" charset="0"/>
            </a:endParaRPr>
          </a:p>
          <a:p>
            <a:pPr lvl="2">
              <a:buFontTx/>
              <a:buChar char="•"/>
            </a:pPr>
            <a:r>
              <a:rPr lang="fr-FR" altLang="fr-FR" sz="1400" dirty="0" smtClean="0">
                <a:solidFill>
                  <a:schemeClr val="tx1"/>
                </a:solidFill>
                <a:latin typeface="Times New Roman" pitchFamily="18" charset="0"/>
                <a:cs typeface="Times New Roman" pitchFamily="18" charset="0"/>
              </a:rPr>
              <a:t> </a:t>
            </a:r>
            <a:r>
              <a:rPr lang="fr-FR" altLang="fr-FR" sz="1400" dirty="0">
                <a:solidFill>
                  <a:schemeClr val="tx1"/>
                </a:solidFill>
                <a:latin typeface="Times New Roman" pitchFamily="18" charset="0"/>
                <a:cs typeface="Times New Roman" pitchFamily="18" charset="0"/>
              </a:rPr>
              <a:t>34,8% parmi les hommes et 3,4% parmi les femmes. </a:t>
            </a:r>
          </a:p>
          <a:p>
            <a:pPr lvl="2">
              <a:buFontTx/>
              <a:buChar char="•"/>
            </a:pPr>
            <a:r>
              <a:rPr lang="fr-FR" altLang="fr-FR" sz="1400" dirty="0">
                <a:solidFill>
                  <a:schemeClr val="tx1"/>
                </a:solidFill>
                <a:latin typeface="Times New Roman" pitchFamily="18" charset="0"/>
                <a:cs typeface="Times New Roman" pitchFamily="18" charset="0"/>
              </a:rPr>
              <a:t>15,1% en milieu urbain et 24,0% en milieu </a:t>
            </a:r>
            <a:r>
              <a:rPr lang="fr-FR" altLang="fr-FR" sz="1400" dirty="0" smtClean="0">
                <a:solidFill>
                  <a:schemeClr val="tx1"/>
                </a:solidFill>
                <a:latin typeface="Times New Roman" pitchFamily="18" charset="0"/>
                <a:cs typeface="Times New Roman" pitchFamily="18" charset="0"/>
              </a:rPr>
              <a:t>rural.</a:t>
            </a:r>
          </a:p>
          <a:p>
            <a:pPr lvl="2">
              <a:buFontTx/>
              <a:buChar char="•"/>
            </a:pPr>
            <a:endParaRPr lang="fr-FR" altLang="fr-FR" sz="1400" dirty="0">
              <a:solidFill>
                <a:schemeClr val="tx1"/>
              </a:solidFill>
              <a:latin typeface="Times New Roman" pitchFamily="18" charset="0"/>
              <a:cs typeface="Times New Roman" pitchFamily="18" charset="0"/>
            </a:endParaRPr>
          </a:p>
          <a:p>
            <a:pPr>
              <a:buFontTx/>
              <a:buChar char="•"/>
            </a:pPr>
            <a:r>
              <a:rPr lang="fr-FR" altLang="fr-FR" sz="2000" dirty="0" smtClean="0">
                <a:solidFill>
                  <a:srgbClr val="C00000"/>
                </a:solidFill>
                <a:latin typeface="Times New Roman" pitchFamily="18" charset="0"/>
                <a:cs typeface="Times New Roman" pitchFamily="18" charset="0"/>
              </a:rPr>
              <a:t>16,6%</a:t>
            </a:r>
            <a:r>
              <a:rPr lang="fr-FR" altLang="fr-FR" sz="1400" dirty="0" smtClean="0">
                <a:solidFill>
                  <a:schemeClr val="tx1"/>
                </a:solidFill>
                <a:latin typeface="Times New Roman" pitchFamily="18" charset="0"/>
                <a:cs typeface="Times New Roman" pitchFamily="18" charset="0"/>
              </a:rPr>
              <a:t>   des personnes de plus de 60 ans sont des retraités</a:t>
            </a:r>
            <a:endParaRPr lang="fr-FR" altLang="fr-FR" sz="1400" dirty="0">
              <a:solidFill>
                <a:schemeClr val="tx1"/>
              </a:solidFill>
              <a:latin typeface="Times New Roman" pitchFamily="18" charset="0"/>
              <a:cs typeface="Times New Roman" pitchFamily="18" charset="0"/>
            </a:endParaRPr>
          </a:p>
        </p:txBody>
      </p:sp>
      <p:graphicFrame>
        <p:nvGraphicFramePr>
          <p:cNvPr id="6" name="Tableau 5"/>
          <p:cNvGraphicFramePr>
            <a:graphicFrameLocks noGrp="1"/>
          </p:cNvGraphicFramePr>
          <p:nvPr/>
        </p:nvGraphicFramePr>
        <p:xfrm>
          <a:off x="755576" y="1268760"/>
          <a:ext cx="7704136" cy="3240085"/>
        </p:xfrm>
        <a:graphic>
          <a:graphicData uri="http://schemas.openxmlformats.org/drawingml/2006/table">
            <a:tbl>
              <a:tblPr/>
              <a:tblGrid>
                <a:gridCol w="700376"/>
                <a:gridCol w="700376"/>
                <a:gridCol w="700376"/>
                <a:gridCol w="700376"/>
                <a:gridCol w="700376"/>
                <a:gridCol w="700376"/>
                <a:gridCol w="700376"/>
                <a:gridCol w="700376"/>
                <a:gridCol w="700376"/>
                <a:gridCol w="700376"/>
                <a:gridCol w="700376"/>
              </a:tblGrid>
              <a:tr h="423131">
                <a:tc>
                  <a:txBody>
                    <a:bodyPr/>
                    <a:lstStyle/>
                    <a:p>
                      <a:pPr algn="ctr" fontAlgn="b"/>
                      <a:r>
                        <a:rPr lang="fr-FR" sz="1200" b="1" i="0" u="none" strike="noStrike" dirty="0">
                          <a:solidFill>
                            <a:srgbClr val="000000"/>
                          </a:solidFill>
                          <a:latin typeface="Calibri"/>
                        </a:rPr>
                        <a:t> </a:t>
                      </a:r>
                    </a:p>
                  </a:txBody>
                  <a:tcPr marL="6926" marR="6926" marT="69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a:solidFill>
                            <a:srgbClr val="000000"/>
                          </a:solidFill>
                          <a:latin typeface="Calibri"/>
                        </a:rPr>
                        <a:t>Actif Occupé</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a:solidFill>
                            <a:srgbClr val="000000"/>
                          </a:solidFill>
                          <a:latin typeface="Calibri"/>
                        </a:rPr>
                        <a:t>Chômeur</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a:solidFill>
                            <a:srgbClr val="000000"/>
                          </a:solidFill>
                          <a:latin typeface="Calibri"/>
                        </a:rPr>
                        <a:t>Femme au foyer</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a:solidFill>
                            <a:srgbClr val="000000"/>
                          </a:solidFill>
                          <a:latin typeface="Calibri"/>
                        </a:rPr>
                        <a:t>Rentier</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a:solidFill>
                            <a:srgbClr val="000000"/>
                          </a:solidFill>
                          <a:latin typeface="Calibri"/>
                        </a:rPr>
                        <a:t>Retraité</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a:solidFill>
                            <a:srgbClr val="000000"/>
                          </a:solidFill>
                          <a:latin typeface="Calibri"/>
                        </a:rPr>
                        <a:t>Infirme ou Malade</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a:solidFill>
                            <a:srgbClr val="000000"/>
                          </a:solidFill>
                          <a:latin typeface="Calibri"/>
                        </a:rPr>
                        <a:t>Vieillard</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a:solidFill>
                            <a:srgbClr val="000000"/>
                          </a:solidFill>
                          <a:latin typeface="Calibri"/>
                        </a:rPr>
                        <a:t>Autre inactif</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smtClean="0">
                          <a:solidFill>
                            <a:srgbClr val="000000"/>
                          </a:solidFill>
                          <a:latin typeface="Calibri"/>
                        </a:rPr>
                        <a:t>Non déclaré</a:t>
                      </a:r>
                      <a:endParaRPr lang="fr-FR" sz="1200" b="1" i="0" u="none" strike="noStrike" dirty="0">
                        <a:solidFill>
                          <a:srgbClr val="000000"/>
                        </a:solidFill>
                        <a:latin typeface="Calibri"/>
                      </a:endParaRP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a:solidFill>
                            <a:srgbClr val="000000"/>
                          </a:solidFill>
                          <a:latin typeface="Calibri"/>
                        </a:rPr>
                        <a:t>Total</a:t>
                      </a:r>
                    </a:p>
                  </a:txBody>
                  <a:tcPr marL="6926" marR="6926" marT="69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772">
                <a:tc gridSpan="11">
                  <a:txBody>
                    <a:bodyPr/>
                    <a:lstStyle/>
                    <a:p>
                      <a:pPr algn="ctr" fontAlgn="b"/>
                      <a:r>
                        <a:rPr lang="fr-FR" sz="1200" b="1" i="0" u="none" strike="noStrike" dirty="0">
                          <a:solidFill>
                            <a:srgbClr val="000000"/>
                          </a:solidFill>
                          <a:latin typeface="Calibri"/>
                        </a:rPr>
                        <a:t>   </a:t>
                      </a:r>
                      <a:r>
                        <a:rPr lang="fr-FR" sz="1200" b="1" i="0" u="none" strike="noStrike" dirty="0" smtClean="0">
                          <a:solidFill>
                            <a:srgbClr val="000000"/>
                          </a:solidFill>
                          <a:latin typeface="Calibri"/>
                        </a:rPr>
                        <a:t>Urbain</a:t>
                      </a:r>
                      <a:r>
                        <a:rPr lang="fr-FR" sz="1200" b="1" i="0" u="none" strike="noStrike" dirty="0">
                          <a:solidFill>
                            <a:srgbClr val="000000"/>
                          </a:solidFill>
                          <a:latin typeface="Calibri"/>
                        </a:rPr>
                        <a:t> </a:t>
                      </a:r>
                    </a:p>
                  </a:txBody>
                  <a:tcPr marL="6926" marR="6926" marT="69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772">
                <a:tc>
                  <a:txBody>
                    <a:bodyPr/>
                    <a:lstStyle/>
                    <a:p>
                      <a:pPr algn="l" fontAlgn="b"/>
                      <a:r>
                        <a:rPr lang="fr-FR" sz="1200" b="1" i="0" u="none" strike="noStrike" dirty="0">
                          <a:solidFill>
                            <a:srgbClr val="000000"/>
                          </a:solidFill>
                          <a:latin typeface="Calibri"/>
                        </a:rPr>
                        <a:t>Masculin</a:t>
                      </a:r>
                    </a:p>
                  </a:txBody>
                  <a:tcPr marL="6926" marR="6926" marT="69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27,3</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2,1</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0,0</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0,7</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44,3</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6,1</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18,7</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0,6</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0,1</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100</a:t>
                      </a:r>
                    </a:p>
                  </a:txBody>
                  <a:tcPr marL="6926" marR="6926" marT="69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772">
                <a:tc>
                  <a:txBody>
                    <a:bodyPr/>
                    <a:lstStyle/>
                    <a:p>
                      <a:pPr algn="l" fontAlgn="b"/>
                      <a:r>
                        <a:rPr lang="fr-FR" sz="1200" b="1" i="0" u="none" strike="noStrike" dirty="0">
                          <a:solidFill>
                            <a:srgbClr val="000000"/>
                          </a:solidFill>
                          <a:latin typeface="Calibri"/>
                        </a:rPr>
                        <a:t>Féminin</a:t>
                      </a:r>
                    </a:p>
                  </a:txBody>
                  <a:tcPr marL="6926" marR="6926" marT="69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3,6</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0,5</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40,3</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0,2</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6,5</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6,4</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41,5</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0,6</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0,2</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100</a:t>
                      </a:r>
                    </a:p>
                  </a:txBody>
                  <a:tcPr marL="6926" marR="6926" marT="69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772">
                <a:tc>
                  <a:txBody>
                    <a:bodyPr/>
                    <a:lstStyle/>
                    <a:p>
                      <a:pPr algn="l" fontAlgn="b"/>
                      <a:r>
                        <a:rPr lang="fr-FR" sz="1200" b="1" i="0" u="none" strike="noStrike" dirty="0">
                          <a:solidFill>
                            <a:srgbClr val="000000"/>
                          </a:solidFill>
                          <a:latin typeface="Calibri"/>
                        </a:rPr>
                        <a:t>Total</a:t>
                      </a:r>
                    </a:p>
                  </a:txBody>
                  <a:tcPr marL="6926" marR="6926" marT="69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15,1</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1,3</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20,7</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0,5</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24,9</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6,3</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30,4</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0,6</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0,2</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100</a:t>
                      </a:r>
                    </a:p>
                  </a:txBody>
                  <a:tcPr marL="6926" marR="6926" marT="69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772">
                <a:tc gridSpan="11">
                  <a:txBody>
                    <a:bodyPr/>
                    <a:lstStyle/>
                    <a:p>
                      <a:pPr algn="ctr" fontAlgn="b"/>
                      <a:r>
                        <a:rPr lang="fr-FR" sz="1200" b="1" i="0" u="none" strike="noStrike" kern="1200" dirty="0">
                          <a:solidFill>
                            <a:srgbClr val="000000"/>
                          </a:solidFill>
                          <a:latin typeface="Calibri"/>
                          <a:ea typeface="+mn-ea"/>
                          <a:cs typeface="+mn-cs"/>
                        </a:rPr>
                        <a:t>   </a:t>
                      </a:r>
                      <a:r>
                        <a:rPr lang="fr-FR" sz="1200" b="1" i="0" u="none" strike="noStrike" kern="1200" dirty="0" smtClean="0">
                          <a:solidFill>
                            <a:srgbClr val="000000"/>
                          </a:solidFill>
                          <a:latin typeface="Calibri"/>
                          <a:ea typeface="+mn-ea"/>
                          <a:cs typeface="+mn-cs"/>
                        </a:rPr>
                        <a:t>Rural</a:t>
                      </a:r>
                      <a:endParaRPr lang="fr-FR" sz="1200" b="1" i="0" u="none" strike="noStrike" kern="1200" dirty="0">
                        <a:solidFill>
                          <a:srgbClr val="000000"/>
                        </a:solidFill>
                        <a:latin typeface="Calibri"/>
                        <a:ea typeface="+mn-ea"/>
                        <a:cs typeface="+mn-cs"/>
                      </a:endParaRPr>
                    </a:p>
                  </a:txBody>
                  <a:tcPr marL="6926" marR="6926" marT="69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kern="1200" dirty="0">
                        <a:solidFill>
                          <a:srgbClr val="000000"/>
                        </a:solidFill>
                        <a:latin typeface="Calibri"/>
                        <a:ea typeface="+mn-ea"/>
                        <a:cs typeface="+mn-cs"/>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kern="1200" dirty="0">
                        <a:solidFill>
                          <a:srgbClr val="000000"/>
                        </a:solidFill>
                        <a:latin typeface="Calibri"/>
                        <a:ea typeface="+mn-ea"/>
                        <a:cs typeface="+mn-cs"/>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kern="1200" dirty="0">
                        <a:solidFill>
                          <a:srgbClr val="000000"/>
                        </a:solidFill>
                        <a:latin typeface="Calibri"/>
                        <a:ea typeface="+mn-ea"/>
                        <a:cs typeface="+mn-cs"/>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kern="1200" dirty="0">
                        <a:solidFill>
                          <a:srgbClr val="000000"/>
                        </a:solidFill>
                        <a:latin typeface="Calibri"/>
                        <a:ea typeface="+mn-ea"/>
                        <a:cs typeface="+mn-cs"/>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kern="1200" dirty="0">
                        <a:solidFill>
                          <a:srgbClr val="000000"/>
                        </a:solidFill>
                        <a:latin typeface="Calibri"/>
                        <a:ea typeface="+mn-ea"/>
                        <a:cs typeface="+mn-cs"/>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kern="1200" dirty="0">
                        <a:solidFill>
                          <a:srgbClr val="000000"/>
                        </a:solidFill>
                        <a:latin typeface="Calibri"/>
                        <a:ea typeface="+mn-ea"/>
                        <a:cs typeface="+mn-cs"/>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kern="1200" dirty="0">
                        <a:solidFill>
                          <a:srgbClr val="000000"/>
                        </a:solidFill>
                        <a:latin typeface="Calibri"/>
                        <a:ea typeface="+mn-ea"/>
                        <a:cs typeface="+mn-cs"/>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kern="1200" dirty="0">
                        <a:solidFill>
                          <a:srgbClr val="000000"/>
                        </a:solidFill>
                        <a:latin typeface="Calibri"/>
                        <a:ea typeface="+mn-ea"/>
                        <a:cs typeface="+mn-cs"/>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kern="1200" dirty="0">
                        <a:solidFill>
                          <a:srgbClr val="000000"/>
                        </a:solidFill>
                        <a:latin typeface="Calibri"/>
                        <a:ea typeface="+mn-ea"/>
                        <a:cs typeface="+mn-cs"/>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kern="1200" dirty="0">
                        <a:solidFill>
                          <a:srgbClr val="000000"/>
                        </a:solidFill>
                        <a:latin typeface="Calibri"/>
                        <a:ea typeface="+mn-ea"/>
                        <a:cs typeface="+mn-cs"/>
                      </a:endParaRPr>
                    </a:p>
                  </a:txBody>
                  <a:tcPr marL="6927" marR="6927" marT="69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772">
                <a:tc>
                  <a:txBody>
                    <a:bodyPr/>
                    <a:lstStyle/>
                    <a:p>
                      <a:pPr algn="l" fontAlgn="b"/>
                      <a:r>
                        <a:rPr lang="fr-FR" sz="1200" b="1" i="0" u="none" strike="noStrike" dirty="0">
                          <a:solidFill>
                            <a:srgbClr val="000000"/>
                          </a:solidFill>
                          <a:latin typeface="Calibri"/>
                        </a:rPr>
                        <a:t>Masculin</a:t>
                      </a:r>
                    </a:p>
                  </a:txBody>
                  <a:tcPr marL="6926" marR="6926" marT="69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45,6</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1,0</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0,0</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0,3</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8,7</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11,0</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32,7</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0,6</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0,1</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100</a:t>
                      </a:r>
                    </a:p>
                  </a:txBody>
                  <a:tcPr marL="6926" marR="6926" marT="69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772">
                <a:tc>
                  <a:txBody>
                    <a:bodyPr/>
                    <a:lstStyle/>
                    <a:p>
                      <a:pPr algn="l" fontAlgn="b"/>
                      <a:r>
                        <a:rPr lang="fr-FR" sz="1200" b="1" i="0" u="none" strike="noStrike" dirty="0">
                          <a:solidFill>
                            <a:srgbClr val="000000"/>
                          </a:solidFill>
                          <a:latin typeface="Calibri"/>
                        </a:rPr>
                        <a:t>Féminin</a:t>
                      </a:r>
                    </a:p>
                  </a:txBody>
                  <a:tcPr marL="6926" marR="6926" marT="69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3,1</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0,1</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37,2</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0,1</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0,4</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10,0</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48,0</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0,7</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0,3</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100</a:t>
                      </a:r>
                    </a:p>
                  </a:txBody>
                  <a:tcPr marL="6926" marR="6926" marT="69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772">
                <a:tc>
                  <a:txBody>
                    <a:bodyPr/>
                    <a:lstStyle/>
                    <a:p>
                      <a:pPr algn="l" fontAlgn="b"/>
                      <a:r>
                        <a:rPr lang="fr-FR" sz="1200" b="1" i="0" u="none" strike="noStrike" dirty="0">
                          <a:solidFill>
                            <a:srgbClr val="000000"/>
                          </a:solidFill>
                          <a:latin typeface="Calibri"/>
                        </a:rPr>
                        <a:t>Total</a:t>
                      </a:r>
                    </a:p>
                  </a:txBody>
                  <a:tcPr marL="6926" marR="6926" marT="69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24,0</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0,5</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18,9</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0,2</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4,5</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10,5</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40,5</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0,6</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0,2</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100</a:t>
                      </a:r>
                    </a:p>
                  </a:txBody>
                  <a:tcPr marL="6926" marR="6926" marT="69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772">
                <a:tc gridSpan="11">
                  <a:txBody>
                    <a:bodyPr/>
                    <a:lstStyle/>
                    <a:p>
                      <a:pPr algn="ctr" fontAlgn="b"/>
                      <a:r>
                        <a:rPr lang="fr-FR" sz="1200" b="1" i="0" u="none" strike="noStrike" dirty="0">
                          <a:solidFill>
                            <a:srgbClr val="000000"/>
                          </a:solidFill>
                          <a:latin typeface="Calibri"/>
                        </a:rPr>
                        <a:t>   </a:t>
                      </a:r>
                      <a:r>
                        <a:rPr lang="fr-FR" sz="1200" b="1" i="0" u="none" strike="noStrike" dirty="0" smtClean="0">
                          <a:solidFill>
                            <a:srgbClr val="000000"/>
                          </a:solidFill>
                          <a:latin typeface="Calibri"/>
                        </a:rPr>
                        <a:t>Total</a:t>
                      </a:r>
                      <a:endParaRPr lang="fr-FR" sz="1200" b="1" i="0" u="none" strike="noStrike" dirty="0">
                        <a:solidFill>
                          <a:srgbClr val="000000"/>
                        </a:solidFill>
                        <a:latin typeface="Calibri"/>
                      </a:endParaRPr>
                    </a:p>
                  </a:txBody>
                  <a:tcPr marL="6926" marR="6926" marT="69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r-FR" sz="1200" b="1" i="0" u="none" strike="noStrike" dirty="0">
                        <a:solidFill>
                          <a:srgbClr val="000000"/>
                        </a:solidFill>
                        <a:latin typeface="Calibri"/>
                      </a:endParaRPr>
                    </a:p>
                  </a:txBody>
                  <a:tcPr marL="6927" marR="6927" marT="69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772">
                <a:tc>
                  <a:txBody>
                    <a:bodyPr/>
                    <a:lstStyle/>
                    <a:p>
                      <a:pPr algn="l" fontAlgn="b"/>
                      <a:r>
                        <a:rPr lang="fr-FR" sz="1200" b="1" i="0" u="none" strike="noStrike" dirty="0">
                          <a:solidFill>
                            <a:srgbClr val="000000"/>
                          </a:solidFill>
                          <a:latin typeface="Calibri"/>
                        </a:rPr>
                        <a:t>Masculin</a:t>
                      </a:r>
                    </a:p>
                  </a:txBody>
                  <a:tcPr marL="6926" marR="6926" marT="69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34,8</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1,6</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0,0</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0,6</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29,7</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8,1</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24,5</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0,6</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0,1</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100</a:t>
                      </a:r>
                    </a:p>
                  </a:txBody>
                  <a:tcPr marL="6926" marR="6926" marT="69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772">
                <a:tc>
                  <a:txBody>
                    <a:bodyPr/>
                    <a:lstStyle/>
                    <a:p>
                      <a:pPr algn="l" fontAlgn="b"/>
                      <a:r>
                        <a:rPr lang="fr-FR" sz="1200" b="1" i="0" u="none" strike="noStrike" dirty="0">
                          <a:solidFill>
                            <a:srgbClr val="000000"/>
                          </a:solidFill>
                          <a:latin typeface="Calibri"/>
                        </a:rPr>
                        <a:t>Féminin</a:t>
                      </a:r>
                    </a:p>
                  </a:txBody>
                  <a:tcPr marL="6926" marR="6926" marT="69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3,4</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0,4</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39,1</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0,2</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4,0</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7,9</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44,2</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0,6</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0,2</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100</a:t>
                      </a:r>
                    </a:p>
                  </a:txBody>
                  <a:tcPr marL="6926" marR="6926" marT="69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62">
                <a:tc>
                  <a:txBody>
                    <a:bodyPr/>
                    <a:lstStyle/>
                    <a:p>
                      <a:pPr algn="l" fontAlgn="b"/>
                      <a:r>
                        <a:rPr lang="fr-FR" sz="1200" b="1" i="0" u="none" strike="noStrike" dirty="0">
                          <a:solidFill>
                            <a:srgbClr val="000000"/>
                          </a:solidFill>
                          <a:latin typeface="Calibri"/>
                        </a:rPr>
                        <a:t>Total</a:t>
                      </a:r>
                    </a:p>
                  </a:txBody>
                  <a:tcPr marL="6926" marR="6926" marT="69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18,8</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1,0</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20,0</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0,4</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16,6</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8,0</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34,5</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0,6</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0,2</a:t>
                      </a:r>
                    </a:p>
                  </a:txBody>
                  <a:tcPr marL="6926" marR="6926" marT="6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100</a:t>
                      </a:r>
                    </a:p>
                  </a:txBody>
                  <a:tcPr marL="6926" marR="6926" marT="69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467544" y="764704"/>
            <a:ext cx="8678530" cy="461665"/>
          </a:xfrm>
          <a:prstGeom prst="rect">
            <a:avLst/>
          </a:prstGeom>
        </p:spPr>
        <p:txBody>
          <a:bodyPr wrap="none">
            <a:spAutoFit/>
          </a:bodyPr>
          <a:lstStyle/>
          <a:p>
            <a:r>
              <a:rPr lang="fr-FR" altLang="fr-FR" b="1" dirty="0">
                <a:solidFill>
                  <a:srgbClr val="C00000"/>
                </a:solidFill>
                <a:latin typeface="Times New Roman" pitchFamily="18" charset="0"/>
                <a:cs typeface="Times New Roman" pitchFamily="18" charset="0"/>
              </a:rPr>
              <a:t>Personnes</a:t>
            </a:r>
            <a:r>
              <a:rPr lang="fr-FR" altLang="fr-FR" sz="2400" dirty="0" smtClean="0">
                <a:solidFill>
                  <a:srgbClr val="C00000"/>
                </a:solidFill>
                <a:latin typeface="Times New Roman" pitchFamily="18" charset="0"/>
                <a:cs typeface="Times New Roman" pitchFamily="18" charset="0"/>
              </a:rPr>
              <a:t> </a:t>
            </a:r>
            <a:r>
              <a:rPr lang="fr-FR" altLang="fr-FR" b="1" dirty="0">
                <a:solidFill>
                  <a:srgbClr val="C00000"/>
                </a:solidFill>
                <a:latin typeface="Times New Roman" pitchFamily="18" charset="0"/>
                <a:cs typeface="Times New Roman" pitchFamily="18" charset="0"/>
              </a:rPr>
              <a:t>âgées de 60 ans et </a:t>
            </a:r>
            <a:r>
              <a:rPr lang="fr-FR" altLang="fr-FR" b="1" dirty="0" smtClean="0">
                <a:solidFill>
                  <a:srgbClr val="C00000"/>
                </a:solidFill>
                <a:latin typeface="Times New Roman" pitchFamily="18" charset="0"/>
                <a:cs typeface="Times New Roman" pitchFamily="18" charset="0"/>
              </a:rPr>
              <a:t>plus </a:t>
            </a:r>
            <a:r>
              <a:rPr lang="fr-FR" altLang="fr-FR" b="1" dirty="0" smtClean="0">
                <a:solidFill>
                  <a:srgbClr val="C00000"/>
                </a:solidFill>
                <a:latin typeface="Times New Roman" pitchFamily="18" charset="0"/>
                <a:cs typeface="Times New Roman" pitchFamily="18" charset="0"/>
              </a:rPr>
              <a:t>(%) selon </a:t>
            </a:r>
            <a:r>
              <a:rPr lang="fr-FR" altLang="fr-FR" b="1" dirty="0" smtClean="0">
                <a:solidFill>
                  <a:srgbClr val="C00000"/>
                </a:solidFill>
                <a:latin typeface="Times New Roman" pitchFamily="18" charset="0"/>
                <a:cs typeface="Times New Roman" pitchFamily="18" charset="0"/>
              </a:rPr>
              <a:t>le Type d’activité le sexe, le milieu et l’âge </a:t>
            </a:r>
            <a:endParaRPr lang="fr-FR" altLang="fr-FR"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3"/>
          <p:cNvSpPr>
            <a:spLocks noGrp="1"/>
          </p:cNvSpPr>
          <p:nvPr>
            <p:ph type="sldNum" sz="quarter" idx="11"/>
          </p:nvPr>
        </p:nvSpPr>
        <p:spPr>
          <a:noFill/>
        </p:spPr>
        <p:txBody>
          <a:bodyPr/>
          <a:lstStyle/>
          <a:p>
            <a:fld id="{DBB921C5-53CF-45C1-B593-92F90ADCB907}" type="slidenum">
              <a:rPr lang="fr-FR" altLang="fr-FR"/>
              <a:pPr/>
              <a:t>11</a:t>
            </a:fld>
            <a:endParaRPr lang="fr-FR" altLang="fr-FR"/>
          </a:p>
        </p:txBody>
      </p:sp>
      <p:sp>
        <p:nvSpPr>
          <p:cNvPr id="19460" name="Rectangle 6"/>
          <p:cNvSpPr>
            <a:spLocks noChangeArrowheads="1"/>
          </p:cNvSpPr>
          <p:nvPr/>
        </p:nvSpPr>
        <p:spPr bwMode="auto">
          <a:xfrm>
            <a:off x="539750" y="5013325"/>
            <a:ext cx="8064500" cy="1200329"/>
          </a:xfrm>
          <a:prstGeom prst="rect">
            <a:avLst/>
          </a:prstGeom>
          <a:noFill/>
          <a:ln w="9525">
            <a:noFill/>
            <a:miter lim="800000"/>
            <a:headEnd/>
            <a:tailEnd/>
          </a:ln>
        </p:spPr>
        <p:txBody>
          <a:bodyPr>
            <a:spAutoFit/>
          </a:bodyPr>
          <a:lstStyle/>
          <a:p>
            <a:pPr>
              <a:buFontTx/>
              <a:buChar char="•"/>
            </a:pPr>
            <a:r>
              <a:rPr lang="fr-FR" altLang="fr-FR" sz="1400" dirty="0">
                <a:solidFill>
                  <a:schemeClr val="tx1"/>
                </a:solidFill>
                <a:latin typeface="Times New Roman" pitchFamily="18" charset="0"/>
                <a:cs typeface="Times New Roman" pitchFamily="18" charset="0"/>
              </a:rPr>
              <a:t> </a:t>
            </a:r>
            <a:r>
              <a:rPr lang="fr-FR" altLang="fr-FR" dirty="0">
                <a:solidFill>
                  <a:srgbClr val="C00000"/>
                </a:solidFill>
                <a:latin typeface="Times New Roman" pitchFamily="18" charset="0"/>
                <a:cs typeface="Times New Roman" pitchFamily="18" charset="0"/>
              </a:rPr>
              <a:t>70,5%</a:t>
            </a:r>
            <a:r>
              <a:rPr lang="fr-FR" altLang="fr-FR" sz="1400" dirty="0">
                <a:solidFill>
                  <a:schemeClr val="tx1"/>
                </a:solidFill>
                <a:latin typeface="Times New Roman" pitchFamily="18" charset="0"/>
                <a:cs typeface="Times New Roman" pitchFamily="18" charset="0"/>
              </a:rPr>
              <a:t> des personnes âgées de 60 ans et plus n’ont </a:t>
            </a:r>
            <a:r>
              <a:rPr lang="fr-FR" altLang="fr-FR" sz="1600" dirty="0">
                <a:solidFill>
                  <a:srgbClr val="C00000"/>
                </a:solidFill>
                <a:latin typeface="Times New Roman" pitchFamily="18" charset="0"/>
                <a:cs typeface="Times New Roman" pitchFamily="18" charset="0"/>
              </a:rPr>
              <a:t>aucun niveau</a:t>
            </a:r>
            <a:r>
              <a:rPr lang="fr-FR" altLang="fr-FR" sz="1400" dirty="0">
                <a:solidFill>
                  <a:schemeClr val="tx1"/>
                </a:solidFill>
                <a:latin typeface="Times New Roman" pitchFamily="18" charset="0"/>
                <a:cs typeface="Times New Roman" pitchFamily="18" charset="0"/>
              </a:rPr>
              <a:t> ;</a:t>
            </a:r>
          </a:p>
          <a:p>
            <a:pPr>
              <a:buFontTx/>
              <a:buChar char="•"/>
            </a:pPr>
            <a:r>
              <a:rPr lang="fr-FR" altLang="fr-FR" sz="1400" dirty="0">
                <a:solidFill>
                  <a:schemeClr val="tx1"/>
                </a:solidFill>
                <a:latin typeface="Times New Roman" pitchFamily="18" charset="0"/>
                <a:cs typeface="Times New Roman" pitchFamily="18" charset="0"/>
              </a:rPr>
              <a:t> </a:t>
            </a:r>
            <a:r>
              <a:rPr lang="fr-FR" altLang="fr-FR" dirty="0">
                <a:solidFill>
                  <a:srgbClr val="C00000"/>
                </a:solidFill>
                <a:latin typeface="Times New Roman" pitchFamily="18" charset="0"/>
                <a:cs typeface="Times New Roman" pitchFamily="18" charset="0"/>
              </a:rPr>
              <a:t>11,9%</a:t>
            </a:r>
            <a:r>
              <a:rPr lang="fr-FR" altLang="fr-FR" sz="1400" dirty="0">
                <a:solidFill>
                  <a:schemeClr val="tx1"/>
                </a:solidFill>
                <a:latin typeface="Times New Roman" pitchFamily="18" charset="0"/>
                <a:cs typeface="Times New Roman" pitchFamily="18" charset="0"/>
              </a:rPr>
              <a:t> sont de niveau </a:t>
            </a:r>
            <a:r>
              <a:rPr lang="fr-FR" altLang="fr-FR" dirty="0">
                <a:solidFill>
                  <a:srgbClr val="C00000"/>
                </a:solidFill>
                <a:latin typeface="Times New Roman" pitchFamily="18" charset="0"/>
                <a:cs typeface="Times New Roman" pitchFamily="18" charset="0"/>
              </a:rPr>
              <a:t>primaire</a:t>
            </a:r>
            <a:r>
              <a:rPr lang="fr-FR" altLang="fr-FR" sz="1400" dirty="0">
                <a:solidFill>
                  <a:schemeClr val="tx1"/>
                </a:solidFill>
                <a:latin typeface="Times New Roman" pitchFamily="18" charset="0"/>
                <a:cs typeface="Times New Roman" pitchFamily="18" charset="0"/>
              </a:rPr>
              <a:t> ;</a:t>
            </a:r>
          </a:p>
          <a:p>
            <a:pPr>
              <a:buFontTx/>
              <a:buChar char="•"/>
            </a:pPr>
            <a:r>
              <a:rPr lang="fr-FR" altLang="fr-FR" sz="1400" dirty="0">
                <a:solidFill>
                  <a:schemeClr val="tx1"/>
                </a:solidFill>
                <a:latin typeface="Times New Roman" pitchFamily="18" charset="0"/>
                <a:cs typeface="Times New Roman" pitchFamily="18" charset="0"/>
              </a:rPr>
              <a:t> </a:t>
            </a:r>
            <a:r>
              <a:rPr lang="fr-FR" altLang="fr-FR" dirty="0">
                <a:solidFill>
                  <a:srgbClr val="C00000"/>
                </a:solidFill>
                <a:latin typeface="Times New Roman" pitchFamily="18" charset="0"/>
                <a:cs typeface="Times New Roman" pitchFamily="18" charset="0"/>
              </a:rPr>
              <a:t>9%</a:t>
            </a:r>
            <a:r>
              <a:rPr lang="fr-FR" altLang="fr-FR" sz="1400" dirty="0">
                <a:solidFill>
                  <a:schemeClr val="tx1"/>
                </a:solidFill>
                <a:latin typeface="Times New Roman" pitchFamily="18" charset="0"/>
                <a:cs typeface="Times New Roman" pitchFamily="18" charset="0"/>
              </a:rPr>
              <a:t> sont de niveau </a:t>
            </a:r>
            <a:r>
              <a:rPr lang="fr-FR" altLang="fr-FR" dirty="0">
                <a:solidFill>
                  <a:srgbClr val="C00000"/>
                </a:solidFill>
                <a:latin typeface="Times New Roman" pitchFamily="18" charset="0"/>
                <a:cs typeface="Times New Roman" pitchFamily="18" charset="0"/>
              </a:rPr>
              <a:t>secondaire</a:t>
            </a:r>
            <a:r>
              <a:rPr lang="fr-FR" altLang="fr-FR" sz="1400" dirty="0">
                <a:solidFill>
                  <a:schemeClr val="tx1"/>
                </a:solidFill>
                <a:latin typeface="Times New Roman" pitchFamily="18" charset="0"/>
                <a:cs typeface="Times New Roman" pitchFamily="18" charset="0"/>
              </a:rPr>
              <a:t> ;</a:t>
            </a:r>
          </a:p>
          <a:p>
            <a:pPr>
              <a:buFontTx/>
              <a:buChar char="•"/>
            </a:pPr>
            <a:r>
              <a:rPr lang="fr-FR" altLang="fr-FR" sz="1400" dirty="0">
                <a:solidFill>
                  <a:schemeClr val="tx1"/>
                </a:solidFill>
                <a:latin typeface="Times New Roman" pitchFamily="18" charset="0"/>
                <a:cs typeface="Times New Roman" pitchFamily="18" charset="0"/>
              </a:rPr>
              <a:t> </a:t>
            </a:r>
            <a:r>
              <a:rPr lang="fr-FR" altLang="fr-FR" dirty="0">
                <a:solidFill>
                  <a:srgbClr val="C00000"/>
                </a:solidFill>
                <a:latin typeface="Times New Roman" pitchFamily="18" charset="0"/>
                <a:cs typeface="Times New Roman" pitchFamily="18" charset="0"/>
              </a:rPr>
              <a:t>2,4%</a:t>
            </a:r>
            <a:r>
              <a:rPr lang="fr-FR" altLang="fr-FR" sz="1400" dirty="0">
                <a:solidFill>
                  <a:schemeClr val="tx1"/>
                </a:solidFill>
                <a:latin typeface="Times New Roman" pitchFamily="18" charset="0"/>
                <a:cs typeface="Times New Roman" pitchFamily="18" charset="0"/>
              </a:rPr>
              <a:t> sont de niveau </a:t>
            </a:r>
            <a:r>
              <a:rPr lang="fr-FR" altLang="fr-FR" dirty="0">
                <a:solidFill>
                  <a:srgbClr val="C00000"/>
                </a:solidFill>
                <a:latin typeface="Times New Roman" pitchFamily="18" charset="0"/>
                <a:cs typeface="Times New Roman" pitchFamily="18" charset="0"/>
              </a:rPr>
              <a:t>supérieur</a:t>
            </a:r>
            <a:r>
              <a:rPr lang="fr-FR" altLang="fr-FR" sz="1400" dirty="0">
                <a:solidFill>
                  <a:schemeClr val="tx1"/>
                </a:solidFill>
                <a:latin typeface="Times New Roman" pitchFamily="18" charset="0"/>
                <a:cs typeface="Times New Roman" pitchFamily="18" charset="0"/>
              </a:rPr>
              <a:t>.</a:t>
            </a:r>
          </a:p>
        </p:txBody>
      </p:sp>
      <p:graphicFrame>
        <p:nvGraphicFramePr>
          <p:cNvPr id="9" name="Graphique 8"/>
          <p:cNvGraphicFramePr/>
          <p:nvPr/>
        </p:nvGraphicFramePr>
        <p:xfrm>
          <a:off x="1907704" y="1340768"/>
          <a:ext cx="5832648"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691680" y="692696"/>
            <a:ext cx="6207790" cy="461665"/>
          </a:xfrm>
          <a:prstGeom prst="rect">
            <a:avLst/>
          </a:prstGeom>
        </p:spPr>
        <p:txBody>
          <a:bodyPr wrap="none">
            <a:spAutoFit/>
          </a:bodyPr>
          <a:lstStyle/>
          <a:p>
            <a:r>
              <a:rPr lang="fr-FR" altLang="fr-FR" b="1" dirty="0">
                <a:solidFill>
                  <a:srgbClr val="C00000"/>
                </a:solidFill>
                <a:latin typeface="Times New Roman" pitchFamily="18" charset="0"/>
                <a:cs typeface="Times New Roman" pitchFamily="18" charset="0"/>
              </a:rPr>
              <a:t>Personnes</a:t>
            </a:r>
            <a:r>
              <a:rPr lang="fr-FR" altLang="fr-FR" sz="2400" dirty="0" smtClean="0">
                <a:solidFill>
                  <a:srgbClr val="C00000"/>
                </a:solidFill>
                <a:latin typeface="Times New Roman" pitchFamily="18" charset="0"/>
                <a:cs typeface="Times New Roman" pitchFamily="18" charset="0"/>
              </a:rPr>
              <a:t> </a:t>
            </a:r>
            <a:r>
              <a:rPr lang="fr-FR" altLang="fr-FR" b="1" dirty="0">
                <a:solidFill>
                  <a:srgbClr val="C00000"/>
                </a:solidFill>
                <a:latin typeface="Times New Roman" pitchFamily="18" charset="0"/>
                <a:cs typeface="Times New Roman" pitchFamily="18" charset="0"/>
              </a:rPr>
              <a:t>âgées de 60 ans et </a:t>
            </a:r>
            <a:r>
              <a:rPr lang="fr-FR" altLang="fr-FR" b="1" dirty="0" smtClean="0">
                <a:solidFill>
                  <a:srgbClr val="C00000"/>
                </a:solidFill>
                <a:latin typeface="Times New Roman" pitchFamily="18" charset="0"/>
                <a:cs typeface="Times New Roman" pitchFamily="18" charset="0"/>
              </a:rPr>
              <a:t>plus selon le niveau </a:t>
            </a:r>
            <a:r>
              <a:rPr lang="fr-FR" altLang="fr-FR" b="1" dirty="0" smtClean="0">
                <a:solidFill>
                  <a:srgbClr val="C00000"/>
                </a:solidFill>
                <a:latin typeface="Times New Roman" pitchFamily="18" charset="0"/>
                <a:cs typeface="Times New Roman" pitchFamily="18" charset="0"/>
              </a:rPr>
              <a:t>scolaire (%)</a:t>
            </a:r>
            <a:endParaRPr lang="fr-FR" altLang="fr-FR"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3"/>
          <p:cNvSpPr>
            <a:spLocks noGrp="1"/>
          </p:cNvSpPr>
          <p:nvPr>
            <p:ph type="sldNum" sz="quarter" idx="11"/>
          </p:nvPr>
        </p:nvSpPr>
        <p:spPr>
          <a:noFill/>
        </p:spPr>
        <p:txBody>
          <a:bodyPr/>
          <a:lstStyle/>
          <a:p>
            <a:fld id="{A4561583-98F4-41D3-8954-D7E2C5BF4D87}" type="slidenum">
              <a:rPr lang="fr-FR" altLang="fr-FR"/>
              <a:pPr/>
              <a:t>12</a:t>
            </a:fld>
            <a:endParaRPr lang="fr-FR" altLang="fr-FR"/>
          </a:p>
        </p:txBody>
      </p:sp>
      <p:pic>
        <p:nvPicPr>
          <p:cNvPr id="20483" name="Image 4"/>
          <p:cNvPicPr>
            <a:picLocks noChangeAspect="1"/>
          </p:cNvPicPr>
          <p:nvPr/>
        </p:nvPicPr>
        <p:blipFill>
          <a:blip r:embed="rId2" cstate="print"/>
          <a:srcRect/>
          <a:stretch>
            <a:fillRect/>
          </a:stretch>
        </p:blipFill>
        <p:spPr bwMode="auto">
          <a:xfrm>
            <a:off x="2627313" y="765175"/>
            <a:ext cx="4067175" cy="5748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numéro de diapositive 3"/>
          <p:cNvSpPr>
            <a:spLocks noGrp="1"/>
          </p:cNvSpPr>
          <p:nvPr>
            <p:ph type="sldNum" sz="quarter" idx="11"/>
          </p:nvPr>
        </p:nvSpPr>
        <p:spPr>
          <a:noFill/>
        </p:spPr>
        <p:txBody>
          <a:bodyPr/>
          <a:lstStyle/>
          <a:p>
            <a:fld id="{975AA30B-E973-4491-9724-CE35F5E6084B}" type="slidenum">
              <a:rPr lang="fr-FR" altLang="fr-FR"/>
              <a:pPr/>
              <a:t>13</a:t>
            </a:fld>
            <a:endParaRPr lang="fr-FR" altLang="fr-FR"/>
          </a:p>
        </p:txBody>
      </p:sp>
      <p:graphicFrame>
        <p:nvGraphicFramePr>
          <p:cNvPr id="5" name="Graphique 4"/>
          <p:cNvGraphicFramePr/>
          <p:nvPr/>
        </p:nvGraphicFramePr>
        <p:xfrm>
          <a:off x="539552" y="1196753"/>
          <a:ext cx="7560840" cy="3384375"/>
        </p:xfrm>
        <a:graphic>
          <a:graphicData uri="http://schemas.openxmlformats.org/drawingml/2006/chart">
            <c:chart xmlns:c="http://schemas.openxmlformats.org/drawingml/2006/chart" xmlns:r="http://schemas.openxmlformats.org/officeDocument/2006/relationships" r:id="rId2"/>
          </a:graphicData>
        </a:graphic>
      </p:graphicFrame>
      <p:sp>
        <p:nvSpPr>
          <p:cNvPr id="21508" name="Rectangle 5"/>
          <p:cNvSpPr>
            <a:spLocks noChangeArrowheads="1"/>
          </p:cNvSpPr>
          <p:nvPr/>
        </p:nvSpPr>
        <p:spPr bwMode="auto">
          <a:xfrm>
            <a:off x="2123728" y="620688"/>
            <a:ext cx="5400675" cy="369887"/>
          </a:xfrm>
          <a:prstGeom prst="rect">
            <a:avLst/>
          </a:prstGeom>
          <a:noFill/>
          <a:ln w="9525">
            <a:noFill/>
            <a:miter lim="800000"/>
            <a:headEnd/>
            <a:tailEnd/>
          </a:ln>
        </p:spPr>
        <p:txBody>
          <a:bodyPr>
            <a:spAutoFit/>
          </a:bodyPr>
          <a:lstStyle/>
          <a:p>
            <a:pPr algn="ctr"/>
            <a:r>
              <a:rPr lang="fr-FR" altLang="fr-FR" b="1" dirty="0">
                <a:solidFill>
                  <a:srgbClr val="C00000"/>
                </a:solidFill>
                <a:latin typeface="Times New Roman" pitchFamily="18" charset="0"/>
                <a:cs typeface="Times New Roman" pitchFamily="18" charset="0"/>
              </a:rPr>
              <a:t>Personnes âgées vivant seules selon le sexe (%)</a:t>
            </a:r>
          </a:p>
        </p:txBody>
      </p:sp>
      <p:sp>
        <p:nvSpPr>
          <p:cNvPr id="21509" name="ZoneTexte 7"/>
          <p:cNvSpPr txBox="1">
            <a:spLocks noChangeArrowheads="1"/>
          </p:cNvSpPr>
          <p:nvPr/>
        </p:nvSpPr>
        <p:spPr bwMode="auto">
          <a:xfrm>
            <a:off x="395536" y="5013176"/>
            <a:ext cx="8137525" cy="677108"/>
          </a:xfrm>
          <a:prstGeom prst="rect">
            <a:avLst/>
          </a:prstGeom>
          <a:noFill/>
          <a:ln w="9525">
            <a:noFill/>
            <a:miter lim="800000"/>
            <a:headEnd/>
            <a:tailEnd/>
          </a:ln>
        </p:spPr>
        <p:txBody>
          <a:bodyPr>
            <a:spAutoFit/>
          </a:bodyPr>
          <a:lstStyle/>
          <a:p>
            <a:r>
              <a:rPr lang="fr-FR" altLang="fr-FR" sz="2000" dirty="0">
                <a:solidFill>
                  <a:srgbClr val="C00000"/>
                </a:solidFill>
                <a:latin typeface="Times New Roman" pitchFamily="18" charset="0"/>
                <a:cs typeface="Times New Roman" pitchFamily="18" charset="0"/>
              </a:rPr>
              <a:t>5,2%</a:t>
            </a:r>
            <a:r>
              <a:rPr lang="fr-FR" altLang="fr-FR" dirty="0">
                <a:solidFill>
                  <a:schemeClr val="tx1"/>
                </a:solidFill>
                <a:latin typeface="Times New Roman" pitchFamily="18" charset="0"/>
                <a:cs typeface="Times New Roman" pitchFamily="18" charset="0"/>
              </a:rPr>
              <a:t> (170.130) de personnes âgées vivent seules, dont </a:t>
            </a:r>
            <a:r>
              <a:rPr lang="fr-FR" altLang="fr-FR" dirty="0">
                <a:solidFill>
                  <a:srgbClr val="C00000"/>
                </a:solidFill>
                <a:latin typeface="Times New Roman" pitchFamily="18" charset="0"/>
                <a:cs typeface="Times New Roman" pitchFamily="18" charset="0"/>
              </a:rPr>
              <a:t>73%</a:t>
            </a:r>
            <a:r>
              <a:rPr lang="fr-FR" altLang="fr-FR" dirty="0">
                <a:solidFill>
                  <a:schemeClr val="tx1"/>
                </a:solidFill>
                <a:latin typeface="Times New Roman" pitchFamily="18" charset="0"/>
                <a:cs typeface="Times New Roman" pitchFamily="18" charset="0"/>
              </a:rPr>
              <a:t> (124615) de femmes. </a:t>
            </a:r>
          </a:p>
          <a:p>
            <a:endParaRPr lang="fr-FR" alt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Grp="1" noChangeArrowheads="1"/>
          </p:cNvSpPr>
          <p:nvPr>
            <p:ph type="sldNum" sz="quarter" idx="11"/>
          </p:nvPr>
        </p:nvSpPr>
        <p:spPr>
          <a:noFill/>
        </p:spPr>
        <p:txBody>
          <a:bodyPr/>
          <a:lstStyle/>
          <a:p>
            <a:fld id="{A373D7BA-F24F-44B7-898C-2D6DDAAFEC21}" type="slidenum">
              <a:rPr lang="fr-FR" altLang="fr-FR"/>
              <a:pPr/>
              <a:t>14</a:t>
            </a:fld>
            <a:endParaRPr lang="fr-FR" altLang="fr-FR"/>
          </a:p>
        </p:txBody>
      </p:sp>
      <p:sp>
        <p:nvSpPr>
          <p:cNvPr id="22531" name="Text Box 4"/>
          <p:cNvSpPr txBox="1">
            <a:spLocks noChangeArrowheads="1"/>
          </p:cNvSpPr>
          <p:nvPr/>
        </p:nvSpPr>
        <p:spPr bwMode="auto">
          <a:xfrm>
            <a:off x="179388" y="809625"/>
            <a:ext cx="8496300" cy="576263"/>
          </a:xfrm>
          <a:prstGeom prst="rect">
            <a:avLst/>
          </a:prstGeom>
          <a:noFill/>
          <a:ln w="9525">
            <a:noFill/>
            <a:miter lim="800000"/>
            <a:headEnd/>
            <a:tailEnd/>
          </a:ln>
        </p:spPr>
        <p:txBody>
          <a:bodyPr/>
          <a:lstStyle/>
          <a:p>
            <a:pPr marL="342900" indent="-342900" algn="ctr" eaLnBrk="1" hangingPunct="1">
              <a:lnSpc>
                <a:spcPct val="90000"/>
              </a:lnSpc>
              <a:spcBef>
                <a:spcPct val="50000"/>
              </a:spcBef>
            </a:pPr>
            <a:endParaRPr lang="fr-FR" altLang="fr-FR" sz="2400" b="1">
              <a:solidFill>
                <a:srgbClr val="FF9933"/>
              </a:solidFill>
              <a:latin typeface="Calibri" pitchFamily="34" charset="0"/>
            </a:endParaRPr>
          </a:p>
        </p:txBody>
      </p:sp>
      <p:sp>
        <p:nvSpPr>
          <p:cNvPr id="2253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ltLang="fr-FR"/>
          </a:p>
        </p:txBody>
      </p:sp>
      <p:graphicFrame>
        <p:nvGraphicFramePr>
          <p:cNvPr id="22533" name="Object 5"/>
          <p:cNvGraphicFramePr>
            <a:graphicFrameLocks noChangeAspect="1"/>
          </p:cNvGraphicFramePr>
          <p:nvPr/>
        </p:nvGraphicFramePr>
        <p:xfrm>
          <a:off x="755650" y="1341438"/>
          <a:ext cx="7651750" cy="3243262"/>
        </p:xfrm>
        <a:graphic>
          <a:graphicData uri="http://schemas.openxmlformats.org/presentationml/2006/ole">
            <p:oleObj spid="_x0000_s22533" name="Feuille de calcul" r:id="rId4" imgW="5914941" imgH="2704953" progId="Excel.Sheet.12">
              <p:embed/>
            </p:oleObj>
          </a:graphicData>
        </a:graphic>
      </p:graphicFrame>
      <p:sp>
        <p:nvSpPr>
          <p:cNvPr id="22534" name="Rectangle 6"/>
          <p:cNvSpPr>
            <a:spLocks noChangeArrowheads="1"/>
          </p:cNvSpPr>
          <p:nvPr/>
        </p:nvSpPr>
        <p:spPr bwMode="auto">
          <a:xfrm>
            <a:off x="0" y="857250"/>
            <a:ext cx="9144000" cy="369332"/>
          </a:xfrm>
          <a:prstGeom prst="rect">
            <a:avLst/>
          </a:prstGeom>
          <a:noFill/>
          <a:ln w="9525">
            <a:noFill/>
            <a:miter lim="800000"/>
            <a:headEnd/>
            <a:tailEnd/>
          </a:ln>
        </p:spPr>
        <p:txBody>
          <a:bodyPr>
            <a:spAutoFit/>
          </a:bodyPr>
          <a:lstStyle/>
          <a:p>
            <a:pPr algn="ctr"/>
            <a:r>
              <a:rPr lang="fr-FR" altLang="fr-FR" b="1" dirty="0">
                <a:solidFill>
                  <a:srgbClr val="C00000"/>
                </a:solidFill>
              </a:rPr>
              <a:t>Indice synthétique de </a:t>
            </a:r>
            <a:r>
              <a:rPr lang="fr-FR" altLang="fr-FR" b="1" dirty="0" smtClean="0">
                <a:solidFill>
                  <a:srgbClr val="C00000"/>
                </a:solidFill>
              </a:rPr>
              <a:t>fécondité (Nombre moyen d’enfants par femme)</a:t>
            </a:r>
            <a:endParaRPr lang="fr-FR" altLang="fr-FR" b="1" dirty="0">
              <a:solidFill>
                <a:srgbClr val="C00000"/>
              </a:solidFill>
            </a:endParaRPr>
          </a:p>
        </p:txBody>
      </p:sp>
      <p:sp>
        <p:nvSpPr>
          <p:cNvPr id="8" name="Rectangle 7"/>
          <p:cNvSpPr/>
          <p:nvPr/>
        </p:nvSpPr>
        <p:spPr>
          <a:xfrm>
            <a:off x="989013" y="4810125"/>
            <a:ext cx="7165975" cy="1569660"/>
          </a:xfrm>
          <a:prstGeom prst="rect">
            <a:avLst/>
          </a:prstGeom>
        </p:spPr>
        <p:txBody>
          <a:bodyPr>
            <a:spAutoFit/>
          </a:bodyPr>
          <a:lstStyle/>
          <a:p>
            <a:pPr marL="285750" indent="-285750">
              <a:buFont typeface="Wingdings" panose="05000000000000000000" pitchFamily="2" charset="2"/>
              <a:buChar char="§"/>
              <a:defRPr/>
            </a:pPr>
            <a:r>
              <a:rPr lang="fr-FR" sz="1400" b="1" dirty="0">
                <a:solidFill>
                  <a:schemeClr val="tx1"/>
                </a:solidFill>
                <a:latin typeface="+mn-lt"/>
                <a:ea typeface="Times New Roman" pitchFamily="18" charset="0"/>
                <a:cs typeface="Arial" panose="020B0604020202020204" pitchFamily="34" charset="0"/>
              </a:rPr>
              <a:t> </a:t>
            </a:r>
            <a:r>
              <a:rPr lang="fr-FR" sz="1400" b="1" dirty="0">
                <a:solidFill>
                  <a:schemeClr val="tx1"/>
                </a:solidFill>
                <a:latin typeface="Arial" panose="020B0604020202020204" pitchFamily="34" charset="0"/>
                <a:ea typeface="Times New Roman" pitchFamily="18" charset="0"/>
                <a:cs typeface="Arial" panose="020B0604020202020204" pitchFamily="34" charset="0"/>
              </a:rPr>
              <a:t>Le nombre moyen d’enfants par femme s’établit à </a:t>
            </a:r>
            <a:r>
              <a:rPr lang="fr-FR" b="1" dirty="0" smtClean="0">
                <a:solidFill>
                  <a:srgbClr val="C00000"/>
                </a:solidFill>
                <a:latin typeface="Arial" panose="020B0604020202020204" pitchFamily="34" charset="0"/>
                <a:ea typeface="Times New Roman" pitchFamily="18" charset="0"/>
                <a:cs typeface="Arial" panose="020B0604020202020204" pitchFamily="34" charset="0"/>
              </a:rPr>
              <a:t>2,21</a:t>
            </a:r>
            <a:r>
              <a:rPr lang="fr-FR" sz="1400" b="1" dirty="0" smtClean="0">
                <a:solidFill>
                  <a:schemeClr val="tx1"/>
                </a:solidFill>
                <a:latin typeface="Arial" panose="020B0604020202020204" pitchFamily="34" charset="0"/>
                <a:ea typeface="Times New Roman" pitchFamily="18" charset="0"/>
                <a:cs typeface="Arial" panose="020B0604020202020204" pitchFamily="34" charset="0"/>
              </a:rPr>
              <a:t> </a:t>
            </a:r>
            <a:r>
              <a:rPr lang="fr-FR" sz="1400" b="1" dirty="0">
                <a:solidFill>
                  <a:schemeClr val="tx1"/>
                </a:solidFill>
                <a:latin typeface="Arial" panose="020B0604020202020204" pitchFamily="34" charset="0"/>
                <a:ea typeface="Times New Roman" pitchFamily="18" charset="0"/>
                <a:cs typeface="Arial" panose="020B0604020202020204" pitchFamily="34" charset="0"/>
              </a:rPr>
              <a:t>enfants par femme en 2014 </a:t>
            </a:r>
            <a:r>
              <a:rPr lang="fr-FR" sz="1400" b="1" dirty="0" smtClean="0">
                <a:solidFill>
                  <a:schemeClr val="tx1"/>
                </a:solidFill>
                <a:latin typeface="Arial" panose="020B0604020202020204" pitchFamily="34" charset="0"/>
                <a:ea typeface="Times New Roman" pitchFamily="18" charset="0"/>
                <a:cs typeface="Arial" panose="020B0604020202020204" pitchFamily="34" charset="0"/>
              </a:rPr>
              <a:t>contre  </a:t>
            </a:r>
            <a:r>
              <a:rPr lang="fr-FR" b="1" dirty="0" smtClean="0">
                <a:solidFill>
                  <a:srgbClr val="C00000"/>
                </a:solidFill>
                <a:latin typeface="Arial" panose="020B0604020202020204" pitchFamily="34" charset="0"/>
                <a:ea typeface="Times New Roman" pitchFamily="18" charset="0"/>
                <a:cs typeface="Arial" panose="020B0604020202020204" pitchFamily="34" charset="0"/>
              </a:rPr>
              <a:t>2,47</a:t>
            </a:r>
            <a:r>
              <a:rPr lang="fr-FR" sz="1400" b="1" dirty="0" smtClean="0">
                <a:solidFill>
                  <a:schemeClr val="tx1"/>
                </a:solidFill>
                <a:latin typeface="Arial" panose="020B0604020202020204" pitchFamily="34" charset="0"/>
                <a:ea typeface="Times New Roman" pitchFamily="18" charset="0"/>
                <a:cs typeface="Arial" panose="020B0604020202020204" pitchFamily="34" charset="0"/>
              </a:rPr>
              <a:t>   </a:t>
            </a:r>
            <a:r>
              <a:rPr lang="fr-FR" sz="1400" b="1" dirty="0" smtClean="0">
                <a:solidFill>
                  <a:schemeClr val="tx1"/>
                </a:solidFill>
                <a:latin typeface="Arial" panose="020B0604020202020204" pitchFamily="34" charset="0"/>
                <a:ea typeface="Times New Roman" pitchFamily="18" charset="0"/>
                <a:cs typeface="Arial" panose="020B0604020202020204" pitchFamily="34" charset="0"/>
              </a:rPr>
              <a:t>en 2004</a:t>
            </a:r>
          </a:p>
          <a:p>
            <a:pPr marL="285750" indent="-285750">
              <a:buFont typeface="Wingdings" panose="05000000000000000000" pitchFamily="2" charset="2"/>
              <a:buChar char="§"/>
              <a:defRPr/>
            </a:pPr>
            <a:endParaRPr lang="fr-FR" sz="1400" b="1" dirty="0">
              <a:solidFill>
                <a:schemeClr val="tx1"/>
              </a:solidFill>
              <a:latin typeface="Arial" panose="020B0604020202020204" pitchFamily="34" charset="0"/>
              <a:ea typeface="Times New Roman" pitchFamily="18" charset="0"/>
              <a:cs typeface="Arial" panose="020B0604020202020204" pitchFamily="34" charset="0"/>
            </a:endParaRPr>
          </a:p>
          <a:p>
            <a:pPr marL="285750" indent="-285750">
              <a:buFont typeface="Wingdings" panose="05000000000000000000" pitchFamily="2" charset="2"/>
              <a:buChar char="§"/>
              <a:defRPr/>
            </a:pPr>
            <a:r>
              <a:rPr lang="fr-FR" sz="1400" b="1" dirty="0" smtClean="0">
                <a:solidFill>
                  <a:schemeClr val="tx1"/>
                </a:solidFill>
                <a:latin typeface="Arial" panose="020B0604020202020204" pitchFamily="34" charset="0"/>
                <a:ea typeface="Times New Roman" pitchFamily="18" charset="0"/>
                <a:cs typeface="Arial" panose="020B0604020202020204" pitchFamily="34" charset="0"/>
              </a:rPr>
              <a:t>ISF: </a:t>
            </a:r>
            <a:r>
              <a:rPr lang="fr-FR" b="1" dirty="0" smtClean="0">
                <a:solidFill>
                  <a:srgbClr val="C00000"/>
                </a:solidFill>
                <a:latin typeface="Arial" panose="020B0604020202020204" pitchFamily="34" charset="0"/>
                <a:ea typeface="Times New Roman" pitchFamily="18" charset="0"/>
                <a:cs typeface="Arial" panose="020B0604020202020204" pitchFamily="34" charset="0"/>
              </a:rPr>
              <a:t>2,55 </a:t>
            </a:r>
            <a:r>
              <a:rPr lang="fr-FR" sz="1400" b="1" dirty="0">
                <a:solidFill>
                  <a:schemeClr val="tx1"/>
                </a:solidFill>
                <a:latin typeface="Arial" panose="020B0604020202020204" pitchFamily="34" charset="0"/>
                <a:ea typeface="Times New Roman" pitchFamily="18" charset="0"/>
                <a:cs typeface="Arial" panose="020B0604020202020204" pitchFamily="34" charset="0"/>
              </a:rPr>
              <a:t>en milieu </a:t>
            </a:r>
            <a:r>
              <a:rPr lang="fr-FR" sz="1400" b="1" dirty="0" smtClean="0">
                <a:solidFill>
                  <a:schemeClr val="tx1"/>
                </a:solidFill>
                <a:latin typeface="Arial" panose="020B0604020202020204" pitchFamily="34" charset="0"/>
                <a:ea typeface="Times New Roman" pitchFamily="18" charset="0"/>
                <a:cs typeface="Arial" panose="020B0604020202020204" pitchFamily="34" charset="0"/>
              </a:rPr>
              <a:t>rural et  </a:t>
            </a:r>
            <a:r>
              <a:rPr lang="fr-FR" b="1" dirty="0" smtClean="0">
                <a:solidFill>
                  <a:srgbClr val="C00000"/>
                </a:solidFill>
                <a:latin typeface="Arial" panose="020B0604020202020204" pitchFamily="34" charset="0"/>
                <a:ea typeface="Times New Roman" pitchFamily="18" charset="0"/>
                <a:cs typeface="Arial" panose="020B0604020202020204" pitchFamily="34" charset="0"/>
              </a:rPr>
              <a:t>2,01 </a:t>
            </a:r>
            <a:r>
              <a:rPr lang="fr-FR" sz="1400" b="1" dirty="0">
                <a:solidFill>
                  <a:schemeClr val="tx1"/>
                </a:solidFill>
                <a:latin typeface="Arial" panose="020B0604020202020204" pitchFamily="34" charset="0"/>
                <a:ea typeface="Times New Roman" pitchFamily="18" charset="0"/>
                <a:cs typeface="Arial" panose="020B0604020202020204" pitchFamily="34" charset="0"/>
              </a:rPr>
              <a:t>en milieu </a:t>
            </a:r>
            <a:r>
              <a:rPr lang="fr-FR" sz="1400" b="1" dirty="0" smtClean="0">
                <a:solidFill>
                  <a:schemeClr val="tx1"/>
                </a:solidFill>
                <a:latin typeface="Arial" panose="020B0604020202020204" pitchFamily="34" charset="0"/>
                <a:ea typeface="Times New Roman" pitchFamily="18" charset="0"/>
                <a:cs typeface="Arial" panose="020B0604020202020204" pitchFamily="34" charset="0"/>
              </a:rPr>
              <a:t>urbain;</a:t>
            </a:r>
            <a:endParaRPr lang="fr-FR" sz="1400" b="1" dirty="0">
              <a:solidFill>
                <a:schemeClr val="tx1"/>
              </a:solidFill>
              <a:latin typeface="Arial" panose="020B0604020202020204" pitchFamily="34" charset="0"/>
              <a:ea typeface="Times New Roman" pitchFamily="18" charset="0"/>
              <a:cs typeface="Arial" panose="020B0604020202020204" pitchFamily="34" charset="0"/>
            </a:endParaRPr>
          </a:p>
          <a:p>
            <a:pPr>
              <a:defRPr/>
            </a:pPr>
            <a:endParaRPr lang="fr-FR" sz="1400" b="1" dirty="0">
              <a:solidFill>
                <a:schemeClr val="tx1"/>
              </a:solidFill>
              <a:latin typeface="+mn-lt"/>
              <a:ea typeface="Times New Roman" pitchFamily="18" charset="0"/>
              <a:cs typeface="Arial" panose="020B0604020202020204" pitchFamily="34" charset="0"/>
            </a:endParaRPr>
          </a:p>
          <a:p>
            <a:pPr marL="285750" indent="-285750">
              <a:buFont typeface="Wingdings" panose="05000000000000000000" pitchFamily="2" charset="2"/>
              <a:buChar char="§"/>
              <a:defRPr/>
            </a:pPr>
            <a:r>
              <a:rPr lang="fr-FR" sz="1400" b="1" dirty="0">
                <a:solidFill>
                  <a:schemeClr val="tx1"/>
                </a:solidFill>
                <a:latin typeface="+mn-lt"/>
                <a:ea typeface="Times New Roman" pitchFamily="18" charset="0"/>
                <a:cs typeface="Arial" panose="020B0604020202020204" pitchFamily="34" charset="0"/>
              </a:rPr>
              <a:t>En milieu urbain, la fécondité passe en dessous du seuil de remplacement des générations.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Grp="1" noChangeArrowheads="1"/>
          </p:cNvSpPr>
          <p:nvPr>
            <p:ph type="sldNum" sz="quarter" idx="11"/>
          </p:nvPr>
        </p:nvSpPr>
        <p:spPr>
          <a:noFill/>
        </p:spPr>
        <p:txBody>
          <a:bodyPr/>
          <a:lstStyle/>
          <a:p>
            <a:fld id="{FDFDAC63-70C9-481B-BFB2-50BC131DA9EF}" type="slidenum">
              <a:rPr lang="fr-FR" altLang="fr-FR"/>
              <a:pPr/>
              <a:t>15</a:t>
            </a:fld>
            <a:endParaRPr lang="fr-FR" altLang="fr-FR"/>
          </a:p>
        </p:txBody>
      </p:sp>
      <p:sp>
        <p:nvSpPr>
          <p:cNvPr id="2457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ltLang="fr-FR"/>
          </a:p>
        </p:txBody>
      </p:sp>
      <p:graphicFrame>
        <p:nvGraphicFramePr>
          <p:cNvPr id="24580" name="Object 4"/>
          <p:cNvGraphicFramePr>
            <a:graphicFrameLocks noChangeAspect="1"/>
          </p:cNvGraphicFramePr>
          <p:nvPr/>
        </p:nvGraphicFramePr>
        <p:xfrm>
          <a:off x="928688" y="1285875"/>
          <a:ext cx="7072312" cy="3536950"/>
        </p:xfrm>
        <a:graphic>
          <a:graphicData uri="http://schemas.openxmlformats.org/presentationml/2006/ole">
            <p:oleObj spid="_x0000_s24580" name="Feuille de calcul" r:id="rId4" imgW="6238773" imgH="2790678" progId="Excel.Sheet.12">
              <p:embed/>
            </p:oleObj>
          </a:graphicData>
        </a:graphic>
      </p:graphicFrame>
      <p:sp>
        <p:nvSpPr>
          <p:cNvPr id="24581" name="Rectangle 6"/>
          <p:cNvSpPr>
            <a:spLocks noChangeArrowheads="1"/>
          </p:cNvSpPr>
          <p:nvPr/>
        </p:nvSpPr>
        <p:spPr bwMode="auto">
          <a:xfrm>
            <a:off x="0" y="857250"/>
            <a:ext cx="9144000" cy="338138"/>
          </a:xfrm>
          <a:prstGeom prst="rect">
            <a:avLst/>
          </a:prstGeom>
          <a:noFill/>
          <a:ln w="9525">
            <a:noFill/>
            <a:miter lim="800000"/>
            <a:headEnd/>
            <a:tailEnd/>
          </a:ln>
        </p:spPr>
        <p:txBody>
          <a:bodyPr anchor="ctr">
            <a:spAutoFit/>
          </a:bodyPr>
          <a:lstStyle/>
          <a:p>
            <a:pPr algn="ctr"/>
            <a:r>
              <a:rPr lang="fr-FR" altLang="fr-FR" sz="1600" b="1">
                <a:cs typeface="Times New Roman" pitchFamily="18" charset="0"/>
              </a:rPr>
              <a:t>Taux de fécondité par âge et par milieu de résidence en 2004 et 2014</a:t>
            </a:r>
          </a:p>
        </p:txBody>
      </p:sp>
      <p:sp>
        <p:nvSpPr>
          <p:cNvPr id="23559" name="Rectangle 7"/>
          <p:cNvSpPr>
            <a:spLocks noChangeArrowheads="1"/>
          </p:cNvSpPr>
          <p:nvPr/>
        </p:nvSpPr>
        <p:spPr bwMode="auto">
          <a:xfrm>
            <a:off x="755650" y="5283200"/>
            <a:ext cx="7523163" cy="584200"/>
          </a:xfrm>
          <a:prstGeom prst="rect">
            <a:avLst/>
          </a:prstGeom>
          <a:noFill/>
          <a:ln w="9525">
            <a:noFill/>
            <a:miter lim="800000"/>
            <a:headEnd/>
            <a:tailEnd/>
          </a:ln>
          <a:effectLst/>
        </p:spPr>
        <p:txBody>
          <a:bodyPr anchor="ctr">
            <a:spAutoFit/>
          </a:bodyPr>
          <a:lstStyle/>
          <a:p>
            <a:pPr marL="285750" indent="-285750" algn="justLow">
              <a:buFont typeface="Wingdings" panose="05000000000000000000" pitchFamily="2" charset="2"/>
              <a:buChar char="§"/>
              <a:defRPr/>
            </a:pPr>
            <a:r>
              <a:rPr lang="fr-FR" sz="1600" dirty="0">
                <a:solidFill>
                  <a:schemeClr val="tx1"/>
                </a:solidFill>
                <a:latin typeface="+mn-lt"/>
                <a:ea typeface="Times New Roman" pitchFamily="18" charset="0"/>
                <a:cs typeface="Arial" panose="020B0604020202020204" pitchFamily="34" charset="0"/>
              </a:rPr>
              <a:t> En milieu rural, la baisse de la fécondité est plus importante parmi les femmes âgées de 20 à 39 ans.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1"/>
          <p:cNvSpPr>
            <a:spLocks noGrp="1"/>
          </p:cNvSpPr>
          <p:nvPr>
            <p:ph type="sldNum" sz="quarter" idx="11"/>
          </p:nvPr>
        </p:nvSpPr>
        <p:spPr>
          <a:noFill/>
        </p:spPr>
        <p:txBody>
          <a:bodyPr/>
          <a:lstStyle/>
          <a:p>
            <a:fld id="{44898DEA-FCA8-495C-924A-5CFF213A6DCE}" type="slidenum">
              <a:rPr lang="fr-FR" altLang="fr-FR"/>
              <a:pPr/>
              <a:t>16</a:t>
            </a:fld>
            <a:endParaRPr lang="fr-FR" altLang="fr-FR"/>
          </a:p>
        </p:txBody>
      </p:sp>
      <p:graphicFrame>
        <p:nvGraphicFramePr>
          <p:cNvPr id="3" name="Graphique 2"/>
          <p:cNvGraphicFramePr/>
          <p:nvPr/>
        </p:nvGraphicFramePr>
        <p:xfrm>
          <a:off x="683568" y="1208713"/>
          <a:ext cx="8056036" cy="2940367"/>
        </p:xfrm>
        <a:graphic>
          <a:graphicData uri="http://schemas.openxmlformats.org/drawingml/2006/chart">
            <c:chart xmlns:c="http://schemas.openxmlformats.org/drawingml/2006/chart" xmlns:r="http://schemas.openxmlformats.org/officeDocument/2006/relationships" r:id="rId2"/>
          </a:graphicData>
        </a:graphic>
      </p:graphicFrame>
      <p:sp>
        <p:nvSpPr>
          <p:cNvPr id="26628" name="Rectangle 3"/>
          <p:cNvSpPr>
            <a:spLocks noChangeArrowheads="1"/>
          </p:cNvSpPr>
          <p:nvPr/>
        </p:nvSpPr>
        <p:spPr bwMode="auto">
          <a:xfrm>
            <a:off x="683568" y="760413"/>
            <a:ext cx="7632848" cy="368300"/>
          </a:xfrm>
          <a:prstGeom prst="rect">
            <a:avLst/>
          </a:prstGeom>
          <a:noFill/>
          <a:ln w="9525">
            <a:noFill/>
            <a:miter lim="800000"/>
            <a:headEnd/>
            <a:tailEnd/>
          </a:ln>
        </p:spPr>
        <p:txBody>
          <a:bodyPr wrap="square">
            <a:spAutoFit/>
          </a:bodyPr>
          <a:lstStyle/>
          <a:p>
            <a:pPr algn="ctr"/>
            <a:r>
              <a:rPr lang="fr-FR" altLang="fr-FR" b="1" dirty="0">
                <a:solidFill>
                  <a:srgbClr val="C00000"/>
                </a:solidFill>
              </a:rPr>
              <a:t>Indice synthétique de fécondité par région en 2014</a:t>
            </a:r>
          </a:p>
        </p:txBody>
      </p:sp>
      <p:sp>
        <p:nvSpPr>
          <p:cNvPr id="5" name="Rectangle 4"/>
          <p:cNvSpPr/>
          <p:nvPr/>
        </p:nvSpPr>
        <p:spPr>
          <a:xfrm>
            <a:off x="214312" y="4509120"/>
            <a:ext cx="8102104" cy="1322387"/>
          </a:xfrm>
          <a:prstGeom prst="rect">
            <a:avLst/>
          </a:prstGeom>
        </p:spPr>
        <p:txBody>
          <a:bodyPr wrap="square">
            <a:spAutoFit/>
          </a:bodyPr>
          <a:lstStyle/>
          <a:p>
            <a:pPr marL="285750" indent="-285750">
              <a:buFont typeface="Wingdings" panose="05000000000000000000" pitchFamily="2" charset="2"/>
              <a:buChar char="§"/>
              <a:defRPr/>
            </a:pPr>
            <a:r>
              <a:rPr lang="fr-FR" sz="1600" dirty="0">
                <a:solidFill>
                  <a:schemeClr val="tx1"/>
                </a:solidFill>
                <a:latin typeface="+mn-lt"/>
                <a:ea typeface="Times New Roman" pitchFamily="18" charset="0"/>
                <a:cs typeface="Arial" panose="020B0604020202020204" pitchFamily="34" charset="0"/>
              </a:rPr>
              <a:t>Fécondité relativement faible dans les régions de l’Oriental (1,9), Souss-Massa (2,0), Guelmim-Oued Noun (2,0), Rabat-Salé-</a:t>
            </a:r>
            <a:r>
              <a:rPr lang="fr-FR" sz="1600" dirty="0" err="1">
                <a:solidFill>
                  <a:schemeClr val="tx1"/>
                </a:solidFill>
                <a:latin typeface="+mn-lt"/>
                <a:ea typeface="Times New Roman" pitchFamily="18" charset="0"/>
                <a:cs typeface="Arial" panose="020B0604020202020204" pitchFamily="34" charset="0"/>
              </a:rPr>
              <a:t>Kénitra</a:t>
            </a:r>
            <a:r>
              <a:rPr lang="fr-FR" sz="1600" dirty="0">
                <a:solidFill>
                  <a:schemeClr val="tx1"/>
                </a:solidFill>
                <a:latin typeface="+mn-lt"/>
                <a:ea typeface="Times New Roman" pitchFamily="18" charset="0"/>
                <a:cs typeface="Arial" panose="020B0604020202020204" pitchFamily="34" charset="0"/>
              </a:rPr>
              <a:t> (2,0);</a:t>
            </a:r>
          </a:p>
          <a:p>
            <a:pPr marL="285750" indent="-285750">
              <a:buFont typeface="Wingdings" panose="05000000000000000000" pitchFamily="2" charset="2"/>
              <a:buChar char="§"/>
              <a:defRPr/>
            </a:pPr>
            <a:endParaRPr lang="fr-FR" sz="1600" dirty="0">
              <a:solidFill>
                <a:schemeClr val="tx1"/>
              </a:solidFill>
              <a:latin typeface="+mn-lt"/>
              <a:ea typeface="Times New Roman" pitchFamily="18" charset="0"/>
              <a:cs typeface="Arial" panose="020B0604020202020204" pitchFamily="34" charset="0"/>
            </a:endParaRPr>
          </a:p>
          <a:p>
            <a:pPr marL="285750" indent="-285750">
              <a:buFont typeface="Wingdings" panose="05000000000000000000" pitchFamily="2" charset="2"/>
              <a:buChar char="§"/>
              <a:defRPr/>
            </a:pPr>
            <a:r>
              <a:rPr lang="fr-FR" sz="1600" dirty="0">
                <a:solidFill>
                  <a:schemeClr val="tx1"/>
                </a:solidFill>
                <a:latin typeface="+mn-lt"/>
                <a:ea typeface="Times New Roman" pitchFamily="18" charset="0"/>
                <a:cs typeface="Arial" panose="020B0604020202020204" pitchFamily="34" charset="0"/>
              </a:rPr>
              <a:t>Elle est plus élevée dans les régions de Ed Dakhla-Oued-Ed </a:t>
            </a:r>
            <a:r>
              <a:rPr lang="fr-FR" sz="1600" dirty="0" err="1">
                <a:solidFill>
                  <a:schemeClr val="tx1"/>
                </a:solidFill>
                <a:latin typeface="+mn-lt"/>
                <a:ea typeface="Times New Roman" pitchFamily="18" charset="0"/>
                <a:cs typeface="Arial" panose="020B0604020202020204" pitchFamily="34" charset="0"/>
              </a:rPr>
              <a:t>Dahab</a:t>
            </a:r>
            <a:r>
              <a:rPr lang="fr-FR" sz="1600" dirty="0">
                <a:solidFill>
                  <a:schemeClr val="tx1"/>
                </a:solidFill>
                <a:latin typeface="+mn-lt"/>
                <a:ea typeface="Times New Roman" pitchFamily="18" charset="0"/>
                <a:cs typeface="Arial" panose="020B0604020202020204" pitchFamily="34" charset="0"/>
              </a:rPr>
              <a:t> (2,9), Marrakech-Safi (2,4), Beni-Mellal-</a:t>
            </a:r>
            <a:r>
              <a:rPr lang="fr-FR" sz="1600" dirty="0" err="1">
                <a:solidFill>
                  <a:schemeClr val="tx1"/>
                </a:solidFill>
                <a:latin typeface="+mn-lt"/>
                <a:ea typeface="Times New Roman" pitchFamily="18" charset="0"/>
                <a:cs typeface="Arial" panose="020B0604020202020204" pitchFamily="34" charset="0"/>
              </a:rPr>
              <a:t>Khénifra</a:t>
            </a:r>
            <a:r>
              <a:rPr lang="fr-FR" sz="1600" dirty="0">
                <a:solidFill>
                  <a:schemeClr val="tx1"/>
                </a:solidFill>
                <a:latin typeface="+mn-lt"/>
                <a:ea typeface="Times New Roman" pitchFamily="18" charset="0"/>
                <a:cs typeface="Arial" panose="020B0604020202020204" pitchFamily="34" charset="0"/>
              </a:rPr>
              <a:t> (2,4) et </a:t>
            </a:r>
            <a:r>
              <a:rPr lang="fr-FR" sz="1600" dirty="0" err="1">
                <a:solidFill>
                  <a:schemeClr val="tx1"/>
                </a:solidFill>
                <a:latin typeface="+mn-lt"/>
                <a:ea typeface="Times New Roman" pitchFamily="18" charset="0"/>
                <a:cs typeface="Arial" panose="020B0604020202020204" pitchFamily="34" charset="0"/>
              </a:rPr>
              <a:t>Laayoune-Sakia</a:t>
            </a:r>
            <a:r>
              <a:rPr lang="fr-FR" sz="1600" dirty="0">
                <a:solidFill>
                  <a:schemeClr val="tx1"/>
                </a:solidFill>
                <a:latin typeface="+mn-lt"/>
                <a:ea typeface="Times New Roman" pitchFamily="18" charset="0"/>
                <a:cs typeface="Arial" panose="020B0604020202020204" pitchFamily="34" charset="0"/>
              </a:rPr>
              <a:t> El Hamra (2,4).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1"/>
          <p:cNvSpPr>
            <a:spLocks noGrp="1"/>
          </p:cNvSpPr>
          <p:nvPr>
            <p:ph type="sldNum" sz="quarter" idx="11"/>
          </p:nvPr>
        </p:nvSpPr>
        <p:spPr>
          <a:noFill/>
        </p:spPr>
        <p:txBody>
          <a:bodyPr/>
          <a:lstStyle/>
          <a:p>
            <a:fld id="{14035B65-28F8-4DDB-9B87-8B8651D864F8}" type="slidenum">
              <a:rPr lang="fr-FR" altLang="fr-FR"/>
              <a:pPr/>
              <a:t>17</a:t>
            </a:fld>
            <a:endParaRPr lang="fr-FR" altLang="fr-FR"/>
          </a:p>
        </p:txBody>
      </p:sp>
      <p:pic>
        <p:nvPicPr>
          <p:cNvPr id="27651" name="Image 2"/>
          <p:cNvPicPr>
            <a:picLocks noChangeAspect="1"/>
          </p:cNvPicPr>
          <p:nvPr/>
        </p:nvPicPr>
        <p:blipFill>
          <a:blip r:embed="rId2" cstate="print"/>
          <a:srcRect/>
          <a:stretch>
            <a:fillRect/>
          </a:stretch>
        </p:blipFill>
        <p:spPr bwMode="auto">
          <a:xfrm>
            <a:off x="2555875" y="692150"/>
            <a:ext cx="4075113" cy="5761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Grp="1" noChangeArrowheads="1"/>
          </p:cNvSpPr>
          <p:nvPr>
            <p:ph type="sldNum" sz="quarter" idx="11"/>
          </p:nvPr>
        </p:nvSpPr>
        <p:spPr>
          <a:noFill/>
        </p:spPr>
        <p:txBody>
          <a:bodyPr/>
          <a:lstStyle/>
          <a:p>
            <a:fld id="{62676DBC-6A4E-4461-A05B-BC8DBDD2243C}" type="slidenum">
              <a:rPr lang="fr-FR" altLang="fr-FR"/>
              <a:pPr/>
              <a:t>18</a:t>
            </a:fld>
            <a:endParaRPr lang="fr-FR" altLang="fr-FR"/>
          </a:p>
        </p:txBody>
      </p:sp>
      <p:sp>
        <p:nvSpPr>
          <p:cNvPr id="2867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ltLang="fr-FR"/>
          </a:p>
        </p:txBody>
      </p:sp>
      <p:graphicFrame>
        <p:nvGraphicFramePr>
          <p:cNvPr id="7" name="Tableau 6"/>
          <p:cNvGraphicFramePr>
            <a:graphicFrameLocks noGrp="1"/>
          </p:cNvGraphicFramePr>
          <p:nvPr/>
        </p:nvGraphicFramePr>
        <p:xfrm>
          <a:off x="579438" y="1643063"/>
          <a:ext cx="7921627" cy="2087561"/>
        </p:xfrm>
        <a:graphic>
          <a:graphicData uri="http://schemas.openxmlformats.org/drawingml/2006/table">
            <a:tbl>
              <a:tblPr/>
              <a:tblGrid>
                <a:gridCol w="1779331"/>
                <a:gridCol w="1089128"/>
                <a:gridCol w="991010"/>
                <a:gridCol w="991010"/>
                <a:gridCol w="1089128"/>
                <a:gridCol w="991010"/>
                <a:gridCol w="991010"/>
              </a:tblGrid>
              <a:tr h="376205">
                <a:tc>
                  <a:txBody>
                    <a:bodyPr/>
                    <a:lstStyle/>
                    <a:p>
                      <a:pPr hangingPunct="0">
                        <a:lnSpc>
                          <a:spcPct val="100000"/>
                        </a:lnSpc>
                        <a:spcAft>
                          <a:spcPts val="0"/>
                        </a:spcAft>
                      </a:pPr>
                      <a:endParaRPr lang="fr-FR" sz="2000" dirty="0">
                        <a:latin typeface="+mn-lt"/>
                        <a:ea typeface="Times New Roman"/>
                        <a:cs typeface="Arial"/>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hangingPunct="0">
                        <a:lnSpc>
                          <a:spcPct val="100000"/>
                        </a:lnSpc>
                        <a:spcAft>
                          <a:spcPts val="0"/>
                        </a:spcAft>
                      </a:pPr>
                      <a:r>
                        <a:rPr lang="fr-FR" sz="1600" b="1" dirty="0">
                          <a:latin typeface="+mn-lt"/>
                          <a:ea typeface="Times New Roman"/>
                          <a:cs typeface="Arial"/>
                        </a:rPr>
                        <a:t>RGPH 2004</a:t>
                      </a:r>
                      <a:endParaRPr lang="fr-FR" sz="2000" dirty="0">
                        <a:latin typeface="+mn-lt"/>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hangingPunct="0">
                        <a:lnSpc>
                          <a:spcPct val="100000"/>
                        </a:lnSpc>
                        <a:spcAft>
                          <a:spcPts val="0"/>
                        </a:spcAft>
                      </a:pPr>
                      <a:r>
                        <a:rPr lang="fr-FR" sz="1600" b="1" dirty="0">
                          <a:latin typeface="+mn-lt"/>
                          <a:ea typeface="Times New Roman"/>
                          <a:cs typeface="Arial"/>
                        </a:rPr>
                        <a:t>RGPH 2014</a:t>
                      </a:r>
                      <a:endParaRPr lang="fr-FR" sz="2000" dirty="0">
                        <a:latin typeface="+mn-lt"/>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387991">
                <a:tc>
                  <a:txBody>
                    <a:bodyPr/>
                    <a:lstStyle/>
                    <a:p>
                      <a:pPr>
                        <a:lnSpc>
                          <a:spcPts val="1145"/>
                        </a:lnSpc>
                        <a:spcAft>
                          <a:spcPts val="0"/>
                        </a:spcAft>
                      </a:pPr>
                      <a:r>
                        <a:rPr lang="fr-FR" sz="1600" b="1" dirty="0">
                          <a:latin typeface="+mn-lt"/>
                          <a:ea typeface="Times New Roman"/>
                          <a:cs typeface="Arial"/>
                        </a:rPr>
                        <a:t>Statut </a:t>
                      </a:r>
                      <a:r>
                        <a:rPr lang="fr-FR" sz="1600" b="1" dirty="0" smtClean="0">
                          <a:latin typeface="+mn-lt"/>
                          <a:ea typeface="Times New Roman"/>
                          <a:cs typeface="Arial"/>
                        </a:rPr>
                        <a:t>matrimonial</a:t>
                      </a:r>
                      <a:endParaRPr lang="fr-FR" sz="2000" dirty="0">
                        <a:latin typeface="+mn-lt"/>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30"/>
                        </a:lnSpc>
                        <a:spcAft>
                          <a:spcPts val="0"/>
                        </a:spcAft>
                      </a:pPr>
                      <a:r>
                        <a:rPr lang="fr-FR" sz="1400" b="1" dirty="0">
                          <a:latin typeface="+mn-lt"/>
                          <a:ea typeface="Times New Roman"/>
                          <a:cs typeface="Arial"/>
                        </a:rPr>
                        <a:t>Masculin</a:t>
                      </a:r>
                      <a:endParaRPr lang="fr-FR" sz="2000" dirty="0">
                        <a:latin typeface="+mn-lt"/>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30"/>
                        </a:lnSpc>
                        <a:spcAft>
                          <a:spcPts val="0"/>
                        </a:spcAft>
                      </a:pPr>
                      <a:r>
                        <a:rPr lang="fr-FR" sz="1400" b="1" dirty="0">
                          <a:latin typeface="+mn-lt"/>
                          <a:ea typeface="Times New Roman"/>
                          <a:cs typeface="Arial"/>
                        </a:rPr>
                        <a:t>Féminin</a:t>
                      </a:r>
                      <a:endParaRPr lang="fr-FR" sz="2000" dirty="0">
                        <a:latin typeface="+mn-lt"/>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30"/>
                        </a:lnSpc>
                        <a:spcAft>
                          <a:spcPts val="0"/>
                        </a:spcAft>
                      </a:pPr>
                      <a:r>
                        <a:rPr lang="fr-FR" sz="1400" b="1" dirty="0">
                          <a:latin typeface="+mn-lt"/>
                          <a:ea typeface="Times New Roman"/>
                          <a:cs typeface="Arial"/>
                        </a:rPr>
                        <a:t>Total</a:t>
                      </a:r>
                      <a:endParaRPr lang="fr-FR" sz="2000" dirty="0">
                        <a:latin typeface="+mn-lt"/>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30"/>
                        </a:lnSpc>
                        <a:spcAft>
                          <a:spcPts val="0"/>
                        </a:spcAft>
                      </a:pPr>
                      <a:r>
                        <a:rPr lang="fr-FR" sz="1400" b="1" dirty="0">
                          <a:latin typeface="+mn-lt"/>
                          <a:ea typeface="Times New Roman"/>
                          <a:cs typeface="Arial"/>
                        </a:rPr>
                        <a:t>Masculin</a:t>
                      </a:r>
                      <a:endParaRPr lang="fr-FR" sz="2000" dirty="0">
                        <a:latin typeface="+mn-lt"/>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30"/>
                        </a:lnSpc>
                        <a:spcAft>
                          <a:spcPts val="0"/>
                        </a:spcAft>
                      </a:pPr>
                      <a:r>
                        <a:rPr lang="fr-FR" sz="1400" b="1" dirty="0">
                          <a:latin typeface="+mn-lt"/>
                          <a:ea typeface="Times New Roman"/>
                          <a:cs typeface="Arial"/>
                        </a:rPr>
                        <a:t>Féminin</a:t>
                      </a:r>
                      <a:endParaRPr lang="fr-FR" sz="2000" dirty="0">
                        <a:latin typeface="+mn-lt"/>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30"/>
                        </a:lnSpc>
                        <a:spcAft>
                          <a:spcPts val="0"/>
                        </a:spcAft>
                      </a:pPr>
                      <a:r>
                        <a:rPr lang="fr-FR" sz="1400" b="1" dirty="0">
                          <a:latin typeface="+mn-lt"/>
                          <a:ea typeface="Times New Roman"/>
                          <a:cs typeface="Arial"/>
                        </a:rPr>
                        <a:t>Total</a:t>
                      </a:r>
                      <a:endParaRPr lang="fr-FR" sz="2000" dirty="0">
                        <a:latin typeface="+mn-lt"/>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73">
                <a:tc>
                  <a:txBody>
                    <a:bodyPr/>
                    <a:lstStyle/>
                    <a:p>
                      <a:pPr>
                        <a:lnSpc>
                          <a:spcPts val="1145"/>
                        </a:lnSpc>
                        <a:spcAft>
                          <a:spcPts val="0"/>
                        </a:spcAft>
                      </a:pPr>
                      <a:r>
                        <a:rPr lang="fr-FR" sz="1600" dirty="0">
                          <a:latin typeface="+mn-lt"/>
                          <a:ea typeface="Times New Roman"/>
                          <a:cs typeface="Arial"/>
                        </a:rPr>
                        <a:t>Célibataire</a:t>
                      </a:r>
                      <a:endParaRPr lang="fr-FR" sz="2000" dirty="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a:latin typeface="+mn-lt"/>
                          <a:ea typeface="Times New Roman"/>
                          <a:cs typeface="Arial"/>
                        </a:rPr>
                        <a:t>45,7</a:t>
                      </a:r>
                      <a:endParaRPr lang="fr-FR" sz="200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a:latin typeface="+mn-lt"/>
                          <a:ea typeface="Times New Roman"/>
                          <a:cs typeface="Arial"/>
                        </a:rPr>
                        <a:t>34,0</a:t>
                      </a:r>
                      <a:endParaRPr lang="fr-FR" sz="200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b="1" dirty="0">
                          <a:solidFill>
                            <a:srgbClr val="FF0000"/>
                          </a:solidFill>
                          <a:latin typeface="+mn-lt"/>
                          <a:ea typeface="Times New Roman"/>
                          <a:cs typeface="Arial"/>
                        </a:rPr>
                        <a:t>39,7</a:t>
                      </a:r>
                      <a:endParaRPr lang="fr-FR" sz="2000" b="1" dirty="0">
                        <a:solidFill>
                          <a:srgbClr val="FF0000"/>
                        </a:solidFill>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a:latin typeface="+mn-lt"/>
                          <a:ea typeface="Times New Roman"/>
                          <a:cs typeface="Arial"/>
                        </a:rPr>
                        <a:t>40,9</a:t>
                      </a:r>
                      <a:endParaRPr lang="fr-FR" sz="200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a:latin typeface="+mn-lt"/>
                          <a:ea typeface="Times New Roman"/>
                          <a:cs typeface="Arial"/>
                        </a:rPr>
                        <a:t>28,9</a:t>
                      </a:r>
                      <a:endParaRPr lang="fr-FR" sz="200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b="1" dirty="0">
                          <a:solidFill>
                            <a:srgbClr val="FF0000"/>
                          </a:solidFill>
                          <a:latin typeface="+mn-lt"/>
                          <a:ea typeface="Times New Roman"/>
                          <a:cs typeface="Arial"/>
                        </a:rPr>
                        <a:t>34,8</a:t>
                      </a:r>
                      <a:endParaRPr lang="fr-FR" sz="2000" b="1" dirty="0">
                        <a:solidFill>
                          <a:srgbClr val="FF0000"/>
                        </a:solidFill>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73">
                <a:tc>
                  <a:txBody>
                    <a:bodyPr/>
                    <a:lstStyle/>
                    <a:p>
                      <a:pPr>
                        <a:lnSpc>
                          <a:spcPts val="1145"/>
                        </a:lnSpc>
                        <a:spcAft>
                          <a:spcPts val="0"/>
                        </a:spcAft>
                      </a:pPr>
                      <a:r>
                        <a:rPr lang="fr-FR" sz="1600">
                          <a:latin typeface="+mn-lt"/>
                          <a:ea typeface="Times New Roman"/>
                          <a:cs typeface="Arial"/>
                        </a:rPr>
                        <a:t>Marié</a:t>
                      </a:r>
                      <a:endParaRPr lang="fr-FR" sz="200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a:latin typeface="+mn-lt"/>
                          <a:ea typeface="Times New Roman"/>
                          <a:cs typeface="Arial"/>
                        </a:rPr>
                        <a:t>52,7</a:t>
                      </a:r>
                      <a:endParaRPr lang="fr-FR" sz="200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dirty="0">
                          <a:latin typeface="+mn-lt"/>
                          <a:ea typeface="Times New Roman"/>
                          <a:cs typeface="Arial"/>
                        </a:rPr>
                        <a:t>52,8</a:t>
                      </a:r>
                      <a:endParaRPr lang="fr-FR" sz="2000" dirty="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b="1" kern="1200" dirty="0">
                          <a:solidFill>
                            <a:srgbClr val="FF0000"/>
                          </a:solidFill>
                          <a:latin typeface="+mn-lt"/>
                          <a:ea typeface="Times New Roman"/>
                          <a:cs typeface="Arial"/>
                        </a:rPr>
                        <a:t>52,7</a:t>
                      </a: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a:latin typeface="+mn-lt"/>
                          <a:ea typeface="Times New Roman"/>
                          <a:cs typeface="Arial"/>
                        </a:rPr>
                        <a:t>57,3</a:t>
                      </a:r>
                      <a:endParaRPr lang="fr-FR" sz="200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a:latin typeface="+mn-lt"/>
                          <a:ea typeface="Times New Roman"/>
                          <a:cs typeface="Arial"/>
                        </a:rPr>
                        <a:t>57,8</a:t>
                      </a:r>
                      <a:endParaRPr lang="fr-FR" sz="200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b="1" kern="1200" dirty="0">
                          <a:solidFill>
                            <a:srgbClr val="FF0000"/>
                          </a:solidFill>
                          <a:latin typeface="+mn-lt"/>
                          <a:ea typeface="Times New Roman"/>
                          <a:cs typeface="Arial"/>
                        </a:rPr>
                        <a:t>57,5</a:t>
                      </a: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73">
                <a:tc>
                  <a:txBody>
                    <a:bodyPr/>
                    <a:lstStyle/>
                    <a:p>
                      <a:pPr>
                        <a:lnSpc>
                          <a:spcPts val="1145"/>
                        </a:lnSpc>
                        <a:spcAft>
                          <a:spcPts val="0"/>
                        </a:spcAft>
                      </a:pPr>
                      <a:r>
                        <a:rPr lang="fr-FR" sz="1600">
                          <a:latin typeface="+mn-lt"/>
                          <a:ea typeface="Times New Roman"/>
                          <a:cs typeface="Arial"/>
                        </a:rPr>
                        <a:t>Divorcé</a:t>
                      </a:r>
                      <a:endParaRPr lang="fr-FR" sz="200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dirty="0">
                          <a:latin typeface="+mn-lt"/>
                          <a:ea typeface="Times New Roman"/>
                          <a:cs typeface="Arial"/>
                        </a:rPr>
                        <a:t>0,7</a:t>
                      </a:r>
                      <a:endParaRPr lang="fr-FR" sz="2000" dirty="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dirty="0">
                          <a:latin typeface="+mn-lt"/>
                          <a:ea typeface="Times New Roman"/>
                          <a:cs typeface="Arial"/>
                        </a:rPr>
                        <a:t>3,1</a:t>
                      </a:r>
                      <a:endParaRPr lang="fr-FR" sz="2000" dirty="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b="1" dirty="0">
                          <a:latin typeface="+mn-lt"/>
                          <a:ea typeface="Times New Roman"/>
                          <a:cs typeface="Arial"/>
                        </a:rPr>
                        <a:t>2,0</a:t>
                      </a:r>
                      <a:endParaRPr lang="fr-FR" sz="2000" b="1" dirty="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a:latin typeface="+mn-lt"/>
                          <a:ea typeface="Times New Roman"/>
                          <a:cs typeface="Arial"/>
                        </a:rPr>
                        <a:t>0,9</a:t>
                      </a:r>
                      <a:endParaRPr lang="fr-FR" sz="200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a:latin typeface="+mn-lt"/>
                          <a:ea typeface="Times New Roman"/>
                          <a:cs typeface="Arial"/>
                        </a:rPr>
                        <a:t>3,4</a:t>
                      </a:r>
                      <a:endParaRPr lang="fr-FR" sz="200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b="1" dirty="0">
                          <a:latin typeface="+mn-lt"/>
                          <a:ea typeface="Times New Roman"/>
                          <a:cs typeface="Arial"/>
                        </a:rPr>
                        <a:t>2,2</a:t>
                      </a:r>
                      <a:endParaRPr lang="fr-FR" sz="2000" b="1" dirty="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73">
                <a:tc>
                  <a:txBody>
                    <a:bodyPr/>
                    <a:lstStyle/>
                    <a:p>
                      <a:pPr>
                        <a:lnSpc>
                          <a:spcPts val="1145"/>
                        </a:lnSpc>
                        <a:spcAft>
                          <a:spcPts val="0"/>
                        </a:spcAft>
                      </a:pPr>
                      <a:r>
                        <a:rPr lang="fr-FR" sz="1600">
                          <a:latin typeface="+mn-lt"/>
                          <a:ea typeface="Times New Roman"/>
                          <a:cs typeface="Arial"/>
                        </a:rPr>
                        <a:t>Veuf</a:t>
                      </a:r>
                      <a:endParaRPr lang="fr-FR" sz="200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a:latin typeface="+mn-lt"/>
                          <a:ea typeface="Times New Roman"/>
                          <a:cs typeface="Arial"/>
                        </a:rPr>
                        <a:t>0,9</a:t>
                      </a:r>
                      <a:endParaRPr lang="fr-FR" sz="200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dirty="0">
                          <a:latin typeface="+mn-lt"/>
                          <a:ea typeface="Times New Roman"/>
                          <a:cs typeface="Arial"/>
                        </a:rPr>
                        <a:t>10,1</a:t>
                      </a:r>
                      <a:endParaRPr lang="fr-FR" sz="2000" dirty="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b="1" dirty="0">
                          <a:latin typeface="+mn-lt"/>
                          <a:ea typeface="Times New Roman"/>
                          <a:cs typeface="Arial"/>
                        </a:rPr>
                        <a:t>5,6</a:t>
                      </a:r>
                      <a:endParaRPr lang="fr-FR" sz="2000" b="1" dirty="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a:latin typeface="+mn-lt"/>
                          <a:ea typeface="Times New Roman"/>
                          <a:cs typeface="Arial"/>
                        </a:rPr>
                        <a:t>0,8</a:t>
                      </a:r>
                      <a:endParaRPr lang="fr-FR" sz="200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a:latin typeface="+mn-lt"/>
                          <a:ea typeface="Times New Roman"/>
                          <a:cs typeface="Arial"/>
                        </a:rPr>
                        <a:t>10,0</a:t>
                      </a:r>
                      <a:endParaRPr lang="fr-FR" sz="200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b="1" dirty="0">
                          <a:latin typeface="+mn-lt"/>
                          <a:ea typeface="Times New Roman"/>
                          <a:cs typeface="Arial"/>
                        </a:rPr>
                        <a:t>5,5</a:t>
                      </a:r>
                      <a:endParaRPr lang="fr-FR" sz="2000" b="1" dirty="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73">
                <a:tc>
                  <a:txBody>
                    <a:bodyPr/>
                    <a:lstStyle/>
                    <a:p>
                      <a:pPr>
                        <a:lnSpc>
                          <a:spcPts val="1145"/>
                        </a:lnSpc>
                        <a:spcAft>
                          <a:spcPts val="0"/>
                        </a:spcAft>
                      </a:pPr>
                      <a:r>
                        <a:rPr lang="fr-FR" sz="1600">
                          <a:latin typeface="+mn-lt"/>
                          <a:ea typeface="Times New Roman"/>
                          <a:cs typeface="Arial"/>
                        </a:rPr>
                        <a:t>Total</a:t>
                      </a:r>
                      <a:endParaRPr lang="fr-FR" sz="200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a:latin typeface="+mn-lt"/>
                          <a:ea typeface="Times New Roman"/>
                          <a:cs typeface="Arial"/>
                        </a:rPr>
                        <a:t>100,0</a:t>
                      </a:r>
                      <a:endParaRPr lang="fr-FR" sz="200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dirty="0">
                          <a:latin typeface="+mn-lt"/>
                          <a:ea typeface="Times New Roman"/>
                          <a:cs typeface="Arial"/>
                        </a:rPr>
                        <a:t>100,0</a:t>
                      </a:r>
                      <a:endParaRPr lang="fr-FR" sz="2000" dirty="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b="1" dirty="0">
                          <a:latin typeface="+mn-lt"/>
                          <a:ea typeface="Times New Roman"/>
                          <a:cs typeface="Arial"/>
                        </a:rPr>
                        <a:t>100,0</a:t>
                      </a:r>
                      <a:endParaRPr lang="fr-FR" sz="2000" b="1" dirty="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dirty="0">
                          <a:latin typeface="+mn-lt"/>
                          <a:ea typeface="Times New Roman"/>
                          <a:cs typeface="Arial"/>
                        </a:rPr>
                        <a:t>100,0</a:t>
                      </a:r>
                      <a:endParaRPr lang="fr-FR" sz="2000" dirty="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dirty="0">
                          <a:latin typeface="+mn-lt"/>
                          <a:ea typeface="Times New Roman"/>
                          <a:cs typeface="Arial"/>
                        </a:rPr>
                        <a:t>100,0</a:t>
                      </a:r>
                      <a:endParaRPr lang="fr-FR" sz="2000" dirty="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45"/>
                        </a:lnSpc>
                        <a:spcAft>
                          <a:spcPts val="0"/>
                        </a:spcAft>
                      </a:pPr>
                      <a:r>
                        <a:rPr lang="fr-FR" sz="1600" b="1" dirty="0">
                          <a:latin typeface="+mn-lt"/>
                          <a:ea typeface="Times New Roman"/>
                          <a:cs typeface="Arial"/>
                        </a:rPr>
                        <a:t>100,0</a:t>
                      </a:r>
                      <a:endParaRPr lang="fr-FR" sz="2000" b="1" dirty="0">
                        <a:latin typeface="+mn-lt"/>
                        <a:ea typeface="Times New Roman"/>
                        <a:cs typeface="Arial"/>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738" name="Rectangle 7"/>
          <p:cNvSpPr>
            <a:spLocks noChangeArrowheads="1"/>
          </p:cNvSpPr>
          <p:nvPr/>
        </p:nvSpPr>
        <p:spPr bwMode="auto">
          <a:xfrm>
            <a:off x="755576" y="1071563"/>
            <a:ext cx="7776864" cy="369887"/>
          </a:xfrm>
          <a:prstGeom prst="rect">
            <a:avLst/>
          </a:prstGeom>
          <a:noFill/>
          <a:ln w="9525">
            <a:noFill/>
            <a:miter lim="800000"/>
            <a:headEnd/>
            <a:tailEnd/>
          </a:ln>
        </p:spPr>
        <p:txBody>
          <a:bodyPr wrap="square" anchor="ctr">
            <a:spAutoFit/>
          </a:bodyPr>
          <a:lstStyle/>
          <a:p>
            <a:pPr indent="449263" algn="ctr"/>
            <a:r>
              <a:rPr lang="fr-FR" altLang="fr-FR" b="1" dirty="0">
                <a:solidFill>
                  <a:srgbClr val="C00000"/>
                </a:solidFill>
                <a:cs typeface="Times New Roman" pitchFamily="18" charset="0"/>
              </a:rPr>
              <a:t>Etat matrimonial de la population âgée de 15 ans et plus (%)</a:t>
            </a:r>
          </a:p>
        </p:txBody>
      </p:sp>
      <p:sp>
        <p:nvSpPr>
          <p:cNvPr id="9" name="Rectangle 8"/>
          <p:cNvSpPr/>
          <p:nvPr/>
        </p:nvSpPr>
        <p:spPr>
          <a:xfrm>
            <a:off x="500063" y="4071938"/>
            <a:ext cx="8358187" cy="2123658"/>
          </a:xfrm>
          <a:prstGeom prst="rect">
            <a:avLst/>
          </a:prstGeom>
        </p:spPr>
        <p:txBody>
          <a:bodyPr>
            <a:spAutoFit/>
          </a:bodyPr>
          <a:lstStyle/>
          <a:p>
            <a:pPr algn="justLow">
              <a:defRPr/>
            </a:pPr>
            <a:r>
              <a:rPr lang="fr-FR" sz="1600" dirty="0">
                <a:solidFill>
                  <a:schemeClr val="tx1"/>
                </a:solidFill>
                <a:latin typeface="+mn-lt"/>
                <a:ea typeface="Times New Roman" pitchFamily="18" charset="0"/>
                <a:cs typeface="Arial" panose="020B0604020202020204" pitchFamily="34" charset="0"/>
              </a:rPr>
              <a:t>Entre 2004 et 2014</a:t>
            </a:r>
            <a:r>
              <a:rPr lang="fr-FR" sz="1600" dirty="0" smtClean="0">
                <a:solidFill>
                  <a:schemeClr val="tx1"/>
                </a:solidFill>
                <a:latin typeface="+mn-lt"/>
                <a:ea typeface="Times New Roman" pitchFamily="18" charset="0"/>
                <a:cs typeface="Arial" panose="020B0604020202020204" pitchFamily="34" charset="0"/>
              </a:rPr>
              <a:t>:</a:t>
            </a:r>
          </a:p>
          <a:p>
            <a:pPr algn="justLow">
              <a:defRPr/>
            </a:pPr>
            <a:endParaRPr lang="fr-FR" sz="1600" dirty="0">
              <a:solidFill>
                <a:schemeClr val="tx1"/>
              </a:solidFill>
              <a:latin typeface="+mn-lt"/>
              <a:ea typeface="Times New Roman" pitchFamily="18" charset="0"/>
              <a:cs typeface="Arial" panose="020B0604020202020204" pitchFamily="34" charset="0"/>
            </a:endParaRPr>
          </a:p>
          <a:p>
            <a:pPr algn="justLow">
              <a:buFont typeface="Wingdings" pitchFamily="2" charset="2"/>
              <a:buChar char="§"/>
              <a:defRPr/>
            </a:pPr>
            <a:r>
              <a:rPr lang="fr-FR" sz="1600" dirty="0">
                <a:solidFill>
                  <a:schemeClr val="tx1"/>
                </a:solidFill>
                <a:latin typeface="+mn-lt"/>
                <a:ea typeface="Times New Roman" pitchFamily="18" charset="0"/>
                <a:cs typeface="Arial" panose="020B0604020202020204" pitchFamily="34" charset="0"/>
              </a:rPr>
              <a:t> La part des célibataires a baissé de </a:t>
            </a:r>
            <a:r>
              <a:rPr lang="fr-FR" b="1" dirty="0">
                <a:solidFill>
                  <a:srgbClr val="C00000"/>
                </a:solidFill>
                <a:latin typeface="Arial" panose="020B0604020202020204" pitchFamily="34" charset="0"/>
                <a:ea typeface="Times New Roman" pitchFamily="18" charset="0"/>
                <a:cs typeface="Arial" panose="020B0604020202020204" pitchFamily="34" charset="0"/>
              </a:rPr>
              <a:t>39,7%</a:t>
            </a:r>
            <a:r>
              <a:rPr lang="fr-FR" sz="1600" dirty="0">
                <a:solidFill>
                  <a:schemeClr val="tx1"/>
                </a:solidFill>
                <a:latin typeface="+mn-lt"/>
                <a:ea typeface="Times New Roman" pitchFamily="18" charset="0"/>
                <a:cs typeface="Arial" panose="020B0604020202020204" pitchFamily="34" charset="0"/>
              </a:rPr>
              <a:t> à </a:t>
            </a:r>
            <a:r>
              <a:rPr lang="fr-FR" b="1" dirty="0">
                <a:solidFill>
                  <a:srgbClr val="C00000"/>
                </a:solidFill>
                <a:latin typeface="Arial" panose="020B0604020202020204" pitchFamily="34" charset="0"/>
                <a:ea typeface="Times New Roman" pitchFamily="18" charset="0"/>
                <a:cs typeface="Arial" panose="020B0604020202020204" pitchFamily="34" charset="0"/>
              </a:rPr>
              <a:t>34,8</a:t>
            </a:r>
            <a:r>
              <a:rPr lang="fr-FR" b="1" dirty="0" smtClean="0">
                <a:solidFill>
                  <a:srgbClr val="C00000"/>
                </a:solidFill>
                <a:latin typeface="Arial" panose="020B0604020202020204" pitchFamily="34" charset="0"/>
                <a:ea typeface="Times New Roman" pitchFamily="18" charset="0"/>
                <a:cs typeface="Arial" panose="020B0604020202020204" pitchFamily="34" charset="0"/>
              </a:rPr>
              <a:t>%</a:t>
            </a:r>
            <a:r>
              <a:rPr lang="fr-FR" sz="1600" dirty="0" smtClean="0">
                <a:solidFill>
                  <a:schemeClr val="tx1"/>
                </a:solidFill>
                <a:latin typeface="+mn-lt"/>
                <a:ea typeface="Times New Roman" pitchFamily="18" charset="0"/>
                <a:cs typeface="Arial" panose="020B0604020202020204" pitchFamily="34" charset="0"/>
              </a:rPr>
              <a:t>.</a:t>
            </a:r>
          </a:p>
          <a:p>
            <a:pPr algn="justLow">
              <a:buFont typeface="Wingdings" pitchFamily="2" charset="2"/>
              <a:buChar char="§"/>
              <a:defRPr/>
            </a:pPr>
            <a:endParaRPr lang="fr-FR" sz="1600" dirty="0">
              <a:solidFill>
                <a:schemeClr val="tx1"/>
              </a:solidFill>
              <a:latin typeface="+mn-lt"/>
              <a:ea typeface="Times New Roman" pitchFamily="18" charset="0"/>
              <a:cs typeface="Arial" panose="020B0604020202020204" pitchFamily="34" charset="0"/>
            </a:endParaRPr>
          </a:p>
          <a:p>
            <a:pPr algn="justLow">
              <a:buFont typeface="Wingdings" pitchFamily="2" charset="2"/>
              <a:buChar char="§"/>
              <a:defRPr/>
            </a:pPr>
            <a:r>
              <a:rPr lang="fr-FR" sz="1600" dirty="0">
                <a:solidFill>
                  <a:schemeClr val="tx1"/>
                </a:solidFill>
                <a:latin typeface="+mn-lt"/>
                <a:ea typeface="Times New Roman" pitchFamily="18" charset="0"/>
                <a:cs typeface="Arial" panose="020B0604020202020204" pitchFamily="34" charset="0"/>
              </a:rPr>
              <a:t> La part des personnes mariées est passée de </a:t>
            </a:r>
            <a:r>
              <a:rPr lang="fr-FR" b="1" dirty="0">
                <a:solidFill>
                  <a:srgbClr val="C00000"/>
                </a:solidFill>
                <a:latin typeface="Arial" panose="020B0604020202020204" pitchFamily="34" charset="0"/>
                <a:ea typeface="Times New Roman" pitchFamily="18" charset="0"/>
                <a:cs typeface="Arial" panose="020B0604020202020204" pitchFamily="34" charset="0"/>
              </a:rPr>
              <a:t>52,7%</a:t>
            </a:r>
            <a:r>
              <a:rPr lang="fr-FR" sz="1600" dirty="0">
                <a:solidFill>
                  <a:schemeClr val="tx1"/>
                </a:solidFill>
                <a:latin typeface="+mn-lt"/>
                <a:ea typeface="Times New Roman" pitchFamily="18" charset="0"/>
                <a:cs typeface="Arial" panose="020B0604020202020204" pitchFamily="34" charset="0"/>
              </a:rPr>
              <a:t> à </a:t>
            </a:r>
            <a:r>
              <a:rPr lang="fr-FR" b="1" dirty="0">
                <a:solidFill>
                  <a:srgbClr val="C00000"/>
                </a:solidFill>
                <a:latin typeface="Arial" panose="020B0604020202020204" pitchFamily="34" charset="0"/>
                <a:ea typeface="Times New Roman" pitchFamily="18" charset="0"/>
                <a:cs typeface="Arial" panose="020B0604020202020204" pitchFamily="34" charset="0"/>
              </a:rPr>
              <a:t>57,5%</a:t>
            </a:r>
            <a:r>
              <a:rPr lang="fr-FR" sz="1600" dirty="0">
                <a:solidFill>
                  <a:schemeClr val="tx1"/>
                </a:solidFill>
                <a:latin typeface="+mn-lt"/>
                <a:ea typeface="Times New Roman" pitchFamily="18" charset="0"/>
                <a:cs typeface="Arial" panose="020B0604020202020204" pitchFamily="34" charset="0"/>
              </a:rPr>
              <a:t>. </a:t>
            </a:r>
          </a:p>
          <a:p>
            <a:pPr algn="justLow">
              <a:defRPr/>
            </a:pPr>
            <a:endParaRPr lang="fr-FR" sz="1600" dirty="0">
              <a:solidFill>
                <a:schemeClr val="tx1"/>
              </a:solidFill>
              <a:latin typeface="+mn-lt"/>
              <a:ea typeface="Times New Roman" pitchFamily="18" charset="0"/>
              <a:cs typeface="Arial" panose="020B0604020202020204" pitchFamily="34" charset="0"/>
            </a:endParaRPr>
          </a:p>
          <a:p>
            <a:pPr algn="justLow" eaLnBrk="1" hangingPunct="1">
              <a:defRPr/>
            </a:pPr>
            <a:r>
              <a:rPr lang="fr-FR" sz="1600" dirty="0">
                <a:solidFill>
                  <a:srgbClr val="800000"/>
                </a:solidFill>
                <a:latin typeface="Arial" panose="020B0604020202020204" pitchFamily="34" charset="0"/>
                <a:ea typeface="Times New Roman" pitchFamily="18" charset="0"/>
                <a:cs typeface="Arial" panose="020B0604020202020204" pitchFamily="34" charset="0"/>
              </a:rPr>
              <a:t>Mariage précoce </a:t>
            </a:r>
            <a:r>
              <a:rPr lang="fr-FR" sz="1600" dirty="0" smtClean="0">
                <a:solidFill>
                  <a:srgbClr val="800000"/>
                </a:solidFill>
                <a:latin typeface="Arial" panose="020B0604020202020204" pitchFamily="34" charset="0"/>
                <a:ea typeface="Times New Roman" pitchFamily="18" charset="0"/>
                <a:cs typeface="Arial" panose="020B0604020202020204" pitchFamily="34" charset="0"/>
              </a:rPr>
              <a:t>: 123.956 mariages de </a:t>
            </a:r>
            <a:r>
              <a:rPr lang="fr-FR" sz="1600" dirty="0">
                <a:solidFill>
                  <a:srgbClr val="800000"/>
                </a:solidFill>
                <a:latin typeface="Arial" panose="020B0604020202020204" pitchFamily="34" charset="0"/>
                <a:ea typeface="Times New Roman" pitchFamily="18" charset="0"/>
                <a:cs typeface="Arial" panose="020B0604020202020204" pitchFamily="34" charset="0"/>
              </a:rPr>
              <a:t>moins de 18 ans </a:t>
            </a:r>
            <a:r>
              <a:rPr lang="fr-FR" sz="1600" dirty="0" smtClean="0">
                <a:solidFill>
                  <a:srgbClr val="800000"/>
                </a:solidFill>
                <a:latin typeface="Arial" panose="020B0604020202020204" pitchFamily="34" charset="0"/>
                <a:ea typeface="Times New Roman" pitchFamily="18" charset="0"/>
                <a:cs typeface="Arial" panose="020B0604020202020204" pitchFamily="34" charset="0"/>
              </a:rPr>
              <a:t>(82,4%, 102.139 femmes et  53,6%, 66440 de ruraux).</a:t>
            </a:r>
            <a:endParaRPr lang="fr-FR" sz="1600" dirty="0">
              <a:solidFill>
                <a:srgbClr val="800000"/>
              </a:solidFill>
              <a:latin typeface="Arial" panose="020B0604020202020204" pitchFamily="34" charset="0"/>
              <a:ea typeface="Times New Roman"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Grp="1" noChangeArrowheads="1"/>
          </p:cNvSpPr>
          <p:nvPr>
            <p:ph type="sldNum" sz="quarter" idx="11"/>
          </p:nvPr>
        </p:nvSpPr>
        <p:spPr>
          <a:noFill/>
        </p:spPr>
        <p:txBody>
          <a:bodyPr/>
          <a:lstStyle/>
          <a:p>
            <a:fld id="{0F6DFE5E-83CD-42A8-B32C-24FE26176F51}" type="slidenum">
              <a:rPr lang="fr-FR" altLang="fr-FR"/>
              <a:pPr/>
              <a:t>19</a:t>
            </a:fld>
            <a:endParaRPr lang="fr-FR" altLang="fr-FR"/>
          </a:p>
        </p:txBody>
      </p:sp>
      <p:sp>
        <p:nvSpPr>
          <p:cNvPr id="29699" name="Rectangle 2"/>
          <p:cNvSpPr>
            <a:spLocks noChangeArrowheads="1"/>
          </p:cNvSpPr>
          <p:nvPr/>
        </p:nvSpPr>
        <p:spPr bwMode="auto">
          <a:xfrm>
            <a:off x="179388" y="1557338"/>
            <a:ext cx="8785225" cy="4751387"/>
          </a:xfrm>
          <a:prstGeom prst="rect">
            <a:avLst/>
          </a:prstGeom>
          <a:noFill/>
          <a:ln w="9525">
            <a:noFill/>
            <a:miter lim="800000"/>
            <a:headEnd/>
            <a:tailEnd/>
          </a:ln>
        </p:spPr>
        <p:txBody>
          <a:bodyPr/>
          <a:lstStyle/>
          <a:p>
            <a:pPr lvl="1">
              <a:spcBef>
                <a:spcPct val="20000"/>
              </a:spcBef>
              <a:buClr>
                <a:srgbClr val="F18E00"/>
              </a:buClr>
              <a:buSzPct val="120000"/>
            </a:pPr>
            <a:endParaRPr lang="fr-CA" altLang="fr-FR">
              <a:solidFill>
                <a:schemeClr val="tx1"/>
              </a:solidFill>
              <a:latin typeface="Calibri" pitchFamily="34" charset="0"/>
            </a:endParaRPr>
          </a:p>
        </p:txBody>
      </p:sp>
      <p:sp>
        <p:nvSpPr>
          <p:cNvPr id="29700" name="Text Box 3"/>
          <p:cNvSpPr txBox="1">
            <a:spLocks noChangeArrowheads="1"/>
          </p:cNvSpPr>
          <p:nvPr/>
        </p:nvSpPr>
        <p:spPr bwMode="auto">
          <a:xfrm>
            <a:off x="468313" y="981075"/>
            <a:ext cx="6048375" cy="366713"/>
          </a:xfrm>
          <a:prstGeom prst="rect">
            <a:avLst/>
          </a:prstGeom>
          <a:noFill/>
          <a:ln w="9525">
            <a:noFill/>
            <a:miter lim="800000"/>
            <a:headEnd/>
            <a:tailEnd/>
          </a:ln>
        </p:spPr>
        <p:txBody>
          <a:bodyPr>
            <a:spAutoFit/>
          </a:bodyPr>
          <a:lstStyle/>
          <a:p>
            <a:pPr eaLnBrk="1" hangingPunct="1">
              <a:spcBef>
                <a:spcPct val="50000"/>
              </a:spcBef>
            </a:pPr>
            <a:endParaRPr lang="fr-FR" altLang="fr-FR"/>
          </a:p>
        </p:txBody>
      </p:sp>
      <p:sp>
        <p:nvSpPr>
          <p:cNvPr id="2970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ltLang="fr-FR"/>
          </a:p>
        </p:txBody>
      </p:sp>
      <p:sp>
        <p:nvSpPr>
          <p:cNvPr id="29702" name="Rectangle 6"/>
          <p:cNvSpPr>
            <a:spLocks noChangeArrowheads="1"/>
          </p:cNvSpPr>
          <p:nvPr/>
        </p:nvSpPr>
        <p:spPr bwMode="auto">
          <a:xfrm>
            <a:off x="-30163" y="927100"/>
            <a:ext cx="9144001" cy="338138"/>
          </a:xfrm>
          <a:prstGeom prst="rect">
            <a:avLst/>
          </a:prstGeom>
          <a:noFill/>
          <a:ln w="9525">
            <a:noFill/>
            <a:miter lim="800000"/>
            <a:headEnd/>
            <a:tailEnd/>
          </a:ln>
        </p:spPr>
        <p:txBody>
          <a:bodyPr>
            <a:spAutoFit/>
          </a:bodyPr>
          <a:lstStyle/>
          <a:p>
            <a:pPr algn="ctr"/>
            <a:r>
              <a:rPr lang="fr-FR" altLang="fr-FR" sz="1600" b="1"/>
              <a:t>Taux de célibat à 55 ans selon le milieu de résidence et le sexe en 2014 (%)</a:t>
            </a:r>
            <a:endParaRPr lang="fr-FR" altLang="fr-FR" sz="1600"/>
          </a:p>
        </p:txBody>
      </p:sp>
      <p:sp>
        <p:nvSpPr>
          <p:cNvPr id="19463" name="Rectangle 7"/>
          <p:cNvSpPr>
            <a:spLocks noChangeArrowheads="1"/>
          </p:cNvSpPr>
          <p:nvPr/>
        </p:nvSpPr>
        <p:spPr bwMode="auto">
          <a:xfrm>
            <a:off x="153988" y="5330825"/>
            <a:ext cx="8975725" cy="922338"/>
          </a:xfrm>
          <a:prstGeom prst="rect">
            <a:avLst/>
          </a:prstGeom>
          <a:noFill/>
          <a:ln w="9525">
            <a:noFill/>
            <a:miter lim="800000"/>
            <a:headEnd/>
            <a:tailEnd/>
          </a:ln>
          <a:effectLst/>
        </p:spPr>
        <p:txBody>
          <a:bodyPr anchor="ctr">
            <a:spAutoFit/>
          </a:bodyPr>
          <a:lstStyle/>
          <a:p>
            <a:pPr algn="justLow">
              <a:buFont typeface="Wingdings" pitchFamily="2" charset="2"/>
              <a:buChar char="§"/>
              <a:defRPr/>
            </a:pPr>
            <a:r>
              <a:rPr lang="fr-FR" b="1" dirty="0">
                <a:solidFill>
                  <a:schemeClr val="tx1"/>
                </a:solidFill>
                <a:latin typeface="+mn-lt"/>
                <a:ea typeface="Times New Roman" pitchFamily="18" charset="0"/>
                <a:cs typeface="Arial" panose="020B0604020202020204" pitchFamily="34" charset="0"/>
              </a:rPr>
              <a:t> </a:t>
            </a:r>
            <a:r>
              <a:rPr lang="fr-FR" dirty="0">
                <a:solidFill>
                  <a:schemeClr val="tx1"/>
                </a:solidFill>
                <a:latin typeface="+mn-lt"/>
                <a:ea typeface="Times New Roman" pitchFamily="18" charset="0"/>
                <a:cs typeface="Arial" panose="020B0604020202020204" pitchFamily="34" charset="0"/>
              </a:rPr>
              <a:t>Le taux de célibat définitif est passé </a:t>
            </a:r>
            <a:r>
              <a:rPr lang="fr-FR" dirty="0" smtClean="0">
                <a:solidFill>
                  <a:schemeClr val="tx1"/>
                </a:solidFill>
                <a:latin typeface="+mn-lt"/>
                <a:ea typeface="Times New Roman" pitchFamily="18" charset="0"/>
                <a:cs typeface="Arial" panose="020B0604020202020204" pitchFamily="34" charset="0"/>
              </a:rPr>
              <a:t>de   </a:t>
            </a:r>
            <a:r>
              <a:rPr lang="fr-FR" b="1" dirty="0">
                <a:solidFill>
                  <a:srgbClr val="C00000"/>
                </a:solidFill>
                <a:latin typeface="Arial" panose="020B0604020202020204" pitchFamily="34" charset="0"/>
                <a:ea typeface="Times New Roman" pitchFamily="18" charset="0"/>
                <a:cs typeface="Arial" panose="020B0604020202020204" pitchFamily="34" charset="0"/>
              </a:rPr>
              <a:t>3% </a:t>
            </a:r>
            <a:r>
              <a:rPr lang="fr-FR" dirty="0">
                <a:solidFill>
                  <a:schemeClr val="tx1"/>
                </a:solidFill>
                <a:latin typeface="+mn-lt"/>
                <a:ea typeface="Times New Roman" pitchFamily="18" charset="0"/>
                <a:cs typeface="Arial" panose="020B0604020202020204" pitchFamily="34" charset="0"/>
              </a:rPr>
              <a:t>en 2004 à </a:t>
            </a:r>
            <a:r>
              <a:rPr lang="fr-FR" b="1" dirty="0">
                <a:solidFill>
                  <a:srgbClr val="C00000"/>
                </a:solidFill>
                <a:latin typeface="Arial" panose="020B0604020202020204" pitchFamily="34" charset="0"/>
                <a:ea typeface="Times New Roman" pitchFamily="18" charset="0"/>
                <a:cs typeface="Arial" panose="020B0604020202020204" pitchFamily="34" charset="0"/>
              </a:rPr>
              <a:t>5,9% </a:t>
            </a:r>
            <a:r>
              <a:rPr lang="fr-FR" dirty="0">
                <a:solidFill>
                  <a:schemeClr val="tx1"/>
                </a:solidFill>
                <a:latin typeface="+mn-lt"/>
                <a:ea typeface="Times New Roman" pitchFamily="18" charset="0"/>
                <a:cs typeface="Arial" panose="020B0604020202020204" pitchFamily="34" charset="0"/>
              </a:rPr>
              <a:t>en 2014;</a:t>
            </a:r>
          </a:p>
          <a:p>
            <a:pPr algn="justLow">
              <a:buFont typeface="Wingdings" pitchFamily="2" charset="2"/>
              <a:buChar char="§"/>
              <a:defRPr/>
            </a:pPr>
            <a:r>
              <a:rPr lang="fr-FR" dirty="0">
                <a:solidFill>
                  <a:schemeClr val="tx1"/>
                </a:solidFill>
                <a:latin typeface="+mn-lt"/>
                <a:ea typeface="Times New Roman" pitchFamily="18" charset="0"/>
                <a:cs typeface="Arial" panose="020B0604020202020204" pitchFamily="34" charset="0"/>
              </a:rPr>
              <a:t> Le taux de célibat des femmes a dépassé celui des hommes au niveau national (</a:t>
            </a:r>
            <a:r>
              <a:rPr lang="fr-FR" b="1" dirty="0">
                <a:solidFill>
                  <a:srgbClr val="C00000"/>
                </a:solidFill>
                <a:latin typeface="Arial" panose="020B0604020202020204" pitchFamily="34" charset="0"/>
                <a:ea typeface="Times New Roman" pitchFamily="18" charset="0"/>
                <a:cs typeface="Arial" panose="020B0604020202020204" pitchFamily="34" charset="0"/>
              </a:rPr>
              <a:t>6,7%</a:t>
            </a:r>
            <a:r>
              <a:rPr lang="fr-FR" dirty="0">
                <a:solidFill>
                  <a:schemeClr val="tx1"/>
                </a:solidFill>
                <a:latin typeface="+mn-lt"/>
                <a:ea typeface="Times New Roman" pitchFamily="18" charset="0"/>
                <a:cs typeface="Arial" panose="020B0604020202020204" pitchFamily="34" charset="0"/>
              </a:rPr>
              <a:t> contre </a:t>
            </a:r>
            <a:r>
              <a:rPr lang="fr-FR" b="1" dirty="0">
                <a:solidFill>
                  <a:srgbClr val="C00000"/>
                </a:solidFill>
                <a:latin typeface="Arial" panose="020B0604020202020204" pitchFamily="34" charset="0"/>
                <a:ea typeface="Times New Roman" pitchFamily="18" charset="0"/>
                <a:cs typeface="Arial" panose="020B0604020202020204" pitchFamily="34" charset="0"/>
              </a:rPr>
              <a:t>5,1%</a:t>
            </a:r>
            <a:r>
              <a:rPr lang="fr-FR" dirty="0">
                <a:solidFill>
                  <a:schemeClr val="tx1"/>
                </a:solidFill>
                <a:latin typeface="+mn-lt"/>
                <a:ea typeface="Times New Roman" pitchFamily="18" charset="0"/>
                <a:cs typeface="Arial" panose="020B0604020202020204" pitchFamily="34" charset="0"/>
              </a:rPr>
              <a:t>),  et l’est davantage en milieu urbain (</a:t>
            </a:r>
            <a:r>
              <a:rPr lang="fr-FR" b="1" dirty="0">
                <a:solidFill>
                  <a:srgbClr val="C00000"/>
                </a:solidFill>
                <a:latin typeface="Arial" panose="020B0604020202020204" pitchFamily="34" charset="0"/>
                <a:ea typeface="Times New Roman" pitchFamily="18" charset="0"/>
                <a:cs typeface="Arial" panose="020B0604020202020204" pitchFamily="34" charset="0"/>
              </a:rPr>
              <a:t>8%</a:t>
            </a:r>
            <a:r>
              <a:rPr lang="fr-FR" dirty="0">
                <a:solidFill>
                  <a:schemeClr val="tx1"/>
                </a:solidFill>
                <a:latin typeface="+mn-lt"/>
                <a:ea typeface="Times New Roman" pitchFamily="18" charset="0"/>
                <a:cs typeface="Arial" panose="020B0604020202020204" pitchFamily="34" charset="0"/>
              </a:rPr>
              <a:t> contre </a:t>
            </a:r>
            <a:r>
              <a:rPr lang="fr-FR" b="1" dirty="0">
                <a:solidFill>
                  <a:srgbClr val="C00000"/>
                </a:solidFill>
                <a:latin typeface="Arial" panose="020B0604020202020204" pitchFamily="34" charset="0"/>
                <a:ea typeface="Times New Roman" pitchFamily="18" charset="0"/>
                <a:cs typeface="Arial" panose="020B0604020202020204" pitchFamily="34" charset="0"/>
              </a:rPr>
              <a:t>5,9%</a:t>
            </a:r>
            <a:r>
              <a:rPr lang="fr-FR" dirty="0">
                <a:solidFill>
                  <a:schemeClr val="tx1"/>
                </a:solidFill>
                <a:latin typeface="+mn-lt"/>
                <a:ea typeface="Times New Roman" pitchFamily="18" charset="0"/>
                <a:cs typeface="Arial" panose="020B0604020202020204" pitchFamily="34" charset="0"/>
              </a:rPr>
              <a:t>).</a:t>
            </a:r>
          </a:p>
        </p:txBody>
      </p:sp>
      <p:graphicFrame>
        <p:nvGraphicFramePr>
          <p:cNvPr id="10" name="Graphique 9"/>
          <p:cNvGraphicFramePr>
            <a:graphicFrameLocks/>
          </p:cNvGraphicFramePr>
          <p:nvPr/>
        </p:nvGraphicFramePr>
        <p:xfrm>
          <a:off x="1187624" y="1474412"/>
          <a:ext cx="6457950" cy="380047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sldNum" sz="quarter" idx="11"/>
          </p:nvPr>
        </p:nvSpPr>
        <p:spPr>
          <a:noFill/>
        </p:spPr>
        <p:txBody>
          <a:bodyPr/>
          <a:lstStyle/>
          <a:p>
            <a:fld id="{EF8CDADA-29F4-437D-B135-2FEC951681B9}" type="slidenum">
              <a:rPr lang="fr-FR" altLang="fr-FR"/>
              <a:pPr/>
              <a:t>2</a:t>
            </a:fld>
            <a:endParaRPr lang="fr-FR" altLang="fr-FR"/>
          </a:p>
        </p:txBody>
      </p:sp>
      <p:sp>
        <p:nvSpPr>
          <p:cNvPr id="7171" name="Rectangle 2"/>
          <p:cNvSpPr>
            <a:spLocks noGrp="1" noChangeArrowheads="1"/>
          </p:cNvSpPr>
          <p:nvPr>
            <p:ph type="title" idx="4294967295"/>
          </p:nvPr>
        </p:nvSpPr>
        <p:spPr>
          <a:xfrm>
            <a:off x="857250" y="2357438"/>
            <a:ext cx="7561263" cy="1219200"/>
          </a:xfrm>
        </p:spPr>
        <p:txBody>
          <a:bodyPr/>
          <a:lstStyle/>
          <a:p>
            <a:r>
              <a:rPr lang="fr-FR" altLang="fr-FR" sz="3200" smtClean="0"/>
              <a:t>CARACTERISTIQUES DEMOGRAPHIQUES </a:t>
            </a:r>
            <a:endParaRPr lang="fr-FR" altLang="fr-FR" sz="3200" smtClean="0">
              <a:solidFill>
                <a:srgbClr val="FF9933"/>
              </a:solidFill>
            </a:endParaRPr>
          </a:p>
        </p:txBody>
      </p:sp>
      <p:sp>
        <p:nvSpPr>
          <p:cNvPr id="7172" name="Rectangle 5"/>
          <p:cNvSpPr>
            <a:spLocks noChangeArrowheads="1"/>
          </p:cNvSpPr>
          <p:nvPr/>
        </p:nvSpPr>
        <p:spPr bwMode="auto">
          <a:xfrm>
            <a:off x="431800" y="2924175"/>
            <a:ext cx="8640763" cy="1439863"/>
          </a:xfrm>
          <a:prstGeom prst="rect">
            <a:avLst/>
          </a:prstGeom>
          <a:noFill/>
          <a:ln w="9525">
            <a:noFill/>
            <a:miter lim="800000"/>
            <a:headEnd/>
            <a:tailEnd/>
          </a:ln>
        </p:spPr>
        <p:txBody>
          <a:bodyPr/>
          <a:lstStyle/>
          <a:p>
            <a:pPr marL="342900" indent="-342900" algn="ctr">
              <a:spcBef>
                <a:spcPct val="20000"/>
              </a:spcBef>
              <a:buClr>
                <a:srgbClr val="7B003B"/>
              </a:buClr>
              <a:buSzPct val="120000"/>
            </a:pPr>
            <a:r>
              <a:rPr lang="fr-FR" altLang="fr-FR">
                <a:solidFill>
                  <a:schemeClr val="tx1"/>
                </a:solidFill>
                <a:latin typeface="Calibri" pitchFamily="34" charset="0"/>
              </a:rPr>
              <a:t> </a:t>
            </a:r>
            <a:endParaRPr lang="fr-FR" altLang="fr-FR" b="1">
              <a:solidFill>
                <a:srgbClr val="800000"/>
              </a:solidFill>
              <a:latin typeface="Calibri" pitchFamily="34" charset="0"/>
            </a:endParaRPr>
          </a:p>
          <a:p>
            <a:pPr marL="342900" indent="-342900" algn="ctr">
              <a:spcBef>
                <a:spcPct val="20000"/>
              </a:spcBef>
              <a:buClr>
                <a:srgbClr val="7B003B"/>
              </a:buClr>
              <a:buSzPct val="120000"/>
            </a:pPr>
            <a:r>
              <a:rPr lang="fr-FR" altLang="fr-FR">
                <a:solidFill>
                  <a:schemeClr val="tx1"/>
                </a:solidFill>
                <a:latin typeface="Calibri" pitchFamily="34"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sldNum" sz="quarter" idx="11"/>
          </p:nvPr>
        </p:nvSpPr>
        <p:spPr>
          <a:noFill/>
        </p:spPr>
        <p:txBody>
          <a:bodyPr/>
          <a:lstStyle/>
          <a:p>
            <a:fld id="{981B90F1-4615-453D-9A23-E8BD91423242}" type="slidenum">
              <a:rPr lang="fr-FR" altLang="fr-FR"/>
              <a:pPr/>
              <a:t>20</a:t>
            </a:fld>
            <a:endParaRPr lang="fr-FR" altLang="fr-FR"/>
          </a:p>
        </p:txBody>
      </p:sp>
      <p:graphicFrame>
        <p:nvGraphicFramePr>
          <p:cNvPr id="4" name="Tableau 3"/>
          <p:cNvGraphicFramePr>
            <a:graphicFrameLocks noGrp="1"/>
          </p:cNvGraphicFramePr>
          <p:nvPr/>
        </p:nvGraphicFramePr>
        <p:xfrm>
          <a:off x="857250" y="1911350"/>
          <a:ext cx="7289800" cy="1906588"/>
        </p:xfrm>
        <a:graphic>
          <a:graphicData uri="http://schemas.openxmlformats.org/drawingml/2006/table">
            <a:tbl>
              <a:tblPr/>
              <a:tblGrid>
                <a:gridCol w="2033588"/>
                <a:gridCol w="944562"/>
                <a:gridCol w="903288"/>
                <a:gridCol w="800100"/>
                <a:gridCol w="942975"/>
                <a:gridCol w="866775"/>
                <a:gridCol w="798512"/>
              </a:tblGrid>
              <a:tr h="276178">
                <a:tc rowSpan="2">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ts val="1150"/>
                        </a:lnSpc>
                        <a:spcBef>
                          <a:spcPct val="0"/>
                        </a:spcBef>
                        <a:spcAft>
                          <a:spcPts val="1000"/>
                        </a:spcAft>
                        <a:buClrTx/>
                        <a:buSzTx/>
                        <a:buFontTx/>
                        <a:buNone/>
                        <a:tabLst/>
                      </a:pPr>
                      <a:endParaRPr kumimoji="0" lang="fr-FR" altLang="fr-FR" sz="16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1" fontAlgn="base" latinLnBrk="0" hangingPunct="1">
                        <a:lnSpc>
                          <a:spcPts val="1150"/>
                        </a:lnSpc>
                        <a:spcBef>
                          <a:spcPct val="0"/>
                        </a:spcBef>
                        <a:spcAft>
                          <a:spcPts val="1000"/>
                        </a:spcAft>
                        <a:buClrTx/>
                        <a:buSzTx/>
                        <a:buFontTx/>
                        <a:buNone/>
                        <a:tabLst/>
                      </a:pPr>
                      <a:r>
                        <a:rPr kumimoji="0" lang="fr-FR" altLang="fr-FR" sz="16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Milieu /sexe </a:t>
                      </a:r>
                      <a:endParaRPr kumimoji="0" lang="fr-FR" altLang="fr-FR" sz="16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RGPH 2004</a:t>
                      </a:r>
                      <a:endParaRPr kumimoji="0" lang="fr-FR" altLang="fr-FR" sz="16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gridSpan="3">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RGPH 2014</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r>
              <a:tr h="371412">
                <a:tc vMerge="1">
                  <a:txBody>
                    <a:bodyPr/>
                    <a:lstStyle/>
                    <a:p>
                      <a:endParaRPr lang="fr-FR"/>
                    </a:p>
                  </a:txBody>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ts val="1025"/>
                        </a:lnSpc>
                        <a:spcBef>
                          <a:spcPct val="0"/>
                        </a:spcBef>
                        <a:spcAft>
                          <a:spcPct val="0"/>
                        </a:spcAft>
                        <a:buClrTx/>
                        <a:buSzTx/>
                        <a:buFontTx/>
                        <a:buNone/>
                        <a:tabLst/>
                      </a:pPr>
                      <a:r>
                        <a:rPr kumimoji="0" lang="fr-FR" altLang="fr-FR" sz="1600" b="1"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Masculin</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ts val="1025"/>
                        </a:lnSpc>
                        <a:spcBef>
                          <a:spcPct val="0"/>
                        </a:spcBef>
                        <a:spcAft>
                          <a:spcPct val="0"/>
                        </a:spcAft>
                        <a:buClrTx/>
                        <a:buSzTx/>
                        <a:buFontTx/>
                        <a:buNone/>
                        <a:tabLst/>
                      </a:pPr>
                      <a:r>
                        <a:rPr kumimoji="0" lang="fr-FR" altLang="fr-FR" sz="1600" b="1"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Féminin</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ts val="1025"/>
                        </a:lnSpc>
                        <a:spcBef>
                          <a:spcPct val="0"/>
                        </a:spcBef>
                        <a:spcAft>
                          <a:spcPct val="0"/>
                        </a:spcAft>
                        <a:buClrTx/>
                        <a:buSzTx/>
                        <a:buFontTx/>
                        <a:buNone/>
                        <a:tabLst/>
                      </a:pPr>
                      <a:r>
                        <a:rPr kumimoji="0" lang="fr-FR" altLang="fr-FR" sz="1600" b="1"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Total</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ts val="1025"/>
                        </a:lnSpc>
                        <a:spcBef>
                          <a:spcPct val="0"/>
                        </a:spcBef>
                        <a:spcAft>
                          <a:spcPct val="0"/>
                        </a:spcAft>
                        <a:buClrTx/>
                        <a:buSzTx/>
                        <a:buFontTx/>
                        <a:buNone/>
                        <a:tabLst/>
                      </a:pPr>
                      <a:r>
                        <a:rPr kumimoji="0" lang="fr-FR" altLang="fr-FR" sz="1600" b="1"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Masculin</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ts val="1025"/>
                        </a:lnSpc>
                        <a:spcBef>
                          <a:spcPct val="0"/>
                        </a:spcBef>
                        <a:spcAft>
                          <a:spcPct val="0"/>
                        </a:spcAft>
                        <a:buClrTx/>
                        <a:buSzTx/>
                        <a:buFontTx/>
                        <a:buNone/>
                        <a:tabLst/>
                      </a:pPr>
                      <a:r>
                        <a:rPr kumimoji="0" lang="fr-FR" altLang="fr-FR" sz="1600" b="1"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Féminin</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ts val="1025"/>
                        </a:lnSpc>
                        <a:spcBef>
                          <a:spcPct val="0"/>
                        </a:spcBef>
                        <a:spcAft>
                          <a:spcPct val="0"/>
                        </a:spcAft>
                        <a:buClrTx/>
                        <a:buSzTx/>
                        <a:buFontTx/>
                        <a:buNone/>
                        <a:tabLst/>
                      </a:pPr>
                      <a:r>
                        <a:rPr kumimoji="0" lang="fr-FR" altLang="fr-FR" sz="1600" b="1"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Total</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9506">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ts val="1050"/>
                        </a:lnSpc>
                        <a:spcBef>
                          <a:spcPct val="0"/>
                        </a:spcBef>
                        <a:spcAft>
                          <a:spcPct val="0"/>
                        </a:spcAft>
                        <a:buClrTx/>
                        <a:buSzTx/>
                        <a:buFontTx/>
                        <a:buNone/>
                        <a:tabLst/>
                      </a:pPr>
                      <a:r>
                        <a:rPr kumimoji="0" lang="fr-FR" altLang="fr-FR" sz="16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Urbain</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6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32,2</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6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27,1</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6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29,5</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6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32,1</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6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26,4</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6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29,2</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9986">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ts val="1150"/>
                        </a:lnSpc>
                        <a:spcBef>
                          <a:spcPct val="0"/>
                        </a:spcBef>
                        <a:spcAft>
                          <a:spcPct val="0"/>
                        </a:spcAft>
                        <a:buClrTx/>
                        <a:buSzTx/>
                        <a:buFontTx/>
                        <a:buNone/>
                        <a:tabLst/>
                      </a:pPr>
                      <a:r>
                        <a:rPr kumimoji="0" lang="fr-FR" altLang="fr-FR" sz="16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Rural</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6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29,5</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6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25,5</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6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27,5</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6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30,3</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6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24,9</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6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27,6</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9506">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ts val="1150"/>
                        </a:lnSpc>
                        <a:spcBef>
                          <a:spcPct val="0"/>
                        </a:spcBef>
                        <a:spcAft>
                          <a:spcPct val="0"/>
                        </a:spcAft>
                        <a:buClrTx/>
                        <a:buSzTx/>
                        <a:buFontTx/>
                        <a:buNone/>
                        <a:tabLst/>
                      </a:pPr>
                      <a:r>
                        <a:rPr kumimoji="0" lang="fr-FR" altLang="fr-FR" sz="16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Total</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6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31,2</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6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26,3</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6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28,7</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6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31,4</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6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25,8</a:t>
                      </a:r>
                      <a:endParaRPr kumimoji="0" lang="fr-FR" altLang="fr-FR"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7B003B"/>
                        </a:buClr>
                        <a:buSzPct val="120000"/>
                        <a:defRPr sz="20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defRPr>
                          <a:solidFill>
                            <a:schemeClr val="bg2"/>
                          </a:solidFill>
                          <a:latin typeface="Calibri" panose="020F0502020204030204" pitchFamily="34" charset="0"/>
                        </a:defRPr>
                      </a:lvl2pPr>
                      <a:lvl3pPr marL="1143000" indent="-228600">
                        <a:spcBef>
                          <a:spcPct val="20000"/>
                        </a:spcBef>
                        <a:buClr>
                          <a:schemeClr val="bg2"/>
                        </a:buClr>
                        <a:buSzPct val="120000"/>
                        <a:defRPr sz="1400">
                          <a:solidFill>
                            <a:schemeClr val="bg2"/>
                          </a:solidFill>
                          <a:latin typeface="Calibri" panose="020F050202020403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6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28,6</a:t>
                      </a:r>
                      <a:endParaRPr kumimoji="0" lang="fr-FR" altLang="fr-FR" sz="16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1792" name="Rectangle 4"/>
          <p:cNvSpPr>
            <a:spLocks noChangeArrowheads="1"/>
          </p:cNvSpPr>
          <p:nvPr/>
        </p:nvSpPr>
        <p:spPr bwMode="auto">
          <a:xfrm>
            <a:off x="0" y="1354138"/>
            <a:ext cx="9144000" cy="369887"/>
          </a:xfrm>
          <a:prstGeom prst="rect">
            <a:avLst/>
          </a:prstGeom>
          <a:noFill/>
          <a:ln w="9525">
            <a:noFill/>
            <a:miter lim="800000"/>
            <a:headEnd/>
            <a:tailEnd/>
          </a:ln>
        </p:spPr>
        <p:txBody>
          <a:bodyPr anchor="ctr">
            <a:spAutoFit/>
          </a:bodyPr>
          <a:lstStyle/>
          <a:p>
            <a:pPr algn="ctr"/>
            <a:r>
              <a:rPr lang="fr-FR" altLang="fr-FR" b="1" dirty="0">
                <a:cs typeface="Times New Roman" pitchFamily="18" charset="0"/>
              </a:rPr>
              <a:t>Age moyen au premier mariage </a:t>
            </a:r>
            <a:r>
              <a:rPr lang="fr-FR" altLang="fr-FR" b="1" dirty="0" smtClean="0">
                <a:cs typeface="Times New Roman" pitchFamily="18" charset="0"/>
              </a:rPr>
              <a:t>(en années) selon </a:t>
            </a:r>
            <a:r>
              <a:rPr lang="fr-FR" altLang="fr-FR" b="1" dirty="0">
                <a:cs typeface="Times New Roman" pitchFamily="18" charset="0"/>
              </a:rPr>
              <a:t>le milieu de résidence et le sexe</a:t>
            </a:r>
          </a:p>
        </p:txBody>
      </p:sp>
      <p:sp>
        <p:nvSpPr>
          <p:cNvPr id="31793" name="Rectangle 5"/>
          <p:cNvSpPr>
            <a:spLocks noChangeArrowheads="1"/>
          </p:cNvSpPr>
          <p:nvPr/>
        </p:nvSpPr>
        <p:spPr bwMode="auto">
          <a:xfrm>
            <a:off x="857250" y="4341813"/>
            <a:ext cx="7673975" cy="1630362"/>
          </a:xfrm>
          <a:prstGeom prst="rect">
            <a:avLst/>
          </a:prstGeom>
          <a:noFill/>
          <a:ln w="9525">
            <a:noFill/>
            <a:miter lim="800000"/>
            <a:headEnd/>
            <a:tailEnd/>
          </a:ln>
        </p:spPr>
        <p:txBody>
          <a:bodyPr anchor="ctr">
            <a:spAutoFit/>
          </a:bodyPr>
          <a:lstStyle/>
          <a:p>
            <a:pPr marL="285750" indent="-285750" algn="justLow">
              <a:buFont typeface="Wingdings" pitchFamily="2" charset="2"/>
              <a:buChar char="§"/>
            </a:pPr>
            <a:r>
              <a:rPr lang="fr-FR" altLang="fr-FR" sz="1400">
                <a:solidFill>
                  <a:schemeClr val="tx1"/>
                </a:solidFill>
                <a:cs typeface="Times New Roman" pitchFamily="18" charset="0"/>
              </a:rPr>
              <a:t>L’âge au premier mariage a décliné, pour les femmes, de 26,3 ans en 2004 à 25,8 ans en 2014.</a:t>
            </a:r>
          </a:p>
          <a:p>
            <a:pPr marL="285750" indent="-285750" algn="justLow">
              <a:buFont typeface="Wingdings" pitchFamily="2" charset="2"/>
              <a:buChar char="§"/>
            </a:pPr>
            <a:endParaRPr lang="fr-FR" altLang="fr-FR" sz="1400">
              <a:solidFill>
                <a:schemeClr val="tx1"/>
              </a:solidFill>
              <a:cs typeface="Times New Roman" pitchFamily="18" charset="0"/>
            </a:endParaRPr>
          </a:p>
          <a:p>
            <a:pPr marL="285750" indent="-285750" algn="justLow">
              <a:buFont typeface="Wingdings" pitchFamily="2" charset="2"/>
              <a:buChar char="§"/>
            </a:pPr>
            <a:r>
              <a:rPr lang="fr-FR" altLang="fr-FR" sz="1400">
                <a:solidFill>
                  <a:schemeClr val="tx1"/>
                </a:solidFill>
                <a:cs typeface="Times New Roman" pitchFamily="18" charset="0"/>
              </a:rPr>
              <a:t>Pour les hommes, il est resté quasiment stable (31,2 ans en 2004 et 31,4 en 2014).</a:t>
            </a:r>
          </a:p>
          <a:p>
            <a:pPr marL="285750" indent="-285750" algn="justLow">
              <a:buFont typeface="Wingdings" pitchFamily="2" charset="2"/>
              <a:buChar char="§"/>
            </a:pPr>
            <a:endParaRPr lang="fr-FR" altLang="fr-FR" sz="1400">
              <a:solidFill>
                <a:schemeClr val="tx1"/>
              </a:solidFill>
              <a:latin typeface="Calibri" pitchFamily="34" charset="0"/>
            </a:endParaRPr>
          </a:p>
          <a:p>
            <a:pPr marL="285750" indent="-285750" algn="justLow">
              <a:buFont typeface="Wingdings" pitchFamily="2" charset="2"/>
              <a:buChar char="§"/>
            </a:pPr>
            <a:r>
              <a:rPr lang="fr-FR" altLang="fr-FR" sz="1400">
                <a:solidFill>
                  <a:schemeClr val="tx1"/>
                </a:solidFill>
                <a:cs typeface="Times New Roman" pitchFamily="18" charset="0"/>
              </a:rPr>
              <a:t>L’écart d’âge au premier mariage entre les hommes et les femmes en hausse: de 4,9 ans en 2004 et à 5,6 ans en 2014.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u numéro de diapositive 4"/>
          <p:cNvSpPr>
            <a:spLocks noGrp="1"/>
          </p:cNvSpPr>
          <p:nvPr>
            <p:ph type="sldNum" sz="quarter" idx="11"/>
          </p:nvPr>
        </p:nvSpPr>
        <p:spPr>
          <a:noFill/>
        </p:spPr>
        <p:txBody>
          <a:bodyPr/>
          <a:lstStyle/>
          <a:p>
            <a:fld id="{EDE8678C-C13A-45F6-B594-E3DDE0677FEA}" type="slidenum">
              <a:rPr lang="fr-FR" altLang="fr-FR"/>
              <a:pPr/>
              <a:t>21</a:t>
            </a:fld>
            <a:endParaRPr lang="fr-FR" altLang="fr-FR"/>
          </a:p>
        </p:txBody>
      </p:sp>
      <p:pic>
        <p:nvPicPr>
          <p:cNvPr id="33795" name="Image 5"/>
          <p:cNvPicPr>
            <a:picLocks noChangeAspect="1"/>
          </p:cNvPicPr>
          <p:nvPr/>
        </p:nvPicPr>
        <p:blipFill>
          <a:blip r:embed="rId2" cstate="print"/>
          <a:srcRect/>
          <a:stretch>
            <a:fillRect/>
          </a:stretch>
        </p:blipFill>
        <p:spPr bwMode="auto">
          <a:xfrm>
            <a:off x="2555875" y="765175"/>
            <a:ext cx="4067175" cy="5748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
          <p:cNvSpPr>
            <a:spLocks noGrp="1" noChangeArrowheads="1"/>
          </p:cNvSpPr>
          <p:nvPr>
            <p:ph type="sldNum" sz="quarter" idx="11"/>
          </p:nvPr>
        </p:nvSpPr>
        <p:spPr>
          <a:noFill/>
        </p:spPr>
        <p:txBody>
          <a:bodyPr/>
          <a:lstStyle/>
          <a:p>
            <a:fld id="{5284C037-4CE3-4F0D-88C0-3C319D7F7B0E}" type="slidenum">
              <a:rPr lang="fr-FR" altLang="fr-FR"/>
              <a:pPr/>
              <a:t>22</a:t>
            </a:fld>
            <a:endParaRPr lang="fr-FR" altLang="fr-FR"/>
          </a:p>
        </p:txBody>
      </p:sp>
      <p:sp>
        <p:nvSpPr>
          <p:cNvPr id="11267" name="Rectangle 5"/>
          <p:cNvSpPr>
            <a:spLocks noGrp="1" noChangeArrowheads="1"/>
          </p:cNvSpPr>
          <p:nvPr>
            <p:ph type="title" idx="4294967295"/>
          </p:nvPr>
        </p:nvSpPr>
        <p:spPr>
          <a:xfrm>
            <a:off x="1000125" y="2571750"/>
            <a:ext cx="6985000" cy="1428750"/>
          </a:xfrm>
        </p:spPr>
        <p:txBody>
          <a:bodyPr/>
          <a:lstStyle/>
          <a:p>
            <a:pPr>
              <a:defRPr/>
            </a:pPr>
            <a:r>
              <a:rPr lang="fr-FR" sz="2800" kern="1200" dirty="0" smtClean="0">
                <a:solidFill>
                  <a:srgbClr val="800000"/>
                </a:solidFill>
                <a:ea typeface="+mn-ea"/>
                <a:cs typeface="Arial" charset="0"/>
              </a:rPr>
              <a:t>EDUCATION, A</a:t>
            </a:r>
            <a:r>
              <a:rPr lang="fr-FR" altLang="fr-FR" sz="2800" kern="1200" dirty="0" smtClean="0">
                <a:solidFill>
                  <a:srgbClr val="800000"/>
                </a:solidFill>
                <a:ea typeface="+mn-ea"/>
                <a:cs typeface="Arial" charset="0"/>
              </a:rPr>
              <a:t>LPHABÉTISATION </a:t>
            </a:r>
            <a:r>
              <a:rPr lang="fr-FR" sz="2800" kern="1200" dirty="0" smtClean="0">
                <a:solidFill>
                  <a:srgbClr val="800000"/>
                </a:solidFill>
                <a:cs typeface="Arial" charset="0"/>
              </a:rPr>
              <a:t>ET LANGUES</a:t>
            </a:r>
            <a:r>
              <a:rPr lang="fr-FR" sz="2800" dirty="0" smtClean="0"/>
              <a:t/>
            </a:r>
            <a:br>
              <a:rPr lang="fr-FR" sz="2800" dirty="0" smtClean="0"/>
            </a:br>
            <a:endParaRPr lang="fr-FR" altLang="fr-FR" sz="2800" dirty="0" smtClean="0">
              <a:solidFill>
                <a:srgbClr val="FF99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Grp="1" noChangeArrowheads="1"/>
          </p:cNvSpPr>
          <p:nvPr>
            <p:ph type="sldNum" sz="quarter" idx="11"/>
          </p:nvPr>
        </p:nvSpPr>
        <p:spPr>
          <a:noFill/>
        </p:spPr>
        <p:txBody>
          <a:bodyPr/>
          <a:lstStyle/>
          <a:p>
            <a:fld id="{A9EE15EB-2DC6-4CD3-A505-D7B03E45ACA9}" type="slidenum">
              <a:rPr lang="fr-FR" altLang="fr-FR"/>
              <a:pPr/>
              <a:t>23</a:t>
            </a:fld>
            <a:endParaRPr lang="fr-FR" altLang="fr-FR"/>
          </a:p>
        </p:txBody>
      </p:sp>
      <p:sp>
        <p:nvSpPr>
          <p:cNvPr id="35843" name="Rectangle 5"/>
          <p:cNvSpPr>
            <a:spLocks noChangeArrowheads="1"/>
          </p:cNvSpPr>
          <p:nvPr/>
        </p:nvSpPr>
        <p:spPr bwMode="auto">
          <a:xfrm>
            <a:off x="500063" y="1214438"/>
            <a:ext cx="7929562" cy="276225"/>
          </a:xfrm>
          <a:prstGeom prst="rect">
            <a:avLst/>
          </a:prstGeom>
          <a:noFill/>
          <a:ln w="9525">
            <a:noFill/>
            <a:miter lim="800000"/>
            <a:headEnd/>
            <a:tailEnd/>
          </a:ln>
        </p:spPr>
        <p:txBody>
          <a:bodyPr anchor="ctr">
            <a:spAutoFit/>
          </a:bodyPr>
          <a:lstStyle/>
          <a:p>
            <a:pPr algn="ctr"/>
            <a:r>
              <a:rPr lang="fr-FR" altLang="fr-FR" sz="1200" b="1">
                <a:latin typeface="Times New Roman" pitchFamily="18" charset="0"/>
                <a:cs typeface="Times New Roman" pitchFamily="18" charset="0"/>
              </a:rPr>
              <a:t>Taux d'analphabétisme de la population âgée de 10 ans et plus selon le sexe et le milieu</a:t>
            </a:r>
            <a:r>
              <a:rPr lang="fr-FR" altLang="fr-FR" sz="1200">
                <a:latin typeface="Times New Roman" pitchFamily="18" charset="0"/>
                <a:cs typeface="Times New Roman" pitchFamily="18" charset="0"/>
              </a:rPr>
              <a:t> </a:t>
            </a:r>
            <a:r>
              <a:rPr lang="fr-FR" altLang="fr-FR" sz="1200" b="1">
                <a:latin typeface="Times New Roman" pitchFamily="18" charset="0"/>
                <a:cs typeface="Times New Roman" pitchFamily="18" charset="0"/>
              </a:rPr>
              <a:t>de résidence</a:t>
            </a:r>
            <a:r>
              <a:rPr lang="fr-FR" altLang="fr-FR" sz="1200">
                <a:latin typeface="Times New Roman" pitchFamily="18" charset="0"/>
                <a:cs typeface="Times New Roman" pitchFamily="18" charset="0"/>
              </a:rPr>
              <a:t> </a:t>
            </a:r>
          </a:p>
        </p:txBody>
      </p:sp>
      <p:sp>
        <p:nvSpPr>
          <p:cNvPr id="35844" name="Rectangle 6"/>
          <p:cNvSpPr>
            <a:spLocks noChangeArrowheads="1"/>
          </p:cNvSpPr>
          <p:nvPr/>
        </p:nvSpPr>
        <p:spPr bwMode="auto">
          <a:xfrm>
            <a:off x="142875" y="5159375"/>
            <a:ext cx="8643938" cy="830263"/>
          </a:xfrm>
          <a:prstGeom prst="rect">
            <a:avLst/>
          </a:prstGeom>
          <a:noFill/>
          <a:ln w="9525">
            <a:noFill/>
            <a:miter lim="800000"/>
            <a:headEnd/>
            <a:tailEnd/>
          </a:ln>
        </p:spPr>
        <p:txBody>
          <a:bodyPr anchor="ctr">
            <a:spAutoFit/>
          </a:bodyPr>
          <a:lstStyle/>
          <a:p>
            <a:pPr marL="171450" indent="-171450" algn="justLow">
              <a:buFont typeface="Wingdings" pitchFamily="2" charset="2"/>
              <a:buChar char="§"/>
            </a:pPr>
            <a:r>
              <a:rPr lang="fr-FR" altLang="fr-FR" sz="1200" b="1">
                <a:solidFill>
                  <a:schemeClr val="tx1"/>
                </a:solidFill>
                <a:cs typeface="Times New Roman" pitchFamily="18" charset="0"/>
              </a:rPr>
              <a:t>Le taux d’analphabétisme de la population âgée de 10 ans et plus a connu une baisse passant de 43,0% en 2004 à 32,0% en 2014.</a:t>
            </a:r>
          </a:p>
          <a:p>
            <a:pPr marL="171450" indent="-171450" algn="justLow">
              <a:buFont typeface="Wingdings" pitchFamily="2" charset="2"/>
              <a:buChar char="§"/>
            </a:pPr>
            <a:r>
              <a:rPr lang="fr-FR" altLang="fr-FR" sz="1200" b="1">
                <a:solidFill>
                  <a:schemeClr val="tx1"/>
                </a:solidFill>
                <a:cs typeface="Times New Roman" pitchFamily="18" charset="0"/>
              </a:rPr>
              <a:t> 22,1% pour les hommes et 41,9% pour les femmes. </a:t>
            </a:r>
            <a:endParaRPr lang="fr-FR" altLang="fr-FR" sz="1200" b="1">
              <a:solidFill>
                <a:schemeClr val="tx1"/>
              </a:solidFill>
            </a:endParaRPr>
          </a:p>
          <a:p>
            <a:pPr marL="171450" indent="-171450" algn="justLow">
              <a:buFont typeface="Wingdings" pitchFamily="2" charset="2"/>
              <a:buChar char="§"/>
            </a:pPr>
            <a:r>
              <a:rPr lang="fr-FR" altLang="fr-FR" sz="1200" b="1">
                <a:solidFill>
                  <a:schemeClr val="tx1"/>
                </a:solidFill>
                <a:cs typeface="Times New Roman" pitchFamily="18" charset="0"/>
              </a:rPr>
              <a:t> 22,2% pour l’urbain et 47,7% en milieu rural.</a:t>
            </a:r>
            <a:endParaRPr lang="fr-FR" altLang="fr-FR" sz="1400">
              <a:solidFill>
                <a:schemeClr val="tx1"/>
              </a:solidFill>
              <a:cs typeface="Times New Roman" pitchFamily="18" charset="0"/>
            </a:endParaRPr>
          </a:p>
        </p:txBody>
      </p:sp>
      <p:graphicFrame>
        <p:nvGraphicFramePr>
          <p:cNvPr id="9" name="Graphique 8"/>
          <p:cNvGraphicFramePr/>
          <p:nvPr/>
        </p:nvGraphicFramePr>
        <p:xfrm>
          <a:off x="285720" y="1500174"/>
          <a:ext cx="8643998" cy="36433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3"/>
          <p:cNvSpPr>
            <a:spLocks noGrp="1"/>
          </p:cNvSpPr>
          <p:nvPr>
            <p:ph type="sldNum" sz="quarter" idx="11"/>
          </p:nvPr>
        </p:nvSpPr>
        <p:spPr>
          <a:noFill/>
        </p:spPr>
        <p:txBody>
          <a:bodyPr/>
          <a:lstStyle/>
          <a:p>
            <a:fld id="{04C97B34-65BB-4403-B370-CFCDD0B93370}" type="slidenum">
              <a:rPr lang="fr-FR" altLang="fr-FR"/>
              <a:pPr/>
              <a:t>24</a:t>
            </a:fld>
            <a:endParaRPr lang="fr-FR" altLang="fr-FR"/>
          </a:p>
        </p:txBody>
      </p:sp>
      <p:sp>
        <p:nvSpPr>
          <p:cNvPr id="37891" name="Rectangle 2"/>
          <p:cNvSpPr>
            <a:spLocks noChangeArrowheads="1"/>
          </p:cNvSpPr>
          <p:nvPr/>
        </p:nvSpPr>
        <p:spPr bwMode="auto">
          <a:xfrm>
            <a:off x="357188" y="5370513"/>
            <a:ext cx="8462962" cy="1016000"/>
          </a:xfrm>
          <a:prstGeom prst="rect">
            <a:avLst/>
          </a:prstGeom>
          <a:noFill/>
          <a:ln w="9525">
            <a:noFill/>
            <a:miter lim="800000"/>
            <a:headEnd/>
            <a:tailEnd/>
          </a:ln>
        </p:spPr>
        <p:txBody>
          <a:bodyPr anchor="ctr">
            <a:spAutoFit/>
          </a:bodyPr>
          <a:lstStyle/>
          <a:p>
            <a:pPr algn="justLow">
              <a:buFontTx/>
              <a:buChar char="•"/>
            </a:pPr>
            <a:r>
              <a:rPr lang="fr-FR" altLang="fr-FR" sz="1200" b="1">
                <a:solidFill>
                  <a:schemeClr val="tx1"/>
                </a:solidFill>
              </a:rPr>
              <a:t> Les taux d’analphabétisme les plus élevés se situent dans les régions de Beni Mellal-Khénifra (38,7%) et de Marrakech-Safi (38%);</a:t>
            </a:r>
          </a:p>
          <a:p>
            <a:pPr algn="justLow">
              <a:buFontTx/>
              <a:buChar char="•"/>
            </a:pPr>
            <a:endParaRPr lang="fr-FR" altLang="fr-FR" sz="1200" b="1">
              <a:solidFill>
                <a:schemeClr val="tx1"/>
              </a:solidFill>
            </a:endParaRPr>
          </a:p>
          <a:p>
            <a:pPr algn="justLow">
              <a:buFontTx/>
              <a:buChar char="•"/>
            </a:pPr>
            <a:r>
              <a:rPr lang="fr-FR" altLang="fr-FR" sz="1200" b="1">
                <a:solidFill>
                  <a:schemeClr val="tx1"/>
                </a:solidFill>
              </a:rPr>
              <a:t> Les régions de Laâyoune-Sakia El Hamera et de Ed Dakhla-Oued Ed Dahab enregistrent les taux les plus bas (20,3% et 23,9%). </a:t>
            </a:r>
          </a:p>
        </p:txBody>
      </p:sp>
      <p:graphicFrame>
        <p:nvGraphicFramePr>
          <p:cNvPr id="14" name="Graphique 13"/>
          <p:cNvGraphicFramePr/>
          <p:nvPr/>
        </p:nvGraphicFramePr>
        <p:xfrm>
          <a:off x="232185" y="1126714"/>
          <a:ext cx="8372263" cy="3742446"/>
        </p:xfrm>
        <a:graphic>
          <a:graphicData uri="http://schemas.openxmlformats.org/drawingml/2006/chart">
            <c:chart xmlns:c="http://schemas.openxmlformats.org/drawingml/2006/chart" xmlns:r="http://schemas.openxmlformats.org/officeDocument/2006/relationships" r:id="rId2"/>
          </a:graphicData>
        </a:graphic>
      </p:graphicFrame>
      <p:sp>
        <p:nvSpPr>
          <p:cNvPr id="37893" name="Rectangle 5"/>
          <p:cNvSpPr>
            <a:spLocks noChangeArrowheads="1"/>
          </p:cNvSpPr>
          <p:nvPr/>
        </p:nvSpPr>
        <p:spPr bwMode="auto">
          <a:xfrm>
            <a:off x="471488" y="830263"/>
            <a:ext cx="7929562" cy="276225"/>
          </a:xfrm>
          <a:prstGeom prst="rect">
            <a:avLst/>
          </a:prstGeom>
          <a:noFill/>
          <a:ln w="9525">
            <a:noFill/>
            <a:miter lim="800000"/>
            <a:headEnd/>
            <a:tailEnd/>
          </a:ln>
        </p:spPr>
        <p:txBody>
          <a:bodyPr anchor="ctr">
            <a:spAutoFit/>
          </a:bodyPr>
          <a:lstStyle/>
          <a:p>
            <a:pPr algn="ctr"/>
            <a:r>
              <a:rPr lang="fr-FR" altLang="fr-FR" sz="1200" b="1">
                <a:latin typeface="Times New Roman" pitchFamily="18" charset="0"/>
                <a:cs typeface="Times New Roman" pitchFamily="18" charset="0"/>
              </a:rPr>
              <a:t>Taux d'analphabétisme de la population âgée de 10 ans et plus selon les régions</a:t>
            </a:r>
            <a:endParaRPr lang="fr-FR" altLang="fr-FR" sz="1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numéro de diapositive 3"/>
          <p:cNvSpPr>
            <a:spLocks noGrp="1"/>
          </p:cNvSpPr>
          <p:nvPr>
            <p:ph type="sldNum" sz="quarter" idx="11"/>
          </p:nvPr>
        </p:nvSpPr>
        <p:spPr>
          <a:noFill/>
        </p:spPr>
        <p:txBody>
          <a:bodyPr/>
          <a:lstStyle/>
          <a:p>
            <a:fld id="{A1BC8584-4B79-4853-BAF9-F44C17BA4273}" type="slidenum">
              <a:rPr lang="fr-FR" altLang="fr-FR"/>
              <a:pPr/>
              <a:t>25</a:t>
            </a:fld>
            <a:endParaRPr lang="fr-FR" altLang="fr-FR"/>
          </a:p>
        </p:txBody>
      </p:sp>
      <p:pic>
        <p:nvPicPr>
          <p:cNvPr id="38915" name="Image 4"/>
          <p:cNvPicPr>
            <a:picLocks noChangeAspect="1"/>
          </p:cNvPicPr>
          <p:nvPr/>
        </p:nvPicPr>
        <p:blipFill>
          <a:blip r:embed="rId2" cstate="print"/>
          <a:srcRect/>
          <a:stretch>
            <a:fillRect/>
          </a:stretch>
        </p:blipFill>
        <p:spPr bwMode="auto">
          <a:xfrm>
            <a:off x="2484438" y="692150"/>
            <a:ext cx="4117975" cy="5821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8"/>
          <p:cNvSpPr>
            <a:spLocks noGrp="1" noChangeArrowheads="1"/>
          </p:cNvSpPr>
          <p:nvPr>
            <p:ph type="sldNum" sz="quarter" idx="11"/>
          </p:nvPr>
        </p:nvSpPr>
        <p:spPr>
          <a:noFill/>
        </p:spPr>
        <p:txBody>
          <a:bodyPr/>
          <a:lstStyle/>
          <a:p>
            <a:fld id="{6468CB14-5E27-45F0-86BF-8D8B9AEF2216}" type="slidenum">
              <a:rPr lang="fr-FR" altLang="fr-FR"/>
              <a:pPr/>
              <a:t>26</a:t>
            </a:fld>
            <a:endParaRPr lang="fr-FR" altLang="fr-FR"/>
          </a:p>
        </p:txBody>
      </p:sp>
      <p:sp>
        <p:nvSpPr>
          <p:cNvPr id="39939" name="Rectangle 6"/>
          <p:cNvSpPr>
            <a:spLocks noChangeArrowheads="1"/>
          </p:cNvSpPr>
          <p:nvPr/>
        </p:nvSpPr>
        <p:spPr bwMode="auto">
          <a:xfrm>
            <a:off x="384175" y="962025"/>
            <a:ext cx="8370888" cy="276225"/>
          </a:xfrm>
          <a:prstGeom prst="rect">
            <a:avLst/>
          </a:prstGeom>
          <a:noFill/>
          <a:ln w="9525">
            <a:noFill/>
            <a:miter lim="800000"/>
            <a:headEnd/>
            <a:tailEnd/>
          </a:ln>
        </p:spPr>
        <p:txBody>
          <a:bodyPr wrap="none" anchor="ctr">
            <a:spAutoFit/>
          </a:bodyPr>
          <a:lstStyle/>
          <a:p>
            <a:pPr algn="ctr"/>
            <a:r>
              <a:rPr lang="fr-FR" altLang="fr-FR" sz="1200" b="1">
                <a:solidFill>
                  <a:srgbClr val="002060"/>
                </a:solidFill>
                <a:latin typeface="Times New Roman" pitchFamily="18" charset="0"/>
                <a:cs typeface="Times New Roman" pitchFamily="18" charset="0"/>
              </a:rPr>
              <a:t>Population alphabétisée âgée de 10 ans et plus (en %) selon les langues lues et écrites et le sexe par milieu de résidence en 2014</a:t>
            </a:r>
            <a:endParaRPr lang="fr-FR" altLang="fr-FR" sz="1200">
              <a:solidFill>
                <a:srgbClr val="002060"/>
              </a:solidFill>
              <a:latin typeface="Times New Roman" pitchFamily="18" charset="0"/>
              <a:cs typeface="Times New Roman" pitchFamily="18" charset="0"/>
            </a:endParaRPr>
          </a:p>
        </p:txBody>
      </p:sp>
      <p:sp>
        <p:nvSpPr>
          <p:cNvPr id="39940" name="Rectangle 8"/>
          <p:cNvSpPr>
            <a:spLocks noChangeArrowheads="1"/>
          </p:cNvSpPr>
          <p:nvPr/>
        </p:nvSpPr>
        <p:spPr bwMode="auto">
          <a:xfrm>
            <a:off x="539750" y="5378450"/>
            <a:ext cx="8393113" cy="738188"/>
          </a:xfrm>
          <a:prstGeom prst="rect">
            <a:avLst/>
          </a:prstGeom>
          <a:noFill/>
          <a:ln w="9525">
            <a:noFill/>
            <a:miter lim="800000"/>
            <a:headEnd/>
            <a:tailEnd/>
          </a:ln>
        </p:spPr>
        <p:txBody>
          <a:bodyPr anchor="ctr">
            <a:spAutoFit/>
          </a:bodyPr>
          <a:lstStyle/>
          <a:p>
            <a:pPr marL="285750" indent="-285750" algn="justLow">
              <a:buFont typeface="Wingdings" pitchFamily="2" charset="2"/>
              <a:buChar char="§"/>
            </a:pPr>
            <a:r>
              <a:rPr lang="fr-FR" altLang="fr-FR" sz="1400">
                <a:solidFill>
                  <a:schemeClr val="tx1"/>
                </a:solidFill>
                <a:cs typeface="Times New Roman" pitchFamily="18" charset="0"/>
              </a:rPr>
              <a:t>99,4% des personnes alphabétisées âgées de 10 ans et plus lisent et écrivent l’Arabe</a:t>
            </a:r>
            <a:endParaRPr lang="fr-FR" altLang="fr-FR" sz="1400">
              <a:solidFill>
                <a:schemeClr val="tx1"/>
              </a:solidFill>
            </a:endParaRPr>
          </a:p>
          <a:p>
            <a:pPr marL="285750" indent="-285750" algn="justLow">
              <a:buFont typeface="Wingdings" pitchFamily="2" charset="2"/>
              <a:buChar char="§"/>
            </a:pPr>
            <a:r>
              <a:rPr lang="fr-FR" altLang="fr-FR" sz="1400">
                <a:solidFill>
                  <a:schemeClr val="tx1"/>
                </a:solidFill>
                <a:cs typeface="Times New Roman" pitchFamily="18" charset="0"/>
              </a:rPr>
              <a:t>Français 66,0%</a:t>
            </a:r>
          </a:p>
          <a:p>
            <a:pPr marL="285750" indent="-285750" algn="justLow">
              <a:buFont typeface="Wingdings" pitchFamily="2" charset="2"/>
              <a:buChar char="§"/>
            </a:pPr>
            <a:r>
              <a:rPr lang="fr-FR" altLang="fr-FR" sz="1400">
                <a:solidFill>
                  <a:schemeClr val="tx1"/>
                </a:solidFill>
                <a:cs typeface="Times New Roman" pitchFamily="18" charset="0"/>
              </a:rPr>
              <a:t>Anglais 18,3%</a:t>
            </a:r>
            <a:endParaRPr lang="fr-FR" altLang="fr-FR" sz="1400">
              <a:solidFill>
                <a:schemeClr val="tx1"/>
              </a:solidFill>
            </a:endParaRPr>
          </a:p>
        </p:txBody>
      </p:sp>
      <p:graphicFrame>
        <p:nvGraphicFramePr>
          <p:cNvPr id="13" name="Graphique 12"/>
          <p:cNvGraphicFramePr/>
          <p:nvPr/>
        </p:nvGraphicFramePr>
        <p:xfrm>
          <a:off x="394025" y="1354165"/>
          <a:ext cx="8210423" cy="365901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p:cNvSpPr>
            <a:spLocks noGrp="1" noChangeArrowheads="1"/>
          </p:cNvSpPr>
          <p:nvPr>
            <p:ph type="sldNum" sz="quarter" idx="11"/>
          </p:nvPr>
        </p:nvSpPr>
        <p:spPr>
          <a:noFill/>
        </p:spPr>
        <p:txBody>
          <a:bodyPr/>
          <a:lstStyle/>
          <a:p>
            <a:fld id="{C3F90B92-9B34-4568-9C68-5BA040B4E35E}" type="slidenum">
              <a:rPr lang="fr-FR" altLang="fr-FR"/>
              <a:pPr/>
              <a:t>27</a:t>
            </a:fld>
            <a:endParaRPr lang="fr-FR" altLang="fr-FR"/>
          </a:p>
        </p:txBody>
      </p:sp>
      <p:sp>
        <p:nvSpPr>
          <p:cNvPr id="41987" name="Text Box 90"/>
          <p:cNvSpPr txBox="1">
            <a:spLocks noChangeArrowheads="1"/>
          </p:cNvSpPr>
          <p:nvPr/>
        </p:nvSpPr>
        <p:spPr bwMode="auto">
          <a:xfrm>
            <a:off x="468313" y="1125538"/>
            <a:ext cx="8229600" cy="503237"/>
          </a:xfrm>
          <a:prstGeom prst="rect">
            <a:avLst/>
          </a:prstGeom>
          <a:noFill/>
          <a:ln w="9525">
            <a:noFill/>
            <a:miter lim="800000"/>
            <a:headEnd/>
            <a:tailEnd/>
          </a:ln>
        </p:spPr>
        <p:txBody>
          <a:bodyPr/>
          <a:lstStyle/>
          <a:p>
            <a:pPr marL="342900" indent="-342900" algn="ctr" eaLnBrk="1" hangingPunct="1">
              <a:spcBef>
                <a:spcPct val="50000"/>
              </a:spcBef>
            </a:pPr>
            <a:endParaRPr lang="fr-FR" altLang="fr-FR" sz="2400" b="1">
              <a:solidFill>
                <a:srgbClr val="FF9933"/>
              </a:solidFill>
              <a:latin typeface="Calibri" pitchFamily="34" charset="0"/>
            </a:endParaRPr>
          </a:p>
        </p:txBody>
      </p:sp>
      <p:sp>
        <p:nvSpPr>
          <p:cNvPr id="41988" name="Rectangle 7"/>
          <p:cNvSpPr>
            <a:spLocks noChangeArrowheads="1"/>
          </p:cNvSpPr>
          <p:nvPr/>
        </p:nvSpPr>
        <p:spPr bwMode="auto">
          <a:xfrm>
            <a:off x="571500" y="1214438"/>
            <a:ext cx="7143750" cy="461962"/>
          </a:xfrm>
          <a:prstGeom prst="rect">
            <a:avLst/>
          </a:prstGeom>
          <a:noFill/>
          <a:ln w="9525">
            <a:noFill/>
            <a:miter lim="800000"/>
            <a:headEnd/>
            <a:tailEnd/>
          </a:ln>
        </p:spPr>
        <p:txBody>
          <a:bodyPr anchor="ctr">
            <a:spAutoFit/>
          </a:bodyPr>
          <a:lstStyle/>
          <a:p>
            <a:pPr algn="ctr" rtl="1"/>
            <a:r>
              <a:rPr lang="fr-FR" altLang="fr-FR" sz="1200" b="1">
                <a:solidFill>
                  <a:srgbClr val="002060"/>
                </a:solidFill>
                <a:latin typeface="Times New Roman" pitchFamily="18" charset="0"/>
                <a:cs typeface="Times New Roman" pitchFamily="18" charset="0"/>
              </a:rPr>
              <a:t>Taux de scolarisation des enfants âgés de 7 à 12  ans selon le sexe</a:t>
            </a:r>
          </a:p>
          <a:p>
            <a:pPr algn="ctr"/>
            <a:r>
              <a:rPr lang="fr-FR" altLang="fr-FR" sz="1200" b="1">
                <a:solidFill>
                  <a:srgbClr val="002060"/>
                </a:solidFill>
                <a:latin typeface="Times New Roman" pitchFamily="18" charset="0"/>
                <a:cs typeface="Times New Roman" pitchFamily="18" charset="0"/>
              </a:rPr>
              <a:t>et le milieu de résidence (%)</a:t>
            </a:r>
            <a:endParaRPr lang="fr-FR" altLang="fr-FR" sz="1200">
              <a:solidFill>
                <a:srgbClr val="002060"/>
              </a:solidFill>
              <a:latin typeface="Times New Roman" pitchFamily="18" charset="0"/>
              <a:cs typeface="Times New Roman" pitchFamily="18" charset="0"/>
            </a:endParaRPr>
          </a:p>
        </p:txBody>
      </p:sp>
      <p:sp>
        <p:nvSpPr>
          <p:cNvPr id="41989" name="Rectangle 8"/>
          <p:cNvSpPr>
            <a:spLocks noChangeArrowheads="1"/>
          </p:cNvSpPr>
          <p:nvPr/>
        </p:nvSpPr>
        <p:spPr bwMode="auto">
          <a:xfrm>
            <a:off x="323850" y="5392738"/>
            <a:ext cx="8280400" cy="831850"/>
          </a:xfrm>
          <a:prstGeom prst="rect">
            <a:avLst/>
          </a:prstGeom>
          <a:noFill/>
          <a:ln w="9525">
            <a:noFill/>
            <a:miter lim="800000"/>
            <a:headEnd/>
            <a:tailEnd/>
          </a:ln>
        </p:spPr>
        <p:txBody>
          <a:bodyPr anchor="ctr">
            <a:spAutoFit/>
          </a:bodyPr>
          <a:lstStyle/>
          <a:p>
            <a:pPr algn="justLow"/>
            <a:r>
              <a:rPr lang="fr-FR" altLang="fr-FR" sz="1200" b="1">
                <a:solidFill>
                  <a:schemeClr val="tx1"/>
                </a:solidFill>
                <a:cs typeface="Times New Roman" pitchFamily="18" charset="0"/>
              </a:rPr>
              <a:t>Accès quasi généralisés à l’enseignement : Le taux de scolarisation des enfants de 7 à 12 ans est de 94,7% (80,4% en 2004). </a:t>
            </a:r>
            <a:endParaRPr lang="fr-FR" altLang="fr-FR" sz="800" b="1">
              <a:solidFill>
                <a:schemeClr val="tx1"/>
              </a:solidFill>
            </a:endParaRPr>
          </a:p>
          <a:p>
            <a:pPr algn="justLow">
              <a:buFontTx/>
              <a:buChar char="•"/>
            </a:pPr>
            <a:r>
              <a:rPr lang="fr-FR" altLang="fr-FR" sz="1200" b="1">
                <a:solidFill>
                  <a:schemeClr val="tx1"/>
                </a:solidFill>
                <a:cs typeface="Times New Roman" pitchFamily="18" charset="0"/>
              </a:rPr>
              <a:t> En milieu urbain : 97,1% (92,0% en 2004).</a:t>
            </a:r>
          </a:p>
          <a:p>
            <a:pPr algn="justLow">
              <a:buFontTx/>
              <a:buChar char="•"/>
            </a:pPr>
            <a:r>
              <a:rPr lang="fr-FR" altLang="fr-FR" sz="1200" b="1">
                <a:solidFill>
                  <a:schemeClr val="tx1"/>
                </a:solidFill>
                <a:cs typeface="Times New Roman" pitchFamily="18" charset="0"/>
              </a:rPr>
              <a:t> En milieu rural : 91,5% (68,9% en 2004). </a:t>
            </a:r>
            <a:endParaRPr lang="fr-FR" altLang="fr-FR" sz="800" b="1">
              <a:solidFill>
                <a:schemeClr val="tx1"/>
              </a:solidFill>
            </a:endParaRPr>
          </a:p>
        </p:txBody>
      </p:sp>
      <p:graphicFrame>
        <p:nvGraphicFramePr>
          <p:cNvPr id="41990" name="Graphique 7"/>
          <p:cNvGraphicFramePr>
            <a:graphicFrameLocks/>
          </p:cNvGraphicFramePr>
          <p:nvPr/>
        </p:nvGraphicFramePr>
        <p:xfrm>
          <a:off x="128588" y="1722438"/>
          <a:ext cx="8886825" cy="3629025"/>
        </p:xfrm>
        <a:graphic>
          <a:graphicData uri="http://schemas.openxmlformats.org/presentationml/2006/ole">
            <p:oleObj spid="_x0000_s41990" name="Graphique" r:id="rId4" imgW="8888738" imgH="3633531" progId="Excel.Shee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numéro de diapositive 3"/>
          <p:cNvSpPr>
            <a:spLocks noGrp="1"/>
          </p:cNvSpPr>
          <p:nvPr>
            <p:ph type="sldNum" sz="quarter" idx="11"/>
          </p:nvPr>
        </p:nvSpPr>
        <p:spPr>
          <a:noFill/>
        </p:spPr>
        <p:txBody>
          <a:bodyPr/>
          <a:lstStyle/>
          <a:p>
            <a:fld id="{F92D2632-7BA6-4C61-92C1-4E3E1CB3C930}" type="slidenum">
              <a:rPr lang="fr-FR" altLang="fr-FR"/>
              <a:pPr/>
              <a:t>28</a:t>
            </a:fld>
            <a:endParaRPr lang="fr-FR" altLang="fr-FR"/>
          </a:p>
        </p:txBody>
      </p:sp>
      <p:sp>
        <p:nvSpPr>
          <p:cNvPr id="44035" name="Rectangle 4"/>
          <p:cNvSpPr>
            <a:spLocks noChangeArrowheads="1"/>
          </p:cNvSpPr>
          <p:nvPr/>
        </p:nvSpPr>
        <p:spPr bwMode="auto">
          <a:xfrm>
            <a:off x="1785938" y="1000125"/>
            <a:ext cx="7358062" cy="276225"/>
          </a:xfrm>
          <a:prstGeom prst="rect">
            <a:avLst/>
          </a:prstGeom>
          <a:noFill/>
          <a:ln w="9525">
            <a:noFill/>
            <a:miter lim="800000"/>
            <a:headEnd/>
            <a:tailEnd/>
          </a:ln>
        </p:spPr>
        <p:txBody>
          <a:bodyPr>
            <a:spAutoFit/>
          </a:bodyPr>
          <a:lstStyle/>
          <a:p>
            <a:r>
              <a:rPr lang="fr-FR" altLang="fr-FR" sz="1200" b="1">
                <a:solidFill>
                  <a:srgbClr val="002060"/>
                </a:solidFill>
                <a:latin typeface="Times New Roman" pitchFamily="18" charset="0"/>
                <a:cs typeface="Times New Roman" pitchFamily="18" charset="0"/>
              </a:rPr>
              <a:t>Taux de scolarisation des enfants âgés de 7 à 12  ans selon le  sexe par régions (%)</a:t>
            </a:r>
            <a:endParaRPr lang="fr-FR" altLang="fr-FR" sz="1200" b="1">
              <a:latin typeface="Times New Roman" pitchFamily="18" charset="0"/>
              <a:cs typeface="Times New Roman" pitchFamily="18" charset="0"/>
            </a:endParaRPr>
          </a:p>
        </p:txBody>
      </p:sp>
      <p:graphicFrame>
        <p:nvGraphicFramePr>
          <p:cNvPr id="12" name="Graphique 11"/>
          <p:cNvGraphicFramePr/>
          <p:nvPr/>
        </p:nvGraphicFramePr>
        <p:xfrm>
          <a:off x="142844" y="1428736"/>
          <a:ext cx="8858312" cy="3714776"/>
        </p:xfrm>
        <a:graphic>
          <a:graphicData uri="http://schemas.openxmlformats.org/drawingml/2006/chart">
            <c:chart xmlns:c="http://schemas.openxmlformats.org/drawingml/2006/chart" xmlns:r="http://schemas.openxmlformats.org/officeDocument/2006/relationships" r:id="rId2"/>
          </a:graphicData>
        </a:graphic>
      </p:graphicFrame>
      <p:sp>
        <p:nvSpPr>
          <p:cNvPr id="44037" name="Rectangle 7"/>
          <p:cNvSpPr>
            <a:spLocks noChangeArrowheads="1"/>
          </p:cNvSpPr>
          <p:nvPr/>
        </p:nvSpPr>
        <p:spPr bwMode="auto">
          <a:xfrm>
            <a:off x="214313" y="5357813"/>
            <a:ext cx="8358187" cy="830262"/>
          </a:xfrm>
          <a:prstGeom prst="rect">
            <a:avLst/>
          </a:prstGeom>
          <a:noFill/>
          <a:ln w="9525">
            <a:noFill/>
            <a:miter lim="800000"/>
            <a:headEnd/>
            <a:tailEnd/>
          </a:ln>
        </p:spPr>
        <p:txBody>
          <a:bodyPr>
            <a:spAutoFit/>
          </a:bodyPr>
          <a:lstStyle/>
          <a:p>
            <a:pPr algn="justLow">
              <a:buFontTx/>
              <a:buChar char="•"/>
            </a:pPr>
            <a:r>
              <a:rPr lang="fr-FR" altLang="fr-FR" sz="1200">
                <a:solidFill>
                  <a:schemeClr val="tx1"/>
                </a:solidFill>
              </a:rPr>
              <a:t>  Le taux de scolarisation le plus élevé est observé dans la région de LAAYOUNE-SAKIA ELHAMRA (98,4%).</a:t>
            </a:r>
          </a:p>
          <a:p>
            <a:pPr algn="justLow"/>
            <a:r>
              <a:rPr lang="fr-FR" altLang="fr-FR" sz="1200">
                <a:solidFill>
                  <a:schemeClr val="tx1"/>
                </a:solidFill>
              </a:rPr>
              <a:t> </a:t>
            </a:r>
          </a:p>
          <a:p>
            <a:pPr algn="justLow">
              <a:buFontTx/>
              <a:buChar char="•"/>
            </a:pPr>
            <a:r>
              <a:rPr lang="fr-FR" altLang="fr-FR" sz="1200">
                <a:solidFill>
                  <a:schemeClr val="tx1"/>
                </a:solidFill>
              </a:rPr>
              <a:t>  L’ORIENTAL enregistre le taux de scolarisation le plus bas (92,9%).</a:t>
            </a:r>
          </a:p>
          <a:p>
            <a:pPr algn="justLow"/>
            <a:endParaRPr lang="fr-FR" altLang="fr-FR" sz="1200" b="1">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p:cNvSpPr>
            <a:spLocks noGrp="1" noChangeArrowheads="1"/>
          </p:cNvSpPr>
          <p:nvPr>
            <p:ph type="sldNum" sz="quarter" idx="11"/>
          </p:nvPr>
        </p:nvSpPr>
        <p:spPr>
          <a:noFill/>
        </p:spPr>
        <p:txBody>
          <a:bodyPr/>
          <a:lstStyle/>
          <a:p>
            <a:fld id="{A0CC2B26-17E4-42AD-8C5D-7A61D668AB37}" type="slidenum">
              <a:rPr lang="fr-FR" altLang="fr-FR"/>
              <a:pPr/>
              <a:t>29</a:t>
            </a:fld>
            <a:endParaRPr lang="fr-FR" altLang="fr-FR"/>
          </a:p>
        </p:txBody>
      </p:sp>
      <p:sp>
        <p:nvSpPr>
          <p:cNvPr id="45059" name="Rectangle 5"/>
          <p:cNvSpPr>
            <a:spLocks noChangeArrowheads="1"/>
          </p:cNvSpPr>
          <p:nvPr/>
        </p:nvSpPr>
        <p:spPr bwMode="auto">
          <a:xfrm>
            <a:off x="1719430" y="897344"/>
            <a:ext cx="5632119" cy="276999"/>
          </a:xfrm>
          <a:prstGeom prst="rect">
            <a:avLst/>
          </a:prstGeom>
          <a:noFill/>
          <a:ln w="9525">
            <a:noFill/>
            <a:miter lim="800000"/>
            <a:headEnd/>
            <a:tailEnd/>
          </a:ln>
        </p:spPr>
        <p:txBody>
          <a:bodyPr wrap="none" anchor="ctr">
            <a:spAutoFit/>
          </a:bodyPr>
          <a:lstStyle/>
          <a:p>
            <a:pPr algn="ctr"/>
            <a:r>
              <a:rPr lang="fr-FR" altLang="fr-FR" sz="1200" b="1" dirty="0">
                <a:latin typeface="Times New Roman" pitchFamily="18" charset="0"/>
                <a:cs typeface="Times New Roman" pitchFamily="18" charset="0"/>
              </a:rPr>
              <a:t> </a:t>
            </a:r>
            <a:r>
              <a:rPr lang="fr-FR" altLang="fr-FR" sz="1200" b="1" dirty="0">
                <a:solidFill>
                  <a:srgbClr val="002060"/>
                </a:solidFill>
                <a:latin typeface="Times New Roman" pitchFamily="18" charset="0"/>
                <a:cs typeface="Times New Roman" pitchFamily="18" charset="0"/>
              </a:rPr>
              <a:t>Population selon les langues </a:t>
            </a:r>
            <a:r>
              <a:rPr lang="fr-FR" altLang="fr-FR" sz="1200" b="1" dirty="0" smtClean="0">
                <a:solidFill>
                  <a:srgbClr val="002060"/>
                </a:solidFill>
                <a:latin typeface="Times New Roman" pitchFamily="18" charset="0"/>
                <a:cs typeface="Times New Roman" pitchFamily="18" charset="0"/>
              </a:rPr>
              <a:t>nationales par </a:t>
            </a:r>
            <a:r>
              <a:rPr lang="fr-FR" altLang="fr-FR" sz="1200" b="1" dirty="0">
                <a:solidFill>
                  <a:srgbClr val="002060"/>
                </a:solidFill>
                <a:latin typeface="Times New Roman" pitchFamily="18" charset="0"/>
                <a:cs typeface="Times New Roman" pitchFamily="18" charset="0"/>
              </a:rPr>
              <a:t>sexe et milieu de résidence en 2014 (%)</a:t>
            </a:r>
            <a:endParaRPr lang="fr-FR" altLang="fr-FR" sz="1200" dirty="0">
              <a:solidFill>
                <a:srgbClr val="002060"/>
              </a:solidFill>
              <a:latin typeface="Times New Roman" pitchFamily="18" charset="0"/>
              <a:cs typeface="Times New Roman" pitchFamily="18" charset="0"/>
            </a:endParaRPr>
          </a:p>
        </p:txBody>
      </p:sp>
      <p:sp>
        <p:nvSpPr>
          <p:cNvPr id="45060" name="Rectangle 6"/>
          <p:cNvSpPr>
            <a:spLocks noChangeArrowheads="1"/>
          </p:cNvSpPr>
          <p:nvPr/>
        </p:nvSpPr>
        <p:spPr bwMode="auto">
          <a:xfrm>
            <a:off x="682625" y="5300663"/>
            <a:ext cx="7705725" cy="739775"/>
          </a:xfrm>
          <a:prstGeom prst="rect">
            <a:avLst/>
          </a:prstGeom>
          <a:noFill/>
          <a:ln w="9525">
            <a:noFill/>
            <a:miter lim="800000"/>
            <a:headEnd/>
            <a:tailEnd/>
          </a:ln>
        </p:spPr>
        <p:txBody>
          <a:bodyPr anchor="ctr">
            <a:spAutoFit/>
          </a:bodyPr>
          <a:lstStyle/>
          <a:p>
            <a:pPr marL="171450" indent="-171450" algn="justLow">
              <a:buFont typeface="Wingdings" pitchFamily="2" charset="2"/>
              <a:buChar char="§"/>
            </a:pPr>
            <a:r>
              <a:rPr lang="fr-FR" altLang="fr-FR" sz="1400">
                <a:solidFill>
                  <a:schemeClr val="tx1"/>
                </a:solidFill>
                <a:cs typeface="Times New Roman" pitchFamily="18" charset="0"/>
              </a:rPr>
              <a:t>89,8% de la population parlent la Darija (Urbain : 96,0% et Rural : 80,2%).</a:t>
            </a:r>
            <a:endParaRPr lang="fr-FR" altLang="fr-FR" sz="1400">
              <a:solidFill>
                <a:schemeClr val="tx1"/>
              </a:solidFill>
            </a:endParaRPr>
          </a:p>
          <a:p>
            <a:pPr marL="171450" indent="-171450" algn="justLow">
              <a:buFont typeface="Wingdings" pitchFamily="2" charset="2"/>
              <a:buChar char="§"/>
            </a:pPr>
            <a:r>
              <a:rPr lang="fr-FR" altLang="fr-FR" sz="1400">
                <a:solidFill>
                  <a:schemeClr val="tx1"/>
                </a:solidFill>
                <a:cs typeface="Times New Roman" pitchFamily="18" charset="0"/>
              </a:rPr>
              <a:t>26,7% parlent l'Amazigh (Tachelhit 15%, Tamazight 7,6% et Tarifit 4,1%).</a:t>
            </a:r>
          </a:p>
          <a:p>
            <a:pPr marL="171450" indent="-171450" algn="justLow">
              <a:buFont typeface="Wingdings" pitchFamily="2" charset="2"/>
              <a:buChar char="§"/>
            </a:pPr>
            <a:r>
              <a:rPr lang="fr-FR" altLang="fr-FR" sz="1400">
                <a:solidFill>
                  <a:schemeClr val="tx1"/>
                </a:solidFill>
                <a:cs typeface="Times New Roman" pitchFamily="18" charset="0"/>
              </a:rPr>
              <a:t>0,9% parlent le Hassani, 1,2% en milieu urbain et 0,4% en milieu rural.</a:t>
            </a:r>
            <a:endParaRPr lang="fr-FR" altLang="fr-FR" sz="1400">
              <a:solidFill>
                <a:schemeClr val="tx1"/>
              </a:solidFill>
            </a:endParaRPr>
          </a:p>
        </p:txBody>
      </p:sp>
      <p:graphicFrame>
        <p:nvGraphicFramePr>
          <p:cNvPr id="8" name="Graphique 7"/>
          <p:cNvGraphicFramePr/>
          <p:nvPr/>
        </p:nvGraphicFramePr>
        <p:xfrm>
          <a:off x="323528" y="1254099"/>
          <a:ext cx="8712968" cy="37862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sldNum" sz="quarter" idx="11"/>
          </p:nvPr>
        </p:nvSpPr>
        <p:spPr>
          <a:noFill/>
        </p:spPr>
        <p:txBody>
          <a:bodyPr/>
          <a:lstStyle/>
          <a:p>
            <a:fld id="{73E647EF-C934-4406-AD93-2E45CF652AEE}" type="slidenum">
              <a:rPr lang="fr-FR" altLang="fr-FR"/>
              <a:pPr/>
              <a:t>3</a:t>
            </a:fld>
            <a:endParaRPr lang="fr-FR" altLang="fr-FR"/>
          </a:p>
        </p:txBody>
      </p:sp>
      <p:sp>
        <p:nvSpPr>
          <p:cNvPr id="9219" name="Rectangle 4"/>
          <p:cNvSpPr>
            <a:spLocks noGrp="1" noChangeArrowheads="1"/>
          </p:cNvSpPr>
          <p:nvPr>
            <p:ph type="body" idx="4294967295"/>
          </p:nvPr>
        </p:nvSpPr>
        <p:spPr>
          <a:xfrm>
            <a:off x="0" y="944563"/>
            <a:ext cx="9144000" cy="584775"/>
          </a:xfrm>
        </p:spPr>
        <p:txBody>
          <a:bodyPr anchor="ctr">
            <a:spAutoFit/>
          </a:bodyPr>
          <a:lstStyle/>
          <a:p>
            <a:pPr marL="0" indent="0" algn="ctr">
              <a:spcBef>
                <a:spcPct val="0"/>
              </a:spcBef>
              <a:buClrTx/>
              <a:buSzTx/>
              <a:buFontTx/>
              <a:buNone/>
            </a:pPr>
            <a:r>
              <a:rPr lang="fr-FR" altLang="fr-FR" sz="1600" b="1" dirty="0" smtClean="0">
                <a:solidFill>
                  <a:srgbClr val="F18E00"/>
                </a:solidFill>
                <a:latin typeface="Arial" charset="0"/>
                <a:ea typeface="Times New Roman" pitchFamily="18" charset="0"/>
                <a:cs typeface="Arial" charset="0"/>
              </a:rPr>
              <a:t>Evolution de la population </a:t>
            </a:r>
            <a:r>
              <a:rPr lang="fr-FR" altLang="fr-FR" sz="1600" b="1" dirty="0" smtClean="0">
                <a:solidFill>
                  <a:srgbClr val="F18E00"/>
                </a:solidFill>
                <a:latin typeface="Arial" charset="0"/>
                <a:ea typeface="Times New Roman" pitchFamily="18" charset="0"/>
                <a:cs typeface="Arial" charset="0"/>
              </a:rPr>
              <a:t>(en millions) et </a:t>
            </a:r>
            <a:r>
              <a:rPr lang="fr-FR" altLang="fr-FR" sz="1600" b="1" dirty="0" smtClean="0">
                <a:solidFill>
                  <a:srgbClr val="F18E00"/>
                </a:solidFill>
                <a:latin typeface="Arial" charset="0"/>
                <a:ea typeface="Times New Roman" pitchFamily="18" charset="0"/>
                <a:cs typeface="Arial" charset="0"/>
              </a:rPr>
              <a:t>du taux d’accroissement annuel moyen </a:t>
            </a:r>
            <a:r>
              <a:rPr lang="fr-FR" altLang="fr-FR" sz="1600" b="1" dirty="0" smtClean="0">
                <a:solidFill>
                  <a:srgbClr val="F18E00"/>
                </a:solidFill>
                <a:latin typeface="Arial" charset="0"/>
                <a:ea typeface="Times New Roman" pitchFamily="18" charset="0"/>
                <a:cs typeface="Arial" charset="0"/>
              </a:rPr>
              <a:t/>
            </a:r>
            <a:br>
              <a:rPr lang="fr-FR" altLang="fr-FR" sz="1600" b="1" dirty="0" smtClean="0">
                <a:solidFill>
                  <a:srgbClr val="F18E00"/>
                </a:solidFill>
                <a:latin typeface="Arial" charset="0"/>
                <a:ea typeface="Times New Roman" pitchFamily="18" charset="0"/>
                <a:cs typeface="Arial" charset="0"/>
              </a:rPr>
            </a:br>
            <a:r>
              <a:rPr lang="fr-FR" altLang="fr-FR" sz="1600" b="1" dirty="0" smtClean="0">
                <a:solidFill>
                  <a:srgbClr val="F18E00"/>
                </a:solidFill>
                <a:latin typeface="Arial" charset="0"/>
                <a:ea typeface="Times New Roman" pitchFamily="18" charset="0"/>
                <a:cs typeface="Arial" charset="0"/>
              </a:rPr>
              <a:t>de </a:t>
            </a:r>
            <a:r>
              <a:rPr lang="fr-FR" altLang="fr-FR" sz="1600" b="1" dirty="0" smtClean="0">
                <a:solidFill>
                  <a:srgbClr val="F18E00"/>
                </a:solidFill>
                <a:latin typeface="Arial" charset="0"/>
                <a:ea typeface="Times New Roman" pitchFamily="18" charset="0"/>
                <a:cs typeface="Arial" charset="0"/>
              </a:rPr>
              <a:t>1960 à 2014 </a:t>
            </a:r>
          </a:p>
        </p:txBody>
      </p:sp>
      <p:graphicFrame>
        <p:nvGraphicFramePr>
          <p:cNvPr id="6" name="Graphique 5"/>
          <p:cNvGraphicFramePr/>
          <p:nvPr/>
        </p:nvGraphicFramePr>
        <p:xfrm>
          <a:off x="899592" y="1553146"/>
          <a:ext cx="7000924" cy="3510722"/>
        </p:xfrm>
        <a:graphic>
          <a:graphicData uri="http://schemas.openxmlformats.org/drawingml/2006/chart">
            <c:chart xmlns:c="http://schemas.openxmlformats.org/drawingml/2006/chart" xmlns:r="http://schemas.openxmlformats.org/officeDocument/2006/relationships" r:id="rId3"/>
          </a:graphicData>
        </a:graphic>
      </p:graphicFrame>
      <p:sp>
        <p:nvSpPr>
          <p:cNvPr id="9221" name="Rectangle 7"/>
          <p:cNvSpPr>
            <a:spLocks noChangeArrowheads="1"/>
          </p:cNvSpPr>
          <p:nvPr/>
        </p:nvSpPr>
        <p:spPr bwMode="auto">
          <a:xfrm>
            <a:off x="395288" y="5424488"/>
            <a:ext cx="7777162" cy="368300"/>
          </a:xfrm>
          <a:prstGeom prst="rect">
            <a:avLst/>
          </a:prstGeom>
          <a:noFill/>
          <a:ln w="9525" algn="ctr">
            <a:noFill/>
            <a:miter lim="800000"/>
            <a:headEnd/>
            <a:tailEnd/>
          </a:ln>
        </p:spPr>
        <p:txBody>
          <a:bodyPr anchor="ctr">
            <a:spAutoFit/>
          </a:bodyPr>
          <a:lstStyle/>
          <a:p>
            <a:pPr>
              <a:tabLst>
                <a:tab pos="342900" algn="l"/>
              </a:tabLst>
            </a:pPr>
            <a:r>
              <a:rPr lang="fr-FR" altLang="fr-FR" b="1">
                <a:solidFill>
                  <a:schemeClr val="tx1"/>
                </a:solidFill>
                <a:latin typeface="Calibri" pitchFamily="34" charset="0"/>
              </a:rPr>
              <a:t>-  Taux d’accroissement en baisse : de 2,58% (1960-1971)  à 1,25% (2004-2014)</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texte 2"/>
          <p:cNvSpPr>
            <a:spLocks noGrp="1"/>
          </p:cNvSpPr>
          <p:nvPr>
            <p:ph type="body" sz="half" idx="1"/>
          </p:nvPr>
        </p:nvSpPr>
        <p:spPr/>
        <p:txBody>
          <a:bodyPr/>
          <a:lstStyle/>
          <a:p>
            <a:pPr>
              <a:buFontTx/>
              <a:buNone/>
            </a:pPr>
            <a:r>
              <a:rPr lang="fr-FR" altLang="fr-FR" smtClean="0"/>
              <a:t>  </a:t>
            </a:r>
          </a:p>
        </p:txBody>
      </p:sp>
      <p:sp>
        <p:nvSpPr>
          <p:cNvPr id="47107" name="Espace réservé du numéro de diapositive 4"/>
          <p:cNvSpPr>
            <a:spLocks noGrp="1"/>
          </p:cNvSpPr>
          <p:nvPr>
            <p:ph type="sldNum" sz="quarter" idx="11"/>
          </p:nvPr>
        </p:nvSpPr>
        <p:spPr>
          <a:noFill/>
        </p:spPr>
        <p:txBody>
          <a:bodyPr/>
          <a:lstStyle/>
          <a:p>
            <a:fld id="{CFF095E1-A390-48A6-8F07-0DFF7403F69F}" type="slidenum">
              <a:rPr lang="fr-FR" altLang="fr-FR"/>
              <a:pPr/>
              <a:t>30</a:t>
            </a:fld>
            <a:endParaRPr lang="fr-FR" altLang="fr-FR"/>
          </a:p>
        </p:txBody>
      </p:sp>
      <p:sp>
        <p:nvSpPr>
          <p:cNvPr id="47108" name="Rectangle 6"/>
          <p:cNvSpPr>
            <a:spLocks noChangeArrowheads="1"/>
          </p:cNvSpPr>
          <p:nvPr/>
        </p:nvSpPr>
        <p:spPr bwMode="auto">
          <a:xfrm>
            <a:off x="1835150" y="731838"/>
            <a:ext cx="6000750" cy="276225"/>
          </a:xfrm>
          <a:prstGeom prst="rect">
            <a:avLst/>
          </a:prstGeom>
          <a:noFill/>
          <a:ln w="9525">
            <a:noFill/>
            <a:miter lim="800000"/>
            <a:headEnd/>
            <a:tailEnd/>
          </a:ln>
        </p:spPr>
        <p:txBody>
          <a:bodyPr>
            <a:spAutoFit/>
          </a:bodyPr>
          <a:lstStyle/>
          <a:p>
            <a:r>
              <a:rPr lang="fr-FR" altLang="fr-FR" sz="1200" b="1" dirty="0"/>
              <a:t>Population selon les langues </a:t>
            </a:r>
            <a:r>
              <a:rPr lang="fr-FR" altLang="fr-FR" sz="1200" b="1" dirty="0" smtClean="0"/>
              <a:t>nationales par </a:t>
            </a:r>
            <a:r>
              <a:rPr lang="fr-FR" altLang="fr-FR" sz="1200" b="1" dirty="0"/>
              <a:t>régions en 2014 </a:t>
            </a:r>
            <a:r>
              <a:rPr lang="fr-FR" altLang="fr-FR" sz="1200" b="1" dirty="0">
                <a:latin typeface="Times New Roman" pitchFamily="18" charset="0"/>
                <a:cs typeface="Times New Roman" pitchFamily="18" charset="0"/>
              </a:rPr>
              <a:t>(%)</a:t>
            </a:r>
            <a:r>
              <a:rPr lang="fr-FR" altLang="fr-FR" sz="1200" b="1" dirty="0"/>
              <a:t> </a:t>
            </a:r>
            <a:endParaRPr lang="fr-FR" altLang="fr-FR" sz="1200" dirty="0"/>
          </a:p>
        </p:txBody>
      </p:sp>
      <p:sp>
        <p:nvSpPr>
          <p:cNvPr id="47109" name="Rectangle 1"/>
          <p:cNvSpPr>
            <a:spLocks noChangeArrowheads="1"/>
          </p:cNvSpPr>
          <p:nvPr/>
        </p:nvSpPr>
        <p:spPr bwMode="auto">
          <a:xfrm>
            <a:off x="250825" y="4843463"/>
            <a:ext cx="8715375" cy="1600200"/>
          </a:xfrm>
          <a:prstGeom prst="rect">
            <a:avLst/>
          </a:prstGeom>
          <a:noFill/>
          <a:ln w="9525">
            <a:noFill/>
            <a:miter lim="800000"/>
            <a:headEnd/>
            <a:tailEnd/>
          </a:ln>
        </p:spPr>
        <p:txBody>
          <a:bodyPr anchor="ctr">
            <a:spAutoFit/>
          </a:bodyPr>
          <a:lstStyle/>
          <a:p>
            <a:pPr marL="285750" indent="-285750" algn="justLow">
              <a:buFont typeface="Wingdings" pitchFamily="2" charset="2"/>
              <a:buChar char="§"/>
            </a:pPr>
            <a:r>
              <a:rPr lang="fr-FR" altLang="fr-FR" sz="1400">
                <a:solidFill>
                  <a:schemeClr val="tx1"/>
                </a:solidFill>
                <a:latin typeface="Calibri" pitchFamily="34" charset="0"/>
                <a:cs typeface="Times New Roman" pitchFamily="18" charset="0"/>
              </a:rPr>
              <a:t>99,1% de la population du Grand Casablanca-Settat parlent la Darija, suivie de Rabat-Salé-Kenitra (98,6%) et Tanger-Tétouan-Al Hoceima (97,3%);</a:t>
            </a:r>
          </a:p>
          <a:p>
            <a:pPr marL="285750" indent="-285750" algn="justLow">
              <a:buFont typeface="Wingdings" pitchFamily="2" charset="2"/>
              <a:buChar char="§"/>
            </a:pPr>
            <a:r>
              <a:rPr lang="fr-FR" altLang="fr-FR" sz="1400">
                <a:solidFill>
                  <a:schemeClr val="tx1"/>
                </a:solidFill>
                <a:latin typeface="Calibri" pitchFamily="34" charset="0"/>
                <a:cs typeface="Times New Roman" pitchFamily="18" charset="0"/>
              </a:rPr>
              <a:t>70,2% de la population de Souss-massa parlent Tachelhit;</a:t>
            </a:r>
          </a:p>
          <a:p>
            <a:pPr marL="285750" indent="-285750" algn="justLow">
              <a:buFont typeface="Wingdings" pitchFamily="2" charset="2"/>
              <a:buChar char="§"/>
            </a:pPr>
            <a:r>
              <a:rPr lang="fr-FR" altLang="fr-FR" sz="1400">
                <a:solidFill>
                  <a:schemeClr val="tx1"/>
                </a:solidFill>
                <a:latin typeface="Calibri" pitchFamily="34" charset="0"/>
                <a:cs typeface="Times New Roman" pitchFamily="18" charset="0"/>
              </a:rPr>
              <a:t>48,8% de la population de Draa-Tafilalet parlent Tamazight;</a:t>
            </a:r>
          </a:p>
          <a:p>
            <a:pPr marL="285750" indent="-285750" algn="justLow">
              <a:buFont typeface="Wingdings" pitchFamily="2" charset="2"/>
              <a:buChar char="§"/>
            </a:pPr>
            <a:r>
              <a:rPr lang="fr-FR" altLang="fr-FR" sz="1400">
                <a:solidFill>
                  <a:schemeClr val="tx1"/>
                </a:solidFill>
                <a:latin typeface="Calibri" pitchFamily="34" charset="0"/>
                <a:cs typeface="Times New Roman" pitchFamily="18" charset="0"/>
              </a:rPr>
              <a:t>38,4% de la population de l’Oriental et 8,2% de celle de Tanger-Tétouan-Al Hoceima parlent Tarifit;</a:t>
            </a:r>
          </a:p>
          <a:p>
            <a:pPr marL="285750" indent="-285750" algn="justLow">
              <a:buFont typeface="Wingdings" pitchFamily="2" charset="2"/>
              <a:buChar char="§"/>
            </a:pPr>
            <a:r>
              <a:rPr lang="fr-FR" altLang="fr-FR" sz="1400">
                <a:solidFill>
                  <a:schemeClr val="tx1"/>
                </a:solidFill>
                <a:latin typeface="Calibri" pitchFamily="34" charset="0"/>
                <a:cs typeface="Times New Roman" pitchFamily="18" charset="0"/>
              </a:rPr>
              <a:t>36,9% de la population de Laayoune-Sakia El Hamra, 20,4% de celle de Guelmim Oued Noun et 18,4% de celle de Eddakhla-Oued Eddahab parlent le Hassani.</a:t>
            </a:r>
            <a:endParaRPr lang="fr-FR" altLang="fr-FR" sz="1400">
              <a:solidFill>
                <a:schemeClr val="tx1"/>
              </a:solidFill>
            </a:endParaRPr>
          </a:p>
        </p:txBody>
      </p:sp>
      <p:graphicFrame>
        <p:nvGraphicFramePr>
          <p:cNvPr id="7" name="Graphique 6"/>
          <p:cNvGraphicFramePr>
            <a:graphicFrameLocks/>
          </p:cNvGraphicFramePr>
          <p:nvPr/>
        </p:nvGraphicFramePr>
        <p:xfrm>
          <a:off x="-6029" y="1206058"/>
          <a:ext cx="9129392" cy="363740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numéro de diapositive 4"/>
          <p:cNvSpPr>
            <a:spLocks noGrp="1"/>
          </p:cNvSpPr>
          <p:nvPr>
            <p:ph type="sldNum" sz="quarter" idx="11"/>
          </p:nvPr>
        </p:nvSpPr>
        <p:spPr>
          <a:noFill/>
        </p:spPr>
        <p:txBody>
          <a:bodyPr/>
          <a:lstStyle/>
          <a:p>
            <a:fld id="{39A85F47-C7D3-4C53-AB59-5FA615351067}" type="slidenum">
              <a:rPr lang="fr-FR" altLang="fr-FR"/>
              <a:pPr/>
              <a:t>31</a:t>
            </a:fld>
            <a:endParaRPr lang="fr-FR" altLang="fr-FR"/>
          </a:p>
        </p:txBody>
      </p:sp>
      <p:pic>
        <p:nvPicPr>
          <p:cNvPr id="48131" name="Image 5"/>
          <p:cNvPicPr>
            <a:picLocks noChangeAspect="1"/>
          </p:cNvPicPr>
          <p:nvPr/>
        </p:nvPicPr>
        <p:blipFill>
          <a:blip r:embed="rId2" cstate="print"/>
          <a:srcRect/>
          <a:stretch>
            <a:fillRect/>
          </a:stretch>
        </p:blipFill>
        <p:spPr bwMode="auto">
          <a:xfrm>
            <a:off x="2555875" y="765175"/>
            <a:ext cx="4067175" cy="5748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468313" y="2581275"/>
            <a:ext cx="8064500" cy="584200"/>
          </a:xfrm>
          <a:prstGeom prst="rect">
            <a:avLst/>
          </a:prstGeom>
          <a:noFill/>
          <a:ln w="9525">
            <a:noFill/>
            <a:miter lim="800000"/>
            <a:headEnd/>
            <a:tailEnd/>
          </a:ln>
          <a:effectLst/>
        </p:spPr>
        <p:txBody>
          <a:bodyPr anchor="ctr">
            <a:spAutoFit/>
          </a:bodyPr>
          <a:lstStyle/>
          <a:p>
            <a:pPr algn="ctr">
              <a:defRPr/>
            </a:pPr>
            <a:r>
              <a:rPr lang="fr-FR" sz="3200" b="1" dirty="0">
                <a:solidFill>
                  <a:srgbClr val="7B003B"/>
                </a:solidFill>
                <a:latin typeface="+mj-lt"/>
                <a:ea typeface="+mj-ea"/>
                <a:cs typeface="+mj-cs"/>
              </a:rPr>
              <a:t>ACTIVITÉ</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23850" y="1268413"/>
            <a:ext cx="8496300" cy="368300"/>
          </a:xfrm>
          <a:prstGeom prst="rect">
            <a:avLst/>
          </a:prstGeom>
          <a:noFill/>
          <a:ln w="9525">
            <a:noFill/>
            <a:miter lim="800000"/>
            <a:headEnd/>
            <a:tailEnd/>
          </a:ln>
        </p:spPr>
        <p:txBody>
          <a:bodyPr anchor="ctr">
            <a:spAutoFit/>
          </a:bodyPr>
          <a:lstStyle/>
          <a:p>
            <a:pPr algn="ctr"/>
            <a:r>
              <a:rPr lang="fr-FR" altLang="fr-FR" b="1">
                <a:solidFill>
                  <a:srgbClr val="002060"/>
                </a:solidFill>
                <a:cs typeface="Times New Roman" pitchFamily="18" charset="0"/>
              </a:rPr>
              <a:t>Taux d'activité selon le milieu de résidence et le sexe</a:t>
            </a:r>
          </a:p>
        </p:txBody>
      </p:sp>
      <p:sp>
        <p:nvSpPr>
          <p:cNvPr id="51203" name="Rectangle 25"/>
          <p:cNvSpPr>
            <a:spLocks noChangeArrowheads="1"/>
          </p:cNvSpPr>
          <p:nvPr/>
        </p:nvSpPr>
        <p:spPr bwMode="auto">
          <a:xfrm>
            <a:off x="0" y="2828925"/>
            <a:ext cx="9144000" cy="0"/>
          </a:xfrm>
          <a:prstGeom prst="rect">
            <a:avLst/>
          </a:prstGeom>
          <a:noFill/>
          <a:ln w="9525">
            <a:noFill/>
            <a:miter lim="800000"/>
            <a:headEnd/>
            <a:tailEnd/>
          </a:ln>
        </p:spPr>
        <p:txBody>
          <a:bodyPr wrap="none" anchor="ctr">
            <a:spAutoFit/>
          </a:bodyPr>
          <a:lstStyle/>
          <a:p>
            <a:endParaRPr lang="fr-FR" altLang="fr-FR"/>
          </a:p>
        </p:txBody>
      </p:sp>
      <p:sp>
        <p:nvSpPr>
          <p:cNvPr id="51204" name="Rectangle 2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graphicFrame>
        <p:nvGraphicFramePr>
          <p:cNvPr id="35" name="Graphique 34"/>
          <p:cNvGraphicFramePr/>
          <p:nvPr/>
        </p:nvGraphicFramePr>
        <p:xfrm>
          <a:off x="1115615" y="1756343"/>
          <a:ext cx="6912768"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36" name="Rectangle 35"/>
          <p:cNvSpPr/>
          <p:nvPr/>
        </p:nvSpPr>
        <p:spPr>
          <a:xfrm>
            <a:off x="525463" y="5688013"/>
            <a:ext cx="8137525" cy="584200"/>
          </a:xfrm>
          <a:prstGeom prst="rect">
            <a:avLst/>
          </a:prstGeom>
        </p:spPr>
        <p:txBody>
          <a:bodyPr>
            <a:spAutoFit/>
          </a:bodyPr>
          <a:lstStyle/>
          <a:p>
            <a:pPr>
              <a:defRPr/>
            </a:pPr>
            <a:r>
              <a:rPr lang="fr-FR" sz="1600" b="1" dirty="0">
                <a:solidFill>
                  <a:schemeClr val="tx1"/>
                </a:solidFill>
                <a:latin typeface="+mj-lt"/>
                <a:cs typeface="Arial" panose="020B0604020202020204" pitchFamily="34" charset="0"/>
              </a:rPr>
              <a:t>- Le taux d'activité est de 34,3% (35,9% en 2004) à l’échelle nationale, de 36,5% en milieu urbain (36,8% en 2004) et de 31,0% en milieu rural (34,9% en 2004).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620713"/>
            <a:ext cx="9144000" cy="369887"/>
          </a:xfrm>
          <a:prstGeom prst="rect">
            <a:avLst/>
          </a:prstGeom>
          <a:noFill/>
          <a:ln w="9525">
            <a:noFill/>
            <a:miter lim="800000"/>
            <a:headEnd/>
            <a:tailEnd/>
          </a:ln>
        </p:spPr>
        <p:txBody>
          <a:bodyPr anchor="ctr">
            <a:spAutoFit/>
          </a:bodyPr>
          <a:lstStyle/>
          <a:p>
            <a:pPr algn="ctr"/>
            <a:r>
              <a:rPr lang="fr-FR" altLang="fr-FR" b="1">
                <a:solidFill>
                  <a:srgbClr val="002060"/>
                </a:solidFill>
                <a:cs typeface="Times New Roman" pitchFamily="18" charset="0"/>
              </a:rPr>
              <a:t>Taux d’activité par âge et sexe (%)</a:t>
            </a:r>
          </a:p>
        </p:txBody>
      </p:sp>
      <p:sp>
        <p:nvSpPr>
          <p:cNvPr id="52227" name="Rectangle 53"/>
          <p:cNvSpPr>
            <a:spLocks noChangeArrowheads="1"/>
          </p:cNvSpPr>
          <p:nvPr/>
        </p:nvSpPr>
        <p:spPr bwMode="auto">
          <a:xfrm>
            <a:off x="0" y="3678238"/>
            <a:ext cx="9144000" cy="0"/>
          </a:xfrm>
          <a:prstGeom prst="rect">
            <a:avLst/>
          </a:prstGeom>
          <a:noFill/>
          <a:ln w="9525">
            <a:noFill/>
            <a:miter lim="800000"/>
            <a:headEnd/>
            <a:tailEnd/>
          </a:ln>
        </p:spPr>
        <p:txBody>
          <a:bodyPr wrap="none" anchor="ctr">
            <a:spAutoFit/>
          </a:bodyPr>
          <a:lstStyle/>
          <a:p>
            <a:endParaRPr lang="fr-FR" altLang="fr-FR"/>
          </a:p>
        </p:txBody>
      </p:sp>
      <p:graphicFrame>
        <p:nvGraphicFramePr>
          <p:cNvPr id="66" name="Graphique 65"/>
          <p:cNvGraphicFramePr/>
          <p:nvPr/>
        </p:nvGraphicFramePr>
        <p:xfrm>
          <a:off x="323528" y="1196752"/>
          <a:ext cx="5400600" cy="24482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7" name="Tableau 66"/>
          <p:cNvGraphicFramePr>
            <a:graphicFrameLocks noGrp="1"/>
          </p:cNvGraphicFramePr>
          <p:nvPr/>
        </p:nvGraphicFramePr>
        <p:xfrm>
          <a:off x="250825" y="3860800"/>
          <a:ext cx="8640765" cy="2194560"/>
        </p:xfrm>
        <a:graphic>
          <a:graphicData uri="http://schemas.openxmlformats.org/drawingml/2006/table">
            <a:tbl>
              <a:tblPr>
                <a:tableStyleId>{8FD4443E-F989-4FC4-A0C8-D5A2AF1F390B}</a:tableStyleId>
              </a:tblPr>
              <a:tblGrid>
                <a:gridCol w="1234395"/>
                <a:gridCol w="1234395"/>
                <a:gridCol w="1234395"/>
                <a:gridCol w="1234395"/>
                <a:gridCol w="1234395"/>
                <a:gridCol w="1234395"/>
                <a:gridCol w="1234395"/>
              </a:tblGrid>
              <a:tr h="182827">
                <a:tc rowSpan="2">
                  <a:txBody>
                    <a:bodyPr/>
                    <a:lstStyle/>
                    <a:p>
                      <a:pPr algn="ctr">
                        <a:spcAft>
                          <a:spcPts val="0"/>
                        </a:spcAft>
                      </a:pPr>
                      <a:r>
                        <a:rPr lang="fr-FR" sz="1200" b="1" dirty="0">
                          <a:solidFill>
                            <a:schemeClr val="tx1"/>
                          </a:solidFill>
                        </a:rPr>
                        <a:t>Groupe d’âges</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spcAft>
                          <a:spcPts val="0"/>
                        </a:spcAft>
                      </a:pPr>
                      <a:r>
                        <a:rPr lang="fr-FR" sz="1200" b="1">
                          <a:solidFill>
                            <a:schemeClr val="tx1"/>
                          </a:solidFill>
                        </a:rPr>
                        <a:t>RGPH 2004</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1200" b="1">
                          <a:solidFill>
                            <a:schemeClr val="tx1"/>
                          </a:solidFill>
                        </a:rPr>
                        <a:t>RGPH 2014</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r>
              <a:tr h="182827">
                <a:tc vMerge="1">
                  <a:txBody>
                    <a:bodyPr/>
                    <a:lstStyle/>
                    <a:p>
                      <a:endParaRPr lang="fr-FR"/>
                    </a:p>
                  </a:txBody>
                  <a:tcPr/>
                </a:tc>
                <a:tc>
                  <a:txBody>
                    <a:bodyPr/>
                    <a:lstStyle/>
                    <a:p>
                      <a:pPr algn="ctr">
                        <a:spcAft>
                          <a:spcPts val="0"/>
                        </a:spcAft>
                      </a:pPr>
                      <a:r>
                        <a:rPr lang="fr-FR" sz="1200" b="1" dirty="0">
                          <a:solidFill>
                            <a:schemeClr val="tx1"/>
                          </a:solidFill>
                        </a:rPr>
                        <a:t>Masculin</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Féminin</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Total</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Masculin</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Féminin</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Total</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827">
                <a:tc>
                  <a:txBody>
                    <a:bodyPr/>
                    <a:lstStyle/>
                    <a:p>
                      <a:pPr>
                        <a:spcAft>
                          <a:spcPts val="0"/>
                        </a:spcAft>
                      </a:pPr>
                      <a:r>
                        <a:rPr lang="fr-FR" sz="1200" b="1">
                          <a:solidFill>
                            <a:schemeClr val="tx1"/>
                          </a:solidFill>
                        </a:rPr>
                        <a:t>15-19</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49,7</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27,7</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38,6</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33,9</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11,2</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22,6</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827">
                <a:tc>
                  <a:txBody>
                    <a:bodyPr/>
                    <a:lstStyle/>
                    <a:p>
                      <a:pPr>
                        <a:spcAft>
                          <a:spcPts val="0"/>
                        </a:spcAft>
                      </a:pPr>
                      <a:r>
                        <a:rPr lang="fr-FR" sz="1200" b="1">
                          <a:solidFill>
                            <a:schemeClr val="tx1"/>
                          </a:solidFill>
                        </a:rPr>
                        <a:t>20-24</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80,5</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33,2</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56,1</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71,3</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23,8</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47,3</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827">
                <a:tc>
                  <a:txBody>
                    <a:bodyPr/>
                    <a:lstStyle/>
                    <a:p>
                      <a:pPr>
                        <a:spcAft>
                          <a:spcPts val="0"/>
                        </a:spcAft>
                      </a:pPr>
                      <a:r>
                        <a:rPr lang="fr-FR" sz="1200" b="1">
                          <a:solidFill>
                            <a:schemeClr val="tx1"/>
                          </a:solidFill>
                        </a:rPr>
                        <a:t>25-29</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95,1</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33,3</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62,9</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93,1</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29,7</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60,9</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827">
                <a:tc>
                  <a:txBody>
                    <a:bodyPr/>
                    <a:lstStyle/>
                    <a:p>
                      <a:pPr>
                        <a:spcAft>
                          <a:spcPts val="0"/>
                        </a:spcAft>
                      </a:pPr>
                      <a:r>
                        <a:rPr lang="fr-FR" sz="1200" b="1">
                          <a:solidFill>
                            <a:schemeClr val="tx1"/>
                          </a:solidFill>
                        </a:rPr>
                        <a:t>30-34</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97,4</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28,9</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61,7</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96,5</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26,7</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61,0</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827">
                <a:tc>
                  <a:txBody>
                    <a:bodyPr/>
                    <a:lstStyle/>
                    <a:p>
                      <a:pPr>
                        <a:spcAft>
                          <a:spcPts val="0"/>
                        </a:spcAft>
                      </a:pPr>
                      <a:r>
                        <a:rPr lang="fr-FR" sz="1200" b="1">
                          <a:solidFill>
                            <a:schemeClr val="tx1"/>
                          </a:solidFill>
                        </a:rPr>
                        <a:t>35-39</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97,8</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26,3</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60,2</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96,4</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25,0</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59,7</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827">
                <a:tc>
                  <a:txBody>
                    <a:bodyPr/>
                    <a:lstStyle/>
                    <a:p>
                      <a:pPr>
                        <a:spcAft>
                          <a:spcPts val="0"/>
                        </a:spcAft>
                      </a:pPr>
                      <a:r>
                        <a:rPr lang="fr-FR" sz="1200" b="1">
                          <a:solidFill>
                            <a:schemeClr val="tx1"/>
                          </a:solidFill>
                        </a:rPr>
                        <a:t>40-44</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97,4</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24,2</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59,3</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96,6</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25,1</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60,2</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827">
                <a:tc>
                  <a:txBody>
                    <a:bodyPr/>
                    <a:lstStyle/>
                    <a:p>
                      <a:pPr>
                        <a:spcAft>
                          <a:spcPts val="0"/>
                        </a:spcAft>
                      </a:pPr>
                      <a:r>
                        <a:rPr lang="fr-FR" sz="1200" b="1">
                          <a:solidFill>
                            <a:schemeClr val="tx1"/>
                          </a:solidFill>
                        </a:rPr>
                        <a:t>45-49</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93,9</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21,8</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58,5</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95,2</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23,8</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58,4</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827">
                <a:tc>
                  <a:txBody>
                    <a:bodyPr/>
                    <a:lstStyle/>
                    <a:p>
                      <a:pPr>
                        <a:spcAft>
                          <a:spcPts val="0"/>
                        </a:spcAft>
                      </a:pPr>
                      <a:r>
                        <a:rPr lang="fr-FR" sz="1200" b="1">
                          <a:solidFill>
                            <a:schemeClr val="tx1"/>
                          </a:solidFill>
                        </a:rPr>
                        <a:t>50-54</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91,7</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17,3</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55,4</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89,4</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19,4</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53,6</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827">
                <a:tc>
                  <a:txBody>
                    <a:bodyPr/>
                    <a:lstStyle/>
                    <a:p>
                      <a:pPr>
                        <a:spcAft>
                          <a:spcPts val="0"/>
                        </a:spcAft>
                      </a:pPr>
                      <a:r>
                        <a:rPr lang="fr-FR" sz="1200" b="1">
                          <a:solidFill>
                            <a:schemeClr val="tx1"/>
                          </a:solidFill>
                        </a:rPr>
                        <a:t>55-59</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85,5</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13,2</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48,5</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79,8</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15,7</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48,8</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827">
                <a:tc>
                  <a:txBody>
                    <a:bodyPr/>
                    <a:lstStyle/>
                    <a:p>
                      <a:pPr>
                        <a:spcAft>
                          <a:spcPts val="0"/>
                        </a:spcAft>
                      </a:pPr>
                      <a:r>
                        <a:rPr lang="fr-FR" sz="1200" b="1" dirty="0">
                          <a:solidFill>
                            <a:schemeClr val="tx1"/>
                          </a:solidFill>
                        </a:rPr>
                        <a:t>60 et +</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41,2</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5,0</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22,3</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36,0</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rPr>
                        <a:t>3,7</a:t>
                      </a:r>
                      <a:endParaRPr lang="fr-FR" sz="1000" b="1">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rPr>
                        <a:t>19,5</a:t>
                      </a:r>
                      <a:endParaRPr lang="fr-FR" sz="1000" b="1" dirty="0">
                        <a:solidFill>
                          <a:schemeClr val="tx1"/>
                        </a:solidFill>
                        <a:latin typeface="Times New Roman"/>
                        <a:ea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2330" name="ZoneTexte 67"/>
          <p:cNvSpPr txBox="1">
            <a:spLocks noChangeArrowheads="1"/>
          </p:cNvSpPr>
          <p:nvPr/>
        </p:nvSpPr>
        <p:spPr bwMode="auto">
          <a:xfrm>
            <a:off x="5818188" y="1549400"/>
            <a:ext cx="3097212" cy="1570038"/>
          </a:xfrm>
          <a:prstGeom prst="rect">
            <a:avLst/>
          </a:prstGeom>
          <a:noFill/>
          <a:ln w="9525">
            <a:noFill/>
            <a:miter lim="800000"/>
            <a:headEnd/>
            <a:tailEnd/>
          </a:ln>
        </p:spPr>
        <p:txBody>
          <a:bodyPr>
            <a:spAutoFit/>
          </a:bodyPr>
          <a:lstStyle/>
          <a:p>
            <a:pPr algn="just"/>
            <a:r>
              <a:rPr lang="fr-FR" altLang="fr-FR" sz="1600">
                <a:solidFill>
                  <a:schemeClr val="tx1"/>
                </a:solidFill>
                <a:latin typeface="Cambria" pitchFamily="18" charset="0"/>
              </a:rPr>
              <a:t>- </a:t>
            </a:r>
            <a:r>
              <a:rPr lang="fr-FR" altLang="fr-FR" sz="1600">
                <a:solidFill>
                  <a:schemeClr val="tx1"/>
                </a:solidFill>
                <a:latin typeface="Calibri" pitchFamily="34" charset="0"/>
              </a:rPr>
              <a:t>Recul du taux d’activité des jeunes de 15 à 19 ans (22,6% en 2014 contre 38,6% en 2004) et plus particulièrement chez les femmes (11,2% en 2014 contre 27,7% en 2004).</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53251" name="Rectangle 3"/>
          <p:cNvSpPr>
            <a:spLocks noChangeArrowheads="1"/>
          </p:cNvSpPr>
          <p:nvPr/>
        </p:nvSpPr>
        <p:spPr bwMode="auto">
          <a:xfrm>
            <a:off x="1116013" y="1057275"/>
            <a:ext cx="6769100" cy="338138"/>
          </a:xfrm>
          <a:prstGeom prst="rect">
            <a:avLst/>
          </a:prstGeom>
          <a:noFill/>
          <a:ln w="9525">
            <a:noFill/>
            <a:miter lim="800000"/>
            <a:headEnd/>
            <a:tailEnd/>
          </a:ln>
        </p:spPr>
        <p:txBody>
          <a:bodyPr anchor="ctr">
            <a:spAutoFit/>
          </a:bodyPr>
          <a:lstStyle/>
          <a:p>
            <a:pPr algn="ctr" eaLnBrk="1" hangingPunct="1"/>
            <a:r>
              <a:rPr lang="fr-FR" altLang="fr-FR" sz="1600" b="1">
                <a:solidFill>
                  <a:srgbClr val="002060"/>
                </a:solidFill>
                <a:cs typeface="Times New Roman" pitchFamily="18" charset="0"/>
              </a:rPr>
              <a:t>Taux de chômage selon le milieu de résidence et le sexe (%)</a:t>
            </a:r>
            <a:endParaRPr lang="fr-FR" altLang="fr-FR" sz="1600">
              <a:solidFill>
                <a:srgbClr val="002060"/>
              </a:solidFill>
            </a:endParaRPr>
          </a:p>
        </p:txBody>
      </p:sp>
      <p:graphicFrame>
        <p:nvGraphicFramePr>
          <p:cNvPr id="8" name="Graphique 7"/>
          <p:cNvGraphicFramePr/>
          <p:nvPr/>
        </p:nvGraphicFramePr>
        <p:xfrm>
          <a:off x="1043608" y="1484784"/>
          <a:ext cx="6840760"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250825" y="5229225"/>
            <a:ext cx="8281988" cy="1077913"/>
          </a:xfrm>
          <a:prstGeom prst="rect">
            <a:avLst/>
          </a:prstGeom>
        </p:spPr>
        <p:txBody>
          <a:bodyPr>
            <a:spAutoFit/>
          </a:bodyPr>
          <a:lstStyle/>
          <a:p>
            <a:pPr marL="285750" indent="-285750" algn="just">
              <a:buFont typeface="Wingdings" panose="05000000000000000000" pitchFamily="2" charset="2"/>
              <a:buChar char="§"/>
              <a:defRPr/>
            </a:pPr>
            <a:r>
              <a:rPr lang="fr-FR" sz="1600" dirty="0">
                <a:solidFill>
                  <a:schemeClr val="tx1"/>
                </a:solidFill>
                <a:latin typeface="+mn-lt"/>
                <a:cs typeface="Arial" panose="020B0604020202020204" pitchFamily="34" charset="0"/>
              </a:rPr>
              <a:t> Au niveau national, le taux de chômage a reculé d’un point entre 2004 et 2014 passant de 16,7% à 15,7%. </a:t>
            </a:r>
          </a:p>
          <a:p>
            <a:pPr marL="285750" indent="-285750" algn="just">
              <a:buFont typeface="Wingdings" panose="05000000000000000000" pitchFamily="2" charset="2"/>
              <a:buChar char="§"/>
              <a:defRPr/>
            </a:pPr>
            <a:r>
              <a:rPr lang="fr-FR" sz="1600" dirty="0">
                <a:solidFill>
                  <a:schemeClr val="tx1"/>
                </a:solidFill>
                <a:latin typeface="+mn-lt"/>
                <a:cs typeface="Arial" panose="020B0604020202020204" pitchFamily="34" charset="0"/>
              </a:rPr>
              <a:t> Ce taux est plus élevé dans les villes (18,9%) que dans les campagnes (9,9%) ; et parmi les femmes (28,3%) que parmi les hommes (12,2%).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8"/>
          <p:cNvSpPr>
            <a:spLocks noGrp="1" noChangeArrowheads="1"/>
          </p:cNvSpPr>
          <p:nvPr>
            <p:ph type="sldNum" sz="quarter" idx="11"/>
          </p:nvPr>
        </p:nvSpPr>
        <p:spPr>
          <a:noFill/>
        </p:spPr>
        <p:txBody>
          <a:bodyPr/>
          <a:lstStyle/>
          <a:p>
            <a:fld id="{8E918716-8495-411D-A44A-DC51EE770F95}" type="slidenum">
              <a:rPr lang="fr-FR" altLang="fr-FR"/>
              <a:pPr/>
              <a:t>36</a:t>
            </a:fld>
            <a:endParaRPr lang="fr-FR" altLang="fr-FR"/>
          </a:p>
        </p:txBody>
      </p:sp>
      <p:sp>
        <p:nvSpPr>
          <p:cNvPr id="54275" name="Rectangle 5"/>
          <p:cNvSpPr>
            <a:spLocks noChangeArrowheads="1"/>
          </p:cNvSpPr>
          <p:nvPr/>
        </p:nvSpPr>
        <p:spPr bwMode="auto">
          <a:xfrm>
            <a:off x="0" y="2565400"/>
            <a:ext cx="9072563" cy="935038"/>
          </a:xfrm>
          <a:prstGeom prst="rect">
            <a:avLst/>
          </a:prstGeom>
          <a:noFill/>
          <a:ln w="9525">
            <a:noFill/>
            <a:miter lim="800000"/>
            <a:headEnd/>
            <a:tailEnd/>
          </a:ln>
        </p:spPr>
        <p:txBody>
          <a:bodyPr/>
          <a:lstStyle/>
          <a:p>
            <a:pPr marL="342900" indent="-342900" algn="ctr">
              <a:spcBef>
                <a:spcPct val="20000"/>
              </a:spcBef>
              <a:buClr>
                <a:srgbClr val="7B003B"/>
              </a:buClr>
              <a:buSzPct val="120000"/>
            </a:pPr>
            <a:r>
              <a:rPr lang="fr-FR" altLang="fr-FR" sz="4800" b="1">
                <a:solidFill>
                  <a:srgbClr val="800000"/>
                </a:solidFill>
                <a:latin typeface="Calibri" pitchFamily="34" charset="0"/>
              </a:rPr>
              <a:t>Incapacité</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numéro de diapositive 3"/>
          <p:cNvSpPr>
            <a:spLocks noGrp="1"/>
          </p:cNvSpPr>
          <p:nvPr>
            <p:ph type="sldNum" sz="quarter" idx="11"/>
          </p:nvPr>
        </p:nvSpPr>
        <p:spPr>
          <a:noFill/>
        </p:spPr>
        <p:txBody>
          <a:bodyPr/>
          <a:lstStyle/>
          <a:p>
            <a:fld id="{7BAD51EB-C91E-40F3-BBE9-35BF6BA25CDE}" type="slidenum">
              <a:rPr lang="fr-FR" altLang="fr-FR"/>
              <a:pPr/>
              <a:t>37</a:t>
            </a:fld>
            <a:endParaRPr lang="fr-FR" altLang="fr-FR"/>
          </a:p>
        </p:txBody>
      </p:sp>
      <p:sp>
        <p:nvSpPr>
          <p:cNvPr id="56323" name="Rectangle 4"/>
          <p:cNvSpPr>
            <a:spLocks noChangeArrowheads="1"/>
          </p:cNvSpPr>
          <p:nvPr/>
        </p:nvSpPr>
        <p:spPr bwMode="auto">
          <a:xfrm>
            <a:off x="323850" y="1341438"/>
            <a:ext cx="8496300" cy="1076325"/>
          </a:xfrm>
          <a:prstGeom prst="rect">
            <a:avLst/>
          </a:prstGeom>
          <a:noFill/>
          <a:ln w="9525">
            <a:noFill/>
            <a:miter lim="800000"/>
            <a:headEnd/>
            <a:tailEnd/>
          </a:ln>
        </p:spPr>
        <p:txBody>
          <a:bodyPr>
            <a:spAutoFit/>
          </a:bodyPr>
          <a:lstStyle/>
          <a:p>
            <a:pPr algn="just"/>
            <a:r>
              <a:rPr lang="fr-FR" altLang="fr-FR" sz="1600" b="1">
                <a:solidFill>
                  <a:schemeClr val="tx1"/>
                </a:solidFill>
                <a:latin typeface="Times New Roman" pitchFamily="18" charset="0"/>
                <a:cs typeface="Times New Roman" pitchFamily="18" charset="0"/>
              </a:rPr>
              <a:t>Selon les Nations Unies, il est considéré comme handicapé, toute personne ayant au moins une grande difficulté ou une incapacité totale dans l’un des six domaines d’activité de la vie quotidienne (voir, entendre, marcher ou monter les escalier, se rappeler ou se concentrer, prendre soin de soi et communiquer dans sa langue habituelle).</a:t>
            </a:r>
          </a:p>
        </p:txBody>
      </p:sp>
      <p:graphicFrame>
        <p:nvGraphicFramePr>
          <p:cNvPr id="56324" name="Graphique 5"/>
          <p:cNvGraphicFramePr>
            <a:graphicFrameLocks/>
          </p:cNvGraphicFramePr>
          <p:nvPr/>
        </p:nvGraphicFramePr>
        <p:xfrm>
          <a:off x="5292725" y="2708275"/>
          <a:ext cx="3673475" cy="2844800"/>
        </p:xfrm>
        <a:graphic>
          <a:graphicData uri="http://schemas.openxmlformats.org/presentationml/2006/ole">
            <p:oleObj spid="_x0000_s56324" r:id="rId3" imgW="3676207" imgH="2840982" progId="Excel.Sheet.8">
              <p:embed/>
            </p:oleObj>
          </a:graphicData>
        </a:graphic>
      </p:graphicFrame>
      <p:sp>
        <p:nvSpPr>
          <p:cNvPr id="56325" name="Rectangle 5"/>
          <p:cNvSpPr>
            <a:spLocks noChangeArrowheads="1"/>
          </p:cNvSpPr>
          <p:nvPr/>
        </p:nvSpPr>
        <p:spPr bwMode="auto">
          <a:xfrm>
            <a:off x="468313" y="784225"/>
            <a:ext cx="8351837" cy="369888"/>
          </a:xfrm>
          <a:prstGeom prst="rect">
            <a:avLst/>
          </a:prstGeom>
          <a:noFill/>
          <a:ln w="9525">
            <a:noFill/>
            <a:miter lim="800000"/>
            <a:headEnd/>
            <a:tailEnd/>
          </a:ln>
        </p:spPr>
        <p:txBody>
          <a:bodyPr anchor="ctr">
            <a:spAutoFit/>
          </a:bodyPr>
          <a:lstStyle/>
          <a:p>
            <a:pPr algn="ctr"/>
            <a:r>
              <a:rPr lang="fr-FR" altLang="fr-FR" b="1">
                <a:latin typeface="Times New Roman" pitchFamily="18" charset="0"/>
                <a:cs typeface="Times New Roman" pitchFamily="18" charset="0"/>
              </a:rPr>
              <a:t>Répartition des personnes handicapées par milieu de résidence en 2014</a:t>
            </a:r>
          </a:p>
        </p:txBody>
      </p:sp>
      <p:sp>
        <p:nvSpPr>
          <p:cNvPr id="8" name="Rectangle 7"/>
          <p:cNvSpPr/>
          <p:nvPr/>
        </p:nvSpPr>
        <p:spPr>
          <a:xfrm>
            <a:off x="323850" y="4076700"/>
            <a:ext cx="4608513"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85750" indent="-285750" algn="just">
              <a:buFont typeface="Arial" charset="0"/>
              <a:buChar char="•"/>
              <a:defRPr/>
            </a:pPr>
            <a:r>
              <a:rPr lang="fr-FR" altLang="fr-FR" sz="1600" b="1" dirty="0">
                <a:solidFill>
                  <a:schemeClr val="tx1"/>
                </a:solidFill>
                <a:latin typeface="Times New Roman" pitchFamily="18" charset="0"/>
                <a:cs typeface="Times New Roman" pitchFamily="18" charset="0"/>
              </a:rPr>
              <a:t>56% (soit </a:t>
            </a:r>
            <a:r>
              <a:rPr lang="fr-FR" altLang="fr-FR" sz="1600" b="1" dirty="0" smtClean="0">
                <a:solidFill>
                  <a:schemeClr val="tx1"/>
                </a:solidFill>
                <a:latin typeface="Times New Roman" pitchFamily="18" charset="0"/>
                <a:cs typeface="Times New Roman" pitchFamily="18" charset="0"/>
              </a:rPr>
              <a:t>758.085 </a:t>
            </a:r>
            <a:r>
              <a:rPr lang="fr-FR" altLang="fr-FR" sz="1600" b="1" dirty="0">
                <a:solidFill>
                  <a:schemeClr val="tx1"/>
                </a:solidFill>
                <a:latin typeface="Times New Roman" pitchFamily="18" charset="0"/>
                <a:cs typeface="Times New Roman" pitchFamily="18" charset="0"/>
              </a:rPr>
              <a:t>personnes) résident en milieu urbain.</a:t>
            </a:r>
          </a:p>
          <a:p>
            <a:pPr algn="just">
              <a:defRPr/>
            </a:pPr>
            <a:endParaRPr lang="fr-FR" altLang="fr-FR" sz="1200" b="1" dirty="0">
              <a:solidFill>
                <a:schemeClr val="tx1"/>
              </a:solidFill>
              <a:latin typeface="Times New Roman" pitchFamily="18" charset="0"/>
              <a:cs typeface="Times New Roman" pitchFamily="18" charset="0"/>
            </a:endParaRPr>
          </a:p>
          <a:p>
            <a:pPr marL="285750" indent="-285750" algn="just">
              <a:buFont typeface="Arial" charset="0"/>
              <a:buChar char="•"/>
              <a:defRPr/>
            </a:pPr>
            <a:r>
              <a:rPr lang="fr-FR" altLang="fr-FR" sz="1600" b="1" dirty="0">
                <a:solidFill>
                  <a:schemeClr val="tx1"/>
                </a:solidFill>
                <a:latin typeface="Times New Roman" pitchFamily="18" charset="0"/>
                <a:cs typeface="Times New Roman" pitchFamily="18" charset="0"/>
              </a:rPr>
              <a:t>44% (soit </a:t>
            </a:r>
            <a:r>
              <a:rPr lang="fr-FR" altLang="fr-FR" sz="1600" b="1" dirty="0" smtClean="0">
                <a:solidFill>
                  <a:schemeClr val="tx1"/>
                </a:solidFill>
                <a:latin typeface="Times New Roman" pitchFamily="18" charset="0"/>
                <a:cs typeface="Times New Roman" pitchFamily="18" charset="0"/>
              </a:rPr>
              <a:t>596.343 </a:t>
            </a:r>
            <a:r>
              <a:rPr lang="fr-FR" altLang="fr-FR" sz="1600" b="1" dirty="0">
                <a:solidFill>
                  <a:schemeClr val="tx1"/>
                </a:solidFill>
                <a:latin typeface="Times New Roman" pitchFamily="18" charset="0"/>
                <a:cs typeface="Times New Roman" pitchFamily="18" charset="0"/>
              </a:rPr>
              <a:t>personnes) résident en milieu rural.</a:t>
            </a:r>
          </a:p>
        </p:txBody>
      </p:sp>
      <p:sp>
        <p:nvSpPr>
          <p:cNvPr id="56327" name="Rectangle 8"/>
          <p:cNvSpPr>
            <a:spLocks noChangeArrowheads="1"/>
          </p:cNvSpPr>
          <p:nvPr/>
        </p:nvSpPr>
        <p:spPr bwMode="auto">
          <a:xfrm>
            <a:off x="250825" y="2954338"/>
            <a:ext cx="4799013" cy="584200"/>
          </a:xfrm>
          <a:prstGeom prst="rect">
            <a:avLst/>
          </a:prstGeom>
          <a:noFill/>
          <a:ln w="9525">
            <a:noFill/>
            <a:miter lim="800000"/>
            <a:headEnd/>
            <a:tailEnd/>
          </a:ln>
        </p:spPr>
        <p:txBody>
          <a:bodyPr>
            <a:spAutoFit/>
          </a:bodyPr>
          <a:lstStyle/>
          <a:p>
            <a:pPr algn="just"/>
            <a:r>
              <a:rPr lang="fr-FR" altLang="fr-FR" sz="1600" b="1" dirty="0">
                <a:solidFill>
                  <a:schemeClr val="tx1"/>
                </a:solidFill>
                <a:latin typeface="Times New Roman" pitchFamily="18" charset="0"/>
                <a:cs typeface="Times New Roman" pitchFamily="18" charset="0"/>
              </a:rPr>
              <a:t>En 2014, les handicapés sont de </a:t>
            </a:r>
            <a:r>
              <a:rPr lang="fr-FR" altLang="fr-FR" sz="1600" b="1" dirty="0" smtClean="0">
                <a:solidFill>
                  <a:schemeClr val="tx1"/>
                </a:solidFill>
                <a:latin typeface="Times New Roman" pitchFamily="18" charset="0"/>
                <a:cs typeface="Times New Roman" pitchFamily="18" charset="0"/>
              </a:rPr>
              <a:t>1.354.428 </a:t>
            </a:r>
            <a:r>
              <a:rPr lang="fr-FR" altLang="fr-FR" sz="1600" b="1" dirty="0">
                <a:solidFill>
                  <a:schemeClr val="tx1"/>
                </a:solidFill>
                <a:latin typeface="Times New Roman" pitchFamily="18" charset="0"/>
                <a:cs typeface="Times New Roman" pitchFamily="18" charset="0"/>
              </a:rPr>
              <a:t>personnes, soit un taux de prévalence de 4,1%.</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8"/>
          <p:cNvSpPr>
            <a:spLocks noGrp="1" noChangeArrowheads="1"/>
          </p:cNvSpPr>
          <p:nvPr>
            <p:ph type="sldNum" sz="quarter" idx="11"/>
          </p:nvPr>
        </p:nvSpPr>
        <p:spPr>
          <a:noFill/>
        </p:spPr>
        <p:txBody>
          <a:bodyPr/>
          <a:lstStyle/>
          <a:p>
            <a:fld id="{C92A7231-6E8B-4591-9371-7C58EA9D98D5}" type="slidenum">
              <a:rPr lang="fr-FR" altLang="fr-FR"/>
              <a:pPr/>
              <a:t>38</a:t>
            </a:fld>
            <a:endParaRPr lang="fr-FR" altLang="fr-FR"/>
          </a:p>
        </p:txBody>
      </p:sp>
      <p:sp>
        <p:nvSpPr>
          <p:cNvPr id="57347" name="Rectangle 5"/>
          <p:cNvSpPr>
            <a:spLocks noChangeArrowheads="1"/>
          </p:cNvSpPr>
          <p:nvPr/>
        </p:nvSpPr>
        <p:spPr bwMode="auto">
          <a:xfrm>
            <a:off x="1665288" y="923925"/>
            <a:ext cx="6030912" cy="369888"/>
          </a:xfrm>
          <a:prstGeom prst="rect">
            <a:avLst/>
          </a:prstGeom>
          <a:noFill/>
          <a:ln w="9525">
            <a:noFill/>
            <a:miter lim="800000"/>
            <a:headEnd/>
            <a:tailEnd/>
          </a:ln>
        </p:spPr>
        <p:txBody>
          <a:bodyPr wrap="none" anchor="ctr">
            <a:spAutoFit/>
          </a:bodyPr>
          <a:lstStyle/>
          <a:p>
            <a:pPr algn="ctr"/>
            <a:r>
              <a:rPr lang="fr-FR" altLang="fr-FR" b="1">
                <a:latin typeface="Times New Roman" pitchFamily="18" charset="0"/>
                <a:cs typeface="Times New Roman" pitchFamily="18" charset="0"/>
              </a:rPr>
              <a:t>Répartition des personnes handicapées selon le sexe et l’âge</a:t>
            </a:r>
          </a:p>
        </p:txBody>
      </p:sp>
      <p:sp>
        <p:nvSpPr>
          <p:cNvPr id="57348" name="Rectangle 6"/>
          <p:cNvSpPr>
            <a:spLocks noChangeArrowheads="1"/>
          </p:cNvSpPr>
          <p:nvPr/>
        </p:nvSpPr>
        <p:spPr bwMode="auto">
          <a:xfrm>
            <a:off x="468313" y="4168775"/>
            <a:ext cx="8424862" cy="1216025"/>
          </a:xfrm>
          <a:prstGeom prst="rect">
            <a:avLst/>
          </a:prstGeom>
          <a:noFill/>
          <a:ln w="9525">
            <a:noFill/>
            <a:miter lim="800000"/>
            <a:headEnd/>
            <a:tailEnd/>
          </a:ln>
        </p:spPr>
        <p:txBody>
          <a:bodyPr>
            <a:spAutoFit/>
          </a:bodyPr>
          <a:lstStyle/>
          <a:p>
            <a:pPr algn="just"/>
            <a:r>
              <a:rPr lang="fr-FR" altLang="fr-FR" sz="1600" b="1">
                <a:solidFill>
                  <a:schemeClr val="tx1"/>
                </a:solidFill>
                <a:latin typeface="Times New Roman" pitchFamily="18" charset="0"/>
                <a:cs typeface="Times New Roman" pitchFamily="18" charset="0"/>
              </a:rPr>
              <a:t>La part des femmes ayant un handicap est plus élevée (52,5%) par rapport aux hommes (47,5%).</a:t>
            </a:r>
          </a:p>
          <a:p>
            <a:pPr algn="just"/>
            <a:endParaRPr lang="fr-FR" altLang="fr-FR" sz="900" b="1">
              <a:solidFill>
                <a:schemeClr val="tx1"/>
              </a:solidFill>
              <a:latin typeface="Times New Roman" pitchFamily="18" charset="0"/>
              <a:cs typeface="Times New Roman" pitchFamily="18" charset="0"/>
            </a:endParaRPr>
          </a:p>
          <a:p>
            <a:pPr algn="just"/>
            <a:r>
              <a:rPr lang="fr-FR" altLang="fr-FR" sz="1600" b="1">
                <a:solidFill>
                  <a:schemeClr val="tx1"/>
                </a:solidFill>
                <a:latin typeface="Times New Roman" pitchFamily="18" charset="0"/>
                <a:cs typeface="Times New Roman" pitchFamily="18" charset="0"/>
              </a:rPr>
              <a:t>50,6% des personnes handicapées sont âgées de 60 ans et plus, 38,3% entre 15 et 59 ans et enfin 10,9% sont âgées de moins de 15 ans.</a:t>
            </a:r>
          </a:p>
        </p:txBody>
      </p:sp>
      <p:graphicFrame>
        <p:nvGraphicFramePr>
          <p:cNvPr id="57349" name="Graphique 9"/>
          <p:cNvGraphicFramePr>
            <a:graphicFrameLocks/>
          </p:cNvGraphicFramePr>
          <p:nvPr/>
        </p:nvGraphicFramePr>
        <p:xfrm>
          <a:off x="547688" y="1360488"/>
          <a:ext cx="3211512" cy="2335212"/>
        </p:xfrm>
        <a:graphic>
          <a:graphicData uri="http://schemas.openxmlformats.org/presentationml/2006/ole">
            <p:oleObj spid="_x0000_s57349" r:id="rId3" imgW="3212870" imgH="2334970" progId="Excel.Sheet.8">
              <p:embed/>
            </p:oleObj>
          </a:graphicData>
        </a:graphic>
      </p:graphicFrame>
      <p:graphicFrame>
        <p:nvGraphicFramePr>
          <p:cNvPr id="57350" name="Graphique 10"/>
          <p:cNvGraphicFramePr>
            <a:graphicFrameLocks/>
          </p:cNvGraphicFramePr>
          <p:nvPr/>
        </p:nvGraphicFramePr>
        <p:xfrm>
          <a:off x="4938713" y="1392238"/>
          <a:ext cx="2938462" cy="2263775"/>
        </p:xfrm>
        <a:graphic>
          <a:graphicData uri="http://schemas.openxmlformats.org/presentationml/2006/ole">
            <p:oleObj spid="_x0000_s57350" r:id="rId4" imgW="2938527" imgH="2267909" progId="Excel.Sheet.8">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numéro de diapositive 3"/>
          <p:cNvSpPr>
            <a:spLocks noGrp="1"/>
          </p:cNvSpPr>
          <p:nvPr>
            <p:ph type="sldNum" sz="quarter" idx="11"/>
          </p:nvPr>
        </p:nvSpPr>
        <p:spPr>
          <a:noFill/>
        </p:spPr>
        <p:txBody>
          <a:bodyPr/>
          <a:lstStyle/>
          <a:p>
            <a:fld id="{E01437D3-1120-4C87-9EF6-8E96953AC009}" type="slidenum">
              <a:rPr lang="fr-FR" altLang="fr-FR"/>
              <a:pPr/>
              <a:t>39</a:t>
            </a:fld>
            <a:endParaRPr lang="fr-FR" altLang="fr-FR"/>
          </a:p>
        </p:txBody>
      </p:sp>
      <p:graphicFrame>
        <p:nvGraphicFramePr>
          <p:cNvPr id="5" name="Tableau 4"/>
          <p:cNvGraphicFramePr>
            <a:graphicFrameLocks noGrp="1"/>
          </p:cNvGraphicFramePr>
          <p:nvPr/>
        </p:nvGraphicFramePr>
        <p:xfrm>
          <a:off x="2114550" y="2565400"/>
          <a:ext cx="4930776" cy="1543048"/>
        </p:xfrm>
        <a:graphic>
          <a:graphicData uri="http://schemas.openxmlformats.org/drawingml/2006/table">
            <a:tbl>
              <a:tblPr/>
              <a:tblGrid>
                <a:gridCol w="924795"/>
                <a:gridCol w="715242"/>
                <a:gridCol w="766689"/>
                <a:gridCol w="766689"/>
                <a:gridCol w="685126"/>
                <a:gridCol w="543960"/>
                <a:gridCol w="528275"/>
              </a:tblGrid>
              <a:tr h="192881">
                <a:tc rowSpan="2">
                  <a:txBody>
                    <a:bodyPr/>
                    <a:lstStyle/>
                    <a:p>
                      <a:pPr algn="ctr">
                        <a:lnSpc>
                          <a:spcPct val="115000"/>
                        </a:lnSpc>
                        <a:spcAft>
                          <a:spcPts val="0"/>
                        </a:spcAft>
                      </a:pPr>
                      <a:r>
                        <a:rPr lang="fr-FR" sz="1100" dirty="0">
                          <a:solidFill>
                            <a:srgbClr val="000000"/>
                          </a:solidFill>
                          <a:latin typeface="Garamond"/>
                          <a:ea typeface="Times New Roman"/>
                          <a:cs typeface="Times New Roman"/>
                        </a:rPr>
                        <a:t> </a:t>
                      </a:r>
                      <a:endParaRPr lang="fr-FR" sz="1100" dirty="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fr-FR" sz="1100" b="1">
                          <a:solidFill>
                            <a:srgbClr val="000000"/>
                          </a:solidFill>
                          <a:latin typeface="Garamond"/>
                          <a:ea typeface="Times New Roman"/>
                          <a:cs typeface="Times New Roman"/>
                        </a:rPr>
                        <a:t>Effectifs</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lnSpc>
                          <a:spcPct val="115000"/>
                        </a:lnSpc>
                        <a:spcAft>
                          <a:spcPts val="0"/>
                        </a:spcAft>
                      </a:pPr>
                      <a:r>
                        <a:rPr lang="fr-FR" sz="1100" b="1">
                          <a:solidFill>
                            <a:srgbClr val="000000"/>
                          </a:solidFill>
                          <a:latin typeface="Garamond"/>
                          <a:ea typeface="Times New Roman"/>
                          <a:cs typeface="Times New Roman"/>
                        </a:rPr>
                        <a:t>Pourcentages</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92881">
                <a:tc vMerge="1">
                  <a:txBody>
                    <a:bodyPr/>
                    <a:lstStyle/>
                    <a:p>
                      <a:endParaRPr lang="fr-FR"/>
                    </a:p>
                  </a:txBody>
                  <a:tcPr/>
                </a:tc>
                <a:tc>
                  <a:txBody>
                    <a:bodyPr/>
                    <a:lstStyle/>
                    <a:p>
                      <a:pPr algn="ctr">
                        <a:lnSpc>
                          <a:spcPct val="115000"/>
                        </a:lnSpc>
                        <a:spcAft>
                          <a:spcPts val="0"/>
                        </a:spcAft>
                      </a:pPr>
                      <a:r>
                        <a:rPr lang="fr-FR" sz="1100" b="1">
                          <a:solidFill>
                            <a:srgbClr val="000000"/>
                          </a:solidFill>
                          <a:latin typeface="Garamond"/>
                          <a:ea typeface="Times New Roman"/>
                          <a:cs typeface="Times New Roman"/>
                        </a:rPr>
                        <a:t>Urbain</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b="1">
                          <a:solidFill>
                            <a:srgbClr val="000000"/>
                          </a:solidFill>
                          <a:latin typeface="Garamond"/>
                          <a:ea typeface="Times New Roman"/>
                          <a:cs typeface="Times New Roman"/>
                        </a:rPr>
                        <a:t>Rural</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b="1">
                          <a:solidFill>
                            <a:srgbClr val="000000"/>
                          </a:solidFill>
                          <a:latin typeface="Garamond"/>
                          <a:ea typeface="Times New Roman"/>
                          <a:cs typeface="Times New Roman"/>
                        </a:rPr>
                        <a:t>Total</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b="1">
                          <a:solidFill>
                            <a:srgbClr val="000000"/>
                          </a:solidFill>
                          <a:latin typeface="Garamond"/>
                          <a:ea typeface="Times New Roman"/>
                          <a:cs typeface="Times New Roman"/>
                        </a:rPr>
                        <a:t>Urbain</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b="1">
                          <a:solidFill>
                            <a:srgbClr val="000000"/>
                          </a:solidFill>
                          <a:latin typeface="Garamond"/>
                          <a:ea typeface="Times New Roman"/>
                          <a:cs typeface="Times New Roman"/>
                        </a:rPr>
                        <a:t>Rural</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b="1">
                          <a:solidFill>
                            <a:srgbClr val="000000"/>
                          </a:solidFill>
                          <a:latin typeface="Garamond"/>
                          <a:ea typeface="Times New Roman"/>
                          <a:cs typeface="Times New Roman"/>
                        </a:rPr>
                        <a:t>Total</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81">
                <a:tc>
                  <a:txBody>
                    <a:bodyPr/>
                    <a:lstStyle/>
                    <a:p>
                      <a:pPr>
                        <a:lnSpc>
                          <a:spcPct val="115000"/>
                        </a:lnSpc>
                        <a:spcAft>
                          <a:spcPts val="0"/>
                        </a:spcAft>
                      </a:pPr>
                      <a:r>
                        <a:rPr lang="fr-FR" sz="1100" b="1" dirty="0">
                          <a:solidFill>
                            <a:srgbClr val="000000"/>
                          </a:solidFill>
                          <a:latin typeface="Garamond"/>
                          <a:ea typeface="Times New Roman"/>
                          <a:cs typeface="Times New Roman"/>
                        </a:rPr>
                        <a:t>Célibataires</a:t>
                      </a:r>
                      <a:endParaRPr lang="fr-FR" sz="1100" dirty="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206 834</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174 503</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381 337</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27,3</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29,3</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28,2</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81">
                <a:tc>
                  <a:txBody>
                    <a:bodyPr/>
                    <a:lstStyle/>
                    <a:p>
                      <a:pPr>
                        <a:lnSpc>
                          <a:spcPct val="115000"/>
                        </a:lnSpc>
                        <a:spcAft>
                          <a:spcPts val="0"/>
                        </a:spcAft>
                      </a:pPr>
                      <a:r>
                        <a:rPr lang="fr-FR" sz="1100" b="1">
                          <a:solidFill>
                            <a:srgbClr val="000000"/>
                          </a:solidFill>
                          <a:latin typeface="Garamond"/>
                          <a:ea typeface="Times New Roman"/>
                          <a:cs typeface="Times New Roman"/>
                        </a:rPr>
                        <a:t>Mariés</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332 751</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284 614</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617 365</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43,9</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47,7</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dirty="0">
                          <a:solidFill>
                            <a:srgbClr val="000000"/>
                          </a:solidFill>
                          <a:latin typeface="Garamond"/>
                          <a:ea typeface="Times New Roman"/>
                          <a:cs typeface="Times New Roman"/>
                        </a:rPr>
                        <a:t>45,6</a:t>
                      </a:r>
                      <a:endParaRPr lang="fr-FR" sz="1100" dirty="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81">
                <a:tc>
                  <a:txBody>
                    <a:bodyPr/>
                    <a:lstStyle/>
                    <a:p>
                      <a:pPr>
                        <a:lnSpc>
                          <a:spcPct val="115000"/>
                        </a:lnSpc>
                        <a:spcAft>
                          <a:spcPts val="0"/>
                        </a:spcAft>
                      </a:pPr>
                      <a:r>
                        <a:rPr lang="fr-FR" sz="1100" b="1" dirty="0">
                          <a:solidFill>
                            <a:srgbClr val="000000"/>
                          </a:solidFill>
                          <a:latin typeface="Garamond"/>
                          <a:ea typeface="Times New Roman"/>
                          <a:cs typeface="Times New Roman"/>
                        </a:rPr>
                        <a:t>Divorcés</a:t>
                      </a:r>
                      <a:endParaRPr lang="fr-FR" sz="1100" dirty="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26 778</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8 941</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35 719</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3,5</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1,5</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2,6</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81">
                <a:tc>
                  <a:txBody>
                    <a:bodyPr/>
                    <a:lstStyle/>
                    <a:p>
                      <a:pPr>
                        <a:lnSpc>
                          <a:spcPct val="115000"/>
                        </a:lnSpc>
                        <a:spcAft>
                          <a:spcPts val="0"/>
                        </a:spcAft>
                      </a:pPr>
                      <a:r>
                        <a:rPr lang="fr-FR" sz="1100" b="1" dirty="0">
                          <a:solidFill>
                            <a:srgbClr val="000000"/>
                          </a:solidFill>
                          <a:latin typeface="Garamond"/>
                          <a:ea typeface="Times New Roman"/>
                          <a:cs typeface="Times New Roman"/>
                        </a:rPr>
                        <a:t>Veufs</a:t>
                      </a:r>
                      <a:endParaRPr lang="fr-FR" sz="1100" dirty="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191 118</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127 485</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318 603</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25,2</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21,4</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23,5</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81">
                <a:tc>
                  <a:txBody>
                    <a:bodyPr/>
                    <a:lstStyle/>
                    <a:p>
                      <a:pPr>
                        <a:lnSpc>
                          <a:spcPct val="115000"/>
                        </a:lnSpc>
                        <a:spcAft>
                          <a:spcPts val="0"/>
                        </a:spcAft>
                      </a:pPr>
                      <a:r>
                        <a:rPr lang="fr-FR" sz="1100" b="1" dirty="0" smtClean="0">
                          <a:solidFill>
                            <a:srgbClr val="000000"/>
                          </a:solidFill>
                          <a:latin typeface="Garamond"/>
                          <a:ea typeface="Times New Roman"/>
                          <a:cs typeface="Times New Roman"/>
                        </a:rPr>
                        <a:t>N.D</a:t>
                      </a:r>
                      <a:endParaRPr lang="fr-FR" sz="1100" dirty="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604</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 800</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1 404</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0,1</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0,1</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0,1</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81">
                <a:tc>
                  <a:txBody>
                    <a:bodyPr/>
                    <a:lstStyle/>
                    <a:p>
                      <a:pPr>
                        <a:lnSpc>
                          <a:spcPct val="115000"/>
                        </a:lnSpc>
                        <a:spcAft>
                          <a:spcPts val="0"/>
                        </a:spcAft>
                      </a:pPr>
                      <a:r>
                        <a:rPr lang="fr-FR" sz="1100" b="1">
                          <a:solidFill>
                            <a:srgbClr val="000000"/>
                          </a:solidFill>
                          <a:latin typeface="Garamond"/>
                          <a:ea typeface="Times New Roman"/>
                          <a:cs typeface="Times New Roman"/>
                        </a:rPr>
                        <a:t>Total</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latin typeface="Garamond"/>
                          <a:ea typeface="Times New Roman"/>
                          <a:cs typeface="Times New Roman"/>
                        </a:rPr>
                        <a:t>758 085</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dirty="0">
                          <a:solidFill>
                            <a:srgbClr val="000000"/>
                          </a:solidFill>
                          <a:latin typeface="Garamond"/>
                          <a:ea typeface="Times New Roman"/>
                          <a:cs typeface="Times New Roman"/>
                        </a:rPr>
                        <a:t>596 343</a:t>
                      </a:r>
                      <a:endParaRPr lang="fr-FR" sz="1100" dirty="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latin typeface="Garamond"/>
                          <a:ea typeface="Times New Roman"/>
                          <a:cs typeface="Times New Roman"/>
                        </a:rPr>
                        <a:t>1 354 428</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latin typeface="Garamond"/>
                          <a:ea typeface="Times New Roman"/>
                          <a:cs typeface="Times New Roman"/>
                        </a:rPr>
                        <a:t>100</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latin typeface="Garamond"/>
                          <a:ea typeface="Times New Roman"/>
                          <a:cs typeface="Times New Roman"/>
                        </a:rPr>
                        <a:t>100</a:t>
                      </a:r>
                      <a:endParaRPr lang="fr-FR" sz="110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dirty="0">
                          <a:solidFill>
                            <a:srgbClr val="000000"/>
                          </a:solidFill>
                          <a:latin typeface="Garamond"/>
                          <a:ea typeface="Times New Roman"/>
                          <a:cs typeface="Times New Roman"/>
                        </a:rPr>
                        <a:t>100</a:t>
                      </a:r>
                      <a:endParaRPr lang="fr-FR" sz="1100" dirty="0">
                        <a:latin typeface="Calibri"/>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8440" name="Rectangle 1"/>
          <p:cNvSpPr>
            <a:spLocks noChangeArrowheads="1"/>
          </p:cNvSpPr>
          <p:nvPr/>
        </p:nvSpPr>
        <p:spPr bwMode="auto">
          <a:xfrm>
            <a:off x="900113" y="1984375"/>
            <a:ext cx="7135812" cy="307975"/>
          </a:xfrm>
          <a:prstGeom prst="rect">
            <a:avLst/>
          </a:prstGeom>
          <a:noFill/>
          <a:ln w="9525">
            <a:noFill/>
            <a:miter lim="800000"/>
            <a:headEnd/>
            <a:tailEnd/>
          </a:ln>
        </p:spPr>
        <p:txBody>
          <a:bodyPr wrap="none" anchor="ctr">
            <a:spAutoFit/>
          </a:bodyPr>
          <a:lstStyle/>
          <a:p>
            <a:pPr algn="ctr"/>
            <a:r>
              <a:rPr lang="fr-FR" altLang="fr-FR" sz="1400" b="1">
                <a:latin typeface="Times New Roman" pitchFamily="18" charset="0"/>
                <a:cs typeface="Times New Roman" pitchFamily="18" charset="0"/>
              </a:rPr>
              <a:t>Répartition des personnes handicapées selon l’état matrimonial et le milieu de résidence</a:t>
            </a:r>
          </a:p>
        </p:txBody>
      </p:sp>
      <p:sp>
        <p:nvSpPr>
          <p:cNvPr id="58441" name="Rectangle 6"/>
          <p:cNvSpPr>
            <a:spLocks noChangeArrowheads="1"/>
          </p:cNvSpPr>
          <p:nvPr/>
        </p:nvSpPr>
        <p:spPr bwMode="auto">
          <a:xfrm>
            <a:off x="611188" y="4652963"/>
            <a:ext cx="8424862" cy="307975"/>
          </a:xfrm>
          <a:prstGeom prst="rect">
            <a:avLst/>
          </a:prstGeom>
          <a:noFill/>
          <a:ln w="9525">
            <a:noFill/>
            <a:miter lim="800000"/>
            <a:headEnd/>
            <a:tailEnd/>
          </a:ln>
        </p:spPr>
        <p:txBody>
          <a:bodyPr>
            <a:spAutoFit/>
          </a:bodyPr>
          <a:lstStyle/>
          <a:p>
            <a:r>
              <a:rPr lang="fr-FR" altLang="fr-FR" sz="1400">
                <a:solidFill>
                  <a:schemeClr val="tx1"/>
                </a:solidFill>
                <a:latin typeface="Times New Roman" pitchFamily="18" charset="0"/>
                <a:cs typeface="Times New Roman" pitchFamily="18" charset="0"/>
              </a:rPr>
              <a:t>28,2% des personnes handicapées sont célibataires, 45,6% sont mariées, 23,5% sont veuves et 2,6% divorcées.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3"/>
          <p:cNvSpPr>
            <a:spLocks noGrp="1"/>
          </p:cNvSpPr>
          <p:nvPr>
            <p:ph type="sldNum" sz="quarter" idx="11"/>
          </p:nvPr>
        </p:nvSpPr>
        <p:spPr>
          <a:noFill/>
        </p:spPr>
        <p:txBody>
          <a:bodyPr/>
          <a:lstStyle/>
          <a:p>
            <a:fld id="{D5A2853B-FA32-4093-B008-BD1433546459}" type="slidenum">
              <a:rPr lang="fr-FR" altLang="fr-FR"/>
              <a:pPr/>
              <a:t>4</a:t>
            </a:fld>
            <a:endParaRPr lang="fr-FR" altLang="fr-FR"/>
          </a:p>
        </p:txBody>
      </p:sp>
      <p:pic>
        <p:nvPicPr>
          <p:cNvPr id="11267" name="Image 4"/>
          <p:cNvPicPr>
            <a:picLocks noChangeAspect="1"/>
          </p:cNvPicPr>
          <p:nvPr/>
        </p:nvPicPr>
        <p:blipFill>
          <a:blip r:embed="rId2" cstate="print"/>
          <a:srcRect/>
          <a:stretch>
            <a:fillRect/>
          </a:stretch>
        </p:blipFill>
        <p:spPr bwMode="auto">
          <a:xfrm>
            <a:off x="2541588" y="692150"/>
            <a:ext cx="4117975" cy="5821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u numéro de diapositive 3"/>
          <p:cNvSpPr>
            <a:spLocks noGrp="1"/>
          </p:cNvSpPr>
          <p:nvPr>
            <p:ph type="sldNum" sz="quarter" idx="11"/>
          </p:nvPr>
        </p:nvSpPr>
        <p:spPr>
          <a:noFill/>
        </p:spPr>
        <p:txBody>
          <a:bodyPr/>
          <a:lstStyle/>
          <a:p>
            <a:fld id="{6E0984A7-EF4B-45B5-8D9D-4D8F991DE16E}" type="slidenum">
              <a:rPr lang="fr-FR" altLang="fr-FR"/>
              <a:pPr/>
              <a:t>40</a:t>
            </a:fld>
            <a:endParaRPr lang="fr-FR" altLang="fr-FR"/>
          </a:p>
        </p:txBody>
      </p:sp>
      <p:graphicFrame>
        <p:nvGraphicFramePr>
          <p:cNvPr id="6" name="Tableau 5"/>
          <p:cNvGraphicFramePr>
            <a:graphicFrameLocks noGrp="1"/>
          </p:cNvGraphicFramePr>
          <p:nvPr/>
        </p:nvGraphicFramePr>
        <p:xfrm>
          <a:off x="1547813" y="1412875"/>
          <a:ext cx="6337301" cy="2232030"/>
        </p:xfrm>
        <a:graphic>
          <a:graphicData uri="http://schemas.openxmlformats.org/drawingml/2006/table">
            <a:tbl>
              <a:tblPr/>
              <a:tblGrid>
                <a:gridCol w="1720419"/>
                <a:gridCol w="811946"/>
                <a:gridCol w="811946"/>
                <a:gridCol w="809106"/>
                <a:gridCol w="826143"/>
                <a:gridCol w="826143"/>
                <a:gridCol w="531598"/>
              </a:tblGrid>
              <a:tr h="223203">
                <a:tc rowSpan="2">
                  <a:txBody>
                    <a:bodyPr/>
                    <a:lstStyle/>
                    <a:p>
                      <a:pPr algn="ctr">
                        <a:lnSpc>
                          <a:spcPct val="115000"/>
                        </a:lnSpc>
                        <a:spcAft>
                          <a:spcPts val="0"/>
                        </a:spcAft>
                      </a:pPr>
                      <a:r>
                        <a:rPr lang="fr-FR" sz="1200" dirty="0">
                          <a:solidFill>
                            <a:srgbClr val="000000"/>
                          </a:solidFill>
                          <a:latin typeface="Garamond"/>
                          <a:ea typeface="Times New Roman"/>
                          <a:cs typeface="Times New Roman"/>
                        </a:rPr>
                        <a:t> </a:t>
                      </a:r>
                      <a:endParaRPr lang="fr-FR" sz="1200" dirty="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fr-FR" sz="1200" b="1">
                          <a:solidFill>
                            <a:srgbClr val="000000"/>
                          </a:solidFill>
                          <a:latin typeface="Garamond"/>
                          <a:ea typeface="Times New Roman"/>
                          <a:cs typeface="Times New Roman"/>
                        </a:rPr>
                        <a:t>Effectifs</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lnSpc>
                          <a:spcPct val="115000"/>
                        </a:lnSpc>
                        <a:spcAft>
                          <a:spcPts val="0"/>
                        </a:spcAft>
                      </a:pPr>
                      <a:r>
                        <a:rPr lang="fr-FR" sz="1200" b="1" dirty="0">
                          <a:solidFill>
                            <a:srgbClr val="000000"/>
                          </a:solidFill>
                          <a:latin typeface="Garamond"/>
                          <a:ea typeface="Times New Roman"/>
                          <a:cs typeface="Times New Roman"/>
                        </a:rPr>
                        <a:t>Pourcentages</a:t>
                      </a:r>
                      <a:endParaRPr lang="fr-FR" sz="1200" dirty="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223203">
                <a:tc vMerge="1">
                  <a:txBody>
                    <a:bodyPr/>
                    <a:lstStyle/>
                    <a:p>
                      <a:endParaRPr lang="fr-FR"/>
                    </a:p>
                  </a:txBody>
                  <a:tcPr/>
                </a:tc>
                <a:tc>
                  <a:txBody>
                    <a:bodyPr/>
                    <a:lstStyle/>
                    <a:p>
                      <a:pPr algn="ctr">
                        <a:lnSpc>
                          <a:spcPct val="115000"/>
                        </a:lnSpc>
                        <a:spcAft>
                          <a:spcPts val="0"/>
                        </a:spcAft>
                      </a:pPr>
                      <a:r>
                        <a:rPr lang="fr-FR" sz="1200" b="1">
                          <a:solidFill>
                            <a:srgbClr val="000000"/>
                          </a:solidFill>
                          <a:latin typeface="Garamond"/>
                          <a:ea typeface="Times New Roman"/>
                          <a:cs typeface="Times New Roman"/>
                        </a:rPr>
                        <a:t>Masculin</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Garamond"/>
                          <a:ea typeface="Times New Roman"/>
                          <a:cs typeface="Times New Roman"/>
                        </a:rPr>
                        <a:t>Féminin</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Garamond"/>
                          <a:ea typeface="Times New Roman"/>
                          <a:cs typeface="Times New Roman"/>
                        </a:rPr>
                        <a:t>Total</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Garamond"/>
                          <a:ea typeface="Times New Roman"/>
                          <a:cs typeface="Times New Roman"/>
                        </a:rPr>
                        <a:t>Masculin</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Garamond"/>
                          <a:ea typeface="Times New Roman"/>
                          <a:cs typeface="Times New Roman"/>
                        </a:rPr>
                        <a:t>Féminin</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Garamond"/>
                          <a:ea typeface="Times New Roman"/>
                          <a:cs typeface="Times New Roman"/>
                        </a:rPr>
                        <a:t>Total</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203">
                <a:tc>
                  <a:txBody>
                    <a:bodyPr/>
                    <a:lstStyle/>
                    <a:p>
                      <a:pPr>
                        <a:lnSpc>
                          <a:spcPct val="115000"/>
                        </a:lnSpc>
                        <a:spcAft>
                          <a:spcPts val="0"/>
                        </a:spcAft>
                      </a:pPr>
                      <a:r>
                        <a:rPr lang="fr-FR" sz="1200" b="1" dirty="0">
                          <a:solidFill>
                            <a:srgbClr val="000000"/>
                          </a:solidFill>
                          <a:latin typeface="Garamond"/>
                          <a:ea typeface="Times New Roman"/>
                          <a:cs typeface="Times New Roman"/>
                        </a:rPr>
                        <a:t>Néant</a:t>
                      </a:r>
                      <a:endParaRPr lang="fr-FR" sz="1200" dirty="0">
                        <a:latin typeface="Calibri"/>
                        <a:ea typeface="Times New Roman"/>
                        <a:cs typeface="Arial"/>
                      </a:endParaRPr>
                    </a:p>
                  </a:txBody>
                  <a:tcPr marL="44459" marR="44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373 040</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577 273</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950 922</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58,2</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81,2</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70,3</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203">
                <a:tc>
                  <a:txBody>
                    <a:bodyPr/>
                    <a:lstStyle/>
                    <a:p>
                      <a:pPr>
                        <a:lnSpc>
                          <a:spcPct val="115000"/>
                        </a:lnSpc>
                        <a:spcAft>
                          <a:spcPts val="0"/>
                        </a:spcAft>
                      </a:pPr>
                      <a:r>
                        <a:rPr lang="fr-FR" sz="1200" b="1">
                          <a:solidFill>
                            <a:srgbClr val="000000"/>
                          </a:solidFill>
                          <a:latin typeface="Garamond"/>
                          <a:ea typeface="Times New Roman"/>
                          <a:cs typeface="Times New Roman"/>
                        </a:rPr>
                        <a:t>Préscolaire</a:t>
                      </a:r>
                      <a:endParaRPr lang="fr-FR" sz="1200">
                        <a:latin typeface="Calibri"/>
                        <a:ea typeface="Times New Roman"/>
                        <a:cs typeface="Arial"/>
                      </a:endParaRPr>
                    </a:p>
                  </a:txBody>
                  <a:tcPr marL="44459" marR="44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53 555</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8 126</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61 681</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8,4</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1,1</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4,6</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203">
                <a:tc>
                  <a:txBody>
                    <a:bodyPr/>
                    <a:lstStyle/>
                    <a:p>
                      <a:pPr>
                        <a:lnSpc>
                          <a:spcPct val="115000"/>
                        </a:lnSpc>
                        <a:spcAft>
                          <a:spcPts val="0"/>
                        </a:spcAft>
                      </a:pPr>
                      <a:r>
                        <a:rPr lang="fr-FR" sz="1200" b="1">
                          <a:solidFill>
                            <a:srgbClr val="000000"/>
                          </a:solidFill>
                          <a:latin typeface="Garamond"/>
                          <a:ea typeface="Times New Roman"/>
                          <a:cs typeface="Times New Roman"/>
                        </a:rPr>
                        <a:t>Primaire</a:t>
                      </a:r>
                      <a:endParaRPr lang="fr-FR" sz="1200">
                        <a:latin typeface="Calibri"/>
                        <a:ea typeface="Times New Roman"/>
                        <a:cs typeface="Arial"/>
                      </a:endParaRPr>
                    </a:p>
                  </a:txBody>
                  <a:tcPr marL="44459" marR="44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127 168</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73 846</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201 067</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19,8</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10,4</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14,9</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203">
                <a:tc>
                  <a:txBody>
                    <a:bodyPr/>
                    <a:lstStyle/>
                    <a:p>
                      <a:pPr>
                        <a:lnSpc>
                          <a:spcPct val="115000"/>
                        </a:lnSpc>
                        <a:spcAft>
                          <a:spcPts val="0"/>
                        </a:spcAft>
                      </a:pPr>
                      <a:r>
                        <a:rPr lang="fr-FR" sz="1200" b="1">
                          <a:solidFill>
                            <a:srgbClr val="000000"/>
                          </a:solidFill>
                          <a:latin typeface="Garamond"/>
                          <a:ea typeface="Times New Roman"/>
                          <a:cs typeface="Times New Roman"/>
                        </a:rPr>
                        <a:t>Secondaire Collégial</a:t>
                      </a:r>
                      <a:endParaRPr lang="fr-FR" sz="1200">
                        <a:latin typeface="Calibri"/>
                        <a:ea typeface="Times New Roman"/>
                        <a:cs typeface="Arial"/>
                      </a:endParaRPr>
                    </a:p>
                  </a:txBody>
                  <a:tcPr marL="44459" marR="44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46 701</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dirty="0">
                          <a:solidFill>
                            <a:srgbClr val="000000"/>
                          </a:solidFill>
                          <a:latin typeface="Garamond"/>
                          <a:ea typeface="Times New Roman"/>
                          <a:cs typeface="Times New Roman"/>
                        </a:rPr>
                        <a:t>23 473</a:t>
                      </a:r>
                      <a:endParaRPr lang="fr-FR" sz="1200" dirty="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70 174</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7,3</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3,3</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dirty="0">
                          <a:solidFill>
                            <a:srgbClr val="000000"/>
                          </a:solidFill>
                          <a:latin typeface="Garamond"/>
                          <a:ea typeface="Times New Roman"/>
                          <a:cs typeface="Times New Roman"/>
                        </a:rPr>
                        <a:t>5,2</a:t>
                      </a:r>
                      <a:endParaRPr lang="fr-FR" sz="1200" dirty="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203">
                <a:tc>
                  <a:txBody>
                    <a:bodyPr/>
                    <a:lstStyle/>
                    <a:p>
                      <a:pPr>
                        <a:lnSpc>
                          <a:spcPct val="115000"/>
                        </a:lnSpc>
                        <a:spcAft>
                          <a:spcPts val="0"/>
                        </a:spcAft>
                      </a:pPr>
                      <a:r>
                        <a:rPr lang="fr-FR" sz="1200" b="1">
                          <a:solidFill>
                            <a:srgbClr val="000000"/>
                          </a:solidFill>
                          <a:latin typeface="Garamond"/>
                          <a:ea typeface="Times New Roman"/>
                          <a:cs typeface="Times New Roman"/>
                        </a:rPr>
                        <a:t>Secondaire Qualifiant</a:t>
                      </a:r>
                      <a:endParaRPr lang="fr-FR" sz="1200">
                        <a:latin typeface="Calibri"/>
                        <a:ea typeface="Times New Roman"/>
                        <a:cs typeface="Arial"/>
                      </a:endParaRPr>
                    </a:p>
                  </a:txBody>
                  <a:tcPr marL="44459" marR="44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26 443</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18 168</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44 611</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4,1</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2,6</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3,3</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203">
                <a:tc>
                  <a:txBody>
                    <a:bodyPr/>
                    <a:lstStyle/>
                    <a:p>
                      <a:pPr>
                        <a:lnSpc>
                          <a:spcPct val="115000"/>
                        </a:lnSpc>
                        <a:spcAft>
                          <a:spcPts val="0"/>
                        </a:spcAft>
                      </a:pPr>
                      <a:r>
                        <a:rPr lang="fr-FR" sz="1200" b="1">
                          <a:solidFill>
                            <a:srgbClr val="000000"/>
                          </a:solidFill>
                          <a:latin typeface="Garamond"/>
                          <a:ea typeface="Times New Roman"/>
                          <a:cs typeface="Times New Roman"/>
                        </a:rPr>
                        <a:t>Supérieur</a:t>
                      </a:r>
                      <a:endParaRPr lang="fr-FR" sz="1200">
                        <a:latin typeface="Calibri"/>
                        <a:ea typeface="Times New Roman"/>
                        <a:cs typeface="Arial"/>
                      </a:endParaRPr>
                    </a:p>
                  </a:txBody>
                  <a:tcPr marL="44459" marR="44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dirty="0">
                          <a:solidFill>
                            <a:srgbClr val="000000"/>
                          </a:solidFill>
                          <a:latin typeface="Garamond"/>
                          <a:ea typeface="Times New Roman"/>
                          <a:cs typeface="Times New Roman"/>
                        </a:rPr>
                        <a:t>12 674</a:t>
                      </a:r>
                      <a:endParaRPr lang="fr-FR" sz="1200" dirty="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7 800</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20 474</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2,0</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1,1</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1,5</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203">
                <a:tc>
                  <a:txBody>
                    <a:bodyPr/>
                    <a:lstStyle/>
                    <a:p>
                      <a:pPr>
                        <a:lnSpc>
                          <a:spcPct val="115000"/>
                        </a:lnSpc>
                        <a:spcAft>
                          <a:spcPts val="0"/>
                        </a:spcAft>
                      </a:pPr>
                      <a:r>
                        <a:rPr lang="fr-FR" sz="1200" b="1" dirty="0" smtClean="0">
                          <a:solidFill>
                            <a:srgbClr val="000000"/>
                          </a:solidFill>
                          <a:latin typeface="Garamond"/>
                          <a:ea typeface="Times New Roman"/>
                          <a:cs typeface="Times New Roman"/>
                        </a:rPr>
                        <a:t>N.D</a:t>
                      </a:r>
                      <a:endParaRPr lang="fr-FR" sz="1200" dirty="0">
                        <a:latin typeface="Calibri"/>
                        <a:ea typeface="Times New Roman"/>
                        <a:cs typeface="Arial"/>
                      </a:endParaRPr>
                    </a:p>
                  </a:txBody>
                  <a:tcPr marL="44459" marR="44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kern="1200" dirty="0" smtClean="0">
                          <a:solidFill>
                            <a:srgbClr val="000000"/>
                          </a:solidFill>
                          <a:latin typeface="Garamond"/>
                          <a:ea typeface="Times New Roman"/>
                          <a:cs typeface="Times New Roman"/>
                        </a:rPr>
                        <a:t>2 835</a:t>
                      </a:r>
                      <a:endParaRPr lang="fr-FR" sz="1200" kern="1200" dirty="0">
                        <a:solidFill>
                          <a:srgbClr val="000000"/>
                        </a:solidFill>
                        <a:latin typeface="Garamond"/>
                        <a:ea typeface="Times New Roman"/>
                        <a:cs typeface="Times New Roman"/>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kern="1200" dirty="0">
                          <a:solidFill>
                            <a:srgbClr val="000000"/>
                          </a:solidFill>
                          <a:latin typeface="Garamond"/>
                          <a:ea typeface="Times New Roman"/>
                          <a:cs typeface="Times New Roman"/>
                        </a:rPr>
                        <a:t>2 </a:t>
                      </a:r>
                      <a:r>
                        <a:rPr lang="fr-FR" sz="1200" kern="1200" dirty="0" smtClean="0">
                          <a:solidFill>
                            <a:srgbClr val="000000"/>
                          </a:solidFill>
                          <a:latin typeface="Garamond"/>
                          <a:ea typeface="Times New Roman"/>
                          <a:cs typeface="Times New Roman"/>
                        </a:rPr>
                        <a:t>664</a:t>
                      </a:r>
                      <a:endParaRPr lang="fr-FR" sz="1200" kern="1200" dirty="0">
                        <a:solidFill>
                          <a:srgbClr val="000000"/>
                        </a:solidFill>
                        <a:latin typeface="Garamond"/>
                        <a:ea typeface="Times New Roman"/>
                        <a:cs typeface="Times New Roman"/>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kern="1200" dirty="0" smtClean="0">
                          <a:solidFill>
                            <a:srgbClr val="000000"/>
                          </a:solidFill>
                          <a:latin typeface="Garamond"/>
                          <a:ea typeface="Times New Roman"/>
                          <a:cs typeface="Times New Roman"/>
                        </a:rPr>
                        <a:t>5 499</a:t>
                      </a:r>
                      <a:endParaRPr lang="fr-FR" sz="1200" kern="1200" dirty="0">
                        <a:solidFill>
                          <a:srgbClr val="000000"/>
                        </a:solidFill>
                        <a:latin typeface="Garamond"/>
                        <a:ea typeface="Times New Roman"/>
                        <a:cs typeface="Times New Roman"/>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dirty="0">
                          <a:solidFill>
                            <a:srgbClr val="000000"/>
                          </a:solidFill>
                          <a:latin typeface="Garamond"/>
                          <a:ea typeface="Times New Roman"/>
                          <a:cs typeface="Times New Roman"/>
                        </a:rPr>
                        <a:t>0,2</a:t>
                      </a:r>
                      <a:endParaRPr lang="fr-FR" sz="1200" dirty="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dirty="0">
                          <a:solidFill>
                            <a:srgbClr val="000000"/>
                          </a:solidFill>
                          <a:latin typeface="Garamond"/>
                          <a:ea typeface="Times New Roman"/>
                          <a:cs typeface="Times New Roman"/>
                        </a:rPr>
                        <a:t>0,3</a:t>
                      </a:r>
                      <a:endParaRPr lang="fr-FR" sz="1200" dirty="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Garamond"/>
                          <a:ea typeface="Times New Roman"/>
                          <a:cs typeface="Times New Roman"/>
                        </a:rPr>
                        <a:t>0,3</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203">
                <a:tc>
                  <a:txBody>
                    <a:bodyPr/>
                    <a:lstStyle/>
                    <a:p>
                      <a:pPr>
                        <a:lnSpc>
                          <a:spcPct val="115000"/>
                        </a:lnSpc>
                        <a:spcAft>
                          <a:spcPts val="0"/>
                        </a:spcAft>
                      </a:pPr>
                      <a:r>
                        <a:rPr lang="fr-FR" sz="1200" b="1">
                          <a:solidFill>
                            <a:srgbClr val="000000"/>
                          </a:solidFill>
                          <a:latin typeface="Garamond"/>
                          <a:ea typeface="Times New Roman"/>
                          <a:cs typeface="Times New Roman"/>
                        </a:rPr>
                        <a:t>Total</a:t>
                      </a:r>
                      <a:endParaRPr lang="fr-FR" sz="1200">
                        <a:latin typeface="Calibri"/>
                        <a:ea typeface="Times New Roman"/>
                        <a:cs typeface="Arial"/>
                      </a:endParaRPr>
                    </a:p>
                  </a:txBody>
                  <a:tcPr marL="44459" marR="44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b="1" dirty="0" smtClean="0">
                          <a:solidFill>
                            <a:srgbClr val="000000"/>
                          </a:solidFill>
                          <a:latin typeface="Garamond"/>
                          <a:ea typeface="Times New Roman"/>
                          <a:cs typeface="Times New Roman"/>
                        </a:rPr>
                        <a:t>642 416</a:t>
                      </a:r>
                      <a:endParaRPr lang="fr-FR" sz="1200" dirty="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b="1" dirty="0" smtClean="0">
                          <a:solidFill>
                            <a:srgbClr val="000000"/>
                          </a:solidFill>
                          <a:latin typeface="Garamond"/>
                          <a:ea typeface="Times New Roman"/>
                          <a:cs typeface="Times New Roman"/>
                        </a:rPr>
                        <a:t>711 350</a:t>
                      </a:r>
                      <a:endParaRPr lang="fr-FR" sz="1200" dirty="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b="1" dirty="0">
                          <a:solidFill>
                            <a:srgbClr val="000000"/>
                          </a:solidFill>
                          <a:latin typeface="Garamond"/>
                          <a:ea typeface="Times New Roman"/>
                          <a:cs typeface="Times New Roman"/>
                        </a:rPr>
                        <a:t>1 </a:t>
                      </a:r>
                      <a:r>
                        <a:rPr lang="fr-FR" sz="1200" b="1" dirty="0" smtClean="0">
                          <a:solidFill>
                            <a:srgbClr val="000000"/>
                          </a:solidFill>
                          <a:latin typeface="Garamond"/>
                          <a:ea typeface="Times New Roman"/>
                          <a:cs typeface="Times New Roman"/>
                        </a:rPr>
                        <a:t>354 428</a:t>
                      </a:r>
                      <a:endParaRPr lang="fr-FR" sz="1200" dirty="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b="1" dirty="0">
                          <a:solidFill>
                            <a:srgbClr val="000000"/>
                          </a:solidFill>
                          <a:latin typeface="Garamond"/>
                          <a:ea typeface="Times New Roman"/>
                          <a:cs typeface="Times New Roman"/>
                        </a:rPr>
                        <a:t>100</a:t>
                      </a:r>
                      <a:endParaRPr lang="fr-FR" sz="1200" dirty="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b="1">
                          <a:solidFill>
                            <a:srgbClr val="000000"/>
                          </a:solidFill>
                          <a:latin typeface="Garamond"/>
                          <a:ea typeface="Times New Roman"/>
                          <a:cs typeface="Times New Roman"/>
                        </a:rPr>
                        <a:t>100</a:t>
                      </a:r>
                      <a:endParaRPr lang="fr-FR" sz="120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b="1" dirty="0">
                          <a:solidFill>
                            <a:srgbClr val="000000"/>
                          </a:solidFill>
                          <a:latin typeface="Garamond"/>
                          <a:ea typeface="Times New Roman"/>
                          <a:cs typeface="Times New Roman"/>
                        </a:rPr>
                        <a:t>100</a:t>
                      </a:r>
                      <a:endParaRPr lang="fr-FR" sz="1200" dirty="0">
                        <a:latin typeface="Calibri"/>
                        <a:ea typeface="Times New Roman"/>
                        <a:cs typeface="Arial"/>
                      </a:endParaRPr>
                    </a:p>
                  </a:txBody>
                  <a:tcPr marL="44459" marR="444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9480" name="Rectangle 1"/>
          <p:cNvSpPr>
            <a:spLocks noChangeArrowheads="1"/>
          </p:cNvSpPr>
          <p:nvPr/>
        </p:nvSpPr>
        <p:spPr bwMode="auto">
          <a:xfrm>
            <a:off x="1689100" y="981075"/>
            <a:ext cx="5895975" cy="307975"/>
          </a:xfrm>
          <a:prstGeom prst="rect">
            <a:avLst/>
          </a:prstGeom>
          <a:noFill/>
          <a:ln w="9525">
            <a:noFill/>
            <a:miter lim="800000"/>
            <a:headEnd/>
            <a:tailEnd/>
          </a:ln>
        </p:spPr>
        <p:txBody>
          <a:bodyPr wrap="none" anchor="ctr">
            <a:spAutoFit/>
          </a:bodyPr>
          <a:lstStyle/>
          <a:p>
            <a:pPr algn="ctr"/>
            <a:r>
              <a:rPr lang="fr-FR" altLang="fr-FR" sz="1400" b="1">
                <a:latin typeface="Times New Roman" pitchFamily="18" charset="0"/>
                <a:cs typeface="Times New Roman" pitchFamily="18" charset="0"/>
              </a:rPr>
              <a:t>Répartition des personnes handicapées selon le niveau d’étude et le sexe</a:t>
            </a:r>
          </a:p>
        </p:txBody>
      </p:sp>
      <p:sp>
        <p:nvSpPr>
          <p:cNvPr id="9375" name="Rectangle 6"/>
          <p:cNvSpPr>
            <a:spLocks noChangeArrowheads="1"/>
          </p:cNvSpPr>
          <p:nvPr/>
        </p:nvSpPr>
        <p:spPr bwMode="auto">
          <a:xfrm>
            <a:off x="1331913" y="4076700"/>
            <a:ext cx="6624637" cy="1293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7B003B"/>
              </a:buClr>
              <a:buSzPct val="120000"/>
              <a:buBlip>
                <a:blip r:embed="rId2"/>
              </a:buBlip>
              <a:defRPr sz="24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buBlip>
                <a:blip r:embed="rId3"/>
              </a:buBlip>
              <a:defRPr sz="2000">
                <a:solidFill>
                  <a:schemeClr val="bg2"/>
                </a:solidFill>
                <a:latin typeface="Calibri" panose="020F0502020204030204" pitchFamily="34" charset="0"/>
              </a:defRPr>
            </a:lvl2pPr>
            <a:lvl3pPr marL="1143000" indent="-228600">
              <a:spcBef>
                <a:spcPct val="20000"/>
              </a:spcBef>
              <a:buClr>
                <a:schemeClr val="bg2"/>
              </a:buClr>
              <a:buSzPct val="120000"/>
              <a:buBlip>
                <a:blip r:embed="rId4"/>
              </a:buBlip>
              <a:defRPr sz="1600">
                <a:solidFill>
                  <a:schemeClr val="bg2"/>
                </a:solidFill>
                <a:latin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a:spcBef>
                <a:spcPct val="0"/>
              </a:spcBef>
              <a:buClrTx/>
              <a:buSzTx/>
              <a:buFont typeface="Wingdings" panose="05000000000000000000" pitchFamily="2" charset="2"/>
              <a:buChar char="§"/>
              <a:defRPr/>
            </a:pPr>
            <a:r>
              <a:rPr lang="fr-FR" altLang="fr-FR" sz="1400" dirty="0" smtClean="0">
                <a:solidFill>
                  <a:schemeClr val="tx1"/>
                </a:solidFill>
                <a:latin typeface="Times New Roman" panose="02020603050405020304" pitchFamily="18" charset="0"/>
                <a:cs typeface="Times New Roman" panose="02020603050405020304" pitchFamily="18" charset="0"/>
              </a:rPr>
              <a:t>Sept handicapés sur dix (70,3%) n’ont aucun niveau scolaire et seulement 4,6% ont fréquenté le préscolaire;</a:t>
            </a:r>
          </a:p>
          <a:p>
            <a:pPr>
              <a:spcBef>
                <a:spcPct val="0"/>
              </a:spcBef>
              <a:buClrTx/>
              <a:buSzTx/>
              <a:buFontTx/>
              <a:buNone/>
              <a:defRPr/>
            </a:pPr>
            <a:endParaRPr lang="fr-FR" altLang="fr-FR" sz="1400" dirty="0" smtClean="0">
              <a:solidFill>
                <a:schemeClr val="tx1"/>
              </a:solidFill>
              <a:latin typeface="Times New Roman" panose="02020603050405020304" pitchFamily="18" charset="0"/>
              <a:cs typeface="Times New Roman" panose="02020603050405020304" pitchFamily="18" charset="0"/>
            </a:endParaRPr>
          </a:p>
          <a:p>
            <a:pPr marL="285750" indent="-285750">
              <a:spcBef>
                <a:spcPct val="0"/>
              </a:spcBef>
              <a:buClrTx/>
              <a:buSzTx/>
              <a:buFont typeface="Wingdings" panose="05000000000000000000" pitchFamily="2" charset="2"/>
              <a:buChar char="§"/>
              <a:defRPr/>
            </a:pPr>
            <a:r>
              <a:rPr lang="fr-FR" altLang="fr-FR" sz="1400" dirty="0" smtClean="0">
                <a:solidFill>
                  <a:schemeClr val="tx1"/>
                </a:solidFill>
                <a:latin typeface="Times New Roman" panose="02020603050405020304" pitchFamily="18" charset="0"/>
                <a:cs typeface="Times New Roman" panose="02020603050405020304" pitchFamily="18" charset="0"/>
              </a:rPr>
              <a:t>14,9% ont le niveau primaire et 8,5% le secondaire;</a:t>
            </a:r>
          </a:p>
          <a:p>
            <a:pPr>
              <a:spcBef>
                <a:spcPct val="0"/>
              </a:spcBef>
              <a:buClrTx/>
              <a:buSzTx/>
              <a:buFontTx/>
              <a:buNone/>
              <a:defRPr/>
            </a:pPr>
            <a:endParaRPr lang="fr-FR" altLang="fr-FR" sz="800" dirty="0" smtClean="0">
              <a:solidFill>
                <a:schemeClr val="tx1"/>
              </a:solidFill>
              <a:latin typeface="Times New Roman" panose="02020603050405020304" pitchFamily="18" charset="0"/>
              <a:cs typeface="Times New Roman" panose="02020603050405020304" pitchFamily="18" charset="0"/>
            </a:endParaRPr>
          </a:p>
          <a:p>
            <a:pPr marL="285750" indent="-285750">
              <a:spcBef>
                <a:spcPct val="0"/>
              </a:spcBef>
              <a:buClrTx/>
              <a:buSzTx/>
              <a:buFont typeface="Wingdings" panose="05000000000000000000" pitchFamily="2" charset="2"/>
              <a:buChar char="§"/>
              <a:defRPr/>
            </a:pPr>
            <a:r>
              <a:rPr lang="fr-FR" altLang="fr-FR" sz="1400" dirty="0" smtClean="0">
                <a:solidFill>
                  <a:schemeClr val="tx1"/>
                </a:solidFill>
                <a:latin typeface="Times New Roman" panose="02020603050405020304" pitchFamily="18" charset="0"/>
                <a:cs typeface="Times New Roman" panose="02020603050405020304" pitchFamily="18" charset="0"/>
              </a:rPr>
              <a:t>1,5% seulement ont atteint le niveau supérieur.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u numéro de diapositive 3"/>
          <p:cNvSpPr>
            <a:spLocks noGrp="1"/>
          </p:cNvSpPr>
          <p:nvPr>
            <p:ph type="sldNum" sz="quarter" idx="11"/>
          </p:nvPr>
        </p:nvSpPr>
        <p:spPr>
          <a:noFill/>
        </p:spPr>
        <p:txBody>
          <a:bodyPr/>
          <a:lstStyle/>
          <a:p>
            <a:fld id="{4431F362-869C-47E7-9998-6BA0EC82C765}" type="slidenum">
              <a:rPr lang="fr-FR" altLang="fr-FR"/>
              <a:pPr/>
              <a:t>41</a:t>
            </a:fld>
            <a:endParaRPr lang="fr-FR" altLang="fr-FR"/>
          </a:p>
        </p:txBody>
      </p:sp>
      <p:graphicFrame>
        <p:nvGraphicFramePr>
          <p:cNvPr id="7" name="Tableau 6"/>
          <p:cNvGraphicFramePr>
            <a:graphicFrameLocks noGrp="1"/>
          </p:cNvGraphicFramePr>
          <p:nvPr/>
        </p:nvGraphicFramePr>
        <p:xfrm>
          <a:off x="1008063" y="1700213"/>
          <a:ext cx="6985000" cy="2892420"/>
        </p:xfrm>
        <a:graphic>
          <a:graphicData uri="http://schemas.openxmlformats.org/drawingml/2006/table">
            <a:tbl>
              <a:tblPr/>
              <a:tblGrid>
                <a:gridCol w="1962838"/>
                <a:gridCol w="920460"/>
                <a:gridCol w="920460"/>
                <a:gridCol w="920460"/>
                <a:gridCol w="807423"/>
                <a:gridCol w="807423"/>
                <a:gridCol w="645936"/>
              </a:tblGrid>
              <a:tr h="192828">
                <a:tc rowSpan="2">
                  <a:txBody>
                    <a:bodyPr/>
                    <a:lstStyle/>
                    <a:p>
                      <a:pPr algn="ctr">
                        <a:lnSpc>
                          <a:spcPct val="115000"/>
                        </a:lnSpc>
                        <a:spcAft>
                          <a:spcPts val="0"/>
                        </a:spcAft>
                      </a:pPr>
                      <a:r>
                        <a:rPr lang="fr-FR" sz="1100" dirty="0">
                          <a:solidFill>
                            <a:srgbClr val="000000"/>
                          </a:solidFill>
                          <a:latin typeface="Garamond"/>
                          <a:ea typeface="Times New Roman"/>
                          <a:cs typeface="Times New Roman"/>
                        </a:rPr>
                        <a:t> </a:t>
                      </a:r>
                      <a:endParaRPr lang="fr-FR" sz="1100" dirty="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fr-FR" sz="1100" b="1" dirty="0">
                          <a:solidFill>
                            <a:srgbClr val="000000"/>
                          </a:solidFill>
                          <a:latin typeface="Garamond"/>
                          <a:ea typeface="Times New Roman"/>
                          <a:cs typeface="Times New Roman"/>
                        </a:rPr>
                        <a:t>Effectifs</a:t>
                      </a:r>
                      <a:endParaRPr lang="fr-FR" sz="1100" dirty="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lnSpc>
                          <a:spcPct val="115000"/>
                        </a:lnSpc>
                        <a:spcAft>
                          <a:spcPts val="0"/>
                        </a:spcAft>
                      </a:pPr>
                      <a:r>
                        <a:rPr lang="fr-FR" sz="1100" b="1">
                          <a:solidFill>
                            <a:srgbClr val="000000"/>
                          </a:solidFill>
                          <a:latin typeface="Garamond"/>
                          <a:ea typeface="Times New Roman"/>
                          <a:cs typeface="Times New Roman"/>
                        </a:rPr>
                        <a:t>Pourcentages</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92828">
                <a:tc vMerge="1">
                  <a:txBody>
                    <a:bodyPr/>
                    <a:lstStyle/>
                    <a:p>
                      <a:endParaRPr lang="fr-FR"/>
                    </a:p>
                  </a:txBody>
                  <a:tcPr/>
                </a:tc>
                <a:tc>
                  <a:txBody>
                    <a:bodyPr/>
                    <a:lstStyle/>
                    <a:p>
                      <a:pPr algn="ctr">
                        <a:lnSpc>
                          <a:spcPct val="115000"/>
                        </a:lnSpc>
                        <a:spcAft>
                          <a:spcPts val="0"/>
                        </a:spcAft>
                      </a:pPr>
                      <a:r>
                        <a:rPr lang="fr-FR" sz="1100" b="1">
                          <a:solidFill>
                            <a:srgbClr val="000000"/>
                          </a:solidFill>
                          <a:latin typeface="Garamond"/>
                          <a:ea typeface="Times New Roman"/>
                          <a:cs typeface="Times New Roman"/>
                        </a:rPr>
                        <a:t>Masculin</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b="1">
                          <a:solidFill>
                            <a:srgbClr val="000000"/>
                          </a:solidFill>
                          <a:latin typeface="Garamond"/>
                          <a:ea typeface="Times New Roman"/>
                          <a:cs typeface="Times New Roman"/>
                        </a:rPr>
                        <a:t>Féminin</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b="1">
                          <a:solidFill>
                            <a:srgbClr val="000000"/>
                          </a:solidFill>
                          <a:latin typeface="Garamond"/>
                          <a:ea typeface="Times New Roman"/>
                          <a:cs typeface="Times New Roman"/>
                        </a:rPr>
                        <a:t>Total</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b="1">
                          <a:solidFill>
                            <a:srgbClr val="000000"/>
                          </a:solidFill>
                          <a:latin typeface="Garamond"/>
                          <a:ea typeface="Times New Roman"/>
                          <a:cs typeface="Times New Roman"/>
                        </a:rPr>
                        <a:t>Masculin</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b="1">
                          <a:solidFill>
                            <a:srgbClr val="000000"/>
                          </a:solidFill>
                          <a:latin typeface="Garamond"/>
                          <a:ea typeface="Times New Roman"/>
                          <a:cs typeface="Times New Roman"/>
                        </a:rPr>
                        <a:t>Féminin</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b="1">
                          <a:solidFill>
                            <a:srgbClr val="000000"/>
                          </a:solidFill>
                          <a:latin typeface="Garamond"/>
                          <a:ea typeface="Times New Roman"/>
                          <a:cs typeface="Times New Roman"/>
                        </a:rPr>
                        <a:t>Total</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28">
                <a:tc>
                  <a:txBody>
                    <a:bodyPr/>
                    <a:lstStyle/>
                    <a:p>
                      <a:pPr>
                        <a:lnSpc>
                          <a:spcPct val="115000"/>
                        </a:lnSpc>
                        <a:spcAft>
                          <a:spcPts val="0"/>
                        </a:spcAft>
                      </a:pPr>
                      <a:r>
                        <a:rPr lang="fr-FR" sz="1100" b="1" dirty="0">
                          <a:solidFill>
                            <a:srgbClr val="000000"/>
                          </a:solidFill>
                          <a:latin typeface="Garamond"/>
                          <a:ea typeface="Times New Roman"/>
                          <a:cs typeface="Times New Roman"/>
                        </a:rPr>
                        <a:t>Actif Occupé</a:t>
                      </a:r>
                      <a:endParaRPr lang="fr-FR" sz="1100" dirty="0">
                        <a:latin typeface="Calibri"/>
                        <a:ea typeface="Times New Roman"/>
                        <a:cs typeface="Arial"/>
                      </a:endParaRPr>
                    </a:p>
                  </a:txBody>
                  <a:tcPr marL="30228" marR="30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146 327</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31 561</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177 925</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22,8</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4,4</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13,1</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28">
                <a:tc>
                  <a:txBody>
                    <a:bodyPr/>
                    <a:lstStyle/>
                    <a:p>
                      <a:pPr>
                        <a:lnSpc>
                          <a:spcPct val="115000"/>
                        </a:lnSpc>
                        <a:spcAft>
                          <a:spcPts val="0"/>
                        </a:spcAft>
                      </a:pPr>
                      <a:r>
                        <a:rPr lang="fr-FR" sz="1100" b="1">
                          <a:solidFill>
                            <a:srgbClr val="000000"/>
                          </a:solidFill>
                          <a:latin typeface="Garamond"/>
                          <a:ea typeface="Times New Roman"/>
                          <a:cs typeface="Times New Roman"/>
                        </a:rPr>
                        <a:t>Chômeur 1</a:t>
                      </a:r>
                      <a:endParaRPr lang="fr-FR" sz="1100">
                        <a:latin typeface="Calibri"/>
                        <a:ea typeface="Times New Roman"/>
                        <a:cs typeface="Arial"/>
                      </a:endParaRPr>
                    </a:p>
                  </a:txBody>
                  <a:tcPr marL="30228" marR="30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11 423</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8 281</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19 757</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1,8</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1,2</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1,5</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28">
                <a:tc>
                  <a:txBody>
                    <a:bodyPr/>
                    <a:lstStyle/>
                    <a:p>
                      <a:pPr>
                        <a:lnSpc>
                          <a:spcPct val="115000"/>
                        </a:lnSpc>
                        <a:spcAft>
                          <a:spcPts val="0"/>
                        </a:spcAft>
                      </a:pPr>
                      <a:r>
                        <a:rPr lang="fr-FR" sz="1100" b="1">
                          <a:solidFill>
                            <a:srgbClr val="000000"/>
                          </a:solidFill>
                          <a:latin typeface="Garamond"/>
                          <a:ea typeface="Times New Roman"/>
                          <a:cs typeface="Times New Roman"/>
                        </a:rPr>
                        <a:t>Chômeur 2</a:t>
                      </a:r>
                      <a:endParaRPr lang="fr-FR" sz="1100">
                        <a:latin typeface="Calibri"/>
                        <a:ea typeface="Times New Roman"/>
                        <a:cs typeface="Arial"/>
                      </a:endParaRPr>
                    </a:p>
                  </a:txBody>
                  <a:tcPr marL="30228" marR="30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13 767</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5 585</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19 352</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2,1</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0,8</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1,4</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28">
                <a:tc>
                  <a:txBody>
                    <a:bodyPr/>
                    <a:lstStyle/>
                    <a:p>
                      <a:pPr>
                        <a:lnSpc>
                          <a:spcPct val="115000"/>
                        </a:lnSpc>
                        <a:spcAft>
                          <a:spcPts val="0"/>
                        </a:spcAft>
                      </a:pPr>
                      <a:r>
                        <a:rPr lang="fr-FR" sz="1100" b="1">
                          <a:solidFill>
                            <a:srgbClr val="000000"/>
                          </a:solidFill>
                          <a:latin typeface="Garamond"/>
                          <a:ea typeface="Times New Roman"/>
                          <a:cs typeface="Times New Roman"/>
                        </a:rPr>
                        <a:t>Femme au foyer</a:t>
                      </a:r>
                      <a:endParaRPr lang="fr-FR" sz="1100">
                        <a:latin typeface="Calibri"/>
                        <a:ea typeface="Times New Roman"/>
                        <a:cs typeface="Arial"/>
                      </a:endParaRPr>
                    </a:p>
                  </a:txBody>
                  <a:tcPr marL="30228" marR="30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399</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183 096</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183 616</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0,1</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25,7</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13,6</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28">
                <a:tc>
                  <a:txBody>
                    <a:bodyPr/>
                    <a:lstStyle/>
                    <a:p>
                      <a:pPr>
                        <a:lnSpc>
                          <a:spcPct val="115000"/>
                        </a:lnSpc>
                        <a:spcAft>
                          <a:spcPts val="0"/>
                        </a:spcAft>
                      </a:pPr>
                      <a:r>
                        <a:rPr lang="fr-FR" sz="1100" b="1">
                          <a:solidFill>
                            <a:srgbClr val="000000"/>
                          </a:solidFill>
                          <a:latin typeface="Garamond"/>
                          <a:ea typeface="Times New Roman"/>
                          <a:cs typeface="Times New Roman"/>
                        </a:rPr>
                        <a:t>Elève, Etudiant</a:t>
                      </a:r>
                      <a:endParaRPr lang="fr-FR" sz="1100">
                        <a:latin typeface="Calibri"/>
                        <a:ea typeface="Times New Roman"/>
                        <a:cs typeface="Arial"/>
                      </a:endParaRPr>
                    </a:p>
                  </a:txBody>
                  <a:tcPr marL="30228" marR="30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35 587</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29 187</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64 774</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5,5</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4,1</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4,8</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28">
                <a:tc>
                  <a:txBody>
                    <a:bodyPr/>
                    <a:lstStyle/>
                    <a:p>
                      <a:pPr>
                        <a:lnSpc>
                          <a:spcPct val="115000"/>
                        </a:lnSpc>
                        <a:spcAft>
                          <a:spcPts val="0"/>
                        </a:spcAft>
                      </a:pPr>
                      <a:r>
                        <a:rPr lang="fr-FR" sz="1100" b="1">
                          <a:solidFill>
                            <a:srgbClr val="000000"/>
                          </a:solidFill>
                          <a:latin typeface="Garamond"/>
                          <a:ea typeface="Times New Roman"/>
                          <a:cs typeface="Times New Roman"/>
                        </a:rPr>
                        <a:t>Rentier</a:t>
                      </a:r>
                      <a:endParaRPr lang="fr-FR" sz="1100">
                        <a:latin typeface="Calibri"/>
                        <a:ea typeface="Times New Roman"/>
                        <a:cs typeface="Arial"/>
                      </a:endParaRPr>
                    </a:p>
                  </a:txBody>
                  <a:tcPr marL="30228" marR="30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1 493</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944</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2 437</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0,2</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0,1</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0,2</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28">
                <a:tc>
                  <a:txBody>
                    <a:bodyPr/>
                    <a:lstStyle/>
                    <a:p>
                      <a:pPr>
                        <a:lnSpc>
                          <a:spcPct val="115000"/>
                        </a:lnSpc>
                        <a:spcAft>
                          <a:spcPts val="0"/>
                        </a:spcAft>
                      </a:pPr>
                      <a:r>
                        <a:rPr lang="fr-FR" sz="1100" b="1">
                          <a:solidFill>
                            <a:srgbClr val="000000"/>
                          </a:solidFill>
                          <a:latin typeface="Garamond"/>
                          <a:ea typeface="Times New Roman"/>
                          <a:cs typeface="Times New Roman"/>
                        </a:rPr>
                        <a:t>Retraité</a:t>
                      </a:r>
                      <a:endParaRPr lang="fr-FR" sz="1100">
                        <a:latin typeface="Calibri"/>
                        <a:ea typeface="Times New Roman"/>
                        <a:cs typeface="Arial"/>
                      </a:endParaRPr>
                    </a:p>
                  </a:txBody>
                  <a:tcPr marL="30228" marR="30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62 991</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9 007</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71 998</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9,8</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1,3</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5,3</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28">
                <a:tc>
                  <a:txBody>
                    <a:bodyPr/>
                    <a:lstStyle/>
                    <a:p>
                      <a:pPr>
                        <a:lnSpc>
                          <a:spcPct val="115000"/>
                        </a:lnSpc>
                        <a:spcAft>
                          <a:spcPts val="0"/>
                        </a:spcAft>
                      </a:pPr>
                      <a:r>
                        <a:rPr lang="fr-FR" sz="1100" b="1">
                          <a:solidFill>
                            <a:srgbClr val="000000"/>
                          </a:solidFill>
                          <a:latin typeface="Garamond"/>
                          <a:ea typeface="Times New Roman"/>
                          <a:cs typeface="Times New Roman"/>
                        </a:rPr>
                        <a:t>Infirme ou Malade</a:t>
                      </a:r>
                      <a:endParaRPr lang="fr-FR" sz="1100">
                        <a:latin typeface="Calibri"/>
                        <a:ea typeface="Times New Roman"/>
                        <a:cs typeface="Arial"/>
                      </a:endParaRPr>
                    </a:p>
                  </a:txBody>
                  <a:tcPr marL="30228" marR="30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189 411</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149 490</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338 979</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29,5</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21,0</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25,0</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28">
                <a:tc>
                  <a:txBody>
                    <a:bodyPr/>
                    <a:lstStyle/>
                    <a:p>
                      <a:pPr>
                        <a:lnSpc>
                          <a:spcPct val="115000"/>
                        </a:lnSpc>
                        <a:spcAft>
                          <a:spcPts val="0"/>
                        </a:spcAft>
                      </a:pPr>
                      <a:r>
                        <a:rPr lang="fr-FR" sz="1100" b="1">
                          <a:solidFill>
                            <a:srgbClr val="000000"/>
                          </a:solidFill>
                          <a:latin typeface="Garamond"/>
                          <a:ea typeface="Times New Roman"/>
                          <a:cs typeface="Times New Roman"/>
                        </a:rPr>
                        <a:t>Vieillard</a:t>
                      </a:r>
                      <a:endParaRPr lang="fr-FR" sz="1100">
                        <a:latin typeface="Calibri"/>
                        <a:ea typeface="Times New Roman"/>
                        <a:cs typeface="Arial"/>
                      </a:endParaRPr>
                    </a:p>
                  </a:txBody>
                  <a:tcPr marL="30228" marR="30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124 295</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243 651</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368 270</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19,3</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34,3</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27,2</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28">
                <a:tc>
                  <a:txBody>
                    <a:bodyPr/>
                    <a:lstStyle/>
                    <a:p>
                      <a:pPr>
                        <a:lnSpc>
                          <a:spcPct val="115000"/>
                        </a:lnSpc>
                        <a:spcAft>
                          <a:spcPts val="0"/>
                        </a:spcAft>
                      </a:pPr>
                      <a:r>
                        <a:rPr lang="fr-FR" sz="1100" b="1">
                          <a:solidFill>
                            <a:srgbClr val="000000"/>
                          </a:solidFill>
                          <a:latin typeface="Garamond"/>
                          <a:ea typeface="Times New Roman"/>
                          <a:cs typeface="Times New Roman"/>
                        </a:rPr>
                        <a:t>Enfant</a:t>
                      </a:r>
                      <a:endParaRPr lang="fr-FR" sz="1100">
                        <a:latin typeface="Calibri"/>
                        <a:ea typeface="Times New Roman"/>
                        <a:cs typeface="Arial"/>
                      </a:endParaRPr>
                    </a:p>
                  </a:txBody>
                  <a:tcPr marL="30228" marR="30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46 379</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38 868</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85 247</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7,2</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5,5</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6,3</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28">
                <a:tc>
                  <a:txBody>
                    <a:bodyPr/>
                    <a:lstStyle/>
                    <a:p>
                      <a:pPr>
                        <a:lnSpc>
                          <a:spcPct val="115000"/>
                        </a:lnSpc>
                        <a:spcAft>
                          <a:spcPts val="0"/>
                        </a:spcAft>
                      </a:pPr>
                      <a:r>
                        <a:rPr lang="fr-FR" sz="1100" b="1">
                          <a:solidFill>
                            <a:srgbClr val="000000"/>
                          </a:solidFill>
                          <a:latin typeface="Garamond"/>
                          <a:ea typeface="Times New Roman"/>
                          <a:cs typeface="Times New Roman"/>
                        </a:rPr>
                        <a:t>Autre inactif</a:t>
                      </a:r>
                      <a:endParaRPr lang="fr-FR" sz="1100">
                        <a:latin typeface="Calibri"/>
                        <a:ea typeface="Times New Roman"/>
                        <a:cs typeface="Arial"/>
                      </a:endParaRPr>
                    </a:p>
                  </a:txBody>
                  <a:tcPr marL="30228" marR="30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9 456</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10 396</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19 852</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1,5</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1,5</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1,5</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28">
                <a:tc>
                  <a:txBody>
                    <a:bodyPr/>
                    <a:lstStyle/>
                    <a:p>
                      <a:pPr>
                        <a:lnSpc>
                          <a:spcPct val="115000"/>
                        </a:lnSpc>
                        <a:spcAft>
                          <a:spcPts val="0"/>
                        </a:spcAft>
                      </a:pPr>
                      <a:r>
                        <a:rPr lang="fr-FR" sz="1100" b="1" dirty="0" smtClean="0">
                          <a:solidFill>
                            <a:srgbClr val="000000"/>
                          </a:solidFill>
                          <a:latin typeface="Garamond"/>
                          <a:ea typeface="Times New Roman"/>
                          <a:cs typeface="Times New Roman"/>
                        </a:rPr>
                        <a:t>N.D</a:t>
                      </a:r>
                      <a:endParaRPr lang="fr-FR" sz="1100" dirty="0">
                        <a:latin typeface="Calibri"/>
                        <a:ea typeface="Times New Roman"/>
                        <a:cs typeface="Arial"/>
                      </a:endParaRPr>
                    </a:p>
                  </a:txBody>
                  <a:tcPr marL="30228" marR="30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888</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1 284</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2 221</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0,1</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0,2</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Garamond"/>
                          <a:ea typeface="Times New Roman"/>
                          <a:cs typeface="Times New Roman"/>
                        </a:rPr>
                        <a:t>0,2</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28">
                <a:tc>
                  <a:txBody>
                    <a:bodyPr/>
                    <a:lstStyle/>
                    <a:p>
                      <a:pPr>
                        <a:lnSpc>
                          <a:spcPct val="115000"/>
                        </a:lnSpc>
                        <a:spcAft>
                          <a:spcPts val="0"/>
                        </a:spcAft>
                      </a:pPr>
                      <a:r>
                        <a:rPr lang="fr-FR" sz="1100" b="1">
                          <a:solidFill>
                            <a:srgbClr val="000000"/>
                          </a:solidFill>
                          <a:latin typeface="Garamond"/>
                          <a:ea typeface="Times New Roman"/>
                          <a:cs typeface="Times New Roman"/>
                        </a:rPr>
                        <a:t>Total</a:t>
                      </a:r>
                      <a:endParaRPr lang="fr-FR" sz="1100">
                        <a:latin typeface="Calibri"/>
                        <a:ea typeface="Times New Roman"/>
                        <a:cs typeface="Arial"/>
                      </a:endParaRPr>
                    </a:p>
                  </a:txBody>
                  <a:tcPr marL="30228" marR="30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dirty="0">
                          <a:solidFill>
                            <a:srgbClr val="000000"/>
                          </a:solidFill>
                          <a:latin typeface="Garamond"/>
                          <a:ea typeface="Times New Roman"/>
                          <a:cs typeface="Times New Roman"/>
                        </a:rPr>
                        <a:t>642 416</a:t>
                      </a:r>
                      <a:endParaRPr lang="fr-FR" sz="1100" dirty="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latin typeface="Garamond"/>
                          <a:ea typeface="Times New Roman"/>
                          <a:cs typeface="Times New Roman"/>
                        </a:rPr>
                        <a:t>711 350</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latin typeface="Garamond"/>
                          <a:ea typeface="Times New Roman"/>
                          <a:cs typeface="Times New Roman"/>
                        </a:rPr>
                        <a:t>1 354 428</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latin typeface="Garamond"/>
                          <a:ea typeface="Times New Roman"/>
                          <a:cs typeface="Times New Roman"/>
                        </a:rPr>
                        <a:t>100</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latin typeface="Garamond"/>
                          <a:ea typeface="Times New Roman"/>
                          <a:cs typeface="Times New Roman"/>
                        </a:rPr>
                        <a:t>100</a:t>
                      </a:r>
                      <a:endParaRPr lang="fr-FR" sz="110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dirty="0">
                          <a:solidFill>
                            <a:srgbClr val="000000"/>
                          </a:solidFill>
                          <a:latin typeface="Garamond"/>
                          <a:ea typeface="Times New Roman"/>
                          <a:cs typeface="Times New Roman"/>
                        </a:rPr>
                        <a:t>100</a:t>
                      </a:r>
                      <a:endParaRPr lang="fr-FR" sz="1100" dirty="0">
                        <a:latin typeface="Calibri"/>
                        <a:ea typeface="Times New Roman"/>
                        <a:cs typeface="Arial"/>
                      </a:endParaRPr>
                    </a:p>
                  </a:txBody>
                  <a:tcPr marL="30228" marR="302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0544" name="Rectangle 2"/>
          <p:cNvSpPr>
            <a:spLocks noChangeArrowheads="1"/>
          </p:cNvSpPr>
          <p:nvPr/>
        </p:nvSpPr>
        <p:spPr bwMode="auto">
          <a:xfrm>
            <a:off x="1979613" y="1146175"/>
            <a:ext cx="5033962" cy="307975"/>
          </a:xfrm>
          <a:prstGeom prst="rect">
            <a:avLst/>
          </a:prstGeom>
          <a:noFill/>
          <a:ln w="9525">
            <a:noFill/>
            <a:miter lim="800000"/>
            <a:headEnd/>
            <a:tailEnd/>
          </a:ln>
        </p:spPr>
        <p:txBody>
          <a:bodyPr wrap="none" anchor="ctr">
            <a:spAutoFit/>
          </a:bodyPr>
          <a:lstStyle/>
          <a:p>
            <a:r>
              <a:rPr lang="fr-FR" altLang="fr-FR" sz="1400" b="1">
                <a:latin typeface="Times New Roman" pitchFamily="18" charset="0"/>
                <a:cs typeface="Times New Roman" pitchFamily="18" charset="0"/>
              </a:rPr>
              <a:t>Répartition des personnes handicapées selon l’activité et le sexe</a:t>
            </a:r>
          </a:p>
        </p:txBody>
      </p:sp>
      <p:sp>
        <p:nvSpPr>
          <p:cNvPr id="60545" name="Rectangle 8"/>
          <p:cNvSpPr>
            <a:spLocks noChangeArrowheads="1"/>
          </p:cNvSpPr>
          <p:nvPr/>
        </p:nvSpPr>
        <p:spPr bwMode="auto">
          <a:xfrm>
            <a:off x="395288" y="4822825"/>
            <a:ext cx="8424862" cy="523875"/>
          </a:xfrm>
          <a:prstGeom prst="rect">
            <a:avLst/>
          </a:prstGeom>
          <a:noFill/>
          <a:ln w="9525">
            <a:noFill/>
            <a:miter lim="800000"/>
            <a:headEnd/>
            <a:tailEnd/>
          </a:ln>
        </p:spPr>
        <p:txBody>
          <a:bodyPr>
            <a:spAutoFit/>
          </a:bodyPr>
          <a:lstStyle/>
          <a:p>
            <a:r>
              <a:rPr lang="fr-FR" altLang="fr-FR" sz="1400">
                <a:solidFill>
                  <a:schemeClr val="tx1"/>
                </a:solidFill>
                <a:latin typeface="Times New Roman" pitchFamily="18" charset="0"/>
                <a:cs typeface="Times New Roman" pitchFamily="18" charset="0"/>
              </a:rPr>
              <a:t>13,1% des handicapés sont actifs occupés, 2,9% sont en chômage et 82,3% sont des inactifs dont 13,6% sont des femmes au foyer et 5,3% sont des retraités.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u numéro de diapositive 3"/>
          <p:cNvSpPr>
            <a:spLocks noGrp="1"/>
          </p:cNvSpPr>
          <p:nvPr>
            <p:ph type="sldNum" sz="quarter" idx="11"/>
          </p:nvPr>
        </p:nvSpPr>
        <p:spPr>
          <a:noFill/>
        </p:spPr>
        <p:txBody>
          <a:bodyPr/>
          <a:lstStyle/>
          <a:p>
            <a:fld id="{F644B651-0879-4291-B7A5-0BD2E7C64050}" type="slidenum">
              <a:rPr lang="fr-FR" altLang="fr-FR"/>
              <a:pPr/>
              <a:t>42</a:t>
            </a:fld>
            <a:endParaRPr lang="fr-FR" altLang="fr-FR"/>
          </a:p>
        </p:txBody>
      </p:sp>
      <p:sp>
        <p:nvSpPr>
          <p:cNvPr id="61443" name="Rectangle 1"/>
          <p:cNvSpPr>
            <a:spLocks noChangeArrowheads="1"/>
          </p:cNvSpPr>
          <p:nvPr/>
        </p:nvSpPr>
        <p:spPr bwMode="auto">
          <a:xfrm>
            <a:off x="1692275" y="728663"/>
            <a:ext cx="5832475" cy="307975"/>
          </a:xfrm>
          <a:prstGeom prst="rect">
            <a:avLst/>
          </a:prstGeom>
          <a:noFill/>
          <a:ln w="9525">
            <a:noFill/>
            <a:miter lim="800000"/>
            <a:headEnd/>
            <a:tailEnd/>
          </a:ln>
        </p:spPr>
        <p:txBody>
          <a:bodyPr anchor="ctr">
            <a:spAutoFit/>
          </a:bodyPr>
          <a:lstStyle/>
          <a:p>
            <a:pPr algn="ctr"/>
            <a:r>
              <a:rPr lang="fr-FR" altLang="fr-FR" sz="1400" b="1">
                <a:latin typeface="Times New Roman" pitchFamily="18" charset="0"/>
                <a:cs typeface="Times New Roman" pitchFamily="18" charset="0"/>
              </a:rPr>
              <a:t>Prévalence du handicap selon les régions</a:t>
            </a:r>
          </a:p>
        </p:txBody>
      </p:sp>
      <p:sp>
        <p:nvSpPr>
          <p:cNvPr id="61444" name="Rectangle 6"/>
          <p:cNvSpPr>
            <a:spLocks noChangeArrowheads="1"/>
          </p:cNvSpPr>
          <p:nvPr/>
        </p:nvSpPr>
        <p:spPr bwMode="auto">
          <a:xfrm>
            <a:off x="395288" y="5445125"/>
            <a:ext cx="8208962" cy="1123950"/>
          </a:xfrm>
          <a:prstGeom prst="rect">
            <a:avLst/>
          </a:prstGeom>
          <a:noFill/>
          <a:ln w="9525">
            <a:noFill/>
            <a:miter lim="800000"/>
            <a:headEnd/>
            <a:tailEnd/>
          </a:ln>
        </p:spPr>
        <p:txBody>
          <a:bodyPr>
            <a:spAutoFit/>
          </a:bodyPr>
          <a:lstStyle/>
          <a:p>
            <a:pPr algn="just">
              <a:buFontTx/>
              <a:buChar char="•"/>
            </a:pPr>
            <a:r>
              <a:rPr lang="fr-FR" altLang="fr-FR" sz="1400">
                <a:solidFill>
                  <a:schemeClr val="tx1"/>
                </a:solidFill>
                <a:latin typeface="Times New Roman" pitchFamily="18" charset="0"/>
                <a:cs typeface="Times New Roman" pitchFamily="18" charset="0"/>
              </a:rPr>
              <a:t> Le handicap est plus élevé dans les régions de Guelmim-Oued Noun (4,8%), Fès-Meknès (4,6%), Tanger-Tétouan-Al Hoceima (4,5%), Draa-Tafilalt (4,4%) et l’Oriental (4,3%).</a:t>
            </a:r>
          </a:p>
          <a:p>
            <a:pPr>
              <a:buFontTx/>
              <a:buChar char="•"/>
            </a:pPr>
            <a:endParaRPr lang="fr-FR" altLang="fr-FR" sz="1000">
              <a:solidFill>
                <a:schemeClr val="tx1"/>
              </a:solidFill>
              <a:latin typeface="Times New Roman" pitchFamily="18" charset="0"/>
              <a:cs typeface="Times New Roman" pitchFamily="18" charset="0"/>
            </a:endParaRPr>
          </a:p>
          <a:p>
            <a:pPr>
              <a:buFontTx/>
              <a:buChar char="•"/>
            </a:pPr>
            <a:r>
              <a:rPr lang="fr-FR" altLang="fr-FR" sz="1400">
                <a:solidFill>
                  <a:schemeClr val="tx1"/>
                </a:solidFill>
                <a:latin typeface="Times New Roman" pitchFamily="18" charset="0"/>
                <a:cs typeface="Times New Roman" pitchFamily="18" charset="0"/>
              </a:rPr>
              <a:t> Il est relativement faible dans les régions de Eddakhla-Oued Eddahab (1,7%) et Laâyoune-Sakia El Hamra (3%).</a:t>
            </a:r>
          </a:p>
        </p:txBody>
      </p:sp>
      <p:graphicFrame>
        <p:nvGraphicFramePr>
          <p:cNvPr id="61445" name="Graphique 5"/>
          <p:cNvGraphicFramePr>
            <a:graphicFrameLocks/>
          </p:cNvGraphicFramePr>
          <p:nvPr/>
        </p:nvGraphicFramePr>
        <p:xfrm>
          <a:off x="560388" y="985838"/>
          <a:ext cx="7878762" cy="4438650"/>
        </p:xfrm>
        <a:graphic>
          <a:graphicData uri="http://schemas.openxmlformats.org/presentationml/2006/ole">
            <p:oleObj spid="_x0000_s61445" r:id="rId3" imgW="7876715" imgH="4438273" progId="Excel.Sheet.8">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u numéro de diapositive 3"/>
          <p:cNvSpPr>
            <a:spLocks noGrp="1"/>
          </p:cNvSpPr>
          <p:nvPr>
            <p:ph type="sldNum" sz="quarter" idx="11"/>
          </p:nvPr>
        </p:nvSpPr>
        <p:spPr>
          <a:noFill/>
        </p:spPr>
        <p:txBody>
          <a:bodyPr/>
          <a:lstStyle/>
          <a:p>
            <a:fld id="{0B44A767-0A0C-446C-8ECD-25BA718C07A9}" type="slidenum">
              <a:rPr lang="fr-FR" altLang="fr-FR"/>
              <a:pPr/>
              <a:t>43</a:t>
            </a:fld>
            <a:endParaRPr lang="fr-FR" altLang="fr-FR"/>
          </a:p>
        </p:txBody>
      </p:sp>
      <p:pic>
        <p:nvPicPr>
          <p:cNvPr id="62467" name="Image 4"/>
          <p:cNvPicPr>
            <a:picLocks noChangeAspect="1"/>
          </p:cNvPicPr>
          <p:nvPr/>
        </p:nvPicPr>
        <p:blipFill>
          <a:blip r:embed="rId2" cstate="print"/>
          <a:srcRect/>
          <a:stretch>
            <a:fillRect/>
          </a:stretch>
        </p:blipFill>
        <p:spPr bwMode="auto">
          <a:xfrm>
            <a:off x="2484438" y="742950"/>
            <a:ext cx="4081462" cy="577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4"/>
          <p:cNvSpPr>
            <a:spLocks noGrp="1"/>
          </p:cNvSpPr>
          <p:nvPr>
            <p:ph type="ctrTitle"/>
          </p:nvPr>
        </p:nvSpPr>
        <p:spPr>
          <a:xfrm>
            <a:off x="571500" y="2643188"/>
            <a:ext cx="7772400" cy="1470025"/>
          </a:xfrm>
        </p:spPr>
        <p:txBody>
          <a:bodyPr/>
          <a:lstStyle/>
          <a:p>
            <a:r>
              <a:rPr lang="fr-FR" altLang="fr-FR" dirty="0" smtClean="0"/>
              <a:t>MENAGES ET HABITAT</a:t>
            </a:r>
          </a:p>
        </p:txBody>
      </p:sp>
      <p:sp>
        <p:nvSpPr>
          <p:cNvPr id="63491" name="Espace réservé du numéro de diapositive 3"/>
          <p:cNvSpPr>
            <a:spLocks noGrp="1"/>
          </p:cNvSpPr>
          <p:nvPr>
            <p:ph type="sldNum" sz="quarter" idx="11"/>
          </p:nvPr>
        </p:nvSpPr>
        <p:spPr>
          <a:noFill/>
        </p:spPr>
        <p:txBody>
          <a:bodyPr/>
          <a:lstStyle/>
          <a:p>
            <a:fld id="{FA954DAC-D5B0-47E5-8A72-591DD6BADDB8}" type="slidenum">
              <a:rPr lang="fr-FR" altLang="fr-FR"/>
              <a:pPr/>
              <a:t>44</a:t>
            </a:fld>
            <a:endParaRPr lang="fr-FR" altLang="fr-F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8"/>
          <p:cNvSpPr>
            <a:spLocks noGrp="1" noChangeArrowheads="1"/>
          </p:cNvSpPr>
          <p:nvPr>
            <p:ph type="sldNum" sz="quarter" idx="11"/>
          </p:nvPr>
        </p:nvSpPr>
        <p:spPr>
          <a:noFill/>
        </p:spPr>
        <p:txBody>
          <a:bodyPr/>
          <a:lstStyle/>
          <a:p>
            <a:fld id="{C3F04BDA-C3CE-4003-9C45-E5F411E7FC4E}" type="slidenum">
              <a:rPr lang="fr-FR" altLang="fr-FR"/>
              <a:pPr/>
              <a:t>45</a:t>
            </a:fld>
            <a:endParaRPr lang="fr-FR" altLang="fr-FR"/>
          </a:p>
        </p:txBody>
      </p:sp>
      <p:sp>
        <p:nvSpPr>
          <p:cNvPr id="64515" name="Rectangle 5"/>
          <p:cNvSpPr>
            <a:spLocks noGrp="1" noChangeArrowheads="1"/>
          </p:cNvSpPr>
          <p:nvPr>
            <p:ph type="title" idx="4294967295"/>
          </p:nvPr>
        </p:nvSpPr>
        <p:spPr>
          <a:xfrm>
            <a:off x="827088" y="981075"/>
            <a:ext cx="7243762" cy="576263"/>
          </a:xfrm>
        </p:spPr>
        <p:txBody>
          <a:bodyPr/>
          <a:lstStyle/>
          <a:p>
            <a:r>
              <a:rPr lang="fr-FR" altLang="fr-FR" sz="1800" dirty="0" smtClean="0">
                <a:solidFill>
                  <a:srgbClr val="C00000"/>
                </a:solidFill>
                <a:cs typeface="Times New Roman" pitchFamily="18" charset="0"/>
              </a:rPr>
              <a:t>Taille moyenne des ménages</a:t>
            </a:r>
            <a:endParaRPr lang="fr-FR" altLang="fr-FR" sz="1600" dirty="0" smtClean="0">
              <a:solidFill>
                <a:srgbClr val="C00000"/>
              </a:solidFill>
            </a:endParaRPr>
          </a:p>
        </p:txBody>
      </p:sp>
      <p:graphicFrame>
        <p:nvGraphicFramePr>
          <p:cNvPr id="4" name="Tableau 3"/>
          <p:cNvGraphicFramePr>
            <a:graphicFrameLocks noGrp="1"/>
          </p:cNvGraphicFramePr>
          <p:nvPr/>
        </p:nvGraphicFramePr>
        <p:xfrm>
          <a:off x="1187450" y="1584325"/>
          <a:ext cx="6335713" cy="1944688"/>
        </p:xfrm>
        <a:graphic>
          <a:graphicData uri="http://schemas.openxmlformats.org/drawingml/2006/table">
            <a:tbl>
              <a:tblPr/>
              <a:tblGrid>
                <a:gridCol w="2008452"/>
                <a:gridCol w="1897610"/>
                <a:gridCol w="2429651"/>
              </a:tblGrid>
              <a:tr h="504178">
                <a:tc>
                  <a:txBody>
                    <a:bodyPr/>
                    <a:lstStyle/>
                    <a:p>
                      <a:pPr algn="l" fontAlgn="b"/>
                      <a:r>
                        <a:rPr lang="en-US" sz="1800" b="1" i="0" u="none" strike="noStrike" dirty="0">
                          <a:solidFill>
                            <a:srgbClr val="002060"/>
                          </a:solidFill>
                          <a:latin typeface="Times New Roman"/>
                        </a:rPr>
                        <a:t>Milieu de </a:t>
                      </a:r>
                      <a:r>
                        <a:rPr lang="en-US" sz="1800" b="1" i="0" u="none" strike="noStrike" dirty="0" smtClean="0">
                          <a:solidFill>
                            <a:srgbClr val="002060"/>
                          </a:solidFill>
                          <a:latin typeface="Times New Roman"/>
                        </a:rPr>
                        <a:t>résidence</a:t>
                      </a:r>
                      <a:endParaRPr lang="fr-FR" sz="1800" b="1" i="0" u="none" strike="noStrike" dirty="0">
                        <a:solidFill>
                          <a:srgbClr val="002060"/>
                        </a:solidFill>
                        <a:latin typeface="Times New Roman"/>
                      </a:endParaRP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1" i="0" u="none" strike="noStrike" dirty="0">
                          <a:solidFill>
                            <a:srgbClr val="002060"/>
                          </a:solidFill>
                          <a:latin typeface="Times New Roman"/>
                        </a:rPr>
                        <a:t>RGPH 2004</a:t>
                      </a:r>
                      <a:endParaRPr lang="fr-FR" sz="1800" b="1" i="0" u="none" strike="noStrike" dirty="0">
                        <a:solidFill>
                          <a:srgbClr val="002060"/>
                        </a:solidFill>
                        <a:latin typeface="Times New Roman"/>
                      </a:endParaRP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1" i="0" u="none" strike="noStrike" dirty="0">
                          <a:solidFill>
                            <a:srgbClr val="002060"/>
                          </a:solidFill>
                          <a:latin typeface="Times New Roman"/>
                        </a:rPr>
                        <a:t>RGPH 2014</a:t>
                      </a:r>
                      <a:endParaRPr lang="fr-FR" sz="1800" b="1" i="0" u="none" strike="noStrike" dirty="0">
                        <a:solidFill>
                          <a:srgbClr val="002060"/>
                        </a:solidFill>
                        <a:latin typeface="Times New Roman"/>
                      </a:endParaRP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80170">
                <a:tc>
                  <a:txBody>
                    <a:bodyPr/>
                    <a:lstStyle/>
                    <a:p>
                      <a:pPr algn="l" fontAlgn="b"/>
                      <a:r>
                        <a:rPr lang="en-US" sz="1800" b="0" i="0" u="none" strike="noStrike" dirty="0">
                          <a:solidFill>
                            <a:srgbClr val="002060"/>
                          </a:solidFill>
                          <a:latin typeface="Times New Roman"/>
                        </a:rPr>
                        <a:t>Urbain</a:t>
                      </a:r>
                      <a:endParaRPr lang="fr-FR" sz="1800" b="0" i="0" u="none" strike="noStrike" dirty="0">
                        <a:solidFill>
                          <a:srgbClr val="002060"/>
                        </a:solidFill>
                        <a:latin typeface="Times New Roman"/>
                      </a:endParaRPr>
                    </a:p>
                  </a:txBody>
                  <a:tcPr marL="9524" marR="9524" marT="95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800" b="0" i="0" u="none" strike="noStrike" dirty="0" smtClean="0">
                          <a:solidFill>
                            <a:srgbClr val="002060"/>
                          </a:solidFill>
                          <a:latin typeface="Times New Roman"/>
                        </a:rPr>
                        <a:t>4,8</a:t>
                      </a:r>
                      <a:endParaRPr lang="fr-FR" sz="1800" b="0" i="0" u="none" strike="noStrike" dirty="0">
                        <a:solidFill>
                          <a:srgbClr val="002060"/>
                        </a:solidFill>
                        <a:latin typeface="Times New Roman"/>
                      </a:endParaRP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2060"/>
                          </a:solidFill>
                          <a:latin typeface="Times New Roman"/>
                        </a:rPr>
                        <a:t>4,2</a:t>
                      </a:r>
                      <a:endParaRPr lang="fr-FR" sz="1800" b="0" i="0" u="none" strike="noStrike" dirty="0">
                        <a:solidFill>
                          <a:srgbClr val="002060"/>
                        </a:solidFill>
                        <a:latin typeface="Times New Roman"/>
                      </a:endParaRP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80170">
                <a:tc>
                  <a:txBody>
                    <a:bodyPr/>
                    <a:lstStyle/>
                    <a:p>
                      <a:pPr algn="l" fontAlgn="b"/>
                      <a:r>
                        <a:rPr lang="en-US" sz="1800" b="0" i="0" u="none" strike="noStrike" dirty="0">
                          <a:solidFill>
                            <a:srgbClr val="002060"/>
                          </a:solidFill>
                          <a:latin typeface="Times New Roman"/>
                        </a:rPr>
                        <a:t>Rural</a:t>
                      </a:r>
                      <a:endParaRPr lang="fr-FR" sz="1800" b="0" i="0" u="none" strike="noStrike" dirty="0">
                        <a:solidFill>
                          <a:srgbClr val="002060"/>
                        </a:solidFill>
                        <a:latin typeface="Times New Roman"/>
                      </a:endParaRPr>
                    </a:p>
                  </a:txBody>
                  <a:tcPr marL="9524" marR="9524" marT="95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800" b="0" i="0" u="none" strike="noStrike" dirty="0" smtClean="0">
                          <a:solidFill>
                            <a:srgbClr val="002060"/>
                          </a:solidFill>
                          <a:latin typeface="Times New Roman"/>
                        </a:rPr>
                        <a:t>6,0</a:t>
                      </a:r>
                      <a:endParaRPr lang="fr-FR" sz="1800" b="0" i="0" u="none" strike="noStrike" dirty="0">
                        <a:solidFill>
                          <a:srgbClr val="002060"/>
                        </a:solidFill>
                        <a:latin typeface="Times New Roman"/>
                      </a:endParaRP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2060"/>
                          </a:solidFill>
                          <a:latin typeface="Times New Roman"/>
                        </a:rPr>
                        <a:t>5,3</a:t>
                      </a:r>
                      <a:endParaRPr lang="fr-FR" sz="1800" b="0" i="0" u="none" strike="noStrike" dirty="0">
                        <a:solidFill>
                          <a:srgbClr val="002060"/>
                        </a:solidFill>
                        <a:latin typeface="Times New Roman"/>
                      </a:endParaRP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80170">
                <a:tc>
                  <a:txBody>
                    <a:bodyPr/>
                    <a:lstStyle/>
                    <a:p>
                      <a:pPr algn="l" fontAlgn="b"/>
                      <a:r>
                        <a:rPr lang="en-US" sz="1800" b="0" i="0" u="none" strike="noStrike" dirty="0">
                          <a:solidFill>
                            <a:srgbClr val="002060"/>
                          </a:solidFill>
                          <a:latin typeface="Times New Roman"/>
                        </a:rPr>
                        <a:t>Ensemble</a:t>
                      </a:r>
                      <a:endParaRPr lang="fr-FR" sz="1800" b="0" i="0" u="none" strike="noStrike" dirty="0">
                        <a:solidFill>
                          <a:srgbClr val="002060"/>
                        </a:solidFill>
                        <a:latin typeface="Times New Roman"/>
                      </a:endParaRPr>
                    </a:p>
                  </a:txBody>
                  <a:tcPr marL="9524" marR="9524" marT="95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smtClean="0">
                          <a:solidFill>
                            <a:srgbClr val="002060"/>
                          </a:solidFill>
                          <a:latin typeface="Times New Roman"/>
                        </a:rPr>
                        <a:t>5,2</a:t>
                      </a:r>
                      <a:endParaRPr lang="fr-FR" sz="1800" b="0" i="0" u="none" strike="noStrike" dirty="0">
                        <a:solidFill>
                          <a:srgbClr val="002060"/>
                        </a:solidFill>
                        <a:latin typeface="Times New Roman"/>
                      </a:endParaRP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2060"/>
                          </a:solidFill>
                          <a:latin typeface="Times New Roman"/>
                        </a:rPr>
                        <a:t>4,6</a:t>
                      </a:r>
                      <a:endParaRPr lang="fr-FR" sz="1800" b="0" i="0" u="none" strike="noStrike" dirty="0">
                        <a:solidFill>
                          <a:srgbClr val="002060"/>
                        </a:solidFill>
                        <a:latin typeface="Times New Roman"/>
                      </a:endParaRP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64538" name="Rectangle 2"/>
          <p:cNvSpPr>
            <a:spLocks noChangeArrowheads="1"/>
          </p:cNvSpPr>
          <p:nvPr/>
        </p:nvSpPr>
        <p:spPr bwMode="auto">
          <a:xfrm>
            <a:off x="468313" y="4005263"/>
            <a:ext cx="7775575" cy="1791260"/>
          </a:xfrm>
          <a:prstGeom prst="rect">
            <a:avLst/>
          </a:prstGeom>
          <a:noFill/>
          <a:ln w="9525">
            <a:noFill/>
            <a:miter lim="800000"/>
            <a:headEnd/>
            <a:tailEnd/>
          </a:ln>
        </p:spPr>
        <p:txBody>
          <a:bodyPr>
            <a:spAutoFit/>
          </a:bodyPr>
          <a:lstStyle/>
          <a:p>
            <a:pPr marL="285750" indent="-285750" algn="just">
              <a:lnSpc>
                <a:spcPct val="115000"/>
              </a:lnSpc>
              <a:buFont typeface="Wingdings" pitchFamily="2" charset="2"/>
              <a:buChar char="§"/>
            </a:pPr>
            <a:r>
              <a:rPr lang="fr-FR" altLang="fr-FR" sz="1400" dirty="0">
                <a:solidFill>
                  <a:schemeClr val="tx1"/>
                </a:solidFill>
                <a:cs typeface="Times New Roman" pitchFamily="18" charset="0"/>
              </a:rPr>
              <a:t>La taille moyenne des ménages est passée de </a:t>
            </a:r>
            <a:r>
              <a:rPr lang="fr-FR" altLang="fr-FR" dirty="0">
                <a:solidFill>
                  <a:srgbClr val="C00000"/>
                </a:solidFill>
                <a:cs typeface="Times New Roman" pitchFamily="18" charset="0"/>
              </a:rPr>
              <a:t>5,2</a:t>
            </a:r>
            <a:r>
              <a:rPr lang="fr-FR" altLang="fr-FR" sz="1400" dirty="0">
                <a:solidFill>
                  <a:schemeClr val="tx1"/>
                </a:solidFill>
                <a:cs typeface="Times New Roman" pitchFamily="18" charset="0"/>
              </a:rPr>
              <a:t> personnes en 2004 à </a:t>
            </a:r>
            <a:r>
              <a:rPr lang="fr-FR" altLang="fr-FR" dirty="0">
                <a:solidFill>
                  <a:srgbClr val="C00000"/>
                </a:solidFill>
                <a:cs typeface="Times New Roman" pitchFamily="18" charset="0"/>
              </a:rPr>
              <a:t>4,6</a:t>
            </a:r>
            <a:r>
              <a:rPr lang="fr-FR" altLang="fr-FR" sz="1400" dirty="0">
                <a:solidFill>
                  <a:schemeClr val="tx1"/>
                </a:solidFill>
                <a:cs typeface="Times New Roman" pitchFamily="18" charset="0"/>
              </a:rPr>
              <a:t> en 2014</a:t>
            </a:r>
            <a:r>
              <a:rPr lang="fr-FR" altLang="fr-FR" sz="1400" dirty="0" smtClean="0">
                <a:solidFill>
                  <a:schemeClr val="tx1"/>
                </a:solidFill>
                <a:cs typeface="Times New Roman" pitchFamily="18" charset="0"/>
              </a:rPr>
              <a:t>.</a:t>
            </a:r>
          </a:p>
          <a:p>
            <a:pPr marL="285750" indent="-285750" algn="just">
              <a:lnSpc>
                <a:spcPct val="115000"/>
              </a:lnSpc>
            </a:pPr>
            <a:r>
              <a:rPr lang="fr-FR" altLang="fr-FR" sz="1400" dirty="0" smtClean="0">
                <a:solidFill>
                  <a:schemeClr val="tx1"/>
                </a:solidFill>
                <a:cs typeface="Times New Roman" pitchFamily="18" charset="0"/>
              </a:rPr>
              <a:t> </a:t>
            </a:r>
            <a:endParaRPr lang="fr-FR" altLang="fr-FR" sz="1400" dirty="0">
              <a:solidFill>
                <a:schemeClr val="tx1"/>
              </a:solidFill>
              <a:cs typeface="Times New Roman" pitchFamily="18" charset="0"/>
            </a:endParaRPr>
          </a:p>
          <a:p>
            <a:pPr marL="285750" indent="-285750" algn="just">
              <a:lnSpc>
                <a:spcPct val="115000"/>
              </a:lnSpc>
              <a:buFont typeface="Wingdings" pitchFamily="2" charset="2"/>
              <a:buChar char="§"/>
            </a:pPr>
            <a:r>
              <a:rPr lang="fr-FR" altLang="fr-FR" sz="1400" dirty="0" smtClean="0">
                <a:solidFill>
                  <a:schemeClr val="tx1"/>
                </a:solidFill>
                <a:cs typeface="Times New Roman" pitchFamily="18" charset="0"/>
              </a:rPr>
              <a:t>Elle est </a:t>
            </a:r>
            <a:r>
              <a:rPr lang="fr-FR" altLang="fr-FR" sz="1400" dirty="0">
                <a:solidFill>
                  <a:schemeClr val="tx1"/>
                </a:solidFill>
                <a:cs typeface="Times New Roman" pitchFamily="18" charset="0"/>
              </a:rPr>
              <a:t>de : </a:t>
            </a:r>
            <a:endParaRPr lang="fr-FR" altLang="fr-FR" sz="1400" dirty="0" smtClean="0">
              <a:solidFill>
                <a:schemeClr val="tx1"/>
              </a:solidFill>
              <a:cs typeface="Times New Roman" pitchFamily="18" charset="0"/>
            </a:endParaRPr>
          </a:p>
          <a:p>
            <a:pPr marL="285750" indent="-285750" algn="just">
              <a:lnSpc>
                <a:spcPct val="115000"/>
              </a:lnSpc>
              <a:buFont typeface="Wingdings" pitchFamily="2" charset="2"/>
              <a:buChar char="§"/>
            </a:pPr>
            <a:endParaRPr lang="fr-FR" altLang="fr-FR" sz="1400" dirty="0">
              <a:solidFill>
                <a:schemeClr val="tx1"/>
              </a:solidFill>
              <a:cs typeface="Times New Roman" pitchFamily="18" charset="0"/>
            </a:endParaRPr>
          </a:p>
          <a:p>
            <a:pPr marL="742950" lvl="1" indent="-285750" algn="just">
              <a:lnSpc>
                <a:spcPct val="115000"/>
              </a:lnSpc>
              <a:buFont typeface="Wingdings" pitchFamily="2" charset="2"/>
              <a:buChar char="§"/>
            </a:pPr>
            <a:r>
              <a:rPr lang="fr-FR" altLang="fr-FR" dirty="0">
                <a:solidFill>
                  <a:srgbClr val="C00000"/>
                </a:solidFill>
                <a:cs typeface="Times New Roman" pitchFamily="18" charset="0"/>
              </a:rPr>
              <a:t>4,2</a:t>
            </a:r>
            <a:r>
              <a:rPr lang="fr-FR" altLang="fr-FR" sz="1400" dirty="0">
                <a:solidFill>
                  <a:schemeClr val="tx1"/>
                </a:solidFill>
                <a:cs typeface="Times New Roman" pitchFamily="18" charset="0"/>
              </a:rPr>
              <a:t> personnes en milieu urbain (</a:t>
            </a:r>
            <a:r>
              <a:rPr lang="fr-FR" altLang="fr-FR" dirty="0">
                <a:solidFill>
                  <a:srgbClr val="C00000"/>
                </a:solidFill>
                <a:cs typeface="Times New Roman" pitchFamily="18" charset="0"/>
              </a:rPr>
              <a:t>4,8</a:t>
            </a:r>
            <a:r>
              <a:rPr lang="fr-FR" altLang="fr-FR" sz="1400" dirty="0">
                <a:solidFill>
                  <a:schemeClr val="tx1"/>
                </a:solidFill>
                <a:cs typeface="Times New Roman" pitchFamily="18" charset="0"/>
              </a:rPr>
              <a:t> en 2004);</a:t>
            </a:r>
          </a:p>
          <a:p>
            <a:pPr marL="742950" lvl="1" indent="-285750" algn="just">
              <a:lnSpc>
                <a:spcPct val="115000"/>
              </a:lnSpc>
              <a:buFont typeface="Wingdings" pitchFamily="2" charset="2"/>
              <a:buChar char="§"/>
            </a:pPr>
            <a:r>
              <a:rPr lang="fr-FR" altLang="fr-FR" dirty="0">
                <a:solidFill>
                  <a:srgbClr val="C00000"/>
                </a:solidFill>
                <a:cs typeface="Times New Roman" pitchFamily="18" charset="0"/>
              </a:rPr>
              <a:t>5,3</a:t>
            </a:r>
            <a:r>
              <a:rPr lang="fr-FR" altLang="fr-FR" sz="1400" dirty="0">
                <a:solidFill>
                  <a:schemeClr val="tx1"/>
                </a:solidFill>
                <a:cs typeface="Times New Roman" pitchFamily="18" charset="0"/>
              </a:rPr>
              <a:t> en milieu rural (</a:t>
            </a:r>
            <a:r>
              <a:rPr lang="fr-FR" altLang="fr-FR" dirty="0">
                <a:solidFill>
                  <a:srgbClr val="C00000"/>
                </a:solidFill>
                <a:cs typeface="Times New Roman" pitchFamily="18" charset="0"/>
              </a:rPr>
              <a:t>6,0</a:t>
            </a:r>
            <a:r>
              <a:rPr lang="fr-FR" altLang="fr-FR" sz="1400" dirty="0">
                <a:solidFill>
                  <a:schemeClr val="tx1"/>
                </a:solidFill>
                <a:cs typeface="Times New Roman" pitchFamily="18" charset="0"/>
              </a:rPr>
              <a:t> en 2004).</a:t>
            </a:r>
            <a:endParaRPr lang="fr-FR" altLang="fr-FR" sz="12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4"/>
          <p:cNvSpPr>
            <a:spLocks noGrp="1"/>
          </p:cNvSpPr>
          <p:nvPr>
            <p:ph type="title"/>
          </p:nvPr>
        </p:nvSpPr>
        <p:spPr>
          <a:xfrm>
            <a:off x="1259632" y="692696"/>
            <a:ext cx="6985000" cy="407987"/>
          </a:xfrm>
        </p:spPr>
        <p:txBody>
          <a:bodyPr/>
          <a:lstStyle/>
          <a:p>
            <a:r>
              <a:rPr lang="fr-FR" altLang="fr-FR" sz="1800" dirty="0" smtClean="0">
                <a:solidFill>
                  <a:srgbClr val="C00000"/>
                </a:solidFill>
                <a:cs typeface="Times New Roman" pitchFamily="18" charset="0"/>
              </a:rPr>
              <a:t>Structure des ménages selon le milieu de résidence (%)</a:t>
            </a:r>
          </a:p>
        </p:txBody>
      </p:sp>
      <p:sp>
        <p:nvSpPr>
          <p:cNvPr id="65539" name="Rectangle 8"/>
          <p:cNvSpPr>
            <a:spLocks noGrp="1" noChangeArrowheads="1"/>
          </p:cNvSpPr>
          <p:nvPr>
            <p:ph type="sldNum" sz="quarter" idx="11"/>
          </p:nvPr>
        </p:nvSpPr>
        <p:spPr>
          <a:noFill/>
        </p:spPr>
        <p:txBody>
          <a:bodyPr/>
          <a:lstStyle/>
          <a:p>
            <a:fld id="{B075379B-2DE3-4399-9636-B15918107D0A}" type="slidenum">
              <a:rPr lang="fr-FR" altLang="fr-FR"/>
              <a:pPr/>
              <a:t>46</a:t>
            </a:fld>
            <a:endParaRPr lang="fr-FR" altLang="fr-FR"/>
          </a:p>
        </p:txBody>
      </p:sp>
      <p:graphicFrame>
        <p:nvGraphicFramePr>
          <p:cNvPr id="3" name="Tableau 2"/>
          <p:cNvGraphicFramePr>
            <a:graphicFrameLocks noGrp="1"/>
          </p:cNvGraphicFramePr>
          <p:nvPr/>
        </p:nvGraphicFramePr>
        <p:xfrm>
          <a:off x="1907706" y="1244600"/>
          <a:ext cx="5328121" cy="2760460"/>
        </p:xfrm>
        <a:graphic>
          <a:graphicData uri="http://schemas.openxmlformats.org/drawingml/2006/table">
            <a:tbl>
              <a:tblPr/>
              <a:tblGrid>
                <a:gridCol w="1722625"/>
                <a:gridCol w="1201832"/>
                <a:gridCol w="1201832"/>
                <a:gridCol w="1201832"/>
              </a:tblGrid>
              <a:tr h="276046">
                <a:tc>
                  <a:txBody>
                    <a:bodyPr/>
                    <a:lstStyle/>
                    <a:p>
                      <a:pPr algn="ctr" fontAlgn="ctr"/>
                      <a:r>
                        <a:rPr lang="fr-FR" sz="1200" b="1" i="0" u="none" strike="noStrike" dirty="0">
                          <a:solidFill>
                            <a:srgbClr val="000000"/>
                          </a:solidFill>
                          <a:effectLst/>
                          <a:latin typeface="Calibri" panose="020F0502020204030204" pitchFamily="34" charset="0"/>
                        </a:rPr>
                        <a:t>Taille du ménage</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Urbain</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Rural</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Ensemble</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046">
                <a:tc>
                  <a:txBody>
                    <a:bodyPr/>
                    <a:lstStyle/>
                    <a:p>
                      <a:pPr algn="ctr" fontAlgn="ctr"/>
                      <a:r>
                        <a:rPr lang="fr-FR" sz="1200" b="1" i="0" u="none" strike="noStrike" dirty="0" smtClean="0">
                          <a:solidFill>
                            <a:srgbClr val="000000"/>
                          </a:solidFill>
                          <a:effectLst/>
                          <a:latin typeface="Calibri" panose="020F0502020204030204" pitchFamily="34" charset="0"/>
                        </a:rPr>
                        <a:t>1 personne</a:t>
                      </a:r>
                      <a:endParaRPr lang="fr-FR" sz="1200" b="1" i="0" u="none" strike="noStrike" dirty="0">
                        <a:solidFill>
                          <a:srgbClr val="000000"/>
                        </a:solidFill>
                        <a:effectLst/>
                        <a:latin typeface="Calibri" panose="020F0502020204030204" pitchFamily="34" charset="0"/>
                      </a:endParaRP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Calibri" panose="020F0502020204030204" pitchFamily="34" charset="0"/>
                        </a:rPr>
                        <a:t>8,2</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Calibri" panose="020F0502020204030204" pitchFamily="34" charset="0"/>
                        </a:rPr>
                        <a:t>5,2</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Calibri" panose="020F0502020204030204" pitchFamily="34" charset="0"/>
                        </a:rPr>
                        <a:t>7,2</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046">
                <a:tc>
                  <a:txBody>
                    <a:bodyPr/>
                    <a:lstStyle/>
                    <a:p>
                      <a:pPr algn="ctr" fontAlgn="ctr"/>
                      <a:r>
                        <a:rPr lang="fr-FR" sz="1200" b="1" i="0" u="none" strike="noStrike" dirty="0" smtClean="0">
                          <a:solidFill>
                            <a:srgbClr val="000000"/>
                          </a:solidFill>
                          <a:effectLst/>
                          <a:latin typeface="Calibri" panose="020F0502020204030204" pitchFamily="34" charset="0"/>
                        </a:rPr>
                        <a:t>2 personnes</a:t>
                      </a:r>
                      <a:endParaRPr lang="fr-FR" sz="1200" b="1" i="0" u="none" strike="noStrike" dirty="0">
                        <a:solidFill>
                          <a:srgbClr val="000000"/>
                        </a:solidFill>
                        <a:effectLst/>
                        <a:latin typeface="Calibri" panose="020F0502020204030204" pitchFamily="34" charset="0"/>
                      </a:endParaRP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Calibri" panose="020F0502020204030204" pitchFamily="34" charset="0"/>
                        </a:rPr>
                        <a:t>12,6</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Calibri" panose="020F0502020204030204" pitchFamily="34" charset="0"/>
                        </a:rPr>
                        <a:t>8,5</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Calibri" panose="020F0502020204030204" pitchFamily="34" charset="0"/>
                        </a:rPr>
                        <a:t>11,2</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046">
                <a:tc>
                  <a:txBody>
                    <a:bodyPr/>
                    <a:lstStyle/>
                    <a:p>
                      <a:pPr algn="ctr" fontAlgn="ctr"/>
                      <a:r>
                        <a:rPr lang="fr-FR" sz="1200" b="1" i="0" u="none" strike="noStrike" dirty="0" smtClean="0">
                          <a:solidFill>
                            <a:srgbClr val="000000"/>
                          </a:solidFill>
                          <a:effectLst/>
                          <a:latin typeface="Calibri" panose="020F0502020204030204" pitchFamily="34" charset="0"/>
                        </a:rPr>
                        <a:t>3 personnes</a:t>
                      </a:r>
                      <a:endParaRPr lang="fr-FR" sz="1200" b="1" i="0" u="none" strike="noStrike" dirty="0">
                        <a:solidFill>
                          <a:srgbClr val="000000"/>
                        </a:solidFill>
                        <a:effectLst/>
                        <a:latin typeface="Calibri" panose="020F0502020204030204" pitchFamily="34" charset="0"/>
                      </a:endParaRP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Calibri" panose="020F0502020204030204" pitchFamily="34" charset="0"/>
                        </a:rPr>
                        <a:t>17,1</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Calibri" panose="020F0502020204030204" pitchFamily="34" charset="0"/>
                        </a:rPr>
                        <a:t>11,5</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Calibri" panose="020F0502020204030204" pitchFamily="34" charset="0"/>
                        </a:rPr>
                        <a:t>15,2</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046">
                <a:tc>
                  <a:txBody>
                    <a:bodyPr/>
                    <a:lstStyle/>
                    <a:p>
                      <a:pPr algn="ctr" fontAlgn="ctr"/>
                      <a:r>
                        <a:rPr lang="fr-FR" sz="1200" b="1" i="0" u="none" strike="noStrike" dirty="0" smtClean="0">
                          <a:solidFill>
                            <a:srgbClr val="000000"/>
                          </a:solidFill>
                          <a:effectLst/>
                          <a:latin typeface="Calibri" panose="020F0502020204030204" pitchFamily="34" charset="0"/>
                        </a:rPr>
                        <a:t>4 personnes</a:t>
                      </a:r>
                      <a:endParaRPr lang="fr-FR" sz="1200" b="1" i="0" u="none" strike="noStrike" dirty="0">
                        <a:solidFill>
                          <a:srgbClr val="000000"/>
                        </a:solidFill>
                        <a:effectLst/>
                        <a:latin typeface="Calibri" panose="020F0502020204030204" pitchFamily="34" charset="0"/>
                      </a:endParaRP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Calibri" panose="020F0502020204030204" pitchFamily="34" charset="0"/>
                        </a:rPr>
                        <a:t>21,8</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Calibri" panose="020F0502020204030204" pitchFamily="34" charset="0"/>
                        </a:rPr>
                        <a:t>16,1</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Calibri" panose="020F0502020204030204" pitchFamily="34" charset="0"/>
                        </a:rPr>
                        <a:t>19,9</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046">
                <a:tc>
                  <a:txBody>
                    <a:bodyPr/>
                    <a:lstStyle/>
                    <a:p>
                      <a:pPr algn="ctr" fontAlgn="ctr"/>
                      <a:r>
                        <a:rPr lang="fr-FR" sz="1200" b="1" i="0" u="none" strike="noStrike" dirty="0" smtClean="0">
                          <a:solidFill>
                            <a:srgbClr val="000000"/>
                          </a:solidFill>
                          <a:effectLst/>
                          <a:latin typeface="Calibri" panose="020F0502020204030204" pitchFamily="34" charset="0"/>
                        </a:rPr>
                        <a:t>5 personnes</a:t>
                      </a:r>
                      <a:endParaRPr lang="fr-FR" sz="1200" b="1" i="0" u="none" strike="noStrike" dirty="0">
                        <a:solidFill>
                          <a:srgbClr val="000000"/>
                        </a:solidFill>
                        <a:effectLst/>
                        <a:latin typeface="Calibri" panose="020F0502020204030204" pitchFamily="34" charset="0"/>
                      </a:endParaRP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Calibri" panose="020F0502020204030204" pitchFamily="34" charset="0"/>
                        </a:rPr>
                        <a:t>18,1</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Calibri" panose="020F0502020204030204" pitchFamily="34" charset="0"/>
                        </a:rPr>
                        <a:t>17,5</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Calibri" panose="020F0502020204030204" pitchFamily="34" charset="0"/>
                        </a:rPr>
                        <a:t>17,9</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046">
                <a:tc>
                  <a:txBody>
                    <a:bodyPr/>
                    <a:lstStyle/>
                    <a:p>
                      <a:pPr algn="ctr" fontAlgn="ctr"/>
                      <a:r>
                        <a:rPr lang="fr-FR" sz="1200" b="1" i="0" u="none" strike="noStrike" dirty="0" smtClean="0">
                          <a:solidFill>
                            <a:srgbClr val="000000"/>
                          </a:solidFill>
                          <a:effectLst/>
                          <a:latin typeface="Calibri" panose="020F0502020204030204" pitchFamily="34" charset="0"/>
                        </a:rPr>
                        <a:t>6 personnes</a:t>
                      </a:r>
                      <a:endParaRPr lang="fr-FR" sz="1200" b="1" i="0" u="none" strike="noStrike" dirty="0">
                        <a:solidFill>
                          <a:srgbClr val="000000"/>
                        </a:solidFill>
                        <a:effectLst/>
                        <a:latin typeface="Calibri" panose="020F0502020204030204" pitchFamily="34" charset="0"/>
                      </a:endParaRP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Calibri" panose="020F0502020204030204" pitchFamily="34" charset="0"/>
                        </a:rPr>
                        <a:t>10,5</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Calibri" panose="020F0502020204030204" pitchFamily="34" charset="0"/>
                        </a:rPr>
                        <a:t>14,3</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Calibri" panose="020F0502020204030204" pitchFamily="34" charset="0"/>
                        </a:rPr>
                        <a:t>11,8</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046">
                <a:tc>
                  <a:txBody>
                    <a:bodyPr/>
                    <a:lstStyle/>
                    <a:p>
                      <a:pPr algn="ctr" fontAlgn="ctr"/>
                      <a:r>
                        <a:rPr lang="fr-FR" sz="1200" b="1" i="0" u="none" strike="noStrike" dirty="0" smtClean="0">
                          <a:solidFill>
                            <a:srgbClr val="000000"/>
                          </a:solidFill>
                          <a:effectLst/>
                          <a:latin typeface="Calibri" panose="020F0502020204030204" pitchFamily="34" charset="0"/>
                        </a:rPr>
                        <a:t>7 personnes</a:t>
                      </a:r>
                      <a:endParaRPr lang="fr-FR" sz="1200" b="1" i="0" u="none" strike="noStrike" dirty="0">
                        <a:solidFill>
                          <a:srgbClr val="000000"/>
                        </a:solidFill>
                        <a:effectLst/>
                        <a:latin typeface="Calibri" panose="020F0502020204030204" pitchFamily="34" charset="0"/>
                      </a:endParaRP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Calibri" panose="020F0502020204030204" pitchFamily="34" charset="0"/>
                        </a:rPr>
                        <a:t>5,6</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Calibri" panose="020F0502020204030204" pitchFamily="34" charset="0"/>
                        </a:rPr>
                        <a:t>10,2</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Calibri" panose="020F0502020204030204" pitchFamily="34" charset="0"/>
                        </a:rPr>
                        <a:t>7,1</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046">
                <a:tc>
                  <a:txBody>
                    <a:bodyPr/>
                    <a:lstStyle/>
                    <a:p>
                      <a:pPr algn="ctr" fontAlgn="ctr"/>
                      <a:r>
                        <a:rPr lang="fr-FR" sz="1200" b="1" i="0" u="none" strike="noStrike" dirty="0">
                          <a:solidFill>
                            <a:srgbClr val="000000"/>
                          </a:solidFill>
                          <a:effectLst/>
                          <a:latin typeface="Calibri" panose="020F0502020204030204" pitchFamily="34" charset="0"/>
                        </a:rPr>
                        <a:t>8 </a:t>
                      </a:r>
                      <a:r>
                        <a:rPr lang="fr-FR" sz="1200" b="1" i="0" u="none" strike="noStrike" dirty="0" smtClean="0">
                          <a:solidFill>
                            <a:srgbClr val="000000"/>
                          </a:solidFill>
                          <a:effectLst/>
                          <a:latin typeface="Calibri" panose="020F0502020204030204" pitchFamily="34" charset="0"/>
                        </a:rPr>
                        <a:t>personnes et </a:t>
                      </a:r>
                      <a:r>
                        <a:rPr lang="fr-FR" sz="1200" b="1" i="0" u="none" strike="noStrike" dirty="0">
                          <a:solidFill>
                            <a:srgbClr val="000000"/>
                          </a:solidFill>
                          <a:effectLst/>
                          <a:latin typeface="Calibri" panose="020F0502020204030204" pitchFamily="34" charset="0"/>
                        </a:rPr>
                        <a:t>+</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Calibri" panose="020F0502020204030204" pitchFamily="34" charset="0"/>
                        </a:rPr>
                        <a:t>6,2</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Calibri" panose="020F0502020204030204" pitchFamily="34" charset="0"/>
                        </a:rPr>
                        <a:t>16,8</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Calibri" panose="020F0502020204030204" pitchFamily="34" charset="0"/>
                        </a:rPr>
                        <a:t>9,7</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046">
                <a:tc>
                  <a:txBody>
                    <a:bodyPr/>
                    <a:lstStyle/>
                    <a:p>
                      <a:pPr algn="ctr" fontAlgn="ctr"/>
                      <a:r>
                        <a:rPr lang="fr-FR" sz="1200" b="1" i="0" u="none" strike="noStrike">
                          <a:solidFill>
                            <a:srgbClr val="000000"/>
                          </a:solidFill>
                          <a:effectLst/>
                          <a:latin typeface="Calibri" panose="020F0502020204030204" pitchFamily="34" charset="0"/>
                        </a:rPr>
                        <a:t>Total</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a:solidFill>
                            <a:srgbClr val="000000"/>
                          </a:solidFill>
                          <a:effectLst/>
                          <a:latin typeface="Calibri" panose="020F0502020204030204" pitchFamily="34" charset="0"/>
                        </a:rPr>
                        <a:t>100</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a:solidFill>
                            <a:srgbClr val="000000"/>
                          </a:solidFill>
                          <a:effectLst/>
                          <a:latin typeface="Calibri" panose="020F0502020204030204" pitchFamily="34" charset="0"/>
                        </a:rPr>
                        <a:t>100</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a:solidFill>
                            <a:srgbClr val="000000"/>
                          </a:solidFill>
                          <a:effectLst/>
                          <a:latin typeface="Calibri" panose="020F0502020204030204" pitchFamily="34" charset="0"/>
                        </a:rPr>
                        <a:t>100</a:t>
                      </a:r>
                    </a:p>
                  </a:txBody>
                  <a:tcPr marL="9523" marR="9523"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5597" name="Rectangle 4"/>
          <p:cNvSpPr>
            <a:spLocks noChangeArrowheads="1"/>
          </p:cNvSpPr>
          <p:nvPr/>
        </p:nvSpPr>
        <p:spPr bwMode="auto">
          <a:xfrm>
            <a:off x="2051720" y="4149080"/>
            <a:ext cx="4608512" cy="2410660"/>
          </a:xfrm>
          <a:prstGeom prst="rect">
            <a:avLst/>
          </a:prstGeom>
          <a:noFill/>
          <a:ln w="9525">
            <a:noFill/>
            <a:miter lim="800000"/>
            <a:headEnd/>
            <a:tailEnd/>
          </a:ln>
        </p:spPr>
        <p:txBody>
          <a:bodyPr wrap="square">
            <a:spAutoFit/>
          </a:bodyPr>
          <a:lstStyle/>
          <a:p>
            <a:pPr marL="285750" indent="-285750" algn="just">
              <a:lnSpc>
                <a:spcPct val="115000"/>
              </a:lnSpc>
              <a:buFontTx/>
              <a:buChar char="•"/>
            </a:pPr>
            <a:r>
              <a:rPr lang="fr-FR" altLang="fr-FR" sz="1600" dirty="0">
                <a:solidFill>
                  <a:srgbClr val="C00000"/>
                </a:solidFill>
                <a:cs typeface="Times New Roman" pitchFamily="18" charset="0"/>
              </a:rPr>
              <a:t>7,2%</a:t>
            </a:r>
            <a:r>
              <a:rPr lang="fr-FR" altLang="fr-FR" sz="1200" dirty="0">
                <a:solidFill>
                  <a:schemeClr val="tx1"/>
                </a:solidFill>
                <a:cs typeface="Times New Roman" pitchFamily="18" charset="0"/>
              </a:rPr>
              <a:t> des ménages </a:t>
            </a:r>
            <a:r>
              <a:rPr lang="fr-FR" altLang="fr-FR" sz="1200" dirty="0" smtClean="0">
                <a:solidFill>
                  <a:schemeClr val="tx1"/>
                </a:solidFill>
                <a:cs typeface="Times New Roman" pitchFamily="18" charset="0"/>
              </a:rPr>
              <a:t>comportent une </a:t>
            </a:r>
            <a:r>
              <a:rPr lang="fr-FR" altLang="fr-FR" sz="1200" dirty="0">
                <a:solidFill>
                  <a:schemeClr val="tx1"/>
                </a:solidFill>
                <a:cs typeface="Times New Roman" pitchFamily="18" charset="0"/>
              </a:rPr>
              <a:t>seule </a:t>
            </a:r>
            <a:r>
              <a:rPr lang="fr-FR" altLang="fr-FR" sz="1200" dirty="0" smtClean="0">
                <a:solidFill>
                  <a:schemeClr val="tx1"/>
                </a:solidFill>
                <a:cs typeface="Times New Roman" pitchFamily="18" charset="0"/>
              </a:rPr>
              <a:t>personne</a:t>
            </a:r>
          </a:p>
          <a:p>
            <a:pPr marL="285750" indent="-285750" algn="just">
              <a:lnSpc>
                <a:spcPct val="115000"/>
              </a:lnSpc>
              <a:buFontTx/>
              <a:buChar char="•"/>
            </a:pPr>
            <a:r>
              <a:rPr lang="fr-FR" altLang="fr-FR" sz="1200" dirty="0" smtClean="0">
                <a:solidFill>
                  <a:schemeClr val="tx1"/>
                </a:solidFill>
                <a:cs typeface="Times New Roman" pitchFamily="18" charset="0"/>
              </a:rPr>
              <a:t>Urbain:	</a:t>
            </a:r>
            <a:r>
              <a:rPr lang="fr-FR" altLang="fr-FR" sz="1600" dirty="0" smtClean="0">
                <a:solidFill>
                  <a:srgbClr val="C00000"/>
                </a:solidFill>
                <a:cs typeface="Times New Roman" pitchFamily="18" charset="0"/>
              </a:rPr>
              <a:t>8,2%</a:t>
            </a:r>
            <a:r>
              <a:rPr lang="fr-FR" altLang="fr-FR" sz="1200" dirty="0" smtClean="0">
                <a:solidFill>
                  <a:schemeClr val="tx1"/>
                </a:solidFill>
                <a:cs typeface="Times New Roman" pitchFamily="18" charset="0"/>
              </a:rPr>
              <a:t>      Rural: </a:t>
            </a:r>
            <a:r>
              <a:rPr lang="fr-FR" altLang="fr-FR" sz="1600" dirty="0" smtClean="0">
                <a:solidFill>
                  <a:srgbClr val="C00000"/>
                </a:solidFill>
                <a:cs typeface="Times New Roman" pitchFamily="18" charset="0"/>
              </a:rPr>
              <a:t>5,2%</a:t>
            </a:r>
          </a:p>
          <a:p>
            <a:pPr marL="285750" indent="-285750" algn="just">
              <a:lnSpc>
                <a:spcPct val="115000"/>
              </a:lnSpc>
              <a:buFontTx/>
              <a:buChar char="•"/>
            </a:pPr>
            <a:endParaRPr lang="fr-FR" altLang="fr-FR" sz="1100" dirty="0" smtClean="0">
              <a:solidFill>
                <a:srgbClr val="C00000"/>
              </a:solidFill>
              <a:cs typeface="Times New Roman" pitchFamily="18" charset="0"/>
            </a:endParaRPr>
          </a:p>
          <a:p>
            <a:pPr marL="285750" indent="-285750" algn="just">
              <a:lnSpc>
                <a:spcPct val="115000"/>
              </a:lnSpc>
              <a:buFontTx/>
              <a:buChar char="•"/>
            </a:pPr>
            <a:r>
              <a:rPr lang="fr-FR" altLang="fr-FR" sz="1600" dirty="0" smtClean="0">
                <a:solidFill>
                  <a:srgbClr val="C00000"/>
                </a:solidFill>
                <a:cs typeface="Times New Roman" pitchFamily="18" charset="0"/>
              </a:rPr>
              <a:t>46,3</a:t>
            </a:r>
            <a:r>
              <a:rPr lang="fr-FR" altLang="fr-FR" sz="1600" dirty="0">
                <a:solidFill>
                  <a:srgbClr val="C00000"/>
                </a:solidFill>
                <a:cs typeface="Times New Roman" pitchFamily="18" charset="0"/>
              </a:rPr>
              <a:t>% </a:t>
            </a:r>
            <a:r>
              <a:rPr lang="fr-FR" altLang="fr-FR" sz="1600" dirty="0" smtClean="0">
                <a:solidFill>
                  <a:srgbClr val="C00000"/>
                </a:solidFill>
                <a:cs typeface="Times New Roman" pitchFamily="18" charset="0"/>
              </a:rPr>
              <a:t> </a:t>
            </a:r>
            <a:r>
              <a:rPr lang="fr-FR" altLang="fr-FR" sz="1200" dirty="0" smtClean="0">
                <a:solidFill>
                  <a:schemeClr val="tx1"/>
                </a:solidFill>
                <a:cs typeface="Times New Roman" pitchFamily="18" charset="0"/>
              </a:rPr>
              <a:t>se </a:t>
            </a:r>
            <a:r>
              <a:rPr lang="fr-FR" altLang="fr-FR" sz="1200" dirty="0">
                <a:solidFill>
                  <a:schemeClr val="tx1"/>
                </a:solidFill>
                <a:cs typeface="Times New Roman" pitchFamily="18" charset="0"/>
              </a:rPr>
              <a:t>composent de 2 à 4 personnes </a:t>
            </a:r>
            <a:endParaRPr lang="fr-FR" altLang="fr-FR" sz="1200" dirty="0" smtClean="0">
              <a:solidFill>
                <a:schemeClr val="tx1"/>
              </a:solidFill>
              <a:cs typeface="Times New Roman" pitchFamily="18" charset="0"/>
            </a:endParaRPr>
          </a:p>
          <a:p>
            <a:pPr marL="285750" indent="-285750" algn="just">
              <a:lnSpc>
                <a:spcPct val="115000"/>
              </a:lnSpc>
              <a:buFontTx/>
              <a:buChar char="•"/>
            </a:pPr>
            <a:r>
              <a:rPr lang="fr-FR" altLang="fr-FR" sz="1200" dirty="0" smtClean="0">
                <a:solidFill>
                  <a:schemeClr val="tx1"/>
                </a:solidFill>
                <a:cs typeface="Times New Roman" pitchFamily="18" charset="0"/>
              </a:rPr>
              <a:t>(</a:t>
            </a:r>
            <a:r>
              <a:rPr lang="fr-FR" altLang="fr-FR" sz="1200" dirty="0">
                <a:solidFill>
                  <a:schemeClr val="tx1"/>
                </a:solidFill>
                <a:cs typeface="Times New Roman" pitchFamily="18" charset="0"/>
              </a:rPr>
              <a:t>51,5% en urbain et 36,1% en rural</a:t>
            </a:r>
            <a:r>
              <a:rPr lang="fr-FR" altLang="fr-FR" sz="1200" dirty="0" smtClean="0">
                <a:solidFill>
                  <a:schemeClr val="tx1"/>
                </a:solidFill>
                <a:cs typeface="Times New Roman" pitchFamily="18" charset="0"/>
              </a:rPr>
              <a:t>);</a:t>
            </a:r>
          </a:p>
          <a:p>
            <a:pPr marL="285750" indent="-285750" algn="just">
              <a:lnSpc>
                <a:spcPct val="115000"/>
              </a:lnSpc>
              <a:buFontTx/>
              <a:buChar char="•"/>
            </a:pPr>
            <a:r>
              <a:rPr lang="fr-FR" altLang="fr-FR" sz="1200" dirty="0" smtClean="0">
                <a:solidFill>
                  <a:schemeClr val="tx1"/>
                </a:solidFill>
                <a:cs typeface="Times New Roman" pitchFamily="18" charset="0"/>
              </a:rPr>
              <a:t>Urbain:	</a:t>
            </a:r>
            <a:r>
              <a:rPr lang="fr-FR" altLang="fr-FR" sz="1200" dirty="0" smtClean="0">
                <a:solidFill>
                  <a:srgbClr val="C00000"/>
                </a:solidFill>
                <a:cs typeface="Times New Roman" pitchFamily="18" charset="0"/>
              </a:rPr>
              <a:t>51,5%</a:t>
            </a:r>
            <a:r>
              <a:rPr lang="fr-FR" altLang="fr-FR" sz="1200" dirty="0" smtClean="0">
                <a:solidFill>
                  <a:schemeClr val="tx1"/>
                </a:solidFill>
                <a:cs typeface="Times New Roman" pitchFamily="18" charset="0"/>
              </a:rPr>
              <a:t>      Rural: </a:t>
            </a:r>
            <a:r>
              <a:rPr lang="fr-FR" altLang="fr-FR" sz="1200" dirty="0" smtClean="0">
                <a:solidFill>
                  <a:srgbClr val="C00000"/>
                </a:solidFill>
                <a:cs typeface="Times New Roman" pitchFamily="18" charset="0"/>
              </a:rPr>
              <a:t>36,1%</a:t>
            </a:r>
          </a:p>
          <a:p>
            <a:pPr marL="285750" indent="-285750" algn="just">
              <a:lnSpc>
                <a:spcPct val="115000"/>
              </a:lnSpc>
              <a:buFontTx/>
              <a:buChar char="•"/>
            </a:pPr>
            <a:endParaRPr lang="fr-FR" altLang="fr-FR" sz="1200" dirty="0">
              <a:solidFill>
                <a:schemeClr val="tx1"/>
              </a:solidFill>
              <a:cs typeface="Times New Roman" pitchFamily="18" charset="0"/>
            </a:endParaRPr>
          </a:p>
          <a:p>
            <a:pPr marL="285750" indent="-285750" algn="just">
              <a:lnSpc>
                <a:spcPct val="115000"/>
              </a:lnSpc>
              <a:buFontTx/>
              <a:buChar char="•"/>
            </a:pPr>
            <a:r>
              <a:rPr lang="fr-FR" altLang="fr-FR" sz="1600" dirty="0">
                <a:solidFill>
                  <a:srgbClr val="C00000"/>
                </a:solidFill>
                <a:cs typeface="Times New Roman" pitchFamily="18" charset="0"/>
              </a:rPr>
              <a:t>46,5%</a:t>
            </a:r>
            <a:r>
              <a:rPr lang="fr-FR" altLang="fr-FR" sz="1200" dirty="0">
                <a:solidFill>
                  <a:schemeClr val="tx1"/>
                </a:solidFill>
                <a:cs typeface="Times New Roman" pitchFamily="18" charset="0"/>
              </a:rPr>
              <a:t> sont constitués de 5 personnes ou </a:t>
            </a:r>
            <a:r>
              <a:rPr lang="fr-FR" altLang="fr-FR" sz="1200" dirty="0" smtClean="0">
                <a:solidFill>
                  <a:schemeClr val="tx1"/>
                </a:solidFill>
                <a:cs typeface="Times New Roman" pitchFamily="18" charset="0"/>
              </a:rPr>
              <a:t>plus</a:t>
            </a:r>
          </a:p>
          <a:p>
            <a:pPr marL="285750" indent="-285750" algn="just">
              <a:lnSpc>
                <a:spcPct val="115000"/>
              </a:lnSpc>
              <a:buFontTx/>
              <a:buChar char="•"/>
            </a:pPr>
            <a:r>
              <a:rPr lang="fr-FR" altLang="fr-FR" sz="1200" dirty="0" smtClean="0">
                <a:solidFill>
                  <a:schemeClr val="tx1"/>
                </a:solidFill>
                <a:cs typeface="Times New Roman" pitchFamily="18" charset="0"/>
              </a:rPr>
              <a:t>Urbain:  </a:t>
            </a:r>
            <a:r>
              <a:rPr lang="fr-FR" altLang="fr-FR" sz="1600" dirty="0" smtClean="0">
                <a:solidFill>
                  <a:srgbClr val="C00000"/>
                </a:solidFill>
                <a:cs typeface="Times New Roman" pitchFamily="18" charset="0"/>
              </a:rPr>
              <a:t>40,4%    </a:t>
            </a:r>
            <a:r>
              <a:rPr lang="fr-FR" altLang="fr-FR" sz="1200" dirty="0" smtClean="0">
                <a:solidFill>
                  <a:schemeClr val="tx1"/>
                </a:solidFill>
                <a:cs typeface="Times New Roman" pitchFamily="18" charset="0"/>
              </a:rPr>
              <a:t>Rural:</a:t>
            </a:r>
            <a:r>
              <a:rPr lang="fr-FR" altLang="fr-FR" sz="1600" dirty="0" smtClean="0">
                <a:solidFill>
                  <a:srgbClr val="C00000"/>
                </a:solidFill>
                <a:cs typeface="Times New Roman" pitchFamily="18" charset="0"/>
              </a:rPr>
              <a:t>  58,8%</a:t>
            </a:r>
            <a:endParaRPr lang="fr-FR" altLang="fr-FR" sz="1200" dirty="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3"/>
          <p:cNvSpPr>
            <a:spLocks noGrp="1"/>
          </p:cNvSpPr>
          <p:nvPr>
            <p:ph type="title"/>
          </p:nvPr>
        </p:nvSpPr>
        <p:spPr>
          <a:xfrm>
            <a:off x="1225550" y="857250"/>
            <a:ext cx="7162874" cy="423863"/>
          </a:xfrm>
        </p:spPr>
        <p:txBody>
          <a:bodyPr/>
          <a:lstStyle/>
          <a:p>
            <a:r>
              <a:rPr lang="fr-FR" altLang="fr-FR" sz="1800" dirty="0" smtClean="0">
                <a:solidFill>
                  <a:srgbClr val="C00000"/>
                </a:solidFill>
                <a:cs typeface="Times New Roman" pitchFamily="18" charset="0"/>
              </a:rPr>
              <a:t>Taux d’analphabétisme des femmes CM selon le milieu de résidence (%) </a:t>
            </a:r>
          </a:p>
        </p:txBody>
      </p:sp>
      <p:sp>
        <p:nvSpPr>
          <p:cNvPr id="67587" name="Rectangle 8"/>
          <p:cNvSpPr>
            <a:spLocks noGrp="1" noChangeArrowheads="1"/>
          </p:cNvSpPr>
          <p:nvPr>
            <p:ph type="sldNum" sz="quarter" idx="11"/>
          </p:nvPr>
        </p:nvSpPr>
        <p:spPr>
          <a:noFill/>
        </p:spPr>
        <p:txBody>
          <a:bodyPr/>
          <a:lstStyle/>
          <a:p>
            <a:fld id="{FA1FF4B8-5336-4067-916A-CA13156747AF}" type="slidenum">
              <a:rPr lang="fr-FR" altLang="fr-FR"/>
              <a:pPr/>
              <a:t>47</a:t>
            </a:fld>
            <a:endParaRPr lang="fr-FR" altLang="fr-FR"/>
          </a:p>
        </p:txBody>
      </p:sp>
      <p:graphicFrame>
        <p:nvGraphicFramePr>
          <p:cNvPr id="7" name="Graphique 6"/>
          <p:cNvGraphicFramePr/>
          <p:nvPr/>
        </p:nvGraphicFramePr>
        <p:xfrm>
          <a:off x="1539277" y="1412776"/>
          <a:ext cx="6670524" cy="3031802"/>
        </p:xfrm>
        <a:graphic>
          <a:graphicData uri="http://schemas.openxmlformats.org/drawingml/2006/chart">
            <c:chart xmlns:c="http://schemas.openxmlformats.org/drawingml/2006/chart" xmlns:r="http://schemas.openxmlformats.org/officeDocument/2006/relationships" r:id="rId3"/>
          </a:graphicData>
        </a:graphic>
      </p:graphicFrame>
      <p:sp>
        <p:nvSpPr>
          <p:cNvPr id="67589" name="Rectangle 1"/>
          <p:cNvSpPr>
            <a:spLocks noChangeArrowheads="1"/>
          </p:cNvSpPr>
          <p:nvPr/>
        </p:nvSpPr>
        <p:spPr bwMode="auto">
          <a:xfrm>
            <a:off x="971550" y="4724400"/>
            <a:ext cx="7345363" cy="658642"/>
          </a:xfrm>
          <a:prstGeom prst="rect">
            <a:avLst/>
          </a:prstGeom>
          <a:noFill/>
          <a:ln w="9525">
            <a:noFill/>
            <a:miter lim="800000"/>
            <a:headEnd/>
            <a:tailEnd/>
          </a:ln>
        </p:spPr>
        <p:txBody>
          <a:bodyPr>
            <a:spAutoFit/>
          </a:bodyPr>
          <a:lstStyle/>
          <a:p>
            <a:pPr algn="just">
              <a:lnSpc>
                <a:spcPct val="115000"/>
              </a:lnSpc>
            </a:pPr>
            <a:r>
              <a:rPr lang="fr-FR" altLang="fr-FR" dirty="0">
                <a:solidFill>
                  <a:srgbClr val="C00000"/>
                </a:solidFill>
                <a:cs typeface="Times New Roman" pitchFamily="18" charset="0"/>
              </a:rPr>
              <a:t>64,5%</a:t>
            </a:r>
            <a:r>
              <a:rPr lang="fr-FR" altLang="fr-FR" sz="1400" dirty="0">
                <a:solidFill>
                  <a:schemeClr val="tx1"/>
                </a:solidFill>
                <a:cs typeface="Times New Roman" pitchFamily="18" charset="0"/>
              </a:rPr>
              <a:t> des femmes CM sont analphabètes (</a:t>
            </a:r>
            <a:r>
              <a:rPr lang="fr-FR" altLang="fr-FR" sz="1400" dirty="0">
                <a:solidFill>
                  <a:srgbClr val="C00000"/>
                </a:solidFill>
                <a:cs typeface="Times New Roman" pitchFamily="18" charset="0"/>
              </a:rPr>
              <a:t>56,6%</a:t>
            </a:r>
            <a:r>
              <a:rPr lang="fr-FR" altLang="fr-FR" sz="1400" dirty="0">
                <a:solidFill>
                  <a:schemeClr val="tx1"/>
                </a:solidFill>
                <a:cs typeface="Times New Roman" pitchFamily="18" charset="0"/>
              </a:rPr>
              <a:t> en milieu urbain </a:t>
            </a:r>
            <a:r>
              <a:rPr lang="fr-FR" altLang="fr-FR" sz="1400" dirty="0" smtClean="0">
                <a:solidFill>
                  <a:schemeClr val="tx1"/>
                </a:solidFill>
                <a:cs typeface="Times New Roman" pitchFamily="18" charset="0"/>
              </a:rPr>
              <a:t>et </a:t>
            </a:r>
            <a:r>
              <a:rPr lang="fr-FR" altLang="fr-FR" sz="1400" dirty="0" smtClean="0">
                <a:solidFill>
                  <a:srgbClr val="C00000"/>
                </a:solidFill>
                <a:cs typeface="Times New Roman" pitchFamily="18" charset="0"/>
              </a:rPr>
              <a:t>88,3</a:t>
            </a:r>
            <a:r>
              <a:rPr lang="fr-FR" altLang="fr-FR" sz="1400" dirty="0">
                <a:solidFill>
                  <a:srgbClr val="C00000"/>
                </a:solidFill>
                <a:cs typeface="Times New Roman" pitchFamily="18" charset="0"/>
              </a:rPr>
              <a:t>%</a:t>
            </a:r>
            <a:r>
              <a:rPr lang="fr-FR" altLang="fr-FR" sz="1400" dirty="0">
                <a:solidFill>
                  <a:schemeClr val="tx1"/>
                </a:solidFill>
                <a:cs typeface="Times New Roman" pitchFamily="18" charset="0"/>
              </a:rPr>
              <a:t> en milieu rural).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4"/>
          <p:cNvSpPr>
            <a:spLocks noGrp="1"/>
          </p:cNvSpPr>
          <p:nvPr>
            <p:ph type="title"/>
          </p:nvPr>
        </p:nvSpPr>
        <p:spPr>
          <a:xfrm>
            <a:off x="850900" y="727075"/>
            <a:ext cx="7315200" cy="701675"/>
          </a:xfrm>
        </p:spPr>
        <p:txBody>
          <a:bodyPr/>
          <a:lstStyle/>
          <a:p>
            <a:r>
              <a:rPr lang="fr-FR" altLang="fr-FR" sz="1800" dirty="0" smtClean="0">
                <a:solidFill>
                  <a:srgbClr val="C00000"/>
                </a:solidFill>
              </a:rPr>
              <a:t>Femmes chefs de ménages selon l’activité et milieu de résidence (%)</a:t>
            </a:r>
          </a:p>
        </p:txBody>
      </p:sp>
      <p:sp>
        <p:nvSpPr>
          <p:cNvPr id="69635" name="Rectangle 8"/>
          <p:cNvSpPr>
            <a:spLocks noGrp="1" noChangeArrowheads="1"/>
          </p:cNvSpPr>
          <p:nvPr>
            <p:ph type="sldNum" sz="quarter" idx="11"/>
          </p:nvPr>
        </p:nvSpPr>
        <p:spPr>
          <a:noFill/>
        </p:spPr>
        <p:txBody>
          <a:bodyPr/>
          <a:lstStyle/>
          <a:p>
            <a:fld id="{75DAA28A-6915-4BF1-A5E8-B3DFB90A575A}" type="slidenum">
              <a:rPr lang="fr-FR" altLang="fr-FR"/>
              <a:pPr/>
              <a:t>48</a:t>
            </a:fld>
            <a:endParaRPr lang="fr-FR" altLang="fr-FR"/>
          </a:p>
        </p:txBody>
      </p:sp>
      <p:graphicFrame>
        <p:nvGraphicFramePr>
          <p:cNvPr id="7" name="Graphique 6"/>
          <p:cNvGraphicFramePr/>
          <p:nvPr/>
        </p:nvGraphicFramePr>
        <p:xfrm>
          <a:off x="1196125" y="1340768"/>
          <a:ext cx="7000924" cy="3357586"/>
        </p:xfrm>
        <a:graphic>
          <a:graphicData uri="http://schemas.openxmlformats.org/drawingml/2006/chart">
            <c:chart xmlns:c="http://schemas.openxmlformats.org/drawingml/2006/chart" xmlns:r="http://schemas.openxmlformats.org/officeDocument/2006/relationships" r:id="rId3"/>
          </a:graphicData>
        </a:graphic>
      </p:graphicFrame>
      <p:sp>
        <p:nvSpPr>
          <p:cNvPr id="69637" name="Rectangle 1"/>
          <p:cNvSpPr>
            <a:spLocks noChangeArrowheads="1"/>
          </p:cNvSpPr>
          <p:nvPr/>
        </p:nvSpPr>
        <p:spPr bwMode="auto">
          <a:xfrm>
            <a:off x="850900" y="4876800"/>
            <a:ext cx="7704138" cy="728663"/>
          </a:xfrm>
          <a:prstGeom prst="rect">
            <a:avLst/>
          </a:prstGeom>
          <a:noFill/>
          <a:ln w="9525">
            <a:noFill/>
            <a:miter lim="800000"/>
            <a:headEnd/>
            <a:tailEnd/>
          </a:ln>
        </p:spPr>
        <p:txBody>
          <a:bodyPr>
            <a:spAutoFit/>
          </a:bodyPr>
          <a:lstStyle/>
          <a:p>
            <a:pPr algn="just">
              <a:lnSpc>
                <a:spcPct val="115000"/>
              </a:lnSpc>
            </a:pPr>
            <a:r>
              <a:rPr lang="fr-FR" altLang="fr-FR" dirty="0">
                <a:solidFill>
                  <a:srgbClr val="C00000"/>
                </a:solidFill>
                <a:cs typeface="Times New Roman" pitchFamily="18" charset="0"/>
              </a:rPr>
              <a:t>26,2%</a:t>
            </a:r>
            <a:r>
              <a:rPr lang="fr-FR" altLang="fr-FR" dirty="0">
                <a:solidFill>
                  <a:schemeClr val="tx1"/>
                </a:solidFill>
                <a:cs typeface="Times New Roman" pitchFamily="18" charset="0"/>
              </a:rPr>
              <a:t> des femmes chefs de ménages sont actives occupées, </a:t>
            </a:r>
            <a:r>
              <a:rPr lang="fr-FR" altLang="fr-FR" dirty="0">
                <a:solidFill>
                  <a:srgbClr val="C00000"/>
                </a:solidFill>
                <a:cs typeface="Times New Roman" pitchFamily="18" charset="0"/>
              </a:rPr>
              <a:t>3,6%</a:t>
            </a:r>
            <a:r>
              <a:rPr lang="fr-FR" altLang="fr-FR" dirty="0">
                <a:solidFill>
                  <a:schemeClr val="tx1"/>
                </a:solidFill>
                <a:cs typeface="Times New Roman" pitchFamily="18" charset="0"/>
              </a:rPr>
              <a:t> sont en chômage et </a:t>
            </a:r>
            <a:r>
              <a:rPr lang="fr-FR" altLang="fr-FR" dirty="0">
                <a:solidFill>
                  <a:srgbClr val="C00000"/>
                </a:solidFill>
                <a:cs typeface="Times New Roman" pitchFamily="18" charset="0"/>
              </a:rPr>
              <a:t>70,1%</a:t>
            </a:r>
            <a:r>
              <a:rPr lang="fr-FR" altLang="fr-FR" dirty="0">
                <a:solidFill>
                  <a:schemeClr val="tx1"/>
                </a:solidFill>
                <a:cs typeface="Times New Roman" pitchFamily="18" charset="0"/>
              </a:rPr>
              <a:t> sont inactives.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sldNum" sz="quarter" idx="11"/>
          </p:nvPr>
        </p:nvSpPr>
        <p:spPr>
          <a:noFill/>
        </p:spPr>
        <p:txBody>
          <a:bodyPr/>
          <a:lstStyle/>
          <a:p>
            <a:fld id="{B7C69051-5929-4784-82B1-94158D736410}" type="slidenum">
              <a:rPr lang="fr-FR" altLang="fr-FR"/>
              <a:pPr/>
              <a:t>49</a:t>
            </a:fld>
            <a:endParaRPr lang="fr-FR" altLang="fr-FR"/>
          </a:p>
        </p:txBody>
      </p:sp>
      <p:graphicFrame>
        <p:nvGraphicFramePr>
          <p:cNvPr id="4" name="Tableau 3"/>
          <p:cNvGraphicFramePr>
            <a:graphicFrameLocks noGrp="1"/>
          </p:cNvGraphicFramePr>
          <p:nvPr/>
        </p:nvGraphicFramePr>
        <p:xfrm>
          <a:off x="1055688" y="1376363"/>
          <a:ext cx="6894511" cy="2895881"/>
        </p:xfrm>
        <a:graphic>
          <a:graphicData uri="http://schemas.openxmlformats.org/drawingml/2006/table">
            <a:tbl>
              <a:tblPr firstRow="1" firstCol="1" bandRow="1"/>
              <a:tblGrid>
                <a:gridCol w="3316958"/>
                <a:gridCol w="982348"/>
                <a:gridCol w="982348"/>
                <a:gridCol w="982348"/>
                <a:gridCol w="630509"/>
              </a:tblGrid>
              <a:tr h="196619">
                <a:tc rowSpan="2">
                  <a:txBody>
                    <a:bodyPr/>
                    <a:lstStyle/>
                    <a:p>
                      <a:pPr algn="ctr">
                        <a:lnSpc>
                          <a:spcPct val="115000"/>
                        </a:lnSpc>
                        <a:spcAft>
                          <a:spcPts val="1000"/>
                        </a:spcAft>
                      </a:pPr>
                      <a:r>
                        <a:rPr lang="fr-F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Type d’habitat</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fr-F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2004</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2014</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92813">
                <a:tc vMerge="1">
                  <a:txBody>
                    <a:bodyPr/>
                    <a:lstStyle/>
                    <a:p>
                      <a:endParaRPr lang="fr-FR"/>
                    </a:p>
                  </a:txBody>
                  <a:tcPr/>
                </a:tc>
                <a:tc>
                  <a:txBody>
                    <a:bodyPr/>
                    <a:lstStyle/>
                    <a:p>
                      <a:pP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Urbain</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Rural</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Urbain</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Rural</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98">
                <a:tc>
                  <a:txBody>
                    <a:bodyPr/>
                    <a:lstStyle/>
                    <a:p>
                      <a:pPr>
                        <a:lnSpc>
                          <a:spcPct val="115000"/>
                        </a:lnSpc>
                        <a:spcAft>
                          <a:spcPts val="1000"/>
                        </a:spcAft>
                      </a:pPr>
                      <a:r>
                        <a:rPr lang="fr-F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Villa, niveau de villa</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3,3</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0,3</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4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4,9</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4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0,8</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98">
                <a:tc>
                  <a:txBody>
                    <a:bodyPr/>
                    <a:lstStyle/>
                    <a:p>
                      <a:pP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Appartement</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600" b="1" kern="120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12,4</a:t>
                      </a: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0,1</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600" b="1" kern="120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16,6</a:t>
                      </a:r>
                    </a:p>
                  </a:txBody>
                  <a:tcPr marL="44456" marR="444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4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0,1</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98">
                <a:tc>
                  <a:txBody>
                    <a:bodyPr/>
                    <a:lstStyle/>
                    <a:p>
                      <a:pP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Maison marocaine traditionnelle</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8,1</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4,8</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4,8</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4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4,5</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98">
                <a:tc>
                  <a:txBody>
                    <a:bodyPr/>
                    <a:lstStyle/>
                    <a:p>
                      <a:pP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Maison marocaine moderne</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600" b="1" kern="120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62,5</a:t>
                      </a: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13,6</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6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65,9</a:t>
                      </a:r>
                      <a:endParaRPr lang="fr-FR" sz="1600" b="1"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24,5</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98">
                <a:tc>
                  <a:txBody>
                    <a:bodyPr/>
                    <a:lstStyle/>
                    <a:p>
                      <a:pPr>
                        <a:lnSpc>
                          <a:spcPct val="115000"/>
                        </a:lnSpc>
                        <a:spcAft>
                          <a:spcPts val="1000"/>
                        </a:spcAft>
                      </a:pPr>
                      <a:r>
                        <a:rPr lang="fr-FR" sz="1100" b="1" dirty="0" smtClean="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Bidonville ou habitat sommaire</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600" b="1" kern="120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8,2</a:t>
                      </a: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5,6</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600" b="1" kern="120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5,6</a:t>
                      </a:r>
                    </a:p>
                  </a:txBody>
                  <a:tcPr marL="44456" marR="444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3</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98">
                <a:tc>
                  <a:txBody>
                    <a:bodyPr/>
                    <a:lstStyle/>
                    <a:p>
                      <a:pPr>
                        <a:lnSpc>
                          <a:spcPct val="115000"/>
                        </a:lnSpc>
                        <a:spcAft>
                          <a:spcPts val="1000"/>
                        </a:spcAft>
                      </a:pPr>
                      <a:r>
                        <a:rPr lang="fr-F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Habitat de type rural</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1,1</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72,2</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4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1,3</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66,3</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98">
                <a:tc>
                  <a:txBody>
                    <a:bodyPr/>
                    <a:lstStyle/>
                    <a:p>
                      <a:pP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Pièce dans un établissement</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4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0,2</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0,2</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98">
                <a:tc>
                  <a:txBody>
                    <a:bodyPr/>
                    <a:lstStyle/>
                    <a:p>
                      <a:pP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Endroit non construit pour l'habitat</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4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0,3</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0,1</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98">
                <a:tc>
                  <a:txBody>
                    <a:bodyPr/>
                    <a:lstStyle/>
                    <a:p>
                      <a:pP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Autres</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4,3</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3.4</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4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0,4</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0,4</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13">
                <a:tc>
                  <a:txBody>
                    <a:bodyPr/>
                    <a:lstStyle/>
                    <a:p>
                      <a:pP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Total</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2784" name="Rectangle 4"/>
          <p:cNvSpPr>
            <a:spLocks noChangeArrowheads="1"/>
          </p:cNvSpPr>
          <p:nvPr/>
        </p:nvSpPr>
        <p:spPr bwMode="auto">
          <a:xfrm>
            <a:off x="1055688" y="4338638"/>
            <a:ext cx="7262812" cy="1384995"/>
          </a:xfrm>
          <a:prstGeom prst="rect">
            <a:avLst/>
          </a:prstGeom>
          <a:noFill/>
          <a:ln w="9525">
            <a:noFill/>
            <a:miter lim="800000"/>
            <a:headEnd/>
            <a:tailEnd/>
          </a:ln>
        </p:spPr>
        <p:txBody>
          <a:bodyPr>
            <a:spAutoFit/>
          </a:bodyPr>
          <a:lstStyle/>
          <a:p>
            <a:pPr marL="342900" indent="-342900" algn="just">
              <a:lnSpc>
                <a:spcPct val="150000"/>
              </a:lnSpc>
              <a:buFont typeface="Symbol" pitchFamily="18" charset="2"/>
              <a:buChar char=""/>
            </a:pPr>
            <a:r>
              <a:rPr lang="fr-FR" altLang="fr-FR" sz="1400" dirty="0">
                <a:solidFill>
                  <a:srgbClr val="C00000"/>
                </a:solidFill>
                <a:cs typeface="Times New Roman" pitchFamily="18" charset="0"/>
              </a:rPr>
              <a:t>65,9%</a:t>
            </a:r>
            <a:r>
              <a:rPr lang="fr-FR" altLang="fr-FR" sz="1400" dirty="0">
                <a:solidFill>
                  <a:schemeClr val="tx1"/>
                </a:solidFill>
                <a:cs typeface="Times New Roman" pitchFamily="18" charset="0"/>
              </a:rPr>
              <a:t> des ménages urbains occupent un logement de type « maison marocaine moderne ».</a:t>
            </a:r>
          </a:p>
          <a:p>
            <a:pPr marL="342900" indent="-342900" algn="just">
              <a:lnSpc>
                <a:spcPct val="150000"/>
              </a:lnSpc>
              <a:buFont typeface="Symbol" pitchFamily="18" charset="2"/>
              <a:buChar char=""/>
            </a:pPr>
            <a:r>
              <a:rPr lang="fr-FR" altLang="fr-FR" sz="1400" dirty="0">
                <a:solidFill>
                  <a:srgbClr val="C00000"/>
                </a:solidFill>
                <a:cs typeface="Times New Roman" pitchFamily="18" charset="0"/>
              </a:rPr>
              <a:t>16,6%</a:t>
            </a:r>
            <a:r>
              <a:rPr lang="fr-FR" altLang="fr-FR" sz="1400" dirty="0">
                <a:solidFill>
                  <a:schemeClr val="tx1"/>
                </a:solidFill>
                <a:cs typeface="Times New Roman" pitchFamily="18" charset="0"/>
              </a:rPr>
              <a:t> un logement de type « appartement dans un immeuble ».</a:t>
            </a:r>
          </a:p>
          <a:p>
            <a:pPr marL="342900" indent="-342900" algn="just">
              <a:lnSpc>
                <a:spcPct val="150000"/>
              </a:lnSpc>
              <a:buFont typeface="Symbol" pitchFamily="18" charset="2"/>
              <a:buChar char=""/>
            </a:pPr>
            <a:r>
              <a:rPr lang="fr-FR" altLang="fr-FR" sz="1400" dirty="0">
                <a:solidFill>
                  <a:srgbClr val="C00000"/>
                </a:solidFill>
                <a:cs typeface="Times New Roman" pitchFamily="18" charset="0"/>
              </a:rPr>
              <a:t>5,6%</a:t>
            </a:r>
            <a:r>
              <a:rPr lang="fr-FR" altLang="fr-FR" sz="1400" dirty="0">
                <a:solidFill>
                  <a:schemeClr val="tx1"/>
                </a:solidFill>
                <a:cs typeface="Times New Roman" pitchFamily="18" charset="0"/>
              </a:rPr>
              <a:t>  un logement de type </a:t>
            </a:r>
            <a:r>
              <a:rPr lang="fr-FR" altLang="fr-FR" sz="1400" dirty="0" smtClean="0">
                <a:solidFill>
                  <a:schemeClr val="tx1"/>
                </a:solidFill>
                <a:cs typeface="Times New Roman" pitchFamily="18" charset="0"/>
              </a:rPr>
              <a:t>«bidonville</a:t>
            </a:r>
            <a:r>
              <a:rPr lang="fr-FR" altLang="fr-FR" sz="1400" dirty="0">
                <a:solidFill>
                  <a:schemeClr val="tx1"/>
                </a:solidFill>
                <a:cs typeface="Times New Roman" pitchFamily="18" charset="0"/>
              </a:rPr>
              <a:t> </a:t>
            </a:r>
            <a:r>
              <a:rPr lang="fr-FR" altLang="fr-FR" sz="1400" dirty="0" smtClean="0">
                <a:solidFill>
                  <a:schemeClr val="tx1"/>
                </a:solidFill>
                <a:cs typeface="Times New Roman" pitchFamily="18" charset="0"/>
              </a:rPr>
              <a:t>ou  habitat sommaire » </a:t>
            </a:r>
            <a:r>
              <a:rPr lang="fr-FR" altLang="fr-FR" sz="1400" dirty="0">
                <a:solidFill>
                  <a:schemeClr val="tx1"/>
                </a:solidFill>
                <a:cs typeface="Times New Roman" pitchFamily="18" charset="0"/>
              </a:rPr>
              <a:t>(</a:t>
            </a:r>
            <a:r>
              <a:rPr lang="fr-FR" altLang="fr-FR" sz="1400" dirty="0">
                <a:solidFill>
                  <a:srgbClr val="C00000"/>
                </a:solidFill>
                <a:cs typeface="Times New Roman" pitchFamily="18" charset="0"/>
              </a:rPr>
              <a:t>8,2 %</a:t>
            </a:r>
            <a:r>
              <a:rPr lang="fr-FR" altLang="fr-FR" sz="1400" dirty="0">
                <a:solidFill>
                  <a:schemeClr val="tx1"/>
                </a:solidFill>
                <a:cs typeface="Times New Roman" pitchFamily="18" charset="0"/>
              </a:rPr>
              <a:t> en 2004).</a:t>
            </a:r>
          </a:p>
        </p:txBody>
      </p:sp>
      <p:sp>
        <p:nvSpPr>
          <p:cNvPr id="3" name="Rectangle 2"/>
          <p:cNvSpPr/>
          <p:nvPr/>
        </p:nvSpPr>
        <p:spPr>
          <a:xfrm>
            <a:off x="623888" y="930275"/>
            <a:ext cx="7694612" cy="336118"/>
          </a:xfrm>
          <a:prstGeom prst="rect">
            <a:avLst/>
          </a:prstGeom>
        </p:spPr>
        <p:txBody>
          <a:bodyPr>
            <a:spAutoFit/>
          </a:bodyPr>
          <a:lstStyle/>
          <a:p>
            <a:pPr algn="ctr">
              <a:lnSpc>
                <a:spcPct val="99000"/>
              </a:lnSpc>
              <a:spcAft>
                <a:spcPts val="1000"/>
              </a:spcAft>
              <a:tabLst>
                <a:tab pos="5220970" algn="l"/>
              </a:tabLst>
              <a:defRPr/>
            </a:pPr>
            <a:r>
              <a:rPr lang="fr-FR" sz="1600" b="1" dirty="0" smtClean="0">
                <a:solidFill>
                  <a:srgbClr val="C00000"/>
                </a:solidFill>
                <a:latin typeface="Times New Roman" panose="02020603050405020304" pitchFamily="18" charset="0"/>
                <a:ea typeface="Times New Roman" panose="02020603050405020304" pitchFamily="18" charset="0"/>
                <a:cs typeface="Arial" panose="020B0604020202020204" pitchFamily="34" charset="0"/>
              </a:rPr>
              <a:t>Ménages </a:t>
            </a:r>
            <a:r>
              <a:rPr lang="fr-FR" sz="1600" b="1"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selon le type </a:t>
            </a:r>
            <a:r>
              <a:rPr lang="fr-FR" sz="1600" b="1" dirty="0" smtClean="0">
                <a:solidFill>
                  <a:srgbClr val="C00000"/>
                </a:solidFill>
                <a:latin typeface="Times New Roman" panose="02020603050405020304" pitchFamily="18" charset="0"/>
                <a:ea typeface="Times New Roman" panose="02020603050405020304" pitchFamily="18" charset="0"/>
                <a:cs typeface="Arial" panose="020B0604020202020204" pitchFamily="34" charset="0"/>
              </a:rPr>
              <a:t>de logement et </a:t>
            </a:r>
            <a:r>
              <a:rPr lang="fr-FR" sz="1600" b="1"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le milieu de résidence (%)</a:t>
            </a:r>
            <a:endParaRPr lang="fr-FR" sz="1400" dirty="0">
              <a:solidFill>
                <a:srgbClr val="C00000"/>
              </a:solidFill>
              <a:latin typeface="Calibri" panose="020F050202020403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Grp="1" noChangeArrowheads="1"/>
          </p:cNvSpPr>
          <p:nvPr>
            <p:ph type="sldNum" sz="quarter" idx="11"/>
          </p:nvPr>
        </p:nvSpPr>
        <p:spPr>
          <a:noFill/>
        </p:spPr>
        <p:txBody>
          <a:bodyPr/>
          <a:lstStyle/>
          <a:p>
            <a:fld id="{7D07A517-D817-49DE-9BB2-F791DC4BD312}" type="slidenum">
              <a:rPr lang="fr-FR" altLang="fr-FR"/>
              <a:pPr/>
              <a:t>5</a:t>
            </a:fld>
            <a:endParaRPr lang="fr-FR" altLang="fr-FR"/>
          </a:p>
        </p:txBody>
      </p:sp>
      <p:sp>
        <p:nvSpPr>
          <p:cNvPr id="11268" name="Rectangle 4"/>
          <p:cNvSpPr>
            <a:spLocks noChangeArrowheads="1"/>
          </p:cNvSpPr>
          <p:nvPr/>
        </p:nvSpPr>
        <p:spPr bwMode="auto">
          <a:xfrm>
            <a:off x="592138" y="4247903"/>
            <a:ext cx="7612062" cy="1692771"/>
          </a:xfrm>
          <a:prstGeom prst="rect">
            <a:avLst/>
          </a:prstGeom>
          <a:noFill/>
          <a:ln w="9525">
            <a:noFill/>
            <a:miter lim="800000"/>
            <a:headEnd/>
            <a:tailEnd/>
          </a:ln>
          <a:effectLst/>
        </p:spPr>
        <p:txBody>
          <a:bodyPr anchor="ctr">
            <a:spAutoFit/>
          </a:bodyPr>
          <a:lstStyle/>
          <a:p>
            <a:pPr marL="285750" indent="-285750" algn="justLow">
              <a:buFont typeface="Wingdings" panose="05000000000000000000" pitchFamily="2" charset="2"/>
              <a:buChar char="§"/>
              <a:defRPr/>
            </a:pPr>
            <a:r>
              <a:rPr lang="fr-FR" sz="1400" dirty="0">
                <a:solidFill>
                  <a:schemeClr val="tx1"/>
                </a:solidFill>
                <a:latin typeface="+mn-lt"/>
                <a:ea typeface="Times New Roman" pitchFamily="18" charset="0"/>
                <a:cs typeface="Arial" panose="020B0604020202020204" pitchFamily="34" charset="0"/>
              </a:rPr>
              <a:t>Le taux d’urbanisation a doublé entre 1960 et 2014 </a:t>
            </a:r>
            <a:r>
              <a:rPr lang="fr-FR" sz="1400" dirty="0" smtClean="0">
                <a:solidFill>
                  <a:schemeClr val="tx1"/>
                </a:solidFill>
                <a:latin typeface="+mn-lt"/>
                <a:ea typeface="Times New Roman" pitchFamily="18" charset="0"/>
                <a:cs typeface="Arial" panose="020B0604020202020204" pitchFamily="34" charset="0"/>
              </a:rPr>
              <a:t>:  </a:t>
            </a:r>
            <a:r>
              <a:rPr lang="fr-FR" sz="1600" b="1" dirty="0" smtClean="0">
                <a:solidFill>
                  <a:srgbClr val="C00000"/>
                </a:solidFill>
                <a:latin typeface="+mn-lt"/>
                <a:ea typeface="Times New Roman" pitchFamily="18" charset="0"/>
                <a:cs typeface="Arial" panose="020B0604020202020204" pitchFamily="34" charset="0"/>
              </a:rPr>
              <a:t>29,1%    à    60,3%</a:t>
            </a:r>
          </a:p>
          <a:p>
            <a:pPr marL="285750" indent="-285750" algn="justLow">
              <a:buFont typeface="Wingdings" panose="05000000000000000000" pitchFamily="2" charset="2"/>
              <a:buChar char="§"/>
              <a:defRPr/>
            </a:pPr>
            <a:endParaRPr lang="fr-FR" sz="1400" dirty="0">
              <a:solidFill>
                <a:schemeClr val="tx1"/>
              </a:solidFill>
              <a:latin typeface="+mn-lt"/>
              <a:ea typeface="Times New Roman" pitchFamily="18" charset="0"/>
              <a:cs typeface="Arial" panose="020B0604020202020204" pitchFamily="34" charset="0"/>
            </a:endParaRPr>
          </a:p>
          <a:p>
            <a:pPr marL="285750" indent="-285750" algn="justLow">
              <a:buFont typeface="Wingdings" panose="05000000000000000000" pitchFamily="2" charset="2"/>
              <a:buChar char="§"/>
              <a:defRPr/>
            </a:pPr>
            <a:r>
              <a:rPr lang="fr-FR" sz="1400" dirty="0">
                <a:solidFill>
                  <a:schemeClr val="tx1"/>
                </a:solidFill>
                <a:latin typeface="+mn-lt"/>
                <a:ea typeface="Times New Roman" pitchFamily="18" charset="0"/>
                <a:cs typeface="Arial" panose="020B0604020202020204" pitchFamily="34" charset="0"/>
              </a:rPr>
              <a:t>Le taux d’accroissement de la population urbaine de </a:t>
            </a:r>
            <a:r>
              <a:rPr lang="fr-FR" sz="1600" b="1" dirty="0">
                <a:solidFill>
                  <a:srgbClr val="C00000"/>
                </a:solidFill>
                <a:latin typeface="+mn-lt"/>
                <a:ea typeface="Times New Roman" pitchFamily="18" charset="0"/>
                <a:cs typeface="Arial" panose="020B0604020202020204" pitchFamily="34" charset="0"/>
              </a:rPr>
              <a:t>2,1% </a:t>
            </a:r>
            <a:r>
              <a:rPr lang="fr-FR" sz="1400" dirty="0">
                <a:solidFill>
                  <a:schemeClr val="tx1"/>
                </a:solidFill>
                <a:latin typeface="+mn-lt"/>
                <a:ea typeface="Times New Roman" pitchFamily="18" charset="0"/>
                <a:cs typeface="Arial" panose="020B0604020202020204" pitchFamily="34" charset="0"/>
              </a:rPr>
              <a:t>par an (2004 et 2014); </a:t>
            </a:r>
          </a:p>
          <a:p>
            <a:pPr marL="285750" indent="-285750" algn="justLow">
              <a:buFont typeface="Wingdings" panose="05000000000000000000" pitchFamily="2" charset="2"/>
              <a:buChar char="§"/>
              <a:defRPr/>
            </a:pPr>
            <a:r>
              <a:rPr lang="fr-FR" sz="1400" dirty="0">
                <a:solidFill>
                  <a:schemeClr val="tx1"/>
                </a:solidFill>
                <a:latin typeface="+mn-lt"/>
                <a:ea typeface="Times New Roman" pitchFamily="18" charset="0"/>
                <a:cs typeface="Arial" panose="020B0604020202020204" pitchFamily="34" charset="0"/>
              </a:rPr>
              <a:t>Le taux d’accroissement de la population rurale de </a:t>
            </a:r>
            <a:r>
              <a:rPr lang="fr-FR" sz="1600" b="1" dirty="0">
                <a:solidFill>
                  <a:srgbClr val="C00000"/>
                </a:solidFill>
                <a:latin typeface="+mn-lt"/>
                <a:ea typeface="Times New Roman" pitchFamily="18" charset="0"/>
                <a:cs typeface="Arial" panose="020B0604020202020204" pitchFamily="34" charset="0"/>
              </a:rPr>
              <a:t>-0,01% </a:t>
            </a:r>
            <a:r>
              <a:rPr lang="fr-FR" sz="1400" dirty="0">
                <a:solidFill>
                  <a:schemeClr val="tx1"/>
                </a:solidFill>
                <a:latin typeface="+mn-lt"/>
                <a:ea typeface="Times New Roman" pitchFamily="18" charset="0"/>
                <a:cs typeface="Arial" panose="020B0604020202020204" pitchFamily="34" charset="0"/>
              </a:rPr>
              <a:t>par an </a:t>
            </a:r>
            <a:r>
              <a:rPr lang="fr-FR" sz="1400" dirty="0">
                <a:solidFill>
                  <a:schemeClr val="tx1"/>
                </a:solidFill>
                <a:latin typeface="Arial" panose="020B0604020202020204" pitchFamily="34" charset="0"/>
                <a:ea typeface="Times New Roman" pitchFamily="18" charset="0"/>
                <a:cs typeface="Arial" panose="020B0604020202020204" pitchFamily="34" charset="0"/>
              </a:rPr>
              <a:t>(2004 et 2014); </a:t>
            </a:r>
          </a:p>
          <a:p>
            <a:pPr algn="justLow">
              <a:defRPr/>
            </a:pPr>
            <a:endParaRPr lang="fr-FR" sz="1400" dirty="0">
              <a:solidFill>
                <a:schemeClr val="tx1"/>
              </a:solidFill>
              <a:latin typeface="Arial" panose="020B0604020202020204" pitchFamily="34" charset="0"/>
              <a:ea typeface="Times New Roman" pitchFamily="18" charset="0"/>
              <a:cs typeface="Arial" panose="020B0604020202020204" pitchFamily="34" charset="0"/>
            </a:endParaRPr>
          </a:p>
          <a:p>
            <a:pPr algn="justLow">
              <a:defRPr/>
            </a:pPr>
            <a:r>
              <a:rPr lang="fr-FR" sz="1400" dirty="0">
                <a:solidFill>
                  <a:schemeClr val="accent2"/>
                </a:solidFill>
                <a:latin typeface="Arial" panose="020B0604020202020204" pitchFamily="34" charset="0"/>
                <a:ea typeface="Times New Roman" pitchFamily="18" charset="0"/>
                <a:cs typeface="Arial" panose="020B0604020202020204" pitchFamily="34" charset="0"/>
              </a:rPr>
              <a:t>Résultat de l’exode rural, du reclassement de certaines localités rurales et de l’extension du périmètre urbain.</a:t>
            </a:r>
            <a:endParaRPr lang="fr-FR" sz="2000" dirty="0">
              <a:solidFill>
                <a:schemeClr val="accent2"/>
              </a:solidFill>
              <a:latin typeface="Arial" panose="020B0604020202020204" pitchFamily="34" charset="0"/>
              <a:cs typeface="Arial" panose="020B0604020202020204" pitchFamily="34" charset="0"/>
            </a:endParaRPr>
          </a:p>
        </p:txBody>
      </p:sp>
      <p:graphicFrame>
        <p:nvGraphicFramePr>
          <p:cNvPr id="8" name="Graphique 7"/>
          <p:cNvGraphicFramePr/>
          <p:nvPr/>
        </p:nvGraphicFramePr>
        <p:xfrm>
          <a:off x="683568" y="1298575"/>
          <a:ext cx="7488832" cy="3000375"/>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4"/>
          <p:cNvSpPr txBox="1">
            <a:spLocks noChangeArrowheads="1"/>
          </p:cNvSpPr>
          <p:nvPr/>
        </p:nvSpPr>
        <p:spPr bwMode="auto">
          <a:xfrm>
            <a:off x="0" y="928688"/>
            <a:ext cx="9144000" cy="369887"/>
          </a:xfrm>
          <a:prstGeom prst="rect">
            <a:avLst/>
          </a:prstGeom>
          <a:noFill/>
          <a:ln w="9525">
            <a:noFill/>
            <a:miter lim="800000"/>
            <a:headEnd/>
            <a:tailEnd/>
          </a:ln>
        </p:spPr>
        <p:txBody>
          <a:bodyPr anchor="ctr">
            <a:spAutoFit/>
          </a:bodyPr>
          <a:lstStyle/>
          <a:p>
            <a:pPr algn="ctr">
              <a:defRPr/>
            </a:pPr>
            <a:r>
              <a:rPr lang="fr-FR" altLang="fr-FR" b="1" kern="0" dirty="0">
                <a:latin typeface="Arial" panose="020B0604020202020204" pitchFamily="34" charset="0"/>
                <a:ea typeface="Times New Roman" pitchFamily="18" charset="0"/>
                <a:cs typeface="Arial" panose="020B0604020202020204" pitchFamily="34" charset="0"/>
              </a:rPr>
              <a:t>Taux d’urbanisation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u numéro de diapositive 4"/>
          <p:cNvSpPr>
            <a:spLocks noGrp="1"/>
          </p:cNvSpPr>
          <p:nvPr>
            <p:ph type="sldNum" sz="quarter" idx="11"/>
          </p:nvPr>
        </p:nvSpPr>
        <p:spPr>
          <a:noFill/>
        </p:spPr>
        <p:txBody>
          <a:bodyPr/>
          <a:lstStyle/>
          <a:p>
            <a:fld id="{82BCC76F-B3C2-4FBC-9995-C685C2E2364A}" type="slidenum">
              <a:rPr lang="fr-FR" altLang="fr-FR"/>
              <a:pPr/>
              <a:t>50</a:t>
            </a:fld>
            <a:endParaRPr lang="fr-FR" altLang="fr-FR"/>
          </a:p>
        </p:txBody>
      </p:sp>
      <p:sp>
        <p:nvSpPr>
          <p:cNvPr id="74755" name="Rectangle 9"/>
          <p:cNvSpPr>
            <a:spLocks noChangeArrowheads="1"/>
          </p:cNvSpPr>
          <p:nvPr/>
        </p:nvSpPr>
        <p:spPr bwMode="auto">
          <a:xfrm>
            <a:off x="539552" y="764704"/>
            <a:ext cx="8208912" cy="607539"/>
          </a:xfrm>
          <a:prstGeom prst="rect">
            <a:avLst/>
          </a:prstGeom>
          <a:noFill/>
          <a:ln w="9525">
            <a:noFill/>
            <a:miter lim="800000"/>
            <a:headEnd/>
            <a:tailEnd/>
          </a:ln>
        </p:spPr>
        <p:txBody>
          <a:bodyPr wrap="square">
            <a:spAutoFit/>
          </a:bodyPr>
          <a:lstStyle/>
          <a:p>
            <a:pPr algn="ctr">
              <a:lnSpc>
                <a:spcPct val="107000"/>
              </a:lnSpc>
              <a:spcAft>
                <a:spcPts val="800"/>
              </a:spcAft>
            </a:pPr>
            <a:r>
              <a:rPr lang="fr-FR" altLang="fr-FR" sz="1600" b="1" dirty="0" smtClean="0">
                <a:solidFill>
                  <a:srgbClr val="C00000"/>
                </a:solidFill>
                <a:latin typeface="Calibri" pitchFamily="34" charset="0"/>
                <a:cs typeface="Times New Roman" pitchFamily="18" charset="0"/>
              </a:rPr>
              <a:t>Ménages urbains occupant un logement de type bidonville ou habitat sommaire selon </a:t>
            </a:r>
            <a:r>
              <a:rPr lang="fr-FR" altLang="fr-FR" sz="1600" b="1" dirty="0">
                <a:solidFill>
                  <a:srgbClr val="C00000"/>
                </a:solidFill>
                <a:latin typeface="Calibri" pitchFamily="34" charset="0"/>
                <a:cs typeface="Times New Roman" pitchFamily="18" charset="0"/>
              </a:rPr>
              <a:t>les régions (%)</a:t>
            </a:r>
            <a:endParaRPr lang="fr-FR" altLang="fr-FR" sz="1600" dirty="0">
              <a:solidFill>
                <a:srgbClr val="C00000"/>
              </a:solidFill>
              <a:latin typeface="Calibri" pitchFamily="34" charset="0"/>
              <a:cs typeface="Times New Roman" pitchFamily="18" charset="0"/>
            </a:endParaRPr>
          </a:p>
        </p:txBody>
      </p:sp>
      <p:sp>
        <p:nvSpPr>
          <p:cNvPr id="74756" name="Rectangle 11"/>
          <p:cNvSpPr>
            <a:spLocks noChangeArrowheads="1"/>
          </p:cNvSpPr>
          <p:nvPr/>
        </p:nvSpPr>
        <p:spPr bwMode="auto">
          <a:xfrm>
            <a:off x="395536" y="5589240"/>
            <a:ext cx="8521700" cy="729430"/>
          </a:xfrm>
          <a:prstGeom prst="rect">
            <a:avLst/>
          </a:prstGeom>
          <a:noFill/>
          <a:ln w="9525">
            <a:noFill/>
            <a:miter lim="800000"/>
            <a:headEnd/>
            <a:tailEnd/>
          </a:ln>
        </p:spPr>
        <p:txBody>
          <a:bodyPr>
            <a:spAutoFit/>
          </a:bodyPr>
          <a:lstStyle/>
          <a:p>
            <a:pPr marL="171450" indent="-171450" algn="just">
              <a:lnSpc>
                <a:spcPct val="115000"/>
              </a:lnSpc>
              <a:spcBef>
                <a:spcPts val="300"/>
              </a:spcBef>
              <a:spcAft>
                <a:spcPts val="300"/>
              </a:spcAft>
              <a:buFontTx/>
              <a:buChar char="•"/>
            </a:pPr>
            <a:r>
              <a:rPr lang="fr-FR" altLang="fr-FR" sz="1400" dirty="0">
                <a:solidFill>
                  <a:srgbClr val="002060"/>
                </a:solidFill>
                <a:latin typeface="Times New Roman" pitchFamily="18" charset="0"/>
                <a:cs typeface="Times New Roman" pitchFamily="18" charset="0"/>
              </a:rPr>
              <a:t>La région du Grand Casablanca-Settat </a:t>
            </a:r>
            <a:r>
              <a:rPr lang="fr-FR" altLang="fr-FR" sz="1400" dirty="0" smtClean="0">
                <a:solidFill>
                  <a:srgbClr val="002060"/>
                </a:solidFill>
                <a:latin typeface="Times New Roman" pitchFamily="18" charset="0"/>
                <a:cs typeface="Times New Roman" pitchFamily="18" charset="0"/>
              </a:rPr>
              <a:t>vient en tête avec </a:t>
            </a:r>
            <a:r>
              <a:rPr lang="fr-FR" altLang="fr-FR" dirty="0" smtClean="0">
                <a:solidFill>
                  <a:srgbClr val="C00000"/>
                </a:solidFill>
                <a:latin typeface="Times New Roman" pitchFamily="18" charset="0"/>
                <a:cs typeface="Times New Roman" pitchFamily="18" charset="0"/>
              </a:rPr>
              <a:t>10,6%</a:t>
            </a:r>
            <a:r>
              <a:rPr lang="fr-FR" altLang="fr-FR" sz="1400" dirty="0" smtClean="0">
                <a:solidFill>
                  <a:srgbClr val="002060"/>
                </a:solidFill>
                <a:latin typeface="Times New Roman" pitchFamily="18" charset="0"/>
                <a:cs typeface="Times New Roman" pitchFamily="18" charset="0"/>
              </a:rPr>
              <a:t>, </a:t>
            </a:r>
            <a:r>
              <a:rPr lang="fr-FR" altLang="fr-FR" sz="1400" dirty="0">
                <a:solidFill>
                  <a:srgbClr val="002060"/>
                </a:solidFill>
                <a:latin typeface="Times New Roman" pitchFamily="18" charset="0"/>
                <a:cs typeface="Times New Roman" pitchFamily="18" charset="0"/>
              </a:rPr>
              <a:t>suivie de Marrakech-Safi (</a:t>
            </a:r>
            <a:r>
              <a:rPr lang="fr-FR" altLang="fr-FR" dirty="0">
                <a:solidFill>
                  <a:srgbClr val="C00000"/>
                </a:solidFill>
                <a:latin typeface="Times New Roman" pitchFamily="18" charset="0"/>
                <a:cs typeface="Times New Roman" pitchFamily="18" charset="0"/>
              </a:rPr>
              <a:t>6,6%</a:t>
            </a:r>
            <a:r>
              <a:rPr lang="fr-FR" altLang="fr-FR" sz="1400" dirty="0">
                <a:solidFill>
                  <a:srgbClr val="002060"/>
                </a:solidFill>
                <a:latin typeface="Times New Roman" pitchFamily="18" charset="0"/>
                <a:cs typeface="Times New Roman" pitchFamily="18" charset="0"/>
              </a:rPr>
              <a:t>), de </a:t>
            </a:r>
            <a:r>
              <a:rPr lang="fr-FR" altLang="fr-FR" sz="1400" dirty="0" smtClean="0">
                <a:solidFill>
                  <a:srgbClr val="002060"/>
                </a:solidFill>
                <a:latin typeface="Times New Roman" pitchFamily="18" charset="0"/>
                <a:cs typeface="Times New Roman" pitchFamily="18" charset="0"/>
              </a:rPr>
              <a:t>Rabat-Salé-Kenitra </a:t>
            </a:r>
            <a:r>
              <a:rPr lang="fr-FR" altLang="fr-FR" sz="1400" dirty="0">
                <a:solidFill>
                  <a:srgbClr val="002060"/>
                </a:solidFill>
                <a:latin typeface="Times New Roman" pitchFamily="18" charset="0"/>
                <a:cs typeface="Times New Roman" pitchFamily="18" charset="0"/>
              </a:rPr>
              <a:t>(</a:t>
            </a:r>
            <a:r>
              <a:rPr lang="fr-FR" altLang="fr-FR" dirty="0">
                <a:solidFill>
                  <a:srgbClr val="C00000"/>
                </a:solidFill>
                <a:latin typeface="Times New Roman" pitchFamily="18" charset="0"/>
                <a:cs typeface="Times New Roman" pitchFamily="18" charset="0"/>
              </a:rPr>
              <a:t>5,9%</a:t>
            </a:r>
            <a:r>
              <a:rPr lang="fr-FR" altLang="fr-FR" sz="1400" dirty="0">
                <a:solidFill>
                  <a:srgbClr val="002060"/>
                </a:solidFill>
                <a:latin typeface="Times New Roman" pitchFamily="18" charset="0"/>
                <a:cs typeface="Times New Roman" pitchFamily="18" charset="0"/>
              </a:rPr>
              <a:t>) et de l’oriental (</a:t>
            </a:r>
            <a:r>
              <a:rPr lang="fr-FR" altLang="fr-FR" dirty="0">
                <a:solidFill>
                  <a:srgbClr val="C00000"/>
                </a:solidFill>
                <a:latin typeface="Times New Roman" pitchFamily="18" charset="0"/>
                <a:cs typeface="Times New Roman" pitchFamily="18" charset="0"/>
              </a:rPr>
              <a:t>5,2%</a:t>
            </a:r>
            <a:r>
              <a:rPr lang="fr-FR" altLang="fr-FR" sz="1400" dirty="0">
                <a:solidFill>
                  <a:srgbClr val="002060"/>
                </a:solidFill>
                <a:latin typeface="Times New Roman" pitchFamily="18" charset="0"/>
                <a:cs typeface="Times New Roman" pitchFamily="18" charset="0"/>
              </a:rPr>
              <a:t>). </a:t>
            </a:r>
          </a:p>
        </p:txBody>
      </p:sp>
      <p:graphicFrame>
        <p:nvGraphicFramePr>
          <p:cNvPr id="14" name="Tableau 13"/>
          <p:cNvGraphicFramePr>
            <a:graphicFrameLocks noGrp="1"/>
          </p:cNvGraphicFramePr>
          <p:nvPr/>
        </p:nvGraphicFramePr>
        <p:xfrm>
          <a:off x="251520" y="1484784"/>
          <a:ext cx="8785225" cy="3860644"/>
        </p:xfrm>
        <a:graphic>
          <a:graphicData uri="http://schemas.openxmlformats.org/drawingml/2006/table">
            <a:tbl>
              <a:tblPr firstRow="1" firstCol="1" bandRow="1"/>
              <a:tblGrid>
                <a:gridCol w="1750793"/>
                <a:gridCol w="859764"/>
                <a:gridCol w="828500"/>
                <a:gridCol w="844132"/>
                <a:gridCol w="656549"/>
                <a:gridCol w="859764"/>
                <a:gridCol w="672179"/>
                <a:gridCol w="625282"/>
                <a:gridCol w="922292"/>
                <a:gridCol w="406433"/>
                <a:gridCol w="359537"/>
              </a:tblGrid>
              <a:tr h="701090">
                <a:tc>
                  <a:txBody>
                    <a:bodyPr/>
                    <a:lstStyle/>
                    <a:p>
                      <a:pPr>
                        <a:lnSpc>
                          <a:spcPct val="115000"/>
                        </a:lnSpc>
                        <a:spcAft>
                          <a:spcPts val="0"/>
                        </a:spcAft>
                      </a:pPr>
                      <a:r>
                        <a:rPr lang="fr-F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Région </a:t>
                      </a:r>
                      <a:endParaRPr lang="fr-FR" sz="20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Villa, étage de villa</a:t>
                      </a:r>
                      <a:endParaRPr lang="fr-FR" sz="1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Appartement</a:t>
                      </a:r>
                    </a:p>
                    <a:p>
                      <a:pPr algn="ctr">
                        <a:lnSpc>
                          <a:spcPct val="115000"/>
                        </a:lnSpc>
                        <a:spcAft>
                          <a:spcPts val="0"/>
                        </a:spcAft>
                      </a:pPr>
                      <a:endParaRPr lang="fr-FR" sz="1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Maison marocaine traditionnelle</a:t>
                      </a:r>
                      <a:endParaRPr lang="fr-FR" sz="1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Maison marocaine moderne</a:t>
                      </a:r>
                      <a:endParaRPr lang="fr-FR" sz="1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Chambre dans établissement</a:t>
                      </a:r>
                      <a:endParaRPr lang="fr-FR" sz="1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Bidonville, sommaire</a:t>
                      </a:r>
                      <a:endParaRPr lang="fr-FR" sz="1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Local non destiné à l'origine à l'habitat</a:t>
                      </a:r>
                      <a:endParaRPr lang="fr-FR" sz="1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Logement rural</a:t>
                      </a:r>
                      <a:endParaRPr lang="fr-FR" sz="14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Autre</a:t>
                      </a:r>
                      <a:endParaRPr lang="fr-FR" sz="14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fr-FR" sz="1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7">
                <a:tc>
                  <a:txBody>
                    <a:bodyPr/>
                    <a:lstStyle/>
                    <a:p>
                      <a:pPr>
                        <a:lnSpc>
                          <a:spcPct val="115000"/>
                        </a:lnSpc>
                        <a:spcAft>
                          <a:spcPts val="0"/>
                        </a:spcAft>
                      </a:pPr>
                      <a:r>
                        <a:rPr lang="fr-FR"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GRAND CASABLANCA-SETTAT</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28,6</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52,5</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0,1</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10,6</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0,3</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0,5</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7">
                <a:tc>
                  <a:txBody>
                    <a:bodyPr/>
                    <a:lstStyle/>
                    <a:p>
                      <a:pPr>
                        <a:lnSpc>
                          <a:spcPct val="115000"/>
                        </a:lnSpc>
                        <a:spcAft>
                          <a:spcPts val="0"/>
                        </a:spcAft>
                      </a:pPr>
                      <a:r>
                        <a:rPr lang="fr-FR" sz="1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MARRAKECH-SAFI</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6,7</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7,1</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11,5</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62,7</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0,1</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6,6</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0,3</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4,9</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0,3</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7">
                <a:tc>
                  <a:txBody>
                    <a:bodyPr/>
                    <a:lstStyle/>
                    <a:p>
                      <a:pPr>
                        <a:lnSpc>
                          <a:spcPct val="115000"/>
                        </a:lnSpc>
                        <a:spcAft>
                          <a:spcPts val="0"/>
                        </a:spcAft>
                      </a:pPr>
                      <a:r>
                        <a:rPr lang="fr-FR" sz="1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RABAT-SALE-KENITRA</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4,2</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24,5</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3,9</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59,9</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0,2</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5,9</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0,5</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0,5</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0,3</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7">
                <a:tc>
                  <a:txBody>
                    <a:bodyPr/>
                    <a:lstStyle/>
                    <a:p>
                      <a:pPr>
                        <a:lnSpc>
                          <a:spcPct val="115000"/>
                        </a:lnSpc>
                        <a:spcAft>
                          <a:spcPts val="0"/>
                        </a:spcAft>
                      </a:pPr>
                      <a:r>
                        <a:rPr lang="fr-FR" sz="1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ORIENTAL</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4,1</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4,7</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11,1</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73</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0,6</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5,2</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0,1</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0,2</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7">
                <a:tc>
                  <a:txBody>
                    <a:bodyPr/>
                    <a:lstStyle/>
                    <a:p>
                      <a:pPr>
                        <a:lnSpc>
                          <a:spcPct val="115000"/>
                        </a:lnSpc>
                        <a:spcAft>
                          <a:spcPts val="0"/>
                        </a:spcAft>
                      </a:pPr>
                      <a:r>
                        <a:rPr lang="fr-FR" sz="1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LAAYOUNE-SAKIA EL HAMRA</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75,7</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4,2</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0,7</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0,8</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7">
                <a:tc>
                  <a:txBody>
                    <a:bodyPr/>
                    <a:lstStyle/>
                    <a:p>
                      <a:pPr>
                        <a:lnSpc>
                          <a:spcPct val="115000"/>
                        </a:lnSpc>
                        <a:spcAft>
                          <a:spcPts val="0"/>
                        </a:spcAft>
                      </a:pPr>
                      <a:r>
                        <a:rPr lang="fr-FR" sz="1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BENI MELLAL-KHENIFRA</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4,4</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4,8</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82,9</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3,3</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0,2</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0,2</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45">
                <a:tc>
                  <a:txBody>
                    <a:bodyPr/>
                    <a:lstStyle/>
                    <a:p>
                      <a:pPr>
                        <a:lnSpc>
                          <a:spcPct val="115000"/>
                        </a:lnSpc>
                        <a:spcAft>
                          <a:spcPts val="0"/>
                        </a:spcAft>
                      </a:pPr>
                      <a:r>
                        <a:rPr lang="fr-FR"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TANGER-TETOUAN-AL HOCEIMA</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4,2</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15,2</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5,4</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71,2</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0,1</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3,2</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0,2</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0,1</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7">
                <a:tc>
                  <a:txBody>
                    <a:bodyPr/>
                    <a:lstStyle/>
                    <a:p>
                      <a:pPr>
                        <a:lnSpc>
                          <a:spcPct val="115000"/>
                        </a:lnSpc>
                        <a:spcAft>
                          <a:spcPts val="0"/>
                        </a:spcAft>
                      </a:pPr>
                      <a:r>
                        <a:rPr lang="fr-FR" sz="1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EDDAKHLA-OUED EDDAHAB</a:t>
                      </a:r>
                      <a:endParaRPr lang="fr-FR"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2,6</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88,5</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0,5</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fr-FR" sz="2400"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0,5</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0,2</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0,6</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7">
                <a:tc>
                  <a:txBody>
                    <a:bodyPr/>
                    <a:lstStyle/>
                    <a:p>
                      <a:pPr>
                        <a:lnSpc>
                          <a:spcPct val="115000"/>
                        </a:lnSpc>
                        <a:spcAft>
                          <a:spcPts val="0"/>
                        </a:spcAft>
                      </a:pPr>
                      <a:r>
                        <a:rPr lang="fr-FR"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FES-MEKNES</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6,8</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13,3</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6,6</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69,1</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0,2</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fr-FR" sz="2400"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0,2</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0,3</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7">
                <a:tc>
                  <a:txBody>
                    <a:bodyPr/>
                    <a:lstStyle/>
                    <a:p>
                      <a:pPr>
                        <a:lnSpc>
                          <a:spcPct val="115000"/>
                        </a:lnSpc>
                        <a:spcAft>
                          <a:spcPts val="0"/>
                        </a:spcAft>
                      </a:pPr>
                      <a:r>
                        <a:rPr lang="fr-FR"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DRAA-TAFILALET</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83,1</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0,3</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fr-FR" sz="2400"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11,2</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7">
                <a:tc>
                  <a:txBody>
                    <a:bodyPr/>
                    <a:lstStyle/>
                    <a:p>
                      <a:pPr>
                        <a:lnSpc>
                          <a:spcPct val="115000"/>
                        </a:lnSpc>
                        <a:spcAft>
                          <a:spcPts val="0"/>
                        </a:spcAft>
                      </a:pPr>
                      <a:r>
                        <a:rPr lang="fr-FR"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SOUSS-MASSA</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8,8</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3,3</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82,6</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0,1</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fr-FR" sz="2400"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0,2</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0,8</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7">
                <a:tc>
                  <a:txBody>
                    <a:bodyPr/>
                    <a:lstStyle/>
                    <a:p>
                      <a:pPr>
                        <a:lnSpc>
                          <a:spcPct val="115000"/>
                        </a:lnSpc>
                        <a:spcAft>
                          <a:spcPts val="0"/>
                        </a:spcAft>
                      </a:pPr>
                      <a:r>
                        <a:rPr lang="fr-FR"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GUELMIM OUED NOUN</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6,8</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4,8</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80,8</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0,2</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fr-FR" sz="2400"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7">
                <a:tc>
                  <a:txBody>
                    <a:bodyPr/>
                    <a:lstStyle/>
                    <a:p>
                      <a:pPr>
                        <a:lnSpc>
                          <a:spcPct val="115000"/>
                        </a:lnSpc>
                        <a:spcAft>
                          <a:spcPts val="0"/>
                        </a:spcAft>
                      </a:pPr>
                      <a:r>
                        <a:rPr lang="fr-FR"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ENSEMBLE DU MAROC</a:t>
                      </a:r>
                      <a:endParaRPr lang="fr-FR"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4,9</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16,6</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4,8</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65,9</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0,2</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5,6</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0,3</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fr-FR"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3" marR="444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Grp="1" noChangeArrowheads="1"/>
          </p:cNvSpPr>
          <p:nvPr>
            <p:ph type="sldNum" sz="quarter" idx="11"/>
          </p:nvPr>
        </p:nvSpPr>
        <p:spPr>
          <a:noFill/>
        </p:spPr>
        <p:txBody>
          <a:bodyPr/>
          <a:lstStyle/>
          <a:p>
            <a:fld id="{33D4F29C-8715-405B-89CB-33EAC7F098A0}" type="slidenum">
              <a:rPr lang="fr-FR" altLang="fr-FR"/>
              <a:pPr/>
              <a:t>51</a:t>
            </a:fld>
            <a:endParaRPr lang="fr-FR" altLang="fr-FR"/>
          </a:p>
        </p:txBody>
      </p:sp>
      <p:sp>
        <p:nvSpPr>
          <p:cNvPr id="75779" name="Rectangle 1"/>
          <p:cNvSpPr>
            <a:spLocks noChangeArrowheads="1"/>
          </p:cNvSpPr>
          <p:nvPr/>
        </p:nvSpPr>
        <p:spPr bwMode="auto">
          <a:xfrm>
            <a:off x="755576" y="4005064"/>
            <a:ext cx="8208912" cy="1800493"/>
          </a:xfrm>
          <a:prstGeom prst="rect">
            <a:avLst/>
          </a:prstGeom>
          <a:noFill/>
          <a:ln w="9525">
            <a:noFill/>
            <a:miter lim="800000"/>
            <a:headEnd/>
            <a:tailEnd/>
          </a:ln>
        </p:spPr>
        <p:txBody>
          <a:bodyPr wrap="square">
            <a:spAutoFit/>
          </a:bodyPr>
          <a:lstStyle/>
          <a:p>
            <a:pPr marL="342900" indent="-342900" algn="just">
              <a:lnSpc>
                <a:spcPct val="150000"/>
              </a:lnSpc>
              <a:buFont typeface="Symbol" pitchFamily="18" charset="2"/>
              <a:buChar char=""/>
            </a:pPr>
            <a:r>
              <a:rPr lang="fr-FR" altLang="fr-FR" sz="1400" dirty="0">
                <a:solidFill>
                  <a:schemeClr val="tx1"/>
                </a:solidFill>
                <a:cs typeface="Times New Roman" pitchFamily="18" charset="0"/>
              </a:rPr>
              <a:t>Le nombre moyen de pièces d'habitation par ménage en milieu urbain est de </a:t>
            </a:r>
            <a:r>
              <a:rPr lang="fr-FR" altLang="fr-FR" sz="2000" dirty="0">
                <a:solidFill>
                  <a:srgbClr val="C00000"/>
                </a:solidFill>
                <a:cs typeface="Times New Roman" pitchFamily="18" charset="0"/>
              </a:rPr>
              <a:t>3,1</a:t>
            </a:r>
            <a:r>
              <a:rPr lang="fr-FR" altLang="fr-FR" sz="1400" dirty="0">
                <a:solidFill>
                  <a:schemeClr val="tx1"/>
                </a:solidFill>
                <a:cs typeface="Times New Roman" pitchFamily="18" charset="0"/>
              </a:rPr>
              <a:t>.</a:t>
            </a:r>
            <a:endParaRPr lang="fr-FR" altLang="fr-FR" sz="1400" dirty="0">
              <a:solidFill>
                <a:schemeClr val="tx1"/>
              </a:solidFill>
              <a:latin typeface="Calibri" pitchFamily="34" charset="0"/>
              <a:cs typeface="Times New Roman" pitchFamily="18" charset="0"/>
            </a:endParaRPr>
          </a:p>
          <a:p>
            <a:pPr marL="342900" indent="-342900" algn="just">
              <a:lnSpc>
                <a:spcPct val="150000"/>
              </a:lnSpc>
              <a:buFont typeface="Symbol" pitchFamily="18" charset="2"/>
              <a:buChar char=""/>
            </a:pPr>
            <a:r>
              <a:rPr lang="fr-FR" altLang="fr-FR" dirty="0">
                <a:solidFill>
                  <a:srgbClr val="C00000"/>
                </a:solidFill>
                <a:cs typeface="Times New Roman" pitchFamily="18" charset="0"/>
              </a:rPr>
              <a:t>36,3%</a:t>
            </a:r>
            <a:r>
              <a:rPr lang="fr-FR" altLang="fr-FR" sz="1400" dirty="0">
                <a:solidFill>
                  <a:schemeClr val="tx1"/>
                </a:solidFill>
                <a:cs typeface="Times New Roman" pitchFamily="18" charset="0"/>
              </a:rPr>
              <a:t> </a:t>
            </a:r>
            <a:r>
              <a:rPr lang="fr-FR" altLang="fr-FR" sz="1400" dirty="0" smtClean="0">
                <a:solidFill>
                  <a:schemeClr val="tx1"/>
                </a:solidFill>
                <a:cs typeface="Times New Roman" pitchFamily="18" charset="0"/>
              </a:rPr>
              <a:t>   occupent </a:t>
            </a:r>
            <a:r>
              <a:rPr lang="fr-FR" altLang="fr-FR" sz="1400" dirty="0">
                <a:solidFill>
                  <a:schemeClr val="tx1"/>
                </a:solidFill>
                <a:cs typeface="Times New Roman" pitchFamily="18" charset="0"/>
              </a:rPr>
              <a:t>des logements de 1 à 2 pièces</a:t>
            </a:r>
            <a:r>
              <a:rPr lang="fr-FR" altLang="fr-FR" sz="1400" dirty="0" smtClean="0">
                <a:solidFill>
                  <a:schemeClr val="tx1"/>
                </a:solidFill>
                <a:cs typeface="Times New Roman" pitchFamily="18" charset="0"/>
              </a:rPr>
              <a:t>.		</a:t>
            </a:r>
            <a:r>
              <a:rPr lang="fr-FR" altLang="fr-FR" dirty="0" smtClean="0">
                <a:solidFill>
                  <a:srgbClr val="C00000"/>
                </a:solidFill>
                <a:cs typeface="Times New Roman" pitchFamily="18" charset="0"/>
              </a:rPr>
              <a:t>41,0%</a:t>
            </a:r>
            <a:r>
              <a:rPr lang="fr-FR" altLang="fr-FR" sz="1400" dirty="0" smtClean="0">
                <a:solidFill>
                  <a:schemeClr val="tx1"/>
                </a:solidFill>
                <a:cs typeface="Times New Roman" pitchFamily="18" charset="0"/>
              </a:rPr>
              <a:t> en 2004</a:t>
            </a:r>
            <a:endParaRPr lang="fr-FR" altLang="fr-FR" sz="1400" dirty="0">
              <a:solidFill>
                <a:schemeClr val="tx1"/>
              </a:solidFill>
              <a:latin typeface="Calibri" pitchFamily="34" charset="0"/>
              <a:cs typeface="Times New Roman" pitchFamily="18" charset="0"/>
            </a:endParaRPr>
          </a:p>
          <a:p>
            <a:pPr marL="342900" indent="-342900" algn="just">
              <a:lnSpc>
                <a:spcPct val="150000"/>
              </a:lnSpc>
              <a:buFont typeface="Symbol" pitchFamily="18" charset="2"/>
              <a:buChar char=""/>
            </a:pPr>
            <a:r>
              <a:rPr lang="fr-FR" altLang="fr-FR" dirty="0">
                <a:solidFill>
                  <a:srgbClr val="C00000"/>
                </a:solidFill>
                <a:cs typeface="Times New Roman" pitchFamily="18" charset="0"/>
              </a:rPr>
              <a:t>48,4%</a:t>
            </a:r>
            <a:r>
              <a:rPr lang="fr-FR" altLang="fr-FR" sz="1400" dirty="0">
                <a:solidFill>
                  <a:schemeClr val="tx1"/>
                </a:solidFill>
                <a:cs typeface="Times New Roman" pitchFamily="18" charset="0"/>
              </a:rPr>
              <a:t> </a:t>
            </a:r>
            <a:r>
              <a:rPr lang="fr-FR" altLang="fr-FR" sz="1400" dirty="0" smtClean="0">
                <a:solidFill>
                  <a:schemeClr val="tx1"/>
                </a:solidFill>
                <a:cs typeface="Times New Roman" pitchFamily="18" charset="0"/>
              </a:rPr>
              <a:t>    des </a:t>
            </a:r>
            <a:r>
              <a:rPr lang="fr-FR" altLang="fr-FR" sz="1400" dirty="0">
                <a:solidFill>
                  <a:schemeClr val="tx1"/>
                </a:solidFill>
                <a:cs typeface="Times New Roman" pitchFamily="18" charset="0"/>
              </a:rPr>
              <a:t>logements de 3 à 4 pièces</a:t>
            </a:r>
            <a:r>
              <a:rPr lang="fr-FR" altLang="fr-FR" sz="1400" dirty="0" smtClean="0">
                <a:solidFill>
                  <a:schemeClr val="tx1"/>
                </a:solidFill>
                <a:cs typeface="Times New Roman" pitchFamily="18" charset="0"/>
              </a:rPr>
              <a:t>.		</a:t>
            </a:r>
            <a:r>
              <a:rPr lang="fr-FR" altLang="fr-FR" dirty="0" smtClean="0">
                <a:solidFill>
                  <a:srgbClr val="C00000"/>
                </a:solidFill>
                <a:cs typeface="Times New Roman" pitchFamily="18" charset="0"/>
              </a:rPr>
              <a:t>43,7%</a:t>
            </a:r>
            <a:r>
              <a:rPr lang="fr-FR" altLang="fr-FR" sz="1400" dirty="0" smtClean="0">
                <a:solidFill>
                  <a:schemeClr val="tx1"/>
                </a:solidFill>
                <a:cs typeface="Times New Roman" pitchFamily="18" charset="0"/>
              </a:rPr>
              <a:t> en 2004</a:t>
            </a:r>
            <a:endParaRPr lang="fr-FR" altLang="fr-FR" sz="1400" dirty="0">
              <a:solidFill>
                <a:schemeClr val="tx1"/>
              </a:solidFill>
              <a:cs typeface="Times New Roman" pitchFamily="18" charset="0"/>
            </a:endParaRPr>
          </a:p>
          <a:p>
            <a:pPr marL="342900" indent="-342900" algn="just">
              <a:lnSpc>
                <a:spcPct val="150000"/>
              </a:lnSpc>
              <a:buFont typeface="Symbol" pitchFamily="18" charset="2"/>
              <a:buChar char=""/>
            </a:pPr>
            <a:r>
              <a:rPr lang="fr-FR" altLang="fr-FR" dirty="0">
                <a:solidFill>
                  <a:srgbClr val="C00000"/>
                </a:solidFill>
                <a:cs typeface="Times New Roman" pitchFamily="18" charset="0"/>
              </a:rPr>
              <a:t>14,8%</a:t>
            </a:r>
            <a:r>
              <a:rPr lang="fr-FR" altLang="fr-FR" sz="1400" dirty="0">
                <a:solidFill>
                  <a:schemeClr val="tx1"/>
                </a:solidFill>
                <a:cs typeface="Times New Roman" pitchFamily="18" charset="0"/>
              </a:rPr>
              <a:t> </a:t>
            </a:r>
            <a:r>
              <a:rPr lang="fr-FR" altLang="fr-FR" sz="1400" dirty="0" smtClean="0">
                <a:solidFill>
                  <a:schemeClr val="tx1"/>
                </a:solidFill>
                <a:cs typeface="Times New Roman" pitchFamily="18" charset="0"/>
              </a:rPr>
              <a:t>    des </a:t>
            </a:r>
            <a:r>
              <a:rPr lang="fr-FR" altLang="fr-FR" sz="1400" dirty="0">
                <a:solidFill>
                  <a:schemeClr val="tx1"/>
                </a:solidFill>
                <a:cs typeface="Times New Roman" pitchFamily="18" charset="0"/>
              </a:rPr>
              <a:t>logements de 5 pièces et plus</a:t>
            </a:r>
            <a:r>
              <a:rPr lang="fr-FR" altLang="fr-FR" sz="1400" dirty="0" smtClean="0">
                <a:solidFill>
                  <a:schemeClr val="tx1"/>
                </a:solidFill>
                <a:cs typeface="Times New Roman" pitchFamily="18" charset="0"/>
              </a:rPr>
              <a:t>.		</a:t>
            </a:r>
            <a:r>
              <a:rPr lang="fr-FR" altLang="fr-FR" sz="1400" dirty="0" smtClean="0">
                <a:solidFill>
                  <a:srgbClr val="C00000"/>
                </a:solidFill>
                <a:cs typeface="Times New Roman" pitchFamily="18" charset="0"/>
              </a:rPr>
              <a:t> </a:t>
            </a:r>
            <a:r>
              <a:rPr lang="fr-FR" altLang="fr-FR" dirty="0" smtClean="0">
                <a:solidFill>
                  <a:srgbClr val="C00000"/>
                </a:solidFill>
                <a:cs typeface="Times New Roman" pitchFamily="18" charset="0"/>
              </a:rPr>
              <a:t>16,3%</a:t>
            </a:r>
            <a:r>
              <a:rPr lang="fr-FR" altLang="fr-FR" sz="1400" dirty="0" smtClean="0">
                <a:solidFill>
                  <a:schemeClr val="tx1"/>
                </a:solidFill>
                <a:cs typeface="Times New Roman" pitchFamily="18" charset="0"/>
              </a:rPr>
              <a:t> en 2004</a:t>
            </a:r>
            <a:endParaRPr lang="fr-FR" altLang="fr-FR" sz="1400" dirty="0">
              <a:solidFill>
                <a:schemeClr val="tx1"/>
              </a:solidFill>
              <a:latin typeface="Calibri" pitchFamily="34" charset="0"/>
              <a:cs typeface="Times New Roman" pitchFamily="18" charset="0"/>
            </a:endParaRPr>
          </a:p>
        </p:txBody>
      </p:sp>
      <p:sp>
        <p:nvSpPr>
          <p:cNvPr id="84011" name="Rectangle 4"/>
          <p:cNvSpPr>
            <a:spLocks noChangeArrowheads="1"/>
          </p:cNvSpPr>
          <p:nvPr/>
        </p:nvSpPr>
        <p:spPr bwMode="auto">
          <a:xfrm>
            <a:off x="1184275" y="976313"/>
            <a:ext cx="6553200" cy="369332"/>
          </a:xfrm>
          <a:prstGeom prst="rect">
            <a:avLst/>
          </a:prstGeom>
          <a:noFill/>
          <a:ln>
            <a:noFill/>
          </a:ln>
          <a:extLst/>
        </p:spPr>
        <p:txBody>
          <a:bodyPr>
            <a:spAutoFit/>
          </a:bodyPr>
          <a:lstStyle>
            <a:lvl1pPr>
              <a:spcBef>
                <a:spcPct val="20000"/>
              </a:spcBef>
              <a:buClr>
                <a:srgbClr val="7B003B"/>
              </a:buClr>
              <a:buSzPct val="120000"/>
              <a:buBlip>
                <a:blip r:embed="rId3"/>
              </a:buBlip>
              <a:defRPr sz="24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buBlip>
                <a:blip r:embed="rId4"/>
              </a:buBlip>
              <a:defRPr sz="2000">
                <a:solidFill>
                  <a:schemeClr val="bg2"/>
                </a:solidFill>
                <a:latin typeface="Calibri" panose="020F0502020204030204" pitchFamily="34" charset="0"/>
              </a:defRPr>
            </a:lvl2pPr>
            <a:lvl3pPr marL="1143000" indent="-228600">
              <a:spcBef>
                <a:spcPct val="20000"/>
              </a:spcBef>
              <a:buClr>
                <a:schemeClr val="bg2"/>
              </a:buClr>
              <a:buSzPct val="120000"/>
              <a:buBlip>
                <a:blip r:embed="rId5"/>
              </a:buBlip>
              <a:defRPr sz="1600">
                <a:solidFill>
                  <a:schemeClr val="bg2"/>
                </a:solidFill>
                <a:latin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SzTx/>
              <a:buFontTx/>
              <a:buNone/>
              <a:defRPr/>
            </a:pPr>
            <a:r>
              <a:rPr lang="fr-FR" altLang="fr-FR" sz="1800" b="1" dirty="0" smtClean="0">
                <a:solidFill>
                  <a:srgbClr val="C00000"/>
                </a:solidFill>
                <a:latin typeface="Times New Roman" panose="02020603050405020304" pitchFamily="18" charset="0"/>
                <a:cs typeface="Times New Roman" panose="02020603050405020304" pitchFamily="18" charset="0"/>
              </a:rPr>
              <a:t>Ménages urbains selon le nombre de pièces occupées</a:t>
            </a:r>
            <a:endParaRPr lang="fr-FR" altLang="fr-FR" sz="1800" dirty="0" smtClean="0">
              <a:solidFill>
                <a:srgbClr val="C00000"/>
              </a:solidFill>
              <a:latin typeface="Arial" panose="020B0604020202020204" pitchFamily="34" charset="0"/>
              <a:cs typeface="Arial" panose="020B0604020202020204" pitchFamily="34" charset="0"/>
            </a:endParaRPr>
          </a:p>
        </p:txBody>
      </p:sp>
      <p:graphicFrame>
        <p:nvGraphicFramePr>
          <p:cNvPr id="75781" name="Graphique 10"/>
          <p:cNvGraphicFramePr>
            <a:graphicFrameLocks/>
          </p:cNvGraphicFramePr>
          <p:nvPr/>
        </p:nvGraphicFramePr>
        <p:xfrm>
          <a:off x="2411760" y="1435101"/>
          <a:ext cx="3456384" cy="2281931"/>
        </p:xfrm>
        <a:graphic>
          <a:graphicData uri="http://schemas.openxmlformats.org/presentationml/2006/ole">
            <p:oleObj spid="_x0000_s75781" name="Graphique" r:id="rId6" imgW="4322439" imgH="3090940" progId="Excel.Sheet.8">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8"/>
          <p:cNvSpPr>
            <a:spLocks noGrp="1" noChangeArrowheads="1"/>
          </p:cNvSpPr>
          <p:nvPr>
            <p:ph type="sldNum" sz="quarter" idx="11"/>
          </p:nvPr>
        </p:nvSpPr>
        <p:spPr>
          <a:noFill/>
        </p:spPr>
        <p:txBody>
          <a:bodyPr/>
          <a:lstStyle/>
          <a:p>
            <a:fld id="{4B448033-E58D-434B-B872-E644A572739E}" type="slidenum">
              <a:rPr lang="fr-FR" altLang="fr-FR"/>
              <a:pPr/>
              <a:t>52</a:t>
            </a:fld>
            <a:endParaRPr lang="fr-FR" altLang="fr-FR"/>
          </a:p>
        </p:txBody>
      </p:sp>
      <p:graphicFrame>
        <p:nvGraphicFramePr>
          <p:cNvPr id="2" name="Tableau 1"/>
          <p:cNvGraphicFramePr>
            <a:graphicFrameLocks noGrp="1"/>
          </p:cNvGraphicFramePr>
          <p:nvPr/>
        </p:nvGraphicFramePr>
        <p:xfrm>
          <a:off x="2195736" y="1329812"/>
          <a:ext cx="5280693" cy="2459228"/>
        </p:xfrm>
        <a:graphic>
          <a:graphicData uri="http://schemas.openxmlformats.org/drawingml/2006/table">
            <a:tbl>
              <a:tblPr/>
              <a:tblGrid>
                <a:gridCol w="2555855"/>
                <a:gridCol w="1013923"/>
                <a:gridCol w="1710915"/>
              </a:tblGrid>
              <a:tr h="215900">
                <a:tc>
                  <a:txBody>
                    <a:bodyPr/>
                    <a:lstStyle/>
                    <a:p>
                      <a:pPr>
                        <a:lnSpc>
                          <a:spcPct val="115000"/>
                        </a:lnSpc>
                        <a:spcAft>
                          <a:spcPts val="1000"/>
                        </a:spcAft>
                      </a:pPr>
                      <a:r>
                        <a:rPr lang="fr-FR" sz="1100" b="1" dirty="0">
                          <a:effectLst/>
                          <a:latin typeface="Times New Roman" panose="02020603050405020304" pitchFamily="18" charset="0"/>
                          <a:ea typeface="Calibri" panose="020F0502020204030204" pitchFamily="34" charset="0"/>
                          <a:cs typeface="Arial" panose="020B0604020202020204" pitchFamily="34" charset="0"/>
                        </a:rPr>
                        <a:t>Statut d’occupation</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100" b="1">
                          <a:effectLst/>
                          <a:latin typeface="Times New Roman" panose="02020603050405020304" pitchFamily="18" charset="0"/>
                          <a:ea typeface="Calibri" panose="020F0502020204030204" pitchFamily="34" charset="0"/>
                          <a:cs typeface="Arial" panose="020B0604020202020204" pitchFamily="34" charset="0"/>
                        </a:rPr>
                        <a:t>2004</a:t>
                      </a:r>
                      <a:endParaRPr lang="fr-FR" sz="1100">
                        <a:effectLst/>
                        <a:latin typeface="Calibri" panose="020F0502020204030204" pitchFamily="34" charset="0"/>
                        <a:ea typeface="Times New Roman" panose="02020603050405020304" pitchFamily="18" charset="0"/>
                        <a:cs typeface="Arial" panose="020B0604020202020204" pitchFamily="34" charset="0"/>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100" b="1" dirty="0">
                          <a:effectLst/>
                          <a:latin typeface="Times New Roman" panose="02020603050405020304" pitchFamily="18" charset="0"/>
                          <a:ea typeface="Calibri" panose="020F0502020204030204" pitchFamily="34" charset="0"/>
                          <a:cs typeface="Arial" panose="020B0604020202020204" pitchFamily="34" charset="0"/>
                        </a:rPr>
                        <a:t>2014</a:t>
                      </a:r>
                      <a:endParaRPr lang="fr-F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a:lnSpc>
                          <a:spcPct val="115000"/>
                        </a:lnSpc>
                        <a:spcAft>
                          <a:spcPts val="1000"/>
                        </a:spcAft>
                      </a:pPr>
                      <a:r>
                        <a:rPr lang="fr-FR" sz="1600"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Propriétaire, copropriétaire</a:t>
                      </a: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dirty="0">
                          <a:effectLst/>
                          <a:latin typeface="Times New Roman" panose="02020603050405020304" pitchFamily="18" charset="0"/>
                          <a:ea typeface="Calibri" panose="020F0502020204030204" pitchFamily="34" charset="0"/>
                          <a:cs typeface="Arial" panose="020B0604020202020204" pitchFamily="34" charset="0"/>
                        </a:rPr>
                        <a:t>52,1</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Times New Roman" panose="02020603050405020304" pitchFamily="18" charset="0"/>
                          <a:ea typeface="Times New Roman" panose="02020603050405020304" pitchFamily="18" charset="0"/>
                          <a:cs typeface="Arial" panose="020B0604020202020204" pitchFamily="34" charset="0"/>
                        </a:rPr>
                        <a:t>57,6</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a:lnSpc>
                          <a:spcPct val="115000"/>
                        </a:lnSpc>
                        <a:spcAft>
                          <a:spcPts val="1000"/>
                        </a:spcAft>
                      </a:pPr>
                      <a:r>
                        <a:rPr lang="fr-FR" sz="1600"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Accédant à la propriété</a:t>
                      </a: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dirty="0">
                          <a:effectLst/>
                          <a:latin typeface="Times New Roman" panose="02020603050405020304" pitchFamily="18" charset="0"/>
                          <a:ea typeface="Calibri" panose="020F0502020204030204" pitchFamily="34" charset="0"/>
                          <a:cs typeface="Arial" panose="020B0604020202020204" pitchFamily="34" charset="0"/>
                        </a:rPr>
                        <a:t>4,7</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a:effectLst/>
                          <a:latin typeface="Times New Roman" panose="02020603050405020304" pitchFamily="18" charset="0"/>
                          <a:ea typeface="Times New Roman" panose="02020603050405020304" pitchFamily="18" charset="0"/>
                          <a:cs typeface="Arial" panose="020B0604020202020204" pitchFamily="34" charset="0"/>
                        </a:rPr>
                        <a:t>5,1</a:t>
                      </a:r>
                      <a:endParaRPr lang="fr-FR" sz="1600">
                        <a:effectLst/>
                        <a:latin typeface="Calibri" panose="020F0502020204030204" pitchFamily="34" charset="0"/>
                        <a:ea typeface="Times New Roman" panose="02020603050405020304" pitchFamily="18" charset="0"/>
                        <a:cs typeface="Arial" panose="020B0604020202020204" pitchFamily="34" charset="0"/>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a:lnSpc>
                          <a:spcPct val="115000"/>
                        </a:lnSpc>
                        <a:spcAft>
                          <a:spcPts val="1000"/>
                        </a:spcAft>
                      </a:pPr>
                      <a:r>
                        <a:rPr lang="fr-FR" sz="1600"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Locataire</a:t>
                      </a: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dirty="0">
                          <a:effectLst/>
                          <a:latin typeface="Times New Roman" panose="02020603050405020304" pitchFamily="18" charset="0"/>
                          <a:ea typeface="Calibri" panose="020F0502020204030204" pitchFamily="34" charset="0"/>
                          <a:cs typeface="Arial" panose="020B0604020202020204" pitchFamily="34" charset="0"/>
                        </a:rPr>
                        <a:t>29,2</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smtClean="0">
                          <a:effectLst/>
                          <a:latin typeface="Times New Roman" panose="02020603050405020304" pitchFamily="18" charset="0"/>
                          <a:ea typeface="Times New Roman" panose="02020603050405020304" pitchFamily="18" charset="0"/>
                          <a:cs typeface="Arial" panose="020B0604020202020204" pitchFamily="34" charset="0"/>
                        </a:rPr>
                        <a:t>27,3</a:t>
                      </a:r>
                      <a:endParaRPr lang="fr-FR" sz="1600" dirty="0" smtClean="0">
                        <a:effectLst/>
                        <a:latin typeface="Calibri" panose="020F0502020204030204" pitchFamily="34" charset="0"/>
                        <a:ea typeface="Times New Roman" panose="02020603050405020304" pitchFamily="18" charset="0"/>
                        <a:cs typeface="Arial" panose="020B0604020202020204" pitchFamily="34" charset="0"/>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a:lnSpc>
                          <a:spcPct val="115000"/>
                        </a:lnSpc>
                        <a:spcAft>
                          <a:spcPts val="1000"/>
                        </a:spcAft>
                      </a:pPr>
                      <a:r>
                        <a:rPr lang="fr-FR" sz="1600"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Logement de fonction</a:t>
                      </a: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dirty="0">
                          <a:effectLst/>
                          <a:latin typeface="Times New Roman" panose="02020603050405020304" pitchFamily="18" charset="0"/>
                          <a:ea typeface="Calibri" panose="020F0502020204030204" pitchFamily="34" charset="0"/>
                          <a:cs typeface="Arial" panose="020B0604020202020204" pitchFamily="34" charset="0"/>
                        </a:rPr>
                        <a:t>2,2</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Times New Roman" panose="02020603050405020304" pitchFamily="18" charset="0"/>
                          <a:ea typeface="Times New Roman" panose="02020603050405020304" pitchFamily="18" charset="0"/>
                          <a:cs typeface="Arial" panose="020B0604020202020204" pitchFamily="34" charset="0"/>
                        </a:rPr>
                        <a:t>1,8</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a:lnSpc>
                          <a:spcPct val="115000"/>
                        </a:lnSpc>
                        <a:spcAft>
                          <a:spcPts val="1000"/>
                        </a:spcAft>
                      </a:pPr>
                      <a:r>
                        <a:rPr lang="fr-FR" sz="1600"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Logé gratuitement</a:t>
                      </a: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dirty="0">
                          <a:effectLst/>
                          <a:latin typeface="Times New Roman" panose="02020603050405020304" pitchFamily="18" charset="0"/>
                          <a:ea typeface="Calibri" panose="020F0502020204030204" pitchFamily="34" charset="0"/>
                          <a:cs typeface="Arial" panose="020B0604020202020204" pitchFamily="34" charset="0"/>
                        </a:rPr>
                        <a:t>8,7</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dirty="0">
                          <a:effectLst/>
                          <a:latin typeface="Times New Roman" panose="02020603050405020304" pitchFamily="18" charset="0"/>
                          <a:ea typeface="Times New Roman" panose="02020603050405020304" pitchFamily="18" charset="0"/>
                          <a:cs typeface="Arial" panose="020B0604020202020204" pitchFamily="34" charset="0"/>
                        </a:rPr>
                        <a:t>7,4</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a:lnSpc>
                          <a:spcPct val="115000"/>
                        </a:lnSpc>
                        <a:spcAft>
                          <a:spcPts val="1000"/>
                        </a:spcAft>
                      </a:pPr>
                      <a:r>
                        <a:rPr lang="fr-FR" sz="1600"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Autres</a:t>
                      </a: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a:effectLst/>
                          <a:latin typeface="Times New Roman" panose="02020603050405020304" pitchFamily="18" charset="0"/>
                          <a:ea typeface="Calibri" panose="020F0502020204030204" pitchFamily="34" charset="0"/>
                          <a:cs typeface="Arial" panose="020B0604020202020204" pitchFamily="34" charset="0"/>
                        </a:rPr>
                        <a:t>1,7</a:t>
                      </a:r>
                      <a:endParaRPr lang="fr-FR" sz="1600">
                        <a:effectLst/>
                        <a:latin typeface="Calibri" panose="020F0502020204030204" pitchFamily="34" charset="0"/>
                        <a:ea typeface="Times New Roman" panose="02020603050405020304" pitchFamily="18" charset="0"/>
                        <a:cs typeface="Arial" panose="020B0604020202020204" pitchFamily="34" charset="0"/>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dirty="0">
                          <a:effectLst/>
                          <a:latin typeface="Times New Roman" panose="02020603050405020304" pitchFamily="18" charset="0"/>
                          <a:ea typeface="Times New Roman" panose="02020603050405020304" pitchFamily="18" charset="0"/>
                          <a:cs typeface="Arial" panose="020B0604020202020204" pitchFamily="34" charset="0"/>
                        </a:rPr>
                        <a:t>0,8</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a:lnSpc>
                          <a:spcPct val="115000"/>
                        </a:lnSpc>
                        <a:spcAft>
                          <a:spcPts val="1000"/>
                        </a:spcAft>
                      </a:pPr>
                      <a:r>
                        <a:rPr lang="fr-FR" sz="1600"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Non déclaré</a:t>
                      </a: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a:effectLst/>
                          <a:latin typeface="Times New Roman" panose="02020603050405020304" pitchFamily="18" charset="0"/>
                          <a:ea typeface="Calibri" panose="020F0502020204030204" pitchFamily="34" charset="0"/>
                          <a:cs typeface="Arial" panose="020B0604020202020204" pitchFamily="34" charset="0"/>
                        </a:rPr>
                        <a:t>1,5</a:t>
                      </a:r>
                      <a:endParaRPr lang="fr-FR" sz="1600">
                        <a:effectLst/>
                        <a:latin typeface="Calibri" panose="020F0502020204030204" pitchFamily="34" charset="0"/>
                        <a:ea typeface="Times New Roman" panose="02020603050405020304" pitchFamily="18" charset="0"/>
                        <a:cs typeface="Arial" panose="020B0604020202020204" pitchFamily="34" charset="0"/>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dirty="0">
                          <a:effectLst/>
                          <a:latin typeface="Times New Roman" panose="02020603050405020304" pitchFamily="18" charset="0"/>
                          <a:ea typeface="Calibri" panose="020F0502020204030204" pitchFamily="34" charset="0"/>
                          <a:cs typeface="Arial" panose="020B0604020202020204" pitchFamily="34" charset="0"/>
                        </a:rPr>
                        <a:t>-</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a:lnSpc>
                          <a:spcPct val="115000"/>
                        </a:lnSpc>
                        <a:spcAft>
                          <a:spcPts val="1000"/>
                        </a:spcAft>
                      </a:pPr>
                      <a:r>
                        <a:rPr lang="fr-FR" sz="1600"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Total</a:t>
                      </a: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dirty="0">
                          <a:effectLst/>
                          <a:latin typeface="Times New Roman" panose="02020603050405020304" pitchFamily="18" charset="0"/>
                          <a:ea typeface="Calibri" panose="020F0502020204030204" pitchFamily="34" charset="0"/>
                          <a:cs typeface="Arial" panose="020B0604020202020204" pitchFamily="34" charset="0"/>
                        </a:rPr>
                        <a:t>100</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dirty="0">
                          <a:effectLst/>
                          <a:latin typeface="Times New Roman" panose="02020603050405020304" pitchFamily="18" charset="0"/>
                          <a:ea typeface="Calibri" panose="020F0502020204030204" pitchFamily="34" charset="0"/>
                          <a:cs typeface="Arial" panose="020B0604020202020204" pitchFamily="34" charset="0"/>
                        </a:rPr>
                        <a:t>100</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6845" name="Rectangle 2"/>
          <p:cNvSpPr>
            <a:spLocks noChangeArrowheads="1"/>
          </p:cNvSpPr>
          <p:nvPr/>
        </p:nvSpPr>
        <p:spPr bwMode="auto">
          <a:xfrm>
            <a:off x="251520" y="4293096"/>
            <a:ext cx="8352928" cy="1338828"/>
          </a:xfrm>
          <a:prstGeom prst="rect">
            <a:avLst/>
          </a:prstGeom>
          <a:noFill/>
          <a:ln w="9525">
            <a:noFill/>
            <a:miter lim="800000"/>
            <a:headEnd/>
            <a:tailEnd/>
          </a:ln>
        </p:spPr>
        <p:txBody>
          <a:bodyPr wrap="square">
            <a:spAutoFit/>
          </a:bodyPr>
          <a:lstStyle/>
          <a:p>
            <a:pPr marL="342900" indent="-342900" algn="just">
              <a:lnSpc>
                <a:spcPct val="150000"/>
              </a:lnSpc>
              <a:buFont typeface="Symbol" pitchFamily="18" charset="2"/>
              <a:buChar char=""/>
            </a:pPr>
            <a:r>
              <a:rPr lang="fr-FR" altLang="fr-FR" dirty="0">
                <a:solidFill>
                  <a:srgbClr val="C00000"/>
                </a:solidFill>
                <a:cs typeface="Times New Roman" pitchFamily="18" charset="0"/>
              </a:rPr>
              <a:t>62,7%</a:t>
            </a:r>
            <a:r>
              <a:rPr lang="fr-FR" altLang="fr-FR" sz="1400" dirty="0">
                <a:solidFill>
                  <a:schemeClr val="tx1"/>
                </a:solidFill>
                <a:cs typeface="Times New Roman" pitchFamily="18" charset="0"/>
              </a:rPr>
              <a:t> des ménages urbains sont propriétaires ou accédant à la </a:t>
            </a:r>
            <a:r>
              <a:rPr lang="fr-FR" altLang="fr-FR" sz="1400" dirty="0" smtClean="0">
                <a:solidFill>
                  <a:schemeClr val="tx1"/>
                </a:solidFill>
                <a:cs typeface="Times New Roman" pitchFamily="18" charset="0"/>
              </a:rPr>
              <a:t>propriété	 (</a:t>
            </a:r>
            <a:r>
              <a:rPr lang="fr-FR" altLang="fr-FR" dirty="0">
                <a:solidFill>
                  <a:srgbClr val="C00000"/>
                </a:solidFill>
                <a:cs typeface="Times New Roman" pitchFamily="18" charset="0"/>
              </a:rPr>
              <a:t>56,8%</a:t>
            </a:r>
            <a:r>
              <a:rPr lang="fr-FR" altLang="fr-FR" sz="1400" dirty="0">
                <a:solidFill>
                  <a:schemeClr val="tx1"/>
                </a:solidFill>
                <a:cs typeface="Times New Roman" pitchFamily="18" charset="0"/>
              </a:rPr>
              <a:t> en 2004).</a:t>
            </a:r>
            <a:endParaRPr lang="fr-FR" altLang="fr-FR" sz="1400" dirty="0">
              <a:solidFill>
                <a:schemeClr val="tx1"/>
              </a:solidFill>
              <a:latin typeface="Calibri" pitchFamily="34" charset="0"/>
              <a:cs typeface="Times New Roman" pitchFamily="18" charset="0"/>
            </a:endParaRPr>
          </a:p>
          <a:p>
            <a:pPr marL="342900" indent="-342900" algn="just">
              <a:lnSpc>
                <a:spcPct val="150000"/>
              </a:lnSpc>
              <a:buFont typeface="Symbol" pitchFamily="18" charset="2"/>
              <a:buChar char=""/>
            </a:pPr>
            <a:r>
              <a:rPr lang="fr-FR" altLang="fr-FR" dirty="0">
                <a:solidFill>
                  <a:srgbClr val="C00000"/>
                </a:solidFill>
                <a:cs typeface="Times New Roman" pitchFamily="18" charset="0"/>
              </a:rPr>
              <a:t>27,3%</a:t>
            </a:r>
            <a:r>
              <a:rPr lang="fr-FR" altLang="fr-FR" sz="1400" dirty="0">
                <a:solidFill>
                  <a:schemeClr val="tx1"/>
                </a:solidFill>
                <a:cs typeface="Times New Roman" pitchFamily="18" charset="0"/>
              </a:rPr>
              <a:t> sont des </a:t>
            </a:r>
            <a:r>
              <a:rPr lang="fr-FR" altLang="fr-FR" sz="1400" dirty="0" smtClean="0">
                <a:solidFill>
                  <a:schemeClr val="tx1"/>
                </a:solidFill>
                <a:cs typeface="Times New Roman" pitchFamily="18" charset="0"/>
              </a:rPr>
              <a:t>locataires					 </a:t>
            </a:r>
            <a:r>
              <a:rPr lang="fr-FR" altLang="fr-FR" sz="1400" dirty="0">
                <a:solidFill>
                  <a:schemeClr val="tx1"/>
                </a:solidFill>
                <a:cs typeface="Times New Roman" pitchFamily="18" charset="0"/>
              </a:rPr>
              <a:t>(</a:t>
            </a:r>
            <a:r>
              <a:rPr lang="fr-FR" altLang="fr-FR" dirty="0">
                <a:solidFill>
                  <a:srgbClr val="C00000"/>
                </a:solidFill>
                <a:cs typeface="Times New Roman" pitchFamily="18" charset="0"/>
              </a:rPr>
              <a:t>29,2%</a:t>
            </a:r>
            <a:r>
              <a:rPr lang="fr-FR" altLang="fr-FR" sz="1400" dirty="0">
                <a:solidFill>
                  <a:schemeClr val="tx1"/>
                </a:solidFill>
                <a:cs typeface="Times New Roman" pitchFamily="18" charset="0"/>
              </a:rPr>
              <a:t> en 2004</a:t>
            </a:r>
            <a:r>
              <a:rPr lang="fr-FR" altLang="fr-FR" sz="1400" dirty="0" smtClean="0">
                <a:solidFill>
                  <a:schemeClr val="tx1"/>
                </a:solidFill>
                <a:cs typeface="Times New Roman" pitchFamily="18" charset="0"/>
              </a:rPr>
              <a:t>).</a:t>
            </a:r>
          </a:p>
          <a:p>
            <a:pPr marL="342900" indent="-342900" algn="just">
              <a:lnSpc>
                <a:spcPct val="150000"/>
              </a:lnSpc>
              <a:buFont typeface="Symbol" pitchFamily="18" charset="2"/>
              <a:buChar char=""/>
            </a:pPr>
            <a:r>
              <a:rPr lang="fr-FR" altLang="fr-FR" dirty="0" smtClean="0">
                <a:solidFill>
                  <a:srgbClr val="C00000"/>
                </a:solidFill>
                <a:cs typeface="Times New Roman" pitchFamily="18" charset="0"/>
              </a:rPr>
              <a:t>7,4%</a:t>
            </a:r>
            <a:r>
              <a:rPr lang="fr-FR" altLang="fr-FR" sz="1400" dirty="0" smtClean="0">
                <a:solidFill>
                  <a:schemeClr val="tx1"/>
                </a:solidFill>
                <a:cs typeface="Times New Roman" pitchFamily="18" charset="0"/>
              </a:rPr>
              <a:t>      sont logés gratuitement				 (</a:t>
            </a:r>
            <a:r>
              <a:rPr lang="fr-FR" altLang="fr-FR" dirty="0" smtClean="0">
                <a:solidFill>
                  <a:srgbClr val="C00000"/>
                </a:solidFill>
                <a:cs typeface="Times New Roman" pitchFamily="18" charset="0"/>
              </a:rPr>
              <a:t>8,4%</a:t>
            </a:r>
            <a:r>
              <a:rPr lang="fr-FR" altLang="fr-FR" sz="1400" dirty="0" smtClean="0">
                <a:solidFill>
                  <a:schemeClr val="tx1"/>
                </a:solidFill>
                <a:cs typeface="Times New Roman" pitchFamily="18" charset="0"/>
              </a:rPr>
              <a:t> en 2004).</a:t>
            </a:r>
            <a:endParaRPr lang="fr-FR" altLang="fr-FR" sz="1400" dirty="0">
              <a:solidFill>
                <a:schemeClr val="tx1"/>
              </a:solidFill>
              <a:latin typeface="Calibri" pitchFamily="34" charset="0"/>
              <a:cs typeface="Times New Roman" pitchFamily="18" charset="0"/>
            </a:endParaRPr>
          </a:p>
        </p:txBody>
      </p:sp>
      <p:sp>
        <p:nvSpPr>
          <p:cNvPr id="76846" name="Rectangle 2"/>
          <p:cNvSpPr>
            <a:spLocks noChangeArrowheads="1"/>
          </p:cNvSpPr>
          <p:nvPr/>
        </p:nvSpPr>
        <p:spPr bwMode="auto">
          <a:xfrm>
            <a:off x="841375" y="681038"/>
            <a:ext cx="6884988" cy="390684"/>
          </a:xfrm>
          <a:prstGeom prst="rect">
            <a:avLst/>
          </a:prstGeom>
          <a:noFill/>
          <a:ln w="9525">
            <a:noFill/>
            <a:miter lim="800000"/>
            <a:headEnd/>
            <a:tailEnd/>
          </a:ln>
        </p:spPr>
        <p:txBody>
          <a:bodyPr>
            <a:spAutoFit/>
          </a:bodyPr>
          <a:lstStyle/>
          <a:p>
            <a:pPr marL="876300" algn="ctr">
              <a:lnSpc>
                <a:spcPct val="115000"/>
              </a:lnSpc>
              <a:spcAft>
                <a:spcPts val="1000"/>
              </a:spcAft>
            </a:pPr>
            <a:r>
              <a:rPr lang="fr-FR" altLang="fr-FR" b="1" dirty="0">
                <a:solidFill>
                  <a:srgbClr val="C00000"/>
                </a:solidFill>
                <a:latin typeface="Times New Roman" pitchFamily="18" charset="0"/>
                <a:cs typeface="Times New Roman" pitchFamily="18" charset="0"/>
              </a:rPr>
              <a:t> Ménages urbains selon le statut d'occupation</a:t>
            </a:r>
            <a:endParaRPr lang="fr-FR" altLang="fr-FR" dirty="0">
              <a:solidFill>
                <a:srgbClr val="C0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u numéro de diapositive 4"/>
          <p:cNvSpPr>
            <a:spLocks noGrp="1"/>
          </p:cNvSpPr>
          <p:nvPr>
            <p:ph type="sldNum" sz="quarter" idx="11"/>
          </p:nvPr>
        </p:nvSpPr>
        <p:spPr>
          <a:noFill/>
        </p:spPr>
        <p:txBody>
          <a:bodyPr/>
          <a:lstStyle/>
          <a:p>
            <a:fld id="{91A80E3B-AE0B-4E99-B27A-5A9027A7C8B2}" type="slidenum">
              <a:rPr lang="fr-FR" altLang="fr-FR"/>
              <a:pPr/>
              <a:t>53</a:t>
            </a:fld>
            <a:endParaRPr lang="fr-FR" altLang="fr-FR"/>
          </a:p>
        </p:txBody>
      </p:sp>
      <p:pic>
        <p:nvPicPr>
          <p:cNvPr id="78851" name="Image 5"/>
          <p:cNvPicPr>
            <a:picLocks noChangeAspect="1"/>
          </p:cNvPicPr>
          <p:nvPr/>
        </p:nvPicPr>
        <p:blipFill>
          <a:blip r:embed="rId2" cstate="print"/>
          <a:srcRect/>
          <a:stretch>
            <a:fillRect/>
          </a:stretch>
        </p:blipFill>
        <p:spPr bwMode="auto">
          <a:xfrm>
            <a:off x="2555875" y="742950"/>
            <a:ext cx="4081463" cy="577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8"/>
          <p:cNvSpPr>
            <a:spLocks noGrp="1" noChangeArrowheads="1"/>
          </p:cNvSpPr>
          <p:nvPr>
            <p:ph type="sldNum" sz="quarter" idx="11"/>
          </p:nvPr>
        </p:nvSpPr>
        <p:spPr>
          <a:noFill/>
        </p:spPr>
        <p:txBody>
          <a:bodyPr/>
          <a:lstStyle/>
          <a:p>
            <a:fld id="{C9921FF8-499F-439B-B1F3-861AE800FC96}" type="slidenum">
              <a:rPr lang="fr-FR" altLang="fr-FR"/>
              <a:pPr/>
              <a:t>54</a:t>
            </a:fld>
            <a:endParaRPr lang="fr-FR" altLang="fr-FR"/>
          </a:p>
        </p:txBody>
      </p:sp>
      <p:sp>
        <p:nvSpPr>
          <p:cNvPr id="79875" name="Rectangle 2"/>
          <p:cNvSpPr>
            <a:spLocks noChangeArrowheads="1"/>
          </p:cNvSpPr>
          <p:nvPr/>
        </p:nvSpPr>
        <p:spPr bwMode="auto">
          <a:xfrm>
            <a:off x="971600" y="620688"/>
            <a:ext cx="7777162" cy="338554"/>
          </a:xfrm>
          <a:prstGeom prst="rect">
            <a:avLst/>
          </a:prstGeom>
          <a:noFill/>
          <a:ln w="9525">
            <a:noFill/>
            <a:miter lim="800000"/>
            <a:headEnd/>
            <a:tailEnd/>
          </a:ln>
        </p:spPr>
        <p:txBody>
          <a:bodyPr>
            <a:spAutoFit/>
          </a:bodyPr>
          <a:lstStyle/>
          <a:p>
            <a:pPr algn="ctr"/>
            <a:r>
              <a:rPr lang="fr-FR" altLang="fr-FR" sz="1600" b="1" dirty="0">
                <a:solidFill>
                  <a:srgbClr val="C00000"/>
                </a:solidFill>
                <a:latin typeface="Times New Roman" pitchFamily="18" charset="0"/>
              </a:rPr>
              <a:t>Ménages selon la </a:t>
            </a:r>
            <a:r>
              <a:rPr lang="fr-FR" altLang="fr-FR" sz="1600" b="1" dirty="0" smtClean="0">
                <a:solidFill>
                  <a:srgbClr val="C00000"/>
                </a:solidFill>
                <a:latin typeface="Times New Roman" pitchFamily="18" charset="0"/>
              </a:rPr>
              <a:t>disposition d’équipements </a:t>
            </a:r>
            <a:r>
              <a:rPr lang="fr-FR" altLang="fr-FR" sz="1600" b="1" dirty="0">
                <a:solidFill>
                  <a:srgbClr val="C00000"/>
                </a:solidFill>
                <a:latin typeface="Times New Roman" pitchFamily="18" charset="0"/>
              </a:rPr>
              <a:t>de </a:t>
            </a:r>
            <a:r>
              <a:rPr lang="fr-FR" altLang="fr-FR" sz="1600" b="1" dirty="0" smtClean="0">
                <a:solidFill>
                  <a:srgbClr val="C00000"/>
                </a:solidFill>
                <a:latin typeface="Times New Roman" pitchFamily="18" charset="0"/>
              </a:rPr>
              <a:t>base</a:t>
            </a:r>
            <a:endParaRPr lang="fr-FR" altLang="fr-FR" sz="1600" dirty="0">
              <a:solidFill>
                <a:srgbClr val="C00000"/>
              </a:solidFill>
            </a:endParaRPr>
          </a:p>
        </p:txBody>
      </p:sp>
      <p:graphicFrame>
        <p:nvGraphicFramePr>
          <p:cNvPr id="7" name="Graphique 6"/>
          <p:cNvGraphicFramePr>
            <a:graphicFrameLocks/>
          </p:cNvGraphicFramePr>
          <p:nvPr/>
        </p:nvGraphicFramePr>
        <p:xfrm>
          <a:off x="1544080" y="990882"/>
          <a:ext cx="6552728" cy="242969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09600" y="3429000"/>
            <a:ext cx="8064500" cy="2943113"/>
          </a:xfrm>
          <a:prstGeom prst="rect">
            <a:avLst/>
          </a:prstGeom>
        </p:spPr>
        <p:txBody>
          <a:bodyPr>
            <a:spAutoFit/>
          </a:bodyPr>
          <a:lstStyle/>
          <a:p>
            <a:pPr algn="just">
              <a:lnSpc>
                <a:spcPct val="150000"/>
              </a:lnSpc>
              <a:spcAft>
                <a:spcPts val="0"/>
              </a:spcAft>
              <a:defRPr/>
            </a:pPr>
            <a:r>
              <a:rPr lang="fr-FR" sz="1050" b="1" dirty="0">
                <a:solidFill>
                  <a:srgbClr val="002060"/>
                </a:solidFill>
                <a:latin typeface="Arial" panose="020B0604020202020204" pitchFamily="34" charset="0"/>
                <a:ea typeface="Times New Roman" panose="02020603050405020304" pitchFamily="18" charset="0"/>
                <a:cs typeface="Arial" panose="020B0604020202020204" pitchFamily="34" charset="0"/>
              </a:rPr>
              <a:t>Electricité :</a:t>
            </a:r>
          </a:p>
          <a:p>
            <a:pPr marL="342900" indent="-342900" algn="just">
              <a:lnSpc>
                <a:spcPct val="150000"/>
              </a:lnSpc>
              <a:spcAft>
                <a:spcPts val="0"/>
              </a:spcAft>
              <a:buFont typeface="Symbol" panose="05050102010706020507" pitchFamily="18" charset="2"/>
              <a:buChar char=""/>
              <a:defRPr/>
            </a:pPr>
            <a:r>
              <a:rPr lang="fr-FR" sz="105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fr-FR" sz="1400" dirty="0">
                <a:solidFill>
                  <a:srgbClr val="800000"/>
                </a:solidFill>
                <a:latin typeface="Arial" panose="020B0604020202020204" pitchFamily="34" charset="0"/>
                <a:ea typeface="Times New Roman" panose="02020603050405020304" pitchFamily="18" charset="0"/>
                <a:cs typeface="Arial" panose="020B0604020202020204" pitchFamily="34" charset="0"/>
              </a:rPr>
              <a:t>91,9%</a:t>
            </a:r>
            <a:r>
              <a:rPr lang="fr-FR" sz="1050" dirty="0">
                <a:solidFill>
                  <a:srgbClr val="002060"/>
                </a:solidFill>
                <a:latin typeface="Arial" panose="020B0604020202020204" pitchFamily="34" charset="0"/>
                <a:ea typeface="Times New Roman" panose="02020603050405020304" pitchFamily="18" charset="0"/>
                <a:cs typeface="Arial" panose="020B0604020202020204" pitchFamily="34" charset="0"/>
              </a:rPr>
              <a:t> des ménages sont raccordés au réseau d’électricité (</a:t>
            </a:r>
            <a:r>
              <a:rPr lang="fr-FR" sz="1400" dirty="0">
                <a:solidFill>
                  <a:srgbClr val="800000"/>
                </a:solidFill>
                <a:latin typeface="Arial" panose="020B0604020202020204" pitchFamily="34" charset="0"/>
                <a:ea typeface="Times New Roman" panose="02020603050405020304" pitchFamily="18" charset="0"/>
                <a:cs typeface="Arial" panose="020B0604020202020204" pitchFamily="34" charset="0"/>
              </a:rPr>
              <a:t>71,6%</a:t>
            </a:r>
            <a:r>
              <a:rPr lang="fr-FR" sz="1050" dirty="0">
                <a:solidFill>
                  <a:srgbClr val="002060"/>
                </a:solidFill>
                <a:latin typeface="Arial" panose="020B0604020202020204" pitchFamily="34" charset="0"/>
                <a:ea typeface="Times New Roman" panose="02020603050405020304" pitchFamily="18" charset="0"/>
                <a:cs typeface="Arial" panose="020B0604020202020204" pitchFamily="34" charset="0"/>
              </a:rPr>
              <a:t> en 2004).</a:t>
            </a:r>
          </a:p>
          <a:p>
            <a:pPr marL="342900" indent="-342900" algn="just">
              <a:lnSpc>
                <a:spcPct val="150000"/>
              </a:lnSpc>
              <a:spcAft>
                <a:spcPts val="0"/>
              </a:spcAft>
              <a:buFont typeface="Symbol" panose="05050102010706020507" pitchFamily="18" charset="2"/>
              <a:buChar char=""/>
              <a:defRPr/>
            </a:pPr>
            <a:r>
              <a:rPr lang="fr-FR" sz="1050" dirty="0">
                <a:solidFill>
                  <a:srgbClr val="002060"/>
                </a:solidFill>
                <a:latin typeface="Arial" panose="020B0604020202020204" pitchFamily="34" charset="0"/>
                <a:ea typeface="Times New Roman" panose="02020603050405020304" pitchFamily="18" charset="0"/>
                <a:cs typeface="Arial" panose="020B0604020202020204" pitchFamily="34" charset="0"/>
              </a:rPr>
              <a:t>Cette proportion est de </a:t>
            </a:r>
            <a:r>
              <a:rPr lang="fr-FR" sz="1050" b="1" dirty="0">
                <a:solidFill>
                  <a:srgbClr val="800000"/>
                </a:solidFill>
                <a:latin typeface="Arial" panose="020B0604020202020204" pitchFamily="34" charset="0"/>
                <a:ea typeface="Times New Roman" panose="02020603050405020304" pitchFamily="18" charset="0"/>
                <a:cs typeface="Arial" panose="020B0604020202020204" pitchFamily="34" charset="0"/>
              </a:rPr>
              <a:t>95,3%</a:t>
            </a:r>
            <a:r>
              <a:rPr lang="fr-FR" sz="1050" dirty="0">
                <a:solidFill>
                  <a:srgbClr val="002060"/>
                </a:solidFill>
                <a:latin typeface="Arial" panose="020B0604020202020204" pitchFamily="34" charset="0"/>
                <a:ea typeface="Times New Roman" panose="02020603050405020304" pitchFamily="18" charset="0"/>
                <a:cs typeface="Arial" panose="020B0604020202020204" pitchFamily="34" charset="0"/>
              </a:rPr>
              <a:t> en milieu urbain (89,9% en 2004) et de </a:t>
            </a:r>
            <a:r>
              <a:rPr lang="fr-FR" sz="1050" b="1" dirty="0">
                <a:solidFill>
                  <a:srgbClr val="800000"/>
                </a:solidFill>
                <a:latin typeface="Arial" panose="020B0604020202020204" pitchFamily="34" charset="0"/>
                <a:ea typeface="Times New Roman" panose="02020603050405020304" pitchFamily="18" charset="0"/>
                <a:cs typeface="Arial" panose="020B0604020202020204" pitchFamily="34" charset="0"/>
              </a:rPr>
              <a:t>85,3%</a:t>
            </a:r>
            <a:r>
              <a:rPr lang="fr-FR" sz="1050" dirty="0">
                <a:solidFill>
                  <a:srgbClr val="002060"/>
                </a:solidFill>
                <a:latin typeface="Arial" panose="020B0604020202020204" pitchFamily="34" charset="0"/>
                <a:ea typeface="Times New Roman" panose="02020603050405020304" pitchFamily="18" charset="0"/>
                <a:cs typeface="Arial" panose="020B0604020202020204" pitchFamily="34" charset="0"/>
              </a:rPr>
              <a:t> en milieu rural (43,2% en 2004).</a:t>
            </a:r>
          </a:p>
          <a:p>
            <a:pPr algn="just">
              <a:lnSpc>
                <a:spcPct val="150000"/>
              </a:lnSpc>
              <a:spcAft>
                <a:spcPts val="0"/>
              </a:spcAft>
              <a:defRPr/>
            </a:pPr>
            <a:endParaRPr lang="fr-FR" sz="6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defRPr/>
            </a:pPr>
            <a:r>
              <a:rPr lang="fr-FR" sz="1050" b="1" dirty="0">
                <a:solidFill>
                  <a:srgbClr val="002060"/>
                </a:solidFill>
                <a:latin typeface="Arial" panose="020B0604020202020204" pitchFamily="34" charset="0"/>
                <a:ea typeface="Times New Roman" panose="02020603050405020304" pitchFamily="18" charset="0"/>
                <a:cs typeface="Arial" panose="020B0604020202020204" pitchFamily="34" charset="0"/>
              </a:rPr>
              <a:t>Eau courante :</a:t>
            </a:r>
            <a:endParaRPr lang="fr-FR" sz="1050" dirty="0">
              <a:solidFill>
                <a:srgbClr val="002060"/>
              </a:solidFill>
              <a:latin typeface="Calibri" panose="020F0502020204030204" pitchFamily="34" charset="0"/>
              <a:ea typeface="Times New Roman" panose="02020603050405020304" pitchFamily="18" charset="0"/>
              <a:cs typeface="Arial" panose="020B0604020202020204" pitchFamily="34" charset="0"/>
            </a:endParaRPr>
          </a:p>
          <a:p>
            <a:pPr marL="342900" indent="-342900" algn="just">
              <a:lnSpc>
                <a:spcPct val="150000"/>
              </a:lnSpc>
              <a:spcAft>
                <a:spcPts val="0"/>
              </a:spcAft>
              <a:buFont typeface="Symbol" panose="05050102010706020507" pitchFamily="18" charset="2"/>
              <a:buChar char=""/>
              <a:defRPr/>
            </a:pPr>
            <a:r>
              <a:rPr lang="fr-FR" sz="1400" dirty="0">
                <a:solidFill>
                  <a:srgbClr val="800000"/>
                </a:solidFill>
                <a:latin typeface="Arial" panose="020B0604020202020204" pitchFamily="34" charset="0"/>
                <a:ea typeface="Times New Roman" panose="02020603050405020304" pitchFamily="18" charset="0"/>
                <a:cs typeface="Arial" panose="020B0604020202020204" pitchFamily="34" charset="0"/>
              </a:rPr>
              <a:t>72,9%</a:t>
            </a:r>
            <a:r>
              <a:rPr lang="fr-FR" sz="1050" dirty="0">
                <a:solidFill>
                  <a:srgbClr val="002060"/>
                </a:solidFill>
                <a:latin typeface="Arial" panose="020B0604020202020204" pitchFamily="34" charset="0"/>
                <a:ea typeface="Times New Roman" panose="02020603050405020304" pitchFamily="18" charset="0"/>
                <a:cs typeface="Arial" panose="020B0604020202020204" pitchFamily="34" charset="0"/>
              </a:rPr>
              <a:t> des ménages sont raccordés au réseau d’eau potable (</a:t>
            </a:r>
            <a:r>
              <a:rPr lang="fr-FR" sz="1400" dirty="0">
                <a:solidFill>
                  <a:srgbClr val="800000"/>
                </a:solidFill>
                <a:latin typeface="Arial" panose="020B0604020202020204" pitchFamily="34" charset="0"/>
                <a:ea typeface="Times New Roman" panose="02020603050405020304" pitchFamily="18" charset="0"/>
                <a:cs typeface="Arial" panose="020B0604020202020204" pitchFamily="34" charset="0"/>
              </a:rPr>
              <a:t>57,5%</a:t>
            </a:r>
            <a:r>
              <a:rPr lang="fr-FR" sz="1050" dirty="0">
                <a:solidFill>
                  <a:srgbClr val="002060"/>
                </a:solidFill>
                <a:latin typeface="Arial" panose="020B0604020202020204" pitchFamily="34" charset="0"/>
                <a:ea typeface="Times New Roman" panose="02020603050405020304" pitchFamily="18" charset="0"/>
                <a:cs typeface="Arial" panose="020B0604020202020204" pitchFamily="34" charset="0"/>
              </a:rPr>
              <a:t> en 2004).</a:t>
            </a:r>
          </a:p>
          <a:p>
            <a:pPr marL="342900" indent="-342900" algn="just">
              <a:lnSpc>
                <a:spcPct val="150000"/>
              </a:lnSpc>
              <a:spcAft>
                <a:spcPts val="0"/>
              </a:spcAft>
              <a:buFont typeface="Symbol" panose="05050102010706020507" pitchFamily="18" charset="2"/>
              <a:buChar char=""/>
              <a:defRPr/>
            </a:pPr>
            <a:r>
              <a:rPr lang="fr-FR" sz="1050" dirty="0">
                <a:solidFill>
                  <a:srgbClr val="002060"/>
                </a:solidFill>
                <a:latin typeface="Arial" panose="020B0604020202020204" pitchFamily="34" charset="0"/>
                <a:ea typeface="Times New Roman" panose="02020603050405020304" pitchFamily="18" charset="0"/>
                <a:cs typeface="Arial" panose="020B0604020202020204" pitchFamily="34" charset="0"/>
              </a:rPr>
              <a:t>Cette proportion est de 91,0% en milieu urbain (83,0% en 2004) et de 38,3% en milieu rural (18,1% en 2004).</a:t>
            </a:r>
          </a:p>
          <a:p>
            <a:pPr algn="just">
              <a:lnSpc>
                <a:spcPct val="150000"/>
              </a:lnSpc>
              <a:spcAft>
                <a:spcPts val="0"/>
              </a:spcAft>
              <a:defRPr/>
            </a:pPr>
            <a:endParaRPr lang="fr-FR" sz="700" dirty="0">
              <a:solidFill>
                <a:srgbClr val="002060"/>
              </a:solidFill>
              <a:latin typeface="Calibri" panose="020F0502020204030204" pitchFamily="34" charset="0"/>
              <a:ea typeface="Times New Roman" panose="02020603050405020304" pitchFamily="18" charset="0"/>
              <a:cs typeface="Arial" panose="020B0604020202020204" pitchFamily="34" charset="0"/>
            </a:endParaRPr>
          </a:p>
          <a:p>
            <a:pPr algn="just">
              <a:lnSpc>
                <a:spcPct val="150000"/>
              </a:lnSpc>
              <a:spcAft>
                <a:spcPts val="0"/>
              </a:spcAft>
              <a:defRPr/>
            </a:pPr>
            <a:r>
              <a:rPr lang="fr-FR" sz="1050" b="1" dirty="0">
                <a:solidFill>
                  <a:srgbClr val="002060"/>
                </a:solidFill>
                <a:latin typeface="Arial" panose="020B0604020202020204" pitchFamily="34" charset="0"/>
                <a:ea typeface="Times New Roman" panose="02020603050405020304" pitchFamily="18" charset="0"/>
                <a:cs typeface="Arial" panose="020B0604020202020204" pitchFamily="34" charset="0"/>
              </a:rPr>
              <a:t>Latrine et bain moderne :</a:t>
            </a:r>
          </a:p>
          <a:p>
            <a:pPr algn="just">
              <a:lnSpc>
                <a:spcPct val="150000"/>
              </a:lnSpc>
              <a:buFont typeface="Symbol" panose="05050102010706020507" pitchFamily="18" charset="2"/>
              <a:buChar char=""/>
              <a:defRPr/>
            </a:pPr>
            <a:r>
              <a:rPr lang="fr-FR" altLang="fr-FR" sz="105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fr-FR" altLang="fr-FR" sz="1400" dirty="0">
                <a:solidFill>
                  <a:srgbClr val="800000"/>
                </a:solidFill>
                <a:latin typeface="Arial" panose="020B0604020202020204" pitchFamily="34" charset="0"/>
                <a:ea typeface="Times New Roman" panose="02020603050405020304" pitchFamily="18" charset="0"/>
                <a:cs typeface="Arial" panose="020B0604020202020204" pitchFamily="34" charset="0"/>
              </a:rPr>
              <a:t>93,7%</a:t>
            </a:r>
            <a:r>
              <a:rPr lang="fr-FR" altLang="fr-FR" sz="1050" dirty="0">
                <a:solidFill>
                  <a:srgbClr val="002060"/>
                </a:solidFill>
                <a:latin typeface="Arial" panose="020B0604020202020204" pitchFamily="34" charset="0"/>
                <a:ea typeface="Times New Roman" panose="02020603050405020304" pitchFamily="18" charset="0"/>
                <a:cs typeface="Arial" panose="020B0604020202020204" pitchFamily="34" charset="0"/>
              </a:rPr>
              <a:t> des ménages disposent d’une latrine (WC), 99% en milieu urbain et 83,7% en milieu rural.</a:t>
            </a:r>
          </a:p>
          <a:p>
            <a:pPr algn="just">
              <a:lnSpc>
                <a:spcPct val="150000"/>
              </a:lnSpc>
              <a:buFont typeface="Symbol" panose="05050102010706020507" pitchFamily="18" charset="2"/>
              <a:buChar char=""/>
              <a:defRPr/>
            </a:pPr>
            <a:r>
              <a:rPr lang="fr-FR" altLang="fr-FR" sz="105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fr-FR" altLang="fr-FR" sz="1400" dirty="0">
                <a:solidFill>
                  <a:srgbClr val="800000"/>
                </a:solidFill>
                <a:latin typeface="Arial" panose="020B0604020202020204" pitchFamily="34" charset="0"/>
                <a:ea typeface="Times New Roman" panose="02020603050405020304" pitchFamily="18" charset="0"/>
                <a:cs typeface="Arial" panose="020B0604020202020204" pitchFamily="34" charset="0"/>
              </a:rPr>
              <a:t>39,3%</a:t>
            </a:r>
            <a:r>
              <a:rPr lang="fr-FR" altLang="fr-FR" sz="1050" dirty="0">
                <a:solidFill>
                  <a:srgbClr val="002060"/>
                </a:solidFill>
                <a:latin typeface="Arial" panose="020B0604020202020204" pitchFamily="34" charset="0"/>
                <a:ea typeface="Times New Roman" panose="02020603050405020304" pitchFamily="18" charset="0"/>
                <a:cs typeface="Arial" panose="020B0604020202020204" pitchFamily="34" charset="0"/>
              </a:rPr>
              <a:t> des ménages disposent d’un bain moderne ou douche, 54,6% en milieu urbain et 9,7% en milieu rural.</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u numéro de diapositive 3"/>
          <p:cNvSpPr>
            <a:spLocks noGrp="1"/>
          </p:cNvSpPr>
          <p:nvPr>
            <p:ph type="sldNum" sz="quarter" idx="11"/>
          </p:nvPr>
        </p:nvSpPr>
        <p:spPr>
          <a:noFill/>
        </p:spPr>
        <p:txBody>
          <a:bodyPr/>
          <a:lstStyle/>
          <a:p>
            <a:fld id="{AB645CF1-C98B-4237-BC7B-C2F42F4678A1}" type="slidenum">
              <a:rPr lang="fr-FR" altLang="fr-FR"/>
              <a:pPr/>
              <a:t>55</a:t>
            </a:fld>
            <a:endParaRPr lang="fr-FR" altLang="fr-FR"/>
          </a:p>
        </p:txBody>
      </p:sp>
      <p:sp>
        <p:nvSpPr>
          <p:cNvPr id="81923" name="Rectangle 4"/>
          <p:cNvSpPr>
            <a:spLocks noChangeArrowheads="1"/>
          </p:cNvSpPr>
          <p:nvPr/>
        </p:nvSpPr>
        <p:spPr bwMode="auto">
          <a:xfrm>
            <a:off x="827088" y="981075"/>
            <a:ext cx="7489825" cy="390684"/>
          </a:xfrm>
          <a:prstGeom prst="rect">
            <a:avLst/>
          </a:prstGeom>
          <a:noFill/>
          <a:ln w="9525">
            <a:noFill/>
            <a:miter lim="800000"/>
            <a:headEnd/>
            <a:tailEnd/>
          </a:ln>
        </p:spPr>
        <p:txBody>
          <a:bodyPr>
            <a:spAutoFit/>
          </a:bodyPr>
          <a:lstStyle/>
          <a:p>
            <a:pPr algn="ctr">
              <a:lnSpc>
                <a:spcPct val="115000"/>
              </a:lnSpc>
              <a:spcAft>
                <a:spcPts val="1200"/>
              </a:spcAft>
            </a:pPr>
            <a:r>
              <a:rPr lang="fr-FR" altLang="fr-FR" b="1" dirty="0">
                <a:solidFill>
                  <a:srgbClr val="C00000"/>
                </a:solidFill>
                <a:latin typeface="Times New Roman" pitchFamily="18" charset="0"/>
              </a:rPr>
              <a:t>Ménages selon le mode d'évacuation des eaux usées </a:t>
            </a:r>
            <a:endParaRPr lang="fr-FR" altLang="fr-FR" dirty="0">
              <a:solidFill>
                <a:srgbClr val="C00000"/>
              </a:solidFill>
              <a:latin typeface="Calibri" pitchFamily="34" charset="0"/>
              <a:cs typeface="Times New Roman" pitchFamily="18" charset="0"/>
            </a:endParaRPr>
          </a:p>
        </p:txBody>
      </p:sp>
      <p:graphicFrame>
        <p:nvGraphicFramePr>
          <p:cNvPr id="6" name="Tableau 5"/>
          <p:cNvGraphicFramePr>
            <a:graphicFrameLocks noGrp="1"/>
          </p:cNvGraphicFramePr>
          <p:nvPr/>
        </p:nvGraphicFramePr>
        <p:xfrm>
          <a:off x="827584" y="1700808"/>
          <a:ext cx="7704856" cy="1333500"/>
        </p:xfrm>
        <a:graphic>
          <a:graphicData uri="http://schemas.openxmlformats.org/drawingml/2006/table">
            <a:tbl>
              <a:tblPr firstRow="1" firstCol="1" bandRow="1"/>
              <a:tblGrid>
                <a:gridCol w="2089728"/>
                <a:gridCol w="1146081"/>
                <a:gridCol w="876415"/>
                <a:gridCol w="876415"/>
                <a:gridCol w="943832"/>
                <a:gridCol w="808999"/>
                <a:gridCol w="963386"/>
              </a:tblGrid>
              <a:tr h="190500">
                <a:tc rowSpan="2">
                  <a:txBody>
                    <a:bodyPr/>
                    <a:lstStyle/>
                    <a:p>
                      <a:pPr>
                        <a:lnSpc>
                          <a:spcPct val="99000"/>
                        </a:lnSpc>
                        <a:spcAft>
                          <a:spcPts val="0"/>
                        </a:spcAft>
                      </a:pPr>
                      <a:r>
                        <a:rPr lang="fr-FR" sz="1100" b="1" dirty="0">
                          <a:effectLst/>
                          <a:latin typeface="Times New Roman" panose="02020603050405020304" pitchFamily="18" charset="0"/>
                          <a:ea typeface="Times New Roman" panose="02020603050405020304" pitchFamily="18" charset="0"/>
                          <a:cs typeface="Arial" panose="020B0604020202020204" pitchFamily="34" charset="0"/>
                        </a:rPr>
                        <a:t>Mode d’évacuation des eaux usées</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99000"/>
                        </a:lnSpc>
                        <a:spcAft>
                          <a:spcPts val="0"/>
                        </a:spcAft>
                      </a:pPr>
                      <a:r>
                        <a:rPr lang="fr-FR" sz="1100" b="1" dirty="0">
                          <a:effectLst/>
                          <a:latin typeface="Times New Roman" panose="02020603050405020304" pitchFamily="18" charset="0"/>
                          <a:ea typeface="Times New Roman" panose="02020603050405020304" pitchFamily="18" charset="0"/>
                          <a:cs typeface="Arial" panose="020B0604020202020204" pitchFamily="34" charset="0"/>
                        </a:rPr>
                        <a:t>2004</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lnSpc>
                          <a:spcPct val="99000"/>
                        </a:lnSpc>
                        <a:spcAft>
                          <a:spcPts val="0"/>
                        </a:spcAft>
                      </a:pPr>
                      <a:r>
                        <a:rPr lang="fr-FR" sz="1100" b="1">
                          <a:effectLst/>
                          <a:latin typeface="Times New Roman" panose="02020603050405020304" pitchFamily="18" charset="0"/>
                          <a:ea typeface="Times New Roman" panose="02020603050405020304" pitchFamily="18" charset="0"/>
                          <a:cs typeface="Arial" panose="020B0604020202020204" pitchFamily="34" charset="0"/>
                        </a:rPr>
                        <a:t>2014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90500">
                <a:tc vMerge="1">
                  <a:txBody>
                    <a:bodyPr/>
                    <a:lstStyle/>
                    <a:p>
                      <a:endParaRPr lang="fr-FR"/>
                    </a:p>
                  </a:txBody>
                  <a:tcPr/>
                </a:tc>
                <a:tc>
                  <a:txBody>
                    <a:bodyPr/>
                    <a:lstStyle/>
                    <a:p>
                      <a:pPr algn="ctr">
                        <a:lnSpc>
                          <a:spcPct val="99000"/>
                        </a:lnSpc>
                        <a:spcAft>
                          <a:spcPts val="0"/>
                        </a:spcAft>
                      </a:pPr>
                      <a:r>
                        <a:rPr lang="fr-FR" sz="1100" b="1">
                          <a:effectLst/>
                          <a:latin typeface="Times New Roman" panose="02020603050405020304" pitchFamily="18" charset="0"/>
                          <a:ea typeface="Times New Roman" panose="02020603050405020304" pitchFamily="18" charset="0"/>
                          <a:cs typeface="Arial" panose="020B0604020202020204" pitchFamily="34" charset="0"/>
                        </a:rPr>
                        <a:t>Urbain</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b="1">
                          <a:effectLst/>
                          <a:latin typeface="Times New Roman" panose="02020603050405020304" pitchFamily="18" charset="0"/>
                          <a:ea typeface="Times New Roman" panose="02020603050405020304" pitchFamily="18" charset="0"/>
                          <a:cs typeface="Arial" panose="020B0604020202020204" pitchFamily="34" charset="0"/>
                        </a:rPr>
                        <a:t>Rural</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b="1">
                          <a:effectLst/>
                          <a:latin typeface="Times New Roman" panose="02020603050405020304" pitchFamily="18" charset="0"/>
                          <a:ea typeface="Times New Roman" panose="02020603050405020304" pitchFamily="18" charset="0"/>
                          <a:cs typeface="Arial" panose="020B0604020202020204" pitchFamily="34" charset="0"/>
                        </a:rPr>
                        <a:t>Total</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b="1">
                          <a:effectLst/>
                          <a:latin typeface="Times New Roman" panose="02020603050405020304" pitchFamily="18" charset="0"/>
                          <a:ea typeface="Times New Roman" panose="02020603050405020304" pitchFamily="18" charset="0"/>
                          <a:cs typeface="Arial" panose="020B0604020202020204" pitchFamily="34" charset="0"/>
                        </a:rPr>
                        <a:t>Urbain</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b="1">
                          <a:effectLst/>
                          <a:latin typeface="Times New Roman" panose="02020603050405020304" pitchFamily="18" charset="0"/>
                          <a:ea typeface="Times New Roman" panose="02020603050405020304" pitchFamily="18" charset="0"/>
                          <a:cs typeface="Arial" panose="020B0604020202020204" pitchFamily="34" charset="0"/>
                        </a:rPr>
                        <a:t>Rural</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b="1">
                          <a:effectLst/>
                          <a:latin typeface="Times New Roman" panose="02020603050405020304" pitchFamily="18" charset="0"/>
                          <a:ea typeface="Times New Roman" panose="02020603050405020304" pitchFamily="18" charset="0"/>
                          <a:cs typeface="Arial" panose="020B0604020202020204" pitchFamily="34" charset="0"/>
                        </a:rPr>
                        <a:t>Total</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Réseau public</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79,0</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1,7</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48,6</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88,5</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2,8</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59,2</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Fosse septique</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11,0</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36,4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21,0</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8,8</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50,5</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23,0</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Puits perdu</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3,1</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18,8</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9,3</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1,4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20,8</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8,1</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Autres</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6,9</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42,7</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21,0</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1,0</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25,2</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9,3</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Dans la nature</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0,2</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0,6</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0,4</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1985" name="Rectangle 6"/>
          <p:cNvSpPr>
            <a:spLocks noChangeArrowheads="1"/>
          </p:cNvSpPr>
          <p:nvPr/>
        </p:nvSpPr>
        <p:spPr bwMode="auto">
          <a:xfrm>
            <a:off x="539750" y="3484563"/>
            <a:ext cx="8189913" cy="1985159"/>
          </a:xfrm>
          <a:prstGeom prst="rect">
            <a:avLst/>
          </a:prstGeom>
          <a:noFill/>
          <a:ln w="9525">
            <a:noFill/>
            <a:miter lim="800000"/>
            <a:headEnd/>
            <a:tailEnd/>
          </a:ln>
        </p:spPr>
        <p:txBody>
          <a:bodyPr>
            <a:spAutoFit/>
          </a:bodyPr>
          <a:lstStyle/>
          <a:p>
            <a:pPr marL="342900" indent="-342900" algn="just">
              <a:lnSpc>
                <a:spcPct val="150000"/>
              </a:lnSpc>
              <a:buFont typeface="Symbol" pitchFamily="18" charset="2"/>
              <a:buChar char=""/>
            </a:pPr>
            <a:r>
              <a:rPr lang="fr-FR" altLang="fr-FR" dirty="0">
                <a:solidFill>
                  <a:srgbClr val="800000"/>
                </a:solidFill>
                <a:cs typeface="Times New Roman" pitchFamily="18" charset="0"/>
              </a:rPr>
              <a:t>59,2%</a:t>
            </a:r>
            <a:r>
              <a:rPr lang="fr-FR" altLang="fr-FR" sz="1400" dirty="0">
                <a:solidFill>
                  <a:srgbClr val="002060"/>
                </a:solidFill>
                <a:cs typeface="Times New Roman" pitchFamily="18" charset="0"/>
              </a:rPr>
              <a:t> des ménages occupent un logement raccordé à un </a:t>
            </a:r>
            <a:r>
              <a:rPr lang="fr-FR" altLang="fr-FR" sz="1400" dirty="0">
                <a:solidFill>
                  <a:srgbClr val="00B050"/>
                </a:solidFill>
                <a:cs typeface="Times New Roman" pitchFamily="18" charset="0"/>
              </a:rPr>
              <a:t>réseau public </a:t>
            </a:r>
            <a:r>
              <a:rPr lang="fr-FR" altLang="fr-FR" sz="1400" dirty="0">
                <a:solidFill>
                  <a:srgbClr val="002060"/>
                </a:solidFill>
                <a:cs typeface="Times New Roman" pitchFamily="18" charset="0"/>
              </a:rPr>
              <a:t>d’évacuation des eaux usées (</a:t>
            </a:r>
            <a:r>
              <a:rPr lang="fr-FR" altLang="fr-FR" dirty="0">
                <a:solidFill>
                  <a:srgbClr val="800000"/>
                </a:solidFill>
                <a:cs typeface="Times New Roman" pitchFamily="18" charset="0"/>
              </a:rPr>
              <a:t>88,5%</a:t>
            </a:r>
            <a:r>
              <a:rPr lang="fr-FR" altLang="fr-FR" sz="1400" dirty="0">
                <a:solidFill>
                  <a:srgbClr val="002060"/>
                </a:solidFill>
                <a:cs typeface="Times New Roman" pitchFamily="18" charset="0"/>
              </a:rPr>
              <a:t> en milieu urbain et 2,8% en milieu rural</a:t>
            </a:r>
            <a:r>
              <a:rPr lang="fr-FR" altLang="fr-FR" sz="1400" dirty="0" smtClean="0">
                <a:solidFill>
                  <a:srgbClr val="002060"/>
                </a:solidFill>
                <a:cs typeface="Times New Roman" pitchFamily="18" charset="0"/>
              </a:rPr>
              <a:t>).</a:t>
            </a:r>
          </a:p>
          <a:p>
            <a:pPr marL="342900" indent="-342900" algn="just">
              <a:lnSpc>
                <a:spcPct val="150000"/>
              </a:lnSpc>
              <a:buFont typeface="Symbol" pitchFamily="18" charset="2"/>
              <a:buChar char=""/>
            </a:pPr>
            <a:endParaRPr lang="fr-FR" altLang="fr-FR" sz="1400" dirty="0" smtClean="0">
              <a:solidFill>
                <a:srgbClr val="002060"/>
              </a:solidFill>
              <a:cs typeface="Times New Roman" pitchFamily="18" charset="0"/>
            </a:endParaRPr>
          </a:p>
          <a:p>
            <a:pPr marL="342900" indent="-342900" algn="just">
              <a:lnSpc>
                <a:spcPct val="150000"/>
              </a:lnSpc>
              <a:buFont typeface="Symbol" pitchFamily="18" charset="2"/>
              <a:buChar char=""/>
            </a:pPr>
            <a:endParaRPr lang="fr-FR" altLang="fr-FR" sz="1400" dirty="0">
              <a:solidFill>
                <a:srgbClr val="002060"/>
              </a:solidFill>
              <a:cs typeface="Times New Roman" pitchFamily="18" charset="0"/>
            </a:endParaRPr>
          </a:p>
          <a:p>
            <a:pPr marL="342900" indent="-342900" algn="just">
              <a:lnSpc>
                <a:spcPct val="150000"/>
              </a:lnSpc>
              <a:buFont typeface="Symbol" pitchFamily="18" charset="2"/>
              <a:buChar char=""/>
            </a:pPr>
            <a:r>
              <a:rPr lang="fr-FR" altLang="fr-FR" dirty="0">
                <a:solidFill>
                  <a:srgbClr val="800000"/>
                </a:solidFill>
                <a:cs typeface="Times New Roman" pitchFamily="18" charset="0"/>
              </a:rPr>
              <a:t>23%</a:t>
            </a:r>
            <a:r>
              <a:rPr lang="fr-FR" altLang="fr-FR" sz="1400" dirty="0">
                <a:solidFill>
                  <a:srgbClr val="002060"/>
                </a:solidFill>
                <a:cs typeface="Times New Roman" pitchFamily="18" charset="0"/>
              </a:rPr>
              <a:t> recourent à une </a:t>
            </a:r>
            <a:r>
              <a:rPr lang="fr-FR" altLang="fr-FR" sz="1400" dirty="0">
                <a:solidFill>
                  <a:srgbClr val="00B050"/>
                </a:solidFill>
                <a:cs typeface="Times New Roman" pitchFamily="18" charset="0"/>
              </a:rPr>
              <a:t>fosse septique </a:t>
            </a:r>
            <a:r>
              <a:rPr lang="fr-FR" altLang="fr-FR" sz="1400" dirty="0">
                <a:solidFill>
                  <a:srgbClr val="002060"/>
                </a:solidFill>
                <a:cs typeface="Times New Roman" pitchFamily="18" charset="0"/>
              </a:rPr>
              <a:t>(8,8% en milieu urbain et </a:t>
            </a:r>
            <a:r>
              <a:rPr lang="fr-FR" altLang="fr-FR" dirty="0">
                <a:solidFill>
                  <a:srgbClr val="800000"/>
                </a:solidFill>
                <a:cs typeface="Times New Roman" pitchFamily="18" charset="0"/>
              </a:rPr>
              <a:t>50,5%</a:t>
            </a:r>
            <a:r>
              <a:rPr lang="fr-FR" altLang="fr-FR" sz="1400" dirty="0">
                <a:solidFill>
                  <a:srgbClr val="002060"/>
                </a:solidFill>
                <a:cs typeface="Times New Roman" pitchFamily="18" charset="0"/>
              </a:rPr>
              <a:t> en milieu rural).</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u numéro de diapositive 3"/>
          <p:cNvSpPr>
            <a:spLocks noGrp="1"/>
          </p:cNvSpPr>
          <p:nvPr>
            <p:ph type="sldNum" sz="quarter" idx="11"/>
          </p:nvPr>
        </p:nvSpPr>
        <p:spPr>
          <a:noFill/>
        </p:spPr>
        <p:txBody>
          <a:bodyPr/>
          <a:lstStyle/>
          <a:p>
            <a:fld id="{9A2D1F8C-4524-41B9-9B16-477D6E52EF41}" type="slidenum">
              <a:rPr lang="fr-FR" altLang="fr-FR"/>
              <a:pPr/>
              <a:t>56</a:t>
            </a:fld>
            <a:endParaRPr lang="fr-FR" altLang="fr-FR"/>
          </a:p>
        </p:txBody>
      </p:sp>
      <p:graphicFrame>
        <p:nvGraphicFramePr>
          <p:cNvPr id="6" name="Tableau 5"/>
          <p:cNvGraphicFramePr>
            <a:graphicFrameLocks noGrp="1"/>
          </p:cNvGraphicFramePr>
          <p:nvPr/>
        </p:nvGraphicFramePr>
        <p:xfrm>
          <a:off x="846138" y="1828800"/>
          <a:ext cx="7250112" cy="1143000"/>
        </p:xfrm>
        <a:graphic>
          <a:graphicData uri="http://schemas.openxmlformats.org/drawingml/2006/table">
            <a:tbl>
              <a:tblPr firstRow="1" firstCol="1" bandRow="1"/>
              <a:tblGrid>
                <a:gridCol w="4175449"/>
                <a:gridCol w="1048576"/>
                <a:gridCol w="1044225"/>
                <a:gridCol w="981862"/>
              </a:tblGrid>
              <a:tr h="190500">
                <a:tc rowSpan="2">
                  <a:txBody>
                    <a:bodyPr/>
                    <a:lstStyle/>
                    <a:p>
                      <a:pPr>
                        <a:lnSpc>
                          <a:spcPct val="99000"/>
                        </a:lnSpc>
                        <a:spcAft>
                          <a:spcPts val="0"/>
                        </a:spcAft>
                      </a:pPr>
                      <a:r>
                        <a:rPr lang="fr-FR" sz="1100" b="1" dirty="0">
                          <a:effectLst/>
                          <a:latin typeface="Times New Roman" panose="02020603050405020304" pitchFamily="18" charset="0"/>
                          <a:ea typeface="Times New Roman" panose="02020603050405020304" pitchFamily="18" charset="0"/>
                          <a:cs typeface="Arial" panose="020B0604020202020204" pitchFamily="34" charset="0"/>
                        </a:rPr>
                        <a:t>Mode d’évacuation des déchets ménagers</a:t>
                      </a:r>
                      <a:endParaRPr lang="fr-F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99000"/>
                        </a:lnSpc>
                        <a:spcAft>
                          <a:spcPts val="0"/>
                        </a:spcAft>
                      </a:pPr>
                      <a:r>
                        <a:rPr lang="fr-FR" sz="1100" b="1">
                          <a:effectLst/>
                          <a:latin typeface="Times New Roman" panose="02020603050405020304" pitchFamily="18" charset="0"/>
                          <a:ea typeface="Times New Roman" panose="02020603050405020304" pitchFamily="18" charset="0"/>
                          <a:cs typeface="Arial" panose="020B0604020202020204" pitchFamily="34" charset="0"/>
                        </a:rPr>
                        <a:t>2014</a:t>
                      </a:r>
                      <a:endParaRPr lang="fr-FR" sz="1100">
                        <a:effectLst/>
                        <a:latin typeface="Calibri" panose="020F0502020204030204" pitchFamily="34" charset="0"/>
                        <a:ea typeface="Times New Roman" panose="02020603050405020304" pitchFamily="18" charset="0"/>
                        <a:cs typeface="Arial" panose="020B0604020202020204" pitchFamily="34" charset="0"/>
                      </a:endParaRPr>
                    </a:p>
                  </a:txBody>
                  <a:tcPr marL="44449" marR="444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90500">
                <a:tc vMerge="1">
                  <a:txBody>
                    <a:bodyPr/>
                    <a:lstStyle/>
                    <a:p>
                      <a:endParaRPr lang="fr-FR"/>
                    </a:p>
                  </a:txBody>
                  <a:tcPr/>
                </a:tc>
                <a:tc>
                  <a:txBody>
                    <a:bodyPr/>
                    <a:lstStyle/>
                    <a:p>
                      <a:pPr algn="ctr">
                        <a:lnSpc>
                          <a:spcPct val="99000"/>
                        </a:lnSpc>
                        <a:spcAft>
                          <a:spcPts val="0"/>
                        </a:spcAft>
                      </a:pPr>
                      <a:r>
                        <a:rPr lang="fr-FR" sz="1100" b="1">
                          <a:effectLst/>
                          <a:latin typeface="Times New Roman" panose="02020603050405020304" pitchFamily="18" charset="0"/>
                          <a:ea typeface="Times New Roman" panose="02020603050405020304" pitchFamily="18" charset="0"/>
                          <a:cs typeface="Arial" panose="020B0604020202020204" pitchFamily="34" charset="0"/>
                        </a:rPr>
                        <a:t>Urbain</a:t>
                      </a:r>
                      <a:endParaRPr lang="fr-FR" sz="1100">
                        <a:effectLst/>
                        <a:latin typeface="Calibri" panose="020F0502020204030204" pitchFamily="34" charset="0"/>
                        <a:ea typeface="Times New Roman" panose="02020603050405020304" pitchFamily="18" charset="0"/>
                        <a:cs typeface="Arial" panose="020B0604020202020204" pitchFamily="34" charset="0"/>
                      </a:endParaRPr>
                    </a:p>
                  </a:txBody>
                  <a:tcPr marL="44449" marR="444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b="1">
                          <a:effectLst/>
                          <a:latin typeface="Times New Roman" panose="02020603050405020304" pitchFamily="18" charset="0"/>
                          <a:ea typeface="Times New Roman" panose="02020603050405020304" pitchFamily="18" charset="0"/>
                          <a:cs typeface="Arial" panose="020B0604020202020204" pitchFamily="34" charset="0"/>
                        </a:rPr>
                        <a:t>Rural</a:t>
                      </a:r>
                      <a:endParaRPr lang="fr-FR" sz="1100">
                        <a:effectLst/>
                        <a:latin typeface="Calibri" panose="020F0502020204030204" pitchFamily="34" charset="0"/>
                        <a:ea typeface="Times New Roman" panose="02020603050405020304" pitchFamily="18" charset="0"/>
                        <a:cs typeface="Arial" panose="020B0604020202020204" pitchFamily="34" charset="0"/>
                      </a:endParaRPr>
                    </a:p>
                  </a:txBody>
                  <a:tcPr marL="44449" marR="444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b="1">
                          <a:effectLst/>
                          <a:latin typeface="Times New Roman" panose="02020603050405020304" pitchFamily="18" charset="0"/>
                          <a:ea typeface="Times New Roman" panose="02020603050405020304" pitchFamily="18" charset="0"/>
                          <a:cs typeface="Arial" panose="020B0604020202020204" pitchFamily="34" charset="0"/>
                        </a:rPr>
                        <a:t>Total</a:t>
                      </a:r>
                      <a:endParaRPr lang="fr-FR" sz="1100">
                        <a:effectLst/>
                        <a:latin typeface="Calibri" panose="020F0502020204030204" pitchFamily="34" charset="0"/>
                        <a:ea typeface="Times New Roman" panose="02020603050405020304" pitchFamily="18" charset="0"/>
                        <a:cs typeface="Arial" panose="020B0604020202020204" pitchFamily="34" charset="0"/>
                      </a:endParaRPr>
                    </a:p>
                  </a:txBody>
                  <a:tcPr marL="44449" marR="444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Poubelle de la commune</a:t>
                      </a:r>
                      <a:endParaRPr lang="fr-FR" sz="1100">
                        <a:effectLst/>
                        <a:latin typeface="Calibri" panose="020F0502020204030204" pitchFamily="34" charset="0"/>
                        <a:ea typeface="Times New Roman" panose="02020603050405020304" pitchFamily="18" charset="0"/>
                        <a:cs typeface="Arial" panose="020B0604020202020204" pitchFamily="34" charset="0"/>
                      </a:endParaRPr>
                    </a:p>
                  </a:txBody>
                  <a:tcPr marL="44449" marR="444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67,7</a:t>
                      </a:r>
                      <a:endParaRPr lang="fr-FR" sz="1100">
                        <a:effectLst/>
                        <a:latin typeface="Calibri" panose="020F0502020204030204" pitchFamily="34" charset="0"/>
                        <a:ea typeface="Times New Roman" panose="02020603050405020304" pitchFamily="18" charset="0"/>
                        <a:cs typeface="Arial" panose="020B0604020202020204" pitchFamily="34"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2,7</a:t>
                      </a:r>
                      <a:endParaRPr lang="fr-FR" sz="1100">
                        <a:effectLst/>
                        <a:latin typeface="Calibri" panose="020F0502020204030204" pitchFamily="34" charset="0"/>
                        <a:ea typeface="Times New Roman" panose="02020603050405020304" pitchFamily="18" charset="0"/>
                        <a:cs typeface="Arial" panose="020B0604020202020204" pitchFamily="34"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45,5</a:t>
                      </a:r>
                      <a:endParaRPr lang="fr-FR" sz="1100">
                        <a:effectLst/>
                        <a:latin typeface="Calibri" panose="020F0502020204030204" pitchFamily="34" charset="0"/>
                        <a:ea typeface="Times New Roman" panose="02020603050405020304" pitchFamily="18" charset="0"/>
                        <a:cs typeface="Arial" panose="020B0604020202020204" pitchFamily="34"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Camion commun ou privé</a:t>
                      </a:r>
                      <a:endParaRPr lang="fr-FR" sz="1100">
                        <a:effectLst/>
                        <a:latin typeface="Calibri" panose="020F0502020204030204" pitchFamily="34" charset="0"/>
                        <a:ea typeface="Times New Roman" panose="02020603050405020304" pitchFamily="18" charset="0"/>
                        <a:cs typeface="Arial" panose="020B0604020202020204" pitchFamily="34" charset="0"/>
                      </a:endParaRPr>
                    </a:p>
                  </a:txBody>
                  <a:tcPr marL="44449" marR="444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26,9</a:t>
                      </a:r>
                      <a:endParaRPr lang="fr-FR" sz="1100">
                        <a:effectLst/>
                        <a:latin typeface="Calibri" panose="020F0502020204030204" pitchFamily="34" charset="0"/>
                        <a:ea typeface="Times New Roman" panose="02020603050405020304" pitchFamily="18" charset="0"/>
                        <a:cs typeface="Arial" panose="020B0604020202020204" pitchFamily="34"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5,9</a:t>
                      </a:r>
                      <a:endParaRPr lang="fr-FR" sz="1100">
                        <a:effectLst/>
                        <a:latin typeface="Calibri" panose="020F0502020204030204" pitchFamily="34" charset="0"/>
                        <a:ea typeface="Times New Roman" panose="02020603050405020304" pitchFamily="18" charset="0"/>
                        <a:cs typeface="Arial" panose="020B0604020202020204" pitchFamily="34"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19,7</a:t>
                      </a:r>
                      <a:endParaRPr lang="fr-FR" sz="1100">
                        <a:effectLst/>
                        <a:latin typeface="Calibri" panose="020F0502020204030204" pitchFamily="34" charset="0"/>
                        <a:ea typeface="Times New Roman" panose="02020603050405020304" pitchFamily="18" charset="0"/>
                        <a:cs typeface="Arial" panose="020B0604020202020204" pitchFamily="34"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Dans la nature</a:t>
                      </a:r>
                      <a:endParaRPr lang="fr-FR" sz="1100">
                        <a:effectLst/>
                        <a:latin typeface="Calibri" panose="020F0502020204030204" pitchFamily="34" charset="0"/>
                        <a:ea typeface="Times New Roman" panose="02020603050405020304" pitchFamily="18" charset="0"/>
                        <a:cs typeface="Arial" panose="020B0604020202020204" pitchFamily="34" charset="0"/>
                      </a:endParaRPr>
                    </a:p>
                  </a:txBody>
                  <a:tcPr marL="44449" marR="444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4,8</a:t>
                      </a:r>
                      <a:endParaRPr lang="fr-FR" sz="1100">
                        <a:effectLst/>
                        <a:latin typeface="Calibri" panose="020F0502020204030204" pitchFamily="34" charset="0"/>
                        <a:ea typeface="Times New Roman" panose="02020603050405020304" pitchFamily="18" charset="0"/>
                        <a:cs typeface="Arial" panose="020B0604020202020204" pitchFamily="34"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89,3</a:t>
                      </a:r>
                      <a:endParaRPr lang="fr-FR" sz="1100">
                        <a:effectLst/>
                        <a:latin typeface="Calibri" panose="020F0502020204030204" pitchFamily="34" charset="0"/>
                        <a:ea typeface="Times New Roman" panose="02020603050405020304" pitchFamily="18" charset="0"/>
                        <a:cs typeface="Arial" panose="020B0604020202020204" pitchFamily="34"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33,6</a:t>
                      </a:r>
                      <a:endParaRPr lang="fr-FR" sz="1100">
                        <a:effectLst/>
                        <a:latin typeface="Calibri" panose="020F0502020204030204" pitchFamily="34" charset="0"/>
                        <a:ea typeface="Times New Roman" panose="02020603050405020304" pitchFamily="18" charset="0"/>
                        <a:cs typeface="Arial" panose="020B0604020202020204" pitchFamily="34"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Autres</a:t>
                      </a:r>
                      <a:endParaRPr lang="fr-F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49" marR="444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0,6</a:t>
                      </a:r>
                      <a:endParaRPr lang="fr-FR" sz="1100">
                        <a:effectLst/>
                        <a:latin typeface="Calibri" panose="020F0502020204030204" pitchFamily="34" charset="0"/>
                        <a:ea typeface="Times New Roman" panose="02020603050405020304" pitchFamily="18" charset="0"/>
                        <a:cs typeface="Arial" panose="020B0604020202020204" pitchFamily="34"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effectLst/>
                          <a:latin typeface="Times New Roman" panose="02020603050405020304" pitchFamily="18" charset="0"/>
                          <a:ea typeface="Times New Roman" panose="02020603050405020304" pitchFamily="18" charset="0"/>
                          <a:cs typeface="Arial" panose="020B0604020202020204" pitchFamily="34" charset="0"/>
                        </a:rPr>
                        <a:t>2,1</a:t>
                      </a:r>
                      <a:endParaRPr lang="fr-FR" sz="1100">
                        <a:effectLst/>
                        <a:latin typeface="Calibri" panose="020F0502020204030204" pitchFamily="34" charset="0"/>
                        <a:ea typeface="Times New Roman" panose="02020603050405020304" pitchFamily="18" charset="0"/>
                        <a:cs typeface="Arial" panose="020B0604020202020204" pitchFamily="34"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effectLst/>
                          <a:latin typeface="Times New Roman" panose="02020603050405020304" pitchFamily="18" charset="0"/>
                          <a:ea typeface="Times New Roman" panose="02020603050405020304" pitchFamily="18" charset="0"/>
                          <a:cs typeface="Arial" panose="020B0604020202020204" pitchFamily="34" charset="0"/>
                        </a:rPr>
                        <a:t>1,1</a:t>
                      </a:r>
                      <a:endParaRPr lang="fr-F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2981" name="Rectangle 6"/>
          <p:cNvSpPr>
            <a:spLocks noChangeArrowheads="1"/>
          </p:cNvSpPr>
          <p:nvPr/>
        </p:nvSpPr>
        <p:spPr bwMode="auto">
          <a:xfrm>
            <a:off x="727075" y="1157288"/>
            <a:ext cx="7949381" cy="410882"/>
          </a:xfrm>
          <a:prstGeom prst="rect">
            <a:avLst/>
          </a:prstGeom>
          <a:noFill/>
          <a:ln w="9525">
            <a:noFill/>
            <a:miter lim="800000"/>
            <a:headEnd/>
            <a:tailEnd/>
          </a:ln>
        </p:spPr>
        <p:txBody>
          <a:bodyPr wrap="square">
            <a:spAutoFit/>
          </a:bodyPr>
          <a:lstStyle/>
          <a:p>
            <a:pPr algn="ctr">
              <a:lnSpc>
                <a:spcPct val="115000"/>
              </a:lnSpc>
              <a:spcAft>
                <a:spcPts val="1200"/>
              </a:spcAft>
            </a:pPr>
            <a:r>
              <a:rPr lang="fr-FR" altLang="fr-FR" b="1" dirty="0">
                <a:solidFill>
                  <a:srgbClr val="C00000"/>
                </a:solidFill>
                <a:latin typeface="Times New Roman" pitchFamily="18" charset="0"/>
              </a:rPr>
              <a:t>Ménages selon le mode d'évacuation des déchets </a:t>
            </a:r>
            <a:r>
              <a:rPr lang="fr-FR" altLang="fr-FR" b="1" dirty="0" smtClean="0">
                <a:solidFill>
                  <a:srgbClr val="C00000"/>
                </a:solidFill>
                <a:latin typeface="Times New Roman" pitchFamily="18" charset="0"/>
              </a:rPr>
              <a:t>ménagers</a:t>
            </a:r>
            <a:endParaRPr lang="fr-FR" altLang="fr-FR" dirty="0">
              <a:solidFill>
                <a:srgbClr val="C00000"/>
              </a:solidFill>
              <a:latin typeface="Calibri" pitchFamily="34" charset="0"/>
              <a:cs typeface="Times New Roman" pitchFamily="18" charset="0"/>
            </a:endParaRPr>
          </a:p>
        </p:txBody>
      </p:sp>
      <p:sp>
        <p:nvSpPr>
          <p:cNvPr id="82982" name="Rectangle 7"/>
          <p:cNvSpPr>
            <a:spLocks noChangeArrowheads="1"/>
          </p:cNvSpPr>
          <p:nvPr/>
        </p:nvSpPr>
        <p:spPr bwMode="auto">
          <a:xfrm>
            <a:off x="979488" y="3340100"/>
            <a:ext cx="6985000" cy="1569660"/>
          </a:xfrm>
          <a:prstGeom prst="rect">
            <a:avLst/>
          </a:prstGeom>
          <a:noFill/>
          <a:ln w="9525">
            <a:noFill/>
            <a:miter lim="800000"/>
            <a:headEnd/>
            <a:tailEnd/>
          </a:ln>
        </p:spPr>
        <p:txBody>
          <a:bodyPr>
            <a:spAutoFit/>
          </a:bodyPr>
          <a:lstStyle/>
          <a:p>
            <a:pPr marL="342900" indent="-342900" algn="just">
              <a:lnSpc>
                <a:spcPct val="150000"/>
              </a:lnSpc>
              <a:buFont typeface="Symbol" pitchFamily="18" charset="2"/>
              <a:buChar char=""/>
            </a:pPr>
            <a:r>
              <a:rPr lang="fr-FR" altLang="fr-FR" dirty="0">
                <a:solidFill>
                  <a:srgbClr val="C00000"/>
                </a:solidFill>
                <a:cs typeface="Times New Roman" pitchFamily="18" charset="0"/>
              </a:rPr>
              <a:t>65,2%</a:t>
            </a:r>
            <a:r>
              <a:rPr lang="fr-FR" altLang="fr-FR" sz="1400" dirty="0">
                <a:solidFill>
                  <a:srgbClr val="002060"/>
                </a:solidFill>
                <a:cs typeface="Times New Roman" pitchFamily="18" charset="0"/>
              </a:rPr>
              <a:t> des ménages évacuent leurs déchets ménagers par le biais des services communaux (poubelle de la commune ou camion </a:t>
            </a:r>
            <a:r>
              <a:rPr lang="fr-FR" altLang="fr-FR" sz="1400" dirty="0" smtClean="0">
                <a:solidFill>
                  <a:srgbClr val="002060"/>
                </a:solidFill>
                <a:cs typeface="Times New Roman" pitchFamily="18" charset="0"/>
              </a:rPr>
              <a:t>commun):</a:t>
            </a:r>
          </a:p>
          <a:p>
            <a:pPr marL="342900" indent="-342900" algn="just">
              <a:lnSpc>
                <a:spcPct val="150000"/>
              </a:lnSpc>
              <a:buFont typeface="Symbol" pitchFamily="18" charset="2"/>
              <a:buChar char=""/>
            </a:pPr>
            <a:endParaRPr lang="fr-FR" altLang="fr-FR" sz="1400" dirty="0">
              <a:solidFill>
                <a:srgbClr val="002060"/>
              </a:solidFill>
              <a:cs typeface="Times New Roman" pitchFamily="18" charset="0"/>
            </a:endParaRPr>
          </a:p>
          <a:p>
            <a:pPr marL="342900" indent="-342900" algn="just">
              <a:lnSpc>
                <a:spcPct val="150000"/>
              </a:lnSpc>
              <a:buFont typeface="Symbol" pitchFamily="18" charset="2"/>
              <a:buChar char=""/>
            </a:pPr>
            <a:r>
              <a:rPr lang="fr-FR" altLang="fr-FR" dirty="0" smtClean="0">
                <a:solidFill>
                  <a:srgbClr val="C00000"/>
                </a:solidFill>
                <a:cs typeface="Times New Roman" pitchFamily="18" charset="0"/>
              </a:rPr>
              <a:t>94,6</a:t>
            </a:r>
            <a:r>
              <a:rPr lang="fr-FR" altLang="fr-FR" dirty="0">
                <a:solidFill>
                  <a:srgbClr val="C00000"/>
                </a:solidFill>
                <a:cs typeface="Times New Roman" pitchFamily="18" charset="0"/>
              </a:rPr>
              <a:t>%</a:t>
            </a:r>
            <a:r>
              <a:rPr lang="fr-FR" altLang="fr-FR" sz="1400" dirty="0">
                <a:solidFill>
                  <a:srgbClr val="002060"/>
                </a:solidFill>
                <a:cs typeface="Times New Roman" pitchFamily="18" charset="0"/>
              </a:rPr>
              <a:t> en milieu urbain et de </a:t>
            </a:r>
            <a:r>
              <a:rPr lang="fr-FR" altLang="fr-FR" dirty="0">
                <a:solidFill>
                  <a:srgbClr val="C00000"/>
                </a:solidFill>
                <a:cs typeface="Times New Roman" pitchFamily="18" charset="0"/>
              </a:rPr>
              <a:t>8,6%</a:t>
            </a:r>
            <a:r>
              <a:rPr lang="fr-FR" altLang="fr-FR" sz="1400" dirty="0">
                <a:solidFill>
                  <a:srgbClr val="002060"/>
                </a:solidFill>
                <a:cs typeface="Times New Roman" pitchFamily="18" charset="0"/>
              </a:rPr>
              <a:t> en milieu rural.</a:t>
            </a:r>
            <a:endParaRPr lang="fr-FR" altLang="fr-FR" sz="1400" dirty="0">
              <a:solidFill>
                <a:srgbClr val="00206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u numéro de diapositive 3"/>
          <p:cNvSpPr>
            <a:spLocks noGrp="1"/>
          </p:cNvSpPr>
          <p:nvPr>
            <p:ph type="sldNum" sz="quarter" idx="11"/>
          </p:nvPr>
        </p:nvSpPr>
        <p:spPr>
          <a:noFill/>
        </p:spPr>
        <p:txBody>
          <a:bodyPr/>
          <a:lstStyle/>
          <a:p>
            <a:fld id="{BF7174CA-C6FA-43B2-8DE8-485726C753E7}" type="slidenum">
              <a:rPr lang="fr-FR" altLang="fr-FR"/>
              <a:pPr/>
              <a:t>57</a:t>
            </a:fld>
            <a:endParaRPr lang="fr-FR" altLang="fr-FR"/>
          </a:p>
        </p:txBody>
      </p:sp>
      <p:sp>
        <p:nvSpPr>
          <p:cNvPr id="83971" name="Rectangle 4"/>
          <p:cNvSpPr>
            <a:spLocks noChangeArrowheads="1"/>
          </p:cNvSpPr>
          <p:nvPr/>
        </p:nvSpPr>
        <p:spPr bwMode="auto">
          <a:xfrm>
            <a:off x="1115617" y="764704"/>
            <a:ext cx="7056784" cy="338554"/>
          </a:xfrm>
          <a:prstGeom prst="rect">
            <a:avLst/>
          </a:prstGeom>
          <a:noFill/>
          <a:ln w="9525">
            <a:noFill/>
            <a:miter lim="800000"/>
            <a:headEnd/>
            <a:tailEnd/>
          </a:ln>
        </p:spPr>
        <p:txBody>
          <a:bodyPr wrap="square">
            <a:spAutoFit/>
          </a:bodyPr>
          <a:lstStyle/>
          <a:p>
            <a:pPr algn="ctr"/>
            <a:r>
              <a:rPr lang="fr-FR" altLang="fr-FR" sz="1600" b="1" dirty="0" smtClean="0">
                <a:solidFill>
                  <a:srgbClr val="C00000"/>
                </a:solidFill>
                <a:latin typeface="Times New Roman" pitchFamily="18" charset="0"/>
              </a:rPr>
              <a:t>Ménages selon la possession d’équipements ménagers</a:t>
            </a:r>
            <a:endParaRPr lang="fr-FR" altLang="fr-FR" sz="1600" b="1" dirty="0">
              <a:solidFill>
                <a:srgbClr val="C00000"/>
              </a:solidFill>
            </a:endParaRPr>
          </a:p>
        </p:txBody>
      </p:sp>
      <p:graphicFrame>
        <p:nvGraphicFramePr>
          <p:cNvPr id="6" name="Tableau 5"/>
          <p:cNvGraphicFramePr>
            <a:graphicFrameLocks noGrp="1"/>
          </p:cNvGraphicFramePr>
          <p:nvPr/>
        </p:nvGraphicFramePr>
        <p:xfrm>
          <a:off x="827584" y="1412875"/>
          <a:ext cx="7477397" cy="1905000"/>
        </p:xfrm>
        <a:graphic>
          <a:graphicData uri="http://schemas.openxmlformats.org/drawingml/2006/table">
            <a:tbl>
              <a:tblPr firstRow="1" firstCol="1" bandRow="1"/>
              <a:tblGrid>
                <a:gridCol w="2859357"/>
                <a:gridCol w="882333"/>
                <a:gridCol w="722316"/>
                <a:gridCol w="882333"/>
                <a:gridCol w="882333"/>
                <a:gridCol w="722316"/>
                <a:gridCol w="526409"/>
              </a:tblGrid>
              <a:tr h="190500">
                <a:tc rowSpan="2">
                  <a:txBody>
                    <a:bodyPr/>
                    <a:lstStyle/>
                    <a:p>
                      <a:pPr>
                        <a:lnSpc>
                          <a:spcPct val="99000"/>
                        </a:lnSpc>
                        <a:spcAft>
                          <a:spcPts val="0"/>
                        </a:spcAft>
                      </a:pPr>
                      <a:r>
                        <a:rPr lang="fr-FR" sz="11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Equipements domestiques</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99000"/>
                        </a:lnSpc>
                        <a:spcAft>
                          <a:spcPts val="0"/>
                        </a:spcAft>
                      </a:pPr>
                      <a:r>
                        <a:rPr lang="fr-FR" sz="1100" b="1">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2004</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lnSpc>
                          <a:spcPct val="99000"/>
                        </a:lnSpc>
                        <a:spcAft>
                          <a:spcPts val="0"/>
                        </a:spcAft>
                      </a:pPr>
                      <a:r>
                        <a:rPr lang="fr-FR" sz="1100" b="1">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2014</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90500">
                <a:tc vMerge="1">
                  <a:txBody>
                    <a:bodyPr/>
                    <a:lstStyle/>
                    <a:p>
                      <a:endParaRPr lang="fr-FR"/>
                    </a:p>
                  </a:txBody>
                  <a:tcPr/>
                </a:tc>
                <a:tc>
                  <a:txBody>
                    <a:bodyPr/>
                    <a:lstStyle/>
                    <a:p>
                      <a:pPr algn="ctr">
                        <a:lnSpc>
                          <a:spcPct val="99000"/>
                        </a:lnSpc>
                        <a:spcAft>
                          <a:spcPts val="0"/>
                        </a:spcAft>
                      </a:pPr>
                      <a:r>
                        <a:rPr lang="fr-FR" sz="1100" b="1">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Urbain</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b="1">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Rural</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b="1">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Total</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b="1">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Urbain</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b="1">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Rural</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b="1">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Total</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Télévision</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88,5</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57,6</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76,4</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96,2</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85,9</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92,7</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Radio</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kern="12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kern="12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kern="12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55,5</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49,0</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53,3</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Téléphone mobile</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72,4</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42,3</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60,6</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96,6</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90,1</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94,4</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Téléphone fixe</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22,3</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2,1</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14,4</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19,9</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1,6</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13,6</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Internet</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27,6</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19,4</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Ordinateur</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35,8</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5,4</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25,4</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Parabole</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46,6</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14,0</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33,8</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90,0</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71,6</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83,7</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Réfrigérateur</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91,4</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72,4</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84,9</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3993" name="Rectangle 6"/>
          <p:cNvSpPr>
            <a:spLocks noChangeArrowheads="1"/>
          </p:cNvSpPr>
          <p:nvPr/>
        </p:nvSpPr>
        <p:spPr bwMode="auto">
          <a:xfrm>
            <a:off x="179512" y="3501008"/>
            <a:ext cx="8807450" cy="293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Clr>
                <a:srgbClr val="7B003B"/>
              </a:buClr>
              <a:buSzPct val="120000"/>
              <a:buBlip>
                <a:blip r:embed="rId2"/>
              </a:buBlip>
              <a:defRPr sz="2400">
                <a:solidFill>
                  <a:schemeClr val="bg2"/>
                </a:solidFill>
                <a:latin typeface="Calibri" panose="020F0502020204030204" pitchFamily="34" charset="0"/>
              </a:defRPr>
            </a:lvl1pPr>
            <a:lvl2pPr marL="742950" indent="-285750">
              <a:spcBef>
                <a:spcPct val="20000"/>
              </a:spcBef>
              <a:buClr>
                <a:srgbClr val="F18E00"/>
              </a:buClr>
              <a:buSzPct val="120000"/>
              <a:buFont typeface="Arial" panose="020B0604020202020204" pitchFamily="34" charset="0"/>
              <a:buBlip>
                <a:blip r:embed="rId3"/>
              </a:buBlip>
              <a:defRPr sz="2000">
                <a:solidFill>
                  <a:schemeClr val="bg2"/>
                </a:solidFill>
                <a:latin typeface="Calibri" panose="020F0502020204030204" pitchFamily="34" charset="0"/>
              </a:defRPr>
            </a:lvl2pPr>
            <a:lvl3pPr marL="1143000" indent="-228600">
              <a:spcBef>
                <a:spcPct val="20000"/>
              </a:spcBef>
              <a:buClr>
                <a:schemeClr val="bg2"/>
              </a:buClr>
              <a:buSzPct val="120000"/>
              <a:buBlip>
                <a:blip r:embed="rId4"/>
              </a:buBlip>
              <a:defRPr sz="1600">
                <a:solidFill>
                  <a:schemeClr val="bg2"/>
                </a:solidFill>
                <a:latin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ClrTx/>
              <a:buSzTx/>
              <a:buFont typeface="Symbol" panose="05050102010706020507" pitchFamily="18" charset="2"/>
              <a:buChar char=""/>
              <a:defRPr/>
            </a:pPr>
            <a:r>
              <a:rPr lang="fr-FR" altLang="fr-FR" sz="1600" dirty="0" smtClean="0">
                <a:solidFill>
                  <a:srgbClr val="C00000"/>
                </a:solidFill>
                <a:latin typeface="Arial" panose="020B0604020202020204" pitchFamily="34" charset="0"/>
                <a:cs typeface="Times New Roman" panose="02020603050405020304" pitchFamily="18" charset="0"/>
              </a:rPr>
              <a:t>94,4%</a:t>
            </a:r>
            <a:r>
              <a:rPr lang="fr-FR" altLang="fr-FR" sz="1400" dirty="0" smtClean="0">
                <a:solidFill>
                  <a:srgbClr val="002060"/>
                </a:solidFill>
                <a:latin typeface="Arial" panose="020B0604020202020204" pitchFamily="34" charset="0"/>
                <a:cs typeface="Times New Roman" panose="02020603050405020304" pitchFamily="18" charset="0"/>
              </a:rPr>
              <a:t> des ménages disposent d’au moins un téléphone portable (</a:t>
            </a:r>
            <a:r>
              <a:rPr lang="fr-FR" altLang="fr-FR" sz="1600" dirty="0" smtClean="0">
                <a:solidFill>
                  <a:srgbClr val="C00000"/>
                </a:solidFill>
                <a:latin typeface="Arial" panose="020B0604020202020204" pitchFamily="34" charset="0"/>
                <a:cs typeface="Times New Roman" panose="02020603050405020304" pitchFamily="18" charset="0"/>
              </a:rPr>
              <a:t>60,6%</a:t>
            </a:r>
            <a:r>
              <a:rPr lang="fr-FR" altLang="fr-FR" sz="1400" dirty="0" smtClean="0">
                <a:solidFill>
                  <a:srgbClr val="002060"/>
                </a:solidFill>
                <a:latin typeface="Arial" panose="020B0604020202020204" pitchFamily="34" charset="0"/>
                <a:cs typeface="Times New Roman" panose="02020603050405020304" pitchFamily="18" charset="0"/>
              </a:rPr>
              <a:t> en 2004).</a:t>
            </a:r>
            <a:endParaRPr lang="fr-FR" altLang="fr-FR" sz="1400" dirty="0" smtClean="0">
              <a:solidFill>
                <a:srgbClr val="002060"/>
              </a:solidFill>
              <a:cs typeface="Times New Roman" panose="02020603050405020304" pitchFamily="18" charset="0"/>
            </a:endParaRPr>
          </a:p>
          <a:p>
            <a:pPr algn="just">
              <a:lnSpc>
                <a:spcPct val="150000"/>
              </a:lnSpc>
              <a:spcBef>
                <a:spcPct val="0"/>
              </a:spcBef>
              <a:buClrTx/>
              <a:buSzTx/>
              <a:buFont typeface="Symbol" panose="05050102010706020507" pitchFamily="18" charset="2"/>
              <a:buChar char=""/>
              <a:defRPr/>
            </a:pPr>
            <a:r>
              <a:rPr lang="fr-FR" altLang="fr-FR" sz="1600" dirty="0" smtClean="0">
                <a:solidFill>
                  <a:srgbClr val="C00000"/>
                </a:solidFill>
                <a:latin typeface="Arial" panose="020B0604020202020204" pitchFamily="34" charset="0"/>
                <a:cs typeface="Times New Roman" panose="02020603050405020304" pitchFamily="18" charset="0"/>
              </a:rPr>
              <a:t>92,7%</a:t>
            </a:r>
            <a:r>
              <a:rPr lang="fr-FR" altLang="fr-FR" sz="1200" dirty="0" smtClean="0">
                <a:solidFill>
                  <a:srgbClr val="002060"/>
                </a:solidFill>
                <a:latin typeface="Arial" panose="020B0604020202020204" pitchFamily="34" charset="0"/>
                <a:cs typeface="Times New Roman" panose="02020603050405020304" pitchFamily="18" charset="0"/>
              </a:rPr>
              <a:t> </a:t>
            </a:r>
            <a:r>
              <a:rPr lang="fr-FR" altLang="fr-FR" sz="1400" dirty="0" smtClean="0">
                <a:solidFill>
                  <a:srgbClr val="002060"/>
                </a:solidFill>
                <a:latin typeface="Arial" panose="020B0604020202020204" pitchFamily="34" charset="0"/>
                <a:cs typeface="Times New Roman" panose="02020603050405020304" pitchFamily="18" charset="0"/>
              </a:rPr>
              <a:t>des ménages possèdent un poste de télévision (</a:t>
            </a:r>
            <a:r>
              <a:rPr lang="fr-FR" altLang="fr-FR" sz="1600" dirty="0" smtClean="0">
                <a:solidFill>
                  <a:srgbClr val="C00000"/>
                </a:solidFill>
                <a:latin typeface="Arial" panose="020B0604020202020204" pitchFamily="34" charset="0"/>
                <a:cs typeface="Times New Roman" panose="02020603050405020304" pitchFamily="18" charset="0"/>
              </a:rPr>
              <a:t>76,4%</a:t>
            </a:r>
            <a:r>
              <a:rPr lang="fr-FR" altLang="fr-FR" sz="1400" dirty="0" smtClean="0">
                <a:solidFill>
                  <a:srgbClr val="002060"/>
                </a:solidFill>
                <a:latin typeface="Arial" panose="020B0604020202020204" pitchFamily="34" charset="0"/>
                <a:cs typeface="Times New Roman" panose="02020603050405020304" pitchFamily="18" charset="0"/>
              </a:rPr>
              <a:t> en 2004).  </a:t>
            </a:r>
            <a:endParaRPr lang="fr-FR" altLang="fr-FR" sz="1400" dirty="0" smtClean="0">
              <a:solidFill>
                <a:srgbClr val="002060"/>
              </a:solidFill>
              <a:cs typeface="Times New Roman" panose="02020603050405020304" pitchFamily="18" charset="0"/>
            </a:endParaRPr>
          </a:p>
          <a:p>
            <a:pPr algn="just">
              <a:lnSpc>
                <a:spcPct val="150000"/>
              </a:lnSpc>
              <a:spcBef>
                <a:spcPct val="0"/>
              </a:spcBef>
              <a:buClrTx/>
              <a:buSzTx/>
              <a:buFont typeface="Symbol" panose="05050102010706020507" pitchFamily="18" charset="2"/>
              <a:buChar char=""/>
              <a:defRPr/>
            </a:pPr>
            <a:r>
              <a:rPr lang="fr-FR" altLang="fr-FR" sz="1600" dirty="0" smtClean="0">
                <a:solidFill>
                  <a:srgbClr val="C00000"/>
                </a:solidFill>
                <a:latin typeface="Arial" panose="020B0604020202020204" pitchFamily="34" charset="0"/>
                <a:cs typeface="Times New Roman" panose="02020603050405020304" pitchFamily="18" charset="0"/>
              </a:rPr>
              <a:t>83,7%</a:t>
            </a:r>
            <a:r>
              <a:rPr lang="fr-FR" altLang="fr-FR" sz="1400" dirty="0" smtClean="0">
                <a:solidFill>
                  <a:srgbClr val="002060"/>
                </a:solidFill>
                <a:latin typeface="Arial" panose="020B0604020202020204" pitchFamily="34" charset="0"/>
                <a:cs typeface="Times New Roman" panose="02020603050405020304" pitchFamily="18" charset="0"/>
              </a:rPr>
              <a:t> des ménages possèdent une antenne parabolique (</a:t>
            </a:r>
            <a:r>
              <a:rPr lang="fr-FR" altLang="fr-FR" sz="1600" dirty="0" smtClean="0">
                <a:solidFill>
                  <a:srgbClr val="C00000"/>
                </a:solidFill>
                <a:latin typeface="Arial" panose="020B0604020202020204" pitchFamily="34" charset="0"/>
                <a:cs typeface="Times New Roman" panose="02020603050405020304" pitchFamily="18" charset="0"/>
              </a:rPr>
              <a:t>33,8%</a:t>
            </a:r>
            <a:r>
              <a:rPr lang="fr-FR" altLang="fr-FR" sz="1400" dirty="0" smtClean="0">
                <a:solidFill>
                  <a:srgbClr val="002060"/>
                </a:solidFill>
                <a:latin typeface="Arial" panose="020B0604020202020204" pitchFamily="34" charset="0"/>
                <a:cs typeface="Times New Roman" panose="02020603050405020304" pitchFamily="18" charset="0"/>
              </a:rPr>
              <a:t> en 2004).</a:t>
            </a:r>
            <a:endParaRPr lang="fr-FR" altLang="fr-FR" sz="1400" dirty="0" smtClean="0">
              <a:solidFill>
                <a:srgbClr val="002060"/>
              </a:solidFill>
              <a:cs typeface="Times New Roman" panose="02020603050405020304" pitchFamily="18" charset="0"/>
            </a:endParaRPr>
          </a:p>
          <a:p>
            <a:pPr algn="just">
              <a:lnSpc>
                <a:spcPct val="150000"/>
              </a:lnSpc>
              <a:spcBef>
                <a:spcPct val="0"/>
              </a:spcBef>
              <a:buClrTx/>
              <a:buSzTx/>
              <a:buFont typeface="Symbol" panose="05050102010706020507" pitchFamily="18" charset="2"/>
              <a:buChar char=""/>
              <a:defRPr/>
            </a:pPr>
            <a:r>
              <a:rPr lang="fr-FR" altLang="fr-FR" sz="1600" dirty="0" smtClean="0">
                <a:solidFill>
                  <a:srgbClr val="C00000"/>
                </a:solidFill>
                <a:latin typeface="Arial" panose="020B0604020202020204" pitchFamily="34" charset="0"/>
                <a:cs typeface="Times New Roman" panose="02020603050405020304" pitchFamily="18" charset="0"/>
              </a:rPr>
              <a:t>25,4%</a:t>
            </a:r>
            <a:r>
              <a:rPr lang="fr-FR" altLang="fr-FR" sz="1400" dirty="0" smtClean="0">
                <a:solidFill>
                  <a:srgbClr val="002060"/>
                </a:solidFill>
                <a:latin typeface="Arial" panose="020B0604020202020204" pitchFamily="34" charset="0"/>
                <a:cs typeface="Times New Roman" panose="02020603050405020304" pitchFamily="18" charset="0"/>
              </a:rPr>
              <a:t> des ménages marocains possèdent un ordinateur (35,8% en milieu urbain et 5,4% en milieu rural). </a:t>
            </a:r>
            <a:endParaRPr lang="fr-FR" altLang="fr-FR" sz="1400" dirty="0" smtClean="0">
              <a:solidFill>
                <a:srgbClr val="002060"/>
              </a:solidFill>
              <a:cs typeface="Times New Roman" panose="02020603050405020304" pitchFamily="18" charset="0"/>
            </a:endParaRPr>
          </a:p>
          <a:p>
            <a:pPr algn="just">
              <a:lnSpc>
                <a:spcPct val="150000"/>
              </a:lnSpc>
              <a:spcBef>
                <a:spcPct val="0"/>
              </a:spcBef>
              <a:buClrTx/>
              <a:buSzTx/>
              <a:buFont typeface="Symbol" panose="05050102010706020507" pitchFamily="18" charset="2"/>
              <a:buChar char=""/>
              <a:defRPr/>
            </a:pPr>
            <a:r>
              <a:rPr lang="fr-FR" altLang="fr-FR" sz="1600" dirty="0" smtClean="0">
                <a:solidFill>
                  <a:srgbClr val="C00000"/>
                </a:solidFill>
                <a:latin typeface="Arial" panose="020B0604020202020204" pitchFamily="34" charset="0"/>
                <a:cs typeface="Times New Roman" panose="02020603050405020304" pitchFamily="18" charset="0"/>
              </a:rPr>
              <a:t>19,4%</a:t>
            </a:r>
            <a:r>
              <a:rPr lang="fr-FR" altLang="fr-FR" sz="1400" dirty="0" smtClean="0">
                <a:solidFill>
                  <a:srgbClr val="002060"/>
                </a:solidFill>
                <a:latin typeface="Arial" panose="020B0604020202020204" pitchFamily="34" charset="0"/>
                <a:cs typeface="Times New Roman" panose="02020603050405020304" pitchFamily="18" charset="0"/>
              </a:rPr>
              <a:t> des ménages ont accès à Internet (27,6% en milieu urbain et 3,5% en milieu rural).</a:t>
            </a:r>
          </a:p>
          <a:p>
            <a:pPr algn="just">
              <a:lnSpc>
                <a:spcPct val="150000"/>
              </a:lnSpc>
              <a:spcBef>
                <a:spcPct val="0"/>
              </a:spcBef>
              <a:buClrTx/>
              <a:buSzTx/>
              <a:buFont typeface="Symbol" panose="05050102010706020507" pitchFamily="18" charset="2"/>
              <a:buChar char=""/>
              <a:defRPr/>
            </a:pPr>
            <a:endParaRPr lang="fr-FR" altLang="fr-FR" sz="1400" dirty="0" smtClean="0">
              <a:solidFill>
                <a:srgbClr val="002060"/>
              </a:solidFill>
              <a:latin typeface="Arial" panose="020B0604020202020204" pitchFamily="34" charset="0"/>
              <a:cs typeface="Times New Roman" panose="02020603050405020304" pitchFamily="18" charset="0"/>
            </a:endParaRPr>
          </a:p>
          <a:p>
            <a:pPr marL="0" indent="0" algn="just">
              <a:lnSpc>
                <a:spcPct val="150000"/>
              </a:lnSpc>
              <a:spcBef>
                <a:spcPct val="0"/>
              </a:spcBef>
              <a:buClrTx/>
              <a:buSzTx/>
              <a:buFontTx/>
              <a:buNone/>
              <a:defRPr/>
            </a:pPr>
            <a:r>
              <a:rPr lang="fr-FR" altLang="fr-FR" sz="1100" dirty="0" smtClean="0">
                <a:solidFill>
                  <a:srgbClr val="002060"/>
                </a:solidFill>
                <a:latin typeface="Times New Roman" panose="02020603050405020304" pitchFamily="18" charset="0"/>
                <a:ea typeface="Times New Roman" panose="02020603050405020304" pitchFamily="18" charset="0"/>
                <a:cs typeface="Arial" panose="020B0604020202020204" pitchFamily="34" charset="0"/>
              </a:rPr>
              <a:t>***</a:t>
            </a:r>
            <a:r>
              <a:rPr lang="fr-FR" altLang="fr-FR" sz="1000" dirty="0" smtClean="0">
                <a:solidFill>
                  <a:srgbClr val="002060"/>
                </a:solidFill>
                <a:latin typeface="Arial" panose="020B0604020202020204" pitchFamily="34" charset="0"/>
                <a:cs typeface="Times New Roman" panose="02020603050405020304" pitchFamily="18" charset="0"/>
              </a:rPr>
              <a:t> Equipement non relevé en 2004</a:t>
            </a:r>
            <a:endParaRPr lang="fr-FR" altLang="fr-FR" sz="900" dirty="0" smtClean="0">
              <a:solidFill>
                <a:srgbClr val="002060"/>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u numéro de diapositive 3"/>
          <p:cNvSpPr>
            <a:spLocks noGrp="1"/>
          </p:cNvSpPr>
          <p:nvPr>
            <p:ph type="sldNum" sz="quarter" idx="11"/>
          </p:nvPr>
        </p:nvSpPr>
        <p:spPr>
          <a:noFill/>
        </p:spPr>
        <p:txBody>
          <a:bodyPr/>
          <a:lstStyle/>
          <a:p>
            <a:fld id="{CC83945F-F1D4-46B7-9B96-5C05DBF9A795}" type="slidenum">
              <a:rPr lang="fr-FR" altLang="fr-FR"/>
              <a:pPr/>
              <a:t>58</a:t>
            </a:fld>
            <a:endParaRPr lang="fr-FR" altLang="fr-FR"/>
          </a:p>
        </p:txBody>
      </p:sp>
      <p:sp>
        <p:nvSpPr>
          <p:cNvPr id="84995" name="Rectangle 4"/>
          <p:cNvSpPr>
            <a:spLocks noChangeArrowheads="1"/>
          </p:cNvSpPr>
          <p:nvPr/>
        </p:nvSpPr>
        <p:spPr bwMode="auto">
          <a:xfrm>
            <a:off x="395288" y="4292600"/>
            <a:ext cx="8280400" cy="1569660"/>
          </a:xfrm>
          <a:prstGeom prst="rect">
            <a:avLst/>
          </a:prstGeom>
          <a:noFill/>
          <a:ln w="9525">
            <a:noFill/>
            <a:miter lim="800000"/>
            <a:headEnd/>
            <a:tailEnd/>
          </a:ln>
        </p:spPr>
        <p:txBody>
          <a:bodyPr>
            <a:spAutoFit/>
          </a:bodyPr>
          <a:lstStyle/>
          <a:p>
            <a:pPr marL="342900" indent="-342900" algn="just">
              <a:lnSpc>
                <a:spcPct val="150000"/>
              </a:lnSpc>
              <a:buFont typeface="Symbol" pitchFamily="18" charset="2"/>
              <a:buChar char=""/>
            </a:pPr>
            <a:r>
              <a:rPr lang="fr-FR" altLang="fr-FR" sz="1600" dirty="0">
                <a:solidFill>
                  <a:srgbClr val="C00000"/>
                </a:solidFill>
                <a:cs typeface="Times New Roman" pitchFamily="18" charset="0"/>
              </a:rPr>
              <a:t>18,4%</a:t>
            </a:r>
            <a:r>
              <a:rPr lang="fr-FR" altLang="fr-FR" sz="1200" dirty="0">
                <a:solidFill>
                  <a:srgbClr val="002060"/>
                </a:solidFill>
                <a:cs typeface="Times New Roman" pitchFamily="18" charset="0"/>
              </a:rPr>
              <a:t> des ménages ont au moins une voiture (23,5% en milieu urbain et 8,9% en milieu rural).</a:t>
            </a:r>
            <a:endParaRPr lang="fr-FR" altLang="fr-FR" sz="1200" dirty="0">
              <a:solidFill>
                <a:srgbClr val="002060"/>
              </a:solidFill>
              <a:latin typeface="Calibri" pitchFamily="34" charset="0"/>
              <a:cs typeface="Times New Roman" pitchFamily="18" charset="0"/>
            </a:endParaRPr>
          </a:p>
          <a:p>
            <a:pPr marL="342900" indent="-342900" algn="just">
              <a:lnSpc>
                <a:spcPct val="150000"/>
              </a:lnSpc>
              <a:buFont typeface="Symbol" pitchFamily="18" charset="2"/>
              <a:buChar char=""/>
            </a:pPr>
            <a:r>
              <a:rPr lang="fr-FR" altLang="fr-FR" sz="1600" dirty="0">
                <a:solidFill>
                  <a:srgbClr val="C00000"/>
                </a:solidFill>
                <a:cs typeface="Times New Roman" pitchFamily="18" charset="0"/>
              </a:rPr>
              <a:t>1,1%</a:t>
            </a:r>
            <a:r>
              <a:rPr lang="fr-FR" altLang="fr-FR" sz="1200" dirty="0">
                <a:solidFill>
                  <a:srgbClr val="002060"/>
                </a:solidFill>
                <a:cs typeface="Times New Roman" pitchFamily="18" charset="0"/>
              </a:rPr>
              <a:t> des ménages possèdent au moins un camion (1% en milieu urbain et 1,5% en milieu rural).</a:t>
            </a:r>
            <a:endParaRPr lang="fr-FR" altLang="fr-FR" sz="1200" dirty="0">
              <a:solidFill>
                <a:srgbClr val="002060"/>
              </a:solidFill>
              <a:latin typeface="Calibri" pitchFamily="34" charset="0"/>
              <a:cs typeface="Times New Roman" pitchFamily="18" charset="0"/>
            </a:endParaRPr>
          </a:p>
          <a:p>
            <a:pPr marL="342900" indent="-342900" algn="just">
              <a:lnSpc>
                <a:spcPct val="150000"/>
              </a:lnSpc>
              <a:buFont typeface="Symbol" pitchFamily="18" charset="2"/>
              <a:buChar char=""/>
            </a:pPr>
            <a:r>
              <a:rPr lang="fr-FR" altLang="fr-FR" sz="1600" dirty="0">
                <a:solidFill>
                  <a:srgbClr val="C00000"/>
                </a:solidFill>
                <a:cs typeface="Times New Roman" pitchFamily="18" charset="0"/>
              </a:rPr>
              <a:t>13,6%</a:t>
            </a:r>
            <a:r>
              <a:rPr lang="fr-FR" altLang="fr-FR" sz="1200" dirty="0">
                <a:solidFill>
                  <a:srgbClr val="002060"/>
                </a:solidFill>
                <a:cs typeface="Times New Roman" pitchFamily="18" charset="0"/>
              </a:rPr>
              <a:t> des ménages possèdent au moins une motocyclette (12,4% en milieu urbain et 15,8% en milieu rural).</a:t>
            </a:r>
            <a:endParaRPr lang="fr-FR" altLang="fr-FR" sz="1200" dirty="0">
              <a:solidFill>
                <a:srgbClr val="002060"/>
              </a:solidFill>
              <a:latin typeface="Calibri" pitchFamily="34" charset="0"/>
              <a:cs typeface="Times New Roman" pitchFamily="18" charset="0"/>
            </a:endParaRPr>
          </a:p>
          <a:p>
            <a:pPr marL="342900" indent="-342900" algn="just">
              <a:lnSpc>
                <a:spcPct val="150000"/>
              </a:lnSpc>
              <a:buFont typeface="Symbol" pitchFamily="18" charset="2"/>
              <a:buChar char=""/>
            </a:pPr>
            <a:r>
              <a:rPr lang="fr-FR" altLang="fr-FR" sz="1600" dirty="0">
                <a:solidFill>
                  <a:srgbClr val="C00000"/>
                </a:solidFill>
                <a:cs typeface="Times New Roman" pitchFamily="18" charset="0"/>
              </a:rPr>
              <a:t>1,6% </a:t>
            </a:r>
            <a:r>
              <a:rPr lang="fr-FR" altLang="fr-FR" sz="1200" dirty="0">
                <a:solidFill>
                  <a:srgbClr val="002060"/>
                </a:solidFill>
                <a:cs typeface="Times New Roman" pitchFamily="18" charset="0"/>
              </a:rPr>
              <a:t>des ménages possèdent au moins un tracteur (0,7% en milieu en milieu urbain et 3,4% en milieu rural).</a:t>
            </a:r>
            <a:endParaRPr lang="fr-FR" altLang="fr-FR" sz="1200" dirty="0">
              <a:solidFill>
                <a:srgbClr val="002060"/>
              </a:solidFill>
              <a:latin typeface="Calibri" pitchFamily="34" charset="0"/>
              <a:cs typeface="Times New Roman" pitchFamily="18" charset="0"/>
            </a:endParaRPr>
          </a:p>
        </p:txBody>
      </p:sp>
      <p:sp>
        <p:nvSpPr>
          <p:cNvPr id="84996" name="Rectangle 5"/>
          <p:cNvSpPr>
            <a:spLocks noChangeArrowheads="1"/>
          </p:cNvSpPr>
          <p:nvPr/>
        </p:nvSpPr>
        <p:spPr bwMode="auto">
          <a:xfrm>
            <a:off x="395536" y="764704"/>
            <a:ext cx="8064500" cy="357534"/>
          </a:xfrm>
          <a:prstGeom prst="rect">
            <a:avLst/>
          </a:prstGeom>
          <a:noFill/>
          <a:ln w="9525">
            <a:noFill/>
            <a:miter lim="800000"/>
            <a:headEnd/>
            <a:tailEnd/>
          </a:ln>
        </p:spPr>
        <p:txBody>
          <a:bodyPr>
            <a:spAutoFit/>
          </a:bodyPr>
          <a:lstStyle/>
          <a:p>
            <a:pPr algn="ctr">
              <a:lnSpc>
                <a:spcPct val="115000"/>
              </a:lnSpc>
              <a:spcAft>
                <a:spcPts val="1200"/>
              </a:spcAft>
            </a:pPr>
            <a:r>
              <a:rPr lang="fr-FR" altLang="fr-FR" sz="1600" b="1" dirty="0" smtClean="0">
                <a:solidFill>
                  <a:srgbClr val="C00000"/>
                </a:solidFill>
                <a:latin typeface="Times New Roman" pitchFamily="18" charset="0"/>
              </a:rPr>
              <a:t>Ménages selon la possession de moyens </a:t>
            </a:r>
            <a:r>
              <a:rPr lang="fr-FR" altLang="fr-FR" sz="1600" b="1" dirty="0">
                <a:solidFill>
                  <a:srgbClr val="C00000"/>
                </a:solidFill>
                <a:latin typeface="Times New Roman" pitchFamily="18" charset="0"/>
              </a:rPr>
              <a:t>de </a:t>
            </a:r>
            <a:r>
              <a:rPr lang="fr-FR" altLang="fr-FR" sz="1600" b="1" dirty="0" smtClean="0">
                <a:solidFill>
                  <a:srgbClr val="C00000"/>
                </a:solidFill>
                <a:latin typeface="Times New Roman" pitchFamily="18" charset="0"/>
              </a:rPr>
              <a:t>transport</a:t>
            </a:r>
            <a:endParaRPr lang="fr-FR" altLang="fr-FR" sz="1600" dirty="0">
              <a:solidFill>
                <a:srgbClr val="C00000"/>
              </a:solidFill>
              <a:latin typeface="Calibri" pitchFamily="34" charset="0"/>
              <a:cs typeface="Times New Roman" pitchFamily="18" charset="0"/>
            </a:endParaRPr>
          </a:p>
        </p:txBody>
      </p:sp>
      <p:graphicFrame>
        <p:nvGraphicFramePr>
          <p:cNvPr id="8" name="Tableau 7"/>
          <p:cNvGraphicFramePr>
            <a:graphicFrameLocks noGrp="1"/>
          </p:cNvGraphicFramePr>
          <p:nvPr/>
        </p:nvGraphicFramePr>
        <p:xfrm>
          <a:off x="1543050" y="1406525"/>
          <a:ext cx="5770562" cy="2667000"/>
        </p:xfrm>
        <a:graphic>
          <a:graphicData uri="http://schemas.openxmlformats.org/drawingml/2006/table">
            <a:tbl>
              <a:tblPr firstRow="1" firstCol="1" bandRow="1"/>
              <a:tblGrid>
                <a:gridCol w="1272591"/>
                <a:gridCol w="1262411"/>
                <a:gridCol w="1078520"/>
                <a:gridCol w="1078520"/>
                <a:gridCol w="1078520"/>
              </a:tblGrid>
              <a:tr h="190500">
                <a:tc rowSpan="2" gridSpan="2">
                  <a:txBody>
                    <a:bodyPr/>
                    <a:lstStyle/>
                    <a:p>
                      <a:pPr>
                        <a:lnSpc>
                          <a:spcPct val="99000"/>
                        </a:lnSpc>
                        <a:spcAft>
                          <a:spcPts val="0"/>
                        </a:spcAft>
                      </a:pPr>
                      <a:r>
                        <a:rPr lang="fr-FR" sz="11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Moyens de transport</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fr-FR"/>
                    </a:p>
                  </a:txBody>
                  <a:tcPr/>
                </a:tc>
                <a:tc gridSpan="3">
                  <a:txBody>
                    <a:bodyPr/>
                    <a:lstStyle/>
                    <a:p>
                      <a:pPr algn="ctr">
                        <a:lnSpc>
                          <a:spcPct val="99000"/>
                        </a:lnSpc>
                        <a:spcAft>
                          <a:spcPts val="0"/>
                        </a:spcAft>
                      </a:pPr>
                      <a:r>
                        <a:rPr lang="fr-FR" sz="11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2014</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90500">
                <a:tc gridSpan="2" vMerge="1">
                  <a:txBody>
                    <a:bodyPr/>
                    <a:lstStyle/>
                    <a:p>
                      <a:endParaRPr lang="fr-FR"/>
                    </a:p>
                  </a:txBody>
                  <a:tcPr/>
                </a:tc>
                <a:tc hMerge="1" vMerge="1">
                  <a:txBody>
                    <a:bodyPr/>
                    <a:lstStyle/>
                    <a:p>
                      <a:endParaRPr lang="fr-FR"/>
                    </a:p>
                  </a:txBody>
                  <a:tcPr/>
                </a:tc>
                <a:tc>
                  <a:txBody>
                    <a:bodyPr/>
                    <a:lstStyle/>
                    <a:p>
                      <a:pPr algn="ctr">
                        <a:lnSpc>
                          <a:spcPct val="99000"/>
                        </a:lnSpc>
                        <a:spcAft>
                          <a:spcPts val="0"/>
                        </a:spcAft>
                      </a:pPr>
                      <a:r>
                        <a:rPr lang="fr-FR" sz="1100" b="1">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Urbain</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b="1">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Rural</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b="1">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Total</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Camion</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Aucun</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99,0</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98,6</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98,9</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fr-FR"/>
                    </a:p>
                  </a:txBody>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Un seul</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0,7</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0,9</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0,7</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fr-FR"/>
                    </a:p>
                  </a:txBody>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Deux et plus</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0,3</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0,6</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0,4</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algn="ct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Voiture</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Aucune</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76,5</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91,1</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81,5</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fr-FR"/>
                    </a:p>
                  </a:txBody>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Une seule</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20,5</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8,0</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16,2</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fr-FR"/>
                    </a:p>
                  </a:txBody>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Deux et plus</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3,0</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0,9</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2,2</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Tracteur</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Aucun</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99,3</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96,6</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98,4</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fr-FR"/>
                    </a:p>
                  </a:txBody>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Un seul</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0,4</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2,8</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fr-FR"/>
                    </a:p>
                  </a:txBody>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Deux et plus</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0,3</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0,6</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0,4</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Motocycle</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Aucun</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87,6</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84,2</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86,4</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fr-FR"/>
                    </a:p>
                  </a:txBody>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Un seul</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11,5</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14,7</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12,6</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fr-FR"/>
                    </a:p>
                  </a:txBody>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Deux et plus</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0,9</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1,1</a:t>
                      </a:r>
                      <a:endParaRPr lang="fr-FR" sz="110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9000"/>
                        </a:lnSpc>
                        <a:spcAft>
                          <a:spcPts val="0"/>
                        </a:spcAft>
                      </a:pPr>
                      <a:r>
                        <a:rPr lang="fr-FR" sz="11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1,0</a:t>
                      </a:r>
                      <a:endParaRPr lang="fr-FR" sz="1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2" marR="44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8"/>
          <p:cNvSpPr>
            <a:spLocks noGrp="1" noChangeArrowheads="1"/>
          </p:cNvSpPr>
          <p:nvPr>
            <p:ph type="sldNum" sz="quarter" idx="11"/>
          </p:nvPr>
        </p:nvSpPr>
        <p:spPr>
          <a:noFill/>
        </p:spPr>
        <p:txBody>
          <a:bodyPr/>
          <a:lstStyle/>
          <a:p>
            <a:fld id="{4387AA5C-62EF-4604-B2F7-8CB09D1633E6}" type="slidenum">
              <a:rPr lang="fr-FR" altLang="fr-FR"/>
              <a:pPr/>
              <a:t>59</a:t>
            </a:fld>
            <a:endParaRPr lang="fr-FR" altLang="fr-FR"/>
          </a:p>
        </p:txBody>
      </p:sp>
      <p:graphicFrame>
        <p:nvGraphicFramePr>
          <p:cNvPr id="8" name="Chart 4"/>
          <p:cNvGraphicFramePr>
            <a:graphicFrameLocks/>
          </p:cNvGraphicFramePr>
          <p:nvPr/>
        </p:nvGraphicFramePr>
        <p:xfrm>
          <a:off x="1691680" y="1484784"/>
          <a:ext cx="5544616" cy="3000069"/>
        </p:xfrm>
        <a:graphic>
          <a:graphicData uri="http://schemas.openxmlformats.org/drawingml/2006/chart">
            <c:chart xmlns:c="http://schemas.openxmlformats.org/drawingml/2006/chart" xmlns:r="http://schemas.openxmlformats.org/officeDocument/2006/relationships" r:id="rId3"/>
          </a:graphicData>
        </a:graphic>
      </p:graphicFrame>
      <p:sp>
        <p:nvSpPr>
          <p:cNvPr id="86020" name="Rectangle 4"/>
          <p:cNvSpPr>
            <a:spLocks noChangeArrowheads="1"/>
          </p:cNvSpPr>
          <p:nvPr/>
        </p:nvSpPr>
        <p:spPr bwMode="auto">
          <a:xfrm>
            <a:off x="1403350" y="4492625"/>
            <a:ext cx="6262688" cy="1569660"/>
          </a:xfrm>
          <a:prstGeom prst="rect">
            <a:avLst/>
          </a:prstGeom>
          <a:noFill/>
          <a:ln w="9525">
            <a:noFill/>
            <a:miter lim="800000"/>
            <a:headEnd/>
            <a:tailEnd/>
          </a:ln>
        </p:spPr>
        <p:txBody>
          <a:bodyPr>
            <a:spAutoFit/>
          </a:bodyPr>
          <a:lstStyle/>
          <a:p>
            <a:pPr marL="342900" indent="-342900" algn="just">
              <a:lnSpc>
                <a:spcPct val="150000"/>
              </a:lnSpc>
              <a:buFont typeface="Symbol" pitchFamily="18" charset="2"/>
              <a:buChar char=""/>
            </a:pPr>
            <a:r>
              <a:rPr lang="fr-FR" altLang="fr-FR" sz="1600" dirty="0" smtClean="0">
                <a:solidFill>
                  <a:srgbClr val="C00000"/>
                </a:solidFill>
                <a:latin typeface="Euphemia" pitchFamily="34" charset="0"/>
                <a:cs typeface="Times New Roman" pitchFamily="18" charset="0"/>
              </a:rPr>
              <a:t>19,2%</a:t>
            </a:r>
            <a:r>
              <a:rPr lang="fr-FR" altLang="fr-FR" sz="1400" dirty="0" smtClean="0">
                <a:solidFill>
                  <a:srgbClr val="002060"/>
                </a:solidFill>
                <a:latin typeface="Euphemia" pitchFamily="34" charset="0"/>
                <a:cs typeface="Times New Roman" pitchFamily="18" charset="0"/>
              </a:rPr>
              <a:t> </a:t>
            </a:r>
            <a:r>
              <a:rPr lang="fr-FR" altLang="fr-FR" sz="1400" dirty="0">
                <a:solidFill>
                  <a:srgbClr val="002060"/>
                </a:solidFill>
                <a:latin typeface="Euphemia" pitchFamily="34" charset="0"/>
                <a:cs typeface="Times New Roman" pitchFamily="18" charset="0"/>
              </a:rPr>
              <a:t>des ménages </a:t>
            </a:r>
            <a:r>
              <a:rPr lang="fr-FR" altLang="fr-FR" sz="1400" dirty="0" smtClean="0">
                <a:solidFill>
                  <a:srgbClr val="002060"/>
                </a:solidFill>
                <a:latin typeface="Euphemia" pitchFamily="34" charset="0"/>
                <a:cs typeface="Times New Roman" pitchFamily="18" charset="0"/>
              </a:rPr>
              <a:t>occupent </a:t>
            </a:r>
            <a:r>
              <a:rPr lang="fr-FR" altLang="fr-FR" sz="1400" dirty="0">
                <a:solidFill>
                  <a:srgbClr val="002060"/>
                </a:solidFill>
                <a:latin typeface="Euphemia" pitchFamily="34" charset="0"/>
                <a:cs typeface="Times New Roman" pitchFamily="18" charset="0"/>
              </a:rPr>
              <a:t>des logements de moins de 10 ans, </a:t>
            </a:r>
          </a:p>
          <a:p>
            <a:pPr marL="342900" indent="-342900" algn="just">
              <a:lnSpc>
                <a:spcPct val="150000"/>
              </a:lnSpc>
              <a:buFont typeface="Symbol" pitchFamily="18" charset="2"/>
              <a:buChar char=""/>
            </a:pPr>
            <a:r>
              <a:rPr lang="fr-FR" altLang="fr-FR" sz="1600" dirty="0">
                <a:solidFill>
                  <a:srgbClr val="C00000"/>
                </a:solidFill>
                <a:latin typeface="Euphemia" pitchFamily="34" charset="0"/>
                <a:cs typeface="Times New Roman" pitchFamily="18" charset="0"/>
              </a:rPr>
              <a:t>21,9%</a:t>
            </a:r>
            <a:r>
              <a:rPr lang="fr-FR" altLang="fr-FR" sz="1400" dirty="0">
                <a:solidFill>
                  <a:srgbClr val="002060"/>
                </a:solidFill>
                <a:latin typeface="Euphemia" pitchFamily="34" charset="0"/>
                <a:cs typeface="Times New Roman" pitchFamily="18" charset="0"/>
              </a:rPr>
              <a:t> des logements de 10 à moins de 20 ans,</a:t>
            </a:r>
          </a:p>
          <a:p>
            <a:pPr marL="342900" indent="-342900" algn="just">
              <a:lnSpc>
                <a:spcPct val="150000"/>
              </a:lnSpc>
              <a:buFont typeface="Symbol" pitchFamily="18" charset="2"/>
              <a:buChar char=""/>
            </a:pPr>
            <a:r>
              <a:rPr lang="fr-FR" altLang="fr-FR" sz="1600" dirty="0" smtClean="0">
                <a:solidFill>
                  <a:srgbClr val="C00000"/>
                </a:solidFill>
                <a:latin typeface="Euphemia" pitchFamily="34" charset="0"/>
                <a:cs typeface="Times New Roman" pitchFamily="18" charset="0"/>
              </a:rPr>
              <a:t>36,8</a:t>
            </a:r>
            <a:r>
              <a:rPr lang="fr-FR" altLang="fr-FR" sz="1600" dirty="0">
                <a:solidFill>
                  <a:srgbClr val="C00000"/>
                </a:solidFill>
                <a:latin typeface="Euphemia" pitchFamily="34" charset="0"/>
                <a:cs typeface="Times New Roman" pitchFamily="18" charset="0"/>
              </a:rPr>
              <a:t>%</a:t>
            </a:r>
            <a:r>
              <a:rPr lang="fr-FR" altLang="fr-FR" sz="1400" dirty="0">
                <a:solidFill>
                  <a:srgbClr val="002060"/>
                </a:solidFill>
                <a:latin typeface="Euphemia" pitchFamily="34" charset="0"/>
                <a:cs typeface="Times New Roman" pitchFamily="18" charset="0"/>
              </a:rPr>
              <a:t> des logements de 20 à moins de 50 ans,</a:t>
            </a:r>
          </a:p>
          <a:p>
            <a:pPr marL="342900" indent="-342900" algn="just">
              <a:lnSpc>
                <a:spcPct val="150000"/>
              </a:lnSpc>
              <a:buFont typeface="Symbol" pitchFamily="18" charset="2"/>
              <a:buChar char=""/>
            </a:pPr>
            <a:r>
              <a:rPr lang="fr-FR" altLang="fr-FR" sz="1600" dirty="0">
                <a:solidFill>
                  <a:srgbClr val="C00000"/>
                </a:solidFill>
                <a:latin typeface="Euphemia" pitchFamily="34" charset="0"/>
                <a:cs typeface="Times New Roman" pitchFamily="18" charset="0"/>
              </a:rPr>
              <a:t>21,0% </a:t>
            </a:r>
            <a:r>
              <a:rPr lang="fr-FR" altLang="fr-FR" sz="1400" dirty="0">
                <a:solidFill>
                  <a:srgbClr val="002060"/>
                </a:solidFill>
                <a:latin typeface="Euphemia" pitchFamily="34" charset="0"/>
                <a:cs typeface="Times New Roman" pitchFamily="18" charset="0"/>
              </a:rPr>
              <a:t>des logements de 50 ans et plus.</a:t>
            </a:r>
          </a:p>
        </p:txBody>
      </p:sp>
      <p:sp>
        <p:nvSpPr>
          <p:cNvPr id="86021" name="Rectangle 3"/>
          <p:cNvSpPr>
            <a:spLocks noChangeArrowheads="1"/>
          </p:cNvSpPr>
          <p:nvPr/>
        </p:nvSpPr>
        <p:spPr bwMode="auto">
          <a:xfrm>
            <a:off x="827088" y="981075"/>
            <a:ext cx="7186612" cy="375487"/>
          </a:xfrm>
          <a:prstGeom prst="rect">
            <a:avLst/>
          </a:prstGeom>
          <a:noFill/>
          <a:ln w="9525">
            <a:noFill/>
            <a:miter lim="800000"/>
            <a:headEnd/>
            <a:tailEnd/>
          </a:ln>
        </p:spPr>
        <p:txBody>
          <a:bodyPr>
            <a:spAutoFit/>
          </a:bodyPr>
          <a:lstStyle/>
          <a:p>
            <a:pPr algn="ctr">
              <a:lnSpc>
                <a:spcPct val="115000"/>
              </a:lnSpc>
            </a:pPr>
            <a:r>
              <a:rPr lang="fr-FR" altLang="fr-FR" sz="1600" b="1" dirty="0">
                <a:solidFill>
                  <a:srgbClr val="C00000"/>
                </a:solidFill>
                <a:latin typeface="Times New Roman" pitchFamily="18" charset="0"/>
                <a:cs typeface="Times New Roman" pitchFamily="18" charset="0"/>
              </a:rPr>
              <a:t> Ménages selon l'ancienneté du </a:t>
            </a:r>
            <a:r>
              <a:rPr lang="fr-FR" altLang="fr-FR" sz="1600" b="1" dirty="0" smtClean="0">
                <a:solidFill>
                  <a:srgbClr val="C00000"/>
                </a:solidFill>
                <a:latin typeface="Times New Roman" pitchFamily="18" charset="0"/>
                <a:cs typeface="Times New Roman" pitchFamily="18" charset="0"/>
              </a:rPr>
              <a:t>logement</a:t>
            </a:r>
            <a:endParaRPr lang="fr-FR" altLang="fr-FR" sz="1600" dirty="0">
              <a:solidFill>
                <a:srgbClr val="C0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3"/>
          <p:cNvSpPr>
            <a:spLocks noGrp="1"/>
          </p:cNvSpPr>
          <p:nvPr>
            <p:ph type="sldNum" sz="quarter" idx="11"/>
          </p:nvPr>
        </p:nvSpPr>
        <p:spPr>
          <a:noFill/>
        </p:spPr>
        <p:txBody>
          <a:bodyPr/>
          <a:lstStyle/>
          <a:p>
            <a:fld id="{D8B98F31-900A-4CFC-9C84-D493AE3F9686}" type="slidenum">
              <a:rPr lang="fr-FR" altLang="fr-FR"/>
              <a:pPr/>
              <a:t>6</a:t>
            </a:fld>
            <a:endParaRPr lang="fr-FR" altLang="fr-FR"/>
          </a:p>
        </p:txBody>
      </p:sp>
      <p:graphicFrame>
        <p:nvGraphicFramePr>
          <p:cNvPr id="5" name="Graphique 4"/>
          <p:cNvGraphicFramePr/>
          <p:nvPr/>
        </p:nvGraphicFramePr>
        <p:xfrm>
          <a:off x="642910" y="1533524"/>
          <a:ext cx="7929617" cy="432436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4"/>
          <p:cNvSpPr txBox="1">
            <a:spLocks noChangeArrowheads="1"/>
          </p:cNvSpPr>
          <p:nvPr/>
        </p:nvSpPr>
        <p:spPr bwMode="auto">
          <a:xfrm>
            <a:off x="1042988" y="928688"/>
            <a:ext cx="7273925" cy="369887"/>
          </a:xfrm>
          <a:prstGeom prst="rect">
            <a:avLst/>
          </a:prstGeom>
          <a:noFill/>
          <a:ln w="9525">
            <a:noFill/>
            <a:miter lim="800000"/>
            <a:headEnd/>
            <a:tailEnd/>
          </a:ln>
        </p:spPr>
        <p:txBody>
          <a:bodyPr anchor="ctr">
            <a:spAutoFit/>
          </a:bodyPr>
          <a:lstStyle/>
          <a:p>
            <a:pPr algn="ctr">
              <a:defRPr/>
            </a:pPr>
            <a:r>
              <a:rPr lang="fr-FR" altLang="fr-FR" b="1" kern="0" dirty="0">
                <a:latin typeface="Arial" panose="020B0604020202020204" pitchFamily="34" charset="0"/>
                <a:ea typeface="Times New Roman" pitchFamily="18" charset="0"/>
                <a:cs typeface="Arial" panose="020B0604020202020204" pitchFamily="34" charset="0"/>
              </a:rPr>
              <a:t>Taux d’urbanisation selon les régions en 2014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u numéro de diapositive 1"/>
          <p:cNvSpPr>
            <a:spLocks noGrp="1"/>
          </p:cNvSpPr>
          <p:nvPr>
            <p:ph type="sldNum" sz="quarter" idx="11"/>
          </p:nvPr>
        </p:nvSpPr>
        <p:spPr>
          <a:noFill/>
        </p:spPr>
        <p:txBody>
          <a:bodyPr/>
          <a:lstStyle/>
          <a:p>
            <a:fld id="{E34A22ED-EF23-4DDD-9BAF-DD434864A55A}" type="slidenum">
              <a:rPr lang="fr-FR" altLang="fr-FR"/>
              <a:pPr/>
              <a:t>60</a:t>
            </a:fld>
            <a:endParaRPr lang="fr-FR" altLang="fr-FR"/>
          </a:p>
        </p:txBody>
      </p:sp>
      <p:pic>
        <p:nvPicPr>
          <p:cNvPr id="88067" name="Image 2"/>
          <p:cNvPicPr>
            <a:picLocks noChangeAspect="1"/>
          </p:cNvPicPr>
          <p:nvPr/>
        </p:nvPicPr>
        <p:blipFill>
          <a:blip r:embed="rId2" cstate="print"/>
          <a:srcRect/>
          <a:stretch>
            <a:fillRect/>
          </a:stretch>
        </p:blipFill>
        <p:spPr bwMode="auto">
          <a:xfrm>
            <a:off x="2555875" y="784225"/>
            <a:ext cx="4052888" cy="572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u numéro de diapositive 1"/>
          <p:cNvSpPr>
            <a:spLocks noGrp="1"/>
          </p:cNvSpPr>
          <p:nvPr>
            <p:ph type="sldNum" sz="quarter" idx="11"/>
          </p:nvPr>
        </p:nvSpPr>
        <p:spPr>
          <a:noFill/>
        </p:spPr>
        <p:txBody>
          <a:bodyPr/>
          <a:lstStyle/>
          <a:p>
            <a:fld id="{D6FB7FE7-1460-4EB4-873A-108510292175}" type="slidenum">
              <a:rPr lang="fr-FR" altLang="fr-FR"/>
              <a:pPr/>
              <a:t>61</a:t>
            </a:fld>
            <a:endParaRPr lang="fr-FR" altLang="fr-FR"/>
          </a:p>
        </p:txBody>
      </p:sp>
      <p:sp>
        <p:nvSpPr>
          <p:cNvPr id="89091" name="ZoneTexte 2"/>
          <p:cNvSpPr txBox="1">
            <a:spLocks noChangeArrowheads="1"/>
          </p:cNvSpPr>
          <p:nvPr/>
        </p:nvSpPr>
        <p:spPr bwMode="auto">
          <a:xfrm>
            <a:off x="1835150" y="2997200"/>
            <a:ext cx="5616575" cy="522288"/>
          </a:xfrm>
          <a:prstGeom prst="rect">
            <a:avLst/>
          </a:prstGeom>
          <a:noFill/>
          <a:ln w="9525">
            <a:noFill/>
            <a:miter lim="800000"/>
            <a:headEnd/>
            <a:tailEnd/>
          </a:ln>
        </p:spPr>
        <p:txBody>
          <a:bodyPr>
            <a:spAutoFit/>
          </a:bodyPr>
          <a:lstStyle/>
          <a:p>
            <a:pPr algn="ctr"/>
            <a:r>
              <a:rPr lang="fr-FR" sz="2800" b="1"/>
              <a:t>Merci de votre attention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noChangeArrowheads="1"/>
          </p:cNvSpPr>
          <p:nvPr>
            <p:ph type="sldNum" sz="quarter" idx="11"/>
          </p:nvPr>
        </p:nvSpPr>
        <p:spPr>
          <a:noFill/>
        </p:spPr>
        <p:txBody>
          <a:bodyPr/>
          <a:lstStyle/>
          <a:p>
            <a:fld id="{333D937E-A8FD-4153-8634-A2F35B0DCBD3}" type="slidenum">
              <a:rPr lang="fr-FR" altLang="fr-FR"/>
              <a:pPr/>
              <a:t>7</a:t>
            </a:fld>
            <a:endParaRPr lang="fr-FR" altLang="fr-FR"/>
          </a:p>
        </p:txBody>
      </p:sp>
      <p:sp>
        <p:nvSpPr>
          <p:cNvPr id="14339" name="Text Box 90"/>
          <p:cNvSpPr txBox="1">
            <a:spLocks noChangeArrowheads="1"/>
          </p:cNvSpPr>
          <p:nvPr/>
        </p:nvSpPr>
        <p:spPr bwMode="auto">
          <a:xfrm>
            <a:off x="468313" y="1125538"/>
            <a:ext cx="8229600" cy="503237"/>
          </a:xfrm>
          <a:prstGeom prst="rect">
            <a:avLst/>
          </a:prstGeom>
          <a:noFill/>
          <a:ln w="9525">
            <a:noFill/>
            <a:miter lim="800000"/>
            <a:headEnd/>
            <a:tailEnd/>
          </a:ln>
        </p:spPr>
        <p:txBody>
          <a:bodyPr/>
          <a:lstStyle/>
          <a:p>
            <a:pPr marL="342900" indent="-342900" algn="ctr" eaLnBrk="1" hangingPunct="1">
              <a:spcBef>
                <a:spcPct val="50000"/>
              </a:spcBef>
            </a:pPr>
            <a:endParaRPr lang="fr-FR" altLang="fr-FR" sz="2400" b="1">
              <a:solidFill>
                <a:srgbClr val="FF9933"/>
              </a:solidFill>
              <a:latin typeface="Calibri" pitchFamily="34" charset="0"/>
            </a:endParaRPr>
          </a:p>
        </p:txBody>
      </p:sp>
      <p:sp>
        <p:nvSpPr>
          <p:cNvPr id="1434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ltLang="fr-FR"/>
          </a:p>
        </p:txBody>
      </p:sp>
      <p:sp>
        <p:nvSpPr>
          <p:cNvPr id="1434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ltLang="fr-FR"/>
          </a:p>
        </p:txBody>
      </p:sp>
      <p:sp>
        <p:nvSpPr>
          <p:cNvPr id="12" name="Rectangle 4"/>
          <p:cNvSpPr txBox="1">
            <a:spLocks noChangeArrowheads="1"/>
          </p:cNvSpPr>
          <p:nvPr/>
        </p:nvSpPr>
        <p:spPr bwMode="auto">
          <a:xfrm>
            <a:off x="0" y="714375"/>
            <a:ext cx="9144000" cy="369888"/>
          </a:xfrm>
          <a:prstGeom prst="rect">
            <a:avLst/>
          </a:prstGeom>
          <a:noFill/>
          <a:ln w="9525">
            <a:noFill/>
            <a:miter lim="800000"/>
            <a:headEnd/>
            <a:tailEnd/>
          </a:ln>
        </p:spPr>
        <p:txBody>
          <a:bodyPr anchor="ctr">
            <a:spAutoFit/>
          </a:bodyPr>
          <a:lstStyle/>
          <a:p>
            <a:pPr algn="ctr">
              <a:defRPr/>
            </a:pPr>
            <a:r>
              <a:rPr lang="fr-FR" altLang="fr-FR" b="1" kern="0" dirty="0">
                <a:latin typeface="Arial" panose="020B0604020202020204" pitchFamily="34" charset="0"/>
                <a:ea typeface="Times New Roman" pitchFamily="18" charset="0"/>
                <a:cs typeface="Arial" panose="020B0604020202020204" pitchFamily="34" charset="0"/>
              </a:rPr>
              <a:t>Pyramide des âges (2004 et 2014)</a:t>
            </a:r>
          </a:p>
        </p:txBody>
      </p:sp>
      <p:sp>
        <p:nvSpPr>
          <p:cNvPr id="13" name="Rectangle 4"/>
          <p:cNvSpPr txBox="1">
            <a:spLocks noChangeArrowheads="1"/>
          </p:cNvSpPr>
          <p:nvPr/>
        </p:nvSpPr>
        <p:spPr bwMode="auto">
          <a:xfrm>
            <a:off x="1071563" y="4500563"/>
            <a:ext cx="1857375" cy="369887"/>
          </a:xfrm>
          <a:prstGeom prst="rect">
            <a:avLst/>
          </a:prstGeom>
          <a:noFill/>
          <a:ln w="9525">
            <a:noFill/>
            <a:miter lim="800000"/>
            <a:headEnd/>
            <a:tailEnd/>
          </a:ln>
        </p:spPr>
        <p:txBody>
          <a:bodyPr anchor="ctr">
            <a:spAutoFit/>
          </a:bodyPr>
          <a:lstStyle/>
          <a:p>
            <a:pPr algn="ctr">
              <a:defRPr/>
            </a:pPr>
            <a:r>
              <a:rPr lang="fr-FR" altLang="fr-FR" b="1" kern="0" dirty="0">
                <a:latin typeface="Arial" panose="020B0604020202020204" pitchFamily="34" charset="0"/>
                <a:ea typeface="Times New Roman" pitchFamily="18" charset="0"/>
                <a:cs typeface="Arial" panose="020B0604020202020204" pitchFamily="34" charset="0"/>
              </a:rPr>
              <a:t>RGPH 2004</a:t>
            </a:r>
          </a:p>
        </p:txBody>
      </p:sp>
      <p:sp>
        <p:nvSpPr>
          <p:cNvPr id="14" name="Rectangle 4"/>
          <p:cNvSpPr txBox="1">
            <a:spLocks noChangeArrowheads="1"/>
          </p:cNvSpPr>
          <p:nvPr/>
        </p:nvSpPr>
        <p:spPr bwMode="auto">
          <a:xfrm>
            <a:off x="5929313" y="4500563"/>
            <a:ext cx="1785937" cy="369887"/>
          </a:xfrm>
          <a:prstGeom prst="rect">
            <a:avLst/>
          </a:prstGeom>
          <a:noFill/>
          <a:ln w="9525">
            <a:noFill/>
            <a:miter lim="800000"/>
            <a:headEnd/>
            <a:tailEnd/>
          </a:ln>
        </p:spPr>
        <p:txBody>
          <a:bodyPr anchor="ctr">
            <a:spAutoFit/>
          </a:bodyPr>
          <a:lstStyle/>
          <a:p>
            <a:pPr algn="ctr">
              <a:defRPr/>
            </a:pPr>
            <a:r>
              <a:rPr lang="fr-FR" altLang="fr-FR" b="1" kern="0" dirty="0">
                <a:latin typeface="Arial" panose="020B0604020202020204" pitchFamily="34" charset="0"/>
                <a:ea typeface="Times New Roman" pitchFamily="18" charset="0"/>
                <a:cs typeface="Arial" panose="020B0604020202020204" pitchFamily="34" charset="0"/>
              </a:rPr>
              <a:t>RGPH 2014</a:t>
            </a:r>
          </a:p>
        </p:txBody>
      </p:sp>
      <p:graphicFrame>
        <p:nvGraphicFramePr>
          <p:cNvPr id="17" name="Chart 6"/>
          <p:cNvGraphicFramePr>
            <a:graphicFrameLocks/>
          </p:cNvGraphicFramePr>
          <p:nvPr/>
        </p:nvGraphicFramePr>
        <p:xfrm>
          <a:off x="4786314" y="1214422"/>
          <a:ext cx="4071966" cy="32147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6"/>
          <p:cNvGraphicFramePr>
            <a:graphicFrameLocks/>
          </p:cNvGraphicFramePr>
          <p:nvPr/>
        </p:nvGraphicFramePr>
        <p:xfrm>
          <a:off x="214282" y="1214422"/>
          <a:ext cx="4224346" cy="3248032"/>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7"/>
          <p:cNvSpPr>
            <a:spLocks noChangeArrowheads="1"/>
          </p:cNvSpPr>
          <p:nvPr/>
        </p:nvSpPr>
        <p:spPr bwMode="auto">
          <a:xfrm>
            <a:off x="214313" y="4884699"/>
            <a:ext cx="8534151" cy="1354217"/>
          </a:xfrm>
          <a:prstGeom prst="rect">
            <a:avLst/>
          </a:prstGeom>
          <a:noFill/>
          <a:ln w="9525">
            <a:noFill/>
            <a:miter lim="800000"/>
            <a:headEnd/>
            <a:tailEnd/>
          </a:ln>
          <a:effectLst/>
        </p:spPr>
        <p:txBody>
          <a:bodyPr wrap="square" anchor="ctr">
            <a:spAutoFit/>
          </a:bodyPr>
          <a:lstStyle/>
          <a:p>
            <a:pPr marL="285750" indent="-285750" algn="justLow">
              <a:buFont typeface="Arial" panose="020B0604020202020204" pitchFamily="34" charset="0"/>
              <a:buChar char="•"/>
              <a:defRPr/>
            </a:pPr>
            <a:r>
              <a:rPr lang="fr-FR" sz="1400" dirty="0" smtClean="0">
                <a:solidFill>
                  <a:schemeClr val="tx1"/>
                </a:solidFill>
                <a:latin typeface="+mn-lt"/>
                <a:ea typeface="Times New Roman" pitchFamily="18" charset="0"/>
                <a:cs typeface="Arial" panose="020B0604020202020204" pitchFamily="34" charset="0"/>
              </a:rPr>
              <a:t>Entre 2004 et 2014:</a:t>
            </a:r>
          </a:p>
          <a:p>
            <a:pPr marL="285750" indent="-285750" algn="justLow">
              <a:buFont typeface="Arial" panose="020B0604020202020204" pitchFamily="34" charset="0"/>
              <a:buChar char="•"/>
              <a:defRPr/>
            </a:pPr>
            <a:endParaRPr lang="fr-FR" sz="1400" dirty="0" smtClean="0">
              <a:solidFill>
                <a:schemeClr val="tx1"/>
              </a:solidFill>
              <a:latin typeface="+mn-lt"/>
              <a:ea typeface="Times New Roman" pitchFamily="18" charset="0"/>
              <a:cs typeface="Arial" panose="020B0604020202020204" pitchFamily="34" charset="0"/>
            </a:endParaRPr>
          </a:p>
          <a:p>
            <a:pPr marL="285750" indent="-285750" algn="justLow">
              <a:buFont typeface="Arial" panose="020B0604020202020204" pitchFamily="34" charset="0"/>
              <a:buChar char="•"/>
              <a:defRPr/>
            </a:pPr>
            <a:r>
              <a:rPr lang="fr-FR" sz="1400" dirty="0" smtClean="0">
                <a:solidFill>
                  <a:schemeClr val="tx1"/>
                </a:solidFill>
                <a:latin typeface="+mn-lt"/>
                <a:ea typeface="Times New Roman" pitchFamily="18" charset="0"/>
                <a:cs typeface="Arial" panose="020B0604020202020204" pitchFamily="34" charset="0"/>
              </a:rPr>
              <a:t> </a:t>
            </a:r>
            <a:r>
              <a:rPr lang="fr-FR" sz="1400" dirty="0">
                <a:solidFill>
                  <a:schemeClr val="tx1"/>
                </a:solidFill>
                <a:latin typeface="+mn-lt"/>
                <a:ea typeface="Times New Roman" pitchFamily="18" charset="0"/>
                <a:cs typeface="Arial" panose="020B0604020202020204" pitchFamily="34" charset="0"/>
              </a:rPr>
              <a:t>La part des jeunes de </a:t>
            </a:r>
            <a:r>
              <a:rPr lang="fr-FR" sz="1400" dirty="0">
                <a:solidFill>
                  <a:srgbClr val="C00000"/>
                </a:solidFill>
                <a:latin typeface="+mn-lt"/>
                <a:ea typeface="Times New Roman" pitchFamily="18" charset="0"/>
                <a:cs typeface="Arial" panose="020B0604020202020204" pitchFamily="34" charset="0"/>
              </a:rPr>
              <a:t>moins de 15 ans </a:t>
            </a:r>
            <a:r>
              <a:rPr lang="fr-FR" sz="1400" dirty="0">
                <a:solidFill>
                  <a:schemeClr val="tx1"/>
                </a:solidFill>
                <a:latin typeface="+mn-lt"/>
                <a:ea typeface="Times New Roman" pitchFamily="18" charset="0"/>
                <a:cs typeface="Arial" panose="020B0604020202020204" pitchFamily="34" charset="0"/>
              </a:rPr>
              <a:t>en diminution </a:t>
            </a:r>
            <a:r>
              <a:rPr lang="fr-FR" sz="1400" dirty="0" smtClean="0">
                <a:solidFill>
                  <a:schemeClr val="tx1"/>
                </a:solidFill>
                <a:latin typeface="+mn-lt"/>
                <a:ea typeface="Times New Roman" pitchFamily="18" charset="0"/>
                <a:cs typeface="Arial" panose="020B0604020202020204" pitchFamily="34" charset="0"/>
              </a:rPr>
              <a:t> </a:t>
            </a:r>
            <a:r>
              <a:rPr lang="fr-FR" dirty="0" smtClean="0">
                <a:solidFill>
                  <a:srgbClr val="C00000"/>
                </a:solidFill>
                <a:latin typeface="+mn-lt"/>
                <a:ea typeface="Times New Roman" pitchFamily="18" charset="0"/>
                <a:cs typeface="Arial" panose="020B0604020202020204" pitchFamily="34" charset="0"/>
              </a:rPr>
              <a:t>31,2</a:t>
            </a:r>
            <a:r>
              <a:rPr lang="fr-FR" dirty="0">
                <a:solidFill>
                  <a:srgbClr val="C00000"/>
                </a:solidFill>
                <a:latin typeface="+mn-lt"/>
                <a:ea typeface="Times New Roman" pitchFamily="18" charset="0"/>
                <a:cs typeface="Arial" panose="020B0604020202020204" pitchFamily="34" charset="0"/>
              </a:rPr>
              <a:t>% </a:t>
            </a:r>
            <a:r>
              <a:rPr lang="fr-FR" dirty="0" smtClean="0">
                <a:solidFill>
                  <a:srgbClr val="C00000"/>
                </a:solidFill>
                <a:latin typeface="+mn-lt"/>
                <a:ea typeface="Times New Roman" pitchFamily="18" charset="0"/>
                <a:cs typeface="Arial" panose="020B0604020202020204" pitchFamily="34" charset="0"/>
              </a:rPr>
              <a:t>  à   28,0% </a:t>
            </a:r>
            <a:endParaRPr lang="fr-FR" sz="1400" dirty="0">
              <a:solidFill>
                <a:srgbClr val="C00000"/>
              </a:solidFill>
              <a:latin typeface="+mn-lt"/>
              <a:ea typeface="Times New Roman" pitchFamily="18" charset="0"/>
              <a:cs typeface="Arial" panose="020B0604020202020204" pitchFamily="34" charset="0"/>
            </a:endParaRPr>
          </a:p>
          <a:p>
            <a:pPr marL="285750" indent="-285750" algn="justLow">
              <a:buFont typeface="Arial" panose="020B0604020202020204" pitchFamily="34" charset="0"/>
              <a:buChar char="•"/>
              <a:defRPr/>
            </a:pPr>
            <a:r>
              <a:rPr lang="fr-FR" sz="1400" dirty="0" smtClean="0">
                <a:solidFill>
                  <a:schemeClr val="tx1"/>
                </a:solidFill>
                <a:latin typeface="+mn-lt"/>
                <a:ea typeface="Times New Roman" pitchFamily="18" charset="0"/>
                <a:cs typeface="Arial" panose="020B0604020202020204" pitchFamily="34" charset="0"/>
              </a:rPr>
              <a:t> </a:t>
            </a:r>
            <a:r>
              <a:rPr lang="fr-FR" sz="1400" dirty="0">
                <a:solidFill>
                  <a:schemeClr val="tx1"/>
                </a:solidFill>
                <a:latin typeface="+mn-lt"/>
                <a:ea typeface="Times New Roman" pitchFamily="18" charset="0"/>
                <a:cs typeface="Arial" panose="020B0604020202020204" pitchFamily="34" charset="0"/>
              </a:rPr>
              <a:t>La population en âge d’activité (</a:t>
            </a:r>
            <a:r>
              <a:rPr lang="fr-FR" sz="1400" dirty="0">
                <a:solidFill>
                  <a:srgbClr val="C00000"/>
                </a:solidFill>
                <a:latin typeface="+mn-lt"/>
                <a:ea typeface="Times New Roman" pitchFamily="18" charset="0"/>
                <a:cs typeface="Arial" panose="020B0604020202020204" pitchFamily="34" charset="0"/>
              </a:rPr>
              <a:t>15-59 ans</a:t>
            </a:r>
            <a:r>
              <a:rPr lang="fr-FR" sz="1400" dirty="0">
                <a:solidFill>
                  <a:schemeClr val="tx1"/>
                </a:solidFill>
                <a:latin typeface="+mn-lt"/>
                <a:ea typeface="Times New Roman" pitchFamily="18" charset="0"/>
                <a:cs typeface="Arial" panose="020B0604020202020204" pitchFamily="34" charset="0"/>
              </a:rPr>
              <a:t>) demeure importante </a:t>
            </a:r>
            <a:r>
              <a:rPr lang="fr-FR" dirty="0" smtClean="0">
                <a:solidFill>
                  <a:srgbClr val="C00000"/>
                </a:solidFill>
                <a:latin typeface="+mn-lt"/>
                <a:ea typeface="Times New Roman" pitchFamily="18" charset="0"/>
                <a:cs typeface="Arial" panose="020B0604020202020204" pitchFamily="34" charset="0"/>
              </a:rPr>
              <a:t>61,2</a:t>
            </a:r>
            <a:r>
              <a:rPr lang="fr-FR" dirty="0">
                <a:solidFill>
                  <a:srgbClr val="C00000"/>
                </a:solidFill>
                <a:latin typeface="+mn-lt"/>
                <a:ea typeface="Times New Roman" pitchFamily="18" charset="0"/>
                <a:cs typeface="Arial" panose="020B0604020202020204" pitchFamily="34" charset="0"/>
              </a:rPr>
              <a:t>% </a:t>
            </a:r>
            <a:r>
              <a:rPr lang="fr-FR" dirty="0" smtClean="0">
                <a:solidFill>
                  <a:srgbClr val="C00000"/>
                </a:solidFill>
                <a:latin typeface="+mn-lt"/>
                <a:ea typeface="Times New Roman" pitchFamily="18" charset="0"/>
                <a:cs typeface="Arial" panose="020B0604020202020204" pitchFamily="34" charset="0"/>
              </a:rPr>
              <a:t>  à </a:t>
            </a:r>
            <a:r>
              <a:rPr lang="fr-FR" dirty="0">
                <a:solidFill>
                  <a:srgbClr val="C00000"/>
                </a:solidFill>
                <a:latin typeface="+mn-lt"/>
                <a:ea typeface="Times New Roman" pitchFamily="18" charset="0"/>
                <a:cs typeface="Arial" panose="020B0604020202020204" pitchFamily="34" charset="0"/>
              </a:rPr>
              <a:t>62,4% </a:t>
            </a:r>
            <a:r>
              <a:rPr lang="fr-FR" dirty="0" smtClean="0">
                <a:solidFill>
                  <a:srgbClr val="C00000"/>
                </a:solidFill>
                <a:latin typeface="+mn-lt"/>
                <a:ea typeface="Times New Roman" pitchFamily="18" charset="0"/>
                <a:cs typeface="Arial" panose="020B0604020202020204" pitchFamily="34" charset="0"/>
              </a:rPr>
              <a:t> </a:t>
            </a:r>
            <a:endParaRPr lang="fr-FR" sz="1400" dirty="0">
              <a:solidFill>
                <a:srgbClr val="C00000"/>
              </a:solidFill>
              <a:latin typeface="+mn-lt"/>
              <a:ea typeface="Times New Roman" pitchFamily="18" charset="0"/>
              <a:cs typeface="Arial" panose="020B0604020202020204" pitchFamily="34" charset="0"/>
            </a:endParaRPr>
          </a:p>
          <a:p>
            <a:pPr marL="285750" indent="-285750" algn="justLow">
              <a:buFont typeface="Arial" panose="020B0604020202020204" pitchFamily="34" charset="0"/>
              <a:buChar char="•"/>
              <a:defRPr/>
            </a:pPr>
            <a:r>
              <a:rPr lang="fr-FR" sz="1400" dirty="0">
                <a:solidFill>
                  <a:schemeClr val="tx1"/>
                </a:solidFill>
                <a:latin typeface="+mn-lt"/>
                <a:ea typeface="Times New Roman" pitchFamily="18" charset="0"/>
                <a:cs typeface="Arial" panose="020B0604020202020204" pitchFamily="34" charset="0"/>
              </a:rPr>
              <a:t> La part des personnes âgées de </a:t>
            </a:r>
            <a:r>
              <a:rPr lang="fr-FR" sz="1400" dirty="0">
                <a:solidFill>
                  <a:srgbClr val="C00000"/>
                </a:solidFill>
                <a:latin typeface="+mn-lt"/>
                <a:ea typeface="Times New Roman" pitchFamily="18" charset="0"/>
                <a:cs typeface="Arial" panose="020B0604020202020204" pitchFamily="34" charset="0"/>
              </a:rPr>
              <a:t>60 ans et plus </a:t>
            </a:r>
            <a:r>
              <a:rPr lang="fr-FR" sz="1400" dirty="0">
                <a:solidFill>
                  <a:schemeClr val="tx1"/>
                </a:solidFill>
                <a:latin typeface="+mn-lt"/>
                <a:ea typeface="Times New Roman" pitchFamily="18" charset="0"/>
                <a:cs typeface="Arial" panose="020B0604020202020204" pitchFamily="34" charset="0"/>
              </a:rPr>
              <a:t>en augmentation </a:t>
            </a:r>
            <a:r>
              <a:rPr lang="fr-FR" sz="1400" dirty="0" smtClean="0">
                <a:solidFill>
                  <a:schemeClr val="tx1"/>
                </a:solidFill>
                <a:latin typeface="+mn-lt"/>
                <a:ea typeface="Times New Roman" pitchFamily="18" charset="0"/>
                <a:cs typeface="Arial" panose="020B0604020202020204" pitchFamily="34" charset="0"/>
              </a:rPr>
              <a:t>  </a:t>
            </a:r>
            <a:r>
              <a:rPr lang="fr-FR" dirty="0">
                <a:solidFill>
                  <a:srgbClr val="C00000"/>
                </a:solidFill>
                <a:latin typeface="+mn-lt"/>
                <a:ea typeface="Times New Roman" pitchFamily="18" charset="0"/>
                <a:cs typeface="Arial" panose="020B0604020202020204" pitchFamily="34" charset="0"/>
              </a:rPr>
              <a:t>8,1%    à     9,6%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3"/>
          <p:cNvSpPr>
            <a:spLocks noGrp="1"/>
          </p:cNvSpPr>
          <p:nvPr>
            <p:ph type="sldNum" sz="quarter" idx="11"/>
          </p:nvPr>
        </p:nvSpPr>
        <p:spPr>
          <a:noFill/>
        </p:spPr>
        <p:txBody>
          <a:bodyPr/>
          <a:lstStyle/>
          <a:p>
            <a:fld id="{D22AA68F-F4AD-401C-8C3C-7321F5B96952}" type="slidenum">
              <a:rPr lang="fr-FR" altLang="fr-FR"/>
              <a:pPr/>
              <a:t>8</a:t>
            </a:fld>
            <a:endParaRPr lang="fr-FR" altLang="fr-FR"/>
          </a:p>
        </p:txBody>
      </p:sp>
      <p:graphicFrame>
        <p:nvGraphicFramePr>
          <p:cNvPr id="5" name="Graphique 4"/>
          <p:cNvGraphicFramePr/>
          <p:nvPr/>
        </p:nvGraphicFramePr>
        <p:xfrm>
          <a:off x="683568" y="1371600"/>
          <a:ext cx="8246150" cy="335354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4"/>
          <p:cNvSpPr txBox="1">
            <a:spLocks noChangeArrowheads="1"/>
          </p:cNvSpPr>
          <p:nvPr/>
        </p:nvSpPr>
        <p:spPr bwMode="auto">
          <a:xfrm>
            <a:off x="611188" y="714375"/>
            <a:ext cx="8281987" cy="369888"/>
          </a:xfrm>
          <a:prstGeom prst="rect">
            <a:avLst/>
          </a:prstGeom>
          <a:noFill/>
          <a:ln w="9525">
            <a:noFill/>
            <a:miter lim="800000"/>
            <a:headEnd/>
            <a:tailEnd/>
          </a:ln>
        </p:spPr>
        <p:txBody>
          <a:bodyPr anchor="ctr">
            <a:spAutoFit/>
          </a:bodyPr>
          <a:lstStyle/>
          <a:p>
            <a:pPr algn="ctr">
              <a:defRPr/>
            </a:pPr>
            <a:r>
              <a:rPr lang="fr-FR" altLang="fr-FR" b="1" kern="0" dirty="0">
                <a:latin typeface="Arial" panose="020B0604020202020204" pitchFamily="34" charset="0"/>
                <a:ea typeface="Times New Roman" pitchFamily="18" charset="0"/>
                <a:cs typeface="Arial" panose="020B0604020202020204" pitchFamily="34" charset="0"/>
              </a:rPr>
              <a:t>Structure par grand groupe d’âges selon les régions en 2014</a:t>
            </a:r>
          </a:p>
        </p:txBody>
      </p:sp>
      <p:sp>
        <p:nvSpPr>
          <p:cNvPr id="7" name="Rectangle 6"/>
          <p:cNvSpPr/>
          <p:nvPr/>
        </p:nvSpPr>
        <p:spPr>
          <a:xfrm>
            <a:off x="467544" y="4941168"/>
            <a:ext cx="8064896" cy="830997"/>
          </a:xfrm>
          <a:prstGeom prst="rect">
            <a:avLst/>
          </a:prstGeom>
        </p:spPr>
        <p:txBody>
          <a:bodyPr wrap="square">
            <a:spAutoFit/>
          </a:bodyPr>
          <a:lstStyle/>
          <a:p>
            <a:r>
              <a:rPr lang="fr-FR" altLang="fr-FR" sz="1600" dirty="0" smtClean="0">
                <a:solidFill>
                  <a:schemeClr val="tx1"/>
                </a:solidFill>
                <a:latin typeface="Times New Roman" pitchFamily="18" charset="0"/>
                <a:cs typeface="Times New Roman" pitchFamily="18" charset="0"/>
              </a:rPr>
              <a:t>Le vieillissement est plus important dans les régions </a:t>
            </a:r>
            <a:r>
              <a:rPr lang="fr-FR" altLang="fr-FR" sz="1600" dirty="0" err="1" smtClean="0">
                <a:solidFill>
                  <a:schemeClr val="tx1"/>
                </a:solidFill>
                <a:latin typeface="Times New Roman" pitchFamily="18" charset="0"/>
                <a:cs typeface="Times New Roman" pitchFamily="18" charset="0"/>
              </a:rPr>
              <a:t>Beni</a:t>
            </a:r>
            <a:r>
              <a:rPr lang="fr-FR" altLang="fr-FR" sz="1600" dirty="0" smtClean="0">
                <a:solidFill>
                  <a:schemeClr val="tx1"/>
                </a:solidFill>
                <a:latin typeface="Times New Roman" pitchFamily="18" charset="0"/>
                <a:cs typeface="Times New Roman" pitchFamily="18" charset="0"/>
              </a:rPr>
              <a:t>-Mellal-</a:t>
            </a:r>
            <a:r>
              <a:rPr lang="fr-FR" altLang="fr-FR" sz="1600" dirty="0" err="1" smtClean="0">
                <a:solidFill>
                  <a:schemeClr val="tx1"/>
                </a:solidFill>
                <a:latin typeface="Times New Roman" pitchFamily="18" charset="0"/>
                <a:cs typeface="Times New Roman" pitchFamily="18" charset="0"/>
              </a:rPr>
              <a:t>Khénifra</a:t>
            </a:r>
            <a:r>
              <a:rPr lang="fr-FR" altLang="fr-FR" sz="1600" dirty="0" smtClean="0">
                <a:solidFill>
                  <a:schemeClr val="tx1"/>
                </a:solidFill>
                <a:latin typeface="Times New Roman" pitchFamily="18" charset="0"/>
                <a:cs typeface="Times New Roman" pitchFamily="18" charset="0"/>
              </a:rPr>
              <a:t> (10,6%), l’Oriental (10,3%) et Fès-Meknès (10,2%), probablement en raison d’une forte émigration. Il est plus faible dans les régions de </a:t>
            </a:r>
            <a:r>
              <a:rPr lang="fr-FR" altLang="fr-FR" sz="1600" dirty="0" err="1" smtClean="0">
                <a:solidFill>
                  <a:schemeClr val="tx1"/>
                </a:solidFill>
                <a:latin typeface="Times New Roman" pitchFamily="18" charset="0"/>
                <a:cs typeface="Times New Roman" pitchFamily="18" charset="0"/>
              </a:rPr>
              <a:t>Eddakhla</a:t>
            </a:r>
            <a:r>
              <a:rPr lang="fr-FR" altLang="fr-FR" sz="1600" dirty="0" smtClean="0">
                <a:solidFill>
                  <a:schemeClr val="tx1"/>
                </a:solidFill>
                <a:latin typeface="Times New Roman" pitchFamily="18" charset="0"/>
                <a:cs typeface="Times New Roman" pitchFamily="18" charset="0"/>
              </a:rPr>
              <a:t>-Oued-</a:t>
            </a:r>
            <a:r>
              <a:rPr lang="fr-FR" altLang="fr-FR" sz="1600" dirty="0" err="1" smtClean="0">
                <a:solidFill>
                  <a:schemeClr val="tx1"/>
                </a:solidFill>
                <a:latin typeface="Times New Roman" pitchFamily="18" charset="0"/>
                <a:cs typeface="Times New Roman" pitchFamily="18" charset="0"/>
              </a:rPr>
              <a:t>Eddahab</a:t>
            </a:r>
            <a:r>
              <a:rPr lang="fr-FR" altLang="fr-FR" sz="1600" dirty="0" smtClean="0">
                <a:solidFill>
                  <a:schemeClr val="tx1"/>
                </a:solidFill>
                <a:latin typeface="Times New Roman" pitchFamily="18" charset="0"/>
                <a:cs typeface="Times New Roman" pitchFamily="18" charset="0"/>
              </a:rPr>
              <a:t> (3,5%) et </a:t>
            </a:r>
            <a:r>
              <a:rPr lang="fr-FR" altLang="fr-FR" sz="1600" dirty="0" err="1" smtClean="0">
                <a:solidFill>
                  <a:schemeClr val="tx1"/>
                </a:solidFill>
                <a:latin typeface="Times New Roman" pitchFamily="18" charset="0"/>
                <a:cs typeface="Times New Roman" pitchFamily="18" charset="0"/>
              </a:rPr>
              <a:t>Laayoune</a:t>
            </a:r>
            <a:r>
              <a:rPr lang="fr-FR" altLang="fr-FR" sz="1600" dirty="0" smtClean="0">
                <a:solidFill>
                  <a:schemeClr val="tx1"/>
                </a:solidFill>
                <a:latin typeface="Times New Roman" pitchFamily="18" charset="0"/>
                <a:cs typeface="Times New Roman" pitchFamily="18" charset="0"/>
              </a:rPr>
              <a:t>-</a:t>
            </a:r>
            <a:r>
              <a:rPr lang="fr-FR" altLang="fr-FR" sz="1600" dirty="0" err="1" smtClean="0">
                <a:solidFill>
                  <a:schemeClr val="tx1"/>
                </a:solidFill>
                <a:latin typeface="Times New Roman" pitchFamily="18" charset="0"/>
                <a:cs typeface="Times New Roman" pitchFamily="18" charset="0"/>
              </a:rPr>
              <a:t>Sakia</a:t>
            </a:r>
            <a:r>
              <a:rPr lang="fr-FR" altLang="fr-FR" sz="1600" dirty="0" smtClean="0">
                <a:solidFill>
                  <a:schemeClr val="tx1"/>
                </a:solidFill>
                <a:latin typeface="Times New Roman" pitchFamily="18" charset="0"/>
                <a:cs typeface="Times New Roman" pitchFamily="18" charset="0"/>
              </a:rPr>
              <a:t> El Hamra (5,4%).</a:t>
            </a:r>
            <a:endParaRPr lang="fr-FR"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3"/>
          <p:cNvSpPr>
            <a:spLocks noGrp="1"/>
          </p:cNvSpPr>
          <p:nvPr>
            <p:ph type="sldNum" sz="quarter" idx="11"/>
          </p:nvPr>
        </p:nvSpPr>
        <p:spPr>
          <a:noFill/>
        </p:spPr>
        <p:txBody>
          <a:bodyPr/>
          <a:lstStyle/>
          <a:p>
            <a:fld id="{11BA0351-2262-4A59-AE0F-8775503DAE47}" type="slidenum">
              <a:rPr lang="fr-FR" altLang="fr-FR"/>
              <a:pPr/>
              <a:t>9</a:t>
            </a:fld>
            <a:endParaRPr lang="fr-FR" altLang="fr-FR"/>
          </a:p>
        </p:txBody>
      </p:sp>
      <p:sp>
        <p:nvSpPr>
          <p:cNvPr id="17412" name="Rectangle 5"/>
          <p:cNvSpPr>
            <a:spLocks noChangeArrowheads="1"/>
          </p:cNvSpPr>
          <p:nvPr/>
        </p:nvSpPr>
        <p:spPr bwMode="auto">
          <a:xfrm>
            <a:off x="1043608" y="1268760"/>
            <a:ext cx="1311578" cy="307777"/>
          </a:xfrm>
          <a:prstGeom prst="rect">
            <a:avLst/>
          </a:prstGeom>
          <a:noFill/>
          <a:ln w="9525">
            <a:noFill/>
            <a:miter lim="800000"/>
            <a:headEnd/>
            <a:tailEnd/>
          </a:ln>
        </p:spPr>
        <p:txBody>
          <a:bodyPr wrap="none" anchor="ctr">
            <a:spAutoFit/>
          </a:bodyPr>
          <a:lstStyle/>
          <a:p>
            <a:pPr algn="ctr"/>
            <a:r>
              <a:rPr lang="fr-FR" altLang="fr-FR" sz="1400" b="1" dirty="0" smtClean="0">
                <a:latin typeface="Times New Roman" pitchFamily="18" charset="0"/>
                <a:cs typeface="Times New Roman" pitchFamily="18" charset="0"/>
              </a:rPr>
              <a:t>Selon sexe </a:t>
            </a:r>
            <a:r>
              <a:rPr lang="fr-FR" altLang="fr-FR" sz="1400" b="1" dirty="0">
                <a:latin typeface="Times New Roman" pitchFamily="18" charset="0"/>
                <a:cs typeface="Times New Roman" pitchFamily="18" charset="0"/>
              </a:rPr>
              <a:t>(%)</a:t>
            </a:r>
          </a:p>
        </p:txBody>
      </p:sp>
      <p:sp>
        <p:nvSpPr>
          <p:cNvPr id="17413" name="Rectangle 6"/>
          <p:cNvSpPr>
            <a:spLocks noChangeArrowheads="1"/>
          </p:cNvSpPr>
          <p:nvPr/>
        </p:nvSpPr>
        <p:spPr bwMode="auto">
          <a:xfrm>
            <a:off x="323850" y="4508500"/>
            <a:ext cx="8640763" cy="1216025"/>
          </a:xfrm>
          <a:prstGeom prst="rect">
            <a:avLst/>
          </a:prstGeom>
          <a:noFill/>
          <a:ln w="9525">
            <a:noFill/>
            <a:miter lim="800000"/>
            <a:headEnd/>
            <a:tailEnd/>
          </a:ln>
        </p:spPr>
        <p:txBody>
          <a:bodyPr>
            <a:spAutoFit/>
          </a:bodyPr>
          <a:lstStyle/>
          <a:p>
            <a:pPr algn="just">
              <a:buFontTx/>
              <a:buChar char="•"/>
            </a:pPr>
            <a:r>
              <a:rPr lang="fr-FR" altLang="fr-FR" sz="1600" dirty="0">
                <a:solidFill>
                  <a:schemeClr val="tx1"/>
                </a:solidFill>
                <a:latin typeface="Times New Roman" pitchFamily="18" charset="0"/>
                <a:cs typeface="Times New Roman" pitchFamily="18" charset="0"/>
              </a:rPr>
              <a:t> </a:t>
            </a:r>
            <a:r>
              <a:rPr lang="fr-FR" altLang="fr-FR" sz="1600" dirty="0" smtClean="0">
                <a:solidFill>
                  <a:schemeClr val="tx1"/>
                </a:solidFill>
                <a:latin typeface="Times New Roman" pitchFamily="18" charset="0"/>
                <a:cs typeface="Times New Roman" pitchFamily="18" charset="0"/>
              </a:rPr>
              <a:t>  51</a:t>
            </a:r>
            <a:r>
              <a:rPr lang="fr-FR" altLang="fr-FR" sz="1600" dirty="0">
                <a:solidFill>
                  <a:schemeClr val="tx1"/>
                </a:solidFill>
                <a:latin typeface="Times New Roman" pitchFamily="18" charset="0"/>
                <a:cs typeface="Times New Roman" pitchFamily="18" charset="0"/>
              </a:rPr>
              <a:t>% des personnes âgées sont des femmes.</a:t>
            </a:r>
          </a:p>
          <a:p>
            <a:pPr algn="just">
              <a:buFontTx/>
              <a:buChar char="•"/>
            </a:pPr>
            <a:r>
              <a:rPr lang="fr-FR" altLang="fr-FR" sz="1600" dirty="0" smtClean="0">
                <a:solidFill>
                  <a:schemeClr val="tx1"/>
                </a:solidFill>
                <a:latin typeface="Times New Roman" pitchFamily="18" charset="0"/>
                <a:cs typeface="Times New Roman" pitchFamily="18" charset="0"/>
              </a:rPr>
              <a:t>   6 sur </a:t>
            </a:r>
            <a:r>
              <a:rPr lang="fr-FR" altLang="fr-FR" sz="1600" dirty="0">
                <a:solidFill>
                  <a:schemeClr val="tx1"/>
                </a:solidFill>
                <a:latin typeface="Times New Roman" pitchFamily="18" charset="0"/>
                <a:cs typeface="Times New Roman" pitchFamily="18" charset="0"/>
              </a:rPr>
              <a:t>10 (59%) résident en milieu urbain.</a:t>
            </a:r>
          </a:p>
          <a:p>
            <a:pPr algn="just">
              <a:buFontTx/>
              <a:buChar char="•"/>
            </a:pPr>
            <a:r>
              <a:rPr lang="fr-FR" altLang="fr-FR" sz="1600" dirty="0">
                <a:solidFill>
                  <a:schemeClr val="tx1"/>
                </a:solidFill>
                <a:latin typeface="Times New Roman" pitchFamily="18" charset="0"/>
                <a:cs typeface="Times New Roman" pitchFamily="18" charset="0"/>
              </a:rPr>
              <a:t> </a:t>
            </a:r>
            <a:r>
              <a:rPr lang="fr-FR" altLang="fr-FR" sz="1600" dirty="0" smtClean="0">
                <a:solidFill>
                  <a:schemeClr val="tx1"/>
                </a:solidFill>
                <a:latin typeface="Times New Roman" pitchFamily="18" charset="0"/>
                <a:cs typeface="Times New Roman" pitchFamily="18" charset="0"/>
              </a:rPr>
              <a:t>  Plus </a:t>
            </a:r>
            <a:r>
              <a:rPr lang="fr-FR" altLang="fr-FR" sz="1600" dirty="0">
                <a:solidFill>
                  <a:schemeClr val="tx1"/>
                </a:solidFill>
                <a:latin typeface="Times New Roman" pitchFamily="18" charset="0"/>
                <a:cs typeface="Times New Roman" pitchFamily="18" charset="0"/>
              </a:rPr>
              <a:t>de la moitié (55,4%) </a:t>
            </a:r>
            <a:r>
              <a:rPr lang="fr-FR" altLang="fr-FR" sz="1600" dirty="0" smtClean="0">
                <a:solidFill>
                  <a:schemeClr val="tx1"/>
                </a:solidFill>
                <a:latin typeface="Times New Roman" pitchFamily="18" charset="0"/>
                <a:cs typeface="Times New Roman" pitchFamily="18" charset="0"/>
              </a:rPr>
              <a:t>sont âgées </a:t>
            </a:r>
            <a:r>
              <a:rPr lang="fr-FR" altLang="fr-FR" sz="1600" dirty="0">
                <a:solidFill>
                  <a:schemeClr val="tx1"/>
                </a:solidFill>
                <a:latin typeface="Times New Roman" pitchFamily="18" charset="0"/>
                <a:cs typeface="Times New Roman" pitchFamily="18" charset="0"/>
              </a:rPr>
              <a:t>de moins de 70 ans, 28,0% de 70 à 79 ans et 16,6% de 80 ans et plus. </a:t>
            </a:r>
          </a:p>
          <a:p>
            <a:pPr algn="just"/>
            <a:endParaRPr lang="fr-FR" altLang="fr-FR" sz="900" dirty="0">
              <a:solidFill>
                <a:schemeClr val="tx1"/>
              </a:solidFill>
              <a:latin typeface="Times New Roman" pitchFamily="18" charset="0"/>
              <a:cs typeface="Times New Roman" pitchFamily="18" charset="0"/>
            </a:endParaRPr>
          </a:p>
        </p:txBody>
      </p:sp>
      <p:sp>
        <p:nvSpPr>
          <p:cNvPr id="17414" name="Rectangle 6"/>
          <p:cNvSpPr>
            <a:spLocks noChangeArrowheads="1"/>
          </p:cNvSpPr>
          <p:nvPr/>
        </p:nvSpPr>
        <p:spPr bwMode="auto">
          <a:xfrm>
            <a:off x="3923928" y="1340768"/>
            <a:ext cx="1655762" cy="307975"/>
          </a:xfrm>
          <a:prstGeom prst="rect">
            <a:avLst/>
          </a:prstGeom>
          <a:noFill/>
          <a:ln w="9525">
            <a:noFill/>
            <a:miter lim="800000"/>
            <a:headEnd/>
            <a:tailEnd/>
          </a:ln>
        </p:spPr>
        <p:txBody>
          <a:bodyPr anchor="ctr">
            <a:spAutoFit/>
          </a:bodyPr>
          <a:lstStyle/>
          <a:p>
            <a:pPr algn="ctr"/>
            <a:r>
              <a:rPr lang="fr-FR" altLang="fr-FR" sz="1400" b="1" dirty="0" smtClean="0">
                <a:latin typeface="Times New Roman" pitchFamily="18" charset="0"/>
                <a:cs typeface="Times New Roman" pitchFamily="18" charset="0"/>
              </a:rPr>
              <a:t>Selon le milieu </a:t>
            </a:r>
            <a:r>
              <a:rPr lang="fr-FR" altLang="fr-FR" sz="1400" b="1" dirty="0">
                <a:latin typeface="Times New Roman" pitchFamily="18" charset="0"/>
                <a:cs typeface="Times New Roman" pitchFamily="18" charset="0"/>
              </a:rPr>
              <a:t>(%)</a:t>
            </a:r>
          </a:p>
        </p:txBody>
      </p:sp>
      <p:graphicFrame>
        <p:nvGraphicFramePr>
          <p:cNvPr id="13" name="Graphique 12"/>
          <p:cNvGraphicFramePr/>
          <p:nvPr/>
        </p:nvGraphicFramePr>
        <p:xfrm>
          <a:off x="251520" y="1628800"/>
          <a:ext cx="3039195"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aphique 13"/>
          <p:cNvGraphicFramePr/>
          <p:nvPr/>
        </p:nvGraphicFramePr>
        <p:xfrm>
          <a:off x="3275856" y="1772816"/>
          <a:ext cx="3153493" cy="2376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aphique 14"/>
          <p:cNvGraphicFramePr/>
          <p:nvPr/>
        </p:nvGraphicFramePr>
        <p:xfrm>
          <a:off x="6156176" y="1556792"/>
          <a:ext cx="2845916" cy="2304256"/>
        </p:xfrm>
        <a:graphic>
          <a:graphicData uri="http://schemas.openxmlformats.org/drawingml/2006/chart">
            <c:chart xmlns:c="http://schemas.openxmlformats.org/drawingml/2006/chart" xmlns:r="http://schemas.openxmlformats.org/officeDocument/2006/relationships" r:id="rId4"/>
          </a:graphicData>
        </a:graphic>
      </p:graphicFrame>
      <p:sp>
        <p:nvSpPr>
          <p:cNvPr id="17418" name="Rectangle 6"/>
          <p:cNvSpPr>
            <a:spLocks noChangeArrowheads="1"/>
          </p:cNvSpPr>
          <p:nvPr/>
        </p:nvSpPr>
        <p:spPr bwMode="auto">
          <a:xfrm>
            <a:off x="6444208" y="1268760"/>
            <a:ext cx="2376264" cy="307777"/>
          </a:xfrm>
          <a:prstGeom prst="rect">
            <a:avLst/>
          </a:prstGeom>
          <a:noFill/>
          <a:ln w="9525">
            <a:noFill/>
            <a:miter lim="800000"/>
            <a:headEnd/>
            <a:tailEnd/>
          </a:ln>
        </p:spPr>
        <p:txBody>
          <a:bodyPr wrap="square" anchor="ctr">
            <a:spAutoFit/>
          </a:bodyPr>
          <a:lstStyle/>
          <a:p>
            <a:pPr algn="ctr"/>
            <a:r>
              <a:rPr lang="fr-FR" altLang="fr-FR" sz="1400" b="1" dirty="0" smtClean="0">
                <a:latin typeface="Times New Roman" pitchFamily="18" charset="0"/>
                <a:cs typeface="Times New Roman" pitchFamily="18" charset="0"/>
              </a:rPr>
              <a:t>Selon les groupes </a:t>
            </a:r>
            <a:r>
              <a:rPr lang="fr-FR" altLang="fr-FR" sz="1400" b="1" dirty="0">
                <a:latin typeface="Times New Roman" pitchFamily="18" charset="0"/>
                <a:cs typeface="Times New Roman" pitchFamily="18" charset="0"/>
              </a:rPr>
              <a:t>d’âges(%)</a:t>
            </a:r>
          </a:p>
        </p:txBody>
      </p:sp>
      <p:sp>
        <p:nvSpPr>
          <p:cNvPr id="11" name="Rectangle 10"/>
          <p:cNvSpPr/>
          <p:nvPr/>
        </p:nvSpPr>
        <p:spPr>
          <a:xfrm>
            <a:off x="1115616" y="476672"/>
            <a:ext cx="7188186" cy="523220"/>
          </a:xfrm>
          <a:prstGeom prst="rect">
            <a:avLst/>
          </a:prstGeom>
        </p:spPr>
        <p:txBody>
          <a:bodyPr wrap="none">
            <a:spAutoFit/>
          </a:bodyPr>
          <a:lstStyle/>
          <a:p>
            <a:r>
              <a:rPr lang="fr-FR" altLang="fr-FR" sz="2000" b="1" dirty="0">
                <a:solidFill>
                  <a:srgbClr val="C00000"/>
                </a:solidFill>
                <a:latin typeface="Times New Roman" pitchFamily="18" charset="0"/>
                <a:cs typeface="Times New Roman" pitchFamily="18" charset="0"/>
              </a:rPr>
              <a:t>Personnes</a:t>
            </a:r>
            <a:r>
              <a:rPr lang="fr-FR" altLang="fr-FR" sz="2800" dirty="0" smtClean="0">
                <a:solidFill>
                  <a:srgbClr val="C00000"/>
                </a:solidFill>
                <a:latin typeface="Times New Roman" pitchFamily="18" charset="0"/>
                <a:cs typeface="Times New Roman" pitchFamily="18" charset="0"/>
              </a:rPr>
              <a:t> </a:t>
            </a:r>
            <a:r>
              <a:rPr lang="fr-FR" altLang="fr-FR" sz="2000" b="1" dirty="0">
                <a:solidFill>
                  <a:srgbClr val="C00000"/>
                </a:solidFill>
                <a:latin typeface="Times New Roman" pitchFamily="18" charset="0"/>
                <a:cs typeface="Times New Roman" pitchFamily="18" charset="0"/>
              </a:rPr>
              <a:t>âgées de 60 ans et </a:t>
            </a:r>
            <a:r>
              <a:rPr lang="fr-FR" altLang="fr-FR" sz="2000" b="1" dirty="0" smtClean="0">
                <a:solidFill>
                  <a:srgbClr val="C00000"/>
                </a:solidFill>
                <a:latin typeface="Times New Roman" pitchFamily="18" charset="0"/>
                <a:cs typeface="Times New Roman" pitchFamily="18" charset="0"/>
              </a:rPr>
              <a:t>plus selon le sexe, le milieu et l’âge </a:t>
            </a:r>
            <a:endParaRPr lang="fr-FR" altLang="fr-FR" sz="20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cp_mod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rgbClr val="F18E00"/>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rgbClr val="F18E00"/>
            </a:solidFill>
            <a:effectLst/>
            <a:latin typeface="Arial" charset="0"/>
            <a:cs typeface="Arial" charset="0"/>
          </a:defRPr>
        </a:defPPr>
      </a:lstStyle>
    </a:lnDef>
  </a:objectDefaults>
  <a:extraClrSchemeLst>
    <a:extraClrScheme>
      <a:clrScheme name="hcp_mod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cp_mod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cp_mod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cp_mod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cp_mod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cp_mod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cp_mod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cp_mod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cp_mod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cp_mod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cp_mod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cp_mod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56761</TotalTime>
  <Words>3843</Words>
  <Application>Microsoft Office PowerPoint</Application>
  <PresentationFormat>Affichage à l'écran (4:3)</PresentationFormat>
  <Paragraphs>1268</Paragraphs>
  <Slides>61</Slides>
  <Notes>21</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61</vt:i4>
      </vt:variant>
    </vt:vector>
  </HeadingPairs>
  <TitlesOfParts>
    <vt:vector size="65" baseType="lpstr">
      <vt:lpstr>hcp_model</vt:lpstr>
      <vt:lpstr>Feuille de calcul</vt:lpstr>
      <vt:lpstr>Graphique</vt:lpstr>
      <vt:lpstr>Feuille Microsoft Office Excel 97-2003</vt:lpstr>
      <vt:lpstr>RECENSEMENT GÉNÉRAL DE LA POPULATION ET DE L’HABITAT 2014   PRESENTATION DES PRINCIPAUX RÉSULTATS</vt:lpstr>
      <vt:lpstr>CARACTERISTIQUES DEMOGRAPHIQUES </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EDUCATION, ALPHABÉTISATION ET LANGUES </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MENAGES ET HABITAT</vt:lpstr>
      <vt:lpstr>Taille moyenne des ménages</vt:lpstr>
      <vt:lpstr>Structure des ménages selon le milieu de résidence (%)</vt:lpstr>
      <vt:lpstr>Taux d’analphabétisme des femmes CM selon le milieu de résidence (%) </vt:lpstr>
      <vt:lpstr>Femmes chefs de ménages selon l’activité et milieu de résidence (%)</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vector>
  </TitlesOfParts>
  <Company>dcn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mafkir</dc:creator>
  <cp:lastModifiedBy>Sec-Ministre</cp:lastModifiedBy>
  <cp:revision>869</cp:revision>
  <cp:lastPrinted>2015-10-11T16:10:36Z</cp:lastPrinted>
  <dcterms:created xsi:type="dcterms:W3CDTF">2008-03-11T16:08:11Z</dcterms:created>
  <dcterms:modified xsi:type="dcterms:W3CDTF">2015-10-13T17:01:56Z</dcterms:modified>
</cp:coreProperties>
</file>