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Override3.xml" ContentType="application/vnd.openxmlformats-officedocument.themeOverride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theme/themeOverride1.xml" ContentType="application/vnd.openxmlformats-officedocument.themeOverride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Override4.xml" ContentType="application/vnd.openxmlformats-officedocument.themeOverride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Override2.xml" ContentType="application/vnd.openxmlformats-officedocument.themeOverride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31"/>
  </p:notesMasterIdLst>
  <p:handoutMasterIdLst>
    <p:handoutMasterId r:id="rId32"/>
  </p:handoutMasterIdLst>
  <p:sldIdLst>
    <p:sldId id="518" r:id="rId2"/>
    <p:sldId id="546" r:id="rId3"/>
    <p:sldId id="524" r:id="rId4"/>
    <p:sldId id="547" r:id="rId5"/>
    <p:sldId id="545" r:id="rId6"/>
    <p:sldId id="525" r:id="rId7"/>
    <p:sldId id="521" r:id="rId8"/>
    <p:sldId id="522" r:id="rId9"/>
    <p:sldId id="523" r:id="rId10"/>
    <p:sldId id="526" r:id="rId11"/>
    <p:sldId id="527" r:id="rId12"/>
    <p:sldId id="528" r:id="rId13"/>
    <p:sldId id="529" r:id="rId14"/>
    <p:sldId id="530" r:id="rId15"/>
    <p:sldId id="531" r:id="rId16"/>
    <p:sldId id="532" r:id="rId17"/>
    <p:sldId id="533" r:id="rId18"/>
    <p:sldId id="534" r:id="rId19"/>
    <p:sldId id="535" r:id="rId20"/>
    <p:sldId id="536" r:id="rId21"/>
    <p:sldId id="537" r:id="rId22"/>
    <p:sldId id="538" r:id="rId23"/>
    <p:sldId id="539" r:id="rId24"/>
    <p:sldId id="540" r:id="rId25"/>
    <p:sldId id="541" r:id="rId26"/>
    <p:sldId id="542" r:id="rId27"/>
    <p:sldId id="543" r:id="rId28"/>
    <p:sldId id="544" r:id="rId29"/>
    <p:sldId id="548" r:id="rId30"/>
  </p:sldIdLst>
  <p:sldSz cx="9144000" cy="6858000" type="screen4x3"/>
  <p:notesSz cx="6669088" cy="9928225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rgbClr val="F18E00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rgbClr val="F18E00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rgbClr val="F18E00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rgbClr val="F18E00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rgbClr val="F18E00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rgbClr val="F18E00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rgbClr val="F18E00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rgbClr val="F18E00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rgbClr val="F18E00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CC6600"/>
    <a:srgbClr val="E51B2E"/>
    <a:srgbClr val="FF9933"/>
    <a:srgbClr val="6600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0911" autoAdjust="0"/>
    <p:restoredTop sz="98208" autoAdjust="0"/>
  </p:normalViewPr>
  <p:slideViewPr>
    <p:cSldViewPr>
      <p:cViewPr>
        <p:scale>
          <a:sx n="100" d="100"/>
          <a:sy n="100" d="100"/>
        </p:scale>
        <p:origin x="-2184" y="-4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684"/>
    </p:cViewPr>
  </p:sorterViewPr>
  <p:notesViewPr>
    <p:cSldViewPr>
      <p:cViewPr varScale="1">
        <p:scale>
          <a:sx n="48" d="100"/>
          <a:sy n="48" d="100"/>
        </p:scale>
        <p:origin x="-2742" y="-114"/>
      </p:cViewPr>
      <p:guideLst>
        <p:guide orient="horz" pos="3128"/>
        <p:guide pos="210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838" cy="496888"/>
          </a:xfrm>
          <a:prstGeom prst="rect">
            <a:avLst/>
          </a:prstGeom>
        </p:spPr>
        <p:txBody>
          <a:bodyPr vert="horz" lIns="90727" tIns="45363" rIns="90727" bIns="45363" rtlCol="0"/>
          <a:lstStyle>
            <a:lvl1pPr algn="l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776663" y="0"/>
            <a:ext cx="2890837" cy="496888"/>
          </a:xfrm>
          <a:prstGeom prst="rect">
            <a:avLst/>
          </a:prstGeom>
        </p:spPr>
        <p:txBody>
          <a:bodyPr vert="horz" lIns="90727" tIns="45363" rIns="90727" bIns="45363" rtlCol="0"/>
          <a:lstStyle>
            <a:lvl1pPr algn="r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E5FBB2A5-0A55-4AA3-BC00-1334B6DB087A}" type="datetimeFigureOut">
              <a:rPr lang="fr-FR"/>
              <a:pPr>
                <a:defRPr/>
              </a:pPr>
              <a:t>08/12/2016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890838" cy="496888"/>
          </a:xfrm>
          <a:prstGeom prst="rect">
            <a:avLst/>
          </a:prstGeom>
        </p:spPr>
        <p:txBody>
          <a:bodyPr vert="horz" lIns="90727" tIns="45363" rIns="90727" bIns="45363" rtlCol="0" anchor="b"/>
          <a:lstStyle>
            <a:lvl1pPr algn="l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776663" y="9429750"/>
            <a:ext cx="2890837" cy="496888"/>
          </a:xfrm>
          <a:prstGeom prst="rect">
            <a:avLst/>
          </a:prstGeom>
        </p:spPr>
        <p:txBody>
          <a:bodyPr vert="horz" lIns="90727" tIns="45363" rIns="90727" bIns="45363" rtlCol="0" anchor="b"/>
          <a:lstStyle>
            <a:lvl1pPr algn="r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794C6D96-2EDD-4A41-9635-C7B1B4407CD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776663" y="0"/>
            <a:ext cx="289083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54075" y="744538"/>
            <a:ext cx="4960938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66750" y="4716463"/>
            <a:ext cx="5335588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27" tIns="45363" rIns="90727" bIns="4536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890838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27" tIns="45363" rIns="90727" bIns="45363" numCol="1" anchor="b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776663" y="9429750"/>
            <a:ext cx="2890837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27" tIns="45363" rIns="90727" bIns="45363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0C6BED13-9363-4266-AF9B-F3905C59073F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6BED13-9363-4266-AF9B-F3905C59073F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6BED13-9363-4266-AF9B-F3905C59073F}" type="slidenum">
              <a:rPr lang="fr-FR" smtClean="0"/>
              <a:pPr>
                <a:defRPr/>
              </a:pPr>
              <a:t>12</a:t>
            </a:fld>
            <a:endParaRPr lang="fr-F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r-FR" sz="12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r-FR" sz="12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fr-FR" sz="1200" kern="1200" dirty="0" smtClean="0">
              <a:solidFill>
                <a:schemeClr val="tx1"/>
              </a:solidFill>
              <a:latin typeface="Arial" charset="0"/>
              <a:ea typeface="+mn-ea"/>
              <a:cs typeface="Arial" charset="0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6BED13-9363-4266-AF9B-F3905C59073F}" type="slidenum">
              <a:rPr lang="fr-FR" smtClean="0"/>
              <a:pPr>
                <a:defRPr/>
              </a:pPr>
              <a:t>13</a:t>
            </a:fld>
            <a:endParaRPr lang="fr-FR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6BED13-9363-4266-AF9B-F3905C59073F}" type="slidenum">
              <a:rPr lang="fr-FR" smtClean="0"/>
              <a:pPr>
                <a:defRPr/>
              </a:pPr>
              <a:t>14</a:t>
            </a:fld>
            <a:endParaRPr lang="fr-FR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6BED13-9363-4266-AF9B-F3905C59073F}" type="slidenum">
              <a:rPr lang="fr-FR" smtClean="0"/>
              <a:pPr>
                <a:defRPr/>
              </a:pPr>
              <a:t>15</a:t>
            </a:fld>
            <a:endParaRPr lang="fr-FR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6BED13-9363-4266-AF9B-F3905C59073F}" type="slidenum">
              <a:rPr lang="fr-FR" smtClean="0"/>
              <a:pPr>
                <a:defRPr/>
              </a:pPr>
              <a:t>16</a:t>
            </a:fld>
            <a:endParaRPr lang="fr-FR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6BED13-9363-4266-AF9B-F3905C59073F}" type="slidenum">
              <a:rPr lang="fr-FR" smtClean="0"/>
              <a:pPr>
                <a:defRPr/>
              </a:pPr>
              <a:t>17</a:t>
            </a:fld>
            <a:endParaRPr lang="fr-FR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6BED13-9363-4266-AF9B-F3905C59073F}" type="slidenum">
              <a:rPr lang="fr-FR" smtClean="0"/>
              <a:pPr>
                <a:defRPr/>
              </a:pPr>
              <a:t>18</a:t>
            </a:fld>
            <a:endParaRPr lang="fr-FR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6BED13-9363-4266-AF9B-F3905C59073F}" type="slidenum">
              <a:rPr lang="fr-FR" smtClean="0"/>
              <a:pPr>
                <a:defRPr/>
              </a:pPr>
              <a:t>19</a:t>
            </a:fld>
            <a:endParaRPr lang="fr-FR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6BED13-9363-4266-AF9B-F3905C59073F}" type="slidenum">
              <a:rPr lang="fr-FR" smtClean="0"/>
              <a:pPr>
                <a:defRPr/>
              </a:pPr>
              <a:t>20</a:t>
            </a:fld>
            <a:endParaRPr lang="fr-FR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6BED13-9363-4266-AF9B-F3905C59073F}" type="slidenum">
              <a:rPr lang="fr-FR" smtClean="0"/>
              <a:pPr>
                <a:defRPr/>
              </a:pPr>
              <a:t>21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sz="1200" kern="1200" dirty="0">
              <a:solidFill>
                <a:schemeClr val="tx1"/>
              </a:solidFill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6BED13-9363-4266-AF9B-F3905C59073F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6BED13-9363-4266-AF9B-F3905C59073F}" type="slidenum">
              <a:rPr lang="fr-FR" smtClean="0"/>
              <a:pPr>
                <a:defRPr/>
              </a:pPr>
              <a:t>22</a:t>
            </a:fld>
            <a:endParaRPr lang="fr-FR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6BED13-9363-4266-AF9B-F3905C59073F}" type="slidenum">
              <a:rPr lang="fr-FR" smtClean="0"/>
              <a:pPr>
                <a:defRPr/>
              </a:pPr>
              <a:t>23</a:t>
            </a:fld>
            <a:endParaRPr lang="fr-FR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6BED13-9363-4266-AF9B-F3905C59073F}" type="slidenum">
              <a:rPr lang="fr-FR" smtClean="0"/>
              <a:pPr>
                <a:defRPr/>
              </a:pPr>
              <a:t>24</a:t>
            </a:fld>
            <a:endParaRPr lang="fr-FR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6BED13-9363-4266-AF9B-F3905C59073F}" type="slidenum">
              <a:rPr lang="fr-FR" smtClean="0"/>
              <a:pPr>
                <a:defRPr/>
              </a:pPr>
              <a:t>25</a:t>
            </a:fld>
            <a:endParaRPr lang="fr-FR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6BED13-9363-4266-AF9B-F3905C59073F}" type="slidenum">
              <a:rPr lang="fr-FR" smtClean="0"/>
              <a:pPr>
                <a:defRPr/>
              </a:pPr>
              <a:t>26</a:t>
            </a:fld>
            <a:endParaRPr lang="fr-FR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6BED13-9363-4266-AF9B-F3905C59073F}" type="slidenum">
              <a:rPr lang="fr-FR" smtClean="0"/>
              <a:pPr>
                <a:defRPr/>
              </a:pPr>
              <a:t>27</a:t>
            </a:fld>
            <a:endParaRPr lang="fr-FR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6BED13-9363-4266-AF9B-F3905C59073F}" type="slidenum">
              <a:rPr lang="fr-FR" smtClean="0"/>
              <a:pPr>
                <a:defRPr/>
              </a:pPr>
              <a:t>28</a:t>
            </a:fld>
            <a:endParaRPr lang="fr-FR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6BED13-9363-4266-AF9B-F3905C59073F}" type="slidenum">
              <a:rPr lang="fr-FR" smtClean="0"/>
              <a:pPr>
                <a:defRPr/>
              </a:pPr>
              <a:t>29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6BED13-9363-4266-AF9B-F3905C59073F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Arial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6BED13-9363-4266-AF9B-F3905C59073F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6BED13-9363-4266-AF9B-F3905C59073F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6BED13-9363-4266-AF9B-F3905C59073F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6BED13-9363-4266-AF9B-F3905C59073F}" type="slidenum">
              <a:rPr lang="fr-FR" smtClean="0"/>
              <a:pPr>
                <a:defRPr/>
              </a:pPr>
              <a:t>9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6BED13-9363-4266-AF9B-F3905C59073F}" type="slidenum">
              <a:rPr lang="fr-FR" smtClean="0"/>
              <a:pPr>
                <a:defRPr/>
              </a:pPr>
              <a:t>10</a:t>
            </a:fld>
            <a:endParaRPr lang="fr-F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C6BED13-9363-4266-AF9B-F3905C59073F}" type="slidenum">
              <a:rPr lang="fr-FR" smtClean="0"/>
              <a:pPr>
                <a:defRPr/>
              </a:pPr>
              <a:t>11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5" name="Picture 3" descr="contenu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Text Box 4"/>
            <p:cNvSpPr txBox="1">
              <a:spLocks noChangeArrowheads="1"/>
            </p:cNvSpPr>
            <p:nvPr userDrawn="1"/>
          </p:nvSpPr>
          <p:spPr bwMode="auto">
            <a:xfrm>
              <a:off x="2200" y="4103"/>
              <a:ext cx="136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fr-FR" sz="1400" b="1">
                  <a:latin typeface="Century Gothic" pitchFamily="34" charset="0"/>
                </a:rPr>
                <a:t>www.hcp.ma</a:t>
              </a:r>
            </a:p>
          </p:txBody>
        </p:sp>
      </p:grp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3419475" y="6453188"/>
            <a:ext cx="1873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endParaRPr lang="fr-FR"/>
          </a:p>
        </p:txBody>
      </p:sp>
      <p:sp>
        <p:nvSpPr>
          <p:cNvPr id="96261" name="Rectangle 5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9626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 sz="2800" b="1">
                <a:solidFill>
                  <a:srgbClr val="F18E00"/>
                </a:solidFill>
              </a:defRPr>
            </a:lvl1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 algn="r" rtl="1">
              <a:defRPr/>
            </a:lvl1pPr>
          </a:lstStyle>
          <a:p>
            <a:pPr>
              <a:defRPr/>
            </a:pPr>
            <a:fld id="{F6236F84-8E6E-451F-95B9-C713DDE214AD}" type="datetime1">
              <a:rPr lang="fr-FR"/>
              <a:pPr>
                <a:defRPr/>
              </a:pPr>
              <a:t>08/12/2016</a:t>
            </a:fld>
            <a:endParaRPr lang="fr-FR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737475" y="6513513"/>
            <a:ext cx="1385888" cy="319087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135B51-BECD-4DCC-93E9-769BE4D79A30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F908BA-1DDB-4AB7-9980-008829F07D68}" type="datetime1">
              <a:rPr lang="fr-FR"/>
              <a:pPr>
                <a:defRPr/>
              </a:pPr>
              <a:t>08/12/2016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73A163-FF61-4C62-B034-4497BB69628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765175"/>
            <a:ext cx="2057400" cy="5360988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765175"/>
            <a:ext cx="6019800" cy="53609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893B36-941D-4C9D-9967-AE235C964BB5}" type="datetime1">
              <a:rPr lang="fr-FR"/>
              <a:pPr>
                <a:defRPr/>
              </a:pPr>
              <a:t>08/12/2016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B793EC-12DD-4264-88C6-E8D4A5D91A6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re. Text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450" y="765175"/>
            <a:ext cx="69850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57200" y="2133600"/>
            <a:ext cx="4038600" cy="39925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399256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0C5A0F-8686-4935-A72C-CA6A8FC400BF}" type="datetime1">
              <a:rPr lang="fr-FR"/>
              <a:pPr>
                <a:defRPr/>
              </a:pPr>
              <a:t>08/12/2016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3DC131-FDE8-4327-9F97-43A01F7EC7FE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/>
          </p:nvPr>
        </p:nvSpPr>
        <p:spPr>
          <a:xfrm>
            <a:off x="457200" y="765175"/>
            <a:ext cx="8229600" cy="5360988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977D3F-2C12-436D-9D14-99B392496328}" type="datetime1">
              <a:rPr lang="fr-FR"/>
              <a:pPr>
                <a:defRPr/>
              </a:pPr>
              <a:t>08/12/2016</a:t>
            </a:fld>
            <a:endParaRPr lang="fr-F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279932-A9B9-4C2A-9D9B-DAD5F187AEF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6C21EA-72EC-4632-B0C2-AF20D259600F}" type="datetime1">
              <a:rPr lang="fr-FR"/>
              <a:pPr>
                <a:defRPr/>
              </a:pPr>
              <a:t>08/12/2016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70B91F-59F1-4EF3-B8C2-A3FE3B1D58C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re et diagram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450" y="765175"/>
            <a:ext cx="69850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graphique 2"/>
          <p:cNvSpPr>
            <a:spLocks noGrp="1"/>
          </p:cNvSpPr>
          <p:nvPr>
            <p:ph type="chart"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lvl="0"/>
            <a:endParaRPr lang="fr-FR" noProof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613A79-353D-4A40-B8FA-C9889E83EDCA}" type="datetime1">
              <a:rPr lang="fr-FR"/>
              <a:pPr>
                <a:defRPr/>
              </a:pPr>
              <a:t>08/12/2016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32E414-01FC-4FDD-933A-DAED17C79751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450" y="765175"/>
            <a:ext cx="6985000" cy="1143000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lvl="0"/>
            <a:endParaRPr lang="fr-FR" noProof="0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9E9BEE-6E14-4FCB-9C6E-F3F856580168}" type="datetime1">
              <a:rPr lang="fr-FR"/>
              <a:pPr>
                <a:defRPr/>
              </a:pPr>
              <a:t>08/12/2016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6F3799-2D29-4823-89B5-9D3DD76DA8D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C3D6C3-A828-4ADB-81F2-2813C387B380}" type="datetime1">
              <a:rPr lang="fr-FR"/>
              <a:pPr>
                <a:defRPr/>
              </a:pPr>
              <a:t>08/12/2016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58FD63-3AE5-41D6-9A12-8BC70C02BA3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B45A6-906B-47F9-9B76-6097C7AC9D67}" type="datetime1">
              <a:rPr lang="fr-FR"/>
              <a:pPr>
                <a:defRPr/>
              </a:pPr>
              <a:t>08/12/2016</a:t>
            </a:fld>
            <a:endParaRPr lang="fr-F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2E6F7D-6C72-48E2-9562-C0A12722DF8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40386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2133600"/>
            <a:ext cx="4038600" cy="39925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AF807D-9F83-41BD-8194-215771C5A73F}" type="datetime1">
              <a:rPr lang="fr-FR"/>
              <a:pPr>
                <a:defRPr/>
              </a:pPr>
              <a:t>08/12/2016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F929C7-2241-44A8-9C08-A92D0D568456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03AF17-51C7-436F-B614-5D83185B99A9}" type="datetime1">
              <a:rPr lang="fr-FR"/>
              <a:pPr>
                <a:defRPr/>
              </a:pPr>
              <a:t>08/12/2016</a:t>
            </a:fld>
            <a:endParaRPr lang="fr-FR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58BD24-483A-487E-AF61-47B5B5770FB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B32C48-E175-4EC4-A071-E7D870EADD60}" type="datetime1">
              <a:rPr lang="fr-FR"/>
              <a:pPr>
                <a:defRPr/>
              </a:pPr>
              <a:t>08/12/2016</a:t>
            </a:fld>
            <a:endParaRPr lang="fr-FR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44E46D-9DB1-4F00-BFA2-F0F01A949708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839DD4-86B1-447A-A2E5-D266EFD21073}" type="datetime1">
              <a:rPr lang="fr-FR"/>
              <a:pPr>
                <a:defRPr/>
              </a:pPr>
              <a:t>08/12/2016</a:t>
            </a:fld>
            <a:endParaRPr lang="fr-FR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923949-0251-46C5-A3E1-05EFBD902CC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2ABA68-C03A-40FB-8077-CBCCC652F35D}" type="datetime1">
              <a:rPr lang="fr-FR"/>
              <a:pPr>
                <a:defRPr/>
              </a:pPr>
              <a:t>08/12/2016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51F874-C872-4A82-AD2B-EA11E8AAB7BB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9B6087-D231-4D65-ABA2-07FE2EE372DF}" type="datetime1">
              <a:rPr lang="fr-FR"/>
              <a:pPr>
                <a:defRPr/>
              </a:pPr>
              <a:t>08/12/2016</a:t>
            </a:fld>
            <a:endParaRPr lang="fr-FR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795A5-7754-4D25-850A-DEB185D1F504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26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11271" name="Picture 3" descr="contenu"/>
            <p:cNvPicPr>
              <a:picLocks noChangeAspect="1" noChangeArrowheads="1"/>
            </p:cNvPicPr>
            <p:nvPr userDrawn="1"/>
          </p:nvPicPr>
          <p:blipFill>
            <a:blip r:embed="rId18" cstate="print"/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5236" name="Text Box 4"/>
            <p:cNvSpPr txBox="1">
              <a:spLocks noChangeArrowheads="1"/>
            </p:cNvSpPr>
            <p:nvPr userDrawn="1"/>
          </p:nvSpPr>
          <p:spPr bwMode="auto">
            <a:xfrm>
              <a:off x="2200" y="4103"/>
              <a:ext cx="136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fr-FR" sz="1400" b="1">
                  <a:latin typeface="Century Gothic" pitchFamily="34" charset="0"/>
                </a:rPr>
                <a:t>www.hcp.ma</a:t>
              </a:r>
            </a:p>
          </p:txBody>
        </p:sp>
      </p:grpSp>
      <p:sp>
        <p:nvSpPr>
          <p:cNvPr id="11267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187450" y="765175"/>
            <a:ext cx="6985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1268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133600"/>
            <a:ext cx="8229600" cy="399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</p:txBody>
      </p:sp>
      <p:sp>
        <p:nvSpPr>
          <p:cNvPr id="95239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13513"/>
            <a:ext cx="109696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>
              <a:defRPr sz="1200" b="1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598B25E9-06DE-42C1-8EA8-F3EF49863A5A}" type="datetime1">
              <a:rPr lang="fr-FR"/>
              <a:pPr>
                <a:defRPr/>
              </a:pPr>
              <a:t>08/12/2016</a:t>
            </a:fld>
            <a:endParaRPr lang="fr-FR"/>
          </a:p>
        </p:txBody>
      </p:sp>
      <p:sp>
        <p:nvSpPr>
          <p:cNvPr id="9524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737475" y="6513513"/>
            <a:ext cx="1385888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 b="1">
                <a:latin typeface="+mn-lt"/>
                <a:cs typeface="Arial" charset="0"/>
              </a:defRPr>
            </a:lvl1pPr>
          </a:lstStyle>
          <a:p>
            <a:pPr>
              <a:defRPr/>
            </a:pPr>
            <a:fld id="{034C8A1E-4633-493F-A2A0-AC43CF419FBD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568" r:id="rId1"/>
    <p:sldLayoutId id="2147484553" r:id="rId2"/>
    <p:sldLayoutId id="2147484554" r:id="rId3"/>
    <p:sldLayoutId id="2147484555" r:id="rId4"/>
    <p:sldLayoutId id="2147484556" r:id="rId5"/>
    <p:sldLayoutId id="2147484557" r:id="rId6"/>
    <p:sldLayoutId id="2147484558" r:id="rId7"/>
    <p:sldLayoutId id="2147484559" r:id="rId8"/>
    <p:sldLayoutId id="2147484560" r:id="rId9"/>
    <p:sldLayoutId id="2147484561" r:id="rId10"/>
    <p:sldLayoutId id="2147484562" r:id="rId11"/>
    <p:sldLayoutId id="2147484563" r:id="rId12"/>
    <p:sldLayoutId id="2147484564" r:id="rId13"/>
    <p:sldLayoutId id="2147484565" r:id="rId14"/>
    <p:sldLayoutId id="2147484566" r:id="rId15"/>
    <p:sldLayoutId id="2147484567" r:id="rId16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000" b="1">
          <a:solidFill>
            <a:srgbClr val="7B003B"/>
          </a:solidFill>
          <a:latin typeface="Edwardian Script ITC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7B003B"/>
        </a:buClr>
        <a:buSzPct val="120000"/>
        <a:buBlip>
          <a:blip r:embed="rId19"/>
        </a:buBlip>
        <a:defRPr sz="2400">
          <a:solidFill>
            <a:schemeClr val="bg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18E00"/>
        </a:buClr>
        <a:buSzPct val="120000"/>
        <a:buFont typeface="Arial" charset="0"/>
        <a:buBlip>
          <a:blip r:embed="rId20"/>
        </a:buBlip>
        <a:defRPr sz="2000">
          <a:solidFill>
            <a:schemeClr val="bg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120000"/>
        <a:buBlip>
          <a:blip r:embed="rId21"/>
        </a:buBlip>
        <a:defRPr sz="1600">
          <a:solidFill>
            <a:schemeClr val="bg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Arial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412777"/>
            <a:ext cx="7772400" cy="2187674"/>
          </a:xfrm>
        </p:spPr>
        <p:txBody>
          <a:bodyPr/>
          <a:lstStyle/>
          <a:p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Enquête Nationale sur la Perception des Mesures Du Développement Durable, 2016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>
                <a:solidFill>
                  <a:srgbClr val="7B003B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Synthèse des premiers résultats</a:t>
            </a:r>
          </a:p>
          <a:p>
            <a:endParaRPr lang="fr-FR" dirty="0" smtClean="0">
              <a:solidFill>
                <a:srgbClr val="7B003B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r"/>
            <a:endParaRPr lang="fr-FR" sz="1000" dirty="0" smtClean="0">
              <a:solidFill>
                <a:srgbClr val="7B003B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r"/>
            <a:endParaRPr lang="fr-FR" sz="1000" dirty="0" smtClean="0">
              <a:solidFill>
                <a:srgbClr val="7B003B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r"/>
            <a:endParaRPr lang="fr-FR" sz="1000" dirty="0" smtClean="0">
              <a:solidFill>
                <a:srgbClr val="7B003B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  <a:p>
            <a:pPr algn="r"/>
            <a:r>
              <a:rPr lang="fr-FR" sz="1000" dirty="0" smtClean="0">
                <a:solidFill>
                  <a:srgbClr val="7B003B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06/12/2016</a:t>
            </a:r>
          </a:p>
          <a:p>
            <a:endParaRPr lang="fr-FR" dirty="0" smtClean="0">
              <a:solidFill>
                <a:srgbClr val="7B003B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D9135B51-BECD-4DCC-93E9-769BE4D79A30}" type="slidenum">
              <a:rPr lang="fr-FR" smtClean="0"/>
              <a:pPr>
                <a:defRPr/>
              </a:pPr>
              <a:t>1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624" y="620688"/>
            <a:ext cx="6985000" cy="503585"/>
          </a:xfrm>
        </p:spPr>
        <p:txBody>
          <a:bodyPr/>
          <a:lstStyle/>
          <a:p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Enseignement et formation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052736"/>
            <a:ext cx="9324528" cy="5256584"/>
          </a:xfrm>
        </p:spPr>
        <p:txBody>
          <a:bodyPr/>
          <a:lstStyle/>
          <a:p>
            <a:pPr>
              <a:buNone/>
            </a:pPr>
            <a:r>
              <a:rPr lang="fr-FR" sz="1800" b="1" dirty="0" smtClean="0">
                <a:solidFill>
                  <a:srgbClr val="C00000"/>
                </a:solidFill>
              </a:rPr>
              <a:t>A quelle finalité doit répondre une politique d'enseignement et de formation ?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Préparer à l'emploi: 38,7%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Transmettre le savoir: 38,4%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Enseigner le civisme et les valeurs de citoyenneté: 13,9%</a:t>
            </a:r>
          </a:p>
          <a:p>
            <a:pPr>
              <a:buNone/>
            </a:pPr>
            <a:r>
              <a:rPr lang="fr-FR" sz="1800" b="1" dirty="0" smtClean="0">
                <a:solidFill>
                  <a:srgbClr val="C00000"/>
                </a:solidFill>
              </a:rPr>
              <a:t>		</a:t>
            </a:r>
          </a:p>
          <a:p>
            <a:pPr>
              <a:buNone/>
            </a:pPr>
            <a:r>
              <a:rPr lang="fr-FR" sz="1700" b="1" dirty="0" smtClean="0">
                <a:solidFill>
                  <a:srgbClr val="C00000"/>
                </a:solidFill>
              </a:rPr>
              <a:t>Quelles matières l'enseignement doit-il privilégier pour un meilleur accès à l'emploi ?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Des formations pratiques:36,1%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Des matières scientifiques: 30,9%</a:t>
            </a:r>
          </a:p>
          <a:p>
            <a:pPr>
              <a:buNone/>
            </a:pPr>
            <a:endParaRPr lang="fr-FR" sz="1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fr-FR" sz="1800" b="1" dirty="0" smtClean="0">
                <a:solidFill>
                  <a:srgbClr val="C00000"/>
                </a:solidFill>
              </a:rPr>
              <a:t>Quels sont les attributs d'un système d'enseignement et de formation performant ?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Enseignants compétents  : 36,6%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Programmes  de qualité   : 21,6%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infrastructures de qualité  : 20,7%</a:t>
            </a:r>
          </a:p>
          <a:p>
            <a:pPr marL="228600" lvl="2">
              <a:buNone/>
            </a:pPr>
            <a:endParaRPr lang="fr-FR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358FD63-3AE5-41D6-9A12-8BC70C02BA36}" type="slidenum">
              <a:rPr lang="fr-FR" smtClean="0"/>
              <a:pPr>
                <a:defRPr/>
              </a:pPr>
              <a:t>10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624" y="404664"/>
            <a:ext cx="6985000" cy="503585"/>
          </a:xfrm>
        </p:spPr>
        <p:txBody>
          <a:bodyPr/>
          <a:lstStyle/>
          <a:p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Enseignement et formation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836712"/>
            <a:ext cx="9144000" cy="5688632"/>
          </a:xfrm>
        </p:spPr>
        <p:txBody>
          <a:bodyPr/>
          <a:lstStyle/>
          <a:p>
            <a:pPr>
              <a:buNone/>
            </a:pPr>
            <a:r>
              <a:rPr lang="fr-FR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Quels sont les obstacles à la généralisation de la scolarisation ?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 coût de l'enseignement: 64,6%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L'éloignement des centres scolaires: 20,3% 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 faible accès à l’emploi: 8,6%</a:t>
            </a:r>
            <a:endParaRPr lang="fr-FR" sz="1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endParaRPr lang="fr-FR" sz="1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fr-FR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Dans quel système d'enseignement vos enfants sont-ils scolarisés ?</a:t>
            </a:r>
          </a:p>
          <a:p>
            <a:pPr lvl="2">
              <a:buFont typeface="Wingdings" pitchFamily="2" charset="2"/>
              <a:buChar char="ü"/>
            </a:pPr>
            <a:endParaRPr lang="fr-FR" sz="1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Public : 86,8%</a:t>
            </a:r>
          </a:p>
          <a:p>
            <a:pPr>
              <a:buNone/>
            </a:pPr>
            <a:endParaRPr lang="fr-FR" sz="1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fr-FR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Pour quelles raisons avez-vous opté pour l'enseignement privé?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Compétence des enseignants : 31,9%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Qualité des programmes : 28,6%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Meilleure communication de l'école avec son environnement : 15,1%</a:t>
            </a:r>
          </a:p>
          <a:p>
            <a:pPr marL="3175" indent="17463">
              <a:buNone/>
            </a:pPr>
            <a:r>
              <a:rPr lang="fr-FR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Pour quel système d'enseignement opteriez-vous pour vos enfants si vous en aviez le choix ?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Enseignement privé : 47,0%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Enseignement public : 42,9%</a:t>
            </a:r>
          </a:p>
          <a:p>
            <a:pPr>
              <a:buNone/>
            </a:pPr>
            <a:endParaRPr lang="fr-FR" sz="10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fr-FR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Etes-vous favorable à l'encouragement de l'enseignement privé ?</a:t>
            </a:r>
          </a:p>
          <a:p>
            <a:pPr lvl="2">
              <a:buFont typeface="Wingdings" pitchFamily="2" charset="2"/>
              <a:buChar char="ü"/>
            </a:pPr>
            <a:endParaRPr lang="en-US" sz="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ü"/>
            </a:pPr>
            <a:r>
              <a:rPr lang="en-US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Non: 71,7%</a:t>
            </a:r>
            <a:endParaRPr lang="fr-FR" sz="15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ü"/>
            </a:pPr>
            <a:endParaRPr lang="fr-FR" sz="15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ü"/>
            </a:pPr>
            <a:endParaRPr lang="fr-FR" sz="15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358FD63-3AE5-41D6-9A12-8BC70C02BA36}" type="slidenum">
              <a:rPr lang="fr-FR" smtClean="0"/>
              <a:pPr>
                <a:defRPr/>
              </a:pPr>
              <a:t>11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980728"/>
            <a:ext cx="9144000" cy="5616624"/>
          </a:xfrm>
        </p:spPr>
        <p:txBody>
          <a:bodyPr/>
          <a:lstStyle/>
          <a:p>
            <a:pPr>
              <a:buNone/>
            </a:pPr>
            <a:r>
              <a:rPr lang="fr-FR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Y-a-t-il égalité entre hommes et femmes dans votre environnement ?</a:t>
            </a:r>
          </a:p>
          <a:p>
            <a:pPr lvl="2">
              <a:buFont typeface="Wingdings" pitchFamily="2" charset="2"/>
              <a:buChar char="ü"/>
            </a:pPr>
            <a:endParaRPr lang="fr-FR" sz="15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Oui : 41,6%</a:t>
            </a:r>
          </a:p>
          <a:p>
            <a:endParaRPr lang="fr-FR" sz="1400" dirty="0" smtClean="0"/>
          </a:p>
          <a:p>
            <a:pPr>
              <a:buNone/>
            </a:pPr>
            <a:r>
              <a:rPr lang="fr-FR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Affirmation de l’égalité entre hommes et femmes dans …? </a:t>
            </a:r>
            <a:r>
              <a:rPr lang="fr-FR" sz="1800" i="1" dirty="0" smtClean="0">
                <a:solidFill>
                  <a:schemeClr val="tx1"/>
                </a:solidFill>
              </a:rPr>
              <a:t>(les chiffres correspondent à la réponse affirmative, Oui)</a:t>
            </a:r>
            <a:endParaRPr lang="fr-FR" sz="1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>
              <a:buNone/>
            </a:pPr>
            <a:r>
              <a:rPr lang="fr-FR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</a:p>
          <a:p>
            <a:pPr lvl="0">
              <a:buNone/>
            </a:pPr>
            <a:r>
              <a:rPr lang="fr-FR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le marché de l’emploi:          </a:t>
            </a:r>
            <a:r>
              <a:rPr lang="fr-FR" sz="1800" b="1" dirty="0" smtClean="0">
                <a:solidFill>
                  <a:schemeClr val="tx1"/>
                </a:solidFill>
              </a:rPr>
              <a:t>68,5%</a:t>
            </a:r>
            <a:endParaRPr lang="fr-FR" sz="1800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lvl="0">
              <a:buNone/>
            </a:pPr>
            <a:r>
              <a:rPr lang="fr-FR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l'emploi public:                       </a:t>
            </a:r>
            <a:r>
              <a:rPr lang="fr-FR" sz="1800" b="1" dirty="0" smtClean="0">
                <a:solidFill>
                  <a:schemeClr val="tx1"/>
                </a:solidFill>
              </a:rPr>
              <a:t>74,1%</a:t>
            </a:r>
          </a:p>
          <a:p>
            <a:pPr lvl="0">
              <a:buNone/>
            </a:pPr>
            <a:r>
              <a:rPr lang="fr-FR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l’emploi privé:                         </a:t>
            </a:r>
            <a:r>
              <a:rPr lang="fr-FR" sz="1800" b="1" dirty="0" smtClean="0">
                <a:solidFill>
                  <a:schemeClr val="tx1"/>
                </a:solidFill>
              </a:rPr>
              <a:t>65,7%</a:t>
            </a:r>
          </a:p>
          <a:p>
            <a:pPr lvl="0">
              <a:buNone/>
            </a:pPr>
            <a:r>
              <a:rPr lang="fr-FR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l’accès à l’enseignement:    </a:t>
            </a:r>
            <a:r>
              <a:rPr lang="fr-FR" sz="1800" b="1" dirty="0" smtClean="0">
                <a:solidFill>
                  <a:schemeClr val="tx1"/>
                </a:solidFill>
              </a:rPr>
              <a:t>83,5%</a:t>
            </a:r>
          </a:p>
          <a:p>
            <a:pPr lvl="0">
              <a:buNone/>
            </a:pPr>
            <a:r>
              <a:rPr lang="fr-FR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l’accès à la santé:                  </a:t>
            </a:r>
            <a:r>
              <a:rPr lang="fr-FR" sz="1800" b="1" dirty="0" smtClean="0">
                <a:solidFill>
                  <a:schemeClr val="tx1"/>
                </a:solidFill>
              </a:rPr>
              <a:t>79,6%</a:t>
            </a:r>
          </a:p>
          <a:p>
            <a:pPr lvl="0">
              <a:buNone/>
            </a:pPr>
            <a:r>
              <a:rPr lang="fr-FR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la rémunération salariale:    </a:t>
            </a:r>
            <a:r>
              <a:rPr lang="fr-FR" sz="1800" b="1" dirty="0" smtClean="0">
                <a:solidFill>
                  <a:schemeClr val="tx1"/>
                </a:solidFill>
              </a:rPr>
              <a:t>62,2%</a:t>
            </a:r>
          </a:p>
          <a:p>
            <a:pPr lvl="0">
              <a:buNone/>
            </a:pPr>
            <a:r>
              <a:rPr lang="fr-FR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l'accès au crédit bancaire:  </a:t>
            </a:r>
            <a:r>
              <a:rPr lang="fr-FR" sz="1800" b="1" dirty="0" smtClean="0">
                <a:solidFill>
                  <a:schemeClr val="tx1"/>
                </a:solidFill>
              </a:rPr>
              <a:t>72,4%</a:t>
            </a:r>
          </a:p>
          <a:p>
            <a:endParaRPr lang="fr-FR" sz="14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358FD63-3AE5-41D6-9A12-8BC70C02BA36}" type="slidenum">
              <a:rPr lang="fr-FR" smtClean="0"/>
              <a:pPr>
                <a:defRPr/>
              </a:pPr>
              <a:t>12</a:t>
            </a:fld>
            <a:endParaRPr lang="fr-FR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1187624" y="404664"/>
            <a:ext cx="6985000" cy="503585"/>
          </a:xfrm>
        </p:spPr>
        <p:txBody>
          <a:bodyPr/>
          <a:lstStyle/>
          <a:p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Egalité des sexes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836712"/>
            <a:ext cx="9144000" cy="5760640"/>
          </a:xfrm>
        </p:spPr>
        <p:txBody>
          <a:bodyPr/>
          <a:lstStyle/>
          <a:p>
            <a:r>
              <a:rPr lang="fr-FR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Quelles sont les causes  des inégalités Hommes-Femmes ?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Les traditions héritées : 58,7%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Une réalité humaine : 18,1%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L’influence religieuse : 9,3%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 faible niveau scolaire de la femme : 8,6%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 dépendance économique de la femme : 5,3%</a:t>
            </a:r>
          </a:p>
          <a:p>
            <a:pPr lvl="2">
              <a:buFont typeface="Wingdings" pitchFamily="2" charset="2"/>
              <a:buChar char="ü"/>
            </a:pPr>
            <a:endParaRPr lang="fr-FR" sz="1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Les opinions  de la population aux affirmations suivantes :</a:t>
            </a:r>
          </a:p>
          <a:p>
            <a:endParaRPr lang="fr-FR" sz="1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Ø"/>
            </a:pPr>
            <a:r>
              <a:rPr lang="fr-FR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 La priorité doit être donnée aux hommes dans l'offre de travail » 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D'accord : 60,7% (67,8% pour les hommes  et 53,9% pour les femmes)</a:t>
            </a:r>
          </a:p>
          <a:p>
            <a:pPr lvl="2">
              <a:buFont typeface="Wingdings" pitchFamily="2" charset="2"/>
              <a:buChar char="ü"/>
            </a:pPr>
            <a:endParaRPr lang="fr-FR" sz="1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fr-FR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«Le travail de la femme se fait au détriment de l'éducation des enfants » 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D'accord : 63,0% (68,4% pour les hommes  et 57,8% pour les femmes)</a:t>
            </a:r>
          </a:p>
          <a:p>
            <a:pPr lvl="2">
              <a:buFont typeface="Wingdings" pitchFamily="2" charset="2"/>
              <a:buChar char="ü"/>
            </a:pPr>
            <a:endParaRPr lang="fr-FR" sz="15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fr-FR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 Les hommes sont plus capables d'assumer les responsabilités que les femmes » 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D'accord : 63,6% (72,3% pour les hommes  et 55,1% pour les femmes)</a:t>
            </a:r>
          </a:p>
          <a:p>
            <a:endParaRPr lang="fr-FR" sz="1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fr-FR" sz="18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358FD63-3AE5-41D6-9A12-8BC70C02BA36}" type="slidenum">
              <a:rPr lang="fr-FR" smtClean="0"/>
              <a:pPr>
                <a:defRPr/>
              </a:pPr>
              <a:t>13</a:t>
            </a:fld>
            <a:endParaRPr lang="fr-FR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1187624" y="404664"/>
            <a:ext cx="6985000" cy="503585"/>
          </a:xfrm>
        </p:spPr>
        <p:txBody>
          <a:bodyPr/>
          <a:lstStyle/>
          <a:p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Egalité des sexes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5544616"/>
          </a:xfrm>
        </p:spPr>
        <p:txBody>
          <a:bodyPr/>
          <a:lstStyle/>
          <a:p>
            <a:pPr>
              <a:buNone/>
            </a:pPr>
            <a:endParaRPr lang="fr-FR" sz="1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fr-FR" sz="1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 de la population favorable à une parité hommes-femmes dans : </a:t>
            </a:r>
          </a:p>
          <a:p>
            <a:pPr>
              <a:buNone/>
            </a:pPr>
            <a:endParaRPr lang="fr-FR" sz="1800" i="1" dirty="0" smtClean="0">
              <a:solidFill>
                <a:schemeClr val="tx1"/>
              </a:solidFill>
            </a:endParaRP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 gouvernement: 68,7%</a:t>
            </a:r>
          </a:p>
          <a:p>
            <a:pPr lvl="2">
              <a:buFont typeface="Wingdings" pitchFamily="2" charset="2"/>
              <a:buChar char="ü"/>
            </a:pPr>
            <a:endParaRPr lang="fr-FR" sz="15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Les responsabilités administratives : 73,5%</a:t>
            </a:r>
          </a:p>
          <a:p>
            <a:pPr lvl="2">
              <a:buFont typeface="Wingdings" pitchFamily="2" charset="2"/>
              <a:buChar char="ü"/>
            </a:pPr>
            <a:endParaRPr lang="fr-FR" sz="15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Les directions des partis politiques et des syndicats: 65,4%</a:t>
            </a:r>
          </a:p>
          <a:p>
            <a:pPr lvl="2">
              <a:buFont typeface="Wingdings" pitchFamily="2" charset="2"/>
              <a:buChar char="ü"/>
            </a:pPr>
            <a:endParaRPr lang="fr-FR" sz="15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 magistrature: 67,3%</a:t>
            </a:r>
          </a:p>
          <a:p>
            <a:pPr lvl="2">
              <a:buFont typeface="Wingdings" pitchFamily="2" charset="2"/>
              <a:buChar char="ü"/>
            </a:pPr>
            <a:endParaRPr lang="fr-FR" sz="15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Les responsabilités électives territoriales: 70,5%</a:t>
            </a:r>
          </a:p>
          <a:p>
            <a:pPr lvl="2">
              <a:buFont typeface="Wingdings" pitchFamily="2" charset="2"/>
              <a:buChar char="ü"/>
            </a:pPr>
            <a:endParaRPr lang="fr-FR" sz="15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 représentation parlementaire: 71,1%</a:t>
            </a:r>
          </a:p>
          <a:p>
            <a:pPr lvl="2">
              <a:buFont typeface="Wingdings" pitchFamily="2" charset="2"/>
              <a:buChar char="ü"/>
            </a:pPr>
            <a:endParaRPr lang="fr-FR" sz="15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L'héritage: 13,2%</a:t>
            </a:r>
          </a:p>
          <a:p>
            <a:pPr lvl="0"/>
            <a:endParaRPr lang="fr-FR" sz="1800" dirty="0" smtClean="0"/>
          </a:p>
          <a:p>
            <a:endParaRPr lang="fr-FR" sz="1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fr-FR" sz="18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358FD63-3AE5-41D6-9A12-8BC70C02BA36}" type="slidenum">
              <a:rPr lang="fr-FR" smtClean="0"/>
              <a:pPr>
                <a:defRPr/>
              </a:pPr>
              <a:t>14</a:t>
            </a:fld>
            <a:endParaRPr lang="fr-FR"/>
          </a:p>
        </p:txBody>
      </p:sp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1187624" y="404664"/>
            <a:ext cx="6985000" cy="503585"/>
          </a:xfrm>
        </p:spPr>
        <p:txBody>
          <a:bodyPr/>
          <a:lstStyle/>
          <a:p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Egalité des sexes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450" y="765175"/>
            <a:ext cx="6985000" cy="575593"/>
          </a:xfrm>
        </p:spPr>
        <p:txBody>
          <a:bodyPr/>
          <a:lstStyle/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Croissance et emploi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340768"/>
            <a:ext cx="9144000" cy="5184576"/>
          </a:xfrm>
        </p:spPr>
        <p:txBody>
          <a:bodyPr/>
          <a:lstStyle/>
          <a:p>
            <a:r>
              <a:rPr lang="fr-FR" sz="2000" b="1" dirty="0" smtClean="0">
                <a:solidFill>
                  <a:srgbClr val="FF0000"/>
                </a:solidFill>
              </a:rPr>
              <a:t>Que devrait-être la finalité de la politique économique ?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L'emploi : 57,1%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L’amélioration des conditions de vie : 32,6%</a:t>
            </a:r>
          </a:p>
          <a:p>
            <a:endParaRPr lang="fr-FR" sz="2000" b="1" dirty="0" smtClean="0">
              <a:solidFill>
                <a:srgbClr val="FF0000"/>
              </a:solidFill>
            </a:endParaRPr>
          </a:p>
          <a:p>
            <a:pPr marL="342900" lvl="2" indent="-342900">
              <a:buClr>
                <a:srgbClr val="7B003B"/>
              </a:buClr>
              <a:buBlip>
                <a:blip r:embed="rId3"/>
              </a:buBlip>
            </a:pPr>
            <a:r>
              <a:rPr lang="fr-FR" sz="2000" b="1" dirty="0" smtClean="0">
                <a:solidFill>
                  <a:srgbClr val="FF0000"/>
                </a:solidFill>
                <a:ea typeface="+mn-ea"/>
                <a:cs typeface="+mn-cs"/>
              </a:rPr>
              <a:t>Quelles sont les causes de la faible accessibilité à l'emploi ?</a:t>
            </a:r>
          </a:p>
          <a:p>
            <a:pPr marL="342900" lvl="2" indent="-342900">
              <a:buClr>
                <a:srgbClr val="7B003B"/>
              </a:buClr>
              <a:buBlip>
                <a:blip r:embed="rId3"/>
              </a:buBlip>
            </a:pPr>
            <a:endParaRPr lang="fr-FR" sz="2000" b="1" dirty="0" smtClean="0">
              <a:solidFill>
                <a:srgbClr val="FF0000"/>
              </a:solidFill>
              <a:ea typeface="+mn-ea"/>
              <a:cs typeface="+mn-cs"/>
            </a:endParaRP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 faiblesse de l'offre d'emploi : 33,5%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 népotisme dans l’emploi : 17,6%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 faiblesse du niveau de l’enseignement : 16,6%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 précarité de l'emploi : 12,2%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L’inadéquation de la formation : 11,0%</a:t>
            </a:r>
          </a:p>
          <a:p>
            <a:pPr marL="342900" lvl="2" indent="-342900">
              <a:buClr>
                <a:srgbClr val="7B003B"/>
              </a:buClr>
              <a:buBlip>
                <a:blip r:embed="rId3"/>
              </a:buBlip>
            </a:pPr>
            <a:endParaRPr lang="fr-FR" sz="2000" b="1" dirty="0" smtClean="0">
              <a:solidFill>
                <a:srgbClr val="FF0000"/>
              </a:solidFill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358FD63-3AE5-41D6-9A12-8BC70C02BA36}" type="slidenum">
              <a:rPr lang="fr-FR" smtClean="0"/>
              <a:pPr>
                <a:defRPr/>
              </a:pPr>
              <a:t>15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450" y="765175"/>
            <a:ext cx="6985000" cy="575593"/>
          </a:xfrm>
        </p:spPr>
        <p:txBody>
          <a:bodyPr/>
          <a:lstStyle/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Croissance et emploi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340768"/>
            <a:ext cx="9324528" cy="5184576"/>
          </a:xfrm>
        </p:spPr>
        <p:txBody>
          <a:bodyPr/>
          <a:lstStyle/>
          <a:p>
            <a:r>
              <a:rPr lang="fr-FR" sz="2000" b="1" dirty="0" smtClean="0">
                <a:solidFill>
                  <a:srgbClr val="FF0000"/>
                </a:solidFill>
              </a:rPr>
              <a:t>Qu’est ce qui limite l'accès des femmes à l'emploi ?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Les valeurs socioculturelles : 38,3%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 faiblesse de l'offre d'emploi : 35,6%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Les faibles niveaux de qualification et d'expérience professionnelle de la femme : 26,1%</a:t>
            </a:r>
          </a:p>
          <a:p>
            <a:endParaRPr lang="fr-FR" sz="2000" b="1" dirty="0" smtClean="0">
              <a:solidFill>
                <a:srgbClr val="FF0000"/>
              </a:solidFill>
            </a:endParaRPr>
          </a:p>
          <a:p>
            <a:r>
              <a:rPr lang="fr-FR" sz="2000" b="1" dirty="0" smtClean="0">
                <a:solidFill>
                  <a:srgbClr val="FF0000"/>
                </a:solidFill>
              </a:rPr>
              <a:t>Quels sont les attributs d’un emploi décent ?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Salaire suffisant  : 59,8%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Emploi régulier  : 13,3%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Protection sociale : 8,3%</a:t>
            </a:r>
          </a:p>
          <a:p>
            <a:pPr lvl="2">
              <a:buNone/>
            </a:pPr>
            <a:endParaRPr lang="fr-FR" sz="15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sz="2000" b="1" dirty="0" smtClean="0">
                <a:solidFill>
                  <a:srgbClr val="FF0000"/>
                </a:solidFill>
              </a:rPr>
              <a:t>A compétence égale, quelles sont les causes des inégalités salariales ? </a:t>
            </a:r>
          </a:p>
          <a:p>
            <a:pPr lvl="2">
              <a:buFont typeface="Wingdings" pitchFamily="2" charset="2"/>
              <a:buChar char="ü"/>
            </a:pPr>
            <a:endParaRPr lang="fr-FR" sz="15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Disparités du mode de rémunération salariale :44,7%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Inégalités de rendements : 29,1%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Niveau de formation : 21,8% </a:t>
            </a:r>
          </a:p>
          <a:p>
            <a:endParaRPr lang="fr-FR" sz="2000" b="1" dirty="0" smtClean="0">
              <a:solidFill>
                <a:srgbClr val="FF0000"/>
              </a:solidFill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358FD63-3AE5-41D6-9A12-8BC70C02BA36}" type="slidenum">
              <a:rPr lang="fr-FR" smtClean="0"/>
              <a:pPr>
                <a:defRPr/>
              </a:pPr>
              <a:t>16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624" y="548680"/>
            <a:ext cx="6985000" cy="575593"/>
          </a:xfrm>
        </p:spPr>
        <p:txBody>
          <a:bodyPr/>
          <a:lstStyle/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Croissance et emploi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472608"/>
          </a:xfrm>
        </p:spPr>
        <p:txBody>
          <a:bodyPr/>
          <a:lstStyle/>
          <a:p>
            <a:r>
              <a:rPr lang="fr-FR" sz="2000" b="1" dirty="0" smtClean="0">
                <a:solidFill>
                  <a:srgbClr val="FF0000"/>
                </a:solidFill>
              </a:rPr>
              <a:t>A quel âge doit-on prendre sa retraite ?</a:t>
            </a:r>
          </a:p>
          <a:p>
            <a:pPr lvl="2">
              <a:buFont typeface="Wingdings" pitchFamily="2" charset="2"/>
              <a:buChar char="ü"/>
            </a:pPr>
            <a:endParaRPr lang="fr-FR" sz="15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60 ans : 64,3%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Moins de 60 ans : 21,2%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Plus de 60 ans : 14,5%</a:t>
            </a:r>
          </a:p>
          <a:p>
            <a:endParaRPr lang="fr-FR" sz="2000" b="1" dirty="0" smtClean="0">
              <a:solidFill>
                <a:srgbClr val="FF0000"/>
              </a:solidFill>
            </a:endParaRPr>
          </a:p>
          <a:p>
            <a:r>
              <a:rPr lang="fr-FR" sz="2000" b="1" dirty="0" smtClean="0">
                <a:solidFill>
                  <a:srgbClr val="FF0000"/>
                </a:solidFill>
              </a:rPr>
              <a:t>Indépendamment de votre situation actuelle dans le marché du travail, pour quel type d'emploi accorderiez-vous votre préférence ?</a:t>
            </a:r>
          </a:p>
          <a:p>
            <a:pPr lvl="2">
              <a:buFont typeface="Wingdings" pitchFamily="2" charset="2"/>
              <a:buChar char="ü"/>
            </a:pPr>
            <a:endParaRPr lang="fr-FR" sz="15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L’auto-emploi : 41,4%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L’emploi public : 33,1%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L’emploi dans le secteur privé : 5,4%</a:t>
            </a:r>
          </a:p>
          <a:p>
            <a:endParaRPr lang="fr-FR" sz="2000" b="1" dirty="0" smtClean="0">
              <a:solidFill>
                <a:srgbClr val="FF0000"/>
              </a:solidFill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358FD63-3AE5-41D6-9A12-8BC70C02BA36}" type="slidenum">
              <a:rPr lang="fr-FR" smtClean="0"/>
              <a:pPr>
                <a:defRPr/>
              </a:pPr>
              <a:t>17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624" y="548680"/>
            <a:ext cx="6985000" cy="575593"/>
          </a:xfrm>
        </p:spPr>
        <p:txBody>
          <a:bodyPr/>
          <a:lstStyle/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Environnement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472608"/>
          </a:xfrm>
        </p:spPr>
        <p:txBody>
          <a:bodyPr/>
          <a:lstStyle/>
          <a:p>
            <a:r>
              <a:rPr lang="fr-FR" sz="2000" b="1" dirty="0" smtClean="0">
                <a:solidFill>
                  <a:srgbClr val="FF0000"/>
                </a:solidFill>
              </a:rPr>
              <a:t>Avez-vous relevé des changements dans le climat au cours de ces dernières années ?</a:t>
            </a:r>
          </a:p>
          <a:p>
            <a:endParaRPr lang="fr-FR" sz="1000" b="1" dirty="0" smtClean="0">
              <a:solidFill>
                <a:srgbClr val="FF0000"/>
              </a:solidFill>
            </a:endParaRP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 grands changements : 58,9%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Peu de changements : 33,6%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Pas de changements : 7,5%</a:t>
            </a:r>
          </a:p>
          <a:p>
            <a:endParaRPr lang="fr-FR" sz="1000" b="1" dirty="0" smtClean="0">
              <a:solidFill>
                <a:srgbClr val="FF0000"/>
              </a:solidFill>
            </a:endParaRPr>
          </a:p>
          <a:p>
            <a:r>
              <a:rPr lang="fr-FR" sz="2000" b="1" dirty="0" smtClean="0">
                <a:solidFill>
                  <a:srgbClr val="FF0000"/>
                </a:solidFill>
              </a:rPr>
              <a:t>Quels types de changements ?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Hausse des températures : 37,2%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Dérèglement des saisons : 31,5% (38,8% en milieu urbain et 19,2% en milieu rural)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Récurrence de la sécheresse : 24,8% (18,3% en milieu urbain et 35,5% en milieu rural)</a:t>
            </a:r>
          </a:p>
          <a:p>
            <a:endParaRPr lang="fr-FR" sz="1000" b="1" dirty="0" smtClean="0">
              <a:solidFill>
                <a:srgbClr val="FF0000"/>
              </a:solidFill>
            </a:endParaRPr>
          </a:p>
          <a:p>
            <a:r>
              <a:rPr lang="fr-FR" sz="2000" b="1" dirty="0" smtClean="0">
                <a:solidFill>
                  <a:srgbClr val="FF0000"/>
                </a:solidFill>
              </a:rPr>
              <a:t>Quels sont les principaux facteurs qui dégradent la qualité de l’environnement ?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L'insécurité : 22,2%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 promiscuité démographique : 20,1%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 pollution de l'air : 17,4%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 faiblesse des infrastructures et de services : 15,5%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L'habitat indécent ou clandestin : 13,0%</a:t>
            </a:r>
          </a:p>
          <a:p>
            <a:endParaRPr lang="fr-FR" sz="2000" b="1" dirty="0" smtClean="0">
              <a:solidFill>
                <a:srgbClr val="FF0000"/>
              </a:solidFill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358FD63-3AE5-41D6-9A12-8BC70C02BA36}" type="slidenum">
              <a:rPr lang="fr-FR" smtClean="0"/>
              <a:pPr>
                <a:defRPr/>
              </a:pPr>
              <a:t>18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624" y="548680"/>
            <a:ext cx="6985000" cy="575593"/>
          </a:xfrm>
        </p:spPr>
        <p:txBody>
          <a:bodyPr/>
          <a:lstStyle/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Environnement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472608"/>
          </a:xfrm>
        </p:spPr>
        <p:txBody>
          <a:bodyPr/>
          <a:lstStyle/>
          <a:p>
            <a:r>
              <a:rPr lang="fr-FR" sz="2000" b="1" dirty="0" smtClean="0">
                <a:solidFill>
                  <a:srgbClr val="FF0000"/>
                </a:solidFill>
              </a:rPr>
              <a:t>Comment jugez-vous l'approvisionnement en eau potable dans votre environnement ?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Satisfaisant : 46,2%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Peu satisfaisant : 24,4%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Insatisfaisant : 29,4%</a:t>
            </a:r>
          </a:p>
          <a:p>
            <a:endParaRPr lang="fr-FR" sz="2000" b="1" dirty="0" smtClean="0">
              <a:solidFill>
                <a:srgbClr val="FF0000"/>
              </a:solidFill>
            </a:endParaRPr>
          </a:p>
          <a:p>
            <a:r>
              <a:rPr lang="fr-FR" sz="2000" b="1" dirty="0" smtClean="0">
                <a:solidFill>
                  <a:srgbClr val="FF0000"/>
                </a:solidFill>
              </a:rPr>
              <a:t>A quelles faiblesses attribuez-vous l'approvisionnement en eau potable ?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Faible qualité de l'eau : 33,7%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Facturation élevée : 28,7% (44,4% dans les villes et 6,4% à la campagne)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Difficulté d’accès aux sources : 19,8% (4,3% dans les villes et 42,0% à la campagne)</a:t>
            </a:r>
          </a:p>
          <a:p>
            <a:r>
              <a:rPr lang="fr-FR" sz="2000" b="1" dirty="0" smtClean="0">
                <a:solidFill>
                  <a:srgbClr val="FF0000"/>
                </a:solidFill>
              </a:rPr>
              <a:t>Comment jugez-vous l'approvisionnement en électricité dans votre environnement ?</a:t>
            </a:r>
          </a:p>
          <a:p>
            <a:pPr lvl="2">
              <a:buFont typeface="Wingdings" pitchFamily="2" charset="2"/>
              <a:buChar char="ü"/>
            </a:pPr>
            <a:endParaRPr lang="fr-FR" sz="15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Satisfaisant : 57,5%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Peu satisfaisant : 24,2%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Insatisfaisant : 18,4%</a:t>
            </a:r>
          </a:p>
          <a:p>
            <a:endParaRPr lang="fr-FR" sz="2000" b="1" dirty="0" smtClean="0">
              <a:solidFill>
                <a:srgbClr val="FF0000"/>
              </a:solidFill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358FD63-3AE5-41D6-9A12-8BC70C02BA36}" type="slidenum">
              <a:rPr lang="fr-FR" smtClean="0"/>
              <a:pPr>
                <a:defRPr/>
              </a:pPr>
              <a:t>19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ce réservé du contenu 5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688632"/>
          </a:xfrm>
        </p:spPr>
        <p:txBody>
          <a:bodyPr/>
          <a:lstStyle/>
          <a:p>
            <a:pPr marL="0" indent="0"/>
            <a:r>
              <a:rPr lang="fr-FR" sz="1800" b="1" dirty="0" smtClean="0">
                <a:solidFill>
                  <a:schemeClr val="tx1"/>
                </a:solidFill>
              </a:rPr>
              <a:t>Contexte et justification de l’enquête</a:t>
            </a:r>
          </a:p>
          <a:p>
            <a:pPr marL="0" indent="0"/>
            <a:endParaRPr lang="fr-FR" sz="1000" b="1" dirty="0" smtClean="0">
              <a:solidFill>
                <a:schemeClr val="tx1"/>
              </a:solidFill>
            </a:endParaRPr>
          </a:p>
          <a:p>
            <a:pPr marL="0" indent="0"/>
            <a:r>
              <a:rPr lang="fr-FR" sz="1800" b="1" dirty="0" smtClean="0">
                <a:solidFill>
                  <a:schemeClr val="tx1"/>
                </a:solidFill>
              </a:rPr>
              <a:t>Quelques aspects méthodologiques</a:t>
            </a:r>
          </a:p>
          <a:p>
            <a:pPr marL="0" indent="0"/>
            <a:endParaRPr lang="fr-FR" sz="1000" b="1" dirty="0" smtClean="0">
              <a:solidFill>
                <a:schemeClr val="tx1"/>
              </a:solidFill>
            </a:endParaRPr>
          </a:p>
          <a:p>
            <a:pPr marL="0" indent="0"/>
            <a:r>
              <a:rPr lang="fr-FR" sz="1800" b="1" dirty="0" smtClean="0">
                <a:solidFill>
                  <a:schemeClr val="tx1"/>
                </a:solidFill>
              </a:rPr>
              <a:t>Présentation des premiers résultats autour des principales dimensions des ODD:</a:t>
            </a:r>
          </a:p>
          <a:p>
            <a:pPr marL="0" indent="0">
              <a:buNone/>
            </a:pPr>
            <a:endParaRPr lang="fr-FR" sz="800" b="1" dirty="0" smtClean="0">
              <a:solidFill>
                <a:schemeClr val="tx1"/>
              </a:solidFill>
            </a:endParaRPr>
          </a:p>
          <a:p>
            <a:pPr lvl="1"/>
            <a:r>
              <a:rPr lang="fr-FR" b="1" dirty="0" smtClean="0">
                <a:solidFill>
                  <a:schemeClr val="tx1"/>
                </a:solidFill>
                <a:ea typeface="+mn-ea"/>
                <a:cs typeface="+mn-cs"/>
              </a:rPr>
              <a:t>(i) Pauvreté et inégalités sociales ; </a:t>
            </a:r>
          </a:p>
          <a:p>
            <a:pPr lvl="1"/>
            <a:endParaRPr lang="fr-FR" sz="800" b="1" dirty="0" smtClean="0">
              <a:solidFill>
                <a:schemeClr val="tx1"/>
              </a:solidFill>
              <a:ea typeface="+mn-ea"/>
              <a:cs typeface="+mn-cs"/>
            </a:endParaRPr>
          </a:p>
          <a:p>
            <a:pPr lvl="1"/>
            <a:r>
              <a:rPr lang="fr-FR" b="1" dirty="0" smtClean="0">
                <a:solidFill>
                  <a:schemeClr val="tx1"/>
                </a:solidFill>
                <a:ea typeface="+mn-ea"/>
                <a:cs typeface="+mn-cs"/>
              </a:rPr>
              <a:t>(ii) Santé ; </a:t>
            </a:r>
          </a:p>
          <a:p>
            <a:pPr lvl="1"/>
            <a:endParaRPr lang="fr-FR" sz="800" b="1" dirty="0" smtClean="0">
              <a:solidFill>
                <a:schemeClr val="tx1"/>
              </a:solidFill>
              <a:ea typeface="+mn-ea"/>
              <a:cs typeface="+mn-cs"/>
            </a:endParaRPr>
          </a:p>
          <a:p>
            <a:pPr lvl="1"/>
            <a:r>
              <a:rPr lang="fr-FR" b="1" dirty="0" smtClean="0">
                <a:solidFill>
                  <a:schemeClr val="tx1"/>
                </a:solidFill>
                <a:ea typeface="+mn-ea"/>
                <a:cs typeface="+mn-cs"/>
              </a:rPr>
              <a:t>(iii) Education ; </a:t>
            </a:r>
          </a:p>
          <a:p>
            <a:pPr lvl="1"/>
            <a:endParaRPr lang="fr-FR" sz="800" b="1" dirty="0" smtClean="0">
              <a:solidFill>
                <a:schemeClr val="tx1"/>
              </a:solidFill>
              <a:ea typeface="+mn-ea"/>
              <a:cs typeface="+mn-cs"/>
            </a:endParaRPr>
          </a:p>
          <a:p>
            <a:pPr lvl="1"/>
            <a:r>
              <a:rPr lang="fr-FR" b="1" dirty="0" smtClean="0">
                <a:solidFill>
                  <a:schemeClr val="tx1"/>
                </a:solidFill>
                <a:ea typeface="+mn-ea"/>
                <a:cs typeface="+mn-cs"/>
              </a:rPr>
              <a:t>(iv) Emploi décent ; </a:t>
            </a:r>
          </a:p>
          <a:p>
            <a:pPr lvl="1"/>
            <a:endParaRPr lang="fr-FR" sz="800" b="1" dirty="0" smtClean="0">
              <a:solidFill>
                <a:schemeClr val="tx1"/>
              </a:solidFill>
              <a:ea typeface="+mn-ea"/>
              <a:cs typeface="+mn-cs"/>
            </a:endParaRPr>
          </a:p>
          <a:p>
            <a:pPr lvl="1"/>
            <a:r>
              <a:rPr lang="fr-FR" b="1" dirty="0" smtClean="0">
                <a:solidFill>
                  <a:schemeClr val="tx1"/>
                </a:solidFill>
                <a:ea typeface="+mn-ea"/>
                <a:cs typeface="+mn-cs"/>
              </a:rPr>
              <a:t>(v) Egalité des sexes ; </a:t>
            </a:r>
          </a:p>
          <a:p>
            <a:pPr lvl="1"/>
            <a:endParaRPr lang="fr-FR" sz="800" b="1" dirty="0" smtClean="0">
              <a:solidFill>
                <a:schemeClr val="tx1"/>
              </a:solidFill>
              <a:ea typeface="+mn-ea"/>
              <a:cs typeface="+mn-cs"/>
            </a:endParaRPr>
          </a:p>
          <a:p>
            <a:pPr lvl="1"/>
            <a:r>
              <a:rPr lang="fr-FR" b="1" dirty="0" smtClean="0">
                <a:solidFill>
                  <a:schemeClr val="tx1"/>
                </a:solidFill>
                <a:ea typeface="+mn-ea"/>
                <a:cs typeface="+mn-cs"/>
              </a:rPr>
              <a:t>(vi) Environnement; </a:t>
            </a:r>
          </a:p>
          <a:p>
            <a:pPr lvl="1"/>
            <a:endParaRPr lang="fr-FR" sz="800" b="1" dirty="0" smtClean="0">
              <a:solidFill>
                <a:schemeClr val="tx1"/>
              </a:solidFill>
              <a:ea typeface="+mn-ea"/>
              <a:cs typeface="+mn-cs"/>
            </a:endParaRPr>
          </a:p>
          <a:p>
            <a:pPr lvl="1"/>
            <a:r>
              <a:rPr lang="fr-FR" b="1" dirty="0" smtClean="0">
                <a:solidFill>
                  <a:schemeClr val="tx1"/>
                </a:solidFill>
                <a:ea typeface="+mn-ea"/>
                <a:cs typeface="+mn-cs"/>
              </a:rPr>
              <a:t>(vii) Société pacifique ; </a:t>
            </a:r>
          </a:p>
          <a:p>
            <a:pPr lvl="1"/>
            <a:endParaRPr lang="fr-FR" sz="800" b="1" dirty="0" smtClean="0">
              <a:solidFill>
                <a:schemeClr val="tx1"/>
              </a:solidFill>
              <a:ea typeface="+mn-ea"/>
              <a:cs typeface="+mn-cs"/>
            </a:endParaRPr>
          </a:p>
          <a:p>
            <a:pPr lvl="1"/>
            <a:r>
              <a:rPr lang="fr-FR" b="1" dirty="0" smtClean="0">
                <a:solidFill>
                  <a:schemeClr val="tx1"/>
                </a:solidFill>
                <a:ea typeface="+mn-ea"/>
                <a:cs typeface="+mn-cs"/>
              </a:rPr>
              <a:t>(viii) Connaissance des ODD et perspective d’avenir</a:t>
            </a:r>
          </a:p>
          <a:p>
            <a:pPr>
              <a:buFontTx/>
              <a:buNone/>
            </a:pPr>
            <a:endParaRPr lang="fr-FR" dirty="0" smtClean="0">
              <a:solidFill>
                <a:schemeClr val="tx1"/>
              </a:solidFill>
            </a:endParaRPr>
          </a:p>
          <a:p>
            <a:pPr>
              <a:buFontTx/>
              <a:buNone/>
            </a:pPr>
            <a:endParaRPr lang="fr-FR" dirty="0" smtClean="0"/>
          </a:p>
        </p:txBody>
      </p:sp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827584" y="404664"/>
            <a:ext cx="5334000" cy="46196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>
            <a:spAutoFit/>
          </a:bodyPr>
          <a:lstStyle/>
          <a:p>
            <a:pPr algn="ctr" eaLnBrk="0" hangingPunct="0"/>
            <a:r>
              <a:rPr lang="fr-FR" sz="2400" b="1" noProof="1">
                <a:solidFill>
                  <a:srgbClr val="7B003B"/>
                </a:solidFill>
                <a:latin typeface="Berlin Sans FB Demi" pitchFamily="34" charset="0"/>
              </a:rPr>
              <a:t>Plan 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44511B72-975B-49A5-9DBF-305B46BEC184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624" y="548680"/>
            <a:ext cx="6985000" cy="575593"/>
          </a:xfrm>
        </p:spPr>
        <p:txBody>
          <a:bodyPr/>
          <a:lstStyle/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Environnement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472608"/>
          </a:xfrm>
        </p:spPr>
        <p:txBody>
          <a:bodyPr/>
          <a:lstStyle/>
          <a:p>
            <a:endParaRPr lang="fr-FR" sz="15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sz="2000" b="1" dirty="0" smtClean="0">
                <a:solidFill>
                  <a:srgbClr val="FF0000"/>
                </a:solidFill>
              </a:rPr>
              <a:t>Quelles sont les raisons de la faible qualité du service d'électricité ?</a:t>
            </a:r>
          </a:p>
          <a:p>
            <a:pPr>
              <a:buNone/>
            </a:pPr>
            <a:endParaRPr lang="fr-FR" sz="2000" b="1" dirty="0" smtClean="0">
              <a:solidFill>
                <a:srgbClr val="FF0000"/>
              </a:solidFill>
            </a:endParaRP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Facturation élevée : 79,2% (89,7% en milieu urbain et 57,8% en milieu rural)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Récurrence des coupures de courant : 13,1% (6,9% en milieu urbain et 25,8% en milieu rural) </a:t>
            </a:r>
          </a:p>
          <a:p>
            <a:pPr lvl="2">
              <a:buNone/>
            </a:pPr>
            <a:endParaRPr lang="fr-FR" sz="15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sz="2000" b="1" dirty="0" smtClean="0">
                <a:solidFill>
                  <a:srgbClr val="FF0000"/>
                </a:solidFill>
              </a:rPr>
              <a:t>Avez-vous des problèmes d'évacuation des eaux usées ?</a:t>
            </a:r>
          </a:p>
          <a:p>
            <a:pPr>
              <a:buNone/>
            </a:pPr>
            <a:endParaRPr lang="fr-FR" sz="2000" b="1" dirty="0" smtClean="0">
              <a:solidFill>
                <a:srgbClr val="FF0000"/>
              </a:solidFill>
            </a:endParaRP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Oui, beaucoup:25,8%  (11,6% en milieu urbain et 49,6% en milieu rural)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Oui, un peu : 12,7% ( 9,8% en milieu urbain et 17,7% en milieu rural)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Non: 61,5% (78,7% en milieu urbain et 32,8% en milieu rural</a:t>
            </a:r>
          </a:p>
          <a:p>
            <a:endParaRPr lang="fr-FR" sz="2000" dirty="0" smtClean="0"/>
          </a:p>
          <a:p>
            <a:pPr lvl="1"/>
            <a:r>
              <a:rPr lang="fr-FR" b="1" dirty="0" smtClean="0">
                <a:solidFill>
                  <a:srgbClr val="FF0000"/>
                </a:solidFill>
                <a:ea typeface="+mn-ea"/>
                <a:cs typeface="+mn-cs"/>
              </a:rPr>
              <a:t>Quels types de problèmes ?</a:t>
            </a:r>
          </a:p>
          <a:p>
            <a:pPr lvl="1">
              <a:buNone/>
            </a:pPr>
            <a:endParaRPr lang="fr-FR" b="1" dirty="0" smtClean="0">
              <a:solidFill>
                <a:srgbClr val="FF0000"/>
              </a:solidFill>
              <a:ea typeface="+mn-ea"/>
              <a:cs typeface="+mn-cs"/>
            </a:endParaRP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Absence de réseau d'assainissement : 66,9%  (41,1% en milieu urbain et 80,6% en milieu rural)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Mauvaises odeurs et prolifération des maladies : 18,0%</a:t>
            </a:r>
          </a:p>
          <a:p>
            <a:endParaRPr lang="fr-FR" sz="2000" b="1" dirty="0" smtClean="0">
              <a:solidFill>
                <a:srgbClr val="FF0000"/>
              </a:solidFill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358FD63-3AE5-41D6-9A12-8BC70C02BA36}" type="slidenum">
              <a:rPr lang="fr-FR" smtClean="0"/>
              <a:pPr>
                <a:defRPr/>
              </a:pPr>
              <a:t>20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624" y="548680"/>
            <a:ext cx="6985000" cy="575593"/>
          </a:xfrm>
        </p:spPr>
        <p:txBody>
          <a:bodyPr/>
          <a:lstStyle/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Environnement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616624"/>
          </a:xfrm>
        </p:spPr>
        <p:txBody>
          <a:bodyPr/>
          <a:lstStyle/>
          <a:p>
            <a:endParaRPr lang="fr-FR" sz="2000" dirty="0" smtClean="0"/>
          </a:p>
          <a:p>
            <a:r>
              <a:rPr lang="fr-FR" sz="2000" b="1" dirty="0" smtClean="0">
                <a:solidFill>
                  <a:srgbClr val="FF0000"/>
                </a:solidFill>
              </a:rPr>
              <a:t>Quelles sont les principales sources de pollution dans votre environnement ?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Déchets ménagers:64,8%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Eaux usées:11,2%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Déchets industriels:11,0%</a:t>
            </a:r>
          </a:p>
          <a:p>
            <a:pPr lvl="2">
              <a:buNone/>
            </a:pPr>
            <a:endParaRPr lang="fr-FR" sz="15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sz="2000" b="1" dirty="0" smtClean="0">
                <a:solidFill>
                  <a:srgbClr val="FF0000"/>
                </a:solidFill>
              </a:rPr>
              <a:t>Quelles sont les nuisances que vous attribuez aux déchets ménagers dans votre environnement ?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Dégradation du cadre de vie : 64,0%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Mauvaises odeurs : 20,2%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Multiplication des maladies :14,2%</a:t>
            </a:r>
          </a:p>
          <a:p>
            <a:pPr lvl="2">
              <a:buNone/>
            </a:pPr>
            <a:endParaRPr lang="fr-FR" sz="15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sz="2000" b="1" dirty="0" smtClean="0">
                <a:solidFill>
                  <a:srgbClr val="FF0000"/>
                </a:solidFill>
              </a:rPr>
              <a:t>Quelles sont les menaces qui pèsent sur le patrimoine forestier ?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Les incendies : 53,3%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 déboisement abusif : 21,0%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L’extension urbaine : 12,7%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358FD63-3AE5-41D6-9A12-8BC70C02BA36}" type="slidenum">
              <a:rPr lang="fr-FR" smtClean="0"/>
              <a:pPr>
                <a:defRPr/>
              </a:pPr>
              <a:t>21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624" y="548680"/>
            <a:ext cx="6985000" cy="575593"/>
          </a:xfrm>
        </p:spPr>
        <p:txBody>
          <a:bodyPr/>
          <a:lstStyle/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Environnement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616624"/>
          </a:xfrm>
        </p:spPr>
        <p:txBody>
          <a:bodyPr/>
          <a:lstStyle/>
          <a:p>
            <a:r>
              <a:rPr lang="fr-FR" sz="2000" b="1" dirty="0" smtClean="0">
                <a:solidFill>
                  <a:srgbClr val="FF0000"/>
                </a:solidFill>
              </a:rPr>
              <a:t>Quelles devraient être les principales mesures pour une protection efficace de la forêt ? 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Plus de sévérité dans les contrôles et les sanctions  : 47,0%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L’implication de la population  dans sa gestion : 27,0%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 reboisement : 15,7%</a:t>
            </a:r>
          </a:p>
          <a:p>
            <a:endParaRPr lang="fr-FR" sz="800" b="1" dirty="0" smtClean="0">
              <a:solidFill>
                <a:srgbClr val="FF0000"/>
              </a:solidFill>
            </a:endParaRPr>
          </a:p>
          <a:p>
            <a:r>
              <a:rPr lang="fr-FR" sz="2000" b="1" dirty="0" smtClean="0">
                <a:solidFill>
                  <a:srgbClr val="FF0000"/>
                </a:solidFill>
              </a:rPr>
              <a:t>Avez-vous pris l'initiative de changer de comportement pour contribuer à la protection de l'environnement durant les 5 dernières années?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Oui : 50,0%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Non : 50.0%</a:t>
            </a:r>
          </a:p>
          <a:p>
            <a:pPr lvl="1"/>
            <a:endParaRPr lang="fr-FR" sz="1400" b="1" dirty="0" smtClean="0">
              <a:solidFill>
                <a:srgbClr val="FF0000"/>
              </a:solidFill>
              <a:ea typeface="+mn-ea"/>
              <a:cs typeface="+mn-cs"/>
            </a:endParaRPr>
          </a:p>
          <a:p>
            <a:pPr lvl="1"/>
            <a:r>
              <a:rPr lang="fr-FR" b="1" dirty="0" smtClean="0">
                <a:solidFill>
                  <a:srgbClr val="FF0000"/>
                </a:solidFill>
                <a:ea typeface="+mn-ea"/>
                <a:cs typeface="+mn-cs"/>
              </a:rPr>
              <a:t>Si oui, laquelle ?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Meilleure gestion des déchets ménagers : 31,9%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Economie dans la consommation d'eau : 22,7%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Abandon des sacs en plastiques : 21,7%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Contribution au reboisement et à l’entretien d'espaces verts : 12,0%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Sensibilisation des citoyens : 9,7%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358FD63-3AE5-41D6-9A12-8BC70C02BA36}" type="slidenum">
              <a:rPr lang="fr-FR" smtClean="0"/>
              <a:pPr>
                <a:defRPr/>
              </a:pPr>
              <a:t>22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624" y="548680"/>
            <a:ext cx="6985000" cy="575593"/>
          </a:xfrm>
        </p:spPr>
        <p:txBody>
          <a:bodyPr/>
          <a:lstStyle/>
          <a:p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Environnement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616624"/>
          </a:xfrm>
        </p:spPr>
        <p:txBody>
          <a:bodyPr/>
          <a:lstStyle/>
          <a:p>
            <a:endParaRPr lang="fr-FR" sz="800" b="1" dirty="0" smtClean="0">
              <a:solidFill>
                <a:srgbClr val="FF0000"/>
              </a:solidFill>
            </a:endParaRPr>
          </a:p>
          <a:p>
            <a:pPr lvl="2">
              <a:buNone/>
            </a:pPr>
            <a:endParaRPr lang="fr-FR" sz="15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sz="2000" b="1" dirty="0" smtClean="0">
                <a:solidFill>
                  <a:srgbClr val="FF0000"/>
                </a:solidFill>
              </a:rPr>
              <a:t>Etes-vous disposé à recourir à l'énergie solaire contre l’abandon du gaz ou du bois ?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Oui : 64,9%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Non : 35,1%</a:t>
            </a:r>
          </a:p>
          <a:p>
            <a:pPr lvl="2">
              <a:buFont typeface="Wingdings" pitchFamily="2" charset="2"/>
              <a:buChar char="ü"/>
            </a:pPr>
            <a:endParaRPr lang="fr-FR" sz="15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fr-FR" b="1" dirty="0" smtClean="0">
                <a:solidFill>
                  <a:srgbClr val="FF0000"/>
                </a:solidFill>
                <a:ea typeface="+mn-ea"/>
                <a:cs typeface="+mn-cs"/>
              </a:rPr>
              <a:t>Si non, pourquoi?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Coût élevé des équipements d'énergie solaire : 47,9%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Manque de confiance dans les équipements de l'énergie solaire : 45,1%</a:t>
            </a:r>
          </a:p>
          <a:p>
            <a:endParaRPr lang="fr-FR" sz="2000" dirty="0" smtClean="0"/>
          </a:p>
          <a:p>
            <a:endParaRPr lang="fr-FR" sz="2000" dirty="0" smtClean="0"/>
          </a:p>
          <a:p>
            <a:endParaRPr lang="fr-FR" sz="2000" b="1" dirty="0" smtClean="0">
              <a:solidFill>
                <a:srgbClr val="FF0000"/>
              </a:solidFill>
            </a:endParaRPr>
          </a:p>
          <a:p>
            <a:endParaRPr lang="fr-FR" sz="2000" b="1" dirty="0" smtClean="0">
              <a:solidFill>
                <a:srgbClr val="FF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358FD63-3AE5-41D6-9A12-8BC70C02BA36}" type="slidenum">
              <a:rPr lang="fr-FR" smtClean="0"/>
              <a:pPr>
                <a:defRPr/>
              </a:pPr>
              <a:t>23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624" y="548680"/>
            <a:ext cx="6985000" cy="575593"/>
          </a:xfrm>
        </p:spPr>
        <p:txBody>
          <a:bodyPr/>
          <a:lstStyle/>
          <a:p>
            <a:r>
              <a:rPr lang="fr-FR" sz="2000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Société pacifique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616624"/>
          </a:xfrm>
        </p:spPr>
        <p:txBody>
          <a:bodyPr/>
          <a:lstStyle/>
          <a:p>
            <a:r>
              <a:rPr lang="fr-FR" sz="2000" b="1" dirty="0" smtClean="0">
                <a:solidFill>
                  <a:srgbClr val="FF0000"/>
                </a:solidFill>
              </a:rPr>
              <a:t>Comment jugez-vous le niveau de criminalité  dans votre environnement?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Elevé : 32,6% (44,8% en milieu urbain et 12,3% en milieu rural)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Faible: 33,7% 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Nul : 33,7% (17,9% en milieu urbain et 60,2% en milieu rural)</a:t>
            </a:r>
          </a:p>
          <a:p>
            <a:endParaRPr lang="fr-FR" sz="2000" dirty="0" smtClean="0"/>
          </a:p>
          <a:p>
            <a:r>
              <a:rPr lang="fr-FR" sz="2000" b="1" dirty="0" smtClean="0">
                <a:solidFill>
                  <a:srgbClr val="FF0000"/>
                </a:solidFill>
              </a:rPr>
              <a:t>Quels sont les types de crimes dominants dans votre environnement ?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Vol : 69,5%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Violence physique : 26,0%</a:t>
            </a:r>
          </a:p>
          <a:p>
            <a:endParaRPr lang="fr-FR" sz="2000" dirty="0" smtClean="0"/>
          </a:p>
          <a:p>
            <a:r>
              <a:rPr lang="fr-FR" sz="2000" b="1" dirty="0" smtClean="0">
                <a:solidFill>
                  <a:srgbClr val="FF0000"/>
                </a:solidFill>
              </a:rPr>
              <a:t>Quelles sont les causes de la criminalité ?	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L’usage des drogues : 28,3%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 chômage des jeunes : 27,1%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 pauvreté : 17,6%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L’insuffisance des forces de l’ordre : 10,6%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 manque de civisme :10,3%</a:t>
            </a:r>
          </a:p>
          <a:p>
            <a:endParaRPr lang="fr-FR" sz="2000" b="1" dirty="0" smtClean="0">
              <a:solidFill>
                <a:srgbClr val="FF0000"/>
              </a:solidFill>
            </a:endParaRPr>
          </a:p>
          <a:p>
            <a:endParaRPr lang="fr-FR" sz="2000" b="1" dirty="0" smtClean="0">
              <a:solidFill>
                <a:srgbClr val="FF0000"/>
              </a:solidFill>
            </a:endParaRPr>
          </a:p>
          <a:p>
            <a:endParaRPr lang="fr-FR" sz="2000" b="1" dirty="0" smtClean="0">
              <a:solidFill>
                <a:srgbClr val="FF0000"/>
              </a:solidFill>
            </a:endParaRPr>
          </a:p>
          <a:p>
            <a:endParaRPr lang="fr-FR" sz="2000" b="1" dirty="0" smtClean="0">
              <a:solidFill>
                <a:srgbClr val="FF0000"/>
              </a:solidFill>
            </a:endParaRPr>
          </a:p>
          <a:p>
            <a:endParaRPr lang="fr-FR" sz="2000" dirty="0" smtClean="0"/>
          </a:p>
          <a:p>
            <a:endParaRPr lang="fr-FR" sz="2000" b="1" dirty="0" smtClean="0">
              <a:solidFill>
                <a:srgbClr val="FF0000"/>
              </a:solidFill>
            </a:endParaRPr>
          </a:p>
          <a:p>
            <a:endParaRPr lang="fr-FR" sz="2000" b="1" dirty="0" smtClean="0">
              <a:solidFill>
                <a:srgbClr val="FF0000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358FD63-3AE5-41D6-9A12-8BC70C02BA36}" type="slidenum">
              <a:rPr lang="fr-FR" smtClean="0"/>
              <a:pPr>
                <a:defRPr/>
              </a:pPr>
              <a:t>24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624" y="548680"/>
            <a:ext cx="6985000" cy="575593"/>
          </a:xfrm>
        </p:spPr>
        <p:txBody>
          <a:bodyPr/>
          <a:lstStyle/>
          <a:p>
            <a:r>
              <a:rPr lang="fr-FR" sz="2000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Société pacifique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836712"/>
            <a:ext cx="9144000" cy="5832648"/>
          </a:xfrm>
        </p:spPr>
        <p:txBody>
          <a:bodyPr/>
          <a:lstStyle/>
          <a:p>
            <a:endParaRPr lang="fr-FR" sz="2000" b="1" dirty="0" smtClean="0">
              <a:solidFill>
                <a:srgbClr val="FF0000"/>
              </a:solidFill>
            </a:endParaRPr>
          </a:p>
          <a:p>
            <a:r>
              <a:rPr lang="fr-FR" sz="2000" b="1" dirty="0" smtClean="0">
                <a:solidFill>
                  <a:srgbClr val="FF0000"/>
                </a:solidFill>
              </a:rPr>
              <a:t>Etes-vous d'accord avec l'abolition de la peine de mort ?</a:t>
            </a:r>
          </a:p>
          <a:p>
            <a:pPr lvl="2">
              <a:buFont typeface="Wingdings" pitchFamily="2" charset="2"/>
              <a:buChar char="ü"/>
            </a:pPr>
            <a:endParaRPr lang="fr-FR" sz="15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Oui : 50,0%</a:t>
            </a:r>
          </a:p>
          <a:p>
            <a:endParaRPr lang="fr-FR" sz="2000" b="1" dirty="0" smtClean="0">
              <a:solidFill>
                <a:srgbClr val="FF0000"/>
              </a:solidFill>
            </a:endParaRPr>
          </a:p>
          <a:p>
            <a:r>
              <a:rPr lang="fr-FR" sz="2000" b="1" dirty="0" smtClean="0">
                <a:solidFill>
                  <a:srgbClr val="FF0000"/>
                </a:solidFill>
              </a:rPr>
              <a:t>Y a-t-il, dans votre environnement, un phénomène de violence conjugale à l'encontre des femmes ?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Non            : 42,4%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Peu            : 27,6%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Beaucoup : 8,8%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358FD63-3AE5-41D6-9A12-8BC70C02BA36}" type="slidenum">
              <a:rPr lang="fr-FR" smtClean="0"/>
              <a:pPr>
                <a:defRPr/>
              </a:pPr>
              <a:t>25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624" y="548681"/>
            <a:ext cx="6985000" cy="432048"/>
          </a:xfrm>
        </p:spPr>
        <p:txBody>
          <a:bodyPr/>
          <a:lstStyle/>
          <a:p>
            <a:r>
              <a:rPr lang="fr-FR" sz="2000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Société pacifique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908720"/>
            <a:ext cx="9144000" cy="5760640"/>
          </a:xfrm>
        </p:spPr>
        <p:txBody>
          <a:bodyPr/>
          <a:lstStyle/>
          <a:p>
            <a:r>
              <a:rPr lang="fr-FR" sz="2000" b="1" dirty="0" smtClean="0">
                <a:solidFill>
                  <a:srgbClr val="FF0000"/>
                </a:solidFill>
              </a:rPr>
              <a:t>D’une façon générale, à quelle raison attribuez-vous la violence conjugale contre les femmes ?</a:t>
            </a:r>
          </a:p>
          <a:p>
            <a:endParaRPr lang="fr-FR" sz="1400" b="1" dirty="0" smtClean="0">
              <a:solidFill>
                <a:srgbClr val="FF0000"/>
              </a:solidFill>
            </a:endParaRP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 mauvaise éducation du mari: 28,2%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Les comportements provocateurs de la femme : 19,0%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L’usage de la drogue : 15,7%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Les conflits financiers du ménage : 14,8%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Les séquelles de la tradition: 11,9%</a:t>
            </a:r>
          </a:p>
          <a:p>
            <a:pPr lvl="2">
              <a:buFont typeface="Wingdings" pitchFamily="2" charset="2"/>
              <a:buChar char="ü"/>
            </a:pPr>
            <a:endParaRPr lang="fr-FR" sz="15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sz="2000" b="1" dirty="0" smtClean="0">
                <a:solidFill>
                  <a:srgbClr val="FF0000"/>
                </a:solidFill>
              </a:rPr>
              <a:t>Quelles conduites adopteriez-vous face à un comportement irrespectueux des traditions et des mœurs ?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Conseiller la personne : 56,7%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Porter plainte : 14,0%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Rien : 26,9%</a:t>
            </a:r>
          </a:p>
          <a:p>
            <a:endParaRPr lang="fr-FR" sz="1200" b="1" dirty="0" smtClean="0">
              <a:solidFill>
                <a:srgbClr val="FF0000"/>
              </a:solidFill>
            </a:endParaRPr>
          </a:p>
          <a:p>
            <a:r>
              <a:rPr lang="fr-FR" sz="2000" b="1" dirty="0" smtClean="0">
                <a:solidFill>
                  <a:srgbClr val="FF0000"/>
                </a:solidFill>
              </a:rPr>
              <a:t>Comment jugez-vous l'évolution de la corruption au Maroc ?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 hausse : 54,9%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Stable : 28,4%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 baisse: 16,7%</a:t>
            </a:r>
          </a:p>
          <a:p>
            <a:endParaRPr lang="fr-FR" sz="200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358FD63-3AE5-41D6-9A12-8BC70C02BA36}" type="slidenum">
              <a:rPr lang="fr-FR" smtClean="0"/>
              <a:pPr>
                <a:defRPr/>
              </a:pPr>
              <a:t>26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624" y="548681"/>
            <a:ext cx="6985000" cy="432048"/>
          </a:xfrm>
        </p:spPr>
        <p:txBody>
          <a:bodyPr/>
          <a:lstStyle/>
          <a:p>
            <a:r>
              <a:rPr lang="fr-FR" sz="2000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Société pacifique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544616"/>
          </a:xfrm>
        </p:spPr>
        <p:txBody>
          <a:bodyPr/>
          <a:lstStyle/>
          <a:p>
            <a:r>
              <a:rPr lang="fr-FR" sz="2000" b="1" dirty="0" smtClean="0">
                <a:solidFill>
                  <a:srgbClr val="FF0000"/>
                </a:solidFill>
              </a:rPr>
              <a:t>Comment expliquez-vous la persistance de ce fléau ?</a:t>
            </a:r>
          </a:p>
          <a:p>
            <a:pPr lvl="2">
              <a:buFont typeface="Wingdings" pitchFamily="2" charset="2"/>
              <a:buChar char="ü"/>
            </a:pPr>
            <a:endParaRPr lang="fr-FR" sz="15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Banalisation de la pratique : 52,8%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Manque de rigueur dans l'application de la loi: 32,0%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Difficultés de la preuve: 15,2%</a:t>
            </a:r>
          </a:p>
          <a:p>
            <a:endParaRPr lang="fr-FR" sz="2000" dirty="0" smtClean="0"/>
          </a:p>
          <a:p>
            <a:r>
              <a:rPr lang="fr-FR" sz="2000" b="1" dirty="0" smtClean="0">
                <a:solidFill>
                  <a:srgbClr val="FF0000"/>
                </a:solidFill>
              </a:rPr>
              <a:t>Comment jugez-vous le niveau de célérité avec lequel l'administration sert les citoyens ? </a:t>
            </a:r>
          </a:p>
          <a:p>
            <a:pPr lvl="2">
              <a:buFont typeface="Wingdings" pitchFamily="2" charset="2"/>
              <a:buChar char="ü"/>
            </a:pPr>
            <a:endParaRPr lang="fr-FR" sz="15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Elevé : 16,1%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Très faible : 46,4%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Faible : 37,4%</a:t>
            </a:r>
          </a:p>
          <a:p>
            <a:endParaRPr lang="fr-FR" sz="2000" b="1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358FD63-3AE5-41D6-9A12-8BC70C02BA36}" type="slidenum">
              <a:rPr lang="fr-FR" smtClean="0"/>
              <a:pPr>
                <a:defRPr/>
              </a:pPr>
              <a:t>27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15616" y="620688"/>
            <a:ext cx="6985000" cy="288031"/>
          </a:xfrm>
        </p:spPr>
        <p:txBody>
          <a:bodyPr/>
          <a:lstStyle/>
          <a:p>
            <a:r>
              <a:rPr lang="fr-FR" sz="2000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/>
            </a:r>
            <a:br>
              <a:rPr lang="fr-FR" sz="2000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</a:br>
            <a:r>
              <a:rPr lang="fr-FR" sz="2000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/>
            </a:r>
            <a:br>
              <a:rPr lang="fr-FR" sz="2000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</a:br>
            <a:r>
              <a:rPr lang="fr-FR" sz="2000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Connaissance</a:t>
            </a:r>
            <a:r>
              <a:rPr lang="fr-FR" sz="2000" dirty="0" smtClean="0"/>
              <a:t> </a:t>
            </a:r>
            <a:r>
              <a:rPr lang="fr-FR" sz="2000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des ODD et perceptions d'avenir</a:t>
            </a:r>
            <a:br>
              <a:rPr lang="fr-FR" sz="2000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</a:br>
            <a:r>
              <a:rPr lang="fr-FR" sz="2000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/>
            </a:r>
            <a:br>
              <a:rPr lang="fr-FR" sz="2000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</a:br>
            <a:endParaRPr lang="fr-FR" sz="2000" dirty="0" smtClean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616624"/>
          </a:xfrm>
        </p:spPr>
        <p:txBody>
          <a:bodyPr/>
          <a:lstStyle/>
          <a:p>
            <a:r>
              <a:rPr lang="fr-FR" sz="2000" b="1" dirty="0" smtClean="0">
                <a:solidFill>
                  <a:srgbClr val="FF0000"/>
                </a:solidFill>
              </a:rPr>
              <a:t>Etes-vous au courant de l'engagement pris par la communauté internationale et par notre pays d'atteindre les ODD à l'horizon 2030 ?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Oui : 16,3%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Non : 83,7%</a:t>
            </a:r>
          </a:p>
          <a:p>
            <a:r>
              <a:rPr lang="fr-FR" sz="2000" b="1" dirty="0" smtClean="0">
                <a:solidFill>
                  <a:srgbClr val="FF0000"/>
                </a:solidFill>
              </a:rPr>
              <a:t>Le Maroc peut-il  réaliser les objectifs ci-dessous à l’horizon 2030  ?</a:t>
            </a:r>
          </a:p>
          <a:p>
            <a:pPr marL="534988" lvl="1"/>
            <a:r>
              <a:rPr lang="fr-FR" sz="1400" b="1" dirty="0" smtClean="0">
                <a:solidFill>
                  <a:srgbClr val="0070C0"/>
                </a:solidFill>
              </a:rPr>
              <a:t>Eliminer la pauvreté </a:t>
            </a:r>
            <a:r>
              <a:rPr lang="fr-FR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Oui : 70,5% (15,5% oui totalement et 55,0% oui partiellement).</a:t>
            </a:r>
          </a:p>
          <a:p>
            <a:pPr marL="534988" lvl="1"/>
            <a:r>
              <a:rPr lang="fr-FR" sz="1400" b="1" dirty="0" smtClean="0">
                <a:solidFill>
                  <a:srgbClr val="0070C0"/>
                </a:solidFill>
              </a:rPr>
              <a:t>Réduire les inégalités  </a:t>
            </a:r>
            <a:r>
              <a:rPr lang="fr-FR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Oui : 72,1% (12,8% totalement et 59,3% partiellement).</a:t>
            </a:r>
          </a:p>
          <a:p>
            <a:pPr marL="534988" lvl="1"/>
            <a:r>
              <a:rPr lang="fr-FR" sz="1400" b="1" dirty="0" smtClean="0">
                <a:solidFill>
                  <a:srgbClr val="0070C0"/>
                </a:solidFill>
              </a:rPr>
              <a:t>Promouvoir la bonne santé</a:t>
            </a:r>
            <a:r>
              <a:rPr lang="fr-FR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r>
              <a:rPr lang="fr-FR" sz="1400" b="1" dirty="0" smtClean="0">
                <a:solidFill>
                  <a:srgbClr val="0070C0"/>
                </a:solidFill>
              </a:rPr>
              <a:t> </a:t>
            </a:r>
            <a:r>
              <a:rPr lang="fr-FR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Oui : 84,5% (28,5% totalement et 56,0% partiellement</a:t>
            </a:r>
            <a:r>
              <a:rPr lang="fr-FR" sz="11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marL="534988" lvl="1"/>
            <a:r>
              <a:rPr lang="fr-FR" sz="1400" b="1" dirty="0" smtClean="0">
                <a:solidFill>
                  <a:srgbClr val="0070C0"/>
                </a:solidFill>
              </a:rPr>
              <a:t>Assurer l'accès de tous à l'éducation  : </a:t>
            </a:r>
            <a:r>
              <a:rPr lang="fr-FR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Oui: 91,2% (41,3% totalement et 49,9% partiellement).</a:t>
            </a:r>
          </a:p>
          <a:p>
            <a:pPr marL="534988" lvl="1"/>
            <a:r>
              <a:rPr lang="fr-FR" sz="1400" b="1" dirty="0" smtClean="0">
                <a:solidFill>
                  <a:srgbClr val="0070C0"/>
                </a:solidFill>
              </a:rPr>
              <a:t>Parvenir à l'égalité des sexes : </a:t>
            </a:r>
            <a:r>
              <a:rPr lang="fr-FR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Oui: 85,8%  (30,3% totalement et 55,5% partiellement). </a:t>
            </a:r>
          </a:p>
          <a:p>
            <a:pPr marL="534988" lvl="1"/>
            <a:r>
              <a:rPr lang="fr-FR" sz="1400" b="1" dirty="0" smtClean="0">
                <a:solidFill>
                  <a:srgbClr val="0070C0"/>
                </a:solidFill>
              </a:rPr>
              <a:t>Assurer l'emploi décent pour tous </a:t>
            </a:r>
            <a:r>
              <a:rPr lang="fr-FR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Oui: 81,5% (19,5% totalement et 62,0% partiellement).</a:t>
            </a:r>
          </a:p>
          <a:p>
            <a:pPr marL="534988" lvl="1"/>
            <a:r>
              <a:rPr lang="fr-FR" sz="1400" b="1" dirty="0" smtClean="0">
                <a:solidFill>
                  <a:srgbClr val="0070C0"/>
                </a:solidFill>
              </a:rPr>
              <a:t>Préserver l'environnement  </a:t>
            </a:r>
            <a:r>
              <a:rPr lang="fr-FR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Oui : 91,2% (30,4% totalement et 60,8% partiellement).</a:t>
            </a:r>
            <a:r>
              <a:rPr lang="fr-FR" sz="1400" dirty="0" smtClean="0"/>
              <a:t> </a:t>
            </a:r>
          </a:p>
          <a:p>
            <a:pPr marL="534988" lvl="1"/>
            <a:r>
              <a:rPr lang="fr-FR" sz="1300" b="1" dirty="0" smtClean="0">
                <a:solidFill>
                  <a:srgbClr val="0070C0"/>
                </a:solidFill>
              </a:rPr>
              <a:t>Promouvoir l'avènement d'une société pacifique </a:t>
            </a:r>
            <a:r>
              <a:rPr lang="fr-FR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:Oui : 80,3% (22,6% totalement et 57,7% partiellement) </a:t>
            </a:r>
          </a:p>
          <a:p>
            <a:pPr lvl="2">
              <a:buFont typeface="Wingdings" pitchFamily="2" charset="2"/>
              <a:buChar char="ü"/>
            </a:pPr>
            <a:endParaRPr lang="fr-FR" sz="15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358FD63-3AE5-41D6-9A12-8BC70C02BA36}" type="slidenum">
              <a:rPr lang="fr-FR" smtClean="0"/>
              <a:pPr>
                <a:defRPr/>
              </a:pPr>
              <a:t>28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450" y="765175"/>
            <a:ext cx="6985000" cy="287561"/>
          </a:xfrm>
        </p:spPr>
        <p:txBody>
          <a:bodyPr/>
          <a:lstStyle/>
          <a:p>
            <a:r>
              <a:rPr lang="fr-FR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Connaissance</a:t>
            </a:r>
            <a:r>
              <a:rPr lang="fr-FR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fr-FR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des ODD et perceptions d'avenir</a:t>
            </a:r>
            <a:endParaRPr lang="fr-FR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79512" y="1484784"/>
            <a:ext cx="8784976" cy="4641379"/>
          </a:xfrm>
        </p:spPr>
        <p:txBody>
          <a:bodyPr/>
          <a:lstStyle/>
          <a:p>
            <a:r>
              <a:rPr lang="fr-FR" sz="2000" b="1" dirty="0" smtClean="0">
                <a:solidFill>
                  <a:srgbClr val="FF0000"/>
                </a:solidFill>
              </a:rPr>
              <a:t>" Quelles sont les conditions que notre pays doit réaliser pour atteindre les ODD à l’horizon 2030 ? "</a:t>
            </a:r>
          </a:p>
          <a:p>
            <a:pPr>
              <a:buNone/>
            </a:pPr>
            <a:r>
              <a:rPr lang="fr-FR" sz="2000" b="1" dirty="0" smtClean="0">
                <a:solidFill>
                  <a:srgbClr val="FF0000"/>
                </a:solidFill>
              </a:rPr>
              <a:t>           </a:t>
            </a:r>
            <a:endParaRPr lang="fr-FR" sz="2000" b="1" u="sng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fr-FR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- La réforme de l’administration :  18,7%</a:t>
            </a:r>
          </a:p>
          <a:p>
            <a:pPr lvl="3">
              <a:buNone/>
            </a:pPr>
            <a:r>
              <a:rPr lang="fr-FR" sz="1400" b="1" dirty="0" smtClean="0">
                <a:latin typeface="Times New Roman" pitchFamily="18" charset="0"/>
                <a:cs typeface="Times New Roman" pitchFamily="18" charset="0"/>
              </a:rPr>
              <a:t>           -  Une présence plus forte de l’autorité de l’Etat : 18,3%</a:t>
            </a:r>
          </a:p>
          <a:p>
            <a:pPr lvl="3">
              <a:buNone/>
            </a:pPr>
            <a:r>
              <a:rPr lang="fr-FR" sz="1400" b="1" dirty="0" smtClean="0">
                <a:latin typeface="Times New Roman" pitchFamily="18" charset="0"/>
                <a:cs typeface="Times New Roman" pitchFamily="18" charset="0"/>
              </a:rPr>
              <a:t>           - La réforme de l’enseignement : 13,8%</a:t>
            </a:r>
          </a:p>
          <a:p>
            <a:pPr lvl="2">
              <a:buNone/>
            </a:pPr>
            <a:r>
              <a:rPr lang="fr-FR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- L’égalité d’accès à l’enseignement et à la santé : 13,0%</a:t>
            </a:r>
          </a:p>
          <a:p>
            <a:pPr lvl="2">
              <a:buNone/>
            </a:pPr>
            <a:r>
              <a:rPr lang="fr-FR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- La démocratie : 12,9%</a:t>
            </a:r>
          </a:p>
          <a:p>
            <a:pPr lvl="2">
              <a:buNone/>
            </a:pPr>
            <a:r>
              <a:rPr lang="fr-FR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- Le soutien des initiatives privées : 12,4%</a:t>
            </a:r>
          </a:p>
          <a:p>
            <a:pPr lvl="2">
              <a:buNone/>
            </a:pPr>
            <a:r>
              <a:rPr lang="fr-FR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- La planification : 11,0%</a:t>
            </a: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358FD63-3AE5-41D6-9A12-8BC70C02BA36}" type="slidenum">
              <a:rPr lang="fr-FR" smtClean="0"/>
              <a:pPr>
                <a:defRPr/>
              </a:pPr>
              <a:t>29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624" y="620689"/>
            <a:ext cx="6985000" cy="288032"/>
          </a:xfrm>
        </p:spPr>
        <p:txBody>
          <a:bodyPr/>
          <a:lstStyle/>
          <a:p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Contexte et justification de l’enquête </a:t>
            </a:r>
            <a:endParaRPr lang="fr-FR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544616"/>
          </a:xfrm>
        </p:spPr>
        <p:txBody>
          <a:bodyPr/>
          <a:lstStyle/>
          <a:p>
            <a:r>
              <a:rPr lang="fr-F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Engagements du Royaume du Maroc en matière des Objectifs de Développement Durable (ODD).</a:t>
            </a:r>
          </a:p>
          <a:p>
            <a:pPr>
              <a:buNone/>
            </a:pPr>
            <a:endParaRPr lang="fr-FR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Nature et complexité de l’agenda 2030, qui établit des interrelations et des synergies entre les dimensions sociale, économique et environnementale du développement durable.</a:t>
            </a:r>
          </a:p>
          <a:p>
            <a:endParaRPr lang="fr-FR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Enrichissement de la base des micro-données sur la perception de la population des problématiques déclinées par quelques-uns  des 17 ODD. </a:t>
            </a:r>
          </a:p>
          <a:p>
            <a:endParaRPr lang="fr-FR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Possibilité d’adaptation des cibles des ODD aux réalités sociales et économiques nationales pour réaliser les objectifs fixés. </a:t>
            </a:r>
          </a:p>
          <a:p>
            <a:endParaRPr lang="fr-FR" sz="2000" dirty="0" smtClean="0">
              <a:solidFill>
                <a:schemeClr val="tx1"/>
              </a:solidFill>
            </a:endParaRPr>
          </a:p>
          <a:p>
            <a:endParaRPr lang="fr-FR" sz="2000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fr-FR" sz="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fr-FR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358FD63-3AE5-41D6-9A12-8BC70C02BA36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624" y="620688"/>
            <a:ext cx="6985000" cy="359569"/>
          </a:xfrm>
        </p:spPr>
        <p:txBody>
          <a:bodyPr/>
          <a:lstStyle/>
          <a:p>
            <a:r>
              <a:rPr lang="fr-FR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fr-FR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Quelques aspects méthodologiques de l’enquête</a:t>
            </a:r>
            <a:br>
              <a:rPr lang="fr-FR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endParaRPr lang="fr-FR" sz="24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400600"/>
          </a:xfrm>
        </p:spPr>
        <p:txBody>
          <a:bodyPr/>
          <a:lstStyle/>
          <a:p>
            <a:r>
              <a:rPr lang="fr-F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Elle traite des principales dimensions des ODD à travers un ensemble de questions sur les conditions de réalisation de meilleures performances nationales pour les atteindre à l’horizon 2030. </a:t>
            </a:r>
          </a:p>
          <a:p>
            <a:pPr>
              <a:buNone/>
            </a:pPr>
            <a:endParaRPr lang="fr-FR" sz="1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Objectifs:  mieux connaitre la perception des ménages marocains, leurs points de vue, leurs représentations sociales, leurs préoccupations et priorités par rapport aux grands axes du Développement Durable.</a:t>
            </a:r>
          </a:p>
          <a:p>
            <a:endParaRPr lang="fr-FR" sz="1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Globalement, l’enquête est articulée autour de 8 modules : (i) Pauvreté et inégalités sociales ; (ii) Santé ; (iii) Education ; (iv) Emploi décent ; (v) Egalité des sexes ; (vi) Environnement; (vii) Société pacifique; et (viii) Connaissance des ODD et perspective d’avenir.</a:t>
            </a:r>
          </a:p>
          <a:p>
            <a:endParaRPr lang="fr-FR" sz="1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sz="20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Réalisée du 01  juillet au 19 aout 2016, l’enquête a concerné un échantillon de 14560 personnes âgées de 18ans et plus, dont 9860 citadins, représentatif des milieux urbain et rural et des 12 régions du Maroc, et réparti à part égale entre les femmes et les hommes. </a:t>
            </a:r>
          </a:p>
          <a:p>
            <a:endParaRPr lang="fr-FR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358FD63-3AE5-41D6-9A12-8BC70C02BA36}" type="slidenum">
              <a:rPr lang="fr-FR" smtClean="0"/>
              <a:pPr>
                <a:defRPr/>
              </a:pPr>
              <a:t>4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624" y="620689"/>
            <a:ext cx="6985000" cy="288032"/>
          </a:xfrm>
        </p:spPr>
        <p:txBody>
          <a:bodyPr/>
          <a:lstStyle/>
          <a:p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Pauvreté et inégalités sociales</a:t>
            </a:r>
            <a:endParaRPr lang="fr-FR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544616"/>
          </a:xfrm>
        </p:spPr>
        <p:txBody>
          <a:bodyPr/>
          <a:lstStyle/>
          <a:p>
            <a:r>
              <a:rPr lang="fr-FR" sz="2000" b="1" dirty="0" smtClean="0">
                <a:solidFill>
                  <a:srgbClr val="C00000"/>
                </a:solidFill>
              </a:rPr>
              <a:t>L'extrême pauvreté existe-t-elle dans votre environnement ?</a:t>
            </a:r>
          </a:p>
          <a:p>
            <a:pPr lvl="2">
              <a:buFont typeface="Wingdings" pitchFamily="2" charset="2"/>
              <a:buChar char="ü"/>
            </a:pPr>
            <a:endParaRPr lang="fr-FR" sz="11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ü"/>
            </a:pPr>
            <a:r>
              <a:rPr lang="fr-F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Oui : 43,6%  ( 39,8% en milieu urbain et 49,9% en milieu rural)</a:t>
            </a:r>
          </a:p>
          <a:p>
            <a:pPr lvl="2">
              <a:buNone/>
            </a:pPr>
            <a:endParaRPr lang="fr-FR" sz="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sz="2000" b="1" dirty="0" smtClean="0">
                <a:solidFill>
                  <a:srgbClr val="C00000"/>
                </a:solidFill>
              </a:rPr>
              <a:t>Quelles en sont les causes?</a:t>
            </a:r>
          </a:p>
          <a:p>
            <a:pPr lvl="2">
              <a:buFont typeface="Wingdings" pitchFamily="2" charset="2"/>
              <a:buChar char="ü"/>
            </a:pPr>
            <a:r>
              <a:rPr lang="fr-F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  chômage  pour 57.1% de la population ;</a:t>
            </a:r>
          </a:p>
          <a:p>
            <a:pPr lvl="2">
              <a:buFont typeface="Wingdings" pitchFamily="2" charset="2"/>
              <a:buChar char="ü"/>
            </a:pPr>
            <a:r>
              <a:rPr lang="fr-F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 précarité de l’emploi  pour 13.5%;</a:t>
            </a:r>
          </a:p>
          <a:p>
            <a:pPr lvl="2">
              <a:buFont typeface="Wingdings" pitchFamily="2" charset="2"/>
              <a:buChar char="ü"/>
            </a:pPr>
            <a:r>
              <a:rPr lang="fr-F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les inégalités sociales  pour 9.8%.</a:t>
            </a:r>
          </a:p>
          <a:p>
            <a:endParaRPr lang="fr-FR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fr-FR" sz="2000" b="1" dirty="0" smtClean="0">
                <a:solidFill>
                  <a:srgbClr val="C00000"/>
                </a:solidFill>
              </a:rPr>
              <a:t>Le phénomène de la mendicité existe-t-il dans votre environnement ?</a:t>
            </a:r>
          </a:p>
          <a:p>
            <a:pPr lvl="2">
              <a:buFont typeface="Wingdings" pitchFamily="2" charset="2"/>
              <a:buChar char="ü"/>
            </a:pPr>
            <a:r>
              <a:rPr lang="fr-F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Fréquent: 42,7%;</a:t>
            </a:r>
          </a:p>
          <a:p>
            <a:pPr lvl="2">
              <a:buFont typeface="Wingdings" pitchFamily="2" charset="2"/>
              <a:buChar char="ü"/>
            </a:pPr>
            <a:r>
              <a:rPr lang="fr-F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Très fréquent :39,6% (50,9% dans les villes et 21,0% à la campagne);</a:t>
            </a:r>
          </a:p>
          <a:p>
            <a:pPr lvl="2">
              <a:buFont typeface="Wingdings" pitchFamily="2" charset="2"/>
              <a:buChar char="ü"/>
            </a:pPr>
            <a:r>
              <a:rPr lang="fr-F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Rare :17,7% (8,0% dans les villes et 33,8% à la campagne)</a:t>
            </a:r>
          </a:p>
          <a:p>
            <a:r>
              <a:rPr lang="fr-FR" sz="2000" b="1" dirty="0" smtClean="0">
                <a:solidFill>
                  <a:srgbClr val="C00000"/>
                </a:solidFill>
              </a:rPr>
              <a:t>Quels en sont les causes?</a:t>
            </a:r>
          </a:p>
          <a:p>
            <a:pPr lvl="2">
              <a:buFont typeface="Wingdings" pitchFamily="2" charset="2"/>
              <a:buChar char="ü"/>
            </a:pPr>
            <a:r>
              <a:rPr lang="fr-F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 chômage : 45,4%;</a:t>
            </a:r>
          </a:p>
          <a:p>
            <a:pPr lvl="2">
              <a:buFont typeface="Wingdings" pitchFamily="2" charset="2"/>
              <a:buChar char="ü"/>
            </a:pPr>
            <a:r>
              <a:rPr lang="fr-F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 </a:t>
            </a:r>
            <a:r>
              <a:rPr lang="fr-FR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lucrativité</a:t>
            </a:r>
            <a:r>
              <a:rPr lang="fr-F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de la pratique : 33,7% (41,0% en milieu urbain et 21,4% en milieu rural);</a:t>
            </a:r>
          </a:p>
          <a:p>
            <a:pPr lvl="2">
              <a:buFont typeface="Wingdings" pitchFamily="2" charset="2"/>
              <a:buChar char="ü"/>
            </a:pPr>
            <a:r>
              <a:rPr lang="fr-FR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L’inaptitude à l’emploi (20,9%).</a:t>
            </a:r>
          </a:p>
          <a:p>
            <a:endParaRPr lang="fr-FR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358FD63-3AE5-41D6-9A12-8BC70C02BA36}" type="slidenum">
              <a:rPr lang="fr-FR" smtClean="0"/>
              <a:pPr>
                <a:defRPr/>
              </a:pPr>
              <a:t>5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624" y="620688"/>
            <a:ext cx="6985000" cy="503585"/>
          </a:xfrm>
        </p:spPr>
        <p:txBody>
          <a:bodyPr/>
          <a:lstStyle/>
          <a:p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Pauvreté et inégalités sociales</a:t>
            </a:r>
            <a:endParaRPr lang="fr-FR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400600"/>
          </a:xfrm>
        </p:spPr>
        <p:txBody>
          <a:bodyPr/>
          <a:lstStyle/>
          <a:p>
            <a:pPr>
              <a:buNone/>
            </a:pPr>
            <a:r>
              <a:rPr lang="fr-FR" sz="1800" b="1" dirty="0" smtClean="0">
                <a:solidFill>
                  <a:srgbClr val="C00000"/>
                </a:solidFill>
              </a:rPr>
              <a:t>	Avez-vous c</a:t>
            </a:r>
            <a:r>
              <a:rPr lang="fr-FR" sz="2000" b="1" dirty="0" smtClean="0">
                <a:solidFill>
                  <a:srgbClr val="C00000"/>
                </a:solidFill>
              </a:rPr>
              <a:t>onnaissance </a:t>
            </a:r>
            <a:r>
              <a:rPr lang="fr-FR" sz="1800" b="1" dirty="0" smtClean="0">
                <a:solidFill>
                  <a:srgbClr val="C00000"/>
                </a:solidFill>
              </a:rPr>
              <a:t>de programmes publics de lutte contre la pauvreté ? </a:t>
            </a:r>
          </a:p>
          <a:p>
            <a:pPr lvl="2">
              <a:buFont typeface="Wingdings" pitchFamily="2" charset="2"/>
              <a:buChar char="ü"/>
            </a:pPr>
            <a:r>
              <a:rPr lang="fr-FR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Oui: 47,6%;</a:t>
            </a:r>
          </a:p>
          <a:p>
            <a:pPr lvl="2">
              <a:buNone/>
            </a:pPr>
            <a:endParaRPr lang="fr-FR" sz="1200" b="1" dirty="0" smtClean="0">
              <a:solidFill>
                <a:srgbClr val="C00000"/>
              </a:solidFill>
              <a:ea typeface="+mn-ea"/>
              <a:cs typeface="+mn-cs"/>
            </a:endParaRPr>
          </a:p>
          <a:p>
            <a:pPr lvl="2">
              <a:buNone/>
            </a:pPr>
            <a:r>
              <a:rPr lang="fr-FR" sz="1800" b="1" dirty="0" smtClean="0">
                <a:solidFill>
                  <a:srgbClr val="C00000"/>
                </a:solidFill>
                <a:ea typeface="+mn-ea"/>
                <a:cs typeface="+mn-cs"/>
              </a:rPr>
              <a:t>Si oui, quels sont ces programmes ?</a:t>
            </a:r>
          </a:p>
          <a:p>
            <a:pPr lvl="2">
              <a:buFont typeface="Wingdings" pitchFamily="2" charset="2"/>
              <a:buChar char="ü"/>
            </a:pPr>
            <a:r>
              <a:rPr lang="fr-FR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Programme INDH: 37% (41,5% en milieu urbain et 28,7% en milieu rural)</a:t>
            </a:r>
          </a:p>
          <a:p>
            <a:pPr lvl="2">
              <a:buFont typeface="Wingdings" pitchFamily="2" charset="2"/>
              <a:buChar char="ü"/>
            </a:pPr>
            <a:r>
              <a:rPr lang="fr-FR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Programme « Aide aux veuves en situation de précarité » (DAAM): 25.2%;</a:t>
            </a:r>
          </a:p>
          <a:p>
            <a:pPr lvl="2">
              <a:buFont typeface="Wingdings" pitchFamily="2" charset="2"/>
              <a:buChar char="ü"/>
            </a:pPr>
            <a:r>
              <a:rPr lang="fr-FR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Programme « Un million de cartables »: 23.9% </a:t>
            </a:r>
          </a:p>
          <a:p>
            <a:pPr lvl="2">
              <a:buFont typeface="Wingdings" pitchFamily="2" charset="2"/>
              <a:buChar char="ü"/>
            </a:pPr>
            <a:r>
              <a:rPr lang="fr-FR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Programme </a:t>
            </a:r>
            <a:r>
              <a:rPr lang="fr-FR" sz="14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Tayssir</a:t>
            </a:r>
            <a:r>
              <a:rPr lang="fr-FR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 7.9%</a:t>
            </a:r>
          </a:p>
          <a:p>
            <a:pPr lvl="2">
              <a:buNone/>
            </a:pPr>
            <a:endParaRPr lang="fr-FR" sz="8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1800" b="1" dirty="0" smtClean="0">
                <a:solidFill>
                  <a:srgbClr val="C00000"/>
                </a:solidFill>
              </a:rPr>
              <a:t>		Les pauvres bénéficient-ils de ces programmes ?</a:t>
            </a:r>
          </a:p>
          <a:p>
            <a:pPr lvl="2">
              <a:buFont typeface="Wingdings" pitchFamily="2" charset="2"/>
              <a:buChar char="ü"/>
            </a:pPr>
            <a:r>
              <a:rPr lang="fr-FR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 bénéficient beaucoup: 11,0%</a:t>
            </a:r>
          </a:p>
          <a:p>
            <a:pPr lvl="2">
              <a:buFont typeface="Wingdings" pitchFamily="2" charset="2"/>
              <a:buChar char="ü"/>
            </a:pPr>
            <a:r>
              <a:rPr lang="fr-FR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 bénéficient peu: 65,5% </a:t>
            </a:r>
          </a:p>
          <a:p>
            <a:pPr lvl="2">
              <a:buFont typeface="Wingdings" pitchFamily="2" charset="2"/>
              <a:buChar char="ü"/>
            </a:pPr>
            <a:r>
              <a:rPr lang="fr-FR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N’en bénéficient pas: 23,5%</a:t>
            </a:r>
          </a:p>
          <a:p>
            <a:pPr>
              <a:buNone/>
            </a:pPr>
            <a:endParaRPr lang="fr-FR" sz="800" b="1" dirty="0" smtClean="0">
              <a:solidFill>
                <a:srgbClr val="C00000"/>
              </a:solidFill>
            </a:endParaRPr>
          </a:p>
          <a:p>
            <a:pPr>
              <a:buNone/>
            </a:pPr>
            <a:r>
              <a:rPr lang="fr-FR" sz="1800" b="1" dirty="0" smtClean="0">
                <a:solidFill>
                  <a:srgbClr val="C00000"/>
                </a:solidFill>
              </a:rPr>
              <a:t>		Quelles sont les difficultés d’accès des pauvres à ces programmes ?</a:t>
            </a:r>
          </a:p>
          <a:p>
            <a:pPr lvl="2">
              <a:buFont typeface="Wingdings" pitchFamily="2" charset="2"/>
              <a:buChar char="ü"/>
            </a:pPr>
            <a:r>
              <a:rPr lang="fr-FR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 népotisme (40.6%), </a:t>
            </a:r>
          </a:p>
          <a:p>
            <a:pPr lvl="2">
              <a:buFont typeface="Wingdings" pitchFamily="2" charset="2"/>
              <a:buChar char="ü"/>
            </a:pPr>
            <a:r>
              <a:rPr lang="fr-FR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 faiblesse du continu et de la pertinence de ces programmes (36.7%)</a:t>
            </a:r>
          </a:p>
          <a:p>
            <a:pPr lvl="2">
              <a:buFont typeface="Wingdings" pitchFamily="2" charset="2"/>
              <a:buChar char="ü"/>
            </a:pPr>
            <a:r>
              <a:rPr lang="fr-FR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Les difficultés d’accès aux prestations (22.7%). </a:t>
            </a:r>
          </a:p>
          <a:p>
            <a:pPr>
              <a:buNone/>
            </a:pPr>
            <a:endParaRPr lang="fr-FR" sz="2000" dirty="0" smtClean="0"/>
          </a:p>
          <a:p>
            <a:endParaRPr lang="fr-FR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fr-FR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fr-FR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358FD63-3AE5-41D6-9A12-8BC70C02BA36}" type="slidenum">
              <a:rPr lang="fr-FR" smtClean="0"/>
              <a:pPr>
                <a:defRPr/>
              </a:pPr>
              <a:t>6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624" y="620688"/>
            <a:ext cx="6985000" cy="503585"/>
          </a:xfrm>
        </p:spPr>
        <p:txBody>
          <a:bodyPr/>
          <a:lstStyle/>
          <a:p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Pauvreté et inégalités sociales</a:t>
            </a:r>
            <a:endParaRPr lang="fr-FR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400600"/>
          </a:xfrm>
        </p:spPr>
        <p:txBody>
          <a:bodyPr/>
          <a:lstStyle/>
          <a:p>
            <a:pPr>
              <a:buNone/>
            </a:pPr>
            <a:r>
              <a:rPr lang="fr-FR" sz="1800" b="1" dirty="0" smtClean="0">
                <a:solidFill>
                  <a:srgbClr val="C00000"/>
                </a:solidFill>
              </a:rPr>
              <a:t>	</a:t>
            </a:r>
          </a:p>
          <a:p>
            <a:pPr>
              <a:buNone/>
            </a:pPr>
            <a:r>
              <a:rPr lang="fr-FR" sz="1800" b="1" dirty="0" smtClean="0">
                <a:solidFill>
                  <a:srgbClr val="C00000"/>
                </a:solidFill>
              </a:rPr>
              <a:t>     Comment percevez-vous l'évolution des inégalités sociales au cours des 10 dernières années ?</a:t>
            </a:r>
          </a:p>
          <a:p>
            <a:endParaRPr lang="fr-FR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ü"/>
            </a:pPr>
            <a:r>
              <a:rPr lang="fr-FR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 augmentation: 63,5%</a:t>
            </a:r>
          </a:p>
          <a:p>
            <a:pPr lvl="2">
              <a:buFont typeface="Wingdings" pitchFamily="2" charset="2"/>
              <a:buChar char="ü"/>
            </a:pPr>
            <a:r>
              <a:rPr lang="fr-FR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 stabilité: 26,0%</a:t>
            </a:r>
          </a:p>
          <a:p>
            <a:pPr lvl="2">
              <a:buFont typeface="Wingdings" pitchFamily="2" charset="2"/>
              <a:buChar char="ü"/>
            </a:pPr>
            <a:r>
              <a:rPr lang="fr-FR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 baisse: 10,5%</a:t>
            </a:r>
          </a:p>
          <a:p>
            <a:endParaRPr lang="fr-FR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1800" b="1" dirty="0" smtClean="0">
                <a:solidFill>
                  <a:srgbClr val="C00000"/>
                </a:solidFill>
              </a:rPr>
              <a:t>		Comment réduire les inégalités sociales ? </a:t>
            </a:r>
          </a:p>
          <a:p>
            <a:endParaRPr lang="fr-FR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buFont typeface="Wingdings" pitchFamily="2" charset="2"/>
              <a:buChar char="ü"/>
            </a:pPr>
            <a:r>
              <a:rPr lang="fr-FR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Améliorer la qualité de l’emploi et valoriser les salaires et les allocations de chômage (55.1%);</a:t>
            </a:r>
          </a:p>
          <a:p>
            <a:pPr lvl="2">
              <a:buFont typeface="Wingdings" pitchFamily="2" charset="2"/>
              <a:buChar char="ü"/>
            </a:pPr>
            <a:r>
              <a:rPr lang="fr-FR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Réduire la pauvreté et la précarité (30.8%);</a:t>
            </a:r>
          </a:p>
          <a:p>
            <a:pPr lvl="2">
              <a:buFont typeface="Wingdings" pitchFamily="2" charset="2"/>
              <a:buChar char="ü"/>
            </a:pPr>
            <a:r>
              <a:rPr lang="fr-FR" sz="1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Améliorer les conditions d'habitat et d'accès aux services sociaux de base: 10,3%</a:t>
            </a:r>
          </a:p>
          <a:p>
            <a:endParaRPr lang="fr-FR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fr-FR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358FD63-3AE5-41D6-9A12-8BC70C02BA36}" type="slidenum">
              <a:rPr lang="fr-FR" smtClean="0"/>
              <a:pPr>
                <a:defRPr/>
              </a:pPr>
              <a:t>7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624" y="404664"/>
            <a:ext cx="6985000" cy="359569"/>
          </a:xfrm>
        </p:spPr>
        <p:txBody>
          <a:bodyPr/>
          <a:lstStyle/>
          <a:p>
            <a:pPr algn="l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     Santé</a:t>
            </a:r>
            <a:endParaRPr lang="fr-FR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836712"/>
            <a:ext cx="9144000" cy="5760640"/>
          </a:xfrm>
        </p:spPr>
        <p:txBody>
          <a:bodyPr/>
          <a:lstStyle/>
          <a:p>
            <a:pPr>
              <a:buNone/>
            </a:pPr>
            <a:r>
              <a:rPr lang="fr-FR" sz="1500" b="1" dirty="0" smtClean="0">
                <a:solidFill>
                  <a:srgbClr val="C00000"/>
                </a:solidFill>
              </a:rPr>
              <a:t>A quelle cause attribuez-vous le faible accès à la santé dans votre environnement?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 mauvaise qualité des services (27,7%);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 faible encadrement médical (22,3%);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 corruption ou le népotisme (15,7%);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 faiblesse des revenus (14,7%);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l’éloignement des infrastructures sanitaires (12,8%) notamment à la campagne (21,7%);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l’absence ou l’insuffisance de la couverture médicale (5,6%). </a:t>
            </a:r>
          </a:p>
          <a:p>
            <a:pPr marL="0">
              <a:spcBef>
                <a:spcPts val="0"/>
              </a:spcBef>
              <a:buNone/>
            </a:pPr>
            <a:endParaRPr lang="fr-FR" sz="1200" b="1" dirty="0" smtClean="0">
              <a:solidFill>
                <a:srgbClr val="C00000"/>
              </a:solidFill>
            </a:endParaRPr>
          </a:p>
          <a:p>
            <a:pPr marL="0">
              <a:spcBef>
                <a:spcPts val="0"/>
              </a:spcBef>
              <a:buNone/>
            </a:pPr>
            <a:r>
              <a:rPr lang="fr-FR" sz="1500" b="1" dirty="0" smtClean="0">
                <a:solidFill>
                  <a:srgbClr val="C00000"/>
                </a:solidFill>
              </a:rPr>
              <a:t>Part de la population rurale qui estime être située à 10 km et plus d’une infrastructure ou service de santé</a:t>
            </a:r>
            <a:endParaRPr lang="fr-FR" sz="2000" b="1" dirty="0" smtClean="0">
              <a:solidFill>
                <a:srgbClr val="C00000"/>
              </a:solidFill>
            </a:endParaRP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Hôpital: 85,9%;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Urgences médicales: 90,2%;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Dispensaire ou centre de santé:26,6%;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Services de maternité: 67,1%;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Cabinet de médecin privé: 66,1% ;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Pharmacie: 43,3%;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Services de la protection civile: 85,3%.</a:t>
            </a:r>
          </a:p>
          <a:p>
            <a:pPr>
              <a:buNone/>
            </a:pPr>
            <a:r>
              <a:rPr lang="fr-FR" sz="1500" b="1" dirty="0" smtClean="0">
                <a:solidFill>
                  <a:srgbClr val="C00000"/>
                </a:solidFill>
                <a:ea typeface="+mn-ea"/>
                <a:cs typeface="+mn-cs"/>
              </a:rPr>
              <a:t>Comment qualifiez-vous les prestations de la couverture médicale ?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Faibles : 44,3% ;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Moyennes:  38,5%;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Bonnes: 17,3%  </a:t>
            </a:r>
          </a:p>
          <a:p>
            <a:endParaRPr lang="fr-FR" sz="15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358FD63-3AE5-41D6-9A12-8BC70C02BA36}" type="slidenum">
              <a:rPr lang="fr-FR" smtClean="0"/>
              <a:pPr>
                <a:defRPr/>
              </a:pPr>
              <a:t>8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624" y="620688"/>
            <a:ext cx="6985000" cy="503585"/>
          </a:xfrm>
        </p:spPr>
        <p:txBody>
          <a:bodyPr/>
          <a:lstStyle/>
          <a:p>
            <a:r>
              <a:rPr lang="fr-FR" sz="2000" dirty="0" smtClean="0">
                <a:latin typeface="Times New Roman" pitchFamily="18" charset="0"/>
                <a:cs typeface="Times New Roman" pitchFamily="18" charset="0"/>
              </a:rPr>
              <a:t>Santé</a:t>
            </a:r>
            <a:endParaRPr lang="fr-FR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4320480"/>
          </a:xfrm>
        </p:spPr>
        <p:txBody>
          <a:bodyPr/>
          <a:lstStyle/>
          <a:p>
            <a:pPr>
              <a:buNone/>
            </a:pPr>
            <a:r>
              <a:rPr lang="fr-FR" sz="1800" b="1" dirty="0" smtClean="0">
                <a:solidFill>
                  <a:srgbClr val="C00000"/>
                </a:solidFill>
              </a:rPr>
              <a:t>		Part de la population ayant fait face, au cours des 5 dernières années, à des dépenses de santé exceptionnellement élevées : </a:t>
            </a:r>
            <a:r>
              <a:rPr lang="fr-FR" sz="1800" b="1" dirty="0" smtClean="0">
                <a:solidFill>
                  <a:schemeClr val="tx1"/>
                </a:solidFill>
              </a:rPr>
              <a:t>39,7%</a:t>
            </a:r>
          </a:p>
          <a:p>
            <a:endParaRPr lang="fr-FR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fr-FR" sz="20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sz="1800" b="1" dirty="0" smtClean="0">
                <a:solidFill>
                  <a:srgbClr val="C00000"/>
                </a:solidFill>
              </a:rPr>
              <a:t>		les sources de financement  de ces dépenses : </a:t>
            </a:r>
            <a:endParaRPr lang="fr-FR" sz="1800" b="1" dirty="0" smtClean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None/>
            </a:pPr>
            <a:r>
              <a:rPr lang="fr-FR" sz="1800" b="1" dirty="0" smtClean="0">
                <a:solidFill>
                  <a:srgbClr val="C00000"/>
                </a:solidFill>
              </a:rPr>
              <a:t>	 </a:t>
            </a:r>
          </a:p>
          <a:p>
            <a:pPr lvl="2">
              <a:buFont typeface="Wingdings" pitchFamily="2" charset="2"/>
              <a:buChar char="ü"/>
            </a:pPr>
            <a:r>
              <a:rPr lang="fr-FR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E</a:t>
            </a: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ndettement,: 37%;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Revenu : 29,2%;</a:t>
            </a:r>
          </a:p>
          <a:p>
            <a:pPr lvl="2">
              <a:buFont typeface="Wingdings" pitchFamily="2" charset="2"/>
              <a:buChar char="ü"/>
            </a:pPr>
            <a:r>
              <a:rPr lang="fr-FR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Epargne : 27,4%;</a:t>
            </a:r>
          </a:p>
          <a:p>
            <a:pPr lvl="2">
              <a:buFont typeface="Wingdings" pitchFamily="2" charset="2"/>
              <a:buChar char="ü"/>
            </a:pPr>
            <a:endParaRPr lang="fr-FR" sz="20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358FD63-3AE5-41D6-9A12-8BC70C02BA36}" type="slidenum">
              <a:rPr lang="fr-FR" smtClean="0"/>
              <a:pPr>
                <a:defRPr/>
              </a:pPr>
              <a:t>9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cp_model">
  <a:themeElements>
    <a:clrScheme name="hcp_mode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hcp_model">
      <a:majorFont>
        <a:latin typeface="Edwardian Script IT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rgbClr val="F18E00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0" i="0" u="none" strike="noStrike" cap="none" normalizeH="0" baseline="0" smtClean="0">
            <a:ln>
              <a:noFill/>
            </a:ln>
            <a:solidFill>
              <a:srgbClr val="F18E00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hcp_mode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hcp_model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hcp_model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hcp_model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2.xml><?xml version="1.0" encoding="utf-8"?>
<a:themeOverride xmlns:a="http://schemas.openxmlformats.org/drawingml/2006/main">
  <a:clrScheme name="hcp_model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3.xml><?xml version="1.0" encoding="utf-8"?>
<a:themeOverride xmlns:a="http://schemas.openxmlformats.org/drawingml/2006/main">
  <a:clrScheme name="hcp_model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ppt/theme/themeOverride4.xml><?xml version="1.0" encoding="utf-8"?>
<a:themeOverride xmlns:a="http://schemas.openxmlformats.org/drawingml/2006/main">
  <a:clrScheme name="hcp_model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8804</TotalTime>
  <Words>1332</Words>
  <Application>Microsoft Office PowerPoint</Application>
  <PresentationFormat>Affichage à l'écran (4:3)</PresentationFormat>
  <Paragraphs>491</Paragraphs>
  <Slides>29</Slides>
  <Notes>27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29</vt:i4>
      </vt:variant>
    </vt:vector>
  </HeadingPairs>
  <TitlesOfParts>
    <vt:vector size="30" baseType="lpstr">
      <vt:lpstr>hcp_model</vt:lpstr>
      <vt:lpstr>Enquête Nationale sur la Perception des Mesures Du Développement Durable, 2016</vt:lpstr>
      <vt:lpstr>Diapositive 2</vt:lpstr>
      <vt:lpstr>Contexte et justification de l’enquête </vt:lpstr>
      <vt:lpstr> Quelques aspects méthodologiques de l’enquête </vt:lpstr>
      <vt:lpstr>Pauvreté et inégalités sociales</vt:lpstr>
      <vt:lpstr>Pauvreté et inégalités sociales</vt:lpstr>
      <vt:lpstr>Pauvreté et inégalités sociales</vt:lpstr>
      <vt:lpstr>     Santé</vt:lpstr>
      <vt:lpstr>Santé</vt:lpstr>
      <vt:lpstr>Enseignement et formation</vt:lpstr>
      <vt:lpstr>Enseignement et formation</vt:lpstr>
      <vt:lpstr>Egalité des sexes</vt:lpstr>
      <vt:lpstr>Egalité des sexes</vt:lpstr>
      <vt:lpstr>Egalité des sexes</vt:lpstr>
      <vt:lpstr>Croissance et emploi</vt:lpstr>
      <vt:lpstr>Croissance et emploi</vt:lpstr>
      <vt:lpstr>Croissance et emploi</vt:lpstr>
      <vt:lpstr>Environnement</vt:lpstr>
      <vt:lpstr>Environnement</vt:lpstr>
      <vt:lpstr>Environnement</vt:lpstr>
      <vt:lpstr>Environnement</vt:lpstr>
      <vt:lpstr>Environnement</vt:lpstr>
      <vt:lpstr>Environnement</vt:lpstr>
      <vt:lpstr>Société pacifique</vt:lpstr>
      <vt:lpstr>Société pacifique</vt:lpstr>
      <vt:lpstr>Société pacifique</vt:lpstr>
      <vt:lpstr>Société pacifique</vt:lpstr>
      <vt:lpstr>  Connaissance des ODD et perceptions d'avenir  </vt:lpstr>
      <vt:lpstr>Connaissance des ODD et perceptions d'avenir</vt:lpstr>
    </vt:vector>
  </TitlesOfParts>
  <Company>dcn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mafkir</dc:creator>
  <cp:lastModifiedBy>hcp</cp:lastModifiedBy>
  <cp:revision>494</cp:revision>
  <dcterms:created xsi:type="dcterms:W3CDTF">2008-03-11T16:08:11Z</dcterms:created>
  <dcterms:modified xsi:type="dcterms:W3CDTF">2016-12-08T10:15:31Z</dcterms:modified>
</cp:coreProperties>
</file>