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trictFirstAndLastChars="0" saveSubsetFonts="1">
  <p:sldMasterIdLst>
    <p:sldMasterId id="2147483691" r:id="rId1"/>
    <p:sldMasterId id="2147483692" r:id="rId2"/>
  </p:sldMasterIdLst>
  <p:notesMasterIdLst>
    <p:notesMasterId r:id="rId6"/>
  </p:notesMasterIdLst>
  <p:handoutMasterIdLst>
    <p:handoutMasterId r:id="rId7"/>
  </p:handoutMasterIdLst>
  <p:sldIdLst>
    <p:sldId id="418" r:id="rId3"/>
    <p:sldId id="501" r:id="rId4"/>
    <p:sldId id="509" r:id="rId5"/>
  </p:sldIdLst>
  <p:sldSz cx="9144000" cy="6858000" type="screen4x3"/>
  <p:notesSz cx="6858000" cy="9947275"/>
  <p:defaultTextStyle>
    <a:defPPr>
      <a:defRPr lang="ar-SA"/>
    </a:defPPr>
    <a:lvl1pPr algn="l" rtl="0" fontAlgn="base">
      <a:spcBef>
        <a:spcPct val="0"/>
      </a:spcBef>
      <a:spcAft>
        <a:spcPct val="0"/>
      </a:spcAft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0033"/>
    <a:srgbClr val="CCFF99"/>
    <a:srgbClr val="FF6600"/>
    <a:srgbClr val="D7FD4D"/>
    <a:srgbClr val="D6A300"/>
    <a:srgbClr val="FFD44B"/>
    <a:srgbClr val="D1F0FF"/>
    <a:srgbClr val="9FE5FB"/>
    <a:srgbClr val="66CCFF"/>
    <a:srgbClr val="FFDB6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6656" autoAdjust="0"/>
    <p:restoredTop sz="94683" autoAdjust="0"/>
  </p:normalViewPr>
  <p:slideViewPr>
    <p:cSldViewPr>
      <p:cViewPr>
        <p:scale>
          <a:sx n="71" d="100"/>
          <a:sy n="71" d="100"/>
        </p:scale>
        <p:origin x="-2886" y="-10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"/>
    </p:cViewPr>
  </p:sorterViewPr>
  <p:notesViewPr>
    <p:cSldViewPr>
      <p:cViewPr varScale="1">
        <p:scale>
          <a:sx n="77" d="100"/>
          <a:sy n="77" d="100"/>
        </p:scale>
        <p:origin x="-2142" y="-108"/>
      </p:cViewPr>
      <p:guideLst>
        <p:guide orient="horz" pos="3134"/>
        <p:guide pos="216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298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>
            <a:lvl1pPr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71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704" y="0"/>
            <a:ext cx="2973297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>
            <a:lvl1pPr algn="r"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71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9030"/>
            <a:ext cx="2973298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b" anchorCtr="0" compatLnSpc="1">
            <a:prstTxWarp prst="textNoShape">
              <a:avLst/>
            </a:prstTxWarp>
          </a:bodyPr>
          <a:lstStyle>
            <a:lvl1pPr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71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704" y="9449030"/>
            <a:ext cx="2973297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b" anchorCtr="0" compatLnSpc="1">
            <a:prstTxWarp prst="textNoShape">
              <a:avLst/>
            </a:prstTxWarp>
          </a:bodyPr>
          <a:lstStyle>
            <a:lvl1pPr algn="r"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fld id="{51D6C162-923E-4A29-B0FF-CB9BE6FFB4E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69422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298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>
            <a:lvl1pPr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704" y="0"/>
            <a:ext cx="2973297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>
            <a:lvl1pPr algn="r"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44538"/>
            <a:ext cx="4976812" cy="37322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614" y="4726118"/>
            <a:ext cx="5028773" cy="447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noProof="0" smtClean="0"/>
              <a:t>انقر لتحرير أنماط النص الرئيسي</a:t>
            </a:r>
          </a:p>
          <a:p>
            <a:pPr lvl="1"/>
            <a:r>
              <a:rPr lang="ar-SA" noProof="0" smtClean="0"/>
              <a:t>المستوى الثاني</a:t>
            </a:r>
          </a:p>
          <a:p>
            <a:pPr lvl="2"/>
            <a:r>
              <a:rPr lang="ar-SA" noProof="0" smtClean="0"/>
              <a:t>المستوى الثالث</a:t>
            </a:r>
          </a:p>
          <a:p>
            <a:pPr lvl="3"/>
            <a:r>
              <a:rPr lang="ar-SA" noProof="0" smtClean="0"/>
              <a:t>المستوى الرابع</a:t>
            </a:r>
          </a:p>
          <a:p>
            <a:pPr lvl="4"/>
            <a:r>
              <a:rPr lang="ar-SA" noProof="0" smtClean="0"/>
              <a:t>المستوى الخامس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9030"/>
            <a:ext cx="2973298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b" anchorCtr="0" compatLnSpc="1">
            <a:prstTxWarp prst="textNoShape">
              <a:avLst/>
            </a:prstTxWarp>
          </a:bodyPr>
          <a:lstStyle>
            <a:lvl1pPr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704" y="9449030"/>
            <a:ext cx="2973297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b" anchorCtr="0" compatLnSpc="1">
            <a:prstTxWarp prst="textNoShape">
              <a:avLst/>
            </a:prstTxWarp>
          </a:bodyPr>
          <a:lstStyle>
            <a:lvl1pPr algn="r"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fld id="{832F3F2C-D090-4B55-B051-DACBFBA0091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0176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/>
        <a:cs typeface="Times New Roman (Arabic)" charset="-78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/>
        <a:cs typeface="Times New Roman (Arabic)" charset="-78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/>
        <a:cs typeface="Times New Roman (Arabic)" charset="-78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/>
        <a:cs typeface="Times New Roman (Arabic)" charset="-78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/>
        <a:cs typeface="Times New Roman (Arabic)" charset="-7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2F3F2C-D090-4B55-B051-DACBFBA0091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6B4F4-1E58-47A5-A65B-D4B77BCEC108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DBC2E-0B7F-454B-B1EE-300CD0B03F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49950-D71E-49EA-BEAA-C9E83147747B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06993-58A6-44AB-AAB4-43C6A673402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275A8-466D-4085-BBCB-B94B52C3C366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A255E-76D4-4C91-8B7C-9EB15C8917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FE052-29DE-4C05-898F-FD31FAF64723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18037-46EB-4687-8251-1796DFF3C22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A0832-EE6F-46B3-80EF-B213D36BFDF8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AAFEC-38C5-48A2-B8E3-925E9A9984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4C406-1467-4031-BA73-BFEDBD50326F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BB300-4C34-4C09-BD2E-D5B74BE27DE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FFC6F-1F22-4813-8FDF-F11CA50F1E6D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D31B1-2EAB-499A-B280-78BFE351AD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EC428-13EC-4B40-A4E0-B9B68D122D98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A1C49-82EE-4AAA-BE96-B15E3EBD4D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2F730-E150-44CD-A462-059C132DA41D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1ABE7-EC06-4C1B-B50B-35C3C1AEB0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D937B-CDC3-4200-912A-CA0995925BE6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CE94C-7BE6-472D-9AA8-F11EB16D0F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4ECE2-F9E6-4A3E-863A-6AE3A5E4731D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E142-8CDB-40A4-976D-BBD41C3258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C9D07-8BFD-40D0-8A96-6252B208068A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EA425-4198-4FFA-A693-15BE45A5799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5288B-CA22-423C-991C-5C03283DD2F8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37840-052D-4E70-B301-5F7AAFC5C71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0F010-7AE0-4584-8608-2EF9ACF18F96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51163-09E4-48B0-9D78-68188FC229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8F11B-B50F-4FB8-A3FA-BF50D7B932D3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0D80A-8FB2-4C90-95EE-C7E9C83169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F399B-20A5-4722-9D7F-979890E04C6B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F8572-0EB0-4F21-BDDB-623D6617E9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F282A-CC7F-46FC-A1E4-E97CF47C3976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0DCAD-0CA1-41EB-9169-3780C47F821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F22EB-50D9-440E-95B0-7DBA9696B6FA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94B53-E729-4ADA-A6D6-4C059FD4AA9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8C4D6-4871-4B6B-9030-79AA782184F8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886D1-BB98-4BF5-BC7F-D124A2A345B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C8DDB-B000-4010-86EA-8C5AB3B773DB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4A24A-8568-4FAE-B3B1-94897B3010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8767E-3153-4CD4-A428-441787E42AAE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97342-0378-43C0-8DC6-4CAE403D6F4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5C6EF-428A-4EE2-A607-98E2AD7D4783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C1DB1-12D9-4F5E-9304-6EB577978E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6A8C4-D29E-46E8-AC46-F86AFF297451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1B801-C0E7-4DDD-B2B1-47CCCBC674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BD690-396C-4488-84F5-7156B58E0298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97888-1BF7-4BDB-B2E6-A0437DC8DA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2055" name="Picture 3" descr="contenu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0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>
                  <a:solidFill>
                    <a:srgbClr val="F18E00"/>
                  </a:solidFill>
                  <a:latin typeface="Century Gothic" pitchFamily="34" charset="0"/>
                  <a:cs typeface="Arial" charset="0"/>
                </a:rPr>
                <a:t>www.hcp.ma</a:t>
              </a:r>
            </a:p>
          </p:txBody>
        </p:sp>
      </p:grpSp>
      <p:sp>
        <p:nvSpPr>
          <p:cNvPr id="17715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7715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1200" b="1">
                <a:solidFill>
                  <a:srgbClr val="F18E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75F84DC7-D517-4A16-B6FC-8D5C27DF2E5E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F18E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5F88587E-FC8E-435E-8F47-769FB9779C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  <p:sldLayoutId id="2147483693" r:id="rId12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7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7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7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7" grpId="0"/>
      <p:bldP spid="177158" grpId="0" build="p">
        <p:tmplLst>
          <p:tmpl lvl="1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7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715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771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771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7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715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771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771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7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715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771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771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5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pitchFamily="34" charset="0"/>
        <a:buBlip>
          <a:blip r:embed="rId16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17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080" name="Picture 3" descr="contenu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>
                  <a:solidFill>
                    <a:srgbClr val="F18E00"/>
                  </a:solidFill>
                  <a:latin typeface="Century Gothic" pitchFamily="34" charset="0"/>
                  <a:cs typeface="Arial" charset="0"/>
                </a:rPr>
                <a:t>www.hcp.ma</a:t>
              </a: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 sz="1800" b="0">
              <a:solidFill>
                <a:srgbClr val="F18E00"/>
              </a:solidFill>
              <a:latin typeface="Arial" charset="0"/>
              <a:cs typeface="Arial" charset="0"/>
            </a:endParaRP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 rtl="1">
              <a:defRPr sz="1200">
                <a:solidFill>
                  <a:srgbClr val="F18E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B2325B9-D606-48D8-88D6-CEBC5C6E332F}" type="datetime1">
              <a:rPr lang="fr-FR"/>
              <a:pPr>
                <a:defRPr/>
              </a:pPr>
              <a:t>21/02/2020</a:t>
            </a:fld>
            <a:endParaRPr lang="fr-FR"/>
          </a:p>
        </p:txBody>
      </p:sp>
      <p:sp>
        <p:nvSpPr>
          <p:cNvPr id="1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190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18E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BF61759A-38E5-4199-B55B-4FF3EEBF69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4" r:id="rId2"/>
    <p:sldLayoutId id="2147483713" r:id="rId3"/>
    <p:sldLayoutId id="2147483712" r:id="rId4"/>
    <p:sldLayoutId id="2147483711" r:id="rId5"/>
    <p:sldLayoutId id="2147483710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16" r:id="rId12"/>
  </p:sldLayoutIdLst>
  <p:transition>
    <p:fade thruBlk="1"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5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pitchFamily="34" charset="0"/>
        <a:buBlip>
          <a:blip r:embed="rId16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17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ChangeArrowheads="1"/>
          </p:cNvSpPr>
          <p:nvPr/>
        </p:nvSpPr>
        <p:spPr bwMode="auto">
          <a:xfrm>
            <a:off x="285720" y="2000240"/>
            <a:ext cx="8638680" cy="1500198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/>
          <a:lstStyle/>
          <a:p>
            <a:pPr marL="742950" lvl="1" algn="ct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lang="fr-FR" sz="2800" dirty="0" smtClean="0">
                <a:solidFill>
                  <a:srgbClr val="FF0000"/>
                </a:solidFill>
                <a:latin typeface="Arial" pitchFamily="34" charset="0"/>
              </a:rPr>
              <a:t>Activité emploi et chômage:</a:t>
            </a:r>
          </a:p>
          <a:p>
            <a:pPr marL="742950" lvl="1" algn="ct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lang="fr-FR" sz="2800" dirty="0" smtClean="0">
                <a:solidFill>
                  <a:srgbClr val="FF0000"/>
                </a:solidFill>
                <a:latin typeface="Arial" pitchFamily="34" charset="0"/>
              </a:rPr>
              <a:t>Région Dakhla </a:t>
            </a:r>
            <a:r>
              <a:rPr lang="fr-FR" sz="2800" dirty="0" smtClean="0">
                <a:solidFill>
                  <a:srgbClr val="FF0000"/>
                </a:solidFill>
                <a:latin typeface="Arial" pitchFamily="34" charset="0"/>
              </a:rPr>
              <a:t>2019</a:t>
            </a:r>
            <a:endParaRPr lang="fr-FR" sz="2800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742950" lvl="1" algn="ct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None/>
            </a:pPr>
            <a:endParaRPr lang="fr-FR" sz="2800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742950" lvl="1" algn="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Tx/>
              <a:buChar char="-"/>
            </a:pPr>
            <a:endParaRPr lang="ar-MA" sz="20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571736" y="5786454"/>
            <a:ext cx="4643470" cy="64294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lvl="1" algn="ct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lang="ar-MA" sz="2000" dirty="0" smtClean="0">
                <a:solidFill>
                  <a:srgbClr val="FF0000"/>
                </a:solidFill>
                <a:latin typeface="Arial" pitchFamily="34" charset="0"/>
              </a:rPr>
              <a:t>المديرية </a:t>
            </a:r>
            <a:r>
              <a:rPr lang="ar-MA" sz="2000" dirty="0" err="1" smtClean="0">
                <a:solidFill>
                  <a:srgbClr val="FF0000"/>
                </a:solidFill>
                <a:latin typeface="Arial" pitchFamily="34" charset="0"/>
              </a:rPr>
              <a:t>الجهوية</a:t>
            </a:r>
            <a:r>
              <a:rPr lang="ar-MA" sz="2000" dirty="0" smtClean="0">
                <a:solidFill>
                  <a:srgbClr val="FF0000"/>
                </a:solidFill>
                <a:latin typeface="Arial" pitchFamily="34" charset="0"/>
              </a:rPr>
              <a:t> للتخطيط بالداخلة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85720" y="2000240"/>
            <a:ext cx="8638680" cy="1500198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/>
          <a:lstStyle/>
          <a:p>
            <a:pPr marL="742950" lvl="1" algn="ct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None/>
            </a:pPr>
            <a:endParaRPr lang="fr-FR" sz="2800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742950" lvl="1" algn="ct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None/>
            </a:pPr>
            <a:endParaRPr lang="fr-FR" sz="2800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742950" lvl="1" algn="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Tx/>
              <a:buChar char="-"/>
            </a:pPr>
            <a:endParaRPr lang="ar-MA" sz="20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914703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re 1"/>
          <p:cNvSpPr txBox="1">
            <a:spLocks/>
          </p:cNvSpPr>
          <p:nvPr/>
        </p:nvSpPr>
        <p:spPr>
          <a:xfrm>
            <a:off x="2214546" y="785794"/>
            <a:ext cx="5286412" cy="10001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Situation et évolution du marché de travail</a:t>
            </a:r>
            <a:endParaRPr kumimoji="0" lang="fr-FR" sz="28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857224" y="2285992"/>
          <a:ext cx="7286676" cy="3714779"/>
        </p:xfrm>
        <a:graphic>
          <a:graphicData uri="http://schemas.openxmlformats.org/drawingml/2006/table">
            <a:tbl>
              <a:tblPr/>
              <a:tblGrid>
                <a:gridCol w="1732551"/>
                <a:gridCol w="1874373"/>
                <a:gridCol w="919938"/>
                <a:gridCol w="919938"/>
                <a:gridCol w="919938"/>
                <a:gridCol w="919938"/>
              </a:tblGrid>
              <a:tr h="247652"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urbain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ensemble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ensemble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ensemble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taux d'activité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population active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ensemble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363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homme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femme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84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taux d'emploi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population active occupée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45968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77920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81947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86468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ensemble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363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homme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3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femme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39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taux de chomage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population en chômage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3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ensemble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363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homme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femme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re 1"/>
          <p:cNvSpPr txBox="1">
            <a:spLocks/>
          </p:cNvSpPr>
          <p:nvPr/>
        </p:nvSpPr>
        <p:spPr>
          <a:xfrm>
            <a:off x="2000232" y="642918"/>
            <a:ext cx="5214974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Profil</a:t>
            </a:r>
            <a:r>
              <a:rPr kumimoji="0" lang="fr-FR" sz="2400" b="1" i="0" u="none" strike="noStrike" kern="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2400" b="1" i="0" u="none" strike="noStrike" kern="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 chercheurs d’emploi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2400" kern="0" baseline="0" dirty="0" smtClean="0">
                <a:solidFill>
                  <a:srgbClr val="C00000"/>
                </a:solidFill>
              </a:rPr>
              <a:t>5397</a:t>
            </a:r>
            <a:r>
              <a:rPr lang="fr-FR" sz="2400" kern="0" dirty="0" smtClean="0">
                <a:solidFill>
                  <a:srgbClr val="C00000"/>
                </a:solidFill>
              </a:rPr>
              <a:t> en 2019</a:t>
            </a:r>
            <a:endParaRPr kumimoji="0" lang="fr-FR" sz="2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285720" y="2357430"/>
          <a:ext cx="1714512" cy="1314450"/>
        </p:xfrm>
        <a:graphic>
          <a:graphicData uri="http://schemas.openxmlformats.org/drawingml/2006/table">
            <a:tbl>
              <a:tblPr/>
              <a:tblGrid>
                <a:gridCol w="977900"/>
                <a:gridCol w="736612"/>
              </a:tblGrid>
              <a:tr h="438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selon le sexe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8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homme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femme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/>
        </p:nvGraphicFramePr>
        <p:xfrm>
          <a:off x="6858016" y="1928802"/>
          <a:ext cx="1955800" cy="1785952"/>
        </p:xfrm>
        <a:graphic>
          <a:graphicData uri="http://schemas.openxmlformats.org/drawingml/2006/table">
            <a:tbl>
              <a:tblPr/>
              <a:tblGrid>
                <a:gridCol w="981085"/>
                <a:gridCol w="974715"/>
              </a:tblGrid>
              <a:tr h="44648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selon le diplôme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6488"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Sans diplôme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88"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Niveau moyen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88"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Niveau supérieur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/>
        </p:nvGraphicFramePr>
        <p:xfrm>
          <a:off x="357158" y="4000504"/>
          <a:ext cx="4889499" cy="2190750"/>
        </p:xfrm>
        <a:graphic>
          <a:graphicData uri="http://schemas.openxmlformats.org/drawingml/2006/table">
            <a:tbl>
              <a:tblPr/>
              <a:tblGrid>
                <a:gridCol w="983007"/>
                <a:gridCol w="976623"/>
                <a:gridCol w="976623"/>
                <a:gridCol w="976623"/>
                <a:gridCol w="976623"/>
              </a:tblGrid>
              <a:tr h="43815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statut recherché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8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effectif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femmes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jeunes de 15 a 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diplomé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Salarié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Pour propre compte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N'importe quel statut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/>
        </p:nvGraphicFramePr>
        <p:xfrm>
          <a:off x="6429388" y="4214818"/>
          <a:ext cx="1955800" cy="1752600"/>
        </p:xfrm>
        <a:graphic>
          <a:graphicData uri="http://schemas.openxmlformats.org/drawingml/2006/table">
            <a:tbl>
              <a:tblPr/>
              <a:tblGrid>
                <a:gridCol w="981085"/>
                <a:gridCol w="974715"/>
              </a:tblGrid>
              <a:tr h="438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secteur recherché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8150"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N'importe quel secteur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Secteur public ou semi-public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Secteur privé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Ellipse 21"/>
          <p:cNvSpPr/>
          <p:nvPr/>
        </p:nvSpPr>
        <p:spPr bwMode="auto">
          <a:xfrm>
            <a:off x="3571868" y="2643182"/>
            <a:ext cx="2214578" cy="107157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fr-FR" sz="1400" dirty="0" smtClean="0">
              <a:solidFill>
                <a:srgbClr val="000000"/>
              </a:solidFill>
              <a:latin typeface="Arial"/>
            </a:endParaRPr>
          </a:p>
          <a:p>
            <a:r>
              <a:rPr lang="fr-FR" sz="1400" dirty="0" smtClean="0">
                <a:solidFill>
                  <a:srgbClr val="000000"/>
                </a:solidFill>
                <a:latin typeface="Arial"/>
              </a:rPr>
              <a:t>totale </a:t>
            </a:r>
            <a:r>
              <a:rPr lang="fr-FR" sz="1400" dirty="0" smtClean="0">
                <a:solidFill>
                  <a:srgbClr val="000000"/>
                </a:solidFill>
                <a:latin typeface="Arial"/>
              </a:rPr>
              <a:t>de </a:t>
            </a:r>
            <a:r>
              <a:rPr lang="fr-FR" sz="1400" dirty="0" smtClean="0">
                <a:solidFill>
                  <a:srgbClr val="000000"/>
                </a:solidFill>
                <a:latin typeface="Arial"/>
              </a:rPr>
              <a:t>chômeurs </a:t>
            </a:r>
          </a:p>
          <a:p>
            <a:r>
              <a:rPr lang="fr-FR" sz="1400" dirty="0" smtClean="0">
                <a:solidFill>
                  <a:srgbClr val="000000"/>
                </a:solidFill>
                <a:latin typeface="Arial"/>
              </a:rPr>
              <a:t>en 2018:   </a:t>
            </a:r>
            <a:r>
              <a:rPr lang="fr-FR" sz="1600" dirty="0" smtClean="0">
                <a:solidFill>
                  <a:srgbClr val="C00000"/>
                </a:solidFill>
                <a:latin typeface="Arial"/>
              </a:rPr>
              <a:t>6455</a:t>
            </a:r>
            <a:endParaRPr lang="fr-FR" sz="1100" dirty="0" smtClean="0">
              <a:solidFill>
                <a:srgbClr val="C00000"/>
              </a:solidFill>
              <a:latin typeface="Arial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rgbClr val="7B003B"/>
              </a:solidFill>
              <a:effectLst/>
              <a:latin typeface="Edwardian Script ITC" pitchFamily="66" charset="0"/>
              <a:cs typeface="Arial" charset="0"/>
            </a:endParaRPr>
          </a:p>
        </p:txBody>
      </p:sp>
      <p:graphicFrame>
        <p:nvGraphicFramePr>
          <p:cNvPr id="23" name="Tableau 22"/>
          <p:cNvGraphicFramePr>
            <a:graphicFrameLocks noGrp="1"/>
          </p:cNvGraphicFramePr>
          <p:nvPr/>
        </p:nvGraphicFramePr>
        <p:xfrm>
          <a:off x="2285984" y="1552568"/>
          <a:ext cx="4319586" cy="876300"/>
        </p:xfrm>
        <a:graphic>
          <a:graphicData uri="http://schemas.openxmlformats.org/drawingml/2006/table">
            <a:tbl>
              <a:tblPr/>
              <a:tblGrid>
                <a:gridCol w="1259627"/>
                <a:gridCol w="724965"/>
                <a:gridCol w="773296"/>
                <a:gridCol w="737049"/>
                <a:gridCol w="824649"/>
              </a:tblGrid>
              <a:tr h="4381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tranches d'</a:t>
                      </a:r>
                      <a:r>
                        <a:rPr lang="fr-FR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age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 15 - 24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 25 - 34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 35 </a:t>
                      </a:r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– </a:t>
                      </a: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 45 et plus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25" name="Connecteur droit avec flèche 24"/>
          <p:cNvCxnSpPr>
            <a:stCxn id="22" idx="5"/>
          </p:cNvCxnSpPr>
          <p:nvPr/>
        </p:nvCxnSpPr>
        <p:spPr bwMode="auto">
          <a:xfrm rot="16200000" flipH="1">
            <a:off x="6081608" y="2938344"/>
            <a:ext cx="656994" cy="18959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arrow"/>
          </a:ln>
          <a:effectLst/>
        </p:spPr>
      </p:cxnSp>
      <p:cxnSp>
        <p:nvCxnSpPr>
          <p:cNvPr id="27" name="Connecteur droit avec flèche 26"/>
          <p:cNvCxnSpPr>
            <a:stCxn id="22" idx="0"/>
          </p:cNvCxnSpPr>
          <p:nvPr/>
        </p:nvCxnSpPr>
        <p:spPr bwMode="auto">
          <a:xfrm rot="16200000" flipV="1">
            <a:off x="4446985" y="2411009"/>
            <a:ext cx="285752" cy="1785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arrow"/>
          </a:ln>
          <a:effectLst/>
        </p:spPr>
      </p:cxnSp>
      <p:cxnSp>
        <p:nvCxnSpPr>
          <p:cNvPr id="29" name="Connecteur droit avec flèche 28"/>
          <p:cNvCxnSpPr>
            <a:stCxn id="22" idx="6"/>
          </p:cNvCxnSpPr>
          <p:nvPr/>
        </p:nvCxnSpPr>
        <p:spPr bwMode="auto">
          <a:xfrm flipV="1">
            <a:off x="5786446" y="3000372"/>
            <a:ext cx="1071570" cy="1785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arrow"/>
          </a:ln>
          <a:effectLst/>
        </p:spPr>
      </p:cxnSp>
      <p:cxnSp>
        <p:nvCxnSpPr>
          <p:cNvPr id="32" name="Connecteur droit avec flèche 31"/>
          <p:cNvCxnSpPr>
            <a:stCxn id="22" idx="3"/>
          </p:cNvCxnSpPr>
          <p:nvPr/>
        </p:nvCxnSpPr>
        <p:spPr bwMode="auto">
          <a:xfrm rot="5400000">
            <a:off x="3084059" y="3188377"/>
            <a:ext cx="442680" cy="11815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arrow"/>
          </a:ln>
          <a:effectLst/>
        </p:spPr>
      </p:cxnSp>
      <p:cxnSp>
        <p:nvCxnSpPr>
          <p:cNvPr id="41" name="Connecteur droit avec flèche 40"/>
          <p:cNvCxnSpPr>
            <a:stCxn id="22" idx="2"/>
          </p:cNvCxnSpPr>
          <p:nvPr/>
        </p:nvCxnSpPr>
        <p:spPr bwMode="auto">
          <a:xfrm rot="10800000">
            <a:off x="2000232" y="3143249"/>
            <a:ext cx="1571636" cy="357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arrow"/>
          </a:ln>
          <a:effectLst/>
        </p:spPr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HCP">
  <a:themeElements>
    <a:clrScheme name="HC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CP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3200" b="1" i="0" u="none" strike="noStrike" cap="none" normalizeH="0" baseline="0" smtClean="0">
            <a:ln>
              <a:noFill/>
            </a:ln>
            <a:solidFill>
              <a:srgbClr val="7B003B"/>
            </a:solidFill>
            <a:effectLst/>
            <a:latin typeface="Edwardian Script ITC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3200" b="1" i="0" u="none" strike="noStrike" cap="none" normalizeH="0" baseline="0" smtClean="0">
            <a:ln>
              <a:noFill/>
            </a:ln>
            <a:solidFill>
              <a:srgbClr val="7B003B"/>
            </a:solidFill>
            <a:effectLst/>
            <a:latin typeface="Edwardian Script ITC" pitchFamily="66" charset="0"/>
            <a:cs typeface="Arial" charset="0"/>
          </a:defRPr>
        </a:defPPr>
      </a:lstStyle>
    </a:lnDef>
  </a:objectDefaults>
  <a:extraClrSchemeLst>
    <a:extraClrScheme>
      <a:clrScheme name="HC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HCP">
  <a:themeElements>
    <a:clrScheme name="1_HC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HCP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3200" b="1" i="0" u="none" strike="noStrike" cap="none" normalizeH="0" baseline="0" smtClean="0">
            <a:ln>
              <a:noFill/>
            </a:ln>
            <a:solidFill>
              <a:srgbClr val="7B003B"/>
            </a:solidFill>
            <a:effectLst/>
            <a:latin typeface="Edwardian Script ITC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3200" b="1" i="0" u="none" strike="noStrike" cap="none" normalizeH="0" baseline="0" smtClean="0">
            <a:ln>
              <a:noFill/>
            </a:ln>
            <a:solidFill>
              <a:srgbClr val="7B003B"/>
            </a:solidFill>
            <a:effectLst/>
            <a:latin typeface="Edwardian Script ITC" pitchFamily="66" charset="0"/>
            <a:cs typeface="Arial" charset="0"/>
          </a:defRPr>
        </a:defPPr>
      </a:lstStyle>
    </a:lnDef>
  </a:objectDefaults>
  <a:extraClrSchemeLst>
    <a:extraClrScheme>
      <a:clrScheme name="1_HC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C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C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C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C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C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C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C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C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C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C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C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tests de controle de RGPH2004</Template>
  <TotalTime>83396</TotalTime>
  <Words>200</Words>
  <Application>Microsoft Office PowerPoint</Application>
  <PresentationFormat>Affichage à l'écran (4:3)</PresentationFormat>
  <Paragraphs>132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5" baseType="lpstr">
      <vt:lpstr>HCP</vt:lpstr>
      <vt:lpstr>1_HCP</vt:lpstr>
      <vt:lpstr>Diapositive 1</vt:lpstr>
      <vt:lpstr>Diapositive 2</vt:lpstr>
      <vt:lpstr>Diapositive 3</vt:lpstr>
    </vt:vector>
  </TitlesOfParts>
  <Company>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المملكة المغربية المندوبية السامية للتخطيط</dc:title>
  <dc:creator>ddec</dc:creator>
  <cp:lastModifiedBy>ad</cp:lastModifiedBy>
  <cp:revision>627</cp:revision>
  <cp:lastPrinted>2004-01-07T10:37:37Z</cp:lastPrinted>
  <dcterms:created xsi:type="dcterms:W3CDTF">2003-12-31T09:14:36Z</dcterms:created>
  <dcterms:modified xsi:type="dcterms:W3CDTF">2020-02-21T10:59:37Z</dcterms:modified>
</cp:coreProperties>
</file>