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53B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\Documents\investisseme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\Documents\investissemen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\Documents\investisseme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4"/>
  <c:chart>
    <c:title>
      <c:layout>
        <c:manualLayout>
          <c:xMode val="edge"/>
          <c:yMode val="edge"/>
          <c:x val="0.11854092952038024"/>
          <c:y val="3.0475977171013448E-2"/>
        </c:manualLayout>
      </c:layout>
      <c:spPr>
        <a:ln>
          <a:solidFill>
            <a:schemeClr val="tx2">
              <a:lumMod val="75000"/>
            </a:schemeClr>
          </a:solidFill>
        </a:ln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Feuil4!$H$14</c:f>
              <c:strCache>
                <c:ptCount val="1"/>
                <c:pt idx="0">
                  <c:v>Investissement projeté (dh)</c:v>
                </c:pt>
              </c:strCache>
            </c:strRef>
          </c:tx>
          <c:cat>
            <c:strRef>
              <c:f>Feuil4!$G$15:$G$19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 S1</c:v>
                </c:pt>
              </c:strCache>
            </c:strRef>
          </c:cat>
          <c:val>
            <c:numRef>
              <c:f>Feuil4!$H$15:$H$19</c:f>
              <c:numCache>
                <c:formatCode>#,##0</c:formatCode>
                <c:ptCount val="5"/>
                <c:pt idx="0">
                  <c:v>31016000</c:v>
                </c:pt>
                <c:pt idx="1">
                  <c:v>239770000</c:v>
                </c:pt>
                <c:pt idx="2">
                  <c:v>348770000</c:v>
                </c:pt>
                <c:pt idx="3">
                  <c:v>1234630000</c:v>
                </c:pt>
                <c:pt idx="4">
                  <c:v>1138510000</c:v>
                </c:pt>
              </c:numCache>
            </c:numRef>
          </c:val>
        </c:ser>
        <c:axId val="90673536"/>
        <c:axId val="90675840"/>
      </c:barChart>
      <c:catAx>
        <c:axId val="90673536"/>
        <c:scaling>
          <c:orientation val="minMax"/>
        </c:scaling>
        <c:axPos val="b"/>
        <c:tickLblPos val="nextTo"/>
        <c:crossAx val="90675840"/>
        <c:crosses val="autoZero"/>
        <c:auto val="1"/>
        <c:lblAlgn val="ctr"/>
        <c:lblOffset val="100"/>
      </c:catAx>
      <c:valAx>
        <c:axId val="90675840"/>
        <c:scaling>
          <c:orientation val="minMax"/>
        </c:scaling>
        <c:axPos val="l"/>
        <c:majorGridlines>
          <c:spPr>
            <a:ln w="0">
              <a:solidFill>
                <a:srgbClr val="C00000"/>
              </a:solidFill>
            </a:ln>
          </c:spPr>
        </c:majorGridlines>
        <c:numFmt formatCode="#,##0" sourceLinked="1"/>
        <c:tickLblPos val="nextTo"/>
        <c:crossAx val="90673536"/>
        <c:crosses val="autoZero"/>
        <c:crossBetween val="between"/>
      </c:valAx>
    </c:plotArea>
    <c:plotVisOnly val="1"/>
  </c:chart>
  <c:spPr>
    <a:ln w="57150">
      <a:solidFill>
        <a:schemeClr val="tx1"/>
      </a:solidFill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4"/>
  <c:chart>
    <c:title>
      <c:tx>
        <c:rich>
          <a:bodyPr/>
          <a:lstStyle/>
          <a:p>
            <a:pPr>
              <a:defRPr/>
            </a:pPr>
            <a:r>
              <a:rPr lang="en-US"/>
              <a:t>Superficie(ca)</a:t>
            </a:r>
          </a:p>
        </c:rich>
      </c:tx>
      <c:layout>
        <c:manualLayout>
          <c:xMode val="edge"/>
          <c:yMode val="edge"/>
          <c:x val="0.28459668323781273"/>
          <c:y val="2.9962546816479401E-2"/>
        </c:manualLayout>
      </c:layout>
      <c:spPr>
        <a:ln>
          <a:solidFill>
            <a:schemeClr val="tx1">
              <a:lumMod val="95000"/>
              <a:lumOff val="5000"/>
            </a:schemeClr>
          </a:solidFill>
        </a:ln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Feuil4!$H$14</c:f>
              <c:strCache>
                <c:ptCount val="1"/>
                <c:pt idx="0">
                  <c:v>Superficie</c:v>
                </c:pt>
              </c:strCache>
            </c:strRef>
          </c:tx>
          <c:cat>
            <c:strRef>
              <c:f>Feuil4!$G$15:$G$19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 S1</c:v>
                </c:pt>
              </c:strCache>
            </c:strRef>
          </c:cat>
          <c:val>
            <c:numRef>
              <c:f>Feuil4!$H$15:$H$19</c:f>
              <c:numCache>
                <c:formatCode>General</c:formatCode>
                <c:ptCount val="5"/>
                <c:pt idx="0">
                  <c:v>4464</c:v>
                </c:pt>
                <c:pt idx="1">
                  <c:v>251024</c:v>
                </c:pt>
                <c:pt idx="2">
                  <c:v>2947271</c:v>
                </c:pt>
                <c:pt idx="3">
                  <c:v>1359124</c:v>
                </c:pt>
                <c:pt idx="4">
                  <c:v>3640723</c:v>
                </c:pt>
              </c:numCache>
            </c:numRef>
          </c:val>
        </c:ser>
        <c:axId val="50218880"/>
        <c:axId val="50220416"/>
      </c:barChart>
      <c:catAx>
        <c:axId val="50218880"/>
        <c:scaling>
          <c:orientation val="minMax"/>
        </c:scaling>
        <c:axPos val="b"/>
        <c:tickLblPos val="nextTo"/>
        <c:crossAx val="50220416"/>
        <c:crosses val="autoZero"/>
        <c:auto val="1"/>
        <c:lblAlgn val="ctr"/>
        <c:lblOffset val="100"/>
      </c:catAx>
      <c:valAx>
        <c:axId val="50220416"/>
        <c:scaling>
          <c:orientation val="minMax"/>
        </c:scaling>
        <c:axPos val="l"/>
        <c:majorGridlines/>
        <c:numFmt formatCode="General" sourceLinked="1"/>
        <c:tickLblPos val="nextTo"/>
        <c:crossAx val="50218880"/>
        <c:crosses val="autoZero"/>
        <c:crossBetween val="between"/>
      </c:valAx>
    </c:plotArea>
    <c:plotVisOnly val="1"/>
  </c:chart>
  <c:spPr>
    <a:ln w="57150">
      <a:solidFill>
        <a:schemeClr val="tx2">
          <a:lumMod val="50000"/>
        </a:schemeClr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4"/>
  <c:chart>
    <c:title>
      <c:tx>
        <c:rich>
          <a:bodyPr/>
          <a:lstStyle/>
          <a:p>
            <a:pPr>
              <a:defRPr/>
            </a:pPr>
            <a:r>
              <a:rPr lang="en-US"/>
              <a:t>emplois</a:t>
            </a:r>
            <a:r>
              <a:rPr lang="en-US" baseline="0"/>
              <a:t> escompté</a:t>
            </a:r>
            <a:endParaRPr lang="en-US"/>
          </a:p>
        </c:rich>
      </c:tx>
      <c:layout/>
      <c:spPr>
        <a:ln>
          <a:solidFill>
            <a:schemeClr val="tx1">
              <a:lumMod val="95000"/>
              <a:lumOff val="5000"/>
            </a:schemeClr>
          </a:solidFill>
        </a:ln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Feuil4!$H$14</c:f>
              <c:strCache>
                <c:ptCount val="1"/>
                <c:pt idx="0">
                  <c:v>Emploi escompté</c:v>
                </c:pt>
              </c:strCache>
            </c:strRef>
          </c:tx>
          <c:cat>
            <c:strRef>
              <c:f>Feuil4!$G$15:$G$19</c:f>
              <c:strCach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 S1</c:v>
                </c:pt>
              </c:strCache>
            </c:strRef>
          </c:cat>
          <c:val>
            <c:numRef>
              <c:f>Feuil4!$H$15:$H$19</c:f>
              <c:numCache>
                <c:formatCode>General</c:formatCode>
                <c:ptCount val="5"/>
                <c:pt idx="0">
                  <c:v>41</c:v>
                </c:pt>
                <c:pt idx="1">
                  <c:v>681</c:v>
                </c:pt>
                <c:pt idx="2">
                  <c:v>760</c:v>
                </c:pt>
                <c:pt idx="3">
                  <c:v>3086</c:v>
                </c:pt>
                <c:pt idx="4">
                  <c:v>2440</c:v>
                </c:pt>
              </c:numCache>
            </c:numRef>
          </c:val>
        </c:ser>
        <c:axId val="92033792"/>
        <c:axId val="83229696"/>
      </c:barChart>
      <c:catAx>
        <c:axId val="92033792"/>
        <c:scaling>
          <c:orientation val="minMax"/>
        </c:scaling>
        <c:axPos val="b"/>
        <c:tickLblPos val="nextTo"/>
        <c:crossAx val="83229696"/>
        <c:crosses val="autoZero"/>
        <c:auto val="1"/>
        <c:lblAlgn val="ctr"/>
        <c:lblOffset val="100"/>
      </c:catAx>
      <c:valAx>
        <c:axId val="83229696"/>
        <c:scaling>
          <c:orientation val="minMax"/>
        </c:scaling>
        <c:axPos val="l"/>
        <c:majorGridlines/>
        <c:numFmt formatCode="General" sourceLinked="1"/>
        <c:tickLblPos val="nextTo"/>
        <c:crossAx val="92033792"/>
        <c:crosses val="autoZero"/>
        <c:crossBetween val="between"/>
      </c:valAx>
    </c:plotArea>
    <c:plotVisOnly val="1"/>
  </c:chart>
  <c:spPr>
    <a:ln w="57150">
      <a:solidFill>
        <a:schemeClr val="tx1">
          <a:lumMod val="95000"/>
          <a:lumOff val="5000"/>
        </a:schemeClr>
      </a:solidFill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F0D22D-93E5-4B71-B602-7649DB19BF69}" type="doc">
      <dgm:prSet loTypeId="urn:microsoft.com/office/officeart/2005/8/layout/gear1" loCatId="process" qsTypeId="urn:microsoft.com/office/officeart/2005/8/quickstyle/simple5" qsCatId="simple" csTypeId="urn:microsoft.com/office/officeart/2005/8/colors/colorful4" csCatId="colorful" phldr="1"/>
      <dgm:spPr>
        <a:scene3d>
          <a:camera prst="perspectiveRelaxed"/>
          <a:lightRig rig="threePt" dir="t"/>
        </a:scene3d>
      </dgm:spPr>
    </dgm:pt>
    <dgm:pt modelId="{7C1E47AC-D935-4830-9257-D503442716FB}">
      <dgm:prSet phldrT="[Texte]" custT="1"/>
      <dgm:spPr>
        <a:sp3d>
          <a:bevelT w="47625" h="69850" prst="riblet"/>
          <a:contourClr>
            <a:schemeClr val="lt1"/>
          </a:contourClr>
        </a:sp3d>
      </dgm:spPr>
      <dgm:t>
        <a:bodyPr/>
        <a:lstStyle/>
        <a:p>
          <a:r>
            <a:rPr lang="fr-FR" sz="2000" b="1" i="0" dirty="0" smtClean="0">
              <a:solidFill>
                <a:srgbClr val="FFFF00"/>
              </a:solidFill>
            </a:rPr>
            <a:t>Un investissement </a:t>
          </a:r>
          <a:br>
            <a:rPr lang="fr-FR" sz="2000" b="1" i="0" dirty="0" smtClean="0">
              <a:solidFill>
                <a:srgbClr val="FFFF00"/>
              </a:solidFill>
            </a:rPr>
          </a:br>
          <a:r>
            <a:rPr lang="fr-FR" sz="2000" b="1" i="0" dirty="0" smtClean="0">
              <a:solidFill>
                <a:srgbClr val="FFFF00"/>
              </a:solidFill>
            </a:rPr>
            <a:t>global projeté de l’ordre de </a:t>
          </a:r>
          <a:r>
            <a:rPr lang="fr-FR" sz="2000" b="0" i="0" dirty="0" smtClean="0">
              <a:solidFill>
                <a:srgbClr val="FFC000"/>
              </a:solidFill>
            </a:rPr>
            <a:t>2993</a:t>
          </a:r>
          <a:r>
            <a:rPr lang="fr-FR" sz="2000" b="0" i="0" dirty="0" smtClean="0">
              <a:solidFill>
                <a:srgbClr val="FFFF00"/>
              </a:solidFill>
            </a:rPr>
            <a:t> millions DH</a:t>
          </a:r>
          <a:r>
            <a:rPr lang="fr-FR" sz="1800" dirty="0" smtClean="0">
              <a:solidFill>
                <a:srgbClr val="FFFF00"/>
              </a:solidFill>
            </a:rPr>
            <a:t/>
          </a:r>
          <a:br>
            <a:rPr lang="fr-FR" sz="1800" dirty="0" smtClean="0">
              <a:solidFill>
                <a:srgbClr val="FFFF00"/>
              </a:solidFill>
            </a:rPr>
          </a:br>
          <a:endParaRPr lang="fr-FR" sz="1800" dirty="0">
            <a:solidFill>
              <a:srgbClr val="FFFF00"/>
            </a:solidFill>
          </a:endParaRPr>
        </a:p>
      </dgm:t>
    </dgm:pt>
    <dgm:pt modelId="{35982A2D-3FD8-4FE2-81B2-3B1DB7A1F5C9}" type="parTrans" cxnId="{375CEC8D-2F56-4AFC-AE3C-610E762D6B6B}">
      <dgm:prSet/>
      <dgm:spPr/>
      <dgm:t>
        <a:bodyPr/>
        <a:lstStyle/>
        <a:p>
          <a:endParaRPr lang="fr-FR">
            <a:solidFill>
              <a:srgbClr val="FFFF00"/>
            </a:solidFill>
          </a:endParaRPr>
        </a:p>
      </dgm:t>
    </dgm:pt>
    <dgm:pt modelId="{10AB786C-B16D-49D6-BEE4-2C6BA7B079BA}" type="sibTrans" cxnId="{375CEC8D-2F56-4AFC-AE3C-610E762D6B6B}">
      <dgm:prSet/>
      <dgm:spPr>
        <a:sp3d>
          <a:bevelT w="47625" h="69850" prst="riblet"/>
          <a:contourClr>
            <a:schemeClr val="lt1"/>
          </a:contourClr>
        </a:sp3d>
      </dgm:spPr>
      <dgm:t>
        <a:bodyPr/>
        <a:lstStyle/>
        <a:p>
          <a:endParaRPr lang="fr-FR">
            <a:solidFill>
              <a:srgbClr val="FFFF00"/>
            </a:solidFill>
          </a:endParaRPr>
        </a:p>
      </dgm:t>
    </dgm:pt>
    <dgm:pt modelId="{A33DB5A1-8E94-482F-880A-2EAE2C3725C0}">
      <dgm:prSet phldrT="[Texte]" custT="1"/>
      <dgm:spPr>
        <a:sp3d>
          <a:bevelT w="47625" h="69850" prst="riblet"/>
          <a:contourClr>
            <a:schemeClr val="lt1"/>
          </a:contourClr>
        </a:sp3d>
      </dgm:spPr>
      <dgm:t>
        <a:bodyPr lIns="0" rIns="0"/>
        <a:lstStyle/>
        <a:p>
          <a:r>
            <a:rPr lang="fr-FR" sz="1400" b="1" i="0" dirty="0" smtClean="0">
              <a:solidFill>
                <a:srgbClr val="FFFF00"/>
              </a:solidFill>
            </a:rPr>
            <a:t>superficie </a:t>
          </a:r>
          <a:br>
            <a:rPr lang="fr-FR" sz="1400" b="1" i="0" dirty="0" smtClean="0">
              <a:solidFill>
                <a:srgbClr val="FFFF00"/>
              </a:solidFill>
            </a:rPr>
          </a:br>
          <a:r>
            <a:rPr lang="fr-FR" sz="1400" b="1" i="0" dirty="0" smtClean="0">
              <a:solidFill>
                <a:srgbClr val="FFFF00"/>
              </a:solidFill>
            </a:rPr>
            <a:t>globale de l’ordre de </a:t>
          </a:r>
          <a:r>
            <a:rPr lang="fr-FR" sz="1400" b="1" i="0" dirty="0" smtClean="0">
              <a:solidFill>
                <a:srgbClr val="FFC000"/>
              </a:solidFill>
            </a:rPr>
            <a:t>820ha26a06ca</a:t>
          </a:r>
          <a:endParaRPr lang="fr-FR" sz="1400" b="1" dirty="0">
            <a:solidFill>
              <a:srgbClr val="FFC000"/>
            </a:solidFill>
          </a:endParaRPr>
        </a:p>
      </dgm:t>
    </dgm:pt>
    <dgm:pt modelId="{01C36C33-E33F-4420-B16D-05387426BD31}" type="parTrans" cxnId="{EDB9A89A-2DAB-4265-97D9-44ABF0F42BA8}">
      <dgm:prSet/>
      <dgm:spPr/>
      <dgm:t>
        <a:bodyPr/>
        <a:lstStyle/>
        <a:p>
          <a:endParaRPr lang="fr-FR">
            <a:solidFill>
              <a:srgbClr val="FFFF00"/>
            </a:solidFill>
          </a:endParaRPr>
        </a:p>
      </dgm:t>
    </dgm:pt>
    <dgm:pt modelId="{89C515E7-1618-4553-B3D1-B9C997B9C35A}" type="sibTrans" cxnId="{EDB9A89A-2DAB-4265-97D9-44ABF0F42BA8}">
      <dgm:prSet/>
      <dgm:spPr>
        <a:sp3d>
          <a:bevelT w="47625" h="69850" prst="riblet"/>
          <a:contourClr>
            <a:schemeClr val="lt1"/>
          </a:contourClr>
        </a:sp3d>
      </dgm:spPr>
      <dgm:t>
        <a:bodyPr/>
        <a:lstStyle/>
        <a:p>
          <a:endParaRPr lang="fr-FR">
            <a:solidFill>
              <a:srgbClr val="FFFF00"/>
            </a:solidFill>
          </a:endParaRPr>
        </a:p>
      </dgm:t>
    </dgm:pt>
    <dgm:pt modelId="{25AF8BCD-6592-4B1F-A209-D4F3D4D9D8C1}">
      <dgm:prSet phldrT="[Texte]" custT="1"/>
      <dgm:spPr>
        <a:sp3d>
          <a:bevelT w="101600" prst="riblet"/>
        </a:sp3d>
      </dgm:spPr>
      <dgm:t>
        <a:bodyPr/>
        <a:lstStyle/>
        <a:p>
          <a:pPr algn="ctr"/>
          <a:endParaRPr lang="fr-FR" sz="2000" b="1" i="0" dirty="0" smtClean="0">
            <a:solidFill>
              <a:srgbClr val="FFFF00"/>
            </a:solidFill>
          </a:endParaRPr>
        </a:p>
        <a:p>
          <a:pPr algn="ctr"/>
          <a:r>
            <a:rPr lang="fr-FR" sz="2000" b="1" i="0" dirty="0" smtClean="0">
              <a:solidFill>
                <a:srgbClr val="FFC000"/>
              </a:solidFill>
            </a:rPr>
            <a:t>264</a:t>
          </a:r>
          <a:r>
            <a:rPr lang="fr-FR" sz="2000" b="1" i="0" dirty="0" smtClean="0">
              <a:solidFill>
                <a:srgbClr val="FFFF00"/>
              </a:solidFill>
            </a:rPr>
            <a:t> projets agréés </a:t>
          </a:r>
          <a:r>
            <a:rPr lang="fr-FR" sz="1900" b="0" i="0" dirty="0" smtClean="0">
              <a:solidFill>
                <a:srgbClr val="FFFF00"/>
              </a:solidFill>
            </a:rPr>
            <a:t/>
          </a:r>
          <a:br>
            <a:rPr lang="fr-FR" sz="1900" b="0" i="0" dirty="0" smtClean="0">
              <a:solidFill>
                <a:srgbClr val="FFFF00"/>
              </a:solidFill>
            </a:rPr>
          </a:br>
          <a:r>
            <a:rPr lang="fr-FR" sz="1900" b="0" i="0" dirty="0" smtClean="0">
              <a:solidFill>
                <a:srgbClr val="FFFF00"/>
              </a:solidFill>
            </a:rPr>
            <a:t> </a:t>
          </a:r>
          <a:r>
            <a:rPr lang="fr-FR" sz="1900" dirty="0" smtClean="0">
              <a:solidFill>
                <a:srgbClr val="FFFF00"/>
              </a:solidFill>
            </a:rPr>
            <a:t/>
          </a:r>
          <a:br>
            <a:rPr lang="fr-FR" sz="1900" dirty="0" smtClean="0">
              <a:solidFill>
                <a:srgbClr val="FFFF00"/>
              </a:solidFill>
            </a:rPr>
          </a:br>
          <a:endParaRPr lang="fr-FR" sz="1900" dirty="0">
            <a:solidFill>
              <a:srgbClr val="FFFF00"/>
            </a:solidFill>
          </a:endParaRPr>
        </a:p>
      </dgm:t>
    </dgm:pt>
    <dgm:pt modelId="{113F8677-5F94-4514-90C6-743435418336}" type="parTrans" cxnId="{9D78F180-144E-456D-AE58-4E029AEAA1C0}">
      <dgm:prSet/>
      <dgm:spPr/>
      <dgm:t>
        <a:bodyPr/>
        <a:lstStyle/>
        <a:p>
          <a:endParaRPr lang="fr-FR">
            <a:solidFill>
              <a:srgbClr val="FFFF00"/>
            </a:solidFill>
          </a:endParaRPr>
        </a:p>
      </dgm:t>
    </dgm:pt>
    <dgm:pt modelId="{7659416D-B771-4E4C-976E-572579FDDF5A}" type="sibTrans" cxnId="{9D78F180-144E-456D-AE58-4E029AEAA1C0}">
      <dgm:prSet/>
      <dgm:spPr>
        <a:sp3d>
          <a:bevelT w="47625" h="69850" prst="riblet"/>
          <a:contourClr>
            <a:schemeClr val="lt1"/>
          </a:contourClr>
        </a:sp3d>
      </dgm:spPr>
      <dgm:t>
        <a:bodyPr/>
        <a:lstStyle/>
        <a:p>
          <a:endParaRPr lang="fr-FR">
            <a:solidFill>
              <a:srgbClr val="FFFF00"/>
            </a:solidFill>
          </a:endParaRPr>
        </a:p>
      </dgm:t>
    </dgm:pt>
    <dgm:pt modelId="{876DE195-0708-45A2-9E73-2B32AC4C33F3}" type="pres">
      <dgm:prSet presAssocID="{D2F0D22D-93E5-4B71-B602-7649DB19BF6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78A1239-BA80-49F9-87DE-92C90B5BD270}" type="pres">
      <dgm:prSet presAssocID="{7C1E47AC-D935-4830-9257-D503442716FB}" presName="gear1" presStyleLbl="node1" presStyleIdx="0" presStyleCnt="3" custLinFactNeighborX="3097" custLinFactNeighborY="199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50A4B39-B959-41F5-9C11-2B844FAAC920}" type="pres">
      <dgm:prSet presAssocID="{7C1E47AC-D935-4830-9257-D503442716FB}" presName="gear1srcNode" presStyleLbl="node1" presStyleIdx="0" presStyleCnt="3"/>
      <dgm:spPr/>
      <dgm:t>
        <a:bodyPr/>
        <a:lstStyle/>
        <a:p>
          <a:endParaRPr lang="fr-FR"/>
        </a:p>
      </dgm:t>
    </dgm:pt>
    <dgm:pt modelId="{6C714364-1F9A-4B22-B7B3-33894FA1BD4B}" type="pres">
      <dgm:prSet presAssocID="{7C1E47AC-D935-4830-9257-D503442716FB}" presName="gear1dstNode" presStyleLbl="node1" presStyleIdx="0" presStyleCnt="3"/>
      <dgm:spPr/>
      <dgm:t>
        <a:bodyPr/>
        <a:lstStyle/>
        <a:p>
          <a:endParaRPr lang="fr-FR"/>
        </a:p>
      </dgm:t>
    </dgm:pt>
    <dgm:pt modelId="{3008D4D8-C332-47C4-ADE4-B4E666D9FE75}" type="pres">
      <dgm:prSet presAssocID="{A33DB5A1-8E94-482F-880A-2EAE2C3725C0}" presName="gear2" presStyleLbl="node1" presStyleIdx="1" presStyleCnt="3" custScaleX="110000" custScaleY="110000" custLinFactNeighborX="-6896" custLinFactNeighborY="467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0ECA18B-2540-425E-86D5-877FF3283311}" type="pres">
      <dgm:prSet presAssocID="{A33DB5A1-8E94-482F-880A-2EAE2C3725C0}" presName="gear2srcNode" presStyleLbl="node1" presStyleIdx="1" presStyleCnt="3"/>
      <dgm:spPr/>
      <dgm:t>
        <a:bodyPr/>
        <a:lstStyle/>
        <a:p>
          <a:endParaRPr lang="fr-FR"/>
        </a:p>
      </dgm:t>
    </dgm:pt>
    <dgm:pt modelId="{28477111-5045-4E29-8238-6D9DD91584B1}" type="pres">
      <dgm:prSet presAssocID="{A33DB5A1-8E94-482F-880A-2EAE2C3725C0}" presName="gear2dstNode" presStyleLbl="node1" presStyleIdx="1" presStyleCnt="3"/>
      <dgm:spPr/>
      <dgm:t>
        <a:bodyPr/>
        <a:lstStyle/>
        <a:p>
          <a:endParaRPr lang="fr-FR"/>
        </a:p>
      </dgm:t>
    </dgm:pt>
    <dgm:pt modelId="{1CAEE692-A5A3-41C6-B6AD-F2A7E42A8E8B}" type="pres">
      <dgm:prSet presAssocID="{25AF8BCD-6592-4B1F-A209-D4F3D4D9D8C1}" presName="gear3" presStyleLbl="node1" presStyleIdx="2" presStyleCnt="3" custLinFactNeighborX="1397" custLinFactNeighborY="-2290"/>
      <dgm:spPr/>
      <dgm:t>
        <a:bodyPr/>
        <a:lstStyle/>
        <a:p>
          <a:endParaRPr lang="fr-FR"/>
        </a:p>
      </dgm:t>
    </dgm:pt>
    <dgm:pt modelId="{7C0F9C28-7A86-482A-92BC-6BB924508D40}" type="pres">
      <dgm:prSet presAssocID="{25AF8BCD-6592-4B1F-A209-D4F3D4D9D8C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AA9D0E-8AAC-4CE8-ADB6-E82E8D10050D}" type="pres">
      <dgm:prSet presAssocID="{25AF8BCD-6592-4B1F-A209-D4F3D4D9D8C1}" presName="gear3srcNode" presStyleLbl="node1" presStyleIdx="2" presStyleCnt="3"/>
      <dgm:spPr/>
      <dgm:t>
        <a:bodyPr/>
        <a:lstStyle/>
        <a:p>
          <a:endParaRPr lang="fr-FR"/>
        </a:p>
      </dgm:t>
    </dgm:pt>
    <dgm:pt modelId="{3CD6FB4E-DBFE-4472-90C4-A2E4656A113F}" type="pres">
      <dgm:prSet presAssocID="{25AF8BCD-6592-4B1F-A209-D4F3D4D9D8C1}" presName="gear3dstNode" presStyleLbl="node1" presStyleIdx="2" presStyleCnt="3"/>
      <dgm:spPr/>
      <dgm:t>
        <a:bodyPr/>
        <a:lstStyle/>
        <a:p>
          <a:endParaRPr lang="fr-FR"/>
        </a:p>
      </dgm:t>
    </dgm:pt>
    <dgm:pt modelId="{A97559BC-E3D5-4FF7-85EC-8F900FAE9BBE}" type="pres">
      <dgm:prSet presAssocID="{10AB786C-B16D-49D6-BEE4-2C6BA7B079BA}" presName="connector1" presStyleLbl="sibTrans2D1" presStyleIdx="0" presStyleCnt="3"/>
      <dgm:spPr/>
      <dgm:t>
        <a:bodyPr/>
        <a:lstStyle/>
        <a:p>
          <a:endParaRPr lang="fr-FR"/>
        </a:p>
      </dgm:t>
    </dgm:pt>
    <dgm:pt modelId="{682F35E3-54BE-431C-A102-6CE944FC9B7A}" type="pres">
      <dgm:prSet presAssocID="{89C515E7-1618-4553-B3D1-B9C997B9C35A}" presName="connector2" presStyleLbl="sibTrans2D1" presStyleIdx="1" presStyleCnt="3" custLinFactNeighborX="-4047" custLinFactNeighborY="155"/>
      <dgm:spPr/>
      <dgm:t>
        <a:bodyPr/>
        <a:lstStyle/>
        <a:p>
          <a:endParaRPr lang="fr-FR"/>
        </a:p>
      </dgm:t>
    </dgm:pt>
    <dgm:pt modelId="{4C0F0A8E-29CC-4A5E-910D-4C1B095AA369}" type="pres">
      <dgm:prSet presAssocID="{7659416D-B771-4E4C-976E-572579FDDF5A}" presName="connector3" presStyleLbl="sibTrans2D1" presStyleIdx="2" presStyleCnt="3" custLinFactNeighborX="3052" custLinFactNeighborY="1878"/>
      <dgm:spPr/>
      <dgm:t>
        <a:bodyPr/>
        <a:lstStyle/>
        <a:p>
          <a:endParaRPr lang="fr-FR"/>
        </a:p>
      </dgm:t>
    </dgm:pt>
  </dgm:ptLst>
  <dgm:cxnLst>
    <dgm:cxn modelId="{88835BD8-1251-4962-B780-B6333816B1B3}" type="presOf" srcId="{7C1E47AC-D935-4830-9257-D503442716FB}" destId="{350A4B39-B959-41F5-9C11-2B844FAAC920}" srcOrd="1" destOrd="0" presId="urn:microsoft.com/office/officeart/2005/8/layout/gear1"/>
    <dgm:cxn modelId="{9B908550-C180-4065-93D0-116FB624D39E}" type="presOf" srcId="{7C1E47AC-D935-4830-9257-D503442716FB}" destId="{6C714364-1F9A-4B22-B7B3-33894FA1BD4B}" srcOrd="2" destOrd="0" presId="urn:microsoft.com/office/officeart/2005/8/layout/gear1"/>
    <dgm:cxn modelId="{68FD570B-47A2-449E-8448-4FD26F10C54B}" type="presOf" srcId="{25AF8BCD-6592-4B1F-A209-D4F3D4D9D8C1}" destId="{F8AA9D0E-8AAC-4CE8-ADB6-E82E8D10050D}" srcOrd="2" destOrd="0" presId="urn:microsoft.com/office/officeart/2005/8/layout/gear1"/>
    <dgm:cxn modelId="{52D9C35F-90BA-4BA5-8C7E-ABB1902C507F}" type="presOf" srcId="{25AF8BCD-6592-4B1F-A209-D4F3D4D9D8C1}" destId="{1CAEE692-A5A3-41C6-B6AD-F2A7E42A8E8B}" srcOrd="0" destOrd="0" presId="urn:microsoft.com/office/officeart/2005/8/layout/gear1"/>
    <dgm:cxn modelId="{823233CF-877D-412D-BA85-83002F604B1F}" type="presOf" srcId="{A33DB5A1-8E94-482F-880A-2EAE2C3725C0}" destId="{28477111-5045-4E29-8238-6D9DD91584B1}" srcOrd="2" destOrd="0" presId="urn:microsoft.com/office/officeart/2005/8/layout/gear1"/>
    <dgm:cxn modelId="{FB3E59DA-FC5D-4CCB-BA1F-88F3CE6FDA13}" type="presOf" srcId="{D2F0D22D-93E5-4B71-B602-7649DB19BF69}" destId="{876DE195-0708-45A2-9E73-2B32AC4C33F3}" srcOrd="0" destOrd="0" presId="urn:microsoft.com/office/officeart/2005/8/layout/gear1"/>
    <dgm:cxn modelId="{285BC573-7732-429D-8893-DAEE13829CDF}" type="presOf" srcId="{25AF8BCD-6592-4B1F-A209-D4F3D4D9D8C1}" destId="{7C0F9C28-7A86-482A-92BC-6BB924508D40}" srcOrd="1" destOrd="0" presId="urn:microsoft.com/office/officeart/2005/8/layout/gear1"/>
    <dgm:cxn modelId="{EDB9A89A-2DAB-4265-97D9-44ABF0F42BA8}" srcId="{D2F0D22D-93E5-4B71-B602-7649DB19BF69}" destId="{A33DB5A1-8E94-482F-880A-2EAE2C3725C0}" srcOrd="1" destOrd="0" parTransId="{01C36C33-E33F-4420-B16D-05387426BD31}" sibTransId="{89C515E7-1618-4553-B3D1-B9C997B9C35A}"/>
    <dgm:cxn modelId="{2CB0DD7F-8B94-4AD1-9A66-49D23E9BD53D}" type="presOf" srcId="{7C1E47AC-D935-4830-9257-D503442716FB}" destId="{878A1239-BA80-49F9-87DE-92C90B5BD270}" srcOrd="0" destOrd="0" presId="urn:microsoft.com/office/officeart/2005/8/layout/gear1"/>
    <dgm:cxn modelId="{E2452D7F-7A1F-4AAD-8B93-6F182271C6BD}" type="presOf" srcId="{89C515E7-1618-4553-B3D1-B9C997B9C35A}" destId="{682F35E3-54BE-431C-A102-6CE944FC9B7A}" srcOrd="0" destOrd="0" presId="urn:microsoft.com/office/officeart/2005/8/layout/gear1"/>
    <dgm:cxn modelId="{CC7A575B-F978-4884-B9CB-27A0E20626C2}" type="presOf" srcId="{10AB786C-B16D-49D6-BEE4-2C6BA7B079BA}" destId="{A97559BC-E3D5-4FF7-85EC-8F900FAE9BBE}" srcOrd="0" destOrd="0" presId="urn:microsoft.com/office/officeart/2005/8/layout/gear1"/>
    <dgm:cxn modelId="{6F704E7F-E5D5-4BCB-8CDE-9D5AACF49CCD}" type="presOf" srcId="{7659416D-B771-4E4C-976E-572579FDDF5A}" destId="{4C0F0A8E-29CC-4A5E-910D-4C1B095AA369}" srcOrd="0" destOrd="0" presId="urn:microsoft.com/office/officeart/2005/8/layout/gear1"/>
    <dgm:cxn modelId="{ABA8D48D-1D26-4E85-8AF8-E330851467DA}" type="presOf" srcId="{A33DB5A1-8E94-482F-880A-2EAE2C3725C0}" destId="{50ECA18B-2540-425E-86D5-877FF3283311}" srcOrd="1" destOrd="0" presId="urn:microsoft.com/office/officeart/2005/8/layout/gear1"/>
    <dgm:cxn modelId="{9139D1D5-E9E0-4153-A879-F34E82D8E476}" type="presOf" srcId="{A33DB5A1-8E94-482F-880A-2EAE2C3725C0}" destId="{3008D4D8-C332-47C4-ADE4-B4E666D9FE75}" srcOrd="0" destOrd="0" presId="urn:microsoft.com/office/officeart/2005/8/layout/gear1"/>
    <dgm:cxn modelId="{9D78F180-144E-456D-AE58-4E029AEAA1C0}" srcId="{D2F0D22D-93E5-4B71-B602-7649DB19BF69}" destId="{25AF8BCD-6592-4B1F-A209-D4F3D4D9D8C1}" srcOrd="2" destOrd="0" parTransId="{113F8677-5F94-4514-90C6-743435418336}" sibTransId="{7659416D-B771-4E4C-976E-572579FDDF5A}"/>
    <dgm:cxn modelId="{375CEC8D-2F56-4AFC-AE3C-610E762D6B6B}" srcId="{D2F0D22D-93E5-4B71-B602-7649DB19BF69}" destId="{7C1E47AC-D935-4830-9257-D503442716FB}" srcOrd="0" destOrd="0" parTransId="{35982A2D-3FD8-4FE2-81B2-3B1DB7A1F5C9}" sibTransId="{10AB786C-B16D-49D6-BEE4-2C6BA7B079BA}"/>
    <dgm:cxn modelId="{22DCCBE4-4907-4870-B9ED-58FFCB4BEF65}" type="presOf" srcId="{25AF8BCD-6592-4B1F-A209-D4F3D4D9D8C1}" destId="{3CD6FB4E-DBFE-4472-90C4-A2E4656A113F}" srcOrd="3" destOrd="0" presId="urn:microsoft.com/office/officeart/2005/8/layout/gear1"/>
    <dgm:cxn modelId="{504BA89E-2E3C-4960-8D26-B5F71CF984D3}" type="presParOf" srcId="{876DE195-0708-45A2-9E73-2B32AC4C33F3}" destId="{878A1239-BA80-49F9-87DE-92C90B5BD270}" srcOrd="0" destOrd="0" presId="urn:microsoft.com/office/officeart/2005/8/layout/gear1"/>
    <dgm:cxn modelId="{C6E4A5C9-0C5C-438E-B19E-604D4C5F043F}" type="presParOf" srcId="{876DE195-0708-45A2-9E73-2B32AC4C33F3}" destId="{350A4B39-B959-41F5-9C11-2B844FAAC920}" srcOrd="1" destOrd="0" presId="urn:microsoft.com/office/officeart/2005/8/layout/gear1"/>
    <dgm:cxn modelId="{BF06C905-CE39-47DD-A9E5-DB4B85638D95}" type="presParOf" srcId="{876DE195-0708-45A2-9E73-2B32AC4C33F3}" destId="{6C714364-1F9A-4B22-B7B3-33894FA1BD4B}" srcOrd="2" destOrd="0" presId="urn:microsoft.com/office/officeart/2005/8/layout/gear1"/>
    <dgm:cxn modelId="{649DCBE4-A3AD-4F5F-A9D0-C6F5865E2094}" type="presParOf" srcId="{876DE195-0708-45A2-9E73-2B32AC4C33F3}" destId="{3008D4D8-C332-47C4-ADE4-B4E666D9FE75}" srcOrd="3" destOrd="0" presId="urn:microsoft.com/office/officeart/2005/8/layout/gear1"/>
    <dgm:cxn modelId="{1AB32184-B5A2-40CE-81A4-D9C8536BD57A}" type="presParOf" srcId="{876DE195-0708-45A2-9E73-2B32AC4C33F3}" destId="{50ECA18B-2540-425E-86D5-877FF3283311}" srcOrd="4" destOrd="0" presId="urn:microsoft.com/office/officeart/2005/8/layout/gear1"/>
    <dgm:cxn modelId="{5C37F8CF-4669-4AD1-BE51-ADE0AF8EF6A3}" type="presParOf" srcId="{876DE195-0708-45A2-9E73-2B32AC4C33F3}" destId="{28477111-5045-4E29-8238-6D9DD91584B1}" srcOrd="5" destOrd="0" presId="urn:microsoft.com/office/officeart/2005/8/layout/gear1"/>
    <dgm:cxn modelId="{5D0A12D0-8D3B-4521-97AF-F360C04AAD71}" type="presParOf" srcId="{876DE195-0708-45A2-9E73-2B32AC4C33F3}" destId="{1CAEE692-A5A3-41C6-B6AD-F2A7E42A8E8B}" srcOrd="6" destOrd="0" presId="urn:microsoft.com/office/officeart/2005/8/layout/gear1"/>
    <dgm:cxn modelId="{17C98AF8-4C54-42BB-BD72-F87119F742CC}" type="presParOf" srcId="{876DE195-0708-45A2-9E73-2B32AC4C33F3}" destId="{7C0F9C28-7A86-482A-92BC-6BB924508D40}" srcOrd="7" destOrd="0" presId="urn:microsoft.com/office/officeart/2005/8/layout/gear1"/>
    <dgm:cxn modelId="{53B73DAB-7C4B-492F-9327-1E1451A2BFBA}" type="presParOf" srcId="{876DE195-0708-45A2-9E73-2B32AC4C33F3}" destId="{F8AA9D0E-8AAC-4CE8-ADB6-E82E8D10050D}" srcOrd="8" destOrd="0" presId="urn:microsoft.com/office/officeart/2005/8/layout/gear1"/>
    <dgm:cxn modelId="{5B234B37-3A14-4594-966D-656C0EC36A8F}" type="presParOf" srcId="{876DE195-0708-45A2-9E73-2B32AC4C33F3}" destId="{3CD6FB4E-DBFE-4472-90C4-A2E4656A113F}" srcOrd="9" destOrd="0" presId="urn:microsoft.com/office/officeart/2005/8/layout/gear1"/>
    <dgm:cxn modelId="{DB9FAE35-F9C5-42CD-969D-0528BB2CD511}" type="presParOf" srcId="{876DE195-0708-45A2-9E73-2B32AC4C33F3}" destId="{A97559BC-E3D5-4FF7-85EC-8F900FAE9BBE}" srcOrd="10" destOrd="0" presId="urn:microsoft.com/office/officeart/2005/8/layout/gear1"/>
    <dgm:cxn modelId="{14DC67AB-C00A-471D-965B-40FAADF90826}" type="presParOf" srcId="{876DE195-0708-45A2-9E73-2B32AC4C33F3}" destId="{682F35E3-54BE-431C-A102-6CE944FC9B7A}" srcOrd="11" destOrd="0" presId="urn:microsoft.com/office/officeart/2005/8/layout/gear1"/>
    <dgm:cxn modelId="{F5160E0B-E97F-4D4C-8C10-92D6D7C0D160}" type="presParOf" srcId="{876DE195-0708-45A2-9E73-2B32AC4C33F3}" destId="{4C0F0A8E-29CC-4A5E-910D-4C1B095AA369}" srcOrd="12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4C284C4-9254-498E-AF38-B1DB5753A250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7C495ED-864F-4525-9416-8E42C4D70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84C4-9254-498E-AF38-B1DB5753A250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95ED-864F-4525-9416-8E42C4D70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84C4-9254-498E-AF38-B1DB5753A250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95ED-864F-4525-9416-8E42C4D70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C284C4-9254-498E-AF38-B1DB5753A250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C495ED-864F-4525-9416-8E42C4D7063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4C284C4-9254-498E-AF38-B1DB5753A250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7C495ED-864F-4525-9416-8E42C4D70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84C4-9254-498E-AF38-B1DB5753A250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95ED-864F-4525-9416-8E42C4D7063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84C4-9254-498E-AF38-B1DB5753A250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95ED-864F-4525-9416-8E42C4D7063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C284C4-9254-498E-AF38-B1DB5753A250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C495ED-864F-4525-9416-8E42C4D7063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284C4-9254-498E-AF38-B1DB5753A250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495ED-864F-4525-9416-8E42C4D70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C284C4-9254-498E-AF38-B1DB5753A250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7C495ED-864F-4525-9416-8E42C4D7063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C284C4-9254-498E-AF38-B1DB5753A250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7C495ED-864F-4525-9416-8E42C4D7063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C284C4-9254-498E-AF38-B1DB5753A250}" type="datetimeFigureOut">
              <a:rPr lang="fr-FR" smtClean="0"/>
              <a:pPr/>
              <a:t>04/02/2019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7C495ED-864F-4525-9416-8E42C4D7063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1900262" y="1785926"/>
            <a:ext cx="6886580" cy="1965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50000"/>
              </a:schemeClr>
            </a:solidFill>
            <a:prstDash val="lgDashDot"/>
          </a:ln>
        </p:spPr>
        <p:txBody>
          <a:bodyPr vert="horz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000" b="1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28794" y="1820390"/>
            <a:ext cx="6815142" cy="1894362"/>
          </a:xfrm>
          <a:solidFill>
            <a:schemeClr val="accent1">
              <a:lumMod val="40000"/>
              <a:lumOff val="60000"/>
            </a:schemeClr>
          </a:solidFill>
          <a:ln w="57150">
            <a:noFill/>
            <a:prstDash val="lgDashDot"/>
          </a:ln>
        </p:spPr>
        <p:txBody>
          <a:bodyPr/>
          <a:lstStyle/>
          <a:p>
            <a:pPr algn="ctr"/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L’investissement dans la région de Dakhla Oued </a:t>
            </a:r>
            <a:r>
              <a:rPr lang="fr-FR" dirty="0" err="1" smtClean="0">
                <a:solidFill>
                  <a:schemeClr val="accent2">
                    <a:lumMod val="75000"/>
                  </a:schemeClr>
                </a:solidFill>
              </a:rPr>
              <a:t>Eddahab</a:t>
            </a:r>
            <a:r>
              <a:rPr lang="fr-FR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1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1" presetClass="entr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1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1" presetClass="entr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  <p:bldP spid="4" grpId="2" animBg="1"/>
      <p:bldP spid="4" grpId="3" animBg="1"/>
      <p:bldP spid="4" grpId="4" animBg="1"/>
      <p:bldP spid="4" grpId="5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/>
        </p:nvGraphicFramePr>
        <p:xfrm>
          <a:off x="-214346" y="0"/>
          <a:ext cx="8858312" cy="6500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llipse 2"/>
          <p:cNvSpPr/>
          <p:nvPr/>
        </p:nvSpPr>
        <p:spPr>
          <a:xfrm>
            <a:off x="214282" y="1785926"/>
            <a:ext cx="2357454" cy="1071570"/>
          </a:xfrm>
          <a:prstGeom prst="ellipse">
            <a:avLst/>
          </a:prstGeom>
          <a:solidFill>
            <a:srgbClr val="002060"/>
          </a:solidFill>
          <a:ln>
            <a:solidFill>
              <a:schemeClr val="accent5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rgbClr val="FFFF00"/>
                </a:solidFill>
              </a:rPr>
              <a:t>m</a:t>
            </a:r>
            <a:r>
              <a:rPr lang="fr-FR" sz="1600" b="1" dirty="0" smtClean="0">
                <a:solidFill>
                  <a:srgbClr val="FFFF00"/>
                </a:solidFill>
              </a:rPr>
              <a:t>oyenne </a:t>
            </a:r>
            <a:r>
              <a:rPr lang="fr-FR" sz="1600" b="1" dirty="0">
                <a:solidFill>
                  <a:srgbClr val="FFFF00"/>
                </a:solidFill>
              </a:rPr>
              <a:t>annuelle </a:t>
            </a:r>
            <a:r>
              <a:rPr lang="fr-FR" sz="1600" b="1" dirty="0"/>
              <a:t/>
            </a:r>
            <a:br>
              <a:rPr lang="fr-FR" sz="1600" b="1" dirty="0"/>
            </a:br>
            <a:r>
              <a:rPr lang="fr-FR" sz="1600" b="1" dirty="0" smtClean="0">
                <a:solidFill>
                  <a:srgbClr val="FFC000"/>
                </a:solidFill>
              </a:rPr>
              <a:t>114ha04a71ca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Demi-tour 3"/>
          <p:cNvSpPr/>
          <p:nvPr/>
        </p:nvSpPr>
        <p:spPr>
          <a:xfrm rot="10800000">
            <a:off x="2428860" y="5929330"/>
            <a:ext cx="3357586" cy="642918"/>
          </a:xfrm>
          <a:prstGeom prst="uturnArrow">
            <a:avLst>
              <a:gd name="adj1" fmla="val 33051"/>
              <a:gd name="adj2" fmla="val 25000"/>
              <a:gd name="adj3" fmla="val 25000"/>
              <a:gd name="adj4" fmla="val 43750"/>
              <a:gd name="adj5" fmla="val 75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214414" y="5072074"/>
            <a:ext cx="264320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FFFF00"/>
                </a:solidFill>
              </a:rPr>
              <a:t>Création de + que </a:t>
            </a:r>
            <a:r>
              <a:rPr lang="fr-FR" b="1" dirty="0" smtClean="0">
                <a:solidFill>
                  <a:srgbClr val="FFC000"/>
                </a:solidFill>
              </a:rPr>
              <a:t>7000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rgbClr val="FFFF00"/>
                </a:solidFill>
              </a:rPr>
              <a:t>emplois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85786" y="428604"/>
            <a:ext cx="700092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Bilan de la </a:t>
            </a:r>
            <a:r>
              <a:rPr lang="fr-FR" sz="2000" b="1" dirty="0" smtClean="0"/>
              <a:t>mobilisation de DPE </a:t>
            </a:r>
            <a:r>
              <a:rPr lang="fr-FR" sz="2000" b="1" dirty="0"/>
              <a:t>: </a:t>
            </a:r>
            <a:r>
              <a:rPr lang="fr-FR" sz="2000" b="1" dirty="0" smtClean="0">
                <a:solidFill>
                  <a:srgbClr val="FFC000"/>
                </a:solidFill>
              </a:rPr>
              <a:t>2014-2018</a:t>
            </a:r>
            <a:r>
              <a:rPr lang="fr-FR" sz="2000" b="1" dirty="0" smtClean="0"/>
              <a:t> </a:t>
            </a:r>
            <a:br>
              <a:rPr lang="fr-FR" sz="2000" b="1" dirty="0" smtClean="0"/>
            </a:br>
            <a:endParaRPr lang="fr-FR" sz="2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CAEE692-A5A3-41C6-B6AD-F2A7E42A8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>
                                            <p:graphicEl>
                                              <a:dgm id="{1CAEE692-A5A3-41C6-B6AD-F2A7E42A8E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82F35E3-54BE-431C-A102-6CE944FC9B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2">
                                            <p:graphicEl>
                                              <a:dgm id="{682F35E3-54BE-431C-A102-6CE944FC9B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008D4D8-C332-47C4-ADE4-B4E666D9FE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">
                                            <p:graphicEl>
                                              <a:dgm id="{3008D4D8-C332-47C4-ADE4-B4E666D9FE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97559BC-E3D5-4FF7-85EC-8F900FAE9B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">
                                            <p:graphicEl>
                                              <a:dgm id="{A97559BC-E3D5-4FF7-85EC-8F900FAE9B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78A1239-BA80-49F9-87DE-92C90B5BD2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">
                                            <p:graphicEl>
                                              <a:dgm id="{878A1239-BA80-49F9-87DE-92C90B5BD2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C0F0A8E-29CC-4A5E-910D-4C1B095AA3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4C0F0A8E-29CC-4A5E-910D-4C1B095AA3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 rev="1"/>
        </p:bldSub>
      </p:bldGraphic>
      <p:bldP spid="3" grpId="0" uiExpand="1" animBg="1"/>
      <p:bldP spid="4" grpId="1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/>
          <p:nvPr/>
        </p:nvGraphicFramePr>
        <p:xfrm>
          <a:off x="285720" y="1285860"/>
          <a:ext cx="3714776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aphique 2"/>
          <p:cNvGraphicFramePr/>
          <p:nvPr/>
        </p:nvGraphicFramePr>
        <p:xfrm>
          <a:off x="4643438" y="1285860"/>
          <a:ext cx="4000528" cy="2500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Accolade ouvrante 3"/>
          <p:cNvSpPr/>
          <p:nvPr/>
        </p:nvSpPr>
        <p:spPr>
          <a:xfrm rot="16200000">
            <a:off x="4250529" y="2607463"/>
            <a:ext cx="214314" cy="2571768"/>
          </a:xfrm>
          <a:prstGeom prst="leftBrac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785786" y="214290"/>
            <a:ext cx="700092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Evolution annuel : </a:t>
            </a:r>
            <a:r>
              <a:rPr lang="fr-FR" sz="2000" b="1" dirty="0" smtClean="0">
                <a:solidFill>
                  <a:srgbClr val="FFC000"/>
                </a:solidFill>
              </a:rPr>
              <a:t>2014-2018</a:t>
            </a:r>
            <a:r>
              <a:rPr lang="fr-FR" sz="2000" b="1" dirty="0" smtClean="0"/>
              <a:t> </a:t>
            </a:r>
            <a:br>
              <a:rPr lang="fr-FR" sz="2000" b="1" dirty="0" smtClean="0"/>
            </a:br>
            <a:endParaRPr lang="fr-FR" sz="2000" b="1" dirty="0"/>
          </a:p>
        </p:txBody>
      </p:sp>
      <p:graphicFrame>
        <p:nvGraphicFramePr>
          <p:cNvPr id="7" name="Graphique 6"/>
          <p:cNvGraphicFramePr/>
          <p:nvPr/>
        </p:nvGraphicFramePr>
        <p:xfrm>
          <a:off x="2071670" y="4000504"/>
          <a:ext cx="4572000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7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7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7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Chart bld="seriesEl"/>
        </p:bldSub>
      </p:bldGraphic>
      <p:bldGraphic spid="3" grpId="0">
        <p:bldSub>
          <a:bldChart bld="seriesEl"/>
        </p:bldSub>
      </p:bldGraphic>
      <p:bldP spid="4" grpId="0" animBg="1"/>
      <p:bldGraphic spid="7" grpId="0">
        <p:bldSub>
          <a:bldChart bld="seriesEl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785786" y="428604"/>
            <a:ext cx="700092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À l’échèle national</a:t>
            </a:r>
            <a:r>
              <a:rPr lang="fr-FR" sz="2000" b="1" dirty="0" smtClean="0"/>
              <a:t/>
            </a:r>
            <a:br>
              <a:rPr lang="fr-FR" sz="2000" b="1" dirty="0" smtClean="0"/>
            </a:br>
            <a:endParaRPr lang="fr-FR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3238500" cy="2247900"/>
          </a:xfrm>
          <a:prstGeom prst="rect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471615"/>
            <a:ext cx="3209925" cy="2243137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4143380"/>
            <a:ext cx="3214710" cy="2343150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4143380"/>
            <a:ext cx="3214710" cy="2357454"/>
          </a:xfrm>
          <a:prstGeom prst="rect">
            <a:avLst/>
          </a:prstGeom>
          <a:noFill/>
          <a:ln w="38100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714348" y="428604"/>
            <a:ext cx="700092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Répartition de la superficie mobilisée par secteur d’activité </a:t>
            </a:r>
            <a:r>
              <a:rPr lang="fr-FR" sz="2000" b="1" dirty="0" smtClean="0"/>
              <a:t/>
            </a:r>
            <a:br>
              <a:rPr lang="fr-FR" sz="2000" b="1" dirty="0" smtClean="0"/>
            </a:br>
            <a:endParaRPr lang="fr-FR" sz="20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1571612"/>
            <a:ext cx="3714776" cy="241935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1571612"/>
            <a:ext cx="4071966" cy="2428892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4143380"/>
            <a:ext cx="4429125" cy="2486025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714348" y="214290"/>
            <a:ext cx="7000924" cy="10001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Répartition de l’investissement  par secteur d’activité  pour le 1 er Semestre de 2018</a:t>
            </a:r>
            <a:r>
              <a:rPr lang="fr-FR" sz="2000" b="1" dirty="0" smtClean="0"/>
              <a:t/>
            </a:r>
            <a:br>
              <a:rPr lang="fr-FR" sz="2000" b="1" dirty="0" smtClean="0"/>
            </a:br>
            <a:endParaRPr lang="fr-FR" sz="2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256"/>
            <a:ext cx="3357586" cy="224790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7" y="1428736"/>
            <a:ext cx="4357718" cy="2495556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1428736"/>
            <a:ext cx="3143272" cy="2476500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4357694"/>
            <a:ext cx="3838575" cy="2224087"/>
          </a:xfrm>
          <a:prstGeom prst="rect">
            <a:avLst/>
          </a:prstGeom>
          <a:noFill/>
          <a:ln w="9525">
            <a:solidFill>
              <a:schemeClr val="tx1">
                <a:lumMod val="95000"/>
                <a:lumOff val="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1517</TotalTime>
  <Words>67</Words>
  <Application>Microsoft Office PowerPoint</Application>
  <PresentationFormat>Affichage à l'écran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Oriel</vt:lpstr>
      <vt:lpstr>L’investissement dans la région de Dakhla Oued Eddahab  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L’investissement dans la région de Dakhla Oued Eddahab  </dc:title>
  <dc:creator>ad</dc:creator>
  <cp:lastModifiedBy>ad</cp:lastModifiedBy>
  <cp:revision>10</cp:revision>
  <dcterms:created xsi:type="dcterms:W3CDTF">2019-02-04T10:17:20Z</dcterms:created>
  <dcterms:modified xsi:type="dcterms:W3CDTF">2019-02-05T11:36:09Z</dcterms:modified>
</cp:coreProperties>
</file>