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trictFirstAndLastChars="0" saveSubsetFonts="1">
  <p:sldMasterIdLst>
    <p:sldMasterId id="2147483691" r:id="rId1"/>
    <p:sldMasterId id="2147483692" r:id="rId2"/>
    <p:sldMasterId id="2147483717" r:id="rId3"/>
  </p:sldMasterIdLst>
  <p:notesMasterIdLst>
    <p:notesMasterId r:id="rId22"/>
  </p:notesMasterIdLst>
  <p:handoutMasterIdLst>
    <p:handoutMasterId r:id="rId23"/>
  </p:handoutMasterIdLst>
  <p:sldIdLst>
    <p:sldId id="418" r:id="rId4"/>
    <p:sldId id="512" r:id="rId5"/>
    <p:sldId id="528" r:id="rId6"/>
    <p:sldId id="513" r:id="rId7"/>
    <p:sldId id="529" r:id="rId8"/>
    <p:sldId id="515" r:id="rId9"/>
    <p:sldId id="516" r:id="rId10"/>
    <p:sldId id="517" r:id="rId11"/>
    <p:sldId id="518" r:id="rId12"/>
    <p:sldId id="519" r:id="rId13"/>
    <p:sldId id="522" r:id="rId14"/>
    <p:sldId id="521" r:id="rId15"/>
    <p:sldId id="523" r:id="rId16"/>
    <p:sldId id="524" r:id="rId17"/>
    <p:sldId id="525" r:id="rId18"/>
    <p:sldId id="527" r:id="rId19"/>
    <p:sldId id="526" r:id="rId20"/>
    <p:sldId id="390" r:id="rId21"/>
  </p:sldIdLst>
  <p:sldSz cx="9144000" cy="6858000" type="screen4x3"/>
  <p:notesSz cx="6858000" cy="9947275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CCFF"/>
    <a:srgbClr val="9FE5FB"/>
    <a:srgbClr val="990033"/>
    <a:srgbClr val="CCFF99"/>
    <a:srgbClr val="FF6600"/>
    <a:srgbClr val="D7FD4D"/>
    <a:srgbClr val="D6A300"/>
    <a:srgbClr val="FFD44B"/>
    <a:srgbClr val="D1F0FF"/>
    <a:srgbClr val="FFDB6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6656" autoAdjust="0"/>
    <p:restoredTop sz="94683" autoAdjust="0"/>
  </p:normalViewPr>
  <p:slideViewPr>
    <p:cSldViewPr>
      <p:cViewPr varScale="1">
        <p:scale>
          <a:sx n="116" d="100"/>
          <a:sy n="116" d="100"/>
        </p:scale>
        <p:origin x="-102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notesViewPr>
    <p:cSldViewPr>
      <p:cViewPr varScale="1">
        <p:scale>
          <a:sx n="77" d="100"/>
          <a:sy n="77" d="100"/>
        </p:scale>
        <p:origin x="-2142" y="-108"/>
      </p:cViewPr>
      <p:guideLst>
        <p:guide orient="horz" pos="3134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CD9C8-8C9B-4EDE-A224-2A53008B8D8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0D5E280-E70C-4826-894D-A4E10F379317}">
      <dgm:prSet phldrT="[Texte]"/>
      <dgm:spPr/>
      <dgm:t>
        <a:bodyPr/>
        <a:lstStyle/>
        <a:p>
          <a:pPr rtl="1"/>
          <a:r>
            <a:rPr lang="ar-MA" dirty="0" smtClean="0"/>
            <a:t>السياق العام</a:t>
          </a:r>
          <a:endParaRPr lang="fr-FR" dirty="0"/>
        </a:p>
      </dgm:t>
    </dgm:pt>
    <dgm:pt modelId="{9D5A0CA8-FB74-4A23-9CF7-DAE62DD93254}" type="parTrans" cxnId="{3AC9D4B7-0A4D-489E-8BAF-07269A1052CF}">
      <dgm:prSet/>
      <dgm:spPr/>
      <dgm:t>
        <a:bodyPr/>
        <a:lstStyle/>
        <a:p>
          <a:endParaRPr lang="fr-FR"/>
        </a:p>
      </dgm:t>
    </dgm:pt>
    <dgm:pt modelId="{9F0ED0FA-DF3F-4B85-BE79-C40DC30ABEF3}" type="sibTrans" cxnId="{3AC9D4B7-0A4D-489E-8BAF-07269A1052CF}">
      <dgm:prSet/>
      <dgm:spPr/>
      <dgm:t>
        <a:bodyPr/>
        <a:lstStyle/>
        <a:p>
          <a:endParaRPr lang="fr-FR"/>
        </a:p>
      </dgm:t>
    </dgm:pt>
    <dgm:pt modelId="{30CB6ED7-227B-4F5E-8F2B-A81ECC625D48}">
      <dgm:prSet phldrT="[Texte]"/>
      <dgm:spPr/>
      <dgm:t>
        <a:bodyPr/>
        <a:lstStyle/>
        <a:p>
          <a:pPr rtl="1"/>
          <a:r>
            <a:rPr lang="ar-MA" dirty="0" smtClean="0"/>
            <a:t>تشخيص واقع البطالة في الجهة  </a:t>
          </a:r>
          <a:endParaRPr lang="fr-FR" dirty="0"/>
        </a:p>
      </dgm:t>
    </dgm:pt>
    <dgm:pt modelId="{6D582A4E-3079-4219-9263-3B19EA7E4DCC}" type="parTrans" cxnId="{7BBFA866-0BD6-4934-9413-E28DB81F3A78}">
      <dgm:prSet/>
      <dgm:spPr/>
      <dgm:t>
        <a:bodyPr/>
        <a:lstStyle/>
        <a:p>
          <a:endParaRPr lang="fr-FR"/>
        </a:p>
      </dgm:t>
    </dgm:pt>
    <dgm:pt modelId="{A9F25A1A-1E8A-45CD-8C1E-2920D7A94C90}" type="sibTrans" cxnId="{7BBFA866-0BD6-4934-9413-E28DB81F3A78}">
      <dgm:prSet/>
      <dgm:spPr/>
      <dgm:t>
        <a:bodyPr/>
        <a:lstStyle/>
        <a:p>
          <a:endParaRPr lang="fr-FR"/>
        </a:p>
      </dgm:t>
    </dgm:pt>
    <dgm:pt modelId="{A74A2FA0-1E04-493F-8958-787EA493CECE}">
      <dgm:prSet phldrT="[Texte]"/>
      <dgm:spPr/>
      <dgm:t>
        <a:bodyPr/>
        <a:lstStyle/>
        <a:p>
          <a:pPr rtl="1"/>
          <a:r>
            <a:rPr lang="ar-MA" dirty="0" smtClean="0"/>
            <a:t>فرص</a:t>
          </a:r>
          <a:r>
            <a:rPr lang="ar-MA" baseline="0" dirty="0" smtClean="0"/>
            <a:t> الشغل حسب مقومات الجهة </a:t>
          </a:r>
          <a:r>
            <a:rPr lang="ar-MA" baseline="0" dirty="0" err="1" smtClean="0"/>
            <a:t>و</a:t>
          </a:r>
          <a:r>
            <a:rPr lang="ar-MA" baseline="0" dirty="0" smtClean="0"/>
            <a:t> الكفاءات المطلوبة </a:t>
          </a:r>
          <a:endParaRPr lang="fr-FR" dirty="0"/>
        </a:p>
      </dgm:t>
    </dgm:pt>
    <dgm:pt modelId="{A2434483-E4FA-4B21-A3A3-484AEF12D286}" type="parTrans" cxnId="{7BFBD636-FA9F-41C1-831E-203C075E6029}">
      <dgm:prSet/>
      <dgm:spPr/>
      <dgm:t>
        <a:bodyPr/>
        <a:lstStyle/>
        <a:p>
          <a:endParaRPr lang="fr-FR"/>
        </a:p>
      </dgm:t>
    </dgm:pt>
    <dgm:pt modelId="{84A6AFA3-8281-48C2-9FFD-5AD260404B77}" type="sibTrans" cxnId="{7BFBD636-FA9F-41C1-831E-203C075E6029}">
      <dgm:prSet/>
      <dgm:spPr/>
      <dgm:t>
        <a:bodyPr/>
        <a:lstStyle/>
        <a:p>
          <a:endParaRPr lang="fr-FR"/>
        </a:p>
      </dgm:t>
    </dgm:pt>
    <dgm:pt modelId="{595E76C2-2CBE-46E3-BD6C-79DB8B69DD4B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5</a:t>
          </a:r>
          <a:endParaRPr lang="fr-FR" sz="2000" b="1" dirty="0">
            <a:solidFill>
              <a:schemeClr val="tx2"/>
            </a:solidFill>
          </a:endParaRPr>
        </a:p>
      </dgm:t>
    </dgm:pt>
    <dgm:pt modelId="{DF812CF4-5B29-42D5-8D51-71EA985D0ADD}" type="sibTrans" cxnId="{F88FC737-80F2-46A6-AA52-0B3403CB91A5}">
      <dgm:prSet/>
      <dgm:spPr/>
      <dgm:t>
        <a:bodyPr/>
        <a:lstStyle/>
        <a:p>
          <a:endParaRPr lang="fr-FR"/>
        </a:p>
      </dgm:t>
    </dgm:pt>
    <dgm:pt modelId="{3DDA0FC8-AB50-4FC9-9BAC-1FDE836C86A1}" type="parTrans" cxnId="{F88FC737-80F2-46A6-AA52-0B3403CB91A5}">
      <dgm:prSet/>
      <dgm:spPr/>
      <dgm:t>
        <a:bodyPr/>
        <a:lstStyle/>
        <a:p>
          <a:endParaRPr lang="fr-FR"/>
        </a:p>
      </dgm:t>
    </dgm:pt>
    <dgm:pt modelId="{AFA15E11-38B5-4750-8A5D-47D28720FB03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4</a:t>
          </a:r>
          <a:endParaRPr lang="fr-FR" sz="2000" b="1" dirty="0">
            <a:solidFill>
              <a:schemeClr val="tx2"/>
            </a:solidFill>
          </a:endParaRPr>
        </a:p>
      </dgm:t>
    </dgm:pt>
    <dgm:pt modelId="{DBE9687B-3E63-4D38-8B5E-F9EEF5031C54}" type="sibTrans" cxnId="{BB74BC38-F0CA-4D88-B3AB-5B4934C5B9ED}">
      <dgm:prSet/>
      <dgm:spPr/>
      <dgm:t>
        <a:bodyPr/>
        <a:lstStyle/>
        <a:p>
          <a:endParaRPr lang="fr-FR"/>
        </a:p>
      </dgm:t>
    </dgm:pt>
    <dgm:pt modelId="{EA1303D3-23EA-45CA-BF6A-B5F51F8A6CDC}" type="parTrans" cxnId="{BB74BC38-F0CA-4D88-B3AB-5B4934C5B9ED}">
      <dgm:prSet/>
      <dgm:spPr/>
      <dgm:t>
        <a:bodyPr/>
        <a:lstStyle/>
        <a:p>
          <a:endParaRPr lang="fr-FR"/>
        </a:p>
      </dgm:t>
    </dgm:pt>
    <dgm:pt modelId="{962371F4-33DF-415E-AFAD-56FBA5AF058C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3</a:t>
          </a:r>
          <a:endParaRPr lang="fr-FR" sz="2000" b="1" dirty="0">
            <a:solidFill>
              <a:schemeClr val="tx2"/>
            </a:solidFill>
          </a:endParaRPr>
        </a:p>
      </dgm:t>
    </dgm:pt>
    <dgm:pt modelId="{58F02F3F-FC97-42D6-B46B-9BC7325A5B79}" type="sibTrans" cxnId="{34E60797-BB64-41F3-A2E8-8173B6191FE0}">
      <dgm:prSet/>
      <dgm:spPr/>
      <dgm:t>
        <a:bodyPr/>
        <a:lstStyle/>
        <a:p>
          <a:endParaRPr lang="fr-FR"/>
        </a:p>
      </dgm:t>
    </dgm:pt>
    <dgm:pt modelId="{1CA8DB41-6C9B-4BC6-A84E-F7921C8C0C0E}" type="parTrans" cxnId="{34E60797-BB64-41F3-A2E8-8173B6191FE0}">
      <dgm:prSet/>
      <dgm:spPr/>
      <dgm:t>
        <a:bodyPr/>
        <a:lstStyle/>
        <a:p>
          <a:endParaRPr lang="fr-FR"/>
        </a:p>
      </dgm:t>
    </dgm:pt>
    <dgm:pt modelId="{544D1422-E9F1-42A4-8F2E-452ED383F4A7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2</a:t>
          </a:r>
          <a:endParaRPr lang="fr-FR" sz="2000" b="1" dirty="0">
            <a:solidFill>
              <a:schemeClr val="tx2"/>
            </a:solidFill>
          </a:endParaRPr>
        </a:p>
      </dgm:t>
    </dgm:pt>
    <dgm:pt modelId="{66238E43-1806-421C-B295-AD42B35B90C3}" type="sibTrans" cxnId="{B6B0873B-3ED7-48AF-9B9B-5195A560A844}">
      <dgm:prSet/>
      <dgm:spPr/>
      <dgm:t>
        <a:bodyPr/>
        <a:lstStyle/>
        <a:p>
          <a:endParaRPr lang="fr-FR"/>
        </a:p>
      </dgm:t>
    </dgm:pt>
    <dgm:pt modelId="{770C9540-6157-4586-ABD1-67709C697DC8}" type="parTrans" cxnId="{B6B0873B-3ED7-48AF-9B9B-5195A560A844}">
      <dgm:prSet/>
      <dgm:spPr/>
      <dgm:t>
        <a:bodyPr/>
        <a:lstStyle/>
        <a:p>
          <a:endParaRPr lang="fr-FR"/>
        </a:p>
      </dgm:t>
    </dgm:pt>
    <dgm:pt modelId="{C0AA2A8A-EB1A-4A3E-A57D-4D1F00B3EB87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1</a:t>
          </a:r>
          <a:endParaRPr lang="fr-FR" sz="2000" b="1" dirty="0">
            <a:solidFill>
              <a:schemeClr val="tx2"/>
            </a:solidFill>
          </a:endParaRPr>
        </a:p>
      </dgm:t>
    </dgm:pt>
    <dgm:pt modelId="{6B4F065C-C778-4995-96AB-0528AC68ECF3}" type="sibTrans" cxnId="{CC609940-9A65-45A2-9C9D-411271277944}">
      <dgm:prSet/>
      <dgm:spPr/>
      <dgm:t>
        <a:bodyPr/>
        <a:lstStyle/>
        <a:p>
          <a:endParaRPr lang="fr-FR"/>
        </a:p>
      </dgm:t>
    </dgm:pt>
    <dgm:pt modelId="{D624A556-95DC-4135-8DAC-7054E9C08C2C}" type="parTrans" cxnId="{CC609940-9A65-45A2-9C9D-411271277944}">
      <dgm:prSet/>
      <dgm:spPr/>
      <dgm:t>
        <a:bodyPr/>
        <a:lstStyle/>
        <a:p>
          <a:endParaRPr lang="fr-FR"/>
        </a:p>
      </dgm:t>
    </dgm:pt>
    <dgm:pt modelId="{09B3E50F-B885-41DB-B410-DF772593915B}">
      <dgm:prSet/>
      <dgm:spPr/>
      <dgm:t>
        <a:bodyPr/>
        <a:lstStyle/>
        <a:p>
          <a:pPr rtl="1"/>
          <a:r>
            <a:rPr lang="ar-MA" dirty="0" smtClean="0"/>
            <a:t>مخططات التكوين </a:t>
          </a:r>
          <a:endParaRPr lang="fr-FR" dirty="0"/>
        </a:p>
      </dgm:t>
    </dgm:pt>
    <dgm:pt modelId="{9912CF8A-AEE2-4804-9957-DEB4BB9A0A21}" type="parTrans" cxnId="{2EF50A3B-A7A9-4404-A9C9-98BC694D9278}">
      <dgm:prSet/>
      <dgm:spPr/>
      <dgm:t>
        <a:bodyPr/>
        <a:lstStyle/>
        <a:p>
          <a:endParaRPr lang="fr-FR"/>
        </a:p>
      </dgm:t>
    </dgm:pt>
    <dgm:pt modelId="{DA79F79E-7108-4597-86DF-2FF58C36671C}" type="sibTrans" cxnId="{2EF50A3B-A7A9-4404-A9C9-98BC694D9278}">
      <dgm:prSet/>
      <dgm:spPr/>
      <dgm:t>
        <a:bodyPr/>
        <a:lstStyle/>
        <a:p>
          <a:endParaRPr lang="fr-FR"/>
        </a:p>
      </dgm:t>
    </dgm:pt>
    <dgm:pt modelId="{80971B91-B4E6-4FB8-8B0D-42178226967A}">
      <dgm:prSet/>
      <dgm:spPr/>
      <dgm:t>
        <a:bodyPr/>
        <a:lstStyle/>
        <a:p>
          <a:pPr rtl="1"/>
          <a:r>
            <a:rPr lang="ar-MA" dirty="0" err="1" smtClean="0"/>
            <a:t>الاجراءات</a:t>
          </a:r>
          <a:r>
            <a:rPr lang="ar-MA" dirty="0" smtClean="0"/>
            <a:t> المقترحة </a:t>
          </a:r>
          <a:r>
            <a:rPr lang="ar-MA" dirty="0" err="1" smtClean="0"/>
            <a:t>و</a:t>
          </a:r>
          <a:r>
            <a:rPr lang="ar-MA" dirty="0" smtClean="0"/>
            <a:t> التوصيات</a:t>
          </a:r>
          <a:endParaRPr lang="fr-FR" dirty="0"/>
        </a:p>
      </dgm:t>
    </dgm:pt>
    <dgm:pt modelId="{A04739B5-64FE-4E24-B7D1-D9B22130857B}" type="parTrans" cxnId="{9CDA6EE8-37E3-44C2-B60D-51F5EA5C76C6}">
      <dgm:prSet/>
      <dgm:spPr/>
      <dgm:t>
        <a:bodyPr/>
        <a:lstStyle/>
        <a:p>
          <a:endParaRPr lang="fr-FR"/>
        </a:p>
      </dgm:t>
    </dgm:pt>
    <dgm:pt modelId="{0A9125B3-D3D7-487B-BF14-1D30C5A360D9}" type="sibTrans" cxnId="{9CDA6EE8-37E3-44C2-B60D-51F5EA5C76C6}">
      <dgm:prSet/>
      <dgm:spPr/>
      <dgm:t>
        <a:bodyPr/>
        <a:lstStyle/>
        <a:p>
          <a:endParaRPr lang="fr-FR"/>
        </a:p>
      </dgm:t>
    </dgm:pt>
    <dgm:pt modelId="{8414D43F-D4D7-49F2-B6DA-06BB25042790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6</a:t>
          </a:r>
          <a:endParaRPr lang="fr-FR" sz="2000" b="1" dirty="0">
            <a:solidFill>
              <a:schemeClr val="tx2"/>
            </a:solidFill>
          </a:endParaRPr>
        </a:p>
      </dgm:t>
    </dgm:pt>
    <dgm:pt modelId="{7790DCAA-9F7E-4C74-AA11-B370DC1017D0}" type="parTrans" cxnId="{00F0A2F3-28C9-41C5-8B69-3E9610CEE4E9}">
      <dgm:prSet/>
      <dgm:spPr/>
      <dgm:t>
        <a:bodyPr/>
        <a:lstStyle/>
        <a:p>
          <a:endParaRPr lang="fr-FR"/>
        </a:p>
      </dgm:t>
    </dgm:pt>
    <dgm:pt modelId="{9B0ED5BF-1094-46DF-BF14-447D1ED6C1EA}" type="sibTrans" cxnId="{00F0A2F3-28C9-41C5-8B69-3E9610CEE4E9}">
      <dgm:prSet/>
      <dgm:spPr/>
      <dgm:t>
        <a:bodyPr/>
        <a:lstStyle/>
        <a:p>
          <a:endParaRPr lang="fr-FR"/>
        </a:p>
      </dgm:t>
    </dgm:pt>
    <dgm:pt modelId="{4A1C8E46-9D4D-4DCA-9918-5A7E5EE437F7}">
      <dgm:prSet/>
      <dgm:spPr/>
      <dgm:t>
        <a:bodyPr/>
        <a:lstStyle/>
        <a:p>
          <a:pPr rtl="1"/>
          <a:r>
            <a:rPr lang="ar-MA" dirty="0" smtClean="0"/>
            <a:t>برامج الوساطة</a:t>
          </a:r>
          <a:endParaRPr lang="fr-FR" dirty="0"/>
        </a:p>
      </dgm:t>
    </dgm:pt>
    <dgm:pt modelId="{F69D730C-1F6A-43C1-8B7E-CE27016BE350}" type="parTrans" cxnId="{3FE9A2AB-2C42-4AC6-AD32-A3941697CC1E}">
      <dgm:prSet/>
      <dgm:spPr/>
      <dgm:t>
        <a:bodyPr/>
        <a:lstStyle/>
        <a:p>
          <a:endParaRPr lang="fr-FR"/>
        </a:p>
      </dgm:t>
    </dgm:pt>
    <dgm:pt modelId="{5264397F-9E83-459A-A522-C72A486CE72D}" type="sibTrans" cxnId="{3FE9A2AB-2C42-4AC6-AD32-A3941697CC1E}">
      <dgm:prSet/>
      <dgm:spPr/>
      <dgm:t>
        <a:bodyPr/>
        <a:lstStyle/>
        <a:p>
          <a:endParaRPr lang="fr-FR"/>
        </a:p>
      </dgm:t>
    </dgm:pt>
    <dgm:pt modelId="{E6688A97-9153-411D-8DBA-E2BAECE854EA}">
      <dgm:prSet phldrT="[Texte]" custT="1"/>
      <dgm:spPr/>
      <dgm:t>
        <a:bodyPr/>
        <a:lstStyle/>
        <a:p>
          <a:r>
            <a:rPr lang="ar-MA" sz="2000" b="1" dirty="0" smtClean="0">
              <a:solidFill>
                <a:schemeClr val="tx2"/>
              </a:solidFill>
            </a:rPr>
            <a:t>7</a:t>
          </a:r>
          <a:endParaRPr lang="fr-FR" sz="2000" b="1" dirty="0">
            <a:solidFill>
              <a:schemeClr val="tx2"/>
            </a:solidFill>
          </a:endParaRPr>
        </a:p>
      </dgm:t>
    </dgm:pt>
    <dgm:pt modelId="{84E4FCDA-265C-401B-9C5B-85529DE7F871}" type="parTrans" cxnId="{4399DB7C-9B7F-496A-9CCD-E4BDB2E4FCF8}">
      <dgm:prSet/>
      <dgm:spPr/>
      <dgm:t>
        <a:bodyPr/>
        <a:lstStyle/>
        <a:p>
          <a:endParaRPr lang="fr-FR"/>
        </a:p>
      </dgm:t>
    </dgm:pt>
    <dgm:pt modelId="{AFB910AE-9125-4F8E-946A-28F74303E6A9}" type="sibTrans" cxnId="{4399DB7C-9B7F-496A-9CCD-E4BDB2E4FCF8}">
      <dgm:prSet/>
      <dgm:spPr/>
      <dgm:t>
        <a:bodyPr/>
        <a:lstStyle/>
        <a:p>
          <a:endParaRPr lang="fr-FR"/>
        </a:p>
      </dgm:t>
    </dgm:pt>
    <dgm:pt modelId="{8F898CFC-A467-44C5-B55F-C41D1ED4740C}">
      <dgm:prSet/>
      <dgm:spPr/>
      <dgm:t>
        <a:bodyPr/>
        <a:lstStyle/>
        <a:p>
          <a:pPr algn="r" rtl="1"/>
          <a:r>
            <a:rPr lang="ar-MA" dirty="0" smtClean="0"/>
            <a:t>تشجيع روح المقاولة </a:t>
          </a:r>
          <a:endParaRPr lang="fr-FR" dirty="0"/>
        </a:p>
      </dgm:t>
    </dgm:pt>
    <dgm:pt modelId="{07703E3B-6E27-4611-A5CE-529565D7E29F}" type="parTrans" cxnId="{A346A60B-07FE-41E3-97C1-F711C3D3E5C0}">
      <dgm:prSet/>
      <dgm:spPr/>
      <dgm:t>
        <a:bodyPr/>
        <a:lstStyle/>
        <a:p>
          <a:endParaRPr lang="fr-FR"/>
        </a:p>
      </dgm:t>
    </dgm:pt>
    <dgm:pt modelId="{0A60EC8F-6748-4639-81E4-054494F9AEB1}" type="sibTrans" cxnId="{A346A60B-07FE-41E3-97C1-F711C3D3E5C0}">
      <dgm:prSet/>
      <dgm:spPr/>
      <dgm:t>
        <a:bodyPr/>
        <a:lstStyle/>
        <a:p>
          <a:endParaRPr lang="fr-FR"/>
        </a:p>
      </dgm:t>
    </dgm:pt>
    <dgm:pt modelId="{994BB170-DFE2-4D4D-8959-DB74EF8E244D}" type="pres">
      <dgm:prSet presAssocID="{F5BCD9C8-8C9B-4EDE-A224-2A53008B8D8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01D3787-B73A-4727-884C-7C3CDDBB2A2A}" type="pres">
      <dgm:prSet presAssocID="{C0AA2A8A-EB1A-4A3E-A57D-4D1F00B3EB87}" presName="composite" presStyleCnt="0"/>
      <dgm:spPr/>
    </dgm:pt>
    <dgm:pt modelId="{C7CAE5D7-F4CF-44AA-9DF2-DF4AC970A014}" type="pres">
      <dgm:prSet presAssocID="{C0AA2A8A-EB1A-4A3E-A57D-4D1F00B3EB87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8AC749-2424-4A6F-87F5-026C25248275}" type="pres">
      <dgm:prSet presAssocID="{C0AA2A8A-EB1A-4A3E-A57D-4D1F00B3EB87}" presName="descendantText" presStyleLbl="alignAcc1" presStyleIdx="0" presStyleCnt="7" custLinFactNeighborX="137" custLinFactNeighborY="1181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6A4F2B-4962-420B-B81C-F85BC134A377}" type="pres">
      <dgm:prSet presAssocID="{6B4F065C-C778-4995-96AB-0528AC68ECF3}" presName="sp" presStyleCnt="0"/>
      <dgm:spPr/>
    </dgm:pt>
    <dgm:pt modelId="{431D115D-01CB-44FB-803A-85F7721A6B50}" type="pres">
      <dgm:prSet presAssocID="{544D1422-E9F1-42A4-8F2E-452ED383F4A7}" presName="composite" presStyleCnt="0"/>
      <dgm:spPr/>
    </dgm:pt>
    <dgm:pt modelId="{709FA2E6-2629-4DBD-8FB6-74654D59B48B}" type="pres">
      <dgm:prSet presAssocID="{544D1422-E9F1-42A4-8F2E-452ED383F4A7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E9447A-5E6F-4932-94CB-E4DEFFEA7683}" type="pres">
      <dgm:prSet presAssocID="{544D1422-E9F1-42A4-8F2E-452ED383F4A7}" presName="descendantText" presStyleLbl="alignAcc1" presStyleIdx="1" presStyleCnt="7" custLinFactNeighborX="392" custLinFactNeighborY="-11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2F0330-B5FF-40B8-8C83-F628F1B157B3}" type="pres">
      <dgm:prSet presAssocID="{66238E43-1806-421C-B295-AD42B35B90C3}" presName="sp" presStyleCnt="0"/>
      <dgm:spPr/>
    </dgm:pt>
    <dgm:pt modelId="{1FA305CA-5422-4956-820A-3ADBF4F602E7}" type="pres">
      <dgm:prSet presAssocID="{962371F4-33DF-415E-AFAD-56FBA5AF058C}" presName="composite" presStyleCnt="0"/>
      <dgm:spPr/>
    </dgm:pt>
    <dgm:pt modelId="{B444473E-BFF7-45E9-843F-9C146C2B9A85}" type="pres">
      <dgm:prSet presAssocID="{962371F4-33DF-415E-AFAD-56FBA5AF058C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1F7A98-74FA-4802-B1FF-3F8F630498E6}" type="pres">
      <dgm:prSet presAssocID="{962371F4-33DF-415E-AFAD-56FBA5AF058C}" presName="descendantText" presStyleLbl="alignAcc1" presStyleIdx="2" presStyleCnt="7" custLinFactNeighborX="2308" custLinFactNeighborY="-16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C846C1-864A-4EC9-B787-DBC0BEA83D43}" type="pres">
      <dgm:prSet presAssocID="{58F02F3F-FC97-42D6-B46B-9BC7325A5B79}" presName="sp" presStyleCnt="0"/>
      <dgm:spPr/>
    </dgm:pt>
    <dgm:pt modelId="{035CB67F-4D6B-4596-B13C-2B0BDCB6E855}" type="pres">
      <dgm:prSet presAssocID="{AFA15E11-38B5-4750-8A5D-47D28720FB03}" presName="composite" presStyleCnt="0"/>
      <dgm:spPr/>
    </dgm:pt>
    <dgm:pt modelId="{DC9CA995-2734-47B1-B7FC-BEDB8E61F083}" type="pres">
      <dgm:prSet presAssocID="{AFA15E11-38B5-4750-8A5D-47D28720FB03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4B47EB-220E-47F9-BE31-4DC927938714}" type="pres">
      <dgm:prSet presAssocID="{AFA15E11-38B5-4750-8A5D-47D28720FB03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4CFB5E-C91C-49B8-B4FD-1FAD3A390D1C}" type="pres">
      <dgm:prSet presAssocID="{DBE9687B-3E63-4D38-8B5E-F9EEF5031C54}" presName="sp" presStyleCnt="0"/>
      <dgm:spPr/>
    </dgm:pt>
    <dgm:pt modelId="{888AA3C2-0BD5-4A8F-99D9-8E1C1E15020E}" type="pres">
      <dgm:prSet presAssocID="{595E76C2-2CBE-46E3-BD6C-79DB8B69DD4B}" presName="composite" presStyleCnt="0"/>
      <dgm:spPr/>
    </dgm:pt>
    <dgm:pt modelId="{952A0C18-7D93-4ED9-8ECA-DE3D51DDFBAF}" type="pres">
      <dgm:prSet presAssocID="{595E76C2-2CBE-46E3-BD6C-79DB8B69DD4B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7F7FF2-DA36-429C-8697-C1B9489AA54A}" type="pres">
      <dgm:prSet presAssocID="{595E76C2-2CBE-46E3-BD6C-79DB8B69DD4B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FC3DCE-A8D9-46AD-B2A3-78C9479FB98C}" type="pres">
      <dgm:prSet presAssocID="{DF812CF4-5B29-42D5-8D51-71EA985D0ADD}" presName="sp" presStyleCnt="0"/>
      <dgm:spPr/>
    </dgm:pt>
    <dgm:pt modelId="{6C48B0E4-DDC9-4809-B05A-20335395F383}" type="pres">
      <dgm:prSet presAssocID="{8414D43F-D4D7-49F2-B6DA-06BB25042790}" presName="composite" presStyleCnt="0"/>
      <dgm:spPr/>
    </dgm:pt>
    <dgm:pt modelId="{D0F6EC4B-9163-43B0-BA84-D93E79A11CAB}" type="pres">
      <dgm:prSet presAssocID="{8414D43F-D4D7-49F2-B6DA-06BB25042790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E3A713-E1A2-44EB-8314-C2B10A067255}" type="pres">
      <dgm:prSet presAssocID="{8414D43F-D4D7-49F2-B6DA-06BB25042790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D89E1D-1426-461F-8254-AC366B9AD09D}" type="pres">
      <dgm:prSet presAssocID="{9B0ED5BF-1094-46DF-BF14-447D1ED6C1EA}" presName="sp" presStyleCnt="0"/>
      <dgm:spPr/>
    </dgm:pt>
    <dgm:pt modelId="{4B53A218-A3D8-4A96-860D-7B38D0E214BA}" type="pres">
      <dgm:prSet presAssocID="{E6688A97-9153-411D-8DBA-E2BAECE854EA}" presName="composite" presStyleCnt="0"/>
      <dgm:spPr/>
    </dgm:pt>
    <dgm:pt modelId="{47468B2D-0E21-485B-B09E-EEF9E54E75C7}" type="pres">
      <dgm:prSet presAssocID="{E6688A97-9153-411D-8DBA-E2BAECE854EA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46CF28-0115-4EE3-AA53-0DFCB76D9173}" type="pres">
      <dgm:prSet presAssocID="{E6688A97-9153-411D-8DBA-E2BAECE854EA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88FC737-80F2-46A6-AA52-0B3403CB91A5}" srcId="{F5BCD9C8-8C9B-4EDE-A224-2A53008B8D84}" destId="{595E76C2-2CBE-46E3-BD6C-79DB8B69DD4B}" srcOrd="4" destOrd="0" parTransId="{3DDA0FC8-AB50-4FC9-9BAC-1FDE836C86A1}" sibTransId="{DF812CF4-5B29-42D5-8D51-71EA985D0ADD}"/>
    <dgm:cxn modelId="{2C38D0A2-4131-464D-9F58-0EC5D1A705B5}" type="presOf" srcId="{962371F4-33DF-415E-AFAD-56FBA5AF058C}" destId="{B444473E-BFF7-45E9-843F-9C146C2B9A85}" srcOrd="0" destOrd="0" presId="urn:microsoft.com/office/officeart/2005/8/layout/chevron2"/>
    <dgm:cxn modelId="{BB74BC38-F0CA-4D88-B3AB-5B4934C5B9ED}" srcId="{F5BCD9C8-8C9B-4EDE-A224-2A53008B8D84}" destId="{AFA15E11-38B5-4750-8A5D-47D28720FB03}" srcOrd="3" destOrd="0" parTransId="{EA1303D3-23EA-45CA-BF6A-B5F51F8A6CDC}" sibTransId="{DBE9687B-3E63-4D38-8B5E-F9EEF5031C54}"/>
    <dgm:cxn modelId="{3AC9D4B7-0A4D-489E-8BAF-07269A1052CF}" srcId="{C0AA2A8A-EB1A-4A3E-A57D-4D1F00B3EB87}" destId="{90D5E280-E70C-4826-894D-A4E10F379317}" srcOrd="0" destOrd="0" parTransId="{9D5A0CA8-FB74-4A23-9CF7-DAE62DD93254}" sibTransId="{9F0ED0FA-DF3F-4B85-BE79-C40DC30ABEF3}"/>
    <dgm:cxn modelId="{F0E16EED-4B20-4BCE-8815-66747501E036}" type="presOf" srcId="{A74A2FA0-1E04-493F-8958-787EA493CECE}" destId="{3B1F7A98-74FA-4802-B1FF-3F8F630498E6}" srcOrd="0" destOrd="0" presId="urn:microsoft.com/office/officeart/2005/8/layout/chevron2"/>
    <dgm:cxn modelId="{34E60797-BB64-41F3-A2E8-8173B6191FE0}" srcId="{F5BCD9C8-8C9B-4EDE-A224-2A53008B8D84}" destId="{962371F4-33DF-415E-AFAD-56FBA5AF058C}" srcOrd="2" destOrd="0" parTransId="{1CA8DB41-6C9B-4BC6-A84E-F7921C8C0C0E}" sibTransId="{58F02F3F-FC97-42D6-B46B-9BC7325A5B79}"/>
    <dgm:cxn modelId="{7BFBD636-FA9F-41C1-831E-203C075E6029}" srcId="{962371F4-33DF-415E-AFAD-56FBA5AF058C}" destId="{A74A2FA0-1E04-493F-8958-787EA493CECE}" srcOrd="0" destOrd="0" parTransId="{A2434483-E4FA-4B21-A3A3-484AEF12D286}" sibTransId="{84A6AFA3-8281-48C2-9FFD-5AD260404B77}"/>
    <dgm:cxn modelId="{00F0A2F3-28C9-41C5-8B69-3E9610CEE4E9}" srcId="{F5BCD9C8-8C9B-4EDE-A224-2A53008B8D84}" destId="{8414D43F-D4D7-49F2-B6DA-06BB25042790}" srcOrd="5" destOrd="0" parTransId="{7790DCAA-9F7E-4C74-AA11-B370DC1017D0}" sibTransId="{9B0ED5BF-1094-46DF-BF14-447D1ED6C1EA}"/>
    <dgm:cxn modelId="{258F7D58-A269-44D5-90E4-4F013A6E4BB4}" type="presOf" srcId="{8414D43F-D4D7-49F2-B6DA-06BB25042790}" destId="{D0F6EC4B-9163-43B0-BA84-D93E79A11CAB}" srcOrd="0" destOrd="0" presId="urn:microsoft.com/office/officeart/2005/8/layout/chevron2"/>
    <dgm:cxn modelId="{4399DB7C-9B7F-496A-9CCD-E4BDB2E4FCF8}" srcId="{F5BCD9C8-8C9B-4EDE-A224-2A53008B8D84}" destId="{E6688A97-9153-411D-8DBA-E2BAECE854EA}" srcOrd="6" destOrd="0" parTransId="{84E4FCDA-265C-401B-9C5B-85529DE7F871}" sibTransId="{AFB910AE-9125-4F8E-946A-28F74303E6A9}"/>
    <dgm:cxn modelId="{F5BB40D3-262A-491B-965E-4FDCE18C81B5}" type="presOf" srcId="{E6688A97-9153-411D-8DBA-E2BAECE854EA}" destId="{47468B2D-0E21-485B-B09E-EEF9E54E75C7}" srcOrd="0" destOrd="0" presId="urn:microsoft.com/office/officeart/2005/8/layout/chevron2"/>
    <dgm:cxn modelId="{7273320B-5EB5-46D1-BBAA-885D994A31C1}" type="presOf" srcId="{30CB6ED7-227B-4F5E-8F2B-A81ECC625D48}" destId="{CDE9447A-5E6F-4932-94CB-E4DEFFEA7683}" srcOrd="0" destOrd="0" presId="urn:microsoft.com/office/officeart/2005/8/layout/chevron2"/>
    <dgm:cxn modelId="{B2E45B0F-C97A-400D-893C-C62B0A09D0C3}" type="presOf" srcId="{90D5E280-E70C-4826-894D-A4E10F379317}" destId="{A28AC749-2424-4A6F-87F5-026C25248275}" srcOrd="0" destOrd="0" presId="urn:microsoft.com/office/officeart/2005/8/layout/chevron2"/>
    <dgm:cxn modelId="{903ADE26-7F51-4046-BD95-78160663A346}" type="presOf" srcId="{544D1422-E9F1-42A4-8F2E-452ED383F4A7}" destId="{709FA2E6-2629-4DBD-8FB6-74654D59B48B}" srcOrd="0" destOrd="0" presId="urn:microsoft.com/office/officeart/2005/8/layout/chevron2"/>
    <dgm:cxn modelId="{7BBFA866-0BD6-4934-9413-E28DB81F3A78}" srcId="{544D1422-E9F1-42A4-8F2E-452ED383F4A7}" destId="{30CB6ED7-227B-4F5E-8F2B-A81ECC625D48}" srcOrd="0" destOrd="0" parTransId="{6D582A4E-3079-4219-9263-3B19EA7E4DCC}" sibTransId="{A9F25A1A-1E8A-45CD-8C1E-2920D7A94C90}"/>
    <dgm:cxn modelId="{72DE23B0-1584-44F9-9CCF-816691C93D14}" type="presOf" srcId="{595E76C2-2CBE-46E3-BD6C-79DB8B69DD4B}" destId="{952A0C18-7D93-4ED9-8ECA-DE3D51DDFBAF}" srcOrd="0" destOrd="0" presId="urn:microsoft.com/office/officeart/2005/8/layout/chevron2"/>
    <dgm:cxn modelId="{8B285806-3082-41E5-B8E3-F56B3F874891}" type="presOf" srcId="{8F898CFC-A467-44C5-B55F-C41D1ED4740C}" destId="{87E3A713-E1A2-44EB-8314-C2B10A067255}" srcOrd="0" destOrd="0" presId="urn:microsoft.com/office/officeart/2005/8/layout/chevron2"/>
    <dgm:cxn modelId="{2EF50A3B-A7A9-4404-A9C9-98BC694D9278}" srcId="{AFA15E11-38B5-4750-8A5D-47D28720FB03}" destId="{09B3E50F-B885-41DB-B410-DF772593915B}" srcOrd="0" destOrd="0" parTransId="{9912CF8A-AEE2-4804-9957-DEB4BB9A0A21}" sibTransId="{DA79F79E-7108-4597-86DF-2FF58C36671C}"/>
    <dgm:cxn modelId="{9CDA6EE8-37E3-44C2-B60D-51F5EA5C76C6}" srcId="{E6688A97-9153-411D-8DBA-E2BAECE854EA}" destId="{80971B91-B4E6-4FB8-8B0D-42178226967A}" srcOrd="0" destOrd="0" parTransId="{A04739B5-64FE-4E24-B7D1-D9B22130857B}" sibTransId="{0A9125B3-D3D7-487B-BF14-1D30C5A360D9}"/>
    <dgm:cxn modelId="{C665B033-15DE-4C1B-8953-F28E305E0A6C}" type="presOf" srcId="{C0AA2A8A-EB1A-4A3E-A57D-4D1F00B3EB87}" destId="{C7CAE5D7-F4CF-44AA-9DF2-DF4AC970A014}" srcOrd="0" destOrd="0" presId="urn:microsoft.com/office/officeart/2005/8/layout/chevron2"/>
    <dgm:cxn modelId="{A346A60B-07FE-41E3-97C1-F711C3D3E5C0}" srcId="{8414D43F-D4D7-49F2-B6DA-06BB25042790}" destId="{8F898CFC-A467-44C5-B55F-C41D1ED4740C}" srcOrd="0" destOrd="0" parTransId="{07703E3B-6E27-4611-A5CE-529565D7E29F}" sibTransId="{0A60EC8F-6748-4639-81E4-054494F9AEB1}"/>
    <dgm:cxn modelId="{81D3D348-ABA9-444F-B37C-7836BC83465C}" type="presOf" srcId="{4A1C8E46-9D4D-4DCA-9918-5A7E5EE437F7}" destId="{1B7F7FF2-DA36-429C-8697-C1B9489AA54A}" srcOrd="0" destOrd="0" presId="urn:microsoft.com/office/officeart/2005/8/layout/chevron2"/>
    <dgm:cxn modelId="{CC609940-9A65-45A2-9C9D-411271277944}" srcId="{F5BCD9C8-8C9B-4EDE-A224-2A53008B8D84}" destId="{C0AA2A8A-EB1A-4A3E-A57D-4D1F00B3EB87}" srcOrd="0" destOrd="0" parTransId="{D624A556-95DC-4135-8DAC-7054E9C08C2C}" sibTransId="{6B4F065C-C778-4995-96AB-0528AC68ECF3}"/>
    <dgm:cxn modelId="{3FE9A2AB-2C42-4AC6-AD32-A3941697CC1E}" srcId="{595E76C2-2CBE-46E3-BD6C-79DB8B69DD4B}" destId="{4A1C8E46-9D4D-4DCA-9918-5A7E5EE437F7}" srcOrd="0" destOrd="0" parTransId="{F69D730C-1F6A-43C1-8B7E-CE27016BE350}" sibTransId="{5264397F-9E83-459A-A522-C72A486CE72D}"/>
    <dgm:cxn modelId="{C8A15397-A987-4147-A098-8BF216B4B3A8}" type="presOf" srcId="{F5BCD9C8-8C9B-4EDE-A224-2A53008B8D84}" destId="{994BB170-DFE2-4D4D-8959-DB74EF8E244D}" srcOrd="0" destOrd="0" presId="urn:microsoft.com/office/officeart/2005/8/layout/chevron2"/>
    <dgm:cxn modelId="{C9903006-C835-4275-88DD-72472F557293}" type="presOf" srcId="{AFA15E11-38B5-4750-8A5D-47D28720FB03}" destId="{DC9CA995-2734-47B1-B7FC-BEDB8E61F083}" srcOrd="0" destOrd="0" presId="urn:microsoft.com/office/officeart/2005/8/layout/chevron2"/>
    <dgm:cxn modelId="{1303DC65-C2D1-40A5-988C-B3076F601678}" type="presOf" srcId="{09B3E50F-B885-41DB-B410-DF772593915B}" destId="{844B47EB-220E-47F9-BE31-4DC927938714}" srcOrd="0" destOrd="0" presId="urn:microsoft.com/office/officeart/2005/8/layout/chevron2"/>
    <dgm:cxn modelId="{18EB2EAA-7749-48FC-B6A8-26A212B1D0FA}" type="presOf" srcId="{80971B91-B4E6-4FB8-8B0D-42178226967A}" destId="{6346CF28-0115-4EE3-AA53-0DFCB76D9173}" srcOrd="0" destOrd="0" presId="urn:microsoft.com/office/officeart/2005/8/layout/chevron2"/>
    <dgm:cxn modelId="{B6B0873B-3ED7-48AF-9B9B-5195A560A844}" srcId="{F5BCD9C8-8C9B-4EDE-A224-2A53008B8D84}" destId="{544D1422-E9F1-42A4-8F2E-452ED383F4A7}" srcOrd="1" destOrd="0" parTransId="{770C9540-6157-4586-ABD1-67709C697DC8}" sibTransId="{66238E43-1806-421C-B295-AD42B35B90C3}"/>
    <dgm:cxn modelId="{77B32223-1962-4D89-A136-BB7256CF3CEB}" type="presParOf" srcId="{994BB170-DFE2-4D4D-8959-DB74EF8E244D}" destId="{701D3787-B73A-4727-884C-7C3CDDBB2A2A}" srcOrd="0" destOrd="0" presId="urn:microsoft.com/office/officeart/2005/8/layout/chevron2"/>
    <dgm:cxn modelId="{1BC8FCC9-E43B-47C5-BCA9-E30392C869C2}" type="presParOf" srcId="{701D3787-B73A-4727-884C-7C3CDDBB2A2A}" destId="{C7CAE5D7-F4CF-44AA-9DF2-DF4AC970A014}" srcOrd="0" destOrd="0" presId="urn:microsoft.com/office/officeart/2005/8/layout/chevron2"/>
    <dgm:cxn modelId="{6BE0D1C4-1FB2-425B-ABCE-CCDED67B23D9}" type="presParOf" srcId="{701D3787-B73A-4727-884C-7C3CDDBB2A2A}" destId="{A28AC749-2424-4A6F-87F5-026C25248275}" srcOrd="1" destOrd="0" presId="urn:microsoft.com/office/officeart/2005/8/layout/chevron2"/>
    <dgm:cxn modelId="{0F093080-BFE3-4EB2-A845-3749B8D0DC5D}" type="presParOf" srcId="{994BB170-DFE2-4D4D-8959-DB74EF8E244D}" destId="{946A4F2B-4962-420B-B81C-F85BC134A377}" srcOrd="1" destOrd="0" presId="urn:microsoft.com/office/officeart/2005/8/layout/chevron2"/>
    <dgm:cxn modelId="{F3B2E7F1-818B-4A21-A5C2-124249811737}" type="presParOf" srcId="{994BB170-DFE2-4D4D-8959-DB74EF8E244D}" destId="{431D115D-01CB-44FB-803A-85F7721A6B50}" srcOrd="2" destOrd="0" presId="urn:microsoft.com/office/officeart/2005/8/layout/chevron2"/>
    <dgm:cxn modelId="{B0F1BA84-89A6-4600-90CC-C4E57860A1CC}" type="presParOf" srcId="{431D115D-01CB-44FB-803A-85F7721A6B50}" destId="{709FA2E6-2629-4DBD-8FB6-74654D59B48B}" srcOrd="0" destOrd="0" presId="urn:microsoft.com/office/officeart/2005/8/layout/chevron2"/>
    <dgm:cxn modelId="{7E089765-DCBE-430B-B09E-21DF991DECF0}" type="presParOf" srcId="{431D115D-01CB-44FB-803A-85F7721A6B50}" destId="{CDE9447A-5E6F-4932-94CB-E4DEFFEA7683}" srcOrd="1" destOrd="0" presId="urn:microsoft.com/office/officeart/2005/8/layout/chevron2"/>
    <dgm:cxn modelId="{FEEFE2AA-E52B-4B84-9B0A-06E63D6DC070}" type="presParOf" srcId="{994BB170-DFE2-4D4D-8959-DB74EF8E244D}" destId="{152F0330-B5FF-40B8-8C83-F628F1B157B3}" srcOrd="3" destOrd="0" presId="urn:microsoft.com/office/officeart/2005/8/layout/chevron2"/>
    <dgm:cxn modelId="{E9EE598E-1B5F-44C2-B3B4-4E9681EC99B1}" type="presParOf" srcId="{994BB170-DFE2-4D4D-8959-DB74EF8E244D}" destId="{1FA305CA-5422-4956-820A-3ADBF4F602E7}" srcOrd="4" destOrd="0" presId="urn:microsoft.com/office/officeart/2005/8/layout/chevron2"/>
    <dgm:cxn modelId="{12280662-9394-4053-B966-0472A51145A7}" type="presParOf" srcId="{1FA305CA-5422-4956-820A-3ADBF4F602E7}" destId="{B444473E-BFF7-45E9-843F-9C146C2B9A85}" srcOrd="0" destOrd="0" presId="urn:microsoft.com/office/officeart/2005/8/layout/chevron2"/>
    <dgm:cxn modelId="{DC6C632A-FE71-4A02-8002-9DAD501510DE}" type="presParOf" srcId="{1FA305CA-5422-4956-820A-3ADBF4F602E7}" destId="{3B1F7A98-74FA-4802-B1FF-3F8F630498E6}" srcOrd="1" destOrd="0" presId="urn:microsoft.com/office/officeart/2005/8/layout/chevron2"/>
    <dgm:cxn modelId="{B5CA6EE3-1D66-47AE-B05E-3C65BFC47DB5}" type="presParOf" srcId="{994BB170-DFE2-4D4D-8959-DB74EF8E244D}" destId="{DEC846C1-864A-4EC9-B787-DBC0BEA83D43}" srcOrd="5" destOrd="0" presId="urn:microsoft.com/office/officeart/2005/8/layout/chevron2"/>
    <dgm:cxn modelId="{37C24DAB-5FAC-4CA4-BD17-2C6320DA9B76}" type="presParOf" srcId="{994BB170-DFE2-4D4D-8959-DB74EF8E244D}" destId="{035CB67F-4D6B-4596-B13C-2B0BDCB6E855}" srcOrd="6" destOrd="0" presId="urn:microsoft.com/office/officeart/2005/8/layout/chevron2"/>
    <dgm:cxn modelId="{5D41D1BE-FF12-4686-BC92-FA5DF6C0A647}" type="presParOf" srcId="{035CB67F-4D6B-4596-B13C-2B0BDCB6E855}" destId="{DC9CA995-2734-47B1-B7FC-BEDB8E61F083}" srcOrd="0" destOrd="0" presId="urn:microsoft.com/office/officeart/2005/8/layout/chevron2"/>
    <dgm:cxn modelId="{AA50291B-879E-445A-9C70-95FCF3005D4B}" type="presParOf" srcId="{035CB67F-4D6B-4596-B13C-2B0BDCB6E855}" destId="{844B47EB-220E-47F9-BE31-4DC927938714}" srcOrd="1" destOrd="0" presId="urn:microsoft.com/office/officeart/2005/8/layout/chevron2"/>
    <dgm:cxn modelId="{EA0C0828-2619-404E-AEB6-16D048B4C895}" type="presParOf" srcId="{994BB170-DFE2-4D4D-8959-DB74EF8E244D}" destId="{5B4CFB5E-C91C-49B8-B4FD-1FAD3A390D1C}" srcOrd="7" destOrd="0" presId="urn:microsoft.com/office/officeart/2005/8/layout/chevron2"/>
    <dgm:cxn modelId="{4CA9354C-09D1-4E51-8C22-5D9458211975}" type="presParOf" srcId="{994BB170-DFE2-4D4D-8959-DB74EF8E244D}" destId="{888AA3C2-0BD5-4A8F-99D9-8E1C1E15020E}" srcOrd="8" destOrd="0" presId="urn:microsoft.com/office/officeart/2005/8/layout/chevron2"/>
    <dgm:cxn modelId="{BE22D433-5FB3-479C-A55A-5D24A0BAA6E5}" type="presParOf" srcId="{888AA3C2-0BD5-4A8F-99D9-8E1C1E15020E}" destId="{952A0C18-7D93-4ED9-8ECA-DE3D51DDFBAF}" srcOrd="0" destOrd="0" presId="urn:microsoft.com/office/officeart/2005/8/layout/chevron2"/>
    <dgm:cxn modelId="{3645DA2B-4F36-4C6E-BCD6-868DD86879FA}" type="presParOf" srcId="{888AA3C2-0BD5-4A8F-99D9-8E1C1E15020E}" destId="{1B7F7FF2-DA36-429C-8697-C1B9489AA54A}" srcOrd="1" destOrd="0" presId="urn:microsoft.com/office/officeart/2005/8/layout/chevron2"/>
    <dgm:cxn modelId="{0A141EFF-4183-4E2D-9E77-3C63A9068372}" type="presParOf" srcId="{994BB170-DFE2-4D4D-8959-DB74EF8E244D}" destId="{9EFC3DCE-A8D9-46AD-B2A3-78C9479FB98C}" srcOrd="9" destOrd="0" presId="urn:microsoft.com/office/officeart/2005/8/layout/chevron2"/>
    <dgm:cxn modelId="{280AC63E-E118-4CD3-A000-EB82883E6F2A}" type="presParOf" srcId="{994BB170-DFE2-4D4D-8959-DB74EF8E244D}" destId="{6C48B0E4-DDC9-4809-B05A-20335395F383}" srcOrd="10" destOrd="0" presId="urn:microsoft.com/office/officeart/2005/8/layout/chevron2"/>
    <dgm:cxn modelId="{36F987C6-BEA4-4206-9868-074DD9826295}" type="presParOf" srcId="{6C48B0E4-DDC9-4809-B05A-20335395F383}" destId="{D0F6EC4B-9163-43B0-BA84-D93E79A11CAB}" srcOrd="0" destOrd="0" presId="urn:microsoft.com/office/officeart/2005/8/layout/chevron2"/>
    <dgm:cxn modelId="{C55FDFA9-00FB-46D4-A124-2A3BA48D5672}" type="presParOf" srcId="{6C48B0E4-DDC9-4809-B05A-20335395F383}" destId="{87E3A713-E1A2-44EB-8314-C2B10A067255}" srcOrd="1" destOrd="0" presId="urn:microsoft.com/office/officeart/2005/8/layout/chevron2"/>
    <dgm:cxn modelId="{BF54BE60-F7B6-40B2-B892-FBC5D9EDA3D9}" type="presParOf" srcId="{994BB170-DFE2-4D4D-8959-DB74EF8E244D}" destId="{38D89E1D-1426-461F-8254-AC366B9AD09D}" srcOrd="11" destOrd="0" presId="urn:microsoft.com/office/officeart/2005/8/layout/chevron2"/>
    <dgm:cxn modelId="{0034AC1C-91C1-4EFA-943D-E91C6144FD86}" type="presParOf" srcId="{994BB170-DFE2-4D4D-8959-DB74EF8E244D}" destId="{4B53A218-A3D8-4A96-860D-7B38D0E214BA}" srcOrd="12" destOrd="0" presId="urn:microsoft.com/office/officeart/2005/8/layout/chevron2"/>
    <dgm:cxn modelId="{A4479981-0B9B-4D11-BE7E-1A1ABBA32886}" type="presParOf" srcId="{4B53A218-A3D8-4A96-860D-7B38D0E214BA}" destId="{47468B2D-0E21-485B-B09E-EEF9E54E75C7}" srcOrd="0" destOrd="0" presId="urn:microsoft.com/office/officeart/2005/8/layout/chevron2"/>
    <dgm:cxn modelId="{F880BE61-D9FA-4835-9BFB-24A029F83DEB}" type="presParOf" srcId="{4B53A218-A3D8-4A96-860D-7B38D0E214BA}" destId="{6346CF28-0115-4EE3-AA53-0DFCB76D9173}" srcOrd="1" destOrd="0" presId="urn:microsoft.com/office/officeart/2005/8/layout/chevron2"/>
  </dgm:cxnLst>
  <dgm:bg>
    <a:solidFill>
      <a:srgbClr val="FFC000"/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51D6C162-923E-4A29-B0FF-CB9BE6FFB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69422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44538"/>
            <a:ext cx="4976812" cy="3732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614" y="4726118"/>
            <a:ext cx="5028773" cy="447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832F3F2C-D090-4B55-B051-DACBFBA0091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0176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2F3F2C-D090-4B55-B051-DACBFBA009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6B4F4-1E58-47A5-A65B-D4B77BCEC10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DBC2E-0B7F-454B-B1EE-300CD0B03F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49950-D71E-49EA-BEAA-C9E83147747B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6993-58A6-44AB-AAB4-43C6A67340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275A8-466D-4085-BBCB-B94B52C3C366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A255E-76D4-4C91-8B7C-9EB15C8917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E052-29DE-4C05-898F-FD31FAF64723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18037-46EB-4687-8251-1796DFF3C2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A0832-EE6F-46B3-80EF-B213D36BFDF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AAFEC-38C5-48A2-B8E3-925E9A9984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C406-1467-4031-BA73-BFEDBD50326F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B300-4C34-4C09-BD2E-D5B74BE27D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FFC6F-1F22-4813-8FDF-F11CA50F1E6D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D31B1-2EAB-499A-B280-78BFE351AD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EC428-13EC-4B40-A4E0-B9B68D122D9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A1C49-82EE-4AAA-BE96-B15E3EBD4D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F730-E150-44CD-A462-059C132DA41D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1ABE7-EC06-4C1B-B50B-35C3C1AEB0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D937B-CDC3-4200-912A-CA0995925BE6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CE94C-7BE6-472D-9AA8-F11EB16D0F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4ECE2-F9E6-4A3E-863A-6AE3A5E4731D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3E142-8CDB-40A4-976D-BBD41C3258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9D07-8BFD-40D0-8A96-6252B208068A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EA425-4198-4FFA-A693-15BE45A579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288B-CA22-423C-991C-5C03283DD2F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7840-052D-4E70-B301-5F7AAFC5C7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0F010-7AE0-4584-8608-2EF9ACF18F96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51163-09E4-48B0-9D78-68188FC229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F11B-B50F-4FB8-A3FA-BF50D7B932D3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0D80A-8FB2-4C90-95EE-C7E9C83169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399B-20A5-4722-9D7F-979890E04C6B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F8572-0EB0-4F21-BDDB-623D6617E9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F282A-CC7F-46FC-A1E4-E97CF47C3976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0DCAD-0CA1-41EB-9169-3780C47F82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  <p:transition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55AA0832-EE6F-46B3-80EF-B213D36BFDF8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4BAAFEC-38C5-48A2-B8E3-925E9A99841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F1B4C406-1467-4031-BA73-BFEDBD50326F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6BFBB300-4C34-4C09-BD2E-D5B74BE27DE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A9FFC6F-1F22-4813-8FDF-F11CA50F1E6D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7F9D31B1-2EAB-499A-B280-78BFE351AD5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0EC428-13EC-4B40-A4E0-B9B68D122D98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A1C49-82EE-4AAA-BE96-B15E3EBD4D6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B2F730-E150-44CD-A462-059C132DA41D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1ABE7-EC06-4C1B-B50B-35C3C1AEB0A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22EB-50D9-440E-95B0-7DBA9696B6FA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4B53-E729-4ADA-A6D6-4C059FD4AA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2EDD937B-CDC3-4200-912A-CA0995925BE6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06CE94C-7BE6-472D-9AA8-F11EB16D0F3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7645288B-CA22-423C-991C-5C03283DD2F8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EAF37840-052D-4E70-B301-5F7AAFC5C71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A1B0F010-7AE0-4584-8608-2EF9ACF18F96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BE51163-09E4-48B0-9D78-68188FC2298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8F11B-B50F-4FB8-A3FA-BF50D7B932D3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B0D80A-8FB2-4C90-95EE-C7E9C831695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2F399B-20A5-4722-9D7F-979890E04C6B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F8572-0EB0-4F21-BDDB-623D6617E9C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C4D6-4871-4B6B-9030-79AA782184F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86D1-BB98-4BF5-BC7F-D124A2A345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C8DDB-B000-4010-86EA-8C5AB3B773DB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4A24A-8568-4FAE-B3B1-94897B3010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8767E-3153-4CD4-A428-441787E42AAE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97342-0378-43C0-8DC6-4CAE403D6F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5C6EF-428A-4EE2-A607-98E2AD7D4783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1DB1-12D9-4F5E-9304-6EB577978E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A8C4-D29E-46E8-AC46-F86AFF297451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B801-C0E7-4DDD-B2B1-47CCCBC674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BD690-396C-4488-84F5-7156B58E0298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97888-1BF7-4BDB-B2E6-A0437DC8DA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5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0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77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5F84DC7-D517-4A16-B6FC-8D5C27DF2E5E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F88587E-FC8E-435E-8F47-769FB9779C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/>
      <p:bldP spid="177158" grpId="0" build="p">
        <p:tmplLst>
          <p:tmpl lvl="1">
            <p:tnLst>
              <p:par>
                <p:cTn presetID="44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0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sz="1800" b="0">
              <a:solidFill>
                <a:srgbClr val="F18E00"/>
              </a:solidFill>
              <a:latin typeface="Arial" charset="0"/>
              <a:cs typeface="Arial" charset="0"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1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B2325B9-D606-48D8-88D6-CEBC5C6E332F}" type="datetime1">
              <a:rPr lang="fr-FR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1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F61759A-38E5-4199-B55B-4FF3EEBF69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16" r:id="rId12"/>
  </p:sldLayoutIdLst>
  <p:transition>
    <p:fade thruBlk="1"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5F84DC7-D517-4A16-B6FC-8D5C27DF2E5E}" type="datetime1">
              <a:rPr lang="fr-FR" smtClean="0"/>
              <a:pPr>
                <a:defRPr/>
              </a:pPr>
              <a:t>25/02/2019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88587E-FC8E-435E-8F47-769FB9779CB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ransition>
    <p:fade thruBlk="1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ChangeArrowheads="1"/>
          </p:cNvSpPr>
          <p:nvPr/>
        </p:nvSpPr>
        <p:spPr bwMode="auto">
          <a:xfrm>
            <a:off x="285720" y="2000240"/>
            <a:ext cx="8638680" cy="150019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ar-MA" sz="3200" dirty="0" smtClean="0">
                <a:solidFill>
                  <a:srgbClr val="FF0000"/>
                </a:solidFill>
                <a:latin typeface="Arial" pitchFamily="34" charset="0"/>
              </a:rPr>
              <a:t>التكوين والتشغيل </a:t>
            </a: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ar-MA" sz="2800" dirty="0" smtClean="0">
                <a:solidFill>
                  <a:srgbClr val="FF0000"/>
                </a:solidFill>
                <a:latin typeface="Arial" pitchFamily="34" charset="0"/>
              </a:rPr>
              <a:t>من أجل ملائمة أفضل لحاجيات سوق الشغل </a:t>
            </a: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r>
              <a:rPr lang="ar-MA" sz="2800" dirty="0" smtClean="0">
                <a:solidFill>
                  <a:srgbClr val="FF0000"/>
                </a:solidFill>
                <a:latin typeface="Arial" pitchFamily="34" charset="0"/>
              </a:rPr>
              <a:t>بجهة الداخلة</a:t>
            </a: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ar-MA" sz="2800" dirty="0" smtClean="0">
                <a:solidFill>
                  <a:srgbClr val="FF0000"/>
                </a:solidFill>
                <a:latin typeface="Arial" pitchFamily="34" charset="0"/>
              </a:rPr>
              <a:t>-</a:t>
            </a: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ar-MA" sz="2800" dirty="0" smtClean="0">
                <a:solidFill>
                  <a:srgbClr val="FF0000"/>
                </a:solidFill>
                <a:latin typeface="Arial" pitchFamily="34" charset="0"/>
              </a:rPr>
              <a:t>وادي الذهب </a:t>
            </a: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1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1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endParaRPr lang="ar-MA" sz="14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85720" y="2000240"/>
            <a:ext cx="8638680" cy="1500198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endParaRPr lang="ar-MA" sz="20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914703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3"/>
          <p:cNvGrpSpPr/>
          <p:nvPr/>
        </p:nvGrpSpPr>
        <p:grpSpPr>
          <a:xfrm>
            <a:off x="500035" y="80377"/>
            <a:ext cx="573954" cy="819933"/>
            <a:chOff x="1" y="1444227"/>
            <a:chExt cx="573954" cy="819933"/>
          </a:xfrm>
        </p:grpSpPr>
        <p:sp>
          <p:nvSpPr>
            <p:cNvPr id="5" name="Chevron 4"/>
            <p:cNvSpPr/>
            <p:nvPr/>
          </p:nvSpPr>
          <p:spPr>
            <a:xfrm rot="5400000">
              <a:off x="-122989" y="1567217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Chevron 4"/>
            <p:cNvSpPr/>
            <p:nvPr/>
          </p:nvSpPr>
          <p:spPr>
            <a:xfrm>
              <a:off x="2" y="1731204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3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Groupe 6"/>
          <p:cNvGrpSpPr/>
          <p:nvPr/>
        </p:nvGrpSpPr>
        <p:grpSpPr>
          <a:xfrm>
            <a:off x="1073987" y="71414"/>
            <a:ext cx="7569978" cy="532956"/>
            <a:chOff x="573953" y="1435264"/>
            <a:chExt cx="7569978" cy="532956"/>
          </a:xfrm>
        </p:grpSpPr>
        <p:sp>
          <p:nvSpPr>
            <p:cNvPr id="8" name="Arrondir un rectangle avec un coin du même côté 7"/>
            <p:cNvSpPr/>
            <p:nvPr/>
          </p:nvSpPr>
          <p:spPr>
            <a:xfrm rot="5400000">
              <a:off x="4092464" y="-2083247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Arrondir un rectangle avec un coin du même côté 6"/>
            <p:cNvSpPr/>
            <p:nvPr/>
          </p:nvSpPr>
          <p:spPr>
            <a:xfrm>
              <a:off x="573954" y="1461280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فرص</a:t>
              </a:r>
              <a:r>
                <a:rPr lang="ar-MA" sz="3200" kern="1200" baseline="0" dirty="0" smtClean="0"/>
                <a:t> الشغل حسب مؤهلات الجهة </a:t>
              </a:r>
              <a:r>
                <a:rPr lang="ar-MA" sz="3200" kern="1200" baseline="0" dirty="0" err="1" smtClean="0"/>
                <a:t>و</a:t>
              </a:r>
              <a:r>
                <a:rPr lang="ar-MA" sz="3200" kern="1200" baseline="0" dirty="0" smtClean="0"/>
                <a:t> الكفاءات المطلوبة </a:t>
              </a:r>
              <a:endParaRPr lang="fr-FR" sz="3200" kern="12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714356"/>
            <a:ext cx="8501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MA" dirty="0" smtClean="0"/>
              <a:t>القطاع الثالث: الخدمات النقل </a:t>
            </a:r>
            <a:r>
              <a:rPr lang="ar-MA" dirty="0" err="1" smtClean="0"/>
              <a:t>و</a:t>
            </a:r>
            <a:r>
              <a:rPr lang="ar-MA" dirty="0" smtClean="0"/>
              <a:t> </a:t>
            </a:r>
            <a:r>
              <a:rPr lang="ar-MA" dirty="0" err="1" smtClean="0"/>
              <a:t>اللوجيستيك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928794" y="2643182"/>
            <a:ext cx="678661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u="sng" dirty="0" smtClean="0">
                <a:solidFill>
                  <a:srgbClr val="0070C0"/>
                </a:solidFill>
              </a:rPr>
              <a:t>1866 </a:t>
            </a:r>
            <a:r>
              <a:rPr lang="ar-MA" dirty="0" smtClean="0"/>
              <a:t>منصب شغل احدث خلال سنة 2018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1428736"/>
            <a:ext cx="150019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السياحة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7072330" y="1443030"/>
            <a:ext cx="164307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/>
              <a:t>أنشطة الموانئ</a:t>
            </a:r>
            <a:endParaRPr lang="fr-FR" sz="2800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0" y="3714776"/>
            <a:ext cx="1714512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214282" y="3786238"/>
            <a:ext cx="1285905" cy="500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800" dirty="0" smtClean="0"/>
              <a:t>الحاجيات: </a:t>
            </a:r>
            <a:r>
              <a:rPr lang="ar-MA" sz="1800" u="sng" dirty="0" smtClean="0">
                <a:solidFill>
                  <a:srgbClr val="0070C0"/>
                </a:solidFill>
              </a:rPr>
              <a:t>150</a:t>
            </a:r>
            <a:endParaRPr lang="ar-MA" sz="2800" u="sng" dirty="0" smtClean="0">
              <a:solidFill>
                <a:srgbClr val="0070C0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714744" y="1428736"/>
            <a:ext cx="15716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التجارة </a:t>
            </a:r>
            <a:r>
              <a:rPr lang="ar-MA" sz="2800" dirty="0" err="1" smtClean="0"/>
              <a:t>و</a:t>
            </a:r>
            <a:r>
              <a:rPr lang="ar-MA" sz="2800" dirty="0" smtClean="0"/>
              <a:t> الصناعة</a:t>
            </a:r>
            <a:endParaRPr lang="fr-FR" sz="28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357158" y="1428736"/>
            <a:ext cx="15716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الصناعة التقليدية </a:t>
            </a:r>
            <a:endParaRPr lang="fr-FR" sz="2800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5357818" y="1428736"/>
            <a:ext cx="15716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النقل </a:t>
            </a:r>
            <a:r>
              <a:rPr lang="ar-MA" sz="2800" dirty="0" err="1" smtClean="0"/>
              <a:t>و</a:t>
            </a:r>
            <a:r>
              <a:rPr lang="ar-MA" sz="2800" dirty="0" smtClean="0"/>
              <a:t> </a:t>
            </a:r>
            <a:r>
              <a:rPr lang="ar-MA" sz="2800" dirty="0" err="1" smtClean="0"/>
              <a:t>اللوجيستيك</a:t>
            </a:r>
            <a:endParaRPr lang="fr-FR" sz="2800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1785918" y="3714776"/>
            <a:ext cx="1714512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29" name="Rectangle à coins arrondis 28"/>
          <p:cNvSpPr/>
          <p:nvPr/>
        </p:nvSpPr>
        <p:spPr>
          <a:xfrm>
            <a:off x="2000200" y="3786238"/>
            <a:ext cx="1285905" cy="500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800" dirty="0" smtClean="0"/>
              <a:t>الحاجيات: </a:t>
            </a:r>
            <a:r>
              <a:rPr lang="ar-MA" sz="1800" u="sng" dirty="0" smtClean="0">
                <a:solidFill>
                  <a:srgbClr val="0070C0"/>
                </a:solidFill>
              </a:rPr>
              <a:t>700</a:t>
            </a:r>
            <a:endParaRPr lang="ar-MA" sz="2800" u="sng" dirty="0" smtClean="0">
              <a:solidFill>
                <a:srgbClr val="0070C0"/>
              </a:solidFill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3571868" y="3714752"/>
            <a:ext cx="1714512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31" name="Rectangle à coins arrondis 30"/>
          <p:cNvSpPr/>
          <p:nvPr/>
        </p:nvSpPr>
        <p:spPr>
          <a:xfrm>
            <a:off x="3786150" y="3786238"/>
            <a:ext cx="1285905" cy="500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800" dirty="0" smtClean="0"/>
              <a:t>الحاجيات: </a:t>
            </a:r>
            <a:r>
              <a:rPr lang="ar-MA" sz="1800" u="sng" dirty="0" smtClean="0">
                <a:solidFill>
                  <a:srgbClr val="0070C0"/>
                </a:solidFill>
              </a:rPr>
              <a:t>100</a:t>
            </a:r>
            <a:endParaRPr lang="ar-MA" sz="2800" u="sng" dirty="0" smtClean="0">
              <a:solidFill>
                <a:srgbClr val="0070C0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5357818" y="3714776"/>
            <a:ext cx="1714512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33" name="Rectangle à coins arrondis 32"/>
          <p:cNvSpPr/>
          <p:nvPr/>
        </p:nvSpPr>
        <p:spPr>
          <a:xfrm>
            <a:off x="5572100" y="3786238"/>
            <a:ext cx="1285905" cy="500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800" dirty="0" smtClean="0"/>
              <a:t>الحاجيات: </a:t>
            </a:r>
            <a:r>
              <a:rPr lang="ar-MA" sz="1800" u="sng" dirty="0" smtClean="0">
                <a:solidFill>
                  <a:srgbClr val="0070C0"/>
                </a:solidFill>
              </a:rPr>
              <a:t>250</a:t>
            </a:r>
            <a:endParaRPr lang="ar-MA" sz="2800" u="sng" dirty="0" smtClean="0">
              <a:solidFill>
                <a:srgbClr val="0070C0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7143768" y="3714752"/>
            <a:ext cx="1714512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35" name="Rectangle à coins arrondis 34"/>
          <p:cNvSpPr/>
          <p:nvPr/>
        </p:nvSpPr>
        <p:spPr>
          <a:xfrm>
            <a:off x="7358050" y="3786238"/>
            <a:ext cx="1285905" cy="500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800" dirty="0" smtClean="0"/>
              <a:t>الحاجيات: </a:t>
            </a:r>
            <a:r>
              <a:rPr lang="ar-MA" sz="1800" u="sng" dirty="0" smtClean="0">
                <a:solidFill>
                  <a:srgbClr val="0070C0"/>
                </a:solidFill>
              </a:rPr>
              <a:t>300</a:t>
            </a:r>
            <a:endParaRPr lang="ar-MA" sz="2800" u="sng" dirty="0" smtClean="0">
              <a:solidFill>
                <a:srgbClr val="0070C0"/>
              </a:solidFill>
            </a:endParaRPr>
          </a:p>
        </p:txBody>
      </p:sp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5429256" y="4572056"/>
          <a:ext cx="1571636" cy="1087755"/>
        </p:xfrm>
        <a:graphic>
          <a:graphicData uri="http://schemas.openxmlformats.org/drawingml/2006/table">
            <a:tbl>
              <a:tblPr/>
              <a:tblGrid>
                <a:gridCol w="1571636"/>
              </a:tblGrid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باك، باك+2، باك+3 ، باك+5 في نقل البضائع والتلفيف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عامل مستودعات، مسير المخازن، سائق نقل طرقي 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0" y="4500618"/>
          <a:ext cx="1643042" cy="1373505"/>
        </p:xfrm>
        <a:graphic>
          <a:graphicData uri="http://schemas.openxmlformats.org/drawingml/2006/table">
            <a:tbl>
              <a:tblPr/>
              <a:tblGrid>
                <a:gridCol w="1643042"/>
              </a:tblGrid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نجارة خشبية ونجارة الألمنيوم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-نسج </a:t>
                      </a:r>
                      <a:r>
                        <a:rPr lang="ar-MA" sz="16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الزرابي</a:t>
                      </a:r>
                      <a:endParaRPr lang="ar-MA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فن الحدادة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/>
        </p:nvGraphicFramePr>
        <p:xfrm>
          <a:off x="7215206" y="4310108"/>
          <a:ext cx="1643074" cy="1824999"/>
        </p:xfrm>
        <a:graphic>
          <a:graphicData uri="http://schemas.openxmlformats.org/drawingml/2006/table">
            <a:tbl>
              <a:tblPr/>
              <a:tblGrid>
                <a:gridCol w="1643074"/>
              </a:tblGrid>
              <a:tr h="249475"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r>
                        <a:rPr lang="ar-S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باك+3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: مهن الابتكار البحري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7287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عامل مؤهل في أمن وسلامة الموانئ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3077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عون استغلال الموانئ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ممون السفن;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7287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عون المصالح الجمركية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1857356" y="4429180"/>
          <a:ext cx="1592266" cy="1554439"/>
        </p:xfrm>
        <a:graphic>
          <a:graphicData uri="http://schemas.openxmlformats.org/drawingml/2006/table">
            <a:tbl>
              <a:tblPr/>
              <a:tblGrid>
                <a:gridCol w="1592266"/>
              </a:tblGrid>
              <a:tr h="808724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باك+3،باك+5 في التسويق والتدبير السياحي والفندقي: مدير تجاري، مدير تسويق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1474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باك+2: عون تحاري، مكلف بالاستقبال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3643306" y="4572056"/>
          <a:ext cx="1643074" cy="876300"/>
        </p:xfrm>
        <a:graphic>
          <a:graphicData uri="http://schemas.openxmlformats.org/drawingml/2006/table">
            <a:tbl>
              <a:tblPr/>
              <a:tblGrid>
                <a:gridCol w="1643074"/>
              </a:tblGrid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باك+5 في التجارة الدولية والتسويق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باك، باك+2 في الصيانة الصناعية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2" name="Flèche vers le bas 41"/>
          <p:cNvSpPr/>
          <p:nvPr/>
        </p:nvSpPr>
        <p:spPr>
          <a:xfrm>
            <a:off x="2714612" y="2357430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 vers le bas 42"/>
          <p:cNvSpPr/>
          <p:nvPr/>
        </p:nvSpPr>
        <p:spPr>
          <a:xfrm>
            <a:off x="4429124" y="2357430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 vers le bas 43"/>
          <p:cNvSpPr/>
          <p:nvPr/>
        </p:nvSpPr>
        <p:spPr>
          <a:xfrm>
            <a:off x="6072198" y="2357430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 vers le bas 44"/>
          <p:cNvSpPr/>
          <p:nvPr/>
        </p:nvSpPr>
        <p:spPr>
          <a:xfrm>
            <a:off x="7643834" y="2357430"/>
            <a:ext cx="14287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Flèche vers le bas 45"/>
          <p:cNvSpPr/>
          <p:nvPr/>
        </p:nvSpPr>
        <p:spPr>
          <a:xfrm>
            <a:off x="857224" y="2357430"/>
            <a:ext cx="285752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7" grpId="0" animBg="1"/>
      <p:bldP spid="19" grpId="0" animBg="1"/>
      <p:bldP spid="20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85720" y="1000108"/>
            <a:ext cx="8358246" cy="5572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3"/>
          <p:cNvGrpSpPr/>
          <p:nvPr/>
        </p:nvGrpSpPr>
        <p:grpSpPr>
          <a:xfrm>
            <a:off x="426148" y="0"/>
            <a:ext cx="573954" cy="819933"/>
            <a:chOff x="1" y="2164994"/>
            <a:chExt cx="573954" cy="819933"/>
          </a:xfrm>
        </p:grpSpPr>
        <p:sp>
          <p:nvSpPr>
            <p:cNvPr id="8" name="Chevron 7"/>
            <p:cNvSpPr/>
            <p:nvPr/>
          </p:nvSpPr>
          <p:spPr>
            <a:xfrm rot="5400000">
              <a:off x="-122989" y="2287984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2" y="2451971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4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Groupe 4"/>
          <p:cNvGrpSpPr/>
          <p:nvPr/>
        </p:nvGrpSpPr>
        <p:grpSpPr>
          <a:xfrm>
            <a:off x="1000100" y="1"/>
            <a:ext cx="7569978" cy="532956"/>
            <a:chOff x="573953" y="2164995"/>
            <a:chExt cx="7569978" cy="532956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92464" y="-1353516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573954" y="2191011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مخططات التكوين </a:t>
              </a:r>
              <a:endParaRPr lang="fr-FR" sz="3200" kern="1200" dirty="0"/>
            </a:p>
          </p:txBody>
        </p:sp>
      </p:grp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85723" y="1000108"/>
          <a:ext cx="8358243" cy="425625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42562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القطاع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توجهات متوفرة وجب تقويتها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التوجهات الجديدة التي يجب </a:t>
                      </a:r>
                      <a:r>
                        <a:rPr lang="ar-MA" sz="11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احداثها</a:t>
                      </a:r>
                      <a:endParaRPr lang="ar-MA" sz="11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القطاع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85723" y="1428736"/>
          <a:ext cx="8358243" cy="432515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42562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المعهد العالي لمهن التمريض وتقنيات الصحة بالداخلة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DR Santé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285723" y="1857364"/>
          <a:ext cx="8358243" cy="432515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39105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الصيد البحري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110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معهد التأهيل المهني البحري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 Pèche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الصيد البحري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والاحياء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المائية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85723" y="2285992"/>
          <a:ext cx="8358243" cy="2022261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425625">
                <a:tc rowSpan="4"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154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المعهد المتخصص للفندقة والسياحة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OFPPT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التكوين في اللوجيستيك والنقل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النقل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واللوجيستيك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التكوين في الطاقات المتجددة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الطاقة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اللغات الحية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6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الأعمال لتنمية التكوين المستمر والشراكة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625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1285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المعهد المتخصص للتكنولوجيا التطبيقية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التكوين في الصناعات الغذائية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الصناعات الغذائية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85723" y="4286256"/>
          <a:ext cx="8358243" cy="425625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42562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الصناعة التقليدية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التكوين المهني في الصناعة التقليدية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DR Artisanat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دار الصانعة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100-150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الصناعة التقليدية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285723" y="4714884"/>
          <a:ext cx="8358243" cy="1858878"/>
        </p:xfrm>
        <a:graphic>
          <a:graphicData uri="http://schemas.openxmlformats.org/drawingml/2006/table">
            <a:tbl>
              <a:tblPr/>
              <a:tblGrid>
                <a:gridCol w="1414589"/>
                <a:gridCol w="728551"/>
                <a:gridCol w="1758387"/>
                <a:gridCol w="741943"/>
                <a:gridCol w="1785950"/>
                <a:gridCol w="714380"/>
                <a:gridCol w="1214443"/>
              </a:tblGrid>
              <a:tr h="425625">
                <a:tc rowSpan="6"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دار المواطن القدس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Entraide Nationale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مركز تكوين الأشخاص في وضعية إعاقة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0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التربية والتكوين تيرس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مركز التكوين بالتدرج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التربية والتكوين بدر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التربية والتكوين أحد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التربية والتكوين الاستقبال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التربية والتكوين النهضة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42844" y="714356"/>
            <a:ext cx="8643998" cy="60007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2844" y="714356"/>
          <a:ext cx="8643997" cy="357190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357190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القطاع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توجهات متوفرة وجب تقويتها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التوجهات الجديدة التي يجب </a:t>
                      </a:r>
                      <a:r>
                        <a:rPr lang="ar-MA" sz="105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احداثها</a:t>
                      </a:r>
                      <a:endParaRPr lang="ar-MA" sz="105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القطاع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e 5"/>
          <p:cNvGrpSpPr/>
          <p:nvPr/>
        </p:nvGrpSpPr>
        <p:grpSpPr>
          <a:xfrm>
            <a:off x="426148" y="0"/>
            <a:ext cx="573954" cy="819933"/>
            <a:chOff x="1" y="2164994"/>
            <a:chExt cx="573954" cy="819933"/>
          </a:xfrm>
        </p:grpSpPr>
        <p:sp>
          <p:nvSpPr>
            <p:cNvPr id="7" name="Chevron 6"/>
            <p:cNvSpPr/>
            <p:nvPr/>
          </p:nvSpPr>
          <p:spPr>
            <a:xfrm rot="5400000">
              <a:off x="-122989" y="2287984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hevron 4"/>
            <p:cNvSpPr/>
            <p:nvPr/>
          </p:nvSpPr>
          <p:spPr>
            <a:xfrm>
              <a:off x="2" y="2451971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4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1000100" y="1"/>
            <a:ext cx="7569978" cy="532956"/>
            <a:chOff x="573953" y="2164995"/>
            <a:chExt cx="7569978" cy="532956"/>
          </a:xfrm>
        </p:grpSpPr>
        <p:sp>
          <p:nvSpPr>
            <p:cNvPr id="10" name="Arrondir un rectangle avec un coin du même côté 9"/>
            <p:cNvSpPr/>
            <p:nvPr/>
          </p:nvSpPr>
          <p:spPr>
            <a:xfrm rot="5400000">
              <a:off x="4092464" y="-1353516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Arrondir un rectangle avec un coin du même côté 6"/>
            <p:cNvSpPr/>
            <p:nvPr/>
          </p:nvSpPr>
          <p:spPr>
            <a:xfrm>
              <a:off x="573954" y="2191011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مخططات التكوين </a:t>
              </a:r>
              <a:endParaRPr lang="fr-FR" sz="3200" kern="1200" dirty="0"/>
            </a:p>
          </p:txBody>
        </p:sp>
      </p:grp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42844" y="5000636"/>
          <a:ext cx="8643997" cy="1732086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257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دبلوم عالي في التبريد الصناعي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الصناعات الغذائية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دبلوم عالي في تقنيات التسيير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دبلوم عالي في الطاقات المتجددة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الطاقة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الإجازة في تدبير الصناعات الغذائية و الجودة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الصناعات الغذائية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الإجازة في علوم البحار والتكنولوجيا الملاحية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الصيد البحري و انشطة الموانئ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7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الإجازة في الاقتصاد الاجتماعي والتضامني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42844" y="4572008"/>
          <a:ext cx="8643997" cy="432515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28198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الفلاحة وتربية المواشي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التأهيل </a:t>
                      </a:r>
                      <a:r>
                        <a:rPr lang="ar-MA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الفلاحي</a:t>
                      </a:r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 الداخلة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DR agriculture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الفلاحة وتربية المواشي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42844" y="4071942"/>
          <a:ext cx="8643997" cy="483048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48304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200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Transition professionnelle (préscolaire)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ANAPEC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ar-M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142844" y="3071810"/>
          <a:ext cx="8643997" cy="982657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53944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146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المركز </a:t>
                      </a:r>
                      <a:r>
                        <a:rPr lang="ar-MA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الجهوي</a:t>
                      </a:r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لمهن التربية والتكوين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AREF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التكوين في التربية النظاميةأطفال (ذوي احتياجات خاصة)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الصحة و التعليم و انشطة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التكوين في مجال التربية والتعليم القطاع الخاص</a:t>
                      </a:r>
                    </a:p>
                  </a:txBody>
                  <a:tcPr marL="5795" marR="5795" marT="57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C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C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C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42844" y="1071546"/>
          <a:ext cx="8643997" cy="2017739"/>
        </p:xfrm>
        <a:graphic>
          <a:graphicData uri="http://schemas.openxmlformats.org/drawingml/2006/table">
            <a:tbl>
              <a:tblPr/>
              <a:tblGrid>
                <a:gridCol w="1336164"/>
                <a:gridCol w="550345"/>
                <a:gridCol w="1544255"/>
                <a:gridCol w="926954"/>
                <a:gridCol w="2071702"/>
                <a:gridCol w="642942"/>
                <a:gridCol w="1571635"/>
              </a:tblGrid>
              <a:tr h="28198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باك+5 في تدبير الموارد البشرية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ENCG D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باك+5 في التدقيق ومراقبة التسيير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باك+5 في التدبير المالي والمحاسبي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باك+5 في تدبير اللوجيستيك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النقل واللوجيستيك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التجارة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الصناعة 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باك+5 في التجارة </a:t>
                      </a:r>
                      <a:r>
                        <a:rPr lang="ar-MA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التسويق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باك+5 في التجارة الدولية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النقل واللوجيستيك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الإجازة في التدبير السياحي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السياحة و الخدمات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الإجازة في اللوجيستيك والنقل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النقل واللوجيستيك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ماستر متخصص في التسويق و التدبير السياحي 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السياحة و الخدمات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8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ماستر</a:t>
                      </a:r>
                      <a:r>
                        <a:rPr lang="ar-SA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متخصص في </a:t>
                      </a:r>
                      <a:r>
                        <a:rPr lang="ar-SA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الحكامة</a:t>
                      </a:r>
                      <a:r>
                        <a:rPr lang="ar-SA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والتنمية </a:t>
                      </a:r>
                      <a:r>
                        <a:rPr lang="ar-SA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المجالية</a:t>
                      </a:r>
                      <a:endParaRPr lang="ar-SA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95" marR="5795" marT="5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عدة قطاعات</a:t>
                      </a:r>
                    </a:p>
                  </a:txBody>
                  <a:tcPr marL="5795" marR="5795" marT="57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85786" y="1000106"/>
          <a:ext cx="7786742" cy="4678986"/>
        </p:xfrm>
        <a:graphic>
          <a:graphicData uri="http://schemas.openxmlformats.org/drawingml/2006/table">
            <a:tbl>
              <a:tblPr/>
              <a:tblGrid>
                <a:gridCol w="3142562"/>
                <a:gridCol w="4644180"/>
              </a:tblGrid>
              <a:tr h="428630"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ar-MA" sz="20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المتدخلين في التكوين حسب القطاعات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الصيد البحري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EST, IQPM, ANAPEC et autre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أنشطة الموانئ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EST, OFFPT, ENCG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السياحة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OFPPT, ARTISANAT, ENCG, EST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الفلاحة وتربية المواشي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CQA, OFPPT, EST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الصناعات الغذائية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OFPPT, ENCG, EST, ANAPEC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التجارة والصناعة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ENCG, EST, OFPPT, ARTISANAT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الصناعة التقليدية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ARTISANAT,OFPPT, Entraide Nationale, DR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Ariculture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النقل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واللوجيستيك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ENCG, OFPPT, EST 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البناء والأشغال العمومية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OFPPT, EST, ENCG, ARTISANAT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الصحة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التعليم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و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انشطة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اجتماعية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ISPITS,AREF, Entraide nationale, ANAPEC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الطاقة</a:t>
                      </a:r>
                    </a:p>
                  </a:txBody>
                  <a:tcPr marL="9089" marR="9089" marT="9089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EST, OFPPT, ENCG</a:t>
                      </a:r>
                    </a:p>
                  </a:txBody>
                  <a:tcPr marL="9089" marR="9089" marT="9089" marB="0" anchor="b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Groupe 4"/>
          <p:cNvGrpSpPr/>
          <p:nvPr/>
        </p:nvGrpSpPr>
        <p:grpSpPr>
          <a:xfrm>
            <a:off x="426148" y="0"/>
            <a:ext cx="573954" cy="819933"/>
            <a:chOff x="1" y="2164994"/>
            <a:chExt cx="573954" cy="819933"/>
          </a:xfrm>
        </p:grpSpPr>
        <p:sp>
          <p:nvSpPr>
            <p:cNvPr id="6" name="Chevron 5"/>
            <p:cNvSpPr/>
            <p:nvPr/>
          </p:nvSpPr>
          <p:spPr>
            <a:xfrm rot="5400000">
              <a:off x="-122989" y="2287984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Chevron 4"/>
            <p:cNvSpPr/>
            <p:nvPr/>
          </p:nvSpPr>
          <p:spPr>
            <a:xfrm>
              <a:off x="2" y="2451971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4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000100" y="1"/>
            <a:ext cx="7569978" cy="532956"/>
            <a:chOff x="573953" y="2164995"/>
            <a:chExt cx="7569978" cy="532956"/>
          </a:xfrm>
        </p:grpSpPr>
        <p:sp>
          <p:nvSpPr>
            <p:cNvPr id="9" name="Arrondir un rectangle avec un coin du même côté 8"/>
            <p:cNvSpPr/>
            <p:nvPr/>
          </p:nvSpPr>
          <p:spPr>
            <a:xfrm rot="5400000">
              <a:off x="4092464" y="-1353516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ondir un rectangle avec un coin du même côté 6"/>
            <p:cNvSpPr/>
            <p:nvPr/>
          </p:nvSpPr>
          <p:spPr>
            <a:xfrm>
              <a:off x="573954" y="2191011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مخططات التكوين </a:t>
              </a:r>
              <a:endParaRPr lang="fr-FR" sz="3200" kern="12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97586" y="0"/>
            <a:ext cx="573954" cy="819933"/>
            <a:chOff x="1" y="2885762"/>
            <a:chExt cx="573954" cy="819933"/>
          </a:xfrm>
        </p:grpSpPr>
        <p:sp>
          <p:nvSpPr>
            <p:cNvPr id="8" name="Chevron 7"/>
            <p:cNvSpPr/>
            <p:nvPr/>
          </p:nvSpPr>
          <p:spPr>
            <a:xfrm rot="5400000">
              <a:off x="-122989" y="3008752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2" y="3172739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5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071538" y="1"/>
            <a:ext cx="7569978" cy="532956"/>
            <a:chOff x="573953" y="2885763"/>
            <a:chExt cx="7569978" cy="532956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92464" y="-632748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573954" y="2911779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برامج الوساطة</a:t>
              </a:r>
              <a:endParaRPr lang="fr-FR" sz="3200" kern="1200" dirty="0"/>
            </a:p>
          </p:txBody>
        </p:sp>
      </p:grp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57158" y="1000108"/>
          <a:ext cx="8001056" cy="394684"/>
        </p:xfrm>
        <a:graphic>
          <a:graphicData uri="http://schemas.openxmlformats.org/drawingml/2006/table">
            <a:tbl>
              <a:tblPr/>
              <a:tblGrid>
                <a:gridCol w="1214446"/>
                <a:gridCol w="2643206"/>
                <a:gridCol w="1222713"/>
                <a:gridCol w="2122282"/>
                <a:gridCol w="798409"/>
              </a:tblGrid>
              <a:tr h="39468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توجهات متوفرة وجب تقويتها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التوجهات الجديدة التي يجب </a:t>
                      </a:r>
                      <a:r>
                        <a:rPr lang="ar-MA" sz="1200" b="1" i="0" u="none" strike="noStrike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إحداثها</a:t>
                      </a:r>
                      <a:endParaRPr lang="ar-MA" sz="12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57158" y="5572140"/>
          <a:ext cx="8001056" cy="470816"/>
        </p:xfrm>
        <a:graphic>
          <a:graphicData uri="http://schemas.openxmlformats.org/drawingml/2006/table">
            <a:tbl>
              <a:tblPr/>
              <a:tblGrid>
                <a:gridCol w="1214446"/>
                <a:gridCol w="2643206"/>
                <a:gridCol w="1222713"/>
                <a:gridCol w="2122282"/>
                <a:gridCol w="798409"/>
              </a:tblGrid>
              <a:tr h="4708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وكالة التنمية الاجتماعية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الصندوق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الجهوي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للمهن الاجتماعية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إمرأة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57158" y="2714620"/>
          <a:ext cx="8001056" cy="2852942"/>
        </p:xfrm>
        <a:graphic>
          <a:graphicData uri="http://schemas.openxmlformats.org/drawingml/2006/table">
            <a:tbl>
              <a:tblPr/>
              <a:tblGrid>
                <a:gridCol w="1214446"/>
                <a:gridCol w="2643206"/>
                <a:gridCol w="1222713"/>
                <a:gridCol w="2122282"/>
                <a:gridCol w="798409"/>
              </a:tblGrid>
              <a:tr h="601040"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 لكل دورة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تطوير وتقوية الكفاءات المهنية للشباب عبر: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مؤسسة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king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pélagique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تطوير وتقوية الكفاءات المهنية للشباب عبر: دورات تكوينية تتمحور حول تقنيات الكتابة </a:t>
                      </a:r>
                      <a:r>
                        <a:rPr lang="ar-MA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و</a:t>
                      </a:r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التواصل 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 لكل دورة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2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دورات تكوينية تتمحور حول: التشغيل الذاتي وإنجاز مشاريع مدرة للدخل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تطوير وتقوية الكفاءات المهنية للشباب عبر: دورات تكوينية تتمحور حول تنمية القدرة على </a:t>
                      </a:r>
                      <a:r>
                        <a:rPr lang="ar-MA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ملاءمة</a:t>
                      </a:r>
                      <a:r>
                        <a:rPr lang="ar-MA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المكتسبات النظرية لمتطلبات سوق الشغل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03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تقنيات التسويق.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7116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التدريب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: 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تقوية الشخصية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التواصل والمرافعة 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القابلية الاجتماعية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تدبير الانطباعات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 لكل دورة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M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اعداد</a:t>
                      </a:r>
                      <a:r>
                        <a:rPr lang="ar-MA" sz="12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وتركيب وقيادة المشاريع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468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استخدام تقنيات</a:t>
                      </a:r>
                      <a:r>
                        <a:rPr lang="ar-MA" sz="12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التواصل الحديثة في ميدان العمل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57158" y="1428736"/>
          <a:ext cx="8001056" cy="1282218"/>
        </p:xfrm>
        <a:graphic>
          <a:graphicData uri="http://schemas.openxmlformats.org/drawingml/2006/table">
            <a:tbl>
              <a:tblPr/>
              <a:tblGrid>
                <a:gridCol w="1214446"/>
                <a:gridCol w="2643206"/>
                <a:gridCol w="1222713"/>
                <a:gridCol w="2122282"/>
                <a:gridCol w="798409"/>
              </a:tblGrid>
              <a:tr h="21036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330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البرنامج الوطني إدماج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وكالة إنعاش التشغيل والكفاءات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البرنامج الوطني تأهيل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M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الادماج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في </a:t>
                      </a:r>
                      <a:r>
                        <a:rPr lang="ar-M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اطار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التعاون الدولي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الإدماج في النسيج </a:t>
                      </a:r>
                      <a:r>
                        <a:rPr lang="ar-S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الج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ه</a:t>
                      </a:r>
                      <a:r>
                        <a:rPr lang="ar-S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وي</a:t>
                      </a:r>
                      <a:endParaRPr lang="ar-SA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دعم الحركية</a:t>
                      </a:r>
                      <a:r>
                        <a:rPr lang="ar-MA" sz="12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المهنية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8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 في السنة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قرض الشرف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الداخلة مبادرة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58" marR="7658" marT="76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697952"/>
          <a:ext cx="8429684" cy="2659610"/>
        </p:xfrm>
        <a:graphic>
          <a:graphicData uri="http://schemas.openxmlformats.org/drawingml/2006/table">
            <a:tbl>
              <a:tblPr/>
              <a:tblGrid>
                <a:gridCol w="3071834"/>
                <a:gridCol w="3829863"/>
                <a:gridCol w="1527987"/>
              </a:tblGrid>
              <a:tr h="184510"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توجهات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متوفرة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وجب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تقويتها</a:t>
                      </a:r>
                      <a:endParaRPr lang="fr-FR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  <a:endParaRPr lang="fr-FR" sz="14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673" marR="8673" marT="86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  <a:endParaRPr lang="fr-FR" sz="14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673" marR="8673" marT="86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42631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برنامج مقاولتي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المركز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الجهوي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للإستثمار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وكالة إنعاش التشغيل والكفاءات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/ سنة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10"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برنامج مؤسسة البنك الشعبي لإحداث المقاولة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المركز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الجهوي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للاستثمار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10">
                <a:tc>
                  <a:txBody>
                    <a:bodyPr/>
                    <a:lstStyle/>
                    <a:p>
                      <a:pPr algn="ctr" rtl="1" fontAlgn="b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مواكبة حاملي المشاريع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180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61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قرض الشرف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جمعية الداخلة مبادرة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 / سنة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10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برنامج تسويق حليب الإبل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وكالة التنمية الاجتماعية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10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برنامج تثمين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منتوجات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الصيد التقليدي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10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برنامج الداخلة مبادرة </a:t>
                      </a:r>
                      <a:r>
                        <a:rPr lang="ar-SA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إمرأة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61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مركز الشراكات والتصديق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المدرسة الوطنية للتجارة والتسيير - الداخلة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حاملي المشاريع بالجهة 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61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تكوين المقاولين الشباب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الوكالة الوطنية لتنمية تربية الأحياء البحرية الداخلة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406</a:t>
                      </a: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82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الإدماج الاقتصادي للشباب وتحسين ومدخولهم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المبادرة الوطنية للتنمية البشرية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الشباب المتراوحة أعمارهم بين 18 و35 سنة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673" marR="8673" marT="86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20" y="4143380"/>
          <a:ext cx="8429684" cy="2661360"/>
        </p:xfrm>
        <a:graphic>
          <a:graphicData uri="http://schemas.openxmlformats.org/drawingml/2006/table">
            <a:tbl>
              <a:tblPr/>
              <a:tblGrid>
                <a:gridCol w="3071834"/>
                <a:gridCol w="3857652"/>
                <a:gridCol w="1500198"/>
              </a:tblGrid>
              <a:tr h="185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Dispositifs à créer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420" marR="8420" marT="84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2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420" marR="8420" marT="84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3635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إحداث ضيعات لإنتاج وتسويق المنتوجات الفلاحية: الخضروات، الفواكه، اللحوم الحمراء، الأبان ....)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المركز </a:t>
                      </a:r>
                      <a:r>
                        <a:rPr lang="ar-S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ج</a:t>
                      </a:r>
                      <a:r>
                        <a:rPr lang="ar-S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هوي</a:t>
                      </a:r>
                      <a:r>
                        <a:rPr lang="ar-M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SA" sz="12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للإستثمار</a:t>
                      </a:r>
                      <a:r>
                        <a:rPr lang="ar-SA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و المديرية </a:t>
                      </a:r>
                      <a:r>
                        <a:rPr lang="ar-SA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الجهوية</a:t>
                      </a:r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للفلاحة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rtl="1" fontAlgn="ctr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 لكل سنة حسب البرنامج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818">
                <a:tc>
                  <a:txBody>
                    <a:bodyPr/>
                    <a:lstStyle/>
                    <a:p>
                      <a:pPr algn="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إحداث مقاولات للخدمات في المهن الفلاحية: 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r" rtl="1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- إنتاج وتعليب المنتوجات الحيوانية والنباتية.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ctr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شركات متخصصة في أنظمة السقي والزراعات المغطاة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-Sociétés de vente de produits phytosanitaires ;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ctr" rtl="1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شركات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متخصصة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في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تسويق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الألات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الفلاحية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وحدات التبريد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2055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مكاتب دراسات متخصصة في الميدان الفلاحي ومواكبة المقاولات.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818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الجمعية المهنية للمصدرين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الغرفة المهنية والقطاع الوصي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818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دار مهن البحر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مندوبية الصيد البحري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3000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238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الطاقات المتجددة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MASEN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85720" y="3404787"/>
          <a:ext cx="8429684" cy="694396"/>
        </p:xfrm>
        <a:graphic>
          <a:graphicData uri="http://schemas.openxmlformats.org/drawingml/2006/table">
            <a:tbl>
              <a:tblPr/>
              <a:tblGrid>
                <a:gridCol w="3071834"/>
                <a:gridCol w="3857652"/>
                <a:gridCol w="1500198"/>
              </a:tblGrid>
              <a:tr h="167321">
                <a:tc>
                  <a:txBody>
                    <a:bodyPr/>
                    <a:lstStyle/>
                    <a:p>
                      <a:pPr algn="ctr" fontAlgn="t"/>
                      <a:r>
                        <a:rPr lang="fr-FR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Dispositifs à réorienter</a:t>
                      </a:r>
                    </a:p>
                  </a:txBody>
                  <a:tcPr marL="8420" marR="8420" marT="84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1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الفاعلين</a:t>
                      </a:r>
                      <a:endParaRPr lang="fr-FR" sz="11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420" marR="8420" marT="84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1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عدد المتدربين</a:t>
                      </a:r>
                      <a:endParaRPr lang="fr-FR" sz="11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8420" marR="8420" marT="84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327036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البناء والأشغال العمومية 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الفيدرالية الوطنية للبناء والأشغال العمومية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9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الصناعة الغذائية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غرفة التجارة والصناعة والخدمات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E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</a:t>
                      </a:r>
                    </a:p>
                  </a:txBody>
                  <a:tcPr marL="8420" marR="8420" marT="8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7" name="Groupe 6"/>
          <p:cNvGrpSpPr/>
          <p:nvPr/>
        </p:nvGrpSpPr>
        <p:grpSpPr>
          <a:xfrm>
            <a:off x="285720" y="0"/>
            <a:ext cx="493040" cy="704343"/>
            <a:chOff x="1" y="3100720"/>
            <a:chExt cx="493040" cy="704343"/>
          </a:xfrm>
        </p:grpSpPr>
        <p:sp>
          <p:nvSpPr>
            <p:cNvPr id="11" name="Chevron 10"/>
            <p:cNvSpPr/>
            <p:nvPr/>
          </p:nvSpPr>
          <p:spPr>
            <a:xfrm rot="5400000">
              <a:off x="-105651" y="3206372"/>
              <a:ext cx="704343" cy="493040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hevron 4"/>
            <p:cNvSpPr/>
            <p:nvPr/>
          </p:nvSpPr>
          <p:spPr>
            <a:xfrm>
              <a:off x="1" y="3347240"/>
              <a:ext cx="493040" cy="2113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6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778759" y="1"/>
            <a:ext cx="7650891" cy="457823"/>
            <a:chOff x="493040" y="3100721"/>
            <a:chExt cx="7650891" cy="457823"/>
          </a:xfrm>
        </p:grpSpPr>
        <p:sp>
          <p:nvSpPr>
            <p:cNvPr id="9" name="Arrondir un rectangle avec un coin du même côté 8"/>
            <p:cNvSpPr/>
            <p:nvPr/>
          </p:nvSpPr>
          <p:spPr>
            <a:xfrm rot="5400000">
              <a:off x="4089574" y="-495813"/>
              <a:ext cx="457823" cy="765089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ondir un rectangle avec un coin du même côté 6"/>
            <p:cNvSpPr/>
            <p:nvPr/>
          </p:nvSpPr>
          <p:spPr>
            <a:xfrm>
              <a:off x="493041" y="3123069"/>
              <a:ext cx="7628542" cy="413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2024" tIns="17145" rIns="17145" bIns="17145" numCol="1" spcCol="1270" anchor="ctr" anchorCtr="0">
              <a:noAutofit/>
            </a:bodyPr>
            <a:lstStyle/>
            <a:p>
              <a:pPr marL="228600" lvl="1" indent="-228600" algn="r" defTabSz="12001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MA" sz="2700" kern="1200" dirty="0" smtClean="0"/>
                <a:t>تشجيع روح المقاولة </a:t>
              </a:r>
              <a:endParaRPr lang="fr-FR" sz="2700" kern="12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3"/>
          <p:cNvGrpSpPr/>
          <p:nvPr/>
        </p:nvGrpSpPr>
        <p:grpSpPr>
          <a:xfrm>
            <a:off x="435623" y="0"/>
            <a:ext cx="493040" cy="704343"/>
            <a:chOff x="1" y="3719877"/>
            <a:chExt cx="493040" cy="704343"/>
          </a:xfrm>
        </p:grpSpPr>
        <p:sp>
          <p:nvSpPr>
            <p:cNvPr id="8" name="Chevron 7"/>
            <p:cNvSpPr/>
            <p:nvPr/>
          </p:nvSpPr>
          <p:spPr>
            <a:xfrm rot="5400000">
              <a:off x="-105651" y="3825529"/>
              <a:ext cx="704343" cy="493040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3966397"/>
              <a:ext cx="493040" cy="2113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7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Groupe 4"/>
          <p:cNvGrpSpPr/>
          <p:nvPr/>
        </p:nvGrpSpPr>
        <p:grpSpPr>
          <a:xfrm>
            <a:off x="928662" y="0"/>
            <a:ext cx="7650891" cy="457823"/>
            <a:chOff x="493040" y="3719877"/>
            <a:chExt cx="7650891" cy="457823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89574" y="123343"/>
              <a:ext cx="457823" cy="765089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493041" y="3742226"/>
              <a:ext cx="7628542" cy="413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2024" tIns="17145" rIns="17145" bIns="17145" numCol="1" spcCol="1270" anchor="ctr" anchorCtr="0">
              <a:noAutofit/>
            </a:bodyPr>
            <a:lstStyle/>
            <a:p>
              <a:pPr marL="228600" lvl="1" indent="-228600" algn="r" defTabSz="12001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MA" sz="2700" kern="1200" dirty="0" err="1" smtClean="0"/>
                <a:t>الاجراءات</a:t>
              </a:r>
              <a:r>
                <a:rPr lang="ar-MA" sz="2700" kern="1200" dirty="0" smtClean="0"/>
                <a:t> المقترحة </a:t>
              </a:r>
              <a:r>
                <a:rPr lang="ar-MA" sz="2700" kern="1200" dirty="0" err="1" smtClean="0"/>
                <a:t>و</a:t>
              </a:r>
              <a:r>
                <a:rPr lang="ar-MA" sz="2700" kern="1200" dirty="0" smtClean="0"/>
                <a:t> التوصيات</a:t>
              </a:r>
              <a:endParaRPr lang="fr-FR" sz="2700" kern="1200" dirty="0"/>
            </a:p>
          </p:txBody>
        </p:sp>
      </p:grpSp>
      <p:sp>
        <p:nvSpPr>
          <p:cNvPr id="11" name="Rectangle à coins arrondis 10"/>
          <p:cNvSpPr/>
          <p:nvPr/>
        </p:nvSpPr>
        <p:spPr>
          <a:xfrm>
            <a:off x="0" y="642918"/>
            <a:ext cx="8858280" cy="62150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>
              <a:buFont typeface="Wingdings" pitchFamily="2" charset="2"/>
              <a:buChar char="q"/>
            </a:pPr>
            <a:endParaRPr lang="ar-MA" sz="2000" dirty="0" smtClean="0">
              <a:solidFill>
                <a:srgbClr val="FF0000"/>
              </a:solidFill>
            </a:endParaRPr>
          </a:p>
          <a:p>
            <a:pPr algn="just" rtl="1">
              <a:buFont typeface="Wingdings" pitchFamily="2" charset="2"/>
              <a:buChar char="q"/>
            </a:pPr>
            <a:r>
              <a:rPr lang="ar-MA" sz="2000" dirty="0" smtClean="0">
                <a:solidFill>
                  <a:srgbClr val="FF0000"/>
                </a:solidFill>
              </a:rPr>
              <a:t>في مجال التكوين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ملائمة شعب التكوين مع حاجيات سوق الشغل على الصعيد </a:t>
            </a:r>
            <a:r>
              <a:rPr lang="ar-SA" sz="2000" dirty="0" err="1" smtClean="0">
                <a:solidFill>
                  <a:schemeClr val="tx1"/>
                </a:solidFill>
              </a:rPr>
              <a:t>الجهوي</a:t>
            </a:r>
            <a:r>
              <a:rPr lang="ar-SA" sz="2000" dirty="0" smtClean="0">
                <a:solidFill>
                  <a:schemeClr val="tx1"/>
                </a:solidFill>
              </a:rPr>
              <a:t>، لاسيما في قطاعات: الفلاحة، السياحة، الصيد البحري، التجارة، الصناعة والصناعة التقليدية.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إحداث مركز للتكوين في اللغات الأجنبية، المحاسبة، المالية وتقنيات إدارة المشاريع، وذلك لفائدة المقاولين الشباب لدى مؤسسات الوسيطة كوكالة إنعاش التشغيل والكفاءات ووكالة التنمية الاجتماعية.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MA" sz="2000" dirty="0" smtClean="0">
                <a:solidFill>
                  <a:schemeClr val="tx1"/>
                </a:solidFill>
              </a:rPr>
              <a:t>وضع برنامج التأهيل المهني لفائدة الشباب حاملي الشهادات العاطلين عن العمل بالجهة.</a:t>
            </a:r>
          </a:p>
          <a:p>
            <a:pPr lvl="0" algn="just" rtl="1"/>
            <a:endParaRPr lang="fr-FR" sz="2000" dirty="0" smtClean="0">
              <a:solidFill>
                <a:schemeClr val="tx1"/>
              </a:solidFill>
            </a:endParaRPr>
          </a:p>
          <a:p>
            <a:pPr algn="just" rtl="1">
              <a:buFont typeface="Wingdings" pitchFamily="2" charset="2"/>
              <a:buChar char="q"/>
            </a:pPr>
            <a:r>
              <a:rPr lang="ar-MA" sz="2000" dirty="0" smtClean="0">
                <a:solidFill>
                  <a:srgbClr val="FF0000"/>
                </a:solidFill>
              </a:rPr>
              <a:t>في مجال الوساطة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المساعدة على إدماج حاملي الشهادات الجامعية عبر تكوينهم في القطاعات ذات الصلة بالمهن الحرة، مع إمكانية التحمل الجزئي لأجرة المستفيدين.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استعمال التكنولوجيات الحديثة للإعلام والاتصال لتبسيط تسجيل مختلف المعلومات المتعلقة بالباحثين عن الشغل (نظام مرتبط بالوكالة الوطنية لإنعاش التشغيل والكفاءات، مع تضمينه كافة المعطيات المتعلقة ببرامج التشغيل).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ar-M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 smtClean="0">
                <a:solidFill>
                  <a:schemeClr val="tx1"/>
                </a:solidFill>
              </a:rPr>
              <a:t>تحسين إمكانية ولوج شباب الجهة لسوق الشغل وتمكينهم من دورات تدريبية مؤدى عنها من أجل تحسين كفاءتهم وتمكينهم من الاستئناس بمحال الأعمال والشراكات.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تنشيط عمل مؤسسات الوساطة </a:t>
            </a:r>
            <a:r>
              <a:rPr lang="ar-SA" sz="2000" dirty="0" err="1" smtClean="0">
                <a:solidFill>
                  <a:schemeClr val="tx1"/>
                </a:solidFill>
              </a:rPr>
              <a:t>الجهوية</a:t>
            </a:r>
            <a:r>
              <a:rPr lang="ar-SA" sz="2000" dirty="0" smtClean="0">
                <a:solidFill>
                  <a:schemeClr val="tx1"/>
                </a:solidFill>
              </a:rPr>
              <a:t>، ولاسيما وكالة إنعاش التشغيل والكفاءات ووكالة التنمية الاجتماعية من أجل تمكين شباب الجهة من التحول السلس نحو عالم الشغل. 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just" rtl="1"/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/>
            <a:endParaRPr lang="fr-F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435623" y="0"/>
            <a:ext cx="493040" cy="704343"/>
            <a:chOff x="1" y="3719877"/>
            <a:chExt cx="493040" cy="704343"/>
          </a:xfrm>
        </p:grpSpPr>
        <p:sp>
          <p:nvSpPr>
            <p:cNvPr id="8" name="Chevron 7"/>
            <p:cNvSpPr/>
            <p:nvPr/>
          </p:nvSpPr>
          <p:spPr>
            <a:xfrm rot="5400000">
              <a:off x="-105651" y="3825529"/>
              <a:ext cx="704343" cy="493040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1" y="3966397"/>
              <a:ext cx="493040" cy="2113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7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928662" y="0"/>
            <a:ext cx="7650891" cy="457823"/>
            <a:chOff x="493040" y="3719877"/>
            <a:chExt cx="7650891" cy="457823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89574" y="123343"/>
              <a:ext cx="457823" cy="7650891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493041" y="3742226"/>
              <a:ext cx="7628542" cy="413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2024" tIns="17145" rIns="17145" bIns="17145" numCol="1" spcCol="1270" anchor="ctr" anchorCtr="0">
              <a:noAutofit/>
            </a:bodyPr>
            <a:lstStyle/>
            <a:p>
              <a:pPr marL="228600" lvl="1" indent="-228600" algn="r" defTabSz="12001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ar-MA" sz="2700" kern="1200" dirty="0" err="1" smtClean="0"/>
                <a:t>الاجراءات</a:t>
              </a:r>
              <a:r>
                <a:rPr lang="ar-MA" sz="2700" kern="1200" dirty="0" smtClean="0"/>
                <a:t> المقترحة </a:t>
              </a:r>
              <a:r>
                <a:rPr lang="ar-MA" sz="2700" kern="1200" dirty="0" err="1" smtClean="0"/>
                <a:t>و</a:t>
              </a:r>
              <a:r>
                <a:rPr lang="ar-MA" sz="2700" kern="1200" dirty="0" smtClean="0"/>
                <a:t> التوصيات</a:t>
              </a:r>
              <a:endParaRPr lang="fr-FR" sz="2700" kern="1200" dirty="0"/>
            </a:p>
          </p:txBody>
        </p:sp>
      </p:grpSp>
      <p:sp>
        <p:nvSpPr>
          <p:cNvPr id="11" name="Rectangle à coins arrondis 10"/>
          <p:cNvSpPr/>
          <p:nvPr/>
        </p:nvSpPr>
        <p:spPr>
          <a:xfrm>
            <a:off x="0" y="642918"/>
            <a:ext cx="8858280" cy="62150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>
              <a:buFont typeface="Wingdings" pitchFamily="2" charset="2"/>
              <a:buChar char="q"/>
            </a:pPr>
            <a:r>
              <a:rPr lang="ar-MA" sz="2000" dirty="0" smtClean="0">
                <a:solidFill>
                  <a:srgbClr val="FF0000"/>
                </a:solidFill>
              </a:rPr>
              <a:t>في مجال دعم روح المقاولة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دعم وتشجيع  إطار تشاركي للتمويل بين </a:t>
            </a:r>
            <a:r>
              <a:rPr lang="ar-SA" sz="2000" dirty="0" err="1" smtClean="0">
                <a:solidFill>
                  <a:schemeClr val="tx1"/>
                </a:solidFill>
              </a:rPr>
              <a:t>الأبناك</a:t>
            </a:r>
            <a:r>
              <a:rPr lang="ar-SA" sz="2000" dirty="0" smtClean="0">
                <a:solidFill>
                  <a:schemeClr val="tx1"/>
                </a:solidFill>
              </a:rPr>
              <a:t> والجمعيات المهنية.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MA" sz="2000" dirty="0" smtClean="0">
                <a:solidFill>
                  <a:schemeClr val="tx1"/>
                </a:solidFill>
              </a:rPr>
              <a:t>مواكبة المقاولات الناشئة بالجهة في تسويق </a:t>
            </a:r>
            <a:r>
              <a:rPr lang="ar-MA" sz="2000" dirty="0" err="1" smtClean="0">
                <a:solidFill>
                  <a:schemeClr val="tx1"/>
                </a:solidFill>
              </a:rPr>
              <a:t>منتوجاتها</a:t>
            </a:r>
            <a:r>
              <a:rPr lang="ar-MA" sz="2000" dirty="0" smtClean="0">
                <a:solidFill>
                  <a:schemeClr val="tx1"/>
                </a:solidFill>
              </a:rPr>
              <a:t> والخدمات التي تقدمها.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just" rtl="1">
              <a:buFont typeface="Wingdings" pitchFamily="2" charset="2"/>
              <a:buChar char="v"/>
            </a:pPr>
            <a:r>
              <a:rPr lang="ar-MA" sz="2000" dirty="0" smtClean="0">
                <a:solidFill>
                  <a:schemeClr val="tx1"/>
                </a:solidFill>
              </a:rPr>
              <a:t>حث المقاولات الكبرى بالجهة على إحداث مشاتل لفائدة المقاولات الناشئة.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just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منح قروض الشرف بالنسبة لحاملي المشاريع عند التأسيس.  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just" rtl="1">
              <a:buFont typeface="Wingdings" pitchFamily="2" charset="2"/>
              <a:buChar char="q"/>
            </a:pPr>
            <a:r>
              <a:rPr lang="ar-MA" sz="2000" dirty="0" err="1" smtClean="0">
                <a:solidFill>
                  <a:srgbClr val="FF0000"/>
                </a:solidFill>
              </a:rPr>
              <a:t>اجراءات</a:t>
            </a:r>
            <a:r>
              <a:rPr lang="ar-MA" sz="2000" dirty="0" smtClean="0">
                <a:solidFill>
                  <a:srgbClr val="FF0000"/>
                </a:solidFill>
              </a:rPr>
              <a:t> مصاحبة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اتخاذ حزمة إجراءات تحفيزية لتنظيم الأنشطة ذات الصلة بالقطاع غير المنظم، مع الأخذ بعين الاعتبار قدرة هذا النوع من الأنشطة على خلق فرص للشغل.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ar-SA" sz="2000" dirty="0" smtClean="0">
                <a:solidFill>
                  <a:schemeClr val="tx1"/>
                </a:solidFill>
              </a:rPr>
              <a:t>خلق صندوق </a:t>
            </a:r>
            <a:r>
              <a:rPr lang="ar-SA" sz="2000" dirty="0" err="1" smtClean="0">
                <a:solidFill>
                  <a:schemeClr val="tx1"/>
                </a:solidFill>
              </a:rPr>
              <a:t>جهوي</a:t>
            </a:r>
            <a:r>
              <a:rPr lang="ar-SA" sz="2000" dirty="0" smtClean="0">
                <a:solidFill>
                  <a:schemeClr val="tx1"/>
                </a:solidFill>
              </a:rPr>
              <a:t> لدعم المقاولات بالجهة على أساس معايير </a:t>
            </a:r>
            <a:r>
              <a:rPr lang="ar-SA" sz="2000" dirty="0" err="1" smtClean="0">
                <a:solidFill>
                  <a:schemeClr val="tx1"/>
                </a:solidFill>
              </a:rPr>
              <a:t>الإستحقق</a:t>
            </a:r>
            <a:r>
              <a:rPr lang="ar-SA" sz="2000" dirty="0" smtClean="0">
                <a:solidFill>
                  <a:schemeClr val="tx1"/>
                </a:solidFill>
              </a:rPr>
              <a:t> وخصوصيات المقاولة المحلية.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ar-MA" sz="2000" dirty="0" smtClean="0">
                <a:solidFill>
                  <a:schemeClr val="tx1"/>
                </a:solidFill>
              </a:rPr>
              <a:t>إعطاء الأولوية بالنسبة للمقاولات الصغرى والمتوسطة بالنسبة لولوج </a:t>
            </a:r>
            <a:r>
              <a:rPr lang="ar-MA" sz="2000" dirty="0" err="1" smtClean="0">
                <a:solidFill>
                  <a:schemeClr val="tx1"/>
                </a:solidFill>
              </a:rPr>
              <a:t>الطلبيات</a:t>
            </a:r>
            <a:r>
              <a:rPr lang="ar-MA" sz="2000" dirty="0" smtClean="0">
                <a:solidFill>
                  <a:schemeClr val="tx1"/>
                </a:solidFill>
              </a:rPr>
              <a:t> العمومية ولاسيما الصفقات العمومية التي تعلن عنها المصالح </a:t>
            </a:r>
            <a:r>
              <a:rPr lang="ar-MA" sz="2000" dirty="0" err="1" smtClean="0">
                <a:solidFill>
                  <a:schemeClr val="tx1"/>
                </a:solidFill>
              </a:rPr>
              <a:t>اللاممركزة</a:t>
            </a:r>
            <a:r>
              <a:rPr lang="ar-MA" sz="2000" dirty="0" smtClean="0">
                <a:solidFill>
                  <a:schemeClr val="tx1"/>
                </a:solidFill>
              </a:rPr>
              <a:t> بالجهة وكذا الجماعات المحلية..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 algn="r" rtl="1"/>
            <a:endParaRPr lang="fr-F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ChangeArrowheads="1"/>
          </p:cNvSpPr>
          <p:nvPr/>
        </p:nvSpPr>
        <p:spPr bwMode="auto">
          <a:xfrm>
            <a:off x="1785918" y="2786058"/>
            <a:ext cx="5286412" cy="792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742950" lvl="1" indent="-285750" algn="ctr" rtl="1" eaLnBrk="0" hangingPunct="0">
              <a:lnSpc>
                <a:spcPct val="80000"/>
              </a:lnSpc>
              <a:spcBef>
                <a:spcPct val="20000"/>
              </a:spcBef>
              <a:buClr>
                <a:srgbClr val="990033"/>
              </a:buClr>
              <a:buSzPct val="80000"/>
              <a:buFont typeface="Wingdings" pitchFamily="2" charset="2"/>
              <a:buNone/>
            </a:pPr>
            <a:r>
              <a:rPr lang="ar-MA" sz="4800" dirty="0" smtClean="0">
                <a:solidFill>
                  <a:srgbClr val="990033"/>
                </a:solidFill>
                <a:latin typeface="Arial" pitchFamily="34" charset="0"/>
              </a:rPr>
              <a:t>شكرا لكم</a:t>
            </a:r>
            <a:endParaRPr lang="ar-MA" sz="4800" dirty="0">
              <a:solidFill>
                <a:srgbClr val="990033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graphicFrame>
        <p:nvGraphicFramePr>
          <p:cNvPr id="4" name="Diagramme 3"/>
          <p:cNvGraphicFramePr/>
          <p:nvPr/>
        </p:nvGraphicFramePr>
        <p:xfrm>
          <a:off x="357158" y="1714488"/>
          <a:ext cx="8143932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CAE5D7-F4CF-44AA-9DF2-DF4AC970A0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7CAE5D7-F4CF-44AA-9DF2-DF4AC970A0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8AC749-2424-4A6F-87F5-026C25248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28AC749-2424-4A6F-87F5-026C252482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9FA2E6-2629-4DBD-8FB6-74654D59B4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709FA2E6-2629-4DBD-8FB6-74654D59B4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E9447A-5E6F-4932-94CB-E4DEFFEA7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CDE9447A-5E6F-4932-94CB-E4DEFFEA76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44473E-BFF7-45E9-843F-9C146C2B9A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B444473E-BFF7-45E9-843F-9C146C2B9A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1F7A98-74FA-4802-B1FF-3F8F63049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3B1F7A98-74FA-4802-B1FF-3F8F63049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9CA995-2734-47B1-B7FC-BEDB8E61F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DC9CA995-2734-47B1-B7FC-BEDB8E61F0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4B47EB-220E-47F9-BE31-4DC927938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844B47EB-220E-47F9-BE31-4DC9279387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2A0C18-7D93-4ED9-8ECA-DE3D51DDFB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952A0C18-7D93-4ED9-8ECA-DE3D51DDFB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7F7FF2-DA36-429C-8697-C1B9489AA5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1B7F7FF2-DA36-429C-8697-C1B9489AA5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F6EC4B-9163-43B0-BA84-D93E79A1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D0F6EC4B-9163-43B0-BA84-D93E79A11C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E3A713-E1A2-44EB-8314-C2B10A0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87E3A713-E1A2-44EB-8314-C2B10A0672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468B2D-0E21-485B-B09E-EEF9E54E7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47468B2D-0E21-485B-B09E-EEF9E54E75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46CF28-0115-4EE3-AA53-0DFCB76D9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6346CF28-0115-4EE3-AA53-0DFCB76D9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3"/>
          <p:cNvGrpSpPr/>
          <p:nvPr/>
        </p:nvGrpSpPr>
        <p:grpSpPr>
          <a:xfrm>
            <a:off x="354710" y="108737"/>
            <a:ext cx="573954" cy="819933"/>
            <a:chOff x="1" y="2693"/>
            <a:chExt cx="573954" cy="819933"/>
          </a:xfrm>
        </p:grpSpPr>
        <p:sp>
          <p:nvSpPr>
            <p:cNvPr id="8" name="Chevron 7"/>
            <p:cNvSpPr/>
            <p:nvPr/>
          </p:nvSpPr>
          <p:spPr>
            <a:xfrm rot="5400000">
              <a:off x="-122989" y="125683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2" y="289670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1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Groupe 4"/>
          <p:cNvGrpSpPr/>
          <p:nvPr/>
        </p:nvGrpSpPr>
        <p:grpSpPr>
          <a:xfrm>
            <a:off x="928662" y="171756"/>
            <a:ext cx="7569978" cy="533236"/>
            <a:chOff x="573953" y="65712"/>
            <a:chExt cx="7569978" cy="533236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92324" y="-3452659"/>
              <a:ext cx="53323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573953" y="91742"/>
              <a:ext cx="7543948" cy="481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السياق العام</a:t>
              </a:r>
              <a:endParaRPr lang="fr-FR" sz="3200" kern="1200" dirty="0"/>
            </a:p>
          </p:txBody>
        </p:sp>
      </p:grpSp>
      <p:sp>
        <p:nvSpPr>
          <p:cNvPr id="10" name="Rectangle à coins arrondis 9"/>
          <p:cNvSpPr/>
          <p:nvPr/>
        </p:nvSpPr>
        <p:spPr>
          <a:xfrm>
            <a:off x="4429124" y="857232"/>
            <a:ext cx="421484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على المستوى الوطني 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42844" y="1643050"/>
            <a:ext cx="8572560" cy="50720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-MA" sz="16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الخطب الملكية السامية</a:t>
            </a:r>
          </a:p>
          <a:p>
            <a:pPr algn="r" rtl="1"/>
            <a:r>
              <a:rPr lang="ar-MA" sz="1600" b="0" dirty="0" smtClean="0">
                <a:solidFill>
                  <a:schemeClr val="tx1"/>
                </a:solidFill>
              </a:rPr>
              <a:t>” أمام هذا الوضع، ندعو للانكباب بكل جدية ومسؤولية، على هذه المسألة، من أجل توفير الجاذبية والظروف المناسبة لتحفيز هذه الكفاءات على الاستقرار والعمل بالمغرب. ومن أجل التصدي للإشكالية المزمنة، </a:t>
            </a:r>
            <a:r>
              <a:rPr lang="ar-MA" sz="1600" b="0" dirty="0" err="1" smtClean="0">
                <a:solidFill>
                  <a:schemeClr val="tx1"/>
                </a:solidFill>
              </a:rPr>
              <a:t>للملاءمة</a:t>
            </a:r>
            <a:r>
              <a:rPr lang="ar-MA" sz="1600" b="0" dirty="0" smtClean="0">
                <a:solidFill>
                  <a:schemeClr val="tx1"/>
                </a:solidFill>
              </a:rPr>
              <a:t> بين التكوين والتشغيل، والتخفيف من البطالة، ندعو الحكومة والفاعلين لاتخاذ مجموعة من التدابير، في أقرب الآجال، تهدف على الخصوص إلى :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+ أولا : القيام بمراجعة شاملة لآليات وبرامج الدعم العمومي لتشغيل الشباب، للرفع من </a:t>
            </a:r>
            <a:r>
              <a:rPr lang="ar-MA" sz="1600" b="0" dirty="0" err="1" smtClean="0">
                <a:solidFill>
                  <a:schemeClr val="tx1"/>
                </a:solidFill>
              </a:rPr>
              <a:t>نجاعتها</a:t>
            </a:r>
            <a:r>
              <a:rPr lang="ar-MA" sz="1600" b="0" dirty="0" smtClean="0">
                <a:solidFill>
                  <a:schemeClr val="tx1"/>
                </a:solidFill>
              </a:rPr>
              <a:t>، وجعلها تستجيب لتطلعات الشباب، على غرار ما دعوت إليه في خطاب العرش بخصوص برامج الحماية الاجتماعية.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وفي أفق ذلك، قررنا تنظيم لقاء وطني للتشغيل والتكوين، وذلك قبل نهاية السنة، لبلورة قرارات عملية، وحلول جديدة، وإطلاق مبادرات، ووضع خارطة طريق مضبوطة، للنهوض بالتشغيل.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+ ثانيا : إعطاء الأسبقية للتخصصات التي توفر الشغل، واعتماد نظام ناجع للتوجيه المبكر، سنتين أو ثلاث سنوات قبل </a:t>
            </a:r>
            <a:r>
              <a:rPr lang="ar-MA" sz="1600" b="0" dirty="0" err="1" smtClean="0">
                <a:solidFill>
                  <a:schemeClr val="tx1"/>
                </a:solidFill>
              </a:rPr>
              <a:t>الباكالوريا</a:t>
            </a:r>
            <a:r>
              <a:rPr lang="ar-MA" sz="1600" b="0" dirty="0" smtClean="0">
                <a:solidFill>
                  <a:schemeClr val="tx1"/>
                </a:solidFill>
              </a:rPr>
              <a:t>، لمساعدة التلاميذ على الاختيار، حسب مؤهلاتهم </a:t>
            </a:r>
            <a:r>
              <a:rPr lang="ar-MA" sz="1600" b="0" dirty="0" err="1" smtClean="0">
                <a:solidFill>
                  <a:schemeClr val="tx1"/>
                </a:solidFill>
              </a:rPr>
              <a:t>وميولاتهم</a:t>
            </a:r>
            <a:r>
              <a:rPr lang="ar-MA" sz="1600" b="0" dirty="0" smtClean="0">
                <a:solidFill>
                  <a:schemeClr val="tx1"/>
                </a:solidFill>
              </a:rPr>
              <a:t>، بين التوجه للشعب الجامعية أو للتكوين المهني.“</a:t>
            </a:r>
          </a:p>
          <a:p>
            <a:pPr algn="r" rtl="1"/>
            <a:r>
              <a:rPr lang="ar-MA" sz="1800" b="0" dirty="0" smtClean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ar-MA" sz="1800" b="0" u="sng" dirty="0" smtClean="0">
                <a:solidFill>
                  <a:srgbClr val="0070C0"/>
                </a:solidFill>
              </a:rPr>
              <a:t> مقتطف من خطاب </a:t>
            </a:r>
            <a:r>
              <a:rPr lang="ar-MA" sz="1600" b="0" u="sng" dirty="0" smtClean="0">
                <a:solidFill>
                  <a:srgbClr val="0070C0"/>
                </a:solidFill>
              </a:rPr>
              <a:t>الذكرى الخامسة والستين لثورة الملك والشعب</a:t>
            </a:r>
          </a:p>
          <a:p>
            <a:pPr algn="r" rtl="1"/>
            <a:r>
              <a:rPr lang="ar-MA" sz="1600" b="0" dirty="0" smtClean="0">
                <a:solidFill>
                  <a:schemeClr val="tx1"/>
                </a:solidFill>
              </a:rPr>
              <a:t>      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r" rtl="1"/>
            <a:endParaRPr lang="ar-MA" sz="1600" b="0" u="sng" dirty="0" smtClean="0">
              <a:solidFill>
                <a:srgbClr val="0070C0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354710" y="108737"/>
            <a:ext cx="573954" cy="819933"/>
            <a:chOff x="1" y="2693"/>
            <a:chExt cx="573954" cy="819933"/>
          </a:xfrm>
        </p:grpSpPr>
        <p:sp>
          <p:nvSpPr>
            <p:cNvPr id="8" name="Chevron 7"/>
            <p:cNvSpPr/>
            <p:nvPr/>
          </p:nvSpPr>
          <p:spPr>
            <a:xfrm rot="5400000">
              <a:off x="-122989" y="125683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2" y="289670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1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928662" y="171756"/>
            <a:ext cx="7569978" cy="533236"/>
            <a:chOff x="573953" y="65712"/>
            <a:chExt cx="7569978" cy="533236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92324" y="-3452659"/>
              <a:ext cx="53323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573953" y="91742"/>
              <a:ext cx="7543948" cy="481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السياق العام</a:t>
              </a:r>
              <a:endParaRPr lang="fr-FR" sz="3200" kern="1200" dirty="0"/>
            </a:p>
          </p:txBody>
        </p:sp>
      </p:grpSp>
      <p:sp>
        <p:nvSpPr>
          <p:cNvPr id="10" name="Rectangle à coins arrondis 9"/>
          <p:cNvSpPr/>
          <p:nvPr/>
        </p:nvSpPr>
        <p:spPr>
          <a:xfrm>
            <a:off x="4429124" y="857232"/>
            <a:ext cx="421484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على المستوى الوطني 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42844" y="1643050"/>
            <a:ext cx="8572560" cy="50720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-MA" sz="16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الخطب الملكية السامية</a:t>
            </a:r>
          </a:p>
          <a:p>
            <a:pPr algn="r" rtl="1"/>
            <a:r>
              <a:rPr lang="ar-MA" sz="1600" b="0" dirty="0" smtClean="0">
                <a:solidFill>
                  <a:schemeClr val="tx1"/>
                </a:solidFill>
              </a:rPr>
              <a:t>” أمام هذا الوضع، ندعو للانكباب بكل جدية ومسؤولية، على هذه المسألة، من أجل توفير الجاذبية والظروف المناسبة لتحفيز هذه الكفاءات على الاستقرار والعمل بالمغرب. ومن أجل التصدي للإشكالية المزمنة، </a:t>
            </a:r>
            <a:r>
              <a:rPr lang="ar-MA" sz="1600" b="0" dirty="0" err="1" smtClean="0">
                <a:solidFill>
                  <a:schemeClr val="tx1"/>
                </a:solidFill>
              </a:rPr>
              <a:t>للملاءمة</a:t>
            </a:r>
            <a:r>
              <a:rPr lang="ar-MA" sz="1600" b="0" dirty="0" smtClean="0">
                <a:solidFill>
                  <a:schemeClr val="tx1"/>
                </a:solidFill>
              </a:rPr>
              <a:t> بين التكوين والتشغيل، والتخفيف من البطالة، ندعو الحكومة والفاعلين لاتخاذ مجموعة من التدابير، في أقرب الآجال، تهدف على الخصوص إلى :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+ أولا : القيام بمراجعة شاملة لآليات وبرامج الدعم العمومي لتشغيل الشباب، للرفع من </a:t>
            </a:r>
            <a:r>
              <a:rPr lang="ar-MA" sz="1600" b="0" dirty="0" err="1" smtClean="0">
                <a:solidFill>
                  <a:schemeClr val="tx1"/>
                </a:solidFill>
              </a:rPr>
              <a:t>نجاعتها</a:t>
            </a:r>
            <a:r>
              <a:rPr lang="ar-MA" sz="1600" b="0" dirty="0" smtClean="0">
                <a:solidFill>
                  <a:schemeClr val="tx1"/>
                </a:solidFill>
              </a:rPr>
              <a:t>، وجعلها تستجيب لتطلعات الشباب، على غرار ما دعوت إليه في خطاب العرش بخصوص برامج الحماية الاجتماعية.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وفي أفق ذلك، قررنا تنظيم لقاء وطني للتشغيل والتكوين، وذلك قبل نهاية السنة، لبلورة قرارات عملية، وحلول جديدة، وإطلاق مبادرات، ووضع خارطة طريق مضبوطة، للنهوض بالتشغيل.</a:t>
            </a: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dirty="0" smtClean="0">
                <a:solidFill>
                  <a:schemeClr val="tx1"/>
                </a:solidFill>
              </a:rPr>
              <a:t/>
            </a:r>
            <a:br>
              <a:rPr lang="ar-MA" sz="1600" dirty="0" smtClean="0">
                <a:solidFill>
                  <a:schemeClr val="tx1"/>
                </a:solidFill>
              </a:rPr>
            </a:br>
            <a:r>
              <a:rPr lang="ar-MA" sz="1600" b="0" dirty="0" smtClean="0">
                <a:solidFill>
                  <a:schemeClr val="tx1"/>
                </a:solidFill>
              </a:rPr>
              <a:t>+ ثانيا : إعطاء الأسبقية للتخصصات التي توفر الشغل، واعتماد نظام ناجع للتوجيه المبكر، سنتين أو ثلاث سنوات قبل </a:t>
            </a:r>
            <a:r>
              <a:rPr lang="ar-MA" sz="1600" b="0" dirty="0" err="1" smtClean="0">
                <a:solidFill>
                  <a:schemeClr val="tx1"/>
                </a:solidFill>
              </a:rPr>
              <a:t>الباكالوريا</a:t>
            </a:r>
            <a:r>
              <a:rPr lang="ar-MA" sz="1600" b="0" dirty="0" smtClean="0">
                <a:solidFill>
                  <a:schemeClr val="tx1"/>
                </a:solidFill>
              </a:rPr>
              <a:t>، لمساعدة التلاميذ على الاختيار، حسب مؤهلاتهم </a:t>
            </a:r>
            <a:r>
              <a:rPr lang="ar-MA" sz="1600" b="0" dirty="0" err="1" smtClean="0">
                <a:solidFill>
                  <a:schemeClr val="tx1"/>
                </a:solidFill>
              </a:rPr>
              <a:t>وميولاتهم</a:t>
            </a:r>
            <a:r>
              <a:rPr lang="ar-MA" sz="1600" b="0" dirty="0" smtClean="0">
                <a:solidFill>
                  <a:schemeClr val="tx1"/>
                </a:solidFill>
              </a:rPr>
              <a:t>، بين التوجه للشعب الجامعية أو للتكوين المهني.“</a:t>
            </a:r>
          </a:p>
          <a:p>
            <a:pPr algn="r" rtl="1"/>
            <a:r>
              <a:rPr lang="ar-MA" sz="1800" b="0" dirty="0" smtClean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ar-MA" sz="1800" b="0" u="sng" dirty="0" smtClean="0">
                <a:solidFill>
                  <a:srgbClr val="0070C0"/>
                </a:solidFill>
              </a:rPr>
              <a:t> مقتطف من خطاب </a:t>
            </a:r>
            <a:r>
              <a:rPr lang="ar-MA" sz="1600" b="0" u="sng" dirty="0" smtClean="0">
                <a:solidFill>
                  <a:srgbClr val="0070C0"/>
                </a:solidFill>
              </a:rPr>
              <a:t>الذكرى الخامسة والستين لثورة الملك والشعب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النموذج التنموي الجديد      </a:t>
            </a:r>
            <a:endParaRPr lang="fr-FR" sz="24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1600" b="0" dirty="0" smtClean="0">
                <a:solidFill>
                  <a:schemeClr val="tx1"/>
                </a:solidFill>
              </a:rPr>
              <a:t>      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r" rtl="1"/>
            <a:endParaRPr lang="ar-MA" sz="1600" b="0" u="sng" dirty="0" smtClean="0">
              <a:solidFill>
                <a:srgbClr val="0070C0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42844" y="1643050"/>
            <a:ext cx="8572560" cy="50720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-MA" sz="16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النموذج التنموي الجديد 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إطلاق المرحلة الثالثة من المبادرة الوطنية للتنمية البشرية 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400" dirty="0" smtClean="0">
                <a:solidFill>
                  <a:schemeClr val="tx1"/>
                </a:solidFill>
              </a:rPr>
              <a:t>الرؤية الجديدة للبرامج الاجتماعية – السجل الاجتماعي الموحد -   </a:t>
            </a:r>
            <a:endParaRPr lang="fr-FR" sz="2400" dirty="0" smtClean="0">
              <a:solidFill>
                <a:schemeClr val="tx1"/>
              </a:solidFill>
            </a:endParaRPr>
          </a:p>
          <a:p>
            <a:pPr algn="r" rtl="1"/>
            <a:r>
              <a:rPr lang="ar-MA" sz="1600" b="0" dirty="0" smtClean="0">
                <a:solidFill>
                  <a:schemeClr val="tx1"/>
                </a:solidFill>
              </a:rPr>
              <a:t>      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r" rtl="1"/>
            <a:endParaRPr lang="ar-MA" sz="1600" b="0" u="sng" dirty="0" smtClean="0">
              <a:solidFill>
                <a:srgbClr val="0070C0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42844" y="1643050"/>
            <a:ext cx="8572560" cy="30003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-MA" sz="16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endParaRPr lang="ar-MA" sz="28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endParaRPr lang="ar-MA" sz="2800" b="0" dirty="0" smtClean="0">
              <a:solidFill>
                <a:schemeClr val="tx1"/>
              </a:solidFill>
            </a:endParaRPr>
          </a:p>
          <a:p>
            <a:pPr algn="r" rtl="1"/>
            <a:endParaRPr lang="ar-MA" sz="28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sz="2800" b="0" dirty="0" smtClean="0">
                <a:solidFill>
                  <a:schemeClr val="tx1"/>
                </a:solidFill>
              </a:rPr>
              <a:t>تنزيل النموذج التنموي الخاص بالجهة في إطار </a:t>
            </a:r>
            <a:r>
              <a:rPr lang="ar-MA" sz="2800" b="0" dirty="0" err="1" smtClean="0">
                <a:solidFill>
                  <a:schemeClr val="tx1"/>
                </a:solidFill>
              </a:rPr>
              <a:t>الجهوية</a:t>
            </a:r>
            <a:r>
              <a:rPr lang="ar-MA" sz="2800" b="0" dirty="0" smtClean="0">
                <a:solidFill>
                  <a:schemeClr val="tx1"/>
                </a:solidFill>
              </a:rPr>
              <a:t> الموسعة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0" dirty="0" smtClean="0">
                <a:solidFill>
                  <a:schemeClr val="tx1"/>
                </a:solidFill>
              </a:rPr>
              <a:t>تفعيل ميثاق </a:t>
            </a:r>
            <a:r>
              <a:rPr lang="ar-MA" sz="2800" b="0" dirty="0" err="1" smtClean="0">
                <a:solidFill>
                  <a:schemeClr val="tx1"/>
                </a:solidFill>
              </a:rPr>
              <a:t>اللاتمركز</a:t>
            </a:r>
            <a:r>
              <a:rPr lang="ar-MA" sz="2800" b="0" dirty="0" smtClean="0">
                <a:solidFill>
                  <a:schemeClr val="tx1"/>
                </a:solidFill>
              </a:rPr>
              <a:t> الإداري 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0" dirty="0" err="1" smtClean="0">
                <a:solidFill>
                  <a:schemeClr val="tx1"/>
                </a:solidFill>
              </a:rPr>
              <a:t>الدينامية</a:t>
            </a:r>
            <a:r>
              <a:rPr lang="ar-MA" sz="2800" b="0" dirty="0" smtClean="0">
                <a:solidFill>
                  <a:schemeClr val="tx1"/>
                </a:solidFill>
              </a:rPr>
              <a:t> و الحركية الاقتصادية بالجهة: معدل نمو اقتصادي ومعدلات نشاط شغل مرتفعة ومعدل بطالة منخفض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0" dirty="0" smtClean="0">
                <a:solidFill>
                  <a:schemeClr val="tx1"/>
                </a:solidFill>
              </a:rPr>
              <a:t>بنية سكانية </a:t>
            </a:r>
            <a:r>
              <a:rPr lang="ar-MA" sz="2800" b="0" dirty="0" err="1" smtClean="0">
                <a:solidFill>
                  <a:schemeClr val="tx1"/>
                </a:solidFill>
              </a:rPr>
              <a:t>وديموغرافية</a:t>
            </a:r>
            <a:r>
              <a:rPr lang="ar-MA" sz="2800" b="0" dirty="0" smtClean="0">
                <a:solidFill>
                  <a:schemeClr val="tx1"/>
                </a:solidFill>
              </a:rPr>
              <a:t> خاصة : ساكنة شابة ومعدل ذكورة مرتفع وجهة حاضنة للهجرة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0" dirty="0" smtClean="0">
                <a:solidFill>
                  <a:schemeClr val="tx1"/>
                </a:solidFill>
              </a:rPr>
              <a:t>الموقع المتميز للجهة كبوابة للانفتاح على إفريقيا و بقية العالم </a:t>
            </a:r>
          </a:p>
          <a:p>
            <a:pPr algn="r" rtl="1"/>
            <a:endParaRPr lang="ar-MA" sz="2800" b="0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endParaRPr lang="fr-FR" sz="2800" dirty="0" smtClean="0">
              <a:solidFill>
                <a:schemeClr val="tx1"/>
              </a:solidFill>
            </a:endParaRPr>
          </a:p>
          <a:p>
            <a:pPr algn="r" rtl="1"/>
            <a:endParaRPr lang="ar-MA" sz="1600" b="0" u="sng" dirty="0" smtClean="0">
              <a:solidFill>
                <a:srgbClr val="0070C0"/>
              </a:solidFill>
            </a:endParaRPr>
          </a:p>
          <a:p>
            <a:pPr algn="r" rtl="1"/>
            <a:endParaRPr lang="ar-MA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429124" y="857232"/>
            <a:ext cx="421484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على المستوى </a:t>
            </a:r>
            <a:r>
              <a:rPr lang="ar-MA" dirty="0" err="1" smtClean="0"/>
              <a:t>الجهوي</a:t>
            </a:r>
            <a:r>
              <a:rPr lang="ar-MA" dirty="0" smtClean="0"/>
              <a:t> </a:t>
            </a: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354710" y="108737"/>
            <a:ext cx="573954" cy="819933"/>
            <a:chOff x="1" y="2693"/>
            <a:chExt cx="573954" cy="819933"/>
          </a:xfrm>
        </p:grpSpPr>
        <p:sp>
          <p:nvSpPr>
            <p:cNvPr id="5" name="Chevron 4"/>
            <p:cNvSpPr/>
            <p:nvPr/>
          </p:nvSpPr>
          <p:spPr>
            <a:xfrm rot="5400000">
              <a:off x="-122989" y="125683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hevron 4"/>
            <p:cNvSpPr/>
            <p:nvPr/>
          </p:nvSpPr>
          <p:spPr>
            <a:xfrm>
              <a:off x="2" y="289670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1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928662" y="171756"/>
            <a:ext cx="7569978" cy="533236"/>
            <a:chOff x="573953" y="65712"/>
            <a:chExt cx="7569978" cy="533236"/>
          </a:xfrm>
        </p:grpSpPr>
        <p:sp>
          <p:nvSpPr>
            <p:cNvPr id="10" name="Arrondir un rectangle avec un coin du même côté 9"/>
            <p:cNvSpPr/>
            <p:nvPr/>
          </p:nvSpPr>
          <p:spPr>
            <a:xfrm rot="5400000">
              <a:off x="4092324" y="-3452659"/>
              <a:ext cx="53323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Arrondir un rectangle avec un coin du même côté 6"/>
            <p:cNvSpPr/>
            <p:nvPr/>
          </p:nvSpPr>
          <p:spPr>
            <a:xfrm>
              <a:off x="573953" y="91742"/>
              <a:ext cx="7543948" cy="481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السياق العام</a:t>
              </a:r>
              <a:endParaRPr lang="fr-FR" sz="3200" kern="12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283272" y="108737"/>
            <a:ext cx="573954" cy="605619"/>
            <a:chOff x="1" y="723460"/>
            <a:chExt cx="573954" cy="819933"/>
          </a:xfrm>
        </p:grpSpPr>
        <p:sp>
          <p:nvSpPr>
            <p:cNvPr id="11" name="Chevron 10"/>
            <p:cNvSpPr/>
            <p:nvPr/>
          </p:nvSpPr>
          <p:spPr>
            <a:xfrm rot="5400000">
              <a:off x="-122989" y="846450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hevron 4"/>
            <p:cNvSpPr/>
            <p:nvPr/>
          </p:nvSpPr>
          <p:spPr>
            <a:xfrm>
              <a:off x="2" y="1010437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2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857224" y="102375"/>
            <a:ext cx="7569978" cy="469105"/>
            <a:chOff x="573953" y="717098"/>
            <a:chExt cx="7569978" cy="532956"/>
          </a:xfrm>
        </p:grpSpPr>
        <p:sp>
          <p:nvSpPr>
            <p:cNvPr id="9" name="Arrondir un rectangle avec un coin du même côté 8"/>
            <p:cNvSpPr/>
            <p:nvPr/>
          </p:nvSpPr>
          <p:spPr>
            <a:xfrm rot="5400000">
              <a:off x="4092464" y="-2801413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ondir un rectangle avec un coin du même côté 6"/>
            <p:cNvSpPr/>
            <p:nvPr/>
          </p:nvSpPr>
          <p:spPr>
            <a:xfrm>
              <a:off x="573954" y="743114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تشخيص واقع البطالة في الجهة  </a:t>
              </a:r>
              <a:endParaRPr lang="fr-FR" sz="3200" kern="1200" dirty="0"/>
            </a:p>
          </p:txBody>
        </p:sp>
      </p:grpSp>
      <p:sp>
        <p:nvSpPr>
          <p:cNvPr id="13" name="Rectangle 12"/>
          <p:cNvSpPr/>
          <p:nvPr/>
        </p:nvSpPr>
        <p:spPr bwMode="auto">
          <a:xfrm>
            <a:off x="214282" y="714356"/>
            <a:ext cx="2643206" cy="5572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الجنس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928926" y="714356"/>
            <a:ext cx="3000396" cy="5572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الفئات العمرية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000760" y="714356"/>
            <a:ext cx="3000396" cy="5572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</a:t>
            </a:r>
            <a:r>
              <a:rPr lang="ar-MA" sz="2000" dirty="0" smtClean="0">
                <a:solidFill>
                  <a:schemeClr val="tx1"/>
                </a:solidFill>
                <a:cs typeface="Arial" charset="0"/>
              </a:rPr>
              <a:t>المستوى التعليمي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71546"/>
            <a:ext cx="2357454" cy="13573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071546"/>
            <a:ext cx="2786082" cy="128588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786190"/>
            <a:ext cx="2357454" cy="11430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7" y="5072074"/>
            <a:ext cx="2357455" cy="11430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2428869"/>
            <a:ext cx="2786067" cy="121444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2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3714752"/>
            <a:ext cx="2786082" cy="128588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3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71802" y="5072074"/>
            <a:ext cx="2786082" cy="11430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72198" y="2428868"/>
            <a:ext cx="2857520" cy="121444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5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72198" y="5053042"/>
            <a:ext cx="2857520" cy="116204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6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72198" y="3714751"/>
            <a:ext cx="2857520" cy="114300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7" name="Picture 1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072198" y="1071546"/>
            <a:ext cx="2857520" cy="128588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58" y="2464588"/>
            <a:ext cx="2428892" cy="132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Rectangle 29"/>
          <p:cNvSpPr/>
          <p:nvPr/>
        </p:nvSpPr>
        <p:spPr>
          <a:xfrm>
            <a:off x="785786" y="1071546"/>
            <a:ext cx="164307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عدد الباحثين عن العمل</a:t>
            </a:r>
            <a:endParaRPr lang="fr-FR" sz="1200" dirty="0"/>
          </a:p>
        </p:txBody>
      </p:sp>
      <p:sp>
        <p:nvSpPr>
          <p:cNvPr id="31" name="Rectangle 30"/>
          <p:cNvSpPr/>
          <p:nvPr/>
        </p:nvSpPr>
        <p:spPr>
          <a:xfrm>
            <a:off x="3643306" y="1071546"/>
            <a:ext cx="164307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عدد الباحثين عن العمل</a:t>
            </a:r>
            <a:endParaRPr lang="fr-FR" sz="1200" dirty="0"/>
          </a:p>
        </p:txBody>
      </p:sp>
      <p:sp>
        <p:nvSpPr>
          <p:cNvPr id="32" name="Rectangle 31"/>
          <p:cNvSpPr/>
          <p:nvPr/>
        </p:nvSpPr>
        <p:spPr>
          <a:xfrm>
            <a:off x="6500826" y="1071546"/>
            <a:ext cx="164307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عدد الباحثين عن العمل</a:t>
            </a:r>
            <a:endParaRPr lang="fr-FR" sz="1200" dirty="0"/>
          </a:p>
        </p:txBody>
      </p:sp>
      <p:sp>
        <p:nvSpPr>
          <p:cNvPr id="33" name="Rectangle 32"/>
          <p:cNvSpPr/>
          <p:nvPr/>
        </p:nvSpPr>
        <p:spPr>
          <a:xfrm>
            <a:off x="642910" y="2500306"/>
            <a:ext cx="164307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</a:t>
            </a:r>
            <a:endParaRPr lang="fr-FR" sz="1200" dirty="0"/>
          </a:p>
        </p:txBody>
      </p:sp>
      <p:sp>
        <p:nvSpPr>
          <p:cNvPr id="34" name="Rectangle 33"/>
          <p:cNvSpPr/>
          <p:nvPr/>
        </p:nvSpPr>
        <p:spPr>
          <a:xfrm>
            <a:off x="3714744" y="2428868"/>
            <a:ext cx="164307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</a:t>
            </a:r>
            <a:endParaRPr lang="fr-FR" sz="1200" dirty="0"/>
          </a:p>
        </p:txBody>
      </p:sp>
      <p:sp>
        <p:nvSpPr>
          <p:cNvPr id="35" name="Rectangle 34"/>
          <p:cNvSpPr/>
          <p:nvPr/>
        </p:nvSpPr>
        <p:spPr>
          <a:xfrm>
            <a:off x="6786578" y="2428868"/>
            <a:ext cx="164307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</a:t>
            </a:r>
            <a:endParaRPr lang="fr-FR" sz="1200" dirty="0"/>
          </a:p>
        </p:txBody>
      </p:sp>
      <p:sp>
        <p:nvSpPr>
          <p:cNvPr id="36" name="Rectangle 35"/>
          <p:cNvSpPr/>
          <p:nvPr/>
        </p:nvSpPr>
        <p:spPr>
          <a:xfrm>
            <a:off x="428596" y="3786190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العاطلين الذين لم يسبق لهم العمل</a:t>
            </a:r>
            <a:endParaRPr lang="fr-FR" sz="1200" dirty="0"/>
          </a:p>
        </p:txBody>
      </p:sp>
      <p:sp>
        <p:nvSpPr>
          <p:cNvPr id="37" name="Rectangle 36"/>
          <p:cNvSpPr/>
          <p:nvPr/>
        </p:nvSpPr>
        <p:spPr>
          <a:xfrm>
            <a:off x="3357554" y="3714752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العاطلين الذين لم يسبق لهم العمل</a:t>
            </a:r>
            <a:endParaRPr lang="fr-FR" sz="1200" dirty="0"/>
          </a:p>
        </p:txBody>
      </p:sp>
      <p:sp>
        <p:nvSpPr>
          <p:cNvPr id="38" name="Rectangle 37"/>
          <p:cNvSpPr/>
          <p:nvPr/>
        </p:nvSpPr>
        <p:spPr>
          <a:xfrm>
            <a:off x="6500826" y="3714752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العاطلين الذين لم يسبق لهم العمل</a:t>
            </a:r>
            <a:endParaRPr lang="fr-FR" sz="1200" dirty="0"/>
          </a:p>
        </p:txBody>
      </p:sp>
      <p:sp>
        <p:nvSpPr>
          <p:cNvPr id="40" name="Rectangle 39"/>
          <p:cNvSpPr/>
          <p:nvPr/>
        </p:nvSpPr>
        <p:spPr>
          <a:xfrm>
            <a:off x="500034" y="5072074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 طويلة </a:t>
            </a:r>
            <a:r>
              <a:rPr lang="ar-MA" sz="1200" dirty="0" err="1" smtClean="0"/>
              <a:t>الامد</a:t>
            </a:r>
            <a:endParaRPr lang="fr-FR" sz="1200" dirty="0"/>
          </a:p>
        </p:txBody>
      </p:sp>
      <p:sp>
        <p:nvSpPr>
          <p:cNvPr id="41" name="Rectangle 40"/>
          <p:cNvSpPr/>
          <p:nvPr/>
        </p:nvSpPr>
        <p:spPr>
          <a:xfrm>
            <a:off x="3357554" y="5072074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 طويلة </a:t>
            </a:r>
            <a:r>
              <a:rPr lang="ar-MA" sz="1200" dirty="0" err="1" smtClean="0"/>
              <a:t>الامد</a:t>
            </a:r>
            <a:endParaRPr lang="fr-FR" sz="1200" dirty="0"/>
          </a:p>
        </p:txBody>
      </p:sp>
      <p:sp>
        <p:nvSpPr>
          <p:cNvPr id="42" name="Rectangle 41"/>
          <p:cNvSpPr/>
          <p:nvPr/>
        </p:nvSpPr>
        <p:spPr>
          <a:xfrm>
            <a:off x="6357950" y="5072074"/>
            <a:ext cx="214314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200" dirty="0" smtClean="0"/>
              <a:t>نسبة البطالة طويلة </a:t>
            </a:r>
            <a:r>
              <a:rPr lang="ar-MA" sz="1200" dirty="0" err="1" smtClean="0"/>
              <a:t>الامد</a:t>
            </a:r>
            <a:endParaRPr lang="fr-FR" sz="1200" dirty="0"/>
          </a:p>
        </p:txBody>
      </p:sp>
      <p:sp>
        <p:nvSpPr>
          <p:cNvPr id="43" name="Pentagone 42"/>
          <p:cNvSpPr/>
          <p:nvPr/>
        </p:nvSpPr>
        <p:spPr>
          <a:xfrm>
            <a:off x="71406" y="6357958"/>
            <a:ext cx="928694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29,3%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4" name="Pentagone 43"/>
          <p:cNvSpPr/>
          <p:nvPr/>
        </p:nvSpPr>
        <p:spPr>
          <a:xfrm>
            <a:off x="1571604" y="6357958"/>
            <a:ext cx="928694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31%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5" name="Pentagone 44"/>
          <p:cNvSpPr/>
          <p:nvPr/>
        </p:nvSpPr>
        <p:spPr>
          <a:xfrm>
            <a:off x="3143240" y="6357958"/>
            <a:ext cx="928694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7,5%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46" name="Pentagone 45"/>
          <p:cNvSpPr/>
          <p:nvPr/>
        </p:nvSpPr>
        <p:spPr>
          <a:xfrm>
            <a:off x="4500562" y="6357958"/>
            <a:ext cx="928694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46,7%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7" name="Pentagone 46"/>
          <p:cNvSpPr/>
          <p:nvPr/>
        </p:nvSpPr>
        <p:spPr>
          <a:xfrm>
            <a:off x="5857884" y="6357958"/>
            <a:ext cx="928694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20,6%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643834" y="6357958"/>
            <a:ext cx="1143008" cy="500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err="1" smtClean="0">
                <a:solidFill>
                  <a:schemeClr val="tx1"/>
                </a:solidFill>
              </a:rPr>
              <a:t>NEETs</a:t>
            </a:r>
            <a:endParaRPr lang="fr-FR" sz="2000" dirty="0">
              <a:solidFill>
                <a:schemeClr val="tx1"/>
              </a:solidFill>
            </a:endParaRPr>
          </a:p>
        </p:txBody>
      </p:sp>
      <p:pic>
        <p:nvPicPr>
          <p:cNvPr id="49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071934" y="6357958"/>
            <a:ext cx="428628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29256" y="6357958"/>
            <a:ext cx="35719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858016" y="6429420"/>
            <a:ext cx="500066" cy="42860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500298" y="6362707"/>
            <a:ext cx="500066" cy="49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071538" y="6357958"/>
            <a:ext cx="428628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>
            <a:off x="283272" y="108737"/>
            <a:ext cx="573954" cy="605619"/>
            <a:chOff x="1" y="723460"/>
            <a:chExt cx="573954" cy="819933"/>
          </a:xfrm>
        </p:grpSpPr>
        <p:sp>
          <p:nvSpPr>
            <p:cNvPr id="20" name="Chevron 19"/>
            <p:cNvSpPr/>
            <p:nvPr/>
          </p:nvSpPr>
          <p:spPr>
            <a:xfrm rot="5400000">
              <a:off x="-122989" y="846450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Chevron 4"/>
            <p:cNvSpPr/>
            <p:nvPr/>
          </p:nvSpPr>
          <p:spPr>
            <a:xfrm>
              <a:off x="2" y="1010437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2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857224" y="102375"/>
            <a:ext cx="7569978" cy="469105"/>
            <a:chOff x="573953" y="717098"/>
            <a:chExt cx="7569978" cy="532956"/>
          </a:xfrm>
        </p:grpSpPr>
        <p:sp>
          <p:nvSpPr>
            <p:cNvPr id="23" name="Arrondir un rectangle avec un coin du même côté 22"/>
            <p:cNvSpPr/>
            <p:nvPr/>
          </p:nvSpPr>
          <p:spPr>
            <a:xfrm rot="5400000">
              <a:off x="4092464" y="-2801413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Arrondir un rectangle avec un coin du même côté 6"/>
            <p:cNvSpPr/>
            <p:nvPr/>
          </p:nvSpPr>
          <p:spPr>
            <a:xfrm>
              <a:off x="573954" y="743114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ct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تشخيص واقع البطالة في الجهة  </a:t>
              </a:r>
              <a:endParaRPr lang="fr-FR" sz="3200" kern="1200" dirty="0"/>
            </a:p>
          </p:txBody>
        </p:sp>
      </p:grpSp>
      <p:sp>
        <p:nvSpPr>
          <p:cNvPr id="25" name="Rectangle 24"/>
          <p:cNvSpPr/>
          <p:nvPr/>
        </p:nvSpPr>
        <p:spPr bwMode="auto">
          <a:xfrm>
            <a:off x="214282" y="1214422"/>
            <a:ext cx="2643206" cy="56435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الجنس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928926" y="1214422"/>
            <a:ext cx="3000396" cy="56435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الفئات العمرية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000760" y="1214422"/>
            <a:ext cx="3000396" cy="56435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dwardian Script ITC" pitchFamily="66" charset="0"/>
                <a:cs typeface="Arial" charset="0"/>
              </a:rPr>
              <a:t>حسب </a:t>
            </a:r>
            <a:r>
              <a:rPr lang="ar-MA" sz="2000" dirty="0" smtClean="0">
                <a:solidFill>
                  <a:schemeClr val="tx1"/>
                </a:solidFill>
                <a:cs typeface="Arial" charset="0"/>
              </a:rPr>
              <a:t>المستوى التعليمي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57158" y="714356"/>
            <a:ext cx="8072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2400" dirty="0" smtClean="0"/>
              <a:t>توزيع الباحثين عن الشغل المسجلين لدى الوكالة الوطنية لإنعاش التشغيل </a:t>
            </a:r>
            <a:endParaRPr lang="fr-F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819668"/>
            <a:ext cx="2500330" cy="160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285721" y="1928802"/>
          <a:ext cx="2500329" cy="495300"/>
        </p:xfrm>
        <a:graphic>
          <a:graphicData uri="http://schemas.openxmlformats.org/drawingml/2006/table">
            <a:tbl>
              <a:tblPr/>
              <a:tblGrid>
                <a:gridCol w="833443"/>
                <a:gridCol w="833443"/>
                <a:gridCol w="833443"/>
              </a:tblGrid>
              <a:tr h="247650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ذكور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إناث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المجموع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621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596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1217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1" y="2571744"/>
            <a:ext cx="2500330" cy="2181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785926"/>
            <a:ext cx="2857520" cy="1628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5" name="Triangle rectangle 44"/>
          <p:cNvSpPr/>
          <p:nvPr/>
        </p:nvSpPr>
        <p:spPr>
          <a:xfrm>
            <a:off x="3071802" y="3571876"/>
            <a:ext cx="2286016" cy="135732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26</a:t>
            </a:r>
          </a:p>
          <a:p>
            <a:pPr algn="ctr"/>
            <a:endParaRPr lang="fr-FR" dirty="0"/>
          </a:p>
        </p:txBody>
      </p:sp>
      <p:sp>
        <p:nvSpPr>
          <p:cNvPr id="47" name="Triangle rectangle 46"/>
          <p:cNvSpPr/>
          <p:nvPr/>
        </p:nvSpPr>
        <p:spPr>
          <a:xfrm>
            <a:off x="3071802" y="4357694"/>
            <a:ext cx="2286016" cy="135732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27</a:t>
            </a:r>
          </a:p>
          <a:p>
            <a:pPr algn="ctr"/>
            <a:endParaRPr lang="fr-FR" dirty="0"/>
          </a:p>
        </p:txBody>
      </p:sp>
      <p:sp>
        <p:nvSpPr>
          <p:cNvPr id="48" name="Triangle rectangle 47"/>
          <p:cNvSpPr/>
          <p:nvPr/>
        </p:nvSpPr>
        <p:spPr>
          <a:xfrm>
            <a:off x="3071802" y="5072074"/>
            <a:ext cx="2286016" cy="135732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25</a:t>
            </a:r>
          </a:p>
          <a:p>
            <a:pPr algn="ctr"/>
            <a:endParaRPr lang="fr-F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4714884"/>
            <a:ext cx="42862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5500702"/>
            <a:ext cx="42862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Rectangle 50"/>
          <p:cNvSpPr/>
          <p:nvPr/>
        </p:nvSpPr>
        <p:spPr>
          <a:xfrm>
            <a:off x="4286248" y="3571876"/>
            <a:ext cx="1557342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1600" dirty="0" smtClean="0">
                <a:solidFill>
                  <a:schemeClr val="tx1"/>
                </a:solidFill>
              </a:rPr>
              <a:t>نصف المسجلين عمرهم يقل عن</a:t>
            </a:r>
            <a:endParaRPr lang="fr-FR" sz="1600" dirty="0">
              <a:solidFill>
                <a:schemeClr val="tx1"/>
              </a:solidFill>
            </a:endParaRPr>
          </a:p>
        </p:txBody>
      </p:sp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6096000" y="1571612"/>
          <a:ext cx="2833720" cy="2464599"/>
        </p:xfrm>
        <a:graphic>
          <a:graphicData uri="http://schemas.openxmlformats.org/drawingml/2006/table">
            <a:tbl>
              <a:tblPr/>
              <a:tblGrid>
                <a:gridCol w="708430"/>
                <a:gridCol w="708430"/>
                <a:gridCol w="708430"/>
                <a:gridCol w="708430"/>
              </a:tblGrid>
              <a:tr h="382460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نوع الشهادة</a:t>
                      </a:r>
                      <a:endParaRPr lang="fr-FR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إناث</a:t>
                      </a:r>
                      <a:endParaRPr lang="fr-FR" sz="14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ذكور</a:t>
                      </a:r>
                      <a:endParaRPr lang="fr-FR" sz="14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المجموع</a:t>
                      </a:r>
                      <a:endParaRPr lang="fr-FR" sz="1400" b="1" i="0" u="none" strike="noStrike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مهندس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باك + 5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باك + 3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باك + 2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تقني متخصص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تقني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مستوى ثانوي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9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مركز التأهيل </a:t>
                      </a:r>
                      <a:r>
                        <a:rPr lang="ar-SA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المهني</a:t>
                      </a:r>
                      <a:r>
                        <a:rPr lang="fr-FR" sz="9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ar-MA" sz="9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و </a:t>
                      </a:r>
                      <a:r>
                        <a:rPr lang="ar-SA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البحري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تأهيل مهني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تكوين تأهيلي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77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بدون شهادة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683">
                <a:tc>
                  <a:txBody>
                    <a:bodyPr/>
                    <a:lstStyle/>
                    <a:p>
                      <a:pPr algn="ctr" rtl="1" fontAlgn="b"/>
                      <a:r>
                        <a:rPr lang="ar-SA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المجموع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4071942"/>
            <a:ext cx="2857520" cy="22145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4" name="Pentagone 53"/>
          <p:cNvSpPr/>
          <p:nvPr/>
        </p:nvSpPr>
        <p:spPr>
          <a:xfrm>
            <a:off x="6072198" y="6357958"/>
            <a:ext cx="1000132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>
                <a:solidFill>
                  <a:schemeClr val="tx1"/>
                </a:solidFill>
              </a:rPr>
              <a:t>32,3%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56" name="Pentagone 55"/>
          <p:cNvSpPr/>
          <p:nvPr/>
        </p:nvSpPr>
        <p:spPr>
          <a:xfrm>
            <a:off x="7572396" y="6357958"/>
            <a:ext cx="1000132" cy="5000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>
                <a:solidFill>
                  <a:schemeClr val="tx1"/>
                </a:solidFill>
              </a:rPr>
              <a:t>39,3%</a:t>
            </a:r>
            <a:endParaRPr lang="fr-FR" sz="1800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72330" y="6357946"/>
            <a:ext cx="428628" cy="500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643966" y="6357958"/>
            <a:ext cx="35719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40" grpId="0"/>
      <p:bldP spid="45" grpId="0" animBg="1"/>
      <p:bldP spid="47" grpId="0" animBg="1"/>
      <p:bldP spid="48" grpId="0" animBg="1"/>
      <p:bldP spid="51" grpId="0" animBg="1"/>
      <p:bldP spid="54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500035" y="80377"/>
            <a:ext cx="573954" cy="819933"/>
            <a:chOff x="1" y="1444227"/>
            <a:chExt cx="573954" cy="819933"/>
          </a:xfrm>
        </p:grpSpPr>
        <p:sp>
          <p:nvSpPr>
            <p:cNvPr id="8" name="Chevron 7"/>
            <p:cNvSpPr/>
            <p:nvPr/>
          </p:nvSpPr>
          <p:spPr>
            <a:xfrm rot="5400000">
              <a:off x="-122989" y="1567217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/>
            <p:nvPr/>
          </p:nvSpPr>
          <p:spPr>
            <a:xfrm>
              <a:off x="2" y="1731204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3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073987" y="71414"/>
            <a:ext cx="7569978" cy="532956"/>
            <a:chOff x="573953" y="1435264"/>
            <a:chExt cx="7569978" cy="532956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092464" y="-2083247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6"/>
            <p:cNvSpPr/>
            <p:nvPr/>
          </p:nvSpPr>
          <p:spPr>
            <a:xfrm>
              <a:off x="573954" y="1461280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فرص</a:t>
              </a:r>
              <a:r>
                <a:rPr lang="ar-MA" sz="3200" kern="1200" baseline="0" dirty="0" smtClean="0"/>
                <a:t> الشغل حسب مؤهلات الجهة </a:t>
              </a:r>
              <a:r>
                <a:rPr lang="ar-MA" sz="3200" kern="1200" baseline="0" dirty="0" err="1" smtClean="0"/>
                <a:t>و</a:t>
              </a:r>
              <a:r>
                <a:rPr lang="ar-MA" sz="3200" kern="1200" baseline="0" dirty="0" smtClean="0"/>
                <a:t> الكفاءات المطلوبة </a:t>
              </a:r>
              <a:endParaRPr lang="fr-FR" sz="3200" kern="12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357158" y="785794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MA" dirty="0" smtClean="0"/>
              <a:t>القطاع </a:t>
            </a:r>
            <a:r>
              <a:rPr lang="ar-MA" dirty="0" err="1" smtClean="0"/>
              <a:t>الاولي</a:t>
            </a:r>
            <a:r>
              <a:rPr lang="ar-MA" dirty="0" smtClean="0"/>
              <a:t>: الفلاحة والمياه والغابات والصيد البحري</a:t>
            </a:r>
            <a:endParaRPr lang="fr-FR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928662" y="2571744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MA" u="sng" dirty="0" smtClean="0">
                <a:solidFill>
                  <a:srgbClr val="0070C0"/>
                </a:solidFill>
              </a:rPr>
              <a:t>3117</a:t>
            </a:r>
            <a:r>
              <a:rPr lang="ar-MA" dirty="0" smtClean="0">
                <a:solidFill>
                  <a:srgbClr val="0070C0"/>
                </a:solidFill>
              </a:rPr>
              <a:t> </a:t>
            </a:r>
            <a:r>
              <a:rPr lang="ar-MA" dirty="0" smtClean="0"/>
              <a:t>منصب شغل احدث خلال سنة 2018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42910" y="1428736"/>
            <a:ext cx="38576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الفلاحة وتربية المواشي</a:t>
            </a:r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643438" y="1443030"/>
            <a:ext cx="407196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الصيد البحري</a:t>
            </a:r>
            <a:endParaRPr lang="fr-FR" dirty="0"/>
          </a:p>
        </p:txBody>
      </p:sp>
      <p:sp>
        <p:nvSpPr>
          <p:cNvPr id="20" name="Flèche vers le bas 19"/>
          <p:cNvSpPr/>
          <p:nvPr/>
        </p:nvSpPr>
        <p:spPr>
          <a:xfrm>
            <a:off x="2285984" y="2357430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bas 20"/>
          <p:cNvSpPr/>
          <p:nvPr/>
        </p:nvSpPr>
        <p:spPr>
          <a:xfrm>
            <a:off x="6286512" y="2357430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à coins arrondis 23"/>
          <p:cNvSpPr/>
          <p:nvPr/>
        </p:nvSpPr>
        <p:spPr>
          <a:xfrm>
            <a:off x="4643438" y="3500438"/>
            <a:ext cx="4071966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428596" y="3500438"/>
            <a:ext cx="4071966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5214942" y="3571876"/>
            <a:ext cx="300039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الحاجيات: </a:t>
            </a:r>
            <a:r>
              <a:rPr lang="ar-MA" sz="2800" u="sng" dirty="0" smtClean="0">
                <a:solidFill>
                  <a:srgbClr val="0070C0"/>
                </a:solidFill>
              </a:rPr>
              <a:t>3000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1000100" y="3571876"/>
            <a:ext cx="300039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الحاجيات: </a:t>
            </a:r>
            <a:r>
              <a:rPr lang="ar-MA" sz="2800" u="sng" dirty="0" smtClean="0">
                <a:solidFill>
                  <a:srgbClr val="0070C0"/>
                </a:solidFill>
              </a:rPr>
              <a:t>1250</a:t>
            </a:r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4857752" y="4214818"/>
          <a:ext cx="3500462" cy="1752600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438150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مهندس بحري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-تقني متخصص في التبريد ومعالجة المنتوجات البحرية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مستوى باك+5 في التجارة الخارجية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algn="ctr" fontAlgn="t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عامل مؤهل في مستودعات التبريد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71472" y="4071942"/>
          <a:ext cx="3571900" cy="2166945"/>
        </p:xfrm>
        <a:graphic>
          <a:graphicData uri="http://schemas.openxmlformats.org/drawingml/2006/table">
            <a:tbl>
              <a:tblPr/>
              <a:tblGrid>
                <a:gridCol w="3571900"/>
              </a:tblGrid>
              <a:tr h="433389">
                <a:tc>
                  <a:txBody>
                    <a:bodyPr/>
                    <a:lstStyle/>
                    <a:p>
                      <a:pPr algn="ctr" rtl="1" fontAlgn="t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مهندس فلاحي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3389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تقني متخصص في الفلاحة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3389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عون مؤهل في مهن الفلاحة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3389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بيطري، تقني متخصص في الفلاحة والصناعات الغذائية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3389">
                <a:tc>
                  <a:txBody>
                    <a:bodyPr/>
                    <a:lstStyle/>
                    <a:p>
                      <a:pPr algn="ct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تقني متخصص في تربية الماشية ....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 animBg="1"/>
      <p:bldP spid="17" grpId="0" animBg="1"/>
      <p:bldP spid="18" grpId="0" animBg="1"/>
      <p:bldP spid="20" grpId="0" animBg="1"/>
      <p:bldP spid="21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500035" y="80377"/>
            <a:ext cx="573954" cy="819933"/>
            <a:chOff x="1" y="1444227"/>
            <a:chExt cx="573954" cy="819933"/>
          </a:xfrm>
        </p:grpSpPr>
        <p:sp>
          <p:nvSpPr>
            <p:cNvPr id="5" name="Chevron 4"/>
            <p:cNvSpPr/>
            <p:nvPr/>
          </p:nvSpPr>
          <p:spPr>
            <a:xfrm rot="5400000">
              <a:off x="-122989" y="1567217"/>
              <a:ext cx="819933" cy="573953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Chevron 4"/>
            <p:cNvSpPr/>
            <p:nvPr/>
          </p:nvSpPr>
          <p:spPr>
            <a:xfrm>
              <a:off x="2" y="1731204"/>
              <a:ext cx="573953" cy="2459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2000" b="1" kern="1200" dirty="0" smtClean="0">
                  <a:solidFill>
                    <a:schemeClr val="tx2"/>
                  </a:solidFill>
                </a:rPr>
                <a:t>3</a:t>
              </a:r>
              <a:endParaRPr lang="fr-FR" sz="20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073987" y="71414"/>
            <a:ext cx="7569978" cy="532956"/>
            <a:chOff x="573953" y="1435264"/>
            <a:chExt cx="7569978" cy="532956"/>
          </a:xfrm>
        </p:grpSpPr>
        <p:sp>
          <p:nvSpPr>
            <p:cNvPr id="8" name="Arrondir un rectangle avec un coin du même côté 7"/>
            <p:cNvSpPr/>
            <p:nvPr/>
          </p:nvSpPr>
          <p:spPr>
            <a:xfrm rot="5400000">
              <a:off x="4092464" y="-2083247"/>
              <a:ext cx="532956" cy="7569978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Arrondir un rectangle avec un coin du même côté 6"/>
            <p:cNvSpPr/>
            <p:nvPr/>
          </p:nvSpPr>
          <p:spPr>
            <a:xfrm>
              <a:off x="573954" y="1461280"/>
              <a:ext cx="7543961" cy="480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584" tIns="20320" rIns="20320" bIns="20320" numCol="1" spcCol="1270" anchor="ctr" anchorCtr="0">
              <a:noAutofit/>
            </a:bodyPr>
            <a:lstStyle/>
            <a:p>
              <a:pPr marL="285750" lvl="1" indent="-285750" algn="r" defTabSz="142240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ar-MA" sz="3200" kern="1200" dirty="0" smtClean="0"/>
                <a:t>فرص</a:t>
              </a:r>
              <a:r>
                <a:rPr lang="ar-MA" sz="3200" kern="1200" baseline="0" dirty="0" smtClean="0"/>
                <a:t> الشغل حسب مؤهلات الجهة </a:t>
              </a:r>
              <a:r>
                <a:rPr lang="ar-MA" sz="3200" kern="1200" baseline="0" dirty="0" err="1" smtClean="0"/>
                <a:t>و</a:t>
              </a:r>
              <a:r>
                <a:rPr lang="ar-MA" sz="3200" kern="1200" baseline="0" dirty="0" smtClean="0"/>
                <a:t> الكفاءات المطلوبة </a:t>
              </a:r>
              <a:endParaRPr lang="fr-FR" sz="3200" kern="12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85720" y="785794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MA" dirty="0" smtClean="0"/>
              <a:t>القطاع الثانوي:الصناعة الأشغال العمومية </a:t>
            </a:r>
            <a:r>
              <a:rPr lang="ar-MA" dirty="0" err="1" smtClean="0"/>
              <a:t>و</a:t>
            </a:r>
            <a:r>
              <a:rPr lang="ar-MA" dirty="0" smtClean="0"/>
              <a:t> الطاقة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928662" y="2571744"/>
            <a:ext cx="721523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MA" dirty="0" smtClean="0"/>
          </a:p>
          <a:p>
            <a:pPr algn="ctr" rtl="1"/>
            <a:r>
              <a:rPr lang="ar-MA" dirty="0" smtClean="0"/>
              <a:t>منصب شغل احدث خلال سنة 2018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42910" y="1428736"/>
            <a:ext cx="22860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الطاقة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000760" y="1443030"/>
            <a:ext cx="271464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الصناعات الغذائية</a:t>
            </a:r>
            <a:endParaRPr lang="fr-FR" sz="2800" dirty="0"/>
          </a:p>
        </p:txBody>
      </p:sp>
      <p:sp>
        <p:nvSpPr>
          <p:cNvPr id="14" name="Flèche vers le bas 13"/>
          <p:cNvSpPr/>
          <p:nvPr/>
        </p:nvSpPr>
        <p:spPr>
          <a:xfrm>
            <a:off x="1714480" y="2357430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7000892" y="2357430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à coins arrondis 15"/>
          <p:cNvSpPr/>
          <p:nvPr/>
        </p:nvSpPr>
        <p:spPr>
          <a:xfrm>
            <a:off x="6072198" y="3786190"/>
            <a:ext cx="2643206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3786190"/>
            <a:ext cx="2500330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r-FR" sz="1800" u="sng" dirty="0" smtClean="0">
              <a:solidFill>
                <a:srgbClr val="0070C0"/>
              </a:solidFill>
            </a:endParaRPr>
          </a:p>
          <a:p>
            <a:pPr algn="ctr"/>
            <a:endParaRPr lang="fr-FR" sz="1800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6286512" y="3857628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الحاجيات: </a:t>
            </a:r>
            <a:r>
              <a:rPr lang="ar-MA" sz="2800" u="sng" dirty="0" smtClean="0">
                <a:solidFill>
                  <a:srgbClr val="0070C0"/>
                </a:solidFill>
              </a:rPr>
              <a:t>1500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571472" y="3857628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الحاجيات: </a:t>
            </a:r>
            <a:r>
              <a:rPr lang="ar-MA" sz="2800" u="sng" dirty="0" smtClean="0">
                <a:solidFill>
                  <a:srgbClr val="0070C0"/>
                </a:solidFill>
              </a:rPr>
              <a:t>200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3071802" y="1428736"/>
            <a:ext cx="278608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البناء </a:t>
            </a:r>
            <a:r>
              <a:rPr lang="ar-MA" sz="2800" dirty="0" err="1" smtClean="0"/>
              <a:t>و</a:t>
            </a:r>
            <a:r>
              <a:rPr lang="ar-MA" sz="2800" dirty="0" smtClean="0"/>
              <a:t> الأشغال العمومية</a:t>
            </a:r>
            <a:endParaRPr lang="fr-FR" sz="2800" dirty="0"/>
          </a:p>
        </p:txBody>
      </p:sp>
      <p:sp>
        <p:nvSpPr>
          <p:cNvPr id="23" name="Flèche vers le bas 22"/>
          <p:cNvSpPr/>
          <p:nvPr/>
        </p:nvSpPr>
        <p:spPr>
          <a:xfrm>
            <a:off x="4500562" y="2357430"/>
            <a:ext cx="14287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à coins arrondis 23"/>
          <p:cNvSpPr/>
          <p:nvPr/>
        </p:nvSpPr>
        <p:spPr>
          <a:xfrm>
            <a:off x="6500826" y="2571744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u="sng" dirty="0" smtClean="0">
                <a:solidFill>
                  <a:srgbClr val="0070C0"/>
                </a:solidFill>
              </a:rPr>
              <a:t>1161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4214810" y="2571744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u="sng" dirty="0" smtClean="0">
                <a:solidFill>
                  <a:srgbClr val="0070C0"/>
                </a:solidFill>
              </a:rPr>
              <a:t>2856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1285852" y="2571744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solidFill>
                  <a:srgbClr val="0070C0"/>
                </a:solidFill>
              </a:rPr>
              <a:t>/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3214678" y="3786190"/>
            <a:ext cx="2643206" cy="27860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 fontAlgn="t"/>
            <a:endParaRPr lang="ar-SA" sz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3428992" y="3857628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/>
              <a:t>الحاجيات: </a:t>
            </a:r>
            <a:r>
              <a:rPr lang="ar-MA" sz="2800" u="sng" dirty="0" smtClean="0">
                <a:solidFill>
                  <a:srgbClr val="0070C0"/>
                </a:solidFill>
              </a:rPr>
              <a:t>2800</a:t>
            </a:r>
          </a:p>
        </p:txBody>
      </p:sp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6143636" y="4429132"/>
          <a:ext cx="2500330" cy="1895476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47386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مهندس: صناعات غذائية ....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86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باك+5: مسؤول الجودة، مسؤول تجاري (الصناعات الغذائية).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86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تقني في الصيانة الصناعية .....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86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عامل متخصص في التعليب والتخزين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3286116" y="4357692"/>
          <a:ext cx="2428892" cy="1966916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باك+5، رئيس فريق، رئيس مشروع، مهندس  أشغال عمومية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باك+2، باك+3، مراقبون مؤهلون، رئيس أشغال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عمال مؤهلون في كهرباء البنايات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عمال الخدمات: (بناء، صباغة ...) 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0034" y="4357694"/>
          <a:ext cx="2428892" cy="2124792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باك+5، </a:t>
                      </a:r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مهندس  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طاقات </a:t>
                      </a:r>
                      <a:r>
                        <a:rPr lang="ar-MA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ريحية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ar-MA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او</a:t>
                      </a:r>
                      <a:r>
                        <a:rPr lang="ar-MA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حرارية متخصص في </a:t>
                      </a:r>
                      <a:r>
                        <a:rPr lang="ar-MA" sz="1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النجاعة</a:t>
                      </a:r>
                      <a:r>
                        <a:rPr lang="ar-MA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الطاقية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باك+2، باك+3، 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مختصو</a:t>
                      </a:r>
                      <a:r>
                        <a:rPr lang="ar-MA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ن في تركيب وصيانة الألواح الحرارية وتقني متخصص في صيانة المنشآت </a:t>
                      </a:r>
                      <a:r>
                        <a:rPr lang="ar-MA" sz="1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الريحية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S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مكلف بالأعمال في مجال الطاقات</a:t>
                      </a:r>
                      <a:r>
                        <a:rPr lang="ar-MA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النظيفة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729">
                <a:tc>
                  <a:txBody>
                    <a:bodyPr/>
                    <a:lstStyle/>
                    <a:p>
                      <a:pPr algn="r" rtl="1" fontAlgn="t"/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مكلفين بمهام  التسويق في مجال الطاقة</a:t>
                      </a:r>
                      <a:endParaRPr lang="ar-SA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HCP">
  <a:themeElements>
    <a:clrScheme name="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HCP">
  <a:themeElements>
    <a:clrScheme name="1_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1_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tests de controle de RGPH2004</Template>
  <TotalTime>87137</TotalTime>
  <Words>2038</Words>
  <Application>Microsoft Office PowerPoint</Application>
  <PresentationFormat>Affichage à l'écran (4:3)</PresentationFormat>
  <Paragraphs>589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HCP</vt:lpstr>
      <vt:lpstr>1_HCP</vt:lpstr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المملكة المغربية المندوبية السامية للتخطيط</dc:title>
  <dc:creator>ddec</dc:creator>
  <cp:lastModifiedBy>ad</cp:lastModifiedBy>
  <cp:revision>646</cp:revision>
  <cp:lastPrinted>2004-01-07T10:37:37Z</cp:lastPrinted>
  <dcterms:created xsi:type="dcterms:W3CDTF">2003-12-31T09:14:36Z</dcterms:created>
  <dcterms:modified xsi:type="dcterms:W3CDTF">2019-02-25T11:13:56Z</dcterms:modified>
</cp:coreProperties>
</file>