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saveSubsetFonts="1">
  <p:sldMasterIdLst>
    <p:sldMasterId id="2147483691" r:id="rId1"/>
    <p:sldMasterId id="2147483692" r:id="rId2"/>
  </p:sldMasterIdLst>
  <p:notesMasterIdLst>
    <p:notesMasterId r:id="rId28"/>
  </p:notesMasterIdLst>
  <p:handoutMasterIdLst>
    <p:handoutMasterId r:id="rId29"/>
  </p:handoutMasterIdLst>
  <p:sldIdLst>
    <p:sldId id="418" r:id="rId3"/>
    <p:sldId id="511" r:id="rId4"/>
    <p:sldId id="512" r:id="rId5"/>
    <p:sldId id="513" r:id="rId6"/>
    <p:sldId id="526" r:id="rId7"/>
    <p:sldId id="534" r:id="rId8"/>
    <p:sldId id="535" r:id="rId9"/>
    <p:sldId id="538" r:id="rId10"/>
    <p:sldId id="540" r:id="rId11"/>
    <p:sldId id="539" r:id="rId12"/>
    <p:sldId id="541" r:id="rId13"/>
    <p:sldId id="542" r:id="rId14"/>
    <p:sldId id="543" r:id="rId15"/>
    <p:sldId id="546" r:id="rId16"/>
    <p:sldId id="544" r:id="rId17"/>
    <p:sldId id="547" r:id="rId18"/>
    <p:sldId id="555" r:id="rId19"/>
    <p:sldId id="554" r:id="rId20"/>
    <p:sldId id="548" r:id="rId21"/>
    <p:sldId id="549" r:id="rId22"/>
    <p:sldId id="550" r:id="rId23"/>
    <p:sldId id="551" r:id="rId24"/>
    <p:sldId id="552" r:id="rId25"/>
    <p:sldId id="553" r:id="rId26"/>
    <p:sldId id="545" r:id="rId27"/>
  </p:sldIdLst>
  <p:sldSz cx="9144000" cy="6858000" type="screen4x3"/>
  <p:notesSz cx="6858000" cy="9947275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7B003B"/>
        </a:solidFill>
        <a:latin typeface="Edwardian Script ITC" pitchFamily="66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7B003B"/>
        </a:solidFill>
        <a:latin typeface="Edwardian Script ITC" pitchFamily="66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7B003B"/>
        </a:solidFill>
        <a:latin typeface="Edwardian Script ITC" pitchFamily="66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7B003B"/>
        </a:solidFill>
        <a:latin typeface="Edwardian Script ITC" pitchFamily="66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7B003B"/>
        </a:solidFill>
        <a:latin typeface="Edwardian Script ITC" pitchFamily="66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b="1" kern="1200">
        <a:solidFill>
          <a:srgbClr val="7B003B"/>
        </a:solidFill>
        <a:latin typeface="Edwardian Script ITC" pitchFamily="66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b="1" kern="1200">
        <a:solidFill>
          <a:srgbClr val="7B003B"/>
        </a:solidFill>
        <a:latin typeface="Edwardian Script ITC" pitchFamily="66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b="1" kern="1200">
        <a:solidFill>
          <a:srgbClr val="7B003B"/>
        </a:solidFill>
        <a:latin typeface="Edwardian Script ITC" pitchFamily="66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b="1" kern="1200">
        <a:solidFill>
          <a:srgbClr val="7B003B"/>
        </a:solidFill>
        <a:latin typeface="Edwardian Script ITC" pitchFamily="66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D44B"/>
    <a:srgbClr val="D6A300"/>
    <a:srgbClr val="F18E00"/>
    <a:srgbClr val="990033"/>
    <a:srgbClr val="FF6600"/>
    <a:srgbClr val="D7FD4D"/>
    <a:srgbClr val="D1F0FF"/>
    <a:srgbClr val="9FE5F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72" autoAdjust="0"/>
    <p:restoredTop sz="94683" autoAdjust="0"/>
  </p:normalViewPr>
  <p:slideViewPr>
    <p:cSldViewPr>
      <p:cViewPr varScale="1">
        <p:scale>
          <a:sx n="67" d="100"/>
          <a:sy n="67" d="100"/>
        </p:scale>
        <p:origin x="15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"/>
    </p:cViewPr>
  </p:sorterViewPr>
  <p:notesViewPr>
    <p:cSldViewPr>
      <p:cViewPr varScale="1">
        <p:scale>
          <a:sx n="77" d="100"/>
          <a:sy n="77" d="100"/>
        </p:scale>
        <p:origin x="-2142" y="-108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7C70A-2809-4E45-AF43-15920FED48A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A8341-9037-4A61-A73F-9BF196BC1C19}">
      <dgm:prSet phldrT="[Text]"/>
      <dgm:spPr/>
      <dgm:t>
        <a:bodyPr/>
        <a:lstStyle/>
        <a:p>
          <a:r>
            <a:rPr lang="fr-MA" dirty="0"/>
            <a:t>1</a:t>
          </a:r>
          <a:endParaRPr lang="en-US" dirty="0"/>
        </a:p>
      </dgm:t>
    </dgm:pt>
    <dgm:pt modelId="{548E5E65-D2BE-4161-AA3C-395753A09FC8}" type="parTrans" cxnId="{0E871720-4A10-4DEE-8269-61AE902601C9}">
      <dgm:prSet/>
      <dgm:spPr/>
      <dgm:t>
        <a:bodyPr/>
        <a:lstStyle/>
        <a:p>
          <a:endParaRPr lang="en-US"/>
        </a:p>
      </dgm:t>
    </dgm:pt>
    <dgm:pt modelId="{8EF0FA63-CA7A-42E3-808A-1874DB22BD5C}" type="sibTrans" cxnId="{0E871720-4A10-4DEE-8269-61AE902601C9}">
      <dgm:prSet/>
      <dgm:spPr/>
      <dgm:t>
        <a:bodyPr/>
        <a:lstStyle/>
        <a:p>
          <a:endParaRPr lang="en-US"/>
        </a:p>
      </dgm:t>
    </dgm:pt>
    <dgm:pt modelId="{97E8531B-E5D5-44B9-B4D9-AD315247F843}">
      <dgm:prSet phldrT="[Text]"/>
      <dgm:spPr/>
      <dgm:t>
        <a:bodyPr/>
        <a:lstStyle/>
        <a:p>
          <a:r>
            <a:rPr lang="fr-MA" dirty="0"/>
            <a:t>2</a:t>
          </a:r>
          <a:endParaRPr lang="en-US" dirty="0"/>
        </a:p>
      </dgm:t>
    </dgm:pt>
    <dgm:pt modelId="{16030A4D-6D8F-4B89-B666-06C179AA5C26}" type="parTrans" cxnId="{E1FE4AFF-C002-4DB3-ABA5-DB16A7124A53}">
      <dgm:prSet/>
      <dgm:spPr/>
      <dgm:t>
        <a:bodyPr/>
        <a:lstStyle/>
        <a:p>
          <a:endParaRPr lang="en-US"/>
        </a:p>
      </dgm:t>
    </dgm:pt>
    <dgm:pt modelId="{982D78DA-CA7F-4AEB-AEDF-C929D512B796}" type="sibTrans" cxnId="{E1FE4AFF-C002-4DB3-ABA5-DB16A7124A53}">
      <dgm:prSet/>
      <dgm:spPr/>
      <dgm:t>
        <a:bodyPr/>
        <a:lstStyle/>
        <a:p>
          <a:endParaRPr lang="en-US"/>
        </a:p>
      </dgm:t>
    </dgm:pt>
    <dgm:pt modelId="{480CFD4E-FAAC-4299-8D73-59DDCA22A15E}">
      <dgm:prSet phldrT="[Text]" custT="1"/>
      <dgm:spPr/>
      <dgm:t>
        <a:bodyPr/>
        <a:lstStyle/>
        <a:p>
          <a:r>
            <a:rPr lang="fr-MA" sz="1200" dirty="0"/>
            <a:t>LA TRANSFORMATION DIGITALE</a:t>
          </a:r>
          <a:endParaRPr lang="en-US" sz="1200" dirty="0"/>
        </a:p>
      </dgm:t>
    </dgm:pt>
    <dgm:pt modelId="{162A2944-C8C0-4AC1-BC0E-E282C85A6083}" type="parTrans" cxnId="{FA62E8BD-F7AB-42E9-B229-46A2E83EAEA1}">
      <dgm:prSet/>
      <dgm:spPr/>
      <dgm:t>
        <a:bodyPr/>
        <a:lstStyle/>
        <a:p>
          <a:endParaRPr lang="en-US"/>
        </a:p>
      </dgm:t>
    </dgm:pt>
    <dgm:pt modelId="{C2C6D47C-550C-4990-BB52-B4930BF9128E}" type="sibTrans" cxnId="{FA62E8BD-F7AB-42E9-B229-46A2E83EAEA1}">
      <dgm:prSet/>
      <dgm:spPr/>
      <dgm:t>
        <a:bodyPr/>
        <a:lstStyle/>
        <a:p>
          <a:endParaRPr lang="en-US"/>
        </a:p>
      </dgm:t>
    </dgm:pt>
    <dgm:pt modelId="{8756793E-D640-4E58-B83E-17E9B9521C8A}">
      <dgm:prSet phldrT="[Text]"/>
      <dgm:spPr/>
      <dgm:t>
        <a:bodyPr/>
        <a:lstStyle/>
        <a:p>
          <a:r>
            <a:rPr lang="fr-MA" dirty="0"/>
            <a:t>3</a:t>
          </a:r>
          <a:endParaRPr lang="en-US" dirty="0"/>
        </a:p>
      </dgm:t>
    </dgm:pt>
    <dgm:pt modelId="{0239E479-53FA-4E94-85A9-3AB021DD4687}" type="parTrans" cxnId="{F55DD260-89DB-4A22-B90D-0DBD96963147}">
      <dgm:prSet/>
      <dgm:spPr/>
      <dgm:t>
        <a:bodyPr/>
        <a:lstStyle/>
        <a:p>
          <a:endParaRPr lang="en-US"/>
        </a:p>
      </dgm:t>
    </dgm:pt>
    <dgm:pt modelId="{2CBA33FA-16BF-40B5-92B9-48C22956C45E}" type="sibTrans" cxnId="{F55DD260-89DB-4A22-B90D-0DBD96963147}">
      <dgm:prSet/>
      <dgm:spPr/>
      <dgm:t>
        <a:bodyPr/>
        <a:lstStyle/>
        <a:p>
          <a:endParaRPr lang="en-US"/>
        </a:p>
      </dgm:t>
    </dgm:pt>
    <dgm:pt modelId="{FCB62160-910B-4AC8-ADB0-D7EA3154E92E}">
      <dgm:prSet phldrT="[Text]" custT="1"/>
      <dgm:spPr/>
      <dgm:t>
        <a:bodyPr/>
        <a:lstStyle/>
        <a:p>
          <a:r>
            <a:rPr lang="fr-MA" sz="2400" dirty="0"/>
            <a:t>Le suivi des ODD</a:t>
          </a:r>
          <a:endParaRPr lang="en-US" sz="2400" dirty="0"/>
        </a:p>
      </dgm:t>
    </dgm:pt>
    <dgm:pt modelId="{55D88890-E169-4100-859A-D1D4A29E217B}" type="parTrans" cxnId="{C2E54957-8997-4F34-A60E-01928EA78C21}">
      <dgm:prSet/>
      <dgm:spPr/>
      <dgm:t>
        <a:bodyPr/>
        <a:lstStyle/>
        <a:p>
          <a:endParaRPr lang="en-US"/>
        </a:p>
      </dgm:t>
    </dgm:pt>
    <dgm:pt modelId="{5E6B7904-9DFD-4893-9B76-E3E34E4AC88B}" type="sibTrans" cxnId="{C2E54957-8997-4F34-A60E-01928EA78C21}">
      <dgm:prSet/>
      <dgm:spPr/>
      <dgm:t>
        <a:bodyPr/>
        <a:lstStyle/>
        <a:p>
          <a:endParaRPr lang="en-US"/>
        </a:p>
      </dgm:t>
    </dgm:pt>
    <dgm:pt modelId="{5AE87522-FF93-46A8-8A49-10417F1BF1C4}">
      <dgm:prSet phldrT="[Text]" custT="1"/>
      <dgm:spPr/>
      <dgm:t>
        <a:bodyPr/>
        <a:lstStyle/>
        <a:p>
          <a:r>
            <a:rPr lang="fr-MA" sz="1100" dirty="0"/>
            <a:t>Production de l’information statistique </a:t>
          </a:r>
          <a:endParaRPr lang="en-US" sz="1100" dirty="0"/>
        </a:p>
      </dgm:t>
    </dgm:pt>
    <dgm:pt modelId="{21DC2254-B175-4C4E-8140-EE21A8ED86C7}" type="parTrans" cxnId="{FC1D938A-52AB-4F8B-AAA6-4E57E0CA1730}">
      <dgm:prSet/>
      <dgm:spPr/>
      <dgm:t>
        <a:bodyPr/>
        <a:lstStyle/>
        <a:p>
          <a:endParaRPr lang="en-US"/>
        </a:p>
      </dgm:t>
    </dgm:pt>
    <dgm:pt modelId="{BB1B0574-DD0C-43F7-8BFF-2F2146BAC631}" type="sibTrans" cxnId="{FC1D938A-52AB-4F8B-AAA6-4E57E0CA1730}">
      <dgm:prSet/>
      <dgm:spPr/>
      <dgm:t>
        <a:bodyPr/>
        <a:lstStyle/>
        <a:p>
          <a:endParaRPr lang="en-US"/>
        </a:p>
      </dgm:t>
    </dgm:pt>
    <dgm:pt modelId="{1DF50AC4-4D23-4E4E-811B-A7BB12A2D010}" type="pres">
      <dgm:prSet presAssocID="{CE67C70A-2809-4E45-AF43-15920FED48A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BAEE7A5-CDFE-4E36-AB6C-28B0F879FBAF}" type="pres">
      <dgm:prSet presAssocID="{CE67C70A-2809-4E45-AF43-15920FED48A9}" presName="cycle" presStyleCnt="0"/>
      <dgm:spPr/>
    </dgm:pt>
    <dgm:pt modelId="{EAB49D79-655E-4BFF-A22B-8725DDD27950}" type="pres">
      <dgm:prSet presAssocID="{CE67C70A-2809-4E45-AF43-15920FED48A9}" presName="centerShape" presStyleCnt="0"/>
      <dgm:spPr/>
    </dgm:pt>
    <dgm:pt modelId="{F8513CBC-55F0-45AB-9FBE-2336DEFFDEE6}" type="pres">
      <dgm:prSet presAssocID="{CE67C70A-2809-4E45-AF43-15920FED48A9}" presName="connSite" presStyleLbl="node1" presStyleIdx="0" presStyleCnt="4"/>
      <dgm:spPr/>
    </dgm:pt>
    <dgm:pt modelId="{8BDE77BD-617B-408E-93FD-E354304B8049}" type="pres">
      <dgm:prSet presAssocID="{CE67C70A-2809-4E45-AF43-15920FED48A9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F246D80-98F6-4216-B45A-280E0B938E6D}" type="pres">
      <dgm:prSet presAssocID="{548E5E65-D2BE-4161-AA3C-395753A09FC8}" presName="Name25" presStyleLbl="parChTrans1D1" presStyleIdx="0" presStyleCnt="3"/>
      <dgm:spPr/>
    </dgm:pt>
    <dgm:pt modelId="{C0FADD70-4D2A-4C0D-86FA-DB8C5803167C}" type="pres">
      <dgm:prSet presAssocID="{31DA8341-9037-4A61-A73F-9BF196BC1C19}" presName="node" presStyleCnt="0"/>
      <dgm:spPr/>
    </dgm:pt>
    <dgm:pt modelId="{F13C874E-7BD6-4200-8817-BA000C0F841F}" type="pres">
      <dgm:prSet presAssocID="{31DA8341-9037-4A61-A73F-9BF196BC1C19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4598867F-140E-4696-AECC-7825037C9780}" type="pres">
      <dgm:prSet presAssocID="{31DA8341-9037-4A61-A73F-9BF196BC1C19}" presName="childNode" presStyleLbl="revTx" presStyleIdx="0" presStyleCnt="3">
        <dgm:presLayoutVars>
          <dgm:bulletEnabled val="1"/>
        </dgm:presLayoutVars>
      </dgm:prSet>
      <dgm:spPr/>
    </dgm:pt>
    <dgm:pt modelId="{3B8048D3-1C33-408D-801A-E8317DDD3CE3}" type="pres">
      <dgm:prSet presAssocID="{16030A4D-6D8F-4B89-B666-06C179AA5C26}" presName="Name25" presStyleLbl="parChTrans1D1" presStyleIdx="1" presStyleCnt="3"/>
      <dgm:spPr/>
    </dgm:pt>
    <dgm:pt modelId="{4400814A-B71E-4AE4-86FC-1154672ED4E5}" type="pres">
      <dgm:prSet presAssocID="{97E8531B-E5D5-44B9-B4D9-AD315247F843}" presName="node" presStyleCnt="0"/>
      <dgm:spPr/>
    </dgm:pt>
    <dgm:pt modelId="{3D7EF0C9-9781-4A66-97F3-30CCD69062C8}" type="pres">
      <dgm:prSet presAssocID="{97E8531B-E5D5-44B9-B4D9-AD315247F843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4F8324C7-1E6E-4926-B1EC-08E332A1C179}" type="pres">
      <dgm:prSet presAssocID="{97E8531B-E5D5-44B9-B4D9-AD315247F843}" presName="childNode" presStyleLbl="revTx" presStyleIdx="1" presStyleCnt="3">
        <dgm:presLayoutVars>
          <dgm:bulletEnabled val="1"/>
        </dgm:presLayoutVars>
      </dgm:prSet>
      <dgm:spPr/>
    </dgm:pt>
    <dgm:pt modelId="{6E6A554A-6BA4-4032-A3AD-46F22F4006AB}" type="pres">
      <dgm:prSet presAssocID="{0239E479-53FA-4E94-85A9-3AB021DD4687}" presName="Name25" presStyleLbl="parChTrans1D1" presStyleIdx="2" presStyleCnt="3"/>
      <dgm:spPr/>
    </dgm:pt>
    <dgm:pt modelId="{B6A4290E-2DD1-40C7-95FE-ABE97C5684B5}" type="pres">
      <dgm:prSet presAssocID="{8756793E-D640-4E58-B83E-17E9B9521C8A}" presName="node" presStyleCnt="0"/>
      <dgm:spPr/>
    </dgm:pt>
    <dgm:pt modelId="{7B0D29CB-440F-4D4F-B17E-9BEB1DCB8581}" type="pres">
      <dgm:prSet presAssocID="{8756793E-D640-4E58-B83E-17E9B9521C8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A5CF4555-7316-4CAB-A4B8-FB6B47596C41}" type="pres">
      <dgm:prSet presAssocID="{8756793E-D640-4E58-B83E-17E9B9521C8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E871720-4A10-4DEE-8269-61AE902601C9}" srcId="{CE67C70A-2809-4E45-AF43-15920FED48A9}" destId="{31DA8341-9037-4A61-A73F-9BF196BC1C19}" srcOrd="0" destOrd="0" parTransId="{548E5E65-D2BE-4161-AA3C-395753A09FC8}" sibTransId="{8EF0FA63-CA7A-42E3-808A-1874DB22BD5C}"/>
    <dgm:cxn modelId="{F55DD260-89DB-4A22-B90D-0DBD96963147}" srcId="{CE67C70A-2809-4E45-AF43-15920FED48A9}" destId="{8756793E-D640-4E58-B83E-17E9B9521C8A}" srcOrd="2" destOrd="0" parTransId="{0239E479-53FA-4E94-85A9-3AB021DD4687}" sibTransId="{2CBA33FA-16BF-40B5-92B9-48C22956C45E}"/>
    <dgm:cxn modelId="{C9E69144-B6AF-4C4A-9ED9-97BBF693766F}" type="presOf" srcId="{0239E479-53FA-4E94-85A9-3AB021DD4687}" destId="{6E6A554A-6BA4-4032-A3AD-46F22F4006AB}" srcOrd="0" destOrd="0" presId="urn:microsoft.com/office/officeart/2005/8/layout/radial2"/>
    <dgm:cxn modelId="{8D40306A-C0E5-41A5-9F20-638016EF8BDD}" type="presOf" srcId="{548E5E65-D2BE-4161-AA3C-395753A09FC8}" destId="{4F246D80-98F6-4216-B45A-280E0B938E6D}" srcOrd="0" destOrd="0" presId="urn:microsoft.com/office/officeart/2005/8/layout/radial2"/>
    <dgm:cxn modelId="{C2E54957-8997-4F34-A60E-01928EA78C21}" srcId="{8756793E-D640-4E58-B83E-17E9B9521C8A}" destId="{FCB62160-910B-4AC8-ADB0-D7EA3154E92E}" srcOrd="0" destOrd="0" parTransId="{55D88890-E169-4100-859A-D1D4A29E217B}" sibTransId="{5E6B7904-9DFD-4893-9B76-E3E34E4AC88B}"/>
    <dgm:cxn modelId="{3C157078-07BA-475C-8FDC-89E1A21092C1}" type="presOf" srcId="{97E8531B-E5D5-44B9-B4D9-AD315247F843}" destId="{3D7EF0C9-9781-4A66-97F3-30CCD69062C8}" srcOrd="0" destOrd="0" presId="urn:microsoft.com/office/officeart/2005/8/layout/radial2"/>
    <dgm:cxn modelId="{26920E85-DF29-4EDA-8EF6-1788666BF6D0}" type="presOf" srcId="{31DA8341-9037-4A61-A73F-9BF196BC1C19}" destId="{F13C874E-7BD6-4200-8817-BA000C0F841F}" srcOrd="0" destOrd="0" presId="urn:microsoft.com/office/officeart/2005/8/layout/radial2"/>
    <dgm:cxn modelId="{E6EF858A-6632-4D4E-B3B8-787B1E794BB5}" type="presOf" srcId="{CE67C70A-2809-4E45-AF43-15920FED48A9}" destId="{1DF50AC4-4D23-4E4E-811B-A7BB12A2D010}" srcOrd="0" destOrd="0" presId="urn:microsoft.com/office/officeart/2005/8/layout/radial2"/>
    <dgm:cxn modelId="{FC1D938A-52AB-4F8B-AAA6-4E57E0CA1730}" srcId="{31DA8341-9037-4A61-A73F-9BF196BC1C19}" destId="{5AE87522-FF93-46A8-8A49-10417F1BF1C4}" srcOrd="0" destOrd="0" parTransId="{21DC2254-B175-4C4E-8140-EE21A8ED86C7}" sibTransId="{BB1B0574-DD0C-43F7-8BFF-2F2146BAC631}"/>
    <dgm:cxn modelId="{B582F398-F413-4BF2-A883-80FE4F890248}" type="presOf" srcId="{16030A4D-6D8F-4B89-B666-06C179AA5C26}" destId="{3B8048D3-1C33-408D-801A-E8317DDD3CE3}" srcOrd="0" destOrd="0" presId="urn:microsoft.com/office/officeart/2005/8/layout/radial2"/>
    <dgm:cxn modelId="{FA62E8BD-F7AB-42E9-B229-46A2E83EAEA1}" srcId="{97E8531B-E5D5-44B9-B4D9-AD315247F843}" destId="{480CFD4E-FAAC-4299-8D73-59DDCA22A15E}" srcOrd="0" destOrd="0" parTransId="{162A2944-C8C0-4AC1-BC0E-E282C85A6083}" sibTransId="{C2C6D47C-550C-4990-BB52-B4930BF9128E}"/>
    <dgm:cxn modelId="{258A25C1-7710-41C6-8246-07865A066E5A}" type="presOf" srcId="{8756793E-D640-4E58-B83E-17E9B9521C8A}" destId="{7B0D29CB-440F-4D4F-B17E-9BEB1DCB8581}" srcOrd="0" destOrd="0" presId="urn:microsoft.com/office/officeart/2005/8/layout/radial2"/>
    <dgm:cxn modelId="{CF1D02DB-A9E3-4C6A-9049-53ADE8F35112}" type="presOf" srcId="{5AE87522-FF93-46A8-8A49-10417F1BF1C4}" destId="{4598867F-140E-4696-AECC-7825037C9780}" srcOrd="0" destOrd="0" presId="urn:microsoft.com/office/officeart/2005/8/layout/radial2"/>
    <dgm:cxn modelId="{1A3168FB-EE36-4D0B-B1C0-46A355C19F45}" type="presOf" srcId="{480CFD4E-FAAC-4299-8D73-59DDCA22A15E}" destId="{4F8324C7-1E6E-4926-B1EC-08E332A1C179}" srcOrd="0" destOrd="0" presId="urn:microsoft.com/office/officeart/2005/8/layout/radial2"/>
    <dgm:cxn modelId="{C92808FD-A8AE-4E1E-ABF9-E1C95E7C4C96}" type="presOf" srcId="{FCB62160-910B-4AC8-ADB0-D7EA3154E92E}" destId="{A5CF4555-7316-4CAB-A4B8-FB6B47596C41}" srcOrd="0" destOrd="0" presId="urn:microsoft.com/office/officeart/2005/8/layout/radial2"/>
    <dgm:cxn modelId="{E1FE4AFF-C002-4DB3-ABA5-DB16A7124A53}" srcId="{CE67C70A-2809-4E45-AF43-15920FED48A9}" destId="{97E8531B-E5D5-44B9-B4D9-AD315247F843}" srcOrd="1" destOrd="0" parTransId="{16030A4D-6D8F-4B89-B666-06C179AA5C26}" sibTransId="{982D78DA-CA7F-4AEB-AEDF-C929D512B796}"/>
    <dgm:cxn modelId="{4044BE97-71F0-4EF9-9151-D17047633B10}" type="presParOf" srcId="{1DF50AC4-4D23-4E4E-811B-A7BB12A2D010}" destId="{5BAEE7A5-CDFE-4E36-AB6C-28B0F879FBAF}" srcOrd="0" destOrd="0" presId="urn:microsoft.com/office/officeart/2005/8/layout/radial2"/>
    <dgm:cxn modelId="{FAEF1770-CA92-435E-820D-795BF865A2B2}" type="presParOf" srcId="{5BAEE7A5-CDFE-4E36-AB6C-28B0F879FBAF}" destId="{EAB49D79-655E-4BFF-A22B-8725DDD27950}" srcOrd="0" destOrd="0" presId="urn:microsoft.com/office/officeart/2005/8/layout/radial2"/>
    <dgm:cxn modelId="{CED3D99C-E8FC-4ACE-BB2E-36CE0B05EEF1}" type="presParOf" srcId="{EAB49D79-655E-4BFF-A22B-8725DDD27950}" destId="{F8513CBC-55F0-45AB-9FBE-2336DEFFDEE6}" srcOrd="0" destOrd="0" presId="urn:microsoft.com/office/officeart/2005/8/layout/radial2"/>
    <dgm:cxn modelId="{CE5A0941-F2BF-4C47-AA71-DE59C357743B}" type="presParOf" srcId="{EAB49D79-655E-4BFF-A22B-8725DDD27950}" destId="{8BDE77BD-617B-408E-93FD-E354304B8049}" srcOrd="1" destOrd="0" presId="urn:microsoft.com/office/officeart/2005/8/layout/radial2"/>
    <dgm:cxn modelId="{43236A0C-B462-4C83-BF59-37BA6F2121ED}" type="presParOf" srcId="{5BAEE7A5-CDFE-4E36-AB6C-28B0F879FBAF}" destId="{4F246D80-98F6-4216-B45A-280E0B938E6D}" srcOrd="1" destOrd="0" presId="urn:microsoft.com/office/officeart/2005/8/layout/radial2"/>
    <dgm:cxn modelId="{8F745796-1CBF-49A5-B0C9-B7DFF5DB15B7}" type="presParOf" srcId="{5BAEE7A5-CDFE-4E36-AB6C-28B0F879FBAF}" destId="{C0FADD70-4D2A-4C0D-86FA-DB8C5803167C}" srcOrd="2" destOrd="0" presId="urn:microsoft.com/office/officeart/2005/8/layout/radial2"/>
    <dgm:cxn modelId="{7C489AA2-D49C-4B51-B48D-38137E2DDABA}" type="presParOf" srcId="{C0FADD70-4D2A-4C0D-86FA-DB8C5803167C}" destId="{F13C874E-7BD6-4200-8817-BA000C0F841F}" srcOrd="0" destOrd="0" presId="urn:microsoft.com/office/officeart/2005/8/layout/radial2"/>
    <dgm:cxn modelId="{50593DF6-0BDC-42EF-81AA-4586E3A75C76}" type="presParOf" srcId="{C0FADD70-4D2A-4C0D-86FA-DB8C5803167C}" destId="{4598867F-140E-4696-AECC-7825037C9780}" srcOrd="1" destOrd="0" presId="urn:microsoft.com/office/officeart/2005/8/layout/radial2"/>
    <dgm:cxn modelId="{448219BC-3E5D-4118-9571-499BF2C09D4A}" type="presParOf" srcId="{5BAEE7A5-CDFE-4E36-AB6C-28B0F879FBAF}" destId="{3B8048D3-1C33-408D-801A-E8317DDD3CE3}" srcOrd="3" destOrd="0" presId="urn:microsoft.com/office/officeart/2005/8/layout/radial2"/>
    <dgm:cxn modelId="{DA9534B2-A812-4E2B-91CE-F570FABDFBF3}" type="presParOf" srcId="{5BAEE7A5-CDFE-4E36-AB6C-28B0F879FBAF}" destId="{4400814A-B71E-4AE4-86FC-1154672ED4E5}" srcOrd="4" destOrd="0" presId="urn:microsoft.com/office/officeart/2005/8/layout/radial2"/>
    <dgm:cxn modelId="{16FF48E2-3716-479A-BB85-BF63527DE95A}" type="presParOf" srcId="{4400814A-B71E-4AE4-86FC-1154672ED4E5}" destId="{3D7EF0C9-9781-4A66-97F3-30CCD69062C8}" srcOrd="0" destOrd="0" presId="urn:microsoft.com/office/officeart/2005/8/layout/radial2"/>
    <dgm:cxn modelId="{2DF769A7-11C0-4BA5-A172-9972BE95A0F8}" type="presParOf" srcId="{4400814A-B71E-4AE4-86FC-1154672ED4E5}" destId="{4F8324C7-1E6E-4926-B1EC-08E332A1C179}" srcOrd="1" destOrd="0" presId="urn:microsoft.com/office/officeart/2005/8/layout/radial2"/>
    <dgm:cxn modelId="{96826F42-3BB3-43C8-B68D-143A47977299}" type="presParOf" srcId="{5BAEE7A5-CDFE-4E36-AB6C-28B0F879FBAF}" destId="{6E6A554A-6BA4-4032-A3AD-46F22F4006AB}" srcOrd="5" destOrd="0" presId="urn:microsoft.com/office/officeart/2005/8/layout/radial2"/>
    <dgm:cxn modelId="{6C6BD828-C48C-4E24-916D-EA0B398FC7FD}" type="presParOf" srcId="{5BAEE7A5-CDFE-4E36-AB6C-28B0F879FBAF}" destId="{B6A4290E-2DD1-40C7-95FE-ABE97C5684B5}" srcOrd="6" destOrd="0" presId="urn:microsoft.com/office/officeart/2005/8/layout/radial2"/>
    <dgm:cxn modelId="{E462B40A-ADDD-4D8D-BDAB-AE1C290CDDCC}" type="presParOf" srcId="{B6A4290E-2DD1-40C7-95FE-ABE97C5684B5}" destId="{7B0D29CB-440F-4D4F-B17E-9BEB1DCB8581}" srcOrd="0" destOrd="0" presId="urn:microsoft.com/office/officeart/2005/8/layout/radial2"/>
    <dgm:cxn modelId="{7BE28E7E-E539-4144-89C8-B254F5CF7C7C}" type="presParOf" srcId="{B6A4290E-2DD1-40C7-95FE-ABE97C5684B5}" destId="{A5CF4555-7316-4CAB-A4B8-FB6B47596C4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A554A-6BA4-4032-A3AD-46F22F4006AB}">
      <dsp:nvSpPr>
        <dsp:cNvPr id="0" name=""/>
        <dsp:cNvSpPr/>
      </dsp:nvSpPr>
      <dsp:spPr>
        <a:xfrm rot="2561435">
          <a:off x="2457454" y="2846805"/>
          <a:ext cx="617280" cy="49130"/>
        </a:xfrm>
        <a:custGeom>
          <a:avLst/>
          <a:gdLst/>
          <a:ahLst/>
          <a:cxnLst/>
          <a:rect l="0" t="0" r="0" b="0"/>
          <a:pathLst>
            <a:path>
              <a:moveTo>
                <a:pt x="0" y="24565"/>
              </a:moveTo>
              <a:lnTo>
                <a:pt x="617280" y="24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048D3-1C33-408D-801A-E8317DDD3CE3}">
      <dsp:nvSpPr>
        <dsp:cNvPr id="0" name=""/>
        <dsp:cNvSpPr/>
      </dsp:nvSpPr>
      <dsp:spPr>
        <a:xfrm>
          <a:off x="2539236" y="2007434"/>
          <a:ext cx="685932" cy="49130"/>
        </a:xfrm>
        <a:custGeom>
          <a:avLst/>
          <a:gdLst/>
          <a:ahLst/>
          <a:cxnLst/>
          <a:rect l="0" t="0" r="0" b="0"/>
          <a:pathLst>
            <a:path>
              <a:moveTo>
                <a:pt x="0" y="24565"/>
              </a:moveTo>
              <a:lnTo>
                <a:pt x="685932" y="24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46D80-98F6-4216-B45A-280E0B938E6D}">
      <dsp:nvSpPr>
        <dsp:cNvPr id="0" name=""/>
        <dsp:cNvSpPr/>
      </dsp:nvSpPr>
      <dsp:spPr>
        <a:xfrm rot="19038565">
          <a:off x="2457454" y="1168063"/>
          <a:ext cx="617280" cy="49130"/>
        </a:xfrm>
        <a:custGeom>
          <a:avLst/>
          <a:gdLst/>
          <a:ahLst/>
          <a:cxnLst/>
          <a:rect l="0" t="0" r="0" b="0"/>
          <a:pathLst>
            <a:path>
              <a:moveTo>
                <a:pt x="0" y="24565"/>
              </a:moveTo>
              <a:lnTo>
                <a:pt x="617280" y="24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E77BD-617B-408E-93FD-E354304B8049}">
      <dsp:nvSpPr>
        <dsp:cNvPr id="0" name=""/>
        <dsp:cNvSpPr/>
      </dsp:nvSpPr>
      <dsp:spPr>
        <a:xfrm>
          <a:off x="880378" y="1056201"/>
          <a:ext cx="1951597" cy="19515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C874E-7BD6-4200-8817-BA000C0F841F}">
      <dsp:nvSpPr>
        <dsp:cNvPr id="0" name=""/>
        <dsp:cNvSpPr/>
      </dsp:nvSpPr>
      <dsp:spPr>
        <a:xfrm>
          <a:off x="2837816" y="901"/>
          <a:ext cx="1170958" cy="1170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5400" kern="1200" dirty="0"/>
            <a:t>1</a:t>
          </a:r>
          <a:endParaRPr lang="en-US" sz="5400" kern="1200" dirty="0"/>
        </a:p>
      </dsp:txBody>
      <dsp:txXfrm>
        <a:off x="3009299" y="172384"/>
        <a:ext cx="827992" cy="827992"/>
      </dsp:txXfrm>
    </dsp:sp>
    <dsp:sp modelId="{4598867F-140E-4696-AECC-7825037C9780}">
      <dsp:nvSpPr>
        <dsp:cNvPr id="0" name=""/>
        <dsp:cNvSpPr/>
      </dsp:nvSpPr>
      <dsp:spPr>
        <a:xfrm>
          <a:off x="4125871" y="901"/>
          <a:ext cx="1756438" cy="117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MA" sz="1100" kern="1200" dirty="0"/>
            <a:t>Production de l’information statistique </a:t>
          </a:r>
          <a:endParaRPr lang="en-US" sz="1100" kern="1200" dirty="0"/>
        </a:p>
      </dsp:txBody>
      <dsp:txXfrm>
        <a:off x="4125871" y="901"/>
        <a:ext cx="1756438" cy="1170958"/>
      </dsp:txXfrm>
    </dsp:sp>
    <dsp:sp modelId="{3D7EF0C9-9781-4A66-97F3-30CCD69062C8}">
      <dsp:nvSpPr>
        <dsp:cNvPr id="0" name=""/>
        <dsp:cNvSpPr/>
      </dsp:nvSpPr>
      <dsp:spPr>
        <a:xfrm>
          <a:off x="3225169" y="1446520"/>
          <a:ext cx="1170958" cy="1170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5400" kern="1200" dirty="0"/>
            <a:t>2</a:t>
          </a:r>
          <a:endParaRPr lang="en-US" sz="5400" kern="1200" dirty="0"/>
        </a:p>
      </dsp:txBody>
      <dsp:txXfrm>
        <a:off x="3396652" y="1618003"/>
        <a:ext cx="827992" cy="827992"/>
      </dsp:txXfrm>
    </dsp:sp>
    <dsp:sp modelId="{4F8324C7-1E6E-4926-B1EC-08E332A1C179}">
      <dsp:nvSpPr>
        <dsp:cNvPr id="0" name=""/>
        <dsp:cNvSpPr/>
      </dsp:nvSpPr>
      <dsp:spPr>
        <a:xfrm>
          <a:off x="4513223" y="1446520"/>
          <a:ext cx="1756438" cy="117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MA" sz="1200" kern="1200" dirty="0"/>
            <a:t>LA TRANSFORMATION DIGITALE</a:t>
          </a:r>
          <a:endParaRPr lang="en-US" sz="1200" kern="1200" dirty="0"/>
        </a:p>
      </dsp:txBody>
      <dsp:txXfrm>
        <a:off x="4513223" y="1446520"/>
        <a:ext cx="1756438" cy="1170958"/>
      </dsp:txXfrm>
    </dsp:sp>
    <dsp:sp modelId="{7B0D29CB-440F-4D4F-B17E-9BEB1DCB8581}">
      <dsp:nvSpPr>
        <dsp:cNvPr id="0" name=""/>
        <dsp:cNvSpPr/>
      </dsp:nvSpPr>
      <dsp:spPr>
        <a:xfrm>
          <a:off x="2837816" y="2892139"/>
          <a:ext cx="1170958" cy="1170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5400" kern="1200" dirty="0"/>
            <a:t>3</a:t>
          </a:r>
          <a:endParaRPr lang="en-US" sz="5400" kern="1200" dirty="0"/>
        </a:p>
      </dsp:txBody>
      <dsp:txXfrm>
        <a:off x="3009299" y="3063622"/>
        <a:ext cx="827992" cy="827992"/>
      </dsp:txXfrm>
    </dsp:sp>
    <dsp:sp modelId="{A5CF4555-7316-4CAB-A4B8-FB6B47596C41}">
      <dsp:nvSpPr>
        <dsp:cNvPr id="0" name=""/>
        <dsp:cNvSpPr/>
      </dsp:nvSpPr>
      <dsp:spPr>
        <a:xfrm>
          <a:off x="4125871" y="2892139"/>
          <a:ext cx="1756438" cy="117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MA" sz="2400" kern="1200" dirty="0"/>
            <a:t>Le suivi des ODD</a:t>
          </a:r>
          <a:endParaRPr lang="en-US" sz="2400" kern="1200" dirty="0"/>
        </a:p>
      </dsp:txBody>
      <dsp:txXfrm>
        <a:off x="4125871" y="2892139"/>
        <a:ext cx="1756438" cy="1170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298" cy="49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t" anchorCtr="0" compatLnSpc="1">
            <a:prstTxWarp prst="textNoShape">
              <a:avLst/>
            </a:prstTxWarp>
          </a:bodyPr>
          <a:lstStyle>
            <a:lvl1pPr defTabSz="931298" rtl="1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704" y="0"/>
            <a:ext cx="2973297" cy="49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t" anchorCtr="0" compatLnSpc="1">
            <a:prstTxWarp prst="textNoShape">
              <a:avLst/>
            </a:prstTxWarp>
          </a:bodyPr>
          <a:lstStyle>
            <a:lvl1pPr algn="r" defTabSz="931298" rtl="1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030"/>
            <a:ext cx="2973298" cy="49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b" anchorCtr="0" compatLnSpc="1">
            <a:prstTxWarp prst="textNoShape">
              <a:avLst/>
            </a:prstTxWarp>
          </a:bodyPr>
          <a:lstStyle>
            <a:lvl1pPr defTabSz="931298" rtl="1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704" y="9449030"/>
            <a:ext cx="2973297" cy="49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b" anchorCtr="0" compatLnSpc="1">
            <a:prstTxWarp prst="textNoShape">
              <a:avLst/>
            </a:prstTxWarp>
          </a:bodyPr>
          <a:lstStyle>
            <a:lvl1pPr algn="r" defTabSz="931298" rtl="1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defRPr>
            </a:lvl1pPr>
          </a:lstStyle>
          <a:p>
            <a:pPr>
              <a:defRPr/>
            </a:pPr>
            <a:fld id="{51D6C162-923E-4A29-B0FF-CB9BE6FFB4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422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298" cy="49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t" anchorCtr="0" compatLnSpc="1">
            <a:prstTxWarp prst="textNoShape">
              <a:avLst/>
            </a:prstTxWarp>
          </a:bodyPr>
          <a:lstStyle>
            <a:lvl1pPr defTabSz="931298" rtl="1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704" y="0"/>
            <a:ext cx="2973297" cy="49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t" anchorCtr="0" compatLnSpc="1">
            <a:prstTxWarp prst="textNoShape">
              <a:avLst/>
            </a:prstTxWarp>
          </a:bodyPr>
          <a:lstStyle>
            <a:lvl1pPr algn="r" defTabSz="931298" rtl="1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4538"/>
            <a:ext cx="4976812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614" y="4726118"/>
            <a:ext cx="5028773" cy="447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030"/>
            <a:ext cx="2973298" cy="49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b" anchorCtr="0" compatLnSpc="1">
            <a:prstTxWarp prst="textNoShape">
              <a:avLst/>
            </a:prstTxWarp>
          </a:bodyPr>
          <a:lstStyle>
            <a:lvl1pPr defTabSz="931298" rtl="1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704" y="9449030"/>
            <a:ext cx="2973297" cy="49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b" anchorCtr="0" compatLnSpc="1">
            <a:prstTxWarp prst="textNoShape">
              <a:avLst/>
            </a:prstTxWarp>
          </a:bodyPr>
          <a:lstStyle>
            <a:lvl1pPr algn="r" defTabSz="931298" rtl="1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defRPr>
            </a:lvl1pPr>
          </a:lstStyle>
          <a:p>
            <a:pPr>
              <a:defRPr/>
            </a:pPr>
            <a:fld id="{832F3F2C-D090-4B55-B051-DACBFBA0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6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 (Arabic)"/>
        <a:cs typeface="Times New Roman (Arabic)" charset="-78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 (Arabic)"/>
        <a:cs typeface="Times New Roman (Arabic)" charset="-78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 (Arabic)"/>
        <a:cs typeface="Times New Roman (Arabic)" charset="-78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 (Arabic)"/>
        <a:cs typeface="Times New Roman (Arabic)" charset="-78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 (Arabic)"/>
        <a:cs typeface="Times New Roman (Arabic)" charset="-7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F3F2C-D090-4B55-B051-DACBFBA0091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6B4F4-1E58-47A5-A65B-D4B77BCEC108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DBC2E-0B7F-454B-B1EE-300CD0B03F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49950-D71E-49EA-BEAA-C9E83147747B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06993-58A6-44AB-AAB4-43C6A67340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275A8-466D-4085-BBCB-B94B52C3C366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A255E-76D4-4C91-8B7C-9EB15C8917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FE052-29DE-4C05-898F-FD31FAF64723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8037-46EB-4687-8251-1796DFF3C2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A0832-EE6F-46B3-80EF-B213D36BFDF8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AFEC-38C5-48A2-B8E3-925E9A9984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4C406-1467-4031-BA73-BFEDBD50326F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B300-4C34-4C09-BD2E-D5B74BE27D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FFC6F-1F22-4813-8FDF-F11CA50F1E6D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D31B1-2EAB-499A-B280-78BFE351AD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C428-13EC-4B40-A4E0-B9B68D122D98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A1C49-82EE-4AAA-BE96-B15E3EBD4D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F730-E150-44CD-A462-059C132DA41D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ABE7-EC06-4C1B-B50B-35C3C1AEB0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D937B-CDC3-4200-912A-CA0995925BE6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CE94C-7BE6-472D-9AA8-F11EB16D0F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ECE2-F9E6-4A3E-863A-6AE3A5E4731D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E142-8CDB-40A4-976D-BBD41C3258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C9D07-8BFD-40D0-8A96-6252B208068A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EA425-4198-4FFA-A693-15BE45A579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5288B-CA22-423C-991C-5C03283DD2F8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7840-052D-4E70-B301-5F7AAFC5C7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0F010-7AE0-4584-8608-2EF9ACF18F96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1163-09E4-48B0-9D78-68188FC2298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F11B-B50F-4FB8-A3FA-BF50D7B932D3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D80A-8FB2-4C90-95EE-C7E9C83169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F399B-20A5-4722-9D7F-979890E04C6B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F8572-0EB0-4F21-BDDB-623D6617E9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22EB-50D9-440E-95B0-7DBA9696B6FA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94B53-E729-4ADA-A6D6-4C059FD4AA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8C4D6-4871-4B6B-9030-79AA782184F8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886D1-BB98-4BF5-BC7F-D124A2A345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C8DDB-B000-4010-86EA-8C5AB3B773DB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4A24A-8568-4FAE-B3B1-94897B3010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8767E-3153-4CD4-A428-441787E42AAE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97342-0378-43C0-8DC6-4CAE403D6F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5C6EF-428A-4EE2-A607-98E2AD7D4783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C1DB1-12D9-4F5E-9304-6EB577978E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6A8C4-D29E-46E8-AC46-F86AFF297451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B801-C0E7-4DDD-B2B1-47CCCBC674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BD690-396C-4488-84F5-7156B58E0298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97888-1BF7-4BDB-B2E6-A0437DC8DA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5" name="Picture 3" descr="contenu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0" name="Text Box 4"/>
            <p:cNvSpPr txBox="1">
              <a:spLocks noChangeArrowheads="1"/>
            </p:cNvSpPr>
            <p:nvPr userDrawn="1"/>
          </p:nvSpPr>
          <p:spPr bwMode="auto">
            <a:xfrm>
              <a:off x="2200" y="4103"/>
              <a:ext cx="13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>
                  <a:solidFill>
                    <a:srgbClr val="F18E00"/>
                  </a:solidFill>
                  <a:latin typeface="Century Gothic" pitchFamily="34" charset="0"/>
                  <a:cs typeface="Arial" charset="0"/>
                </a:rPr>
                <a:t>www.hcp.ma</a:t>
              </a:r>
            </a:p>
          </p:txBody>
        </p:sp>
      </p:grpSp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765175"/>
            <a:ext cx="698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13513"/>
            <a:ext cx="1096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solidFill>
                  <a:srgbClr val="F18E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5F84DC7-D517-4A16-B6FC-8D5C27DF2E5E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18E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F88587E-FC8E-435E-8F47-769FB9779C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  <p:sldLayoutId id="2147483693" r:id="rId12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7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7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/>
      <p:bldP spid="177158" grpId="0" build="p">
        <p:tmplLst>
          <p:tmpl lvl="1">
            <p:tnLst>
              <p:par>
                <p:cTn presetID="4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7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7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7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7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7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7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7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7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7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B003B"/>
        </a:buClr>
        <a:buSzPct val="120000"/>
        <a:buBlip>
          <a:blip r:embed="rId15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8E00"/>
        </a:buClr>
        <a:buSzPct val="120000"/>
        <a:buFont typeface="Arial" pitchFamily="34" charset="0"/>
        <a:buBlip>
          <a:blip r:embed="rId16"/>
        </a:buBlip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Blip>
          <a:blip r:embed="rId17"/>
        </a:buBlip>
        <a:defRPr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80" name="Picture 3" descr="contenu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4"/>
            <p:cNvSpPr txBox="1">
              <a:spLocks noChangeArrowheads="1"/>
            </p:cNvSpPr>
            <p:nvPr userDrawn="1"/>
          </p:nvSpPr>
          <p:spPr bwMode="auto">
            <a:xfrm>
              <a:off x="2200" y="4103"/>
              <a:ext cx="13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>
                  <a:solidFill>
                    <a:srgbClr val="F18E00"/>
                  </a:solidFill>
                  <a:latin typeface="Century Gothic" pitchFamily="34" charset="0"/>
                  <a:cs typeface="Arial" charset="0"/>
                </a:rPr>
                <a:t>www.hcp.ma</a:t>
              </a: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419475" y="645318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sz="1800" b="0">
              <a:solidFill>
                <a:srgbClr val="F18E00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765175"/>
            <a:ext cx="698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13513"/>
            <a:ext cx="1096963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1">
              <a:defRPr sz="1200">
                <a:solidFill>
                  <a:srgbClr val="F18E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B2325B9-D606-48D8-88D6-CEBC5C6E332F}" type="datetime1">
              <a:rPr lang="fr-FR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7475" y="6513513"/>
            <a:ext cx="1385888" cy="319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18E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F61759A-38E5-4199-B55B-4FF3EEBF69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ransition>
    <p:fade thruBlk="1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B003B"/>
        </a:buClr>
        <a:buSzPct val="120000"/>
        <a:buBlip>
          <a:blip r:embed="rId14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8E00"/>
        </a:buClr>
        <a:buSzPct val="120000"/>
        <a:buFont typeface="Arial" pitchFamily="34" charset="0"/>
        <a:buBlip>
          <a:blip r:embed="rId15"/>
        </a:buBlip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Blip>
          <a:blip r:embed="rId16"/>
        </a:buBlip>
        <a:defRPr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1106164" y="908720"/>
            <a:ext cx="6931672" cy="1008112"/>
          </a:xfrm>
          <a:prstGeom prst="rect">
            <a:avLst/>
          </a:prstGeom>
          <a:gradFill flip="none" rotWithShape="1">
            <a:gsLst>
              <a:gs pos="0">
                <a:srgbClr val="F18E00">
                  <a:tint val="66000"/>
                  <a:satMod val="160000"/>
                </a:srgbClr>
              </a:gs>
              <a:gs pos="50000">
                <a:srgbClr val="F18E00">
                  <a:tint val="44500"/>
                  <a:satMod val="160000"/>
                </a:srgbClr>
              </a:gs>
              <a:gs pos="100000">
                <a:srgbClr val="F18E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742950" lvl="1" algn="ctr" rtl="1" eaLnBrk="0" hangingPunct="0">
              <a:spcBef>
                <a:spcPct val="20000"/>
              </a:spcBef>
              <a:buClr>
                <a:srgbClr val="FF6600"/>
              </a:buClr>
              <a:buSzPct val="80000"/>
            </a:pPr>
            <a:r>
              <a:rPr lang="fr-FR" sz="2800" dirty="0">
                <a:solidFill>
                  <a:srgbClr val="002060"/>
                </a:solidFill>
                <a:latin typeface="Cooper Black" panose="0208090404030B020404" pitchFamily="18" charset="0"/>
              </a:rPr>
              <a:t>Le système de statistique nationale et le suivi des </a:t>
            </a:r>
            <a:r>
              <a:rPr lang="fr-FR" sz="2800" dirty="0" err="1">
                <a:solidFill>
                  <a:srgbClr val="002060"/>
                </a:solidFill>
                <a:latin typeface="Cooper Black" panose="0208090404030B020404" pitchFamily="18" charset="0"/>
              </a:rPr>
              <a:t>ODDs</a:t>
            </a:r>
            <a:r>
              <a:rPr lang="fr-FR" sz="2800" dirty="0">
                <a:solidFill>
                  <a:srgbClr val="002060"/>
                </a:solidFill>
                <a:latin typeface="Cooper Black" panose="0208090404030B020404" pitchFamily="18" charset="0"/>
              </a:rPr>
              <a:t> .</a:t>
            </a:r>
            <a:endParaRPr lang="en-US" sz="2800" dirty="0">
              <a:solidFill>
                <a:srgbClr val="002060"/>
              </a:solidFill>
              <a:latin typeface="Cooper Black" panose="0208090404030B020404" pitchFamily="18" charset="0"/>
            </a:endParaRPr>
          </a:p>
          <a:p>
            <a:pPr marL="742950" lvl="1" algn="r" rtl="1" eaLnBrk="0" hangingPunct="0">
              <a:spcBef>
                <a:spcPct val="20000"/>
              </a:spcBef>
              <a:buClr>
                <a:srgbClr val="FF6600"/>
              </a:buClr>
              <a:buSzPct val="80000"/>
              <a:buFontTx/>
              <a:buChar char="-"/>
            </a:pPr>
            <a:endParaRPr lang="ar-MA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760" y="5943789"/>
            <a:ext cx="4574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journée mondiale de la statistique 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FA324-8FA1-3096-4804-0E39FA8C4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21" y="1628800"/>
            <a:ext cx="7364566" cy="46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47039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AD823-779A-4BAF-4985-D48F71FC4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D287E8-5DB6-3ED8-21A7-94914C3B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08C96-DDDF-96CD-E999-2207A1F4CD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3DFD8-6075-CCE7-78CA-93DF9F791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72" y="697257"/>
            <a:ext cx="726072" cy="726072"/>
          </a:xfrm>
          <a:prstGeom prst="rect">
            <a:avLst/>
          </a:prstGeom>
        </p:spPr>
      </p:pic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151BADEE-53D0-E008-624F-7A6BD42901D9}"/>
              </a:ext>
            </a:extLst>
          </p:cNvPr>
          <p:cNvSpPr/>
          <p:nvPr/>
        </p:nvSpPr>
        <p:spPr bwMode="auto">
          <a:xfrm>
            <a:off x="2771800" y="764704"/>
            <a:ext cx="4752528" cy="5760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Les statistiques et 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CAF7CED4-5AD3-7CC1-2B77-57DFF66AA568}"/>
              </a:ext>
            </a:extLst>
          </p:cNvPr>
          <p:cNvSpPr/>
          <p:nvPr/>
        </p:nvSpPr>
        <p:spPr bwMode="auto">
          <a:xfrm>
            <a:off x="220278" y="1454930"/>
            <a:ext cx="4752528" cy="52391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La structure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61CA22-54D6-9457-3A04-D698B4DEE70E}"/>
              </a:ext>
            </a:extLst>
          </p:cNvPr>
          <p:cNvSpPr txBox="1">
            <a:spLocks/>
          </p:cNvSpPr>
          <p:nvPr/>
        </p:nvSpPr>
        <p:spPr>
          <a:xfrm>
            <a:off x="220278" y="2093005"/>
            <a:ext cx="8744210" cy="43510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sz="1800" kern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fr-FR" sz="1800" kern="0" dirty="0">
                <a:solidFill>
                  <a:schemeClr val="tx1"/>
                </a:solidFill>
              </a:rPr>
              <a:t>Les Objectifs de Développement Durable (ODD / </a:t>
            </a:r>
            <a:r>
              <a:rPr lang="fr-FR" sz="1800" kern="0" dirty="0" err="1">
                <a:solidFill>
                  <a:schemeClr val="tx1"/>
                </a:solidFill>
              </a:rPr>
              <a:t>SDGs</a:t>
            </a:r>
            <a:r>
              <a:rPr lang="fr-FR" sz="1800" kern="0" dirty="0">
                <a:solidFill>
                  <a:schemeClr val="tx1"/>
                </a:solidFill>
              </a:rPr>
              <a:t>) constituent un cadre universel adopté par les Nations Unies en 2015.</a:t>
            </a:r>
            <a:br>
              <a:rPr lang="fr-FR" sz="1800" kern="0" dirty="0">
                <a:solidFill>
                  <a:schemeClr val="tx1"/>
                </a:solidFill>
              </a:rPr>
            </a:b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• </a:t>
            </a:r>
            <a:r>
              <a:rPr lang="fr-FR" sz="1800" kern="0" dirty="0">
                <a:solidFill>
                  <a:srgbClr val="FF0000"/>
                </a:solidFill>
              </a:rPr>
              <a:t>17 Objectifs </a:t>
            </a:r>
            <a:r>
              <a:rPr lang="fr-FR" sz="1800" kern="0" dirty="0">
                <a:solidFill>
                  <a:schemeClr val="tx1"/>
                </a:solidFill>
              </a:rPr>
              <a:t>globaux couvrant les dimensions économiques, sociales et environnementales.</a:t>
            </a: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• </a:t>
            </a:r>
            <a:r>
              <a:rPr lang="fr-FR" sz="1800" kern="0" dirty="0">
                <a:solidFill>
                  <a:schemeClr val="accent2"/>
                </a:solidFill>
              </a:rPr>
              <a:t>169 Cibles </a:t>
            </a:r>
            <a:r>
              <a:rPr lang="fr-FR" sz="1800" kern="0" dirty="0">
                <a:solidFill>
                  <a:schemeClr val="tx1"/>
                </a:solidFill>
              </a:rPr>
              <a:t>(</a:t>
            </a:r>
            <a:r>
              <a:rPr lang="fr-FR" sz="1800" kern="0" dirty="0" err="1">
                <a:solidFill>
                  <a:schemeClr val="tx1"/>
                </a:solidFill>
              </a:rPr>
              <a:t>Targets</a:t>
            </a:r>
            <a:r>
              <a:rPr lang="fr-FR" sz="1800" kern="0" dirty="0">
                <a:solidFill>
                  <a:schemeClr val="tx1"/>
                </a:solidFill>
              </a:rPr>
              <a:t>) précisent les domaines d’action pour chaque objectif.</a:t>
            </a: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• </a:t>
            </a:r>
            <a:r>
              <a:rPr lang="fr-FR" sz="1800" kern="0" dirty="0">
                <a:solidFill>
                  <a:schemeClr val="accent2"/>
                </a:solidFill>
              </a:rPr>
              <a:t>232 Indicateurs </a:t>
            </a:r>
            <a:r>
              <a:rPr lang="fr-FR" sz="1800" kern="0" dirty="0">
                <a:solidFill>
                  <a:schemeClr val="tx1"/>
                </a:solidFill>
              </a:rPr>
              <a:t>officiels permettent de mesurer les progrès.</a:t>
            </a:r>
            <a:br>
              <a:rPr lang="fr-FR" sz="1800" kern="0" dirty="0">
                <a:solidFill>
                  <a:schemeClr val="tx1"/>
                </a:solidFill>
              </a:rPr>
            </a:b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Chaque indicateur est défini avec :</a:t>
            </a: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– Un code (ex : 8.5.2 pour le taux de chômage)</a:t>
            </a: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– Une unité de mesure</a:t>
            </a: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– Une fréquence de mise à jour</a:t>
            </a: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– Une source statistique ou administrative.</a:t>
            </a:r>
          </a:p>
        </p:txBody>
      </p:sp>
    </p:spTree>
    <p:extLst>
      <p:ext uri="{BB962C8B-B14F-4D97-AF65-F5344CB8AC3E}">
        <p14:creationId xmlns:p14="http://schemas.microsoft.com/office/powerpoint/2010/main" val="313119685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5ED7C-5F47-4F37-613B-483A19862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2C61C-4617-C1EC-38D5-8D99E6A8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3C8827-480F-FBCE-B767-0D791D23DF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F7F08D-D0B9-6355-2430-17761896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72" y="697257"/>
            <a:ext cx="726072" cy="726072"/>
          </a:xfrm>
          <a:prstGeom prst="rect">
            <a:avLst/>
          </a:prstGeom>
        </p:spPr>
      </p:pic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5BD620BF-6564-2F34-C0B6-8E797880E8BB}"/>
              </a:ext>
            </a:extLst>
          </p:cNvPr>
          <p:cNvSpPr/>
          <p:nvPr/>
        </p:nvSpPr>
        <p:spPr bwMode="auto">
          <a:xfrm>
            <a:off x="2771800" y="764704"/>
            <a:ext cx="4752528" cy="5760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Les statistiques et 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EC158A3A-8986-DDB5-3CE2-8D12B1998D93}"/>
              </a:ext>
            </a:extLst>
          </p:cNvPr>
          <p:cNvSpPr/>
          <p:nvPr/>
        </p:nvSpPr>
        <p:spPr bwMode="auto">
          <a:xfrm>
            <a:off x="220278" y="1454930"/>
            <a:ext cx="4752528" cy="52391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Interconnexion  entre les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1676C2-45A6-2D3E-829A-EFF8109B952A}"/>
              </a:ext>
            </a:extLst>
          </p:cNvPr>
          <p:cNvSpPr txBox="1">
            <a:spLocks/>
          </p:cNvSpPr>
          <p:nvPr/>
        </p:nvSpPr>
        <p:spPr>
          <a:xfrm>
            <a:off x="187189" y="1748086"/>
            <a:ext cx="8867328" cy="488255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sz="2000" kern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000" kern="0" dirty="0">
                <a:solidFill>
                  <a:schemeClr val="tx1"/>
                </a:solidFill>
              </a:rPr>
              <a:t>Les ODD sont interconnectés : les progrès dans un domaine influencent les autres.</a:t>
            </a:r>
            <a:br>
              <a:rPr lang="fr-FR" sz="2000" kern="0" dirty="0">
                <a:solidFill>
                  <a:schemeClr val="tx1"/>
                </a:solidFill>
              </a:rPr>
            </a:b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Exemples :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• L’ODD 4 (Éducation) soutient l’ODD 8 (Emploi) et l’ODD 10 (Inégalités).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• L’ODD 13 (Climat) affecte la pauvreté (ODD 1) et la sécurité alimentaire (ODD 2).</a:t>
            </a:r>
            <a:br>
              <a:rPr lang="fr-FR" sz="2000" kern="0" dirty="0">
                <a:solidFill>
                  <a:schemeClr val="tx1"/>
                </a:solidFill>
              </a:rPr>
            </a:b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Cette interdépendance rend essentielle </a:t>
            </a:r>
            <a:r>
              <a:rPr lang="fr-FR" sz="2000" u="sng" kern="0" dirty="0">
                <a:solidFill>
                  <a:srgbClr val="FF0000"/>
                </a:solidFill>
              </a:rPr>
              <a:t>la cohérence des politiques publiques</a:t>
            </a:r>
            <a:r>
              <a:rPr lang="fr-FR" sz="2000" kern="0" dirty="0">
                <a:solidFill>
                  <a:schemeClr val="tx1"/>
                </a:solidFill>
              </a:rPr>
              <a:t> et la coordination des données statistiques.</a:t>
            </a:r>
            <a:br>
              <a:rPr lang="fr-FR" sz="2000" kern="0" dirty="0">
                <a:solidFill>
                  <a:schemeClr val="tx1"/>
                </a:solidFill>
              </a:rPr>
            </a:b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La statistique joue ici un rôle de «</a:t>
            </a:r>
            <a:r>
              <a:rPr lang="fr-FR" sz="2000" u="sng" kern="0" dirty="0">
                <a:solidFill>
                  <a:srgbClr val="0070C0"/>
                </a:solidFill>
              </a:rPr>
              <a:t> langage commun » </a:t>
            </a:r>
            <a:r>
              <a:rPr lang="fr-FR" sz="2000" kern="0" dirty="0">
                <a:solidFill>
                  <a:schemeClr val="tx1"/>
                </a:solidFill>
              </a:rPr>
              <a:t>permettant de relier ces domaines à travers des indicateurs harmonisés.</a:t>
            </a:r>
          </a:p>
        </p:txBody>
      </p:sp>
    </p:spTree>
    <p:extLst>
      <p:ext uri="{BB962C8B-B14F-4D97-AF65-F5344CB8AC3E}">
        <p14:creationId xmlns:p14="http://schemas.microsoft.com/office/powerpoint/2010/main" val="112552218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CF731-5D55-ABC7-0E04-333AAF2D0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13308-3ACE-D383-71E0-696CF9BFD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279EC7-7E44-FB50-6BA8-F442750A0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89A46B-114B-0B07-E748-6949C5DAF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59" y="762324"/>
            <a:ext cx="936104" cy="940785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7438CFA3-FA36-60BD-D571-B4259FF2B68E}"/>
              </a:ext>
            </a:extLst>
          </p:cNvPr>
          <p:cNvSpPr/>
          <p:nvPr/>
        </p:nvSpPr>
        <p:spPr bwMode="auto">
          <a:xfrm>
            <a:off x="2771800" y="836712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Le HCP et le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FF1E9C-5852-3CDE-0C64-746DC916799B}"/>
              </a:ext>
            </a:extLst>
          </p:cNvPr>
          <p:cNvSpPr txBox="1">
            <a:spLocks/>
          </p:cNvSpPr>
          <p:nvPr/>
        </p:nvSpPr>
        <p:spPr>
          <a:xfrm>
            <a:off x="107504" y="1690983"/>
            <a:ext cx="8507288" cy="47623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sz="1800" kern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fr-FR" sz="1800" kern="0" dirty="0">
                <a:solidFill>
                  <a:schemeClr val="tx1"/>
                </a:solidFill>
              </a:rPr>
              <a:t>Le Haut-Commissariat au Plan (HCP) est le coordinateur national du suivi statistique des ODD.</a:t>
            </a:r>
            <a:br>
              <a:rPr lang="fr-FR" sz="1800" kern="0" dirty="0">
                <a:solidFill>
                  <a:schemeClr val="tx1"/>
                </a:solidFill>
              </a:rPr>
            </a:b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• Mise en place d’un portail national ODD (</a:t>
            </a:r>
            <a:r>
              <a:rPr lang="fr-FR" sz="1800" u="sng" kern="0" dirty="0">
                <a:solidFill>
                  <a:srgbClr val="0070C0"/>
                </a:solidFill>
              </a:rPr>
              <a:t>http://plateforme-odd.hcp.ma/ODD_HCP/fr/#)</a:t>
            </a: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• Harmonisation des indicateurs avec le cadre international.</a:t>
            </a: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• Production régionale : chaque direction régionale (comme Dakhla-Oued </a:t>
            </a:r>
            <a:r>
              <a:rPr lang="fr-FR" sz="1800" kern="0" dirty="0" err="1">
                <a:solidFill>
                  <a:schemeClr val="tx1"/>
                </a:solidFill>
              </a:rPr>
              <a:t>Eddahab</a:t>
            </a:r>
            <a:r>
              <a:rPr lang="fr-FR" sz="1800" kern="0" dirty="0">
                <a:solidFill>
                  <a:schemeClr val="tx1"/>
                </a:solidFill>
              </a:rPr>
              <a:t>) collecte et alimente des données territorialisées.</a:t>
            </a:r>
            <a:br>
              <a:rPr lang="fr-FR" sz="1800" kern="0" dirty="0">
                <a:solidFill>
                  <a:schemeClr val="tx1"/>
                </a:solidFill>
              </a:rPr>
            </a:b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Le HCP collabore avec :</a:t>
            </a: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– Ministères sectoriels (santé, éducation, emploi, environnement…)</a:t>
            </a: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– Institutions publiques (CNSS, ONEE, DEPF…)</a:t>
            </a:r>
            <a:br>
              <a:rPr lang="fr-FR" sz="1800" kern="0" dirty="0">
                <a:solidFill>
                  <a:schemeClr val="tx1"/>
                </a:solidFill>
              </a:rPr>
            </a:br>
            <a:r>
              <a:rPr lang="fr-FR" sz="1800" kern="0" dirty="0">
                <a:solidFill>
                  <a:schemeClr val="tx1"/>
                </a:solidFill>
              </a:rPr>
              <a:t>– Partenaires internationaux (PNUD, Banque mondiale, FAO…).</a:t>
            </a:r>
          </a:p>
        </p:txBody>
      </p:sp>
    </p:spTree>
    <p:extLst>
      <p:ext uri="{BB962C8B-B14F-4D97-AF65-F5344CB8AC3E}">
        <p14:creationId xmlns:p14="http://schemas.microsoft.com/office/powerpoint/2010/main" val="2647181883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14FA9-DCB3-0477-C5A3-9210E9086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ACD32-4EA4-C0B3-4FBC-13B02F4F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F29428-3BA3-7C9C-1155-4BA05D5C8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A8A0D-CADF-94DC-178C-B8D5480BE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59" y="762324"/>
            <a:ext cx="936104" cy="940785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D7546E20-DD4F-2AF6-E13A-A3BCF7F1BBCE}"/>
              </a:ext>
            </a:extLst>
          </p:cNvPr>
          <p:cNvSpPr/>
          <p:nvPr/>
        </p:nvSpPr>
        <p:spPr bwMode="auto">
          <a:xfrm>
            <a:off x="2771800" y="836712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Le HCP et le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FC0549-7A6E-CED9-2345-E090946ACDFD}"/>
              </a:ext>
            </a:extLst>
          </p:cNvPr>
          <p:cNvSpPr txBox="1">
            <a:spLocks/>
          </p:cNvSpPr>
          <p:nvPr/>
        </p:nvSpPr>
        <p:spPr>
          <a:xfrm>
            <a:off x="457200" y="1703108"/>
            <a:ext cx="8229600" cy="475022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r-FR" sz="2000" kern="0" dirty="0">
                <a:solidFill>
                  <a:schemeClr val="tx1"/>
                </a:solidFill>
              </a:rPr>
              <a:t>La production statistique nationale (enquêtes, recensements, registres) constitue la principale source des indicateurs ODD.</a:t>
            </a:r>
            <a:br>
              <a:rPr lang="fr-FR" sz="2000" kern="0" dirty="0">
                <a:solidFill>
                  <a:schemeClr val="tx1"/>
                </a:solidFill>
              </a:rPr>
            </a:b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• Les données issues des enquêtes (emploi, santé, éducation, pauvreté) sont intégrées dans des bases nationales.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• Ces bases alimentent le Système d’Information des Indicateurs ODD (SDG Data Hub).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• Les indicateurs y sont calculés selon des définitions normalisées par l’ONU (UNSD </a:t>
            </a:r>
            <a:r>
              <a:rPr lang="fr-FR" sz="2000" kern="0" dirty="0" err="1">
                <a:solidFill>
                  <a:schemeClr val="tx1"/>
                </a:solidFill>
              </a:rPr>
              <a:t>Metadata</a:t>
            </a:r>
            <a:r>
              <a:rPr lang="fr-FR" sz="2000" kern="0" dirty="0">
                <a:solidFill>
                  <a:schemeClr val="tx1"/>
                </a:solidFill>
              </a:rPr>
              <a:t> Repository).</a:t>
            </a:r>
            <a:br>
              <a:rPr lang="fr-FR" sz="2000" kern="0" dirty="0">
                <a:solidFill>
                  <a:schemeClr val="tx1"/>
                </a:solidFill>
              </a:rPr>
            </a:b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Processus :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1. Collecte → 2. Traitement → 3. Agrégation nationale → 4. Transmission vers le niveau international (ONU, PNUD, Banque mondiale).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u="sng" kern="0" dirty="0">
                <a:solidFill>
                  <a:srgbClr val="FF0000"/>
                </a:solidFill>
              </a:rPr>
              <a:t>Evaluation des politiques publiques et des P de DEV</a:t>
            </a:r>
          </a:p>
        </p:txBody>
      </p:sp>
    </p:spTree>
    <p:extLst>
      <p:ext uri="{BB962C8B-B14F-4D97-AF65-F5344CB8AC3E}">
        <p14:creationId xmlns:p14="http://schemas.microsoft.com/office/powerpoint/2010/main" val="509530339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B1A4B-B0CA-99DB-01E1-2B89B009B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56D98C-52CA-0F25-58A2-8C596291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D53A3-25D1-F68F-FC1D-B3307E4B5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1A096-B6E2-46FF-7540-3BCAC8B5A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59" y="762324"/>
            <a:ext cx="936104" cy="940785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1521FED9-4CD5-FC76-90E5-7F486A6CCDEC}"/>
              </a:ext>
            </a:extLst>
          </p:cNvPr>
          <p:cNvSpPr/>
          <p:nvPr/>
        </p:nvSpPr>
        <p:spPr bwMode="auto">
          <a:xfrm>
            <a:off x="2771800" y="836712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Le HCP et le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F050F3-6033-719A-EE26-8BBF201DE68D}"/>
              </a:ext>
            </a:extLst>
          </p:cNvPr>
          <p:cNvSpPr txBox="1">
            <a:spLocks/>
          </p:cNvSpPr>
          <p:nvPr/>
        </p:nvSpPr>
        <p:spPr>
          <a:xfrm>
            <a:off x="457200" y="1916832"/>
            <a:ext cx="8229600" cy="4417061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sz="2000" kern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000" kern="0" dirty="0">
                <a:solidFill>
                  <a:schemeClr val="tx1"/>
                </a:solidFill>
              </a:rPr>
              <a:t>Les indicateurs ODD proviennent de sources variées :</a:t>
            </a:r>
            <a:br>
              <a:rPr lang="fr-FR" sz="2000" kern="0" dirty="0">
                <a:solidFill>
                  <a:schemeClr val="tx1"/>
                </a:solidFill>
              </a:rPr>
            </a:b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• Enquêtes HCP :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   – Enquête Nationale sur l’Emploi (ENE)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   – Enquête sur les Conditions de Vie des Ménages (ECV)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   – Recensement Général de la Population et de l’Habitat (RGPH)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…..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rgbClr val="FF0000"/>
                </a:solidFill>
              </a:rPr>
              <a:t>• Données administratives </a:t>
            </a:r>
            <a:r>
              <a:rPr lang="fr-FR" sz="2000" kern="0" dirty="0">
                <a:solidFill>
                  <a:schemeClr val="tx1"/>
                </a:solidFill>
              </a:rPr>
              <a:t>: </a:t>
            </a:r>
            <a:r>
              <a:rPr lang="fr-FR" sz="2000" u="sng" kern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collaboration </a:t>
            </a:r>
            <a:r>
              <a:rPr lang="fr-FR" sz="2000" u="sng" kern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please</a:t>
            </a:r>
            <a:r>
              <a:rPr lang="fr-FR" sz="2000" u="sng" kern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   – CNSS, Ministère de la Santé, Ministère de l’Éducation, DEPF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• Statistiques environnementales :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   – Agence du Bassin Hydraulique, Ministère de la Transition Énergétique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sz="2000" kern="0" dirty="0">
                <a:solidFill>
                  <a:schemeClr val="tx1"/>
                </a:solidFill>
              </a:rPr>
              <a:t>         ……</a:t>
            </a:r>
            <a:br>
              <a:rPr lang="fr-FR" sz="2000" kern="0" dirty="0">
                <a:solidFill>
                  <a:schemeClr val="tx1"/>
                </a:solidFill>
              </a:rPr>
            </a:b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Le croisement de ces sources permet un suivi fiable et une meilleure territorialisation des ODD.</a:t>
            </a:r>
          </a:p>
        </p:txBody>
      </p:sp>
    </p:spTree>
    <p:extLst>
      <p:ext uri="{BB962C8B-B14F-4D97-AF65-F5344CB8AC3E}">
        <p14:creationId xmlns:p14="http://schemas.microsoft.com/office/powerpoint/2010/main" val="116951967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09C2-C225-917A-31CB-823501D75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ADD1C-06DB-9032-4CC0-2478EC21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55551-58E6-3ADC-739E-6BBB43C8A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C68FE6-09D0-3EBD-D102-FC3FE35F4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59" y="762324"/>
            <a:ext cx="936104" cy="940785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6FE574DD-A21E-43FC-3EEF-B2EF380C5DBE}"/>
              </a:ext>
            </a:extLst>
          </p:cNvPr>
          <p:cNvSpPr/>
          <p:nvPr/>
        </p:nvSpPr>
        <p:spPr bwMode="auto">
          <a:xfrm>
            <a:off x="2771800" y="836712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Le HCP et le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89C42C-DAB9-D71F-FC07-52C236C19261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8229600" cy="4234483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sz="2000" kern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000" kern="0" dirty="0">
                <a:solidFill>
                  <a:schemeClr val="tx1"/>
                </a:solidFill>
              </a:rPr>
              <a:t>Exemple : ODD 1 — Éliminer la pauvreté sous toutes ses formes.</a:t>
            </a:r>
            <a:br>
              <a:rPr lang="fr-FR" sz="2000" kern="0" dirty="0">
                <a:solidFill>
                  <a:schemeClr val="tx1"/>
                </a:solidFill>
              </a:rPr>
            </a:b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Indicateur 1.2.1 : Proportion de la population vivant sous le seuil national de pauvreté.</a:t>
            </a:r>
            <a:br>
              <a:rPr lang="fr-FR" sz="2000" kern="0" dirty="0">
                <a:solidFill>
                  <a:schemeClr val="tx1"/>
                </a:solidFill>
              </a:rPr>
            </a:b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1. Source : Enquête sur les revenus et conditions de vie des ménages (HCP)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2. Méthode : calcul du seuil de pauvreté relatif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3. Fréquence : tous les 2 ans</a:t>
            </a: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4. Diffusion : portail ODD et rapports annuels du HCP</a:t>
            </a:r>
            <a:br>
              <a:rPr lang="fr-FR" sz="2000" kern="0" dirty="0">
                <a:solidFill>
                  <a:schemeClr val="tx1"/>
                </a:solidFill>
              </a:rPr>
            </a:br>
            <a:br>
              <a:rPr lang="fr-FR" sz="2000" kern="0" dirty="0">
                <a:solidFill>
                  <a:schemeClr val="tx1"/>
                </a:solidFill>
              </a:rPr>
            </a:br>
            <a:r>
              <a:rPr lang="fr-FR" sz="2000" kern="0" dirty="0">
                <a:solidFill>
                  <a:schemeClr val="tx1"/>
                </a:solidFill>
              </a:rPr>
              <a:t>L’évolution de cet indicateur guide les politiques sociales et les programmes de développement régional.</a:t>
            </a:r>
          </a:p>
          <a:p>
            <a:pPr>
              <a:spcAft>
                <a:spcPts val="1200"/>
              </a:spcAft>
            </a:pPr>
            <a:r>
              <a:rPr lang="fr-FR" sz="2000" u="sng" kern="0" dirty="0">
                <a:solidFill>
                  <a:srgbClr val="00B0F0"/>
                </a:solidFill>
              </a:rPr>
              <a:t>Dans ce cadre le HCP a déjà publier plusieurs rapports à propos du suivi  des </a:t>
            </a:r>
            <a:r>
              <a:rPr lang="fr-FR" sz="2000" u="sng" kern="0" dirty="0" err="1">
                <a:solidFill>
                  <a:srgbClr val="00B0F0"/>
                </a:solidFill>
              </a:rPr>
              <a:t>ODDs</a:t>
            </a:r>
            <a:r>
              <a:rPr lang="fr-FR" sz="2000" u="sng" kern="0" dirty="0">
                <a:solidFill>
                  <a:srgbClr val="00B0F0"/>
                </a:solidFill>
              </a:rPr>
              <a:t> dans la région de casa a été publié</a:t>
            </a:r>
          </a:p>
        </p:txBody>
      </p:sp>
    </p:spTree>
    <p:extLst>
      <p:ext uri="{BB962C8B-B14F-4D97-AF65-F5344CB8AC3E}">
        <p14:creationId xmlns:p14="http://schemas.microsoft.com/office/powerpoint/2010/main" val="4177862616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4ED73-0598-DD75-9A15-124738C96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C5638-5BCC-5F77-642E-A635CDBD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900D46-EF1C-57D5-00B9-DAEB6C32B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B5D3D-EA8F-FFA5-FF23-C93686790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16007"/>
            <a:ext cx="936104" cy="940785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18C8A1B0-C398-2BF3-1213-5A6A7FCD3BFF}"/>
              </a:ext>
            </a:extLst>
          </p:cNvPr>
          <p:cNvSpPr/>
          <p:nvPr/>
        </p:nvSpPr>
        <p:spPr bwMode="auto">
          <a:xfrm>
            <a:off x="2771800" y="692696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Exemple de rapport de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E58E2-5F0D-4866-F292-6B970653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1" y="1857515"/>
            <a:ext cx="2664296" cy="36597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B52131-5302-0929-131E-DCDAB6842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427" y="1772817"/>
            <a:ext cx="2895749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15E598-9AFE-F2D9-425E-74758125B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28" y="1756049"/>
            <a:ext cx="2838596" cy="3833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865987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332BC-5836-699E-3F7B-EB8E6095F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02195-4AB6-7125-B951-730748161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22D25-A423-D842-F666-E0D0F4BDC2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128DE-0A4A-8072-FA34-982E3DBDC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16007"/>
            <a:ext cx="936104" cy="940785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726B53A2-2132-EE71-7D02-BDCBBD06D1D2}"/>
              </a:ext>
            </a:extLst>
          </p:cNvPr>
          <p:cNvSpPr/>
          <p:nvPr/>
        </p:nvSpPr>
        <p:spPr bwMode="auto">
          <a:xfrm>
            <a:off x="2771800" y="692696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Exemple de rapport de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CA97A3-782F-35F5-1D82-316FC47E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1" y="1857515"/>
            <a:ext cx="2664296" cy="36597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B98B1-A6C2-B411-D950-1F884CB60F2F}"/>
              </a:ext>
            </a:extLst>
          </p:cNvPr>
          <p:cNvSpPr txBox="1"/>
          <p:nvPr/>
        </p:nvSpPr>
        <p:spPr>
          <a:xfrm>
            <a:off x="107504" y="1820118"/>
            <a:ext cx="5904656" cy="369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000" b="0" dirty="0">
                <a:latin typeface="Corbel" panose="020B0503020204020204" pitchFamily="34" charset="0"/>
              </a:rPr>
              <a:t>Développement du capital humain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000" b="0" dirty="0">
                <a:latin typeface="Corbel" panose="020B0503020204020204" pitchFamily="34" charset="0"/>
              </a:rPr>
              <a:t>Des inégalités sociales et spatiales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000" b="0" dirty="0">
                <a:latin typeface="Corbel" panose="020B0503020204020204" pitchFamily="34" charset="0"/>
              </a:rPr>
              <a:t>Croissance économique durable et emploi décent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000" b="0" dirty="0">
                <a:latin typeface="Corbel" panose="020B0503020204020204" pitchFamily="34" charset="0"/>
              </a:rPr>
              <a:t>Gestion durable des ressources naturelles et lutte contre les changements climatiques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000" b="0" dirty="0">
                <a:latin typeface="Corbel" panose="020B0503020204020204" pitchFamily="34" charset="0"/>
              </a:rPr>
              <a:t>Dimension paix , justice et  partenariat</a:t>
            </a:r>
          </a:p>
        </p:txBody>
      </p:sp>
    </p:spTree>
    <p:extLst>
      <p:ext uri="{BB962C8B-B14F-4D97-AF65-F5344CB8AC3E}">
        <p14:creationId xmlns:p14="http://schemas.microsoft.com/office/powerpoint/2010/main" val="1907355674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FC15E-9C5C-E158-57FD-212F1A761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670C0-6D04-2D1F-1A3A-D6C6B0B7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299B50-D498-289F-B50F-F9EFA36476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91AF6-07CA-09EB-0FF6-1AC4CE60E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16007"/>
            <a:ext cx="936104" cy="940785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E03E85EA-ABB7-E478-16D2-9903E10573EE}"/>
              </a:ext>
            </a:extLst>
          </p:cNvPr>
          <p:cNvSpPr/>
          <p:nvPr/>
        </p:nvSpPr>
        <p:spPr bwMode="auto">
          <a:xfrm>
            <a:off x="2771800" y="692696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Exemple de rapport de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ECA41C-73B7-CEC2-F402-858EF9333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581076"/>
            <a:ext cx="9087867" cy="52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4318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11DF1-7D58-A151-066D-4840E2EBF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51DD8-D82A-2CE8-2712-EC64E898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697E3D-A2B5-7306-B1B1-293519830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9AC77-C5A2-EAFB-84E7-9CFA27F1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16007"/>
            <a:ext cx="936104" cy="940785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D025B77E-51DA-AE14-7A20-45AE5753FE4C}"/>
              </a:ext>
            </a:extLst>
          </p:cNvPr>
          <p:cNvSpPr/>
          <p:nvPr/>
        </p:nvSpPr>
        <p:spPr bwMode="auto">
          <a:xfrm>
            <a:off x="2771800" y="692696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Exemple de rapport de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6DAC1-BF69-D57B-795E-3925FAFED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52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0638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F3E142-8CDB-40A4-976D-BBD41C32583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1" name="Rounded Rectangle 20"/>
          <p:cNvSpPr/>
          <p:nvPr/>
        </p:nvSpPr>
        <p:spPr bwMode="auto">
          <a:xfrm>
            <a:off x="3635896" y="692696"/>
            <a:ext cx="1944216" cy="432048"/>
          </a:xfrm>
          <a:prstGeom prst="roundRect">
            <a:avLst/>
          </a:prstGeom>
          <a:noFill/>
          <a:ln w="12700" cap="flat" cmpd="sng" algn="ctr">
            <a:solidFill>
              <a:srgbClr val="D6A3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MA" sz="2400" b="1" i="0" u="none" strike="noStrike" cap="none" normalizeH="0" baseline="0" dirty="0">
                <a:ln>
                  <a:noFill/>
                </a:ln>
                <a:solidFill>
                  <a:srgbClr val="7B003B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plan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7B003B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2" y="1340768"/>
            <a:ext cx="604792" cy="6466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780928"/>
            <a:ext cx="708096" cy="7292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70" y="2059449"/>
            <a:ext cx="716270" cy="7214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656" y="3505569"/>
            <a:ext cx="726072" cy="7260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083" y="4218708"/>
            <a:ext cx="936104" cy="9407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5160733"/>
            <a:ext cx="1134624" cy="1065334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 bwMode="auto">
          <a:xfrm>
            <a:off x="1043608" y="1412776"/>
            <a:ext cx="4536504" cy="5760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800" dirty="0">
                <a:solidFill>
                  <a:srgbClr val="002060"/>
                </a:solidFill>
                <a:latin typeface="Arial" panose="020B0604020202020204" pitchFamily="34" charset="0"/>
              </a:rPr>
              <a:t>I</a:t>
            </a:r>
            <a:r>
              <a:rPr kumimoji="0" lang="fr-MA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ntroduction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619672" y="2132856"/>
            <a:ext cx="4536504" cy="5760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MA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Présentation </a:t>
            </a: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du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supply</a:t>
            </a: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chain</a:t>
            </a: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 statistique</a:t>
            </a:r>
            <a:r>
              <a:rPr kumimoji="0" lang="fr-MA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051720" y="2852936"/>
            <a:ext cx="4536504" cy="5760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Méthodologie</a:t>
            </a:r>
            <a:r>
              <a:rPr kumimoji="0" lang="fr-MA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</a:t>
            </a: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u</a:t>
            </a:r>
            <a:r>
              <a:rPr kumimoji="0" lang="fr-MA" sz="16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travail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627784" y="3573016"/>
            <a:ext cx="4752528" cy="5760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Les statistiques et 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987824" y="4293096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Le HCP et le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419872" y="5157192"/>
            <a:ext cx="4680520" cy="9361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MA" sz="1800" dirty="0">
                <a:solidFill>
                  <a:srgbClr val="002060"/>
                </a:solidFill>
                <a:latin typeface="Arial" panose="020B0604020202020204" pitchFamily="34" charset="0"/>
              </a:rPr>
              <a:t>Conclusion 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38505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A2421-3ABE-16E1-15E5-2E8614D6B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D54D-A70C-BFFA-36A7-55B0BFA47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7D23E-47E7-417A-892A-FF37F6A18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641D4-3DF4-5E38-84ED-BBF155D7B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16007"/>
            <a:ext cx="936104" cy="940785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5B336988-2AE6-A771-FA38-E0887C0E35CC}"/>
              </a:ext>
            </a:extLst>
          </p:cNvPr>
          <p:cNvSpPr/>
          <p:nvPr/>
        </p:nvSpPr>
        <p:spPr bwMode="auto">
          <a:xfrm>
            <a:off x="2771800" y="692696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Exemple de rapport de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5E5972-8E37-BE70-8C8C-D7C0B1418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37" y="1556792"/>
            <a:ext cx="9144000" cy="52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19647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EC0D9-30CE-2FAD-190E-E0A406251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81C7F-EA53-4C16-5A3E-991CE1A8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652B3C-37F8-2405-8FF6-D4C80AE6E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EA802-6B64-834B-B8AA-0E6D15F74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16007"/>
            <a:ext cx="936104" cy="940785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C519858D-19EB-C8A5-EA69-6ABBA60085AD}"/>
              </a:ext>
            </a:extLst>
          </p:cNvPr>
          <p:cNvSpPr/>
          <p:nvPr/>
        </p:nvSpPr>
        <p:spPr bwMode="auto">
          <a:xfrm>
            <a:off x="2771800" y="692696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Exemple de rapport de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0D366-5E40-4F3A-95FD-E3B312C28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5689"/>
            <a:ext cx="9144000" cy="47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16630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5E864-840C-9765-47FD-A9B5F7A3F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1503B-3CC9-A462-B928-6171317D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8F429F-05E5-79BD-8316-5F88361951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49489-BC18-AF31-553B-3D1396E71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16007"/>
            <a:ext cx="936104" cy="940785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3CC8727C-F72C-9DF7-4498-8DA82A9A2216}"/>
              </a:ext>
            </a:extLst>
          </p:cNvPr>
          <p:cNvSpPr/>
          <p:nvPr/>
        </p:nvSpPr>
        <p:spPr bwMode="auto">
          <a:xfrm>
            <a:off x="2771800" y="692696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Exemple de rapport de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08CB80-859C-2752-C985-1C0D5BFE8A70}"/>
              </a:ext>
            </a:extLst>
          </p:cNvPr>
          <p:cNvSpPr/>
          <p:nvPr/>
        </p:nvSpPr>
        <p:spPr bwMode="auto">
          <a:xfrm>
            <a:off x="467544" y="1575098"/>
            <a:ext cx="7920880" cy="185390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800" b="0" dirty="0">
                <a:latin typeface="+mn-lt"/>
              </a:rPr>
              <a:t>Formations dans le cadre du transfert des compétences et </a:t>
            </a:r>
          </a:p>
          <a:p>
            <a:r>
              <a:rPr lang="fr-FR" sz="1800" b="0" dirty="0">
                <a:latin typeface="+mn-lt"/>
              </a:rPr>
              <a:t>la décentralisation  des processus la sortie du  rapport de suivi </a:t>
            </a:r>
          </a:p>
          <a:p>
            <a:r>
              <a:rPr lang="fr-FR" sz="1800" b="0" dirty="0">
                <a:latin typeface="+mn-lt"/>
              </a:rPr>
              <a:t>des ODD au sein de notre région DAKHLA Oued </a:t>
            </a:r>
            <a:r>
              <a:rPr lang="fr-FR" sz="1800" b="0" dirty="0" err="1">
                <a:latin typeface="+mn-lt"/>
              </a:rPr>
              <a:t>Eddahab</a:t>
            </a:r>
            <a:r>
              <a:rPr lang="fr-FR" sz="1800" b="0" dirty="0">
                <a:latin typeface="+mn-lt"/>
              </a:rPr>
              <a:t> est</a:t>
            </a:r>
          </a:p>
          <a:p>
            <a:r>
              <a:rPr lang="fr-FR" sz="1800" b="0" dirty="0">
                <a:latin typeface="+mn-lt"/>
              </a:rPr>
              <a:t> programmé  pour l’année 2026 et je tiens a vous </a:t>
            </a:r>
            <a:r>
              <a:rPr lang="fr-FR" sz="1800" b="0" dirty="0" err="1">
                <a:latin typeface="+mn-lt"/>
              </a:rPr>
              <a:t>preciser</a:t>
            </a:r>
            <a:r>
              <a:rPr lang="fr-FR" sz="1800" b="0" dirty="0">
                <a:latin typeface="+mn-lt"/>
              </a:rPr>
              <a:t> que </a:t>
            </a:r>
            <a:br>
              <a:rPr lang="fr-FR" sz="1800" b="0" dirty="0">
                <a:latin typeface="+mn-lt"/>
              </a:rPr>
            </a:br>
            <a:r>
              <a:rPr lang="fr-FR" sz="1800" b="0" dirty="0">
                <a:latin typeface="+mn-lt"/>
              </a:rPr>
              <a:t>nous avons adopté les 5 dimensions suivantes pour s’adapter </a:t>
            </a:r>
          </a:p>
          <a:p>
            <a:r>
              <a:rPr lang="fr-FR" sz="1800" b="0" dirty="0">
                <a:latin typeface="+mn-lt"/>
              </a:rPr>
              <a:t>au contexte territorial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7B003B"/>
              </a:solidFill>
              <a:effectLst/>
              <a:latin typeface="+mn-lt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7DBB3C-3E89-5608-EA46-55D33A8F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65" y="3429000"/>
            <a:ext cx="3930852" cy="30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49748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1A3AE-FD8A-9C8D-06DB-696C3C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DCE3A-A95A-85B6-33BD-DB624333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01C27B-6196-084B-FF3A-01D3141E6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87563-FF66-D789-A072-60E3A1691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16007"/>
            <a:ext cx="936104" cy="940785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B6CC19CD-3B54-C466-46C0-8E04B7C8B752}"/>
              </a:ext>
            </a:extLst>
          </p:cNvPr>
          <p:cNvSpPr/>
          <p:nvPr/>
        </p:nvSpPr>
        <p:spPr bwMode="auto">
          <a:xfrm>
            <a:off x="2771800" y="692696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Exemple de rapport de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0629C-B253-D6FF-A3B3-7C0C3CE78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93" y="1772815"/>
            <a:ext cx="6837883" cy="44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1455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C8E0B-F3C1-B7AA-E150-4538B4BCA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25D74-2472-3678-A28B-0E69F908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C553D3-18CE-4856-703A-D43997162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8F9C1-B8CD-51E4-9A0D-07E747497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16007"/>
            <a:ext cx="936104" cy="940785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E433D113-DA82-49BB-7192-3937F55E5D8C}"/>
              </a:ext>
            </a:extLst>
          </p:cNvPr>
          <p:cNvSpPr/>
          <p:nvPr/>
        </p:nvSpPr>
        <p:spPr bwMode="auto">
          <a:xfrm>
            <a:off x="2771800" y="692696"/>
            <a:ext cx="4749651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Exemple de rapport de suivi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37934-88C7-DC98-8BF1-2561501BE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72816"/>
            <a:ext cx="5566343" cy="19802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5355F8-9C9C-4878-C971-432E4275A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4245210"/>
            <a:ext cx="5566343" cy="21361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4323207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640D6-DE35-9958-F0AF-CC6E8DA9C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2D409-9703-CC90-0682-4C766E4D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338896-058A-60CD-5352-19F38E1E2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EE74A-8186-B05C-F661-C21515BBF17A}"/>
              </a:ext>
            </a:extLst>
          </p:cNvPr>
          <p:cNvSpPr txBox="1">
            <a:spLocks/>
          </p:cNvSpPr>
          <p:nvPr/>
        </p:nvSpPr>
        <p:spPr>
          <a:xfrm>
            <a:off x="457200" y="1600199"/>
            <a:ext cx="8229600" cy="4983163"/>
          </a:xfrm>
          <a:prstGeom prst="rect">
            <a:avLst/>
          </a:prstGeom>
        </p:spPr>
        <p:txBody>
          <a:bodyPr wrap="square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kern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fr-FR" kern="0" dirty="0">
                <a:solidFill>
                  <a:schemeClr val="tx1"/>
                </a:solidFill>
              </a:rPr>
              <a:t>Le système statistique est le moteur de la connaissance et du développement durable.</a:t>
            </a:r>
            <a:br>
              <a:rPr lang="fr-FR" kern="0" dirty="0">
                <a:solidFill>
                  <a:schemeClr val="tx1"/>
                </a:solidFill>
              </a:rPr>
            </a:br>
            <a:br>
              <a:rPr lang="fr-FR" kern="0" dirty="0">
                <a:solidFill>
                  <a:schemeClr val="tx1"/>
                </a:solidFill>
              </a:rPr>
            </a:br>
            <a:r>
              <a:rPr lang="fr-FR" kern="0" dirty="0">
                <a:solidFill>
                  <a:srgbClr val="FF0000"/>
                </a:solidFill>
              </a:rPr>
              <a:t>Mais 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kern="0" dirty="0">
                <a:solidFill>
                  <a:srgbClr val="FF0000"/>
                </a:solidFill>
              </a:rPr>
              <a:t>- Ouverture de la direction HCP Dakhla</a:t>
            </a:r>
            <a:br>
              <a:rPr lang="fr-FR" kern="0" dirty="0">
                <a:solidFill>
                  <a:srgbClr val="FF0000"/>
                </a:solidFill>
              </a:rPr>
            </a:br>
            <a:r>
              <a:rPr lang="fr-FR" kern="0" dirty="0">
                <a:solidFill>
                  <a:srgbClr val="FF0000"/>
                </a:solidFill>
              </a:rPr>
              <a:t>- remerciements </a:t>
            </a:r>
            <a:br>
              <a:rPr lang="fr-FR" kern="0" dirty="0">
                <a:solidFill>
                  <a:srgbClr val="FF0000"/>
                </a:solidFill>
              </a:rPr>
            </a:br>
            <a:r>
              <a:rPr lang="fr-FR" kern="0" dirty="0">
                <a:solidFill>
                  <a:srgbClr val="FF0000"/>
                </a:solidFill>
              </a:rPr>
              <a:t>- appel à collaboration </a:t>
            </a:r>
            <a:br>
              <a:rPr lang="fr-FR" kern="0" dirty="0">
                <a:solidFill>
                  <a:srgbClr val="FF0000"/>
                </a:solidFill>
              </a:rPr>
            </a:br>
            <a:r>
              <a:rPr lang="fr-FR" kern="0" dirty="0">
                <a:solidFill>
                  <a:srgbClr val="FF0000"/>
                </a:solidFill>
              </a:rPr>
              <a:t>- responsabilisation</a:t>
            </a:r>
            <a:br>
              <a:rPr lang="fr-FR" kern="0" dirty="0">
                <a:solidFill>
                  <a:srgbClr val="FF0000"/>
                </a:solidFill>
              </a:rPr>
            </a:br>
            <a:r>
              <a:rPr lang="fr-FR" kern="0" dirty="0">
                <a:solidFill>
                  <a:srgbClr val="FF0000"/>
                </a:solidFill>
              </a:rPr>
              <a:t>- importance des étudiants ‘futures leader et décideurs’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kern="0" dirty="0">
                <a:solidFill>
                  <a:srgbClr val="FF0000"/>
                </a:solidFill>
              </a:rPr>
              <a:t>- le future nous appartient tous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72CEC-F8DF-E729-89B1-E2404256A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886450"/>
            <a:ext cx="1134624" cy="1065334"/>
          </a:xfrm>
          <a:prstGeom prst="rect">
            <a:avLst/>
          </a:prstGeom>
        </p:spPr>
      </p:pic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7ADF796E-4A3E-59D0-7552-C7B6A78F6C00}"/>
              </a:ext>
            </a:extLst>
          </p:cNvPr>
          <p:cNvSpPr/>
          <p:nvPr/>
        </p:nvSpPr>
        <p:spPr bwMode="auto">
          <a:xfrm>
            <a:off x="2915816" y="882909"/>
            <a:ext cx="4680520" cy="9361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MA" sz="1800" dirty="0">
                <a:solidFill>
                  <a:srgbClr val="002060"/>
                </a:solidFill>
                <a:latin typeface="Arial" panose="020B0604020202020204" pitchFamily="34" charset="0"/>
              </a:rPr>
              <a:t>Conclusion 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7269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968" y="692696"/>
            <a:ext cx="604792" cy="64667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2627784" y="764704"/>
            <a:ext cx="4536504" cy="5760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800" dirty="0">
                <a:solidFill>
                  <a:srgbClr val="002060"/>
                </a:solidFill>
                <a:latin typeface="Arial" panose="020B0604020202020204" pitchFamily="34" charset="0"/>
              </a:rPr>
              <a:t>I</a:t>
            </a:r>
            <a:r>
              <a:rPr kumimoji="0" lang="fr-MA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ntroduction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12018757"/>
              </p:ext>
            </p:extLst>
          </p:nvPr>
        </p:nvGraphicFramePr>
        <p:xfrm>
          <a:off x="1742440" y="1916832"/>
          <a:ext cx="71500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366156" y="3212976"/>
            <a:ext cx="2045603" cy="122413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800" dirty="0">
                <a:latin typeface="Arial" panose="020B0604020202020204" pitchFamily="34" charset="0"/>
              </a:rPr>
              <a:t>SYSTÈME DE STATISTIQUE NATIONALE 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7B003B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0073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98" y="764704"/>
            <a:ext cx="716270" cy="721479"/>
          </a:xfrm>
          <a:prstGeom prst="rect">
            <a:avLst/>
          </a:prstGeom>
        </p:spPr>
      </p:pic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89FB5956-1372-CDF8-589C-656D9F2EF703}"/>
              </a:ext>
            </a:extLst>
          </p:cNvPr>
          <p:cNvSpPr/>
          <p:nvPr/>
        </p:nvSpPr>
        <p:spPr bwMode="auto">
          <a:xfrm>
            <a:off x="2804180" y="837411"/>
            <a:ext cx="4536504" cy="5760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MA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Présentation </a:t>
            </a: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du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supply</a:t>
            </a: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chain</a:t>
            </a: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 statistique</a:t>
            </a:r>
            <a:r>
              <a:rPr kumimoji="0" lang="fr-MA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EE99E0-97B2-3D8C-FB8C-2110CAA8E54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wrap="square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kern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fr-FR" kern="0" dirty="0">
                <a:solidFill>
                  <a:schemeClr val="tx1"/>
                </a:solidFill>
              </a:rPr>
              <a:t>Thème : « Driving change </a:t>
            </a:r>
            <a:r>
              <a:rPr lang="fr-FR" kern="0" dirty="0" err="1">
                <a:solidFill>
                  <a:schemeClr val="tx1"/>
                </a:solidFill>
              </a:rPr>
              <a:t>with</a:t>
            </a:r>
            <a:r>
              <a:rPr lang="fr-FR" kern="0" dirty="0">
                <a:solidFill>
                  <a:schemeClr val="tx1"/>
                </a:solidFill>
              </a:rPr>
              <a:t> </a:t>
            </a:r>
            <a:r>
              <a:rPr lang="fr-FR" kern="0" dirty="0" err="1">
                <a:solidFill>
                  <a:schemeClr val="tx1"/>
                </a:solidFill>
              </a:rPr>
              <a:t>quality</a:t>
            </a:r>
            <a:r>
              <a:rPr lang="fr-FR" kern="0" dirty="0">
                <a:solidFill>
                  <a:schemeClr val="tx1"/>
                </a:solidFill>
              </a:rPr>
              <a:t> </a:t>
            </a:r>
            <a:r>
              <a:rPr lang="fr-FR" kern="0" dirty="0" err="1">
                <a:solidFill>
                  <a:schemeClr val="tx1"/>
                </a:solidFill>
              </a:rPr>
              <a:t>statistics</a:t>
            </a:r>
            <a:r>
              <a:rPr lang="fr-FR" kern="0" dirty="0">
                <a:solidFill>
                  <a:schemeClr val="tx1"/>
                </a:solidFill>
              </a:rPr>
              <a:t> and data for </a:t>
            </a:r>
            <a:r>
              <a:rPr lang="fr-FR" kern="0" dirty="0" err="1">
                <a:solidFill>
                  <a:schemeClr val="tx1"/>
                </a:solidFill>
              </a:rPr>
              <a:t>everyone</a:t>
            </a:r>
            <a:r>
              <a:rPr lang="fr-FR" kern="0" dirty="0">
                <a:solidFill>
                  <a:schemeClr val="tx1"/>
                </a:solidFill>
              </a:rPr>
              <a:t> »</a:t>
            </a:r>
            <a:br>
              <a:rPr lang="fr-FR" kern="0" dirty="0">
                <a:solidFill>
                  <a:schemeClr val="tx1"/>
                </a:solidFill>
              </a:rPr>
            </a:br>
            <a:br>
              <a:rPr lang="fr-FR" kern="0" dirty="0">
                <a:solidFill>
                  <a:schemeClr val="tx1"/>
                </a:solidFill>
              </a:rPr>
            </a:br>
            <a:r>
              <a:rPr lang="fr-FR" kern="0" dirty="0">
                <a:solidFill>
                  <a:schemeClr val="tx1"/>
                </a:solidFill>
              </a:rPr>
              <a:t>Objectif : montrer le rôle du système statistique dans le développement durable.</a:t>
            </a:r>
          </a:p>
          <a:p>
            <a:pPr marL="0" indent="0">
              <a:spcAft>
                <a:spcPts val="1200"/>
              </a:spcAft>
              <a:buNone/>
            </a:pPr>
            <a:br>
              <a:rPr lang="fr-FR" kern="0" dirty="0">
                <a:solidFill>
                  <a:schemeClr val="tx1"/>
                </a:solidFill>
              </a:rPr>
            </a:br>
            <a:r>
              <a:rPr lang="fr-FR" kern="0" dirty="0">
                <a:solidFill>
                  <a:srgbClr val="FF0000"/>
                </a:solidFill>
              </a:rPr>
              <a:t>La statistique n’est pas un chiffre abstrait, mais une réponse à un besoin concret</a:t>
            </a:r>
            <a:r>
              <a:rPr lang="fr-FR" kern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7193674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E68E3-328E-25B4-61D7-B8930B2FC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2FF8C-B6C7-D1DC-841E-01252872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B8B4EA-D833-9D3E-FC00-F389998C3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FDC95-F62C-BE54-4832-31181C96D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98" y="764704"/>
            <a:ext cx="716270" cy="721479"/>
          </a:xfrm>
          <a:prstGeom prst="rect">
            <a:avLst/>
          </a:prstGeom>
        </p:spPr>
      </p:pic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985BFC61-D8AD-C34C-2747-FD6344FF71C8}"/>
              </a:ext>
            </a:extLst>
          </p:cNvPr>
          <p:cNvSpPr/>
          <p:nvPr/>
        </p:nvSpPr>
        <p:spPr bwMode="auto">
          <a:xfrm>
            <a:off x="2804180" y="837411"/>
            <a:ext cx="4536504" cy="5760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MA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Présentation </a:t>
            </a: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du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supply</a:t>
            </a: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chain</a:t>
            </a: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 statistique</a:t>
            </a:r>
            <a:r>
              <a:rPr kumimoji="0" lang="fr-MA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4856B3-A8C0-611D-584B-6811846CB6C2}"/>
              </a:ext>
            </a:extLst>
          </p:cNvPr>
          <p:cNvSpPr txBox="1">
            <a:spLocks/>
          </p:cNvSpPr>
          <p:nvPr/>
        </p:nvSpPr>
        <p:spPr>
          <a:xfrm>
            <a:off x="457200" y="1124744"/>
            <a:ext cx="8229600" cy="53887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sz="2800" kern="0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Le « </a:t>
            </a:r>
            <a:r>
              <a:rPr lang="fr-FR" sz="2800" kern="0" dirty="0" err="1">
                <a:solidFill>
                  <a:schemeClr val="tx2"/>
                </a:solidFill>
              </a:rPr>
              <a:t>Statistical</a:t>
            </a:r>
            <a:r>
              <a:rPr lang="fr-FR" sz="2800" kern="0" dirty="0">
                <a:solidFill>
                  <a:schemeClr val="tx2"/>
                </a:solidFill>
              </a:rPr>
              <a:t> Value Chain » (Chaîne de valeur statistique) – ou GSBPM (</a:t>
            </a:r>
            <a:r>
              <a:rPr lang="fr-FR" sz="2800" kern="0" dirty="0" err="1">
                <a:solidFill>
                  <a:schemeClr val="tx2"/>
                </a:solidFill>
              </a:rPr>
              <a:t>Generic</a:t>
            </a:r>
            <a:r>
              <a:rPr lang="fr-FR" sz="2800" kern="0" dirty="0">
                <a:solidFill>
                  <a:schemeClr val="tx2"/>
                </a:solidFill>
              </a:rPr>
              <a:t> </a:t>
            </a:r>
            <a:r>
              <a:rPr lang="fr-FR" sz="2800" kern="0" dirty="0" err="1">
                <a:solidFill>
                  <a:schemeClr val="tx2"/>
                </a:solidFill>
              </a:rPr>
              <a:t>Statistical</a:t>
            </a:r>
            <a:r>
              <a:rPr lang="fr-FR" sz="2800" kern="0" dirty="0">
                <a:solidFill>
                  <a:schemeClr val="tx2"/>
                </a:solidFill>
              </a:rPr>
              <a:t> Business Process Model) – décrit l’ensemble du processus de production statistique depuis la détection du besoin jusqu’à la diffusion et l’évaluation.</a:t>
            </a:r>
            <a:br>
              <a:rPr lang="fr-FR" sz="2800" kern="0" dirty="0">
                <a:solidFill>
                  <a:schemeClr val="tx2"/>
                </a:solidFill>
              </a:rPr>
            </a:br>
            <a:br>
              <a:rPr lang="fr-FR" sz="2800" kern="0" dirty="0">
                <a:solidFill>
                  <a:schemeClr val="tx2"/>
                </a:solidFill>
              </a:rPr>
            </a:br>
            <a:r>
              <a:rPr lang="fr-FR" sz="2800" kern="0" dirty="0">
                <a:solidFill>
                  <a:schemeClr val="tx2"/>
                </a:solidFill>
              </a:rPr>
              <a:t>Il comprend 8 étapes principales :</a:t>
            </a:r>
            <a:r>
              <a:rPr lang="fr-FR" sz="2800" u="sng" kern="0" dirty="0">
                <a:solidFill>
                  <a:schemeClr val="accent2"/>
                </a:solidFill>
              </a:rPr>
              <a:t> Besoin → Conception → Collecte → Traitement → Analyse → Diffusion → Évaluation → Amélioration continue.</a:t>
            </a:r>
          </a:p>
        </p:txBody>
      </p:sp>
    </p:spTree>
    <p:extLst>
      <p:ext uri="{BB962C8B-B14F-4D97-AF65-F5344CB8AC3E}">
        <p14:creationId xmlns:p14="http://schemas.microsoft.com/office/powerpoint/2010/main" val="101663224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E080F-8445-2FBB-4ED8-2B1006F33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A04843-4C64-5610-0B80-04AB3A7F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D3B6A-2F61-E76C-4050-5D95197A7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021FD-2961-86E3-34A6-F4397BE5F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72" y="697257"/>
            <a:ext cx="726072" cy="726072"/>
          </a:xfrm>
          <a:prstGeom prst="rect">
            <a:avLst/>
          </a:prstGeom>
        </p:spPr>
      </p:pic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891173FA-130B-A948-DE9F-E22F29756CE8}"/>
              </a:ext>
            </a:extLst>
          </p:cNvPr>
          <p:cNvSpPr/>
          <p:nvPr/>
        </p:nvSpPr>
        <p:spPr bwMode="auto">
          <a:xfrm>
            <a:off x="2771800" y="764704"/>
            <a:ext cx="4752528" cy="5760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Les statistiques et 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C27C07-64AF-D15F-4FA0-A802B50353B7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Les Objectifs de Développement Durable (ODD) reposent sur un suivi régulier et fiable des progrès.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endParaRPr lang="fr-FR" sz="1800" b="0" kern="0" dirty="0">
              <a:solidFill>
                <a:srgbClr val="282828"/>
              </a:solidFill>
              <a:latin typeface="Calibri"/>
            </a:endParaRP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- La statistique constitue le pilier fondamental de la mesure des avancées.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- Chaque objectif est accompagné d’indicateurs quantifiables (231 indicateurs mondiaux adoptés par l’ONU).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- Les données statistiques permettent :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   • d’évaluer les écarts entre régions et groupes sociaux ;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   • d’orienter les politiques publiques et les investissements ;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   • d’assurer la transparence et la redevabilité vis-à-vis des citoyens.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endParaRPr lang="fr-FR" sz="1800" b="0" kern="0" dirty="0">
              <a:solidFill>
                <a:srgbClr val="282828"/>
              </a:solidFill>
              <a:latin typeface="Calibri"/>
            </a:endParaRP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➡️ Sans statistiques fiables, il n’y a ni suivi crédible, ni évaluation des ODD possible.</a:t>
            </a:r>
          </a:p>
        </p:txBody>
      </p:sp>
    </p:spTree>
    <p:extLst>
      <p:ext uri="{BB962C8B-B14F-4D97-AF65-F5344CB8AC3E}">
        <p14:creationId xmlns:p14="http://schemas.microsoft.com/office/powerpoint/2010/main" val="634522434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B2C70-AB0F-6D29-CE49-50F93FDB4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D20F8-5530-5D54-9A72-4C1D5FD7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594C9D-1DDB-2800-38D6-E5EE2B58F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F981FC-4A54-2992-8FC3-13C3A3BE93B8}"/>
              </a:ext>
            </a:extLst>
          </p:cNvPr>
          <p:cNvSpPr txBox="1">
            <a:spLocks/>
          </p:cNvSpPr>
          <p:nvPr/>
        </p:nvSpPr>
        <p:spPr>
          <a:xfrm>
            <a:off x="190165" y="1955949"/>
            <a:ext cx="8763669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• 1992 – Sommet de la Terre à Rio : premiers accords multilatéraux sur un développement durable global. -durabilité-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• 1997 – Protocole de Kyoto : émergence du thème du </a:t>
            </a:r>
            <a:r>
              <a:rPr lang="fr-FR" sz="1800" b="0" kern="0" dirty="0">
                <a:solidFill>
                  <a:srgbClr val="FF0000"/>
                </a:solidFill>
                <a:latin typeface="Calibri"/>
              </a:rPr>
              <a:t>dérèglement climatique </a:t>
            </a: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sur la scène mondiale.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kern="0" dirty="0">
                <a:solidFill>
                  <a:srgbClr val="C00000"/>
                </a:solidFill>
                <a:latin typeface="Calibri"/>
              </a:rPr>
              <a:t>• 2000 – Adoption des OMD : premières cibles internationales de lutte contre la pauvreté.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• 2001–2007 – Montée de la conscience climatique (refus de ratification par les États‑Unis, Al Gore, GIEC, etc.).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• 2012 – Sommet Rio+20 : préparation du cadre global pour les futurs Objectifs de Développement Durable.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• 2015 – Adoption officielle de l’Agenda 2030 et des 17 ODD.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endParaRPr lang="fr-FR" sz="1800" b="0" kern="0" dirty="0">
              <a:solidFill>
                <a:srgbClr val="282828"/>
              </a:solidFill>
              <a:latin typeface="Calibri"/>
            </a:endParaRP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➡️ Les ODD sont l’aboutissement de plus de deux décennies de négociations et de précisions progressives autour d’un même objectif : rendre le développement humain compatible avec la durabilité de la planète.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745CC4-01F9-3AE8-21EC-56E6FA0FB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672" y="697257"/>
            <a:ext cx="726072" cy="726072"/>
          </a:xfrm>
          <a:prstGeom prst="rect">
            <a:avLst/>
          </a:prstGeom>
        </p:spPr>
      </p:pic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34BCF70E-2160-B434-A294-A7463041077D}"/>
              </a:ext>
            </a:extLst>
          </p:cNvPr>
          <p:cNvSpPr/>
          <p:nvPr/>
        </p:nvSpPr>
        <p:spPr bwMode="auto">
          <a:xfrm>
            <a:off x="2771800" y="764704"/>
            <a:ext cx="4752528" cy="5760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Les statistiques et 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6CE1C56D-B0F7-AD27-86DF-8B5D89FA69F4}"/>
              </a:ext>
            </a:extLst>
          </p:cNvPr>
          <p:cNvSpPr/>
          <p:nvPr/>
        </p:nvSpPr>
        <p:spPr bwMode="auto">
          <a:xfrm>
            <a:off x="220278" y="1454930"/>
            <a:ext cx="4752528" cy="52391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Un peu d’histoire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0220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D0546-D58C-1FEC-BAAC-013E61425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D1778A-74C3-2A64-902A-C9632B05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FE88E1-CE37-1DCE-C12A-3CB5DADA7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9B0C8-F1E3-EDDB-3710-5CAFAB2F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72" y="697257"/>
            <a:ext cx="726072" cy="726072"/>
          </a:xfrm>
          <a:prstGeom prst="rect">
            <a:avLst/>
          </a:prstGeom>
        </p:spPr>
      </p:pic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8BA5BF41-AFDC-BB23-60E6-8BB7503D59A1}"/>
              </a:ext>
            </a:extLst>
          </p:cNvPr>
          <p:cNvSpPr/>
          <p:nvPr/>
        </p:nvSpPr>
        <p:spPr bwMode="auto">
          <a:xfrm>
            <a:off x="2771800" y="764704"/>
            <a:ext cx="4752528" cy="5760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Les statistiques et 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D4B18CE8-7B04-823A-A4BB-B79096F7FD88}"/>
              </a:ext>
            </a:extLst>
          </p:cNvPr>
          <p:cNvSpPr/>
          <p:nvPr/>
        </p:nvSpPr>
        <p:spPr bwMode="auto">
          <a:xfrm>
            <a:off x="220278" y="1454930"/>
            <a:ext cx="4752528" cy="52391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Un peu d’histoire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20F9A4-8AB5-5D45-2915-AFB44D6F39BE}"/>
              </a:ext>
            </a:extLst>
          </p:cNvPr>
          <p:cNvSpPr txBox="1">
            <a:spLocks/>
          </p:cNvSpPr>
          <p:nvPr/>
        </p:nvSpPr>
        <p:spPr>
          <a:xfrm>
            <a:off x="457200" y="2093006"/>
            <a:ext cx="8229600" cy="42883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🔹 Les Objectifs du Millénaire pour le Développement (OMD, 2000–2015) visaient principalement à réduire la pauvreté et améliorer les conditions de vie dans les pays en développement.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endParaRPr lang="fr-FR" sz="1800" b="0" kern="0" dirty="0">
              <a:solidFill>
                <a:srgbClr val="282828"/>
              </a:solidFill>
              <a:latin typeface="Calibri"/>
            </a:endParaRP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🔸 </a:t>
            </a:r>
            <a:r>
              <a:rPr lang="fr-FR" sz="1800" b="0" kern="0" dirty="0">
                <a:solidFill>
                  <a:srgbClr val="FF0000"/>
                </a:solidFill>
                <a:latin typeface="Calibri"/>
              </a:rPr>
              <a:t>Leurs limites :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   - Manque d’universalité (centrés sur les pays du Sud) ;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   - Approche sectorielle et cloisonnée ;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   - Peu de prise en compte de la durabilité environnementale et de l’égalité des genres.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endParaRPr lang="fr-FR" sz="1800" b="0" kern="0" dirty="0">
              <a:solidFill>
                <a:srgbClr val="282828"/>
              </a:solidFill>
              <a:latin typeface="Calibri"/>
            </a:endParaRP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✅ En 2015, les Nations Unies ont adopté l’Agenda 2030 et ses 17 ODD :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   - Un cadre universel et intégré, applicable à tous les pays ;</a:t>
            </a:r>
          </a:p>
          <a:p>
            <a:pPr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sz="1800" b="0" kern="0" dirty="0">
                <a:solidFill>
                  <a:srgbClr val="282828"/>
                </a:solidFill>
                <a:latin typeface="Calibri"/>
              </a:rPr>
              <a:t>   - Inclusion de nouvelles dimensions : gouvernance, climat, équité, innovation.</a:t>
            </a:r>
          </a:p>
        </p:txBody>
      </p:sp>
    </p:spTree>
    <p:extLst>
      <p:ext uri="{BB962C8B-B14F-4D97-AF65-F5344CB8AC3E}">
        <p14:creationId xmlns:p14="http://schemas.microsoft.com/office/powerpoint/2010/main" val="304303076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58ABF-48C7-344C-7CB6-13119AC40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EF983-80AE-AB8F-82D9-239D505A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4ECE2-F9E6-4A3E-863A-6AE3A5E4731D}" type="datetime1">
              <a:rPr lang="fr-FR" smtClean="0"/>
              <a:pPr>
                <a:defRPr/>
              </a:pPr>
              <a:t>21/10/2025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910CF-9084-EE66-6890-A30A43E99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3E142-8CDB-40A4-976D-BBD41C32583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AAEEAA-4601-5885-4F3B-39AC84033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72" y="697257"/>
            <a:ext cx="726072" cy="726072"/>
          </a:xfrm>
          <a:prstGeom prst="rect">
            <a:avLst/>
          </a:prstGeom>
        </p:spPr>
      </p:pic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F0BA75DD-C607-4231-7347-038F321CA3ED}"/>
              </a:ext>
            </a:extLst>
          </p:cNvPr>
          <p:cNvSpPr/>
          <p:nvPr/>
        </p:nvSpPr>
        <p:spPr bwMode="auto">
          <a:xfrm>
            <a:off x="2771800" y="764704"/>
            <a:ext cx="4752528" cy="5760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Les statistiques et 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4B70C359-1F9E-9CF8-F3DC-DFCAAE0235D2}"/>
              </a:ext>
            </a:extLst>
          </p:cNvPr>
          <p:cNvSpPr/>
          <p:nvPr/>
        </p:nvSpPr>
        <p:spPr bwMode="auto">
          <a:xfrm>
            <a:off x="220278" y="1454930"/>
            <a:ext cx="4752528" cy="52391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Les 5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dimentions</a:t>
            </a: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 des </a:t>
            </a:r>
            <a:r>
              <a:rPr lang="fr-MA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ODDs</a:t>
            </a:r>
            <a:r>
              <a:rPr lang="fr-MA" sz="1600" dirty="0">
                <a:solidFill>
                  <a:srgbClr val="002060"/>
                </a:solidFill>
                <a:latin typeface="Arial" panose="020B0604020202020204" pitchFamily="34" charset="0"/>
              </a:rPr>
              <a:t> « 5P »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92A65-E6AB-8FDB-9EFF-9DA6162EE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070205"/>
            <a:ext cx="4752528" cy="4420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A1ECAD-FA16-2480-7A1D-16FCC3AE1FEC}"/>
              </a:ext>
            </a:extLst>
          </p:cNvPr>
          <p:cNvSpPr txBox="1"/>
          <p:nvPr/>
        </p:nvSpPr>
        <p:spPr>
          <a:xfrm>
            <a:off x="4716016" y="2348880"/>
            <a:ext cx="442798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dirty="0"/>
              <a:t>🌍 People (Les personnes) : éliminer la pauvreté et la faim, assurer la dignité et l’égalité.</a:t>
            </a:r>
          </a:p>
          <a:p>
            <a:pPr algn="l"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dirty="0"/>
              <a:t>🌱 Planet (La planète) : protéger les ressources naturelles et lutter contre le changement climatique.</a:t>
            </a:r>
          </a:p>
          <a:p>
            <a:pPr algn="l"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dirty="0"/>
              <a:t>💡 </a:t>
            </a:r>
            <a:r>
              <a:rPr lang="fr-FR" dirty="0" err="1"/>
              <a:t>Prosperity</a:t>
            </a:r>
            <a:r>
              <a:rPr lang="fr-FR" dirty="0"/>
              <a:t> (La prospérité) : favoriser une croissance économique inclusive et durable.</a:t>
            </a:r>
          </a:p>
          <a:p>
            <a:pPr algn="l"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dirty="0"/>
              <a:t>🤝 Partnership (Le partenariat) : renforcer la solidarité mondiale pour le développement.</a:t>
            </a:r>
          </a:p>
          <a:p>
            <a:pPr algn="l">
              <a:defRPr sz="1800">
                <a:solidFill>
                  <a:srgbClr val="282828"/>
                </a:solidFill>
                <a:latin typeface="Calibri"/>
              </a:defRPr>
            </a:pPr>
            <a:r>
              <a:rPr lang="fr-FR" dirty="0"/>
              <a:t>☮️ </a:t>
            </a:r>
            <a:r>
              <a:rPr lang="fr-FR" dirty="0" err="1"/>
              <a:t>Peace</a:t>
            </a:r>
            <a:r>
              <a:rPr lang="fr-FR" dirty="0"/>
              <a:t> (La paix) : promouvoir des sociétés pacifiques, justes et inclusives.</a:t>
            </a:r>
          </a:p>
        </p:txBody>
      </p:sp>
    </p:spTree>
    <p:extLst>
      <p:ext uri="{BB962C8B-B14F-4D97-AF65-F5344CB8AC3E}">
        <p14:creationId xmlns:p14="http://schemas.microsoft.com/office/powerpoint/2010/main" val="400905041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HCP">
  <a:themeElements>
    <a:clrScheme name="H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CP">
      <a:majorFont>
        <a:latin typeface="Edwardian Script IT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3200" b="1" i="0" u="none" strike="noStrike" cap="none" normalizeH="0" baseline="0" smtClean="0">
            <a:ln>
              <a:noFill/>
            </a:ln>
            <a:solidFill>
              <a:srgbClr val="7B003B"/>
            </a:solidFill>
            <a:effectLst/>
            <a:latin typeface="Edwardian Script ITC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3200" b="1" i="0" u="none" strike="noStrike" cap="none" normalizeH="0" baseline="0" smtClean="0">
            <a:ln>
              <a:noFill/>
            </a:ln>
            <a:solidFill>
              <a:srgbClr val="7B003B"/>
            </a:solidFill>
            <a:effectLst/>
            <a:latin typeface="Edwardian Script ITC" pitchFamily="66" charset="0"/>
            <a:cs typeface="Arial" charset="0"/>
          </a:defRPr>
        </a:defPPr>
      </a:lstStyle>
    </a:lnDef>
  </a:objectDefaults>
  <a:extraClrSchemeLst>
    <a:extraClrScheme>
      <a:clrScheme name="H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CP">
  <a:themeElements>
    <a:clrScheme name="1_H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HCP">
      <a:majorFont>
        <a:latin typeface="Edwardian Script IT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3200" b="1" i="0" u="none" strike="noStrike" cap="none" normalizeH="0" baseline="0" smtClean="0">
            <a:ln>
              <a:noFill/>
            </a:ln>
            <a:solidFill>
              <a:srgbClr val="7B003B"/>
            </a:solidFill>
            <a:effectLst/>
            <a:latin typeface="Edwardian Script ITC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3200" b="1" i="0" u="none" strike="noStrike" cap="none" normalizeH="0" baseline="0" smtClean="0">
            <a:ln>
              <a:noFill/>
            </a:ln>
            <a:solidFill>
              <a:srgbClr val="7B003B"/>
            </a:solidFill>
            <a:effectLst/>
            <a:latin typeface="Edwardian Script ITC" pitchFamily="66" charset="0"/>
            <a:cs typeface="Arial" charset="0"/>
          </a:defRPr>
        </a:defPPr>
      </a:lstStyle>
    </a:lnDef>
  </a:objectDefaults>
  <a:extraClrSchemeLst>
    <a:extraClrScheme>
      <a:clrScheme name="1_H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tests de controle de RGPH2004</Template>
  <TotalTime>86384</TotalTime>
  <Words>1641</Words>
  <Application>Microsoft Office PowerPoint</Application>
  <PresentationFormat>On-screen Show (4:3)</PresentationFormat>
  <Paragraphs>157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Cooper Black</vt:lpstr>
      <vt:lpstr>Corbel</vt:lpstr>
      <vt:lpstr>Edwardian Script ITC</vt:lpstr>
      <vt:lpstr>Times New Roman</vt:lpstr>
      <vt:lpstr>HCP</vt:lpstr>
      <vt:lpstr>1_HCP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المملكة المغربية المندوبية السامية للتخطيط</dc:title>
  <dc:creator>ddec</dc:creator>
  <cp:lastModifiedBy>user</cp:lastModifiedBy>
  <cp:revision>725</cp:revision>
  <cp:lastPrinted>2004-01-07T10:37:37Z</cp:lastPrinted>
  <dcterms:created xsi:type="dcterms:W3CDTF">2003-12-31T09:14:36Z</dcterms:created>
  <dcterms:modified xsi:type="dcterms:W3CDTF">2025-10-21T10:33:14Z</dcterms:modified>
</cp:coreProperties>
</file>