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58" r:id="rId3"/>
    <p:sldId id="278" r:id="rId4"/>
    <p:sldId id="272" r:id="rId5"/>
    <p:sldId id="271" r:id="rId6"/>
    <p:sldId id="276" r:id="rId7"/>
    <p:sldId id="279" r:id="rId8"/>
    <p:sldId id="259" r:id="rId9"/>
    <p:sldId id="262" r:id="rId10"/>
    <p:sldId id="277" r:id="rId11"/>
    <p:sldId id="260" r:id="rId12"/>
    <p:sldId id="261" r:id="rId13"/>
    <p:sldId id="273" r:id="rId14"/>
    <p:sldId id="274" r:id="rId15"/>
    <p:sldId id="280" r:id="rId16"/>
    <p:sldId id="283" r:id="rId17"/>
    <p:sldId id="286" r:id="rId18"/>
    <p:sldId id="287" r:id="rId19"/>
    <p:sldId id="285" r:id="rId20"/>
    <p:sldId id="282" r:id="rId21"/>
    <p:sldId id="281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787"/>
    <p:restoredTop sz="90985" autoAdjust="0"/>
  </p:normalViewPr>
  <p:slideViewPr>
    <p:cSldViewPr>
      <p:cViewPr>
        <p:scale>
          <a:sx n="70" d="100"/>
          <a:sy n="70" d="100"/>
        </p:scale>
        <p:origin x="-1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94FF26-DECE-4201-AD11-3F95319C06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DA9B3-4663-4773-9DDF-674B004F68A0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6F2B-CF48-49B4-AC82-0D027E857414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13088-C91F-43A4-BEF2-D7A3AA6F3F97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5C76B-CA45-411D-A2C4-850A79D0E937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5C76B-CA45-411D-A2C4-850A79D0E937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6F2B-CF48-49B4-AC82-0D027E857414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702C7-1E9E-4DD8-AE2E-291DCC257B40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6F2B-CF48-49B4-AC82-0D027E857414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6F2B-CF48-49B4-AC82-0D027E857414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6F2B-CF48-49B4-AC82-0D027E857414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007F0-8E68-49EE-A2C7-18D0D9F0433C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007F0-8E68-49EE-A2C7-18D0D9F0433C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01CE7-04B8-4953-91AA-23329C223791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5C8DA-D0ED-48DD-BA14-0DF6A7A19480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80165" tIns="40083" rIns="80165" bIns="40083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7948-0D9C-4611-A9F9-58C9C554C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D89C-8E35-4A19-94C8-504D46FAA9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0246-7E0D-4B7B-9E4C-421E81B20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2E35-183D-43D7-8966-19DCBC0135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A4E1-C5CC-4AAC-8457-5714F290E6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DC4F-88C4-4A8D-8534-1DC2D851DA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86CB-618A-4E09-AD28-74779A95F8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45CF-BE0D-4CCE-9A0F-7864FA7B40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78E1-88FD-4158-AF4C-8E56100F17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DE8F-7B5E-45D3-8C02-99240ACDDC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F871-91A0-445E-A1F1-5F37A16A3B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0FA593-779F-4A82-9F4D-8B0450B6BC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4282" y="1785926"/>
            <a:ext cx="83073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6821" rIns="81639" bIns="40820"/>
          <a:lstStyle/>
          <a:p>
            <a:pPr algn="ctr" defTabSz="407988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3200" b="1" dirty="0" smtClean="0">
                <a:solidFill>
                  <a:srgbClr val="000000"/>
                </a:solidFill>
                <a:cs typeface="Lucida Sans Unicode" pitchFamily="34" charset="0"/>
              </a:rPr>
              <a:t>Système d’Information Géographique</a:t>
            </a:r>
            <a:endParaRPr lang="fr-FR" sz="32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14282" y="6143644"/>
            <a:ext cx="3333750" cy="47940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3392" rIns="81639" bIns="40820"/>
          <a:lstStyle/>
          <a:p>
            <a:pPr defTabSz="407988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Equipe-SIG</a:t>
            </a:r>
            <a:endParaRPr lang="fr-FR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49425" y="177801"/>
            <a:ext cx="5399088" cy="53655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 algn="ctr" defTabSz="407988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500" b="1" dirty="0" smtClean="0">
                <a:solidFill>
                  <a:srgbClr val="000000"/>
                </a:solidFill>
                <a:cs typeface="Lucida Sans Unicode" pitchFamily="34" charset="0"/>
              </a:rPr>
              <a:t>Direction Régionale de Meknès</a:t>
            </a:r>
            <a:endParaRPr lang="fr-FR" sz="25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600" y="3317875"/>
            <a:ext cx="2478088" cy="19764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pic>
        <p:nvPicPr>
          <p:cNvPr id="2054" name="Picture 6" descr="C:\Documents and Settings\Ricoucovach\Mes documents\Projets\SIG\GPS\etr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3950" y="3317875"/>
            <a:ext cx="1898650" cy="1973263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3348038"/>
            <a:ext cx="2527300" cy="197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570538" y="6338888"/>
            <a:ext cx="167575" cy="369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44600" y="207963"/>
            <a:ext cx="6723063" cy="7604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000" b="1" u="sng" dirty="0" smtClean="0">
                <a:solidFill>
                  <a:srgbClr val="000000"/>
                </a:solidFill>
                <a:cs typeface="Lucida Sans Unicode" pitchFamily="34" charset="0"/>
              </a:rPr>
              <a:t>Questions auxquelles un SIG est censé répondre</a:t>
            </a:r>
            <a:endParaRPr lang="fr-FR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20" y="2143116"/>
            <a:ext cx="8423275" cy="42862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 QUOI?  (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proximité, superposition, que trouve-on à cet endroit?)</a:t>
            </a:r>
            <a:endParaRPr lang="fr-FR" sz="20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1357298"/>
            <a:ext cx="8432800" cy="42862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OU?  (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répartition spatiale des objets)</a:t>
            </a:r>
            <a:endParaRPr lang="fr-FR" sz="20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4282" y="2928934"/>
            <a:ext cx="8501063" cy="50006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 COMMENT? 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(relations qui existent entre les objets = analyse </a:t>
            </a:r>
            <a:r>
              <a:rPr lang="fr-FR" sz="2000" dirty="0" err="1" smtClean="0">
                <a:solidFill>
                  <a:srgbClr val="000000"/>
                </a:solidFill>
                <a:cs typeface="Lucida Sans Unicode" pitchFamily="34" charset="0"/>
              </a:rPr>
              <a:t>spaciale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)</a:t>
            </a:r>
            <a:endParaRPr lang="fr-FR" sz="20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282" y="3714752"/>
            <a:ext cx="8501063" cy="57150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 QUAND? 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(Analyse temporelle)</a:t>
            </a:r>
            <a:endParaRPr lang="fr-FR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282" y="4572008"/>
            <a:ext cx="8501063" cy="68895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  SI? 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(scénario d’évolution, simulation, études d’impact)</a:t>
            </a:r>
            <a:endParaRPr lang="fr-FR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6149" grpId="0" animBg="1" autoUpdateAnimBg="0"/>
      <p:bldP spid="6150" grpId="0" animBg="1" autoUpdateAnimBg="0"/>
      <p:bldP spid="6" grpId="0" animBg="1" autoUpdateAnimBg="0"/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33513" y="207963"/>
            <a:ext cx="6446837" cy="7842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Lexique.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76225" y="1244600"/>
            <a:ext cx="8674100" cy="3143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fr-FR" sz="1800" b="1" u="sng">
                <a:solidFill>
                  <a:srgbClr val="000000"/>
                </a:solidFill>
                <a:cs typeface="Lucida Sans Unicode" pitchFamily="34" charset="0"/>
              </a:rPr>
              <a:t>Géoréférencer</a:t>
            </a:r>
            <a:r>
              <a:rPr lang="fr-FR" sz="1800" b="1">
                <a:solidFill>
                  <a:srgbClr val="000000"/>
                </a:solidFill>
                <a:cs typeface="Lucida Sans Unicode" pitchFamily="34" charset="0"/>
              </a:rPr>
              <a:t> signifie caler un objet au sein d'un repère géographique (X,Y,Z).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525838"/>
            <a:ext cx="8680450" cy="3248025"/>
            <a:chOff x="212" y="2448"/>
            <a:chExt cx="6028" cy="2256"/>
          </a:xfrm>
        </p:grpSpPr>
        <p:sp>
          <p:nvSpPr>
            <p:cNvPr id="5132" name="Text Box 5"/>
            <p:cNvSpPr txBox="1">
              <a:spLocks noChangeArrowheads="1"/>
            </p:cNvSpPr>
            <p:nvPr/>
          </p:nvSpPr>
          <p:spPr bwMode="auto">
            <a:xfrm>
              <a:off x="212" y="2448"/>
              <a:ext cx="6028" cy="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</a:pPr>
              <a:r>
                <a:rPr lang="fr-FR" sz="1800" b="1" u="sng">
                  <a:solidFill>
                    <a:srgbClr val="000000"/>
                  </a:solidFill>
                  <a:cs typeface="Lucida Sans Unicode" pitchFamily="34" charset="0"/>
                </a:rPr>
                <a:t>Projection cartographique</a:t>
              </a:r>
              <a:r>
                <a:rPr lang="fr-FR" sz="1800" b="1">
                  <a:solidFill>
                    <a:srgbClr val="000000"/>
                  </a:solidFill>
                  <a:cs typeface="Lucida Sans Unicode" pitchFamily="34" charset="0"/>
                </a:rPr>
                <a:t> signifie des transformations permettant de représenter 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</a:pPr>
              <a:r>
                <a:rPr lang="fr-FR" sz="1800" b="1">
                  <a:solidFill>
                    <a:srgbClr val="000000"/>
                  </a:solidFill>
                  <a:cs typeface="Lucida Sans Unicode" pitchFamily="34" charset="0"/>
                </a:rPr>
                <a:t>la Terre dans un espace plan.</a:t>
              </a:r>
            </a:p>
          </p:txBody>
        </p:sp>
        <p:pic>
          <p:nvPicPr>
            <p:cNvPr id="513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7" y="3054"/>
              <a:ext cx="1770" cy="1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6225" y="2281238"/>
            <a:ext cx="8709025" cy="4192587"/>
            <a:chOff x="192" y="1584"/>
            <a:chExt cx="6048" cy="2911"/>
          </a:xfrm>
        </p:grpSpPr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>
              <a:off x="214" y="1584"/>
              <a:ext cx="6026" cy="426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</a:pPr>
              <a:r>
                <a:rPr lang="fr-FR" sz="1800" b="1" u="sng">
                  <a:solidFill>
                    <a:srgbClr val="000000"/>
                  </a:solidFill>
                  <a:cs typeface="Lucida Sans Unicode" pitchFamily="34" charset="0"/>
                </a:rPr>
                <a:t>Vectoriel</a:t>
              </a:r>
              <a:r>
                <a:rPr lang="fr-FR" sz="1800" b="1">
                  <a:solidFill>
                    <a:srgbClr val="000000"/>
                  </a:solidFill>
                  <a:cs typeface="Lucida Sans Unicode" pitchFamily="34" charset="0"/>
                </a:rPr>
                <a:t> signifie l'ensemble des données tracées sous la forme de points, lignes, </a:t>
              </a:r>
            </a:p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</a:pPr>
              <a:r>
                <a:rPr lang="fr-FR" sz="1800" b="1">
                  <a:solidFill>
                    <a:srgbClr val="000000"/>
                  </a:solidFill>
                  <a:cs typeface="Lucida Sans Unicode" pitchFamily="34" charset="0"/>
                </a:rPr>
                <a:t>surfaces</a:t>
              </a:r>
              <a:r>
                <a:rPr lang="fr-FR" sz="160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.</a:t>
              </a:r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192" y="2134"/>
              <a:ext cx="6028" cy="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</a:pPr>
              <a:r>
                <a:rPr lang="fr-FR" sz="1800" b="1" u="sng">
                  <a:solidFill>
                    <a:srgbClr val="000000"/>
                  </a:solidFill>
                  <a:cs typeface="Lucida Sans Unicode" pitchFamily="34" charset="0"/>
                </a:rPr>
                <a:t>Raster</a:t>
              </a:r>
              <a:r>
                <a:rPr lang="fr-FR" sz="1800" b="1">
                  <a:solidFill>
                    <a:srgbClr val="000000"/>
                  </a:solidFill>
                  <a:cs typeface="Lucida Sans Unicode" pitchFamily="34" charset="0"/>
                </a:rPr>
                <a:t> correspond à un ensemble regroupé de pixels constituant une matrice ou image.</a:t>
              </a:r>
              <a:r>
                <a:rPr lang="fr-FR" sz="160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</a:p>
          </p:txBody>
        </p:sp>
        <p:pic>
          <p:nvPicPr>
            <p:cNvPr id="5131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8" y="3146"/>
              <a:ext cx="2234" cy="1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1760538"/>
            <a:ext cx="8674100" cy="4678362"/>
            <a:chOff x="192" y="1222"/>
            <a:chExt cx="6023" cy="3249"/>
          </a:xfrm>
        </p:grpSpPr>
        <p:sp>
          <p:nvSpPr>
            <p:cNvPr id="5127" name="Text Box 12"/>
            <p:cNvSpPr txBox="1">
              <a:spLocks noChangeArrowheads="1"/>
            </p:cNvSpPr>
            <p:nvPr/>
          </p:nvSpPr>
          <p:spPr bwMode="auto">
            <a:xfrm>
              <a:off x="192" y="1222"/>
              <a:ext cx="6023" cy="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/>
            <a:lstStyle/>
            <a:p>
              <a:pPr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  <a:tab pos="7880350" algn="l"/>
                </a:tabLst>
              </a:pPr>
              <a:r>
                <a:rPr lang="fr-FR" sz="1800" b="1" u="sng">
                  <a:solidFill>
                    <a:srgbClr val="000000"/>
                  </a:solidFill>
                  <a:cs typeface="Lucida Sans Unicode" pitchFamily="34" charset="0"/>
                </a:rPr>
                <a:t>Données alphanumériques</a:t>
              </a:r>
              <a:r>
                <a:rPr lang="fr-FR" sz="1800" b="1">
                  <a:solidFill>
                    <a:srgbClr val="000000"/>
                  </a:solidFill>
                  <a:cs typeface="Lucida Sans Unicode" pitchFamily="34" charset="0"/>
                </a:rPr>
                <a:t> sont un ensemble de données écrites (chiffres et lettres).</a:t>
              </a:r>
            </a:p>
          </p:txBody>
        </p:sp>
        <p:pic>
          <p:nvPicPr>
            <p:cNvPr id="5128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" y="3170"/>
              <a:ext cx="1810" cy="13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33513" y="207963"/>
            <a:ext cx="6376987" cy="635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Rappels historiques.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413" y="1054100"/>
            <a:ext cx="3965575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138113" y="1106488"/>
            <a:ext cx="2626388" cy="155460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fr-FR" sz="1800" b="1">
                <a:solidFill>
                  <a:srgbClr val="000000"/>
                </a:solidFill>
                <a:cs typeface="Lucida Sans Unicode" pitchFamily="34" charset="0"/>
              </a:rPr>
              <a:t>En 1854, John Snow analyse l'épidémie de choléra de Londres et en détermine les points de contamination.</a:t>
            </a: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333375" y="4354513"/>
            <a:ext cx="8375650" cy="334962"/>
          </a:xfrm>
          <a:prstGeom prst="homePlate">
            <a:avLst>
              <a:gd name="adj" fmla="val 89485"/>
            </a:avLst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45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76200" y="4833938"/>
            <a:ext cx="2706688" cy="1317625"/>
          </a:xfrm>
          <a:prstGeom prst="horizontalScroll">
            <a:avLst>
              <a:gd name="adj" fmla="val 1250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FF0000"/>
                </a:solidFill>
                <a:cs typeface="Lucida Sans Unicode" pitchFamily="34" charset="0"/>
              </a:rPr>
              <a:t>1950-1970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Premières cartographies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automatiques (SIG).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895600" y="4802188"/>
            <a:ext cx="2706688" cy="1487487"/>
          </a:xfrm>
          <a:prstGeom prst="horizontalScroll">
            <a:avLst>
              <a:gd name="adj" fmla="val 1250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FF0000"/>
                </a:solidFill>
                <a:cs typeface="Lucida Sans Unicode" pitchFamily="34" charset="0"/>
              </a:rPr>
              <a:t>1970-1980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SIG apparaissent au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niveau de l'État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(armée...).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691188" y="4678363"/>
            <a:ext cx="3317875" cy="1924050"/>
          </a:xfrm>
          <a:prstGeom prst="horizontalScroll">
            <a:avLst>
              <a:gd name="adj" fmla="val 1250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FF0000"/>
                </a:solidFill>
                <a:cs typeface="Lucida Sans Unicode" pitchFamily="34" charset="0"/>
              </a:rPr>
              <a:t>1980-1990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Développement des SIG.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Apparition SIG en ligne.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Banalisation de l'information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géographique avec les GPS.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 autoUpdateAnimBg="0"/>
      <p:bldP spid="12297" grpId="0" animBg="1" autoUpdateAnimBg="0"/>
      <p:bldP spid="1229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33513" y="207963"/>
            <a:ext cx="6376987" cy="635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Rappels historiques.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413" y="1054100"/>
            <a:ext cx="3965575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8113" y="1106488"/>
            <a:ext cx="4630737" cy="2392362"/>
            <a:chOff x="96" y="768"/>
            <a:chExt cx="3216" cy="1662"/>
          </a:xfrm>
        </p:grpSpPr>
        <p:pic>
          <p:nvPicPr>
            <p:cNvPr id="61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0" y="768"/>
              <a:ext cx="1242" cy="1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4" name="Text Box 6"/>
            <p:cNvSpPr txBox="1">
              <a:spLocks noChangeArrowheads="1"/>
            </p:cNvSpPr>
            <p:nvPr/>
          </p:nvSpPr>
          <p:spPr bwMode="auto">
            <a:xfrm>
              <a:off x="96" y="768"/>
              <a:ext cx="1824" cy="108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81639" tIns="55221" rIns="81639" bIns="40820"/>
            <a:lstStyle/>
            <a:p>
              <a:pPr algn="just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fr-FR" sz="1800" b="1">
                  <a:solidFill>
                    <a:srgbClr val="000000"/>
                  </a:solidFill>
                  <a:cs typeface="Lucida Sans Unicode" pitchFamily="34" charset="0"/>
                </a:rPr>
                <a:t>En 1854, John Snow analyse l'épidémie de choléra de Londres et en détermine les points de contamination.</a:t>
              </a:r>
            </a:p>
          </p:txBody>
        </p:sp>
      </p:grp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333375" y="4354513"/>
            <a:ext cx="8375650" cy="334962"/>
          </a:xfrm>
          <a:prstGeom prst="homePlate">
            <a:avLst>
              <a:gd name="adj" fmla="val 89485"/>
            </a:avLst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45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76200" y="4833938"/>
            <a:ext cx="2706688" cy="1317625"/>
          </a:xfrm>
          <a:prstGeom prst="horizontalScroll">
            <a:avLst>
              <a:gd name="adj" fmla="val 1250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FF0000"/>
                </a:solidFill>
                <a:cs typeface="Lucida Sans Unicode" pitchFamily="34" charset="0"/>
              </a:rPr>
              <a:t>1950-1970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Premières cartographies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automatiques (SIG).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895600" y="4802188"/>
            <a:ext cx="2706688" cy="1487487"/>
          </a:xfrm>
          <a:prstGeom prst="horizontalScroll">
            <a:avLst>
              <a:gd name="adj" fmla="val 1250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FF0000"/>
                </a:solidFill>
                <a:cs typeface="Lucida Sans Unicode" pitchFamily="34" charset="0"/>
              </a:rPr>
              <a:t>1970-1980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SIG apparaissent au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niveau de l'État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(armée...).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691188" y="4678363"/>
            <a:ext cx="3317875" cy="1924050"/>
          </a:xfrm>
          <a:prstGeom prst="horizontalScroll">
            <a:avLst>
              <a:gd name="adj" fmla="val 1250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FF0000"/>
                </a:solidFill>
                <a:cs typeface="Lucida Sans Unicode" pitchFamily="34" charset="0"/>
              </a:rPr>
              <a:t>1980-1990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Développement des SIG.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Apparition SIG en ligne.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Banalisation de l'information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fr-FR" sz="1600" b="1">
                <a:solidFill>
                  <a:srgbClr val="000000"/>
                </a:solidFill>
                <a:cs typeface="Lucida Sans Unicode" pitchFamily="34" charset="0"/>
              </a:rPr>
              <a:t>géographique avec les GPS.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 autoUpdateAnimBg="0"/>
      <p:bldP spid="12297" grpId="0" animBg="1" autoUpdateAnimBg="0"/>
      <p:bldP spid="1229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14414" y="21429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Objectifs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2143116"/>
            <a:ext cx="8643998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23900" indent="-3683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32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4282" y="1571612"/>
            <a:ext cx="8643998" cy="49398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23900" indent="-368300" fontAlgn="auto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fr-FR" sz="2200" dirty="0">
                <a:latin typeface="Arial" pitchFamily="34" charset="0"/>
                <a:cs typeface="Arial" pitchFamily="34" charset="0"/>
                <a:sym typeface="Wingdings 2" pitchFamily="18" charset="2"/>
              </a:rPr>
              <a:t>Produire, pour les besoins des recensements et des enquêtes, des cartes et des données géographiques à jour et </a:t>
            </a: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d’une </a:t>
            </a:r>
            <a:r>
              <a:rPr lang="fr-FR" sz="2200" dirty="0">
                <a:latin typeface="Arial" pitchFamily="34" charset="0"/>
                <a:cs typeface="Arial" pitchFamily="34" charset="0"/>
                <a:sym typeface="Wingdings 2" pitchFamily="18" charset="2"/>
              </a:rPr>
              <a:t>bonne qualité;</a:t>
            </a:r>
          </a:p>
          <a:p>
            <a:pPr marL="723900" indent="-368300" fontAlgn="auto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Mettre </a:t>
            </a:r>
            <a:r>
              <a:rPr lang="fr-FR" sz="2200" dirty="0">
                <a:latin typeface="Arial" pitchFamily="34" charset="0"/>
                <a:cs typeface="Arial" pitchFamily="34" charset="0"/>
                <a:sym typeface="Wingdings 2" pitchFamily="18" charset="2"/>
              </a:rPr>
              <a:t>en place des bases de données géographiques comportant à la fois la géographie  et les données attributaires pour favoriser l’analyse spatiale </a:t>
            </a: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;</a:t>
            </a:r>
          </a:p>
          <a:p>
            <a:pPr marL="723900" indent="-368300" fontAlgn="auto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apporter des solutions nouvelles pour l’élaboration et la gestion des bases de sondage aréolaires et le tirage des échantillons pour les besoins des enquêtes.</a:t>
            </a:r>
          </a:p>
          <a:p>
            <a:pPr marL="723900" indent="-368300" fontAlgn="auto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Localiser les infrastructures de base au niveau communale notamment les établissements scolaires, sanitaires, administratifs </a:t>
            </a:r>
            <a:r>
              <a:rPr lang="fr-FR" sz="22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etc</a:t>
            </a: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…</a:t>
            </a:r>
            <a:endParaRPr lang="fr-FR" sz="22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723900" indent="-3683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r-FR" sz="22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852" y="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RGPH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Objectifs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4282" y="1571612"/>
            <a:ext cx="8643998" cy="48136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8300" indent="-368300" defTabSz="355600" fontAlgn="auto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Régionalisation des  travaux SIG de La cartographie RGPH 2014 </a:t>
            </a:r>
          </a:p>
          <a:p>
            <a:pPr marL="368300" indent="-368300" defTabSz="355600" fontAlgn="auto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Utilisation de nouvelle techniques telle que les image satellitaire; surtout dans le milieu rural et les périphéries des villes et des grandes agglomérations; afin d’avoir plus de précision;</a:t>
            </a:r>
          </a:p>
          <a:p>
            <a:pPr marL="368300" indent="-368300" defTabSz="355600" fontAlgn="auto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sz="2200" i="1" u="sng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Actualisation</a:t>
            </a: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des cartes, et </a:t>
            </a:r>
            <a:r>
              <a:rPr lang="fr-FR" sz="2200" i="1" u="sng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saisie</a:t>
            </a: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des différentes données collectées par les équipes cartographiques </a:t>
            </a:r>
            <a:r>
              <a:rPr lang="fr-FR" sz="2200" i="1" u="sng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parallèle</a:t>
            </a:r>
            <a:r>
              <a:rPr lang="fr-FR" sz="22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avec les travaux sur le terrain. </a:t>
            </a:r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                                                          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852" y="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RGPH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Nouveauté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4282" y="1000108"/>
            <a:ext cx="8643998" cy="58754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dirty="0" smtClean="0"/>
              <a:t>Moyens Humains:</a:t>
            </a:r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sz="1000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sz="1000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sz="1400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dirty="0" smtClean="0"/>
              <a:t>Moyens Matériels:</a:t>
            </a:r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fr-FR" dirty="0" smtClean="0"/>
              <a:t> </a:t>
            </a:r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fr-FR" dirty="0" smtClean="0"/>
              <a:t> </a:t>
            </a:r>
            <a:endParaRPr lang="fr-FR" dirty="0">
              <a:sym typeface="Wingdings 2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852" y="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RGPH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Dispositifs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00166" y="164305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Besoin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Disponible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Techniciens SIG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Opératrice de saisie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28728" y="378619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635108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Besoin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Disponible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ordinateurs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Traceurs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Imprimantes couleur supportant format A3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Scaneur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Disque dur Externe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42844" y="928670"/>
            <a:ext cx="8643998" cy="52999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dirty="0" smtClean="0"/>
              <a:t>Logiciels:</a:t>
            </a:r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dirty="0" smtClean="0"/>
              <a:t>Locaux:</a:t>
            </a:r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endParaRPr lang="fr-FR" dirty="0" smtClean="0"/>
          </a:p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fr-FR" dirty="0" smtClean="0"/>
              <a:t> </a:t>
            </a:r>
            <a:endParaRPr lang="fr-FR" dirty="0">
              <a:sym typeface="Wingdings 2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852" y="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RGPH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Dispositifs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85852" y="435769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Besoin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Disponible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Salle des travaux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Salle</a:t>
                      </a:r>
                      <a:r>
                        <a:rPr lang="fr-FR" baseline="0" dirty="0" smtClean="0"/>
                        <a:t> d’archivage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357290" y="1357298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1428760"/>
                <a:gridCol w="1595406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Besoin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Disponible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ArcGis</a:t>
                      </a:r>
                      <a:r>
                        <a:rPr lang="fr-FR" dirty="0" smtClean="0"/>
                        <a:t> (nombre de licence)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Application d’impression des cartes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Installation programmée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Application de saisie (Accès)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Installation programmée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Antivirus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4282" y="1571612"/>
            <a:ext cx="8643998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8300" indent="-368300" defTabSz="355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1813" algn="l"/>
              </a:tabLst>
              <a:defRPr/>
            </a:pPr>
            <a:r>
              <a:rPr lang="fr-FR" sz="3200" smtClean="0"/>
              <a:t>Carte du district de recensement</a:t>
            </a:r>
            <a:endParaRPr lang="fr-FR" sz="32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852" y="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RGPH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Dossiers Cartographiques Taches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44600" y="207963"/>
            <a:ext cx="6723063" cy="7604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b="1" dirty="0" smtClean="0">
                <a:solidFill>
                  <a:srgbClr val="000000"/>
                </a:solidFill>
                <a:cs typeface="Lucida Sans Unicode" pitchFamily="34" charset="0"/>
              </a:rPr>
              <a:t>Plan</a:t>
            </a:r>
            <a:endParaRPr lang="fr-FR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7158" y="1571612"/>
            <a:ext cx="8423275" cy="485778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u="sng" dirty="0" smtClean="0">
                <a:solidFill>
                  <a:srgbClr val="000000"/>
                </a:solidFill>
                <a:cs typeface="Lucida Sans Unicode" pitchFamily="34" charset="0"/>
              </a:rPr>
              <a:t>Introduction:</a:t>
            </a:r>
          </a:p>
          <a:p>
            <a:pPr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fr-FR" sz="2000" b="1" u="sng" dirty="0" smtClean="0">
              <a:solidFill>
                <a:srgbClr val="000000"/>
              </a:solidFill>
              <a:cs typeface="Lucida Sans Unicode" pitchFamily="34" charset="0"/>
            </a:endParaRPr>
          </a:p>
          <a:p>
            <a:pPr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u="sng" dirty="0" smtClean="0">
                <a:solidFill>
                  <a:srgbClr val="000000"/>
                </a:solidFill>
                <a:cs typeface="Lucida Sans Unicode" pitchFamily="34" charset="0"/>
              </a:rPr>
              <a:t>  Généralités sur un SIG: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Définitions.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Objectifs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Historique.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Approches.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Principes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Fonctionnement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Lexique.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Acronymes.</a:t>
            </a:r>
          </a:p>
          <a:p>
            <a:pPr marL="800100"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Composantes.</a:t>
            </a:r>
          </a:p>
          <a:p>
            <a:pPr indent="185738"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u="sng" dirty="0" smtClean="0">
                <a:solidFill>
                  <a:srgbClr val="000000"/>
                </a:solidFill>
                <a:cs typeface="Lucida Sans Unicode" pitchFamily="34" charset="0"/>
              </a:rPr>
              <a:t>SIG et Cartographie 2014</a:t>
            </a:r>
            <a:endParaRPr lang="fr-FR" sz="2000" b="1" u="sng" dirty="0">
              <a:solidFill>
                <a:srgbClr val="000000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852" y="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RGPH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Objectifs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pic>
        <p:nvPicPr>
          <p:cNvPr id="5" name="Picture 11" descr="C:\Documents and Settings\rzoubir\Bureau\cartes\dibdr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76" y="1214422"/>
            <a:ext cx="7086600" cy="5334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852" y="0"/>
            <a:ext cx="6254750" cy="7858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(SIG) et Cartographie RGPH 2014: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Objectifs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pic>
        <p:nvPicPr>
          <p:cNvPr id="5" name="Picture 7" descr="C:\Documents and Settings\rzoubir\Bureau\cartes\laatamn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3108" y="1214422"/>
            <a:ext cx="4953000" cy="5334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4282" y="1214422"/>
            <a:ext cx="3286148" cy="42862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b="1" dirty="0" smtClean="0">
                <a:solidFill>
                  <a:srgbClr val="000000"/>
                </a:solidFill>
                <a:cs typeface="Lucida Sans Unicode" pitchFamily="34" charset="0"/>
              </a:rPr>
              <a:t>Introduction:</a:t>
            </a:r>
            <a:endParaRPr lang="fr-FR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20" y="1928802"/>
            <a:ext cx="8423275" cy="457203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indent="185738" algn="just" defTabSz="407988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La vocation principale d’un </a:t>
            </a:r>
            <a:r>
              <a:rPr lang="fr-FR" sz="2000" b="1" i="1" u="sng" dirty="0" smtClean="0">
                <a:solidFill>
                  <a:srgbClr val="000000"/>
                </a:solidFill>
                <a:cs typeface="Lucida Sans Unicode" pitchFamily="34" charset="0"/>
              </a:rPr>
              <a:t>Système d’Information Géographique 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est de rassembler au sein d’un outil unique des données diverses mais localisées dans l’espace géographique, des outils de mise à jour cartographique, des outils d’analyse des données, ainsi qu’il offre la possibilité d’élaborer les synthèses nécessaires à la prise de décision.</a:t>
            </a:r>
          </a:p>
          <a:p>
            <a:pPr indent="185738" algn="just" defTabSz="407988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Cet outil sera utilisé dans l’opération </a:t>
            </a:r>
            <a:r>
              <a:rPr lang="fr-FR" sz="2000" b="1" i="1" u="sng" dirty="0" smtClean="0">
                <a:solidFill>
                  <a:srgbClr val="000000"/>
                </a:solidFill>
                <a:cs typeface="Lucida Sans Unicode" pitchFamily="34" charset="0"/>
              </a:rPr>
              <a:t>Cartographie RGPH 2014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, essentiellement pour  l’actualisation de la base de données cartographique, (qui consiste à produire des cartes mises à jour, à la saisie des différentes données collectées par les équipes sur le terrain).</a:t>
            </a:r>
            <a:endParaRPr lang="fr-FR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44600" y="207963"/>
            <a:ext cx="6723063" cy="64926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44600" y="207963"/>
            <a:ext cx="6723063" cy="7604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Définitions</a:t>
            </a:r>
            <a:r>
              <a:rPr lang="fr-FR" sz="2200" b="1" dirty="0">
                <a:solidFill>
                  <a:srgbClr val="000000"/>
                </a:solidFill>
                <a:cs typeface="Lucida Sans Unicode" pitchFamily="34" charset="0"/>
              </a:rPr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7158" y="3714752"/>
            <a:ext cx="8423275" cy="100013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« Un SIG est un ensemble de données repérées dans l’espace, </a:t>
            </a:r>
            <a:r>
              <a:rPr lang="en-US" sz="2000" b="1" dirty="0" err="1" smtClean="0">
                <a:solidFill>
                  <a:srgbClr val="000000"/>
                </a:solidFill>
                <a:cs typeface="Lucida Sans Unicode" pitchFamily="34" charset="0"/>
              </a:rPr>
              <a:t>structurées</a:t>
            </a:r>
            <a:r>
              <a:rPr lang="en-US" sz="2000" b="1" dirty="0" smtClean="0">
                <a:solidFill>
                  <a:srgbClr val="000000"/>
                </a:solidFill>
                <a:cs typeface="Lucida Sans Unicode" pitchFamily="34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de façon à pouvoir en extraire commodément des synthèses utiles à la décision</a:t>
            </a:r>
            <a:r>
              <a:rPr lang="en-US" sz="2000" b="1" dirty="0" smtClean="0">
                <a:solidFill>
                  <a:srgbClr val="000000"/>
                </a:solidFill>
                <a:cs typeface="Lucida Sans Unicode" pitchFamily="34" charset="0"/>
              </a:rPr>
              <a:t>»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.</a:t>
            </a:r>
            <a:endParaRPr lang="fr-FR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1714488"/>
            <a:ext cx="8432800" cy="128588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algn="just" defTabSz="407988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dirty="0">
                <a:solidFill>
                  <a:srgbClr val="000000"/>
                </a:solidFill>
                <a:cs typeface="Lucida Sans Unicode" pitchFamily="34" charset="0"/>
              </a:rPr>
              <a:t>« Un SIG est un système informatique de matériels, de logiciels, et de processus conçus pour permettre la collecte, la gestion, la manipulation, l'analyse, la modélisation et l'affichage de données à référence spatiale afin de résoudre des problèmes complexes d'aménagement et de gestion ».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614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43174" y="2857496"/>
            <a:ext cx="2786082" cy="35719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indent="185738" defTabSz="407988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Conduit à la Notion</a:t>
            </a:r>
            <a:endParaRPr lang="fr-FR" sz="2000" b="1" dirty="0" smtClean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44600" y="207963"/>
            <a:ext cx="6723063" cy="7604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Double Approche</a:t>
            </a:r>
            <a:r>
              <a:rPr lang="fr-FR" sz="2200" b="1" dirty="0" smtClean="0">
                <a:solidFill>
                  <a:srgbClr val="000000"/>
                </a:solidFill>
                <a:cs typeface="Lucida Sans Unicode" pitchFamily="34" charset="0"/>
              </a:rPr>
              <a:t>.</a:t>
            </a:r>
            <a:endParaRPr lang="fr-FR" sz="22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5720" y="4572008"/>
            <a:ext cx="8566151" cy="17859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marL="185738" indent="-185738" defTabSz="407988" hangingPunct="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u="sng" dirty="0" smtClean="0">
                <a:solidFill>
                  <a:srgbClr val="000000"/>
                </a:solidFill>
                <a:cs typeface="Lucida Sans Unicode" pitchFamily="34" charset="0"/>
              </a:rPr>
              <a:t>  Approche fonctionnelle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(</a:t>
            </a:r>
            <a:r>
              <a:rPr lang="fr-FR" sz="1800" b="1" i="1" dirty="0" smtClean="0">
                <a:solidFill>
                  <a:srgbClr val="000000"/>
                </a:solidFill>
                <a:cs typeface="Lucida Sans Unicode" pitchFamily="34" charset="0"/>
              </a:rPr>
              <a:t>intégrant  une anal</a:t>
            </a: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yse)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: 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communiquer et traiter l’information géographique, et d’informer l’utilisateur sur le territoire, dans cette approche le but ultime du SIG est l ’aide à la décision.</a:t>
            </a:r>
            <a:endParaRPr lang="fr-FR" sz="20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20" y="1142984"/>
            <a:ext cx="8423275" cy="142876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marL="85725" indent="271463" defTabSz="407988" hangingPunct="0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u="sng" dirty="0" smtClean="0">
                <a:solidFill>
                  <a:srgbClr val="000000"/>
                </a:solidFill>
                <a:cs typeface="Lucida Sans Unicode" pitchFamily="34" charset="0"/>
              </a:rPr>
              <a:t>Approche technologique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: 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techniques de traitement  informatiques des données géographiques organisées en base de données pour être exploitables;    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«</a:t>
            </a:r>
            <a:r>
              <a:rPr lang="fr-FR" sz="2000" dirty="0" smtClean="0">
                <a:solidFill>
                  <a:srgbClr val="000000"/>
                </a:solidFill>
                <a:cs typeface="Lucida Sans Unicode" pitchFamily="34" charset="0"/>
              </a:rPr>
              <a:t> dont le but premier est l’automatisation de la </a:t>
            </a: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(</a:t>
            </a:r>
            <a:r>
              <a:rPr lang="fr-FR" sz="1800" b="1" i="1" u="sng" dirty="0" smtClean="0">
                <a:solidFill>
                  <a:srgbClr val="FF0000"/>
                </a:solidFill>
                <a:cs typeface="Lucida Sans Unicode" pitchFamily="34" charset="0"/>
              </a:rPr>
              <a:t>Cartographie</a:t>
            </a:r>
            <a:r>
              <a:rPr lang="fr-FR" sz="1800" b="1" dirty="0" smtClean="0">
                <a:solidFill>
                  <a:srgbClr val="000000"/>
                </a:solidFill>
                <a:cs typeface="Lucida Sans Unicode" pitchFamily="34" charset="0"/>
              </a:rPr>
              <a:t>) </a:t>
            </a:r>
            <a:r>
              <a:rPr lang="fr-FR" sz="2000" b="1" dirty="0" smtClean="0">
                <a:solidFill>
                  <a:srgbClr val="000000"/>
                </a:solidFill>
                <a:cs typeface="Lucida Sans Unicode" pitchFamily="34" charset="0"/>
              </a:rPr>
              <a:t>»</a:t>
            </a:r>
            <a:endParaRPr lang="fr-FR" sz="2000" dirty="0" smtClean="0">
              <a:solidFill>
                <a:srgbClr val="000000"/>
              </a:solidFill>
              <a:cs typeface="Lucida Sans Unicode" pitchFamily="34" charset="0"/>
            </a:endParaRPr>
          </a:p>
          <a:p>
            <a:pPr indent="185738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fr-FR" sz="2000" b="1" dirty="0" smtClean="0">
              <a:solidFill>
                <a:srgbClr val="000000"/>
              </a:solidFill>
              <a:cs typeface="Lucida Sans Unicode" pitchFamily="34" charset="0"/>
            </a:endParaRPr>
          </a:p>
          <a:p>
            <a:pPr indent="185738" defTabSz="407988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fr-FR" sz="1400" b="1" dirty="0" smtClean="0">
              <a:solidFill>
                <a:srgbClr val="000000"/>
              </a:solidFill>
              <a:cs typeface="Lucida Sans Unicode" pitchFamily="34" charset="0"/>
            </a:endParaRP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fr-FR" sz="2000" b="1" dirty="0" smtClean="0">
              <a:solidFill>
                <a:srgbClr val="000000"/>
              </a:solidFill>
              <a:cs typeface="Lucida Sans Unicode" pitchFamily="34" charset="0"/>
            </a:endParaRPr>
          </a:p>
          <a:p>
            <a:pPr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fr-FR" sz="2000" b="1" dirty="0" smtClean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5720" y="3286124"/>
            <a:ext cx="8566151" cy="71438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indent="185738" defTabSz="407988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fr-FR" sz="2000" b="1" i="1" dirty="0" smtClean="0">
                <a:solidFill>
                  <a:srgbClr val="000000"/>
                </a:solidFill>
                <a:cs typeface="Lucida Sans Unicode" pitchFamily="34" charset="0"/>
              </a:rPr>
              <a:t>Système informatique capable d’assurer la gestion, la production, l’actualisation et l’archivage des cartes 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6147" grpId="0" animBg="1" autoUpdateAnimBg="0"/>
      <p:bldP spid="6148" grpId="0" animBg="1" autoUpdateAnimBg="0"/>
      <p:bldP spid="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8113" y="138113"/>
            <a:ext cx="6254750" cy="75088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 smtClean="0">
                <a:solidFill>
                  <a:srgbClr val="000000"/>
                </a:solidFill>
                <a:cs typeface="Lucida Sans Unicode" pitchFamily="34" charset="0"/>
              </a:rPr>
              <a:t>Double Approche</a:t>
            </a:r>
            <a:endParaRPr lang="fr-FR" sz="16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5472113" cy="207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575" y="142852"/>
            <a:ext cx="30194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12" y="4214818"/>
            <a:ext cx="54292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14414" y="1"/>
            <a:ext cx="6254750" cy="78579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000" b="1" u="sng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5 Composantes majeures</a:t>
            </a:r>
            <a:endParaRPr lang="fr-FR" sz="1400" u="sng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1357298"/>
            <a:ext cx="85011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 Les personnes: </a:t>
            </a:r>
            <a:r>
              <a:rPr lang="fr-FR" sz="2000" dirty="0" smtClean="0"/>
              <a:t>doivent définir les traitements et développer les procédures d’exploitation.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2428868"/>
            <a:ext cx="8501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 La disponibilité et l’exactitude des données: </a:t>
            </a:r>
            <a:r>
              <a:rPr lang="fr-FR" sz="2000" dirty="0" smtClean="0"/>
              <a:t>Acquisition, Collecte.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5720" y="3214686"/>
            <a:ext cx="85011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 Le matériel: </a:t>
            </a:r>
            <a:r>
              <a:rPr lang="fr-FR" sz="2000" dirty="0" smtClean="0"/>
              <a:t>conditionne la rapidité d’exploitation, la facilité d’utilisation et le type de sortie possible.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5720" y="4357694"/>
            <a:ext cx="85011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 Les logiciels: </a:t>
            </a:r>
            <a:r>
              <a:rPr lang="fr-FR" sz="2000" dirty="0" smtClean="0"/>
              <a:t>(</a:t>
            </a:r>
            <a:r>
              <a:rPr lang="fr-FR" sz="2000" dirty="0" err="1" smtClean="0"/>
              <a:t>ArcGis</a:t>
            </a:r>
            <a:r>
              <a:rPr lang="fr-FR" sz="2000" dirty="0" smtClean="0"/>
              <a:t>, les logiciels de gestion de base de données, de </a:t>
            </a:r>
            <a:r>
              <a:rPr lang="fr-FR" sz="2000" dirty="0" err="1" smtClean="0"/>
              <a:t>déssin</a:t>
            </a:r>
            <a:r>
              <a:rPr lang="fr-FR" sz="2000" dirty="0" smtClean="0"/>
              <a:t>, de statistiques, d’imagerie, </a:t>
            </a:r>
            <a:r>
              <a:rPr lang="fr-FR" sz="2000" dirty="0" err="1" smtClean="0"/>
              <a:t>ect</a:t>
            </a:r>
            <a:r>
              <a:rPr lang="fr-FR" sz="2000" dirty="0" smtClean="0"/>
              <a:t> …).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20" y="5643578"/>
            <a:ext cx="85011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 Les </a:t>
            </a:r>
            <a:r>
              <a:rPr lang="fr-FR" sz="2000" b="1" dirty="0" err="1" smtClean="0"/>
              <a:t>procedures</a:t>
            </a:r>
            <a:r>
              <a:rPr lang="fr-FR" sz="2000" b="1" dirty="0" smtClean="0"/>
              <a:t> de traitement: </a:t>
            </a:r>
            <a:r>
              <a:rPr lang="fr-FR" sz="2000" dirty="0" smtClean="0"/>
              <a:t>application de certaines </a:t>
            </a:r>
            <a:r>
              <a:rPr lang="fr-FR" sz="2000" dirty="0" err="1" smtClean="0"/>
              <a:t>régles</a:t>
            </a:r>
            <a:r>
              <a:rPr lang="fr-FR" sz="2000" dirty="0" smtClean="0"/>
              <a:t> et </a:t>
            </a:r>
            <a:r>
              <a:rPr lang="fr-FR" sz="2000" dirty="0" err="1" smtClean="0"/>
              <a:t>procedures</a:t>
            </a:r>
            <a:r>
              <a:rPr lang="fr-FR" sz="2000" dirty="0" smtClean="0"/>
              <a:t> de gestion.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14338" y="1036638"/>
            <a:ext cx="3594100" cy="3249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48" y="214290"/>
            <a:ext cx="7742237" cy="71438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 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fr-FR" sz="2200" b="1" u="sng" dirty="0">
                <a:solidFill>
                  <a:srgbClr val="000000"/>
                </a:solidFill>
                <a:cs typeface="Lucida Sans Unicode" pitchFamily="34" charset="0"/>
              </a:rPr>
              <a:t>Principes.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1244600"/>
            <a:ext cx="2170113" cy="248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538" y="1106488"/>
            <a:ext cx="3368675" cy="3200400"/>
            <a:chOff x="253" y="768"/>
            <a:chExt cx="2339" cy="2223"/>
          </a:xfrm>
        </p:grpSpPr>
        <p:grpSp>
          <p:nvGrpSpPr>
            <p:cNvPr id="4106" name="Group 6"/>
            <p:cNvGrpSpPr>
              <a:grpSpLocks/>
            </p:cNvGrpSpPr>
            <p:nvPr/>
          </p:nvGrpSpPr>
          <p:grpSpPr bwMode="auto">
            <a:xfrm rot="-67101">
              <a:off x="253" y="768"/>
              <a:ext cx="388" cy="2031"/>
              <a:chOff x="214" y="645"/>
              <a:chExt cx="388" cy="2031"/>
            </a:xfrm>
          </p:grpSpPr>
          <p:sp>
            <p:nvSpPr>
              <p:cNvPr id="4113" name="Line 7"/>
              <p:cNvSpPr>
                <a:spLocks noChangeShapeType="1"/>
              </p:cNvSpPr>
              <p:nvPr/>
            </p:nvSpPr>
            <p:spPr bwMode="auto">
              <a:xfrm flipV="1">
                <a:off x="400" y="646"/>
                <a:ext cx="18" cy="20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4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-608" y="1467"/>
                <a:ext cx="2031" cy="3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81639" tIns="55221" rIns="81639" bIns="40820" anchor="ctr" anchorCtr="1">
                <a:spAutoFit/>
              </a:bodyPr>
              <a:lstStyle/>
              <a:p>
                <a:pPr algn="ctr" defTabSz="828675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600">
                    <a:solidFill>
                      <a:srgbClr val="000000"/>
                    </a:solidFill>
                    <a:latin typeface="Arial" charset="0"/>
                    <a:cs typeface="Lucida Sans Unicode" pitchFamily="34" charset="0"/>
                  </a:rPr>
                  <a:t>Altitude</a:t>
                </a:r>
              </a:p>
              <a:p>
                <a:pPr algn="ctr" defTabSz="828675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600">
                    <a:solidFill>
                      <a:srgbClr val="000000"/>
                    </a:solidFill>
                    <a:latin typeface="Arial" charset="0"/>
                    <a:cs typeface="Lucida Sans Unicode" pitchFamily="34" charset="0"/>
                  </a:rPr>
                  <a:t>(Z)</a:t>
                </a:r>
              </a:p>
            </p:txBody>
          </p:sp>
        </p:grp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>
              <a:off x="439" y="2603"/>
              <a:ext cx="2153" cy="388"/>
              <a:chOff x="400" y="2480"/>
              <a:chExt cx="2153" cy="388"/>
            </a:xfrm>
          </p:grpSpPr>
          <p:sp>
            <p:nvSpPr>
              <p:cNvPr id="4111" name="Line 10"/>
              <p:cNvSpPr>
                <a:spLocks noChangeShapeType="1"/>
              </p:cNvSpPr>
              <p:nvPr/>
            </p:nvSpPr>
            <p:spPr bwMode="auto">
              <a:xfrm>
                <a:off x="400" y="2675"/>
                <a:ext cx="215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2" name="Text Box 11"/>
              <p:cNvSpPr txBox="1">
                <a:spLocks noChangeArrowheads="1"/>
              </p:cNvSpPr>
              <p:nvPr/>
            </p:nvSpPr>
            <p:spPr bwMode="auto">
              <a:xfrm>
                <a:off x="400" y="2480"/>
                <a:ext cx="2153" cy="3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81639" tIns="55221" rIns="81639" bIns="40820" anchor="ctr" anchorCtr="1">
                <a:spAutoFit/>
              </a:bodyPr>
              <a:lstStyle/>
              <a:p>
                <a:pPr algn="ctr" defTabSz="40798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</a:tabLst>
                </a:pPr>
                <a:r>
                  <a:rPr lang="fr-FR" sz="1600">
                    <a:solidFill>
                      <a:srgbClr val="000000"/>
                    </a:solidFill>
                    <a:latin typeface="Arial" charset="0"/>
                    <a:cs typeface="Lucida Sans Unicode" pitchFamily="34" charset="0"/>
                  </a:rPr>
                  <a:t>Latitude</a:t>
                </a:r>
              </a:p>
              <a:p>
                <a:pPr algn="ctr" defTabSz="40798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</a:tabLst>
                </a:pPr>
                <a:r>
                  <a:rPr lang="fr-FR" sz="1600">
                    <a:solidFill>
                      <a:srgbClr val="000000"/>
                    </a:solidFill>
                    <a:latin typeface="Arial" charset="0"/>
                    <a:cs typeface="Lucida Sans Unicode" pitchFamily="34" charset="0"/>
                  </a:rPr>
                  <a:t>(X)</a:t>
                </a:r>
              </a:p>
            </p:txBody>
          </p:sp>
        </p:grp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439" y="1299"/>
              <a:ext cx="812" cy="1608"/>
              <a:chOff x="400" y="1176"/>
              <a:chExt cx="812" cy="1608"/>
            </a:xfrm>
          </p:grpSpPr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V="1">
                <a:off x="400" y="1289"/>
                <a:ext cx="812" cy="13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0" name="Text Box 14"/>
              <p:cNvSpPr txBox="1">
                <a:spLocks noChangeArrowheads="1"/>
              </p:cNvSpPr>
              <p:nvPr/>
            </p:nvSpPr>
            <p:spPr bwMode="auto">
              <a:xfrm rot="-3600000">
                <a:off x="0" y="1786"/>
                <a:ext cx="1608" cy="3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81639" tIns="55221" rIns="81639" bIns="40820" anchor="ctr" anchorCtr="1">
                <a:spAutoFit/>
              </a:bodyPr>
              <a:lstStyle/>
              <a:p>
                <a:pPr algn="ctr" defTabSz="828675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600">
                    <a:solidFill>
                      <a:srgbClr val="000000"/>
                    </a:solidFill>
                    <a:latin typeface="Arial" charset="0"/>
                    <a:cs typeface="Lucida Sans Unicode" pitchFamily="34" charset="0"/>
                  </a:rPr>
                  <a:t>Longitude</a:t>
                </a:r>
              </a:p>
              <a:p>
                <a:pPr algn="ctr" defTabSz="828675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600">
                    <a:solidFill>
                      <a:srgbClr val="000000"/>
                    </a:solidFill>
                    <a:latin typeface="Arial" charset="0"/>
                    <a:cs typeface="Lucida Sans Unicode" pitchFamily="34" charset="0"/>
                  </a:rPr>
                  <a:t>(Y)</a:t>
                </a:r>
              </a:p>
            </p:txBody>
          </p:sp>
        </p:grpSp>
      </p:grp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4714883"/>
            <a:ext cx="2619364" cy="2058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7638" y="4492625"/>
            <a:ext cx="2143125" cy="235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6813" y="1244600"/>
            <a:ext cx="3625850" cy="278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00034" y="428625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Données spatiales</a:t>
            </a:r>
            <a:endParaRPr lang="fr-FR" sz="1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428992" y="4572008"/>
            <a:ext cx="200026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Données attributaires: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Code parcelle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Adresse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Nom propriétaire</a:t>
            </a:r>
          </a:p>
          <a:p>
            <a:pPr>
              <a:buFont typeface="Arial" pitchFamily="34" charset="0"/>
              <a:buChar char="•"/>
            </a:pPr>
            <a:endParaRPr lang="fr-FR" sz="1600" dirty="0" smtClean="0"/>
          </a:p>
          <a:p>
            <a:pPr>
              <a:buFont typeface="Arial" pitchFamily="34" charset="0"/>
              <a:buChar char="•"/>
            </a:pPr>
            <a:endParaRPr lang="fr-FR" sz="1600" dirty="0" smtClean="0"/>
          </a:p>
          <a:p>
            <a:pPr>
              <a:buFontTx/>
              <a:buChar char="-"/>
            </a:pPr>
            <a:endParaRPr lang="fr-FR" sz="16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rot="10800000" flipV="1">
            <a:off x="1785918" y="4786322"/>
            <a:ext cx="1643074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5725" y="147638"/>
            <a:ext cx="6253163" cy="75088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Les systèmes d'information géographique (SIG) :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fr-FR" sz="2200" b="1" u="sng">
                <a:solidFill>
                  <a:srgbClr val="000000"/>
                </a:solidFill>
                <a:cs typeface="Lucida Sans Unicode" pitchFamily="34" charset="0"/>
              </a:rPr>
              <a:t>Fonctionnement.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5148262" cy="3286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90563" y="241300"/>
            <a:ext cx="8167687" cy="1970088"/>
            <a:chOff x="480" y="168"/>
            <a:chExt cx="5672" cy="1368"/>
          </a:xfrm>
        </p:grpSpPr>
        <p:pic>
          <p:nvPicPr>
            <p:cNvPr id="7179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72" y="168"/>
              <a:ext cx="1680" cy="13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80" name="Text Box 15"/>
            <p:cNvSpPr txBox="1">
              <a:spLocks noChangeArrowheads="1"/>
            </p:cNvSpPr>
            <p:nvPr/>
          </p:nvSpPr>
          <p:spPr bwMode="auto">
            <a:xfrm>
              <a:off x="480" y="1104"/>
              <a:ext cx="216" cy="241"/>
            </a:xfrm>
            <a:prstGeom prst="rect">
              <a:avLst/>
            </a:prstGeom>
            <a:solidFill>
              <a:srgbClr val="FFFF66"/>
            </a:solidFill>
            <a:ln w="35941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7967" tIns="71548" rIns="97967" bIns="57147" anchor="ctr" anchorCtr="1"/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sz="160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1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428992" y="3643314"/>
            <a:ext cx="1071570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00372"/>
            <a:ext cx="2709870" cy="356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14818"/>
            <a:ext cx="54292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1028</Words>
  <Application>Microsoft PowerPoint</Application>
  <PresentationFormat>Affichage à l'écran (4:3)</PresentationFormat>
  <Paragraphs>229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MATHELIN-BARET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MATHELIN</dc:creator>
  <cp:lastModifiedBy>serveur</cp:lastModifiedBy>
  <cp:revision>119</cp:revision>
  <dcterms:created xsi:type="dcterms:W3CDTF">2010-07-05T12:24:24Z</dcterms:created>
  <dcterms:modified xsi:type="dcterms:W3CDTF">2012-05-29T16:07:16Z</dcterms:modified>
</cp:coreProperties>
</file>