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7"/>
  </p:notesMasterIdLst>
  <p:handoutMasterIdLst>
    <p:handoutMasterId r:id="rId8"/>
  </p:handoutMasterIdLst>
  <p:sldIdLst>
    <p:sldId id="679" r:id="rId2"/>
    <p:sldId id="555" r:id="rId3"/>
    <p:sldId id="681" r:id="rId4"/>
    <p:sldId id="680" r:id="rId5"/>
    <p:sldId id="682" r:id="rId6"/>
  </p:sldIdLst>
  <p:sldSz cx="9144000" cy="6858000" type="screen4x3"/>
  <p:notesSz cx="6669088" cy="992822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800000"/>
    <a:srgbClr val="E51B2E"/>
    <a:srgbClr val="0000FF"/>
    <a:srgbClr val="660033"/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3" autoAdjust="0"/>
    <p:restoredTop sz="95072" autoAdjust="0"/>
  </p:normalViewPr>
  <p:slideViewPr>
    <p:cSldViewPr>
      <p:cViewPr varScale="1">
        <p:scale>
          <a:sx n="87" d="100"/>
          <a:sy n="87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73C10E7-D77C-435E-AAC4-AF63DE624F31}" type="datetimeFigureOut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9115491F-6A43-4E9F-980B-A5C9F79774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6F839551-0EE0-4BC2-8264-152FB5848C2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57D6A904-ECBA-49AD-9529-D8654DAC4D7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fld id="{9352442F-9492-4A8D-A4C5-95757B62507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3AB67-8E04-4922-9EB9-5565B6A8E147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10B55-4D84-4E80-B0F6-C2759FA739C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7E078-DAE6-4C39-94C1-B077255B45E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28BF93-363B-4B15-BCB8-1CAC531AF7C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A566E-2859-4905-A24D-B3C6D2158F4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BEEC4-11FC-469A-BF92-D7E17C9CB5D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F39A90-5143-4A56-B9C0-5411913AC139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517F35-63BD-4C65-BFF4-7FC76E3132A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2295E-AD09-4745-A68A-8B48859B9ED1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84743-8C7C-4B84-A9C6-DF4E100D102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8BD9D-FB91-40D7-B726-1BBB98C8813B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E5E632-C8C8-4C6C-8B22-65980873CB2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4F0FA-805B-4173-8C4E-14C22436C77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7F487-A4A6-476A-8789-6931F68E16E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AF38-8614-41F6-BCED-6DFD29527B30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104B93-E32D-4712-9EDF-EB437874D51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5746B-5A4C-4609-85E1-9E3085960AA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5490A-9A3C-4C7C-A1DF-A474215E95B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CA1DA-953E-4CB2-82DF-46DEFAD378CE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A050D5-9E47-4920-8A6A-B58C0C73EAF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81AC2-AD31-491B-8BC4-8BBE2519D916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29C069-36F7-4690-BD47-ADD204929DD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5FCEC-373C-40FB-920C-A5A99C81466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E4849F-8BB2-4FDA-9480-76C6C03E0C2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9B147-2942-4264-AC30-B338C55F8FDA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81926-21A6-4101-9C22-F7526AFE378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F85D34-03BC-42FB-B378-18FA2604BB12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136203-39FB-47DA-BEF0-FF52FB6D623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11CB8-7303-4271-BCBE-751BF6BBE251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EF1008-E558-45FC-B6C4-7D82553BC1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7E9F8D2D-234D-4F2F-90FB-87F489F41276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</a:defRPr>
            </a:lvl1pPr>
          </a:lstStyle>
          <a:p>
            <a:fld id="{2E5DED65-AF0F-45F2-8C62-1FDF3BD7D3C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  <p:sldLayoutId id="2147484361" r:id="rId14"/>
    <p:sldLayoutId id="2147484362" r:id="rId15"/>
    <p:sldLayoutId id="214748436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60232" y="765175"/>
            <a:ext cx="2088232" cy="503585"/>
          </a:xfrm>
        </p:spPr>
        <p:txBody>
          <a:bodyPr/>
          <a:lstStyle/>
          <a:p>
            <a:pPr algn="r"/>
            <a:r>
              <a:rPr lang="ar-MA" sz="1200" dirty="0" smtClean="0"/>
              <a:t>المديرية </a:t>
            </a:r>
            <a:r>
              <a:rPr lang="ar-MA" sz="1200" dirty="0" err="1" smtClean="0"/>
              <a:t>الجهوية</a:t>
            </a:r>
            <a:r>
              <a:rPr lang="ar-MA" sz="1200" dirty="0" smtClean="0"/>
              <a:t> للرباط-سلا-</a:t>
            </a:r>
            <a:r>
              <a:rPr lang="ar-MA" sz="1200" dirty="0" err="1" smtClean="0"/>
              <a:t>قنيطرة</a:t>
            </a:r>
            <a:r>
              <a:rPr lang="ar-MA" sz="1200" dirty="0" smtClean="0"/>
              <a:t/>
            </a:r>
            <a:br>
              <a:rPr lang="ar-MA" sz="1200" dirty="0" smtClean="0"/>
            </a:b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1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251520" y="764704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DIRECTION REGIONALE DE RABAT-SALE-KENITRA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39752" y="1484784"/>
            <a:ext cx="46805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 الرعاية السامية ل</a:t>
            </a:r>
            <a:r>
              <a:rPr lang="ar-M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صاحب ال</a:t>
            </a: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جلالة</a:t>
            </a:r>
            <a:endParaRPr lang="fr-FR" dirty="0">
              <a:solidFill>
                <a:srgbClr val="C00000"/>
              </a:solidFill>
            </a:endParaRPr>
          </a:p>
          <a:p>
            <a:pPr algn="ctr" rtl="1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الملك محمد السادس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تحتفل المملكة المغربية باليوم العالمي للإحصاء</a:t>
            </a:r>
            <a:endParaRPr lang="fr-FR" dirty="0">
              <a:solidFill>
                <a:srgbClr val="C00000"/>
              </a:solidFill>
            </a:endParaRPr>
          </a:p>
          <a:p>
            <a:pPr algn="ctr"/>
            <a:r>
              <a:rPr lang="fr-FR" b="1" dirty="0"/>
              <a:t> </a:t>
            </a:r>
            <a:endParaRPr lang="fr-FR" dirty="0"/>
          </a:p>
          <a:p>
            <a:pPr algn="ctr"/>
            <a:r>
              <a:rPr lang="ar-SA" b="1" dirty="0"/>
              <a:t>تحت شعار:</a:t>
            </a:r>
            <a:endParaRPr lang="fr-FR" dirty="0"/>
          </a:p>
          <a:p>
            <a:pPr algn="ctr"/>
            <a:r>
              <a:rPr lang="ar-SA" b="1" dirty="0"/>
              <a:t>"إحصائيات أفضل من أجل حي</a:t>
            </a:r>
            <a:r>
              <a:rPr lang="ar-MA" b="1" dirty="0"/>
              <a:t>ا</a:t>
            </a:r>
            <a:r>
              <a:rPr lang="ar-SA" b="1" dirty="0"/>
              <a:t>ة أفضل"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555776" y="3492996"/>
          <a:ext cx="4140835" cy="1016124"/>
        </p:xfrm>
        <a:graphic>
          <a:graphicData uri="http://schemas.openxmlformats.org/drawingml/2006/table">
            <a:tbl>
              <a:tblPr/>
              <a:tblGrid>
                <a:gridCol w="4140835"/>
              </a:tblGrid>
              <a:tr h="1016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Annuaire  Statistique Régional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MA" sz="2400" b="1" cap="small" dirty="0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النشرة الإحصائية </a:t>
                      </a:r>
                      <a:r>
                        <a:rPr lang="ar-MA" sz="2400" b="1" cap="small" dirty="0" err="1">
                          <a:solidFill>
                            <a:srgbClr val="984806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/>
                          <a:ea typeface="Times New Roman"/>
                        </a:rPr>
                        <a:t>الجهوية</a:t>
                      </a: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131840" y="486916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الأبواب المفتوحة بالقنيطرة</a:t>
            </a:r>
            <a:endParaRPr lang="fr-FR" dirty="0"/>
          </a:p>
          <a:p>
            <a:pPr algn="ctr"/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أيام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21 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- 22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و23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أكتوبر 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C51D03-864A-4D30-9388-A394A5177E5D}" type="slidenum">
              <a:rPr lang="fr-FR" altLang="fr-FR"/>
              <a:pPr/>
              <a:t>2</a:t>
            </a:fld>
            <a:endParaRPr lang="fr-FR" altLang="fr-FR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431800" y="2924175"/>
            <a:ext cx="86407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fr-FR" altLang="fr-FR" b="1">
              <a:solidFill>
                <a:srgbClr val="800000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                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99592" y="1340768"/>
            <a:ext cx="77048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000" dirty="0" smtClean="0"/>
              <a:t>تعريف</a:t>
            </a:r>
          </a:p>
          <a:p>
            <a:pPr algn="r"/>
            <a:endParaRPr lang="ar-MA" sz="1200" dirty="0" smtClean="0"/>
          </a:p>
          <a:p>
            <a:pPr algn="r" rtl="1">
              <a:buFont typeface="Wingdings" pitchFamily="2" charset="2"/>
              <a:buChar char="§"/>
            </a:pPr>
            <a:r>
              <a:rPr lang="ar-SA" sz="2400" dirty="0" smtClean="0">
                <a:solidFill>
                  <a:schemeClr val="tx1"/>
                </a:solidFill>
              </a:rPr>
              <a:t>تقدم </a:t>
            </a:r>
            <a:r>
              <a:rPr lang="ar-SA" sz="2400" dirty="0">
                <a:solidFill>
                  <a:schemeClr val="tx1"/>
                </a:solidFill>
              </a:rPr>
              <a:t>النشرة مؤشرات </a:t>
            </a:r>
            <a:r>
              <a:rPr lang="ar-SA" sz="2400" dirty="0" err="1">
                <a:solidFill>
                  <a:schemeClr val="tx1"/>
                </a:solidFill>
              </a:rPr>
              <a:t>ديموغرافية</a:t>
            </a:r>
            <a:r>
              <a:rPr lang="ar-SA" sz="2400" dirty="0">
                <a:solidFill>
                  <a:schemeClr val="tx1"/>
                </a:solidFill>
              </a:rPr>
              <a:t> و اجتماعية و اقتصادية و مالية وحتى بيئية، و تتمحور حول </a:t>
            </a:r>
            <a:r>
              <a:rPr lang="fr-FR" sz="2400" dirty="0">
                <a:solidFill>
                  <a:schemeClr val="tx1"/>
                </a:solidFill>
              </a:rPr>
              <a:t>26</a:t>
            </a:r>
            <a:r>
              <a:rPr lang="ar-SA" sz="2400" dirty="0">
                <a:solidFill>
                  <a:schemeClr val="tx1"/>
                </a:solidFill>
              </a:rPr>
              <a:t> فصلا يتم تقديمها على شكل جداول و رسوم </a:t>
            </a:r>
            <a:r>
              <a:rPr lang="ar-SA" sz="2400" dirty="0" smtClean="0">
                <a:solidFill>
                  <a:schemeClr val="tx1"/>
                </a:solidFill>
              </a:rPr>
              <a:t>بياني</a:t>
            </a:r>
            <a:r>
              <a:rPr lang="ar-MA" sz="2400" dirty="0" err="1" smtClean="0">
                <a:solidFill>
                  <a:schemeClr val="tx1"/>
                </a:solidFill>
              </a:rPr>
              <a:t>،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 rtl="1"/>
            <a:endParaRPr lang="fr-FR" sz="2400" dirty="0">
              <a:solidFill>
                <a:schemeClr val="tx1"/>
              </a:solidFill>
            </a:endParaRPr>
          </a:p>
          <a:p>
            <a:pPr algn="r" rtl="1">
              <a:buFont typeface="Wingdings" pitchFamily="2" charset="2"/>
              <a:buChar char="§"/>
            </a:pPr>
            <a:r>
              <a:rPr lang="ar-SA" sz="2400" dirty="0" smtClean="0">
                <a:solidFill>
                  <a:schemeClr val="tx1"/>
                </a:solidFill>
              </a:rPr>
              <a:t>النشرة الإحصائية </a:t>
            </a:r>
            <a:r>
              <a:rPr lang="ar-SA" sz="2400" dirty="0" err="1" smtClean="0">
                <a:solidFill>
                  <a:schemeClr val="tx1"/>
                </a:solidFill>
              </a:rPr>
              <a:t>الجهوية</a:t>
            </a:r>
            <a:r>
              <a:rPr lang="ar-SA" sz="2400" dirty="0" smtClean="0">
                <a:solidFill>
                  <a:schemeClr val="tx1"/>
                </a:solidFill>
              </a:rPr>
              <a:t> </a:t>
            </a:r>
            <a:r>
              <a:rPr lang="ar-MA" sz="2400" dirty="0" smtClean="0">
                <a:solidFill>
                  <a:schemeClr val="tx1"/>
                </a:solidFill>
              </a:rPr>
              <a:t>وثيقة مستخلصة عن طريق </a:t>
            </a:r>
            <a:r>
              <a:rPr lang="ar-SA" sz="2400" dirty="0" smtClean="0">
                <a:solidFill>
                  <a:schemeClr val="tx1"/>
                </a:solidFill>
              </a:rPr>
              <a:t>تجميع و معالجة معطيات إحصائية قطاعية تزودنا </a:t>
            </a:r>
            <a:r>
              <a:rPr lang="ar-SA" sz="2400" dirty="0" err="1" smtClean="0">
                <a:solidFill>
                  <a:schemeClr val="tx1"/>
                </a:solidFill>
              </a:rPr>
              <a:t>بها</a:t>
            </a:r>
            <a:r>
              <a:rPr lang="ar-SA" sz="2400" dirty="0" smtClean="0">
                <a:solidFill>
                  <a:schemeClr val="tx1"/>
                </a:solidFill>
              </a:rPr>
              <a:t> قطاعات وزارية و إدارية مختلفة.</a:t>
            </a:r>
            <a:endParaRPr lang="fr-FR" sz="2400" dirty="0" smtClean="0">
              <a:solidFill>
                <a:schemeClr val="tx1"/>
              </a:solidFill>
            </a:endParaRPr>
          </a:p>
          <a:p>
            <a:pPr algn="l" rtl="1"/>
            <a:endParaRPr lang="fr-FR" sz="2400" dirty="0">
              <a:solidFill>
                <a:schemeClr val="tx1"/>
              </a:solidFill>
            </a:endParaRPr>
          </a:p>
          <a:p>
            <a:pPr algn="r"/>
            <a:endParaRPr lang="ar-MA" dirty="0" smtClean="0"/>
          </a:p>
          <a:p>
            <a:pPr algn="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3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395536" y="1340768"/>
            <a:ext cx="849694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MA" sz="4400" dirty="0" smtClean="0">
                <a:solidFill>
                  <a:srgbClr val="C00000"/>
                </a:solidFill>
              </a:rPr>
              <a:t>الأهداف</a:t>
            </a:r>
          </a:p>
          <a:p>
            <a:pPr algn="r"/>
            <a:endParaRPr lang="ar-MA" sz="1200" dirty="0"/>
          </a:p>
          <a:p>
            <a:pPr algn="just" rtl="1"/>
            <a:r>
              <a:rPr lang="ar-SA" sz="3600" dirty="0">
                <a:solidFill>
                  <a:schemeClr val="tx1"/>
                </a:solidFill>
              </a:rPr>
              <a:t>تمكن النشرة الفاعلين المحليين  من التوفر على معلومات إحصائية سنوية </a:t>
            </a:r>
            <a:r>
              <a:rPr lang="ar-SA" sz="3600" dirty="0" err="1">
                <a:solidFill>
                  <a:schemeClr val="tx1"/>
                </a:solidFill>
              </a:rPr>
              <a:t>محينة</a:t>
            </a:r>
            <a:r>
              <a:rPr lang="ar-SA" sz="3600" dirty="0">
                <a:solidFill>
                  <a:schemeClr val="tx1"/>
                </a:solidFill>
              </a:rPr>
              <a:t> تقدم رؤية أوضح للتنمية الاقتصادية و الاجتماعية على الصعيدين </a:t>
            </a:r>
            <a:r>
              <a:rPr lang="ar-SA" sz="3600" dirty="0" err="1">
                <a:solidFill>
                  <a:schemeClr val="tx1"/>
                </a:solidFill>
              </a:rPr>
              <a:t>الجهوي</a:t>
            </a:r>
            <a:r>
              <a:rPr lang="ar-SA" sz="3600" dirty="0">
                <a:solidFill>
                  <a:schemeClr val="tx1"/>
                </a:solidFill>
              </a:rPr>
              <a:t> و المحلي، لتحقيق رؤية مندمجة لكل تخطيط تنموي.</a:t>
            </a:r>
            <a:r>
              <a:rPr lang="ar-MA" sz="3600" dirty="0" smtClean="0">
                <a:solidFill>
                  <a:schemeClr val="tx1"/>
                </a:solidFill>
              </a:rPr>
              <a:t>                                                              </a:t>
            </a:r>
            <a:endParaRPr lang="fr-FR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4</a:t>
            </a:fld>
            <a:endParaRPr lang="fr-FR" altLang="fr-FR"/>
          </a:p>
        </p:txBody>
      </p:sp>
      <p:sp>
        <p:nvSpPr>
          <p:cNvPr id="5" name="ZoneTexte 4"/>
          <p:cNvSpPr txBox="1"/>
          <p:nvPr/>
        </p:nvSpPr>
        <p:spPr>
          <a:xfrm>
            <a:off x="755576" y="908720"/>
            <a:ext cx="7704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ar-MA" dirty="0" smtClean="0"/>
          </a:p>
          <a:p>
            <a:pPr algn="ctr"/>
            <a:r>
              <a:rPr lang="ar-MA" sz="3200" b="1" dirty="0" smtClean="0">
                <a:solidFill>
                  <a:srgbClr val="800000"/>
                </a:solidFill>
              </a:rPr>
              <a:t>الجوانب المنهجية </a:t>
            </a:r>
          </a:p>
          <a:p>
            <a:pPr algn="r"/>
            <a:r>
              <a:rPr lang="ar-MA" sz="2400" b="1" dirty="0" smtClean="0">
                <a:solidFill>
                  <a:schemeClr val="tx1"/>
                </a:solidFill>
              </a:rPr>
              <a:t>يمر إنجاز النشرة الإحصائية من عدة </a:t>
            </a:r>
            <a:r>
              <a:rPr lang="ar-MA" sz="2400" b="1" dirty="0" err="1" smtClean="0">
                <a:solidFill>
                  <a:schemeClr val="tx1"/>
                </a:solidFill>
              </a:rPr>
              <a:t>مراحل:</a:t>
            </a:r>
            <a:endParaRPr lang="ar-MA" sz="2400" b="1" dirty="0" smtClean="0">
              <a:solidFill>
                <a:schemeClr val="tx1"/>
              </a:solidFill>
            </a:endParaRPr>
          </a:p>
          <a:p>
            <a:pPr algn="r"/>
            <a:endParaRPr lang="ar-MA" sz="800" dirty="0" smtClean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ar-SA" sz="2400" dirty="0">
                <a:solidFill>
                  <a:schemeClr val="tx1"/>
                </a:solidFill>
              </a:rPr>
              <a:t>تهيئ و تحيين جذاذات الجداول المزمع ملؤها من قبل المصالح الخارجية، مراسلة كل القطاعات الإدارية و الوزارية </a:t>
            </a:r>
            <a:r>
              <a:rPr lang="ar-SA" sz="2400" dirty="0" err="1">
                <a:solidFill>
                  <a:schemeClr val="tx1"/>
                </a:solidFill>
              </a:rPr>
              <a:t>اللاممركزة</a:t>
            </a:r>
            <a:r>
              <a:rPr lang="ar-SA" sz="2400" dirty="0">
                <a:solidFill>
                  <a:schemeClr val="tx1"/>
                </a:solidFill>
              </a:rPr>
              <a:t> في بداية السنة لجمع المعطيات المتعلقة بالسنة المنقضية، و تساهم بدورها في  تحيين جذاذة المعطيات حسب المعلومات المتوفرة و أهميتها للنشر</a:t>
            </a:r>
            <a:r>
              <a:rPr lang="ar-MA" sz="2400" dirty="0" err="1" smtClean="0">
                <a:solidFill>
                  <a:schemeClr val="tx1"/>
                </a:solidFill>
              </a:rPr>
              <a:t>،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/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ar-SA" sz="2400" dirty="0" smtClean="0">
                <a:solidFill>
                  <a:schemeClr val="tx1"/>
                </a:solidFill>
              </a:rPr>
              <a:t>تعقد </a:t>
            </a:r>
            <a:r>
              <a:rPr lang="ar-SA" sz="2400" dirty="0">
                <a:solidFill>
                  <a:schemeClr val="tx1"/>
                </a:solidFill>
              </a:rPr>
              <a:t>اجتماعات </a:t>
            </a:r>
            <a:r>
              <a:rPr lang="ar-MA" sz="2400" dirty="0" smtClean="0">
                <a:solidFill>
                  <a:schemeClr val="tx1"/>
                </a:solidFill>
              </a:rPr>
              <a:t>م</a:t>
            </a:r>
            <a:r>
              <a:rPr lang="ar-SA" sz="2400" dirty="0" smtClean="0">
                <a:solidFill>
                  <a:schemeClr val="tx1"/>
                </a:solidFill>
              </a:rPr>
              <a:t>ع </a:t>
            </a:r>
            <a:r>
              <a:rPr lang="ar-SA" sz="2400" dirty="0" err="1">
                <a:solidFill>
                  <a:schemeClr val="tx1"/>
                </a:solidFill>
              </a:rPr>
              <a:t>المسؤولين</a:t>
            </a:r>
            <a:r>
              <a:rPr lang="ar-SA" sz="2400" dirty="0">
                <a:solidFill>
                  <a:schemeClr val="tx1"/>
                </a:solidFill>
              </a:rPr>
              <a:t> القطاعيين حول ملاحظاتهم واقتراحاتهم للتمكن من تحسين النشرة و جعلها تستجيب لاهتماماتهم </a:t>
            </a:r>
            <a:r>
              <a:rPr lang="ar-SA" sz="2400" dirty="0" err="1">
                <a:solidFill>
                  <a:schemeClr val="tx1"/>
                </a:solidFill>
              </a:rPr>
              <a:t>وانتظارات</a:t>
            </a:r>
            <a:r>
              <a:rPr lang="ar-SA" sz="2400" dirty="0">
                <a:solidFill>
                  <a:schemeClr val="tx1"/>
                </a:solidFill>
              </a:rPr>
              <a:t> مستعمليها</a:t>
            </a:r>
            <a:r>
              <a:rPr lang="ar-SA" sz="2400" dirty="0" smtClean="0">
                <a:solidFill>
                  <a:schemeClr val="tx1"/>
                </a:solidFill>
              </a:rPr>
              <a:t>،</a:t>
            </a:r>
            <a:endParaRPr lang="ar-MA" sz="2400" dirty="0" smtClean="0">
              <a:solidFill>
                <a:schemeClr val="tx1"/>
              </a:solidFill>
            </a:endParaRPr>
          </a:p>
          <a:p>
            <a:pPr lvl="0" algn="just" rtl="1"/>
            <a:endParaRPr lang="fr-FR" sz="2400" dirty="0">
              <a:solidFill>
                <a:schemeClr val="tx1"/>
              </a:solidFill>
            </a:endParaRPr>
          </a:p>
          <a:p>
            <a:pPr lvl="0" algn="just" rtl="1">
              <a:buFont typeface="Wingdings" pitchFamily="2" charset="2"/>
              <a:buChar char="ü"/>
            </a:pPr>
            <a:r>
              <a:rPr lang="ar-SA" sz="2400" dirty="0">
                <a:solidFill>
                  <a:schemeClr val="tx1"/>
                </a:solidFill>
              </a:rPr>
              <a:t>موازاة مع استقبال الأجوبة الواردة من كل إدارة، تبدأ عملية التحصيل ومراقبة المعلومات المستخلصة، لإعداد النسخة الأولية</a:t>
            </a:r>
            <a:r>
              <a:rPr lang="ar-SA" sz="2400" dirty="0" smtClean="0">
                <a:solidFill>
                  <a:schemeClr val="tx1"/>
                </a:solidFill>
              </a:rPr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104B93-E32D-4712-9EDF-EB437874D518}" type="slidenum">
              <a:rPr lang="fr-FR" altLang="fr-FR" smtClean="0"/>
              <a:pPr/>
              <a:t>5</a:t>
            </a:fld>
            <a:endParaRPr lang="fr-FR" altLang="fr-FR"/>
          </a:p>
        </p:txBody>
      </p:sp>
      <p:sp>
        <p:nvSpPr>
          <p:cNvPr id="6" name="ZoneTexte 5"/>
          <p:cNvSpPr txBox="1"/>
          <p:nvPr/>
        </p:nvSpPr>
        <p:spPr>
          <a:xfrm>
            <a:off x="395536" y="692696"/>
            <a:ext cx="8424936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MA" sz="4000" dirty="0" smtClean="0">
                <a:solidFill>
                  <a:srgbClr val="800000"/>
                </a:solidFill>
              </a:rPr>
              <a:t>مواضيع النشرة </a:t>
            </a:r>
            <a:r>
              <a:rPr lang="ar-MA" sz="4000" dirty="0" err="1" smtClean="0">
                <a:solidFill>
                  <a:srgbClr val="800000"/>
                </a:solidFill>
              </a:rPr>
              <a:t>الجهوية</a:t>
            </a:r>
            <a:endParaRPr lang="ar-MA" sz="4000" dirty="0" smtClean="0">
              <a:solidFill>
                <a:srgbClr val="800000"/>
              </a:solidFill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rgbClr val="CC6600"/>
                </a:solidFill>
              </a:rPr>
              <a:t>مواضيع </a:t>
            </a:r>
            <a:r>
              <a:rPr lang="ar-SA" sz="2800" dirty="0" smtClean="0">
                <a:solidFill>
                  <a:srgbClr val="CC6600"/>
                </a:solidFill>
              </a:rPr>
              <a:t>خاصة </a:t>
            </a:r>
            <a:r>
              <a:rPr lang="ar-SA" sz="2800" dirty="0">
                <a:solidFill>
                  <a:srgbClr val="CC6600"/>
                </a:solidFill>
              </a:rPr>
              <a:t>بالمندوبية السامية </a:t>
            </a:r>
            <a:r>
              <a:rPr lang="ar-SA" sz="2800" dirty="0" smtClean="0">
                <a:solidFill>
                  <a:srgbClr val="CC6600"/>
                </a:solidFill>
              </a:rPr>
              <a:t>للتخطيط</a:t>
            </a:r>
            <a:endParaRPr lang="ar-MA" sz="2800" dirty="0" smtClean="0">
              <a:solidFill>
                <a:srgbClr val="CC6600"/>
              </a:solidFill>
            </a:endParaRPr>
          </a:p>
          <a:p>
            <a:pPr lvl="0" algn="r" rtl="1">
              <a:buFont typeface="Wingdings" pitchFamily="2" charset="2"/>
              <a:buChar char="q"/>
            </a:pPr>
            <a:endParaRPr lang="fr-FR" sz="1100" dirty="0">
              <a:solidFill>
                <a:srgbClr val="CC6600"/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</a:rPr>
              <a:t>السكان ومميزاتهم،</a:t>
            </a:r>
            <a:endParaRPr lang="fr-FR" sz="24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</a:rPr>
              <a:t> مؤشر الأثمان،</a:t>
            </a:r>
            <a:endParaRPr lang="fr-FR" sz="24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</a:rPr>
              <a:t> مؤشرات التشغيل،</a:t>
            </a:r>
            <a:endParaRPr lang="fr-FR" sz="2400" dirty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§"/>
            </a:pPr>
            <a:r>
              <a:rPr lang="ar-SA" sz="2400" dirty="0">
                <a:solidFill>
                  <a:schemeClr val="tx1"/>
                </a:solidFill>
              </a:rPr>
              <a:t> مجاميع المحاسبة </a:t>
            </a:r>
            <a:r>
              <a:rPr lang="ar-SA" sz="2400" dirty="0" err="1">
                <a:solidFill>
                  <a:schemeClr val="tx1"/>
                </a:solidFill>
              </a:rPr>
              <a:t>الجهوية</a:t>
            </a:r>
            <a:r>
              <a:rPr lang="ar-SA" sz="3200" dirty="0" err="1" smtClean="0">
                <a:solidFill>
                  <a:schemeClr val="tx1"/>
                </a:solidFill>
              </a:rPr>
              <a:t>.</a:t>
            </a:r>
            <a:endParaRPr lang="ar-MA" sz="3200" dirty="0" smtClean="0">
              <a:solidFill>
                <a:schemeClr val="tx1"/>
              </a:solidFill>
            </a:endParaRPr>
          </a:p>
          <a:p>
            <a:pPr lvl="0" algn="r" rtl="1"/>
            <a:endParaRPr lang="ar-MA" sz="900" dirty="0" smtClean="0">
              <a:solidFill>
                <a:schemeClr val="tx1"/>
              </a:solidFill>
            </a:endParaRPr>
          </a:p>
          <a:p>
            <a:pPr lvl="0" algn="r" rtl="1">
              <a:buFont typeface="Wingdings" pitchFamily="2" charset="2"/>
              <a:buChar char="q"/>
            </a:pPr>
            <a:r>
              <a:rPr lang="ar-MA" sz="2800" dirty="0" smtClean="0">
                <a:solidFill>
                  <a:srgbClr val="CC6600"/>
                </a:solidFill>
              </a:rPr>
              <a:t>مواضيع </a:t>
            </a:r>
            <a:r>
              <a:rPr lang="ar-SA" sz="2800" dirty="0" smtClean="0">
                <a:solidFill>
                  <a:srgbClr val="CC6600"/>
                </a:solidFill>
              </a:rPr>
              <a:t>إحصائيات </a:t>
            </a:r>
            <a:r>
              <a:rPr lang="ar-SA" sz="2800" dirty="0">
                <a:solidFill>
                  <a:srgbClr val="CC6600"/>
                </a:solidFill>
              </a:rPr>
              <a:t>تنتجها المصالح الخارجية المتواجدة </a:t>
            </a:r>
            <a:r>
              <a:rPr lang="ar-SA" sz="2800" dirty="0" smtClean="0">
                <a:solidFill>
                  <a:srgbClr val="CC6600"/>
                </a:solidFill>
              </a:rPr>
              <a:t>بالجهة</a:t>
            </a:r>
            <a:endParaRPr lang="ar-MA" sz="2800" dirty="0" smtClean="0">
              <a:solidFill>
                <a:srgbClr val="CC6600"/>
              </a:solidFill>
            </a:endParaRPr>
          </a:p>
          <a:p>
            <a:pPr lvl="0" algn="r" rtl="1"/>
            <a:endParaRPr lang="ar-MA" sz="900" dirty="0" smtClean="0">
              <a:solidFill>
                <a:srgbClr val="CC6600"/>
              </a:solidFill>
            </a:endParaRPr>
          </a:p>
          <a:p>
            <a:pPr lvl="0" algn="r" rtl="1"/>
            <a:r>
              <a:rPr lang="ar-MA" sz="2400" dirty="0" smtClean="0">
                <a:solidFill>
                  <a:schemeClr val="tx1"/>
                </a:solidFill>
              </a:rPr>
              <a:t>التقسيم الإداري، المناخ، الفلاحة و الغابات و الصيد البحري، الطاقة و الماء، التجارة والصناعة، الصناعة التقليدية، التعاونيات، البناء، النقل، السياحة، التعليم، التكوين المهني، الصحة، التشغيل، العدل، التعاون الوطني، الأنشطة الثقافية و الترفيهية والبيئة.</a:t>
            </a:r>
            <a:endParaRPr lang="fr-FR" sz="32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60966</TotalTime>
  <Words>300</Words>
  <Application>Microsoft Office PowerPoint</Application>
  <PresentationFormat>Affichage à l'écran (4:3)</PresentationFormat>
  <Paragraphs>48</Paragraphs>
  <Slides>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hcp_model</vt:lpstr>
      <vt:lpstr>المديرية الجهوية للرباط-سلا-قنيطرة </vt:lpstr>
      <vt:lpstr>Diapositive 2</vt:lpstr>
      <vt:lpstr>Diapositive 3</vt:lpstr>
      <vt:lpstr>Diapositive 4</vt:lpstr>
      <vt:lpstr>Diapositive 5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Fadoua Alaoui</cp:lastModifiedBy>
  <cp:revision>863</cp:revision>
  <cp:lastPrinted>2015-10-11T16:10:36Z</cp:lastPrinted>
  <dcterms:created xsi:type="dcterms:W3CDTF">2008-03-11T16:08:11Z</dcterms:created>
  <dcterms:modified xsi:type="dcterms:W3CDTF">2015-11-05T10:47:59Z</dcterms:modified>
</cp:coreProperties>
</file>