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1" r:id="rId1"/>
  </p:sldMasterIdLst>
  <p:notesMasterIdLst>
    <p:notesMasterId r:id="rId8"/>
  </p:notesMasterIdLst>
  <p:handoutMasterIdLst>
    <p:handoutMasterId r:id="rId9"/>
  </p:handoutMasterIdLst>
  <p:sldIdLst>
    <p:sldId id="679" r:id="rId2"/>
    <p:sldId id="555" r:id="rId3"/>
    <p:sldId id="681" r:id="rId4"/>
    <p:sldId id="680" r:id="rId5"/>
    <p:sldId id="682" r:id="rId6"/>
    <p:sldId id="683" r:id="rId7"/>
  </p:sldIdLst>
  <p:sldSz cx="9144000" cy="6858000" type="screen4x3"/>
  <p:notesSz cx="6669088" cy="9928225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rgbClr val="F18E00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rgbClr val="F18E00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rgbClr val="F18E00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rgbClr val="F18E00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rgbClr val="F18E00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rgbClr val="F18E00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rgbClr val="F18E00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rgbClr val="F18E00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rgbClr val="F18E00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FF9933"/>
    <a:srgbClr val="CC6600"/>
    <a:srgbClr val="800000"/>
    <a:srgbClr val="E51B2E"/>
    <a:srgbClr val="0000FF"/>
    <a:srgbClr val="660033"/>
    <a:srgbClr val="FF9900"/>
  </p:clrMru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923" autoAdjust="0"/>
    <p:restoredTop sz="95072" autoAdjust="0"/>
  </p:normalViewPr>
  <p:slideViewPr>
    <p:cSldViewPr>
      <p:cViewPr>
        <p:scale>
          <a:sx n="77" d="100"/>
          <a:sy n="77" d="100"/>
        </p:scale>
        <p:origin x="-1800" y="-30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68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36"/>
    </p:cViewPr>
  </p:sorterViewPr>
  <p:notesViewPr>
    <p:cSldViewPr>
      <p:cViewPr varScale="1">
        <p:scale>
          <a:sx n="83" d="100"/>
          <a:sy n="83" d="100"/>
        </p:scale>
        <p:origin x="-2028" y="-90"/>
      </p:cViewPr>
      <p:guideLst>
        <p:guide orient="horz" pos="3128"/>
        <p:guide pos="2101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83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776663" y="0"/>
            <a:ext cx="2890837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E65653FF-8FEA-4C67-A225-880149FCB700}" type="datetimeFigureOut">
              <a:rPr lang="fr-FR"/>
              <a:pPr>
                <a:defRPr/>
              </a:pPr>
              <a:t>05/11/2015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90838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776663" y="9429750"/>
            <a:ext cx="2890837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F745F78F-5460-4955-8605-0050A482DC1C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6663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4075" y="744538"/>
            <a:ext cx="4960938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66750" y="4716463"/>
            <a:ext cx="5335588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1229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229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6663" y="942975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EE924D56-273B-441C-8F9F-EDF69595475F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fr-FR" alt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5" name="Picture 3" descr="contenu"/>
            <p:cNvPicPr>
              <a:picLocks noChangeAspect="1" noChangeArrowheads="1"/>
            </p:cNvPicPr>
            <p:nvPr userDrawn="1"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0"/>
              <a:ext cx="576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" name="Text Box 4"/>
            <p:cNvSpPr txBox="1">
              <a:spLocks noChangeArrowheads="1"/>
            </p:cNvSpPr>
            <p:nvPr userDrawn="1"/>
          </p:nvSpPr>
          <p:spPr bwMode="auto">
            <a:xfrm>
              <a:off x="2200" y="4103"/>
              <a:ext cx="1360" cy="192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>
              <a:spAutoFit/>
            </a:bodyPr>
            <a:lstStyle>
              <a:lvl1pPr>
                <a:defRPr>
                  <a:solidFill>
                    <a:srgbClr val="F18E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rgbClr val="F18E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rgbClr val="F18E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rgbClr val="F18E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rgbClr val="F18E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F18E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F18E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F18E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F18E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r>
                <a:rPr lang="fr-FR" altLang="fr-FR" sz="1400" b="1" smtClean="0">
                  <a:latin typeface="Century Gothic" panose="020B0502020202020204" pitchFamily="34" charset="0"/>
                </a:rPr>
                <a:t>www.hcp.ma</a:t>
              </a:r>
            </a:p>
          </p:txBody>
        </p:sp>
      </p:grpSp>
      <p:sp>
        <p:nvSpPr>
          <p:cNvPr id="7" name="Text Box 9"/>
          <p:cNvSpPr txBox="1">
            <a:spLocks noChangeArrowheads="1"/>
          </p:cNvSpPr>
          <p:nvPr/>
        </p:nvSpPr>
        <p:spPr bwMode="auto">
          <a:xfrm>
            <a:off x="3419475" y="6453188"/>
            <a:ext cx="1873250" cy="366712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>
              <a:defRPr>
                <a:solidFill>
                  <a:srgbClr val="F18E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rgbClr val="F18E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rgbClr val="F18E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rgbClr val="F18E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rgbClr val="F18E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18E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18E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18E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rgbClr val="F18E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  <a:defRPr/>
            </a:pPr>
            <a:endParaRPr lang="fr-FR" altLang="fr-FR" smtClean="0"/>
          </a:p>
        </p:txBody>
      </p:sp>
      <p:sp>
        <p:nvSpPr>
          <p:cNvPr id="96261" name="Rectangle 5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96262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 sz="2800" b="1">
                <a:solidFill>
                  <a:srgbClr val="F18E00"/>
                </a:solidFill>
              </a:defRPr>
            </a:lvl1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8" name="Rectangle 7"/>
          <p:cNvSpPr>
            <a:spLocks noGrp="1" noChangeArrowheads="1"/>
          </p:cNvSpPr>
          <p:nvPr>
            <p:ph type="dt" sz="half" idx="10"/>
          </p:nvPr>
        </p:nvSpPr>
        <p:spPr>
          <a:xfrm>
            <a:off x="41275" y="6513513"/>
            <a:ext cx="1055688" cy="274637"/>
          </a:xfrm>
        </p:spPr>
        <p:txBody>
          <a:bodyPr/>
          <a:lstStyle>
            <a:lvl1pPr algn="r" rtl="1">
              <a:defRPr/>
            </a:lvl1pPr>
          </a:lstStyle>
          <a:p>
            <a:pPr>
              <a:defRPr/>
            </a:pPr>
            <a:fld id="{B15E62CF-7153-4DDA-9F9C-3F4FE4500FED}" type="datetime1">
              <a:rPr lang="fr-FR"/>
              <a:pPr>
                <a:defRPr/>
              </a:pPr>
              <a:t>05/11/2015</a:t>
            </a:fld>
            <a:endParaRPr lang="fr-FR"/>
          </a:p>
        </p:txBody>
      </p:sp>
      <p:sp>
        <p:nvSpPr>
          <p:cNvPr id="9" name="Rectangle 8"/>
          <p:cNvSpPr>
            <a:spLocks noGrp="1" noChangeArrowheads="1"/>
          </p:cNvSpPr>
          <p:nvPr>
            <p:ph type="sldNum" sz="quarter" idx="11"/>
          </p:nvPr>
        </p:nvSpPr>
        <p:spPr>
          <a:xfrm>
            <a:off x="7737475" y="6513513"/>
            <a:ext cx="1385888" cy="319087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1F63E6-B84C-4749-A06A-4C361667531B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6B347D-9C23-4C5B-8AA7-9060467C1618}" type="datetime1">
              <a:rPr lang="fr-FR"/>
              <a:pPr>
                <a:defRPr/>
              </a:pPr>
              <a:t>05/11/2015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F74F44-A192-4166-83E0-3106FE0BB775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765175"/>
            <a:ext cx="2057400" cy="5360988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765175"/>
            <a:ext cx="6019800" cy="5360988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3225A3-5221-4CC3-BB1A-D75C9A9814C0}" type="datetime1">
              <a:rPr lang="fr-FR"/>
              <a:pPr>
                <a:defRPr/>
              </a:pPr>
              <a:t>05/11/2015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F39602-816C-4859-B9BE-FC26734F5006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re. Text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87450" y="765175"/>
            <a:ext cx="69850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half" idx="1"/>
          </p:nvPr>
        </p:nvSpPr>
        <p:spPr>
          <a:xfrm>
            <a:off x="457200" y="2133600"/>
            <a:ext cx="4038600" cy="39925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2133600"/>
            <a:ext cx="4038600" cy="3992563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9066B2-2E9E-4275-A869-10F74A05A7C5}" type="datetime1">
              <a:rPr lang="fr-FR"/>
              <a:pPr>
                <a:defRPr/>
              </a:pPr>
              <a:t>05/11/2015</a:t>
            </a:fld>
            <a:endParaRPr lang="fr-F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FCDE94-F57E-4CAB-B52C-91EE05CB6C38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/>
          </p:nvPr>
        </p:nvSpPr>
        <p:spPr>
          <a:xfrm>
            <a:off x="457200" y="765175"/>
            <a:ext cx="8229600" cy="5360988"/>
          </a:xfrm>
        </p:spPr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080700-44A4-4C2E-98AD-33B184652766}" type="datetime1">
              <a:rPr lang="fr-FR"/>
              <a:pPr>
                <a:defRPr/>
              </a:pPr>
              <a:t>05/11/2015</a:t>
            </a:fld>
            <a:endParaRPr lang="fr-F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8A7D6C-4E5B-4FC3-9242-18BED6EAF8DE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629AEC-A972-4470-B88D-3F85424B2EE1}" type="datetime1">
              <a:rPr lang="fr-FR"/>
              <a:pPr>
                <a:defRPr/>
              </a:pPr>
              <a:t>05/11/2015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8DB84E-4A58-4C74-B351-D2AACC65B301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re et diagram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87450" y="765175"/>
            <a:ext cx="69850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graphique 2"/>
          <p:cNvSpPr>
            <a:spLocks noGrp="1"/>
          </p:cNvSpPr>
          <p:nvPr>
            <p:ph type="chart"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pPr lvl="0"/>
            <a:endParaRPr lang="fr-FR" noProof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A2019F-3C1A-4D7A-93A5-9B19A9111C3C}" type="datetime1">
              <a:rPr lang="fr-FR"/>
              <a:pPr>
                <a:defRPr/>
              </a:pPr>
              <a:t>05/11/2015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5B1E053-3E53-48D2-8B78-C78C43977335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re et tablea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187450" y="765175"/>
            <a:ext cx="6985000" cy="1143000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ableau 2"/>
          <p:cNvSpPr>
            <a:spLocks noGrp="1"/>
          </p:cNvSpPr>
          <p:nvPr>
            <p:ph type="tbl" idx="1"/>
          </p:nvPr>
        </p:nvSpPr>
        <p:spPr>
          <a:xfrm>
            <a:off x="457200" y="2133600"/>
            <a:ext cx="8229600" cy="3992563"/>
          </a:xfrm>
        </p:spPr>
        <p:txBody>
          <a:bodyPr/>
          <a:lstStyle/>
          <a:p>
            <a:pPr lvl="0"/>
            <a:endParaRPr lang="fr-FR" noProof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293CAD-803F-49BC-8F8A-9FEC8213A31E}" type="datetime1">
              <a:rPr lang="fr-FR"/>
              <a:pPr>
                <a:defRPr/>
              </a:pPr>
              <a:t>05/11/2015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63A841-6C98-44A2-A2D4-AFE0EA1B9BB0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6CF7425-2C19-4B97-9286-006E274A9765}" type="datetime1">
              <a:rPr lang="fr-FR"/>
              <a:pPr>
                <a:defRPr/>
              </a:pPr>
              <a:t>05/11/2015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B80424-FF1E-4716-800C-280CDC80B8C6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B4A6D7-BB58-44C6-B13D-09454ADD63F7}" type="datetime1">
              <a:rPr lang="fr-FR"/>
              <a:pPr>
                <a:defRPr/>
              </a:pPr>
              <a:t>05/11/2015</a:t>
            </a:fld>
            <a:endParaRPr lang="fr-FR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8495B9-8FC0-41D6-9AA5-0CFFB5EC0376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4038600" cy="3992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2133600"/>
            <a:ext cx="4038600" cy="3992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526E6E-0F34-4031-98F3-E51C7764616C}" type="datetime1">
              <a:rPr lang="fr-FR"/>
              <a:pPr>
                <a:defRPr/>
              </a:pPr>
              <a:t>05/11/2015</a:t>
            </a:fld>
            <a:endParaRPr lang="fr-F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1CE7C1-4092-4F61-B6F8-F0DB6DD7F256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85C238-5BB0-4A20-8539-D14D08C86037}" type="datetime1">
              <a:rPr lang="fr-FR"/>
              <a:pPr>
                <a:defRPr/>
              </a:pPr>
              <a:t>05/11/2015</a:t>
            </a:fld>
            <a:endParaRPr lang="fr-FR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F94D4D-F68F-4CB1-AF8F-1A7F1DA8C0BB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F13ED5-C58C-412A-A80B-A3FAD7E2FD14}" type="datetime1">
              <a:rPr lang="fr-FR"/>
              <a:pPr>
                <a:defRPr/>
              </a:pPr>
              <a:t>05/11/2015</a:t>
            </a:fld>
            <a:endParaRPr lang="fr-FR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0B28B2-86E0-4EB3-BCD0-B09F6A33AD56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36F060-8435-4F6D-9A63-ED640E9F7AD9}" type="datetime1">
              <a:rPr lang="fr-FR"/>
              <a:pPr>
                <a:defRPr/>
              </a:pPr>
              <a:t>05/11/2015</a:t>
            </a:fld>
            <a:endParaRPr lang="fr-FR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BDAC96-FCC5-4678-8DCF-A933E8A03640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3E534D-68EA-4915-8544-6E9E3CA4F1D9}" type="datetime1">
              <a:rPr lang="fr-FR"/>
              <a:pPr>
                <a:defRPr/>
              </a:pPr>
              <a:t>05/11/2015</a:t>
            </a:fld>
            <a:endParaRPr lang="fr-F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56F8E5-913F-483B-9C52-2CBD7FB1AA32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DE741A-326C-4789-A61E-4E155A24219F}" type="datetime1">
              <a:rPr lang="fr-FR"/>
              <a:pPr>
                <a:defRPr/>
              </a:pPr>
              <a:t>05/11/2015</a:t>
            </a:fld>
            <a:endParaRPr lang="fr-FR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E6D9E97-FC22-425F-9166-13BBB371BAEB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pic>
          <p:nvPicPr>
            <p:cNvPr id="1031" name="Picture 3" descr="contenu"/>
            <p:cNvPicPr>
              <a:picLocks noChangeAspect="1" noChangeArrowheads="1"/>
            </p:cNvPicPr>
            <p:nvPr userDrawn="1"/>
          </p:nvPicPr>
          <p:blipFill>
            <a:blip r:embed="rId18"/>
            <a:srcRect/>
            <a:stretch>
              <a:fillRect/>
            </a:stretch>
          </p:blipFill>
          <p:spPr bwMode="auto">
            <a:xfrm>
              <a:off x="0" y="0"/>
              <a:ext cx="5760" cy="43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32" name="Text Box 4"/>
            <p:cNvSpPr txBox="1">
              <a:spLocks noChangeArrowheads="1"/>
            </p:cNvSpPr>
            <p:nvPr userDrawn="1"/>
          </p:nvSpPr>
          <p:spPr bwMode="auto">
            <a:xfrm>
              <a:off x="2200" y="4103"/>
              <a:ext cx="1360" cy="192"/>
            </a:xfrm>
            <a:prstGeom prst="rect">
              <a:avLst/>
            </a:prstGeom>
            <a:noFill/>
            <a:ln>
              <a:noFill/>
            </a:ln>
            <a:extLst/>
          </p:spPr>
          <p:txBody>
            <a:bodyPr>
              <a:spAutoFit/>
            </a:bodyPr>
            <a:lstStyle>
              <a:lvl1pPr>
                <a:defRPr>
                  <a:solidFill>
                    <a:srgbClr val="F18E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1pPr>
              <a:lvl2pPr marL="742950" indent="-285750">
                <a:defRPr>
                  <a:solidFill>
                    <a:srgbClr val="F18E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2pPr>
              <a:lvl3pPr marL="1143000" indent="-228600">
                <a:defRPr>
                  <a:solidFill>
                    <a:srgbClr val="F18E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3pPr>
              <a:lvl4pPr marL="1600200" indent="-228600">
                <a:defRPr>
                  <a:solidFill>
                    <a:srgbClr val="F18E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4pPr>
              <a:lvl5pPr marL="2057400" indent="-228600">
                <a:defRPr>
                  <a:solidFill>
                    <a:srgbClr val="F18E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F18E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F18E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F18E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rgbClr val="F18E00"/>
                  </a:solidFill>
                  <a:latin typeface="Arial" panose="020B0604020202020204" pitchFamily="34" charset="0"/>
                  <a:cs typeface="Arial" panose="020B0604020202020204" pitchFamily="34" charset="0"/>
                </a:defRPr>
              </a:lvl9pPr>
            </a:lstStyle>
            <a:p>
              <a:pPr algn="ctr">
                <a:spcBef>
                  <a:spcPct val="50000"/>
                </a:spcBef>
                <a:defRPr/>
              </a:pPr>
              <a:r>
                <a:rPr lang="fr-FR" altLang="fr-FR" sz="1400" b="1" smtClean="0">
                  <a:latin typeface="Century Gothic" panose="020B0502020202020204" pitchFamily="34" charset="0"/>
                </a:rPr>
                <a:t>www.hcp.ma</a:t>
              </a:r>
            </a:p>
          </p:txBody>
        </p:sp>
      </p:grpSp>
      <p:sp>
        <p:nvSpPr>
          <p:cNvPr id="102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1187450" y="765175"/>
            <a:ext cx="69850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 style du titre</a:t>
            </a:r>
          </a:p>
        </p:txBody>
      </p:sp>
      <p:sp>
        <p:nvSpPr>
          <p:cNvPr id="1028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2133600"/>
            <a:ext cx="8229600" cy="399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altLang="fr-FR" smtClean="0"/>
              <a:t>Cliquez pour modifier les styles du texte du masque</a:t>
            </a:r>
          </a:p>
          <a:p>
            <a:pPr lvl="1"/>
            <a:r>
              <a:rPr lang="fr-FR" altLang="fr-FR" smtClean="0"/>
              <a:t>Deuxième niveau</a:t>
            </a:r>
          </a:p>
          <a:p>
            <a:pPr lvl="2"/>
            <a:r>
              <a:rPr lang="fr-FR" altLang="fr-FR" smtClean="0"/>
              <a:t>Troisième niveau</a:t>
            </a:r>
          </a:p>
        </p:txBody>
      </p:sp>
      <p:sp>
        <p:nvSpPr>
          <p:cNvPr id="95239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0" y="6513513"/>
            <a:ext cx="1055688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1" hangingPunct="1">
              <a:defRPr sz="1200" b="1">
                <a:latin typeface="+mn-lt"/>
                <a:cs typeface="Arial" charset="0"/>
              </a:defRPr>
            </a:lvl1pPr>
          </a:lstStyle>
          <a:p>
            <a:pPr>
              <a:defRPr/>
            </a:pPr>
            <a:fld id="{2003CB28-FB35-47B2-A827-855902BCDA6D}" type="datetime1">
              <a:rPr lang="fr-FR"/>
              <a:pPr>
                <a:defRPr/>
              </a:pPr>
              <a:t>05/11/2015</a:t>
            </a:fld>
            <a:endParaRPr lang="fr-FR"/>
          </a:p>
        </p:txBody>
      </p:sp>
      <p:sp>
        <p:nvSpPr>
          <p:cNvPr id="95240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37475" y="6513513"/>
            <a:ext cx="1385888" cy="32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b="1">
                <a:latin typeface="Calibri" pitchFamily="34" charset="0"/>
              </a:defRPr>
            </a:lvl1pPr>
          </a:lstStyle>
          <a:p>
            <a:pPr>
              <a:defRPr/>
            </a:pPr>
            <a:fld id="{028A9E90-8F4F-47AF-A8EA-233EBFFECF76}" type="slidenum">
              <a:rPr lang="fr-FR" altLang="fr-FR"/>
              <a:pPr>
                <a:defRPr/>
              </a:pPr>
              <a:t>‹N°›</a:t>
            </a:fld>
            <a:endParaRPr lang="fr-FR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8" r:id="rId1"/>
    <p:sldLayoutId id="2147483707" r:id="rId2"/>
    <p:sldLayoutId id="2147483706" r:id="rId3"/>
    <p:sldLayoutId id="2147483705" r:id="rId4"/>
    <p:sldLayoutId id="2147483704" r:id="rId5"/>
    <p:sldLayoutId id="2147483703" r:id="rId6"/>
    <p:sldLayoutId id="2147483702" r:id="rId7"/>
    <p:sldLayoutId id="2147483701" r:id="rId8"/>
    <p:sldLayoutId id="2147483700" r:id="rId9"/>
    <p:sldLayoutId id="2147483699" r:id="rId10"/>
    <p:sldLayoutId id="2147483698" r:id="rId11"/>
    <p:sldLayoutId id="2147483697" r:id="rId12"/>
    <p:sldLayoutId id="2147483696" r:id="rId13"/>
    <p:sldLayoutId id="2147483695" r:id="rId14"/>
    <p:sldLayoutId id="2147483694" r:id="rId15"/>
    <p:sldLayoutId id="2147483693" r:id="rId16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000" b="1">
          <a:solidFill>
            <a:srgbClr val="7B003B"/>
          </a:solidFill>
          <a:latin typeface="Edwardian Script ITC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7B003B"/>
        </a:buClr>
        <a:buSzPct val="120000"/>
        <a:buBlip>
          <a:blip r:embed="rId19"/>
        </a:buBlip>
        <a:defRPr sz="2400">
          <a:solidFill>
            <a:schemeClr val="bg2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18E00"/>
        </a:buClr>
        <a:buSzPct val="120000"/>
        <a:buFont typeface="Arial" charset="0"/>
        <a:buBlip>
          <a:blip r:embed="rId20"/>
        </a:buBlip>
        <a:defRPr sz="2000">
          <a:solidFill>
            <a:schemeClr val="bg2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120000"/>
        <a:buBlip>
          <a:blip r:embed="rId21"/>
        </a:buBlip>
        <a:defRPr sz="1600">
          <a:solidFill>
            <a:schemeClr val="bg2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Titre 1"/>
          <p:cNvSpPr>
            <a:spLocks noGrp="1"/>
          </p:cNvSpPr>
          <p:nvPr>
            <p:ph type="title"/>
          </p:nvPr>
        </p:nvSpPr>
        <p:spPr>
          <a:xfrm>
            <a:off x="6659563" y="765175"/>
            <a:ext cx="2089150" cy="503238"/>
          </a:xfrm>
        </p:spPr>
        <p:txBody>
          <a:bodyPr/>
          <a:lstStyle/>
          <a:p>
            <a:pPr algn="r"/>
            <a:r>
              <a:rPr lang="ar-MA" sz="1200" dirty="0" smtClean="0"/>
              <a:t>المديرية </a:t>
            </a:r>
            <a:r>
              <a:rPr lang="ar-MA" sz="1200" dirty="0" err="1" smtClean="0"/>
              <a:t>الجهوية</a:t>
            </a:r>
            <a:r>
              <a:rPr lang="ar-MA" sz="1200" dirty="0" smtClean="0"/>
              <a:t> </a:t>
            </a:r>
            <a:r>
              <a:rPr lang="ar-MA" sz="1200" dirty="0" smtClean="0"/>
              <a:t>للرباط-سلا-القنيطرة</a:t>
            </a:r>
            <a:r>
              <a:rPr lang="ar-MA" sz="1200" dirty="0" smtClean="0"/>
              <a:t/>
            </a:r>
            <a:br>
              <a:rPr lang="ar-MA" sz="1200" dirty="0" smtClean="0"/>
            </a:br>
            <a:endParaRPr lang="fr-FR" sz="1200" dirty="0" smtClean="0"/>
          </a:p>
        </p:txBody>
      </p:sp>
      <p:sp>
        <p:nvSpPr>
          <p:cNvPr id="20482" name="Espace réservé du numéro de diapositive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C0C402B-A58E-4677-8240-57CF2A049306}" type="slidenum">
              <a:rPr lang="fr-FR" altLang="fr-FR" smtClean="0"/>
              <a:pPr/>
              <a:t>1</a:t>
            </a:fld>
            <a:endParaRPr lang="fr-FR" altLang="fr-FR" smtClean="0"/>
          </a:p>
        </p:txBody>
      </p:sp>
      <p:sp>
        <p:nvSpPr>
          <p:cNvPr id="5" name="ZoneTexte 4"/>
          <p:cNvSpPr txBox="1"/>
          <p:nvPr/>
        </p:nvSpPr>
        <p:spPr>
          <a:xfrm>
            <a:off x="250825" y="765175"/>
            <a:ext cx="4392613" cy="2762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eaLnBrk="0" hangingPunct="0">
              <a:defRPr/>
            </a:pPr>
            <a:r>
              <a:rPr lang="fr-FR" sz="1200" b="1" dirty="0">
                <a:solidFill>
                  <a:srgbClr val="7B003B"/>
                </a:solidFill>
                <a:latin typeface="+mj-lt"/>
                <a:ea typeface="+mj-ea"/>
                <a:cs typeface="+mj-cs"/>
              </a:rPr>
              <a:t>DIRECTION REGIONALE DE RABAT-SALE-KENITRA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2339975" y="1484313"/>
            <a:ext cx="4679950" cy="17399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rtl="1" eaLnBrk="0" hangingPunct="0">
              <a:defRPr/>
            </a:pPr>
            <a:r>
              <a:rPr lang="ar-SA" cap="small" dirty="0">
                <a:solidFill>
                  <a:srgbClr val="C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تحت الرعاية السامية ل</a:t>
            </a:r>
            <a:r>
              <a:rPr lang="ar-MA" cap="small" dirty="0">
                <a:solidFill>
                  <a:srgbClr val="C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صاحب ال</a:t>
            </a:r>
            <a:r>
              <a:rPr lang="ar-SA" cap="small" dirty="0">
                <a:solidFill>
                  <a:srgbClr val="C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جلالة</a:t>
            </a:r>
            <a:endParaRPr lang="fr-FR" dirty="0">
              <a:solidFill>
                <a:srgbClr val="C00000"/>
              </a:solidFill>
            </a:endParaRPr>
          </a:p>
          <a:p>
            <a:pPr algn="ctr" rtl="1" eaLnBrk="0" hangingPunct="0">
              <a:defRPr/>
            </a:pPr>
            <a:r>
              <a:rPr lang="ar-SA" cap="small" dirty="0">
                <a:solidFill>
                  <a:srgbClr val="C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الملك محمد السادس</a:t>
            </a:r>
            <a:endParaRPr lang="fr-FR" dirty="0">
              <a:solidFill>
                <a:srgbClr val="C00000"/>
              </a:solidFill>
            </a:endParaRPr>
          </a:p>
          <a:p>
            <a:pPr algn="ctr" eaLnBrk="0" hangingPunct="0">
              <a:defRPr/>
            </a:pPr>
            <a:r>
              <a:rPr lang="ar-SA" cap="small" dirty="0">
                <a:solidFill>
                  <a:srgbClr val="C00000"/>
                </a:solidFill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تحتفل المملكة المغربية باليوم العالمي للإحصاء</a:t>
            </a:r>
            <a:endParaRPr lang="fr-FR" dirty="0">
              <a:solidFill>
                <a:srgbClr val="C00000"/>
              </a:solidFill>
            </a:endParaRPr>
          </a:p>
          <a:p>
            <a:pPr algn="ctr" eaLnBrk="0" hangingPunct="0">
              <a:defRPr/>
            </a:pPr>
            <a:r>
              <a:rPr lang="fr-FR" b="1" dirty="0"/>
              <a:t> </a:t>
            </a:r>
            <a:endParaRPr lang="fr-FR" dirty="0"/>
          </a:p>
          <a:p>
            <a:pPr algn="ctr" eaLnBrk="0" hangingPunct="0">
              <a:defRPr/>
            </a:pPr>
            <a:r>
              <a:rPr lang="ar-SA" b="1" dirty="0"/>
              <a:t>تحت شعار:</a:t>
            </a:r>
            <a:endParaRPr lang="fr-FR" dirty="0"/>
          </a:p>
          <a:p>
            <a:pPr algn="ctr" eaLnBrk="0" hangingPunct="0">
              <a:defRPr/>
            </a:pPr>
            <a:r>
              <a:rPr lang="ar-SA" b="1" dirty="0"/>
              <a:t>"إحصائيات أفضل من أجل حي</a:t>
            </a:r>
            <a:r>
              <a:rPr lang="ar-MA" b="1" dirty="0"/>
              <a:t>ا</a:t>
            </a:r>
            <a:r>
              <a:rPr lang="ar-SA" b="1" dirty="0"/>
              <a:t>ة أفضل"</a:t>
            </a:r>
            <a:endParaRPr lang="fr-FR" dirty="0"/>
          </a:p>
        </p:txBody>
      </p:sp>
      <p:graphicFrame>
        <p:nvGraphicFramePr>
          <p:cNvPr id="8" name="Tableau 7"/>
          <p:cNvGraphicFramePr>
            <a:graphicFrameLocks noGrp="1"/>
          </p:cNvGraphicFramePr>
          <p:nvPr/>
        </p:nvGraphicFramePr>
        <p:xfrm>
          <a:off x="2555875" y="3492500"/>
          <a:ext cx="4262438" cy="1016000"/>
        </p:xfrm>
        <a:graphic>
          <a:graphicData uri="http://schemas.openxmlformats.org/drawingml/2006/table">
            <a:tbl>
              <a:tblPr/>
              <a:tblGrid>
                <a:gridCol w="4262438"/>
              </a:tblGrid>
              <a:tr h="10160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fr-FR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8480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STATISTIQUE DES CONSTRUCTIONS</a:t>
                      </a:r>
                      <a:endParaRPr kumimoji="0" lang="fr-F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ar-MA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984806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إحصائيات رخص البناء</a:t>
                      </a:r>
                      <a:endParaRPr kumimoji="0" lang="fr-FR" sz="12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DE9D9"/>
                    </a:solidFill>
                  </a:tcPr>
                </a:tc>
              </a:tr>
            </a:tbl>
          </a:graphicData>
        </a:graphic>
      </p:graphicFrame>
      <p:sp>
        <p:nvSpPr>
          <p:cNvPr id="9" name="ZoneTexte 8"/>
          <p:cNvSpPr txBox="1"/>
          <p:nvPr/>
        </p:nvSpPr>
        <p:spPr>
          <a:xfrm>
            <a:off x="3132138" y="4868863"/>
            <a:ext cx="2808287" cy="64611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rtl="1" eaLnBrk="0" hangingPunct="0">
              <a:defRPr/>
            </a:pPr>
            <a:r>
              <a:rPr lang="ar-SA" cap="small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الأبواب المفتوحة بالقنيطرة</a:t>
            </a:r>
            <a:endParaRPr lang="fr-FR" dirty="0"/>
          </a:p>
          <a:p>
            <a:pPr algn="ctr" eaLnBrk="0" hangingPunct="0">
              <a:defRPr/>
            </a:pPr>
            <a:r>
              <a:rPr lang="ar-SA" cap="small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أيام </a:t>
            </a:r>
            <a:r>
              <a:rPr lang="ar-SA" cap="small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21 </a:t>
            </a:r>
            <a:r>
              <a:rPr lang="ar-SA" cap="small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- 22 </a:t>
            </a:r>
            <a:r>
              <a:rPr lang="ar-SA" cap="small" dirty="0" err="1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و23</a:t>
            </a:r>
            <a:r>
              <a:rPr lang="ar-SA" cap="small" dirty="0">
                <a:effectLst>
                  <a:outerShdw blurRad="50800" dist="38100" algn="tr" rotWithShape="0">
                    <a:prstClr val="black">
                      <a:alpha val="40000"/>
                    </a:prstClr>
                  </a:outerShdw>
                </a:effectLst>
              </a:rPr>
              <a:t> أكتوبر 2015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8"/>
          <p:cNvSpPr>
            <a:spLocks noGrp="1" noChangeArrowheads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A9794D1-3691-4DAF-AADF-26AE2C45C9FB}" type="slidenum">
              <a:rPr lang="fr-FR" altLang="fr-FR" smtClean="0"/>
              <a:pPr/>
              <a:t>2</a:t>
            </a:fld>
            <a:endParaRPr lang="fr-FR" altLang="fr-FR" smtClean="0"/>
          </a:p>
        </p:txBody>
      </p:sp>
      <p:sp>
        <p:nvSpPr>
          <p:cNvPr id="21506" name="Rectangle 5"/>
          <p:cNvSpPr>
            <a:spLocks noChangeArrowheads="1"/>
          </p:cNvSpPr>
          <p:nvPr/>
        </p:nvSpPr>
        <p:spPr bwMode="auto">
          <a:xfrm>
            <a:off x="431800" y="2924175"/>
            <a:ext cx="8640763" cy="14398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ctr" eaLnBrk="0" hangingPunct="0">
              <a:spcBef>
                <a:spcPct val="20000"/>
              </a:spcBef>
              <a:buClr>
                <a:srgbClr val="7B003B"/>
              </a:buClr>
              <a:buSzPct val="120000"/>
            </a:pPr>
            <a:r>
              <a:rPr lang="fr-FR" altLang="fr-FR">
                <a:solidFill>
                  <a:schemeClr val="tx1"/>
                </a:solidFill>
                <a:latin typeface="Calibri" pitchFamily="34" charset="0"/>
              </a:rPr>
              <a:t> </a:t>
            </a:r>
            <a:endParaRPr lang="fr-FR" altLang="fr-FR" b="1">
              <a:solidFill>
                <a:srgbClr val="800000"/>
              </a:solidFill>
              <a:latin typeface="Calibri" pitchFamily="34" charset="0"/>
            </a:endParaRPr>
          </a:p>
          <a:p>
            <a:pPr marL="342900" indent="-342900" algn="ctr" eaLnBrk="0" hangingPunct="0">
              <a:spcBef>
                <a:spcPct val="20000"/>
              </a:spcBef>
              <a:buClr>
                <a:srgbClr val="7B003B"/>
              </a:buClr>
              <a:buSzPct val="120000"/>
            </a:pPr>
            <a:r>
              <a:rPr lang="fr-FR" altLang="fr-FR">
                <a:solidFill>
                  <a:schemeClr val="tx1"/>
                </a:solidFill>
                <a:latin typeface="Calibri" pitchFamily="34" charset="0"/>
              </a:rPr>
              <a:t>                  </a:t>
            </a:r>
          </a:p>
        </p:txBody>
      </p:sp>
      <p:sp>
        <p:nvSpPr>
          <p:cNvPr id="21507" name="ZoneTexte 5"/>
          <p:cNvSpPr txBox="1">
            <a:spLocks noChangeArrowheads="1"/>
          </p:cNvSpPr>
          <p:nvPr/>
        </p:nvSpPr>
        <p:spPr bwMode="auto">
          <a:xfrm>
            <a:off x="900113" y="1341438"/>
            <a:ext cx="7704137" cy="3259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/>
            <a:r>
              <a:rPr lang="ar-MA" sz="4000"/>
              <a:t>تعريف</a:t>
            </a:r>
          </a:p>
          <a:p>
            <a:pPr algn="r" eaLnBrk="0" hangingPunct="0"/>
            <a:endParaRPr lang="ar-MA" sz="1200"/>
          </a:p>
          <a:p>
            <a:pPr algn="r" rtl="1" eaLnBrk="0" hangingPunct="0"/>
            <a:r>
              <a:rPr lang="ar-MA" sz="2400">
                <a:solidFill>
                  <a:schemeClr val="tx1"/>
                </a:solidFill>
              </a:rPr>
              <a:t>	</a:t>
            </a:r>
            <a:r>
              <a:rPr lang="ar-SA" sz="2400">
                <a:solidFill>
                  <a:schemeClr val="tx1"/>
                </a:solidFill>
              </a:rPr>
              <a:t>تقوم مديرية الإحصاء بالبحت الوطني حول إحصائيات البناء الذي يهدف إلى تقسيم وتتبع قطاع البناء  بالوسط الحضري ويتلخص هدا البحت في استغلال رخص البناء ورخص السكن المسلمة من طرف البلديات و التي يتم إرسالها إلى مديرية الإحصاء شهريا عبر المديريات الج</a:t>
            </a:r>
            <a:r>
              <a:rPr lang="ar-MA" sz="2400">
                <a:solidFill>
                  <a:schemeClr val="tx1"/>
                </a:solidFill>
              </a:rPr>
              <a:t>ه</a:t>
            </a:r>
            <a:r>
              <a:rPr lang="ar-SA" sz="2400">
                <a:solidFill>
                  <a:schemeClr val="tx1"/>
                </a:solidFill>
              </a:rPr>
              <a:t>وي</a:t>
            </a:r>
            <a:r>
              <a:rPr lang="ar-MA" sz="2400">
                <a:solidFill>
                  <a:schemeClr val="tx1"/>
                </a:solidFill>
              </a:rPr>
              <a:t>ات</a:t>
            </a:r>
            <a:r>
              <a:rPr lang="ar-SA" sz="2400">
                <a:solidFill>
                  <a:schemeClr val="tx1"/>
                </a:solidFill>
              </a:rPr>
              <a:t>.</a:t>
            </a:r>
            <a:endParaRPr lang="fr-FR" sz="2400">
              <a:solidFill>
                <a:schemeClr val="tx1"/>
              </a:solidFill>
            </a:endParaRPr>
          </a:p>
          <a:p>
            <a:pPr rtl="1" eaLnBrk="0" hangingPunct="0"/>
            <a:endParaRPr lang="fr-FR" sz="2400">
              <a:solidFill>
                <a:schemeClr val="tx1"/>
              </a:solidFill>
            </a:endParaRPr>
          </a:p>
          <a:p>
            <a:pPr algn="r" eaLnBrk="0" hangingPunct="0"/>
            <a:endParaRPr lang="ar-MA"/>
          </a:p>
          <a:p>
            <a:pPr algn="r" eaLnBrk="0" hangingPunct="0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Espace réservé du numéro de diapositive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01343BB8-D4B2-44A2-8702-D8E1223D3BE0}" type="slidenum">
              <a:rPr lang="fr-FR" altLang="fr-FR" smtClean="0"/>
              <a:pPr/>
              <a:t>3</a:t>
            </a:fld>
            <a:endParaRPr lang="fr-FR" altLang="fr-FR" smtClean="0"/>
          </a:p>
        </p:txBody>
      </p:sp>
      <p:sp>
        <p:nvSpPr>
          <p:cNvPr id="5" name="ZoneTexte 4"/>
          <p:cNvSpPr txBox="1"/>
          <p:nvPr/>
        </p:nvSpPr>
        <p:spPr>
          <a:xfrm>
            <a:off x="179388" y="476250"/>
            <a:ext cx="8496300" cy="70961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 eaLnBrk="0" hangingPunct="0"/>
            <a:r>
              <a:rPr lang="ar-MA" sz="4000">
                <a:solidFill>
                  <a:srgbClr val="FF9933"/>
                </a:solidFill>
              </a:rPr>
              <a:t>الأهداف</a:t>
            </a:r>
          </a:p>
          <a:p>
            <a:pPr algn="just" rtl="1" eaLnBrk="0" hangingPunct="0"/>
            <a:r>
              <a:rPr lang="ar-MA" sz="3600">
                <a:solidFill>
                  <a:schemeClr val="tx1"/>
                </a:solidFill>
              </a:rPr>
              <a:t>	</a:t>
            </a:r>
            <a:r>
              <a:rPr lang="ar-MA" sz="2400">
                <a:solidFill>
                  <a:schemeClr val="tx1"/>
                </a:solidFill>
              </a:rPr>
              <a:t>إحصائيات البناء تساعد من جهة على استنساخ بعض المؤشرات الماكرو اقتصادية كالاستثمار والتكوين الإجمالي للرأسمال الثابت ومن جهة أخرى فهي تمد الاقتصاديين و محللي الظرفية بأهم المؤشرات الإحصائية لتقييم قطاع البناء على المستوى الاقتصادي و الاجتماعي. وتقوم كذلك بتنوير الفاعلين في هدا القطاع, خصوصا المؤسسات المالية, المستثمرين و السلطات المختصة:</a:t>
            </a:r>
          </a:p>
          <a:p>
            <a:pPr algn="just" rtl="1" eaLnBrk="0" hangingPunct="0"/>
            <a:r>
              <a:rPr lang="ar-MA" sz="2400">
                <a:solidFill>
                  <a:schemeClr val="tx1"/>
                </a:solidFill>
              </a:rPr>
              <a:t>	استغلال معطيات هذا البحث تمكننا من استخلاص بعض المؤشرات الهامة والتي تخص هذا القطاع ومنها:</a:t>
            </a:r>
          </a:p>
          <a:p>
            <a:pPr algn="just" rtl="1" eaLnBrk="0" hangingPunct="0">
              <a:buFont typeface="Wingdings" pitchFamily="2" charset="2"/>
              <a:buChar char="Ø"/>
            </a:pPr>
            <a:r>
              <a:rPr lang="ar-MA" sz="2400">
                <a:solidFill>
                  <a:schemeClr val="tx1"/>
                </a:solidFill>
              </a:rPr>
              <a:t>حجم طلب قطاع البناء.</a:t>
            </a:r>
          </a:p>
          <a:p>
            <a:pPr algn="just" rtl="1" eaLnBrk="0" hangingPunct="0">
              <a:buFont typeface="Wingdings" pitchFamily="2" charset="2"/>
              <a:buChar char="Ø"/>
            </a:pPr>
            <a:r>
              <a:rPr lang="ar-MA" sz="2400">
                <a:solidFill>
                  <a:schemeClr val="tx1"/>
                </a:solidFill>
              </a:rPr>
              <a:t>نوع البناية.</a:t>
            </a:r>
          </a:p>
          <a:p>
            <a:pPr algn="just" rtl="1" eaLnBrk="0" hangingPunct="0">
              <a:buFont typeface="Wingdings" pitchFamily="2" charset="2"/>
              <a:buChar char="Ø"/>
            </a:pPr>
            <a:r>
              <a:rPr lang="ar-MA" sz="2400">
                <a:solidFill>
                  <a:schemeClr val="tx1"/>
                </a:solidFill>
              </a:rPr>
              <a:t>المساحة المبنية و المشيدة.</a:t>
            </a:r>
          </a:p>
          <a:p>
            <a:pPr algn="just" rtl="1" eaLnBrk="0" hangingPunct="0">
              <a:buFont typeface="Wingdings" pitchFamily="2" charset="2"/>
              <a:buChar char="Ø"/>
            </a:pPr>
            <a:r>
              <a:rPr lang="ar-MA" sz="2400">
                <a:solidFill>
                  <a:schemeClr val="tx1"/>
                </a:solidFill>
              </a:rPr>
              <a:t>عدد الغرف.</a:t>
            </a:r>
          </a:p>
          <a:p>
            <a:pPr algn="just" rtl="1" eaLnBrk="0" hangingPunct="0">
              <a:buFont typeface="Wingdings" pitchFamily="2" charset="2"/>
              <a:buChar char="Ø"/>
            </a:pPr>
            <a:r>
              <a:rPr lang="ar-MA" sz="2400">
                <a:solidFill>
                  <a:schemeClr val="tx1"/>
                </a:solidFill>
              </a:rPr>
              <a:t>تكلفة المتر المربع.</a:t>
            </a:r>
          </a:p>
          <a:p>
            <a:pPr algn="just" rtl="1" eaLnBrk="0" hangingPunct="0">
              <a:buFont typeface="Wingdings" pitchFamily="2" charset="2"/>
              <a:buChar char="Ø"/>
            </a:pPr>
            <a:r>
              <a:rPr lang="ar-MA" sz="2400">
                <a:solidFill>
                  <a:schemeClr val="tx1"/>
                </a:solidFill>
              </a:rPr>
              <a:t>أنواع طلبات ألبناء.</a:t>
            </a:r>
          </a:p>
          <a:p>
            <a:pPr algn="just" rtl="1" eaLnBrk="0" hangingPunct="0">
              <a:buFont typeface="Wingdings" pitchFamily="2" charset="2"/>
              <a:buChar char="Ø"/>
            </a:pPr>
            <a:r>
              <a:rPr lang="ar-MA" sz="2400">
                <a:solidFill>
                  <a:schemeClr val="tx1"/>
                </a:solidFill>
              </a:rPr>
              <a:t>تكلفة المتر المربع أنواع الإصلاحات بالنسبة للبنايات المبنية.</a:t>
            </a:r>
          </a:p>
          <a:p>
            <a:pPr algn="just" rtl="1" eaLnBrk="0" hangingPunct="0"/>
            <a:endParaRPr lang="ar-MA" sz="3600">
              <a:solidFill>
                <a:schemeClr val="tx1"/>
              </a:solidFill>
            </a:endParaRPr>
          </a:p>
          <a:p>
            <a:pPr algn="just" rtl="1" eaLnBrk="0" hangingPunct="0"/>
            <a:r>
              <a:rPr lang="ar-MA" sz="3600">
                <a:solidFill>
                  <a:schemeClr val="tx1"/>
                </a:solidFill>
              </a:rPr>
              <a:t>                                  </a:t>
            </a:r>
            <a:endParaRPr lang="fr-FR" sz="360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Espace réservé du numéro de diapositive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C3F80DE9-9E2A-4A8D-AEE9-9B19A9B96BDA}" type="slidenum">
              <a:rPr lang="fr-FR" altLang="fr-FR" smtClean="0"/>
              <a:pPr/>
              <a:t>4</a:t>
            </a:fld>
            <a:endParaRPr lang="fr-FR" altLang="fr-FR" smtClean="0"/>
          </a:p>
        </p:txBody>
      </p:sp>
      <p:sp>
        <p:nvSpPr>
          <p:cNvPr id="24578" name="ZoneTexte 4"/>
          <p:cNvSpPr txBox="1">
            <a:spLocks noChangeArrowheads="1"/>
          </p:cNvSpPr>
          <p:nvPr/>
        </p:nvSpPr>
        <p:spPr bwMode="auto">
          <a:xfrm>
            <a:off x="395288" y="188913"/>
            <a:ext cx="8424862" cy="6727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 eaLnBrk="0" hangingPunct="0"/>
            <a:endParaRPr lang="ar-MA"/>
          </a:p>
          <a:p>
            <a:pPr algn="ctr" eaLnBrk="0" hangingPunct="0"/>
            <a:r>
              <a:rPr lang="ar-MA" sz="3200" b="1">
                <a:solidFill>
                  <a:srgbClr val="800000"/>
                </a:solidFill>
              </a:rPr>
              <a:t>الجوانب المنهجية </a:t>
            </a:r>
          </a:p>
          <a:p>
            <a:pPr algn="r" eaLnBrk="0" hangingPunct="0"/>
            <a:endParaRPr lang="ar-MA" sz="800">
              <a:solidFill>
                <a:schemeClr val="tx1"/>
              </a:solidFill>
            </a:endParaRPr>
          </a:p>
          <a:p>
            <a:pPr algn="just" rtl="1" eaLnBrk="0" hangingPunct="0"/>
            <a:r>
              <a:rPr lang="ar-MA" sz="2400">
                <a:solidFill>
                  <a:schemeClr val="tx1"/>
                </a:solidFill>
              </a:rPr>
              <a:t>	تجميع المعطيات: تجميع استمارات رخص البناء والبنايات المشيدة تتم بواسطة عون باحت التجميع في الميدان بصفة دائمة و يومية بمختلق جهات الجهة.</a:t>
            </a:r>
          </a:p>
          <a:p>
            <a:pPr algn="just" rtl="1" eaLnBrk="0" hangingPunct="0"/>
            <a:r>
              <a:rPr lang="ar-MA" sz="2400">
                <a:solidFill>
                  <a:schemeClr val="tx1"/>
                </a:solidFill>
              </a:rPr>
              <a:t>	</a:t>
            </a:r>
          </a:p>
          <a:p>
            <a:pPr algn="just" rtl="1" eaLnBrk="0" hangingPunct="0"/>
            <a:r>
              <a:rPr lang="ar-MA" sz="2400" u="sng">
                <a:solidFill>
                  <a:schemeClr val="tx1"/>
                </a:solidFill>
              </a:rPr>
              <a:t>الترميز</a:t>
            </a:r>
            <a:r>
              <a:rPr lang="ar-MA" sz="2400">
                <a:solidFill>
                  <a:schemeClr val="tx1"/>
                </a:solidFill>
              </a:rPr>
              <a:t>: ترميز المطابع تتم بوضع الرمز المناسب في الخانة المخصصة لترميز الجواب ووضع الرمز الجغرافي الخاص بالجماعة في الخانة المخصصة لدلك باستعمال الرمز الجغرافي للجماعات الحضرية.</a:t>
            </a:r>
          </a:p>
          <a:p>
            <a:pPr algn="just" rtl="1" eaLnBrk="0" hangingPunct="0"/>
            <a:endParaRPr lang="ar-MA" sz="2400">
              <a:solidFill>
                <a:schemeClr val="tx1"/>
              </a:solidFill>
            </a:endParaRPr>
          </a:p>
          <a:p>
            <a:pPr algn="just" rtl="1" eaLnBrk="0" hangingPunct="0"/>
            <a:r>
              <a:rPr lang="ar-MA" sz="2400">
                <a:solidFill>
                  <a:schemeClr val="tx1"/>
                </a:solidFill>
              </a:rPr>
              <a:t> </a:t>
            </a:r>
            <a:r>
              <a:rPr lang="ar-MA" sz="2400" u="sng">
                <a:solidFill>
                  <a:schemeClr val="tx1"/>
                </a:solidFill>
              </a:rPr>
              <a:t>تحصيل و مراقبة المعطيات</a:t>
            </a:r>
            <a:r>
              <a:rPr lang="ar-MA" sz="2400">
                <a:solidFill>
                  <a:schemeClr val="tx1"/>
                </a:solidFill>
              </a:rPr>
              <a:t>: بعد ملء  ألاستمارات من طرف البلديات  و تحصيل المعطيات بواسطة تطبيقات إعلاميائية مبرمجة من طرف مديرية أللإحصاء, يقوم المشرف على العملية أنداك بمراقبة المعلومات المحصلة قبل إرسالها  إلى مديرية الإحصاء.</a:t>
            </a:r>
          </a:p>
          <a:p>
            <a:pPr algn="just" rtl="1" eaLnBrk="0" hangingPunct="0"/>
            <a:r>
              <a:rPr lang="ar-MA" sz="2400">
                <a:solidFill>
                  <a:schemeClr val="tx1"/>
                </a:solidFill>
              </a:rPr>
              <a:t>	</a:t>
            </a:r>
          </a:p>
          <a:p>
            <a:pPr algn="just" rtl="1" eaLnBrk="0" hangingPunct="0"/>
            <a:r>
              <a:rPr lang="ar-MA" sz="2400" u="sng">
                <a:solidFill>
                  <a:schemeClr val="tx1"/>
                </a:solidFill>
              </a:rPr>
              <a:t>الوسائل البشرية</a:t>
            </a:r>
            <a:r>
              <a:rPr lang="ar-MA" sz="2400">
                <a:solidFill>
                  <a:schemeClr val="tx1"/>
                </a:solidFill>
              </a:rPr>
              <a:t>: يتكون فريق هده العملية من مشرف و أربعة أعوان التحصيل والترميز على الأقل.</a:t>
            </a:r>
          </a:p>
          <a:p>
            <a:pPr algn="just" rtl="1" eaLnBrk="0" hangingPunct="0"/>
            <a:endParaRPr lang="ar-MA" sz="2400">
              <a:solidFill>
                <a:schemeClr val="tx1"/>
              </a:solidFill>
            </a:endParaRPr>
          </a:p>
          <a:p>
            <a:pPr algn="just" rtl="1" eaLnBrk="0" hangingPunct="0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Espace réservé du numéro de diapositive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EDC0B7E1-AF48-4589-810A-FA4E9413E48F}" type="slidenum">
              <a:rPr lang="fr-FR" altLang="fr-FR" smtClean="0"/>
              <a:pPr/>
              <a:t>5</a:t>
            </a:fld>
            <a:endParaRPr lang="fr-FR" altLang="fr-FR" smtClean="0"/>
          </a:p>
        </p:txBody>
      </p:sp>
      <p:sp>
        <p:nvSpPr>
          <p:cNvPr id="25602" name="ZoneTexte 5"/>
          <p:cNvSpPr txBox="1">
            <a:spLocks noChangeArrowheads="1"/>
          </p:cNvSpPr>
          <p:nvPr/>
        </p:nvSpPr>
        <p:spPr bwMode="auto">
          <a:xfrm>
            <a:off x="395288" y="692150"/>
            <a:ext cx="8424862" cy="3908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rtl="1" eaLnBrk="0" hangingPunct="0"/>
            <a:r>
              <a:rPr lang="ar-MA" sz="4000" dirty="0">
                <a:solidFill>
                  <a:srgbClr val="800000"/>
                </a:solidFill>
              </a:rPr>
              <a:t>الاستمارات </a:t>
            </a:r>
            <a:r>
              <a:rPr lang="ar-MA" sz="4000" dirty="0" smtClean="0">
                <a:solidFill>
                  <a:srgbClr val="800000"/>
                </a:solidFill>
              </a:rPr>
              <a:t>الخاصة </a:t>
            </a:r>
            <a:r>
              <a:rPr lang="ar-MA" sz="4000" dirty="0">
                <a:solidFill>
                  <a:srgbClr val="800000"/>
                </a:solidFill>
              </a:rPr>
              <a:t>بالعملية</a:t>
            </a:r>
          </a:p>
          <a:p>
            <a:pPr algn="ctr" rtl="1" eaLnBrk="0" hangingPunct="0"/>
            <a:endParaRPr lang="ar-MA" sz="4000" dirty="0">
              <a:solidFill>
                <a:srgbClr val="800000"/>
              </a:solidFill>
            </a:endParaRPr>
          </a:p>
          <a:p>
            <a:pPr algn="r" rtl="1" eaLnBrk="0" hangingPunct="0"/>
            <a:r>
              <a:rPr lang="ar-MA" sz="2400" dirty="0">
                <a:solidFill>
                  <a:schemeClr val="tx1"/>
                </a:solidFill>
              </a:rPr>
              <a:t>يتم تجميع </a:t>
            </a:r>
            <a:r>
              <a:rPr lang="ar-MA" sz="2400" dirty="0" smtClean="0">
                <a:solidFill>
                  <a:schemeClr val="tx1"/>
                </a:solidFill>
              </a:rPr>
              <a:t>المعطيات </a:t>
            </a:r>
            <a:r>
              <a:rPr lang="ar-MA" sz="2400" dirty="0">
                <a:solidFill>
                  <a:schemeClr val="tx1"/>
                </a:solidFill>
              </a:rPr>
              <a:t>عن طريق الاستمارة الخاصة </a:t>
            </a:r>
            <a:r>
              <a:rPr lang="ar-MA" sz="2400" dirty="0" smtClean="0">
                <a:solidFill>
                  <a:schemeClr val="tx1"/>
                </a:solidFill>
              </a:rPr>
              <a:t>بهذه العملية </a:t>
            </a:r>
            <a:r>
              <a:rPr lang="ar-MA" sz="2400" dirty="0">
                <a:solidFill>
                  <a:schemeClr val="tx1"/>
                </a:solidFill>
              </a:rPr>
              <a:t>أثناء وضع طلب رخصة البناء.</a:t>
            </a:r>
          </a:p>
          <a:p>
            <a:pPr algn="r" rtl="1" eaLnBrk="0" hangingPunct="0"/>
            <a:endParaRPr lang="ar-MA" sz="2400" dirty="0">
              <a:solidFill>
                <a:schemeClr val="tx1"/>
              </a:solidFill>
            </a:endParaRPr>
          </a:p>
          <a:p>
            <a:pPr algn="r" rtl="1" eaLnBrk="0" hangingPunct="0"/>
            <a:r>
              <a:rPr lang="ar-MA" sz="2400" dirty="0">
                <a:solidFill>
                  <a:schemeClr val="tx1"/>
                </a:solidFill>
              </a:rPr>
              <a:t>قي حين أن </a:t>
            </a:r>
            <a:r>
              <a:rPr lang="ar-MA" sz="2400" dirty="0" smtClean="0">
                <a:solidFill>
                  <a:schemeClr val="tx1"/>
                </a:solidFill>
              </a:rPr>
              <a:t>الخصائص </a:t>
            </a:r>
            <a:r>
              <a:rPr lang="ar-MA" sz="2400" dirty="0" err="1">
                <a:solidFill>
                  <a:schemeClr val="tx1"/>
                </a:solidFill>
              </a:rPr>
              <a:t>و</a:t>
            </a:r>
            <a:r>
              <a:rPr lang="ar-MA" sz="2400" dirty="0">
                <a:solidFill>
                  <a:schemeClr val="tx1"/>
                </a:solidFill>
              </a:rPr>
              <a:t> المعطيات التي توضع بعد أن تكون البناية قد  شيدت, يتم التصريح </a:t>
            </a:r>
            <a:r>
              <a:rPr lang="ar-MA" sz="2400" dirty="0" err="1">
                <a:solidFill>
                  <a:schemeClr val="tx1"/>
                </a:solidFill>
              </a:rPr>
              <a:t>بهما</a:t>
            </a:r>
            <a:r>
              <a:rPr lang="ar-MA" sz="2400" dirty="0">
                <a:solidFill>
                  <a:schemeClr val="tx1"/>
                </a:solidFill>
              </a:rPr>
              <a:t> في مطبوع البناية </a:t>
            </a:r>
            <a:r>
              <a:rPr lang="ar-MA" sz="2400" dirty="0" smtClean="0">
                <a:solidFill>
                  <a:schemeClr val="tx1"/>
                </a:solidFill>
              </a:rPr>
              <a:t>المشيدة.هذا </a:t>
            </a:r>
            <a:r>
              <a:rPr lang="ar-MA" sz="2400" dirty="0">
                <a:solidFill>
                  <a:schemeClr val="tx1"/>
                </a:solidFill>
              </a:rPr>
              <a:t>بالإضافة إلى </a:t>
            </a:r>
            <a:r>
              <a:rPr lang="ar-MA" dirty="0">
                <a:solidFill>
                  <a:schemeClr val="tx1"/>
                </a:solidFill>
              </a:rPr>
              <a:t>مطبوع</a:t>
            </a:r>
            <a:r>
              <a:rPr lang="ar-MA" sz="2400" dirty="0">
                <a:solidFill>
                  <a:schemeClr val="tx1"/>
                </a:solidFill>
              </a:rPr>
              <a:t> </a:t>
            </a:r>
            <a:r>
              <a:rPr lang="ar-MA" sz="2400" dirty="0" err="1">
                <a:solidFill>
                  <a:schemeClr val="tx1"/>
                </a:solidFill>
              </a:rPr>
              <a:t>جدادة</a:t>
            </a:r>
            <a:r>
              <a:rPr lang="ar-MA" sz="2400" dirty="0">
                <a:solidFill>
                  <a:schemeClr val="tx1"/>
                </a:solidFill>
              </a:rPr>
              <a:t> الأشغال الصغرى مثل الإصلاحات </a:t>
            </a:r>
            <a:r>
              <a:rPr lang="ar-MA" sz="2400" dirty="0" err="1">
                <a:solidFill>
                  <a:schemeClr val="tx1"/>
                </a:solidFill>
              </a:rPr>
              <a:t>و</a:t>
            </a:r>
            <a:r>
              <a:rPr lang="ar-MA" sz="2400" dirty="0">
                <a:solidFill>
                  <a:schemeClr val="tx1"/>
                </a:solidFill>
              </a:rPr>
              <a:t> التغيرات الصغرى </a:t>
            </a:r>
            <a:r>
              <a:rPr lang="ar-MA" sz="2400" dirty="0" err="1">
                <a:solidFill>
                  <a:schemeClr val="tx1"/>
                </a:solidFill>
              </a:rPr>
              <a:t>و</a:t>
            </a:r>
            <a:r>
              <a:rPr lang="ar-MA" sz="2400" dirty="0">
                <a:solidFill>
                  <a:schemeClr val="tx1"/>
                </a:solidFill>
              </a:rPr>
              <a:t> التي لا تتطلب استمارة رخصة البناء.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Espace réservé du numéro de diapositive 3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/>
          <a:p>
            <a:fld id="{7439B706-1620-4DFE-87CD-F1BC05F3139C}" type="slidenum">
              <a:rPr lang="fr-FR" altLang="fr-FR" smtClean="0"/>
              <a:pPr/>
              <a:t>6</a:t>
            </a:fld>
            <a:endParaRPr lang="fr-FR" altLang="fr-FR" smtClean="0"/>
          </a:p>
        </p:txBody>
      </p:sp>
      <p:pic>
        <p:nvPicPr>
          <p:cNvPr id="266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07950" y="850900"/>
            <a:ext cx="9144000" cy="5976938"/>
          </a:xfr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hcp_model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rgbClr val="F18E00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r-FR" sz="1800" b="0" i="0" u="none" strike="noStrike" cap="none" normalizeH="0" baseline="0" smtClean="0">
            <a:ln>
              <a:noFill/>
            </a:ln>
            <a:solidFill>
              <a:srgbClr val="F18E00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hcp_mode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cp_model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cp_model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cp_model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cp_model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hcp_model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_model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_model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_model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_model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_model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hcp_model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61039</TotalTime>
  <Words>110</Words>
  <Application>Microsoft Office PowerPoint</Application>
  <PresentationFormat>Affichage à l'écran (4:3)</PresentationFormat>
  <Paragraphs>51</Paragraphs>
  <Slides>6</Slides>
  <Notes>1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7" baseType="lpstr">
      <vt:lpstr>hcp_model</vt:lpstr>
      <vt:lpstr>المديرية الجهوية للرباط-سلا-القنيطرة </vt:lpstr>
      <vt:lpstr>Diapositive 2</vt:lpstr>
      <vt:lpstr>Diapositive 3</vt:lpstr>
      <vt:lpstr>Diapositive 4</vt:lpstr>
      <vt:lpstr>Diapositive 5</vt:lpstr>
      <vt:lpstr>Diapositive 6</vt:lpstr>
    </vt:vector>
  </TitlesOfParts>
  <Company>dcn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mafkir</dc:creator>
  <cp:lastModifiedBy>Fadoua Alaoui</cp:lastModifiedBy>
  <cp:revision>879</cp:revision>
  <cp:lastPrinted>2015-10-11T16:10:36Z</cp:lastPrinted>
  <dcterms:created xsi:type="dcterms:W3CDTF">2008-03-11T16:08:11Z</dcterms:created>
  <dcterms:modified xsi:type="dcterms:W3CDTF">2015-11-05T09:40:11Z</dcterms:modified>
</cp:coreProperties>
</file>