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17"/>
  </p:notesMasterIdLst>
  <p:handoutMasterIdLst>
    <p:handoutMasterId r:id="rId18"/>
  </p:handoutMasterIdLst>
  <p:sldIdLst>
    <p:sldId id="268" r:id="rId2"/>
    <p:sldId id="442" r:id="rId3"/>
    <p:sldId id="441" r:id="rId4"/>
    <p:sldId id="443" r:id="rId5"/>
    <p:sldId id="412" r:id="rId6"/>
    <p:sldId id="364" r:id="rId7"/>
    <p:sldId id="413" r:id="rId8"/>
    <p:sldId id="458" r:id="rId9"/>
    <p:sldId id="446" r:id="rId10"/>
    <p:sldId id="447" r:id="rId11"/>
    <p:sldId id="456" r:id="rId12"/>
    <p:sldId id="453" r:id="rId13"/>
    <p:sldId id="454" r:id="rId14"/>
    <p:sldId id="455" r:id="rId15"/>
    <p:sldId id="439" r:id="rId16"/>
  </p:sldIdLst>
  <p:sldSz cx="9144000" cy="6858000" type="screen4x3"/>
  <p:notesSz cx="6883400" cy="9906000"/>
  <p:defaultTextStyle>
    <a:defPPr>
      <a:defRPr lang="fr-FR"/>
    </a:defPPr>
    <a:lvl1pPr algn="l" rtl="0" fontAlgn="base">
      <a:spcBef>
        <a:spcPct val="0"/>
      </a:spcBef>
      <a:spcAft>
        <a:spcPct val="0"/>
      </a:spcAft>
      <a:defRPr kern="1200">
        <a:solidFill>
          <a:srgbClr val="F18E00"/>
        </a:solidFill>
        <a:latin typeface="Arial" charset="0"/>
        <a:ea typeface="+mn-ea"/>
        <a:cs typeface="Arial" charset="0"/>
      </a:defRPr>
    </a:lvl1pPr>
    <a:lvl2pPr marL="457200" algn="l" rtl="0" fontAlgn="base">
      <a:spcBef>
        <a:spcPct val="0"/>
      </a:spcBef>
      <a:spcAft>
        <a:spcPct val="0"/>
      </a:spcAft>
      <a:defRPr kern="1200">
        <a:solidFill>
          <a:srgbClr val="F18E00"/>
        </a:solidFill>
        <a:latin typeface="Arial" charset="0"/>
        <a:ea typeface="+mn-ea"/>
        <a:cs typeface="Arial" charset="0"/>
      </a:defRPr>
    </a:lvl2pPr>
    <a:lvl3pPr marL="914400" algn="l" rtl="0" fontAlgn="base">
      <a:spcBef>
        <a:spcPct val="0"/>
      </a:spcBef>
      <a:spcAft>
        <a:spcPct val="0"/>
      </a:spcAft>
      <a:defRPr kern="1200">
        <a:solidFill>
          <a:srgbClr val="F18E00"/>
        </a:solidFill>
        <a:latin typeface="Arial" charset="0"/>
        <a:ea typeface="+mn-ea"/>
        <a:cs typeface="Arial" charset="0"/>
      </a:defRPr>
    </a:lvl3pPr>
    <a:lvl4pPr marL="1371600" algn="l" rtl="0" fontAlgn="base">
      <a:spcBef>
        <a:spcPct val="0"/>
      </a:spcBef>
      <a:spcAft>
        <a:spcPct val="0"/>
      </a:spcAft>
      <a:defRPr kern="1200">
        <a:solidFill>
          <a:srgbClr val="F18E00"/>
        </a:solidFill>
        <a:latin typeface="Arial" charset="0"/>
        <a:ea typeface="+mn-ea"/>
        <a:cs typeface="Arial" charset="0"/>
      </a:defRPr>
    </a:lvl4pPr>
    <a:lvl5pPr marL="1828800" algn="l" rtl="0" fontAlgn="base">
      <a:spcBef>
        <a:spcPct val="0"/>
      </a:spcBef>
      <a:spcAft>
        <a:spcPct val="0"/>
      </a:spcAft>
      <a:defRPr kern="1200">
        <a:solidFill>
          <a:srgbClr val="F18E00"/>
        </a:solidFill>
        <a:latin typeface="Arial" charset="0"/>
        <a:ea typeface="+mn-ea"/>
        <a:cs typeface="Arial" charset="0"/>
      </a:defRPr>
    </a:lvl5pPr>
    <a:lvl6pPr marL="2286000" algn="l" defTabSz="914400" rtl="0" eaLnBrk="1" latinLnBrk="0" hangingPunct="1">
      <a:defRPr kern="1200">
        <a:solidFill>
          <a:srgbClr val="F18E00"/>
        </a:solidFill>
        <a:latin typeface="Arial" charset="0"/>
        <a:ea typeface="+mn-ea"/>
        <a:cs typeface="Arial" charset="0"/>
      </a:defRPr>
    </a:lvl6pPr>
    <a:lvl7pPr marL="2743200" algn="l" defTabSz="914400" rtl="0" eaLnBrk="1" latinLnBrk="0" hangingPunct="1">
      <a:defRPr kern="1200">
        <a:solidFill>
          <a:srgbClr val="F18E00"/>
        </a:solidFill>
        <a:latin typeface="Arial" charset="0"/>
        <a:ea typeface="+mn-ea"/>
        <a:cs typeface="Arial" charset="0"/>
      </a:defRPr>
    </a:lvl7pPr>
    <a:lvl8pPr marL="3200400" algn="l" defTabSz="914400" rtl="0" eaLnBrk="1" latinLnBrk="0" hangingPunct="1">
      <a:defRPr kern="1200">
        <a:solidFill>
          <a:srgbClr val="F18E00"/>
        </a:solidFill>
        <a:latin typeface="Arial" charset="0"/>
        <a:ea typeface="+mn-ea"/>
        <a:cs typeface="Arial" charset="0"/>
      </a:defRPr>
    </a:lvl8pPr>
    <a:lvl9pPr marL="3657600" algn="l" defTabSz="914400" rtl="0" eaLnBrk="1" latinLnBrk="0" hangingPunct="1">
      <a:defRPr kern="1200">
        <a:solidFill>
          <a:srgbClr val="F18E00"/>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192"/>
    <a:srgbClr val="CFF1FD"/>
    <a:srgbClr val="9DE2FB"/>
    <a:srgbClr val="E51B2E"/>
    <a:srgbClr val="800000"/>
    <a:srgbClr val="CC6600"/>
    <a:srgbClr val="FF0066"/>
    <a:srgbClr val="CC00FF"/>
    <a:srgbClr val="0066CC"/>
    <a:srgbClr val="E2E2E8"/>
  </p:clrMru>
</p:presentationPr>
</file>

<file path=ppt/tableStyles.xml><?xml version="1.0" encoding="utf-8"?>
<a:tblStyleLst xmlns:a="http://schemas.openxmlformats.org/drawingml/2006/main" def="{5C22544A-7EE6-4342-B048-85BDC9FD1C3A}">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13659" autoAdjust="0"/>
    <p:restoredTop sz="94803" autoAdjust="0"/>
  </p:normalViewPr>
  <p:slideViewPr>
    <p:cSldViewPr>
      <p:cViewPr>
        <p:scale>
          <a:sx n="80" d="100"/>
          <a:sy n="80" d="100"/>
        </p:scale>
        <p:origin x="-558"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1944" y="-90"/>
      </p:cViewPr>
      <p:guideLst>
        <p:guide orient="horz" pos="3120"/>
        <p:guide pos="216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E:\bien%20&#234;tre%20version%20septembre\Prindividu.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style val="4"/>
  <c:chart>
    <c:plotArea>
      <c:layout/>
      <c:barChart>
        <c:barDir val="col"/>
        <c:grouping val="clustered"/>
        <c:ser>
          <c:idx val="0"/>
          <c:order val="0"/>
          <c:spPr>
            <a:solidFill>
              <a:srgbClr val="C00000"/>
            </a:solidFill>
          </c:spPr>
          <c:dLbls>
            <c:dLbl>
              <c:idx val="0"/>
              <c:layout/>
              <c:tx>
                <c:rich>
                  <a:bodyPr/>
                  <a:lstStyle/>
                  <a:p>
                    <a:r>
                      <a:rPr lang="en-US" sz="1200"/>
                      <a:t>6</a:t>
                    </a:r>
                    <a:r>
                      <a:rPr lang="en-US"/>
                      <a:t>0,0%</a:t>
                    </a:r>
                  </a:p>
                </c:rich>
              </c:tx>
              <c:showVal val="1"/>
            </c:dLbl>
            <c:dLbl>
              <c:idx val="1"/>
              <c:layout/>
              <c:tx>
                <c:rich>
                  <a:bodyPr/>
                  <a:lstStyle/>
                  <a:p>
                    <a:r>
                      <a:rPr lang="en-US" sz="1200"/>
                      <a:t>4</a:t>
                    </a:r>
                    <a:r>
                      <a:rPr lang="en-US"/>
                      <a:t>4,5%</a:t>
                    </a:r>
                  </a:p>
                </c:rich>
              </c:tx>
              <c:showVal val="1"/>
            </c:dLbl>
            <c:dLbl>
              <c:idx val="2"/>
              <c:layout/>
              <c:tx>
                <c:rich>
                  <a:bodyPr/>
                  <a:lstStyle/>
                  <a:p>
                    <a:r>
                      <a:rPr lang="en-US" sz="1200"/>
                      <a:t>4</a:t>
                    </a:r>
                    <a:r>
                      <a:rPr lang="en-US"/>
                      <a:t>3,3%</a:t>
                    </a:r>
                  </a:p>
                </c:rich>
              </c:tx>
              <c:showVal val="1"/>
            </c:dLbl>
            <c:dLbl>
              <c:idx val="3"/>
              <c:layout/>
              <c:tx>
                <c:rich>
                  <a:bodyPr/>
                  <a:lstStyle/>
                  <a:p>
                    <a:r>
                      <a:rPr lang="en-US" sz="1200"/>
                      <a:t>3</a:t>
                    </a:r>
                    <a:r>
                      <a:rPr lang="en-US"/>
                      <a:t>1,7%</a:t>
                    </a:r>
                  </a:p>
                </c:rich>
              </c:tx>
              <c:showVal val="1"/>
            </c:dLbl>
            <c:dLbl>
              <c:idx val="4"/>
              <c:layout/>
              <c:tx>
                <c:rich>
                  <a:bodyPr/>
                  <a:lstStyle/>
                  <a:p>
                    <a:r>
                      <a:rPr lang="en-US" sz="1200"/>
                      <a:t>2</a:t>
                    </a:r>
                    <a:r>
                      <a:rPr lang="en-US"/>
                      <a:t>8,7%</a:t>
                    </a:r>
                  </a:p>
                </c:rich>
              </c:tx>
              <c:showVal val="1"/>
            </c:dLbl>
            <c:dLbl>
              <c:idx val="5"/>
              <c:layout/>
              <c:tx>
                <c:rich>
                  <a:bodyPr/>
                  <a:lstStyle/>
                  <a:p>
                    <a:r>
                      <a:rPr lang="en-US" sz="1200"/>
                      <a:t>2</a:t>
                    </a:r>
                    <a:r>
                      <a:rPr lang="en-US"/>
                      <a:t>4,2%</a:t>
                    </a:r>
                  </a:p>
                </c:rich>
              </c:tx>
              <c:showVal val="1"/>
            </c:dLbl>
            <c:txPr>
              <a:bodyPr/>
              <a:lstStyle/>
              <a:p>
                <a:pPr>
                  <a:defRPr sz="1200" b="1"/>
                </a:pPr>
                <a:endParaRPr lang="fr-FR"/>
              </a:p>
            </c:txPr>
            <c:showVal val="1"/>
          </c:dLbls>
          <c:cat>
            <c:strRef>
              <c:f>Feuil2!$E$16:$E$21</c:f>
              <c:strCache>
                <c:ptCount val="6"/>
                <c:pt idx="0">
                  <c:v>Logement</c:v>
                </c:pt>
                <c:pt idx="1">
                  <c:v>Revenu</c:v>
                </c:pt>
                <c:pt idx="2">
                  <c:v>Emploi</c:v>
                </c:pt>
                <c:pt idx="3">
                  <c:v>Santé</c:v>
                </c:pt>
                <c:pt idx="4">
                  <c:v>Vie familiale et environnement sociétal</c:v>
                </c:pt>
                <c:pt idx="5">
                  <c:v>Education</c:v>
                </c:pt>
              </c:strCache>
            </c:strRef>
          </c:cat>
          <c:val>
            <c:numRef>
              <c:f>Feuil2!$F$16:$F$21</c:f>
              <c:numCache>
                <c:formatCode>0.0</c:formatCode>
                <c:ptCount val="6"/>
                <c:pt idx="0">
                  <c:v>59.980405002728801</c:v>
                </c:pt>
                <c:pt idx="1">
                  <c:v>44.496524762681155</c:v>
                </c:pt>
                <c:pt idx="2">
                  <c:v>43.319286399947003</c:v>
                </c:pt>
                <c:pt idx="3">
                  <c:v>31.727676966396928</c:v>
                </c:pt>
                <c:pt idx="4">
                  <c:v>28.7</c:v>
                </c:pt>
                <c:pt idx="5">
                  <c:v>24.20472866128798</c:v>
                </c:pt>
              </c:numCache>
            </c:numRef>
          </c:val>
        </c:ser>
        <c:axId val="56869632"/>
        <c:axId val="56871168"/>
      </c:barChart>
      <c:catAx>
        <c:axId val="56869632"/>
        <c:scaling>
          <c:orientation val="minMax"/>
        </c:scaling>
        <c:axPos val="b"/>
        <c:tickLblPos val="nextTo"/>
        <c:txPr>
          <a:bodyPr/>
          <a:lstStyle/>
          <a:p>
            <a:pPr>
              <a:defRPr sz="1200" b="1">
                <a:latin typeface="Times New Roman" pitchFamily="18" charset="0"/>
                <a:cs typeface="Times New Roman" pitchFamily="18" charset="0"/>
              </a:defRPr>
            </a:pPr>
            <a:endParaRPr lang="fr-FR"/>
          </a:p>
        </c:txPr>
        <c:crossAx val="56871168"/>
        <c:crosses val="autoZero"/>
        <c:auto val="1"/>
        <c:lblAlgn val="ctr"/>
        <c:lblOffset val="100"/>
      </c:catAx>
      <c:valAx>
        <c:axId val="56871168"/>
        <c:scaling>
          <c:orientation val="minMax"/>
        </c:scaling>
        <c:delete val="1"/>
        <c:axPos val="l"/>
        <c:numFmt formatCode="0.0" sourceLinked="1"/>
        <c:tickLblPos val="none"/>
        <c:crossAx val="56869632"/>
        <c:crosses val="autoZero"/>
        <c:crossBetween val="between"/>
      </c:valAx>
    </c:plotArea>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2913" cy="495300"/>
          </a:xfrm>
          <a:prstGeom prst="rect">
            <a:avLst/>
          </a:prstGeom>
        </p:spPr>
        <p:txBody>
          <a:bodyPr vert="horz" lIns="91440" tIns="45720" rIns="91440" bIns="45720" rtlCol="0"/>
          <a:lstStyle>
            <a:lvl1pPr algn="l">
              <a:defRPr sz="1200">
                <a:solidFill>
                  <a:schemeClr val="tx1"/>
                </a:solidFill>
                <a:latin typeface="Arial" charset="0"/>
                <a:cs typeface="Arial" charset="0"/>
              </a:defRPr>
            </a:lvl1pPr>
          </a:lstStyle>
          <a:p>
            <a:pPr>
              <a:defRPr/>
            </a:pPr>
            <a:endParaRPr lang="fr-FR" dirty="0"/>
          </a:p>
        </p:txBody>
      </p:sp>
      <p:sp>
        <p:nvSpPr>
          <p:cNvPr id="3" name="Espace réservé de la date 2"/>
          <p:cNvSpPr>
            <a:spLocks noGrp="1"/>
          </p:cNvSpPr>
          <p:nvPr>
            <p:ph type="dt" sz="quarter" idx="1"/>
          </p:nvPr>
        </p:nvSpPr>
        <p:spPr>
          <a:xfrm>
            <a:off x="3898900" y="0"/>
            <a:ext cx="2982913" cy="495300"/>
          </a:xfrm>
          <a:prstGeom prst="rect">
            <a:avLst/>
          </a:prstGeom>
        </p:spPr>
        <p:txBody>
          <a:bodyPr vert="horz" lIns="91440" tIns="45720" rIns="91440" bIns="45720" rtlCol="0"/>
          <a:lstStyle>
            <a:lvl1pPr algn="r">
              <a:defRPr sz="1200">
                <a:solidFill>
                  <a:schemeClr val="tx1"/>
                </a:solidFill>
                <a:latin typeface="Arial" charset="0"/>
                <a:cs typeface="Arial" charset="0"/>
              </a:defRPr>
            </a:lvl1pPr>
          </a:lstStyle>
          <a:p>
            <a:pPr>
              <a:defRPr/>
            </a:pPr>
            <a:fld id="{C6C3C14B-CA90-4E03-9CBA-AF358AA23805}" type="datetimeFigureOut">
              <a:rPr lang="fr-FR"/>
              <a:pPr>
                <a:defRPr/>
              </a:pPr>
              <a:t>21/10/2015</a:t>
            </a:fld>
            <a:endParaRPr lang="fr-FR" dirty="0"/>
          </a:p>
        </p:txBody>
      </p:sp>
      <p:sp>
        <p:nvSpPr>
          <p:cNvPr id="4" name="Espace réservé du pied de page 3"/>
          <p:cNvSpPr>
            <a:spLocks noGrp="1"/>
          </p:cNvSpPr>
          <p:nvPr>
            <p:ph type="ftr" sz="quarter" idx="2"/>
          </p:nvPr>
        </p:nvSpPr>
        <p:spPr>
          <a:xfrm>
            <a:off x="0" y="9409113"/>
            <a:ext cx="2982913" cy="495300"/>
          </a:xfrm>
          <a:prstGeom prst="rect">
            <a:avLst/>
          </a:prstGeom>
        </p:spPr>
        <p:txBody>
          <a:bodyPr vert="horz" lIns="91440" tIns="45720" rIns="91440" bIns="45720" rtlCol="0" anchor="b"/>
          <a:lstStyle>
            <a:lvl1pPr algn="l">
              <a:defRPr sz="1200">
                <a:solidFill>
                  <a:schemeClr val="tx1"/>
                </a:solidFill>
                <a:latin typeface="Arial" charset="0"/>
                <a:cs typeface="Arial" charset="0"/>
              </a:defRPr>
            </a:lvl1pPr>
          </a:lstStyle>
          <a:p>
            <a:pPr>
              <a:defRPr/>
            </a:pPr>
            <a:endParaRPr lang="fr-FR" dirty="0"/>
          </a:p>
        </p:txBody>
      </p:sp>
      <p:sp>
        <p:nvSpPr>
          <p:cNvPr id="5" name="Espace réservé du numéro de diapositive 4"/>
          <p:cNvSpPr>
            <a:spLocks noGrp="1"/>
          </p:cNvSpPr>
          <p:nvPr>
            <p:ph type="sldNum" sz="quarter" idx="3"/>
          </p:nvPr>
        </p:nvSpPr>
        <p:spPr>
          <a:xfrm>
            <a:off x="3898900" y="9409113"/>
            <a:ext cx="2982913" cy="495300"/>
          </a:xfrm>
          <a:prstGeom prst="rect">
            <a:avLst/>
          </a:prstGeom>
        </p:spPr>
        <p:txBody>
          <a:bodyPr vert="horz" lIns="91440" tIns="45720" rIns="91440" bIns="45720" rtlCol="0" anchor="b"/>
          <a:lstStyle>
            <a:lvl1pPr algn="r">
              <a:defRPr sz="1200">
                <a:solidFill>
                  <a:schemeClr val="tx1"/>
                </a:solidFill>
                <a:latin typeface="Arial" charset="0"/>
                <a:cs typeface="Arial" charset="0"/>
              </a:defRPr>
            </a:lvl1pPr>
          </a:lstStyle>
          <a:p>
            <a:pPr>
              <a:defRPr/>
            </a:pPr>
            <a:fld id="{95779364-4DFD-4888-8014-AC7087966B54}" type="slidenum">
              <a:rPr lang="fr-FR"/>
              <a:pPr>
                <a:defRPr/>
              </a:pPr>
              <a:t>‹N°›</a:t>
            </a:fld>
            <a:endParaRPr lang="fr-FR"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8291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Arial" charset="0"/>
                <a:cs typeface="Arial" charset="0"/>
              </a:defRPr>
            </a:lvl1pPr>
          </a:lstStyle>
          <a:p>
            <a:pPr>
              <a:defRPr/>
            </a:pPr>
            <a:endParaRPr lang="fr-FR" dirty="0"/>
          </a:p>
        </p:txBody>
      </p:sp>
      <p:sp>
        <p:nvSpPr>
          <p:cNvPr id="12291" name="Rectangle 3"/>
          <p:cNvSpPr>
            <a:spLocks noGrp="1" noChangeArrowheads="1"/>
          </p:cNvSpPr>
          <p:nvPr>
            <p:ph type="dt" idx="1"/>
          </p:nvPr>
        </p:nvSpPr>
        <p:spPr bwMode="auto">
          <a:xfrm>
            <a:off x="3898900" y="0"/>
            <a:ext cx="298291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cs typeface="Arial" charset="0"/>
              </a:defRPr>
            </a:lvl1pPr>
          </a:lstStyle>
          <a:p>
            <a:pPr>
              <a:defRPr/>
            </a:pPr>
            <a:endParaRPr lang="fr-FR" dirty="0"/>
          </a:p>
        </p:txBody>
      </p:sp>
      <p:sp>
        <p:nvSpPr>
          <p:cNvPr id="39940" name="Rectangle 4"/>
          <p:cNvSpPr>
            <a:spLocks noGrp="1" noRot="1" noChangeAspect="1" noChangeArrowheads="1" noTextEdit="1"/>
          </p:cNvSpPr>
          <p:nvPr>
            <p:ph type="sldImg" idx="2"/>
          </p:nvPr>
        </p:nvSpPr>
        <p:spPr bwMode="auto">
          <a:xfrm>
            <a:off x="965200" y="742950"/>
            <a:ext cx="4953000" cy="3714750"/>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687388" y="4705350"/>
            <a:ext cx="5508625" cy="4457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2294" name="Rectangle 6"/>
          <p:cNvSpPr>
            <a:spLocks noGrp="1" noChangeArrowheads="1"/>
          </p:cNvSpPr>
          <p:nvPr>
            <p:ph type="ftr" sz="quarter" idx="4"/>
          </p:nvPr>
        </p:nvSpPr>
        <p:spPr bwMode="auto">
          <a:xfrm>
            <a:off x="0" y="9409113"/>
            <a:ext cx="298291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cs typeface="Arial" charset="0"/>
              </a:defRPr>
            </a:lvl1pPr>
          </a:lstStyle>
          <a:p>
            <a:pPr>
              <a:defRPr/>
            </a:pPr>
            <a:endParaRPr lang="fr-FR" dirty="0"/>
          </a:p>
        </p:txBody>
      </p:sp>
      <p:sp>
        <p:nvSpPr>
          <p:cNvPr id="12295" name="Rectangle 7"/>
          <p:cNvSpPr>
            <a:spLocks noGrp="1" noChangeArrowheads="1"/>
          </p:cNvSpPr>
          <p:nvPr>
            <p:ph type="sldNum" sz="quarter" idx="5"/>
          </p:nvPr>
        </p:nvSpPr>
        <p:spPr bwMode="auto">
          <a:xfrm>
            <a:off x="3898900" y="9409113"/>
            <a:ext cx="298291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cs typeface="Arial" charset="0"/>
              </a:defRPr>
            </a:lvl1pPr>
          </a:lstStyle>
          <a:p>
            <a:pPr>
              <a:defRPr/>
            </a:pPr>
            <a:fld id="{5996E90B-2C40-4F3B-9FE8-44D7305BC0B3}" type="slidenum">
              <a:rPr lang="fr-FR"/>
              <a:pPr>
                <a:defRPr/>
              </a:pPr>
              <a:t>‹N°›</a:t>
            </a:fld>
            <a:endParaRPr lang="fr-FR"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dirty="0">
                  <a:latin typeface="Century Gothic" pitchFamily="34" charset="0"/>
                </a:rPr>
                <a:t>www.hcp.ma</a:t>
              </a: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a:spcBef>
                <a:spcPct val="50000"/>
              </a:spcBef>
              <a:defRPr/>
            </a:pPr>
            <a:endParaRPr lang="fr-FR" dirty="0"/>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dirty="0"/>
              <a:t>Cliquez pour modifier le style du titre</a:t>
            </a: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dirty="0"/>
              <a:t>Cliquez pour modifier le style des sous-titres du masque</a:t>
            </a:r>
          </a:p>
        </p:txBody>
      </p:sp>
      <p:sp>
        <p:nvSpPr>
          <p:cNvPr id="8" name="Rectangle 7"/>
          <p:cNvSpPr>
            <a:spLocks noGrp="1" noChangeArrowheads="1"/>
          </p:cNvSpPr>
          <p:nvPr>
            <p:ph type="dt" sz="half" idx="10"/>
          </p:nvPr>
        </p:nvSpPr>
        <p:spPr/>
        <p:txBody>
          <a:bodyPr/>
          <a:lstStyle>
            <a:lvl1pPr algn="r" rtl="1">
              <a:defRPr/>
            </a:lvl1pPr>
          </a:lstStyle>
          <a:p>
            <a:pPr>
              <a:defRPr/>
            </a:pPr>
            <a:fld id="{AE9A40E8-3AD6-44FA-B4B3-8B0BEA496B61}" type="datetime1">
              <a:rPr lang="fr-FR"/>
              <a:pPr>
                <a:defRPr/>
              </a:pPr>
              <a:t>21/10/2015</a:t>
            </a:fld>
            <a:endParaRPr lang="fr-FR" dirty="0"/>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pPr>
              <a:defRPr/>
            </a:pPr>
            <a:fld id="{3FD15086-34FE-4CFF-B9BE-B7EF94FFEC3E}" type="slidenum">
              <a:rPr lang="fr-FR"/>
              <a:pPr>
                <a:defRPr/>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38626E81-24F7-4A83-9429-E75B41BE353C}" type="datetime1">
              <a:rPr lang="fr-FR"/>
              <a:pPr>
                <a:defRPr/>
              </a:pPr>
              <a:t>21/10/2015</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A57349A8-5682-49C3-8364-BA081985D7B6}" type="slidenum">
              <a:rPr lang="fr-FR"/>
              <a:pPr>
                <a:defRPr/>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17B31D5D-639E-4CC2-8135-EFE400ADD383}" type="datetime1">
              <a:rPr lang="fr-FR"/>
              <a:pPr>
                <a:defRPr/>
              </a:pPr>
              <a:t>21/10/2015</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FAE47B07-1927-4EC1-89DD-F6F518D6D9B9}" type="slidenum">
              <a:rPr lang="fr-FR"/>
              <a:pPr>
                <a:defRPr/>
              </a:pPr>
              <a:t>‹N°›</a:t>
            </a:fld>
            <a:endParaRPr lang="fr-F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5D7145DB-A3D6-4574-B3DC-36C33C6E5283}" type="datetime1">
              <a:rPr lang="fr-FR"/>
              <a:pPr>
                <a:defRPr/>
              </a:pPr>
              <a:t>21/10/2015</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B6D0FFF8-E31B-4D96-B6F4-167050938E65}" type="slidenum">
              <a:rPr lang="fr-FR"/>
              <a:pPr>
                <a:defRPr/>
              </a:pPr>
              <a:t>‹N°›</a:t>
            </a:fld>
            <a:endParaRPr lang="fr-F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765175"/>
            <a:ext cx="8229600" cy="5360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77F39DB4-B725-4027-A6DF-44CBC598ACFB}" type="datetime1">
              <a:rPr lang="fr-FR"/>
              <a:pPr>
                <a:defRPr/>
              </a:pPr>
              <a:t>21/10/2015</a:t>
            </a:fld>
            <a:endParaRPr lang="fr-FR" dirty="0"/>
          </a:p>
        </p:txBody>
      </p:sp>
      <p:sp>
        <p:nvSpPr>
          <p:cNvPr id="4" name="Rectangle 8"/>
          <p:cNvSpPr>
            <a:spLocks noGrp="1" noChangeArrowheads="1"/>
          </p:cNvSpPr>
          <p:nvPr>
            <p:ph type="sldNum" sz="quarter" idx="11"/>
          </p:nvPr>
        </p:nvSpPr>
        <p:spPr>
          <a:ln/>
        </p:spPr>
        <p:txBody>
          <a:bodyPr/>
          <a:lstStyle>
            <a:lvl1pPr>
              <a:defRPr/>
            </a:lvl1pPr>
          </a:lstStyle>
          <a:p>
            <a:pPr>
              <a:defRPr/>
            </a:pPr>
            <a:fld id="{A537F61F-45E7-4267-8C2F-E867CCADDEB1}" type="slidenum">
              <a:rPr lang="fr-FR"/>
              <a:pPr>
                <a:defRPr/>
              </a:pPr>
              <a:t>‹N°›</a:t>
            </a:fld>
            <a:endParaRPr lang="fr-F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EBE7E1B0-1F90-495B-B9B5-837BECEA337E}" type="datetime1">
              <a:rPr lang="fr-FR"/>
              <a:pPr>
                <a:defRPr/>
              </a:pPr>
              <a:t>21/10/2015</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40D50618-8896-4F1E-825C-2159361FB7EB}" type="slidenum">
              <a:rPr lang="fr-FR"/>
              <a:pPr>
                <a:defRPr/>
              </a:pPr>
              <a:t>‹N°›</a:t>
            </a:fld>
            <a:endParaRPr lang="fr-FR"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graphique 2"/>
          <p:cNvSpPr>
            <a:spLocks noGrp="1"/>
          </p:cNvSpPr>
          <p:nvPr>
            <p:ph type="chart" idx="1"/>
          </p:nvPr>
        </p:nvSpPr>
        <p:spPr>
          <a:xfrm>
            <a:off x="457200" y="2133600"/>
            <a:ext cx="8229600" cy="3992563"/>
          </a:xfrm>
        </p:spPr>
        <p:txBody>
          <a:bodyPr/>
          <a:lstStyle/>
          <a:p>
            <a:pPr lvl="0"/>
            <a:endParaRPr lang="fr-FR" noProof="0" dirty="0"/>
          </a:p>
        </p:txBody>
      </p:sp>
      <p:sp>
        <p:nvSpPr>
          <p:cNvPr id="4" name="Rectangle 7"/>
          <p:cNvSpPr>
            <a:spLocks noGrp="1" noChangeArrowheads="1"/>
          </p:cNvSpPr>
          <p:nvPr>
            <p:ph type="dt" sz="half" idx="10"/>
          </p:nvPr>
        </p:nvSpPr>
        <p:spPr>
          <a:ln/>
        </p:spPr>
        <p:txBody>
          <a:bodyPr/>
          <a:lstStyle>
            <a:lvl1pPr>
              <a:defRPr/>
            </a:lvl1pPr>
          </a:lstStyle>
          <a:p>
            <a:pPr>
              <a:defRPr/>
            </a:pPr>
            <a:fld id="{60D603B1-DD62-4B8B-B7E3-BBDF21E376AE}" type="datetime1">
              <a:rPr lang="fr-FR"/>
              <a:pPr>
                <a:defRPr/>
              </a:pPr>
              <a:t>21/10/2015</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6F521B14-4687-44D4-909D-8B58020396F0}" type="slidenum">
              <a:rPr lang="fr-FR"/>
              <a:pPr>
                <a:defRPr/>
              </a:pPr>
              <a:t>‹N°›</a:t>
            </a:fld>
            <a:endParaRPr lang="fr-FR"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2133600"/>
            <a:ext cx="8229600" cy="3992563"/>
          </a:xfrm>
        </p:spPr>
        <p:txBody>
          <a:bodyPr/>
          <a:lstStyle/>
          <a:p>
            <a:pPr lvl="0"/>
            <a:endParaRPr lang="fr-FR" noProof="0" dirty="0"/>
          </a:p>
        </p:txBody>
      </p:sp>
      <p:sp>
        <p:nvSpPr>
          <p:cNvPr id="4" name="Rectangle 7"/>
          <p:cNvSpPr>
            <a:spLocks noGrp="1" noChangeArrowheads="1"/>
          </p:cNvSpPr>
          <p:nvPr>
            <p:ph type="dt" sz="half" idx="10"/>
          </p:nvPr>
        </p:nvSpPr>
        <p:spPr>
          <a:ln/>
        </p:spPr>
        <p:txBody>
          <a:bodyPr/>
          <a:lstStyle>
            <a:lvl1pPr>
              <a:defRPr/>
            </a:lvl1pPr>
          </a:lstStyle>
          <a:p>
            <a:pPr>
              <a:defRPr/>
            </a:pPr>
            <a:fld id="{3A6FF3FD-466A-44D0-B2E3-E7CAD34EC367}" type="datetime1">
              <a:rPr lang="fr-FR"/>
              <a:pPr>
                <a:defRPr/>
              </a:pPr>
              <a:t>21/10/2015</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4772AB83-709D-4971-B0EC-996BF5B77B49}" type="slidenum">
              <a:rPr lang="fr-FR"/>
              <a:pPr>
                <a:defRPr/>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42F78A4B-FD8A-4F62-BD64-52DE086156C8}" type="datetime1">
              <a:rPr lang="fr-FR"/>
              <a:pPr>
                <a:defRPr/>
              </a:pPr>
              <a:t>21/10/2015</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A16E0C30-37A1-4889-9E2D-5B8FA465464B}" type="slidenum">
              <a:rPr lang="fr-FR"/>
              <a:pPr>
                <a:defRPr/>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fld id="{81B5537F-76C0-4477-85E9-254166626816}" type="datetime1">
              <a:rPr lang="fr-FR"/>
              <a:pPr>
                <a:defRPr/>
              </a:pPr>
              <a:t>21/10/2015</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4B1BC047-274A-4D79-ADBB-3B67806917F8}" type="slidenum">
              <a:rPr lang="fr-FR"/>
              <a:pPr>
                <a:defRPr/>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FBD4F114-0DB4-4DD2-966D-2AAE49BF8573}" type="datetime1">
              <a:rPr lang="fr-FR"/>
              <a:pPr>
                <a:defRPr/>
              </a:pPr>
              <a:t>21/10/2015</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A8D17B45-F807-469C-AB67-410D497BCE7C}" type="slidenum">
              <a:rPr lang="fr-FR"/>
              <a:pPr>
                <a:defRPr/>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fld id="{BB8E7876-D10E-42D2-9076-8E5F7822278F}" type="datetime1">
              <a:rPr lang="fr-FR"/>
              <a:pPr>
                <a:defRPr/>
              </a:pPr>
              <a:t>21/10/2015</a:t>
            </a:fld>
            <a:endParaRPr lang="fr-FR" dirty="0"/>
          </a:p>
        </p:txBody>
      </p:sp>
      <p:sp>
        <p:nvSpPr>
          <p:cNvPr id="8" name="Rectangle 8"/>
          <p:cNvSpPr>
            <a:spLocks noGrp="1" noChangeArrowheads="1"/>
          </p:cNvSpPr>
          <p:nvPr>
            <p:ph type="sldNum" sz="quarter" idx="11"/>
          </p:nvPr>
        </p:nvSpPr>
        <p:spPr>
          <a:ln/>
        </p:spPr>
        <p:txBody>
          <a:bodyPr/>
          <a:lstStyle>
            <a:lvl1pPr>
              <a:defRPr/>
            </a:lvl1pPr>
          </a:lstStyle>
          <a:p>
            <a:pPr>
              <a:defRPr/>
            </a:pPr>
            <a:fld id="{02E44B6B-5D09-4FAD-8F1F-8A33A97BB075}" type="slidenum">
              <a:rPr lang="fr-FR"/>
              <a:pPr>
                <a:defRPr/>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47DB7302-388C-49E0-A738-5EE1D1F80F36}" type="datetime1">
              <a:rPr lang="fr-FR"/>
              <a:pPr>
                <a:defRPr/>
              </a:pPr>
              <a:t>21/10/2015</a:t>
            </a:fld>
            <a:endParaRPr lang="fr-FR" dirty="0"/>
          </a:p>
        </p:txBody>
      </p:sp>
      <p:sp>
        <p:nvSpPr>
          <p:cNvPr id="4" name="Rectangle 8"/>
          <p:cNvSpPr>
            <a:spLocks noGrp="1" noChangeArrowheads="1"/>
          </p:cNvSpPr>
          <p:nvPr>
            <p:ph type="sldNum" sz="quarter" idx="11"/>
          </p:nvPr>
        </p:nvSpPr>
        <p:spPr>
          <a:ln/>
        </p:spPr>
        <p:txBody>
          <a:bodyPr/>
          <a:lstStyle>
            <a:lvl1pPr>
              <a:defRPr/>
            </a:lvl1pPr>
          </a:lstStyle>
          <a:p>
            <a:pPr>
              <a:defRPr/>
            </a:pPr>
            <a:fld id="{C6B5DC10-5E9C-4E91-8E50-BF9E40CD2643}" type="slidenum">
              <a:rPr lang="fr-FR"/>
              <a:pPr>
                <a:defRPr/>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395992C0-25EC-47C8-8736-A978A8483F02}" type="datetime1">
              <a:rPr lang="fr-FR"/>
              <a:pPr>
                <a:defRPr/>
              </a:pPr>
              <a:t>21/10/2015</a:t>
            </a:fld>
            <a:endParaRPr lang="fr-FR" dirty="0"/>
          </a:p>
        </p:txBody>
      </p:sp>
      <p:sp>
        <p:nvSpPr>
          <p:cNvPr id="3" name="Rectangle 8"/>
          <p:cNvSpPr>
            <a:spLocks noGrp="1" noChangeArrowheads="1"/>
          </p:cNvSpPr>
          <p:nvPr>
            <p:ph type="sldNum" sz="quarter" idx="11"/>
          </p:nvPr>
        </p:nvSpPr>
        <p:spPr>
          <a:ln/>
        </p:spPr>
        <p:txBody>
          <a:bodyPr/>
          <a:lstStyle>
            <a:lvl1pPr>
              <a:defRPr/>
            </a:lvl1pPr>
          </a:lstStyle>
          <a:p>
            <a:pPr>
              <a:defRPr/>
            </a:pPr>
            <a:fld id="{B32CA7D6-A2FB-467D-AA5D-1567C13F4FC0}" type="slidenum">
              <a:rPr lang="fr-FR"/>
              <a:pPr>
                <a:defRPr/>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096B40EF-1F00-4896-8AC6-99F1FD8B434B}" type="datetime1">
              <a:rPr lang="fr-FR"/>
              <a:pPr>
                <a:defRPr/>
              </a:pPr>
              <a:t>21/10/2015</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741C4049-8252-46EE-A93B-16604511A991}" type="slidenum">
              <a:rPr lang="fr-FR"/>
              <a:pPr>
                <a:defRPr/>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D358BE72-4AA0-493A-9135-3BD357F4D9ED}" type="datetime1">
              <a:rPr lang="fr-FR"/>
              <a:pPr>
                <a:defRPr/>
              </a:pPr>
              <a:t>21/10/2015</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28165D9E-28A2-4AFE-AC17-2EB4C7849FC3}" type="slidenum">
              <a:rPr lang="fr-FR"/>
              <a:pPr>
                <a:defRPr/>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pic>
          <p:nvPicPr>
            <p:cNvPr id="1031" name="Picture 3" descr="contenu"/>
            <p:cNvPicPr>
              <a:picLocks noChangeAspect="1" noChangeArrowheads="1"/>
            </p:cNvPicPr>
            <p:nvPr userDrawn="1"/>
          </p:nvPicPr>
          <p:blipFill>
            <a:blip r:embed="rId18"/>
            <a:srcRect/>
            <a:stretch>
              <a:fillRect/>
            </a:stretch>
          </p:blipFill>
          <p:spPr bwMode="auto">
            <a:xfrm>
              <a:off x="0" y="0"/>
              <a:ext cx="5760" cy="4320"/>
            </a:xfrm>
            <a:prstGeom prst="rect">
              <a:avLst/>
            </a:prstGeom>
            <a:noFill/>
            <a:ln w="9525">
              <a:noFill/>
              <a:miter lim="800000"/>
              <a:headEnd/>
              <a:tailEnd/>
            </a:ln>
          </p:spPr>
        </p:pic>
        <p:sp>
          <p:nvSpPr>
            <p:cNvPr id="9523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dirty="0">
                  <a:latin typeface="Century Gothic" pitchFamily="34" charset="0"/>
                </a:rPr>
                <a:t>www.hcp.ma</a:t>
              </a:r>
            </a:p>
          </p:txBody>
        </p:sp>
      </p:grpSp>
      <p:sp>
        <p:nvSpPr>
          <p:cNvPr id="1027"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8"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95239" name="Rectangle 7"/>
          <p:cNvSpPr>
            <a:spLocks noGrp="1" noChangeArrowheads="1"/>
          </p:cNvSpPr>
          <p:nvPr>
            <p:ph type="dt" sz="half" idx="2"/>
          </p:nvPr>
        </p:nvSpPr>
        <p:spPr bwMode="auto">
          <a:xfrm>
            <a:off x="0" y="6513513"/>
            <a:ext cx="1096963"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a:defRPr sz="1200" b="1">
                <a:latin typeface="+mn-lt"/>
                <a:cs typeface="Arial" charset="0"/>
              </a:defRPr>
            </a:lvl1pPr>
          </a:lstStyle>
          <a:p>
            <a:pPr>
              <a:defRPr/>
            </a:pPr>
            <a:fld id="{2F3E584D-5628-4A24-B10B-464C181D94F2}" type="datetime1">
              <a:rPr lang="fr-FR"/>
              <a:pPr>
                <a:defRPr/>
              </a:pPr>
              <a:t>21/10/2015</a:t>
            </a:fld>
            <a:endParaRPr lang="fr-FR" dirty="0"/>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200" b="1">
                <a:latin typeface="+mn-lt"/>
                <a:cs typeface="Arial" charset="0"/>
              </a:defRPr>
            </a:lvl1pPr>
          </a:lstStyle>
          <a:p>
            <a:pPr>
              <a:defRPr/>
            </a:pPr>
            <a:fld id="{D94B1E5F-8416-4D44-BF53-70196847CCDE}" type="slidenum">
              <a:rPr lang="fr-FR"/>
              <a:pPr>
                <a:defRPr/>
              </a:pPr>
              <a:t>‹N°›</a:t>
            </a:fld>
            <a:endParaRPr lang="fr-FR" dirty="0"/>
          </a:p>
        </p:txBody>
      </p:sp>
    </p:spTree>
  </p:cSld>
  <p:clrMap bg1="lt1" tx1="dk1" bg2="lt2" tx2="dk2" accent1="accent1" accent2="accent2" accent3="accent3" accent4="accent4" accent5="accent5" accent6="accent6" hlink="hlink" folHlink="folHlink"/>
  <p:sldLayoutIdLst>
    <p:sldLayoutId id="2147484075" r:id="rId1"/>
    <p:sldLayoutId id="2147484060" r:id="rId2"/>
    <p:sldLayoutId id="2147484061" r:id="rId3"/>
    <p:sldLayoutId id="2147484062" r:id="rId4"/>
    <p:sldLayoutId id="2147484063" r:id="rId5"/>
    <p:sldLayoutId id="2147484064" r:id="rId6"/>
    <p:sldLayoutId id="2147484065" r:id="rId7"/>
    <p:sldLayoutId id="2147484066" r:id="rId8"/>
    <p:sldLayoutId id="2147484067" r:id="rId9"/>
    <p:sldLayoutId id="2147484068" r:id="rId10"/>
    <p:sldLayoutId id="2147484069" r:id="rId11"/>
    <p:sldLayoutId id="2147484070" r:id="rId12"/>
    <p:sldLayoutId id="2147484071" r:id="rId13"/>
    <p:sldLayoutId id="2147484072" r:id="rId14"/>
    <p:sldLayoutId id="2147484073" r:id="rId15"/>
    <p:sldLayoutId id="2147484074" r:id="rId16"/>
  </p:sldLayoutIdLst>
  <p:hf hdr="0" ftr="0" dt="0"/>
  <p:txStyles>
    <p:titleStyle>
      <a:lvl1pPr algn="ctr" rtl="0" eaLnBrk="0" fontAlgn="base" hangingPunct="0">
        <a:spcBef>
          <a:spcPct val="0"/>
        </a:spcBef>
        <a:spcAft>
          <a:spcPct val="0"/>
        </a:spcAft>
        <a:defRPr sz="4000" b="1">
          <a:solidFill>
            <a:srgbClr val="7B003B"/>
          </a:solidFill>
          <a:latin typeface="+mj-lt"/>
          <a:ea typeface="+mj-ea"/>
          <a:cs typeface="+mj-cs"/>
        </a:defRPr>
      </a:lvl1pPr>
      <a:lvl2pPr algn="ctr" rtl="0" eaLnBrk="0" fontAlgn="base" hangingPunct="0">
        <a:spcBef>
          <a:spcPct val="0"/>
        </a:spcBef>
        <a:spcAft>
          <a:spcPct val="0"/>
        </a:spcAft>
        <a:defRPr sz="4000" b="1">
          <a:solidFill>
            <a:srgbClr val="7B003B"/>
          </a:solidFill>
          <a:latin typeface="Edwardian Script ITC" pitchFamily="66" charset="0"/>
        </a:defRPr>
      </a:lvl2pPr>
      <a:lvl3pPr algn="ctr" rtl="0" eaLnBrk="0" fontAlgn="base" hangingPunct="0">
        <a:spcBef>
          <a:spcPct val="0"/>
        </a:spcBef>
        <a:spcAft>
          <a:spcPct val="0"/>
        </a:spcAft>
        <a:defRPr sz="4000" b="1">
          <a:solidFill>
            <a:srgbClr val="7B003B"/>
          </a:solidFill>
          <a:latin typeface="Edwardian Script ITC" pitchFamily="66" charset="0"/>
        </a:defRPr>
      </a:lvl3pPr>
      <a:lvl4pPr algn="ctr" rtl="0" eaLnBrk="0" fontAlgn="base" hangingPunct="0">
        <a:spcBef>
          <a:spcPct val="0"/>
        </a:spcBef>
        <a:spcAft>
          <a:spcPct val="0"/>
        </a:spcAft>
        <a:defRPr sz="4000" b="1">
          <a:solidFill>
            <a:srgbClr val="7B003B"/>
          </a:solidFill>
          <a:latin typeface="Edwardian Script ITC" pitchFamily="66" charset="0"/>
        </a:defRPr>
      </a:lvl4pPr>
      <a:lvl5pPr algn="ctr" rtl="0" eaLnBrk="0" fontAlgn="base" hangingPunct="0">
        <a:spcBef>
          <a:spcPct val="0"/>
        </a:spcBef>
        <a:spcAft>
          <a:spcPct val="0"/>
        </a:spcAft>
        <a:defRPr sz="4000" b="1">
          <a:solidFill>
            <a:srgbClr val="7B003B"/>
          </a:solidFill>
          <a:latin typeface="Edwardian Script ITC" pitchFamily="66" charset="0"/>
        </a:defRPr>
      </a:lvl5pPr>
      <a:lvl6pPr marL="457200" algn="ctr" rtl="0" fontAlgn="base">
        <a:spcBef>
          <a:spcPct val="0"/>
        </a:spcBef>
        <a:spcAft>
          <a:spcPct val="0"/>
        </a:spcAft>
        <a:defRPr sz="4000" b="1">
          <a:solidFill>
            <a:srgbClr val="7B003B"/>
          </a:solidFill>
          <a:latin typeface="Edwardian Script ITC" pitchFamily="66" charset="0"/>
        </a:defRPr>
      </a:lvl6pPr>
      <a:lvl7pPr marL="914400" algn="ctr" rtl="0" fontAlgn="base">
        <a:spcBef>
          <a:spcPct val="0"/>
        </a:spcBef>
        <a:spcAft>
          <a:spcPct val="0"/>
        </a:spcAft>
        <a:defRPr sz="4000" b="1">
          <a:solidFill>
            <a:srgbClr val="7B003B"/>
          </a:solidFill>
          <a:latin typeface="Edwardian Script ITC" pitchFamily="66" charset="0"/>
        </a:defRPr>
      </a:lvl7pPr>
      <a:lvl8pPr marL="1371600" algn="ctr" rtl="0" fontAlgn="base">
        <a:spcBef>
          <a:spcPct val="0"/>
        </a:spcBef>
        <a:spcAft>
          <a:spcPct val="0"/>
        </a:spcAft>
        <a:defRPr sz="4000" b="1">
          <a:solidFill>
            <a:srgbClr val="7B003B"/>
          </a:solidFill>
          <a:latin typeface="Edwardian Script ITC" pitchFamily="66" charset="0"/>
        </a:defRPr>
      </a:lvl8pPr>
      <a:lvl9pPr marL="1828800" algn="ctr" rtl="0" fontAlgn="base">
        <a:spcBef>
          <a:spcPct val="0"/>
        </a:spcBef>
        <a:spcAft>
          <a:spcPct val="0"/>
        </a:spcAft>
        <a:defRPr sz="4000" b="1">
          <a:solidFill>
            <a:srgbClr val="7B003B"/>
          </a:solidFill>
          <a:latin typeface="Edwardian Script ITC" pitchFamily="66" charset="0"/>
        </a:defRPr>
      </a:lvl9pPr>
    </p:titleStyle>
    <p:bodyStyle>
      <a:lvl1pPr marL="342900" indent="-342900" algn="l" rtl="0" eaLnBrk="0" fontAlgn="base" hangingPunct="0">
        <a:spcBef>
          <a:spcPct val="20000"/>
        </a:spcBef>
        <a:spcAft>
          <a:spcPct val="0"/>
        </a:spcAft>
        <a:buClr>
          <a:srgbClr val="7B003B"/>
        </a:buClr>
        <a:buSzPct val="120000"/>
        <a:buBlip>
          <a:blip r:embed="rId19"/>
        </a:buBlip>
        <a:defRPr sz="2400">
          <a:solidFill>
            <a:schemeClr val="bg2"/>
          </a:solidFill>
          <a:latin typeface="+mn-lt"/>
          <a:ea typeface="+mn-ea"/>
          <a:cs typeface="+mn-cs"/>
        </a:defRPr>
      </a:lvl1pPr>
      <a:lvl2pPr marL="742950" indent="-285750" algn="l" rtl="0" eaLnBrk="0" fontAlgn="base" hangingPunct="0">
        <a:spcBef>
          <a:spcPct val="20000"/>
        </a:spcBef>
        <a:spcAft>
          <a:spcPct val="0"/>
        </a:spcAft>
        <a:buClr>
          <a:srgbClr val="F18E00"/>
        </a:buClr>
        <a:buSzPct val="120000"/>
        <a:buFont typeface="Arial" charset="0"/>
        <a:buBlip>
          <a:blip r:embed="rId20"/>
        </a:buBlip>
        <a:defRPr sz="2000">
          <a:solidFill>
            <a:schemeClr val="bg2"/>
          </a:solidFill>
          <a:latin typeface="+mn-lt"/>
        </a:defRPr>
      </a:lvl2pPr>
      <a:lvl3pPr marL="1143000" indent="-228600" algn="l" rtl="0" eaLnBrk="0" fontAlgn="base" hangingPunct="0">
        <a:spcBef>
          <a:spcPct val="20000"/>
        </a:spcBef>
        <a:spcAft>
          <a:spcPct val="0"/>
        </a:spcAft>
        <a:buClr>
          <a:schemeClr val="bg2"/>
        </a:buClr>
        <a:buSzPct val="120000"/>
        <a:buBlip>
          <a:blip r:embed="rId21"/>
        </a:buBlip>
        <a:defRPr sz="1600">
          <a:solidFill>
            <a:schemeClr val="bg2"/>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8"/>
          <p:cNvSpPr>
            <a:spLocks noGrp="1" noChangeArrowheads="1"/>
          </p:cNvSpPr>
          <p:nvPr>
            <p:ph type="sldNum" sz="quarter" idx="11"/>
          </p:nvPr>
        </p:nvSpPr>
        <p:spPr/>
        <p:txBody>
          <a:bodyPr/>
          <a:lstStyle/>
          <a:p>
            <a:pPr>
              <a:defRPr/>
            </a:pPr>
            <a:fld id="{494D8C25-3C42-4AF3-9A0D-200F31399305}" type="slidenum">
              <a:rPr lang="ar-SA" smtClean="0"/>
              <a:pPr>
                <a:defRPr/>
              </a:pPr>
              <a:t>1</a:t>
            </a:fld>
            <a:endParaRPr lang="fr-FR" dirty="0" smtClean="0"/>
          </a:p>
        </p:txBody>
      </p:sp>
      <p:sp>
        <p:nvSpPr>
          <p:cNvPr id="3075" name="Rectangle 3"/>
          <p:cNvSpPr>
            <a:spLocks noGrp="1" noChangeArrowheads="1"/>
          </p:cNvSpPr>
          <p:nvPr>
            <p:ph type="body" idx="1"/>
          </p:nvPr>
        </p:nvSpPr>
        <p:spPr>
          <a:xfrm>
            <a:off x="357188" y="2143115"/>
            <a:ext cx="8358187" cy="3929091"/>
          </a:xfrm>
        </p:spPr>
        <p:txBody>
          <a:bodyPr/>
          <a:lstStyle/>
          <a:p>
            <a:pPr algn="ctr" eaLnBrk="1" hangingPunct="1">
              <a:buFontTx/>
              <a:buNone/>
            </a:pPr>
            <a:endParaRPr lang="fr-FR" sz="1600" b="1" dirty="0" smtClean="0">
              <a:latin typeface="Berlin Sans FB Demi" pitchFamily="34" charset="0"/>
            </a:endParaRPr>
          </a:p>
          <a:p>
            <a:pPr algn="ctr">
              <a:buNone/>
            </a:pPr>
            <a:endParaRPr lang="fr-FR" sz="3200" b="1" dirty="0" smtClean="0">
              <a:solidFill>
                <a:srgbClr val="800000"/>
              </a:solidFill>
            </a:endParaRPr>
          </a:p>
          <a:p>
            <a:pPr algn="ctr">
              <a:buNone/>
            </a:pPr>
            <a:r>
              <a:rPr lang="fr-FR" sz="3200" b="1" dirty="0" smtClean="0">
                <a:solidFill>
                  <a:srgbClr val="800000"/>
                </a:solidFill>
              </a:rPr>
              <a:t>l’Enquête Nationale sur le bien-être 2012</a:t>
            </a:r>
          </a:p>
          <a:p>
            <a:pPr algn="ctr">
              <a:buFontTx/>
              <a:buNone/>
            </a:pPr>
            <a:endParaRPr lang="fr-FR" sz="3200" b="1" dirty="0" smtClean="0">
              <a:solidFill>
                <a:schemeClr val="tx1"/>
              </a:solidFill>
              <a:latin typeface="Arial" pitchFamily="34" charset="0"/>
              <a:cs typeface="Arial" pitchFamily="34" charset="0"/>
            </a:endParaRPr>
          </a:p>
          <a:p>
            <a:pPr algn="ctr">
              <a:buFontTx/>
              <a:buNone/>
            </a:pPr>
            <a:endParaRPr lang="fr-FR" sz="3200" b="1" dirty="0" smtClean="0">
              <a:solidFill>
                <a:schemeClr val="tx1"/>
              </a:solidFill>
              <a:latin typeface="Arial" pitchFamily="34" charset="0"/>
              <a:cs typeface="Arial" pitchFamily="34" charset="0"/>
            </a:endParaRPr>
          </a:p>
          <a:p>
            <a:pPr algn="ctr">
              <a:buFontTx/>
              <a:buNone/>
            </a:pPr>
            <a:endParaRPr lang="fr-FR" sz="3200" b="1" dirty="0" smtClean="0">
              <a:solidFill>
                <a:schemeClr val="tx1"/>
              </a:solidFill>
              <a:latin typeface="Arial" pitchFamily="34" charset="0"/>
              <a:cs typeface="Arial" pitchFamily="34" charset="0"/>
            </a:endParaRPr>
          </a:p>
          <a:p>
            <a:pPr algn="ctr">
              <a:buNone/>
            </a:pPr>
            <a:r>
              <a:rPr lang="fr-FR" sz="2000" b="1" dirty="0" smtClean="0"/>
              <a:t>Journées Portes Ouvertes à </a:t>
            </a:r>
            <a:r>
              <a:rPr lang="fr-FR" sz="2000" b="1" dirty="0" err="1" smtClean="0"/>
              <a:t>Kénitra</a:t>
            </a:r>
            <a:r>
              <a:rPr lang="fr-FR" sz="2000" b="1" dirty="0" smtClean="0"/>
              <a:t> </a:t>
            </a:r>
            <a:endParaRPr lang="fr-FR" sz="2000" dirty="0" smtClean="0"/>
          </a:p>
          <a:p>
            <a:pPr algn="ctr">
              <a:buNone/>
            </a:pPr>
            <a:r>
              <a:rPr lang="fr-FR" sz="2000" b="1" dirty="0" smtClean="0"/>
              <a:t>les 21-22 et 23 Octobre 2015</a:t>
            </a:r>
            <a:endParaRPr lang="fr-FR" sz="2000" dirty="0" smtClean="0"/>
          </a:p>
          <a:p>
            <a:pPr algn="ctr" eaLnBrk="1" hangingPunct="1">
              <a:buFontTx/>
              <a:buNone/>
            </a:pPr>
            <a:endParaRPr lang="fr-FR" sz="2800" dirty="0" smtClean="0"/>
          </a:p>
          <a:p>
            <a:pPr algn="r" eaLnBrk="1" hangingPunct="1">
              <a:buFontTx/>
              <a:buNone/>
            </a:pPr>
            <a:r>
              <a:rPr lang="fr-FR" sz="2000" b="1" dirty="0" smtClean="0">
                <a:latin typeface="Arial" charset="0"/>
              </a:rPr>
              <a:t> </a:t>
            </a:r>
            <a:r>
              <a:rPr lang="fr-FR" sz="2800" b="1" dirty="0" smtClean="0">
                <a:latin typeface="Arial" charset="0"/>
              </a:rPr>
              <a:t> </a:t>
            </a:r>
          </a:p>
        </p:txBody>
      </p:sp>
      <p:sp>
        <p:nvSpPr>
          <p:cNvPr id="4" name="Titre 3"/>
          <p:cNvSpPr>
            <a:spLocks noGrp="1"/>
          </p:cNvSpPr>
          <p:nvPr>
            <p:ph type="title"/>
          </p:nvPr>
        </p:nvSpPr>
        <p:spPr>
          <a:xfrm>
            <a:off x="1187450" y="765174"/>
            <a:ext cx="6985000" cy="1592256"/>
          </a:xfrm>
        </p:spPr>
        <p:txBody>
          <a:bodyPr/>
          <a:lstStyle/>
          <a:p>
            <a:r>
              <a:rPr lang="fr-FR" sz="1100" cap="small" dirty="0" smtClean="0">
                <a:effectLst>
                  <a:outerShdw blurRad="50800" dist="38100" algn="tr" rotWithShape="0">
                    <a:prstClr val="black">
                      <a:alpha val="40000"/>
                    </a:prstClr>
                  </a:outerShdw>
                </a:effectLst>
                <a:latin typeface="Times New Roman" pitchFamily="18" charset="0"/>
                <a:cs typeface="Times New Roman" pitchFamily="18" charset="0"/>
              </a:rPr>
              <a:t>Sous le Haut-Patronage de Sa Majesté le Roi Mohammed VI, le Royaume du Maroc célèbre </a:t>
            </a:r>
            <a:r>
              <a:rPr lang="fr-FR" sz="1100" dirty="0" smtClean="0">
                <a:latin typeface="Times New Roman" pitchFamily="18" charset="0"/>
                <a:cs typeface="Times New Roman" pitchFamily="18" charset="0"/>
              </a:rPr>
              <a:t/>
            </a:r>
            <a:br>
              <a:rPr lang="fr-FR" sz="1100" dirty="0" smtClean="0">
                <a:latin typeface="Times New Roman" pitchFamily="18" charset="0"/>
                <a:cs typeface="Times New Roman" pitchFamily="18" charset="0"/>
              </a:rPr>
            </a:br>
            <a:r>
              <a:rPr lang="fr-FR" sz="1100" cap="small" dirty="0" smtClean="0">
                <a:effectLst>
                  <a:outerShdw blurRad="50800" dist="38100" algn="tr" rotWithShape="0">
                    <a:prstClr val="black">
                      <a:alpha val="40000"/>
                    </a:prstClr>
                  </a:outerShdw>
                </a:effectLst>
                <a:latin typeface="Times New Roman" pitchFamily="18" charset="0"/>
                <a:cs typeface="Times New Roman" pitchFamily="18" charset="0"/>
              </a:rPr>
              <a:t>la Journée Mondiale de la Statistique</a:t>
            </a:r>
            <a:r>
              <a:rPr lang="fr-FR" sz="1100" dirty="0" smtClean="0">
                <a:latin typeface="Times New Roman" pitchFamily="18" charset="0"/>
                <a:cs typeface="Times New Roman" pitchFamily="18" charset="0"/>
              </a:rPr>
              <a:t/>
            </a:r>
            <a:br>
              <a:rPr lang="fr-FR" sz="1100" dirty="0" smtClean="0">
                <a:latin typeface="Times New Roman" pitchFamily="18" charset="0"/>
                <a:cs typeface="Times New Roman" pitchFamily="18" charset="0"/>
              </a:rPr>
            </a:br>
            <a:r>
              <a:rPr lang="fr-FR" sz="1100" dirty="0" smtClean="0">
                <a:latin typeface="Times New Roman" pitchFamily="18" charset="0"/>
                <a:cs typeface="Times New Roman" pitchFamily="18" charset="0"/>
              </a:rPr>
              <a:t> </a:t>
            </a:r>
            <a:br>
              <a:rPr lang="fr-FR" sz="1100" dirty="0" smtClean="0">
                <a:latin typeface="Times New Roman" pitchFamily="18" charset="0"/>
                <a:cs typeface="Times New Roman" pitchFamily="18" charset="0"/>
              </a:rPr>
            </a:br>
            <a:r>
              <a:rPr lang="fr-FR" sz="1100" dirty="0" smtClean="0">
                <a:latin typeface="Times New Roman" pitchFamily="18" charset="0"/>
                <a:cs typeface="Times New Roman" pitchFamily="18" charset="0"/>
              </a:rPr>
              <a:t>Sous le thème : </a:t>
            </a:r>
            <a:br>
              <a:rPr lang="fr-FR" sz="1100" dirty="0" smtClean="0">
                <a:latin typeface="Times New Roman" pitchFamily="18" charset="0"/>
                <a:cs typeface="Times New Roman" pitchFamily="18" charset="0"/>
              </a:rPr>
            </a:br>
            <a:r>
              <a:rPr lang="fr-FR" sz="1100" cap="small" dirty="0" smtClean="0">
                <a:effectLst>
                  <a:outerShdw blurRad="50800" dist="38100" algn="tr" rotWithShape="0">
                    <a:prstClr val="black">
                      <a:alpha val="40000"/>
                    </a:prstClr>
                  </a:outerShdw>
                </a:effectLst>
                <a:latin typeface="Times New Roman" pitchFamily="18" charset="0"/>
                <a:cs typeface="Times New Roman" pitchFamily="18" charset="0"/>
              </a:rPr>
              <a:t>« De meilleures données pour une meilleure vie »</a:t>
            </a:r>
            <a:r>
              <a:rPr lang="fr-FR" sz="1100" dirty="0" smtClean="0">
                <a:latin typeface="Times New Roman" pitchFamily="18" charset="0"/>
                <a:cs typeface="Times New Roman" pitchFamily="18" charset="0"/>
              </a:rPr>
              <a:t/>
            </a:r>
            <a:br>
              <a:rPr lang="fr-FR" sz="1100" dirty="0" smtClean="0">
                <a:latin typeface="Times New Roman" pitchFamily="18" charset="0"/>
                <a:cs typeface="Times New Roman" pitchFamily="18" charset="0"/>
              </a:rPr>
            </a:br>
            <a:endParaRPr lang="fr-FR" sz="1100" dirty="0">
              <a:latin typeface="Times New Roman" pitchFamily="18" charset="0"/>
              <a:cs typeface="Times New Roman" pitchFamily="18" charset="0"/>
            </a:endParaRP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500174"/>
            <a:ext cx="8229600" cy="4625989"/>
          </a:xfrm>
        </p:spPr>
        <p:txBody>
          <a:bodyPr/>
          <a:lstStyle/>
          <a:p>
            <a:pPr>
              <a:buNone/>
            </a:pPr>
            <a:r>
              <a:rPr lang="fr-FR" sz="2000" b="1" dirty="0" smtClean="0">
                <a:solidFill>
                  <a:srgbClr val="CC6600"/>
                </a:solidFill>
              </a:rPr>
              <a:t>Facteurs du bien-être par domaine</a:t>
            </a:r>
          </a:p>
          <a:p>
            <a:pPr>
              <a:buNone/>
            </a:pPr>
            <a:endParaRPr lang="fr-FR" sz="2000" b="1" dirty="0" smtClean="0"/>
          </a:p>
          <a:p>
            <a:pPr algn="just"/>
            <a:r>
              <a:rPr lang="fr-FR" sz="2000" b="1" dirty="0" smtClean="0">
                <a:solidFill>
                  <a:srgbClr val="C00000"/>
                </a:solidFill>
              </a:rPr>
              <a:t>Santé</a:t>
            </a:r>
            <a:r>
              <a:rPr lang="fr-FR" sz="2000" b="1" dirty="0" smtClean="0"/>
              <a:t>: </a:t>
            </a:r>
            <a:r>
              <a:rPr lang="fr-FR" sz="2000" dirty="0" smtClean="0"/>
              <a:t>Les facteurs les plus cités par la population concernent </a:t>
            </a:r>
            <a:r>
              <a:rPr lang="fr-FR" sz="2000" dirty="0" smtClean="0">
                <a:solidFill>
                  <a:srgbClr val="7030A0"/>
                </a:solidFill>
              </a:rPr>
              <a:t>la gratuité </a:t>
            </a:r>
            <a:r>
              <a:rPr lang="fr-FR" sz="2000" dirty="0" smtClean="0"/>
              <a:t>(</a:t>
            </a:r>
            <a:r>
              <a:rPr lang="fr-FR" sz="2000" dirty="0" smtClean="0">
                <a:solidFill>
                  <a:srgbClr val="7030A0"/>
                </a:solidFill>
              </a:rPr>
              <a:t>49%</a:t>
            </a:r>
            <a:r>
              <a:rPr lang="fr-FR" sz="2000" dirty="0" smtClean="0"/>
              <a:t>), </a:t>
            </a:r>
            <a:r>
              <a:rPr lang="fr-FR" sz="2000" dirty="0" smtClean="0">
                <a:solidFill>
                  <a:srgbClr val="7030A0"/>
                </a:solidFill>
              </a:rPr>
              <a:t>la proximité </a:t>
            </a:r>
            <a:r>
              <a:rPr lang="fr-FR" sz="2000" dirty="0" smtClean="0"/>
              <a:t>et la </a:t>
            </a:r>
            <a:r>
              <a:rPr lang="fr-FR" sz="2000" dirty="0" smtClean="0">
                <a:solidFill>
                  <a:srgbClr val="7030A0"/>
                </a:solidFill>
              </a:rPr>
              <a:t>qualité</a:t>
            </a:r>
            <a:r>
              <a:rPr lang="fr-FR" sz="2000" dirty="0" smtClean="0"/>
              <a:t> des services.</a:t>
            </a:r>
          </a:p>
          <a:p>
            <a:pPr algn="just"/>
            <a:endParaRPr lang="fr-FR" sz="2000" dirty="0" smtClean="0"/>
          </a:p>
          <a:p>
            <a:pPr algn="just"/>
            <a:r>
              <a:rPr lang="fr-FR" sz="2000" b="1" dirty="0" smtClean="0">
                <a:solidFill>
                  <a:srgbClr val="C00000"/>
                </a:solidFill>
              </a:rPr>
              <a:t>Education</a:t>
            </a:r>
            <a:r>
              <a:rPr lang="fr-FR" sz="2000" b="1" dirty="0" smtClean="0"/>
              <a:t> : </a:t>
            </a:r>
            <a:r>
              <a:rPr lang="fr-FR" sz="2000" dirty="0" smtClean="0"/>
              <a:t>Les facteurs évoqués par la population se focalisent sur la </a:t>
            </a:r>
            <a:r>
              <a:rPr lang="fr-FR" sz="2000" dirty="0" smtClean="0">
                <a:solidFill>
                  <a:srgbClr val="7030A0"/>
                </a:solidFill>
              </a:rPr>
              <a:t>qualité</a:t>
            </a:r>
            <a:r>
              <a:rPr lang="fr-FR" sz="2000" dirty="0" smtClean="0"/>
              <a:t> de l’enseignement (</a:t>
            </a:r>
            <a:r>
              <a:rPr lang="fr-FR" sz="2000" dirty="0" smtClean="0">
                <a:solidFill>
                  <a:srgbClr val="7030A0"/>
                </a:solidFill>
              </a:rPr>
              <a:t>78%</a:t>
            </a:r>
            <a:r>
              <a:rPr lang="fr-FR" sz="2000" dirty="0" smtClean="0"/>
              <a:t>) et la </a:t>
            </a:r>
            <a:r>
              <a:rPr lang="fr-FR" sz="2000" dirty="0" smtClean="0">
                <a:solidFill>
                  <a:srgbClr val="7030A0"/>
                </a:solidFill>
              </a:rPr>
              <a:t>proximité</a:t>
            </a:r>
            <a:r>
              <a:rPr lang="fr-FR" sz="2000" dirty="0" smtClean="0"/>
              <a:t> des établissements scolaires.</a:t>
            </a:r>
          </a:p>
          <a:p>
            <a:pPr algn="just"/>
            <a:endParaRPr lang="fr-FR" sz="2000" dirty="0" smtClean="0"/>
          </a:p>
          <a:p>
            <a:pPr algn="just"/>
            <a:r>
              <a:rPr lang="fr-FR" sz="2000" b="1" dirty="0" smtClean="0">
                <a:solidFill>
                  <a:srgbClr val="C00000"/>
                </a:solidFill>
              </a:rPr>
              <a:t>Vie familiale et environnement sociétal </a:t>
            </a:r>
            <a:r>
              <a:rPr lang="fr-FR" sz="2000" b="1" dirty="0" smtClean="0"/>
              <a:t>: </a:t>
            </a:r>
            <a:r>
              <a:rPr lang="fr-FR" sz="2000" dirty="0" smtClean="0"/>
              <a:t>Les facteurs concourant à l’effectivité du bien-être portent essentiellement sur la </a:t>
            </a:r>
            <a:r>
              <a:rPr lang="fr-FR" sz="2000" dirty="0" smtClean="0">
                <a:solidFill>
                  <a:srgbClr val="7030A0"/>
                </a:solidFill>
              </a:rPr>
              <a:t>solidarité sociale </a:t>
            </a:r>
            <a:r>
              <a:rPr lang="fr-FR" sz="2000" dirty="0" smtClean="0"/>
              <a:t>(</a:t>
            </a:r>
            <a:r>
              <a:rPr lang="fr-FR" sz="2000" dirty="0" smtClean="0">
                <a:solidFill>
                  <a:srgbClr val="7030A0"/>
                </a:solidFill>
              </a:rPr>
              <a:t>plus des trois quarts</a:t>
            </a:r>
            <a:r>
              <a:rPr lang="fr-FR" sz="2000" dirty="0" smtClean="0"/>
              <a:t>), la disponibilité des infrastructures sociales, culturelles et de loisirs et les conditions favorables d’accès aux activités culturelles, spirituelles et de loisirs.</a:t>
            </a:r>
            <a:endParaRPr lang="fr-FR" sz="2000" dirty="0"/>
          </a:p>
        </p:txBody>
      </p:sp>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10</a:t>
            </a:fld>
            <a:endParaRPr lang="fr-FR" dirty="0"/>
          </a:p>
        </p:txBody>
      </p:sp>
      <p:sp>
        <p:nvSpPr>
          <p:cNvPr id="5" name="Titre 1"/>
          <p:cNvSpPr>
            <a:spLocks noGrp="1"/>
          </p:cNvSpPr>
          <p:nvPr>
            <p:ph type="title"/>
          </p:nvPr>
        </p:nvSpPr>
        <p:spPr>
          <a:xfrm>
            <a:off x="1187450" y="765175"/>
            <a:ext cx="6985000" cy="949313"/>
          </a:xfrm>
        </p:spPr>
        <p:txBody>
          <a:bodyPr/>
          <a:lstStyle/>
          <a:p>
            <a:r>
              <a:rPr lang="fr-FR" sz="1600" dirty="0" smtClean="0">
                <a:latin typeface="Times New Roman" pitchFamily="18" charset="0"/>
                <a:cs typeface="Times New Roman" pitchFamily="18" charset="0"/>
              </a:rPr>
              <a:t>PRINCIPAUX RESULTATS AU NIVEAU NATIONAL</a:t>
            </a:r>
            <a:br>
              <a:rPr lang="fr-FR" sz="1600" dirty="0" smtClean="0">
                <a:latin typeface="Times New Roman" pitchFamily="18" charset="0"/>
                <a:cs typeface="Times New Roman" pitchFamily="18" charset="0"/>
              </a:rPr>
            </a:br>
            <a:r>
              <a:rPr lang="fr-FR" sz="1600" dirty="0" smtClean="0">
                <a:latin typeface="Times New Roman" pitchFamily="18" charset="0"/>
                <a:cs typeface="Times New Roman" pitchFamily="18" charset="0"/>
              </a:rPr>
              <a:t>2012</a:t>
            </a:r>
            <a:endParaRPr lang="fr-FR" sz="16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None/>
            </a:pPr>
            <a:r>
              <a:rPr lang="fr-FR" sz="2000" b="1" dirty="0" smtClean="0">
                <a:solidFill>
                  <a:srgbClr val="CC6600"/>
                </a:solidFill>
              </a:rPr>
              <a:t>Mesure subjective du </a:t>
            </a:r>
            <a:r>
              <a:rPr lang="fr-FR" sz="2000" b="1" dirty="0" err="1" smtClean="0">
                <a:solidFill>
                  <a:srgbClr val="CC6600"/>
                </a:solidFill>
              </a:rPr>
              <a:t>Bien-Être</a:t>
            </a:r>
            <a:endParaRPr lang="fr-FR" sz="2000" dirty="0" smtClean="0">
              <a:solidFill>
                <a:srgbClr val="CC6600"/>
              </a:solidFill>
            </a:endParaRPr>
          </a:p>
          <a:p>
            <a:pPr algn="just">
              <a:buNone/>
            </a:pPr>
            <a:r>
              <a:rPr lang="fr-FR" sz="2000" dirty="0" smtClean="0"/>
              <a:t>	L’approche subjective de mesure du bien-être consiste à demander aux personnes interrogées de se positionner sur une échelle d’évaluation du niveau de satisfaction.</a:t>
            </a:r>
          </a:p>
          <a:p>
            <a:pPr algn="just"/>
            <a:r>
              <a:rPr lang="fr-FR" sz="2000" b="1" dirty="0" smtClean="0">
                <a:solidFill>
                  <a:srgbClr val="C00000"/>
                </a:solidFill>
              </a:rPr>
              <a:t>Logement</a:t>
            </a:r>
            <a:r>
              <a:rPr lang="fr-FR" sz="2000" dirty="0" smtClean="0"/>
              <a:t> </a:t>
            </a:r>
            <a:r>
              <a:rPr lang="fr-FR" sz="2000" b="1" dirty="0" smtClean="0"/>
              <a:t>: </a:t>
            </a:r>
            <a:r>
              <a:rPr lang="fr-FR" sz="2000" dirty="0" smtClean="0"/>
              <a:t>Près de </a:t>
            </a:r>
            <a:r>
              <a:rPr lang="fr-FR" sz="2000" dirty="0" smtClean="0">
                <a:solidFill>
                  <a:srgbClr val="7030A0"/>
                </a:solidFill>
              </a:rPr>
              <a:t>50%</a:t>
            </a:r>
            <a:r>
              <a:rPr lang="fr-FR" sz="2000" dirty="0" smtClean="0"/>
              <a:t> des marocains sont </a:t>
            </a:r>
            <a:r>
              <a:rPr lang="fr-FR" sz="2000" dirty="0" smtClean="0">
                <a:solidFill>
                  <a:srgbClr val="7030A0"/>
                </a:solidFill>
              </a:rPr>
              <a:t>peu ou pas satisfaits.</a:t>
            </a:r>
          </a:p>
          <a:p>
            <a:pPr algn="just"/>
            <a:r>
              <a:rPr lang="fr-FR" sz="2000" b="1" dirty="0" smtClean="0">
                <a:solidFill>
                  <a:srgbClr val="C00000"/>
                </a:solidFill>
              </a:rPr>
              <a:t>Revenu du travail </a:t>
            </a:r>
            <a:r>
              <a:rPr lang="fr-FR" sz="2000" b="1" dirty="0" smtClean="0"/>
              <a:t>: </a:t>
            </a:r>
            <a:r>
              <a:rPr lang="fr-FR" sz="2000" dirty="0" smtClean="0"/>
              <a:t>Près de </a:t>
            </a:r>
            <a:r>
              <a:rPr lang="fr-FR" sz="2000" dirty="0" smtClean="0">
                <a:solidFill>
                  <a:srgbClr val="7030A0"/>
                </a:solidFill>
              </a:rPr>
              <a:t>deux actifs occupés sur trois </a:t>
            </a:r>
            <a:r>
              <a:rPr lang="fr-FR" sz="2000" dirty="0" smtClean="0"/>
              <a:t>sont </a:t>
            </a:r>
            <a:r>
              <a:rPr lang="fr-FR" sz="2000" dirty="0" smtClean="0">
                <a:solidFill>
                  <a:srgbClr val="7030A0"/>
                </a:solidFill>
              </a:rPr>
              <a:t>peu ou pas satisfaits </a:t>
            </a:r>
            <a:r>
              <a:rPr lang="fr-FR" sz="2000" dirty="0" smtClean="0"/>
              <a:t>de leur revenu du travail. Ce degré d’insatisfaction est plus élevé en en </a:t>
            </a:r>
            <a:r>
              <a:rPr lang="fr-FR" sz="2000" dirty="0" smtClean="0">
                <a:solidFill>
                  <a:srgbClr val="7030A0"/>
                </a:solidFill>
              </a:rPr>
              <a:t>milieu rural 74%</a:t>
            </a:r>
            <a:r>
              <a:rPr lang="fr-FR" sz="2000" dirty="0" smtClean="0"/>
              <a:t>. Ceux qui se sont déclarés satisfaits ou très satisfaits représentent à peine un Marocain sur dix (8,5%).</a:t>
            </a:r>
          </a:p>
          <a:p>
            <a:pPr algn="just"/>
            <a:endParaRPr lang="fr-FR" sz="2000" dirty="0"/>
          </a:p>
        </p:txBody>
      </p:sp>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11</a:t>
            </a:fld>
            <a:endParaRPr lang="fr-FR" dirty="0"/>
          </a:p>
        </p:txBody>
      </p:sp>
      <p:sp>
        <p:nvSpPr>
          <p:cNvPr id="5" name="Titre 1"/>
          <p:cNvSpPr>
            <a:spLocks noGrp="1"/>
          </p:cNvSpPr>
          <p:nvPr>
            <p:ph type="title"/>
          </p:nvPr>
        </p:nvSpPr>
        <p:spPr/>
        <p:txBody>
          <a:bodyPr/>
          <a:lstStyle/>
          <a:p>
            <a:r>
              <a:rPr lang="fr-FR" sz="1600" dirty="0" smtClean="0">
                <a:latin typeface="Times New Roman" pitchFamily="18" charset="0"/>
                <a:cs typeface="Times New Roman" pitchFamily="18" charset="0"/>
              </a:rPr>
              <a:t>PRINCIPAUX RESULTATS AU NIVEAU NATIONAL</a:t>
            </a:r>
            <a:br>
              <a:rPr lang="fr-FR" sz="1600" dirty="0" smtClean="0">
                <a:latin typeface="Times New Roman" pitchFamily="18" charset="0"/>
                <a:cs typeface="Times New Roman" pitchFamily="18" charset="0"/>
              </a:rPr>
            </a:br>
            <a:r>
              <a:rPr lang="fr-FR" sz="1600" dirty="0" smtClean="0">
                <a:latin typeface="Times New Roman" pitchFamily="18" charset="0"/>
                <a:cs typeface="Times New Roman" pitchFamily="18" charset="0"/>
              </a:rPr>
              <a:t>2012</a:t>
            </a:r>
            <a:endParaRPr lang="fr-FR" sz="16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None/>
            </a:pPr>
            <a:r>
              <a:rPr lang="fr-FR" b="1" dirty="0" smtClean="0">
                <a:solidFill>
                  <a:srgbClr val="CC6600"/>
                </a:solidFill>
              </a:rPr>
              <a:t>Mesure subjective du </a:t>
            </a:r>
            <a:r>
              <a:rPr lang="fr-FR" b="1" dirty="0" err="1" smtClean="0">
                <a:solidFill>
                  <a:srgbClr val="CC6600"/>
                </a:solidFill>
              </a:rPr>
              <a:t>Bien-Être</a:t>
            </a:r>
            <a:endParaRPr lang="fr-FR" b="1" dirty="0" smtClean="0"/>
          </a:p>
          <a:p>
            <a:r>
              <a:rPr lang="fr-FR" b="1" dirty="0" smtClean="0">
                <a:solidFill>
                  <a:srgbClr val="C00000"/>
                </a:solidFill>
              </a:rPr>
              <a:t>Emploi</a:t>
            </a:r>
            <a:r>
              <a:rPr lang="fr-FR" dirty="0" smtClean="0"/>
              <a:t> </a:t>
            </a:r>
            <a:r>
              <a:rPr lang="fr-FR" b="1" dirty="0" smtClean="0"/>
              <a:t>: </a:t>
            </a:r>
            <a:r>
              <a:rPr lang="fr-FR" dirty="0" smtClean="0"/>
              <a:t>Près d’</a:t>
            </a:r>
            <a:r>
              <a:rPr lang="fr-FR" dirty="0" smtClean="0">
                <a:solidFill>
                  <a:srgbClr val="7030A0"/>
                </a:solidFill>
              </a:rPr>
              <a:t>un actif occupé sur deux</a:t>
            </a:r>
            <a:r>
              <a:rPr lang="fr-FR" dirty="0" smtClean="0"/>
              <a:t> n’est </a:t>
            </a:r>
            <a:r>
              <a:rPr lang="fr-FR" dirty="0" smtClean="0">
                <a:solidFill>
                  <a:srgbClr val="7030A0"/>
                </a:solidFill>
              </a:rPr>
              <a:t>pas satisfait</a:t>
            </a:r>
            <a:r>
              <a:rPr lang="fr-FR" dirty="0" smtClean="0"/>
              <a:t> de son emploi. Ceux qui se sont déclarés </a:t>
            </a:r>
            <a:r>
              <a:rPr lang="fr-FR" dirty="0" smtClean="0">
                <a:solidFill>
                  <a:srgbClr val="7030A0"/>
                </a:solidFill>
              </a:rPr>
              <a:t>satisfaits ou très satisfaits </a:t>
            </a:r>
            <a:r>
              <a:rPr lang="fr-FR" dirty="0" smtClean="0"/>
              <a:t>représentent près </a:t>
            </a:r>
            <a:r>
              <a:rPr lang="fr-FR" dirty="0" smtClean="0">
                <a:solidFill>
                  <a:srgbClr val="7030A0"/>
                </a:solidFill>
              </a:rPr>
              <a:t>d’un actif occupé sur quatre.</a:t>
            </a:r>
          </a:p>
          <a:p>
            <a:r>
              <a:rPr lang="fr-FR" b="1" dirty="0" smtClean="0">
                <a:solidFill>
                  <a:srgbClr val="C00000"/>
                </a:solidFill>
              </a:rPr>
              <a:t>Santé</a:t>
            </a:r>
            <a:r>
              <a:rPr lang="fr-FR" dirty="0" smtClean="0"/>
              <a:t> </a:t>
            </a:r>
            <a:r>
              <a:rPr lang="fr-FR" b="1" dirty="0" smtClean="0"/>
              <a:t>: </a:t>
            </a:r>
            <a:r>
              <a:rPr lang="fr-FR" dirty="0" smtClean="0"/>
              <a:t>Près de </a:t>
            </a:r>
            <a:r>
              <a:rPr lang="fr-FR" dirty="0" smtClean="0">
                <a:solidFill>
                  <a:srgbClr val="7030A0"/>
                </a:solidFill>
              </a:rPr>
              <a:t>sept marocains sur dix </a:t>
            </a:r>
            <a:r>
              <a:rPr lang="fr-FR" dirty="0" smtClean="0"/>
              <a:t>sont </a:t>
            </a:r>
            <a:r>
              <a:rPr lang="fr-FR" dirty="0" smtClean="0">
                <a:solidFill>
                  <a:srgbClr val="7030A0"/>
                </a:solidFill>
              </a:rPr>
              <a:t>peu ou pas satisfaits</a:t>
            </a:r>
            <a:r>
              <a:rPr lang="fr-FR" dirty="0" smtClean="0"/>
              <a:t>.</a:t>
            </a:r>
          </a:p>
          <a:p>
            <a:r>
              <a:rPr lang="fr-FR" b="1" dirty="0" smtClean="0">
                <a:solidFill>
                  <a:srgbClr val="C00000"/>
                </a:solidFill>
              </a:rPr>
              <a:t>Éducation</a:t>
            </a:r>
            <a:r>
              <a:rPr lang="fr-FR" dirty="0" smtClean="0"/>
              <a:t> </a:t>
            </a:r>
            <a:r>
              <a:rPr lang="fr-FR" b="1" dirty="0" smtClean="0"/>
              <a:t>: </a:t>
            </a:r>
            <a:r>
              <a:rPr lang="fr-FR" dirty="0" smtClean="0">
                <a:solidFill>
                  <a:srgbClr val="7030A0"/>
                </a:solidFill>
              </a:rPr>
              <a:t>55,4%</a:t>
            </a:r>
            <a:r>
              <a:rPr lang="fr-FR" dirty="0" smtClean="0"/>
              <a:t> des marocains sont </a:t>
            </a:r>
            <a:r>
              <a:rPr lang="fr-FR" dirty="0" smtClean="0">
                <a:solidFill>
                  <a:srgbClr val="7030A0"/>
                </a:solidFill>
              </a:rPr>
              <a:t>peu ou pas satisfaits</a:t>
            </a:r>
            <a:r>
              <a:rPr lang="fr-FR" dirty="0" smtClean="0"/>
              <a:t> dans le domaine de l’éducation, contre </a:t>
            </a:r>
            <a:r>
              <a:rPr lang="fr-FR" dirty="0" smtClean="0">
                <a:solidFill>
                  <a:srgbClr val="7030A0"/>
                </a:solidFill>
              </a:rPr>
              <a:t>15,0% satisfaits ou très satisfaits.</a:t>
            </a:r>
          </a:p>
          <a:p>
            <a:endParaRPr lang="fr-FR" dirty="0"/>
          </a:p>
        </p:txBody>
      </p:sp>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12</a:t>
            </a:fld>
            <a:endParaRPr lang="fr-FR" dirty="0"/>
          </a:p>
        </p:txBody>
      </p:sp>
      <p:sp>
        <p:nvSpPr>
          <p:cNvPr id="5" name="Titre 1"/>
          <p:cNvSpPr>
            <a:spLocks noGrp="1"/>
          </p:cNvSpPr>
          <p:nvPr>
            <p:ph type="title"/>
          </p:nvPr>
        </p:nvSpPr>
        <p:spPr/>
        <p:txBody>
          <a:bodyPr/>
          <a:lstStyle/>
          <a:p>
            <a:r>
              <a:rPr lang="fr-FR" sz="1600" dirty="0" smtClean="0">
                <a:latin typeface="Times New Roman" pitchFamily="18" charset="0"/>
                <a:cs typeface="Times New Roman" pitchFamily="18" charset="0"/>
              </a:rPr>
              <a:t>PRINCIPAUX RESULTATS AU NIVEAU NATIONAL</a:t>
            </a:r>
            <a:br>
              <a:rPr lang="fr-FR" sz="1600" dirty="0" smtClean="0">
                <a:latin typeface="Times New Roman" pitchFamily="18" charset="0"/>
                <a:cs typeface="Times New Roman" pitchFamily="18" charset="0"/>
              </a:rPr>
            </a:br>
            <a:r>
              <a:rPr lang="fr-FR" sz="1600" dirty="0" smtClean="0">
                <a:latin typeface="Times New Roman" pitchFamily="18" charset="0"/>
                <a:cs typeface="Times New Roman" pitchFamily="18" charset="0"/>
              </a:rPr>
              <a:t>2012</a:t>
            </a:r>
            <a:endParaRPr lang="fr-FR" sz="16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None/>
            </a:pPr>
            <a:r>
              <a:rPr lang="fr-FR" b="1" dirty="0" smtClean="0">
                <a:solidFill>
                  <a:srgbClr val="CC6600"/>
                </a:solidFill>
              </a:rPr>
              <a:t>Mesure subjective du </a:t>
            </a:r>
            <a:r>
              <a:rPr lang="fr-FR" b="1" dirty="0" err="1" smtClean="0">
                <a:solidFill>
                  <a:srgbClr val="CC6600"/>
                </a:solidFill>
              </a:rPr>
              <a:t>Bien-Être</a:t>
            </a:r>
            <a:endParaRPr lang="fr-FR" b="1" dirty="0" smtClean="0"/>
          </a:p>
          <a:p>
            <a:r>
              <a:rPr lang="fr-FR" b="1" dirty="0" smtClean="0">
                <a:solidFill>
                  <a:srgbClr val="C00000"/>
                </a:solidFill>
              </a:rPr>
              <a:t>Vie familiale et environnement sociétal</a:t>
            </a:r>
            <a:r>
              <a:rPr lang="fr-FR" dirty="0" smtClean="0">
                <a:solidFill>
                  <a:srgbClr val="C00000"/>
                </a:solidFill>
              </a:rPr>
              <a:t> </a:t>
            </a:r>
            <a:r>
              <a:rPr lang="fr-FR" b="1" dirty="0" smtClean="0"/>
              <a:t>: </a:t>
            </a:r>
            <a:r>
              <a:rPr lang="fr-FR" dirty="0" smtClean="0"/>
              <a:t>Plus de la moitié des marocains (</a:t>
            </a:r>
            <a:r>
              <a:rPr lang="fr-FR" dirty="0" smtClean="0">
                <a:solidFill>
                  <a:srgbClr val="7030A0"/>
                </a:solidFill>
              </a:rPr>
              <a:t>54%</a:t>
            </a:r>
            <a:r>
              <a:rPr lang="fr-FR" dirty="0" smtClean="0"/>
              <a:t>) sont </a:t>
            </a:r>
            <a:r>
              <a:rPr lang="fr-FR" dirty="0" smtClean="0">
                <a:solidFill>
                  <a:srgbClr val="7030A0"/>
                </a:solidFill>
              </a:rPr>
              <a:t>peu ou pas satisfaits </a:t>
            </a:r>
            <a:r>
              <a:rPr lang="fr-FR" dirty="0" smtClean="0"/>
              <a:t>de la vie familiale et de l’environnement sociétal ,contre près d’un marocain sur cinq </a:t>
            </a:r>
            <a:r>
              <a:rPr lang="fr-FR" dirty="0" smtClean="0">
                <a:solidFill>
                  <a:srgbClr val="7030A0"/>
                </a:solidFill>
              </a:rPr>
              <a:t>satisfait ou très satisfait </a:t>
            </a:r>
            <a:r>
              <a:rPr lang="fr-FR" dirty="0" smtClean="0"/>
              <a:t>(</a:t>
            </a:r>
            <a:r>
              <a:rPr lang="fr-FR" dirty="0" smtClean="0">
                <a:solidFill>
                  <a:srgbClr val="7030A0"/>
                </a:solidFill>
              </a:rPr>
              <a:t>17,8%</a:t>
            </a:r>
            <a:r>
              <a:rPr lang="fr-FR" dirty="0" smtClean="0"/>
              <a:t>).</a:t>
            </a:r>
          </a:p>
          <a:p>
            <a:endParaRPr lang="fr-FR" dirty="0" smtClean="0"/>
          </a:p>
          <a:p>
            <a:r>
              <a:rPr lang="fr-FR" b="1" dirty="0" smtClean="0">
                <a:solidFill>
                  <a:srgbClr val="C00000"/>
                </a:solidFill>
              </a:rPr>
              <a:t>Vie culturelle et de loisirs</a:t>
            </a:r>
            <a:r>
              <a:rPr lang="fr-FR" dirty="0" smtClean="0">
                <a:solidFill>
                  <a:srgbClr val="C00000"/>
                </a:solidFill>
              </a:rPr>
              <a:t> </a:t>
            </a:r>
            <a:r>
              <a:rPr lang="fr-FR" b="1" dirty="0" smtClean="0"/>
              <a:t>: </a:t>
            </a:r>
            <a:r>
              <a:rPr lang="fr-FR" dirty="0" smtClean="0"/>
              <a:t>Près de 7 marocains sur dix (</a:t>
            </a:r>
            <a:r>
              <a:rPr lang="fr-FR" dirty="0" smtClean="0">
                <a:solidFill>
                  <a:srgbClr val="7030A0"/>
                </a:solidFill>
              </a:rPr>
              <a:t>68,0%</a:t>
            </a:r>
            <a:r>
              <a:rPr lang="fr-FR" dirty="0" smtClean="0"/>
              <a:t>) sont </a:t>
            </a:r>
            <a:r>
              <a:rPr lang="fr-FR" dirty="0" smtClean="0">
                <a:solidFill>
                  <a:srgbClr val="7030A0"/>
                </a:solidFill>
              </a:rPr>
              <a:t>peu ou pas satisfaits</a:t>
            </a:r>
            <a:r>
              <a:rPr lang="fr-FR" dirty="0" smtClean="0"/>
              <a:t> de la vie culturelle et de loisirs.</a:t>
            </a:r>
          </a:p>
          <a:p>
            <a:endParaRPr lang="fr-FR" dirty="0"/>
          </a:p>
        </p:txBody>
      </p:sp>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13</a:t>
            </a:fld>
            <a:endParaRPr lang="fr-FR" dirty="0"/>
          </a:p>
        </p:txBody>
      </p:sp>
      <p:sp>
        <p:nvSpPr>
          <p:cNvPr id="5" name="Titre 1"/>
          <p:cNvSpPr>
            <a:spLocks noGrp="1"/>
          </p:cNvSpPr>
          <p:nvPr>
            <p:ph type="title"/>
          </p:nvPr>
        </p:nvSpPr>
        <p:spPr/>
        <p:txBody>
          <a:bodyPr/>
          <a:lstStyle/>
          <a:p>
            <a:r>
              <a:rPr lang="fr-FR" sz="1600" dirty="0" smtClean="0">
                <a:latin typeface="Times New Roman" pitchFamily="18" charset="0"/>
                <a:cs typeface="Times New Roman" pitchFamily="18" charset="0"/>
              </a:rPr>
              <a:t>PRINCIPAUX RESULTATS AU NIVEAU NATIONAL</a:t>
            </a:r>
            <a:br>
              <a:rPr lang="fr-FR" sz="1600" dirty="0" smtClean="0">
                <a:latin typeface="Times New Roman" pitchFamily="18" charset="0"/>
                <a:cs typeface="Times New Roman" pitchFamily="18" charset="0"/>
              </a:rPr>
            </a:br>
            <a:r>
              <a:rPr lang="fr-FR" sz="1600" dirty="0" smtClean="0">
                <a:latin typeface="Times New Roman" pitchFamily="18" charset="0"/>
                <a:cs typeface="Times New Roman" pitchFamily="18" charset="0"/>
              </a:rPr>
              <a:t>2012 </a:t>
            </a:r>
            <a:endParaRPr lang="fr-FR" sz="16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None/>
            </a:pPr>
            <a:r>
              <a:rPr lang="fr-FR" sz="2000" b="1" dirty="0" smtClean="0">
                <a:solidFill>
                  <a:srgbClr val="CC6600"/>
                </a:solidFill>
              </a:rPr>
              <a:t>Bien-être subjectif global</a:t>
            </a:r>
            <a:endParaRPr lang="fr-FR" sz="2000" dirty="0" smtClean="0">
              <a:solidFill>
                <a:srgbClr val="CC6600"/>
              </a:solidFill>
            </a:endParaRPr>
          </a:p>
          <a:p>
            <a:pPr lvl="1"/>
            <a:r>
              <a:rPr lang="fr-FR" sz="1800" dirty="0" smtClean="0"/>
              <a:t>près de </a:t>
            </a:r>
            <a:r>
              <a:rPr lang="fr-FR" sz="1800" dirty="0" smtClean="0">
                <a:solidFill>
                  <a:srgbClr val="7030A0"/>
                </a:solidFill>
              </a:rPr>
              <a:t>30% </a:t>
            </a:r>
            <a:r>
              <a:rPr lang="fr-FR" sz="1800" dirty="0" smtClean="0"/>
              <a:t>des marocains déclarent qu’ils sont </a:t>
            </a:r>
            <a:r>
              <a:rPr lang="fr-FR" sz="1800" u="sng" dirty="0" smtClean="0"/>
              <a:t>satisfaits ou très satisfait, </a:t>
            </a:r>
          </a:p>
          <a:p>
            <a:pPr lvl="1"/>
            <a:r>
              <a:rPr lang="fr-FR" sz="1800" dirty="0" smtClean="0">
                <a:solidFill>
                  <a:srgbClr val="7030A0"/>
                </a:solidFill>
              </a:rPr>
              <a:t>24,4% </a:t>
            </a:r>
            <a:r>
              <a:rPr lang="fr-FR" sz="1800" u="sng" dirty="0" smtClean="0"/>
              <a:t>moyennement satisfaits</a:t>
            </a:r>
          </a:p>
          <a:p>
            <a:pPr lvl="1"/>
            <a:r>
              <a:rPr lang="fr-FR" sz="1800" dirty="0" smtClean="0">
                <a:solidFill>
                  <a:srgbClr val="7030A0"/>
                </a:solidFill>
              </a:rPr>
              <a:t>45,7%</a:t>
            </a:r>
            <a:r>
              <a:rPr lang="fr-FR" sz="1800" dirty="0" smtClean="0"/>
              <a:t> </a:t>
            </a:r>
            <a:r>
              <a:rPr lang="fr-FR" sz="1800" u="sng" dirty="0" smtClean="0"/>
              <a:t>peu ou pas satisfaits</a:t>
            </a:r>
            <a:r>
              <a:rPr lang="fr-FR" sz="1800" dirty="0" smtClean="0"/>
              <a:t>.</a:t>
            </a:r>
          </a:p>
          <a:p>
            <a:r>
              <a:rPr lang="fr-FR" sz="2000" dirty="0" smtClean="0"/>
              <a:t>La satisfaction de la population à l’égard de la vie est fortement influencée par l’âge et augmente avec le niveau d’instruction et l’échelle socioprofessionnelle. La satisfaction globale est, en effet,  d’autant plus élevée que le revenu augmente. </a:t>
            </a:r>
          </a:p>
          <a:p>
            <a:endParaRPr lang="fr-FR" sz="2000" dirty="0"/>
          </a:p>
        </p:txBody>
      </p:sp>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14</a:t>
            </a:fld>
            <a:endParaRPr lang="fr-FR" dirty="0"/>
          </a:p>
        </p:txBody>
      </p:sp>
      <p:sp>
        <p:nvSpPr>
          <p:cNvPr id="5" name="Titre 1"/>
          <p:cNvSpPr>
            <a:spLocks noGrp="1"/>
          </p:cNvSpPr>
          <p:nvPr>
            <p:ph type="title"/>
          </p:nvPr>
        </p:nvSpPr>
        <p:spPr/>
        <p:txBody>
          <a:bodyPr/>
          <a:lstStyle/>
          <a:p>
            <a:r>
              <a:rPr lang="fr-FR" sz="1600" dirty="0" smtClean="0">
                <a:latin typeface="Times New Roman" pitchFamily="18" charset="0"/>
                <a:cs typeface="Times New Roman" pitchFamily="18" charset="0"/>
              </a:rPr>
              <a:t>PRINCIPAUX RESULTATS AU NIVEAU NATIONAL</a:t>
            </a:r>
            <a:br>
              <a:rPr lang="fr-FR" sz="1600" dirty="0" smtClean="0">
                <a:latin typeface="Times New Roman" pitchFamily="18" charset="0"/>
                <a:cs typeface="Times New Roman" pitchFamily="18" charset="0"/>
              </a:rPr>
            </a:br>
            <a:r>
              <a:rPr lang="fr-FR" sz="1600" dirty="0" smtClean="0">
                <a:latin typeface="Times New Roman" pitchFamily="18" charset="0"/>
                <a:cs typeface="Times New Roman" pitchFamily="18" charset="0"/>
              </a:rPr>
              <a:t>2012</a:t>
            </a:r>
            <a:endParaRPr lang="fr-FR" sz="16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1214414" y="2214554"/>
            <a:ext cx="6985000" cy="1143000"/>
          </a:xfrm>
        </p:spPr>
        <p:txBody>
          <a:bodyPr/>
          <a:lstStyle/>
          <a:p>
            <a:r>
              <a:rPr lang="fr-FR" sz="4800" b="0" dirty="0" smtClean="0">
                <a:latin typeface="Berlin Sans FB Demi" pitchFamily="34" charset="0"/>
              </a:rPr>
              <a:t>Merci de votre attention</a:t>
            </a:r>
          </a:p>
        </p:txBody>
      </p:sp>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15</a:t>
            </a:fld>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714488"/>
            <a:ext cx="8229600" cy="3992563"/>
          </a:xfrm>
        </p:spPr>
        <p:txBody>
          <a:bodyPr/>
          <a:lstStyle/>
          <a:p>
            <a:pPr algn="just" eaLnBrk="1" hangingPunct="1">
              <a:lnSpc>
                <a:spcPct val="200000"/>
              </a:lnSpc>
              <a:buFont typeface="Arial" pitchFamily="34" charset="0"/>
              <a:buChar char="•"/>
            </a:pPr>
            <a:r>
              <a:rPr lang="fr-FR" sz="1050" dirty="0" smtClean="0"/>
              <a:t>La mesure du progrès des sociétés par référence à la qualité de vie et au bien-être des citoyens en complément des indicateurs classiques économiques et sociaux s’avère une exigence suite à la crise actuelle que connait le système de production, de consommation </a:t>
            </a:r>
            <a:r>
              <a:rPr lang="fr-FR" sz="1050" smtClean="0"/>
              <a:t>et </a:t>
            </a:r>
            <a:r>
              <a:rPr lang="fr-FR" sz="1050" smtClean="0"/>
              <a:t>d’échanges inégalitaire </a:t>
            </a:r>
            <a:r>
              <a:rPr lang="fr-FR" sz="1050" dirty="0" smtClean="0"/>
              <a:t>et largement contesté.</a:t>
            </a:r>
          </a:p>
          <a:p>
            <a:pPr algn="just" eaLnBrk="1" hangingPunct="1">
              <a:lnSpc>
                <a:spcPct val="200000"/>
              </a:lnSpc>
              <a:buFont typeface="Arial" pitchFamily="34" charset="0"/>
              <a:buChar char="•"/>
            </a:pPr>
            <a:r>
              <a:rPr lang="fr-FR" sz="1050" dirty="0" smtClean="0"/>
              <a:t>Ainsi au sein de plusieurs instances nationales et internationales se sont développées des approches économiques et des indicateurs objectifs et subjectifs visant à mieux rendre compte de la réalité des conditions de vie de la population et de son ressenti.</a:t>
            </a:r>
          </a:p>
          <a:p>
            <a:pPr algn="just" eaLnBrk="1" hangingPunct="1">
              <a:lnSpc>
                <a:spcPct val="200000"/>
              </a:lnSpc>
              <a:buFont typeface="Arial" pitchFamily="34" charset="0"/>
              <a:buChar char="•"/>
            </a:pPr>
            <a:r>
              <a:rPr lang="fr-FR" sz="1050" dirty="0" smtClean="0"/>
              <a:t>l’organisation des Nations Unies « </a:t>
            </a:r>
            <a:r>
              <a:rPr lang="fr-FR" sz="1050" i="1" dirty="0" smtClean="0"/>
              <a:t>invite les états membres à élaborer de nouvelles mesures qui tiennent mieux compte de l’importance de la recherche du bonheur et du bien-être pour le développement afin d’orienter leurs politiques nationales</a:t>
            </a:r>
            <a:r>
              <a:rPr lang="fr-FR" sz="1050" dirty="0" smtClean="0"/>
              <a:t> ». </a:t>
            </a:r>
          </a:p>
          <a:p>
            <a:pPr algn="just" eaLnBrk="1" hangingPunct="1">
              <a:lnSpc>
                <a:spcPct val="200000"/>
              </a:lnSpc>
              <a:buNone/>
            </a:pPr>
            <a:r>
              <a:rPr lang="fr-FR" sz="1050" dirty="0" smtClean="0"/>
              <a:t>C’est dans ce cadre que s’inscrit </a:t>
            </a:r>
            <a:r>
              <a:rPr lang="fr-FR" sz="1050" b="1" dirty="0" smtClean="0"/>
              <a:t>l’Enquête Nationale sur le Bien-être </a:t>
            </a:r>
            <a:r>
              <a:rPr lang="fr-FR" sz="1050" dirty="0" smtClean="0"/>
              <a:t> menée par le Haut Commissariat au Plan en 2012.</a:t>
            </a:r>
          </a:p>
          <a:p>
            <a:pPr algn="just" eaLnBrk="1" hangingPunct="1">
              <a:lnSpc>
                <a:spcPct val="200000"/>
              </a:lnSpc>
              <a:buNone/>
            </a:pPr>
            <a:endParaRPr lang="fr-FR" sz="1050" dirty="0" smtClean="0"/>
          </a:p>
          <a:p>
            <a:pPr algn="just" eaLnBrk="1" hangingPunct="1">
              <a:lnSpc>
                <a:spcPct val="200000"/>
              </a:lnSpc>
              <a:buNone/>
            </a:pPr>
            <a:endParaRPr lang="fr-FR" sz="1050" dirty="0" smtClean="0"/>
          </a:p>
          <a:p>
            <a:pPr algn="just" eaLnBrk="1" hangingPunct="1">
              <a:lnSpc>
                <a:spcPct val="200000"/>
              </a:lnSpc>
              <a:buNone/>
            </a:pPr>
            <a:endParaRPr lang="fr-FR" sz="1050" dirty="0" smtClean="0"/>
          </a:p>
          <a:p>
            <a:pPr algn="just" eaLnBrk="1" hangingPunct="1">
              <a:lnSpc>
                <a:spcPct val="200000"/>
              </a:lnSpc>
              <a:buNone/>
            </a:pPr>
            <a:endParaRPr lang="fr-FR" sz="1400" b="1" dirty="0" smtClean="0">
              <a:solidFill>
                <a:schemeClr val="tx1"/>
              </a:solidFill>
              <a:latin typeface="Arial Black" pitchFamily="34" charset="0"/>
            </a:endParaRPr>
          </a:p>
          <a:p>
            <a:pPr eaLnBrk="1" hangingPunct="1">
              <a:lnSpc>
                <a:spcPct val="150000"/>
              </a:lnSpc>
            </a:pPr>
            <a:endParaRPr lang="fr-FR" sz="1600" b="1" dirty="0" smtClean="0">
              <a:solidFill>
                <a:schemeClr val="tx1"/>
              </a:solidFill>
              <a:latin typeface="Arial Black" pitchFamily="34" charset="0"/>
            </a:endParaRPr>
          </a:p>
        </p:txBody>
      </p:sp>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2</a:t>
            </a:fld>
            <a:endParaRPr lang="fr-FR" dirty="0"/>
          </a:p>
        </p:txBody>
      </p:sp>
      <p:sp>
        <p:nvSpPr>
          <p:cNvPr id="5" name="Rectangle 2"/>
          <p:cNvSpPr>
            <a:spLocks noGrp="1" noChangeArrowheads="1"/>
          </p:cNvSpPr>
          <p:nvPr>
            <p:ph type="title" idx="4294967295"/>
          </p:nvPr>
        </p:nvSpPr>
        <p:spPr>
          <a:xfrm>
            <a:off x="571472" y="928670"/>
            <a:ext cx="7921625" cy="593725"/>
          </a:xfrm>
        </p:spPr>
        <p:txBody>
          <a:bodyPr/>
          <a:lstStyle/>
          <a:p>
            <a:pPr eaLnBrk="1" hangingPunct="1"/>
            <a:r>
              <a:rPr lang="fr-FR" sz="2800" b="0" dirty="0" smtClean="0">
                <a:latin typeface="Berlin Sans FB Demi" pitchFamily="34" charset="0"/>
              </a:rPr>
              <a:t>Introduction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28794" y="785794"/>
            <a:ext cx="5072098" cy="592123"/>
          </a:xfrm>
        </p:spPr>
        <p:txBody>
          <a:bodyPr/>
          <a:lstStyle/>
          <a:p>
            <a:r>
              <a:rPr lang="fr-FR" sz="3200" b="0" dirty="0" smtClean="0">
                <a:latin typeface="Berlin Sans FB Demi" pitchFamily="34" charset="0"/>
              </a:rPr>
              <a:t>Plan</a:t>
            </a:r>
          </a:p>
        </p:txBody>
      </p:sp>
      <p:sp>
        <p:nvSpPr>
          <p:cNvPr id="3" name="Espace réservé du contenu 2"/>
          <p:cNvSpPr>
            <a:spLocks noGrp="1"/>
          </p:cNvSpPr>
          <p:nvPr>
            <p:ph idx="1"/>
          </p:nvPr>
        </p:nvSpPr>
        <p:spPr>
          <a:xfrm>
            <a:off x="428596" y="1571612"/>
            <a:ext cx="8229600" cy="4429156"/>
          </a:xfrm>
        </p:spPr>
        <p:txBody>
          <a:bodyPr/>
          <a:lstStyle/>
          <a:p>
            <a:pPr>
              <a:lnSpc>
                <a:spcPct val="150000"/>
              </a:lnSpc>
              <a:buNone/>
            </a:pPr>
            <a:endParaRPr lang="fr-FR" sz="2000" b="1" dirty="0" smtClean="0">
              <a:solidFill>
                <a:schemeClr val="tx1"/>
              </a:solidFill>
            </a:endParaRPr>
          </a:p>
          <a:p>
            <a:pPr>
              <a:lnSpc>
                <a:spcPct val="150000"/>
              </a:lnSpc>
            </a:pPr>
            <a:r>
              <a:rPr lang="fr-FR" b="1" dirty="0" smtClean="0"/>
              <a:t>Cadre conceptuel</a:t>
            </a:r>
          </a:p>
          <a:p>
            <a:pPr>
              <a:lnSpc>
                <a:spcPct val="150000"/>
              </a:lnSpc>
            </a:pPr>
            <a:r>
              <a:rPr lang="fr-FR" b="1" dirty="0" smtClean="0"/>
              <a:t>Aperçu historique</a:t>
            </a:r>
          </a:p>
          <a:p>
            <a:pPr>
              <a:lnSpc>
                <a:spcPct val="150000"/>
              </a:lnSpc>
            </a:pPr>
            <a:r>
              <a:rPr lang="fr-FR" b="1" dirty="0" smtClean="0"/>
              <a:t>Objectifs</a:t>
            </a:r>
          </a:p>
          <a:p>
            <a:pPr>
              <a:lnSpc>
                <a:spcPct val="150000"/>
              </a:lnSpc>
            </a:pPr>
            <a:r>
              <a:rPr lang="fr-FR" b="1" dirty="0" smtClean="0"/>
              <a:t>Aspects méthodologiques</a:t>
            </a:r>
          </a:p>
          <a:p>
            <a:pPr>
              <a:lnSpc>
                <a:spcPct val="150000"/>
              </a:lnSpc>
            </a:pPr>
            <a:r>
              <a:rPr lang="fr-FR" b="1" dirty="0" smtClean="0"/>
              <a:t>Principaux résultats au niveau national </a:t>
            </a:r>
          </a:p>
          <a:p>
            <a:pPr>
              <a:buNone/>
            </a:pPr>
            <a:endParaRPr lang="fr-FR" sz="3200" b="1" dirty="0" smtClean="0">
              <a:latin typeface="Berlin Sans FB Demi" pitchFamily="34" charset="0"/>
            </a:endParaRPr>
          </a:p>
          <a:p>
            <a:pPr>
              <a:buNone/>
            </a:pPr>
            <a:endParaRPr lang="fr-FR" sz="3200" b="1" dirty="0" smtClean="0">
              <a:latin typeface="Berlin Sans FB Demi" pitchFamily="34" charset="0"/>
            </a:endParaRPr>
          </a:p>
          <a:p>
            <a:endParaRPr lang="fr-FR" sz="3200" b="1" dirty="0" smtClean="0">
              <a:latin typeface="Berlin Sans FB Demi" pitchFamily="34" charset="0"/>
            </a:endParaRPr>
          </a:p>
          <a:p>
            <a:endParaRPr lang="fr-FR" sz="3200" b="1" dirty="0" smtClean="0">
              <a:latin typeface="Berlin Sans FB Demi" pitchFamily="34" charset="0"/>
            </a:endParaRPr>
          </a:p>
          <a:p>
            <a:pPr>
              <a:buNone/>
            </a:pPr>
            <a:r>
              <a:rPr lang="fr-FR" b="1" dirty="0" smtClean="0">
                <a:latin typeface="Berlin Sans FB Demi" pitchFamily="34" charset="0"/>
              </a:rPr>
              <a:t/>
            </a:r>
            <a:br>
              <a:rPr lang="fr-FR" b="1" dirty="0" smtClean="0">
                <a:latin typeface="Berlin Sans FB Demi" pitchFamily="34" charset="0"/>
              </a:rPr>
            </a:br>
            <a:endParaRPr lang="fr-FR" sz="3200" b="1" dirty="0"/>
          </a:p>
        </p:txBody>
      </p:sp>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3</a:t>
            </a:fld>
            <a:endParaRPr lang="fr-FR"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wipe(down)">
                                      <p:cBhvr>
                                        <p:cTn id="3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642918"/>
            <a:ext cx="6985000" cy="857256"/>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lnSpc>
                <a:spcPct val="150000"/>
              </a:lnSpc>
            </a:pPr>
            <a:r>
              <a:rPr lang="fr-FR" sz="2800" b="0" dirty="0" smtClean="0">
                <a:latin typeface="Berlin Sans FB Demi" pitchFamily="34" charset="0"/>
              </a:rPr>
              <a:t>Cadre conceptuel</a:t>
            </a:r>
          </a:p>
        </p:txBody>
      </p:sp>
      <p:sp>
        <p:nvSpPr>
          <p:cNvPr id="3" name="Espace réservé du contenu 2"/>
          <p:cNvSpPr>
            <a:spLocks noGrp="1"/>
          </p:cNvSpPr>
          <p:nvPr>
            <p:ph idx="1"/>
          </p:nvPr>
        </p:nvSpPr>
        <p:spPr>
          <a:xfrm>
            <a:off x="428596" y="1428736"/>
            <a:ext cx="8229600" cy="4572032"/>
          </a:xfrm>
        </p:spPr>
        <p:txBody>
          <a:bodyPr/>
          <a:lstStyle/>
          <a:p>
            <a:pPr>
              <a:lnSpc>
                <a:spcPct val="150000"/>
              </a:lnSpc>
            </a:pPr>
            <a:endParaRPr lang="fr-FR" sz="1600" b="1" dirty="0" smtClean="0">
              <a:solidFill>
                <a:schemeClr val="tx1"/>
              </a:solidFill>
            </a:endParaRPr>
          </a:p>
          <a:p>
            <a:pPr>
              <a:buNone/>
            </a:pPr>
            <a:r>
              <a:rPr lang="fr-FR" sz="1800" dirty="0" smtClean="0"/>
              <a:t>l’une des plus simples définitions du bien être. </a:t>
            </a:r>
          </a:p>
          <a:p>
            <a:pPr algn="just">
              <a:buNone/>
            </a:pPr>
            <a:r>
              <a:rPr lang="fr-FR" sz="2800" dirty="0" smtClean="0"/>
              <a:t>« le bien-être passe par la satisfaction de divers besoins humains, dont certains sont essentiels (par exemple la santé), ainsi que par la possibilité de poursuivre ses propres objectifs, de s’épanouir et d’être satisfait de sa vie »</a:t>
            </a:r>
            <a:r>
              <a:rPr lang="fr-FR" sz="1400" dirty="0" smtClean="0"/>
              <a:t>. OCDE ,2011</a:t>
            </a:r>
            <a:endParaRPr lang="fr-FR" sz="1400" b="1" dirty="0" smtClean="0">
              <a:solidFill>
                <a:schemeClr val="tx1"/>
              </a:solidFill>
            </a:endParaRPr>
          </a:p>
        </p:txBody>
      </p:sp>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4</a:t>
            </a:fld>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14414" y="714356"/>
            <a:ext cx="6985000" cy="734999"/>
          </a:xfrm>
        </p:spPr>
        <p:txBody>
          <a:bodyPr/>
          <a:lstStyle/>
          <a:p>
            <a:r>
              <a:rPr lang="fr-FR" sz="2800" b="0" dirty="0" smtClean="0">
                <a:latin typeface="Berlin Sans FB Demi" pitchFamily="34" charset="0"/>
              </a:rPr>
              <a:t>Aperçu historique</a:t>
            </a:r>
          </a:p>
        </p:txBody>
      </p:sp>
      <p:sp>
        <p:nvSpPr>
          <p:cNvPr id="3" name="Espace réservé du contenu 2"/>
          <p:cNvSpPr>
            <a:spLocks noGrp="1"/>
          </p:cNvSpPr>
          <p:nvPr>
            <p:ph idx="1"/>
          </p:nvPr>
        </p:nvSpPr>
        <p:spPr>
          <a:xfrm>
            <a:off x="500034" y="1500174"/>
            <a:ext cx="8229600" cy="4714908"/>
          </a:xfrm>
        </p:spPr>
        <p:txBody>
          <a:bodyPr/>
          <a:lstStyle/>
          <a:p>
            <a:pPr algn="just">
              <a:buNone/>
            </a:pPr>
            <a:r>
              <a:rPr lang="fr-FR" sz="1600" b="1" dirty="0" smtClean="0"/>
              <a:t>	Depuis plusieurs années, le HCP procède à la collecte et l’analyse de données qualitatives sur les perceptions de la population de ses réalités économique et sociale par le biais de:</a:t>
            </a:r>
          </a:p>
          <a:p>
            <a:pPr algn="just">
              <a:buNone/>
            </a:pPr>
            <a:endParaRPr lang="fr-FR" sz="1600" b="1" dirty="0" smtClean="0"/>
          </a:p>
          <a:p>
            <a:pPr algn="just"/>
            <a:r>
              <a:rPr lang="fr-FR" sz="1600" b="1" dirty="0" smtClean="0"/>
              <a:t>l’insertion de modules et de questions subjectives dans ses enquêtes régulières à caractère plutôt quantitatif.</a:t>
            </a:r>
          </a:p>
          <a:p>
            <a:pPr algn="just"/>
            <a:r>
              <a:rPr lang="fr-FR" sz="1600" b="1" dirty="0" smtClean="0"/>
              <a:t>la réalisation d’enquêtes régulières ou ponctuelles à caractère qualitatif (enquête de conjoncture auprès des ménages, enquête de conjoncture auprès des entreprises, enquête sur la perception de l’évolution du niveau de vie, etc.).</a:t>
            </a:r>
          </a:p>
          <a:p>
            <a:pPr algn="just"/>
            <a:r>
              <a:rPr lang="fr-FR" sz="1600" b="1" dirty="0" smtClean="0"/>
              <a:t>la réalisation de plusieurs travaux d’analyse combinant les données objectives et les perceptions de la population.</a:t>
            </a:r>
          </a:p>
          <a:p>
            <a:pPr algn="just"/>
            <a:r>
              <a:rPr lang="fr-FR" sz="1600" b="1" dirty="0" smtClean="0"/>
              <a:t>Calcul et publication trimestrielle de l’indice de confiance des ménages.</a:t>
            </a:r>
          </a:p>
          <a:p>
            <a:pPr lvl="0">
              <a:lnSpc>
                <a:spcPct val="150000"/>
              </a:lnSpc>
              <a:buNone/>
            </a:pPr>
            <a:endParaRPr lang="fr-FR" sz="1400" b="1" dirty="0" smtClean="0">
              <a:solidFill>
                <a:schemeClr val="tx1"/>
              </a:solidFill>
              <a:latin typeface="Arial" pitchFamily="34" charset="0"/>
              <a:cs typeface="Arial" pitchFamily="34" charset="0"/>
            </a:endParaRPr>
          </a:p>
          <a:p>
            <a:pPr lvl="1">
              <a:lnSpc>
                <a:spcPct val="150000"/>
              </a:lnSpc>
              <a:buNone/>
            </a:pPr>
            <a:r>
              <a:rPr lang="fr-FR" sz="1600" b="1" dirty="0" smtClean="0">
                <a:solidFill>
                  <a:schemeClr val="tx1"/>
                </a:solidFill>
                <a:latin typeface="Arial" pitchFamily="34" charset="0"/>
                <a:cs typeface="Arial" pitchFamily="34" charset="0"/>
              </a:rPr>
              <a:t>	</a:t>
            </a:r>
          </a:p>
          <a:p>
            <a:endParaRPr lang="fr-FR" sz="1600" dirty="0"/>
          </a:p>
        </p:txBody>
      </p:sp>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5</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down)">
                                      <p:cBhvr>
                                        <p:cTn id="3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8"/>
          <p:cNvSpPr>
            <a:spLocks noGrp="1" noChangeArrowheads="1"/>
          </p:cNvSpPr>
          <p:nvPr>
            <p:ph type="sldNum" sz="quarter" idx="11"/>
          </p:nvPr>
        </p:nvSpPr>
        <p:spPr/>
        <p:txBody>
          <a:bodyPr/>
          <a:lstStyle/>
          <a:p>
            <a:pPr>
              <a:defRPr/>
            </a:pPr>
            <a:fld id="{F3EAA1EB-B8CF-47E1-BFFE-E4EB6E4E6324}" type="slidenum">
              <a:rPr lang="ar-SA" smtClean="0"/>
              <a:pPr>
                <a:defRPr/>
              </a:pPr>
              <a:t>6</a:t>
            </a:fld>
            <a:endParaRPr lang="fr-FR" dirty="0" smtClean="0"/>
          </a:p>
        </p:txBody>
      </p:sp>
      <p:sp>
        <p:nvSpPr>
          <p:cNvPr id="7171" name="Rectangle 3"/>
          <p:cNvSpPr>
            <a:spLocks noGrp="1" noChangeArrowheads="1"/>
          </p:cNvSpPr>
          <p:nvPr>
            <p:ph type="body" idx="1"/>
          </p:nvPr>
        </p:nvSpPr>
        <p:spPr>
          <a:xfrm>
            <a:off x="214282" y="1142984"/>
            <a:ext cx="8643938" cy="5072098"/>
          </a:xfrm>
        </p:spPr>
        <p:txBody>
          <a:bodyPr/>
          <a:lstStyle/>
          <a:p>
            <a:pPr algn="just" eaLnBrk="1" hangingPunct="1"/>
            <a:endParaRPr lang="fr-FR" sz="2000" b="1" dirty="0" smtClean="0">
              <a:latin typeface="Arial Black" pitchFamily="34" charset="0"/>
            </a:endParaRPr>
          </a:p>
          <a:p>
            <a:pPr algn="just"/>
            <a:r>
              <a:rPr lang="fr-FR" sz="1800" b="1" dirty="0" smtClean="0"/>
              <a:t>Mieux rendre compte de la réalité des conditions de vie de la population et de son ressenti par le recueil auprès de la population de données concernant le bien être, à travers leur perception, leurs avis personnels leur conception des besoins, priorités et attentes par :</a:t>
            </a:r>
          </a:p>
          <a:p>
            <a:pPr lvl="0" algn="just"/>
            <a:r>
              <a:rPr lang="fr-FR" sz="1800" b="1" dirty="0" smtClean="0"/>
              <a:t>énumérer les différentes dimensions des conditions de vie qui sont déterminantes pour le bien être selon chaque domaine à savoir : les conditions du travail, moyens financiers, conditions d’habitat, voisinage, santé, éducation, loisirs, droits et libertés, confiance et solidarité sociale.</a:t>
            </a:r>
          </a:p>
          <a:p>
            <a:pPr lvl="0" algn="just"/>
            <a:r>
              <a:rPr lang="fr-FR" sz="1800" b="1" dirty="0" smtClean="0"/>
              <a:t>décliner, les facteurs agissant d’une façon positive sur un bien-être effectif par domaine;</a:t>
            </a:r>
          </a:p>
          <a:p>
            <a:pPr lvl="0" algn="just"/>
            <a:r>
              <a:rPr lang="fr-FR" sz="1800" b="1" dirty="0" smtClean="0"/>
              <a:t>décliner, les facteurs agissant d’une façon négative sur un bien-être effectif par domaine ;</a:t>
            </a:r>
          </a:p>
          <a:p>
            <a:pPr lvl="0" algn="just"/>
            <a:r>
              <a:rPr lang="fr-FR" sz="1800" b="1" dirty="0" smtClean="0"/>
              <a:t>évaluation des différents niveaux du bien être et la détermination des caractéristiques des différents groupes de population y afférentes.</a:t>
            </a:r>
          </a:p>
          <a:p>
            <a:pPr lvl="0" algn="just"/>
            <a:r>
              <a:rPr lang="fr-FR" sz="1800" b="1" dirty="0" smtClean="0"/>
              <a:t>se positionner sur une échelle de mesure du degré de satisfaction de la vie, allant de non satisfait à très satisfait, passant par peu satisfait, moyennement satisfait et satisfait selon chaque domaine.</a:t>
            </a:r>
          </a:p>
          <a:p>
            <a:pPr algn="just">
              <a:lnSpc>
                <a:spcPct val="150000"/>
              </a:lnSpc>
            </a:pPr>
            <a:endParaRPr lang="fr-FR" sz="1800" b="1" dirty="0" smtClean="0">
              <a:solidFill>
                <a:schemeClr val="tx1"/>
              </a:solidFill>
              <a:latin typeface="Arial" pitchFamily="34" charset="0"/>
              <a:cs typeface="Arial" pitchFamily="34" charset="0"/>
            </a:endParaRPr>
          </a:p>
          <a:p>
            <a:pPr algn="just" eaLnBrk="1" hangingPunct="1">
              <a:lnSpc>
                <a:spcPct val="150000"/>
              </a:lnSpc>
            </a:pPr>
            <a:endParaRPr lang="fr-FR" sz="1800" b="1" dirty="0" smtClean="0">
              <a:solidFill>
                <a:schemeClr val="tx1"/>
              </a:solidFill>
              <a:latin typeface="Arial Black" pitchFamily="34" charset="0"/>
            </a:endParaRPr>
          </a:p>
          <a:p>
            <a:pPr algn="just" eaLnBrk="1" hangingPunct="1">
              <a:lnSpc>
                <a:spcPct val="150000"/>
              </a:lnSpc>
              <a:buFontTx/>
              <a:buNone/>
            </a:pPr>
            <a:endParaRPr lang="fr-FR" sz="1800" b="1" dirty="0" smtClean="0">
              <a:solidFill>
                <a:schemeClr val="tx1"/>
              </a:solidFill>
              <a:latin typeface="Arial Black" pitchFamily="34" charset="0"/>
            </a:endParaRPr>
          </a:p>
          <a:p>
            <a:pPr algn="just" eaLnBrk="1" hangingPunct="1">
              <a:lnSpc>
                <a:spcPct val="150000"/>
              </a:lnSpc>
              <a:buFontTx/>
              <a:buNone/>
            </a:pPr>
            <a:endParaRPr lang="fr-FR" sz="2000" b="1" dirty="0" smtClean="0">
              <a:solidFill>
                <a:schemeClr val="tx1"/>
              </a:solidFill>
              <a:latin typeface="Arial Black" pitchFamily="34" charset="0"/>
            </a:endParaRPr>
          </a:p>
        </p:txBody>
      </p:sp>
      <p:sp>
        <p:nvSpPr>
          <p:cNvPr id="7172" name="Rectangle 2"/>
          <p:cNvSpPr>
            <a:spLocks noGrp="1" noChangeArrowheads="1"/>
          </p:cNvSpPr>
          <p:nvPr>
            <p:ph type="title" idx="4294967295"/>
          </p:nvPr>
        </p:nvSpPr>
        <p:spPr>
          <a:xfrm>
            <a:off x="571472" y="571480"/>
            <a:ext cx="7921625" cy="593725"/>
          </a:xfrm>
        </p:spPr>
        <p:txBody>
          <a:bodyPr/>
          <a:lstStyle/>
          <a:p>
            <a:pPr eaLnBrk="1" hangingPunct="1"/>
            <a:r>
              <a:rPr lang="fr-FR" sz="2800" b="0" dirty="0" smtClean="0">
                <a:latin typeface="Berlin Sans FB Demi" pitchFamily="34" charset="0"/>
              </a:rPr>
              <a:t>Objectifs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checkerboard(across)">
                                      <p:cBhvr>
                                        <p:cTn id="7" dur="500"/>
                                        <p:tgtEl>
                                          <p:spTgt spid="717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wipe(down)">
                                      <p:cBhvr>
                                        <p:cTn id="12" dur="500"/>
                                        <p:tgtEl>
                                          <p:spTgt spid="7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wipe(down)">
                                      <p:cBhvr>
                                        <p:cTn id="17" dur="500"/>
                                        <p:tgtEl>
                                          <p:spTgt spid="71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wipe(down)">
                                      <p:cBhvr>
                                        <p:cTn id="22" dur="500"/>
                                        <p:tgtEl>
                                          <p:spTgt spid="717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7171">
                                            <p:txEl>
                                              <p:pRg st="4" end="4"/>
                                            </p:txEl>
                                          </p:spTgt>
                                        </p:tgtEl>
                                        <p:attrNameLst>
                                          <p:attrName>style.visibility</p:attrName>
                                        </p:attrNameLst>
                                      </p:cBhvr>
                                      <p:to>
                                        <p:strVal val="visible"/>
                                      </p:to>
                                    </p:set>
                                    <p:animEffect transition="in" filter="wipe(down)">
                                      <p:cBhvr>
                                        <p:cTn id="27" dur="500"/>
                                        <p:tgtEl>
                                          <p:spTgt spid="717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7171">
                                            <p:txEl>
                                              <p:pRg st="5" end="5"/>
                                            </p:txEl>
                                          </p:spTgt>
                                        </p:tgtEl>
                                        <p:attrNameLst>
                                          <p:attrName>style.visibility</p:attrName>
                                        </p:attrNameLst>
                                      </p:cBhvr>
                                      <p:to>
                                        <p:strVal val="visible"/>
                                      </p:to>
                                    </p:set>
                                    <p:animEffect transition="in" filter="wipe(down)">
                                      <p:cBhvr>
                                        <p:cTn id="32" dur="500"/>
                                        <p:tgtEl>
                                          <p:spTgt spid="717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7171">
                                            <p:txEl>
                                              <p:pRg st="6" end="6"/>
                                            </p:txEl>
                                          </p:spTgt>
                                        </p:tgtEl>
                                        <p:attrNameLst>
                                          <p:attrName>style.visibility</p:attrName>
                                        </p:attrNameLst>
                                      </p:cBhvr>
                                      <p:to>
                                        <p:strVal val="visible"/>
                                      </p:to>
                                    </p:set>
                                    <p:animEffect transition="in" filter="wipe(down)">
                                      <p:cBhvr>
                                        <p:cTn id="37" dur="500"/>
                                        <p:tgtEl>
                                          <p:spTgt spid="71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717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806437"/>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lnSpc>
                <a:spcPct val="150000"/>
              </a:lnSpc>
            </a:pPr>
            <a:r>
              <a:rPr lang="fr-FR" sz="2800" b="0" dirty="0" smtClean="0">
                <a:latin typeface="Berlin Sans FB Demi" pitchFamily="34" charset="0"/>
              </a:rPr>
              <a:t>Aspects méthodologiques</a:t>
            </a:r>
          </a:p>
        </p:txBody>
      </p:sp>
      <p:sp>
        <p:nvSpPr>
          <p:cNvPr id="3" name="Espace réservé du contenu 2"/>
          <p:cNvSpPr>
            <a:spLocks noGrp="1"/>
          </p:cNvSpPr>
          <p:nvPr>
            <p:ph idx="1"/>
          </p:nvPr>
        </p:nvSpPr>
        <p:spPr>
          <a:xfrm>
            <a:off x="457200" y="2133600"/>
            <a:ext cx="8329642" cy="3992563"/>
          </a:xfrm>
        </p:spPr>
        <p:txBody>
          <a:bodyPr/>
          <a:lstStyle/>
          <a:p>
            <a:pPr algn="just"/>
            <a:r>
              <a:rPr lang="fr-FR" sz="2000" b="1" dirty="0" smtClean="0"/>
              <a:t>L’enquête a concerné un échantillon de </a:t>
            </a:r>
            <a:r>
              <a:rPr lang="fr-FR" sz="2000" b="1" dirty="0" smtClean="0">
                <a:solidFill>
                  <a:srgbClr val="7030A0"/>
                </a:solidFill>
              </a:rPr>
              <a:t>3.200</a:t>
            </a:r>
            <a:r>
              <a:rPr lang="fr-FR" sz="2000" b="1" dirty="0" smtClean="0"/>
              <a:t> personnes âgées de 15 ans et plus dont </a:t>
            </a:r>
            <a:r>
              <a:rPr lang="fr-FR" sz="2000" b="1" dirty="0" smtClean="0">
                <a:solidFill>
                  <a:srgbClr val="7030A0"/>
                </a:solidFill>
              </a:rPr>
              <a:t>2.080</a:t>
            </a:r>
            <a:r>
              <a:rPr lang="fr-FR" sz="2000" b="1" dirty="0" smtClean="0"/>
              <a:t> en milieu </a:t>
            </a:r>
            <a:r>
              <a:rPr lang="fr-FR" sz="2000" b="1" dirty="0" smtClean="0">
                <a:solidFill>
                  <a:srgbClr val="7030A0"/>
                </a:solidFill>
              </a:rPr>
              <a:t>urbain</a:t>
            </a:r>
            <a:r>
              <a:rPr lang="fr-FR" sz="2000" b="1" dirty="0" smtClean="0"/>
              <a:t> avec deux questionnaires. L’un porte sur les ménages et les caractéristiques sociodémographiques et les conditions de vie de leurs membres. L’autre porte sur le bien-être de la population. A travers une démarche interactive avec la population. </a:t>
            </a:r>
          </a:p>
          <a:p>
            <a:pPr algn="just">
              <a:lnSpc>
                <a:spcPct val="150000"/>
              </a:lnSpc>
            </a:pPr>
            <a:endParaRPr lang="fr-FR" sz="2000" b="1" dirty="0" smtClean="0">
              <a:solidFill>
                <a:schemeClr val="tx1"/>
              </a:solidFill>
              <a:latin typeface="Arial" pitchFamily="34" charset="0"/>
              <a:cs typeface="Arial" pitchFamily="34" charset="0"/>
            </a:endParaRPr>
          </a:p>
          <a:p>
            <a:pPr algn="just">
              <a:lnSpc>
                <a:spcPct val="150000"/>
              </a:lnSpc>
            </a:pPr>
            <a:endParaRPr lang="fr-FR" sz="2000" b="1" dirty="0" smtClean="0">
              <a:solidFill>
                <a:schemeClr val="tx1"/>
              </a:solidFill>
              <a:latin typeface="Arial" pitchFamily="34" charset="0"/>
              <a:cs typeface="Arial" pitchFamily="34" charset="0"/>
            </a:endParaRPr>
          </a:p>
        </p:txBody>
      </p:sp>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7</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Titre 4"/>
          <p:cNvSpPr>
            <a:spLocks noGrp="1"/>
          </p:cNvSpPr>
          <p:nvPr>
            <p:ph type="title"/>
          </p:nvPr>
        </p:nvSpPr>
        <p:spPr>
          <a:xfrm>
            <a:off x="1187450" y="692150"/>
            <a:ext cx="6985000" cy="288925"/>
          </a:xfrm>
        </p:spPr>
        <p:txBody>
          <a:bodyPr/>
          <a:lstStyle/>
          <a:p>
            <a:r>
              <a:rPr lang="fr-FR" sz="1800" smtClean="0">
                <a:latin typeface="Times New Roman" pitchFamily="18" charset="0"/>
                <a:cs typeface="Times New Roman" pitchFamily="18" charset="0"/>
              </a:rPr>
              <a:t/>
            </a:r>
            <a:br>
              <a:rPr lang="fr-FR" sz="1800" smtClean="0">
                <a:latin typeface="Times New Roman" pitchFamily="18" charset="0"/>
                <a:cs typeface="Times New Roman" pitchFamily="18" charset="0"/>
              </a:rPr>
            </a:br>
            <a:r>
              <a:rPr lang="fr-FR" sz="1800" smtClean="0">
                <a:latin typeface="Times New Roman" pitchFamily="18" charset="0"/>
                <a:cs typeface="Times New Roman" pitchFamily="18" charset="0"/>
              </a:rPr>
              <a:t>Conditions de vie et bien-être  </a:t>
            </a:r>
            <a:br>
              <a:rPr lang="fr-FR" sz="1800" smtClean="0">
                <a:latin typeface="Times New Roman" pitchFamily="18" charset="0"/>
                <a:cs typeface="Times New Roman" pitchFamily="18" charset="0"/>
              </a:rPr>
            </a:br>
            <a:endParaRPr lang="fr-FR" sz="1800" smtClean="0">
              <a:latin typeface="Times New Roman" pitchFamily="18" charset="0"/>
              <a:cs typeface="Times New Roman" pitchFamily="18" charset="0"/>
            </a:endParaRPr>
          </a:p>
        </p:txBody>
      </p:sp>
      <p:sp>
        <p:nvSpPr>
          <p:cNvPr id="159746" name="Espace réservé du numéro de diapositive 3"/>
          <p:cNvSpPr>
            <a:spLocks noGrp="1"/>
          </p:cNvSpPr>
          <p:nvPr>
            <p:ph type="sldNum" sz="quarter" idx="11"/>
          </p:nvPr>
        </p:nvSpPr>
        <p:spPr>
          <a:noFill/>
        </p:spPr>
        <p:txBody>
          <a:bodyPr/>
          <a:lstStyle/>
          <a:p>
            <a:pPr fontAlgn="base">
              <a:spcBef>
                <a:spcPct val="0"/>
              </a:spcBef>
              <a:spcAft>
                <a:spcPct val="0"/>
              </a:spcAft>
            </a:pPr>
            <a:fld id="{38F55BF2-3B79-4E17-8319-2B1C78A009A4}" type="slidenum">
              <a:rPr lang="fr-FR" smtClean="0">
                <a:cs typeface="Arial" charset="0"/>
              </a:rPr>
              <a:pPr fontAlgn="base">
                <a:spcBef>
                  <a:spcPct val="0"/>
                </a:spcBef>
                <a:spcAft>
                  <a:spcPct val="0"/>
                </a:spcAft>
              </a:pPr>
              <a:t>8</a:t>
            </a:fld>
            <a:endParaRPr lang="fr-FR" smtClean="0">
              <a:cs typeface="Arial" charset="0"/>
            </a:endParaRPr>
          </a:p>
        </p:txBody>
      </p:sp>
      <p:sp>
        <p:nvSpPr>
          <p:cNvPr id="16" name="Titre 4"/>
          <p:cNvSpPr txBox="1">
            <a:spLocks/>
          </p:cNvSpPr>
          <p:nvPr/>
        </p:nvSpPr>
        <p:spPr bwMode="auto">
          <a:xfrm>
            <a:off x="0" y="4929188"/>
            <a:ext cx="9144000" cy="1571625"/>
          </a:xfrm>
          <a:prstGeom prst="rect">
            <a:avLst/>
          </a:prstGeom>
          <a:noFill/>
          <a:ln w="9525">
            <a:noFill/>
            <a:miter lim="800000"/>
            <a:headEnd/>
            <a:tailEnd/>
          </a:ln>
        </p:spPr>
        <p:txBody>
          <a:bodyPr anchor="ctr"/>
          <a:lstStyle/>
          <a:p>
            <a:pPr algn="just" eaLnBrk="0" hangingPunct="0">
              <a:defRPr/>
            </a:pPr>
            <a:r>
              <a:rPr lang="fr-FR" sz="1400" b="1" kern="0" dirty="0">
                <a:solidFill>
                  <a:schemeClr val="tx1"/>
                </a:solidFill>
                <a:latin typeface="Times New Roman" pitchFamily="18" charset="0"/>
                <a:ea typeface="+mj-ea"/>
                <a:cs typeface="Times New Roman" pitchFamily="18" charset="0"/>
              </a:rPr>
              <a:t>Trois groupes de dimensions sources de bien-être  : </a:t>
            </a:r>
          </a:p>
          <a:p>
            <a:pPr algn="just" eaLnBrk="0" hangingPunct="0">
              <a:defRPr/>
            </a:pPr>
            <a:endParaRPr lang="fr-FR" sz="1400" b="1" kern="0" dirty="0">
              <a:solidFill>
                <a:schemeClr val="tx1"/>
              </a:solidFill>
              <a:latin typeface="Times New Roman" pitchFamily="18" charset="0"/>
              <a:ea typeface="+mj-ea"/>
              <a:cs typeface="Times New Roman" pitchFamily="18" charset="0"/>
            </a:endParaRPr>
          </a:p>
          <a:p>
            <a:pPr marL="342900" indent="-342900" algn="just" eaLnBrk="0" hangingPunct="0">
              <a:buFont typeface="+mj-lt"/>
              <a:buAutoNum type="arabicPeriod"/>
              <a:defRPr/>
            </a:pPr>
            <a:r>
              <a:rPr lang="fr-FR" sz="1400" b="1" kern="0" dirty="0">
                <a:solidFill>
                  <a:schemeClr val="tx1"/>
                </a:solidFill>
                <a:latin typeface="Times New Roman" pitchFamily="18" charset="0"/>
                <a:ea typeface="+mj-ea"/>
                <a:cs typeface="Times New Roman" pitchFamily="18" charset="0"/>
              </a:rPr>
              <a:t>La vie matérielle : logement et revenu</a:t>
            </a:r>
          </a:p>
          <a:p>
            <a:pPr marL="342900" indent="-342900" algn="just" eaLnBrk="0" hangingPunct="0">
              <a:buFont typeface="+mj-lt"/>
              <a:buAutoNum type="arabicPeriod"/>
              <a:defRPr/>
            </a:pPr>
            <a:endParaRPr lang="fr-FR" sz="1400" b="1" kern="0" dirty="0">
              <a:solidFill>
                <a:schemeClr val="tx1"/>
              </a:solidFill>
              <a:latin typeface="Times New Roman" pitchFamily="18" charset="0"/>
              <a:ea typeface="+mj-ea"/>
              <a:cs typeface="Times New Roman" pitchFamily="18" charset="0"/>
            </a:endParaRPr>
          </a:p>
          <a:p>
            <a:pPr marL="342900" indent="-342900" algn="just" eaLnBrk="0" hangingPunct="0">
              <a:buFont typeface="+mj-lt"/>
              <a:buAutoNum type="arabicPeriod"/>
              <a:defRPr/>
            </a:pPr>
            <a:r>
              <a:rPr lang="fr-FR" sz="1400" b="1" kern="0" dirty="0">
                <a:solidFill>
                  <a:schemeClr val="tx1"/>
                </a:solidFill>
                <a:latin typeface="Times New Roman" pitchFamily="18" charset="0"/>
                <a:ea typeface="+mj-ea"/>
                <a:cs typeface="Times New Roman" pitchFamily="18" charset="0"/>
              </a:rPr>
              <a:t>Les domaines sociaux : emploi, santé et éducation  </a:t>
            </a:r>
          </a:p>
          <a:p>
            <a:pPr marL="342900" indent="-342900" algn="just" eaLnBrk="0" hangingPunct="0">
              <a:buFont typeface="+mj-lt"/>
              <a:buAutoNum type="arabicPeriod"/>
              <a:defRPr/>
            </a:pPr>
            <a:endParaRPr lang="fr-FR" sz="1400" b="1" kern="0" dirty="0">
              <a:solidFill>
                <a:schemeClr val="tx1"/>
              </a:solidFill>
              <a:latin typeface="Times New Roman" pitchFamily="18" charset="0"/>
              <a:ea typeface="+mj-ea"/>
              <a:cs typeface="Times New Roman" pitchFamily="18" charset="0"/>
            </a:endParaRPr>
          </a:p>
          <a:p>
            <a:pPr marL="342900" indent="-342900" algn="just" eaLnBrk="0" hangingPunct="0">
              <a:buFont typeface="+mj-lt"/>
              <a:buAutoNum type="arabicPeriod"/>
              <a:defRPr/>
            </a:pPr>
            <a:r>
              <a:rPr lang="fr-FR" sz="1400" b="1" kern="0" dirty="0">
                <a:solidFill>
                  <a:schemeClr val="tx1"/>
                </a:solidFill>
                <a:latin typeface="Times New Roman" pitchFamily="18" charset="0"/>
                <a:ea typeface="+mj-ea"/>
                <a:cs typeface="Times New Roman" pitchFamily="18" charset="0"/>
              </a:rPr>
              <a:t>Le domaine sociétal : vie familiale et environnement sociétal comprenant la vie culturelle, spirituelle et de loisirs.  </a:t>
            </a:r>
          </a:p>
        </p:txBody>
      </p:sp>
      <p:graphicFrame>
        <p:nvGraphicFramePr>
          <p:cNvPr id="6" name="Graphique 5"/>
          <p:cNvGraphicFramePr/>
          <p:nvPr/>
        </p:nvGraphicFramePr>
        <p:xfrm>
          <a:off x="428596" y="1000108"/>
          <a:ext cx="8143932" cy="380049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wipe(down)">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6">
                                            <p:txEl>
                                              <p:pRg st="2" end="2"/>
                                            </p:txEl>
                                          </p:spTgt>
                                        </p:tgtEl>
                                        <p:attrNameLst>
                                          <p:attrName>style.visibility</p:attrName>
                                        </p:attrNameLst>
                                      </p:cBhvr>
                                      <p:to>
                                        <p:strVal val="visible"/>
                                      </p:to>
                                    </p:set>
                                    <p:animEffect transition="in" filter="wipe(down)">
                                      <p:cBhvr>
                                        <p:cTn id="12" dur="500"/>
                                        <p:tgtEl>
                                          <p:spTgt spid="1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animEffect transition="in" filter="wipe(down)">
                                      <p:cBhvr>
                                        <p:cTn id="17" dur="500"/>
                                        <p:tgtEl>
                                          <p:spTgt spid="1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6">
                                            <p:txEl>
                                              <p:pRg st="6" end="6"/>
                                            </p:txEl>
                                          </p:spTgt>
                                        </p:tgtEl>
                                        <p:attrNameLst>
                                          <p:attrName>style.visibility</p:attrName>
                                        </p:attrNameLst>
                                      </p:cBhvr>
                                      <p:to>
                                        <p:strVal val="visible"/>
                                      </p:to>
                                    </p:set>
                                    <p:animEffect transition="in" filter="wipe(down)">
                                      <p:cBhvr>
                                        <p:cTn id="22" dur="500"/>
                                        <p:tgtEl>
                                          <p:spTgt spid="1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None/>
            </a:pPr>
            <a:r>
              <a:rPr lang="fr-FR" sz="2000" b="1" dirty="0" smtClean="0">
                <a:solidFill>
                  <a:srgbClr val="CC6600"/>
                </a:solidFill>
              </a:rPr>
              <a:t>Facteurs du bien-être par domaine</a:t>
            </a:r>
          </a:p>
          <a:p>
            <a:pPr>
              <a:buNone/>
            </a:pPr>
            <a:r>
              <a:rPr lang="fr-FR" sz="2000" dirty="0" smtClean="0"/>
              <a:t>	Dans chacun de ces domaines la population a décliné les facteurs déterminants du bienêtre.</a:t>
            </a:r>
          </a:p>
          <a:p>
            <a:r>
              <a:rPr lang="fr-FR" sz="2000" b="1" dirty="0" smtClean="0">
                <a:solidFill>
                  <a:srgbClr val="C00000"/>
                </a:solidFill>
              </a:rPr>
              <a:t>Logement</a:t>
            </a:r>
            <a:r>
              <a:rPr lang="fr-FR" sz="2000" b="1" dirty="0" smtClean="0"/>
              <a:t> : </a:t>
            </a:r>
            <a:r>
              <a:rPr lang="fr-FR" sz="2000" dirty="0" smtClean="0"/>
              <a:t>Un logement qui procure le bien-être est, pour </a:t>
            </a:r>
            <a:r>
              <a:rPr lang="fr-FR" sz="2000" dirty="0" smtClean="0">
                <a:solidFill>
                  <a:srgbClr val="7030A0"/>
                </a:solidFill>
              </a:rPr>
              <a:t>60%</a:t>
            </a:r>
            <a:r>
              <a:rPr lang="fr-FR" sz="2000" dirty="0" smtClean="0"/>
              <a:t> des marocains, un </a:t>
            </a:r>
            <a:r>
              <a:rPr lang="fr-FR" sz="2000" dirty="0" smtClean="0">
                <a:solidFill>
                  <a:srgbClr val="7030A0"/>
                </a:solidFill>
              </a:rPr>
              <a:t>logement personnel.</a:t>
            </a:r>
          </a:p>
          <a:p>
            <a:endParaRPr lang="fr-FR" sz="2000" dirty="0" smtClean="0"/>
          </a:p>
          <a:p>
            <a:r>
              <a:rPr lang="fr-FR" sz="2000" b="1" dirty="0" smtClean="0">
                <a:solidFill>
                  <a:srgbClr val="C00000"/>
                </a:solidFill>
              </a:rPr>
              <a:t>Revenu</a:t>
            </a:r>
            <a:r>
              <a:rPr lang="fr-FR" sz="2000" b="1" dirty="0" smtClean="0"/>
              <a:t> : </a:t>
            </a:r>
            <a:r>
              <a:rPr lang="fr-FR" sz="2000" dirty="0" smtClean="0"/>
              <a:t>Près de </a:t>
            </a:r>
            <a:r>
              <a:rPr lang="fr-FR" sz="2000" dirty="0" smtClean="0">
                <a:solidFill>
                  <a:srgbClr val="7030A0"/>
                </a:solidFill>
              </a:rPr>
              <a:t>neuf</a:t>
            </a:r>
            <a:r>
              <a:rPr lang="fr-FR" sz="2000" dirty="0" smtClean="0"/>
              <a:t> </a:t>
            </a:r>
            <a:r>
              <a:rPr lang="fr-FR" sz="2000" dirty="0" smtClean="0">
                <a:solidFill>
                  <a:srgbClr val="7030A0"/>
                </a:solidFill>
              </a:rPr>
              <a:t>Marocains sur dix </a:t>
            </a:r>
            <a:r>
              <a:rPr lang="fr-FR" sz="2000" dirty="0" smtClean="0"/>
              <a:t>mettent en avant la </a:t>
            </a:r>
            <a:r>
              <a:rPr lang="fr-FR" sz="2000" dirty="0" smtClean="0">
                <a:solidFill>
                  <a:srgbClr val="7030A0"/>
                </a:solidFill>
              </a:rPr>
              <a:t>bonne rémunération </a:t>
            </a:r>
            <a:r>
              <a:rPr lang="fr-FR" sz="2000" dirty="0" smtClean="0"/>
              <a:t>du travail comme facteur du bien-être.</a:t>
            </a:r>
          </a:p>
          <a:p>
            <a:endParaRPr lang="fr-FR" sz="2000" dirty="0" smtClean="0"/>
          </a:p>
          <a:p>
            <a:r>
              <a:rPr lang="fr-FR" sz="2000" b="1" dirty="0" smtClean="0">
                <a:solidFill>
                  <a:srgbClr val="C00000"/>
                </a:solidFill>
              </a:rPr>
              <a:t>Emploi</a:t>
            </a:r>
            <a:r>
              <a:rPr lang="fr-FR" sz="2000" b="1" dirty="0" smtClean="0"/>
              <a:t> :</a:t>
            </a:r>
            <a:r>
              <a:rPr lang="fr-FR" sz="2000" dirty="0" smtClean="0"/>
              <a:t> Les </a:t>
            </a:r>
            <a:r>
              <a:rPr lang="fr-FR" sz="2000" dirty="0" smtClean="0">
                <a:solidFill>
                  <a:srgbClr val="7030A0"/>
                </a:solidFill>
              </a:rPr>
              <a:t>bonnes conditions de travail </a:t>
            </a:r>
            <a:r>
              <a:rPr lang="fr-FR" sz="2000" dirty="0" smtClean="0"/>
              <a:t>et </a:t>
            </a:r>
            <a:r>
              <a:rPr lang="fr-FR" sz="2000" dirty="0" smtClean="0">
                <a:solidFill>
                  <a:srgbClr val="7030A0"/>
                </a:solidFill>
              </a:rPr>
              <a:t>l’équité</a:t>
            </a:r>
            <a:r>
              <a:rPr lang="fr-FR" sz="2000" dirty="0" smtClean="0"/>
              <a:t> dans l’accès à l’emploi et dans la rémunération sont les principaux facteurs de l’effectivité du bien-être dans le domaine de l’emploi.</a:t>
            </a:r>
            <a:endParaRPr lang="fr-FR" sz="2000" dirty="0"/>
          </a:p>
        </p:txBody>
      </p:sp>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9</a:t>
            </a:fld>
            <a:endParaRPr lang="fr-FR" dirty="0"/>
          </a:p>
        </p:txBody>
      </p:sp>
      <p:sp>
        <p:nvSpPr>
          <p:cNvPr id="5" name="Titre 1"/>
          <p:cNvSpPr>
            <a:spLocks noGrp="1"/>
          </p:cNvSpPr>
          <p:nvPr>
            <p:ph type="title"/>
          </p:nvPr>
        </p:nvSpPr>
        <p:spPr/>
        <p:txBody>
          <a:bodyPr/>
          <a:lstStyle/>
          <a:p>
            <a:r>
              <a:rPr lang="fr-FR" sz="1600" dirty="0" smtClean="0">
                <a:latin typeface="Times New Roman" pitchFamily="18" charset="0"/>
                <a:cs typeface="Times New Roman" pitchFamily="18" charset="0"/>
              </a:rPr>
              <a:t>PRINCIPAUX RESULTATS AU NIVEAU NATIONAL </a:t>
            </a:r>
            <a:br>
              <a:rPr lang="fr-FR" sz="1600" dirty="0" smtClean="0">
                <a:latin typeface="Times New Roman" pitchFamily="18" charset="0"/>
                <a:cs typeface="Times New Roman" pitchFamily="18" charset="0"/>
              </a:rPr>
            </a:br>
            <a:r>
              <a:rPr lang="fr-FR" sz="1600" dirty="0" smtClean="0">
                <a:latin typeface="Times New Roman" pitchFamily="18" charset="0"/>
                <a:cs typeface="Times New Roman" pitchFamily="18" charset="0"/>
              </a:rPr>
              <a:t>2012</a:t>
            </a:r>
            <a:endParaRPr lang="fr-FR" sz="16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hcp_model">
  <a:themeElements>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20880</TotalTime>
  <Words>679</Words>
  <Application>Microsoft Office PowerPoint</Application>
  <PresentationFormat>Affichage à l'écran (4:3)</PresentationFormat>
  <Paragraphs>123</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hcp_model</vt:lpstr>
      <vt:lpstr>Sous le Haut-Patronage de Sa Majesté le Roi Mohammed VI, le Royaume du Maroc célèbre  la Journée Mondiale de la Statistique   Sous le thème :  « De meilleures données pour une meilleure vie » </vt:lpstr>
      <vt:lpstr>Introduction</vt:lpstr>
      <vt:lpstr>Plan</vt:lpstr>
      <vt:lpstr>Cadre conceptuel</vt:lpstr>
      <vt:lpstr>Aperçu historique</vt:lpstr>
      <vt:lpstr>Objectifs</vt:lpstr>
      <vt:lpstr>Aspects méthodologiques</vt:lpstr>
      <vt:lpstr> Conditions de vie et bien-être   </vt:lpstr>
      <vt:lpstr>PRINCIPAUX RESULTATS AU NIVEAU NATIONAL  2012</vt:lpstr>
      <vt:lpstr>PRINCIPAUX RESULTATS AU NIVEAU NATIONAL 2012</vt:lpstr>
      <vt:lpstr>PRINCIPAUX RESULTATS AU NIVEAU NATIONAL 2012</vt:lpstr>
      <vt:lpstr>PRINCIPAUX RESULTATS AU NIVEAU NATIONAL 2012</vt:lpstr>
      <vt:lpstr>PRINCIPAUX RESULTATS AU NIVEAU NATIONAL 2012 </vt:lpstr>
      <vt:lpstr>PRINCIPAUX RESULTATS AU NIVEAU NATIONAL 2012</vt:lpstr>
      <vt:lpstr>Merci de votre attention</vt:lpstr>
    </vt:vector>
  </TitlesOfParts>
  <Company>dcn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mafkir</dc:creator>
  <cp:lastModifiedBy>Origin</cp:lastModifiedBy>
  <cp:revision>1407</cp:revision>
  <dcterms:created xsi:type="dcterms:W3CDTF">2008-03-11T16:08:11Z</dcterms:created>
  <dcterms:modified xsi:type="dcterms:W3CDTF">2015-10-20T22:34:29Z</dcterms:modified>
</cp:coreProperties>
</file>