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9" r:id="rId1"/>
  </p:sldMasterIdLst>
  <p:notesMasterIdLst>
    <p:notesMasterId r:id="rId14"/>
  </p:notesMasterIdLst>
  <p:handoutMasterIdLst>
    <p:handoutMasterId r:id="rId15"/>
  </p:handoutMasterIdLst>
  <p:sldIdLst>
    <p:sldId id="341" r:id="rId2"/>
    <p:sldId id="435" r:id="rId3"/>
    <p:sldId id="425" r:id="rId4"/>
    <p:sldId id="447" r:id="rId5"/>
    <p:sldId id="448" r:id="rId6"/>
    <p:sldId id="453" r:id="rId7"/>
    <p:sldId id="498" r:id="rId8"/>
    <p:sldId id="487" r:id="rId9"/>
    <p:sldId id="499" r:id="rId10"/>
    <p:sldId id="500" r:id="rId11"/>
    <p:sldId id="501" r:id="rId12"/>
    <p:sldId id="491" r:id="rId13"/>
  </p:sldIdLst>
  <p:sldSz cx="9144000" cy="6858000" type="screen4x3"/>
  <p:notesSz cx="6797675" cy="9928225"/>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71F40"/>
    <a:srgbClr val="5E7232"/>
    <a:srgbClr val="663300"/>
    <a:srgbClr val="D2A000"/>
    <a:srgbClr val="FFCC66"/>
    <a:srgbClr val="B05D46"/>
    <a:srgbClr val="783F30"/>
    <a:srgbClr val="666633"/>
  </p:clrMru>
</p:presentationPr>
</file>

<file path=ppt/tableStyles.xml><?xml version="1.0" encoding="utf-8"?>
<a:tblStyleLst xmlns:a="http://schemas.openxmlformats.org/drawingml/2006/main" def="{5C22544A-7EE6-4342-B048-85BDC9FD1C3A}">
  <a:tblStyle styleId="{69C7853C-536D-4A76-A0AE-DD22124D55A5}" styleName="Style à thème 1 - Accentuation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84E427A-3D55-4303-BF80-6455036E1DE7}" styleName="Style à thème 1 - Accentuation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7CE84F3-28C3-443E-9E96-99CF82512B78}" styleName="Style foncé 1 - Accentuation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Style foncé 1 - Accentuation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Style foncé 1 - Accentuation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e foncé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Style moyen 2 - Accentuation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513" autoAdjust="0"/>
    <p:restoredTop sz="94660" autoAdjust="0"/>
  </p:normalViewPr>
  <p:slideViewPr>
    <p:cSldViewPr>
      <p:cViewPr>
        <p:scale>
          <a:sx n="66" d="100"/>
          <a:sy n="66" d="100"/>
        </p:scale>
        <p:origin x="-540" y="-86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6434" name="Rectangle 2"/>
          <p:cNvSpPr>
            <a:spLocks noGrp="1" noChangeArrowheads="1"/>
          </p:cNvSpPr>
          <p:nvPr>
            <p:ph type="hdr" sz="quarter"/>
          </p:nvPr>
        </p:nvSpPr>
        <p:spPr bwMode="auto">
          <a:xfrm>
            <a:off x="0" y="0"/>
            <a:ext cx="2946400" cy="466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fr-FR"/>
          </a:p>
        </p:txBody>
      </p:sp>
      <p:sp>
        <p:nvSpPr>
          <p:cNvPr id="146435" name="Rectangle 3"/>
          <p:cNvSpPr>
            <a:spLocks noGrp="1" noChangeArrowheads="1"/>
          </p:cNvSpPr>
          <p:nvPr>
            <p:ph type="dt" sz="quarter" idx="1"/>
          </p:nvPr>
        </p:nvSpPr>
        <p:spPr bwMode="auto">
          <a:xfrm>
            <a:off x="3851275" y="0"/>
            <a:ext cx="2946400" cy="466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fld id="{B39F4577-2763-48A1-85CE-B64A9E7C172D}" type="datetimeFigureOut">
              <a:rPr lang="fr-FR"/>
              <a:pPr>
                <a:defRPr/>
              </a:pPr>
              <a:t>21/10/2015</a:t>
            </a:fld>
            <a:endParaRPr lang="fr-FR"/>
          </a:p>
        </p:txBody>
      </p:sp>
      <p:sp>
        <p:nvSpPr>
          <p:cNvPr id="146436" name="Rectangle 4"/>
          <p:cNvSpPr>
            <a:spLocks noGrp="1" noChangeArrowheads="1"/>
          </p:cNvSpPr>
          <p:nvPr>
            <p:ph type="ftr" sz="quarter" idx="2"/>
          </p:nvPr>
        </p:nvSpPr>
        <p:spPr bwMode="auto">
          <a:xfrm>
            <a:off x="0" y="9413875"/>
            <a:ext cx="2946400" cy="5445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fr-FR"/>
          </a:p>
        </p:txBody>
      </p:sp>
      <p:sp>
        <p:nvSpPr>
          <p:cNvPr id="146437" name="Rectangle 5"/>
          <p:cNvSpPr>
            <a:spLocks noGrp="1" noChangeArrowheads="1"/>
          </p:cNvSpPr>
          <p:nvPr>
            <p:ph type="sldNum" sz="quarter" idx="3"/>
          </p:nvPr>
        </p:nvSpPr>
        <p:spPr bwMode="auto">
          <a:xfrm>
            <a:off x="3851275" y="9413875"/>
            <a:ext cx="2946400" cy="5445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Arial" charset="0"/>
              </a:defRPr>
            </a:lvl1pPr>
          </a:lstStyle>
          <a:p>
            <a:pPr>
              <a:defRPr/>
            </a:pPr>
            <a:fld id="{C70774CE-907D-40AF-B60A-87456E1E5137}" type="slidenum">
              <a:rPr lang="fr-FR"/>
              <a:pPr>
                <a:defRPr/>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3851275"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atin typeface="Arial" charset="0"/>
                <a:cs typeface="Arial" charset="0"/>
              </a:defRPr>
            </a:lvl1pPr>
          </a:lstStyle>
          <a:p>
            <a:pPr>
              <a:defRPr/>
            </a:pPr>
            <a:endParaRPr lang="en-US"/>
          </a:p>
        </p:txBody>
      </p:sp>
      <p:sp>
        <p:nvSpPr>
          <p:cNvPr id="56323" name="Rectangle 3"/>
          <p:cNvSpPr>
            <a:spLocks noGrp="1" noChangeArrowheads="1"/>
          </p:cNvSpPr>
          <p:nvPr>
            <p:ph type="dt" idx="1"/>
          </p:nvPr>
        </p:nvSpPr>
        <p:spPr bwMode="auto">
          <a:xfrm>
            <a:off x="1588" y="0"/>
            <a:ext cx="2946400" cy="4953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atin typeface="Arial" charset="0"/>
                <a:cs typeface="Arial" charset="0"/>
              </a:defRPr>
            </a:lvl1pPr>
          </a:lstStyle>
          <a:p>
            <a:pPr>
              <a:defRPr/>
            </a:pPr>
            <a:fld id="{328064FC-D945-472B-86AF-8BD78B5F210D}" type="datetimeFigureOut">
              <a:rPr lang="ar-SA"/>
              <a:pPr>
                <a:defRPr/>
              </a:pPr>
              <a:t>08/01/1437</a:t>
            </a:fld>
            <a:endParaRPr lang="en-US"/>
          </a:p>
        </p:txBody>
      </p:sp>
      <p:sp>
        <p:nvSpPr>
          <p:cNvPr id="3379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6325" name="Rectangle 5"/>
          <p:cNvSpPr>
            <a:spLocks noGrp="1" noChangeArrowheads="1"/>
          </p:cNvSpPr>
          <p:nvPr>
            <p:ph type="body" sz="quarter" idx="3"/>
          </p:nvPr>
        </p:nvSpPr>
        <p:spPr bwMode="auto">
          <a:xfrm>
            <a:off x="679450" y="4714875"/>
            <a:ext cx="5438775" cy="44688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Cliquez pour modifier les styles du texte du masque</a:t>
            </a:r>
          </a:p>
          <a:p>
            <a:pPr lvl="1"/>
            <a:r>
              <a:rPr lang="en-US" noProof="0" smtClean="0"/>
              <a:t>Deuxième niveau</a:t>
            </a:r>
          </a:p>
          <a:p>
            <a:pPr lvl="2"/>
            <a:r>
              <a:rPr lang="en-US" noProof="0" smtClean="0"/>
              <a:t>Troisième niveau</a:t>
            </a:r>
          </a:p>
          <a:p>
            <a:pPr lvl="3"/>
            <a:r>
              <a:rPr lang="en-US" noProof="0" smtClean="0"/>
              <a:t>Quatrième niveau</a:t>
            </a:r>
          </a:p>
          <a:p>
            <a:pPr lvl="4"/>
            <a:r>
              <a:rPr lang="en-US" noProof="0" smtClean="0"/>
              <a:t>Cinquième niveau</a:t>
            </a:r>
          </a:p>
        </p:txBody>
      </p:sp>
      <p:sp>
        <p:nvSpPr>
          <p:cNvPr id="56326" name="Rectangle 6"/>
          <p:cNvSpPr>
            <a:spLocks noGrp="1" noChangeArrowheads="1"/>
          </p:cNvSpPr>
          <p:nvPr>
            <p:ph type="ftr" sz="quarter" idx="4"/>
          </p:nvPr>
        </p:nvSpPr>
        <p:spPr bwMode="auto">
          <a:xfrm>
            <a:off x="3851275"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atin typeface="Arial" charset="0"/>
                <a:cs typeface="Arial" charset="0"/>
              </a:defRPr>
            </a:lvl1pPr>
          </a:lstStyle>
          <a:p>
            <a:pPr>
              <a:defRPr/>
            </a:pPr>
            <a:endParaRPr lang="en-US"/>
          </a:p>
        </p:txBody>
      </p:sp>
      <p:sp>
        <p:nvSpPr>
          <p:cNvPr id="56327" name="Rectangle 7"/>
          <p:cNvSpPr>
            <a:spLocks noGrp="1" noChangeArrowheads="1"/>
          </p:cNvSpPr>
          <p:nvPr>
            <p:ph type="sldNum" sz="quarter" idx="5"/>
          </p:nvPr>
        </p:nvSpPr>
        <p:spPr bwMode="auto">
          <a:xfrm>
            <a:off x="1588" y="9431338"/>
            <a:ext cx="2946400" cy="4953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atin typeface="Arial" charset="0"/>
                <a:cs typeface="Arial" charset="0"/>
              </a:defRPr>
            </a:lvl1pPr>
          </a:lstStyle>
          <a:p>
            <a:pPr>
              <a:defRPr/>
            </a:pPr>
            <a:fld id="{D1BC0BB3-8CC6-4250-8744-6E353743617F}"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charset="0"/>
        <a:ea typeface="+mn-ea"/>
        <a:cs typeface="+mn-cs"/>
      </a:defRPr>
    </a:lvl1pPr>
    <a:lvl2pPr marL="457200" algn="l" rtl="0" eaLnBrk="0" fontAlgn="base" hangingPunct="0">
      <a:spcBef>
        <a:spcPct val="30000"/>
      </a:spcBef>
      <a:spcAft>
        <a:spcPct val="0"/>
      </a:spcAft>
      <a:defRPr sz="1200" kern="1200">
        <a:solidFill>
          <a:schemeClr val="tx1"/>
        </a:solidFill>
        <a:latin typeface="Calibri" charset="0"/>
        <a:ea typeface="+mn-ea"/>
        <a:cs typeface="+mn-cs"/>
      </a:defRPr>
    </a:lvl2pPr>
    <a:lvl3pPr marL="914400" algn="l" rtl="0" eaLnBrk="0" fontAlgn="base" hangingPunct="0">
      <a:spcBef>
        <a:spcPct val="30000"/>
      </a:spcBef>
      <a:spcAft>
        <a:spcPct val="0"/>
      </a:spcAft>
      <a:defRPr sz="1200" kern="1200">
        <a:solidFill>
          <a:schemeClr val="tx1"/>
        </a:solidFill>
        <a:latin typeface="Calibri" charset="0"/>
        <a:ea typeface="+mn-ea"/>
        <a:cs typeface="+mn-cs"/>
      </a:defRPr>
    </a:lvl3pPr>
    <a:lvl4pPr marL="1371600" algn="l" rtl="0" eaLnBrk="0" fontAlgn="base" hangingPunct="0">
      <a:spcBef>
        <a:spcPct val="30000"/>
      </a:spcBef>
      <a:spcAft>
        <a:spcPct val="0"/>
      </a:spcAft>
      <a:defRPr sz="1200" kern="1200">
        <a:solidFill>
          <a:schemeClr val="tx1"/>
        </a:solidFill>
        <a:latin typeface="Calibri" charset="0"/>
        <a:ea typeface="+mn-ea"/>
        <a:cs typeface="+mn-cs"/>
      </a:defRPr>
    </a:lvl4pPr>
    <a:lvl5pPr marL="1828800" algn="l" rtl="0" eaLnBrk="0" fontAlgn="base" hangingPunct="0">
      <a:spcBef>
        <a:spcPct val="30000"/>
      </a:spcBef>
      <a:spcAft>
        <a:spcPct val="0"/>
      </a:spcAft>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8000"/>
            <a:chOff x="0" y="0"/>
            <a:chExt cx="5760" cy="4320"/>
          </a:xfrm>
        </p:grpSpPr>
        <p:pic>
          <p:nvPicPr>
            <p:cNvPr id="5" name="Picture 3" descr="contenu"/>
            <p:cNvPicPr>
              <a:picLocks noChangeAspect="1" noChangeArrowheads="1"/>
            </p:cNvPicPr>
            <p:nvPr userDrawn="1"/>
          </p:nvPicPr>
          <p:blipFill>
            <a:blip r:embed="rId3" cstate="print"/>
            <a:srcRect/>
            <a:stretch>
              <a:fillRect/>
            </a:stretch>
          </p:blipFill>
          <p:spPr bwMode="auto">
            <a:xfrm>
              <a:off x="0" y="0"/>
              <a:ext cx="5760" cy="4320"/>
            </a:xfrm>
            <a:prstGeom prst="rect">
              <a:avLst/>
            </a:prstGeom>
            <a:noFill/>
            <a:ln w="9525">
              <a:noFill/>
              <a:miter lim="800000"/>
              <a:headEnd/>
              <a:tailEnd/>
            </a:ln>
          </p:spPr>
        </p:pic>
        <p:sp>
          <p:nvSpPr>
            <p:cNvPr id="6" name="Text Box 4"/>
            <p:cNvSpPr txBox="1">
              <a:spLocks noChangeArrowheads="1"/>
            </p:cNvSpPr>
            <p:nvPr userDrawn="1"/>
          </p:nvSpPr>
          <p:spPr bwMode="auto">
            <a:xfrm>
              <a:off x="2200" y="4103"/>
              <a:ext cx="1360" cy="192"/>
            </a:xfrm>
            <a:prstGeom prst="rect">
              <a:avLst/>
            </a:prstGeom>
            <a:noFill/>
            <a:ln w="9525">
              <a:noFill/>
              <a:miter lim="800000"/>
              <a:headEnd/>
              <a:tailEnd/>
            </a:ln>
            <a:effectLst/>
          </p:spPr>
          <p:txBody>
            <a:bodyPr>
              <a:spAutoFit/>
            </a:bodyPr>
            <a:lstStyle/>
            <a:p>
              <a:pPr algn="ctr">
                <a:spcBef>
                  <a:spcPct val="50000"/>
                </a:spcBef>
                <a:defRPr/>
              </a:pPr>
              <a:endParaRPr lang="en-US" sz="1400" b="1">
                <a:latin typeface="Century Gothic" pitchFamily="34" charset="0"/>
              </a:endParaRPr>
            </a:p>
          </p:txBody>
        </p:sp>
      </p:grpSp>
      <p:sp>
        <p:nvSpPr>
          <p:cNvPr id="7" name="Text Box 9"/>
          <p:cNvSpPr txBox="1">
            <a:spLocks noChangeArrowheads="1"/>
          </p:cNvSpPr>
          <p:nvPr/>
        </p:nvSpPr>
        <p:spPr bwMode="auto">
          <a:xfrm>
            <a:off x="3419475" y="6453188"/>
            <a:ext cx="1873250" cy="366712"/>
          </a:xfrm>
          <a:prstGeom prst="rect">
            <a:avLst/>
          </a:prstGeom>
          <a:noFill/>
          <a:ln w="9525">
            <a:noFill/>
            <a:miter lim="800000"/>
            <a:headEnd/>
            <a:tailEnd/>
          </a:ln>
          <a:effectLst/>
        </p:spPr>
        <p:txBody>
          <a:bodyPr>
            <a:spAutoFit/>
          </a:bodyPr>
          <a:lstStyle/>
          <a:p>
            <a:pPr>
              <a:spcBef>
                <a:spcPct val="50000"/>
              </a:spcBef>
              <a:defRPr/>
            </a:pPr>
            <a:endParaRPr lang="fr-FR"/>
          </a:p>
        </p:txBody>
      </p:sp>
      <p:sp>
        <p:nvSpPr>
          <p:cNvPr id="8" name="Text Box 10"/>
          <p:cNvSpPr txBox="1">
            <a:spLocks noChangeArrowheads="1"/>
          </p:cNvSpPr>
          <p:nvPr userDrawn="1"/>
        </p:nvSpPr>
        <p:spPr bwMode="auto">
          <a:xfrm>
            <a:off x="0" y="6381750"/>
            <a:ext cx="9144000" cy="366713"/>
          </a:xfrm>
          <a:prstGeom prst="rect">
            <a:avLst/>
          </a:prstGeom>
          <a:solidFill>
            <a:schemeClr val="bg1"/>
          </a:solidFill>
          <a:ln w="9525">
            <a:noFill/>
            <a:miter lim="800000"/>
            <a:headEnd/>
            <a:tailEnd/>
          </a:ln>
          <a:effectLst/>
        </p:spPr>
        <p:txBody>
          <a:bodyPr>
            <a:spAutoFit/>
          </a:bodyPr>
          <a:lstStyle/>
          <a:p>
            <a:pPr>
              <a:spcBef>
                <a:spcPct val="50000"/>
              </a:spcBef>
              <a:defRPr/>
            </a:pPr>
            <a:endParaRPr lang="en-US"/>
          </a:p>
        </p:txBody>
      </p:sp>
      <p:graphicFrame>
        <p:nvGraphicFramePr>
          <p:cNvPr id="9" name="Object 11"/>
          <p:cNvGraphicFramePr>
            <a:graphicFrameLocks noChangeAspect="1"/>
          </p:cNvGraphicFramePr>
          <p:nvPr/>
        </p:nvGraphicFramePr>
        <p:xfrm>
          <a:off x="323850" y="6092825"/>
          <a:ext cx="1008063" cy="477838"/>
        </p:xfrm>
        <a:graphic>
          <a:graphicData uri="http://schemas.openxmlformats.org/presentationml/2006/ole">
            <p:oleObj spid="_x0000_s35842" name="Photo Editor Photo" r:id="rId4" imgW="3352381" imgH="1991003" progId="">
              <p:embed/>
            </p:oleObj>
          </a:graphicData>
        </a:graphic>
      </p:graphicFrame>
      <p:sp>
        <p:nvSpPr>
          <p:cNvPr id="10" name="Text Box 12"/>
          <p:cNvSpPr txBox="1">
            <a:spLocks noChangeArrowheads="1"/>
          </p:cNvSpPr>
          <p:nvPr userDrawn="1"/>
        </p:nvSpPr>
        <p:spPr bwMode="auto">
          <a:xfrm>
            <a:off x="250825" y="6524625"/>
            <a:ext cx="1225550" cy="214313"/>
          </a:xfrm>
          <a:prstGeom prst="rect">
            <a:avLst/>
          </a:prstGeom>
          <a:noFill/>
          <a:ln w="9525" algn="ctr">
            <a:noFill/>
            <a:miter lim="800000"/>
            <a:headEnd/>
            <a:tailEnd/>
          </a:ln>
          <a:effectLst/>
        </p:spPr>
        <p:txBody>
          <a:bodyPr anchor="b">
            <a:spAutoFit/>
          </a:bodyPr>
          <a:lstStyle/>
          <a:p>
            <a:pPr algn="ctr">
              <a:spcBef>
                <a:spcPct val="50000"/>
              </a:spcBef>
              <a:defRPr/>
            </a:pPr>
            <a:r>
              <a:rPr lang="fr-FR" sz="800" b="1">
                <a:solidFill>
                  <a:srgbClr val="8C185A"/>
                </a:solidFill>
                <a:ea typeface="Arial Unicode MS" pitchFamily="34" charset="-128"/>
                <a:cs typeface="Arial Unicode MS" pitchFamily="34" charset="-128"/>
              </a:rPr>
              <a:t>http://www.hcp.ma</a:t>
            </a:r>
          </a:p>
        </p:txBody>
      </p:sp>
      <p:sp>
        <p:nvSpPr>
          <p:cNvPr id="7173" name="Rectangle 5"/>
          <p:cNvSpPr>
            <a:spLocks noGrp="1" noChangeArrowheads="1"/>
          </p:cNvSpPr>
          <p:nvPr>
            <p:ph type="ctrTitle"/>
          </p:nvPr>
        </p:nvSpPr>
        <p:spPr>
          <a:xfrm>
            <a:off x="685800" y="2130425"/>
            <a:ext cx="7772400" cy="1470025"/>
          </a:xfrm>
        </p:spPr>
        <p:txBody>
          <a:bodyPr/>
          <a:lstStyle>
            <a:lvl1pPr>
              <a:defRPr/>
            </a:lvl1pPr>
          </a:lstStyle>
          <a:p>
            <a:r>
              <a:rPr lang="fr-FR" smtClean="0"/>
              <a:t>Cliquez pour modifier le style du titre</a:t>
            </a:r>
            <a:endParaRPr lang="fr-FR"/>
          </a:p>
        </p:txBody>
      </p:sp>
      <p:sp>
        <p:nvSpPr>
          <p:cNvPr id="7174" name="Rectangle 6"/>
          <p:cNvSpPr>
            <a:spLocks noGrp="1" noChangeArrowheads="1"/>
          </p:cNvSpPr>
          <p:nvPr>
            <p:ph type="subTitle" idx="1"/>
          </p:nvPr>
        </p:nvSpPr>
        <p:spPr>
          <a:xfrm>
            <a:off x="1371600" y="3886200"/>
            <a:ext cx="6400800" cy="1752600"/>
          </a:xfrm>
        </p:spPr>
        <p:txBody>
          <a:bodyPr/>
          <a:lstStyle>
            <a:lvl1pPr marL="0" indent="0" algn="ctr">
              <a:buFontTx/>
              <a:buNone/>
              <a:defRPr sz="2800" b="1">
                <a:solidFill>
                  <a:srgbClr val="F18E00"/>
                </a:solidFill>
              </a:defRPr>
            </a:lvl1pPr>
          </a:lstStyle>
          <a:p>
            <a:r>
              <a:rPr lang="fr-FR" smtClean="0"/>
              <a:t>Cliquez pour modifier le style des sous-titres du masque</a:t>
            </a:r>
            <a:endParaRPr lang="fr-FR"/>
          </a:p>
        </p:txBody>
      </p:sp>
      <p:sp>
        <p:nvSpPr>
          <p:cNvPr id="11" name="Rectangle 13"/>
          <p:cNvSpPr>
            <a:spLocks noGrp="1" noChangeArrowheads="1"/>
          </p:cNvSpPr>
          <p:nvPr>
            <p:ph type="ftr" sz="quarter" idx="10"/>
          </p:nvPr>
        </p:nvSpPr>
        <p:spPr/>
        <p:txBody>
          <a:bodyPr/>
          <a:lstStyle>
            <a:lvl1pPr>
              <a:defRPr/>
            </a:lvl1pPr>
          </a:lstStyle>
          <a:p>
            <a:pPr>
              <a:defRPr/>
            </a:pPr>
            <a:endParaRPr lang="en-US"/>
          </a:p>
        </p:txBody>
      </p:sp>
      <p:sp>
        <p:nvSpPr>
          <p:cNvPr id="12" name="Rectangle 14"/>
          <p:cNvSpPr>
            <a:spLocks noGrp="1" noChangeArrowheads="1"/>
          </p:cNvSpPr>
          <p:nvPr>
            <p:ph type="sldNum" sz="quarter" idx="11"/>
          </p:nvPr>
        </p:nvSpPr>
        <p:spPr/>
        <p:txBody>
          <a:bodyPr/>
          <a:lstStyle>
            <a:lvl1pPr>
              <a:defRPr/>
            </a:lvl1pPr>
          </a:lstStyle>
          <a:p>
            <a:pPr>
              <a:defRPr/>
            </a:pPr>
            <a:fld id="{676CEA41-490E-43A2-A725-9F0BAC59C378}" type="slidenum">
              <a:rPr lang="en-US"/>
              <a:pPr>
                <a:defRPr/>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5"/>
          <p:cNvSpPr>
            <a:spLocks noGrp="1" noChangeArrowheads="1"/>
          </p:cNvSpPr>
          <p:nvPr>
            <p:ph type="title"/>
          </p:nvPr>
        </p:nvSpPr>
        <p:spPr bwMode="auto">
          <a:xfrm>
            <a:off x="468313" y="765175"/>
            <a:ext cx="8207375"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smtClean="0"/>
              <a:t>Cliquez pour modifier le style du titre</a:t>
            </a:r>
          </a:p>
        </p:txBody>
      </p:sp>
      <p:sp>
        <p:nvSpPr>
          <p:cNvPr id="3075" name="Rectangle 6"/>
          <p:cNvSpPr>
            <a:spLocks noGrp="1" noChangeArrowheads="1"/>
          </p:cNvSpPr>
          <p:nvPr>
            <p:ph type="body" idx="1"/>
          </p:nvPr>
        </p:nvSpPr>
        <p:spPr bwMode="auto">
          <a:xfrm>
            <a:off x="457200" y="2133600"/>
            <a:ext cx="8229600" cy="37433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p:txBody>
      </p:sp>
      <p:sp>
        <p:nvSpPr>
          <p:cNvPr id="4109" name="Rectangle 13"/>
          <p:cNvSpPr>
            <a:spLocks noGrp="1" noChangeArrowheads="1"/>
          </p:cNvSpPr>
          <p:nvPr>
            <p:ph type="ftr" sz="quarter" idx="3"/>
          </p:nvPr>
        </p:nvSpPr>
        <p:spPr bwMode="auto">
          <a:xfrm>
            <a:off x="1403350" y="6165850"/>
            <a:ext cx="6553200" cy="5556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200">
                <a:solidFill>
                  <a:srgbClr val="7B003B"/>
                </a:solidFill>
                <a:latin typeface="Arial" charset="0"/>
                <a:cs typeface="Arial" charset="0"/>
              </a:defRPr>
            </a:lvl1pPr>
          </a:lstStyle>
          <a:p>
            <a:pPr>
              <a:defRPr/>
            </a:pPr>
            <a:endParaRPr lang="en-US"/>
          </a:p>
        </p:txBody>
      </p:sp>
      <p:sp>
        <p:nvSpPr>
          <p:cNvPr id="4110" name="Rectangle 14"/>
          <p:cNvSpPr>
            <a:spLocks noGrp="1" noChangeArrowheads="1"/>
          </p:cNvSpPr>
          <p:nvPr>
            <p:ph type="sldNum" sz="quarter" idx="4"/>
          </p:nvPr>
        </p:nvSpPr>
        <p:spPr bwMode="auto">
          <a:xfrm>
            <a:off x="8316913" y="6237288"/>
            <a:ext cx="358775" cy="287337"/>
          </a:xfrm>
          <a:prstGeom prst="rect">
            <a:avLst/>
          </a:prstGeom>
          <a:solidFill>
            <a:srgbClr val="FEB758"/>
          </a:solid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b="1">
                <a:solidFill>
                  <a:srgbClr val="950160"/>
                </a:solidFill>
                <a:latin typeface="Arial" charset="0"/>
                <a:cs typeface="Arial" charset="0"/>
              </a:defRPr>
            </a:lvl1pPr>
          </a:lstStyle>
          <a:p>
            <a:pPr>
              <a:defRPr/>
            </a:pPr>
            <a:fld id="{4D8E5792-59AE-4273-BD76-197E27A6A83F}"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868" r:id="rId1"/>
  </p:sldLayoutIdLst>
  <p:hf hdr="0" ftr="0" dt="0"/>
  <p:txStyles>
    <p:titleStyle>
      <a:lvl1pPr algn="ctr" rtl="0" eaLnBrk="0" fontAlgn="base" hangingPunct="0">
        <a:spcBef>
          <a:spcPct val="0"/>
        </a:spcBef>
        <a:spcAft>
          <a:spcPct val="0"/>
        </a:spcAft>
        <a:defRPr sz="2800" b="1">
          <a:solidFill>
            <a:srgbClr val="950160"/>
          </a:solidFill>
          <a:latin typeface="+mj-lt"/>
          <a:ea typeface="+mj-ea"/>
          <a:cs typeface="+mj-cs"/>
        </a:defRPr>
      </a:lvl1pPr>
      <a:lvl2pPr algn="ctr" rtl="0" eaLnBrk="0" fontAlgn="base" hangingPunct="0">
        <a:spcBef>
          <a:spcPct val="0"/>
        </a:spcBef>
        <a:spcAft>
          <a:spcPct val="0"/>
        </a:spcAft>
        <a:defRPr sz="2800" b="1">
          <a:solidFill>
            <a:srgbClr val="950160"/>
          </a:solidFill>
          <a:latin typeface="Verdana" pitchFamily="34" charset="0"/>
        </a:defRPr>
      </a:lvl2pPr>
      <a:lvl3pPr algn="ctr" rtl="0" eaLnBrk="0" fontAlgn="base" hangingPunct="0">
        <a:spcBef>
          <a:spcPct val="0"/>
        </a:spcBef>
        <a:spcAft>
          <a:spcPct val="0"/>
        </a:spcAft>
        <a:defRPr sz="2800" b="1">
          <a:solidFill>
            <a:srgbClr val="950160"/>
          </a:solidFill>
          <a:latin typeface="Verdana" pitchFamily="34" charset="0"/>
        </a:defRPr>
      </a:lvl3pPr>
      <a:lvl4pPr algn="ctr" rtl="0" eaLnBrk="0" fontAlgn="base" hangingPunct="0">
        <a:spcBef>
          <a:spcPct val="0"/>
        </a:spcBef>
        <a:spcAft>
          <a:spcPct val="0"/>
        </a:spcAft>
        <a:defRPr sz="2800" b="1">
          <a:solidFill>
            <a:srgbClr val="950160"/>
          </a:solidFill>
          <a:latin typeface="Verdana" pitchFamily="34" charset="0"/>
        </a:defRPr>
      </a:lvl4pPr>
      <a:lvl5pPr algn="ctr" rtl="0" eaLnBrk="0" fontAlgn="base" hangingPunct="0">
        <a:spcBef>
          <a:spcPct val="0"/>
        </a:spcBef>
        <a:spcAft>
          <a:spcPct val="0"/>
        </a:spcAft>
        <a:defRPr sz="2800" b="1">
          <a:solidFill>
            <a:srgbClr val="950160"/>
          </a:solidFill>
          <a:latin typeface="Verdana" pitchFamily="34" charset="0"/>
        </a:defRPr>
      </a:lvl5pPr>
      <a:lvl6pPr marL="457200" algn="ctr" rtl="0" eaLnBrk="1" fontAlgn="base" hangingPunct="1">
        <a:spcBef>
          <a:spcPct val="0"/>
        </a:spcBef>
        <a:spcAft>
          <a:spcPct val="0"/>
        </a:spcAft>
        <a:defRPr sz="4000" b="1">
          <a:solidFill>
            <a:srgbClr val="7B003B"/>
          </a:solidFill>
          <a:latin typeface="Edwardian Script ITC" pitchFamily="66" charset="0"/>
        </a:defRPr>
      </a:lvl6pPr>
      <a:lvl7pPr marL="914400" algn="ctr" rtl="0" eaLnBrk="1" fontAlgn="base" hangingPunct="1">
        <a:spcBef>
          <a:spcPct val="0"/>
        </a:spcBef>
        <a:spcAft>
          <a:spcPct val="0"/>
        </a:spcAft>
        <a:defRPr sz="4000" b="1">
          <a:solidFill>
            <a:srgbClr val="7B003B"/>
          </a:solidFill>
          <a:latin typeface="Edwardian Script ITC" pitchFamily="66" charset="0"/>
        </a:defRPr>
      </a:lvl7pPr>
      <a:lvl8pPr marL="1371600" algn="ctr" rtl="0" eaLnBrk="1" fontAlgn="base" hangingPunct="1">
        <a:spcBef>
          <a:spcPct val="0"/>
        </a:spcBef>
        <a:spcAft>
          <a:spcPct val="0"/>
        </a:spcAft>
        <a:defRPr sz="4000" b="1">
          <a:solidFill>
            <a:srgbClr val="7B003B"/>
          </a:solidFill>
          <a:latin typeface="Edwardian Script ITC" pitchFamily="66" charset="0"/>
        </a:defRPr>
      </a:lvl8pPr>
      <a:lvl9pPr marL="1828800" algn="ctr" rtl="0" eaLnBrk="1" fontAlgn="base" hangingPunct="1">
        <a:spcBef>
          <a:spcPct val="0"/>
        </a:spcBef>
        <a:spcAft>
          <a:spcPct val="0"/>
        </a:spcAft>
        <a:defRPr sz="4000" b="1">
          <a:solidFill>
            <a:srgbClr val="7B003B"/>
          </a:solidFill>
          <a:latin typeface="Edwardian Script ITC" pitchFamily="66" charset="0"/>
        </a:defRPr>
      </a:lvl9pPr>
    </p:titleStyle>
    <p:bodyStyle>
      <a:lvl1pPr marL="342900" indent="-342900" algn="l" rtl="0" eaLnBrk="0" fontAlgn="base" hangingPunct="0">
        <a:spcBef>
          <a:spcPct val="20000"/>
        </a:spcBef>
        <a:spcAft>
          <a:spcPct val="0"/>
        </a:spcAft>
        <a:buClr>
          <a:srgbClr val="7B003B"/>
        </a:buClr>
        <a:buSzPct val="120000"/>
        <a:buBlip>
          <a:blip r:embed="rId3"/>
        </a:buBlip>
        <a:defRPr sz="2400">
          <a:solidFill>
            <a:srgbClr val="996600"/>
          </a:solidFill>
          <a:latin typeface="Arial" charset="0"/>
          <a:ea typeface="+mn-ea"/>
          <a:cs typeface="+mn-cs"/>
        </a:defRPr>
      </a:lvl1pPr>
      <a:lvl2pPr marL="742950" indent="-285750" algn="l" rtl="0" eaLnBrk="0" fontAlgn="base" hangingPunct="0">
        <a:spcBef>
          <a:spcPct val="20000"/>
        </a:spcBef>
        <a:spcAft>
          <a:spcPct val="0"/>
        </a:spcAft>
        <a:buClr>
          <a:srgbClr val="F18E00"/>
        </a:buClr>
        <a:buSzPct val="120000"/>
        <a:buFont typeface="Arial" charset="0"/>
        <a:buBlip>
          <a:blip r:embed="rId4"/>
        </a:buBlip>
        <a:defRPr sz="2000">
          <a:solidFill>
            <a:schemeClr val="bg2"/>
          </a:solidFill>
          <a:latin typeface="Arial" charset="0"/>
        </a:defRPr>
      </a:lvl2pPr>
      <a:lvl3pPr marL="1143000" indent="-228600" algn="l" rtl="0" eaLnBrk="0" fontAlgn="base" hangingPunct="0">
        <a:spcBef>
          <a:spcPct val="20000"/>
        </a:spcBef>
        <a:spcAft>
          <a:spcPct val="0"/>
        </a:spcAft>
        <a:buClr>
          <a:schemeClr val="bg2"/>
        </a:buClr>
        <a:buSzPct val="120000"/>
        <a:buBlip>
          <a:blip r:embed="rId5"/>
        </a:buBlip>
        <a:defRPr sz="1600">
          <a:solidFill>
            <a:schemeClr val="bg2"/>
          </a:solidFill>
          <a:latin typeface="Arial" charset="0"/>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14282" y="1285860"/>
            <a:ext cx="8496944" cy="4786346"/>
          </a:xfrm>
        </p:spPr>
        <p:txBody>
          <a:bodyPr/>
          <a:lstStyle/>
          <a:p>
            <a:r>
              <a:rPr lang="fr-FR" sz="3200" dirty="0" smtClean="0"/>
              <a:t>Enquête Nationale sur </a:t>
            </a:r>
            <a:br>
              <a:rPr lang="fr-FR" sz="3200" dirty="0" smtClean="0"/>
            </a:br>
            <a:r>
              <a:rPr lang="fr-FR" sz="3200" dirty="0" smtClean="0"/>
              <a:t>la Consommation et les Dépenses des Ménages </a:t>
            </a:r>
            <a:br>
              <a:rPr lang="fr-FR" sz="3200" dirty="0" smtClean="0"/>
            </a:br>
            <a:r>
              <a:rPr lang="fr-FR" sz="3200" dirty="0" smtClean="0"/>
              <a:t>2013-2014</a:t>
            </a:r>
            <a:br>
              <a:rPr lang="fr-FR" sz="3200" dirty="0" smtClean="0"/>
            </a:br>
            <a:r>
              <a:rPr lang="fr-FR" sz="3200" dirty="0" smtClean="0"/>
              <a:t/>
            </a:r>
            <a:br>
              <a:rPr lang="fr-FR" sz="3200" dirty="0" smtClean="0"/>
            </a:br>
            <a:r>
              <a:rPr lang="fr-FR" sz="3200" dirty="0" smtClean="0"/>
              <a:t/>
            </a:r>
            <a:br>
              <a:rPr lang="fr-FR" sz="3200" dirty="0" smtClean="0"/>
            </a:br>
            <a:r>
              <a:rPr lang="fr-FR" dirty="0" smtClean="0"/>
              <a:t> Direction  régionale de </a:t>
            </a:r>
            <a:br>
              <a:rPr lang="fr-FR" dirty="0" smtClean="0"/>
            </a:br>
            <a:r>
              <a:rPr lang="fr-FR" dirty="0" smtClean="0"/>
              <a:t>Rabat-Salé-</a:t>
            </a:r>
            <a:r>
              <a:rPr lang="fr-FR" dirty="0" err="1" smtClean="0"/>
              <a:t>Kénitra</a:t>
            </a:r>
            <a:r>
              <a:rPr lang="fr-FR" dirty="0" smtClean="0"/>
              <a:t/>
            </a:r>
            <a:br>
              <a:rPr lang="fr-FR" dirty="0" smtClean="0"/>
            </a:br>
            <a:r>
              <a:rPr lang="fr-FR" dirty="0" smtClean="0"/>
              <a:t>21-22-23 octobre 2015</a:t>
            </a:r>
          </a:p>
        </p:txBody>
      </p:sp>
      <p:sp>
        <p:nvSpPr>
          <p:cNvPr id="3" name="Espace réservé du numéro de diapositive 2"/>
          <p:cNvSpPr>
            <a:spLocks noGrp="1"/>
          </p:cNvSpPr>
          <p:nvPr>
            <p:ph type="sldNum" sz="quarter" idx="11"/>
          </p:nvPr>
        </p:nvSpPr>
        <p:spPr/>
        <p:txBody>
          <a:bodyPr/>
          <a:lstStyle/>
          <a:p>
            <a:pPr>
              <a:defRPr/>
            </a:pPr>
            <a:fld id="{676CEA41-490E-43A2-A725-9F0BAC59C378}" type="slidenum">
              <a:rPr lang="en-US" smtClean="0"/>
              <a:pPr>
                <a:defRPr/>
              </a:pPr>
              <a:t>1</a:t>
            </a:fld>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785794"/>
            <a:ext cx="7772400" cy="357190"/>
          </a:xfrm>
        </p:spPr>
        <p:txBody>
          <a:bodyPr/>
          <a:lstStyle/>
          <a:p>
            <a:r>
              <a:rPr lang="fr-FR" sz="2400" dirty="0" smtClean="0">
                <a:latin typeface="Times New Roman" pitchFamily="18" charset="0"/>
                <a:cs typeface="Times New Roman" pitchFamily="18" charset="0"/>
              </a:rPr>
              <a:t>Structure de la dépense (%)</a:t>
            </a:r>
            <a:endParaRPr lang="fr-FR" sz="2400" dirty="0">
              <a:latin typeface="Times New Roman" pitchFamily="18" charset="0"/>
              <a:cs typeface="Times New Roman" pitchFamily="18" charset="0"/>
            </a:endParaRPr>
          </a:p>
        </p:txBody>
      </p:sp>
      <p:graphicFrame>
        <p:nvGraphicFramePr>
          <p:cNvPr id="5" name="Tableau 4"/>
          <p:cNvGraphicFramePr>
            <a:graphicFrameLocks noGrp="1"/>
          </p:cNvGraphicFramePr>
          <p:nvPr/>
        </p:nvGraphicFramePr>
        <p:xfrm>
          <a:off x="1500166" y="1176000"/>
          <a:ext cx="5976960" cy="5324835"/>
        </p:xfrm>
        <a:graphic>
          <a:graphicData uri="http://schemas.openxmlformats.org/drawingml/2006/table">
            <a:tbl>
              <a:tblPr firstRow="1" bandRow="1">
                <a:tableStyleId>{5940675A-B579-460E-94D1-54222C63F5DA}</a:tableStyleId>
              </a:tblPr>
              <a:tblGrid>
                <a:gridCol w="1494240"/>
                <a:gridCol w="1494240"/>
                <a:gridCol w="1494240"/>
                <a:gridCol w="1494240"/>
              </a:tblGrid>
              <a:tr h="623031">
                <a:tc>
                  <a:txBody>
                    <a:bodyPr/>
                    <a:lstStyle/>
                    <a:p>
                      <a:r>
                        <a:rPr lang="fr-FR" b="1" dirty="0" smtClean="0">
                          <a:latin typeface="Times New Roman" pitchFamily="18" charset="0"/>
                          <a:cs typeface="Times New Roman" pitchFamily="18" charset="0"/>
                        </a:rPr>
                        <a:t>Grand</a:t>
                      </a:r>
                      <a:r>
                        <a:rPr lang="fr-FR" b="1" baseline="0" dirty="0" smtClean="0">
                          <a:latin typeface="Times New Roman" pitchFamily="18" charset="0"/>
                          <a:cs typeface="Times New Roman" pitchFamily="18" charset="0"/>
                        </a:rPr>
                        <a:t> groupes de produits</a:t>
                      </a:r>
                      <a:endParaRPr lang="fr-FR" b="1" dirty="0">
                        <a:latin typeface="Times New Roman" pitchFamily="18" charset="0"/>
                        <a:cs typeface="Times New Roman" pitchFamily="18" charset="0"/>
                      </a:endParaRPr>
                    </a:p>
                  </a:txBody>
                  <a:tcPr anchor="ctr"/>
                </a:tc>
                <a:tc>
                  <a:txBody>
                    <a:bodyPr/>
                    <a:lstStyle/>
                    <a:p>
                      <a:pPr algn="ctr"/>
                      <a:r>
                        <a:rPr lang="fr-FR" b="1" dirty="0" smtClean="0">
                          <a:latin typeface="Times New Roman" pitchFamily="18" charset="0"/>
                          <a:cs typeface="Times New Roman" pitchFamily="18" charset="0"/>
                        </a:rPr>
                        <a:t>2001</a:t>
                      </a:r>
                      <a:endParaRPr lang="fr-FR" b="1" dirty="0">
                        <a:latin typeface="Times New Roman" pitchFamily="18" charset="0"/>
                        <a:cs typeface="Times New Roman" pitchFamily="18" charset="0"/>
                      </a:endParaRPr>
                    </a:p>
                  </a:txBody>
                  <a:tcPr anchor="ctr"/>
                </a:tc>
                <a:tc>
                  <a:txBody>
                    <a:bodyPr/>
                    <a:lstStyle/>
                    <a:p>
                      <a:pPr algn="ctr"/>
                      <a:r>
                        <a:rPr lang="fr-FR" b="1" dirty="0" smtClean="0">
                          <a:latin typeface="Times New Roman" pitchFamily="18" charset="0"/>
                          <a:cs typeface="Times New Roman" pitchFamily="18" charset="0"/>
                        </a:rPr>
                        <a:t>2007</a:t>
                      </a:r>
                      <a:endParaRPr lang="fr-FR" b="1" dirty="0">
                        <a:latin typeface="Times New Roman" pitchFamily="18" charset="0"/>
                        <a:cs typeface="Times New Roman" pitchFamily="18" charset="0"/>
                      </a:endParaRPr>
                    </a:p>
                  </a:txBody>
                  <a:tcPr anchor="ctr"/>
                </a:tc>
                <a:tc>
                  <a:txBody>
                    <a:bodyPr/>
                    <a:lstStyle/>
                    <a:p>
                      <a:pPr algn="ctr"/>
                      <a:r>
                        <a:rPr lang="fr-FR" b="1" dirty="0" smtClean="0">
                          <a:latin typeface="Times New Roman" pitchFamily="18" charset="0"/>
                          <a:cs typeface="Times New Roman" pitchFamily="18" charset="0"/>
                        </a:rPr>
                        <a:t>2014</a:t>
                      </a:r>
                      <a:endParaRPr lang="fr-FR" b="1" dirty="0">
                        <a:latin typeface="Times New Roman" pitchFamily="18" charset="0"/>
                        <a:cs typeface="Times New Roman" pitchFamily="18" charset="0"/>
                      </a:endParaRPr>
                    </a:p>
                  </a:txBody>
                  <a:tcPr anchor="ctr"/>
                </a:tc>
              </a:tr>
              <a:tr h="484625">
                <a:tc>
                  <a:txBody>
                    <a:bodyPr/>
                    <a:lstStyle/>
                    <a:p>
                      <a:pPr algn="l"/>
                      <a:r>
                        <a:rPr lang="fr-FR" sz="1400" b="1" dirty="0" smtClean="0">
                          <a:latin typeface="Times New Roman" pitchFamily="18" charset="0"/>
                          <a:cs typeface="Times New Roman" pitchFamily="18" charset="0"/>
                        </a:rPr>
                        <a:t>Alimentation</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41,3</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40,6</a:t>
                      </a:r>
                      <a:endParaRPr lang="fr-FR" dirty="0">
                        <a:latin typeface="Times New Roman" pitchFamily="18" charset="0"/>
                        <a:cs typeface="Times New Roman" pitchFamily="18" charset="0"/>
                      </a:endParaRPr>
                    </a:p>
                  </a:txBody>
                  <a:tcPr anchor="ctr"/>
                </a:tc>
                <a:tc>
                  <a:txBody>
                    <a:bodyPr/>
                    <a:lstStyle/>
                    <a:p>
                      <a:pPr algn="r"/>
                      <a:r>
                        <a:rPr lang="fr-FR" dirty="0" smtClean="0">
                          <a:solidFill>
                            <a:srgbClr val="FF0000"/>
                          </a:solidFill>
                          <a:latin typeface="Times New Roman" pitchFamily="18" charset="0"/>
                          <a:cs typeface="Times New Roman" pitchFamily="18" charset="0"/>
                        </a:rPr>
                        <a:t>39,6</a:t>
                      </a:r>
                      <a:endParaRPr lang="fr-FR" dirty="0">
                        <a:solidFill>
                          <a:srgbClr val="FF0000"/>
                        </a:solidFill>
                        <a:latin typeface="Times New Roman" pitchFamily="18" charset="0"/>
                        <a:cs typeface="Times New Roman" pitchFamily="18" charset="0"/>
                      </a:endParaRPr>
                    </a:p>
                  </a:txBody>
                  <a:tcPr anchor="ctr"/>
                </a:tc>
              </a:tr>
              <a:tr h="484625">
                <a:tc>
                  <a:txBody>
                    <a:bodyPr/>
                    <a:lstStyle/>
                    <a:p>
                      <a:pPr algn="l"/>
                      <a:r>
                        <a:rPr lang="fr-FR" sz="1400" b="1" dirty="0" smtClean="0">
                          <a:latin typeface="Times New Roman" pitchFamily="18" charset="0"/>
                          <a:cs typeface="Times New Roman" pitchFamily="18" charset="0"/>
                        </a:rPr>
                        <a:t>Habillement</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4,8</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3,4</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3,4</a:t>
                      </a:r>
                      <a:endParaRPr lang="fr-FR" dirty="0">
                        <a:latin typeface="Times New Roman" pitchFamily="18" charset="0"/>
                        <a:cs typeface="Times New Roman" pitchFamily="18" charset="0"/>
                      </a:endParaRPr>
                    </a:p>
                  </a:txBody>
                  <a:tcPr anchor="ctr"/>
                </a:tc>
              </a:tr>
              <a:tr h="502113">
                <a:tc>
                  <a:txBody>
                    <a:bodyPr/>
                    <a:lstStyle/>
                    <a:p>
                      <a:pPr algn="l"/>
                      <a:r>
                        <a:rPr lang="fr-FR" sz="1400" b="1" dirty="0" smtClean="0">
                          <a:latin typeface="Times New Roman" pitchFamily="18" charset="0"/>
                          <a:cs typeface="Times New Roman" pitchFamily="18" charset="0"/>
                        </a:rPr>
                        <a:t>Habitation</a:t>
                      </a:r>
                      <a:r>
                        <a:rPr lang="fr-FR" sz="1400" b="1" baseline="0" dirty="0" smtClean="0">
                          <a:latin typeface="Times New Roman" pitchFamily="18" charset="0"/>
                          <a:cs typeface="Times New Roman" pitchFamily="18" charset="0"/>
                        </a:rPr>
                        <a:t> et énergie</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22,1</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20,3</a:t>
                      </a:r>
                      <a:endParaRPr lang="fr-FR" dirty="0">
                        <a:latin typeface="Times New Roman" pitchFamily="18" charset="0"/>
                        <a:cs typeface="Times New Roman" pitchFamily="18" charset="0"/>
                      </a:endParaRPr>
                    </a:p>
                  </a:txBody>
                  <a:tcPr anchor="ctr"/>
                </a:tc>
                <a:tc>
                  <a:txBody>
                    <a:bodyPr/>
                    <a:lstStyle/>
                    <a:p>
                      <a:pPr algn="r"/>
                      <a:r>
                        <a:rPr lang="fr-FR" dirty="0" smtClean="0">
                          <a:solidFill>
                            <a:srgbClr val="FF0000"/>
                          </a:solidFill>
                          <a:latin typeface="Times New Roman" pitchFamily="18" charset="0"/>
                          <a:cs typeface="Times New Roman" pitchFamily="18" charset="0"/>
                        </a:rPr>
                        <a:t>21,1</a:t>
                      </a:r>
                      <a:endParaRPr lang="fr-FR" dirty="0">
                        <a:solidFill>
                          <a:srgbClr val="FF0000"/>
                        </a:solidFill>
                        <a:latin typeface="Times New Roman" pitchFamily="18" charset="0"/>
                        <a:cs typeface="Times New Roman" pitchFamily="18" charset="0"/>
                      </a:endParaRPr>
                    </a:p>
                  </a:txBody>
                  <a:tcPr anchor="ctr"/>
                </a:tc>
              </a:tr>
              <a:tr h="502113">
                <a:tc>
                  <a:txBody>
                    <a:bodyPr/>
                    <a:lstStyle/>
                    <a:p>
                      <a:pPr algn="l"/>
                      <a:r>
                        <a:rPr lang="fr-FR" sz="1400" b="1" dirty="0" smtClean="0">
                          <a:latin typeface="Times New Roman" pitchFamily="18" charset="0"/>
                          <a:cs typeface="Times New Roman" pitchFamily="18" charset="0"/>
                        </a:rPr>
                        <a:t>Equipements ménagers</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3,8</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3,6</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3,2</a:t>
                      </a:r>
                      <a:endParaRPr lang="fr-FR" dirty="0">
                        <a:latin typeface="Times New Roman" pitchFamily="18" charset="0"/>
                        <a:cs typeface="Times New Roman" pitchFamily="18" charset="0"/>
                      </a:endParaRPr>
                    </a:p>
                  </a:txBody>
                  <a:tcPr anchor="ctr"/>
                </a:tc>
              </a:tr>
              <a:tr h="502113">
                <a:tc>
                  <a:txBody>
                    <a:bodyPr/>
                    <a:lstStyle/>
                    <a:p>
                      <a:pPr algn="l"/>
                      <a:r>
                        <a:rPr lang="fr-FR" sz="1400" b="1" dirty="0" smtClean="0">
                          <a:latin typeface="Times New Roman" pitchFamily="18" charset="0"/>
                          <a:cs typeface="Times New Roman" pitchFamily="18" charset="0"/>
                        </a:rPr>
                        <a:t>Hygiène et soins médicaux</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7,6</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7,2</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5,1</a:t>
                      </a:r>
                      <a:endParaRPr lang="fr-FR" dirty="0">
                        <a:latin typeface="Times New Roman" pitchFamily="18" charset="0"/>
                        <a:cs typeface="Times New Roman" pitchFamily="18" charset="0"/>
                      </a:endParaRPr>
                    </a:p>
                  </a:txBody>
                  <a:tcPr anchor="ctr"/>
                </a:tc>
              </a:tr>
              <a:tr h="502113">
                <a:tc>
                  <a:txBody>
                    <a:bodyPr/>
                    <a:lstStyle/>
                    <a:p>
                      <a:pPr algn="l"/>
                      <a:r>
                        <a:rPr lang="fr-FR" sz="1400" b="1" dirty="0" smtClean="0">
                          <a:latin typeface="Times New Roman" pitchFamily="18" charset="0"/>
                          <a:cs typeface="Times New Roman" pitchFamily="18" charset="0"/>
                        </a:rPr>
                        <a:t>Transport et communication</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7,5</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11,6</a:t>
                      </a:r>
                      <a:endParaRPr lang="fr-FR" dirty="0">
                        <a:latin typeface="Times New Roman" pitchFamily="18" charset="0"/>
                        <a:cs typeface="Times New Roman" pitchFamily="18" charset="0"/>
                      </a:endParaRPr>
                    </a:p>
                  </a:txBody>
                  <a:tcPr anchor="ctr"/>
                </a:tc>
                <a:tc>
                  <a:txBody>
                    <a:bodyPr/>
                    <a:lstStyle/>
                    <a:p>
                      <a:pPr algn="r"/>
                      <a:r>
                        <a:rPr lang="fr-FR" dirty="0" smtClean="0">
                          <a:solidFill>
                            <a:srgbClr val="FF0000"/>
                          </a:solidFill>
                          <a:latin typeface="Times New Roman" pitchFamily="18" charset="0"/>
                          <a:cs typeface="Times New Roman" pitchFamily="18" charset="0"/>
                        </a:rPr>
                        <a:t>10,1</a:t>
                      </a:r>
                      <a:endParaRPr lang="fr-FR" dirty="0">
                        <a:solidFill>
                          <a:srgbClr val="FF0000"/>
                        </a:solidFill>
                        <a:latin typeface="Times New Roman" pitchFamily="18" charset="0"/>
                        <a:cs typeface="Times New Roman" pitchFamily="18" charset="0"/>
                      </a:endParaRPr>
                    </a:p>
                  </a:txBody>
                  <a:tcPr anchor="ctr"/>
                </a:tc>
              </a:tr>
              <a:tr h="502113">
                <a:tc>
                  <a:txBody>
                    <a:bodyPr/>
                    <a:lstStyle/>
                    <a:p>
                      <a:pPr algn="l"/>
                      <a:r>
                        <a:rPr lang="fr-FR" sz="1400" b="1" dirty="0" smtClean="0">
                          <a:latin typeface="Times New Roman" pitchFamily="18" charset="0"/>
                          <a:cs typeface="Times New Roman" pitchFamily="18" charset="0"/>
                        </a:rPr>
                        <a:t>Enseignement,</a:t>
                      </a:r>
                      <a:r>
                        <a:rPr lang="fr-FR" sz="1400" b="1" baseline="0" dirty="0" smtClean="0">
                          <a:latin typeface="Times New Roman" pitchFamily="18" charset="0"/>
                          <a:cs typeface="Times New Roman" pitchFamily="18" charset="0"/>
                        </a:rPr>
                        <a:t> culture et loisirs</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3,6</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4,4</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6,8</a:t>
                      </a:r>
                      <a:endParaRPr lang="fr-FR" dirty="0">
                        <a:latin typeface="Times New Roman" pitchFamily="18" charset="0"/>
                        <a:cs typeface="Times New Roman" pitchFamily="18" charset="0"/>
                      </a:endParaRPr>
                    </a:p>
                  </a:txBody>
                  <a:tcPr anchor="ctr"/>
                </a:tc>
              </a:tr>
              <a:tr h="484625">
                <a:tc>
                  <a:txBody>
                    <a:bodyPr/>
                    <a:lstStyle/>
                    <a:p>
                      <a:pPr algn="l"/>
                      <a:r>
                        <a:rPr lang="fr-FR" sz="1400" b="1" dirty="0" smtClean="0">
                          <a:latin typeface="Times New Roman" pitchFamily="18" charset="0"/>
                          <a:cs typeface="Times New Roman" pitchFamily="18" charset="0"/>
                        </a:rPr>
                        <a:t>Autres</a:t>
                      </a:r>
                      <a:r>
                        <a:rPr lang="fr-FR" sz="1400" b="1" baseline="0" dirty="0" smtClean="0">
                          <a:latin typeface="Times New Roman" pitchFamily="18" charset="0"/>
                          <a:cs typeface="Times New Roman" pitchFamily="18" charset="0"/>
                        </a:rPr>
                        <a:t> dépenses</a:t>
                      </a:r>
                      <a:endParaRPr lang="fr-FR" sz="1400" b="1"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9,3</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8,9</a:t>
                      </a:r>
                      <a:endParaRPr lang="fr-FR" dirty="0">
                        <a:latin typeface="Times New Roman" pitchFamily="18" charset="0"/>
                        <a:cs typeface="Times New Roman" pitchFamily="18" charset="0"/>
                      </a:endParaRPr>
                    </a:p>
                  </a:txBody>
                  <a:tcPr anchor="ctr"/>
                </a:tc>
                <a:tc>
                  <a:txBody>
                    <a:bodyPr/>
                    <a:lstStyle/>
                    <a:p>
                      <a:pPr algn="r"/>
                      <a:r>
                        <a:rPr lang="fr-FR" dirty="0" smtClean="0">
                          <a:latin typeface="Times New Roman" pitchFamily="18" charset="0"/>
                          <a:cs typeface="Times New Roman" pitchFamily="18" charset="0"/>
                        </a:rPr>
                        <a:t>10,7</a:t>
                      </a:r>
                      <a:endParaRPr lang="fr-FR" dirty="0">
                        <a:latin typeface="Times New Roman" pitchFamily="18" charset="0"/>
                        <a:cs typeface="Times New Roman" pitchFamily="18" charset="0"/>
                      </a:endParaRPr>
                    </a:p>
                  </a:txBody>
                  <a:tcPr anchor="ctr"/>
                </a:tc>
              </a:tr>
              <a:tr h="255899">
                <a:tc>
                  <a:txBody>
                    <a:bodyPr/>
                    <a:lstStyle/>
                    <a:p>
                      <a:pPr algn="l"/>
                      <a:r>
                        <a:rPr lang="fr-FR" sz="1600" b="1" dirty="0" smtClean="0">
                          <a:latin typeface="Times New Roman" pitchFamily="18" charset="0"/>
                          <a:cs typeface="Times New Roman" pitchFamily="18" charset="0"/>
                        </a:rPr>
                        <a:t>Total </a:t>
                      </a:r>
                      <a:endParaRPr lang="fr-FR" sz="1600" b="1" dirty="0">
                        <a:latin typeface="Times New Roman" pitchFamily="18" charset="0"/>
                        <a:cs typeface="Times New Roman" pitchFamily="18" charset="0"/>
                      </a:endParaRPr>
                    </a:p>
                  </a:txBody>
                  <a:tcPr anchor="ctr"/>
                </a:tc>
                <a:tc>
                  <a:txBody>
                    <a:bodyPr/>
                    <a:lstStyle/>
                    <a:p>
                      <a:pPr algn="r"/>
                      <a:r>
                        <a:rPr lang="fr-FR" b="1" dirty="0" smtClean="0">
                          <a:latin typeface="Times New Roman" pitchFamily="18" charset="0"/>
                          <a:cs typeface="Times New Roman" pitchFamily="18" charset="0"/>
                        </a:rPr>
                        <a:t>100,0</a:t>
                      </a:r>
                      <a:endParaRPr lang="fr-FR" b="1" dirty="0">
                        <a:latin typeface="Times New Roman" pitchFamily="18" charset="0"/>
                        <a:cs typeface="Times New Roman" pitchFamily="18" charset="0"/>
                      </a:endParaRPr>
                    </a:p>
                  </a:txBody>
                  <a:tcPr anchor="ctr"/>
                </a:tc>
                <a:tc>
                  <a:txBody>
                    <a:bodyPr/>
                    <a:lstStyle/>
                    <a:p>
                      <a:pPr algn="r"/>
                      <a:r>
                        <a:rPr lang="fr-FR" b="1" dirty="0" smtClean="0">
                          <a:latin typeface="Times New Roman" pitchFamily="18" charset="0"/>
                          <a:cs typeface="Times New Roman" pitchFamily="18" charset="0"/>
                        </a:rPr>
                        <a:t>100,0</a:t>
                      </a:r>
                      <a:endParaRPr lang="fr-FR" b="1" dirty="0">
                        <a:latin typeface="Times New Roman" pitchFamily="18" charset="0"/>
                        <a:cs typeface="Times New Roman" pitchFamily="18" charset="0"/>
                      </a:endParaRPr>
                    </a:p>
                  </a:txBody>
                  <a:tcPr anchor="ctr"/>
                </a:tc>
                <a:tc>
                  <a:txBody>
                    <a:bodyPr/>
                    <a:lstStyle/>
                    <a:p>
                      <a:pPr algn="r"/>
                      <a:r>
                        <a:rPr lang="fr-FR" b="1" dirty="0" smtClean="0">
                          <a:latin typeface="Times New Roman" pitchFamily="18" charset="0"/>
                          <a:cs typeface="Times New Roman" pitchFamily="18" charset="0"/>
                        </a:rPr>
                        <a:t>100,0</a:t>
                      </a:r>
                      <a:endParaRPr lang="fr-FR" b="1" dirty="0">
                        <a:latin typeface="Times New Roman" pitchFamily="18" charset="0"/>
                        <a:cs typeface="Times New Roman" pitchFamily="18" charset="0"/>
                      </a:endParaRPr>
                    </a:p>
                  </a:txBody>
                  <a:tcPr anchor="ctr"/>
                </a:tc>
              </a:tr>
            </a:tbl>
          </a:graphicData>
        </a:graphic>
      </p:graphicFrame>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14348" y="642918"/>
            <a:ext cx="7915276" cy="571504"/>
          </a:xfrm>
        </p:spPr>
        <p:txBody>
          <a:bodyPr/>
          <a:lstStyle/>
          <a:p>
            <a:r>
              <a:rPr lang="fr-FR" sz="2400" dirty="0" smtClean="0">
                <a:latin typeface="Times New Roman" pitchFamily="18" charset="0"/>
                <a:cs typeface="Times New Roman" pitchFamily="18" charset="0"/>
              </a:rPr>
              <a:t>Evolution de la structure des dépenses alimentaires (en %)</a:t>
            </a:r>
            <a:endParaRPr lang="fr-FR" sz="2400"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1500166" y="1285857"/>
          <a:ext cx="6024562" cy="4643469"/>
        </p:xfrm>
        <a:graphic>
          <a:graphicData uri="http://schemas.openxmlformats.org/drawingml/2006/table">
            <a:tbl>
              <a:tblPr firstRow="1" bandRow="1">
                <a:tableStyleId>{5940675A-B579-460E-94D1-54222C63F5DA}</a:tableStyleId>
              </a:tblPr>
              <a:tblGrid>
                <a:gridCol w="2400428"/>
                <a:gridCol w="1129613"/>
                <a:gridCol w="1270815"/>
                <a:gridCol w="1223706"/>
              </a:tblGrid>
              <a:tr h="439654">
                <a:tc>
                  <a:txBody>
                    <a:bodyPr/>
                    <a:lstStyle/>
                    <a:p>
                      <a:r>
                        <a:rPr lang="fr-FR" sz="1600" b="1" baseline="0" dirty="0" smtClean="0">
                          <a:latin typeface="Times New Roman" pitchFamily="18" charset="0"/>
                          <a:cs typeface="Times New Roman" pitchFamily="18" charset="0"/>
                        </a:rPr>
                        <a:t>Groupes de produits</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2001</a:t>
                      </a:r>
                      <a:endParaRPr lang="fr-FR" sz="1600" b="1" dirty="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2007</a:t>
                      </a:r>
                      <a:endParaRPr lang="fr-FR" sz="1600" b="1" dirty="0">
                        <a:latin typeface="Times New Roman" pitchFamily="18" charset="0"/>
                        <a:cs typeface="Times New Roman" pitchFamily="18" charset="0"/>
                      </a:endParaRPr>
                    </a:p>
                  </a:txBody>
                  <a:tcPr/>
                </a:tc>
                <a:tc>
                  <a:txBody>
                    <a:bodyPr/>
                    <a:lstStyle/>
                    <a:p>
                      <a:pPr algn="ctr"/>
                      <a:r>
                        <a:rPr lang="fr-FR" sz="1600" b="1" dirty="0" smtClean="0">
                          <a:latin typeface="Times New Roman" pitchFamily="18" charset="0"/>
                          <a:cs typeface="Times New Roman" pitchFamily="18" charset="0"/>
                        </a:rPr>
                        <a:t>2014</a:t>
                      </a:r>
                      <a:endParaRPr lang="fr-FR" sz="1600" b="1" dirty="0">
                        <a:latin typeface="Times New Roman" pitchFamily="18" charset="0"/>
                        <a:cs typeface="Times New Roman" pitchFamily="18" charset="0"/>
                      </a:endParaRPr>
                    </a:p>
                  </a:txBody>
                  <a:tcPr/>
                </a:tc>
              </a:tr>
              <a:tr h="439654">
                <a:tc>
                  <a:txBody>
                    <a:bodyPr/>
                    <a:lstStyle/>
                    <a:p>
                      <a:r>
                        <a:rPr lang="fr-FR" sz="1600" b="1" dirty="0" smtClean="0">
                          <a:latin typeface="Times New Roman" pitchFamily="18" charset="0"/>
                          <a:cs typeface="Times New Roman" pitchFamily="18" charset="0"/>
                        </a:rPr>
                        <a:t>Céréales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20,4</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17,8</a:t>
                      </a:r>
                      <a:endParaRPr lang="fr-FR" sz="1600" dirty="0">
                        <a:latin typeface="Times New Roman" pitchFamily="18" charset="0"/>
                        <a:cs typeface="Times New Roman" pitchFamily="18" charset="0"/>
                      </a:endParaRPr>
                    </a:p>
                  </a:txBody>
                  <a:tcPr anchor="ctr"/>
                </a:tc>
                <a:tc>
                  <a:txBody>
                    <a:bodyPr/>
                    <a:lstStyle/>
                    <a:p>
                      <a:pPr algn="r"/>
                      <a:r>
                        <a:rPr lang="fr-FR" sz="1600" dirty="0" smtClean="0">
                          <a:solidFill>
                            <a:srgbClr val="FF0000"/>
                          </a:solidFill>
                          <a:latin typeface="Times New Roman" pitchFamily="18" charset="0"/>
                          <a:cs typeface="Times New Roman" pitchFamily="18" charset="0"/>
                        </a:rPr>
                        <a:t>15,8</a:t>
                      </a:r>
                      <a:endParaRPr lang="fr-FR" sz="1600" dirty="0">
                        <a:solidFill>
                          <a:srgbClr val="FF0000"/>
                        </a:solidFill>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Produits laitiers et </a:t>
                      </a:r>
                      <a:r>
                        <a:rPr lang="fr-FR" sz="1600" b="1" dirty="0" err="1" smtClean="0">
                          <a:latin typeface="Times New Roman" pitchFamily="18" charset="0"/>
                          <a:cs typeface="Times New Roman" pitchFamily="18" charset="0"/>
                        </a:rPr>
                        <a:t>oeufs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7,7</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8,1</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8,4</a:t>
                      </a:r>
                      <a:endParaRPr lang="fr-FR" sz="1600" dirty="0">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Corps gras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8,6</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8,9</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10,6</a:t>
                      </a:r>
                      <a:endParaRPr lang="fr-FR" sz="1600" dirty="0">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Viandes et volailles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22,7</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25,1</a:t>
                      </a:r>
                      <a:endParaRPr lang="fr-FR" sz="1600" dirty="0">
                        <a:latin typeface="Times New Roman" pitchFamily="18" charset="0"/>
                        <a:cs typeface="Times New Roman" pitchFamily="18" charset="0"/>
                      </a:endParaRPr>
                    </a:p>
                  </a:txBody>
                  <a:tcPr anchor="ctr"/>
                </a:tc>
                <a:tc>
                  <a:txBody>
                    <a:bodyPr/>
                    <a:lstStyle/>
                    <a:p>
                      <a:pPr algn="r"/>
                      <a:r>
                        <a:rPr lang="fr-FR" sz="1600" dirty="0" smtClean="0">
                          <a:solidFill>
                            <a:srgbClr val="FF0000"/>
                          </a:solidFill>
                          <a:latin typeface="Times New Roman" pitchFamily="18" charset="0"/>
                          <a:cs typeface="Times New Roman" pitchFamily="18" charset="0"/>
                        </a:rPr>
                        <a:t>23,8</a:t>
                      </a:r>
                      <a:endParaRPr lang="fr-FR" sz="1600" dirty="0">
                        <a:solidFill>
                          <a:srgbClr val="FF0000"/>
                        </a:solidFill>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Poissons </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2,7</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3,7</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3,8</a:t>
                      </a:r>
                      <a:endParaRPr lang="fr-FR" sz="1600" dirty="0">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Sucre et produits sucrés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4,4</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4,1</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3,6</a:t>
                      </a:r>
                      <a:endParaRPr lang="fr-FR" sz="1600" dirty="0">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Légumes et fruits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19,4</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19,4</a:t>
                      </a:r>
                      <a:endParaRPr lang="fr-FR" sz="1600" dirty="0">
                        <a:latin typeface="Times New Roman" pitchFamily="18" charset="0"/>
                        <a:cs typeface="Times New Roman" pitchFamily="18" charset="0"/>
                      </a:endParaRPr>
                    </a:p>
                  </a:txBody>
                  <a:tcPr anchor="ctr"/>
                </a:tc>
                <a:tc>
                  <a:txBody>
                    <a:bodyPr/>
                    <a:lstStyle/>
                    <a:p>
                      <a:pPr algn="r"/>
                      <a:r>
                        <a:rPr lang="fr-FR" sz="1600" dirty="0" smtClean="0">
                          <a:solidFill>
                            <a:srgbClr val="FF0000"/>
                          </a:solidFill>
                          <a:latin typeface="Times New Roman" pitchFamily="18" charset="0"/>
                          <a:cs typeface="Times New Roman" pitchFamily="18" charset="0"/>
                        </a:rPr>
                        <a:t>19,0</a:t>
                      </a:r>
                      <a:endParaRPr lang="fr-FR" sz="1600" dirty="0">
                        <a:solidFill>
                          <a:srgbClr val="FF0000"/>
                        </a:solidFill>
                        <a:latin typeface="Times New Roman" pitchFamily="18" charset="0"/>
                        <a:cs typeface="Times New Roman" pitchFamily="18" charset="0"/>
                      </a:endParaRPr>
                    </a:p>
                  </a:txBody>
                  <a:tcPr anchor="ctr"/>
                </a:tc>
              </a:tr>
              <a:tr h="686583">
                <a:tc>
                  <a:txBody>
                    <a:bodyPr/>
                    <a:lstStyle/>
                    <a:p>
                      <a:r>
                        <a:rPr lang="fr-FR" sz="1600" b="1" dirty="0" smtClean="0">
                          <a:latin typeface="Times New Roman" pitchFamily="18" charset="0"/>
                          <a:cs typeface="Times New Roman" pitchFamily="18" charset="0"/>
                        </a:rPr>
                        <a:t>Autres</a:t>
                      </a:r>
                      <a:r>
                        <a:rPr lang="fr-FR" sz="1600" b="1" baseline="0" dirty="0" smtClean="0">
                          <a:latin typeface="Times New Roman" pitchFamily="18" charset="0"/>
                          <a:cs typeface="Times New Roman" pitchFamily="18" charset="0"/>
                        </a:rPr>
                        <a:t> dépenses alimentaires</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14,1</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12,8</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15,0</a:t>
                      </a:r>
                      <a:endParaRPr lang="fr-FR" sz="1600" dirty="0">
                        <a:latin typeface="Times New Roman" pitchFamily="18" charset="0"/>
                        <a:cs typeface="Times New Roman" pitchFamily="18" charset="0"/>
                      </a:endParaRPr>
                    </a:p>
                  </a:txBody>
                  <a:tcPr anchor="ctr"/>
                </a:tc>
              </a:tr>
              <a:tr h="439654">
                <a:tc>
                  <a:txBody>
                    <a:bodyPr/>
                    <a:lstStyle/>
                    <a:p>
                      <a:r>
                        <a:rPr lang="fr-FR" sz="1600" b="1" dirty="0" smtClean="0">
                          <a:latin typeface="Times New Roman" pitchFamily="18" charset="0"/>
                          <a:cs typeface="Times New Roman" pitchFamily="18" charset="0"/>
                        </a:rPr>
                        <a:t>Total </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100,0</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100,0</a:t>
                      </a:r>
                      <a:endParaRPr lang="fr-FR" sz="1600" b="1"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100,0</a:t>
                      </a:r>
                      <a:endParaRPr lang="fr-FR" sz="1600" b="1" dirty="0">
                        <a:latin typeface="Times New Roman" pitchFamily="18" charset="0"/>
                        <a:cs typeface="Times New Roman" pitchFamily="18" charset="0"/>
                      </a:endParaRPr>
                    </a:p>
                  </a:txBody>
                  <a:tcPr anchor="ctr"/>
                </a:tc>
              </a:tr>
            </a:tbl>
          </a:graphicData>
        </a:graphic>
      </p:graphicFrame>
      <p:sp>
        <p:nvSpPr>
          <p:cNvPr id="5" name="Espace réservé du numéro de diapositive 4"/>
          <p:cNvSpPr>
            <a:spLocks noGrp="1"/>
          </p:cNvSpPr>
          <p:nvPr>
            <p:ph type="sldNum" sz="quarter" idx="11"/>
          </p:nvPr>
        </p:nvSpPr>
        <p:spPr/>
        <p:txBody>
          <a:bodyPr/>
          <a:lstStyle/>
          <a:p>
            <a:pPr>
              <a:defRPr/>
            </a:pPr>
            <a:fld id="{676CEA41-490E-43A2-A725-9F0BAC59C378}" type="slidenum">
              <a:rPr lang="en-US" smtClean="0"/>
              <a:pPr>
                <a:defRPr/>
              </a:pPr>
              <a:t>11</a:t>
            </a:fld>
            <a:endParaRPr lang="en-US" dirty="0"/>
          </a:p>
        </p:txBody>
      </p:sp>
    </p:spTree>
  </p:cSld>
  <p:clrMapOvr>
    <a:masterClrMapping/>
  </p:clrMapOvr>
  <p:transition spd="med">
    <p:wipe dir="d"/>
    <p:sndAc>
      <p:stSnd>
        <p:snd r:embed="rId2" name="click.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44" y="1700808"/>
            <a:ext cx="8786874" cy="4871464"/>
          </a:xfrm>
        </p:spPr>
        <p:txBody>
          <a:bodyPr/>
          <a:lstStyle/>
          <a:p>
            <a:pPr lvl="0" algn="just"/>
            <a:r>
              <a:rPr lang="fr-FR" sz="1800" dirty="0" smtClean="0">
                <a:solidFill>
                  <a:srgbClr val="671F40"/>
                </a:solidFill>
              </a:rPr>
              <a:t> </a:t>
            </a:r>
            <a:endParaRPr lang="fr-FR" sz="1800" dirty="0" smtClean="0">
              <a:solidFill>
                <a:schemeClr val="tx1"/>
              </a:solidFill>
            </a:endParaRPr>
          </a:p>
          <a:p>
            <a:r>
              <a:rPr lang="fr-FR" sz="1800" dirty="0" smtClean="0">
                <a:solidFill>
                  <a:schemeClr val="tx1"/>
                </a:solidFill>
              </a:rPr>
              <a:t> </a:t>
            </a:r>
          </a:p>
          <a:p>
            <a:endParaRPr lang="fr-FR" sz="1800" dirty="0" smtClean="0">
              <a:solidFill>
                <a:schemeClr val="tx1"/>
              </a:solidFill>
            </a:endParaRPr>
          </a:p>
          <a:p>
            <a:r>
              <a:rPr lang="fr-FR" sz="3200" dirty="0" smtClean="0">
                <a:solidFill>
                  <a:schemeClr val="tx1"/>
                </a:solidFill>
              </a:rPr>
              <a:t>Merci de votre attention</a:t>
            </a:r>
            <a:endParaRPr lang="fr-FR" sz="3200" dirty="0"/>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12</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4213" y="476250"/>
            <a:ext cx="7772400" cy="952500"/>
          </a:xfrm>
        </p:spPr>
        <p:txBody>
          <a:bodyPr/>
          <a:lstStyle/>
          <a:p>
            <a:r>
              <a:rPr lang="fr-FR" i="1" dirty="0" smtClean="0">
                <a:solidFill>
                  <a:schemeClr val="tx1"/>
                </a:solidFill>
              </a:rPr>
              <a:t/>
            </a:r>
            <a:br>
              <a:rPr lang="fr-FR" i="1" dirty="0" smtClean="0">
                <a:solidFill>
                  <a:schemeClr val="tx1"/>
                </a:solidFill>
              </a:rPr>
            </a:br>
            <a:r>
              <a:rPr lang="fr-FR" dirty="0" smtClean="0">
                <a:latin typeface="Times New Roman" pitchFamily="18" charset="0"/>
                <a:cs typeface="Times New Roman" pitchFamily="18" charset="0"/>
              </a:rPr>
              <a:t>DÉFINITION</a:t>
            </a:r>
            <a:endParaRPr lang="fr-FR" i="1" dirty="0" smtClean="0">
              <a:solidFill>
                <a:schemeClr val="tx1"/>
              </a:solidFill>
              <a:latin typeface="Times New Roman" pitchFamily="18" charset="0"/>
              <a:cs typeface="Times New Roman" pitchFamily="18" charset="0"/>
            </a:endParaRPr>
          </a:p>
        </p:txBody>
      </p:sp>
      <p:sp>
        <p:nvSpPr>
          <p:cNvPr id="6147" name="Rectangle 3"/>
          <p:cNvSpPr>
            <a:spLocks noGrp="1" noChangeArrowheads="1"/>
          </p:cNvSpPr>
          <p:nvPr>
            <p:ph type="subTitle" idx="1"/>
          </p:nvPr>
        </p:nvSpPr>
        <p:spPr>
          <a:xfrm>
            <a:off x="500034" y="1285860"/>
            <a:ext cx="8286779" cy="4572015"/>
          </a:xfrm>
        </p:spPr>
        <p:txBody>
          <a:bodyPr/>
          <a:lstStyle/>
          <a:p>
            <a:pPr algn="just">
              <a:defRPr/>
            </a:pPr>
            <a:r>
              <a:rPr lang="fr-FR" sz="1400" dirty="0" smtClean="0">
                <a:solidFill>
                  <a:schemeClr val="tx1"/>
                </a:solidFill>
                <a:latin typeface="Arial" pitchFamily="34" charset="0"/>
                <a:cs typeface="Arial" pitchFamily="34" charset="0"/>
              </a:rPr>
              <a:t> </a:t>
            </a:r>
          </a:p>
          <a:p>
            <a:pPr algn="l">
              <a:buFont typeface="Wingdings" pitchFamily="2" charset="2"/>
              <a:buChar char="Ø"/>
              <a:defRPr/>
            </a:pPr>
            <a:endParaRPr lang="fr-FR" sz="1400" dirty="0" smtClean="0">
              <a:latin typeface="Courier New" pitchFamily="49" charset="0"/>
              <a:cs typeface="Courier New" pitchFamily="49" charset="0"/>
            </a:endParaRPr>
          </a:p>
          <a:p>
            <a:pPr algn="l">
              <a:lnSpc>
                <a:spcPct val="200000"/>
              </a:lnSpc>
              <a:spcAft>
                <a:spcPts val="600"/>
              </a:spcAft>
              <a:defRPr/>
            </a:pPr>
            <a:r>
              <a:rPr lang="fr-FR" dirty="0" smtClean="0">
                <a:solidFill>
                  <a:schemeClr val="tx1"/>
                </a:solidFill>
                <a:latin typeface="Times New Roman" pitchFamily="18" charset="0"/>
                <a:cs typeface="Times New Roman" pitchFamily="18" charset="0"/>
              </a:rPr>
              <a:t>L’ENCDM  fournit des données de base sur le niveau de vie des ménages, les disparités entre les différentes couches sociales et régions du pays et les tendances de la demande des ménages.</a:t>
            </a:r>
          </a:p>
          <a:p>
            <a:pPr algn="l">
              <a:buFont typeface="Wingdings" pitchFamily="2" charset="2"/>
              <a:buChar char="Ø"/>
              <a:defRPr/>
            </a:pPr>
            <a:endParaRPr lang="fr-FR" sz="2400" dirty="0" smtClean="0">
              <a:latin typeface="Times New Roman" pitchFamily="18" charset="0"/>
              <a:cs typeface="Times New Roman" pitchFamily="18" charset="0"/>
            </a:endParaRPr>
          </a:p>
          <a:p>
            <a:pPr marL="342900" indent="-342900">
              <a:defRPr/>
            </a:pPr>
            <a:endParaRPr lang="fr-FR" sz="2400" dirty="0" smtClean="0">
              <a:latin typeface="Times New Roman" pitchFamily="18" charset="0"/>
              <a:cs typeface="Times New Roman" pitchFamily="18" charset="0"/>
            </a:endParaRPr>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2</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85813" y="642938"/>
            <a:ext cx="7772400" cy="1057275"/>
          </a:xfrm>
        </p:spPr>
        <p:txBody>
          <a:bodyPr/>
          <a:lstStyle/>
          <a:p>
            <a:r>
              <a:rPr lang="fr-FR" sz="3200" dirty="0" smtClean="0">
                <a:latin typeface="Times New Roman" pitchFamily="18" charset="0"/>
                <a:cs typeface="Times New Roman" pitchFamily="18" charset="0"/>
              </a:rPr>
              <a:t>OBJECTIFS DE l’ENCDM (1) </a:t>
            </a:r>
          </a:p>
        </p:txBody>
      </p:sp>
      <p:sp>
        <p:nvSpPr>
          <p:cNvPr id="12291" name="Rectangle 3"/>
          <p:cNvSpPr>
            <a:spLocks noGrp="1" noChangeArrowheads="1"/>
          </p:cNvSpPr>
          <p:nvPr>
            <p:ph type="subTitle" idx="1"/>
          </p:nvPr>
        </p:nvSpPr>
        <p:spPr>
          <a:xfrm>
            <a:off x="285720" y="1500174"/>
            <a:ext cx="8643998" cy="4429156"/>
          </a:xfrm>
        </p:spPr>
        <p:txBody>
          <a:bodyPr>
            <a:normAutofit fontScale="47500" lnSpcReduction="20000"/>
          </a:bodyPr>
          <a:lstStyle/>
          <a:p>
            <a:pPr marL="381000" indent="-381000" algn="l">
              <a:lnSpc>
                <a:spcPct val="80000"/>
              </a:lnSpc>
            </a:pPr>
            <a:endParaRPr lang="fr-FR" sz="1800" dirty="0" smtClean="0">
              <a:latin typeface="Comic Sans MS" pitchFamily="66" charset="0"/>
            </a:endParaRPr>
          </a:p>
          <a:p>
            <a:pPr marL="533400" indent="-533400" algn="just">
              <a:buFont typeface="Verdana" pitchFamily="34" charset="0"/>
              <a:buAutoNum type="arabicPeriod" startAt="4"/>
            </a:pPr>
            <a:endParaRPr lang="fr-FR" altLang="ja-JP" sz="2400" dirty="0" smtClean="0">
              <a:solidFill>
                <a:schemeClr val="tx1"/>
              </a:solidFill>
              <a:latin typeface="Comic Sans MS" pitchFamily="66" charset="0"/>
              <a:ea typeface="ＭＳ Ｐゴシック" charset="-128"/>
            </a:endParaRPr>
          </a:p>
          <a:p>
            <a:pPr algn="l"/>
            <a:r>
              <a:rPr lang="fr-FR" sz="5900" dirty="0" smtClean="0">
                <a:solidFill>
                  <a:srgbClr val="950160"/>
                </a:solidFill>
                <a:latin typeface="Times New Roman" pitchFamily="18" charset="0"/>
                <a:ea typeface="+mj-ea"/>
                <a:cs typeface="Times New Roman" pitchFamily="18" charset="0"/>
              </a:rPr>
              <a:t>Sur le plan des dépenses :</a:t>
            </a:r>
          </a:p>
          <a:p>
            <a:r>
              <a:rPr lang="fr-FR" sz="4400" i="1" dirty="0" smtClean="0">
                <a:solidFill>
                  <a:schemeClr val="tx1"/>
                </a:solidFill>
                <a:latin typeface="+mn-lt"/>
                <a:cs typeface="Times New Roman" pitchFamily="18" charset="0"/>
              </a:rPr>
              <a:t> </a:t>
            </a:r>
            <a:endParaRPr lang="fr-FR" sz="4400" dirty="0" smtClean="0">
              <a:solidFill>
                <a:schemeClr val="tx1"/>
              </a:solidFill>
              <a:latin typeface="+mn-lt"/>
              <a:cs typeface="Times New Roman" pitchFamily="18" charset="0"/>
            </a:endParaRPr>
          </a:p>
          <a:p>
            <a:pPr lvl="0" algn="just">
              <a:buFont typeface="Arial" pitchFamily="34" charset="0"/>
              <a:buChar char="•"/>
            </a:pPr>
            <a:r>
              <a:rPr lang="fr-FR" sz="4400" dirty="0" smtClean="0">
                <a:solidFill>
                  <a:schemeClr val="tx1"/>
                </a:solidFill>
                <a:latin typeface="+mn-lt"/>
                <a:cs typeface="Times New Roman" pitchFamily="18" charset="0"/>
              </a:rPr>
              <a:t> </a:t>
            </a:r>
            <a:r>
              <a:rPr lang="fr-FR" sz="5100" dirty="0" smtClean="0">
                <a:solidFill>
                  <a:schemeClr val="tx1"/>
                </a:solidFill>
                <a:latin typeface="Times New Roman" pitchFamily="18" charset="0"/>
                <a:cs typeface="Times New Roman" pitchFamily="18" charset="0"/>
              </a:rPr>
              <a:t>Déterminer les dépenses d'acquisition des différents produits de consommation selon les modes d'acquisition et selon les principaux déterminants socio-économiques des ménages ;</a:t>
            </a:r>
          </a:p>
          <a:p>
            <a:pPr lvl="0" algn="just">
              <a:buFont typeface="Arial" pitchFamily="34" charset="0"/>
              <a:buChar char="•"/>
            </a:pPr>
            <a:endParaRPr lang="fr-FR" sz="5100" dirty="0" smtClean="0">
              <a:solidFill>
                <a:schemeClr val="tx1"/>
              </a:solidFill>
              <a:latin typeface="Times New Roman" pitchFamily="18" charset="0"/>
              <a:cs typeface="Times New Roman" pitchFamily="18" charset="0"/>
            </a:endParaRPr>
          </a:p>
          <a:p>
            <a:pPr lvl="0" algn="just">
              <a:buFont typeface="Arial" pitchFamily="34" charset="0"/>
              <a:buChar char="•"/>
            </a:pPr>
            <a:r>
              <a:rPr lang="fr-FR" sz="5100" dirty="0" smtClean="0">
                <a:solidFill>
                  <a:schemeClr val="tx1"/>
                </a:solidFill>
                <a:latin typeface="Times New Roman" pitchFamily="18" charset="0"/>
                <a:cs typeface="Times New Roman" pitchFamily="18" charset="0"/>
              </a:rPr>
              <a:t> Fournir les données nécessaires pour l'actualisation du panier de référence de l’indice   des prix à la consommation (IPC) ;</a:t>
            </a:r>
          </a:p>
          <a:p>
            <a:pPr lvl="0" algn="just">
              <a:buFont typeface="Arial" pitchFamily="34" charset="0"/>
              <a:buChar char="•"/>
            </a:pPr>
            <a:endParaRPr lang="fr-FR" sz="5100" dirty="0" smtClean="0">
              <a:solidFill>
                <a:schemeClr val="tx1"/>
              </a:solidFill>
              <a:latin typeface="Times New Roman" pitchFamily="18" charset="0"/>
              <a:cs typeface="Times New Roman" pitchFamily="18" charset="0"/>
            </a:endParaRPr>
          </a:p>
          <a:p>
            <a:pPr lvl="0" algn="just">
              <a:buFont typeface="Arial" pitchFamily="34" charset="0"/>
              <a:buChar char="•"/>
            </a:pPr>
            <a:r>
              <a:rPr lang="fr-FR" sz="5100" dirty="0" smtClean="0">
                <a:solidFill>
                  <a:schemeClr val="tx1"/>
                </a:solidFill>
                <a:latin typeface="Times New Roman" pitchFamily="18" charset="0"/>
                <a:cs typeface="Times New Roman" pitchFamily="18" charset="0"/>
              </a:rPr>
              <a:t> Fournir les données nécessaires pour le calcul de certains agrégats de la Comptabilité Nationale.</a:t>
            </a:r>
          </a:p>
          <a:p>
            <a:pPr marL="381000" indent="-381000" algn="l">
              <a:lnSpc>
                <a:spcPct val="80000"/>
              </a:lnSpc>
              <a:buFont typeface="Wingdings" pitchFamily="2" charset="2"/>
              <a:buNone/>
            </a:pPr>
            <a:endParaRPr lang="fr-FR" sz="5100" dirty="0" smtClean="0">
              <a:solidFill>
                <a:schemeClr val="tx1"/>
              </a:solidFill>
              <a:latin typeface="Times New Roman" pitchFamily="18" charset="0"/>
              <a:cs typeface="Times New Roman" pitchFamily="18" charset="0"/>
            </a:endParaRPr>
          </a:p>
          <a:p>
            <a:pPr marL="381000" indent="-381000" algn="l">
              <a:lnSpc>
                <a:spcPct val="80000"/>
              </a:lnSpc>
              <a:buFont typeface="Wingdings" pitchFamily="2" charset="2"/>
              <a:buNone/>
            </a:pPr>
            <a:endParaRPr lang="fr-FR" sz="2000" dirty="0" smtClean="0">
              <a:solidFill>
                <a:schemeClr val="tx1"/>
              </a:solidFill>
              <a:latin typeface="+mn-lt"/>
            </a:endParaRPr>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785813" y="642939"/>
            <a:ext cx="7772400" cy="785798"/>
          </a:xfrm>
        </p:spPr>
        <p:txBody>
          <a:bodyPr/>
          <a:lstStyle/>
          <a:p>
            <a:r>
              <a:rPr lang="fr-FR" sz="3200" dirty="0" smtClean="0">
                <a:latin typeface="Times New Roman" pitchFamily="18" charset="0"/>
                <a:cs typeface="Times New Roman" pitchFamily="18" charset="0"/>
              </a:rPr>
              <a:t>OBJECTIFS DE l’ENCDM(2) </a:t>
            </a:r>
          </a:p>
        </p:txBody>
      </p:sp>
      <p:sp>
        <p:nvSpPr>
          <p:cNvPr id="12291" name="Rectangle 3"/>
          <p:cNvSpPr>
            <a:spLocks noGrp="1" noChangeArrowheads="1"/>
          </p:cNvSpPr>
          <p:nvPr>
            <p:ph type="subTitle" idx="1"/>
          </p:nvPr>
        </p:nvSpPr>
        <p:spPr>
          <a:xfrm>
            <a:off x="285720" y="1357298"/>
            <a:ext cx="8643998" cy="4572032"/>
          </a:xfrm>
        </p:spPr>
        <p:txBody>
          <a:bodyPr>
            <a:normAutofit fontScale="25000" lnSpcReduction="20000"/>
          </a:bodyPr>
          <a:lstStyle/>
          <a:p>
            <a:pPr marL="381000" indent="-381000" algn="l">
              <a:lnSpc>
                <a:spcPct val="80000"/>
              </a:lnSpc>
            </a:pPr>
            <a:endParaRPr lang="fr-FR" sz="1800" dirty="0" smtClean="0">
              <a:latin typeface="Comic Sans MS" pitchFamily="66" charset="0"/>
            </a:endParaRPr>
          </a:p>
          <a:p>
            <a:pPr marL="533400" indent="-533400" algn="just">
              <a:buFont typeface="Verdana" pitchFamily="34" charset="0"/>
              <a:buAutoNum type="arabicPeriod" startAt="4"/>
            </a:pPr>
            <a:endParaRPr lang="fr-FR" altLang="ja-JP" sz="2400" dirty="0" smtClean="0">
              <a:solidFill>
                <a:schemeClr val="tx1"/>
              </a:solidFill>
              <a:latin typeface="Comic Sans MS" pitchFamily="66" charset="0"/>
              <a:ea typeface="ＭＳ Ｐゴシック" charset="-128"/>
            </a:endParaRPr>
          </a:p>
          <a:p>
            <a:pPr algn="l"/>
            <a:r>
              <a:rPr lang="fr-FR" sz="11200" dirty="0" smtClean="0">
                <a:solidFill>
                  <a:srgbClr val="950160"/>
                </a:solidFill>
                <a:latin typeface="Times New Roman" pitchFamily="18" charset="0"/>
                <a:ea typeface="+mj-ea"/>
                <a:cs typeface="Times New Roman" pitchFamily="18" charset="0"/>
              </a:rPr>
              <a:t>Sur le plan de la consommation alimentaire :</a:t>
            </a:r>
          </a:p>
          <a:p>
            <a:pPr algn="just"/>
            <a:r>
              <a:rPr lang="fr-FR" sz="9600" dirty="0" smtClean="0">
                <a:solidFill>
                  <a:schemeClr val="tx1"/>
                </a:solidFill>
                <a:latin typeface="Times New Roman" pitchFamily="18" charset="0"/>
                <a:cs typeface="Times New Roman" pitchFamily="18" charset="0"/>
              </a:rPr>
              <a:t> </a:t>
            </a:r>
          </a:p>
          <a:p>
            <a:pPr algn="l">
              <a:buFont typeface="Arial" pitchFamily="34" charset="0"/>
              <a:buChar char="•"/>
            </a:pPr>
            <a:r>
              <a:rPr lang="fr-FR" sz="9600" dirty="0" smtClean="0">
                <a:solidFill>
                  <a:schemeClr val="tx1"/>
                </a:solidFill>
                <a:latin typeface="Times New Roman" pitchFamily="18" charset="0"/>
                <a:cs typeface="Times New Roman" pitchFamily="18" charset="0"/>
              </a:rPr>
              <a:t>Evaluer la situation nutritionnelle de la population et appréhender le comportement alimentaire des ménages marocains notamment par :</a:t>
            </a:r>
          </a:p>
          <a:p>
            <a:pPr algn="l"/>
            <a:r>
              <a:rPr lang="fr-FR" sz="9600" dirty="0" smtClean="0">
                <a:solidFill>
                  <a:schemeClr val="tx1"/>
                </a:solidFill>
                <a:latin typeface="Times New Roman" pitchFamily="18" charset="0"/>
                <a:cs typeface="Times New Roman" pitchFamily="18" charset="0"/>
              </a:rPr>
              <a:t> </a:t>
            </a:r>
          </a:p>
          <a:p>
            <a:pPr lvl="1">
              <a:buFont typeface="Arial" pitchFamily="34" charset="0"/>
              <a:buChar char="•"/>
            </a:pPr>
            <a:r>
              <a:rPr lang="fr-FR" sz="8800" b="1" dirty="0" smtClean="0">
                <a:solidFill>
                  <a:schemeClr val="tx1"/>
                </a:solidFill>
                <a:latin typeface="Times New Roman" pitchFamily="18" charset="0"/>
                <a:cs typeface="Times New Roman" pitchFamily="18" charset="0"/>
              </a:rPr>
              <a:t>l’estimation de la quantité alimentaire consommée par  personne et par ménage selon la nature des produits alimentaires.</a:t>
            </a:r>
          </a:p>
          <a:p>
            <a:pPr lvl="0" algn="l"/>
            <a:endParaRPr lang="fr-FR" sz="9600" dirty="0" smtClean="0">
              <a:solidFill>
                <a:schemeClr val="tx1"/>
              </a:solidFill>
              <a:latin typeface="Times New Roman" pitchFamily="18" charset="0"/>
              <a:cs typeface="Times New Roman" pitchFamily="18" charset="0"/>
            </a:endParaRPr>
          </a:p>
          <a:p>
            <a:pPr lvl="1">
              <a:buFont typeface="Arial" pitchFamily="34" charset="0"/>
              <a:buChar char="•"/>
            </a:pPr>
            <a:r>
              <a:rPr lang="fr-FR" sz="8800" b="1" dirty="0" smtClean="0">
                <a:solidFill>
                  <a:schemeClr val="tx1"/>
                </a:solidFill>
                <a:latin typeface="Times New Roman" pitchFamily="18" charset="0"/>
                <a:cs typeface="Times New Roman" pitchFamily="18" charset="0"/>
              </a:rPr>
              <a:t>l’analyse de la consommation alimentaire selon l'origine de chaque produit et les principales caractéristiques démographiques et socio-économiques des ménages.</a:t>
            </a:r>
          </a:p>
          <a:p>
            <a:pPr marL="381000" indent="-381000" algn="l">
              <a:lnSpc>
                <a:spcPct val="80000"/>
              </a:lnSpc>
              <a:buFont typeface="Wingdings" pitchFamily="2" charset="2"/>
              <a:buNone/>
            </a:pPr>
            <a:endParaRPr lang="fr-FR" sz="6000" dirty="0" smtClean="0">
              <a:solidFill>
                <a:schemeClr val="tx1"/>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785795"/>
            <a:ext cx="7672414" cy="785817"/>
          </a:xfrm>
        </p:spPr>
        <p:txBody>
          <a:bodyPr/>
          <a:lstStyle/>
          <a:p>
            <a:r>
              <a:rPr lang="fr-FR" sz="3200" dirty="0" smtClean="0">
                <a:latin typeface="Times New Roman" pitchFamily="18" charset="0"/>
                <a:cs typeface="Times New Roman" pitchFamily="18" charset="0"/>
              </a:rPr>
              <a:t>OBJECTIFS DE l’ENCDM(3) </a:t>
            </a:r>
            <a:endParaRPr lang="fr-FR" sz="3200" dirty="0">
              <a:latin typeface="Times New Roman" pitchFamily="18" charset="0"/>
              <a:cs typeface="Times New Roman" pitchFamily="18" charset="0"/>
            </a:endParaRPr>
          </a:p>
        </p:txBody>
      </p:sp>
      <p:sp>
        <p:nvSpPr>
          <p:cNvPr id="3" name="Sous-titre 2"/>
          <p:cNvSpPr>
            <a:spLocks noGrp="1"/>
          </p:cNvSpPr>
          <p:nvPr>
            <p:ph type="subTitle" idx="1"/>
          </p:nvPr>
        </p:nvSpPr>
        <p:spPr>
          <a:xfrm>
            <a:off x="285720" y="1643050"/>
            <a:ext cx="8501122" cy="4786346"/>
          </a:xfrm>
        </p:spPr>
        <p:txBody>
          <a:bodyPr/>
          <a:lstStyle/>
          <a:p>
            <a:pPr algn="l">
              <a:lnSpc>
                <a:spcPct val="80000"/>
              </a:lnSpc>
            </a:pPr>
            <a:r>
              <a:rPr lang="fr-FR" dirty="0" smtClean="0">
                <a:solidFill>
                  <a:srgbClr val="950160"/>
                </a:solidFill>
                <a:latin typeface="Times New Roman" pitchFamily="18" charset="0"/>
                <a:ea typeface="+mj-ea"/>
                <a:cs typeface="Times New Roman" pitchFamily="18" charset="0"/>
              </a:rPr>
              <a:t>Sur le plan d'analyses et d'études socio-économiques:</a:t>
            </a:r>
          </a:p>
          <a:p>
            <a:pPr algn="just"/>
            <a:r>
              <a:rPr lang="fr-FR" sz="2400" dirty="0" smtClean="0">
                <a:solidFill>
                  <a:schemeClr val="tx1"/>
                </a:solidFill>
                <a:latin typeface="Times New Roman" pitchFamily="18" charset="0"/>
                <a:cs typeface="Times New Roman" pitchFamily="18" charset="0"/>
              </a:rPr>
              <a:t> L'enquête fournira des données de base permettant de mener des études sur des aspects se rapportant à :</a:t>
            </a:r>
          </a:p>
          <a:p>
            <a:pPr lvl="0" algn="just">
              <a:buFont typeface="Arial" pitchFamily="34" charset="0"/>
              <a:buChar char="•"/>
            </a:pPr>
            <a:r>
              <a:rPr lang="fr-FR" sz="2400" dirty="0" smtClean="0">
                <a:solidFill>
                  <a:schemeClr val="tx1"/>
                </a:solidFill>
                <a:latin typeface="Times New Roman" pitchFamily="18" charset="0"/>
                <a:cs typeface="Times New Roman" pitchFamily="18" charset="0"/>
              </a:rPr>
              <a:t> la demande de biens et services,</a:t>
            </a:r>
          </a:p>
          <a:p>
            <a:pPr lvl="0" algn="just">
              <a:buFont typeface="Arial" pitchFamily="34" charset="0"/>
              <a:buChar char="•"/>
            </a:pPr>
            <a:r>
              <a:rPr lang="fr-FR" sz="2400" dirty="0" smtClean="0">
                <a:solidFill>
                  <a:schemeClr val="tx1"/>
                </a:solidFill>
                <a:latin typeface="Times New Roman" pitchFamily="18" charset="0"/>
                <a:cs typeface="Times New Roman" pitchFamily="18" charset="0"/>
              </a:rPr>
              <a:t> la répartition des dépenses de consommation selon les      </a:t>
            </a:r>
          </a:p>
          <a:p>
            <a:pPr lvl="0" algn="just"/>
            <a:r>
              <a:rPr lang="fr-FR" sz="2400" dirty="0" smtClean="0">
                <a:solidFill>
                  <a:schemeClr val="tx1"/>
                </a:solidFill>
                <a:latin typeface="Times New Roman" pitchFamily="18" charset="0"/>
                <a:cs typeface="Times New Roman" pitchFamily="18" charset="0"/>
              </a:rPr>
              <a:t>   différents groupes socio-économiques,</a:t>
            </a:r>
          </a:p>
          <a:p>
            <a:pPr lvl="0" algn="just">
              <a:buFont typeface="Arial" pitchFamily="34" charset="0"/>
              <a:buChar char="•"/>
            </a:pPr>
            <a:r>
              <a:rPr lang="fr-FR" sz="2400" dirty="0" smtClean="0">
                <a:solidFill>
                  <a:schemeClr val="tx1"/>
                </a:solidFill>
                <a:latin typeface="Times New Roman" pitchFamily="18" charset="0"/>
                <a:cs typeface="Times New Roman" pitchFamily="18" charset="0"/>
              </a:rPr>
              <a:t> les disparités des dépenses de consommation,</a:t>
            </a:r>
          </a:p>
          <a:p>
            <a:pPr lvl="0" algn="just">
              <a:buFont typeface="Arial" pitchFamily="34" charset="0"/>
              <a:buChar char="•"/>
            </a:pPr>
            <a:r>
              <a:rPr lang="fr-FR" sz="2400" dirty="0" smtClean="0">
                <a:solidFill>
                  <a:schemeClr val="tx1"/>
                </a:solidFill>
                <a:latin typeface="Times New Roman" pitchFamily="18" charset="0"/>
                <a:cs typeface="Times New Roman" pitchFamily="18" charset="0"/>
              </a:rPr>
              <a:t> l’état nutritionnel de la population,</a:t>
            </a:r>
          </a:p>
          <a:p>
            <a:pPr lvl="0" algn="just">
              <a:buFont typeface="Arial" pitchFamily="34" charset="0"/>
              <a:buChar char="•"/>
            </a:pPr>
            <a:r>
              <a:rPr lang="fr-FR" sz="2400" dirty="0" smtClean="0">
                <a:solidFill>
                  <a:schemeClr val="tx1"/>
                </a:solidFill>
                <a:latin typeface="Times New Roman" pitchFamily="18" charset="0"/>
                <a:cs typeface="Times New Roman" pitchFamily="18" charset="0"/>
              </a:rPr>
              <a:t> l’évaluation du niveau de vie et l'étude du profil de la pauvreté au niveau national et régional.</a:t>
            </a:r>
          </a:p>
          <a:p>
            <a:pPr algn="l"/>
            <a:endParaRPr lang="fr-FR" dirty="0">
              <a:latin typeface="Times New Roman" pitchFamily="18" charset="0"/>
              <a:cs typeface="Times New Roman" pitchFamily="18" charset="0"/>
            </a:endParaRPr>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428604"/>
            <a:ext cx="7772400" cy="785817"/>
          </a:xfrm>
        </p:spPr>
        <p:txBody>
          <a:bodyPr/>
          <a:lstStyle/>
          <a:p>
            <a:r>
              <a:rPr lang="fr-FR" sz="3200" dirty="0" smtClean="0">
                <a:latin typeface="Times New Roman" pitchFamily="18" charset="0"/>
                <a:cs typeface="Times New Roman" pitchFamily="18" charset="0"/>
              </a:rPr>
              <a:t>ASPECTS METHODOLOGIQUES (1)</a:t>
            </a:r>
            <a:endParaRPr lang="fr-FR" sz="3200" dirty="0">
              <a:latin typeface="Times New Roman" pitchFamily="18" charset="0"/>
              <a:cs typeface="Times New Roman" pitchFamily="18" charset="0"/>
            </a:endParaRPr>
          </a:p>
        </p:txBody>
      </p:sp>
      <p:sp>
        <p:nvSpPr>
          <p:cNvPr id="3" name="Sous-titre 2"/>
          <p:cNvSpPr>
            <a:spLocks noGrp="1"/>
          </p:cNvSpPr>
          <p:nvPr>
            <p:ph type="subTitle" idx="1"/>
          </p:nvPr>
        </p:nvSpPr>
        <p:spPr>
          <a:xfrm>
            <a:off x="500034" y="1071546"/>
            <a:ext cx="8286808" cy="4786346"/>
          </a:xfrm>
        </p:spPr>
        <p:txBody>
          <a:bodyPr/>
          <a:lstStyle/>
          <a:p>
            <a:pPr lvl="0" algn="l"/>
            <a:r>
              <a:rPr lang="fr-FR" sz="2400" dirty="0" smtClean="0">
                <a:latin typeface="Times New Roman" pitchFamily="18" charset="0"/>
                <a:cs typeface="Times New Roman" pitchFamily="18" charset="0"/>
              </a:rPr>
              <a:t>CHAMPS DE L’ENQUETE</a:t>
            </a:r>
            <a:br>
              <a:rPr lang="fr-FR" sz="2400" dirty="0" smtClean="0">
                <a:latin typeface="Times New Roman" pitchFamily="18" charset="0"/>
                <a:cs typeface="Times New Roman" pitchFamily="18" charset="0"/>
              </a:rPr>
            </a:br>
            <a:r>
              <a:rPr lang="fr-FR" sz="2400" dirty="0" smtClean="0">
                <a:solidFill>
                  <a:schemeClr val="tx1"/>
                </a:solidFill>
                <a:latin typeface="Times New Roman" pitchFamily="18" charset="0"/>
                <a:ea typeface="+mj-ea"/>
                <a:cs typeface="Times New Roman" pitchFamily="18" charset="0"/>
              </a:rPr>
              <a:t>« ménages ordinaires » résidant au Maroc font l’objet du champ de l’enquête et </a:t>
            </a:r>
            <a:r>
              <a:rPr lang="fr-FR" sz="2400" dirty="0" smtClean="0">
                <a:solidFill>
                  <a:schemeClr val="tx1"/>
                </a:solidFill>
                <a:latin typeface="Times New Roman" pitchFamily="18" charset="0"/>
                <a:cs typeface="Times New Roman" pitchFamily="18" charset="0"/>
              </a:rPr>
              <a:t>ménages collectifs</a:t>
            </a:r>
            <a:r>
              <a:rPr lang="fr-FR" sz="2400" dirty="0" smtClean="0">
                <a:solidFill>
                  <a:schemeClr val="tx1"/>
                </a:solidFill>
                <a:latin typeface="Times New Roman" pitchFamily="18" charset="0"/>
                <a:ea typeface="+mj-ea"/>
                <a:cs typeface="Times New Roman" pitchFamily="18" charset="0"/>
              </a:rPr>
              <a:t> sont exclus.</a:t>
            </a:r>
          </a:p>
          <a:p>
            <a:pPr lvl="0" algn="l"/>
            <a:endParaRPr lang="fr-FR" sz="2400" dirty="0" smtClean="0">
              <a:latin typeface="Times New Roman" pitchFamily="18" charset="0"/>
              <a:cs typeface="Times New Roman" pitchFamily="18" charset="0"/>
            </a:endParaRPr>
          </a:p>
          <a:p>
            <a:pPr lvl="0" algn="l"/>
            <a:r>
              <a:rPr lang="fr-FR" sz="2400" dirty="0" smtClean="0">
                <a:latin typeface="Times New Roman" pitchFamily="18" charset="0"/>
                <a:cs typeface="Times New Roman" pitchFamily="18" charset="0"/>
              </a:rPr>
              <a:t>ECHANTILLONNAGE</a:t>
            </a:r>
          </a:p>
          <a:p>
            <a:pPr algn="l"/>
            <a:r>
              <a:rPr lang="fr-FR" sz="2400" dirty="0" smtClean="0">
                <a:solidFill>
                  <a:schemeClr val="tx1"/>
                </a:solidFill>
                <a:latin typeface="Times New Roman" pitchFamily="18" charset="0"/>
                <a:cs typeface="Times New Roman" pitchFamily="18" charset="0"/>
              </a:rPr>
              <a:t>un plan de sondage stratifié à trois degrés :</a:t>
            </a:r>
          </a:p>
          <a:p>
            <a:pPr marL="0" lvl="1" indent="0">
              <a:buClr>
                <a:srgbClr val="7B003B"/>
              </a:buClr>
              <a:buFont typeface="Wingdings" pitchFamily="2" charset="2"/>
              <a:buChar char="Ø"/>
            </a:pPr>
            <a:r>
              <a:rPr lang="fr-FR" sz="2400" b="1" dirty="0" smtClean="0">
                <a:solidFill>
                  <a:schemeClr val="tx1"/>
                </a:solidFill>
                <a:latin typeface="Times New Roman" pitchFamily="18" charset="0"/>
                <a:cs typeface="Times New Roman" pitchFamily="18" charset="0"/>
              </a:rPr>
              <a:t>   Premier degré : sélection de 1600 unités primaires (UP) </a:t>
            </a:r>
          </a:p>
          <a:p>
            <a:pPr algn="l">
              <a:buFont typeface="Wingdings" pitchFamily="2" charset="2"/>
              <a:buChar char="Ø"/>
            </a:pPr>
            <a:r>
              <a:rPr lang="fr-FR" sz="2400" dirty="0" smtClean="0">
                <a:solidFill>
                  <a:schemeClr val="tx1"/>
                </a:solidFill>
                <a:latin typeface="Times New Roman" pitchFamily="18" charset="0"/>
                <a:cs typeface="Times New Roman" pitchFamily="18" charset="0"/>
              </a:rPr>
              <a:t>   Deuxième degré : au niveau de chaque UP, une Unité Secondaire (US) sera sélectionnée avec une méthode de tirage aléatoire à probabilités égales. </a:t>
            </a:r>
          </a:p>
          <a:p>
            <a:pPr algn="l">
              <a:buFont typeface="Wingdings" pitchFamily="2" charset="2"/>
              <a:buChar char="Ø"/>
            </a:pPr>
            <a:r>
              <a:rPr lang="fr-FR" sz="2400" dirty="0" smtClean="0">
                <a:solidFill>
                  <a:schemeClr val="tx1"/>
                </a:solidFill>
                <a:latin typeface="Times New Roman" pitchFamily="18" charset="0"/>
                <a:cs typeface="Times New Roman" pitchFamily="18" charset="0"/>
              </a:rPr>
              <a:t> Troisième degré : au niveau de chaque US échantillon, 10  ménages seront sélectionnés avec un tirage à probabilités égales.</a:t>
            </a:r>
            <a:r>
              <a:rPr lang="fr-FR" sz="2400" dirty="0" smtClean="0">
                <a:solidFill>
                  <a:schemeClr val="tx1"/>
                </a:solidFill>
              </a:rPr>
              <a:t> </a:t>
            </a:r>
          </a:p>
          <a:p>
            <a:pPr lvl="0" algn="l"/>
            <a:r>
              <a:rPr lang="fr-FR" sz="2400" dirty="0" smtClean="0"/>
              <a:t/>
            </a:r>
            <a:br>
              <a:rPr lang="fr-FR" sz="2400" dirty="0" smtClean="0"/>
            </a:br>
            <a:endParaRPr lang="fr-FR" sz="2400" dirty="0" smtClean="0"/>
          </a:p>
          <a:p>
            <a:pPr lvl="0" algn="l">
              <a:buFont typeface="Wingdings" pitchFamily="2" charset="2"/>
              <a:buChar char="§"/>
            </a:pPr>
            <a:endParaRPr lang="fr-FR" sz="2400" dirty="0" smtClean="0">
              <a:solidFill>
                <a:schemeClr val="tx1"/>
              </a:solidFill>
              <a:latin typeface="+mn-lt"/>
              <a:ea typeface="+mj-ea"/>
              <a:cs typeface="+mj-cs"/>
            </a:endParaRPr>
          </a:p>
          <a:p>
            <a:r>
              <a:rPr lang="fr-FR" sz="2400" dirty="0" smtClean="0">
                <a:solidFill>
                  <a:schemeClr val="tx1"/>
                </a:solidFill>
                <a:latin typeface="+mn-lt"/>
                <a:ea typeface="+mj-ea"/>
                <a:cs typeface="+mj-cs"/>
              </a:rPr>
              <a:t> </a:t>
            </a:r>
          </a:p>
          <a:p>
            <a:pPr lvl="0" algn="l">
              <a:buFont typeface="Wingdings" pitchFamily="2" charset="2"/>
              <a:buChar char="§"/>
            </a:pPr>
            <a:endParaRPr lang="fr-FR" dirty="0" smtClean="0">
              <a:solidFill>
                <a:schemeClr val="tx1"/>
              </a:solidFill>
              <a:latin typeface="+mn-lt"/>
              <a:ea typeface="+mj-ea"/>
              <a:cs typeface="+mj-cs"/>
            </a:endParaRPr>
          </a:p>
          <a:p>
            <a:endParaRPr lang="fr-FR" dirty="0"/>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36712"/>
            <a:ext cx="7772400" cy="504056"/>
          </a:xfrm>
        </p:spPr>
        <p:txBody>
          <a:bodyPr/>
          <a:lstStyle/>
          <a:p>
            <a:r>
              <a:rPr lang="fr-FR" dirty="0" smtClean="0">
                <a:latin typeface="Times New Roman" pitchFamily="18" charset="0"/>
                <a:cs typeface="Times New Roman" pitchFamily="18" charset="0"/>
              </a:rPr>
              <a:t>ASPECTS METHODOLOGIQUES (2)</a:t>
            </a:r>
            <a:endParaRPr lang="fr-FR" dirty="0"/>
          </a:p>
        </p:txBody>
      </p:sp>
      <p:sp>
        <p:nvSpPr>
          <p:cNvPr id="3" name="Sous-titre 2"/>
          <p:cNvSpPr>
            <a:spLocks noGrp="1"/>
          </p:cNvSpPr>
          <p:nvPr>
            <p:ph type="subTitle" idx="1"/>
          </p:nvPr>
        </p:nvSpPr>
        <p:spPr>
          <a:xfrm>
            <a:off x="214282" y="1500174"/>
            <a:ext cx="8568952" cy="3857652"/>
          </a:xfrm>
        </p:spPr>
        <p:txBody>
          <a:bodyPr/>
          <a:lstStyle/>
          <a:p>
            <a:pPr lvl="0" algn="l"/>
            <a:r>
              <a:rPr lang="fr-FR" sz="2400" dirty="0" smtClean="0">
                <a:solidFill>
                  <a:schemeClr val="tx1"/>
                </a:solidFill>
                <a:latin typeface="Times New Roman" pitchFamily="18" charset="0"/>
                <a:cs typeface="Times New Roman" pitchFamily="18" charset="0"/>
              </a:rPr>
              <a:t>Sondage dans l’espace et dans le temps :</a:t>
            </a:r>
          </a:p>
          <a:p>
            <a:pPr algn="l"/>
            <a:r>
              <a:rPr lang="fr-FR" sz="2400" dirty="0" smtClean="0">
                <a:solidFill>
                  <a:srgbClr val="950160"/>
                </a:solidFill>
                <a:latin typeface="Times New Roman" pitchFamily="18" charset="0"/>
                <a:cs typeface="Times New Roman" pitchFamily="18" charset="0"/>
              </a:rPr>
              <a:t> Dans l’espace</a:t>
            </a:r>
            <a:r>
              <a:rPr lang="fr-FR" sz="2400" dirty="0" smtClean="0">
                <a:solidFill>
                  <a:srgbClr val="C00000"/>
                </a:solidFill>
                <a:latin typeface="Times New Roman" pitchFamily="18" charset="0"/>
                <a:cs typeface="Times New Roman" pitchFamily="18" charset="0"/>
              </a:rPr>
              <a:t> </a:t>
            </a:r>
          </a:p>
          <a:p>
            <a:pPr lvl="0" algn="l">
              <a:buFont typeface="Arial" pitchFamily="34" charset="0"/>
              <a:buChar char="•"/>
            </a:pPr>
            <a:r>
              <a:rPr lang="fr-FR" sz="2400" dirty="0" smtClean="0">
                <a:solidFill>
                  <a:schemeClr val="tx1"/>
                </a:solidFill>
                <a:latin typeface="Times New Roman" pitchFamily="18" charset="0"/>
                <a:cs typeface="Times New Roman" pitchFamily="18" charset="0"/>
              </a:rPr>
              <a:t> Toutes les régions et les provinces sont représentées dans l’échantillon.</a:t>
            </a:r>
          </a:p>
          <a:p>
            <a:pPr algn="l"/>
            <a:r>
              <a:rPr lang="fr-FR" sz="2400" dirty="0" smtClean="0">
                <a:solidFill>
                  <a:schemeClr val="tx1"/>
                </a:solidFill>
                <a:latin typeface="Times New Roman" pitchFamily="18" charset="0"/>
                <a:cs typeface="Times New Roman" pitchFamily="18" charset="0"/>
              </a:rPr>
              <a:t> </a:t>
            </a:r>
            <a:r>
              <a:rPr lang="fr-FR" sz="2400" dirty="0" smtClean="0">
                <a:solidFill>
                  <a:srgbClr val="950160"/>
                </a:solidFill>
                <a:latin typeface="Times New Roman" pitchFamily="18" charset="0"/>
                <a:cs typeface="Times New Roman" pitchFamily="18" charset="0"/>
              </a:rPr>
              <a:t> Dans le temps </a:t>
            </a:r>
            <a:r>
              <a:rPr lang="fr-FR" sz="2400" dirty="0" smtClean="0">
                <a:solidFill>
                  <a:srgbClr val="C00000"/>
                </a:solidFill>
                <a:latin typeface="Times New Roman" pitchFamily="18" charset="0"/>
                <a:cs typeface="Times New Roman" pitchFamily="18" charset="0"/>
              </a:rPr>
              <a:t> </a:t>
            </a:r>
          </a:p>
          <a:p>
            <a:pPr lvl="0" algn="l">
              <a:buFont typeface="Arial" pitchFamily="34" charset="0"/>
              <a:buChar char="•"/>
            </a:pPr>
            <a:r>
              <a:rPr lang="fr-FR" sz="2400" dirty="0" smtClean="0">
                <a:solidFill>
                  <a:schemeClr val="tx1"/>
                </a:solidFill>
                <a:latin typeface="Times New Roman" pitchFamily="18" charset="0"/>
                <a:cs typeface="Times New Roman" pitchFamily="18" charset="0"/>
              </a:rPr>
              <a:t> Collecte étalée sur toute l’année. </a:t>
            </a:r>
          </a:p>
          <a:p>
            <a:pPr lvl="0" algn="l">
              <a:buFont typeface="Arial" pitchFamily="34" charset="0"/>
              <a:buChar char="•"/>
            </a:pPr>
            <a:r>
              <a:rPr lang="fr-FR" sz="2400" dirty="0" smtClean="0">
                <a:solidFill>
                  <a:schemeClr val="tx1"/>
                </a:solidFill>
                <a:latin typeface="Times New Roman" pitchFamily="18" charset="0"/>
                <a:cs typeface="Times New Roman" pitchFamily="18" charset="0"/>
              </a:rPr>
              <a:t> Observation d’un ménage pendant 10 jours  </a:t>
            </a:r>
            <a:r>
              <a:rPr lang="fr-FR" sz="2400" dirty="0" smtClean="0">
                <a:solidFill>
                  <a:schemeClr val="tx1"/>
                </a:solidFill>
                <a:latin typeface="Times New Roman" pitchFamily="18" charset="0"/>
                <a:cs typeface="Times New Roman" pitchFamily="18" charset="0"/>
                <a:sym typeface="Wingdings" pitchFamily="2" charset="2"/>
              </a:rPr>
              <a:t></a:t>
            </a:r>
            <a:r>
              <a:rPr lang="fr-FR" sz="2400" dirty="0" smtClean="0">
                <a:solidFill>
                  <a:schemeClr val="tx1"/>
                </a:solidFill>
                <a:latin typeface="Times New Roman" pitchFamily="18" charset="0"/>
                <a:cs typeface="Times New Roman" pitchFamily="18" charset="0"/>
              </a:rPr>
              <a:t>  nécessité d’assurer une répartition uniforme des ménages de l’échantillon tout au long de l’année afin de tenir compte des variations saisonnières et périodiques des dépenses de consommation. </a:t>
            </a:r>
          </a:p>
          <a:p>
            <a:pPr lvl="0" algn="l"/>
            <a:endParaRPr lang="fr-FR" dirty="0"/>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785786" y="428605"/>
            <a:ext cx="7772400" cy="1000132"/>
          </a:xfrm>
        </p:spPr>
        <p:txBody>
          <a:bodyPr/>
          <a:lstStyle/>
          <a:p>
            <a:r>
              <a:rPr lang="fr-FR" dirty="0" smtClean="0">
                <a:latin typeface="Times New Roman" pitchFamily="18" charset="0"/>
                <a:cs typeface="Times New Roman" pitchFamily="18" charset="0"/>
              </a:rPr>
              <a:t>ASPECTS METHODOLOGIQUES (3)</a:t>
            </a:r>
            <a:endParaRPr lang="fr-FR" dirty="0"/>
          </a:p>
        </p:txBody>
      </p:sp>
      <p:sp>
        <p:nvSpPr>
          <p:cNvPr id="3" name="Sous-titre 2"/>
          <p:cNvSpPr>
            <a:spLocks noGrp="1"/>
          </p:cNvSpPr>
          <p:nvPr>
            <p:ph type="subTitle" idx="1"/>
          </p:nvPr>
        </p:nvSpPr>
        <p:spPr>
          <a:xfrm>
            <a:off x="0" y="1500174"/>
            <a:ext cx="8750206" cy="5519536"/>
          </a:xfrm>
        </p:spPr>
        <p:txBody>
          <a:bodyPr/>
          <a:lstStyle/>
          <a:p>
            <a:pPr lvl="0" algn="l"/>
            <a:r>
              <a:rPr lang="fr-FR" sz="2400" dirty="0" smtClean="0">
                <a:latin typeface="Times New Roman" pitchFamily="18" charset="0"/>
                <a:cs typeface="Times New Roman" pitchFamily="18" charset="0"/>
              </a:rPr>
              <a:t>QUESTIONNAIRES </a:t>
            </a:r>
            <a:br>
              <a:rPr lang="fr-FR" sz="2400" dirty="0" smtClean="0">
                <a:latin typeface="Times New Roman" pitchFamily="18" charset="0"/>
                <a:cs typeface="Times New Roman" pitchFamily="18" charset="0"/>
              </a:rPr>
            </a:br>
            <a:endParaRPr lang="fr-FR" sz="2400" dirty="0" smtClean="0">
              <a:solidFill>
                <a:srgbClr val="950160"/>
              </a:solidFill>
              <a:latin typeface="Times New Roman" pitchFamily="18" charset="0"/>
              <a:ea typeface="+mj-ea"/>
              <a:cs typeface="Times New Roman" pitchFamily="18" charset="0"/>
            </a:endParaRPr>
          </a:p>
          <a:p>
            <a:pPr lvl="0" algn="just">
              <a:buFont typeface="Wingdings" pitchFamily="2" charset="2"/>
              <a:buChar char="Ø"/>
            </a:pPr>
            <a:r>
              <a:rPr lang="fr-FR" sz="2400" dirty="0" smtClean="0">
                <a:solidFill>
                  <a:srgbClr val="950160"/>
                </a:solidFill>
                <a:latin typeface="Times New Roman" pitchFamily="18" charset="0"/>
                <a:ea typeface="+mj-ea"/>
                <a:cs typeface="Times New Roman" pitchFamily="18" charset="0"/>
              </a:rPr>
              <a:t>Questionnaire principal sur les ménages </a:t>
            </a:r>
            <a:r>
              <a:rPr lang="fr-FR" sz="2400" dirty="0" smtClean="0">
                <a:solidFill>
                  <a:srgbClr val="671F40"/>
                </a:solidFill>
                <a:latin typeface="Times New Roman" pitchFamily="18" charset="0"/>
                <a:cs typeface="Times New Roman" pitchFamily="18" charset="0"/>
              </a:rPr>
              <a:t>:</a:t>
            </a:r>
          </a:p>
          <a:p>
            <a:pPr lvl="0" algn="just"/>
            <a:r>
              <a:rPr lang="fr-FR" sz="2400" dirty="0" smtClean="0">
                <a:solidFill>
                  <a:srgbClr val="671F40"/>
                </a:solidFill>
                <a:latin typeface="Times New Roman" pitchFamily="18" charset="0"/>
                <a:cs typeface="Times New Roman" pitchFamily="18" charset="0"/>
              </a:rPr>
              <a:t> </a:t>
            </a:r>
            <a:r>
              <a:rPr lang="fr-FR" sz="2400" dirty="0" smtClean="0">
                <a:solidFill>
                  <a:schemeClr val="tx1"/>
                </a:solidFill>
                <a:latin typeface="Times New Roman" pitchFamily="18" charset="0"/>
                <a:cs typeface="Times New Roman" pitchFamily="18" charset="0"/>
              </a:rPr>
              <a:t>données relatives aux individus (caractéristiques démographiques, scolarité, santé, emploi, nature du revenu, questions d’opinions, etc.) et aux ménages (habitat, énergie, équipements, etc.). </a:t>
            </a:r>
          </a:p>
          <a:p>
            <a:pPr algn="l"/>
            <a:endParaRPr lang="fr-FR" sz="2400" dirty="0" smtClean="0">
              <a:solidFill>
                <a:schemeClr val="tx1"/>
              </a:solidFill>
              <a:latin typeface="Times New Roman" pitchFamily="18" charset="0"/>
              <a:cs typeface="Times New Roman" pitchFamily="18" charset="0"/>
            </a:endParaRPr>
          </a:p>
          <a:p>
            <a:pPr algn="l">
              <a:buFont typeface="Wingdings" pitchFamily="2" charset="2"/>
              <a:buChar char="Ø"/>
            </a:pPr>
            <a:r>
              <a:rPr lang="fr-FR" sz="2400" dirty="0" smtClean="0">
                <a:solidFill>
                  <a:schemeClr val="tx1"/>
                </a:solidFill>
                <a:latin typeface="Times New Roman" pitchFamily="18" charset="0"/>
                <a:cs typeface="Times New Roman" pitchFamily="18" charset="0"/>
              </a:rPr>
              <a:t> </a:t>
            </a:r>
            <a:r>
              <a:rPr lang="fr-FR" sz="2400" dirty="0" smtClean="0">
                <a:solidFill>
                  <a:srgbClr val="950160"/>
                </a:solidFill>
                <a:latin typeface="Times New Roman" pitchFamily="18" charset="0"/>
                <a:cs typeface="Times New Roman" pitchFamily="18" charset="0"/>
              </a:rPr>
              <a:t>Questionnaire sur les dépenses</a:t>
            </a:r>
            <a:r>
              <a:rPr lang="fr-FR" sz="2400" dirty="0" smtClean="0">
                <a:solidFill>
                  <a:srgbClr val="671F40"/>
                </a:solidFill>
                <a:latin typeface="Times New Roman" pitchFamily="18" charset="0"/>
                <a:cs typeface="Times New Roman" pitchFamily="18" charset="0"/>
              </a:rPr>
              <a:t> :</a:t>
            </a:r>
          </a:p>
          <a:p>
            <a:pPr algn="l"/>
            <a:r>
              <a:rPr lang="fr-FR" sz="2400" dirty="0" smtClean="0">
                <a:solidFill>
                  <a:schemeClr val="tx1"/>
                </a:solidFill>
                <a:latin typeface="Times New Roman" pitchFamily="18" charset="0"/>
                <a:cs typeface="Times New Roman" pitchFamily="18" charset="0"/>
              </a:rPr>
              <a:t>Informations se rapportant aux dépenses (alimentaires et non alimentaires) et à la consommation alimentaire en quantité.</a:t>
            </a:r>
            <a:endParaRPr lang="fr-FR" sz="2400" dirty="0">
              <a:solidFill>
                <a:srgbClr val="671F40"/>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1"/>
          </p:nvPr>
        </p:nvSpPr>
        <p:spPr/>
        <p:txBody>
          <a:bodyPr/>
          <a:lstStyle/>
          <a:p>
            <a:pPr>
              <a:defRPr/>
            </a:pPr>
            <a:fld id="{676CEA41-490E-43A2-A725-9F0BAC59C378}" type="slidenum">
              <a:rPr lang="en-US" smtClean="0"/>
              <a:pPr>
                <a:defRPr/>
              </a:pPr>
              <a:t>8</a:t>
            </a:fld>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42910" y="642919"/>
            <a:ext cx="7772400" cy="785818"/>
          </a:xfrm>
        </p:spPr>
        <p:txBody>
          <a:bodyPr/>
          <a:lstStyle/>
          <a:p>
            <a:r>
              <a:rPr lang="fr-FR" sz="3200" dirty="0" smtClean="0">
                <a:latin typeface="Times New Roman" pitchFamily="18" charset="0"/>
                <a:cs typeface="Times New Roman" pitchFamily="18" charset="0"/>
              </a:rPr>
              <a:t>PRINCIPAUX RESULTATS</a:t>
            </a:r>
            <a:endParaRPr lang="fr-FR" sz="3200" dirty="0">
              <a:latin typeface="Times New Roman" pitchFamily="18" charset="0"/>
              <a:cs typeface="Times New Roman" pitchFamily="18" charset="0"/>
            </a:endParaRPr>
          </a:p>
        </p:txBody>
      </p:sp>
      <p:sp>
        <p:nvSpPr>
          <p:cNvPr id="3" name="Sous-titre 2"/>
          <p:cNvSpPr>
            <a:spLocks noGrp="1"/>
          </p:cNvSpPr>
          <p:nvPr>
            <p:ph type="subTitle" idx="1"/>
          </p:nvPr>
        </p:nvSpPr>
        <p:spPr>
          <a:xfrm>
            <a:off x="857224" y="1500174"/>
            <a:ext cx="7429552" cy="5072098"/>
          </a:xfrm>
        </p:spPr>
        <p:txBody>
          <a:bodyPr/>
          <a:lstStyle/>
          <a:p>
            <a:r>
              <a:rPr lang="fr-FR" sz="1800" dirty="0" smtClean="0">
                <a:latin typeface="Times New Roman" pitchFamily="18" charset="0"/>
                <a:cs typeface="Times New Roman" pitchFamily="18" charset="0"/>
              </a:rPr>
              <a:t>Dépense annuelle moyenne par ménage et par personne, année 2001</a:t>
            </a: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pPr algn="l"/>
            <a:r>
              <a:rPr lang="fr-FR" sz="1400" i="1" dirty="0" smtClean="0">
                <a:solidFill>
                  <a:schemeClr val="tx1"/>
                </a:solidFill>
                <a:latin typeface="Times New Roman" pitchFamily="18" charset="0"/>
                <a:cs typeface="Times New Roman" pitchFamily="18" charset="0"/>
              </a:rPr>
              <a:t>*résultats provisoires de l’ENCDM 2013/2014 </a:t>
            </a:r>
            <a:r>
              <a:rPr lang="fr-FR" sz="1800" dirty="0" smtClean="0">
                <a:latin typeface="Times New Roman" pitchFamily="18" charset="0"/>
                <a:cs typeface="Times New Roman" pitchFamily="18" charset="0"/>
              </a:rPr>
              <a:t>                                </a:t>
            </a: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smtClean="0">
              <a:latin typeface="Times New Roman" pitchFamily="18" charset="0"/>
              <a:cs typeface="Times New Roman" pitchFamily="18" charset="0"/>
            </a:endParaRPr>
          </a:p>
          <a:p>
            <a:endParaRPr lang="fr-FR" sz="1800" dirty="0">
              <a:latin typeface="Times New Roman" pitchFamily="18" charset="0"/>
              <a:cs typeface="Times New Roman" pitchFamily="18" charset="0"/>
            </a:endParaRPr>
          </a:p>
        </p:txBody>
      </p:sp>
      <p:graphicFrame>
        <p:nvGraphicFramePr>
          <p:cNvPr id="4" name="Tableau 3"/>
          <p:cNvGraphicFramePr>
            <a:graphicFrameLocks noGrp="1"/>
          </p:cNvGraphicFramePr>
          <p:nvPr/>
        </p:nvGraphicFramePr>
        <p:xfrm>
          <a:off x="1071538" y="1928802"/>
          <a:ext cx="7072363" cy="3492637"/>
        </p:xfrm>
        <a:graphic>
          <a:graphicData uri="http://schemas.openxmlformats.org/drawingml/2006/table">
            <a:tbl>
              <a:tblPr firstRow="1" bandRow="1">
                <a:tableStyleId>{5940675A-B579-460E-94D1-54222C63F5DA}</a:tableStyleId>
              </a:tblPr>
              <a:tblGrid>
                <a:gridCol w="1000132"/>
                <a:gridCol w="960641"/>
                <a:gridCol w="1022318"/>
                <a:gridCol w="1022318"/>
                <a:gridCol w="1022318"/>
                <a:gridCol w="1022318"/>
                <a:gridCol w="1022318"/>
              </a:tblGrid>
              <a:tr h="428628">
                <a:tc rowSpan="2">
                  <a:txBody>
                    <a:bodyPr/>
                    <a:lstStyle/>
                    <a:p>
                      <a:pPr algn="ctr"/>
                      <a:r>
                        <a:rPr lang="fr-FR" sz="1600" b="1" dirty="0" smtClean="0">
                          <a:latin typeface="Times New Roman" pitchFamily="18" charset="0"/>
                          <a:cs typeface="Times New Roman" pitchFamily="18" charset="0"/>
                        </a:rPr>
                        <a:t>Région</a:t>
                      </a:r>
                      <a:endParaRPr lang="fr-FR" sz="1600" b="1" dirty="0">
                        <a:latin typeface="Times New Roman" pitchFamily="18" charset="0"/>
                        <a:cs typeface="Times New Roman" pitchFamily="18" charset="0"/>
                      </a:endParaRPr>
                    </a:p>
                  </a:txBody>
                  <a:tcPr anchor="ctr"/>
                </a:tc>
                <a:tc gridSpan="3">
                  <a:txBody>
                    <a:bodyPr/>
                    <a:lstStyle/>
                    <a:p>
                      <a:pPr algn="ctr"/>
                      <a:r>
                        <a:rPr lang="fr-FR" sz="1600" b="1" dirty="0" smtClean="0">
                          <a:latin typeface="Times New Roman" pitchFamily="18" charset="0"/>
                          <a:cs typeface="Times New Roman" pitchFamily="18" charset="0"/>
                        </a:rPr>
                        <a:t>DAMM (en </a:t>
                      </a:r>
                      <a:r>
                        <a:rPr lang="fr-FR" sz="1600" b="1" dirty="0" err="1" smtClean="0">
                          <a:latin typeface="Times New Roman" pitchFamily="18" charset="0"/>
                          <a:cs typeface="Times New Roman" pitchFamily="18" charset="0"/>
                        </a:rPr>
                        <a:t>dh</a:t>
                      </a:r>
                      <a:r>
                        <a:rPr lang="fr-FR" sz="1600" b="1" dirty="0" smtClean="0">
                          <a:latin typeface="Times New Roman" pitchFamily="18" charset="0"/>
                          <a:cs typeface="Times New Roman" pitchFamily="18" charset="0"/>
                        </a:rPr>
                        <a:t>)</a:t>
                      </a:r>
                      <a:endParaRPr lang="fr-FR" sz="1600" b="1" dirty="0">
                        <a:latin typeface="Times New Roman" pitchFamily="18" charset="0"/>
                        <a:cs typeface="Times New Roman" pitchFamily="18" charset="0"/>
                      </a:endParaRPr>
                    </a:p>
                  </a:txBody>
                  <a:tcPr anchor="ctr"/>
                </a:tc>
                <a:tc hMerge="1">
                  <a:txBody>
                    <a:bodyPr/>
                    <a:lstStyle/>
                    <a:p>
                      <a:endParaRPr lang="fr-FR" dirty="0"/>
                    </a:p>
                  </a:txBody>
                  <a:tcPr/>
                </a:tc>
                <a:tc hMerge="1">
                  <a:txBody>
                    <a:bodyPr/>
                    <a:lstStyle/>
                    <a:p>
                      <a:endParaRPr lang="fr-FR" dirty="0"/>
                    </a:p>
                  </a:txBody>
                  <a:tcPr/>
                </a:tc>
                <a:tc gridSpan="3">
                  <a:txBody>
                    <a:bodyPr/>
                    <a:lstStyle/>
                    <a:p>
                      <a:pPr algn="ctr"/>
                      <a:r>
                        <a:rPr lang="fr-FR" sz="1600" b="1" dirty="0" smtClean="0">
                          <a:latin typeface="Times New Roman" pitchFamily="18" charset="0"/>
                          <a:cs typeface="Times New Roman" pitchFamily="18" charset="0"/>
                        </a:rPr>
                        <a:t>DAMP (en </a:t>
                      </a:r>
                      <a:r>
                        <a:rPr lang="fr-FR" sz="1600" b="1" dirty="0" err="1" smtClean="0">
                          <a:latin typeface="Times New Roman" pitchFamily="18" charset="0"/>
                          <a:cs typeface="Times New Roman" pitchFamily="18" charset="0"/>
                        </a:rPr>
                        <a:t>dh</a:t>
                      </a:r>
                      <a:r>
                        <a:rPr lang="fr-FR" sz="1600" b="1" dirty="0" smtClean="0">
                          <a:latin typeface="Times New Roman" pitchFamily="18" charset="0"/>
                          <a:cs typeface="Times New Roman" pitchFamily="18" charset="0"/>
                        </a:rPr>
                        <a:t>)</a:t>
                      </a:r>
                      <a:endParaRPr lang="fr-FR" sz="1600" b="1" dirty="0">
                        <a:latin typeface="Times New Roman" pitchFamily="18" charset="0"/>
                        <a:cs typeface="Times New Roman" pitchFamily="18" charset="0"/>
                      </a:endParaRPr>
                    </a:p>
                  </a:txBody>
                  <a:tcPr anchor="ctr"/>
                </a:tc>
                <a:tc hMerge="1">
                  <a:txBody>
                    <a:bodyPr/>
                    <a:lstStyle/>
                    <a:p>
                      <a:endParaRPr lang="fr-FR" dirty="0"/>
                    </a:p>
                  </a:txBody>
                  <a:tcPr/>
                </a:tc>
                <a:tc hMerge="1">
                  <a:txBody>
                    <a:bodyPr/>
                    <a:lstStyle/>
                    <a:p>
                      <a:endParaRPr lang="fr-FR" dirty="0"/>
                    </a:p>
                  </a:txBody>
                  <a:tcPr/>
                </a:tc>
              </a:tr>
              <a:tr h="371745">
                <a:tc vMerge="1">
                  <a:txBody>
                    <a:bodyPr/>
                    <a:lstStyle/>
                    <a:p>
                      <a:endParaRPr lang="fr-FR" dirty="0"/>
                    </a:p>
                  </a:txBody>
                  <a:tcPr/>
                </a:tc>
                <a:tc>
                  <a:txBody>
                    <a:bodyPr/>
                    <a:lstStyle/>
                    <a:p>
                      <a:pPr algn="ctr"/>
                      <a:r>
                        <a:rPr lang="fr-FR" sz="1600" b="1" dirty="0" smtClean="0">
                          <a:latin typeface="Times New Roman" pitchFamily="18" charset="0"/>
                          <a:cs typeface="Times New Roman" pitchFamily="18" charset="0"/>
                        </a:rPr>
                        <a:t>U</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R</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E</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U</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R</a:t>
                      </a:r>
                      <a:endParaRPr lang="fr-FR" sz="1600" b="1" dirty="0">
                        <a:latin typeface="Times New Roman" pitchFamily="18" charset="0"/>
                        <a:cs typeface="Times New Roman" pitchFamily="18" charset="0"/>
                      </a:endParaRPr>
                    </a:p>
                  </a:txBody>
                  <a:tcPr anchor="ctr"/>
                </a:tc>
                <a:tc>
                  <a:txBody>
                    <a:bodyPr/>
                    <a:lstStyle/>
                    <a:p>
                      <a:pPr algn="ctr"/>
                      <a:r>
                        <a:rPr lang="fr-FR" sz="1600" b="1" dirty="0" smtClean="0">
                          <a:latin typeface="Times New Roman" pitchFamily="18" charset="0"/>
                          <a:cs typeface="Times New Roman" pitchFamily="18" charset="0"/>
                        </a:rPr>
                        <a:t>E</a:t>
                      </a:r>
                      <a:endParaRPr lang="fr-FR" sz="1600" b="1" dirty="0">
                        <a:latin typeface="Times New Roman" pitchFamily="18" charset="0"/>
                        <a:cs typeface="Times New Roman" pitchFamily="18" charset="0"/>
                      </a:endParaRPr>
                    </a:p>
                  </a:txBody>
                  <a:tcPr anchor="ctr"/>
                </a:tc>
              </a:tr>
              <a:tr h="628387">
                <a:tc>
                  <a:txBody>
                    <a:bodyPr/>
                    <a:lstStyle/>
                    <a:p>
                      <a:r>
                        <a:rPr lang="fr-FR" sz="1600" dirty="0" smtClean="0">
                          <a:latin typeface="Times New Roman" pitchFamily="18" charset="0"/>
                          <a:cs typeface="Times New Roman" pitchFamily="18" charset="0"/>
                        </a:rPr>
                        <a:t>GCBH</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48 526</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32 750</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40 613</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8 734</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4 568</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6 284</a:t>
                      </a:r>
                      <a:endParaRPr lang="fr-FR" sz="1600" dirty="0">
                        <a:latin typeface="Times New Roman" pitchFamily="18" charset="0"/>
                        <a:cs typeface="Times New Roman" pitchFamily="18" charset="0"/>
                      </a:endParaRPr>
                    </a:p>
                  </a:txBody>
                  <a:tcPr anchor="ctr"/>
                </a:tc>
              </a:tr>
              <a:tr h="646588">
                <a:tc>
                  <a:txBody>
                    <a:bodyPr/>
                    <a:lstStyle/>
                    <a:p>
                      <a:r>
                        <a:rPr lang="fr-FR" sz="1600" dirty="0" smtClean="0">
                          <a:latin typeface="Times New Roman" pitchFamily="18" charset="0"/>
                          <a:cs typeface="Times New Roman" pitchFamily="18" charset="0"/>
                        </a:rPr>
                        <a:t>RSZZ</a:t>
                      </a:r>
                      <a:endParaRPr lang="fr-FR" sz="1600" dirty="0">
                        <a:latin typeface="Times New Roman" pitchFamily="18" charset="0"/>
                        <a:cs typeface="Times New Roman" pitchFamily="18" charset="0"/>
                      </a:endParaRPr>
                    </a:p>
                  </a:txBody>
                  <a:tcPr/>
                </a:tc>
                <a:tc>
                  <a:txBody>
                    <a:bodyPr/>
                    <a:lstStyle/>
                    <a:p>
                      <a:pPr algn="r"/>
                      <a:r>
                        <a:rPr lang="fr-FR" sz="1600" dirty="0" smtClean="0">
                          <a:latin typeface="Times New Roman" pitchFamily="18" charset="0"/>
                          <a:cs typeface="Times New Roman" pitchFamily="18" charset="0"/>
                        </a:rPr>
                        <a:t>60 410</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38 442</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57 488</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10 902</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6 195</a:t>
                      </a:r>
                      <a:endParaRPr lang="fr-FR" sz="1600" dirty="0">
                        <a:latin typeface="Times New Roman" pitchFamily="18" charset="0"/>
                        <a:cs typeface="Times New Roman" pitchFamily="18" charset="0"/>
                      </a:endParaRPr>
                    </a:p>
                  </a:txBody>
                  <a:tcPr anchor="ctr"/>
                </a:tc>
                <a:tc>
                  <a:txBody>
                    <a:bodyPr/>
                    <a:lstStyle/>
                    <a:p>
                      <a:pPr algn="r"/>
                      <a:r>
                        <a:rPr lang="fr-FR" sz="1600" dirty="0" smtClean="0">
                          <a:latin typeface="Times New Roman" pitchFamily="18" charset="0"/>
                          <a:cs typeface="Times New Roman" pitchFamily="18" charset="0"/>
                        </a:rPr>
                        <a:t>10 162</a:t>
                      </a:r>
                      <a:endParaRPr lang="fr-FR" sz="1600" dirty="0">
                        <a:latin typeface="Times New Roman" pitchFamily="18" charset="0"/>
                        <a:cs typeface="Times New Roman" pitchFamily="18" charset="0"/>
                      </a:endParaRPr>
                    </a:p>
                  </a:txBody>
                  <a:tcPr anchor="ctr"/>
                </a:tc>
              </a:tr>
              <a:tr h="664789">
                <a:tc>
                  <a:txBody>
                    <a:bodyPr/>
                    <a:lstStyle/>
                    <a:p>
                      <a:r>
                        <a:rPr lang="fr-FR" sz="1600" b="1" dirty="0" smtClean="0">
                          <a:latin typeface="Times New Roman" pitchFamily="18" charset="0"/>
                          <a:cs typeface="Times New Roman" pitchFamily="18" charset="0"/>
                        </a:rPr>
                        <a:t>MAROC</a:t>
                      </a:r>
                      <a:endParaRPr lang="fr-FR" sz="1600" b="1" dirty="0">
                        <a:latin typeface="Times New Roman" pitchFamily="18" charset="0"/>
                        <a:cs typeface="Times New Roman" pitchFamily="18" charset="0"/>
                      </a:endParaRPr>
                    </a:p>
                  </a:txBody>
                  <a:tcPr/>
                </a:tc>
                <a:tc>
                  <a:txBody>
                    <a:bodyPr/>
                    <a:lstStyle/>
                    <a:p>
                      <a:pPr algn="r"/>
                      <a:r>
                        <a:rPr lang="fr-FR" sz="1600" b="1" dirty="0" smtClean="0">
                          <a:latin typeface="Times New Roman" pitchFamily="18" charset="0"/>
                          <a:cs typeface="Times New Roman" pitchFamily="18" charset="0"/>
                        </a:rPr>
                        <a:t>58 900</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33 994</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49 333</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10 642</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5 288</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8 280</a:t>
                      </a:r>
                      <a:endParaRPr lang="fr-FR" sz="1600" b="1" dirty="0">
                        <a:latin typeface="Times New Roman" pitchFamily="18" charset="0"/>
                        <a:cs typeface="Times New Roman" pitchFamily="18" charset="0"/>
                      </a:endParaRPr>
                    </a:p>
                  </a:txBody>
                  <a:tcPr anchor="ctr"/>
                </a:tc>
              </a:tr>
              <a:tr h="7525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dirty="0" smtClean="0">
                          <a:latin typeface="Times New Roman" pitchFamily="18" charset="0"/>
                          <a:cs typeface="Times New Roman" pitchFamily="18" charset="0"/>
                        </a:rPr>
                        <a:t>MAROC</a:t>
                      </a:r>
                    </a:p>
                    <a:p>
                      <a:r>
                        <a:rPr lang="fr-FR" sz="1600" b="1" dirty="0" smtClean="0">
                          <a:latin typeface="Times New Roman" pitchFamily="18" charset="0"/>
                          <a:cs typeface="Times New Roman" pitchFamily="18" charset="0"/>
                        </a:rPr>
                        <a:t>(2014)*</a:t>
                      </a:r>
                      <a:endParaRPr lang="fr-FR" sz="1600" b="1" dirty="0">
                        <a:latin typeface="Times New Roman" pitchFamily="18" charset="0"/>
                        <a:cs typeface="Times New Roman" pitchFamily="18" charset="0"/>
                      </a:endParaRPr>
                    </a:p>
                  </a:txBody>
                  <a:tcPr/>
                </a:tc>
                <a:tc>
                  <a:txBody>
                    <a:bodyPr/>
                    <a:lstStyle/>
                    <a:p>
                      <a:pPr algn="r"/>
                      <a:r>
                        <a:rPr lang="fr-FR" sz="1600" b="1" dirty="0" smtClean="0">
                          <a:latin typeface="Times New Roman" pitchFamily="18" charset="0"/>
                          <a:cs typeface="Times New Roman" pitchFamily="18" charset="0"/>
                        </a:rPr>
                        <a:t>84 645</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55 283</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74 575</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19 012</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10 495</a:t>
                      </a:r>
                      <a:endParaRPr lang="fr-FR" sz="1600" b="1" dirty="0">
                        <a:latin typeface="Times New Roman" pitchFamily="18" charset="0"/>
                        <a:cs typeface="Times New Roman" pitchFamily="18" charset="0"/>
                      </a:endParaRPr>
                    </a:p>
                  </a:txBody>
                  <a:tcPr anchor="ctr"/>
                </a:tc>
                <a:tc>
                  <a:txBody>
                    <a:bodyPr/>
                    <a:lstStyle/>
                    <a:p>
                      <a:pPr algn="r"/>
                      <a:r>
                        <a:rPr lang="fr-FR" sz="1600" b="1" dirty="0" smtClean="0">
                          <a:latin typeface="Times New Roman" pitchFamily="18" charset="0"/>
                          <a:cs typeface="Times New Roman" pitchFamily="18" charset="0"/>
                        </a:rPr>
                        <a:t>15 609</a:t>
                      </a:r>
                      <a:endParaRPr lang="fr-FR" sz="1600" b="1" dirty="0">
                        <a:latin typeface="Times New Roman" pitchFamily="18" charset="0"/>
                        <a:cs typeface="Times New Roman" pitchFamily="18" charset="0"/>
                      </a:endParaRPr>
                    </a:p>
                  </a:txBody>
                  <a:tcPr anchor="ctr"/>
                </a:tc>
              </a:tr>
            </a:tbl>
          </a:graphicData>
        </a:graphic>
      </p:graphicFrame>
      <p:sp>
        <p:nvSpPr>
          <p:cNvPr id="5" name="Espace réservé du numéro de diapositive 4"/>
          <p:cNvSpPr>
            <a:spLocks noGrp="1"/>
          </p:cNvSpPr>
          <p:nvPr>
            <p:ph type="sldNum" sz="quarter" idx="11"/>
          </p:nvPr>
        </p:nvSpPr>
        <p:spPr/>
        <p:txBody>
          <a:bodyPr/>
          <a:lstStyle/>
          <a:p>
            <a:pPr>
              <a:defRPr/>
            </a:pPr>
            <a:fld id="{676CEA41-490E-43A2-A725-9F0BAC59C378}"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2_hcp_model">
  <a:themeElements>
    <a:clrScheme name="Modele_PP_ HC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_hcp_model">
      <a:majorFont>
        <a:latin typeface="Verdana"/>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fr-FR" sz="1800" b="0" i="0" u="none" strike="noStrike" cap="none" normalizeH="0" baseline="0" smtClean="0">
            <a:ln>
              <a:noFill/>
            </a:ln>
            <a:solidFill>
              <a:srgbClr val="F18E00"/>
            </a:solidFill>
            <a:effectLst/>
            <a:latin typeface="Arial" charset="0"/>
            <a:cs typeface="Arial" charset="0"/>
          </a:defRPr>
        </a:defPPr>
      </a:lstStyle>
    </a:lnDef>
  </a:objectDefaults>
  <a:extraClrSchemeLst>
    <a:extraClrScheme>
      <a:clrScheme name="Modele_PP_ HC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ele_PP_ HC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ele_PP_ HC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ele_PP_ HC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ele_PP_ HC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ele_PP_ HC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ele_PP_ HC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ele_PP_ HC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ele_PP_ HC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ele_PP_ HC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ele_PP_ HC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ele_PP_ HC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5636</TotalTime>
  <Words>403</Words>
  <Application>Microsoft Office PowerPoint</Application>
  <PresentationFormat>Affichage à l'écran (4:3)</PresentationFormat>
  <Paragraphs>215</Paragraphs>
  <Slides>12</Slides>
  <Notes>0</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12</vt:i4>
      </vt:variant>
    </vt:vector>
  </HeadingPairs>
  <TitlesOfParts>
    <vt:vector size="14" baseType="lpstr">
      <vt:lpstr>2_hcp_model</vt:lpstr>
      <vt:lpstr>Photo Editor Photo</vt:lpstr>
      <vt:lpstr>Enquête Nationale sur  la Consommation et les Dépenses des Ménages  2013-2014    Direction  régionale de  Rabat-Salé-Kénitra 21-22-23 octobre 2015</vt:lpstr>
      <vt:lpstr> DÉFINITION</vt:lpstr>
      <vt:lpstr>OBJECTIFS DE l’ENCDM (1) </vt:lpstr>
      <vt:lpstr>OBJECTIFS DE l’ENCDM(2) </vt:lpstr>
      <vt:lpstr>OBJECTIFS DE l’ENCDM(3) </vt:lpstr>
      <vt:lpstr>ASPECTS METHODOLOGIQUES (1)</vt:lpstr>
      <vt:lpstr>ASPECTS METHODOLOGIQUES (2)</vt:lpstr>
      <vt:lpstr>ASPECTS METHODOLOGIQUES (3)</vt:lpstr>
      <vt:lpstr>PRINCIPAUX RESULTATS</vt:lpstr>
      <vt:lpstr>Structure de la dépense (%)</vt:lpstr>
      <vt:lpstr>Evolution de la structure des dépenses alimentaires (en %)</vt:lpstr>
      <vt:lpstr>Diapositive 12</vt:lpstr>
    </vt:vector>
  </TitlesOfParts>
  <Company>DS HCP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Direction de la Statistique</dc:title>
  <dc:creator>aferzane</dc:creator>
  <cp:lastModifiedBy>SWEET</cp:lastModifiedBy>
  <cp:revision>385</cp:revision>
  <dcterms:created xsi:type="dcterms:W3CDTF">2008-03-18T08:36:29Z</dcterms:created>
  <dcterms:modified xsi:type="dcterms:W3CDTF">2015-10-21T06:56:55Z</dcterms:modified>
</cp:coreProperties>
</file>