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95" r:id="rId2"/>
    <p:sldId id="464" r:id="rId3"/>
    <p:sldId id="333" r:id="rId4"/>
    <p:sldId id="469" r:id="rId5"/>
    <p:sldId id="335" r:id="rId6"/>
    <p:sldId id="474" r:id="rId7"/>
    <p:sldId id="445" r:id="rId8"/>
    <p:sldId id="479" r:id="rId9"/>
    <p:sldId id="465" r:id="rId10"/>
    <p:sldId id="475" r:id="rId11"/>
    <p:sldId id="466" r:id="rId12"/>
    <p:sldId id="338" r:id="rId13"/>
    <p:sldId id="467" r:id="rId14"/>
    <p:sldId id="401" r:id="rId15"/>
    <p:sldId id="481" r:id="rId16"/>
    <p:sldId id="482" r:id="rId17"/>
    <p:sldId id="478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4707" autoAdjust="0"/>
  </p:normalViewPr>
  <p:slideViewPr>
    <p:cSldViewPr>
      <p:cViewPr>
        <p:scale>
          <a:sx n="90" d="100"/>
          <a:sy n="90" d="100"/>
        </p:scale>
        <p:origin x="-636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Manal\journee%20typ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mhmmoudi\Downloads\d&#233;comp_tps_libre_adultes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\ENBT_2012\Courbes_activit&#233;_ver_fin.xls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amhmmoudi\Downloads\decomposition%20temps%20libre%20enfa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>
        <c:manualLayout>
          <c:layoutTarget val="inner"/>
          <c:xMode val="edge"/>
          <c:yMode val="edge"/>
          <c:x val="0.23153096079424951"/>
          <c:y val="0.10920908771753852"/>
          <c:w val="0.49125641218171778"/>
          <c:h val="0.73062641055218835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spPr>
              <a:solidFill>
                <a:schemeClr val="bg1">
                  <a:lumMod val="65000"/>
                </a:schemeClr>
              </a:solidFill>
            </c:spPr>
          </c:dPt>
          <c:dPt>
            <c:idx val="3"/>
            <c:explosion val="1"/>
            <c:spPr>
              <a:solidFill>
                <a:srgbClr val="7030A0"/>
              </a:solidFill>
            </c:spPr>
          </c:dPt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5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1.1541592126854789E-3"/>
                  <c:y val="-0.1612835374744829"/>
                </c:manualLayout>
              </c:layout>
              <c:showCatName val="1"/>
            </c:dLbl>
            <c:dLbl>
              <c:idx val="1"/>
              <c:layout>
                <c:manualLayout>
                  <c:x val="0.21437969855201294"/>
                  <c:y val="-1.7460395172664563E-2"/>
                </c:manualLayout>
              </c:layout>
              <c:showCatName val="1"/>
            </c:dLbl>
            <c:dLbl>
              <c:idx val="2"/>
              <c:layout>
                <c:manualLayout>
                  <c:x val="4.5036021638621679E-2"/>
                  <c:y val="-9.1774171984657549E-4"/>
                </c:manualLayout>
              </c:layout>
              <c:showCatName val="1"/>
            </c:dLbl>
            <c:dLbl>
              <c:idx val="3"/>
              <c:layout>
                <c:manualLayout>
                  <c:x val="-8.849736860513456E-2"/>
                  <c:y val="6.9128618477419704E-2"/>
                </c:manualLayout>
              </c:layout>
              <c:showCatName val="1"/>
            </c:dLbl>
            <c:dLbl>
              <c:idx val="4"/>
              <c:layout>
                <c:manualLayout>
                  <c:x val="-7.4989438759205163E-2"/>
                  <c:y val="-6.8095070415904832E-2"/>
                </c:manualLayout>
              </c:layout>
              <c:showCatName val="1"/>
            </c:dLbl>
            <c:dLbl>
              <c:idx val="5"/>
              <c:layout>
                <c:manualLayout>
                  <c:x val="-4.6022990907231519E-2"/>
                  <c:y val="3.6763633712452615E-2"/>
                </c:manualLayout>
              </c:layout>
              <c:showCatName val="1"/>
            </c:dLbl>
            <c:txPr>
              <a:bodyPr/>
              <a:lstStyle/>
              <a:p>
                <a:pPr>
                  <a:defRPr sz="1400" b="1">
                    <a:latin typeface="Simplified Arabic" pitchFamily="18" charset="-78"/>
                    <a:cs typeface="Simplified Arabic" pitchFamily="18" charset="-78"/>
                  </a:defRPr>
                </a:pPr>
                <a:endParaRPr lang="fr-FR"/>
              </a:p>
            </c:txPr>
            <c:showCatName val="1"/>
            <c:showLeaderLines val="1"/>
          </c:dLbls>
          <c:cat>
            <c:strRef>
              <c:f>Feuil1!$P$10:$P$15</c:f>
              <c:strCache>
                <c:ptCount val="6"/>
                <c:pt idx="0">
                  <c:v> (10h36mn)    الاحتياجات الفيزيولوجية </c:v>
                </c:pt>
                <c:pt idx="1">
                  <c:v>      (3h20mn)       العمل المهني </c:v>
                </c:pt>
                <c:pt idx="2">
                  <c:v>                     (29mn)       الدراسة والتكوين </c:v>
                </c:pt>
                <c:pt idx="3">
                  <c:v>                                (2h34mn)           الشغل المنزلي </c:v>
                </c:pt>
                <c:pt idx="4">
                  <c:v>                                        (21mn)         الاعتناء بافراد الاسرة </c:v>
                </c:pt>
                <c:pt idx="5">
                  <c:v>                                  (6h40mn)          الوقت الحر </c:v>
                </c:pt>
              </c:strCache>
            </c:strRef>
          </c:cat>
          <c:val>
            <c:numRef>
              <c:f>Feuil1!$Q$10:$Q$15</c:f>
              <c:numCache>
                <c:formatCode>General</c:formatCode>
                <c:ptCount val="6"/>
                <c:pt idx="0">
                  <c:v>636</c:v>
                </c:pt>
                <c:pt idx="1">
                  <c:v>200</c:v>
                </c:pt>
                <c:pt idx="2">
                  <c:v>29</c:v>
                </c:pt>
                <c:pt idx="3">
                  <c:v>154</c:v>
                </c:pt>
                <c:pt idx="4">
                  <c:v>21</c:v>
                </c:pt>
                <c:pt idx="5">
                  <c:v>400</c:v>
                </c:pt>
              </c:numCache>
            </c:numRef>
          </c:val>
        </c:ser>
        <c:firstSliceAng val="0"/>
      </c:pieChart>
    </c:plotArea>
    <c:plotVisOnly val="1"/>
  </c:chart>
  <c:spPr>
    <a:ln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 sz="2400">
                <a:latin typeface="Simplified Arabic" pitchFamily="18" charset="-78"/>
                <a:cs typeface="Simplified Arabic" pitchFamily="18" charset="-78"/>
              </a:defRPr>
            </a:pPr>
            <a:r>
              <a:rPr lang="ar-MA" sz="2400" dirty="0" smtClean="0">
                <a:latin typeface="Simplified Arabic" pitchFamily="18" charset="-78"/>
                <a:cs typeface="Simplified Arabic" pitchFamily="18" charset="-78"/>
              </a:rPr>
              <a:t>توزيع</a:t>
            </a:r>
            <a:r>
              <a:rPr lang="ar-MA" sz="2400" baseline="0" dirty="0" smtClean="0">
                <a:latin typeface="Simplified Arabic" pitchFamily="18" charset="-78"/>
                <a:cs typeface="Simplified Arabic" pitchFamily="18" charset="-78"/>
              </a:rPr>
              <a:t> الوقت الحر لدى المغاربة البالغين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Feuil5!$J$21:$J$34</c:f>
              <c:strCache>
                <c:ptCount val="14"/>
                <c:pt idx="0">
                  <c:v>تلفاز</c:v>
                </c:pt>
                <c:pt idx="1">
                  <c:v>ممارسات  دينية</c:v>
                </c:pt>
                <c:pt idx="2">
                  <c:v>قيلولة</c:v>
                </c:pt>
                <c:pt idx="3">
                  <c:v>استرخاء</c:v>
                </c:pt>
                <c:pt idx="4">
                  <c:v>تحاور</c:v>
                </c:pt>
                <c:pt idx="5">
                  <c:v>استقبالات</c:v>
                </c:pt>
                <c:pt idx="6">
                  <c:v>نزهة- مقهى</c:v>
                </c:pt>
                <c:pt idx="7">
                  <c:v>مقهى</c:v>
                </c:pt>
                <c:pt idx="8">
                  <c:v>انترنيت</c:v>
                </c:pt>
                <c:pt idx="9">
                  <c:v>اخر</c:v>
                </c:pt>
                <c:pt idx="10">
                  <c:v>عمل تطوعي و تضامن</c:v>
                </c:pt>
                <c:pt idx="11">
                  <c:v>ألعاب</c:v>
                </c:pt>
                <c:pt idx="12">
                  <c:v>رياضة</c:v>
                </c:pt>
                <c:pt idx="13">
                  <c:v>قراءة</c:v>
                </c:pt>
              </c:strCache>
            </c:strRef>
          </c:cat>
          <c:val>
            <c:numRef>
              <c:f>Feuil5!$K$21:$K$34</c:f>
              <c:numCache>
                <c:formatCode>0.0%</c:formatCode>
                <c:ptCount val="14"/>
                <c:pt idx="0">
                  <c:v>0.33560081391666996</c:v>
                </c:pt>
                <c:pt idx="1">
                  <c:v>0.14819634054213385</c:v>
                </c:pt>
                <c:pt idx="2">
                  <c:v>0.10833822233583602</c:v>
                </c:pt>
                <c:pt idx="3">
                  <c:v>9.5521099228849091E-2</c:v>
                </c:pt>
                <c:pt idx="4">
                  <c:v>9.2439020098405517E-2</c:v>
                </c:pt>
                <c:pt idx="5">
                  <c:v>6.7052249390118904E-2</c:v>
                </c:pt>
                <c:pt idx="6">
                  <c:v>5.3960250633141534E-2</c:v>
                </c:pt>
                <c:pt idx="7">
                  <c:v>3.5595385091356693E-2</c:v>
                </c:pt>
                <c:pt idx="8">
                  <c:v>2.0884647253302281E-2</c:v>
                </c:pt>
                <c:pt idx="9">
                  <c:v>1.2717795710593579E-2</c:v>
                </c:pt>
                <c:pt idx="10">
                  <c:v>1.1371289676710921E-2</c:v>
                </c:pt>
                <c:pt idx="11">
                  <c:v>7.9487718709569093E-3</c:v>
                </c:pt>
                <c:pt idx="12">
                  <c:v>6.3376908429729414E-3</c:v>
                </c:pt>
                <c:pt idx="13">
                  <c:v>4.0364234089599127E-3</c:v>
                </c:pt>
              </c:numCache>
            </c:numRef>
          </c:val>
        </c:ser>
        <c:gapWidth val="100"/>
        <c:axId val="50396544"/>
        <c:axId val="50395008"/>
      </c:barChart>
      <c:valAx>
        <c:axId val="50395008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50396544"/>
        <c:crosses val="autoZero"/>
        <c:crossBetween val="between"/>
      </c:valAx>
      <c:catAx>
        <c:axId val="5039654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Simplified Arabic" pitchFamily="18" charset="-78"/>
                <a:cs typeface="Simplified Arabic" pitchFamily="18" charset="-78"/>
              </a:defRPr>
            </a:pPr>
            <a:endParaRPr lang="fr-FR"/>
          </a:p>
        </c:txPr>
        <c:crossAx val="50395008"/>
        <c:crosses val="autoZero"/>
        <c:auto val="1"/>
        <c:lblAlgn val="ctr"/>
        <c:lblOffset val="100"/>
      </c:cat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1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ar-MA"/>
              <a:t>توزيع عدد السكان البالغون 15 سنة وأكثر حسب وقت مشاهدة التلفاز</a:t>
            </a:r>
            <a:endParaRPr lang="en-US"/>
          </a:p>
        </c:rich>
      </c:tx>
      <c:layout/>
    </c:title>
    <c:plotArea>
      <c:layout/>
      <c:lineChart>
        <c:grouping val="standard"/>
        <c:ser>
          <c:idx val="2"/>
          <c:order val="0"/>
          <c:tx>
            <c:strRef>
              <c:f>TV!$D$1</c:f>
              <c:strCache>
                <c:ptCount val="1"/>
                <c:pt idx="0">
                  <c:v>TV_AS_S_SOM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TV!$A$2:$A$49</c:f>
              <c:numCache>
                <c:formatCode>hh:mm</c:formatCode>
                <c:ptCount val="48"/>
                <c:pt idx="0">
                  <c:v>0</c:v>
                </c:pt>
                <c:pt idx="1">
                  <c:v>2.0833333333333412E-2</c:v>
                </c:pt>
                <c:pt idx="2">
                  <c:v>4.1666666666666664E-2</c:v>
                </c:pt>
                <c:pt idx="3">
                  <c:v>6.25E-2</c:v>
                </c:pt>
                <c:pt idx="4">
                  <c:v>8.3333333333333343E-2</c:v>
                </c:pt>
                <c:pt idx="5">
                  <c:v>0.10416666666666691</c:v>
                </c:pt>
                <c:pt idx="6">
                  <c:v>0.125</c:v>
                </c:pt>
                <c:pt idx="7">
                  <c:v>0.14583333333333381</c:v>
                </c:pt>
                <c:pt idx="8">
                  <c:v>0.16666666666666666</c:v>
                </c:pt>
                <c:pt idx="9">
                  <c:v>0.18750000000000042</c:v>
                </c:pt>
                <c:pt idx="10">
                  <c:v>0.20833333333333381</c:v>
                </c:pt>
                <c:pt idx="11">
                  <c:v>0.22916666666666666</c:v>
                </c:pt>
                <c:pt idx="12">
                  <c:v>0.25</c:v>
                </c:pt>
                <c:pt idx="13">
                  <c:v>0.27083333333333326</c:v>
                </c:pt>
                <c:pt idx="14">
                  <c:v>0.29166666666666763</c:v>
                </c:pt>
                <c:pt idx="15">
                  <c:v>0.31250000000000078</c:v>
                </c:pt>
                <c:pt idx="16">
                  <c:v>0.33333333333333331</c:v>
                </c:pt>
                <c:pt idx="17">
                  <c:v>0.35416666666666763</c:v>
                </c:pt>
                <c:pt idx="18">
                  <c:v>0.37500000000000078</c:v>
                </c:pt>
                <c:pt idx="19">
                  <c:v>0.39583333333333331</c:v>
                </c:pt>
                <c:pt idx="20">
                  <c:v>0.41666666666666763</c:v>
                </c:pt>
                <c:pt idx="21">
                  <c:v>0.43750000000000078</c:v>
                </c:pt>
                <c:pt idx="22">
                  <c:v>0.45833333333333326</c:v>
                </c:pt>
                <c:pt idx="23">
                  <c:v>0.47916666666666763</c:v>
                </c:pt>
                <c:pt idx="24">
                  <c:v>0.5</c:v>
                </c:pt>
                <c:pt idx="25">
                  <c:v>0.5208333333333337</c:v>
                </c:pt>
                <c:pt idx="26">
                  <c:v>0.54166666666666652</c:v>
                </c:pt>
                <c:pt idx="27">
                  <c:v>0.5625</c:v>
                </c:pt>
                <c:pt idx="28">
                  <c:v>0.58333333333333337</c:v>
                </c:pt>
                <c:pt idx="29">
                  <c:v>0.60416666666666652</c:v>
                </c:pt>
                <c:pt idx="30">
                  <c:v>0.62500000000000167</c:v>
                </c:pt>
                <c:pt idx="31">
                  <c:v>0.64583333333333548</c:v>
                </c:pt>
                <c:pt idx="32">
                  <c:v>0.66666666666666663</c:v>
                </c:pt>
                <c:pt idx="33">
                  <c:v>0.6875</c:v>
                </c:pt>
                <c:pt idx="34">
                  <c:v>0.7083333333333337</c:v>
                </c:pt>
                <c:pt idx="35">
                  <c:v>0.72916666666666652</c:v>
                </c:pt>
                <c:pt idx="36">
                  <c:v>0.75000000000000167</c:v>
                </c:pt>
                <c:pt idx="37">
                  <c:v>0.77083333333333548</c:v>
                </c:pt>
                <c:pt idx="38">
                  <c:v>0.79166666666666652</c:v>
                </c:pt>
                <c:pt idx="39">
                  <c:v>0.8125</c:v>
                </c:pt>
                <c:pt idx="40">
                  <c:v>0.8333333333333337</c:v>
                </c:pt>
                <c:pt idx="41">
                  <c:v>0.85416666666666652</c:v>
                </c:pt>
                <c:pt idx="42">
                  <c:v>0.87500000000000167</c:v>
                </c:pt>
                <c:pt idx="43">
                  <c:v>0.8958333333333337</c:v>
                </c:pt>
                <c:pt idx="44">
                  <c:v>0.91666666666666652</c:v>
                </c:pt>
                <c:pt idx="45">
                  <c:v>0.9375</c:v>
                </c:pt>
                <c:pt idx="46">
                  <c:v>0.9583333333333337</c:v>
                </c:pt>
                <c:pt idx="47">
                  <c:v>0.97916666666666652</c:v>
                </c:pt>
              </c:numCache>
            </c:numRef>
          </c:cat>
          <c:val>
            <c:numRef>
              <c:f>TV!$D$2:$D$49</c:f>
              <c:numCache>
                <c:formatCode>General</c:formatCode>
                <c:ptCount val="48"/>
                <c:pt idx="0">
                  <c:v>3156648</c:v>
                </c:pt>
                <c:pt idx="1">
                  <c:v>1460598</c:v>
                </c:pt>
                <c:pt idx="2">
                  <c:v>1297414</c:v>
                </c:pt>
                <c:pt idx="3">
                  <c:v>882593</c:v>
                </c:pt>
                <c:pt idx="4">
                  <c:v>773622</c:v>
                </c:pt>
                <c:pt idx="5">
                  <c:v>620130</c:v>
                </c:pt>
                <c:pt idx="6">
                  <c:v>806742</c:v>
                </c:pt>
                <c:pt idx="7">
                  <c:v>795408</c:v>
                </c:pt>
                <c:pt idx="8">
                  <c:v>613568</c:v>
                </c:pt>
                <c:pt idx="9">
                  <c:v>554900</c:v>
                </c:pt>
                <c:pt idx="10">
                  <c:v>937613</c:v>
                </c:pt>
                <c:pt idx="11">
                  <c:v>1084074</c:v>
                </c:pt>
                <c:pt idx="12">
                  <c:v>1924519</c:v>
                </c:pt>
                <c:pt idx="13">
                  <c:v>1902359</c:v>
                </c:pt>
                <c:pt idx="14">
                  <c:v>3470384</c:v>
                </c:pt>
                <c:pt idx="15">
                  <c:v>2876740</c:v>
                </c:pt>
                <c:pt idx="16">
                  <c:v>2864294</c:v>
                </c:pt>
                <c:pt idx="17">
                  <c:v>2407795</c:v>
                </c:pt>
                <c:pt idx="18">
                  <c:v>2894240</c:v>
                </c:pt>
                <c:pt idx="19">
                  <c:v>2364556</c:v>
                </c:pt>
                <c:pt idx="20">
                  <c:v>2436866</c:v>
                </c:pt>
                <c:pt idx="21">
                  <c:v>2211572</c:v>
                </c:pt>
                <c:pt idx="22">
                  <c:v>2560026</c:v>
                </c:pt>
                <c:pt idx="23">
                  <c:v>2745067</c:v>
                </c:pt>
                <c:pt idx="24">
                  <c:v>3488949</c:v>
                </c:pt>
                <c:pt idx="25">
                  <c:v>4156101</c:v>
                </c:pt>
                <c:pt idx="26">
                  <c:v>4498051</c:v>
                </c:pt>
                <c:pt idx="27">
                  <c:v>4343898</c:v>
                </c:pt>
                <c:pt idx="28">
                  <c:v>4129001</c:v>
                </c:pt>
                <c:pt idx="29">
                  <c:v>3559779</c:v>
                </c:pt>
                <c:pt idx="30">
                  <c:v>3455037</c:v>
                </c:pt>
                <c:pt idx="31">
                  <c:v>3151725</c:v>
                </c:pt>
                <c:pt idx="32">
                  <c:v>3372270</c:v>
                </c:pt>
                <c:pt idx="33">
                  <c:v>3348431</c:v>
                </c:pt>
                <c:pt idx="34">
                  <c:v>3912760</c:v>
                </c:pt>
                <c:pt idx="35">
                  <c:v>4378036</c:v>
                </c:pt>
                <c:pt idx="36">
                  <c:v>5816282</c:v>
                </c:pt>
                <c:pt idx="37">
                  <c:v>7161048</c:v>
                </c:pt>
                <c:pt idx="38">
                  <c:v>9070610</c:v>
                </c:pt>
                <c:pt idx="39" formatCode="0.00E+00">
                  <c:v>10065765</c:v>
                </c:pt>
                <c:pt idx="40" formatCode="0.00E+00">
                  <c:v>11380810</c:v>
                </c:pt>
                <c:pt idx="41" formatCode="0.00E+00">
                  <c:v>12080392</c:v>
                </c:pt>
                <c:pt idx="42" formatCode="0.00E+00">
                  <c:v>12095314</c:v>
                </c:pt>
                <c:pt idx="43" formatCode="0.00E+00">
                  <c:v>11678879</c:v>
                </c:pt>
                <c:pt idx="44" formatCode="0.00E+00">
                  <c:v>11388645</c:v>
                </c:pt>
                <c:pt idx="45">
                  <c:v>9412684</c:v>
                </c:pt>
                <c:pt idx="46">
                  <c:v>7408402</c:v>
                </c:pt>
                <c:pt idx="47">
                  <c:v>4607121</c:v>
                </c:pt>
              </c:numCache>
            </c:numRef>
          </c:val>
        </c:ser>
        <c:marker val="1"/>
        <c:axId val="49909760"/>
        <c:axId val="49911296"/>
      </c:lineChart>
      <c:catAx>
        <c:axId val="49909760"/>
        <c:scaling>
          <c:orientation val="minMax"/>
        </c:scaling>
        <c:axPos val="b"/>
        <c:numFmt formatCode="hh:mm" sourceLinked="1"/>
        <c:tickLblPos val="nextTo"/>
        <c:txPr>
          <a:bodyPr rot="5400000" vert="horz"/>
          <a:lstStyle/>
          <a:p>
            <a:pPr>
              <a:defRPr b="1"/>
            </a:pPr>
            <a:endParaRPr lang="fr-FR"/>
          </a:p>
        </c:txPr>
        <c:crossAx val="49911296"/>
        <c:crosses val="autoZero"/>
        <c:auto val="1"/>
        <c:lblAlgn val="ctr"/>
        <c:lblOffset val="100"/>
      </c:catAx>
      <c:valAx>
        <c:axId val="49911296"/>
        <c:scaling>
          <c:orientation val="minMax"/>
        </c:scaling>
        <c:axPos val="l"/>
        <c:minorGridlines/>
        <c:numFmt formatCode="General" sourceLinked="1"/>
        <c:tickLblPos val="nextTo"/>
        <c:crossAx val="4990976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2359984550019298E-2"/>
                <c:y val="0.1901738845144357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ar-MA"/>
                    <a:t>مليون</a:t>
                  </a:r>
                  <a:endParaRPr lang="en-US"/>
                </a:p>
              </c:rich>
            </c:tx>
          </c:dispUnitsLbl>
        </c:dispUnits>
      </c:valAx>
    </c:plotArea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2.0508860503046972E-2"/>
          <c:y val="3.0794638338244598E-2"/>
          <c:w val="0.95898227899390609"/>
          <c:h val="0.6991273456388446"/>
        </c:manualLayout>
      </c:layout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Feuil2!$F$45:$F$57</c:f>
              <c:strCache>
                <c:ptCount val="13"/>
                <c:pt idx="0">
                  <c:v>تلفاز</c:v>
                </c:pt>
                <c:pt idx="1">
                  <c:v>ألعاب</c:v>
                </c:pt>
                <c:pt idx="2">
                  <c:v>قيلولة</c:v>
                </c:pt>
                <c:pt idx="3">
                  <c:v>نزهة- مقهى</c:v>
                </c:pt>
                <c:pt idx="4">
                  <c:v>استرخاء</c:v>
                </c:pt>
                <c:pt idx="5">
                  <c:v>تحاور</c:v>
                </c:pt>
                <c:pt idx="6">
                  <c:v>انترنيت</c:v>
                </c:pt>
                <c:pt idx="7">
                  <c:v>استقبالات</c:v>
                </c:pt>
                <c:pt idx="8">
                  <c:v>ممارسات  دينية</c:v>
                </c:pt>
                <c:pt idx="9">
                  <c:v>اخر</c:v>
                </c:pt>
                <c:pt idx="10">
                  <c:v>رياضة</c:v>
                </c:pt>
                <c:pt idx="11">
                  <c:v>حياة مدنية-عمل تطوعي</c:v>
                </c:pt>
                <c:pt idx="12">
                  <c:v>قراءة</c:v>
                </c:pt>
              </c:strCache>
            </c:strRef>
          </c:cat>
          <c:val>
            <c:numRef>
              <c:f>Feuil2!$G$45:$G$57</c:f>
              <c:numCache>
                <c:formatCode>0.0%</c:formatCode>
                <c:ptCount val="13"/>
                <c:pt idx="0">
                  <c:v>0.43603831886537298</c:v>
                </c:pt>
                <c:pt idx="1">
                  <c:v>0.27833162222006147</c:v>
                </c:pt>
                <c:pt idx="2">
                  <c:v>7.4437489033840135E-2</c:v>
                </c:pt>
                <c:pt idx="3">
                  <c:v>3.7502944378762414E-2</c:v>
                </c:pt>
                <c:pt idx="4">
                  <c:v>3.4851217896844339E-2</c:v>
                </c:pt>
                <c:pt idx="5">
                  <c:v>3.3558003842286369E-2</c:v>
                </c:pt>
                <c:pt idx="6">
                  <c:v>2.7837253838624041E-2</c:v>
                </c:pt>
                <c:pt idx="7">
                  <c:v>2.7206044210721602E-2</c:v>
                </c:pt>
                <c:pt idx="8">
                  <c:v>2.3161354368074351E-2</c:v>
                </c:pt>
                <c:pt idx="9">
                  <c:v>1.0692236472594308E-2</c:v>
                </c:pt>
                <c:pt idx="10">
                  <c:v>8.0571611953788539E-3</c:v>
                </c:pt>
                <c:pt idx="11">
                  <c:v>5.7340417757742205E-3</c:v>
                </c:pt>
                <c:pt idx="12">
                  <c:v>2.5923119016664454E-3</c:v>
                </c:pt>
              </c:numCache>
            </c:numRef>
          </c:val>
        </c:ser>
        <c:gapWidth val="100"/>
        <c:axId val="49936256"/>
        <c:axId val="49937792"/>
      </c:barChart>
      <c:catAx>
        <c:axId val="4993625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49937792"/>
        <c:crosses val="autoZero"/>
        <c:auto val="1"/>
        <c:lblAlgn val="ctr"/>
        <c:lblOffset val="100"/>
      </c:catAx>
      <c:valAx>
        <c:axId val="49937792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49936256"/>
        <c:crosses val="autoZero"/>
        <c:crossBetween val="between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0.55385</cdr:x>
      <cdr:y>0.37288</cdr:y>
    </cdr:from>
    <cdr:to>
      <cdr:x>0.67692</cdr:x>
      <cdr:y>0.44068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592288" y="1584176"/>
          <a:ext cx="576064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44%</a:t>
          </a:r>
          <a:endParaRPr lang="fr-FR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0.30769</cdr:x>
      <cdr:y>0.32203</cdr:y>
    </cdr:from>
    <cdr:to>
      <cdr:x>0.43077</cdr:x>
      <cdr:y>0.38983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1440160" y="1368152"/>
          <a:ext cx="576064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0">
          <a:schemeClr val="accent4"/>
        </a:lnRef>
        <a:fillRef xmlns:a="http://schemas.openxmlformats.org/drawingml/2006/main" idx="3">
          <a:schemeClr val="accent4"/>
        </a:fillRef>
        <a:effectRef xmlns:a="http://schemas.openxmlformats.org/drawingml/2006/main" idx="3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28%</a:t>
          </a:r>
          <a:endParaRPr lang="fr-FR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0.41538</cdr:x>
      <cdr:y>0.62712</cdr:y>
    </cdr:from>
    <cdr:to>
      <cdr:x>0.52308</cdr:x>
      <cdr:y>0.69492</cdr:y>
    </cdr:to>
    <cdr:sp macro="" textlink="">
      <cdr:nvSpPr>
        <cdr:cNvPr id="6" name="ZoneTexte 5"/>
        <cdr:cNvSpPr txBox="1"/>
      </cdr:nvSpPr>
      <cdr:spPr>
        <a:xfrm xmlns:a="http://schemas.openxmlformats.org/drawingml/2006/main">
          <a:off x="1944216" y="2664296"/>
          <a:ext cx="504056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14%</a:t>
          </a:r>
          <a:endParaRPr lang="fr-FR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0.28</cdr:x>
      <cdr:y>0.55932</cdr:y>
    </cdr:from>
    <cdr:to>
      <cdr:x>0.37333</cdr:x>
      <cdr:y>0.64537</cdr:y>
    </cdr:to>
    <cdr:sp macro="" textlink="">
      <cdr:nvSpPr>
        <cdr:cNvPr id="7" name="ZoneTexte 6"/>
        <cdr:cNvSpPr txBox="1"/>
      </cdr:nvSpPr>
      <cdr:spPr>
        <a:xfrm xmlns:a="http://schemas.openxmlformats.org/drawingml/2006/main" rot="5400000">
          <a:off x="1581396" y="2307036"/>
          <a:ext cx="365581" cy="50403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0">
          <a:schemeClr val="accent6"/>
        </a:lnRef>
        <a:fillRef xmlns:a="http://schemas.openxmlformats.org/drawingml/2006/main" idx="3">
          <a:schemeClr val="accent6"/>
        </a:fillRef>
        <a:effectRef xmlns:a="http://schemas.openxmlformats.org/drawingml/2006/main" idx="3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pPr algn="ctr"/>
          <a:r>
            <a:rPr lang="fr-FR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11%</a:t>
          </a:r>
          <a:endParaRPr lang="fr-FR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0.02287</cdr:x>
      <cdr:y>0.41822</cdr:y>
    </cdr:from>
    <cdr:to>
      <cdr:x>0.05887</cdr:x>
      <cdr:y>0.64741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82964" y="1708242"/>
          <a:ext cx="28803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fr-FR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2h14mn</a:t>
          </a:r>
          <a:endParaRPr lang="fr-FR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0.09487</cdr:x>
      <cdr:y>0.59452</cdr:y>
    </cdr:from>
    <cdr:to>
      <cdr:x>0.13087</cdr:x>
      <cdr:y>0.75319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759028" y="2428322"/>
          <a:ext cx="28803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fr-FR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59mn</a:t>
          </a:r>
          <a:endParaRPr lang="fr-FR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0.15786</cdr:x>
      <cdr:y>0.61215</cdr:y>
    </cdr:from>
    <cdr:to>
      <cdr:x>0.19386</cdr:x>
      <cdr:y>0.75319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1263084" y="2500330"/>
          <a:ext cx="28803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fr-FR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43mn</a:t>
          </a:r>
          <a:endParaRPr lang="fr-FR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0.22986</cdr:x>
      <cdr:y>0.61215</cdr:y>
    </cdr:from>
    <cdr:to>
      <cdr:x>0.26586</cdr:x>
      <cdr:y>0.75319</cdr:y>
    </cdr:to>
    <cdr:sp macro="" textlink="">
      <cdr:nvSpPr>
        <cdr:cNvPr id="5" name="ZoneTexte 4"/>
        <cdr:cNvSpPr txBox="1"/>
      </cdr:nvSpPr>
      <cdr:spPr>
        <a:xfrm xmlns:a="http://schemas.openxmlformats.org/drawingml/2006/main">
          <a:off x="1839148" y="2500330"/>
          <a:ext cx="28803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fr-FR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38mn</a:t>
          </a:r>
          <a:endParaRPr lang="fr-FR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0.30186</cdr:x>
      <cdr:y>0.62978</cdr:y>
    </cdr:from>
    <cdr:to>
      <cdr:x>0.33786</cdr:x>
      <cdr:y>0.77082</cdr:y>
    </cdr:to>
    <cdr:sp macro="" textlink="">
      <cdr:nvSpPr>
        <cdr:cNvPr id="6" name="ZoneTexte 5"/>
        <cdr:cNvSpPr txBox="1"/>
      </cdr:nvSpPr>
      <cdr:spPr>
        <a:xfrm xmlns:a="http://schemas.openxmlformats.org/drawingml/2006/main">
          <a:off x="2415212" y="2572338"/>
          <a:ext cx="28803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fr-FR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37mn</a:t>
          </a:r>
          <a:endParaRPr lang="fr-FR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0.02745</cdr:x>
      <cdr:y>0.37333</cdr:y>
    </cdr:from>
    <cdr:to>
      <cdr:x>0.05916</cdr:x>
      <cdr:y>0.57866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86954" y="1440160"/>
          <a:ext cx="216024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fr-FR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3h</a:t>
          </a:r>
          <a:endParaRPr lang="fr-FR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0.10144</cdr:x>
      <cdr:y>0.52266</cdr:y>
    </cdr:from>
    <cdr:to>
      <cdr:x>0.14373</cdr:x>
      <cdr:y>0.67199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691010" y="2016224"/>
          <a:ext cx="28803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fr-FR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2h</a:t>
          </a:r>
          <a:endParaRPr lang="fr-FR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25C25-7A16-43A8-BFAB-037580A05A99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EA10F-52FE-425C-9FA4-B6FD7D06C4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B4F89-F32B-48B4-9F06-2EBAC1CF76CF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7BA3B-7DAB-4C5F-9263-630579D377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smtClean="0"/>
              <a:t>معرفة</a:t>
            </a:r>
            <a:r>
              <a:rPr lang="ar-SA" baseline="0" dirty="0" smtClean="0"/>
              <a:t> الادوار التي يلعبها الرجل </a:t>
            </a:r>
            <a:r>
              <a:rPr lang="ar-SA" baseline="0" dirty="0" err="1" smtClean="0"/>
              <a:t>والمراة</a:t>
            </a:r>
            <a:r>
              <a:rPr lang="ar-SA" baseline="0" dirty="0" smtClean="0"/>
              <a:t> داخل المجتمع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7BA3B-7DAB-4C5F-9263-630579D37777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سحب 92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1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0 أسرة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على الصعيد الوطني(تبلغ حصة جهة الرباط-سلا-القنيطرة </a:t>
            </a:r>
            <a:r>
              <a:rPr lang="fr-FR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14,6%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من العينة الوطنية، اي ما مجموعه 1350 اسرة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).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dirty="0" smtClean="0"/>
              <a:t>حجم لعينة 9200 </a:t>
            </a:r>
            <a:r>
              <a:rPr lang="ar-SA" dirty="0" err="1" smtClean="0"/>
              <a:t>اسرة------</a:t>
            </a:r>
            <a:r>
              <a:rPr lang="fr-FR" dirty="0" smtClean="0"/>
              <a:t>14.6%</a:t>
            </a:r>
            <a:r>
              <a:rPr lang="ar-SA" dirty="0" smtClean="0"/>
              <a:t> منها </a:t>
            </a:r>
            <a:r>
              <a:rPr lang="ar-SA" dirty="0" err="1" smtClean="0"/>
              <a:t>بالحهة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7BA3B-7DAB-4C5F-9263-630579D37777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تم وضع جزء خاص بالتنقلات على صعيد كل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مجموعة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(كل نشاط مزاول خارج البيت تم ربطه بالتنقل الخاص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به)</a:t>
            </a: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7BA3B-7DAB-4C5F-9263-630579D37777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MA" sz="1200" dirty="0" smtClean="0"/>
              <a:t>الجلوس أمام التلفاز هو النشاط المهيمن في الوقت الحر لدى الأطفال المغاربة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7BA3B-7DAB-4C5F-9263-630579D37777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graphique</a:t>
            </a:r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tableau</a:t>
            </a:r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latin typeface="+mn-lt"/>
                <a:cs typeface="Arial" charset="0"/>
              </a:defRPr>
            </a:lvl1pPr>
          </a:lstStyle>
          <a:p>
            <a:fld id="{AB99BD50-433D-42E8-B76A-4323A8FAD5FC}" type="datetimeFigureOut">
              <a:rPr lang="fr-FR" smtClean="0"/>
              <a:pPr/>
              <a:t>22/10/2015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Arial" charset="0"/>
              </a:defRPr>
            </a:lvl1pPr>
          </a:lstStyle>
          <a:p>
            <a:fld id="{8946120A-EA15-4307-8136-9A908C9902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6985000" cy="4968552"/>
          </a:xfrm>
        </p:spPr>
        <p:txBody>
          <a:bodyPr/>
          <a:lstStyle/>
          <a:p>
            <a:pPr rtl="1"/>
            <a:r>
              <a:rPr lang="ar-MA" sz="4400" dirty="0" smtClean="0">
                <a:solidFill>
                  <a:schemeClr val="accent1"/>
                </a:solidFill>
              </a:rPr>
              <a:t/>
            </a:r>
            <a:br>
              <a:rPr lang="ar-MA" sz="4400" dirty="0" smtClean="0">
                <a:solidFill>
                  <a:schemeClr val="accent1"/>
                </a:solidFill>
              </a:rPr>
            </a:br>
            <a:r>
              <a:rPr lang="ar-SA" sz="4400" dirty="0" smtClean="0">
                <a:solidFill>
                  <a:schemeClr val="accent1"/>
                </a:solidFill>
              </a:rPr>
              <a:t/>
            </a:r>
            <a:br>
              <a:rPr lang="ar-SA" sz="4400" dirty="0" smtClean="0">
                <a:solidFill>
                  <a:schemeClr val="accent1"/>
                </a:solidFill>
              </a:rPr>
            </a:br>
            <a:r>
              <a:rPr lang="ar-MA" sz="4400" dirty="0" smtClean="0">
                <a:solidFill>
                  <a:schemeClr val="accent1"/>
                </a:solidFill>
              </a:rPr>
              <a:t>البحث الوطني حول استعمال الوقت</a:t>
            </a:r>
            <a:r>
              <a:rPr lang="fr-FR" sz="4400" dirty="0" smtClean="0">
                <a:solidFill>
                  <a:schemeClr val="accent1"/>
                </a:solidFill>
              </a:rPr>
              <a:t/>
            </a:r>
            <a:br>
              <a:rPr lang="fr-FR" sz="4400" dirty="0" smtClean="0">
                <a:solidFill>
                  <a:schemeClr val="accent1"/>
                </a:solidFill>
              </a:rPr>
            </a:br>
            <a:r>
              <a:rPr lang="ar-MA" sz="4400" dirty="0" smtClean="0">
                <a:solidFill>
                  <a:schemeClr val="accent1"/>
                </a:solidFill>
              </a:rPr>
              <a:t/>
            </a:r>
            <a:br>
              <a:rPr lang="ar-MA" sz="4400" dirty="0" smtClean="0">
                <a:solidFill>
                  <a:schemeClr val="accent1"/>
                </a:solidFill>
              </a:rPr>
            </a:br>
            <a:r>
              <a:rPr lang="ar-MA" sz="4400" dirty="0" smtClean="0">
                <a:solidFill>
                  <a:schemeClr val="accent1"/>
                </a:solidFill>
              </a:rPr>
              <a:t/>
            </a:r>
            <a:br>
              <a:rPr lang="ar-MA" sz="4400" dirty="0" smtClean="0">
                <a:solidFill>
                  <a:schemeClr val="accent1"/>
                </a:solidFill>
              </a:rPr>
            </a:br>
            <a:r>
              <a:rPr lang="ar-MA" sz="4400" dirty="0" smtClean="0">
                <a:solidFill>
                  <a:schemeClr val="accent1"/>
                </a:solidFill>
              </a:rPr>
              <a:t/>
            </a:r>
            <a:br>
              <a:rPr lang="ar-MA" sz="4400" dirty="0" smtClean="0">
                <a:solidFill>
                  <a:schemeClr val="accent1"/>
                </a:solidFill>
              </a:rPr>
            </a:br>
            <a:r>
              <a:rPr lang="ar-MA" sz="24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الا</a:t>
            </a:r>
            <a:r>
              <a:rPr lang="ar-SA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بواب </a:t>
            </a:r>
            <a:r>
              <a:rPr lang="ar-MA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المفتوحة</a:t>
            </a:r>
            <a:r>
              <a:rPr lang="fr-FR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MA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21-22-23 اكتوبر 2015</a:t>
            </a:r>
            <a:endParaRPr lang="fr-FR" sz="24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مدونة الانشطة المزاولة</a:t>
            </a:r>
            <a:endParaRPr lang="fr-FR" sz="3600" dirty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3992563"/>
          </a:xfrm>
        </p:spPr>
        <p:txBody>
          <a:bodyPr/>
          <a:lstStyle/>
          <a:p>
            <a:pPr algn="just" rtl="1">
              <a:buFont typeface="Wingdings" pitchFamily="2" charset="2"/>
              <a:buChar char="q"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الوقت</a:t>
            </a:r>
            <a:r>
              <a:rPr lang="ar-MA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المخصص </a:t>
            </a: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للاعتناء ب</a:t>
            </a:r>
            <a:r>
              <a:rPr lang="ar-M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أفراد الأسرة</a:t>
            </a:r>
            <a:endParaRPr lang="ar-SA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(العناية بالرضع، المساعدة في الواجبات المدرسية، تقديم عناية طبية للطفل او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الكبار..)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endParaRPr lang="ar-M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الوقت</a:t>
            </a:r>
            <a:r>
              <a:rPr lang="ar-MA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المخصص </a:t>
            </a: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</a:t>
            </a:r>
            <a:r>
              <a:rPr lang="ar-M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لترفيه</a:t>
            </a:r>
            <a:endParaRPr lang="ar-SA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(مشاهدة التلفاز، الانترنيت، الرياضة، القراءة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، التنزه، استرخاء</a:t>
            </a:r>
            <a:r>
              <a:rPr lang="ar-M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...)،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الوقت</a:t>
            </a:r>
            <a:r>
              <a:rPr lang="ar-MA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المخصص </a:t>
            </a: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</a:t>
            </a:r>
            <a:r>
              <a:rPr lang="ar-M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لأنشطة الاجتماعية </a:t>
            </a:r>
            <a:endParaRPr lang="ar-SA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(استقبالات وزيارات،</a:t>
            </a:r>
            <a:r>
              <a:rPr lang="fr-FR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المحادثات، الحياة المدنية </a:t>
            </a:r>
            <a:r>
              <a:rPr lang="ar-M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والجمعوية...)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الوقت</a:t>
            </a:r>
            <a:r>
              <a:rPr lang="ar-MA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المخصص </a:t>
            </a: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</a:t>
            </a:r>
            <a:r>
              <a:rPr lang="ar-M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ممارسة الشعائر</a:t>
            </a: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الدينية</a:t>
            </a:r>
            <a:endParaRPr lang="ar-SA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(الصلاة، الوضوء،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حضور حفل ديني، زيارة القبور</a:t>
            </a:r>
            <a:r>
              <a:rPr lang="ar-M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..)</a:t>
            </a:r>
            <a:endParaRPr lang="fr-F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النتائج المنتظرة</a:t>
            </a:r>
            <a:endParaRPr lang="fr-FR" sz="3600" dirty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91744"/>
          </a:xfrm>
        </p:spPr>
        <p:txBody>
          <a:bodyPr/>
          <a:lstStyle/>
          <a:p>
            <a:pPr algn="just" rtl="1">
              <a:spcAft>
                <a:spcPts val="600"/>
              </a:spcAft>
              <a:buNone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يمكن هذا البحث بالأساس من تحديد:</a:t>
            </a: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Aft>
                <a:spcPts val="600"/>
              </a:spcAft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بنية استعمال الوقت حسب المجموعات الكبرى،</a:t>
            </a: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Aft>
                <a:spcPts val="600"/>
              </a:spcAft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بنية استعمال الوقت حسب عدة متغيرات منها: الجنس، الفئات العمرية، وسط الإقامة والفئات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السوسيومهنية،</a:t>
            </a: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Aft>
                <a:spcPts val="600"/>
              </a:spcAft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بنية استعمال الوقت حسب ايام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الاسبوع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(يوم عادي، الجمعة، يوم عطلة، نهاية الاسبوع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)،</a:t>
            </a: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Aft>
                <a:spcPts val="600"/>
              </a:spcAft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نسبة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الممارسة (%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): نسبة الساكنة المرجعية التي تمارس نشاطا معينا،</a:t>
            </a: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Aft>
                <a:spcPts val="600"/>
              </a:spcAft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متوسط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الوقت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(بالدقائق): هو حاصل قسمة مجموع الوقت المخصص من طرف الفئة المرجعية على مجموع نفس الفئة.</a:t>
            </a: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484784"/>
            <a:ext cx="7270752" cy="2946058"/>
          </a:xfrm>
        </p:spPr>
        <p:txBody>
          <a:bodyPr/>
          <a:lstStyle/>
          <a:p>
            <a:pPr rtl="1"/>
            <a:r>
              <a:rPr lang="ar-SA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SA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fr-FR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br>
              <a:rPr lang="fr-FR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fr-FR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   </a:t>
            </a:r>
            <a:r>
              <a:rPr lang="ar-MA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استعمال الوقت عند المغاربة</a:t>
            </a:r>
            <a:r>
              <a:rPr lang="fr-FR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MA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MA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SA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SA" dirty="0" smtClean="0">
                <a:solidFill>
                  <a:srgbClr val="7030A0"/>
                </a:solidFill>
                <a:latin typeface="Simplified Arabic" pitchFamily="18" charset="-78"/>
                <a:cs typeface="Simplified Arabic" pitchFamily="18" charset="-78"/>
              </a:rPr>
              <a:t>(بعض النتائج</a:t>
            </a:r>
            <a:r>
              <a:rPr lang="ar-SA" dirty="0" err="1" smtClean="0">
                <a:solidFill>
                  <a:srgbClr val="7030A0"/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fr-FR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</a:br>
            <a:endParaRPr lang="fr-FR" dirty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647601"/>
          </a:xfrm>
        </p:spPr>
        <p:txBody>
          <a:bodyPr/>
          <a:lstStyle/>
          <a:p>
            <a:pPr rtl="1"/>
            <a:r>
              <a:rPr lang="ar-MA" sz="32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يوم نموذجي عند المغاربة البالغين</a:t>
            </a:r>
            <a:endParaRPr lang="fr-FR" sz="32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4572000" y="2852936"/>
            <a:ext cx="4402832" cy="4248472"/>
          </a:xfrm>
        </p:spPr>
        <p:txBody>
          <a:bodyPr/>
          <a:lstStyle/>
          <a:p>
            <a:pPr lvl="0" algn="just" rtl="1">
              <a:buFont typeface="Wingdings" pitchFamily="2" charset="2"/>
              <a:buChar char="ü"/>
            </a:pPr>
            <a:r>
              <a:rPr lang="fr-FR" sz="1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35%</a:t>
            </a:r>
            <a:r>
              <a:rPr lang="ar-SA" sz="1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مخصص </a:t>
            </a:r>
            <a:r>
              <a:rPr lang="ar-SA" sz="1800" b="1" dirty="0" err="1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للنوم </a:t>
            </a:r>
            <a:r>
              <a:rPr lang="ar-SA" sz="1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(8 ساعات </a:t>
            </a:r>
            <a:r>
              <a:rPr lang="ar-SA" sz="1800" b="1" dirty="0" err="1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و21</a:t>
            </a:r>
            <a:r>
              <a:rPr lang="ar-SA" sz="1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دقيقة</a:t>
            </a:r>
            <a:r>
              <a:rPr lang="ar-SA" sz="1800" b="1" dirty="0" err="1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endParaRPr lang="fr-FR" sz="1800" b="1" dirty="0" smtClean="0">
              <a:solidFill>
                <a:schemeClr val="accent3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Font typeface="Wingdings" pitchFamily="2" charset="2"/>
              <a:buChar char="ü"/>
            </a:pPr>
            <a:r>
              <a:rPr lang="fr-FR" sz="1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6%</a:t>
            </a:r>
            <a:r>
              <a:rPr lang="ar-SA" sz="1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مخصص </a:t>
            </a:r>
            <a:r>
              <a:rPr lang="ar-SA" sz="1800" b="1" dirty="0" err="1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للوجبات </a:t>
            </a:r>
            <a:r>
              <a:rPr lang="ar-SA" sz="1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(ساعة </a:t>
            </a:r>
            <a:r>
              <a:rPr lang="ar-SA" sz="1800" b="1" dirty="0" err="1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و28</a:t>
            </a:r>
            <a:r>
              <a:rPr lang="ar-SA" sz="1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دقيقة</a:t>
            </a:r>
            <a:r>
              <a:rPr lang="ar-SA" sz="1800" b="1" dirty="0" err="1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endParaRPr lang="fr-FR" sz="1800" b="1" dirty="0" smtClean="0">
              <a:solidFill>
                <a:schemeClr val="accent3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Font typeface="Wingdings" pitchFamily="2" charset="2"/>
              <a:buChar char="ü"/>
            </a:pPr>
            <a:r>
              <a:rPr lang="fr-FR" sz="1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3%</a:t>
            </a:r>
            <a:r>
              <a:rPr lang="ar-SA" sz="1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مخصص للعناية </a:t>
            </a:r>
            <a:r>
              <a:rPr lang="ar-SA" sz="1800" b="1" dirty="0" err="1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الشخصية </a:t>
            </a:r>
            <a:r>
              <a:rPr lang="ar-SA" sz="1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(47 دقيقة</a:t>
            </a:r>
            <a:r>
              <a:rPr lang="ar-SA" sz="1800" b="1" dirty="0" err="1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endParaRPr lang="ar-SA" sz="1800" b="1" dirty="0" smtClean="0">
              <a:solidFill>
                <a:schemeClr val="accent3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Font typeface="Wingdings" pitchFamily="2" charset="2"/>
              <a:buChar char="ü"/>
            </a:pPr>
            <a:endParaRPr lang="ar-SA" sz="1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Font typeface="Wingdings" pitchFamily="2" charset="2"/>
              <a:buChar char="ü"/>
            </a:pPr>
            <a:r>
              <a:rPr lang="fr-FR" sz="1800" b="1" dirty="0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19%</a:t>
            </a:r>
            <a:r>
              <a:rPr lang="ar-SA" sz="1800" b="1" dirty="0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 مخصص </a:t>
            </a:r>
            <a:r>
              <a:rPr lang="ar-SA" sz="1800" b="1" dirty="0" err="1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للترفيه </a:t>
            </a:r>
            <a:r>
              <a:rPr lang="ar-SA" sz="1800" b="1" dirty="0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(4 ساعات </a:t>
            </a:r>
            <a:r>
              <a:rPr lang="ar-SA" sz="1800" b="1" dirty="0" err="1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و32</a:t>
            </a:r>
            <a:r>
              <a:rPr lang="ar-SA" sz="1800" b="1" dirty="0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 دقيقة</a:t>
            </a:r>
            <a:r>
              <a:rPr lang="ar-SA" sz="1800" b="1" dirty="0" err="1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endParaRPr lang="fr-FR" sz="1800" b="1" dirty="0" smtClean="0">
              <a:solidFill>
                <a:schemeClr val="accent4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Font typeface="Wingdings" pitchFamily="2" charset="2"/>
              <a:buChar char="ü"/>
            </a:pPr>
            <a:r>
              <a:rPr lang="fr-FR" sz="1800" b="1" dirty="0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5%</a:t>
            </a:r>
            <a:r>
              <a:rPr lang="ar-SA" sz="1800" b="1" dirty="0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 مخصص للعمل </a:t>
            </a:r>
            <a:r>
              <a:rPr lang="ar-SA" sz="1800" b="1" dirty="0" err="1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الاجتماعي </a:t>
            </a:r>
            <a:r>
              <a:rPr lang="ar-SA" sz="1800" b="1" dirty="0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(ساعة </a:t>
            </a:r>
            <a:r>
              <a:rPr lang="ar-SA" sz="1800" b="1" dirty="0" err="1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و9</a:t>
            </a:r>
            <a:r>
              <a:rPr lang="ar-SA" sz="1800" b="1" dirty="0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 دقائق</a:t>
            </a:r>
            <a:r>
              <a:rPr lang="ar-SA" sz="1800" b="1" dirty="0" err="1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endParaRPr lang="fr-FR" sz="1800" b="1" dirty="0" smtClean="0">
              <a:solidFill>
                <a:schemeClr val="accent4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Font typeface="Wingdings" pitchFamily="2" charset="2"/>
              <a:buChar char="ü"/>
            </a:pPr>
            <a:r>
              <a:rPr lang="fr-FR" sz="1800" b="1" dirty="0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4%</a:t>
            </a:r>
            <a:r>
              <a:rPr lang="ar-SA" sz="1800" b="1" dirty="0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 مخصص للشعائر </a:t>
            </a:r>
            <a:r>
              <a:rPr lang="ar-SA" sz="1800" b="1" dirty="0" err="1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الدينية </a:t>
            </a:r>
            <a:r>
              <a:rPr lang="ar-SA" sz="1800" b="1" dirty="0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(59 دقيقة</a:t>
            </a:r>
            <a:r>
              <a:rPr lang="ar-SA" sz="1800" b="1" dirty="0" err="1" smtClean="0">
                <a:solidFill>
                  <a:schemeClr val="accent4"/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endParaRPr lang="fr-FR" sz="1800" b="1" dirty="0" smtClean="0">
              <a:solidFill>
                <a:schemeClr val="accent4"/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half" idx="1"/>
          </p:nvPr>
        </p:nvGraphicFramePr>
        <p:xfrm>
          <a:off x="539552" y="1340768"/>
          <a:ext cx="583264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phique 2"/>
          <p:cNvGraphicFramePr/>
          <p:nvPr/>
        </p:nvGraphicFramePr>
        <p:xfrm>
          <a:off x="428596" y="928670"/>
          <a:ext cx="8001056" cy="4660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>
            <a:graphicFrameLocks/>
          </p:cNvGraphicFramePr>
          <p:nvPr/>
        </p:nvGraphicFramePr>
        <p:xfrm>
          <a:off x="467544" y="1268760"/>
          <a:ext cx="8220075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/>
        </p:nvGraphicFramePr>
        <p:xfrm>
          <a:off x="928662" y="1340768"/>
          <a:ext cx="681169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7450" y="1124744"/>
            <a:ext cx="6985000" cy="360040"/>
          </a:xfrm>
        </p:spPr>
        <p:txBody>
          <a:bodyPr/>
          <a:lstStyle/>
          <a:p>
            <a:r>
              <a:rPr lang="ar-MA" sz="20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توزيع الوقت الحر لدى </a:t>
            </a:r>
            <a:r>
              <a:rPr lang="ar-SA" sz="20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الاطفال </a:t>
            </a:r>
            <a:r>
              <a:rPr lang="ar-SA" sz="20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(7-14 سنة</a:t>
            </a:r>
            <a:r>
              <a:rPr lang="ar-SA" sz="20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fr-FR" sz="20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20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endParaRPr lang="fr-F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 algn="ctr" rtl="1">
              <a:buNone/>
            </a:pPr>
            <a:r>
              <a:rPr lang="ar-SA" sz="3600" b="1" dirty="0" smtClean="0">
                <a:solidFill>
                  <a:schemeClr val="tx1"/>
                </a:solidFill>
              </a:rPr>
              <a:t>شكرا على حضوركم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908720"/>
            <a:ext cx="6985000" cy="1007641"/>
          </a:xfrm>
        </p:spPr>
        <p:txBody>
          <a:bodyPr/>
          <a:lstStyle/>
          <a:p>
            <a:pPr rtl="1"/>
            <a:r>
              <a:rPr lang="ar-SA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سنوات انجاز البحث</a:t>
            </a:r>
            <a:endParaRPr lang="fr-FR" sz="3600" dirty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2420888"/>
            <a:ext cx="7776864" cy="3705275"/>
          </a:xfrm>
        </p:spPr>
        <p:txBody>
          <a:bodyPr/>
          <a:lstStyle/>
          <a:p>
            <a:pPr algn="just" rtl="1">
              <a:spcBef>
                <a:spcPts val="0"/>
              </a:spcBef>
              <a:buNone/>
              <a:defRPr/>
            </a:pPr>
            <a:endParaRPr lang="ar-SA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0"/>
              </a:spcBef>
              <a:defRPr/>
            </a:pPr>
            <a:r>
              <a:rPr lang="ar-S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1997:</a:t>
            </a:r>
            <a:r>
              <a:rPr lang="ar-S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البحث الوطني حول استعمال الوقت عند 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النساء</a:t>
            </a:r>
            <a:endParaRPr lang="ar-SA" sz="28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0"/>
              </a:spcBef>
              <a:buNone/>
              <a:defRPr/>
            </a:pPr>
            <a:r>
              <a:rPr lang="fr-F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 </a:t>
            </a:r>
            <a:endParaRPr lang="ar-SA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0"/>
              </a:spcBef>
              <a:buNone/>
              <a:defRPr/>
            </a:pPr>
            <a:endParaRPr lang="ar-SA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0"/>
              </a:spcBef>
              <a:defRPr/>
            </a:pPr>
            <a:r>
              <a:rPr lang="ar-S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2011/2012:</a:t>
            </a:r>
            <a:r>
              <a:rPr lang="ar-S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البحث الوطني حول استعمال الوقت عند 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النساء</a:t>
            </a:r>
            <a:r>
              <a:rPr lang="ar-S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، الرجال والأطفال</a:t>
            </a:r>
          </a:p>
          <a:p>
            <a:pPr algn="just" rtl="1">
              <a:spcBef>
                <a:spcPts val="0"/>
              </a:spcBef>
              <a:defRPr/>
            </a:pPr>
            <a:endParaRPr lang="ar-SA" dirty="0" smtClean="0">
              <a:solidFill>
                <a:schemeClr val="tx1">
                  <a:lumMod val="65000"/>
                  <a:lumOff val="3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0"/>
              </a:spcBef>
              <a:defRPr/>
            </a:pPr>
            <a:endParaRPr lang="ar-SA" dirty="0" smtClean="0">
              <a:solidFill>
                <a:schemeClr val="tx1">
                  <a:lumMod val="65000"/>
                  <a:lumOff val="3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0"/>
              </a:spcBef>
              <a:defRPr/>
            </a:pPr>
            <a:endParaRPr lang="ar-SA" dirty="0" smtClean="0">
              <a:solidFill>
                <a:schemeClr val="tx1">
                  <a:lumMod val="65000"/>
                  <a:lumOff val="3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0"/>
              </a:spcBef>
              <a:buNone/>
              <a:defRPr/>
            </a:pPr>
            <a:endParaRPr lang="ar-MA" dirty="0" smtClean="0">
              <a:solidFill>
                <a:schemeClr val="tx1">
                  <a:lumMod val="65000"/>
                  <a:lumOff val="3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l" rtl="1">
              <a:buNone/>
              <a:defRPr/>
            </a:pPr>
            <a:endParaRPr lang="fr-FR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935633"/>
          </a:xfrm>
        </p:spPr>
        <p:txBody>
          <a:bodyPr/>
          <a:lstStyle/>
          <a:p>
            <a:pPr rtl="1"/>
            <a:r>
              <a:rPr lang="ar-MA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SA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اهداف </a:t>
            </a:r>
            <a:r>
              <a:rPr lang="ar-MA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البحث</a:t>
            </a:r>
            <a:endParaRPr lang="fr-FR" sz="3600" dirty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71472" y="1988840"/>
            <a:ext cx="8229600" cy="4003963"/>
          </a:xfrm>
        </p:spPr>
        <p:txBody>
          <a:bodyPr/>
          <a:lstStyle/>
          <a:p>
            <a:pPr algn="ctr" rtl="1">
              <a:buNone/>
            </a:pPr>
            <a:r>
              <a:rPr lang="ar-S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كيف يقضي </a:t>
            </a:r>
            <a:r>
              <a:rPr lang="ar-S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المغاربة </a:t>
            </a:r>
            <a:r>
              <a:rPr lang="ar-S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(رجال، نساء وأطفال) </a:t>
            </a:r>
            <a:r>
              <a:rPr lang="ar-S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يومهم؟</a:t>
            </a:r>
            <a:endParaRPr lang="ar-SA" sz="28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تحديد الانشغالات اليومية لمختلف مكونات الساكنة نساء ورجالا وأطفالا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ClrTx/>
              <a:buFont typeface="Arial" pitchFamily="34" charset="0"/>
              <a:buChar char="•"/>
            </a:pPr>
            <a:r>
              <a:rPr lang="ar-MA" sz="24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توضيح طبيعتها</a:t>
            </a:r>
            <a:r>
              <a:rPr lang="ar-SA" sz="24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،</a:t>
            </a:r>
            <a:endParaRPr lang="ar-SA" sz="24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ClrTx/>
              <a:buFont typeface="Arial" pitchFamily="34" charset="0"/>
              <a:buChar char="•"/>
            </a:pPr>
            <a:r>
              <a:rPr lang="ar-MA" sz="24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حجم الوقت </a:t>
            </a:r>
            <a:r>
              <a:rPr lang="ar-SA" sz="24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المخصص لها</a:t>
            </a:r>
            <a:r>
              <a:rPr lang="ar-MA" sz="24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؛</a:t>
            </a:r>
            <a:endParaRPr lang="ar-SA" sz="24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ClrTx/>
              <a:buFont typeface="Arial" pitchFamily="34" charset="0"/>
              <a:buChar char="•"/>
            </a:pPr>
            <a:r>
              <a:rPr lang="ar-SA" sz="24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ربطها بمميزاتهم </a:t>
            </a:r>
            <a:r>
              <a:rPr lang="ar-SA" sz="24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الديموغرافية</a:t>
            </a:r>
            <a:r>
              <a:rPr lang="ar-SA" sz="24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، الاقتصادية، الاجتماعية والثقافية.</a:t>
            </a:r>
          </a:p>
          <a:p>
            <a:pPr lvl="2" algn="just" rtl="1">
              <a:buClrTx/>
              <a:buNone/>
            </a:pPr>
            <a:endParaRPr lang="ar-SA" sz="24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ClrTx/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توفير قاعدة بيانات ومؤشرات حسب الجنس ووسط الاقامة وذلك للأخذ بعين الاعتبار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بعد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"النوع الاجتماعي" بشكل افضل.</a:t>
            </a: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ClrTx/>
              <a:buNone/>
            </a:pPr>
            <a:endParaRPr lang="fr-FR" sz="24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ClrTx/>
              <a:buNone/>
            </a:pPr>
            <a:endParaRPr lang="ar-MA" sz="24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endParaRPr lang="ar-MA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ü"/>
            </a:pPr>
            <a:endParaRPr lang="ar-SA" dirty="0" smtClean="0">
              <a:solidFill>
                <a:schemeClr val="tx1"/>
              </a:solidFill>
            </a:endParaRPr>
          </a:p>
          <a:p>
            <a:pPr algn="r" rtl="1" fontAlgn="t">
              <a:buNone/>
              <a:defRPr/>
            </a:pPr>
            <a:endParaRPr lang="ar-M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848872" cy="1007641"/>
          </a:xfrm>
        </p:spPr>
        <p:txBody>
          <a:bodyPr/>
          <a:lstStyle/>
          <a:p>
            <a:pPr rtl="1"/>
            <a:r>
              <a:rPr lang="ar-SA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استعمالات معطيات البحث حول استعمال الوقت </a:t>
            </a:r>
            <a:endParaRPr lang="fr-FR" sz="3600" dirty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3528392"/>
          </a:xfrm>
        </p:spPr>
        <p:txBody>
          <a:bodyPr/>
          <a:lstStyle/>
          <a:p>
            <a:pPr algn="just" rtl="1" fontAlgn="t">
              <a:spcBef>
                <a:spcPct val="0"/>
              </a:spcBef>
              <a:buClrTx/>
              <a:buSzTx/>
              <a:buFont typeface="Wingdings" pitchFamily="2" charset="2"/>
              <a:buChar char="ü"/>
              <a:defRPr/>
            </a:pP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من أجل قياس معمق لجميع أشكال العمل</a:t>
            </a:r>
            <a:r>
              <a:rPr lang="fr-FR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: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من خلال تسجيل الوقت الفعلي المخصص للعمل بجميع أشكاله.</a:t>
            </a:r>
          </a:p>
          <a:p>
            <a:pPr algn="just" rtl="1" fontAlgn="t">
              <a:spcBef>
                <a:spcPct val="0"/>
              </a:spcBef>
              <a:buClrTx/>
              <a:buSzTx/>
              <a:buNone/>
              <a:defRPr/>
            </a:pPr>
            <a:endParaRPr lang="ar-SA" i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 fontAlgn="t">
              <a:spcBef>
                <a:spcPct val="0"/>
              </a:spcBef>
              <a:buClrTx/>
              <a:buSzTx/>
              <a:buFont typeface="Wingdings" pitchFamily="2" charset="2"/>
              <a:buChar char="ü"/>
              <a:defRPr/>
            </a:pP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من أجل قياس جودة الحياة: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قياس الوقت المخصص للترفيه بصفته جانبا من جوانب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الرفاه،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 rtl="1" fontAlgn="t">
              <a:spcBef>
                <a:spcPct val="0"/>
              </a:spcBef>
              <a:buClrTx/>
              <a:buSzTx/>
              <a:buFont typeface="Wingdings" pitchFamily="2" charset="2"/>
              <a:buChar char="ü"/>
              <a:defRPr/>
            </a:pP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 fontAlgn="t">
              <a:spcBef>
                <a:spcPct val="0"/>
              </a:spcBef>
              <a:buClrTx/>
              <a:buSzTx/>
              <a:buFont typeface="Wingdings" pitchFamily="2" charset="2"/>
              <a:buChar char="ü"/>
              <a:defRPr/>
            </a:pP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لأغراض تجارية أو للتخطيط </a:t>
            </a:r>
            <a:r>
              <a:rPr lang="fr-FR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تستعمل معطيات هذا البحث من طرف عدة مؤسسات مثل شركات النقل العمومي من أجل تخطيط المواقيت حسب متطلبات الساكنة.</a:t>
            </a:r>
          </a:p>
          <a:p>
            <a:pPr algn="just" rtl="1" fontAlgn="t">
              <a:spcBef>
                <a:spcPct val="0"/>
              </a:spcBef>
              <a:buClrTx/>
              <a:buSzTx/>
              <a:buFont typeface="Wingdings" pitchFamily="2" charset="2"/>
              <a:buChar char="ü"/>
              <a:defRPr/>
            </a:pPr>
            <a:endParaRPr lang="ar-SA" sz="20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 fontAlgn="t">
              <a:spcBef>
                <a:spcPct val="0"/>
              </a:spcBef>
              <a:buClrTx/>
              <a:buSzTx/>
              <a:buFont typeface="Wingdings" pitchFamily="2" charset="2"/>
              <a:buChar char="ü"/>
              <a:defRPr/>
            </a:pPr>
            <a:r>
              <a:rPr lang="ar-SA" sz="20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تقييم الإنتاج الوطني</a:t>
            </a:r>
            <a:r>
              <a:rPr lang="fr-FR" sz="20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 :</a:t>
            </a:r>
            <a:r>
              <a:rPr lang="ar-SA" sz="2000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تسمح المعطيات المجمعة من خلال هذا النوع من الدراسات من تقييم أكثر دقة للإنتاج الوطني </a:t>
            </a:r>
            <a:r>
              <a:rPr lang="ar-MA" sz="2000" dirty="0" err="1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  <a:endParaRPr lang="fr-FR" sz="2000" dirty="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 fontAlgn="t">
              <a:defRPr/>
            </a:pPr>
            <a:endParaRPr lang="fr-F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 rtl="1">
              <a:spcBef>
                <a:spcPct val="0"/>
              </a:spcBef>
              <a:buClrTx/>
              <a:buSzTx/>
              <a:buNone/>
              <a:defRPr/>
            </a:pPr>
            <a:endParaRPr lang="ar-SA" dirty="0" smtClean="0">
              <a:solidFill>
                <a:schemeClr val="tx1">
                  <a:lumMod val="65000"/>
                  <a:lumOff val="3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857240"/>
            <a:ext cx="7600978" cy="771560"/>
          </a:xfrm>
        </p:spPr>
        <p:txBody>
          <a:bodyPr/>
          <a:lstStyle/>
          <a:p>
            <a:pPr rtl="1"/>
            <a:r>
              <a:rPr lang="ar-MA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المنهجية </a:t>
            </a:r>
            <a:r>
              <a:rPr lang="fr-FR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endParaRPr lang="fr-FR" sz="3600" dirty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744416"/>
          </a:xfrm>
        </p:spPr>
        <p:txBody>
          <a:bodyPr/>
          <a:lstStyle/>
          <a:p>
            <a:pPr algn="just" rtl="1">
              <a:buFont typeface="Wingdings" pitchFamily="2" charset="2"/>
              <a:buChar char="q"/>
            </a:pP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المعاينة:</a:t>
            </a:r>
            <a:endParaRPr lang="ar-SA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عينة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(9210 اسرة) تم اختيارها حسب منهجية علمية تضمن تمثيلية للساكنة حسب الجهات وكذا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مختلف الطبقات الاجتماعية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 fontAlgn="t">
              <a:buFont typeface="Wingdings" pitchFamily="2" charset="2"/>
              <a:buChar char="q"/>
              <a:defRPr/>
            </a:pP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الفئات المستهدفة</a:t>
            </a:r>
            <a:r>
              <a:rPr lang="ar-M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fr-FR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 fontAlgn="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fr-FR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يشمل البحث الأسر العادية</a:t>
            </a:r>
            <a:r>
              <a:rPr lang="fr-FR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 rtl="1" fontAlgn="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رجل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وامرأة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(15 سنة فأكثر) من كل اسرة، والأطفال الذين تتراوح أعمارهم بين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7و14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سنة.</a:t>
            </a: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ü"/>
            </a:pP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ü"/>
            </a:pPr>
            <a:endParaRPr lang="ar-SA" sz="2000" dirty="0" smtClean="0">
              <a:solidFill>
                <a:schemeClr val="tx1"/>
              </a:solidFill>
            </a:endParaRPr>
          </a:p>
          <a:p>
            <a:pPr algn="just" rtl="1"/>
            <a:endParaRPr lang="ar-MA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rtl="1"/>
            <a:endParaRPr lang="fr-FR" sz="2000" dirty="0" smtClean="0">
              <a:solidFill>
                <a:schemeClr val="tx1"/>
              </a:solidFill>
            </a:endParaRPr>
          </a:p>
          <a:p>
            <a:pPr algn="just" rtl="1">
              <a:buNone/>
            </a:pPr>
            <a:endParaRPr lang="ar-MA" dirty="0" smtClean="0">
              <a:solidFill>
                <a:schemeClr val="tx1"/>
              </a:solidFill>
            </a:endParaRPr>
          </a:p>
          <a:p>
            <a:pPr algn="r" rtl="1"/>
            <a:endParaRPr lang="ar-MA" dirty="0" smtClean="0">
              <a:solidFill>
                <a:schemeClr val="tx1"/>
              </a:solidFill>
            </a:endParaRPr>
          </a:p>
          <a:p>
            <a:pPr algn="r" rtl="1"/>
            <a:endParaRPr lang="ar-MA" dirty="0" smtClean="0">
              <a:solidFill>
                <a:schemeClr val="tx1"/>
              </a:solidFill>
            </a:endParaRPr>
          </a:p>
          <a:p>
            <a:pPr algn="r" rtl="1">
              <a:buNone/>
            </a:pPr>
            <a:r>
              <a:rPr lang="ar-MA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791617"/>
          </a:xfrm>
        </p:spPr>
        <p:txBody>
          <a:bodyPr/>
          <a:lstStyle/>
          <a:p>
            <a:r>
              <a:rPr lang="ar-MA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المنهجية </a:t>
            </a:r>
            <a:endParaRPr lang="fr-FR" sz="3600" dirty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992563"/>
          </a:xfrm>
        </p:spPr>
        <p:txBody>
          <a:bodyPr/>
          <a:lstStyle/>
          <a:p>
            <a:pPr algn="just" rtl="1">
              <a:buFont typeface="Wingdings" pitchFamily="2" charset="2"/>
              <a:buChar char="q"/>
            </a:pPr>
            <a:r>
              <a:rPr lang="fr-FR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مدة </a:t>
            </a:r>
            <a:r>
              <a:rPr lang="ar-SA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البحث:</a:t>
            </a:r>
            <a:endParaRPr lang="ar-SA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يتم تجميع المعطيات طيلة سنة كاملة، بتخصيص 24 ساعة لكل شخص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مرجعي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(بالغ او طفل)، وذلك لرصد التقلبات الموسمية التي تؤثر على بنية استعمال الوقت للأشخاص.</a:t>
            </a:r>
          </a:p>
          <a:p>
            <a:pPr algn="just" rtl="1">
              <a:buNone/>
            </a:pP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تجميع المعطيات:</a:t>
            </a:r>
            <a:endParaRPr lang="fr-FR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None/>
            </a:pPr>
            <a:r>
              <a:rPr lang="fr-FR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استمارة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"الأسرة": من اجل تجميع معطيات تهم بالأساس تحديد موقع الأسرة، مميزاتها الاجتماعية،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الديموغرافية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، الثقافية وكذا ظروف سكنها.</a:t>
            </a: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None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-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استمارة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"فردية": خاصة بالشخص المرجعي المسحوب من كل أسرة، تهدف الى جرد استعمال الوقت خلال 24 ساعة.</a:t>
            </a:r>
            <a:endParaRPr lang="fr-FR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fr-F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980728"/>
            <a:ext cx="6985000" cy="877875"/>
          </a:xfrm>
        </p:spPr>
        <p:txBody>
          <a:bodyPr/>
          <a:lstStyle/>
          <a:p>
            <a:pPr rtl="1"/>
            <a:r>
              <a:rPr lang="ar-MA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تصنيف الانشغالات اليومية للمغاربة </a:t>
            </a:r>
            <a:endParaRPr lang="fr-FR" sz="3600" dirty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2420888"/>
            <a:ext cx="7632848" cy="3364996"/>
          </a:xfrm>
        </p:spPr>
        <p:txBody>
          <a:bodyPr/>
          <a:lstStyle/>
          <a:p>
            <a:pPr algn="just" rtl="1">
              <a:buFont typeface="Wingdings" pitchFamily="2" charset="2"/>
              <a:buChar char="ü"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تم اعتماد مدونة خاصة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(Nomenclature)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بأنشطة استعمال الوقت بهدف جرد وترميز الأنشطة اليومية</a:t>
            </a:r>
            <a:r>
              <a:rPr lang="fr-FR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(ما يقارب 500 نشاط</a:t>
            </a:r>
            <a:r>
              <a:rPr lang="ar-M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)،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تم تقسيم هذه الأنشطة إلى 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8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مجموعات كبرى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،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ü"/>
            </a:pP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ü"/>
            </a:pPr>
            <a:endParaRPr lang="ar-M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ü"/>
            </a:pPr>
            <a:endParaRPr lang="ar-SA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 rtl="1">
              <a:buFont typeface="Wingdings" pitchFamily="2" charset="2"/>
              <a:buChar char="ü"/>
            </a:pPr>
            <a:endParaRPr lang="ar-SA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007641"/>
          </a:xfrm>
        </p:spPr>
        <p:txBody>
          <a:bodyPr/>
          <a:lstStyle/>
          <a:p>
            <a:r>
              <a:rPr lang="ar-SA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مدونة الانشطة المزاولة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992563"/>
          </a:xfrm>
        </p:spPr>
        <p:txBody>
          <a:bodyPr/>
          <a:lstStyle/>
          <a:p>
            <a:pPr algn="just" rtl="1">
              <a:buFont typeface="Wingdings" pitchFamily="2" charset="2"/>
              <a:buChar char="q"/>
            </a:pP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لحاجيات الف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</a:t>
            </a:r>
            <a:r>
              <a:rPr lang="ar-M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زيولوجية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لعمل المهني</a:t>
            </a:r>
          </a:p>
          <a:p>
            <a:pPr algn="just" rtl="1">
              <a:buFont typeface="Wingdings" pitchFamily="2" charset="2"/>
              <a:buChar char="q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لدراسة </a:t>
            </a:r>
            <a:r>
              <a:rPr lang="ar-M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والتكوي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ن</a:t>
            </a:r>
          </a:p>
          <a:p>
            <a:pPr algn="just" rtl="1">
              <a:buFont typeface="Wingdings" pitchFamily="2" charset="2"/>
              <a:buChar char="q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لعمل المنزلي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الاعتناء ب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أفراد الأسرة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لترفيه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الأنشطة الاجتماعية 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ممارسة الشعائر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الدينية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600" dirty="0" smtClean="0">
                <a:solidFill>
                  <a:schemeClr val="accent1"/>
                </a:solidFill>
                <a:latin typeface="Simplified Arabic" pitchFamily="18" charset="-78"/>
                <a:cs typeface="Simplified Arabic" pitchFamily="18" charset="-78"/>
              </a:rPr>
              <a:t>مدونة الانشطة المزاولة </a:t>
            </a:r>
            <a:endParaRPr lang="fr-FR" sz="3600" dirty="0">
              <a:solidFill>
                <a:schemeClr val="accent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80520"/>
          </a:xfrm>
        </p:spPr>
        <p:txBody>
          <a:bodyPr/>
          <a:lstStyle/>
          <a:p>
            <a:pPr algn="just" rtl="1">
              <a:buNone/>
            </a:pPr>
            <a:endParaRPr lang="ar-MA" sz="105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الوقت المخصص </a:t>
            </a:r>
            <a:r>
              <a:rPr lang="ar-M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للحاجيات الف</a:t>
            </a:r>
            <a:r>
              <a:rPr lang="ar-S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</a:t>
            </a:r>
            <a:r>
              <a:rPr lang="ar-MA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زيولوجية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fr-FR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النوم، الوجبات، العناية </a:t>
            </a:r>
            <a:r>
              <a:rPr lang="ar-M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الشخصية 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(النظافة، اللباس، تصفيف الشعر، </a:t>
            </a:r>
            <a:r>
              <a:rPr lang="ar-M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التطبيب...)</a:t>
            </a:r>
            <a:endParaRPr lang="ar-M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الوقت المخصص </a:t>
            </a:r>
            <a:r>
              <a:rPr lang="ar-M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للعمل المهني</a:t>
            </a:r>
          </a:p>
          <a:p>
            <a:pPr algn="just" rtl="1">
              <a:buFont typeface="Wingdings" pitchFamily="2" charset="2"/>
              <a:buChar char="q"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الوقت المخصص </a:t>
            </a:r>
            <a:r>
              <a:rPr lang="ar-M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للدراسة والتكوين</a:t>
            </a:r>
            <a:r>
              <a:rPr lang="fr-FR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متابعة الدروس، الواجبات المدرسية،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دروس ليلية، محو الامية، تعلم 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السياقة</a:t>
            </a:r>
            <a:r>
              <a:rPr lang="ar-M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...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endParaRPr lang="ar-M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الوقت المخصص </a:t>
            </a:r>
            <a:r>
              <a:rPr lang="ar-MA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للعمل المنزلي</a:t>
            </a: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M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الطبخ، التنظيف، التسوق</a:t>
            </a:r>
            <a:r>
              <a:rPr lang="ar-SA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، التزود بالحطب او بالماء، الاعتناء بالحديقة</a:t>
            </a:r>
            <a:r>
              <a:rPr lang="ar-M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...</a:t>
            </a:r>
            <a:r>
              <a:rPr lang="ar-SA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endParaRPr lang="ar-S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q"/>
            </a:pPr>
            <a:endParaRPr lang="ar-MA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fr-F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Personnalisé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922122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PRESENTATION EMPLOI DU TEMPS scenario 4 fevrier</Template>
  <TotalTime>30133</TotalTime>
  <Words>834</Words>
  <Application>Microsoft Office PowerPoint</Application>
  <PresentationFormat>Affichage à l'écran (4:3)</PresentationFormat>
  <Paragraphs>133</Paragraphs>
  <Slides>17</Slides>
  <Notes>4</Notes>
  <HiddenSlides>7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hcp_model</vt:lpstr>
      <vt:lpstr>  البحث الوطني حول استعمال الوقت    الابواب المفتوحة 21-22-23 اكتوبر 2015</vt:lpstr>
      <vt:lpstr>سنوات انجاز البحث</vt:lpstr>
      <vt:lpstr>  اهداف البحث</vt:lpstr>
      <vt:lpstr>استعمالات معطيات البحث حول استعمال الوقت </vt:lpstr>
      <vt:lpstr>المنهجية  </vt:lpstr>
      <vt:lpstr>المنهجية </vt:lpstr>
      <vt:lpstr>تصنيف الانشغالات اليومية للمغاربة </vt:lpstr>
      <vt:lpstr>مدونة الانشطة المزاولة</vt:lpstr>
      <vt:lpstr>مدونة الانشطة المزاولة </vt:lpstr>
      <vt:lpstr>مدونة الانشطة المزاولة</vt:lpstr>
      <vt:lpstr>النتائج المنتظرة</vt:lpstr>
      <vt:lpstr>      استعمال الوقت عند المغاربة    (بعض النتائج) </vt:lpstr>
      <vt:lpstr>يوم نموذجي عند المغاربة البالغين</vt:lpstr>
      <vt:lpstr>Diapositive 14</vt:lpstr>
      <vt:lpstr>Diapositive 15</vt:lpstr>
      <vt:lpstr>توزيع الوقت الحر لدى الاطفال (7-14 سنة) 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Hicham El Marizgui</dc:creator>
  <cp:lastModifiedBy>SWEET</cp:lastModifiedBy>
  <cp:revision>991</cp:revision>
  <dcterms:created xsi:type="dcterms:W3CDTF">2014-03-26T10:49:15Z</dcterms:created>
  <dcterms:modified xsi:type="dcterms:W3CDTF">2015-10-22T07:22:16Z</dcterms:modified>
</cp:coreProperties>
</file>