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8"/>
  </p:notesMasterIdLst>
  <p:handoutMasterIdLst>
    <p:handoutMasterId r:id="rId9"/>
  </p:handoutMasterIdLst>
  <p:sldIdLst>
    <p:sldId id="679" r:id="rId2"/>
    <p:sldId id="555" r:id="rId3"/>
    <p:sldId id="681" r:id="rId4"/>
    <p:sldId id="680" r:id="rId5"/>
    <p:sldId id="682" r:id="rId6"/>
    <p:sldId id="683" r:id="rId7"/>
  </p:sldIdLst>
  <p:sldSz cx="9144000" cy="6858000" type="screen4x3"/>
  <p:notesSz cx="6669088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18E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18E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18E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18E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33"/>
    <a:srgbClr val="CC6600"/>
    <a:srgbClr val="800000"/>
    <a:srgbClr val="E51B2E"/>
    <a:srgbClr val="0000FF"/>
    <a:srgbClr val="660033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 autoAdjust="0"/>
    <p:restoredTop sz="95072" autoAdjust="0"/>
  </p:normalViewPr>
  <p:slideViewPr>
    <p:cSldViewPr>
      <p:cViewPr>
        <p:scale>
          <a:sx n="77" d="100"/>
          <a:sy n="77" d="100"/>
        </p:scale>
        <p:origin x="-177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"/>
    </p:cViewPr>
  </p:sorterViewPr>
  <p:notesViewPr>
    <p:cSldViewPr>
      <p:cViewPr varScale="1">
        <p:scale>
          <a:sx n="83" d="100"/>
          <a:sy n="83" d="100"/>
        </p:scale>
        <p:origin x="-2028" y="-90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5C3481-59A7-434D-983E-A528DA48AAAE}" type="datetimeFigureOut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58C307-6719-4D9C-82CE-33C02E4FC1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DD237F-7D86-4D87-8FCB-A6C468131E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3" descr="contenu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 userDrawn="1"/>
          </p:nvSpPr>
          <p:spPr bwMode="auto">
            <a:xfrm>
              <a:off x="2200" y="4103"/>
              <a:ext cx="1360" cy="19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fr-FR" altLang="fr-FR" sz="1400" b="1" smtClean="0">
                  <a:latin typeface="Century Gothic" panose="020B0502020202020204" pitchFamily="34" charset="0"/>
                </a:rPr>
                <a:t>www.hcp.ma</a:t>
              </a:r>
            </a:p>
          </p:txBody>
        </p:sp>
      </p:grp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9475" y="6453188"/>
            <a:ext cx="1873250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 altLang="fr-FR" smtClean="0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rgbClr val="F18E00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1275" y="6513513"/>
            <a:ext cx="1055688" cy="274637"/>
          </a:xfrm>
        </p:spPr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fld id="{343E14E0-B31A-45ED-98DC-D55B7865E9EA}" type="datetime1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37475" y="6513513"/>
            <a:ext cx="1385888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81579-D897-4F91-849D-90C4C288DE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DDA36-05AE-4C51-9B0E-6849FE50A6C0}" type="datetime1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A1CBC-FA60-466B-9119-12FF4C33EBA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05BC1-CFB0-4B0A-B0F9-02B1D2054B31}" type="datetime1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C91F-B37D-4897-8004-269AE4F180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85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3FF6E-5E8F-4450-8984-35196C0387D6}" type="datetime1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09772-F6CE-41B7-8AD1-0F6CE3601B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D6AA6-6600-462E-82CB-34FD8FA6FA3A}" type="datetime1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712A4-1115-44E8-AD17-EAD065B7460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CC3F4-62B9-40E1-9B23-AC73A9002E44}" type="datetime1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4C66-E80A-4355-8A56-8D5EF3CC16E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85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9345C-02B1-44D7-86F5-1D1FA8E166C7}" type="datetime1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AE263-BD96-4EE1-B856-1BC2E7843C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85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6F8F9-5A39-4DF3-AB20-7EF5FE12D070}" type="datetime1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F1E52-763D-409D-9FB6-FEA986E639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19EF-D498-4C8A-866C-A8259DAC2CF8}" type="datetime1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9477A-80AA-415B-8CF0-935B268E501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8BD9B-56A6-464A-AA4B-C7675635D43E}" type="datetime1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ECC3D-D9BE-4A4F-B4FA-4B6494776F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B932C-DEEC-4F1E-9317-8DD1C2A1B04F}" type="datetime1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AA1C4-DA9F-4D69-A2EE-F2DB7646AA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1F83F-1417-4255-958F-CB071C7B9D6A}" type="datetime1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15135-8452-4C49-8312-ED386B7887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B629B-3C74-4AAC-BEE1-AE53597164E0}" type="datetime1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ACF8B-5A29-4775-82A1-203446A123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2983-B188-4C81-85E2-78EAB4C464D3}" type="datetime1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C585A-58F6-4A26-A716-55FDD6E82E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B8E1B-6819-4048-9AE2-D20CD8EE8D70}" type="datetime1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4E222-7A86-428E-A0EB-5BA6F34620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1BFEF-3BA0-4033-A7D1-1762E30FAE62}" type="datetime1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72630-CB1C-4E43-9386-FD13516631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1" name="Picture 3" descr="contenu"/>
            <p:cNvPicPr>
              <a:picLocks noChangeAspect="1" noChangeArrowheads="1"/>
            </p:cNvPicPr>
            <p:nvPr userDrawn="1"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Text Box 4"/>
            <p:cNvSpPr txBox="1">
              <a:spLocks noChangeArrowheads="1"/>
            </p:cNvSpPr>
            <p:nvPr userDrawn="1"/>
          </p:nvSpPr>
          <p:spPr bwMode="auto">
            <a:xfrm>
              <a:off x="2200" y="4103"/>
              <a:ext cx="1360" cy="19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fr-FR" altLang="fr-FR" sz="1400" b="1" smtClean="0">
                  <a:latin typeface="Century Gothic" panose="020B0502020202020204" pitchFamily="34" charset="0"/>
                </a:rPr>
                <a:t>www.hcp.ma</a:t>
              </a:r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765175"/>
            <a:ext cx="698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13513"/>
            <a:ext cx="1055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93B0B99-8142-481B-9EE3-2E6EB550E1C3}" type="datetime1">
              <a:rPr lang="fr-FR"/>
              <a:pPr>
                <a:defRPr/>
              </a:pPr>
              <a:t>20/10/2015</a:t>
            </a:fld>
            <a:endParaRPr lang="fr-FR"/>
          </a:p>
        </p:txBody>
      </p:sp>
      <p:sp>
        <p:nvSpPr>
          <p:cNvPr id="952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Calibri" pitchFamily="34" charset="0"/>
              </a:defRPr>
            </a:lvl1pPr>
          </a:lstStyle>
          <a:p>
            <a:pPr>
              <a:defRPr/>
            </a:pPr>
            <a:fld id="{47AA077B-0DFA-4438-A712-CA1EF2683B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697" r:id="rId12"/>
    <p:sldLayoutId id="2147483696" r:id="rId13"/>
    <p:sldLayoutId id="2147483695" r:id="rId14"/>
    <p:sldLayoutId id="2147483694" r:id="rId15"/>
    <p:sldLayoutId id="2147483693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B003B"/>
        </a:buClr>
        <a:buSzPct val="120000"/>
        <a:buBlip>
          <a:blip r:embed="rId19"/>
        </a:buBlip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8E00"/>
        </a:buClr>
        <a:buSzPct val="120000"/>
        <a:buFont typeface="Arial" charset="0"/>
        <a:buBlip>
          <a:blip r:embed="rId20"/>
        </a:buBlip>
        <a:defRPr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Blip>
          <a:blip r:embed="rId21"/>
        </a:buBlip>
        <a:defRPr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6659563" y="765175"/>
            <a:ext cx="2089150" cy="503238"/>
          </a:xfrm>
        </p:spPr>
        <p:txBody>
          <a:bodyPr/>
          <a:lstStyle/>
          <a:p>
            <a:pPr algn="r"/>
            <a:r>
              <a:rPr lang="ar-MA" sz="1200" smtClean="0"/>
              <a:t>المديرية الجهوية للرباط-سلا-قنيطرة</a:t>
            </a:r>
            <a:br>
              <a:rPr lang="ar-MA" sz="1200" smtClean="0"/>
            </a:br>
            <a:endParaRPr lang="fr-FR" sz="1200" smtClean="0"/>
          </a:p>
        </p:txBody>
      </p:sp>
      <p:sp>
        <p:nvSpPr>
          <p:cNvPr id="20482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C45DE50-844C-4340-9FE0-BA3288229C96}" type="slidenum">
              <a:rPr lang="fr-FR" altLang="fr-FR" smtClean="0"/>
              <a:pPr/>
              <a:t>1</a:t>
            </a:fld>
            <a:endParaRPr lang="fr-FR" altLang="fr-FR" smtClean="0"/>
          </a:p>
        </p:txBody>
      </p:sp>
      <p:sp>
        <p:nvSpPr>
          <p:cNvPr id="5" name="ZoneTexte 4"/>
          <p:cNvSpPr txBox="1"/>
          <p:nvPr/>
        </p:nvSpPr>
        <p:spPr>
          <a:xfrm>
            <a:off x="250825" y="765175"/>
            <a:ext cx="43926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fr-FR" sz="1200" b="1" dirty="0">
                <a:solidFill>
                  <a:srgbClr val="7B003B"/>
                </a:solidFill>
                <a:latin typeface="+mj-lt"/>
                <a:ea typeface="+mj-ea"/>
                <a:cs typeface="+mj-cs"/>
              </a:rPr>
              <a:t>DIRECTION REGIONALE DE RABAT-SALE-KENITRA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39975" y="1484313"/>
            <a:ext cx="46799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0" hangingPunct="0">
              <a:defRPr/>
            </a:pPr>
            <a:r>
              <a:rPr lang="ar-SA" cap="small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تحت الرعاية السامية ل</a:t>
            </a:r>
            <a:r>
              <a:rPr lang="ar-MA" cap="small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صاحب ال</a:t>
            </a:r>
            <a:r>
              <a:rPr lang="ar-SA" cap="small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جلالة</a:t>
            </a:r>
            <a:endParaRPr lang="fr-FR" dirty="0">
              <a:solidFill>
                <a:srgbClr val="C00000"/>
              </a:solidFill>
            </a:endParaRPr>
          </a:p>
          <a:p>
            <a:pPr algn="ctr" rtl="1" eaLnBrk="0" hangingPunct="0">
              <a:defRPr/>
            </a:pPr>
            <a:r>
              <a:rPr lang="ar-SA" cap="small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الملك محمد السادس</a:t>
            </a:r>
            <a:endParaRPr lang="fr-FR" dirty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ar-SA" cap="small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تحتفل المملكة المغربية باليوم العالمي للإحصاء</a:t>
            </a:r>
            <a:endParaRPr lang="fr-FR" dirty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fr-FR" b="1" dirty="0"/>
              <a:t> </a:t>
            </a:r>
            <a:endParaRPr lang="fr-FR" dirty="0"/>
          </a:p>
          <a:p>
            <a:pPr algn="ctr" eaLnBrk="0" hangingPunct="0">
              <a:defRPr/>
            </a:pPr>
            <a:r>
              <a:rPr lang="ar-SA" b="1" dirty="0"/>
              <a:t>تحت شعار:</a:t>
            </a:r>
            <a:endParaRPr lang="fr-FR" dirty="0"/>
          </a:p>
          <a:p>
            <a:pPr algn="ctr" eaLnBrk="0" hangingPunct="0">
              <a:defRPr/>
            </a:pPr>
            <a:r>
              <a:rPr lang="ar-SA" b="1" dirty="0"/>
              <a:t>"إحصائيات أفضل من أجل حي</a:t>
            </a:r>
            <a:r>
              <a:rPr lang="ar-MA" b="1" dirty="0"/>
              <a:t>ا</a:t>
            </a:r>
            <a:r>
              <a:rPr lang="ar-SA" b="1" dirty="0"/>
              <a:t>ة أفضل"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555875" y="3492500"/>
          <a:ext cx="4140200" cy="1401763"/>
        </p:xfrm>
        <a:graphic>
          <a:graphicData uri="http://schemas.openxmlformats.org/drawingml/2006/table">
            <a:tbl>
              <a:tblPr/>
              <a:tblGrid>
                <a:gridCol w="41402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STATISTIQUE DE L’ETAT CIVIL</a:t>
                      </a:r>
                      <a:endParaRPr kumimoji="0" lang="ar-M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8480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M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إحصائيات الحالة المدنية</a:t>
                      </a:r>
                      <a:endParaRPr kumimoji="0" lang="fr-FR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98480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132138" y="4868863"/>
            <a:ext cx="28082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0" hangingPunct="0">
              <a:defRPr/>
            </a:pPr>
            <a:r>
              <a:rPr lang="ar-SA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الأبواب المفتوحة بالقنيطرة</a:t>
            </a:r>
            <a:endParaRPr lang="fr-FR" dirty="0"/>
          </a:p>
          <a:p>
            <a:pPr algn="ctr" eaLnBrk="0" hangingPunct="0">
              <a:defRPr/>
            </a:pPr>
            <a:r>
              <a:rPr lang="ar-SA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أيام 21 - 22 و23 أكتوبر 2015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3FCD789-FAB9-4B53-A5C4-4CF3FE14E4E6}" type="slidenum">
              <a:rPr lang="fr-FR" altLang="fr-FR" smtClean="0"/>
              <a:pPr/>
              <a:t>2</a:t>
            </a:fld>
            <a:endParaRPr lang="fr-FR" altLang="fr-FR" smtClean="0"/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503238" y="2924175"/>
            <a:ext cx="86407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7B003B"/>
              </a:buClr>
              <a:buSzPct val="120000"/>
            </a:pPr>
            <a:r>
              <a:rPr lang="fr-FR" altLang="fr-FR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fr-FR" altLang="fr-FR" b="1">
              <a:solidFill>
                <a:srgbClr val="800000"/>
              </a:solidFill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7B003B"/>
              </a:buClr>
              <a:buSzPct val="120000"/>
            </a:pPr>
            <a:r>
              <a:rPr lang="fr-FR" altLang="fr-FR">
                <a:solidFill>
                  <a:schemeClr val="tx1"/>
                </a:solidFill>
                <a:latin typeface="Calibri" pitchFamily="34" charset="0"/>
              </a:rPr>
              <a:t>                  </a:t>
            </a:r>
          </a:p>
        </p:txBody>
      </p:sp>
      <p:sp>
        <p:nvSpPr>
          <p:cNvPr id="21507" name="ZoneTexte 5"/>
          <p:cNvSpPr txBox="1">
            <a:spLocks noChangeArrowheads="1"/>
          </p:cNvSpPr>
          <p:nvPr/>
        </p:nvSpPr>
        <p:spPr bwMode="auto">
          <a:xfrm>
            <a:off x="900113" y="1341438"/>
            <a:ext cx="7704137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ar-MA" sz="4000" u="sng">
                <a:solidFill>
                  <a:srgbClr val="FF9933"/>
                </a:solidFill>
              </a:rPr>
              <a:t>تعريف</a:t>
            </a:r>
          </a:p>
          <a:p>
            <a:pPr algn="r" eaLnBrk="0" hangingPunct="0"/>
            <a:endParaRPr lang="ar-MA" sz="1200"/>
          </a:p>
          <a:p>
            <a:pPr algn="r" rtl="1" eaLnBrk="0" hangingPunct="0">
              <a:buFont typeface="Wingdings" pitchFamily="2" charset="2"/>
              <a:buChar char="Ø"/>
            </a:pPr>
            <a:r>
              <a:rPr lang="fr-FR" sz="2400">
                <a:solidFill>
                  <a:schemeClr val="tx1"/>
                </a:solidFill>
              </a:rPr>
              <a:t> </a:t>
            </a:r>
            <a:r>
              <a:rPr lang="ar-MA" sz="2400" u="sng">
                <a:solidFill>
                  <a:schemeClr val="tx1"/>
                </a:solidFill>
              </a:rPr>
              <a:t>التعريف الفقهي</a:t>
            </a:r>
            <a:r>
              <a:rPr lang="ar-MA" sz="2400">
                <a:solidFill>
                  <a:schemeClr val="tx1"/>
                </a:solidFill>
              </a:rPr>
              <a:t>: الحالة المدنية هي مجموع صفات تلحق الفرد و تترتب عنها اثارا قانونية ترتبط بها حقوق و واجبات ما بين فترة ولادته و وفاته،</a:t>
            </a:r>
            <a:endParaRPr lang="fr-FR" sz="2400">
              <a:solidFill>
                <a:schemeClr val="tx1"/>
              </a:solidFill>
            </a:endParaRPr>
          </a:p>
          <a:p>
            <a:pPr rtl="1" eaLnBrk="0" hangingPunct="0"/>
            <a:endParaRPr lang="fr-FR" sz="2400">
              <a:solidFill>
                <a:schemeClr val="tx1"/>
              </a:solidFill>
            </a:endParaRPr>
          </a:p>
          <a:p>
            <a:pPr algn="r" rtl="1" eaLnBrk="0" hangingPunct="0">
              <a:buFont typeface="Wingdings" pitchFamily="2" charset="2"/>
              <a:buChar char="Ø"/>
            </a:pPr>
            <a:r>
              <a:rPr lang="fr-FR" sz="2400">
                <a:solidFill>
                  <a:schemeClr val="tx1"/>
                </a:solidFill>
              </a:rPr>
              <a:t> </a:t>
            </a:r>
            <a:r>
              <a:rPr lang="ar-MA" sz="2400" u="sng">
                <a:solidFill>
                  <a:schemeClr val="tx1"/>
                </a:solidFill>
              </a:rPr>
              <a:t>التعريف القانوني</a:t>
            </a:r>
            <a:r>
              <a:rPr lang="ar-MA" sz="2400">
                <a:solidFill>
                  <a:schemeClr val="tx1"/>
                </a:solidFill>
              </a:rPr>
              <a:t>: عرفت المادة الأولى من قانون الحالة المدنية بأنها نظام يقوم على تسجيل و ترسيم الوقائع المدنية الاساسية للفرد من  زواج و طلاق, وفاة, وضبط جميع البيانات المتعلقة بها من حيث نوعها و تاريخ و مكان حدوثها في سجلات الحالة المدنية </a:t>
            </a:r>
            <a:r>
              <a:rPr lang="ar-SA" sz="2400">
                <a:solidFill>
                  <a:schemeClr val="tx1"/>
                </a:solidFill>
              </a:rPr>
              <a:t>.</a:t>
            </a:r>
            <a:endParaRPr lang="fr-FR" sz="2400">
              <a:solidFill>
                <a:schemeClr val="tx1"/>
              </a:solidFill>
            </a:endParaRPr>
          </a:p>
          <a:p>
            <a:pPr rtl="1" eaLnBrk="0" hangingPunct="0"/>
            <a:endParaRPr lang="fr-FR" sz="2400">
              <a:solidFill>
                <a:schemeClr val="tx1"/>
              </a:solidFill>
            </a:endParaRPr>
          </a:p>
          <a:p>
            <a:pPr algn="r" eaLnBrk="0" hangingPunct="0"/>
            <a:endParaRPr lang="ar-MA"/>
          </a:p>
          <a:p>
            <a:pPr algn="r" eaLnBrk="0" hangingPunct="0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21B08B3-F698-4EE2-9D4E-1560292F7744}" type="slidenum">
              <a:rPr lang="fr-FR" altLang="fr-FR" smtClean="0"/>
              <a:pPr/>
              <a:t>3</a:t>
            </a:fld>
            <a:endParaRPr lang="fr-FR" altLang="fr-FR" smtClean="0"/>
          </a:p>
        </p:txBody>
      </p:sp>
      <p:sp>
        <p:nvSpPr>
          <p:cNvPr id="23554" name="ZoneTexte 4"/>
          <p:cNvSpPr txBox="1">
            <a:spLocks noChangeArrowheads="1"/>
          </p:cNvSpPr>
          <p:nvPr/>
        </p:nvSpPr>
        <p:spPr bwMode="auto">
          <a:xfrm>
            <a:off x="395288" y="1341438"/>
            <a:ext cx="8497887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ar-MA" sz="4000" u="sng">
                <a:solidFill>
                  <a:srgbClr val="FF9933"/>
                </a:solidFill>
              </a:rPr>
              <a:t>الأهداف</a:t>
            </a:r>
          </a:p>
          <a:p>
            <a:pPr algn="r" eaLnBrk="0" hangingPunct="0"/>
            <a:endParaRPr lang="ar-MA" sz="1200"/>
          </a:p>
          <a:p>
            <a:pPr algn="r" rtl="1" eaLnBrk="0" hangingPunct="0">
              <a:buFont typeface="Wingdings" pitchFamily="2" charset="2"/>
              <a:buChar char="Ø"/>
            </a:pPr>
            <a:r>
              <a:rPr lang="fr-FR" sz="2400">
                <a:solidFill>
                  <a:schemeClr val="tx1"/>
                </a:solidFill>
              </a:rPr>
              <a:t> </a:t>
            </a:r>
            <a:r>
              <a:rPr lang="ar-MA" sz="2400">
                <a:solidFill>
                  <a:schemeClr val="tx1"/>
                </a:solidFill>
              </a:rPr>
              <a:t>الحالة المدنية هي الوسيلة التي يتم فيها تسجيل الحوادث الديموغرافية كالولادات، الوفيات، الزواج و الطلاق. وهي عبارة عن وثيقة أساسية بالنسبة للفرد، كما أنها تمثل وضعيته القانونية. وأخيرا فإنها تعتبر وسيلة مهمة لتجميع المعطيات الديموغرافية خاصة التي تهم صحة المرأة و الطفل. كما أنها تمكن من حسب نسبة الولادات و الوفيات في حالة وجود معطيات جيدة.</a:t>
            </a:r>
          </a:p>
          <a:p>
            <a:pPr algn="r" rtl="1" eaLnBrk="0" hangingPunct="0">
              <a:buFont typeface="Wingdings" pitchFamily="2" charset="2"/>
              <a:buChar char="§"/>
            </a:pPr>
            <a:endParaRPr lang="ar-MA" sz="2400">
              <a:solidFill>
                <a:schemeClr val="tx1"/>
              </a:solidFill>
            </a:endParaRPr>
          </a:p>
          <a:p>
            <a:pPr algn="r" rtl="1" eaLnBrk="0" hangingPunct="0">
              <a:buFont typeface="Wingdings" pitchFamily="2" charset="2"/>
              <a:buChar char="Ø"/>
            </a:pPr>
            <a:r>
              <a:rPr lang="fr-FR" sz="2400">
                <a:solidFill>
                  <a:schemeClr val="tx1"/>
                </a:solidFill>
              </a:rPr>
              <a:t> </a:t>
            </a:r>
            <a:r>
              <a:rPr lang="ar-MA" sz="2400">
                <a:solidFill>
                  <a:schemeClr val="tx1"/>
                </a:solidFill>
              </a:rPr>
              <a:t>خاصية الحالة المدنية تكمن في شموليتها, قلة مصارفها، مداومتها وأخيرا أهميتها بالنسبة للفرد في المجتمع</a:t>
            </a:r>
          </a:p>
          <a:p>
            <a:pPr algn="just" rtl="1" eaLnBrk="0" hangingPunct="0"/>
            <a:r>
              <a:rPr lang="ar-MA" sz="3600">
                <a:solidFill>
                  <a:schemeClr val="tx1"/>
                </a:solidFill>
              </a:rPr>
              <a:t>                                                 </a:t>
            </a:r>
            <a:endParaRPr lang="fr-FR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0857B90-2B51-4A10-842A-2A46A300BEAB}" type="slidenum">
              <a:rPr lang="fr-FR" altLang="fr-FR" smtClean="0"/>
              <a:pPr/>
              <a:t>4</a:t>
            </a:fld>
            <a:endParaRPr lang="fr-FR" altLang="fr-FR" smtClean="0"/>
          </a:p>
        </p:txBody>
      </p:sp>
      <p:sp>
        <p:nvSpPr>
          <p:cNvPr id="24578" name="ZoneTexte 4"/>
          <p:cNvSpPr txBox="1">
            <a:spLocks noChangeArrowheads="1"/>
          </p:cNvSpPr>
          <p:nvPr/>
        </p:nvSpPr>
        <p:spPr bwMode="auto">
          <a:xfrm>
            <a:off x="684213" y="688975"/>
            <a:ext cx="7704137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endParaRPr lang="ar-MA" b="1"/>
          </a:p>
          <a:p>
            <a:pPr algn="r" eaLnBrk="0" hangingPunct="0"/>
            <a:r>
              <a:rPr lang="ar-MA" sz="4000" u="sng">
                <a:solidFill>
                  <a:srgbClr val="FF9933"/>
                </a:solidFill>
              </a:rPr>
              <a:t>الجوانب المنهجية</a:t>
            </a:r>
            <a:r>
              <a:rPr lang="ar-MA" sz="4000" b="1" u="sng">
                <a:solidFill>
                  <a:srgbClr val="FF9933"/>
                </a:solidFill>
              </a:rPr>
              <a:t> </a:t>
            </a:r>
            <a:r>
              <a:rPr lang="ar-MA" sz="4000" b="1">
                <a:solidFill>
                  <a:schemeClr val="tx1"/>
                </a:solidFill>
              </a:rPr>
              <a:t>	  </a:t>
            </a:r>
          </a:p>
          <a:p>
            <a:pPr algn="r" eaLnBrk="0" hangingPunct="0"/>
            <a:r>
              <a:rPr lang="ar-MA" sz="2400">
                <a:solidFill>
                  <a:schemeClr val="tx1"/>
                </a:solidFill>
              </a:rPr>
              <a:t>	- التجميع.</a:t>
            </a:r>
          </a:p>
          <a:p>
            <a:pPr algn="r" eaLnBrk="0" hangingPunct="0"/>
            <a:r>
              <a:rPr lang="fr-FR" sz="2400">
                <a:solidFill>
                  <a:schemeClr val="tx1"/>
                </a:solidFill>
              </a:rPr>
              <a:t>.</a:t>
            </a:r>
            <a:r>
              <a:rPr lang="ar-MA" sz="2400">
                <a:solidFill>
                  <a:schemeClr val="tx1"/>
                </a:solidFill>
              </a:rPr>
              <a:t>- الفرز </a:t>
            </a:r>
          </a:p>
          <a:p>
            <a:pPr algn="r" eaLnBrk="0" hangingPunct="0"/>
            <a:r>
              <a:rPr lang="ar-MA" sz="2400">
                <a:solidFill>
                  <a:schemeClr val="tx1"/>
                </a:solidFill>
              </a:rPr>
              <a:t>- الترميز.</a:t>
            </a:r>
          </a:p>
          <a:p>
            <a:pPr algn="r" eaLnBrk="0" hangingPunct="0"/>
            <a:r>
              <a:rPr lang="ar-MA" sz="2400">
                <a:solidFill>
                  <a:schemeClr val="tx1"/>
                </a:solidFill>
              </a:rPr>
              <a:t> </a:t>
            </a:r>
            <a:r>
              <a:rPr lang="fr-FR" sz="2400">
                <a:solidFill>
                  <a:schemeClr val="tx1"/>
                </a:solidFill>
              </a:rPr>
              <a:t>.</a:t>
            </a:r>
            <a:r>
              <a:rPr lang="ar-MA" sz="2400">
                <a:solidFill>
                  <a:schemeClr val="tx1"/>
                </a:solidFill>
              </a:rPr>
              <a:t>- التحصيل </a:t>
            </a:r>
          </a:p>
          <a:p>
            <a:pPr algn="r" eaLnBrk="0" hangingPunct="0"/>
            <a:r>
              <a:rPr lang="ar-MA" sz="2400">
                <a:solidFill>
                  <a:schemeClr val="tx1"/>
                </a:solidFill>
              </a:rPr>
              <a:t>- تصفية و مراقبة الجذاذة.</a:t>
            </a:r>
          </a:p>
          <a:p>
            <a:pPr algn="r" eaLnBrk="0" hangingPunct="0"/>
            <a:r>
              <a:rPr lang="ar-MA" sz="2400">
                <a:solidFill>
                  <a:schemeClr val="tx1"/>
                </a:solidFill>
              </a:rPr>
              <a:t>- الوسائل البشرية: يتكون فريق هده العملية من مشرف و سبعة أعوان .</a:t>
            </a:r>
          </a:p>
          <a:p>
            <a:pPr algn="r" eaLnBrk="0" hangingPunct="0"/>
            <a:r>
              <a:rPr lang="ar-MA" sz="2400">
                <a:solidFill>
                  <a:schemeClr val="tx1"/>
                </a:solidFill>
              </a:rPr>
              <a:t>	   بالنسبة لمختلف أنواع أوراق التصاريح التي تملأ من طرف ضباط وأعوان الحالة المدنية التابعين لوزارة الداخلية:  </a:t>
            </a:r>
          </a:p>
          <a:p>
            <a:pPr algn="r" eaLnBrk="0" hangingPunct="0"/>
            <a:r>
              <a:rPr lang="ar-MA" sz="2400">
                <a:solidFill>
                  <a:schemeClr val="tx1"/>
                </a:solidFill>
              </a:rPr>
              <a:t>- أوراق تصاريح الولادات.</a:t>
            </a:r>
          </a:p>
          <a:p>
            <a:pPr algn="r" eaLnBrk="0" hangingPunct="0"/>
            <a:r>
              <a:rPr lang="ar-MA" sz="2400">
                <a:solidFill>
                  <a:schemeClr val="tx1"/>
                </a:solidFill>
              </a:rPr>
              <a:t>- </a:t>
            </a:r>
            <a:r>
              <a:rPr lang="ar-MA">
                <a:solidFill>
                  <a:schemeClr val="tx1"/>
                </a:solidFill>
              </a:rPr>
              <a:t>أوراق تصاريح</a:t>
            </a:r>
            <a:r>
              <a:rPr lang="ar-MA"/>
              <a:t> </a:t>
            </a:r>
            <a:r>
              <a:rPr lang="ar-MA" sz="2400">
                <a:solidFill>
                  <a:schemeClr val="tx1"/>
                </a:solidFill>
              </a:rPr>
              <a:t>الوفيات.</a:t>
            </a:r>
          </a:p>
          <a:p>
            <a:pPr algn="r" eaLnBrk="0" hangingPunct="0"/>
            <a:r>
              <a:rPr lang="ar-MA" sz="2400">
                <a:solidFill>
                  <a:schemeClr val="tx1"/>
                </a:solidFill>
              </a:rPr>
              <a:t>- </a:t>
            </a:r>
            <a:r>
              <a:rPr lang="ar-MA">
                <a:solidFill>
                  <a:schemeClr val="tx1"/>
                </a:solidFill>
              </a:rPr>
              <a:t>أوراق تصاريح</a:t>
            </a:r>
            <a:r>
              <a:rPr lang="ar-MA" sz="2400">
                <a:solidFill>
                  <a:schemeClr val="tx1"/>
                </a:solidFill>
              </a:rPr>
              <a:t> أحكام الولادات و الوفيات.</a:t>
            </a:r>
          </a:p>
          <a:p>
            <a:pPr algn="r" eaLnBrk="0" hangingPunct="0"/>
            <a:r>
              <a:rPr lang="ar-MA" sz="2400">
                <a:solidFill>
                  <a:schemeClr val="tx1"/>
                </a:solidFill>
              </a:rPr>
              <a:t>- </a:t>
            </a:r>
            <a:r>
              <a:rPr lang="ar-MA">
                <a:solidFill>
                  <a:schemeClr val="tx1"/>
                </a:solidFill>
              </a:rPr>
              <a:t>أوراق تصاريح</a:t>
            </a:r>
            <a:r>
              <a:rPr lang="ar-MA"/>
              <a:t> </a:t>
            </a:r>
            <a:r>
              <a:rPr lang="ar-MA" sz="2400">
                <a:solidFill>
                  <a:schemeClr val="tx1"/>
                </a:solidFill>
              </a:rPr>
              <a:t>الزواج.</a:t>
            </a:r>
          </a:p>
          <a:p>
            <a:pPr algn="r" eaLnBrk="0" hangingPunct="0"/>
            <a:r>
              <a:rPr lang="ar-MA" sz="2400">
                <a:solidFill>
                  <a:schemeClr val="tx1"/>
                </a:solidFill>
              </a:rPr>
              <a:t>- </a:t>
            </a:r>
            <a:r>
              <a:rPr lang="ar-MA">
                <a:solidFill>
                  <a:schemeClr val="tx1"/>
                </a:solidFill>
              </a:rPr>
              <a:t>أوراق تصاريح</a:t>
            </a:r>
            <a:r>
              <a:rPr lang="ar-MA"/>
              <a:t> </a:t>
            </a:r>
            <a:r>
              <a:rPr lang="ar-MA" sz="2400">
                <a:solidFill>
                  <a:schemeClr val="tx1"/>
                </a:solidFill>
              </a:rPr>
              <a:t>الطلاق.</a:t>
            </a:r>
          </a:p>
          <a:p>
            <a:pPr algn="r" eaLnBrk="0" hangingPunct="0"/>
            <a:endParaRPr lang="ar-MA" sz="2400" b="1">
              <a:solidFill>
                <a:schemeClr val="tx1"/>
              </a:solidFill>
            </a:endParaRPr>
          </a:p>
          <a:p>
            <a:pPr algn="r" eaLnBrk="0" hangingPunct="0"/>
            <a:endParaRPr lang="ar-MA" sz="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A813AD4-2868-4983-8517-71BC87958524}" type="slidenum">
              <a:rPr lang="fr-FR" altLang="fr-FR" smtClean="0"/>
              <a:pPr/>
              <a:t>5</a:t>
            </a:fld>
            <a:endParaRPr lang="fr-FR" altLang="fr-FR" smtClean="0"/>
          </a:p>
        </p:txBody>
      </p:sp>
      <p:sp>
        <p:nvSpPr>
          <p:cNvPr id="25602" name="ZoneTexte 5"/>
          <p:cNvSpPr txBox="1">
            <a:spLocks noChangeArrowheads="1"/>
          </p:cNvSpPr>
          <p:nvPr/>
        </p:nvSpPr>
        <p:spPr bwMode="auto">
          <a:xfrm>
            <a:off x="395288" y="692150"/>
            <a:ext cx="8424862" cy="729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MA" sz="2400" b="1">
                <a:solidFill>
                  <a:srgbClr val="C00000"/>
                </a:solidFill>
              </a:rPr>
              <a:t>مرحلة استخراج الجداول الإحصائية ومراجعتها</a:t>
            </a:r>
            <a:endParaRPr lang="ar-MA" sz="2400">
              <a:solidFill>
                <a:srgbClr val="000000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ar-MA" sz="2400">
                <a:solidFill>
                  <a:srgbClr val="000000"/>
                </a:solidFill>
              </a:rPr>
              <a:t>تقوم مديرية الإحصاء باستغلال البيانات المحصلة وتحويلها إلى جداول إحصائية بواسطة برامج </a:t>
            </a:r>
            <a:r>
              <a:rPr lang="fr-FR" sz="2400">
                <a:solidFill>
                  <a:srgbClr val="000000"/>
                </a:solidFill>
              </a:rPr>
              <a:t>SPSS</a:t>
            </a:r>
            <a:r>
              <a:rPr lang="ar-MA" sz="2400">
                <a:solidFill>
                  <a:srgbClr val="000000"/>
                </a:solidFill>
              </a:rPr>
              <a:t> بعد إعادة تصفية المعطيات المحصلة من الأخطاء والتدقيق في مدى منطقيتها وإجراء اختبارات الترابط بين المعلومات</a:t>
            </a:r>
            <a:r>
              <a:rPr lang="fr-FR" sz="2400">
                <a:solidFill>
                  <a:srgbClr val="000000"/>
                </a:solidFill>
              </a:rPr>
              <a:t> Test de cohérence </a:t>
            </a:r>
            <a:r>
              <a:rPr lang="ar-MA" sz="2400">
                <a:solidFill>
                  <a:srgbClr val="000000"/>
                </a:solidFill>
              </a:rPr>
              <a:t>. </a:t>
            </a:r>
          </a:p>
          <a:p>
            <a:pPr algn="just" rtl="1">
              <a:lnSpc>
                <a:spcPct val="150000"/>
              </a:lnSpc>
            </a:pPr>
            <a:endParaRPr lang="ar-MA" sz="2400">
              <a:solidFill>
                <a:srgbClr val="000000"/>
              </a:solidFill>
            </a:endParaRPr>
          </a:p>
          <a:p>
            <a:pPr algn="just" rtl="1">
              <a:lnSpc>
                <a:spcPct val="150000"/>
              </a:lnSpc>
            </a:pPr>
            <a:endParaRPr lang="ar-MA" sz="2400">
              <a:solidFill>
                <a:srgbClr val="000000"/>
              </a:solidFill>
            </a:endParaRPr>
          </a:p>
          <a:p>
            <a:pPr algn="just" rtl="1">
              <a:lnSpc>
                <a:spcPct val="150000"/>
              </a:lnSpc>
            </a:pPr>
            <a:endParaRPr lang="ar-MA" sz="2400">
              <a:solidFill>
                <a:srgbClr val="000000"/>
              </a:solidFill>
            </a:endParaRPr>
          </a:p>
          <a:p>
            <a:pPr algn="just" rtl="1">
              <a:lnSpc>
                <a:spcPct val="150000"/>
              </a:lnSpc>
            </a:pPr>
            <a:endParaRPr lang="ar-MA" sz="2400">
              <a:solidFill>
                <a:srgbClr val="000000"/>
              </a:solidFill>
            </a:endParaRPr>
          </a:p>
          <a:p>
            <a:pPr algn="just" rtl="1">
              <a:lnSpc>
                <a:spcPct val="150000"/>
              </a:lnSpc>
            </a:pPr>
            <a:endParaRPr lang="ar-MA" sz="2400">
              <a:solidFill>
                <a:srgbClr val="000000"/>
              </a:solidFill>
            </a:endParaRPr>
          </a:p>
          <a:p>
            <a:pPr algn="just" rtl="1">
              <a:lnSpc>
                <a:spcPct val="150000"/>
              </a:lnSpc>
            </a:pPr>
            <a:endParaRPr lang="ar-MA" sz="2400">
              <a:solidFill>
                <a:srgbClr val="000000"/>
              </a:solidFill>
            </a:endParaRPr>
          </a:p>
          <a:p>
            <a:pPr algn="just" rtl="1">
              <a:lnSpc>
                <a:spcPct val="150000"/>
              </a:lnSpc>
            </a:pPr>
            <a:endParaRPr lang="ar-MA" sz="2400">
              <a:solidFill>
                <a:srgbClr val="000000"/>
              </a:solidFill>
            </a:endParaRPr>
          </a:p>
          <a:p>
            <a:pPr algn="just" rtl="1">
              <a:lnSpc>
                <a:spcPct val="150000"/>
              </a:lnSpc>
            </a:pPr>
            <a:endParaRPr lang="ar-MA" sz="2400">
              <a:solidFill>
                <a:srgbClr val="000000"/>
              </a:solidFill>
            </a:endParaRPr>
          </a:p>
          <a:p>
            <a:pPr algn="just" rtl="1">
              <a:lnSpc>
                <a:spcPct val="150000"/>
              </a:lnSpc>
            </a:pPr>
            <a:endParaRPr lang="ar-MA" sz="2400">
              <a:solidFill>
                <a:srgbClr val="00000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642910" y="214311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pPr>
              <a:defRPr/>
            </a:pPr>
            <a:r>
              <a:rPr lang="ar-MA" altLang="en-US" sz="3600" i="1" kern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إحصائيات النقل</a:t>
            </a:r>
            <a:endParaRPr lang="fr-FR" altLang="en-US" sz="3600" i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25604" name="Espace réservé du pied de page 3"/>
          <p:cNvSpPr txBox="1">
            <a:spLocks/>
          </p:cNvSpPr>
          <p:nvPr/>
        </p:nvSpPr>
        <p:spPr bwMode="auto">
          <a:xfrm>
            <a:off x="3143250" y="621506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ar-MA" sz="1600" b="1">
                <a:solidFill>
                  <a:schemeClr val="tx1"/>
                </a:solidFill>
                <a:latin typeface="Calibri" pitchFamily="34" charset="0"/>
              </a:rPr>
              <a:t>بوعزة بوشخار</a:t>
            </a:r>
            <a:endParaRPr lang="fr-FR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605" name="Espace réservé du numéro de diapositive 4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C6FDA26D-C969-46A5-85F2-F24E2FB49CEE}" type="slidenum">
              <a:rPr lang="fr-FR"/>
              <a:pPr eaLnBrk="0" hangingPunct="0"/>
              <a:t>5</a:t>
            </a:fld>
            <a:endParaRPr lang="fr-FR"/>
          </a:p>
        </p:txBody>
      </p:sp>
      <p:pic>
        <p:nvPicPr>
          <p:cNvPr id="9" name="Picture 3" descr="C:\Users\User\Desktop\_Copie de WD Sync 18-05-2014\E\SEIS\Dossiers Missions\mission Kuwait 25-28 novembre 2013\fiche declaration deces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CCFF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0" y="0"/>
            <a:ext cx="4635139" cy="6858000"/>
          </a:xfrm>
          <a:prstGeom prst="rect">
            <a:avLst/>
          </a:prstGeom>
          <a:noFill/>
          <a:extLst/>
        </p:spPr>
      </p:pic>
      <p:pic>
        <p:nvPicPr>
          <p:cNvPr id="10" name="Picture 2" descr="C:\Users\User\Desktop\_Copie de WD Sync 18-05-2014\E\SEIS\Dossiers Missions\mission Kuwait 25-28 novembre 2013\fiche declaration naissance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4632288" y="-5620"/>
            <a:ext cx="4797496" cy="68636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MA" sz="3600" b="0" u="sng" smtClean="0">
                <a:solidFill>
                  <a:srgbClr val="FF9933"/>
                </a:solidFill>
                <a:latin typeface="Arial" charset="0"/>
                <a:cs typeface="Arial" charset="0"/>
              </a:rPr>
              <a:t>مرحلة</a:t>
            </a:r>
            <a:r>
              <a:rPr lang="ar-MA" sz="3600" u="sng" smtClean="0">
                <a:solidFill>
                  <a:srgbClr val="FF9933"/>
                </a:solidFill>
                <a:latin typeface="Arial" charset="0"/>
                <a:cs typeface="Arial" charset="0"/>
              </a:rPr>
              <a:t> </a:t>
            </a:r>
            <a:r>
              <a:rPr lang="ar-MA" sz="3600" b="0" u="sng" smtClean="0">
                <a:solidFill>
                  <a:srgbClr val="FF9933"/>
                </a:solidFill>
                <a:latin typeface="Arial" charset="0"/>
                <a:cs typeface="Arial" charset="0"/>
              </a:rPr>
              <a:t>استخراج</a:t>
            </a:r>
            <a:r>
              <a:rPr lang="ar-MA" sz="3600" u="sng" smtClean="0">
                <a:solidFill>
                  <a:srgbClr val="FF9933"/>
                </a:solidFill>
                <a:latin typeface="Arial" charset="0"/>
                <a:cs typeface="Arial" charset="0"/>
              </a:rPr>
              <a:t> </a:t>
            </a:r>
            <a:r>
              <a:rPr lang="ar-MA" sz="3600" b="0" u="sng" smtClean="0">
                <a:solidFill>
                  <a:srgbClr val="FF9933"/>
                </a:solidFill>
                <a:latin typeface="Arial" charset="0"/>
                <a:cs typeface="Arial" charset="0"/>
              </a:rPr>
              <a:t>الجداول</a:t>
            </a:r>
            <a:r>
              <a:rPr lang="ar-MA" sz="3600" u="sng" smtClean="0">
                <a:solidFill>
                  <a:srgbClr val="FF9933"/>
                </a:solidFill>
                <a:latin typeface="Arial" charset="0"/>
                <a:cs typeface="Arial" charset="0"/>
              </a:rPr>
              <a:t> </a:t>
            </a:r>
            <a:r>
              <a:rPr lang="ar-MA" b="0" u="sng" smtClean="0">
                <a:solidFill>
                  <a:srgbClr val="FF9933"/>
                </a:solidFill>
                <a:latin typeface="Arial" charset="0"/>
                <a:cs typeface="Arial" charset="0"/>
              </a:rPr>
              <a:t>الإحصائية</a:t>
            </a:r>
            <a:r>
              <a:rPr lang="ar-MA" sz="3600" u="sng" smtClean="0">
                <a:solidFill>
                  <a:srgbClr val="FF9933"/>
                </a:solidFill>
                <a:latin typeface="Arial" charset="0"/>
                <a:cs typeface="Arial" charset="0"/>
              </a:rPr>
              <a:t> </a:t>
            </a:r>
            <a:r>
              <a:rPr lang="ar-MA" sz="3600" b="0" u="sng" smtClean="0">
                <a:solidFill>
                  <a:srgbClr val="FF9933"/>
                </a:solidFill>
                <a:latin typeface="Arial" charset="0"/>
                <a:cs typeface="Arial" charset="0"/>
              </a:rPr>
              <a:t>ومراجعتها</a:t>
            </a:r>
            <a:endParaRPr lang="fr-FR" sz="3600" b="0" u="sng" smtClean="0">
              <a:solidFill>
                <a:srgbClr val="FF9933"/>
              </a:solidFill>
            </a:endParaRPr>
          </a:p>
        </p:txBody>
      </p:sp>
      <p:sp>
        <p:nvSpPr>
          <p:cNvPr id="26626" name="Espace réservé du contenu 2"/>
          <p:cNvSpPr>
            <a:spLocks noGrp="1"/>
          </p:cNvSpPr>
          <p:nvPr>
            <p:ph idx="1"/>
          </p:nvPr>
        </p:nvSpPr>
        <p:spPr>
          <a:xfrm>
            <a:off x="179388" y="1916113"/>
            <a:ext cx="8229600" cy="3992562"/>
          </a:xfrm>
        </p:spPr>
        <p:txBody>
          <a:bodyPr/>
          <a:lstStyle/>
          <a:p>
            <a:pPr marL="0" indent="0" algn="just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MA" smtClean="0">
                <a:solidFill>
                  <a:schemeClr val="tx1"/>
                </a:solidFill>
              </a:rPr>
              <a:t>تقوم مديرية الإحصاء باستغلال البيانات المحصلة وتحويلها إلى جداول إحصائية بواسطة برامج </a:t>
            </a:r>
            <a:r>
              <a:rPr lang="fr-FR" smtClean="0">
                <a:solidFill>
                  <a:schemeClr val="tx1"/>
                </a:solidFill>
                <a:cs typeface="Arial" charset="0"/>
              </a:rPr>
              <a:t>SPSS</a:t>
            </a:r>
            <a:r>
              <a:rPr lang="ar-MA" smtClean="0">
                <a:solidFill>
                  <a:schemeClr val="tx1"/>
                </a:solidFill>
              </a:rPr>
              <a:t> بعد إعادة تصفية المعطيات المحصلة من الأخطاء والتدقيق في مدى منطقيتها وإجراء اختبارات الترابط بين المعلومات</a:t>
            </a:r>
            <a:r>
              <a:rPr lang="fr-FR" smtClean="0">
                <a:solidFill>
                  <a:schemeClr val="tx1"/>
                </a:solidFill>
                <a:cs typeface="Arial" charset="0"/>
              </a:rPr>
              <a:t> Test de cohérence </a:t>
            </a:r>
            <a:r>
              <a:rPr lang="ar-MA" smtClean="0">
                <a:solidFill>
                  <a:schemeClr val="tx1"/>
                </a:solidFill>
              </a:rPr>
              <a:t>. </a:t>
            </a:r>
          </a:p>
          <a:p>
            <a:pPr marL="0" indent="0" algn="just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CF5A276-46AF-4F60-854A-A476B7D2A1E5}" type="slidenum">
              <a:rPr lang="fr-FR" altLang="fr-FR" smtClean="0"/>
              <a:pPr/>
              <a:t>6</a:t>
            </a:fld>
            <a:endParaRPr lang="fr-FR" altLang="fr-FR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cp_mod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F18E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F18E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hcp_mod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61155</TotalTime>
  <Words>327</Words>
  <Application>Microsoft Office PowerPoint</Application>
  <PresentationFormat>Affichage à l'écran (4:3)</PresentationFormat>
  <Paragraphs>59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Modèle de conception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</vt:lpstr>
      <vt:lpstr>hcp_model</vt:lpstr>
      <vt:lpstr>hcp_model</vt:lpstr>
      <vt:lpstr>المديرية الجهوية للرباط-سلا-قنيطرة </vt:lpstr>
      <vt:lpstr>Diapositive 2</vt:lpstr>
      <vt:lpstr>Diapositive 3</vt:lpstr>
      <vt:lpstr>Diapositive 4</vt:lpstr>
      <vt:lpstr>Diapositive 5</vt:lpstr>
      <vt:lpstr>مرحلة استخراج الجداول الإحصائية ومراجعتها</vt:lpstr>
    </vt:vector>
  </TitlesOfParts>
  <Company>dcn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mafkir</dc:creator>
  <cp:lastModifiedBy>utilisateur_DRRSZZ</cp:lastModifiedBy>
  <cp:revision>884</cp:revision>
  <cp:lastPrinted>2015-10-11T16:10:36Z</cp:lastPrinted>
  <dcterms:created xsi:type="dcterms:W3CDTF">2008-03-11T16:08:11Z</dcterms:created>
  <dcterms:modified xsi:type="dcterms:W3CDTF">2015-10-20T10:00:02Z</dcterms:modified>
</cp:coreProperties>
</file>