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0"/>
  </p:notesMasterIdLst>
  <p:sldIdLst>
    <p:sldId id="259" r:id="rId2"/>
    <p:sldId id="448" r:id="rId3"/>
    <p:sldId id="445" r:id="rId4"/>
    <p:sldId id="444" r:id="rId5"/>
    <p:sldId id="260" r:id="rId6"/>
    <p:sldId id="263" r:id="rId7"/>
    <p:sldId id="287" r:id="rId8"/>
    <p:sldId id="353" r:id="rId9"/>
    <p:sldId id="321" r:id="rId10"/>
    <p:sldId id="348" r:id="rId11"/>
    <p:sldId id="418" r:id="rId12"/>
    <p:sldId id="318" r:id="rId13"/>
    <p:sldId id="319" r:id="rId14"/>
    <p:sldId id="419" r:id="rId15"/>
    <p:sldId id="421" r:id="rId16"/>
    <p:sldId id="326" r:id="rId17"/>
    <p:sldId id="327" r:id="rId18"/>
    <p:sldId id="280" r:id="rId19"/>
    <p:sldId id="432" r:id="rId20"/>
    <p:sldId id="433" r:id="rId21"/>
    <p:sldId id="414" r:id="rId22"/>
    <p:sldId id="415" r:id="rId23"/>
    <p:sldId id="379" r:id="rId24"/>
    <p:sldId id="382" r:id="rId25"/>
    <p:sldId id="393" r:id="rId26"/>
    <p:sldId id="394" r:id="rId27"/>
    <p:sldId id="362" r:id="rId28"/>
    <p:sldId id="351" r:id="rId29"/>
    <p:sldId id="387" r:id="rId30"/>
    <p:sldId id="337" r:id="rId31"/>
    <p:sldId id="425" r:id="rId32"/>
    <p:sldId id="395" r:id="rId33"/>
    <p:sldId id="417" r:id="rId34"/>
    <p:sldId id="276" r:id="rId35"/>
    <p:sldId id="423" r:id="rId36"/>
    <p:sldId id="403" r:id="rId37"/>
    <p:sldId id="443" r:id="rId38"/>
    <p:sldId id="422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739" autoAdjust="0"/>
  </p:normalViewPr>
  <p:slideViewPr>
    <p:cSldViewPr>
      <p:cViewPr>
        <p:scale>
          <a:sx n="60" d="100"/>
          <a:sy n="60" d="100"/>
        </p:scale>
        <p:origin x="-132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admin\Desktop\bilan%202&#232;me%20trimestre%202014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\Desktop\bilan%202&#232;me%20trimestre%202014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\Desktop\bilan%202&#232;me%20trimestre%202014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7.697110336723148E-2"/>
          <c:y val="5.2922798367749026E-2"/>
          <c:w val="0.85260655701792132"/>
          <c:h val="0.601171191188967"/>
        </c:manualLayout>
      </c:layout>
      <c:bar3DChart>
        <c:barDir val="col"/>
        <c:grouping val="clustered"/>
        <c:ser>
          <c:idx val="0"/>
          <c:order val="0"/>
          <c:tx>
            <c:v>Nbre de prvt pour analyses bactériologiques</c:v>
          </c:tx>
          <c:spPr>
            <a:solidFill>
              <a:srgbClr val="8064A2">
                <a:lumMod val="75000"/>
              </a:srgbClr>
            </a:solidFill>
          </c:spPr>
          <c:dLbls>
            <c:dLbl>
              <c:idx val="3"/>
              <c:layout>
                <c:manualLayout>
                  <c:x val="7.3067278238926045E-2"/>
                  <c:y val="6.331205364646093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HA!$E$29:$E$32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HA!$F$29:$F$32</c:f>
              <c:numCache>
                <c:formatCode>General</c:formatCode>
                <c:ptCount val="4"/>
                <c:pt idx="0">
                  <c:v>108</c:v>
                </c:pt>
                <c:pt idx="1">
                  <c:v>16</c:v>
                </c:pt>
                <c:pt idx="2">
                  <c:v>211</c:v>
                </c:pt>
                <c:pt idx="3">
                  <c:v>335</c:v>
                </c:pt>
              </c:numCache>
            </c:numRef>
          </c:val>
        </c:ser>
        <c:ser>
          <c:idx val="1"/>
          <c:order val="1"/>
          <c:tx>
            <c:v>Nbre de prvt non conforme</c:v>
          </c:tx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3.055555555555560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1111111111111143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4.1666666666666692E-2"/>
                  <c:y val="4.629629629629653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HA!$E$29:$E$32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HA!$G$29:$G$32</c:f>
              <c:numCache>
                <c:formatCode>General</c:formatCode>
                <c:ptCount val="4"/>
                <c:pt idx="0">
                  <c:v>41</c:v>
                </c:pt>
                <c:pt idx="1">
                  <c:v>2</c:v>
                </c:pt>
                <c:pt idx="2">
                  <c:v>89</c:v>
                </c:pt>
                <c:pt idx="3">
                  <c:v>132</c:v>
                </c:pt>
              </c:numCache>
            </c:numRef>
          </c:val>
        </c:ser>
        <c:shape val="cylinder"/>
        <c:axId val="53424128"/>
        <c:axId val="53425664"/>
        <c:axId val="0"/>
      </c:bar3DChart>
      <c:catAx>
        <c:axId val="53424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53425664"/>
        <c:crosses val="autoZero"/>
        <c:auto val="1"/>
        <c:lblAlgn val="ctr"/>
        <c:lblOffset val="100"/>
      </c:catAx>
      <c:valAx>
        <c:axId val="53425664"/>
        <c:scaling>
          <c:orientation val="minMax"/>
        </c:scaling>
        <c:axPos val="l"/>
        <c:numFmt formatCode="General" sourceLinked="1"/>
        <c:tickLblPos val="nextTo"/>
        <c:crossAx val="5342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2954155328594182E-2"/>
          <c:y val="0.86624834477850865"/>
          <c:w val="0.9572369501980218"/>
          <c:h val="0.120749346168744"/>
        </c:manualLayout>
      </c:layout>
      <c:txPr>
        <a:bodyPr/>
        <a:lstStyle/>
        <a:p>
          <a:pPr>
            <a:defRPr sz="1200"/>
          </a:pPr>
          <a:endParaRPr lang="fr-FR"/>
        </a:p>
      </c:txPr>
    </c:legend>
    <c:plotVisOnly val="1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5.6778041527131923E-2"/>
          <c:y val="5.0208808707864053E-2"/>
          <c:w val="0.91678305585093656"/>
          <c:h val="0.65560877851179433"/>
        </c:manualLayout>
      </c:layout>
      <c:bar3DChart>
        <c:barDir val="col"/>
        <c:grouping val="clustered"/>
        <c:ser>
          <c:idx val="0"/>
          <c:order val="0"/>
          <c:tx>
            <c:v>Nbre des inspections sanitaires prévus</c:v>
          </c:tx>
          <c:dLbls>
            <c:dLbl>
              <c:idx val="0"/>
              <c:layout>
                <c:manualLayout>
                  <c:x val="1.1023080768803527E-2"/>
                  <c:y val="-1.3566868638527444E-2"/>
                </c:manualLayout>
              </c:layout>
              <c:showVal val="1"/>
            </c:dLbl>
            <c:dLbl>
              <c:idx val="1"/>
              <c:layout>
                <c:manualLayout>
                  <c:x val="-3.1494516482295791E-3"/>
                  <c:y val="-3.6178316369406251E-2"/>
                </c:manualLayout>
              </c:layout>
              <c:showVal val="1"/>
            </c:dLbl>
            <c:dLbl>
              <c:idx val="2"/>
              <c:layout>
                <c:manualLayout>
                  <c:x val="7.8736291205739571E-3"/>
                  <c:y val="-4.0700605915582104E-2"/>
                </c:manualLayout>
              </c:layout>
              <c:showVal val="1"/>
            </c:dLbl>
            <c:dLbl>
              <c:idx val="3"/>
              <c:layout>
                <c:manualLayout>
                  <c:x val="1.8896709889377441E-2"/>
                  <c:y val="-9.044579092351560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HA!$D$65:$D$68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HA!$E$65:$E$68</c:f>
              <c:numCache>
                <c:formatCode>General</c:formatCode>
                <c:ptCount val="4"/>
                <c:pt idx="0">
                  <c:v>2244</c:v>
                </c:pt>
                <c:pt idx="1">
                  <c:v>1168</c:v>
                </c:pt>
                <c:pt idx="2">
                  <c:v>2187</c:v>
                </c:pt>
                <c:pt idx="3">
                  <c:v>5599</c:v>
                </c:pt>
              </c:numCache>
            </c:numRef>
          </c:val>
        </c:ser>
        <c:ser>
          <c:idx val="1"/>
          <c:order val="1"/>
          <c:tx>
            <c:v>Nmbre des inspections réalisées</c:v>
          </c:tx>
          <c:dLbls>
            <c:dLbl>
              <c:idx val="0"/>
              <c:layout>
                <c:manualLayout>
                  <c:x val="7.8736291205739363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5747258241147841E-2"/>
                  <c:y val="-1.3566868638527444E-2"/>
                </c:manualLayout>
              </c:layout>
              <c:showVal val="1"/>
            </c:dLbl>
            <c:dLbl>
              <c:idx val="2"/>
              <c:layout>
                <c:manualLayout>
                  <c:x val="2.6770339009951384E-2"/>
                  <c:y val="-9.0445790923515609E-3"/>
                </c:manualLayout>
              </c:layout>
              <c:showVal val="1"/>
            </c:dLbl>
            <c:dLbl>
              <c:idx val="3"/>
              <c:layout>
                <c:manualLayout>
                  <c:x val="2.834506483406603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HA!$D$65:$D$68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HA!$F$65:$F$68</c:f>
              <c:numCache>
                <c:formatCode>General</c:formatCode>
                <c:ptCount val="4"/>
                <c:pt idx="0">
                  <c:v>440</c:v>
                </c:pt>
                <c:pt idx="1">
                  <c:v>1098</c:v>
                </c:pt>
                <c:pt idx="2">
                  <c:v>1985</c:v>
                </c:pt>
                <c:pt idx="3">
                  <c:v>3523</c:v>
                </c:pt>
              </c:numCache>
            </c:numRef>
          </c:val>
        </c:ser>
        <c:ser>
          <c:idx val="2"/>
          <c:order val="2"/>
          <c:tx>
            <c:v>Etat d'hygiène non satisfaisant </c:v>
          </c:tx>
          <c:dLbls>
            <c:dLbl>
              <c:idx val="0"/>
              <c:layout>
                <c:manualLayout>
                  <c:x val="9.4483549446886857E-3"/>
                  <c:y val="-2.7133737277054887E-2"/>
                </c:manualLayout>
              </c:layout>
              <c:showVal val="1"/>
            </c:dLbl>
            <c:dLbl>
              <c:idx val="1"/>
              <c:layout>
                <c:manualLayout>
                  <c:x val="1.7120130052026564E-2"/>
                  <c:y val="-4.5222895461757675E-3"/>
                </c:manualLayout>
              </c:layout>
              <c:showVal val="1"/>
            </c:dLbl>
            <c:dLbl>
              <c:idx val="2"/>
              <c:layout>
                <c:manualLayout>
                  <c:x val="1.4172532417033029E-2"/>
                  <c:y val="-1.3566868638527444E-2"/>
                </c:manualLayout>
              </c:layout>
              <c:showVal val="1"/>
            </c:dLbl>
            <c:dLbl>
              <c:idx val="3"/>
              <c:layout>
                <c:manualLayout>
                  <c:x val="2.9919790658180741E-2"/>
                  <c:y val="-9.044579092351560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HA!$D$65:$D$68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HA!$G$65:$G$68</c:f>
              <c:numCache>
                <c:formatCode>General</c:formatCode>
                <c:ptCount val="4"/>
                <c:pt idx="0">
                  <c:v>137</c:v>
                </c:pt>
                <c:pt idx="1">
                  <c:v>721</c:v>
                </c:pt>
                <c:pt idx="2">
                  <c:v>859</c:v>
                </c:pt>
                <c:pt idx="3">
                  <c:v>1717</c:v>
                </c:pt>
              </c:numCache>
            </c:numRef>
          </c:val>
        </c:ser>
        <c:shape val="cylinder"/>
        <c:axId val="53473280"/>
        <c:axId val="53474816"/>
        <c:axId val="0"/>
      </c:bar3DChart>
      <c:catAx>
        <c:axId val="534732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53474816"/>
        <c:crosses val="autoZero"/>
        <c:auto val="1"/>
        <c:lblAlgn val="ctr"/>
        <c:lblOffset val="100"/>
      </c:catAx>
      <c:valAx>
        <c:axId val="53474816"/>
        <c:scaling>
          <c:orientation val="minMax"/>
        </c:scaling>
        <c:axPos val="l"/>
        <c:numFmt formatCode="General" sourceLinked="1"/>
        <c:tickLblPos val="nextTo"/>
        <c:crossAx val="5347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8063063415489208E-4"/>
          <c:y val="0.83607277762788468"/>
          <c:w val="0.99961936936584506"/>
          <c:h val="0.16392729867621594"/>
        </c:manualLayout>
      </c:layout>
      <c:txPr>
        <a:bodyPr/>
        <a:lstStyle/>
        <a:p>
          <a:pPr>
            <a:defRPr sz="1200"/>
          </a:pPr>
          <a:endParaRPr lang="fr-FR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view3D>
      <c:perspective val="30"/>
    </c:view3D>
    <c:plotArea>
      <c:layout>
        <c:manualLayout>
          <c:layoutTarget val="inner"/>
          <c:xMode val="edge"/>
          <c:yMode val="edge"/>
          <c:x val="0.13611590222858255"/>
          <c:y val="7.5930926374034383E-2"/>
          <c:w val="0.85198963895362245"/>
          <c:h val="0.69231772350497633"/>
        </c:manualLayout>
      </c:layout>
      <c:bar3DChart>
        <c:barDir val="col"/>
        <c:grouping val="standard"/>
        <c:ser>
          <c:idx val="0"/>
          <c:order val="0"/>
          <c:tx>
            <c:strRef>
              <c:f>HA!$AF$24</c:f>
              <c:strCache>
                <c:ptCount val="1"/>
                <c:pt idx="0">
                  <c:v>Nbre d'IEC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3"/>
              <c:layout>
                <c:manualLayout>
                  <c:x val="-2.912897484357511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showVal val="1"/>
          </c:dLbls>
          <c:cat>
            <c:strRef>
              <c:f>HA!$AE$25:$AE$28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HA!$AF$25:$AF$28</c:f>
              <c:numCache>
                <c:formatCode>General</c:formatCode>
                <c:ptCount val="4"/>
                <c:pt idx="0">
                  <c:v>442</c:v>
                </c:pt>
                <c:pt idx="1">
                  <c:v>1125</c:v>
                </c:pt>
                <c:pt idx="2">
                  <c:v>827</c:v>
                </c:pt>
                <c:pt idx="3">
                  <c:v>2394</c:v>
                </c:pt>
              </c:numCache>
            </c:numRef>
          </c:val>
        </c:ser>
        <c:ser>
          <c:idx val="1"/>
          <c:order val="1"/>
          <c:tx>
            <c:strRef>
              <c:f>HA!$AG$24</c:f>
              <c:strCache>
                <c:ptCount val="1"/>
                <c:pt idx="0">
                  <c:v>Nbre de bénificiaires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3"/>
              <c:layout>
                <c:manualLayout>
                  <c:x val="1.6182763801986185E-2"/>
                  <c:y val="-4.6412971658120255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fr-FR"/>
              </a:p>
            </c:txPr>
            <c:showVal val="1"/>
          </c:dLbls>
          <c:cat>
            <c:strRef>
              <c:f>HA!$AE$25:$AE$28</c:f>
              <c:strCache>
                <c:ptCount val="4"/>
                <c:pt idx="0">
                  <c:v>Kenitra</c:v>
                </c:pt>
                <c:pt idx="1">
                  <c:v>Sidi Slimane</c:v>
                </c:pt>
                <c:pt idx="2">
                  <c:v>Sidi Kacem</c:v>
                </c:pt>
                <c:pt idx="3">
                  <c:v>Région </c:v>
                </c:pt>
              </c:strCache>
            </c:strRef>
          </c:cat>
          <c:val>
            <c:numRef>
              <c:f>HA!$AG$25:$AG$28</c:f>
              <c:numCache>
                <c:formatCode>General</c:formatCode>
                <c:ptCount val="4"/>
                <c:pt idx="0">
                  <c:v>1635</c:v>
                </c:pt>
                <c:pt idx="1">
                  <c:v>2695</c:v>
                </c:pt>
                <c:pt idx="2">
                  <c:v>2954</c:v>
                </c:pt>
                <c:pt idx="3">
                  <c:v>7014</c:v>
                </c:pt>
              </c:numCache>
            </c:numRef>
          </c:val>
        </c:ser>
        <c:shape val="cylinder"/>
        <c:axId val="55270016"/>
        <c:axId val="55280000"/>
        <c:axId val="31047168"/>
      </c:bar3DChart>
      <c:catAx>
        <c:axId val="55270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55280000"/>
        <c:crosses val="autoZero"/>
        <c:auto val="1"/>
        <c:lblAlgn val="ctr"/>
        <c:lblOffset val="100"/>
      </c:catAx>
      <c:valAx>
        <c:axId val="55280000"/>
        <c:scaling>
          <c:orientation val="minMax"/>
        </c:scaling>
        <c:axPos val="l"/>
        <c:numFmt formatCode="General" sourceLinked="1"/>
        <c:tickLblPos val="nextTo"/>
        <c:crossAx val="55270016"/>
        <c:crosses val="autoZero"/>
        <c:crossBetween val="between"/>
      </c:valAx>
      <c:serAx>
        <c:axId val="31047168"/>
        <c:scaling>
          <c:orientation val="minMax"/>
        </c:scaling>
        <c:delete val="1"/>
        <c:axPos val="b"/>
        <c:tickLblPos val="none"/>
        <c:crossAx val="55280000"/>
        <c:crosses val="autoZero"/>
      </c:serAx>
    </c:plotArea>
    <c:legend>
      <c:legendPos val="r"/>
      <c:layout>
        <c:manualLayout>
          <c:xMode val="edge"/>
          <c:yMode val="edge"/>
          <c:x val="3.4634937236361206E-2"/>
          <c:y val="0.85230848533169512"/>
          <c:w val="0.91681677135768036"/>
          <c:h val="0.12535616957592946"/>
        </c:manualLayout>
      </c:layout>
      <c:txPr>
        <a:bodyPr/>
        <a:lstStyle/>
        <a:p>
          <a:pPr>
            <a:defRPr sz="1200"/>
          </a:pPr>
          <a:endParaRPr lang="fr-FR"/>
        </a:p>
      </c:txPr>
    </c:legend>
    <c:plotVisOnly val="1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23FE0-06DF-45CF-B475-360F33378360}" type="doc">
      <dgm:prSet loTypeId="urn:microsoft.com/office/officeart/2005/8/layout/vList6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839E2FD-F873-4C73-9320-34CDE9AAB6F4}">
      <dgm:prSet phldrT="[Texte]"/>
      <dgm:spPr/>
      <dgm:t>
        <a:bodyPr/>
        <a:lstStyle/>
        <a:p>
          <a:r>
            <a:rPr lang="fr-FR" b="1" dirty="0" smtClean="0">
              <a:latin typeface="Times New Roman" pitchFamily="18" charset="0"/>
              <a:cs typeface="Times New Roman" pitchFamily="18" charset="0"/>
            </a:rPr>
            <a:t>Ministère de la Santé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5BA51807-57FD-46FA-8755-65961417CCE8}" type="parTrans" cxnId="{0259E618-674C-44D5-A316-A51C95372CED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08FD4F03-E675-4052-A750-686BA3598701}" type="sibTrans" cxnId="{0259E618-674C-44D5-A316-A51C95372CED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AFD23059-D203-43E8-B6E4-47BEDF174055}">
      <dgm:prSet phldrT="[Texte]" custT="1"/>
      <dgm:spPr/>
      <dgm:t>
        <a:bodyPr/>
        <a:lstStyle/>
        <a:p>
          <a:r>
            <a:rPr lang="fr-FR" sz="1400" b="1" dirty="0" smtClean="0">
              <a:latin typeface="Times New Roman" pitchFamily="18" charset="0"/>
              <a:cs typeface="Times New Roman" pitchFamily="18" charset="0"/>
            </a:rPr>
            <a:t>Production des indicateurs</a:t>
          </a:r>
          <a:endParaRPr lang="fr-FR" sz="1400" b="1" dirty="0">
            <a:latin typeface="Times New Roman" pitchFamily="18" charset="0"/>
            <a:cs typeface="Times New Roman" pitchFamily="18" charset="0"/>
          </a:endParaRPr>
        </a:p>
      </dgm:t>
    </dgm:pt>
    <dgm:pt modelId="{125A3FB5-C565-41A6-8C6E-93B8BF230D66}" type="parTrans" cxnId="{EA698653-4A1B-4928-9194-ACCBF58C6DF9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8E2C2729-3511-4BE9-9411-29A5CE88E3FC}" type="sibTrans" cxnId="{EA698653-4A1B-4928-9194-ACCBF58C6DF9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72737965-E385-4D20-9D3D-EF227C31AE3B}">
      <dgm:prSet phldrT="[Texte]"/>
      <dgm:spPr/>
      <dgm:t>
        <a:bodyPr/>
        <a:lstStyle/>
        <a:p>
          <a:r>
            <a:rPr lang="fr-FR" b="1" dirty="0" smtClean="0">
              <a:latin typeface="Times New Roman" pitchFamily="18" charset="0"/>
              <a:cs typeface="Times New Roman" pitchFamily="18" charset="0"/>
            </a:rPr>
            <a:t>DPRF-DP-DHSA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C1768986-F856-4384-98AC-92F05C725FEC}" type="parTrans" cxnId="{14881AD5-BA6E-4447-A69A-90C03C911E94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F8889C26-FB9A-4FA6-BF87-C60ED31995BF}" type="sibTrans" cxnId="{14881AD5-BA6E-4447-A69A-90C03C911E94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CFAC6305-5E77-4BDD-84B7-0FD49DB7C563}">
      <dgm:prSet phldrT="[Texte]" custT="1"/>
      <dgm:spPr/>
      <dgm:t>
        <a:bodyPr/>
        <a:lstStyle/>
        <a:p>
          <a:r>
            <a:rPr lang="fr-FR" sz="1200" b="1" dirty="0" smtClean="0">
              <a:latin typeface="Times New Roman" pitchFamily="18" charset="0"/>
              <a:cs typeface="Times New Roman" pitchFamily="18" charset="0"/>
            </a:rPr>
            <a:t>Traitement et analyse des informations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9BC936FF-6C14-4B67-BEF2-12B7BA833AC5}" type="parTrans" cxnId="{9BA3D7C4-BAB9-42D6-9660-F2222E835143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1C9D0D2D-FD14-4682-B28C-F69E83660A47}" type="sibTrans" cxnId="{9BA3D7C4-BAB9-42D6-9660-F2222E835143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AD3EE5A4-008B-449A-8F7F-361BB44EB5A9}">
      <dgm:prSet phldrT="[Texte]"/>
      <dgm:spPr/>
      <dgm:t>
        <a:bodyPr/>
        <a:lstStyle/>
        <a:p>
          <a:r>
            <a:rPr lang="fr-FR" b="1" dirty="0" smtClean="0">
              <a:latin typeface="Times New Roman" pitchFamily="18" charset="0"/>
              <a:cs typeface="Times New Roman" pitchFamily="18" charset="0"/>
            </a:rPr>
            <a:t>DRS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E5F928DC-E0DF-4770-A5B8-CF796AD25A90}" type="parTrans" cxnId="{F88F35C4-DF46-4EFB-B9BC-2AF493E22579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55DC4BAB-E109-462E-8C46-B8CB152BF032}" type="sibTrans" cxnId="{F88F35C4-DF46-4EFB-B9BC-2AF493E22579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528AD6D5-BE6B-4A93-B562-2BAA446C6ACC}">
      <dgm:prSet phldrT="[Texte]"/>
      <dgm:spPr/>
      <dgm:t>
        <a:bodyPr/>
        <a:lstStyle/>
        <a:p>
          <a:r>
            <a:rPr lang="fr-FR" b="1" dirty="0" smtClean="0">
              <a:latin typeface="Times New Roman" pitchFamily="18" charset="0"/>
              <a:cs typeface="Times New Roman" pitchFamily="18" charset="0"/>
            </a:rPr>
            <a:t>DMS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4A34F3C8-467D-40F9-B308-94B52B18A427}" type="parTrans" cxnId="{6CB1729D-2C64-4560-BBF1-847D8FA2FE03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B6C05195-AC73-4393-9B1F-82149590B824}" type="sibTrans" cxnId="{6CB1729D-2C64-4560-BBF1-847D8FA2FE03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F3298BBD-2AD8-4C31-8C37-683C8E10DA4E}">
      <dgm:prSet phldrT="[Texte]"/>
      <dgm:spPr/>
      <dgm:t>
        <a:bodyPr/>
        <a:lstStyle/>
        <a:p>
          <a:r>
            <a:rPr lang="fr-FR" b="1" dirty="0" smtClean="0">
              <a:latin typeface="Times New Roman" pitchFamily="18" charset="0"/>
              <a:cs typeface="Times New Roman" pitchFamily="18" charset="0"/>
            </a:rPr>
            <a:t>SIAAP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2746CA74-9E8E-4CDC-8F20-7E9F0FB84BAC}" type="parTrans" cxnId="{75CF460D-244A-4BE8-8D0F-3EB213784871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F9A9DF23-1A13-4C03-A21A-A8844A127B25}" type="sibTrans" cxnId="{75CF460D-244A-4BE8-8D0F-3EB213784871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5A5119EF-FF18-4411-89E2-D841946FE691}">
      <dgm:prSet phldrT="[Texte]"/>
      <dgm:spPr/>
      <dgm:t>
        <a:bodyPr/>
        <a:lstStyle/>
        <a:p>
          <a:r>
            <a:rPr lang="fr-FR" b="1" dirty="0" smtClean="0">
              <a:latin typeface="Times New Roman" pitchFamily="18" charset="0"/>
              <a:cs typeface="Times New Roman" pitchFamily="18" charset="0"/>
            </a:rPr>
            <a:t>CS-HL-CHP-CHR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96FCD0EE-F3BF-4021-94F1-E49116D5F9EA}" type="parTrans" cxnId="{C2C436E0-4C99-42E8-B6C8-4DE7EF67AC96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29D5A589-0CAB-4344-82A3-7A99005CDB2C}" type="sibTrans" cxnId="{C2C436E0-4C99-42E8-B6C8-4DE7EF67AC96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D9FB275C-DC88-43CF-A926-D8960CCD8B87}">
      <dgm:prSet custT="1"/>
      <dgm:spPr/>
      <dgm:t>
        <a:bodyPr/>
        <a:lstStyle/>
        <a:p>
          <a:r>
            <a:rPr lang="fr-FR" sz="1200" b="1" dirty="0" smtClean="0">
              <a:latin typeface="Times New Roman" pitchFamily="18" charset="0"/>
              <a:cs typeface="Times New Roman" pitchFamily="18" charset="0"/>
            </a:rPr>
            <a:t>Collecte</a:t>
          </a:r>
          <a:r>
            <a:rPr lang="fr-FR" sz="1600" b="1" dirty="0" smtClean="0">
              <a:latin typeface="Times New Roman" pitchFamily="18" charset="0"/>
              <a:cs typeface="Times New Roman" pitchFamily="18" charset="0"/>
            </a:rPr>
            <a:t> et analyse des données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98CD822C-BD2C-48FB-A9CF-5EB0AA53A5B5}" type="parTrans" cxnId="{8148EBFA-3A27-48FE-AD84-EAFDAEC26F10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E5F8290E-2096-40E0-957D-D4761599D359}" type="sibTrans" cxnId="{8148EBFA-3A27-48FE-AD84-EAFDAEC26F10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FD54FE54-A9D9-46E4-A15F-C1F5BBAC8A79}">
      <dgm:prSet custT="1"/>
      <dgm:spPr/>
      <dgm:t>
        <a:bodyPr/>
        <a:lstStyle/>
        <a:p>
          <a:r>
            <a:rPr lang="fr-FR" sz="1400" b="1" dirty="0" smtClean="0">
              <a:latin typeface="Times New Roman" pitchFamily="18" charset="0"/>
              <a:cs typeface="Times New Roman" pitchFamily="18" charset="0"/>
            </a:rPr>
            <a:t>Collecte et analyse des données </a:t>
          </a:r>
          <a:endParaRPr lang="fr-FR" sz="1400" b="1" dirty="0">
            <a:latin typeface="Times New Roman" pitchFamily="18" charset="0"/>
            <a:cs typeface="Times New Roman" pitchFamily="18" charset="0"/>
          </a:endParaRPr>
        </a:p>
      </dgm:t>
    </dgm:pt>
    <dgm:pt modelId="{7A867F85-7CAA-426F-AF2A-AD0DE41E28CF}" type="parTrans" cxnId="{E836972E-7A23-4BD2-8D27-CDCCC79C1E28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20ED9696-C56D-4D29-9D8B-5D927F519FDA}" type="sibTrans" cxnId="{E836972E-7A23-4BD2-8D27-CDCCC79C1E28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EC880E1B-A866-4046-91AD-0C5165772DBD}">
      <dgm:prSet custT="1"/>
      <dgm:spPr/>
      <dgm:t>
        <a:bodyPr/>
        <a:lstStyle/>
        <a:p>
          <a:r>
            <a:rPr lang="fr-FR" sz="1200" b="1" dirty="0" smtClean="0">
              <a:latin typeface="Times New Roman" pitchFamily="18" charset="0"/>
              <a:cs typeface="Times New Roman" pitchFamily="18" charset="0"/>
            </a:rPr>
            <a:t>Collecte et production des informations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0356BE5D-8CD5-447B-BF8E-A894D5CE8A76}" type="parTrans" cxnId="{1B5657C5-6CD3-4C73-8412-7F85804E2053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D3AE6109-52EC-4D79-BFA7-170AA3BB8B41}" type="sibTrans" cxnId="{1B5657C5-6CD3-4C73-8412-7F85804E2053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583CD416-D30D-4FF8-8349-D1697535172E}">
      <dgm:prSet custT="1"/>
      <dgm:spPr/>
      <dgm:t>
        <a:bodyPr/>
        <a:lstStyle/>
        <a:p>
          <a:r>
            <a:rPr lang="fr-FR" sz="1200" b="1" dirty="0" smtClean="0">
              <a:latin typeface="Times New Roman" pitchFamily="18" charset="0"/>
              <a:cs typeface="Times New Roman" pitchFamily="18" charset="0"/>
            </a:rPr>
            <a:t>Traitement et analyse des informations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5908C4BF-1E1C-4940-8D06-724557BE2937}" type="parTrans" cxnId="{42509FF2-43EA-48E0-8C2C-A5E3F7A3EBE1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2AB04CF7-902A-42CD-8993-C9E2AE472819}" type="sibTrans" cxnId="{42509FF2-43EA-48E0-8C2C-A5E3F7A3EBE1}">
      <dgm:prSet/>
      <dgm:spPr/>
      <dgm:t>
        <a:bodyPr/>
        <a:lstStyle/>
        <a:p>
          <a:endParaRPr lang="fr-FR" b="1">
            <a:latin typeface="Times New Roman" pitchFamily="18" charset="0"/>
            <a:cs typeface="Times New Roman" pitchFamily="18" charset="0"/>
          </a:endParaRPr>
        </a:p>
      </dgm:t>
    </dgm:pt>
    <dgm:pt modelId="{ACF73C13-BA95-47E1-B748-9EC7808802AE}" type="pres">
      <dgm:prSet presAssocID="{6F523FE0-06DF-45CF-B475-360F3337836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91618D1-82A3-41D7-BB8D-05E2E418A7BE}" type="pres">
      <dgm:prSet presAssocID="{6839E2FD-F873-4C73-9320-34CDE9AAB6F4}" presName="linNode" presStyleCnt="0"/>
      <dgm:spPr/>
    </dgm:pt>
    <dgm:pt modelId="{3C540587-B1AD-4F80-94FF-B130DAC00E35}" type="pres">
      <dgm:prSet presAssocID="{6839E2FD-F873-4C73-9320-34CDE9AAB6F4}" presName="parent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DDC8B-7FEC-4E16-B06B-C16687E7E1D5}" type="pres">
      <dgm:prSet presAssocID="{6839E2FD-F873-4C73-9320-34CDE9AAB6F4}" presName="childShp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884A6C-0628-4AD7-9983-84F942A99272}" type="pres">
      <dgm:prSet presAssocID="{08FD4F03-E675-4052-A750-686BA3598701}" presName="spacing" presStyleCnt="0"/>
      <dgm:spPr/>
    </dgm:pt>
    <dgm:pt modelId="{DF190235-AFB9-4DD1-9B64-44B336706DF8}" type="pres">
      <dgm:prSet presAssocID="{72737965-E385-4D20-9D3D-EF227C31AE3B}" presName="linNode" presStyleCnt="0"/>
      <dgm:spPr/>
    </dgm:pt>
    <dgm:pt modelId="{1AED5743-4536-4724-8E5D-C737E8D953A5}" type="pres">
      <dgm:prSet presAssocID="{72737965-E385-4D20-9D3D-EF227C31AE3B}" presName="parent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1EEF9-9FE3-4902-8C2D-E697F5A1F474}" type="pres">
      <dgm:prSet presAssocID="{72737965-E385-4D20-9D3D-EF227C31AE3B}" presName="childShp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FEEEEC-4FA8-482E-B4DE-E7CEF200620C}" type="pres">
      <dgm:prSet presAssocID="{F8889C26-FB9A-4FA6-BF87-C60ED31995BF}" presName="spacing" presStyleCnt="0"/>
      <dgm:spPr/>
    </dgm:pt>
    <dgm:pt modelId="{46B84098-33EA-40C9-8AE2-BF1F8AF767CB}" type="pres">
      <dgm:prSet presAssocID="{AD3EE5A4-008B-449A-8F7F-361BB44EB5A9}" presName="linNode" presStyleCnt="0"/>
      <dgm:spPr/>
    </dgm:pt>
    <dgm:pt modelId="{736DD73C-3571-4E07-8BC3-1FF3C7F864CE}" type="pres">
      <dgm:prSet presAssocID="{AD3EE5A4-008B-449A-8F7F-361BB44EB5A9}" presName="parent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33F69-D335-4427-A0A7-B91F89E0E465}" type="pres">
      <dgm:prSet presAssocID="{AD3EE5A4-008B-449A-8F7F-361BB44EB5A9}" presName="childShp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5F649C-AD2E-4D32-B23D-1C61989BA317}" type="pres">
      <dgm:prSet presAssocID="{55DC4BAB-E109-462E-8C46-B8CB152BF032}" presName="spacing" presStyleCnt="0"/>
      <dgm:spPr/>
    </dgm:pt>
    <dgm:pt modelId="{95A06F1A-565B-471B-8C4F-4BE1F6237158}" type="pres">
      <dgm:prSet presAssocID="{528AD6D5-BE6B-4A93-B562-2BAA446C6ACC}" presName="linNode" presStyleCnt="0"/>
      <dgm:spPr/>
    </dgm:pt>
    <dgm:pt modelId="{9DBD54EC-ADD6-402B-B2B7-DF2F801826A4}" type="pres">
      <dgm:prSet presAssocID="{528AD6D5-BE6B-4A93-B562-2BAA446C6ACC}" presName="parent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BFB291-6DEE-4AAD-9049-6E9907FFE8B8}" type="pres">
      <dgm:prSet presAssocID="{528AD6D5-BE6B-4A93-B562-2BAA446C6ACC}" presName="childShp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696494-D779-48B3-A75E-E1D5041F03D2}" type="pres">
      <dgm:prSet presAssocID="{B6C05195-AC73-4393-9B1F-82149590B824}" presName="spacing" presStyleCnt="0"/>
      <dgm:spPr/>
    </dgm:pt>
    <dgm:pt modelId="{71903B84-FBF8-4376-8B44-76992E9D1F87}" type="pres">
      <dgm:prSet presAssocID="{F3298BBD-2AD8-4C31-8C37-683C8E10DA4E}" presName="linNode" presStyleCnt="0"/>
      <dgm:spPr/>
    </dgm:pt>
    <dgm:pt modelId="{E3A8427C-BF6F-48A3-8965-9289E4A472C8}" type="pres">
      <dgm:prSet presAssocID="{F3298BBD-2AD8-4C31-8C37-683C8E10DA4E}" presName="parent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06E3E4-3C0F-4590-9F42-18DA2810787D}" type="pres">
      <dgm:prSet presAssocID="{F3298BBD-2AD8-4C31-8C37-683C8E10DA4E}" presName="childShp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23D78C-F844-42D5-AD2C-2E53E9D57F26}" type="pres">
      <dgm:prSet presAssocID="{F9A9DF23-1A13-4C03-A21A-A8844A127B25}" presName="spacing" presStyleCnt="0"/>
      <dgm:spPr/>
    </dgm:pt>
    <dgm:pt modelId="{D708DC86-5AC8-4DE1-949C-E4F9977EC589}" type="pres">
      <dgm:prSet presAssocID="{5A5119EF-FF18-4411-89E2-D841946FE691}" presName="linNode" presStyleCnt="0"/>
      <dgm:spPr/>
    </dgm:pt>
    <dgm:pt modelId="{D88AAAD4-546A-42A4-BD16-A9D0365BBA16}" type="pres">
      <dgm:prSet presAssocID="{5A5119EF-FF18-4411-89E2-D841946FE691}" presName="parent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969881-AE94-4995-90A4-5B4FDAF63BB3}" type="pres">
      <dgm:prSet presAssocID="{5A5119EF-FF18-4411-89E2-D841946FE691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2C436E0-4C99-42E8-B6C8-4DE7EF67AC96}" srcId="{6F523FE0-06DF-45CF-B475-360F33378360}" destId="{5A5119EF-FF18-4411-89E2-D841946FE691}" srcOrd="5" destOrd="0" parTransId="{96FCD0EE-F3BF-4021-94F1-E49116D5F9EA}" sibTransId="{29D5A589-0CAB-4344-82A3-7A99005CDB2C}"/>
    <dgm:cxn modelId="{4631A378-1936-48F8-8B37-F048D3CD2BD1}" type="presOf" srcId="{CFAC6305-5E77-4BDD-84B7-0FD49DB7C563}" destId="{98F1EEF9-9FE3-4902-8C2D-E697F5A1F474}" srcOrd="0" destOrd="0" presId="urn:microsoft.com/office/officeart/2005/8/layout/vList6"/>
    <dgm:cxn modelId="{C7F74203-6CB4-44D6-A4F8-DC7645F9F601}" type="presOf" srcId="{FD54FE54-A9D9-46E4-A15F-C1F5BBAC8A79}" destId="{1B06E3E4-3C0F-4590-9F42-18DA2810787D}" srcOrd="0" destOrd="0" presId="urn:microsoft.com/office/officeart/2005/8/layout/vList6"/>
    <dgm:cxn modelId="{F8B3BEB0-FD05-4691-ADC7-811C550BB059}" type="presOf" srcId="{72737965-E385-4D20-9D3D-EF227C31AE3B}" destId="{1AED5743-4536-4724-8E5D-C737E8D953A5}" srcOrd="0" destOrd="0" presId="urn:microsoft.com/office/officeart/2005/8/layout/vList6"/>
    <dgm:cxn modelId="{A972C41D-0327-4B8F-BB23-095E8678FAFE}" type="presOf" srcId="{AFD23059-D203-43E8-B6E4-47BEDF174055}" destId="{A53DDC8B-7FEC-4E16-B06B-C16687E7E1D5}" srcOrd="0" destOrd="0" presId="urn:microsoft.com/office/officeart/2005/8/layout/vList6"/>
    <dgm:cxn modelId="{60F2D511-C196-45AE-B065-BE83FA984AE5}" type="presOf" srcId="{6839E2FD-F873-4C73-9320-34CDE9AAB6F4}" destId="{3C540587-B1AD-4F80-94FF-B130DAC00E35}" srcOrd="0" destOrd="0" presId="urn:microsoft.com/office/officeart/2005/8/layout/vList6"/>
    <dgm:cxn modelId="{9BA3D7C4-BAB9-42D6-9660-F2222E835143}" srcId="{72737965-E385-4D20-9D3D-EF227C31AE3B}" destId="{CFAC6305-5E77-4BDD-84B7-0FD49DB7C563}" srcOrd="0" destOrd="0" parTransId="{9BC936FF-6C14-4B67-BEF2-12B7BA833AC5}" sibTransId="{1C9D0D2D-FD14-4682-B28C-F69E83660A47}"/>
    <dgm:cxn modelId="{04766265-6934-4B4D-8E56-808DDD1F3ACD}" type="presOf" srcId="{6F523FE0-06DF-45CF-B475-360F33378360}" destId="{ACF73C13-BA95-47E1-B748-9EC7808802AE}" srcOrd="0" destOrd="0" presId="urn:microsoft.com/office/officeart/2005/8/layout/vList6"/>
    <dgm:cxn modelId="{14881AD5-BA6E-4447-A69A-90C03C911E94}" srcId="{6F523FE0-06DF-45CF-B475-360F33378360}" destId="{72737965-E385-4D20-9D3D-EF227C31AE3B}" srcOrd="1" destOrd="0" parTransId="{C1768986-F856-4384-98AC-92F05C725FEC}" sibTransId="{F8889C26-FB9A-4FA6-BF87-C60ED31995BF}"/>
    <dgm:cxn modelId="{6CB1729D-2C64-4560-BBF1-847D8FA2FE03}" srcId="{6F523FE0-06DF-45CF-B475-360F33378360}" destId="{528AD6D5-BE6B-4A93-B562-2BAA446C6ACC}" srcOrd="3" destOrd="0" parTransId="{4A34F3C8-467D-40F9-B308-94B52B18A427}" sibTransId="{B6C05195-AC73-4393-9B1F-82149590B824}"/>
    <dgm:cxn modelId="{2E7304B7-984B-444D-8317-4E7DCE788E1B}" type="presOf" srcId="{F3298BBD-2AD8-4C31-8C37-683C8E10DA4E}" destId="{E3A8427C-BF6F-48A3-8965-9289E4A472C8}" srcOrd="0" destOrd="0" presId="urn:microsoft.com/office/officeart/2005/8/layout/vList6"/>
    <dgm:cxn modelId="{EFB1B2C7-7B80-40B1-B361-8E926DC1F09C}" type="presOf" srcId="{EC880E1B-A866-4046-91AD-0C5165772DBD}" destId="{21969881-AE94-4995-90A4-5B4FDAF63BB3}" srcOrd="0" destOrd="0" presId="urn:microsoft.com/office/officeart/2005/8/layout/vList6"/>
    <dgm:cxn modelId="{EA698653-4A1B-4928-9194-ACCBF58C6DF9}" srcId="{6839E2FD-F873-4C73-9320-34CDE9AAB6F4}" destId="{AFD23059-D203-43E8-B6E4-47BEDF174055}" srcOrd="0" destOrd="0" parTransId="{125A3FB5-C565-41A6-8C6E-93B8BF230D66}" sibTransId="{8E2C2729-3511-4BE9-9411-29A5CE88E3FC}"/>
    <dgm:cxn modelId="{42509FF2-43EA-48E0-8C2C-A5E3F7A3EBE1}" srcId="{AD3EE5A4-008B-449A-8F7F-361BB44EB5A9}" destId="{583CD416-D30D-4FF8-8349-D1697535172E}" srcOrd="0" destOrd="0" parTransId="{5908C4BF-1E1C-4940-8D06-724557BE2937}" sibTransId="{2AB04CF7-902A-42CD-8993-C9E2AE472819}"/>
    <dgm:cxn modelId="{8148EBFA-3A27-48FE-AD84-EAFDAEC26F10}" srcId="{528AD6D5-BE6B-4A93-B562-2BAA446C6ACC}" destId="{D9FB275C-DC88-43CF-A926-D8960CCD8B87}" srcOrd="0" destOrd="0" parTransId="{98CD822C-BD2C-48FB-A9CF-5EB0AA53A5B5}" sibTransId="{E5F8290E-2096-40E0-957D-D4761599D359}"/>
    <dgm:cxn modelId="{69C56590-86DE-4331-9EC6-EFD99786D80F}" type="presOf" srcId="{528AD6D5-BE6B-4A93-B562-2BAA446C6ACC}" destId="{9DBD54EC-ADD6-402B-B2B7-DF2F801826A4}" srcOrd="0" destOrd="0" presId="urn:microsoft.com/office/officeart/2005/8/layout/vList6"/>
    <dgm:cxn modelId="{0F7EEA44-8B03-455C-B612-A3117328F72A}" type="presOf" srcId="{5A5119EF-FF18-4411-89E2-D841946FE691}" destId="{D88AAAD4-546A-42A4-BD16-A9D0365BBA16}" srcOrd="0" destOrd="0" presId="urn:microsoft.com/office/officeart/2005/8/layout/vList6"/>
    <dgm:cxn modelId="{C51634B2-28AE-4E65-81B3-101B15164890}" type="presOf" srcId="{583CD416-D30D-4FF8-8349-D1697535172E}" destId="{55833F69-D335-4427-A0A7-B91F89E0E465}" srcOrd="0" destOrd="0" presId="urn:microsoft.com/office/officeart/2005/8/layout/vList6"/>
    <dgm:cxn modelId="{E836972E-7A23-4BD2-8D27-CDCCC79C1E28}" srcId="{F3298BBD-2AD8-4C31-8C37-683C8E10DA4E}" destId="{FD54FE54-A9D9-46E4-A15F-C1F5BBAC8A79}" srcOrd="0" destOrd="0" parTransId="{7A867F85-7CAA-426F-AF2A-AD0DE41E28CF}" sibTransId="{20ED9696-C56D-4D29-9D8B-5D927F519FDA}"/>
    <dgm:cxn modelId="{75CF460D-244A-4BE8-8D0F-3EB213784871}" srcId="{6F523FE0-06DF-45CF-B475-360F33378360}" destId="{F3298BBD-2AD8-4C31-8C37-683C8E10DA4E}" srcOrd="4" destOrd="0" parTransId="{2746CA74-9E8E-4CDC-8F20-7E9F0FB84BAC}" sibTransId="{F9A9DF23-1A13-4C03-A21A-A8844A127B25}"/>
    <dgm:cxn modelId="{DAB57AF2-B3FC-4F68-9016-EF395FD8E2FE}" type="presOf" srcId="{D9FB275C-DC88-43CF-A926-D8960CCD8B87}" destId="{CBBFB291-6DEE-4AAD-9049-6E9907FFE8B8}" srcOrd="0" destOrd="0" presId="urn:microsoft.com/office/officeart/2005/8/layout/vList6"/>
    <dgm:cxn modelId="{1B5657C5-6CD3-4C73-8412-7F85804E2053}" srcId="{5A5119EF-FF18-4411-89E2-D841946FE691}" destId="{EC880E1B-A866-4046-91AD-0C5165772DBD}" srcOrd="0" destOrd="0" parTransId="{0356BE5D-8CD5-447B-BF8E-A894D5CE8A76}" sibTransId="{D3AE6109-52EC-4D79-BFA7-170AA3BB8B41}"/>
    <dgm:cxn modelId="{F88F35C4-DF46-4EFB-B9BC-2AF493E22579}" srcId="{6F523FE0-06DF-45CF-B475-360F33378360}" destId="{AD3EE5A4-008B-449A-8F7F-361BB44EB5A9}" srcOrd="2" destOrd="0" parTransId="{E5F928DC-E0DF-4770-A5B8-CF796AD25A90}" sibTransId="{55DC4BAB-E109-462E-8C46-B8CB152BF032}"/>
    <dgm:cxn modelId="{7D4A4528-78A6-4698-828F-0DD943A63869}" type="presOf" srcId="{AD3EE5A4-008B-449A-8F7F-361BB44EB5A9}" destId="{736DD73C-3571-4E07-8BC3-1FF3C7F864CE}" srcOrd="0" destOrd="0" presId="urn:microsoft.com/office/officeart/2005/8/layout/vList6"/>
    <dgm:cxn modelId="{0259E618-674C-44D5-A316-A51C95372CED}" srcId="{6F523FE0-06DF-45CF-B475-360F33378360}" destId="{6839E2FD-F873-4C73-9320-34CDE9AAB6F4}" srcOrd="0" destOrd="0" parTransId="{5BA51807-57FD-46FA-8755-65961417CCE8}" sibTransId="{08FD4F03-E675-4052-A750-686BA3598701}"/>
    <dgm:cxn modelId="{CBFA1E50-570E-423E-9307-BE62963E1464}" type="presParOf" srcId="{ACF73C13-BA95-47E1-B748-9EC7808802AE}" destId="{691618D1-82A3-41D7-BB8D-05E2E418A7BE}" srcOrd="0" destOrd="0" presId="urn:microsoft.com/office/officeart/2005/8/layout/vList6"/>
    <dgm:cxn modelId="{79E53E2C-3491-4F8C-B994-EED1F0F96631}" type="presParOf" srcId="{691618D1-82A3-41D7-BB8D-05E2E418A7BE}" destId="{3C540587-B1AD-4F80-94FF-B130DAC00E35}" srcOrd="0" destOrd="0" presId="urn:microsoft.com/office/officeart/2005/8/layout/vList6"/>
    <dgm:cxn modelId="{DAD84EB2-BDD6-4F7E-A2A8-18913670B655}" type="presParOf" srcId="{691618D1-82A3-41D7-BB8D-05E2E418A7BE}" destId="{A53DDC8B-7FEC-4E16-B06B-C16687E7E1D5}" srcOrd="1" destOrd="0" presId="urn:microsoft.com/office/officeart/2005/8/layout/vList6"/>
    <dgm:cxn modelId="{D7A2C817-374F-4863-A34D-7F9B01A4D530}" type="presParOf" srcId="{ACF73C13-BA95-47E1-B748-9EC7808802AE}" destId="{1D884A6C-0628-4AD7-9983-84F942A99272}" srcOrd="1" destOrd="0" presId="urn:microsoft.com/office/officeart/2005/8/layout/vList6"/>
    <dgm:cxn modelId="{DC5BD4C5-55F2-40AF-A65C-DA2EF129A7B1}" type="presParOf" srcId="{ACF73C13-BA95-47E1-B748-9EC7808802AE}" destId="{DF190235-AFB9-4DD1-9B64-44B336706DF8}" srcOrd="2" destOrd="0" presId="urn:microsoft.com/office/officeart/2005/8/layout/vList6"/>
    <dgm:cxn modelId="{A372E203-CB24-49E3-9BA3-5C00DF5C84E5}" type="presParOf" srcId="{DF190235-AFB9-4DD1-9B64-44B336706DF8}" destId="{1AED5743-4536-4724-8E5D-C737E8D953A5}" srcOrd="0" destOrd="0" presId="urn:microsoft.com/office/officeart/2005/8/layout/vList6"/>
    <dgm:cxn modelId="{E5380D88-9D19-4640-9EC5-E623DCC7AD79}" type="presParOf" srcId="{DF190235-AFB9-4DD1-9B64-44B336706DF8}" destId="{98F1EEF9-9FE3-4902-8C2D-E697F5A1F474}" srcOrd="1" destOrd="0" presId="urn:microsoft.com/office/officeart/2005/8/layout/vList6"/>
    <dgm:cxn modelId="{47B678E9-DEB5-4057-A32F-1E794FAEF99F}" type="presParOf" srcId="{ACF73C13-BA95-47E1-B748-9EC7808802AE}" destId="{DBFEEEEC-4FA8-482E-B4DE-E7CEF200620C}" srcOrd="3" destOrd="0" presId="urn:microsoft.com/office/officeart/2005/8/layout/vList6"/>
    <dgm:cxn modelId="{D3F8DB57-8E35-4D3D-8F2B-01CD3E5EFBE8}" type="presParOf" srcId="{ACF73C13-BA95-47E1-B748-9EC7808802AE}" destId="{46B84098-33EA-40C9-8AE2-BF1F8AF767CB}" srcOrd="4" destOrd="0" presId="urn:microsoft.com/office/officeart/2005/8/layout/vList6"/>
    <dgm:cxn modelId="{75EAF9D6-6622-4DF1-9E10-850E7E6E2E79}" type="presParOf" srcId="{46B84098-33EA-40C9-8AE2-BF1F8AF767CB}" destId="{736DD73C-3571-4E07-8BC3-1FF3C7F864CE}" srcOrd="0" destOrd="0" presId="urn:microsoft.com/office/officeart/2005/8/layout/vList6"/>
    <dgm:cxn modelId="{7E2731A2-E1EB-4F85-919A-88F357DEEC09}" type="presParOf" srcId="{46B84098-33EA-40C9-8AE2-BF1F8AF767CB}" destId="{55833F69-D335-4427-A0A7-B91F89E0E465}" srcOrd="1" destOrd="0" presId="urn:microsoft.com/office/officeart/2005/8/layout/vList6"/>
    <dgm:cxn modelId="{601612E0-7463-4A12-83DF-5AC28B9EDF25}" type="presParOf" srcId="{ACF73C13-BA95-47E1-B748-9EC7808802AE}" destId="{D25F649C-AD2E-4D32-B23D-1C61989BA317}" srcOrd="5" destOrd="0" presId="urn:microsoft.com/office/officeart/2005/8/layout/vList6"/>
    <dgm:cxn modelId="{A09BCD1C-961D-4C0E-A523-CC3683E837DB}" type="presParOf" srcId="{ACF73C13-BA95-47E1-B748-9EC7808802AE}" destId="{95A06F1A-565B-471B-8C4F-4BE1F6237158}" srcOrd="6" destOrd="0" presId="urn:microsoft.com/office/officeart/2005/8/layout/vList6"/>
    <dgm:cxn modelId="{AC014E50-D7F7-41D6-819E-15A09E539D93}" type="presParOf" srcId="{95A06F1A-565B-471B-8C4F-4BE1F6237158}" destId="{9DBD54EC-ADD6-402B-B2B7-DF2F801826A4}" srcOrd="0" destOrd="0" presId="urn:microsoft.com/office/officeart/2005/8/layout/vList6"/>
    <dgm:cxn modelId="{95CAD3D9-EFD2-4E69-B92F-100E0A25E877}" type="presParOf" srcId="{95A06F1A-565B-471B-8C4F-4BE1F6237158}" destId="{CBBFB291-6DEE-4AAD-9049-6E9907FFE8B8}" srcOrd="1" destOrd="0" presId="urn:microsoft.com/office/officeart/2005/8/layout/vList6"/>
    <dgm:cxn modelId="{983254B4-BF63-4082-88DB-01F10B3A2657}" type="presParOf" srcId="{ACF73C13-BA95-47E1-B748-9EC7808802AE}" destId="{EB696494-D779-48B3-A75E-E1D5041F03D2}" srcOrd="7" destOrd="0" presId="urn:microsoft.com/office/officeart/2005/8/layout/vList6"/>
    <dgm:cxn modelId="{8CC36E48-FB72-4C18-8632-00D6BCC209AE}" type="presParOf" srcId="{ACF73C13-BA95-47E1-B748-9EC7808802AE}" destId="{71903B84-FBF8-4376-8B44-76992E9D1F87}" srcOrd="8" destOrd="0" presId="urn:microsoft.com/office/officeart/2005/8/layout/vList6"/>
    <dgm:cxn modelId="{386C7718-D1CA-4957-8A68-08E9BE432329}" type="presParOf" srcId="{71903B84-FBF8-4376-8B44-76992E9D1F87}" destId="{E3A8427C-BF6F-48A3-8965-9289E4A472C8}" srcOrd="0" destOrd="0" presId="urn:microsoft.com/office/officeart/2005/8/layout/vList6"/>
    <dgm:cxn modelId="{46800F4B-F1E3-4E2E-8201-8164234CC1E6}" type="presParOf" srcId="{71903B84-FBF8-4376-8B44-76992E9D1F87}" destId="{1B06E3E4-3C0F-4590-9F42-18DA2810787D}" srcOrd="1" destOrd="0" presId="urn:microsoft.com/office/officeart/2005/8/layout/vList6"/>
    <dgm:cxn modelId="{59B6A89C-2263-48EA-87B2-44C21252583D}" type="presParOf" srcId="{ACF73C13-BA95-47E1-B748-9EC7808802AE}" destId="{6423D78C-F844-42D5-AD2C-2E53E9D57F26}" srcOrd="9" destOrd="0" presId="urn:microsoft.com/office/officeart/2005/8/layout/vList6"/>
    <dgm:cxn modelId="{0D9273CC-0C45-4742-97DC-09C9B08D0162}" type="presParOf" srcId="{ACF73C13-BA95-47E1-B748-9EC7808802AE}" destId="{D708DC86-5AC8-4DE1-949C-E4F9977EC589}" srcOrd="10" destOrd="0" presId="urn:microsoft.com/office/officeart/2005/8/layout/vList6"/>
    <dgm:cxn modelId="{B43538F1-2A73-44DC-9D98-0943A8AA5AA6}" type="presParOf" srcId="{D708DC86-5AC8-4DE1-949C-E4F9977EC589}" destId="{D88AAAD4-546A-42A4-BD16-A9D0365BBA16}" srcOrd="0" destOrd="0" presId="urn:microsoft.com/office/officeart/2005/8/layout/vList6"/>
    <dgm:cxn modelId="{4C54F934-5816-428C-BBF3-9DB00039A495}" type="presParOf" srcId="{D708DC86-5AC8-4DE1-949C-E4F9977EC589}" destId="{21969881-AE94-4995-90A4-5B4FDAF63BB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73CE68-B929-4FCF-BAD5-DD71978BCAA2}" type="doc">
      <dgm:prSet loTypeId="urn:microsoft.com/office/officeart/2005/8/layout/process2" loCatId="process" qsTypeId="urn:microsoft.com/office/officeart/2005/8/quickstyle/3d9" qsCatId="3D" csTypeId="urn:microsoft.com/office/officeart/2005/8/colors/accent1_2" csCatId="accent1" phldr="1"/>
      <dgm:spPr/>
    </dgm:pt>
    <dgm:pt modelId="{EE97FDB9-D140-4696-A55E-0B9E02D6207D}">
      <dgm:prSet phldrT="[Texte]" custT="1"/>
      <dgm:spPr/>
      <dgm:t>
        <a:bodyPr/>
        <a:lstStyle/>
        <a:p>
          <a:r>
            <a:rPr lang="fr-FR" sz="1600" b="1" dirty="0" smtClean="0"/>
            <a:t>Définition des objectifs</a:t>
          </a:r>
          <a:endParaRPr lang="fr-FR" sz="1600" b="1" dirty="0"/>
        </a:p>
      </dgm:t>
    </dgm:pt>
    <dgm:pt modelId="{3AEB3BF4-538E-4C27-83D9-289C88640D17}" type="parTrans" cxnId="{7A883047-83B9-4B60-BA03-0080EE0C31EF}">
      <dgm:prSet/>
      <dgm:spPr/>
      <dgm:t>
        <a:bodyPr/>
        <a:lstStyle/>
        <a:p>
          <a:endParaRPr lang="fr-FR" sz="1800" b="1"/>
        </a:p>
      </dgm:t>
    </dgm:pt>
    <dgm:pt modelId="{44970129-117E-4776-BAD2-EFD7A84E672A}" type="sibTrans" cxnId="{7A883047-83B9-4B60-BA03-0080EE0C31EF}">
      <dgm:prSet custT="1"/>
      <dgm:spPr/>
      <dgm:t>
        <a:bodyPr/>
        <a:lstStyle/>
        <a:p>
          <a:endParaRPr lang="fr-FR" sz="1200" b="1"/>
        </a:p>
      </dgm:t>
    </dgm:pt>
    <dgm:pt modelId="{AF6AB258-A861-4B02-8A87-105E6F2D0470}">
      <dgm:prSet phldrT="[Texte]" custT="1"/>
      <dgm:spPr/>
      <dgm:t>
        <a:bodyPr/>
        <a:lstStyle/>
        <a:p>
          <a:r>
            <a:rPr lang="fr-FR" sz="1600" b="1" dirty="0" smtClean="0"/>
            <a:t>Plan d’Action régionaux</a:t>
          </a:r>
          <a:endParaRPr lang="fr-FR" sz="1600" b="1" dirty="0"/>
        </a:p>
      </dgm:t>
    </dgm:pt>
    <dgm:pt modelId="{DE27E54D-1FE9-4492-ABDB-FEBA6E8EBE0D}" type="parTrans" cxnId="{F4D2E7C2-ADDF-4FF9-9DED-0DB44F104792}">
      <dgm:prSet/>
      <dgm:spPr/>
      <dgm:t>
        <a:bodyPr/>
        <a:lstStyle/>
        <a:p>
          <a:endParaRPr lang="fr-FR" sz="1800" b="1"/>
        </a:p>
      </dgm:t>
    </dgm:pt>
    <dgm:pt modelId="{F2EFB53A-C6FD-45F7-8B43-658F413D3AFB}" type="sibTrans" cxnId="{F4D2E7C2-ADDF-4FF9-9DED-0DB44F104792}">
      <dgm:prSet custT="1"/>
      <dgm:spPr/>
      <dgm:t>
        <a:bodyPr/>
        <a:lstStyle/>
        <a:p>
          <a:endParaRPr lang="fr-FR" sz="1200" b="1"/>
        </a:p>
      </dgm:t>
    </dgm:pt>
    <dgm:pt modelId="{41A88943-E5E3-4739-8D5E-24F65E233181}">
      <dgm:prSet phldrT="[Texte]" custT="1"/>
      <dgm:spPr/>
      <dgm:t>
        <a:bodyPr/>
        <a:lstStyle/>
        <a:p>
          <a:r>
            <a:rPr lang="fr-FR" sz="1600" b="1" dirty="0" smtClean="0"/>
            <a:t>Plan d’Action provinciaux</a:t>
          </a:r>
          <a:endParaRPr lang="fr-FR" sz="1600" b="1" dirty="0"/>
        </a:p>
      </dgm:t>
    </dgm:pt>
    <dgm:pt modelId="{72AF434B-47D4-4642-A9CE-CC14DF3A4E8F}" type="parTrans" cxnId="{C140EA9F-B36B-4680-92FE-F6D8B145B0D6}">
      <dgm:prSet/>
      <dgm:spPr/>
      <dgm:t>
        <a:bodyPr/>
        <a:lstStyle/>
        <a:p>
          <a:endParaRPr lang="fr-FR" sz="1800" b="1"/>
        </a:p>
      </dgm:t>
    </dgm:pt>
    <dgm:pt modelId="{C0F71D66-8A2B-47E6-BE7A-D5F59924C2E8}" type="sibTrans" cxnId="{C140EA9F-B36B-4680-92FE-F6D8B145B0D6}">
      <dgm:prSet custT="1"/>
      <dgm:spPr/>
      <dgm:t>
        <a:bodyPr/>
        <a:lstStyle/>
        <a:p>
          <a:endParaRPr lang="fr-FR" sz="1200" b="1"/>
        </a:p>
      </dgm:t>
    </dgm:pt>
    <dgm:pt modelId="{DEEFEB95-9BE4-40A5-A060-86758012A89B}">
      <dgm:prSet phldrT="[Texte]" custT="1"/>
      <dgm:spPr/>
      <dgm:t>
        <a:bodyPr/>
        <a:lstStyle/>
        <a:p>
          <a:r>
            <a:rPr lang="fr-FR" sz="1600" b="1" dirty="0" smtClean="0"/>
            <a:t>Stratégies</a:t>
          </a:r>
          <a:endParaRPr lang="fr-FR" sz="1600" b="1" dirty="0"/>
        </a:p>
      </dgm:t>
    </dgm:pt>
    <dgm:pt modelId="{534F44CE-76DF-494D-B019-83D08CFEB9A6}" type="parTrans" cxnId="{B0517F39-F15B-455E-8991-1E6C71050092}">
      <dgm:prSet/>
      <dgm:spPr/>
      <dgm:t>
        <a:bodyPr/>
        <a:lstStyle/>
        <a:p>
          <a:endParaRPr lang="fr-FR" sz="1800" b="1"/>
        </a:p>
      </dgm:t>
    </dgm:pt>
    <dgm:pt modelId="{E264327D-E11F-43E1-AA22-FDB41F51396A}" type="sibTrans" cxnId="{B0517F39-F15B-455E-8991-1E6C71050092}">
      <dgm:prSet custT="1"/>
      <dgm:spPr/>
      <dgm:t>
        <a:bodyPr/>
        <a:lstStyle/>
        <a:p>
          <a:endParaRPr lang="fr-FR" sz="1200" b="1"/>
        </a:p>
      </dgm:t>
    </dgm:pt>
    <dgm:pt modelId="{50EBB569-4438-4F10-93A4-0640B2B3DD8D}">
      <dgm:prSet phldrT="[Texte]" custT="1"/>
      <dgm:spPr/>
      <dgm:t>
        <a:bodyPr/>
        <a:lstStyle/>
        <a:p>
          <a:r>
            <a:rPr lang="fr-FR" sz="1600" b="1" dirty="0" smtClean="0"/>
            <a:t>Suivi</a:t>
          </a:r>
          <a:endParaRPr lang="fr-FR" sz="1600" b="1" dirty="0"/>
        </a:p>
      </dgm:t>
    </dgm:pt>
    <dgm:pt modelId="{A99ED31B-A000-437F-A870-DE35D3B65A7A}" type="parTrans" cxnId="{EE5BF11C-6E44-4DF5-B045-2159F7AAAFDE}">
      <dgm:prSet/>
      <dgm:spPr/>
      <dgm:t>
        <a:bodyPr/>
        <a:lstStyle/>
        <a:p>
          <a:endParaRPr lang="fr-FR" sz="1800" b="1"/>
        </a:p>
      </dgm:t>
    </dgm:pt>
    <dgm:pt modelId="{D83C751A-8816-4B69-98EE-93F1EBD17BC7}" type="sibTrans" cxnId="{EE5BF11C-6E44-4DF5-B045-2159F7AAAFDE}">
      <dgm:prSet custT="1"/>
      <dgm:spPr/>
      <dgm:t>
        <a:bodyPr/>
        <a:lstStyle/>
        <a:p>
          <a:endParaRPr lang="fr-FR" sz="1200" b="1"/>
        </a:p>
      </dgm:t>
    </dgm:pt>
    <dgm:pt modelId="{15AC19B9-6378-4D95-8123-35DDAD52F988}">
      <dgm:prSet phldrT="[Texte]" custT="1"/>
      <dgm:spPr/>
      <dgm:t>
        <a:bodyPr/>
        <a:lstStyle/>
        <a:p>
          <a:r>
            <a:rPr lang="fr-FR" sz="1400" b="1" dirty="0" smtClean="0"/>
            <a:t>Exécution et participation à la programmation</a:t>
          </a:r>
          <a:endParaRPr lang="fr-FR" sz="1400" b="1" dirty="0"/>
        </a:p>
      </dgm:t>
    </dgm:pt>
    <dgm:pt modelId="{6F45FAD4-A646-439C-A207-891E3C9FA7D3}" type="parTrans" cxnId="{CB95487F-225C-4D32-A3A3-3A7CC771ADF0}">
      <dgm:prSet/>
      <dgm:spPr/>
      <dgm:t>
        <a:bodyPr/>
        <a:lstStyle/>
        <a:p>
          <a:endParaRPr lang="fr-FR" sz="1800" b="1"/>
        </a:p>
      </dgm:t>
    </dgm:pt>
    <dgm:pt modelId="{80107C78-A151-46FC-BCEC-AD316CDF85E5}" type="sibTrans" cxnId="{CB95487F-225C-4D32-A3A3-3A7CC771ADF0}">
      <dgm:prSet/>
      <dgm:spPr/>
      <dgm:t>
        <a:bodyPr/>
        <a:lstStyle/>
        <a:p>
          <a:endParaRPr lang="fr-FR" sz="1800" b="1"/>
        </a:p>
      </dgm:t>
    </dgm:pt>
    <dgm:pt modelId="{7C3F2427-DD7D-4490-BCF7-CD41D038D5E4}" type="pres">
      <dgm:prSet presAssocID="{4F73CE68-B929-4FCF-BAD5-DD71978BCAA2}" presName="linearFlow" presStyleCnt="0">
        <dgm:presLayoutVars>
          <dgm:resizeHandles val="exact"/>
        </dgm:presLayoutVars>
      </dgm:prSet>
      <dgm:spPr/>
    </dgm:pt>
    <dgm:pt modelId="{8013EA84-FA9B-4E60-88CF-D9AA111DD4A0}" type="pres">
      <dgm:prSet presAssocID="{EE97FDB9-D140-4696-A55E-0B9E02D6207D}" presName="node" presStyleLbl="node1" presStyleIdx="0" presStyleCnt="6" custLinFactNeighborX="-1829" custLinFactNeighborY="-6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A199C9-ECE5-4AC8-A53F-85A3F9356800}" type="pres">
      <dgm:prSet presAssocID="{44970129-117E-4776-BAD2-EFD7A84E672A}" presName="sibTrans" presStyleLbl="sibTrans2D1" presStyleIdx="0" presStyleCnt="5"/>
      <dgm:spPr/>
      <dgm:t>
        <a:bodyPr/>
        <a:lstStyle/>
        <a:p>
          <a:endParaRPr lang="fr-FR"/>
        </a:p>
      </dgm:t>
    </dgm:pt>
    <dgm:pt modelId="{B8CEF3B5-256B-4C05-A32B-885675732651}" type="pres">
      <dgm:prSet presAssocID="{44970129-117E-4776-BAD2-EFD7A84E672A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CF07D5CF-66A6-4898-87E9-72D1B10F5C4F}" type="pres">
      <dgm:prSet presAssocID="{DEEFEB95-9BE4-40A5-A060-86758012A89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E5CA6E-D85E-4DB9-98E0-184CFD9A2A50}" type="pres">
      <dgm:prSet presAssocID="{E264327D-E11F-43E1-AA22-FDB41F51396A}" presName="sibTrans" presStyleLbl="sibTrans2D1" presStyleIdx="1" presStyleCnt="5"/>
      <dgm:spPr/>
      <dgm:t>
        <a:bodyPr/>
        <a:lstStyle/>
        <a:p>
          <a:endParaRPr lang="fr-FR"/>
        </a:p>
      </dgm:t>
    </dgm:pt>
    <dgm:pt modelId="{2649D423-A719-4A74-9A53-F85603EA2913}" type="pres">
      <dgm:prSet presAssocID="{E264327D-E11F-43E1-AA22-FDB41F51396A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C2F39891-0514-46A2-8E9F-F58331E4802B}" type="pres">
      <dgm:prSet presAssocID="{AF6AB258-A861-4B02-8A87-105E6F2D047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12A212-4217-406E-A3F1-1EE7DF13AB31}" type="pres">
      <dgm:prSet presAssocID="{F2EFB53A-C6FD-45F7-8B43-658F413D3AFB}" presName="sibTrans" presStyleLbl="sibTrans2D1" presStyleIdx="2" presStyleCnt="5"/>
      <dgm:spPr/>
      <dgm:t>
        <a:bodyPr/>
        <a:lstStyle/>
        <a:p>
          <a:endParaRPr lang="fr-FR"/>
        </a:p>
      </dgm:t>
    </dgm:pt>
    <dgm:pt modelId="{EE537673-9713-44DF-BB94-B47FEBFA4AE5}" type="pres">
      <dgm:prSet presAssocID="{F2EFB53A-C6FD-45F7-8B43-658F413D3AFB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E3DF25C1-D824-448B-92C6-4917900893C7}" type="pres">
      <dgm:prSet presAssocID="{41A88943-E5E3-4739-8D5E-24F65E23318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D80404-A1B4-4AB8-9B56-CC3D2D3400DD}" type="pres">
      <dgm:prSet presAssocID="{C0F71D66-8A2B-47E6-BE7A-D5F59924C2E8}" presName="sibTrans" presStyleLbl="sibTrans2D1" presStyleIdx="3" presStyleCnt="5"/>
      <dgm:spPr/>
      <dgm:t>
        <a:bodyPr/>
        <a:lstStyle/>
        <a:p>
          <a:endParaRPr lang="fr-FR"/>
        </a:p>
      </dgm:t>
    </dgm:pt>
    <dgm:pt modelId="{DF967E85-9ED8-4DA5-889C-DB1E1BD978D1}" type="pres">
      <dgm:prSet presAssocID="{C0F71D66-8A2B-47E6-BE7A-D5F59924C2E8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9A13BA40-B639-4971-AF36-8640FCA91923}" type="pres">
      <dgm:prSet presAssocID="{50EBB569-4438-4F10-93A4-0640B2B3DD8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E88AB8-11D4-4ED9-A634-931ECBD7A2B8}" type="pres">
      <dgm:prSet presAssocID="{D83C751A-8816-4B69-98EE-93F1EBD17BC7}" presName="sibTrans" presStyleLbl="sibTrans2D1" presStyleIdx="4" presStyleCnt="5"/>
      <dgm:spPr/>
      <dgm:t>
        <a:bodyPr/>
        <a:lstStyle/>
        <a:p>
          <a:endParaRPr lang="fr-FR"/>
        </a:p>
      </dgm:t>
    </dgm:pt>
    <dgm:pt modelId="{50ABFBE5-1BC4-49C8-B428-B463C2E18B49}" type="pres">
      <dgm:prSet presAssocID="{D83C751A-8816-4B69-98EE-93F1EBD17BC7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30B91AB9-9206-48DA-85D9-751A20FAFA7C}" type="pres">
      <dgm:prSet presAssocID="{15AC19B9-6378-4D95-8123-35DDAD52F98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2C27F3B-2E45-4986-9E7E-2115BC63D956}" type="presOf" srcId="{4F73CE68-B929-4FCF-BAD5-DD71978BCAA2}" destId="{7C3F2427-DD7D-4490-BCF7-CD41D038D5E4}" srcOrd="0" destOrd="0" presId="urn:microsoft.com/office/officeart/2005/8/layout/process2"/>
    <dgm:cxn modelId="{F93771FD-2CC0-4D7B-B844-12286249C91E}" type="presOf" srcId="{50EBB569-4438-4F10-93A4-0640B2B3DD8D}" destId="{9A13BA40-B639-4971-AF36-8640FCA91923}" srcOrd="0" destOrd="0" presId="urn:microsoft.com/office/officeart/2005/8/layout/process2"/>
    <dgm:cxn modelId="{4E527A25-1249-4CC3-A05D-6AEAF4530C47}" type="presOf" srcId="{D83C751A-8816-4B69-98EE-93F1EBD17BC7}" destId="{C0E88AB8-11D4-4ED9-A634-931ECBD7A2B8}" srcOrd="0" destOrd="0" presId="urn:microsoft.com/office/officeart/2005/8/layout/process2"/>
    <dgm:cxn modelId="{CB95487F-225C-4D32-A3A3-3A7CC771ADF0}" srcId="{4F73CE68-B929-4FCF-BAD5-DD71978BCAA2}" destId="{15AC19B9-6378-4D95-8123-35DDAD52F988}" srcOrd="5" destOrd="0" parTransId="{6F45FAD4-A646-439C-A207-891E3C9FA7D3}" sibTransId="{80107C78-A151-46FC-BCEC-AD316CDF85E5}"/>
    <dgm:cxn modelId="{EE5BF11C-6E44-4DF5-B045-2159F7AAAFDE}" srcId="{4F73CE68-B929-4FCF-BAD5-DD71978BCAA2}" destId="{50EBB569-4438-4F10-93A4-0640B2B3DD8D}" srcOrd="4" destOrd="0" parTransId="{A99ED31B-A000-437F-A870-DE35D3B65A7A}" sibTransId="{D83C751A-8816-4B69-98EE-93F1EBD17BC7}"/>
    <dgm:cxn modelId="{EC8768BB-FDA3-42A7-B1C6-7894984E3D75}" type="presOf" srcId="{E264327D-E11F-43E1-AA22-FDB41F51396A}" destId="{2649D423-A719-4A74-9A53-F85603EA2913}" srcOrd="1" destOrd="0" presId="urn:microsoft.com/office/officeart/2005/8/layout/process2"/>
    <dgm:cxn modelId="{67A9221A-678C-4B32-B538-06CB95E85BC2}" type="presOf" srcId="{F2EFB53A-C6FD-45F7-8B43-658F413D3AFB}" destId="{9E12A212-4217-406E-A3F1-1EE7DF13AB31}" srcOrd="0" destOrd="0" presId="urn:microsoft.com/office/officeart/2005/8/layout/process2"/>
    <dgm:cxn modelId="{C140EA9F-B36B-4680-92FE-F6D8B145B0D6}" srcId="{4F73CE68-B929-4FCF-BAD5-DD71978BCAA2}" destId="{41A88943-E5E3-4739-8D5E-24F65E233181}" srcOrd="3" destOrd="0" parTransId="{72AF434B-47D4-4642-A9CE-CC14DF3A4E8F}" sibTransId="{C0F71D66-8A2B-47E6-BE7A-D5F59924C2E8}"/>
    <dgm:cxn modelId="{DF6745DA-B284-4B54-BF6C-71321BA98754}" type="presOf" srcId="{DEEFEB95-9BE4-40A5-A060-86758012A89B}" destId="{CF07D5CF-66A6-4898-87E9-72D1B10F5C4F}" srcOrd="0" destOrd="0" presId="urn:microsoft.com/office/officeart/2005/8/layout/process2"/>
    <dgm:cxn modelId="{8B748DC9-792E-4747-A6F0-80F3C965D9BD}" type="presOf" srcId="{EE97FDB9-D140-4696-A55E-0B9E02D6207D}" destId="{8013EA84-FA9B-4E60-88CF-D9AA111DD4A0}" srcOrd="0" destOrd="0" presId="urn:microsoft.com/office/officeart/2005/8/layout/process2"/>
    <dgm:cxn modelId="{790DFABB-1885-4813-9980-298A76DDFC1A}" type="presOf" srcId="{F2EFB53A-C6FD-45F7-8B43-658F413D3AFB}" destId="{EE537673-9713-44DF-BB94-B47FEBFA4AE5}" srcOrd="1" destOrd="0" presId="urn:microsoft.com/office/officeart/2005/8/layout/process2"/>
    <dgm:cxn modelId="{F4D2E7C2-ADDF-4FF9-9DED-0DB44F104792}" srcId="{4F73CE68-B929-4FCF-BAD5-DD71978BCAA2}" destId="{AF6AB258-A861-4B02-8A87-105E6F2D0470}" srcOrd="2" destOrd="0" parTransId="{DE27E54D-1FE9-4492-ABDB-FEBA6E8EBE0D}" sibTransId="{F2EFB53A-C6FD-45F7-8B43-658F413D3AFB}"/>
    <dgm:cxn modelId="{8C60D9F0-D321-48F4-B479-A8F3040025E3}" type="presOf" srcId="{C0F71D66-8A2B-47E6-BE7A-D5F59924C2E8}" destId="{19D80404-A1B4-4AB8-9B56-CC3D2D3400DD}" srcOrd="0" destOrd="0" presId="urn:microsoft.com/office/officeart/2005/8/layout/process2"/>
    <dgm:cxn modelId="{FB3F6F76-1490-4519-9AF0-7E28081BEBF9}" type="presOf" srcId="{44970129-117E-4776-BAD2-EFD7A84E672A}" destId="{D7A199C9-ECE5-4AC8-A53F-85A3F9356800}" srcOrd="0" destOrd="0" presId="urn:microsoft.com/office/officeart/2005/8/layout/process2"/>
    <dgm:cxn modelId="{706EDC25-2E7F-4D26-975C-B840507EA815}" type="presOf" srcId="{E264327D-E11F-43E1-AA22-FDB41F51396A}" destId="{9EE5CA6E-D85E-4DB9-98E0-184CFD9A2A50}" srcOrd="0" destOrd="0" presId="urn:microsoft.com/office/officeart/2005/8/layout/process2"/>
    <dgm:cxn modelId="{B0517F39-F15B-455E-8991-1E6C71050092}" srcId="{4F73CE68-B929-4FCF-BAD5-DD71978BCAA2}" destId="{DEEFEB95-9BE4-40A5-A060-86758012A89B}" srcOrd="1" destOrd="0" parTransId="{534F44CE-76DF-494D-B019-83D08CFEB9A6}" sibTransId="{E264327D-E11F-43E1-AA22-FDB41F51396A}"/>
    <dgm:cxn modelId="{8FF8F931-8106-454D-8AAB-5230EA02695D}" type="presOf" srcId="{D83C751A-8816-4B69-98EE-93F1EBD17BC7}" destId="{50ABFBE5-1BC4-49C8-B428-B463C2E18B49}" srcOrd="1" destOrd="0" presId="urn:microsoft.com/office/officeart/2005/8/layout/process2"/>
    <dgm:cxn modelId="{FAD956F1-DED9-46FC-B8D5-2A6E6B82E415}" type="presOf" srcId="{AF6AB258-A861-4B02-8A87-105E6F2D0470}" destId="{C2F39891-0514-46A2-8E9F-F58331E4802B}" srcOrd="0" destOrd="0" presId="urn:microsoft.com/office/officeart/2005/8/layout/process2"/>
    <dgm:cxn modelId="{B049F4B8-FB89-47B4-B576-EB60CED06438}" type="presOf" srcId="{41A88943-E5E3-4739-8D5E-24F65E233181}" destId="{E3DF25C1-D824-448B-92C6-4917900893C7}" srcOrd="0" destOrd="0" presId="urn:microsoft.com/office/officeart/2005/8/layout/process2"/>
    <dgm:cxn modelId="{7A883047-83B9-4B60-BA03-0080EE0C31EF}" srcId="{4F73CE68-B929-4FCF-BAD5-DD71978BCAA2}" destId="{EE97FDB9-D140-4696-A55E-0B9E02D6207D}" srcOrd="0" destOrd="0" parTransId="{3AEB3BF4-538E-4C27-83D9-289C88640D17}" sibTransId="{44970129-117E-4776-BAD2-EFD7A84E672A}"/>
    <dgm:cxn modelId="{6DC58A7F-128F-4B95-9C10-CBCAE7205F98}" type="presOf" srcId="{C0F71D66-8A2B-47E6-BE7A-D5F59924C2E8}" destId="{DF967E85-9ED8-4DA5-889C-DB1E1BD978D1}" srcOrd="1" destOrd="0" presId="urn:microsoft.com/office/officeart/2005/8/layout/process2"/>
    <dgm:cxn modelId="{8C663C4C-723B-4CD3-81F5-943CA49EFF3B}" type="presOf" srcId="{44970129-117E-4776-BAD2-EFD7A84E672A}" destId="{B8CEF3B5-256B-4C05-A32B-885675732651}" srcOrd="1" destOrd="0" presId="urn:microsoft.com/office/officeart/2005/8/layout/process2"/>
    <dgm:cxn modelId="{7E8D33B4-9736-40CB-A8E0-94669EBD6D89}" type="presOf" srcId="{15AC19B9-6378-4D95-8123-35DDAD52F988}" destId="{30B91AB9-9206-48DA-85D9-751A20FAFA7C}" srcOrd="0" destOrd="0" presId="urn:microsoft.com/office/officeart/2005/8/layout/process2"/>
    <dgm:cxn modelId="{23131761-654A-482F-989E-EA4EE5C3B567}" type="presParOf" srcId="{7C3F2427-DD7D-4490-BCF7-CD41D038D5E4}" destId="{8013EA84-FA9B-4E60-88CF-D9AA111DD4A0}" srcOrd="0" destOrd="0" presId="urn:microsoft.com/office/officeart/2005/8/layout/process2"/>
    <dgm:cxn modelId="{1852E33E-2E6D-4E25-BBFA-6FF0FDF0CBF0}" type="presParOf" srcId="{7C3F2427-DD7D-4490-BCF7-CD41D038D5E4}" destId="{D7A199C9-ECE5-4AC8-A53F-85A3F9356800}" srcOrd="1" destOrd="0" presId="urn:microsoft.com/office/officeart/2005/8/layout/process2"/>
    <dgm:cxn modelId="{4E47BAD0-186E-46AF-A088-9B3CF757729E}" type="presParOf" srcId="{D7A199C9-ECE5-4AC8-A53F-85A3F9356800}" destId="{B8CEF3B5-256B-4C05-A32B-885675732651}" srcOrd="0" destOrd="0" presId="urn:microsoft.com/office/officeart/2005/8/layout/process2"/>
    <dgm:cxn modelId="{5A921572-2236-4135-B2DC-547280F9C638}" type="presParOf" srcId="{7C3F2427-DD7D-4490-BCF7-CD41D038D5E4}" destId="{CF07D5CF-66A6-4898-87E9-72D1B10F5C4F}" srcOrd="2" destOrd="0" presId="urn:microsoft.com/office/officeart/2005/8/layout/process2"/>
    <dgm:cxn modelId="{EA4D5480-DB4F-47A8-AE84-77F809CAF51C}" type="presParOf" srcId="{7C3F2427-DD7D-4490-BCF7-CD41D038D5E4}" destId="{9EE5CA6E-D85E-4DB9-98E0-184CFD9A2A50}" srcOrd="3" destOrd="0" presId="urn:microsoft.com/office/officeart/2005/8/layout/process2"/>
    <dgm:cxn modelId="{6D3A3A55-C62B-44C3-BD71-B1B58C78220E}" type="presParOf" srcId="{9EE5CA6E-D85E-4DB9-98E0-184CFD9A2A50}" destId="{2649D423-A719-4A74-9A53-F85603EA2913}" srcOrd="0" destOrd="0" presId="urn:microsoft.com/office/officeart/2005/8/layout/process2"/>
    <dgm:cxn modelId="{C24E4D94-1E59-4204-AB98-1696B164CB4E}" type="presParOf" srcId="{7C3F2427-DD7D-4490-BCF7-CD41D038D5E4}" destId="{C2F39891-0514-46A2-8E9F-F58331E4802B}" srcOrd="4" destOrd="0" presId="urn:microsoft.com/office/officeart/2005/8/layout/process2"/>
    <dgm:cxn modelId="{02308C5F-7E9C-43F0-BD4C-F25FBFEE941E}" type="presParOf" srcId="{7C3F2427-DD7D-4490-BCF7-CD41D038D5E4}" destId="{9E12A212-4217-406E-A3F1-1EE7DF13AB31}" srcOrd="5" destOrd="0" presId="urn:microsoft.com/office/officeart/2005/8/layout/process2"/>
    <dgm:cxn modelId="{1BCBAB2D-8C50-482E-9EEE-92E1ABB59BF2}" type="presParOf" srcId="{9E12A212-4217-406E-A3F1-1EE7DF13AB31}" destId="{EE537673-9713-44DF-BB94-B47FEBFA4AE5}" srcOrd="0" destOrd="0" presId="urn:microsoft.com/office/officeart/2005/8/layout/process2"/>
    <dgm:cxn modelId="{5BE64B65-D633-4E75-8C61-0F15F2346F2E}" type="presParOf" srcId="{7C3F2427-DD7D-4490-BCF7-CD41D038D5E4}" destId="{E3DF25C1-D824-448B-92C6-4917900893C7}" srcOrd="6" destOrd="0" presId="urn:microsoft.com/office/officeart/2005/8/layout/process2"/>
    <dgm:cxn modelId="{3B777F36-32E0-4831-A7E6-75ADBC886136}" type="presParOf" srcId="{7C3F2427-DD7D-4490-BCF7-CD41D038D5E4}" destId="{19D80404-A1B4-4AB8-9B56-CC3D2D3400DD}" srcOrd="7" destOrd="0" presId="urn:microsoft.com/office/officeart/2005/8/layout/process2"/>
    <dgm:cxn modelId="{1CF9DD60-B049-4C1A-8FD2-1D4CA2B05C24}" type="presParOf" srcId="{19D80404-A1B4-4AB8-9B56-CC3D2D3400DD}" destId="{DF967E85-9ED8-4DA5-889C-DB1E1BD978D1}" srcOrd="0" destOrd="0" presId="urn:microsoft.com/office/officeart/2005/8/layout/process2"/>
    <dgm:cxn modelId="{9F363D50-F047-4EC0-A774-2909A89A3DD1}" type="presParOf" srcId="{7C3F2427-DD7D-4490-BCF7-CD41D038D5E4}" destId="{9A13BA40-B639-4971-AF36-8640FCA91923}" srcOrd="8" destOrd="0" presId="urn:microsoft.com/office/officeart/2005/8/layout/process2"/>
    <dgm:cxn modelId="{07F6D67D-C454-4A38-8F20-448378EEF34C}" type="presParOf" srcId="{7C3F2427-DD7D-4490-BCF7-CD41D038D5E4}" destId="{C0E88AB8-11D4-4ED9-A634-931ECBD7A2B8}" srcOrd="9" destOrd="0" presId="urn:microsoft.com/office/officeart/2005/8/layout/process2"/>
    <dgm:cxn modelId="{0F0DF0F2-A4EA-4637-AA0C-098821121990}" type="presParOf" srcId="{C0E88AB8-11D4-4ED9-A634-931ECBD7A2B8}" destId="{50ABFBE5-1BC4-49C8-B428-B463C2E18B49}" srcOrd="0" destOrd="0" presId="urn:microsoft.com/office/officeart/2005/8/layout/process2"/>
    <dgm:cxn modelId="{25CC6FED-FEFE-4038-A897-3A94BBEA92DD}" type="presParOf" srcId="{7C3F2427-DD7D-4490-BCF7-CD41D038D5E4}" destId="{30B91AB9-9206-48DA-85D9-751A20FAFA7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A0BDF6-2F2E-4436-8FB4-51AF47D8A02B}" type="doc">
      <dgm:prSet loTypeId="urn:microsoft.com/office/officeart/2005/8/layout/hList9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D2CB1A-143C-405B-A70E-0DDEE91D1F8F}">
      <dgm:prSet custT="1"/>
      <dgm:spPr/>
      <dgm:t>
        <a:bodyPr/>
        <a:lstStyle/>
        <a:p>
          <a:r>
            <a:rPr lang="fr-FR" sz="2000" b="1" dirty="0" smtClean="0">
              <a:latin typeface="Times New Roman" pitchFamily="18" charset="0"/>
              <a:cs typeface="Times New Roman" pitchFamily="18" charset="0"/>
            </a:rPr>
            <a:t>Direction Régionale de la Santé GCBH </a:t>
          </a:r>
          <a:endParaRPr lang="fr-FR" sz="2000" b="1" dirty="0">
            <a:latin typeface="Times New Roman" pitchFamily="18" charset="0"/>
            <a:cs typeface="Times New Roman" pitchFamily="18" charset="0"/>
          </a:endParaRPr>
        </a:p>
      </dgm:t>
    </dgm:pt>
    <dgm:pt modelId="{22244768-2FB3-40BF-A100-017E2EBEC4A2}" type="parTrans" cxnId="{2B77EB2D-3551-4DF2-917E-6112BE503823}">
      <dgm:prSet/>
      <dgm:spPr/>
      <dgm:t>
        <a:bodyPr/>
        <a:lstStyle/>
        <a:p>
          <a:endParaRPr lang="fr-FR"/>
        </a:p>
      </dgm:t>
    </dgm:pt>
    <dgm:pt modelId="{61D7134C-9F48-40AF-8725-76FF35D7FAE8}" type="sibTrans" cxnId="{2B77EB2D-3551-4DF2-917E-6112BE503823}">
      <dgm:prSet/>
      <dgm:spPr/>
      <dgm:t>
        <a:bodyPr/>
        <a:lstStyle/>
        <a:p>
          <a:endParaRPr lang="fr-FR"/>
        </a:p>
      </dgm:t>
    </dgm:pt>
    <dgm:pt modelId="{8B377B7D-608F-4F3B-A6A0-B2A123ECABDE}">
      <dgm:prSet phldrT="[Texte]" custT="1"/>
      <dgm:spPr/>
      <dgm:t>
        <a:bodyPr/>
        <a:lstStyle/>
        <a:p>
          <a:r>
            <a:rPr lang="fr-FR" sz="2800" b="1" dirty="0" smtClean="0">
              <a:latin typeface="Times New Roman" pitchFamily="18" charset="0"/>
              <a:cs typeface="Times New Roman" pitchFamily="18" charset="0"/>
            </a:rPr>
            <a:t>Crée en 2008</a:t>
          </a:r>
          <a:endParaRPr lang="fr-FR" sz="2800" b="1" dirty="0">
            <a:latin typeface="Times New Roman" pitchFamily="18" charset="0"/>
            <a:cs typeface="Times New Roman" pitchFamily="18" charset="0"/>
          </a:endParaRPr>
        </a:p>
      </dgm:t>
    </dgm:pt>
    <dgm:pt modelId="{9A957466-5A99-4881-AC90-021AA3BE8421}" type="parTrans" cxnId="{827931B3-4AB7-4F81-A9CA-11AF6741C88C}">
      <dgm:prSet/>
      <dgm:spPr/>
      <dgm:t>
        <a:bodyPr/>
        <a:lstStyle/>
        <a:p>
          <a:endParaRPr lang="fr-FR"/>
        </a:p>
      </dgm:t>
    </dgm:pt>
    <dgm:pt modelId="{E6D58C71-C646-46F2-A74D-CC76624F705D}" type="sibTrans" cxnId="{827931B3-4AB7-4F81-A9CA-11AF6741C88C}">
      <dgm:prSet/>
      <dgm:spPr/>
      <dgm:t>
        <a:bodyPr/>
        <a:lstStyle/>
        <a:p>
          <a:endParaRPr lang="fr-FR"/>
        </a:p>
      </dgm:t>
    </dgm:pt>
    <dgm:pt modelId="{56B8E373-08C6-4338-9E07-F979897CDF3A}">
      <dgm:prSet phldrT="[Texte]" custT="1"/>
      <dgm:spPr/>
      <dgm:t>
        <a:bodyPr/>
        <a:lstStyle/>
        <a:p>
          <a:r>
            <a:rPr lang="fr-FR" sz="2000" b="1" dirty="0" smtClean="0">
              <a:latin typeface="Times New Roman" pitchFamily="18" charset="0"/>
              <a:cs typeface="Times New Roman" pitchFamily="18" charset="0"/>
            </a:rPr>
            <a:t>Equipe </a:t>
          </a:r>
          <a:r>
            <a:rPr lang="fr-FR" sz="2000" b="1" dirty="0" err="1" smtClean="0">
              <a:latin typeface="Times New Roman" pitchFamily="18" charset="0"/>
              <a:cs typeface="Times New Roman" pitchFamily="18" charset="0"/>
            </a:rPr>
            <a:t>Mulitidisciplinaire</a:t>
          </a:r>
          <a:endParaRPr lang="fr-FR" sz="2000" b="1" dirty="0">
            <a:latin typeface="Times New Roman" pitchFamily="18" charset="0"/>
            <a:cs typeface="Times New Roman" pitchFamily="18" charset="0"/>
          </a:endParaRPr>
        </a:p>
      </dgm:t>
    </dgm:pt>
    <dgm:pt modelId="{AE6D09F2-028F-4075-99D4-A89254C1AB8D}" type="parTrans" cxnId="{AFC43F30-7CFC-4FC3-88B9-3EF3DC196296}">
      <dgm:prSet/>
      <dgm:spPr/>
      <dgm:t>
        <a:bodyPr/>
        <a:lstStyle/>
        <a:p>
          <a:endParaRPr lang="fr-FR"/>
        </a:p>
      </dgm:t>
    </dgm:pt>
    <dgm:pt modelId="{32A22998-D7A7-46FA-B583-02C0DF1F620C}" type="sibTrans" cxnId="{AFC43F30-7CFC-4FC3-88B9-3EF3DC196296}">
      <dgm:prSet/>
      <dgm:spPr/>
      <dgm:t>
        <a:bodyPr/>
        <a:lstStyle/>
        <a:p>
          <a:endParaRPr lang="fr-FR"/>
        </a:p>
      </dgm:t>
    </dgm:pt>
    <dgm:pt modelId="{EFDAFF9E-9195-4613-AE80-5A48C8721742}">
      <dgm:prSet custT="1"/>
      <dgm:spPr/>
      <dgm:t>
        <a:bodyPr/>
        <a:lstStyle/>
        <a:p>
          <a:r>
            <a:rPr lang="fr-FR" sz="1800" b="1" dirty="0" smtClean="0">
              <a:latin typeface="Times New Roman" pitchFamily="18" charset="0"/>
              <a:cs typeface="Times New Roman" pitchFamily="18" charset="0"/>
            </a:rPr>
            <a:t>Médecins;</a:t>
          </a:r>
        </a:p>
        <a:p>
          <a:r>
            <a:rPr lang="fr-FR" sz="1800" b="1" dirty="0" smtClean="0">
              <a:latin typeface="Times New Roman" pitchFamily="18" charset="0"/>
              <a:cs typeface="Times New Roman" pitchFamily="18" charset="0"/>
            </a:rPr>
            <a:t>Infirmiers;</a:t>
          </a:r>
        </a:p>
        <a:p>
          <a:r>
            <a:rPr lang="fr-FR" sz="1800" b="1" dirty="0" smtClean="0">
              <a:latin typeface="Times New Roman" pitchFamily="18" charset="0"/>
              <a:cs typeface="Times New Roman" pitchFamily="18" charset="0"/>
            </a:rPr>
            <a:t> assistants médicaux; administrateurs; ingénieurs;</a:t>
          </a:r>
        </a:p>
        <a:p>
          <a:r>
            <a:rPr lang="fr-FR" sz="1800" b="1" dirty="0" smtClean="0">
              <a:latin typeface="Times New Roman" pitchFamily="18" charset="0"/>
              <a:cs typeface="Times New Roman" pitchFamily="18" charset="0"/>
            </a:rPr>
            <a:t>techniciens</a:t>
          </a:r>
          <a:endParaRPr lang="fr-FR" sz="1800" b="1" dirty="0">
            <a:latin typeface="Times New Roman" pitchFamily="18" charset="0"/>
            <a:cs typeface="Times New Roman" pitchFamily="18" charset="0"/>
          </a:endParaRPr>
        </a:p>
      </dgm:t>
    </dgm:pt>
    <dgm:pt modelId="{933D91BF-EECB-42BD-AA4A-507E9394FD42}" type="parTrans" cxnId="{AE27C5EB-2E70-43A8-BF6D-6751C150BB5A}">
      <dgm:prSet/>
      <dgm:spPr/>
      <dgm:t>
        <a:bodyPr/>
        <a:lstStyle/>
        <a:p>
          <a:endParaRPr lang="fr-FR"/>
        </a:p>
      </dgm:t>
    </dgm:pt>
    <dgm:pt modelId="{C89114DE-0A26-4AD5-B642-D916FE7D722A}" type="sibTrans" cxnId="{AE27C5EB-2E70-43A8-BF6D-6751C150BB5A}">
      <dgm:prSet/>
      <dgm:spPr/>
      <dgm:t>
        <a:bodyPr/>
        <a:lstStyle/>
        <a:p>
          <a:endParaRPr lang="fr-FR"/>
        </a:p>
      </dgm:t>
    </dgm:pt>
    <dgm:pt modelId="{373B5F88-7C5B-411B-B789-97F86D9879E1}" type="pres">
      <dgm:prSet presAssocID="{ADA0BDF6-2F2E-4436-8FB4-51AF47D8A02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28EC53BF-5920-4096-95B9-281EDAA29120}" type="pres">
      <dgm:prSet presAssocID="{21D2CB1A-143C-405B-A70E-0DDEE91D1F8F}" presName="posSpace" presStyleCnt="0"/>
      <dgm:spPr/>
    </dgm:pt>
    <dgm:pt modelId="{BD46F84B-715B-44B9-97B7-86C43F33BEC3}" type="pres">
      <dgm:prSet presAssocID="{21D2CB1A-143C-405B-A70E-0DDEE91D1F8F}" presName="vertFlow" presStyleCnt="0"/>
      <dgm:spPr/>
    </dgm:pt>
    <dgm:pt modelId="{AC59544E-A537-404F-9DF6-260BA9F41E51}" type="pres">
      <dgm:prSet presAssocID="{21D2CB1A-143C-405B-A70E-0DDEE91D1F8F}" presName="topSpace" presStyleCnt="0"/>
      <dgm:spPr/>
    </dgm:pt>
    <dgm:pt modelId="{16F6FCC9-67CF-42EB-9E34-8650C2BC2502}" type="pres">
      <dgm:prSet presAssocID="{21D2CB1A-143C-405B-A70E-0DDEE91D1F8F}" presName="firstComp" presStyleCnt="0"/>
      <dgm:spPr/>
    </dgm:pt>
    <dgm:pt modelId="{F783D29C-4D84-488D-B65D-758455C33A4E}" type="pres">
      <dgm:prSet presAssocID="{21D2CB1A-143C-405B-A70E-0DDEE91D1F8F}" presName="firstChild" presStyleLbl="bgAccFollowNode1" presStyleIdx="0" presStyleCnt="2" custScaleX="110841" custScaleY="213375" custLinFactNeighborX="43813" custLinFactNeighborY="-14750"/>
      <dgm:spPr/>
      <dgm:t>
        <a:bodyPr/>
        <a:lstStyle/>
        <a:p>
          <a:endParaRPr lang="fr-FR"/>
        </a:p>
      </dgm:t>
    </dgm:pt>
    <dgm:pt modelId="{41A24B92-B8F2-42DA-98EE-181AE2D6839F}" type="pres">
      <dgm:prSet presAssocID="{21D2CB1A-143C-405B-A70E-0DDEE91D1F8F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2F9B2C-BEC8-49C8-9B41-D9D5B81C6733}" type="pres">
      <dgm:prSet presAssocID="{21D2CB1A-143C-405B-A70E-0DDEE91D1F8F}" presName="negSpace" presStyleCnt="0"/>
      <dgm:spPr/>
    </dgm:pt>
    <dgm:pt modelId="{C286C75B-0AA3-4BBB-B792-65A270DFEEE5}" type="pres">
      <dgm:prSet presAssocID="{21D2CB1A-143C-405B-A70E-0DDEE91D1F8F}" presName="circle" presStyleLbl="node1" presStyleIdx="0" presStyleCnt="2" custScaleX="234317" custLinFactNeighborX="20979" custLinFactNeighborY="-65920"/>
      <dgm:spPr/>
      <dgm:t>
        <a:bodyPr/>
        <a:lstStyle/>
        <a:p>
          <a:endParaRPr lang="fr-FR"/>
        </a:p>
      </dgm:t>
    </dgm:pt>
    <dgm:pt modelId="{60678200-8581-404A-8907-7CB0E68DF4D6}" type="pres">
      <dgm:prSet presAssocID="{61D7134C-9F48-40AF-8725-76FF35D7FAE8}" presName="transSpace" presStyleCnt="0"/>
      <dgm:spPr/>
    </dgm:pt>
    <dgm:pt modelId="{F885AC63-A2EB-4075-AE23-853BA7CF6AFF}" type="pres">
      <dgm:prSet presAssocID="{56B8E373-08C6-4338-9E07-F979897CDF3A}" presName="posSpace" presStyleCnt="0"/>
      <dgm:spPr/>
    </dgm:pt>
    <dgm:pt modelId="{90CE69F8-7077-47AF-BD40-F5E992B877E3}" type="pres">
      <dgm:prSet presAssocID="{56B8E373-08C6-4338-9E07-F979897CDF3A}" presName="vertFlow" presStyleCnt="0"/>
      <dgm:spPr/>
    </dgm:pt>
    <dgm:pt modelId="{93BB1D9F-81DC-4F2F-8E86-7C8965713767}" type="pres">
      <dgm:prSet presAssocID="{56B8E373-08C6-4338-9E07-F979897CDF3A}" presName="topSpace" presStyleCnt="0"/>
      <dgm:spPr/>
    </dgm:pt>
    <dgm:pt modelId="{1B067455-17A6-4BC8-85E1-540A419BDC4F}" type="pres">
      <dgm:prSet presAssocID="{56B8E373-08C6-4338-9E07-F979897CDF3A}" presName="firstComp" presStyleCnt="0"/>
      <dgm:spPr/>
    </dgm:pt>
    <dgm:pt modelId="{9593CDB5-4841-4AD2-9F76-C681C8CFAE8B}" type="pres">
      <dgm:prSet presAssocID="{56B8E373-08C6-4338-9E07-F979897CDF3A}" presName="firstChild" presStyleLbl="bgAccFollowNode1" presStyleIdx="1" presStyleCnt="2" custScaleX="114351" custScaleY="213375" custLinFactNeighborX="-11496" custLinFactNeighborY="-20128"/>
      <dgm:spPr/>
      <dgm:t>
        <a:bodyPr/>
        <a:lstStyle/>
        <a:p>
          <a:endParaRPr lang="fr-FR"/>
        </a:p>
      </dgm:t>
    </dgm:pt>
    <dgm:pt modelId="{53FA8688-7591-4ECA-BC04-5BBF58F59273}" type="pres">
      <dgm:prSet presAssocID="{56B8E373-08C6-4338-9E07-F979897CDF3A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C394F4-99C9-40BE-87BD-D7362B19FCED}" type="pres">
      <dgm:prSet presAssocID="{56B8E373-08C6-4338-9E07-F979897CDF3A}" presName="negSpace" presStyleCnt="0"/>
      <dgm:spPr/>
    </dgm:pt>
    <dgm:pt modelId="{6AED0ABD-129F-4F10-91BA-1A49EC245FA0}" type="pres">
      <dgm:prSet presAssocID="{56B8E373-08C6-4338-9E07-F979897CDF3A}" presName="circle" presStyleLbl="node1" presStyleIdx="1" presStyleCnt="2" custScaleX="234921" custLinFactNeighborX="-16093" custLinFactNeighborY="-71044"/>
      <dgm:spPr/>
      <dgm:t>
        <a:bodyPr/>
        <a:lstStyle/>
        <a:p>
          <a:endParaRPr lang="fr-FR"/>
        </a:p>
      </dgm:t>
    </dgm:pt>
  </dgm:ptLst>
  <dgm:cxnLst>
    <dgm:cxn modelId="{01E37BE5-16EB-45C1-8819-710AF38B0952}" type="presOf" srcId="{EFDAFF9E-9195-4613-AE80-5A48C8721742}" destId="{9593CDB5-4841-4AD2-9F76-C681C8CFAE8B}" srcOrd="0" destOrd="0" presId="urn:microsoft.com/office/officeart/2005/8/layout/hList9"/>
    <dgm:cxn modelId="{D74031D4-C61D-4817-A6C1-E4A87DDA59EB}" type="presOf" srcId="{21D2CB1A-143C-405B-A70E-0DDEE91D1F8F}" destId="{C286C75B-0AA3-4BBB-B792-65A270DFEEE5}" srcOrd="0" destOrd="0" presId="urn:microsoft.com/office/officeart/2005/8/layout/hList9"/>
    <dgm:cxn modelId="{827931B3-4AB7-4F81-A9CA-11AF6741C88C}" srcId="{21D2CB1A-143C-405B-A70E-0DDEE91D1F8F}" destId="{8B377B7D-608F-4F3B-A6A0-B2A123ECABDE}" srcOrd="0" destOrd="0" parTransId="{9A957466-5A99-4881-AC90-021AA3BE8421}" sibTransId="{E6D58C71-C646-46F2-A74D-CC76624F705D}"/>
    <dgm:cxn modelId="{BB101EC3-9778-4044-AA42-27A0B66B7516}" type="presOf" srcId="{8B377B7D-608F-4F3B-A6A0-B2A123ECABDE}" destId="{41A24B92-B8F2-42DA-98EE-181AE2D6839F}" srcOrd="1" destOrd="0" presId="urn:microsoft.com/office/officeart/2005/8/layout/hList9"/>
    <dgm:cxn modelId="{E760F311-4EEE-4AFA-8E27-1CE3A4CB6CE1}" type="presOf" srcId="{EFDAFF9E-9195-4613-AE80-5A48C8721742}" destId="{53FA8688-7591-4ECA-BC04-5BBF58F59273}" srcOrd="1" destOrd="0" presId="urn:microsoft.com/office/officeart/2005/8/layout/hList9"/>
    <dgm:cxn modelId="{BDDF3772-C5C8-4071-8E6C-DB5BCE9C3FDF}" type="presOf" srcId="{8B377B7D-608F-4F3B-A6A0-B2A123ECABDE}" destId="{F783D29C-4D84-488D-B65D-758455C33A4E}" srcOrd="0" destOrd="0" presId="urn:microsoft.com/office/officeart/2005/8/layout/hList9"/>
    <dgm:cxn modelId="{AE27C5EB-2E70-43A8-BF6D-6751C150BB5A}" srcId="{56B8E373-08C6-4338-9E07-F979897CDF3A}" destId="{EFDAFF9E-9195-4613-AE80-5A48C8721742}" srcOrd="0" destOrd="0" parTransId="{933D91BF-EECB-42BD-AA4A-507E9394FD42}" sibTransId="{C89114DE-0A26-4AD5-B642-D916FE7D722A}"/>
    <dgm:cxn modelId="{AFC43F30-7CFC-4FC3-88B9-3EF3DC196296}" srcId="{ADA0BDF6-2F2E-4436-8FB4-51AF47D8A02B}" destId="{56B8E373-08C6-4338-9E07-F979897CDF3A}" srcOrd="1" destOrd="0" parTransId="{AE6D09F2-028F-4075-99D4-A89254C1AB8D}" sibTransId="{32A22998-D7A7-46FA-B583-02C0DF1F620C}"/>
    <dgm:cxn modelId="{2B77EB2D-3551-4DF2-917E-6112BE503823}" srcId="{ADA0BDF6-2F2E-4436-8FB4-51AF47D8A02B}" destId="{21D2CB1A-143C-405B-A70E-0DDEE91D1F8F}" srcOrd="0" destOrd="0" parTransId="{22244768-2FB3-40BF-A100-017E2EBEC4A2}" sibTransId="{61D7134C-9F48-40AF-8725-76FF35D7FAE8}"/>
    <dgm:cxn modelId="{80D0FCA5-4C22-41F5-809D-98ECA152C10E}" type="presOf" srcId="{56B8E373-08C6-4338-9E07-F979897CDF3A}" destId="{6AED0ABD-129F-4F10-91BA-1A49EC245FA0}" srcOrd="0" destOrd="0" presId="urn:microsoft.com/office/officeart/2005/8/layout/hList9"/>
    <dgm:cxn modelId="{823DC88E-B6FC-4A30-8252-3D830E6439E6}" type="presOf" srcId="{ADA0BDF6-2F2E-4436-8FB4-51AF47D8A02B}" destId="{373B5F88-7C5B-411B-B789-97F86D9879E1}" srcOrd="0" destOrd="0" presId="urn:microsoft.com/office/officeart/2005/8/layout/hList9"/>
    <dgm:cxn modelId="{50671855-430D-4A41-A92C-A3779118F7F5}" type="presParOf" srcId="{373B5F88-7C5B-411B-B789-97F86D9879E1}" destId="{28EC53BF-5920-4096-95B9-281EDAA29120}" srcOrd="0" destOrd="0" presId="urn:microsoft.com/office/officeart/2005/8/layout/hList9"/>
    <dgm:cxn modelId="{7B39F6F3-FE33-4493-8341-7BBC20ABB718}" type="presParOf" srcId="{373B5F88-7C5B-411B-B789-97F86D9879E1}" destId="{BD46F84B-715B-44B9-97B7-86C43F33BEC3}" srcOrd="1" destOrd="0" presId="urn:microsoft.com/office/officeart/2005/8/layout/hList9"/>
    <dgm:cxn modelId="{F7EE4383-3AC3-4DCF-B7C9-AB9B58712CFB}" type="presParOf" srcId="{BD46F84B-715B-44B9-97B7-86C43F33BEC3}" destId="{AC59544E-A537-404F-9DF6-260BA9F41E51}" srcOrd="0" destOrd="0" presId="urn:microsoft.com/office/officeart/2005/8/layout/hList9"/>
    <dgm:cxn modelId="{F253DAA8-CADD-4938-8C21-6AEF4EF9FCA2}" type="presParOf" srcId="{BD46F84B-715B-44B9-97B7-86C43F33BEC3}" destId="{16F6FCC9-67CF-42EB-9E34-8650C2BC2502}" srcOrd="1" destOrd="0" presId="urn:microsoft.com/office/officeart/2005/8/layout/hList9"/>
    <dgm:cxn modelId="{00C5F0D5-99C3-4DDD-9A76-541C8F12AE63}" type="presParOf" srcId="{16F6FCC9-67CF-42EB-9E34-8650C2BC2502}" destId="{F783D29C-4D84-488D-B65D-758455C33A4E}" srcOrd="0" destOrd="0" presId="urn:microsoft.com/office/officeart/2005/8/layout/hList9"/>
    <dgm:cxn modelId="{A00B8209-3C73-4D60-AECA-C3E0AF83B30E}" type="presParOf" srcId="{16F6FCC9-67CF-42EB-9E34-8650C2BC2502}" destId="{41A24B92-B8F2-42DA-98EE-181AE2D6839F}" srcOrd="1" destOrd="0" presId="urn:microsoft.com/office/officeart/2005/8/layout/hList9"/>
    <dgm:cxn modelId="{A89484EE-94C4-45DC-B445-E1FA0D08F295}" type="presParOf" srcId="{373B5F88-7C5B-411B-B789-97F86D9879E1}" destId="{962F9B2C-BEC8-49C8-9B41-D9D5B81C6733}" srcOrd="2" destOrd="0" presId="urn:microsoft.com/office/officeart/2005/8/layout/hList9"/>
    <dgm:cxn modelId="{161752FE-2365-4358-B84E-F07BAED5F374}" type="presParOf" srcId="{373B5F88-7C5B-411B-B789-97F86D9879E1}" destId="{C286C75B-0AA3-4BBB-B792-65A270DFEEE5}" srcOrd="3" destOrd="0" presId="urn:microsoft.com/office/officeart/2005/8/layout/hList9"/>
    <dgm:cxn modelId="{C767477B-0D95-4207-AF96-FB959CFF5D11}" type="presParOf" srcId="{373B5F88-7C5B-411B-B789-97F86D9879E1}" destId="{60678200-8581-404A-8907-7CB0E68DF4D6}" srcOrd="4" destOrd="0" presId="urn:microsoft.com/office/officeart/2005/8/layout/hList9"/>
    <dgm:cxn modelId="{A2D58169-882E-42E9-8F51-7AD3BE9488AA}" type="presParOf" srcId="{373B5F88-7C5B-411B-B789-97F86D9879E1}" destId="{F885AC63-A2EB-4075-AE23-853BA7CF6AFF}" srcOrd="5" destOrd="0" presId="urn:microsoft.com/office/officeart/2005/8/layout/hList9"/>
    <dgm:cxn modelId="{A8FD9038-DD53-4318-92AC-D5797A190F72}" type="presParOf" srcId="{373B5F88-7C5B-411B-B789-97F86D9879E1}" destId="{90CE69F8-7077-47AF-BD40-F5E992B877E3}" srcOrd="6" destOrd="0" presId="urn:microsoft.com/office/officeart/2005/8/layout/hList9"/>
    <dgm:cxn modelId="{95EF9E02-EDD4-4562-A339-A21652AE0410}" type="presParOf" srcId="{90CE69F8-7077-47AF-BD40-F5E992B877E3}" destId="{93BB1D9F-81DC-4F2F-8E86-7C8965713767}" srcOrd="0" destOrd="0" presId="urn:microsoft.com/office/officeart/2005/8/layout/hList9"/>
    <dgm:cxn modelId="{9090B4EE-6985-4157-9BB4-52C28B6CE55F}" type="presParOf" srcId="{90CE69F8-7077-47AF-BD40-F5E992B877E3}" destId="{1B067455-17A6-4BC8-85E1-540A419BDC4F}" srcOrd="1" destOrd="0" presId="urn:microsoft.com/office/officeart/2005/8/layout/hList9"/>
    <dgm:cxn modelId="{36531F9A-8AC6-442F-A804-04A8BD1C0BEA}" type="presParOf" srcId="{1B067455-17A6-4BC8-85E1-540A419BDC4F}" destId="{9593CDB5-4841-4AD2-9F76-C681C8CFAE8B}" srcOrd="0" destOrd="0" presId="urn:microsoft.com/office/officeart/2005/8/layout/hList9"/>
    <dgm:cxn modelId="{FA99C444-3FB3-4DB0-8828-1A233F6F0DD9}" type="presParOf" srcId="{1B067455-17A6-4BC8-85E1-540A419BDC4F}" destId="{53FA8688-7591-4ECA-BC04-5BBF58F59273}" srcOrd="1" destOrd="0" presId="urn:microsoft.com/office/officeart/2005/8/layout/hList9"/>
    <dgm:cxn modelId="{C6C3F37D-B719-42E3-8E4C-F96B76D64A18}" type="presParOf" srcId="{373B5F88-7C5B-411B-B789-97F86D9879E1}" destId="{A1C394F4-99C9-40BE-87BD-D7362B19FCED}" srcOrd="7" destOrd="0" presId="urn:microsoft.com/office/officeart/2005/8/layout/hList9"/>
    <dgm:cxn modelId="{F1E09B8A-8D1B-46AB-9232-EE4AE91A06CF}" type="presParOf" srcId="{373B5F88-7C5B-411B-B789-97F86D9879E1}" destId="{6AED0ABD-129F-4F10-91BA-1A49EC245FA0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B52E6C-0776-4196-A49F-2B7F6BB24F61}" type="doc">
      <dgm:prSet loTypeId="urn:microsoft.com/office/officeart/2005/8/layout/radial1" loCatId="cycle" qsTypeId="urn:microsoft.com/office/officeart/2005/8/quickstyle/3d9" qsCatId="3D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4CE214AE-DAF5-493A-AFFD-8AAECC89F06D}">
      <dgm:prSet phldrT="[Texte]"/>
      <dgm:spPr/>
      <dgm:t>
        <a:bodyPr/>
        <a:lstStyle/>
        <a:p>
          <a:r>
            <a:rPr lang="fr-FR" b="1" smtClean="0">
              <a:latin typeface="Times New Roman" pitchFamily="18" charset="0"/>
              <a:cs typeface="Times New Roman" pitchFamily="18" charset="0"/>
            </a:rPr>
            <a:t>Attributions de la DRS-GCBH</a:t>
          </a:r>
          <a:endParaRPr lang="fr-FR" b="1" dirty="0">
            <a:latin typeface="Times New Roman" pitchFamily="18" charset="0"/>
            <a:cs typeface="Times New Roman" pitchFamily="18" charset="0"/>
          </a:endParaRPr>
        </a:p>
      </dgm:t>
    </dgm:pt>
    <dgm:pt modelId="{731844B2-B489-464E-8CC9-C51398AF7A18}" type="parTrans" cxnId="{BC12D7C8-43FB-4E0B-B69F-3664D5B2E5FA}">
      <dgm:prSet/>
      <dgm:spPr/>
      <dgm:t>
        <a:bodyPr/>
        <a:lstStyle/>
        <a:p>
          <a:endParaRPr lang="fr-FR"/>
        </a:p>
      </dgm:t>
    </dgm:pt>
    <dgm:pt modelId="{A7E28349-3655-4E8D-BF91-BBE955E79B98}" type="sibTrans" cxnId="{BC12D7C8-43FB-4E0B-B69F-3664D5B2E5FA}">
      <dgm:prSet/>
      <dgm:spPr/>
      <dgm:t>
        <a:bodyPr/>
        <a:lstStyle/>
        <a:p>
          <a:endParaRPr lang="fr-FR"/>
        </a:p>
      </dgm:t>
    </dgm:pt>
    <dgm:pt modelId="{9933F05E-FCD2-4C50-87BA-5231B160B8BA}">
      <dgm:prSet phldrT="[Texte]" custT="1"/>
      <dgm:spPr/>
      <dgm:t>
        <a:bodyPr/>
        <a:lstStyle/>
        <a:p>
          <a:r>
            <a:rPr lang="fr-FR" sz="1600" b="1" dirty="0" smtClean="0">
              <a:latin typeface="Times New Roman" pitchFamily="18" charset="0"/>
              <a:cs typeface="Times New Roman" pitchFamily="18" charset="0"/>
            </a:rPr>
            <a:t>Protection de la santé publique et la </a:t>
          </a:r>
          <a:r>
            <a:rPr lang="fr-FR" sz="1600" b="1" dirty="0" err="1" smtClean="0">
              <a:latin typeface="Times New Roman" pitchFamily="18" charset="0"/>
              <a:cs typeface="Times New Roman" pitchFamily="18" charset="0"/>
            </a:rPr>
            <a:t>veielle</a:t>
          </a:r>
          <a:r>
            <a:rPr lang="fr-FR" sz="1600" b="1" dirty="0" smtClean="0">
              <a:latin typeface="Times New Roman" pitchFamily="18" charset="0"/>
              <a:cs typeface="Times New Roman" pitchFamily="18" charset="0"/>
            </a:rPr>
            <a:t> sanitaire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CCB975BD-98B9-4E6D-92D5-E2532C32DDE8}" type="parTrans" cxnId="{9030E601-700C-402A-B67F-7CE9D78BC8E6}">
      <dgm:prSet/>
      <dgm:spPr/>
      <dgm:t>
        <a:bodyPr/>
        <a:lstStyle/>
        <a:p>
          <a:endParaRPr lang="fr-FR"/>
        </a:p>
      </dgm:t>
    </dgm:pt>
    <dgm:pt modelId="{123CAC9E-ABA4-442C-BBF9-D1AE91973BCC}" type="sibTrans" cxnId="{9030E601-700C-402A-B67F-7CE9D78BC8E6}">
      <dgm:prSet/>
      <dgm:spPr/>
      <dgm:t>
        <a:bodyPr/>
        <a:lstStyle/>
        <a:p>
          <a:endParaRPr lang="fr-FR"/>
        </a:p>
      </dgm:t>
    </dgm:pt>
    <dgm:pt modelId="{845C6354-F2BB-4128-898A-6C93DE4EDE44}">
      <dgm:prSet phldrT="[Texte]"/>
      <dgm:spPr/>
      <dgm:t>
        <a:bodyPr/>
        <a:lstStyle/>
        <a:p>
          <a:endParaRPr lang="fr-FR" dirty="0"/>
        </a:p>
      </dgm:t>
    </dgm:pt>
    <dgm:pt modelId="{34A0695A-3284-47B5-9339-DC547B9EA128}" type="parTrans" cxnId="{7CF57A06-8AFF-48D0-AD15-CEF4D17703F1}">
      <dgm:prSet/>
      <dgm:spPr/>
      <dgm:t>
        <a:bodyPr/>
        <a:lstStyle/>
        <a:p>
          <a:endParaRPr lang="fr-FR"/>
        </a:p>
      </dgm:t>
    </dgm:pt>
    <dgm:pt modelId="{3051A500-EEDC-4BC1-9B23-E53949303A21}" type="sibTrans" cxnId="{7CF57A06-8AFF-48D0-AD15-CEF4D17703F1}">
      <dgm:prSet/>
      <dgm:spPr/>
      <dgm:t>
        <a:bodyPr/>
        <a:lstStyle/>
        <a:p>
          <a:endParaRPr lang="fr-FR"/>
        </a:p>
      </dgm:t>
    </dgm:pt>
    <dgm:pt modelId="{CF6C0915-4DD9-4A48-BEE8-CEF1E2CBE6A5}">
      <dgm:prSet phldrT="[Texte]"/>
      <dgm:spPr/>
      <dgm:t>
        <a:bodyPr/>
        <a:lstStyle/>
        <a:p>
          <a:endParaRPr lang="fr-FR" dirty="0"/>
        </a:p>
      </dgm:t>
    </dgm:pt>
    <dgm:pt modelId="{837A65EC-DEFF-46D9-A58F-0DAC96768002}" type="parTrans" cxnId="{253A8F98-A896-4F90-8827-0278FE8BBB09}">
      <dgm:prSet/>
      <dgm:spPr/>
      <dgm:t>
        <a:bodyPr/>
        <a:lstStyle/>
        <a:p>
          <a:endParaRPr lang="fr-FR"/>
        </a:p>
      </dgm:t>
    </dgm:pt>
    <dgm:pt modelId="{6747896E-118F-4320-AB27-DAE7447848B3}" type="sibTrans" cxnId="{253A8F98-A896-4F90-8827-0278FE8BBB09}">
      <dgm:prSet/>
      <dgm:spPr/>
      <dgm:t>
        <a:bodyPr/>
        <a:lstStyle/>
        <a:p>
          <a:endParaRPr lang="fr-FR"/>
        </a:p>
      </dgm:t>
    </dgm:pt>
    <dgm:pt modelId="{9114D4CE-6E11-433F-BAF5-33A9F792813C}">
      <dgm:prSet phldrT="[Texte]"/>
      <dgm:spPr/>
      <dgm:t>
        <a:bodyPr/>
        <a:lstStyle/>
        <a:p>
          <a:endParaRPr lang="fr-FR" dirty="0"/>
        </a:p>
      </dgm:t>
    </dgm:pt>
    <dgm:pt modelId="{AD22F494-5B09-4DAF-A30A-9CE028F25FF4}" type="parTrans" cxnId="{F8411D9F-C468-4505-BF36-3BD964EAE951}">
      <dgm:prSet/>
      <dgm:spPr/>
      <dgm:t>
        <a:bodyPr/>
        <a:lstStyle/>
        <a:p>
          <a:endParaRPr lang="fr-FR"/>
        </a:p>
      </dgm:t>
    </dgm:pt>
    <dgm:pt modelId="{CA9F2E31-9565-47F8-AF60-3DFC4E0B945E}" type="sibTrans" cxnId="{F8411D9F-C468-4505-BF36-3BD964EAE951}">
      <dgm:prSet/>
      <dgm:spPr/>
      <dgm:t>
        <a:bodyPr/>
        <a:lstStyle/>
        <a:p>
          <a:endParaRPr lang="fr-FR"/>
        </a:p>
      </dgm:t>
    </dgm:pt>
    <dgm:pt modelId="{5C1943DA-E9C0-4F5F-A143-A1FACF73C58E}">
      <dgm:prSet phldrT="[Texte]" custT="1"/>
      <dgm:spPr/>
      <dgm:t>
        <a:bodyPr/>
        <a:lstStyle/>
        <a:p>
          <a:r>
            <a:rPr lang="fr-FR" sz="1600" b="1" smtClean="0">
              <a:latin typeface="Times New Roman" pitchFamily="18" charset="0"/>
              <a:cs typeface="Times New Roman" pitchFamily="18" charset="0"/>
            </a:rPr>
            <a:t>Planification stratégique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2F54BCAE-B5DF-4BF1-981E-A1C4C318EA11}" type="parTrans" cxnId="{CC33ED46-8B53-467D-9FEC-AFEBAD1ED03D}">
      <dgm:prSet/>
      <dgm:spPr/>
      <dgm:t>
        <a:bodyPr/>
        <a:lstStyle/>
        <a:p>
          <a:endParaRPr lang="fr-FR"/>
        </a:p>
      </dgm:t>
    </dgm:pt>
    <dgm:pt modelId="{EC42A1B9-6796-4D54-84BD-88BE2F3950E5}" type="sibTrans" cxnId="{CC33ED46-8B53-467D-9FEC-AFEBAD1ED03D}">
      <dgm:prSet/>
      <dgm:spPr/>
      <dgm:t>
        <a:bodyPr/>
        <a:lstStyle/>
        <a:p>
          <a:endParaRPr lang="fr-FR"/>
        </a:p>
      </dgm:t>
    </dgm:pt>
    <dgm:pt modelId="{8C1A4B7E-0499-4F71-B6E6-E7D9874528F0}">
      <dgm:prSet phldrT="[Texte]" custT="1"/>
      <dgm:spPr/>
      <dgm:t>
        <a:bodyPr/>
        <a:lstStyle/>
        <a:p>
          <a:r>
            <a:rPr lang="fr-FR" sz="1600" b="1" smtClean="0">
              <a:latin typeface="Times New Roman" pitchFamily="18" charset="0"/>
              <a:cs typeface="Times New Roman" pitchFamily="18" charset="0"/>
            </a:rPr>
            <a:t>Financement et la gestion financière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EA7A4C0C-BE8E-4CA5-89CF-B34AB1853769}" type="parTrans" cxnId="{C4D315EF-0C81-4B68-B1E7-C52D565B0F9E}">
      <dgm:prSet/>
      <dgm:spPr/>
      <dgm:t>
        <a:bodyPr/>
        <a:lstStyle/>
        <a:p>
          <a:endParaRPr lang="fr-FR"/>
        </a:p>
      </dgm:t>
    </dgm:pt>
    <dgm:pt modelId="{58DD4705-38CA-437B-A3C8-4D1F97CC1E51}" type="sibTrans" cxnId="{C4D315EF-0C81-4B68-B1E7-C52D565B0F9E}">
      <dgm:prSet/>
      <dgm:spPr/>
      <dgm:t>
        <a:bodyPr/>
        <a:lstStyle/>
        <a:p>
          <a:endParaRPr lang="fr-FR"/>
        </a:p>
      </dgm:t>
    </dgm:pt>
    <dgm:pt modelId="{0C517928-8718-4BBF-B07C-B8B0931A2555}">
      <dgm:prSet phldrT="[Texte]" custT="1"/>
      <dgm:spPr/>
      <dgm:t>
        <a:bodyPr/>
        <a:lstStyle/>
        <a:p>
          <a:r>
            <a:rPr lang="fr-FR" sz="1600" b="1" smtClean="0">
              <a:latin typeface="Times New Roman" pitchFamily="18" charset="0"/>
              <a:cs typeface="Times New Roman" pitchFamily="18" charset="0"/>
            </a:rPr>
            <a:t>Gestion des ressources humaines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E70D65C7-10AE-45B7-8F94-E56245026079}" type="parTrans" cxnId="{D6AAE5B7-5EAC-44FD-95F3-CE5F60F2EE57}">
      <dgm:prSet/>
      <dgm:spPr/>
      <dgm:t>
        <a:bodyPr/>
        <a:lstStyle/>
        <a:p>
          <a:endParaRPr lang="fr-FR"/>
        </a:p>
      </dgm:t>
    </dgm:pt>
    <dgm:pt modelId="{AD735B75-5A6A-4020-BCB6-765975707906}" type="sibTrans" cxnId="{D6AAE5B7-5EAC-44FD-95F3-CE5F60F2EE57}">
      <dgm:prSet/>
      <dgm:spPr/>
      <dgm:t>
        <a:bodyPr/>
        <a:lstStyle/>
        <a:p>
          <a:endParaRPr lang="fr-FR"/>
        </a:p>
      </dgm:t>
    </dgm:pt>
    <dgm:pt modelId="{876BDAE4-AD46-488A-808B-64F2D7A808DA}">
      <dgm:prSet phldrT="[Texte]" custT="1"/>
      <dgm:spPr/>
      <dgm:t>
        <a:bodyPr/>
        <a:lstStyle/>
        <a:p>
          <a:r>
            <a:rPr lang="fr-FR" sz="1600" b="1" smtClean="0">
              <a:latin typeface="Times New Roman" pitchFamily="18" charset="0"/>
              <a:cs typeface="Times New Roman" pitchFamily="18" charset="0"/>
            </a:rPr>
            <a:t>Pilotage et coordination des actions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FFC92ED2-F577-43D6-B01B-69A73E5A67FA}" type="parTrans" cxnId="{3D55253A-80E3-4A38-8E99-FE6F33AB95D6}">
      <dgm:prSet/>
      <dgm:spPr/>
      <dgm:t>
        <a:bodyPr/>
        <a:lstStyle/>
        <a:p>
          <a:endParaRPr lang="fr-FR"/>
        </a:p>
      </dgm:t>
    </dgm:pt>
    <dgm:pt modelId="{191484F8-4862-4198-9911-9DD8DB6C03B6}" type="sibTrans" cxnId="{3D55253A-80E3-4A38-8E99-FE6F33AB95D6}">
      <dgm:prSet/>
      <dgm:spPr/>
      <dgm:t>
        <a:bodyPr/>
        <a:lstStyle/>
        <a:p>
          <a:endParaRPr lang="fr-FR"/>
        </a:p>
      </dgm:t>
    </dgm:pt>
    <dgm:pt modelId="{57467D07-308E-4E21-9F5E-41B6074B3CC3}">
      <dgm:prSet phldrT="[Texte]" custT="1"/>
      <dgm:spPr/>
      <dgm:t>
        <a:bodyPr/>
        <a:lstStyle/>
        <a:p>
          <a:r>
            <a:rPr lang="fr-FR" sz="1600" b="1" smtClean="0">
              <a:latin typeface="Times New Roman" pitchFamily="18" charset="0"/>
              <a:cs typeface="Times New Roman" pitchFamily="18" charset="0"/>
            </a:rPr>
            <a:t>Garantie de la disponibilité, de la qualité et l’accessibilité des médicaments et des produits pharmaceutiques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B94765D3-1C50-4861-9C37-9D0147348136}" type="parTrans" cxnId="{DB5AFEF7-38AD-497A-BCD7-CDBD6614100A}">
      <dgm:prSet/>
      <dgm:spPr/>
      <dgm:t>
        <a:bodyPr/>
        <a:lstStyle/>
        <a:p>
          <a:endParaRPr lang="fr-FR"/>
        </a:p>
      </dgm:t>
    </dgm:pt>
    <dgm:pt modelId="{9BE3B9D7-FC04-456D-92DA-484B201EED43}" type="sibTrans" cxnId="{DB5AFEF7-38AD-497A-BCD7-CDBD6614100A}">
      <dgm:prSet/>
      <dgm:spPr/>
      <dgm:t>
        <a:bodyPr/>
        <a:lstStyle/>
        <a:p>
          <a:endParaRPr lang="fr-FR"/>
        </a:p>
      </dgm:t>
    </dgm:pt>
    <dgm:pt modelId="{A9C29174-C64A-43C4-8A8A-6A8C0B4D6D17}">
      <dgm:prSet phldrT="[Texte]" custT="1"/>
      <dgm:spPr/>
      <dgm:t>
        <a:bodyPr/>
        <a:lstStyle/>
        <a:p>
          <a:r>
            <a:rPr lang="fr-FR" sz="1600" b="1" smtClean="0">
              <a:latin typeface="Times New Roman" pitchFamily="18" charset="0"/>
              <a:cs typeface="Times New Roman" pitchFamily="18" charset="0"/>
            </a:rPr>
            <a:t>Animation et coordinnation des actions de santé en partenariat avec d’autres intervenants régionaux</a:t>
          </a:r>
          <a:endParaRPr lang="fr-FR" sz="1600" b="1" dirty="0">
            <a:latin typeface="Times New Roman" pitchFamily="18" charset="0"/>
            <a:cs typeface="Times New Roman" pitchFamily="18" charset="0"/>
          </a:endParaRPr>
        </a:p>
      </dgm:t>
    </dgm:pt>
    <dgm:pt modelId="{7F303AD5-A660-4047-AC08-13444CE999AA}" type="parTrans" cxnId="{91F04D1B-EF7B-4ED1-B497-709FA3C454A4}">
      <dgm:prSet/>
      <dgm:spPr/>
      <dgm:t>
        <a:bodyPr/>
        <a:lstStyle/>
        <a:p>
          <a:endParaRPr lang="fr-FR"/>
        </a:p>
      </dgm:t>
    </dgm:pt>
    <dgm:pt modelId="{9398CF20-15B1-47FA-BFE5-91742959D813}" type="sibTrans" cxnId="{91F04D1B-EF7B-4ED1-B497-709FA3C454A4}">
      <dgm:prSet/>
      <dgm:spPr/>
      <dgm:t>
        <a:bodyPr/>
        <a:lstStyle/>
        <a:p>
          <a:endParaRPr lang="fr-FR"/>
        </a:p>
      </dgm:t>
    </dgm:pt>
    <dgm:pt modelId="{62D5D029-3322-40AC-8E15-C9E7F228E12E}" type="pres">
      <dgm:prSet presAssocID="{0CB52E6C-0776-4196-A49F-2B7F6BB24F6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059930-9E27-4C92-99EE-6433E6BAB918}" type="pres">
      <dgm:prSet presAssocID="{4CE214AE-DAF5-493A-AFFD-8AAECC89F06D}" presName="centerShape" presStyleLbl="node0" presStyleIdx="0" presStyleCnt="1"/>
      <dgm:spPr/>
      <dgm:t>
        <a:bodyPr/>
        <a:lstStyle/>
        <a:p>
          <a:endParaRPr lang="fr-FR"/>
        </a:p>
      </dgm:t>
    </dgm:pt>
    <dgm:pt modelId="{BD856213-A5E8-4F07-A5AD-CB872AEDFD04}" type="pres">
      <dgm:prSet presAssocID="{CCB975BD-98B9-4E6D-92D5-E2532C32DDE8}" presName="Name9" presStyleLbl="parChTrans1D2" presStyleIdx="0" presStyleCnt="7"/>
      <dgm:spPr/>
      <dgm:t>
        <a:bodyPr/>
        <a:lstStyle/>
        <a:p>
          <a:endParaRPr lang="fr-FR"/>
        </a:p>
      </dgm:t>
    </dgm:pt>
    <dgm:pt modelId="{72B32500-6718-49A7-8DD6-DBCCBFE250E0}" type="pres">
      <dgm:prSet presAssocID="{CCB975BD-98B9-4E6D-92D5-E2532C32DDE8}" presName="connTx" presStyleLbl="parChTrans1D2" presStyleIdx="0" presStyleCnt="7"/>
      <dgm:spPr/>
      <dgm:t>
        <a:bodyPr/>
        <a:lstStyle/>
        <a:p>
          <a:endParaRPr lang="fr-FR"/>
        </a:p>
      </dgm:t>
    </dgm:pt>
    <dgm:pt modelId="{3D74802F-2C91-42E0-940F-9348282D853E}" type="pres">
      <dgm:prSet presAssocID="{9933F05E-FCD2-4C50-87BA-5231B160B8BA}" presName="node" presStyleLbl="node1" presStyleIdx="0" presStyleCnt="7" custScaleX="1237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4CF574-79C3-4BDD-AC80-C49053071DAC}" type="pres">
      <dgm:prSet presAssocID="{2F54BCAE-B5DF-4BF1-981E-A1C4C318EA11}" presName="Name9" presStyleLbl="parChTrans1D2" presStyleIdx="1" presStyleCnt="7"/>
      <dgm:spPr/>
      <dgm:t>
        <a:bodyPr/>
        <a:lstStyle/>
        <a:p>
          <a:endParaRPr lang="fr-FR"/>
        </a:p>
      </dgm:t>
    </dgm:pt>
    <dgm:pt modelId="{3BB65BF1-6CB1-47AA-AE29-87B92A1EADFF}" type="pres">
      <dgm:prSet presAssocID="{2F54BCAE-B5DF-4BF1-981E-A1C4C318EA11}" presName="connTx" presStyleLbl="parChTrans1D2" presStyleIdx="1" presStyleCnt="7"/>
      <dgm:spPr/>
      <dgm:t>
        <a:bodyPr/>
        <a:lstStyle/>
        <a:p>
          <a:endParaRPr lang="fr-FR"/>
        </a:p>
      </dgm:t>
    </dgm:pt>
    <dgm:pt modelId="{A4CE462C-89CA-4BC4-AE75-A80283DF0FFA}" type="pres">
      <dgm:prSet presAssocID="{5C1943DA-E9C0-4F5F-A143-A1FACF73C58E}" presName="node" presStyleLbl="node1" presStyleIdx="1" presStyleCnt="7" custScaleX="170653" custRadScaleRad="103396" custRadScaleInc="202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6B69A7-7234-4AF1-B94F-B9167E063BE3}" type="pres">
      <dgm:prSet presAssocID="{EA7A4C0C-BE8E-4CA5-89CF-B34AB1853769}" presName="Name9" presStyleLbl="parChTrans1D2" presStyleIdx="2" presStyleCnt="7"/>
      <dgm:spPr/>
      <dgm:t>
        <a:bodyPr/>
        <a:lstStyle/>
        <a:p>
          <a:endParaRPr lang="fr-FR"/>
        </a:p>
      </dgm:t>
    </dgm:pt>
    <dgm:pt modelId="{81FA829B-3DF4-4864-836B-A5FDD8BB0A85}" type="pres">
      <dgm:prSet presAssocID="{EA7A4C0C-BE8E-4CA5-89CF-B34AB1853769}" presName="connTx" presStyleLbl="parChTrans1D2" presStyleIdx="2" presStyleCnt="7"/>
      <dgm:spPr/>
      <dgm:t>
        <a:bodyPr/>
        <a:lstStyle/>
        <a:p>
          <a:endParaRPr lang="fr-FR"/>
        </a:p>
      </dgm:t>
    </dgm:pt>
    <dgm:pt modelId="{B8E8FFDE-D700-40AA-8E9D-4D1339B1AE45}" type="pres">
      <dgm:prSet presAssocID="{8C1A4B7E-0499-4F71-B6E6-E7D9874528F0}" presName="node" presStyleLbl="node1" presStyleIdx="2" presStyleCnt="7" custScaleX="1543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55E05F-F537-4DCD-93E4-87C43F1F5F9C}" type="pres">
      <dgm:prSet presAssocID="{E70D65C7-10AE-45B7-8F94-E56245026079}" presName="Name9" presStyleLbl="parChTrans1D2" presStyleIdx="3" presStyleCnt="7"/>
      <dgm:spPr/>
      <dgm:t>
        <a:bodyPr/>
        <a:lstStyle/>
        <a:p>
          <a:endParaRPr lang="fr-FR"/>
        </a:p>
      </dgm:t>
    </dgm:pt>
    <dgm:pt modelId="{95DD5490-8A61-4A96-A6B9-092B8DFFF282}" type="pres">
      <dgm:prSet presAssocID="{E70D65C7-10AE-45B7-8F94-E56245026079}" presName="connTx" presStyleLbl="parChTrans1D2" presStyleIdx="3" presStyleCnt="7"/>
      <dgm:spPr/>
      <dgm:t>
        <a:bodyPr/>
        <a:lstStyle/>
        <a:p>
          <a:endParaRPr lang="fr-FR"/>
        </a:p>
      </dgm:t>
    </dgm:pt>
    <dgm:pt modelId="{95F13155-C3E9-4834-94B5-B797EBC4B004}" type="pres">
      <dgm:prSet presAssocID="{0C517928-8718-4BBF-B07C-B8B0931A2555}" presName="node" presStyleLbl="node1" presStyleIdx="3" presStyleCnt="7" custScaleX="1258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EC1A87-5E49-4905-8399-037E81FF9AA9}" type="pres">
      <dgm:prSet presAssocID="{FFC92ED2-F577-43D6-B01B-69A73E5A67FA}" presName="Name9" presStyleLbl="parChTrans1D2" presStyleIdx="4" presStyleCnt="7"/>
      <dgm:spPr/>
      <dgm:t>
        <a:bodyPr/>
        <a:lstStyle/>
        <a:p>
          <a:endParaRPr lang="fr-FR"/>
        </a:p>
      </dgm:t>
    </dgm:pt>
    <dgm:pt modelId="{8CF10180-FAFA-41ED-A5E9-71523272F89D}" type="pres">
      <dgm:prSet presAssocID="{FFC92ED2-F577-43D6-B01B-69A73E5A67FA}" presName="connTx" presStyleLbl="parChTrans1D2" presStyleIdx="4" presStyleCnt="7"/>
      <dgm:spPr/>
      <dgm:t>
        <a:bodyPr/>
        <a:lstStyle/>
        <a:p>
          <a:endParaRPr lang="fr-FR"/>
        </a:p>
      </dgm:t>
    </dgm:pt>
    <dgm:pt modelId="{60410B44-F2AF-4198-A6D0-48CE3B3F1BB7}" type="pres">
      <dgm:prSet presAssocID="{876BDAE4-AD46-488A-808B-64F2D7A808DA}" presName="node" presStyleLbl="node1" presStyleIdx="4" presStyleCnt="7" custScaleX="1252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7742B5-5F29-4CF6-BCF3-BA32022A2C15}" type="pres">
      <dgm:prSet presAssocID="{B94765D3-1C50-4861-9C37-9D0147348136}" presName="Name9" presStyleLbl="parChTrans1D2" presStyleIdx="5" presStyleCnt="7"/>
      <dgm:spPr/>
      <dgm:t>
        <a:bodyPr/>
        <a:lstStyle/>
        <a:p>
          <a:endParaRPr lang="fr-FR"/>
        </a:p>
      </dgm:t>
    </dgm:pt>
    <dgm:pt modelId="{9BEF82CD-175C-4BEB-A1C0-D2C452FF649A}" type="pres">
      <dgm:prSet presAssocID="{B94765D3-1C50-4861-9C37-9D0147348136}" presName="connTx" presStyleLbl="parChTrans1D2" presStyleIdx="5" presStyleCnt="7"/>
      <dgm:spPr/>
      <dgm:t>
        <a:bodyPr/>
        <a:lstStyle/>
        <a:p>
          <a:endParaRPr lang="fr-FR"/>
        </a:p>
      </dgm:t>
    </dgm:pt>
    <dgm:pt modelId="{EF2643A7-AB05-4B5F-8E75-E9FBC2E849E8}" type="pres">
      <dgm:prSet presAssocID="{57467D07-308E-4E21-9F5E-41B6074B3CC3}" presName="node" presStyleLbl="node1" presStyleIdx="5" presStyleCnt="7" custScaleX="167082" custScaleY="112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4B8DD4-10EA-4F21-9D60-4F2C68D84BF6}" type="pres">
      <dgm:prSet presAssocID="{7F303AD5-A660-4047-AC08-13444CE999AA}" presName="Name9" presStyleLbl="parChTrans1D2" presStyleIdx="6" presStyleCnt="7"/>
      <dgm:spPr/>
      <dgm:t>
        <a:bodyPr/>
        <a:lstStyle/>
        <a:p>
          <a:endParaRPr lang="fr-FR"/>
        </a:p>
      </dgm:t>
    </dgm:pt>
    <dgm:pt modelId="{3587DA1D-2EA4-4999-ADAC-B21BFAC57D81}" type="pres">
      <dgm:prSet presAssocID="{7F303AD5-A660-4047-AC08-13444CE999AA}" presName="connTx" presStyleLbl="parChTrans1D2" presStyleIdx="6" presStyleCnt="7"/>
      <dgm:spPr/>
      <dgm:t>
        <a:bodyPr/>
        <a:lstStyle/>
        <a:p>
          <a:endParaRPr lang="fr-FR"/>
        </a:p>
      </dgm:t>
    </dgm:pt>
    <dgm:pt modelId="{CBD99649-31B3-4963-B2F6-C770D70B4A9B}" type="pres">
      <dgm:prSet presAssocID="{A9C29174-C64A-43C4-8A8A-6A8C0B4D6D17}" presName="node" presStyleLbl="node1" presStyleIdx="6" presStyleCnt="7" custScaleX="180347" custRadScaleRad="102968" custRadScaleInc="-119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C3DB64-D37C-46DD-80F4-7C08C767E768}" type="presOf" srcId="{A9C29174-C64A-43C4-8A8A-6A8C0B4D6D17}" destId="{CBD99649-31B3-4963-B2F6-C770D70B4A9B}" srcOrd="0" destOrd="0" presId="urn:microsoft.com/office/officeart/2005/8/layout/radial1"/>
    <dgm:cxn modelId="{D3BF62A1-B962-4085-801F-41FC339F422F}" type="presOf" srcId="{5C1943DA-E9C0-4F5F-A143-A1FACF73C58E}" destId="{A4CE462C-89CA-4BC4-AE75-A80283DF0FFA}" srcOrd="0" destOrd="0" presId="urn:microsoft.com/office/officeart/2005/8/layout/radial1"/>
    <dgm:cxn modelId="{7CF57A06-8AFF-48D0-AD15-CEF4D17703F1}" srcId="{0CB52E6C-0776-4196-A49F-2B7F6BB24F61}" destId="{845C6354-F2BB-4128-898A-6C93DE4EDE44}" srcOrd="1" destOrd="0" parTransId="{34A0695A-3284-47B5-9339-DC547B9EA128}" sibTransId="{3051A500-EEDC-4BC1-9B23-E53949303A21}"/>
    <dgm:cxn modelId="{C8D9FEB7-CF62-4DCB-8D11-41C457F58271}" type="presOf" srcId="{876BDAE4-AD46-488A-808B-64F2D7A808DA}" destId="{60410B44-F2AF-4198-A6D0-48CE3B3F1BB7}" srcOrd="0" destOrd="0" presId="urn:microsoft.com/office/officeart/2005/8/layout/radial1"/>
    <dgm:cxn modelId="{9AAC54BC-CC28-4A74-9718-45355C31D95D}" type="presOf" srcId="{FFC92ED2-F577-43D6-B01B-69A73E5A67FA}" destId="{8CF10180-FAFA-41ED-A5E9-71523272F89D}" srcOrd="1" destOrd="0" presId="urn:microsoft.com/office/officeart/2005/8/layout/radial1"/>
    <dgm:cxn modelId="{83750D6A-A300-411C-8536-435CE99B3AE7}" type="presOf" srcId="{E70D65C7-10AE-45B7-8F94-E56245026079}" destId="{F855E05F-F537-4DCD-93E4-87C43F1F5F9C}" srcOrd="0" destOrd="0" presId="urn:microsoft.com/office/officeart/2005/8/layout/radial1"/>
    <dgm:cxn modelId="{DFFC1FA9-0E24-4AF2-A6AC-773B6EC11C07}" type="presOf" srcId="{9933F05E-FCD2-4C50-87BA-5231B160B8BA}" destId="{3D74802F-2C91-42E0-940F-9348282D853E}" srcOrd="0" destOrd="0" presId="urn:microsoft.com/office/officeart/2005/8/layout/radial1"/>
    <dgm:cxn modelId="{523F31E0-2278-4680-8CB4-273781A6ACCD}" type="presOf" srcId="{E70D65C7-10AE-45B7-8F94-E56245026079}" destId="{95DD5490-8A61-4A96-A6B9-092B8DFFF282}" srcOrd="1" destOrd="0" presId="urn:microsoft.com/office/officeart/2005/8/layout/radial1"/>
    <dgm:cxn modelId="{77E46C48-0209-45DC-9828-4C315FD43A15}" type="presOf" srcId="{57467D07-308E-4E21-9F5E-41B6074B3CC3}" destId="{EF2643A7-AB05-4B5F-8E75-E9FBC2E849E8}" srcOrd="0" destOrd="0" presId="urn:microsoft.com/office/officeart/2005/8/layout/radial1"/>
    <dgm:cxn modelId="{D6AAE5B7-5EAC-44FD-95F3-CE5F60F2EE57}" srcId="{4CE214AE-DAF5-493A-AFFD-8AAECC89F06D}" destId="{0C517928-8718-4BBF-B07C-B8B0931A2555}" srcOrd="3" destOrd="0" parTransId="{E70D65C7-10AE-45B7-8F94-E56245026079}" sibTransId="{AD735B75-5A6A-4020-BCB6-765975707906}"/>
    <dgm:cxn modelId="{253A8F98-A896-4F90-8827-0278FE8BBB09}" srcId="{0CB52E6C-0776-4196-A49F-2B7F6BB24F61}" destId="{CF6C0915-4DD9-4A48-BEE8-CEF1E2CBE6A5}" srcOrd="2" destOrd="0" parTransId="{837A65EC-DEFF-46D9-A58F-0DAC96768002}" sibTransId="{6747896E-118F-4320-AB27-DAE7447848B3}"/>
    <dgm:cxn modelId="{EA0B780C-F680-413B-B361-2F3CEF764D17}" type="presOf" srcId="{8C1A4B7E-0499-4F71-B6E6-E7D9874528F0}" destId="{B8E8FFDE-D700-40AA-8E9D-4D1339B1AE45}" srcOrd="0" destOrd="0" presId="urn:microsoft.com/office/officeart/2005/8/layout/radial1"/>
    <dgm:cxn modelId="{CC33ED46-8B53-467D-9FEC-AFEBAD1ED03D}" srcId="{4CE214AE-DAF5-493A-AFFD-8AAECC89F06D}" destId="{5C1943DA-E9C0-4F5F-A143-A1FACF73C58E}" srcOrd="1" destOrd="0" parTransId="{2F54BCAE-B5DF-4BF1-981E-A1C4C318EA11}" sibTransId="{EC42A1B9-6796-4D54-84BD-88BE2F3950E5}"/>
    <dgm:cxn modelId="{F8411D9F-C468-4505-BF36-3BD964EAE951}" srcId="{0CB52E6C-0776-4196-A49F-2B7F6BB24F61}" destId="{9114D4CE-6E11-433F-BAF5-33A9F792813C}" srcOrd="3" destOrd="0" parTransId="{AD22F494-5B09-4DAF-A30A-9CE028F25FF4}" sibTransId="{CA9F2E31-9565-47F8-AF60-3DFC4E0B945E}"/>
    <dgm:cxn modelId="{3D5336B8-351B-4B93-B527-4D08EF5BD51D}" type="presOf" srcId="{CCB975BD-98B9-4E6D-92D5-E2532C32DDE8}" destId="{BD856213-A5E8-4F07-A5AD-CB872AEDFD04}" srcOrd="0" destOrd="0" presId="urn:microsoft.com/office/officeart/2005/8/layout/radial1"/>
    <dgm:cxn modelId="{8CE0992F-1DE8-4405-BF1D-9117D2F1D9ED}" type="presOf" srcId="{4CE214AE-DAF5-493A-AFFD-8AAECC89F06D}" destId="{26059930-9E27-4C92-99EE-6433E6BAB918}" srcOrd="0" destOrd="0" presId="urn:microsoft.com/office/officeart/2005/8/layout/radial1"/>
    <dgm:cxn modelId="{DB5AFEF7-38AD-497A-BCD7-CDBD6614100A}" srcId="{4CE214AE-DAF5-493A-AFFD-8AAECC89F06D}" destId="{57467D07-308E-4E21-9F5E-41B6074B3CC3}" srcOrd="5" destOrd="0" parTransId="{B94765D3-1C50-4861-9C37-9D0147348136}" sibTransId="{9BE3B9D7-FC04-456D-92DA-484B201EED43}"/>
    <dgm:cxn modelId="{4F1E4E29-C84B-4789-9475-974DF0968715}" type="presOf" srcId="{CCB975BD-98B9-4E6D-92D5-E2532C32DDE8}" destId="{72B32500-6718-49A7-8DD6-DBCCBFE250E0}" srcOrd="1" destOrd="0" presId="urn:microsoft.com/office/officeart/2005/8/layout/radial1"/>
    <dgm:cxn modelId="{8BC97F49-FC20-4238-9CD3-7F97AA08D4B5}" type="presOf" srcId="{7F303AD5-A660-4047-AC08-13444CE999AA}" destId="{714B8DD4-10EA-4F21-9D60-4F2C68D84BF6}" srcOrd="0" destOrd="0" presId="urn:microsoft.com/office/officeart/2005/8/layout/radial1"/>
    <dgm:cxn modelId="{E5D81368-1970-4E9F-83EE-737F292CBC30}" type="presOf" srcId="{EA7A4C0C-BE8E-4CA5-89CF-B34AB1853769}" destId="{81FA829B-3DF4-4864-836B-A5FDD8BB0A85}" srcOrd="1" destOrd="0" presId="urn:microsoft.com/office/officeart/2005/8/layout/radial1"/>
    <dgm:cxn modelId="{28479834-5004-448E-83B5-BABF6B1DBACB}" type="presOf" srcId="{0CB52E6C-0776-4196-A49F-2B7F6BB24F61}" destId="{62D5D029-3322-40AC-8E15-C9E7F228E12E}" srcOrd="0" destOrd="0" presId="urn:microsoft.com/office/officeart/2005/8/layout/radial1"/>
    <dgm:cxn modelId="{63919FA9-1A5D-4E9B-B8AE-D9065516750A}" type="presOf" srcId="{7F303AD5-A660-4047-AC08-13444CE999AA}" destId="{3587DA1D-2EA4-4999-ADAC-B21BFAC57D81}" srcOrd="1" destOrd="0" presId="urn:microsoft.com/office/officeart/2005/8/layout/radial1"/>
    <dgm:cxn modelId="{9C59A350-4B30-4AF9-BC38-4D79BD2BEC69}" type="presOf" srcId="{EA7A4C0C-BE8E-4CA5-89CF-B34AB1853769}" destId="{F86B69A7-7234-4AF1-B94F-B9167E063BE3}" srcOrd="0" destOrd="0" presId="urn:microsoft.com/office/officeart/2005/8/layout/radial1"/>
    <dgm:cxn modelId="{B63A7F14-542A-4011-84B8-51C1D0D91CDE}" type="presOf" srcId="{FFC92ED2-F577-43D6-B01B-69A73E5A67FA}" destId="{71EC1A87-5E49-4905-8399-037E81FF9AA9}" srcOrd="0" destOrd="0" presId="urn:microsoft.com/office/officeart/2005/8/layout/radial1"/>
    <dgm:cxn modelId="{051A2FCB-AEBF-454F-A5EE-087A9DA42DDA}" type="presOf" srcId="{B94765D3-1C50-4861-9C37-9D0147348136}" destId="{9BEF82CD-175C-4BEB-A1C0-D2C452FF649A}" srcOrd="1" destOrd="0" presId="urn:microsoft.com/office/officeart/2005/8/layout/radial1"/>
    <dgm:cxn modelId="{91F04D1B-EF7B-4ED1-B497-709FA3C454A4}" srcId="{4CE214AE-DAF5-493A-AFFD-8AAECC89F06D}" destId="{A9C29174-C64A-43C4-8A8A-6A8C0B4D6D17}" srcOrd="6" destOrd="0" parTransId="{7F303AD5-A660-4047-AC08-13444CE999AA}" sibTransId="{9398CF20-15B1-47FA-BFE5-91742959D813}"/>
    <dgm:cxn modelId="{17471313-F3B7-4858-90BA-292A031AA583}" type="presOf" srcId="{B94765D3-1C50-4861-9C37-9D0147348136}" destId="{937742B5-5F29-4CF6-BCF3-BA32022A2C15}" srcOrd="0" destOrd="0" presId="urn:microsoft.com/office/officeart/2005/8/layout/radial1"/>
    <dgm:cxn modelId="{9030E601-700C-402A-B67F-7CE9D78BC8E6}" srcId="{4CE214AE-DAF5-493A-AFFD-8AAECC89F06D}" destId="{9933F05E-FCD2-4C50-87BA-5231B160B8BA}" srcOrd="0" destOrd="0" parTransId="{CCB975BD-98B9-4E6D-92D5-E2532C32DDE8}" sibTransId="{123CAC9E-ABA4-442C-BBF9-D1AE91973BCC}"/>
    <dgm:cxn modelId="{BC12D7C8-43FB-4E0B-B69F-3664D5B2E5FA}" srcId="{0CB52E6C-0776-4196-A49F-2B7F6BB24F61}" destId="{4CE214AE-DAF5-493A-AFFD-8AAECC89F06D}" srcOrd="0" destOrd="0" parTransId="{731844B2-B489-464E-8CC9-C51398AF7A18}" sibTransId="{A7E28349-3655-4E8D-BF91-BBE955E79B98}"/>
    <dgm:cxn modelId="{DAC91862-81DA-4ACB-AD99-D04712DBE754}" type="presOf" srcId="{2F54BCAE-B5DF-4BF1-981E-A1C4C318EA11}" destId="{3BB65BF1-6CB1-47AA-AE29-87B92A1EADFF}" srcOrd="1" destOrd="0" presId="urn:microsoft.com/office/officeart/2005/8/layout/radial1"/>
    <dgm:cxn modelId="{1D0B392E-F443-43CE-88BF-1F0B44F35312}" type="presOf" srcId="{2F54BCAE-B5DF-4BF1-981E-A1C4C318EA11}" destId="{134CF574-79C3-4BDD-AC80-C49053071DAC}" srcOrd="0" destOrd="0" presId="urn:microsoft.com/office/officeart/2005/8/layout/radial1"/>
    <dgm:cxn modelId="{C4D315EF-0C81-4B68-B1E7-C52D565B0F9E}" srcId="{4CE214AE-DAF5-493A-AFFD-8AAECC89F06D}" destId="{8C1A4B7E-0499-4F71-B6E6-E7D9874528F0}" srcOrd="2" destOrd="0" parTransId="{EA7A4C0C-BE8E-4CA5-89CF-B34AB1853769}" sibTransId="{58DD4705-38CA-437B-A3C8-4D1F97CC1E51}"/>
    <dgm:cxn modelId="{3F0E7A12-E6D3-4C74-BCE1-85C11ADD4DCF}" type="presOf" srcId="{0C517928-8718-4BBF-B07C-B8B0931A2555}" destId="{95F13155-C3E9-4834-94B5-B797EBC4B004}" srcOrd="0" destOrd="0" presId="urn:microsoft.com/office/officeart/2005/8/layout/radial1"/>
    <dgm:cxn modelId="{3D55253A-80E3-4A38-8E99-FE6F33AB95D6}" srcId="{4CE214AE-DAF5-493A-AFFD-8AAECC89F06D}" destId="{876BDAE4-AD46-488A-808B-64F2D7A808DA}" srcOrd="4" destOrd="0" parTransId="{FFC92ED2-F577-43D6-B01B-69A73E5A67FA}" sibTransId="{191484F8-4862-4198-9911-9DD8DB6C03B6}"/>
    <dgm:cxn modelId="{43661386-6A5B-4007-B51B-90A19F7EFA8B}" type="presParOf" srcId="{62D5D029-3322-40AC-8E15-C9E7F228E12E}" destId="{26059930-9E27-4C92-99EE-6433E6BAB918}" srcOrd="0" destOrd="0" presId="urn:microsoft.com/office/officeart/2005/8/layout/radial1"/>
    <dgm:cxn modelId="{703E1E60-7919-4DE5-A913-9EA9CA414709}" type="presParOf" srcId="{62D5D029-3322-40AC-8E15-C9E7F228E12E}" destId="{BD856213-A5E8-4F07-A5AD-CB872AEDFD04}" srcOrd="1" destOrd="0" presId="urn:microsoft.com/office/officeart/2005/8/layout/radial1"/>
    <dgm:cxn modelId="{12D0B26A-F263-43E4-ACAA-6CFCE582B6FE}" type="presParOf" srcId="{BD856213-A5E8-4F07-A5AD-CB872AEDFD04}" destId="{72B32500-6718-49A7-8DD6-DBCCBFE250E0}" srcOrd="0" destOrd="0" presId="urn:microsoft.com/office/officeart/2005/8/layout/radial1"/>
    <dgm:cxn modelId="{CB79CD45-B034-4C91-8934-FD15C5A38410}" type="presParOf" srcId="{62D5D029-3322-40AC-8E15-C9E7F228E12E}" destId="{3D74802F-2C91-42E0-940F-9348282D853E}" srcOrd="2" destOrd="0" presId="urn:microsoft.com/office/officeart/2005/8/layout/radial1"/>
    <dgm:cxn modelId="{00C9CDEF-38E0-4220-A80A-5712A2870CAE}" type="presParOf" srcId="{62D5D029-3322-40AC-8E15-C9E7F228E12E}" destId="{134CF574-79C3-4BDD-AC80-C49053071DAC}" srcOrd="3" destOrd="0" presId="urn:microsoft.com/office/officeart/2005/8/layout/radial1"/>
    <dgm:cxn modelId="{29657B09-A609-4425-9A9E-139166EDEDB5}" type="presParOf" srcId="{134CF574-79C3-4BDD-AC80-C49053071DAC}" destId="{3BB65BF1-6CB1-47AA-AE29-87B92A1EADFF}" srcOrd="0" destOrd="0" presId="urn:microsoft.com/office/officeart/2005/8/layout/radial1"/>
    <dgm:cxn modelId="{44830801-788E-4394-A068-22D20FD5E266}" type="presParOf" srcId="{62D5D029-3322-40AC-8E15-C9E7F228E12E}" destId="{A4CE462C-89CA-4BC4-AE75-A80283DF0FFA}" srcOrd="4" destOrd="0" presId="urn:microsoft.com/office/officeart/2005/8/layout/radial1"/>
    <dgm:cxn modelId="{52734F26-0584-4695-B9C2-82CFAF17FE4A}" type="presParOf" srcId="{62D5D029-3322-40AC-8E15-C9E7F228E12E}" destId="{F86B69A7-7234-4AF1-B94F-B9167E063BE3}" srcOrd="5" destOrd="0" presId="urn:microsoft.com/office/officeart/2005/8/layout/radial1"/>
    <dgm:cxn modelId="{D35D3E0E-4C1A-4C28-9B22-E7E8E690098B}" type="presParOf" srcId="{F86B69A7-7234-4AF1-B94F-B9167E063BE3}" destId="{81FA829B-3DF4-4864-836B-A5FDD8BB0A85}" srcOrd="0" destOrd="0" presId="urn:microsoft.com/office/officeart/2005/8/layout/radial1"/>
    <dgm:cxn modelId="{7054AD88-FB13-4E86-94C2-1E9D60282ED0}" type="presParOf" srcId="{62D5D029-3322-40AC-8E15-C9E7F228E12E}" destId="{B8E8FFDE-D700-40AA-8E9D-4D1339B1AE45}" srcOrd="6" destOrd="0" presId="urn:microsoft.com/office/officeart/2005/8/layout/radial1"/>
    <dgm:cxn modelId="{507082CB-3E25-4B53-91AA-8952198E2393}" type="presParOf" srcId="{62D5D029-3322-40AC-8E15-C9E7F228E12E}" destId="{F855E05F-F537-4DCD-93E4-87C43F1F5F9C}" srcOrd="7" destOrd="0" presId="urn:microsoft.com/office/officeart/2005/8/layout/radial1"/>
    <dgm:cxn modelId="{2386802A-0307-4C2F-AF5A-837528C27310}" type="presParOf" srcId="{F855E05F-F537-4DCD-93E4-87C43F1F5F9C}" destId="{95DD5490-8A61-4A96-A6B9-092B8DFFF282}" srcOrd="0" destOrd="0" presId="urn:microsoft.com/office/officeart/2005/8/layout/radial1"/>
    <dgm:cxn modelId="{DDCDA5ED-8A46-489F-AC5F-1A842905FBAD}" type="presParOf" srcId="{62D5D029-3322-40AC-8E15-C9E7F228E12E}" destId="{95F13155-C3E9-4834-94B5-B797EBC4B004}" srcOrd="8" destOrd="0" presId="urn:microsoft.com/office/officeart/2005/8/layout/radial1"/>
    <dgm:cxn modelId="{A289AEE3-58BF-432E-B8C6-E4119A020FEC}" type="presParOf" srcId="{62D5D029-3322-40AC-8E15-C9E7F228E12E}" destId="{71EC1A87-5E49-4905-8399-037E81FF9AA9}" srcOrd="9" destOrd="0" presId="urn:microsoft.com/office/officeart/2005/8/layout/radial1"/>
    <dgm:cxn modelId="{19387617-6DB0-4164-A1FB-D282925D0A05}" type="presParOf" srcId="{71EC1A87-5E49-4905-8399-037E81FF9AA9}" destId="{8CF10180-FAFA-41ED-A5E9-71523272F89D}" srcOrd="0" destOrd="0" presId="urn:microsoft.com/office/officeart/2005/8/layout/radial1"/>
    <dgm:cxn modelId="{6DBFF63B-D8E9-414A-9481-10C5379202D6}" type="presParOf" srcId="{62D5D029-3322-40AC-8E15-C9E7F228E12E}" destId="{60410B44-F2AF-4198-A6D0-48CE3B3F1BB7}" srcOrd="10" destOrd="0" presId="urn:microsoft.com/office/officeart/2005/8/layout/radial1"/>
    <dgm:cxn modelId="{218C259A-19B6-4C09-B97D-A632A92CCE6E}" type="presParOf" srcId="{62D5D029-3322-40AC-8E15-C9E7F228E12E}" destId="{937742B5-5F29-4CF6-BCF3-BA32022A2C15}" srcOrd="11" destOrd="0" presId="urn:microsoft.com/office/officeart/2005/8/layout/radial1"/>
    <dgm:cxn modelId="{1C313488-F7C6-4628-AD9F-47834EBC7083}" type="presParOf" srcId="{937742B5-5F29-4CF6-BCF3-BA32022A2C15}" destId="{9BEF82CD-175C-4BEB-A1C0-D2C452FF649A}" srcOrd="0" destOrd="0" presId="urn:microsoft.com/office/officeart/2005/8/layout/radial1"/>
    <dgm:cxn modelId="{2D8FB292-21F3-4E95-8E8C-0E8D478F470D}" type="presParOf" srcId="{62D5D029-3322-40AC-8E15-C9E7F228E12E}" destId="{EF2643A7-AB05-4B5F-8E75-E9FBC2E849E8}" srcOrd="12" destOrd="0" presId="urn:microsoft.com/office/officeart/2005/8/layout/radial1"/>
    <dgm:cxn modelId="{98EF78FC-E029-4D3C-9736-E2CA447943CA}" type="presParOf" srcId="{62D5D029-3322-40AC-8E15-C9E7F228E12E}" destId="{714B8DD4-10EA-4F21-9D60-4F2C68D84BF6}" srcOrd="13" destOrd="0" presId="urn:microsoft.com/office/officeart/2005/8/layout/radial1"/>
    <dgm:cxn modelId="{4E6A4D4A-2B08-45DF-99D1-9CABCA093AA0}" type="presParOf" srcId="{714B8DD4-10EA-4F21-9D60-4F2C68D84BF6}" destId="{3587DA1D-2EA4-4999-ADAC-B21BFAC57D81}" srcOrd="0" destOrd="0" presId="urn:microsoft.com/office/officeart/2005/8/layout/radial1"/>
    <dgm:cxn modelId="{1425A4C6-4273-40AA-95A8-DD42870CF428}" type="presParOf" srcId="{62D5D029-3322-40AC-8E15-C9E7F228E12E}" destId="{CBD99649-31B3-4963-B2F6-C770D70B4A9B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EB1A66-F0A7-49A0-9806-5A3C8F42E82F}" type="doc">
      <dgm:prSet loTypeId="urn:microsoft.com/office/officeart/2005/8/layout/chevron2" loCatId="list" qsTypeId="urn:microsoft.com/office/officeart/2005/8/quickstyle/3d9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9F3AB053-807E-4C2C-976E-B722625D3371}">
      <dgm:prSet phldrT="[Texte]" custT="1"/>
      <dgm:spPr/>
      <dgm:t>
        <a:bodyPr/>
        <a:lstStyle/>
        <a:p>
          <a:r>
            <a:rPr lang="fr-FR" sz="1200" b="1" smtClean="0">
              <a:latin typeface="Times New Roman" pitchFamily="18" charset="0"/>
              <a:cs typeface="Times New Roman" pitchFamily="18" charset="0"/>
            </a:rPr>
            <a:t>Kenitra 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230E593F-E7B9-45F8-BF3D-F589BB37DE26}" type="parTrans" cxnId="{BB62F5B0-E9A8-464C-97D1-B5A4D4047434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B8B2E547-C556-465F-B979-E09351BCC4AB}" type="sibTrans" cxnId="{BB62F5B0-E9A8-464C-97D1-B5A4D4047434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2119EDC1-30AB-4761-944A-AD887299D3B6}">
      <dgm:prSet phldrT="[Texte]" custT="1"/>
      <dgm:spPr/>
      <dgm:t>
        <a:bodyPr/>
        <a:lstStyle/>
        <a:p>
          <a:r>
            <a:rPr lang="fr-FR" sz="2000" dirty="0" smtClean="0">
              <a:latin typeface="Times New Roman" pitchFamily="18" charset="0"/>
              <a:cs typeface="Times New Roman" pitchFamily="18" charset="0"/>
            </a:rPr>
            <a:t>4602 habitants/médecin</a:t>
          </a:r>
          <a:endParaRPr lang="fr-FR" sz="2000" dirty="0">
            <a:latin typeface="Times New Roman" pitchFamily="18" charset="0"/>
            <a:cs typeface="Times New Roman" pitchFamily="18" charset="0"/>
          </a:endParaRPr>
        </a:p>
      </dgm:t>
    </dgm:pt>
    <dgm:pt modelId="{874F2E7F-629F-4908-A139-B5D8E0E0325C}" type="parTrans" cxnId="{EBAD1B6E-772D-4225-81F0-C5F51E84034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06C09FE9-7607-45CA-BE52-EBCEC8F39C58}" type="sibTrans" cxnId="{EBAD1B6E-772D-4225-81F0-C5F51E84034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27A8DE17-D03D-4327-92C5-8C9EFE1254F6}">
      <dgm:prSet phldrT="[Texte]" custT="1"/>
      <dgm:spPr/>
      <dgm:t>
        <a:bodyPr/>
        <a:lstStyle/>
        <a:p>
          <a:r>
            <a:rPr lang="fr-FR" sz="1200" b="1" smtClean="0">
              <a:latin typeface="Times New Roman" pitchFamily="18" charset="0"/>
              <a:cs typeface="Times New Roman" pitchFamily="18" charset="0"/>
            </a:rPr>
            <a:t>Sidi Kacem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92F6856E-02F8-4905-8760-ACE90CD6F295}" type="parTrans" cxnId="{20754DEE-F5DE-4371-87B8-EC5A81A0516C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07C6EE60-1EF0-4D5C-B9E2-0B18A5D7F847}" type="sibTrans" cxnId="{20754DEE-F5DE-4371-87B8-EC5A81A0516C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9C56AACE-B405-4CB9-97E6-F12DF85E9E31}">
      <dgm:prSet phldrT="[Texte]" custT="1"/>
      <dgm:spPr/>
      <dgm:t>
        <a:bodyPr/>
        <a:lstStyle/>
        <a:p>
          <a:r>
            <a:rPr lang="fr-FR" sz="2000" dirty="0" smtClean="0">
              <a:latin typeface="Times New Roman" pitchFamily="18" charset="0"/>
              <a:cs typeface="Times New Roman" pitchFamily="18" charset="0"/>
            </a:rPr>
            <a:t>7515 habitants/médecin</a:t>
          </a:r>
          <a:endParaRPr lang="fr-FR" sz="2000" dirty="0">
            <a:latin typeface="Times New Roman" pitchFamily="18" charset="0"/>
            <a:cs typeface="Times New Roman" pitchFamily="18" charset="0"/>
          </a:endParaRPr>
        </a:p>
      </dgm:t>
    </dgm:pt>
    <dgm:pt modelId="{1174C469-3065-4470-8BB0-D05C950A3697}" type="parTrans" cxnId="{B5913877-E93A-4C47-AE71-B03E52A4F691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3937598A-4122-4594-AC7C-13496BD27393}" type="sibTrans" cxnId="{B5913877-E93A-4C47-AE71-B03E52A4F691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405527E8-9A04-4CA7-93E7-4298D03E359E}">
      <dgm:prSet phldrT="[Texte]" custT="1"/>
      <dgm:spPr/>
      <dgm:t>
        <a:bodyPr/>
        <a:lstStyle/>
        <a:p>
          <a:r>
            <a:rPr lang="fr-FR" sz="1200" b="1" smtClean="0">
              <a:latin typeface="Times New Roman" pitchFamily="18" charset="0"/>
              <a:cs typeface="Times New Roman" pitchFamily="18" charset="0"/>
            </a:rPr>
            <a:t>Sidi Slimane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F5E02B64-4BE4-4073-BD63-9A4E19A2BE1A}" type="parTrans" cxnId="{78BC1020-206A-48E6-90CB-1EDF1BFACD57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7CCE8863-5B6E-4F12-A32C-671ACA5840F3}" type="sibTrans" cxnId="{78BC1020-206A-48E6-90CB-1EDF1BFACD57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6E1F676F-CD43-44F5-95E2-0FBA3A355468}">
      <dgm:prSet phldrT="[Texte]" custT="1"/>
      <dgm:spPr/>
      <dgm:t>
        <a:bodyPr/>
        <a:lstStyle/>
        <a:p>
          <a:r>
            <a:rPr lang="fr-FR" sz="2000" dirty="0" smtClean="0">
              <a:latin typeface="Times New Roman" pitchFamily="18" charset="0"/>
              <a:cs typeface="Times New Roman" pitchFamily="18" charset="0"/>
            </a:rPr>
            <a:t>9306 habitants/médecin</a:t>
          </a:r>
          <a:endParaRPr lang="fr-FR" sz="2000" dirty="0">
            <a:latin typeface="Times New Roman" pitchFamily="18" charset="0"/>
            <a:cs typeface="Times New Roman" pitchFamily="18" charset="0"/>
          </a:endParaRPr>
        </a:p>
      </dgm:t>
    </dgm:pt>
    <dgm:pt modelId="{32465E74-CA91-4CA0-80FD-6C7B2CB338DE}" type="parTrans" cxnId="{EE38CBFF-E7F2-4867-9898-DC7E227BD2D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F2D7389E-4625-4A95-9BA0-6910C0090883}" type="sibTrans" cxnId="{EE38CBFF-E7F2-4867-9898-DC7E227BD2D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665DA845-80BF-4EC4-A88D-FC4DD3EF0AD8}" type="pres">
      <dgm:prSet presAssocID="{68EB1A66-F0A7-49A0-9806-5A3C8F42E8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CA30FE3-735B-4683-BEAA-BB175F2D090E}" type="pres">
      <dgm:prSet presAssocID="{9F3AB053-807E-4C2C-976E-B722625D3371}" presName="composite" presStyleCnt="0"/>
      <dgm:spPr/>
      <dgm:t>
        <a:bodyPr/>
        <a:lstStyle/>
        <a:p>
          <a:endParaRPr lang="fr-FR"/>
        </a:p>
      </dgm:t>
    </dgm:pt>
    <dgm:pt modelId="{F0B60791-9BE4-4AF5-9302-51D41A67E0F6}" type="pres">
      <dgm:prSet presAssocID="{9F3AB053-807E-4C2C-976E-B722625D337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972679-0A18-4F5A-B9EA-C6D43F993FE5}" type="pres">
      <dgm:prSet presAssocID="{9F3AB053-807E-4C2C-976E-B722625D337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764956-D452-41EE-8A4E-1A65A4150D1B}" type="pres">
      <dgm:prSet presAssocID="{B8B2E547-C556-465F-B979-E09351BCC4AB}" presName="sp" presStyleCnt="0"/>
      <dgm:spPr/>
      <dgm:t>
        <a:bodyPr/>
        <a:lstStyle/>
        <a:p>
          <a:endParaRPr lang="fr-FR"/>
        </a:p>
      </dgm:t>
    </dgm:pt>
    <dgm:pt modelId="{5DB7E56F-DF37-4EEA-ABF6-C911371847B9}" type="pres">
      <dgm:prSet presAssocID="{27A8DE17-D03D-4327-92C5-8C9EFE1254F6}" presName="composite" presStyleCnt="0"/>
      <dgm:spPr/>
      <dgm:t>
        <a:bodyPr/>
        <a:lstStyle/>
        <a:p>
          <a:endParaRPr lang="fr-FR"/>
        </a:p>
      </dgm:t>
    </dgm:pt>
    <dgm:pt modelId="{D759E185-B523-4B50-A812-E8A46E474F4F}" type="pres">
      <dgm:prSet presAssocID="{27A8DE17-D03D-4327-92C5-8C9EFE1254F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E7C87D-C895-46B3-A7CD-583B9CE62B83}" type="pres">
      <dgm:prSet presAssocID="{27A8DE17-D03D-4327-92C5-8C9EFE1254F6}" presName="descendantText" presStyleLbl="alignAcc1" presStyleIdx="1" presStyleCnt="3" custLinFactNeighborX="1388" custLinFactNeighborY="41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9BC691-B615-41D8-8A6D-F9E37CDD9982}" type="pres">
      <dgm:prSet presAssocID="{07C6EE60-1EF0-4D5C-B9E2-0B18A5D7F847}" presName="sp" presStyleCnt="0"/>
      <dgm:spPr/>
      <dgm:t>
        <a:bodyPr/>
        <a:lstStyle/>
        <a:p>
          <a:endParaRPr lang="fr-FR"/>
        </a:p>
      </dgm:t>
    </dgm:pt>
    <dgm:pt modelId="{8C5850A9-210E-4BBB-950F-CB29D13623AD}" type="pres">
      <dgm:prSet presAssocID="{405527E8-9A04-4CA7-93E7-4298D03E359E}" presName="composite" presStyleCnt="0"/>
      <dgm:spPr/>
      <dgm:t>
        <a:bodyPr/>
        <a:lstStyle/>
        <a:p>
          <a:endParaRPr lang="fr-FR"/>
        </a:p>
      </dgm:t>
    </dgm:pt>
    <dgm:pt modelId="{1749C9D3-2607-45BD-80E1-BD9B30C36FA2}" type="pres">
      <dgm:prSet presAssocID="{405527E8-9A04-4CA7-93E7-4298D03E359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DA936E-1010-4A8D-AC10-3BFD5F9DD0C9}" type="pres">
      <dgm:prSet presAssocID="{405527E8-9A04-4CA7-93E7-4298D03E359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4E3B963-95BD-40A8-A4AB-ED27B6A23BF2}" type="presOf" srcId="{2119EDC1-30AB-4761-944A-AD887299D3B6}" destId="{0B972679-0A18-4F5A-B9EA-C6D43F993FE5}" srcOrd="0" destOrd="0" presId="urn:microsoft.com/office/officeart/2005/8/layout/chevron2"/>
    <dgm:cxn modelId="{50328241-FA68-4047-9FEC-F725B37C67DA}" type="presOf" srcId="{27A8DE17-D03D-4327-92C5-8C9EFE1254F6}" destId="{D759E185-B523-4B50-A812-E8A46E474F4F}" srcOrd="0" destOrd="0" presId="urn:microsoft.com/office/officeart/2005/8/layout/chevron2"/>
    <dgm:cxn modelId="{EFEE893F-81F2-4287-BCEB-B98219F3EF54}" type="presOf" srcId="{6E1F676F-CD43-44F5-95E2-0FBA3A355468}" destId="{35DA936E-1010-4A8D-AC10-3BFD5F9DD0C9}" srcOrd="0" destOrd="0" presId="urn:microsoft.com/office/officeart/2005/8/layout/chevron2"/>
    <dgm:cxn modelId="{1A2C9D61-50C2-47BA-99C3-60E64F9AB343}" type="presOf" srcId="{9F3AB053-807E-4C2C-976E-B722625D3371}" destId="{F0B60791-9BE4-4AF5-9302-51D41A67E0F6}" srcOrd="0" destOrd="0" presId="urn:microsoft.com/office/officeart/2005/8/layout/chevron2"/>
    <dgm:cxn modelId="{BB62F5B0-E9A8-464C-97D1-B5A4D4047434}" srcId="{68EB1A66-F0A7-49A0-9806-5A3C8F42E82F}" destId="{9F3AB053-807E-4C2C-976E-B722625D3371}" srcOrd="0" destOrd="0" parTransId="{230E593F-E7B9-45F8-BF3D-F589BB37DE26}" sibTransId="{B8B2E547-C556-465F-B979-E09351BCC4AB}"/>
    <dgm:cxn modelId="{BAAACF81-6CCB-474A-9E21-9C6C601FF16B}" type="presOf" srcId="{405527E8-9A04-4CA7-93E7-4298D03E359E}" destId="{1749C9D3-2607-45BD-80E1-BD9B30C36FA2}" srcOrd="0" destOrd="0" presId="urn:microsoft.com/office/officeart/2005/8/layout/chevron2"/>
    <dgm:cxn modelId="{A5DEC144-1BE2-481F-AE7B-4803CBA485D5}" type="presOf" srcId="{68EB1A66-F0A7-49A0-9806-5A3C8F42E82F}" destId="{665DA845-80BF-4EC4-A88D-FC4DD3EF0AD8}" srcOrd="0" destOrd="0" presId="urn:microsoft.com/office/officeart/2005/8/layout/chevron2"/>
    <dgm:cxn modelId="{B5913877-E93A-4C47-AE71-B03E52A4F691}" srcId="{27A8DE17-D03D-4327-92C5-8C9EFE1254F6}" destId="{9C56AACE-B405-4CB9-97E6-F12DF85E9E31}" srcOrd="0" destOrd="0" parTransId="{1174C469-3065-4470-8BB0-D05C950A3697}" sibTransId="{3937598A-4122-4594-AC7C-13496BD27393}"/>
    <dgm:cxn modelId="{20754DEE-F5DE-4371-87B8-EC5A81A0516C}" srcId="{68EB1A66-F0A7-49A0-9806-5A3C8F42E82F}" destId="{27A8DE17-D03D-4327-92C5-8C9EFE1254F6}" srcOrd="1" destOrd="0" parTransId="{92F6856E-02F8-4905-8760-ACE90CD6F295}" sibTransId="{07C6EE60-1EF0-4D5C-B9E2-0B18A5D7F847}"/>
    <dgm:cxn modelId="{EE38CBFF-E7F2-4867-9898-DC7E227BD2D2}" srcId="{405527E8-9A04-4CA7-93E7-4298D03E359E}" destId="{6E1F676F-CD43-44F5-95E2-0FBA3A355468}" srcOrd="0" destOrd="0" parTransId="{32465E74-CA91-4CA0-80FD-6C7B2CB338DE}" sibTransId="{F2D7389E-4625-4A95-9BA0-6910C0090883}"/>
    <dgm:cxn modelId="{EBAD1B6E-772D-4225-81F0-C5F51E840342}" srcId="{9F3AB053-807E-4C2C-976E-B722625D3371}" destId="{2119EDC1-30AB-4761-944A-AD887299D3B6}" srcOrd="0" destOrd="0" parTransId="{874F2E7F-629F-4908-A139-B5D8E0E0325C}" sibTransId="{06C09FE9-7607-45CA-BE52-EBCEC8F39C58}"/>
    <dgm:cxn modelId="{78BC1020-206A-48E6-90CB-1EDF1BFACD57}" srcId="{68EB1A66-F0A7-49A0-9806-5A3C8F42E82F}" destId="{405527E8-9A04-4CA7-93E7-4298D03E359E}" srcOrd="2" destOrd="0" parTransId="{F5E02B64-4BE4-4073-BD63-9A4E19A2BE1A}" sibTransId="{7CCE8863-5B6E-4F12-A32C-671ACA5840F3}"/>
    <dgm:cxn modelId="{F4D345B6-94CB-4C33-B1E9-5FD1272C2DDB}" type="presOf" srcId="{9C56AACE-B405-4CB9-97E6-F12DF85E9E31}" destId="{F2E7C87D-C895-46B3-A7CD-583B9CE62B83}" srcOrd="0" destOrd="0" presId="urn:microsoft.com/office/officeart/2005/8/layout/chevron2"/>
    <dgm:cxn modelId="{DDCEC124-B2DC-4EF0-9B5E-71EAB2359A95}" type="presParOf" srcId="{665DA845-80BF-4EC4-A88D-FC4DD3EF0AD8}" destId="{5CA30FE3-735B-4683-BEAA-BB175F2D090E}" srcOrd="0" destOrd="0" presId="urn:microsoft.com/office/officeart/2005/8/layout/chevron2"/>
    <dgm:cxn modelId="{56683EC8-88BD-488A-8B04-F26751E21178}" type="presParOf" srcId="{5CA30FE3-735B-4683-BEAA-BB175F2D090E}" destId="{F0B60791-9BE4-4AF5-9302-51D41A67E0F6}" srcOrd="0" destOrd="0" presId="urn:microsoft.com/office/officeart/2005/8/layout/chevron2"/>
    <dgm:cxn modelId="{B1D7A511-79D3-46B6-AE7E-CE7DC45A3DEE}" type="presParOf" srcId="{5CA30FE3-735B-4683-BEAA-BB175F2D090E}" destId="{0B972679-0A18-4F5A-B9EA-C6D43F993FE5}" srcOrd="1" destOrd="0" presId="urn:microsoft.com/office/officeart/2005/8/layout/chevron2"/>
    <dgm:cxn modelId="{B6FC48DF-CC38-4D38-A356-021ED4007A76}" type="presParOf" srcId="{665DA845-80BF-4EC4-A88D-FC4DD3EF0AD8}" destId="{2C764956-D452-41EE-8A4E-1A65A4150D1B}" srcOrd="1" destOrd="0" presId="urn:microsoft.com/office/officeart/2005/8/layout/chevron2"/>
    <dgm:cxn modelId="{22671048-F395-4FFF-B4B1-F4FBDD628EFF}" type="presParOf" srcId="{665DA845-80BF-4EC4-A88D-FC4DD3EF0AD8}" destId="{5DB7E56F-DF37-4EEA-ABF6-C911371847B9}" srcOrd="2" destOrd="0" presId="urn:microsoft.com/office/officeart/2005/8/layout/chevron2"/>
    <dgm:cxn modelId="{9CE4C4EF-9157-4632-A393-5FC7AD247C25}" type="presParOf" srcId="{5DB7E56F-DF37-4EEA-ABF6-C911371847B9}" destId="{D759E185-B523-4B50-A812-E8A46E474F4F}" srcOrd="0" destOrd="0" presId="urn:microsoft.com/office/officeart/2005/8/layout/chevron2"/>
    <dgm:cxn modelId="{042DD487-E255-4225-B06A-BEF55D24AEA4}" type="presParOf" srcId="{5DB7E56F-DF37-4EEA-ABF6-C911371847B9}" destId="{F2E7C87D-C895-46B3-A7CD-583B9CE62B83}" srcOrd="1" destOrd="0" presId="urn:microsoft.com/office/officeart/2005/8/layout/chevron2"/>
    <dgm:cxn modelId="{754041FC-9485-453A-90BA-AADA8A164066}" type="presParOf" srcId="{665DA845-80BF-4EC4-A88D-FC4DD3EF0AD8}" destId="{5C9BC691-B615-41D8-8A6D-F9E37CDD9982}" srcOrd="3" destOrd="0" presId="urn:microsoft.com/office/officeart/2005/8/layout/chevron2"/>
    <dgm:cxn modelId="{E3DEF164-2B7B-4031-B1ED-AE25F38FB3FA}" type="presParOf" srcId="{665DA845-80BF-4EC4-A88D-FC4DD3EF0AD8}" destId="{8C5850A9-210E-4BBB-950F-CB29D13623AD}" srcOrd="4" destOrd="0" presId="urn:microsoft.com/office/officeart/2005/8/layout/chevron2"/>
    <dgm:cxn modelId="{DD1D544A-6D71-402D-A4C3-21DEDF4CFAFB}" type="presParOf" srcId="{8C5850A9-210E-4BBB-950F-CB29D13623AD}" destId="{1749C9D3-2607-45BD-80E1-BD9B30C36FA2}" srcOrd="0" destOrd="0" presId="urn:microsoft.com/office/officeart/2005/8/layout/chevron2"/>
    <dgm:cxn modelId="{4DE08C14-A4CE-4792-87B8-A6160409E96F}" type="presParOf" srcId="{8C5850A9-210E-4BBB-950F-CB29D13623AD}" destId="{35DA936E-1010-4A8D-AC10-3BFD5F9DD0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EB1A66-F0A7-49A0-9806-5A3C8F42E82F}" type="doc">
      <dgm:prSet loTypeId="urn:microsoft.com/office/officeart/2005/8/layout/chevron2" loCatId="list" qsTypeId="urn:microsoft.com/office/officeart/2005/8/quickstyle/3d9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9F3AB053-807E-4C2C-976E-B722625D3371}">
      <dgm:prSet phldrT="[Texte]" custT="1"/>
      <dgm:spPr/>
      <dgm:t>
        <a:bodyPr/>
        <a:lstStyle/>
        <a:p>
          <a:r>
            <a:rPr lang="fr-FR" sz="1200" b="1" smtClean="0">
              <a:latin typeface="Times New Roman" pitchFamily="18" charset="0"/>
              <a:cs typeface="Times New Roman" pitchFamily="18" charset="0"/>
            </a:rPr>
            <a:t>Kenitra 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230E593F-E7B9-45F8-BF3D-F589BB37DE26}" type="parTrans" cxnId="{BB62F5B0-E9A8-464C-97D1-B5A4D4047434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B8B2E547-C556-465F-B979-E09351BCC4AB}" type="sibTrans" cxnId="{BB62F5B0-E9A8-464C-97D1-B5A4D4047434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2119EDC1-30AB-4761-944A-AD887299D3B6}">
      <dgm:prSet phldrT="[Texte]" custT="1"/>
      <dgm:spPr/>
      <dgm:t>
        <a:bodyPr/>
        <a:lstStyle/>
        <a:p>
          <a:r>
            <a:rPr lang="fr-FR" sz="2000" dirty="0" smtClean="0">
              <a:latin typeface="Times New Roman" pitchFamily="18" charset="0"/>
              <a:cs typeface="Times New Roman" pitchFamily="18" charset="0"/>
            </a:rPr>
            <a:t>1882.5 habitants/médecin</a:t>
          </a:r>
          <a:endParaRPr lang="fr-FR" sz="2000" dirty="0">
            <a:latin typeface="Times New Roman" pitchFamily="18" charset="0"/>
            <a:cs typeface="Times New Roman" pitchFamily="18" charset="0"/>
          </a:endParaRPr>
        </a:p>
      </dgm:t>
    </dgm:pt>
    <dgm:pt modelId="{874F2E7F-629F-4908-A139-B5D8E0E0325C}" type="parTrans" cxnId="{EBAD1B6E-772D-4225-81F0-C5F51E84034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06C09FE9-7607-45CA-BE52-EBCEC8F39C58}" type="sibTrans" cxnId="{EBAD1B6E-772D-4225-81F0-C5F51E84034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27A8DE17-D03D-4327-92C5-8C9EFE1254F6}">
      <dgm:prSet phldrT="[Texte]" custT="1"/>
      <dgm:spPr/>
      <dgm:t>
        <a:bodyPr/>
        <a:lstStyle/>
        <a:p>
          <a:r>
            <a:rPr lang="fr-FR" sz="1200" b="1" smtClean="0">
              <a:latin typeface="Times New Roman" pitchFamily="18" charset="0"/>
              <a:cs typeface="Times New Roman" pitchFamily="18" charset="0"/>
            </a:rPr>
            <a:t>Sidi Kacem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92F6856E-02F8-4905-8760-ACE90CD6F295}" type="parTrans" cxnId="{20754DEE-F5DE-4371-87B8-EC5A81A0516C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07C6EE60-1EF0-4D5C-B9E2-0B18A5D7F847}" type="sibTrans" cxnId="{20754DEE-F5DE-4371-87B8-EC5A81A0516C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9C56AACE-B405-4CB9-97E6-F12DF85E9E31}">
      <dgm:prSet phldrT="[Texte]" custT="1"/>
      <dgm:spPr/>
      <dgm:t>
        <a:bodyPr/>
        <a:lstStyle/>
        <a:p>
          <a:r>
            <a:rPr lang="fr-FR" sz="2000" dirty="0" smtClean="0">
              <a:latin typeface="Times New Roman" pitchFamily="18" charset="0"/>
              <a:cs typeface="Times New Roman" pitchFamily="18" charset="0"/>
            </a:rPr>
            <a:t>4444 habitants/médecin</a:t>
          </a:r>
          <a:endParaRPr lang="fr-FR" sz="2000" dirty="0">
            <a:latin typeface="Times New Roman" pitchFamily="18" charset="0"/>
            <a:cs typeface="Times New Roman" pitchFamily="18" charset="0"/>
          </a:endParaRPr>
        </a:p>
      </dgm:t>
    </dgm:pt>
    <dgm:pt modelId="{1174C469-3065-4470-8BB0-D05C950A3697}" type="parTrans" cxnId="{B5913877-E93A-4C47-AE71-B03E52A4F691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3937598A-4122-4594-AC7C-13496BD27393}" type="sibTrans" cxnId="{B5913877-E93A-4C47-AE71-B03E52A4F691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405527E8-9A04-4CA7-93E7-4298D03E359E}">
      <dgm:prSet phldrT="[Texte]" custT="1"/>
      <dgm:spPr/>
      <dgm:t>
        <a:bodyPr/>
        <a:lstStyle/>
        <a:p>
          <a:r>
            <a:rPr lang="fr-FR" sz="1200" b="1" smtClean="0">
              <a:latin typeface="Times New Roman" pitchFamily="18" charset="0"/>
              <a:cs typeface="Times New Roman" pitchFamily="18" charset="0"/>
            </a:rPr>
            <a:t>Sidi Slimane</a:t>
          </a:r>
          <a:endParaRPr lang="fr-FR" sz="1200" b="1" dirty="0">
            <a:latin typeface="Times New Roman" pitchFamily="18" charset="0"/>
            <a:cs typeface="Times New Roman" pitchFamily="18" charset="0"/>
          </a:endParaRPr>
        </a:p>
      </dgm:t>
    </dgm:pt>
    <dgm:pt modelId="{F5E02B64-4BE4-4073-BD63-9A4E19A2BE1A}" type="parTrans" cxnId="{78BC1020-206A-48E6-90CB-1EDF1BFACD57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7CCE8863-5B6E-4F12-A32C-671ACA5840F3}" type="sibTrans" cxnId="{78BC1020-206A-48E6-90CB-1EDF1BFACD57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6E1F676F-CD43-44F5-95E2-0FBA3A355468}">
      <dgm:prSet phldrT="[Texte]" custT="1"/>
      <dgm:spPr/>
      <dgm:t>
        <a:bodyPr/>
        <a:lstStyle/>
        <a:p>
          <a:r>
            <a:rPr lang="fr-FR" sz="2000" dirty="0" smtClean="0">
              <a:latin typeface="Times New Roman" pitchFamily="18" charset="0"/>
              <a:cs typeface="Times New Roman" pitchFamily="18" charset="0"/>
            </a:rPr>
            <a:t>5982 habitants/médecin</a:t>
          </a:r>
          <a:endParaRPr lang="fr-FR" sz="2000" dirty="0">
            <a:latin typeface="Times New Roman" pitchFamily="18" charset="0"/>
            <a:cs typeface="Times New Roman" pitchFamily="18" charset="0"/>
          </a:endParaRPr>
        </a:p>
      </dgm:t>
    </dgm:pt>
    <dgm:pt modelId="{32465E74-CA91-4CA0-80FD-6C7B2CB338DE}" type="parTrans" cxnId="{EE38CBFF-E7F2-4867-9898-DC7E227BD2D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F2D7389E-4625-4A95-9BA0-6910C0090883}" type="sibTrans" cxnId="{EE38CBFF-E7F2-4867-9898-DC7E227BD2D2}">
      <dgm:prSet/>
      <dgm:spPr/>
      <dgm:t>
        <a:bodyPr/>
        <a:lstStyle/>
        <a:p>
          <a:endParaRPr lang="fr-FR" sz="1200">
            <a:latin typeface="Times New Roman" pitchFamily="18" charset="0"/>
            <a:cs typeface="Times New Roman" pitchFamily="18" charset="0"/>
          </a:endParaRPr>
        </a:p>
      </dgm:t>
    </dgm:pt>
    <dgm:pt modelId="{665DA845-80BF-4EC4-A88D-FC4DD3EF0AD8}" type="pres">
      <dgm:prSet presAssocID="{68EB1A66-F0A7-49A0-9806-5A3C8F42E8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CA30FE3-735B-4683-BEAA-BB175F2D090E}" type="pres">
      <dgm:prSet presAssocID="{9F3AB053-807E-4C2C-976E-B722625D3371}" presName="composite" presStyleCnt="0"/>
      <dgm:spPr/>
      <dgm:t>
        <a:bodyPr/>
        <a:lstStyle/>
        <a:p>
          <a:endParaRPr lang="fr-FR"/>
        </a:p>
      </dgm:t>
    </dgm:pt>
    <dgm:pt modelId="{F0B60791-9BE4-4AF5-9302-51D41A67E0F6}" type="pres">
      <dgm:prSet presAssocID="{9F3AB053-807E-4C2C-976E-B722625D337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972679-0A18-4F5A-B9EA-C6D43F993FE5}" type="pres">
      <dgm:prSet presAssocID="{9F3AB053-807E-4C2C-976E-B722625D337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764956-D452-41EE-8A4E-1A65A4150D1B}" type="pres">
      <dgm:prSet presAssocID="{B8B2E547-C556-465F-B979-E09351BCC4AB}" presName="sp" presStyleCnt="0"/>
      <dgm:spPr/>
      <dgm:t>
        <a:bodyPr/>
        <a:lstStyle/>
        <a:p>
          <a:endParaRPr lang="fr-FR"/>
        </a:p>
      </dgm:t>
    </dgm:pt>
    <dgm:pt modelId="{5DB7E56F-DF37-4EEA-ABF6-C911371847B9}" type="pres">
      <dgm:prSet presAssocID="{27A8DE17-D03D-4327-92C5-8C9EFE1254F6}" presName="composite" presStyleCnt="0"/>
      <dgm:spPr/>
      <dgm:t>
        <a:bodyPr/>
        <a:lstStyle/>
        <a:p>
          <a:endParaRPr lang="fr-FR"/>
        </a:p>
      </dgm:t>
    </dgm:pt>
    <dgm:pt modelId="{D759E185-B523-4B50-A812-E8A46E474F4F}" type="pres">
      <dgm:prSet presAssocID="{27A8DE17-D03D-4327-92C5-8C9EFE1254F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E7C87D-C895-46B3-A7CD-583B9CE62B83}" type="pres">
      <dgm:prSet presAssocID="{27A8DE17-D03D-4327-92C5-8C9EFE1254F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9BC691-B615-41D8-8A6D-F9E37CDD9982}" type="pres">
      <dgm:prSet presAssocID="{07C6EE60-1EF0-4D5C-B9E2-0B18A5D7F847}" presName="sp" presStyleCnt="0"/>
      <dgm:spPr/>
      <dgm:t>
        <a:bodyPr/>
        <a:lstStyle/>
        <a:p>
          <a:endParaRPr lang="fr-FR"/>
        </a:p>
      </dgm:t>
    </dgm:pt>
    <dgm:pt modelId="{8C5850A9-210E-4BBB-950F-CB29D13623AD}" type="pres">
      <dgm:prSet presAssocID="{405527E8-9A04-4CA7-93E7-4298D03E359E}" presName="composite" presStyleCnt="0"/>
      <dgm:spPr/>
      <dgm:t>
        <a:bodyPr/>
        <a:lstStyle/>
        <a:p>
          <a:endParaRPr lang="fr-FR"/>
        </a:p>
      </dgm:t>
    </dgm:pt>
    <dgm:pt modelId="{1749C9D3-2607-45BD-80E1-BD9B30C36FA2}" type="pres">
      <dgm:prSet presAssocID="{405527E8-9A04-4CA7-93E7-4298D03E359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DA936E-1010-4A8D-AC10-3BFD5F9DD0C9}" type="pres">
      <dgm:prSet presAssocID="{405527E8-9A04-4CA7-93E7-4298D03E359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BDAC86-E3FD-4B47-9488-CC7D79D7CC94}" type="presOf" srcId="{27A8DE17-D03D-4327-92C5-8C9EFE1254F6}" destId="{D759E185-B523-4B50-A812-E8A46E474F4F}" srcOrd="0" destOrd="0" presId="urn:microsoft.com/office/officeart/2005/8/layout/chevron2"/>
    <dgm:cxn modelId="{BD1AD3C6-69E4-4D53-A32B-AC4D999445C8}" type="presOf" srcId="{9C56AACE-B405-4CB9-97E6-F12DF85E9E31}" destId="{F2E7C87D-C895-46B3-A7CD-583B9CE62B83}" srcOrd="0" destOrd="0" presId="urn:microsoft.com/office/officeart/2005/8/layout/chevron2"/>
    <dgm:cxn modelId="{0531B1A8-DCC4-4D17-94F4-E6DA34804789}" type="presOf" srcId="{68EB1A66-F0A7-49A0-9806-5A3C8F42E82F}" destId="{665DA845-80BF-4EC4-A88D-FC4DD3EF0AD8}" srcOrd="0" destOrd="0" presId="urn:microsoft.com/office/officeart/2005/8/layout/chevron2"/>
    <dgm:cxn modelId="{3353D211-AFE8-4EC8-A595-233DBD5BB74E}" type="presOf" srcId="{9F3AB053-807E-4C2C-976E-B722625D3371}" destId="{F0B60791-9BE4-4AF5-9302-51D41A67E0F6}" srcOrd="0" destOrd="0" presId="urn:microsoft.com/office/officeart/2005/8/layout/chevron2"/>
    <dgm:cxn modelId="{BB62F5B0-E9A8-464C-97D1-B5A4D4047434}" srcId="{68EB1A66-F0A7-49A0-9806-5A3C8F42E82F}" destId="{9F3AB053-807E-4C2C-976E-B722625D3371}" srcOrd="0" destOrd="0" parTransId="{230E593F-E7B9-45F8-BF3D-F589BB37DE26}" sibTransId="{B8B2E547-C556-465F-B979-E09351BCC4AB}"/>
    <dgm:cxn modelId="{9D94DC82-13E0-46B8-B187-5620D1AD7F5D}" type="presOf" srcId="{6E1F676F-CD43-44F5-95E2-0FBA3A355468}" destId="{35DA936E-1010-4A8D-AC10-3BFD5F9DD0C9}" srcOrd="0" destOrd="0" presId="urn:microsoft.com/office/officeart/2005/8/layout/chevron2"/>
    <dgm:cxn modelId="{75304258-3401-457F-B67E-98E765C67E0A}" type="presOf" srcId="{405527E8-9A04-4CA7-93E7-4298D03E359E}" destId="{1749C9D3-2607-45BD-80E1-BD9B30C36FA2}" srcOrd="0" destOrd="0" presId="urn:microsoft.com/office/officeart/2005/8/layout/chevron2"/>
    <dgm:cxn modelId="{B5913877-E93A-4C47-AE71-B03E52A4F691}" srcId="{27A8DE17-D03D-4327-92C5-8C9EFE1254F6}" destId="{9C56AACE-B405-4CB9-97E6-F12DF85E9E31}" srcOrd="0" destOrd="0" parTransId="{1174C469-3065-4470-8BB0-D05C950A3697}" sibTransId="{3937598A-4122-4594-AC7C-13496BD27393}"/>
    <dgm:cxn modelId="{20754DEE-F5DE-4371-87B8-EC5A81A0516C}" srcId="{68EB1A66-F0A7-49A0-9806-5A3C8F42E82F}" destId="{27A8DE17-D03D-4327-92C5-8C9EFE1254F6}" srcOrd="1" destOrd="0" parTransId="{92F6856E-02F8-4905-8760-ACE90CD6F295}" sibTransId="{07C6EE60-1EF0-4D5C-B9E2-0B18A5D7F847}"/>
    <dgm:cxn modelId="{C6C296FA-8BFF-4CE0-9A3C-D1F38FF966A5}" type="presOf" srcId="{2119EDC1-30AB-4761-944A-AD887299D3B6}" destId="{0B972679-0A18-4F5A-B9EA-C6D43F993FE5}" srcOrd="0" destOrd="0" presId="urn:microsoft.com/office/officeart/2005/8/layout/chevron2"/>
    <dgm:cxn modelId="{EBAD1B6E-772D-4225-81F0-C5F51E840342}" srcId="{9F3AB053-807E-4C2C-976E-B722625D3371}" destId="{2119EDC1-30AB-4761-944A-AD887299D3B6}" srcOrd="0" destOrd="0" parTransId="{874F2E7F-629F-4908-A139-B5D8E0E0325C}" sibTransId="{06C09FE9-7607-45CA-BE52-EBCEC8F39C58}"/>
    <dgm:cxn modelId="{EE38CBFF-E7F2-4867-9898-DC7E227BD2D2}" srcId="{405527E8-9A04-4CA7-93E7-4298D03E359E}" destId="{6E1F676F-CD43-44F5-95E2-0FBA3A355468}" srcOrd="0" destOrd="0" parTransId="{32465E74-CA91-4CA0-80FD-6C7B2CB338DE}" sibTransId="{F2D7389E-4625-4A95-9BA0-6910C0090883}"/>
    <dgm:cxn modelId="{78BC1020-206A-48E6-90CB-1EDF1BFACD57}" srcId="{68EB1A66-F0A7-49A0-9806-5A3C8F42E82F}" destId="{405527E8-9A04-4CA7-93E7-4298D03E359E}" srcOrd="2" destOrd="0" parTransId="{F5E02B64-4BE4-4073-BD63-9A4E19A2BE1A}" sibTransId="{7CCE8863-5B6E-4F12-A32C-671ACA5840F3}"/>
    <dgm:cxn modelId="{41F96940-420F-48E3-AEF4-C46845D233A0}" type="presParOf" srcId="{665DA845-80BF-4EC4-A88D-FC4DD3EF0AD8}" destId="{5CA30FE3-735B-4683-BEAA-BB175F2D090E}" srcOrd="0" destOrd="0" presId="urn:microsoft.com/office/officeart/2005/8/layout/chevron2"/>
    <dgm:cxn modelId="{76C1CC5B-E63E-4EE0-BFD9-843DC8CC1914}" type="presParOf" srcId="{5CA30FE3-735B-4683-BEAA-BB175F2D090E}" destId="{F0B60791-9BE4-4AF5-9302-51D41A67E0F6}" srcOrd="0" destOrd="0" presId="urn:microsoft.com/office/officeart/2005/8/layout/chevron2"/>
    <dgm:cxn modelId="{8FF5E5D1-E8DC-4319-9379-294BFF3D71FC}" type="presParOf" srcId="{5CA30FE3-735B-4683-BEAA-BB175F2D090E}" destId="{0B972679-0A18-4F5A-B9EA-C6D43F993FE5}" srcOrd="1" destOrd="0" presId="urn:microsoft.com/office/officeart/2005/8/layout/chevron2"/>
    <dgm:cxn modelId="{67BEF038-834C-4554-9FCA-27E31C0E30C2}" type="presParOf" srcId="{665DA845-80BF-4EC4-A88D-FC4DD3EF0AD8}" destId="{2C764956-D452-41EE-8A4E-1A65A4150D1B}" srcOrd="1" destOrd="0" presId="urn:microsoft.com/office/officeart/2005/8/layout/chevron2"/>
    <dgm:cxn modelId="{BC5EB41A-3353-4280-B16C-0696B9E34A92}" type="presParOf" srcId="{665DA845-80BF-4EC4-A88D-FC4DD3EF0AD8}" destId="{5DB7E56F-DF37-4EEA-ABF6-C911371847B9}" srcOrd="2" destOrd="0" presId="urn:microsoft.com/office/officeart/2005/8/layout/chevron2"/>
    <dgm:cxn modelId="{7C8DB715-2B1C-4606-95A3-6FDECC6F7B3D}" type="presParOf" srcId="{5DB7E56F-DF37-4EEA-ABF6-C911371847B9}" destId="{D759E185-B523-4B50-A812-E8A46E474F4F}" srcOrd="0" destOrd="0" presId="urn:microsoft.com/office/officeart/2005/8/layout/chevron2"/>
    <dgm:cxn modelId="{45A900FC-6A46-4094-A8F5-E806B52EAF80}" type="presParOf" srcId="{5DB7E56F-DF37-4EEA-ABF6-C911371847B9}" destId="{F2E7C87D-C895-46B3-A7CD-583B9CE62B83}" srcOrd="1" destOrd="0" presId="urn:microsoft.com/office/officeart/2005/8/layout/chevron2"/>
    <dgm:cxn modelId="{46900B75-5B7F-403E-99FF-31716A1FB13F}" type="presParOf" srcId="{665DA845-80BF-4EC4-A88D-FC4DD3EF0AD8}" destId="{5C9BC691-B615-41D8-8A6D-F9E37CDD9982}" srcOrd="3" destOrd="0" presId="urn:microsoft.com/office/officeart/2005/8/layout/chevron2"/>
    <dgm:cxn modelId="{DEB8D765-C11D-4D68-88B9-A6ED3BD62668}" type="presParOf" srcId="{665DA845-80BF-4EC4-A88D-FC4DD3EF0AD8}" destId="{8C5850A9-210E-4BBB-950F-CB29D13623AD}" srcOrd="4" destOrd="0" presId="urn:microsoft.com/office/officeart/2005/8/layout/chevron2"/>
    <dgm:cxn modelId="{E2C34E41-B07C-4771-8410-6291E1E0FD1C}" type="presParOf" srcId="{8C5850A9-210E-4BBB-950F-CB29D13623AD}" destId="{1749C9D3-2607-45BD-80E1-BD9B30C36FA2}" srcOrd="0" destOrd="0" presId="urn:microsoft.com/office/officeart/2005/8/layout/chevron2"/>
    <dgm:cxn modelId="{F8A8482D-EC31-47E3-A651-56B325E4BCD1}" type="presParOf" srcId="{8C5850A9-210E-4BBB-950F-CB29D13623AD}" destId="{35DA936E-1010-4A8D-AC10-3BFD5F9DD0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3DDC8B-7FEC-4E16-B06B-C16687E7E1D5}">
      <dsp:nvSpPr>
        <dsp:cNvPr id="0" name=""/>
        <dsp:cNvSpPr/>
      </dsp:nvSpPr>
      <dsp:spPr>
        <a:xfrm>
          <a:off x="1296144" y="694"/>
          <a:ext cx="1944216" cy="874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latin typeface="Times New Roman" pitchFamily="18" charset="0"/>
              <a:cs typeface="Times New Roman" pitchFamily="18" charset="0"/>
            </a:rPr>
            <a:t>Production des indicateurs</a:t>
          </a:r>
          <a:endParaRPr lang="fr-FR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694"/>
        <a:ext cx="1944216" cy="874960"/>
      </dsp:txXfrm>
    </dsp:sp>
    <dsp:sp modelId="{3C540587-B1AD-4F80-94FF-B130DAC00E35}">
      <dsp:nvSpPr>
        <dsp:cNvPr id="0" name=""/>
        <dsp:cNvSpPr/>
      </dsp:nvSpPr>
      <dsp:spPr>
        <a:xfrm>
          <a:off x="0" y="694"/>
          <a:ext cx="1296144" cy="87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Ministère de la Santé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94"/>
        <a:ext cx="1296144" cy="874960"/>
      </dsp:txXfrm>
    </dsp:sp>
    <dsp:sp modelId="{98F1EEF9-9FE3-4902-8C2D-E697F5A1F474}">
      <dsp:nvSpPr>
        <dsp:cNvPr id="0" name=""/>
        <dsp:cNvSpPr/>
      </dsp:nvSpPr>
      <dsp:spPr>
        <a:xfrm>
          <a:off x="1296144" y="963150"/>
          <a:ext cx="1944216" cy="874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latin typeface="Times New Roman" pitchFamily="18" charset="0"/>
              <a:cs typeface="Times New Roman" pitchFamily="18" charset="0"/>
            </a:rPr>
            <a:t>Traitement et analyse des informations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963150"/>
        <a:ext cx="1944216" cy="874960"/>
      </dsp:txXfrm>
    </dsp:sp>
    <dsp:sp modelId="{1AED5743-4536-4724-8E5D-C737E8D953A5}">
      <dsp:nvSpPr>
        <dsp:cNvPr id="0" name=""/>
        <dsp:cNvSpPr/>
      </dsp:nvSpPr>
      <dsp:spPr>
        <a:xfrm>
          <a:off x="0" y="963150"/>
          <a:ext cx="1296144" cy="87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DPRF-DP-DHSA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963150"/>
        <a:ext cx="1296144" cy="874960"/>
      </dsp:txXfrm>
    </dsp:sp>
    <dsp:sp modelId="{55833F69-D335-4427-A0A7-B91F89E0E465}">
      <dsp:nvSpPr>
        <dsp:cNvPr id="0" name=""/>
        <dsp:cNvSpPr/>
      </dsp:nvSpPr>
      <dsp:spPr>
        <a:xfrm>
          <a:off x="1296144" y="1925607"/>
          <a:ext cx="1944216" cy="874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latin typeface="Times New Roman" pitchFamily="18" charset="0"/>
              <a:cs typeface="Times New Roman" pitchFamily="18" charset="0"/>
            </a:rPr>
            <a:t>Traitement et analyse des informations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1925607"/>
        <a:ext cx="1944216" cy="874960"/>
      </dsp:txXfrm>
    </dsp:sp>
    <dsp:sp modelId="{736DD73C-3571-4E07-8BC3-1FF3C7F864CE}">
      <dsp:nvSpPr>
        <dsp:cNvPr id="0" name=""/>
        <dsp:cNvSpPr/>
      </dsp:nvSpPr>
      <dsp:spPr>
        <a:xfrm>
          <a:off x="0" y="1925607"/>
          <a:ext cx="1296144" cy="87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DRS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25607"/>
        <a:ext cx="1296144" cy="874960"/>
      </dsp:txXfrm>
    </dsp:sp>
    <dsp:sp modelId="{CBBFB291-6DEE-4AAD-9049-6E9907FFE8B8}">
      <dsp:nvSpPr>
        <dsp:cNvPr id="0" name=""/>
        <dsp:cNvSpPr/>
      </dsp:nvSpPr>
      <dsp:spPr>
        <a:xfrm>
          <a:off x="1296144" y="2888064"/>
          <a:ext cx="1944216" cy="874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latin typeface="Times New Roman" pitchFamily="18" charset="0"/>
              <a:cs typeface="Times New Roman" pitchFamily="18" charset="0"/>
            </a:rPr>
            <a:t>Collecte</a:t>
          </a:r>
          <a:r>
            <a:rPr lang="fr-FR" sz="1600" b="1" kern="1200" dirty="0" smtClean="0">
              <a:latin typeface="Times New Roman" pitchFamily="18" charset="0"/>
              <a:cs typeface="Times New Roman" pitchFamily="18" charset="0"/>
            </a:rPr>
            <a:t> et analyse des données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2888064"/>
        <a:ext cx="1944216" cy="874960"/>
      </dsp:txXfrm>
    </dsp:sp>
    <dsp:sp modelId="{9DBD54EC-ADD6-402B-B2B7-DF2F801826A4}">
      <dsp:nvSpPr>
        <dsp:cNvPr id="0" name=""/>
        <dsp:cNvSpPr/>
      </dsp:nvSpPr>
      <dsp:spPr>
        <a:xfrm>
          <a:off x="0" y="2888064"/>
          <a:ext cx="1296144" cy="87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DMS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888064"/>
        <a:ext cx="1296144" cy="874960"/>
      </dsp:txXfrm>
    </dsp:sp>
    <dsp:sp modelId="{1B06E3E4-3C0F-4590-9F42-18DA2810787D}">
      <dsp:nvSpPr>
        <dsp:cNvPr id="0" name=""/>
        <dsp:cNvSpPr/>
      </dsp:nvSpPr>
      <dsp:spPr>
        <a:xfrm>
          <a:off x="1296144" y="3850520"/>
          <a:ext cx="1944216" cy="874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latin typeface="Times New Roman" pitchFamily="18" charset="0"/>
              <a:cs typeface="Times New Roman" pitchFamily="18" charset="0"/>
            </a:rPr>
            <a:t>Collecte et analyse des données </a:t>
          </a:r>
          <a:endParaRPr lang="fr-FR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3850520"/>
        <a:ext cx="1944216" cy="874960"/>
      </dsp:txXfrm>
    </dsp:sp>
    <dsp:sp modelId="{E3A8427C-BF6F-48A3-8965-9289E4A472C8}">
      <dsp:nvSpPr>
        <dsp:cNvPr id="0" name=""/>
        <dsp:cNvSpPr/>
      </dsp:nvSpPr>
      <dsp:spPr>
        <a:xfrm>
          <a:off x="0" y="3850520"/>
          <a:ext cx="1296144" cy="87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SIAAP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850520"/>
        <a:ext cx="1296144" cy="874960"/>
      </dsp:txXfrm>
    </dsp:sp>
    <dsp:sp modelId="{21969881-AE94-4995-90A4-5B4FDAF63BB3}">
      <dsp:nvSpPr>
        <dsp:cNvPr id="0" name=""/>
        <dsp:cNvSpPr/>
      </dsp:nvSpPr>
      <dsp:spPr>
        <a:xfrm>
          <a:off x="1296144" y="4812977"/>
          <a:ext cx="1944216" cy="874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latin typeface="Times New Roman" pitchFamily="18" charset="0"/>
              <a:cs typeface="Times New Roman" pitchFamily="18" charset="0"/>
            </a:rPr>
            <a:t>Collecte et production des informations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4812977"/>
        <a:ext cx="1944216" cy="874960"/>
      </dsp:txXfrm>
    </dsp:sp>
    <dsp:sp modelId="{D88AAAD4-546A-42A4-BD16-A9D0365BBA16}">
      <dsp:nvSpPr>
        <dsp:cNvPr id="0" name=""/>
        <dsp:cNvSpPr/>
      </dsp:nvSpPr>
      <dsp:spPr>
        <a:xfrm>
          <a:off x="0" y="4812977"/>
          <a:ext cx="1296144" cy="87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CS-HL-CHP-CHR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812977"/>
        <a:ext cx="1296144" cy="874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13EA84-FA9B-4E60-88CF-D9AA111DD4A0}">
      <dsp:nvSpPr>
        <dsp:cNvPr id="0" name=""/>
        <dsp:cNvSpPr/>
      </dsp:nvSpPr>
      <dsp:spPr>
        <a:xfrm>
          <a:off x="19146" y="2777"/>
          <a:ext cx="2672267" cy="66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Définition des objectifs</a:t>
          </a:r>
          <a:endParaRPr lang="fr-FR" sz="1600" b="1" kern="1200" dirty="0"/>
        </a:p>
      </dsp:txBody>
      <dsp:txXfrm>
        <a:off x="19146" y="2777"/>
        <a:ext cx="2672267" cy="668066"/>
      </dsp:txXfrm>
    </dsp:sp>
    <dsp:sp modelId="{D7A199C9-ECE5-4AC8-A53F-85A3F9356800}">
      <dsp:nvSpPr>
        <dsp:cNvPr id="0" name=""/>
        <dsp:cNvSpPr/>
      </dsp:nvSpPr>
      <dsp:spPr>
        <a:xfrm rot="5232838">
          <a:off x="1253460" y="688673"/>
          <a:ext cx="252514" cy="300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5232838">
        <a:off x="1253460" y="688673"/>
        <a:ext cx="252514" cy="300630"/>
      </dsp:txXfrm>
    </dsp:sp>
    <dsp:sp modelId="{CF07D5CF-66A6-4898-87E9-72D1B10F5C4F}">
      <dsp:nvSpPr>
        <dsp:cNvPr id="0" name=""/>
        <dsp:cNvSpPr/>
      </dsp:nvSpPr>
      <dsp:spPr>
        <a:xfrm>
          <a:off x="68022" y="1007132"/>
          <a:ext cx="2672267" cy="66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Stratégies</a:t>
          </a:r>
          <a:endParaRPr lang="fr-FR" sz="1600" b="1" kern="1200" dirty="0"/>
        </a:p>
      </dsp:txBody>
      <dsp:txXfrm>
        <a:off x="68022" y="1007132"/>
        <a:ext cx="2672267" cy="668066"/>
      </dsp:txXfrm>
    </dsp:sp>
    <dsp:sp modelId="{9EE5CA6E-D85E-4DB9-98E0-184CFD9A2A50}">
      <dsp:nvSpPr>
        <dsp:cNvPr id="0" name=""/>
        <dsp:cNvSpPr/>
      </dsp:nvSpPr>
      <dsp:spPr>
        <a:xfrm rot="5400000">
          <a:off x="1278893" y="1691900"/>
          <a:ext cx="250525" cy="300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5400000">
        <a:off x="1278893" y="1691900"/>
        <a:ext cx="250525" cy="300630"/>
      </dsp:txXfrm>
    </dsp:sp>
    <dsp:sp modelId="{C2F39891-0514-46A2-8E9F-F58331E4802B}">
      <dsp:nvSpPr>
        <dsp:cNvPr id="0" name=""/>
        <dsp:cNvSpPr/>
      </dsp:nvSpPr>
      <dsp:spPr>
        <a:xfrm>
          <a:off x="68022" y="2009232"/>
          <a:ext cx="2672267" cy="66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Plan d’Action régionaux</a:t>
          </a:r>
          <a:endParaRPr lang="fr-FR" sz="1600" b="1" kern="1200" dirty="0"/>
        </a:p>
      </dsp:txBody>
      <dsp:txXfrm>
        <a:off x="68022" y="2009232"/>
        <a:ext cx="2672267" cy="668066"/>
      </dsp:txXfrm>
    </dsp:sp>
    <dsp:sp modelId="{9E12A212-4217-406E-A3F1-1EE7DF13AB31}">
      <dsp:nvSpPr>
        <dsp:cNvPr id="0" name=""/>
        <dsp:cNvSpPr/>
      </dsp:nvSpPr>
      <dsp:spPr>
        <a:xfrm rot="5400000">
          <a:off x="1278893" y="2694000"/>
          <a:ext cx="250525" cy="300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5400000">
        <a:off x="1278893" y="2694000"/>
        <a:ext cx="250525" cy="300630"/>
      </dsp:txXfrm>
    </dsp:sp>
    <dsp:sp modelId="{E3DF25C1-D824-448B-92C6-4917900893C7}">
      <dsp:nvSpPr>
        <dsp:cNvPr id="0" name=""/>
        <dsp:cNvSpPr/>
      </dsp:nvSpPr>
      <dsp:spPr>
        <a:xfrm>
          <a:off x="68022" y="3011332"/>
          <a:ext cx="2672267" cy="66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Plan d’Action provinciaux</a:t>
          </a:r>
          <a:endParaRPr lang="fr-FR" sz="1600" b="1" kern="1200" dirty="0"/>
        </a:p>
      </dsp:txBody>
      <dsp:txXfrm>
        <a:off x="68022" y="3011332"/>
        <a:ext cx="2672267" cy="668066"/>
      </dsp:txXfrm>
    </dsp:sp>
    <dsp:sp modelId="{19D80404-A1B4-4AB8-9B56-CC3D2D3400DD}">
      <dsp:nvSpPr>
        <dsp:cNvPr id="0" name=""/>
        <dsp:cNvSpPr/>
      </dsp:nvSpPr>
      <dsp:spPr>
        <a:xfrm rot="5400000">
          <a:off x="1278893" y="3696101"/>
          <a:ext cx="250525" cy="300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5400000">
        <a:off x="1278893" y="3696101"/>
        <a:ext cx="250525" cy="300630"/>
      </dsp:txXfrm>
    </dsp:sp>
    <dsp:sp modelId="{9A13BA40-B639-4971-AF36-8640FCA91923}">
      <dsp:nvSpPr>
        <dsp:cNvPr id="0" name=""/>
        <dsp:cNvSpPr/>
      </dsp:nvSpPr>
      <dsp:spPr>
        <a:xfrm>
          <a:off x="68022" y="4013432"/>
          <a:ext cx="2672267" cy="66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Suivi</a:t>
          </a:r>
          <a:endParaRPr lang="fr-FR" sz="1600" b="1" kern="1200" dirty="0"/>
        </a:p>
      </dsp:txBody>
      <dsp:txXfrm>
        <a:off x="68022" y="4013432"/>
        <a:ext cx="2672267" cy="668066"/>
      </dsp:txXfrm>
    </dsp:sp>
    <dsp:sp modelId="{C0E88AB8-11D4-4ED9-A634-931ECBD7A2B8}">
      <dsp:nvSpPr>
        <dsp:cNvPr id="0" name=""/>
        <dsp:cNvSpPr/>
      </dsp:nvSpPr>
      <dsp:spPr>
        <a:xfrm rot="5400000">
          <a:off x="1278893" y="4698201"/>
          <a:ext cx="250525" cy="300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/>
        </a:p>
      </dsp:txBody>
      <dsp:txXfrm rot="5400000">
        <a:off x="1278893" y="4698201"/>
        <a:ext cx="250525" cy="300630"/>
      </dsp:txXfrm>
    </dsp:sp>
    <dsp:sp modelId="{30B91AB9-9206-48DA-85D9-751A20FAFA7C}">
      <dsp:nvSpPr>
        <dsp:cNvPr id="0" name=""/>
        <dsp:cNvSpPr/>
      </dsp:nvSpPr>
      <dsp:spPr>
        <a:xfrm>
          <a:off x="68022" y="5015532"/>
          <a:ext cx="2672267" cy="668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  <a:sp3d extrusionH="28000" prstMaterial="matte"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Exécution et participation à la programmation</a:t>
          </a:r>
          <a:endParaRPr lang="fr-FR" sz="1400" b="1" kern="1200" dirty="0"/>
        </a:p>
      </dsp:txBody>
      <dsp:txXfrm>
        <a:off x="68022" y="5015532"/>
        <a:ext cx="2672267" cy="6680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83D29C-4D84-488D-B65D-758455C33A4E}">
      <dsp:nvSpPr>
        <dsp:cNvPr id="0" name=""/>
        <dsp:cNvSpPr/>
      </dsp:nvSpPr>
      <dsp:spPr>
        <a:xfrm>
          <a:off x="1649052" y="2028203"/>
          <a:ext cx="2306741" cy="26721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Times New Roman" pitchFamily="18" charset="0"/>
              <a:cs typeface="Times New Roman" pitchFamily="18" charset="0"/>
            </a:rPr>
            <a:t>Crée en 2008</a:t>
          </a:r>
          <a:endParaRPr lang="fr-FR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18130" y="2028203"/>
        <a:ext cx="1937662" cy="2672190"/>
      </dsp:txXfrm>
    </dsp:sp>
    <dsp:sp modelId="{C286C75B-0AA3-4BBB-B792-65A270DFEEE5}">
      <dsp:nvSpPr>
        <dsp:cNvPr id="0" name=""/>
        <dsp:cNvSpPr/>
      </dsp:nvSpPr>
      <dsp:spPr>
        <a:xfrm>
          <a:off x="558933" y="887103"/>
          <a:ext cx="2932990" cy="1251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latin typeface="Times New Roman" pitchFamily="18" charset="0"/>
              <a:cs typeface="Times New Roman" pitchFamily="18" charset="0"/>
            </a:rPr>
            <a:t>Direction Régionale de la Santé GCBH </a:t>
          </a:r>
          <a:endParaRPr lang="fr-FR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8933" y="887103"/>
        <a:ext cx="2932990" cy="1251718"/>
      </dsp:txXfrm>
    </dsp:sp>
    <dsp:sp modelId="{9593CDB5-4841-4AD2-9F76-C681C8CFAE8B}">
      <dsp:nvSpPr>
        <dsp:cNvPr id="0" name=""/>
        <dsp:cNvSpPr/>
      </dsp:nvSpPr>
      <dsp:spPr>
        <a:xfrm>
          <a:off x="5730157" y="1960852"/>
          <a:ext cx="2455149" cy="26721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Médecins;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Infirmiers;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 assistants médicaux; administrateurs; ingénieurs;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imes New Roman" pitchFamily="18" charset="0"/>
              <a:cs typeface="Times New Roman" pitchFamily="18" charset="0"/>
            </a:rPr>
            <a:t>techniciens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22981" y="1960852"/>
        <a:ext cx="2062325" cy="2672190"/>
      </dsp:txXfrm>
    </dsp:sp>
    <dsp:sp modelId="{6AED0ABD-129F-4F10-91BA-1A49EC245FA0}">
      <dsp:nvSpPr>
        <dsp:cNvPr id="0" name=""/>
        <dsp:cNvSpPr/>
      </dsp:nvSpPr>
      <dsp:spPr>
        <a:xfrm>
          <a:off x="5089866" y="822965"/>
          <a:ext cx="2940550" cy="1251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latin typeface="Times New Roman" pitchFamily="18" charset="0"/>
              <a:cs typeface="Times New Roman" pitchFamily="18" charset="0"/>
            </a:rPr>
            <a:t>Equipe </a:t>
          </a:r>
          <a:r>
            <a:rPr lang="fr-FR" sz="2000" b="1" kern="1200" dirty="0" err="1" smtClean="0">
              <a:latin typeface="Times New Roman" pitchFamily="18" charset="0"/>
              <a:cs typeface="Times New Roman" pitchFamily="18" charset="0"/>
            </a:rPr>
            <a:t>Mulitidisciplinaire</a:t>
          </a:r>
          <a:endParaRPr lang="fr-FR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89866" y="822965"/>
        <a:ext cx="2940550" cy="12517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059930-9E27-4C92-99EE-6433E6BAB918}">
      <dsp:nvSpPr>
        <dsp:cNvPr id="0" name=""/>
        <dsp:cNvSpPr/>
      </dsp:nvSpPr>
      <dsp:spPr>
        <a:xfrm>
          <a:off x="3665907" y="2642029"/>
          <a:ext cx="1743712" cy="1743712"/>
        </a:xfrm>
        <a:prstGeom prst="ellipse">
          <a:avLst/>
        </a:prstGeom>
        <a:solidFill>
          <a:schemeClr val="accent4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smtClean="0">
              <a:latin typeface="Times New Roman" pitchFamily="18" charset="0"/>
              <a:cs typeface="Times New Roman" pitchFamily="18" charset="0"/>
            </a:rPr>
            <a:t>Attributions de la DRS-GCBH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65907" y="2642029"/>
        <a:ext cx="1743712" cy="1743712"/>
      </dsp:txXfrm>
    </dsp:sp>
    <dsp:sp modelId="{BD856213-A5E8-4F07-A5AD-CB872AEDFD04}">
      <dsp:nvSpPr>
        <dsp:cNvPr id="0" name=""/>
        <dsp:cNvSpPr/>
      </dsp:nvSpPr>
      <dsp:spPr>
        <a:xfrm rot="16200000">
          <a:off x="4101856" y="2188615"/>
          <a:ext cx="871814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871814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6200000">
        <a:off x="4515968" y="2184326"/>
        <a:ext cx="43590" cy="43590"/>
      </dsp:txXfrm>
    </dsp:sp>
    <dsp:sp modelId="{3D74802F-2C91-42E0-940F-9348282D853E}">
      <dsp:nvSpPr>
        <dsp:cNvPr id="0" name=""/>
        <dsp:cNvSpPr/>
      </dsp:nvSpPr>
      <dsp:spPr>
        <a:xfrm>
          <a:off x="3458859" y="26501"/>
          <a:ext cx="2157809" cy="174371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imes New Roman" pitchFamily="18" charset="0"/>
              <a:cs typeface="Times New Roman" pitchFamily="18" charset="0"/>
            </a:rPr>
            <a:t>Protection de la santé publique et la </a:t>
          </a:r>
          <a:r>
            <a:rPr lang="fr-FR" sz="1600" b="1" kern="1200" dirty="0" err="1" smtClean="0">
              <a:latin typeface="Times New Roman" pitchFamily="18" charset="0"/>
              <a:cs typeface="Times New Roman" pitchFamily="18" charset="0"/>
            </a:rPr>
            <a:t>veielle</a:t>
          </a:r>
          <a:r>
            <a:rPr lang="fr-FR" sz="1600" b="1" kern="1200" dirty="0" smtClean="0">
              <a:latin typeface="Times New Roman" pitchFamily="18" charset="0"/>
              <a:cs typeface="Times New Roman" pitchFamily="18" charset="0"/>
            </a:rPr>
            <a:t> sanitaire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58859" y="26501"/>
        <a:ext cx="2157809" cy="1743712"/>
      </dsp:txXfrm>
    </dsp:sp>
    <dsp:sp modelId="{134CF574-79C3-4BDD-AC80-C49053071DAC}">
      <dsp:nvSpPr>
        <dsp:cNvPr id="0" name=""/>
        <dsp:cNvSpPr/>
      </dsp:nvSpPr>
      <dsp:spPr>
        <a:xfrm rot="19598251">
          <a:off x="5212536" y="2838683"/>
          <a:ext cx="648193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648193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9598251">
        <a:off x="5520428" y="2839985"/>
        <a:ext cx="32409" cy="32409"/>
      </dsp:txXfrm>
    </dsp:sp>
    <dsp:sp modelId="{A4CE462C-89CA-4BC4-AE75-A80283DF0FFA}">
      <dsp:nvSpPr>
        <dsp:cNvPr id="0" name=""/>
        <dsp:cNvSpPr/>
      </dsp:nvSpPr>
      <dsp:spPr>
        <a:xfrm>
          <a:off x="5308610" y="1154814"/>
          <a:ext cx="2975697" cy="174371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6667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latin typeface="Times New Roman" pitchFamily="18" charset="0"/>
              <a:cs typeface="Times New Roman" pitchFamily="18" charset="0"/>
            </a:rPr>
            <a:t>Planification stratégique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08610" y="1154814"/>
        <a:ext cx="2975697" cy="1743712"/>
      </dsp:txXfrm>
    </dsp:sp>
    <dsp:sp modelId="{F86B69A7-7234-4AF1-B94F-B9167E063BE3}">
      <dsp:nvSpPr>
        <dsp:cNvPr id="0" name=""/>
        <dsp:cNvSpPr/>
      </dsp:nvSpPr>
      <dsp:spPr>
        <a:xfrm rot="771429">
          <a:off x="5382222" y="3739541"/>
          <a:ext cx="441810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441810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771429">
        <a:off x="5592082" y="3746002"/>
        <a:ext cx="22090" cy="22090"/>
      </dsp:txXfrm>
    </dsp:sp>
    <dsp:sp modelId="{B8E8FFDE-D700-40AA-8E9D-4D1339B1AE45}">
      <dsp:nvSpPr>
        <dsp:cNvPr id="0" name=""/>
        <dsp:cNvSpPr/>
      </dsp:nvSpPr>
      <dsp:spPr>
        <a:xfrm>
          <a:off x="5742039" y="3224038"/>
          <a:ext cx="2691350" cy="174371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latin typeface="Times New Roman" pitchFamily="18" charset="0"/>
              <a:cs typeface="Times New Roman" pitchFamily="18" charset="0"/>
            </a:rPr>
            <a:t>Financement et la gestion financière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42039" y="3224038"/>
        <a:ext cx="2691350" cy="1743712"/>
      </dsp:txXfrm>
    </dsp:sp>
    <dsp:sp modelId="{F855E05F-F537-4DCD-93E4-87C43F1F5F9C}">
      <dsp:nvSpPr>
        <dsp:cNvPr id="0" name=""/>
        <dsp:cNvSpPr/>
      </dsp:nvSpPr>
      <dsp:spPr>
        <a:xfrm rot="3857143">
          <a:off x="4678308" y="4660254"/>
          <a:ext cx="839896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839896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3857143">
        <a:off x="5077259" y="4656763"/>
        <a:ext cx="41994" cy="41994"/>
      </dsp:txXfrm>
    </dsp:sp>
    <dsp:sp modelId="{95F13155-C3E9-4834-94B5-B797EBC4B004}">
      <dsp:nvSpPr>
        <dsp:cNvPr id="0" name=""/>
        <dsp:cNvSpPr/>
      </dsp:nvSpPr>
      <dsp:spPr>
        <a:xfrm>
          <a:off x="4575402" y="4998537"/>
          <a:ext cx="2194392" cy="174371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latin typeface="Times New Roman" pitchFamily="18" charset="0"/>
              <a:cs typeface="Times New Roman" pitchFamily="18" charset="0"/>
            </a:rPr>
            <a:t>Gestion des ressources humaines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5402" y="4998537"/>
        <a:ext cx="2194392" cy="1743712"/>
      </dsp:txXfrm>
    </dsp:sp>
    <dsp:sp modelId="{71EC1A87-5E49-4905-8399-037E81FF9AA9}">
      <dsp:nvSpPr>
        <dsp:cNvPr id="0" name=""/>
        <dsp:cNvSpPr/>
      </dsp:nvSpPr>
      <dsp:spPr>
        <a:xfrm rot="6942857">
          <a:off x="3556954" y="4660485"/>
          <a:ext cx="840409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840409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6942857">
        <a:off x="3956149" y="4656981"/>
        <a:ext cx="42020" cy="42020"/>
      </dsp:txXfrm>
    </dsp:sp>
    <dsp:sp modelId="{60410B44-F2AF-4198-A6D0-48CE3B3F1BB7}">
      <dsp:nvSpPr>
        <dsp:cNvPr id="0" name=""/>
        <dsp:cNvSpPr/>
      </dsp:nvSpPr>
      <dsp:spPr>
        <a:xfrm>
          <a:off x="2310580" y="4998537"/>
          <a:ext cx="2184697" cy="174371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latin typeface="Times New Roman" pitchFamily="18" charset="0"/>
              <a:cs typeface="Times New Roman" pitchFamily="18" charset="0"/>
            </a:rPr>
            <a:t>Pilotage et coordination des actions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10580" y="4998537"/>
        <a:ext cx="2184697" cy="1743712"/>
      </dsp:txXfrm>
    </dsp:sp>
    <dsp:sp modelId="{937742B5-5F29-4CF6-BCF3-BA32022A2C15}">
      <dsp:nvSpPr>
        <dsp:cNvPr id="0" name=""/>
        <dsp:cNvSpPr/>
      </dsp:nvSpPr>
      <dsp:spPr>
        <a:xfrm rot="10028571">
          <a:off x="3363167" y="3726958"/>
          <a:ext cx="328719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328719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028571">
        <a:off x="3519309" y="3736247"/>
        <a:ext cx="16435" cy="16435"/>
      </dsp:txXfrm>
    </dsp:sp>
    <dsp:sp modelId="{EF2643A7-AB05-4B5F-8E75-E9FBC2E849E8}">
      <dsp:nvSpPr>
        <dsp:cNvPr id="0" name=""/>
        <dsp:cNvSpPr/>
      </dsp:nvSpPr>
      <dsp:spPr>
        <a:xfrm>
          <a:off x="531098" y="3115954"/>
          <a:ext cx="2913429" cy="1959880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33333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latin typeface="Times New Roman" pitchFamily="18" charset="0"/>
              <a:cs typeface="Times New Roman" pitchFamily="18" charset="0"/>
            </a:rPr>
            <a:t>Garantie de la disponibilité, de la qualité et l’accessibilité des médicaments et des produits pharmaceutiques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1098" y="3115954"/>
        <a:ext cx="2913429" cy="1959880"/>
      </dsp:txXfrm>
    </dsp:sp>
    <dsp:sp modelId="{714B8DD4-10EA-4F21-9D60-4F2C68D84BF6}">
      <dsp:nvSpPr>
        <dsp:cNvPr id="0" name=""/>
        <dsp:cNvSpPr/>
      </dsp:nvSpPr>
      <dsp:spPr>
        <a:xfrm rot="12930254">
          <a:off x="3251138" y="2805355"/>
          <a:ext cx="635995" cy="35012"/>
        </a:xfrm>
        <a:custGeom>
          <a:avLst/>
          <a:gdLst/>
          <a:ahLst/>
          <a:cxnLst/>
          <a:rect l="0" t="0" r="0" b="0"/>
          <a:pathLst>
            <a:path>
              <a:moveTo>
                <a:pt x="0" y="17506"/>
              </a:moveTo>
              <a:lnTo>
                <a:pt x="635995" y="17506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2930254">
        <a:off x="3553236" y="2806962"/>
        <a:ext cx="31799" cy="31799"/>
      </dsp:txXfrm>
    </dsp:sp>
    <dsp:sp modelId="{CBD99649-31B3-4963-B2F6-C770D70B4A9B}">
      <dsp:nvSpPr>
        <dsp:cNvPr id="0" name=""/>
        <dsp:cNvSpPr/>
      </dsp:nvSpPr>
      <dsp:spPr>
        <a:xfrm>
          <a:off x="772972" y="1077943"/>
          <a:ext cx="3144732" cy="174371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smtClean="0">
              <a:latin typeface="Times New Roman" pitchFamily="18" charset="0"/>
              <a:cs typeface="Times New Roman" pitchFamily="18" charset="0"/>
            </a:rPr>
            <a:t>Animation et coordinnation des actions de santé en partenariat avec d’autres intervenants régionaux</a:t>
          </a:r>
          <a:endParaRPr lang="fr-FR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2972" y="1077943"/>
        <a:ext cx="3144732" cy="17437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B60791-9BE4-4AF5-9302-51D41A67E0F6}">
      <dsp:nvSpPr>
        <dsp:cNvPr id="0" name=""/>
        <dsp:cNvSpPr/>
      </dsp:nvSpPr>
      <dsp:spPr>
        <a:xfrm rot="5400000">
          <a:off x="-239717" y="240978"/>
          <a:ext cx="1598113" cy="1118679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Times New Roman" pitchFamily="18" charset="0"/>
              <a:cs typeface="Times New Roman" pitchFamily="18" charset="0"/>
            </a:rPr>
            <a:t>Kenitra 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39717" y="240978"/>
        <a:ext cx="1598113" cy="1118679"/>
      </dsp:txXfrm>
    </dsp:sp>
    <dsp:sp modelId="{0B972679-0A18-4F5A-B9EA-C6D43F993FE5}">
      <dsp:nvSpPr>
        <dsp:cNvPr id="0" name=""/>
        <dsp:cNvSpPr/>
      </dsp:nvSpPr>
      <dsp:spPr>
        <a:xfrm rot="5400000">
          <a:off x="1804148" y="-684207"/>
          <a:ext cx="1038773" cy="24097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Times New Roman" pitchFamily="18" charset="0"/>
              <a:cs typeface="Times New Roman" pitchFamily="18" charset="0"/>
            </a:rPr>
            <a:t>4602 habitants/médecin</a:t>
          </a:r>
          <a:endParaRPr lang="fr-FR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804148" y="-684207"/>
        <a:ext cx="1038773" cy="2409712"/>
      </dsp:txXfrm>
    </dsp:sp>
    <dsp:sp modelId="{D759E185-B523-4B50-A812-E8A46E474F4F}">
      <dsp:nvSpPr>
        <dsp:cNvPr id="0" name=""/>
        <dsp:cNvSpPr/>
      </dsp:nvSpPr>
      <dsp:spPr>
        <a:xfrm rot="5400000">
          <a:off x="-239717" y="1636904"/>
          <a:ext cx="1598113" cy="1118679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Times New Roman" pitchFamily="18" charset="0"/>
              <a:cs typeface="Times New Roman" pitchFamily="18" charset="0"/>
            </a:rPr>
            <a:t>Sidi Kacem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39717" y="1636904"/>
        <a:ext cx="1598113" cy="1118679"/>
      </dsp:txXfrm>
    </dsp:sp>
    <dsp:sp modelId="{F2E7C87D-C895-46B3-A7CD-583B9CE62B83}">
      <dsp:nvSpPr>
        <dsp:cNvPr id="0" name=""/>
        <dsp:cNvSpPr/>
      </dsp:nvSpPr>
      <dsp:spPr>
        <a:xfrm rot="5400000">
          <a:off x="1804148" y="754691"/>
          <a:ext cx="1038773" cy="24097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Times New Roman" pitchFamily="18" charset="0"/>
              <a:cs typeface="Times New Roman" pitchFamily="18" charset="0"/>
            </a:rPr>
            <a:t>7515 habitants/médecin</a:t>
          </a:r>
          <a:endParaRPr lang="fr-FR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804148" y="754691"/>
        <a:ext cx="1038773" cy="2409712"/>
      </dsp:txXfrm>
    </dsp:sp>
    <dsp:sp modelId="{1749C9D3-2607-45BD-80E1-BD9B30C36FA2}">
      <dsp:nvSpPr>
        <dsp:cNvPr id="0" name=""/>
        <dsp:cNvSpPr/>
      </dsp:nvSpPr>
      <dsp:spPr>
        <a:xfrm rot="5400000">
          <a:off x="-239717" y="3032829"/>
          <a:ext cx="1598113" cy="1118679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Times New Roman" pitchFamily="18" charset="0"/>
              <a:cs typeface="Times New Roman" pitchFamily="18" charset="0"/>
            </a:rPr>
            <a:t>Sidi Slimane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39717" y="3032829"/>
        <a:ext cx="1598113" cy="1118679"/>
      </dsp:txXfrm>
    </dsp:sp>
    <dsp:sp modelId="{35DA936E-1010-4A8D-AC10-3BFD5F9DD0C9}">
      <dsp:nvSpPr>
        <dsp:cNvPr id="0" name=""/>
        <dsp:cNvSpPr/>
      </dsp:nvSpPr>
      <dsp:spPr>
        <a:xfrm rot="5400000">
          <a:off x="1804148" y="2107643"/>
          <a:ext cx="1038773" cy="24097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Times New Roman" pitchFamily="18" charset="0"/>
              <a:cs typeface="Times New Roman" pitchFamily="18" charset="0"/>
            </a:rPr>
            <a:t>9306 habitants/médecin</a:t>
          </a:r>
          <a:endParaRPr lang="fr-FR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804148" y="2107643"/>
        <a:ext cx="1038773" cy="240971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B60791-9BE4-4AF5-9302-51D41A67E0F6}">
      <dsp:nvSpPr>
        <dsp:cNvPr id="0" name=""/>
        <dsp:cNvSpPr/>
      </dsp:nvSpPr>
      <dsp:spPr>
        <a:xfrm rot="5400000">
          <a:off x="-228196" y="229589"/>
          <a:ext cx="1521309" cy="1064916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Times New Roman" pitchFamily="18" charset="0"/>
              <a:cs typeface="Times New Roman" pitchFamily="18" charset="0"/>
            </a:rPr>
            <a:t>Kenitra 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28196" y="229589"/>
        <a:ext cx="1521309" cy="1064916"/>
      </dsp:txXfrm>
    </dsp:sp>
    <dsp:sp modelId="{0B972679-0A18-4F5A-B9EA-C6D43F993FE5}">
      <dsp:nvSpPr>
        <dsp:cNvPr id="0" name=""/>
        <dsp:cNvSpPr/>
      </dsp:nvSpPr>
      <dsp:spPr>
        <a:xfrm rot="5400000">
          <a:off x="1874236" y="-807926"/>
          <a:ext cx="988851" cy="26074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Times New Roman" pitchFamily="18" charset="0"/>
              <a:cs typeface="Times New Roman" pitchFamily="18" charset="0"/>
            </a:rPr>
            <a:t>1882.5 habitants/médecin</a:t>
          </a:r>
          <a:endParaRPr lang="fr-FR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874236" y="-807926"/>
        <a:ext cx="988851" cy="2607491"/>
      </dsp:txXfrm>
    </dsp:sp>
    <dsp:sp modelId="{D759E185-B523-4B50-A812-E8A46E474F4F}">
      <dsp:nvSpPr>
        <dsp:cNvPr id="0" name=""/>
        <dsp:cNvSpPr/>
      </dsp:nvSpPr>
      <dsp:spPr>
        <a:xfrm rot="5400000">
          <a:off x="-228196" y="1555773"/>
          <a:ext cx="1521309" cy="1064916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Times New Roman" pitchFamily="18" charset="0"/>
              <a:cs typeface="Times New Roman" pitchFamily="18" charset="0"/>
            </a:rPr>
            <a:t>Sidi Kacem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28196" y="1555773"/>
        <a:ext cx="1521309" cy="1064916"/>
      </dsp:txXfrm>
    </dsp:sp>
    <dsp:sp modelId="{F2E7C87D-C895-46B3-A7CD-583B9CE62B83}">
      <dsp:nvSpPr>
        <dsp:cNvPr id="0" name=""/>
        <dsp:cNvSpPr/>
      </dsp:nvSpPr>
      <dsp:spPr>
        <a:xfrm rot="5400000">
          <a:off x="1874236" y="518257"/>
          <a:ext cx="988851" cy="26074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Times New Roman" pitchFamily="18" charset="0"/>
              <a:cs typeface="Times New Roman" pitchFamily="18" charset="0"/>
            </a:rPr>
            <a:t>4444 habitants/médecin</a:t>
          </a:r>
          <a:endParaRPr lang="fr-FR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874236" y="518257"/>
        <a:ext cx="988851" cy="2607491"/>
      </dsp:txXfrm>
    </dsp:sp>
    <dsp:sp modelId="{1749C9D3-2607-45BD-80E1-BD9B30C36FA2}">
      <dsp:nvSpPr>
        <dsp:cNvPr id="0" name=""/>
        <dsp:cNvSpPr/>
      </dsp:nvSpPr>
      <dsp:spPr>
        <a:xfrm rot="5400000">
          <a:off x="-228196" y="2881957"/>
          <a:ext cx="1521309" cy="1064916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smtClean="0">
              <a:latin typeface="Times New Roman" pitchFamily="18" charset="0"/>
              <a:cs typeface="Times New Roman" pitchFamily="18" charset="0"/>
            </a:rPr>
            <a:t>Sidi Slimane</a:t>
          </a:r>
          <a:endParaRPr lang="fr-FR" sz="12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28196" y="2881957"/>
        <a:ext cx="1521309" cy="1064916"/>
      </dsp:txXfrm>
    </dsp:sp>
    <dsp:sp modelId="{35DA936E-1010-4A8D-AC10-3BFD5F9DD0C9}">
      <dsp:nvSpPr>
        <dsp:cNvPr id="0" name=""/>
        <dsp:cNvSpPr/>
      </dsp:nvSpPr>
      <dsp:spPr>
        <a:xfrm rot="5400000">
          <a:off x="1874236" y="1844441"/>
          <a:ext cx="988851" cy="26074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>
              <a:latin typeface="Times New Roman" pitchFamily="18" charset="0"/>
              <a:cs typeface="Times New Roman" pitchFamily="18" charset="0"/>
            </a:rPr>
            <a:t>5982 habitants/médecin</a:t>
          </a:r>
          <a:endParaRPr lang="fr-FR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874236" y="1844441"/>
        <a:ext cx="988851" cy="2607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</cdr:x>
      <cdr:y>0</cdr:y>
    </cdr:from>
    <cdr:to>
      <cdr:x>0.8</cdr:x>
      <cdr:y>0.12821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04056" y="0"/>
          <a:ext cx="35283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600" b="1" kern="1200" dirty="0">
              <a:solidFill>
                <a:prstClr val="black"/>
              </a:solidFill>
            </a:rPr>
            <a:t>Contrôle bactériologique des aliments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610EA-83C0-4E3A-9B75-F4E0442B26C0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EF921-1669-49A9-8DC5-8631366F29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Kenitra  représente</a:t>
            </a:r>
            <a:r>
              <a:rPr lang="fr-FR" baseline="0" dirty="0" smtClean="0"/>
              <a:t> </a:t>
            </a:r>
            <a:r>
              <a:rPr lang="fr-FR" dirty="0" smtClean="0"/>
              <a:t>52% NA</a:t>
            </a:r>
            <a:r>
              <a:rPr lang="fr-FR" baseline="0" dirty="0" smtClean="0"/>
              <a:t> </a:t>
            </a:r>
            <a:r>
              <a:rPr lang="fr-FR" dirty="0" smtClean="0"/>
              <a:t> DE la région GCBH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921-1669-49A9-8DC5-8631366F295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CBBC-67B8-46DC-BFD4-904B6F5F2E21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93086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921-1669-49A9-8DC5-8631366F2951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Total CPN 79444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3D3A2-3A6F-41C8-B2BE-D8058A68DC23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CBBC-67B8-46DC-BFD4-904B6F5F2E21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accouchements réalisés, 6.8% uniquement sont des césariennes, ce qui est inférieur à l’objectif prévu par le plan d’action précité, qui est 10%.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0" u="none" strike="noStrike" dirty="0" smtClean="0">
                <a:solidFill>
                  <a:srgbClr val="000000"/>
                </a:solidFill>
                <a:latin typeface="Arial"/>
              </a:rPr>
              <a:t>Nombre des morts nés  EST EN AUGMENTATION alarment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i="0" u="none" strike="noStrike" dirty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none" strike="noStrike" dirty="0" smtClean="0"/>
              <a:t>Nombre d’accouchements en milieu hospitalier  SI 2014   </a:t>
            </a:r>
            <a:r>
              <a:rPr lang="fr-FR" dirty="0" smtClean="0">
                <a:solidFill>
                  <a:schemeClr val="tx1"/>
                </a:solidFill>
              </a:rPr>
              <a:t>Kenitra    </a:t>
            </a:r>
            <a:r>
              <a:rPr kumimoji="0" lang="fr-FR" sz="12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6365     </a:t>
            </a:r>
            <a:r>
              <a:rPr lang="fr-FR" dirty="0" err="1" smtClean="0">
                <a:solidFill>
                  <a:schemeClr val="tx1"/>
                </a:solidFill>
              </a:rPr>
              <a:t>Zoubir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Skirej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kumimoji="0" lang="fr-FR" sz="12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1544</a:t>
            </a:r>
            <a:r>
              <a:rPr lang="fr-FR" dirty="0" smtClean="0">
                <a:solidFill>
                  <a:schemeClr val="tx1"/>
                </a:solidFill>
              </a:rPr>
              <a:t>-    </a:t>
            </a:r>
            <a:r>
              <a:rPr lang="fr-FR" dirty="0" err="1" smtClean="0">
                <a:solidFill>
                  <a:schemeClr val="tx1"/>
                </a:solidFill>
              </a:rPr>
              <a:t>S.Kacem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kumimoji="0" lang="fr-FR" sz="12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1 735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err="1" smtClean="0">
                <a:solidFill>
                  <a:schemeClr val="tx1"/>
                </a:solidFill>
              </a:rPr>
              <a:t>S.Slimane</a:t>
            </a:r>
            <a:r>
              <a:rPr lang="fr-FR" baseline="0" dirty="0" smtClean="0">
                <a:solidFill>
                  <a:schemeClr val="tx1"/>
                </a:solidFill>
              </a:rPr>
              <a:t> </a:t>
            </a:r>
            <a:r>
              <a:rPr kumimoji="0" lang="fr-FR" sz="12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1 674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i="0" u="none" strike="noStrike" dirty="0" smtClean="0">
              <a:solidFill>
                <a:srgbClr val="000000"/>
              </a:solidFill>
              <a:latin typeface="Arial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none" strike="noStrike" dirty="0" smtClean="0"/>
              <a:t>Nombre de césariennes SI 2014:                                           </a:t>
            </a:r>
            <a:r>
              <a:rPr kumimoji="0" lang="fr-FR" sz="12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598                                  63                        98                            19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i="0" u="none" strike="noStrike" dirty="0" smtClean="0">
              <a:solidFill>
                <a:srgbClr val="000000"/>
              </a:solidFill>
              <a:latin typeface="Arial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none" strike="noStrike" dirty="0" smtClean="0"/>
              <a:t>Taux de césariennes pour les accouchements à l’hôpital  SI 2014    9.3 %                   4%                        5.6 %                               1.1%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none" strike="noStrike" dirty="0" smtClean="0"/>
              <a:t>Nombre de décès maternels hospitaliers SI 2014                                  4                           0                            3                                          0</a:t>
            </a:r>
            <a:endParaRPr lang="fr-FR" sz="1200" b="1" i="0" u="none" strike="noStrike" dirty="0" smtClean="0">
              <a:solidFill>
                <a:srgbClr val="000000"/>
              </a:solidFill>
              <a:latin typeface="Arial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none" strike="noStrike" dirty="0" smtClean="0"/>
              <a:t>Nombre de décès de nouveaux nés&lt; 24H SI 2014                                  19</a:t>
            </a:r>
            <a:r>
              <a:rPr lang="fr-FR" sz="1200" b="1" u="none" strike="noStrike" baseline="0" dirty="0" smtClean="0"/>
              <a:t>                        0                            3                                          0</a:t>
            </a:r>
            <a:endParaRPr lang="fr-FR" sz="1200" b="1" i="0" u="none" strike="noStrike" dirty="0" smtClean="0">
              <a:solidFill>
                <a:srgbClr val="000000"/>
              </a:solidFill>
              <a:latin typeface="Arial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none" strike="noStrike" dirty="0" smtClean="0"/>
              <a:t>Nombre des morts nés SI 2014                                                                   180                     15                          42                                        16</a:t>
            </a:r>
            <a:endParaRPr lang="fr-FR" sz="1200" b="1" i="0" u="none" strike="noStrike" dirty="0" smtClean="0">
              <a:solidFill>
                <a:srgbClr val="000000"/>
              </a:solidFill>
              <a:latin typeface="Arial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CBBC-67B8-46DC-BFD4-904B6F5F2E21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921-1669-49A9-8DC5-8631366F2951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921-1669-49A9-8DC5-8631366F2951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921-1669-49A9-8DC5-8631366F2951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921-1669-49A9-8DC5-8631366F2951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09DAE-FFEF-43CF-A083-CA99CAB59DA6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30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30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30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 spd="slow" advClick="0" advTm="30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30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30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30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30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30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30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3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90E31B-59C6-46A5-B19A-CBB3F2F540E1}" type="datetimeFigureOut">
              <a:rPr lang="fr-FR" smtClean="0"/>
              <a:pPr/>
              <a:t>23/10/2015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19A2E6-A870-4C2F-ACA9-DC66F63CFE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 advClick="0" advTm="30000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844824"/>
            <a:ext cx="914400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fr-FR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Direction Régionale de la Santé</a:t>
            </a:r>
          </a:p>
          <a:p>
            <a:pPr algn="ctr">
              <a:defRPr/>
            </a:pPr>
            <a:r>
              <a:rPr lang="fr-FR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Gharb </a:t>
            </a:r>
            <a:r>
              <a:rPr lang="fr-FR" sz="4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Chrarda</a:t>
            </a:r>
            <a:r>
              <a:rPr lang="fr-FR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Bni</a:t>
            </a:r>
            <a:r>
              <a:rPr lang="fr-FR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4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Hssen</a:t>
            </a:r>
            <a:endParaRPr lang="fr-FR" sz="32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 algn="ctr">
              <a:defRPr/>
            </a:pPr>
            <a:r>
              <a:rPr lang="fr-F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Service Santé Publique et Surveillance Epidémiologique </a:t>
            </a:r>
          </a:p>
          <a:p>
            <a:pPr algn="ctr">
              <a:defRPr/>
            </a:pPr>
            <a:r>
              <a:rPr lang="fr-FR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(SSPSE)</a:t>
            </a:r>
            <a:r>
              <a:rPr lang="fr-FR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fr-F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Bilan Année 2014 </a:t>
            </a:r>
            <a:br>
              <a:rPr lang="fr-FR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fr-FR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 algn="ctr">
              <a:defRPr/>
            </a:pPr>
            <a:endParaRPr lang="fr-FR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9222" name="Imag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260350"/>
            <a:ext cx="7633543" cy="13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979712" y="6381328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DRS GCBH/KENITRA/Octobre 2015</a:t>
            </a:r>
            <a:endParaRPr lang="fr-FR" sz="1400" b="1" dirty="0"/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755576" y="1844824"/>
          <a:ext cx="7560840" cy="30718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34423"/>
                <a:gridCol w="925817"/>
                <a:gridCol w="1080120"/>
                <a:gridCol w="1080120"/>
                <a:gridCol w="1080120"/>
                <a:gridCol w="1080120"/>
                <a:gridCol w="1080120"/>
              </a:tblGrid>
              <a:tr h="514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 dirty="0"/>
                        <a:t>Provinces</a:t>
                      </a: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 dirty="0"/>
                        <a:t>CSU</a:t>
                      </a: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/>
                        <a:t>CSUA </a:t>
                      </a:r>
                      <a:endParaRPr lang="fr-F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 dirty="0"/>
                        <a:t>CSCA</a:t>
                      </a: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 dirty="0"/>
                        <a:t>CSC</a:t>
                      </a: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/>
                        <a:t>DR</a:t>
                      </a:r>
                      <a:endParaRPr lang="fr-F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spc="-10"/>
                        <a:t>Total</a:t>
                      </a:r>
                      <a:endParaRPr lang="fr-F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4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KENITRA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24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07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16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05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52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0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SIDI KACEM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04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04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06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18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05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37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0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SIDI SLIMANE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03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01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02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06</a:t>
                      </a: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11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23</a:t>
                      </a:r>
                      <a:endParaRPr lang="fr-FR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0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spc="-10" dirty="0"/>
                        <a:t>Total région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31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05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15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40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21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112</a:t>
                      </a:r>
                      <a:endParaRPr lang="fr-FR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187624" y="5373216"/>
            <a:ext cx="77048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1" u="sng" dirty="0" smtClean="0"/>
              <a:t>   </a:t>
            </a:r>
          </a:p>
          <a:p>
            <a:pPr algn="r"/>
            <a:r>
              <a:rPr lang="fr-FR" sz="1400" dirty="0" smtClean="0"/>
              <a:t>             (DSR, DPS; 2014)</a:t>
            </a: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0" y="260648"/>
            <a:ext cx="9144000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  <a:defRPr/>
            </a:pPr>
            <a:r>
              <a:rPr kumimoji="0" lang="fr-FR" sz="33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RÉSEAU AMBULATOIRE</a:t>
            </a:r>
            <a:r>
              <a:rPr kumimoji="0" lang="fr-FR" sz="32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kumimoji="0" lang="fr-FR" sz="32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endParaRPr kumimoji="0" lang="fr-FR" sz="1600" b="1" i="0" u="none" strike="noStrike" kern="120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439630823"/>
              </p:ext>
            </p:extLst>
          </p:nvPr>
        </p:nvGraphicFramePr>
        <p:xfrm>
          <a:off x="971600" y="2276872"/>
          <a:ext cx="7272808" cy="324036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049844"/>
                <a:gridCol w="1721149"/>
                <a:gridCol w="1793613"/>
                <a:gridCol w="1708202"/>
              </a:tblGrid>
              <a:tr h="881333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2014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Médecins généralistes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effectLst/>
                        </a:rPr>
                        <a:t>Infirmiers (ères)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effectLst/>
                        </a:rPr>
                        <a:t>Sage femmes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45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 err="1">
                          <a:effectLst/>
                        </a:rPr>
                        <a:t>Kénitra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86</a:t>
                      </a: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246</a:t>
                      </a: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 marL="68580" marR="68580" marT="0" marB="0" anchor="ctr"/>
                </a:tc>
              </a:tr>
              <a:tr h="49367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Sidi </a:t>
                      </a:r>
                      <a:r>
                        <a:rPr lang="fr-FR" sz="2000" dirty="0" err="1">
                          <a:solidFill>
                            <a:schemeClr val="tx1"/>
                          </a:solidFill>
                          <a:effectLst/>
                        </a:rPr>
                        <a:t>Kacem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34</a:t>
                      </a: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101</a:t>
                      </a: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</a:t>
                      </a:r>
                      <a:endParaRPr lang="fr-FR" dirty="0"/>
                    </a:p>
                  </a:txBody>
                  <a:tcPr marL="68580" marR="68580" marT="0" marB="0" anchor="ctr"/>
                </a:tc>
              </a:tr>
              <a:tr h="42645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>
                          <a:effectLst/>
                        </a:rPr>
                        <a:t>Sidi Slimane</a:t>
                      </a:r>
                      <a:endParaRPr lang="fr-FR" sz="180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</a:t>
                      </a: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05</a:t>
                      </a:r>
                      <a:endParaRPr lang="fr-FR" dirty="0"/>
                    </a:p>
                  </a:txBody>
                  <a:tcPr marL="68580" marR="68580" marT="0" marB="0" anchor="ctr"/>
                </a:tc>
              </a:tr>
              <a:tr h="101244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Région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137</a:t>
                      </a:r>
                      <a:endParaRPr lang="fr-FR" dirty="0"/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388</a:t>
                      </a:r>
                      <a:endParaRPr lang="fr-FR" sz="2000" dirty="0"/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66</a:t>
                      </a:r>
                      <a:endParaRPr lang="fr-FR" sz="2000" dirty="0"/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3200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RÉSEAU</a:t>
            </a:r>
            <a:r>
              <a:rPr kumimoji="0" lang="fr-FR" sz="3200" b="1" i="0" strike="noStrike" normalizeH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AMBULATOIRE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fr-FR" sz="2800" b="1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Ressources Humaines</a:t>
            </a:r>
            <a:r>
              <a:rPr kumimoji="0" lang="fr-FR" sz="3600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kumimoji="0" lang="fr-FR" b="1" i="0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949280"/>
            <a:ext cx="849694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sz="1100" b="1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Times New Roman" pitchFamily="18" charset="0"/>
              </a:rPr>
              <a:t>( DRS; 2014)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1400" b="1" u="sng" dirty="0" smtClean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  <a:p>
            <a:pPr algn="ctr"/>
            <a:endParaRPr lang="fr-FR" sz="1400" b="1" u="sng" dirty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7282"/>
      </p:ext>
    </p:extLst>
  </p:cSld>
  <p:clrMapOvr>
    <a:masterClrMapping/>
  </p:clrMapOvr>
  <p:transition spd="slow" advTm="3000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295400" y="260350"/>
            <a:ext cx="7848600" cy="1143000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Réseau régional de la surveillance épidémiologique</a:t>
            </a:r>
            <a:endParaRPr lang="fr-FR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165225" y="1556793"/>
            <a:ext cx="7978775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3600" b="1" u="sng" dirty="0" smtClean="0"/>
              <a:t>Organisation:</a:t>
            </a:r>
          </a:p>
          <a:p>
            <a:pPr>
              <a:buNone/>
            </a:pPr>
            <a:endParaRPr lang="fr-FR" sz="3600" b="1" u="sng" dirty="0" smtClean="0"/>
          </a:p>
          <a:p>
            <a:pPr>
              <a:buBlip>
                <a:blip r:embed="rId2"/>
              </a:buBlip>
            </a:pPr>
            <a:r>
              <a:rPr lang="fr-FR" dirty="0" smtClean="0"/>
              <a:t>Cellule Régionale de la surveillance épidémiologique, la veille et la sécurité sanitaire.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Cellules provinciales d’épidémiologie.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Laboratoires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Etablissements de soins de santé primaires.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Hôpitaux.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None/>
            </a:pPr>
            <a:r>
              <a:rPr lang="fr-FR" sz="3600" b="1" u="sng" dirty="0" smtClean="0"/>
              <a:t>Activités :</a:t>
            </a:r>
          </a:p>
          <a:p>
            <a:pPr>
              <a:buNone/>
            </a:pPr>
            <a:endParaRPr lang="fr-FR" sz="3600" b="1" u="sng" dirty="0" smtClean="0"/>
          </a:p>
          <a:p>
            <a:pPr>
              <a:buBlip>
                <a:blip r:embed="rId2"/>
              </a:buBlip>
            </a:pPr>
            <a:r>
              <a:rPr lang="fr-FR" dirty="0" smtClean="0"/>
              <a:t>Collecte des données émanant des provinces: Déclaration -diagnostic -investigation- mesures prophylactiques.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Analyse du système d’alerte précoce des épidémies.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Collaboration intersectorielle: BMH, BCH, Agriculture, ONSA,……..</a:t>
            </a:r>
            <a:endParaRPr lang="fr-FR" dirty="0"/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ea typeface="Tahoma" pitchFamily="34" charset="0"/>
                <a:cs typeface="Times New Roman" pitchFamily="18" charset="0"/>
              </a:rPr>
              <a:t>Structure d’appui de la surveillance épidémiologique</a:t>
            </a:r>
            <a:endParaRPr lang="fr-FR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899592" y="1484784"/>
            <a:ext cx="7704137" cy="4895850"/>
          </a:xfrm>
        </p:spPr>
        <p:txBody>
          <a:bodyPr>
            <a:noAutofit/>
          </a:bodyPr>
          <a:lstStyle/>
          <a:p>
            <a:pPr algn="just">
              <a:buBlip>
                <a:blip r:embed="rId2"/>
              </a:buBlip>
            </a:pPr>
            <a:r>
              <a:rPr lang="fr-FR" sz="2000" b="1" u="sng" dirty="0" smtClean="0"/>
              <a:t>Laboratoire  Régional d’Epidémiologie et Hygiène du Milieu</a:t>
            </a:r>
            <a:r>
              <a:rPr lang="fr-FR" sz="2000" dirty="0" smtClean="0"/>
              <a:t>: contrôle d’eau de boisson-analyse bactériologique des aliments;</a:t>
            </a:r>
          </a:p>
          <a:p>
            <a:pPr algn="just">
              <a:buBlip>
                <a:blip r:embed="rId2"/>
              </a:buBlip>
            </a:pPr>
            <a:r>
              <a:rPr lang="fr-FR" sz="2000" b="1" u="sng" dirty="0" smtClean="0"/>
              <a:t>Laboratoire  Provincial d’Epidémiologie et Hygiène du Milieu:</a:t>
            </a:r>
            <a:r>
              <a:rPr lang="fr-FR" sz="2000" u="sng" dirty="0" smtClean="0"/>
              <a:t> </a:t>
            </a:r>
            <a:r>
              <a:rPr lang="fr-FR" sz="2000" dirty="0" smtClean="0"/>
              <a:t>Sidi </a:t>
            </a:r>
            <a:r>
              <a:rPr lang="fr-FR" sz="2000" dirty="0" err="1" smtClean="0"/>
              <a:t>kacem</a:t>
            </a:r>
            <a:r>
              <a:rPr lang="fr-FR" sz="2000" dirty="0" smtClean="0"/>
              <a:t>;</a:t>
            </a:r>
          </a:p>
          <a:p>
            <a:pPr algn="just">
              <a:buBlip>
                <a:blip r:embed="rId2"/>
              </a:buBlip>
            </a:pPr>
            <a:r>
              <a:rPr lang="fr-FR" sz="2000" b="1" u="sng" dirty="0" smtClean="0"/>
              <a:t>Laboratoire du Paludisme</a:t>
            </a:r>
            <a:r>
              <a:rPr lang="fr-FR" sz="2000" dirty="0" smtClean="0"/>
              <a:t>:</a:t>
            </a:r>
            <a:r>
              <a:rPr lang="fr-FR" sz="2000" u="sng" dirty="0" smtClean="0"/>
              <a:t> </a:t>
            </a:r>
            <a:r>
              <a:rPr lang="fr-FR" sz="2000" dirty="0" smtClean="0"/>
              <a:t>au niveau de Kenitra et sidi </a:t>
            </a:r>
            <a:r>
              <a:rPr lang="fr-FR" sz="2000" dirty="0" err="1" smtClean="0"/>
              <a:t>kacem</a:t>
            </a:r>
            <a:r>
              <a:rPr lang="fr-FR" sz="2000" dirty="0" smtClean="0"/>
              <a:t>;</a:t>
            </a:r>
          </a:p>
          <a:p>
            <a:pPr algn="just">
              <a:buBlip>
                <a:blip r:embed="rId2"/>
              </a:buBlip>
            </a:pPr>
            <a:r>
              <a:rPr lang="fr-FR" sz="2000" b="1" u="sng" dirty="0" smtClean="0"/>
              <a:t>Laboratoires Cliniques</a:t>
            </a:r>
            <a:r>
              <a:rPr lang="fr-FR" sz="2000" dirty="0" smtClean="0"/>
              <a:t>: au niveau de chaque hôpital de la région;</a:t>
            </a:r>
          </a:p>
          <a:p>
            <a:pPr algn="just">
              <a:buNone/>
            </a:pPr>
            <a:endParaRPr lang="fr-FR" sz="2000" dirty="0" smtClean="0"/>
          </a:p>
          <a:p>
            <a:pPr algn="just">
              <a:buNone/>
            </a:pPr>
            <a:endParaRPr lang="fr-FR" sz="2000" dirty="0" smtClean="0"/>
          </a:p>
          <a:p>
            <a:pPr algn="just">
              <a:buBlip>
                <a:blip r:embed="rId2"/>
              </a:buBlip>
            </a:pPr>
            <a:r>
              <a:rPr lang="fr-FR" sz="2000" b="1" u="sng" dirty="0" smtClean="0"/>
              <a:t>Centre de Diagnostic de la Tuberculose et des Maladies Respiratoires </a:t>
            </a:r>
            <a:r>
              <a:rPr lang="fr-FR" sz="2000" dirty="0" smtClean="0"/>
              <a:t>:</a:t>
            </a:r>
            <a:r>
              <a:rPr lang="fr-FR" sz="2000" u="sng" dirty="0" smtClean="0"/>
              <a:t> </a:t>
            </a:r>
            <a:r>
              <a:rPr lang="fr-FR" sz="2000" dirty="0" smtClean="0"/>
              <a:t>au niveau de Kenitra et sidi </a:t>
            </a:r>
            <a:r>
              <a:rPr lang="fr-FR" sz="2000" dirty="0" err="1" smtClean="0"/>
              <a:t>kacem</a:t>
            </a:r>
            <a:r>
              <a:rPr lang="fr-FR" sz="2000" dirty="0" smtClean="0"/>
              <a:t>;</a:t>
            </a:r>
          </a:p>
          <a:p>
            <a:pPr algn="just">
              <a:buBlip>
                <a:blip r:embed="rId2"/>
              </a:buBlip>
            </a:pPr>
            <a:r>
              <a:rPr lang="fr-FR" sz="2000" b="1" u="sng" dirty="0" smtClean="0"/>
              <a:t>Centre de Référence de la Santé Reproductive</a:t>
            </a:r>
            <a:r>
              <a:rPr lang="fr-FR" sz="2000" dirty="0" smtClean="0"/>
              <a:t>: Kenitra.</a:t>
            </a:r>
          </a:p>
          <a:p>
            <a:pPr algn="just">
              <a:buBlip>
                <a:blip r:embed="rId2"/>
              </a:buBlip>
            </a:pPr>
            <a:endParaRPr lang="fr-FR" sz="2000" dirty="0" smtClean="0"/>
          </a:p>
          <a:p>
            <a:pPr algn="just">
              <a:buBlip>
                <a:blip r:embed="rId2"/>
              </a:buBlip>
            </a:pPr>
            <a:endParaRPr lang="fr-FR" sz="2000" dirty="0" smtClean="0"/>
          </a:p>
          <a:p>
            <a:pPr algn="just"/>
            <a:endParaRPr lang="fr-FR" sz="2000" dirty="0"/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043608" y="1700808"/>
          <a:ext cx="7499350" cy="3706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693078"/>
                <a:gridCol w="1306662"/>
              </a:tblGrid>
              <a:tr h="7454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 2014</a:t>
                      </a:r>
                      <a:endParaRPr lang="fr-FR" sz="1600" dirty="0" smtClean="0">
                        <a:effectLst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>
                          <a:effectLst/>
                        </a:rPr>
                        <a:t>Kénitra</a:t>
                      </a:r>
                      <a:endParaRPr lang="fr-FR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Sidi </a:t>
                      </a:r>
                      <a:r>
                        <a:rPr lang="fr-FR" sz="1800" dirty="0" err="1" smtClean="0">
                          <a:effectLst/>
                        </a:rPr>
                        <a:t>Kacem</a:t>
                      </a:r>
                      <a:endParaRPr lang="fr-FR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Sidi Slimane</a:t>
                      </a:r>
                      <a:endParaRPr lang="fr-FR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Région</a:t>
                      </a:r>
                      <a:endParaRPr lang="fr-FR" sz="1600" dirty="0" smtClean="0">
                        <a:effectLst/>
                      </a:endParaRPr>
                    </a:p>
                    <a:p>
                      <a:endParaRPr lang="fr-FR" dirty="0"/>
                    </a:p>
                  </a:txBody>
                  <a:tcPr/>
                </a:tc>
              </a:tr>
              <a:tr h="930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Médecins généralistes</a:t>
                      </a:r>
                      <a:endParaRPr lang="fr-FR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128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39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20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187</a:t>
                      </a:r>
                      <a:endParaRPr lang="fr-FR" sz="2000" dirty="0"/>
                    </a:p>
                  </a:txBody>
                  <a:tcPr/>
                </a:tc>
              </a:tr>
              <a:tr h="930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Médecins  spécialistes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172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08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10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 smtClean="0"/>
                    </a:p>
                    <a:p>
                      <a:pPr algn="ctr"/>
                      <a:r>
                        <a:rPr lang="fr-FR" sz="2000" dirty="0" smtClean="0"/>
                        <a:t>190</a:t>
                      </a:r>
                      <a:endParaRPr lang="fr-FR" sz="2000" dirty="0"/>
                    </a:p>
                  </a:txBody>
                  <a:tcPr/>
                </a:tc>
              </a:tr>
              <a:tr h="93066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Total </a:t>
                      </a:r>
                      <a:endParaRPr lang="fr-FR" sz="16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sz="2400" dirty="0" smtClean="0"/>
                        <a:t>377</a:t>
                      </a:r>
                      <a:endParaRPr lang="fr-FR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864096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Ressources Humaines/secteur privé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55576" y="1052736"/>
          <a:ext cx="352839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36096" y="260648"/>
            <a:ext cx="3033584" cy="648072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Ratio </a:t>
            </a: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/province</a:t>
            </a:r>
            <a:b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secteur public+privé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avec flèche vers le haut 4"/>
          <p:cNvSpPr/>
          <p:nvPr/>
        </p:nvSpPr>
        <p:spPr>
          <a:xfrm>
            <a:off x="6444208" y="4653136"/>
            <a:ext cx="2376264" cy="1368152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Région GCBH</a:t>
            </a:r>
          </a:p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2633 habitants/médecin</a:t>
            </a:r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dirty="0"/>
          </a:p>
        </p:txBody>
      </p:sp>
      <p:graphicFrame>
        <p:nvGraphicFramePr>
          <p:cNvPr id="6" name="Espace réservé du contenu 3"/>
          <p:cNvGraphicFramePr>
            <a:graphicFrameLocks/>
          </p:cNvGraphicFramePr>
          <p:nvPr/>
        </p:nvGraphicFramePr>
        <p:xfrm>
          <a:off x="4860032" y="1196752"/>
          <a:ext cx="367240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1475656" y="188640"/>
            <a:ext cx="3033584" cy="64807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Ratio </a:t>
            </a:r>
            <a:r>
              <a:rPr kumimoji="0" lang="fr-FR" sz="2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/province</a:t>
            </a:r>
            <a:br>
              <a:rPr kumimoji="0" lang="fr-FR" sz="2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secteur public</a:t>
            </a:r>
            <a:endParaRPr kumimoji="0" lang="fr-FR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avec flèche vers le haut 7"/>
          <p:cNvSpPr/>
          <p:nvPr/>
        </p:nvSpPr>
        <p:spPr>
          <a:xfrm>
            <a:off x="2411760" y="4725144"/>
            <a:ext cx="2376264" cy="1368152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Région GCBH</a:t>
            </a:r>
          </a:p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5750 habitants/médecin</a:t>
            </a:r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dirty="0"/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95459383"/>
              </p:ext>
            </p:extLst>
          </p:nvPr>
        </p:nvGraphicFramePr>
        <p:xfrm>
          <a:off x="971600" y="1412776"/>
          <a:ext cx="7170620" cy="4703765"/>
        </p:xfrm>
        <a:graphic>
          <a:graphicData uri="http://schemas.openxmlformats.org/drawingml/2006/table">
            <a:tbl>
              <a:tblPr firstRow="1" firstCol="1" bandRow="1" bandCol="1">
                <a:tableStyleId>{B301B821-A1FF-4177-AEE7-76D212191A09}</a:tableStyleId>
              </a:tblPr>
              <a:tblGrid>
                <a:gridCol w="1181896"/>
                <a:gridCol w="781092"/>
                <a:gridCol w="771559"/>
                <a:gridCol w="771559"/>
                <a:gridCol w="580903"/>
                <a:gridCol w="816087"/>
                <a:gridCol w="782314"/>
                <a:gridCol w="717121"/>
                <a:gridCol w="768089"/>
              </a:tblGrid>
              <a:tr h="508100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effectLst/>
                        </a:rPr>
                        <a:t>Provinces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Equipements</a:t>
                      </a:r>
                      <a:endParaRPr lang="fr-FR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621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Mammographie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Scanner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IRM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Générateurs 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621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public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privé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public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privé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public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privé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public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privé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75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err="1">
                          <a:effectLst/>
                        </a:rPr>
                        <a:t>Kénitra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2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6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28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58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74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Sidi </a:t>
                      </a:r>
                      <a:r>
                        <a:rPr lang="fr-FR" sz="1600" dirty="0" err="1">
                          <a:effectLst/>
                        </a:rPr>
                        <a:t>Kacem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01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23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74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Sidi Slimane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1</a:t>
                      </a:r>
                      <a:endParaRPr lang="fr-FR" sz="180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8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effectLst/>
                        </a:rPr>
                        <a:t>Région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3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7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1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3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0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1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 smtClean="0">
                          <a:effectLst/>
                        </a:rPr>
                        <a:t>51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 smtClean="0">
                          <a:effectLst/>
                        </a:rPr>
                        <a:t>58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19417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3600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EQUIPEMENTS LOURDS</a:t>
            </a:r>
            <a:endParaRPr kumimoji="0" lang="fr-FR" b="1" i="0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6165503"/>
            <a:ext cx="849694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sz="1100" b="1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Times New Roman" pitchFamily="18" charset="0"/>
              </a:rPr>
              <a:t>( DRS; 2014)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1400" b="1" u="sng" dirty="0" smtClean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  <a:p>
            <a:pPr algn="ctr"/>
            <a:endParaRPr lang="fr-FR" sz="1400" b="1" u="sng" dirty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668942"/>
      </p:ext>
    </p:extLst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043608" y="1124744"/>
          <a:ext cx="7348995" cy="49355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52128"/>
                <a:gridCol w="1368152"/>
                <a:gridCol w="856284"/>
                <a:gridCol w="1184391"/>
                <a:gridCol w="814536"/>
                <a:gridCol w="724911"/>
                <a:gridCol w="611978"/>
                <a:gridCol w="636615"/>
              </a:tblGrid>
              <a:tr h="634482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Provinces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Ambulances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73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/>
                        <a:t>Public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/>
                        <a:t>Privé 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/>
                        <a:t>Total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</a:tr>
              <a:tr h="103824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MS*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/>
                        <a:t>COMMUNES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/>
                        <a:t>PROTECTION CIVILE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AUTRES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/>
                        <a:t>TOTAL Public</a:t>
                      </a:r>
                      <a:endParaRPr lang="fr-FR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err="1"/>
                        <a:t>Nbre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34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 err="1"/>
                        <a:t>Kénitra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type B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type A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20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7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11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46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41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87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</a:tr>
              <a:tr h="6077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/>
                        <a:t>Sidi </a:t>
                      </a:r>
                      <a:r>
                        <a:rPr lang="fr-FR" sz="1400" dirty="0" err="1"/>
                        <a:t>Kacem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type B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 smtClean="0"/>
                        <a:t>29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4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5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43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34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77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</a:tr>
              <a:tr h="6436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/>
                        <a:t>Sidi Slimane</a:t>
                      </a:r>
                      <a:endParaRPr lang="fr-FR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Type B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13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2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3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20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1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21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/>
                </a:tc>
              </a:tr>
              <a:tr h="634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/>
                        <a:t>Région</a:t>
                      </a:r>
                      <a:endParaRPr lang="fr-F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 (</a:t>
                      </a: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13-7-2015)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62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13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19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/>
                        <a:t>109</a:t>
                      </a:r>
                      <a:endParaRPr lang="fr-FR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/>
                        <a:t>76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 smtClean="0"/>
                        <a:t>187</a:t>
                      </a:r>
                      <a:endParaRPr lang="fr-FR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90" marR="6029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8864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4400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Ambulances</a:t>
            </a:r>
            <a:endParaRPr kumimoji="0" lang="fr-FR" sz="2400" b="1" i="0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6165503"/>
            <a:ext cx="849694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sz="1100" b="1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Times New Roman" pitchFamily="18" charset="0"/>
              </a:rPr>
              <a:t>( DRS; 2014)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1400" b="1" u="sng" dirty="0" smtClean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  <a:p>
            <a:pPr algn="ctr"/>
            <a:endParaRPr lang="fr-FR" sz="1400" b="1" u="sng" dirty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 noGrp="1"/>
          </p:cNvSpPr>
          <p:nvPr>
            <p:ph type="title"/>
          </p:nvPr>
        </p:nvSpPr>
        <p:spPr>
          <a:xfrm>
            <a:off x="1115616" y="2420888"/>
            <a:ext cx="7772400" cy="2232248"/>
          </a:xfrm>
        </p:spPr>
        <p:txBody>
          <a:bodyPr>
            <a:no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r-FR" sz="8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askerville Old Face" pitchFamily="18" charset="0"/>
              </a:rPr>
              <a:t>Performances </a:t>
            </a:r>
            <a:endParaRPr lang="fr-FR" sz="80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10170267"/>
              </p:ext>
            </p:extLst>
          </p:nvPr>
        </p:nvGraphicFramePr>
        <p:xfrm>
          <a:off x="827584" y="1052736"/>
          <a:ext cx="7776864" cy="4897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879"/>
                <a:gridCol w="2429985"/>
              </a:tblGrid>
              <a:tr h="44131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 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Région</a:t>
                      </a:r>
                      <a:r>
                        <a:rPr lang="fr-FR" sz="1800" baseline="0" dirty="0" smtClean="0"/>
                        <a:t> GCBH</a:t>
                      </a:r>
                      <a:endParaRPr lang="fr-FR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5963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fr-FR" sz="2400" u="none" strike="noStrike" kern="1200" dirty="0" smtClean="0"/>
                        <a:t>Naissances Attendues</a:t>
                      </a:r>
                      <a:endParaRPr lang="fr-FR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37291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6470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u="none" strike="noStrike" dirty="0" smtClean="0"/>
                        <a:t>  </a:t>
                      </a:r>
                    </a:p>
                    <a:p>
                      <a:pPr algn="l" fontAlgn="t"/>
                      <a:r>
                        <a:rPr lang="fr-FR" sz="1600" u="none" strike="noStrike" dirty="0" smtClean="0"/>
                        <a:t>Nouvelles</a:t>
                      </a:r>
                      <a:r>
                        <a:rPr lang="fr-FR" sz="1600" u="none" strike="noStrike" baseline="0" dirty="0" smtClean="0"/>
                        <a:t> inscriptions</a:t>
                      </a:r>
                      <a:r>
                        <a:rPr lang="fr-FR" sz="1600" u="none" strike="noStrike" dirty="0" smtClean="0"/>
                        <a:t> </a:t>
                      </a:r>
                      <a:r>
                        <a:rPr lang="fr-FR" sz="1600" u="none" strike="noStrike" dirty="0"/>
                        <a:t>en CPN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32755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8700"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r>
                        <a:rPr lang="fr-FR" sz="1600" u="none" strike="noStrike" kern="1200" dirty="0" smtClean="0"/>
                        <a:t>Taux de recrutements en CPN</a:t>
                      </a:r>
                      <a:endParaRPr lang="fr-FR" sz="16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fr-FR" sz="2400" u="none" strike="noStrike" kern="1200" dirty="0" smtClean="0"/>
                        <a:t>87.8%</a:t>
                      </a:r>
                      <a:endParaRPr lang="fr-FR" sz="2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484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u="none" strike="noStrike" dirty="0" smtClean="0"/>
                        <a:t>Autres consultations prénatales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46689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484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u="none" strike="noStrike" dirty="0" smtClean="0"/>
                        <a:t>Moyenne estimée des visites prénatales 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2.4</a:t>
                      </a:r>
                      <a:endParaRPr lang="fr-FR" sz="2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1316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kern="1200" dirty="0" smtClean="0"/>
                        <a:t>Nombre de grossesses à risque dépistées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4179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1316">
                <a:tc>
                  <a:txBody>
                    <a:bodyPr/>
                    <a:lstStyle/>
                    <a:p>
                      <a:r>
                        <a:rPr lang="fr-FR" sz="1600" kern="1200" dirty="0" smtClean="0"/>
                        <a:t>% des grossesses à risque dépistées</a:t>
                      </a:r>
                      <a:endParaRPr lang="fr-FR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5.2%</a:t>
                      </a:r>
                      <a:endParaRPr lang="fr-FR" sz="2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871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 smtClean="0"/>
                        <a:t>Nombre</a:t>
                      </a:r>
                      <a:r>
                        <a:rPr lang="fr-FR" sz="1600" u="none" strike="noStrike" baseline="0" dirty="0" smtClean="0"/>
                        <a:t> de Transfert de Femme pour Accouchement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2544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647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/>
                        <a:t>Nombre de femmes pris en charge en consultation post-natal</a:t>
                      </a:r>
                      <a:endParaRPr lang="fr-FR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46887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634">
                <a:tc>
                  <a:txBody>
                    <a:bodyPr/>
                    <a:lstStyle/>
                    <a:p>
                      <a:r>
                        <a:rPr lang="fr-FR" dirty="0" smtClean="0"/>
                        <a:t>% des CPON</a:t>
                      </a:r>
                      <a:endParaRPr lang="fr-FR" b="1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 smtClean="0"/>
                        <a:t>+100%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72400" cy="706090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SANTE MERE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40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Ministère de la santé </a:t>
            </a:r>
            <a:b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Direction Régionale de la Santé /Gharb </a:t>
            </a:r>
            <a:r>
              <a:rPr lang="fr-FR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Chrarda</a:t>
            </a: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fr-FR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Bni</a:t>
            </a: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fr-FR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Hssen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1691680" y="1169368"/>
          <a:ext cx="324036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2"/>
          </p:nvPr>
        </p:nvGraphicFramePr>
        <p:xfrm>
          <a:off x="4499992" y="764704"/>
          <a:ext cx="280831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547664" y="908720"/>
            <a:ext cx="6192688" cy="954107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L’information au service de la santé du citoyen</a:t>
            </a:r>
            <a:endParaRPr lang="fr-FR" sz="28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3923928" y="5517232"/>
            <a:ext cx="216024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>
            <a:off x="3563888" y="4725144"/>
            <a:ext cx="216024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haut 13"/>
          <p:cNvSpPr/>
          <p:nvPr/>
        </p:nvSpPr>
        <p:spPr>
          <a:xfrm>
            <a:off x="3203848" y="4005064"/>
            <a:ext cx="216024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haut 14"/>
          <p:cNvSpPr/>
          <p:nvPr/>
        </p:nvSpPr>
        <p:spPr>
          <a:xfrm>
            <a:off x="2915816" y="3429000"/>
            <a:ext cx="207640" cy="224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haut 15"/>
          <p:cNvSpPr/>
          <p:nvPr/>
        </p:nvSpPr>
        <p:spPr>
          <a:xfrm>
            <a:off x="2843808" y="2780928"/>
            <a:ext cx="216024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99592" y="1268760"/>
          <a:ext cx="7776864" cy="447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633"/>
                <a:gridCol w="2741455"/>
                <a:gridCol w="1910776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Année 2014</a:t>
                      </a:r>
                      <a:endParaRPr lang="fr-FR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REGION GCBH</a:t>
                      </a:r>
                      <a:endParaRPr lang="fr-FR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598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NAISSANCES ATTENDUES</a:t>
                      </a:r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37291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665975">
                <a:tc rowSpan="3">
                  <a:txBody>
                    <a:bodyPr/>
                    <a:lstStyle/>
                    <a:p>
                      <a:pPr algn="l"/>
                      <a:endParaRPr lang="fr-FR" sz="1600" dirty="0" smtClean="0"/>
                    </a:p>
                    <a:p>
                      <a:pPr algn="l"/>
                      <a:r>
                        <a:rPr lang="fr-FR" sz="1800" dirty="0" smtClean="0"/>
                        <a:t>Accouchements en milieu surveillée</a:t>
                      </a:r>
                      <a:endParaRPr lang="fr-FR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Hospitalier</a:t>
                      </a:r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fr-FR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24611 (66%)</a:t>
                      </a:r>
                      <a:endParaRPr kumimoji="0" lang="fr-F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1684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Ambulatoire</a:t>
                      </a:r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dirty="0" smtClean="0"/>
                        <a:t>8758(23%)</a:t>
                      </a:r>
                      <a:endParaRPr lang="fr-FR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3821">
                <a:tc vMerge="1">
                  <a:txBody>
                    <a:bodyPr/>
                    <a:lstStyle/>
                    <a:p>
                      <a:pPr algn="l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Total</a:t>
                      </a:r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33369 (89.5%)</a:t>
                      </a:r>
                      <a:endParaRPr kumimoji="0" lang="fr-FR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962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 smtClean="0"/>
                        <a:t>Nombre de césariennes</a:t>
                      </a:r>
                      <a:endParaRPr lang="fr-FR" sz="16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1709 (4.5%)</a:t>
                      </a:r>
                      <a:endParaRPr kumimoji="0" lang="fr-F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7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/>
                        <a:t>Nombre de décès </a:t>
                      </a:r>
                      <a:r>
                        <a:rPr lang="fr-FR" sz="1600" u="none" strike="noStrike" dirty="0" smtClean="0"/>
                        <a:t>maternels</a:t>
                      </a:r>
                      <a:endParaRPr lang="fr-FR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0" lang="fr-F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fr-F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277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/>
                        <a:t>Nombre de décès </a:t>
                      </a:r>
                      <a:r>
                        <a:rPr lang="fr-FR" sz="1600" u="none" strike="noStrike" dirty="0" smtClean="0"/>
                        <a:t>de </a:t>
                      </a:r>
                      <a:r>
                        <a:rPr lang="fr-FR" sz="1600" u="none" strike="noStrike" dirty="0"/>
                        <a:t>nouveaux nés&lt; </a:t>
                      </a:r>
                      <a:r>
                        <a:rPr lang="fr-FR" sz="1600" u="none" strike="noStrike" dirty="0" smtClean="0"/>
                        <a:t>24H </a:t>
                      </a:r>
                      <a:endParaRPr lang="fr-FR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fr-F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0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83</a:t>
                      </a:r>
                      <a:endParaRPr kumimoji="0" lang="fr-FR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72400" cy="706090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SANTE MERE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72400" cy="706090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SANTE ENFANT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3967859140"/>
              </p:ext>
            </p:extLst>
          </p:nvPr>
        </p:nvGraphicFramePr>
        <p:xfrm>
          <a:off x="1115616" y="2420888"/>
          <a:ext cx="7200799" cy="236035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43428"/>
                <a:gridCol w="2057371"/>
              </a:tblGrid>
              <a:tr h="500823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Indicateurs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REGION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9297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Taux de couverture par le BCG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+100%</a:t>
                      </a:r>
                      <a:endParaRPr lang="fr-FR" sz="1800" dirty="0"/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Taux de couverture par le PENTA3 </a:t>
                      </a:r>
                      <a:endParaRPr lang="fr-FR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+100%</a:t>
                      </a:r>
                      <a:endParaRPr lang="fr-FR" sz="1800" dirty="0"/>
                    </a:p>
                  </a:txBody>
                  <a:tcPr marL="9525" marR="9525" marT="9525" marB="0" anchor="ctr"/>
                </a:tc>
              </a:tr>
              <a:tr h="704173"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 smtClean="0">
                          <a:solidFill>
                            <a:schemeClr val="bg1"/>
                          </a:solidFill>
                        </a:rPr>
                        <a:t>Taux de recrutement par la Vit D2 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+100%</a:t>
                      </a:r>
                      <a:endParaRPr lang="fr-FR" sz="18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827584" y="1124744"/>
          <a:ext cx="7776864" cy="4943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/>
                <a:gridCol w="1319466"/>
                <a:gridCol w="1648410"/>
                <a:gridCol w="1648409"/>
                <a:gridCol w="1648410"/>
              </a:tblGrid>
              <a:tr h="427988"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Année</a:t>
                      </a:r>
                      <a:r>
                        <a:rPr lang="fr-FR" sz="1600" baseline="0" dirty="0" smtClean="0"/>
                        <a:t> 2014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745" marR="90745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Kenitra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Sidi </a:t>
                      </a:r>
                      <a:r>
                        <a:rPr lang="fr-FR" sz="1600" dirty="0" err="1" smtClean="0"/>
                        <a:t>Kacem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Sidi Slimane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2076991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2000" u="none" strike="noStrike" dirty="0" smtClean="0"/>
                        <a:t> Tuberculose</a:t>
                      </a:r>
                      <a:r>
                        <a:rPr lang="fr-FR" sz="2000" u="none" strike="noStrike" baseline="0" dirty="0" smtClean="0"/>
                        <a:t> </a:t>
                      </a:r>
                    </a:p>
                    <a:p>
                      <a:pPr algn="l" fontAlgn="t"/>
                      <a:endParaRPr lang="fr-FR" sz="1600" b="1" i="0" u="none" strike="noStrike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TTF=1230</a:t>
                      </a:r>
                    </a:p>
                    <a:p>
                      <a:r>
                        <a:rPr lang="fr-FR" dirty="0" smtClean="0"/>
                        <a:t>TPM+=589</a:t>
                      </a:r>
                    </a:p>
                    <a:p>
                      <a:r>
                        <a:rPr lang="fr-FR" dirty="0" smtClean="0"/>
                        <a:t>Inc.=123.7</a:t>
                      </a:r>
                      <a:endParaRPr lang="fr-FR" dirty="0"/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TTF=502</a:t>
                      </a:r>
                    </a:p>
                    <a:p>
                      <a:r>
                        <a:rPr lang="fr-FR" dirty="0" smtClean="0"/>
                        <a:t>TPM+=229</a:t>
                      </a:r>
                    </a:p>
                    <a:p>
                      <a:r>
                        <a:rPr lang="fr-FR" dirty="0" smtClean="0"/>
                        <a:t>Inc.=98.2</a:t>
                      </a:r>
                    </a:p>
                    <a:p>
                      <a:endParaRPr lang="fr-FR" dirty="0"/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TTF=312</a:t>
                      </a:r>
                    </a:p>
                    <a:p>
                      <a:r>
                        <a:rPr lang="fr-FR" dirty="0" smtClean="0"/>
                        <a:t>TPM+=148</a:t>
                      </a:r>
                    </a:p>
                    <a:p>
                      <a:r>
                        <a:rPr lang="fr-FR" dirty="0" smtClean="0"/>
                        <a:t>Inc.=93.1</a:t>
                      </a:r>
                    </a:p>
                    <a:p>
                      <a:endParaRPr lang="fr-FR" dirty="0"/>
                    </a:p>
                  </a:txBody>
                  <a:tcPr marL="9453" marR="9453" marT="9525" marB="0" anchor="ctr"/>
                </a:tc>
              </a:tr>
              <a:tr h="2319458">
                <a:tc>
                  <a:txBody>
                    <a:bodyPr/>
                    <a:lstStyle/>
                    <a:p>
                      <a:pPr algn="ctr" fontAlgn="t"/>
                      <a:endParaRPr lang="fr-FR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fr-FR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fr-FR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fr-FR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Région 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fr-FR" sz="2000" u="none" strike="noStrike" dirty="0" smtClean="0"/>
                        <a:t>TTF= 2044        </a:t>
                      </a:r>
                      <a:r>
                        <a:rPr lang="fr-FR" sz="2000" u="none" strike="noStrike" dirty="0" err="1" smtClean="0"/>
                        <a:t>Inc</a:t>
                      </a:r>
                      <a:r>
                        <a:rPr lang="fr-FR" sz="2000" u="none" strike="noStrike" dirty="0" smtClean="0"/>
                        <a:t>=111 NC/100</a:t>
                      </a:r>
                      <a:r>
                        <a:rPr lang="fr-FR" sz="2000" u="none" strike="noStrike" baseline="0" dirty="0" smtClean="0"/>
                        <a:t>000 </a:t>
                      </a:r>
                      <a:r>
                        <a:rPr lang="fr-FR" sz="2000" u="none" strike="noStrike" baseline="0" dirty="0" err="1" smtClean="0"/>
                        <a:t>hab</a:t>
                      </a:r>
                      <a:endParaRPr lang="fr-FR" sz="2000" u="none" strike="noStrike" baseline="0" dirty="0" smtClean="0"/>
                    </a:p>
                    <a:p>
                      <a:pPr algn="ctr" fontAlgn="t"/>
                      <a:r>
                        <a:rPr lang="fr-FR" sz="2000" u="none" strike="noStrike" baseline="0" dirty="0" smtClean="0"/>
                        <a:t>Nat= 84 NC/100000 </a:t>
                      </a:r>
                      <a:r>
                        <a:rPr lang="fr-FR" sz="2000" u="none" strike="noStrike" baseline="0" dirty="0" err="1" smtClean="0"/>
                        <a:t>hab</a:t>
                      </a:r>
                      <a:endParaRPr lang="fr-FR" sz="2000" u="none" strike="noStrike" baseline="0" dirty="0" smtClean="0"/>
                    </a:p>
                    <a:p>
                      <a:pPr algn="ctr" fontAlgn="t"/>
                      <a:r>
                        <a:rPr lang="fr-FR" sz="2000" u="none" strike="noStrike" baseline="0" dirty="0" smtClean="0"/>
                        <a:t>Cible régionale 2016=  87 NC/100000 </a:t>
                      </a:r>
                      <a:r>
                        <a:rPr lang="fr-FR" sz="2000" u="none" strike="noStrike" baseline="0" dirty="0" err="1" smtClean="0"/>
                        <a:t>hab</a:t>
                      </a:r>
                      <a:endParaRPr lang="fr-FR" sz="2000" u="none" strike="noStrike" dirty="0" smtClean="0"/>
                    </a:p>
                    <a:p>
                      <a:pPr algn="ctr" fontAlgn="t"/>
                      <a:r>
                        <a:rPr lang="fr-FR" sz="2000" u="none" strike="noStrike" baseline="0" dirty="0" smtClean="0"/>
                        <a:t>      </a:t>
                      </a:r>
                    </a:p>
                    <a:p>
                      <a:pPr algn="ctr" fontAlgn="t"/>
                      <a:r>
                        <a:rPr lang="fr-FR" sz="2000" u="none" strike="noStrike" kern="1200" dirty="0" smtClean="0"/>
                        <a:t>TPM+= 966 (47%)   </a:t>
                      </a:r>
                      <a:r>
                        <a:rPr lang="fr-FR" sz="2000" u="none" strike="noStrike" kern="1200" dirty="0" err="1" smtClean="0"/>
                        <a:t>Inc</a:t>
                      </a:r>
                      <a:r>
                        <a:rPr lang="fr-FR" sz="2000" u="none" strike="noStrike" kern="1200" dirty="0" smtClean="0"/>
                        <a:t>= 52 NC/100000 </a:t>
                      </a:r>
                      <a:r>
                        <a:rPr lang="fr-FR" sz="2000" u="none" strike="noStrike" kern="1200" dirty="0" err="1" smtClean="0"/>
                        <a:t>hab</a:t>
                      </a:r>
                      <a:endParaRPr lang="fr-FR" sz="2000" u="none" strike="noStrike" kern="1200" dirty="0" smtClean="0"/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none" strike="noStrike" baseline="0" dirty="0" smtClean="0"/>
                        <a:t>Nat= 35 NC/100000 </a:t>
                      </a:r>
                      <a:r>
                        <a:rPr lang="fr-FR" sz="2000" u="none" strike="noStrike" baseline="0" dirty="0" err="1" smtClean="0"/>
                        <a:t>hab</a:t>
                      </a:r>
                      <a:endParaRPr lang="fr-FR" sz="2000" u="none" strike="noStrike" baseline="0" dirty="0" smtClean="0"/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none" strike="noStrike" baseline="0" dirty="0" smtClean="0"/>
                        <a:t>Cible régionale 2016=  42 NC/100000 </a:t>
                      </a:r>
                      <a:r>
                        <a:rPr lang="fr-FR" sz="2000" u="none" strike="noStrike" baseline="0" dirty="0" err="1" smtClean="0"/>
                        <a:t>hab</a:t>
                      </a:r>
                      <a:endParaRPr lang="fr-FR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043608" y="332656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Programme de surveillance épidémiologique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755576" y="1412776"/>
          <a:ext cx="7848872" cy="4159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913637"/>
                <a:gridCol w="1663673"/>
                <a:gridCol w="1663672"/>
                <a:gridCol w="1663673"/>
              </a:tblGrid>
              <a:tr h="393693"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Année</a:t>
                      </a:r>
                      <a:r>
                        <a:rPr lang="fr-FR" sz="1600" baseline="0" dirty="0" smtClean="0"/>
                        <a:t> 2014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745" marR="90745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Kenitra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Sidi </a:t>
                      </a:r>
                      <a:r>
                        <a:rPr lang="fr-FR" sz="1600" dirty="0" err="1" smtClean="0"/>
                        <a:t>Kacem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Sidi Slimane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2054480">
                <a:tc gridSpan="2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Les Méningites </a:t>
                      </a:r>
                    </a:p>
                    <a:p>
                      <a:pPr algn="l" fontAlgn="t"/>
                      <a:endParaRPr lang="fr-FR" sz="1600" b="1" i="0" u="none" strike="noStrike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800" u="none" strike="noStrike" dirty="0" smtClean="0"/>
                        <a:t>50</a:t>
                      </a:r>
                    </a:p>
                    <a:p>
                      <a:pPr algn="ctr" fontAlgn="t"/>
                      <a:r>
                        <a:rPr lang="fr-FR" sz="2800" u="none" strike="noStrike" dirty="0" smtClean="0"/>
                        <a:t>8 </a:t>
                      </a:r>
                      <a:r>
                        <a:rPr lang="fr-FR" sz="2800" u="none" strike="noStrike" dirty="0" err="1" smtClean="0"/>
                        <a:t>decès</a:t>
                      </a:r>
                      <a:endParaRPr lang="fr-FR" sz="2800" b="1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800" u="none" strike="noStrike" dirty="0" smtClean="0"/>
                        <a:t>40</a:t>
                      </a:r>
                    </a:p>
                    <a:p>
                      <a:pPr algn="ctr" fontAlgn="t"/>
                      <a:r>
                        <a:rPr lang="fr-FR" sz="2800" u="none" strike="noStrike" dirty="0" smtClean="0"/>
                        <a:t>7 décès</a:t>
                      </a:r>
                      <a:endParaRPr lang="fr-FR" sz="2800" b="1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800" u="none" strike="noStrike" dirty="0" smtClean="0"/>
                        <a:t>12</a:t>
                      </a:r>
                    </a:p>
                    <a:p>
                      <a:pPr algn="ctr" fontAlgn="t"/>
                      <a:r>
                        <a:rPr lang="fr-FR" sz="2800" u="none" strike="noStrike" dirty="0" smtClean="0"/>
                        <a:t>01 décès</a:t>
                      </a:r>
                      <a:endParaRPr lang="fr-FR" sz="2800" b="1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  <a:tr h="1711365">
                <a:tc>
                  <a:txBody>
                    <a:bodyPr/>
                    <a:lstStyle/>
                    <a:p>
                      <a:pPr algn="ctr"/>
                      <a:endParaRPr lang="fr-FR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fr-FR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Région</a:t>
                      </a:r>
                      <a:r>
                        <a:rPr lang="fr-FR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Inc</a:t>
                      </a:r>
                      <a:r>
                        <a:rPr lang="fr-FR" sz="2000" dirty="0" smtClean="0"/>
                        <a:t> = 5,54</a:t>
                      </a:r>
                      <a:r>
                        <a:rPr lang="fr-FR" sz="2000" baseline="0" dirty="0" smtClean="0"/>
                        <a:t> pour 100 000</a:t>
                      </a:r>
                      <a:r>
                        <a:rPr lang="fr-FR" sz="2000" dirty="0" smtClean="0"/>
                        <a:t>      </a:t>
                      </a:r>
                    </a:p>
                    <a:p>
                      <a:pPr algn="ctr"/>
                      <a:r>
                        <a:rPr lang="fr-FR" sz="2000" dirty="0" smtClean="0"/>
                        <a:t>102 </a:t>
                      </a:r>
                    </a:p>
                    <a:p>
                      <a:pPr algn="ctr"/>
                      <a:r>
                        <a:rPr lang="fr-FR" sz="2000" dirty="0" smtClean="0"/>
                        <a:t>16 cas de décès</a:t>
                      </a:r>
                    </a:p>
                    <a:p>
                      <a:pPr algn="ctr"/>
                      <a:r>
                        <a:rPr lang="fr-FR" sz="2000" dirty="0" err="1" smtClean="0"/>
                        <a:t>Tx</a:t>
                      </a:r>
                      <a:r>
                        <a:rPr lang="fr-FR" sz="2000" baseline="0" dirty="0" smtClean="0"/>
                        <a:t> de létalité= 15,7%</a:t>
                      </a:r>
                      <a:endParaRPr lang="fr-FR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043608" y="332656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Programme de surveillance épidémiologique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899592" y="1556793"/>
          <a:ext cx="7632848" cy="440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812"/>
                <a:gridCol w="184389"/>
                <a:gridCol w="1821290"/>
                <a:gridCol w="2005678"/>
                <a:gridCol w="2005679"/>
              </a:tblGrid>
              <a:tr h="665365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Année</a:t>
                      </a:r>
                      <a:r>
                        <a:rPr lang="fr-FR" sz="2000" baseline="0" dirty="0" smtClean="0"/>
                        <a:t> 2014</a:t>
                      </a:r>
                      <a:endParaRPr lang="fr-FR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745" marR="9074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Kenitra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Sidi </a:t>
                      </a:r>
                      <a:r>
                        <a:rPr lang="fr-FR" sz="1600" dirty="0" err="1" smtClean="0"/>
                        <a:t>Kacem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Sidi Slimane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859714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fr-FR" sz="2000" u="none" strike="noStrike" kern="1200" dirty="0" smtClean="0"/>
                        <a:t>VIH </a:t>
                      </a:r>
                      <a:endParaRPr kumimoji="0" lang="fr-FR" sz="20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17 375</a:t>
                      </a:r>
                      <a:endParaRPr kumimoji="0" lang="fr-FR" sz="24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16 762</a:t>
                      </a:r>
                      <a:endParaRPr kumimoji="0" lang="fr-FR" sz="24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8513</a:t>
                      </a:r>
                      <a:endParaRPr kumimoji="0" lang="fr-FR" sz="24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  <a:tr h="40004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fr-FR" sz="2000" u="none" strike="noStrike" kern="1200" dirty="0" smtClean="0"/>
                        <a:t>IST</a:t>
                      </a:r>
                      <a:endParaRPr kumimoji="0" lang="fr-FR" sz="20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gridSpan="2"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17 433</a:t>
                      </a:r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9870</a:t>
                      </a:r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4421</a:t>
                      </a:r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  <a:tr h="2323352">
                <a:tc gridSpan="2"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Région </a:t>
                      </a:r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gridSpan="3">
                  <a:txBody>
                    <a:bodyPr/>
                    <a:lstStyle/>
                    <a:p>
                      <a:pPr marL="0" algn="l" rtl="0" eaLnBrk="1" fontAlgn="t" latinLnBrk="0" hangingPunct="1"/>
                      <a:endParaRPr kumimoji="0" lang="fr-FR" sz="2000" u="none" strike="noStrike" kern="1200" dirty="0" smtClean="0"/>
                    </a:p>
                    <a:p>
                      <a:pPr marL="0" algn="l" rtl="0" eaLnBrk="1" fontAlgn="t" latinLnBrk="0" hangingPunct="1"/>
                      <a:endParaRPr kumimoji="0" lang="fr-FR" sz="2000" u="none" strike="noStrike" kern="1200" dirty="0" smtClean="0"/>
                    </a:p>
                    <a:p>
                      <a:pPr marL="0" algn="ctr" rtl="0" eaLnBrk="1" fontAlgn="t" latinLnBrk="0" hangingPunct="1"/>
                      <a:r>
                        <a:rPr kumimoji="0" lang="fr-FR" sz="2400" u="none" strike="noStrike" kern="1200" baseline="0" dirty="0" smtClean="0"/>
                        <a:t>VIH: 42 650 cas dépistés (95%)</a:t>
                      </a:r>
                      <a:endParaRPr kumimoji="0" lang="fr-FR" sz="2400" u="none" strike="noStrike" kern="1200" dirty="0" smtClean="0"/>
                    </a:p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     15   cas VIH (+)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u="none" strike="noStrike" kern="1200" dirty="0" smtClean="0"/>
                        <a:t>IST : Cas= 31 724   Prévalence= 2,2%</a:t>
                      </a:r>
                    </a:p>
                    <a:p>
                      <a:pPr marL="0" algn="ctr" rtl="0" eaLnBrk="1" fontAlgn="t" latinLnBrk="0" hangingPunct="1"/>
                      <a:endParaRPr kumimoji="0" lang="fr-FR" sz="2400" b="1" i="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rtl="0" eaLnBrk="1" fontAlgn="t" latinLnBrk="0" hangingPunct="1"/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99592" y="260648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Programme de surveillance épidémiologique (suite) 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583D-A57F-4ADB-BD2E-E46C0579A76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115616" y="365128"/>
            <a:ext cx="7632848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Détection Précoce du cancer 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du Sein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99592" y="1556792"/>
          <a:ext cx="7848872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1343"/>
                <a:gridCol w="917898"/>
                <a:gridCol w="1132405"/>
                <a:gridCol w="1265924"/>
                <a:gridCol w="1147519"/>
                <a:gridCol w="1267519"/>
                <a:gridCol w="1006264"/>
              </a:tblGrid>
              <a:tr h="1111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2014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Population </a:t>
                      </a:r>
                      <a:r>
                        <a:rPr lang="fr-FR" sz="1600" dirty="0" smtClean="0">
                          <a:effectLst/>
                        </a:rPr>
                        <a:t>cible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45-69 ans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Objectif de la participation (30%)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</a:rPr>
                        <a:t>Nbre</a:t>
                      </a:r>
                      <a:r>
                        <a:rPr lang="fr-FR" sz="1600" dirty="0">
                          <a:effectLst/>
                        </a:rPr>
                        <a:t> de femmes participantes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Taux de participation/Objectif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Mammographie réalisées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Cas confirmés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/>
                </a:tc>
              </a:tr>
              <a:tr h="7843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800" dirty="0">
                          <a:effectLst/>
                        </a:rPr>
                        <a:t>Kenitra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104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569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31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371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27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964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89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603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74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7843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800" dirty="0">
                          <a:effectLst/>
                        </a:rPr>
                        <a:t>S.Kacem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50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803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15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241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23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067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151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194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7843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800" dirty="0">
                          <a:effectLst/>
                        </a:rPr>
                        <a:t>S.Sliman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33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706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10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112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16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dirty="0" smtClean="0">
                          <a:effectLst/>
                        </a:rPr>
                        <a:t>537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164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58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784329">
                <a:tc>
                  <a:txBody>
                    <a:bodyPr/>
                    <a:lstStyle/>
                    <a:p>
                      <a:pPr marL="84138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800" dirty="0">
                          <a:effectLst/>
                        </a:rPr>
                        <a:t>Région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189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078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56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723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67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568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119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855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92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73484085"/>
      </p:ext>
    </p:extLst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583D-A57F-4ADB-BD2E-E46C0579A76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683568" y="365128"/>
            <a:ext cx="784887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Détection Précoce du cancer du col </a:t>
            </a:r>
            <a:endParaRPr lang="fr-FR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 l’utérus</a:t>
            </a:r>
            <a:endParaRPr lang="fr-FR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043609" y="1844824"/>
          <a:ext cx="7920879" cy="4176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1540"/>
                <a:gridCol w="1051444"/>
                <a:gridCol w="981348"/>
                <a:gridCol w="981348"/>
                <a:gridCol w="981348"/>
                <a:gridCol w="841155"/>
                <a:gridCol w="841155"/>
                <a:gridCol w="560770"/>
                <a:gridCol w="560771"/>
              </a:tblGrid>
              <a:tr h="816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2014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Population </a:t>
                      </a:r>
                      <a:r>
                        <a:rPr lang="fr-FR" sz="1200" dirty="0" smtClean="0">
                          <a:effectLst/>
                        </a:rPr>
                        <a:t>cible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30-49 ans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Objectif de la participation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Nbre</a:t>
                      </a:r>
                      <a:r>
                        <a:rPr lang="fr-FR" sz="1200" dirty="0">
                          <a:effectLst/>
                        </a:rPr>
                        <a:t> de femmes participantes (20%)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Taux de participation/ Objectif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Femmes référé pour IVA+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Colposcopie réalisées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CIN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Cas confirmés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7179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400" dirty="0">
                          <a:effectLst/>
                        </a:rPr>
                        <a:t>Kenitra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140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460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28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092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10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132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36,07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832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588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16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96199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400" dirty="0">
                          <a:effectLst/>
                        </a:rPr>
                        <a:t>S.Kacem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67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765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13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553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6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234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46,00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421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83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96199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400" dirty="0">
                          <a:effectLst/>
                        </a:rPr>
                        <a:t>S.Sliman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45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9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005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4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441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49,32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62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</a:tr>
              <a:tr h="7179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0550" algn="l"/>
                        </a:tabLst>
                      </a:pPr>
                      <a:r>
                        <a:rPr lang="it-IT" sz="1400" dirty="0">
                          <a:effectLst/>
                        </a:rPr>
                        <a:t>Région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253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248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50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650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20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807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41,08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315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716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20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21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50" marR="456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0863430"/>
      </p:ext>
    </p:extLst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755576" y="1484785"/>
          <a:ext cx="7632848" cy="461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479"/>
                <a:gridCol w="2110165"/>
                <a:gridCol w="1941353"/>
                <a:gridCol w="1841851"/>
              </a:tblGrid>
              <a:tr h="45810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Année</a:t>
                      </a:r>
                      <a:r>
                        <a:rPr lang="fr-FR" sz="1800" baseline="0" dirty="0" smtClean="0"/>
                        <a:t> 2014</a:t>
                      </a:r>
                      <a:endParaRPr lang="fr-FR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745" marR="90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Kenitra</a:t>
                      </a:r>
                      <a:endParaRPr lang="fr-F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Sidi </a:t>
                      </a:r>
                      <a:r>
                        <a:rPr lang="fr-FR" sz="1800" dirty="0" err="1" smtClean="0"/>
                        <a:t>Kacem</a:t>
                      </a:r>
                      <a:endParaRPr lang="fr-F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Sidi Slimane</a:t>
                      </a:r>
                      <a:endParaRPr lang="fr-FR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121266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fr-FR" sz="1800" u="none" strike="noStrike" kern="1200" dirty="0" smtClean="0"/>
                        <a:t>Hépatite C </a:t>
                      </a:r>
                      <a:endParaRPr kumimoji="0" lang="fr-FR" sz="18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u="none" strike="noStrike" kern="1200" dirty="0" smtClean="0"/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u="none" strike="noStrike" kern="1200" dirty="0" smtClean="0"/>
                        <a:t>2013= </a:t>
                      </a:r>
                      <a:r>
                        <a:rPr kumimoji="0" lang="fr-FR" sz="1800" b="1" u="none" strike="noStrike" kern="1200" dirty="0" smtClean="0"/>
                        <a:t>13</a:t>
                      </a:r>
                      <a:r>
                        <a:rPr kumimoji="0" lang="fr-FR" sz="1800" u="none" strike="noStrike" kern="1200" dirty="0" smtClean="0"/>
                        <a:t> cas, 2014= </a:t>
                      </a:r>
                      <a:r>
                        <a:rPr kumimoji="0" lang="fr-FR" sz="1800" b="1" u="none" strike="noStrike" kern="1200" dirty="0" smtClean="0"/>
                        <a:t>07 </a:t>
                      </a:r>
                      <a:r>
                        <a:rPr kumimoji="0" lang="fr-FR" sz="1800" u="none" strike="noStrike" kern="1200" dirty="0" smtClean="0"/>
                        <a:t>cas, 2015= </a:t>
                      </a:r>
                      <a:r>
                        <a:rPr kumimoji="0" lang="fr-FR" sz="1800" b="1" u="none" strike="noStrike" kern="1200" dirty="0" smtClean="0"/>
                        <a:t>08</a:t>
                      </a:r>
                      <a:r>
                        <a:rPr kumimoji="0" lang="fr-FR" sz="1800" u="none" strike="noStrike" kern="1200" dirty="0" smtClean="0"/>
                        <a:t> Cas(</a:t>
                      </a:r>
                      <a:r>
                        <a:rPr kumimoji="0" lang="fr-FR" sz="1800" b="1" u="none" strike="noStrike" kern="1200" dirty="0" smtClean="0"/>
                        <a:t>28</a:t>
                      </a:r>
                      <a:r>
                        <a:rPr kumimoji="0" lang="fr-FR" sz="1800" b="1" u="none" strike="noStrike" kern="1200" baseline="0" dirty="0" smtClean="0"/>
                        <a:t> cas PEC</a:t>
                      </a:r>
                      <a:r>
                        <a:rPr kumimoji="0" lang="fr-FR" sz="1800" u="none" strike="noStrike" kern="1200" baseline="0" dirty="0" smtClean="0"/>
                        <a:t>)</a:t>
                      </a:r>
                    </a:p>
                    <a:p>
                      <a:pPr marL="0" algn="ctr" rtl="0" eaLnBrk="1" fontAlgn="t" latinLnBrk="0" hangingPunct="1"/>
                      <a:endParaRPr kumimoji="0" lang="fr-FR" sz="1800" u="none" strike="noStrike" kern="1200" dirty="0" smtClean="0"/>
                    </a:p>
                    <a:p>
                      <a:pPr marL="0" algn="ctr" rtl="0" eaLnBrk="1" fontAlgn="t" latinLnBrk="0" hangingPunct="1"/>
                      <a:endParaRPr kumimoji="0" lang="fr-FR" sz="1800" u="none" strike="noStrike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fr-FR" sz="1800" u="none" strike="noStrike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fr-FR" sz="1800" u="none" strike="noStrike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  <a:tr h="490083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 smtClean="0"/>
                        <a:t>Diabète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20 622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dirty="0" smtClean="0"/>
                        <a:t>11 474 </a:t>
                      </a:r>
                    </a:p>
                    <a:p>
                      <a:pPr algn="ctr" fontAlgn="t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u="none" strike="noStrike" kern="1200" dirty="0" smtClean="0"/>
                        <a:t>6515</a:t>
                      </a:r>
                    </a:p>
                    <a:p>
                      <a:pPr algn="ctr" fontAlgn="t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  <a:tr h="490083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 smtClean="0"/>
                        <a:t>HTA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13 533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dirty="0" smtClean="0"/>
                        <a:t>10 184</a:t>
                      </a:r>
                    </a:p>
                    <a:p>
                      <a:pPr algn="ctr" fontAlgn="t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u="none" strike="noStrike" kern="1200" dirty="0" smtClean="0"/>
                        <a:t>4588</a:t>
                      </a:r>
                    </a:p>
                    <a:p>
                      <a:pPr algn="ctr" fontAlgn="t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  <a:tr h="1453521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kern="1200" baseline="0" dirty="0" smtClean="0"/>
                        <a:t>IRCT =242 cas                                                 </a:t>
                      </a:r>
                      <a:endParaRPr lang="fr-FR" sz="1800" u="none" strike="noStrike" kern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u="none" strike="noStrike" kern="1200" baseline="0" dirty="0" smtClean="0"/>
                    </a:p>
                    <a:p>
                      <a:pPr algn="ctr" fontAlgn="t"/>
                      <a:r>
                        <a:rPr lang="fr-FR" sz="1800" b="1" u="none" strike="noStrike" kern="1200" baseline="0" dirty="0" smtClean="0"/>
                        <a:t>100 </a:t>
                      </a:r>
                      <a:r>
                        <a:rPr lang="fr-FR" sz="1800" u="none" strike="noStrike" kern="1200" baseline="0" dirty="0" smtClean="0"/>
                        <a:t>malades</a:t>
                      </a:r>
                    </a:p>
                    <a:p>
                      <a:pPr algn="ctr" fontAlgn="t"/>
                      <a:r>
                        <a:rPr lang="fr-FR" sz="1800" b="1" u="none" strike="noStrike" kern="1200" baseline="0" dirty="0" smtClean="0"/>
                        <a:t>63</a:t>
                      </a:r>
                      <a:r>
                        <a:rPr lang="fr-FR" sz="1800" u="none" strike="noStrike" kern="1200" baseline="0" dirty="0" smtClean="0"/>
                        <a:t> achat de service</a:t>
                      </a:r>
                    </a:p>
                    <a:p>
                      <a:pPr algn="ctr" fontAlgn="t"/>
                      <a:r>
                        <a:rPr lang="fr-FR" sz="1800" b="1" u="none" strike="noStrike" kern="1200" baseline="0" dirty="0" smtClean="0"/>
                        <a:t>105</a:t>
                      </a:r>
                      <a:r>
                        <a:rPr lang="fr-FR" sz="1800" u="none" strike="noStrike" kern="1200" baseline="0" dirty="0" smtClean="0"/>
                        <a:t> liste d’attente</a:t>
                      </a:r>
                    </a:p>
                    <a:p>
                      <a:pPr algn="ctr" fontAlgn="t"/>
                      <a:endParaRPr lang="fr-FR" sz="1800" u="none" strike="noStrike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lang="fr-FR" sz="1800" b="1" u="none" strike="noStrike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fr-FR" sz="1800" b="1" u="none" strike="noStrike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453" marR="9453" marT="9525" marB="0" anchor="ctr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04664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Programme de surveillance épidémiologique (suite) 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827584" y="1700808"/>
          <a:ext cx="7776865" cy="372509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506869"/>
                <a:gridCol w="1423332"/>
                <a:gridCol w="1423332"/>
                <a:gridCol w="1423332"/>
              </a:tblGrid>
              <a:tr h="824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INDICATEURS 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Kenitra</a:t>
                      </a:r>
                      <a:endParaRPr lang="fr-FR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Sidi </a:t>
                      </a:r>
                      <a:r>
                        <a:rPr lang="fr-FR" sz="2000" dirty="0" err="1" smtClean="0"/>
                        <a:t>Kacem</a:t>
                      </a:r>
                      <a:endParaRPr lang="fr-FR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Sidi Slimane</a:t>
                      </a:r>
                      <a:endParaRPr lang="fr-FR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8241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 smtClean="0"/>
                        <a:t>Nbre</a:t>
                      </a:r>
                      <a:r>
                        <a:rPr lang="fr-FR" sz="2000" dirty="0" smtClean="0"/>
                        <a:t> des cas des </a:t>
                      </a:r>
                      <a:r>
                        <a:rPr lang="fr-FR" sz="2000" dirty="0"/>
                        <a:t>fièvres typhoïdes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u="none" strike="noStrike" kern="1200" dirty="0" smtClean="0"/>
                        <a:t>13</a:t>
                      </a:r>
                      <a:endParaRPr kumimoji="0" lang="fr-FR" sz="20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74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 smtClean="0">
                          <a:solidFill>
                            <a:schemeClr val="tx1"/>
                          </a:solidFill>
                        </a:rPr>
                        <a:t>Nbre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 des cas de leptospirose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74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 smtClean="0"/>
                        <a:t>Nbre</a:t>
                      </a:r>
                      <a:r>
                        <a:rPr lang="fr-FR" sz="2000" dirty="0" smtClean="0"/>
                        <a:t> des cas de leishmaniose 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 LC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74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 smtClean="0"/>
                        <a:t>Nbre</a:t>
                      </a:r>
                      <a:r>
                        <a:rPr lang="fr-FR" sz="2000" dirty="0" smtClean="0"/>
                        <a:t> des cas de </a:t>
                      </a:r>
                      <a:r>
                        <a:rPr lang="fr-FR" sz="2000" dirty="0"/>
                        <a:t>la </a:t>
                      </a:r>
                      <a:r>
                        <a:rPr lang="fr-FR" sz="2000" dirty="0" smtClean="0"/>
                        <a:t>lèpre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83568" y="332656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Programme de surveillance épidémiologique</a:t>
            </a:r>
          </a:p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(suite) </a:t>
            </a:r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Santé scolaire</a:t>
            </a:r>
          </a:p>
          <a:p>
            <a:pPr algn="ctr"/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visite médicale systématique </a:t>
            </a:r>
          </a:p>
        </p:txBody>
      </p:sp>
      <p:graphicFrame>
        <p:nvGraphicFramePr>
          <p:cNvPr id="7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7892275"/>
              </p:ext>
            </p:extLst>
          </p:nvPr>
        </p:nvGraphicFramePr>
        <p:xfrm>
          <a:off x="1115616" y="1268760"/>
          <a:ext cx="7848870" cy="479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553"/>
                <a:gridCol w="1453439"/>
                <a:gridCol w="1453439"/>
                <a:gridCol w="1453439"/>
              </a:tblGrid>
              <a:tr h="713660"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2013/2014</a:t>
                      </a:r>
                      <a:endParaRPr kumimoji="0" lang="fr-FR" sz="2400" b="1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Kenitra</a:t>
                      </a:r>
                      <a:endParaRPr kumimoji="0" lang="fr-FR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S.Kacem</a:t>
                      </a:r>
                      <a:endParaRPr kumimoji="0" lang="fr-FR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SSlimane</a:t>
                      </a:r>
                      <a:endParaRPr kumimoji="0" lang="fr-FR" sz="18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6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strike="noStrike" kern="1200" baseline="0" dirty="0" smtClean="0"/>
                        <a:t>Population cible relative aux élèves concernés par la VMS</a:t>
                      </a:r>
                      <a:endParaRPr lang="fr-FR" sz="1600" b="1" i="0" u="none" strike="noStrike" kern="1200" baseline="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28491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21</a:t>
                      </a:r>
                      <a:r>
                        <a:rPr kumimoji="0" lang="fr-FR" sz="1800" u="none" strike="noStrike" kern="1200" baseline="0" dirty="0" smtClean="0"/>
                        <a:t> 440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15472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strike="noStrike" kern="1200" baseline="0" dirty="0" smtClean="0"/>
                        <a:t>Nombre d’élèves ayant bénéficié de la VMS</a:t>
                      </a:r>
                      <a:endParaRPr lang="fr-FR" sz="1600" b="1" i="0" u="none" strike="noStrike" kern="1200" baseline="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21056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19209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9007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2623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fr-FR" sz="1600" u="none" strike="noStrike" kern="1200" dirty="0"/>
                        <a:t>Taux de couverture de la population scolaire par la visite médicale </a:t>
                      </a:r>
                      <a:r>
                        <a:rPr kumimoji="0" lang="fr-FR" sz="1600" u="none" strike="noStrike" kern="1200" dirty="0" smtClean="0"/>
                        <a:t>systématique</a:t>
                      </a:r>
                      <a:endParaRPr kumimoji="0" lang="fr-FR" sz="16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74%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90 %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58.21%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strike="noStrike" kern="1200" baseline="0" dirty="0" smtClean="0"/>
                        <a:t>Nombre d’établissements scolaires à visiter</a:t>
                      </a:r>
                      <a:endParaRPr lang="fr-FR" sz="1600" b="1" i="0" u="none" strike="noStrike" kern="1200" baseline="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u="none" strike="noStrike" kern="1200" dirty="0" smtClean="0"/>
                        <a:t>937</a:t>
                      </a:r>
                      <a:endParaRPr kumimoji="0" lang="fr-FR" sz="18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426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84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strike="noStrike" kern="1200" baseline="0" dirty="0" smtClean="0"/>
                        <a:t>Nombre des visites des établissements scolaires</a:t>
                      </a:r>
                      <a:endParaRPr lang="fr-FR" sz="1600" b="1" i="0" u="none" strike="noStrike" kern="1200" baseline="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u="none" strike="noStrike" kern="1200" dirty="0" smtClean="0"/>
                        <a:t>880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u="none" strike="noStrike" kern="1200" dirty="0" smtClean="0"/>
                        <a:t>(93.91%)</a:t>
                      </a:r>
                      <a:endParaRPr kumimoji="0" lang="fr-FR" sz="18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712 </a:t>
                      </a:r>
                    </a:p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(+100%)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82</a:t>
                      </a:r>
                    </a:p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(97.61%)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2623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fr-FR" sz="1600" u="none" strike="noStrike" kern="1200" dirty="0"/>
                        <a:t>Taux de couverture de la population </a:t>
                      </a:r>
                      <a:r>
                        <a:rPr kumimoji="0" lang="fr-FR" sz="1600" u="none" strike="noStrike" kern="1200" dirty="0" smtClean="0"/>
                        <a:t>universitaire </a:t>
                      </a:r>
                      <a:r>
                        <a:rPr kumimoji="0" lang="fr-FR" sz="1600" u="none" strike="noStrike" kern="1200" dirty="0"/>
                        <a:t>par la visite médicale </a:t>
                      </a:r>
                      <a:r>
                        <a:rPr kumimoji="0" lang="fr-FR" sz="1600" u="none" strike="noStrike" kern="1200" dirty="0" smtClean="0"/>
                        <a:t>systématique</a:t>
                      </a:r>
                      <a:endParaRPr kumimoji="0" lang="fr-FR" sz="16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800" u="none" strike="noStrike" kern="1200" dirty="0" smtClean="0"/>
                        <a:t>100%</a:t>
                      </a:r>
                      <a:endParaRPr kumimoji="0" lang="fr-FR" sz="18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2296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1563"/>
          </a:xfrm>
          <a:noFill/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Besoins spécifiques</a:t>
            </a:r>
            <a:endParaRPr lang="fr-FR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007304034"/>
              </p:ext>
            </p:extLst>
          </p:nvPr>
        </p:nvGraphicFramePr>
        <p:xfrm>
          <a:off x="683568" y="2420888"/>
          <a:ext cx="7776864" cy="243731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489691"/>
                <a:gridCol w="2287173"/>
              </a:tblGrid>
              <a:tr h="790094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u="none" strike="noStrike" kern="1200" dirty="0" smtClean="0"/>
                        <a:t>Région 2014</a:t>
                      </a:r>
                      <a:endParaRPr kumimoji="0" lang="fr-FR" sz="2000" b="1" i="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u="none" strike="noStrike" kern="1200" dirty="0" smtClean="0"/>
                        <a:t>Nombre</a:t>
                      </a:r>
                      <a:r>
                        <a:rPr kumimoji="0" lang="fr-FR" sz="2000" u="none" strike="noStrike" kern="1200" baseline="0" dirty="0" smtClean="0"/>
                        <a:t> </a:t>
                      </a:r>
                      <a:endParaRPr kumimoji="0" lang="fr-FR" sz="2000" b="1" i="0" u="none" strike="noStrik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29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u="none" strike="noStrike" kern="1200" baseline="0" dirty="0" smtClean="0"/>
                        <a:t>Femmes victimes de violence</a:t>
                      </a:r>
                      <a:endParaRPr lang="fr-FR" sz="2400" b="1" u="none" strike="noStrike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701</a:t>
                      </a:r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7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u="none" strike="noStrike" kern="1200" baseline="0" dirty="0" smtClean="0"/>
                        <a:t>Enfants  victimes de violence</a:t>
                      </a:r>
                      <a:endParaRPr lang="fr-FR" sz="2400" b="1" u="none" strike="noStrike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2400" u="none" strike="noStrike" kern="1200" dirty="0" smtClean="0"/>
                        <a:t>61</a:t>
                      </a:r>
                      <a:endParaRPr kumimoji="0" lang="fr-FR" sz="24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5787003"/>
      </p:ext>
    </p:extLst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044313811"/>
              </p:ext>
            </p:extLst>
          </p:nvPr>
        </p:nvGraphicFramePr>
        <p:xfrm>
          <a:off x="899592" y="944559"/>
          <a:ext cx="7776865" cy="594773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146917"/>
                <a:gridCol w="1157487"/>
                <a:gridCol w="1157487"/>
                <a:gridCol w="1157487"/>
                <a:gridCol w="1157487"/>
              </a:tblGrid>
              <a:tr h="24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/>
                        <a:t>programmes </a:t>
                      </a:r>
                      <a:r>
                        <a:rPr lang="fr-FR" sz="1100" dirty="0"/>
                        <a:t>de santé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K</a:t>
                      </a:r>
                      <a:endParaRPr lang="fr-FR" sz="1000" b="1" kern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SS</a:t>
                      </a:r>
                      <a:endParaRPr lang="fr-FR" sz="1000" b="1" kern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SK</a:t>
                      </a:r>
                      <a:endParaRPr lang="fr-FR" sz="1000" b="1" kern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kern="1200" dirty="0" smtClean="0"/>
                        <a:t>Région </a:t>
                      </a:r>
                      <a:endParaRPr lang="fr-FR" sz="10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270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femmes recrutées en CPN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dirty="0" smtClean="0">
                          <a:latin typeface="Calibri"/>
                          <a:ea typeface="Calibri"/>
                          <a:cs typeface="Arial"/>
                        </a:rPr>
                        <a:t>939</a:t>
                      </a:r>
                      <a:endParaRPr lang="fr-FR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dirty="0" smtClean="0">
                          <a:latin typeface="Calibri"/>
                          <a:ea typeface="Calibri"/>
                          <a:cs typeface="Arial"/>
                        </a:rPr>
                        <a:t>367</a:t>
                      </a:r>
                      <a:endParaRPr lang="fr-FR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dirty="0" smtClean="0">
                          <a:latin typeface="Calibri"/>
                          <a:ea typeface="Calibri"/>
                          <a:cs typeface="Arial"/>
                        </a:rPr>
                        <a:t>97</a:t>
                      </a:r>
                      <a:endParaRPr lang="fr-FR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1403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270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femmes examinées en post natale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222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28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91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341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270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grossesses à risque dépistées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60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559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d’enfants moins d’1an vaccinés par DTC3 HIB3 POLIO 3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1268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92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63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1423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270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Nouvelles acceptantes en PF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1784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677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88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2549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559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consultations réalisées ensemble de la population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23459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13645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11623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48727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559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consultations réalisées enfants de moins de 5 ans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8021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2744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582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11 347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559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consultations réalisées par la VMS en milieu scolaire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2640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477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890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4007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410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d’hypertendus </a:t>
                      </a:r>
                      <a:r>
                        <a:rPr lang="fr-FR" sz="1200" dirty="0" smtClean="0"/>
                        <a:t>dépistés et pris </a:t>
                      </a:r>
                      <a:r>
                        <a:rPr lang="fr-FR" sz="1200" dirty="0"/>
                        <a:t>en charge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420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321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391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1132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410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dirty="0"/>
                        <a:t>Nombre de diabétiques </a:t>
                      </a:r>
                      <a:r>
                        <a:rPr lang="fr-FR" sz="1200" dirty="0" smtClean="0"/>
                        <a:t>dépistés et pris en charge</a:t>
                      </a:r>
                      <a:endParaRPr lang="fr-FR" sz="105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505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375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92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972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266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kern="1200" dirty="0" smtClean="0"/>
                        <a:t>Nombre de lames prélevées (goutte épaisse)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2147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--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--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2147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266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kern="1200" dirty="0" smtClean="0"/>
                        <a:t>Nombre de gites prospectées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28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--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--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  <a:tr h="5551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kern="1200" dirty="0" smtClean="0"/>
                        <a:t>Nombre d’opérations de désinfections des puits collectifs réalisées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517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--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--</a:t>
                      </a:r>
                    </a:p>
                  </a:txBody>
                  <a:tcPr marL="63623" marR="636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</a:rPr>
                        <a:t>517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623" marR="63623" marT="0" marB="0" anchor="ctr"/>
                </a:tc>
              </a:tr>
            </a:tbl>
          </a:graphicData>
        </a:graphic>
      </p:graphicFrame>
      <p:sp>
        <p:nvSpPr>
          <p:cNvPr id="38988" name="ZoneTexte 4"/>
          <p:cNvSpPr txBox="1">
            <a:spLocks noChangeArrowheads="1"/>
          </p:cNvSpPr>
          <p:nvPr/>
        </p:nvSpPr>
        <p:spPr bwMode="auto">
          <a:xfrm>
            <a:off x="0" y="332656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+mj-ea"/>
                <a:cs typeface="Times New Roman" pitchFamily="18" charset="0"/>
              </a:rPr>
              <a:t>SANTE RURALE/ EQUIPE MOBILE</a:t>
            </a:r>
            <a:endParaRPr lang="fr-FR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4455004"/>
      </p:ext>
    </p:extLst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288" y="18446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59632" y="260648"/>
            <a:ext cx="7884368" cy="953766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</a:rPr>
              <a:t> </a:t>
            </a:r>
            <a:r>
              <a:rPr lang="fr-F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SANTE RURALE /  </a:t>
            </a:r>
            <a:r>
              <a:rPr lang="fr-FR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Caravane médicale </a:t>
            </a:r>
            <a:endParaRPr lang="fr-FR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331640" y="1700808"/>
          <a:ext cx="7358115" cy="399217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85129"/>
                <a:gridCol w="2536493"/>
                <a:gridCol w="2536493"/>
              </a:tblGrid>
              <a:tr h="849847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Provinces</a:t>
                      </a:r>
                    </a:p>
                    <a:p>
                      <a:pPr algn="ctr"/>
                      <a:r>
                        <a:rPr lang="fr-FR" sz="2800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fr-FR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Réalisées/programmées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Bénéficiaires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182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Kenitra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3/4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7849</a:t>
                      </a:r>
                      <a:endParaRPr lang="fr-FR" sz="2800" b="1" dirty="0"/>
                    </a:p>
                  </a:txBody>
                  <a:tcPr/>
                </a:tc>
              </a:tr>
              <a:tr h="76182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Sidi </a:t>
                      </a:r>
                      <a:r>
                        <a:rPr lang="fr-FR" sz="2400" dirty="0" err="1" smtClean="0"/>
                        <a:t>kacem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6/10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6 955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182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Sidi Slimane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2/7 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3804</a:t>
                      </a:r>
                      <a:endParaRPr lang="fr-FR" sz="2800" b="1" dirty="0"/>
                    </a:p>
                  </a:txBody>
                  <a:tcPr/>
                </a:tc>
              </a:tr>
              <a:tr h="76182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Région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11/21</a:t>
                      </a:r>
                      <a:endParaRPr lang="fr-FR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18608</a:t>
                      </a:r>
                      <a:endParaRPr lang="fr-FR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7505" y="692696"/>
          <a:ext cx="8856984" cy="5974080"/>
        </p:xfrm>
        <a:graphic>
          <a:graphicData uri="http://schemas.openxmlformats.org/drawingml/2006/table">
            <a:tbl>
              <a:tblPr/>
              <a:tblGrid>
                <a:gridCol w="4040561"/>
                <a:gridCol w="940161"/>
                <a:gridCol w="1013183"/>
                <a:gridCol w="1046652"/>
                <a:gridCol w="839755"/>
                <a:gridCol w="976672"/>
              </a:tblGrid>
              <a:tr h="3525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INDICATEURS 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IDRISSI KENITRA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ZOUBIR SKIREJ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CHP SIDI SLIMANE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CHP Sidi Kacem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Région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Admissions totales dont 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42612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17720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72277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Admission en hospitalisation complète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28523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48679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Admission en hospitalisation de jour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23598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Taux d’hospitalisation (admissions totales/population)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Journées d’hospitalisation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125384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18253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163339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T.O.M. en 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25,38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Passage aux urgences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142 215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18537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71255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66175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298182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Nombre de Consultations spécialisées externes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47 265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25665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86255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d’Intervention Chirurgicale Majeurs (ICM)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d’accouchements en milieu hospitalier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13859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24611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césariennes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1127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décès intra hospitaliers  ( y compris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décés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maternel et néonatal)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décès maternels hospitaliers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7M+9R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décès de nouveaux nés&lt; 24H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Malades dialysés au niveau de l’hôpital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Mammographie de dépistage réalisé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Ratio ICM/Chirurgien/Semaine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Ratio ICM/Salle opératoire fonctionnelle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Ratio malades hémodialysés/Générateur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Population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673 415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300 585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335 000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511 000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1820000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lits hospitaliers fonctionnels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chirurgien hospitalier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centre d'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hémodyalise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salles opératoires fonctionnelles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5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Nombre de générateur d'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hemodialyse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331640" y="0"/>
            <a:ext cx="7498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Production/réseau hospitalier</a:t>
            </a:r>
            <a:endParaRPr lang="fr-F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1582738" y="1628775"/>
            <a:ext cx="7561262" cy="4895850"/>
          </a:xfrm>
          <a:noFill/>
        </p:spPr>
        <p:txBody>
          <a:bodyPr rtlCol="0">
            <a:normAutofit fontScale="92500" lnSpcReduction="20000"/>
          </a:bodyPr>
          <a:lstStyle/>
          <a:p>
            <a:pPr algn="just">
              <a:buBlip>
                <a:blip r:embed="rId3"/>
              </a:buBlip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Nombre  estimé de bénéficiaires RAMED: </a:t>
            </a:r>
            <a:r>
              <a:rPr lang="ar-MA" sz="3100" b="1" dirty="0" smtClean="0">
                <a:latin typeface="Times New Roman" pitchFamily="18" charset="0"/>
                <a:cs typeface="Times New Roman" pitchFamily="18" charset="0"/>
              </a:rPr>
              <a:t>507080</a:t>
            </a:r>
            <a:endParaRPr lang="fr-FR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MA" b="1" dirty="0" smtClean="0">
                <a:latin typeface="Times New Roman" pitchFamily="18" charset="0"/>
                <a:cs typeface="Times New Roman" pitchFamily="18" charset="0"/>
              </a:rPr>
              <a:t>271650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vulnérables et </a:t>
            </a:r>
            <a:r>
              <a:rPr lang="ar-MA" b="1" dirty="0" smtClean="0">
                <a:latin typeface="Times New Roman" pitchFamily="18" charset="0"/>
                <a:cs typeface="Times New Roman" pitchFamily="18" charset="0"/>
              </a:rPr>
              <a:t>235430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pauvres).</a:t>
            </a:r>
          </a:p>
          <a:p>
            <a:pPr algn="just">
              <a:buNone/>
              <a:defRPr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Blip>
                <a:blip r:embed="rId3"/>
              </a:buBlip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Nombre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CS de rattachement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66 CSR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fontAlgn="auto" hangingPunct="1">
              <a:spcAft>
                <a:spcPts val="0"/>
              </a:spcAft>
              <a:buBlip>
                <a:blip r:embed="rId3"/>
              </a:buBlip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Nombre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ramédistes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pris en charge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dans les hôpitaux de la région depuis la généralisation jusqu’à Décembre 2014 :  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                        214 416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ramédistes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Blip>
                <a:blip r:embed="rId3"/>
              </a:buBlip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Dépenses engagées par les hôpitaux de la région au profit des ramédistes depuis le lancement : 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                           126 393 915,30 DH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Titre 1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1066800"/>
          </a:xfrm>
          <a:noFill/>
        </p:spPr>
        <p:txBody>
          <a:bodyPr/>
          <a:lstStyle/>
          <a:p>
            <a:pPr algn="ctr" eaLnBrk="1" hangingPunct="1"/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RAMED 2014</a:t>
            </a: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203848" y="476672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DF1FD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Hygiène alimentaire 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51520" y="0"/>
            <a:ext cx="9144000" cy="692696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cs typeface="+mn-cs"/>
              </a:rPr>
              <a:t>Santé Environnement</a:t>
            </a:r>
          </a:p>
        </p:txBody>
      </p:sp>
      <p:graphicFrame>
        <p:nvGraphicFramePr>
          <p:cNvPr id="7" name="Graphique 6"/>
          <p:cNvGraphicFramePr/>
          <p:nvPr/>
        </p:nvGraphicFramePr>
        <p:xfrm>
          <a:off x="323528" y="836712"/>
          <a:ext cx="839187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/>
        </p:nvGraphicFramePr>
        <p:xfrm>
          <a:off x="395536" y="3645024"/>
          <a:ext cx="5112568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6372200" y="3933056"/>
            <a:ext cx="20891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 dirty="0">
                <a:solidFill>
                  <a:prstClr val="black"/>
                </a:solidFill>
                <a:latin typeface="+mn-lt"/>
                <a:cs typeface="+mn-cs"/>
              </a:rPr>
              <a:t>Education sanitaire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3645024"/>
            <a:ext cx="47529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prstClr val="black"/>
                </a:solidFill>
                <a:latin typeface="+mn-lt"/>
                <a:cs typeface="+mn-cs"/>
              </a:rPr>
              <a:t>Inspections des établissements alimentaires</a:t>
            </a:r>
          </a:p>
        </p:txBody>
      </p:sp>
      <p:graphicFrame>
        <p:nvGraphicFramePr>
          <p:cNvPr id="15" name="Graphique 14"/>
          <p:cNvGraphicFramePr/>
          <p:nvPr/>
        </p:nvGraphicFramePr>
        <p:xfrm>
          <a:off x="5436096" y="3429000"/>
          <a:ext cx="37079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67544" y="2708919"/>
          <a:ext cx="3168352" cy="33123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168352"/>
              </a:tblGrid>
              <a:tr h="78918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dirty="0" smtClean="0"/>
                        <a:t>Examen des documents d’urbanisme</a:t>
                      </a:r>
                      <a:endParaRPr lang="fr-FR" sz="1800" b="1" dirty="0">
                        <a:solidFill>
                          <a:schemeClr val="dk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  <a:tr h="504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-SDAU de la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region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GCBH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-PA ARBAOUA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 </a:t>
                      </a:r>
                      <a:r>
                        <a:rPr lang="fr-FR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My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BOUSSELHAM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-PA DLALHA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-PA SIDI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ALLAL TAZI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67544" y="836712"/>
          <a:ext cx="8280920" cy="1490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43657"/>
                <a:gridCol w="2072108"/>
                <a:gridCol w="2224595"/>
                <a:gridCol w="1640560"/>
              </a:tblGrid>
              <a:tr h="79060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u="none" strike="noStrike" kern="1200" dirty="0" smtClean="0"/>
                        <a:t>Evaluation intégrée</a:t>
                      </a:r>
                      <a:r>
                        <a:rPr lang="fr-FR" sz="1600" b="1" u="none" strike="noStrike" kern="1200" baseline="0" dirty="0" smtClean="0"/>
                        <a:t> de l’Environnement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u="none" strike="noStrike" kern="1200" dirty="0" smtClean="0"/>
                        <a:t>Système d’information en</a:t>
                      </a:r>
                      <a:r>
                        <a:rPr lang="fr-FR" sz="1600" b="1" u="none" strike="noStrike" kern="1200" baseline="0" dirty="0" smtClean="0"/>
                        <a:t> Santé Environnement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u="none" strike="noStrike" kern="1200" dirty="0" smtClean="0"/>
                        <a:t>Nbre d’atelier</a:t>
                      </a:r>
                      <a:r>
                        <a:rPr lang="fr-FR" sz="1600" b="1" u="none" strike="noStrike" kern="1200" baseline="0" dirty="0" smtClean="0"/>
                        <a:t>s de suivi de la qualité de l’air</a:t>
                      </a:r>
                      <a:r>
                        <a:rPr lang="fr-FR" sz="1600" b="1" u="none" strike="noStrike" kern="1200" dirty="0" smtClean="0"/>
                        <a:t>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u="none" strike="noStrike" kern="1200" dirty="0" smtClean="0"/>
                        <a:t>Plan de gestion de sécurité</a:t>
                      </a:r>
                      <a:r>
                        <a:rPr lang="fr-FR" sz="1600" b="1" u="none" strike="noStrike" kern="1200" baseline="0" dirty="0" smtClean="0"/>
                        <a:t> sanitaire de l’eau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554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923928" y="2412943"/>
          <a:ext cx="4896544" cy="463090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87041"/>
                <a:gridCol w="2356511"/>
                <a:gridCol w="1352992"/>
              </a:tblGrid>
              <a:tr h="6151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Catégorie</a:t>
                      </a:r>
                      <a:r>
                        <a:rPr lang="fr-FR" sz="1600" b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Nbre</a:t>
                      </a:r>
                      <a:r>
                        <a:rPr lang="fr-FR" sz="1600" b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des EIE examinées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31563"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b="1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Kénitra</a:t>
                      </a:r>
                      <a:r>
                        <a:rPr lang="fr-FR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Carrière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Gravière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788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Compagne sismique 3D du permis de recherche pétrolière (Sté Chariot </a:t>
                      </a:r>
                      <a:r>
                        <a:rPr lang="fr-FR" sz="16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Oil</a:t>
                      </a: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Papétrie</a:t>
                      </a: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(GPC)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125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Forage des puits d’exploitation pétrolière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579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Sidi Slimane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Carriére</a:t>
                      </a: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46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Sidi Kacem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Ballastière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41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Trituration d’olives 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Carrière </a:t>
                      </a:r>
                      <a:endParaRPr lang="fr-FR" sz="16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6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6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Région 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itre 1"/>
          <p:cNvSpPr txBox="1">
            <a:spLocks/>
          </p:cNvSpPr>
          <p:nvPr/>
        </p:nvSpPr>
        <p:spPr>
          <a:xfrm>
            <a:off x="0" y="260648"/>
            <a:ext cx="9144000" cy="850106"/>
          </a:xfrm>
          <a:prstGeom prst="rect">
            <a:avLst/>
          </a:prstGeom>
          <a:noFill/>
        </p:spPr>
        <p:txBody>
          <a:bodyPr anchor="ctr">
            <a:norm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2800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Calibri" pitchFamily="34" charset="0"/>
              </a:rPr>
              <a:t>Activités intersectorielles</a:t>
            </a:r>
          </a:p>
        </p:txBody>
      </p:sp>
      <p:sp>
        <p:nvSpPr>
          <p:cNvPr id="9222" name="ZoneTexte 10"/>
          <p:cNvSpPr txBox="1">
            <a:spLocks noChangeArrowheads="1"/>
          </p:cNvSpPr>
          <p:nvPr/>
        </p:nvSpPr>
        <p:spPr bwMode="auto">
          <a:xfrm>
            <a:off x="468313" y="6211888"/>
            <a:ext cx="4103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PA: plan d’aménagement, </a:t>
            </a:r>
          </a:p>
          <a:p>
            <a:r>
              <a:rPr lang="fr-FR" sz="1200"/>
              <a:t>SDAU: Schéma Directeur d’aménagement urbain</a:t>
            </a:r>
          </a:p>
          <a:p>
            <a:r>
              <a:rPr lang="fr-FR" sz="1200"/>
              <a:t>EIE: Etude d’impact sur l’environnement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51520" y="188640"/>
            <a:ext cx="9144000" cy="188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cs typeface="+mn-cs"/>
              </a:rPr>
              <a:t>Santé Environnement</a:t>
            </a: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1988840"/>
            <a:ext cx="7560840" cy="4536504"/>
          </a:xfrm>
        </p:spPr>
        <p:txBody>
          <a:bodyPr>
            <a:normAutofit/>
          </a:bodyPr>
          <a:lstStyle/>
          <a:p>
            <a:pPr algn="just">
              <a:buBlip>
                <a:blip r:embed="rId2"/>
              </a:buBlip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Répondre aux attentes essentielles de la population et aux nouveaux défis liés à la santé (nouvelles priorités); </a:t>
            </a: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Restaurer un climat de confiance entre les parties prenantes du secteur. </a:t>
            </a: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(Stratégie Sectorielle du Ministère de la Santé; 2012-2016)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14348" y="571480"/>
            <a:ext cx="7498080" cy="56207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Conclusion </a:t>
            </a:r>
            <a:endParaRPr kumimoji="0" lang="fr-FR" sz="4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fia\Desktop\téléchargement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3779912" y="4725144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MERCI POUR VOTRE ATTENTION </a:t>
            </a:r>
            <a:endParaRPr lang="fr-FR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79512" y="-603448"/>
          <a:ext cx="8964488" cy="67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 noGrp="1"/>
          </p:cNvSpPr>
          <p:nvPr>
            <p:ph type="title" idx="4294967295"/>
          </p:nvPr>
        </p:nvSpPr>
        <p:spPr>
          <a:xfrm>
            <a:off x="4932040" y="0"/>
            <a:ext cx="4464050" cy="3744913"/>
          </a:xfrm>
          <a:ln>
            <a:noFill/>
          </a:ln>
        </p:spPr>
        <p:txBody>
          <a:bodyPr>
            <a:normAutofit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Monographie</a:t>
            </a:r>
            <a:b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de la région </a:t>
            </a:r>
            <a:b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GCBH</a:t>
            </a:r>
            <a:b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r-F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2014</a:t>
            </a:r>
            <a:endParaRPr lang="fr-F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067944" y="4293096"/>
            <a:ext cx="4176464" cy="2040731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5125" indent="-282575" algn="just">
              <a:buFontTx/>
              <a:buChar char="-"/>
            </a:pPr>
            <a:r>
              <a:rPr lang="fr-FR" altLang="fr-FR" b="1" dirty="0" smtClean="0">
                <a:latin typeface="Times New Roman" pitchFamily="18" charset="0"/>
                <a:cs typeface="Times New Roman" pitchFamily="18" charset="0"/>
              </a:rPr>
              <a:t>Superficie </a:t>
            </a:r>
            <a:r>
              <a:rPr lang="ar-MA" altLang="fr-FR" b="1" dirty="0">
                <a:latin typeface="Times New Roman" pitchFamily="18" charset="0"/>
                <a:cs typeface="Times New Roman" pitchFamily="18" charset="0"/>
              </a:rPr>
              <a:t>8.805</a:t>
            </a:r>
            <a:r>
              <a:rPr lang="fr-FR" alt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b="1" dirty="0">
                <a:latin typeface="Times New Roman" pitchFamily="18" charset="0"/>
                <a:cs typeface="Times New Roman" pitchFamily="18" charset="0"/>
              </a:rPr>
              <a:t>km² </a:t>
            </a:r>
            <a:r>
              <a:rPr lang="fr-FR" altLang="fr-F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MA" altLang="fr-FR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MA" alt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%)</a:t>
            </a:r>
          </a:p>
          <a:p>
            <a:pPr marL="365125" indent="-282575" algn="just">
              <a:buFontTx/>
              <a:buChar char="-"/>
            </a:pPr>
            <a:r>
              <a:rPr lang="fr-FR" altLang="fr-FR" b="1" dirty="0" smtClean="0">
                <a:latin typeface="Times New Roman" pitchFamily="18" charset="0"/>
                <a:cs typeface="Times New Roman" pitchFamily="18" charset="0"/>
              </a:rPr>
              <a:t> Population :</a:t>
            </a:r>
            <a:r>
              <a:rPr lang="fr-FR" altLang="fr-F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b="1" dirty="0" smtClean="0">
                <a:latin typeface="Times New Roman" pitchFamily="18" charset="0"/>
                <a:cs typeface="Times New Roman" pitchFamily="18" charset="0"/>
              </a:rPr>
              <a:t>1.840.000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hab.</a:t>
            </a:r>
            <a:endParaRPr lang="fr-FR" altLang="fr-FR" dirty="0">
              <a:latin typeface="Times New Roman" pitchFamily="18" charset="0"/>
              <a:cs typeface="Times New Roman" pitchFamily="18" charset="0"/>
            </a:endParaRPr>
          </a:p>
          <a:p>
            <a:pPr marL="365125" indent="-282575" algn="just">
              <a:buFont typeface="Wingdings 2" pitchFamily="18" charset="2"/>
              <a:buNone/>
            </a:pPr>
            <a:r>
              <a:rPr lang="fr-FR" altLang="fr-FR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altLang="fr-FR" b="1" dirty="0" smtClean="0">
                <a:latin typeface="Times New Roman" pitchFamily="18" charset="0"/>
                <a:cs typeface="Times New Roman" pitchFamily="18" charset="0"/>
              </a:rPr>
              <a:t>   Densité</a:t>
            </a:r>
            <a:r>
              <a:rPr lang="fr-FR" alt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altLang="fr-FR" sz="2000" b="1" dirty="0" smtClean="0">
                <a:latin typeface="Times New Roman" pitchFamily="18" charset="0"/>
                <a:cs typeface="Times New Roman" pitchFamily="18" charset="0"/>
              </a:rPr>
              <a:t>209 </a:t>
            </a:r>
            <a:r>
              <a:rPr lang="fr-FR" altLang="fr-FR" sz="2000" b="1" dirty="0">
                <a:latin typeface="Times New Roman" pitchFamily="18" charset="0"/>
                <a:cs typeface="Times New Roman" pitchFamily="18" charset="0"/>
              </a:rPr>
              <a:t>hab./km</a:t>
            </a:r>
            <a:r>
              <a:rPr lang="fr-FR" altLang="fr-FR" sz="20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altLang="fr-FR" sz="2000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altLang="fr-FR" sz="2000" dirty="0">
              <a:latin typeface="Times New Roman" pitchFamily="18" charset="0"/>
              <a:cs typeface="Times New Roman" pitchFamily="18" charset="0"/>
            </a:endParaRPr>
          </a:p>
          <a:p>
            <a:pPr marL="365125" indent="-282575" algn="just">
              <a:buFontTx/>
              <a:buChar char="-"/>
            </a:pPr>
            <a:r>
              <a:rPr lang="fr-FR" altLang="fr-FR" b="1" dirty="0" smtClean="0">
                <a:latin typeface="Times New Roman" pitchFamily="18" charset="0"/>
                <a:cs typeface="Times New Roman" pitchFamily="18" charset="0"/>
              </a:rPr>
              <a:t>Population rurale régionale : 52%</a:t>
            </a:r>
            <a:endParaRPr lang="fr-FR" alt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79512" y="2420888"/>
            <a:ext cx="5184576" cy="1931665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  Provinces,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Communes Urbaines,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 Communes </a:t>
            </a:r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Rurales,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Cercles,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Caïdats.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fr-F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899592" y="1628800"/>
          <a:ext cx="7704855" cy="403244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411678"/>
                <a:gridCol w="1615817"/>
                <a:gridCol w="1530774"/>
                <a:gridCol w="1323367"/>
                <a:gridCol w="1823219"/>
              </a:tblGrid>
              <a:tr h="67888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u="none" strike="noStrike" dirty="0" smtClean="0"/>
                        <a:t>2014</a:t>
                      </a:r>
                      <a:r>
                        <a:rPr lang="fr-FR" sz="1800" u="none" strike="noStrike" dirty="0"/>
                        <a:t> 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Kenitra</a:t>
                      </a:r>
                      <a:endParaRPr lang="fr-FR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S. Kacem</a:t>
                      </a:r>
                      <a:endParaRPr lang="fr-FR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S. Slimane</a:t>
                      </a:r>
                      <a:endParaRPr lang="fr-FR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Région</a:t>
                      </a:r>
                      <a:endParaRPr lang="fr-FR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72863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1600" b="1" u="none" strike="noStrike" dirty="0"/>
                        <a:t>Population générale 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994 000</a:t>
                      </a:r>
                      <a:endParaRPr lang="fr-F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511 000</a:t>
                      </a:r>
                      <a:endParaRPr lang="fr-F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335 000</a:t>
                      </a:r>
                      <a:endParaRPr lang="fr-F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1  840 000</a:t>
                      </a:r>
                      <a:endParaRPr lang="fr-F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</a:tr>
              <a:tr h="577172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1600" b="1" u="none" strike="noStrike" dirty="0" smtClean="0"/>
                        <a:t>Rurale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u="none" strike="noStrike" dirty="0" smtClean="0"/>
                        <a:t>409</a:t>
                      </a:r>
                      <a:r>
                        <a:rPr lang="fr-FR" sz="1600" u="none" strike="noStrike" baseline="0" dirty="0" smtClean="0"/>
                        <a:t> </a:t>
                      </a:r>
                      <a:r>
                        <a:rPr lang="fr-FR" sz="1600" u="none" strike="noStrike" dirty="0" smtClean="0"/>
                        <a:t>000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u="none" strike="noStrike" kern="1200" dirty="0" smtClean="0"/>
                        <a:t>41%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u="none" strike="noStrike" dirty="0" smtClean="0"/>
                        <a:t>339</a:t>
                      </a:r>
                      <a:r>
                        <a:rPr lang="fr-FR" sz="1600" u="none" strike="noStrike" baseline="0" dirty="0" smtClean="0"/>
                        <a:t> </a:t>
                      </a:r>
                      <a:r>
                        <a:rPr lang="fr-FR" sz="1600" u="none" strike="noStrike" dirty="0" smtClean="0"/>
                        <a:t>000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u="none" strike="noStrike" kern="1200" dirty="0" smtClean="0"/>
                        <a:t>66%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u="none" strike="noStrike" dirty="0" smtClean="0"/>
                        <a:t>206</a:t>
                      </a:r>
                      <a:r>
                        <a:rPr lang="fr-FR" sz="1600" u="none" strike="noStrike" baseline="0" dirty="0" smtClean="0"/>
                        <a:t> </a:t>
                      </a:r>
                      <a:r>
                        <a:rPr lang="fr-FR" sz="1600" u="none" strike="noStrike" dirty="0" smtClean="0"/>
                        <a:t>000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u="none" strike="noStrike" kern="1200" dirty="0" smtClean="0"/>
                        <a:t>61%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u="none" strike="noStrike" dirty="0" smtClean="0"/>
                        <a:t>954</a:t>
                      </a:r>
                      <a:r>
                        <a:rPr lang="fr-FR" sz="1600" u="none" strike="noStrike" baseline="0" dirty="0" smtClean="0"/>
                        <a:t> </a:t>
                      </a:r>
                      <a:r>
                        <a:rPr lang="fr-FR" sz="1600" u="none" strike="noStrike" dirty="0" smtClean="0"/>
                        <a:t>000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u="none" strike="noStrike" kern="1200" dirty="0" smtClean="0"/>
                        <a:t>52%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301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1600" b="1" u="none" strike="noStrike" dirty="0" smtClean="0"/>
                        <a:t>Urbaine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585 000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172</a:t>
                      </a:r>
                      <a:r>
                        <a:rPr kumimoji="0" lang="fr-FR" sz="1600" u="none" strike="noStrike" kern="1200" baseline="0" dirty="0" smtClean="0"/>
                        <a:t> </a:t>
                      </a:r>
                      <a:r>
                        <a:rPr kumimoji="0" lang="fr-FR" sz="1600" u="none" strike="noStrike" kern="1200" dirty="0" smtClean="0"/>
                        <a:t>000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129</a:t>
                      </a:r>
                      <a:r>
                        <a:rPr kumimoji="0" lang="fr-FR" sz="1600" u="none" strike="noStrike" kern="1200" baseline="0" dirty="0" smtClean="0"/>
                        <a:t> </a:t>
                      </a:r>
                      <a:r>
                        <a:rPr kumimoji="0" lang="fr-FR" sz="1600" u="none" strike="noStrike" kern="1200" dirty="0" smtClean="0"/>
                        <a:t>000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886 000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7717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u="none" strike="noStrike" kern="1200" dirty="0" smtClean="0"/>
                        <a:t>NA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u="none" strike="noStrike" kern="1200" dirty="0" smtClean="0"/>
                        <a:t>%</a:t>
                      </a:r>
                      <a:r>
                        <a:rPr kumimoji="0" lang="fr-FR" sz="1800" b="1" u="none" strike="noStrike" kern="1200" baseline="0" dirty="0" smtClean="0"/>
                        <a:t> NA rurales</a:t>
                      </a:r>
                      <a:endParaRPr kumimoji="0" lang="fr-FR" sz="18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 rtl="0" eaLnBrk="1" fontAlgn="t" latinLnBrk="0" hangingPunct="1"/>
                      <a:r>
                        <a:rPr kumimoji="0" lang="fr-FR" sz="1600" u="none" strike="noStrike" kern="1200" dirty="0" smtClean="0"/>
                        <a:t>19 455</a:t>
                      </a:r>
                    </a:p>
                    <a:p>
                      <a:pPr marL="0" indent="0" algn="ctr" rtl="0" eaLnBrk="1" fontAlgn="t" latinLnBrk="0" hangingPunct="1"/>
                      <a:r>
                        <a:rPr kumimoji="0" lang="fr-FR" sz="1600" u="none" strike="noStrike" kern="1200" dirty="0" smtClean="0"/>
                        <a:t>48,6%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10 866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72,2%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6 971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68,2%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37 292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59%</a:t>
                      </a:r>
                      <a:endParaRPr kumimoji="0" lang="fr-FR" sz="16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52122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u="none" strike="noStrike" kern="1200" dirty="0" smtClean="0"/>
                        <a:t>FMAR </a:t>
                      </a:r>
                      <a:endParaRPr kumimoji="0" lang="fr-FR" sz="18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 rtl="0" eaLnBrk="1" fontAlgn="t" latinLnBrk="0" hangingPunct="1"/>
                      <a:r>
                        <a:rPr kumimoji="0" lang="fr-FR" sz="1600" u="none" strike="noStrike" kern="1200" dirty="0" smtClean="0"/>
                        <a:t>154 756</a:t>
                      </a:r>
                      <a:endParaRPr kumimoji="0" lang="fr-FR" sz="160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77 411</a:t>
                      </a:r>
                      <a:endParaRPr kumimoji="0" lang="fr-FR" sz="160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50 612</a:t>
                      </a:r>
                      <a:endParaRPr kumimoji="0" lang="fr-FR" sz="160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u="none" strike="noStrike" kern="1200" dirty="0" smtClean="0"/>
                        <a:t>282 779</a:t>
                      </a:r>
                      <a:endParaRPr kumimoji="0" lang="fr-FR" sz="160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732832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1600" b="1" u="none" strike="noStrike" dirty="0" err="1" smtClean="0"/>
                        <a:t>Ramédistes</a:t>
                      </a:r>
                      <a:r>
                        <a:rPr lang="fr-FR" sz="1600" b="1" u="none" strike="noStrike" baseline="0" dirty="0" smtClean="0"/>
                        <a:t> estimés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278 320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143 080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93 800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fr-FR" sz="1600" u="none" strike="noStrike" kern="1200" dirty="0" smtClean="0"/>
                        <a:t>515 200</a:t>
                      </a:r>
                      <a:endParaRPr kumimoji="0" lang="fr-FR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1115616" y="0"/>
            <a:ext cx="8028384" cy="1255762"/>
          </a:xfrm>
          <a:prstGeom prst="rect">
            <a:avLst/>
          </a:prstGeom>
          <a:noFill/>
          <a:ln cap="rnd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DONNEES DEMOGRAPHIQUES DE LA REGION PAR PROVINCE ET PAR MILIEU</a:t>
            </a:r>
            <a:endParaRPr kumimoji="0" lang="fr-FR" sz="24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00192" y="5877272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(DRS GCBH; 2014)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1187624" y="1844824"/>
            <a:ext cx="7772400" cy="2376264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Offre de soins régionale</a:t>
            </a:r>
          </a:p>
          <a:p>
            <a:pPr algn="ctr"/>
            <a:endParaRPr lang="fr-FR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971600" y="1916832"/>
          <a:ext cx="7560840" cy="338437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692902"/>
                <a:gridCol w="932158"/>
                <a:gridCol w="1035732"/>
                <a:gridCol w="1139304"/>
                <a:gridCol w="1760744"/>
              </a:tblGrid>
              <a:tr h="3952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Provinces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Hôpitaux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Capacité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4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CHR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CHP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HL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22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KENITRA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01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-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01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516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0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SIDI KACEM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-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01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-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202</a:t>
                      </a:r>
                      <a:endParaRPr lang="fr-FR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22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SIDI SLIMANE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-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01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/>
                        <a:t>-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50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22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/>
                        <a:t>Total région</a:t>
                      </a:r>
                      <a:endParaRPr lang="fr-F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01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02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01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768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84150"/>
            <a:ext cx="91440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RÉSEAU</a:t>
            </a:r>
            <a:r>
              <a:rPr kumimoji="0" lang="fr-FR" b="1" i="0" strike="noStrike" normalizeH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HOSPITALIER</a:t>
            </a:r>
            <a:r>
              <a:rPr kumimoji="0" lang="fr-FR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kumimoji="0" lang="fr-FR" sz="2400" b="1" i="0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09929" y="5877272"/>
            <a:ext cx="11160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777875" algn="l"/>
              </a:tabLst>
            </a:pPr>
            <a:r>
              <a:rPr lang="fr-FR" sz="1200" dirty="0" smtClean="0"/>
              <a:t>( DRS; 2014)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79712" y="5733257"/>
            <a:ext cx="4248472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Ratio  Régional : 2396 Hab./lit</a:t>
            </a:r>
          </a:p>
          <a:p>
            <a:pPr algn="ctr"/>
            <a:endParaRPr lang="fr-FR" sz="2000" b="1" dirty="0"/>
          </a:p>
        </p:txBody>
      </p:sp>
    </p:spTree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439630823"/>
              </p:ext>
            </p:extLst>
          </p:nvPr>
        </p:nvGraphicFramePr>
        <p:xfrm>
          <a:off x="971600" y="1700808"/>
          <a:ext cx="7632848" cy="375210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261616"/>
                <a:gridCol w="1310167"/>
                <a:gridCol w="1023963"/>
                <a:gridCol w="1097758"/>
                <a:gridCol w="1251311"/>
                <a:gridCol w="1688033"/>
              </a:tblGrid>
              <a:tr h="863673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2014</a:t>
                      </a:r>
                      <a:endParaRPr lang="fr-FR" sz="18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Médecins généralistes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Médecins  spécialistes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Infirmiers (ères)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Sage femmes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Administrateurs</a:t>
                      </a:r>
                      <a:endParaRPr lang="fr-FR" sz="16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163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err="1">
                          <a:effectLst/>
                        </a:rPr>
                        <a:t>Kénitra</a:t>
                      </a:r>
                      <a:endParaRPr lang="fr-FR" sz="14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54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76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259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30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113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Sidi </a:t>
                      </a:r>
                      <a:r>
                        <a:rPr lang="fr-FR" sz="1600" dirty="0" err="1">
                          <a:effectLst/>
                        </a:rPr>
                        <a:t>Kacem</a:t>
                      </a:r>
                      <a:endParaRPr lang="fr-FR" sz="14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8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26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109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10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40</a:t>
                      </a:r>
                      <a:endParaRPr lang="fr-FR" sz="18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Sidi Slimane</a:t>
                      </a:r>
                      <a:endParaRPr lang="fr-FR" sz="1400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8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11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52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9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</a:tr>
              <a:tr h="72819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>
                          <a:effectLst/>
                        </a:rPr>
                        <a:t>Région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70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1800" kern="1200" dirty="0" smtClean="0">
                          <a:effectLst/>
                        </a:rPr>
                        <a:t>113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420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49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166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3200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RÉSEAU</a:t>
            </a:r>
            <a:r>
              <a:rPr kumimoji="0" lang="fr-FR" sz="3200" b="1" i="0" strike="noStrike" normalizeH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HOSPITALIER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fr-FR" sz="2800" b="1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Ressources Humaines</a:t>
            </a:r>
            <a:r>
              <a:rPr kumimoji="0" lang="fr-FR" sz="3600" b="1" i="0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 </a:t>
            </a:r>
            <a:endParaRPr kumimoji="0" lang="fr-FR" b="1" i="0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949280"/>
            <a:ext cx="849694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fr-FR" sz="1100" b="1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Times New Roman" pitchFamily="18" charset="0"/>
              </a:rPr>
              <a:t>( DRS; 2014)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1400" b="1" u="sng" dirty="0" smtClean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  <a:p>
            <a:pPr algn="ctr"/>
            <a:endParaRPr lang="fr-FR" sz="1400" b="1" u="sng" dirty="0">
              <a:solidFill>
                <a:srgbClr val="000000"/>
              </a:solidFill>
              <a:latin typeface="Arial" pitchFamily="34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7282"/>
      </p:ext>
    </p:extLst>
  </p:cSld>
  <p:clrMapOvr>
    <a:masterClrMapping/>
  </p:clrMapOvr>
  <p:transition spd="slow" advClick="0" advTm="30000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2780</TotalTime>
  <Words>2399</Words>
  <Application>Microsoft Office PowerPoint</Application>
  <PresentationFormat>Affichage à l'écran (4:3)</PresentationFormat>
  <Paragraphs>1047</Paragraphs>
  <Slides>38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Rotonde</vt:lpstr>
      <vt:lpstr>Diapositive 1</vt:lpstr>
      <vt:lpstr>Ministère de la santé  Direction Régionale de la Santé /Gharb Chrarda Bni Hssen</vt:lpstr>
      <vt:lpstr>Diapositive 3</vt:lpstr>
      <vt:lpstr>Diapositive 4</vt:lpstr>
      <vt:lpstr>Monographie de la région  GCBH 2014</vt:lpstr>
      <vt:lpstr>Diapositive 6</vt:lpstr>
      <vt:lpstr>Diapositive 7</vt:lpstr>
      <vt:lpstr>RÉSEAU HOSPITALIER </vt:lpstr>
      <vt:lpstr>Diapositive 9</vt:lpstr>
      <vt:lpstr>Diapositive 10</vt:lpstr>
      <vt:lpstr>Diapositive 11</vt:lpstr>
      <vt:lpstr>Réseau régional de la surveillance épidémiologique</vt:lpstr>
      <vt:lpstr>Structure d’appui de la surveillance épidémiologique</vt:lpstr>
      <vt:lpstr>Ressources Humaines/secteur privé</vt:lpstr>
      <vt:lpstr>Ratio /province secteur public+privé</vt:lpstr>
      <vt:lpstr>Diapositive 16</vt:lpstr>
      <vt:lpstr>Diapositive 17</vt:lpstr>
      <vt:lpstr>Performances </vt:lpstr>
      <vt:lpstr>SANTE MERE</vt:lpstr>
      <vt:lpstr>SANTE MERE</vt:lpstr>
      <vt:lpstr>SANTE ENFANT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Besoins spécifiques</vt:lpstr>
      <vt:lpstr>Diapositive 31</vt:lpstr>
      <vt:lpstr> </vt:lpstr>
      <vt:lpstr>Production/réseau hospitalier</vt:lpstr>
      <vt:lpstr>RAMED 2014</vt:lpstr>
      <vt:lpstr>Diapositive 35</vt:lpstr>
      <vt:lpstr>Diapositive 36</vt:lpstr>
      <vt:lpstr>Diapositive 37</vt:lpstr>
      <vt:lpstr>Diapositive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développement sanitaire Région Gharb Chrarda Bni Hssen</dc:title>
  <dc:creator>Sofia</dc:creator>
  <cp:lastModifiedBy>DRS-GCBH</cp:lastModifiedBy>
  <cp:revision>185</cp:revision>
  <dcterms:created xsi:type="dcterms:W3CDTF">2015-02-27T09:58:46Z</dcterms:created>
  <dcterms:modified xsi:type="dcterms:W3CDTF">2015-10-23T11:27:48Z</dcterms:modified>
</cp:coreProperties>
</file>