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1"/>
  </p:notesMasterIdLst>
  <p:handoutMasterIdLst>
    <p:handoutMasterId r:id="rId22"/>
  </p:handoutMasterIdLst>
  <p:sldIdLst>
    <p:sldId id="679" r:id="rId2"/>
    <p:sldId id="555" r:id="rId3"/>
    <p:sldId id="681" r:id="rId4"/>
    <p:sldId id="680" r:id="rId5"/>
    <p:sldId id="684" r:id="rId6"/>
    <p:sldId id="685" r:id="rId7"/>
    <p:sldId id="686" r:id="rId8"/>
    <p:sldId id="687" r:id="rId9"/>
    <p:sldId id="688" r:id="rId10"/>
    <p:sldId id="689" r:id="rId11"/>
    <p:sldId id="690" r:id="rId12"/>
    <p:sldId id="691" r:id="rId13"/>
    <p:sldId id="692" r:id="rId14"/>
    <p:sldId id="693" r:id="rId15"/>
    <p:sldId id="694" r:id="rId16"/>
    <p:sldId id="695" r:id="rId17"/>
    <p:sldId id="696" r:id="rId18"/>
    <p:sldId id="697" r:id="rId19"/>
    <p:sldId id="698" r:id="rId20"/>
  </p:sldIdLst>
  <p:sldSz cx="9144000" cy="6858000" type="screen4x3"/>
  <p:notesSz cx="6669088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800000"/>
    <a:srgbClr val="E51B2E"/>
    <a:srgbClr val="0000FF"/>
    <a:srgbClr val="660033"/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3" autoAdjust="0"/>
    <p:restoredTop sz="95072" autoAdjust="0"/>
  </p:normalViewPr>
  <p:slideViewPr>
    <p:cSldViewPr>
      <p:cViewPr varScale="1">
        <p:scale>
          <a:sx n="87" d="100"/>
          <a:sy n="87" d="100"/>
        </p:scale>
        <p:origin x="-15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3C10E7-D77C-435E-AAC4-AF63DE624F31}" type="datetimeFigureOut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9115491F-6A43-4E9F-980B-A5C9F79774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6F839551-0EE0-4BC2-8264-152FB5848C2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altLang="fr-FR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1275" y="6513513"/>
            <a:ext cx="10556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57D6A904-ECBA-49AD-9529-D8654DAC4D7C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fld id="{9352442F-9492-4A8D-A4C5-95757B62507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AB67-8E04-4922-9EB9-5565B6A8E147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10B55-4D84-4E80-B0F6-C2759FA739C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E078-DAE6-4C39-94C1-B077255B45ED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8BF93-363B-4B15-BCB8-1CAC531AF7C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A566E-2859-4905-A24D-B3C6D2158F45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BEEC4-11FC-469A-BF92-D7E17C9CB5D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39A90-5143-4A56-B9C0-5411913AC139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17F35-63BD-4C65-BFF4-7FC76E3132A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295E-AD09-4745-A68A-8B48859B9ED1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84743-8C7C-4B84-A9C6-DF4E100D102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BD9D-FB91-40D7-B726-1BBB98C8813B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5E632-C8C8-4C6C-8B22-65980873CB2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F0FA-805B-4173-8C4E-14C22436C77D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7F487-A4A6-476A-8789-6931F68E16E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AF38-8614-41F6-BCED-6DFD29527B30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04B93-E32D-4712-9EDF-EB437874D51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5746B-5A4C-4609-85E1-9E3085960AA5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5490A-9A3C-4C7C-A1DF-A474215E95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CA1DA-953E-4CB2-82DF-46DEFAD378CE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050D5-9E47-4920-8A6A-B58C0C73EAF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1AC2-AD31-491B-8BC4-8BBE2519D916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9C069-36F7-4690-BD47-ADD204929DD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CEC-373C-40FB-920C-A5A99C81466C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4849F-8BB2-4FDA-9480-76C6C03E0C2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9B147-2942-4264-AC30-B338C55F8FDA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81926-21A6-4101-9C22-F7526AFE378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85D34-03BC-42FB-B378-18FA2604BB12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36203-39FB-47DA-BEF0-FF52FB6D623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11CB8-7303-4271-BCBE-751BF6BBE251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F1008-E558-45FC-B6C4-7D82553BC1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55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E9F8D2D-234D-4F2F-90FB-87F489F41276}" type="datetime1">
              <a:rPr lang="fr-FR"/>
              <a:pPr>
                <a:defRPr/>
              </a:pPr>
              <a:t>20/10/2015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pitchFamily="34" charset="0"/>
              </a:defRPr>
            </a:lvl1pPr>
          </a:lstStyle>
          <a:p>
            <a:fld id="{2E5DED65-AF0F-45F2-8C62-1FDF3BD7D3C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  <p:sldLayoutId id="2147484360" r:id="rId13"/>
    <p:sldLayoutId id="2147484361" r:id="rId14"/>
    <p:sldLayoutId id="2147484362" r:id="rId15"/>
    <p:sldLayoutId id="2147484363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0232" y="765175"/>
            <a:ext cx="1872208" cy="503585"/>
          </a:xfrm>
        </p:spPr>
        <p:txBody>
          <a:bodyPr/>
          <a:lstStyle/>
          <a:p>
            <a:r>
              <a:rPr lang="ar-MA" sz="1200" dirty="0" smtClean="0"/>
              <a:t>المديرية </a:t>
            </a:r>
            <a:r>
              <a:rPr lang="ar-MA" sz="1200" dirty="0" err="1" smtClean="0"/>
              <a:t>الجهوية</a:t>
            </a:r>
            <a:r>
              <a:rPr lang="ar-MA" sz="1200" dirty="0" smtClean="0"/>
              <a:t/>
            </a:r>
            <a:br>
              <a:rPr lang="ar-MA" sz="1200" dirty="0" smtClean="0"/>
            </a:br>
            <a:r>
              <a:rPr lang="ar-MA" sz="1200" dirty="0" smtClean="0"/>
              <a:t> للرباط-سلا-القنيطرة</a:t>
            </a:r>
            <a:r>
              <a:rPr lang="ar-MA" sz="1200" dirty="0" smtClean="0"/>
              <a:t/>
            </a:r>
            <a:br>
              <a:rPr lang="ar-MA" sz="1200" dirty="0" smtClean="0"/>
            </a:b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76470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DIRECTION REGIONALE </a:t>
            </a:r>
            <a:endParaRPr lang="ar-MA" sz="1200" b="1" dirty="0" smtClean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fr-FR" sz="12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fr-FR" sz="1200" b="1" dirty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RABAT-SALE-KENITRA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63688" y="1412776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400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 الرعاية السامية ل</a:t>
            </a:r>
            <a:r>
              <a:rPr lang="ar-MA" sz="2400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صاحب ال</a:t>
            </a:r>
            <a:r>
              <a:rPr lang="ar-SA" sz="2400" cap="small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جلالة</a:t>
            </a:r>
            <a:r>
              <a:rPr lang="ar-MA" sz="2400" cap="small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ar-SA" sz="2400" cap="small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الملك محمد</a:t>
            </a:r>
            <a:r>
              <a:rPr lang="ar-MA" sz="2400" cap="small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ar-SA" sz="2400" cap="small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السادس</a:t>
            </a:r>
            <a:endParaRPr lang="fr-FR" sz="2400" dirty="0">
              <a:solidFill>
                <a:srgbClr val="C00000"/>
              </a:solidFill>
            </a:endParaRPr>
          </a:p>
          <a:p>
            <a:pPr algn="ctr"/>
            <a:r>
              <a:rPr lang="ar-SA" sz="2400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تحتفل المملكة المغربية باليوم العالمي للإحصاء</a:t>
            </a:r>
            <a:endParaRPr lang="fr-FR" sz="2400" dirty="0">
              <a:solidFill>
                <a:srgbClr val="C00000"/>
              </a:solidFill>
            </a:endParaRPr>
          </a:p>
          <a:p>
            <a:pPr algn="ctr"/>
            <a:r>
              <a:rPr lang="fr-FR" sz="2400" b="1" dirty="0"/>
              <a:t> </a:t>
            </a:r>
            <a:endParaRPr lang="fr-FR" sz="2400" dirty="0"/>
          </a:p>
          <a:p>
            <a:pPr algn="ctr"/>
            <a:r>
              <a:rPr lang="ar-SA" sz="2400" b="1" dirty="0"/>
              <a:t>تحت شعار:</a:t>
            </a:r>
            <a:endParaRPr lang="fr-FR" sz="2400" dirty="0"/>
          </a:p>
          <a:p>
            <a:pPr algn="ctr"/>
            <a:r>
              <a:rPr lang="ar-SA" sz="2400" b="1" dirty="0"/>
              <a:t>"إحصائيات أفضل من أجل حي</a:t>
            </a:r>
            <a:r>
              <a:rPr lang="ar-MA" sz="2400" b="1" dirty="0"/>
              <a:t>ا</a:t>
            </a:r>
            <a:r>
              <a:rPr lang="ar-SA" sz="2400" b="1" dirty="0"/>
              <a:t>ة أفضل"</a:t>
            </a:r>
            <a:endParaRPr lang="fr-FR" sz="2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555776" y="3501008"/>
          <a:ext cx="4140835" cy="1008112"/>
        </p:xfrm>
        <a:graphic>
          <a:graphicData uri="http://schemas.openxmlformats.org/drawingml/2006/table">
            <a:tbl>
              <a:tblPr/>
              <a:tblGrid>
                <a:gridCol w="4140835"/>
              </a:tblGrid>
              <a:tr h="1008112"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ar-MA" sz="2400" b="1" cap="small" dirty="0" smtClean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 الأرقام</a:t>
                      </a:r>
                      <a:r>
                        <a:rPr lang="ar-MA" sz="2400" b="1" cap="small" baseline="0" dirty="0" smtClean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 الاستدلالية للأثمان</a:t>
                      </a:r>
                      <a:endParaRPr lang="ar-MA" sz="2400" b="1" kern="1200" cap="small" dirty="0" smtClean="0">
                        <a:solidFill>
                          <a:srgbClr val="984806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 eaLnBrk="1" hangingPunct="1"/>
                      <a:r>
                        <a:rPr lang="fr-FR" sz="2000" b="1" kern="1200" cap="small" dirty="0" smtClean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+mn-cs"/>
                        </a:rPr>
                        <a:t>LES INDICES DES PRIX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987824" y="4869160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2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الأبواب المفتوحة بالقنيطرة</a:t>
            </a:r>
            <a:endParaRPr lang="fr-FR" sz="2200" dirty="0"/>
          </a:p>
          <a:p>
            <a:pPr algn="ctr"/>
            <a:r>
              <a:rPr lang="ar-SA" sz="22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أيام </a:t>
            </a:r>
            <a:r>
              <a:rPr lang="ar-SA" sz="2200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21 </a:t>
            </a:r>
            <a:r>
              <a:rPr lang="ar-SA" sz="22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- 22 </a:t>
            </a:r>
            <a:r>
              <a:rPr lang="ar-SA" sz="2200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و23</a:t>
            </a:r>
            <a:r>
              <a:rPr lang="ar-SA" sz="22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أكتوبر 2015</a:t>
            </a:r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10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764704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just" rtl="1"/>
            <a:endParaRPr lang="fr-F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619672" y="764704"/>
            <a:ext cx="56348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000" b="1" dirty="0" smtClean="0">
                <a:solidFill>
                  <a:srgbClr val="CC6600"/>
                </a:solidFill>
              </a:rPr>
              <a:t>الرقم الاستدلالي للأثمان عند الاستهلاك حسب الأقسام لسنة </a:t>
            </a:r>
            <a:r>
              <a:rPr lang="ar-MA" sz="2000" b="1" dirty="0" smtClean="0">
                <a:solidFill>
                  <a:srgbClr val="CC6600"/>
                </a:solidFill>
              </a:rPr>
              <a:t>2014</a:t>
            </a:r>
            <a:endParaRPr lang="fr-FR" sz="2000" b="1" dirty="0" smtClean="0">
              <a:solidFill>
                <a:srgbClr val="CC6600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755576" y="1193132"/>
          <a:ext cx="7704856" cy="5089444"/>
        </p:xfrm>
        <a:graphic>
          <a:graphicData uri="http://schemas.openxmlformats.org/drawingml/2006/table">
            <a:tbl>
              <a:tblPr rtl="1"/>
              <a:tblGrid>
                <a:gridCol w="3985165"/>
                <a:gridCol w="1239897"/>
                <a:gridCol w="1239897"/>
                <a:gridCol w="1239897"/>
              </a:tblGrid>
              <a:tr h="2554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 dirty="0">
                          <a:latin typeface="Times New Roman"/>
                          <a:ea typeface="Times New Roman"/>
                        </a:rPr>
                        <a:t>الأقسام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>
                          <a:latin typeface="Times New Roman"/>
                          <a:ea typeface="Times New Roman"/>
                        </a:rPr>
                        <a:t>المغرب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>
                          <a:latin typeface="Times New Roman"/>
                          <a:ea typeface="Times New Roman"/>
                        </a:rPr>
                        <a:t>الرباط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>
                          <a:latin typeface="Times New Roman"/>
                          <a:ea typeface="Times New Roman"/>
                        </a:rPr>
                        <a:t>القنيطرة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9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01.المواد الغذائية والمشروبات غير الكحولية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120,2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120,8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120,8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1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M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02.</a:t>
                      </a:r>
                      <a:r>
                        <a:rPr lang="ar-M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المشروبات الكحولية و التبغ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116,3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115,0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116,2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03.الملابس والأحذية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112,2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101,9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108,6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1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04.السكن والماء والكهرباء والغاز ومحروقات أخرى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109,2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107,9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103,5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4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05.</a:t>
                      </a:r>
                      <a:r>
                        <a:rPr lang="ar-SA" sz="1700" b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الأثاث و الأدوات المنزلية و الصيانة العادية للمنزل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108,3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110,8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103,9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06.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الصحة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104,5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101,8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106,0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07. النقل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114,7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08.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المواصلات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59,5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62,4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61,1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09.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الترفيه والثقافة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96,4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98,2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98,5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التعليم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135,6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118,7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115,8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11.مطاعم وفنادق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119,8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134,6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14"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12.مواد وخدمات اخرى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109,6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119,1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11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المجموع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113,4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111,5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11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764704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just" rtl="1"/>
            <a:endParaRPr lang="fr-F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979712" y="692696"/>
            <a:ext cx="4992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000" b="1" dirty="0" smtClean="0">
                <a:solidFill>
                  <a:srgbClr val="CC6600"/>
                </a:solidFill>
              </a:rPr>
              <a:t>الرقم الاستدلالي للأثمان عند الاستهلاك حسب الأقسام </a:t>
            </a:r>
            <a:r>
              <a:rPr lang="ar-MA" sz="2000" b="1" dirty="0" smtClean="0">
                <a:solidFill>
                  <a:srgbClr val="CC6600"/>
                </a:solidFill>
              </a:rPr>
              <a:t>خلال</a:t>
            </a:r>
          </a:p>
          <a:p>
            <a:pPr algn="ctr" rtl="1"/>
            <a:r>
              <a:rPr lang="ar-MA" sz="2000" b="1" dirty="0" smtClean="0">
                <a:solidFill>
                  <a:srgbClr val="CC6600"/>
                </a:solidFill>
              </a:rPr>
              <a:t> ثمانية الأشهر الأولى لسنة 2015</a:t>
            </a:r>
            <a:endParaRPr lang="fr-FR" sz="2000" b="1" dirty="0" smtClean="0">
              <a:solidFill>
                <a:srgbClr val="CC6600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755576" y="1401591"/>
          <a:ext cx="7704856" cy="4880985"/>
        </p:xfrm>
        <a:graphic>
          <a:graphicData uri="http://schemas.openxmlformats.org/drawingml/2006/table">
            <a:tbl>
              <a:tblPr rtl="1"/>
              <a:tblGrid>
                <a:gridCol w="3985165"/>
                <a:gridCol w="1239897"/>
                <a:gridCol w="1239897"/>
                <a:gridCol w="1239897"/>
              </a:tblGrid>
              <a:tr h="2478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 dirty="0">
                          <a:latin typeface="Times New Roman"/>
                          <a:ea typeface="Times New Roman"/>
                        </a:rPr>
                        <a:t>الأقسام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>
                          <a:latin typeface="Times New Roman"/>
                          <a:ea typeface="Times New Roman"/>
                        </a:rPr>
                        <a:t>المغرب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>
                          <a:latin typeface="Times New Roman"/>
                          <a:ea typeface="Times New Roman"/>
                        </a:rPr>
                        <a:t>الرباط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1700" b="1">
                          <a:latin typeface="Times New Roman"/>
                          <a:ea typeface="Times New Roman"/>
                        </a:rPr>
                        <a:t>القنيطرة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01.المواد الغذائية والمشروبات غير الكحولية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122,9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124,1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123,4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3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M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02.</a:t>
                      </a:r>
                      <a:r>
                        <a:rPr lang="ar-M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المشروبات الكحولية و التبغ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119,9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119,1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120,2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03.الملابس والأحذية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101,8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108,9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3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04.السكن والماء والكهرباء والغاز ومحروقات أخرى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112,7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106,8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3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05.</a:t>
                      </a:r>
                      <a:r>
                        <a:rPr lang="ar-SA" sz="1700" b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الأثاث و الأدوات المنزلية و الصيانة العادية للمنزل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108,5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105,4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8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06.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الصحة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104,2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101,6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107,2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7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07. النقل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109,6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107,3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111,7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08.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المواصلات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59,5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62,4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61,2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09.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الترفيه والثقافة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96,6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98,4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100,3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ar-SA" sz="17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10.</a:t>
                      </a: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التعليم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138,5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120,8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11.مطاعم وفنادق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122,1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141,0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93"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ar-SA" sz="17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12.مواد وخدمات اخرى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114,1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110,2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120,7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54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المجموع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115,0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112,8</a:t>
                      </a:r>
                      <a:endParaRPr lang="fr-FR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114,6</a:t>
                      </a:r>
                      <a:endParaRPr lang="fr-FR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12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764705"/>
            <a:ext cx="7704856" cy="5457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2-الرقم الاستدلالي لأسعار الجملة</a:t>
            </a:r>
            <a:endParaRPr lang="ar-MA" sz="3200" b="1" dirty="0" smtClean="0">
              <a:solidFill>
                <a:srgbClr val="800000"/>
              </a:solidFill>
            </a:endParaRPr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الهدف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just" rtl="1"/>
            <a:r>
              <a:rPr lang="ar-SA" sz="2400" dirty="0" smtClean="0">
                <a:solidFill>
                  <a:schemeClr val="tx1"/>
                </a:solidFill>
              </a:rPr>
              <a:t>يهدف الرقم الاستدلالي لأسعار الجملة </a:t>
            </a:r>
            <a:r>
              <a:rPr lang="ar-MA" sz="2400" dirty="0" smtClean="0">
                <a:solidFill>
                  <a:schemeClr val="tx1"/>
                </a:solidFill>
              </a:rPr>
              <a:t>(أساس 100: 1997</a:t>
            </a:r>
            <a:r>
              <a:rPr lang="ar-SA" sz="2400" dirty="0" smtClean="0">
                <a:solidFill>
                  <a:schemeClr val="tx1"/>
                </a:solidFill>
              </a:rPr>
              <a:t>) إلى قياس التطور العام لأسعار الجملة بالنسبة للمواد </a:t>
            </a:r>
            <a:r>
              <a:rPr lang="ar-SA" sz="2400" dirty="0" err="1" smtClean="0">
                <a:solidFill>
                  <a:schemeClr val="tx1"/>
                </a:solidFill>
              </a:rPr>
              <a:t>الفلاحية</a:t>
            </a:r>
            <a:r>
              <a:rPr lang="ar-SA" sz="2400" dirty="0" smtClean="0">
                <a:solidFill>
                  <a:schemeClr val="tx1"/>
                </a:solidFill>
              </a:rPr>
              <a:t> و الصناعية المعرضة في السوق المحلية بغض النظر عن مصدرها سواء كان محليا أو </a:t>
            </a:r>
            <a:r>
              <a:rPr lang="ar-SA" sz="2400" dirty="0" err="1" smtClean="0">
                <a:solidFill>
                  <a:schemeClr val="tx1"/>
                </a:solidFill>
              </a:rPr>
              <a:t>مستوردا.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/>
              <a:t> </a:t>
            </a:r>
            <a:endParaRPr lang="ar-MA" sz="2400" dirty="0" smtClean="0"/>
          </a:p>
          <a:p>
            <a:pPr algn="r" rtl="1"/>
            <a:endParaRPr lang="ar-MA" sz="2800" b="1" dirty="0" smtClean="0">
              <a:solidFill>
                <a:srgbClr val="FF0000"/>
              </a:solidFill>
            </a:endParaRPr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الجوانب </a:t>
            </a:r>
            <a:r>
              <a:rPr lang="ar-MA" sz="2800" b="1" dirty="0" smtClean="0">
                <a:solidFill>
                  <a:srgbClr val="FF0000"/>
                </a:solidFill>
              </a:rPr>
              <a:t>المنهجية </a:t>
            </a:r>
            <a:endParaRPr lang="ar-MA" sz="2800" b="1" dirty="0" smtClean="0">
              <a:solidFill>
                <a:srgbClr val="FF0000"/>
              </a:solidFill>
            </a:endParaRPr>
          </a:p>
          <a:p>
            <a:pPr algn="r" rtl="1">
              <a:lnSpc>
                <a:spcPts val="2000"/>
              </a:lnSpc>
            </a:pPr>
            <a:endParaRPr lang="ar-MA" sz="2800" b="1" dirty="0" smtClean="0">
              <a:solidFill>
                <a:srgbClr val="FF0000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يهم البحث حول الأسعار بالجملة أهم التجار بالجملة بالنسبة لكل </a:t>
            </a:r>
            <a:r>
              <a:rPr lang="ar-SA" sz="2400" dirty="0" smtClean="0">
                <a:solidFill>
                  <a:schemeClr val="tx1"/>
                </a:solidFill>
              </a:rPr>
              <a:t>نشاط</a:t>
            </a:r>
            <a:r>
              <a:rPr lang="ar-MA" sz="2400" dirty="0" smtClean="0">
                <a:solidFill>
                  <a:schemeClr val="tx1"/>
                </a:solidFill>
              </a:rPr>
              <a:t> و </a:t>
            </a:r>
            <a:r>
              <a:rPr lang="ar-SA" sz="2400" dirty="0" smtClean="0">
                <a:solidFill>
                  <a:schemeClr val="tx1"/>
                </a:solidFill>
              </a:rPr>
              <a:t>الذين </a:t>
            </a:r>
            <a:r>
              <a:rPr lang="ar-SA" sz="2400" dirty="0" smtClean="0">
                <a:solidFill>
                  <a:schemeClr val="tx1"/>
                </a:solidFill>
              </a:rPr>
              <a:t>يشكلون بعد المنتجين أول </a:t>
            </a:r>
            <a:r>
              <a:rPr lang="ar-MA" sz="2400" dirty="0" smtClean="0">
                <a:solidFill>
                  <a:schemeClr val="tx1"/>
                </a:solidFill>
              </a:rPr>
              <a:t>ال</a:t>
            </a:r>
            <a:r>
              <a:rPr lang="ar-SA" sz="2400" dirty="0" smtClean="0">
                <a:solidFill>
                  <a:schemeClr val="tx1"/>
                </a:solidFill>
              </a:rPr>
              <a:t>باعة لأكبر كميات من </a:t>
            </a:r>
            <a:r>
              <a:rPr lang="ar-SA" sz="2400" dirty="0" smtClean="0">
                <a:solidFill>
                  <a:schemeClr val="tx1"/>
                </a:solidFill>
              </a:rPr>
              <a:t>السلع</a:t>
            </a:r>
            <a:r>
              <a:rPr lang="ar-MA" sz="2400" dirty="0" err="1" smtClean="0">
                <a:solidFill>
                  <a:schemeClr val="tx1"/>
                </a:solidFill>
              </a:rPr>
              <a:t>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1"/>
                </a:solidFill>
              </a:rPr>
              <a:t> 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يستهدف </a:t>
            </a:r>
            <a:r>
              <a:rPr lang="ar-SA" sz="2400" dirty="0" smtClean="0">
                <a:solidFill>
                  <a:schemeClr val="tx1"/>
                </a:solidFill>
              </a:rPr>
              <a:t>البحث </a:t>
            </a:r>
            <a:r>
              <a:rPr lang="ar-MA" sz="2400" dirty="0" smtClean="0">
                <a:solidFill>
                  <a:schemeClr val="tx1"/>
                </a:solidFill>
              </a:rPr>
              <a:t>عدة </a:t>
            </a:r>
            <a:r>
              <a:rPr lang="ar-SA" sz="2400" dirty="0" smtClean="0">
                <a:solidFill>
                  <a:schemeClr val="tx1"/>
                </a:solidFill>
              </a:rPr>
              <a:t>مدن </a:t>
            </a:r>
            <a:r>
              <a:rPr lang="ar-MA" sz="2400" dirty="0" smtClean="0">
                <a:solidFill>
                  <a:schemeClr val="tx1"/>
                </a:solidFill>
              </a:rPr>
              <a:t>كبرى و هي </a:t>
            </a:r>
            <a:r>
              <a:rPr lang="ar-SA" sz="2400" dirty="0" smtClean="0">
                <a:solidFill>
                  <a:schemeClr val="tx1"/>
                </a:solidFill>
              </a:rPr>
              <a:t>الدار </a:t>
            </a:r>
            <a:r>
              <a:rPr lang="ar-SA" sz="2400" dirty="0" smtClean="0">
                <a:solidFill>
                  <a:schemeClr val="tx1"/>
                </a:solidFill>
              </a:rPr>
              <a:t>البيضاء، الرباط، مراكش، </a:t>
            </a:r>
            <a:r>
              <a:rPr lang="ar-SA" sz="2400" dirty="0" err="1" smtClean="0">
                <a:solidFill>
                  <a:schemeClr val="tx1"/>
                </a:solidFill>
              </a:rPr>
              <a:t>فاس</a:t>
            </a:r>
            <a:r>
              <a:rPr lang="ar-SA" sz="2400" dirty="0" smtClean="0">
                <a:solidFill>
                  <a:schemeClr val="tx1"/>
                </a:solidFill>
              </a:rPr>
              <a:t> و </a:t>
            </a:r>
            <a:r>
              <a:rPr lang="ar-SA" sz="2400" dirty="0" err="1" smtClean="0">
                <a:solidFill>
                  <a:schemeClr val="tx1"/>
                </a:solidFill>
              </a:rPr>
              <a:t>أكادير</a:t>
            </a:r>
            <a:r>
              <a:rPr lang="ar-MA" sz="2400" dirty="0" err="1" smtClean="0">
                <a:solidFill>
                  <a:schemeClr val="tx1"/>
                </a:solidFill>
              </a:rPr>
              <a:t>.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13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980728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يجري</a:t>
            </a:r>
            <a:r>
              <a:rPr lang="ar-MA" sz="2400" b="1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البحث عن طريق استجواب مباشر ل 40 نقطة </a:t>
            </a:r>
            <a:r>
              <a:rPr lang="ar-MA" sz="2400" dirty="0" err="1" smtClean="0">
                <a:solidFill>
                  <a:schemeClr val="tx1"/>
                </a:solidFill>
              </a:rPr>
              <a:t>بيع </a:t>
            </a:r>
            <a:r>
              <a:rPr lang="ar-MA" sz="2400" dirty="0" smtClean="0">
                <a:solidFill>
                  <a:schemeClr val="tx1"/>
                </a:solidFill>
              </a:rPr>
              <a:t>(الباعة بالجملة) حيث تتم معاينة أثمان 155 مادة تشتمل على 290 نوعية بصفة دائمة مصنفة حسب قطاعين </a:t>
            </a:r>
            <a:r>
              <a:rPr lang="ar-MA" sz="2400" dirty="0" smtClean="0">
                <a:solidFill>
                  <a:schemeClr val="tx1"/>
                </a:solidFill>
              </a:rPr>
              <a:t>و موزعة </a:t>
            </a:r>
            <a:r>
              <a:rPr lang="ar-MA" sz="2400" dirty="0" smtClean="0">
                <a:solidFill>
                  <a:schemeClr val="tx1"/>
                </a:solidFill>
              </a:rPr>
              <a:t>كما </a:t>
            </a:r>
            <a:r>
              <a:rPr lang="ar-MA" sz="2400" dirty="0" err="1" smtClean="0">
                <a:solidFill>
                  <a:schemeClr val="tx1"/>
                </a:solidFill>
              </a:rPr>
              <a:t>يلي</a:t>
            </a:r>
            <a:r>
              <a:rPr lang="ar-MA" sz="2400" dirty="0" err="1" smtClean="0">
                <a:solidFill>
                  <a:schemeClr val="tx1"/>
                </a:solidFill>
              </a:rPr>
              <a:t>: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/>
            <a:endParaRPr lang="ar-MA" sz="2400" dirty="0" smtClean="0">
              <a:solidFill>
                <a:schemeClr val="tx1"/>
              </a:solidFill>
            </a:endParaRPr>
          </a:p>
          <a:p>
            <a:pPr lvl="0" algn="just" rtl="1"/>
            <a:r>
              <a:rPr lang="ar-SA" sz="2400" dirty="0" smtClean="0">
                <a:solidFill>
                  <a:schemeClr val="tx1"/>
                </a:solidFill>
              </a:rPr>
              <a:t> </a:t>
            </a:r>
            <a:r>
              <a:rPr lang="ar-MA" sz="2400" dirty="0" smtClean="0">
                <a:solidFill>
                  <a:schemeClr val="tx1"/>
                </a:solidFill>
              </a:rPr>
              <a:t>    *</a:t>
            </a:r>
            <a:r>
              <a:rPr lang="ar-MA" sz="2400" dirty="0" smtClean="0"/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قطاع الصناعة: </a:t>
            </a:r>
            <a:r>
              <a:rPr lang="ar-MA" sz="2400" dirty="0" smtClean="0">
                <a:solidFill>
                  <a:schemeClr val="tx1"/>
                </a:solidFill>
              </a:rPr>
              <a:t>يضم 85 </a:t>
            </a:r>
            <a:r>
              <a:rPr lang="ar-MA" sz="2400" dirty="0" smtClean="0">
                <a:solidFill>
                  <a:schemeClr val="tx1"/>
                </a:solidFill>
              </a:rPr>
              <a:t>مادة تشتمل </a:t>
            </a:r>
            <a:r>
              <a:rPr lang="ar-MA" sz="2400" dirty="0" smtClean="0">
                <a:solidFill>
                  <a:schemeClr val="tx1"/>
                </a:solidFill>
              </a:rPr>
              <a:t>على 146 </a:t>
            </a:r>
            <a:r>
              <a:rPr lang="ar-MA" sz="2400" dirty="0" smtClean="0">
                <a:solidFill>
                  <a:schemeClr val="tx1"/>
                </a:solidFill>
              </a:rPr>
              <a:t>نوعية تتم معاينتها على 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just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مستوى 27 نقطة </a:t>
            </a:r>
            <a:r>
              <a:rPr lang="ar-MA" sz="2400" dirty="0" err="1" smtClean="0">
                <a:solidFill>
                  <a:schemeClr val="tx1"/>
                </a:solidFill>
              </a:rPr>
              <a:t>بيع</a:t>
            </a:r>
            <a:r>
              <a:rPr lang="ar-MA" sz="2400" dirty="0" err="1" smtClean="0">
                <a:solidFill>
                  <a:schemeClr val="tx1"/>
                </a:solidFill>
              </a:rPr>
              <a:t>؛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/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*</a:t>
            </a:r>
            <a:r>
              <a:rPr lang="ar-MA" sz="2400" dirty="0" smtClean="0"/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قطاع الفلاحة: </a:t>
            </a:r>
            <a:r>
              <a:rPr lang="ar-MA" sz="2400" dirty="0" err="1" smtClean="0">
                <a:solidFill>
                  <a:schemeClr val="tx1"/>
                </a:solidFill>
              </a:rPr>
              <a:t>70يضم</a:t>
            </a:r>
            <a:r>
              <a:rPr lang="ar-MA" sz="2400" dirty="0" smtClean="0">
                <a:solidFill>
                  <a:schemeClr val="tx1"/>
                </a:solidFill>
              </a:rPr>
              <a:t>  </a:t>
            </a:r>
            <a:r>
              <a:rPr lang="ar-MA" sz="2400" dirty="0" smtClean="0">
                <a:solidFill>
                  <a:schemeClr val="tx1"/>
                </a:solidFill>
              </a:rPr>
              <a:t>مادة </a:t>
            </a:r>
            <a:r>
              <a:rPr lang="ar-MA" sz="2400" dirty="0" smtClean="0">
                <a:solidFill>
                  <a:schemeClr val="tx1"/>
                </a:solidFill>
              </a:rPr>
              <a:t>تشتمل على  </a:t>
            </a:r>
            <a:r>
              <a:rPr lang="ar-MA" sz="2400" dirty="0" smtClean="0">
                <a:solidFill>
                  <a:schemeClr val="tx1"/>
                </a:solidFill>
              </a:rPr>
              <a:t>144 نوعية تتم معاينتها </a:t>
            </a:r>
            <a:r>
              <a:rPr lang="ar-MA" sz="2400" dirty="0" smtClean="0">
                <a:solidFill>
                  <a:schemeClr val="tx1"/>
                </a:solidFill>
              </a:rPr>
              <a:t>على</a:t>
            </a: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      مستوى 13 نقطة </a:t>
            </a:r>
            <a:r>
              <a:rPr lang="ar-MA" sz="2400" dirty="0" smtClean="0">
                <a:solidFill>
                  <a:schemeClr val="tx1"/>
                </a:solidFill>
              </a:rPr>
              <a:t>بيع</a:t>
            </a:r>
            <a:r>
              <a:rPr lang="fr-FR" sz="2400" dirty="0" smtClean="0">
                <a:solidFill>
                  <a:schemeClr val="tx1"/>
                </a:solidFill>
              </a:rPr>
              <a:t>.</a:t>
            </a:r>
          </a:p>
          <a:p>
            <a:pPr lvl="0" algn="r" rtl="1"/>
            <a:endParaRPr lang="fr-FR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يمكن التمييز بين نوعين من </a:t>
            </a:r>
            <a:r>
              <a:rPr lang="ar-MA" sz="2400" dirty="0" err="1" smtClean="0">
                <a:solidFill>
                  <a:schemeClr val="tx1"/>
                </a:solidFill>
              </a:rPr>
              <a:t>المعاينات: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    *</a:t>
            </a:r>
            <a:r>
              <a:rPr lang="ar-MA" sz="2400" dirty="0" smtClean="0"/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معاينة أسبوعية تهم المواد التي تعرف أسعرها تغيرات </a:t>
            </a:r>
            <a:r>
              <a:rPr lang="ar-MA" sz="2400" dirty="0" err="1" smtClean="0">
                <a:solidFill>
                  <a:schemeClr val="tx1"/>
                </a:solidFill>
              </a:rPr>
              <a:t>كثيرة (الخضر،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الفواكه</a:t>
            </a:r>
            <a:r>
              <a:rPr lang="ar-MA" sz="2400" dirty="0" smtClean="0">
                <a:solidFill>
                  <a:schemeClr val="tx1"/>
                </a:solidFill>
              </a:rPr>
              <a:t>، </a:t>
            </a:r>
            <a:r>
              <a:rPr lang="ar-MA" sz="2400" dirty="0" err="1" smtClean="0">
                <a:solidFill>
                  <a:schemeClr val="tx1"/>
                </a:solidFill>
              </a:rPr>
              <a:t>الدواجن</a:t>
            </a:r>
            <a:r>
              <a:rPr lang="ar-MA" sz="2400" dirty="0" err="1" smtClean="0">
                <a:solidFill>
                  <a:schemeClr val="tx1"/>
                </a:solidFill>
              </a:rPr>
              <a:t>...)؛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14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467544" y="764705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2400" dirty="0" smtClean="0">
                <a:solidFill>
                  <a:schemeClr val="tx1"/>
                </a:solidFill>
              </a:rPr>
              <a:t> </a:t>
            </a:r>
            <a:r>
              <a:rPr lang="ar-MA" sz="2400" dirty="0" smtClean="0">
                <a:solidFill>
                  <a:schemeClr val="tx1"/>
                </a:solidFill>
              </a:rPr>
              <a:t>    </a:t>
            </a:r>
          </a:p>
          <a:p>
            <a:pPr lvl="0" algn="just" rtl="1"/>
            <a:r>
              <a:rPr lang="ar-MA" sz="2400" b="1" dirty="0" smtClean="0">
                <a:solidFill>
                  <a:schemeClr val="tx1"/>
                </a:solidFill>
              </a:rPr>
              <a:t> </a:t>
            </a:r>
            <a:r>
              <a:rPr lang="ar-MA" sz="2400" b="1" dirty="0" smtClean="0">
                <a:solidFill>
                  <a:schemeClr val="tx1"/>
                </a:solidFill>
              </a:rPr>
              <a:t>    *</a:t>
            </a:r>
            <a:r>
              <a:rPr lang="ar-MA" sz="2400" b="1" dirty="0" smtClean="0"/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معاينة شهرية تخص المواد التي لا تتغير أسعارها </a:t>
            </a:r>
            <a:r>
              <a:rPr lang="ar-MA" sz="2400" dirty="0" smtClean="0">
                <a:solidFill>
                  <a:schemeClr val="tx1"/>
                </a:solidFill>
              </a:rPr>
              <a:t>باستمرار(المنتجات </a:t>
            </a: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الصناعية</a:t>
            </a:r>
            <a:r>
              <a:rPr lang="ar-MA" sz="2400" dirty="0" smtClean="0">
                <a:solidFill>
                  <a:schemeClr val="tx1"/>
                </a:solidFill>
              </a:rPr>
              <a:t>، الحبوب، الفواكه </a:t>
            </a:r>
            <a:r>
              <a:rPr lang="ar-MA" sz="2400" dirty="0" err="1" smtClean="0">
                <a:solidFill>
                  <a:schemeClr val="tx1"/>
                </a:solidFill>
              </a:rPr>
              <a:t>الجافة....).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لجمع المعطيات بالميدان تم إعداد نوعين من الاستمارات: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/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استمارة خاصة بالمواد </a:t>
            </a:r>
            <a:r>
              <a:rPr lang="ar-MA" sz="2400" dirty="0" err="1" smtClean="0">
                <a:solidFill>
                  <a:schemeClr val="tx1"/>
                </a:solidFill>
              </a:rPr>
              <a:t>الفلاحية؛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استمارة خاصة بالمواد </a:t>
            </a:r>
            <a:r>
              <a:rPr lang="ar-MA" sz="2400" dirty="0" err="1" smtClean="0">
                <a:solidFill>
                  <a:schemeClr val="tx1"/>
                </a:solidFill>
              </a:rPr>
              <a:t>الفلاحية.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15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467544" y="692697"/>
            <a:ext cx="8280920" cy="5396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3-الرقم الاستدلالي للأثمان عند الإنتاج</a:t>
            </a:r>
            <a:endParaRPr lang="ar-MA" sz="3200" b="1" dirty="0" smtClean="0">
              <a:solidFill>
                <a:srgbClr val="800000"/>
              </a:solidFill>
            </a:endParaRPr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الهدف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just" rtl="1"/>
            <a:r>
              <a:rPr lang="ar-SA" sz="2400" dirty="0" smtClean="0">
                <a:solidFill>
                  <a:schemeClr val="tx1"/>
                </a:solidFill>
              </a:rPr>
              <a:t>يهدف الرقم الاستدلالي للأثمان عند </a:t>
            </a:r>
            <a:r>
              <a:rPr lang="ar-SA" sz="2400" dirty="0" err="1" smtClean="0">
                <a:solidFill>
                  <a:schemeClr val="tx1"/>
                </a:solidFill>
              </a:rPr>
              <a:t>الإنتاج (</a:t>
            </a:r>
            <a:r>
              <a:rPr lang="ar-MA" sz="2400" dirty="0" smtClean="0">
                <a:solidFill>
                  <a:schemeClr val="tx1"/>
                </a:solidFill>
              </a:rPr>
              <a:t>أساس </a:t>
            </a:r>
            <a:r>
              <a:rPr lang="ar-MA" sz="2400" dirty="0" err="1" smtClean="0">
                <a:solidFill>
                  <a:schemeClr val="tx1"/>
                </a:solidFill>
              </a:rPr>
              <a:t>100: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2010) إلى قياس التطور النسبي للأثمان عند الإنتاج، أي على مستوى أثمان الخروج من المعمل دون احتساب الرسوم </a:t>
            </a:r>
            <a:r>
              <a:rPr lang="ar-SA" sz="2400" dirty="0" err="1" smtClean="0">
                <a:solidFill>
                  <a:schemeClr val="tx1"/>
                </a:solidFill>
              </a:rPr>
              <a:t>الجبائية</a:t>
            </a:r>
            <a:r>
              <a:rPr lang="ar-SA" sz="2400" dirty="0" smtClean="0">
                <a:solidFill>
                  <a:schemeClr val="tx1"/>
                </a:solidFill>
              </a:rPr>
              <a:t>  بالنسبة للمواد الصناعية و الطاقية و المعدنية المصنعة محليا.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just" rtl="1"/>
            <a:r>
              <a:rPr lang="ar-SA" sz="2400" dirty="0" smtClean="0"/>
              <a:t> </a:t>
            </a:r>
            <a:endParaRPr lang="ar-MA" sz="2800" b="1" dirty="0" smtClean="0">
              <a:solidFill>
                <a:srgbClr val="FF0000"/>
              </a:solidFill>
            </a:endParaRPr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الجوانب </a:t>
            </a:r>
            <a:r>
              <a:rPr lang="ar-MA" sz="2800" b="1" dirty="0" smtClean="0">
                <a:solidFill>
                  <a:srgbClr val="FF0000"/>
                </a:solidFill>
              </a:rPr>
              <a:t>المنهجية </a:t>
            </a:r>
            <a:endParaRPr lang="ar-MA" sz="2800" b="1" dirty="0" smtClean="0">
              <a:solidFill>
                <a:srgbClr val="FF0000"/>
              </a:solidFill>
            </a:endParaRPr>
          </a:p>
          <a:p>
            <a:pPr algn="r" rtl="1">
              <a:lnSpc>
                <a:spcPts val="2000"/>
              </a:lnSpc>
            </a:pPr>
            <a:endParaRPr lang="ar-MA" sz="2800" b="1" dirty="0" smtClean="0">
              <a:solidFill>
                <a:srgbClr val="FF0000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يتكون </a:t>
            </a:r>
            <a:r>
              <a:rPr lang="ar-SA" sz="2400" dirty="0" smtClean="0">
                <a:solidFill>
                  <a:schemeClr val="tx1"/>
                </a:solidFill>
              </a:rPr>
              <a:t>تصنيف الأنشطة الاقتصادية </a:t>
            </a:r>
            <a:r>
              <a:rPr lang="ar-MA" sz="2400" dirty="0" smtClean="0">
                <a:solidFill>
                  <a:schemeClr val="tx1"/>
                </a:solidFill>
              </a:rPr>
              <a:t>المستعمل </a:t>
            </a:r>
            <a:r>
              <a:rPr lang="ar-SA" sz="2400" dirty="0" smtClean="0">
                <a:solidFill>
                  <a:schemeClr val="tx1"/>
                </a:solidFill>
              </a:rPr>
              <a:t>لقياس الرقم الاستدلالي للأثمان عند الإنتاج من أربعة أقسام مفصلة كالتالي</a:t>
            </a:r>
            <a:r>
              <a:rPr lang="ar-SA" sz="2400" dirty="0" smtClean="0">
                <a:solidFill>
                  <a:schemeClr val="tx1"/>
                </a:solidFill>
              </a:rPr>
              <a:t>: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1"/>
                </a:solidFill>
              </a:rPr>
              <a:t> </a:t>
            </a:r>
            <a:r>
              <a:rPr lang="ar-MA" sz="2400" dirty="0" smtClean="0">
                <a:solidFill>
                  <a:schemeClr val="tx1"/>
                </a:solidFill>
              </a:rPr>
              <a:t>          </a:t>
            </a:r>
            <a:r>
              <a:rPr lang="ar-MA" sz="2400" b="1" dirty="0" smtClean="0">
                <a:solidFill>
                  <a:schemeClr val="tx1"/>
                </a:solidFill>
              </a:rPr>
              <a:t>ب</a:t>
            </a:r>
            <a:r>
              <a:rPr lang="ar-MA" sz="2400" dirty="0" smtClean="0">
                <a:solidFill>
                  <a:schemeClr val="tx1"/>
                </a:solidFill>
              </a:rPr>
              <a:t>-  </a:t>
            </a:r>
            <a:r>
              <a:rPr lang="ar-MA" sz="2400" dirty="0" smtClean="0">
                <a:solidFill>
                  <a:schemeClr val="tx1"/>
                </a:solidFill>
              </a:rPr>
              <a:t>الصناعات </a:t>
            </a:r>
            <a:r>
              <a:rPr lang="ar-MA" sz="2400" dirty="0" err="1" smtClean="0">
                <a:solidFill>
                  <a:schemeClr val="tx1"/>
                </a:solidFill>
              </a:rPr>
              <a:t>الاستخراجية</a:t>
            </a:r>
            <a:r>
              <a:rPr lang="ar-SA" sz="2400" dirty="0" err="1" smtClean="0">
                <a:solidFill>
                  <a:schemeClr val="tx1"/>
                </a:solidFill>
              </a:rPr>
              <a:t>؛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b="1" dirty="0" smtClean="0">
                <a:solidFill>
                  <a:schemeClr val="tx1"/>
                </a:solidFill>
              </a:rPr>
              <a:t>           س</a:t>
            </a:r>
            <a:r>
              <a:rPr lang="ar-MA" sz="2400" dirty="0" smtClean="0">
                <a:solidFill>
                  <a:schemeClr val="tx1"/>
                </a:solidFill>
              </a:rPr>
              <a:t>-</a:t>
            </a:r>
            <a:r>
              <a:rPr lang="ar-MA" sz="2400" b="1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الصناعات </a:t>
            </a:r>
            <a:r>
              <a:rPr lang="ar-MA" sz="2400" dirty="0" err="1" smtClean="0">
                <a:solidFill>
                  <a:schemeClr val="tx1"/>
                </a:solidFill>
              </a:rPr>
              <a:t>التحويلية ؛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b="1" dirty="0" smtClean="0">
                <a:solidFill>
                  <a:schemeClr val="tx1"/>
                </a:solidFill>
              </a:rPr>
              <a:t>           د-</a:t>
            </a:r>
            <a:r>
              <a:rPr lang="ar-MA" sz="2400" dirty="0" smtClean="0">
                <a:solidFill>
                  <a:schemeClr val="tx1"/>
                </a:solidFill>
              </a:rPr>
              <a:t>  </a:t>
            </a:r>
            <a:r>
              <a:rPr lang="ar-MA" sz="2400" dirty="0" smtClean="0">
                <a:solidFill>
                  <a:schemeClr val="tx1"/>
                </a:solidFill>
              </a:rPr>
              <a:t>إنتاج و توزيع الكهرباء؛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b="1" dirty="0" smtClean="0">
                <a:solidFill>
                  <a:schemeClr val="tx1"/>
                </a:solidFill>
              </a:rPr>
              <a:t>           ه-</a:t>
            </a:r>
            <a:r>
              <a:rPr lang="ar-MA" sz="2400" dirty="0" smtClean="0">
                <a:solidFill>
                  <a:schemeClr val="tx1"/>
                </a:solidFill>
              </a:rPr>
              <a:t>  </a:t>
            </a:r>
            <a:r>
              <a:rPr lang="ar-MA" sz="2400" dirty="0" smtClean="0">
                <a:solidFill>
                  <a:schemeClr val="tx1"/>
                </a:solidFill>
              </a:rPr>
              <a:t>إنتاج و توزيع </a:t>
            </a:r>
            <a:r>
              <a:rPr lang="ar-MA" sz="2400" dirty="0" smtClean="0">
                <a:solidFill>
                  <a:schemeClr val="tx1"/>
                </a:solidFill>
              </a:rPr>
              <a:t>الماء.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16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620688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ts val="2000"/>
              </a:lnSpc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تتم </a:t>
            </a:r>
            <a:r>
              <a:rPr lang="ar-MA" sz="2400" dirty="0" smtClean="0">
                <a:solidFill>
                  <a:schemeClr val="tx1"/>
                </a:solidFill>
              </a:rPr>
              <a:t>معاينة الأثمان على أساس بحث مستمر لدى عينة ممثلة لوحدات إنتاج المواد الصناعية و </a:t>
            </a:r>
            <a:r>
              <a:rPr lang="ar-MA" sz="2400" dirty="0" err="1" smtClean="0">
                <a:solidFill>
                  <a:schemeClr val="tx1"/>
                </a:solidFill>
              </a:rPr>
              <a:t>المنجمية</a:t>
            </a:r>
            <a:r>
              <a:rPr lang="ar-MA" sz="2400" dirty="0" smtClean="0">
                <a:solidFill>
                  <a:schemeClr val="tx1"/>
                </a:solidFill>
              </a:rPr>
              <a:t> و </a:t>
            </a:r>
            <a:r>
              <a:rPr lang="ar-MA" sz="2400" dirty="0" err="1" smtClean="0">
                <a:solidFill>
                  <a:schemeClr val="tx1"/>
                </a:solidFill>
              </a:rPr>
              <a:t>الطاقية.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</a:p>
          <a:p>
            <a:pPr lvl="0" algn="just" rtl="1"/>
            <a:r>
              <a:rPr lang="ar-SA" sz="2400" dirty="0" smtClean="0">
                <a:solidFill>
                  <a:schemeClr val="tx1"/>
                </a:solidFill>
              </a:rPr>
              <a:t> 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تتكون عينة البحث على المستوى الوطني من 973 مقاولة متمركزة بأهم مدن المملكة: الدار البيضاء، المحمدية، الرباط، القنيطرة، </a:t>
            </a:r>
            <a:r>
              <a:rPr lang="ar-MA" sz="2400" dirty="0" err="1" smtClean="0">
                <a:solidFill>
                  <a:schemeClr val="tx1"/>
                </a:solidFill>
              </a:rPr>
              <a:t>طنجة</a:t>
            </a:r>
            <a:r>
              <a:rPr lang="ar-MA" sz="2400" dirty="0" smtClean="0">
                <a:solidFill>
                  <a:schemeClr val="tx1"/>
                </a:solidFill>
              </a:rPr>
              <a:t>، </a:t>
            </a:r>
            <a:r>
              <a:rPr lang="ar-MA" sz="2400" dirty="0" err="1" smtClean="0">
                <a:solidFill>
                  <a:schemeClr val="tx1"/>
                </a:solidFill>
              </a:rPr>
              <a:t>فاس</a:t>
            </a:r>
            <a:r>
              <a:rPr lang="ar-MA" sz="2400" dirty="0" smtClean="0">
                <a:solidFill>
                  <a:schemeClr val="tx1"/>
                </a:solidFill>
              </a:rPr>
              <a:t>، مكناس، </a:t>
            </a:r>
            <a:r>
              <a:rPr lang="ar-MA" sz="2400" dirty="0" err="1" smtClean="0">
                <a:solidFill>
                  <a:schemeClr val="tx1"/>
                </a:solidFill>
              </a:rPr>
              <a:t>سطات</a:t>
            </a:r>
            <a:r>
              <a:rPr lang="ar-MA" sz="2400" dirty="0" smtClean="0">
                <a:solidFill>
                  <a:schemeClr val="tx1"/>
                </a:solidFill>
              </a:rPr>
              <a:t>، وجدة، العيون، </a:t>
            </a:r>
            <a:r>
              <a:rPr lang="ar-MA" sz="2400" dirty="0" err="1" smtClean="0">
                <a:solidFill>
                  <a:schemeClr val="tx1"/>
                </a:solidFill>
              </a:rPr>
              <a:t>أكادير</a:t>
            </a:r>
            <a:r>
              <a:rPr lang="ar-MA" sz="2400" dirty="0" smtClean="0">
                <a:solidFill>
                  <a:schemeClr val="tx1"/>
                </a:solidFill>
              </a:rPr>
              <a:t> و الجديدة</a:t>
            </a:r>
            <a:r>
              <a:rPr lang="ar-MA" sz="2400" dirty="0" smtClean="0">
                <a:solidFill>
                  <a:schemeClr val="tx1"/>
                </a:solidFill>
              </a:rPr>
              <a:t>.</a:t>
            </a:r>
          </a:p>
          <a:p>
            <a:pPr algn="r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تتكون عينة البحث على مستوى جهة الرباط-سلا-القنيطرة من 77 </a:t>
            </a:r>
            <a:r>
              <a:rPr lang="ar-MA" sz="2400" dirty="0" err="1" smtClean="0">
                <a:solidFill>
                  <a:schemeClr val="tx1"/>
                </a:solidFill>
              </a:rPr>
              <a:t>مقاولة </a:t>
            </a:r>
            <a:r>
              <a:rPr lang="ar-MA" sz="2400" dirty="0" smtClean="0">
                <a:solidFill>
                  <a:schemeClr val="tx1"/>
                </a:solidFill>
              </a:rPr>
              <a:t>(أي ما يمثل 7,9 </a:t>
            </a:r>
            <a:r>
              <a:rPr lang="fr-FR" sz="2400" dirty="0" smtClean="0">
                <a:solidFill>
                  <a:schemeClr val="tx1"/>
                </a:solidFill>
              </a:rPr>
              <a:t>%</a:t>
            </a:r>
            <a:r>
              <a:rPr lang="ar-SA" sz="2400" dirty="0" smtClean="0">
                <a:solidFill>
                  <a:schemeClr val="tx1"/>
                </a:solidFill>
              </a:rPr>
              <a:t> من العينة الإجمالية) موزعة كما يلي</a:t>
            </a:r>
            <a:r>
              <a:rPr lang="ar-SA" sz="2400" dirty="0" smtClean="0">
                <a:solidFill>
                  <a:schemeClr val="tx1"/>
                </a:solidFill>
              </a:rPr>
              <a:t>: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err="1" smtClean="0">
                <a:solidFill>
                  <a:schemeClr val="tx1"/>
                </a:solidFill>
              </a:rPr>
              <a:t>*</a:t>
            </a:r>
            <a:r>
              <a:rPr lang="ar-MA" sz="2400" b="1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18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وحدة </a:t>
            </a:r>
            <a:r>
              <a:rPr lang="ar-SA" sz="2400" dirty="0" smtClean="0">
                <a:solidFill>
                  <a:schemeClr val="tx1"/>
                </a:solidFill>
              </a:rPr>
              <a:t>متواجدة بعمالة الرباط؛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 </a:t>
            </a:r>
            <a:r>
              <a:rPr lang="ar-MA" sz="2400" dirty="0" smtClean="0">
                <a:solidFill>
                  <a:schemeClr val="tx1"/>
                </a:solidFill>
              </a:rPr>
              <a:t>13 و</a:t>
            </a:r>
            <a:r>
              <a:rPr lang="ar-SA" sz="2400" dirty="0" err="1" smtClean="0">
                <a:solidFill>
                  <a:schemeClr val="tx1"/>
                </a:solidFill>
              </a:rPr>
              <a:t>حدة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متواجدة بعمالة سلا؛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err="1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19 </a:t>
            </a:r>
            <a:r>
              <a:rPr lang="ar-SA" sz="2400" dirty="0" smtClean="0">
                <a:solidFill>
                  <a:schemeClr val="tx1"/>
                </a:solidFill>
              </a:rPr>
              <a:t>وحدة متواجدة بعمالة </a:t>
            </a:r>
            <a:r>
              <a:rPr lang="ar-SA" sz="2400" dirty="0" err="1" smtClean="0">
                <a:solidFill>
                  <a:schemeClr val="tx1"/>
                </a:solidFill>
              </a:rPr>
              <a:t>الصخيرات</a:t>
            </a:r>
            <a:r>
              <a:rPr lang="ar-SA" sz="2400" dirty="0" smtClean="0">
                <a:solidFill>
                  <a:schemeClr val="tx1"/>
                </a:solidFill>
              </a:rPr>
              <a:t> تمارة؛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 </a:t>
            </a:r>
            <a:r>
              <a:rPr lang="ar-MA" sz="2400" dirty="0" smtClean="0">
                <a:solidFill>
                  <a:schemeClr val="tx1"/>
                </a:solidFill>
              </a:rPr>
              <a:t>22 </a:t>
            </a:r>
            <a:r>
              <a:rPr lang="ar-SA" sz="2400" dirty="0" smtClean="0">
                <a:solidFill>
                  <a:schemeClr val="tx1"/>
                </a:solidFill>
              </a:rPr>
              <a:t>وحدة </a:t>
            </a:r>
            <a:r>
              <a:rPr lang="ar-SA" sz="2400" dirty="0" smtClean="0">
                <a:solidFill>
                  <a:schemeClr val="tx1"/>
                </a:solidFill>
              </a:rPr>
              <a:t>متواجدة بعمالة القنيطرة</a:t>
            </a:r>
            <a:r>
              <a:rPr lang="ar-SA" sz="2400" dirty="0" smtClean="0">
                <a:solidFill>
                  <a:schemeClr val="tx1"/>
                </a:solidFill>
              </a:rPr>
              <a:t>؛</a:t>
            </a:r>
            <a:r>
              <a:rPr lang="ar-MA" sz="2400" dirty="0" smtClean="0">
                <a:solidFill>
                  <a:schemeClr val="tx1"/>
                </a:solidFill>
              </a:rPr>
              <a:t>          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17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620688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02 وحدة متواجدة بإقليم سيدي </a:t>
            </a:r>
            <a:r>
              <a:rPr lang="ar-MA" sz="2400" dirty="0" err="1" smtClean="0">
                <a:solidFill>
                  <a:schemeClr val="tx1"/>
                </a:solidFill>
              </a:rPr>
              <a:t>يحيى؛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 </a:t>
            </a:r>
            <a:r>
              <a:rPr lang="ar-MA" sz="2400" dirty="0" smtClean="0">
                <a:solidFill>
                  <a:schemeClr val="tx1"/>
                </a:solidFill>
              </a:rPr>
              <a:t>01 </a:t>
            </a:r>
            <a:r>
              <a:rPr lang="ar-SA" sz="2400" dirty="0" smtClean="0">
                <a:solidFill>
                  <a:schemeClr val="tx1"/>
                </a:solidFill>
              </a:rPr>
              <a:t>وحدة </a:t>
            </a:r>
            <a:r>
              <a:rPr lang="ar-SA" sz="2400" dirty="0" smtClean="0">
                <a:solidFill>
                  <a:schemeClr val="tx1"/>
                </a:solidFill>
              </a:rPr>
              <a:t>متواجدة بإقليم سيدي سليمان؛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 </a:t>
            </a:r>
            <a:r>
              <a:rPr lang="ar-MA" sz="2400" dirty="0" smtClean="0">
                <a:solidFill>
                  <a:schemeClr val="tx1"/>
                </a:solidFill>
              </a:rPr>
              <a:t>01 </a:t>
            </a:r>
            <a:r>
              <a:rPr lang="ar-MA" sz="2400" dirty="0" smtClean="0">
                <a:solidFill>
                  <a:schemeClr val="tx1"/>
                </a:solidFill>
              </a:rPr>
              <a:t>و</a:t>
            </a:r>
            <a:r>
              <a:rPr lang="ar-SA" sz="2400" dirty="0" err="1" smtClean="0">
                <a:solidFill>
                  <a:schemeClr val="tx1"/>
                </a:solidFill>
              </a:rPr>
              <a:t>حدة</a:t>
            </a:r>
            <a:r>
              <a:rPr lang="ar-SA" sz="2400" dirty="0" smtClean="0">
                <a:solidFill>
                  <a:schemeClr val="tx1"/>
                </a:solidFill>
              </a:rPr>
              <a:t> متواجدة بإقليم </a:t>
            </a:r>
            <a:r>
              <a:rPr lang="ar-SA" sz="2400" dirty="0" err="1" smtClean="0">
                <a:solidFill>
                  <a:schemeClr val="tx1"/>
                </a:solidFill>
              </a:rPr>
              <a:t>لالة</a:t>
            </a:r>
            <a:r>
              <a:rPr lang="ar-SA" sz="2400" dirty="0" smtClean="0">
                <a:solidFill>
                  <a:schemeClr val="tx1"/>
                </a:solidFill>
              </a:rPr>
              <a:t> ميمونة؛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01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وحدة متواجدة بإقليم سيدي </a:t>
            </a:r>
            <a:r>
              <a:rPr lang="ar-SA" sz="2400" dirty="0" err="1" smtClean="0">
                <a:solidFill>
                  <a:schemeClr val="tx1"/>
                </a:solidFill>
              </a:rPr>
              <a:t>علال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</a:rPr>
              <a:t>التازي.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يتم حساب المؤشر شهريا على صعيد خمس مستويات من تصنيف الأنشطة </a:t>
            </a:r>
            <a:r>
              <a:rPr lang="ar-MA" sz="2400" dirty="0" err="1" smtClean="0">
                <a:solidFill>
                  <a:schemeClr val="tx1"/>
                </a:solidFill>
              </a:rPr>
              <a:t>الإقتصادية</a:t>
            </a:r>
            <a:r>
              <a:rPr lang="ar-MA" sz="2400" dirty="0" smtClean="0">
                <a:solidFill>
                  <a:schemeClr val="tx1"/>
                </a:solidFill>
              </a:rPr>
              <a:t> و هي كالتالي: المادة، النشاط </a:t>
            </a:r>
            <a:r>
              <a:rPr lang="ar-MA" sz="2400" dirty="0" err="1" smtClean="0">
                <a:solidFill>
                  <a:schemeClr val="tx1"/>
                </a:solidFill>
              </a:rPr>
              <a:t>الإقتصادي</a:t>
            </a:r>
            <a:r>
              <a:rPr lang="ar-MA" sz="2400" dirty="0" smtClean="0">
                <a:solidFill>
                  <a:schemeClr val="tx1"/>
                </a:solidFill>
              </a:rPr>
              <a:t>، الشعبة، الفرع و القطاع.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ü"/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18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467544" y="692696"/>
            <a:ext cx="8280920" cy="5573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4-برنامج المقارنات الدولية</a:t>
            </a:r>
            <a:endParaRPr lang="ar-MA" sz="3200" b="1" dirty="0" smtClean="0">
              <a:solidFill>
                <a:srgbClr val="800000"/>
              </a:solidFill>
            </a:endParaRPr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الهدف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just" rtl="1"/>
            <a:r>
              <a:rPr lang="ar-MA" sz="2400" dirty="0" smtClean="0">
                <a:solidFill>
                  <a:schemeClr val="tx1"/>
                </a:solidFill>
              </a:rPr>
              <a:t>    برنامج </a:t>
            </a:r>
            <a:r>
              <a:rPr lang="ar-MA" sz="2400" dirty="0" smtClean="0">
                <a:solidFill>
                  <a:schemeClr val="tx1"/>
                </a:solidFill>
              </a:rPr>
              <a:t>المقارنات الدولية </a:t>
            </a:r>
            <a:r>
              <a:rPr lang="ar-MA" sz="2400" dirty="0" smtClean="0">
                <a:solidFill>
                  <a:schemeClr val="tx1"/>
                </a:solidFill>
              </a:rPr>
              <a:t>هو عبارة عن مبادرة إحصائية تأسست سنة 1970 لإنتاج بيانات قابلة للمقارنة </a:t>
            </a:r>
            <a:r>
              <a:rPr lang="ar-MA" sz="2400" dirty="0" err="1" smtClean="0">
                <a:solidFill>
                  <a:schemeClr val="tx1"/>
                </a:solidFill>
              </a:rPr>
              <a:t>دوليا.</a:t>
            </a:r>
            <a:r>
              <a:rPr lang="ar-MA" sz="2400" dirty="0" smtClean="0">
                <a:solidFill>
                  <a:schemeClr val="tx1"/>
                </a:solidFill>
              </a:rPr>
              <a:t> و </a:t>
            </a:r>
            <a:r>
              <a:rPr lang="ar-MA" sz="2400" dirty="0" smtClean="0">
                <a:solidFill>
                  <a:schemeClr val="tx1"/>
                </a:solidFill>
              </a:rPr>
              <a:t>يهدف </a:t>
            </a:r>
            <a:r>
              <a:rPr lang="ar-MA" sz="2400" dirty="0" err="1" smtClean="0">
                <a:solidFill>
                  <a:schemeClr val="tx1"/>
                </a:solidFill>
              </a:rPr>
              <a:t>إلى :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just" rtl="1"/>
            <a:endParaRPr lang="ar-MA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0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تحديد تكافؤ القدرة الشرائية للقيام بمقارنات </a:t>
            </a:r>
            <a:r>
              <a:rPr lang="ar-MA" sz="2400" dirty="0" err="1" smtClean="0">
                <a:solidFill>
                  <a:schemeClr val="tx1"/>
                </a:solidFill>
              </a:rPr>
              <a:t>جهوية</a:t>
            </a:r>
            <a:r>
              <a:rPr lang="ar-MA" sz="2400" dirty="0" smtClean="0">
                <a:solidFill>
                  <a:schemeClr val="tx1"/>
                </a:solidFill>
              </a:rPr>
              <a:t> و دولية للمجاميع </a:t>
            </a:r>
          </a:p>
          <a:p>
            <a:pPr lvl="0" algn="r" rtl="1">
              <a:lnSpc>
                <a:spcPts val="30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 </a:t>
            </a:r>
            <a:r>
              <a:rPr lang="ar-MA" sz="2400" dirty="0" err="1" smtClean="0">
                <a:solidFill>
                  <a:schemeClr val="tx1"/>
                </a:solidFill>
              </a:rPr>
              <a:t>الاقتصادية </a:t>
            </a:r>
            <a:r>
              <a:rPr lang="ar-MA" sz="2400" dirty="0" smtClean="0">
                <a:solidFill>
                  <a:schemeClr val="tx1"/>
                </a:solidFill>
              </a:rPr>
              <a:t>(الناتج الإجمالي و استعمالاته</a:t>
            </a:r>
            <a:r>
              <a:rPr lang="ar-MA" sz="2400" dirty="0" err="1" smtClean="0">
                <a:solidFill>
                  <a:schemeClr val="tx1"/>
                </a:solidFill>
              </a:rPr>
              <a:t>)؛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2900"/>
              </a:lnSpc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0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حساب معدل الثمن السنوي على الصعيد </a:t>
            </a:r>
            <a:r>
              <a:rPr lang="ar-MA" sz="2400" dirty="0" err="1" smtClean="0">
                <a:solidFill>
                  <a:schemeClr val="tx1"/>
                </a:solidFill>
              </a:rPr>
              <a:t>الوطنى؛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000"/>
              </a:lnSpc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0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تقييم </a:t>
            </a:r>
            <a:r>
              <a:rPr lang="ar-MA" sz="2400" dirty="0" smtClean="0">
                <a:solidFill>
                  <a:schemeClr val="tx1"/>
                </a:solidFill>
              </a:rPr>
              <a:t>مستوى غنى البلدان </a:t>
            </a:r>
            <a:r>
              <a:rPr lang="ar-MA" sz="2400" dirty="0" err="1" smtClean="0">
                <a:solidFill>
                  <a:schemeClr val="tx1"/>
                </a:solidFill>
              </a:rPr>
              <a:t>المشاركة</a:t>
            </a:r>
            <a:r>
              <a:rPr lang="ar-MA" sz="2400" dirty="0" err="1" smtClean="0">
                <a:solidFill>
                  <a:schemeClr val="tx1"/>
                </a:solidFill>
              </a:rPr>
              <a:t>؛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000"/>
              </a:lnSpc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0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 القيام </a:t>
            </a:r>
            <a:r>
              <a:rPr lang="ar-MA" sz="2400" dirty="0" smtClean="0">
                <a:solidFill>
                  <a:schemeClr val="tx1"/>
                </a:solidFill>
              </a:rPr>
              <a:t>بالمقارنات الدولية على أساس مؤشرات واقعية.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just" rtl="1">
              <a:lnSpc>
                <a:spcPts val="3000"/>
              </a:lnSpc>
            </a:pPr>
            <a:r>
              <a:rPr lang="ar-SA" sz="2400" dirty="0" smtClean="0"/>
              <a:t> </a:t>
            </a:r>
            <a:endParaRPr lang="ar-MA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19</a:t>
            </a:fld>
            <a:endParaRPr lang="fr-FR" alt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67544" y="548681"/>
            <a:ext cx="8280920" cy="598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الجوانب </a:t>
            </a:r>
            <a:r>
              <a:rPr lang="ar-MA" sz="2800" b="1" dirty="0" smtClean="0">
                <a:solidFill>
                  <a:srgbClr val="FF0000"/>
                </a:solidFill>
              </a:rPr>
              <a:t>المنهجية </a:t>
            </a:r>
            <a:endParaRPr lang="ar-MA" sz="2800" b="1" dirty="0" smtClean="0">
              <a:solidFill>
                <a:srgbClr val="FF0000"/>
              </a:solidFill>
            </a:endParaRPr>
          </a:p>
          <a:p>
            <a:pPr algn="r" rtl="1">
              <a:lnSpc>
                <a:spcPts val="1200"/>
              </a:lnSpc>
            </a:pPr>
            <a:endParaRPr lang="ar-MA" sz="2800" b="1" dirty="0" smtClean="0">
              <a:solidFill>
                <a:srgbClr val="FF0000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تتم </a:t>
            </a:r>
            <a:r>
              <a:rPr lang="ar-MA" sz="2400" dirty="0" smtClean="0">
                <a:solidFill>
                  <a:schemeClr val="tx1"/>
                </a:solidFill>
              </a:rPr>
              <a:t>عملية </a:t>
            </a:r>
            <a:r>
              <a:rPr lang="ar-MA" sz="2400" dirty="0" smtClean="0">
                <a:solidFill>
                  <a:schemeClr val="tx1"/>
                </a:solidFill>
              </a:rPr>
              <a:t>جمع أسعار سلة السلع و الخدمات المحددة  </a:t>
            </a:r>
            <a:r>
              <a:rPr lang="ar-MA" sz="2400" dirty="0" smtClean="0">
                <a:solidFill>
                  <a:schemeClr val="tx1"/>
                </a:solidFill>
              </a:rPr>
              <a:t>شهريا على صعيد مدينة الرباط بواسطة استجواب مباشر ل 363 نقطة بيع تم اختيارها بطريقة </a:t>
            </a:r>
            <a:r>
              <a:rPr lang="ar-MA" sz="2400" dirty="0" err="1" smtClean="0">
                <a:solidFill>
                  <a:schemeClr val="tx1"/>
                </a:solidFill>
              </a:rPr>
              <a:t>معقلنة</a:t>
            </a:r>
            <a:r>
              <a:rPr lang="ar-MA" sz="2400" dirty="0" smtClean="0">
                <a:solidFill>
                  <a:schemeClr val="tx1"/>
                </a:solidFill>
              </a:rPr>
              <a:t> موزعة على </a:t>
            </a:r>
            <a:r>
              <a:rPr lang="ar-MA" sz="2400" dirty="0" smtClean="0">
                <a:solidFill>
                  <a:schemeClr val="tx1"/>
                </a:solidFill>
              </a:rPr>
              <a:t>4 </a:t>
            </a:r>
            <a:r>
              <a:rPr lang="ar-MA" sz="2400" dirty="0" smtClean="0">
                <a:solidFill>
                  <a:schemeClr val="tx1"/>
                </a:solidFill>
              </a:rPr>
              <a:t>مناطق عمل تمثل مختلف جماعات مدينة </a:t>
            </a:r>
            <a:r>
              <a:rPr lang="ar-MA" sz="2400" dirty="0" err="1" smtClean="0">
                <a:solidFill>
                  <a:schemeClr val="tx1"/>
                </a:solidFill>
              </a:rPr>
              <a:t>الرباط.</a:t>
            </a:r>
            <a:r>
              <a:rPr lang="ar-MA" sz="2400" dirty="0" smtClean="0">
                <a:solidFill>
                  <a:schemeClr val="tx1"/>
                </a:solidFill>
              </a:rPr>
              <a:t> و تجدر الإشارة إلى أن كل منطقة عمل تضم على الأقل سوقا ممتازا و أن الوسط القروي ممثل بسوقين أسبوعيين هما </a:t>
            </a:r>
            <a:r>
              <a:rPr lang="ar-MA" sz="2400" dirty="0" err="1" smtClean="0">
                <a:solidFill>
                  <a:schemeClr val="tx1"/>
                </a:solidFill>
              </a:rPr>
              <a:t>كالتالي </a:t>
            </a:r>
            <a:r>
              <a:rPr lang="ar-MA" sz="2400" dirty="0" smtClean="0">
                <a:solidFill>
                  <a:schemeClr val="tx1"/>
                </a:solidFill>
              </a:rPr>
              <a:t>:  </a:t>
            </a:r>
            <a:r>
              <a:rPr lang="ar-MA" sz="2400" dirty="0" err="1" smtClean="0">
                <a:solidFill>
                  <a:schemeClr val="tx1"/>
                </a:solidFill>
              </a:rPr>
              <a:t>ثلات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err="1" smtClean="0">
                <a:solidFill>
                  <a:schemeClr val="tx1"/>
                </a:solidFill>
              </a:rPr>
              <a:t>أغبال</a:t>
            </a:r>
            <a:r>
              <a:rPr lang="ar-MA" sz="2400" dirty="0" smtClean="0">
                <a:solidFill>
                  <a:schemeClr val="tx1"/>
                </a:solidFill>
              </a:rPr>
              <a:t> و خميس سيدس </a:t>
            </a:r>
            <a:r>
              <a:rPr lang="ar-MA" sz="2400" dirty="0" err="1" smtClean="0">
                <a:solidFill>
                  <a:schemeClr val="tx1"/>
                </a:solidFill>
              </a:rPr>
              <a:t>بطاش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lnSpc>
                <a:spcPts val="2600"/>
              </a:lnSpc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تم حصر لائحة سلة السلع و الخدمات </a:t>
            </a:r>
            <a:r>
              <a:rPr lang="ar-MA" sz="2400" dirty="0" smtClean="0">
                <a:solidFill>
                  <a:schemeClr val="tx1"/>
                </a:solidFill>
              </a:rPr>
              <a:t>من </a:t>
            </a:r>
            <a:r>
              <a:rPr lang="ar-MA" sz="2400" dirty="0" smtClean="0">
                <a:solidFill>
                  <a:schemeClr val="tx1"/>
                </a:solidFill>
              </a:rPr>
              <a:t>قبل البنك </a:t>
            </a:r>
            <a:r>
              <a:rPr lang="ar-MA" sz="2400" dirty="0" smtClean="0">
                <a:solidFill>
                  <a:schemeClr val="tx1"/>
                </a:solidFill>
              </a:rPr>
              <a:t>الإفريقي </a:t>
            </a:r>
            <a:r>
              <a:rPr lang="ar-MA" sz="2400" dirty="0" smtClean="0">
                <a:solidFill>
                  <a:schemeClr val="tx1"/>
                </a:solidFill>
              </a:rPr>
              <a:t>للتنمية في حوالي 1400 مادة  ممثلة في 6 مجموعات موزعة كالتالي: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1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* المواد الغذائية، </a:t>
            </a:r>
            <a:r>
              <a:rPr lang="ar-MA" sz="2400" dirty="0" smtClean="0">
                <a:solidFill>
                  <a:schemeClr val="tx1"/>
                </a:solidFill>
              </a:rPr>
              <a:t>المشروبات و التبغ؛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1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* اللباس </a:t>
            </a:r>
            <a:r>
              <a:rPr lang="ar-MA" sz="2400" dirty="0" smtClean="0">
                <a:solidFill>
                  <a:schemeClr val="tx1"/>
                </a:solidFill>
              </a:rPr>
              <a:t>و </a:t>
            </a:r>
            <a:r>
              <a:rPr lang="ar-MA" sz="2400" dirty="0" smtClean="0">
                <a:solidFill>
                  <a:schemeClr val="tx1"/>
                </a:solidFill>
              </a:rPr>
              <a:t>الأحذية؛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1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* التجهيزات </a:t>
            </a:r>
            <a:r>
              <a:rPr lang="ar-MA" sz="2400" dirty="0" smtClean="0">
                <a:solidFill>
                  <a:schemeClr val="tx1"/>
                </a:solidFill>
              </a:rPr>
              <a:t>و خدمات </a:t>
            </a:r>
            <a:r>
              <a:rPr lang="ar-MA" sz="2400" dirty="0" smtClean="0">
                <a:solidFill>
                  <a:schemeClr val="tx1"/>
                </a:solidFill>
              </a:rPr>
              <a:t>التجهيز؛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1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* خدمات </a:t>
            </a:r>
            <a:r>
              <a:rPr lang="ar-MA" sz="2400" dirty="0" smtClean="0">
                <a:solidFill>
                  <a:schemeClr val="tx1"/>
                </a:solidFill>
              </a:rPr>
              <a:t>الترفيه و خدمات </a:t>
            </a:r>
            <a:r>
              <a:rPr lang="ar-MA" sz="2400" dirty="0" smtClean="0">
                <a:solidFill>
                  <a:schemeClr val="tx1"/>
                </a:solidFill>
              </a:rPr>
              <a:t>أخرى؛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1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* النقل </a:t>
            </a:r>
            <a:r>
              <a:rPr lang="ar-MA" sz="2400" dirty="0" smtClean="0">
                <a:solidFill>
                  <a:schemeClr val="tx1"/>
                </a:solidFill>
              </a:rPr>
              <a:t>و </a:t>
            </a:r>
            <a:r>
              <a:rPr lang="ar-MA" sz="2400" dirty="0" smtClean="0">
                <a:solidFill>
                  <a:schemeClr val="tx1"/>
                </a:solidFill>
              </a:rPr>
              <a:t>المواصلات؛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>
              <a:lnSpc>
                <a:spcPts val="31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* المستحضرات </a:t>
            </a:r>
            <a:r>
              <a:rPr lang="ar-MA" sz="2400" dirty="0" smtClean="0">
                <a:solidFill>
                  <a:schemeClr val="tx1"/>
                </a:solidFill>
              </a:rPr>
              <a:t>الصيدلانية و الخدمات الصحية</a:t>
            </a:r>
            <a:r>
              <a:rPr lang="ar-MA" sz="2400" dirty="0" smtClean="0">
                <a:solidFill>
                  <a:schemeClr val="tx1"/>
                </a:solidFill>
              </a:rPr>
              <a:t>.</a:t>
            </a:r>
            <a:endParaRPr lang="fr-F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C51D03-864A-4D30-9388-A394A5177E5D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31800" y="2924175"/>
            <a:ext cx="86407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fr-FR" altLang="fr-FR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fr-FR" altLang="fr-FR" b="1">
              <a:solidFill>
                <a:srgbClr val="8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fr-FR" altLang="fr-FR">
                <a:solidFill>
                  <a:schemeClr val="tx1"/>
                </a:solidFill>
                <a:latin typeface="Calibri" pitchFamily="34" charset="0"/>
              </a:rPr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520" y="980728"/>
            <a:ext cx="87129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فهرس</a:t>
            </a:r>
          </a:p>
          <a:p>
            <a:pPr algn="r"/>
            <a:endParaRPr lang="ar-MA" sz="1200" dirty="0" smtClean="0"/>
          </a:p>
          <a:p>
            <a:pPr algn="r"/>
            <a:endParaRPr lang="ar-MA" sz="1200" dirty="0" smtClean="0"/>
          </a:p>
          <a:p>
            <a:pPr algn="r"/>
            <a:endParaRPr lang="ar-MA" sz="1200" dirty="0" smtClean="0"/>
          </a:p>
          <a:p>
            <a:pPr algn="r" rtl="1"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الرقم الاستدلالي للأثمان عند </a:t>
            </a:r>
            <a:r>
              <a:rPr lang="ar-MA" sz="2400" dirty="0" err="1" smtClean="0">
                <a:solidFill>
                  <a:schemeClr val="tx1"/>
                </a:solidFill>
              </a:rPr>
              <a:t>الاستهلاك </a:t>
            </a:r>
            <a:r>
              <a:rPr lang="ar-MA" sz="2400" dirty="0" smtClean="0">
                <a:solidFill>
                  <a:schemeClr val="tx1"/>
                </a:solidFill>
              </a:rPr>
              <a:t>(أساس 100: 2006</a:t>
            </a:r>
            <a:r>
              <a:rPr lang="ar-MA" sz="2400" dirty="0" err="1" smtClean="0">
                <a:solidFill>
                  <a:schemeClr val="tx1"/>
                </a:solidFill>
              </a:rPr>
              <a:t>)،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 rtl="1"/>
            <a:endParaRPr lang="fr-FR" sz="2400" dirty="0">
              <a:solidFill>
                <a:schemeClr val="tx1"/>
              </a:solidFill>
            </a:endParaRPr>
          </a:p>
          <a:p>
            <a:pPr algn="r" rtl="1"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الرقم الاستدلالي </a:t>
            </a:r>
            <a:r>
              <a:rPr lang="ar-MA" sz="2400" dirty="0" smtClean="0">
                <a:solidFill>
                  <a:schemeClr val="tx1"/>
                </a:solidFill>
              </a:rPr>
              <a:t>لأسعار </a:t>
            </a:r>
            <a:r>
              <a:rPr lang="ar-MA" sz="2400" dirty="0" err="1" smtClean="0">
                <a:solidFill>
                  <a:schemeClr val="tx1"/>
                </a:solidFill>
              </a:rPr>
              <a:t>الجملة </a:t>
            </a:r>
            <a:r>
              <a:rPr lang="ar-MA" sz="2400" dirty="0" smtClean="0">
                <a:solidFill>
                  <a:schemeClr val="tx1"/>
                </a:solidFill>
              </a:rPr>
              <a:t>(أساس 100: 1997</a:t>
            </a:r>
            <a:r>
              <a:rPr lang="ar-MA" sz="2400" dirty="0" err="1" smtClean="0">
                <a:solidFill>
                  <a:schemeClr val="tx1"/>
                </a:solidFill>
              </a:rPr>
              <a:t>)،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§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الرقم الاستدلالي </a:t>
            </a:r>
            <a:r>
              <a:rPr lang="ar-MA" sz="2400" dirty="0" smtClean="0">
                <a:solidFill>
                  <a:schemeClr val="tx1"/>
                </a:solidFill>
              </a:rPr>
              <a:t>للأثمان عند </a:t>
            </a:r>
            <a:r>
              <a:rPr lang="ar-MA" sz="2400" dirty="0" err="1" smtClean="0">
                <a:solidFill>
                  <a:schemeClr val="tx1"/>
                </a:solidFill>
              </a:rPr>
              <a:t>الإنتاج </a:t>
            </a:r>
            <a:r>
              <a:rPr lang="ar-MA" sz="2400" dirty="0" smtClean="0">
                <a:solidFill>
                  <a:schemeClr val="tx1"/>
                </a:solidFill>
              </a:rPr>
              <a:t>(أساس 100: 2010</a:t>
            </a:r>
            <a:r>
              <a:rPr lang="ar-MA" sz="2400" dirty="0" err="1" smtClean="0">
                <a:solidFill>
                  <a:schemeClr val="tx1"/>
                </a:solidFill>
              </a:rPr>
              <a:t>)،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§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r" rtl="1"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برنامج المقارنات الدولية.</a:t>
            </a:r>
          </a:p>
          <a:p>
            <a:pPr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 rtl="1"/>
            <a:endParaRPr lang="fr-FR" sz="2400" dirty="0">
              <a:solidFill>
                <a:schemeClr val="tx1"/>
              </a:solidFill>
            </a:endParaRPr>
          </a:p>
          <a:p>
            <a:pPr algn="r"/>
            <a:endParaRPr lang="ar-MA" dirty="0" smtClean="0"/>
          </a:p>
          <a:p>
            <a:pPr algn="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3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836712"/>
            <a:ext cx="8496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تقديم</a:t>
            </a:r>
          </a:p>
          <a:p>
            <a:pPr algn="r"/>
            <a:endParaRPr lang="ar-MA" sz="1200" dirty="0"/>
          </a:p>
          <a:p>
            <a:pPr algn="just" rtl="1"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تمثل الأرقام الاستدلالية للاثمان أدوات ناجعة و هامة لتحليل و لتدبير الشؤون </a:t>
            </a:r>
            <a:r>
              <a:rPr lang="ar-MA" sz="2400" dirty="0" err="1" smtClean="0">
                <a:solidFill>
                  <a:schemeClr val="tx1"/>
                </a:solidFill>
              </a:rPr>
              <a:t>السوسيو</a:t>
            </a:r>
            <a:r>
              <a:rPr lang="ar-MA" sz="2400" dirty="0" smtClean="0">
                <a:solidFill>
                  <a:schemeClr val="tx1"/>
                </a:solidFill>
              </a:rPr>
              <a:t> اقتصادية.</a:t>
            </a:r>
            <a:endParaRPr lang="ar-MA" sz="3600" dirty="0" smtClean="0">
              <a:solidFill>
                <a:schemeClr val="tx1"/>
              </a:solidFill>
            </a:endParaRPr>
          </a:p>
          <a:p>
            <a:pPr algn="just" rtl="1">
              <a:buFont typeface="Arial" pitchFamily="34" charset="0"/>
              <a:buChar char="•"/>
            </a:pPr>
            <a:endParaRPr lang="ar-MA" sz="3600" dirty="0" smtClean="0">
              <a:solidFill>
                <a:schemeClr val="tx1"/>
              </a:solidFill>
            </a:endParaRPr>
          </a:p>
          <a:p>
            <a:pPr algn="just" rtl="1"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 فهي تمكن من ضبط التغيرات الحاصلة في المعطيات الاقتصادية و مقارنة هذه المعطيات في الزمان و </a:t>
            </a:r>
            <a:r>
              <a:rPr lang="ar-MA" sz="2400" dirty="0" err="1" smtClean="0">
                <a:solidFill>
                  <a:schemeClr val="tx1"/>
                </a:solidFill>
              </a:rPr>
              <a:t>المكان.</a:t>
            </a:r>
            <a:r>
              <a:rPr lang="ar-MA" sz="3600" dirty="0" smtClean="0">
                <a:solidFill>
                  <a:schemeClr val="tx1"/>
                </a:solidFill>
              </a:rPr>
              <a:t> </a:t>
            </a:r>
          </a:p>
          <a:p>
            <a:pPr algn="just" rtl="1">
              <a:buFont typeface="Arial" pitchFamily="34" charset="0"/>
              <a:buChar char="•"/>
            </a:pPr>
            <a:endParaRPr lang="ar-MA" sz="3600" dirty="0" smtClean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</a:rPr>
              <a:t> و لهذه الغاية، انكبت المندوبية السامية للتخطيط مند عقود على إنجاز الأرقام الاستدلالية لتلبية حاجيات الإدارات العمومية و بعض المنظمات الوطنية و </a:t>
            </a:r>
            <a:r>
              <a:rPr lang="ar-MA" sz="2400" dirty="0" err="1" smtClean="0">
                <a:solidFill>
                  <a:schemeClr val="tx1"/>
                </a:solidFill>
              </a:rPr>
              <a:t>الدولية.</a:t>
            </a:r>
            <a:r>
              <a:rPr lang="ar-MA" sz="2400" dirty="0" smtClean="0">
                <a:solidFill>
                  <a:schemeClr val="tx1"/>
                </a:solidFill>
              </a:rPr>
              <a:t>  </a:t>
            </a:r>
          </a:p>
          <a:p>
            <a:pPr algn="just" rtl="1">
              <a:lnSpc>
                <a:spcPct val="150000"/>
              </a:lnSpc>
            </a:pPr>
            <a:r>
              <a:rPr lang="ar-MA" sz="2400" dirty="0" smtClean="0">
                <a:solidFill>
                  <a:schemeClr val="tx1"/>
                </a:solidFill>
              </a:rPr>
              <a:t>                                                       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4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764705"/>
            <a:ext cx="7704856" cy="5260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1-الرقم الاستدلالي للأثمان عند الاستهلاك</a:t>
            </a:r>
            <a:endParaRPr lang="ar-MA" sz="3200" b="1" dirty="0" smtClean="0">
              <a:solidFill>
                <a:srgbClr val="800000"/>
              </a:solidFill>
            </a:endParaRPr>
          </a:p>
          <a:p>
            <a:pPr algn="r" rtl="1">
              <a:lnSpc>
                <a:spcPts val="3000"/>
              </a:lnSpc>
            </a:pPr>
            <a:endParaRPr lang="ar-MA" sz="2800" b="1" dirty="0" smtClean="0">
              <a:solidFill>
                <a:srgbClr val="FF0000"/>
              </a:solidFill>
            </a:endParaRPr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الهدف</a:t>
            </a:r>
          </a:p>
          <a:p>
            <a:pPr algn="r" rtl="1">
              <a:lnSpc>
                <a:spcPts val="1700"/>
              </a:lnSpc>
            </a:pPr>
            <a:endParaRPr lang="fr-FR" sz="2800" b="1" dirty="0" smtClean="0">
              <a:solidFill>
                <a:srgbClr val="FF0000"/>
              </a:solidFill>
            </a:endParaRPr>
          </a:p>
          <a:p>
            <a:pPr algn="just" rtl="1"/>
            <a:r>
              <a:rPr lang="ar-SA" sz="2400" dirty="0" smtClean="0">
                <a:solidFill>
                  <a:schemeClr val="tx1"/>
                </a:solidFill>
              </a:rPr>
              <a:t>يهدف </a:t>
            </a:r>
            <a:r>
              <a:rPr lang="ar-SA" sz="2400" dirty="0" smtClean="0">
                <a:solidFill>
                  <a:schemeClr val="tx1"/>
                </a:solidFill>
              </a:rPr>
              <a:t>الرقم الاستدلالي للأثمان عند </a:t>
            </a:r>
            <a:r>
              <a:rPr lang="ar-SA" sz="2400" dirty="0" err="1" smtClean="0">
                <a:solidFill>
                  <a:schemeClr val="tx1"/>
                </a:solidFill>
              </a:rPr>
              <a:t>الاستهلاك </a:t>
            </a:r>
            <a:r>
              <a:rPr lang="ar-SA" sz="2400" dirty="0" smtClean="0">
                <a:solidFill>
                  <a:schemeClr val="tx1"/>
                </a:solidFill>
              </a:rPr>
              <a:t>(أسـاس 100:  2006) إلى قيــاس مستـــوى و تطـور أثمـان التقسيط في الزمـان و المكان.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dirty="0" smtClean="0"/>
              <a:t> </a:t>
            </a:r>
            <a:endParaRPr lang="ar-MA" sz="2400" dirty="0" smtClean="0"/>
          </a:p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الجوانب </a:t>
            </a:r>
            <a:r>
              <a:rPr lang="ar-MA" sz="2800" b="1" dirty="0" smtClean="0">
                <a:solidFill>
                  <a:srgbClr val="FF0000"/>
                </a:solidFill>
              </a:rPr>
              <a:t>المنهجية </a:t>
            </a:r>
            <a:endParaRPr lang="ar-MA" sz="2800" b="1" dirty="0" smtClean="0">
              <a:solidFill>
                <a:srgbClr val="FF0000"/>
              </a:solidFill>
            </a:endParaRPr>
          </a:p>
          <a:p>
            <a:pPr algn="r" rtl="1">
              <a:lnSpc>
                <a:spcPts val="2000"/>
              </a:lnSpc>
            </a:pPr>
            <a:endParaRPr lang="ar-MA" sz="2400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تغطي الساكنة المرجعية </a:t>
            </a:r>
            <a:r>
              <a:rPr lang="ar-SA" sz="2400" dirty="0" err="1" smtClean="0">
                <a:solidFill>
                  <a:schemeClr val="tx1"/>
                </a:solidFill>
              </a:rPr>
              <a:t>لهذ</a:t>
            </a:r>
            <a:r>
              <a:rPr lang="ar-MA" sz="2400" dirty="0" smtClean="0">
                <a:solidFill>
                  <a:schemeClr val="tx1"/>
                </a:solidFill>
              </a:rPr>
              <a:t>ا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المؤشر</a:t>
            </a:r>
            <a:r>
              <a:rPr lang="ar-SA" sz="2400" dirty="0" smtClean="0">
                <a:solidFill>
                  <a:schemeClr val="tx1"/>
                </a:solidFill>
              </a:rPr>
              <a:t>مجموع </a:t>
            </a:r>
            <a:r>
              <a:rPr lang="ar-SA" sz="2400" dirty="0" smtClean="0">
                <a:solidFill>
                  <a:schemeClr val="tx1"/>
                </a:solidFill>
              </a:rPr>
              <a:t>السكان الحضريين.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1"/>
                </a:solidFill>
              </a:rPr>
              <a:t> 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smtClean="0">
                <a:solidFill>
                  <a:schemeClr val="tx1"/>
                </a:solidFill>
              </a:rPr>
              <a:t>تحتـوي </a:t>
            </a:r>
            <a:r>
              <a:rPr lang="ar-SA" sz="2400" dirty="0" smtClean="0">
                <a:solidFill>
                  <a:schemeClr val="tx1"/>
                </a:solidFill>
              </a:rPr>
              <a:t>سلـة الرقم الاستدلالي علـى 478 مـادة </a:t>
            </a:r>
            <a:r>
              <a:rPr lang="ar-SA" sz="2400" dirty="0" err="1" smtClean="0">
                <a:solidFill>
                  <a:schemeClr val="tx1"/>
                </a:solidFill>
              </a:rPr>
              <a:t>و1067</a:t>
            </a:r>
            <a:r>
              <a:rPr lang="ar-SA" sz="2400" dirty="0" smtClean="0">
                <a:solidFill>
                  <a:schemeClr val="tx1"/>
                </a:solidFill>
              </a:rPr>
              <a:t>  </a:t>
            </a:r>
            <a:r>
              <a:rPr lang="ar-SA" sz="2400" dirty="0" err="1" smtClean="0">
                <a:solidFill>
                  <a:schemeClr val="tx1"/>
                </a:solidFill>
              </a:rPr>
              <a:t>نـوعيـة.</a:t>
            </a:r>
            <a:r>
              <a:rPr lang="ar-SA" sz="2400" dirty="0" smtClean="0">
                <a:solidFill>
                  <a:schemeClr val="tx1"/>
                </a:solidFill>
              </a:rPr>
              <a:t> وهي تمثل معظم المواد المستهلكة من طرف الساكنة </a:t>
            </a:r>
            <a:r>
              <a:rPr lang="ar-SA" sz="2400" dirty="0" err="1" smtClean="0">
                <a:solidFill>
                  <a:schemeClr val="tx1"/>
                </a:solidFill>
              </a:rPr>
              <a:t>الحضرية.</a:t>
            </a:r>
            <a:r>
              <a:rPr lang="ar-SA" sz="2400" dirty="0" smtClean="0">
                <a:solidFill>
                  <a:schemeClr val="tx1"/>
                </a:solidFill>
              </a:rPr>
              <a:t> وقـد صنفت هذه المواد حسب 12 قسم </a:t>
            </a:r>
            <a:r>
              <a:rPr lang="ar-SA" sz="2400" dirty="0" err="1" smtClean="0">
                <a:solidFill>
                  <a:schemeClr val="tx1"/>
                </a:solidFill>
              </a:rPr>
              <a:t>و41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</a:rPr>
              <a:t>مجموعـة</a:t>
            </a:r>
            <a:r>
              <a:rPr lang="ar-SA" sz="2400" dirty="0" err="1" smtClean="0">
                <a:solidFill>
                  <a:schemeClr val="tx1"/>
                </a:solidFill>
              </a:rPr>
              <a:t>.</a:t>
            </a:r>
            <a:r>
              <a:rPr lang="ar-SA" sz="2400" dirty="0" smtClean="0">
                <a:solidFill>
                  <a:schemeClr val="tx1"/>
                </a:solidFill>
              </a:rPr>
              <a:t>    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5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692696"/>
            <a:ext cx="7704856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ts val="2200"/>
              </a:lnSpc>
              <a:buFont typeface="Wingdings" pitchFamily="2" charset="2"/>
              <a:buChar char="ü"/>
            </a:pPr>
            <a:endParaRPr lang="ar-MA" sz="240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smtClean="0">
                <a:solidFill>
                  <a:schemeClr val="tx1"/>
                </a:solidFill>
              </a:rPr>
              <a:t>تم </a:t>
            </a:r>
            <a:r>
              <a:rPr lang="ar-MA" sz="2400" dirty="0" smtClean="0">
                <a:solidFill>
                  <a:schemeClr val="tx1"/>
                </a:solidFill>
              </a:rPr>
              <a:t>حساب معاملات الترجيح على أساس معطيات البحث الحول الاستهلاك لفترة </a:t>
            </a:r>
            <a:r>
              <a:rPr lang="ar-MA" sz="2400" dirty="0" err="1" smtClean="0">
                <a:solidFill>
                  <a:schemeClr val="tx1"/>
                </a:solidFill>
              </a:rPr>
              <a:t>2000-2001.</a:t>
            </a:r>
            <a:r>
              <a:rPr lang="ar-MA" sz="2400" dirty="0" smtClean="0">
                <a:solidFill>
                  <a:schemeClr val="tx1"/>
                </a:solidFill>
              </a:rPr>
              <a:t> و فد تم تحيينها على أساس البحث الوطني حول مستوى المعيشة  لسنة </a:t>
            </a:r>
            <a:r>
              <a:rPr lang="ar-MA" sz="2400" dirty="0" err="1" smtClean="0">
                <a:solidFill>
                  <a:schemeClr val="tx1"/>
                </a:solidFill>
              </a:rPr>
              <a:t>2006-2007.</a:t>
            </a:r>
            <a:r>
              <a:rPr lang="ar-MA" sz="2400" dirty="0" smtClean="0">
                <a:solidFill>
                  <a:schemeClr val="tx1"/>
                </a:solidFill>
              </a:rPr>
              <a:t> و تمثل هذه الترجيحات استهلاك الأسر </a:t>
            </a:r>
            <a:r>
              <a:rPr lang="ar-MA" sz="2400" dirty="0" err="1" smtClean="0">
                <a:solidFill>
                  <a:schemeClr val="tx1"/>
                </a:solidFill>
              </a:rPr>
              <a:t>المرجعية.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</a:p>
          <a:p>
            <a:pPr algn="just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تتم </a:t>
            </a:r>
            <a:r>
              <a:rPr lang="ar-SA" sz="2400" dirty="0" smtClean="0">
                <a:solidFill>
                  <a:schemeClr val="tx1"/>
                </a:solidFill>
              </a:rPr>
              <a:t>معاينـة الأثمـان بواسطة بحـث مستمـر على صعيد 17 مدينة رئيسيـة تمثل كافة جهات المملكة </a:t>
            </a:r>
            <a:r>
              <a:rPr lang="ar-SA" sz="2400" dirty="0" err="1" smtClean="0">
                <a:solidFill>
                  <a:schemeClr val="tx1"/>
                </a:solidFill>
              </a:rPr>
              <a:t>وهـي </a:t>
            </a:r>
            <a:r>
              <a:rPr lang="ar-SA" sz="2400" dirty="0" smtClean="0">
                <a:solidFill>
                  <a:schemeClr val="tx1"/>
                </a:solidFill>
              </a:rPr>
              <a:t>: </a:t>
            </a:r>
            <a:r>
              <a:rPr lang="ar-SA" sz="2400" dirty="0" err="1" smtClean="0">
                <a:solidFill>
                  <a:schemeClr val="tx1"/>
                </a:solidFill>
              </a:rPr>
              <a:t>أكاديـر</a:t>
            </a:r>
            <a:r>
              <a:rPr lang="ar-SA" sz="2400" dirty="0" smtClean="0">
                <a:solidFill>
                  <a:schemeClr val="tx1"/>
                </a:solidFill>
              </a:rPr>
              <a:t>،  الـدار البيضـاء، </a:t>
            </a:r>
            <a:r>
              <a:rPr lang="ar-SA" sz="2400" dirty="0" err="1" smtClean="0">
                <a:solidFill>
                  <a:schemeClr val="tx1"/>
                </a:solidFill>
              </a:rPr>
              <a:t>فاس</a:t>
            </a:r>
            <a:r>
              <a:rPr lang="ar-SA" sz="2400" dirty="0" smtClean="0">
                <a:solidFill>
                  <a:schemeClr val="tx1"/>
                </a:solidFill>
              </a:rPr>
              <a:t>، القنيطـرة،  مراكـش، وجـدة، الربـاط، </a:t>
            </a:r>
            <a:r>
              <a:rPr lang="ar-SA" sz="2400" dirty="0" err="1" smtClean="0">
                <a:solidFill>
                  <a:schemeClr val="tx1"/>
                </a:solidFill>
              </a:rPr>
              <a:t>تطـوان</a:t>
            </a:r>
            <a:r>
              <a:rPr lang="ar-SA" sz="2400" dirty="0" smtClean="0">
                <a:solidFill>
                  <a:schemeClr val="tx1"/>
                </a:solidFill>
              </a:rPr>
              <a:t>،  مكنـاس، </a:t>
            </a:r>
            <a:r>
              <a:rPr lang="ar-SA" sz="2400" dirty="0" err="1" smtClean="0">
                <a:solidFill>
                  <a:schemeClr val="tx1"/>
                </a:solidFill>
              </a:rPr>
              <a:t>طنجـة</a:t>
            </a:r>
            <a:r>
              <a:rPr lang="ar-SA" sz="2400" dirty="0" smtClean="0">
                <a:solidFill>
                  <a:schemeClr val="tx1"/>
                </a:solidFill>
              </a:rPr>
              <a:t>، العيـون، الداخلة، </a:t>
            </a:r>
            <a:r>
              <a:rPr lang="ar-SA" sz="2400" dirty="0" err="1" smtClean="0">
                <a:solidFill>
                  <a:schemeClr val="tx1"/>
                </a:solidFill>
              </a:rPr>
              <a:t>كلميم</a:t>
            </a:r>
            <a:r>
              <a:rPr lang="ar-SA" sz="2400" dirty="0" smtClean="0">
                <a:solidFill>
                  <a:schemeClr val="tx1"/>
                </a:solidFill>
              </a:rPr>
              <a:t>، </a:t>
            </a:r>
            <a:r>
              <a:rPr lang="ar-SA" sz="2400" dirty="0" err="1" smtClean="0">
                <a:solidFill>
                  <a:schemeClr val="tx1"/>
                </a:solidFill>
              </a:rPr>
              <a:t>سطات</a:t>
            </a:r>
            <a:r>
              <a:rPr lang="ar-SA" sz="2400" dirty="0" smtClean="0">
                <a:solidFill>
                  <a:schemeClr val="tx1"/>
                </a:solidFill>
              </a:rPr>
              <a:t>، </a:t>
            </a:r>
            <a:r>
              <a:rPr lang="ar-SA" sz="2400" dirty="0" err="1" smtClean="0">
                <a:solidFill>
                  <a:schemeClr val="tx1"/>
                </a:solidFill>
              </a:rPr>
              <a:t>آسفي</a:t>
            </a:r>
            <a:r>
              <a:rPr lang="ar-SA" sz="2400" dirty="0" smtClean="0">
                <a:solidFill>
                  <a:schemeClr val="tx1"/>
                </a:solidFill>
              </a:rPr>
              <a:t>، بني </a:t>
            </a:r>
            <a:r>
              <a:rPr lang="ar-SA" sz="2400" dirty="0" err="1" smtClean="0">
                <a:solidFill>
                  <a:schemeClr val="tx1"/>
                </a:solidFill>
              </a:rPr>
              <a:t>ملال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</a:rPr>
              <a:t>والحسيمة</a:t>
            </a:r>
            <a:r>
              <a:rPr lang="ar-MA" sz="2400" dirty="0" err="1" smtClean="0">
                <a:solidFill>
                  <a:schemeClr val="tx1"/>
                </a:solidFill>
              </a:rPr>
              <a:t>.</a:t>
            </a:r>
            <a:r>
              <a:rPr lang="ar-SA" sz="2400" dirty="0" smtClean="0">
                <a:solidFill>
                  <a:schemeClr val="tx1"/>
                </a:solidFill>
              </a:rPr>
              <a:t> </a:t>
            </a:r>
            <a:r>
              <a:rPr lang="ar-MA" sz="2800" b="1" dirty="0" smtClean="0">
                <a:solidFill>
                  <a:srgbClr val="FF0000"/>
                </a:solidFill>
              </a:rPr>
              <a:t> </a:t>
            </a:r>
          </a:p>
          <a:p>
            <a:pPr algn="r" rtl="1">
              <a:buFont typeface="Wingdings" pitchFamily="2" charset="2"/>
              <a:buChar char="ü"/>
            </a:pPr>
            <a:endParaRPr lang="ar-MA" sz="2400" b="1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يتم </a:t>
            </a:r>
            <a:r>
              <a:rPr lang="ar-MA" sz="2400" dirty="0" smtClean="0">
                <a:solidFill>
                  <a:schemeClr val="tx1"/>
                </a:solidFill>
              </a:rPr>
              <a:t>استيفاء أسعار مجموع </a:t>
            </a:r>
            <a:r>
              <a:rPr lang="ar-MA" sz="2400" dirty="0" err="1" smtClean="0">
                <a:solidFill>
                  <a:schemeClr val="tx1"/>
                </a:solidFill>
              </a:rPr>
              <a:t>المواد </a:t>
            </a:r>
            <a:r>
              <a:rPr lang="ar-MA" sz="2400" dirty="0" smtClean="0">
                <a:solidFill>
                  <a:schemeClr val="tx1"/>
                </a:solidFill>
              </a:rPr>
              <a:t>(478 مادة)  شهريا على مستوى عينة محددة من نقط البيع الموزعة بين مدن </a:t>
            </a:r>
            <a:r>
              <a:rPr lang="ar-MA" sz="2400" dirty="0" err="1" smtClean="0">
                <a:solidFill>
                  <a:schemeClr val="tx1"/>
                </a:solidFill>
              </a:rPr>
              <a:t>الرباط </a:t>
            </a:r>
            <a:r>
              <a:rPr lang="ar-MA" sz="2400" dirty="0" smtClean="0">
                <a:solidFill>
                  <a:schemeClr val="tx1"/>
                </a:solidFill>
              </a:rPr>
              <a:t>(حوالي 391 نقطة بيع) و </a:t>
            </a:r>
            <a:r>
              <a:rPr lang="ar-MA" sz="2400" dirty="0" err="1" smtClean="0">
                <a:solidFill>
                  <a:schemeClr val="tx1"/>
                </a:solidFill>
              </a:rPr>
              <a:t>سلا </a:t>
            </a:r>
            <a:r>
              <a:rPr lang="ar-MA" sz="2400" dirty="0" smtClean="0">
                <a:solidFill>
                  <a:schemeClr val="tx1"/>
                </a:solidFill>
              </a:rPr>
              <a:t>(حوالي 89 نقطة بيع) و </a:t>
            </a:r>
            <a:r>
              <a:rPr lang="ar-MA" sz="2400" dirty="0" err="1" smtClean="0">
                <a:solidFill>
                  <a:schemeClr val="tx1"/>
                </a:solidFill>
              </a:rPr>
              <a:t>القنيطرة </a:t>
            </a:r>
            <a:r>
              <a:rPr lang="ar-MA" sz="2400" dirty="0" smtClean="0">
                <a:solidFill>
                  <a:schemeClr val="tx1"/>
                </a:solidFill>
              </a:rPr>
              <a:t>(حوالي 347 نقطة بيع</a:t>
            </a:r>
            <a:r>
              <a:rPr lang="ar-MA" sz="2400" dirty="0" err="1" smtClean="0">
                <a:solidFill>
                  <a:schemeClr val="tx1"/>
                </a:solidFill>
              </a:rPr>
              <a:t>).</a:t>
            </a:r>
            <a:r>
              <a:rPr lang="ar-SA" sz="2400" dirty="0" smtClean="0">
                <a:solidFill>
                  <a:schemeClr val="tx1"/>
                </a:solidFill>
              </a:rPr>
              <a:t> 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6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764704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تختلف </a:t>
            </a:r>
            <a:r>
              <a:rPr lang="ar-MA" sz="2400" dirty="0" smtClean="0">
                <a:solidFill>
                  <a:schemeClr val="tx1"/>
                </a:solidFill>
              </a:rPr>
              <a:t>فترات معاينة منتجات المؤشر حسب طبيعة و نوعية هذه المنتجات و وفقا لأهميتها في عادات الاستهلاك لذى الساكنة حيث تتوزع كما </a:t>
            </a:r>
            <a:r>
              <a:rPr lang="ar-MA" sz="2400" dirty="0" err="1" smtClean="0">
                <a:solidFill>
                  <a:schemeClr val="tx1"/>
                </a:solidFill>
              </a:rPr>
              <a:t>يلي</a:t>
            </a:r>
            <a:r>
              <a:rPr lang="ar-MA" sz="2400" dirty="0" err="1" smtClean="0">
                <a:solidFill>
                  <a:schemeClr val="tx1"/>
                </a:solidFill>
              </a:rPr>
              <a:t>: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r" rtl="1"/>
            <a:endParaRPr lang="ar-MA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معاينة </a:t>
            </a:r>
            <a:r>
              <a:rPr lang="ar-MA" sz="2400" dirty="0" smtClean="0">
                <a:solidFill>
                  <a:schemeClr val="tx1"/>
                </a:solidFill>
              </a:rPr>
              <a:t>أسبوعية تهم المواد الغذائية </a:t>
            </a:r>
            <a:r>
              <a:rPr lang="ar-MA" sz="2400" dirty="0" err="1" smtClean="0">
                <a:solidFill>
                  <a:schemeClr val="tx1"/>
                </a:solidFill>
              </a:rPr>
              <a:t>الطرية </a:t>
            </a:r>
            <a:r>
              <a:rPr lang="ar-MA" sz="2400" dirty="0" smtClean="0">
                <a:solidFill>
                  <a:schemeClr val="tx1"/>
                </a:solidFill>
              </a:rPr>
              <a:t>(اللحوم، الدواجن، </a:t>
            </a:r>
            <a:r>
              <a:rPr lang="ar-MA" sz="2400" dirty="0" err="1" smtClean="0">
                <a:solidFill>
                  <a:schemeClr val="tx1"/>
                </a:solidFill>
              </a:rPr>
              <a:t>الأسماك،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</a:t>
            </a: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 الخضر</a:t>
            </a:r>
            <a:r>
              <a:rPr lang="ar-MA" sz="2400" dirty="0" smtClean="0">
                <a:solidFill>
                  <a:schemeClr val="tx1"/>
                </a:solidFill>
              </a:rPr>
              <a:t>، الفواكه و الأعشاب العطرية</a:t>
            </a:r>
            <a:r>
              <a:rPr lang="ar-MA" sz="2400" dirty="0" err="1" smtClean="0">
                <a:solidFill>
                  <a:schemeClr val="tx1"/>
                </a:solidFill>
              </a:rPr>
              <a:t>)؛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   </a:t>
            </a:r>
          </a:p>
          <a:p>
            <a:pPr lvl="0" algn="just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معاينة </a:t>
            </a:r>
            <a:r>
              <a:rPr lang="ar-MA" sz="2400" dirty="0" smtClean="0">
                <a:solidFill>
                  <a:schemeClr val="tx1"/>
                </a:solidFill>
              </a:rPr>
              <a:t>شهرية تهم المواد الغذائية غير </a:t>
            </a:r>
            <a:r>
              <a:rPr lang="ar-MA" sz="2400" dirty="0" err="1" smtClean="0">
                <a:solidFill>
                  <a:schemeClr val="tx1"/>
                </a:solidFill>
              </a:rPr>
              <a:t>الطرية </a:t>
            </a:r>
            <a:r>
              <a:rPr lang="ar-MA" sz="2400" dirty="0" smtClean="0">
                <a:solidFill>
                  <a:schemeClr val="tx1"/>
                </a:solidFill>
              </a:rPr>
              <a:t>(الحبوب، </a:t>
            </a:r>
            <a:r>
              <a:rPr lang="ar-MA" sz="2400" dirty="0" err="1" smtClean="0">
                <a:solidFill>
                  <a:schemeClr val="tx1"/>
                </a:solidFill>
              </a:rPr>
              <a:t>الزيوت،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</a:p>
          <a:p>
            <a:pPr lvl="0" algn="just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المعلبات</a:t>
            </a:r>
            <a:r>
              <a:rPr lang="ar-MA" sz="2400" dirty="0" smtClean="0">
                <a:solidFill>
                  <a:schemeClr val="tx1"/>
                </a:solidFill>
              </a:rPr>
              <a:t>، مشتقات الحليب، المشروبات غير الكحولية، السكر </a:t>
            </a:r>
            <a:r>
              <a:rPr lang="ar-MA" sz="2400" dirty="0" smtClean="0">
                <a:solidFill>
                  <a:schemeClr val="tx1"/>
                </a:solidFill>
              </a:rPr>
              <a:t>و           </a:t>
            </a:r>
          </a:p>
          <a:p>
            <a:pPr lvl="0" algn="just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 </a:t>
            </a:r>
            <a:r>
              <a:rPr lang="ar-MA" sz="2400" dirty="0" err="1" smtClean="0">
                <a:solidFill>
                  <a:schemeClr val="tx1"/>
                </a:solidFill>
              </a:rPr>
              <a:t>مشتقاته</a:t>
            </a:r>
            <a:r>
              <a:rPr lang="ar-MA" sz="2400" dirty="0" err="1" smtClean="0">
                <a:solidFill>
                  <a:schemeClr val="tx1"/>
                </a:solidFill>
              </a:rPr>
              <a:t>....</a:t>
            </a:r>
            <a:r>
              <a:rPr lang="ar-MA" sz="2400" dirty="0" smtClean="0">
                <a:solidFill>
                  <a:schemeClr val="tx1"/>
                </a:solidFill>
              </a:rPr>
              <a:t>)، المشروبات الكحولية و التبغ، الملابس و الأحذية، </a:t>
            </a:r>
            <a:r>
              <a:rPr lang="ar-MA" sz="2400" dirty="0" err="1" smtClean="0">
                <a:solidFill>
                  <a:schemeClr val="tx1"/>
                </a:solidFill>
              </a:rPr>
              <a:t>السكن،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</a:p>
          <a:p>
            <a:pPr lvl="0" algn="just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الأثاث</a:t>
            </a:r>
            <a:r>
              <a:rPr lang="ar-MA" sz="2400" dirty="0" smtClean="0">
                <a:solidFill>
                  <a:schemeClr val="tx1"/>
                </a:solidFill>
              </a:rPr>
              <a:t>، الصحة، النقل، المواصلات، الترفيه و الثقافة، التعليم، مطاعم و 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just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 فنادق</a:t>
            </a:r>
            <a:r>
              <a:rPr lang="ar-MA" sz="2400" dirty="0" smtClean="0">
                <a:solidFill>
                  <a:schemeClr val="tx1"/>
                </a:solidFill>
              </a:rPr>
              <a:t>، مواد و خدمات أخرى؛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   </a:t>
            </a: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       </a:t>
            </a:r>
            <a:r>
              <a:rPr lang="ar-MA" sz="2400" b="1" dirty="0" smtClean="0">
                <a:solidFill>
                  <a:schemeClr val="tx1"/>
                </a:solidFill>
              </a:rPr>
              <a:t>*</a:t>
            </a:r>
            <a:r>
              <a:rPr lang="ar-MA" sz="2400" dirty="0" smtClean="0">
                <a:solidFill>
                  <a:schemeClr val="tx1"/>
                </a:solidFill>
              </a:rPr>
              <a:t>معاينة </a:t>
            </a:r>
            <a:r>
              <a:rPr lang="ar-MA" sz="2400" dirty="0" smtClean="0">
                <a:solidFill>
                  <a:schemeClr val="tx1"/>
                </a:solidFill>
              </a:rPr>
              <a:t>أثمان </a:t>
            </a:r>
            <a:r>
              <a:rPr lang="ar-MA" sz="2400" dirty="0" err="1" smtClean="0">
                <a:solidFill>
                  <a:schemeClr val="tx1"/>
                </a:solidFill>
              </a:rPr>
              <a:t>الكراء</a:t>
            </a:r>
            <a:r>
              <a:rPr lang="ar-MA" sz="2400" dirty="0" err="1" smtClean="0">
                <a:solidFill>
                  <a:schemeClr val="tx1"/>
                </a:solidFill>
              </a:rPr>
              <a:t>.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7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764705"/>
            <a:ext cx="770485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just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تضم </a:t>
            </a:r>
            <a:r>
              <a:rPr lang="ar-MA" sz="2400" dirty="0" smtClean="0">
                <a:solidFill>
                  <a:schemeClr val="tx1"/>
                </a:solidFill>
              </a:rPr>
              <a:t>عينة </a:t>
            </a:r>
            <a:r>
              <a:rPr lang="ar-MA" sz="2400" dirty="0" err="1" smtClean="0">
                <a:solidFill>
                  <a:schemeClr val="tx1"/>
                </a:solidFill>
              </a:rPr>
              <a:t>الكراء</a:t>
            </a:r>
            <a:r>
              <a:rPr lang="ar-MA" sz="2400" dirty="0" smtClean="0">
                <a:solidFill>
                  <a:schemeClr val="tx1"/>
                </a:solidFill>
              </a:rPr>
              <a:t> على المستوى الوطني 4777 </a:t>
            </a:r>
            <a:r>
              <a:rPr lang="ar-MA" sz="2400" dirty="0" smtClean="0">
                <a:solidFill>
                  <a:schemeClr val="tx1"/>
                </a:solidFill>
              </a:rPr>
              <a:t>مكتريا </a:t>
            </a:r>
            <a:r>
              <a:rPr lang="fr-FR" sz="2400" dirty="0" smtClean="0">
                <a:solidFill>
                  <a:schemeClr val="tx1"/>
                </a:solidFill>
              </a:rPr>
              <a:t>و ذ</a:t>
            </a:r>
            <a:r>
              <a:rPr lang="ar-MA" sz="2400" dirty="0" smtClean="0">
                <a:solidFill>
                  <a:schemeClr val="tx1"/>
                </a:solidFill>
              </a:rPr>
              <a:t>الك  استنادا إلى نتائج الإحصاء العام للسكان و السكنى لسنة </a:t>
            </a:r>
            <a:r>
              <a:rPr lang="ar-MA" sz="2400" dirty="0" err="1" smtClean="0">
                <a:solidFill>
                  <a:schemeClr val="tx1"/>
                </a:solidFill>
              </a:rPr>
              <a:t>2004.</a:t>
            </a:r>
            <a:r>
              <a:rPr lang="ar-MA" sz="2800" b="1" dirty="0" smtClean="0">
                <a:solidFill>
                  <a:schemeClr val="tx1"/>
                </a:solidFill>
              </a:rPr>
              <a:t> </a:t>
            </a:r>
          </a:p>
          <a:p>
            <a:pPr algn="r" rtl="1">
              <a:buFont typeface="Wingdings" pitchFamily="2" charset="2"/>
              <a:buChar char="ü"/>
            </a:pPr>
            <a:endParaRPr lang="ar-MA" sz="2400" b="1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تضم عينة </a:t>
            </a:r>
            <a:r>
              <a:rPr lang="ar-MA" sz="2400" dirty="0" err="1" smtClean="0">
                <a:solidFill>
                  <a:schemeClr val="tx1"/>
                </a:solidFill>
              </a:rPr>
              <a:t>الكراء</a:t>
            </a:r>
            <a:r>
              <a:rPr lang="ar-MA" sz="2400" dirty="0" smtClean="0">
                <a:solidFill>
                  <a:schemeClr val="tx1"/>
                </a:solidFill>
              </a:rPr>
              <a:t> على مستوى جهة الرباط-سلا-القنيطرة 773 </a:t>
            </a:r>
            <a:r>
              <a:rPr lang="ar-MA" sz="2400" dirty="0" err="1" smtClean="0">
                <a:solidFill>
                  <a:schemeClr val="tx1"/>
                </a:solidFill>
              </a:rPr>
              <a:t>مكتريا </a:t>
            </a:r>
            <a:r>
              <a:rPr lang="ar-MA" sz="2400" dirty="0" smtClean="0">
                <a:solidFill>
                  <a:schemeClr val="tx1"/>
                </a:solidFill>
              </a:rPr>
              <a:t>(591 مكتري بمدينتي الرباط و سلا و 182 مكتري بمدينة القنيطرة) و هو ما يمثل 16,2 </a:t>
            </a:r>
            <a:r>
              <a:rPr lang="fr-FR" sz="2400" dirty="0" smtClean="0">
                <a:solidFill>
                  <a:schemeClr val="tx1"/>
                </a:solidFill>
              </a:rPr>
              <a:t>% </a:t>
            </a:r>
            <a:r>
              <a:rPr lang="ar-MA" sz="2400" dirty="0" smtClean="0">
                <a:solidFill>
                  <a:schemeClr val="tx1"/>
                </a:solidFill>
              </a:rPr>
              <a:t>من العينة الوطنية</a:t>
            </a:r>
            <a:r>
              <a:rPr lang="ar-MA" sz="2400" dirty="0" smtClean="0">
                <a:solidFill>
                  <a:schemeClr val="tx1"/>
                </a:solidFill>
              </a:rPr>
              <a:t>.</a:t>
            </a:r>
          </a:p>
          <a:p>
            <a:pPr algn="just" rtl="1">
              <a:buFont typeface="Wingdings" pitchFamily="2" charset="2"/>
              <a:buChar char="ü"/>
            </a:pPr>
            <a:endParaRPr lang="ar-MA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400" dirty="0" smtClean="0">
                <a:solidFill>
                  <a:schemeClr val="tx1"/>
                </a:solidFill>
              </a:rPr>
              <a:t>صيغة الحساب المعتمدة </a:t>
            </a:r>
            <a:r>
              <a:rPr lang="ar-MA" sz="2400" dirty="0" err="1" smtClean="0">
                <a:solidFill>
                  <a:schemeClr val="tx1"/>
                </a:solidFill>
              </a:rPr>
              <a:t>هي </a:t>
            </a:r>
            <a:r>
              <a:rPr lang="ar-MA" sz="2400" dirty="0" smtClean="0">
                <a:solidFill>
                  <a:schemeClr val="tx1"/>
                </a:solidFill>
              </a:rPr>
              <a:t>"</a:t>
            </a:r>
            <a:r>
              <a:rPr lang="ar-MA" sz="2400" dirty="0" err="1" smtClean="0">
                <a:solidFill>
                  <a:schemeClr val="tx1"/>
                </a:solidFill>
              </a:rPr>
              <a:t>لاسبير</a:t>
            </a:r>
            <a:r>
              <a:rPr lang="ar-M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err="1" smtClean="0">
                <a:solidFill>
                  <a:schemeClr val="tx1"/>
                </a:solidFill>
              </a:rPr>
              <a:t>المتسلسلة".</a:t>
            </a:r>
            <a:r>
              <a:rPr lang="ar-MA" sz="2400" dirty="0" smtClean="0">
                <a:solidFill>
                  <a:schemeClr val="tx1"/>
                </a:solidFill>
              </a:rPr>
              <a:t> ومن مزايـا هذه الطريقـة أنهـا تمكن من تحييـن سلـة المواد ومعاملات </a:t>
            </a:r>
            <a:r>
              <a:rPr lang="ar-MA" sz="2400" dirty="0" err="1" smtClean="0">
                <a:solidFill>
                  <a:schemeClr val="tx1"/>
                </a:solidFill>
              </a:rPr>
              <a:t>الترجيح.</a:t>
            </a:r>
            <a:r>
              <a:rPr lang="ar-MA" sz="2400" dirty="0" smtClean="0">
                <a:solidFill>
                  <a:schemeClr val="tx1"/>
                </a:solidFill>
              </a:rPr>
              <a:t> كما أنها تساعـد على حل مشكـل المواد الموسمية</a:t>
            </a:r>
            <a:r>
              <a:rPr lang="ar-SA" sz="2400" dirty="0" err="1" smtClean="0">
                <a:solidFill>
                  <a:schemeClr val="tx1"/>
                </a:solidFill>
              </a:rPr>
              <a:t>.</a:t>
            </a:r>
            <a:endParaRPr lang="ar-MA" sz="24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endParaRPr lang="fr-FR" sz="2400" dirty="0" smtClean="0">
              <a:solidFill>
                <a:schemeClr val="tx1"/>
              </a:solidFill>
            </a:endParaRPr>
          </a:p>
          <a:p>
            <a:pPr algn="just" rtl="1"/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8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692696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solidFill>
                  <a:srgbClr val="FF0000"/>
                </a:solidFill>
              </a:rPr>
              <a:t>نتائج </a:t>
            </a:r>
            <a:r>
              <a:rPr lang="ar-MA" sz="2800" b="1" dirty="0" smtClean="0">
                <a:solidFill>
                  <a:srgbClr val="FF0000"/>
                </a:solidFill>
              </a:rPr>
              <a:t>الرقم الاستدلالي للأثمان عند </a:t>
            </a:r>
            <a:r>
              <a:rPr lang="ar-MA" sz="2800" b="1" dirty="0" smtClean="0">
                <a:solidFill>
                  <a:srgbClr val="FF0000"/>
                </a:solidFill>
              </a:rPr>
              <a:t>الاستهلاك</a:t>
            </a:r>
          </a:p>
          <a:p>
            <a:pPr algn="r" rtl="1"/>
            <a:endParaRPr lang="fr-FR" sz="2800" b="1" dirty="0" smtClean="0">
              <a:solidFill>
                <a:srgbClr val="FF0000"/>
              </a:solidFill>
            </a:endParaRPr>
          </a:p>
          <a:p>
            <a:pPr algn="ctr" rtl="1"/>
            <a:endParaRPr lang="ar-MA" sz="2400" dirty="0" smtClean="0"/>
          </a:p>
          <a:p>
            <a:pPr algn="just" rtl="1"/>
            <a:endParaRPr lang="ar-MA" sz="2400" dirty="0" smtClean="0"/>
          </a:p>
          <a:p>
            <a:pPr algn="just" rtl="1"/>
            <a:endParaRPr lang="ar-MA" sz="2400" dirty="0" smtClean="0"/>
          </a:p>
          <a:p>
            <a:pPr algn="just" rtl="1"/>
            <a:endParaRPr lang="ar-MA" sz="2400" dirty="0" smtClean="0"/>
          </a:p>
          <a:p>
            <a:pPr algn="just" rtl="1"/>
            <a:endParaRPr lang="fr-FR" sz="2400" dirty="0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75656" y="1844824"/>
          <a:ext cx="6264696" cy="4267200"/>
        </p:xfrm>
        <a:graphic>
          <a:graphicData uri="http://schemas.openxmlformats.org/drawingml/2006/table">
            <a:tbl>
              <a:tblPr rtl="1"/>
              <a:tblGrid>
                <a:gridCol w="1566174"/>
                <a:gridCol w="1566174"/>
                <a:gridCol w="1566174"/>
                <a:gridCol w="1566174"/>
              </a:tblGrid>
              <a:tr h="28803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الشهر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المغرب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الرباط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القنيطرة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يناير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113,2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111,0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112,6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فبراير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113,0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110,9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112,3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مارس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112,7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110,9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112,3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أبريل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112,8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110,6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111,9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ماي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112,6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110,8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112,1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يونيو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112,8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110,7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112,3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يوليوز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111,4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112,3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غشت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113,6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111,5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113,2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شتنبر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113,7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111,5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113,6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أكتوبر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114,4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113,9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نونبر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114,4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112,6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114,1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دجنبر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114,7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112,7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114,3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المجموع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113,4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111,5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67744" y="1412776"/>
            <a:ext cx="4851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>
                <a:solidFill>
                  <a:srgbClr val="CC6600"/>
                </a:solidFill>
              </a:rPr>
              <a:t>التطور الشهري للأثمان عند الاستهلاك خلال سنة 2014</a:t>
            </a:r>
            <a:endParaRPr lang="fr-FR" sz="2000" dirty="0">
              <a:solidFill>
                <a:srgbClr val="CC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9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764704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just" rtl="1"/>
            <a:endParaRPr lang="fr-FR" sz="2400" dirty="0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75656" y="1412776"/>
          <a:ext cx="5904656" cy="4464502"/>
        </p:xfrm>
        <a:graphic>
          <a:graphicData uri="http://schemas.openxmlformats.org/drawingml/2006/table">
            <a:tbl>
              <a:tblPr rtl="1"/>
              <a:tblGrid>
                <a:gridCol w="1476164"/>
                <a:gridCol w="1476164"/>
                <a:gridCol w="1476164"/>
                <a:gridCol w="1476164"/>
              </a:tblGrid>
              <a:tr h="3188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الشهر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المغرب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الرباط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القنيطرة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يناير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115,0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113,0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114,6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فبراير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114,5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112,2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114,1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مارس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114,5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112,4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114,1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أبريل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114,7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112,3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114,1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ماي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114,9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112,9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114,5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يونيو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115,0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113,0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114,4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يوليوز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115,6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113,5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115,3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غشت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115,5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113,2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115,1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شتنبر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أكتوبر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نونبر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MA" sz="2000" b="1">
                          <a:latin typeface="Times New Roman"/>
                          <a:ea typeface="Times New Roman"/>
                        </a:rPr>
                        <a:t>دجنبر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المجموع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115,0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112,8</a:t>
                      </a:r>
                      <a:endParaRPr lang="fr-F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984806"/>
                          </a:solidFill>
                          <a:latin typeface="Times New Roman"/>
                          <a:ea typeface="Times New Roman"/>
                        </a:rPr>
                        <a:t>114,6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979712" y="980728"/>
            <a:ext cx="4851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>
                <a:solidFill>
                  <a:srgbClr val="CC6600"/>
                </a:solidFill>
              </a:rPr>
              <a:t>التطور الشهري للأثمان عند الاستهلاك خلال سنة </a:t>
            </a:r>
            <a:r>
              <a:rPr lang="ar-MA" sz="2000" b="1" dirty="0" smtClean="0">
                <a:solidFill>
                  <a:srgbClr val="CC6600"/>
                </a:solidFill>
              </a:rPr>
              <a:t>2015</a:t>
            </a:r>
            <a:endParaRPr lang="fr-FR" sz="2000" dirty="0">
              <a:solidFill>
                <a:srgbClr val="CC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61242</TotalTime>
  <Words>1238</Words>
  <Application>Microsoft Office PowerPoint</Application>
  <PresentationFormat>Affichage à l'écran (4:3)</PresentationFormat>
  <Paragraphs>411</Paragraphs>
  <Slides>19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hcp_model</vt:lpstr>
      <vt:lpstr>المديرية الجهوية  للرباط-سلا-القنيطرة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hicham</cp:lastModifiedBy>
  <cp:revision>928</cp:revision>
  <cp:lastPrinted>2015-10-11T16:10:36Z</cp:lastPrinted>
  <dcterms:created xsi:type="dcterms:W3CDTF">2008-03-11T16:08:11Z</dcterms:created>
  <dcterms:modified xsi:type="dcterms:W3CDTF">2015-10-20T15:44:10Z</dcterms:modified>
</cp:coreProperties>
</file>