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21"/>
  </p:notesMasterIdLst>
  <p:handoutMasterIdLst>
    <p:handoutMasterId r:id="rId22"/>
  </p:handoutMasterIdLst>
  <p:sldIdLst>
    <p:sldId id="679" r:id="rId2"/>
    <p:sldId id="555" r:id="rId3"/>
    <p:sldId id="681" r:id="rId4"/>
    <p:sldId id="680" r:id="rId5"/>
    <p:sldId id="684" r:id="rId6"/>
    <p:sldId id="685" r:id="rId7"/>
    <p:sldId id="686" r:id="rId8"/>
    <p:sldId id="687" r:id="rId9"/>
    <p:sldId id="688" r:id="rId10"/>
    <p:sldId id="689" r:id="rId11"/>
    <p:sldId id="690" r:id="rId12"/>
    <p:sldId id="691" r:id="rId13"/>
    <p:sldId id="692" r:id="rId14"/>
    <p:sldId id="693" r:id="rId15"/>
    <p:sldId id="694" r:id="rId16"/>
    <p:sldId id="695" r:id="rId17"/>
    <p:sldId id="696" r:id="rId18"/>
    <p:sldId id="697" r:id="rId19"/>
    <p:sldId id="698" r:id="rId20"/>
  </p:sldIdLst>
  <p:sldSz cx="9144000" cy="6858000" type="screen4x3"/>
  <p:notesSz cx="6669088" cy="9928225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rgbClr val="F18E00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rgbClr val="F18E00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rgbClr val="F18E00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rgbClr val="F18E00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rgbClr val="F18E00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F18E00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F18E00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F18E00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F18E00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800000"/>
    <a:srgbClr val="E51B2E"/>
    <a:srgbClr val="0000FF"/>
    <a:srgbClr val="660033"/>
    <a:srgbClr val="FF9900"/>
    <a:srgbClr val="FF9933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3" autoAdjust="0"/>
    <p:restoredTop sz="95072" autoAdjust="0"/>
  </p:normalViewPr>
  <p:slideViewPr>
    <p:cSldViewPr>
      <p:cViewPr varScale="1">
        <p:scale>
          <a:sx n="87" d="100"/>
          <a:sy n="87" d="100"/>
        </p:scale>
        <p:origin x="-150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6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6"/>
    </p:cViewPr>
  </p:sorterViewPr>
  <p:notesViewPr>
    <p:cSldViewPr>
      <p:cViewPr varScale="1">
        <p:scale>
          <a:sx n="83" d="100"/>
          <a:sy n="83" d="100"/>
        </p:scale>
        <p:origin x="-2028" y="-90"/>
      </p:cViewPr>
      <p:guideLst>
        <p:guide orient="horz" pos="3128"/>
        <p:guide pos="210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8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776663" y="0"/>
            <a:ext cx="289083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73C10E7-D77C-435E-AAC4-AF63DE624F31}" type="datetimeFigureOut">
              <a:rPr lang="fr-FR"/>
              <a:pPr>
                <a:defRPr/>
              </a:pPr>
              <a:t>20/10/2015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90838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776663" y="9429750"/>
            <a:ext cx="2890837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</a:defRPr>
            </a:lvl1pPr>
          </a:lstStyle>
          <a:p>
            <a:fld id="{9115491F-6A43-4E9F-980B-A5C9F79774BC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6663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</a:defRPr>
            </a:lvl1pPr>
          </a:lstStyle>
          <a:p>
            <a:fld id="{6F839551-0EE0-4BC2-8264-152FB5848C22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alt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5" name="Picture 3" descr="contenu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 Box 4"/>
            <p:cNvSpPr txBox="1">
              <a:spLocks noChangeArrowheads="1"/>
            </p:cNvSpPr>
            <p:nvPr userDrawn="1"/>
          </p:nvSpPr>
          <p:spPr bwMode="auto">
            <a:xfrm>
              <a:off x="2200" y="4103"/>
              <a:ext cx="1360" cy="192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>
              <a:lvl1pPr>
                <a:defRPr>
                  <a:solidFill>
                    <a:srgbClr val="F18E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rgbClr val="F18E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rgbClr val="F18E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rgbClr val="F18E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rgbClr val="F18E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F18E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F18E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F18E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F18E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fr-FR" altLang="fr-FR" sz="1400" b="1" smtClean="0">
                  <a:latin typeface="Century Gothic" panose="020B0502020202020204" pitchFamily="34" charset="0"/>
                </a:rPr>
                <a:t>www.hcp.ma</a:t>
              </a:r>
            </a:p>
          </p:txBody>
        </p:sp>
      </p:grp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3419475" y="6453188"/>
            <a:ext cx="1873250" cy="36671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rgbClr val="F18E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rgbClr val="F18E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rgbClr val="F18E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rgbClr val="F18E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rgbClr val="F18E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18E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18E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18E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18E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fr-FR" altLang="fr-FR" smtClean="0"/>
          </a:p>
        </p:txBody>
      </p:sp>
      <p:sp>
        <p:nvSpPr>
          <p:cNvPr id="9626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9626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 b="1">
                <a:solidFill>
                  <a:srgbClr val="F18E00"/>
                </a:solidFill>
              </a:defRPr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41275" y="6513513"/>
            <a:ext cx="1055688" cy="274637"/>
          </a:xfrm>
        </p:spPr>
        <p:txBody>
          <a:bodyPr/>
          <a:lstStyle>
            <a:lvl1pPr algn="r" rtl="1">
              <a:defRPr/>
            </a:lvl1pPr>
          </a:lstStyle>
          <a:p>
            <a:pPr>
              <a:defRPr/>
            </a:pPr>
            <a:fld id="{57D6A904-ECBA-49AD-9529-D8654DAC4D7C}" type="datetime1">
              <a:rPr lang="fr-FR"/>
              <a:pPr>
                <a:defRPr/>
              </a:pPr>
              <a:t>20/10/2015</a:t>
            </a:fld>
            <a:endParaRPr lang="fr-FR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737475" y="6513513"/>
            <a:ext cx="1385888" cy="319087"/>
          </a:xfrm>
        </p:spPr>
        <p:txBody>
          <a:bodyPr/>
          <a:lstStyle>
            <a:lvl1pPr>
              <a:defRPr/>
            </a:lvl1pPr>
          </a:lstStyle>
          <a:p>
            <a:fld id="{9352442F-9492-4A8D-A4C5-95757B625075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63AB67-8E04-4922-9EB9-5565B6A8E147}" type="datetime1">
              <a:rPr lang="fr-FR"/>
              <a:pPr>
                <a:defRPr/>
              </a:pPr>
              <a:t>20/10/2015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710B55-4D84-4E80-B0F6-C2759FA739C3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765175"/>
            <a:ext cx="2057400" cy="5360988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765175"/>
            <a:ext cx="6019800" cy="53609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7E078-DAE6-4C39-94C1-B077255B45ED}" type="datetime1">
              <a:rPr lang="fr-FR"/>
              <a:pPr>
                <a:defRPr/>
              </a:pPr>
              <a:t>20/10/2015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28BF93-363B-4B15-BCB8-1CAC531AF7C7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450" y="765175"/>
            <a:ext cx="69850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2133600"/>
            <a:ext cx="4038600" cy="39925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39925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A566E-2859-4905-A24D-B3C6D2158F45}" type="datetime1">
              <a:rPr lang="fr-FR"/>
              <a:pPr>
                <a:defRPr/>
              </a:pPr>
              <a:t>20/10/2015</a:t>
            </a:fld>
            <a:endParaRPr 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2BEEC4-11FC-469A-BF92-D7E17C9CB5D0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457200" y="765175"/>
            <a:ext cx="8229600" cy="53609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F39A90-5143-4A56-B9C0-5411913AC139}" type="datetime1">
              <a:rPr lang="fr-FR"/>
              <a:pPr>
                <a:defRPr/>
              </a:pPr>
              <a:t>20/10/2015</a:t>
            </a:fld>
            <a:endParaRPr lang="fr-F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517F35-63BD-4C65-BFF4-7FC76E3132A9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2295E-AD09-4745-A68A-8B48859B9ED1}" type="datetime1">
              <a:rPr lang="fr-FR"/>
              <a:pPr>
                <a:defRPr/>
              </a:pPr>
              <a:t>20/10/2015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784743-8C7C-4B84-A9C6-DF4E100D1024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450" y="765175"/>
            <a:ext cx="69850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C8BD9D-FB91-40D7-B726-1BBB98C8813B}" type="datetime1">
              <a:rPr lang="fr-FR"/>
              <a:pPr>
                <a:defRPr/>
              </a:pPr>
              <a:t>20/10/2015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E5E632-C8C8-4C6C-8B22-65980873CB2A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450" y="765175"/>
            <a:ext cx="69850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4F0FA-805B-4173-8C4E-14C22436C77D}" type="datetime1">
              <a:rPr lang="fr-FR"/>
              <a:pPr>
                <a:defRPr/>
              </a:pPr>
              <a:t>20/10/2015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A7F487-A4A6-476A-8789-6931F68E16EB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1AF38-8614-41F6-BCED-6DFD29527B30}" type="datetime1">
              <a:rPr lang="fr-FR"/>
              <a:pPr>
                <a:defRPr/>
              </a:pPr>
              <a:t>20/10/2015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104B93-E32D-4712-9EDF-EB437874D518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85746B-5A4C-4609-85E1-9E3085960AA5}" type="datetime1">
              <a:rPr lang="fr-FR"/>
              <a:pPr>
                <a:defRPr/>
              </a:pPr>
              <a:t>20/10/2015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B5490A-9A3C-4C7C-A1DF-A474215E95BC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9CA1DA-953E-4CB2-82DF-46DEFAD378CE}" type="datetime1">
              <a:rPr lang="fr-FR"/>
              <a:pPr>
                <a:defRPr/>
              </a:pPr>
              <a:t>20/10/2015</a:t>
            </a:fld>
            <a:endParaRPr 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A050D5-9E47-4920-8A6A-B58C0C73EAF0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81AC2-AD31-491B-8BC4-8BBE2519D916}" type="datetime1">
              <a:rPr lang="fr-FR"/>
              <a:pPr>
                <a:defRPr/>
              </a:pPr>
              <a:t>20/10/2015</a:t>
            </a:fld>
            <a:endParaRPr lang="fr-FR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29C069-36F7-4690-BD47-ADD204929DDB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5FCEC-373C-40FB-920C-A5A99C81466C}" type="datetime1">
              <a:rPr lang="fr-FR"/>
              <a:pPr>
                <a:defRPr/>
              </a:pPr>
              <a:t>20/10/2015</a:t>
            </a:fld>
            <a:endParaRPr lang="fr-F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4849F-8BB2-4FDA-9480-76C6C03E0C2E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99B147-2942-4264-AC30-B338C55F8FDA}" type="datetime1">
              <a:rPr lang="fr-FR"/>
              <a:pPr>
                <a:defRPr/>
              </a:pPr>
              <a:t>20/10/2015</a:t>
            </a:fld>
            <a:endParaRPr lang="fr-FR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C81926-21A6-4101-9C22-F7526AFE378D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F85D34-03BC-42FB-B378-18FA2604BB12}" type="datetime1">
              <a:rPr lang="fr-FR"/>
              <a:pPr>
                <a:defRPr/>
              </a:pPr>
              <a:t>20/10/2015</a:t>
            </a:fld>
            <a:endParaRPr 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136203-39FB-47DA-BEF0-FF52FB6D6231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511CB8-7303-4271-BCBE-751BF6BBE251}" type="datetime1">
              <a:rPr lang="fr-FR"/>
              <a:pPr>
                <a:defRPr/>
              </a:pPr>
              <a:t>20/10/2015</a:t>
            </a:fld>
            <a:endParaRPr 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EF1008-E558-45FC-B6C4-7D82553BC1E5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1031" name="Picture 3" descr="contenu"/>
            <p:cNvPicPr>
              <a:picLocks noChangeAspect="1" noChangeArrowheads="1"/>
            </p:cNvPicPr>
            <p:nvPr userDrawn="1"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32" name="Text Box 4"/>
            <p:cNvSpPr txBox="1">
              <a:spLocks noChangeArrowheads="1"/>
            </p:cNvSpPr>
            <p:nvPr userDrawn="1"/>
          </p:nvSpPr>
          <p:spPr bwMode="auto">
            <a:xfrm>
              <a:off x="2200" y="4103"/>
              <a:ext cx="1360" cy="192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>
              <a:lvl1pPr>
                <a:defRPr>
                  <a:solidFill>
                    <a:srgbClr val="F18E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rgbClr val="F18E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rgbClr val="F18E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rgbClr val="F18E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rgbClr val="F18E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F18E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F18E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F18E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F18E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fr-FR" altLang="fr-FR" sz="1400" b="1" smtClean="0">
                  <a:latin typeface="Century Gothic" panose="020B0502020202020204" pitchFamily="34" charset="0"/>
                </a:rPr>
                <a:t>www.hcp.ma</a:t>
              </a:r>
            </a:p>
          </p:txBody>
        </p:sp>
      </p:grp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765175"/>
            <a:ext cx="6985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133600"/>
            <a:ext cx="8229600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</p:txBody>
      </p:sp>
      <p:sp>
        <p:nvSpPr>
          <p:cNvPr id="9523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13513"/>
            <a:ext cx="10556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1" hangingPunct="1">
              <a:defRPr sz="1200" b="1"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7E9F8D2D-234D-4F2F-90FB-87F489F41276}" type="datetime1">
              <a:rPr lang="fr-FR"/>
              <a:pPr>
                <a:defRPr/>
              </a:pPr>
              <a:t>20/10/2015</a:t>
            </a:fld>
            <a:endParaRPr lang="fr-FR"/>
          </a:p>
        </p:txBody>
      </p:sp>
      <p:sp>
        <p:nvSpPr>
          <p:cNvPr id="9524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37475" y="6513513"/>
            <a:ext cx="1385888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latin typeface="Calibri" pitchFamily="34" charset="0"/>
              </a:defRPr>
            </a:lvl1pPr>
          </a:lstStyle>
          <a:p>
            <a:fld id="{2E5DED65-AF0F-45F2-8C62-1FDF3BD7D3C9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4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  <p:sldLayoutId id="2147484355" r:id="rId8"/>
    <p:sldLayoutId id="2147484356" r:id="rId9"/>
    <p:sldLayoutId id="2147484357" r:id="rId10"/>
    <p:sldLayoutId id="2147484358" r:id="rId11"/>
    <p:sldLayoutId id="2147484359" r:id="rId12"/>
    <p:sldLayoutId id="2147484360" r:id="rId13"/>
    <p:sldLayoutId id="2147484361" r:id="rId14"/>
    <p:sldLayoutId id="2147484362" r:id="rId15"/>
    <p:sldLayoutId id="2147484363" r:id="rId16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7B003B"/>
        </a:buClr>
        <a:buSzPct val="120000"/>
        <a:buBlip>
          <a:blip r:embed="rId19"/>
        </a:buBlip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18E00"/>
        </a:buClr>
        <a:buSzPct val="120000"/>
        <a:buFont typeface="Arial" charset="0"/>
        <a:buBlip>
          <a:blip r:embed="rId20"/>
        </a:buBlip>
        <a:defRPr sz="2000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120000"/>
        <a:buBlip>
          <a:blip r:embed="rId21"/>
        </a:buBlip>
        <a:defRPr sz="1600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60232" y="765175"/>
            <a:ext cx="1872208" cy="503585"/>
          </a:xfrm>
        </p:spPr>
        <p:txBody>
          <a:bodyPr/>
          <a:lstStyle/>
          <a:p>
            <a:r>
              <a:rPr lang="ar-MA" sz="1200" dirty="0" smtClean="0"/>
              <a:t>المديرية </a:t>
            </a:r>
            <a:r>
              <a:rPr lang="ar-MA" sz="1200" dirty="0" err="1" smtClean="0"/>
              <a:t>الجهوية</a:t>
            </a:r>
            <a:r>
              <a:rPr lang="ar-MA" sz="1200" dirty="0" smtClean="0"/>
              <a:t/>
            </a:r>
            <a:br>
              <a:rPr lang="ar-MA" sz="1200" dirty="0" smtClean="0"/>
            </a:br>
            <a:r>
              <a:rPr lang="ar-MA" sz="1200" dirty="0" smtClean="0"/>
              <a:t> للرباط-سلا-القنيطرة</a:t>
            </a:r>
            <a:r>
              <a:rPr lang="ar-MA" sz="1200" dirty="0" smtClean="0"/>
              <a:t/>
            </a:r>
            <a:br>
              <a:rPr lang="ar-MA" sz="1200" dirty="0" smtClean="0"/>
            </a:br>
            <a:endParaRPr lang="fr-FR" sz="12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104B93-E32D-4712-9EDF-EB437874D518}" type="slidenum">
              <a:rPr lang="fr-FR" altLang="fr-FR" smtClean="0"/>
              <a:pPr/>
              <a:t>1</a:t>
            </a:fld>
            <a:endParaRPr lang="fr-FR" altLang="fr-FR"/>
          </a:p>
        </p:txBody>
      </p:sp>
      <p:sp>
        <p:nvSpPr>
          <p:cNvPr id="5" name="ZoneTexte 4"/>
          <p:cNvSpPr txBox="1"/>
          <p:nvPr/>
        </p:nvSpPr>
        <p:spPr>
          <a:xfrm>
            <a:off x="539552" y="764704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solidFill>
                  <a:srgbClr val="7B003B"/>
                </a:solidFill>
                <a:latin typeface="+mj-lt"/>
                <a:ea typeface="+mj-ea"/>
                <a:cs typeface="+mj-cs"/>
              </a:rPr>
              <a:t>DIRECTION REGIONALE </a:t>
            </a:r>
            <a:endParaRPr lang="ar-MA" sz="1200" b="1" dirty="0" smtClean="0">
              <a:solidFill>
                <a:srgbClr val="7B003B"/>
              </a:solidFill>
              <a:latin typeface="+mj-lt"/>
              <a:ea typeface="+mj-ea"/>
              <a:cs typeface="+mj-cs"/>
            </a:endParaRPr>
          </a:p>
          <a:p>
            <a:pPr algn="ctr"/>
            <a:r>
              <a:rPr lang="fr-FR" sz="1200" b="1" dirty="0" smtClean="0">
                <a:solidFill>
                  <a:srgbClr val="7B003B"/>
                </a:solidFill>
                <a:latin typeface="+mj-lt"/>
                <a:ea typeface="+mj-ea"/>
                <a:cs typeface="+mj-cs"/>
              </a:rPr>
              <a:t>DE </a:t>
            </a:r>
            <a:r>
              <a:rPr lang="fr-FR" sz="1200" b="1" dirty="0">
                <a:solidFill>
                  <a:srgbClr val="7B003B"/>
                </a:solidFill>
                <a:latin typeface="+mj-lt"/>
                <a:ea typeface="+mj-ea"/>
                <a:cs typeface="+mj-cs"/>
              </a:rPr>
              <a:t>RABAT-SALE-KENITRA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763688" y="1412776"/>
            <a:ext cx="58326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2400" cap="small" dirty="0">
                <a:solidFill>
                  <a:srgbClr val="C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تحت الرعاية السامية ل</a:t>
            </a:r>
            <a:r>
              <a:rPr lang="ar-MA" sz="2400" cap="small" dirty="0">
                <a:solidFill>
                  <a:srgbClr val="C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صاحب ال</a:t>
            </a:r>
            <a:r>
              <a:rPr lang="ar-SA" sz="2400" cap="small" dirty="0" smtClean="0">
                <a:solidFill>
                  <a:srgbClr val="C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جلالة</a:t>
            </a:r>
            <a:r>
              <a:rPr lang="ar-MA" sz="2400" cap="small" dirty="0" smtClean="0">
                <a:solidFill>
                  <a:srgbClr val="C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ar-SA" sz="2400" cap="small" dirty="0" smtClean="0">
                <a:solidFill>
                  <a:srgbClr val="C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الملك محمد</a:t>
            </a:r>
            <a:r>
              <a:rPr lang="ar-MA" sz="2400" cap="small" dirty="0" smtClean="0">
                <a:solidFill>
                  <a:srgbClr val="C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ar-SA" sz="2400" cap="small" dirty="0" smtClean="0">
                <a:solidFill>
                  <a:srgbClr val="C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السادس</a:t>
            </a:r>
            <a:endParaRPr lang="fr-FR" sz="2400" dirty="0">
              <a:solidFill>
                <a:srgbClr val="C00000"/>
              </a:solidFill>
            </a:endParaRPr>
          </a:p>
          <a:p>
            <a:pPr algn="ctr"/>
            <a:r>
              <a:rPr lang="ar-SA" sz="2400" cap="small" dirty="0">
                <a:solidFill>
                  <a:srgbClr val="C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تحتفل المملكة المغربية باليوم العالمي للإحصاء</a:t>
            </a:r>
            <a:endParaRPr lang="fr-FR" sz="2400" dirty="0">
              <a:solidFill>
                <a:srgbClr val="C00000"/>
              </a:solidFill>
            </a:endParaRPr>
          </a:p>
          <a:p>
            <a:pPr algn="ctr"/>
            <a:r>
              <a:rPr lang="fr-FR" sz="2400" b="1" dirty="0"/>
              <a:t> </a:t>
            </a:r>
            <a:endParaRPr lang="fr-FR" sz="2400" dirty="0"/>
          </a:p>
          <a:p>
            <a:pPr algn="ctr"/>
            <a:r>
              <a:rPr lang="ar-SA" sz="2400" b="1" dirty="0"/>
              <a:t>تحت شعار:</a:t>
            </a:r>
            <a:endParaRPr lang="fr-FR" sz="2400" dirty="0"/>
          </a:p>
          <a:p>
            <a:pPr algn="ctr"/>
            <a:r>
              <a:rPr lang="ar-SA" sz="2400" b="1" dirty="0"/>
              <a:t>"إحصائيات أفضل من أجل حي</a:t>
            </a:r>
            <a:r>
              <a:rPr lang="ar-MA" sz="2400" b="1" dirty="0"/>
              <a:t>ا</a:t>
            </a:r>
            <a:r>
              <a:rPr lang="ar-SA" sz="2400" b="1" dirty="0"/>
              <a:t>ة أفضل"</a:t>
            </a:r>
            <a:endParaRPr lang="fr-FR" sz="2400" dirty="0"/>
          </a:p>
        </p:txBody>
      </p:sp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2555776" y="3501008"/>
          <a:ext cx="4140835" cy="1008112"/>
        </p:xfrm>
        <a:graphic>
          <a:graphicData uri="http://schemas.openxmlformats.org/drawingml/2006/table">
            <a:tbl>
              <a:tblPr/>
              <a:tblGrid>
                <a:gridCol w="4140835"/>
              </a:tblGrid>
              <a:tr h="1008112">
                <a:tc>
                  <a:txBody>
                    <a:bodyPr/>
                    <a:lstStyle/>
                    <a:p>
                      <a:pPr algn="ctr" eaLnBrk="1" hangingPunct="1"/>
                      <a:r>
                        <a:rPr lang="ar-MA" sz="2400" b="1" cap="small" dirty="0" smtClean="0">
                          <a:solidFill>
                            <a:srgbClr val="984806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/>
                          <a:ea typeface="Times New Roman"/>
                        </a:rPr>
                        <a:t> الأرقام</a:t>
                      </a:r>
                      <a:r>
                        <a:rPr lang="ar-MA" sz="2400" b="1" cap="small" baseline="0" dirty="0" smtClean="0">
                          <a:solidFill>
                            <a:srgbClr val="984806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/>
                          <a:ea typeface="Times New Roman"/>
                        </a:rPr>
                        <a:t> الاستدلالية للأثمان</a:t>
                      </a:r>
                      <a:endParaRPr lang="ar-MA" sz="2400" b="1" kern="1200" cap="small" dirty="0" smtClean="0">
                        <a:solidFill>
                          <a:srgbClr val="984806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algn="ctr" eaLnBrk="1" hangingPunct="1"/>
                      <a:r>
                        <a:rPr lang="fr-FR" sz="2000" b="1" kern="1200" cap="small" dirty="0" smtClean="0">
                          <a:solidFill>
                            <a:srgbClr val="984806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/>
                          <a:ea typeface="Times New Roman"/>
                          <a:cs typeface="+mn-cs"/>
                        </a:rPr>
                        <a:t>LES INDICES DES PRIX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2987824" y="4869160"/>
            <a:ext cx="34563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2200" cap="small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الأبواب المفتوحة بالقنيطرة</a:t>
            </a:r>
            <a:endParaRPr lang="fr-FR" sz="2200" dirty="0"/>
          </a:p>
          <a:p>
            <a:pPr algn="ctr"/>
            <a:r>
              <a:rPr lang="ar-SA" sz="2200" cap="small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أيام </a:t>
            </a:r>
            <a:r>
              <a:rPr lang="ar-SA" sz="2200" cap="small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21 </a:t>
            </a:r>
            <a:r>
              <a:rPr lang="ar-SA" sz="2200" cap="small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- 22 </a:t>
            </a:r>
            <a:r>
              <a:rPr lang="ar-SA" sz="2200" cap="small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و23</a:t>
            </a:r>
            <a:r>
              <a:rPr lang="ar-SA" sz="2200" cap="small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أكتوبر 2015</a:t>
            </a:r>
            <a:endParaRPr lang="fr-FR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104B93-E32D-4712-9EDF-EB437874D518}" type="slidenum">
              <a:rPr lang="fr-FR" altLang="fr-FR" smtClean="0"/>
              <a:pPr/>
              <a:t>10</a:t>
            </a:fld>
            <a:endParaRPr lang="fr-FR" altLang="fr-FR"/>
          </a:p>
        </p:txBody>
      </p:sp>
      <p:sp>
        <p:nvSpPr>
          <p:cNvPr id="5" name="ZoneTexte 4"/>
          <p:cNvSpPr txBox="1"/>
          <p:nvPr/>
        </p:nvSpPr>
        <p:spPr>
          <a:xfrm>
            <a:off x="323528" y="764704"/>
            <a:ext cx="81369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ar-MA" dirty="0" smtClean="0"/>
          </a:p>
          <a:p>
            <a:pPr algn="just" rtl="1"/>
            <a:endParaRPr lang="fr-FR" sz="24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1619672" y="764704"/>
            <a:ext cx="56348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SA" sz="2000" b="1" dirty="0" smtClean="0">
                <a:solidFill>
                  <a:srgbClr val="CC6600"/>
                </a:solidFill>
              </a:rPr>
              <a:t>الرقم الاستدلالي للأثمان عند الاستهلاك حسب الأقسام لسنة </a:t>
            </a:r>
            <a:r>
              <a:rPr lang="ar-MA" sz="2000" b="1" dirty="0" smtClean="0">
                <a:solidFill>
                  <a:srgbClr val="CC6600"/>
                </a:solidFill>
              </a:rPr>
              <a:t>2014</a:t>
            </a:r>
            <a:endParaRPr lang="fr-FR" sz="2000" b="1" dirty="0" smtClean="0">
              <a:solidFill>
                <a:srgbClr val="CC6600"/>
              </a:solidFill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755576" y="1193132"/>
          <a:ext cx="7704856" cy="5089444"/>
        </p:xfrm>
        <a:graphic>
          <a:graphicData uri="http://schemas.openxmlformats.org/drawingml/2006/table">
            <a:tbl>
              <a:tblPr rtl="1"/>
              <a:tblGrid>
                <a:gridCol w="3985165"/>
                <a:gridCol w="1239897"/>
                <a:gridCol w="1239897"/>
                <a:gridCol w="1239897"/>
              </a:tblGrid>
              <a:tr h="255463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MA" sz="1700" b="1" dirty="0">
                          <a:latin typeface="Times New Roman"/>
                          <a:ea typeface="Times New Roman"/>
                        </a:rPr>
                        <a:t>الأقسام</a:t>
                      </a:r>
                      <a:endParaRPr lang="fr-FR" sz="17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MA" sz="1700" b="1">
                          <a:latin typeface="Times New Roman"/>
                          <a:ea typeface="Times New Roman"/>
                        </a:rPr>
                        <a:t>المغرب</a:t>
                      </a:r>
                      <a:endParaRPr lang="fr-FR" sz="17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MA" sz="1700" b="1">
                          <a:latin typeface="Times New Roman"/>
                          <a:ea typeface="Times New Roman"/>
                        </a:rPr>
                        <a:t>الرباط</a:t>
                      </a:r>
                      <a:endParaRPr lang="fr-FR" sz="17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MA" sz="1700" b="1">
                          <a:latin typeface="Times New Roman"/>
                          <a:ea typeface="Times New Roman"/>
                        </a:rPr>
                        <a:t>القنيطرة</a:t>
                      </a:r>
                      <a:endParaRPr lang="fr-FR" sz="17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193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7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01.المواد الغذائية والمشروبات غير الكحولية</a:t>
                      </a:r>
                      <a:endParaRPr lang="fr-FR" sz="17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17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120,2</a:t>
                      </a:r>
                      <a:endParaRPr lang="fr-FR" sz="17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17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120,8</a:t>
                      </a:r>
                      <a:endParaRPr lang="fr-FR" sz="17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17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120,8</a:t>
                      </a:r>
                      <a:endParaRPr lang="fr-FR" sz="17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016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MA" sz="17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02.</a:t>
                      </a:r>
                      <a:r>
                        <a:rPr lang="ar-MA" sz="17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المشروبات الكحولية و التبغ</a:t>
                      </a:r>
                      <a:endParaRPr lang="fr-FR" sz="17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1700" dirty="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116,3</a:t>
                      </a:r>
                      <a:endParaRPr lang="fr-FR" sz="17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1700" dirty="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115,0</a:t>
                      </a:r>
                      <a:endParaRPr lang="fr-FR" sz="17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1700" dirty="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116,2</a:t>
                      </a:r>
                      <a:endParaRPr lang="fr-FR" sz="17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014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7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03.الملابس والأحذية</a:t>
                      </a:r>
                      <a:endParaRPr lang="fr-FR" sz="17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1700" dirty="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112,2</a:t>
                      </a:r>
                      <a:endParaRPr lang="fr-FR" sz="17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1700" dirty="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101,9</a:t>
                      </a:r>
                      <a:endParaRPr lang="fr-FR" sz="17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1700" dirty="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108,6</a:t>
                      </a:r>
                      <a:endParaRPr lang="fr-FR" sz="17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016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7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04.السكن والماء والكهرباء والغاز ومحروقات أخرى</a:t>
                      </a:r>
                      <a:endParaRPr lang="fr-FR" sz="17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1700" dirty="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109,2</a:t>
                      </a:r>
                      <a:endParaRPr lang="fr-FR" sz="17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1700" dirty="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107,9</a:t>
                      </a:r>
                      <a:endParaRPr lang="fr-FR" sz="17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17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103,5</a:t>
                      </a:r>
                      <a:endParaRPr lang="fr-FR" sz="17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148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7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05.</a:t>
                      </a:r>
                      <a:r>
                        <a:rPr lang="ar-SA" sz="1700" b="1" spc="-4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الأثاث و الأدوات المنزلية و الصيانة العادية للمنزل</a:t>
                      </a:r>
                      <a:endParaRPr lang="fr-FR" sz="17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17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108,3</a:t>
                      </a:r>
                      <a:endParaRPr lang="fr-FR" sz="17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1700" dirty="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110,8</a:t>
                      </a:r>
                      <a:endParaRPr lang="fr-FR" sz="17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1700" dirty="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103,9</a:t>
                      </a:r>
                      <a:endParaRPr lang="fr-FR" sz="17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882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7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06.</a:t>
                      </a:r>
                      <a:r>
                        <a:rPr lang="ar-SA" sz="17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الصحة</a:t>
                      </a:r>
                      <a:endParaRPr lang="fr-FR" sz="17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17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104,5</a:t>
                      </a:r>
                      <a:endParaRPr lang="fr-FR" sz="17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17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101,8</a:t>
                      </a:r>
                      <a:endParaRPr lang="fr-FR" sz="17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1700" dirty="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106,0</a:t>
                      </a:r>
                      <a:endParaRPr lang="fr-FR" sz="17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014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7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07. النقل</a:t>
                      </a:r>
                      <a:endParaRPr lang="fr-FR" sz="17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17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112,6</a:t>
                      </a:r>
                      <a:endParaRPr lang="fr-FR" sz="17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17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113,6</a:t>
                      </a:r>
                      <a:endParaRPr lang="fr-FR" sz="17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1700" dirty="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114,7</a:t>
                      </a:r>
                      <a:endParaRPr lang="fr-FR" sz="17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014">
                <a:tc>
                  <a:txBody>
                    <a:bodyPr/>
                    <a:lstStyle/>
                    <a:p>
                      <a:pPr algn="r" rtl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ar-SA" sz="17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08.</a:t>
                      </a:r>
                      <a:r>
                        <a:rPr lang="ar-SA" sz="17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المواصلات</a:t>
                      </a:r>
                      <a:endParaRPr lang="fr-FR" sz="17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1700" dirty="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59,5</a:t>
                      </a:r>
                      <a:endParaRPr lang="fr-FR" sz="17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17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62,4</a:t>
                      </a:r>
                      <a:endParaRPr lang="fr-FR" sz="17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1700" dirty="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61,1</a:t>
                      </a:r>
                      <a:endParaRPr lang="fr-FR" sz="17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014">
                <a:tc>
                  <a:txBody>
                    <a:bodyPr/>
                    <a:lstStyle/>
                    <a:p>
                      <a:pPr algn="r" rtl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ar-SA" sz="17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09.</a:t>
                      </a:r>
                      <a:r>
                        <a:rPr lang="ar-SA" sz="17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الترفيه والثقافة</a:t>
                      </a:r>
                      <a:endParaRPr lang="fr-FR" sz="17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17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96,4</a:t>
                      </a:r>
                      <a:endParaRPr lang="fr-FR" sz="17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17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98,2</a:t>
                      </a:r>
                      <a:endParaRPr lang="fr-FR" sz="17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1700" dirty="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98,5</a:t>
                      </a:r>
                      <a:endParaRPr lang="fr-FR" sz="17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014">
                <a:tc>
                  <a:txBody>
                    <a:bodyPr/>
                    <a:lstStyle/>
                    <a:p>
                      <a:pPr algn="r" rtl="1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ar-SA" sz="17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10.</a:t>
                      </a:r>
                      <a:r>
                        <a:rPr lang="ar-SA" sz="17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التعليم</a:t>
                      </a:r>
                      <a:endParaRPr lang="fr-FR" sz="17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17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135,6</a:t>
                      </a:r>
                      <a:endParaRPr lang="fr-FR" sz="17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17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118,7</a:t>
                      </a:r>
                      <a:endParaRPr lang="fr-FR" sz="17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1700" dirty="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115,8</a:t>
                      </a:r>
                      <a:endParaRPr lang="fr-FR" sz="17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014">
                <a:tc>
                  <a:txBody>
                    <a:bodyPr/>
                    <a:lstStyle/>
                    <a:p>
                      <a:pPr algn="r" rtl="1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ar-SA" sz="17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11.مطاعم وفنادق</a:t>
                      </a:r>
                      <a:endParaRPr lang="fr-FR" sz="17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17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119,8</a:t>
                      </a:r>
                      <a:endParaRPr lang="fr-FR" sz="17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17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112,9</a:t>
                      </a:r>
                      <a:endParaRPr lang="fr-FR" sz="17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1700" dirty="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134,6</a:t>
                      </a:r>
                      <a:endParaRPr lang="fr-FR" sz="17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014">
                <a:tc>
                  <a:txBody>
                    <a:bodyPr/>
                    <a:lstStyle/>
                    <a:p>
                      <a:pPr algn="r" rtl="1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ar-SA" sz="17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12.مواد وخدمات اخرى</a:t>
                      </a:r>
                      <a:endParaRPr lang="fr-FR" sz="17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17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113,4</a:t>
                      </a:r>
                      <a:endParaRPr lang="fr-FR" sz="17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17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109,6</a:t>
                      </a:r>
                      <a:endParaRPr lang="fr-FR" sz="17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1700" dirty="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119,1</a:t>
                      </a:r>
                      <a:endParaRPr lang="fr-FR" sz="17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011"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SA" sz="1700" b="1" dirty="0">
                          <a:solidFill>
                            <a:srgbClr val="984806"/>
                          </a:solidFill>
                          <a:latin typeface="Times New Roman"/>
                          <a:ea typeface="Times New Roman"/>
                        </a:rPr>
                        <a:t>المجموع</a:t>
                      </a:r>
                      <a:endParaRPr lang="fr-FR" sz="17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1700" b="1" dirty="0">
                          <a:solidFill>
                            <a:srgbClr val="984806"/>
                          </a:solidFill>
                          <a:latin typeface="Times New Roman"/>
                          <a:ea typeface="Times New Roman"/>
                        </a:rPr>
                        <a:t>113,4</a:t>
                      </a:r>
                      <a:endParaRPr lang="fr-FR" sz="17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r-FR" sz="1700" b="1" dirty="0">
                          <a:solidFill>
                            <a:srgbClr val="984806"/>
                          </a:solidFill>
                          <a:latin typeface="Times New Roman"/>
                          <a:ea typeface="Times New Roman"/>
                        </a:rPr>
                        <a:t>111,5</a:t>
                      </a:r>
                      <a:endParaRPr lang="fr-FR" sz="17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r-FR" sz="1700" b="1" dirty="0">
                          <a:solidFill>
                            <a:srgbClr val="984806"/>
                          </a:solidFill>
                          <a:latin typeface="Times New Roman"/>
                          <a:ea typeface="Times New Roman"/>
                        </a:rPr>
                        <a:t>112,9</a:t>
                      </a:r>
                      <a:endParaRPr lang="fr-FR" sz="17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104B93-E32D-4712-9EDF-EB437874D518}" type="slidenum">
              <a:rPr lang="fr-FR" altLang="fr-FR" smtClean="0"/>
              <a:pPr/>
              <a:t>11</a:t>
            </a:fld>
            <a:endParaRPr lang="fr-FR" altLang="fr-FR"/>
          </a:p>
        </p:txBody>
      </p:sp>
      <p:sp>
        <p:nvSpPr>
          <p:cNvPr id="5" name="ZoneTexte 4"/>
          <p:cNvSpPr txBox="1"/>
          <p:nvPr/>
        </p:nvSpPr>
        <p:spPr>
          <a:xfrm>
            <a:off x="323528" y="764704"/>
            <a:ext cx="81369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ar-MA" dirty="0" smtClean="0"/>
          </a:p>
          <a:p>
            <a:pPr algn="just" rtl="1"/>
            <a:endParaRPr lang="fr-FR" sz="24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1979712" y="692696"/>
            <a:ext cx="499207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SA" sz="2000" b="1" dirty="0" smtClean="0">
                <a:solidFill>
                  <a:srgbClr val="CC6600"/>
                </a:solidFill>
              </a:rPr>
              <a:t>الرقم الاستدلالي للأثمان عند الاستهلاك حسب الأقسام </a:t>
            </a:r>
            <a:r>
              <a:rPr lang="ar-MA" sz="2000" b="1" dirty="0" smtClean="0">
                <a:solidFill>
                  <a:srgbClr val="CC6600"/>
                </a:solidFill>
              </a:rPr>
              <a:t>خلال</a:t>
            </a:r>
          </a:p>
          <a:p>
            <a:pPr algn="ctr" rtl="1"/>
            <a:r>
              <a:rPr lang="ar-MA" sz="2000" b="1" dirty="0" smtClean="0">
                <a:solidFill>
                  <a:srgbClr val="CC6600"/>
                </a:solidFill>
              </a:rPr>
              <a:t> ثمانية الأشهر الأولى لسنة 2015</a:t>
            </a:r>
            <a:endParaRPr lang="fr-FR" sz="2000" b="1" dirty="0" smtClean="0">
              <a:solidFill>
                <a:srgbClr val="CC6600"/>
              </a:solidFill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755576" y="1401591"/>
          <a:ext cx="7704856" cy="4880985"/>
        </p:xfrm>
        <a:graphic>
          <a:graphicData uri="http://schemas.openxmlformats.org/drawingml/2006/table">
            <a:tbl>
              <a:tblPr rtl="1"/>
              <a:tblGrid>
                <a:gridCol w="3985165"/>
                <a:gridCol w="1239897"/>
                <a:gridCol w="1239897"/>
                <a:gridCol w="1239897"/>
              </a:tblGrid>
              <a:tr h="247899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MA" sz="1700" b="1" dirty="0">
                          <a:latin typeface="Times New Roman"/>
                          <a:ea typeface="Times New Roman"/>
                        </a:rPr>
                        <a:t>الأقسام</a:t>
                      </a:r>
                      <a:endParaRPr lang="fr-FR" sz="17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MA" sz="1700" b="1">
                          <a:latin typeface="Times New Roman"/>
                          <a:ea typeface="Times New Roman"/>
                        </a:rPr>
                        <a:t>المغرب</a:t>
                      </a:r>
                      <a:endParaRPr lang="fr-FR" sz="17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MA" sz="1700" b="1">
                          <a:latin typeface="Times New Roman"/>
                          <a:ea typeface="Times New Roman"/>
                        </a:rPr>
                        <a:t>الرباط</a:t>
                      </a:r>
                      <a:endParaRPr lang="fr-FR" sz="17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MA" sz="1700" b="1">
                          <a:latin typeface="Times New Roman"/>
                          <a:ea typeface="Times New Roman"/>
                        </a:rPr>
                        <a:t>القنيطرة</a:t>
                      </a:r>
                      <a:endParaRPr lang="fr-FR" sz="17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714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7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01.المواد الغذائية والمشروبات غير الكحولية</a:t>
                      </a:r>
                      <a:endParaRPr lang="fr-FR" sz="17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17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122,9</a:t>
                      </a:r>
                      <a:endParaRPr lang="fr-FR" sz="17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17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124,1</a:t>
                      </a:r>
                      <a:endParaRPr lang="fr-FR" sz="17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17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123,4</a:t>
                      </a:r>
                      <a:endParaRPr lang="fr-FR" sz="17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631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MA" sz="17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02.</a:t>
                      </a:r>
                      <a:r>
                        <a:rPr lang="ar-MA" sz="17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المشروبات الكحولية و التبغ</a:t>
                      </a:r>
                      <a:endParaRPr lang="fr-FR" sz="17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17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119,9</a:t>
                      </a:r>
                      <a:endParaRPr lang="fr-FR" sz="17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1700" dirty="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119,1</a:t>
                      </a:r>
                      <a:endParaRPr lang="fr-FR" sz="17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17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120,2</a:t>
                      </a:r>
                      <a:endParaRPr lang="fr-FR" sz="17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693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7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03.الملابس والأحذية</a:t>
                      </a:r>
                      <a:endParaRPr lang="fr-FR" sz="17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17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112,6</a:t>
                      </a:r>
                      <a:endParaRPr lang="fr-FR" sz="17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17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101,8</a:t>
                      </a:r>
                      <a:endParaRPr lang="fr-FR" sz="17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17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108,9</a:t>
                      </a:r>
                      <a:endParaRPr lang="fr-FR" sz="17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631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7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04.السكن والماء والكهرباء والغاز ومحروقات أخرى</a:t>
                      </a:r>
                      <a:endParaRPr lang="fr-FR" sz="17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17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112,7</a:t>
                      </a:r>
                      <a:endParaRPr lang="fr-FR" sz="17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17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111,4</a:t>
                      </a:r>
                      <a:endParaRPr lang="fr-FR" sz="17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17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106,8</a:t>
                      </a:r>
                      <a:endParaRPr lang="fr-FR" sz="17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635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7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05.</a:t>
                      </a:r>
                      <a:r>
                        <a:rPr lang="ar-SA" sz="1700" b="1" spc="-4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الأثاث و الأدوات المنزلية و الصيانة العادية للمنزل</a:t>
                      </a:r>
                      <a:endParaRPr lang="fr-FR" sz="17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17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108,5</a:t>
                      </a:r>
                      <a:endParaRPr lang="fr-FR" sz="17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17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110,6</a:t>
                      </a:r>
                      <a:endParaRPr lang="fr-FR" sz="17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17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105,4</a:t>
                      </a:r>
                      <a:endParaRPr lang="fr-FR" sz="17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89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7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06.</a:t>
                      </a:r>
                      <a:r>
                        <a:rPr lang="ar-SA" sz="17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الصحة</a:t>
                      </a:r>
                      <a:endParaRPr lang="fr-FR" sz="17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17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104,2</a:t>
                      </a:r>
                      <a:endParaRPr lang="fr-FR" sz="17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17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101,6</a:t>
                      </a:r>
                      <a:endParaRPr lang="fr-FR" sz="17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17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107,2</a:t>
                      </a:r>
                      <a:endParaRPr lang="fr-FR" sz="17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693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7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07. النقل</a:t>
                      </a:r>
                      <a:endParaRPr lang="fr-FR" sz="17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17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109,6</a:t>
                      </a:r>
                      <a:endParaRPr lang="fr-FR" sz="17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17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107,3</a:t>
                      </a:r>
                      <a:endParaRPr lang="fr-FR" sz="17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17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111,7</a:t>
                      </a:r>
                      <a:endParaRPr lang="fr-FR" sz="17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693">
                <a:tc>
                  <a:txBody>
                    <a:bodyPr/>
                    <a:lstStyle/>
                    <a:p>
                      <a:pPr algn="r" rtl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ar-SA" sz="17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08.</a:t>
                      </a:r>
                      <a:r>
                        <a:rPr lang="ar-SA" sz="17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المواصلات</a:t>
                      </a:r>
                      <a:endParaRPr lang="fr-FR" sz="17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17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59,5</a:t>
                      </a:r>
                      <a:endParaRPr lang="fr-FR" sz="17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17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62,4</a:t>
                      </a:r>
                      <a:endParaRPr lang="fr-FR" sz="17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17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61,2</a:t>
                      </a:r>
                      <a:endParaRPr lang="fr-FR" sz="17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693">
                <a:tc>
                  <a:txBody>
                    <a:bodyPr/>
                    <a:lstStyle/>
                    <a:p>
                      <a:pPr algn="r" rtl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ar-SA" sz="17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09.</a:t>
                      </a:r>
                      <a:r>
                        <a:rPr lang="ar-SA" sz="17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الترفيه والثقافة</a:t>
                      </a:r>
                      <a:endParaRPr lang="fr-FR" sz="17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17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96,6</a:t>
                      </a:r>
                      <a:endParaRPr lang="fr-FR" sz="17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17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98,4</a:t>
                      </a:r>
                      <a:endParaRPr lang="fr-FR" sz="17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17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100,3</a:t>
                      </a:r>
                      <a:endParaRPr lang="fr-FR" sz="17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693">
                <a:tc>
                  <a:txBody>
                    <a:bodyPr/>
                    <a:lstStyle/>
                    <a:p>
                      <a:pPr algn="r" rtl="1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ar-SA" sz="17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10.</a:t>
                      </a:r>
                      <a:r>
                        <a:rPr lang="ar-SA" sz="17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التعليم</a:t>
                      </a:r>
                      <a:endParaRPr lang="fr-FR" sz="17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17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138,5</a:t>
                      </a:r>
                      <a:endParaRPr lang="fr-FR" sz="17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17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120,8</a:t>
                      </a:r>
                      <a:endParaRPr lang="fr-FR" sz="17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17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115,8</a:t>
                      </a:r>
                      <a:endParaRPr lang="fr-FR" sz="17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693">
                <a:tc>
                  <a:txBody>
                    <a:bodyPr/>
                    <a:lstStyle/>
                    <a:p>
                      <a:pPr algn="r" rtl="1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ar-SA" sz="17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11.مطاعم وفنادق</a:t>
                      </a:r>
                      <a:endParaRPr lang="fr-FR" sz="17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17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122,1</a:t>
                      </a:r>
                      <a:endParaRPr lang="fr-FR" sz="17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17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112,9</a:t>
                      </a:r>
                      <a:endParaRPr lang="fr-FR" sz="17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17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141,0</a:t>
                      </a:r>
                      <a:endParaRPr lang="fr-FR" sz="17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693">
                <a:tc>
                  <a:txBody>
                    <a:bodyPr/>
                    <a:lstStyle/>
                    <a:p>
                      <a:pPr algn="r" rtl="1"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ar-SA" sz="17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12.مواد وخدمات اخرى</a:t>
                      </a:r>
                      <a:endParaRPr lang="fr-FR" sz="17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17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114,1</a:t>
                      </a:r>
                      <a:endParaRPr lang="fr-FR" sz="17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17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110,2</a:t>
                      </a:r>
                      <a:endParaRPr lang="fr-FR" sz="17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17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120,7</a:t>
                      </a:r>
                      <a:endParaRPr lang="fr-FR" sz="17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754"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SA" sz="1700" b="1" dirty="0">
                          <a:solidFill>
                            <a:srgbClr val="984806"/>
                          </a:solidFill>
                          <a:latin typeface="Times New Roman"/>
                          <a:ea typeface="Times New Roman"/>
                        </a:rPr>
                        <a:t>المجموع</a:t>
                      </a:r>
                      <a:endParaRPr lang="fr-FR" sz="17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1700" b="1">
                          <a:solidFill>
                            <a:srgbClr val="984806"/>
                          </a:solidFill>
                          <a:latin typeface="Times New Roman"/>
                          <a:ea typeface="Times New Roman"/>
                        </a:rPr>
                        <a:t>115,0</a:t>
                      </a:r>
                      <a:endParaRPr lang="fr-FR" sz="17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1700" b="1">
                          <a:solidFill>
                            <a:srgbClr val="984806"/>
                          </a:solidFill>
                          <a:latin typeface="Times New Roman"/>
                          <a:ea typeface="Times New Roman"/>
                        </a:rPr>
                        <a:t>112,8</a:t>
                      </a:r>
                      <a:endParaRPr lang="fr-FR" sz="17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1700" b="1" dirty="0">
                          <a:solidFill>
                            <a:srgbClr val="984806"/>
                          </a:solidFill>
                          <a:latin typeface="Times New Roman"/>
                          <a:ea typeface="Times New Roman"/>
                        </a:rPr>
                        <a:t>114,6</a:t>
                      </a:r>
                      <a:endParaRPr lang="fr-FR" sz="17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104B93-E32D-4712-9EDF-EB437874D518}" type="slidenum">
              <a:rPr lang="fr-FR" altLang="fr-FR" smtClean="0"/>
              <a:pPr/>
              <a:t>12</a:t>
            </a:fld>
            <a:endParaRPr lang="fr-FR" altLang="fr-FR"/>
          </a:p>
        </p:txBody>
      </p:sp>
      <p:sp>
        <p:nvSpPr>
          <p:cNvPr id="5" name="ZoneTexte 4"/>
          <p:cNvSpPr txBox="1"/>
          <p:nvPr/>
        </p:nvSpPr>
        <p:spPr>
          <a:xfrm>
            <a:off x="755576" y="764705"/>
            <a:ext cx="7704856" cy="5457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3200" b="1" dirty="0" smtClean="0">
                <a:solidFill>
                  <a:srgbClr val="800000"/>
                </a:solidFill>
              </a:rPr>
              <a:t>2-الرقم الاستدلالي لأسعار الجملة</a:t>
            </a:r>
            <a:endParaRPr lang="ar-MA" sz="3200" b="1" dirty="0" smtClean="0">
              <a:solidFill>
                <a:srgbClr val="800000"/>
              </a:solidFill>
            </a:endParaRPr>
          </a:p>
          <a:p>
            <a:pPr algn="r" rtl="1"/>
            <a:r>
              <a:rPr lang="ar-MA" sz="2800" b="1" dirty="0" smtClean="0">
                <a:solidFill>
                  <a:srgbClr val="FF0000"/>
                </a:solidFill>
              </a:rPr>
              <a:t>الهدف</a:t>
            </a:r>
            <a:endParaRPr lang="fr-FR" sz="2800" b="1" dirty="0" smtClean="0">
              <a:solidFill>
                <a:srgbClr val="FF0000"/>
              </a:solidFill>
            </a:endParaRPr>
          </a:p>
          <a:p>
            <a:pPr algn="just" rtl="1"/>
            <a:r>
              <a:rPr lang="ar-SA" sz="2400" dirty="0" smtClean="0">
                <a:solidFill>
                  <a:schemeClr val="tx1"/>
                </a:solidFill>
              </a:rPr>
              <a:t>يهدف الرقم الاستدلالي لأسعار الجملة </a:t>
            </a:r>
            <a:r>
              <a:rPr lang="ar-MA" sz="2400" dirty="0" smtClean="0">
                <a:solidFill>
                  <a:schemeClr val="tx1"/>
                </a:solidFill>
              </a:rPr>
              <a:t>(أساس 100: 1997</a:t>
            </a:r>
            <a:r>
              <a:rPr lang="ar-SA" sz="2400" dirty="0" smtClean="0">
                <a:solidFill>
                  <a:schemeClr val="tx1"/>
                </a:solidFill>
              </a:rPr>
              <a:t>) إلى قياس التطور العام لأسعار الجملة بالنسبة للمواد </a:t>
            </a:r>
            <a:r>
              <a:rPr lang="ar-SA" sz="2400" dirty="0" err="1" smtClean="0">
                <a:solidFill>
                  <a:schemeClr val="tx1"/>
                </a:solidFill>
              </a:rPr>
              <a:t>الفلاحية</a:t>
            </a:r>
            <a:r>
              <a:rPr lang="ar-SA" sz="2400" dirty="0" smtClean="0">
                <a:solidFill>
                  <a:schemeClr val="tx1"/>
                </a:solidFill>
              </a:rPr>
              <a:t> و الصناعية المعرضة في السوق المحلية بغض النظر عن مصدرها سواء كان محليا أو </a:t>
            </a:r>
            <a:r>
              <a:rPr lang="ar-SA" sz="2400" dirty="0" err="1" smtClean="0">
                <a:solidFill>
                  <a:schemeClr val="tx1"/>
                </a:solidFill>
              </a:rPr>
              <a:t>مستوردا.</a:t>
            </a:r>
            <a:r>
              <a:rPr lang="ar-SA" sz="2400" dirty="0" smtClean="0">
                <a:solidFill>
                  <a:schemeClr val="tx1"/>
                </a:solidFill>
              </a:rPr>
              <a:t> </a:t>
            </a:r>
            <a:r>
              <a:rPr lang="ar-SA" sz="2400" dirty="0" smtClean="0"/>
              <a:t> </a:t>
            </a:r>
            <a:endParaRPr lang="ar-MA" sz="2400" dirty="0" smtClean="0"/>
          </a:p>
          <a:p>
            <a:pPr algn="r" rtl="1"/>
            <a:endParaRPr lang="ar-MA" sz="2800" b="1" dirty="0" smtClean="0">
              <a:solidFill>
                <a:srgbClr val="FF0000"/>
              </a:solidFill>
            </a:endParaRPr>
          </a:p>
          <a:p>
            <a:pPr algn="r" rtl="1"/>
            <a:r>
              <a:rPr lang="ar-MA" sz="2800" b="1" dirty="0" smtClean="0">
                <a:solidFill>
                  <a:srgbClr val="FF0000"/>
                </a:solidFill>
              </a:rPr>
              <a:t>الجوانب </a:t>
            </a:r>
            <a:r>
              <a:rPr lang="ar-MA" sz="2800" b="1" dirty="0" smtClean="0">
                <a:solidFill>
                  <a:srgbClr val="FF0000"/>
                </a:solidFill>
              </a:rPr>
              <a:t>المنهجية </a:t>
            </a:r>
            <a:endParaRPr lang="ar-MA" sz="2800" b="1" dirty="0" smtClean="0">
              <a:solidFill>
                <a:srgbClr val="FF0000"/>
              </a:solidFill>
            </a:endParaRPr>
          </a:p>
          <a:p>
            <a:pPr algn="r" rtl="1">
              <a:lnSpc>
                <a:spcPts val="2000"/>
              </a:lnSpc>
            </a:pPr>
            <a:endParaRPr lang="ar-MA" sz="2800" b="1" dirty="0" smtClean="0">
              <a:solidFill>
                <a:srgbClr val="FF0000"/>
              </a:solidFill>
            </a:endParaRPr>
          </a:p>
          <a:p>
            <a:pPr algn="just" rtl="1">
              <a:buFont typeface="Wingdings" pitchFamily="2" charset="2"/>
              <a:buChar char="ü"/>
            </a:pPr>
            <a:r>
              <a:rPr lang="ar-SA" sz="2400" dirty="0" smtClean="0">
                <a:solidFill>
                  <a:schemeClr val="tx1"/>
                </a:solidFill>
              </a:rPr>
              <a:t>يهم البحث حول الأسعار بالجملة أهم التجار بالجملة بالنسبة لكل </a:t>
            </a:r>
            <a:r>
              <a:rPr lang="ar-SA" sz="2400" dirty="0" smtClean="0">
                <a:solidFill>
                  <a:schemeClr val="tx1"/>
                </a:solidFill>
              </a:rPr>
              <a:t>نشاط</a:t>
            </a:r>
            <a:r>
              <a:rPr lang="ar-MA" sz="2400" dirty="0" smtClean="0">
                <a:solidFill>
                  <a:schemeClr val="tx1"/>
                </a:solidFill>
              </a:rPr>
              <a:t> و </a:t>
            </a:r>
            <a:r>
              <a:rPr lang="ar-SA" sz="2400" dirty="0" smtClean="0">
                <a:solidFill>
                  <a:schemeClr val="tx1"/>
                </a:solidFill>
              </a:rPr>
              <a:t>الذين </a:t>
            </a:r>
            <a:r>
              <a:rPr lang="ar-SA" sz="2400" dirty="0" smtClean="0">
                <a:solidFill>
                  <a:schemeClr val="tx1"/>
                </a:solidFill>
              </a:rPr>
              <a:t>يشكلون بعد المنتجين أول </a:t>
            </a:r>
            <a:r>
              <a:rPr lang="ar-MA" sz="2400" dirty="0" smtClean="0">
                <a:solidFill>
                  <a:schemeClr val="tx1"/>
                </a:solidFill>
              </a:rPr>
              <a:t>ال</a:t>
            </a:r>
            <a:r>
              <a:rPr lang="ar-SA" sz="2400" dirty="0" smtClean="0">
                <a:solidFill>
                  <a:schemeClr val="tx1"/>
                </a:solidFill>
              </a:rPr>
              <a:t>باعة لأكبر كميات من </a:t>
            </a:r>
            <a:r>
              <a:rPr lang="ar-SA" sz="2400" dirty="0" smtClean="0">
                <a:solidFill>
                  <a:schemeClr val="tx1"/>
                </a:solidFill>
              </a:rPr>
              <a:t>السلع</a:t>
            </a:r>
            <a:r>
              <a:rPr lang="ar-MA" sz="2400" dirty="0" err="1" smtClean="0">
                <a:solidFill>
                  <a:schemeClr val="tx1"/>
                </a:solidFill>
              </a:rPr>
              <a:t>.</a:t>
            </a:r>
            <a:endParaRPr lang="fr-FR" sz="2400" dirty="0" smtClean="0">
              <a:solidFill>
                <a:schemeClr val="tx1"/>
              </a:solidFill>
            </a:endParaRPr>
          </a:p>
          <a:p>
            <a:pPr algn="r" rtl="1"/>
            <a:r>
              <a:rPr lang="ar-SA" sz="2400" dirty="0" smtClean="0">
                <a:solidFill>
                  <a:schemeClr val="tx1"/>
                </a:solidFill>
              </a:rPr>
              <a:t> </a:t>
            </a:r>
            <a:endParaRPr lang="fr-FR" sz="2400" dirty="0" smtClean="0">
              <a:solidFill>
                <a:schemeClr val="tx1"/>
              </a:solidFill>
            </a:endParaRPr>
          </a:p>
          <a:p>
            <a:pPr algn="just" rtl="1">
              <a:buFont typeface="Wingdings" pitchFamily="2" charset="2"/>
              <a:buChar char="ü"/>
            </a:pPr>
            <a:r>
              <a:rPr lang="ar-SA" sz="2400" dirty="0" smtClean="0">
                <a:solidFill>
                  <a:schemeClr val="tx1"/>
                </a:solidFill>
              </a:rPr>
              <a:t> </a:t>
            </a:r>
            <a:r>
              <a:rPr lang="ar-MA" sz="2400" dirty="0" smtClean="0">
                <a:solidFill>
                  <a:schemeClr val="tx1"/>
                </a:solidFill>
              </a:rPr>
              <a:t>يستهدف </a:t>
            </a:r>
            <a:r>
              <a:rPr lang="ar-SA" sz="2400" dirty="0" smtClean="0">
                <a:solidFill>
                  <a:schemeClr val="tx1"/>
                </a:solidFill>
              </a:rPr>
              <a:t>البحث </a:t>
            </a:r>
            <a:r>
              <a:rPr lang="ar-MA" sz="2400" dirty="0" smtClean="0">
                <a:solidFill>
                  <a:schemeClr val="tx1"/>
                </a:solidFill>
              </a:rPr>
              <a:t>عدة </a:t>
            </a:r>
            <a:r>
              <a:rPr lang="ar-SA" sz="2400" dirty="0" smtClean="0">
                <a:solidFill>
                  <a:schemeClr val="tx1"/>
                </a:solidFill>
              </a:rPr>
              <a:t>مدن </a:t>
            </a:r>
            <a:r>
              <a:rPr lang="ar-MA" sz="2400" dirty="0" smtClean="0">
                <a:solidFill>
                  <a:schemeClr val="tx1"/>
                </a:solidFill>
              </a:rPr>
              <a:t>كبرى و هي </a:t>
            </a:r>
            <a:r>
              <a:rPr lang="ar-SA" sz="2400" dirty="0" smtClean="0">
                <a:solidFill>
                  <a:schemeClr val="tx1"/>
                </a:solidFill>
              </a:rPr>
              <a:t>الدار </a:t>
            </a:r>
            <a:r>
              <a:rPr lang="ar-SA" sz="2400" dirty="0" smtClean="0">
                <a:solidFill>
                  <a:schemeClr val="tx1"/>
                </a:solidFill>
              </a:rPr>
              <a:t>البيضاء، الرباط، مراكش، </a:t>
            </a:r>
            <a:r>
              <a:rPr lang="ar-SA" sz="2400" dirty="0" err="1" smtClean="0">
                <a:solidFill>
                  <a:schemeClr val="tx1"/>
                </a:solidFill>
              </a:rPr>
              <a:t>فاس</a:t>
            </a:r>
            <a:r>
              <a:rPr lang="ar-SA" sz="2400" dirty="0" smtClean="0">
                <a:solidFill>
                  <a:schemeClr val="tx1"/>
                </a:solidFill>
              </a:rPr>
              <a:t> و </a:t>
            </a:r>
            <a:r>
              <a:rPr lang="ar-SA" sz="2400" dirty="0" err="1" smtClean="0">
                <a:solidFill>
                  <a:schemeClr val="tx1"/>
                </a:solidFill>
              </a:rPr>
              <a:t>أكادير</a:t>
            </a:r>
            <a:r>
              <a:rPr lang="ar-MA" sz="2400" dirty="0" err="1" smtClean="0">
                <a:solidFill>
                  <a:schemeClr val="tx1"/>
                </a:solidFill>
              </a:rPr>
              <a:t>.</a:t>
            </a:r>
            <a:endParaRPr lang="ar-MA" sz="2400" dirty="0" smtClean="0">
              <a:solidFill>
                <a:schemeClr val="tx1"/>
              </a:solidFill>
            </a:endParaRPr>
          </a:p>
          <a:p>
            <a:pPr algn="r" rtl="1"/>
            <a:endParaRPr lang="fr-F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104B93-E32D-4712-9EDF-EB437874D518}" type="slidenum">
              <a:rPr lang="fr-FR" altLang="fr-FR" smtClean="0"/>
              <a:pPr/>
              <a:t>13</a:t>
            </a:fld>
            <a:endParaRPr lang="fr-FR" altLang="fr-FR"/>
          </a:p>
        </p:txBody>
      </p:sp>
      <p:sp>
        <p:nvSpPr>
          <p:cNvPr id="5" name="ZoneTexte 4"/>
          <p:cNvSpPr txBox="1"/>
          <p:nvPr/>
        </p:nvSpPr>
        <p:spPr>
          <a:xfrm>
            <a:off x="611560" y="980728"/>
            <a:ext cx="792088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>
              <a:buFont typeface="Wingdings" pitchFamily="2" charset="2"/>
              <a:buChar char="ü"/>
            </a:pPr>
            <a:r>
              <a:rPr lang="ar-MA" sz="2400" dirty="0" smtClean="0">
                <a:solidFill>
                  <a:schemeClr val="tx1"/>
                </a:solidFill>
              </a:rPr>
              <a:t>يجري</a:t>
            </a:r>
            <a:r>
              <a:rPr lang="ar-MA" sz="2400" b="1" dirty="0" smtClean="0">
                <a:solidFill>
                  <a:schemeClr val="tx1"/>
                </a:solidFill>
              </a:rPr>
              <a:t> </a:t>
            </a:r>
            <a:r>
              <a:rPr lang="ar-MA" sz="2400" dirty="0" smtClean="0">
                <a:solidFill>
                  <a:schemeClr val="tx1"/>
                </a:solidFill>
              </a:rPr>
              <a:t>البحث عن طريق استجواب مباشر ل 40 نقطة </a:t>
            </a:r>
            <a:r>
              <a:rPr lang="ar-MA" sz="2400" dirty="0" err="1" smtClean="0">
                <a:solidFill>
                  <a:schemeClr val="tx1"/>
                </a:solidFill>
              </a:rPr>
              <a:t>بيع </a:t>
            </a:r>
            <a:r>
              <a:rPr lang="ar-MA" sz="2400" dirty="0" smtClean="0">
                <a:solidFill>
                  <a:schemeClr val="tx1"/>
                </a:solidFill>
              </a:rPr>
              <a:t>(الباعة بالجملة) حيث تتم معاينة أثمان 155 مادة تشتمل على 290 نوعية بصفة دائمة مصنفة حسب قطاعين </a:t>
            </a:r>
            <a:r>
              <a:rPr lang="ar-MA" sz="2400" dirty="0" smtClean="0">
                <a:solidFill>
                  <a:schemeClr val="tx1"/>
                </a:solidFill>
              </a:rPr>
              <a:t>و موزعة </a:t>
            </a:r>
            <a:r>
              <a:rPr lang="ar-MA" sz="2400" dirty="0" smtClean="0">
                <a:solidFill>
                  <a:schemeClr val="tx1"/>
                </a:solidFill>
              </a:rPr>
              <a:t>كما </a:t>
            </a:r>
            <a:r>
              <a:rPr lang="ar-MA" sz="2400" dirty="0" err="1" smtClean="0">
                <a:solidFill>
                  <a:schemeClr val="tx1"/>
                </a:solidFill>
              </a:rPr>
              <a:t>يلي</a:t>
            </a:r>
            <a:r>
              <a:rPr lang="ar-MA" sz="2400" dirty="0" err="1" smtClean="0">
                <a:solidFill>
                  <a:schemeClr val="tx1"/>
                </a:solidFill>
              </a:rPr>
              <a:t>:</a:t>
            </a:r>
            <a:endParaRPr lang="ar-MA" sz="2400" dirty="0" smtClean="0">
              <a:solidFill>
                <a:schemeClr val="tx1"/>
              </a:solidFill>
            </a:endParaRPr>
          </a:p>
          <a:p>
            <a:pPr lvl="0" algn="r" rtl="1"/>
            <a:endParaRPr lang="ar-MA" sz="2400" dirty="0" smtClean="0">
              <a:solidFill>
                <a:schemeClr val="tx1"/>
              </a:solidFill>
            </a:endParaRPr>
          </a:p>
          <a:p>
            <a:pPr lvl="0" algn="just" rtl="1"/>
            <a:r>
              <a:rPr lang="ar-SA" sz="2400" dirty="0" smtClean="0">
                <a:solidFill>
                  <a:schemeClr val="tx1"/>
                </a:solidFill>
              </a:rPr>
              <a:t> </a:t>
            </a:r>
            <a:r>
              <a:rPr lang="ar-MA" sz="2400" dirty="0" smtClean="0">
                <a:solidFill>
                  <a:schemeClr val="tx1"/>
                </a:solidFill>
              </a:rPr>
              <a:t>    *</a:t>
            </a:r>
            <a:r>
              <a:rPr lang="ar-MA" sz="2400" dirty="0" smtClean="0"/>
              <a:t> </a:t>
            </a:r>
            <a:r>
              <a:rPr lang="ar-MA" sz="2400" dirty="0" smtClean="0">
                <a:solidFill>
                  <a:schemeClr val="tx1"/>
                </a:solidFill>
              </a:rPr>
              <a:t>قطاع الصناعة: </a:t>
            </a:r>
            <a:r>
              <a:rPr lang="ar-MA" sz="2400" dirty="0" smtClean="0">
                <a:solidFill>
                  <a:schemeClr val="tx1"/>
                </a:solidFill>
              </a:rPr>
              <a:t>يضم 85 </a:t>
            </a:r>
            <a:r>
              <a:rPr lang="ar-MA" sz="2400" dirty="0" smtClean="0">
                <a:solidFill>
                  <a:schemeClr val="tx1"/>
                </a:solidFill>
              </a:rPr>
              <a:t>مادة تشتمل </a:t>
            </a:r>
            <a:r>
              <a:rPr lang="ar-MA" sz="2400" dirty="0" smtClean="0">
                <a:solidFill>
                  <a:schemeClr val="tx1"/>
                </a:solidFill>
              </a:rPr>
              <a:t>على 146 </a:t>
            </a:r>
            <a:r>
              <a:rPr lang="ar-MA" sz="2400" dirty="0" smtClean="0">
                <a:solidFill>
                  <a:schemeClr val="tx1"/>
                </a:solidFill>
              </a:rPr>
              <a:t>نوعية تتم معاينتها على </a:t>
            </a:r>
            <a:endParaRPr lang="ar-MA" sz="2400" dirty="0" smtClean="0">
              <a:solidFill>
                <a:schemeClr val="tx1"/>
              </a:solidFill>
            </a:endParaRPr>
          </a:p>
          <a:p>
            <a:pPr lvl="0" algn="just" rtl="1"/>
            <a:r>
              <a:rPr lang="ar-MA" sz="2400" dirty="0" smtClean="0">
                <a:solidFill>
                  <a:schemeClr val="tx1"/>
                </a:solidFill>
              </a:rPr>
              <a:t> </a:t>
            </a:r>
            <a:r>
              <a:rPr lang="ar-MA" sz="2400" dirty="0" smtClean="0">
                <a:solidFill>
                  <a:schemeClr val="tx1"/>
                </a:solidFill>
              </a:rPr>
              <a:t>      مستوى 27 نقطة </a:t>
            </a:r>
            <a:r>
              <a:rPr lang="ar-MA" sz="2400" dirty="0" err="1" smtClean="0">
                <a:solidFill>
                  <a:schemeClr val="tx1"/>
                </a:solidFill>
              </a:rPr>
              <a:t>بيع</a:t>
            </a:r>
            <a:r>
              <a:rPr lang="ar-MA" sz="2400" dirty="0" err="1" smtClean="0">
                <a:solidFill>
                  <a:schemeClr val="tx1"/>
                </a:solidFill>
              </a:rPr>
              <a:t>؛</a:t>
            </a:r>
            <a:endParaRPr lang="ar-MA" sz="2400" dirty="0" smtClean="0">
              <a:solidFill>
                <a:schemeClr val="tx1"/>
              </a:solidFill>
            </a:endParaRPr>
          </a:p>
          <a:p>
            <a:pPr lvl="0" algn="r" rtl="1"/>
            <a:endParaRPr lang="ar-MA" sz="2400" dirty="0" smtClean="0">
              <a:solidFill>
                <a:schemeClr val="tx1"/>
              </a:solidFill>
            </a:endParaRPr>
          </a:p>
          <a:p>
            <a:pPr algn="r" rtl="1"/>
            <a:r>
              <a:rPr lang="ar-MA" sz="2400" dirty="0" smtClean="0">
                <a:solidFill>
                  <a:schemeClr val="tx1"/>
                </a:solidFill>
              </a:rPr>
              <a:t> </a:t>
            </a:r>
            <a:r>
              <a:rPr lang="ar-MA" sz="2400" dirty="0" smtClean="0">
                <a:solidFill>
                  <a:schemeClr val="tx1"/>
                </a:solidFill>
              </a:rPr>
              <a:t>    *</a:t>
            </a:r>
            <a:r>
              <a:rPr lang="ar-MA" sz="2400" dirty="0" smtClean="0"/>
              <a:t> </a:t>
            </a:r>
            <a:r>
              <a:rPr lang="ar-MA" sz="2400" dirty="0" smtClean="0">
                <a:solidFill>
                  <a:schemeClr val="tx1"/>
                </a:solidFill>
              </a:rPr>
              <a:t>قطاع الفلاحة: </a:t>
            </a:r>
            <a:r>
              <a:rPr lang="ar-MA" sz="2400" dirty="0" err="1" smtClean="0">
                <a:solidFill>
                  <a:schemeClr val="tx1"/>
                </a:solidFill>
              </a:rPr>
              <a:t>70يضم</a:t>
            </a:r>
            <a:r>
              <a:rPr lang="ar-MA" sz="2400" dirty="0" smtClean="0">
                <a:solidFill>
                  <a:schemeClr val="tx1"/>
                </a:solidFill>
              </a:rPr>
              <a:t>  </a:t>
            </a:r>
            <a:r>
              <a:rPr lang="ar-MA" sz="2400" dirty="0" smtClean="0">
                <a:solidFill>
                  <a:schemeClr val="tx1"/>
                </a:solidFill>
              </a:rPr>
              <a:t>مادة </a:t>
            </a:r>
            <a:r>
              <a:rPr lang="ar-MA" sz="2400" dirty="0" smtClean="0">
                <a:solidFill>
                  <a:schemeClr val="tx1"/>
                </a:solidFill>
              </a:rPr>
              <a:t>تشتمل على  </a:t>
            </a:r>
            <a:r>
              <a:rPr lang="ar-MA" sz="2400" dirty="0" smtClean="0">
                <a:solidFill>
                  <a:schemeClr val="tx1"/>
                </a:solidFill>
              </a:rPr>
              <a:t>144 نوعية تتم معاينتها </a:t>
            </a:r>
            <a:r>
              <a:rPr lang="ar-MA" sz="2400" dirty="0" smtClean="0">
                <a:solidFill>
                  <a:schemeClr val="tx1"/>
                </a:solidFill>
              </a:rPr>
              <a:t>على</a:t>
            </a:r>
          </a:p>
          <a:p>
            <a:pPr algn="r" rtl="1"/>
            <a:r>
              <a:rPr lang="ar-MA" sz="2400" dirty="0" smtClean="0">
                <a:solidFill>
                  <a:schemeClr val="tx1"/>
                </a:solidFill>
              </a:rPr>
              <a:t>       مستوى 13 نقطة </a:t>
            </a:r>
            <a:r>
              <a:rPr lang="ar-MA" sz="2400" dirty="0" smtClean="0">
                <a:solidFill>
                  <a:schemeClr val="tx1"/>
                </a:solidFill>
              </a:rPr>
              <a:t>بيع</a:t>
            </a:r>
            <a:r>
              <a:rPr lang="fr-FR" sz="2400" dirty="0" smtClean="0">
                <a:solidFill>
                  <a:schemeClr val="tx1"/>
                </a:solidFill>
              </a:rPr>
              <a:t>.</a:t>
            </a:r>
          </a:p>
          <a:p>
            <a:pPr lvl="0" algn="r" rtl="1"/>
            <a:endParaRPr lang="fr-FR" sz="2400" dirty="0" smtClean="0">
              <a:solidFill>
                <a:schemeClr val="tx1"/>
              </a:solidFill>
            </a:endParaRPr>
          </a:p>
          <a:p>
            <a:pPr algn="r" rtl="1">
              <a:buFont typeface="Wingdings" pitchFamily="2" charset="2"/>
              <a:buChar char="ü"/>
            </a:pPr>
            <a:r>
              <a:rPr lang="ar-MA" sz="2400" dirty="0" smtClean="0">
                <a:solidFill>
                  <a:schemeClr val="tx1"/>
                </a:solidFill>
              </a:rPr>
              <a:t>يمكن التمييز بين نوعين من </a:t>
            </a:r>
            <a:r>
              <a:rPr lang="ar-MA" sz="2400" dirty="0" err="1" smtClean="0">
                <a:solidFill>
                  <a:schemeClr val="tx1"/>
                </a:solidFill>
              </a:rPr>
              <a:t>المعاينات:</a:t>
            </a:r>
            <a:endParaRPr lang="ar-MA" sz="2400" dirty="0" smtClean="0">
              <a:solidFill>
                <a:schemeClr val="tx1"/>
              </a:solidFill>
            </a:endParaRPr>
          </a:p>
          <a:p>
            <a:pPr algn="r" rtl="1">
              <a:buFont typeface="Wingdings" pitchFamily="2" charset="2"/>
              <a:buChar char="ü"/>
            </a:pPr>
            <a:endParaRPr lang="ar-MA" sz="2400" dirty="0" smtClean="0">
              <a:solidFill>
                <a:schemeClr val="tx1"/>
              </a:solidFill>
            </a:endParaRPr>
          </a:p>
          <a:p>
            <a:pPr algn="r" rtl="1"/>
            <a:r>
              <a:rPr lang="ar-MA" sz="2400" dirty="0" smtClean="0">
                <a:solidFill>
                  <a:schemeClr val="tx1"/>
                </a:solidFill>
              </a:rPr>
              <a:t>     *</a:t>
            </a:r>
            <a:r>
              <a:rPr lang="ar-MA" sz="2400" dirty="0" smtClean="0"/>
              <a:t> </a:t>
            </a:r>
            <a:r>
              <a:rPr lang="ar-MA" sz="2400" dirty="0" smtClean="0">
                <a:solidFill>
                  <a:schemeClr val="tx1"/>
                </a:solidFill>
              </a:rPr>
              <a:t>معاينة أسبوعية تهم المواد التي تعرف أسعرها تغيرات </a:t>
            </a:r>
            <a:r>
              <a:rPr lang="ar-MA" sz="2400" dirty="0" err="1" smtClean="0">
                <a:solidFill>
                  <a:schemeClr val="tx1"/>
                </a:solidFill>
              </a:rPr>
              <a:t>كثيرة (الخضر،</a:t>
            </a:r>
            <a:r>
              <a:rPr lang="ar-MA" sz="2400" dirty="0" smtClean="0">
                <a:solidFill>
                  <a:schemeClr val="tx1"/>
                </a:solidFill>
              </a:rPr>
              <a:t> </a:t>
            </a:r>
            <a:endParaRPr lang="ar-MA" sz="2400" dirty="0" smtClean="0">
              <a:solidFill>
                <a:schemeClr val="tx1"/>
              </a:solidFill>
            </a:endParaRPr>
          </a:p>
          <a:p>
            <a:pPr algn="r" rtl="1"/>
            <a:r>
              <a:rPr lang="ar-MA" sz="2400" dirty="0" smtClean="0">
                <a:solidFill>
                  <a:schemeClr val="tx1"/>
                </a:solidFill>
              </a:rPr>
              <a:t> </a:t>
            </a:r>
            <a:r>
              <a:rPr lang="ar-MA" sz="2400" dirty="0" smtClean="0">
                <a:solidFill>
                  <a:schemeClr val="tx1"/>
                </a:solidFill>
              </a:rPr>
              <a:t>      الفواكه</a:t>
            </a:r>
            <a:r>
              <a:rPr lang="ar-MA" sz="2400" dirty="0" smtClean="0">
                <a:solidFill>
                  <a:schemeClr val="tx1"/>
                </a:solidFill>
              </a:rPr>
              <a:t>، </a:t>
            </a:r>
            <a:r>
              <a:rPr lang="ar-MA" sz="2400" dirty="0" err="1" smtClean="0">
                <a:solidFill>
                  <a:schemeClr val="tx1"/>
                </a:solidFill>
              </a:rPr>
              <a:t>الدواجن</a:t>
            </a:r>
            <a:r>
              <a:rPr lang="ar-MA" sz="2400" dirty="0" err="1" smtClean="0">
                <a:solidFill>
                  <a:schemeClr val="tx1"/>
                </a:solidFill>
              </a:rPr>
              <a:t>...)؛</a:t>
            </a:r>
            <a:endParaRPr lang="fr-F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104B93-E32D-4712-9EDF-EB437874D518}" type="slidenum">
              <a:rPr lang="fr-FR" altLang="fr-FR" smtClean="0"/>
              <a:pPr/>
              <a:t>14</a:t>
            </a:fld>
            <a:endParaRPr lang="fr-FR" altLang="fr-FR"/>
          </a:p>
        </p:txBody>
      </p:sp>
      <p:sp>
        <p:nvSpPr>
          <p:cNvPr id="5" name="ZoneTexte 4"/>
          <p:cNvSpPr txBox="1"/>
          <p:nvPr/>
        </p:nvSpPr>
        <p:spPr>
          <a:xfrm>
            <a:off x="467544" y="764705"/>
            <a:ext cx="79928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rtl="1"/>
            <a:r>
              <a:rPr lang="ar-SA" sz="2400" dirty="0" smtClean="0">
                <a:solidFill>
                  <a:schemeClr val="tx1"/>
                </a:solidFill>
              </a:rPr>
              <a:t> </a:t>
            </a:r>
            <a:r>
              <a:rPr lang="ar-MA" sz="2400" dirty="0" smtClean="0">
                <a:solidFill>
                  <a:schemeClr val="tx1"/>
                </a:solidFill>
              </a:rPr>
              <a:t>    </a:t>
            </a:r>
          </a:p>
          <a:p>
            <a:pPr lvl="0" algn="just" rtl="1"/>
            <a:r>
              <a:rPr lang="ar-MA" sz="2400" b="1" dirty="0" smtClean="0">
                <a:solidFill>
                  <a:schemeClr val="tx1"/>
                </a:solidFill>
              </a:rPr>
              <a:t> </a:t>
            </a:r>
            <a:r>
              <a:rPr lang="ar-MA" sz="2400" b="1" dirty="0" smtClean="0">
                <a:solidFill>
                  <a:schemeClr val="tx1"/>
                </a:solidFill>
              </a:rPr>
              <a:t>    *</a:t>
            </a:r>
            <a:r>
              <a:rPr lang="ar-MA" sz="2400" b="1" dirty="0" smtClean="0"/>
              <a:t> </a:t>
            </a:r>
            <a:r>
              <a:rPr lang="ar-MA" sz="2400" dirty="0" smtClean="0">
                <a:solidFill>
                  <a:schemeClr val="tx1"/>
                </a:solidFill>
              </a:rPr>
              <a:t>معاينة شهرية تخص المواد التي لا تتغير أسعارها </a:t>
            </a:r>
            <a:r>
              <a:rPr lang="ar-MA" sz="2400" dirty="0" smtClean="0">
                <a:solidFill>
                  <a:schemeClr val="tx1"/>
                </a:solidFill>
              </a:rPr>
              <a:t>باستمرار(المنتجات </a:t>
            </a:r>
          </a:p>
          <a:p>
            <a:pPr lvl="0" algn="r" rtl="1"/>
            <a:r>
              <a:rPr lang="ar-MA" sz="2400" dirty="0" smtClean="0">
                <a:solidFill>
                  <a:schemeClr val="tx1"/>
                </a:solidFill>
              </a:rPr>
              <a:t> </a:t>
            </a:r>
            <a:r>
              <a:rPr lang="ar-MA" sz="2400" dirty="0" smtClean="0">
                <a:solidFill>
                  <a:schemeClr val="tx1"/>
                </a:solidFill>
              </a:rPr>
              <a:t>      الصناعية</a:t>
            </a:r>
            <a:r>
              <a:rPr lang="ar-MA" sz="2400" dirty="0" smtClean="0">
                <a:solidFill>
                  <a:schemeClr val="tx1"/>
                </a:solidFill>
              </a:rPr>
              <a:t>، الحبوب، الفواكه </a:t>
            </a:r>
            <a:r>
              <a:rPr lang="ar-MA" sz="2400" dirty="0" err="1" smtClean="0">
                <a:solidFill>
                  <a:schemeClr val="tx1"/>
                </a:solidFill>
              </a:rPr>
              <a:t>الجافة....).</a:t>
            </a:r>
            <a:r>
              <a:rPr lang="ar-MA" sz="2400" dirty="0" smtClean="0">
                <a:solidFill>
                  <a:schemeClr val="tx1"/>
                </a:solidFill>
              </a:rPr>
              <a:t> </a:t>
            </a:r>
            <a:endParaRPr lang="ar-MA" sz="2400" dirty="0" smtClean="0">
              <a:solidFill>
                <a:schemeClr val="tx1"/>
              </a:solidFill>
            </a:endParaRPr>
          </a:p>
          <a:p>
            <a:pPr algn="r" rtl="1"/>
            <a:r>
              <a:rPr lang="ar-MA" sz="2400" dirty="0" smtClean="0">
                <a:solidFill>
                  <a:schemeClr val="tx1"/>
                </a:solidFill>
              </a:rPr>
              <a:t> </a:t>
            </a:r>
            <a:r>
              <a:rPr lang="ar-MA" sz="2400" dirty="0" smtClean="0">
                <a:solidFill>
                  <a:schemeClr val="tx1"/>
                </a:solidFill>
              </a:rPr>
              <a:t>    </a:t>
            </a:r>
            <a:endParaRPr lang="fr-FR" sz="2400" dirty="0" smtClean="0">
              <a:solidFill>
                <a:schemeClr val="tx1"/>
              </a:solidFill>
            </a:endParaRPr>
          </a:p>
          <a:p>
            <a:pPr algn="r" rtl="1">
              <a:buFont typeface="Wingdings" pitchFamily="2" charset="2"/>
              <a:buChar char="ü"/>
            </a:pPr>
            <a:r>
              <a:rPr lang="ar-MA" sz="2400" dirty="0" smtClean="0">
                <a:solidFill>
                  <a:schemeClr val="tx1"/>
                </a:solidFill>
              </a:rPr>
              <a:t>لجمع المعطيات بالميدان تم إعداد نوعين من الاستمارات:</a:t>
            </a:r>
            <a:endParaRPr lang="fr-FR" sz="2400" dirty="0" smtClean="0">
              <a:solidFill>
                <a:schemeClr val="tx1"/>
              </a:solidFill>
            </a:endParaRPr>
          </a:p>
          <a:p>
            <a:pPr algn="r" rtl="1">
              <a:buFont typeface="Wingdings" pitchFamily="2" charset="2"/>
              <a:buChar char="ü"/>
            </a:pPr>
            <a:endParaRPr lang="ar-MA" sz="2400" dirty="0" smtClean="0">
              <a:solidFill>
                <a:schemeClr val="tx1"/>
              </a:solidFill>
            </a:endParaRPr>
          </a:p>
          <a:p>
            <a:pPr algn="r" rtl="1"/>
            <a:r>
              <a:rPr lang="ar-MA" sz="2400" dirty="0" smtClean="0">
                <a:solidFill>
                  <a:schemeClr val="tx1"/>
                </a:solidFill>
              </a:rPr>
              <a:t>     </a:t>
            </a:r>
            <a:r>
              <a:rPr lang="ar-MA" sz="2400" b="1" dirty="0" smtClean="0">
                <a:solidFill>
                  <a:schemeClr val="tx1"/>
                </a:solidFill>
              </a:rPr>
              <a:t>*</a:t>
            </a:r>
            <a:r>
              <a:rPr lang="ar-MA" sz="2400" dirty="0" smtClean="0"/>
              <a:t> </a:t>
            </a:r>
            <a:r>
              <a:rPr lang="ar-MA" sz="2400" dirty="0" smtClean="0">
                <a:solidFill>
                  <a:schemeClr val="tx1"/>
                </a:solidFill>
              </a:rPr>
              <a:t>استمارة خاصة بالمواد </a:t>
            </a:r>
            <a:r>
              <a:rPr lang="ar-MA" sz="2400" dirty="0" err="1" smtClean="0">
                <a:solidFill>
                  <a:schemeClr val="tx1"/>
                </a:solidFill>
              </a:rPr>
              <a:t>الفلاحية؛</a:t>
            </a:r>
            <a:endParaRPr lang="ar-MA" sz="2400" dirty="0" smtClean="0">
              <a:solidFill>
                <a:schemeClr val="tx1"/>
              </a:solidFill>
            </a:endParaRPr>
          </a:p>
          <a:p>
            <a:pPr algn="r" rtl="1"/>
            <a:r>
              <a:rPr lang="ar-MA" sz="2400" dirty="0" smtClean="0">
                <a:solidFill>
                  <a:schemeClr val="tx1"/>
                </a:solidFill>
              </a:rPr>
              <a:t> </a:t>
            </a:r>
            <a:r>
              <a:rPr lang="ar-MA" sz="2400" dirty="0" smtClean="0">
                <a:solidFill>
                  <a:schemeClr val="tx1"/>
                </a:solidFill>
              </a:rPr>
              <a:t> </a:t>
            </a:r>
          </a:p>
          <a:p>
            <a:pPr algn="r" rtl="1"/>
            <a:r>
              <a:rPr lang="ar-MA" sz="2400" dirty="0" smtClean="0">
                <a:solidFill>
                  <a:schemeClr val="tx1"/>
                </a:solidFill>
              </a:rPr>
              <a:t> </a:t>
            </a:r>
            <a:r>
              <a:rPr lang="ar-MA" sz="2400" dirty="0" smtClean="0">
                <a:solidFill>
                  <a:schemeClr val="tx1"/>
                </a:solidFill>
              </a:rPr>
              <a:t>    </a:t>
            </a:r>
            <a:r>
              <a:rPr lang="ar-MA" sz="2400" b="1" dirty="0" smtClean="0">
                <a:solidFill>
                  <a:schemeClr val="tx1"/>
                </a:solidFill>
              </a:rPr>
              <a:t>*</a:t>
            </a:r>
            <a:r>
              <a:rPr lang="ar-MA" sz="2400" dirty="0" smtClean="0">
                <a:solidFill>
                  <a:schemeClr val="tx1"/>
                </a:solidFill>
              </a:rPr>
              <a:t> استمارة خاصة بالمواد </a:t>
            </a:r>
            <a:r>
              <a:rPr lang="ar-MA" sz="2400" dirty="0" err="1" smtClean="0">
                <a:solidFill>
                  <a:schemeClr val="tx1"/>
                </a:solidFill>
              </a:rPr>
              <a:t>الفلاحية.</a:t>
            </a:r>
            <a:endParaRPr lang="fr-FR" sz="2400" dirty="0" smtClean="0">
              <a:solidFill>
                <a:schemeClr val="tx1"/>
              </a:solidFill>
            </a:endParaRPr>
          </a:p>
          <a:p>
            <a:pPr algn="just" rtl="1">
              <a:buFont typeface="Wingdings" pitchFamily="2" charset="2"/>
              <a:buChar char="ü"/>
            </a:pPr>
            <a:endParaRPr lang="fr-F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104B93-E32D-4712-9EDF-EB437874D518}" type="slidenum">
              <a:rPr lang="fr-FR" altLang="fr-FR" smtClean="0"/>
              <a:pPr/>
              <a:t>15</a:t>
            </a:fld>
            <a:endParaRPr lang="fr-FR" altLang="fr-FR"/>
          </a:p>
        </p:txBody>
      </p:sp>
      <p:sp>
        <p:nvSpPr>
          <p:cNvPr id="5" name="ZoneTexte 4"/>
          <p:cNvSpPr txBox="1"/>
          <p:nvPr/>
        </p:nvSpPr>
        <p:spPr>
          <a:xfrm>
            <a:off x="467544" y="692697"/>
            <a:ext cx="8280920" cy="5396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3200" b="1" dirty="0" smtClean="0">
                <a:solidFill>
                  <a:srgbClr val="800000"/>
                </a:solidFill>
              </a:rPr>
              <a:t>3-الرقم الاستدلالي للأثمان عند الإنتاج</a:t>
            </a:r>
            <a:endParaRPr lang="ar-MA" sz="3200" b="1" dirty="0" smtClean="0">
              <a:solidFill>
                <a:srgbClr val="800000"/>
              </a:solidFill>
            </a:endParaRPr>
          </a:p>
          <a:p>
            <a:pPr algn="r" rtl="1"/>
            <a:r>
              <a:rPr lang="ar-MA" sz="2800" b="1" dirty="0" smtClean="0">
                <a:solidFill>
                  <a:srgbClr val="FF0000"/>
                </a:solidFill>
              </a:rPr>
              <a:t>الهدف</a:t>
            </a:r>
            <a:endParaRPr lang="fr-FR" sz="2800" b="1" dirty="0" smtClean="0">
              <a:solidFill>
                <a:srgbClr val="FF0000"/>
              </a:solidFill>
            </a:endParaRPr>
          </a:p>
          <a:p>
            <a:pPr algn="just" rtl="1"/>
            <a:r>
              <a:rPr lang="ar-SA" sz="2400" dirty="0" smtClean="0">
                <a:solidFill>
                  <a:schemeClr val="tx1"/>
                </a:solidFill>
              </a:rPr>
              <a:t>يهدف الرقم الاستدلالي للأثمان عند </a:t>
            </a:r>
            <a:r>
              <a:rPr lang="ar-SA" sz="2400" dirty="0" err="1" smtClean="0">
                <a:solidFill>
                  <a:schemeClr val="tx1"/>
                </a:solidFill>
              </a:rPr>
              <a:t>الإنتاج (</a:t>
            </a:r>
            <a:r>
              <a:rPr lang="ar-MA" sz="2400" dirty="0" smtClean="0">
                <a:solidFill>
                  <a:schemeClr val="tx1"/>
                </a:solidFill>
              </a:rPr>
              <a:t>أساس </a:t>
            </a:r>
            <a:r>
              <a:rPr lang="ar-MA" sz="2400" dirty="0" err="1" smtClean="0">
                <a:solidFill>
                  <a:schemeClr val="tx1"/>
                </a:solidFill>
              </a:rPr>
              <a:t>100:</a:t>
            </a:r>
            <a:r>
              <a:rPr lang="ar-MA" sz="2400" dirty="0" smtClean="0">
                <a:solidFill>
                  <a:schemeClr val="tx1"/>
                </a:solidFill>
              </a:rPr>
              <a:t> </a:t>
            </a:r>
            <a:r>
              <a:rPr lang="ar-SA" sz="2400" dirty="0" smtClean="0">
                <a:solidFill>
                  <a:schemeClr val="tx1"/>
                </a:solidFill>
              </a:rPr>
              <a:t>2010) إلى قياس التطور النسبي للأثمان عند الإنتاج، أي على مستوى أثمان الخروج من المعمل دون احتساب الرسوم </a:t>
            </a:r>
            <a:r>
              <a:rPr lang="ar-SA" sz="2400" dirty="0" err="1" smtClean="0">
                <a:solidFill>
                  <a:schemeClr val="tx1"/>
                </a:solidFill>
              </a:rPr>
              <a:t>الجبائية</a:t>
            </a:r>
            <a:r>
              <a:rPr lang="ar-SA" sz="2400" dirty="0" smtClean="0">
                <a:solidFill>
                  <a:schemeClr val="tx1"/>
                </a:solidFill>
              </a:rPr>
              <a:t>  بالنسبة للمواد الصناعية و الطاقية و المعدنية المصنعة محليا.</a:t>
            </a:r>
            <a:endParaRPr lang="fr-FR" sz="2400" dirty="0" smtClean="0">
              <a:solidFill>
                <a:schemeClr val="tx1"/>
              </a:solidFill>
            </a:endParaRPr>
          </a:p>
          <a:p>
            <a:pPr algn="just" rtl="1"/>
            <a:r>
              <a:rPr lang="ar-SA" sz="2400" dirty="0" smtClean="0"/>
              <a:t> </a:t>
            </a:r>
            <a:endParaRPr lang="ar-MA" sz="2800" b="1" dirty="0" smtClean="0">
              <a:solidFill>
                <a:srgbClr val="FF0000"/>
              </a:solidFill>
            </a:endParaRPr>
          </a:p>
          <a:p>
            <a:pPr algn="r" rtl="1"/>
            <a:r>
              <a:rPr lang="ar-MA" sz="2800" b="1" dirty="0" smtClean="0">
                <a:solidFill>
                  <a:srgbClr val="FF0000"/>
                </a:solidFill>
              </a:rPr>
              <a:t>الجوانب </a:t>
            </a:r>
            <a:r>
              <a:rPr lang="ar-MA" sz="2800" b="1" dirty="0" smtClean="0">
                <a:solidFill>
                  <a:srgbClr val="FF0000"/>
                </a:solidFill>
              </a:rPr>
              <a:t>المنهجية </a:t>
            </a:r>
            <a:endParaRPr lang="ar-MA" sz="2800" b="1" dirty="0" smtClean="0">
              <a:solidFill>
                <a:srgbClr val="FF0000"/>
              </a:solidFill>
            </a:endParaRPr>
          </a:p>
          <a:p>
            <a:pPr algn="r" rtl="1">
              <a:lnSpc>
                <a:spcPts val="2000"/>
              </a:lnSpc>
            </a:pPr>
            <a:endParaRPr lang="ar-MA" sz="2800" b="1" dirty="0" smtClean="0">
              <a:solidFill>
                <a:srgbClr val="FF0000"/>
              </a:solidFill>
            </a:endParaRPr>
          </a:p>
          <a:p>
            <a:pPr algn="r" rtl="1">
              <a:buFont typeface="Wingdings" pitchFamily="2" charset="2"/>
              <a:buChar char="ü"/>
            </a:pPr>
            <a:r>
              <a:rPr lang="ar-SA" sz="2400" dirty="0" smtClean="0">
                <a:solidFill>
                  <a:schemeClr val="tx1"/>
                </a:solidFill>
              </a:rPr>
              <a:t>يتكون </a:t>
            </a:r>
            <a:r>
              <a:rPr lang="ar-SA" sz="2400" dirty="0" smtClean="0">
                <a:solidFill>
                  <a:schemeClr val="tx1"/>
                </a:solidFill>
              </a:rPr>
              <a:t>تصنيف الأنشطة الاقتصادية </a:t>
            </a:r>
            <a:r>
              <a:rPr lang="ar-MA" sz="2400" dirty="0" smtClean="0">
                <a:solidFill>
                  <a:schemeClr val="tx1"/>
                </a:solidFill>
              </a:rPr>
              <a:t>المستعمل </a:t>
            </a:r>
            <a:r>
              <a:rPr lang="ar-SA" sz="2400" dirty="0" smtClean="0">
                <a:solidFill>
                  <a:schemeClr val="tx1"/>
                </a:solidFill>
              </a:rPr>
              <a:t>لقياس الرقم الاستدلالي للأثمان عند الإنتاج من أربعة أقسام مفصلة كالتالي</a:t>
            </a:r>
            <a:r>
              <a:rPr lang="ar-SA" sz="2400" dirty="0" smtClean="0">
                <a:solidFill>
                  <a:schemeClr val="tx1"/>
                </a:solidFill>
              </a:rPr>
              <a:t>:</a:t>
            </a:r>
            <a:endParaRPr lang="fr-FR" sz="2400" dirty="0" smtClean="0">
              <a:solidFill>
                <a:schemeClr val="tx1"/>
              </a:solidFill>
            </a:endParaRPr>
          </a:p>
          <a:p>
            <a:pPr algn="r" rtl="1"/>
            <a:r>
              <a:rPr lang="ar-SA" sz="2400" dirty="0" smtClean="0">
                <a:solidFill>
                  <a:schemeClr val="tx1"/>
                </a:solidFill>
              </a:rPr>
              <a:t> </a:t>
            </a:r>
            <a:r>
              <a:rPr lang="ar-MA" sz="2400" dirty="0" smtClean="0">
                <a:solidFill>
                  <a:schemeClr val="tx1"/>
                </a:solidFill>
              </a:rPr>
              <a:t>          </a:t>
            </a:r>
            <a:r>
              <a:rPr lang="ar-MA" sz="2400" b="1" dirty="0" smtClean="0">
                <a:solidFill>
                  <a:schemeClr val="tx1"/>
                </a:solidFill>
              </a:rPr>
              <a:t>ب</a:t>
            </a:r>
            <a:r>
              <a:rPr lang="ar-MA" sz="2400" dirty="0" smtClean="0">
                <a:solidFill>
                  <a:schemeClr val="tx1"/>
                </a:solidFill>
              </a:rPr>
              <a:t>-  </a:t>
            </a:r>
            <a:r>
              <a:rPr lang="ar-MA" sz="2400" dirty="0" smtClean="0">
                <a:solidFill>
                  <a:schemeClr val="tx1"/>
                </a:solidFill>
              </a:rPr>
              <a:t>الصناعات </a:t>
            </a:r>
            <a:r>
              <a:rPr lang="ar-MA" sz="2400" dirty="0" err="1" smtClean="0">
                <a:solidFill>
                  <a:schemeClr val="tx1"/>
                </a:solidFill>
              </a:rPr>
              <a:t>الاستخراجية</a:t>
            </a:r>
            <a:r>
              <a:rPr lang="ar-SA" sz="2400" dirty="0" err="1" smtClean="0">
                <a:solidFill>
                  <a:schemeClr val="tx1"/>
                </a:solidFill>
              </a:rPr>
              <a:t>؛</a:t>
            </a:r>
            <a:endParaRPr lang="fr-FR" sz="2400" dirty="0" smtClean="0">
              <a:solidFill>
                <a:schemeClr val="tx1"/>
              </a:solidFill>
            </a:endParaRPr>
          </a:p>
          <a:p>
            <a:pPr algn="r" rtl="1"/>
            <a:r>
              <a:rPr lang="ar-MA" sz="2400" b="1" dirty="0" smtClean="0">
                <a:solidFill>
                  <a:schemeClr val="tx1"/>
                </a:solidFill>
              </a:rPr>
              <a:t>           س</a:t>
            </a:r>
            <a:r>
              <a:rPr lang="ar-MA" sz="2400" dirty="0" smtClean="0">
                <a:solidFill>
                  <a:schemeClr val="tx1"/>
                </a:solidFill>
              </a:rPr>
              <a:t>-</a:t>
            </a:r>
            <a:r>
              <a:rPr lang="ar-MA" sz="2400" b="1" dirty="0" smtClean="0">
                <a:solidFill>
                  <a:schemeClr val="tx1"/>
                </a:solidFill>
              </a:rPr>
              <a:t> </a:t>
            </a:r>
            <a:r>
              <a:rPr lang="ar-MA" sz="2400" dirty="0" smtClean="0">
                <a:solidFill>
                  <a:schemeClr val="tx1"/>
                </a:solidFill>
              </a:rPr>
              <a:t>الصناعات </a:t>
            </a:r>
            <a:r>
              <a:rPr lang="ar-MA" sz="2400" dirty="0" err="1" smtClean="0">
                <a:solidFill>
                  <a:schemeClr val="tx1"/>
                </a:solidFill>
              </a:rPr>
              <a:t>التحويلية ؛</a:t>
            </a:r>
            <a:endParaRPr lang="fr-FR" sz="2400" dirty="0" smtClean="0">
              <a:solidFill>
                <a:schemeClr val="tx1"/>
              </a:solidFill>
            </a:endParaRPr>
          </a:p>
          <a:p>
            <a:pPr algn="r" rtl="1"/>
            <a:r>
              <a:rPr lang="ar-MA" sz="2400" b="1" dirty="0" smtClean="0">
                <a:solidFill>
                  <a:schemeClr val="tx1"/>
                </a:solidFill>
              </a:rPr>
              <a:t>           د-</a:t>
            </a:r>
            <a:r>
              <a:rPr lang="ar-MA" sz="2400" dirty="0" smtClean="0">
                <a:solidFill>
                  <a:schemeClr val="tx1"/>
                </a:solidFill>
              </a:rPr>
              <a:t>  </a:t>
            </a:r>
            <a:r>
              <a:rPr lang="ar-MA" sz="2400" dirty="0" smtClean="0">
                <a:solidFill>
                  <a:schemeClr val="tx1"/>
                </a:solidFill>
              </a:rPr>
              <a:t>إنتاج و توزيع الكهرباء؛</a:t>
            </a:r>
            <a:endParaRPr lang="fr-FR" sz="2400" dirty="0" smtClean="0">
              <a:solidFill>
                <a:schemeClr val="tx1"/>
              </a:solidFill>
            </a:endParaRPr>
          </a:p>
          <a:p>
            <a:pPr algn="r" rtl="1"/>
            <a:r>
              <a:rPr lang="ar-MA" sz="2400" b="1" dirty="0" smtClean="0">
                <a:solidFill>
                  <a:schemeClr val="tx1"/>
                </a:solidFill>
              </a:rPr>
              <a:t>           ه-</a:t>
            </a:r>
            <a:r>
              <a:rPr lang="ar-MA" sz="2400" dirty="0" smtClean="0">
                <a:solidFill>
                  <a:schemeClr val="tx1"/>
                </a:solidFill>
              </a:rPr>
              <a:t>  </a:t>
            </a:r>
            <a:r>
              <a:rPr lang="ar-MA" sz="2400" dirty="0" smtClean="0">
                <a:solidFill>
                  <a:schemeClr val="tx1"/>
                </a:solidFill>
              </a:rPr>
              <a:t>إنتاج و توزيع </a:t>
            </a:r>
            <a:r>
              <a:rPr lang="ar-MA" sz="2400" dirty="0" smtClean="0">
                <a:solidFill>
                  <a:schemeClr val="tx1"/>
                </a:solidFill>
              </a:rPr>
              <a:t>الماء.</a:t>
            </a:r>
            <a:endParaRPr lang="fr-F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104B93-E32D-4712-9EDF-EB437874D518}" type="slidenum">
              <a:rPr lang="fr-FR" altLang="fr-FR" smtClean="0"/>
              <a:pPr/>
              <a:t>16</a:t>
            </a:fld>
            <a:endParaRPr lang="fr-FR" altLang="fr-FR"/>
          </a:p>
        </p:txBody>
      </p:sp>
      <p:sp>
        <p:nvSpPr>
          <p:cNvPr id="5" name="ZoneTexte 4"/>
          <p:cNvSpPr txBox="1"/>
          <p:nvPr/>
        </p:nvSpPr>
        <p:spPr>
          <a:xfrm>
            <a:off x="611560" y="620688"/>
            <a:ext cx="792088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>
              <a:lnSpc>
                <a:spcPts val="2000"/>
              </a:lnSpc>
              <a:buFont typeface="Wingdings" pitchFamily="2" charset="2"/>
              <a:buChar char="ü"/>
            </a:pPr>
            <a:endParaRPr lang="ar-MA" sz="2400" dirty="0" smtClean="0">
              <a:solidFill>
                <a:schemeClr val="tx1"/>
              </a:solidFill>
            </a:endParaRPr>
          </a:p>
          <a:p>
            <a:pPr algn="just" rtl="1">
              <a:buFont typeface="Wingdings" pitchFamily="2" charset="2"/>
              <a:buChar char="ü"/>
            </a:pPr>
            <a:r>
              <a:rPr lang="ar-MA" sz="2400" dirty="0" smtClean="0">
                <a:solidFill>
                  <a:schemeClr val="tx1"/>
                </a:solidFill>
              </a:rPr>
              <a:t>تتم </a:t>
            </a:r>
            <a:r>
              <a:rPr lang="ar-MA" sz="2400" dirty="0" smtClean="0">
                <a:solidFill>
                  <a:schemeClr val="tx1"/>
                </a:solidFill>
              </a:rPr>
              <a:t>معاينة الأثمان على أساس بحث مستمر لدى عينة ممثلة لوحدات إنتاج المواد الصناعية و </a:t>
            </a:r>
            <a:r>
              <a:rPr lang="ar-MA" sz="2400" dirty="0" err="1" smtClean="0">
                <a:solidFill>
                  <a:schemeClr val="tx1"/>
                </a:solidFill>
              </a:rPr>
              <a:t>المنجمية</a:t>
            </a:r>
            <a:r>
              <a:rPr lang="ar-MA" sz="2400" dirty="0" smtClean="0">
                <a:solidFill>
                  <a:schemeClr val="tx1"/>
                </a:solidFill>
              </a:rPr>
              <a:t> و </a:t>
            </a:r>
            <a:r>
              <a:rPr lang="ar-MA" sz="2400" dirty="0" err="1" smtClean="0">
                <a:solidFill>
                  <a:schemeClr val="tx1"/>
                </a:solidFill>
              </a:rPr>
              <a:t>الطاقية.</a:t>
            </a:r>
            <a:r>
              <a:rPr lang="ar-MA" sz="2400" dirty="0" smtClean="0">
                <a:solidFill>
                  <a:schemeClr val="tx1"/>
                </a:solidFill>
              </a:rPr>
              <a:t> </a:t>
            </a:r>
          </a:p>
          <a:p>
            <a:pPr lvl="0" algn="just" rtl="1"/>
            <a:r>
              <a:rPr lang="ar-SA" sz="2400" dirty="0" smtClean="0">
                <a:solidFill>
                  <a:schemeClr val="tx1"/>
                </a:solidFill>
              </a:rPr>
              <a:t> </a:t>
            </a:r>
            <a:endParaRPr lang="fr-FR" sz="2400" dirty="0" smtClean="0">
              <a:solidFill>
                <a:schemeClr val="tx1"/>
              </a:solidFill>
            </a:endParaRPr>
          </a:p>
          <a:p>
            <a:pPr algn="just" rtl="1">
              <a:buFont typeface="Wingdings" pitchFamily="2" charset="2"/>
              <a:buChar char="ü"/>
            </a:pPr>
            <a:r>
              <a:rPr lang="ar-MA" sz="2400" dirty="0" smtClean="0">
                <a:solidFill>
                  <a:schemeClr val="tx1"/>
                </a:solidFill>
              </a:rPr>
              <a:t>تتكون عينة البحث على المستوى الوطني من 973 مقاولة متمركزة بأهم مدن المملكة: الدار البيضاء، المحمدية، الرباط، القنيطرة، </a:t>
            </a:r>
            <a:r>
              <a:rPr lang="ar-MA" sz="2400" dirty="0" err="1" smtClean="0">
                <a:solidFill>
                  <a:schemeClr val="tx1"/>
                </a:solidFill>
              </a:rPr>
              <a:t>طنجة</a:t>
            </a:r>
            <a:r>
              <a:rPr lang="ar-MA" sz="2400" dirty="0" smtClean="0">
                <a:solidFill>
                  <a:schemeClr val="tx1"/>
                </a:solidFill>
              </a:rPr>
              <a:t>، </a:t>
            </a:r>
            <a:r>
              <a:rPr lang="ar-MA" sz="2400" dirty="0" err="1" smtClean="0">
                <a:solidFill>
                  <a:schemeClr val="tx1"/>
                </a:solidFill>
              </a:rPr>
              <a:t>فاس</a:t>
            </a:r>
            <a:r>
              <a:rPr lang="ar-MA" sz="2400" dirty="0" smtClean="0">
                <a:solidFill>
                  <a:schemeClr val="tx1"/>
                </a:solidFill>
              </a:rPr>
              <a:t>، مكناس، </a:t>
            </a:r>
            <a:r>
              <a:rPr lang="ar-MA" sz="2400" dirty="0" err="1" smtClean="0">
                <a:solidFill>
                  <a:schemeClr val="tx1"/>
                </a:solidFill>
              </a:rPr>
              <a:t>سطات</a:t>
            </a:r>
            <a:r>
              <a:rPr lang="ar-MA" sz="2400" dirty="0" smtClean="0">
                <a:solidFill>
                  <a:schemeClr val="tx1"/>
                </a:solidFill>
              </a:rPr>
              <a:t>، وجدة، العيون، </a:t>
            </a:r>
            <a:r>
              <a:rPr lang="ar-MA" sz="2400" dirty="0" err="1" smtClean="0">
                <a:solidFill>
                  <a:schemeClr val="tx1"/>
                </a:solidFill>
              </a:rPr>
              <a:t>أكادير</a:t>
            </a:r>
            <a:r>
              <a:rPr lang="ar-MA" sz="2400" dirty="0" smtClean="0">
                <a:solidFill>
                  <a:schemeClr val="tx1"/>
                </a:solidFill>
              </a:rPr>
              <a:t> و الجديدة</a:t>
            </a:r>
            <a:r>
              <a:rPr lang="ar-MA" sz="2400" dirty="0" smtClean="0">
                <a:solidFill>
                  <a:schemeClr val="tx1"/>
                </a:solidFill>
              </a:rPr>
              <a:t>.</a:t>
            </a:r>
          </a:p>
          <a:p>
            <a:pPr algn="r" rtl="1">
              <a:buFont typeface="Wingdings" pitchFamily="2" charset="2"/>
              <a:buChar char="ü"/>
            </a:pPr>
            <a:endParaRPr lang="ar-MA" sz="2400" dirty="0" smtClean="0">
              <a:solidFill>
                <a:schemeClr val="tx1"/>
              </a:solidFill>
            </a:endParaRPr>
          </a:p>
          <a:p>
            <a:pPr algn="r" rtl="1">
              <a:buFont typeface="Wingdings" pitchFamily="2" charset="2"/>
              <a:buChar char="ü"/>
            </a:pPr>
            <a:r>
              <a:rPr lang="ar-MA" sz="2400" dirty="0" smtClean="0">
                <a:solidFill>
                  <a:schemeClr val="tx1"/>
                </a:solidFill>
              </a:rPr>
              <a:t>تتكون عينة البحث على مستوى جهة الرباط-سلا-القنيطرة من 77 </a:t>
            </a:r>
            <a:r>
              <a:rPr lang="ar-MA" sz="2400" dirty="0" err="1" smtClean="0">
                <a:solidFill>
                  <a:schemeClr val="tx1"/>
                </a:solidFill>
              </a:rPr>
              <a:t>مقاولة </a:t>
            </a:r>
            <a:r>
              <a:rPr lang="ar-MA" sz="2400" dirty="0" smtClean="0">
                <a:solidFill>
                  <a:schemeClr val="tx1"/>
                </a:solidFill>
              </a:rPr>
              <a:t>(أي ما يمثل 7,9 </a:t>
            </a:r>
            <a:r>
              <a:rPr lang="fr-FR" sz="2400" dirty="0" smtClean="0">
                <a:solidFill>
                  <a:schemeClr val="tx1"/>
                </a:solidFill>
              </a:rPr>
              <a:t>%</a:t>
            </a:r>
            <a:r>
              <a:rPr lang="ar-SA" sz="2400" dirty="0" smtClean="0">
                <a:solidFill>
                  <a:schemeClr val="tx1"/>
                </a:solidFill>
              </a:rPr>
              <a:t> من العينة الإجمالية) موزعة كما يلي</a:t>
            </a:r>
            <a:r>
              <a:rPr lang="ar-SA" sz="2400" dirty="0" smtClean="0">
                <a:solidFill>
                  <a:schemeClr val="tx1"/>
                </a:solidFill>
              </a:rPr>
              <a:t>:</a:t>
            </a:r>
            <a:endParaRPr lang="ar-MA" sz="2400" dirty="0" smtClean="0">
              <a:solidFill>
                <a:schemeClr val="tx1"/>
              </a:solidFill>
            </a:endParaRPr>
          </a:p>
          <a:p>
            <a:pPr algn="r" rtl="1">
              <a:buFont typeface="Wingdings" pitchFamily="2" charset="2"/>
              <a:buChar char="ü"/>
            </a:pPr>
            <a:endParaRPr lang="fr-FR" sz="2400" dirty="0" smtClean="0">
              <a:solidFill>
                <a:schemeClr val="tx1"/>
              </a:solidFill>
            </a:endParaRPr>
          </a:p>
          <a:p>
            <a:pPr lvl="0" algn="r" rtl="1"/>
            <a:r>
              <a:rPr lang="ar-MA" sz="2400" dirty="0" smtClean="0">
                <a:solidFill>
                  <a:schemeClr val="tx1"/>
                </a:solidFill>
              </a:rPr>
              <a:t>        </a:t>
            </a:r>
            <a:r>
              <a:rPr lang="ar-MA" sz="2400" b="1" dirty="0" err="1" smtClean="0">
                <a:solidFill>
                  <a:schemeClr val="tx1"/>
                </a:solidFill>
              </a:rPr>
              <a:t>*</a:t>
            </a:r>
            <a:r>
              <a:rPr lang="ar-MA" sz="2400" b="1" dirty="0" smtClean="0">
                <a:solidFill>
                  <a:schemeClr val="tx1"/>
                </a:solidFill>
              </a:rPr>
              <a:t> </a:t>
            </a:r>
            <a:r>
              <a:rPr lang="ar-SA" sz="2400" dirty="0" smtClean="0">
                <a:solidFill>
                  <a:schemeClr val="tx1"/>
                </a:solidFill>
              </a:rPr>
              <a:t>18</a:t>
            </a:r>
            <a:r>
              <a:rPr lang="ar-MA" sz="2400" dirty="0" smtClean="0">
                <a:solidFill>
                  <a:schemeClr val="tx1"/>
                </a:solidFill>
              </a:rPr>
              <a:t> </a:t>
            </a:r>
            <a:r>
              <a:rPr lang="ar-SA" sz="2400" dirty="0" smtClean="0">
                <a:solidFill>
                  <a:schemeClr val="tx1"/>
                </a:solidFill>
              </a:rPr>
              <a:t>وحدة </a:t>
            </a:r>
            <a:r>
              <a:rPr lang="ar-SA" sz="2400" dirty="0" smtClean="0">
                <a:solidFill>
                  <a:schemeClr val="tx1"/>
                </a:solidFill>
              </a:rPr>
              <a:t>متواجدة بعمالة الرباط؛</a:t>
            </a:r>
            <a:endParaRPr lang="fr-FR" sz="2400" dirty="0" smtClean="0">
              <a:solidFill>
                <a:schemeClr val="tx1"/>
              </a:solidFill>
            </a:endParaRPr>
          </a:p>
          <a:p>
            <a:pPr lvl="0" algn="r" rtl="1"/>
            <a:r>
              <a:rPr lang="ar-MA" sz="2400" dirty="0" smtClean="0">
                <a:solidFill>
                  <a:schemeClr val="tx1"/>
                </a:solidFill>
              </a:rPr>
              <a:t>        </a:t>
            </a:r>
            <a:r>
              <a:rPr lang="ar-MA" sz="2400" b="1" dirty="0" smtClean="0">
                <a:solidFill>
                  <a:schemeClr val="tx1"/>
                </a:solidFill>
              </a:rPr>
              <a:t>* </a:t>
            </a:r>
            <a:r>
              <a:rPr lang="ar-MA" sz="2400" dirty="0" smtClean="0">
                <a:solidFill>
                  <a:schemeClr val="tx1"/>
                </a:solidFill>
              </a:rPr>
              <a:t>13 و</a:t>
            </a:r>
            <a:r>
              <a:rPr lang="ar-SA" sz="2400" dirty="0" err="1" smtClean="0">
                <a:solidFill>
                  <a:schemeClr val="tx1"/>
                </a:solidFill>
              </a:rPr>
              <a:t>حدة</a:t>
            </a:r>
            <a:r>
              <a:rPr lang="ar-SA" sz="2400" dirty="0" smtClean="0">
                <a:solidFill>
                  <a:schemeClr val="tx1"/>
                </a:solidFill>
              </a:rPr>
              <a:t> </a:t>
            </a:r>
            <a:r>
              <a:rPr lang="ar-SA" sz="2400" dirty="0" smtClean="0">
                <a:solidFill>
                  <a:schemeClr val="tx1"/>
                </a:solidFill>
              </a:rPr>
              <a:t>متواجدة بعمالة سلا؛</a:t>
            </a:r>
            <a:endParaRPr lang="fr-FR" sz="2400" dirty="0" smtClean="0">
              <a:solidFill>
                <a:schemeClr val="tx1"/>
              </a:solidFill>
            </a:endParaRPr>
          </a:p>
          <a:p>
            <a:pPr lvl="0" algn="r" rtl="1"/>
            <a:r>
              <a:rPr lang="ar-MA" sz="2400" dirty="0" smtClean="0">
                <a:solidFill>
                  <a:schemeClr val="tx1"/>
                </a:solidFill>
              </a:rPr>
              <a:t>        </a:t>
            </a:r>
            <a:r>
              <a:rPr lang="ar-MA" sz="2400" b="1" dirty="0" err="1" smtClean="0">
                <a:solidFill>
                  <a:schemeClr val="tx1"/>
                </a:solidFill>
              </a:rPr>
              <a:t>*</a:t>
            </a:r>
            <a:r>
              <a:rPr lang="ar-MA" sz="2400" dirty="0" smtClean="0">
                <a:solidFill>
                  <a:schemeClr val="tx1"/>
                </a:solidFill>
              </a:rPr>
              <a:t> </a:t>
            </a:r>
            <a:r>
              <a:rPr lang="ar-SA" sz="2400" dirty="0" smtClean="0">
                <a:solidFill>
                  <a:schemeClr val="tx1"/>
                </a:solidFill>
              </a:rPr>
              <a:t>19 </a:t>
            </a:r>
            <a:r>
              <a:rPr lang="ar-SA" sz="2400" dirty="0" smtClean="0">
                <a:solidFill>
                  <a:schemeClr val="tx1"/>
                </a:solidFill>
              </a:rPr>
              <a:t>وحدة متواجدة بعمالة </a:t>
            </a:r>
            <a:r>
              <a:rPr lang="ar-SA" sz="2400" dirty="0" err="1" smtClean="0">
                <a:solidFill>
                  <a:schemeClr val="tx1"/>
                </a:solidFill>
              </a:rPr>
              <a:t>الصخيرات</a:t>
            </a:r>
            <a:r>
              <a:rPr lang="ar-SA" sz="2400" dirty="0" smtClean="0">
                <a:solidFill>
                  <a:schemeClr val="tx1"/>
                </a:solidFill>
              </a:rPr>
              <a:t> تمارة؛</a:t>
            </a:r>
            <a:endParaRPr lang="fr-FR" sz="2400" dirty="0" smtClean="0">
              <a:solidFill>
                <a:schemeClr val="tx1"/>
              </a:solidFill>
            </a:endParaRPr>
          </a:p>
          <a:p>
            <a:pPr lvl="0" algn="r" rtl="1"/>
            <a:r>
              <a:rPr lang="ar-MA" sz="2400" dirty="0" smtClean="0">
                <a:solidFill>
                  <a:schemeClr val="tx1"/>
                </a:solidFill>
              </a:rPr>
              <a:t>        </a:t>
            </a:r>
            <a:r>
              <a:rPr lang="ar-MA" sz="2400" b="1" dirty="0" smtClean="0">
                <a:solidFill>
                  <a:schemeClr val="tx1"/>
                </a:solidFill>
              </a:rPr>
              <a:t>* </a:t>
            </a:r>
            <a:r>
              <a:rPr lang="ar-MA" sz="2400" dirty="0" smtClean="0">
                <a:solidFill>
                  <a:schemeClr val="tx1"/>
                </a:solidFill>
              </a:rPr>
              <a:t>22 </a:t>
            </a:r>
            <a:r>
              <a:rPr lang="ar-SA" sz="2400" dirty="0" smtClean="0">
                <a:solidFill>
                  <a:schemeClr val="tx1"/>
                </a:solidFill>
              </a:rPr>
              <a:t>وحدة </a:t>
            </a:r>
            <a:r>
              <a:rPr lang="ar-SA" sz="2400" dirty="0" smtClean="0">
                <a:solidFill>
                  <a:schemeClr val="tx1"/>
                </a:solidFill>
              </a:rPr>
              <a:t>متواجدة بعمالة القنيطرة</a:t>
            </a:r>
            <a:r>
              <a:rPr lang="ar-SA" sz="2400" dirty="0" smtClean="0">
                <a:solidFill>
                  <a:schemeClr val="tx1"/>
                </a:solidFill>
              </a:rPr>
              <a:t>؛</a:t>
            </a:r>
            <a:r>
              <a:rPr lang="ar-MA" sz="2400" dirty="0" smtClean="0">
                <a:solidFill>
                  <a:schemeClr val="tx1"/>
                </a:solidFill>
              </a:rPr>
              <a:t>          </a:t>
            </a:r>
            <a:endParaRPr lang="fr-F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104B93-E32D-4712-9EDF-EB437874D518}" type="slidenum">
              <a:rPr lang="fr-FR" altLang="fr-FR" smtClean="0"/>
              <a:pPr/>
              <a:t>17</a:t>
            </a:fld>
            <a:endParaRPr lang="fr-FR" altLang="fr-FR"/>
          </a:p>
        </p:txBody>
      </p:sp>
      <p:sp>
        <p:nvSpPr>
          <p:cNvPr id="5" name="ZoneTexte 4"/>
          <p:cNvSpPr txBox="1"/>
          <p:nvPr/>
        </p:nvSpPr>
        <p:spPr>
          <a:xfrm>
            <a:off x="611560" y="620688"/>
            <a:ext cx="792088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buFont typeface="Wingdings" pitchFamily="2" charset="2"/>
              <a:buChar char="ü"/>
            </a:pPr>
            <a:endParaRPr lang="ar-MA" sz="2400" dirty="0" smtClean="0">
              <a:solidFill>
                <a:schemeClr val="tx1"/>
              </a:solidFill>
            </a:endParaRPr>
          </a:p>
          <a:p>
            <a:pPr lvl="0" algn="r" rtl="1"/>
            <a:r>
              <a:rPr lang="ar-MA" sz="2400" dirty="0" smtClean="0">
                <a:solidFill>
                  <a:schemeClr val="tx1"/>
                </a:solidFill>
              </a:rPr>
              <a:t>        </a:t>
            </a:r>
            <a:r>
              <a:rPr lang="ar-MA" sz="2400" b="1" dirty="0" smtClean="0">
                <a:solidFill>
                  <a:schemeClr val="tx1"/>
                </a:solidFill>
              </a:rPr>
              <a:t>*</a:t>
            </a:r>
            <a:r>
              <a:rPr lang="ar-MA" sz="2400" dirty="0" smtClean="0">
                <a:solidFill>
                  <a:schemeClr val="tx1"/>
                </a:solidFill>
              </a:rPr>
              <a:t> </a:t>
            </a:r>
            <a:r>
              <a:rPr lang="ar-MA" sz="2400" dirty="0" smtClean="0">
                <a:solidFill>
                  <a:schemeClr val="tx1"/>
                </a:solidFill>
              </a:rPr>
              <a:t>02 وحدة متواجدة بإقليم سيدي </a:t>
            </a:r>
            <a:r>
              <a:rPr lang="ar-MA" sz="2400" dirty="0" err="1" smtClean="0">
                <a:solidFill>
                  <a:schemeClr val="tx1"/>
                </a:solidFill>
              </a:rPr>
              <a:t>يحيى؛</a:t>
            </a:r>
            <a:endParaRPr lang="ar-MA" sz="2400" dirty="0" smtClean="0">
              <a:solidFill>
                <a:schemeClr val="tx1"/>
              </a:solidFill>
            </a:endParaRPr>
          </a:p>
          <a:p>
            <a:pPr lvl="0" algn="r" rtl="1"/>
            <a:r>
              <a:rPr lang="ar-MA" sz="2400" dirty="0" smtClean="0">
                <a:solidFill>
                  <a:schemeClr val="tx1"/>
                </a:solidFill>
              </a:rPr>
              <a:t>        </a:t>
            </a:r>
            <a:r>
              <a:rPr lang="ar-MA" sz="2400" b="1" dirty="0" smtClean="0">
                <a:solidFill>
                  <a:schemeClr val="tx1"/>
                </a:solidFill>
              </a:rPr>
              <a:t>* </a:t>
            </a:r>
            <a:r>
              <a:rPr lang="ar-MA" sz="2400" dirty="0" smtClean="0">
                <a:solidFill>
                  <a:schemeClr val="tx1"/>
                </a:solidFill>
              </a:rPr>
              <a:t>01 </a:t>
            </a:r>
            <a:r>
              <a:rPr lang="ar-SA" sz="2400" dirty="0" smtClean="0">
                <a:solidFill>
                  <a:schemeClr val="tx1"/>
                </a:solidFill>
              </a:rPr>
              <a:t>وحدة </a:t>
            </a:r>
            <a:r>
              <a:rPr lang="ar-SA" sz="2400" dirty="0" smtClean="0">
                <a:solidFill>
                  <a:schemeClr val="tx1"/>
                </a:solidFill>
              </a:rPr>
              <a:t>متواجدة بإقليم سيدي سليمان؛</a:t>
            </a:r>
            <a:endParaRPr lang="fr-FR" sz="2400" dirty="0" smtClean="0">
              <a:solidFill>
                <a:schemeClr val="tx1"/>
              </a:solidFill>
            </a:endParaRPr>
          </a:p>
          <a:p>
            <a:pPr algn="r" rtl="1"/>
            <a:r>
              <a:rPr lang="ar-MA" sz="2400" dirty="0" smtClean="0">
                <a:solidFill>
                  <a:schemeClr val="tx1"/>
                </a:solidFill>
              </a:rPr>
              <a:t>        </a:t>
            </a:r>
            <a:r>
              <a:rPr lang="ar-MA" sz="2400" b="1" dirty="0" smtClean="0">
                <a:solidFill>
                  <a:schemeClr val="tx1"/>
                </a:solidFill>
              </a:rPr>
              <a:t>* </a:t>
            </a:r>
            <a:r>
              <a:rPr lang="ar-MA" sz="2400" dirty="0" smtClean="0">
                <a:solidFill>
                  <a:schemeClr val="tx1"/>
                </a:solidFill>
              </a:rPr>
              <a:t>01 </a:t>
            </a:r>
            <a:r>
              <a:rPr lang="ar-MA" sz="2400" dirty="0" smtClean="0">
                <a:solidFill>
                  <a:schemeClr val="tx1"/>
                </a:solidFill>
              </a:rPr>
              <a:t>و</a:t>
            </a:r>
            <a:r>
              <a:rPr lang="ar-SA" sz="2400" dirty="0" err="1" smtClean="0">
                <a:solidFill>
                  <a:schemeClr val="tx1"/>
                </a:solidFill>
              </a:rPr>
              <a:t>حدة</a:t>
            </a:r>
            <a:r>
              <a:rPr lang="ar-SA" sz="2400" dirty="0" smtClean="0">
                <a:solidFill>
                  <a:schemeClr val="tx1"/>
                </a:solidFill>
              </a:rPr>
              <a:t> متواجدة بإقليم </a:t>
            </a:r>
            <a:r>
              <a:rPr lang="ar-SA" sz="2400" dirty="0" err="1" smtClean="0">
                <a:solidFill>
                  <a:schemeClr val="tx1"/>
                </a:solidFill>
              </a:rPr>
              <a:t>لالة</a:t>
            </a:r>
            <a:r>
              <a:rPr lang="ar-SA" sz="2400" dirty="0" smtClean="0">
                <a:solidFill>
                  <a:schemeClr val="tx1"/>
                </a:solidFill>
              </a:rPr>
              <a:t> ميمونة؛</a:t>
            </a:r>
            <a:endParaRPr lang="fr-FR" sz="2400" dirty="0" smtClean="0">
              <a:solidFill>
                <a:schemeClr val="tx1"/>
              </a:solidFill>
            </a:endParaRPr>
          </a:p>
          <a:p>
            <a:pPr lvl="0" algn="r" rtl="1"/>
            <a:r>
              <a:rPr lang="ar-MA" sz="2400" dirty="0" smtClean="0">
                <a:solidFill>
                  <a:schemeClr val="tx1"/>
                </a:solidFill>
              </a:rPr>
              <a:t>        </a:t>
            </a:r>
            <a:r>
              <a:rPr lang="ar-MA" sz="2400" b="1" dirty="0" smtClean="0">
                <a:solidFill>
                  <a:schemeClr val="tx1"/>
                </a:solidFill>
              </a:rPr>
              <a:t>*</a:t>
            </a:r>
            <a:r>
              <a:rPr lang="ar-MA" sz="2400" dirty="0" smtClean="0">
                <a:solidFill>
                  <a:schemeClr val="tx1"/>
                </a:solidFill>
              </a:rPr>
              <a:t> </a:t>
            </a:r>
            <a:r>
              <a:rPr lang="ar-MA" sz="2400" dirty="0" smtClean="0">
                <a:solidFill>
                  <a:schemeClr val="tx1"/>
                </a:solidFill>
              </a:rPr>
              <a:t>01</a:t>
            </a:r>
            <a:r>
              <a:rPr lang="ar-SA" sz="2400" dirty="0" smtClean="0">
                <a:solidFill>
                  <a:schemeClr val="tx1"/>
                </a:solidFill>
              </a:rPr>
              <a:t> </a:t>
            </a:r>
            <a:r>
              <a:rPr lang="ar-SA" sz="2400" dirty="0" smtClean="0">
                <a:solidFill>
                  <a:schemeClr val="tx1"/>
                </a:solidFill>
              </a:rPr>
              <a:t>وحدة متواجدة بإقليم سيدي </a:t>
            </a:r>
            <a:r>
              <a:rPr lang="ar-SA" sz="2400" dirty="0" err="1" smtClean="0">
                <a:solidFill>
                  <a:schemeClr val="tx1"/>
                </a:solidFill>
              </a:rPr>
              <a:t>علال</a:t>
            </a:r>
            <a:r>
              <a:rPr lang="ar-SA" sz="2400" dirty="0" smtClean="0">
                <a:solidFill>
                  <a:schemeClr val="tx1"/>
                </a:solidFill>
              </a:rPr>
              <a:t> </a:t>
            </a:r>
            <a:r>
              <a:rPr lang="ar-SA" sz="2400" dirty="0" err="1" smtClean="0">
                <a:solidFill>
                  <a:schemeClr val="tx1"/>
                </a:solidFill>
              </a:rPr>
              <a:t>التازي.</a:t>
            </a:r>
            <a:endParaRPr lang="ar-MA" sz="2400" dirty="0" smtClean="0">
              <a:solidFill>
                <a:schemeClr val="tx1"/>
              </a:solidFill>
            </a:endParaRPr>
          </a:p>
          <a:p>
            <a:pPr algn="r" rtl="1">
              <a:buFont typeface="Wingdings" pitchFamily="2" charset="2"/>
              <a:buChar char="ü"/>
            </a:pPr>
            <a:endParaRPr lang="ar-MA" sz="2400" dirty="0" smtClean="0">
              <a:solidFill>
                <a:schemeClr val="tx1"/>
              </a:solidFill>
            </a:endParaRPr>
          </a:p>
          <a:p>
            <a:pPr algn="r" rtl="1">
              <a:buFont typeface="Wingdings" pitchFamily="2" charset="2"/>
              <a:buChar char="ü"/>
            </a:pPr>
            <a:endParaRPr lang="ar-MA" sz="2400" dirty="0" smtClean="0">
              <a:solidFill>
                <a:schemeClr val="tx1"/>
              </a:solidFill>
            </a:endParaRPr>
          </a:p>
          <a:p>
            <a:pPr algn="r" rtl="1">
              <a:buFont typeface="Wingdings" pitchFamily="2" charset="2"/>
              <a:buChar char="ü"/>
            </a:pPr>
            <a:r>
              <a:rPr lang="ar-MA" sz="2400" dirty="0" smtClean="0">
                <a:solidFill>
                  <a:schemeClr val="tx1"/>
                </a:solidFill>
              </a:rPr>
              <a:t>يتم حساب المؤشر شهريا على صعيد خمس مستويات من تصنيف الأنشطة </a:t>
            </a:r>
            <a:r>
              <a:rPr lang="ar-MA" sz="2400" dirty="0" err="1" smtClean="0">
                <a:solidFill>
                  <a:schemeClr val="tx1"/>
                </a:solidFill>
              </a:rPr>
              <a:t>الإقتصادية</a:t>
            </a:r>
            <a:r>
              <a:rPr lang="ar-MA" sz="2400" dirty="0" smtClean="0">
                <a:solidFill>
                  <a:schemeClr val="tx1"/>
                </a:solidFill>
              </a:rPr>
              <a:t> و هي كالتالي: المادة، النشاط </a:t>
            </a:r>
            <a:r>
              <a:rPr lang="ar-MA" sz="2400" dirty="0" err="1" smtClean="0">
                <a:solidFill>
                  <a:schemeClr val="tx1"/>
                </a:solidFill>
              </a:rPr>
              <a:t>الإقتصادي</a:t>
            </a:r>
            <a:r>
              <a:rPr lang="ar-MA" sz="2400" dirty="0" smtClean="0">
                <a:solidFill>
                  <a:schemeClr val="tx1"/>
                </a:solidFill>
              </a:rPr>
              <a:t>، الشعبة، الفرع و القطاع.</a:t>
            </a:r>
            <a:endParaRPr lang="fr-FR" sz="2400" dirty="0" smtClean="0">
              <a:solidFill>
                <a:schemeClr val="tx1"/>
              </a:solidFill>
            </a:endParaRPr>
          </a:p>
          <a:p>
            <a:pPr algn="r" rtl="1">
              <a:buFont typeface="Wingdings" pitchFamily="2" charset="2"/>
              <a:buChar char="ü"/>
            </a:pPr>
            <a:endParaRPr lang="fr-FR" sz="2400" dirty="0" smtClean="0">
              <a:solidFill>
                <a:schemeClr val="tx1"/>
              </a:solidFill>
            </a:endParaRPr>
          </a:p>
          <a:p>
            <a:pPr lvl="0" algn="r" rtl="1"/>
            <a:r>
              <a:rPr lang="ar-MA" sz="2400" dirty="0" smtClean="0">
                <a:solidFill>
                  <a:schemeClr val="tx1"/>
                </a:solidFill>
              </a:rPr>
              <a:t>        </a:t>
            </a:r>
            <a:endParaRPr lang="fr-F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104B93-E32D-4712-9EDF-EB437874D518}" type="slidenum">
              <a:rPr lang="fr-FR" altLang="fr-FR" smtClean="0"/>
              <a:pPr/>
              <a:t>18</a:t>
            </a:fld>
            <a:endParaRPr lang="fr-FR" altLang="fr-FR"/>
          </a:p>
        </p:txBody>
      </p:sp>
      <p:sp>
        <p:nvSpPr>
          <p:cNvPr id="5" name="ZoneTexte 4"/>
          <p:cNvSpPr txBox="1"/>
          <p:nvPr/>
        </p:nvSpPr>
        <p:spPr>
          <a:xfrm>
            <a:off x="467544" y="692696"/>
            <a:ext cx="8280920" cy="5573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3200" b="1" dirty="0" smtClean="0">
                <a:solidFill>
                  <a:srgbClr val="800000"/>
                </a:solidFill>
              </a:rPr>
              <a:t>4-برنامج المقارنات الدولية</a:t>
            </a:r>
            <a:endParaRPr lang="ar-MA" sz="3200" b="1" dirty="0" smtClean="0">
              <a:solidFill>
                <a:srgbClr val="800000"/>
              </a:solidFill>
            </a:endParaRPr>
          </a:p>
          <a:p>
            <a:pPr algn="r" rtl="1"/>
            <a:r>
              <a:rPr lang="ar-MA" sz="2800" b="1" dirty="0" smtClean="0">
                <a:solidFill>
                  <a:srgbClr val="FF0000"/>
                </a:solidFill>
              </a:rPr>
              <a:t>الهدف</a:t>
            </a:r>
            <a:endParaRPr lang="fr-FR" sz="2800" b="1" dirty="0" smtClean="0">
              <a:solidFill>
                <a:srgbClr val="FF0000"/>
              </a:solidFill>
            </a:endParaRPr>
          </a:p>
          <a:p>
            <a:pPr algn="just" rtl="1"/>
            <a:r>
              <a:rPr lang="ar-MA" sz="2400" dirty="0" smtClean="0">
                <a:solidFill>
                  <a:schemeClr val="tx1"/>
                </a:solidFill>
              </a:rPr>
              <a:t>    برنامج </a:t>
            </a:r>
            <a:r>
              <a:rPr lang="ar-MA" sz="2400" dirty="0" smtClean="0">
                <a:solidFill>
                  <a:schemeClr val="tx1"/>
                </a:solidFill>
              </a:rPr>
              <a:t>المقارنات الدولية </a:t>
            </a:r>
            <a:r>
              <a:rPr lang="ar-MA" sz="2400" dirty="0" smtClean="0">
                <a:solidFill>
                  <a:schemeClr val="tx1"/>
                </a:solidFill>
              </a:rPr>
              <a:t>هو عبارة عن مبادرة إحصائية تأسست سنة 1970 لإنتاج بيانات قابلة للمقارنة </a:t>
            </a:r>
            <a:r>
              <a:rPr lang="ar-MA" sz="2400" dirty="0" err="1" smtClean="0">
                <a:solidFill>
                  <a:schemeClr val="tx1"/>
                </a:solidFill>
              </a:rPr>
              <a:t>دوليا.</a:t>
            </a:r>
            <a:r>
              <a:rPr lang="ar-MA" sz="2400" dirty="0" smtClean="0">
                <a:solidFill>
                  <a:schemeClr val="tx1"/>
                </a:solidFill>
              </a:rPr>
              <a:t> و </a:t>
            </a:r>
            <a:r>
              <a:rPr lang="ar-MA" sz="2400" dirty="0" smtClean="0">
                <a:solidFill>
                  <a:schemeClr val="tx1"/>
                </a:solidFill>
              </a:rPr>
              <a:t>يهدف </a:t>
            </a:r>
            <a:r>
              <a:rPr lang="ar-MA" sz="2400" dirty="0" err="1" smtClean="0">
                <a:solidFill>
                  <a:schemeClr val="tx1"/>
                </a:solidFill>
              </a:rPr>
              <a:t>إلى :</a:t>
            </a:r>
            <a:endParaRPr lang="ar-MA" sz="2400" dirty="0" smtClean="0">
              <a:solidFill>
                <a:schemeClr val="tx1"/>
              </a:solidFill>
            </a:endParaRPr>
          </a:p>
          <a:p>
            <a:pPr algn="just" rtl="1"/>
            <a:endParaRPr lang="ar-MA" sz="2400" dirty="0" smtClean="0">
              <a:solidFill>
                <a:schemeClr val="tx1"/>
              </a:solidFill>
            </a:endParaRPr>
          </a:p>
          <a:p>
            <a:pPr lvl="0" algn="r" rtl="1">
              <a:lnSpc>
                <a:spcPts val="3000"/>
              </a:lnSpc>
            </a:pPr>
            <a:r>
              <a:rPr lang="ar-MA" sz="2400" dirty="0" smtClean="0">
                <a:solidFill>
                  <a:schemeClr val="tx1"/>
                </a:solidFill>
              </a:rPr>
              <a:t>        </a:t>
            </a:r>
            <a:r>
              <a:rPr lang="ar-MA" sz="2400" b="1" dirty="0" smtClean="0">
                <a:solidFill>
                  <a:schemeClr val="tx1"/>
                </a:solidFill>
              </a:rPr>
              <a:t>*</a:t>
            </a:r>
            <a:r>
              <a:rPr lang="ar-MA" sz="2400" dirty="0" smtClean="0">
                <a:solidFill>
                  <a:schemeClr val="tx1"/>
                </a:solidFill>
              </a:rPr>
              <a:t> تحديد تكافؤ القدرة الشرائية للقيام بمقارنات </a:t>
            </a:r>
            <a:r>
              <a:rPr lang="ar-MA" sz="2400" dirty="0" err="1" smtClean="0">
                <a:solidFill>
                  <a:schemeClr val="tx1"/>
                </a:solidFill>
              </a:rPr>
              <a:t>جهوية</a:t>
            </a:r>
            <a:r>
              <a:rPr lang="ar-MA" sz="2400" dirty="0" smtClean="0">
                <a:solidFill>
                  <a:schemeClr val="tx1"/>
                </a:solidFill>
              </a:rPr>
              <a:t> و دولية للمجاميع </a:t>
            </a:r>
          </a:p>
          <a:p>
            <a:pPr lvl="0" algn="r" rtl="1">
              <a:lnSpc>
                <a:spcPts val="3000"/>
              </a:lnSpc>
            </a:pPr>
            <a:r>
              <a:rPr lang="ar-MA" sz="2400" dirty="0" smtClean="0">
                <a:solidFill>
                  <a:schemeClr val="tx1"/>
                </a:solidFill>
              </a:rPr>
              <a:t> </a:t>
            </a:r>
            <a:r>
              <a:rPr lang="ar-MA" sz="2400" dirty="0" smtClean="0">
                <a:solidFill>
                  <a:schemeClr val="tx1"/>
                </a:solidFill>
              </a:rPr>
              <a:t>         </a:t>
            </a:r>
            <a:r>
              <a:rPr lang="ar-MA" sz="2400" dirty="0" err="1" smtClean="0">
                <a:solidFill>
                  <a:schemeClr val="tx1"/>
                </a:solidFill>
              </a:rPr>
              <a:t>الاقتصادية </a:t>
            </a:r>
            <a:r>
              <a:rPr lang="ar-MA" sz="2400" dirty="0" smtClean="0">
                <a:solidFill>
                  <a:schemeClr val="tx1"/>
                </a:solidFill>
              </a:rPr>
              <a:t>(الناتج الإجمالي و استعمالاته</a:t>
            </a:r>
            <a:r>
              <a:rPr lang="ar-MA" sz="2400" dirty="0" err="1" smtClean="0">
                <a:solidFill>
                  <a:schemeClr val="tx1"/>
                </a:solidFill>
              </a:rPr>
              <a:t>)؛</a:t>
            </a:r>
            <a:endParaRPr lang="ar-MA" sz="2400" dirty="0" smtClean="0">
              <a:solidFill>
                <a:schemeClr val="tx1"/>
              </a:solidFill>
            </a:endParaRPr>
          </a:p>
          <a:p>
            <a:pPr lvl="0" algn="r" rtl="1">
              <a:lnSpc>
                <a:spcPts val="2900"/>
              </a:lnSpc>
            </a:pPr>
            <a:endParaRPr lang="fr-FR" sz="2400" dirty="0" smtClean="0">
              <a:solidFill>
                <a:schemeClr val="tx1"/>
              </a:solidFill>
            </a:endParaRPr>
          </a:p>
          <a:p>
            <a:pPr lvl="0" algn="r" rtl="1">
              <a:lnSpc>
                <a:spcPts val="3000"/>
              </a:lnSpc>
            </a:pPr>
            <a:r>
              <a:rPr lang="ar-MA" sz="2400" dirty="0" smtClean="0">
                <a:solidFill>
                  <a:schemeClr val="tx1"/>
                </a:solidFill>
              </a:rPr>
              <a:t>        </a:t>
            </a:r>
            <a:r>
              <a:rPr lang="ar-MA" sz="2400" b="1" dirty="0" smtClean="0">
                <a:solidFill>
                  <a:schemeClr val="tx1"/>
                </a:solidFill>
              </a:rPr>
              <a:t>*</a:t>
            </a:r>
            <a:r>
              <a:rPr lang="ar-MA" sz="2400" dirty="0" smtClean="0">
                <a:solidFill>
                  <a:schemeClr val="tx1"/>
                </a:solidFill>
              </a:rPr>
              <a:t> </a:t>
            </a:r>
            <a:r>
              <a:rPr lang="ar-MA" sz="2400" dirty="0" smtClean="0">
                <a:solidFill>
                  <a:schemeClr val="tx1"/>
                </a:solidFill>
              </a:rPr>
              <a:t>حساب معدل الثمن السنوي على الصعيد </a:t>
            </a:r>
            <a:r>
              <a:rPr lang="ar-MA" sz="2400" dirty="0" err="1" smtClean="0">
                <a:solidFill>
                  <a:schemeClr val="tx1"/>
                </a:solidFill>
              </a:rPr>
              <a:t>الوطنى؛</a:t>
            </a:r>
            <a:endParaRPr lang="ar-MA" sz="2400" dirty="0" smtClean="0">
              <a:solidFill>
                <a:schemeClr val="tx1"/>
              </a:solidFill>
            </a:endParaRPr>
          </a:p>
          <a:p>
            <a:pPr lvl="0" algn="r" rtl="1">
              <a:lnSpc>
                <a:spcPts val="3000"/>
              </a:lnSpc>
            </a:pPr>
            <a:endParaRPr lang="fr-FR" sz="2400" dirty="0" smtClean="0">
              <a:solidFill>
                <a:schemeClr val="tx1"/>
              </a:solidFill>
            </a:endParaRPr>
          </a:p>
          <a:p>
            <a:pPr lvl="0" algn="r" rtl="1">
              <a:lnSpc>
                <a:spcPts val="3000"/>
              </a:lnSpc>
            </a:pPr>
            <a:r>
              <a:rPr lang="ar-MA" sz="2400" dirty="0" smtClean="0">
                <a:solidFill>
                  <a:schemeClr val="tx1"/>
                </a:solidFill>
              </a:rPr>
              <a:t>        </a:t>
            </a:r>
            <a:r>
              <a:rPr lang="ar-MA" sz="2400" b="1" dirty="0" smtClean="0">
                <a:solidFill>
                  <a:schemeClr val="tx1"/>
                </a:solidFill>
              </a:rPr>
              <a:t>*</a:t>
            </a:r>
            <a:r>
              <a:rPr lang="ar-MA" sz="2400" dirty="0" smtClean="0">
                <a:solidFill>
                  <a:schemeClr val="tx1"/>
                </a:solidFill>
              </a:rPr>
              <a:t> تقييم </a:t>
            </a:r>
            <a:r>
              <a:rPr lang="ar-MA" sz="2400" dirty="0" smtClean="0">
                <a:solidFill>
                  <a:schemeClr val="tx1"/>
                </a:solidFill>
              </a:rPr>
              <a:t>مستوى غنى البلدان </a:t>
            </a:r>
            <a:r>
              <a:rPr lang="ar-MA" sz="2400" dirty="0" err="1" smtClean="0">
                <a:solidFill>
                  <a:schemeClr val="tx1"/>
                </a:solidFill>
              </a:rPr>
              <a:t>المشاركة</a:t>
            </a:r>
            <a:r>
              <a:rPr lang="ar-MA" sz="2400" dirty="0" err="1" smtClean="0">
                <a:solidFill>
                  <a:schemeClr val="tx1"/>
                </a:solidFill>
              </a:rPr>
              <a:t>؛</a:t>
            </a:r>
            <a:endParaRPr lang="ar-MA" sz="2400" dirty="0" smtClean="0">
              <a:solidFill>
                <a:schemeClr val="tx1"/>
              </a:solidFill>
            </a:endParaRPr>
          </a:p>
          <a:p>
            <a:pPr lvl="0" algn="r" rtl="1">
              <a:lnSpc>
                <a:spcPts val="3000"/>
              </a:lnSpc>
            </a:pPr>
            <a:endParaRPr lang="fr-FR" sz="2400" dirty="0" smtClean="0">
              <a:solidFill>
                <a:schemeClr val="tx1"/>
              </a:solidFill>
            </a:endParaRPr>
          </a:p>
          <a:p>
            <a:pPr lvl="0" algn="r" rtl="1">
              <a:lnSpc>
                <a:spcPts val="3000"/>
              </a:lnSpc>
            </a:pPr>
            <a:r>
              <a:rPr lang="ar-MA" sz="2400" dirty="0" smtClean="0">
                <a:solidFill>
                  <a:schemeClr val="tx1"/>
                </a:solidFill>
              </a:rPr>
              <a:t>        </a:t>
            </a:r>
            <a:r>
              <a:rPr lang="ar-MA" sz="2400" b="1" dirty="0" smtClean="0">
                <a:solidFill>
                  <a:schemeClr val="tx1"/>
                </a:solidFill>
              </a:rPr>
              <a:t>*</a:t>
            </a:r>
            <a:r>
              <a:rPr lang="ar-MA" sz="2400" dirty="0" smtClean="0">
                <a:solidFill>
                  <a:schemeClr val="tx1"/>
                </a:solidFill>
              </a:rPr>
              <a:t> القيام </a:t>
            </a:r>
            <a:r>
              <a:rPr lang="ar-MA" sz="2400" dirty="0" smtClean="0">
                <a:solidFill>
                  <a:schemeClr val="tx1"/>
                </a:solidFill>
              </a:rPr>
              <a:t>بالمقارنات الدولية على أساس مؤشرات واقعية.</a:t>
            </a:r>
            <a:endParaRPr lang="fr-FR" sz="2400" dirty="0" smtClean="0">
              <a:solidFill>
                <a:schemeClr val="tx1"/>
              </a:solidFill>
            </a:endParaRPr>
          </a:p>
          <a:p>
            <a:pPr algn="just" rtl="1">
              <a:lnSpc>
                <a:spcPts val="3000"/>
              </a:lnSpc>
            </a:pPr>
            <a:r>
              <a:rPr lang="ar-SA" sz="2400" dirty="0" smtClean="0"/>
              <a:t> </a:t>
            </a:r>
            <a:endParaRPr lang="ar-MA" sz="28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104B93-E32D-4712-9EDF-EB437874D518}" type="slidenum">
              <a:rPr lang="fr-FR" altLang="fr-FR" smtClean="0"/>
              <a:pPr/>
              <a:t>19</a:t>
            </a:fld>
            <a:endParaRPr lang="fr-FR" alt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467544" y="548681"/>
            <a:ext cx="8280920" cy="59811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MA" sz="2800" b="1" dirty="0" smtClean="0">
                <a:solidFill>
                  <a:srgbClr val="FF0000"/>
                </a:solidFill>
              </a:rPr>
              <a:t>الجوانب </a:t>
            </a:r>
            <a:r>
              <a:rPr lang="ar-MA" sz="2800" b="1" dirty="0" smtClean="0">
                <a:solidFill>
                  <a:srgbClr val="FF0000"/>
                </a:solidFill>
              </a:rPr>
              <a:t>المنهجية </a:t>
            </a:r>
            <a:endParaRPr lang="ar-MA" sz="2800" b="1" dirty="0" smtClean="0">
              <a:solidFill>
                <a:srgbClr val="FF0000"/>
              </a:solidFill>
            </a:endParaRPr>
          </a:p>
          <a:p>
            <a:pPr algn="r" rtl="1">
              <a:lnSpc>
                <a:spcPts val="1200"/>
              </a:lnSpc>
            </a:pPr>
            <a:endParaRPr lang="ar-MA" sz="2800" b="1" dirty="0" smtClean="0">
              <a:solidFill>
                <a:srgbClr val="FF0000"/>
              </a:solidFill>
            </a:endParaRPr>
          </a:p>
          <a:p>
            <a:pPr algn="just" rtl="1">
              <a:buFont typeface="Wingdings" pitchFamily="2" charset="2"/>
              <a:buChar char="ü"/>
            </a:pPr>
            <a:r>
              <a:rPr lang="ar-MA" sz="2400" dirty="0" smtClean="0">
                <a:solidFill>
                  <a:schemeClr val="tx1"/>
                </a:solidFill>
              </a:rPr>
              <a:t>تتم </a:t>
            </a:r>
            <a:r>
              <a:rPr lang="ar-MA" sz="2400" dirty="0" smtClean="0">
                <a:solidFill>
                  <a:schemeClr val="tx1"/>
                </a:solidFill>
              </a:rPr>
              <a:t>عملية </a:t>
            </a:r>
            <a:r>
              <a:rPr lang="ar-MA" sz="2400" dirty="0" smtClean="0">
                <a:solidFill>
                  <a:schemeClr val="tx1"/>
                </a:solidFill>
              </a:rPr>
              <a:t>جمع أسعار سلة السلع و الخدمات المحددة  </a:t>
            </a:r>
            <a:r>
              <a:rPr lang="ar-MA" sz="2400" dirty="0" smtClean="0">
                <a:solidFill>
                  <a:schemeClr val="tx1"/>
                </a:solidFill>
              </a:rPr>
              <a:t>شهريا على صعيد مدينة الرباط بواسطة استجواب مباشر ل 363 نقطة بيع تم اختيارها بطريقة </a:t>
            </a:r>
            <a:r>
              <a:rPr lang="ar-MA" sz="2400" dirty="0" err="1" smtClean="0">
                <a:solidFill>
                  <a:schemeClr val="tx1"/>
                </a:solidFill>
              </a:rPr>
              <a:t>معقلنة</a:t>
            </a:r>
            <a:r>
              <a:rPr lang="ar-MA" sz="2400" dirty="0" smtClean="0">
                <a:solidFill>
                  <a:schemeClr val="tx1"/>
                </a:solidFill>
              </a:rPr>
              <a:t> موزعة على </a:t>
            </a:r>
            <a:r>
              <a:rPr lang="ar-MA" sz="2400" dirty="0" smtClean="0">
                <a:solidFill>
                  <a:schemeClr val="tx1"/>
                </a:solidFill>
              </a:rPr>
              <a:t>4 </a:t>
            </a:r>
            <a:r>
              <a:rPr lang="ar-MA" sz="2400" dirty="0" smtClean="0">
                <a:solidFill>
                  <a:schemeClr val="tx1"/>
                </a:solidFill>
              </a:rPr>
              <a:t>مناطق عمل تمثل مختلف جماعات مدينة </a:t>
            </a:r>
            <a:r>
              <a:rPr lang="ar-MA" sz="2400" dirty="0" err="1" smtClean="0">
                <a:solidFill>
                  <a:schemeClr val="tx1"/>
                </a:solidFill>
              </a:rPr>
              <a:t>الرباط.</a:t>
            </a:r>
            <a:r>
              <a:rPr lang="ar-MA" sz="2400" dirty="0" smtClean="0">
                <a:solidFill>
                  <a:schemeClr val="tx1"/>
                </a:solidFill>
              </a:rPr>
              <a:t> و تجدر الإشارة إلى أن كل منطقة عمل تضم على الأقل سوقا ممتازا و أن الوسط القروي ممثل بسوقين أسبوعيين هما </a:t>
            </a:r>
            <a:r>
              <a:rPr lang="ar-MA" sz="2400" dirty="0" err="1" smtClean="0">
                <a:solidFill>
                  <a:schemeClr val="tx1"/>
                </a:solidFill>
              </a:rPr>
              <a:t>كالتالي </a:t>
            </a:r>
            <a:r>
              <a:rPr lang="ar-MA" sz="2400" dirty="0" smtClean="0">
                <a:solidFill>
                  <a:schemeClr val="tx1"/>
                </a:solidFill>
              </a:rPr>
              <a:t>:  </a:t>
            </a:r>
            <a:r>
              <a:rPr lang="ar-MA" sz="2400" dirty="0" err="1" smtClean="0">
                <a:solidFill>
                  <a:schemeClr val="tx1"/>
                </a:solidFill>
              </a:rPr>
              <a:t>ثلات</a:t>
            </a:r>
            <a:r>
              <a:rPr lang="ar-MA" sz="2400" dirty="0" smtClean="0">
                <a:solidFill>
                  <a:schemeClr val="tx1"/>
                </a:solidFill>
              </a:rPr>
              <a:t> </a:t>
            </a:r>
            <a:r>
              <a:rPr lang="ar-MA" sz="2400" dirty="0" err="1" smtClean="0">
                <a:solidFill>
                  <a:schemeClr val="tx1"/>
                </a:solidFill>
              </a:rPr>
              <a:t>أغبال</a:t>
            </a:r>
            <a:r>
              <a:rPr lang="ar-MA" sz="2400" dirty="0" smtClean="0">
                <a:solidFill>
                  <a:schemeClr val="tx1"/>
                </a:solidFill>
              </a:rPr>
              <a:t> و خميس سيدس </a:t>
            </a:r>
            <a:r>
              <a:rPr lang="ar-MA" sz="2400" dirty="0" err="1" smtClean="0">
                <a:solidFill>
                  <a:schemeClr val="tx1"/>
                </a:solidFill>
              </a:rPr>
              <a:t>بطاش</a:t>
            </a:r>
            <a:endParaRPr lang="ar-MA" sz="2400" dirty="0" smtClean="0">
              <a:solidFill>
                <a:schemeClr val="tx1"/>
              </a:solidFill>
            </a:endParaRPr>
          </a:p>
          <a:p>
            <a:pPr algn="r" rtl="1">
              <a:lnSpc>
                <a:spcPts val="2600"/>
              </a:lnSpc>
              <a:buFont typeface="Wingdings" pitchFamily="2" charset="2"/>
              <a:buChar char="ü"/>
            </a:pPr>
            <a:endParaRPr lang="ar-MA" sz="2400" dirty="0" smtClean="0">
              <a:solidFill>
                <a:schemeClr val="tx1"/>
              </a:solidFill>
            </a:endParaRPr>
          </a:p>
          <a:p>
            <a:pPr algn="just" rtl="1">
              <a:buFont typeface="Wingdings" pitchFamily="2" charset="2"/>
              <a:buChar char="ü"/>
            </a:pPr>
            <a:r>
              <a:rPr lang="ar-MA" sz="2400" dirty="0" smtClean="0">
                <a:solidFill>
                  <a:schemeClr val="tx1"/>
                </a:solidFill>
              </a:rPr>
              <a:t>تم حصر لائحة سلة السلع و الخدمات </a:t>
            </a:r>
            <a:r>
              <a:rPr lang="ar-MA" sz="2400" dirty="0" smtClean="0">
                <a:solidFill>
                  <a:schemeClr val="tx1"/>
                </a:solidFill>
              </a:rPr>
              <a:t>من </a:t>
            </a:r>
            <a:r>
              <a:rPr lang="ar-MA" sz="2400" dirty="0" smtClean="0">
                <a:solidFill>
                  <a:schemeClr val="tx1"/>
                </a:solidFill>
              </a:rPr>
              <a:t>قبل البنك </a:t>
            </a:r>
            <a:r>
              <a:rPr lang="ar-MA" sz="2400" dirty="0" smtClean="0">
                <a:solidFill>
                  <a:schemeClr val="tx1"/>
                </a:solidFill>
              </a:rPr>
              <a:t>الإفريقي </a:t>
            </a:r>
            <a:r>
              <a:rPr lang="ar-MA" sz="2400" dirty="0" smtClean="0">
                <a:solidFill>
                  <a:schemeClr val="tx1"/>
                </a:solidFill>
              </a:rPr>
              <a:t>للتنمية في حوالي 1400 مادة  ممثلة في 6 مجموعات موزعة كالتالي:</a:t>
            </a:r>
            <a:endParaRPr lang="fr-FR" sz="2400" dirty="0" smtClean="0">
              <a:solidFill>
                <a:schemeClr val="tx1"/>
              </a:solidFill>
            </a:endParaRPr>
          </a:p>
          <a:p>
            <a:pPr lvl="0" algn="r" rtl="1">
              <a:lnSpc>
                <a:spcPts val="3100"/>
              </a:lnSpc>
            </a:pPr>
            <a:r>
              <a:rPr lang="ar-MA" sz="2400" dirty="0" smtClean="0">
                <a:solidFill>
                  <a:schemeClr val="tx1"/>
                </a:solidFill>
              </a:rPr>
              <a:t>          * المواد الغذائية، </a:t>
            </a:r>
            <a:r>
              <a:rPr lang="ar-MA" sz="2400" dirty="0" smtClean="0">
                <a:solidFill>
                  <a:schemeClr val="tx1"/>
                </a:solidFill>
              </a:rPr>
              <a:t>المشروبات و التبغ؛</a:t>
            </a:r>
            <a:endParaRPr lang="fr-FR" sz="2400" dirty="0" smtClean="0">
              <a:solidFill>
                <a:schemeClr val="tx1"/>
              </a:solidFill>
            </a:endParaRPr>
          </a:p>
          <a:p>
            <a:pPr lvl="0" algn="r" rtl="1">
              <a:lnSpc>
                <a:spcPts val="3100"/>
              </a:lnSpc>
            </a:pPr>
            <a:r>
              <a:rPr lang="ar-MA" sz="2400" dirty="0" smtClean="0">
                <a:solidFill>
                  <a:schemeClr val="tx1"/>
                </a:solidFill>
              </a:rPr>
              <a:t>          * اللباس </a:t>
            </a:r>
            <a:r>
              <a:rPr lang="ar-MA" sz="2400" dirty="0" smtClean="0">
                <a:solidFill>
                  <a:schemeClr val="tx1"/>
                </a:solidFill>
              </a:rPr>
              <a:t>و </a:t>
            </a:r>
            <a:r>
              <a:rPr lang="ar-MA" sz="2400" dirty="0" smtClean="0">
                <a:solidFill>
                  <a:schemeClr val="tx1"/>
                </a:solidFill>
              </a:rPr>
              <a:t>الأحذية؛</a:t>
            </a:r>
            <a:endParaRPr lang="fr-FR" sz="2400" dirty="0" smtClean="0">
              <a:solidFill>
                <a:schemeClr val="tx1"/>
              </a:solidFill>
            </a:endParaRPr>
          </a:p>
          <a:p>
            <a:pPr lvl="0" algn="r" rtl="1">
              <a:lnSpc>
                <a:spcPts val="3100"/>
              </a:lnSpc>
            </a:pPr>
            <a:r>
              <a:rPr lang="ar-MA" sz="2400" dirty="0" smtClean="0">
                <a:solidFill>
                  <a:schemeClr val="tx1"/>
                </a:solidFill>
              </a:rPr>
              <a:t>          * التجهيزات </a:t>
            </a:r>
            <a:r>
              <a:rPr lang="ar-MA" sz="2400" dirty="0" smtClean="0">
                <a:solidFill>
                  <a:schemeClr val="tx1"/>
                </a:solidFill>
              </a:rPr>
              <a:t>و خدمات </a:t>
            </a:r>
            <a:r>
              <a:rPr lang="ar-MA" sz="2400" dirty="0" smtClean="0">
                <a:solidFill>
                  <a:schemeClr val="tx1"/>
                </a:solidFill>
              </a:rPr>
              <a:t>التجهيز؛</a:t>
            </a:r>
            <a:endParaRPr lang="fr-FR" sz="2400" dirty="0" smtClean="0">
              <a:solidFill>
                <a:schemeClr val="tx1"/>
              </a:solidFill>
            </a:endParaRPr>
          </a:p>
          <a:p>
            <a:pPr lvl="0" algn="r" rtl="1">
              <a:lnSpc>
                <a:spcPts val="3100"/>
              </a:lnSpc>
            </a:pPr>
            <a:r>
              <a:rPr lang="ar-MA" sz="2400" dirty="0" smtClean="0">
                <a:solidFill>
                  <a:schemeClr val="tx1"/>
                </a:solidFill>
              </a:rPr>
              <a:t>          * خدمات </a:t>
            </a:r>
            <a:r>
              <a:rPr lang="ar-MA" sz="2400" dirty="0" smtClean="0">
                <a:solidFill>
                  <a:schemeClr val="tx1"/>
                </a:solidFill>
              </a:rPr>
              <a:t>الترفيه و خدمات </a:t>
            </a:r>
            <a:r>
              <a:rPr lang="ar-MA" sz="2400" dirty="0" smtClean="0">
                <a:solidFill>
                  <a:schemeClr val="tx1"/>
                </a:solidFill>
              </a:rPr>
              <a:t>أخرى؛</a:t>
            </a:r>
            <a:endParaRPr lang="fr-FR" sz="2400" dirty="0" smtClean="0">
              <a:solidFill>
                <a:schemeClr val="tx1"/>
              </a:solidFill>
            </a:endParaRPr>
          </a:p>
          <a:p>
            <a:pPr lvl="0" algn="r" rtl="1">
              <a:lnSpc>
                <a:spcPts val="3100"/>
              </a:lnSpc>
            </a:pPr>
            <a:r>
              <a:rPr lang="ar-MA" sz="2400" dirty="0" smtClean="0">
                <a:solidFill>
                  <a:schemeClr val="tx1"/>
                </a:solidFill>
              </a:rPr>
              <a:t>          * النقل </a:t>
            </a:r>
            <a:r>
              <a:rPr lang="ar-MA" sz="2400" dirty="0" smtClean="0">
                <a:solidFill>
                  <a:schemeClr val="tx1"/>
                </a:solidFill>
              </a:rPr>
              <a:t>و </a:t>
            </a:r>
            <a:r>
              <a:rPr lang="ar-MA" sz="2400" dirty="0" smtClean="0">
                <a:solidFill>
                  <a:schemeClr val="tx1"/>
                </a:solidFill>
              </a:rPr>
              <a:t>المواصلات؛</a:t>
            </a:r>
            <a:endParaRPr lang="fr-FR" sz="2400" dirty="0" smtClean="0">
              <a:solidFill>
                <a:schemeClr val="tx1"/>
              </a:solidFill>
            </a:endParaRPr>
          </a:p>
          <a:p>
            <a:pPr lvl="0" algn="r" rtl="1">
              <a:lnSpc>
                <a:spcPts val="3100"/>
              </a:lnSpc>
            </a:pPr>
            <a:r>
              <a:rPr lang="ar-MA" sz="2400" dirty="0" smtClean="0">
                <a:solidFill>
                  <a:schemeClr val="tx1"/>
                </a:solidFill>
              </a:rPr>
              <a:t>          * المستحضرات </a:t>
            </a:r>
            <a:r>
              <a:rPr lang="ar-MA" sz="2400" dirty="0" smtClean="0">
                <a:solidFill>
                  <a:schemeClr val="tx1"/>
                </a:solidFill>
              </a:rPr>
              <a:t>الصيدلانية و الخدمات الصحية</a:t>
            </a:r>
            <a:r>
              <a:rPr lang="ar-MA" sz="2400" dirty="0" smtClean="0">
                <a:solidFill>
                  <a:schemeClr val="tx1"/>
                </a:solidFill>
              </a:rPr>
              <a:t>.</a:t>
            </a:r>
            <a:endParaRPr lang="fr-FR" sz="2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8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DC51D03-864A-4D30-9388-A394A5177E5D}" type="slidenum">
              <a:rPr lang="fr-FR" altLang="fr-FR"/>
              <a:pPr/>
              <a:t>2</a:t>
            </a:fld>
            <a:endParaRPr lang="fr-FR" altLang="fr-FR"/>
          </a:p>
        </p:txBody>
      </p:sp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431800" y="2924175"/>
            <a:ext cx="8640763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rgbClr val="7B003B"/>
              </a:buClr>
              <a:buSzPct val="120000"/>
            </a:pPr>
            <a:r>
              <a:rPr lang="fr-FR" altLang="fr-FR">
                <a:solidFill>
                  <a:schemeClr val="tx1"/>
                </a:solidFill>
                <a:latin typeface="Calibri" pitchFamily="34" charset="0"/>
              </a:rPr>
              <a:t> </a:t>
            </a:r>
            <a:endParaRPr lang="fr-FR" altLang="fr-FR" b="1">
              <a:solidFill>
                <a:srgbClr val="800000"/>
              </a:solidFill>
              <a:latin typeface="Calibri" pitchFamily="34" charset="0"/>
            </a:endParaRPr>
          </a:p>
          <a:p>
            <a:pPr marL="342900" indent="-342900" algn="ctr">
              <a:spcBef>
                <a:spcPct val="20000"/>
              </a:spcBef>
              <a:buClr>
                <a:srgbClr val="7B003B"/>
              </a:buClr>
              <a:buSzPct val="120000"/>
            </a:pPr>
            <a:r>
              <a:rPr lang="fr-FR" altLang="fr-FR">
                <a:solidFill>
                  <a:schemeClr val="tx1"/>
                </a:solidFill>
                <a:latin typeface="Calibri" pitchFamily="34" charset="0"/>
              </a:rPr>
              <a:t>                 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51520" y="980728"/>
            <a:ext cx="871296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3200" b="1" dirty="0" smtClean="0">
                <a:solidFill>
                  <a:srgbClr val="800000"/>
                </a:solidFill>
              </a:rPr>
              <a:t>فهرس</a:t>
            </a:r>
          </a:p>
          <a:p>
            <a:pPr algn="r"/>
            <a:endParaRPr lang="ar-MA" sz="1200" dirty="0" smtClean="0"/>
          </a:p>
          <a:p>
            <a:pPr algn="r"/>
            <a:endParaRPr lang="ar-MA" sz="1200" dirty="0" smtClean="0"/>
          </a:p>
          <a:p>
            <a:pPr algn="r"/>
            <a:endParaRPr lang="ar-MA" sz="1200" dirty="0" smtClean="0"/>
          </a:p>
          <a:p>
            <a:pPr algn="r" rtl="1">
              <a:buFont typeface="Arial" pitchFamily="34" charset="0"/>
              <a:buChar char="•"/>
            </a:pPr>
            <a:r>
              <a:rPr lang="ar-MA" sz="2400" dirty="0" smtClean="0">
                <a:solidFill>
                  <a:schemeClr val="tx1"/>
                </a:solidFill>
              </a:rPr>
              <a:t>الرقم الاستدلالي للأثمان عند </a:t>
            </a:r>
            <a:r>
              <a:rPr lang="ar-MA" sz="2400" dirty="0" err="1" smtClean="0">
                <a:solidFill>
                  <a:schemeClr val="tx1"/>
                </a:solidFill>
              </a:rPr>
              <a:t>الاستهلاك </a:t>
            </a:r>
            <a:r>
              <a:rPr lang="ar-MA" sz="2400" dirty="0" smtClean="0">
                <a:solidFill>
                  <a:schemeClr val="tx1"/>
                </a:solidFill>
              </a:rPr>
              <a:t>(أساس 100: 2006</a:t>
            </a:r>
            <a:r>
              <a:rPr lang="ar-MA" sz="2400" dirty="0" err="1" smtClean="0">
                <a:solidFill>
                  <a:schemeClr val="tx1"/>
                </a:solidFill>
              </a:rPr>
              <a:t>)،</a:t>
            </a:r>
            <a:endParaRPr lang="fr-FR" sz="2400" dirty="0" smtClean="0">
              <a:solidFill>
                <a:schemeClr val="tx1"/>
              </a:solidFill>
            </a:endParaRPr>
          </a:p>
          <a:p>
            <a:pPr algn="l" rtl="1"/>
            <a:endParaRPr lang="fr-FR" sz="2400" dirty="0">
              <a:solidFill>
                <a:schemeClr val="tx1"/>
              </a:solidFill>
            </a:endParaRPr>
          </a:p>
          <a:p>
            <a:pPr algn="r" rtl="1">
              <a:buFont typeface="Arial" pitchFamily="34" charset="0"/>
              <a:buChar char="•"/>
            </a:pPr>
            <a:r>
              <a:rPr lang="ar-MA" sz="2400" dirty="0" smtClean="0">
                <a:solidFill>
                  <a:schemeClr val="tx1"/>
                </a:solidFill>
              </a:rPr>
              <a:t>الرقم الاستدلالي </a:t>
            </a:r>
            <a:r>
              <a:rPr lang="ar-MA" sz="2400" dirty="0" smtClean="0">
                <a:solidFill>
                  <a:schemeClr val="tx1"/>
                </a:solidFill>
              </a:rPr>
              <a:t>لأسعار </a:t>
            </a:r>
            <a:r>
              <a:rPr lang="ar-MA" sz="2400" dirty="0" err="1" smtClean="0">
                <a:solidFill>
                  <a:schemeClr val="tx1"/>
                </a:solidFill>
              </a:rPr>
              <a:t>الجملة </a:t>
            </a:r>
            <a:r>
              <a:rPr lang="ar-MA" sz="2400" dirty="0" smtClean="0">
                <a:solidFill>
                  <a:schemeClr val="tx1"/>
                </a:solidFill>
              </a:rPr>
              <a:t>(أساس 100: 1997</a:t>
            </a:r>
            <a:r>
              <a:rPr lang="ar-MA" sz="2400" dirty="0" err="1" smtClean="0">
                <a:solidFill>
                  <a:schemeClr val="tx1"/>
                </a:solidFill>
              </a:rPr>
              <a:t>)،</a:t>
            </a:r>
            <a:endParaRPr lang="ar-MA" sz="2400" dirty="0" smtClean="0">
              <a:solidFill>
                <a:schemeClr val="tx1"/>
              </a:solidFill>
            </a:endParaRPr>
          </a:p>
          <a:p>
            <a:pPr algn="r" rtl="1">
              <a:buFont typeface="Wingdings" pitchFamily="2" charset="2"/>
              <a:buChar char="§"/>
            </a:pPr>
            <a:endParaRPr lang="ar-MA" sz="2400" dirty="0" smtClean="0">
              <a:solidFill>
                <a:schemeClr val="tx1"/>
              </a:solidFill>
            </a:endParaRPr>
          </a:p>
          <a:p>
            <a:pPr algn="r" rtl="1">
              <a:buFont typeface="Arial" pitchFamily="34" charset="0"/>
              <a:buChar char="•"/>
            </a:pPr>
            <a:r>
              <a:rPr lang="ar-MA" sz="2400" dirty="0" smtClean="0">
                <a:solidFill>
                  <a:schemeClr val="tx1"/>
                </a:solidFill>
              </a:rPr>
              <a:t>الرقم الاستدلالي </a:t>
            </a:r>
            <a:r>
              <a:rPr lang="ar-MA" sz="2400" dirty="0" smtClean="0">
                <a:solidFill>
                  <a:schemeClr val="tx1"/>
                </a:solidFill>
              </a:rPr>
              <a:t>للأثمان عند </a:t>
            </a:r>
            <a:r>
              <a:rPr lang="ar-MA" sz="2400" dirty="0" err="1" smtClean="0">
                <a:solidFill>
                  <a:schemeClr val="tx1"/>
                </a:solidFill>
              </a:rPr>
              <a:t>الإنتاج </a:t>
            </a:r>
            <a:r>
              <a:rPr lang="ar-MA" sz="2400" dirty="0" smtClean="0">
                <a:solidFill>
                  <a:schemeClr val="tx1"/>
                </a:solidFill>
              </a:rPr>
              <a:t>(أساس 100: 2010</a:t>
            </a:r>
            <a:r>
              <a:rPr lang="ar-MA" sz="2400" dirty="0" err="1" smtClean="0">
                <a:solidFill>
                  <a:schemeClr val="tx1"/>
                </a:solidFill>
              </a:rPr>
              <a:t>)،</a:t>
            </a:r>
            <a:endParaRPr lang="ar-MA" sz="2400" dirty="0" smtClean="0">
              <a:solidFill>
                <a:schemeClr val="tx1"/>
              </a:solidFill>
            </a:endParaRPr>
          </a:p>
          <a:p>
            <a:pPr algn="r" rtl="1">
              <a:buFont typeface="Wingdings" pitchFamily="2" charset="2"/>
              <a:buChar char="§"/>
            </a:pPr>
            <a:endParaRPr lang="ar-MA" sz="2400" dirty="0" smtClean="0">
              <a:solidFill>
                <a:schemeClr val="tx1"/>
              </a:solidFill>
            </a:endParaRPr>
          </a:p>
          <a:p>
            <a:pPr algn="r" rtl="1">
              <a:buFont typeface="Arial" pitchFamily="34" charset="0"/>
              <a:buChar char="•"/>
            </a:pPr>
            <a:r>
              <a:rPr lang="ar-MA" sz="2400" dirty="0" smtClean="0">
                <a:solidFill>
                  <a:schemeClr val="tx1"/>
                </a:solidFill>
              </a:rPr>
              <a:t>برنامج المقارنات الدولية.</a:t>
            </a:r>
          </a:p>
          <a:p>
            <a:pPr algn="r" rtl="1"/>
            <a:r>
              <a:rPr lang="ar-MA" sz="2400" dirty="0" smtClean="0">
                <a:solidFill>
                  <a:schemeClr val="tx1"/>
                </a:solidFill>
              </a:rPr>
              <a:t> </a:t>
            </a:r>
            <a:endParaRPr lang="fr-FR" sz="2400" dirty="0" smtClean="0">
              <a:solidFill>
                <a:schemeClr val="tx1"/>
              </a:solidFill>
            </a:endParaRPr>
          </a:p>
          <a:p>
            <a:pPr algn="l" rtl="1"/>
            <a:endParaRPr lang="fr-FR" sz="2400" dirty="0">
              <a:solidFill>
                <a:schemeClr val="tx1"/>
              </a:solidFill>
            </a:endParaRPr>
          </a:p>
          <a:p>
            <a:pPr algn="r"/>
            <a:endParaRPr lang="ar-MA" dirty="0" smtClean="0"/>
          </a:p>
          <a:p>
            <a:pPr algn="r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104B93-E32D-4712-9EDF-EB437874D518}" type="slidenum">
              <a:rPr lang="fr-FR" altLang="fr-FR" smtClean="0"/>
              <a:pPr/>
              <a:t>3</a:t>
            </a:fld>
            <a:endParaRPr lang="fr-FR" altLang="fr-FR"/>
          </a:p>
        </p:txBody>
      </p:sp>
      <p:sp>
        <p:nvSpPr>
          <p:cNvPr id="5" name="ZoneTexte 4"/>
          <p:cNvSpPr txBox="1"/>
          <p:nvPr/>
        </p:nvSpPr>
        <p:spPr>
          <a:xfrm>
            <a:off x="395536" y="836712"/>
            <a:ext cx="8496944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3200" b="1" dirty="0" smtClean="0">
                <a:solidFill>
                  <a:srgbClr val="800000"/>
                </a:solidFill>
              </a:rPr>
              <a:t>تقديم</a:t>
            </a:r>
          </a:p>
          <a:p>
            <a:pPr algn="r"/>
            <a:endParaRPr lang="ar-MA" sz="1200" dirty="0"/>
          </a:p>
          <a:p>
            <a:pPr algn="just" rtl="1">
              <a:buFont typeface="Arial" pitchFamily="34" charset="0"/>
              <a:buChar char="•"/>
            </a:pPr>
            <a:r>
              <a:rPr lang="ar-MA" sz="2400" dirty="0" smtClean="0">
                <a:solidFill>
                  <a:schemeClr val="tx1"/>
                </a:solidFill>
              </a:rPr>
              <a:t>تمثل الأرقام الاستدلالية للاثمان أدوات ناجعة و هامة لتحليل و لتدبير الشؤون </a:t>
            </a:r>
            <a:r>
              <a:rPr lang="ar-MA" sz="2400" dirty="0" err="1" smtClean="0">
                <a:solidFill>
                  <a:schemeClr val="tx1"/>
                </a:solidFill>
              </a:rPr>
              <a:t>السوسيو</a:t>
            </a:r>
            <a:r>
              <a:rPr lang="ar-MA" sz="2400" dirty="0" smtClean="0">
                <a:solidFill>
                  <a:schemeClr val="tx1"/>
                </a:solidFill>
              </a:rPr>
              <a:t> اقتصادية.</a:t>
            </a:r>
            <a:endParaRPr lang="ar-MA" sz="3600" dirty="0" smtClean="0">
              <a:solidFill>
                <a:schemeClr val="tx1"/>
              </a:solidFill>
            </a:endParaRPr>
          </a:p>
          <a:p>
            <a:pPr algn="just" rtl="1">
              <a:buFont typeface="Arial" pitchFamily="34" charset="0"/>
              <a:buChar char="•"/>
            </a:pPr>
            <a:endParaRPr lang="ar-MA" sz="3600" dirty="0" smtClean="0">
              <a:solidFill>
                <a:schemeClr val="tx1"/>
              </a:solidFill>
            </a:endParaRPr>
          </a:p>
          <a:p>
            <a:pPr algn="just" rtl="1">
              <a:buFont typeface="Arial" pitchFamily="34" charset="0"/>
              <a:buChar char="•"/>
            </a:pPr>
            <a:r>
              <a:rPr lang="ar-MA" sz="2400" dirty="0" smtClean="0">
                <a:solidFill>
                  <a:schemeClr val="tx1"/>
                </a:solidFill>
              </a:rPr>
              <a:t> فهي تمكن من ضبط التغيرات الحاصلة في المعطيات الاقتصادية و مقارنة هذه المعطيات في الزمان و </a:t>
            </a:r>
            <a:r>
              <a:rPr lang="ar-MA" sz="2400" dirty="0" err="1" smtClean="0">
                <a:solidFill>
                  <a:schemeClr val="tx1"/>
                </a:solidFill>
              </a:rPr>
              <a:t>المكان.</a:t>
            </a:r>
            <a:r>
              <a:rPr lang="ar-MA" sz="3600" dirty="0" smtClean="0">
                <a:solidFill>
                  <a:schemeClr val="tx1"/>
                </a:solidFill>
              </a:rPr>
              <a:t> </a:t>
            </a:r>
          </a:p>
          <a:p>
            <a:pPr algn="just" rtl="1">
              <a:buFont typeface="Arial" pitchFamily="34" charset="0"/>
              <a:buChar char="•"/>
            </a:pPr>
            <a:endParaRPr lang="ar-MA" sz="3600" dirty="0" smtClean="0">
              <a:solidFill>
                <a:schemeClr val="tx1"/>
              </a:solidFill>
            </a:endParaRPr>
          </a:p>
          <a:p>
            <a:pPr algn="just" rtl="1">
              <a:lnSpc>
                <a:spcPct val="150000"/>
              </a:lnSpc>
              <a:buFont typeface="Arial" pitchFamily="34" charset="0"/>
              <a:buChar char="•"/>
            </a:pPr>
            <a:r>
              <a:rPr lang="ar-MA" sz="2400" dirty="0" smtClean="0">
                <a:solidFill>
                  <a:schemeClr val="tx1"/>
                </a:solidFill>
              </a:rPr>
              <a:t> و لهذه الغاية، انكبت المندوبية السامية للتخطيط مند عقود على إنجاز الأرقام الاستدلالية لتلبية حاجيات الإدارات العمومية و بعض المنظمات الوطنية و </a:t>
            </a:r>
            <a:r>
              <a:rPr lang="ar-MA" sz="2400" dirty="0" err="1" smtClean="0">
                <a:solidFill>
                  <a:schemeClr val="tx1"/>
                </a:solidFill>
              </a:rPr>
              <a:t>الدولية.</a:t>
            </a:r>
            <a:r>
              <a:rPr lang="ar-MA" sz="2400" dirty="0" smtClean="0">
                <a:solidFill>
                  <a:schemeClr val="tx1"/>
                </a:solidFill>
              </a:rPr>
              <a:t>  </a:t>
            </a:r>
          </a:p>
          <a:p>
            <a:pPr algn="just" rtl="1">
              <a:lnSpc>
                <a:spcPct val="150000"/>
              </a:lnSpc>
            </a:pPr>
            <a:r>
              <a:rPr lang="ar-MA" sz="2400" dirty="0" smtClean="0">
                <a:solidFill>
                  <a:schemeClr val="tx1"/>
                </a:solidFill>
              </a:rPr>
              <a:t>                                                       </a:t>
            </a:r>
            <a:endParaRPr lang="fr-FR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104B93-E32D-4712-9EDF-EB437874D518}" type="slidenum">
              <a:rPr lang="fr-FR" altLang="fr-FR" smtClean="0"/>
              <a:pPr/>
              <a:t>4</a:t>
            </a:fld>
            <a:endParaRPr lang="fr-FR" altLang="fr-FR"/>
          </a:p>
        </p:txBody>
      </p:sp>
      <p:sp>
        <p:nvSpPr>
          <p:cNvPr id="5" name="ZoneTexte 4"/>
          <p:cNvSpPr txBox="1"/>
          <p:nvPr/>
        </p:nvSpPr>
        <p:spPr>
          <a:xfrm>
            <a:off x="755576" y="764705"/>
            <a:ext cx="7704856" cy="5260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3200" b="1" dirty="0" smtClean="0">
                <a:solidFill>
                  <a:srgbClr val="800000"/>
                </a:solidFill>
              </a:rPr>
              <a:t>1-الرقم الاستدلالي للأثمان عند الاستهلاك</a:t>
            </a:r>
            <a:endParaRPr lang="ar-MA" sz="3200" b="1" dirty="0" smtClean="0">
              <a:solidFill>
                <a:srgbClr val="800000"/>
              </a:solidFill>
            </a:endParaRPr>
          </a:p>
          <a:p>
            <a:pPr algn="r" rtl="1">
              <a:lnSpc>
                <a:spcPts val="3000"/>
              </a:lnSpc>
            </a:pPr>
            <a:endParaRPr lang="ar-MA" sz="2800" b="1" dirty="0" smtClean="0">
              <a:solidFill>
                <a:srgbClr val="FF0000"/>
              </a:solidFill>
            </a:endParaRPr>
          </a:p>
          <a:p>
            <a:pPr algn="r" rtl="1"/>
            <a:r>
              <a:rPr lang="ar-MA" sz="2800" b="1" dirty="0" smtClean="0">
                <a:solidFill>
                  <a:srgbClr val="FF0000"/>
                </a:solidFill>
              </a:rPr>
              <a:t>الهدف</a:t>
            </a:r>
          </a:p>
          <a:p>
            <a:pPr algn="r" rtl="1">
              <a:lnSpc>
                <a:spcPts val="1700"/>
              </a:lnSpc>
            </a:pPr>
            <a:endParaRPr lang="fr-FR" sz="2800" b="1" dirty="0" smtClean="0">
              <a:solidFill>
                <a:srgbClr val="FF0000"/>
              </a:solidFill>
            </a:endParaRPr>
          </a:p>
          <a:p>
            <a:pPr algn="just" rtl="1"/>
            <a:r>
              <a:rPr lang="ar-SA" sz="2400" dirty="0" smtClean="0">
                <a:solidFill>
                  <a:schemeClr val="tx1"/>
                </a:solidFill>
              </a:rPr>
              <a:t>يهدف </a:t>
            </a:r>
            <a:r>
              <a:rPr lang="ar-SA" sz="2400" dirty="0" smtClean="0">
                <a:solidFill>
                  <a:schemeClr val="tx1"/>
                </a:solidFill>
              </a:rPr>
              <a:t>الرقم الاستدلالي للأثمان عند </a:t>
            </a:r>
            <a:r>
              <a:rPr lang="ar-SA" sz="2400" dirty="0" err="1" smtClean="0">
                <a:solidFill>
                  <a:schemeClr val="tx1"/>
                </a:solidFill>
              </a:rPr>
              <a:t>الاستهلاك </a:t>
            </a:r>
            <a:r>
              <a:rPr lang="ar-SA" sz="2400" dirty="0" smtClean="0">
                <a:solidFill>
                  <a:schemeClr val="tx1"/>
                </a:solidFill>
              </a:rPr>
              <a:t>(أسـاس 100:  2006) إلى قيــاس مستـــوى و تطـور أثمـان التقسيط في الزمـان و المكان.</a:t>
            </a:r>
            <a:endParaRPr lang="fr-FR" sz="2400" dirty="0" smtClean="0">
              <a:solidFill>
                <a:schemeClr val="tx1"/>
              </a:solidFill>
            </a:endParaRPr>
          </a:p>
          <a:p>
            <a:pPr algn="r" rtl="1"/>
            <a:r>
              <a:rPr lang="ar-SA" sz="2400" dirty="0" smtClean="0"/>
              <a:t> </a:t>
            </a:r>
            <a:endParaRPr lang="ar-MA" sz="2400" dirty="0" smtClean="0"/>
          </a:p>
          <a:p>
            <a:pPr algn="r" rtl="1"/>
            <a:r>
              <a:rPr lang="ar-MA" sz="2800" b="1" dirty="0" smtClean="0">
                <a:solidFill>
                  <a:srgbClr val="FF0000"/>
                </a:solidFill>
              </a:rPr>
              <a:t>الجوانب </a:t>
            </a:r>
            <a:r>
              <a:rPr lang="ar-MA" sz="2800" b="1" dirty="0" smtClean="0">
                <a:solidFill>
                  <a:srgbClr val="FF0000"/>
                </a:solidFill>
              </a:rPr>
              <a:t>المنهجية </a:t>
            </a:r>
            <a:endParaRPr lang="ar-MA" sz="2800" b="1" dirty="0" smtClean="0">
              <a:solidFill>
                <a:srgbClr val="FF0000"/>
              </a:solidFill>
            </a:endParaRPr>
          </a:p>
          <a:p>
            <a:pPr algn="r" rtl="1">
              <a:lnSpc>
                <a:spcPts val="2000"/>
              </a:lnSpc>
            </a:pPr>
            <a:endParaRPr lang="ar-MA" sz="2400" b="1" dirty="0" smtClean="0"/>
          </a:p>
          <a:p>
            <a:pPr algn="r" rtl="1">
              <a:buFont typeface="Wingdings" pitchFamily="2" charset="2"/>
              <a:buChar char="ü"/>
            </a:pPr>
            <a:r>
              <a:rPr lang="ar-SA" sz="2400" dirty="0" smtClean="0">
                <a:solidFill>
                  <a:schemeClr val="tx1"/>
                </a:solidFill>
              </a:rPr>
              <a:t>تغطي الساكنة المرجعية </a:t>
            </a:r>
            <a:r>
              <a:rPr lang="ar-SA" sz="2400" dirty="0" err="1" smtClean="0">
                <a:solidFill>
                  <a:schemeClr val="tx1"/>
                </a:solidFill>
              </a:rPr>
              <a:t>لهذ</a:t>
            </a:r>
            <a:r>
              <a:rPr lang="ar-MA" sz="2400" dirty="0" smtClean="0">
                <a:solidFill>
                  <a:schemeClr val="tx1"/>
                </a:solidFill>
              </a:rPr>
              <a:t>ا</a:t>
            </a:r>
            <a:r>
              <a:rPr lang="ar-SA" sz="2400" dirty="0" smtClean="0">
                <a:solidFill>
                  <a:schemeClr val="tx1"/>
                </a:solidFill>
              </a:rPr>
              <a:t> </a:t>
            </a:r>
            <a:r>
              <a:rPr lang="ar-MA" sz="2400" dirty="0" smtClean="0">
                <a:solidFill>
                  <a:schemeClr val="tx1"/>
                </a:solidFill>
              </a:rPr>
              <a:t>المؤشر</a:t>
            </a:r>
            <a:r>
              <a:rPr lang="ar-SA" sz="2400" dirty="0" smtClean="0">
                <a:solidFill>
                  <a:schemeClr val="tx1"/>
                </a:solidFill>
              </a:rPr>
              <a:t>مجموع </a:t>
            </a:r>
            <a:r>
              <a:rPr lang="ar-SA" sz="2400" dirty="0" smtClean="0">
                <a:solidFill>
                  <a:schemeClr val="tx1"/>
                </a:solidFill>
              </a:rPr>
              <a:t>السكان الحضريين.</a:t>
            </a:r>
            <a:endParaRPr lang="fr-FR" sz="2400" dirty="0" smtClean="0">
              <a:solidFill>
                <a:schemeClr val="tx1"/>
              </a:solidFill>
            </a:endParaRPr>
          </a:p>
          <a:p>
            <a:pPr algn="r" rtl="1"/>
            <a:r>
              <a:rPr lang="ar-SA" sz="2400" dirty="0" smtClean="0">
                <a:solidFill>
                  <a:schemeClr val="tx1"/>
                </a:solidFill>
              </a:rPr>
              <a:t> </a:t>
            </a:r>
            <a:endParaRPr lang="fr-FR" sz="2400" dirty="0" smtClean="0">
              <a:solidFill>
                <a:schemeClr val="tx1"/>
              </a:solidFill>
            </a:endParaRPr>
          </a:p>
          <a:p>
            <a:pPr algn="just" rtl="1">
              <a:buFont typeface="Wingdings" pitchFamily="2" charset="2"/>
              <a:buChar char="ü"/>
            </a:pPr>
            <a:r>
              <a:rPr lang="ar-SA" sz="2400" dirty="0" smtClean="0">
                <a:solidFill>
                  <a:schemeClr val="tx1"/>
                </a:solidFill>
              </a:rPr>
              <a:t> </a:t>
            </a:r>
            <a:r>
              <a:rPr lang="ar-SA" sz="2400" dirty="0" smtClean="0">
                <a:solidFill>
                  <a:schemeClr val="tx1"/>
                </a:solidFill>
              </a:rPr>
              <a:t>تحتـوي </a:t>
            </a:r>
            <a:r>
              <a:rPr lang="ar-SA" sz="2400" dirty="0" smtClean="0">
                <a:solidFill>
                  <a:schemeClr val="tx1"/>
                </a:solidFill>
              </a:rPr>
              <a:t>سلـة الرقم الاستدلالي علـى 478 مـادة </a:t>
            </a:r>
            <a:r>
              <a:rPr lang="ar-SA" sz="2400" dirty="0" err="1" smtClean="0">
                <a:solidFill>
                  <a:schemeClr val="tx1"/>
                </a:solidFill>
              </a:rPr>
              <a:t>و1067</a:t>
            </a:r>
            <a:r>
              <a:rPr lang="ar-SA" sz="2400" dirty="0" smtClean="0">
                <a:solidFill>
                  <a:schemeClr val="tx1"/>
                </a:solidFill>
              </a:rPr>
              <a:t>  </a:t>
            </a:r>
            <a:r>
              <a:rPr lang="ar-SA" sz="2400" dirty="0" err="1" smtClean="0">
                <a:solidFill>
                  <a:schemeClr val="tx1"/>
                </a:solidFill>
              </a:rPr>
              <a:t>نـوعيـة.</a:t>
            </a:r>
            <a:r>
              <a:rPr lang="ar-SA" sz="2400" dirty="0" smtClean="0">
                <a:solidFill>
                  <a:schemeClr val="tx1"/>
                </a:solidFill>
              </a:rPr>
              <a:t> وهي تمثل معظم المواد المستهلكة من طرف الساكنة </a:t>
            </a:r>
            <a:r>
              <a:rPr lang="ar-SA" sz="2400" dirty="0" err="1" smtClean="0">
                <a:solidFill>
                  <a:schemeClr val="tx1"/>
                </a:solidFill>
              </a:rPr>
              <a:t>الحضرية.</a:t>
            </a:r>
            <a:r>
              <a:rPr lang="ar-SA" sz="2400" dirty="0" smtClean="0">
                <a:solidFill>
                  <a:schemeClr val="tx1"/>
                </a:solidFill>
              </a:rPr>
              <a:t> وقـد صنفت هذه المواد حسب 12 قسم </a:t>
            </a:r>
            <a:r>
              <a:rPr lang="ar-SA" sz="2400" dirty="0" err="1" smtClean="0">
                <a:solidFill>
                  <a:schemeClr val="tx1"/>
                </a:solidFill>
              </a:rPr>
              <a:t>و41</a:t>
            </a:r>
            <a:r>
              <a:rPr lang="ar-SA" sz="2400" dirty="0" smtClean="0">
                <a:solidFill>
                  <a:schemeClr val="tx1"/>
                </a:solidFill>
              </a:rPr>
              <a:t> </a:t>
            </a:r>
            <a:r>
              <a:rPr lang="ar-SA" sz="2400" dirty="0" err="1" smtClean="0">
                <a:solidFill>
                  <a:schemeClr val="tx1"/>
                </a:solidFill>
              </a:rPr>
              <a:t>مجموعـة</a:t>
            </a:r>
            <a:r>
              <a:rPr lang="ar-SA" sz="2400" dirty="0" err="1" smtClean="0">
                <a:solidFill>
                  <a:schemeClr val="tx1"/>
                </a:solidFill>
              </a:rPr>
              <a:t>.</a:t>
            </a:r>
            <a:r>
              <a:rPr lang="ar-SA" sz="2400" dirty="0" smtClean="0">
                <a:solidFill>
                  <a:schemeClr val="tx1"/>
                </a:solidFill>
              </a:rPr>
              <a:t>    </a:t>
            </a:r>
            <a:endParaRPr lang="fr-F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104B93-E32D-4712-9EDF-EB437874D518}" type="slidenum">
              <a:rPr lang="fr-FR" altLang="fr-FR" smtClean="0"/>
              <a:pPr/>
              <a:t>5</a:t>
            </a:fld>
            <a:endParaRPr lang="fr-FR" altLang="fr-FR"/>
          </a:p>
        </p:txBody>
      </p:sp>
      <p:sp>
        <p:nvSpPr>
          <p:cNvPr id="5" name="ZoneTexte 4"/>
          <p:cNvSpPr txBox="1"/>
          <p:nvPr/>
        </p:nvSpPr>
        <p:spPr>
          <a:xfrm>
            <a:off x="755576" y="692696"/>
            <a:ext cx="7704856" cy="5237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>
              <a:lnSpc>
                <a:spcPts val="2200"/>
              </a:lnSpc>
              <a:buFont typeface="Wingdings" pitchFamily="2" charset="2"/>
              <a:buChar char="ü"/>
            </a:pPr>
            <a:endParaRPr lang="ar-MA" sz="2400" smtClean="0">
              <a:solidFill>
                <a:schemeClr val="tx1"/>
              </a:solidFill>
            </a:endParaRPr>
          </a:p>
          <a:p>
            <a:pPr algn="just" rtl="1">
              <a:buFont typeface="Wingdings" pitchFamily="2" charset="2"/>
              <a:buChar char="ü"/>
            </a:pPr>
            <a:r>
              <a:rPr lang="ar-MA" sz="2400" smtClean="0">
                <a:solidFill>
                  <a:schemeClr val="tx1"/>
                </a:solidFill>
              </a:rPr>
              <a:t>تم </a:t>
            </a:r>
            <a:r>
              <a:rPr lang="ar-MA" sz="2400" dirty="0" smtClean="0">
                <a:solidFill>
                  <a:schemeClr val="tx1"/>
                </a:solidFill>
              </a:rPr>
              <a:t>حساب معاملات الترجيح على أساس معطيات البحث الحول الاستهلاك لفترة </a:t>
            </a:r>
            <a:r>
              <a:rPr lang="ar-MA" sz="2400" dirty="0" err="1" smtClean="0">
                <a:solidFill>
                  <a:schemeClr val="tx1"/>
                </a:solidFill>
              </a:rPr>
              <a:t>2000-2001.</a:t>
            </a:r>
            <a:r>
              <a:rPr lang="ar-MA" sz="2400" dirty="0" smtClean="0">
                <a:solidFill>
                  <a:schemeClr val="tx1"/>
                </a:solidFill>
              </a:rPr>
              <a:t> و فد تم تحيينها على أساس البحث الوطني حول مستوى المعيشة  لسنة </a:t>
            </a:r>
            <a:r>
              <a:rPr lang="ar-MA" sz="2400" dirty="0" err="1" smtClean="0">
                <a:solidFill>
                  <a:schemeClr val="tx1"/>
                </a:solidFill>
              </a:rPr>
              <a:t>2006-2007.</a:t>
            </a:r>
            <a:r>
              <a:rPr lang="ar-MA" sz="2400" dirty="0" smtClean="0">
                <a:solidFill>
                  <a:schemeClr val="tx1"/>
                </a:solidFill>
              </a:rPr>
              <a:t> و تمثل هذه الترجيحات استهلاك الأسر </a:t>
            </a:r>
            <a:r>
              <a:rPr lang="ar-MA" sz="2400" dirty="0" err="1" smtClean="0">
                <a:solidFill>
                  <a:schemeClr val="tx1"/>
                </a:solidFill>
              </a:rPr>
              <a:t>المرجعية.</a:t>
            </a:r>
            <a:r>
              <a:rPr lang="ar-MA" sz="2400" dirty="0" smtClean="0">
                <a:solidFill>
                  <a:schemeClr val="tx1"/>
                </a:solidFill>
              </a:rPr>
              <a:t> </a:t>
            </a:r>
          </a:p>
          <a:p>
            <a:pPr algn="just" rtl="1">
              <a:buFont typeface="Wingdings" pitchFamily="2" charset="2"/>
              <a:buChar char="ü"/>
            </a:pPr>
            <a:endParaRPr lang="ar-MA" sz="2400" dirty="0" smtClean="0">
              <a:solidFill>
                <a:schemeClr val="tx1"/>
              </a:solidFill>
            </a:endParaRPr>
          </a:p>
          <a:p>
            <a:pPr algn="just" rtl="1">
              <a:buFont typeface="Wingdings" pitchFamily="2" charset="2"/>
              <a:buChar char="ü"/>
            </a:pPr>
            <a:r>
              <a:rPr lang="ar-SA" sz="2400" dirty="0" smtClean="0">
                <a:solidFill>
                  <a:schemeClr val="tx1"/>
                </a:solidFill>
              </a:rPr>
              <a:t>تتم </a:t>
            </a:r>
            <a:r>
              <a:rPr lang="ar-SA" sz="2400" dirty="0" smtClean="0">
                <a:solidFill>
                  <a:schemeClr val="tx1"/>
                </a:solidFill>
              </a:rPr>
              <a:t>معاينـة الأثمـان بواسطة بحـث مستمـر على صعيد 17 مدينة رئيسيـة تمثل كافة جهات المملكة </a:t>
            </a:r>
            <a:r>
              <a:rPr lang="ar-SA" sz="2400" dirty="0" err="1" smtClean="0">
                <a:solidFill>
                  <a:schemeClr val="tx1"/>
                </a:solidFill>
              </a:rPr>
              <a:t>وهـي </a:t>
            </a:r>
            <a:r>
              <a:rPr lang="ar-SA" sz="2400" dirty="0" smtClean="0">
                <a:solidFill>
                  <a:schemeClr val="tx1"/>
                </a:solidFill>
              </a:rPr>
              <a:t>: </a:t>
            </a:r>
            <a:r>
              <a:rPr lang="ar-SA" sz="2400" dirty="0" err="1" smtClean="0">
                <a:solidFill>
                  <a:schemeClr val="tx1"/>
                </a:solidFill>
              </a:rPr>
              <a:t>أكاديـر</a:t>
            </a:r>
            <a:r>
              <a:rPr lang="ar-SA" sz="2400" dirty="0" smtClean="0">
                <a:solidFill>
                  <a:schemeClr val="tx1"/>
                </a:solidFill>
              </a:rPr>
              <a:t>،  الـدار البيضـاء، </a:t>
            </a:r>
            <a:r>
              <a:rPr lang="ar-SA" sz="2400" dirty="0" err="1" smtClean="0">
                <a:solidFill>
                  <a:schemeClr val="tx1"/>
                </a:solidFill>
              </a:rPr>
              <a:t>فاس</a:t>
            </a:r>
            <a:r>
              <a:rPr lang="ar-SA" sz="2400" dirty="0" smtClean="0">
                <a:solidFill>
                  <a:schemeClr val="tx1"/>
                </a:solidFill>
              </a:rPr>
              <a:t>، القنيطـرة،  مراكـش، وجـدة، الربـاط، </a:t>
            </a:r>
            <a:r>
              <a:rPr lang="ar-SA" sz="2400" dirty="0" err="1" smtClean="0">
                <a:solidFill>
                  <a:schemeClr val="tx1"/>
                </a:solidFill>
              </a:rPr>
              <a:t>تطـوان</a:t>
            </a:r>
            <a:r>
              <a:rPr lang="ar-SA" sz="2400" dirty="0" smtClean="0">
                <a:solidFill>
                  <a:schemeClr val="tx1"/>
                </a:solidFill>
              </a:rPr>
              <a:t>،  مكنـاس، </a:t>
            </a:r>
            <a:r>
              <a:rPr lang="ar-SA" sz="2400" dirty="0" err="1" smtClean="0">
                <a:solidFill>
                  <a:schemeClr val="tx1"/>
                </a:solidFill>
              </a:rPr>
              <a:t>طنجـة</a:t>
            </a:r>
            <a:r>
              <a:rPr lang="ar-SA" sz="2400" dirty="0" smtClean="0">
                <a:solidFill>
                  <a:schemeClr val="tx1"/>
                </a:solidFill>
              </a:rPr>
              <a:t>، العيـون، الداخلة، </a:t>
            </a:r>
            <a:r>
              <a:rPr lang="ar-SA" sz="2400" dirty="0" err="1" smtClean="0">
                <a:solidFill>
                  <a:schemeClr val="tx1"/>
                </a:solidFill>
              </a:rPr>
              <a:t>كلميم</a:t>
            </a:r>
            <a:r>
              <a:rPr lang="ar-SA" sz="2400" dirty="0" smtClean="0">
                <a:solidFill>
                  <a:schemeClr val="tx1"/>
                </a:solidFill>
              </a:rPr>
              <a:t>، </a:t>
            </a:r>
            <a:r>
              <a:rPr lang="ar-SA" sz="2400" dirty="0" err="1" smtClean="0">
                <a:solidFill>
                  <a:schemeClr val="tx1"/>
                </a:solidFill>
              </a:rPr>
              <a:t>سطات</a:t>
            </a:r>
            <a:r>
              <a:rPr lang="ar-SA" sz="2400" dirty="0" smtClean="0">
                <a:solidFill>
                  <a:schemeClr val="tx1"/>
                </a:solidFill>
              </a:rPr>
              <a:t>، </a:t>
            </a:r>
            <a:r>
              <a:rPr lang="ar-SA" sz="2400" dirty="0" err="1" smtClean="0">
                <a:solidFill>
                  <a:schemeClr val="tx1"/>
                </a:solidFill>
              </a:rPr>
              <a:t>آسفي</a:t>
            </a:r>
            <a:r>
              <a:rPr lang="ar-SA" sz="2400" dirty="0" smtClean="0">
                <a:solidFill>
                  <a:schemeClr val="tx1"/>
                </a:solidFill>
              </a:rPr>
              <a:t>، بني </a:t>
            </a:r>
            <a:r>
              <a:rPr lang="ar-SA" sz="2400" dirty="0" err="1" smtClean="0">
                <a:solidFill>
                  <a:schemeClr val="tx1"/>
                </a:solidFill>
              </a:rPr>
              <a:t>ملال</a:t>
            </a:r>
            <a:r>
              <a:rPr lang="ar-SA" sz="2400" dirty="0" smtClean="0">
                <a:solidFill>
                  <a:schemeClr val="tx1"/>
                </a:solidFill>
              </a:rPr>
              <a:t> </a:t>
            </a:r>
            <a:r>
              <a:rPr lang="ar-SA" sz="2400" dirty="0" err="1" smtClean="0">
                <a:solidFill>
                  <a:schemeClr val="tx1"/>
                </a:solidFill>
              </a:rPr>
              <a:t>والحسيمة</a:t>
            </a:r>
            <a:r>
              <a:rPr lang="ar-MA" sz="2400" dirty="0" err="1" smtClean="0">
                <a:solidFill>
                  <a:schemeClr val="tx1"/>
                </a:solidFill>
              </a:rPr>
              <a:t>.</a:t>
            </a:r>
            <a:r>
              <a:rPr lang="ar-SA" sz="2400" dirty="0" smtClean="0">
                <a:solidFill>
                  <a:schemeClr val="tx1"/>
                </a:solidFill>
              </a:rPr>
              <a:t> </a:t>
            </a:r>
            <a:r>
              <a:rPr lang="ar-MA" sz="2800" b="1" dirty="0" smtClean="0">
                <a:solidFill>
                  <a:srgbClr val="FF0000"/>
                </a:solidFill>
              </a:rPr>
              <a:t> </a:t>
            </a:r>
          </a:p>
          <a:p>
            <a:pPr algn="r" rtl="1">
              <a:buFont typeface="Wingdings" pitchFamily="2" charset="2"/>
              <a:buChar char="ü"/>
            </a:pPr>
            <a:endParaRPr lang="ar-MA" sz="2400" b="1" dirty="0" smtClean="0"/>
          </a:p>
          <a:p>
            <a:pPr algn="just" rtl="1">
              <a:buFont typeface="Wingdings" pitchFamily="2" charset="2"/>
              <a:buChar char="ü"/>
            </a:pPr>
            <a:r>
              <a:rPr lang="ar-MA" sz="2400" dirty="0" smtClean="0">
                <a:solidFill>
                  <a:schemeClr val="tx1"/>
                </a:solidFill>
              </a:rPr>
              <a:t>يتم </a:t>
            </a:r>
            <a:r>
              <a:rPr lang="ar-MA" sz="2400" dirty="0" smtClean="0">
                <a:solidFill>
                  <a:schemeClr val="tx1"/>
                </a:solidFill>
              </a:rPr>
              <a:t>استيفاء أسعار مجموع </a:t>
            </a:r>
            <a:r>
              <a:rPr lang="ar-MA" sz="2400" dirty="0" err="1" smtClean="0">
                <a:solidFill>
                  <a:schemeClr val="tx1"/>
                </a:solidFill>
              </a:rPr>
              <a:t>المواد </a:t>
            </a:r>
            <a:r>
              <a:rPr lang="ar-MA" sz="2400" dirty="0" smtClean="0">
                <a:solidFill>
                  <a:schemeClr val="tx1"/>
                </a:solidFill>
              </a:rPr>
              <a:t>(478 مادة)  شهريا على مستوى عينة محددة من نقط البيع الموزعة بين مدن </a:t>
            </a:r>
            <a:r>
              <a:rPr lang="ar-MA" sz="2400" dirty="0" err="1" smtClean="0">
                <a:solidFill>
                  <a:schemeClr val="tx1"/>
                </a:solidFill>
              </a:rPr>
              <a:t>الرباط </a:t>
            </a:r>
            <a:r>
              <a:rPr lang="ar-MA" sz="2400" dirty="0" smtClean="0">
                <a:solidFill>
                  <a:schemeClr val="tx1"/>
                </a:solidFill>
              </a:rPr>
              <a:t>(حوالي 391 نقطة بيع) و </a:t>
            </a:r>
            <a:r>
              <a:rPr lang="ar-MA" sz="2400" dirty="0" err="1" smtClean="0">
                <a:solidFill>
                  <a:schemeClr val="tx1"/>
                </a:solidFill>
              </a:rPr>
              <a:t>سلا </a:t>
            </a:r>
            <a:r>
              <a:rPr lang="ar-MA" sz="2400" dirty="0" smtClean="0">
                <a:solidFill>
                  <a:schemeClr val="tx1"/>
                </a:solidFill>
              </a:rPr>
              <a:t>(حوالي 89 نقطة بيع) و </a:t>
            </a:r>
            <a:r>
              <a:rPr lang="ar-MA" sz="2400" dirty="0" err="1" smtClean="0">
                <a:solidFill>
                  <a:schemeClr val="tx1"/>
                </a:solidFill>
              </a:rPr>
              <a:t>القنيطرة </a:t>
            </a:r>
            <a:r>
              <a:rPr lang="ar-MA" sz="2400" dirty="0" smtClean="0">
                <a:solidFill>
                  <a:schemeClr val="tx1"/>
                </a:solidFill>
              </a:rPr>
              <a:t>(حوالي 347 نقطة بيع</a:t>
            </a:r>
            <a:r>
              <a:rPr lang="ar-MA" sz="2400" dirty="0" err="1" smtClean="0">
                <a:solidFill>
                  <a:schemeClr val="tx1"/>
                </a:solidFill>
              </a:rPr>
              <a:t>).</a:t>
            </a:r>
            <a:r>
              <a:rPr lang="ar-SA" sz="2400" dirty="0" smtClean="0">
                <a:solidFill>
                  <a:schemeClr val="tx1"/>
                </a:solidFill>
              </a:rPr>
              <a:t> </a:t>
            </a:r>
            <a:endParaRPr lang="fr-F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104B93-E32D-4712-9EDF-EB437874D518}" type="slidenum">
              <a:rPr lang="fr-FR" altLang="fr-FR" smtClean="0"/>
              <a:pPr/>
              <a:t>6</a:t>
            </a:fld>
            <a:endParaRPr lang="fr-FR" altLang="fr-FR"/>
          </a:p>
        </p:txBody>
      </p:sp>
      <p:sp>
        <p:nvSpPr>
          <p:cNvPr id="5" name="ZoneTexte 4"/>
          <p:cNvSpPr txBox="1"/>
          <p:nvPr/>
        </p:nvSpPr>
        <p:spPr>
          <a:xfrm>
            <a:off x="395536" y="764704"/>
            <a:ext cx="820891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ar-MA" dirty="0" smtClean="0"/>
          </a:p>
          <a:p>
            <a:pPr algn="just" rtl="1">
              <a:buFont typeface="Wingdings" pitchFamily="2" charset="2"/>
              <a:buChar char="ü"/>
            </a:pPr>
            <a:r>
              <a:rPr lang="ar-MA" sz="2400" dirty="0" smtClean="0">
                <a:solidFill>
                  <a:schemeClr val="tx1"/>
                </a:solidFill>
              </a:rPr>
              <a:t>تختلف </a:t>
            </a:r>
            <a:r>
              <a:rPr lang="ar-MA" sz="2400" dirty="0" smtClean="0">
                <a:solidFill>
                  <a:schemeClr val="tx1"/>
                </a:solidFill>
              </a:rPr>
              <a:t>فترات معاينة منتجات المؤشر حسب طبيعة و نوعية هذه المنتجات و وفقا لأهميتها في عادات الاستهلاك لذى الساكنة حيث تتوزع كما </a:t>
            </a:r>
            <a:r>
              <a:rPr lang="ar-MA" sz="2400" dirty="0" err="1" smtClean="0">
                <a:solidFill>
                  <a:schemeClr val="tx1"/>
                </a:solidFill>
              </a:rPr>
              <a:t>يلي</a:t>
            </a:r>
            <a:r>
              <a:rPr lang="ar-MA" sz="2400" dirty="0" err="1" smtClean="0">
                <a:solidFill>
                  <a:schemeClr val="tx1"/>
                </a:solidFill>
              </a:rPr>
              <a:t>:</a:t>
            </a:r>
            <a:endParaRPr lang="ar-MA" sz="2400" dirty="0" smtClean="0">
              <a:solidFill>
                <a:schemeClr val="tx1"/>
              </a:solidFill>
            </a:endParaRPr>
          </a:p>
          <a:p>
            <a:pPr lvl="0" algn="r" rtl="1"/>
            <a:endParaRPr lang="ar-MA" sz="2400" dirty="0" smtClean="0">
              <a:solidFill>
                <a:schemeClr val="tx1"/>
              </a:solidFill>
            </a:endParaRPr>
          </a:p>
          <a:p>
            <a:pPr lvl="0" algn="r" rtl="1"/>
            <a:r>
              <a:rPr lang="ar-MA" sz="2400" dirty="0" smtClean="0">
                <a:solidFill>
                  <a:schemeClr val="tx1"/>
                </a:solidFill>
              </a:rPr>
              <a:t>         </a:t>
            </a:r>
            <a:r>
              <a:rPr lang="ar-MA" sz="2400" b="1" dirty="0" smtClean="0">
                <a:solidFill>
                  <a:schemeClr val="tx1"/>
                </a:solidFill>
              </a:rPr>
              <a:t>*</a:t>
            </a:r>
            <a:r>
              <a:rPr lang="ar-MA" sz="2400" dirty="0" smtClean="0">
                <a:solidFill>
                  <a:schemeClr val="tx1"/>
                </a:solidFill>
              </a:rPr>
              <a:t>معاينة </a:t>
            </a:r>
            <a:r>
              <a:rPr lang="ar-MA" sz="2400" dirty="0" smtClean="0">
                <a:solidFill>
                  <a:schemeClr val="tx1"/>
                </a:solidFill>
              </a:rPr>
              <a:t>أسبوعية تهم المواد الغذائية </a:t>
            </a:r>
            <a:r>
              <a:rPr lang="ar-MA" sz="2400" dirty="0" err="1" smtClean="0">
                <a:solidFill>
                  <a:schemeClr val="tx1"/>
                </a:solidFill>
              </a:rPr>
              <a:t>الطرية </a:t>
            </a:r>
            <a:r>
              <a:rPr lang="ar-MA" sz="2400" dirty="0" smtClean="0">
                <a:solidFill>
                  <a:schemeClr val="tx1"/>
                </a:solidFill>
              </a:rPr>
              <a:t>(اللحوم، الدواجن، </a:t>
            </a:r>
            <a:r>
              <a:rPr lang="ar-MA" sz="2400" dirty="0" err="1" smtClean="0">
                <a:solidFill>
                  <a:schemeClr val="tx1"/>
                </a:solidFill>
              </a:rPr>
              <a:t>الأسماك،</a:t>
            </a:r>
            <a:r>
              <a:rPr lang="ar-MA" sz="2400" dirty="0" smtClean="0">
                <a:solidFill>
                  <a:schemeClr val="tx1"/>
                </a:solidFill>
              </a:rPr>
              <a:t> </a:t>
            </a:r>
            <a:r>
              <a:rPr lang="ar-MA" sz="2400" dirty="0" smtClean="0">
                <a:solidFill>
                  <a:schemeClr val="tx1"/>
                </a:solidFill>
              </a:rPr>
              <a:t>     </a:t>
            </a:r>
          </a:p>
          <a:p>
            <a:pPr lvl="0" algn="r" rtl="1"/>
            <a:r>
              <a:rPr lang="ar-MA" sz="2400" dirty="0" smtClean="0">
                <a:solidFill>
                  <a:schemeClr val="tx1"/>
                </a:solidFill>
              </a:rPr>
              <a:t> </a:t>
            </a:r>
            <a:r>
              <a:rPr lang="ar-MA" sz="2400" dirty="0" smtClean="0">
                <a:solidFill>
                  <a:schemeClr val="tx1"/>
                </a:solidFill>
              </a:rPr>
              <a:t>         الخضر</a:t>
            </a:r>
            <a:r>
              <a:rPr lang="ar-MA" sz="2400" dirty="0" smtClean="0">
                <a:solidFill>
                  <a:schemeClr val="tx1"/>
                </a:solidFill>
              </a:rPr>
              <a:t>، الفواكه و الأعشاب العطرية</a:t>
            </a:r>
            <a:r>
              <a:rPr lang="ar-MA" sz="2400" dirty="0" err="1" smtClean="0">
                <a:solidFill>
                  <a:schemeClr val="tx1"/>
                </a:solidFill>
              </a:rPr>
              <a:t>)؛</a:t>
            </a:r>
            <a:endParaRPr lang="fr-FR" sz="2400" dirty="0" smtClean="0">
              <a:solidFill>
                <a:schemeClr val="tx1"/>
              </a:solidFill>
            </a:endParaRPr>
          </a:p>
          <a:p>
            <a:pPr lvl="0" algn="r" rtl="1"/>
            <a:r>
              <a:rPr lang="ar-MA" sz="2400" dirty="0" smtClean="0">
                <a:solidFill>
                  <a:schemeClr val="tx1"/>
                </a:solidFill>
              </a:rPr>
              <a:t>       </a:t>
            </a:r>
          </a:p>
          <a:p>
            <a:pPr lvl="0" algn="just" rtl="1"/>
            <a:r>
              <a:rPr lang="ar-MA" sz="2400" dirty="0" smtClean="0">
                <a:solidFill>
                  <a:schemeClr val="tx1"/>
                </a:solidFill>
              </a:rPr>
              <a:t> </a:t>
            </a:r>
            <a:r>
              <a:rPr lang="ar-MA" sz="2400" dirty="0" smtClean="0">
                <a:solidFill>
                  <a:schemeClr val="tx1"/>
                </a:solidFill>
              </a:rPr>
              <a:t>        </a:t>
            </a:r>
            <a:r>
              <a:rPr lang="ar-MA" sz="2400" b="1" dirty="0" smtClean="0">
                <a:solidFill>
                  <a:schemeClr val="tx1"/>
                </a:solidFill>
              </a:rPr>
              <a:t>*</a:t>
            </a:r>
            <a:r>
              <a:rPr lang="ar-MA" sz="2400" dirty="0" smtClean="0">
                <a:solidFill>
                  <a:schemeClr val="tx1"/>
                </a:solidFill>
              </a:rPr>
              <a:t>معاينة </a:t>
            </a:r>
            <a:r>
              <a:rPr lang="ar-MA" sz="2400" dirty="0" smtClean="0">
                <a:solidFill>
                  <a:schemeClr val="tx1"/>
                </a:solidFill>
              </a:rPr>
              <a:t>شهرية تهم المواد الغذائية غير </a:t>
            </a:r>
            <a:r>
              <a:rPr lang="ar-MA" sz="2400" dirty="0" err="1" smtClean="0">
                <a:solidFill>
                  <a:schemeClr val="tx1"/>
                </a:solidFill>
              </a:rPr>
              <a:t>الطرية </a:t>
            </a:r>
            <a:r>
              <a:rPr lang="ar-MA" sz="2400" dirty="0" smtClean="0">
                <a:solidFill>
                  <a:schemeClr val="tx1"/>
                </a:solidFill>
              </a:rPr>
              <a:t>(الحبوب، </a:t>
            </a:r>
            <a:r>
              <a:rPr lang="ar-MA" sz="2400" dirty="0" err="1" smtClean="0">
                <a:solidFill>
                  <a:schemeClr val="tx1"/>
                </a:solidFill>
              </a:rPr>
              <a:t>الزيوت،</a:t>
            </a:r>
            <a:r>
              <a:rPr lang="ar-MA" sz="2400" dirty="0" smtClean="0">
                <a:solidFill>
                  <a:schemeClr val="tx1"/>
                </a:solidFill>
              </a:rPr>
              <a:t> </a:t>
            </a:r>
            <a:r>
              <a:rPr lang="ar-MA" sz="2400" dirty="0" smtClean="0">
                <a:solidFill>
                  <a:schemeClr val="tx1"/>
                </a:solidFill>
              </a:rPr>
              <a:t> </a:t>
            </a:r>
          </a:p>
          <a:p>
            <a:pPr lvl="0" algn="just" rtl="1"/>
            <a:r>
              <a:rPr lang="ar-MA" sz="2400" dirty="0" smtClean="0">
                <a:solidFill>
                  <a:schemeClr val="tx1"/>
                </a:solidFill>
              </a:rPr>
              <a:t> </a:t>
            </a:r>
            <a:r>
              <a:rPr lang="ar-MA" sz="2400" dirty="0" smtClean="0">
                <a:solidFill>
                  <a:schemeClr val="tx1"/>
                </a:solidFill>
              </a:rPr>
              <a:t>        المعلبات</a:t>
            </a:r>
            <a:r>
              <a:rPr lang="ar-MA" sz="2400" dirty="0" smtClean="0">
                <a:solidFill>
                  <a:schemeClr val="tx1"/>
                </a:solidFill>
              </a:rPr>
              <a:t>، مشتقات الحليب، المشروبات غير الكحولية، السكر </a:t>
            </a:r>
            <a:r>
              <a:rPr lang="ar-MA" sz="2400" dirty="0" smtClean="0">
                <a:solidFill>
                  <a:schemeClr val="tx1"/>
                </a:solidFill>
              </a:rPr>
              <a:t>و           </a:t>
            </a:r>
          </a:p>
          <a:p>
            <a:pPr lvl="0" algn="just" rtl="1"/>
            <a:r>
              <a:rPr lang="ar-MA" sz="2400" dirty="0" smtClean="0">
                <a:solidFill>
                  <a:schemeClr val="tx1"/>
                </a:solidFill>
              </a:rPr>
              <a:t> </a:t>
            </a:r>
            <a:r>
              <a:rPr lang="ar-MA" sz="2400" dirty="0" smtClean="0">
                <a:solidFill>
                  <a:schemeClr val="tx1"/>
                </a:solidFill>
              </a:rPr>
              <a:t>         </a:t>
            </a:r>
            <a:r>
              <a:rPr lang="ar-MA" sz="2400" dirty="0" err="1" smtClean="0">
                <a:solidFill>
                  <a:schemeClr val="tx1"/>
                </a:solidFill>
              </a:rPr>
              <a:t>مشتقاته</a:t>
            </a:r>
            <a:r>
              <a:rPr lang="ar-MA" sz="2400" dirty="0" err="1" smtClean="0">
                <a:solidFill>
                  <a:schemeClr val="tx1"/>
                </a:solidFill>
              </a:rPr>
              <a:t>....</a:t>
            </a:r>
            <a:r>
              <a:rPr lang="ar-MA" sz="2400" dirty="0" smtClean="0">
                <a:solidFill>
                  <a:schemeClr val="tx1"/>
                </a:solidFill>
              </a:rPr>
              <a:t>)، المشروبات الكحولية و التبغ، الملابس و الأحذية، </a:t>
            </a:r>
            <a:r>
              <a:rPr lang="ar-MA" sz="2400" dirty="0" err="1" smtClean="0">
                <a:solidFill>
                  <a:schemeClr val="tx1"/>
                </a:solidFill>
              </a:rPr>
              <a:t>السكن،</a:t>
            </a:r>
            <a:r>
              <a:rPr lang="ar-MA" sz="2400" dirty="0" smtClean="0">
                <a:solidFill>
                  <a:schemeClr val="tx1"/>
                </a:solidFill>
              </a:rPr>
              <a:t> </a:t>
            </a:r>
            <a:r>
              <a:rPr lang="ar-MA" sz="2400" dirty="0" smtClean="0">
                <a:solidFill>
                  <a:schemeClr val="tx1"/>
                </a:solidFill>
              </a:rPr>
              <a:t> </a:t>
            </a:r>
          </a:p>
          <a:p>
            <a:pPr lvl="0" algn="just" rtl="1"/>
            <a:r>
              <a:rPr lang="ar-MA" sz="2400" dirty="0" smtClean="0">
                <a:solidFill>
                  <a:schemeClr val="tx1"/>
                </a:solidFill>
              </a:rPr>
              <a:t> </a:t>
            </a:r>
            <a:r>
              <a:rPr lang="ar-MA" sz="2400" dirty="0" smtClean="0">
                <a:solidFill>
                  <a:schemeClr val="tx1"/>
                </a:solidFill>
              </a:rPr>
              <a:t>        الأثاث</a:t>
            </a:r>
            <a:r>
              <a:rPr lang="ar-MA" sz="2400" dirty="0" smtClean="0">
                <a:solidFill>
                  <a:schemeClr val="tx1"/>
                </a:solidFill>
              </a:rPr>
              <a:t>، الصحة، النقل، المواصلات، الترفيه و الثقافة، التعليم، مطاعم و </a:t>
            </a:r>
            <a:endParaRPr lang="ar-MA" sz="2400" dirty="0" smtClean="0">
              <a:solidFill>
                <a:schemeClr val="tx1"/>
              </a:solidFill>
            </a:endParaRPr>
          </a:p>
          <a:p>
            <a:pPr lvl="0" algn="just" rtl="1"/>
            <a:r>
              <a:rPr lang="ar-MA" sz="2400" dirty="0" smtClean="0">
                <a:solidFill>
                  <a:schemeClr val="tx1"/>
                </a:solidFill>
              </a:rPr>
              <a:t> </a:t>
            </a:r>
            <a:r>
              <a:rPr lang="ar-MA" sz="2400" dirty="0" smtClean="0">
                <a:solidFill>
                  <a:schemeClr val="tx1"/>
                </a:solidFill>
              </a:rPr>
              <a:t>        فنادق</a:t>
            </a:r>
            <a:r>
              <a:rPr lang="ar-MA" sz="2400" dirty="0" smtClean="0">
                <a:solidFill>
                  <a:schemeClr val="tx1"/>
                </a:solidFill>
              </a:rPr>
              <a:t>، مواد و خدمات أخرى؛</a:t>
            </a:r>
            <a:endParaRPr lang="fr-FR" sz="2400" dirty="0" smtClean="0">
              <a:solidFill>
                <a:schemeClr val="tx1"/>
              </a:solidFill>
            </a:endParaRPr>
          </a:p>
          <a:p>
            <a:pPr lvl="0" algn="r" rtl="1"/>
            <a:r>
              <a:rPr lang="ar-MA" sz="2400" dirty="0" smtClean="0">
                <a:solidFill>
                  <a:schemeClr val="tx1"/>
                </a:solidFill>
              </a:rPr>
              <a:t>    </a:t>
            </a:r>
          </a:p>
          <a:p>
            <a:pPr lvl="0" algn="r" rtl="1"/>
            <a:r>
              <a:rPr lang="ar-MA" sz="2400" dirty="0" smtClean="0">
                <a:solidFill>
                  <a:schemeClr val="tx1"/>
                </a:solidFill>
              </a:rPr>
              <a:t> </a:t>
            </a:r>
            <a:r>
              <a:rPr lang="ar-MA" sz="2400" dirty="0" smtClean="0">
                <a:solidFill>
                  <a:schemeClr val="tx1"/>
                </a:solidFill>
              </a:rPr>
              <a:t>       </a:t>
            </a:r>
            <a:r>
              <a:rPr lang="ar-MA" sz="2400" b="1" dirty="0" smtClean="0">
                <a:solidFill>
                  <a:schemeClr val="tx1"/>
                </a:solidFill>
              </a:rPr>
              <a:t>*</a:t>
            </a:r>
            <a:r>
              <a:rPr lang="ar-MA" sz="2400" dirty="0" smtClean="0">
                <a:solidFill>
                  <a:schemeClr val="tx1"/>
                </a:solidFill>
              </a:rPr>
              <a:t>معاينة </a:t>
            </a:r>
            <a:r>
              <a:rPr lang="ar-MA" sz="2400" dirty="0" smtClean="0">
                <a:solidFill>
                  <a:schemeClr val="tx1"/>
                </a:solidFill>
              </a:rPr>
              <a:t>أثمان </a:t>
            </a:r>
            <a:r>
              <a:rPr lang="ar-MA" sz="2400" dirty="0" err="1" smtClean="0">
                <a:solidFill>
                  <a:schemeClr val="tx1"/>
                </a:solidFill>
              </a:rPr>
              <a:t>الكراء</a:t>
            </a:r>
            <a:r>
              <a:rPr lang="ar-MA" sz="2400" dirty="0" err="1" smtClean="0">
                <a:solidFill>
                  <a:schemeClr val="tx1"/>
                </a:solidFill>
              </a:rPr>
              <a:t>.</a:t>
            </a:r>
            <a:endParaRPr lang="fr-F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104B93-E32D-4712-9EDF-EB437874D518}" type="slidenum">
              <a:rPr lang="fr-FR" altLang="fr-FR" smtClean="0"/>
              <a:pPr/>
              <a:t>7</a:t>
            </a:fld>
            <a:endParaRPr lang="fr-FR" altLang="fr-FR"/>
          </a:p>
        </p:txBody>
      </p:sp>
      <p:sp>
        <p:nvSpPr>
          <p:cNvPr id="5" name="ZoneTexte 4"/>
          <p:cNvSpPr txBox="1"/>
          <p:nvPr/>
        </p:nvSpPr>
        <p:spPr>
          <a:xfrm>
            <a:off x="755576" y="764705"/>
            <a:ext cx="7704856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ar-MA" dirty="0" smtClean="0"/>
          </a:p>
          <a:p>
            <a:pPr algn="just" rtl="1">
              <a:buFont typeface="Wingdings" pitchFamily="2" charset="2"/>
              <a:buChar char="ü"/>
            </a:pPr>
            <a:endParaRPr lang="ar-MA" sz="2400" dirty="0" smtClean="0">
              <a:solidFill>
                <a:schemeClr val="tx1"/>
              </a:solidFill>
            </a:endParaRPr>
          </a:p>
          <a:p>
            <a:pPr algn="just" rtl="1">
              <a:buFont typeface="Wingdings" pitchFamily="2" charset="2"/>
              <a:buChar char="ü"/>
            </a:pPr>
            <a:r>
              <a:rPr lang="ar-MA" sz="2400" dirty="0" smtClean="0">
                <a:solidFill>
                  <a:schemeClr val="tx1"/>
                </a:solidFill>
              </a:rPr>
              <a:t>تضم </a:t>
            </a:r>
            <a:r>
              <a:rPr lang="ar-MA" sz="2400" dirty="0" smtClean="0">
                <a:solidFill>
                  <a:schemeClr val="tx1"/>
                </a:solidFill>
              </a:rPr>
              <a:t>عينة </a:t>
            </a:r>
            <a:r>
              <a:rPr lang="ar-MA" sz="2400" dirty="0" err="1" smtClean="0">
                <a:solidFill>
                  <a:schemeClr val="tx1"/>
                </a:solidFill>
              </a:rPr>
              <a:t>الكراء</a:t>
            </a:r>
            <a:r>
              <a:rPr lang="ar-MA" sz="2400" dirty="0" smtClean="0">
                <a:solidFill>
                  <a:schemeClr val="tx1"/>
                </a:solidFill>
              </a:rPr>
              <a:t> على المستوى الوطني 4777 </a:t>
            </a:r>
            <a:r>
              <a:rPr lang="ar-MA" sz="2400" dirty="0" smtClean="0">
                <a:solidFill>
                  <a:schemeClr val="tx1"/>
                </a:solidFill>
              </a:rPr>
              <a:t>مكتريا </a:t>
            </a:r>
            <a:r>
              <a:rPr lang="fr-FR" sz="2400" dirty="0" smtClean="0">
                <a:solidFill>
                  <a:schemeClr val="tx1"/>
                </a:solidFill>
              </a:rPr>
              <a:t>و ذ</a:t>
            </a:r>
            <a:r>
              <a:rPr lang="ar-MA" sz="2400" dirty="0" smtClean="0">
                <a:solidFill>
                  <a:schemeClr val="tx1"/>
                </a:solidFill>
              </a:rPr>
              <a:t>الك  استنادا إلى نتائج الإحصاء العام للسكان و السكنى لسنة </a:t>
            </a:r>
            <a:r>
              <a:rPr lang="ar-MA" sz="2400" dirty="0" err="1" smtClean="0">
                <a:solidFill>
                  <a:schemeClr val="tx1"/>
                </a:solidFill>
              </a:rPr>
              <a:t>2004.</a:t>
            </a:r>
            <a:r>
              <a:rPr lang="ar-MA" sz="2800" b="1" dirty="0" smtClean="0">
                <a:solidFill>
                  <a:schemeClr val="tx1"/>
                </a:solidFill>
              </a:rPr>
              <a:t> </a:t>
            </a:r>
          </a:p>
          <a:p>
            <a:pPr algn="r" rtl="1">
              <a:buFont typeface="Wingdings" pitchFamily="2" charset="2"/>
              <a:buChar char="ü"/>
            </a:pPr>
            <a:endParaRPr lang="ar-MA" sz="2400" b="1" dirty="0" smtClean="0"/>
          </a:p>
          <a:p>
            <a:pPr algn="just" rtl="1">
              <a:buFont typeface="Wingdings" pitchFamily="2" charset="2"/>
              <a:buChar char="ü"/>
            </a:pPr>
            <a:r>
              <a:rPr lang="ar-MA" sz="2400" dirty="0" smtClean="0">
                <a:solidFill>
                  <a:schemeClr val="tx1"/>
                </a:solidFill>
              </a:rPr>
              <a:t>تضم عينة </a:t>
            </a:r>
            <a:r>
              <a:rPr lang="ar-MA" sz="2400" dirty="0" err="1" smtClean="0">
                <a:solidFill>
                  <a:schemeClr val="tx1"/>
                </a:solidFill>
              </a:rPr>
              <a:t>الكراء</a:t>
            </a:r>
            <a:r>
              <a:rPr lang="ar-MA" sz="2400" dirty="0" smtClean="0">
                <a:solidFill>
                  <a:schemeClr val="tx1"/>
                </a:solidFill>
              </a:rPr>
              <a:t> على مستوى جهة الرباط-سلا-القنيطرة 773 </a:t>
            </a:r>
            <a:r>
              <a:rPr lang="ar-MA" sz="2400" dirty="0" err="1" smtClean="0">
                <a:solidFill>
                  <a:schemeClr val="tx1"/>
                </a:solidFill>
              </a:rPr>
              <a:t>مكتريا </a:t>
            </a:r>
            <a:r>
              <a:rPr lang="ar-MA" sz="2400" dirty="0" smtClean="0">
                <a:solidFill>
                  <a:schemeClr val="tx1"/>
                </a:solidFill>
              </a:rPr>
              <a:t>(591 مكتري بمدينتي الرباط و سلا و 182 مكتري بمدينة القنيطرة) و هو ما يمثل 16,2 </a:t>
            </a:r>
            <a:r>
              <a:rPr lang="fr-FR" sz="2400" dirty="0" smtClean="0">
                <a:solidFill>
                  <a:schemeClr val="tx1"/>
                </a:solidFill>
              </a:rPr>
              <a:t>% </a:t>
            </a:r>
            <a:r>
              <a:rPr lang="ar-MA" sz="2400" dirty="0" smtClean="0">
                <a:solidFill>
                  <a:schemeClr val="tx1"/>
                </a:solidFill>
              </a:rPr>
              <a:t>من العينة الوطنية</a:t>
            </a:r>
            <a:r>
              <a:rPr lang="ar-MA" sz="2400" dirty="0" smtClean="0">
                <a:solidFill>
                  <a:schemeClr val="tx1"/>
                </a:solidFill>
              </a:rPr>
              <a:t>.</a:t>
            </a:r>
          </a:p>
          <a:p>
            <a:pPr algn="just" rtl="1">
              <a:buFont typeface="Wingdings" pitchFamily="2" charset="2"/>
              <a:buChar char="ü"/>
            </a:pPr>
            <a:endParaRPr lang="ar-MA" sz="2400" dirty="0" smtClean="0">
              <a:solidFill>
                <a:schemeClr val="tx1"/>
              </a:solidFill>
            </a:endParaRPr>
          </a:p>
          <a:p>
            <a:pPr algn="just" rtl="1">
              <a:buFont typeface="Wingdings" pitchFamily="2" charset="2"/>
              <a:buChar char="ü"/>
            </a:pPr>
            <a:r>
              <a:rPr lang="ar-MA" sz="2400" dirty="0" smtClean="0">
                <a:solidFill>
                  <a:schemeClr val="tx1"/>
                </a:solidFill>
              </a:rPr>
              <a:t>صيغة الحساب المعتمدة </a:t>
            </a:r>
            <a:r>
              <a:rPr lang="ar-MA" sz="2400" dirty="0" err="1" smtClean="0">
                <a:solidFill>
                  <a:schemeClr val="tx1"/>
                </a:solidFill>
              </a:rPr>
              <a:t>هي </a:t>
            </a:r>
            <a:r>
              <a:rPr lang="ar-MA" sz="2400" dirty="0" smtClean="0">
                <a:solidFill>
                  <a:schemeClr val="tx1"/>
                </a:solidFill>
              </a:rPr>
              <a:t>"</a:t>
            </a:r>
            <a:r>
              <a:rPr lang="ar-MA" sz="2400" dirty="0" err="1" smtClean="0">
                <a:solidFill>
                  <a:schemeClr val="tx1"/>
                </a:solidFill>
              </a:rPr>
              <a:t>لاسبير</a:t>
            </a:r>
            <a:r>
              <a:rPr lang="ar-MA" sz="2400" dirty="0" smtClean="0">
                <a:solidFill>
                  <a:schemeClr val="tx1"/>
                </a:solidFill>
              </a:rPr>
              <a:t> </a:t>
            </a:r>
            <a:r>
              <a:rPr lang="ar-MA" sz="2400" dirty="0" err="1" smtClean="0">
                <a:solidFill>
                  <a:schemeClr val="tx1"/>
                </a:solidFill>
              </a:rPr>
              <a:t>المتسلسلة".</a:t>
            </a:r>
            <a:r>
              <a:rPr lang="ar-MA" sz="2400" dirty="0" smtClean="0">
                <a:solidFill>
                  <a:schemeClr val="tx1"/>
                </a:solidFill>
              </a:rPr>
              <a:t> ومن مزايـا هذه الطريقـة أنهـا تمكن من تحييـن سلـة المواد ومعاملات </a:t>
            </a:r>
            <a:r>
              <a:rPr lang="ar-MA" sz="2400" dirty="0" err="1" smtClean="0">
                <a:solidFill>
                  <a:schemeClr val="tx1"/>
                </a:solidFill>
              </a:rPr>
              <a:t>الترجيح.</a:t>
            </a:r>
            <a:r>
              <a:rPr lang="ar-MA" sz="2400" dirty="0" smtClean="0">
                <a:solidFill>
                  <a:schemeClr val="tx1"/>
                </a:solidFill>
              </a:rPr>
              <a:t> كما أنها تساعـد على حل مشكـل المواد الموسمية</a:t>
            </a:r>
            <a:r>
              <a:rPr lang="ar-SA" sz="2400" dirty="0" err="1" smtClean="0">
                <a:solidFill>
                  <a:schemeClr val="tx1"/>
                </a:solidFill>
              </a:rPr>
              <a:t>.</a:t>
            </a:r>
            <a:endParaRPr lang="ar-MA" sz="2400" dirty="0" smtClean="0">
              <a:solidFill>
                <a:schemeClr val="tx1"/>
              </a:solidFill>
            </a:endParaRPr>
          </a:p>
          <a:p>
            <a:pPr algn="just" rtl="1">
              <a:buFont typeface="Wingdings" pitchFamily="2" charset="2"/>
              <a:buChar char="ü"/>
            </a:pPr>
            <a:endParaRPr lang="fr-FR" sz="2400" dirty="0" smtClean="0">
              <a:solidFill>
                <a:schemeClr val="tx1"/>
              </a:solidFill>
            </a:endParaRPr>
          </a:p>
          <a:p>
            <a:pPr algn="just" rtl="1"/>
            <a:endParaRPr lang="fr-F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104B93-E32D-4712-9EDF-EB437874D518}" type="slidenum">
              <a:rPr lang="fr-FR" altLang="fr-FR" smtClean="0"/>
              <a:pPr/>
              <a:t>8</a:t>
            </a:fld>
            <a:endParaRPr lang="fr-FR" altLang="fr-FR"/>
          </a:p>
        </p:txBody>
      </p:sp>
      <p:sp>
        <p:nvSpPr>
          <p:cNvPr id="5" name="ZoneTexte 4"/>
          <p:cNvSpPr txBox="1"/>
          <p:nvPr/>
        </p:nvSpPr>
        <p:spPr>
          <a:xfrm>
            <a:off x="323528" y="692696"/>
            <a:ext cx="813690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MA" sz="2800" b="1" dirty="0" smtClean="0">
                <a:solidFill>
                  <a:srgbClr val="FF0000"/>
                </a:solidFill>
              </a:rPr>
              <a:t>نتائج </a:t>
            </a:r>
            <a:r>
              <a:rPr lang="ar-MA" sz="2800" b="1" dirty="0" smtClean="0">
                <a:solidFill>
                  <a:srgbClr val="FF0000"/>
                </a:solidFill>
              </a:rPr>
              <a:t>الرقم الاستدلالي للأثمان عند </a:t>
            </a:r>
            <a:r>
              <a:rPr lang="ar-MA" sz="2800" b="1" dirty="0" smtClean="0">
                <a:solidFill>
                  <a:srgbClr val="FF0000"/>
                </a:solidFill>
              </a:rPr>
              <a:t>الاستهلاك</a:t>
            </a:r>
          </a:p>
          <a:p>
            <a:pPr algn="r" rtl="1"/>
            <a:endParaRPr lang="fr-FR" sz="2800" b="1" dirty="0" smtClean="0">
              <a:solidFill>
                <a:srgbClr val="FF0000"/>
              </a:solidFill>
            </a:endParaRPr>
          </a:p>
          <a:p>
            <a:pPr algn="ctr" rtl="1"/>
            <a:endParaRPr lang="ar-MA" sz="2400" dirty="0" smtClean="0"/>
          </a:p>
          <a:p>
            <a:pPr algn="just" rtl="1"/>
            <a:endParaRPr lang="ar-MA" sz="2400" dirty="0" smtClean="0"/>
          </a:p>
          <a:p>
            <a:pPr algn="just" rtl="1"/>
            <a:endParaRPr lang="ar-MA" sz="2400" dirty="0" smtClean="0"/>
          </a:p>
          <a:p>
            <a:pPr algn="just" rtl="1"/>
            <a:endParaRPr lang="ar-MA" sz="2400" dirty="0" smtClean="0"/>
          </a:p>
          <a:p>
            <a:pPr algn="just" rtl="1"/>
            <a:endParaRPr lang="fr-FR" sz="2400" dirty="0" smtClean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1475656" y="1844824"/>
          <a:ext cx="6264696" cy="4267200"/>
        </p:xfrm>
        <a:graphic>
          <a:graphicData uri="http://schemas.openxmlformats.org/drawingml/2006/table">
            <a:tbl>
              <a:tblPr rtl="1"/>
              <a:tblGrid>
                <a:gridCol w="1566174"/>
                <a:gridCol w="1566174"/>
                <a:gridCol w="1566174"/>
                <a:gridCol w="1566174"/>
              </a:tblGrid>
              <a:tr h="288032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MA" sz="2000" b="1" dirty="0">
                          <a:latin typeface="Times New Roman"/>
                          <a:ea typeface="Times New Roman"/>
                        </a:rPr>
                        <a:t>الشهر</a:t>
                      </a:r>
                      <a:endParaRPr lang="fr-FR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MA" sz="2000" b="1" dirty="0">
                          <a:latin typeface="Times New Roman"/>
                          <a:ea typeface="Times New Roman"/>
                        </a:rPr>
                        <a:t>المغرب</a:t>
                      </a:r>
                      <a:endParaRPr lang="fr-FR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MA" sz="2000" b="1" dirty="0">
                          <a:latin typeface="Times New Roman"/>
                          <a:ea typeface="Times New Roman"/>
                        </a:rPr>
                        <a:t>الرباط</a:t>
                      </a:r>
                      <a:endParaRPr lang="fr-FR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MA" sz="2000" b="1" dirty="0">
                          <a:latin typeface="Times New Roman"/>
                          <a:ea typeface="Times New Roman"/>
                        </a:rPr>
                        <a:t>القنيطرة</a:t>
                      </a:r>
                      <a:endParaRPr lang="fr-FR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MA" sz="2000" b="1" dirty="0">
                          <a:latin typeface="Times New Roman"/>
                          <a:ea typeface="Times New Roman"/>
                        </a:rPr>
                        <a:t>يناير</a:t>
                      </a:r>
                      <a:endParaRPr lang="fr-FR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113,2</a:t>
                      </a:r>
                      <a:endParaRPr lang="fr-FR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111,0</a:t>
                      </a:r>
                      <a:endParaRPr lang="fr-FR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20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112,6</a:t>
                      </a:r>
                      <a:endParaRPr lang="fr-FR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MA" sz="2000" b="1" dirty="0">
                          <a:latin typeface="Times New Roman"/>
                          <a:ea typeface="Times New Roman"/>
                        </a:rPr>
                        <a:t>فبراير</a:t>
                      </a:r>
                      <a:endParaRPr lang="fr-FR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113,0</a:t>
                      </a:r>
                      <a:endParaRPr lang="fr-FR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20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110,9</a:t>
                      </a:r>
                      <a:endParaRPr lang="fr-FR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20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112,3</a:t>
                      </a:r>
                      <a:endParaRPr lang="fr-FR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MA" sz="2000" b="1" dirty="0">
                          <a:latin typeface="Times New Roman"/>
                          <a:ea typeface="Times New Roman"/>
                        </a:rPr>
                        <a:t>مارس</a:t>
                      </a:r>
                      <a:endParaRPr lang="fr-FR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112,7</a:t>
                      </a:r>
                      <a:endParaRPr lang="fr-FR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20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110,9</a:t>
                      </a:r>
                      <a:endParaRPr lang="fr-FR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20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112,3</a:t>
                      </a:r>
                      <a:endParaRPr lang="fr-FR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MA" sz="2000" b="1">
                          <a:latin typeface="Times New Roman"/>
                          <a:ea typeface="Times New Roman"/>
                        </a:rPr>
                        <a:t>أبريل</a:t>
                      </a:r>
                      <a:endParaRPr lang="fr-FR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112,8</a:t>
                      </a:r>
                      <a:endParaRPr lang="fr-FR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20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110,6</a:t>
                      </a:r>
                      <a:endParaRPr lang="fr-FR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20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111,9</a:t>
                      </a:r>
                      <a:endParaRPr lang="fr-FR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MA" sz="2000" b="1">
                          <a:latin typeface="Times New Roman"/>
                          <a:ea typeface="Times New Roman"/>
                        </a:rPr>
                        <a:t>ماي</a:t>
                      </a:r>
                      <a:endParaRPr lang="fr-FR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112,6</a:t>
                      </a:r>
                      <a:endParaRPr lang="fr-FR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110,8</a:t>
                      </a:r>
                      <a:endParaRPr lang="fr-FR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20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112,1</a:t>
                      </a:r>
                      <a:endParaRPr lang="fr-FR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MA" sz="2000" b="1">
                          <a:latin typeface="Times New Roman"/>
                          <a:ea typeface="Times New Roman"/>
                        </a:rPr>
                        <a:t>يونيو</a:t>
                      </a:r>
                      <a:endParaRPr lang="fr-FR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112,8</a:t>
                      </a:r>
                      <a:endParaRPr lang="fr-FR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110,7</a:t>
                      </a:r>
                      <a:endParaRPr lang="fr-FR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20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112,3</a:t>
                      </a:r>
                      <a:endParaRPr lang="fr-FR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MA" sz="2000" b="1">
                          <a:latin typeface="Times New Roman"/>
                          <a:ea typeface="Times New Roman"/>
                        </a:rPr>
                        <a:t>يوليوز</a:t>
                      </a:r>
                      <a:endParaRPr lang="fr-FR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20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112,9</a:t>
                      </a:r>
                      <a:endParaRPr lang="fr-FR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111,4</a:t>
                      </a:r>
                      <a:endParaRPr lang="fr-FR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20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112,3</a:t>
                      </a:r>
                      <a:endParaRPr lang="fr-FR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MA" sz="2000" b="1">
                          <a:latin typeface="Times New Roman"/>
                          <a:ea typeface="Times New Roman"/>
                        </a:rPr>
                        <a:t>غشت</a:t>
                      </a:r>
                      <a:endParaRPr lang="fr-FR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20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113,6</a:t>
                      </a:r>
                      <a:endParaRPr lang="fr-FR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111,5</a:t>
                      </a:r>
                      <a:endParaRPr lang="fr-FR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113,2</a:t>
                      </a:r>
                      <a:endParaRPr lang="fr-FR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MA" sz="2000" b="1">
                          <a:latin typeface="Times New Roman"/>
                          <a:ea typeface="Times New Roman"/>
                        </a:rPr>
                        <a:t>شتنبر</a:t>
                      </a:r>
                      <a:endParaRPr lang="fr-FR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20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113,7</a:t>
                      </a:r>
                      <a:endParaRPr lang="fr-FR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20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111,5</a:t>
                      </a:r>
                      <a:endParaRPr lang="fr-FR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113,6</a:t>
                      </a:r>
                      <a:endParaRPr lang="fr-FR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MA" sz="2000" b="1">
                          <a:latin typeface="Times New Roman"/>
                          <a:ea typeface="Times New Roman"/>
                        </a:rPr>
                        <a:t>أكتوبر</a:t>
                      </a:r>
                      <a:endParaRPr lang="fr-FR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20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114,4</a:t>
                      </a:r>
                      <a:endParaRPr lang="fr-FR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20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112,9</a:t>
                      </a:r>
                      <a:endParaRPr lang="fr-FR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113,9</a:t>
                      </a:r>
                      <a:endParaRPr lang="fr-FR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MA" sz="2000" b="1">
                          <a:latin typeface="Times New Roman"/>
                          <a:ea typeface="Times New Roman"/>
                        </a:rPr>
                        <a:t>نونبر</a:t>
                      </a:r>
                      <a:endParaRPr lang="fr-FR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114,4</a:t>
                      </a:r>
                      <a:endParaRPr lang="fr-FR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20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112,6</a:t>
                      </a:r>
                      <a:endParaRPr lang="fr-FR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114,1</a:t>
                      </a:r>
                      <a:endParaRPr lang="fr-FR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MA" sz="2000" b="1">
                          <a:latin typeface="Times New Roman"/>
                          <a:ea typeface="Times New Roman"/>
                        </a:rPr>
                        <a:t>دجنبر</a:t>
                      </a:r>
                      <a:endParaRPr lang="fr-FR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20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114,7</a:t>
                      </a:r>
                      <a:endParaRPr lang="fr-FR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20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112,7</a:t>
                      </a:r>
                      <a:endParaRPr lang="fr-FR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114,3</a:t>
                      </a:r>
                      <a:endParaRPr lang="fr-FR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SA" sz="2000" b="1">
                          <a:solidFill>
                            <a:srgbClr val="984806"/>
                          </a:solidFill>
                          <a:latin typeface="Times New Roman"/>
                          <a:ea typeface="Times New Roman"/>
                        </a:rPr>
                        <a:t>المجموع</a:t>
                      </a:r>
                      <a:endParaRPr lang="fr-FR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984806"/>
                          </a:solidFill>
                          <a:latin typeface="Times New Roman"/>
                          <a:ea typeface="Times New Roman"/>
                        </a:rPr>
                        <a:t>113,4</a:t>
                      </a:r>
                      <a:endParaRPr lang="fr-FR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r-FR" sz="2000" b="1">
                          <a:solidFill>
                            <a:srgbClr val="984806"/>
                          </a:solidFill>
                          <a:latin typeface="Times New Roman"/>
                          <a:ea typeface="Times New Roman"/>
                        </a:rPr>
                        <a:t>111,5</a:t>
                      </a:r>
                      <a:endParaRPr lang="fr-FR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984806"/>
                          </a:solidFill>
                          <a:latin typeface="Times New Roman"/>
                          <a:ea typeface="Times New Roman"/>
                        </a:rPr>
                        <a:t>112,9</a:t>
                      </a:r>
                      <a:endParaRPr lang="fr-FR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267744" y="1412776"/>
            <a:ext cx="48510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000" b="1" dirty="0" smtClean="0">
                <a:solidFill>
                  <a:srgbClr val="CC6600"/>
                </a:solidFill>
              </a:rPr>
              <a:t>التطور الشهري للأثمان عند الاستهلاك خلال سنة 2014</a:t>
            </a:r>
            <a:endParaRPr lang="fr-FR" sz="2000" dirty="0">
              <a:solidFill>
                <a:srgbClr val="CC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104B93-E32D-4712-9EDF-EB437874D518}" type="slidenum">
              <a:rPr lang="fr-FR" altLang="fr-FR" smtClean="0"/>
              <a:pPr/>
              <a:t>9</a:t>
            </a:fld>
            <a:endParaRPr lang="fr-FR" altLang="fr-FR"/>
          </a:p>
        </p:txBody>
      </p:sp>
      <p:sp>
        <p:nvSpPr>
          <p:cNvPr id="5" name="ZoneTexte 4"/>
          <p:cNvSpPr txBox="1"/>
          <p:nvPr/>
        </p:nvSpPr>
        <p:spPr>
          <a:xfrm>
            <a:off x="323528" y="764704"/>
            <a:ext cx="81369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ar-MA" dirty="0" smtClean="0"/>
          </a:p>
          <a:p>
            <a:pPr algn="just" rtl="1"/>
            <a:endParaRPr lang="fr-FR" sz="2400" dirty="0" smtClean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1475656" y="1412776"/>
          <a:ext cx="5904656" cy="4464502"/>
        </p:xfrm>
        <a:graphic>
          <a:graphicData uri="http://schemas.openxmlformats.org/drawingml/2006/table">
            <a:tbl>
              <a:tblPr rtl="1"/>
              <a:tblGrid>
                <a:gridCol w="1476164"/>
                <a:gridCol w="1476164"/>
                <a:gridCol w="1476164"/>
                <a:gridCol w="1476164"/>
              </a:tblGrid>
              <a:tr h="318893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MA" sz="2000" b="1" dirty="0">
                          <a:latin typeface="Times New Roman"/>
                          <a:ea typeface="Times New Roman"/>
                        </a:rPr>
                        <a:t>الشهر</a:t>
                      </a:r>
                      <a:endParaRPr lang="fr-FR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MA" sz="2000" b="1" dirty="0">
                          <a:latin typeface="Times New Roman"/>
                          <a:ea typeface="Times New Roman"/>
                        </a:rPr>
                        <a:t>المغرب</a:t>
                      </a:r>
                      <a:endParaRPr lang="fr-FR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MA" sz="2000" b="1" dirty="0">
                          <a:latin typeface="Times New Roman"/>
                          <a:ea typeface="Times New Roman"/>
                        </a:rPr>
                        <a:t>الرباط</a:t>
                      </a:r>
                      <a:endParaRPr lang="fr-FR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MA" sz="2000" b="1" dirty="0">
                          <a:latin typeface="Times New Roman"/>
                          <a:ea typeface="Times New Roman"/>
                        </a:rPr>
                        <a:t>القنيطرة</a:t>
                      </a:r>
                      <a:endParaRPr lang="fr-FR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893"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MA" sz="2000" b="1" dirty="0">
                          <a:latin typeface="Times New Roman"/>
                          <a:ea typeface="Times New Roman"/>
                        </a:rPr>
                        <a:t>يناير</a:t>
                      </a:r>
                      <a:endParaRPr lang="fr-FR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115,0</a:t>
                      </a:r>
                      <a:endParaRPr lang="fr-FR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20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113,0</a:t>
                      </a:r>
                      <a:endParaRPr lang="fr-FR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20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114,6</a:t>
                      </a:r>
                      <a:endParaRPr lang="fr-FR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893"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MA" sz="2000" b="1" dirty="0">
                          <a:latin typeface="Times New Roman"/>
                          <a:ea typeface="Times New Roman"/>
                        </a:rPr>
                        <a:t>فبراير</a:t>
                      </a:r>
                      <a:endParaRPr lang="fr-FR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114,5</a:t>
                      </a:r>
                      <a:endParaRPr lang="fr-FR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112,2</a:t>
                      </a:r>
                      <a:endParaRPr lang="fr-FR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20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114,1</a:t>
                      </a:r>
                      <a:endParaRPr lang="fr-FR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893"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MA" sz="2000" b="1" dirty="0">
                          <a:latin typeface="Times New Roman"/>
                          <a:ea typeface="Times New Roman"/>
                        </a:rPr>
                        <a:t>مارس</a:t>
                      </a:r>
                      <a:endParaRPr lang="fr-FR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114,5</a:t>
                      </a:r>
                      <a:endParaRPr lang="fr-FR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20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112,4</a:t>
                      </a:r>
                      <a:endParaRPr lang="fr-FR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20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114,1</a:t>
                      </a:r>
                      <a:endParaRPr lang="fr-FR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893"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MA" sz="2000" b="1">
                          <a:latin typeface="Times New Roman"/>
                          <a:ea typeface="Times New Roman"/>
                        </a:rPr>
                        <a:t>أبريل</a:t>
                      </a:r>
                      <a:endParaRPr lang="fr-FR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114,7</a:t>
                      </a:r>
                      <a:endParaRPr lang="fr-FR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20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112,3</a:t>
                      </a:r>
                      <a:endParaRPr lang="fr-FR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20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114,1</a:t>
                      </a:r>
                      <a:endParaRPr lang="fr-FR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893"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MA" sz="2000" b="1">
                          <a:latin typeface="Times New Roman"/>
                          <a:ea typeface="Times New Roman"/>
                        </a:rPr>
                        <a:t>ماي</a:t>
                      </a:r>
                      <a:endParaRPr lang="fr-FR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114,9</a:t>
                      </a:r>
                      <a:endParaRPr lang="fr-FR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20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112,9</a:t>
                      </a:r>
                      <a:endParaRPr lang="fr-FR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20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114,5</a:t>
                      </a:r>
                      <a:endParaRPr lang="fr-FR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893"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MA" sz="2000" b="1">
                          <a:latin typeface="Times New Roman"/>
                          <a:ea typeface="Times New Roman"/>
                        </a:rPr>
                        <a:t>يونيو</a:t>
                      </a:r>
                      <a:endParaRPr lang="fr-FR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115,0</a:t>
                      </a:r>
                      <a:endParaRPr lang="fr-FR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20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113,0</a:t>
                      </a:r>
                      <a:endParaRPr lang="fr-FR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20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114,4</a:t>
                      </a:r>
                      <a:endParaRPr lang="fr-FR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893"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MA" sz="2000" b="1">
                          <a:latin typeface="Times New Roman"/>
                          <a:ea typeface="Times New Roman"/>
                        </a:rPr>
                        <a:t>يوليوز</a:t>
                      </a:r>
                      <a:endParaRPr lang="fr-FR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20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115,6</a:t>
                      </a:r>
                      <a:endParaRPr lang="fr-FR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113,5</a:t>
                      </a:r>
                      <a:endParaRPr lang="fr-FR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20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115,3</a:t>
                      </a:r>
                      <a:endParaRPr lang="fr-FR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893"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MA" sz="2000" b="1">
                          <a:latin typeface="Times New Roman"/>
                          <a:ea typeface="Times New Roman"/>
                        </a:rPr>
                        <a:t>غشت</a:t>
                      </a:r>
                      <a:endParaRPr lang="fr-FR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20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115,5</a:t>
                      </a:r>
                      <a:endParaRPr lang="fr-FR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113,2</a:t>
                      </a:r>
                      <a:endParaRPr lang="fr-FR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20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115,1</a:t>
                      </a:r>
                      <a:endParaRPr lang="fr-FR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893"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MA" sz="2000" b="1">
                          <a:latin typeface="Times New Roman"/>
                          <a:ea typeface="Times New Roman"/>
                        </a:rPr>
                        <a:t>شتنبر</a:t>
                      </a:r>
                      <a:endParaRPr lang="fr-FR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20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  <a:endParaRPr lang="fr-FR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  <a:endParaRPr lang="fr-FR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20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  <a:endParaRPr lang="fr-FR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893"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MA" sz="2000" b="1">
                          <a:latin typeface="Times New Roman"/>
                          <a:ea typeface="Times New Roman"/>
                        </a:rPr>
                        <a:t>أكتوبر</a:t>
                      </a:r>
                      <a:endParaRPr lang="fr-FR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20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  <a:endParaRPr lang="fr-FR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  <a:endParaRPr lang="fr-FR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20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  <a:endParaRPr lang="fr-FR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893"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MA" sz="2000" b="1">
                          <a:latin typeface="Times New Roman"/>
                          <a:ea typeface="Times New Roman"/>
                        </a:rPr>
                        <a:t>نونبر</a:t>
                      </a:r>
                      <a:endParaRPr lang="fr-FR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20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  <a:endParaRPr lang="fr-FR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  <a:endParaRPr lang="fr-FR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20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  <a:endParaRPr lang="fr-FR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893"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MA" sz="2000" b="1">
                          <a:latin typeface="Times New Roman"/>
                          <a:ea typeface="Times New Roman"/>
                        </a:rPr>
                        <a:t>دجنبر</a:t>
                      </a:r>
                      <a:endParaRPr lang="fr-FR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20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  <a:endParaRPr lang="fr-FR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  <a:endParaRPr lang="fr-FR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  <a:endParaRPr lang="fr-FR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893"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SA" sz="2000" b="1">
                          <a:solidFill>
                            <a:srgbClr val="984806"/>
                          </a:solidFill>
                          <a:latin typeface="Times New Roman"/>
                          <a:ea typeface="Times New Roman"/>
                        </a:rPr>
                        <a:t>المجموع</a:t>
                      </a:r>
                      <a:endParaRPr lang="fr-FR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2000" b="1">
                          <a:solidFill>
                            <a:srgbClr val="984806"/>
                          </a:solidFill>
                          <a:latin typeface="Times New Roman"/>
                          <a:ea typeface="Times New Roman"/>
                        </a:rPr>
                        <a:t>115,0</a:t>
                      </a:r>
                      <a:endParaRPr lang="fr-FR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2000" b="1">
                          <a:solidFill>
                            <a:srgbClr val="984806"/>
                          </a:solidFill>
                          <a:latin typeface="Times New Roman"/>
                          <a:ea typeface="Times New Roman"/>
                        </a:rPr>
                        <a:t>112,8</a:t>
                      </a:r>
                      <a:endParaRPr lang="fr-FR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984806"/>
                          </a:solidFill>
                          <a:latin typeface="Times New Roman"/>
                          <a:ea typeface="Times New Roman"/>
                        </a:rPr>
                        <a:t>114,6</a:t>
                      </a:r>
                      <a:endParaRPr lang="fr-FR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979712" y="980728"/>
            <a:ext cx="48510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000" b="1" dirty="0" smtClean="0">
                <a:solidFill>
                  <a:srgbClr val="CC6600"/>
                </a:solidFill>
              </a:rPr>
              <a:t>التطور الشهري للأثمان عند الاستهلاك خلال سنة </a:t>
            </a:r>
            <a:r>
              <a:rPr lang="ar-MA" sz="2000" b="1" dirty="0" smtClean="0">
                <a:solidFill>
                  <a:srgbClr val="CC6600"/>
                </a:solidFill>
              </a:rPr>
              <a:t>2015</a:t>
            </a:r>
            <a:endParaRPr lang="fr-FR" sz="2000" dirty="0">
              <a:solidFill>
                <a:srgbClr val="CC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cp_mod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rgbClr val="F18E00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rgbClr val="F18E00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hcp_mod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p_mod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p_mod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p_mod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p_mod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p_mod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_mod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_mod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_mod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_mod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_mod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_mod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61242</TotalTime>
  <Words>1238</Words>
  <Application>Microsoft Office PowerPoint</Application>
  <PresentationFormat>Affichage à l'écran (4:3)</PresentationFormat>
  <Paragraphs>411</Paragraphs>
  <Slides>19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hcp_model</vt:lpstr>
      <vt:lpstr>المديرية الجهوية  للرباط-سلا-القنيطرة 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</vt:vector>
  </TitlesOfParts>
  <Company>dcn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mafkir</dc:creator>
  <cp:lastModifiedBy>hicham</cp:lastModifiedBy>
  <cp:revision>928</cp:revision>
  <cp:lastPrinted>2015-10-11T16:10:36Z</cp:lastPrinted>
  <dcterms:created xsi:type="dcterms:W3CDTF">2008-03-11T16:08:11Z</dcterms:created>
  <dcterms:modified xsi:type="dcterms:W3CDTF">2015-10-20T15:44:10Z</dcterms:modified>
</cp:coreProperties>
</file>