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7"/>
  </p:notesMasterIdLst>
  <p:handoutMasterIdLst>
    <p:handoutMasterId r:id="rId8"/>
  </p:handoutMasterIdLst>
  <p:sldIdLst>
    <p:sldId id="679" r:id="rId2"/>
    <p:sldId id="555" r:id="rId3"/>
    <p:sldId id="681" r:id="rId4"/>
    <p:sldId id="680" r:id="rId5"/>
    <p:sldId id="682" r:id="rId6"/>
  </p:sldIdLst>
  <p:sldSz cx="9144000" cy="6858000" type="screen4x3"/>
  <p:notesSz cx="6669088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51B2E"/>
    <a:srgbClr val="0000FF"/>
    <a:srgbClr val="660033"/>
    <a:srgbClr val="CC6600"/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3" autoAdjust="0"/>
    <p:restoredTop sz="95072" autoAdjust="0"/>
  </p:normalViewPr>
  <p:slideViewPr>
    <p:cSldViewPr>
      <p:cViewPr varScale="1">
        <p:scale>
          <a:sx n="87" d="100"/>
          <a:sy n="87" d="100"/>
        </p:scale>
        <p:origin x="-15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3C10E7-D77C-435E-AAC4-AF63DE624F31}" type="datetimeFigureOut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9115491F-6A43-4E9F-980B-A5C9F79774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6F839551-0EE0-4BC2-8264-152FB5848C2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altLang="fr-FR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1275" y="6513513"/>
            <a:ext cx="10556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57D6A904-ECBA-49AD-9529-D8654DAC4D7C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fld id="{9352442F-9492-4A8D-A4C5-95757B62507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AB67-8E04-4922-9EB9-5565B6A8E147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10B55-4D84-4E80-B0F6-C2759FA739C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E078-DAE6-4C39-94C1-B077255B45ED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8BF93-363B-4B15-BCB8-1CAC531AF7C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A566E-2859-4905-A24D-B3C6D2158F45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BEEC4-11FC-469A-BF92-D7E17C9CB5D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39A90-5143-4A56-B9C0-5411913AC139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17F35-63BD-4C65-BFF4-7FC76E3132A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295E-AD09-4745-A68A-8B48859B9ED1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84743-8C7C-4B84-A9C6-DF4E100D102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BD9D-FB91-40D7-B726-1BBB98C8813B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5E632-C8C8-4C6C-8B22-65980873CB2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F0FA-805B-4173-8C4E-14C22436C77D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7F487-A4A6-476A-8789-6931F68E16E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AF38-8614-41F6-BCED-6DFD29527B30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04B93-E32D-4712-9EDF-EB437874D51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5746B-5A4C-4609-85E1-9E3085960AA5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5490A-9A3C-4C7C-A1DF-A474215E95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CA1DA-953E-4CB2-82DF-46DEFAD378CE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050D5-9E47-4920-8A6A-B58C0C73EAF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1AC2-AD31-491B-8BC4-8BBE2519D916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9C069-36F7-4690-BD47-ADD204929DD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CEC-373C-40FB-920C-A5A99C81466C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4849F-8BB2-4FDA-9480-76C6C03E0C2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9B147-2942-4264-AC30-B338C55F8FDA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81926-21A6-4101-9C22-F7526AFE378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85D34-03BC-42FB-B378-18FA2604BB12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36203-39FB-47DA-BEF0-FF52FB6D623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11CB8-7303-4271-BCBE-751BF6BBE251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F1008-E558-45FC-B6C4-7D82553BC1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55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E9F8D2D-234D-4F2F-90FB-87F489F41276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pitchFamily="34" charset="0"/>
              </a:defRPr>
            </a:lvl1pPr>
          </a:lstStyle>
          <a:p>
            <a:fld id="{2E5DED65-AF0F-45F2-8C62-1FDF3BD7D3C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  <p:sldLayoutId id="2147484360" r:id="rId13"/>
    <p:sldLayoutId id="2147484361" r:id="rId14"/>
    <p:sldLayoutId id="2147484362" r:id="rId15"/>
    <p:sldLayoutId id="2147484363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0232" y="765175"/>
            <a:ext cx="2088232" cy="503585"/>
          </a:xfrm>
        </p:spPr>
        <p:txBody>
          <a:bodyPr/>
          <a:lstStyle/>
          <a:p>
            <a:pPr algn="r"/>
            <a:r>
              <a:rPr lang="ar-MA" sz="1200" dirty="0" smtClean="0"/>
              <a:t>المديرية </a:t>
            </a:r>
            <a:r>
              <a:rPr lang="ar-MA" sz="1200" dirty="0" err="1" smtClean="0"/>
              <a:t>الجهوية</a:t>
            </a:r>
            <a:r>
              <a:rPr lang="ar-MA" sz="1200" dirty="0" smtClean="0"/>
              <a:t> للرباط-سلا-</a:t>
            </a:r>
            <a:r>
              <a:rPr lang="ar-MA" sz="1200" dirty="0" err="1" smtClean="0"/>
              <a:t>قنيطرة</a:t>
            </a:r>
            <a:r>
              <a:rPr lang="ar-MA" sz="1200" dirty="0" smtClean="0"/>
              <a:t/>
            </a:r>
            <a:br>
              <a:rPr lang="ar-MA" sz="1200" dirty="0" smtClean="0"/>
            </a:b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251520" y="764704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DIRECTION REGIONALE DE RABAT-SALE-KENITRA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39752" y="1484784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 الرعاية السامية ل</a:t>
            </a:r>
            <a:r>
              <a:rPr lang="ar-M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صاحب ال</a:t>
            </a: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جلالة</a:t>
            </a:r>
            <a:endParaRPr lang="fr-FR" dirty="0">
              <a:solidFill>
                <a:srgbClr val="C00000"/>
              </a:solidFill>
            </a:endParaRPr>
          </a:p>
          <a:p>
            <a:pPr algn="ctr" rtl="1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الملك محمد السادس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تحتفل المملكة المغربية باليوم العالمي للإحصاء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fr-FR" b="1" dirty="0"/>
              <a:t> </a:t>
            </a:r>
            <a:endParaRPr lang="fr-FR" dirty="0"/>
          </a:p>
          <a:p>
            <a:pPr algn="ctr"/>
            <a:r>
              <a:rPr lang="ar-SA" b="1" dirty="0"/>
              <a:t>تحت شعار:</a:t>
            </a:r>
            <a:endParaRPr lang="fr-FR" dirty="0"/>
          </a:p>
          <a:p>
            <a:pPr algn="ctr"/>
            <a:r>
              <a:rPr lang="ar-SA" b="1" dirty="0"/>
              <a:t>"إحصائيات أفضل من أجل حي</a:t>
            </a:r>
            <a:r>
              <a:rPr lang="ar-MA" b="1" dirty="0"/>
              <a:t>ا</a:t>
            </a:r>
            <a:r>
              <a:rPr lang="ar-SA" b="1" dirty="0"/>
              <a:t>ة أفضل"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555776" y="3492996"/>
          <a:ext cx="4140835" cy="1016124"/>
        </p:xfrm>
        <a:graphic>
          <a:graphicData uri="http://schemas.openxmlformats.org/drawingml/2006/table">
            <a:tbl>
              <a:tblPr/>
              <a:tblGrid>
                <a:gridCol w="4140835"/>
              </a:tblGrid>
              <a:tr h="1016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Monographie Régionale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2400" b="1" cap="small" dirty="0" err="1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المنوغرافية</a:t>
                      </a:r>
                      <a:r>
                        <a:rPr lang="ar-MA" sz="24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MA" sz="2400" b="1" cap="small" dirty="0" err="1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الجهوية</a:t>
                      </a:r>
                      <a:r>
                        <a:rPr lang="ar-MA" sz="24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131840" y="486916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الأبواب المفتوحة بالقنيطرة</a:t>
            </a:r>
            <a:endParaRPr lang="fr-FR" dirty="0"/>
          </a:p>
          <a:p>
            <a:pPr algn="ctr"/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أيام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21 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- 22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و23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أكتوبر 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C51D03-864A-4D30-9388-A394A5177E5D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6" name="ZoneTexte 5"/>
          <p:cNvSpPr txBox="1"/>
          <p:nvPr/>
        </p:nvSpPr>
        <p:spPr>
          <a:xfrm>
            <a:off x="899592" y="1340768"/>
            <a:ext cx="77048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000" dirty="0" smtClean="0"/>
              <a:t>تعريف</a:t>
            </a:r>
          </a:p>
          <a:p>
            <a:pPr algn="r"/>
            <a:endParaRPr lang="ar-MA" sz="1200" dirty="0" smtClean="0"/>
          </a:p>
          <a:p>
            <a:pPr algn="just" rtl="1"/>
            <a:r>
              <a:rPr lang="ar-MA" sz="4000" dirty="0" err="1" smtClean="0">
                <a:solidFill>
                  <a:schemeClr val="tx1"/>
                </a:solidFill>
              </a:rPr>
              <a:t>المنغرافية</a:t>
            </a:r>
            <a:r>
              <a:rPr lang="ar-MA" sz="4000" dirty="0" smtClean="0">
                <a:solidFill>
                  <a:schemeClr val="tx1"/>
                </a:solidFill>
              </a:rPr>
              <a:t> </a:t>
            </a:r>
            <a:r>
              <a:rPr lang="ar-MA" sz="4000" dirty="0" err="1">
                <a:solidFill>
                  <a:schemeClr val="tx1"/>
                </a:solidFill>
              </a:rPr>
              <a:t>الجهوية</a:t>
            </a:r>
            <a:r>
              <a:rPr lang="ar-MA" sz="4000" dirty="0">
                <a:solidFill>
                  <a:schemeClr val="tx1"/>
                </a:solidFill>
              </a:rPr>
              <a:t> </a:t>
            </a:r>
            <a:r>
              <a:rPr lang="ar-MA" sz="4000" dirty="0" smtClean="0">
                <a:solidFill>
                  <a:schemeClr val="tx1"/>
                </a:solidFill>
              </a:rPr>
              <a:t>وثيقة سنوية تمكن من تقديم  </a:t>
            </a:r>
            <a:r>
              <a:rPr lang="ar-MA" sz="4000" dirty="0">
                <a:solidFill>
                  <a:schemeClr val="tx1"/>
                </a:solidFill>
              </a:rPr>
              <a:t>تشخيص </a:t>
            </a:r>
            <a:r>
              <a:rPr lang="ar-MA" sz="4000" dirty="0" smtClean="0">
                <a:solidFill>
                  <a:schemeClr val="tx1"/>
                </a:solidFill>
              </a:rPr>
              <a:t>للوضعية </a:t>
            </a:r>
            <a:r>
              <a:rPr lang="ar-MA" sz="4000" dirty="0" err="1">
                <a:solidFill>
                  <a:schemeClr val="tx1"/>
                </a:solidFill>
              </a:rPr>
              <a:t>الديموغرافية</a:t>
            </a:r>
            <a:r>
              <a:rPr lang="ar-MA" sz="4000" dirty="0">
                <a:solidFill>
                  <a:schemeClr val="tx1"/>
                </a:solidFill>
              </a:rPr>
              <a:t>، الاقتصادية، الاجتماعية وكذا مستوى البنيات التحتية للجهة.</a:t>
            </a:r>
            <a:endParaRPr lang="fr-FR" sz="4000" dirty="0">
              <a:solidFill>
                <a:schemeClr val="tx1"/>
              </a:solidFill>
            </a:endParaRPr>
          </a:p>
          <a:p>
            <a:pPr algn="r"/>
            <a:endParaRPr lang="ar-MA" dirty="0" smtClean="0"/>
          </a:p>
          <a:p>
            <a:pPr algn="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3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1340768"/>
            <a:ext cx="82809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dirty="0" smtClean="0">
                <a:solidFill>
                  <a:srgbClr val="C00000"/>
                </a:solidFill>
              </a:rPr>
              <a:t>الأهداف</a:t>
            </a:r>
          </a:p>
          <a:p>
            <a:pPr algn="r"/>
            <a:endParaRPr lang="ar-MA" dirty="0"/>
          </a:p>
          <a:p>
            <a:pPr algn="r"/>
            <a:r>
              <a:rPr lang="ar-MA" sz="3600" dirty="0">
                <a:solidFill>
                  <a:schemeClr val="tx1"/>
                </a:solidFill>
              </a:rPr>
              <a:t>تهدف </a:t>
            </a:r>
            <a:r>
              <a:rPr lang="ar-MA" sz="3600" dirty="0" err="1">
                <a:solidFill>
                  <a:schemeClr val="tx1"/>
                </a:solidFill>
              </a:rPr>
              <a:t>المنغرافية</a:t>
            </a:r>
            <a:r>
              <a:rPr lang="ar-MA" sz="3600" dirty="0">
                <a:solidFill>
                  <a:schemeClr val="tx1"/>
                </a:solidFill>
              </a:rPr>
              <a:t> </a:t>
            </a:r>
            <a:r>
              <a:rPr lang="ar-MA" sz="3600" dirty="0" err="1">
                <a:solidFill>
                  <a:schemeClr val="tx1"/>
                </a:solidFill>
              </a:rPr>
              <a:t>الجهوية</a:t>
            </a:r>
            <a:r>
              <a:rPr lang="ar-MA" sz="3600" dirty="0">
                <a:solidFill>
                  <a:schemeClr val="tx1"/>
                </a:solidFill>
              </a:rPr>
              <a:t> إلى التعريف بالمجال </a:t>
            </a:r>
            <a:r>
              <a:rPr lang="ar-MA" sz="3600" dirty="0" err="1">
                <a:solidFill>
                  <a:schemeClr val="tx1"/>
                </a:solidFill>
              </a:rPr>
              <a:t>الجهوي</a:t>
            </a:r>
            <a:r>
              <a:rPr lang="ar-MA" sz="3600" dirty="0">
                <a:solidFill>
                  <a:schemeClr val="tx1"/>
                </a:solidFill>
              </a:rPr>
              <a:t>، موارده، إمكانياته، معيقاته وكذا احتياجاته في مجال التنمية </a:t>
            </a:r>
            <a:r>
              <a:rPr lang="ar-MA" sz="3600" dirty="0" err="1" smtClean="0">
                <a:solidFill>
                  <a:schemeClr val="tx1"/>
                </a:solidFill>
              </a:rPr>
              <a:t>الجهوية</a:t>
            </a:r>
            <a:r>
              <a:rPr lang="ar-MA" sz="3600" dirty="0" smtClean="0">
                <a:solidFill>
                  <a:schemeClr val="tx1"/>
                </a:solidFill>
              </a:rPr>
              <a:t> لتسهيل المأمورية على </a:t>
            </a:r>
            <a:r>
              <a:rPr lang="ar-MA" sz="3600" dirty="0" err="1" smtClean="0">
                <a:solidFill>
                  <a:schemeClr val="tx1"/>
                </a:solidFill>
              </a:rPr>
              <a:t>المسؤلين</a:t>
            </a:r>
            <a:r>
              <a:rPr lang="ar-MA" sz="3600" dirty="0" smtClean="0">
                <a:solidFill>
                  <a:schemeClr val="tx1"/>
                </a:solidFill>
              </a:rPr>
              <a:t> و آخذي </a:t>
            </a:r>
            <a:r>
              <a:rPr lang="ar-MA" sz="3600" dirty="0" err="1" smtClean="0">
                <a:solidFill>
                  <a:schemeClr val="tx1"/>
                </a:solidFill>
              </a:rPr>
              <a:t>القرار.</a:t>
            </a:r>
            <a:r>
              <a:rPr lang="ar-MA" sz="3600" dirty="0" smtClean="0">
                <a:solidFill>
                  <a:schemeClr val="tx1"/>
                </a:solidFill>
              </a:rPr>
              <a:t>                                                              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4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908720"/>
            <a:ext cx="7704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r"/>
            <a:r>
              <a:rPr lang="ar-MA" sz="3200" b="1" dirty="0" smtClean="0">
                <a:solidFill>
                  <a:srgbClr val="800000"/>
                </a:solidFill>
              </a:rPr>
              <a:t>الجوانب المنهجية </a:t>
            </a:r>
          </a:p>
          <a:p>
            <a:pPr algn="r"/>
            <a:endParaRPr lang="ar-MA" b="1" dirty="0" smtClean="0">
              <a:solidFill>
                <a:srgbClr val="800000"/>
              </a:solidFill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ar-MA" sz="3600" dirty="0" smtClean="0">
                <a:solidFill>
                  <a:schemeClr val="tx1"/>
                </a:solidFill>
              </a:rPr>
              <a:t>تستمد </a:t>
            </a:r>
            <a:r>
              <a:rPr lang="ar-MA" sz="3600" dirty="0" err="1" smtClean="0">
                <a:solidFill>
                  <a:schemeClr val="tx1"/>
                </a:solidFill>
              </a:rPr>
              <a:t>المنوغرافية</a:t>
            </a:r>
            <a:r>
              <a:rPr lang="ar-MA" sz="3600" dirty="0" smtClean="0">
                <a:solidFill>
                  <a:schemeClr val="tx1"/>
                </a:solidFill>
              </a:rPr>
              <a:t> إحصائياتها من النشرة </a:t>
            </a:r>
            <a:r>
              <a:rPr lang="ar-MA" sz="3600" dirty="0">
                <a:solidFill>
                  <a:schemeClr val="tx1"/>
                </a:solidFill>
              </a:rPr>
              <a:t>الإحصائية </a:t>
            </a:r>
            <a:r>
              <a:rPr lang="ar-MA" sz="3600" dirty="0" err="1">
                <a:solidFill>
                  <a:schemeClr val="tx1"/>
                </a:solidFill>
              </a:rPr>
              <a:t>الجهوية</a:t>
            </a:r>
            <a:r>
              <a:rPr lang="ar-MA" sz="3600" dirty="0">
                <a:solidFill>
                  <a:schemeClr val="tx1"/>
                </a:solidFill>
              </a:rPr>
              <a:t> </a:t>
            </a:r>
            <a:r>
              <a:rPr lang="ar-MA" sz="3600" dirty="0" smtClean="0">
                <a:solidFill>
                  <a:schemeClr val="tx1"/>
                </a:solidFill>
              </a:rPr>
              <a:t>والتي تمثل  </a:t>
            </a:r>
            <a:r>
              <a:rPr lang="ar-MA" sz="3600" dirty="0">
                <a:solidFill>
                  <a:schemeClr val="tx1"/>
                </a:solidFill>
              </a:rPr>
              <a:t>مختلف الإحصائيات القطاعية </a:t>
            </a:r>
            <a:r>
              <a:rPr lang="ar-MA" sz="3600" dirty="0" err="1" smtClean="0">
                <a:solidFill>
                  <a:schemeClr val="tx1"/>
                </a:solidFill>
              </a:rPr>
              <a:t>المحينة،</a:t>
            </a:r>
            <a:endParaRPr lang="ar-MA" sz="3600" dirty="0" smtClean="0">
              <a:solidFill>
                <a:schemeClr val="tx1"/>
              </a:solidFill>
            </a:endParaRPr>
          </a:p>
          <a:p>
            <a:pPr algn="just" rtl="1"/>
            <a:endParaRPr lang="ar-MA" sz="12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ar-MA" sz="3600" dirty="0" smtClean="0">
                <a:solidFill>
                  <a:schemeClr val="tx1"/>
                </a:solidFill>
              </a:rPr>
              <a:t> </a:t>
            </a:r>
            <a:r>
              <a:rPr lang="ar-MA" sz="3600" dirty="0">
                <a:solidFill>
                  <a:schemeClr val="tx1"/>
                </a:solidFill>
              </a:rPr>
              <a:t>تقدم </a:t>
            </a:r>
            <a:r>
              <a:rPr lang="ar-MA" sz="3600" dirty="0" err="1">
                <a:solidFill>
                  <a:schemeClr val="tx1"/>
                </a:solidFill>
              </a:rPr>
              <a:t>المنوغرافية</a:t>
            </a:r>
            <a:r>
              <a:rPr lang="ar-MA" sz="3600" dirty="0">
                <a:solidFill>
                  <a:schemeClr val="tx1"/>
                </a:solidFill>
              </a:rPr>
              <a:t> </a:t>
            </a:r>
            <a:r>
              <a:rPr lang="ar-MA" sz="3600" dirty="0" err="1">
                <a:solidFill>
                  <a:schemeClr val="tx1"/>
                </a:solidFill>
              </a:rPr>
              <a:t>الجهوية</a:t>
            </a:r>
            <a:r>
              <a:rPr lang="ar-MA" sz="3600" dirty="0">
                <a:solidFill>
                  <a:schemeClr val="tx1"/>
                </a:solidFill>
              </a:rPr>
              <a:t> تحليلا وصفيا يمكن من إنجاز مقارنات في المكان وعبر الزمن، تمكن من تشخيص وضعية الجهة ومختلف مكوناتها الإقليمية فيما بينها ومقارنة مع المستوى </a:t>
            </a:r>
            <a:r>
              <a:rPr lang="ar-MA" sz="3600" dirty="0" smtClean="0">
                <a:solidFill>
                  <a:schemeClr val="tx1"/>
                </a:solidFill>
              </a:rPr>
              <a:t>الوطني</a:t>
            </a:r>
            <a:r>
              <a:rPr lang="ar-MA" sz="2400" dirty="0" smtClean="0">
                <a:solidFill>
                  <a:schemeClr val="tx1"/>
                </a:solidFill>
              </a:rPr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5</a:t>
            </a:fld>
            <a:endParaRPr lang="fr-FR" altLang="fr-FR"/>
          </a:p>
        </p:txBody>
      </p:sp>
      <p:sp>
        <p:nvSpPr>
          <p:cNvPr id="6" name="ZoneTexte 5"/>
          <p:cNvSpPr txBox="1"/>
          <p:nvPr/>
        </p:nvSpPr>
        <p:spPr>
          <a:xfrm>
            <a:off x="395536" y="692696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4000" dirty="0" smtClean="0">
                <a:solidFill>
                  <a:srgbClr val="800000"/>
                </a:solidFill>
              </a:rPr>
              <a:t>مواضيع </a:t>
            </a:r>
            <a:r>
              <a:rPr lang="ar-MA" sz="4000" dirty="0" err="1" smtClean="0">
                <a:solidFill>
                  <a:srgbClr val="800000"/>
                </a:solidFill>
              </a:rPr>
              <a:t>المنوغرافية</a:t>
            </a:r>
            <a:r>
              <a:rPr lang="ar-MA" sz="4000" dirty="0" smtClean="0">
                <a:solidFill>
                  <a:srgbClr val="800000"/>
                </a:solidFill>
              </a:rPr>
              <a:t> </a:t>
            </a:r>
            <a:r>
              <a:rPr lang="ar-MA" sz="4000" dirty="0" err="1" smtClean="0">
                <a:solidFill>
                  <a:srgbClr val="800000"/>
                </a:solidFill>
              </a:rPr>
              <a:t>الجهوية</a:t>
            </a:r>
            <a:r>
              <a:rPr lang="ar-MA" sz="4000" dirty="0" smtClean="0">
                <a:solidFill>
                  <a:srgbClr val="800000"/>
                </a:solidFill>
              </a:rPr>
              <a:t>   </a:t>
            </a: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الوسط الطبيعي،</a:t>
            </a:r>
            <a:endParaRPr lang="fr-FR" sz="32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التقسيم الاداري،</a:t>
            </a:r>
            <a:endParaRPr lang="fr-FR" sz="32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المميزات </a:t>
            </a:r>
            <a:r>
              <a:rPr lang="ar-MA" sz="3200" dirty="0" err="1">
                <a:solidFill>
                  <a:schemeClr val="tx1"/>
                </a:solidFill>
              </a:rPr>
              <a:t>الديموغرافية</a:t>
            </a:r>
            <a:r>
              <a:rPr lang="ar-MA" sz="3200" dirty="0">
                <a:solidFill>
                  <a:schemeClr val="tx1"/>
                </a:solidFill>
              </a:rPr>
              <a:t> والثقافية،</a:t>
            </a:r>
            <a:endParaRPr lang="fr-FR" sz="32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المميزات </a:t>
            </a:r>
            <a:r>
              <a:rPr lang="ar-MA" sz="3200" dirty="0" err="1">
                <a:solidFill>
                  <a:schemeClr val="tx1"/>
                </a:solidFill>
              </a:rPr>
              <a:t>السوسيو</a:t>
            </a:r>
            <a:r>
              <a:rPr lang="ar-MA" sz="3200" dirty="0">
                <a:solidFill>
                  <a:schemeClr val="tx1"/>
                </a:solidFill>
              </a:rPr>
              <a:t>-اقتصادية: سوق الشغل، الفقر، مؤشر الأثمان،</a:t>
            </a:r>
            <a:endParaRPr lang="fr-FR" sz="32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البنيات </a:t>
            </a:r>
            <a:r>
              <a:rPr lang="ar-MA" sz="3200" dirty="0" err="1">
                <a:solidFill>
                  <a:schemeClr val="tx1"/>
                </a:solidFill>
              </a:rPr>
              <a:t>التحتية </a:t>
            </a:r>
            <a:r>
              <a:rPr lang="ar-MA" sz="3200" dirty="0">
                <a:solidFill>
                  <a:schemeClr val="tx1"/>
                </a:solidFill>
              </a:rPr>
              <a:t>: النقل، الطاقة والماء، السكنى،</a:t>
            </a:r>
            <a:endParaRPr lang="fr-FR" sz="32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القطاعات الاجتماعية: التعليم، الصحة، الشبيبة والرياضة،</a:t>
            </a:r>
            <a:endParaRPr lang="fr-FR" sz="32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ü"/>
            </a:pPr>
            <a:r>
              <a:rPr lang="ar-MA" sz="3200" dirty="0">
                <a:solidFill>
                  <a:schemeClr val="tx1"/>
                </a:solidFill>
              </a:rPr>
              <a:t>القطاعات المنتجة: الفلاحة، الغابات، الصيد البحري، الصناعة التقليدية، الصناعة.</a:t>
            </a:r>
            <a:endParaRPr lang="fr-FR" sz="3200" dirty="0">
              <a:solidFill>
                <a:schemeClr val="tx1"/>
              </a:solidFill>
            </a:endParaRPr>
          </a:p>
          <a:p>
            <a:pPr algn="r" rtl="1"/>
            <a:endParaRPr lang="fr-FR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60927</TotalTime>
  <Words>196</Words>
  <Application>Microsoft Office PowerPoint</Application>
  <PresentationFormat>Affichage à l'écran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hcp_model</vt:lpstr>
      <vt:lpstr>المديرية الجهوية للرباط-سلا-قنيطرة </vt:lpstr>
      <vt:lpstr>Diapositive 2</vt:lpstr>
      <vt:lpstr>Diapositive 3</vt:lpstr>
      <vt:lpstr>Diapositive 4</vt:lpstr>
      <vt:lpstr>Diapositive 5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Fadoua Alaoui</cp:lastModifiedBy>
  <cp:revision>857</cp:revision>
  <cp:lastPrinted>2015-10-11T16:10:36Z</cp:lastPrinted>
  <dcterms:created xsi:type="dcterms:W3CDTF">2008-03-11T16:08:11Z</dcterms:created>
  <dcterms:modified xsi:type="dcterms:W3CDTF">2015-11-05T10:48:31Z</dcterms:modified>
</cp:coreProperties>
</file>