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notesMasterIdLst>
    <p:notesMasterId r:id="rId15"/>
  </p:notesMasterIdLst>
  <p:handoutMasterIdLst>
    <p:handoutMasterId r:id="rId16"/>
  </p:handoutMasterIdLst>
  <p:sldIdLst>
    <p:sldId id="341" r:id="rId2"/>
    <p:sldId id="435" r:id="rId3"/>
    <p:sldId id="425" r:id="rId4"/>
    <p:sldId id="447" r:id="rId5"/>
    <p:sldId id="453" r:id="rId6"/>
    <p:sldId id="498" r:id="rId7"/>
    <p:sldId id="487" r:id="rId8"/>
    <p:sldId id="503" r:id="rId9"/>
    <p:sldId id="499" r:id="rId10"/>
    <p:sldId id="500" r:id="rId11"/>
    <p:sldId id="501" r:id="rId12"/>
    <p:sldId id="505" r:id="rId13"/>
    <p:sldId id="491" r:id="rId14"/>
  </p:sldIdLst>
  <p:sldSz cx="9144000" cy="6858000" type="screen4x3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1F40"/>
    <a:srgbClr val="5E7232"/>
    <a:srgbClr val="663300"/>
    <a:srgbClr val="D2A000"/>
    <a:srgbClr val="FFCC66"/>
    <a:srgbClr val="B05D46"/>
    <a:srgbClr val="783F30"/>
    <a:srgbClr val="666633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513" autoAdjust="0"/>
    <p:restoredTop sz="94660" autoAdjust="0"/>
  </p:normalViewPr>
  <p:slideViewPr>
    <p:cSldViewPr>
      <p:cViewPr>
        <p:scale>
          <a:sx n="66" d="100"/>
          <a:sy n="66" d="100"/>
        </p:scale>
        <p:origin x="-127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teur\Bureau\new\ENCV2007\ENV2007\data_2007\Book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view3D>
      <c:rAngAx val="1"/>
    </c:view3D>
    <c:plotArea>
      <c:layout>
        <c:manualLayout>
          <c:layoutTarget val="inner"/>
          <c:xMode val="edge"/>
          <c:yMode val="edge"/>
          <c:x val="6.8735263228439689E-2"/>
          <c:y val="3.2058063417596087E-2"/>
          <c:w val="0.91395905651958365"/>
          <c:h val="0.69103668479695102"/>
        </c:manualLayout>
      </c:layout>
      <c:bar3DChart>
        <c:barDir val="col"/>
        <c:grouping val="clustered"/>
        <c:ser>
          <c:idx val="0"/>
          <c:order val="0"/>
          <c:tx>
            <c:strRef>
              <c:f>Sheet3!$L$5</c:f>
              <c:strCache>
                <c:ptCount val="1"/>
                <c:pt idx="0">
                  <c:v>Urbain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showVal val="1"/>
          </c:dLbls>
          <c:cat>
            <c:strRef>
              <c:f>Sheet3!$K$6:$K$21</c:f>
              <c:strCache>
                <c:ptCount val="15"/>
                <c:pt idx="0">
                  <c:v>Alimentation</c:v>
                </c:pt>
                <c:pt idx="2">
                  <c:v>Habillement</c:v>
                </c:pt>
                <c:pt idx="4">
                  <c:v>Hab. et éner.</c:v>
                </c:pt>
                <c:pt idx="6">
                  <c:v>Equip.mén.</c:v>
                </c:pt>
                <c:pt idx="8">
                  <c:v>Hyg. et santé</c:v>
                </c:pt>
                <c:pt idx="10">
                  <c:v>Tran. et comm.</c:v>
                </c:pt>
                <c:pt idx="12">
                  <c:v>Ens., cul. et lois.</c:v>
                </c:pt>
                <c:pt idx="14">
                  <c:v>Autres </c:v>
                </c:pt>
              </c:strCache>
            </c:strRef>
          </c:cat>
          <c:val>
            <c:numRef>
              <c:f>Sheet3!$L$6:$L$21</c:f>
              <c:numCache>
                <c:formatCode>General</c:formatCode>
                <c:ptCount val="16"/>
                <c:pt idx="0" formatCode="0%">
                  <c:v>0.36800057578811202</c:v>
                </c:pt>
                <c:pt idx="2" formatCode="0%">
                  <c:v>3.4763207139772621E-2</c:v>
                </c:pt>
                <c:pt idx="4" formatCode="0%">
                  <c:v>0.21138620987476694</c:v>
                </c:pt>
                <c:pt idx="6" formatCode="0%">
                  <c:v>3.6490571469699237E-2</c:v>
                </c:pt>
                <c:pt idx="8" formatCode="0%">
                  <c:v>7.6004030516769835E-2</c:v>
                </c:pt>
                <c:pt idx="10" formatCode="0%">
                  <c:v>0.12789693392831439</c:v>
                </c:pt>
                <c:pt idx="12" formatCode="0%">
                  <c:v>5.1964876925291524E-2</c:v>
                </c:pt>
                <c:pt idx="14" formatCode="0%">
                  <c:v>9.3000000000000249E-2</c:v>
                </c:pt>
              </c:numCache>
            </c:numRef>
          </c:val>
        </c:ser>
        <c:ser>
          <c:idx val="1"/>
          <c:order val="1"/>
          <c:tx>
            <c:strRef>
              <c:f>Sheet3!$M$5</c:f>
              <c:strCache>
                <c:ptCount val="1"/>
                <c:pt idx="0">
                  <c:v>Rural</c:v>
                </c:pt>
              </c:strCache>
            </c:strRef>
          </c:tx>
          <c:dLbls>
            <c:dLbl>
              <c:idx val="2"/>
              <c:layout>
                <c:manualLayout>
                  <c:x val="1.7305680251976655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2.0452167570517866E-2"/>
                  <c:y val="-5.8287388031992892E-3"/>
                </c:manualLayout>
              </c:layout>
              <c:showVal val="1"/>
            </c:dLbl>
            <c:dLbl>
              <c:idx val="6"/>
              <c:layout>
                <c:manualLayout>
                  <c:x val="3.1464873185412107E-2"/>
                  <c:y val="2.9143694015996446E-3"/>
                </c:manualLayout>
              </c:layout>
              <c:showVal val="1"/>
            </c:dLbl>
            <c:dLbl>
              <c:idx val="8"/>
              <c:layout>
                <c:manualLayout>
                  <c:x val="2.0452167570517866E-2"/>
                  <c:y val="-8.7431082047989342E-3"/>
                </c:manualLayout>
              </c:layout>
              <c:showVal val="1"/>
            </c:dLbl>
            <c:dLbl>
              <c:idx val="10"/>
              <c:layout>
                <c:manualLayout>
                  <c:x val="1.7305680251976655E-2"/>
                  <c:y val="8.7431082047989342E-3"/>
                </c:manualLayout>
              </c:layout>
              <c:showVal val="1"/>
            </c:dLbl>
            <c:dLbl>
              <c:idx val="12"/>
              <c:layout>
                <c:manualLayout>
                  <c:x val="1.7305680251976655E-2"/>
                  <c:y val="-1.1657477606398584E-2"/>
                </c:manualLayout>
              </c:layout>
              <c:showVal val="1"/>
            </c:dLbl>
            <c:dLbl>
              <c:idx val="14"/>
              <c:layout>
                <c:manualLayout>
                  <c:x val="3.9331091481765126E-2"/>
                  <c:y val="-2.9143694015996446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fr-FR"/>
              </a:p>
            </c:txPr>
            <c:showVal val="1"/>
          </c:dLbls>
          <c:cat>
            <c:strRef>
              <c:f>Sheet3!$K$6:$K$21</c:f>
              <c:strCache>
                <c:ptCount val="15"/>
                <c:pt idx="0">
                  <c:v>Alimentation</c:v>
                </c:pt>
                <c:pt idx="2">
                  <c:v>Habillement</c:v>
                </c:pt>
                <c:pt idx="4">
                  <c:v>Hab. et éner.</c:v>
                </c:pt>
                <c:pt idx="6">
                  <c:v>Equip.mén.</c:v>
                </c:pt>
                <c:pt idx="8">
                  <c:v>Hyg. et santé</c:v>
                </c:pt>
                <c:pt idx="10">
                  <c:v>Tran. et comm.</c:v>
                </c:pt>
                <c:pt idx="12">
                  <c:v>Ens., cul. et lois.</c:v>
                </c:pt>
                <c:pt idx="14">
                  <c:v>Autres </c:v>
                </c:pt>
              </c:strCache>
            </c:strRef>
          </c:cat>
          <c:val>
            <c:numRef>
              <c:f>Sheet3!$M$6:$M$21</c:f>
              <c:numCache>
                <c:formatCode>General</c:formatCode>
                <c:ptCount val="16"/>
                <c:pt idx="0" formatCode="0%">
                  <c:v>0.49355005159958731</c:v>
                </c:pt>
                <c:pt idx="2" formatCode="0%">
                  <c:v>3.0572755417956822E-2</c:v>
                </c:pt>
                <c:pt idx="4" formatCode="0%">
                  <c:v>0.18163054695562436</c:v>
                </c:pt>
                <c:pt idx="6" formatCode="0%">
                  <c:v>3.5990712074303655E-2</c:v>
                </c:pt>
                <c:pt idx="8" formatCode="0%">
                  <c:v>6.3209494324045531E-2</c:v>
                </c:pt>
                <c:pt idx="10" formatCode="0%">
                  <c:v>9.0944272445820568E-2</c:v>
                </c:pt>
                <c:pt idx="12" formatCode="0%">
                  <c:v>2.4767801857585141E-2</c:v>
                </c:pt>
                <c:pt idx="14" formatCode="0%">
                  <c:v>8.0000000000000168E-2</c:v>
                </c:pt>
              </c:numCache>
            </c:numRef>
          </c:val>
        </c:ser>
        <c:dLbls>
          <c:showVal val="1"/>
        </c:dLbls>
        <c:gapWidth val="75"/>
        <c:shape val="box"/>
        <c:axId val="30791168"/>
        <c:axId val="31510912"/>
        <c:axId val="0"/>
      </c:bar3DChart>
      <c:catAx>
        <c:axId val="307911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fr-FR"/>
          </a:p>
        </c:txPr>
        <c:crossAx val="31510912"/>
        <c:crosses val="autoZero"/>
        <c:auto val="1"/>
        <c:lblAlgn val="ctr"/>
        <c:lblOffset val="100"/>
      </c:catAx>
      <c:valAx>
        <c:axId val="31510912"/>
        <c:scaling>
          <c:orientation val="minMax"/>
        </c:scaling>
        <c:axPos val="l"/>
        <c:numFmt formatCode="0%" sourceLinked="1"/>
        <c:majorTickMark val="none"/>
        <c:tickLblPos val="nextTo"/>
        <c:crossAx val="307911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0405535141927642"/>
          <c:y val="0.9319497039505541"/>
          <c:w val="0.18480397755637848"/>
          <c:h val="6.2221557246246777E-2"/>
        </c:manualLayout>
      </c:layout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fr-FR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39F4577-2763-48A1-85CE-B64A9E7C172D}" type="datetimeFigureOut">
              <a:rPr lang="fr-FR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3875"/>
            <a:ext cx="29464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13875"/>
            <a:ext cx="2946400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70774CE-907D-40AF-B60A-87456E1E513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28064FC-D945-472B-86AF-8BD78B5F210D}" type="datetimeFigureOut">
              <a:rPr lang="ar-SA"/>
              <a:pPr>
                <a:defRPr/>
              </a:pPr>
              <a:t>06/01/1437</a:t>
            </a:fld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1BC0BB3-8CC6-4250-8744-6E353743617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en-US" sz="1400" b="1">
                <a:latin typeface="Century Gothic" pitchFamily="34" charset="0"/>
              </a:endParaRP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8" name="Text Box 10"/>
          <p:cNvSpPr txBox="1">
            <a:spLocks noChangeArrowheads="1"/>
          </p:cNvSpPr>
          <p:nvPr userDrawn="1"/>
        </p:nvSpPr>
        <p:spPr bwMode="auto">
          <a:xfrm>
            <a:off x="0" y="6381750"/>
            <a:ext cx="91440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323850" y="6092825"/>
          <a:ext cx="1008063" cy="477838"/>
        </p:xfrm>
        <a:graphic>
          <a:graphicData uri="http://schemas.openxmlformats.org/presentationml/2006/ole">
            <p:oleObj spid="_x0000_s35842" name="Photo Editor Photo" r:id="rId4" imgW="3352381" imgH="1991003" progId="">
              <p:embed/>
            </p:oleObj>
          </a:graphicData>
        </a:graphic>
      </p:graphicFrame>
      <p:sp>
        <p:nvSpPr>
          <p:cNvPr id="10" name="Text Box 12"/>
          <p:cNvSpPr txBox="1">
            <a:spLocks noChangeArrowheads="1"/>
          </p:cNvSpPr>
          <p:nvPr userDrawn="1"/>
        </p:nvSpPr>
        <p:spPr bwMode="auto">
          <a:xfrm>
            <a:off x="250825" y="6524625"/>
            <a:ext cx="122555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fr-FR" sz="800" b="1">
                <a:solidFill>
                  <a:srgbClr val="8C185A"/>
                </a:solidFill>
                <a:ea typeface="Arial Unicode MS" pitchFamily="34" charset="-128"/>
                <a:cs typeface="Arial Unicode MS" pitchFamily="34" charset="-128"/>
              </a:rPr>
              <a:t>http://www.hcp.ma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CEA41-490E-43A2-A725-9F0BAC59C378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8207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03350" y="6165850"/>
            <a:ext cx="65532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7B003B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237288"/>
            <a:ext cx="358775" cy="287337"/>
          </a:xfrm>
          <a:prstGeom prst="rect">
            <a:avLst/>
          </a:prstGeom>
          <a:solidFill>
            <a:srgbClr val="FEB758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rgbClr val="95016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D8E5792-59AE-4273-BD76-197E27A6A83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</p:sldLayoutIdLst>
  <p:transition spd="med">
    <p:wipe dir="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5016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50160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50160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50160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50160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3"/>
        </a:buBlip>
        <a:defRPr sz="2400">
          <a:solidFill>
            <a:srgbClr val="996600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4"/>
        </a:buBlip>
        <a:defRPr sz="2000">
          <a:solidFill>
            <a:schemeClr val="bg2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5"/>
        </a:buBlip>
        <a:defRPr sz="1600">
          <a:solidFill>
            <a:schemeClr val="bg2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285860"/>
            <a:ext cx="8496944" cy="4857784"/>
          </a:xfrm>
        </p:spPr>
        <p:txBody>
          <a:bodyPr/>
          <a:lstStyle/>
          <a:p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Enquête Nationale sur </a:t>
            </a:r>
            <a:br>
              <a:rPr lang="fr-FR" sz="3200" dirty="0" smtClean="0"/>
            </a:br>
            <a:r>
              <a:rPr lang="fr-FR" sz="3200" dirty="0" smtClean="0"/>
              <a:t>les Niveaux de Vie des Ménages 2006-2007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2400" dirty="0" smtClean="0"/>
              <a:t>Direction  régionale de 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Rabat-Salé-</a:t>
            </a:r>
            <a:r>
              <a:rPr lang="fr-FR" sz="2400" dirty="0" err="1" smtClean="0"/>
              <a:t>Kénitra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21-22-23 </a:t>
            </a:r>
            <a:r>
              <a:rPr lang="fr-FR" sz="2400" dirty="0" smtClean="0"/>
              <a:t>octobre </a:t>
            </a:r>
            <a:r>
              <a:rPr lang="fr-FR" sz="2400" dirty="0" smtClean="0"/>
              <a:t>2015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357190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Structure de la dépense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37890" name="Object 6"/>
          <p:cNvGraphicFramePr>
            <a:graphicFrameLocks noChangeAspect="1"/>
          </p:cNvGraphicFramePr>
          <p:nvPr/>
        </p:nvGraphicFramePr>
        <p:xfrm>
          <a:off x="214282" y="1428736"/>
          <a:ext cx="8501122" cy="4895850"/>
        </p:xfrm>
        <a:graphic>
          <a:graphicData uri="http://schemas.openxmlformats.org/presentationml/2006/ole">
            <p:oleObj spid="_x0000_s37890" name="Graphique" r:id="rId3" imgW="5277002" imgH="3324149" progId="Excel.Sheet.8">
              <p:embed/>
            </p:oleObj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915276" cy="571504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Evolution du poids de l’alimentaire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Graphique 1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012" y="1357298"/>
            <a:ext cx="6956449" cy="480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857233"/>
            <a:ext cx="7772400" cy="857256"/>
          </a:xfrm>
        </p:spPr>
        <p:txBody>
          <a:bodyPr/>
          <a:lstStyle/>
          <a:p>
            <a:r>
              <a:rPr lang="fr-FR" b="0" dirty="0" smtClean="0">
                <a:latin typeface="Times New Roman" pitchFamily="18" charset="0"/>
                <a:cs typeface="Times New Roman" pitchFamily="18" charset="0"/>
              </a:rPr>
              <a:t>Structure de la dépense selon le milieu de résidence</a:t>
            </a:r>
            <a:r>
              <a:rPr lang="fr-FR" sz="3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500034" y="1643050"/>
          <a:ext cx="8072494" cy="435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44" y="1700808"/>
            <a:ext cx="8786874" cy="4871464"/>
          </a:xfrm>
        </p:spPr>
        <p:txBody>
          <a:bodyPr/>
          <a:lstStyle/>
          <a:p>
            <a:pPr lvl="0" algn="just"/>
            <a:r>
              <a:rPr lang="fr-FR" sz="1800" dirty="0" smtClean="0">
                <a:solidFill>
                  <a:srgbClr val="671F40"/>
                </a:solidFill>
              </a:rPr>
              <a:t> </a:t>
            </a:r>
            <a:endParaRPr lang="fr-FR" sz="1800" dirty="0" smtClean="0">
              <a:solidFill>
                <a:schemeClr val="tx1"/>
              </a:solidFill>
            </a:endParaRPr>
          </a:p>
          <a:p>
            <a:r>
              <a:rPr lang="fr-FR" sz="1800" dirty="0" smtClean="0">
                <a:solidFill>
                  <a:schemeClr val="tx1"/>
                </a:solidFill>
              </a:rPr>
              <a:t> </a:t>
            </a:r>
          </a:p>
          <a:p>
            <a:endParaRPr lang="fr-FR" sz="1800" dirty="0" smtClean="0">
              <a:solidFill>
                <a:schemeClr val="tx1"/>
              </a:solidFill>
            </a:endParaRPr>
          </a:p>
          <a:p>
            <a:r>
              <a:rPr lang="fr-FR" sz="3200" dirty="0" smtClean="0">
                <a:solidFill>
                  <a:schemeClr val="tx1"/>
                </a:solidFill>
              </a:rPr>
              <a:t>Merci de votre attention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76250"/>
            <a:ext cx="7772400" cy="952500"/>
          </a:xfrm>
        </p:spPr>
        <p:txBody>
          <a:bodyPr/>
          <a:lstStyle/>
          <a:p>
            <a:r>
              <a:rPr lang="fr-FR" i="1" dirty="0" smtClean="0">
                <a:solidFill>
                  <a:schemeClr val="tx1"/>
                </a:solidFill>
              </a:rPr>
              <a:t/>
            </a:r>
            <a:br>
              <a:rPr lang="fr-FR" i="1" dirty="0" smtClean="0">
                <a:solidFill>
                  <a:schemeClr val="tx1"/>
                </a:solidFill>
              </a:rPr>
            </a:b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DÉFINITION</a:t>
            </a:r>
            <a:endParaRPr lang="fr-FR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0034" y="1285860"/>
            <a:ext cx="8286779" cy="3929089"/>
          </a:xfrm>
        </p:spPr>
        <p:txBody>
          <a:bodyPr/>
          <a:lstStyle/>
          <a:p>
            <a:pPr algn="just">
              <a:defRPr/>
            </a:pPr>
            <a:r>
              <a:rPr lang="fr-F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  <a:defRPr/>
            </a:pP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enquêtes sur les niveaux de vie des ménages sont des instruments d’observation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puissants qui permettent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décrire la situation socio-économique globale des divers groupes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sociaux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fournissent aux décideurs les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informations nécessaires  pour l’élaboration d’une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bonne politique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répartition. </a:t>
            </a:r>
            <a:endParaRPr lang="fr-F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fr-F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 typeface="Wingdings" pitchFamily="2" charset="2"/>
              <a:buChar char="Ø"/>
              <a:defRPr/>
            </a:pPr>
            <a:endParaRPr lang="fr-F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642938"/>
            <a:ext cx="7772400" cy="1057275"/>
          </a:xfrm>
        </p:spPr>
        <p:txBody>
          <a:bodyPr/>
          <a:lstStyle/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OBJECTIFS DE l’ENNVM (1)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20" y="1500174"/>
            <a:ext cx="8643998" cy="4429156"/>
          </a:xfrm>
        </p:spPr>
        <p:txBody>
          <a:bodyPr>
            <a:normAutofit fontScale="47500" lnSpcReduction="20000"/>
          </a:bodyPr>
          <a:lstStyle/>
          <a:p>
            <a:pPr marL="381000" indent="-381000" algn="l">
              <a:lnSpc>
                <a:spcPct val="80000"/>
              </a:lnSpc>
            </a:pPr>
            <a:endParaRPr lang="fr-FR" sz="1800" dirty="0" smtClean="0">
              <a:latin typeface="Comic Sans MS" pitchFamily="66" charset="0"/>
            </a:endParaRPr>
          </a:p>
          <a:p>
            <a:pPr marL="533400" indent="-533400" algn="just">
              <a:buFont typeface="Verdana" pitchFamily="34" charset="0"/>
              <a:buAutoNum type="arabicPeriod" startAt="4"/>
            </a:pPr>
            <a:endParaRPr lang="fr-FR" altLang="ja-JP" sz="2400" dirty="0" smtClean="0">
              <a:solidFill>
                <a:schemeClr val="tx1"/>
              </a:solidFill>
              <a:latin typeface="Comic Sans MS" pitchFamily="66" charset="0"/>
              <a:ea typeface="ＭＳ Ｐゴシック" charset="-128"/>
            </a:endParaRPr>
          </a:p>
          <a:p>
            <a:r>
              <a:rPr lang="fr-FR" sz="4400" i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 </a:t>
            </a:r>
            <a:endParaRPr lang="fr-FR" sz="4400" dirty="0" smtClean="0">
              <a:solidFill>
                <a:schemeClr val="tx1"/>
              </a:solidFill>
              <a:latin typeface="+mn-lt"/>
              <a:cs typeface="Times New Roman" pitchFamily="18" charset="0"/>
            </a:endParaRPr>
          </a:p>
          <a:p>
            <a:pPr lvl="0" algn="l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Analyser le niveau et les tendances des dépenses des ménages selon les différentes fonctions de consommation et les principales caractéristiques socio-économiques des chefs de ménage ;</a:t>
            </a:r>
          </a:p>
          <a:p>
            <a:pPr lvl="0" algn="l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Déterminer la situation socio-économique globale des divers groupes sociaux ;</a:t>
            </a:r>
          </a:p>
          <a:p>
            <a:pPr lvl="0" algn="l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Mesurer les inégalités des niveaux de vie entre les différents groupes sociaux et les diverses régions du pays ;</a:t>
            </a:r>
          </a:p>
          <a:p>
            <a:pPr lvl="0" algn="just">
              <a:buFont typeface="Arial" pitchFamily="34" charset="0"/>
              <a:buChar char="•"/>
            </a:pPr>
            <a:endParaRPr lang="fr-FR" sz="5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fr-FR" sz="5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endParaRPr lang="fr-FR" sz="5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1000" indent="-381000" algn="l">
              <a:lnSpc>
                <a:spcPct val="80000"/>
              </a:lnSpc>
              <a:buFont typeface="Wingdings" pitchFamily="2" charset="2"/>
              <a:buNone/>
            </a:pPr>
            <a:endParaRPr lang="fr-FR" sz="5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1000" indent="-381000" algn="l">
              <a:lnSpc>
                <a:spcPct val="80000"/>
              </a:lnSpc>
              <a:buFont typeface="Wingdings" pitchFamily="2" charset="2"/>
              <a:buNone/>
            </a:pPr>
            <a:endParaRPr lang="fr-FR" sz="2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813" y="642939"/>
            <a:ext cx="7772400" cy="785798"/>
          </a:xfrm>
        </p:spPr>
        <p:txBody>
          <a:bodyPr/>
          <a:lstStyle/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OBJECTIFS DE l’ENNVM(2)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20" y="1357298"/>
            <a:ext cx="8643998" cy="4572032"/>
          </a:xfrm>
        </p:spPr>
        <p:txBody>
          <a:bodyPr>
            <a:normAutofit fontScale="25000" lnSpcReduction="20000"/>
          </a:bodyPr>
          <a:lstStyle/>
          <a:p>
            <a:pPr marL="381000" indent="-381000" algn="l">
              <a:lnSpc>
                <a:spcPct val="80000"/>
              </a:lnSpc>
            </a:pPr>
            <a:endParaRPr lang="fr-FR" sz="1800" dirty="0" smtClean="0">
              <a:latin typeface="Comic Sans MS" pitchFamily="66" charset="0"/>
            </a:endParaRPr>
          </a:p>
          <a:p>
            <a:pPr marL="533400" indent="-533400" algn="just">
              <a:buFont typeface="Verdana" pitchFamily="34" charset="0"/>
              <a:buAutoNum type="arabicPeriod" startAt="4"/>
            </a:pPr>
            <a:endParaRPr lang="fr-FR" altLang="ja-JP" sz="2400" dirty="0" smtClean="0">
              <a:solidFill>
                <a:schemeClr val="tx1"/>
              </a:solidFill>
              <a:latin typeface="Comic Sans MS" pitchFamily="66" charset="0"/>
              <a:ea typeface="ＭＳ Ｐゴシック" charset="-128"/>
            </a:endParaRPr>
          </a:p>
          <a:p>
            <a:pPr algn="l"/>
            <a:endParaRPr lang="fr-FR" sz="11200" dirty="0" smtClean="0">
              <a:solidFill>
                <a:srgbClr val="9501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Fournir une base de données sur l’accès de la population aux services sociaux de base (alphabétisation, éducation, logement, santé, emploi, etc.) ;</a:t>
            </a:r>
          </a:p>
          <a:p>
            <a:pPr lvl="0" algn="l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Identifier et analyser les caractéristiques des groupes sociaux les plus vulnérables ;</a:t>
            </a:r>
          </a:p>
          <a:p>
            <a:pPr algn="l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fr-FR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Obtenir des données intégrées sur un grand nombre de variables pour faire ressortir les liens existant entre les différents déterminants démographiques, culturels et socio-économiques des niveaux de vie des ménages et évaluer les progrès réalisés dans l’amélioration des niveaux de vie des ménages. </a:t>
            </a:r>
            <a:br>
              <a:rPr lang="fr-FR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9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1000" indent="-381000" algn="l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</a:pPr>
            <a:endParaRPr lang="fr-FR" sz="6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785817"/>
          </a:xfrm>
        </p:spPr>
        <p:txBody>
          <a:bodyPr/>
          <a:lstStyle/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ASPECTS METHODOLOGIQUES (1)</a:t>
            </a: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00034" y="1071546"/>
            <a:ext cx="8286808" cy="4786346"/>
          </a:xfrm>
        </p:spPr>
        <p:txBody>
          <a:bodyPr/>
          <a:lstStyle/>
          <a:p>
            <a:pPr lvl="0" algn="l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CHAMPS DE L’ENQUETE</a:t>
            </a:r>
            <a:endParaRPr lang="fr-FR" sz="2400" dirty="0" smtClean="0">
              <a:latin typeface="Arial Black" pitchFamily="34" charset="0"/>
            </a:endParaRPr>
          </a:p>
          <a:p>
            <a:pPr lvl="0"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Tout le territoire du Royaume du Maroc ; </a:t>
            </a:r>
            <a:endParaRPr lang="fr-FR" sz="2400" dirty="0" smtClean="0"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l"/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ECHANTILLONNAGE</a:t>
            </a:r>
          </a:p>
          <a:p>
            <a:pPr marL="457200" indent="-457200" algn="l">
              <a:lnSpc>
                <a:spcPct val="90000"/>
              </a:lnSpc>
            </a:pPr>
            <a:r>
              <a:rPr lang="fr-F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7200 ménages, représentant les diverses couches sociales et régions du pays tirés selon un sondage probabiliste et stratifié à 3 degrés : </a:t>
            </a:r>
          </a:p>
          <a:p>
            <a:pPr marL="857250" lvl="1" indent="-457200">
              <a:lnSpc>
                <a:spcPct val="90000"/>
              </a:lnSpc>
            </a:pPr>
            <a:endParaRPr lang="fr-F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57250" lvl="1" indent="-457200">
              <a:lnSpc>
                <a:spcPct val="90000"/>
              </a:lnSpc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premier degré: sélection de 600 unité primaire (UP) </a:t>
            </a:r>
          </a:p>
          <a:p>
            <a:pPr marL="857250" lvl="1" indent="-457200">
              <a:lnSpc>
                <a:spcPct val="90000"/>
              </a:lnSpc>
            </a:pPr>
            <a:endParaRPr lang="fr-F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57250" lvl="1" indent="-457200">
              <a:lnSpc>
                <a:spcPct val="90000"/>
              </a:lnSpc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deuxième degré: Au niveau de chaque  UP de l'échantillon, sélection d’une unité  secondaire ( US) </a:t>
            </a:r>
          </a:p>
          <a:p>
            <a:pPr marL="857250" lvl="1" indent="-457200">
              <a:lnSpc>
                <a:spcPct val="90000"/>
              </a:lnSpc>
            </a:pPr>
            <a:endParaRPr lang="fr-FR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57250" lvl="1" indent="-457200">
              <a:lnSpc>
                <a:spcPct val="90000"/>
              </a:lnSpc>
            </a:pPr>
            <a:r>
              <a:rPr lang="fr-F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troisième degré :sélection de 12 ménages avec un tirage à probabilité égale.</a:t>
            </a:r>
          </a:p>
          <a:p>
            <a:pPr marL="457200" indent="-457200" algn="l">
              <a:lnSpc>
                <a:spcPct val="90000"/>
              </a:lnSpc>
            </a:pPr>
            <a:endParaRPr lang="fr-FR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0" algn="l"/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 smtClean="0"/>
          </a:p>
          <a:p>
            <a:pPr lvl="0" algn="l">
              <a:buFont typeface="Wingdings" pitchFamily="2" charset="2"/>
              <a:buChar char="§"/>
            </a:pPr>
            <a:endParaRPr lang="fr-FR" sz="2400" dirty="0" smtClean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r>
              <a:rPr lang="fr-FR" sz="2400" dirty="0" smtClean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 </a:t>
            </a:r>
          </a:p>
          <a:p>
            <a:pPr lvl="0" algn="l">
              <a:buFont typeface="Wingdings" pitchFamily="2" charset="2"/>
              <a:buChar char="§"/>
            </a:pPr>
            <a:endParaRPr lang="fr-FR" dirty="0" smtClean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504056"/>
          </a:xfrm>
        </p:spPr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ASPECTS METHODOLOGIQUES (2)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568952" cy="3857652"/>
          </a:xfrm>
        </p:spPr>
        <p:txBody>
          <a:bodyPr/>
          <a:lstStyle/>
          <a:p>
            <a:pPr lvl="0"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Sondage dans l’espace et dans le temps :</a:t>
            </a:r>
          </a:p>
          <a:p>
            <a:pPr algn="l"/>
            <a:r>
              <a:rPr lang="fr-FR" sz="2400" dirty="0" smtClean="0">
                <a:solidFill>
                  <a:srgbClr val="950160"/>
                </a:solidFill>
                <a:latin typeface="Times New Roman" pitchFamily="18" charset="0"/>
                <a:cs typeface="Times New Roman" pitchFamily="18" charset="0"/>
              </a:rPr>
              <a:t> Dans l’espace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l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Toutes les régions et les provinces sont représentées dans l’échantillon.</a:t>
            </a: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2400" dirty="0" smtClean="0">
                <a:solidFill>
                  <a:srgbClr val="950160"/>
                </a:solidFill>
                <a:latin typeface="Times New Roman" pitchFamily="18" charset="0"/>
                <a:cs typeface="Times New Roman" pitchFamily="18" charset="0"/>
              </a:rPr>
              <a:t> Dans le temps </a:t>
            </a:r>
            <a:r>
              <a:rPr lang="fr-F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l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Collecte étalée sur toute l’année. </a:t>
            </a:r>
          </a:p>
          <a:p>
            <a:pPr lvl="0" algn="l">
              <a:buFont typeface="Arial" pitchFamily="34" charset="0"/>
              <a:buChar char="•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Observation d’un ménage pendant 10 jours 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nécessité d’assurer une répartition uniforme des ménages de l’échantillon tout au long de l’année afin de tenir compte des variations saisonnières et périodiques des dépenses de consommation. </a:t>
            </a:r>
          </a:p>
          <a:p>
            <a:pPr lvl="0" algn="l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428605"/>
            <a:ext cx="7772400" cy="1000132"/>
          </a:xfrm>
        </p:spPr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ASPECTS METHODOLOGIQUES (3)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1142984"/>
            <a:ext cx="8321610" cy="4786346"/>
          </a:xfrm>
        </p:spPr>
        <p:txBody>
          <a:bodyPr/>
          <a:lstStyle/>
          <a:p>
            <a:pPr lvl="0" algn="l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QUESTIONNAIRES 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endParaRPr lang="fr-FR" sz="2400" dirty="0" smtClean="0">
              <a:solidFill>
                <a:srgbClr val="95016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9501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Questionnaire principal sur les ménages </a:t>
            </a:r>
            <a:r>
              <a:rPr lang="fr-FR" sz="2400" dirty="0" smtClean="0">
                <a:solidFill>
                  <a:srgbClr val="671F4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fr-FR" sz="2400" dirty="0" smtClean="0">
                <a:solidFill>
                  <a:srgbClr val="671F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données relatives aux individus (caractéristiques démographiques, scolarité, santé, emploi, nature du revenu, questions d’opinions, etc.) et aux ménages (habitat, énergie, équipements, etc.). </a:t>
            </a:r>
          </a:p>
          <a:p>
            <a:pPr algn="l"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rgbClr val="950160"/>
                </a:solidFill>
                <a:latin typeface="Times New Roman" pitchFamily="18" charset="0"/>
                <a:cs typeface="Times New Roman" pitchFamily="18" charset="0"/>
              </a:rPr>
              <a:t>Questionnaire sur les dépenses</a:t>
            </a:r>
            <a:r>
              <a:rPr lang="fr-FR" sz="2400" dirty="0" smtClean="0">
                <a:solidFill>
                  <a:srgbClr val="671F40"/>
                </a:solidFill>
                <a:latin typeface="Times New Roman" pitchFamily="18" charset="0"/>
                <a:cs typeface="Times New Roman" pitchFamily="18" charset="0"/>
              </a:rPr>
              <a:t> :</a:t>
            </a:r>
            <a:endParaRPr lang="fr-FR" sz="2400" dirty="0" smtClean="0">
              <a:solidFill>
                <a:srgbClr val="671F4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Informations se rapportant aux dépenses (alimentaires et non alimentaires) et à la consommation alimentaire en quantité</a:t>
            </a:r>
            <a:r>
              <a:rPr lang="fr-F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Wingdings" pitchFamily="2" charset="2"/>
              <a:buChar char="Ø"/>
            </a:pPr>
            <a:r>
              <a:rPr lang="fr-FR" sz="2400" dirty="0" smtClean="0">
                <a:solidFill>
                  <a:srgbClr val="950160"/>
                </a:solidFill>
                <a:latin typeface="Times New Roman" pitchFamily="18" charset="0"/>
                <a:cs typeface="Times New Roman" pitchFamily="18" charset="0"/>
              </a:rPr>
              <a:t>Questionnaire douar et questionnaire quartier.</a:t>
            </a:r>
            <a:endParaRPr lang="fr-FR" sz="2400" dirty="0">
              <a:solidFill>
                <a:srgbClr val="9501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928934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rgbClr val="7B003B"/>
                </a:solidFill>
                <a:latin typeface="Berlin Sans FB Demi" pitchFamily="34" charset="0"/>
              </a:rPr>
              <a:t>Principaux résultats sur les dépenses des ménages</a:t>
            </a:r>
            <a:br>
              <a:rPr lang="fr-FR" dirty="0" smtClean="0">
                <a:solidFill>
                  <a:srgbClr val="7B003B"/>
                </a:solidFill>
                <a:latin typeface="Berlin Sans FB Demi" pitchFamily="34" charset="0"/>
              </a:rPr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642919"/>
            <a:ext cx="7772400" cy="785818"/>
          </a:xfrm>
        </p:spPr>
        <p:txBody>
          <a:bodyPr/>
          <a:lstStyle/>
          <a:p>
            <a:r>
              <a:rPr lang="fr-FR" dirty="0" smtClean="0">
                <a:solidFill>
                  <a:srgbClr val="7B003B"/>
                </a:solidFill>
                <a:latin typeface="Times New Roman" pitchFamily="18" charset="0"/>
                <a:cs typeface="Times New Roman" pitchFamily="18" charset="0"/>
              </a:rPr>
              <a:t>Evolution de la dépense (en DH)</a:t>
            </a:r>
            <a:endParaRPr lang="fr-FR" dirty="0">
              <a:solidFill>
                <a:srgbClr val="7B003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CEA41-490E-43A2-A725-9F0BAC59C37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9" name="Group 672"/>
          <p:cNvGraphicFramePr>
            <a:graphicFrameLocks noGrp="1"/>
          </p:cNvGraphicFramePr>
          <p:nvPr/>
        </p:nvGraphicFramePr>
        <p:xfrm>
          <a:off x="428596" y="1357298"/>
          <a:ext cx="8280400" cy="4326257"/>
        </p:xfrm>
        <a:graphic>
          <a:graphicData uri="http://schemas.openxmlformats.org/drawingml/2006/table">
            <a:tbl>
              <a:tblPr/>
              <a:tblGrid>
                <a:gridCol w="2928937"/>
                <a:gridCol w="893763"/>
                <a:gridCol w="892175"/>
                <a:gridCol w="889000"/>
                <a:gridCol w="908050"/>
                <a:gridCol w="866775"/>
                <a:gridCol w="901700"/>
              </a:tblGrid>
              <a:tr h="484188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7B003B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Urbain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Rural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Ensemble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3019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2001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 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2001 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 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2001 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 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 rowSpan="2"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é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pense annuelle moyenne par m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é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nage (en DH)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58 900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66 723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33 994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43 334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49 333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57 925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82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2,1%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4,1%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2,7%</a:t>
                      </a: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925513">
                <a:tc rowSpan="2"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é</a:t>
                      </a: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pense annuelle moyenne par personne (en DH)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10 642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13 894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5 288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7 777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8 280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11 233</a:t>
                      </a:r>
                      <a:endParaRPr kumimoji="0" 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43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2600">
                <a:tc rowSpan="2">
                  <a:txBody>
                    <a:bodyPr/>
                    <a:lstStyle/>
                    <a:p>
                      <a:pPr marL="0" marR="0" lvl="0" indent="0" algn="l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é</a:t>
                      </a: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pense alimentaire annuelle moyenne par personne (en DH)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4 034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5 113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2 638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3 826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3 418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4 553</a:t>
                      </a:r>
                      <a:endParaRPr kumimoji="0" lang="fr-F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41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hcp_model">
  <a:themeElements>
    <a:clrScheme name="Modele_PP_ HC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hcp_model">
      <a:majorFont>
        <a:latin typeface="Verdana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dele_PP_ HC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_ HC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_ HC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_ HC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_ HC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PP_ HC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_ HC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_ HC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_ HC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_ HC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_ HC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PP_ HC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5786</TotalTime>
  <Words>347</Words>
  <Application>Microsoft Office PowerPoint</Application>
  <PresentationFormat>Affichage à l'écran (4:3)</PresentationFormat>
  <Paragraphs>120</Paragraphs>
  <Slides>13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2_hcp_model</vt:lpstr>
      <vt:lpstr>Photo Editor Photo</vt:lpstr>
      <vt:lpstr>Graphique</vt:lpstr>
      <vt:lpstr>  Enquête Nationale sur  les Niveaux de Vie des Ménages 2006-2007  Direction  régionale de  Rabat-Salé-Kénitra 21-22-23 octobre 2015</vt:lpstr>
      <vt:lpstr> DÉFINITION</vt:lpstr>
      <vt:lpstr>OBJECTIFS DE l’ENNVM (1) </vt:lpstr>
      <vt:lpstr>OBJECTIFS DE l’ENNVM(2) </vt:lpstr>
      <vt:lpstr>ASPECTS METHODOLOGIQUES (1)</vt:lpstr>
      <vt:lpstr>ASPECTS METHODOLOGIQUES (2)</vt:lpstr>
      <vt:lpstr>ASPECTS METHODOLOGIQUES (3)</vt:lpstr>
      <vt:lpstr>Principaux résultats sur les dépenses des ménages </vt:lpstr>
      <vt:lpstr>Evolution de la dépense (en DH)</vt:lpstr>
      <vt:lpstr>Structure de la dépense </vt:lpstr>
      <vt:lpstr>Evolution du poids de l’alimentaire </vt:lpstr>
      <vt:lpstr>Structure de la dépense selon le milieu de résidence </vt:lpstr>
      <vt:lpstr>Diapositive 13</vt:lpstr>
    </vt:vector>
  </TitlesOfParts>
  <Company>DS HCP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Direction de la Statistique</dc:title>
  <dc:creator>aferzane</dc:creator>
  <cp:lastModifiedBy>HP</cp:lastModifiedBy>
  <cp:revision>400</cp:revision>
  <dcterms:created xsi:type="dcterms:W3CDTF">2008-03-18T08:36:29Z</dcterms:created>
  <dcterms:modified xsi:type="dcterms:W3CDTF">2015-10-19T19:40:09Z</dcterms:modified>
</cp:coreProperties>
</file>