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5622" r:id="rId2"/>
    <p:sldMasterId id="2147486065" r:id="rId3"/>
  </p:sldMasterIdLst>
  <p:notesMasterIdLst>
    <p:notesMasterId r:id="rId37"/>
  </p:notesMasterIdLst>
  <p:handoutMasterIdLst>
    <p:handoutMasterId r:id="rId38"/>
  </p:handoutMasterIdLst>
  <p:sldIdLst>
    <p:sldId id="565" r:id="rId4"/>
    <p:sldId id="623" r:id="rId5"/>
    <p:sldId id="624" r:id="rId6"/>
    <p:sldId id="625" r:id="rId7"/>
    <p:sldId id="568" r:id="rId8"/>
    <p:sldId id="652" r:id="rId9"/>
    <p:sldId id="653" r:id="rId10"/>
    <p:sldId id="654" r:id="rId11"/>
    <p:sldId id="657" r:id="rId12"/>
    <p:sldId id="655" r:id="rId13"/>
    <p:sldId id="656" r:id="rId14"/>
    <p:sldId id="663" r:id="rId15"/>
    <p:sldId id="664" r:id="rId16"/>
    <p:sldId id="665" r:id="rId17"/>
    <p:sldId id="662" r:id="rId18"/>
    <p:sldId id="661" r:id="rId19"/>
    <p:sldId id="658" r:id="rId20"/>
    <p:sldId id="660" r:id="rId21"/>
    <p:sldId id="659" r:id="rId22"/>
    <p:sldId id="626" r:id="rId23"/>
    <p:sldId id="627" r:id="rId24"/>
    <p:sldId id="628" r:id="rId25"/>
    <p:sldId id="631" r:id="rId26"/>
    <p:sldId id="646" r:id="rId27"/>
    <p:sldId id="648" r:id="rId28"/>
    <p:sldId id="649" r:id="rId29"/>
    <p:sldId id="569" r:id="rId30"/>
    <p:sldId id="613" r:id="rId31"/>
    <p:sldId id="650" r:id="rId32"/>
    <p:sldId id="612" r:id="rId33"/>
    <p:sldId id="614" r:id="rId34"/>
    <p:sldId id="616" r:id="rId35"/>
    <p:sldId id="618" r:id="rId36"/>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F1D"/>
    <a:srgbClr val="B60A27"/>
    <a:srgbClr val="B2B2B2"/>
    <a:srgbClr val="F8B91C"/>
    <a:srgbClr val="FFCC66"/>
    <a:srgbClr val="EE3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6416" autoAdjust="0"/>
  </p:normalViewPr>
  <p:slideViewPr>
    <p:cSldViewPr>
      <p:cViewPr>
        <p:scale>
          <a:sx n="100" d="100"/>
          <a:sy n="100" d="100"/>
        </p:scale>
        <p:origin x="-5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3.xml.rels><?xml version="1.0" encoding="UTF-8" standalone="yes"?>
<Relationships xmlns="http://schemas.openxmlformats.org/package/2006/relationships"><Relationship Id="rId1" Type="http://schemas.openxmlformats.org/officeDocument/2006/relationships/image" Target="../media/image55.png"/></Relationships>
</file>

<file path=ppt/diagrams/_rels/data5.xml.rels><?xml version="1.0" encoding="UTF-8" standalone="yes"?>
<Relationships xmlns="http://schemas.openxmlformats.org/package/2006/relationships"><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D66AB-BA68-4A65-BC03-5C6586C90632}" type="doc">
      <dgm:prSet loTypeId="urn:microsoft.com/office/officeart/2005/8/layout/arrow2" loCatId="process" qsTypeId="urn:microsoft.com/office/officeart/2005/8/quickstyle/3d1" qsCatId="3D" csTypeId="urn:microsoft.com/office/officeart/2005/8/colors/accent2_2" csCatId="accent2" phldr="1"/>
      <dgm:spPr/>
      <dgm:t>
        <a:bodyPr/>
        <a:lstStyle/>
        <a:p>
          <a:endParaRPr lang="fr-FR"/>
        </a:p>
      </dgm:t>
    </dgm:pt>
    <dgm:pt modelId="{4E0B3287-D5CC-4F69-B764-A620B388F88D}">
      <dgm:prSet phldrT="[Texte]" custT="1"/>
      <dgm:spPr/>
      <dgm:t>
        <a:bodyPr/>
        <a:lstStyle/>
        <a:p>
          <a:pPr algn="l"/>
          <a:r>
            <a:rPr lang="fr-FR" sz="1200" b="1" smtClean="0">
              <a:effectLst>
                <a:outerShdw blurRad="38100" dist="38100" dir="2700000" algn="tl">
                  <a:srgbClr val="000000">
                    <a:alpha val="43137"/>
                  </a:srgbClr>
                </a:outerShdw>
              </a:effectLst>
              <a:latin typeface="Bookman Old Style" pitchFamily="18" charset="0"/>
              <a:cs typeface="Arial" charset="0"/>
            </a:rPr>
            <a:t>Emanation :</a:t>
          </a:r>
        </a:p>
        <a:p>
          <a:pPr algn="l"/>
          <a:r>
            <a:rPr lang="fr-FR" sz="1200" smtClean="0">
              <a:effectLst>
                <a:outerShdw blurRad="38100" dist="38100" dir="2700000" algn="tl">
                  <a:srgbClr val="000000">
                    <a:alpha val="43137"/>
                  </a:srgbClr>
                </a:outerShdw>
              </a:effectLst>
              <a:latin typeface="Bookman Old Style" pitchFamily="18" charset="0"/>
              <a:cs typeface="Arial" charset="0"/>
            </a:rPr>
            <a:t>Stratégies de développement des secteurs sous la tutelle du Ministère :  </a:t>
          </a:r>
          <a:r>
            <a:rPr lang="fr-FR" sz="1200" i="1" smtClean="0">
              <a:effectLst>
                <a:outerShdw blurRad="38100" dist="38100" dir="2700000" algn="tl">
                  <a:srgbClr val="000000">
                    <a:alpha val="43137"/>
                  </a:srgbClr>
                </a:outerShdw>
              </a:effectLst>
              <a:latin typeface="Bookman Old Style" pitchFamily="18" charset="0"/>
              <a:cs typeface="Arial" charset="0"/>
            </a:rPr>
            <a:t>PNEI, Programme RAWAJ, Maroc Numeric 2013</a:t>
          </a:r>
          <a:endParaRPr lang="fr-FR" sz="1200" b="1" i="1" dirty="0">
            <a:effectLst>
              <a:outerShdw blurRad="38100" dist="38100" dir="2700000" algn="tl">
                <a:srgbClr val="000000">
                  <a:alpha val="43137"/>
                </a:srgbClr>
              </a:outerShdw>
            </a:effectLst>
          </a:endParaRPr>
        </a:p>
      </dgm:t>
    </dgm:pt>
    <dgm:pt modelId="{516093EC-B890-406F-90B0-C28F85F133B4}" type="parTrans" cxnId="{72FBE999-9B9D-41E8-95F3-A1525E394C41}">
      <dgm:prSet/>
      <dgm:spPr/>
      <dgm:t>
        <a:bodyPr/>
        <a:lstStyle/>
        <a:p>
          <a:endParaRPr lang="fr-FR"/>
        </a:p>
      </dgm:t>
    </dgm:pt>
    <dgm:pt modelId="{12D7BDCB-0ACA-416B-9E65-1CB4A9949143}" type="sibTrans" cxnId="{72FBE999-9B9D-41E8-95F3-A1525E394C41}">
      <dgm:prSet/>
      <dgm:spPr/>
      <dgm:t>
        <a:bodyPr/>
        <a:lstStyle/>
        <a:p>
          <a:endParaRPr lang="fr-FR"/>
        </a:p>
      </dgm:t>
    </dgm:pt>
    <dgm:pt modelId="{BE47AF42-ED93-4CDA-B8D9-1C36B9338400}">
      <dgm:prSet phldrT="[Texte]" custT="1"/>
      <dgm:spPr/>
      <dgm:t>
        <a:bodyPr/>
        <a:lstStyle/>
        <a:p>
          <a:r>
            <a:rPr lang="fr-FR" sz="1200" b="1" smtClean="0">
              <a:effectLst>
                <a:outerShdw blurRad="38100" dist="38100" dir="2700000" algn="tl">
                  <a:srgbClr val="000000">
                    <a:alpha val="43137"/>
                  </a:srgbClr>
                </a:outerShdw>
              </a:effectLst>
              <a:latin typeface="Bookman Old Style" pitchFamily="18" charset="0"/>
              <a:cs typeface="Arial" charset="0"/>
            </a:rPr>
            <a:t>Collaboration originale entre :</a:t>
          </a:r>
        </a:p>
        <a:p>
          <a:r>
            <a:rPr lang="fr-FR" sz="1200" smtClean="0">
              <a:effectLst>
                <a:outerShdw blurRad="38100" dist="38100" dir="2700000" algn="tl">
                  <a:srgbClr val="000000">
                    <a:alpha val="43137"/>
                  </a:srgbClr>
                </a:outerShdw>
              </a:effectLst>
              <a:latin typeface="Bookman Old Style" pitchFamily="18" charset="0"/>
              <a:cs typeface="Arial" charset="0"/>
            </a:rPr>
            <a:t>Le MICNT, Partenaires producteurs ou détenteurs de données, Représentations professionnelles </a:t>
          </a:r>
        </a:p>
        <a:p>
          <a:r>
            <a:rPr lang="fr-FR" sz="1200" b="1" i="1" smtClean="0">
              <a:effectLst>
                <a:outerShdw blurRad="38100" dist="38100" dir="2700000" algn="tl">
                  <a:srgbClr val="000000">
                    <a:alpha val="43137"/>
                  </a:srgbClr>
                </a:outerShdw>
              </a:effectLst>
              <a:latin typeface="Bookman Old Style" pitchFamily="18" charset="0"/>
            </a:rPr>
            <a:t> </a:t>
          </a:r>
          <a:endParaRPr lang="fr-FR" sz="1200" b="1" i="1" dirty="0" smtClean="0">
            <a:effectLst>
              <a:outerShdw blurRad="38100" dist="38100" dir="2700000" algn="tl">
                <a:srgbClr val="000000">
                  <a:alpha val="43137"/>
                </a:srgbClr>
              </a:outerShdw>
            </a:effectLst>
            <a:latin typeface="Bookman Old Style" pitchFamily="18" charset="0"/>
          </a:endParaRPr>
        </a:p>
      </dgm:t>
    </dgm:pt>
    <dgm:pt modelId="{EEE54BE5-B335-4EAB-BE55-AB88AA8116FF}" type="parTrans" cxnId="{809757D0-0E0D-4C71-8452-447D9EDEC1A7}">
      <dgm:prSet/>
      <dgm:spPr/>
      <dgm:t>
        <a:bodyPr/>
        <a:lstStyle/>
        <a:p>
          <a:endParaRPr lang="fr-FR"/>
        </a:p>
      </dgm:t>
    </dgm:pt>
    <dgm:pt modelId="{C1C65A7F-C650-4455-AB07-F0DDA5DDAF60}" type="sibTrans" cxnId="{809757D0-0E0D-4C71-8452-447D9EDEC1A7}">
      <dgm:prSet/>
      <dgm:spPr/>
      <dgm:t>
        <a:bodyPr/>
        <a:lstStyle/>
        <a:p>
          <a:endParaRPr lang="fr-FR"/>
        </a:p>
      </dgm:t>
    </dgm:pt>
    <dgm:pt modelId="{7754B6FF-E537-4955-BCE9-3089F77F7DCE}">
      <dgm:prSet phldrT="[Texte]" custT="1"/>
      <dgm:spPr/>
      <dgm:t>
        <a:bodyPr/>
        <a:lstStyle/>
        <a:p>
          <a:r>
            <a:rPr lang="fr-FR" sz="1200" b="1" smtClean="0">
              <a:effectLst>
                <a:outerShdw blurRad="38100" dist="38100" dir="2700000" algn="tl">
                  <a:srgbClr val="000000">
                    <a:alpha val="43137"/>
                  </a:srgbClr>
                </a:outerShdw>
              </a:effectLst>
              <a:latin typeface="Bookman Old Style" pitchFamily="18" charset="0"/>
              <a:cs typeface="Arial" charset="0"/>
            </a:rPr>
            <a:t>Volonté commune :</a:t>
          </a:r>
        </a:p>
        <a:p>
          <a:r>
            <a:rPr lang="fr-FR" sz="1200" smtClean="0">
              <a:effectLst>
                <a:outerShdw blurRad="38100" dist="38100" dir="2700000" algn="tl">
                  <a:srgbClr val="000000">
                    <a:alpha val="43137"/>
                  </a:srgbClr>
                </a:outerShdw>
              </a:effectLst>
              <a:latin typeface="Bookman Old Style" pitchFamily="18" charset="0"/>
              <a:cs typeface="Arial" charset="0"/>
            </a:rPr>
            <a:t>Valoriser l’information statistique</a:t>
          </a:r>
        </a:p>
        <a:p>
          <a:r>
            <a:rPr lang="fr-FR" sz="1200" smtClean="0">
              <a:effectLst>
                <a:outerShdw blurRad="38100" dist="38100" dir="2700000" algn="tl">
                  <a:srgbClr val="000000">
                    <a:alpha val="43137"/>
                  </a:srgbClr>
                </a:outerShdw>
              </a:effectLst>
              <a:latin typeface="Bookman Old Style" pitchFamily="18" charset="0"/>
              <a:cs typeface="Arial" charset="0"/>
            </a:rPr>
            <a:t>Disposer et fournir avec un flux constant des indicateurs de mesure des performances et des progrès réalisés par les secteurs concernés</a:t>
          </a:r>
          <a:endParaRPr lang="fr-FR" sz="1200" b="1" i="1" dirty="0" smtClean="0">
            <a:effectLst>
              <a:outerShdw blurRad="38100" dist="38100" dir="2700000" algn="tl">
                <a:srgbClr val="000000">
                  <a:alpha val="43137"/>
                </a:srgbClr>
              </a:outerShdw>
            </a:effectLst>
            <a:latin typeface="Bookman Old Style" pitchFamily="18" charset="0"/>
          </a:endParaRPr>
        </a:p>
      </dgm:t>
    </dgm:pt>
    <dgm:pt modelId="{AA599023-9E23-4451-B905-1B1E3E65EF06}" type="parTrans" cxnId="{981DEDC1-5B98-4AC6-8B0A-CADD69AF624A}">
      <dgm:prSet/>
      <dgm:spPr/>
      <dgm:t>
        <a:bodyPr/>
        <a:lstStyle/>
        <a:p>
          <a:endParaRPr lang="fr-FR"/>
        </a:p>
      </dgm:t>
    </dgm:pt>
    <dgm:pt modelId="{D4090CBD-4AF9-47D7-A25C-263A02B14FA9}" type="sibTrans" cxnId="{981DEDC1-5B98-4AC6-8B0A-CADD69AF624A}">
      <dgm:prSet/>
      <dgm:spPr/>
      <dgm:t>
        <a:bodyPr/>
        <a:lstStyle/>
        <a:p>
          <a:endParaRPr lang="fr-FR"/>
        </a:p>
      </dgm:t>
    </dgm:pt>
    <dgm:pt modelId="{15DEFD14-1295-42D5-8EDA-99C438BE9AA8}" type="pres">
      <dgm:prSet presAssocID="{7B3D66AB-BA68-4A65-BC03-5C6586C90632}" presName="arrowDiagram" presStyleCnt="0">
        <dgm:presLayoutVars>
          <dgm:chMax val="5"/>
          <dgm:dir/>
          <dgm:resizeHandles val="exact"/>
        </dgm:presLayoutVars>
      </dgm:prSet>
      <dgm:spPr/>
      <dgm:t>
        <a:bodyPr/>
        <a:lstStyle/>
        <a:p>
          <a:endParaRPr lang="fr-FR"/>
        </a:p>
      </dgm:t>
    </dgm:pt>
    <dgm:pt modelId="{86EE60BD-A1FF-4641-91C4-6C79C95F5EF1}" type="pres">
      <dgm:prSet presAssocID="{7B3D66AB-BA68-4A65-BC03-5C6586C90632}" presName="arrow" presStyleLbl="bgShp" presStyleIdx="0" presStyleCnt="1" custLinFactNeighborX="2"/>
      <dgm:spPr/>
      <dgm:t>
        <a:bodyPr/>
        <a:lstStyle/>
        <a:p>
          <a:endParaRPr lang="fr-FR"/>
        </a:p>
      </dgm:t>
    </dgm:pt>
    <dgm:pt modelId="{DAF014BD-79B7-4442-9E2C-186CC1525D98}" type="pres">
      <dgm:prSet presAssocID="{7B3D66AB-BA68-4A65-BC03-5C6586C90632}" presName="arrowDiagram3" presStyleCnt="0"/>
      <dgm:spPr/>
      <dgm:t>
        <a:bodyPr/>
        <a:lstStyle/>
        <a:p>
          <a:endParaRPr lang="fr-FR"/>
        </a:p>
      </dgm:t>
    </dgm:pt>
    <dgm:pt modelId="{FE56770E-6194-49AF-94F3-2414E8EF9F9F}" type="pres">
      <dgm:prSet presAssocID="{4E0B3287-D5CC-4F69-B764-A620B388F88D}" presName="bullet3a" presStyleLbl="node1" presStyleIdx="0" presStyleCnt="3" custLinFactX="-100000" custLinFactY="100000" custLinFactNeighborX="-157563" custLinFactNeighborY="186836"/>
      <dgm:spPr/>
      <dgm:t>
        <a:bodyPr/>
        <a:lstStyle/>
        <a:p>
          <a:endParaRPr lang="fr-FR"/>
        </a:p>
      </dgm:t>
    </dgm:pt>
    <dgm:pt modelId="{74B72633-6193-450A-831A-DE8142AA6C5E}" type="pres">
      <dgm:prSet presAssocID="{4E0B3287-D5CC-4F69-B764-A620B388F88D}" presName="textBox3a" presStyleLbl="revTx" presStyleIdx="0" presStyleCnt="3" custScaleX="275132" custScaleY="26192" custLinFactNeighborX="57513" custLinFactNeighborY="20427">
        <dgm:presLayoutVars>
          <dgm:bulletEnabled val="1"/>
        </dgm:presLayoutVars>
      </dgm:prSet>
      <dgm:spPr/>
      <dgm:t>
        <a:bodyPr/>
        <a:lstStyle/>
        <a:p>
          <a:endParaRPr lang="fr-FR"/>
        </a:p>
      </dgm:t>
    </dgm:pt>
    <dgm:pt modelId="{6B91DDE7-7B0A-41F6-9DD8-6C308CB5E7E0}" type="pres">
      <dgm:prSet presAssocID="{BE47AF42-ED93-4CDA-B8D9-1C36B9338400}" presName="bullet3b" presStyleLbl="node1" presStyleIdx="1" presStyleCnt="3" custLinFactX="-200000" custLinFactY="100000" custLinFactNeighborX="-227704" custLinFactNeighborY="166819"/>
      <dgm:spPr>
        <a:blipFill rotWithShape="0">
          <a:blip xmlns:r="http://schemas.openxmlformats.org/officeDocument/2006/relationships"/>
          <a:stretch>
            <a:fillRect/>
          </a:stretch>
        </a:blipFill>
      </dgm:spPr>
      <dgm:t>
        <a:bodyPr/>
        <a:lstStyle/>
        <a:p>
          <a:endParaRPr lang="fr-FR"/>
        </a:p>
      </dgm:t>
    </dgm:pt>
    <dgm:pt modelId="{235C7A89-9F42-4056-9182-11E262A95C5E}" type="pres">
      <dgm:prSet presAssocID="{BE47AF42-ED93-4CDA-B8D9-1C36B9338400}" presName="textBox3b" presStyleLbl="revTx" presStyleIdx="1" presStyleCnt="3" custScaleX="233537" custScaleY="38966" custLinFactNeighborX="-30916" custLinFactNeighborY="15928">
        <dgm:presLayoutVars>
          <dgm:bulletEnabled val="1"/>
        </dgm:presLayoutVars>
      </dgm:prSet>
      <dgm:spPr/>
      <dgm:t>
        <a:bodyPr/>
        <a:lstStyle/>
        <a:p>
          <a:endParaRPr lang="fr-FR"/>
        </a:p>
      </dgm:t>
    </dgm:pt>
    <dgm:pt modelId="{44290901-2772-4FFC-9BC1-88305DB234C5}" type="pres">
      <dgm:prSet presAssocID="{7754B6FF-E537-4955-BCE9-3089F77F7DCE}" presName="bullet3c" presStyleLbl="node1" presStyleIdx="2" presStyleCnt="3" custLinFactX="-100000" custLinFactNeighborX="-184349" custLinFactNeighborY="77244"/>
      <dgm:spPr/>
      <dgm:t>
        <a:bodyPr/>
        <a:lstStyle/>
        <a:p>
          <a:endParaRPr lang="fr-FR"/>
        </a:p>
      </dgm:t>
    </dgm:pt>
    <dgm:pt modelId="{F24F9398-6806-456D-BDA9-8F660085A48B}" type="pres">
      <dgm:prSet presAssocID="{7754B6FF-E537-4955-BCE9-3089F77F7DCE}" presName="textBox3c" presStyleLbl="revTx" presStyleIdx="2" presStyleCnt="3" custScaleX="261822" custScaleY="30705" custLinFactNeighborX="-36360" custLinFactNeighborY="-11030">
        <dgm:presLayoutVars>
          <dgm:bulletEnabled val="1"/>
        </dgm:presLayoutVars>
      </dgm:prSet>
      <dgm:spPr/>
      <dgm:t>
        <a:bodyPr/>
        <a:lstStyle/>
        <a:p>
          <a:endParaRPr lang="fr-FR"/>
        </a:p>
      </dgm:t>
    </dgm:pt>
  </dgm:ptLst>
  <dgm:cxnLst>
    <dgm:cxn modelId="{72FBE999-9B9D-41E8-95F3-A1525E394C41}" srcId="{7B3D66AB-BA68-4A65-BC03-5C6586C90632}" destId="{4E0B3287-D5CC-4F69-B764-A620B388F88D}" srcOrd="0" destOrd="0" parTransId="{516093EC-B890-406F-90B0-C28F85F133B4}" sibTransId="{12D7BDCB-0ACA-416B-9E65-1CB4A9949143}"/>
    <dgm:cxn modelId="{F5A84B5F-15CB-44A5-BCC6-93559C1B4B13}" type="presOf" srcId="{7754B6FF-E537-4955-BCE9-3089F77F7DCE}" destId="{F24F9398-6806-456D-BDA9-8F660085A48B}" srcOrd="0" destOrd="0" presId="urn:microsoft.com/office/officeart/2005/8/layout/arrow2"/>
    <dgm:cxn modelId="{B1A9F5E6-5832-479B-A7E7-FA654FC60A56}" type="presOf" srcId="{7B3D66AB-BA68-4A65-BC03-5C6586C90632}" destId="{15DEFD14-1295-42D5-8EDA-99C438BE9AA8}" srcOrd="0" destOrd="0" presId="urn:microsoft.com/office/officeart/2005/8/layout/arrow2"/>
    <dgm:cxn modelId="{981DEDC1-5B98-4AC6-8B0A-CADD69AF624A}" srcId="{7B3D66AB-BA68-4A65-BC03-5C6586C90632}" destId="{7754B6FF-E537-4955-BCE9-3089F77F7DCE}" srcOrd="2" destOrd="0" parTransId="{AA599023-9E23-4451-B905-1B1E3E65EF06}" sibTransId="{D4090CBD-4AF9-47D7-A25C-263A02B14FA9}"/>
    <dgm:cxn modelId="{809757D0-0E0D-4C71-8452-447D9EDEC1A7}" srcId="{7B3D66AB-BA68-4A65-BC03-5C6586C90632}" destId="{BE47AF42-ED93-4CDA-B8D9-1C36B9338400}" srcOrd="1" destOrd="0" parTransId="{EEE54BE5-B335-4EAB-BE55-AB88AA8116FF}" sibTransId="{C1C65A7F-C650-4455-AB07-F0DDA5DDAF60}"/>
    <dgm:cxn modelId="{522A2F76-D4C5-4218-BE30-1CD6CD9B4886}" type="presOf" srcId="{BE47AF42-ED93-4CDA-B8D9-1C36B9338400}" destId="{235C7A89-9F42-4056-9182-11E262A95C5E}" srcOrd="0" destOrd="0" presId="urn:microsoft.com/office/officeart/2005/8/layout/arrow2"/>
    <dgm:cxn modelId="{FFB3883B-44EE-480D-9A29-FD0A3381BD0D}" type="presOf" srcId="{4E0B3287-D5CC-4F69-B764-A620B388F88D}" destId="{74B72633-6193-450A-831A-DE8142AA6C5E}" srcOrd="0" destOrd="0" presId="urn:microsoft.com/office/officeart/2005/8/layout/arrow2"/>
    <dgm:cxn modelId="{6731E394-0D9C-4FA8-8B25-6D705628A233}" type="presParOf" srcId="{15DEFD14-1295-42D5-8EDA-99C438BE9AA8}" destId="{86EE60BD-A1FF-4641-91C4-6C79C95F5EF1}" srcOrd="0" destOrd="0" presId="urn:microsoft.com/office/officeart/2005/8/layout/arrow2"/>
    <dgm:cxn modelId="{4B9AE7E4-5E8F-438B-8E1B-CEC0151AB008}" type="presParOf" srcId="{15DEFD14-1295-42D5-8EDA-99C438BE9AA8}" destId="{DAF014BD-79B7-4442-9E2C-186CC1525D98}" srcOrd="1" destOrd="0" presId="urn:microsoft.com/office/officeart/2005/8/layout/arrow2"/>
    <dgm:cxn modelId="{CA4438C9-14F3-4B08-A7F8-6F6A09E9A3E4}" type="presParOf" srcId="{DAF014BD-79B7-4442-9E2C-186CC1525D98}" destId="{FE56770E-6194-49AF-94F3-2414E8EF9F9F}" srcOrd="0" destOrd="0" presId="urn:microsoft.com/office/officeart/2005/8/layout/arrow2"/>
    <dgm:cxn modelId="{D48D86B5-432C-428A-A57B-47D21D080369}" type="presParOf" srcId="{DAF014BD-79B7-4442-9E2C-186CC1525D98}" destId="{74B72633-6193-450A-831A-DE8142AA6C5E}" srcOrd="1" destOrd="0" presId="urn:microsoft.com/office/officeart/2005/8/layout/arrow2"/>
    <dgm:cxn modelId="{6877ED0C-2D61-4CE9-9654-7A0CED2EF44E}" type="presParOf" srcId="{DAF014BD-79B7-4442-9E2C-186CC1525D98}" destId="{6B91DDE7-7B0A-41F6-9DD8-6C308CB5E7E0}" srcOrd="2" destOrd="0" presId="urn:microsoft.com/office/officeart/2005/8/layout/arrow2"/>
    <dgm:cxn modelId="{8B8CCEA5-DAC1-4557-A900-5BA737DCB899}" type="presParOf" srcId="{DAF014BD-79B7-4442-9E2C-186CC1525D98}" destId="{235C7A89-9F42-4056-9182-11E262A95C5E}" srcOrd="3" destOrd="0" presId="urn:microsoft.com/office/officeart/2005/8/layout/arrow2"/>
    <dgm:cxn modelId="{4517DE51-38C6-433B-8D7B-7B5D756BF163}" type="presParOf" srcId="{DAF014BD-79B7-4442-9E2C-186CC1525D98}" destId="{44290901-2772-4FFC-9BC1-88305DB234C5}" srcOrd="4" destOrd="0" presId="urn:microsoft.com/office/officeart/2005/8/layout/arrow2"/>
    <dgm:cxn modelId="{5DD56EC0-4858-416B-9C0B-9CBEA26733B9}" type="presParOf" srcId="{DAF014BD-79B7-4442-9E2C-186CC1525D98}" destId="{F24F9398-6806-456D-BDA9-8F660085A48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D49B9-FD2E-4C42-9C61-3EB7A5697445}" type="doc">
      <dgm:prSet loTypeId="urn:microsoft.com/office/officeart/2005/8/layout/vList5" loCatId="list" qsTypeId="urn:microsoft.com/office/officeart/2005/8/quickstyle/3d2" qsCatId="3D" csTypeId="urn:microsoft.com/office/officeart/2005/8/colors/accent2_1" csCatId="accent2" phldr="1"/>
      <dgm:spPr/>
      <dgm:t>
        <a:bodyPr/>
        <a:lstStyle/>
        <a:p>
          <a:endParaRPr lang="fr-FR"/>
        </a:p>
      </dgm:t>
    </dgm:pt>
    <dgm:pt modelId="{0A95A17B-5D6A-4B5C-896D-C4A06144EB72}">
      <dgm:prSet phldrT="[Texte]" custT="1"/>
      <dgm:spPr/>
      <dgm:t>
        <a:bodyPr/>
        <a:lstStyle/>
        <a:p>
          <a:r>
            <a:rPr lang="fr-FR" sz="1400" b="1" dirty="0" smtClean="0">
              <a:solidFill>
                <a:srgbClr val="C00000"/>
              </a:solidFill>
              <a:effectLst>
                <a:outerShdw blurRad="38100" dist="38100" dir="2700000" algn="tl">
                  <a:srgbClr val="000000">
                    <a:alpha val="43137"/>
                  </a:srgbClr>
                </a:outerShdw>
              </a:effectLst>
              <a:latin typeface="Book Antiqua" pitchFamily="18" charset="0"/>
              <a:cs typeface="Arial" pitchFamily="34" charset="0"/>
            </a:rPr>
            <a:t>Objectif</a:t>
          </a:r>
          <a:endParaRPr lang="fr-FR" sz="1400" b="1" dirty="0">
            <a:solidFill>
              <a:srgbClr val="C00000"/>
            </a:solidFill>
            <a:effectLst>
              <a:outerShdw blurRad="38100" dist="38100" dir="2700000" algn="tl">
                <a:srgbClr val="000000">
                  <a:alpha val="43137"/>
                </a:srgbClr>
              </a:outerShdw>
            </a:effectLst>
            <a:latin typeface="Book Antiqua" pitchFamily="18" charset="0"/>
            <a:cs typeface="Arial" pitchFamily="34" charset="0"/>
          </a:endParaRPr>
        </a:p>
      </dgm:t>
    </dgm:pt>
    <dgm:pt modelId="{71F59FBD-1BBD-495F-80A1-D341B7414D8D}" type="parTrans" cxnId="{6C4AC18C-EBBB-40E9-8D46-030CEFFDBA9F}">
      <dgm:prSet/>
      <dgm:spPr/>
      <dgm:t>
        <a:bodyPr/>
        <a:lstStyle/>
        <a:p>
          <a:endParaRPr lang="fr-FR" sz="800" u="none">
            <a:latin typeface="Book Antiqua" pitchFamily="18" charset="0"/>
          </a:endParaRPr>
        </a:p>
      </dgm:t>
    </dgm:pt>
    <dgm:pt modelId="{B5211C39-4F33-4E30-AD07-F94FEB1AAF61}" type="sibTrans" cxnId="{6C4AC18C-EBBB-40E9-8D46-030CEFFDBA9F}">
      <dgm:prSet/>
      <dgm:spPr/>
      <dgm:t>
        <a:bodyPr/>
        <a:lstStyle/>
        <a:p>
          <a:endParaRPr lang="fr-FR" sz="800" u="none">
            <a:latin typeface="Book Antiqua" pitchFamily="18" charset="0"/>
          </a:endParaRPr>
        </a:p>
      </dgm:t>
    </dgm:pt>
    <dgm:pt modelId="{409E6806-7158-43A3-952C-C95E1CA0B54E}">
      <dgm:prSet phldrT="[Texte]" custT="1"/>
      <dgm:spPr/>
      <dgm:t>
        <a:bodyPr/>
        <a:lstStyle/>
        <a:p>
          <a:pPr algn="just"/>
          <a:r>
            <a:rPr lang="fr-FR" sz="1100" dirty="0" smtClean="0">
              <a:solidFill>
                <a:schemeClr val="tx2">
                  <a:lumMod val="75000"/>
                </a:schemeClr>
              </a:solidFill>
              <a:latin typeface="Times" pitchFamily="18" charset="0"/>
              <a:cs typeface="Times" pitchFamily="18" charset="0"/>
            </a:rPr>
            <a:t>Constitution du  </a:t>
          </a:r>
          <a:r>
            <a:rPr lang="fr-FR" sz="1100" dirty="0" smtClean="0">
              <a:solidFill>
                <a:srgbClr val="C00000"/>
              </a:solidFill>
              <a:latin typeface="Times" pitchFamily="18" charset="0"/>
              <a:cs typeface="Times" pitchFamily="18" charset="0"/>
            </a:rPr>
            <a:t>Premier répertoire TIC segmenté au niveau nationale </a:t>
          </a:r>
          <a:r>
            <a:rPr lang="fr-FR" sz="1100" dirty="0" smtClean="0">
              <a:solidFill>
                <a:schemeClr val="tx2">
                  <a:lumMod val="75000"/>
                </a:schemeClr>
              </a:solidFill>
              <a:latin typeface="Times" pitchFamily="18" charset="0"/>
              <a:cs typeface="Times" pitchFamily="18" charset="0"/>
            </a:rPr>
            <a:t>qui sera la base </a:t>
          </a:r>
          <a:r>
            <a:rPr lang="fr-FR" sz="1100" b="1" dirty="0" smtClean="0">
              <a:solidFill>
                <a:schemeClr val="tx2">
                  <a:lumMod val="75000"/>
                </a:schemeClr>
              </a:solidFill>
              <a:latin typeface="Times" pitchFamily="18" charset="0"/>
              <a:cs typeface="Times" pitchFamily="18" charset="0"/>
            </a:rPr>
            <a:t>l’enquête de Performance du Secteur des Entreprises TIC au Maroc</a:t>
          </a:r>
          <a:r>
            <a:rPr lang="fr-FR" sz="1100" dirty="0" smtClean="0">
              <a:solidFill>
                <a:schemeClr val="tx2">
                  <a:lumMod val="75000"/>
                </a:schemeClr>
              </a:solidFill>
              <a:latin typeface="Times" pitchFamily="18" charset="0"/>
              <a:cs typeface="Times" pitchFamily="18" charset="0"/>
            </a:rPr>
            <a:t> lancée, ainsi que les enquêtes futures et aussi pour compiler des données démographiques et produire des bases d’échantillonnage</a:t>
          </a:r>
          <a:endParaRPr lang="fr-FR" sz="1100" u="none" dirty="0">
            <a:effectLst/>
            <a:latin typeface="Book Antiqua" pitchFamily="18" charset="0"/>
          </a:endParaRPr>
        </a:p>
      </dgm:t>
    </dgm:pt>
    <dgm:pt modelId="{A83FAAB1-DC0A-47F1-8FBF-D56110E695F1}" type="parTrans" cxnId="{B22683D5-5015-4EC7-BBEC-F84B6EC3EA97}">
      <dgm:prSet/>
      <dgm:spPr/>
      <dgm:t>
        <a:bodyPr/>
        <a:lstStyle/>
        <a:p>
          <a:endParaRPr lang="fr-FR" sz="800" u="none">
            <a:latin typeface="Book Antiqua" pitchFamily="18" charset="0"/>
          </a:endParaRPr>
        </a:p>
      </dgm:t>
    </dgm:pt>
    <dgm:pt modelId="{C41C93ED-EB5B-4ECF-A991-B9E26B5F786C}" type="sibTrans" cxnId="{B22683D5-5015-4EC7-BBEC-F84B6EC3EA97}">
      <dgm:prSet/>
      <dgm:spPr/>
      <dgm:t>
        <a:bodyPr/>
        <a:lstStyle/>
        <a:p>
          <a:endParaRPr lang="fr-FR" sz="800" u="none">
            <a:latin typeface="Book Antiqua" pitchFamily="18" charset="0"/>
          </a:endParaRPr>
        </a:p>
      </dgm:t>
    </dgm:pt>
    <dgm:pt modelId="{F276041E-6CD0-4852-A77B-73A3E05F7D99}">
      <dgm:prSet phldrT="[Texte]" custT="1"/>
      <dgm:spPr/>
      <dgm:t>
        <a:bodyPr/>
        <a:lstStyle/>
        <a:p>
          <a:r>
            <a:rPr lang="fr-FR" sz="1400" b="1" dirty="0" smtClean="0">
              <a:solidFill>
                <a:srgbClr val="C00000"/>
              </a:solidFill>
              <a:effectLst>
                <a:outerShdw blurRad="38100" dist="38100" dir="2700000" algn="tl">
                  <a:srgbClr val="000000">
                    <a:alpha val="43137"/>
                  </a:srgbClr>
                </a:outerShdw>
              </a:effectLst>
              <a:latin typeface="Book Antiqua" pitchFamily="18" charset="0"/>
              <a:cs typeface="Arial" pitchFamily="34" charset="0"/>
            </a:rPr>
            <a:t>Méthodologie</a:t>
          </a:r>
        </a:p>
      </dgm:t>
    </dgm:pt>
    <dgm:pt modelId="{2AC3BB2B-B9FD-43FB-9742-48BF8A6B21EE}" type="parTrans" cxnId="{C24E6305-8EBC-4EEC-BBE2-CC538FE12C3A}">
      <dgm:prSet/>
      <dgm:spPr/>
      <dgm:t>
        <a:bodyPr/>
        <a:lstStyle/>
        <a:p>
          <a:endParaRPr lang="fr-FR" sz="800">
            <a:latin typeface="Book Antiqua" pitchFamily="18" charset="0"/>
          </a:endParaRPr>
        </a:p>
      </dgm:t>
    </dgm:pt>
    <dgm:pt modelId="{0D6979B7-C150-4A1A-8E1E-77B36A0C0715}" type="sibTrans" cxnId="{C24E6305-8EBC-4EEC-BBE2-CC538FE12C3A}">
      <dgm:prSet/>
      <dgm:spPr/>
      <dgm:t>
        <a:bodyPr/>
        <a:lstStyle/>
        <a:p>
          <a:endParaRPr lang="fr-FR" sz="800">
            <a:latin typeface="Book Antiqua" pitchFamily="18" charset="0"/>
          </a:endParaRPr>
        </a:p>
      </dgm:t>
    </dgm:pt>
    <dgm:pt modelId="{D5A804A0-B8AF-4990-AD64-1E52A41FB29F}">
      <dgm:prSet phldrT="[Texte]" custT="1"/>
      <dgm:spPr/>
      <dgm:t>
        <a:bodyPr/>
        <a:lstStyle/>
        <a:p>
          <a:r>
            <a:rPr lang="fr-FR" sz="1100" b="1" dirty="0" smtClean="0">
              <a:solidFill>
                <a:schemeClr val="tx2">
                  <a:lumMod val="75000"/>
                </a:schemeClr>
              </a:solidFill>
              <a:latin typeface="Book Antiqua" pitchFamily="18" charset="0"/>
              <a:cs typeface="Times" pitchFamily="18" charset="0"/>
            </a:rPr>
            <a:t>Opération de collecte</a:t>
          </a:r>
          <a:r>
            <a:rPr lang="fr-FR" sz="1100" dirty="0" smtClean="0">
              <a:solidFill>
                <a:schemeClr val="tx2">
                  <a:lumMod val="75000"/>
                </a:schemeClr>
              </a:solidFill>
              <a:latin typeface="Book Antiqua" pitchFamily="18" charset="0"/>
              <a:cs typeface="Times" pitchFamily="18" charset="0"/>
            </a:rPr>
            <a:t> interne des répertoires existants auprès des organismes existants  : </a:t>
          </a:r>
          <a:r>
            <a:rPr lang="fr-FR" sz="1100" dirty="0" smtClean="0">
              <a:solidFill>
                <a:srgbClr val="C00000"/>
              </a:solidFill>
              <a:latin typeface="Book Antiqua" pitchFamily="18" charset="0"/>
              <a:cs typeface="Times" pitchFamily="18" charset="0"/>
            </a:rPr>
            <a:t>MICNT, CGEM, APEBI, OMPIC,… </a:t>
          </a:r>
          <a:r>
            <a:rPr lang="fr-FR" sz="1100" dirty="0" err="1" smtClean="0">
              <a:solidFill>
                <a:srgbClr val="C00000"/>
              </a:solidFill>
              <a:latin typeface="Book Antiqua" pitchFamily="18" charset="0"/>
              <a:cs typeface="Times" pitchFamily="18" charset="0"/>
            </a:rPr>
            <a:t>Kompass</a:t>
          </a:r>
          <a:r>
            <a:rPr lang="fr-FR" sz="1100" dirty="0" smtClean="0">
              <a:solidFill>
                <a:srgbClr val="C00000"/>
              </a:solidFill>
              <a:latin typeface="Book Antiqua" pitchFamily="18" charset="0"/>
              <a:cs typeface="Times" pitchFamily="18" charset="0"/>
            </a:rPr>
            <a:t>, Web, page jaunes, </a:t>
          </a:r>
          <a:r>
            <a:rPr lang="fr-FR" sz="1100" dirty="0" err="1" smtClean="0">
              <a:solidFill>
                <a:srgbClr val="C00000"/>
              </a:solidFill>
              <a:latin typeface="Book Antiqua" pitchFamily="18" charset="0"/>
              <a:cs typeface="Times" pitchFamily="18" charset="0"/>
            </a:rPr>
            <a:t>Télécontact</a:t>
          </a:r>
          <a:r>
            <a:rPr lang="fr-FR" sz="1100" dirty="0" smtClean="0">
              <a:solidFill>
                <a:srgbClr val="C00000"/>
              </a:solidFill>
              <a:latin typeface="Book Antiqua" pitchFamily="18" charset="0"/>
              <a:cs typeface="Times" pitchFamily="18" charset="0"/>
            </a:rPr>
            <a:t>, de différents sites web du secteur TIC au Maroc…</a:t>
          </a:r>
          <a:endParaRPr lang="fr-FR" sz="1100" b="1" u="none" dirty="0" smtClean="0">
            <a:solidFill>
              <a:srgbClr val="C00000"/>
            </a:solidFill>
            <a:effectLst/>
            <a:latin typeface="Book Antiqua" pitchFamily="18" charset="0"/>
          </a:endParaRPr>
        </a:p>
      </dgm:t>
    </dgm:pt>
    <dgm:pt modelId="{B561179A-EA11-4E53-98FE-82D50E661BCE}" type="parTrans" cxnId="{E9A7F8EB-F763-42F9-B0DD-47211703865C}">
      <dgm:prSet/>
      <dgm:spPr/>
      <dgm:t>
        <a:bodyPr/>
        <a:lstStyle/>
        <a:p>
          <a:endParaRPr lang="fr-FR" sz="800">
            <a:latin typeface="Book Antiqua" pitchFamily="18" charset="0"/>
          </a:endParaRPr>
        </a:p>
      </dgm:t>
    </dgm:pt>
    <dgm:pt modelId="{10A8274D-D7E2-46A2-AE8C-3F27A1EF68DB}" type="sibTrans" cxnId="{E9A7F8EB-F763-42F9-B0DD-47211703865C}">
      <dgm:prSet/>
      <dgm:spPr/>
      <dgm:t>
        <a:bodyPr/>
        <a:lstStyle/>
        <a:p>
          <a:endParaRPr lang="fr-FR" sz="800">
            <a:latin typeface="Book Antiqua" pitchFamily="18" charset="0"/>
          </a:endParaRPr>
        </a:p>
      </dgm:t>
    </dgm:pt>
    <dgm:pt modelId="{FF66C616-2CAA-4BC6-B60A-6584400249A8}">
      <dgm:prSet custT="1"/>
      <dgm:spPr/>
      <dgm:t>
        <a:bodyPr/>
        <a:lstStyle/>
        <a:p>
          <a:r>
            <a:rPr lang="fr-FR" sz="1100" b="1" dirty="0" smtClean="0">
              <a:solidFill>
                <a:schemeClr val="tx2">
                  <a:lumMod val="75000"/>
                </a:schemeClr>
              </a:solidFill>
              <a:latin typeface="Book Antiqua" pitchFamily="18" charset="0"/>
              <a:cs typeface="Times" pitchFamily="18" charset="0"/>
            </a:rPr>
            <a:t>Indicateurs : </a:t>
          </a:r>
          <a:r>
            <a:rPr lang="fr-FR" sz="1100" dirty="0" smtClean="0">
              <a:solidFill>
                <a:schemeClr val="tx2">
                  <a:lumMod val="75000"/>
                </a:schemeClr>
              </a:solidFill>
              <a:latin typeface="Book Antiqua" pitchFamily="18" charset="0"/>
              <a:cs typeface="Times" pitchFamily="18" charset="0"/>
            </a:rPr>
            <a:t>La BD inclut les informations suivantes : </a:t>
          </a:r>
          <a:r>
            <a:rPr lang="fr-FR" sz="1100" dirty="0" smtClean="0">
              <a:solidFill>
                <a:schemeClr val="tx2">
                  <a:lumMod val="60000"/>
                  <a:lumOff val="40000"/>
                </a:schemeClr>
              </a:solidFill>
              <a:latin typeface="Book Antiqua" pitchFamily="18" charset="0"/>
              <a:cs typeface="Times" pitchFamily="18" charset="0"/>
            </a:rPr>
            <a:t>RC, CA</a:t>
          </a:r>
          <a:r>
            <a:rPr lang="fr-FR" sz="1100" dirty="0" smtClean="0">
              <a:solidFill>
                <a:schemeClr val="tx2">
                  <a:lumMod val="75000"/>
                </a:schemeClr>
              </a:solidFill>
              <a:latin typeface="Book Antiqua" pitchFamily="18" charset="0"/>
              <a:cs typeface="Times" pitchFamily="18" charset="0"/>
            </a:rPr>
            <a:t>, </a:t>
          </a:r>
          <a:r>
            <a:rPr lang="fr-FR" sz="1100" dirty="0" smtClean="0">
              <a:solidFill>
                <a:schemeClr val="tx2">
                  <a:lumMod val="60000"/>
                  <a:lumOff val="40000"/>
                </a:schemeClr>
              </a:solidFill>
              <a:latin typeface="Book Antiqua" pitchFamily="18" charset="0"/>
              <a:cs typeface="Times" pitchFamily="18" charset="0"/>
            </a:rPr>
            <a:t>Raison sociale</a:t>
          </a:r>
          <a:r>
            <a:rPr lang="fr-FR" sz="1100" dirty="0" smtClean="0">
              <a:solidFill>
                <a:schemeClr val="tx2">
                  <a:lumMod val="75000"/>
                </a:schemeClr>
              </a:solidFill>
              <a:latin typeface="Book Antiqua" pitchFamily="18" charset="0"/>
              <a:cs typeface="Times" pitchFamily="18" charset="0"/>
            </a:rPr>
            <a:t>,  </a:t>
          </a:r>
          <a:r>
            <a:rPr lang="fr-FR" sz="1100" dirty="0" smtClean="0">
              <a:solidFill>
                <a:schemeClr val="tx2">
                  <a:lumMod val="60000"/>
                  <a:lumOff val="40000"/>
                </a:schemeClr>
              </a:solidFill>
              <a:latin typeface="Book Antiqua" pitchFamily="18" charset="0"/>
              <a:cs typeface="Times" pitchFamily="18" charset="0"/>
            </a:rPr>
            <a:t>Adresse</a:t>
          </a:r>
          <a:r>
            <a:rPr lang="fr-FR" sz="1100" dirty="0" smtClean="0">
              <a:solidFill>
                <a:schemeClr val="tx2">
                  <a:lumMod val="75000"/>
                </a:schemeClr>
              </a:solidFill>
              <a:latin typeface="Book Antiqua" pitchFamily="18" charset="0"/>
              <a:cs typeface="Times" pitchFamily="18" charset="0"/>
            </a:rPr>
            <a:t>, </a:t>
          </a:r>
          <a:r>
            <a:rPr lang="fr-FR" sz="1100" dirty="0" smtClean="0">
              <a:solidFill>
                <a:schemeClr val="tx2">
                  <a:lumMod val="60000"/>
                  <a:lumOff val="40000"/>
                </a:schemeClr>
              </a:solidFill>
              <a:latin typeface="Book Antiqua" pitchFamily="18" charset="0"/>
              <a:cs typeface="Times" pitchFamily="18" charset="0"/>
            </a:rPr>
            <a:t>Capital social et sa répartition</a:t>
          </a:r>
          <a:r>
            <a:rPr lang="fr-FR" sz="1100" dirty="0" smtClean="0">
              <a:solidFill>
                <a:schemeClr val="tx2">
                  <a:lumMod val="75000"/>
                </a:schemeClr>
              </a:solidFill>
              <a:latin typeface="Book Antiqua" pitchFamily="18" charset="0"/>
              <a:cs typeface="Times" pitchFamily="18" charset="0"/>
            </a:rPr>
            <a:t>, </a:t>
          </a:r>
          <a:r>
            <a:rPr lang="fr-FR" sz="1100" dirty="0" smtClean="0">
              <a:solidFill>
                <a:schemeClr val="tx2">
                  <a:lumMod val="60000"/>
                  <a:lumOff val="40000"/>
                </a:schemeClr>
              </a:solidFill>
              <a:latin typeface="Book Antiqua" pitchFamily="18" charset="0"/>
              <a:cs typeface="Times" pitchFamily="18" charset="0"/>
            </a:rPr>
            <a:t>Forme juridique</a:t>
          </a:r>
          <a:r>
            <a:rPr lang="fr-FR" sz="1100" dirty="0" smtClean="0">
              <a:solidFill>
                <a:schemeClr val="tx2">
                  <a:lumMod val="75000"/>
                </a:schemeClr>
              </a:solidFill>
              <a:latin typeface="Book Antiqua" pitchFamily="18" charset="0"/>
              <a:cs typeface="Times" pitchFamily="18" charset="0"/>
            </a:rPr>
            <a:t>, </a:t>
          </a:r>
          <a:r>
            <a:rPr lang="fr-FR" sz="1100" dirty="0" smtClean="0">
              <a:solidFill>
                <a:schemeClr val="tx2">
                  <a:lumMod val="60000"/>
                  <a:lumOff val="40000"/>
                </a:schemeClr>
              </a:solidFill>
              <a:latin typeface="Book Antiqua" pitchFamily="18" charset="0"/>
              <a:cs typeface="Times" pitchFamily="18" charset="0"/>
            </a:rPr>
            <a:t>Activités</a:t>
          </a:r>
          <a:r>
            <a:rPr lang="fr-FR" sz="1100" dirty="0" smtClean="0">
              <a:solidFill>
                <a:schemeClr val="tx2">
                  <a:lumMod val="75000"/>
                </a:schemeClr>
              </a:solidFill>
              <a:latin typeface="Book Antiqua" pitchFamily="18" charset="0"/>
              <a:cs typeface="Times" pitchFamily="18" charset="0"/>
            </a:rPr>
            <a:t> </a:t>
          </a:r>
          <a:r>
            <a:rPr lang="fr-FR" sz="1100" dirty="0" smtClean="0">
              <a:solidFill>
                <a:schemeClr val="tx2">
                  <a:lumMod val="60000"/>
                  <a:lumOff val="40000"/>
                </a:schemeClr>
              </a:solidFill>
              <a:latin typeface="Book Antiqua" pitchFamily="18" charset="0"/>
              <a:cs typeface="Times" pitchFamily="18" charset="0"/>
            </a:rPr>
            <a:t>de l’entreprise, CNSS</a:t>
          </a:r>
          <a:r>
            <a:rPr lang="fr-FR" sz="1100" dirty="0" smtClean="0">
              <a:solidFill>
                <a:schemeClr val="tx2">
                  <a:lumMod val="75000"/>
                </a:schemeClr>
              </a:solidFill>
              <a:latin typeface="Book Antiqua" pitchFamily="18" charset="0"/>
              <a:cs typeface="Times" pitchFamily="18" charset="0"/>
            </a:rPr>
            <a:t> ...</a:t>
          </a:r>
          <a:endParaRPr lang="fr-FR" sz="1100" dirty="0">
            <a:solidFill>
              <a:schemeClr val="tx2">
                <a:lumMod val="75000"/>
              </a:schemeClr>
            </a:solidFill>
            <a:latin typeface="Book Antiqua" pitchFamily="18" charset="0"/>
            <a:cs typeface="Times" pitchFamily="18" charset="0"/>
          </a:endParaRPr>
        </a:p>
      </dgm:t>
    </dgm:pt>
    <dgm:pt modelId="{A210B363-2975-42A6-B82A-BA0E00C960CC}" type="parTrans" cxnId="{19024CFB-09C4-42A6-BDE0-2FEE11803103}">
      <dgm:prSet/>
      <dgm:spPr/>
      <dgm:t>
        <a:bodyPr/>
        <a:lstStyle/>
        <a:p>
          <a:endParaRPr lang="fr-FR"/>
        </a:p>
      </dgm:t>
    </dgm:pt>
    <dgm:pt modelId="{0D8CDF6D-C9F7-4897-9FE1-605F289635DD}" type="sibTrans" cxnId="{19024CFB-09C4-42A6-BDE0-2FEE11803103}">
      <dgm:prSet/>
      <dgm:spPr/>
      <dgm:t>
        <a:bodyPr/>
        <a:lstStyle/>
        <a:p>
          <a:endParaRPr lang="fr-FR"/>
        </a:p>
      </dgm:t>
    </dgm:pt>
    <dgm:pt modelId="{FBCEDA99-8F1B-412B-8B2B-BAFE90B54AE7}">
      <dgm:prSet custT="1"/>
      <dgm:spPr/>
      <dgm:t>
        <a:bodyPr/>
        <a:lstStyle/>
        <a:p>
          <a:r>
            <a:rPr lang="fr-FR" sz="1100" b="1" dirty="0" smtClean="0">
              <a:solidFill>
                <a:schemeClr val="tx2">
                  <a:lumMod val="75000"/>
                </a:schemeClr>
              </a:solidFill>
              <a:latin typeface="Book Antiqua" pitchFamily="18" charset="0"/>
              <a:cs typeface="Times" pitchFamily="18" charset="0"/>
            </a:rPr>
            <a:t>Structuration</a:t>
          </a:r>
          <a:r>
            <a:rPr lang="fr-FR" sz="1100" dirty="0" smtClean="0">
              <a:solidFill>
                <a:schemeClr val="tx2">
                  <a:lumMod val="75000"/>
                </a:schemeClr>
              </a:solidFill>
              <a:latin typeface="Book Antiqua" pitchFamily="18" charset="0"/>
              <a:cs typeface="Times" pitchFamily="18" charset="0"/>
            </a:rPr>
            <a:t> de la base de données des entreprises par activités économiques conformément à la norme </a:t>
          </a:r>
          <a:r>
            <a:rPr lang="fr-FR" sz="1100" dirty="0" smtClean="0">
              <a:solidFill>
                <a:srgbClr val="C00000"/>
              </a:solidFill>
              <a:latin typeface="Book Antiqua" pitchFamily="18" charset="0"/>
              <a:cs typeface="Times" pitchFamily="18" charset="0"/>
            </a:rPr>
            <a:t>NMA 2010 et la CITI-REV 4  </a:t>
          </a:r>
          <a:r>
            <a:rPr lang="fr-FR" sz="1100" dirty="0" smtClean="0">
              <a:solidFill>
                <a:schemeClr val="tx2">
                  <a:lumMod val="75000"/>
                </a:schemeClr>
              </a:solidFill>
              <a:latin typeface="Book Antiqua" pitchFamily="18" charset="0"/>
              <a:cs typeface="Times" pitchFamily="18" charset="0"/>
            </a:rPr>
            <a:t>.</a:t>
          </a:r>
          <a:endParaRPr lang="fr-FR" sz="1100" dirty="0">
            <a:solidFill>
              <a:schemeClr val="tx2">
                <a:lumMod val="75000"/>
              </a:schemeClr>
            </a:solidFill>
            <a:latin typeface="Book Antiqua" pitchFamily="18" charset="0"/>
            <a:cs typeface="Times" pitchFamily="18" charset="0"/>
          </a:endParaRPr>
        </a:p>
      </dgm:t>
    </dgm:pt>
    <dgm:pt modelId="{452312C8-3DE8-4F3E-A5F6-811065EADC8D}" type="parTrans" cxnId="{57B4DDF3-3F39-46A7-AE38-BEF5500A11B6}">
      <dgm:prSet/>
      <dgm:spPr/>
      <dgm:t>
        <a:bodyPr/>
        <a:lstStyle/>
        <a:p>
          <a:endParaRPr lang="fr-FR"/>
        </a:p>
      </dgm:t>
    </dgm:pt>
    <dgm:pt modelId="{B5956714-B998-4902-BD04-0EEE1B1D91F7}" type="sibTrans" cxnId="{57B4DDF3-3F39-46A7-AE38-BEF5500A11B6}">
      <dgm:prSet/>
      <dgm:spPr/>
      <dgm:t>
        <a:bodyPr/>
        <a:lstStyle/>
        <a:p>
          <a:endParaRPr lang="fr-FR"/>
        </a:p>
      </dgm:t>
    </dgm:pt>
    <dgm:pt modelId="{58D23312-1AE0-4DA6-B2C3-902DCA9C40B2}">
      <dgm:prSet custT="1"/>
      <dgm:spPr/>
      <dgm:t>
        <a:bodyPr/>
        <a:lstStyle/>
        <a:p>
          <a:endParaRPr lang="fr-FR" sz="1100" dirty="0">
            <a:solidFill>
              <a:schemeClr val="tx2">
                <a:lumMod val="75000"/>
              </a:schemeClr>
            </a:solidFill>
            <a:latin typeface="Book Antiqua" pitchFamily="18" charset="0"/>
            <a:cs typeface="Times" pitchFamily="18" charset="0"/>
          </a:endParaRPr>
        </a:p>
      </dgm:t>
    </dgm:pt>
    <dgm:pt modelId="{88CB4751-CC28-4903-AAA9-38D2D2B3EC26}" type="parTrans" cxnId="{36611D20-D732-496E-B444-D484043B2508}">
      <dgm:prSet/>
      <dgm:spPr/>
    </dgm:pt>
    <dgm:pt modelId="{E9B7C3B9-CC62-4971-A2B1-79C0FF6B7A7A}" type="sibTrans" cxnId="{36611D20-D732-496E-B444-D484043B2508}">
      <dgm:prSet/>
      <dgm:spPr/>
    </dgm:pt>
    <dgm:pt modelId="{12C1FAD6-761B-4EFB-A3CD-124DDBF24C31}">
      <dgm:prSet custT="1"/>
      <dgm:spPr/>
      <dgm:t>
        <a:bodyPr/>
        <a:lstStyle/>
        <a:p>
          <a:endParaRPr lang="fr-FR" sz="1100" dirty="0">
            <a:solidFill>
              <a:schemeClr val="tx2">
                <a:lumMod val="75000"/>
              </a:schemeClr>
            </a:solidFill>
            <a:latin typeface="Book Antiqua" pitchFamily="18" charset="0"/>
            <a:cs typeface="Times" pitchFamily="18" charset="0"/>
          </a:endParaRPr>
        </a:p>
      </dgm:t>
    </dgm:pt>
    <dgm:pt modelId="{D408896B-05AC-43CE-9009-0DE0BE87B4C2}" type="parTrans" cxnId="{0632615B-3D71-4FD2-A8DF-4BF77DDA03CD}">
      <dgm:prSet/>
      <dgm:spPr/>
    </dgm:pt>
    <dgm:pt modelId="{44CA1422-DF50-4467-8811-B3C12E6B6648}" type="sibTrans" cxnId="{0632615B-3D71-4FD2-A8DF-4BF77DDA03CD}">
      <dgm:prSet/>
      <dgm:spPr/>
    </dgm:pt>
    <dgm:pt modelId="{72EAB8E0-772B-4957-864D-D9550EB69D48}" type="pres">
      <dgm:prSet presAssocID="{F8AD49B9-FD2E-4C42-9C61-3EB7A5697445}" presName="Name0" presStyleCnt="0">
        <dgm:presLayoutVars>
          <dgm:dir/>
          <dgm:animLvl val="lvl"/>
          <dgm:resizeHandles val="exact"/>
        </dgm:presLayoutVars>
      </dgm:prSet>
      <dgm:spPr/>
      <dgm:t>
        <a:bodyPr/>
        <a:lstStyle/>
        <a:p>
          <a:endParaRPr lang="fr-FR"/>
        </a:p>
      </dgm:t>
    </dgm:pt>
    <dgm:pt modelId="{26A93FA2-90BC-4176-847E-6141912C42C4}" type="pres">
      <dgm:prSet presAssocID="{0A95A17B-5D6A-4B5C-896D-C4A06144EB72}" presName="linNode" presStyleCnt="0"/>
      <dgm:spPr/>
    </dgm:pt>
    <dgm:pt modelId="{52DE4DB6-081D-4721-BE84-6F0321BFC86A}" type="pres">
      <dgm:prSet presAssocID="{0A95A17B-5D6A-4B5C-896D-C4A06144EB72}" presName="parentText" presStyleLbl="node1" presStyleIdx="0" presStyleCnt="2" custScaleX="40475" custLinFactNeighborX="190">
        <dgm:presLayoutVars>
          <dgm:chMax val="1"/>
          <dgm:bulletEnabled val="1"/>
        </dgm:presLayoutVars>
      </dgm:prSet>
      <dgm:spPr/>
      <dgm:t>
        <a:bodyPr/>
        <a:lstStyle/>
        <a:p>
          <a:endParaRPr lang="fr-FR"/>
        </a:p>
      </dgm:t>
    </dgm:pt>
    <dgm:pt modelId="{BD4F4A5A-2B08-4C7D-BC18-1CEF1F1A8B33}" type="pres">
      <dgm:prSet presAssocID="{0A95A17B-5D6A-4B5C-896D-C4A06144EB72}" presName="descendantText" presStyleLbl="alignAccFollowNode1" presStyleIdx="0" presStyleCnt="2" custScaleX="127688" custScaleY="125190">
        <dgm:presLayoutVars>
          <dgm:bulletEnabled val="1"/>
        </dgm:presLayoutVars>
      </dgm:prSet>
      <dgm:spPr/>
      <dgm:t>
        <a:bodyPr/>
        <a:lstStyle/>
        <a:p>
          <a:endParaRPr lang="fr-FR"/>
        </a:p>
      </dgm:t>
    </dgm:pt>
    <dgm:pt modelId="{C0E40710-6E7F-45C4-BA43-3844BFA80D49}" type="pres">
      <dgm:prSet presAssocID="{B5211C39-4F33-4E30-AD07-F94FEB1AAF61}" presName="sp" presStyleCnt="0"/>
      <dgm:spPr/>
    </dgm:pt>
    <dgm:pt modelId="{4917C8EA-AE6C-43E2-876A-F29AC354291D}" type="pres">
      <dgm:prSet presAssocID="{F276041E-6CD0-4852-A77B-73A3E05F7D99}" presName="linNode" presStyleCnt="0"/>
      <dgm:spPr/>
    </dgm:pt>
    <dgm:pt modelId="{EFB24C01-554A-4D36-81D7-A7D68A0290BD}" type="pres">
      <dgm:prSet presAssocID="{F276041E-6CD0-4852-A77B-73A3E05F7D99}" presName="parentText" presStyleLbl="node1" presStyleIdx="1" presStyleCnt="2" custScaleX="45249" custScaleY="230001">
        <dgm:presLayoutVars>
          <dgm:chMax val="1"/>
          <dgm:bulletEnabled val="1"/>
        </dgm:presLayoutVars>
      </dgm:prSet>
      <dgm:spPr/>
      <dgm:t>
        <a:bodyPr/>
        <a:lstStyle/>
        <a:p>
          <a:endParaRPr lang="fr-FR"/>
        </a:p>
      </dgm:t>
    </dgm:pt>
    <dgm:pt modelId="{F5A90616-4F25-42EB-B1F6-B684E15ABF56}" type="pres">
      <dgm:prSet presAssocID="{F276041E-6CD0-4852-A77B-73A3E05F7D99}" presName="descendantText" presStyleLbl="alignAccFollowNode1" presStyleIdx="1" presStyleCnt="2" custScaleX="128386" custScaleY="330541" custLinFactNeighborY="21093">
        <dgm:presLayoutVars>
          <dgm:bulletEnabled val="1"/>
        </dgm:presLayoutVars>
      </dgm:prSet>
      <dgm:spPr/>
      <dgm:t>
        <a:bodyPr/>
        <a:lstStyle/>
        <a:p>
          <a:endParaRPr lang="fr-FR"/>
        </a:p>
      </dgm:t>
    </dgm:pt>
  </dgm:ptLst>
  <dgm:cxnLst>
    <dgm:cxn modelId="{6C4AC18C-EBBB-40E9-8D46-030CEFFDBA9F}" srcId="{F8AD49B9-FD2E-4C42-9C61-3EB7A5697445}" destId="{0A95A17B-5D6A-4B5C-896D-C4A06144EB72}" srcOrd="0" destOrd="0" parTransId="{71F59FBD-1BBD-495F-80A1-D341B7414D8D}" sibTransId="{B5211C39-4F33-4E30-AD07-F94FEB1AAF61}"/>
    <dgm:cxn modelId="{E9A7F8EB-F763-42F9-B0DD-47211703865C}" srcId="{F276041E-6CD0-4852-A77B-73A3E05F7D99}" destId="{D5A804A0-B8AF-4990-AD64-1E52A41FB29F}" srcOrd="0" destOrd="0" parTransId="{B561179A-EA11-4E53-98FE-82D50E661BCE}" sibTransId="{10A8274D-D7E2-46A2-AE8C-3F27A1EF68DB}"/>
    <dgm:cxn modelId="{5D8C62AA-890E-4B10-BCC1-B46FF0C7E8DD}" type="presOf" srcId="{0A95A17B-5D6A-4B5C-896D-C4A06144EB72}" destId="{52DE4DB6-081D-4721-BE84-6F0321BFC86A}" srcOrd="0" destOrd="0" presId="urn:microsoft.com/office/officeart/2005/8/layout/vList5"/>
    <dgm:cxn modelId="{0632615B-3D71-4FD2-A8DF-4BF77DDA03CD}" srcId="{F276041E-6CD0-4852-A77B-73A3E05F7D99}" destId="{12C1FAD6-761B-4EFB-A3CD-124DDBF24C31}" srcOrd="3" destOrd="0" parTransId="{D408896B-05AC-43CE-9009-0DE0BE87B4C2}" sibTransId="{44CA1422-DF50-4467-8811-B3C12E6B6648}"/>
    <dgm:cxn modelId="{B22683D5-5015-4EC7-BBEC-F84B6EC3EA97}" srcId="{0A95A17B-5D6A-4B5C-896D-C4A06144EB72}" destId="{409E6806-7158-43A3-952C-C95E1CA0B54E}" srcOrd="0" destOrd="0" parTransId="{A83FAAB1-DC0A-47F1-8FBF-D56110E695F1}" sibTransId="{C41C93ED-EB5B-4ECF-A991-B9E26B5F786C}"/>
    <dgm:cxn modelId="{208B2D15-09A3-43E4-856E-AD2A953DA48A}" type="presOf" srcId="{FBCEDA99-8F1B-412B-8B2B-BAFE90B54AE7}" destId="{F5A90616-4F25-42EB-B1F6-B684E15ABF56}" srcOrd="0" destOrd="4" presId="urn:microsoft.com/office/officeart/2005/8/layout/vList5"/>
    <dgm:cxn modelId="{36611D20-D732-496E-B444-D484043B2508}" srcId="{F276041E-6CD0-4852-A77B-73A3E05F7D99}" destId="{58D23312-1AE0-4DA6-B2C3-902DCA9C40B2}" srcOrd="1" destOrd="0" parTransId="{88CB4751-CC28-4903-AAA9-38D2D2B3EC26}" sibTransId="{E9B7C3B9-CC62-4971-A2B1-79C0FF6B7A7A}"/>
    <dgm:cxn modelId="{052F9223-2C9F-4421-A50B-CB619DB90E19}" type="presOf" srcId="{F276041E-6CD0-4852-A77B-73A3E05F7D99}" destId="{EFB24C01-554A-4D36-81D7-A7D68A0290BD}" srcOrd="0" destOrd="0" presId="urn:microsoft.com/office/officeart/2005/8/layout/vList5"/>
    <dgm:cxn modelId="{38FEBEDB-B871-4BA4-92FE-D9EBC684F7FF}" type="presOf" srcId="{F8AD49B9-FD2E-4C42-9C61-3EB7A5697445}" destId="{72EAB8E0-772B-4957-864D-D9550EB69D48}" srcOrd="0" destOrd="0" presId="urn:microsoft.com/office/officeart/2005/8/layout/vList5"/>
    <dgm:cxn modelId="{B5A4FD20-C819-4E8E-A833-5C16AFC464B8}" type="presOf" srcId="{409E6806-7158-43A3-952C-C95E1CA0B54E}" destId="{BD4F4A5A-2B08-4C7D-BC18-1CEF1F1A8B33}" srcOrd="0" destOrd="0" presId="urn:microsoft.com/office/officeart/2005/8/layout/vList5"/>
    <dgm:cxn modelId="{C24E6305-8EBC-4EEC-BBE2-CC538FE12C3A}" srcId="{F8AD49B9-FD2E-4C42-9C61-3EB7A5697445}" destId="{F276041E-6CD0-4852-A77B-73A3E05F7D99}" srcOrd="1" destOrd="0" parTransId="{2AC3BB2B-B9FD-43FB-9742-48BF8A6B21EE}" sibTransId="{0D6979B7-C150-4A1A-8E1E-77B36A0C0715}"/>
    <dgm:cxn modelId="{5D7790F1-F8B5-4C4C-8E3A-09E86A5916AF}" type="presOf" srcId="{12C1FAD6-761B-4EFB-A3CD-124DDBF24C31}" destId="{F5A90616-4F25-42EB-B1F6-B684E15ABF56}" srcOrd="0" destOrd="3" presId="urn:microsoft.com/office/officeart/2005/8/layout/vList5"/>
    <dgm:cxn modelId="{19024CFB-09C4-42A6-BDE0-2FEE11803103}" srcId="{F276041E-6CD0-4852-A77B-73A3E05F7D99}" destId="{FF66C616-2CAA-4BC6-B60A-6584400249A8}" srcOrd="2" destOrd="0" parTransId="{A210B363-2975-42A6-B82A-BA0E00C960CC}" sibTransId="{0D8CDF6D-C9F7-4897-9FE1-605F289635DD}"/>
    <dgm:cxn modelId="{60CB8F6B-5063-4C48-BB31-2B0D3EC4D3CD}" type="presOf" srcId="{FF66C616-2CAA-4BC6-B60A-6584400249A8}" destId="{F5A90616-4F25-42EB-B1F6-B684E15ABF56}" srcOrd="0" destOrd="2" presId="urn:microsoft.com/office/officeart/2005/8/layout/vList5"/>
    <dgm:cxn modelId="{E8015047-55AD-4A0C-B2D4-691611674E4C}" type="presOf" srcId="{D5A804A0-B8AF-4990-AD64-1E52A41FB29F}" destId="{F5A90616-4F25-42EB-B1F6-B684E15ABF56}" srcOrd="0" destOrd="0" presId="urn:microsoft.com/office/officeart/2005/8/layout/vList5"/>
    <dgm:cxn modelId="{57B4DDF3-3F39-46A7-AE38-BEF5500A11B6}" srcId="{F276041E-6CD0-4852-A77B-73A3E05F7D99}" destId="{FBCEDA99-8F1B-412B-8B2B-BAFE90B54AE7}" srcOrd="4" destOrd="0" parTransId="{452312C8-3DE8-4F3E-A5F6-811065EADC8D}" sibTransId="{B5956714-B998-4902-BD04-0EEE1B1D91F7}"/>
    <dgm:cxn modelId="{1F9F6CD5-14A4-48D1-850D-579D89F1353A}" type="presOf" srcId="{58D23312-1AE0-4DA6-B2C3-902DCA9C40B2}" destId="{F5A90616-4F25-42EB-B1F6-B684E15ABF56}" srcOrd="0" destOrd="1" presId="urn:microsoft.com/office/officeart/2005/8/layout/vList5"/>
    <dgm:cxn modelId="{806D1898-566D-4BC1-9174-039769313F3A}" type="presParOf" srcId="{72EAB8E0-772B-4957-864D-D9550EB69D48}" destId="{26A93FA2-90BC-4176-847E-6141912C42C4}" srcOrd="0" destOrd="0" presId="urn:microsoft.com/office/officeart/2005/8/layout/vList5"/>
    <dgm:cxn modelId="{5586109E-EE22-4E47-8483-D48767AC7838}" type="presParOf" srcId="{26A93FA2-90BC-4176-847E-6141912C42C4}" destId="{52DE4DB6-081D-4721-BE84-6F0321BFC86A}" srcOrd="0" destOrd="0" presId="urn:microsoft.com/office/officeart/2005/8/layout/vList5"/>
    <dgm:cxn modelId="{1D65F44F-AE0B-46EA-92D1-A55C8FB8B439}" type="presParOf" srcId="{26A93FA2-90BC-4176-847E-6141912C42C4}" destId="{BD4F4A5A-2B08-4C7D-BC18-1CEF1F1A8B33}" srcOrd="1" destOrd="0" presId="urn:microsoft.com/office/officeart/2005/8/layout/vList5"/>
    <dgm:cxn modelId="{C47DD9B6-0200-4C50-8759-8CC126B7F073}" type="presParOf" srcId="{72EAB8E0-772B-4957-864D-D9550EB69D48}" destId="{C0E40710-6E7F-45C4-BA43-3844BFA80D49}" srcOrd="1" destOrd="0" presId="urn:microsoft.com/office/officeart/2005/8/layout/vList5"/>
    <dgm:cxn modelId="{303110F3-B732-48D0-AE06-8716C07AA2B2}" type="presParOf" srcId="{72EAB8E0-772B-4957-864D-D9550EB69D48}" destId="{4917C8EA-AE6C-43E2-876A-F29AC354291D}" srcOrd="2" destOrd="0" presId="urn:microsoft.com/office/officeart/2005/8/layout/vList5"/>
    <dgm:cxn modelId="{1ACA2085-007F-4F13-88D7-A9A6D1036136}" type="presParOf" srcId="{4917C8EA-AE6C-43E2-876A-F29AC354291D}" destId="{EFB24C01-554A-4D36-81D7-A7D68A0290BD}" srcOrd="0" destOrd="0" presId="urn:microsoft.com/office/officeart/2005/8/layout/vList5"/>
    <dgm:cxn modelId="{4243807E-9DAA-4391-A73E-EE2ED179EB11}" type="presParOf" srcId="{4917C8EA-AE6C-43E2-876A-F29AC354291D}" destId="{F5A90616-4F25-42EB-B1F6-B684E15ABF56}" srcOrd="1" destOrd="0" presId="urn:microsoft.com/office/officeart/2005/8/layout/vList5"/>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AD414-BDDC-44F6-8435-132F998049B4}" type="doc">
      <dgm:prSet loTypeId="urn:microsoft.com/office/officeart/2005/8/layout/hList2#1" loCatId="list" qsTypeId="urn:microsoft.com/office/officeart/2005/8/quickstyle/3d3" qsCatId="3D" csTypeId="urn:microsoft.com/office/officeart/2005/8/colors/colorful1#1" csCatId="colorful" phldr="1"/>
      <dgm:spPr/>
      <dgm:t>
        <a:bodyPr/>
        <a:lstStyle/>
        <a:p>
          <a:endParaRPr lang="fr-FR"/>
        </a:p>
      </dgm:t>
    </dgm:pt>
    <dgm:pt modelId="{ED533A28-3882-4CFB-9298-986FB58F6EEE}">
      <dgm:prSet phldrT="[Texte]" custT="1"/>
      <dgm:spPr/>
      <dgm:t>
        <a:bodyPr/>
        <a:lstStyle/>
        <a:p>
          <a:endParaRPr lang="fr-FR" sz="1000" dirty="0"/>
        </a:p>
      </dgm:t>
    </dgm:pt>
    <dgm:pt modelId="{AEFF0A73-E616-4B69-81AD-02898BCFD69E}" type="parTrans" cxnId="{9B50CEDE-5C32-46D2-8664-0D048407B11A}">
      <dgm:prSet/>
      <dgm:spPr/>
      <dgm:t>
        <a:bodyPr/>
        <a:lstStyle/>
        <a:p>
          <a:endParaRPr lang="fr-FR" sz="1000"/>
        </a:p>
      </dgm:t>
    </dgm:pt>
    <dgm:pt modelId="{0C7ED8F3-8355-4B3B-8DA6-618E39FE6355}" type="sibTrans" cxnId="{9B50CEDE-5C32-46D2-8664-0D048407B11A}">
      <dgm:prSet/>
      <dgm:spPr/>
      <dgm:t>
        <a:bodyPr/>
        <a:lstStyle/>
        <a:p>
          <a:endParaRPr lang="fr-FR" sz="1000"/>
        </a:p>
      </dgm:t>
    </dgm:pt>
    <dgm:pt modelId="{B1F2A913-D6B3-4B41-AE54-19B85811EF36}">
      <dgm:prSet custT="1"/>
      <dgm:spPr>
        <a:solidFill>
          <a:schemeClr val="accent2"/>
        </a:solidFill>
      </dgm:spPr>
      <dgm:t>
        <a:bodyPr/>
        <a:lstStyle/>
        <a:p>
          <a:pPr algn="just"/>
          <a:r>
            <a:rPr lang="fr-FR" sz="1000" b="1" dirty="0" smtClean="0">
              <a:solidFill>
                <a:schemeClr val="tx1"/>
              </a:solidFill>
              <a:latin typeface="Times" pitchFamily="18" charset="0"/>
              <a:cs typeface="Times" pitchFamily="18" charset="0"/>
            </a:rPr>
            <a:t>       C</a:t>
          </a:r>
          <a:r>
            <a:rPr lang="fr-FR" sz="1000" b="1" dirty="0" smtClean="0">
              <a:solidFill>
                <a:schemeClr val="bg1"/>
              </a:solidFill>
              <a:latin typeface="Times" pitchFamily="18" charset="0"/>
              <a:cs typeface="Times" pitchFamily="18" charset="0"/>
            </a:rPr>
            <a:t>ette enquête </a:t>
          </a:r>
          <a:r>
            <a:rPr lang="fr-FR" sz="1000" b="1" dirty="0" smtClean="0">
              <a:solidFill>
                <a:schemeClr val="tx2">
                  <a:lumMod val="20000"/>
                  <a:lumOff val="80000"/>
                </a:schemeClr>
              </a:solidFill>
              <a:latin typeface="Times" pitchFamily="18" charset="0"/>
              <a:cs typeface="Times" pitchFamily="18" charset="0"/>
            </a:rPr>
            <a:t>primordiale et indispensable pour l’OMTIC est la première au niveau nationale</a:t>
          </a:r>
          <a:r>
            <a:rPr lang="fr-FR" sz="1000" b="1" dirty="0" smtClean="0">
              <a:solidFill>
                <a:schemeClr val="bg1"/>
              </a:solidFill>
              <a:latin typeface="Times" pitchFamily="18" charset="0"/>
              <a:cs typeface="Times" pitchFamily="18" charset="0"/>
            </a:rPr>
            <a:t> et a pour finalité de mesurer une batterie d’indicateurs de performance relatifs au secteur des entreprises des technologies de l’information et de la communication (TIC) </a:t>
          </a:r>
          <a:r>
            <a:rPr lang="fr-FR" sz="1000" b="1" dirty="0" smtClean="0">
              <a:solidFill>
                <a:schemeClr val="bg1"/>
              </a:solidFill>
              <a:latin typeface="Book Antiqua" pitchFamily="18" charset="0"/>
            </a:rPr>
            <a:t>Maroc</a:t>
          </a:r>
          <a:endParaRPr lang="fr-FR" sz="1000" b="1" dirty="0">
            <a:solidFill>
              <a:schemeClr val="bg1"/>
            </a:solidFill>
            <a:latin typeface="Times" pitchFamily="18" charset="0"/>
            <a:cs typeface="Times" pitchFamily="18" charset="0"/>
          </a:endParaRPr>
        </a:p>
      </dgm:t>
    </dgm:pt>
    <dgm:pt modelId="{989E7CD9-CCBD-4ACA-B4D3-21CEB5400AA7}" type="parTrans" cxnId="{1B0C3BFC-4907-4D7F-95C1-F4C7217EDD11}">
      <dgm:prSet/>
      <dgm:spPr/>
      <dgm:t>
        <a:bodyPr/>
        <a:lstStyle/>
        <a:p>
          <a:endParaRPr lang="fr-FR" sz="1000"/>
        </a:p>
      </dgm:t>
    </dgm:pt>
    <dgm:pt modelId="{3BEE0CE9-9964-4A96-9E6F-92A1A8223C20}" type="sibTrans" cxnId="{1B0C3BFC-4907-4D7F-95C1-F4C7217EDD11}">
      <dgm:prSet/>
      <dgm:spPr/>
      <dgm:t>
        <a:bodyPr/>
        <a:lstStyle/>
        <a:p>
          <a:endParaRPr lang="fr-FR" sz="1000"/>
        </a:p>
      </dgm:t>
    </dgm:pt>
    <dgm:pt modelId="{C7855E42-22E8-4BC7-9E05-7D781D6BDF12}" type="pres">
      <dgm:prSet presAssocID="{A1FAD414-BDDC-44F6-8435-132F998049B4}" presName="linearFlow" presStyleCnt="0">
        <dgm:presLayoutVars>
          <dgm:dir/>
          <dgm:animLvl val="lvl"/>
          <dgm:resizeHandles/>
        </dgm:presLayoutVars>
      </dgm:prSet>
      <dgm:spPr/>
      <dgm:t>
        <a:bodyPr/>
        <a:lstStyle/>
        <a:p>
          <a:endParaRPr lang="fr-FR"/>
        </a:p>
      </dgm:t>
    </dgm:pt>
    <dgm:pt modelId="{400731E4-6C5F-45FD-AF60-C0D0D1D917F3}" type="pres">
      <dgm:prSet presAssocID="{ED533A28-3882-4CFB-9298-986FB58F6EEE}" presName="compositeNode" presStyleCnt="0">
        <dgm:presLayoutVars>
          <dgm:bulletEnabled val="1"/>
        </dgm:presLayoutVars>
      </dgm:prSet>
      <dgm:spPr/>
    </dgm:pt>
    <dgm:pt modelId="{4C2C0721-6F56-4C8B-BE24-7A50CAC8A393}" type="pres">
      <dgm:prSet presAssocID="{ED533A28-3882-4CFB-9298-986FB58F6EEE}" presName="image" presStyleLbl="fgImgPlace1" presStyleIdx="0" presStyleCnt="1" custScaleX="67240" custScaleY="68375" custLinFactNeighborY="-10512"/>
      <dgm:spPr>
        <a:blipFill rotWithShape="0">
          <a:blip xmlns:r="http://schemas.openxmlformats.org/officeDocument/2006/relationships" r:embed="rId1"/>
          <a:stretch>
            <a:fillRect/>
          </a:stretch>
        </a:blipFill>
      </dgm:spPr>
    </dgm:pt>
    <dgm:pt modelId="{9BF9B9EC-902D-4EEE-8467-1760EB6EE60F}" type="pres">
      <dgm:prSet presAssocID="{ED533A28-3882-4CFB-9298-986FB58F6EEE}" presName="childNode" presStyleLbl="node1" presStyleIdx="0" presStyleCnt="1" custScaleX="109411" custScaleY="128205" custLinFactNeighborY="-3565">
        <dgm:presLayoutVars>
          <dgm:bulletEnabled val="1"/>
        </dgm:presLayoutVars>
      </dgm:prSet>
      <dgm:spPr/>
      <dgm:t>
        <a:bodyPr/>
        <a:lstStyle/>
        <a:p>
          <a:endParaRPr lang="fr-FR"/>
        </a:p>
      </dgm:t>
    </dgm:pt>
    <dgm:pt modelId="{C9D6C2BE-469F-4203-AB58-E4C44697ADF6}" type="pres">
      <dgm:prSet presAssocID="{ED533A28-3882-4CFB-9298-986FB58F6EEE}" presName="parentNode" presStyleLbl="revTx" presStyleIdx="0" presStyleCnt="1">
        <dgm:presLayoutVars>
          <dgm:chMax val="0"/>
          <dgm:bulletEnabled val="1"/>
        </dgm:presLayoutVars>
      </dgm:prSet>
      <dgm:spPr/>
      <dgm:t>
        <a:bodyPr/>
        <a:lstStyle/>
        <a:p>
          <a:endParaRPr lang="fr-FR"/>
        </a:p>
      </dgm:t>
    </dgm:pt>
  </dgm:ptLst>
  <dgm:cxnLst>
    <dgm:cxn modelId="{1B0C3BFC-4907-4D7F-95C1-F4C7217EDD11}" srcId="{ED533A28-3882-4CFB-9298-986FB58F6EEE}" destId="{B1F2A913-D6B3-4B41-AE54-19B85811EF36}" srcOrd="0" destOrd="0" parTransId="{989E7CD9-CCBD-4ACA-B4D3-21CEB5400AA7}" sibTransId="{3BEE0CE9-9964-4A96-9E6F-92A1A8223C20}"/>
    <dgm:cxn modelId="{7E3AE521-6568-4C3A-82F0-1BE6053FEB99}" type="presOf" srcId="{ED533A28-3882-4CFB-9298-986FB58F6EEE}" destId="{C9D6C2BE-469F-4203-AB58-E4C44697ADF6}" srcOrd="0" destOrd="0" presId="urn:microsoft.com/office/officeart/2005/8/layout/hList2#1"/>
    <dgm:cxn modelId="{9B50CEDE-5C32-46D2-8664-0D048407B11A}" srcId="{A1FAD414-BDDC-44F6-8435-132F998049B4}" destId="{ED533A28-3882-4CFB-9298-986FB58F6EEE}" srcOrd="0" destOrd="0" parTransId="{AEFF0A73-E616-4B69-81AD-02898BCFD69E}" sibTransId="{0C7ED8F3-8355-4B3B-8DA6-618E39FE6355}"/>
    <dgm:cxn modelId="{45F89E50-A7CC-4B5B-B19A-FEC7B74292CB}" type="presOf" srcId="{B1F2A913-D6B3-4B41-AE54-19B85811EF36}" destId="{9BF9B9EC-902D-4EEE-8467-1760EB6EE60F}" srcOrd="0" destOrd="0" presId="urn:microsoft.com/office/officeart/2005/8/layout/hList2#1"/>
    <dgm:cxn modelId="{1631D880-D3CA-4C8F-AC42-D5238A72059B}" type="presOf" srcId="{A1FAD414-BDDC-44F6-8435-132F998049B4}" destId="{C7855E42-22E8-4BC7-9E05-7D781D6BDF12}" srcOrd="0" destOrd="0" presId="urn:microsoft.com/office/officeart/2005/8/layout/hList2#1"/>
    <dgm:cxn modelId="{12A32B76-7141-4C05-9315-AA2AEE15AA97}" type="presParOf" srcId="{C7855E42-22E8-4BC7-9E05-7D781D6BDF12}" destId="{400731E4-6C5F-45FD-AF60-C0D0D1D917F3}" srcOrd="0" destOrd="0" presId="urn:microsoft.com/office/officeart/2005/8/layout/hList2#1"/>
    <dgm:cxn modelId="{3AE83E67-423D-4FEB-917C-BF2C1D48EDE4}" type="presParOf" srcId="{400731E4-6C5F-45FD-AF60-C0D0D1D917F3}" destId="{4C2C0721-6F56-4C8B-BE24-7A50CAC8A393}" srcOrd="0" destOrd="0" presId="urn:microsoft.com/office/officeart/2005/8/layout/hList2#1"/>
    <dgm:cxn modelId="{201D2428-9276-4152-9EDA-AD3511E6AA65}" type="presParOf" srcId="{400731E4-6C5F-45FD-AF60-C0D0D1D917F3}" destId="{9BF9B9EC-902D-4EEE-8467-1760EB6EE60F}" srcOrd="1" destOrd="0" presId="urn:microsoft.com/office/officeart/2005/8/layout/hList2#1"/>
    <dgm:cxn modelId="{F650EA82-9F3E-43DD-ADA7-49BED20CEA46}" type="presParOf" srcId="{400731E4-6C5F-45FD-AF60-C0D0D1D917F3}" destId="{C9D6C2BE-469F-4203-AB58-E4C44697ADF6}"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AD49B9-FD2E-4C42-9C61-3EB7A5697445}" type="doc">
      <dgm:prSet loTypeId="urn:microsoft.com/office/officeart/2005/8/layout/vList5" loCatId="list" qsTypeId="urn:microsoft.com/office/officeart/2005/8/quickstyle/3d2" qsCatId="3D" csTypeId="urn:microsoft.com/office/officeart/2005/8/colors/accent2_1" csCatId="accent2" phldr="1"/>
      <dgm:spPr/>
      <dgm:t>
        <a:bodyPr/>
        <a:lstStyle/>
        <a:p>
          <a:endParaRPr lang="fr-FR"/>
        </a:p>
      </dgm:t>
    </dgm:pt>
    <dgm:pt modelId="{1DB344BD-0E6A-438D-819C-55F73214A6B3}">
      <dgm:prSet phldrT="[Texte]" custT="1"/>
      <dgm:spPr/>
      <dgm:t>
        <a:bodyPr/>
        <a:lstStyle/>
        <a:p>
          <a:r>
            <a:rPr lang="fr-FR" sz="1400" b="1" dirty="0" smtClean="0">
              <a:solidFill>
                <a:schemeClr val="tx1"/>
              </a:solidFill>
              <a:latin typeface="Book Antiqua" pitchFamily="18" charset="0"/>
              <a:ea typeface="MS PGothic" pitchFamily="34" charset="-128"/>
              <a:cs typeface="Times" pitchFamily="18" charset="0"/>
            </a:rPr>
            <a:t>Inputs</a:t>
          </a:r>
          <a:endParaRPr lang="fr-FR" sz="1400" b="1" u="none" dirty="0" smtClean="0">
            <a:solidFill>
              <a:srgbClr val="C00000"/>
            </a:solidFill>
            <a:latin typeface="Book Antiqua" pitchFamily="18" charset="0"/>
          </a:endParaRPr>
        </a:p>
      </dgm:t>
    </dgm:pt>
    <dgm:pt modelId="{9E215337-77AE-4C40-A9FE-E8D6453ECAB4}" type="parTrans" cxnId="{84A8D114-1740-4F71-A79C-EB2B5B4F2E96}">
      <dgm:prSet/>
      <dgm:spPr/>
      <dgm:t>
        <a:bodyPr/>
        <a:lstStyle/>
        <a:p>
          <a:endParaRPr lang="fr-FR" sz="1400">
            <a:latin typeface="Book Antiqua" pitchFamily="18" charset="0"/>
          </a:endParaRPr>
        </a:p>
      </dgm:t>
    </dgm:pt>
    <dgm:pt modelId="{F5683ACD-4877-4740-BE85-3E6DD4DE664B}" type="sibTrans" cxnId="{84A8D114-1740-4F71-A79C-EB2B5B4F2E96}">
      <dgm:prSet/>
      <dgm:spPr/>
      <dgm:t>
        <a:bodyPr/>
        <a:lstStyle/>
        <a:p>
          <a:endParaRPr lang="fr-FR" sz="1400">
            <a:latin typeface="Book Antiqua" pitchFamily="18" charset="0"/>
          </a:endParaRPr>
        </a:p>
      </dgm:t>
    </dgm:pt>
    <dgm:pt modelId="{AB5051BD-5F00-405B-B4C8-A27AE251BFC4}">
      <dgm:prSet phldrT="[Texte]" custT="1"/>
      <dgm:spPr/>
      <dgm:t>
        <a:bodyPr/>
        <a:lstStyle/>
        <a:p>
          <a:r>
            <a:rPr lang="fr-FR" sz="1400" b="1" dirty="0" smtClean="0">
              <a:latin typeface="Book Antiqua" pitchFamily="18" charset="0"/>
              <a:cs typeface="Times" pitchFamily="18" charset="0"/>
            </a:rPr>
            <a:t>Le répertoire constitué et qualifié des entreprises TIC au Maroc</a:t>
          </a:r>
        </a:p>
      </dgm:t>
    </dgm:pt>
    <dgm:pt modelId="{CF3D2E45-030F-466B-AF6D-63C9BC7705EB}" type="parTrans" cxnId="{FAE1A082-4268-4932-B640-030FD44E2585}">
      <dgm:prSet/>
      <dgm:spPr/>
      <dgm:t>
        <a:bodyPr/>
        <a:lstStyle/>
        <a:p>
          <a:endParaRPr lang="fr-FR" sz="1400">
            <a:latin typeface="Book Antiqua" pitchFamily="18" charset="0"/>
          </a:endParaRPr>
        </a:p>
      </dgm:t>
    </dgm:pt>
    <dgm:pt modelId="{DC81E892-79F8-4687-9235-03E82E007DD4}" type="sibTrans" cxnId="{FAE1A082-4268-4932-B640-030FD44E2585}">
      <dgm:prSet/>
      <dgm:spPr/>
      <dgm:t>
        <a:bodyPr/>
        <a:lstStyle/>
        <a:p>
          <a:endParaRPr lang="fr-FR" sz="1400">
            <a:latin typeface="Book Antiqua" pitchFamily="18" charset="0"/>
          </a:endParaRPr>
        </a:p>
      </dgm:t>
    </dgm:pt>
    <dgm:pt modelId="{D5A804A0-B8AF-4990-AD64-1E52A41FB29F}">
      <dgm:prSet phldrT="[Texte]" custT="1"/>
      <dgm:spPr/>
      <dgm:t>
        <a:bodyPr/>
        <a:lstStyle/>
        <a:p>
          <a:r>
            <a:rPr lang="fr-FR" sz="1350" b="1" dirty="0" smtClean="0">
              <a:latin typeface="Book Antiqua" pitchFamily="18" charset="0"/>
              <a:cs typeface="Times" pitchFamily="18" charset="0"/>
            </a:rPr>
            <a:t>Les indicateurs objet de l’enquête </a:t>
          </a:r>
          <a:r>
            <a:rPr lang="fr-FR" sz="1350" b="1" dirty="0" smtClean="0">
              <a:solidFill>
                <a:schemeClr val="tx1"/>
              </a:solidFill>
              <a:latin typeface="Book Antiqua" pitchFamily="18" charset="0"/>
              <a:cs typeface="Times" pitchFamily="18" charset="0"/>
            </a:rPr>
            <a:t>touchent:</a:t>
          </a:r>
          <a:r>
            <a:rPr lang="fr-FR" sz="1350" dirty="0" smtClean="0">
              <a:solidFill>
                <a:schemeClr val="tx1"/>
              </a:solidFill>
              <a:latin typeface="Book Antiqua" pitchFamily="18" charset="0"/>
              <a:cs typeface="Times" pitchFamily="18" charset="0"/>
            </a:rPr>
            <a:t> </a:t>
          </a:r>
          <a:r>
            <a:rPr lang="fr-FR" sz="1350" dirty="0" smtClean="0">
              <a:solidFill>
                <a:srgbClr val="000000"/>
              </a:solidFill>
              <a:latin typeface="Book Antiqua" pitchFamily="18" charset="0"/>
              <a:cs typeface="Times" pitchFamily="18" charset="0"/>
            </a:rPr>
            <a:t>le </a:t>
          </a:r>
          <a:r>
            <a:rPr lang="fr-FR" sz="1350" b="1" dirty="0" smtClean="0">
              <a:latin typeface="Book Antiqua" pitchFamily="18" charset="0"/>
              <a:cs typeface="Times" pitchFamily="18" charset="0"/>
            </a:rPr>
            <a:t>Paysage du secteur des  TIC au Maroc, l’Emploi et les Grandeurs Economiques (</a:t>
          </a:r>
          <a:r>
            <a:rPr lang="fr-FR" altLang="de-DE" sz="1350" u="sng" dirty="0" smtClean="0">
              <a:solidFill>
                <a:schemeClr val="tx2"/>
              </a:solidFill>
              <a:latin typeface="Book Antiqua" pitchFamily="18" charset="0"/>
              <a:cs typeface="Times" pitchFamily="18" charset="0"/>
            </a:rPr>
            <a:t>Structure, actionnariat et positionnement, Revenus, Import/Export, Investissement, Charges et dépenses, Dettes et financements, Ressources humaines, Climats des affaires et autres).</a:t>
          </a:r>
          <a:endParaRPr lang="fr-FR" sz="1350" b="1" u="none" dirty="0" smtClean="0">
            <a:solidFill>
              <a:srgbClr val="C00000"/>
            </a:solidFill>
            <a:effectLst/>
            <a:latin typeface="Book Antiqua" pitchFamily="18" charset="0"/>
          </a:endParaRPr>
        </a:p>
      </dgm:t>
    </dgm:pt>
    <dgm:pt modelId="{F276041E-6CD0-4852-A77B-73A3E05F7D99}">
      <dgm:prSet phldrT="[Texte]" custT="1"/>
      <dgm:spPr/>
      <dgm:t>
        <a:bodyPr/>
        <a:lstStyle/>
        <a:p>
          <a:r>
            <a:rPr lang="fr-FR" sz="1400" b="1" dirty="0" smtClean="0">
              <a:solidFill>
                <a:schemeClr val="tx1"/>
              </a:solidFill>
              <a:latin typeface="Book Antiqua" pitchFamily="18" charset="0"/>
              <a:ea typeface="MS PGothic" pitchFamily="34" charset="-128"/>
              <a:cs typeface="Times" pitchFamily="18" charset="0"/>
            </a:rPr>
            <a:t>Indicateurs retenus</a:t>
          </a:r>
          <a:endParaRPr lang="fr-FR" sz="1400" b="1" u="none" dirty="0" smtClean="0">
            <a:solidFill>
              <a:srgbClr val="C00000"/>
            </a:solidFill>
            <a:latin typeface="Book Antiqua" pitchFamily="18" charset="0"/>
          </a:endParaRPr>
        </a:p>
      </dgm:t>
    </dgm:pt>
    <dgm:pt modelId="{0D6979B7-C150-4A1A-8E1E-77B36A0C0715}" type="sibTrans" cxnId="{C24E6305-8EBC-4EEC-BBE2-CC538FE12C3A}">
      <dgm:prSet/>
      <dgm:spPr/>
      <dgm:t>
        <a:bodyPr/>
        <a:lstStyle/>
        <a:p>
          <a:endParaRPr lang="fr-FR" sz="1400">
            <a:latin typeface="Book Antiqua" pitchFamily="18" charset="0"/>
          </a:endParaRPr>
        </a:p>
      </dgm:t>
    </dgm:pt>
    <dgm:pt modelId="{2AC3BB2B-B9FD-43FB-9742-48BF8A6B21EE}" type="parTrans" cxnId="{C24E6305-8EBC-4EEC-BBE2-CC538FE12C3A}">
      <dgm:prSet/>
      <dgm:spPr/>
      <dgm:t>
        <a:bodyPr/>
        <a:lstStyle/>
        <a:p>
          <a:endParaRPr lang="fr-FR" sz="1400">
            <a:latin typeface="Book Antiqua" pitchFamily="18" charset="0"/>
          </a:endParaRPr>
        </a:p>
      </dgm:t>
    </dgm:pt>
    <dgm:pt modelId="{10A8274D-D7E2-46A2-AE8C-3F27A1EF68DB}" type="sibTrans" cxnId="{E9A7F8EB-F763-42F9-B0DD-47211703865C}">
      <dgm:prSet/>
      <dgm:spPr/>
      <dgm:t>
        <a:bodyPr/>
        <a:lstStyle/>
        <a:p>
          <a:endParaRPr lang="fr-FR" sz="1400">
            <a:latin typeface="Book Antiqua" pitchFamily="18" charset="0"/>
          </a:endParaRPr>
        </a:p>
      </dgm:t>
    </dgm:pt>
    <dgm:pt modelId="{B561179A-EA11-4E53-98FE-82D50E661BCE}" type="parTrans" cxnId="{E9A7F8EB-F763-42F9-B0DD-47211703865C}">
      <dgm:prSet/>
      <dgm:spPr/>
      <dgm:t>
        <a:bodyPr/>
        <a:lstStyle/>
        <a:p>
          <a:endParaRPr lang="fr-FR" sz="1400">
            <a:latin typeface="Book Antiqua" pitchFamily="18" charset="0"/>
          </a:endParaRPr>
        </a:p>
      </dgm:t>
    </dgm:pt>
    <dgm:pt modelId="{5628D839-6CA2-4776-A093-B52C59950E60}">
      <dgm:prSet custT="1"/>
      <dgm:spPr/>
      <dgm:t>
        <a:bodyPr/>
        <a:lstStyle/>
        <a:p>
          <a:r>
            <a:rPr lang="fr-FR" sz="1350" b="1" dirty="0" smtClean="0">
              <a:solidFill>
                <a:schemeClr val="tx1"/>
              </a:solidFill>
              <a:latin typeface="Book Antiqua" pitchFamily="18" charset="0"/>
              <a:cs typeface="Times" pitchFamily="18" charset="0"/>
            </a:rPr>
            <a:t>Pour le Baromètre le questionnaire doit contenir les informations/indicateurs suivantes</a:t>
          </a:r>
          <a:r>
            <a:rPr lang="fr-FR" sz="1350" dirty="0" smtClean="0">
              <a:solidFill>
                <a:schemeClr val="tx1"/>
              </a:solidFill>
              <a:latin typeface="Book Antiqua" pitchFamily="18" charset="0"/>
              <a:cs typeface="Times" pitchFamily="18" charset="0"/>
            </a:rPr>
            <a:t>: </a:t>
          </a:r>
          <a:r>
            <a:rPr lang="fr-FR" sz="1350" dirty="0" smtClean="0">
              <a:solidFill>
                <a:schemeClr val="tx2">
                  <a:lumMod val="75000"/>
                </a:schemeClr>
              </a:solidFill>
              <a:latin typeface="Book Antiqua" pitchFamily="18" charset="0"/>
              <a:cs typeface="Times" pitchFamily="18" charset="0"/>
            </a:rPr>
            <a:t>Ouverture internationale, Innovation et partenariats, Perception de l'environnement économique, Prévisions, projets futurs de production, le climat des affaires, carnets de commandes, …etc. Ainsi que les Tendances relatives à: Production, Concurrence, Investissement, Carnet de commandes, Emploi, Nouvelles technologies, …etc.</a:t>
          </a:r>
        </a:p>
      </dgm:t>
    </dgm:pt>
    <dgm:pt modelId="{BC5512FC-E742-4400-8B63-5EFEEBAC0F78}" type="parTrans" cxnId="{89D919C8-42A3-485D-AD24-620970937B86}">
      <dgm:prSet/>
      <dgm:spPr/>
      <dgm:t>
        <a:bodyPr/>
        <a:lstStyle/>
        <a:p>
          <a:endParaRPr lang="fr-FR" sz="1400">
            <a:latin typeface="Book Antiqua" pitchFamily="18" charset="0"/>
          </a:endParaRPr>
        </a:p>
      </dgm:t>
    </dgm:pt>
    <dgm:pt modelId="{F537AAD9-5E2E-4ED9-846C-BD9D7AB2F620}" type="sibTrans" cxnId="{89D919C8-42A3-485D-AD24-620970937B86}">
      <dgm:prSet/>
      <dgm:spPr/>
      <dgm:t>
        <a:bodyPr/>
        <a:lstStyle/>
        <a:p>
          <a:endParaRPr lang="fr-FR" sz="1400">
            <a:latin typeface="Book Antiqua" pitchFamily="18" charset="0"/>
          </a:endParaRPr>
        </a:p>
      </dgm:t>
    </dgm:pt>
    <dgm:pt modelId="{5ED4EA7D-3172-4C07-ACEF-255BB623EDCF}">
      <dgm:prSet custT="1"/>
      <dgm:spPr/>
      <dgm:t>
        <a:bodyPr/>
        <a:lstStyle/>
        <a:p>
          <a:r>
            <a:rPr lang="fr-FR" sz="1400" b="1" dirty="0" smtClean="0">
              <a:latin typeface="Book Antiqua" pitchFamily="18" charset="0"/>
              <a:cs typeface="Times" pitchFamily="18" charset="0"/>
            </a:rPr>
            <a:t>Le questionnaire de l’enquête exhaustive</a:t>
          </a:r>
        </a:p>
      </dgm:t>
    </dgm:pt>
    <dgm:pt modelId="{22233948-C580-49BD-8CAD-B7744CE025EF}" type="parTrans" cxnId="{FD1577EA-F48B-4441-B730-1B31ECE52B7A}">
      <dgm:prSet/>
      <dgm:spPr/>
      <dgm:t>
        <a:bodyPr/>
        <a:lstStyle/>
        <a:p>
          <a:endParaRPr lang="fr-FR" sz="1400">
            <a:latin typeface="Book Antiqua" pitchFamily="18" charset="0"/>
          </a:endParaRPr>
        </a:p>
      </dgm:t>
    </dgm:pt>
    <dgm:pt modelId="{256F836C-F200-453B-B0BA-9F83B32EB17A}" type="sibTrans" cxnId="{FD1577EA-F48B-4441-B730-1B31ECE52B7A}">
      <dgm:prSet/>
      <dgm:spPr/>
      <dgm:t>
        <a:bodyPr/>
        <a:lstStyle/>
        <a:p>
          <a:endParaRPr lang="fr-FR" sz="1400">
            <a:latin typeface="Book Antiqua" pitchFamily="18" charset="0"/>
          </a:endParaRPr>
        </a:p>
      </dgm:t>
    </dgm:pt>
    <dgm:pt modelId="{11DABC17-7454-4FCD-AFBC-27E5C6C0F2CF}">
      <dgm:prSet custT="1"/>
      <dgm:spPr/>
      <dgm:t>
        <a:bodyPr/>
        <a:lstStyle/>
        <a:p>
          <a:r>
            <a:rPr lang="fr-FR" sz="1400" b="1" dirty="0" smtClean="0">
              <a:latin typeface="Book Antiqua" pitchFamily="18" charset="0"/>
              <a:cs typeface="Times" pitchFamily="18" charset="0"/>
            </a:rPr>
            <a:t>La NMA 2010 </a:t>
          </a:r>
          <a:endParaRPr lang="fr-FR" sz="1400" b="1" dirty="0">
            <a:latin typeface="Book Antiqua" pitchFamily="18" charset="0"/>
            <a:cs typeface="Times" pitchFamily="18" charset="0"/>
          </a:endParaRPr>
        </a:p>
      </dgm:t>
    </dgm:pt>
    <dgm:pt modelId="{F675DF74-50FA-4BE8-9AB4-95080B9432A8}" type="parTrans" cxnId="{97948D04-B308-476A-ABC4-09D527C7AEF5}">
      <dgm:prSet/>
      <dgm:spPr/>
      <dgm:t>
        <a:bodyPr/>
        <a:lstStyle/>
        <a:p>
          <a:endParaRPr lang="fr-FR" sz="1400">
            <a:latin typeface="Book Antiqua" pitchFamily="18" charset="0"/>
          </a:endParaRPr>
        </a:p>
      </dgm:t>
    </dgm:pt>
    <dgm:pt modelId="{C6EE8C9E-ECEB-4344-9C07-4FE48F45FB4C}" type="sibTrans" cxnId="{97948D04-B308-476A-ABC4-09D527C7AEF5}">
      <dgm:prSet/>
      <dgm:spPr/>
      <dgm:t>
        <a:bodyPr/>
        <a:lstStyle/>
        <a:p>
          <a:endParaRPr lang="fr-FR" sz="1400">
            <a:latin typeface="Book Antiqua" pitchFamily="18" charset="0"/>
          </a:endParaRPr>
        </a:p>
      </dgm:t>
    </dgm:pt>
    <dgm:pt modelId="{72EAB8E0-772B-4957-864D-D9550EB69D48}" type="pres">
      <dgm:prSet presAssocID="{F8AD49B9-FD2E-4C42-9C61-3EB7A5697445}" presName="Name0" presStyleCnt="0">
        <dgm:presLayoutVars>
          <dgm:dir/>
          <dgm:animLvl val="lvl"/>
          <dgm:resizeHandles val="exact"/>
        </dgm:presLayoutVars>
      </dgm:prSet>
      <dgm:spPr/>
      <dgm:t>
        <a:bodyPr/>
        <a:lstStyle/>
        <a:p>
          <a:endParaRPr lang="fr-FR"/>
        </a:p>
      </dgm:t>
    </dgm:pt>
    <dgm:pt modelId="{4917C8EA-AE6C-43E2-876A-F29AC354291D}" type="pres">
      <dgm:prSet presAssocID="{F276041E-6CD0-4852-A77B-73A3E05F7D99}" presName="linNode" presStyleCnt="0"/>
      <dgm:spPr/>
    </dgm:pt>
    <dgm:pt modelId="{EFB24C01-554A-4D36-81D7-A7D68A0290BD}" type="pres">
      <dgm:prSet presAssocID="{F276041E-6CD0-4852-A77B-73A3E05F7D99}" presName="parentText" presStyleLbl="node1" presStyleIdx="0" presStyleCnt="2" custScaleX="105532" custScaleY="138445">
        <dgm:presLayoutVars>
          <dgm:chMax val="1"/>
          <dgm:bulletEnabled val="1"/>
        </dgm:presLayoutVars>
      </dgm:prSet>
      <dgm:spPr/>
      <dgm:t>
        <a:bodyPr/>
        <a:lstStyle/>
        <a:p>
          <a:endParaRPr lang="fr-FR"/>
        </a:p>
      </dgm:t>
    </dgm:pt>
    <dgm:pt modelId="{F5A90616-4F25-42EB-B1F6-B684E15ABF56}" type="pres">
      <dgm:prSet presAssocID="{F276041E-6CD0-4852-A77B-73A3E05F7D99}" presName="descendantText" presStyleLbl="alignAccFollowNode1" presStyleIdx="0" presStyleCnt="2" custScaleX="379111" custScaleY="186996">
        <dgm:presLayoutVars>
          <dgm:bulletEnabled val="1"/>
        </dgm:presLayoutVars>
      </dgm:prSet>
      <dgm:spPr/>
      <dgm:t>
        <a:bodyPr/>
        <a:lstStyle/>
        <a:p>
          <a:endParaRPr lang="fr-FR"/>
        </a:p>
      </dgm:t>
    </dgm:pt>
    <dgm:pt modelId="{945306F8-6536-49E8-8E71-7E423317055B}" type="pres">
      <dgm:prSet presAssocID="{0D6979B7-C150-4A1A-8E1E-77B36A0C0715}" presName="sp" presStyleCnt="0"/>
      <dgm:spPr/>
    </dgm:pt>
    <dgm:pt modelId="{ED215D28-0162-4C55-8B0B-C4E7680DAF18}" type="pres">
      <dgm:prSet presAssocID="{1DB344BD-0E6A-438D-819C-55F73214A6B3}" presName="linNode" presStyleCnt="0"/>
      <dgm:spPr/>
    </dgm:pt>
    <dgm:pt modelId="{9FA0CAF5-E530-40F0-BFB6-6F1F8A0CA8CC}" type="pres">
      <dgm:prSet presAssocID="{1DB344BD-0E6A-438D-819C-55F73214A6B3}" presName="parentText" presStyleLbl="node1" presStyleIdx="1" presStyleCnt="2" custScaleX="65509" custScaleY="68532" custLinFactNeighborY="-3616">
        <dgm:presLayoutVars>
          <dgm:chMax val="1"/>
          <dgm:bulletEnabled val="1"/>
        </dgm:presLayoutVars>
      </dgm:prSet>
      <dgm:spPr/>
      <dgm:t>
        <a:bodyPr/>
        <a:lstStyle/>
        <a:p>
          <a:endParaRPr lang="fr-FR"/>
        </a:p>
      </dgm:t>
    </dgm:pt>
    <dgm:pt modelId="{BB965C49-9F23-461C-890D-AB443CDECE90}" type="pres">
      <dgm:prSet presAssocID="{1DB344BD-0E6A-438D-819C-55F73214A6B3}" presName="descendantText" presStyleLbl="alignAccFollowNode1" presStyleIdx="1" presStyleCnt="2" custScaleX="234273" custScaleY="81232">
        <dgm:presLayoutVars>
          <dgm:bulletEnabled val="1"/>
        </dgm:presLayoutVars>
      </dgm:prSet>
      <dgm:spPr/>
      <dgm:t>
        <a:bodyPr/>
        <a:lstStyle/>
        <a:p>
          <a:endParaRPr lang="fr-FR"/>
        </a:p>
      </dgm:t>
    </dgm:pt>
  </dgm:ptLst>
  <dgm:cxnLst>
    <dgm:cxn modelId="{FAE1A082-4268-4932-B640-030FD44E2585}" srcId="{1DB344BD-0E6A-438D-819C-55F73214A6B3}" destId="{AB5051BD-5F00-405B-B4C8-A27AE251BFC4}" srcOrd="0" destOrd="0" parTransId="{CF3D2E45-030F-466B-AF6D-63C9BC7705EB}" sibTransId="{DC81E892-79F8-4687-9235-03E82E007DD4}"/>
    <dgm:cxn modelId="{C48554DA-9346-41F2-BB40-33A7B0BD6C00}" type="presOf" srcId="{F8AD49B9-FD2E-4C42-9C61-3EB7A5697445}" destId="{72EAB8E0-772B-4957-864D-D9550EB69D48}" srcOrd="0" destOrd="0" presId="urn:microsoft.com/office/officeart/2005/8/layout/vList5"/>
    <dgm:cxn modelId="{5BD253BB-5900-49DC-AF2A-733F794422EA}" type="presOf" srcId="{1DB344BD-0E6A-438D-819C-55F73214A6B3}" destId="{9FA0CAF5-E530-40F0-BFB6-6F1F8A0CA8CC}" srcOrd="0" destOrd="0" presId="urn:microsoft.com/office/officeart/2005/8/layout/vList5"/>
    <dgm:cxn modelId="{E9A7F8EB-F763-42F9-B0DD-47211703865C}" srcId="{F276041E-6CD0-4852-A77B-73A3E05F7D99}" destId="{D5A804A0-B8AF-4990-AD64-1E52A41FB29F}" srcOrd="0" destOrd="0" parTransId="{B561179A-EA11-4E53-98FE-82D50E661BCE}" sibTransId="{10A8274D-D7E2-46A2-AE8C-3F27A1EF68DB}"/>
    <dgm:cxn modelId="{D44E214F-1F7F-4504-8122-5C2C45D0C6CF}" type="presOf" srcId="{AB5051BD-5F00-405B-B4C8-A27AE251BFC4}" destId="{BB965C49-9F23-461C-890D-AB443CDECE90}" srcOrd="0" destOrd="0" presId="urn:microsoft.com/office/officeart/2005/8/layout/vList5"/>
    <dgm:cxn modelId="{89D919C8-42A3-485D-AD24-620970937B86}" srcId="{F276041E-6CD0-4852-A77B-73A3E05F7D99}" destId="{5628D839-6CA2-4776-A093-B52C59950E60}" srcOrd="1" destOrd="0" parTransId="{BC5512FC-E742-4400-8B63-5EFEEBAC0F78}" sibTransId="{F537AAD9-5E2E-4ED9-846C-BD9D7AB2F620}"/>
    <dgm:cxn modelId="{97948D04-B308-476A-ABC4-09D527C7AEF5}" srcId="{1DB344BD-0E6A-438D-819C-55F73214A6B3}" destId="{11DABC17-7454-4FCD-AFBC-27E5C6C0F2CF}" srcOrd="2" destOrd="0" parTransId="{F675DF74-50FA-4BE8-9AB4-95080B9432A8}" sibTransId="{C6EE8C9E-ECEB-4344-9C07-4FE48F45FB4C}"/>
    <dgm:cxn modelId="{1CFC4007-E813-4724-939A-54221EE4D5E5}" type="presOf" srcId="{D5A804A0-B8AF-4990-AD64-1E52A41FB29F}" destId="{F5A90616-4F25-42EB-B1F6-B684E15ABF56}" srcOrd="0" destOrd="0" presId="urn:microsoft.com/office/officeart/2005/8/layout/vList5"/>
    <dgm:cxn modelId="{F7FB93A8-8C15-40A0-820C-B3E1742E16C0}" type="presOf" srcId="{5ED4EA7D-3172-4C07-ACEF-255BB623EDCF}" destId="{BB965C49-9F23-461C-890D-AB443CDECE90}" srcOrd="0" destOrd="1" presId="urn:microsoft.com/office/officeart/2005/8/layout/vList5"/>
    <dgm:cxn modelId="{2718CC55-4F5B-4368-9899-B7D3AD9AA69A}" type="presOf" srcId="{F276041E-6CD0-4852-A77B-73A3E05F7D99}" destId="{EFB24C01-554A-4D36-81D7-A7D68A0290BD}" srcOrd="0" destOrd="0" presId="urn:microsoft.com/office/officeart/2005/8/layout/vList5"/>
    <dgm:cxn modelId="{C24E6305-8EBC-4EEC-BBE2-CC538FE12C3A}" srcId="{F8AD49B9-FD2E-4C42-9C61-3EB7A5697445}" destId="{F276041E-6CD0-4852-A77B-73A3E05F7D99}" srcOrd="0" destOrd="0" parTransId="{2AC3BB2B-B9FD-43FB-9742-48BF8A6B21EE}" sibTransId="{0D6979B7-C150-4A1A-8E1E-77B36A0C0715}"/>
    <dgm:cxn modelId="{373138D7-3F70-4997-9218-DAFA970C8451}" type="presOf" srcId="{5628D839-6CA2-4776-A093-B52C59950E60}" destId="{F5A90616-4F25-42EB-B1F6-B684E15ABF56}" srcOrd="0" destOrd="1" presId="urn:microsoft.com/office/officeart/2005/8/layout/vList5"/>
    <dgm:cxn modelId="{A93D59F3-36DE-409A-8124-06666650CB7B}" type="presOf" srcId="{11DABC17-7454-4FCD-AFBC-27E5C6C0F2CF}" destId="{BB965C49-9F23-461C-890D-AB443CDECE90}" srcOrd="0" destOrd="2" presId="urn:microsoft.com/office/officeart/2005/8/layout/vList5"/>
    <dgm:cxn modelId="{FD1577EA-F48B-4441-B730-1B31ECE52B7A}" srcId="{1DB344BD-0E6A-438D-819C-55F73214A6B3}" destId="{5ED4EA7D-3172-4C07-ACEF-255BB623EDCF}" srcOrd="1" destOrd="0" parTransId="{22233948-C580-49BD-8CAD-B7744CE025EF}" sibTransId="{256F836C-F200-453B-B0BA-9F83B32EB17A}"/>
    <dgm:cxn modelId="{84A8D114-1740-4F71-A79C-EB2B5B4F2E96}" srcId="{F8AD49B9-FD2E-4C42-9C61-3EB7A5697445}" destId="{1DB344BD-0E6A-438D-819C-55F73214A6B3}" srcOrd="1" destOrd="0" parTransId="{9E215337-77AE-4C40-A9FE-E8D6453ECAB4}" sibTransId="{F5683ACD-4877-4740-BE85-3E6DD4DE664B}"/>
    <dgm:cxn modelId="{34159D1E-B110-4804-B2B5-0B764144DB3E}" type="presParOf" srcId="{72EAB8E0-772B-4957-864D-D9550EB69D48}" destId="{4917C8EA-AE6C-43E2-876A-F29AC354291D}" srcOrd="0" destOrd="0" presId="urn:microsoft.com/office/officeart/2005/8/layout/vList5"/>
    <dgm:cxn modelId="{7A58A5CC-C2C8-472A-8831-569652D744D0}" type="presParOf" srcId="{4917C8EA-AE6C-43E2-876A-F29AC354291D}" destId="{EFB24C01-554A-4D36-81D7-A7D68A0290BD}" srcOrd="0" destOrd="0" presId="urn:microsoft.com/office/officeart/2005/8/layout/vList5"/>
    <dgm:cxn modelId="{B52C4856-E53C-4609-9BA9-6A7CE2963AA3}" type="presParOf" srcId="{4917C8EA-AE6C-43E2-876A-F29AC354291D}" destId="{F5A90616-4F25-42EB-B1F6-B684E15ABF56}" srcOrd="1" destOrd="0" presId="urn:microsoft.com/office/officeart/2005/8/layout/vList5"/>
    <dgm:cxn modelId="{B0179D61-80CB-439E-A12D-7F453B7F3BB9}" type="presParOf" srcId="{72EAB8E0-772B-4957-864D-D9550EB69D48}" destId="{945306F8-6536-49E8-8E71-7E423317055B}" srcOrd="1" destOrd="0" presId="urn:microsoft.com/office/officeart/2005/8/layout/vList5"/>
    <dgm:cxn modelId="{51F19FB8-3AE1-4F98-9E54-6FF3F79602B3}" type="presParOf" srcId="{72EAB8E0-772B-4957-864D-D9550EB69D48}" destId="{ED215D28-0162-4C55-8B0B-C4E7680DAF18}" srcOrd="2" destOrd="0" presId="urn:microsoft.com/office/officeart/2005/8/layout/vList5"/>
    <dgm:cxn modelId="{9EC7628E-368A-4E3B-9447-F2F13CF0E4B2}" type="presParOf" srcId="{ED215D28-0162-4C55-8B0B-C4E7680DAF18}" destId="{9FA0CAF5-E530-40F0-BFB6-6F1F8A0CA8CC}" srcOrd="0" destOrd="0" presId="urn:microsoft.com/office/officeart/2005/8/layout/vList5"/>
    <dgm:cxn modelId="{73A1467F-D2B0-4C5B-B1B7-B95389D4A4D5}" type="presParOf" srcId="{ED215D28-0162-4C55-8B0B-C4E7680DAF18}" destId="{BB965C49-9F23-461C-890D-AB443CDECE90}" srcOrd="1" destOrd="0" presId="urn:microsoft.com/office/officeart/2005/8/layout/vList5"/>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AD414-BDDC-44F6-8435-132F998049B4}" type="doc">
      <dgm:prSet loTypeId="urn:microsoft.com/office/officeart/2005/8/layout/hList2#2" loCatId="list" qsTypeId="urn:microsoft.com/office/officeart/2005/8/quickstyle/3d3" qsCatId="3D" csTypeId="urn:microsoft.com/office/officeart/2005/8/colors/colorful1#2" csCatId="colorful" phldr="1"/>
      <dgm:spPr/>
      <dgm:t>
        <a:bodyPr/>
        <a:lstStyle/>
        <a:p>
          <a:endParaRPr lang="fr-FR"/>
        </a:p>
      </dgm:t>
    </dgm:pt>
    <dgm:pt modelId="{ED533A28-3882-4CFB-9298-986FB58F6EEE}">
      <dgm:prSet phldrT="[Texte]"/>
      <dgm:spPr/>
      <dgm:t>
        <a:bodyPr/>
        <a:lstStyle/>
        <a:p>
          <a:endParaRPr lang="fr-FR" dirty="0"/>
        </a:p>
      </dgm:t>
    </dgm:pt>
    <dgm:pt modelId="{AEFF0A73-E616-4B69-81AD-02898BCFD69E}" type="parTrans" cxnId="{9B50CEDE-5C32-46D2-8664-0D048407B11A}">
      <dgm:prSet/>
      <dgm:spPr/>
      <dgm:t>
        <a:bodyPr/>
        <a:lstStyle/>
        <a:p>
          <a:endParaRPr lang="fr-FR"/>
        </a:p>
      </dgm:t>
    </dgm:pt>
    <dgm:pt modelId="{0C7ED8F3-8355-4B3B-8DA6-618E39FE6355}" type="sibTrans" cxnId="{9B50CEDE-5C32-46D2-8664-0D048407B11A}">
      <dgm:prSet/>
      <dgm:spPr/>
      <dgm:t>
        <a:bodyPr/>
        <a:lstStyle/>
        <a:p>
          <a:endParaRPr lang="fr-FR"/>
        </a:p>
      </dgm:t>
    </dgm:pt>
    <dgm:pt modelId="{B1F2A913-D6B3-4B41-AE54-19B85811EF36}">
      <dgm:prSet custT="1"/>
      <dgm:spPr>
        <a:solidFill>
          <a:schemeClr val="accent2"/>
        </a:solidFill>
      </dgm:spPr>
      <dgm:t>
        <a:bodyPr/>
        <a:lstStyle/>
        <a:p>
          <a:pPr algn="just"/>
          <a:r>
            <a:rPr lang="fr-FR" sz="1300" b="1" dirty="0" smtClean="0">
              <a:solidFill>
                <a:schemeClr val="tx1"/>
              </a:solidFill>
              <a:latin typeface="Times" pitchFamily="18" charset="0"/>
              <a:cs typeface="Times" pitchFamily="18" charset="0"/>
            </a:rPr>
            <a:t>       </a:t>
          </a:r>
          <a:r>
            <a:rPr lang="fr-FR" sz="1200" dirty="0" smtClean="0">
              <a:solidFill>
                <a:schemeClr val="bg1"/>
              </a:solidFill>
              <a:latin typeface="Book Antiqua" pitchFamily="18" charset="0"/>
              <a:cs typeface="Times" pitchFamily="18" charset="0"/>
            </a:rPr>
            <a:t>Dans le cadre du renforcement du dispositif statistique relatif au secteur des Technologies de l’Information et de la Communication et pour mieux mesurer la performance du secteur et identifier les opportunités et obstacles à son développement, une première enquête de performance du secteur des technologies de l’information et de la communication (TIC) au Maroc a été lancée.</a:t>
          </a:r>
          <a:endParaRPr lang="fr-FR" sz="1200" dirty="0">
            <a:solidFill>
              <a:schemeClr val="bg1"/>
            </a:solidFill>
            <a:latin typeface="Book Antiqua" pitchFamily="18" charset="0"/>
            <a:cs typeface="Times" pitchFamily="18" charset="0"/>
          </a:endParaRPr>
        </a:p>
      </dgm:t>
    </dgm:pt>
    <dgm:pt modelId="{989E7CD9-CCBD-4ACA-B4D3-21CEB5400AA7}" type="parTrans" cxnId="{1B0C3BFC-4907-4D7F-95C1-F4C7217EDD11}">
      <dgm:prSet/>
      <dgm:spPr/>
      <dgm:t>
        <a:bodyPr/>
        <a:lstStyle/>
        <a:p>
          <a:endParaRPr lang="fr-FR"/>
        </a:p>
      </dgm:t>
    </dgm:pt>
    <dgm:pt modelId="{3BEE0CE9-9964-4A96-9E6F-92A1A8223C20}" type="sibTrans" cxnId="{1B0C3BFC-4907-4D7F-95C1-F4C7217EDD11}">
      <dgm:prSet/>
      <dgm:spPr/>
      <dgm:t>
        <a:bodyPr/>
        <a:lstStyle/>
        <a:p>
          <a:endParaRPr lang="fr-FR"/>
        </a:p>
      </dgm:t>
    </dgm:pt>
    <dgm:pt modelId="{C7855E42-22E8-4BC7-9E05-7D781D6BDF12}" type="pres">
      <dgm:prSet presAssocID="{A1FAD414-BDDC-44F6-8435-132F998049B4}" presName="linearFlow" presStyleCnt="0">
        <dgm:presLayoutVars>
          <dgm:dir/>
          <dgm:animLvl val="lvl"/>
          <dgm:resizeHandles/>
        </dgm:presLayoutVars>
      </dgm:prSet>
      <dgm:spPr/>
      <dgm:t>
        <a:bodyPr/>
        <a:lstStyle/>
        <a:p>
          <a:endParaRPr lang="fr-FR"/>
        </a:p>
      </dgm:t>
    </dgm:pt>
    <dgm:pt modelId="{400731E4-6C5F-45FD-AF60-C0D0D1D917F3}" type="pres">
      <dgm:prSet presAssocID="{ED533A28-3882-4CFB-9298-986FB58F6EEE}" presName="compositeNode" presStyleCnt="0">
        <dgm:presLayoutVars>
          <dgm:bulletEnabled val="1"/>
        </dgm:presLayoutVars>
      </dgm:prSet>
      <dgm:spPr/>
    </dgm:pt>
    <dgm:pt modelId="{4C2C0721-6F56-4C8B-BE24-7A50CAC8A393}" type="pres">
      <dgm:prSet presAssocID="{ED533A28-3882-4CFB-9298-986FB58F6EEE}" presName="image" presStyleLbl="fgImgPlace1" presStyleIdx="0" presStyleCnt="1" custScaleX="156770" custScaleY="156996" custLinFactX="-153093" custLinFactNeighborX="-200000"/>
      <dgm:spPr>
        <a:blipFill rotWithShape="0">
          <a:blip xmlns:r="http://schemas.openxmlformats.org/officeDocument/2006/relationships" r:embed="rId1"/>
          <a:stretch>
            <a:fillRect/>
          </a:stretch>
        </a:blipFill>
      </dgm:spPr>
    </dgm:pt>
    <dgm:pt modelId="{9BF9B9EC-902D-4EEE-8467-1760EB6EE60F}" type="pres">
      <dgm:prSet presAssocID="{ED533A28-3882-4CFB-9298-986FB58F6EEE}" presName="childNode" presStyleLbl="node1" presStyleIdx="0" presStyleCnt="1" custScaleX="146350" custScaleY="109773" custLinFactNeighborY="-3565">
        <dgm:presLayoutVars>
          <dgm:bulletEnabled val="1"/>
        </dgm:presLayoutVars>
      </dgm:prSet>
      <dgm:spPr/>
      <dgm:t>
        <a:bodyPr/>
        <a:lstStyle/>
        <a:p>
          <a:endParaRPr lang="fr-FR"/>
        </a:p>
      </dgm:t>
    </dgm:pt>
    <dgm:pt modelId="{C9D6C2BE-469F-4203-AB58-E4C44697ADF6}" type="pres">
      <dgm:prSet presAssocID="{ED533A28-3882-4CFB-9298-986FB58F6EEE}" presName="parentNode" presStyleLbl="revTx" presStyleIdx="0" presStyleCnt="1">
        <dgm:presLayoutVars>
          <dgm:chMax val="0"/>
          <dgm:bulletEnabled val="1"/>
        </dgm:presLayoutVars>
      </dgm:prSet>
      <dgm:spPr/>
      <dgm:t>
        <a:bodyPr/>
        <a:lstStyle/>
        <a:p>
          <a:endParaRPr lang="fr-FR"/>
        </a:p>
      </dgm:t>
    </dgm:pt>
  </dgm:ptLst>
  <dgm:cxnLst>
    <dgm:cxn modelId="{1B0C3BFC-4907-4D7F-95C1-F4C7217EDD11}" srcId="{ED533A28-3882-4CFB-9298-986FB58F6EEE}" destId="{B1F2A913-D6B3-4B41-AE54-19B85811EF36}" srcOrd="0" destOrd="0" parTransId="{989E7CD9-CCBD-4ACA-B4D3-21CEB5400AA7}" sibTransId="{3BEE0CE9-9964-4A96-9E6F-92A1A8223C20}"/>
    <dgm:cxn modelId="{8068B6E0-7154-4592-B60C-86FCBA811060}" type="presOf" srcId="{ED533A28-3882-4CFB-9298-986FB58F6EEE}" destId="{C9D6C2BE-469F-4203-AB58-E4C44697ADF6}" srcOrd="0" destOrd="0" presId="urn:microsoft.com/office/officeart/2005/8/layout/hList2#2"/>
    <dgm:cxn modelId="{460F818D-F060-4916-9B1E-45CDF4955074}" type="presOf" srcId="{B1F2A913-D6B3-4B41-AE54-19B85811EF36}" destId="{9BF9B9EC-902D-4EEE-8467-1760EB6EE60F}" srcOrd="0" destOrd="0" presId="urn:microsoft.com/office/officeart/2005/8/layout/hList2#2"/>
    <dgm:cxn modelId="{9B50CEDE-5C32-46D2-8664-0D048407B11A}" srcId="{A1FAD414-BDDC-44F6-8435-132F998049B4}" destId="{ED533A28-3882-4CFB-9298-986FB58F6EEE}" srcOrd="0" destOrd="0" parTransId="{AEFF0A73-E616-4B69-81AD-02898BCFD69E}" sibTransId="{0C7ED8F3-8355-4B3B-8DA6-618E39FE6355}"/>
    <dgm:cxn modelId="{73DD8AB8-7500-41E5-BF1B-D577B93A1739}" type="presOf" srcId="{A1FAD414-BDDC-44F6-8435-132F998049B4}" destId="{C7855E42-22E8-4BC7-9E05-7D781D6BDF12}" srcOrd="0" destOrd="0" presId="urn:microsoft.com/office/officeart/2005/8/layout/hList2#2"/>
    <dgm:cxn modelId="{EC1412C5-CC72-42E7-8D2F-D6A5FC0C231C}" type="presParOf" srcId="{C7855E42-22E8-4BC7-9E05-7D781D6BDF12}" destId="{400731E4-6C5F-45FD-AF60-C0D0D1D917F3}" srcOrd="0" destOrd="0" presId="urn:microsoft.com/office/officeart/2005/8/layout/hList2#2"/>
    <dgm:cxn modelId="{64A9430A-79D0-4447-95C6-C66EB573BDA2}" type="presParOf" srcId="{400731E4-6C5F-45FD-AF60-C0D0D1D917F3}" destId="{4C2C0721-6F56-4C8B-BE24-7A50CAC8A393}" srcOrd="0" destOrd="0" presId="urn:microsoft.com/office/officeart/2005/8/layout/hList2#2"/>
    <dgm:cxn modelId="{97B160A7-8180-4907-94F1-17F5DB9505C7}" type="presParOf" srcId="{400731E4-6C5F-45FD-AF60-C0D0D1D917F3}" destId="{9BF9B9EC-902D-4EEE-8467-1760EB6EE60F}" srcOrd="1" destOrd="0" presId="urn:microsoft.com/office/officeart/2005/8/layout/hList2#2"/>
    <dgm:cxn modelId="{72DC3324-48A4-4D14-9D17-4FC7FA2E6D18}" type="presParOf" srcId="{400731E4-6C5F-45FD-AF60-C0D0D1D917F3}" destId="{C9D6C2BE-469F-4203-AB58-E4C44697ADF6}" srcOrd="2" destOrd="0" presId="urn:microsoft.com/office/officeart/2005/8/layout/hList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E60BD-A1FF-4641-91C4-6C79C95F5EF1}">
      <dsp:nvSpPr>
        <dsp:cNvPr id="0" name=""/>
        <dsp:cNvSpPr/>
      </dsp:nvSpPr>
      <dsp:spPr>
        <a:xfrm>
          <a:off x="737938" y="0"/>
          <a:ext cx="7200899" cy="4500562"/>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E56770E-6194-49AF-94F3-2414E8EF9F9F}">
      <dsp:nvSpPr>
        <dsp:cNvPr id="0" name=""/>
        <dsp:cNvSpPr/>
      </dsp:nvSpPr>
      <dsp:spPr>
        <a:xfrm>
          <a:off x="1170090" y="3643311"/>
          <a:ext cx="187223" cy="18722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B72633-6193-450A-831A-DE8142AA6C5E}">
      <dsp:nvSpPr>
        <dsp:cNvPr id="0" name=""/>
        <dsp:cNvSpPr/>
      </dsp:nvSpPr>
      <dsp:spPr>
        <a:xfrm>
          <a:off x="1241688" y="3945582"/>
          <a:ext cx="4616190" cy="34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06" tIns="0" rIns="0" bIns="0" numCol="1" spcCol="1270" anchor="t" anchorCtr="0">
          <a:noAutofit/>
        </a:bodyPr>
        <a:lstStyle/>
        <a:p>
          <a:pPr lvl="0" algn="l" defTabSz="533400">
            <a:lnSpc>
              <a:spcPct val="90000"/>
            </a:lnSpc>
            <a:spcBef>
              <a:spcPct val="0"/>
            </a:spcBef>
            <a:spcAft>
              <a:spcPct val="35000"/>
            </a:spcAft>
          </a:pPr>
          <a:r>
            <a:rPr lang="fr-FR" sz="1200" b="1" kern="1200" smtClean="0">
              <a:effectLst>
                <a:outerShdw blurRad="38100" dist="38100" dir="2700000" algn="tl">
                  <a:srgbClr val="000000">
                    <a:alpha val="43137"/>
                  </a:srgbClr>
                </a:outerShdw>
              </a:effectLst>
              <a:latin typeface="Bookman Old Style" pitchFamily="18" charset="0"/>
              <a:cs typeface="Arial" charset="0"/>
            </a:rPr>
            <a:t>Emanation :</a:t>
          </a:r>
        </a:p>
        <a:p>
          <a:pPr lvl="0" algn="l" defTabSz="533400">
            <a:lnSpc>
              <a:spcPct val="90000"/>
            </a:lnSpc>
            <a:spcBef>
              <a:spcPct val="0"/>
            </a:spcBef>
            <a:spcAft>
              <a:spcPct val="35000"/>
            </a:spcAft>
          </a:pPr>
          <a:r>
            <a:rPr lang="fr-FR" sz="1200" kern="1200" smtClean="0">
              <a:effectLst>
                <a:outerShdw blurRad="38100" dist="38100" dir="2700000" algn="tl">
                  <a:srgbClr val="000000">
                    <a:alpha val="43137"/>
                  </a:srgbClr>
                </a:outerShdw>
              </a:effectLst>
              <a:latin typeface="Bookman Old Style" pitchFamily="18" charset="0"/>
              <a:cs typeface="Arial" charset="0"/>
            </a:rPr>
            <a:t>Stratégies de développement des secteurs sous la tutelle du Ministère :  </a:t>
          </a:r>
          <a:r>
            <a:rPr lang="fr-FR" sz="1200" i="1" kern="1200" smtClean="0">
              <a:effectLst>
                <a:outerShdw blurRad="38100" dist="38100" dir="2700000" algn="tl">
                  <a:srgbClr val="000000">
                    <a:alpha val="43137"/>
                  </a:srgbClr>
                </a:outerShdw>
              </a:effectLst>
              <a:latin typeface="Bookman Old Style" pitchFamily="18" charset="0"/>
              <a:cs typeface="Arial" charset="0"/>
            </a:rPr>
            <a:t>PNEI, Programme RAWAJ, Maroc Numeric 2013</a:t>
          </a:r>
          <a:endParaRPr lang="fr-FR" sz="1200" b="1" i="1" kern="1200" dirty="0">
            <a:effectLst>
              <a:outerShdw blurRad="38100" dist="38100" dir="2700000" algn="tl">
                <a:srgbClr val="000000">
                  <a:alpha val="43137"/>
                </a:srgbClr>
              </a:outerShdw>
            </a:effectLst>
          </a:endParaRPr>
        </a:p>
      </dsp:txBody>
      <dsp:txXfrm>
        <a:off x="1241688" y="3945582"/>
        <a:ext cx="4616190" cy="340669"/>
      </dsp:txXfrm>
    </dsp:sp>
    <dsp:sp modelId="{6B91DDE7-7B0A-41F6-9DD8-6C308CB5E7E0}">
      <dsp:nvSpPr>
        <dsp:cNvPr id="0" name=""/>
        <dsp:cNvSpPr/>
      </dsp:nvSpPr>
      <dsp:spPr>
        <a:xfrm>
          <a:off x="1857384" y="2786063"/>
          <a:ext cx="338442" cy="338442"/>
        </a:xfrm>
        <a:prstGeom prst="ellipse">
          <a:avLst/>
        </a:prstGeom>
        <a:blipFill rotWithShape="0">
          <a:blip xmlns:r="http://schemas.openxmlformats.org/officeDocument/2006/relationships"/>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5C7A89-9F42-4056-9182-11E262A95C5E}">
      <dsp:nvSpPr>
        <dsp:cNvPr id="0" name=""/>
        <dsp:cNvSpPr/>
      </dsp:nvSpPr>
      <dsp:spPr>
        <a:xfrm>
          <a:off x="1785937" y="3189371"/>
          <a:ext cx="4036023" cy="95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34" tIns="0" rIns="0" bIns="0" numCol="1" spcCol="1270" anchor="t" anchorCtr="0">
          <a:noAutofit/>
        </a:bodyPr>
        <a:lstStyle/>
        <a:p>
          <a:pPr lvl="0" algn="l" defTabSz="533400">
            <a:lnSpc>
              <a:spcPct val="90000"/>
            </a:lnSpc>
            <a:spcBef>
              <a:spcPct val="0"/>
            </a:spcBef>
            <a:spcAft>
              <a:spcPct val="35000"/>
            </a:spcAft>
          </a:pPr>
          <a:r>
            <a:rPr lang="fr-FR" sz="1200" b="1" kern="1200" smtClean="0">
              <a:effectLst>
                <a:outerShdw blurRad="38100" dist="38100" dir="2700000" algn="tl">
                  <a:srgbClr val="000000">
                    <a:alpha val="43137"/>
                  </a:srgbClr>
                </a:outerShdw>
              </a:effectLst>
              <a:latin typeface="Bookman Old Style" pitchFamily="18" charset="0"/>
              <a:cs typeface="Arial" charset="0"/>
            </a:rPr>
            <a:t>Collaboration originale entre :</a:t>
          </a:r>
        </a:p>
        <a:p>
          <a:pPr lvl="0" algn="l" defTabSz="533400">
            <a:lnSpc>
              <a:spcPct val="90000"/>
            </a:lnSpc>
            <a:spcBef>
              <a:spcPct val="0"/>
            </a:spcBef>
            <a:spcAft>
              <a:spcPct val="35000"/>
            </a:spcAft>
          </a:pPr>
          <a:r>
            <a:rPr lang="fr-FR" sz="1200" kern="1200" smtClean="0">
              <a:effectLst>
                <a:outerShdw blurRad="38100" dist="38100" dir="2700000" algn="tl">
                  <a:srgbClr val="000000">
                    <a:alpha val="43137"/>
                  </a:srgbClr>
                </a:outerShdw>
              </a:effectLst>
              <a:latin typeface="Bookman Old Style" pitchFamily="18" charset="0"/>
              <a:cs typeface="Arial" charset="0"/>
            </a:rPr>
            <a:t>Le MICNT, Partenaires producteurs ou détenteurs de données, Représentations professionnelles </a:t>
          </a:r>
        </a:p>
        <a:p>
          <a:pPr lvl="0" algn="l" defTabSz="533400">
            <a:lnSpc>
              <a:spcPct val="90000"/>
            </a:lnSpc>
            <a:spcBef>
              <a:spcPct val="0"/>
            </a:spcBef>
            <a:spcAft>
              <a:spcPct val="35000"/>
            </a:spcAft>
          </a:pPr>
          <a:r>
            <a:rPr lang="fr-FR" sz="1200" b="1" i="1" kern="1200" smtClean="0">
              <a:effectLst>
                <a:outerShdw blurRad="38100" dist="38100" dir="2700000" algn="tl">
                  <a:srgbClr val="000000">
                    <a:alpha val="43137"/>
                  </a:srgbClr>
                </a:outerShdw>
              </a:effectLst>
              <a:latin typeface="Bookman Old Style" pitchFamily="18" charset="0"/>
            </a:rPr>
            <a:t> </a:t>
          </a:r>
          <a:endParaRPr lang="fr-FR" sz="1200" b="1" i="1" kern="1200" dirty="0" smtClean="0">
            <a:effectLst>
              <a:outerShdw blurRad="38100" dist="38100" dir="2700000" algn="tl">
                <a:srgbClr val="000000">
                  <a:alpha val="43137"/>
                </a:srgbClr>
              </a:outerShdw>
            </a:effectLst>
            <a:latin typeface="Bookman Old Style" pitchFamily="18" charset="0"/>
          </a:endParaRPr>
        </a:p>
      </dsp:txBody>
      <dsp:txXfrm>
        <a:off x="1785937" y="3189371"/>
        <a:ext cx="4036023" cy="954006"/>
      </dsp:txXfrm>
    </dsp:sp>
    <dsp:sp modelId="{44290901-2772-4FFC-9BC1-88305DB234C5}">
      <dsp:nvSpPr>
        <dsp:cNvPr id="0" name=""/>
        <dsp:cNvSpPr/>
      </dsp:nvSpPr>
      <dsp:spPr>
        <a:xfrm>
          <a:off x="3961443" y="1500189"/>
          <a:ext cx="468058" cy="46805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4F9398-6806-456D-BDA9-8F660085A48B}">
      <dsp:nvSpPr>
        <dsp:cNvPr id="0" name=""/>
        <dsp:cNvSpPr/>
      </dsp:nvSpPr>
      <dsp:spPr>
        <a:xfrm>
          <a:off x="3499696" y="2111400"/>
          <a:ext cx="4524849" cy="96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014" tIns="0" rIns="0" bIns="0" numCol="1" spcCol="1270" anchor="t" anchorCtr="0">
          <a:noAutofit/>
        </a:bodyPr>
        <a:lstStyle/>
        <a:p>
          <a:pPr lvl="0" algn="l" defTabSz="533400">
            <a:lnSpc>
              <a:spcPct val="90000"/>
            </a:lnSpc>
            <a:spcBef>
              <a:spcPct val="0"/>
            </a:spcBef>
            <a:spcAft>
              <a:spcPct val="35000"/>
            </a:spcAft>
          </a:pPr>
          <a:r>
            <a:rPr lang="fr-FR" sz="1200" b="1" kern="1200" smtClean="0">
              <a:effectLst>
                <a:outerShdw blurRad="38100" dist="38100" dir="2700000" algn="tl">
                  <a:srgbClr val="000000">
                    <a:alpha val="43137"/>
                  </a:srgbClr>
                </a:outerShdw>
              </a:effectLst>
              <a:latin typeface="Bookman Old Style" pitchFamily="18" charset="0"/>
              <a:cs typeface="Arial" charset="0"/>
            </a:rPr>
            <a:t>Volonté commune :</a:t>
          </a:r>
        </a:p>
        <a:p>
          <a:pPr lvl="0" algn="l" defTabSz="533400">
            <a:lnSpc>
              <a:spcPct val="90000"/>
            </a:lnSpc>
            <a:spcBef>
              <a:spcPct val="0"/>
            </a:spcBef>
            <a:spcAft>
              <a:spcPct val="35000"/>
            </a:spcAft>
          </a:pPr>
          <a:r>
            <a:rPr lang="fr-FR" sz="1200" kern="1200" smtClean="0">
              <a:effectLst>
                <a:outerShdw blurRad="38100" dist="38100" dir="2700000" algn="tl">
                  <a:srgbClr val="000000">
                    <a:alpha val="43137"/>
                  </a:srgbClr>
                </a:outerShdw>
              </a:effectLst>
              <a:latin typeface="Bookman Old Style" pitchFamily="18" charset="0"/>
              <a:cs typeface="Arial" charset="0"/>
            </a:rPr>
            <a:t>Valoriser l’information statistique</a:t>
          </a:r>
        </a:p>
        <a:p>
          <a:pPr lvl="0" algn="l" defTabSz="533400">
            <a:lnSpc>
              <a:spcPct val="90000"/>
            </a:lnSpc>
            <a:spcBef>
              <a:spcPct val="0"/>
            </a:spcBef>
            <a:spcAft>
              <a:spcPct val="35000"/>
            </a:spcAft>
          </a:pPr>
          <a:r>
            <a:rPr lang="fr-FR" sz="1200" kern="1200" smtClean="0">
              <a:effectLst>
                <a:outerShdw blurRad="38100" dist="38100" dir="2700000" algn="tl">
                  <a:srgbClr val="000000">
                    <a:alpha val="43137"/>
                  </a:srgbClr>
                </a:outerShdw>
              </a:effectLst>
              <a:latin typeface="Bookman Old Style" pitchFamily="18" charset="0"/>
              <a:cs typeface="Arial" charset="0"/>
            </a:rPr>
            <a:t>Disposer et fournir avec un flux constant des indicateurs de mesure des performances et des progrès réalisés par les secteurs concernés</a:t>
          </a:r>
          <a:endParaRPr lang="fr-FR" sz="1200" b="1" i="1" kern="1200" dirty="0" smtClean="0">
            <a:effectLst>
              <a:outerShdw blurRad="38100" dist="38100" dir="2700000" algn="tl">
                <a:srgbClr val="000000">
                  <a:alpha val="43137"/>
                </a:srgbClr>
              </a:outerShdw>
            </a:effectLst>
            <a:latin typeface="Bookman Old Style" pitchFamily="18" charset="0"/>
          </a:endParaRPr>
        </a:p>
      </dsp:txBody>
      <dsp:txXfrm>
        <a:off x="3499696" y="2111400"/>
        <a:ext cx="4524849" cy="960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196C9B38-35B5-42C2-9337-2FC6FBBC38A1}" type="datetimeFigureOut">
              <a:rPr lang="fr-FR"/>
              <a:pPr>
                <a:defRPr/>
              </a:pPr>
              <a:t>23/10/2015</a:t>
            </a:fld>
            <a:endParaRPr lang="fr-FR" dirty="0"/>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EDB4E03-C9B7-4274-AED7-C250DD431164}" type="slidenum">
              <a:rPr lang="fr-FR"/>
              <a:pPr>
                <a:defRPr/>
              </a:pPr>
              <a:t>‹N°›</a:t>
            </a:fld>
            <a:endParaRPr lang="fr-FR" dirty="0"/>
          </a:p>
        </p:txBody>
      </p:sp>
    </p:spTree>
    <p:extLst>
      <p:ext uri="{BB962C8B-B14F-4D97-AF65-F5344CB8AC3E}">
        <p14:creationId xmlns:p14="http://schemas.microsoft.com/office/powerpoint/2010/main" val="569471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EF51338-9153-4ABE-8DF4-7E806D0B3B05}" type="datetimeFigureOut">
              <a:rPr lang="fr-FR"/>
              <a:pPr>
                <a:defRPr/>
              </a:pPr>
              <a:t>23/10/2015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EBAF97-34F7-4E0C-B46C-473AB78763EC}" type="slidenum">
              <a:rPr lang="fr-FR"/>
              <a:pPr>
                <a:defRPr/>
              </a:pPr>
              <a:t>‹N°›</a:t>
            </a:fld>
            <a:endParaRPr lang="fr-FR" dirty="0"/>
          </a:p>
        </p:txBody>
      </p:sp>
    </p:spTree>
    <p:extLst>
      <p:ext uri="{BB962C8B-B14F-4D97-AF65-F5344CB8AC3E}">
        <p14:creationId xmlns:p14="http://schemas.microsoft.com/office/powerpoint/2010/main" val="881563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fr-FR" altLang="fr-FR" smtClean="0">
              <a:latin typeface="Trebuchet M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5716" name="Espace réservé du numéro de diapositive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922FD7-23E9-4BB3-A50E-E0333E8F402B}" type="slidenum">
              <a:rPr lang="fr-FR" smtClean="0"/>
              <a:pPr fontAlgn="base">
                <a:spcBef>
                  <a:spcPct val="0"/>
                </a:spcBef>
                <a:spcAft>
                  <a:spcPct val="0"/>
                </a:spcAft>
                <a:defRPr/>
              </a:pPr>
              <a:t>23</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A53479F8-480D-4685-BDB7-1960E0AC033C}" type="slidenum">
              <a:rPr lang="fr-FR"/>
              <a:pPr>
                <a:defRPr/>
              </a:pPr>
              <a:t>27</a:t>
            </a:fld>
            <a:endParaRPr lang="fr-FR" dirty="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lnSpcReduction="10000"/>
          </a:bodyPr>
          <a:lstStyle/>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733D2438-77B1-4316-8564-35133A7FEF32}" type="slidenum">
              <a:rPr lang="fr-FR" smtClean="0"/>
              <a:pPr>
                <a:defRPr/>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fr-FR" altLang="fr-FR" smtClean="0">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5DF7008-B301-46D7-913B-1C219472DF7E}" type="slidenum">
              <a:rPr lang="fr-FR">
                <a:solidFill>
                  <a:prstClr val="black"/>
                </a:solidFill>
              </a:rPr>
              <a:pPr>
                <a:defRPr/>
              </a:pPr>
              <a:t>4</a:t>
            </a:fld>
            <a:endParaRPr lang="fr-FR" dirty="0">
              <a:solidFill>
                <a:prstClr val="black"/>
              </a:solidFill>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4552785-0671-4D18-B29A-C15A57E8E2BE}" type="slidenum">
              <a:rPr lang="fr-FR"/>
              <a:pPr>
                <a:defRPr/>
              </a:pPr>
              <a:t>5</a:t>
            </a:fld>
            <a:endParaRPr lang="fr-FR" dirty="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4552785-0671-4D18-B29A-C15A57E8E2BE}" type="slidenum">
              <a:rPr lang="fr-FR"/>
              <a:pPr>
                <a:defRPr/>
              </a:pPr>
              <a:t>6</a:t>
            </a:fld>
            <a:endParaRPr lang="fr-FR" dirty="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153140-236A-421E-A018-261DF5562738}" type="slidenum">
              <a:rPr lang="fr-FR" smtClean="0">
                <a:solidFill>
                  <a:prstClr val="black"/>
                </a:solidFill>
              </a:rPr>
              <a:pPr/>
              <a:t>12</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3D9341-EEBF-4594-AF29-A3AA816E10D6}" type="slidenum">
              <a:rPr lang="fr-FR"/>
              <a:pPr>
                <a:defRPr/>
              </a:pPr>
              <a:t>20</a:t>
            </a:fld>
            <a:endParaRPr lang="fr-FR" dirty="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Comme précédemment souligné, aux côtés de l’OMI et de l’OMTIC, la Direction des Statistiques et de la Veille a engagé en interne la réflexion pour la définition d’un schéma de construction de l’Observatoire Marocain du Commerce et de la Distribution qui assurera également, et à l’image des deux autres observatoires, deux métiers : la production de données et analyses statistiques pour le suivi du secteur et la surveillance de l’environnement national et international de l’action de ce secteur.</a:t>
            </a:r>
          </a:p>
          <a:p>
            <a:pPr eaLnBrk="1" hangingPunct="1"/>
            <a:r>
              <a:rPr lang="fr-FR" altLang="fr-FR" smtClean="0"/>
              <a:t>Dans ce qui suit, seront mises en avant le bilan des réflexions engagées, les chantiers engagés courant d’un peu plus d’une année et demi d’existence de la DSVC et les projets qui seront actionnés en 2013.</a:t>
            </a:r>
          </a:p>
          <a:p>
            <a:pPr eaLnBrk="1" hangingPunct="1"/>
            <a:r>
              <a:rPr lang="fr-FR" altLang="fr-FR" smtClean="0"/>
              <a:t>Pour note, la composante statistique de l’OMC&amp;D constitue pour nous un véritable défi de part l’importance économique du secteur, sa complexité et grande diversité (présence dense sur l’ensemble du territoire, profils –moderne tenant une comptabilité et traditionnel pour lequel doit être notamment considérée la difficulté d’avoir une idée précise sur ses volumes d’activité et son appréhension par rapport à la communication de ces éléments, etc.).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4506FA6-1936-4BF7-912F-28606A235398}" type="slidenum">
              <a:rPr lang="fr-FR"/>
              <a:pPr>
                <a:defRPr/>
              </a:pPr>
              <a:t>21</a:t>
            </a:fld>
            <a:endParaRPr lang="fr-FR" dirty="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fr-FR" altLang="fr-FR" sz="800" smtClean="0">
                <a:latin typeface="Times New Roman" pitchFamily="18" charset="0"/>
                <a:cs typeface="Times New Roman" pitchFamily="18" charset="0"/>
              </a:rPr>
              <a:t>Préalablement à la présentation du bilan des chantiers engagés, permettez-moi, de revenir sur la démarche que nous avons préconisée pour aboutir à la définition de notre plan d’action 2012 &amp; 2013.</a:t>
            </a:r>
          </a:p>
          <a:p>
            <a:pPr eaLnBrk="1" hangingPunct="1">
              <a:defRPr/>
            </a:pPr>
            <a:endParaRPr lang="fr-FR" altLang="fr-FR" sz="1000" smtClean="0">
              <a:latin typeface="Comic Sans MS" pitchFamily="66" charset="0"/>
            </a:endParaRPr>
          </a:p>
          <a:p>
            <a:pPr eaLnBrk="1" hangingPunct="1">
              <a:defRPr/>
            </a:pPr>
            <a:r>
              <a:rPr lang="fr-FR" altLang="fr-FR" sz="1000" smtClean="0">
                <a:latin typeface="Comic Sans MS" pitchFamily="66" charset="0"/>
              </a:rPr>
              <a:t>Cette démarche, comme dans tout projet de construction, est passée par 4 étapes :</a:t>
            </a:r>
          </a:p>
          <a:p>
            <a:pPr eaLnBrk="1" hangingPunct="1">
              <a:buFontTx/>
              <a:buAutoNum type="arabicPeriod"/>
              <a:defRPr/>
            </a:pPr>
            <a:r>
              <a:rPr lang="fr-FR" altLang="fr-FR" sz="1000" smtClean="0">
                <a:latin typeface="Comic Sans MS" pitchFamily="66" charset="0"/>
              </a:rPr>
              <a:t>Un état des lieux établi via des prises de contact avec des partenaires produisant ou détenant des données liées au secteur ou encore gérant des répertoires des opérateurs intervenant dans ce secteur pour prendre connaissance des données détenues ou produites et des méthodologies préconisées. Il s’agissait notamment du HCP, de l’OMPIC, de l’OC, de la CNSS et également de cabinets d’étude privés dont Nielsen.</a:t>
            </a:r>
          </a:p>
          <a:p>
            <a:pPr eaLnBrk="1" hangingPunct="1">
              <a:defRPr/>
            </a:pPr>
            <a:r>
              <a:rPr lang="fr-FR" altLang="fr-FR" sz="1000" smtClean="0">
                <a:latin typeface="Comic Sans MS" pitchFamily="66" charset="0"/>
              </a:rPr>
              <a:t>	Egalement des réunions ont été organisées avec les représentations professionnelles à la fois du commerce moderne et de proximité (UGEP et AMDA) pour s’enquérir de leurs attentes et besoins en matière de données statistiques. Ces réunions ont également servis pour le partage avec ces RP l’ambition du MICNT de mettre en place un observatoire dédié pour leur sensibilisation à l’importance de leur adhésion aux enquêtes qui seront lancées par cet Observatoire.</a:t>
            </a:r>
          </a:p>
          <a:p>
            <a:pPr eaLnBrk="1" hangingPunct="1">
              <a:defRPr/>
            </a:pPr>
            <a:r>
              <a:rPr lang="fr-FR" altLang="fr-FR" sz="1000" smtClean="0">
                <a:latin typeface="Comic Sans MS" pitchFamily="66" charset="0"/>
              </a:rPr>
              <a:t>	Cet état des lieux nous a également était utile pour une plus grande connaissance du secteur et des opérateurs le constituant pour l’anticipation </a:t>
            </a:r>
          </a:p>
          <a:p>
            <a:pPr eaLnBrk="1" hangingPunct="1">
              <a:defRPr/>
            </a:pPr>
            <a:r>
              <a:rPr lang="fr-FR" altLang="fr-FR" sz="1000" smtClean="0">
                <a:latin typeface="Comic Sans MS" pitchFamily="66" charset="0"/>
              </a:rPr>
              <a:t>	des possibles contraintes auxquelles devrait faire face l’OMC&amp;D et les points de vigilance à contrer.</a:t>
            </a:r>
          </a:p>
          <a:p>
            <a:pPr eaLnBrk="1" hangingPunct="1">
              <a:buFont typeface="Calibri" pitchFamily="34" charset="0"/>
              <a:buAutoNum type="arabicPeriod" startAt="2"/>
              <a:defRPr/>
            </a:pPr>
            <a:r>
              <a:rPr lang="fr-FR" altLang="fr-FR" sz="1000" smtClean="0">
                <a:latin typeface="Comic Sans MS" pitchFamily="66" charset="0"/>
              </a:rPr>
              <a:t>Benchmark… L’objectif recherché était de s’imprégner des expériences d’autres pays en matière de suivi du secteur du Commerce et de la Distribution et des standards de production de données. Une recherche Internet a été établie par rapport aux dispositifs du Canada, Espagne, Brésil et USA et la France. Le dispositif français géré par l’INSEE a été également revu de plus près grâce à une mission exploratoire organisée suite à une invitation de l’INSEE devant permettre le montage d’un programme de coopération au profit des trois observatoires. Ont été également approché l’observatoire du Tourisme et de l’Artisanat pour les aspects notamment organisationnels.</a:t>
            </a:r>
          </a:p>
          <a:p>
            <a:pPr eaLnBrk="1" hangingPunct="1">
              <a:buFont typeface="+mj-lt"/>
              <a:buNone/>
              <a:defRPr/>
            </a:pPr>
            <a:r>
              <a:rPr lang="fr-FR" altLang="fr-FR" sz="1000" smtClean="0">
                <a:latin typeface="Comic Sans MS" pitchFamily="66" charset="0"/>
              </a:rPr>
              <a:t>	En somme ce benchmark a permis de connaitre les standards de production de données liées au secteur et modèles d’organisation des enquêtes.</a:t>
            </a:r>
          </a:p>
          <a:p>
            <a:pPr eaLnBrk="1" hangingPunct="1">
              <a:buFont typeface="Calibri" pitchFamily="34" charset="0"/>
              <a:buAutoNum type="arabicPeriod" startAt="3"/>
              <a:defRPr/>
            </a:pPr>
            <a:r>
              <a:rPr lang="fr-FR" altLang="fr-FR" sz="1000" smtClean="0">
                <a:latin typeface="Comic Sans MS" pitchFamily="66" charset="0"/>
              </a:rPr>
              <a:t>Partant des conclusions de l’état des lieux et des enseignements tirés du benchmark établi, ont été formalisé 3 scénarii de construction parmi lesquels un schéma de construction de la composante statistique de l’OMC&amp;D retenu en partant de 3 scénarii proposés. </a:t>
            </a:r>
          </a:p>
          <a:p>
            <a:pPr>
              <a:spcBef>
                <a:spcPct val="55000"/>
              </a:spcBef>
              <a:buClr>
                <a:schemeClr val="folHlink"/>
              </a:buClr>
              <a:defRPr/>
            </a:pPr>
            <a:r>
              <a:rPr lang="fr-FR" altLang="fr-FR" sz="1000" b="1" i="1" smtClean="0">
                <a:latin typeface="Comic Sans MS" pitchFamily="66" charset="0"/>
              </a:rPr>
              <a:t>     </a:t>
            </a:r>
            <a:r>
              <a:rPr lang="fr-FR" altLang="fr-FR" sz="1000" b="1" smtClean="0">
                <a:effectLst>
                  <a:outerShdw blurRad="38100" dist="38100" dir="2700000" algn="tl">
                    <a:srgbClr val="C0C0C0"/>
                  </a:outerShdw>
                </a:effectLst>
                <a:latin typeface="Comic Sans MS" pitchFamily="66" charset="0"/>
              </a:rPr>
              <a:t>Le premier  reposant sur le lancement d’enquêtes d’envergure  avec un recensement échantillonné annuel  </a:t>
            </a:r>
          </a:p>
          <a:p>
            <a:pPr algn="just">
              <a:spcBef>
                <a:spcPct val="0"/>
              </a:spcBef>
              <a:buClr>
                <a:srgbClr val="10253F"/>
              </a:buClr>
              <a:buSzPct val="90000"/>
              <a:buFont typeface="Wingdings" pitchFamily="2" charset="2"/>
              <a:buChar char="ü"/>
              <a:defRPr/>
            </a:pPr>
            <a:r>
              <a:rPr lang="fr-FR" altLang="fr-FR" sz="1000" smtClean="0">
                <a:latin typeface="Comic Sans MS" pitchFamily="66" charset="0"/>
              </a:rPr>
              <a:t>Sur la base d’une sélection de villes et de zones rurales représentatives.</a:t>
            </a:r>
          </a:p>
          <a:p>
            <a:pPr algn="just">
              <a:spcBef>
                <a:spcPct val="0"/>
              </a:spcBef>
              <a:buClr>
                <a:srgbClr val="10253F"/>
              </a:buClr>
              <a:buSzPct val="90000"/>
              <a:buFont typeface="Wingdings" pitchFamily="2" charset="2"/>
              <a:buChar char="ü"/>
              <a:defRPr/>
            </a:pPr>
            <a:r>
              <a:rPr lang="fr-FR" altLang="fr-FR" sz="1000" smtClean="0">
                <a:latin typeface="Comic Sans MS" pitchFamily="66" charset="0"/>
              </a:rPr>
              <a:t>AVEC des enquêtes exhaustives sur les segments des grandes surfaces et commerces en réseau </a:t>
            </a:r>
          </a:p>
          <a:p>
            <a:pPr algn="just">
              <a:spcBef>
                <a:spcPct val="0"/>
              </a:spcBef>
              <a:buClr>
                <a:srgbClr val="10253F"/>
              </a:buClr>
              <a:buSzPct val="90000"/>
              <a:defRPr/>
            </a:pPr>
            <a:r>
              <a:rPr lang="fr-FR" altLang="fr-FR" sz="1000" smtClean="0">
                <a:latin typeface="Comic Sans MS" pitchFamily="66" charset="0"/>
              </a:rPr>
              <a:t>et autres formes de commerce présentant une dynamique avec un nombre limité d’opérateurs.</a:t>
            </a:r>
          </a:p>
          <a:p>
            <a:pPr eaLnBrk="1" hangingPunct="1">
              <a:defRPr/>
            </a:pPr>
            <a:r>
              <a:rPr lang="fr-FR" altLang="fr-FR" sz="800" i="1" smtClean="0">
                <a:latin typeface="Times New Roman" pitchFamily="18" charset="0"/>
                <a:cs typeface="Times New Roman" pitchFamily="18" charset="0"/>
              </a:rPr>
              <a:t>Comme vous pouvez le noter MLM, ce scénario  devrait offrir une base de départ saine avec fiabilité de tout échantillonnage pouvant être fait sur cette base.</a:t>
            </a:r>
          </a:p>
          <a:p>
            <a:pPr eaLnBrk="1" hangingPunct="1">
              <a:defRPr/>
            </a:pPr>
            <a:r>
              <a:rPr lang="fr-FR" altLang="fr-FR" sz="800" i="1" smtClean="0">
                <a:latin typeface="Times New Roman" pitchFamily="18" charset="0"/>
                <a:cs typeface="Times New Roman" pitchFamily="18" charset="0"/>
              </a:rPr>
              <a:t>Avec une maitrise de la qualité des résultats et une capitalisation de l’expérience terrain, mais présente un inconvénient de coût et de délais.</a:t>
            </a:r>
          </a:p>
          <a:p>
            <a:pPr eaLnBrk="1" hangingPunct="1">
              <a:defRPr/>
            </a:pPr>
            <a:r>
              <a:rPr lang="fr-FR" altLang="fr-FR" sz="800" b="1" i="1" smtClean="0">
                <a:effectLst>
                  <a:outerShdw blurRad="38100" dist="38100" dir="2700000" algn="tl">
                    <a:srgbClr val="C0C0C0"/>
                  </a:outerShdw>
                </a:effectLst>
                <a:latin typeface="Times New Roman" pitchFamily="18" charset="0"/>
                <a:cs typeface="Times New Roman" pitchFamily="18" charset="0"/>
              </a:rPr>
              <a:t>      </a:t>
            </a:r>
            <a:r>
              <a:rPr lang="fr-FR" altLang="fr-FR" sz="800" b="1" smtClean="0">
                <a:effectLst>
                  <a:outerShdw blurRad="38100" dist="38100" dir="2700000" algn="tl">
                    <a:srgbClr val="C0C0C0"/>
                  </a:outerShdw>
                </a:effectLst>
                <a:latin typeface="Comic Sans MS" pitchFamily="66" charset="0"/>
              </a:rPr>
              <a:t>Le second reposant sur le l</a:t>
            </a:r>
            <a:r>
              <a:rPr lang="fr-FR" altLang="fr-FR" sz="800" b="1" smtClean="0">
                <a:solidFill>
                  <a:srgbClr val="10253F"/>
                </a:solidFill>
                <a:effectLst>
                  <a:outerShdw blurRad="38100" dist="38100" dir="2700000" algn="tl">
                    <a:srgbClr val="C0C0C0"/>
                  </a:outerShdw>
                </a:effectLst>
                <a:latin typeface="Book Antiqua" pitchFamily="18" charset="0"/>
                <a:cs typeface="Arial" pitchFamily="34" charset="0"/>
              </a:rPr>
              <a:t>ancement d’une prestation  d’accompagnement  pour   la   définition   d’une    méthodologie    d’approche  </a:t>
            </a:r>
          </a:p>
          <a:p>
            <a:pPr algn="just">
              <a:spcBef>
                <a:spcPct val="0"/>
              </a:spcBef>
              <a:buClr>
                <a:schemeClr val="folHlink"/>
              </a:buClr>
              <a:defRPr/>
            </a:pPr>
            <a:r>
              <a:rPr lang="fr-FR" altLang="fr-FR" sz="800" b="1" smtClean="0">
                <a:solidFill>
                  <a:srgbClr val="10253F"/>
                </a:solidFill>
                <a:effectLst>
                  <a:outerShdw blurRad="38100" dist="38100" dir="2700000" algn="tl">
                    <a:srgbClr val="C0C0C0"/>
                  </a:outerShdw>
                </a:effectLst>
                <a:latin typeface="Book Antiqua" pitchFamily="18" charset="0"/>
                <a:cs typeface="Arial" pitchFamily="34" charset="0"/>
              </a:rPr>
              <a:t>du secteur et, la conduite sur cette base d’enquêtes  opérateurs pour le renseignement des indicateurs définis. </a:t>
            </a:r>
          </a:p>
          <a:p>
            <a:pPr algn="just">
              <a:spcBef>
                <a:spcPct val="0"/>
              </a:spcBef>
              <a:buClr>
                <a:schemeClr val="folHlink"/>
              </a:buClr>
              <a:defRPr/>
            </a:pPr>
            <a:r>
              <a:rPr lang="fr-FR" altLang="fr-FR" sz="800" i="1" smtClean="0">
                <a:latin typeface="Times New Roman" pitchFamily="18" charset="0"/>
                <a:cs typeface="Times New Roman" pitchFamily="18" charset="0"/>
              </a:rPr>
              <a:t>Avec un point de vigilance, que nous gardons à l’esprit à savoir, l’adhésion du HCP et son aval pour la considération des données produites au titre des comptes de la comptabilité nationale.</a:t>
            </a:r>
          </a:p>
          <a:p>
            <a:pPr algn="just">
              <a:spcBef>
                <a:spcPct val="0"/>
              </a:spcBef>
              <a:buClr>
                <a:srgbClr val="10253F"/>
              </a:buClr>
              <a:buSzPct val="90000"/>
              <a:defRPr/>
            </a:pPr>
            <a:r>
              <a:rPr lang="fr-FR" altLang="fr-FR" sz="800" b="1" smtClean="0">
                <a:solidFill>
                  <a:srgbClr val="10253F"/>
                </a:solidFill>
                <a:effectLst>
                  <a:outerShdw blurRad="38100" dist="38100" dir="2700000" algn="tl">
                    <a:srgbClr val="C0C0C0"/>
                  </a:outerShdw>
                </a:effectLst>
                <a:latin typeface="Book Antiqua" pitchFamily="18" charset="0"/>
                <a:cs typeface="Arial" pitchFamily="34" charset="0"/>
              </a:rPr>
              <a:t>    Le troisième </a:t>
            </a:r>
            <a:r>
              <a:rPr lang="fr-FR" altLang="fr-FR" sz="800" b="1" smtClean="0">
                <a:solidFill>
                  <a:schemeClr val="bg1"/>
                </a:solidFill>
                <a:effectLst>
                  <a:outerShdw blurRad="38100" dist="38100" dir="2700000" algn="tl">
                    <a:srgbClr val="C0C0C0"/>
                  </a:outerShdw>
                </a:effectLst>
                <a:latin typeface="Book Antiqua" pitchFamily="18" charset="0"/>
              </a:rPr>
              <a:t>prônant une démarche progressive </a:t>
            </a:r>
            <a:r>
              <a:rPr lang="fr-FR" altLang="fr-FR" sz="800" smtClean="0">
                <a:solidFill>
                  <a:schemeClr val="bg1"/>
                </a:solidFill>
                <a:effectLst>
                  <a:outerShdw blurRad="38100" dist="38100" dir="2700000" algn="tl">
                    <a:srgbClr val="C0C0C0"/>
                  </a:outerShdw>
                </a:effectLst>
                <a:latin typeface="Book Antiqua" pitchFamily="18" charset="0"/>
              </a:rPr>
              <a:t>avec :</a:t>
            </a:r>
          </a:p>
          <a:p>
            <a:pPr algn="just">
              <a:spcBef>
                <a:spcPct val="0"/>
              </a:spcBef>
              <a:buClr>
                <a:srgbClr val="10253F"/>
              </a:buClr>
              <a:buSzPct val="90000"/>
              <a:buFont typeface="Wingdings" pitchFamily="2" charset="2"/>
              <a:buChar cha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La reconstitution d’un fichier national des opérateurs par le biais d’un croisement des bases de données HCP et OMPIC</a:t>
            </a:r>
          </a:p>
          <a:p>
            <a:pPr algn="just">
              <a:spcBef>
                <a:spcPct val="0"/>
              </a:spcBef>
              <a:buClr>
                <a:srgbClr val="10253F"/>
              </a:buClr>
              <a:buSzPct val="90000"/>
              <a:buFont typeface="Wingdings" pitchFamily="2" charset="2"/>
              <a:buChar cha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La définition d’un plan de sondage  à soumettre à la validation du HCP</a:t>
            </a:r>
          </a:p>
          <a:p>
            <a:pPr algn="just">
              <a:spcBef>
                <a:spcPct val="0"/>
              </a:spcBef>
              <a:buClr>
                <a:srgbClr val="10253F"/>
              </a:buClr>
              <a:buSzPct val="90000"/>
              <a:buFont typeface="Wingdings" pitchFamily="2" charset="2"/>
              <a:buChar cha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Le lancement de l’enquête sur le terrain pour le renseignement des indicateurs définis</a:t>
            </a:r>
          </a:p>
          <a:p>
            <a:pPr algn="just">
              <a:spcBef>
                <a:spcPct val="0"/>
              </a:spcBef>
              <a:buClr>
                <a:schemeClr val="folHlink"/>
              </a:buClr>
              <a:defRPr/>
            </a:pPr>
            <a:endPar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endParaRP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Le schéma retenu a consisté en une jonction des scénarii 2 &amp; 3 avec le lancement d’une consultation pour la confortation des choix dégagés des réflexions internes et le lancement du projet de reconstitution du répertoire des opérateurs du secteur.</a:t>
            </a: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Au titre de la définition du schéma de construction, la Direction des Statistiques et de la Veille s’est également penchée sur la délimitation du périmètre de l’OMC&amp;D, la définition de ses domaines d’étude, les enquêtes à lancer et les indicateurs à produire ainsi que les outils sur lesquels il devrait se baser : cadres de collaboration et d’échange et outils de communication notamment.</a:t>
            </a: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Delà s’est dégagé la feuille de route avec 3 pilliers stratégiques :</a:t>
            </a:r>
          </a:p>
          <a:p>
            <a:pPr algn="just">
              <a:spcBef>
                <a:spcPct val="0"/>
              </a:spcBef>
              <a:buClr>
                <a:schemeClr val="folHlink"/>
              </a:buClr>
              <a:defRPr/>
            </a:pPr>
            <a:endPar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endParaRP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La conduite d’enquêtes auprès des opérateurs du secteur.</a:t>
            </a: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La conduite d’études spécifiques touchant au secteur.</a:t>
            </a: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La communication et la sensibilisation avec, d’un côté, le développement d’outils de communication propres et, d’un autre côté, la préparation notamment en marge des enquêtes terrain de campagnes de communication pour la sensibilisation des opérateurs à l’importance de leurs adhésions aux enquêtes à lancer.</a:t>
            </a:r>
          </a:p>
          <a:p>
            <a:pPr algn="just">
              <a:spcBef>
                <a:spcPct val="0"/>
              </a:spcBef>
              <a:buClr>
                <a:schemeClr val="folHlink"/>
              </a:buClr>
              <a:defRPr/>
            </a:pPr>
            <a:endPar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endParaRP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Parmi les faits marquants de cette première année de conception sur lesquels je reviendrai en détail par la suite, sont à citer ..</a:t>
            </a:r>
          </a:p>
          <a:p>
            <a:pPr algn="just">
              <a:spcBef>
                <a:spcPct val="0"/>
              </a:spcBef>
              <a:buClr>
                <a:schemeClr val="folHlink"/>
              </a:buClr>
              <a:defRPr/>
            </a:pPr>
            <a:endPar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endParaRP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La sensibilisation  </a:t>
            </a:r>
          </a:p>
          <a:p>
            <a:pPr algn="just">
              <a:spcBef>
                <a:spcPct val="0"/>
              </a:spcBef>
              <a:buClr>
                <a:schemeClr val="folHlink"/>
              </a:buClr>
              <a:defRPr/>
            </a:pPr>
            <a:r>
              <a:rPr lang="fr-FR" altLang="fr-FR" sz="800" smtClean="0">
                <a:solidFill>
                  <a:srgbClr val="10253F"/>
                </a:solidFill>
                <a:effectLst>
                  <a:outerShdw blurRad="38100" dist="38100" dir="2700000" algn="tl">
                    <a:srgbClr val="C0C0C0"/>
                  </a:outerShdw>
                </a:effectLst>
                <a:latin typeface="Book Antiqua" pitchFamily="18" charset="0"/>
                <a:cs typeface="Arial" pitchFamily="34" charset="0"/>
              </a:rPr>
              <a:t> </a:t>
            </a:r>
          </a:p>
          <a:p>
            <a:pPr algn="just">
              <a:spcBef>
                <a:spcPct val="0"/>
              </a:spcBef>
              <a:buClr>
                <a:schemeClr val="folHlink"/>
              </a:buClr>
              <a:defRPr/>
            </a:pPr>
            <a:endParaRPr lang="fr-FR" altLang="fr-FR" sz="800" i="1" smtClean="0">
              <a:latin typeface="Times New Roman" pitchFamily="18" charset="0"/>
              <a:cs typeface="Times New Roman" pitchFamily="18" charset="0"/>
            </a:endParaRPr>
          </a:p>
          <a:p>
            <a:pPr eaLnBrk="1" hangingPunct="1">
              <a:defRPr/>
            </a:pPr>
            <a:endParaRPr lang="fr-FR" altLang="fr-FR" sz="800" i="1" smtClean="0">
              <a:latin typeface="Times New Roman" pitchFamily="18" charset="0"/>
              <a:cs typeface="Times New Roman" pitchFamily="18" charset="0"/>
            </a:endParaRPr>
          </a:p>
          <a:p>
            <a:pPr eaLnBrk="1" hangingPunct="1">
              <a:buFont typeface="+mj-lt"/>
              <a:buNone/>
              <a:defRPr/>
            </a:pPr>
            <a:endParaRPr lang="fr-FR" altLang="fr-FR" b="1"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lnSpcReduction="10000"/>
          </a:bodyPr>
          <a:lstStyle/>
          <a:p>
            <a:pPr marL="228600" indent="-228600" eaLnBrk="1" hangingPunct="1">
              <a:buFontTx/>
              <a:buAutoNum type="arabicPeriod"/>
              <a:defRPr/>
            </a:pPr>
            <a:r>
              <a:rPr lang="fr-FR" b="1" cap="small" dirty="0" smtClean="0">
                <a:solidFill>
                  <a:schemeClr val="tx2">
                    <a:lumMod val="50000"/>
                  </a:schemeClr>
                </a:solidFill>
                <a:latin typeface="Book Antiqua" pitchFamily="18" charset="0"/>
                <a:ea typeface="ＭＳ Ｐゴシック" pitchFamily="34" charset="-128"/>
                <a:cs typeface="Times New Roman" pitchFamily="18" charset="0"/>
              </a:rPr>
              <a:t>Etat des lieux &amp; benchmark : </a:t>
            </a:r>
            <a:r>
              <a:rPr lang="fr-FR" dirty="0" smtClean="0">
                <a:latin typeface="Comic Sans MS" pitchFamily="66" charset="0"/>
              </a:rPr>
              <a:t>établi via des prises de contact avec des partenaires produisant ou détenant des données liées au secteur ou encore gérant des répertoires des opérateurs intervenant dans ce secteur pour prendre connaissance des données détenues ou produites et des méthodologies préconisées. Il s’agissait notamment du HCP, de l’OMPIC, de l’OC, de la CNSS et également de cabinets d’étude privés dont Nielsen.</a:t>
            </a:r>
          </a:p>
          <a:p>
            <a:pPr marL="228600" indent="-228600" eaLnBrk="1" hangingPunct="1">
              <a:defRPr/>
            </a:pPr>
            <a:r>
              <a:rPr lang="fr-FR" dirty="0" smtClean="0">
                <a:latin typeface="Comic Sans MS" pitchFamily="66" charset="0"/>
              </a:rPr>
              <a:t>	Egalement des réunions ont été organisées avec les représentations professionnelles à la fois du commerce moderne et de proximité (UGEP et AMDA) pour s’enquérir de leurs attentes et besoins en matière de données statistiques. Ces réunions ont également servis pour le partage avec ces RP l’ambition du MICNT de mettre en place un observatoire dédié pour leur sensibilisation à l’importance de leur adhésion aux enquêtes qui seront lancées par cet Observatoire.</a:t>
            </a:r>
          </a:p>
          <a:p>
            <a:pPr marL="228600" indent="-228600" eaLnBrk="1" hangingPunct="1">
              <a:defRPr/>
            </a:pPr>
            <a:r>
              <a:rPr lang="fr-FR" dirty="0" smtClean="0">
                <a:latin typeface="Comic Sans MS" pitchFamily="66" charset="0"/>
              </a:rPr>
              <a:t>	Cet état des lieux nous a également était utile pour une plus grande connaissance du secteur et des opérateurs le constituant pour l’anticipation </a:t>
            </a:r>
          </a:p>
          <a:p>
            <a:pPr marL="228600" indent="-228600" eaLnBrk="1" hangingPunct="1">
              <a:defRPr/>
            </a:pPr>
            <a:r>
              <a:rPr lang="fr-FR" dirty="0" smtClean="0">
                <a:latin typeface="Comic Sans MS" pitchFamily="66" charset="0"/>
              </a:rPr>
              <a:t>	des possibles contraintes auxquelles devrait faire face l’OMC&amp;D et les points de vigilance à contrer.</a:t>
            </a:r>
          </a:p>
          <a:p>
            <a:pPr marL="228600" indent="-228600" eaLnBrk="1" hangingPunct="1">
              <a:defRPr/>
            </a:pPr>
            <a:endParaRPr lang="fr-FR" dirty="0" smtClean="0">
              <a:latin typeface="Comic Sans MS" pitchFamily="66" charset="0"/>
            </a:endParaRPr>
          </a:p>
          <a:p>
            <a:pPr fontAlgn="auto">
              <a:spcBef>
                <a:spcPts val="0"/>
              </a:spcBef>
              <a:spcAft>
                <a:spcPts val="0"/>
              </a:spcAft>
              <a:defRPr/>
            </a:pPr>
            <a:r>
              <a:rPr lang="fr-FR" b="1" cap="small" dirty="0" smtClean="0">
                <a:solidFill>
                  <a:schemeClr val="tx2">
                    <a:lumMod val="50000"/>
                  </a:schemeClr>
                </a:solidFill>
                <a:latin typeface="Book Antiqua" pitchFamily="18" charset="0"/>
                <a:ea typeface="ＭＳ Ｐゴシック" pitchFamily="34" charset="-128"/>
                <a:cs typeface="Times New Roman" pitchFamily="18" charset="0"/>
              </a:rPr>
              <a:t>Formulation du schéma construction </a:t>
            </a:r>
          </a:p>
          <a:p>
            <a:pPr marL="228600" indent="-228600" fontAlgn="auto">
              <a:spcBef>
                <a:spcPts val="0"/>
              </a:spcBef>
              <a:spcAft>
                <a:spcPts val="0"/>
              </a:spcAft>
              <a:defRPr/>
            </a:pPr>
            <a:r>
              <a:rPr lang="fr-FR" dirty="0" smtClean="0">
                <a:latin typeface="Comic Sans MS" pitchFamily="66" charset="0"/>
              </a:rPr>
              <a:t>A ce titre :</a:t>
            </a:r>
          </a:p>
          <a:p>
            <a:pPr marL="228600" indent="-228600" fontAlgn="auto">
              <a:spcBef>
                <a:spcPts val="0"/>
              </a:spcBef>
              <a:spcAft>
                <a:spcPts val="0"/>
              </a:spcAft>
              <a:buFontTx/>
              <a:buAutoNum type="arabicPeriod"/>
              <a:defRPr/>
            </a:pPr>
            <a:r>
              <a:rPr lang="fr-FR" dirty="0" smtClean="0">
                <a:latin typeface="Comic Sans MS" pitchFamily="66" charset="0"/>
              </a:rPr>
              <a:t>A été délimité le périmètre d’action de l’OMC&amp;D : le commerce localisé (tout segments confondus :  Commerce de gros, commerce indépendant de proximité, commerce en réseau, e-commerce).</a:t>
            </a:r>
          </a:p>
          <a:p>
            <a:pPr marL="228600" indent="-228600" fontAlgn="auto">
              <a:spcBef>
                <a:spcPts val="0"/>
              </a:spcBef>
              <a:spcAft>
                <a:spcPts val="0"/>
              </a:spcAft>
              <a:buFontTx/>
              <a:buAutoNum type="arabicPeriod"/>
              <a:defRPr/>
            </a:pPr>
            <a:r>
              <a:rPr lang="fr-FR" dirty="0" smtClean="0">
                <a:latin typeface="Comic Sans MS" pitchFamily="66" charset="0"/>
              </a:rPr>
              <a:t>Ont été arrêtés les domaines d’étude de l’OMC&amp;D : </a:t>
            </a:r>
          </a:p>
          <a:p>
            <a:pPr marL="536575" indent="-87313" fontAlgn="auto">
              <a:spcBef>
                <a:spcPts val="0"/>
              </a:spcBef>
              <a:spcAft>
                <a:spcPts val="0"/>
              </a:spcAft>
              <a:buFont typeface="Arial" pitchFamily="34" charset="0"/>
              <a:buChar char="•"/>
              <a:defRPr/>
            </a:pPr>
            <a:r>
              <a:rPr lang="fr-FR" dirty="0" smtClean="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Mesure de la performance du secteur </a:t>
            </a:r>
          </a:p>
          <a:p>
            <a:pPr marL="536575" indent="-87313" fontAlgn="auto">
              <a:spcBef>
                <a:spcPts val="0"/>
              </a:spcBef>
              <a:spcAft>
                <a:spcPts val="0"/>
              </a:spcAft>
              <a:buFont typeface="Arial" pitchFamily="34" charset="0"/>
              <a:buChar char="•"/>
              <a:defRPr/>
            </a:pPr>
            <a:r>
              <a:rPr lang="fr-FR" dirty="0" smtClean="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Approche du climat des affaires et de la conjoncture</a:t>
            </a:r>
          </a:p>
          <a:p>
            <a:pPr marL="536575" indent="-87313" fontAlgn="auto">
              <a:spcBef>
                <a:spcPts val="0"/>
              </a:spcBef>
              <a:spcAft>
                <a:spcPts val="0"/>
              </a:spcAft>
              <a:buFont typeface="Arial" pitchFamily="34" charset="0"/>
              <a:buChar char="•"/>
              <a:defRPr/>
            </a:pPr>
            <a:r>
              <a:rPr lang="fr-FR" dirty="0" smtClean="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Thématiques spécifiques touchant au secteur </a:t>
            </a:r>
          </a:p>
          <a:p>
            <a:pPr marL="228600" indent="-228600" fontAlgn="auto">
              <a:spcBef>
                <a:spcPts val="0"/>
              </a:spcBef>
              <a:spcAft>
                <a:spcPts val="0"/>
              </a:spcAft>
              <a:buFont typeface="+mj-lt"/>
              <a:buAutoNum type="arabicPeriod" startAt="3"/>
              <a:defRPr/>
            </a:pPr>
            <a:r>
              <a:rPr lang="fr-FR" dirty="0" smtClean="0">
                <a:latin typeface="Comic Sans MS" pitchFamily="66" charset="0"/>
              </a:rPr>
              <a:t>Ont été préparés les référentiels méthodologiques pour les diverses enquêtes prévues à travers lesquels sont spécifiés les indicateurs et niveaux d’analyse, la régularité prévue et les critères d’échantillonnage.</a:t>
            </a:r>
          </a:p>
          <a:p>
            <a:pPr marL="228600" indent="-228600" fontAlgn="auto">
              <a:spcBef>
                <a:spcPts val="0"/>
              </a:spcBef>
              <a:spcAft>
                <a:spcPts val="0"/>
              </a:spcAft>
              <a:buFont typeface="+mj-lt"/>
              <a:buAutoNum type="arabicPeriod" startAt="3"/>
              <a:defRPr/>
            </a:pPr>
            <a:r>
              <a:rPr lang="fr-FR" dirty="0" smtClean="0">
                <a:latin typeface="Comic Sans MS" pitchFamily="66" charset="0"/>
              </a:rPr>
              <a:t>De même, et pour pallier à la non disponibilité d’un répertoire des opérateurs du secteur, l’OMPIC et le HCP ont été rapproché et associé autour du projet de reconstitution du répertoire national des opérateurs du Commerce et de la Distribution. Un premier pallier des PM est en phase de finalisation avec le croisement du répertoire du HCP issu du recensement économique 2001 et la base de données des PM immatriculées dans le secteur du commerce ayant déposé son bilan auprès de l’OMPIC.</a:t>
            </a:r>
          </a:p>
          <a:p>
            <a:pPr marL="228600" indent="-228600" fontAlgn="auto">
              <a:spcBef>
                <a:spcPts val="0"/>
              </a:spcBef>
              <a:spcAft>
                <a:spcPts val="0"/>
              </a:spcAft>
              <a:buFont typeface="+mj-lt"/>
              <a:buNone/>
              <a:defRPr/>
            </a:pPr>
            <a:endParaRPr lang="fr-FR" dirty="0" smtClean="0">
              <a:latin typeface="Comic Sans MS" pitchFamily="66" charset="0"/>
            </a:endParaRPr>
          </a:p>
          <a:p>
            <a:pPr marL="228600" indent="-228600" fontAlgn="auto">
              <a:spcBef>
                <a:spcPts val="0"/>
              </a:spcBef>
              <a:spcAft>
                <a:spcPts val="0"/>
              </a:spcAft>
              <a:buFontTx/>
              <a:buAutoNum type="arabicPeriod"/>
              <a:defRPr/>
            </a:pPr>
            <a:r>
              <a:rPr lang="fr-FR" b="1" cap="small" dirty="0" smtClean="0">
                <a:solidFill>
                  <a:schemeClr val="tx2">
                    <a:lumMod val="50000"/>
                  </a:schemeClr>
                </a:solidFill>
                <a:latin typeface="Book Antiqua" pitchFamily="18" charset="0"/>
                <a:ea typeface="ＭＳ Ｐゴシック" pitchFamily="34" charset="-128"/>
                <a:cs typeface="Times New Roman" pitchFamily="18" charset="0"/>
              </a:rPr>
              <a:t>Feuille de route composante statistique </a:t>
            </a:r>
          </a:p>
          <a:p>
            <a:pPr marL="228600" indent="-228600" fontAlgn="auto">
              <a:spcBef>
                <a:spcPts val="0"/>
              </a:spcBef>
              <a:spcAft>
                <a:spcPts val="0"/>
              </a:spcAft>
              <a:defRPr/>
            </a:pPr>
            <a:r>
              <a:rPr lang="fr-FR" dirty="0" smtClean="0">
                <a:latin typeface="Comic Sans MS" pitchFamily="66" charset="0"/>
              </a:rPr>
              <a:t>Au titre du pré lancement de la composante statistique et des enquêtes y afférentes, la Direction des Statistiques et de la Veille a entrepris :</a:t>
            </a:r>
          </a:p>
          <a:p>
            <a:pPr marL="228600" indent="-228600" fontAlgn="auto">
              <a:spcBef>
                <a:spcPts val="0"/>
              </a:spcBef>
              <a:spcAft>
                <a:spcPts val="0"/>
              </a:spcAft>
              <a:buFont typeface="+mj-lt"/>
              <a:buAutoNum type="arabicPeriod"/>
              <a:defRPr/>
            </a:pPr>
            <a:r>
              <a:rPr lang="fr-FR" dirty="0" smtClean="0">
                <a:latin typeface="Comic Sans MS" pitchFamily="66" charset="0"/>
              </a:rPr>
              <a:t>Pour les besoins de suivi des prix d’un panier de PGC, assuré avec le concours des </a:t>
            </a:r>
            <a:r>
              <a:rPr lang="fr-FR" dirty="0" err="1" smtClean="0">
                <a:latin typeface="Comic Sans MS" pitchFamily="66" charset="0"/>
              </a:rPr>
              <a:t>DPCI’s</a:t>
            </a:r>
            <a:r>
              <a:rPr lang="fr-FR" dirty="0" smtClean="0">
                <a:latin typeface="Comic Sans MS" pitchFamily="66" charset="0"/>
              </a:rPr>
              <a:t>, le développement d’une application informatique d’échange pour faciliter la remonté des prix observés chaque quinzaine.</a:t>
            </a:r>
          </a:p>
          <a:p>
            <a:pPr marL="228600" indent="-228600" fontAlgn="auto">
              <a:spcBef>
                <a:spcPts val="0"/>
              </a:spcBef>
              <a:spcAft>
                <a:spcPts val="0"/>
              </a:spcAft>
              <a:buFont typeface="+mj-lt"/>
              <a:buAutoNum type="arabicPeriod"/>
              <a:defRPr/>
            </a:pPr>
            <a:r>
              <a:rPr lang="fr-FR" dirty="0" smtClean="0">
                <a:latin typeface="Comic Sans MS" pitchFamily="66" charset="0"/>
              </a:rPr>
              <a:t>A été également testée l’approche des politiques de distribution dans les industries de transformation, en marge de l’EAE 2012. Cette enquête répond effectivement aux besoins exprimés par plusieurs RP dont la FEDIC. Les objectifs recherchés sont de connaître les modes de distribution prédominant suivant les secteurs d’activité industriels ET l’i</a:t>
            </a:r>
            <a:r>
              <a:rPr lang="fr-FR" dirty="0" smtClean="0">
                <a:solidFill>
                  <a:schemeClr val="tx2">
                    <a:lumMod val="75000"/>
                  </a:schemeClr>
                </a:solidFill>
                <a:latin typeface="Georgia" pitchFamily="18" charset="0"/>
                <a:ea typeface="Times New Roman" pitchFamily="18" charset="0"/>
                <a:cs typeface="Arial" pitchFamily="34" charset="0"/>
              </a:rPr>
              <a:t>dentification des ressources et moyens alloués à l’écoulement des produits sur le marché national.</a:t>
            </a:r>
            <a:endParaRPr kumimoji="1" lang="fr-FR" sz="1400" b="1" i="1" dirty="0" smtClean="0">
              <a:solidFill>
                <a:schemeClr val="bg1"/>
              </a:solidFill>
              <a:effectLst>
                <a:outerShdw blurRad="38100" dist="38100" dir="2700000" algn="tl">
                  <a:srgbClr val="000000"/>
                </a:outerShdw>
              </a:effectLst>
              <a:latin typeface="Garamond" pitchFamily="18" charset="0"/>
              <a:cs typeface="Times New Roman" pitchFamily="18" charset="0"/>
            </a:endParaRPr>
          </a:p>
          <a:p>
            <a:pPr marL="228600" indent="-228600" fontAlgn="auto">
              <a:spcBef>
                <a:spcPts val="0"/>
              </a:spcBef>
              <a:spcAft>
                <a:spcPts val="0"/>
              </a:spcAft>
              <a:buFont typeface="+mj-lt"/>
              <a:buNone/>
              <a:defRPr/>
            </a:pPr>
            <a:r>
              <a:rPr lang="fr-FR" dirty="0" smtClean="0">
                <a:latin typeface="Comic Sans MS" pitchFamily="66" charset="0"/>
              </a:rPr>
              <a:t>	Permettez moi de noter que malgré la faiblesse du taux de réponse à cette enquête thématique, justifiée par les enquêteurs par la concomitance avec l’EAE, la lecture des résultats obtenus font état d’une cohérence des choix des circuits de distribution : </a:t>
            </a:r>
            <a:r>
              <a:rPr lang="fr-FR" dirty="0" smtClean="0">
                <a:solidFill>
                  <a:schemeClr val="accent1">
                    <a:lumMod val="50000"/>
                  </a:schemeClr>
                </a:solidFill>
                <a:latin typeface="Georgia" pitchFamily="18" charset="0"/>
                <a:ea typeface="Times New Roman" pitchFamily="18" charset="0"/>
                <a:cs typeface="Arial" pitchFamily="34" charset="0"/>
              </a:rPr>
              <a:t>Recours à la vente directe à partir de l’établissement des entreprises opérant principalement dans les industries alimentaires. ( Pour cette raison, nous avons inscrit dans le PA 2013, d’étudier à nouveau ces aspects et insérer une nouvelle question dans le questionnaire de l’EAE 2013 </a:t>
            </a:r>
            <a:r>
              <a:rPr lang="fr-FR" dirty="0" smtClean="0"/>
              <a:t>au titre des deux prochains exercices. Et suivant les résultats obtenus, sera élaboré un échantillon des entreprises industrielles pour la conduite d’une étude spécifique sur les politiques de distribution.</a:t>
            </a:r>
          </a:p>
          <a:p>
            <a:pPr marL="228600" indent="-228600" fontAlgn="auto">
              <a:spcBef>
                <a:spcPts val="0"/>
              </a:spcBef>
              <a:spcAft>
                <a:spcPts val="0"/>
              </a:spcAft>
              <a:buFont typeface="+mj-lt"/>
              <a:buNone/>
              <a:defRPr/>
            </a:pPr>
            <a:r>
              <a:rPr lang="fr-FR" dirty="0" smtClean="0"/>
              <a:t>3. </a:t>
            </a:r>
          </a:p>
          <a:p>
            <a:pPr marL="228600" indent="-228600" fontAlgn="auto">
              <a:spcBef>
                <a:spcPts val="0"/>
              </a:spcBef>
              <a:spcAft>
                <a:spcPts val="0"/>
              </a:spcAft>
              <a:buFont typeface="+mj-lt"/>
              <a:buNone/>
              <a:defRPr/>
            </a:pPr>
            <a:endParaRPr lang="fr-FR" dirty="0" smtClean="0">
              <a:solidFill>
                <a:schemeClr val="accent1">
                  <a:lumMod val="50000"/>
                </a:schemeClr>
              </a:solidFill>
              <a:latin typeface="Georgia" pitchFamily="18" charset="0"/>
              <a:ea typeface="Times New Roman" pitchFamily="18" charset="0"/>
              <a:cs typeface="Arial" pitchFamily="34" charset="0"/>
            </a:endParaRPr>
          </a:p>
          <a:p>
            <a:pPr marL="228600" indent="-228600" fontAlgn="auto">
              <a:spcBef>
                <a:spcPts val="0"/>
              </a:spcBef>
              <a:spcAft>
                <a:spcPts val="0"/>
              </a:spcAft>
              <a:buFont typeface="+mj-lt"/>
              <a:buNone/>
              <a:defRPr/>
            </a:pPr>
            <a:endParaRPr lang="fr-FR" dirty="0" smtClean="0">
              <a:latin typeface="Comic Sans MS" pitchFamily="66" charset="0"/>
            </a:endParaRPr>
          </a:p>
          <a:p>
            <a:pPr fontAlgn="auto">
              <a:spcBef>
                <a:spcPts val="0"/>
              </a:spcBef>
              <a:spcAft>
                <a:spcPts val="0"/>
              </a:spcAft>
              <a:defRPr/>
            </a:pPr>
            <a:r>
              <a:rPr lang="fr-FR" dirty="0" smtClean="0">
                <a:latin typeface="Comic Sans MS" pitchFamily="66" charset="0"/>
              </a:rPr>
              <a:t> </a:t>
            </a:r>
          </a:p>
          <a:p>
            <a:pPr fontAlgn="auto">
              <a:spcBef>
                <a:spcPts val="0"/>
              </a:spcBef>
              <a:spcAft>
                <a:spcPts val="0"/>
              </a:spcAft>
              <a:defRPr/>
            </a:pPr>
            <a:endParaRPr lang="fr-FR" dirty="0" smtClean="0">
              <a:latin typeface="Comic Sans MS" pitchFamily="66" charset="0"/>
            </a:endParaRPr>
          </a:p>
          <a:p>
            <a:pPr marL="228600" indent="-228600" eaLnBrk="1" hangingPunct="1">
              <a:defRPr/>
            </a:pPr>
            <a:endParaRPr lang="fr-FR" dirty="0"/>
          </a:p>
        </p:txBody>
      </p:sp>
      <p:sp>
        <p:nvSpPr>
          <p:cNvPr id="4" name="Espace réservé du numéro de diapositive 3"/>
          <p:cNvSpPr>
            <a:spLocks noGrp="1"/>
          </p:cNvSpPr>
          <p:nvPr>
            <p:ph type="sldNum" sz="quarter" idx="5"/>
          </p:nvPr>
        </p:nvSpPr>
        <p:spPr/>
        <p:txBody>
          <a:bodyPr/>
          <a:lstStyle/>
          <a:p>
            <a:pPr>
              <a:defRPr/>
            </a:pPr>
            <a:fld id="{C3BA6CF7-74A7-4333-B46C-B6CD3EDDBFAB}" type="slidenum">
              <a:rPr lang="fr-FR" smtClean="0"/>
              <a:pPr>
                <a:defRPr/>
              </a:pPr>
              <a:t>22</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itre 1"/>
          <p:cNvSpPr txBox="1">
            <a:spLocks/>
          </p:cNvSpPr>
          <p:nvPr userDrawn="1"/>
        </p:nvSpPr>
        <p:spPr bwMode="auto">
          <a:xfrm>
            <a:off x="4356100" y="107950"/>
            <a:ext cx="4124325" cy="450850"/>
          </a:xfrm>
          <a:prstGeom prst="rect">
            <a:avLst/>
          </a:prstGeom>
          <a:noFill/>
          <a:ln w="9525">
            <a:noFill/>
            <a:miter lim="800000"/>
            <a:headEnd/>
            <a:tailEnd/>
          </a:ln>
        </p:spPr>
        <p:txBody>
          <a:bodyPr anchor="ctr"/>
          <a:lstStyle>
            <a:lvl1pPr algn="r">
              <a:defRPr sz="1500" baseline="0">
                <a:solidFill>
                  <a:schemeClr val="tx1">
                    <a:lumMod val="50000"/>
                    <a:lumOff val="50000"/>
                  </a:schemeClr>
                </a:solidFill>
              </a:defRPr>
            </a:lvl1pPr>
          </a:lstStyle>
          <a:p>
            <a:pPr eaLnBrk="0" hangingPunct="0">
              <a:defRPr/>
            </a:pPr>
            <a:r>
              <a:rPr lang="fr-FR" dirty="0" smtClean="0">
                <a:latin typeface="+mj-lt"/>
                <a:ea typeface="+mj-ea"/>
                <a:cs typeface="+mj-cs"/>
              </a:rPr>
              <a:t>Cliquez pour modifier le style du titre</a:t>
            </a:r>
            <a:endParaRPr lang="fr-FR" dirty="0">
              <a:latin typeface="+mj-lt"/>
              <a:ea typeface="+mj-ea"/>
              <a:cs typeface="+mj-cs"/>
            </a:endParaRPr>
          </a:p>
        </p:txBody>
      </p:sp>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2C7098C5-C759-48A4-806C-65B9E6386CD8}" type="slidenum">
              <a:rPr lang="fr-FR" smtClean="0">
                <a:cs typeface="Arial" charset="0"/>
              </a:rPr>
              <a:pPr>
                <a:defRPr/>
              </a:pPr>
              <a:t>‹N°›</a:t>
            </a:fld>
            <a:endParaRPr lang="fr-FR" dirty="0">
              <a:cs typeface="Arial" charset="0"/>
            </a:endParaRPr>
          </a:p>
        </p:txBody>
      </p:sp>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a:xfrm>
            <a:off x="6553200" y="5643563"/>
            <a:ext cx="2133600" cy="365125"/>
          </a:xfrm>
        </p:spPr>
        <p:txBody>
          <a:bodyPr/>
          <a:lstStyle>
            <a:lvl1pPr>
              <a:defRPr/>
            </a:lvl1pPr>
          </a:lstStyle>
          <a:p>
            <a:pPr>
              <a:defRPr/>
            </a:pPr>
            <a:fld id="{5F41F6D9-46B5-4FC1-8FDF-BF7A6C3B116C}" type="slidenum">
              <a:rPr lang="fr-FR"/>
              <a:pPr>
                <a:defRPr/>
              </a:pPr>
              <a:t>‹N°›</a:t>
            </a:fld>
            <a:endParaRPr lang="fr-FR" dirty="0"/>
          </a:p>
        </p:txBody>
      </p:sp>
    </p:spTree>
    <p:extLst>
      <p:ext uri="{BB962C8B-B14F-4D97-AF65-F5344CB8AC3E}">
        <p14:creationId xmlns:p14="http://schemas.microsoft.com/office/powerpoint/2010/main" val="303989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A0456E74-1A70-427E-8D8F-842F9F4966E1}" type="slidenum">
              <a:rPr lang="fr-FR" smtClean="0">
                <a:cs typeface="Arial" charset="0"/>
              </a:rPr>
              <a:pPr>
                <a:defRPr/>
              </a:pPr>
              <a:t>‹N°›</a:t>
            </a:fld>
            <a:endParaRPr lang="fr-FR" dirty="0">
              <a:cs typeface="Arial" charset="0"/>
            </a:endParaRPr>
          </a:p>
        </p:txBody>
      </p:sp>
      <p:sp>
        <p:nvSpPr>
          <p:cNvPr id="6" name="Rectangle 5"/>
          <p:cNvSpPr/>
          <p:nvPr userDrawn="1"/>
        </p:nvSpPr>
        <p:spPr>
          <a:xfrm>
            <a:off x="82550" y="6438900"/>
            <a:ext cx="2722563" cy="28416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a:spAutoFit/>
          </a:bodyPr>
          <a:lstStyle/>
          <a:p>
            <a:pPr algn="ctr" defTabSz="457200" fontAlgn="auto">
              <a:spcBef>
                <a:spcPts val="0"/>
              </a:spcBef>
              <a:spcAft>
                <a:spcPts val="0"/>
              </a:spcAft>
              <a:defRPr/>
            </a:pPr>
            <a:r>
              <a:rPr lang="fr-FR" sz="1250" b="1" i="1" kern="0" cap="small" dirty="0">
                <a:solidFill>
                  <a:prstClr val="black">
                    <a:lumMod val="95000"/>
                    <a:lumOff val="5000"/>
                  </a:prstClr>
                </a:solidFill>
                <a:latin typeface="Calibri"/>
                <a:cs typeface="+mn-cs"/>
              </a:rPr>
              <a:t>Direction des statistiques et de la veille</a:t>
            </a: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7F1B1D8-4A8D-48E5-A12D-CB8354042318}" type="datetime1">
              <a:rPr lang="fr-FR"/>
              <a:pPr>
                <a:defRPr/>
              </a:pPr>
              <a:t>23/10/2015</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4C97248-EBA1-484C-9B8E-B32E9BC38DE4}" type="slidenum">
              <a:rPr lang="fr-FR"/>
              <a:pPr>
                <a:defRPr/>
              </a:pPr>
              <a:t>‹N°›</a:t>
            </a:fld>
            <a:endParaRPr lang="fr-FR" dirty="0"/>
          </a:p>
        </p:txBody>
      </p:sp>
    </p:spTree>
    <p:extLst>
      <p:ext uri="{BB962C8B-B14F-4D97-AF65-F5344CB8AC3E}">
        <p14:creationId xmlns:p14="http://schemas.microsoft.com/office/powerpoint/2010/main" val="301907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3"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B44B3885-8CD2-4080-AB44-54F8C2041C0A}" type="slidenum">
              <a:rPr lang="fr-FR" smtClean="0">
                <a:cs typeface="Arial" charset="0"/>
              </a:rPr>
              <a:pPr>
                <a:defRPr/>
              </a:pPr>
              <a:t>‹N°›</a:t>
            </a:fld>
            <a:endParaRPr lang="fr-FR" dirty="0">
              <a:cs typeface="Arial" charset="0"/>
            </a:endParaRPr>
          </a:p>
        </p:txBody>
      </p:sp>
      <p:sp>
        <p:nvSpPr>
          <p:cNvPr id="5" name="Rectangle 4"/>
          <p:cNvSpPr/>
          <p:nvPr userDrawn="1"/>
        </p:nvSpPr>
        <p:spPr>
          <a:xfrm>
            <a:off x="68263" y="6438900"/>
            <a:ext cx="2722562" cy="28416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a:spAutoFit/>
          </a:bodyPr>
          <a:lstStyle/>
          <a:p>
            <a:pPr algn="ctr" defTabSz="457200" fontAlgn="auto">
              <a:spcBef>
                <a:spcPts val="0"/>
              </a:spcBef>
              <a:spcAft>
                <a:spcPts val="0"/>
              </a:spcAft>
              <a:defRPr/>
            </a:pPr>
            <a:r>
              <a:rPr lang="fr-FR" sz="1250" b="1" i="1" kern="0" cap="small" dirty="0">
                <a:solidFill>
                  <a:prstClr val="black">
                    <a:lumMod val="95000"/>
                    <a:lumOff val="5000"/>
                  </a:prstClr>
                </a:solidFill>
                <a:latin typeface="Calibri"/>
                <a:cs typeface="+mn-cs"/>
              </a:rPr>
              <a:t>Direction des statistiques et de la veille</a:t>
            </a:r>
          </a:p>
        </p:txBody>
      </p:sp>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6" name="Espace réservé de la date 3"/>
          <p:cNvSpPr>
            <a:spLocks noGrp="1"/>
          </p:cNvSpPr>
          <p:nvPr>
            <p:ph type="dt" sz="half" idx="10"/>
          </p:nvPr>
        </p:nvSpPr>
        <p:spPr/>
        <p:txBody>
          <a:bodyPr/>
          <a:lstStyle>
            <a:lvl1pPr>
              <a:defRPr/>
            </a:lvl1pPr>
          </a:lstStyle>
          <a:p>
            <a:pPr>
              <a:defRPr/>
            </a:pPr>
            <a:fld id="{C78490CF-6EE8-443E-B6E6-E11153C67138}" type="datetime1">
              <a:rPr lang="fr-FR"/>
              <a:pPr>
                <a:defRPr/>
              </a:pPr>
              <a:t>23/10/2015</a:t>
            </a:fld>
            <a:endParaRPr lang="fr-FR" dirty="0"/>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C12078E2-2821-4641-BE33-CA7C5889E91F}" type="slidenum">
              <a:rPr lang="fr-FR"/>
              <a:pPr>
                <a:defRPr/>
              </a:pPr>
              <a:t>‹N°›</a:t>
            </a:fld>
            <a:endParaRPr lang="fr-FR" dirty="0"/>
          </a:p>
        </p:txBody>
      </p:sp>
    </p:spTree>
    <p:extLst>
      <p:ext uri="{BB962C8B-B14F-4D97-AF65-F5344CB8AC3E}">
        <p14:creationId xmlns:p14="http://schemas.microsoft.com/office/powerpoint/2010/main" val="3039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0860484B-4E72-4623-82D2-839F370A33EC}" type="slidenum">
              <a:rPr lang="fr-FR" smtClean="0">
                <a:cs typeface="Arial" charset="0"/>
              </a:rPr>
              <a:pPr>
                <a:defRPr/>
              </a:pPr>
              <a:t>‹N°›</a:t>
            </a:fld>
            <a:endParaRPr lang="fr-FR" dirty="0">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EAF66FED-CA2F-4144-8AD8-7479344B4FCC}" type="slidenum">
              <a:rPr lang="fr-FR"/>
              <a:pPr>
                <a:defRPr/>
              </a:pPr>
              <a:t>‹N°›</a:t>
            </a:fld>
            <a:endParaRPr lang="fr-FR" dirty="0"/>
          </a:p>
        </p:txBody>
      </p:sp>
    </p:spTree>
    <p:extLst>
      <p:ext uri="{BB962C8B-B14F-4D97-AF65-F5344CB8AC3E}">
        <p14:creationId xmlns:p14="http://schemas.microsoft.com/office/powerpoint/2010/main" val="419843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3" name="Image 7" descr="fond-hom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825" y="-26988"/>
            <a:ext cx="8604250" cy="648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17"/>
          <p:cNvSpPr txBox="1">
            <a:spLocks noChangeArrowheads="1"/>
          </p:cNvSpPr>
          <p:nvPr userDrawn="1"/>
        </p:nvSpPr>
        <p:spPr bwMode="auto">
          <a:xfrm>
            <a:off x="179388" y="82550"/>
            <a:ext cx="5688012" cy="23082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p:txBody>
      </p:sp>
      <p:pic>
        <p:nvPicPr>
          <p:cNvPr id="5" name="Imag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19475" y="-26988"/>
            <a:ext cx="26876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771800" y="2780928"/>
            <a:ext cx="3454152" cy="1514597"/>
          </a:xfrm>
        </p:spPr>
        <p:txBody>
          <a:bodyPr anchor="t"/>
          <a:lstStyle>
            <a:lvl1pPr algn="r">
              <a:defRPr sz="2500" baseline="0">
                <a:solidFill>
                  <a:schemeClr val="bg1">
                    <a:lumMod val="50000"/>
                  </a:schemeClr>
                </a:solidFill>
                <a:latin typeface="Myriad Pro" pitchFamily="34" charset="0"/>
              </a:defRPr>
            </a:lvl1pPr>
          </a:lstStyle>
          <a:p>
            <a:r>
              <a:rPr lang="fr-FR" dirty="0" smtClean="0"/>
              <a:t>Cliquez pour modifier le style du titre</a:t>
            </a:r>
            <a:endParaRPr lang="fr-FR" dirty="0"/>
          </a:p>
        </p:txBody>
      </p:sp>
    </p:spTree>
    <p:extLst>
      <p:ext uri="{BB962C8B-B14F-4D97-AF65-F5344CB8AC3E}">
        <p14:creationId xmlns:p14="http://schemas.microsoft.com/office/powerpoint/2010/main" val="370168972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B1FEF506-7C91-43E6-934E-7F7E028801FD}" type="slidenum">
              <a:rPr lang="fr-FR" smtClean="0">
                <a:cs typeface="Arial" charset="0"/>
              </a:rPr>
              <a:pPr>
                <a:defRPr/>
              </a:pPr>
              <a:t>‹N°›</a:t>
            </a:fld>
            <a:endParaRPr lang="fr-FR" dirty="0">
              <a:cs typeface="Arial" charset="0"/>
            </a:endParaRPr>
          </a:p>
        </p:txBody>
      </p:sp>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8746AEE7-CE38-4C64-B826-C5DE71D1EF6E}" type="slidenum">
              <a:rPr lang="fr-FR"/>
              <a:pPr>
                <a:defRPr/>
              </a:pPr>
              <a:t>‹N°›</a:t>
            </a:fld>
            <a:endParaRPr lang="fr-FR" dirty="0"/>
          </a:p>
        </p:txBody>
      </p:sp>
    </p:spTree>
    <p:extLst>
      <p:ext uri="{BB962C8B-B14F-4D97-AF65-F5344CB8AC3E}">
        <p14:creationId xmlns:p14="http://schemas.microsoft.com/office/powerpoint/2010/main" val="210868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53975" y="6438900"/>
            <a:ext cx="2722563" cy="28416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a:spAutoFit/>
          </a:bodyPr>
          <a:lstStyle/>
          <a:p>
            <a:pPr algn="ctr" defTabSz="457200" fontAlgn="auto">
              <a:spcBef>
                <a:spcPts val="0"/>
              </a:spcBef>
              <a:spcAft>
                <a:spcPts val="0"/>
              </a:spcAft>
              <a:defRPr/>
            </a:pPr>
            <a:r>
              <a:rPr lang="fr-FR" sz="1250" b="1" i="1" kern="0" cap="small" dirty="0">
                <a:solidFill>
                  <a:prstClr val="black">
                    <a:lumMod val="95000"/>
                    <a:lumOff val="5000"/>
                  </a:prstClr>
                </a:solidFill>
                <a:latin typeface="Calibri"/>
                <a:cs typeface="+mn-cs"/>
              </a:rPr>
              <a:t>Direction des statistiques et de la veille</a:t>
            </a: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0C9D68E6-06FA-4258-AEDE-2BAFEE31BC57}" type="slidenum">
              <a:rPr lang="fr-FR"/>
              <a:pPr>
                <a:defRPr/>
              </a:pPr>
              <a:t>‹N°›</a:t>
            </a:fld>
            <a:endParaRPr lang="fr-FR" dirty="0"/>
          </a:p>
        </p:txBody>
      </p:sp>
    </p:spTree>
    <p:extLst>
      <p:ext uri="{BB962C8B-B14F-4D97-AF65-F5344CB8AC3E}">
        <p14:creationId xmlns:p14="http://schemas.microsoft.com/office/powerpoint/2010/main" val="337280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1688120C-0B46-4DD3-B1A6-6D00307776EA}"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u pied de page 4"/>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1"/>
          </p:nvPr>
        </p:nvSpPr>
        <p:spPr>
          <a:xfrm>
            <a:off x="6553200" y="5643563"/>
            <a:ext cx="2133600" cy="365125"/>
          </a:xfrm>
        </p:spPr>
        <p:txBody>
          <a:bodyPr/>
          <a:lstStyle>
            <a:lvl1pPr>
              <a:defRPr/>
            </a:lvl1pPr>
          </a:lstStyle>
          <a:p>
            <a:pPr>
              <a:defRPr/>
            </a:pPr>
            <a:fld id="{18A8FA86-170E-45A0-A663-14E52CFBC4BF}" type="slidenum">
              <a:rPr lang="fr-FR"/>
              <a:pPr>
                <a:defRPr/>
              </a:pPr>
              <a:t>‹N°›</a:t>
            </a:fld>
            <a:endParaRPr lang="fr-FR" dirty="0"/>
          </a:p>
        </p:txBody>
      </p:sp>
    </p:spTree>
    <p:extLst>
      <p:ext uri="{BB962C8B-B14F-4D97-AF65-F5344CB8AC3E}">
        <p14:creationId xmlns:p14="http://schemas.microsoft.com/office/powerpoint/2010/main" val="344363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E1D717A0-1D74-4662-AE10-C865705D0842}"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DB6D6FED-53DE-49FF-8790-03BB13F497C0}" type="slidenum">
              <a:rPr lang="fr-FR"/>
              <a:pPr>
                <a:defRPr/>
              </a:pPr>
              <a:t>‹N°›</a:t>
            </a:fld>
            <a:endParaRPr lang="fr-FR" dirty="0"/>
          </a:p>
        </p:txBody>
      </p:sp>
    </p:spTree>
    <p:extLst>
      <p:ext uri="{BB962C8B-B14F-4D97-AF65-F5344CB8AC3E}">
        <p14:creationId xmlns:p14="http://schemas.microsoft.com/office/powerpoint/2010/main" val="247413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EC9C655A-89AD-4F61-AC2B-13CDA9BC59D4}"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Espace réservé du pied de page 4"/>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6F51BAB6-661D-4C22-B450-71C8102E79A8}" type="slidenum">
              <a:rPr lang="fr-FR"/>
              <a:pPr>
                <a:defRPr/>
              </a:pPr>
              <a:t>‹N°›</a:t>
            </a:fld>
            <a:endParaRPr lang="fr-FR" dirty="0"/>
          </a:p>
        </p:txBody>
      </p:sp>
    </p:spTree>
    <p:extLst>
      <p:ext uri="{BB962C8B-B14F-4D97-AF65-F5344CB8AC3E}">
        <p14:creationId xmlns:p14="http://schemas.microsoft.com/office/powerpoint/2010/main" val="1537843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7C8BCB48-93A7-4F5C-9996-6C62283D4FCE}"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941C625D-FD3A-42A1-9F15-7B0AAF25856A}" type="slidenum">
              <a:rPr lang="fr-FR"/>
              <a:pPr>
                <a:defRPr/>
              </a:pPr>
              <a:t>‹N°›</a:t>
            </a:fld>
            <a:endParaRPr lang="fr-FR" dirty="0"/>
          </a:p>
        </p:txBody>
      </p:sp>
    </p:spTree>
    <p:extLst>
      <p:ext uri="{BB962C8B-B14F-4D97-AF65-F5344CB8AC3E}">
        <p14:creationId xmlns:p14="http://schemas.microsoft.com/office/powerpoint/2010/main" val="101501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D3676634-B5D8-4804-9335-55BB7072A74E}" type="slidenum">
              <a:rPr lang="fr-FR" smtClean="0">
                <a:cs typeface="Arial" charset="0"/>
              </a:rPr>
              <a:pPr>
                <a:defRPr/>
              </a:pPr>
              <a:t>‹N°›</a:t>
            </a:fld>
            <a:endParaRPr lang="fr-FR" dirty="0">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F53F64E6-3113-41E5-A4E0-FD8C2E120B2C}" type="slidenum">
              <a:rPr lang="fr-FR"/>
              <a:pPr>
                <a:defRPr/>
              </a:pPr>
              <a:t>‹N°›</a:t>
            </a:fld>
            <a:endParaRPr lang="fr-FR" dirty="0"/>
          </a:p>
        </p:txBody>
      </p:sp>
    </p:spTree>
    <p:extLst>
      <p:ext uri="{BB962C8B-B14F-4D97-AF65-F5344CB8AC3E}">
        <p14:creationId xmlns:p14="http://schemas.microsoft.com/office/powerpoint/2010/main" val="3692543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6F7EEB2D-7ABE-42F2-A702-50852D88990E}"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pied de page 4"/>
          <p:cNvSpPr>
            <a:spLocks noGrp="1"/>
          </p:cNvSpPr>
          <p:nvPr>
            <p:ph type="ftr" sz="quarter" idx="10"/>
          </p:nvPr>
        </p:nvSpPr>
        <p:spPr/>
        <p:txBody>
          <a:bodyPr/>
          <a:lstStyle>
            <a:lvl1pPr>
              <a:defRPr/>
            </a:lvl1pPr>
          </a:lstStyle>
          <a:p>
            <a:pPr>
              <a:defRPr/>
            </a:pPr>
            <a:endParaRPr lang="fr-FR"/>
          </a:p>
        </p:txBody>
      </p:sp>
      <p:sp>
        <p:nvSpPr>
          <p:cNvPr id="10" name="Espace réservé du numéro de diapositive 5"/>
          <p:cNvSpPr>
            <a:spLocks noGrp="1"/>
          </p:cNvSpPr>
          <p:nvPr>
            <p:ph type="sldNum" sz="quarter" idx="11"/>
          </p:nvPr>
        </p:nvSpPr>
        <p:spPr/>
        <p:txBody>
          <a:bodyPr/>
          <a:lstStyle>
            <a:lvl1pPr>
              <a:defRPr/>
            </a:lvl1pPr>
          </a:lstStyle>
          <a:p>
            <a:pPr>
              <a:defRPr/>
            </a:pPr>
            <a:fld id="{AD950D8E-8C4D-4A34-87BA-F49FDEC5AA20}" type="slidenum">
              <a:rPr lang="fr-FR"/>
              <a:pPr>
                <a:defRPr/>
              </a:pPr>
              <a:t>‹N°›</a:t>
            </a:fld>
            <a:endParaRPr lang="fr-FR" dirty="0"/>
          </a:p>
        </p:txBody>
      </p:sp>
    </p:spTree>
    <p:extLst>
      <p:ext uri="{BB962C8B-B14F-4D97-AF65-F5344CB8AC3E}">
        <p14:creationId xmlns:p14="http://schemas.microsoft.com/office/powerpoint/2010/main" val="3204903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D668899E-FB5D-4A5E-B0FF-891F85E1A1AA}"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B97F1222-F1E5-4D54-8271-60779D54AC7E}" type="slidenum">
              <a:rPr lang="fr-FR"/>
              <a:pPr>
                <a:defRPr/>
              </a:pPr>
              <a:t>‹N°›</a:t>
            </a:fld>
            <a:endParaRPr lang="fr-FR" dirty="0"/>
          </a:p>
        </p:txBody>
      </p:sp>
    </p:spTree>
    <p:extLst>
      <p:ext uri="{BB962C8B-B14F-4D97-AF65-F5344CB8AC3E}">
        <p14:creationId xmlns:p14="http://schemas.microsoft.com/office/powerpoint/2010/main" val="402444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DE57E764-B6DD-4A0D-8719-6A5A93DA6AA8}"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B234D784-08F0-4B58-8BCB-C9AA193F863D}" type="slidenum">
              <a:rPr lang="fr-FR"/>
              <a:pPr>
                <a:defRPr/>
              </a:pPr>
              <a:t>‹N°›</a:t>
            </a:fld>
            <a:endParaRPr lang="fr-FR" dirty="0"/>
          </a:p>
        </p:txBody>
      </p:sp>
    </p:spTree>
    <p:extLst>
      <p:ext uri="{BB962C8B-B14F-4D97-AF65-F5344CB8AC3E}">
        <p14:creationId xmlns:p14="http://schemas.microsoft.com/office/powerpoint/2010/main" val="272487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BC223F0C-8CDA-45DD-B45C-38BF29191A90}"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AF7E1509-43CD-404A-B6F2-90E82D210198}" type="slidenum">
              <a:rPr lang="fr-FR"/>
              <a:pPr>
                <a:defRPr/>
              </a:pPr>
              <a:t>‹N°›</a:t>
            </a:fld>
            <a:endParaRPr lang="fr-FR" dirty="0"/>
          </a:p>
        </p:txBody>
      </p:sp>
    </p:spTree>
    <p:extLst>
      <p:ext uri="{BB962C8B-B14F-4D97-AF65-F5344CB8AC3E}">
        <p14:creationId xmlns:p14="http://schemas.microsoft.com/office/powerpoint/2010/main" val="3684048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C11D4BE9-0C63-4777-A40B-1531B3073D6A}"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C2F924E7-DB24-4278-82D5-62C88FF4D263}" type="slidenum">
              <a:rPr lang="fr-FR"/>
              <a:pPr>
                <a:defRPr/>
              </a:pPr>
              <a:t>‹N°›</a:t>
            </a:fld>
            <a:endParaRPr lang="fr-FR" dirty="0"/>
          </a:p>
        </p:txBody>
      </p:sp>
    </p:spTree>
    <p:extLst>
      <p:ext uri="{BB962C8B-B14F-4D97-AF65-F5344CB8AC3E}">
        <p14:creationId xmlns:p14="http://schemas.microsoft.com/office/powerpoint/2010/main" val="2692709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DFBE836F-9D11-4CF4-91E3-DE52E5D94755}"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4"/>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0D35789F-B069-41BC-96D8-E4293FC998BA}" type="slidenum">
              <a:rPr lang="fr-FR"/>
              <a:pPr>
                <a:defRPr/>
              </a:pPr>
              <a:t>‹N°›</a:t>
            </a:fld>
            <a:endParaRPr lang="fr-FR" dirty="0"/>
          </a:p>
        </p:txBody>
      </p:sp>
    </p:spTree>
    <p:extLst>
      <p:ext uri="{BB962C8B-B14F-4D97-AF65-F5344CB8AC3E}">
        <p14:creationId xmlns:p14="http://schemas.microsoft.com/office/powerpoint/2010/main" val="1562709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3"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A2751A0B-3F30-42C9-A6A6-0B1C80A6F0E9}"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F34527E3-5336-47B4-9E59-6B8558E0B961}" type="slidenum">
              <a:rPr lang="fr-FR"/>
              <a:pPr>
                <a:defRPr/>
              </a:pPr>
              <a:t>‹N°›</a:t>
            </a:fld>
            <a:endParaRPr lang="fr-FR" dirty="0"/>
          </a:p>
        </p:txBody>
      </p:sp>
    </p:spTree>
    <p:extLst>
      <p:ext uri="{BB962C8B-B14F-4D97-AF65-F5344CB8AC3E}">
        <p14:creationId xmlns:p14="http://schemas.microsoft.com/office/powerpoint/2010/main" val="361027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3DE717D8-74E6-40A8-BA2A-009F337D6D84}"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354E4651-3F71-49E6-BA05-D95117ED452F}" type="slidenum">
              <a:rPr lang="fr-FR"/>
              <a:pPr>
                <a:defRPr/>
              </a:pPr>
              <a:t>‹N°›</a:t>
            </a:fld>
            <a:endParaRPr lang="fr-FR" dirty="0"/>
          </a:p>
        </p:txBody>
      </p:sp>
    </p:spTree>
    <p:extLst>
      <p:ext uri="{BB962C8B-B14F-4D97-AF65-F5344CB8AC3E}">
        <p14:creationId xmlns:p14="http://schemas.microsoft.com/office/powerpoint/2010/main" val="1246604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3" name="Image 7" descr="fond-hom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825" y="-26988"/>
            <a:ext cx="8604250" cy="648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17"/>
          <p:cNvSpPr txBox="1">
            <a:spLocks noChangeArrowheads="1"/>
          </p:cNvSpPr>
          <p:nvPr userDrawn="1"/>
        </p:nvSpPr>
        <p:spPr bwMode="auto">
          <a:xfrm>
            <a:off x="179388" y="82550"/>
            <a:ext cx="5688012" cy="23082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smtClean="0">
              <a:solidFill>
                <a:prstClr val="black"/>
              </a:solidFill>
            </a:endParaRPr>
          </a:p>
          <a:p>
            <a:pPr eaLnBrk="1" hangingPunct="1">
              <a:defRPr/>
            </a:pPr>
            <a:endParaRPr lang="fr-FR" smtClean="0">
              <a:solidFill>
                <a:prstClr val="black"/>
              </a:solidFill>
            </a:endParaRPr>
          </a:p>
          <a:p>
            <a:pPr eaLnBrk="1" hangingPunct="1">
              <a:defRPr/>
            </a:pPr>
            <a:endParaRPr lang="fr-FR" smtClean="0">
              <a:solidFill>
                <a:prstClr val="black"/>
              </a:solidFill>
            </a:endParaRPr>
          </a:p>
          <a:p>
            <a:pPr eaLnBrk="1" hangingPunct="1">
              <a:defRPr/>
            </a:pPr>
            <a:endParaRPr lang="fr-FR" smtClean="0">
              <a:solidFill>
                <a:prstClr val="black"/>
              </a:solidFill>
            </a:endParaRPr>
          </a:p>
          <a:p>
            <a:pPr eaLnBrk="1" hangingPunct="1">
              <a:defRPr/>
            </a:pPr>
            <a:endParaRPr lang="fr-FR" smtClean="0">
              <a:solidFill>
                <a:prstClr val="black"/>
              </a:solidFill>
            </a:endParaRPr>
          </a:p>
          <a:p>
            <a:pPr eaLnBrk="1" hangingPunct="1">
              <a:defRPr/>
            </a:pPr>
            <a:endParaRPr lang="fr-FR" smtClean="0">
              <a:solidFill>
                <a:prstClr val="black"/>
              </a:solidFill>
            </a:endParaRPr>
          </a:p>
          <a:p>
            <a:pPr eaLnBrk="1" hangingPunct="1">
              <a:defRPr/>
            </a:pPr>
            <a:endParaRPr lang="fr-FR" smtClean="0">
              <a:solidFill>
                <a:prstClr val="black"/>
              </a:solidFill>
            </a:endParaRPr>
          </a:p>
          <a:p>
            <a:pPr eaLnBrk="1" hangingPunct="1">
              <a:defRPr/>
            </a:pPr>
            <a:endParaRPr lang="fr-FR" smtClean="0">
              <a:solidFill>
                <a:prstClr val="black"/>
              </a:solidFill>
            </a:endParaRPr>
          </a:p>
        </p:txBody>
      </p:sp>
      <p:pic>
        <p:nvPicPr>
          <p:cNvPr id="5" name="Imag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19475" y="-26988"/>
            <a:ext cx="26876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771800" y="2780928"/>
            <a:ext cx="3454152" cy="1514597"/>
          </a:xfrm>
        </p:spPr>
        <p:txBody>
          <a:bodyPr anchor="t"/>
          <a:lstStyle>
            <a:lvl1pPr algn="r">
              <a:defRPr sz="2500" baseline="0">
                <a:solidFill>
                  <a:schemeClr val="bg1">
                    <a:lumMod val="50000"/>
                  </a:schemeClr>
                </a:solidFill>
                <a:latin typeface="Myriad Pro" pitchFamily="34" charset="0"/>
              </a:defRPr>
            </a:lvl1pPr>
          </a:lstStyle>
          <a:p>
            <a:r>
              <a:rPr lang="fr-FR" dirty="0" smtClean="0"/>
              <a:t>Cliquez pour modifier le style du titre</a:t>
            </a:r>
            <a:endParaRPr lang="fr-FR" dirty="0"/>
          </a:p>
        </p:txBody>
      </p:sp>
    </p:spTree>
    <p:extLst>
      <p:ext uri="{BB962C8B-B14F-4D97-AF65-F5344CB8AC3E}">
        <p14:creationId xmlns:p14="http://schemas.microsoft.com/office/powerpoint/2010/main" val="14785443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AE2F9225-B2F8-4376-A7DA-C47356F60B56}"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7" name="Espace réservé du contenu 2"/>
          <p:cNvSpPr>
            <a:spLocks noGrp="1"/>
          </p:cNvSpPr>
          <p:nvPr>
            <p:ph sz="half" idx="13"/>
          </p:nvPr>
        </p:nvSpPr>
        <p:spPr>
          <a:xfrm>
            <a:off x="635000" y="1651000"/>
            <a:ext cx="3810000" cy="4572000"/>
          </a:xfrm>
        </p:spPr>
        <p:txBody>
          <a:bodyPr t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3"/>
          <p:cNvSpPr>
            <a:spLocks noGrp="1"/>
          </p:cNvSpPr>
          <p:nvPr>
            <p:ph sz="half" idx="2"/>
          </p:nvPr>
        </p:nvSpPr>
        <p:spPr>
          <a:xfrm>
            <a:off x="4699000" y="1651000"/>
            <a:ext cx="3810000" cy="4572000"/>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1688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B64B7329-E305-41D5-BDF2-BA820CAF5FB4}" type="slidenum">
              <a:rPr lang="fr-FR" smtClean="0">
                <a:cs typeface="Arial" charset="0"/>
              </a:rPr>
              <a:pPr>
                <a:defRPr/>
              </a:pPr>
              <a:t>‹N°›</a:t>
            </a:fld>
            <a:endParaRPr lang="fr-FR" dirty="0">
              <a:cs typeface="Arial" charset="0"/>
            </a:endParaRPr>
          </a:p>
        </p:txBody>
      </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Espace réservé du pied de page 4"/>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84FB5597-4E07-41F2-99FC-E8205F85985B}" type="slidenum">
              <a:rPr lang="fr-FR"/>
              <a:pPr>
                <a:defRPr/>
              </a:pPr>
              <a:t>‹N°›</a:t>
            </a:fld>
            <a:endParaRPr lang="fr-FR" dirty="0"/>
          </a:p>
        </p:txBody>
      </p:sp>
    </p:spTree>
    <p:extLst>
      <p:ext uri="{BB962C8B-B14F-4D97-AF65-F5344CB8AC3E}">
        <p14:creationId xmlns:p14="http://schemas.microsoft.com/office/powerpoint/2010/main" val="473136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64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pic>
        <p:nvPicPr>
          <p:cNvPr id="4"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D8D38D57-CAB1-4274-807D-912D5158A7E8}" type="slidenum">
              <a:rPr lang="fr-FR" smtClean="0">
                <a:solidFill>
                  <a:prstClr val="black">
                    <a:lumMod val="65000"/>
                    <a:lumOff val="35000"/>
                  </a:prstClr>
                </a:solidFill>
                <a:cs typeface="Arial" charset="0"/>
              </a:rPr>
              <a:pPr>
                <a:defRPr/>
              </a:pPr>
              <a:t>‹N°›</a:t>
            </a:fld>
            <a:endParaRPr lang="fr-FR" dirty="0">
              <a:solidFill>
                <a:prstClr val="black">
                  <a:lumMod val="65000"/>
                  <a:lumOff val="35000"/>
                </a:prstClr>
              </a:solidFill>
              <a:cs typeface="Arial" charset="0"/>
            </a:endParaRPr>
          </a:p>
        </p:txBody>
      </p:sp>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1"/>
          </p:nvPr>
        </p:nvSpPr>
        <p:spPr/>
        <p:txBody>
          <a:bodyPr/>
          <a:lstStyle>
            <a:lvl1pPr>
              <a:defRPr/>
            </a:lvl1pPr>
          </a:lstStyle>
          <a:p>
            <a:pPr>
              <a:defRPr/>
            </a:pPr>
            <a:fld id="{1EAD6658-FF37-4F7F-8F58-3A0362BC0CD2}" type="slidenum">
              <a:rPr lang="fr-FR"/>
              <a:pPr>
                <a:defRPr/>
              </a:pPr>
              <a:t>‹N°›</a:t>
            </a:fld>
            <a:endParaRPr lang="fr-FR" dirty="0"/>
          </a:p>
        </p:txBody>
      </p:sp>
    </p:spTree>
    <p:extLst>
      <p:ext uri="{BB962C8B-B14F-4D97-AF65-F5344CB8AC3E}">
        <p14:creationId xmlns:p14="http://schemas.microsoft.com/office/powerpoint/2010/main" val="2609260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4601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58751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2067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4154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95130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009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9868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33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1584AFAB-BA16-4BF4-A65F-CBAFF0434123}" type="slidenum">
              <a:rPr lang="fr-FR" smtClean="0">
                <a:cs typeface="Arial" charset="0"/>
              </a:rPr>
              <a:pPr>
                <a:defRPr/>
              </a:pPr>
              <a:t>‹N°›</a:t>
            </a:fld>
            <a:endParaRPr lang="fr-FR" dirty="0">
              <a:cs typeface="Arial" charset="0"/>
            </a:endParaRP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DB85F56B-20A6-42EC-945C-263F2EFC34B2}" type="slidenum">
              <a:rPr lang="fr-FR"/>
              <a:pPr>
                <a:defRPr/>
              </a:pPr>
              <a:t>‹N°›</a:t>
            </a:fld>
            <a:endParaRPr lang="fr-FR" dirty="0"/>
          </a:p>
        </p:txBody>
      </p:sp>
    </p:spTree>
    <p:extLst>
      <p:ext uri="{BB962C8B-B14F-4D97-AF65-F5344CB8AC3E}">
        <p14:creationId xmlns:p14="http://schemas.microsoft.com/office/powerpoint/2010/main" val="1401883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25455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64126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Événement</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www.omi.gov.ma - www.mcinet.gov.ma</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BD05D6-4A70-42F1-AFE9-382EF34D0C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0864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7F807B47-8271-4BD6-9894-141B083C7005}" type="slidenum">
              <a:rPr lang="fr-FR" smtClean="0">
                <a:cs typeface="Arial" charset="0"/>
              </a:rPr>
              <a:pPr>
                <a:defRPr/>
              </a:pPr>
              <a:t>‹N°›</a:t>
            </a:fld>
            <a:endParaRPr lang="fr-FR" dirty="0">
              <a:cs typeface="Arial" charset="0"/>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pied de page 4"/>
          <p:cNvSpPr>
            <a:spLocks noGrp="1"/>
          </p:cNvSpPr>
          <p:nvPr>
            <p:ph type="ftr" sz="quarter" idx="10"/>
          </p:nvPr>
        </p:nvSpPr>
        <p:spPr/>
        <p:txBody>
          <a:bodyPr/>
          <a:lstStyle>
            <a:lvl1pPr>
              <a:defRPr/>
            </a:lvl1pPr>
          </a:lstStyle>
          <a:p>
            <a:pPr>
              <a:defRPr/>
            </a:pPr>
            <a:endParaRPr lang="fr-FR"/>
          </a:p>
        </p:txBody>
      </p:sp>
      <p:sp>
        <p:nvSpPr>
          <p:cNvPr id="10" name="Espace réservé du numéro de diapositive 5"/>
          <p:cNvSpPr>
            <a:spLocks noGrp="1"/>
          </p:cNvSpPr>
          <p:nvPr>
            <p:ph type="sldNum" sz="quarter" idx="11"/>
          </p:nvPr>
        </p:nvSpPr>
        <p:spPr/>
        <p:txBody>
          <a:bodyPr/>
          <a:lstStyle>
            <a:lvl1pPr>
              <a:defRPr/>
            </a:lvl1pPr>
          </a:lstStyle>
          <a:p>
            <a:pPr>
              <a:defRPr/>
            </a:pPr>
            <a:fld id="{6D5C8828-93B1-4105-8FB7-B6C4FF7745AD}" type="slidenum">
              <a:rPr lang="fr-FR"/>
              <a:pPr>
                <a:defRPr/>
              </a:pPr>
              <a:t>‹N°›</a:t>
            </a:fld>
            <a:endParaRPr lang="fr-FR" dirty="0"/>
          </a:p>
        </p:txBody>
      </p:sp>
    </p:spTree>
    <p:extLst>
      <p:ext uri="{BB962C8B-B14F-4D97-AF65-F5344CB8AC3E}">
        <p14:creationId xmlns:p14="http://schemas.microsoft.com/office/powerpoint/2010/main" val="212946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A7BA6BA1-2B2E-43BD-A7AC-C97AC368D3DB}" type="slidenum">
              <a:rPr lang="fr-FR" smtClean="0">
                <a:cs typeface="Arial" charset="0"/>
              </a:rPr>
              <a:pPr>
                <a:defRPr/>
              </a:pPr>
              <a:t>‹N°›</a:t>
            </a:fld>
            <a:endParaRPr lang="fr-FR" dirty="0">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7A7E5326-2BAB-44E0-9B72-C671D9EC47B9}" type="slidenum">
              <a:rPr lang="fr-FR"/>
              <a:pPr>
                <a:defRPr/>
              </a:pPr>
              <a:t>‹N°›</a:t>
            </a:fld>
            <a:endParaRPr lang="fr-FR" dirty="0"/>
          </a:p>
        </p:txBody>
      </p:sp>
    </p:spTree>
    <p:extLst>
      <p:ext uri="{BB962C8B-B14F-4D97-AF65-F5344CB8AC3E}">
        <p14:creationId xmlns:p14="http://schemas.microsoft.com/office/powerpoint/2010/main" val="386604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34C6C896-2CCE-43D3-BBDD-A3750B577284}" type="slidenum">
              <a:rPr lang="fr-FR" smtClean="0">
                <a:cs typeface="Arial" charset="0"/>
              </a:rPr>
              <a:pPr>
                <a:defRPr/>
              </a:pPr>
              <a:t>‹N°›</a:t>
            </a:fld>
            <a:endParaRPr lang="fr-FR" dirty="0">
              <a:cs typeface="Arial" charset="0"/>
            </a:endParaRP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79182F11-BBB1-4BE8-9B01-FEBBE823C85E}" type="slidenum">
              <a:rPr lang="fr-FR"/>
              <a:pPr>
                <a:defRPr/>
              </a:pPr>
              <a:t>‹N°›</a:t>
            </a:fld>
            <a:endParaRPr lang="fr-FR" dirty="0"/>
          </a:p>
        </p:txBody>
      </p:sp>
    </p:spTree>
    <p:extLst>
      <p:ext uri="{BB962C8B-B14F-4D97-AF65-F5344CB8AC3E}">
        <p14:creationId xmlns:p14="http://schemas.microsoft.com/office/powerpoint/2010/main" val="31559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9C0ACDCB-AF53-4F98-9688-30F0AE15F788}" type="slidenum">
              <a:rPr lang="fr-FR" smtClean="0">
                <a:cs typeface="Arial" charset="0"/>
              </a:rPr>
              <a:pPr>
                <a:defRPr/>
              </a:pPr>
              <a:t>‹N°›</a:t>
            </a:fld>
            <a:endParaRPr lang="fr-FR" dirty="0">
              <a:cs typeface="Arial" charset="0"/>
            </a:endParaRP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E9C133EB-C4D4-4749-BC1E-0A1A53551F01}" type="slidenum">
              <a:rPr lang="fr-FR"/>
              <a:pPr>
                <a:defRPr/>
              </a:pPr>
              <a:t>‹N°›</a:t>
            </a:fld>
            <a:endParaRPr lang="fr-FR" dirty="0"/>
          </a:p>
        </p:txBody>
      </p:sp>
    </p:spTree>
    <p:extLst>
      <p:ext uri="{BB962C8B-B14F-4D97-AF65-F5344CB8AC3E}">
        <p14:creationId xmlns:p14="http://schemas.microsoft.com/office/powerpoint/2010/main" val="142392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3" descr="C:\Documents and Settings\Onolin\Bureau\Sans-titre-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txBox="1">
            <a:spLocks/>
          </p:cNvSpPr>
          <p:nvPr userDrawn="1"/>
        </p:nvSpPr>
        <p:spPr>
          <a:xfrm>
            <a:off x="8388350" y="188913"/>
            <a:ext cx="576263" cy="365125"/>
          </a:xfrm>
          <a:prstGeom prst="rect">
            <a:avLst/>
          </a:prstGeom>
        </p:spPr>
        <p:txBody>
          <a:bodyPr anchor="ctr"/>
          <a:lstStyle>
            <a:lvl1pPr algn="r">
              <a:defRPr sz="1500" b="0" i="0" baseline="0">
                <a:solidFill>
                  <a:schemeClr val="tx1">
                    <a:lumMod val="65000"/>
                    <a:lumOff val="35000"/>
                  </a:schemeClr>
                </a:solidFill>
                <a:latin typeface="Myriad Pro" pitchFamily="34" charset="0"/>
              </a:defRPr>
            </a:lvl1pPr>
          </a:lstStyle>
          <a:p>
            <a:pPr>
              <a:defRPr/>
            </a:pPr>
            <a:fld id="{C339A187-0E4D-4885-A6CE-F0B4ABBEB336}" type="slidenum">
              <a:rPr lang="fr-FR" smtClean="0">
                <a:cs typeface="Arial" charset="0"/>
              </a:rPr>
              <a:pPr>
                <a:defRPr/>
              </a:pPr>
              <a:t>‹N°›</a:t>
            </a:fld>
            <a:endParaRPr lang="fr-FR" dirty="0">
              <a:cs typeface="Arial" charset="0"/>
            </a:endParaRPr>
          </a:p>
        </p:txBody>
      </p:sp>
      <p:sp>
        <p:nvSpPr>
          <p:cNvPr id="7" name="Rectangle 6"/>
          <p:cNvSpPr/>
          <p:nvPr userDrawn="1"/>
        </p:nvSpPr>
        <p:spPr>
          <a:xfrm>
            <a:off x="122238" y="6438900"/>
            <a:ext cx="2722562" cy="28416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a:spAutoFit/>
          </a:bodyPr>
          <a:lstStyle/>
          <a:p>
            <a:pPr algn="ctr" defTabSz="457200" fontAlgn="auto">
              <a:spcBef>
                <a:spcPts val="0"/>
              </a:spcBef>
              <a:spcAft>
                <a:spcPts val="0"/>
              </a:spcAft>
              <a:defRPr/>
            </a:pPr>
            <a:r>
              <a:rPr lang="fr-FR" sz="1250" b="1" i="1" kern="0" cap="small" dirty="0">
                <a:solidFill>
                  <a:prstClr val="black">
                    <a:lumMod val="95000"/>
                    <a:lumOff val="5000"/>
                  </a:prstClr>
                </a:solidFill>
                <a:latin typeface="Calibri"/>
                <a:cs typeface="+mn-cs"/>
              </a:rPr>
              <a:t>Direction des statistiques et de la veille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Espace réservé de la date 3"/>
          <p:cNvSpPr>
            <a:spLocks noGrp="1"/>
          </p:cNvSpPr>
          <p:nvPr>
            <p:ph type="dt" sz="half" idx="10"/>
          </p:nvPr>
        </p:nvSpPr>
        <p:spPr/>
        <p:txBody>
          <a:bodyPr/>
          <a:lstStyle>
            <a:lvl1pPr>
              <a:defRPr/>
            </a:lvl1pPr>
          </a:lstStyle>
          <a:p>
            <a:pPr>
              <a:defRPr/>
            </a:pPr>
            <a:fld id="{A2239B53-C1B6-4ED4-AC26-BC383B920B97}" type="datetime1">
              <a:rPr lang="fr-FR"/>
              <a:pPr>
                <a:defRPr/>
              </a:pPr>
              <a:t>23/10/2015</a:t>
            </a:fld>
            <a:endParaRPr lang="fr-FR" dirty="0"/>
          </a:p>
        </p:txBody>
      </p:sp>
      <p:sp>
        <p:nvSpPr>
          <p:cNvPr id="9" name="Espace réservé du pied de page 4"/>
          <p:cNvSpPr>
            <a:spLocks noGrp="1"/>
          </p:cNvSpPr>
          <p:nvPr>
            <p:ph type="ftr" sz="quarter" idx="11"/>
          </p:nvPr>
        </p:nvSpPr>
        <p:spPr/>
        <p:txBody>
          <a:bodyPr/>
          <a:lstStyle>
            <a:lvl1pPr>
              <a:defRPr/>
            </a:lvl1pPr>
          </a:lstStyle>
          <a:p>
            <a:pPr>
              <a:defRPr/>
            </a:pPr>
            <a:endParaRPr lang="fr-FR"/>
          </a:p>
        </p:txBody>
      </p:sp>
      <p:sp>
        <p:nvSpPr>
          <p:cNvPr id="10" name="Espace réservé du numéro de diapositive 5"/>
          <p:cNvSpPr>
            <a:spLocks noGrp="1"/>
          </p:cNvSpPr>
          <p:nvPr>
            <p:ph type="sldNum" sz="quarter" idx="12"/>
          </p:nvPr>
        </p:nvSpPr>
        <p:spPr/>
        <p:txBody>
          <a:bodyPr/>
          <a:lstStyle>
            <a:lvl1pPr>
              <a:defRPr/>
            </a:lvl1pPr>
          </a:lstStyle>
          <a:p>
            <a:pPr>
              <a:defRPr/>
            </a:pPr>
            <a:fld id="{85460442-7941-466E-A6D7-63F6ECE9D086}" type="slidenum">
              <a:rPr lang="fr-FR"/>
              <a:pPr>
                <a:defRPr/>
              </a:pPr>
              <a:t>‹N°›</a:t>
            </a:fld>
            <a:endParaRPr lang="fr-FR" dirty="0"/>
          </a:p>
        </p:txBody>
      </p:sp>
    </p:spTree>
    <p:extLst>
      <p:ext uri="{BB962C8B-B14F-4D97-AF65-F5344CB8AC3E}">
        <p14:creationId xmlns:p14="http://schemas.microsoft.com/office/powerpoint/2010/main" val="29825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jpe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BA4B2251-8431-484B-884C-E728E9AB1F3D}" type="datetime1">
              <a:rPr lang="fr-FR"/>
              <a:pPr>
                <a:defRPr/>
              </a:pPr>
              <a:t>23/10/2015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4691033-1F37-4F44-AAA4-1F5A16A9FFEC}" type="slidenum">
              <a:rPr lang="fr-FR"/>
              <a:pPr>
                <a:defRPr/>
              </a:pPr>
              <a:t>‹N°›</a:t>
            </a:fld>
            <a:endParaRPr lang="fr-FR" dirty="0"/>
          </a:p>
        </p:txBody>
      </p:sp>
      <p:sp>
        <p:nvSpPr>
          <p:cNvPr id="7" name="ZoneTexte 6"/>
          <p:cNvSpPr txBox="1"/>
          <p:nvPr/>
        </p:nvSpPr>
        <p:spPr>
          <a:xfrm>
            <a:off x="32" y="6612904"/>
            <a:ext cx="9144000" cy="2308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FR" sz="900" b="1" dirty="0">
                <a:solidFill>
                  <a:schemeClr val="bg1"/>
                </a:solidFill>
                <a:latin typeface="+mj-lt"/>
              </a:rPr>
              <a:t>www.observatoires.mcinet.gov.ma                                                                                                                                                                                                    </a:t>
            </a:r>
            <a:fld id="{9C7D1486-405B-43EE-99B9-689C0D9BD520}" type="slidenum">
              <a:rPr lang="fr-FR" sz="900">
                <a:solidFill>
                  <a:schemeClr val="bg1"/>
                </a:solidFill>
                <a:latin typeface="+mj-lt"/>
              </a:rPr>
              <a:pPr>
                <a:defRPr/>
              </a:pPr>
              <a:t>‹N°›</a:t>
            </a:fld>
            <a:endParaRPr lang="fr-FR" sz="900" dirty="0">
              <a:solidFill>
                <a:schemeClr val="bg1"/>
              </a:solidFill>
              <a:latin typeface="+mj-lt"/>
            </a:endParaRPr>
          </a:p>
        </p:txBody>
      </p:sp>
      <p:pic>
        <p:nvPicPr>
          <p:cNvPr id="1034" name="Picture 3" descr="C:\Documents and Settings\Onolin\Bureau\Sans-titre-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numéro de diapositive 5"/>
          <p:cNvSpPr txBox="1">
            <a:spLocks/>
          </p:cNvSpPr>
          <p:nvPr/>
        </p:nvSpPr>
        <p:spPr>
          <a:xfrm>
            <a:off x="8388350" y="188913"/>
            <a:ext cx="477838" cy="365125"/>
          </a:xfrm>
          <a:prstGeom prst="rect">
            <a:avLst/>
          </a:prstGeom>
        </p:spPr>
        <p:txBody>
          <a:bodyPr/>
          <a:lstStyle>
            <a:lvl1pPr algn="r">
              <a:defRPr sz="1500" b="0" i="0" baseline="0">
                <a:solidFill>
                  <a:schemeClr val="tx1">
                    <a:lumMod val="65000"/>
                    <a:lumOff val="35000"/>
                  </a:schemeClr>
                </a:solidFill>
                <a:latin typeface="Myriad Pro" pitchFamily="34" charset="0"/>
              </a:defRPr>
            </a:lvl1pPr>
          </a:lstStyle>
          <a:p>
            <a:pPr>
              <a:defRPr/>
            </a:pPr>
            <a:fld id="{1E628901-EAF0-4C52-AEA0-435B0BDD125F}" type="slidenum">
              <a:rPr lang="fr-FR" smtClean="0"/>
              <a:pPr>
                <a:defRPr/>
              </a:pPr>
              <a:t>‹N°›</a:t>
            </a:fld>
            <a:endParaRPr lang="fr-FR" dirty="0"/>
          </a:p>
        </p:txBody>
      </p:sp>
      <p:sp>
        <p:nvSpPr>
          <p:cNvPr id="1036" name="ZoneTexte 16"/>
          <p:cNvSpPr txBox="1">
            <a:spLocks noChangeArrowheads="1"/>
          </p:cNvSpPr>
          <p:nvPr/>
        </p:nvSpPr>
        <p:spPr bwMode="auto">
          <a:xfrm>
            <a:off x="323850" y="6494463"/>
            <a:ext cx="3168650" cy="24606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1000" smtClean="0">
                <a:solidFill>
                  <a:schemeClr val="bg1"/>
                </a:solidFill>
                <a:latin typeface="Georgia" pitchFamily="18" charset="0"/>
              </a:rPr>
              <a:t>www.observatoires.mcinet.gov.ma</a:t>
            </a:r>
          </a:p>
        </p:txBody>
      </p:sp>
      <p:pic>
        <p:nvPicPr>
          <p:cNvPr id="1037" name="Image 7" descr="decline.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925" y="-26988"/>
            <a:ext cx="2089150"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 id="2147486044" r:id="rId11"/>
    <p:sldLayoutId id="2147486045" r:id="rId12"/>
    <p:sldLayoutId id="2147486046" r:id="rId13"/>
    <p:sldLayoutId id="2147486047" r:id="rId14"/>
    <p:sldLayoutId id="2147486048"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Arial" charset="0"/>
              </a:defRPr>
            </a:lvl1pPr>
          </a:lstStyle>
          <a:p>
            <a:pPr>
              <a:defRPr/>
            </a:pPr>
            <a:fld id="{84626813-9A59-407F-97EF-3CD77FC5E69F}" type="datetime1">
              <a:rPr lang="fr-FR"/>
              <a:pPr>
                <a:defRPr/>
              </a:pPr>
              <a:t>23/10/2015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D2CC8A4D-96E0-45C3-A146-3CDD494435B6}" type="slidenum">
              <a:rPr lang="fr-FR"/>
              <a:pPr>
                <a:defRPr/>
              </a:pPr>
              <a:t>‹N°›</a:t>
            </a:fld>
            <a:endParaRPr lang="fr-FR" dirty="0"/>
          </a:p>
        </p:txBody>
      </p:sp>
      <p:sp>
        <p:nvSpPr>
          <p:cNvPr id="7" name="ZoneTexte 6"/>
          <p:cNvSpPr txBox="1"/>
          <p:nvPr/>
        </p:nvSpPr>
        <p:spPr>
          <a:xfrm>
            <a:off x="32" y="6612904"/>
            <a:ext cx="9144000" cy="2308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FR" sz="900" b="1" dirty="0">
                <a:solidFill>
                  <a:prstClr val="white"/>
                </a:solidFill>
                <a:latin typeface="Trebuchet MS"/>
              </a:rPr>
              <a:t>www.observatoires.mcinet.gov.ma                                                                                                                                                                                                    </a:t>
            </a:r>
            <a:fld id="{70B2BCA2-85A6-48EF-826F-69FD45361F04}" type="slidenum">
              <a:rPr lang="fr-FR" sz="900">
                <a:solidFill>
                  <a:prstClr val="white"/>
                </a:solidFill>
                <a:latin typeface="Trebuchet MS"/>
              </a:rPr>
              <a:pPr>
                <a:defRPr/>
              </a:pPr>
              <a:t>‹N°›</a:t>
            </a:fld>
            <a:endParaRPr lang="fr-FR" sz="900" dirty="0">
              <a:solidFill>
                <a:prstClr val="white"/>
              </a:solidFill>
              <a:latin typeface="Trebuchet MS"/>
            </a:endParaRPr>
          </a:p>
        </p:txBody>
      </p:sp>
      <p:pic>
        <p:nvPicPr>
          <p:cNvPr id="2058" name="Picture 3" descr="C:\Documents and Settings\Onolin\Bureau\Sans-titre-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59788" y="44450"/>
            <a:ext cx="619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numéro de diapositive 5"/>
          <p:cNvSpPr txBox="1">
            <a:spLocks/>
          </p:cNvSpPr>
          <p:nvPr/>
        </p:nvSpPr>
        <p:spPr>
          <a:xfrm>
            <a:off x="8388350" y="188913"/>
            <a:ext cx="477838" cy="365125"/>
          </a:xfrm>
          <a:prstGeom prst="rect">
            <a:avLst/>
          </a:prstGeom>
        </p:spPr>
        <p:txBody>
          <a:bodyPr/>
          <a:lstStyle>
            <a:lvl1pPr algn="r">
              <a:defRPr sz="1500" b="0" i="0" baseline="0">
                <a:solidFill>
                  <a:schemeClr val="tx1">
                    <a:lumMod val="65000"/>
                    <a:lumOff val="35000"/>
                  </a:schemeClr>
                </a:solidFill>
                <a:latin typeface="Myriad Pro" pitchFamily="34" charset="0"/>
              </a:defRPr>
            </a:lvl1pPr>
          </a:lstStyle>
          <a:p>
            <a:pPr>
              <a:defRPr/>
            </a:pPr>
            <a:fld id="{2D696688-A18E-49DB-A66E-AD7C472DC1D1}" type="slidenum">
              <a:rPr lang="fr-FR" smtClean="0">
                <a:solidFill>
                  <a:prstClr val="black">
                    <a:lumMod val="65000"/>
                    <a:lumOff val="35000"/>
                  </a:prstClr>
                </a:solidFill>
              </a:rPr>
              <a:pPr>
                <a:defRPr/>
              </a:pPr>
              <a:t>‹N°›</a:t>
            </a:fld>
            <a:endParaRPr lang="fr-FR" dirty="0">
              <a:solidFill>
                <a:prstClr val="black">
                  <a:lumMod val="65000"/>
                  <a:lumOff val="35000"/>
                </a:prstClr>
              </a:solidFill>
            </a:endParaRPr>
          </a:p>
        </p:txBody>
      </p:sp>
      <p:sp>
        <p:nvSpPr>
          <p:cNvPr id="1036" name="ZoneTexte 16"/>
          <p:cNvSpPr txBox="1">
            <a:spLocks noChangeArrowheads="1"/>
          </p:cNvSpPr>
          <p:nvPr/>
        </p:nvSpPr>
        <p:spPr bwMode="auto">
          <a:xfrm>
            <a:off x="323850" y="6494463"/>
            <a:ext cx="3168650" cy="24606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1000" smtClean="0">
                <a:solidFill>
                  <a:prstClr val="white"/>
                </a:solidFill>
                <a:latin typeface="Georgia" pitchFamily="18" charset="0"/>
              </a:rPr>
              <a:t>www.observatoires.mcinet.gov.ma</a:t>
            </a:r>
          </a:p>
        </p:txBody>
      </p:sp>
      <p:pic>
        <p:nvPicPr>
          <p:cNvPr id="2061" name="Image 7" descr="decline.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925" y="-26988"/>
            <a:ext cx="2089150"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49" r:id="rId1"/>
    <p:sldLayoutId id="2147486050" r:id="rId2"/>
    <p:sldLayoutId id="2147486051" r:id="rId3"/>
    <p:sldLayoutId id="2147486052" r:id="rId4"/>
    <p:sldLayoutId id="2147486053" r:id="rId5"/>
    <p:sldLayoutId id="2147486054" r:id="rId6"/>
    <p:sldLayoutId id="2147486055" r:id="rId7"/>
    <p:sldLayoutId id="2147486056" r:id="rId8"/>
    <p:sldLayoutId id="2147486057" r:id="rId9"/>
    <p:sldLayoutId id="2147486058" r:id="rId10"/>
    <p:sldLayoutId id="2147486059" r:id="rId11"/>
    <p:sldLayoutId id="2147486060" r:id="rId12"/>
    <p:sldLayoutId id="2147486061" r:id="rId13"/>
    <p:sldLayoutId id="2147486062" r:id="rId14"/>
    <p:sldLayoutId id="2147486063" r:id="rId15"/>
    <p:sldLayoutId id="2147486064"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fr-FR" smtClean="0">
                <a:solidFill>
                  <a:prstClr val="black">
                    <a:tint val="75000"/>
                  </a:prstClr>
                </a:solidFill>
                <a:latin typeface="Calibri"/>
                <a:cs typeface="+mn-cs"/>
              </a:rPr>
              <a:t>Événement</a:t>
            </a:r>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fr-FR" smtClean="0">
                <a:solidFill>
                  <a:prstClr val="black">
                    <a:tint val="75000"/>
                  </a:prstClr>
                </a:solidFill>
                <a:latin typeface="Calibri"/>
                <a:cs typeface="+mn-cs"/>
              </a:rPr>
              <a:t>www.omi.gov.ma - www.mcinet.gov.ma</a:t>
            </a: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8676456" y="6592267"/>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9BD05D6-4A70-42F1-AFE9-382EF34D0CFB}"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1831611609"/>
      </p:ext>
    </p:extLst>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41.png"/><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45.jpeg"/><Relationship Id="rId47" Type="http://schemas.openxmlformats.org/officeDocument/2006/relationships/hyperlink" Target="http://www.cnss.ma/fr"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notesSlide" Target="../notesSlides/notesSlide12.xml"/><Relationship Id="rId46" Type="http://schemas.openxmlformats.org/officeDocument/2006/relationships/image" Target="../media/image49.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image" Target="../media/image4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slideLayout" Target="../slideLayouts/slideLayout15.xml"/><Relationship Id="rId40" Type="http://schemas.openxmlformats.org/officeDocument/2006/relationships/image" Target="../media/image43.png"/><Relationship Id="rId45" Type="http://schemas.openxmlformats.org/officeDocument/2006/relationships/image" Target="../media/image48.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4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46.jpeg"/><Relationship Id="rId48"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41.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700808"/>
            <a:ext cx="6912768" cy="1569660"/>
          </a:xfrm>
          <a:prstGeom prst="rect">
            <a:avLst/>
          </a:prstGeom>
          <a:noFill/>
        </p:spPr>
        <p:txBody>
          <a:bodyPr>
            <a:spAutoFit/>
          </a:bodyPr>
          <a:lstStyle/>
          <a:p>
            <a:pPr>
              <a:defRPr/>
            </a:pPr>
            <a:r>
              <a:rPr lang="fr-FR"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cs typeface="Trebuchet MS"/>
              </a:rPr>
              <a:t>OBSERVATOIRES SECTORIELS DEDIES AU SUIVI DES SECTEURS DE L’INDUSTRIE, DU COMMERCE ET DE LA DISTRIBUTION ET DES TIC</a:t>
            </a:r>
          </a:p>
        </p:txBody>
      </p:sp>
      <p:pic>
        <p:nvPicPr>
          <p:cNvPr id="348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716338"/>
            <a:ext cx="23034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39616" b="5501"/>
          <a:stretch>
            <a:fillRect/>
          </a:stretch>
        </p:blipFill>
        <p:spPr bwMode="auto">
          <a:xfrm>
            <a:off x="1979613" y="3500438"/>
            <a:ext cx="18002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3648"/>
          <a:stretch>
            <a:fillRect/>
          </a:stretch>
        </p:blipFill>
        <p:spPr bwMode="auto">
          <a:xfrm>
            <a:off x="395288" y="3592513"/>
            <a:ext cx="1873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10</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13" name="ZoneTexte 12"/>
          <p:cNvSpPr txBox="1"/>
          <p:nvPr/>
        </p:nvSpPr>
        <p:spPr>
          <a:xfrm>
            <a:off x="2195736" y="906105"/>
            <a:ext cx="6192688" cy="584775"/>
          </a:xfrm>
          <a:prstGeom prst="rect">
            <a:avLst/>
          </a:prstGeom>
          <a:solidFill>
            <a:sysClr val="window" lastClr="FFFFFF"/>
          </a:solidFill>
          <a:ln w="25400" cap="flat" cmpd="sng" algn="ctr">
            <a:solidFill>
              <a:srgbClr val="4F81BD"/>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Statistiques émanant des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partenaires</a:t>
            </a:r>
            <a:r>
              <a:rPr kumimoji="0" lang="fr-FR" sz="1600" b="0" i="0" u="none" strike="noStrike" kern="0" cap="none" spc="0" normalizeH="0" baseline="0" noProof="0" dirty="0" smtClean="0">
                <a:ln>
                  <a:noFill/>
                </a:ln>
                <a:solidFill>
                  <a:srgbClr val="0070C0"/>
                </a:solidFill>
                <a:effectLst/>
                <a:uLnTx/>
                <a:uFillTx/>
                <a:latin typeface="Calibri"/>
                <a:ea typeface="+mn-ea"/>
                <a:cs typeface="+mn-cs"/>
              </a:rPr>
              <a:t> </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de l’Observatoire et des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organismes externes</a:t>
            </a:r>
          </a:p>
        </p:txBody>
      </p:sp>
      <p:sp>
        <p:nvSpPr>
          <p:cNvPr id="14" name="Triangle rectangle 13"/>
          <p:cNvSpPr/>
          <p:nvPr/>
        </p:nvSpPr>
        <p:spPr>
          <a:xfrm rot="18913803">
            <a:off x="4323593" y="1370536"/>
            <a:ext cx="504056" cy="504056"/>
          </a:xfrm>
          <a:prstGeom prst="rtTriangl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Rectangle à coins arrondis 14"/>
          <p:cNvSpPr/>
          <p:nvPr/>
        </p:nvSpPr>
        <p:spPr>
          <a:xfrm>
            <a:off x="755576" y="795914"/>
            <a:ext cx="1440160" cy="866712"/>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Times New Roman" pitchFamily="18" charset="0"/>
              </a:rPr>
              <a:t>Statistiques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Times New Roman" pitchFamily="18" charset="0"/>
              </a:rPr>
              <a:t>externes</a:t>
            </a:r>
          </a:p>
        </p:txBody>
      </p:sp>
      <p:pic>
        <p:nvPicPr>
          <p:cNvPr id="16" name="Picture 2" descr="http://www.cnss.ma/Portail/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026" y="2492896"/>
            <a:ext cx="14287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3.bp.blogspot.com/-Ehuw0ehsq-4/U-BOMwsjKvI/AAAAAAAAAGA/b6hl_KL7M_I/s1600/office-chang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760"/>
          <a:stretch/>
        </p:blipFill>
        <p:spPr bwMode="auto">
          <a:xfrm>
            <a:off x="3835298" y="2585499"/>
            <a:ext cx="1456782" cy="131445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à coins arrondis 17"/>
          <p:cNvSpPr/>
          <p:nvPr/>
        </p:nvSpPr>
        <p:spPr>
          <a:xfrm>
            <a:off x="683568" y="4149080"/>
            <a:ext cx="2160240" cy="648072"/>
          </a:xfrm>
          <a:prstGeom prst="roundRect">
            <a:avLst/>
          </a:prstGeom>
          <a:solidFill>
            <a:sysClr val="window" lastClr="FFFFFF"/>
          </a:solidFill>
          <a:ln w="381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prstClr val="black"/>
                </a:solidFill>
                <a:effectLst/>
                <a:uLnTx/>
                <a:uFillTx/>
                <a:latin typeface="Calibri"/>
                <a:ea typeface="+mn-ea"/>
                <a:cs typeface="+mn-cs"/>
              </a:rPr>
              <a:t>Statistiques sur l’emploi</a:t>
            </a:r>
          </a:p>
        </p:txBody>
      </p:sp>
      <p:sp>
        <p:nvSpPr>
          <p:cNvPr id="19" name="Rectangle à coins arrondis 18"/>
          <p:cNvSpPr/>
          <p:nvPr/>
        </p:nvSpPr>
        <p:spPr>
          <a:xfrm>
            <a:off x="3347864" y="4149080"/>
            <a:ext cx="2304256" cy="648072"/>
          </a:xfrm>
          <a:prstGeom prst="roundRect">
            <a:avLst/>
          </a:prstGeom>
          <a:solidFill>
            <a:sysClr val="window" lastClr="FFFFFF"/>
          </a:solidFill>
          <a:ln w="381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prstClr val="black"/>
                </a:solidFill>
                <a:effectLst/>
                <a:uLnTx/>
                <a:uFillTx/>
                <a:latin typeface="Calibri"/>
                <a:ea typeface="+mn-ea"/>
                <a:cs typeface="+mn-cs"/>
              </a:rPr>
              <a:t>Statistiques sur les échanges extérieurs</a:t>
            </a:r>
          </a:p>
        </p:txBody>
      </p:sp>
      <p:sp>
        <p:nvSpPr>
          <p:cNvPr id="20" name="Rectangle à coins arrondis 19"/>
          <p:cNvSpPr/>
          <p:nvPr/>
        </p:nvSpPr>
        <p:spPr>
          <a:xfrm>
            <a:off x="6084168" y="4149080"/>
            <a:ext cx="2304256" cy="648072"/>
          </a:xfrm>
          <a:prstGeom prst="roundRect">
            <a:avLst/>
          </a:prstGeom>
          <a:solidFill>
            <a:sysClr val="window" lastClr="FFFFFF"/>
          </a:solidFill>
          <a:ln w="381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prstClr val="black"/>
                </a:solidFill>
                <a:effectLst/>
                <a:uLnTx/>
                <a:uFillTx/>
                <a:latin typeface="Calibri"/>
                <a:ea typeface="+mn-ea"/>
                <a:cs typeface="+mn-cs"/>
              </a:rPr>
              <a:t>Statistiques macroéconomiques</a:t>
            </a:r>
          </a:p>
        </p:txBody>
      </p:sp>
      <p:pic>
        <p:nvPicPr>
          <p:cNvPr id="21" name="Picture 8" descr="http://www.challenge.ma/wp-content/uploads/2014/07/haut-commissariat-au-plan-2012-05-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636912"/>
            <a:ext cx="1800200" cy="118412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a:solidFill>
                  <a:schemeClr val="tx1">
                    <a:lumMod val="50000"/>
                    <a:lumOff val="50000"/>
                  </a:schemeClr>
                </a:solidFill>
                <a:latin typeface="+mj-lt"/>
                <a:ea typeface="+mj-ea"/>
                <a:cs typeface="+mj-cs"/>
              </a:rPr>
              <a:t>Système statistique de </a:t>
            </a:r>
            <a:r>
              <a:rPr lang="fr-FR" sz="1500" b="1" i="1" cap="small" dirty="0" smtClean="0">
                <a:solidFill>
                  <a:schemeClr val="tx1">
                    <a:lumMod val="50000"/>
                    <a:lumOff val="50000"/>
                  </a:schemeClr>
                </a:solidFill>
                <a:latin typeface="+mj-lt"/>
                <a:ea typeface="+mj-ea"/>
                <a:cs typeface="+mj-cs"/>
              </a:rPr>
              <a:t>l’OMI - Externe</a:t>
            </a:r>
            <a:endParaRPr lang="fr-FR" sz="1500" b="1" i="1" cap="small"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4267831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11</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4" name="Rectangle 2"/>
          <p:cNvSpPr txBox="1">
            <a:spLocks noChangeArrowheads="1"/>
          </p:cNvSpPr>
          <p:nvPr/>
        </p:nvSpPr>
        <p:spPr bwMode="auto">
          <a:xfrm>
            <a:off x="1475656" y="2996952"/>
            <a:ext cx="6337944" cy="428625"/>
          </a:xfrm>
          <a:prstGeom prst="rect">
            <a:avLst/>
          </a:prstGeom>
          <a:noFill/>
          <a:ln w="9525">
            <a:noFill/>
            <a:miter lim="800000"/>
            <a:headEnd/>
            <a:tailEnd/>
          </a:ln>
        </p:spPr>
        <p:txBody>
          <a:bodyPr/>
          <a:lstStyle/>
          <a:p>
            <a:pPr algn="ctr">
              <a:defRPr/>
            </a:pPr>
            <a:r>
              <a:rPr lang="fr-FR" b="1" i="1" cap="small" dirty="0" smtClean="0">
                <a:solidFill>
                  <a:schemeClr val="tx1">
                    <a:lumMod val="50000"/>
                    <a:lumOff val="50000"/>
                  </a:schemeClr>
                </a:solidFill>
                <a:latin typeface="+mj-lt"/>
                <a:ea typeface="+mj-ea"/>
                <a:cs typeface="+mj-cs"/>
              </a:rPr>
              <a:t>Résultats de l’Enquête Annuelle sur les Industries de Transformation</a:t>
            </a:r>
          </a:p>
          <a:p>
            <a:pPr algn="ctr">
              <a:defRPr/>
            </a:pPr>
            <a:endParaRPr lang="fr-FR" b="1" i="1" cap="small" dirty="0">
              <a:solidFill>
                <a:schemeClr val="tx1">
                  <a:lumMod val="50000"/>
                  <a:lumOff val="50000"/>
                </a:schemeClr>
              </a:solidFill>
              <a:latin typeface="+mj-lt"/>
              <a:ea typeface="+mj-ea"/>
              <a:cs typeface="+mj-cs"/>
            </a:endParaRPr>
          </a:p>
          <a:p>
            <a:pPr algn="ctr">
              <a:defRPr/>
            </a:pPr>
            <a:r>
              <a:rPr lang="fr-FR" sz="1600" b="1" i="1" cap="small" dirty="0" smtClean="0">
                <a:solidFill>
                  <a:srgbClr val="C00000"/>
                </a:solidFill>
                <a:latin typeface="+mj-lt"/>
                <a:ea typeface="+mj-ea"/>
                <a:cs typeface="+mj-cs"/>
              </a:rPr>
              <a:t>Niveau Régional</a:t>
            </a:r>
            <a:endParaRPr lang="fr-FR" sz="1600" b="1" i="1" cap="small" dirty="0">
              <a:solidFill>
                <a:srgbClr val="C00000"/>
              </a:solidFill>
              <a:latin typeface="+mj-lt"/>
              <a:ea typeface="+mj-ea"/>
              <a:cs typeface="+mj-cs"/>
            </a:endParaRPr>
          </a:p>
        </p:txBody>
      </p:sp>
    </p:spTree>
    <p:extLst>
      <p:ext uri="{BB962C8B-B14F-4D97-AF65-F5344CB8AC3E}">
        <p14:creationId xmlns:p14="http://schemas.microsoft.com/office/powerpoint/2010/main" val="4267831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422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r>
              <a:rPr lang="fr-FR" sz="2400" b="1" i="1" dirty="0">
                <a:solidFill>
                  <a:prstClr val="white"/>
                </a:solidFill>
              </a:rPr>
              <a:t>Tableau de Bord Régional : Contribution </a:t>
            </a:r>
            <a:r>
              <a:rPr lang="fr-FR" sz="2400" b="1" i="1" dirty="0" smtClean="0">
                <a:solidFill>
                  <a:prstClr val="white"/>
                </a:solidFill>
              </a:rPr>
              <a:t>2013</a:t>
            </a:r>
            <a:endParaRPr lang="fr-FR" sz="2400" dirty="0">
              <a:solidFill>
                <a:prstClr val="white"/>
              </a:solidFill>
            </a:endParaRPr>
          </a:p>
          <a:p>
            <a:pPr algn="ctr"/>
            <a:endParaRPr lang="fr-FR" sz="2400" dirty="0" smtClean="0">
              <a:solidFill>
                <a:prstClr val="white"/>
              </a:solidFill>
              <a:latin typeface="Arial" pitchFamily="34" charset="0"/>
              <a:cs typeface="Arial" pitchFamily="34" charset="0"/>
            </a:endParaRPr>
          </a:p>
        </p:txBody>
      </p:sp>
      <p:sp>
        <p:nvSpPr>
          <p:cNvPr id="4100" name="Rectangle 4"/>
          <p:cNvSpPr>
            <a:spLocks noChangeArrowheads="1"/>
          </p:cNvSpPr>
          <p:nvPr/>
        </p:nvSpPr>
        <p:spPr bwMode="auto">
          <a:xfrm>
            <a:off x="7112198" y="476672"/>
            <a:ext cx="1780282" cy="216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fr-FR" sz="1050" b="1" dirty="0" smtClean="0">
                <a:solidFill>
                  <a:prstClr val="black"/>
                </a:solidFill>
                <a:latin typeface="Calibri" pitchFamily="34" charset="0"/>
                <a:ea typeface="Arial" pitchFamily="34" charset="0"/>
              </a:rPr>
              <a:t>Valeur en millions </a:t>
            </a:r>
            <a:r>
              <a:rPr lang="fr-FR" sz="1100" b="1" dirty="0" smtClean="0">
                <a:solidFill>
                  <a:prstClr val="black"/>
                </a:solidFill>
                <a:latin typeface="Calibri" pitchFamily="34" charset="0"/>
                <a:ea typeface="Arial" pitchFamily="34" charset="0"/>
              </a:rPr>
              <a:t>de </a:t>
            </a:r>
            <a:r>
              <a:rPr lang="fr-FR" sz="1050" b="1" dirty="0" smtClean="0">
                <a:solidFill>
                  <a:prstClr val="black"/>
                </a:solidFill>
                <a:latin typeface="Calibri" pitchFamily="34" charset="0"/>
                <a:ea typeface="Arial" pitchFamily="34" charset="0"/>
              </a:rPr>
              <a:t>DH</a:t>
            </a:r>
            <a:endParaRPr lang="fr-FR" sz="2800" dirty="0" smtClean="0">
              <a:solidFill>
                <a:prstClr val="black"/>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647363459"/>
              </p:ext>
            </p:extLst>
          </p:nvPr>
        </p:nvGraphicFramePr>
        <p:xfrm>
          <a:off x="107504" y="692696"/>
          <a:ext cx="8928991" cy="5939960"/>
        </p:xfrm>
        <a:graphic>
          <a:graphicData uri="http://schemas.openxmlformats.org/drawingml/2006/table">
            <a:tbl>
              <a:tblPr/>
              <a:tblGrid>
                <a:gridCol w="808729"/>
                <a:gridCol w="527280"/>
                <a:gridCol w="668004"/>
                <a:gridCol w="668004"/>
                <a:gridCol w="668004"/>
                <a:gridCol w="668004"/>
                <a:gridCol w="668004"/>
                <a:gridCol w="668004"/>
                <a:gridCol w="668004"/>
                <a:gridCol w="790473"/>
                <a:gridCol w="790473"/>
                <a:gridCol w="668004"/>
                <a:gridCol w="668004"/>
              </a:tblGrid>
              <a:tr h="212300">
                <a:tc rowSpan="2">
                  <a:txBody>
                    <a:bodyPr/>
                    <a:lstStyle/>
                    <a:p>
                      <a:pPr algn="ctr" rtl="0" fontAlgn="ctr"/>
                      <a:r>
                        <a:rPr lang="fr-FR" sz="800" b="1" i="0" u="none" strike="noStrike" dirty="0">
                          <a:solidFill>
                            <a:srgbClr val="FFFFFF"/>
                          </a:solidFill>
                          <a:latin typeface="Arial"/>
                        </a:rPr>
                        <a:t>REGION </a:t>
                      </a:r>
                      <a:r>
                        <a:rPr lang="fr-FR" sz="800" b="1" i="0" u="none" strike="noStrike" dirty="0" smtClean="0">
                          <a:solidFill>
                            <a:srgbClr val="FFFFFF"/>
                          </a:solidFill>
                          <a:latin typeface="Arial"/>
                        </a:rPr>
                        <a:t>ECONOMIQUE</a:t>
                      </a:r>
                      <a:r>
                        <a:rPr lang="fr-FR" sz="800" b="1" i="0" u="none" strike="noStrike" dirty="0" smtClean="0">
                          <a:solidFill>
                            <a:srgbClr val="000000"/>
                          </a:solidFill>
                          <a:latin typeface="Times New Roman"/>
                        </a:rPr>
                        <a:t> </a:t>
                      </a:r>
                      <a:r>
                        <a:rPr lang="fr-FR" sz="800" b="1" i="0" u="none" strike="noStrike" dirty="0" smtClean="0">
                          <a:solidFill>
                            <a:srgbClr val="FFFFFF"/>
                          </a:solidFill>
                          <a:latin typeface="Arial"/>
                        </a:rPr>
                        <a:t>2013</a:t>
                      </a:r>
                      <a:endParaRPr lang="fr-FR" sz="800" b="1" i="0" u="none" strike="noStrike" dirty="0">
                        <a:solidFill>
                          <a:srgbClr val="FFFFFF"/>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gridSpan="2">
                  <a:txBody>
                    <a:bodyPr/>
                    <a:lstStyle/>
                    <a:p>
                      <a:pPr algn="ctr" rtl="0" fontAlgn="ctr"/>
                      <a:r>
                        <a:rPr lang="fr-FR" sz="800" b="1" i="0" u="none" strike="noStrike" kern="1200" dirty="0" smtClean="0">
                          <a:solidFill>
                            <a:srgbClr val="FFFFFF"/>
                          </a:solidFill>
                          <a:latin typeface="Arial"/>
                          <a:ea typeface="+mn-ea"/>
                          <a:cs typeface="+mn-cs"/>
                        </a:rPr>
                        <a:t>Nombre </a:t>
                      </a:r>
                    </a:p>
                    <a:p>
                      <a:pPr algn="ctr" rtl="0" fontAlgn="ctr"/>
                      <a:r>
                        <a:rPr lang="fr-FR" sz="800" b="1" i="0" u="none" strike="noStrike" kern="1200" dirty="0" smtClean="0">
                          <a:solidFill>
                            <a:srgbClr val="FFFFFF"/>
                          </a:solidFill>
                          <a:latin typeface="Arial"/>
                          <a:ea typeface="+mn-ea"/>
                          <a:cs typeface="+mn-cs"/>
                        </a:rPr>
                        <a:t>Etablissements</a:t>
                      </a:r>
                      <a:endParaRPr lang="fr-FR" sz="800" b="1" i="0" u="none" strike="noStrike" kern="1200" dirty="0">
                        <a:solidFill>
                          <a:srgbClr val="FFFFFF"/>
                        </a:solidFill>
                        <a:latin typeface="Arial"/>
                        <a:ea typeface="+mn-ea"/>
                        <a:cs typeface="+mn-cs"/>
                      </a:endParaRPr>
                    </a:p>
                  </a:txBody>
                  <a:tcPr marL="5455" marR="5455" marT="545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fr-FR"/>
                    </a:p>
                  </a:txBody>
                  <a:tcPr/>
                </a:tc>
                <a:tc gridSpan="2">
                  <a:txBody>
                    <a:bodyPr/>
                    <a:lstStyle/>
                    <a:p>
                      <a:pPr algn="ctr" rtl="0" fontAlgn="ctr"/>
                      <a:r>
                        <a:rPr lang="fr-FR" sz="800" b="1" i="0" u="none" strike="noStrike" dirty="0">
                          <a:solidFill>
                            <a:srgbClr val="FFFFFF"/>
                          </a:solidFill>
                          <a:latin typeface="Arial"/>
                        </a:rPr>
                        <a:t>Export</a:t>
                      </a:r>
                      <a:r>
                        <a:rPr lang="fr-FR" sz="800" b="1" i="0" u="none" strike="noStrike" dirty="0">
                          <a:solidFill>
                            <a:srgbClr val="000000"/>
                          </a:solidFill>
                          <a:latin typeface="Times New Roman"/>
                        </a:rPr>
                        <a:t> </a:t>
                      </a:r>
                      <a:endParaRPr lang="fr-FR" sz="800" b="1" i="0" u="none" strike="noStrike" dirty="0">
                        <a:solidFill>
                          <a:srgbClr val="FFFFFF"/>
                        </a:solidFill>
                        <a:latin typeface="Arial"/>
                      </a:endParaRPr>
                    </a:p>
                  </a:txBody>
                  <a:tcPr marL="5455" marR="5455" marT="545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fr-FR"/>
                    </a:p>
                  </a:txBody>
                  <a:tcPr/>
                </a:tc>
                <a:tc gridSpan="2">
                  <a:txBody>
                    <a:bodyPr/>
                    <a:lstStyle/>
                    <a:p>
                      <a:pPr algn="ctr" rtl="0" fontAlgn="ctr"/>
                      <a:r>
                        <a:rPr lang="fr-FR" sz="800" b="1" i="0" u="none" strike="noStrike" dirty="0" smtClean="0">
                          <a:solidFill>
                            <a:srgbClr val="FFFFFF"/>
                          </a:solidFill>
                          <a:latin typeface="Arial"/>
                        </a:rPr>
                        <a:t>Production</a:t>
                      </a:r>
                      <a:endParaRPr lang="fr-FR" sz="800" b="1" i="0" u="none" strike="noStrike" dirty="0">
                        <a:solidFill>
                          <a:srgbClr val="FFFFFF"/>
                        </a:solidFill>
                        <a:latin typeface="Arial"/>
                      </a:endParaRPr>
                    </a:p>
                  </a:txBody>
                  <a:tcPr marL="5455" marR="5455" marT="545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fr-FR"/>
                    </a:p>
                  </a:txBody>
                  <a:tcPr/>
                </a:tc>
                <a:tc gridSpan="2">
                  <a:txBody>
                    <a:bodyPr/>
                    <a:lstStyle/>
                    <a:p>
                      <a:pPr algn="ctr" rtl="0" fontAlgn="ctr"/>
                      <a:r>
                        <a:rPr lang="fr-FR" sz="800" b="1" i="0" u="none" strike="noStrike" dirty="0" smtClean="0">
                          <a:solidFill>
                            <a:srgbClr val="FFFFFF"/>
                          </a:solidFill>
                          <a:latin typeface="Arial"/>
                        </a:rPr>
                        <a:t>Investissement</a:t>
                      </a:r>
                      <a:endParaRPr lang="fr-FR" sz="800" b="1" i="0" u="none" strike="noStrike" dirty="0">
                        <a:solidFill>
                          <a:srgbClr val="FFFFFF"/>
                        </a:solidFill>
                        <a:latin typeface="Arial"/>
                      </a:endParaRPr>
                    </a:p>
                  </a:txBody>
                  <a:tcPr marL="5455" marR="5455" marT="545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fr-FR"/>
                    </a:p>
                  </a:txBody>
                  <a:tcPr/>
                </a:tc>
                <a:tc gridSpan="2">
                  <a:txBody>
                    <a:bodyPr/>
                    <a:lstStyle/>
                    <a:p>
                      <a:pPr algn="ctr" rtl="0" fontAlgn="ctr"/>
                      <a:r>
                        <a:rPr lang="fr-FR" sz="800" b="1" i="0" u="none" strike="noStrike" dirty="0" smtClean="0">
                          <a:solidFill>
                            <a:srgbClr val="FFFFFF"/>
                          </a:solidFill>
                          <a:latin typeface="Arial"/>
                        </a:rPr>
                        <a:t>Valeur</a:t>
                      </a:r>
                      <a:r>
                        <a:rPr lang="fr-FR" sz="800" b="1" i="0" u="none" strike="noStrike" baseline="0" dirty="0" smtClean="0">
                          <a:solidFill>
                            <a:srgbClr val="FFFFFF"/>
                          </a:solidFill>
                          <a:latin typeface="Arial"/>
                        </a:rPr>
                        <a:t> </a:t>
                      </a:r>
                      <a:r>
                        <a:rPr lang="fr-FR" sz="800" b="1" i="0" u="none" strike="noStrike" dirty="0" smtClean="0">
                          <a:solidFill>
                            <a:srgbClr val="FFFFFF"/>
                          </a:solidFill>
                          <a:latin typeface="Arial"/>
                        </a:rPr>
                        <a:t>ajoutée</a:t>
                      </a:r>
                      <a:r>
                        <a:rPr lang="fr-FR" sz="800" b="1" i="0" u="none" strike="noStrike" dirty="0" smtClean="0">
                          <a:solidFill>
                            <a:srgbClr val="000000"/>
                          </a:solidFill>
                          <a:latin typeface="Times New Roman"/>
                        </a:rPr>
                        <a:t>  </a:t>
                      </a:r>
                      <a:endParaRPr lang="fr-FR" sz="800" b="1" i="0" u="none" strike="noStrike" dirty="0">
                        <a:solidFill>
                          <a:srgbClr val="FFFFFF"/>
                        </a:solidFill>
                        <a:latin typeface="Arial"/>
                      </a:endParaRPr>
                    </a:p>
                  </a:txBody>
                  <a:tcPr marL="5455" marR="5455" marT="545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fr-FR"/>
                    </a:p>
                  </a:txBody>
                  <a:tcPr/>
                </a:tc>
                <a:tc gridSpan="2">
                  <a:txBody>
                    <a:bodyPr/>
                    <a:lstStyle/>
                    <a:p>
                      <a:pPr algn="ctr" rtl="0" fontAlgn="ctr"/>
                      <a:r>
                        <a:rPr lang="fr-FR" sz="800" b="1" i="0" u="none" strike="noStrike">
                          <a:solidFill>
                            <a:srgbClr val="FFFFFF"/>
                          </a:solidFill>
                          <a:latin typeface="Arial"/>
                        </a:rPr>
                        <a:t>Effectif</a:t>
                      </a:r>
                      <a:r>
                        <a:rPr lang="fr-FR" sz="800" b="1" i="0" u="none" strike="noStrike">
                          <a:solidFill>
                            <a:srgbClr val="000000"/>
                          </a:solidFill>
                          <a:latin typeface="Times New Roman"/>
                        </a:rPr>
                        <a:t> </a:t>
                      </a:r>
                      <a:endParaRPr lang="fr-FR" sz="800" b="1" i="0" u="none" strike="noStrike">
                        <a:solidFill>
                          <a:srgbClr val="FFFFFF"/>
                        </a:solidFill>
                        <a:latin typeface="Arial"/>
                      </a:endParaRPr>
                    </a:p>
                  </a:txBody>
                  <a:tcPr marL="5455" marR="5455" marT="5455"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fr-FR"/>
                    </a:p>
                  </a:txBody>
                  <a:tcPr/>
                </a:tc>
              </a:tr>
              <a:tr h="165123">
                <a:tc vMerge="1">
                  <a:txBody>
                    <a:bodyPr/>
                    <a:lstStyle/>
                    <a:p>
                      <a:endParaRPr lang="fr-FR"/>
                    </a:p>
                  </a:txBody>
                  <a:tcPr/>
                </a:tc>
                <a:tc>
                  <a:txBody>
                    <a:bodyPr/>
                    <a:lstStyle/>
                    <a:p>
                      <a:pPr algn="ctr" rtl="0" fontAlgn="t"/>
                      <a:r>
                        <a:rPr lang="fr-FR" sz="800" b="1" i="0" u="none" strike="noStrike" dirty="0">
                          <a:solidFill>
                            <a:srgbClr val="000000"/>
                          </a:solidFill>
                          <a:latin typeface="Arial"/>
                        </a:rPr>
                        <a:t>Valeur</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fontAlgn="t"/>
                      <a:r>
                        <a:rPr lang="fr-FR" sz="800" b="1" i="0" u="none" strike="noStrike" dirty="0">
                          <a:solidFill>
                            <a:srgbClr val="000000"/>
                          </a:solidFill>
                          <a:latin typeface="Arial"/>
                        </a:rPr>
                        <a:t>%</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ctr" rtl="0" fontAlgn="t"/>
                      <a:r>
                        <a:rPr lang="fr-FR" sz="800" b="1" i="0" u="none" strike="noStrike" dirty="0">
                          <a:solidFill>
                            <a:srgbClr val="000000"/>
                          </a:solidFill>
                          <a:latin typeface="Arial"/>
                        </a:rPr>
                        <a:t>Valeur</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fontAlgn="t"/>
                      <a:r>
                        <a:rPr lang="fr-FR" sz="800" b="1" i="0" u="none" strike="noStrike" dirty="0">
                          <a:solidFill>
                            <a:srgbClr val="000000"/>
                          </a:solidFill>
                          <a:latin typeface="Arial"/>
                        </a:rPr>
                        <a:t>%</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ctr" rtl="0" fontAlgn="t"/>
                      <a:r>
                        <a:rPr lang="fr-FR" sz="800" b="1" i="0" u="none" strike="noStrike" dirty="0">
                          <a:solidFill>
                            <a:srgbClr val="000000"/>
                          </a:solidFill>
                          <a:latin typeface="Arial"/>
                        </a:rPr>
                        <a:t>Valeur</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fontAlgn="t"/>
                      <a:r>
                        <a:rPr lang="fr-FR" sz="800" b="1" i="0" u="none" strike="noStrike" dirty="0">
                          <a:solidFill>
                            <a:srgbClr val="000000"/>
                          </a:solidFill>
                          <a:latin typeface="Arial"/>
                        </a:rPr>
                        <a:t>%</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ctr" rtl="0" fontAlgn="t"/>
                      <a:r>
                        <a:rPr lang="fr-FR" sz="800" b="1" i="0" u="none" strike="noStrike" dirty="0">
                          <a:solidFill>
                            <a:srgbClr val="000000"/>
                          </a:solidFill>
                          <a:latin typeface="Arial"/>
                        </a:rPr>
                        <a:t>Valeur</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fontAlgn="t"/>
                      <a:r>
                        <a:rPr lang="fr-FR" sz="800" b="1" i="0" u="none" strike="noStrike" dirty="0">
                          <a:solidFill>
                            <a:srgbClr val="000000"/>
                          </a:solidFill>
                          <a:latin typeface="Arial"/>
                        </a:rPr>
                        <a:t>%</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ctr" rtl="0" fontAlgn="t"/>
                      <a:r>
                        <a:rPr lang="fr-FR" sz="800" b="1" i="0" u="none" strike="noStrike" dirty="0">
                          <a:solidFill>
                            <a:srgbClr val="000000"/>
                          </a:solidFill>
                          <a:latin typeface="Arial"/>
                        </a:rPr>
                        <a:t>Valeur</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fontAlgn="t"/>
                      <a:r>
                        <a:rPr lang="fr-FR" sz="800" b="1" i="0" u="none" strike="noStrike" dirty="0">
                          <a:solidFill>
                            <a:srgbClr val="000000"/>
                          </a:solidFill>
                          <a:latin typeface="Arial"/>
                        </a:rPr>
                        <a:t>%</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ctr" rtl="0" fontAlgn="t"/>
                      <a:r>
                        <a:rPr lang="fr-FR" sz="800" b="1" i="0" u="none" strike="noStrike" dirty="0">
                          <a:solidFill>
                            <a:srgbClr val="000000"/>
                          </a:solidFill>
                          <a:latin typeface="Arial"/>
                        </a:rPr>
                        <a:t>Valeur</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fontAlgn="t"/>
                      <a:r>
                        <a:rPr lang="fr-FR" sz="800" b="1" i="0" u="none" strike="noStrike" dirty="0">
                          <a:solidFill>
                            <a:srgbClr val="000000"/>
                          </a:solidFill>
                          <a:latin typeface="Arial"/>
                        </a:rPr>
                        <a:t>%</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85286">
                <a:tc>
                  <a:txBody>
                    <a:bodyPr/>
                    <a:lstStyle/>
                    <a:p>
                      <a:pPr algn="l" rtl="0" fontAlgn="t"/>
                      <a:r>
                        <a:rPr lang="fr-FR" sz="800" b="1" i="0" u="none" strike="noStrike" dirty="0" smtClean="0">
                          <a:solidFill>
                            <a:srgbClr val="000000"/>
                          </a:solidFill>
                          <a:latin typeface="Arial"/>
                        </a:rPr>
                        <a:t>CHAOUIA-OUARDIGHA</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548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7,0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3 </a:t>
                      </a:r>
                      <a:r>
                        <a:rPr lang="fr-FR" sz="900" b="1" i="0" u="none" strike="noStrike" kern="1200" dirty="0">
                          <a:solidFill>
                            <a:srgbClr val="000000"/>
                          </a:solidFill>
                          <a:latin typeface="Arial"/>
                          <a:ea typeface="+mn-ea"/>
                          <a:cs typeface="+mn-cs"/>
                        </a:rPr>
                        <a:t>294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30 518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7,8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1 092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8 182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7,9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33 638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5,9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9631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800" b="1" i="0" u="none" strike="noStrike" dirty="0" smtClean="0">
                          <a:solidFill>
                            <a:srgbClr val="000000"/>
                          </a:solidFill>
                          <a:latin typeface="Arial"/>
                        </a:rPr>
                        <a:t>DOUKALA-ABDA</a:t>
                      </a:r>
                      <a:r>
                        <a:rPr lang="fr-FR" sz="800" b="1" i="0" u="none" strike="noStrike" dirty="0" smtClean="0">
                          <a:solidFill>
                            <a:srgbClr val="000000"/>
                          </a:solidFill>
                          <a:latin typeface="Times New Roman"/>
                        </a:rPr>
                        <a:t> </a:t>
                      </a:r>
                      <a:endParaRPr lang="fr-FR" sz="800" b="1" i="0" u="none" strike="noStrike" dirty="0" smtClean="0">
                        <a:solidFill>
                          <a:srgbClr val="000000"/>
                        </a:solidFill>
                        <a:latin typeface="Arial"/>
                      </a:endParaRPr>
                    </a:p>
                    <a:p>
                      <a:pPr algn="l" rtl="0" fontAlgn="t"/>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294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3,8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30 </a:t>
                      </a:r>
                      <a:r>
                        <a:rPr lang="fr-FR" sz="900" b="1" i="0" u="none" strike="noStrike" kern="1200" dirty="0">
                          <a:solidFill>
                            <a:srgbClr val="000000"/>
                          </a:solidFill>
                          <a:latin typeface="Arial"/>
                          <a:ea typeface="+mn-ea"/>
                          <a:cs typeface="+mn-cs"/>
                        </a:rPr>
                        <a:t>928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26,7</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51 040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13,0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8 582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35,0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12 894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12,4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27 </a:t>
                      </a:r>
                      <a:r>
                        <a:rPr lang="fr-FR" sz="900" b="1" i="0" u="none" strike="noStrike" kern="1200" dirty="0">
                          <a:solidFill>
                            <a:srgbClr val="000000"/>
                          </a:solidFill>
                          <a:latin typeface="Arial"/>
                          <a:ea typeface="+mn-ea"/>
                          <a:cs typeface="+mn-cs"/>
                        </a:rPr>
                        <a:t>781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4,9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59477">
                <a:tc>
                  <a:txBody>
                    <a:bodyPr/>
                    <a:lstStyle/>
                    <a:p>
                      <a:pPr algn="l" rtl="0" fontAlgn="t"/>
                      <a:r>
                        <a:rPr lang="fr-FR" sz="800" b="1" i="0" u="none" strike="noStrike" dirty="0" smtClean="0">
                          <a:solidFill>
                            <a:srgbClr val="000000"/>
                          </a:solidFill>
                          <a:latin typeface="Arial"/>
                        </a:rPr>
                        <a:t>FES-BOULMANE</a:t>
                      </a:r>
                      <a:r>
                        <a:rPr lang="fr-FR" sz="800" b="1" i="0" u="none" strike="noStrike" dirty="0" smtClean="0">
                          <a:solidFill>
                            <a:srgbClr val="000000"/>
                          </a:solidFill>
                          <a:latin typeface="Times New Roman"/>
                        </a:rPr>
                        <a:t> </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670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8,6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2 192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9 175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a:solidFill>
                            <a:srgbClr val="000000"/>
                          </a:solidFill>
                          <a:latin typeface="Arial"/>
                          <a:ea typeface="+mn-ea"/>
                          <a:cs typeface="+mn-cs"/>
                        </a:rPr>
                        <a:t>                 365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2 352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29 765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5,2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85286">
                <a:tc>
                  <a:txBody>
                    <a:bodyPr/>
                    <a:lstStyle/>
                    <a:p>
                      <a:pPr algn="l" rtl="0" fontAlgn="t"/>
                      <a:r>
                        <a:rPr lang="fr-FR" sz="800" b="1" i="0" u="none" strike="noStrike" dirty="0" smtClean="0">
                          <a:solidFill>
                            <a:srgbClr val="000000"/>
                          </a:solidFill>
                          <a:latin typeface="Arial"/>
                        </a:rPr>
                        <a:t>GHARB-CHRARDA-BENI HSSEN</a:t>
                      </a:r>
                      <a:r>
                        <a:rPr lang="fr-FR" sz="800" b="1" i="0" u="none" strike="noStrike" dirty="0" smtClean="0">
                          <a:solidFill>
                            <a:srgbClr val="000000"/>
                          </a:solidFill>
                          <a:latin typeface="Times New Roman"/>
                        </a:rPr>
                        <a:t> </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201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5 </a:t>
                      </a:r>
                      <a:r>
                        <a:rPr lang="fr-FR" sz="900" b="1" i="0" u="none" strike="noStrike" kern="1200" dirty="0">
                          <a:solidFill>
                            <a:srgbClr val="000000"/>
                          </a:solidFill>
                          <a:latin typeface="Arial"/>
                          <a:ea typeface="+mn-ea"/>
                          <a:cs typeface="+mn-cs"/>
                        </a:rPr>
                        <a:t>528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4,8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8 </a:t>
                      </a:r>
                      <a:r>
                        <a:rPr lang="fr-FR" sz="900" b="1" i="0" u="none" strike="noStrike" kern="1200" dirty="0">
                          <a:solidFill>
                            <a:srgbClr val="000000"/>
                          </a:solidFill>
                          <a:latin typeface="Arial"/>
                          <a:ea typeface="+mn-ea"/>
                          <a:cs typeface="+mn-cs"/>
                        </a:rPr>
                        <a:t>756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379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1 905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22 544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3,9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85286">
                <a:tc>
                  <a:txBody>
                    <a:bodyPr/>
                    <a:lstStyle/>
                    <a:p>
                      <a:pPr algn="l" rtl="0" fontAlgn="t"/>
                      <a:r>
                        <a:rPr lang="fr-FR" sz="800" b="1" i="0" u="none" strike="noStrike" dirty="0" smtClean="0">
                          <a:solidFill>
                            <a:srgbClr val="000000"/>
                          </a:solidFill>
                          <a:latin typeface="Arial"/>
                        </a:rPr>
                        <a:t>GRAND CASABLANCA</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2 424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31,1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34 825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30,1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177 745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45,4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9 289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37,8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45 775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44,0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214 </a:t>
                      </a:r>
                      <a:r>
                        <a:rPr lang="fr-FR" sz="900" b="1" i="0" u="none" strike="noStrike" kern="1200" dirty="0">
                          <a:solidFill>
                            <a:srgbClr val="000000"/>
                          </a:solidFill>
                          <a:latin typeface="Arial"/>
                          <a:ea typeface="+mn-ea"/>
                          <a:cs typeface="+mn-cs"/>
                        </a:rPr>
                        <a:t>367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37,5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59477">
                <a:tc>
                  <a:txBody>
                    <a:bodyPr/>
                    <a:lstStyle/>
                    <a:p>
                      <a:pPr algn="l" rtl="0" fontAlgn="t"/>
                      <a:r>
                        <a:rPr lang="fr-FR" sz="800" b="1" i="0" u="none" strike="noStrike" dirty="0" smtClean="0">
                          <a:solidFill>
                            <a:srgbClr val="000000"/>
                          </a:solidFill>
                          <a:latin typeface="Times New Roman"/>
                        </a:rPr>
                        <a:t> GUELMIM</a:t>
                      </a:r>
                      <a:r>
                        <a:rPr lang="fr-FR" sz="800" b="1" i="0" u="none" strike="noStrike" baseline="0" dirty="0" smtClean="0">
                          <a:solidFill>
                            <a:srgbClr val="000000"/>
                          </a:solidFill>
                          <a:latin typeface="Times New Roman"/>
                        </a:rPr>
                        <a:t> ES ESMARA</a:t>
                      </a: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26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519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731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53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145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4 104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0,7</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85286">
                <a:tc>
                  <a:txBody>
                    <a:bodyPr/>
                    <a:lstStyle/>
                    <a:p>
                      <a:pPr algn="l" rtl="0" fontAlgn="t"/>
                      <a:r>
                        <a:rPr lang="fr-FR" sz="800" b="1" i="0" u="none" strike="noStrike" dirty="0" smtClean="0">
                          <a:solidFill>
                            <a:srgbClr val="000000"/>
                          </a:solidFill>
                          <a:latin typeface="Arial"/>
                        </a:rPr>
                        <a:t>LAAYOUN</a:t>
                      </a:r>
                      <a:r>
                        <a:rPr lang="fr-FR" sz="800" b="1" i="0" u="none" strike="noStrike" baseline="0" dirty="0" smtClean="0">
                          <a:solidFill>
                            <a:srgbClr val="000000"/>
                          </a:solidFill>
                          <a:latin typeface="Arial"/>
                        </a:rPr>
                        <a:t> BOUJDOUR SAKIA HAMRA</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234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704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0,6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4 278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148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0,6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4 271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7 105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66516">
                <a:tc>
                  <a:txBody>
                    <a:bodyPr/>
                    <a:lstStyle/>
                    <a:p>
                      <a:pPr algn="l" rtl="0" fontAlgn="t"/>
                      <a:r>
                        <a:rPr lang="fr-FR" sz="800" b="1" i="0" u="none" strike="noStrike" dirty="0" smtClean="0">
                          <a:solidFill>
                            <a:srgbClr val="000000"/>
                          </a:solidFill>
                          <a:latin typeface="Arial"/>
                        </a:rPr>
                        <a:t>MARRAKECH</a:t>
                      </a:r>
                      <a:r>
                        <a:rPr lang="fr-FR" sz="800" b="1" i="0" u="none" strike="noStrike" baseline="0" dirty="0" smtClean="0">
                          <a:solidFill>
                            <a:srgbClr val="000000"/>
                          </a:solidFill>
                          <a:latin typeface="Arial"/>
                        </a:rPr>
                        <a:t>-TENSIFT AL HAOUZ</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536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6,9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1 </a:t>
                      </a:r>
                      <a:r>
                        <a:rPr lang="fr-FR" sz="900" b="1" i="0" u="none" strike="noStrike" kern="1200" dirty="0">
                          <a:solidFill>
                            <a:srgbClr val="000000"/>
                          </a:solidFill>
                          <a:latin typeface="Arial"/>
                          <a:ea typeface="+mn-ea"/>
                          <a:cs typeface="+mn-cs"/>
                        </a:rPr>
                        <a:t>429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8 884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396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2 375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21 177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3,7</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85286">
                <a:tc>
                  <a:txBody>
                    <a:bodyPr/>
                    <a:lstStyle/>
                    <a:p>
                      <a:pPr algn="l" rtl="0" fontAlgn="t"/>
                      <a:r>
                        <a:rPr lang="fr-FR" sz="800" b="1" i="0" u="none" strike="noStrike" dirty="0" smtClean="0">
                          <a:solidFill>
                            <a:srgbClr val="000000"/>
                          </a:solidFill>
                          <a:latin typeface="Times New Roman"/>
                        </a:rPr>
                        <a:t> MEKNES-TAFILALT</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265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511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0,4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13 780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131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0,5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2 888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14 174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02103">
                <a:tc>
                  <a:txBody>
                    <a:bodyPr/>
                    <a:lstStyle/>
                    <a:p>
                      <a:pPr algn="l" rtl="0" fontAlgn="t"/>
                      <a:r>
                        <a:rPr lang="fr-FR" sz="800" b="1" i="0" u="none" strike="noStrike" dirty="0" smtClean="0">
                          <a:solidFill>
                            <a:srgbClr val="000000"/>
                          </a:solidFill>
                          <a:latin typeface="Arial"/>
                        </a:rPr>
                        <a:t>OUED</a:t>
                      </a:r>
                      <a:r>
                        <a:rPr lang="fr-FR" sz="800" b="1" i="0" u="none" strike="noStrike" baseline="0" dirty="0" smtClean="0">
                          <a:solidFill>
                            <a:srgbClr val="000000"/>
                          </a:solidFill>
                          <a:latin typeface="Arial"/>
                        </a:rPr>
                        <a:t> DAHAB</a:t>
                      </a:r>
                    </a:p>
                    <a:p>
                      <a:pPr algn="l" rtl="0" fontAlgn="t"/>
                      <a:r>
                        <a:rPr lang="fr-FR" sz="800" b="1" i="0" u="none" strike="noStrike" baseline="0" dirty="0" smtClean="0">
                          <a:solidFill>
                            <a:srgbClr val="000000"/>
                          </a:solidFill>
                          <a:latin typeface="Arial"/>
                        </a:rPr>
                        <a:t>LAGOUIRA</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33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291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617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300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1 469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39505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800" b="1" i="0" u="none" strike="noStrike" dirty="0" smtClean="0">
                          <a:solidFill>
                            <a:srgbClr val="000000"/>
                          </a:solidFill>
                          <a:latin typeface="Arial"/>
                        </a:rPr>
                        <a:t>RABAT-SALE-ZEMMOUR-ZAER</a:t>
                      </a:r>
                      <a:r>
                        <a:rPr lang="fr-FR" sz="800" b="1" i="0" u="none" strike="noStrike" dirty="0" smtClean="0">
                          <a:solidFill>
                            <a:srgbClr val="000000"/>
                          </a:solidFill>
                          <a:latin typeface="Times New Roman"/>
                        </a:rPr>
                        <a:t> </a:t>
                      </a:r>
                      <a:endParaRPr lang="fr-FR" sz="800" b="1" i="0" u="none" strike="noStrike" dirty="0" smtClean="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559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7,2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2 736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16 </a:t>
                      </a:r>
                      <a:r>
                        <a:rPr lang="fr-FR" sz="900" b="1" i="0" u="none" strike="noStrike" kern="1200" dirty="0">
                          <a:solidFill>
                            <a:srgbClr val="000000"/>
                          </a:solidFill>
                          <a:latin typeface="Arial"/>
                          <a:ea typeface="+mn-ea"/>
                          <a:cs typeface="+mn-cs"/>
                        </a:rPr>
                        <a:t>298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932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6 232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6,0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35 085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6,1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59477">
                <a:tc>
                  <a:txBody>
                    <a:bodyPr/>
                    <a:lstStyle/>
                    <a:p>
                      <a:pPr algn="l" rtl="0" fontAlgn="t"/>
                      <a:r>
                        <a:rPr lang="fr-FR" sz="800" b="1" i="0" u="none" strike="noStrike" dirty="0" smtClean="0">
                          <a:solidFill>
                            <a:srgbClr val="000000"/>
                          </a:solidFill>
                          <a:latin typeface="Arial"/>
                        </a:rPr>
                        <a:t>L’ORIENTAL</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386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5,0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347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7 381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142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1 290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10 226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1,8</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59477">
                <a:tc>
                  <a:txBody>
                    <a:bodyPr/>
                    <a:lstStyle/>
                    <a:p>
                      <a:pPr algn="l" rtl="0" fontAlgn="t"/>
                      <a:r>
                        <a:rPr lang="fr-FR" sz="800" b="1" i="0" u="none" strike="noStrike" dirty="0" smtClean="0">
                          <a:solidFill>
                            <a:srgbClr val="000000"/>
                          </a:solidFill>
                          <a:latin typeface="Arial"/>
                        </a:rPr>
                        <a:t>SOUSS MASSA DRAA</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411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5,3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3 </a:t>
                      </a:r>
                      <a:r>
                        <a:rPr lang="fr-FR" sz="900" b="1" i="0" u="none" strike="noStrike" kern="1200" dirty="0">
                          <a:solidFill>
                            <a:srgbClr val="000000"/>
                          </a:solidFill>
                          <a:latin typeface="Arial"/>
                          <a:ea typeface="+mn-ea"/>
                          <a:cs typeface="+mn-cs"/>
                        </a:rPr>
                        <a:t>673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17 </a:t>
                      </a:r>
                      <a:r>
                        <a:rPr lang="fr-FR" sz="900" b="1" i="0" u="none" strike="noStrike" kern="1200" dirty="0">
                          <a:solidFill>
                            <a:srgbClr val="000000"/>
                          </a:solidFill>
                          <a:latin typeface="Arial"/>
                          <a:ea typeface="+mn-ea"/>
                          <a:cs typeface="+mn-cs"/>
                        </a:rPr>
                        <a:t>417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878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3,6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4 372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4,2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29 945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5,2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59477">
                <a:tc>
                  <a:txBody>
                    <a:bodyPr/>
                    <a:lstStyle/>
                    <a:p>
                      <a:pPr algn="l" rtl="0" fontAlgn="t"/>
                      <a:r>
                        <a:rPr lang="fr-FR" sz="800" b="1" i="0" u="none" strike="noStrike" dirty="0" smtClean="0">
                          <a:solidFill>
                            <a:srgbClr val="000000"/>
                          </a:solidFill>
                          <a:latin typeface="Arial"/>
                        </a:rPr>
                        <a:t>TADLA AZILAL</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187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40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4 126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1,1</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8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895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3 137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240602">
                <a:tc>
                  <a:txBody>
                    <a:bodyPr/>
                    <a:lstStyle/>
                    <a:p>
                      <a:pPr algn="l" rtl="0" fontAlgn="t"/>
                      <a:r>
                        <a:rPr lang="fr-FR" sz="800" b="1" i="0" u="none" strike="noStrike" dirty="0" smtClean="0">
                          <a:solidFill>
                            <a:srgbClr val="000000"/>
                          </a:solidFill>
                          <a:latin typeface="Arial"/>
                        </a:rPr>
                        <a:t>TANGER</a:t>
                      </a:r>
                      <a:r>
                        <a:rPr lang="fr-FR" sz="800" b="1" i="0" u="none" strike="noStrike" baseline="0" dirty="0" smtClean="0">
                          <a:solidFill>
                            <a:srgbClr val="000000"/>
                          </a:solidFill>
                          <a:latin typeface="Arial"/>
                        </a:rPr>
                        <a:t> TETOUAN</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810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10,4</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28 </a:t>
                      </a:r>
                      <a:r>
                        <a:rPr lang="fr-FR" sz="900" b="1" i="0" u="none" strike="noStrike" kern="1200" dirty="0">
                          <a:solidFill>
                            <a:srgbClr val="000000"/>
                          </a:solidFill>
                          <a:latin typeface="Arial"/>
                          <a:ea typeface="+mn-ea"/>
                          <a:cs typeface="+mn-cs"/>
                        </a:rPr>
                        <a:t>453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24,6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40 </a:t>
                      </a:r>
                      <a:r>
                        <a:rPr lang="fr-FR" sz="900" b="1" i="0" u="none" strike="noStrike" kern="1200" dirty="0">
                          <a:solidFill>
                            <a:srgbClr val="000000"/>
                          </a:solidFill>
                          <a:latin typeface="Arial"/>
                          <a:ea typeface="+mn-ea"/>
                          <a:cs typeface="+mn-cs"/>
                        </a:rPr>
                        <a:t>257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 </a:t>
                      </a:r>
                      <a:r>
                        <a:rPr lang="fr-FR" sz="900" b="1" i="0" u="none" strike="noStrike" kern="1200" dirty="0">
                          <a:solidFill>
                            <a:srgbClr val="000000"/>
                          </a:solidFill>
                          <a:latin typeface="Arial"/>
                          <a:ea typeface="+mn-ea"/>
                          <a:cs typeface="+mn-cs"/>
                        </a:rPr>
                        <a:t>094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8,5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9 883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9,5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111 261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19,5</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42335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800" b="1" i="0" u="none" strike="noStrike" dirty="0" smtClean="0">
                          <a:solidFill>
                            <a:srgbClr val="000000"/>
                          </a:solidFill>
                          <a:latin typeface="Arial"/>
                        </a:rPr>
                        <a:t>TAZA-AL HOCEIMA-TAOUNATE</a:t>
                      </a:r>
                      <a:r>
                        <a:rPr lang="fr-FR" sz="800" b="1" i="0" u="none" strike="noStrike" dirty="0" smtClean="0">
                          <a:solidFill>
                            <a:srgbClr val="000000"/>
                          </a:solidFill>
                          <a:latin typeface="Times New Roman"/>
                        </a:rPr>
                        <a:t> </a:t>
                      </a:r>
                      <a:endParaRPr lang="fr-FR" sz="800" b="1" i="0" u="none" strike="noStrike" dirty="0" smtClean="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200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2,6</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210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900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0,2</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62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262   </a:t>
                      </a:r>
                      <a:endParaRPr lang="fr-FR" sz="900" b="1" i="0" u="none" strike="noStrike" kern="1200" dirty="0">
                        <a:solidFill>
                          <a:srgbClr val="0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0,3</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5 399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r" fontAlgn="b"/>
                      <a:r>
                        <a:rPr lang="fr-FR" sz="900" b="1" i="0" u="none" strike="noStrike" kern="1200" dirty="0" smtClean="0">
                          <a:solidFill>
                            <a:srgbClr val="C00000"/>
                          </a:solidFill>
                          <a:latin typeface="Arial"/>
                          <a:ea typeface="+mn-ea"/>
                          <a:cs typeface="+mn-cs"/>
                        </a:rPr>
                        <a:t>0,9</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r h="165123">
                <a:tc>
                  <a:txBody>
                    <a:bodyPr/>
                    <a:lstStyle/>
                    <a:p>
                      <a:pPr algn="l" rtl="0" fontAlgn="t"/>
                      <a:r>
                        <a:rPr lang="fr-FR" sz="800" b="1" i="0" u="none" strike="noStrike" dirty="0">
                          <a:solidFill>
                            <a:srgbClr val="000000"/>
                          </a:solidFill>
                          <a:latin typeface="Arial"/>
                        </a:rPr>
                        <a:t>TOTAL</a:t>
                      </a:r>
                      <a:r>
                        <a:rPr lang="fr-FR" sz="800" b="1" i="0" u="none" strike="noStrike" dirty="0">
                          <a:solidFill>
                            <a:srgbClr val="000000"/>
                          </a:solidFill>
                          <a:latin typeface="Times New Roman"/>
                        </a:rPr>
                        <a:t> </a:t>
                      </a:r>
                      <a:endParaRPr lang="fr-FR" sz="800" b="1" i="0" u="none" strike="noStrike" dirty="0">
                        <a:solidFill>
                          <a:srgbClr val="000000"/>
                        </a:solidFill>
                        <a:latin typeface="Arial"/>
                      </a:endParaRPr>
                    </a:p>
                  </a:txBody>
                  <a:tcPr marL="5455" marR="5455" marT="5455"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7 </a:t>
                      </a:r>
                      <a:r>
                        <a:rPr lang="fr-FR" sz="900" b="1" i="0" u="none" strike="noStrike" kern="1200" dirty="0">
                          <a:solidFill>
                            <a:srgbClr val="000000"/>
                          </a:solidFill>
                          <a:latin typeface="Arial"/>
                          <a:ea typeface="+mn-ea"/>
                          <a:cs typeface="+mn-cs"/>
                        </a:rPr>
                        <a:t>784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115 679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391 </a:t>
                      </a:r>
                      <a:r>
                        <a:rPr lang="fr-FR" sz="900" b="1" i="0" u="none" strike="noStrike" kern="1200" dirty="0">
                          <a:solidFill>
                            <a:srgbClr val="000000"/>
                          </a:solidFill>
                          <a:latin typeface="Arial"/>
                          <a:ea typeface="+mn-ea"/>
                          <a:cs typeface="+mn-cs"/>
                        </a:rPr>
                        <a:t>904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24 550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104 </a:t>
                      </a:r>
                      <a:r>
                        <a:rPr lang="fr-FR" sz="900" b="1" i="0" u="none" strike="noStrike" kern="1200" dirty="0">
                          <a:solidFill>
                            <a:srgbClr val="000000"/>
                          </a:solidFill>
                          <a:latin typeface="Arial"/>
                          <a:ea typeface="+mn-ea"/>
                          <a:cs typeface="+mn-cs"/>
                        </a:rPr>
                        <a:t>020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100</a:t>
                      </a:r>
                      <a:endParaRPr lang="fr-FR" sz="900" b="1" i="0" u="none" strike="noStrike" kern="1200" dirty="0">
                        <a:solidFill>
                          <a:srgbClr val="C00000"/>
                        </a:solidFill>
                        <a:latin typeface="Arial"/>
                        <a:ea typeface="+mn-ea"/>
                        <a:cs typeface="+mn-cs"/>
                      </a:endParaRP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c>
                  <a:txBody>
                    <a:bodyPr/>
                    <a:lstStyle/>
                    <a:p>
                      <a:pPr algn="r" fontAlgn="b"/>
                      <a:r>
                        <a:rPr lang="fr-FR" sz="900" b="1" i="0" u="none" strike="noStrike" kern="1200" dirty="0">
                          <a:solidFill>
                            <a:srgbClr val="000000"/>
                          </a:solidFill>
                          <a:latin typeface="Arial"/>
                          <a:ea typeface="+mn-ea"/>
                          <a:cs typeface="+mn-cs"/>
                        </a:rPr>
                        <a:t>   </a:t>
                      </a:r>
                      <a:r>
                        <a:rPr lang="fr-FR" sz="900" b="1" i="0" u="none" strike="noStrike" kern="1200" dirty="0" smtClean="0">
                          <a:solidFill>
                            <a:srgbClr val="000000"/>
                          </a:solidFill>
                          <a:latin typeface="Arial"/>
                          <a:ea typeface="+mn-ea"/>
                          <a:cs typeface="+mn-cs"/>
                        </a:rPr>
                        <a:t>  </a:t>
                      </a:r>
                      <a:r>
                        <a:rPr lang="fr-FR" sz="900" b="1" i="0" u="none" strike="noStrike" kern="1200" dirty="0">
                          <a:solidFill>
                            <a:srgbClr val="000000"/>
                          </a:solidFill>
                          <a:latin typeface="Arial"/>
                          <a:ea typeface="+mn-ea"/>
                          <a:cs typeface="+mn-cs"/>
                        </a:rPr>
                        <a:t>571 177   </a:t>
                      </a:r>
                    </a:p>
                  </a:txBody>
                  <a:tcPr marL="9525" marR="9525" marT="9525"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r" fontAlgn="b"/>
                      <a:r>
                        <a:rPr lang="fr-FR" sz="900" b="1" i="0" u="none" strike="noStrike" kern="1200" dirty="0" smtClean="0">
                          <a:solidFill>
                            <a:srgbClr val="C00000"/>
                          </a:solidFill>
                          <a:latin typeface="Arial"/>
                          <a:ea typeface="+mn-ea"/>
                          <a:cs typeface="+mn-cs"/>
                        </a:rPr>
                        <a:t>100,0</a:t>
                      </a:r>
                      <a:endParaRPr lang="fr-FR" sz="900" b="1" i="0" u="none" strike="noStrike" kern="1200" dirty="0">
                        <a:solidFill>
                          <a:srgbClr val="C00000"/>
                        </a:solidFill>
                        <a:latin typeface="Arial"/>
                        <a:ea typeface="+mn-ea"/>
                        <a:cs typeface="+mn-cs"/>
                      </a:endParaRPr>
                    </a:p>
                  </a:txBody>
                  <a:tcPr marL="9525" marR="9525" marT="9525"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5B8B7"/>
                    </a:solidFill>
                  </a:tcPr>
                </a:tc>
              </a:tr>
            </a:tbl>
          </a:graphicData>
        </a:graphic>
      </p:graphicFrame>
      <p:sp>
        <p:nvSpPr>
          <p:cNvPr id="3" name="Espace réservé du numéro de diapositive 2"/>
          <p:cNvSpPr>
            <a:spLocks noGrp="1"/>
          </p:cNvSpPr>
          <p:nvPr>
            <p:ph type="sldNum" sz="quarter" idx="12"/>
          </p:nvPr>
        </p:nvSpPr>
        <p:spPr/>
        <p:txBody>
          <a:bodyPr/>
          <a:lstStyle/>
          <a:p>
            <a:fld id="{29BD05D6-4A70-42F1-AFE9-382EF34D0CFB}" type="slidenum">
              <a:rPr lang="fr-FR" smtClean="0">
                <a:solidFill>
                  <a:prstClr val="black">
                    <a:tint val="75000"/>
                  </a:prstClr>
                </a:solidFill>
              </a:rPr>
              <a:pPr/>
              <a:t>12</a:t>
            </a:fld>
            <a:endParaRPr lang="fr-FR">
              <a:solidFill>
                <a:prstClr val="black">
                  <a:tint val="75000"/>
                </a:prstClr>
              </a:solidFill>
            </a:endParaRPr>
          </a:p>
        </p:txBody>
      </p:sp>
    </p:spTree>
    <p:extLst>
      <p:ext uri="{BB962C8B-B14F-4D97-AF65-F5344CB8AC3E}">
        <p14:creationId xmlns:p14="http://schemas.microsoft.com/office/powerpoint/2010/main" val="371256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F53F64E6-3113-41E5-A4E0-FD8C2E120B2C}" type="slidenum">
              <a:rPr lang="fr-FR" smtClean="0"/>
              <a:pPr>
                <a:defRPr/>
              </a:pPr>
              <a:t>13</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305265150"/>
              </p:ext>
            </p:extLst>
          </p:nvPr>
        </p:nvGraphicFramePr>
        <p:xfrm>
          <a:off x="755576" y="1340768"/>
          <a:ext cx="8064896" cy="2736305"/>
        </p:xfrm>
        <a:graphic>
          <a:graphicData uri="http://schemas.openxmlformats.org/drawingml/2006/table">
            <a:tbl>
              <a:tblPr firstRow="1" firstCol="1" bandRow="1">
                <a:tableStyleId>{21E4AEA4-8DFA-4A89-87EB-49C32662AFE0}</a:tableStyleId>
              </a:tblPr>
              <a:tblGrid>
                <a:gridCol w="850013"/>
                <a:gridCol w="518139"/>
                <a:gridCol w="588855"/>
                <a:gridCol w="779297"/>
                <a:gridCol w="586475"/>
                <a:gridCol w="781677"/>
                <a:gridCol w="584095"/>
                <a:gridCol w="784057"/>
                <a:gridCol w="493059"/>
                <a:gridCol w="659069"/>
                <a:gridCol w="360040"/>
                <a:gridCol w="594659"/>
                <a:gridCol w="485461"/>
              </a:tblGrid>
              <a:tr h="713574">
                <a:tc rowSpan="2">
                  <a:txBody>
                    <a:bodyPr/>
                    <a:lstStyle/>
                    <a:p>
                      <a:pPr algn="just">
                        <a:lnSpc>
                          <a:spcPct val="150000"/>
                        </a:lnSpc>
                        <a:spcAft>
                          <a:spcPts val="0"/>
                        </a:spcAft>
                      </a:pPr>
                      <a:r>
                        <a:rPr lang="fr-FR" sz="1100" dirty="0">
                          <a:effectLst/>
                        </a:rPr>
                        <a:t> </a:t>
                      </a:r>
                    </a:p>
                    <a:p>
                      <a:pPr algn="just">
                        <a:lnSpc>
                          <a:spcPct val="150000"/>
                        </a:lnSpc>
                        <a:spcAft>
                          <a:spcPts val="0"/>
                        </a:spcAft>
                      </a:pPr>
                      <a:r>
                        <a:rPr lang="fr-FR" sz="1100" dirty="0">
                          <a:effectLst/>
                        </a:rPr>
                        <a:t>Province </a:t>
                      </a:r>
                      <a:endParaRPr lang="fr-FR" sz="1100" dirty="0">
                        <a:effectLst/>
                        <a:latin typeface="Calibri"/>
                        <a:ea typeface="Calibri"/>
                        <a:cs typeface="Arial"/>
                      </a:endParaRPr>
                    </a:p>
                  </a:txBody>
                  <a:tcPr marL="68580" marR="68580" marT="0" marB="0"/>
                </a:tc>
                <a:tc gridSpan="2">
                  <a:txBody>
                    <a:bodyPr/>
                    <a:lstStyle/>
                    <a:p>
                      <a:pPr algn="just">
                        <a:lnSpc>
                          <a:spcPct val="150000"/>
                        </a:lnSpc>
                        <a:spcAft>
                          <a:spcPts val="0"/>
                        </a:spcAft>
                      </a:pPr>
                      <a:r>
                        <a:rPr lang="fr-FR" sz="1100">
                          <a:effectLst/>
                        </a:rPr>
                        <a:t>Nbre d’ets</a:t>
                      </a:r>
                      <a:endParaRPr lang="fr-FR" sz="1100">
                        <a:effectLst/>
                        <a:latin typeface="Calibri"/>
                        <a:ea typeface="Calibri"/>
                        <a:cs typeface="Arial"/>
                      </a:endParaRPr>
                    </a:p>
                  </a:txBody>
                  <a:tcPr marL="68580" marR="68580" marT="0" marB="0"/>
                </a:tc>
                <a:tc hMerge="1">
                  <a:txBody>
                    <a:bodyPr/>
                    <a:lstStyle/>
                    <a:p>
                      <a:endParaRPr lang="fr-FR"/>
                    </a:p>
                  </a:txBody>
                  <a:tcPr/>
                </a:tc>
                <a:tc gridSpan="2">
                  <a:txBody>
                    <a:bodyPr/>
                    <a:lstStyle/>
                    <a:p>
                      <a:pPr algn="just">
                        <a:lnSpc>
                          <a:spcPct val="150000"/>
                        </a:lnSpc>
                        <a:spcAft>
                          <a:spcPts val="0"/>
                        </a:spcAft>
                      </a:pPr>
                      <a:r>
                        <a:rPr lang="fr-FR" sz="1100">
                          <a:effectLst/>
                        </a:rPr>
                        <a:t>Chiffre d’Affaire</a:t>
                      </a:r>
                      <a:endParaRPr lang="fr-FR" sz="1100">
                        <a:effectLst/>
                        <a:latin typeface="Calibri"/>
                        <a:ea typeface="Calibri"/>
                        <a:cs typeface="Arial"/>
                      </a:endParaRPr>
                    </a:p>
                  </a:txBody>
                  <a:tcPr marL="68580" marR="68580" marT="0" marB="0"/>
                </a:tc>
                <a:tc hMerge="1">
                  <a:txBody>
                    <a:bodyPr/>
                    <a:lstStyle/>
                    <a:p>
                      <a:endParaRPr lang="fr-FR"/>
                    </a:p>
                  </a:txBody>
                  <a:tcPr/>
                </a:tc>
                <a:tc gridSpan="2">
                  <a:txBody>
                    <a:bodyPr/>
                    <a:lstStyle/>
                    <a:p>
                      <a:pPr algn="just">
                        <a:lnSpc>
                          <a:spcPct val="150000"/>
                        </a:lnSpc>
                        <a:spcAft>
                          <a:spcPts val="0"/>
                        </a:spcAft>
                      </a:pPr>
                      <a:r>
                        <a:rPr lang="fr-FR" sz="1100">
                          <a:effectLst/>
                        </a:rPr>
                        <a:t>Exportation</a:t>
                      </a:r>
                      <a:endParaRPr lang="fr-FR" sz="1100">
                        <a:effectLst/>
                        <a:latin typeface="Calibri"/>
                        <a:ea typeface="Calibri"/>
                        <a:cs typeface="Arial"/>
                      </a:endParaRPr>
                    </a:p>
                  </a:txBody>
                  <a:tcPr marL="68580" marR="68580" marT="0" marB="0"/>
                </a:tc>
                <a:tc hMerge="1">
                  <a:txBody>
                    <a:bodyPr/>
                    <a:lstStyle/>
                    <a:p>
                      <a:endParaRPr lang="fr-FR"/>
                    </a:p>
                  </a:txBody>
                  <a:tcPr/>
                </a:tc>
                <a:tc gridSpan="2">
                  <a:txBody>
                    <a:bodyPr/>
                    <a:lstStyle/>
                    <a:p>
                      <a:pPr algn="just">
                        <a:lnSpc>
                          <a:spcPct val="150000"/>
                        </a:lnSpc>
                        <a:spcAft>
                          <a:spcPts val="0"/>
                        </a:spcAft>
                      </a:pPr>
                      <a:r>
                        <a:rPr lang="fr-FR" sz="1100">
                          <a:effectLst/>
                        </a:rPr>
                        <a:t>Production</a:t>
                      </a:r>
                      <a:endParaRPr lang="fr-FR" sz="1100">
                        <a:effectLst/>
                        <a:latin typeface="Calibri"/>
                        <a:ea typeface="Calibri"/>
                        <a:cs typeface="Arial"/>
                      </a:endParaRPr>
                    </a:p>
                  </a:txBody>
                  <a:tcPr marL="68580" marR="68580" marT="0" marB="0"/>
                </a:tc>
                <a:tc hMerge="1">
                  <a:txBody>
                    <a:bodyPr/>
                    <a:lstStyle/>
                    <a:p>
                      <a:endParaRPr lang="fr-FR"/>
                    </a:p>
                  </a:txBody>
                  <a:tcPr/>
                </a:tc>
                <a:tc gridSpan="2">
                  <a:txBody>
                    <a:bodyPr/>
                    <a:lstStyle/>
                    <a:p>
                      <a:pPr algn="just">
                        <a:lnSpc>
                          <a:spcPct val="150000"/>
                        </a:lnSpc>
                        <a:spcAft>
                          <a:spcPts val="0"/>
                        </a:spcAft>
                      </a:pPr>
                      <a:r>
                        <a:rPr lang="fr-FR" sz="1000">
                          <a:effectLst/>
                        </a:rPr>
                        <a:t>Investi.</a:t>
                      </a:r>
                      <a:endParaRPr lang="fr-FR" sz="1100">
                        <a:effectLst/>
                        <a:latin typeface="Calibri"/>
                        <a:ea typeface="Calibri"/>
                        <a:cs typeface="Arial"/>
                      </a:endParaRPr>
                    </a:p>
                  </a:txBody>
                  <a:tcPr marL="68580" marR="68580" marT="0" marB="0"/>
                </a:tc>
                <a:tc hMerge="1">
                  <a:txBody>
                    <a:bodyPr/>
                    <a:lstStyle/>
                    <a:p>
                      <a:endParaRPr lang="fr-FR"/>
                    </a:p>
                  </a:txBody>
                  <a:tcPr/>
                </a:tc>
                <a:tc gridSpan="2">
                  <a:txBody>
                    <a:bodyPr/>
                    <a:lstStyle/>
                    <a:p>
                      <a:pPr algn="just">
                        <a:lnSpc>
                          <a:spcPct val="150000"/>
                        </a:lnSpc>
                        <a:spcAft>
                          <a:spcPts val="0"/>
                        </a:spcAft>
                      </a:pPr>
                      <a:r>
                        <a:rPr lang="fr-FR" sz="1000">
                          <a:effectLst/>
                        </a:rPr>
                        <a:t>Effectif permanent</a:t>
                      </a:r>
                      <a:endParaRPr lang="fr-FR" sz="1100">
                        <a:effectLst/>
                        <a:latin typeface="Calibri"/>
                        <a:ea typeface="Calibri"/>
                        <a:cs typeface="Arial"/>
                      </a:endParaRPr>
                    </a:p>
                  </a:txBody>
                  <a:tcPr marL="68580" marR="68580" marT="0" marB="0"/>
                </a:tc>
                <a:tc hMerge="1">
                  <a:txBody>
                    <a:bodyPr/>
                    <a:lstStyle/>
                    <a:p>
                      <a:endParaRPr lang="fr-FR"/>
                    </a:p>
                  </a:txBody>
                  <a:tcPr/>
                </a:tc>
              </a:tr>
              <a:tr h="542684">
                <a:tc vMerge="1">
                  <a:txBody>
                    <a:bodyPr/>
                    <a:lstStyle/>
                    <a:p>
                      <a:endParaRPr lang="fr-FR"/>
                    </a:p>
                  </a:txBody>
                  <a:tcPr/>
                </a:tc>
                <a:tc>
                  <a:txBody>
                    <a:bodyPr/>
                    <a:lstStyle/>
                    <a:p>
                      <a:pPr algn="just">
                        <a:lnSpc>
                          <a:spcPct val="150000"/>
                        </a:lnSpc>
                        <a:spcAft>
                          <a:spcPts val="0"/>
                        </a:spcAft>
                      </a:pPr>
                      <a:r>
                        <a:rPr lang="fr-FR" sz="1100">
                          <a:effectLst/>
                        </a:rPr>
                        <a:t>Total</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dirty="0">
                          <a:effectLst/>
                        </a:rPr>
                        <a:t>%</a:t>
                      </a:r>
                      <a:endParaRPr lang="fr-FR" sz="1100" dirty="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valeur</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valeur</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valeur</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valeur</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Nbr</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100">
                          <a:effectLst/>
                        </a:rPr>
                        <a:t>%</a:t>
                      </a:r>
                      <a:endParaRPr lang="fr-FR" sz="1100">
                        <a:effectLst/>
                        <a:latin typeface="Calibri"/>
                        <a:ea typeface="Calibri"/>
                        <a:cs typeface="Arial"/>
                      </a:endParaRPr>
                    </a:p>
                  </a:txBody>
                  <a:tcPr marL="68580" marR="68580" marT="0" marB="0"/>
                </a:tc>
              </a:tr>
              <a:tr h="493349">
                <a:tc>
                  <a:txBody>
                    <a:bodyPr/>
                    <a:lstStyle/>
                    <a:p>
                      <a:pPr algn="just">
                        <a:lnSpc>
                          <a:spcPct val="150000"/>
                        </a:lnSpc>
                        <a:spcAft>
                          <a:spcPts val="0"/>
                        </a:spcAft>
                      </a:pPr>
                      <a:r>
                        <a:rPr lang="fr-FR" sz="1000">
                          <a:effectLst/>
                        </a:rPr>
                        <a:t>KENITRA</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95</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95</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9 290 768</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98</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5 999 169</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9 240 632</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98</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437 673</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99</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13 202</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98</a:t>
                      </a:r>
                      <a:endParaRPr lang="fr-FR" sz="1100">
                        <a:effectLst/>
                        <a:latin typeface="Calibri"/>
                        <a:ea typeface="Calibri"/>
                        <a:cs typeface="Arial"/>
                      </a:endParaRPr>
                    </a:p>
                  </a:txBody>
                  <a:tcPr marL="68580" marR="68580" marT="0" marB="0"/>
                </a:tc>
              </a:tr>
              <a:tr h="493349">
                <a:tc>
                  <a:txBody>
                    <a:bodyPr/>
                    <a:lstStyle/>
                    <a:p>
                      <a:pPr algn="just">
                        <a:lnSpc>
                          <a:spcPct val="150000"/>
                        </a:lnSpc>
                        <a:spcAft>
                          <a:spcPts val="0"/>
                        </a:spcAft>
                      </a:pPr>
                      <a:r>
                        <a:rPr lang="fr-FR" sz="1000">
                          <a:effectLst/>
                        </a:rPr>
                        <a:t>SIDI KACEM</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5</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5</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138 481</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2</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1 587</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 </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139 574</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2</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1 769</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243</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dirty="0">
                          <a:effectLst/>
                        </a:rPr>
                        <a:t>2</a:t>
                      </a:r>
                      <a:endParaRPr lang="fr-FR" sz="1100" dirty="0">
                        <a:effectLst/>
                        <a:latin typeface="Calibri"/>
                        <a:ea typeface="Calibri"/>
                        <a:cs typeface="Arial"/>
                      </a:endParaRPr>
                    </a:p>
                  </a:txBody>
                  <a:tcPr marL="68580" marR="68580" marT="0" marB="0"/>
                </a:tc>
              </a:tr>
              <a:tr h="493349">
                <a:tc>
                  <a:txBody>
                    <a:bodyPr/>
                    <a:lstStyle/>
                    <a:p>
                      <a:pPr algn="just">
                        <a:lnSpc>
                          <a:spcPct val="150000"/>
                        </a:lnSpc>
                        <a:spcAft>
                          <a:spcPts val="0"/>
                        </a:spcAft>
                      </a:pPr>
                      <a:r>
                        <a:rPr lang="fr-FR" sz="1000">
                          <a:effectLst/>
                        </a:rPr>
                        <a:t>Région GCBH</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9 429 249</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6 009 756</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9 380 206</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439 442</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100</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a:effectLst/>
                        </a:rPr>
                        <a:t>13 445</a:t>
                      </a:r>
                      <a:endParaRPr lang="fr-FR" sz="1100">
                        <a:effectLst/>
                        <a:latin typeface="Calibri"/>
                        <a:ea typeface="Calibri"/>
                        <a:cs typeface="Arial"/>
                      </a:endParaRPr>
                    </a:p>
                  </a:txBody>
                  <a:tcPr marL="68580" marR="68580" marT="0" marB="0"/>
                </a:tc>
                <a:tc>
                  <a:txBody>
                    <a:bodyPr/>
                    <a:lstStyle/>
                    <a:p>
                      <a:pPr algn="just">
                        <a:lnSpc>
                          <a:spcPct val="150000"/>
                        </a:lnSpc>
                        <a:spcAft>
                          <a:spcPts val="0"/>
                        </a:spcAft>
                      </a:pPr>
                      <a:r>
                        <a:rPr lang="fr-FR" sz="1000" dirty="0">
                          <a:effectLst/>
                        </a:rPr>
                        <a:t>100</a:t>
                      </a:r>
                      <a:endParaRPr lang="fr-FR" sz="1100" dirty="0">
                        <a:effectLst/>
                        <a:latin typeface="Calibri"/>
                        <a:ea typeface="Calibri"/>
                        <a:cs typeface="Arial"/>
                      </a:endParaRPr>
                    </a:p>
                  </a:txBody>
                  <a:tcPr marL="68580" marR="68580" marT="0" marB="0"/>
                </a:tc>
              </a:tr>
            </a:tbl>
          </a:graphicData>
        </a:graphic>
      </p:graphicFrame>
      <p:sp>
        <p:nvSpPr>
          <p:cNvPr id="4" name="Rectangle 1"/>
          <p:cNvSpPr>
            <a:spLocks noChangeArrowheads="1"/>
          </p:cNvSpPr>
          <p:nvPr/>
        </p:nvSpPr>
        <p:spPr bwMode="auto">
          <a:xfrm>
            <a:off x="251520" y="4145251"/>
            <a:ext cx="8993488"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a:tabLst>
                <a:tab pos="5086350" algn="l"/>
              </a:tabLst>
              <a:defRPr>
                <a:solidFill>
                  <a:schemeClr val="tx1"/>
                </a:solidFill>
                <a:latin typeface="Arial" pitchFamily="34" charset="0"/>
                <a:cs typeface="Arial" pitchFamily="34" charset="0"/>
              </a:defRPr>
            </a:lvl1pPr>
            <a:lvl2pPr>
              <a:tabLst>
                <a:tab pos="5086350" algn="l"/>
              </a:tabLst>
              <a:defRPr>
                <a:solidFill>
                  <a:schemeClr val="tx1"/>
                </a:solidFill>
                <a:latin typeface="Arial" pitchFamily="34" charset="0"/>
                <a:cs typeface="Arial" pitchFamily="34" charset="0"/>
              </a:defRPr>
            </a:lvl2pPr>
            <a:lvl3pPr>
              <a:tabLst>
                <a:tab pos="5086350" algn="l"/>
              </a:tabLst>
              <a:defRPr>
                <a:solidFill>
                  <a:schemeClr val="tx1"/>
                </a:solidFill>
                <a:latin typeface="Arial" pitchFamily="34" charset="0"/>
                <a:cs typeface="Arial" pitchFamily="34" charset="0"/>
              </a:defRPr>
            </a:lvl3pPr>
            <a:lvl4pPr>
              <a:tabLst>
                <a:tab pos="5086350" algn="l"/>
              </a:tabLst>
              <a:defRPr>
                <a:solidFill>
                  <a:schemeClr val="tx1"/>
                </a:solidFill>
                <a:latin typeface="Arial" pitchFamily="34" charset="0"/>
                <a:cs typeface="Arial" pitchFamily="34" charset="0"/>
              </a:defRPr>
            </a:lvl4pPr>
            <a:lvl5pPr>
              <a:tabLst>
                <a:tab pos="5086350" algn="l"/>
              </a:tabLst>
              <a:defRPr>
                <a:solidFill>
                  <a:schemeClr val="tx1"/>
                </a:solidFill>
                <a:latin typeface="Arial" pitchFamily="34" charset="0"/>
                <a:cs typeface="Arial" pitchFamily="34" charset="0"/>
              </a:defRPr>
            </a:lvl5pPr>
            <a:lvl6pPr fontAlgn="base">
              <a:spcBef>
                <a:spcPct val="0"/>
              </a:spcBef>
              <a:spcAft>
                <a:spcPct val="0"/>
              </a:spcAft>
              <a:tabLst>
                <a:tab pos="5086350" algn="l"/>
              </a:tabLst>
              <a:defRPr>
                <a:solidFill>
                  <a:schemeClr val="tx1"/>
                </a:solidFill>
                <a:latin typeface="Arial" pitchFamily="34" charset="0"/>
                <a:cs typeface="Arial" pitchFamily="34" charset="0"/>
              </a:defRPr>
            </a:lvl6pPr>
            <a:lvl7pPr fontAlgn="base">
              <a:spcBef>
                <a:spcPct val="0"/>
              </a:spcBef>
              <a:spcAft>
                <a:spcPct val="0"/>
              </a:spcAft>
              <a:tabLst>
                <a:tab pos="5086350" algn="l"/>
              </a:tabLst>
              <a:defRPr>
                <a:solidFill>
                  <a:schemeClr val="tx1"/>
                </a:solidFill>
                <a:latin typeface="Arial" pitchFamily="34" charset="0"/>
                <a:cs typeface="Arial" pitchFamily="34" charset="0"/>
              </a:defRPr>
            </a:lvl7pPr>
            <a:lvl8pPr fontAlgn="base">
              <a:spcBef>
                <a:spcPct val="0"/>
              </a:spcBef>
              <a:spcAft>
                <a:spcPct val="0"/>
              </a:spcAft>
              <a:tabLst>
                <a:tab pos="5086350" algn="l"/>
              </a:tabLst>
              <a:defRPr>
                <a:solidFill>
                  <a:schemeClr val="tx1"/>
                </a:solidFill>
                <a:latin typeface="Arial" pitchFamily="34" charset="0"/>
                <a:cs typeface="Arial" pitchFamily="34" charset="0"/>
              </a:defRPr>
            </a:lvl8pPr>
            <a:lvl9pPr fontAlgn="base">
              <a:spcBef>
                <a:spcPct val="0"/>
              </a:spcBef>
              <a:spcAft>
                <a:spcPct val="0"/>
              </a:spcAft>
              <a:tabLst>
                <a:tab pos="5086350" algn="l"/>
              </a:tabLs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tab pos="5086350" algn="l"/>
              </a:tabLst>
            </a:pPr>
            <a:r>
              <a:rPr kumimoji="0" lang="fr-FR" altLang="fr-FR" sz="1100" b="1" i="0" u="sng" strike="noStrike" cap="none" normalizeH="0" baseline="0" dirty="0" smtClean="0">
                <a:ln>
                  <a:noFill/>
                </a:ln>
                <a:solidFill>
                  <a:srgbClr val="000000"/>
                </a:solidFill>
                <a:effectLst/>
                <a:latin typeface="Arial" pitchFamily="34" charset="0"/>
                <a:ea typeface="Calibri" pitchFamily="34" charset="0"/>
                <a:cs typeface="Trebuchet MS" pitchFamily="34" charset="0"/>
              </a:rPr>
              <a:t>Grandeurs Economiques par province :</a:t>
            </a:r>
            <a:endParaRPr kumimoji="0" lang="fr-FR" alt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086350" algn="l"/>
              </a:tabLst>
            </a:pPr>
            <a:r>
              <a:rPr kumimoji="0" lang="fr-FR" alt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Province de Kenitra abrite, à elle seule, 95% des établissements industriels de la région réalisant 98% de la production. </a:t>
            </a:r>
          </a:p>
          <a:p>
            <a:pPr marL="0" marR="0" lvl="0" indent="449263" algn="just" defTabSz="914400" rtl="0" eaLnBrk="0" fontAlgn="base" latinLnBrk="0" hangingPunct="0">
              <a:lnSpc>
                <a:spcPct val="100000"/>
              </a:lnSpc>
              <a:spcBef>
                <a:spcPct val="0"/>
              </a:spcBef>
              <a:spcAft>
                <a:spcPct val="0"/>
              </a:spcAft>
              <a:buClrTx/>
              <a:buSzTx/>
              <a:buFontTx/>
              <a:buNone/>
              <a:tabLst>
                <a:tab pos="5086350" algn="l"/>
              </a:tabLst>
            </a:pPr>
            <a:r>
              <a:rPr kumimoji="0" lang="fr-FR" alt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exportations réalisées par les unités industrielles de la  Province de Kenitra s’élève à  6 MMDHS soit environ 100% du</a:t>
            </a:r>
          </a:p>
          <a:p>
            <a:pPr marL="0" marR="0" lvl="0" indent="449263" algn="just" defTabSz="914400" rtl="0" eaLnBrk="0" fontAlgn="base" latinLnBrk="0" hangingPunct="0">
              <a:lnSpc>
                <a:spcPct val="100000"/>
              </a:lnSpc>
              <a:spcBef>
                <a:spcPct val="0"/>
              </a:spcBef>
              <a:spcAft>
                <a:spcPct val="0"/>
              </a:spcAft>
              <a:buClrTx/>
              <a:buSzTx/>
              <a:buFontTx/>
              <a:buNone/>
              <a:tabLst>
                <a:tab pos="5086350" algn="l"/>
              </a:tabLst>
            </a:pPr>
            <a:r>
              <a:rPr kumimoji="0" lang="fr-FR" alt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total des exportations de la Région. Aussi les entreprises enquêtées de la province de </a:t>
            </a:r>
            <a:r>
              <a:rPr kumimoji="0" lang="fr-FR" altLang="fr-FR"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Kénitra</a:t>
            </a:r>
            <a:r>
              <a:rPr kumimoji="0" lang="fr-FR" alt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représentent  99% </a:t>
            </a:r>
          </a:p>
          <a:p>
            <a:pPr marL="0" marR="0" lvl="0" indent="449263" algn="just" defTabSz="914400" rtl="0" eaLnBrk="0" fontAlgn="base" latinLnBrk="0" hangingPunct="0">
              <a:lnSpc>
                <a:spcPct val="100000"/>
              </a:lnSpc>
              <a:spcBef>
                <a:spcPct val="0"/>
              </a:spcBef>
              <a:spcAft>
                <a:spcPct val="0"/>
              </a:spcAft>
              <a:buClrTx/>
              <a:buSzTx/>
              <a:buFontTx/>
              <a:buNone/>
              <a:tabLst>
                <a:tab pos="5086350" algn="l"/>
              </a:tabLst>
            </a:pPr>
            <a:r>
              <a:rPr kumimoji="0" lang="fr-FR" alt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 investissements de la Région et elles emploient  98% de l’effectif global de la Région.</a:t>
            </a:r>
            <a:endParaRPr kumimoji="0" lang="fr-FR" alt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086350" algn="l"/>
              </a:tabLst>
            </a:pPr>
            <a:r>
              <a:rPr kumimoji="0" lang="fr-FR" altLang="fr-FR" sz="1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N.B :</a:t>
            </a:r>
            <a:r>
              <a:rPr kumimoji="0" lang="fr-FR" alt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altLang="fr-FR" sz="1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les données de la province de Sidi Slimane sont incluses dans ceux de la province de Kenitra</a:t>
            </a:r>
            <a:endParaRPr kumimoji="0" lang="fr-FR" alt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914321" y="973138"/>
            <a:ext cx="1866537" cy="215444"/>
          </a:xfrm>
          <a:prstGeom prst="rect">
            <a:avLst/>
          </a:prstGeom>
        </p:spPr>
        <p:txBody>
          <a:bodyPr wrap="none">
            <a:spAutoFit/>
          </a:bodyPr>
          <a:lstStyle/>
          <a:p>
            <a:pPr lvl="0" indent="449263" eaLnBrk="0" hangingPunct="0">
              <a:tabLst>
                <a:tab pos="5086350" algn="l"/>
              </a:tabLst>
            </a:pPr>
            <a:r>
              <a:rPr lang="fr-FR" altLang="fr-FR" sz="800" b="1" dirty="0">
                <a:solidFill>
                  <a:prstClr val="black"/>
                </a:solidFill>
                <a:ea typeface="Batang" pitchFamily="18" charset="-127"/>
              </a:rPr>
              <a:t>Valeurs en milliers de </a:t>
            </a:r>
            <a:r>
              <a:rPr lang="fr-FR" altLang="fr-FR" sz="800" b="1" dirty="0" err="1">
                <a:solidFill>
                  <a:prstClr val="black"/>
                </a:solidFill>
                <a:ea typeface="Batang" pitchFamily="18" charset="-127"/>
              </a:rPr>
              <a:t>Dh</a:t>
            </a:r>
            <a:endParaRPr lang="fr-FR" altLang="fr-FR" sz="900" dirty="0">
              <a:solidFill>
                <a:prstClr val="black"/>
              </a:solidFill>
            </a:endParaRPr>
          </a:p>
        </p:txBody>
      </p:sp>
      <p:sp>
        <p:nvSpPr>
          <p:cNvPr id="6" name="ZoneTexte 5"/>
          <p:cNvSpPr txBox="1"/>
          <p:nvPr/>
        </p:nvSpPr>
        <p:spPr>
          <a:xfrm>
            <a:off x="971600" y="908720"/>
            <a:ext cx="4824536" cy="215444"/>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wrap="square" lIns="0" tIns="0" rIns="0" bIns="0" rtlCol="0" anchor="t" anchorCtr="0">
            <a:spAutoFit/>
          </a:bodyPr>
          <a:lstStyle/>
          <a:p>
            <a:pPr marR="0" defTabSz="457200" eaLnBrk="1" fontAlgn="auto" latinLnBrk="0" hangingPunct="1">
              <a:lnSpc>
                <a:spcPct val="100000"/>
              </a:lnSpc>
              <a:spcBef>
                <a:spcPts val="0"/>
              </a:spcBef>
              <a:spcAft>
                <a:spcPts val="0"/>
              </a:spcAft>
              <a:buClrTx/>
              <a:buSzTx/>
              <a:tabLst/>
            </a:pPr>
            <a:r>
              <a:rPr lang="fr-FR" sz="1400" b="1" kern="0" dirty="0" smtClean="0">
                <a:solidFill>
                  <a:srgbClr val="000000"/>
                </a:solidFill>
                <a:latin typeface="Calibri"/>
                <a:cs typeface="Trebuchet MS"/>
              </a:rPr>
              <a:t>Résultats –exercice 2014-</a:t>
            </a:r>
            <a:endParaRPr kumimoji="0" lang="fr-FR" sz="1400" b="1" i="0" u="none" strike="noStrike" kern="0" cap="none" spc="0" normalizeH="0" baseline="0" noProof="0" dirty="0" smtClean="0">
              <a:ln>
                <a:noFill/>
              </a:ln>
              <a:solidFill>
                <a:srgbClr val="000000"/>
              </a:solidFill>
              <a:effectLst/>
              <a:uLnTx/>
              <a:uFillTx/>
              <a:latin typeface="Calibri"/>
              <a:cs typeface="Trebuchet MS"/>
            </a:endParaRPr>
          </a:p>
        </p:txBody>
      </p:sp>
    </p:spTree>
    <p:extLst>
      <p:ext uri="{BB962C8B-B14F-4D97-AF65-F5344CB8AC3E}">
        <p14:creationId xmlns:p14="http://schemas.microsoft.com/office/powerpoint/2010/main" val="277478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F53F64E6-3113-41E5-A4E0-FD8C2E120B2C}" type="slidenum">
              <a:rPr lang="fr-FR" smtClean="0"/>
              <a:pPr>
                <a:defRPr/>
              </a:pPr>
              <a:t>14</a:t>
            </a:fld>
            <a:endParaRPr lang="fr-FR" dirty="0"/>
          </a:p>
        </p:txBody>
      </p:sp>
      <p:sp>
        <p:nvSpPr>
          <p:cNvPr id="3" name="Rectangle 2"/>
          <p:cNvSpPr/>
          <p:nvPr/>
        </p:nvSpPr>
        <p:spPr>
          <a:xfrm>
            <a:off x="3275856" y="2420888"/>
            <a:ext cx="2490041" cy="461665"/>
          </a:xfrm>
          <a:prstGeom prst="rect">
            <a:avLst/>
          </a:prstGeom>
        </p:spPr>
        <p:txBody>
          <a:bodyPr wrap="none">
            <a:spAutoFit/>
          </a:bodyPr>
          <a:lstStyle/>
          <a:p>
            <a:r>
              <a:rPr lang="fr-FR" sz="2400" dirty="0" smtClean="0"/>
              <a:t>www.omi.gov.ma</a:t>
            </a:r>
            <a:endParaRPr lang="fr-F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15</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4" name="Rectangle 2"/>
          <p:cNvSpPr txBox="1">
            <a:spLocks noChangeArrowheads="1"/>
          </p:cNvSpPr>
          <p:nvPr/>
        </p:nvSpPr>
        <p:spPr bwMode="auto">
          <a:xfrm>
            <a:off x="1475656" y="2996952"/>
            <a:ext cx="6337944" cy="428625"/>
          </a:xfrm>
          <a:prstGeom prst="rect">
            <a:avLst/>
          </a:prstGeom>
          <a:noFill/>
          <a:ln w="9525">
            <a:noFill/>
            <a:miter lim="800000"/>
            <a:headEnd/>
            <a:tailEnd/>
          </a:ln>
        </p:spPr>
        <p:txBody>
          <a:bodyPr/>
          <a:lstStyle/>
          <a:p>
            <a:pPr algn="ctr">
              <a:defRPr/>
            </a:pPr>
            <a:r>
              <a:rPr lang="fr-FR" sz="2400" b="1" i="1" cap="small" dirty="0">
                <a:solidFill>
                  <a:schemeClr val="tx1">
                    <a:lumMod val="50000"/>
                    <a:lumOff val="50000"/>
                  </a:schemeClr>
                </a:solidFill>
                <a:latin typeface="+mj-lt"/>
                <a:ea typeface="+mj-ea"/>
                <a:cs typeface="+mj-cs"/>
              </a:rPr>
              <a:t>Outputs de l’OMI</a:t>
            </a:r>
          </a:p>
          <a:p>
            <a:pPr algn="ctr">
              <a:defRPr/>
            </a:pPr>
            <a:endParaRPr lang="fr-FR" sz="2400" b="1" i="1" cap="small"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969249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16</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4"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smtClean="0">
                <a:solidFill>
                  <a:schemeClr val="tx1">
                    <a:lumMod val="50000"/>
                    <a:lumOff val="50000"/>
                  </a:schemeClr>
                </a:solidFill>
                <a:latin typeface="+mj-lt"/>
                <a:ea typeface="+mj-ea"/>
                <a:cs typeface="+mj-cs"/>
              </a:rPr>
              <a:t>Outputs de l’OMI</a:t>
            </a:r>
            <a:endParaRPr lang="fr-FR" sz="1500" b="1" i="1" cap="small" dirty="0">
              <a:solidFill>
                <a:schemeClr val="tx1">
                  <a:lumMod val="50000"/>
                  <a:lumOff val="50000"/>
                </a:schemeClr>
              </a:solidFill>
              <a:latin typeface="+mj-lt"/>
              <a:ea typeface="+mj-ea"/>
              <a:cs typeface="+mj-cs"/>
            </a:endParaRPr>
          </a:p>
        </p:txBody>
      </p:sp>
      <p:pic>
        <p:nvPicPr>
          <p:cNvPr id="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717032"/>
            <a:ext cx="5148263" cy="2422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765175"/>
            <a:ext cx="5148263" cy="255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764704"/>
            <a:ext cx="3851275" cy="256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725" y="3717033"/>
            <a:ext cx="3851275" cy="240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avec flèche vers le haut 24"/>
          <p:cNvSpPr/>
          <p:nvPr/>
        </p:nvSpPr>
        <p:spPr>
          <a:xfrm>
            <a:off x="0" y="3205485"/>
            <a:ext cx="5148263" cy="415925"/>
          </a:xfrm>
          <a:prstGeom prst="upArrowCallout">
            <a:avLst>
              <a:gd name="adj1" fmla="val 50000"/>
              <a:gd name="adj2" fmla="val 25000"/>
              <a:gd name="adj3" fmla="val 25000"/>
              <a:gd name="adj4" fmla="val 64977"/>
            </a:avLst>
          </a:prstGeom>
          <a:solidFill>
            <a:sysClr val="window" lastClr="FFFFFF"/>
          </a:solidFill>
          <a:ln w="25400" cap="flat" cmpd="sng" algn="ctr">
            <a:solidFill>
              <a:srgbClr val="0070C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a:ea typeface="+mn-ea"/>
                <a:cs typeface="+mn-cs"/>
              </a:rPr>
              <a:t>Grandeurs économiques par régions économiques - 2013</a:t>
            </a:r>
            <a:endParaRPr kumimoji="0" lang="fr-FR"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6" name="Rectangle avec flèche vers le haut 25"/>
          <p:cNvSpPr/>
          <p:nvPr/>
        </p:nvSpPr>
        <p:spPr>
          <a:xfrm>
            <a:off x="5292725" y="3143573"/>
            <a:ext cx="3851275" cy="477837"/>
          </a:xfrm>
          <a:prstGeom prst="upArrowCallout">
            <a:avLst>
              <a:gd name="adj1" fmla="val 50000"/>
              <a:gd name="adj2" fmla="val 25000"/>
              <a:gd name="adj3" fmla="val 25000"/>
              <a:gd name="adj4" fmla="val 64977"/>
            </a:avLst>
          </a:prstGeom>
          <a:solidFill>
            <a:sysClr val="window" lastClr="FFFFFF"/>
          </a:solidFill>
          <a:ln w="25400" cap="flat" cmpd="sng" algn="ctr">
            <a:solidFill>
              <a:srgbClr val="FFC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Taux d’investissement par Grand Secteur </a:t>
            </a:r>
            <a:r>
              <a:rPr kumimoji="0" lang="fr-FR" sz="1200" b="1" i="0" u="none" strike="noStrike" kern="0" cap="none" spc="0" normalizeH="0" baseline="0" noProof="0" dirty="0" smtClean="0">
                <a:ln>
                  <a:noFill/>
                </a:ln>
                <a:solidFill>
                  <a:prstClr val="black"/>
                </a:solidFill>
                <a:effectLst/>
                <a:uLnTx/>
                <a:uFillTx/>
                <a:latin typeface="Calibri"/>
                <a:ea typeface="+mn-ea"/>
                <a:cs typeface="+mn-cs"/>
              </a:rPr>
              <a:t>2008 </a:t>
            </a:r>
            <a:r>
              <a:rPr kumimoji="0" lang="fr-FR" sz="1200" b="1" i="0" u="none" strike="noStrike" kern="0" cap="none" spc="0" normalizeH="0" baseline="0" noProof="0" dirty="0">
                <a:ln>
                  <a:noFill/>
                </a:ln>
                <a:solidFill>
                  <a:prstClr val="black"/>
                </a:solidFill>
                <a:effectLst/>
                <a:uLnTx/>
                <a:uFillTx/>
                <a:latin typeface="Calibri"/>
                <a:ea typeface="+mn-ea"/>
                <a:cs typeface="+mn-cs"/>
              </a:rPr>
              <a:t>- </a:t>
            </a:r>
            <a:r>
              <a:rPr kumimoji="0" lang="fr-FR" sz="1200" b="1" i="0" u="none" strike="noStrike" kern="0" cap="none" spc="0" normalizeH="0" baseline="0" noProof="0" dirty="0" smtClean="0">
                <a:ln>
                  <a:noFill/>
                </a:ln>
                <a:solidFill>
                  <a:prstClr val="black"/>
                </a:solidFill>
                <a:effectLst/>
                <a:uLnTx/>
                <a:uFillTx/>
                <a:latin typeface="Calibri"/>
                <a:ea typeface="+mn-ea"/>
                <a:cs typeface="+mn-cs"/>
              </a:rPr>
              <a:t>2013</a:t>
            </a:r>
            <a:endParaRPr kumimoji="0" lang="fr-FR"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7" name="Rectangle avec flèche vers le haut 26"/>
          <p:cNvSpPr/>
          <p:nvPr/>
        </p:nvSpPr>
        <p:spPr>
          <a:xfrm>
            <a:off x="34925" y="5994400"/>
            <a:ext cx="5113338" cy="461963"/>
          </a:xfrm>
          <a:prstGeom prst="upArrowCallout">
            <a:avLst>
              <a:gd name="adj1" fmla="val 50000"/>
              <a:gd name="adj2" fmla="val 25000"/>
              <a:gd name="adj3" fmla="val 25000"/>
              <a:gd name="adj4" fmla="val 64977"/>
            </a:avLst>
          </a:prstGeom>
          <a:solidFill>
            <a:sysClr val="window" lastClr="FFFFFF"/>
          </a:solidFill>
          <a:ln w="25400" cap="flat" cmpd="sng" algn="ctr">
            <a:solidFill>
              <a:srgbClr val="92D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50" b="1" i="0" u="none" strike="noStrike" kern="0" cap="none" spc="0" normalizeH="0" baseline="0" noProof="0" dirty="0">
                <a:ln>
                  <a:noFill/>
                </a:ln>
                <a:solidFill>
                  <a:prstClr val="black"/>
                </a:solidFill>
                <a:effectLst/>
                <a:uLnTx/>
                <a:uFillTx/>
                <a:latin typeface="Calibri"/>
                <a:ea typeface="+mn-ea"/>
                <a:cs typeface="+mn-cs"/>
              </a:rPr>
              <a:t>Contribution (%) des régions économiques dans l’emploi industriel - </a:t>
            </a:r>
            <a:r>
              <a:rPr kumimoji="0" lang="fr-FR" sz="1150" b="1" i="0" u="none" strike="noStrike" kern="0" cap="none" spc="0" normalizeH="0" baseline="0" noProof="0" dirty="0" smtClean="0">
                <a:ln>
                  <a:noFill/>
                </a:ln>
                <a:solidFill>
                  <a:prstClr val="black"/>
                </a:solidFill>
                <a:effectLst/>
                <a:uLnTx/>
                <a:uFillTx/>
                <a:latin typeface="Calibri"/>
                <a:ea typeface="+mn-ea"/>
                <a:cs typeface="+mn-cs"/>
              </a:rPr>
              <a:t>2013 </a:t>
            </a:r>
            <a:endParaRPr kumimoji="0" lang="fr-FR" sz="1150" b="1" i="0" u="none" strike="noStrike" kern="0" cap="none" spc="0" normalizeH="0" baseline="0" noProof="0" dirty="0">
              <a:ln>
                <a:noFill/>
              </a:ln>
              <a:solidFill>
                <a:prstClr val="black"/>
              </a:solidFill>
              <a:effectLst/>
              <a:uLnTx/>
              <a:uFillTx/>
              <a:latin typeface="Calibri"/>
              <a:ea typeface="+mn-ea"/>
              <a:cs typeface="+mn-cs"/>
            </a:endParaRPr>
          </a:p>
        </p:txBody>
      </p:sp>
      <p:sp>
        <p:nvSpPr>
          <p:cNvPr id="28" name="Rectangle avec flèche vers le haut 27"/>
          <p:cNvSpPr/>
          <p:nvPr/>
        </p:nvSpPr>
        <p:spPr>
          <a:xfrm>
            <a:off x="5292725" y="5989638"/>
            <a:ext cx="3851275" cy="463550"/>
          </a:xfrm>
          <a:prstGeom prst="upArrowCallout">
            <a:avLst>
              <a:gd name="adj1" fmla="val 50000"/>
              <a:gd name="adj2" fmla="val 25000"/>
              <a:gd name="adj3" fmla="val 25000"/>
              <a:gd name="adj4" fmla="val 64977"/>
            </a:avLst>
          </a:prstGeom>
          <a:solidFill>
            <a:sysClr val="window" lastClr="FFFFFF"/>
          </a:solid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50" b="1" i="0" u="none" strike="noStrike" kern="0" cap="none" spc="0" normalizeH="0" baseline="0" noProof="0" dirty="0">
                <a:ln>
                  <a:noFill/>
                </a:ln>
                <a:solidFill>
                  <a:prstClr val="black"/>
                </a:solidFill>
                <a:effectLst/>
                <a:uLnTx/>
                <a:uFillTx/>
                <a:latin typeface="Calibri"/>
                <a:ea typeface="+mn-ea"/>
                <a:cs typeface="+mn-cs"/>
              </a:rPr>
              <a:t>Evolution des exportations industrielles totale </a:t>
            </a:r>
            <a:r>
              <a:rPr kumimoji="0" lang="fr-FR" sz="1150" b="1" i="0" u="none" strike="noStrike" kern="0" cap="none" spc="0" normalizeH="0" baseline="0" noProof="0" dirty="0" smtClean="0">
                <a:ln>
                  <a:noFill/>
                </a:ln>
                <a:solidFill>
                  <a:prstClr val="black"/>
                </a:solidFill>
                <a:effectLst/>
                <a:uLnTx/>
                <a:uFillTx/>
                <a:latin typeface="Calibri"/>
                <a:ea typeface="+mn-ea"/>
                <a:cs typeface="+mn-cs"/>
              </a:rPr>
              <a:t>2009 </a:t>
            </a:r>
            <a:r>
              <a:rPr kumimoji="0" lang="fr-FR" sz="1150" b="1" i="0" u="none" strike="noStrike" kern="0" cap="none" spc="0" normalizeH="0" baseline="0" noProof="0" dirty="0">
                <a:ln>
                  <a:noFill/>
                </a:ln>
                <a:solidFill>
                  <a:prstClr val="black"/>
                </a:solidFill>
                <a:effectLst/>
                <a:uLnTx/>
                <a:uFillTx/>
                <a:latin typeface="Calibri"/>
                <a:ea typeface="+mn-ea"/>
                <a:cs typeface="+mn-cs"/>
              </a:rPr>
              <a:t>- </a:t>
            </a:r>
            <a:r>
              <a:rPr kumimoji="0" lang="fr-FR" sz="1150" b="1" i="0" u="none" strike="noStrike" kern="0" cap="none" spc="0" normalizeH="0" baseline="0" noProof="0" dirty="0" smtClean="0">
                <a:ln>
                  <a:noFill/>
                </a:ln>
                <a:solidFill>
                  <a:prstClr val="black"/>
                </a:solidFill>
                <a:effectLst/>
                <a:uLnTx/>
                <a:uFillTx/>
                <a:latin typeface="Calibri"/>
                <a:ea typeface="+mn-ea"/>
                <a:cs typeface="+mn-cs"/>
              </a:rPr>
              <a:t>2013</a:t>
            </a:r>
            <a:endParaRPr kumimoji="0" lang="fr-FR" sz="115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462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17</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4"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smtClean="0">
                <a:solidFill>
                  <a:schemeClr val="tx1">
                    <a:lumMod val="50000"/>
                    <a:lumOff val="50000"/>
                  </a:schemeClr>
                </a:solidFill>
                <a:latin typeface="+mj-lt"/>
                <a:ea typeface="+mj-ea"/>
                <a:cs typeface="+mj-cs"/>
              </a:rPr>
              <a:t>Outputs de l’OMI</a:t>
            </a:r>
            <a:endParaRPr lang="fr-FR" sz="1500" b="1" i="1" cap="small" dirty="0">
              <a:solidFill>
                <a:schemeClr val="tx1">
                  <a:lumMod val="50000"/>
                  <a:lumOff val="50000"/>
                </a:schemeClr>
              </a:solidFill>
              <a:latin typeface="+mj-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3267"/>
            <a:ext cx="2844393" cy="201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645023"/>
            <a:ext cx="2844394" cy="1944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1243267"/>
            <a:ext cx="2559768" cy="201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3645022"/>
            <a:ext cx="2559768" cy="1944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1243267"/>
            <a:ext cx="2844393" cy="201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3645024"/>
            <a:ext cx="2844393"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871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18</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4"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smtClean="0">
                <a:solidFill>
                  <a:schemeClr val="tx1">
                    <a:lumMod val="50000"/>
                    <a:lumOff val="50000"/>
                  </a:schemeClr>
                </a:solidFill>
                <a:latin typeface="+mj-lt"/>
                <a:ea typeface="+mj-ea"/>
                <a:cs typeface="+mj-cs"/>
              </a:rPr>
              <a:t>Outputs de l’OMI – Site web</a:t>
            </a:r>
            <a:endParaRPr lang="fr-FR" sz="1500" b="1" i="1" cap="small" dirty="0">
              <a:solidFill>
                <a:schemeClr val="tx1">
                  <a:lumMod val="50000"/>
                  <a:lumOff val="50000"/>
                </a:schemeClr>
              </a:solidFill>
              <a:latin typeface="+mj-lt"/>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6" y="1268760"/>
            <a:ext cx="9156576" cy="514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475656" y="836712"/>
            <a:ext cx="6192688" cy="307777"/>
          </a:xfrm>
          <a:prstGeom prst="rect">
            <a:avLst/>
          </a:prstGeom>
          <a:no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i="1" kern="0" dirty="0" smtClean="0">
                <a:solidFill>
                  <a:srgbClr val="C00000"/>
                </a:solidFill>
                <a:effectLst>
                  <a:outerShdw blurRad="38100" dist="38100" dir="2700000" algn="tl">
                    <a:srgbClr val="000000">
                      <a:alpha val="43137"/>
                    </a:srgbClr>
                  </a:outerShdw>
                </a:effectLst>
                <a:latin typeface="Calibri"/>
              </a:rPr>
              <a:t>Site web</a:t>
            </a:r>
            <a:r>
              <a:rPr lang="fr-FR" sz="1400" b="1" i="1" kern="0" dirty="0" smtClean="0">
                <a:solidFill>
                  <a:srgbClr val="003399"/>
                </a:solidFill>
                <a:effectLst>
                  <a:outerShdw blurRad="38100" dist="38100" dir="2700000" algn="tl">
                    <a:srgbClr val="000000">
                      <a:alpha val="43137"/>
                    </a:srgbClr>
                  </a:outerShdw>
                </a:effectLst>
                <a:latin typeface="Calibri"/>
              </a:rPr>
              <a:t>     www.omi.gov.ma</a:t>
            </a:r>
            <a:endParaRPr lang="fr-FR" sz="1400" b="1" i="1" kern="0" dirty="0">
              <a:solidFill>
                <a:srgbClr val="003399"/>
              </a:solidFill>
              <a:effectLst>
                <a:outerShdw blurRad="38100" dist="38100" dir="2700000" algn="tl">
                  <a:srgbClr val="000000">
                    <a:alpha val="43137"/>
                  </a:srgbClr>
                </a:outerShdw>
              </a:effectLst>
              <a:latin typeface="Calibri"/>
            </a:endParaRPr>
          </a:p>
        </p:txBody>
      </p:sp>
      <p:pic>
        <p:nvPicPr>
          <p:cNvPr id="1028"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765226"/>
            <a:ext cx="379263" cy="37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802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19</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4"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smtClean="0">
                <a:solidFill>
                  <a:schemeClr val="tx1">
                    <a:lumMod val="50000"/>
                    <a:lumOff val="50000"/>
                  </a:schemeClr>
                </a:solidFill>
                <a:latin typeface="+mj-lt"/>
                <a:ea typeface="+mj-ea"/>
                <a:cs typeface="+mj-cs"/>
              </a:rPr>
              <a:t>Outputs de l’OMI – SIG</a:t>
            </a:r>
            <a:endParaRPr lang="fr-FR" sz="1500" b="1" i="1" cap="small" dirty="0">
              <a:solidFill>
                <a:schemeClr val="tx1">
                  <a:lumMod val="50000"/>
                  <a:lumOff val="50000"/>
                </a:schemeClr>
              </a:solidFill>
              <a:latin typeface="+mj-lt"/>
              <a:ea typeface="+mj-ea"/>
              <a:cs typeface="+mj-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08720"/>
            <a:ext cx="91440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541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403350" y="1285875"/>
            <a:ext cx="7416800" cy="4339650"/>
          </a:xfrm>
          <a:prstGeom prst="rect">
            <a:avLst/>
          </a:prstGeom>
        </p:spPr>
        <p:txBody>
          <a:bodyPr lIns="0" tIns="0" rIns="0" bIns="0">
            <a:spAutoFit/>
          </a:bodyPr>
          <a:lstStyle/>
          <a:p>
            <a:pPr marL="355600" indent="-355600" algn="just" fontAlgn="auto">
              <a:spcBef>
                <a:spcPts val="0"/>
              </a:spcBef>
              <a:spcAft>
                <a:spcPts val="0"/>
              </a:spcAft>
              <a:buSzPct val="50000"/>
              <a:defRPr/>
            </a:pPr>
            <a:r>
              <a:rPr lang="fr-FR" sz="2000" dirty="0">
                <a:solidFill>
                  <a:srgbClr val="000000"/>
                </a:solidFill>
                <a:latin typeface="Book Antiqua" pitchFamily="18" charset="0"/>
                <a:cs typeface="Trebuchet MS"/>
              </a:rPr>
              <a:t>Introduction : Genèse &amp; Vocation</a:t>
            </a:r>
          </a:p>
          <a:p>
            <a:pPr marL="355600" indent="-355600" algn="just" fontAlgn="auto">
              <a:spcBef>
                <a:spcPts val="0"/>
              </a:spcBef>
              <a:spcAft>
                <a:spcPts val="0"/>
              </a:spcAft>
              <a:buSzPct val="50000"/>
              <a:defRPr/>
            </a:pPr>
            <a:endParaRPr lang="fr-FR" sz="2700" dirty="0">
              <a:solidFill>
                <a:srgbClr val="000000"/>
              </a:solidFill>
              <a:latin typeface="Book Antiqua" pitchFamily="18" charset="0"/>
              <a:cs typeface="Trebuchet MS"/>
            </a:endParaRPr>
          </a:p>
          <a:p>
            <a:pPr marL="355600" indent="-355600" algn="just" fontAlgn="auto">
              <a:spcBef>
                <a:spcPts val="0"/>
              </a:spcBef>
              <a:spcAft>
                <a:spcPts val="0"/>
              </a:spcAft>
              <a:buSzPct val="50000"/>
              <a:defRPr/>
            </a:pPr>
            <a:endParaRPr lang="fr-FR" sz="2700" dirty="0">
              <a:solidFill>
                <a:srgbClr val="000000"/>
              </a:solidFill>
              <a:latin typeface="Book Antiqua" pitchFamily="18" charset="0"/>
              <a:cs typeface="Trebuchet MS"/>
            </a:endParaRPr>
          </a:p>
          <a:p>
            <a:pPr marL="355600" indent="-355600" algn="just" fontAlgn="auto">
              <a:spcBef>
                <a:spcPts val="0"/>
              </a:spcBef>
              <a:spcAft>
                <a:spcPts val="0"/>
              </a:spcAft>
              <a:buSzPct val="50000"/>
              <a:defRPr/>
            </a:pPr>
            <a:r>
              <a:rPr lang="fr-FR" sz="2000" dirty="0">
                <a:solidFill>
                  <a:srgbClr val="000000"/>
                </a:solidFill>
                <a:latin typeface="Book Antiqua" pitchFamily="18" charset="0"/>
                <a:cs typeface="Trebuchet MS"/>
              </a:rPr>
              <a:t>Vision &amp; Axes stratégiques </a:t>
            </a:r>
          </a:p>
          <a:p>
            <a:pPr marL="355600" indent="-355600" algn="just" fontAlgn="auto">
              <a:spcBef>
                <a:spcPts val="0"/>
              </a:spcBef>
              <a:spcAft>
                <a:spcPts val="0"/>
              </a:spcAft>
              <a:buSzPct val="50000"/>
              <a:defRPr/>
            </a:pPr>
            <a:endParaRPr lang="fr-FR" sz="2700" dirty="0">
              <a:solidFill>
                <a:srgbClr val="000000"/>
              </a:solidFill>
              <a:latin typeface="Book Antiqua" pitchFamily="18" charset="0"/>
              <a:cs typeface="Trebuchet MS"/>
            </a:endParaRPr>
          </a:p>
          <a:p>
            <a:pPr marL="355600" indent="-355600" algn="just" fontAlgn="auto">
              <a:spcBef>
                <a:spcPts val="0"/>
              </a:spcBef>
              <a:spcAft>
                <a:spcPts val="0"/>
              </a:spcAft>
              <a:buSzPct val="50000"/>
              <a:defRPr/>
            </a:pPr>
            <a:endParaRPr lang="fr-FR" sz="2700" dirty="0">
              <a:solidFill>
                <a:srgbClr val="000000"/>
              </a:solidFill>
              <a:latin typeface="Book Antiqua" pitchFamily="18" charset="0"/>
              <a:cs typeface="Trebuchet MS"/>
            </a:endParaRPr>
          </a:p>
          <a:p>
            <a:pPr marL="355600" indent="-355600" algn="just" fontAlgn="auto">
              <a:spcBef>
                <a:spcPts val="0"/>
              </a:spcBef>
              <a:spcAft>
                <a:spcPts val="0"/>
              </a:spcAft>
              <a:buSzPct val="50000"/>
              <a:defRPr/>
            </a:pPr>
            <a:endParaRPr lang="fr-FR" sz="2700" dirty="0">
              <a:solidFill>
                <a:srgbClr val="000000"/>
              </a:solidFill>
              <a:latin typeface="Book Antiqua" pitchFamily="18" charset="0"/>
              <a:cs typeface="Trebuchet MS"/>
            </a:endParaRPr>
          </a:p>
          <a:p>
            <a:pPr algn="just" fontAlgn="auto">
              <a:spcBef>
                <a:spcPts val="0"/>
              </a:spcBef>
              <a:spcAft>
                <a:spcPts val="0"/>
              </a:spcAft>
              <a:buSzPct val="50000"/>
              <a:defRPr/>
            </a:pPr>
            <a:r>
              <a:rPr lang="fr-FR" sz="2000" dirty="0">
                <a:solidFill>
                  <a:srgbClr val="000000"/>
                </a:solidFill>
                <a:latin typeface="Book Antiqua" pitchFamily="18" charset="0"/>
                <a:cs typeface="Trebuchet MS"/>
              </a:rPr>
              <a:t>Principales réalisations des dispositifs statistiques des observatoires sectoriels</a:t>
            </a:r>
          </a:p>
          <a:p>
            <a:pPr marL="355600" indent="-355600" algn="just" fontAlgn="auto">
              <a:spcBef>
                <a:spcPts val="0"/>
              </a:spcBef>
              <a:spcAft>
                <a:spcPts val="0"/>
              </a:spcAft>
              <a:buSzPct val="50000"/>
              <a:defRPr/>
            </a:pPr>
            <a:endParaRPr lang="fr-FR" sz="2700" dirty="0">
              <a:solidFill>
                <a:srgbClr val="000000"/>
              </a:solidFill>
              <a:latin typeface="Book Antiqua" pitchFamily="18" charset="0"/>
              <a:cs typeface="Trebuchet MS"/>
            </a:endParaRPr>
          </a:p>
          <a:p>
            <a:pPr algn="just" fontAlgn="auto">
              <a:spcBef>
                <a:spcPts val="0"/>
              </a:spcBef>
              <a:spcAft>
                <a:spcPts val="0"/>
              </a:spcAft>
              <a:buSzPct val="50000"/>
              <a:defRPr/>
            </a:pPr>
            <a:endParaRPr lang="fr-FR" sz="2000" dirty="0">
              <a:solidFill>
                <a:srgbClr val="000000"/>
              </a:solidFill>
              <a:latin typeface="Book Antiqua" pitchFamily="18" charset="0"/>
              <a:cs typeface="Trebuchet MS"/>
            </a:endParaRPr>
          </a:p>
          <a:p>
            <a:pPr marL="355600" indent="-355600" algn="just" fontAlgn="auto">
              <a:spcBef>
                <a:spcPts val="0"/>
              </a:spcBef>
              <a:spcAft>
                <a:spcPts val="0"/>
              </a:spcAft>
              <a:buSzPct val="50000"/>
              <a:defRPr/>
            </a:pPr>
            <a:endParaRPr lang="fr-FR" sz="2000" dirty="0">
              <a:solidFill>
                <a:srgbClr val="000000"/>
              </a:solidFill>
              <a:latin typeface="Book Antiqua" pitchFamily="18" charset="0"/>
              <a:cs typeface="Trebuchet MS"/>
            </a:endParaRPr>
          </a:p>
        </p:txBody>
      </p:sp>
      <p:pic>
        <p:nvPicPr>
          <p:cNvPr id="358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44" r="68988"/>
          <a:stretch>
            <a:fillRect/>
          </a:stretch>
        </p:blipFill>
        <p:spPr bwMode="auto">
          <a:xfrm>
            <a:off x="900113" y="1214438"/>
            <a:ext cx="4683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44" r="68988"/>
          <a:stretch>
            <a:fillRect/>
          </a:stretch>
        </p:blipFill>
        <p:spPr bwMode="auto">
          <a:xfrm>
            <a:off x="917575" y="4292600"/>
            <a:ext cx="4683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44" r="68988"/>
          <a:stretch>
            <a:fillRect/>
          </a:stretch>
        </p:blipFill>
        <p:spPr bwMode="auto">
          <a:xfrm>
            <a:off x="900113" y="2738438"/>
            <a:ext cx="4683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4429125" y="188913"/>
            <a:ext cx="4175125" cy="428625"/>
          </a:xfrm>
          <a:prstGeom prst="rect">
            <a:avLst/>
          </a:prstGeom>
          <a:noFill/>
          <a:ln w="9525">
            <a:noFill/>
            <a:miter lim="800000"/>
            <a:headEnd/>
            <a:tailEnd/>
          </a:ln>
        </p:spPr>
        <p:txBody>
          <a:bodyPr/>
          <a:lstStyle/>
          <a:p>
            <a:pPr algn="r">
              <a:defRPr/>
            </a:pPr>
            <a:r>
              <a:rPr lang="fr-FR" sz="1500" b="1" i="1" cap="small" dirty="0">
                <a:solidFill>
                  <a:prstClr val="white">
                    <a:lumMod val="50000"/>
                  </a:prstClr>
                </a:solidFill>
                <a:latin typeface="Trebuchet MS"/>
              </a:rPr>
              <a:t>Agenda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0"/>
            <a:ext cx="21240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468313" y="2565400"/>
            <a:ext cx="6480175" cy="172720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gn="r">
              <a:defRPr/>
            </a:pPr>
            <a:r>
              <a:rPr lang="fr-FR" sz="2400" b="1" i="1" cap="small" dirty="0">
                <a:solidFill>
                  <a:schemeClr val="tx1">
                    <a:lumMod val="50000"/>
                    <a:lumOff val="50000"/>
                  </a:schemeClr>
                </a:solidFill>
                <a:effectLst>
                  <a:outerShdw blurRad="38100" dist="38100" dir="2700000" algn="tl">
                    <a:srgbClr val="000000">
                      <a:alpha val="43137"/>
                    </a:srgbClr>
                  </a:outerShdw>
                </a:effectLst>
                <a:latin typeface="+mj-lt"/>
                <a:ea typeface="+mj-ea"/>
                <a:cs typeface="+mj-cs"/>
              </a:rPr>
              <a:t>Dispositif statistique dédié au suivi du secteur du commerce et de la distribution </a:t>
            </a:r>
          </a:p>
          <a:p>
            <a:pPr algn="r">
              <a:defRPr/>
            </a:pPr>
            <a:r>
              <a:rPr lang="fr-FR" sz="1600" b="1" i="1" cap="small" dirty="0">
                <a:solidFill>
                  <a:schemeClr val="tx1">
                    <a:lumMod val="50000"/>
                    <a:lumOff val="50000"/>
                  </a:schemeClr>
                </a:solidFill>
                <a:latin typeface="+mj-lt"/>
                <a:ea typeface="+mj-ea"/>
                <a:cs typeface="+mj-cs"/>
              </a:rPr>
              <a:t>en construction </a:t>
            </a:r>
          </a:p>
          <a:p>
            <a:pPr algn="r">
              <a:defRPr/>
            </a:pPr>
            <a:endParaRPr lang="fr-FR" sz="2000" b="1" i="1" cap="small" dirty="0">
              <a:solidFill>
                <a:schemeClr val="tx1">
                  <a:lumMod val="50000"/>
                  <a:lumOff val="50000"/>
                </a:schemeClr>
              </a:solidFill>
              <a:latin typeface="+mj-lt"/>
              <a:ea typeface="+mj-ea"/>
              <a:cs typeface="+mj-cs"/>
            </a:endParaRPr>
          </a:p>
          <a:p>
            <a:pPr algn="r">
              <a:defRPr/>
            </a:pPr>
            <a:r>
              <a:rPr lang="fr-FR" sz="2000" b="1" i="1" cap="small" dirty="0">
                <a:solidFill>
                  <a:schemeClr val="tx1">
                    <a:lumMod val="50000"/>
                    <a:lumOff val="50000"/>
                  </a:schemeClr>
                </a:solidFill>
                <a:latin typeface="+mj-lt"/>
                <a:ea typeface="+mj-ea"/>
                <a:cs typeface="+mj-cs"/>
              </a:rPr>
              <a:t>Principales réalisations</a:t>
            </a:r>
          </a:p>
          <a:p>
            <a:pPr algn="r">
              <a:defRPr/>
            </a:pPr>
            <a:endParaRPr lang="fr-FR" sz="2000" b="1" i="1" cap="small" dirty="0">
              <a:solidFill>
                <a:schemeClr val="tx1">
                  <a:lumMod val="50000"/>
                  <a:lumOff val="50000"/>
                </a:schemeClr>
              </a:solidFill>
              <a:latin typeface="+mj-lt"/>
              <a:ea typeface="+mj-ea"/>
              <a:cs typeface="+mj-cs"/>
            </a:endParaRPr>
          </a:p>
        </p:txBody>
      </p:sp>
      <p:pic>
        <p:nvPicPr>
          <p:cNvPr id="460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788" y="3519488"/>
            <a:ext cx="16954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Connecteur en angle 106"/>
          <p:cNvCxnSpPr/>
          <p:nvPr/>
        </p:nvCxnSpPr>
        <p:spPr>
          <a:xfrm>
            <a:off x="6227763" y="2220913"/>
            <a:ext cx="1566862" cy="428625"/>
          </a:xfrm>
          <a:prstGeom prst="bentConnector3">
            <a:avLst>
              <a:gd name="adj1" fmla="val 100285"/>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6" name="Connecteur en angle 105"/>
          <p:cNvCxnSpPr/>
          <p:nvPr/>
        </p:nvCxnSpPr>
        <p:spPr>
          <a:xfrm>
            <a:off x="3989388" y="1619250"/>
            <a:ext cx="1565275" cy="428625"/>
          </a:xfrm>
          <a:prstGeom prst="bentConnector3">
            <a:avLst>
              <a:gd name="adj1" fmla="val 100285"/>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cteur en angle 41"/>
          <p:cNvCxnSpPr/>
          <p:nvPr/>
        </p:nvCxnSpPr>
        <p:spPr>
          <a:xfrm>
            <a:off x="1692275" y="971550"/>
            <a:ext cx="1565275" cy="428625"/>
          </a:xfrm>
          <a:prstGeom prst="bentConnector3">
            <a:avLst>
              <a:gd name="adj1" fmla="val 100285"/>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266" name="Rectangle 2"/>
          <p:cNvSpPr txBox="1">
            <a:spLocks noChangeArrowheads="1"/>
          </p:cNvSpPr>
          <p:nvPr/>
        </p:nvSpPr>
        <p:spPr bwMode="auto">
          <a:xfrm>
            <a:off x="3419475" y="120650"/>
            <a:ext cx="5111750" cy="428625"/>
          </a:xfrm>
          <a:prstGeom prst="rect">
            <a:avLst/>
          </a:prstGeom>
          <a:noFill/>
          <a:ln w="9525">
            <a:noFill/>
            <a:miter lim="800000"/>
            <a:headEnd/>
            <a:tailEnd/>
          </a:ln>
        </p:spPr>
        <p:txBody>
          <a:bodyPr/>
          <a:lstStyle/>
          <a:p>
            <a:pPr algn="r">
              <a:defRPr/>
            </a:pPr>
            <a:r>
              <a:rPr lang="fr-FR" sz="1500" b="1" i="1" cap="small" dirty="0">
                <a:solidFill>
                  <a:schemeClr val="tx1">
                    <a:lumMod val="50000"/>
                    <a:lumOff val="50000"/>
                  </a:schemeClr>
                </a:solidFill>
                <a:latin typeface="+mj-lt"/>
                <a:ea typeface="+mj-ea"/>
                <a:cs typeface="+mj-cs"/>
              </a:rPr>
              <a:t>Démarche conceptuelle</a:t>
            </a:r>
          </a:p>
        </p:txBody>
      </p:sp>
      <p:sp>
        <p:nvSpPr>
          <p:cNvPr id="14" name="Rectangle à coins arrondis 13"/>
          <p:cNvSpPr/>
          <p:nvPr/>
        </p:nvSpPr>
        <p:spPr>
          <a:xfrm>
            <a:off x="209338" y="836712"/>
            <a:ext cx="1728192" cy="812357"/>
          </a:xfrm>
          <a:prstGeom prst="roundRect">
            <a:avLst/>
          </a:prstGeom>
          <a:solidFill>
            <a:schemeClr val="bg1">
              <a:lumMod val="75000"/>
            </a:schemeClr>
          </a:solidFill>
          <a:ln/>
          <a:effectLst>
            <a:outerShdw blurRad="50800" dist="38100" dir="10800000" algn="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500" dirty="0">
                <a:solidFill>
                  <a:schemeClr val="tx2">
                    <a:lumMod val="75000"/>
                  </a:schemeClr>
                </a:solidFill>
                <a:effectLst>
                  <a:outerShdw blurRad="38100" dist="38100" dir="2700000" algn="tl">
                    <a:srgbClr val="000000">
                      <a:alpha val="43137"/>
                    </a:srgbClr>
                  </a:outerShdw>
                </a:effectLst>
                <a:latin typeface="Book Antiqua" pitchFamily="18" charset="0"/>
              </a:rPr>
              <a:t>Etat des lieux</a:t>
            </a:r>
          </a:p>
        </p:txBody>
      </p:sp>
      <p:sp>
        <p:nvSpPr>
          <p:cNvPr id="15" name="ZoneTexte 14"/>
          <p:cNvSpPr txBox="1"/>
          <p:nvPr/>
        </p:nvSpPr>
        <p:spPr>
          <a:xfrm>
            <a:off x="98425" y="1657350"/>
            <a:ext cx="1952625" cy="938213"/>
          </a:xfrm>
          <a:prstGeom prst="rect">
            <a:avLst/>
          </a:prstGeom>
          <a:solidFill>
            <a:schemeClr val="bg1"/>
          </a:solidFill>
        </p:spPr>
        <p:txBody>
          <a:bodyPr>
            <a:spAutoFit/>
          </a:bodyPr>
          <a:lstStyle/>
          <a:p>
            <a:pPr marL="95250" indent="-95250" algn="just" fontAlgn="auto">
              <a:spcBef>
                <a:spcPts val="0"/>
              </a:spcBef>
              <a:spcAft>
                <a:spcPts val="0"/>
              </a:spcAft>
              <a:buClr>
                <a:schemeClr val="tx2">
                  <a:lumMod val="50000"/>
                </a:schemeClr>
              </a:buClr>
              <a:buFont typeface="Wingdings" pitchFamily="2" charset="2"/>
              <a:buChar char="§"/>
              <a:defRPr/>
            </a:pPr>
            <a:r>
              <a:rPr lang="fr-FR" sz="110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Etat des lieux &amp; Diagnostic</a:t>
            </a:r>
          </a:p>
          <a:p>
            <a:pPr marL="95250" indent="-95250" algn="just" fontAlgn="auto">
              <a:spcBef>
                <a:spcPts val="0"/>
              </a:spcBef>
              <a:spcAft>
                <a:spcPts val="0"/>
              </a:spcAft>
              <a:buClr>
                <a:schemeClr val="tx2">
                  <a:lumMod val="50000"/>
                </a:schemeClr>
              </a:buClr>
              <a:buFont typeface="Wingdings" pitchFamily="2" charset="2"/>
              <a:buChar char="§"/>
              <a:defRPr/>
            </a:pPr>
            <a:r>
              <a:rPr lang="fr-FR" sz="110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Prise de contact avec les partenaires (Producteurs et Professionnels)</a:t>
            </a:r>
            <a:endParaRPr lang="fr-FR" sz="1100" i="1" dirty="0">
              <a:solidFill>
                <a:schemeClr val="accent2">
                  <a:lumMod val="50000"/>
                </a:schemeClr>
              </a:solidFill>
              <a:effectLst>
                <a:outerShdw blurRad="38100" dist="38100" dir="2700000" algn="tl">
                  <a:srgbClr val="000000">
                    <a:alpha val="43137"/>
                  </a:srgbClr>
                </a:outerShdw>
              </a:effectLst>
              <a:latin typeface="Book Antiqua" pitchFamily="18" charset="0"/>
              <a:cs typeface="+mn-cs"/>
            </a:endParaRPr>
          </a:p>
          <a:p>
            <a:pPr marL="95250" indent="-95250" algn="just" fontAlgn="auto">
              <a:spcBef>
                <a:spcPts val="0"/>
              </a:spcBef>
              <a:spcAft>
                <a:spcPts val="0"/>
              </a:spcAft>
              <a:buClr>
                <a:schemeClr val="tx2">
                  <a:lumMod val="50000"/>
                </a:schemeClr>
              </a:buClr>
              <a:buFont typeface="Wingdings" pitchFamily="2" charset="2"/>
              <a:buChar char="§"/>
              <a:defRPr/>
            </a:pPr>
            <a:r>
              <a:rPr lang="fr-FR" sz="110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Identification des besoins</a:t>
            </a:r>
          </a:p>
        </p:txBody>
      </p:sp>
      <p:sp>
        <p:nvSpPr>
          <p:cNvPr id="16" name="Rectangle à coins arrondis 15"/>
          <p:cNvSpPr/>
          <p:nvPr/>
        </p:nvSpPr>
        <p:spPr>
          <a:xfrm>
            <a:off x="2259122" y="1401433"/>
            <a:ext cx="1728192" cy="812357"/>
          </a:xfrm>
          <a:prstGeom prst="roundRect">
            <a:avLst/>
          </a:prstGeom>
          <a:solidFill>
            <a:schemeClr val="bg1">
              <a:lumMod val="75000"/>
            </a:schemeClr>
          </a:solidFill>
          <a:ln/>
          <a:effectLst>
            <a:outerShdw blurRad="50800" dist="38100" dir="10800000" algn="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500" dirty="0">
                <a:solidFill>
                  <a:schemeClr val="tx2">
                    <a:lumMod val="75000"/>
                  </a:schemeClr>
                </a:solidFill>
                <a:effectLst>
                  <a:outerShdw blurRad="38100" dist="38100" dir="2700000" algn="tl">
                    <a:srgbClr val="000000">
                      <a:alpha val="43137"/>
                    </a:srgbClr>
                  </a:outerShdw>
                </a:effectLst>
                <a:latin typeface="Book Antiqua" pitchFamily="18" charset="0"/>
              </a:rPr>
              <a:t>Benchmark </a:t>
            </a:r>
          </a:p>
        </p:txBody>
      </p:sp>
      <p:sp>
        <p:nvSpPr>
          <p:cNvPr id="17" name="Rectangle à coins arrondis 16"/>
          <p:cNvSpPr/>
          <p:nvPr/>
        </p:nvSpPr>
        <p:spPr>
          <a:xfrm>
            <a:off x="4490229" y="2004693"/>
            <a:ext cx="1728192" cy="812357"/>
          </a:xfrm>
          <a:prstGeom prst="roundRect">
            <a:avLst/>
          </a:prstGeom>
          <a:solidFill>
            <a:schemeClr val="bg1">
              <a:lumMod val="75000"/>
            </a:schemeClr>
          </a:solidFill>
          <a:ln/>
          <a:effectLst>
            <a:outerShdw blurRad="50800" dist="38100" dir="10800000" algn="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500" dirty="0">
                <a:solidFill>
                  <a:schemeClr val="tx2">
                    <a:lumMod val="75000"/>
                  </a:schemeClr>
                </a:solidFill>
                <a:effectLst>
                  <a:outerShdw blurRad="38100" dist="38100" dir="2700000" algn="tl">
                    <a:srgbClr val="000000">
                      <a:alpha val="43137"/>
                    </a:srgbClr>
                  </a:outerShdw>
                </a:effectLst>
                <a:latin typeface="Book Antiqua" pitchFamily="18" charset="0"/>
              </a:rPr>
              <a:t>Formulation du</a:t>
            </a:r>
          </a:p>
          <a:p>
            <a:pPr algn="ctr" fontAlgn="auto">
              <a:spcBef>
                <a:spcPts val="0"/>
              </a:spcBef>
              <a:spcAft>
                <a:spcPts val="0"/>
              </a:spcAft>
              <a:defRPr/>
            </a:pPr>
            <a:r>
              <a:rPr lang="fr-FR" sz="1500" dirty="0">
                <a:solidFill>
                  <a:schemeClr val="tx2">
                    <a:lumMod val="75000"/>
                  </a:schemeClr>
                </a:solidFill>
                <a:effectLst>
                  <a:outerShdw blurRad="38100" dist="38100" dir="2700000" algn="tl">
                    <a:srgbClr val="000000">
                      <a:alpha val="43137"/>
                    </a:srgbClr>
                  </a:outerShdw>
                </a:effectLst>
                <a:latin typeface="Book Antiqua" pitchFamily="18" charset="0"/>
              </a:rPr>
              <a:t>Schéma construction </a:t>
            </a:r>
          </a:p>
        </p:txBody>
      </p:sp>
      <p:sp>
        <p:nvSpPr>
          <p:cNvPr id="29" name="Rectangle à coins arrondis 28"/>
          <p:cNvSpPr/>
          <p:nvPr/>
        </p:nvSpPr>
        <p:spPr>
          <a:xfrm>
            <a:off x="6732562" y="2652540"/>
            <a:ext cx="1814801" cy="812357"/>
          </a:xfrm>
          <a:prstGeom prst="roundRect">
            <a:avLst/>
          </a:prstGeom>
          <a:solidFill>
            <a:schemeClr val="bg1">
              <a:lumMod val="75000"/>
            </a:schemeClr>
          </a:solidFill>
          <a:ln/>
          <a:effectLst>
            <a:outerShdw blurRad="50800" dist="38100" dir="10800000" algn="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500" dirty="0">
                <a:solidFill>
                  <a:schemeClr val="tx2">
                    <a:lumMod val="75000"/>
                  </a:schemeClr>
                </a:solidFill>
                <a:effectLst>
                  <a:outerShdw blurRad="38100" dist="38100" dir="2700000" algn="tl">
                    <a:srgbClr val="000000">
                      <a:alpha val="43137"/>
                    </a:srgbClr>
                  </a:outerShdw>
                </a:effectLst>
                <a:latin typeface="Book Antiqua" pitchFamily="18" charset="0"/>
              </a:rPr>
              <a:t>Plan d’action</a:t>
            </a:r>
          </a:p>
        </p:txBody>
      </p:sp>
      <p:sp>
        <p:nvSpPr>
          <p:cNvPr id="30" name="ZoneTexte 29"/>
          <p:cNvSpPr txBox="1"/>
          <p:nvPr/>
        </p:nvSpPr>
        <p:spPr>
          <a:xfrm>
            <a:off x="2195513" y="2219325"/>
            <a:ext cx="1944687" cy="900113"/>
          </a:xfrm>
          <a:prstGeom prst="rect">
            <a:avLst/>
          </a:prstGeom>
          <a:solidFill>
            <a:schemeClr val="bg1"/>
          </a:solidFill>
        </p:spPr>
        <p:txBody>
          <a:bodyPr>
            <a:spAutoFit/>
          </a:bodyPr>
          <a:lstStyle/>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Recherche documentaire </a:t>
            </a:r>
          </a:p>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Recherche sur le web</a:t>
            </a:r>
          </a:p>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Mission exploratoire  à l’INSEE </a:t>
            </a:r>
          </a:p>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Relevé des bonnes pratiques</a:t>
            </a:r>
          </a:p>
        </p:txBody>
      </p:sp>
      <p:cxnSp>
        <p:nvCxnSpPr>
          <p:cNvPr id="31" name="Connecteur droit 30"/>
          <p:cNvCxnSpPr/>
          <p:nvPr/>
        </p:nvCxnSpPr>
        <p:spPr>
          <a:xfrm flipH="1">
            <a:off x="2268538" y="2286000"/>
            <a:ext cx="9525" cy="7112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4356100" y="2840038"/>
            <a:ext cx="2232025" cy="1223962"/>
          </a:xfrm>
          <a:prstGeom prst="rect">
            <a:avLst/>
          </a:prstGeom>
          <a:solidFill>
            <a:schemeClr val="bg1"/>
          </a:solidFill>
        </p:spPr>
        <p:txBody>
          <a:bodyPr>
            <a:spAutoFit/>
          </a:bodyPr>
          <a:lstStyle/>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Cadrage  et définition des indicateurs</a:t>
            </a:r>
          </a:p>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Lancement du projet de constitution d’un répertoire des opérateurs du Commerce et de la Distribution</a:t>
            </a:r>
          </a:p>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Scénarii de construction</a:t>
            </a:r>
          </a:p>
          <a:p>
            <a:pPr marL="95250" indent="-95250" algn="just" fontAlgn="auto">
              <a:spcBef>
                <a:spcPts val="0"/>
              </a:spcBef>
              <a:spcAft>
                <a:spcPts val="0"/>
              </a:spcAft>
              <a:buClr>
                <a:schemeClr val="tx2">
                  <a:lumMod val="50000"/>
                </a:schemeClr>
              </a:buClr>
              <a:buFont typeface="Wingdings" pitchFamily="2" charset="2"/>
              <a:buChar char="§"/>
              <a:defRPr/>
            </a:pPr>
            <a:r>
              <a:rPr lang="fr-FR" sz="1050" i="1" dirty="0">
                <a:solidFill>
                  <a:schemeClr val="accent1">
                    <a:lumMod val="50000"/>
                  </a:schemeClr>
                </a:solidFill>
                <a:effectLst>
                  <a:outerShdw blurRad="38100" dist="38100" dir="2700000" algn="tl">
                    <a:srgbClr val="000000">
                      <a:alpha val="43137"/>
                    </a:srgbClr>
                  </a:outerShdw>
                </a:effectLst>
                <a:latin typeface="Book Antiqua" pitchFamily="18" charset="0"/>
                <a:cs typeface="+mn-cs"/>
              </a:rPr>
              <a:t>Schéma cible</a:t>
            </a:r>
          </a:p>
        </p:txBody>
      </p:sp>
      <p:cxnSp>
        <p:nvCxnSpPr>
          <p:cNvPr id="34" name="Connecteur droit 33"/>
          <p:cNvCxnSpPr/>
          <p:nvPr/>
        </p:nvCxnSpPr>
        <p:spPr>
          <a:xfrm>
            <a:off x="4427538" y="2878138"/>
            <a:ext cx="0" cy="11271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6732588" y="3516313"/>
            <a:ext cx="2232025" cy="461962"/>
          </a:xfrm>
          <a:prstGeom prst="rect">
            <a:avLst/>
          </a:prstGeom>
          <a:solidFill>
            <a:schemeClr val="bg1"/>
          </a:solidFill>
        </p:spPr>
        <p:txBody>
          <a:bodyPr>
            <a:spAutoFit/>
          </a:bodyPr>
          <a:lstStyle/>
          <a:p>
            <a:pPr marL="95250" indent="-95250" fontAlgn="auto">
              <a:spcBef>
                <a:spcPts val="0"/>
              </a:spcBef>
              <a:spcAft>
                <a:spcPts val="0"/>
              </a:spcAft>
              <a:buClr>
                <a:schemeClr val="tx2">
                  <a:lumMod val="50000"/>
                </a:schemeClr>
              </a:buClr>
              <a:buFont typeface="Wingdings" pitchFamily="2" charset="2"/>
              <a:buChar char="§"/>
              <a:defRPr/>
            </a:pPr>
            <a:r>
              <a:rPr lang="fr-FR" sz="1200" i="1" u="sng"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Feuille de route Statistiques </a:t>
            </a:r>
          </a:p>
          <a:p>
            <a:pPr marL="95250" indent="-95250" algn="just" fontAlgn="auto">
              <a:spcBef>
                <a:spcPts val="0"/>
              </a:spcBef>
              <a:spcAft>
                <a:spcPts val="0"/>
              </a:spcAft>
              <a:buClr>
                <a:schemeClr val="tx2">
                  <a:lumMod val="50000"/>
                </a:schemeClr>
              </a:buClr>
              <a:buFont typeface="Wingdings" pitchFamily="2" charset="2"/>
              <a:buChar char="§"/>
              <a:defRPr/>
            </a:pPr>
            <a:r>
              <a:rPr lang="fr-FR" sz="1200" i="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Feuille de route Veille</a:t>
            </a:r>
          </a:p>
        </p:txBody>
      </p:sp>
      <p:sp>
        <p:nvSpPr>
          <p:cNvPr id="36" name="ZoneTexte 35"/>
          <p:cNvSpPr txBox="1"/>
          <p:nvPr/>
        </p:nvSpPr>
        <p:spPr>
          <a:xfrm>
            <a:off x="2123728" y="476672"/>
            <a:ext cx="6589966" cy="338554"/>
          </a:xfrm>
          <a:prstGeom prst="rect">
            <a:avLst/>
          </a:prstGeom>
          <a:solidFill>
            <a:schemeClr val="bg1">
              <a:lumMod val="85000"/>
            </a:schemeClr>
          </a:solidFill>
          <a:ln>
            <a:noFill/>
          </a:ln>
          <a:effectLst>
            <a:innerShdw blurRad="63500" dist="50800" dir="18900000">
              <a:prstClr val="black">
                <a:alpha val="50000"/>
              </a:prstClr>
            </a:innerShdw>
          </a:effectLst>
        </p:spPr>
        <p:txBody>
          <a:bodyPr>
            <a:spAutoFit/>
          </a:bodyPr>
          <a:lstStyle/>
          <a:p>
            <a:pPr algn="r">
              <a:defRPr/>
            </a:pPr>
            <a:r>
              <a:rPr lang="fr-FR" sz="1600" dirty="0">
                <a:solidFill>
                  <a:schemeClr val="tx2">
                    <a:lumMod val="75000"/>
                  </a:schemeClr>
                </a:solidFill>
                <a:effectLst>
                  <a:outerShdw blurRad="38100" dist="38100" dir="2700000" algn="tl">
                    <a:srgbClr val="000000">
                      <a:alpha val="43137"/>
                    </a:srgbClr>
                  </a:outerShdw>
                </a:effectLst>
                <a:latin typeface="Book Antiqua" pitchFamily="18" charset="0"/>
                <a:cs typeface="+mn-cs"/>
              </a:rPr>
              <a:t>4 étapes pour la mise en œuvre du dispositif statistique  cible</a:t>
            </a:r>
          </a:p>
        </p:txBody>
      </p:sp>
      <p:cxnSp>
        <p:nvCxnSpPr>
          <p:cNvPr id="41" name="Connecteur droit 40"/>
          <p:cNvCxnSpPr/>
          <p:nvPr/>
        </p:nvCxnSpPr>
        <p:spPr>
          <a:xfrm flipH="1">
            <a:off x="179388" y="1690688"/>
            <a:ext cx="3175" cy="80168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6783388" y="3589338"/>
            <a:ext cx="0" cy="35877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
          <p:cNvSpPr>
            <a:spLocks noChangeArrowheads="1"/>
          </p:cNvSpPr>
          <p:nvPr/>
        </p:nvSpPr>
        <p:spPr bwMode="auto">
          <a:xfrm>
            <a:off x="525904" y="4005064"/>
            <a:ext cx="8078787" cy="521681"/>
          </a:xfrm>
          <a:prstGeom prst="rect">
            <a:avLst/>
          </a:prstGeom>
          <a:solidFill>
            <a:schemeClr val="bg1">
              <a:lumMod val="85000"/>
            </a:schemeClr>
          </a:solidFill>
          <a:ln>
            <a:noFill/>
          </a:ln>
          <a:effectLst>
            <a:innerShdw blurRad="63500" dist="50800" dir="18900000">
              <a:prstClr val="black">
                <a:alpha val="50000"/>
              </a:prstClr>
            </a:innerShdw>
          </a:effectLst>
        </p:spPr>
        <p:txBody>
          <a:bodyPr>
            <a:spAutoFit/>
          </a:bodyPr>
          <a:lstStyle/>
          <a:p>
            <a:pPr algn="ctr" eaLnBrk="0" hangingPunct="0">
              <a:lnSpc>
                <a:spcPct val="90000"/>
              </a:lnSpc>
              <a:defRPr/>
            </a:pPr>
            <a:r>
              <a:rPr lang="fr-FR" sz="1700" dirty="0">
                <a:solidFill>
                  <a:schemeClr val="tx2">
                    <a:lumMod val="75000"/>
                  </a:schemeClr>
                </a:solidFill>
                <a:effectLst>
                  <a:outerShdw blurRad="38100" dist="38100" dir="2700000" algn="tl">
                    <a:srgbClr val="000000">
                      <a:alpha val="43137"/>
                    </a:srgbClr>
                  </a:outerShdw>
                </a:effectLst>
                <a:latin typeface="Book Antiqua" pitchFamily="18" charset="0"/>
                <a:cs typeface="+mn-cs"/>
              </a:rPr>
              <a:t>Faits marquants</a:t>
            </a:r>
          </a:p>
          <a:p>
            <a:pPr algn="ctr" eaLnBrk="0" hangingPunct="0">
              <a:lnSpc>
                <a:spcPct val="90000"/>
              </a:lnSpc>
              <a:defRPr/>
            </a:pPr>
            <a:r>
              <a:rPr lang="fr-FR" sz="1400" i="1" dirty="0">
                <a:solidFill>
                  <a:schemeClr val="tx2">
                    <a:lumMod val="75000"/>
                  </a:schemeClr>
                </a:solidFill>
                <a:effectLst>
                  <a:outerShdw blurRad="38100" dist="38100" dir="2700000" algn="tl">
                    <a:srgbClr val="000000">
                      <a:alpha val="43137"/>
                    </a:srgbClr>
                  </a:outerShdw>
                </a:effectLst>
                <a:latin typeface="Book Antiqua" pitchFamily="18" charset="0"/>
                <a:cs typeface="+mn-cs"/>
              </a:rPr>
              <a:t>Sur lesquels le bilan reviendra plus en détail</a:t>
            </a:r>
            <a:endParaRPr lang="en-US" sz="1700" i="1" dirty="0">
              <a:solidFill>
                <a:schemeClr val="tx2">
                  <a:lumMod val="75000"/>
                </a:schemeClr>
              </a:solidFill>
              <a:effectLst>
                <a:outerShdw blurRad="38100" dist="38100" dir="2700000" algn="tl">
                  <a:srgbClr val="000000">
                    <a:alpha val="43137"/>
                  </a:srgbClr>
                </a:outerShdw>
              </a:effectLst>
              <a:latin typeface="Book Antiqua" pitchFamily="18" charset="0"/>
              <a:cs typeface="+mn-cs"/>
            </a:endParaRPr>
          </a:p>
        </p:txBody>
      </p:sp>
      <p:sp>
        <p:nvSpPr>
          <p:cNvPr id="25" name="Rectangle 3"/>
          <p:cNvSpPr>
            <a:spLocks noChangeArrowheads="1"/>
          </p:cNvSpPr>
          <p:nvPr/>
        </p:nvSpPr>
        <p:spPr bwMode="auto">
          <a:xfrm>
            <a:off x="179388" y="4554538"/>
            <a:ext cx="4368800" cy="1911350"/>
          </a:xfrm>
          <a:prstGeom prst="rect">
            <a:avLst/>
          </a:prstGeom>
          <a:solidFill>
            <a:schemeClr val="bg1">
              <a:lumMod val="95000"/>
            </a:schemeClr>
          </a:solidFill>
          <a:ln w="9525">
            <a:solidFill>
              <a:schemeClr val="bg1">
                <a:lumMod val="50000"/>
              </a:schemeClr>
            </a:solidFill>
            <a:miter lim="800000"/>
            <a:headEnd/>
            <a:tailEnd/>
          </a:ln>
          <a:extLst/>
        </p:spPr>
        <p:txBody>
          <a:bodyPr lIns="21600" tIns="18000" rIns="21600" bIns="18000"/>
          <a:lstStyle/>
          <a:p>
            <a:pPr algn="just">
              <a:buClr>
                <a:srgbClr val="10253F"/>
              </a:buClr>
              <a:buFont typeface="Wingdings" pitchFamily="2" charset="2"/>
              <a:buChar char="§"/>
              <a:defRPr/>
            </a:pPr>
            <a:r>
              <a:rPr lang="fr-FR" sz="900" i="1" dirty="0">
                <a:solidFill>
                  <a:srgbClr val="10253F"/>
                </a:solidFill>
                <a:effectLst>
                  <a:outerShdw blurRad="38100" dist="38100" dir="2700000" algn="tl">
                    <a:srgbClr val="C0C0C0"/>
                  </a:outerShdw>
                </a:effectLst>
                <a:latin typeface="Book Antiqua" pitchFamily="18" charset="0"/>
              </a:rPr>
              <a:t>Aux fins de recueil des besoins en termes de données statistiques :</a:t>
            </a:r>
          </a:p>
          <a:p>
            <a:pPr marL="273050" lvl="1" indent="-95250" algn="just">
              <a:buClr>
                <a:srgbClr val="10253F"/>
              </a:buClr>
              <a:buFont typeface="Wingdings" pitchFamily="2" charset="2"/>
              <a:buChar char="§"/>
              <a:defRPr/>
            </a:pPr>
            <a:r>
              <a:rPr lang="fr-FR" sz="900" i="1" dirty="0">
                <a:solidFill>
                  <a:srgbClr val="10253F"/>
                </a:solidFill>
                <a:effectLst>
                  <a:outerShdw blurRad="38100" dist="38100" dir="2700000" algn="tl">
                    <a:srgbClr val="C0C0C0"/>
                  </a:outerShdw>
                </a:effectLst>
                <a:latin typeface="Book Antiqua" pitchFamily="18" charset="0"/>
              </a:rPr>
              <a:t>La tenue  </a:t>
            </a:r>
            <a:r>
              <a:rPr lang="fr-FR" sz="900" i="1" dirty="0" smtClean="0">
                <a:solidFill>
                  <a:srgbClr val="10253F"/>
                </a:solidFill>
                <a:effectLst>
                  <a:outerShdw blurRad="38100" dist="38100" dir="2700000" algn="tl">
                    <a:srgbClr val="C0C0C0"/>
                  </a:outerShdw>
                </a:effectLst>
                <a:latin typeface="Book Antiqua" pitchFamily="18" charset="0"/>
              </a:rPr>
              <a:t>des réunions </a:t>
            </a:r>
            <a:r>
              <a:rPr lang="fr-FR" sz="900" i="1" dirty="0">
                <a:solidFill>
                  <a:srgbClr val="10253F"/>
                </a:solidFill>
                <a:effectLst>
                  <a:outerShdw blurRad="38100" dist="38100" dir="2700000" algn="tl">
                    <a:srgbClr val="C0C0C0"/>
                  </a:outerShdw>
                </a:effectLst>
                <a:latin typeface="Book Antiqua" pitchFamily="18" charset="0"/>
              </a:rPr>
              <a:t>avec la DCD.</a:t>
            </a:r>
          </a:p>
          <a:p>
            <a:pPr marL="273050" lvl="1" indent="-95250" algn="just">
              <a:buClr>
                <a:srgbClr val="10253F"/>
              </a:buClr>
              <a:buFont typeface="Wingdings" pitchFamily="2" charset="2"/>
              <a:buChar char="§"/>
              <a:defRPr/>
            </a:pPr>
            <a:r>
              <a:rPr lang="fr-FR" sz="900" i="1" dirty="0">
                <a:solidFill>
                  <a:srgbClr val="10253F"/>
                </a:solidFill>
                <a:effectLst>
                  <a:outerShdw blurRad="38100" dist="38100" dir="2700000" algn="tl">
                    <a:srgbClr val="C0C0C0"/>
                  </a:outerShdw>
                </a:effectLst>
                <a:latin typeface="Book Antiqua" pitchFamily="18" charset="0"/>
              </a:rPr>
              <a:t>La tenue de réunions avec les principales représentations professionnelles du commerce moderne et du commerce de proximité (UGEP &amp; AMDA).</a:t>
            </a:r>
          </a:p>
          <a:p>
            <a:pPr marL="177800" lvl="1" algn="just">
              <a:buClr>
                <a:srgbClr val="10253F"/>
              </a:buClr>
              <a:defRPr/>
            </a:pPr>
            <a:endParaRPr lang="fr-FR" sz="900" i="1" dirty="0">
              <a:solidFill>
                <a:srgbClr val="10253F"/>
              </a:solidFill>
              <a:effectLst>
                <a:outerShdw blurRad="38100" dist="38100" dir="2700000" algn="tl">
                  <a:srgbClr val="C0C0C0"/>
                </a:outerShdw>
              </a:effectLst>
              <a:latin typeface="Book Antiqua" pitchFamily="18" charset="0"/>
            </a:endParaRPr>
          </a:p>
          <a:p>
            <a:pPr algn="just">
              <a:buClr>
                <a:srgbClr val="10253F"/>
              </a:buClr>
              <a:buFont typeface="Wingdings" pitchFamily="2" charset="2"/>
              <a:buChar char="§"/>
              <a:defRPr/>
            </a:pPr>
            <a:r>
              <a:rPr lang="fr-FR" sz="900" i="1" dirty="0">
                <a:solidFill>
                  <a:srgbClr val="10253F"/>
                </a:solidFill>
                <a:effectLst>
                  <a:outerShdw blurRad="38100" dist="38100" dir="2700000" algn="tl">
                    <a:srgbClr val="C0C0C0"/>
                  </a:outerShdw>
                </a:effectLst>
                <a:latin typeface="Book Antiqua" pitchFamily="18" charset="0"/>
              </a:rPr>
              <a:t>Concertation conjointe avec le HCP et l’OMPI aux fins de constitution d’une base de sondage des enquêtes opérateurs à lancer.</a:t>
            </a:r>
          </a:p>
          <a:p>
            <a:pPr marL="177800" lvl="1" algn="just">
              <a:buClr>
                <a:srgbClr val="10253F"/>
              </a:buClr>
              <a:defRPr/>
            </a:pPr>
            <a:endParaRPr lang="fr-FR" sz="900" i="1" dirty="0">
              <a:solidFill>
                <a:srgbClr val="10253F"/>
              </a:solidFill>
              <a:effectLst>
                <a:outerShdw blurRad="38100" dist="38100" dir="2700000" algn="tl">
                  <a:srgbClr val="C0C0C0"/>
                </a:outerShdw>
              </a:effectLst>
              <a:latin typeface="Book Antiqua" pitchFamily="18" charset="0"/>
            </a:endParaRPr>
          </a:p>
          <a:p>
            <a:pPr marL="95250" indent="-95250" algn="just">
              <a:buClr>
                <a:srgbClr val="10253F"/>
              </a:buClr>
              <a:buFont typeface="Wingdings" pitchFamily="2" charset="2"/>
              <a:buChar char="§"/>
              <a:defRPr/>
            </a:pPr>
            <a:r>
              <a:rPr lang="fr-FR" sz="900" i="1" dirty="0">
                <a:solidFill>
                  <a:srgbClr val="10253F"/>
                </a:solidFill>
                <a:effectLst>
                  <a:outerShdw blurRad="38100" dist="38100" dir="2700000" algn="tl">
                    <a:srgbClr val="C0C0C0"/>
                  </a:outerShdw>
                </a:effectLst>
                <a:latin typeface="Book Antiqua" pitchFamily="18" charset="0"/>
              </a:rPr>
              <a:t>Définition des référentiels méthodologiques et leurs validations avec des spécialistes en matière de sondage et de conduite d’enquêtes statistiques.</a:t>
            </a:r>
          </a:p>
          <a:p>
            <a:pPr marL="95250" indent="-95250" algn="just">
              <a:buClr>
                <a:srgbClr val="10253F"/>
              </a:buClr>
              <a:buFont typeface="Wingdings" pitchFamily="2" charset="2"/>
              <a:buChar char="§"/>
              <a:defRPr/>
            </a:pPr>
            <a:r>
              <a:rPr lang="fr-FR" sz="900" i="1" dirty="0">
                <a:solidFill>
                  <a:srgbClr val="10253F"/>
                </a:solidFill>
                <a:effectLst>
                  <a:outerShdw blurRad="38100" dist="38100" dir="2700000" algn="tl">
                    <a:srgbClr val="C0C0C0"/>
                  </a:outerShdw>
                </a:effectLst>
                <a:latin typeface="Book Antiqua" pitchFamily="18" charset="0"/>
              </a:rPr>
              <a:t>Dimensionnement des projets et préparation des termes de référence des enquêtes à lancer.</a:t>
            </a:r>
          </a:p>
          <a:p>
            <a:pPr>
              <a:buClr>
                <a:srgbClr val="6699CC"/>
              </a:buClr>
              <a:defRPr/>
            </a:pPr>
            <a:endParaRPr lang="fr-FR" sz="900" dirty="0">
              <a:solidFill>
                <a:srgbClr val="333399"/>
              </a:solidFill>
            </a:endParaRPr>
          </a:p>
        </p:txBody>
      </p:sp>
      <p:sp>
        <p:nvSpPr>
          <p:cNvPr id="27" name="Rectangle 37"/>
          <p:cNvSpPr>
            <a:spLocks noChangeArrowheads="1"/>
          </p:cNvSpPr>
          <p:nvPr/>
        </p:nvSpPr>
        <p:spPr bwMode="auto">
          <a:xfrm>
            <a:off x="179388" y="4229100"/>
            <a:ext cx="315912" cy="279400"/>
          </a:xfrm>
          <a:prstGeom prst="rect">
            <a:avLst/>
          </a:prstGeom>
          <a:solidFill>
            <a:schemeClr val="accent2">
              <a:lumMod val="75000"/>
            </a:schemeClr>
          </a:solidFill>
          <a:ln>
            <a:solidFill>
              <a:schemeClr val="accent2">
                <a:lumMod val="75000"/>
              </a:schemeClr>
            </a:solidFill>
          </a:ln>
          <a:ex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p>
            <a:pPr algn="ctr" eaLnBrk="0" hangingPunct="0">
              <a:spcBef>
                <a:spcPct val="50000"/>
              </a:spcBef>
              <a:defRPr/>
            </a:pPr>
            <a:r>
              <a:rPr lang="fr-FR" b="1" dirty="0">
                <a:solidFill>
                  <a:srgbClr val="FFFFFF"/>
                </a:solidFill>
              </a:rPr>
              <a:t>+</a:t>
            </a:r>
          </a:p>
        </p:txBody>
      </p:sp>
      <p:sp>
        <p:nvSpPr>
          <p:cNvPr id="28" name="Rectangle 37"/>
          <p:cNvSpPr>
            <a:spLocks noChangeArrowheads="1"/>
          </p:cNvSpPr>
          <p:nvPr/>
        </p:nvSpPr>
        <p:spPr bwMode="auto">
          <a:xfrm>
            <a:off x="8604250" y="4229100"/>
            <a:ext cx="315913" cy="279400"/>
          </a:xfrm>
          <a:prstGeom prst="rect">
            <a:avLst/>
          </a:prstGeom>
          <a:solidFill>
            <a:schemeClr val="accent2">
              <a:lumMod val="75000"/>
            </a:schemeClr>
          </a:solidFill>
          <a:ln>
            <a:solidFill>
              <a:schemeClr val="accent2">
                <a:lumMod val="75000"/>
              </a:schemeClr>
            </a:solidFill>
          </a:ln>
          <a:ex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p>
            <a:pPr algn="ctr" eaLnBrk="0" hangingPunct="0">
              <a:spcBef>
                <a:spcPct val="50000"/>
              </a:spcBef>
              <a:defRPr/>
            </a:pPr>
            <a:endParaRPr lang="fr-FR" b="1" dirty="0">
              <a:solidFill>
                <a:srgbClr val="FFFFFF"/>
              </a:solidFill>
            </a:endParaRPr>
          </a:p>
        </p:txBody>
      </p:sp>
      <p:sp>
        <p:nvSpPr>
          <p:cNvPr id="32" name="Moins 31"/>
          <p:cNvSpPr/>
          <p:nvPr/>
        </p:nvSpPr>
        <p:spPr>
          <a:xfrm>
            <a:off x="8704263" y="4300538"/>
            <a:ext cx="144462" cy="144462"/>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Rectangle 3"/>
          <p:cNvSpPr>
            <a:spLocks noChangeArrowheads="1"/>
          </p:cNvSpPr>
          <p:nvPr/>
        </p:nvSpPr>
        <p:spPr bwMode="auto">
          <a:xfrm>
            <a:off x="4595813" y="4564063"/>
            <a:ext cx="4368800" cy="1911350"/>
          </a:xfrm>
          <a:prstGeom prst="rect">
            <a:avLst/>
          </a:prstGeom>
          <a:solidFill>
            <a:schemeClr val="bg1">
              <a:lumMod val="95000"/>
            </a:schemeClr>
          </a:solidFill>
          <a:ln w="9525">
            <a:solidFill>
              <a:schemeClr val="bg1">
                <a:lumMod val="50000"/>
              </a:schemeClr>
            </a:solidFill>
            <a:miter lim="800000"/>
            <a:headEnd/>
            <a:tailEnd/>
          </a:ln>
          <a:extLst/>
        </p:spPr>
        <p:txBody>
          <a:bodyPr lIns="21600" tIns="18000" rIns="21600" bIns="18000"/>
          <a:lstStyle/>
          <a:p>
            <a:pPr marL="87313" indent="-87313" algn="just" fontAlgn="auto">
              <a:spcBef>
                <a:spcPct val="20000"/>
              </a:spcBef>
              <a:spcAft>
                <a:spcPts val="0"/>
              </a:spcAft>
              <a:buClr>
                <a:schemeClr val="tx2">
                  <a:lumMod val="50000"/>
                </a:schemeClr>
              </a:buClr>
              <a:buFont typeface="Wingdings" pitchFamily="2" charset="2"/>
              <a:buChar char="§"/>
              <a:defRPr/>
            </a:pPr>
            <a:r>
              <a:rPr lang="fr-FR" sz="900" i="1" dirty="0">
                <a:solidFill>
                  <a:schemeClr val="tx2">
                    <a:lumMod val="50000"/>
                  </a:schemeClr>
                </a:solidFill>
                <a:effectLst>
                  <a:outerShdw blurRad="38100" dist="38100" dir="2700000" algn="tl">
                    <a:srgbClr val="000000">
                      <a:alpha val="43137"/>
                    </a:srgbClr>
                  </a:outerShdw>
                </a:effectLst>
                <a:latin typeface="Book Antiqua" pitchFamily="18" charset="0"/>
              </a:rPr>
              <a:t>Le secteur se caractérise par une  diversité des segments et des profils des acteurs ainsi que par une forte présence diffuse sur l'ensemble du territoire quoiqu'avec une densité différant d'un segment à un autre.</a:t>
            </a:r>
          </a:p>
          <a:p>
            <a:pPr marL="87313" indent="-87313" algn="just" fontAlgn="auto">
              <a:spcBef>
                <a:spcPct val="20000"/>
              </a:spcBef>
              <a:spcAft>
                <a:spcPts val="0"/>
              </a:spcAft>
              <a:buClr>
                <a:schemeClr val="tx2">
                  <a:lumMod val="50000"/>
                </a:schemeClr>
              </a:buClr>
              <a:buFont typeface="Wingdings" pitchFamily="2" charset="2"/>
              <a:buChar char="§"/>
              <a:defRPr/>
            </a:pPr>
            <a:endParaRPr lang="fr-FR" sz="900" i="1" dirty="0">
              <a:solidFill>
                <a:schemeClr val="tx2">
                  <a:lumMod val="50000"/>
                </a:schemeClr>
              </a:solidFill>
              <a:effectLst>
                <a:outerShdw blurRad="38100" dist="38100" dir="2700000" algn="tl">
                  <a:srgbClr val="000000">
                    <a:alpha val="43137"/>
                  </a:srgbClr>
                </a:outerShdw>
              </a:effectLst>
              <a:latin typeface="Book Antiqua" pitchFamily="18" charset="0"/>
            </a:endParaRPr>
          </a:p>
          <a:p>
            <a:pPr marL="87313" indent="-87313" algn="just" fontAlgn="auto">
              <a:spcBef>
                <a:spcPct val="20000"/>
              </a:spcBef>
              <a:spcAft>
                <a:spcPts val="0"/>
              </a:spcAft>
              <a:buClr>
                <a:schemeClr val="tx2">
                  <a:lumMod val="50000"/>
                </a:schemeClr>
              </a:buClr>
              <a:buFont typeface="Wingdings" pitchFamily="2" charset="2"/>
              <a:buChar char="§"/>
              <a:defRPr/>
            </a:pPr>
            <a:r>
              <a:rPr lang="fr-FR" sz="900" i="1" dirty="0">
                <a:solidFill>
                  <a:schemeClr val="tx2">
                    <a:lumMod val="50000"/>
                  </a:schemeClr>
                </a:solidFill>
                <a:effectLst>
                  <a:outerShdw blurRad="38100" dist="38100" dir="2700000" algn="tl">
                    <a:srgbClr val="000000">
                      <a:alpha val="43137"/>
                    </a:srgbClr>
                  </a:outerShdw>
                </a:effectLst>
                <a:latin typeface="Book Antiqua" pitchFamily="18" charset="0"/>
              </a:rPr>
              <a:t>La non disponibilité d'un fichier exhaustif à partir duquel peut être  fait un échantillonnage fiable. </a:t>
            </a:r>
            <a:endParaRPr lang="fr-FR" sz="1000" i="1" dirty="0">
              <a:solidFill>
                <a:schemeClr val="tx2">
                  <a:lumMod val="50000"/>
                </a:schemeClr>
              </a:solidFill>
              <a:effectLst>
                <a:outerShdw blurRad="38100" dist="38100" dir="2700000" algn="tl">
                  <a:srgbClr val="000000">
                    <a:alpha val="43137"/>
                  </a:srgbClr>
                </a:outerShdw>
              </a:effectLst>
              <a:latin typeface="Book Antiqua" pitchFamily="18" charset="0"/>
            </a:endParaRPr>
          </a:p>
        </p:txBody>
      </p:sp>
      <p:pic>
        <p:nvPicPr>
          <p:cNvPr id="47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0"/>
            <a:ext cx="2011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0" y="722313"/>
            <a:ext cx="9123363" cy="793750"/>
          </a:xfrm>
          <a:prstGeom prst="rect">
            <a:avLst/>
          </a:prstGeom>
          <a:gradFill>
            <a:gsLst>
              <a:gs pos="0">
                <a:srgbClr val="FFFFFF"/>
              </a:gs>
              <a:gs pos="50000">
                <a:schemeClr val="bg1">
                  <a:shade val="95000"/>
                </a:schemeClr>
              </a:gs>
              <a:gs pos="100000">
                <a:schemeClr val="bg1">
                  <a:shade val="50000"/>
                </a:schemeClr>
              </a:gs>
            </a:gsLst>
            <a:lin ang="0" scaled="1"/>
          </a:gradFill>
          <a:ln w="9525" cap="flat" cmpd="sng" algn="ctr">
            <a:noFill/>
            <a:prstDash val="solid"/>
            <a:miter lim="800000"/>
            <a:headEnd type="none" w="med" len="med"/>
            <a:tailEnd type="none" w="med" len="med"/>
          </a:ln>
          <a:effectLst>
            <a:outerShdw dist="35921" dir="2700000" algn="ctr" rotWithShape="0">
              <a:schemeClr val="bg2"/>
            </a:outerShdw>
          </a:effectLst>
        </p:spPr>
        <p:txBody>
          <a:bodyPr anchor="ctr"/>
          <a:lstStyle/>
          <a:p>
            <a:pPr marL="190500" indent="-190500" algn="ctr">
              <a:defRPr/>
            </a:pPr>
            <a:endParaRPr lang="fr-FR" sz="2100" i="1">
              <a:solidFill>
                <a:srgbClr val="000066"/>
              </a:solidFill>
              <a:latin typeface="Garamond" pitchFamily="18" charset="0"/>
            </a:endParaRPr>
          </a:p>
        </p:txBody>
      </p:sp>
      <p:sp>
        <p:nvSpPr>
          <p:cNvPr id="23" name="Pentagone 22"/>
          <p:cNvSpPr>
            <a:spLocks noChangeArrowheads="1"/>
          </p:cNvSpPr>
          <p:nvPr/>
        </p:nvSpPr>
        <p:spPr bwMode="auto">
          <a:xfrm>
            <a:off x="55563" y="766763"/>
            <a:ext cx="2071687" cy="676275"/>
          </a:xfrm>
          <a:prstGeom prst="homePlate">
            <a:avLst>
              <a:gd name="adj" fmla="val 50598"/>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100" b="1" cap="small" dirty="0">
                <a:solidFill>
                  <a:schemeClr val="tx2">
                    <a:lumMod val="50000"/>
                  </a:schemeClr>
                </a:solidFill>
                <a:latin typeface="Book Antiqua" pitchFamily="18" charset="0"/>
                <a:ea typeface="ＭＳ Ｐゴシック" pitchFamily="34" charset="-128"/>
                <a:cs typeface="Times New Roman" pitchFamily="18" charset="0"/>
              </a:rPr>
              <a:t>Etat des lieux</a:t>
            </a:r>
          </a:p>
          <a:p>
            <a:pPr algn="ctr" fontAlgn="auto">
              <a:spcBef>
                <a:spcPts val="0"/>
              </a:spcBef>
              <a:spcAft>
                <a:spcPts val="0"/>
              </a:spcAft>
              <a:defRPr/>
            </a:pPr>
            <a:r>
              <a:rPr lang="fr-FR" sz="1100" b="1" cap="small" dirty="0">
                <a:solidFill>
                  <a:schemeClr val="tx2">
                    <a:lumMod val="50000"/>
                  </a:schemeClr>
                </a:solidFill>
                <a:latin typeface="Book Antiqua" pitchFamily="18" charset="0"/>
                <a:ea typeface="ＭＳ Ｐゴシック" pitchFamily="34" charset="-128"/>
                <a:cs typeface="Times New Roman" pitchFamily="18" charset="0"/>
              </a:rPr>
              <a:t>&amp;Benchmark </a:t>
            </a:r>
          </a:p>
        </p:txBody>
      </p:sp>
      <p:sp>
        <p:nvSpPr>
          <p:cNvPr id="24" name="Rectangle 23"/>
          <p:cNvSpPr>
            <a:spLocks noChangeArrowheads="1"/>
          </p:cNvSpPr>
          <p:nvPr/>
        </p:nvSpPr>
        <p:spPr bwMode="auto">
          <a:xfrm>
            <a:off x="2066925" y="835025"/>
            <a:ext cx="7064375" cy="554038"/>
          </a:xfrm>
          <a:prstGeom prst="rect">
            <a:avLst/>
          </a:prstGeom>
          <a:noFill/>
          <a:ln w="9525" algn="ctr">
            <a:noFill/>
            <a:miter lim="800000"/>
            <a:headEnd/>
            <a:tailEnd/>
          </a:ln>
        </p:spPr>
        <p:txBody>
          <a:bodyPr>
            <a:spAutoFit/>
          </a:bodyPr>
          <a:lstStyle/>
          <a:p>
            <a:pPr indent="95250" algn="just" fontAlgn="auto">
              <a:spcBef>
                <a:spcPts val="0"/>
              </a:spcBef>
              <a:spcAft>
                <a:spcPts val="0"/>
              </a:spcAft>
              <a:buFont typeface="Wingdings" pitchFamily="2" charset="2"/>
              <a:buChar char="§"/>
              <a:defRPr/>
            </a:pPr>
            <a:r>
              <a:rPr lang="fr-FR" sz="1000" b="1" dirty="0">
                <a:solidFill>
                  <a:schemeClr val="tx1">
                    <a:lumMod val="85000"/>
                    <a:lumOff val="15000"/>
                  </a:schemeClr>
                </a:solidFill>
                <a:latin typeface="Book Antiqua" pitchFamily="18" charset="0"/>
                <a:ea typeface="ＭＳ Ｐゴシック"/>
                <a:cs typeface="Times New Roman" pitchFamily="18" charset="0"/>
              </a:rPr>
              <a:t>Etat des lieux et diagnostic en termes de données produites et disponibles ET des besoins en indicateurs.</a:t>
            </a:r>
          </a:p>
          <a:p>
            <a:pPr indent="95250" algn="just" fontAlgn="auto">
              <a:spcBef>
                <a:spcPts val="0"/>
              </a:spcBef>
              <a:spcAft>
                <a:spcPts val="0"/>
              </a:spcAft>
              <a:buFont typeface="Wingdings" pitchFamily="2" charset="2"/>
              <a:buChar char="§"/>
              <a:defRPr/>
            </a:pPr>
            <a:r>
              <a:rPr lang="fr-FR" sz="1000" b="1" dirty="0">
                <a:solidFill>
                  <a:schemeClr val="tx1">
                    <a:lumMod val="85000"/>
                    <a:lumOff val="15000"/>
                  </a:schemeClr>
                </a:solidFill>
                <a:latin typeface="Book Antiqua" pitchFamily="18" charset="0"/>
                <a:ea typeface="ＭＳ Ｐゴシック"/>
                <a:cs typeface="Times New Roman" pitchFamily="18" charset="0"/>
              </a:rPr>
              <a:t>Prise de contact avec les partenaires producteurs de données et de représentations professionnelles.</a:t>
            </a:r>
          </a:p>
          <a:p>
            <a:pPr indent="95250" algn="just" fontAlgn="auto">
              <a:spcBef>
                <a:spcPts val="0"/>
              </a:spcBef>
              <a:spcAft>
                <a:spcPts val="0"/>
              </a:spcAft>
              <a:buFont typeface="Wingdings" pitchFamily="2" charset="2"/>
              <a:buChar char="§"/>
              <a:defRPr/>
            </a:pPr>
            <a:r>
              <a:rPr lang="fr-FR" sz="1000" b="1" dirty="0">
                <a:solidFill>
                  <a:schemeClr val="tx1">
                    <a:lumMod val="85000"/>
                    <a:lumOff val="15000"/>
                  </a:schemeClr>
                </a:solidFill>
                <a:latin typeface="Book Antiqua" pitchFamily="18" charset="0"/>
                <a:ea typeface="ＭＳ Ｐゴシック"/>
                <a:cs typeface="Times New Roman" pitchFamily="18" charset="0"/>
              </a:rPr>
              <a:t>Conduite d’un benchmark.</a:t>
            </a:r>
          </a:p>
        </p:txBody>
      </p:sp>
      <p:sp>
        <p:nvSpPr>
          <p:cNvPr id="13" name="Rectangle 12"/>
          <p:cNvSpPr>
            <a:spLocks noChangeArrowheads="1"/>
          </p:cNvSpPr>
          <p:nvPr/>
        </p:nvSpPr>
        <p:spPr bwMode="auto">
          <a:xfrm>
            <a:off x="0" y="1560513"/>
            <a:ext cx="9123363" cy="1512887"/>
          </a:xfrm>
          <a:prstGeom prst="rect">
            <a:avLst/>
          </a:prstGeom>
          <a:gradFill>
            <a:gsLst>
              <a:gs pos="0">
                <a:srgbClr val="FFFFFF"/>
              </a:gs>
              <a:gs pos="50000">
                <a:schemeClr val="bg1">
                  <a:shade val="95000"/>
                </a:schemeClr>
              </a:gs>
              <a:gs pos="100000">
                <a:schemeClr val="bg1">
                  <a:shade val="50000"/>
                </a:schemeClr>
              </a:gs>
            </a:gsLst>
            <a:lin ang="0" scaled="1"/>
          </a:gradFill>
          <a:ln w="9525" cap="flat" cmpd="sng" algn="ctr">
            <a:noFill/>
            <a:prstDash val="solid"/>
            <a:miter lim="800000"/>
            <a:headEnd type="none" w="med" len="med"/>
            <a:tailEnd type="none" w="med" len="med"/>
          </a:ln>
          <a:effectLst>
            <a:outerShdw dist="35921" dir="2700000" algn="ctr" rotWithShape="0">
              <a:schemeClr val="bg2"/>
            </a:outerShdw>
          </a:effectLst>
        </p:spPr>
        <p:txBody>
          <a:bodyPr anchor="ctr"/>
          <a:lstStyle/>
          <a:p>
            <a:pPr marL="190500" indent="-190500" algn="ctr">
              <a:defRPr/>
            </a:pPr>
            <a:endParaRPr lang="fr-FR" sz="2100" i="1">
              <a:solidFill>
                <a:srgbClr val="000066"/>
              </a:solidFill>
              <a:latin typeface="Garamond" pitchFamily="18" charset="0"/>
            </a:endParaRPr>
          </a:p>
        </p:txBody>
      </p:sp>
      <p:sp>
        <p:nvSpPr>
          <p:cNvPr id="14" name="Pentagone 13"/>
          <p:cNvSpPr>
            <a:spLocks noChangeArrowheads="1"/>
          </p:cNvSpPr>
          <p:nvPr/>
        </p:nvSpPr>
        <p:spPr bwMode="auto">
          <a:xfrm>
            <a:off x="76200" y="1749425"/>
            <a:ext cx="2071688" cy="1106488"/>
          </a:xfrm>
          <a:prstGeom prst="homePlate">
            <a:avLst>
              <a:gd name="adj" fmla="val 50598"/>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100" b="1" cap="small" dirty="0">
                <a:solidFill>
                  <a:schemeClr val="tx2">
                    <a:lumMod val="50000"/>
                  </a:schemeClr>
                </a:solidFill>
                <a:latin typeface="Book Antiqua" pitchFamily="18" charset="0"/>
                <a:ea typeface="ＭＳ Ｐゴシック" pitchFamily="34" charset="-128"/>
                <a:cs typeface="Times New Roman" pitchFamily="18" charset="0"/>
              </a:rPr>
              <a:t>Formulation du</a:t>
            </a:r>
          </a:p>
          <a:p>
            <a:pPr algn="ctr" fontAlgn="auto">
              <a:spcBef>
                <a:spcPts val="0"/>
              </a:spcBef>
              <a:spcAft>
                <a:spcPts val="0"/>
              </a:spcAft>
              <a:defRPr/>
            </a:pPr>
            <a:r>
              <a:rPr lang="fr-FR" sz="1100" b="1" cap="small" dirty="0">
                <a:solidFill>
                  <a:schemeClr val="tx2">
                    <a:lumMod val="50000"/>
                  </a:schemeClr>
                </a:solidFill>
                <a:latin typeface="Book Antiqua" pitchFamily="18" charset="0"/>
                <a:ea typeface="ＭＳ Ｐゴシック" pitchFamily="34" charset="-128"/>
                <a:cs typeface="Times New Roman" pitchFamily="18" charset="0"/>
              </a:rPr>
              <a:t>Schéma construction </a:t>
            </a:r>
          </a:p>
        </p:txBody>
      </p:sp>
      <p:sp>
        <p:nvSpPr>
          <p:cNvPr id="15" name="Rectangle 14"/>
          <p:cNvSpPr>
            <a:spLocks noChangeArrowheads="1"/>
          </p:cNvSpPr>
          <p:nvPr/>
        </p:nvSpPr>
        <p:spPr bwMode="auto">
          <a:xfrm>
            <a:off x="2051050" y="1560513"/>
            <a:ext cx="7083425" cy="1570037"/>
          </a:xfrm>
          <a:prstGeom prst="rect">
            <a:avLst/>
          </a:prstGeom>
          <a:noFill/>
          <a:ln w="9525" algn="ctr">
            <a:noFill/>
            <a:miter lim="800000"/>
            <a:headEnd/>
            <a:tailEnd/>
          </a:ln>
        </p:spPr>
        <p:txBody>
          <a:bodyPr>
            <a:spAutoFit/>
          </a:bodyPr>
          <a:lstStyle/>
          <a:p>
            <a:pPr marL="82550" indent="-82550" algn="just" fontAlgn="auto">
              <a:spcBef>
                <a:spcPts val="0"/>
              </a:spcBef>
              <a:spcAft>
                <a:spcPts val="0"/>
              </a:spcAft>
              <a:buFont typeface="Wingdings" pitchFamily="2" charset="2"/>
              <a:buChar char="§"/>
              <a:defRPr/>
            </a:pPr>
            <a:r>
              <a:rPr lang="fr-FR" sz="1000" b="1" dirty="0">
                <a:solidFill>
                  <a:schemeClr val="tx1">
                    <a:lumMod val="85000"/>
                    <a:lumOff val="15000"/>
                  </a:schemeClr>
                </a:solidFill>
                <a:latin typeface="Book Antiqua" pitchFamily="18" charset="0"/>
                <a:ea typeface="ＭＳ Ｐゴシック"/>
                <a:cs typeface="Times New Roman" pitchFamily="18" charset="0"/>
              </a:rPr>
              <a:t>Cadrage du périmètre d’action de l’OMC&amp;D.</a:t>
            </a:r>
          </a:p>
          <a:p>
            <a:pPr algn="just" fontAlgn="auto">
              <a:spcBef>
                <a:spcPts val="0"/>
              </a:spcBef>
              <a:spcAft>
                <a:spcPts val="0"/>
              </a:spcAft>
              <a:defRPr/>
            </a:pPr>
            <a:endParaRPr lang="fr-FR" sz="1000" b="1" dirty="0">
              <a:solidFill>
                <a:schemeClr val="tx1">
                  <a:lumMod val="85000"/>
                  <a:lumOff val="15000"/>
                </a:schemeClr>
              </a:solidFill>
              <a:latin typeface="Book Antiqua" pitchFamily="18" charset="0"/>
              <a:ea typeface="ＭＳ Ｐゴシック"/>
              <a:cs typeface="Times New Roman" pitchFamily="18" charset="0"/>
            </a:endParaRPr>
          </a:p>
          <a:p>
            <a:pPr marL="82550" indent="-82550" algn="just" fontAlgn="auto">
              <a:spcBef>
                <a:spcPts val="0"/>
              </a:spcBef>
              <a:spcAft>
                <a:spcPts val="0"/>
              </a:spcAft>
              <a:defRPr/>
            </a:pPr>
            <a:endParaRPr lang="fr-FR" sz="200" b="1" dirty="0">
              <a:solidFill>
                <a:schemeClr val="tx1">
                  <a:lumMod val="85000"/>
                  <a:lumOff val="15000"/>
                </a:schemeClr>
              </a:solidFill>
              <a:latin typeface="Book Antiqua" pitchFamily="18" charset="0"/>
              <a:ea typeface="ＭＳ Ｐゴシック"/>
              <a:cs typeface="Times New Roman" pitchFamily="18" charset="0"/>
            </a:endParaRPr>
          </a:p>
          <a:p>
            <a:pPr marL="82550" indent="-82550" algn="just" fontAlgn="auto">
              <a:spcBef>
                <a:spcPts val="0"/>
              </a:spcBef>
              <a:spcAft>
                <a:spcPts val="0"/>
              </a:spcAft>
              <a:buFont typeface="Wingdings" pitchFamily="2" charset="2"/>
              <a:buChar char="§"/>
              <a:defRPr/>
            </a:pPr>
            <a:r>
              <a:rPr lang="fr-FR" sz="1000" b="1" dirty="0">
                <a:solidFill>
                  <a:schemeClr val="tx1">
                    <a:lumMod val="85000"/>
                    <a:lumOff val="15000"/>
                  </a:schemeClr>
                </a:solidFill>
                <a:latin typeface="Book Antiqua" pitchFamily="18" charset="0"/>
                <a:ea typeface="ＭＳ Ｐゴシック"/>
                <a:cs typeface="Times New Roman" pitchFamily="18" charset="0"/>
              </a:rPr>
              <a:t>Définition des domaines d’études et des typologies d’enquêtes à conduire :</a:t>
            </a:r>
          </a:p>
          <a:p>
            <a:pPr marL="536575" indent="-87313"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Mesure de la contribution du secteur </a:t>
            </a:r>
          </a:p>
          <a:p>
            <a:pPr marL="536575" indent="-87313"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Approche du comportement des entreprises </a:t>
            </a:r>
          </a:p>
          <a:p>
            <a:pPr marL="536575" indent="-87313"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Thématiques spécifiques touchant au secteur </a:t>
            </a:r>
          </a:p>
          <a:p>
            <a:pPr marL="174625" indent="-87313" algn="just" fontAlgn="auto">
              <a:spcBef>
                <a:spcPts val="0"/>
              </a:spcBef>
              <a:spcAft>
                <a:spcPts val="0"/>
              </a:spcAft>
              <a:buFont typeface="Wingdings" pitchFamily="2" charset="2"/>
              <a:buChar char="§"/>
              <a:defRPr/>
            </a:pPr>
            <a:endParaRPr lang="fr-FR" sz="200" b="1" dirty="0">
              <a:solidFill>
                <a:schemeClr val="tx1">
                  <a:lumMod val="85000"/>
                  <a:lumOff val="15000"/>
                </a:schemeClr>
              </a:solidFill>
              <a:latin typeface="Book Antiqua" pitchFamily="18" charset="0"/>
              <a:ea typeface="ＭＳ Ｐゴシック"/>
              <a:cs typeface="Times New Roman" pitchFamily="18" charset="0"/>
            </a:endParaRPr>
          </a:p>
          <a:p>
            <a:pPr marL="82550" indent="-82550" algn="just" fontAlgn="auto">
              <a:spcBef>
                <a:spcPts val="0"/>
              </a:spcBef>
              <a:spcAft>
                <a:spcPts val="0"/>
              </a:spcAft>
              <a:buFont typeface="Wingdings" pitchFamily="2" charset="2"/>
              <a:buChar char="§"/>
              <a:defRPr/>
            </a:pPr>
            <a:endParaRPr lang="fr-FR" sz="1000" b="1" dirty="0">
              <a:solidFill>
                <a:schemeClr val="tx2">
                  <a:lumMod val="50000"/>
                </a:schemeClr>
              </a:solidFill>
              <a:latin typeface="Book Antiqua" pitchFamily="18" charset="0"/>
            </a:endParaRPr>
          </a:p>
          <a:p>
            <a:pPr marL="82550" indent="-82550" algn="just" fontAlgn="auto">
              <a:spcBef>
                <a:spcPts val="0"/>
              </a:spcBef>
              <a:spcAft>
                <a:spcPts val="0"/>
              </a:spcAft>
              <a:buFont typeface="Wingdings" pitchFamily="2" charset="2"/>
              <a:buChar char="§"/>
              <a:defRPr/>
            </a:pPr>
            <a:r>
              <a:rPr lang="fr-FR" sz="1000" b="1" dirty="0">
                <a:solidFill>
                  <a:schemeClr val="tx2">
                    <a:lumMod val="50000"/>
                  </a:schemeClr>
                </a:solidFill>
                <a:latin typeface="Book Antiqua" pitchFamily="18" charset="0"/>
              </a:rPr>
              <a:t>Définition et préparation des référentiels méthodologiques pour la conduite des enquêtes devant être lancées et des indicateurs à produire.</a:t>
            </a:r>
          </a:p>
          <a:p>
            <a:pPr marL="82550" indent="-82550" algn="just" fontAlgn="auto">
              <a:spcBef>
                <a:spcPts val="0"/>
              </a:spcBef>
              <a:spcAft>
                <a:spcPts val="0"/>
              </a:spcAft>
              <a:buFont typeface="Wingdings" pitchFamily="2" charset="2"/>
              <a:buChar char="§"/>
              <a:defRPr/>
            </a:pPr>
            <a:endParaRPr lang="fr-FR" sz="200" b="1" dirty="0">
              <a:solidFill>
                <a:schemeClr val="tx2">
                  <a:lumMod val="50000"/>
                </a:schemeClr>
              </a:solidFill>
              <a:latin typeface="Book Antiqua" pitchFamily="18" charset="0"/>
            </a:endParaRPr>
          </a:p>
        </p:txBody>
      </p:sp>
      <p:sp>
        <p:nvSpPr>
          <p:cNvPr id="16" name="Rectangle 15"/>
          <p:cNvSpPr>
            <a:spLocks noChangeArrowheads="1"/>
          </p:cNvSpPr>
          <p:nvPr/>
        </p:nvSpPr>
        <p:spPr bwMode="auto">
          <a:xfrm>
            <a:off x="6350" y="3098800"/>
            <a:ext cx="9123363" cy="3354388"/>
          </a:xfrm>
          <a:prstGeom prst="rect">
            <a:avLst/>
          </a:prstGeom>
          <a:gradFill>
            <a:gsLst>
              <a:gs pos="0">
                <a:srgbClr val="FFFFFF"/>
              </a:gs>
              <a:gs pos="50000">
                <a:schemeClr val="bg1">
                  <a:shade val="95000"/>
                </a:schemeClr>
              </a:gs>
              <a:gs pos="100000">
                <a:schemeClr val="bg1">
                  <a:shade val="50000"/>
                </a:schemeClr>
              </a:gs>
            </a:gsLst>
            <a:lin ang="0" scaled="1"/>
          </a:gradFill>
          <a:ln w="9525" cap="flat" cmpd="sng" algn="ctr">
            <a:noFill/>
            <a:prstDash val="solid"/>
            <a:miter lim="800000"/>
            <a:headEnd type="none" w="med" len="med"/>
            <a:tailEnd type="none" w="med" len="med"/>
          </a:ln>
          <a:effectLst>
            <a:outerShdw dist="35921" dir="2700000" algn="ctr" rotWithShape="0">
              <a:schemeClr val="bg2"/>
            </a:outerShdw>
          </a:effectLst>
        </p:spPr>
        <p:txBody>
          <a:bodyPr anchor="ctr"/>
          <a:lstStyle/>
          <a:p>
            <a:pPr marL="190500" indent="-190500" algn="ctr">
              <a:defRPr/>
            </a:pPr>
            <a:endParaRPr lang="fr-FR" sz="2100" i="1">
              <a:solidFill>
                <a:srgbClr val="000066"/>
              </a:solidFill>
              <a:latin typeface="Garamond" pitchFamily="18" charset="0"/>
            </a:endParaRPr>
          </a:p>
        </p:txBody>
      </p:sp>
      <p:sp>
        <p:nvSpPr>
          <p:cNvPr id="21" name="Pentagone 20"/>
          <p:cNvSpPr>
            <a:spLocks noChangeArrowheads="1"/>
          </p:cNvSpPr>
          <p:nvPr/>
        </p:nvSpPr>
        <p:spPr bwMode="auto">
          <a:xfrm>
            <a:off x="71438" y="3238500"/>
            <a:ext cx="2303462" cy="2868613"/>
          </a:xfrm>
          <a:prstGeom prst="homePlate">
            <a:avLst>
              <a:gd name="adj" fmla="val 50598"/>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defTabSz="912813">
              <a:defRPr/>
            </a:pPr>
            <a:r>
              <a:rPr lang="fr-FR" sz="1100" b="1" cap="small" dirty="0">
                <a:solidFill>
                  <a:schemeClr val="tx2">
                    <a:lumMod val="50000"/>
                  </a:schemeClr>
                </a:solidFill>
                <a:latin typeface="Book Antiqua" pitchFamily="18" charset="0"/>
                <a:ea typeface="ＭＳ Ｐゴシック" pitchFamily="34" charset="-128"/>
                <a:cs typeface="Times New Roman" pitchFamily="18" charset="0"/>
              </a:rPr>
              <a:t>Feuille de route  statistiques </a:t>
            </a:r>
          </a:p>
        </p:txBody>
      </p:sp>
      <p:sp>
        <p:nvSpPr>
          <p:cNvPr id="26" name="Rectangle 25"/>
          <p:cNvSpPr>
            <a:spLocks noChangeArrowheads="1"/>
          </p:cNvSpPr>
          <p:nvPr/>
        </p:nvSpPr>
        <p:spPr bwMode="auto">
          <a:xfrm>
            <a:off x="1908175" y="3284538"/>
            <a:ext cx="7221538" cy="2554287"/>
          </a:xfrm>
          <a:prstGeom prst="rect">
            <a:avLst/>
          </a:prstGeom>
          <a:noFill/>
          <a:ln w="9525" algn="ctr">
            <a:noFill/>
            <a:miter lim="800000"/>
            <a:headEnd/>
            <a:tailEnd/>
          </a:ln>
        </p:spPr>
        <p:txBody>
          <a:bodyPr>
            <a:spAutoFit/>
          </a:bodyPr>
          <a:lstStyle/>
          <a:p>
            <a:pPr marL="85725" indent="-85725" fontAlgn="auto">
              <a:spcBef>
                <a:spcPts val="0"/>
              </a:spcBef>
              <a:spcAft>
                <a:spcPts val="0"/>
              </a:spcAft>
              <a:defRPr/>
            </a:pPr>
            <a:r>
              <a:rPr lang="fr-FR" sz="1000" b="1" i="1" cap="small" dirty="0">
                <a:solidFill>
                  <a:schemeClr val="accent2">
                    <a:lumMod val="50000"/>
                  </a:schemeClr>
                </a:solidFill>
                <a:effectLst>
                  <a:outerShdw blurRad="38100" dist="38100" dir="2700000" algn="tl">
                    <a:srgbClr val="000000">
                      <a:alpha val="43137"/>
                    </a:srgbClr>
                  </a:outerShdw>
                </a:effectLst>
                <a:latin typeface="Book Antiqua" pitchFamily="18" charset="0"/>
              </a:rPr>
              <a:t>Lancées </a:t>
            </a:r>
            <a:r>
              <a:rPr lang="fr-FR" sz="1000" i="1" dirty="0">
                <a:solidFill>
                  <a:schemeClr val="accent2">
                    <a:lumMod val="50000"/>
                  </a:schemeClr>
                </a:solidFill>
                <a:effectLst>
                  <a:outerShdw blurRad="38100" dist="38100" dir="2700000" algn="tl">
                    <a:srgbClr val="000000">
                      <a:alpha val="43137"/>
                    </a:srgbClr>
                  </a:outerShdw>
                </a:effectLst>
                <a:latin typeface="Book Antiqua" pitchFamily="18" charset="0"/>
              </a:rPr>
              <a:t>:</a:t>
            </a:r>
            <a:endParaRPr lang="fr-FR" sz="1000" i="1" cap="small" dirty="0">
              <a:solidFill>
                <a:schemeClr val="accent2">
                  <a:lumMod val="50000"/>
                </a:schemeClr>
              </a:solidFill>
              <a:effectLst>
                <a:outerShdw blurRad="38100" dist="38100" dir="2700000" algn="tl">
                  <a:srgbClr val="000000">
                    <a:alpha val="43137"/>
                  </a:srgbClr>
                </a:outerShdw>
              </a:effectLst>
              <a:latin typeface="Book Antiqua" pitchFamily="18" charset="0"/>
            </a:endParaRPr>
          </a:p>
          <a:p>
            <a:pPr marL="174625" indent="88900" fontAlgn="auto">
              <a:spcBef>
                <a:spcPts val="0"/>
              </a:spcBef>
              <a:spcAft>
                <a:spcPts val="0"/>
              </a:spcAft>
              <a:buFont typeface="Wingdings" pitchFamily="2" charset="2"/>
              <a:buChar char="§"/>
              <a:defRPr/>
            </a:pPr>
            <a:r>
              <a:rPr kumimoji="1" lang="fr-FR" sz="1000" b="1" cap="small" dirty="0">
                <a:solidFill>
                  <a:schemeClr val="tx2">
                    <a:lumMod val="50000"/>
                  </a:schemeClr>
                </a:solidFill>
                <a:latin typeface="Book Antiqua" pitchFamily="18" charset="0"/>
                <a:cs typeface="Times" pitchFamily="18" charset="0"/>
              </a:rPr>
              <a:t>Suivi des niveaux des prix</a:t>
            </a:r>
          </a:p>
          <a:p>
            <a:pPr marL="534988" indent="-84138"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Suivi bimensuel des prix d’un panier de PGC sur la base d’une nouvelle application informatique d’échange avec les </a:t>
            </a:r>
            <a:r>
              <a:rPr lang="fr-FR" sz="1000" dirty="0" err="1">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DPCI’s</a:t>
            </a: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a:t>
            </a:r>
          </a:p>
          <a:p>
            <a:pPr marL="177800" indent="-177800" algn="just" fontAlgn="auto">
              <a:spcBef>
                <a:spcPts val="0"/>
              </a:spcBef>
              <a:spcAft>
                <a:spcPts val="0"/>
              </a:spcAft>
              <a:defRPr/>
            </a:pPr>
            <a:endParaRPr lang="fr-FR" sz="1000" b="1" i="1" cap="small" dirty="0">
              <a:solidFill>
                <a:schemeClr val="accent2">
                  <a:lumMod val="50000"/>
                </a:schemeClr>
              </a:solidFill>
              <a:effectLst>
                <a:outerShdw blurRad="38100" dist="38100" dir="2700000" algn="tl">
                  <a:srgbClr val="000000">
                    <a:alpha val="43137"/>
                  </a:srgbClr>
                </a:outerShdw>
              </a:effectLst>
              <a:latin typeface="Book Antiqua" pitchFamily="18" charset="0"/>
            </a:endParaRPr>
          </a:p>
          <a:p>
            <a:pPr marL="177800" indent="-177800" algn="just" fontAlgn="auto">
              <a:spcBef>
                <a:spcPts val="0"/>
              </a:spcBef>
              <a:spcAft>
                <a:spcPts val="0"/>
              </a:spcAft>
              <a:defRPr/>
            </a:pPr>
            <a:r>
              <a:rPr lang="fr-FR" sz="1000" b="1" i="1" cap="small" dirty="0">
                <a:solidFill>
                  <a:schemeClr val="accent2">
                    <a:lumMod val="50000"/>
                  </a:schemeClr>
                </a:solidFill>
                <a:effectLst>
                  <a:outerShdw blurRad="38100" dist="38100" dir="2700000" algn="tl">
                    <a:srgbClr val="000000">
                      <a:alpha val="43137"/>
                    </a:srgbClr>
                  </a:outerShdw>
                </a:effectLst>
                <a:latin typeface="Book Antiqua" pitchFamily="18" charset="0"/>
              </a:rPr>
              <a:t>En phase de préparation du lancement des enquêtes</a:t>
            </a:r>
            <a:r>
              <a:rPr lang="fr-FR" sz="1000" i="1" dirty="0">
                <a:solidFill>
                  <a:schemeClr val="accent2">
                    <a:lumMod val="50000"/>
                  </a:schemeClr>
                </a:solidFill>
                <a:effectLst>
                  <a:outerShdw blurRad="38100" dist="38100" dir="2700000" algn="tl">
                    <a:srgbClr val="000000">
                      <a:alpha val="43137"/>
                    </a:srgbClr>
                  </a:outerShdw>
                </a:effectLst>
                <a:latin typeface="Book Antiqua" pitchFamily="18" charset="0"/>
              </a:rPr>
              <a:t> :</a:t>
            </a:r>
            <a:endParaRPr lang="fr-FR" sz="1000" i="1" cap="small" dirty="0">
              <a:solidFill>
                <a:schemeClr val="accent2">
                  <a:lumMod val="50000"/>
                </a:schemeClr>
              </a:solidFill>
              <a:effectLst>
                <a:outerShdw blurRad="38100" dist="38100" dir="2700000" algn="tl">
                  <a:srgbClr val="000000">
                    <a:alpha val="43137"/>
                  </a:srgbClr>
                </a:outerShdw>
              </a:effectLst>
              <a:latin typeface="Book Antiqua" pitchFamily="18" charset="0"/>
            </a:endParaRPr>
          </a:p>
          <a:p>
            <a:pPr marL="273050" indent="82550" fontAlgn="auto">
              <a:spcBef>
                <a:spcPts val="0"/>
              </a:spcBef>
              <a:spcAft>
                <a:spcPts val="0"/>
              </a:spcAft>
              <a:buFont typeface="Wingdings" pitchFamily="2" charset="2"/>
              <a:buChar char="§"/>
              <a:defRPr/>
            </a:pPr>
            <a:r>
              <a:rPr kumimoji="1" lang="fr-FR" sz="1000" b="1" cap="small" dirty="0">
                <a:solidFill>
                  <a:schemeClr val="tx2">
                    <a:lumMod val="50000"/>
                  </a:schemeClr>
                </a:solidFill>
                <a:latin typeface="Book Antiqua" pitchFamily="18" charset="0"/>
                <a:cs typeface="Times" pitchFamily="18" charset="0"/>
              </a:rPr>
              <a:t>Enquêtes auprès des opérateurs </a:t>
            </a:r>
            <a:endParaRPr lang="fr-FR" sz="1000" b="1" dirty="0">
              <a:solidFill>
                <a:schemeClr val="tx2">
                  <a:lumMod val="50000"/>
                </a:schemeClr>
              </a:solidFill>
              <a:latin typeface="Book Antiqua" pitchFamily="18" charset="0"/>
            </a:endParaRPr>
          </a:p>
          <a:p>
            <a:pPr marL="534988" indent="-84138"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Enquêtes pour la mesure  de la performance du secteur et de sa contribution économique .</a:t>
            </a:r>
          </a:p>
          <a:p>
            <a:pPr marL="534988" indent="-84138"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Enquêtes de conjoncture et d’appréciation du climat des affaires.</a:t>
            </a:r>
          </a:p>
          <a:p>
            <a:pPr marL="534988" indent="-84138" algn="just" fontAlgn="auto">
              <a:spcBef>
                <a:spcPts val="0"/>
              </a:spcBef>
              <a:spcAft>
                <a:spcPts val="0"/>
              </a:spcAft>
              <a:buFont typeface="Arial" pitchFamily="34" charset="0"/>
              <a:buChar char="•"/>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Enquête de mesure du développement des segments présentant un potentiel de croissance, cas du commerce en réseau.</a:t>
            </a:r>
          </a:p>
          <a:p>
            <a:pPr marL="273050" fontAlgn="auto">
              <a:spcBef>
                <a:spcPts val="0"/>
              </a:spcBef>
              <a:spcAft>
                <a:spcPts val="0"/>
              </a:spcAft>
              <a:buFont typeface="Wingdings" pitchFamily="2" charset="2"/>
              <a:buChar char="§"/>
              <a:defRPr/>
            </a:pPr>
            <a:r>
              <a:rPr kumimoji="1" lang="fr-FR" sz="1000" b="1" cap="small" dirty="0">
                <a:solidFill>
                  <a:schemeClr val="tx2">
                    <a:lumMod val="50000"/>
                  </a:schemeClr>
                </a:solidFill>
                <a:latin typeface="Book Antiqua" pitchFamily="18" charset="0"/>
                <a:cs typeface="Times" pitchFamily="18" charset="0"/>
              </a:rPr>
              <a:t>Thématiques spécifiques touchant au secteur </a:t>
            </a:r>
          </a:p>
          <a:p>
            <a:pPr marL="534988" indent="-84138" fontAlgn="auto">
              <a:spcBef>
                <a:spcPts val="0"/>
              </a:spcBef>
              <a:spcAft>
                <a:spcPts val="0"/>
              </a:spcAft>
              <a:buFont typeface="Arial" pitchFamily="34" charset="0"/>
              <a:buChar char="•"/>
              <a:tabLst>
                <a:tab pos="457200" algn="l"/>
              </a:tabLst>
              <a:defRPr/>
            </a:pP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Lancement du Baromètre du consommateur.</a:t>
            </a:r>
          </a:p>
          <a:p>
            <a:pPr marL="623888" indent="-268288" fontAlgn="auto">
              <a:spcBef>
                <a:spcPts val="0"/>
              </a:spcBef>
              <a:spcAft>
                <a:spcPts val="0"/>
              </a:spcAft>
              <a:tabLst>
                <a:tab pos="457200" algn="l"/>
              </a:tabLst>
              <a:defRPr/>
            </a:pPr>
            <a:endParaRPr lang="fr-FR" sz="1000" b="1" i="1" cap="small" dirty="0">
              <a:solidFill>
                <a:schemeClr val="accent2">
                  <a:lumMod val="50000"/>
                </a:schemeClr>
              </a:solidFill>
              <a:effectLst>
                <a:outerShdw blurRad="38100" dist="38100" dir="2700000" algn="tl">
                  <a:srgbClr val="000000">
                    <a:alpha val="43137"/>
                  </a:srgbClr>
                </a:outerShdw>
              </a:effectLst>
              <a:latin typeface="Book Antiqua" pitchFamily="18" charset="0"/>
            </a:endParaRPr>
          </a:p>
          <a:p>
            <a:pPr marL="623888" indent="-623888" fontAlgn="auto">
              <a:spcBef>
                <a:spcPts val="0"/>
              </a:spcBef>
              <a:spcAft>
                <a:spcPts val="0"/>
              </a:spcAft>
              <a:tabLst>
                <a:tab pos="457200" algn="l"/>
              </a:tabLst>
              <a:defRPr/>
            </a:pPr>
            <a:r>
              <a:rPr lang="fr-FR" sz="1000" b="1" i="1" cap="small" dirty="0" err="1">
                <a:solidFill>
                  <a:schemeClr val="accent2">
                    <a:lumMod val="50000"/>
                  </a:schemeClr>
                </a:solidFill>
                <a:effectLst>
                  <a:outerShdw blurRad="38100" dist="38100" dir="2700000" algn="tl">
                    <a:srgbClr val="000000">
                      <a:alpha val="43137"/>
                    </a:srgbClr>
                  </a:outerShdw>
                </a:effectLst>
                <a:latin typeface="Book Antiqua" pitchFamily="18" charset="0"/>
              </a:rPr>
              <a:t>Sourcing</a:t>
            </a:r>
            <a:r>
              <a:rPr lang="fr-FR" sz="1000" b="1" i="1" cap="small" dirty="0">
                <a:solidFill>
                  <a:schemeClr val="accent2">
                    <a:lumMod val="50000"/>
                  </a:schemeClr>
                </a:solidFill>
                <a:effectLst>
                  <a:outerShdw blurRad="38100" dist="38100" dir="2700000" algn="tl">
                    <a:srgbClr val="000000">
                      <a:alpha val="43137"/>
                    </a:srgbClr>
                  </a:outerShdw>
                </a:effectLst>
                <a:latin typeface="Book Antiqua" pitchFamily="18" charset="0"/>
              </a:rPr>
              <a:t> auprès des partenaires associés :</a:t>
            </a:r>
          </a:p>
          <a:p>
            <a:pPr marL="900113" indent="-87313" fontAlgn="auto">
              <a:spcBef>
                <a:spcPts val="0"/>
              </a:spcBef>
              <a:spcAft>
                <a:spcPts val="0"/>
              </a:spcAft>
              <a:buFont typeface="Wingdings" pitchFamily="2" charset="2"/>
              <a:buChar char="§"/>
              <a:tabLst>
                <a:tab pos="900113" algn="l"/>
              </a:tabLst>
              <a:defRPr/>
            </a:pPr>
            <a:r>
              <a:rPr lang="fr-FR" sz="1000" b="1" dirty="0">
                <a:solidFill>
                  <a:schemeClr val="tx2">
                    <a:lumMod val="50000"/>
                  </a:schemeClr>
                </a:solidFill>
                <a:latin typeface="Book Antiqua" pitchFamily="18" charset="0"/>
              </a:rPr>
              <a:t> </a:t>
            </a:r>
            <a:r>
              <a:rPr lang="fr-FR" sz="1000" dirty="0">
                <a:solidFill>
                  <a:schemeClr val="tx1">
                    <a:lumMod val="85000"/>
                    <a:lumOff val="15000"/>
                  </a:schemeClr>
                </a:solidFill>
                <a:effectLst>
                  <a:outerShdw blurRad="38100" dist="38100" dir="2700000" algn="tl">
                    <a:srgbClr val="000000">
                      <a:alpha val="43137"/>
                    </a:srgbClr>
                  </a:outerShdw>
                </a:effectLst>
                <a:latin typeface="Book Antiqua" pitchFamily="18" charset="0"/>
                <a:ea typeface="ＭＳ Ｐゴシック"/>
                <a:cs typeface="Times New Roman" pitchFamily="18" charset="0"/>
              </a:rPr>
              <a:t>Et définition  sur cette base de tableau x de bord avec une régularité annuelle et trimestrielle.</a:t>
            </a:r>
          </a:p>
        </p:txBody>
      </p:sp>
      <p:pic>
        <p:nvPicPr>
          <p:cNvPr id="481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0"/>
            <a:ext cx="20002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2122488" y="188913"/>
            <a:ext cx="6553200" cy="428625"/>
          </a:xfrm>
          <a:prstGeom prst="rect">
            <a:avLst/>
          </a:prstGeom>
          <a:noFill/>
          <a:ln w="9525">
            <a:noFill/>
            <a:miter lim="800000"/>
            <a:headEnd/>
            <a:tailEnd/>
          </a:ln>
        </p:spPr>
        <p:txBody>
          <a:bodyPr/>
          <a:lstStyle/>
          <a:p>
            <a:pPr algn="r">
              <a:defRPr/>
            </a:pPr>
            <a:r>
              <a:rPr lang="fr-FR" sz="1500" b="1" i="1" cap="small" dirty="0">
                <a:solidFill>
                  <a:schemeClr val="tx1">
                    <a:lumMod val="50000"/>
                    <a:lumOff val="50000"/>
                  </a:schemeClr>
                </a:solidFill>
                <a:latin typeface="+mj-lt"/>
                <a:ea typeface="+mj-ea"/>
                <a:cs typeface="+mj-cs"/>
              </a:rPr>
              <a:t>Principales réalisations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1538" y="2500306"/>
            <a:ext cx="6858048" cy="72008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nchor="ctr"/>
          <a:lstStyle/>
          <a:p>
            <a:pPr algn="ctr" defTabSz="457200" eaLnBrk="0" fontAlgn="auto" hangingPunct="0">
              <a:spcBef>
                <a:spcPts val="0"/>
              </a:spcBef>
              <a:spcAft>
                <a:spcPts val="0"/>
              </a:spcAft>
              <a:defRPr/>
            </a:pPr>
            <a:r>
              <a:rPr lang="fr-FR" sz="2400" b="1" cap="small" dirty="0">
                <a:solidFill>
                  <a:srgbClr val="1F497D">
                    <a:lumMod val="50000"/>
                  </a:srgbClr>
                </a:solidFill>
                <a:latin typeface="Bodoni MT" pitchFamily="18" charset="0"/>
              </a:rPr>
              <a:t>Le secteur du commerce et de la distribution</a:t>
            </a:r>
          </a:p>
          <a:p>
            <a:pPr algn="ctr" defTabSz="457200" eaLnBrk="0" fontAlgn="auto" hangingPunct="0">
              <a:spcBef>
                <a:spcPts val="0"/>
              </a:spcBef>
              <a:spcAft>
                <a:spcPts val="0"/>
              </a:spcAft>
              <a:defRPr/>
            </a:pPr>
            <a:r>
              <a:rPr lang="fr-FR" sz="2400" b="1" cap="small" dirty="0">
                <a:solidFill>
                  <a:srgbClr val="1F497D">
                    <a:lumMod val="50000"/>
                  </a:srgbClr>
                </a:solidFill>
                <a:latin typeface="Bodoni MT" pitchFamily="18" charset="0"/>
              </a:rPr>
              <a:t>en chiffres</a:t>
            </a:r>
          </a:p>
        </p:txBody>
      </p:sp>
      <p:pic>
        <p:nvPicPr>
          <p:cNvPr id="50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0"/>
            <a:ext cx="21240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2799704091"/>
              </p:ext>
            </p:extLst>
          </p:nvPr>
        </p:nvGraphicFramePr>
        <p:xfrm>
          <a:off x="362934" y="509589"/>
          <a:ext cx="8448675" cy="5851436"/>
        </p:xfrm>
        <a:graphic>
          <a:graphicData uri="http://schemas.openxmlformats.org/drawingml/2006/table">
            <a:tbl>
              <a:tblPr/>
              <a:tblGrid>
                <a:gridCol w="8448675"/>
              </a:tblGrid>
              <a:tr h="430361">
                <a:tc>
                  <a:txBody>
                    <a:bodyPr/>
                    <a:lstStyle/>
                    <a:p>
                      <a:pPr algn="ctr"/>
                      <a:r>
                        <a:rPr lang="fr-FR" sz="1400" b="1" kern="1200" cap="small" baseline="0" dirty="0" smtClean="0">
                          <a:solidFill>
                            <a:schemeClr val="accent2">
                              <a:lumMod val="50000"/>
                            </a:schemeClr>
                          </a:solidFill>
                          <a:latin typeface="Garamond" pitchFamily="18" charset="0"/>
                          <a:ea typeface="+mn-ea"/>
                          <a:cs typeface="Times New Roman" pitchFamily="18" charset="0"/>
                        </a:rPr>
                        <a:t>évolution annuelle</a:t>
                      </a:r>
                    </a:p>
                    <a:p>
                      <a:pPr algn="ctr"/>
                      <a:r>
                        <a:rPr lang="fr-FR" sz="1400" b="1" kern="1200" cap="small" baseline="0" dirty="0" smtClean="0">
                          <a:solidFill>
                            <a:schemeClr val="accent2">
                              <a:lumMod val="50000"/>
                            </a:schemeClr>
                          </a:solidFill>
                          <a:latin typeface="Garamond" pitchFamily="18" charset="0"/>
                          <a:ea typeface="+mn-ea"/>
                          <a:cs typeface="Times New Roman" pitchFamily="18" charset="0"/>
                        </a:rPr>
                        <a:t>2010- 2014</a:t>
                      </a:r>
                    </a:p>
                  </a:txBody>
                  <a:tcPr marL="91437" marR="91437" marT="0" marB="0" anchor="ctr">
                    <a:lnL>
                      <a:noFill/>
                    </a:lnL>
                    <a:lnR>
                      <a:noFill/>
                    </a:lnR>
                    <a:lnT w="12700" cap="flat" cmpd="sng" algn="ctr">
                      <a:solidFill>
                        <a:schemeClr val="accent2">
                          <a:lumMod val="50000"/>
                        </a:schemeClr>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5081338">
                <a:tc>
                  <a:txBody>
                    <a:bodyPr/>
                    <a:lstStyle/>
                    <a:p>
                      <a:pPr algn="r" rtl="0" fontAlgn="base">
                        <a:lnSpc>
                          <a:spcPct val="150000"/>
                        </a:lnSpc>
                        <a:spcBef>
                          <a:spcPct val="0"/>
                        </a:spcBef>
                        <a:spcAft>
                          <a:spcPct val="0"/>
                        </a:spcAft>
                        <a:defRPr/>
                      </a:pPr>
                      <a:endParaRPr lang="fr-FR" sz="1200" b="1" kern="1200" cap="small" dirty="0" smtClean="0">
                        <a:solidFill>
                          <a:srgbClr val="C00000"/>
                        </a:solidFill>
                        <a:latin typeface="Garamond" pitchFamily="18" charset="0"/>
                        <a:ea typeface="+mn-ea"/>
                        <a:cs typeface="Times New Roman" pitchFamily="18" charset="0"/>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1100" b="1" kern="1200" cap="small" dirty="0" smtClean="0">
                        <a:solidFill>
                          <a:srgbClr val="C00000"/>
                        </a:solidFill>
                        <a:latin typeface="Garamond" pitchFamily="18" charset="0"/>
                        <a:ea typeface="+mn-ea"/>
                        <a:cs typeface="Times New Roman" pitchFamily="18" charset="0"/>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txBody>
                  <a:tcPr marL="91437" marR="91437"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39737">
                <a:tc>
                  <a:txBody>
                    <a:bodyPr/>
                    <a:lstStyle/>
                    <a:p>
                      <a:pPr algn="ctr">
                        <a:lnSpc>
                          <a:spcPct val="150000"/>
                        </a:lnSpc>
                        <a:spcAft>
                          <a:spcPts val="0"/>
                        </a:spcAft>
                      </a:pPr>
                      <a:r>
                        <a:rPr lang="fr-FR" sz="800" b="0" spc="100" dirty="0" smtClean="0">
                          <a:solidFill>
                            <a:schemeClr val="accent2">
                              <a:lumMod val="50000"/>
                            </a:schemeClr>
                          </a:solidFill>
                          <a:effectLst>
                            <a:outerShdw blurRad="38100" dist="38100" dir="2700000" algn="tl">
                              <a:srgbClr val="000000">
                                <a:alpha val="43137"/>
                              </a:srgbClr>
                            </a:outerShdw>
                          </a:effectLst>
                          <a:latin typeface="Bookman Old Style"/>
                          <a:ea typeface="Times New Roman"/>
                          <a:cs typeface="Times New Roman"/>
                        </a:rPr>
                        <a:t>Source</a:t>
                      </a:r>
                      <a:r>
                        <a:rPr lang="fr-FR" sz="800" b="0" spc="100" dirty="0">
                          <a:solidFill>
                            <a:schemeClr val="accent2">
                              <a:lumMod val="50000"/>
                            </a:schemeClr>
                          </a:solidFill>
                          <a:effectLst>
                            <a:outerShdw blurRad="38100" dist="38100" dir="2700000" algn="tl">
                              <a:srgbClr val="000000">
                                <a:alpha val="43137"/>
                              </a:srgbClr>
                            </a:outerShdw>
                          </a:effectLst>
                          <a:latin typeface="Bookman Old Style"/>
                          <a:ea typeface="Times New Roman"/>
                          <a:cs typeface="Times New Roman"/>
                        </a:rPr>
                        <a:t> : </a:t>
                      </a:r>
                      <a:r>
                        <a:rPr lang="fr-FR" sz="800" b="0" spc="100" dirty="0" smtClean="0">
                          <a:solidFill>
                            <a:schemeClr val="accent2">
                              <a:lumMod val="50000"/>
                            </a:schemeClr>
                          </a:solidFill>
                          <a:effectLst>
                            <a:outerShdw blurRad="38100" dist="38100" dir="2700000" algn="tl">
                              <a:srgbClr val="000000">
                                <a:alpha val="43137"/>
                              </a:srgbClr>
                            </a:outerShdw>
                          </a:effectLst>
                          <a:latin typeface="Bookman Old Style"/>
                          <a:ea typeface="Times New Roman"/>
                          <a:cs typeface="Times New Roman"/>
                        </a:rPr>
                        <a:t>Haut Commissariat au Plan</a:t>
                      </a:r>
                    </a:p>
                  </a:txBody>
                  <a:tcPr marL="91437" marR="91437" marT="0" marB="0" anchor="ctr">
                    <a:lnL>
                      <a:noFill/>
                    </a:lnL>
                    <a:lnR>
                      <a:noFill/>
                    </a:lnR>
                    <a:lnT w="12700" cap="flat" cmpd="sng" algn="ctr">
                      <a:solidFill>
                        <a:srgbClr val="000000"/>
                      </a:solidFill>
                      <a:prstDash val="dot"/>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bl>
          </a:graphicData>
        </a:graphic>
      </p:graphicFrame>
      <p:sp>
        <p:nvSpPr>
          <p:cNvPr id="28" name="Rectangle 2"/>
          <p:cNvSpPr txBox="1">
            <a:spLocks noChangeArrowheads="1"/>
          </p:cNvSpPr>
          <p:nvPr/>
        </p:nvSpPr>
        <p:spPr bwMode="auto">
          <a:xfrm>
            <a:off x="3059113" y="187325"/>
            <a:ext cx="5567362" cy="322263"/>
          </a:xfrm>
          <a:prstGeom prst="rect">
            <a:avLst/>
          </a:prstGeom>
          <a:noFill/>
          <a:ln w="9525">
            <a:noFill/>
            <a:miter lim="800000"/>
            <a:headEnd/>
            <a:tailEnd/>
          </a:ln>
        </p:spPr>
        <p:txBody>
          <a:bodyPr/>
          <a:lstStyle/>
          <a:p>
            <a:pPr algn="r">
              <a:defRPr/>
            </a:pPr>
            <a:r>
              <a:rPr lang="fr-FR" sz="1600" b="1" i="1" cap="small" dirty="0">
                <a:solidFill>
                  <a:schemeClr val="tx1">
                    <a:lumMod val="50000"/>
                    <a:lumOff val="50000"/>
                  </a:schemeClr>
                </a:solidFill>
                <a:latin typeface="+mj-lt"/>
                <a:ea typeface="+mj-ea"/>
                <a:cs typeface="+mj-cs"/>
              </a:rPr>
              <a:t>Illustration : poids du secteur du commerce</a:t>
            </a:r>
          </a:p>
        </p:txBody>
      </p:sp>
      <p:sp>
        <p:nvSpPr>
          <p:cNvPr id="76" name="Rectangle 75"/>
          <p:cNvSpPr/>
          <p:nvPr/>
        </p:nvSpPr>
        <p:spPr>
          <a:xfrm>
            <a:off x="155898" y="908720"/>
            <a:ext cx="4800600" cy="384175"/>
          </a:xfrm>
          <a:prstGeom prst="rect">
            <a:avLst/>
          </a:prstGeom>
        </p:spPr>
        <p:txBody>
          <a:bodyPr>
            <a:spAutoFit/>
          </a:bodyPr>
          <a:lstStyle/>
          <a:p>
            <a:pPr>
              <a:defRPr/>
            </a:pPr>
            <a:r>
              <a:rPr lang="fr-FR" sz="1900" b="1" cap="small" dirty="0">
                <a:solidFill>
                  <a:schemeClr val="accent2">
                    <a:lumMod val="50000"/>
                  </a:schemeClr>
                </a:solidFill>
                <a:latin typeface="Garamond" pitchFamily="18" charset="0"/>
                <a:cs typeface="Times New Roman" pitchFamily="18" charset="0"/>
              </a:rPr>
              <a:t>de la valeur ajoutée….</a:t>
            </a:r>
          </a:p>
        </p:txBody>
      </p:sp>
      <p:sp>
        <p:nvSpPr>
          <p:cNvPr id="78" name="Rectangle 77"/>
          <p:cNvSpPr/>
          <p:nvPr/>
        </p:nvSpPr>
        <p:spPr>
          <a:xfrm>
            <a:off x="2005137" y="2708920"/>
            <a:ext cx="2974975" cy="385763"/>
          </a:xfrm>
          <a:prstGeom prst="rect">
            <a:avLst/>
          </a:prstGeom>
        </p:spPr>
        <p:txBody>
          <a:bodyPr>
            <a:spAutoFit/>
          </a:bodyPr>
          <a:lstStyle/>
          <a:p>
            <a:pPr algn="r">
              <a:defRPr/>
            </a:pPr>
            <a:r>
              <a:rPr lang="fr-FR" sz="1900" b="1" cap="small" dirty="0">
                <a:solidFill>
                  <a:schemeClr val="accent2">
                    <a:lumMod val="50000"/>
                  </a:schemeClr>
                </a:solidFill>
                <a:latin typeface="Garamond" pitchFamily="18" charset="0"/>
                <a:cs typeface="Times New Roman" pitchFamily="18" charset="0"/>
              </a:rPr>
              <a:t>….et  de l’emploi</a:t>
            </a:r>
          </a:p>
        </p:txBody>
      </p:sp>
      <p:pic>
        <p:nvPicPr>
          <p:cNvPr id="51213" name="Picture 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650" y="1196752"/>
            <a:ext cx="5435311" cy="149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4"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068960"/>
            <a:ext cx="53668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987727" y="4293096"/>
            <a:ext cx="4800600" cy="384175"/>
          </a:xfrm>
          <a:prstGeom prst="rect">
            <a:avLst/>
          </a:prstGeom>
        </p:spPr>
        <p:txBody>
          <a:bodyPr>
            <a:spAutoFit/>
          </a:bodyPr>
          <a:lstStyle/>
          <a:p>
            <a:pPr>
              <a:defRPr/>
            </a:pPr>
            <a:r>
              <a:rPr lang="fr-FR" sz="1900" b="1" cap="small" dirty="0">
                <a:solidFill>
                  <a:schemeClr val="accent2">
                    <a:lumMod val="50000"/>
                  </a:schemeClr>
                </a:solidFill>
                <a:latin typeface="Garamond" pitchFamily="18" charset="0"/>
                <a:cs typeface="Times New Roman" pitchFamily="18" charset="0"/>
              </a:rPr>
              <a:t>total des ide….</a:t>
            </a:r>
          </a:p>
        </p:txBody>
      </p:sp>
      <p:pic>
        <p:nvPicPr>
          <p:cNvPr id="9"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2739" y="4581128"/>
            <a:ext cx="583264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35300" y="242888"/>
            <a:ext cx="5567363" cy="322262"/>
          </a:xfrm>
          <a:prstGeom prst="rect">
            <a:avLst/>
          </a:prstGeom>
          <a:noFill/>
          <a:ln w="9525">
            <a:noFill/>
            <a:miter lim="800000"/>
            <a:headEnd/>
            <a:tailEnd/>
          </a:ln>
        </p:spPr>
        <p:txBody>
          <a:bodyPr/>
          <a:lstStyle/>
          <a:p>
            <a:pPr algn="r" defTabSz="912813">
              <a:buSzPct val="120000"/>
              <a:defRPr/>
            </a:pPr>
            <a:r>
              <a:rPr lang="fr-FR" sz="1600" b="1" i="1" cap="small" dirty="0">
                <a:solidFill>
                  <a:schemeClr val="tx1">
                    <a:lumMod val="50000"/>
                    <a:lumOff val="50000"/>
                  </a:schemeClr>
                </a:solidFill>
              </a:rPr>
              <a:t>Illustration : </a:t>
            </a:r>
            <a:r>
              <a:rPr lang="fr-FR" sz="1600" b="1" i="1" cap="small" dirty="0">
                <a:solidFill>
                  <a:schemeClr val="tx1">
                    <a:lumMod val="50000"/>
                    <a:lumOff val="50000"/>
                  </a:schemeClr>
                </a:solidFill>
                <a:latin typeface="+mj-lt"/>
                <a:ea typeface="+mj-ea"/>
                <a:cs typeface="+mj-cs"/>
              </a:rPr>
              <a:t>Dynamique du commerce électronique </a:t>
            </a:r>
          </a:p>
        </p:txBody>
      </p:sp>
      <p:graphicFrame>
        <p:nvGraphicFramePr>
          <p:cNvPr id="13" name="Tableau 12"/>
          <p:cNvGraphicFramePr>
            <a:graphicFrameLocks noGrp="1"/>
          </p:cNvGraphicFramePr>
          <p:nvPr/>
        </p:nvGraphicFramePr>
        <p:xfrm>
          <a:off x="252413" y="733425"/>
          <a:ext cx="8639175" cy="5738813"/>
        </p:xfrm>
        <a:graphic>
          <a:graphicData uri="http://schemas.openxmlformats.org/drawingml/2006/table">
            <a:tbl>
              <a:tblPr/>
              <a:tblGrid>
                <a:gridCol w="8639175"/>
              </a:tblGrid>
              <a:tr h="442627">
                <a:tc>
                  <a:txBody>
                    <a:bodyPr/>
                    <a:lstStyle/>
                    <a:p>
                      <a:pPr algn="ctr"/>
                      <a:r>
                        <a:rPr lang="fr-FR" sz="1400" b="1" cap="small" baseline="0" dirty="0" smtClean="0">
                          <a:solidFill>
                            <a:schemeClr val="accent2">
                              <a:lumMod val="50000"/>
                            </a:schemeClr>
                          </a:solidFill>
                          <a:latin typeface="Garamond" pitchFamily="18" charset="0"/>
                          <a:cs typeface="Times New Roman" pitchFamily="18" charset="0"/>
                        </a:rPr>
                        <a:t>Evolution annuelle</a:t>
                      </a:r>
                    </a:p>
                    <a:p>
                      <a:pPr algn="ctr"/>
                      <a:r>
                        <a:rPr lang="fr-FR" sz="1400" b="1" cap="small" baseline="0" dirty="0" smtClean="0">
                          <a:solidFill>
                            <a:schemeClr val="accent2">
                              <a:lumMod val="50000"/>
                            </a:schemeClr>
                          </a:solidFill>
                          <a:latin typeface="Garamond" pitchFamily="18" charset="0"/>
                          <a:cs typeface="Times New Roman" pitchFamily="18" charset="0"/>
                        </a:rPr>
                        <a:t>2008-2013</a:t>
                      </a:r>
                    </a:p>
                  </a:txBody>
                  <a:tcPr marL="91421" marR="91421" marT="0" marB="0" anchor="ctr">
                    <a:lnL>
                      <a:noFill/>
                    </a:lnL>
                    <a:lnR>
                      <a:noFill/>
                    </a:lnR>
                    <a:lnT w="12700" cap="flat" cmpd="sng" algn="ctr">
                      <a:solidFill>
                        <a:schemeClr val="accent2">
                          <a:lumMod val="50000"/>
                        </a:schemeClr>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5113306">
                <a:tc>
                  <a:txBody>
                    <a:bodyPr/>
                    <a:lstStyle/>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p>
                      <a:pPr algn="ctr">
                        <a:lnSpc>
                          <a:spcPct val="150000"/>
                        </a:lnSpc>
                        <a:spcAft>
                          <a:spcPts val="0"/>
                        </a:spcAft>
                      </a:pPr>
                      <a:endParaRPr lang="fr-FR" sz="600" dirty="0" smtClean="0">
                        <a:solidFill>
                          <a:srgbClr val="000080"/>
                        </a:solidFill>
                        <a:latin typeface="Bookman Old Style"/>
                        <a:ea typeface="Times New Roman"/>
                        <a:cs typeface="Times New Roman"/>
                      </a:endParaRPr>
                    </a:p>
                  </a:txBody>
                  <a:tcPr marL="91421" marR="9142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828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FR" sz="800" b="0" kern="1200" spc="100" dirty="0" smtClean="0">
                          <a:solidFill>
                            <a:schemeClr val="accent2">
                              <a:lumMod val="50000"/>
                            </a:schemeClr>
                          </a:solidFill>
                          <a:effectLst>
                            <a:outerShdw blurRad="38100" dist="38100" dir="2700000" algn="tl">
                              <a:srgbClr val="000000">
                                <a:alpha val="43137"/>
                              </a:srgbClr>
                            </a:outerShdw>
                          </a:effectLst>
                          <a:latin typeface="Bookman Old Style"/>
                          <a:ea typeface="Times New Roman"/>
                          <a:cs typeface="Times New Roman"/>
                        </a:rPr>
                        <a:t>Source</a:t>
                      </a:r>
                      <a:r>
                        <a:rPr lang="fr-FR" sz="800" b="0" kern="1200" spc="100" dirty="0">
                          <a:solidFill>
                            <a:schemeClr val="accent2">
                              <a:lumMod val="50000"/>
                            </a:schemeClr>
                          </a:solidFill>
                          <a:effectLst>
                            <a:outerShdw blurRad="38100" dist="38100" dir="2700000" algn="tl">
                              <a:srgbClr val="000000">
                                <a:alpha val="43137"/>
                              </a:srgbClr>
                            </a:outerShdw>
                          </a:effectLst>
                          <a:latin typeface="Bookman Old Style"/>
                          <a:ea typeface="Times New Roman"/>
                          <a:cs typeface="Times New Roman"/>
                        </a:rPr>
                        <a:t> : </a:t>
                      </a:r>
                      <a:r>
                        <a:rPr lang="fr-FR" sz="800" b="0" kern="1200" spc="100" dirty="0" smtClean="0">
                          <a:solidFill>
                            <a:schemeClr val="accent2">
                              <a:lumMod val="50000"/>
                            </a:schemeClr>
                          </a:solidFill>
                          <a:effectLst>
                            <a:outerShdw blurRad="38100" dist="38100" dir="2700000" algn="tl">
                              <a:srgbClr val="000000">
                                <a:alpha val="43137"/>
                              </a:srgbClr>
                            </a:outerShdw>
                          </a:effectLst>
                          <a:latin typeface="Bookman Old Style"/>
                          <a:ea typeface="Times New Roman"/>
                          <a:cs typeface="Times New Roman"/>
                        </a:rPr>
                        <a:t>Centre Monétique Interbancaire et Maroc Télécommerce </a:t>
                      </a:r>
                    </a:p>
                  </a:txBody>
                  <a:tcPr marL="91421" marR="91421" marT="0" marB="0" anchor="ctr">
                    <a:lnL>
                      <a:noFill/>
                    </a:lnL>
                    <a:lnR>
                      <a:noFill/>
                    </a:lnR>
                    <a:lnT w="12700" cap="flat" cmpd="sng" algn="ctr">
                      <a:solidFill>
                        <a:srgbClr val="000000"/>
                      </a:solidFill>
                      <a:prstDash val="dot"/>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bl>
          </a:graphicData>
        </a:graphic>
      </p:graphicFrame>
      <p:sp>
        <p:nvSpPr>
          <p:cNvPr id="63" name="Rectangle 62"/>
          <p:cNvSpPr/>
          <p:nvPr/>
        </p:nvSpPr>
        <p:spPr>
          <a:xfrm>
            <a:off x="252413" y="1125538"/>
            <a:ext cx="4800600" cy="368300"/>
          </a:xfrm>
          <a:prstGeom prst="rect">
            <a:avLst/>
          </a:prstGeom>
        </p:spPr>
        <p:txBody>
          <a:bodyPr>
            <a:spAutoFit/>
          </a:bodyPr>
          <a:lstStyle/>
          <a:p>
            <a:pPr>
              <a:defRPr/>
            </a:pPr>
            <a:r>
              <a:rPr lang="fr-FR" b="1" cap="small" dirty="0">
                <a:solidFill>
                  <a:schemeClr val="accent2">
                    <a:lumMod val="50000"/>
                  </a:schemeClr>
                </a:solidFill>
                <a:latin typeface="Garamond" pitchFamily="18" charset="0"/>
                <a:cs typeface="Times New Roman" pitchFamily="18" charset="0"/>
              </a:rPr>
              <a:t>du nombre de transactions…</a:t>
            </a:r>
          </a:p>
        </p:txBody>
      </p:sp>
      <p:pic>
        <p:nvPicPr>
          <p:cNvPr id="53272" name="Picture 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3638" y="3789040"/>
            <a:ext cx="660400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73"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638" y="1412875"/>
            <a:ext cx="6604000" cy="187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p:cNvSpPr/>
          <p:nvPr/>
        </p:nvSpPr>
        <p:spPr>
          <a:xfrm>
            <a:off x="11113" y="3417566"/>
            <a:ext cx="6145212" cy="369887"/>
          </a:xfrm>
          <a:prstGeom prst="rect">
            <a:avLst/>
          </a:prstGeom>
        </p:spPr>
        <p:txBody>
          <a:bodyPr>
            <a:spAutoFit/>
          </a:bodyPr>
          <a:lstStyle/>
          <a:p>
            <a:pPr algn="ctr">
              <a:spcAft>
                <a:spcPts val="0"/>
              </a:spcAft>
              <a:defRPr/>
            </a:pPr>
            <a:r>
              <a:rPr lang="fr-FR" b="1" cap="small" dirty="0">
                <a:solidFill>
                  <a:schemeClr val="accent2">
                    <a:lumMod val="50000"/>
                  </a:schemeClr>
                </a:solidFill>
                <a:latin typeface="Garamond" pitchFamily="18" charset="0"/>
                <a:cs typeface="Times New Roman" pitchFamily="18" charset="0"/>
              </a:rPr>
              <a:t>…du volume des transactions…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35300" y="242888"/>
            <a:ext cx="5567363" cy="322262"/>
          </a:xfrm>
          <a:prstGeom prst="rect">
            <a:avLst/>
          </a:prstGeom>
          <a:noFill/>
          <a:ln w="9525">
            <a:noFill/>
            <a:miter lim="800000"/>
            <a:headEnd/>
            <a:tailEnd/>
          </a:ln>
        </p:spPr>
        <p:txBody>
          <a:bodyPr/>
          <a:lstStyle/>
          <a:p>
            <a:pPr algn="r" defTabSz="912813">
              <a:buSzPct val="120000"/>
              <a:defRPr/>
            </a:pPr>
            <a:r>
              <a:rPr lang="fr-FR" sz="1600" b="1" i="1" cap="small" dirty="0">
                <a:solidFill>
                  <a:schemeClr val="tx1">
                    <a:lumMod val="50000"/>
                    <a:lumOff val="50000"/>
                  </a:schemeClr>
                </a:solidFill>
              </a:rPr>
              <a:t>Illustration : </a:t>
            </a:r>
            <a:r>
              <a:rPr lang="fr-FR" sz="1600" b="1" i="1" cap="small" dirty="0">
                <a:solidFill>
                  <a:schemeClr val="tx1">
                    <a:lumMod val="50000"/>
                    <a:lumOff val="50000"/>
                  </a:schemeClr>
                </a:solidFill>
                <a:latin typeface="+mj-lt"/>
                <a:ea typeface="+mj-ea"/>
                <a:cs typeface="+mj-cs"/>
              </a:rPr>
              <a:t>dynamique du commerce en réseau</a:t>
            </a:r>
          </a:p>
        </p:txBody>
      </p:sp>
      <p:graphicFrame>
        <p:nvGraphicFramePr>
          <p:cNvPr id="8" name="Tableau 7"/>
          <p:cNvGraphicFramePr>
            <a:graphicFrameLocks noGrp="1"/>
          </p:cNvGraphicFramePr>
          <p:nvPr/>
        </p:nvGraphicFramePr>
        <p:xfrm>
          <a:off x="3611563" y="636588"/>
          <a:ext cx="5375275" cy="5745162"/>
        </p:xfrm>
        <a:graphic>
          <a:graphicData uri="http://schemas.openxmlformats.org/drawingml/2006/table">
            <a:tbl>
              <a:tblPr/>
              <a:tblGrid>
                <a:gridCol w="5375275"/>
              </a:tblGrid>
              <a:tr h="510509">
                <a:tc>
                  <a:txBody>
                    <a:bodyPr/>
                    <a:lstStyle/>
                    <a:p>
                      <a:pPr algn="ctr"/>
                      <a:r>
                        <a:rPr lang="fr-FR" sz="1400" b="1" kern="1200" cap="small" baseline="0" dirty="0" err="1" smtClean="0">
                          <a:solidFill>
                            <a:schemeClr val="accent2">
                              <a:lumMod val="50000"/>
                            </a:schemeClr>
                          </a:solidFill>
                          <a:latin typeface="Garamond" pitchFamily="18" charset="0"/>
                          <a:ea typeface="+mn-ea"/>
                          <a:cs typeface="Times New Roman" pitchFamily="18" charset="0"/>
                        </a:rPr>
                        <a:t>Repartition</a:t>
                      </a:r>
                      <a:r>
                        <a:rPr lang="fr-FR" sz="1400" b="1" kern="1200" cap="small" baseline="0" dirty="0" smtClean="0">
                          <a:solidFill>
                            <a:schemeClr val="accent2">
                              <a:lumMod val="50000"/>
                            </a:schemeClr>
                          </a:solidFill>
                          <a:latin typeface="Garamond" pitchFamily="18" charset="0"/>
                          <a:ea typeface="+mn-ea"/>
                          <a:cs typeface="Times New Roman" pitchFamily="18" charset="0"/>
                        </a:rPr>
                        <a:t> des franchises</a:t>
                      </a:r>
                      <a:endParaRPr lang="fr-FR" sz="1400" b="1" kern="1200" cap="small" baseline="0" dirty="0">
                        <a:solidFill>
                          <a:schemeClr val="accent2">
                            <a:lumMod val="50000"/>
                          </a:schemeClr>
                        </a:solidFill>
                        <a:latin typeface="Garamond" pitchFamily="18" charset="0"/>
                        <a:ea typeface="+mn-ea"/>
                        <a:cs typeface="Times New Roman" pitchFamily="18" charset="0"/>
                      </a:endParaRPr>
                    </a:p>
                  </a:txBody>
                  <a:tcPr marL="91421" marR="91421" marT="0" marB="0" anchor="ctr">
                    <a:lnL>
                      <a:noFill/>
                    </a:lnL>
                    <a:lnR>
                      <a:noFill/>
                    </a:lnR>
                    <a:lnT w="12700" cap="flat" cmpd="sng" algn="ctr">
                      <a:solidFill>
                        <a:schemeClr val="accent2">
                          <a:lumMod val="50000"/>
                        </a:schemeClr>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936330">
                <a:tc>
                  <a:txBody>
                    <a:bodyPr/>
                    <a:lstStyle/>
                    <a:p>
                      <a:pPr algn="ctr">
                        <a:lnSpc>
                          <a:spcPct val="150000"/>
                        </a:lnSpc>
                        <a:spcAft>
                          <a:spcPts val="0"/>
                        </a:spcAft>
                      </a:pPr>
                      <a:endParaRPr lang="fr-FR" sz="600" dirty="0" smtClean="0">
                        <a:solidFill>
                          <a:srgbClr val="000080"/>
                        </a:solidFill>
                        <a:latin typeface="Bookman Old Style"/>
                        <a:ea typeface="Times New Roman"/>
                        <a:cs typeface="Times New Roman"/>
                      </a:endParaRPr>
                    </a:p>
                  </a:txBody>
                  <a:tcPr marL="91421" marR="9142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98323">
                <a:tc>
                  <a:txBody>
                    <a:bodyPr/>
                    <a:lstStyle/>
                    <a:p>
                      <a:pPr algn="ctr">
                        <a:lnSpc>
                          <a:spcPct val="150000"/>
                        </a:lnSpc>
                        <a:spcAft>
                          <a:spcPts val="0"/>
                        </a:spcAft>
                      </a:pPr>
                      <a:r>
                        <a:rPr lang="fr-FR" sz="700" spc="100" dirty="0" smtClean="0">
                          <a:solidFill>
                            <a:schemeClr val="accent2">
                              <a:lumMod val="75000"/>
                            </a:schemeClr>
                          </a:solidFill>
                          <a:effectLst>
                            <a:outerShdw blurRad="38100" dist="38100" dir="2700000" algn="tl">
                              <a:srgbClr val="000000">
                                <a:alpha val="43137"/>
                              </a:srgbClr>
                            </a:outerShdw>
                          </a:effectLst>
                          <a:latin typeface="Bookman Old Style"/>
                          <a:ea typeface="Times New Roman"/>
                          <a:cs typeface="Times New Roman"/>
                        </a:rPr>
                        <a:t>Source : MICIEN</a:t>
                      </a:r>
                    </a:p>
                  </a:txBody>
                  <a:tcPr marL="91421" marR="91421" marT="0" marB="0" anchor="ctr">
                    <a:lnL>
                      <a:noFill/>
                    </a:lnL>
                    <a:lnR>
                      <a:noFill/>
                    </a:lnR>
                    <a:lnT w="12700" cap="flat" cmpd="sng" algn="ctr">
                      <a:solidFill>
                        <a:srgbClr val="000000"/>
                      </a:solidFill>
                      <a:prstDash val="dot"/>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bl>
          </a:graphicData>
        </a:graphic>
      </p:graphicFrame>
      <p:sp>
        <p:nvSpPr>
          <p:cNvPr id="49" name="Rectangle 48"/>
          <p:cNvSpPr/>
          <p:nvPr/>
        </p:nvSpPr>
        <p:spPr>
          <a:xfrm>
            <a:off x="3611563" y="3535363"/>
            <a:ext cx="4414837"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200" b="1" cap="small" dirty="0">
                <a:solidFill>
                  <a:schemeClr val="accent2">
                    <a:lumMod val="50000"/>
                  </a:schemeClr>
                </a:solidFill>
                <a:latin typeface="Garamond" pitchFamily="18" charset="0"/>
                <a:cs typeface="Times New Roman" pitchFamily="18" charset="0"/>
              </a:rPr>
              <a:t>…et suivant le pays d’origine</a:t>
            </a:r>
          </a:p>
        </p:txBody>
      </p:sp>
      <p:sp>
        <p:nvSpPr>
          <p:cNvPr id="50" name="Rectangle 49"/>
          <p:cNvSpPr/>
          <p:nvPr/>
        </p:nvSpPr>
        <p:spPr>
          <a:xfrm>
            <a:off x="3684588" y="1450975"/>
            <a:ext cx="1636712" cy="276225"/>
          </a:xfrm>
          <a:prstGeom prst="rect">
            <a:avLst/>
          </a:prstGeom>
        </p:spPr>
        <p:txBody>
          <a:bodyPr wrap="none">
            <a:spAutoFit/>
          </a:bodyPr>
          <a:lstStyle/>
          <a:p>
            <a:pPr>
              <a:defRPr/>
            </a:pPr>
            <a:r>
              <a:rPr lang="fr-FR" sz="1200" b="1" cap="small" dirty="0">
                <a:solidFill>
                  <a:schemeClr val="accent2">
                    <a:lumMod val="50000"/>
                  </a:schemeClr>
                </a:solidFill>
                <a:latin typeface="Garamond" pitchFamily="18" charset="0"/>
                <a:cs typeface="Times New Roman" pitchFamily="18" charset="0"/>
              </a:rPr>
              <a:t>suivant l’activité…</a:t>
            </a:r>
          </a:p>
        </p:txBody>
      </p:sp>
      <p:pic>
        <p:nvPicPr>
          <p:cNvPr id="5428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6175" y="1741488"/>
            <a:ext cx="45434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738" y="3917950"/>
            <a:ext cx="3598862"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36550" y="2097088"/>
            <a:ext cx="2649538" cy="1008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b="1" dirty="0">
                <a:solidFill>
                  <a:srgbClr val="C00000"/>
                </a:solidFill>
              </a:rPr>
              <a:t>941 </a:t>
            </a:r>
            <a:r>
              <a:rPr lang="fr-FR" sz="1600" b="1" dirty="0">
                <a:solidFill>
                  <a:srgbClr val="C00000"/>
                </a:solidFill>
              </a:rPr>
              <a:t>réseaux </a:t>
            </a:r>
            <a:r>
              <a:rPr lang="fr-FR" sz="1600" dirty="0">
                <a:solidFill>
                  <a:schemeClr val="tx1"/>
                </a:solidFill>
              </a:rPr>
              <a:t>de</a:t>
            </a:r>
            <a:r>
              <a:rPr lang="fr-FR" sz="1600" b="1" dirty="0">
                <a:solidFill>
                  <a:srgbClr val="C00000"/>
                </a:solidFill>
              </a:rPr>
              <a:t> commerces</a:t>
            </a:r>
            <a:endParaRPr lang="fr-FR" sz="3600" b="1" dirty="0">
              <a:solidFill>
                <a:srgbClr val="C00000"/>
              </a:solidFill>
            </a:endParaRPr>
          </a:p>
        </p:txBody>
      </p:sp>
      <p:sp>
        <p:nvSpPr>
          <p:cNvPr id="25" name="Rectangle 24"/>
          <p:cNvSpPr/>
          <p:nvPr/>
        </p:nvSpPr>
        <p:spPr>
          <a:xfrm>
            <a:off x="336550" y="3249613"/>
            <a:ext cx="2649538" cy="1008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Dont</a:t>
            </a:r>
            <a:r>
              <a:rPr lang="fr-FR" sz="1600" b="1" dirty="0">
                <a:solidFill>
                  <a:srgbClr val="C00000"/>
                </a:solidFill>
              </a:rPr>
              <a:t> </a:t>
            </a:r>
            <a:r>
              <a:rPr lang="fr-FR" sz="3600" b="1" dirty="0">
                <a:solidFill>
                  <a:srgbClr val="C00000"/>
                </a:solidFill>
              </a:rPr>
              <a:t>719 </a:t>
            </a:r>
            <a:r>
              <a:rPr lang="fr-FR" sz="1600" dirty="0">
                <a:solidFill>
                  <a:schemeClr val="tx1"/>
                </a:solidFill>
              </a:rPr>
              <a:t>réseaux de</a:t>
            </a:r>
            <a:r>
              <a:rPr lang="fr-FR" sz="1600" b="1" dirty="0">
                <a:solidFill>
                  <a:srgbClr val="C00000"/>
                </a:solidFill>
              </a:rPr>
              <a:t> franchisés</a:t>
            </a:r>
          </a:p>
        </p:txBody>
      </p:sp>
      <p:sp>
        <p:nvSpPr>
          <p:cNvPr id="26" name="Rectangle 25"/>
          <p:cNvSpPr/>
          <p:nvPr/>
        </p:nvSpPr>
        <p:spPr>
          <a:xfrm>
            <a:off x="330200" y="4437063"/>
            <a:ext cx="2647950" cy="1008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Répartis sur</a:t>
            </a:r>
            <a:r>
              <a:rPr lang="fr-FR" sz="1600" b="1" dirty="0">
                <a:solidFill>
                  <a:srgbClr val="C00000"/>
                </a:solidFill>
              </a:rPr>
              <a:t> </a:t>
            </a:r>
            <a:r>
              <a:rPr lang="fr-FR" sz="4000" b="1" dirty="0">
                <a:solidFill>
                  <a:srgbClr val="C00000"/>
                </a:solidFill>
              </a:rPr>
              <a:t>4716</a:t>
            </a:r>
            <a:r>
              <a:rPr lang="fr-FR" sz="1600" b="1" dirty="0">
                <a:solidFill>
                  <a:srgbClr val="C00000"/>
                </a:solidFill>
              </a:rPr>
              <a:t> PdV</a:t>
            </a:r>
          </a:p>
        </p:txBody>
      </p:sp>
      <p:sp>
        <p:nvSpPr>
          <p:cNvPr id="54290" name="ZoneTexte 26"/>
          <p:cNvSpPr txBox="1">
            <a:spLocks noChangeArrowheads="1"/>
          </p:cNvSpPr>
          <p:nvPr/>
        </p:nvSpPr>
        <p:spPr bwMode="auto">
          <a:xfrm>
            <a:off x="0" y="1479550"/>
            <a:ext cx="382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0"/>
              </a:spcBef>
              <a:buFontTx/>
              <a:buNone/>
            </a:pPr>
            <a:r>
              <a:rPr lang="fr-FR" altLang="fr-FR" sz="1400" i="1" u="sng">
                <a:latin typeface="Arial" pitchFamily="34" charset="0"/>
              </a:rPr>
              <a:t>Rythme soutenu du développement des réseaux de commerce</a:t>
            </a:r>
            <a:endParaRPr lang="fr-FR" altLang="fr-FR" sz="1400" i="1">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4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468313" y="2565400"/>
            <a:ext cx="6480175" cy="172720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gn="r">
              <a:defRPr/>
            </a:pPr>
            <a:r>
              <a:rPr lang="fr-FR" sz="2400" b="1" i="1" cap="small" dirty="0">
                <a:solidFill>
                  <a:schemeClr val="tx1">
                    <a:lumMod val="50000"/>
                    <a:lumOff val="50000"/>
                  </a:schemeClr>
                </a:solidFill>
                <a:effectLst>
                  <a:outerShdw blurRad="38100" dist="38100" dir="2700000" algn="tl">
                    <a:srgbClr val="000000">
                      <a:alpha val="43137"/>
                    </a:srgbClr>
                  </a:outerShdw>
                </a:effectLst>
                <a:latin typeface="+mj-lt"/>
                <a:ea typeface="+mj-ea"/>
                <a:cs typeface="+mj-cs"/>
              </a:rPr>
              <a:t>Dispositif statistique dédié au suivi du secteur des technologies de l’Information et de communication</a:t>
            </a:r>
          </a:p>
          <a:p>
            <a:pPr algn="r">
              <a:defRPr/>
            </a:pPr>
            <a:endParaRPr lang="fr-FR" sz="2000" b="1" i="1" cap="small" dirty="0">
              <a:solidFill>
                <a:schemeClr val="tx1">
                  <a:lumMod val="50000"/>
                  <a:lumOff val="50000"/>
                </a:schemeClr>
              </a:solidFill>
              <a:latin typeface="+mj-lt"/>
              <a:ea typeface="+mj-ea"/>
              <a:cs typeface="+mj-cs"/>
            </a:endParaRPr>
          </a:p>
          <a:p>
            <a:pPr algn="r">
              <a:defRPr/>
            </a:pPr>
            <a:r>
              <a:rPr lang="fr-FR" sz="2000" b="1" i="1" cap="small" dirty="0">
                <a:solidFill>
                  <a:schemeClr val="tx1">
                    <a:lumMod val="50000"/>
                    <a:lumOff val="50000"/>
                  </a:schemeClr>
                </a:solidFill>
                <a:latin typeface="+mj-lt"/>
                <a:ea typeface="+mj-ea"/>
                <a:cs typeface="+mj-cs"/>
              </a:rPr>
              <a:t>Principales réalisations</a:t>
            </a:r>
          </a:p>
          <a:p>
            <a:pPr algn="r">
              <a:defRPr/>
            </a:pPr>
            <a:endParaRPr lang="fr-FR" sz="2000" b="1" i="1" cap="small" dirty="0">
              <a:solidFill>
                <a:schemeClr val="tx1">
                  <a:lumMod val="50000"/>
                  <a:lumOff val="50000"/>
                </a:schemeClr>
              </a:solidFill>
              <a:latin typeface="+mj-lt"/>
              <a:ea typeface="+mj-ea"/>
              <a:cs typeface="+mj-cs"/>
            </a:endParaRPr>
          </a:p>
        </p:txBody>
      </p:sp>
      <p:pic>
        <p:nvPicPr>
          <p:cNvPr id="553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538" y="3663950"/>
            <a:ext cx="1762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134427" y="1988840"/>
          <a:ext cx="878497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Rectangle 16"/>
          <p:cNvSpPr>
            <a:spLocks noChangeArrowheads="1"/>
          </p:cNvSpPr>
          <p:nvPr/>
        </p:nvSpPr>
        <p:spPr bwMode="auto">
          <a:xfrm>
            <a:off x="2917825" y="5908675"/>
            <a:ext cx="3238500" cy="760413"/>
          </a:xfrm>
          <a:prstGeom prst="rect">
            <a:avLst/>
          </a:prstGeom>
          <a:noFill/>
          <a:ln w="9525" algn="ctr">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spcBef>
                <a:spcPct val="0"/>
              </a:spcBef>
              <a:buFontTx/>
              <a:buNone/>
            </a:pPr>
            <a:endParaRPr lang="fr-FR" altLang="fr-FR" sz="1800">
              <a:latin typeface="Arial" pitchFamily="34" charset="0"/>
            </a:endParaRPr>
          </a:p>
        </p:txBody>
      </p:sp>
      <p:sp>
        <p:nvSpPr>
          <p:cNvPr id="10" name="Oval 10"/>
          <p:cNvSpPr>
            <a:spLocks noChangeArrowheads="1"/>
          </p:cNvSpPr>
          <p:nvPr/>
        </p:nvSpPr>
        <p:spPr bwMode="auto">
          <a:xfrm>
            <a:off x="179512" y="1988840"/>
            <a:ext cx="288032" cy="216024"/>
          </a:xfrm>
          <a:prstGeom prst="ellipse">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gn="ctr" defTabSz="457200" eaLnBrk="0" hangingPunct="0">
              <a:spcBef>
                <a:spcPct val="50000"/>
              </a:spcBef>
              <a:defRPr/>
            </a:pPr>
            <a:r>
              <a:rPr lang="fr-FR" sz="1400" b="1" dirty="0">
                <a:solidFill>
                  <a:srgbClr val="C00000"/>
                </a:solidFill>
                <a:effectLst>
                  <a:outerShdw blurRad="38100" dist="38100" dir="2700000" algn="tl">
                    <a:srgbClr val="C0C0C0"/>
                  </a:outerShdw>
                </a:effectLst>
                <a:latin typeface="Arial" charset="0"/>
                <a:ea typeface="ＭＳ Ｐゴシック" pitchFamily="34" charset="-128"/>
                <a:cs typeface="Arial" charset="0"/>
              </a:rPr>
              <a:t>1</a:t>
            </a:r>
          </a:p>
        </p:txBody>
      </p:sp>
      <p:sp>
        <p:nvSpPr>
          <p:cNvPr id="12" name="Oval 10"/>
          <p:cNvSpPr>
            <a:spLocks noChangeArrowheads="1"/>
          </p:cNvSpPr>
          <p:nvPr/>
        </p:nvSpPr>
        <p:spPr bwMode="auto">
          <a:xfrm>
            <a:off x="179512" y="2852936"/>
            <a:ext cx="288032" cy="216024"/>
          </a:xfrm>
          <a:prstGeom prst="ellipse">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gn="ctr" defTabSz="457200" eaLnBrk="0" hangingPunct="0">
              <a:spcBef>
                <a:spcPct val="50000"/>
              </a:spcBef>
              <a:defRPr/>
            </a:pPr>
            <a:r>
              <a:rPr lang="fr-FR" sz="1400" b="1" dirty="0">
                <a:solidFill>
                  <a:srgbClr val="C00000"/>
                </a:solidFill>
                <a:effectLst>
                  <a:outerShdw blurRad="38100" dist="38100" dir="2700000" algn="tl">
                    <a:srgbClr val="C0C0C0"/>
                  </a:outerShdw>
                </a:effectLst>
                <a:latin typeface="Arial" charset="0"/>
                <a:ea typeface="ＭＳ Ｐゴシック" pitchFamily="34" charset="-128"/>
                <a:cs typeface="Arial" charset="0"/>
              </a:rPr>
              <a:t>2</a:t>
            </a:r>
          </a:p>
        </p:txBody>
      </p:sp>
      <p:pic>
        <p:nvPicPr>
          <p:cNvPr id="594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6098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2555875" y="646113"/>
            <a:ext cx="5976938" cy="428625"/>
          </a:xfrm>
          <a:prstGeom prst="rect">
            <a:avLst/>
          </a:prstGeom>
          <a:noFill/>
          <a:ln w="9525">
            <a:noFill/>
            <a:miter lim="800000"/>
            <a:headEnd/>
            <a:tailEnd/>
          </a:ln>
        </p:spPr>
        <p:txBody>
          <a:bodyPr/>
          <a:lstStyle/>
          <a:p>
            <a:pPr algn="r">
              <a:defRPr/>
            </a:pPr>
            <a:r>
              <a:rPr lang="fr-FR" sz="1350" b="1" i="1" cap="small" dirty="0">
                <a:solidFill>
                  <a:schemeClr val="accent2"/>
                </a:solidFill>
              </a:rPr>
              <a:t>Fait Marquant: </a:t>
            </a:r>
            <a:r>
              <a:rPr lang="fr-FR" sz="1350" b="1" i="1" u="sng" cap="small" dirty="0">
                <a:solidFill>
                  <a:schemeClr val="accent2"/>
                </a:solidFill>
              </a:rPr>
              <a:t>Le premier Répertoire des entreprises TIC au Maroc</a:t>
            </a:r>
          </a:p>
        </p:txBody>
      </p:sp>
      <p:sp>
        <p:nvSpPr>
          <p:cNvPr id="18" name="Rectangle 2"/>
          <p:cNvSpPr txBox="1">
            <a:spLocks noChangeArrowheads="1"/>
          </p:cNvSpPr>
          <p:nvPr/>
        </p:nvSpPr>
        <p:spPr bwMode="auto">
          <a:xfrm>
            <a:off x="3348038" y="404813"/>
            <a:ext cx="3240087" cy="428625"/>
          </a:xfrm>
          <a:prstGeom prst="rect">
            <a:avLst/>
          </a:prstGeom>
          <a:noFill/>
          <a:ln w="9525">
            <a:noFill/>
            <a:miter lim="800000"/>
            <a:headEnd/>
            <a:tailEnd/>
          </a:ln>
        </p:spPr>
        <p:txBody>
          <a:bodyPr/>
          <a:lstStyle/>
          <a:p>
            <a:pPr algn="r">
              <a:defRPr/>
            </a:pPr>
            <a:r>
              <a:rPr lang="fr-FR" sz="1350" b="1" i="1" u="sng" cap="small" dirty="0">
                <a:solidFill>
                  <a:schemeClr val="accent2"/>
                </a:solidFill>
              </a:rPr>
              <a:t>OMTIC – Composante Enquêtes</a:t>
            </a:r>
          </a:p>
        </p:txBody>
      </p:sp>
      <p:sp>
        <p:nvSpPr>
          <p:cNvPr id="20" name="Rectangle 2"/>
          <p:cNvSpPr txBox="1">
            <a:spLocks noChangeArrowheads="1"/>
          </p:cNvSpPr>
          <p:nvPr/>
        </p:nvSpPr>
        <p:spPr bwMode="auto">
          <a:xfrm>
            <a:off x="2122488" y="192088"/>
            <a:ext cx="6553200" cy="428625"/>
          </a:xfrm>
          <a:prstGeom prst="rect">
            <a:avLst/>
          </a:prstGeom>
          <a:noFill/>
          <a:ln w="9525">
            <a:noFill/>
            <a:miter lim="800000"/>
            <a:headEnd/>
            <a:tailEnd/>
          </a:ln>
        </p:spPr>
        <p:txBody>
          <a:bodyPr/>
          <a:lstStyle/>
          <a:p>
            <a:pPr algn="r">
              <a:defRPr/>
            </a:pPr>
            <a:r>
              <a:rPr lang="fr-FR" sz="1500" b="1" i="1" cap="small" dirty="0">
                <a:solidFill>
                  <a:schemeClr val="bg1">
                    <a:lumMod val="50000"/>
                  </a:schemeClr>
                </a:solidFill>
              </a:rPr>
              <a:t>Principales réalisations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4925" y="63500"/>
            <a:ext cx="8281988" cy="628650"/>
          </a:xfrm>
          <a:prstGeom prst="rect">
            <a:avLst/>
          </a:prstGeom>
          <a:noFill/>
          <a:ln w="9525">
            <a:noFill/>
            <a:miter lim="800000"/>
            <a:headEnd/>
            <a:tailEnd/>
          </a:ln>
          <a:effectLst/>
        </p:spPr>
        <p:txBody>
          <a:bodyPr lIns="0" tIns="0" rIns="0" bIns="0" anchor="ctr">
            <a:normAutofit fontScale="97500"/>
          </a:bodyPr>
          <a:lstStyle/>
          <a:p>
            <a:pPr algn="r" defTabSz="912813" eaLnBrk="0" hangingPunct="0">
              <a:tabLst>
                <a:tab pos="177800" algn="l"/>
                <a:tab pos="355600" algn="l"/>
                <a:tab pos="533400" algn="l"/>
                <a:tab pos="723900" algn="l"/>
              </a:tabLst>
              <a:defRPr/>
            </a:pPr>
            <a:r>
              <a:rPr lang="fr-FR" b="1" i="1" cap="small" dirty="0">
                <a:solidFill>
                  <a:schemeClr val="accent2">
                    <a:lumMod val="50000"/>
                  </a:schemeClr>
                </a:solidFill>
                <a:effectLst>
                  <a:outerShdw blurRad="38100" dist="38100" dir="2700000" algn="tl">
                    <a:srgbClr val="C0C0C0"/>
                  </a:outerShdw>
                </a:effectLst>
                <a:latin typeface="+mj-lt"/>
                <a:ea typeface="+mj-ea"/>
                <a:cs typeface="+mj-cs"/>
              </a:rPr>
              <a:t>Dispositif statistique du secteur des TIC</a:t>
            </a:r>
          </a:p>
          <a:p>
            <a:pPr algn="r" defTabSz="912813" eaLnBrk="0" hangingPunct="0">
              <a:tabLst>
                <a:tab pos="177800" algn="l"/>
                <a:tab pos="355600" algn="l"/>
                <a:tab pos="533400" algn="l"/>
                <a:tab pos="723900" algn="l"/>
              </a:tabLst>
              <a:defRPr/>
            </a:pPr>
            <a:r>
              <a:rPr lang="fr-FR" b="1" i="1" cap="small" dirty="0">
                <a:solidFill>
                  <a:schemeClr val="accent2">
                    <a:lumMod val="50000"/>
                  </a:schemeClr>
                </a:solidFill>
                <a:effectLst>
                  <a:outerShdw blurRad="38100" dist="38100" dir="2700000" algn="tl">
                    <a:srgbClr val="C0C0C0"/>
                  </a:outerShdw>
                </a:effectLst>
                <a:latin typeface="+mj-lt"/>
                <a:ea typeface="+mj-ea"/>
                <a:cs typeface="+mj-cs"/>
              </a:rPr>
              <a:t>Principaux partenaires</a:t>
            </a:r>
          </a:p>
        </p:txBody>
      </p:sp>
      <p:pic>
        <p:nvPicPr>
          <p:cNvPr id="57347" name="Picture 3"/>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0" y="0"/>
            <a:ext cx="17637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2"/>
          <p:cNvSpPr txBox="1">
            <a:spLocks/>
          </p:cNvSpPr>
          <p:nvPr/>
        </p:nvSpPr>
        <p:spPr>
          <a:xfrm>
            <a:off x="635000" y="1035050"/>
            <a:ext cx="7874000" cy="393700"/>
          </a:xfrm>
          <a:prstGeom prst="rect">
            <a:avLst/>
          </a:prstGeom>
        </p:spPr>
        <p:txBody>
          <a:bodyPr/>
          <a:lstStyle/>
          <a:p>
            <a:pPr algn="ctr">
              <a:defRPr/>
            </a:pPr>
            <a:r>
              <a:rPr lang="fr-FR" sz="2400">
                <a:solidFill>
                  <a:srgbClr val="FFFFFF"/>
                </a:solidFill>
                <a:latin typeface="Trebuchet MS" pitchFamily="34" charset="0"/>
                <a:ea typeface="+mj-ea"/>
                <a:cs typeface="+mj-cs"/>
              </a:rPr>
              <a:t>4 activités sont attendues de l’ONTIC</a:t>
            </a:r>
            <a:endParaRPr lang="fr-FR" sz="4400">
              <a:latin typeface="Trebuchet MS" pitchFamily="34" charset="0"/>
              <a:ea typeface="+mj-ea"/>
              <a:cs typeface="+mj-cs"/>
            </a:endParaRPr>
          </a:p>
        </p:txBody>
      </p:sp>
      <p:sp>
        <p:nvSpPr>
          <p:cNvPr id="18" name="Text Box 4"/>
          <p:cNvSpPr txBox="1">
            <a:spLocks noChangeArrowheads="1"/>
          </p:cNvSpPr>
          <p:nvPr/>
        </p:nvSpPr>
        <p:spPr bwMode="auto">
          <a:xfrm>
            <a:off x="0" y="967706"/>
            <a:ext cx="9142413" cy="3730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5760" tIns="47880" rIns="95760" bIns="4788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i="1" dirty="0">
                <a:solidFill>
                  <a:schemeClr val="bg1"/>
                </a:solidFill>
              </a:rPr>
              <a:t>OMTIC  : Partenariat - Catégories - sous catégories et Fréquence des Indicateurs </a:t>
            </a:r>
          </a:p>
        </p:txBody>
      </p:sp>
      <p:sp>
        <p:nvSpPr>
          <p:cNvPr id="21" name="Rectangle 9"/>
          <p:cNvSpPr>
            <a:spLocks noChangeArrowheads="1"/>
          </p:cNvSpPr>
          <p:nvPr>
            <p:custDataLst>
              <p:tags r:id="rId1"/>
            </p:custDataLst>
          </p:nvPr>
        </p:nvSpPr>
        <p:spPr bwMode="auto">
          <a:xfrm>
            <a:off x="107950" y="4579938"/>
            <a:ext cx="8959850" cy="827087"/>
          </a:xfrm>
          <a:prstGeom prst="rect">
            <a:avLst/>
          </a:prstGeom>
          <a:solidFill>
            <a:srgbClr val="6CAAC0"/>
          </a:solidFill>
          <a:ln w="22225" algn="ctr">
            <a:noFill/>
            <a:miter lim="800000"/>
            <a:headEnd/>
            <a:tailEnd/>
          </a:ln>
        </p:spPr>
        <p:txBody>
          <a:bodyPr wrap="none" lIns="0" tIns="0" rIns="0" bIns="0" anchor="ctr"/>
          <a:lstStyle/>
          <a:p>
            <a:pPr algn="ctr" fontAlgn="auto">
              <a:spcBef>
                <a:spcPts val="0"/>
              </a:spcBef>
              <a:spcAft>
                <a:spcPts val="0"/>
              </a:spcAft>
              <a:defRPr/>
            </a:pPr>
            <a:endParaRPr lang="fr-FR" sz="700" kern="0" dirty="0">
              <a:solidFill>
                <a:sysClr val="windowText" lastClr="000000"/>
              </a:solidFill>
              <a:ea typeface="ＭＳ Ｐゴシック" pitchFamily="34" charset="-128"/>
              <a:cs typeface="+mn-cs"/>
            </a:endParaRPr>
          </a:p>
        </p:txBody>
      </p:sp>
      <p:sp>
        <p:nvSpPr>
          <p:cNvPr id="22" name="Rectangle 9"/>
          <p:cNvSpPr>
            <a:spLocks noChangeArrowheads="1"/>
          </p:cNvSpPr>
          <p:nvPr>
            <p:custDataLst>
              <p:tags r:id="rId2"/>
            </p:custDataLst>
          </p:nvPr>
        </p:nvSpPr>
        <p:spPr bwMode="auto">
          <a:xfrm>
            <a:off x="107950" y="5445125"/>
            <a:ext cx="8959850" cy="1008063"/>
          </a:xfrm>
          <a:prstGeom prst="rect">
            <a:avLst/>
          </a:prstGeom>
          <a:solidFill>
            <a:srgbClr val="6CAAC0"/>
          </a:solidFill>
          <a:ln w="22225" algn="ctr">
            <a:noFill/>
            <a:miter lim="800000"/>
            <a:headEnd/>
            <a:tailEnd/>
          </a:ln>
        </p:spPr>
        <p:txBody>
          <a:bodyPr wrap="none" lIns="0" tIns="0" rIns="0" bIns="0" anchor="ctr"/>
          <a:lstStyle/>
          <a:p>
            <a:pPr algn="ctr" fontAlgn="auto">
              <a:spcBef>
                <a:spcPts val="0"/>
              </a:spcBef>
              <a:spcAft>
                <a:spcPts val="0"/>
              </a:spcAft>
              <a:defRPr/>
            </a:pPr>
            <a:endParaRPr lang="fr-FR" sz="700" kern="0">
              <a:solidFill>
                <a:sysClr val="windowText" lastClr="000000"/>
              </a:solidFill>
              <a:ea typeface="ＭＳ Ｐゴシック" pitchFamily="34" charset="-128"/>
              <a:cs typeface="+mn-cs"/>
            </a:endParaRPr>
          </a:p>
        </p:txBody>
      </p:sp>
      <p:sp>
        <p:nvSpPr>
          <p:cNvPr id="23" name="Rectangle 5"/>
          <p:cNvSpPr>
            <a:spLocks noChangeArrowheads="1"/>
          </p:cNvSpPr>
          <p:nvPr>
            <p:custDataLst>
              <p:tags r:id="rId3"/>
            </p:custDataLst>
          </p:nvPr>
        </p:nvSpPr>
        <p:spPr bwMode="auto">
          <a:xfrm>
            <a:off x="107950" y="1831975"/>
            <a:ext cx="8959850" cy="538163"/>
          </a:xfrm>
          <a:prstGeom prst="rect">
            <a:avLst/>
          </a:prstGeom>
          <a:solidFill>
            <a:srgbClr val="B2D2DE"/>
          </a:solidFill>
          <a:ln w="22225" algn="ctr">
            <a:noFill/>
            <a:miter lim="800000"/>
            <a:headEnd/>
            <a:tailEnd/>
          </a:ln>
        </p:spPr>
        <p:txBody>
          <a:bodyPr wrap="none" lIns="0" tIns="0" rIns="0" bIns="0" anchor="ctr"/>
          <a:lstStyle/>
          <a:p>
            <a:pPr algn="ctr" fontAlgn="auto">
              <a:spcBef>
                <a:spcPts val="0"/>
              </a:spcBef>
              <a:spcAft>
                <a:spcPts val="0"/>
              </a:spcAft>
              <a:defRPr/>
            </a:pPr>
            <a:endParaRPr lang="fr-FR" sz="700" kern="0">
              <a:solidFill>
                <a:sysClr val="windowText" lastClr="000000"/>
              </a:solidFill>
              <a:ea typeface="ＭＳ Ｐゴシック" pitchFamily="34" charset="-128"/>
              <a:cs typeface="+mn-cs"/>
            </a:endParaRPr>
          </a:p>
        </p:txBody>
      </p:sp>
      <p:sp>
        <p:nvSpPr>
          <p:cNvPr id="27" name="Rectangle 7"/>
          <p:cNvSpPr>
            <a:spLocks noChangeArrowheads="1"/>
          </p:cNvSpPr>
          <p:nvPr>
            <p:custDataLst>
              <p:tags r:id="rId4"/>
            </p:custDataLst>
          </p:nvPr>
        </p:nvSpPr>
        <p:spPr bwMode="auto">
          <a:xfrm>
            <a:off x="107950" y="2471738"/>
            <a:ext cx="8959850" cy="538162"/>
          </a:xfrm>
          <a:prstGeom prst="rect">
            <a:avLst/>
          </a:prstGeom>
          <a:solidFill>
            <a:srgbClr val="B2D2DE"/>
          </a:solidFill>
          <a:ln w="22225" algn="ctr">
            <a:noFill/>
            <a:miter lim="800000"/>
            <a:headEnd/>
            <a:tailEnd/>
          </a:ln>
        </p:spPr>
        <p:txBody>
          <a:bodyPr wrap="none" lIns="0" tIns="0" rIns="0" bIns="0" anchor="ctr"/>
          <a:lstStyle/>
          <a:p>
            <a:pPr algn="ctr" fontAlgn="auto">
              <a:spcBef>
                <a:spcPts val="0"/>
              </a:spcBef>
              <a:spcAft>
                <a:spcPts val="0"/>
              </a:spcAft>
              <a:defRPr/>
            </a:pPr>
            <a:endParaRPr lang="fr-FR" sz="700" kern="0">
              <a:solidFill>
                <a:sysClr val="windowText" lastClr="000000"/>
              </a:solidFill>
              <a:ea typeface="ＭＳ Ｐゴシック" pitchFamily="34" charset="-128"/>
              <a:cs typeface="+mn-cs"/>
            </a:endParaRPr>
          </a:p>
        </p:txBody>
      </p:sp>
      <p:sp>
        <p:nvSpPr>
          <p:cNvPr id="28" name="Rectangle 7"/>
          <p:cNvSpPr>
            <a:spLocks noChangeArrowheads="1"/>
          </p:cNvSpPr>
          <p:nvPr>
            <p:custDataLst>
              <p:tags r:id="rId5"/>
            </p:custDataLst>
          </p:nvPr>
        </p:nvSpPr>
        <p:spPr bwMode="auto">
          <a:xfrm>
            <a:off x="107950" y="3135313"/>
            <a:ext cx="8959850" cy="536575"/>
          </a:xfrm>
          <a:prstGeom prst="rect">
            <a:avLst/>
          </a:prstGeom>
          <a:solidFill>
            <a:srgbClr val="B2D2DE"/>
          </a:solidFill>
          <a:ln w="22225" algn="ctr">
            <a:noFill/>
            <a:miter lim="800000"/>
            <a:headEnd/>
            <a:tailEnd/>
          </a:ln>
        </p:spPr>
        <p:txBody>
          <a:bodyPr wrap="none" lIns="0" tIns="0" rIns="0" bIns="0" anchor="ctr"/>
          <a:lstStyle/>
          <a:p>
            <a:pPr algn="ctr" fontAlgn="auto">
              <a:spcBef>
                <a:spcPts val="0"/>
              </a:spcBef>
              <a:spcAft>
                <a:spcPts val="0"/>
              </a:spcAft>
              <a:defRPr/>
            </a:pPr>
            <a:endParaRPr lang="fr-FR" sz="700" kern="0">
              <a:solidFill>
                <a:sysClr val="windowText" lastClr="000000"/>
              </a:solidFill>
              <a:ea typeface="ＭＳ Ｐゴシック" pitchFamily="34" charset="-128"/>
              <a:cs typeface="+mn-cs"/>
            </a:endParaRPr>
          </a:p>
        </p:txBody>
      </p:sp>
      <p:sp>
        <p:nvSpPr>
          <p:cNvPr id="29" name="Rectangle 9"/>
          <p:cNvSpPr>
            <a:spLocks noChangeArrowheads="1"/>
          </p:cNvSpPr>
          <p:nvPr>
            <p:custDataLst>
              <p:tags r:id="rId6"/>
            </p:custDataLst>
          </p:nvPr>
        </p:nvSpPr>
        <p:spPr bwMode="auto">
          <a:xfrm>
            <a:off x="107950" y="3725863"/>
            <a:ext cx="8959850" cy="798512"/>
          </a:xfrm>
          <a:prstGeom prst="rect">
            <a:avLst/>
          </a:prstGeom>
          <a:solidFill>
            <a:srgbClr val="6CAAC0"/>
          </a:solidFill>
          <a:ln w="22225" algn="ctr">
            <a:noFill/>
            <a:miter lim="800000"/>
            <a:headEnd/>
            <a:tailEnd/>
          </a:ln>
        </p:spPr>
        <p:txBody>
          <a:bodyPr wrap="none" lIns="0" tIns="0" rIns="0" bIns="0" anchor="ctr"/>
          <a:lstStyle/>
          <a:p>
            <a:pPr algn="ctr" fontAlgn="auto">
              <a:spcBef>
                <a:spcPts val="0"/>
              </a:spcBef>
              <a:spcAft>
                <a:spcPts val="0"/>
              </a:spcAft>
              <a:defRPr/>
            </a:pPr>
            <a:endParaRPr lang="fr-FR" sz="700" kern="0">
              <a:solidFill>
                <a:sysClr val="windowText" lastClr="000000"/>
              </a:solidFill>
              <a:ea typeface="ＭＳ Ｐゴシック" pitchFamily="34" charset="-128"/>
              <a:cs typeface="+mn-cs"/>
            </a:endParaRPr>
          </a:p>
        </p:txBody>
      </p:sp>
      <p:sp>
        <p:nvSpPr>
          <p:cNvPr id="30" name="AutoShape 12"/>
          <p:cNvSpPr>
            <a:spLocks noChangeArrowheads="1"/>
          </p:cNvSpPr>
          <p:nvPr>
            <p:custDataLst>
              <p:tags r:id="rId7"/>
            </p:custDataLst>
          </p:nvPr>
        </p:nvSpPr>
        <p:spPr bwMode="auto">
          <a:xfrm rot="5400000">
            <a:off x="5861844" y="3493294"/>
            <a:ext cx="4876800" cy="1474788"/>
          </a:xfrm>
          <a:prstGeom prst="homePlate">
            <a:avLst>
              <a:gd name="adj" fmla="val 23666"/>
            </a:avLst>
          </a:prstGeom>
          <a:solidFill>
            <a:srgbClr val="FFFFFF">
              <a:alpha val="50195"/>
            </a:srgbClr>
          </a:solidFill>
          <a:ln w="22225" algn="ctr">
            <a:solidFill>
              <a:srgbClr val="256885"/>
            </a:solidFill>
            <a:miter lim="800000"/>
            <a:headEnd/>
            <a:tailEnd/>
          </a:ln>
        </p:spPr>
        <p:txBody>
          <a:bodyPr rot="10800000" vert="eaVert" wrap="none" lIns="0" tIns="0" rIns="0" bIns="0" anchor="ctr"/>
          <a:lstStyle/>
          <a:p>
            <a:pPr algn="ctr" fontAlgn="auto">
              <a:spcBef>
                <a:spcPts val="0"/>
              </a:spcBef>
              <a:spcAft>
                <a:spcPts val="0"/>
              </a:spcAft>
              <a:defRPr/>
            </a:pPr>
            <a:endParaRPr lang="fr-FR" sz="700" kern="0">
              <a:solidFill>
                <a:sysClr val="windowText" lastClr="000000"/>
              </a:solidFill>
              <a:ea typeface="ＭＳ Ｐゴシック" pitchFamily="34" charset="-128"/>
              <a:cs typeface="+mn-cs"/>
            </a:endParaRPr>
          </a:p>
        </p:txBody>
      </p:sp>
      <p:pic>
        <p:nvPicPr>
          <p:cNvPr id="57359" name="Picture 57"/>
          <p:cNvPicPr>
            <a:picLocks noChangeArrowheads="1"/>
          </p:cNvPicPr>
          <p:nvPr>
            <p:custDataLst>
              <p:tags r:id="rId8"/>
            </p:custDataLst>
          </p:nvPr>
        </p:nvPicPr>
        <p:blipFill>
          <a:blip r:embed="rId4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42275" y="1852613"/>
            <a:ext cx="6334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58"/>
          <p:cNvPicPr>
            <a:picLocks noChangeAspect="1" noChangeArrowheads="1"/>
          </p:cNvPicPr>
          <p:nvPr>
            <p:custDataLst>
              <p:tags r:id="rId9"/>
            </p:custDataLst>
          </p:nvPr>
        </p:nvPicPr>
        <p:blipFill>
          <a:blip r:embed="rId4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26400" y="2478088"/>
            <a:ext cx="635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6"/>
          <p:cNvSpPr>
            <a:spLocks/>
          </p:cNvSpPr>
          <p:nvPr>
            <p:custDataLst>
              <p:tags r:id="rId10"/>
            </p:custDataLst>
          </p:nvPr>
        </p:nvSpPr>
        <p:spPr bwMode="auto">
          <a:xfrm>
            <a:off x="3565525" y="1890713"/>
            <a:ext cx="2662238" cy="4159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Fixe </a:t>
            </a:r>
            <a:r>
              <a:rPr lang="fr-FR" sz="800" i="1" kern="0" dirty="0">
                <a:solidFill>
                  <a:sysClr val="windowText" lastClr="000000"/>
                </a:solidFill>
                <a:ea typeface="ＭＳ Ｐゴシック" pitchFamily="34" charset="-128"/>
                <a:cs typeface="+mn-cs"/>
              </a:rPr>
              <a:t>(ex. Lignes téléphoniques fixes par 100 </a:t>
            </a:r>
            <a:r>
              <a:rPr lang="fr-FR" sz="800" i="1" kern="0" dirty="0" err="1">
                <a:solidFill>
                  <a:sysClr val="windowText" lastClr="000000"/>
                </a:solidFill>
                <a:ea typeface="ＭＳ Ｐゴシック" pitchFamily="34" charset="-128"/>
                <a:cs typeface="+mn-cs"/>
              </a:rPr>
              <a:t>hab</a:t>
            </a:r>
            <a:r>
              <a:rPr lang="fr-FR" sz="800" i="1" kern="0" dirty="0">
                <a:solidFill>
                  <a:sysClr val="windowText" lastClr="000000"/>
                </a:solidFill>
                <a:ea typeface="ＭＳ Ｐゴシック" pitchFamily="34" charset="-128"/>
                <a:cs typeface="+mn-cs"/>
              </a:rPr>
              <a:t>)</a:t>
            </a:r>
            <a:endParaRPr lang="fr-FR" sz="900" b="1" kern="0" dirty="0">
              <a:solidFill>
                <a:sysClr val="windowText" lastClr="000000"/>
              </a:solidFill>
              <a:ea typeface="ＭＳ Ｐゴシック" pitchFamily="34" charset="-128"/>
              <a:cs typeface="+mn-cs"/>
            </a:endParaRP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Mobile </a:t>
            </a:r>
            <a:r>
              <a:rPr lang="fr-FR" sz="800" i="1" kern="0" dirty="0">
                <a:solidFill>
                  <a:sysClr val="windowText" lastClr="000000"/>
                </a:solidFill>
                <a:ea typeface="ＭＳ Ｐゴシック" pitchFamily="34" charset="-128"/>
                <a:cs typeface="+mn-cs"/>
              </a:rPr>
              <a:t>(ex. Pénétration du mobile)</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Internet/Data </a:t>
            </a:r>
            <a:r>
              <a:rPr lang="fr-FR" sz="800" i="1" kern="0" dirty="0">
                <a:solidFill>
                  <a:sysClr val="windowText" lastClr="000000"/>
                </a:solidFill>
                <a:ea typeface="ＭＳ Ｐゴシック" pitchFamily="34" charset="-128"/>
                <a:cs typeface="+mn-cs"/>
              </a:rPr>
              <a:t>(ex. Abonnés Internet par 100 </a:t>
            </a:r>
            <a:r>
              <a:rPr lang="fr-FR" sz="800" i="1" kern="0" dirty="0" err="1">
                <a:solidFill>
                  <a:sysClr val="windowText" lastClr="000000"/>
                </a:solidFill>
                <a:ea typeface="ＭＳ Ｐゴシック" pitchFamily="34" charset="-128"/>
                <a:cs typeface="+mn-cs"/>
              </a:rPr>
              <a:t>hab</a:t>
            </a:r>
            <a:r>
              <a:rPr lang="fr-FR" sz="800" i="1" kern="0" dirty="0">
                <a:solidFill>
                  <a:sysClr val="windowText" lastClr="000000"/>
                </a:solidFill>
                <a:ea typeface="ＭＳ Ｐゴシック" pitchFamily="34" charset="-128"/>
                <a:cs typeface="+mn-cs"/>
              </a:rPr>
              <a:t>)</a:t>
            </a:r>
          </a:p>
        </p:txBody>
      </p:sp>
      <p:sp>
        <p:nvSpPr>
          <p:cNvPr id="35" name="Rectangle 6"/>
          <p:cNvSpPr>
            <a:spLocks/>
          </p:cNvSpPr>
          <p:nvPr>
            <p:custDataLst>
              <p:tags r:id="rId11"/>
            </p:custDataLst>
          </p:nvPr>
        </p:nvSpPr>
        <p:spPr bwMode="auto">
          <a:xfrm>
            <a:off x="3576638" y="2492375"/>
            <a:ext cx="2508250" cy="52387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Equipement </a:t>
            </a:r>
            <a:r>
              <a:rPr lang="fr-FR" sz="800" i="1" kern="0" dirty="0">
                <a:solidFill>
                  <a:sysClr val="windowText" lastClr="000000"/>
                </a:solidFill>
                <a:ea typeface="ＭＳ Ｐゴシック" pitchFamily="34" charset="-128"/>
                <a:cs typeface="+mn-cs"/>
              </a:rPr>
              <a:t>(ex. Proportion des ménages disposant d'un ordinateur)</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Utilisation d’Internet </a:t>
            </a:r>
            <a:r>
              <a:rPr lang="fr-FR" sz="800" i="1" kern="0" dirty="0">
                <a:solidFill>
                  <a:sysClr val="windowText" lastClr="000000"/>
                </a:solidFill>
                <a:ea typeface="ＭＳ Ｐゴシック" pitchFamily="34" charset="-128"/>
                <a:cs typeface="+mn-cs"/>
              </a:rPr>
              <a:t>( ex. % des individus ayant utilisés Internet dans les 12 derniers mois)</a:t>
            </a:r>
          </a:p>
        </p:txBody>
      </p:sp>
      <p:sp>
        <p:nvSpPr>
          <p:cNvPr id="36" name="Rectangle 6"/>
          <p:cNvSpPr>
            <a:spLocks/>
          </p:cNvSpPr>
          <p:nvPr>
            <p:custDataLst>
              <p:tags r:id="rId12"/>
            </p:custDataLst>
          </p:nvPr>
        </p:nvSpPr>
        <p:spPr bwMode="auto">
          <a:xfrm>
            <a:off x="3587750" y="3141663"/>
            <a:ext cx="2497138" cy="522287"/>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Equipement </a:t>
            </a:r>
            <a:r>
              <a:rPr lang="fr-FR" sz="800" i="1" kern="0" dirty="0">
                <a:solidFill>
                  <a:sysClr val="windowText" lastClr="000000"/>
                </a:solidFill>
                <a:ea typeface="ＭＳ Ｐゴシック" pitchFamily="34" charset="-128"/>
                <a:cs typeface="+mn-cs"/>
              </a:rPr>
              <a:t>(ex. Proportion des entreprises utilisant l’Internet)</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Utilisation d’Internet </a:t>
            </a:r>
            <a:r>
              <a:rPr lang="fr-FR" sz="800" i="1" kern="0" dirty="0">
                <a:solidFill>
                  <a:sysClr val="windowText" lastClr="000000"/>
                </a:solidFill>
                <a:ea typeface="ＭＳ Ｐゴシック" pitchFamily="34" charset="-128"/>
                <a:cs typeface="+mn-cs"/>
              </a:rPr>
              <a:t>(ex. Proportion des entreprises recevant des commandes par Internet)</a:t>
            </a:r>
          </a:p>
        </p:txBody>
      </p:sp>
      <p:pic>
        <p:nvPicPr>
          <p:cNvPr id="57364" name="Picture 58"/>
          <p:cNvPicPr>
            <a:picLocks noChangeAspect="1" noChangeArrowheads="1"/>
          </p:cNvPicPr>
          <p:nvPr>
            <p:custDataLst>
              <p:tags r:id="rId13"/>
            </p:custDataLst>
          </p:nvPr>
        </p:nvPicPr>
        <p:blipFill>
          <a:blip r:embed="rId4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26400" y="3163888"/>
            <a:ext cx="635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p:cNvSpPr>
            <a:spLocks/>
          </p:cNvSpPr>
          <p:nvPr>
            <p:custDataLst>
              <p:tags r:id="rId14"/>
            </p:custDataLst>
          </p:nvPr>
        </p:nvSpPr>
        <p:spPr bwMode="auto">
          <a:xfrm>
            <a:off x="3635375" y="4005263"/>
            <a:ext cx="1838325" cy="138112"/>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i="1" kern="0" dirty="0">
                <a:solidFill>
                  <a:srgbClr val="C00000"/>
                </a:solidFill>
                <a:ea typeface="ＭＳ Ｐゴシック" pitchFamily="34" charset="-128"/>
                <a:cs typeface="+mn-cs"/>
              </a:rPr>
              <a:t>Enquête en cours de lancement</a:t>
            </a:r>
          </a:p>
        </p:txBody>
      </p:sp>
      <p:pic>
        <p:nvPicPr>
          <p:cNvPr id="57366" name="Picture 45" descr="mmsp"/>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099425" y="4692650"/>
            <a:ext cx="43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6"/>
          <p:cNvSpPr>
            <a:spLocks/>
          </p:cNvSpPr>
          <p:nvPr>
            <p:custDataLst>
              <p:tags r:id="rId15"/>
            </p:custDataLst>
          </p:nvPr>
        </p:nvSpPr>
        <p:spPr bwMode="auto">
          <a:xfrm>
            <a:off x="3594100" y="4652963"/>
            <a:ext cx="1409700" cy="692150"/>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Web et services</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Personnel</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Dépenses Institutions</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SI et applicatif</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Sécurité</a:t>
            </a:r>
          </a:p>
        </p:txBody>
      </p:sp>
      <p:sp>
        <p:nvSpPr>
          <p:cNvPr id="41" name="Rectangle 6"/>
          <p:cNvSpPr>
            <a:spLocks/>
          </p:cNvSpPr>
          <p:nvPr>
            <p:custDataLst>
              <p:tags r:id="rId16"/>
            </p:custDataLst>
          </p:nvPr>
        </p:nvSpPr>
        <p:spPr bwMode="auto">
          <a:xfrm>
            <a:off x="3597275" y="5445125"/>
            <a:ext cx="2630488" cy="118427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Elèves et enseignants </a:t>
            </a:r>
            <a:r>
              <a:rPr lang="fr-FR" sz="800" i="1" kern="0" dirty="0">
                <a:solidFill>
                  <a:sysClr val="windowText" lastClr="000000"/>
                </a:solidFill>
                <a:ea typeface="ＭＳ Ｐゴシック" pitchFamily="34" charset="-128"/>
                <a:cs typeface="+mn-cs"/>
              </a:rPr>
              <a:t>(ex. Proportion des enseignants qualifiés en TIC)</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Equipement des écoles </a:t>
            </a:r>
            <a:r>
              <a:rPr lang="fr-FR" sz="800" i="1" kern="0" dirty="0">
                <a:solidFill>
                  <a:sysClr val="windowText" lastClr="000000"/>
                </a:solidFill>
                <a:ea typeface="ＭＳ Ｐゴシック" pitchFamily="34" charset="-128"/>
                <a:cs typeface="+mn-cs"/>
              </a:rPr>
              <a:t>(ex. Rapport élèves-par-ordinateur dans les écoles)</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Formation </a:t>
            </a:r>
            <a:r>
              <a:rPr lang="fr-FR" sz="800" i="1" kern="0" dirty="0">
                <a:solidFill>
                  <a:sysClr val="windowText" lastClr="000000"/>
                </a:solidFill>
                <a:ea typeface="ＭＳ Ｐゴシック" pitchFamily="34" charset="-128"/>
                <a:cs typeface="+mn-cs"/>
              </a:rPr>
              <a:t>(ex. Proportion des établissements d’Enseignement Supérieur formant des lauréats en TIC)</a:t>
            </a:r>
          </a:p>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Scolarisation </a:t>
            </a:r>
            <a:r>
              <a:rPr lang="fr-FR" sz="800" i="1" kern="0" dirty="0">
                <a:solidFill>
                  <a:sysClr val="windowText" lastClr="000000"/>
                </a:solidFill>
                <a:ea typeface="ＭＳ Ｐゴシック" pitchFamily="34" charset="-128"/>
                <a:cs typeface="+mn-cs"/>
              </a:rPr>
              <a:t>(ex. Nombre de stagiaires dans la formation professionnelle)</a:t>
            </a:r>
          </a:p>
          <a:p>
            <a:pPr marL="85725" indent="-85725" defTabSz="330200" eaLnBrk="0" fontAlgn="auto" hangingPunct="0">
              <a:spcBef>
                <a:spcPts val="0"/>
              </a:spcBef>
              <a:spcAft>
                <a:spcPts val="0"/>
              </a:spcAft>
              <a:buFont typeface="Arial" pitchFamily="34" charset="0"/>
              <a:buChar char="•"/>
              <a:defRPr/>
            </a:pPr>
            <a:endParaRPr lang="fr-FR" sz="900" b="1" kern="0" dirty="0">
              <a:solidFill>
                <a:sysClr val="windowText" lastClr="000000"/>
              </a:solidFill>
              <a:ea typeface="ＭＳ Ｐゴシック" pitchFamily="34" charset="-128"/>
              <a:cs typeface="+mn-cs"/>
            </a:endParaRPr>
          </a:p>
        </p:txBody>
      </p:sp>
      <p:pic>
        <p:nvPicPr>
          <p:cNvPr id="57369" name="Picture 47" descr="menesfcrs"/>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615238" y="5603875"/>
            <a:ext cx="3952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0" name="Picture 52" descr="emploi"/>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428038" y="5581650"/>
            <a:ext cx="4619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71" name="Groupe 170"/>
          <p:cNvGrpSpPr>
            <a:grpSpLocks/>
          </p:cNvGrpSpPr>
          <p:nvPr/>
        </p:nvGrpSpPr>
        <p:grpSpPr bwMode="auto">
          <a:xfrm>
            <a:off x="107950" y="1458913"/>
            <a:ext cx="1168400" cy="4418012"/>
            <a:chOff x="681008" y="1595420"/>
            <a:chExt cx="1266824" cy="4417942"/>
          </a:xfrm>
        </p:grpSpPr>
        <p:sp>
          <p:nvSpPr>
            <p:cNvPr id="45" name="Rectangle 6"/>
            <p:cNvSpPr>
              <a:spLocks/>
            </p:cNvSpPr>
            <p:nvPr>
              <p:custDataLst>
                <p:tags r:id="rId31"/>
              </p:custDataLst>
            </p:nvPr>
          </p:nvSpPr>
          <p:spPr bwMode="auto">
            <a:xfrm>
              <a:off x="732645" y="1995464"/>
              <a:ext cx="1215187" cy="369881"/>
            </a:xfrm>
            <a:prstGeom prst="rect">
              <a:avLst/>
            </a:prstGeom>
            <a:noFill/>
            <a:ln w="6350" algn="ctr">
              <a:noFill/>
              <a:miter lim="800000"/>
              <a:headEnd/>
              <a:tailEnd/>
            </a:ln>
          </p:spPr>
          <p:txBody>
            <a:bodyPr lIns="0" tIns="0" rIns="0" bIns="0">
              <a:spAutoFit/>
            </a:bodyPr>
            <a:lstStyle/>
            <a:p>
              <a:pPr defTabSz="330200" eaLnBrk="0" fontAlgn="auto" hangingPunct="0">
                <a:spcBef>
                  <a:spcPts val="0"/>
                </a:spcBef>
                <a:spcAft>
                  <a:spcPts val="0"/>
                </a:spcAft>
                <a:buFont typeface="Arial" charset="0"/>
                <a:buNone/>
                <a:defRPr/>
              </a:pPr>
              <a:r>
                <a:rPr lang="fr-FR" sz="1200" b="1" kern="0" dirty="0">
                  <a:solidFill>
                    <a:sysClr val="windowText" lastClr="000000"/>
                  </a:solidFill>
                  <a:ea typeface="ＭＳ Ｐゴシック" pitchFamily="34" charset="-128"/>
                  <a:cs typeface="+mn-cs"/>
                </a:rPr>
                <a:t>Accès et infrastructure</a:t>
              </a:r>
            </a:p>
          </p:txBody>
        </p:sp>
        <p:sp>
          <p:nvSpPr>
            <p:cNvPr id="46" name="Rectangle 8"/>
            <p:cNvSpPr>
              <a:spLocks/>
            </p:cNvSpPr>
            <p:nvPr>
              <p:custDataLst>
                <p:tags r:id="rId32"/>
              </p:custDataLst>
            </p:nvPr>
          </p:nvSpPr>
          <p:spPr bwMode="auto">
            <a:xfrm>
              <a:off x="732645" y="2670140"/>
              <a:ext cx="1215187" cy="369882"/>
            </a:xfrm>
            <a:prstGeom prst="rect">
              <a:avLst/>
            </a:prstGeom>
            <a:noFill/>
            <a:ln w="6350" algn="ctr">
              <a:noFill/>
              <a:miter lim="800000"/>
              <a:headEnd/>
              <a:tailEnd/>
            </a:ln>
          </p:spPr>
          <p:txBody>
            <a:bodyPr lIns="0" tIns="0" rIns="0" bIns="0">
              <a:spAutoFit/>
            </a:bodyPr>
            <a:lstStyle/>
            <a:p>
              <a:pPr defTabSz="330200" eaLnBrk="0" fontAlgn="auto" hangingPunct="0">
                <a:spcBef>
                  <a:spcPts val="0"/>
                </a:spcBef>
                <a:spcAft>
                  <a:spcPts val="0"/>
                </a:spcAft>
                <a:buFont typeface="Arial" charset="0"/>
                <a:buNone/>
                <a:defRPr/>
              </a:pPr>
              <a:r>
                <a:rPr lang="fr-FR" sz="1200" b="1" kern="0" dirty="0">
                  <a:solidFill>
                    <a:sysClr val="windowText" lastClr="000000"/>
                  </a:solidFill>
                  <a:ea typeface="ＭＳ Ｐゴシック" pitchFamily="34" charset="-128"/>
                  <a:cs typeface="+mn-cs"/>
                </a:rPr>
                <a:t>Usage des ménages </a:t>
              </a:r>
            </a:p>
          </p:txBody>
        </p:sp>
        <p:sp>
          <p:nvSpPr>
            <p:cNvPr id="47" name="Rectangle 10"/>
            <p:cNvSpPr>
              <a:spLocks/>
            </p:cNvSpPr>
            <p:nvPr>
              <p:custDataLst>
                <p:tags r:id="rId33"/>
              </p:custDataLst>
            </p:nvPr>
          </p:nvSpPr>
          <p:spPr bwMode="auto">
            <a:xfrm>
              <a:off x="732645" y="4754495"/>
              <a:ext cx="1215187" cy="184147"/>
            </a:xfrm>
            <a:prstGeom prst="rect">
              <a:avLst/>
            </a:prstGeom>
            <a:noFill/>
            <a:ln w="6350" algn="ctr">
              <a:noFill/>
              <a:miter lim="800000"/>
              <a:headEnd/>
              <a:tailEnd/>
            </a:ln>
          </p:spPr>
          <p:txBody>
            <a:bodyPr lIns="0" tIns="0" rIns="0" bIns="0">
              <a:spAutoFit/>
            </a:bodyPr>
            <a:lstStyle/>
            <a:p>
              <a:pPr defTabSz="330200" eaLnBrk="0" fontAlgn="auto" hangingPunct="0">
                <a:spcBef>
                  <a:spcPts val="0"/>
                </a:spcBef>
                <a:spcAft>
                  <a:spcPts val="0"/>
                </a:spcAft>
                <a:buFont typeface="Arial" charset="0"/>
                <a:buNone/>
                <a:defRPr/>
              </a:pPr>
              <a:r>
                <a:rPr lang="fr-FR" sz="1200" b="1" kern="0" dirty="0">
                  <a:ea typeface="ＭＳ Ｐゴシック" pitchFamily="34" charset="-128"/>
                  <a:cs typeface="+mn-cs"/>
                </a:rPr>
                <a:t>E-</a:t>
              </a:r>
              <a:r>
                <a:rPr lang="fr-FR" sz="1200" b="1" kern="0" dirty="0" err="1">
                  <a:ea typeface="ＭＳ Ｐゴシック" pitchFamily="34" charset="-128"/>
                  <a:cs typeface="+mn-cs"/>
                </a:rPr>
                <a:t>Gov</a:t>
              </a:r>
              <a:endParaRPr lang="fr-FR" sz="1200" b="1" kern="0" dirty="0">
                <a:ea typeface="ＭＳ Ｐゴシック" pitchFamily="34" charset="-128"/>
                <a:cs typeface="+mn-cs"/>
              </a:endParaRPr>
            </a:p>
          </p:txBody>
        </p:sp>
        <p:sp>
          <p:nvSpPr>
            <p:cNvPr id="48" name="Rectangle 8"/>
            <p:cNvSpPr>
              <a:spLocks/>
            </p:cNvSpPr>
            <p:nvPr>
              <p:custDataLst>
                <p:tags r:id="rId34"/>
              </p:custDataLst>
            </p:nvPr>
          </p:nvSpPr>
          <p:spPr bwMode="auto">
            <a:xfrm>
              <a:off x="732645" y="3311480"/>
              <a:ext cx="1215187" cy="369882"/>
            </a:xfrm>
            <a:prstGeom prst="rect">
              <a:avLst/>
            </a:prstGeom>
            <a:noFill/>
            <a:ln w="6350" algn="ctr">
              <a:noFill/>
              <a:miter lim="800000"/>
              <a:headEnd/>
              <a:tailEnd/>
            </a:ln>
          </p:spPr>
          <p:txBody>
            <a:bodyPr lIns="0" tIns="0" rIns="0" bIns="0">
              <a:spAutoFit/>
            </a:bodyPr>
            <a:lstStyle/>
            <a:p>
              <a:pPr defTabSz="330200" eaLnBrk="0" fontAlgn="auto" hangingPunct="0">
                <a:spcBef>
                  <a:spcPts val="0"/>
                </a:spcBef>
                <a:spcAft>
                  <a:spcPts val="0"/>
                </a:spcAft>
                <a:buFont typeface="Arial" charset="0"/>
                <a:buNone/>
                <a:defRPr/>
              </a:pPr>
              <a:r>
                <a:rPr lang="fr-FR" sz="1200" b="1" kern="0" dirty="0">
                  <a:solidFill>
                    <a:sysClr val="windowText" lastClr="000000"/>
                  </a:solidFill>
                  <a:ea typeface="ＭＳ Ｐゴシック" pitchFamily="34" charset="-128"/>
                  <a:cs typeface="+mn-cs"/>
                </a:rPr>
                <a:t>Usage des entreprises </a:t>
              </a:r>
            </a:p>
          </p:txBody>
        </p:sp>
        <p:sp>
          <p:nvSpPr>
            <p:cNvPr id="49" name="Rectangle 10"/>
            <p:cNvSpPr>
              <a:spLocks/>
            </p:cNvSpPr>
            <p:nvPr>
              <p:custDataLst>
                <p:tags r:id="rId35"/>
              </p:custDataLst>
            </p:nvPr>
          </p:nvSpPr>
          <p:spPr bwMode="auto">
            <a:xfrm>
              <a:off x="732645" y="5829215"/>
              <a:ext cx="1215187" cy="184147"/>
            </a:xfrm>
            <a:prstGeom prst="rect">
              <a:avLst/>
            </a:prstGeom>
            <a:noFill/>
            <a:ln w="6350" algn="ctr">
              <a:noFill/>
              <a:miter lim="800000"/>
              <a:headEnd/>
              <a:tailEnd/>
            </a:ln>
          </p:spPr>
          <p:txBody>
            <a:bodyPr lIns="0" tIns="0" rIns="0" bIns="0">
              <a:spAutoFit/>
            </a:bodyPr>
            <a:lstStyle/>
            <a:p>
              <a:pPr defTabSz="330200" eaLnBrk="0" fontAlgn="auto" hangingPunct="0">
                <a:spcBef>
                  <a:spcPts val="0"/>
                </a:spcBef>
                <a:spcAft>
                  <a:spcPts val="0"/>
                </a:spcAft>
                <a:buFont typeface="Arial" charset="0"/>
                <a:buNone/>
                <a:defRPr/>
              </a:pPr>
              <a:r>
                <a:rPr lang="fr-FR" sz="1200" b="1" kern="0" dirty="0">
                  <a:ea typeface="ＭＳ Ｐゴシック" pitchFamily="34" charset="-128"/>
                  <a:cs typeface="+mn-cs"/>
                </a:rPr>
                <a:t>Education</a:t>
              </a:r>
            </a:p>
          </p:txBody>
        </p:sp>
        <p:sp>
          <p:nvSpPr>
            <p:cNvPr id="50" name="Rectangle 10"/>
            <p:cNvSpPr>
              <a:spLocks/>
            </p:cNvSpPr>
            <p:nvPr>
              <p:custDataLst>
                <p:tags r:id="rId36"/>
              </p:custDataLst>
            </p:nvPr>
          </p:nvSpPr>
          <p:spPr bwMode="auto">
            <a:xfrm>
              <a:off x="732645" y="3986157"/>
              <a:ext cx="1215187" cy="369881"/>
            </a:xfrm>
            <a:prstGeom prst="rect">
              <a:avLst/>
            </a:prstGeom>
            <a:noFill/>
            <a:ln w="6350" algn="ctr">
              <a:noFill/>
              <a:miter lim="800000"/>
              <a:headEnd/>
              <a:tailEnd/>
            </a:ln>
          </p:spPr>
          <p:txBody>
            <a:bodyPr lIns="0" tIns="0" rIns="0" bIns="0">
              <a:spAutoFit/>
            </a:bodyPr>
            <a:lstStyle/>
            <a:p>
              <a:pPr defTabSz="330200" eaLnBrk="0" fontAlgn="auto" hangingPunct="0">
                <a:spcBef>
                  <a:spcPts val="0"/>
                </a:spcBef>
                <a:spcAft>
                  <a:spcPts val="0"/>
                </a:spcAft>
                <a:buFont typeface="Arial" charset="0"/>
                <a:buNone/>
                <a:defRPr/>
              </a:pPr>
              <a:r>
                <a:rPr lang="fr-FR" sz="1200" b="1" kern="0" dirty="0">
                  <a:solidFill>
                    <a:srgbClr val="C00000"/>
                  </a:solidFill>
                  <a:ea typeface="ＭＳ Ｐゴシック" pitchFamily="34" charset="-128"/>
                  <a:cs typeface="+mn-cs"/>
                </a:rPr>
                <a:t>Economie du secteur TIC</a:t>
              </a:r>
            </a:p>
          </p:txBody>
        </p:sp>
        <p:sp>
          <p:nvSpPr>
            <p:cNvPr id="51" name="ZoneTexte 50"/>
            <p:cNvSpPr txBox="1"/>
            <p:nvPr/>
          </p:nvSpPr>
          <p:spPr>
            <a:xfrm>
              <a:off x="681008" y="1595420"/>
              <a:ext cx="1079211" cy="277808"/>
            </a:xfrm>
            <a:prstGeom prst="rect">
              <a:avLst/>
            </a:prstGeom>
            <a:solidFill>
              <a:schemeClr val="accent1">
                <a:lumMod val="20000"/>
                <a:lumOff val="80000"/>
              </a:schemeClr>
            </a:solidFill>
          </p:spPr>
          <p:txBody>
            <a:bodyPr>
              <a:spAutoFit/>
            </a:bodyPr>
            <a:lstStyle/>
            <a:p>
              <a:pPr>
                <a:defRPr/>
              </a:pPr>
              <a:r>
                <a:rPr lang="fr-FR" sz="1200" b="1" dirty="0">
                  <a:solidFill>
                    <a:schemeClr val="tx2"/>
                  </a:solidFill>
                  <a:ea typeface="ＭＳ Ｐゴシック" pitchFamily="34" charset="-128"/>
                  <a:cs typeface="+mn-cs"/>
                </a:rPr>
                <a:t>Catégorie</a:t>
              </a:r>
            </a:p>
          </p:txBody>
        </p:sp>
      </p:grpSp>
      <p:sp>
        <p:nvSpPr>
          <p:cNvPr id="52" name="ZoneTexte 51"/>
          <p:cNvSpPr txBox="1"/>
          <p:nvPr/>
        </p:nvSpPr>
        <p:spPr>
          <a:xfrm>
            <a:off x="3548063" y="1458913"/>
            <a:ext cx="1816100" cy="276225"/>
          </a:xfrm>
          <a:prstGeom prst="rect">
            <a:avLst/>
          </a:prstGeom>
          <a:solidFill>
            <a:schemeClr val="accent1">
              <a:lumMod val="20000"/>
              <a:lumOff val="80000"/>
            </a:schemeClr>
          </a:solidFill>
        </p:spPr>
        <p:txBody>
          <a:bodyPr>
            <a:spAutoFit/>
          </a:bodyPr>
          <a:lstStyle/>
          <a:p>
            <a:pPr>
              <a:defRPr/>
            </a:pPr>
            <a:r>
              <a:rPr lang="fr-FR" sz="1200" b="1" dirty="0">
                <a:solidFill>
                  <a:schemeClr val="tx2"/>
                </a:solidFill>
                <a:ea typeface="ＭＳ Ｐゴシック" pitchFamily="34" charset="-128"/>
                <a:cs typeface="+mn-cs"/>
              </a:rPr>
              <a:t>Sous-catégorie</a:t>
            </a:r>
          </a:p>
        </p:txBody>
      </p:sp>
      <p:sp>
        <p:nvSpPr>
          <p:cNvPr id="53" name="ZoneTexte 52"/>
          <p:cNvSpPr txBox="1"/>
          <p:nvPr/>
        </p:nvSpPr>
        <p:spPr>
          <a:xfrm>
            <a:off x="7150100" y="1446213"/>
            <a:ext cx="1960563" cy="276225"/>
          </a:xfrm>
          <a:prstGeom prst="rect">
            <a:avLst/>
          </a:prstGeom>
          <a:solidFill>
            <a:schemeClr val="accent1">
              <a:lumMod val="20000"/>
              <a:lumOff val="80000"/>
            </a:schemeClr>
          </a:solidFill>
        </p:spPr>
        <p:txBody>
          <a:bodyPr>
            <a:spAutoFit/>
          </a:bodyPr>
          <a:lstStyle/>
          <a:p>
            <a:pPr>
              <a:defRPr/>
            </a:pPr>
            <a:r>
              <a:rPr lang="fr-FR" sz="1200" b="1" dirty="0">
                <a:solidFill>
                  <a:schemeClr val="tx2"/>
                </a:solidFill>
                <a:ea typeface="ＭＳ Ｐゴシック" pitchFamily="34" charset="-128"/>
                <a:cs typeface="+mn-cs"/>
              </a:rPr>
              <a:t>Organismes partenaires</a:t>
            </a:r>
          </a:p>
        </p:txBody>
      </p:sp>
      <p:sp>
        <p:nvSpPr>
          <p:cNvPr id="54" name="Rectangle 10"/>
          <p:cNvSpPr>
            <a:spLocks/>
          </p:cNvSpPr>
          <p:nvPr>
            <p:custDataLst>
              <p:tags r:id="rId17"/>
            </p:custDataLst>
          </p:nvPr>
        </p:nvSpPr>
        <p:spPr bwMode="auto">
          <a:xfrm>
            <a:off x="8058150" y="3944938"/>
            <a:ext cx="1122363" cy="200025"/>
          </a:xfrm>
          <a:prstGeom prst="rect">
            <a:avLst/>
          </a:prstGeom>
          <a:noFill/>
          <a:ln w="6350" algn="ctr">
            <a:noFill/>
            <a:miter lim="800000"/>
            <a:headEnd/>
            <a:tailEnd/>
          </a:ln>
        </p:spPr>
        <p:txBody>
          <a:bodyPr lIns="0" tIns="0" rIns="0" bIns="0">
            <a:spAutoFit/>
          </a:bodyPr>
          <a:lstStyle/>
          <a:p>
            <a:pPr algn="ctr" defTabSz="330200" eaLnBrk="0" fontAlgn="auto" hangingPunct="0">
              <a:spcBef>
                <a:spcPts val="0"/>
              </a:spcBef>
              <a:spcAft>
                <a:spcPts val="0"/>
              </a:spcAft>
              <a:buFont typeface="Arial" charset="0"/>
              <a:buNone/>
              <a:defRPr/>
            </a:pPr>
            <a:endParaRPr lang="fr-FR" sz="1300" b="1" kern="0" dirty="0">
              <a:solidFill>
                <a:srgbClr val="FFFFFF"/>
              </a:solidFill>
              <a:ea typeface="ＭＳ Ｐゴシック" pitchFamily="34" charset="-128"/>
              <a:cs typeface="+mn-cs"/>
            </a:endParaRPr>
          </a:p>
        </p:txBody>
      </p:sp>
      <p:pic>
        <p:nvPicPr>
          <p:cNvPr id="57375" name="Picture 11"/>
          <p:cNvPicPr>
            <a:picLocks noChangeAspect="1" noChangeArrowheads="1"/>
          </p:cNvPicPr>
          <p:nvPr/>
        </p:nvPicPr>
        <p:blipFill>
          <a:blip r:embed="rId44" cstate="print">
            <a:extLst>
              <a:ext uri="{28A0092B-C50C-407E-A947-70E740481C1C}">
                <a14:useLocalDpi xmlns:a14="http://schemas.microsoft.com/office/drawing/2010/main" val="0"/>
              </a:ext>
            </a:extLst>
          </a:blip>
          <a:srcRect r="11765"/>
          <a:stretch>
            <a:fillRect/>
          </a:stretch>
        </p:blipFill>
        <p:spPr bwMode="auto">
          <a:xfrm>
            <a:off x="7986713" y="3956050"/>
            <a:ext cx="330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6" name="Image 50" descr="micnt 2.jpg"/>
          <p:cNvPicPr>
            <a:picLocks noChangeAspect="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583488" y="3967163"/>
            <a:ext cx="393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7" name="Image 51" descr="men2.jpg"/>
          <p:cNvPicPr>
            <a:picLocks noChangeAspect="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991475" y="5495925"/>
            <a:ext cx="523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ZoneTexte 63"/>
          <p:cNvSpPr txBox="1"/>
          <p:nvPr/>
        </p:nvSpPr>
        <p:spPr>
          <a:xfrm>
            <a:off x="5816600" y="1471613"/>
            <a:ext cx="1206500" cy="276225"/>
          </a:xfrm>
          <a:prstGeom prst="rect">
            <a:avLst/>
          </a:prstGeom>
          <a:solidFill>
            <a:schemeClr val="accent1">
              <a:lumMod val="20000"/>
              <a:lumOff val="80000"/>
            </a:schemeClr>
          </a:solidFill>
        </p:spPr>
        <p:txBody>
          <a:bodyPr>
            <a:spAutoFit/>
          </a:bodyPr>
          <a:lstStyle/>
          <a:p>
            <a:pPr>
              <a:defRPr/>
            </a:pPr>
            <a:r>
              <a:rPr lang="fr-FR" sz="1200" b="1" dirty="0">
                <a:solidFill>
                  <a:schemeClr val="tx2"/>
                </a:solidFill>
                <a:ea typeface="ＭＳ Ｐゴシック" pitchFamily="34" charset="-128"/>
                <a:cs typeface="+mn-cs"/>
              </a:rPr>
              <a:t>Fréquence</a:t>
            </a:r>
          </a:p>
        </p:txBody>
      </p:sp>
      <p:sp>
        <p:nvSpPr>
          <p:cNvPr id="65" name="Rectangle 6"/>
          <p:cNvSpPr>
            <a:spLocks/>
          </p:cNvSpPr>
          <p:nvPr>
            <p:custDataLst>
              <p:tags r:id="rId18"/>
            </p:custDataLst>
          </p:nvPr>
        </p:nvSpPr>
        <p:spPr bwMode="auto">
          <a:xfrm>
            <a:off x="6115050" y="1989138"/>
            <a:ext cx="1120775" cy="2762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Trimestrielle</a:t>
            </a:r>
          </a:p>
          <a:p>
            <a:pPr marL="85725" indent="-85725" defTabSz="330200" eaLnBrk="0" fontAlgn="auto" hangingPunct="0">
              <a:spcBef>
                <a:spcPts val="0"/>
              </a:spcBef>
              <a:spcAft>
                <a:spcPts val="0"/>
              </a:spcAft>
              <a:defRPr/>
            </a:pPr>
            <a:r>
              <a:rPr lang="fr-FR" sz="900" b="1" kern="0" dirty="0">
                <a:solidFill>
                  <a:sysClr val="windowText" lastClr="000000"/>
                </a:solidFill>
                <a:ea typeface="ＭＳ Ｐゴシック" pitchFamily="34" charset="-128"/>
                <a:cs typeface="+mn-cs"/>
              </a:rPr>
              <a:t>(Mois 1, 4, 7 et 10)</a:t>
            </a:r>
          </a:p>
        </p:txBody>
      </p:sp>
      <p:sp>
        <p:nvSpPr>
          <p:cNvPr id="66" name="Rectangle 6"/>
          <p:cNvSpPr>
            <a:spLocks/>
          </p:cNvSpPr>
          <p:nvPr>
            <p:custDataLst>
              <p:tags r:id="rId19"/>
            </p:custDataLst>
          </p:nvPr>
        </p:nvSpPr>
        <p:spPr bwMode="auto">
          <a:xfrm>
            <a:off x="6146800" y="2622550"/>
            <a:ext cx="1665288" cy="2762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Annuelle</a:t>
            </a:r>
          </a:p>
          <a:p>
            <a:pPr marL="85725" indent="-85725" defTabSz="330200" eaLnBrk="0" fontAlgn="auto" hangingPunct="0">
              <a:spcBef>
                <a:spcPts val="0"/>
              </a:spcBef>
              <a:spcAft>
                <a:spcPts val="0"/>
              </a:spcAft>
              <a:defRPr/>
            </a:pPr>
            <a:r>
              <a:rPr lang="fr-FR" sz="900" b="1" kern="0" dirty="0">
                <a:solidFill>
                  <a:sysClr val="windowText" lastClr="000000"/>
                </a:solidFill>
                <a:ea typeface="ＭＳ Ｐゴシック" pitchFamily="34" charset="-128"/>
                <a:cs typeface="+mn-cs"/>
              </a:rPr>
              <a:t>(Enquête ANRT – Juin )</a:t>
            </a:r>
          </a:p>
        </p:txBody>
      </p:sp>
      <p:sp>
        <p:nvSpPr>
          <p:cNvPr id="67" name="Rectangle 6"/>
          <p:cNvSpPr>
            <a:spLocks/>
          </p:cNvSpPr>
          <p:nvPr>
            <p:custDataLst>
              <p:tags r:id="rId20"/>
            </p:custDataLst>
          </p:nvPr>
        </p:nvSpPr>
        <p:spPr bwMode="auto">
          <a:xfrm>
            <a:off x="6146800" y="3268663"/>
            <a:ext cx="1665288" cy="2762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Annuelle</a:t>
            </a:r>
          </a:p>
          <a:p>
            <a:pPr marL="85725" indent="-85725" defTabSz="330200" eaLnBrk="0" fontAlgn="auto" hangingPunct="0">
              <a:spcBef>
                <a:spcPts val="0"/>
              </a:spcBef>
              <a:spcAft>
                <a:spcPts val="0"/>
              </a:spcAft>
              <a:defRPr/>
            </a:pPr>
            <a:r>
              <a:rPr lang="fr-FR" sz="900" b="1" kern="0" dirty="0">
                <a:solidFill>
                  <a:sysClr val="windowText" lastClr="000000"/>
                </a:solidFill>
                <a:ea typeface="ＭＳ Ｐゴシック" pitchFamily="34" charset="-128"/>
                <a:cs typeface="+mn-cs"/>
              </a:rPr>
              <a:t>(Enquête ANRT – Juin )</a:t>
            </a:r>
          </a:p>
        </p:txBody>
      </p:sp>
      <p:sp>
        <p:nvSpPr>
          <p:cNvPr id="68" name="Rectangle 6"/>
          <p:cNvSpPr>
            <a:spLocks/>
          </p:cNvSpPr>
          <p:nvPr>
            <p:custDataLst>
              <p:tags r:id="rId21"/>
            </p:custDataLst>
          </p:nvPr>
        </p:nvSpPr>
        <p:spPr bwMode="auto">
          <a:xfrm>
            <a:off x="6156325" y="4773613"/>
            <a:ext cx="1095375" cy="4159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Annuelle</a:t>
            </a:r>
          </a:p>
          <a:p>
            <a:pPr marL="85725" indent="-85725" defTabSz="330200" eaLnBrk="0" fontAlgn="auto" hangingPunct="0">
              <a:spcBef>
                <a:spcPts val="0"/>
              </a:spcBef>
              <a:spcAft>
                <a:spcPts val="0"/>
              </a:spcAft>
              <a:defRPr/>
            </a:pPr>
            <a:r>
              <a:rPr lang="fr-FR" sz="900" b="1" kern="0" dirty="0">
                <a:solidFill>
                  <a:sysClr val="windowText" lastClr="000000"/>
                </a:solidFill>
                <a:ea typeface="ＭＳ Ｐゴシック" pitchFamily="34" charset="-128"/>
                <a:cs typeface="+mn-cs"/>
              </a:rPr>
              <a:t>(Enquête MFPMA – Fin Juin )</a:t>
            </a:r>
          </a:p>
        </p:txBody>
      </p:sp>
      <p:sp>
        <p:nvSpPr>
          <p:cNvPr id="69" name="Rectangle 6"/>
          <p:cNvSpPr>
            <a:spLocks/>
          </p:cNvSpPr>
          <p:nvPr>
            <p:custDataLst>
              <p:tags r:id="rId22"/>
            </p:custDataLst>
          </p:nvPr>
        </p:nvSpPr>
        <p:spPr bwMode="auto">
          <a:xfrm>
            <a:off x="6156325" y="5691188"/>
            <a:ext cx="1665288" cy="2762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Annuelle</a:t>
            </a:r>
          </a:p>
          <a:p>
            <a:pPr marL="85725" indent="-85725" defTabSz="330200" eaLnBrk="0" fontAlgn="auto" hangingPunct="0">
              <a:spcBef>
                <a:spcPts val="0"/>
              </a:spcBef>
              <a:spcAft>
                <a:spcPts val="0"/>
              </a:spcAft>
              <a:defRPr/>
            </a:pPr>
            <a:r>
              <a:rPr lang="fr-FR" sz="900" b="1" kern="0" dirty="0">
                <a:solidFill>
                  <a:sysClr val="windowText" lastClr="000000"/>
                </a:solidFill>
                <a:ea typeface="ＭＳ Ｐゴシック" pitchFamily="34" charset="-128"/>
                <a:cs typeface="+mn-cs"/>
              </a:rPr>
              <a:t>(Juin)</a:t>
            </a:r>
          </a:p>
        </p:txBody>
      </p:sp>
      <p:sp>
        <p:nvSpPr>
          <p:cNvPr id="71" name="Rectangle 6"/>
          <p:cNvSpPr>
            <a:spLocks/>
          </p:cNvSpPr>
          <p:nvPr>
            <p:custDataLst>
              <p:tags r:id="rId23"/>
            </p:custDataLst>
          </p:nvPr>
        </p:nvSpPr>
        <p:spPr bwMode="auto">
          <a:xfrm>
            <a:off x="6156325" y="3913188"/>
            <a:ext cx="1665288" cy="2762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buFont typeface="Arial" pitchFamily="34" charset="0"/>
              <a:buChar char="•"/>
              <a:defRPr/>
            </a:pPr>
            <a:r>
              <a:rPr lang="fr-FR" sz="900" b="1" kern="0" dirty="0">
                <a:solidFill>
                  <a:sysClr val="windowText" lastClr="000000"/>
                </a:solidFill>
                <a:ea typeface="ＭＳ Ｐゴシック" pitchFamily="34" charset="-128"/>
                <a:cs typeface="+mn-cs"/>
              </a:rPr>
              <a:t>Annuelle</a:t>
            </a:r>
          </a:p>
          <a:p>
            <a:pPr marL="85725" indent="-85725" defTabSz="330200" eaLnBrk="0" fontAlgn="auto" hangingPunct="0">
              <a:spcBef>
                <a:spcPts val="0"/>
              </a:spcBef>
              <a:spcAft>
                <a:spcPts val="0"/>
              </a:spcAft>
              <a:defRPr/>
            </a:pPr>
            <a:r>
              <a:rPr lang="fr-FR" sz="900" b="1" kern="0" dirty="0">
                <a:solidFill>
                  <a:sysClr val="windowText" lastClr="000000"/>
                </a:solidFill>
                <a:ea typeface="ＭＳ Ｐゴシック" pitchFamily="34" charset="-128"/>
                <a:cs typeface="+mn-cs"/>
              </a:rPr>
              <a:t>(Enquête MICIEN)</a:t>
            </a:r>
          </a:p>
        </p:txBody>
      </p:sp>
      <p:pic>
        <p:nvPicPr>
          <p:cNvPr id="57385" name="Picture 58"/>
          <p:cNvPicPr>
            <a:picLocks noChangeAspect="1" noChangeArrowheads="1"/>
          </p:cNvPicPr>
          <p:nvPr>
            <p:custDataLst>
              <p:tags r:id="rId24"/>
            </p:custDataLst>
          </p:nvPr>
        </p:nvPicPr>
        <p:blipFill>
          <a:blip r:embed="rId4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3575" y="3849688"/>
            <a:ext cx="381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6" name="Picture 59" descr="http://www.cnss.ma/sites/all/themes/cnss2/images/logo.png">
            <a:hlinkClick r:id="rId47"/>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8605838" y="3881438"/>
            <a:ext cx="431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ZoneTexte 73"/>
          <p:cNvSpPr txBox="1"/>
          <p:nvPr/>
        </p:nvSpPr>
        <p:spPr>
          <a:xfrm>
            <a:off x="1319213" y="1460500"/>
            <a:ext cx="2173287" cy="276225"/>
          </a:xfrm>
          <a:prstGeom prst="rect">
            <a:avLst/>
          </a:prstGeom>
          <a:solidFill>
            <a:schemeClr val="accent1">
              <a:lumMod val="20000"/>
              <a:lumOff val="80000"/>
            </a:schemeClr>
          </a:solidFill>
        </p:spPr>
        <p:txBody>
          <a:bodyPr>
            <a:spAutoFit/>
          </a:bodyPr>
          <a:lstStyle/>
          <a:p>
            <a:pPr>
              <a:defRPr/>
            </a:pPr>
            <a:r>
              <a:rPr lang="fr-FR" sz="1200" b="1" dirty="0">
                <a:solidFill>
                  <a:schemeClr val="tx2"/>
                </a:solidFill>
                <a:ea typeface="ＭＳ Ｐゴシック" pitchFamily="34" charset="-128"/>
                <a:cs typeface="+mn-cs"/>
              </a:rPr>
              <a:t>Consistance</a:t>
            </a:r>
          </a:p>
        </p:txBody>
      </p:sp>
      <p:sp>
        <p:nvSpPr>
          <p:cNvPr id="75" name="Rectangle 6"/>
          <p:cNvSpPr>
            <a:spLocks/>
          </p:cNvSpPr>
          <p:nvPr>
            <p:custDataLst>
              <p:tags r:id="rId25"/>
            </p:custDataLst>
          </p:nvPr>
        </p:nvSpPr>
        <p:spPr bwMode="auto">
          <a:xfrm>
            <a:off x="1298575" y="1844675"/>
            <a:ext cx="2160588" cy="246063"/>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defRPr/>
            </a:pPr>
            <a:r>
              <a:rPr lang="fr-FR" sz="800" kern="0" dirty="0">
                <a:solidFill>
                  <a:sysClr val="windowText" lastClr="000000"/>
                </a:solidFill>
                <a:ea typeface="ＭＳ Ｐゴシック" pitchFamily="34" charset="-128"/>
                <a:cs typeface="+mn-cs"/>
              </a:rPr>
              <a:t>Mesure de l’accès et de l’état de l’infrastructure mise en place par les opérateurs télécoms</a:t>
            </a:r>
          </a:p>
        </p:txBody>
      </p:sp>
      <p:sp>
        <p:nvSpPr>
          <p:cNvPr id="76" name="Rectangle 6"/>
          <p:cNvSpPr>
            <a:spLocks/>
          </p:cNvSpPr>
          <p:nvPr>
            <p:custDataLst>
              <p:tags r:id="rId26"/>
            </p:custDataLst>
          </p:nvPr>
        </p:nvSpPr>
        <p:spPr bwMode="auto">
          <a:xfrm>
            <a:off x="1276350" y="2560638"/>
            <a:ext cx="2216150" cy="246062"/>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defRPr/>
            </a:pPr>
            <a:r>
              <a:rPr lang="fr-FR" sz="800" kern="0" dirty="0">
                <a:solidFill>
                  <a:sysClr val="windowText" lastClr="000000"/>
                </a:solidFill>
                <a:ea typeface="ＭＳ Ｐゴシック" pitchFamily="34" charset="-128"/>
                <a:cs typeface="+mn-cs"/>
              </a:rPr>
              <a:t>Mesure du niveau d’équipement et degré d’usage des TIC par les ménages</a:t>
            </a:r>
          </a:p>
        </p:txBody>
      </p:sp>
      <p:sp>
        <p:nvSpPr>
          <p:cNvPr id="77" name="Rectangle 6"/>
          <p:cNvSpPr>
            <a:spLocks/>
          </p:cNvSpPr>
          <p:nvPr>
            <p:custDataLst>
              <p:tags r:id="rId27"/>
            </p:custDataLst>
          </p:nvPr>
        </p:nvSpPr>
        <p:spPr bwMode="auto">
          <a:xfrm>
            <a:off x="1276350" y="3206750"/>
            <a:ext cx="2216150" cy="246063"/>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defRPr/>
            </a:pPr>
            <a:r>
              <a:rPr lang="fr-FR" sz="800" kern="0" dirty="0">
                <a:solidFill>
                  <a:sysClr val="windowText" lastClr="000000"/>
                </a:solidFill>
                <a:ea typeface="ＭＳ Ｐゴシック" pitchFamily="34" charset="-128"/>
                <a:cs typeface="+mn-cs"/>
              </a:rPr>
              <a:t>Mesure du niveau d’équipement et degré d’usage des TIC par les Entreprises</a:t>
            </a:r>
          </a:p>
        </p:txBody>
      </p:sp>
      <p:sp>
        <p:nvSpPr>
          <p:cNvPr id="78" name="Rectangle 6"/>
          <p:cNvSpPr>
            <a:spLocks/>
          </p:cNvSpPr>
          <p:nvPr>
            <p:custDataLst>
              <p:tags r:id="rId28"/>
            </p:custDataLst>
          </p:nvPr>
        </p:nvSpPr>
        <p:spPr bwMode="auto">
          <a:xfrm>
            <a:off x="1276350" y="4622800"/>
            <a:ext cx="2216150" cy="492125"/>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defRPr/>
            </a:pPr>
            <a:r>
              <a:rPr lang="fr-FR" sz="800" dirty="0">
                <a:cs typeface="+mn-cs"/>
              </a:rPr>
              <a:t>Mesure l’équipement des administrations et institutions publics par les TIC, l’usage de ces technologies, les services en ligne offerts aux entreprises et citoyens</a:t>
            </a:r>
            <a:endParaRPr lang="fr-FR" sz="800" b="1" kern="0" dirty="0">
              <a:solidFill>
                <a:sysClr val="windowText" lastClr="000000"/>
              </a:solidFill>
              <a:ea typeface="ＭＳ Ｐゴシック" pitchFamily="34" charset="-128"/>
              <a:cs typeface="+mn-cs"/>
            </a:endParaRPr>
          </a:p>
        </p:txBody>
      </p:sp>
      <p:sp>
        <p:nvSpPr>
          <p:cNvPr id="79" name="Rectangle 6"/>
          <p:cNvSpPr>
            <a:spLocks/>
          </p:cNvSpPr>
          <p:nvPr>
            <p:custDataLst>
              <p:tags r:id="rId29"/>
            </p:custDataLst>
          </p:nvPr>
        </p:nvSpPr>
        <p:spPr bwMode="auto">
          <a:xfrm>
            <a:off x="1276350" y="3748088"/>
            <a:ext cx="2216150" cy="493712"/>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defRPr/>
            </a:pPr>
            <a:r>
              <a:rPr lang="fr-FR" sz="800" dirty="0">
                <a:cs typeface="+mn-cs"/>
              </a:rPr>
              <a:t>Mesure des indicateurs relatifs au secteur des entreprises TIC (</a:t>
            </a:r>
            <a:r>
              <a:rPr lang="fr-FR" sz="800" i="1" dirty="0">
                <a:cs typeface="+mn-cs"/>
              </a:rPr>
              <a:t>ex. Structure, actionnariat, Revenus, Import/Export, Investissement, Ressources humaines, …etc.)</a:t>
            </a:r>
            <a:endParaRPr lang="fr-FR" sz="800" b="1" kern="0" dirty="0">
              <a:solidFill>
                <a:sysClr val="windowText" lastClr="000000"/>
              </a:solidFill>
              <a:ea typeface="ＭＳ Ｐゴシック" pitchFamily="34" charset="-128"/>
              <a:cs typeface="+mn-cs"/>
            </a:endParaRPr>
          </a:p>
        </p:txBody>
      </p:sp>
      <p:sp>
        <p:nvSpPr>
          <p:cNvPr id="57393" name="Rectangle 68"/>
          <p:cNvSpPr>
            <a:spLocks noChangeArrowheads="1"/>
          </p:cNvSpPr>
          <p:nvPr/>
        </p:nvSpPr>
        <p:spPr bwMode="auto">
          <a:xfrm>
            <a:off x="1157288" y="5426075"/>
            <a:ext cx="2462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spcBef>
                <a:spcPct val="0"/>
              </a:spcBef>
              <a:buFontTx/>
              <a:buNone/>
            </a:pPr>
            <a:r>
              <a:rPr lang="fr-FR" altLang="fr-FR" sz="800">
                <a:latin typeface="Arial" pitchFamily="34" charset="0"/>
              </a:rPr>
              <a:t>Mesure l’intégration des TIC au niveau de l’Enseignement  scolaire, supérieur ou en formation professionnelle en termes d’équipement et usage ainsi que les compétences en formation sur les TIC</a:t>
            </a:r>
          </a:p>
        </p:txBody>
      </p:sp>
      <p:sp>
        <p:nvSpPr>
          <p:cNvPr id="72" name="Rectangle 6"/>
          <p:cNvSpPr>
            <a:spLocks/>
          </p:cNvSpPr>
          <p:nvPr>
            <p:custDataLst>
              <p:tags r:id="rId30"/>
            </p:custDataLst>
          </p:nvPr>
        </p:nvSpPr>
        <p:spPr bwMode="auto">
          <a:xfrm>
            <a:off x="5076825" y="4859338"/>
            <a:ext cx="935038" cy="493712"/>
          </a:xfrm>
          <a:prstGeom prst="rect">
            <a:avLst/>
          </a:prstGeom>
          <a:noFill/>
          <a:ln w="6350" algn="ctr">
            <a:noFill/>
            <a:miter lim="800000"/>
            <a:headEnd/>
            <a:tailEnd/>
          </a:ln>
        </p:spPr>
        <p:txBody>
          <a:bodyPr lIns="0" tIns="0" rIns="0" bIns="0">
            <a:spAutoFit/>
          </a:bodyPr>
          <a:lstStyle/>
          <a:p>
            <a:pPr marL="85725" indent="-85725" defTabSz="330200" eaLnBrk="0" fontAlgn="auto" hangingPunct="0">
              <a:spcBef>
                <a:spcPts val="0"/>
              </a:spcBef>
              <a:spcAft>
                <a:spcPts val="0"/>
              </a:spcAft>
              <a:defRPr/>
            </a:pPr>
            <a:r>
              <a:rPr lang="fr-FR" sz="800" i="1" kern="0" dirty="0">
                <a:solidFill>
                  <a:sysClr val="windowText" lastClr="000000"/>
                </a:solidFill>
                <a:ea typeface="ＭＳ Ｐゴシック" pitchFamily="34" charset="-128"/>
                <a:cs typeface="+mn-cs"/>
              </a:rPr>
              <a:t>(ex. Proportion des institutions  fournissant des télé-services)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e 18"/>
          <p:cNvGrpSpPr>
            <a:grpSpLocks/>
          </p:cNvGrpSpPr>
          <p:nvPr/>
        </p:nvGrpSpPr>
        <p:grpSpPr bwMode="auto">
          <a:xfrm>
            <a:off x="107950" y="579438"/>
            <a:ext cx="9072563" cy="4500562"/>
            <a:chOff x="142844" y="1000108"/>
            <a:chExt cx="9072626" cy="4500594"/>
          </a:xfrm>
        </p:grpSpPr>
        <p:graphicFrame>
          <p:nvGraphicFramePr>
            <p:cNvPr id="32" name="Diagramme 31"/>
            <p:cNvGraphicFramePr/>
            <p:nvPr/>
          </p:nvGraphicFramePr>
          <p:xfrm>
            <a:off x="142844" y="1000108"/>
            <a:ext cx="8929717"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ZoneTexte 10"/>
            <p:cNvSpPr txBox="1"/>
            <p:nvPr/>
          </p:nvSpPr>
          <p:spPr>
            <a:xfrm>
              <a:off x="6500826" y="2373305"/>
              <a:ext cx="2714644" cy="738193"/>
            </a:xfrm>
            <a:prstGeom prst="rect">
              <a:avLst/>
            </a:prstGeom>
          </p:spPr>
          <p:txBody>
            <a:bodyPr lIns="0" tIns="0" rIns="0" bIns="0">
              <a:spAutoFit/>
            </a:bodyPr>
            <a:lstStyle/>
            <a:p>
              <a:pPr>
                <a:defRPr/>
              </a:pPr>
              <a:r>
                <a:rPr lang="fr-FR" sz="1200" b="1" dirty="0">
                  <a:solidFill>
                    <a:prstClr val="black">
                      <a:lumMod val="95000"/>
                      <a:lumOff val="5000"/>
                    </a:prstClr>
                  </a:solidFill>
                  <a:effectLst>
                    <a:outerShdw blurRad="38100" dist="38100" dir="2700000" algn="tl">
                      <a:srgbClr val="000000">
                        <a:alpha val="43137"/>
                      </a:srgbClr>
                    </a:outerShdw>
                  </a:effectLst>
                  <a:latin typeface="Bookman Old Style" pitchFamily="18" charset="0"/>
                  <a:ea typeface="ＭＳ Ｐゴシック" pitchFamily="-110" charset="-128"/>
                  <a:cs typeface="Arial" charset="0"/>
                </a:rPr>
                <a:t>Ambition :</a:t>
              </a:r>
            </a:p>
            <a:p>
              <a:pPr>
                <a:defRPr/>
              </a:pPr>
              <a:r>
                <a:rPr lang="fr-FR" sz="1200" dirty="0">
                  <a:solidFill>
                    <a:prstClr val="black">
                      <a:lumMod val="95000"/>
                      <a:lumOff val="5000"/>
                    </a:prstClr>
                  </a:solidFill>
                  <a:effectLst>
                    <a:outerShdw blurRad="38100" dist="38100" dir="2700000" algn="tl">
                      <a:srgbClr val="000000">
                        <a:alpha val="43137"/>
                      </a:srgbClr>
                    </a:outerShdw>
                  </a:effectLst>
                  <a:latin typeface="Bookman Old Style" pitchFamily="18" charset="0"/>
                  <a:ea typeface="ＭＳ Ｐゴシック" pitchFamily="-110" charset="-128"/>
                  <a:cs typeface="Arial" charset="0"/>
                </a:rPr>
                <a:t>Eriger ces Observatoires sectoriels en de véritables outils de suivi des secteurs et d’aide à la décision</a:t>
              </a:r>
            </a:p>
          </p:txBody>
        </p:sp>
        <p:pic>
          <p:nvPicPr>
            <p:cNvPr id="3688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l="-1244" r="68988"/>
            <a:stretch>
              <a:fillRect/>
            </a:stretch>
          </p:blipFill>
          <p:spPr bwMode="auto">
            <a:xfrm>
              <a:off x="6407138" y="1468226"/>
              <a:ext cx="936000" cy="85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67" name="Groupe 36"/>
          <p:cNvGrpSpPr>
            <a:grpSpLocks/>
          </p:cNvGrpSpPr>
          <p:nvPr/>
        </p:nvGrpSpPr>
        <p:grpSpPr bwMode="auto">
          <a:xfrm>
            <a:off x="53975" y="4378325"/>
            <a:ext cx="1374775" cy="1643063"/>
            <a:chOff x="5929322" y="4500570"/>
            <a:chExt cx="1500198" cy="2143140"/>
          </a:xfrm>
        </p:grpSpPr>
        <p:grpSp>
          <p:nvGrpSpPr>
            <p:cNvPr id="36873" name="Group 10"/>
            <p:cNvGrpSpPr>
              <a:grpSpLocks noChangeAspect="1"/>
            </p:cNvGrpSpPr>
            <p:nvPr/>
          </p:nvGrpSpPr>
          <p:grpSpPr bwMode="auto">
            <a:xfrm>
              <a:off x="6116658" y="4791098"/>
              <a:ext cx="1312862" cy="1852612"/>
              <a:chOff x="499" y="981"/>
              <a:chExt cx="1656" cy="2336"/>
            </a:xfrm>
          </p:grpSpPr>
          <p:pic>
            <p:nvPicPr>
              <p:cNvPr id="3688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 y="981"/>
                <a:ext cx="1656"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81" name="Rectangle 12"/>
              <p:cNvSpPr>
                <a:spLocks noChangeAspect="1" noChangeArrowheads="1"/>
              </p:cNvSpPr>
              <p:nvPr/>
            </p:nvSpPr>
            <p:spPr bwMode="auto">
              <a:xfrm>
                <a:off x="505" y="981"/>
                <a:ext cx="1633" cy="2336"/>
              </a:xfrm>
              <a:prstGeom prst="rect">
                <a:avLst/>
              </a:prstGeom>
              <a:noFill/>
              <a:ln w="9525" algn="ctr">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b="1">
                  <a:solidFill>
                    <a:srgbClr val="003399"/>
                  </a:solidFill>
                  <a:latin typeface="Arial" pitchFamily="34" charset="0"/>
                </a:endParaRPr>
              </a:p>
            </p:txBody>
          </p:sp>
        </p:grpSp>
        <p:grpSp>
          <p:nvGrpSpPr>
            <p:cNvPr id="36874" name="Group 10"/>
            <p:cNvGrpSpPr>
              <a:grpSpLocks noChangeAspect="1"/>
            </p:cNvGrpSpPr>
            <p:nvPr/>
          </p:nvGrpSpPr>
          <p:grpSpPr bwMode="auto">
            <a:xfrm>
              <a:off x="6004096" y="4714884"/>
              <a:ext cx="1312862" cy="1852612"/>
              <a:chOff x="499" y="981"/>
              <a:chExt cx="1656" cy="2336"/>
            </a:xfrm>
          </p:grpSpPr>
          <p:pic>
            <p:nvPicPr>
              <p:cNvPr id="36878"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 y="981"/>
                <a:ext cx="1656"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9" name="Rectangle 12"/>
              <p:cNvSpPr>
                <a:spLocks noChangeAspect="1" noChangeArrowheads="1"/>
              </p:cNvSpPr>
              <p:nvPr/>
            </p:nvSpPr>
            <p:spPr bwMode="auto">
              <a:xfrm>
                <a:off x="505" y="981"/>
                <a:ext cx="1633" cy="2336"/>
              </a:xfrm>
              <a:prstGeom prst="rect">
                <a:avLst/>
              </a:prstGeom>
              <a:noFill/>
              <a:ln w="9525" algn="ctr">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b="1">
                  <a:solidFill>
                    <a:srgbClr val="003399"/>
                  </a:solidFill>
                  <a:latin typeface="Arial" pitchFamily="34" charset="0"/>
                </a:endParaRPr>
              </a:p>
            </p:txBody>
          </p:sp>
        </p:grpSp>
        <p:grpSp>
          <p:nvGrpSpPr>
            <p:cNvPr id="36875" name="Group 10"/>
            <p:cNvGrpSpPr>
              <a:grpSpLocks noChangeAspect="1"/>
            </p:cNvGrpSpPr>
            <p:nvPr/>
          </p:nvGrpSpPr>
          <p:grpSpPr bwMode="auto">
            <a:xfrm>
              <a:off x="5929322" y="4500570"/>
              <a:ext cx="1312862" cy="1852612"/>
              <a:chOff x="499" y="981"/>
              <a:chExt cx="1656" cy="2336"/>
            </a:xfrm>
          </p:grpSpPr>
          <p:pic>
            <p:nvPicPr>
              <p:cNvPr id="36876"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 y="981"/>
                <a:ext cx="1656"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7" name="Rectangle 12"/>
              <p:cNvSpPr>
                <a:spLocks noChangeAspect="1" noChangeArrowheads="1"/>
              </p:cNvSpPr>
              <p:nvPr/>
            </p:nvSpPr>
            <p:spPr bwMode="auto">
              <a:xfrm>
                <a:off x="505" y="981"/>
                <a:ext cx="1633" cy="2336"/>
              </a:xfrm>
              <a:prstGeom prst="rect">
                <a:avLst/>
              </a:prstGeom>
              <a:noFill/>
              <a:ln w="9525" algn="ctr">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b="1">
                  <a:solidFill>
                    <a:srgbClr val="003399"/>
                  </a:solidFill>
                  <a:latin typeface="Arial" pitchFamily="34" charset="0"/>
                </a:endParaRPr>
              </a:p>
            </p:txBody>
          </p:sp>
        </p:grpSp>
      </p:grpSp>
      <p:sp>
        <p:nvSpPr>
          <p:cNvPr id="18" name="Rectangle 2"/>
          <p:cNvSpPr txBox="1">
            <a:spLocks noChangeArrowheads="1"/>
          </p:cNvSpPr>
          <p:nvPr/>
        </p:nvSpPr>
        <p:spPr bwMode="auto">
          <a:xfrm>
            <a:off x="4356100" y="188913"/>
            <a:ext cx="4175125" cy="428625"/>
          </a:xfrm>
          <a:prstGeom prst="rect">
            <a:avLst/>
          </a:prstGeom>
          <a:noFill/>
          <a:ln w="9525">
            <a:noFill/>
            <a:miter lim="800000"/>
            <a:headEnd/>
            <a:tailEnd/>
          </a:ln>
        </p:spPr>
        <p:txBody>
          <a:bodyPr/>
          <a:lstStyle/>
          <a:p>
            <a:pPr algn="r">
              <a:defRPr/>
            </a:pPr>
            <a:r>
              <a:rPr lang="fr-FR" sz="1500" b="1" i="1" cap="small" dirty="0">
                <a:solidFill>
                  <a:prstClr val="white">
                    <a:lumMod val="50000"/>
                  </a:prstClr>
                </a:solidFill>
                <a:latin typeface="Trebuchet MS"/>
              </a:rPr>
              <a:t> Observatoires sectoriels : Genèse &amp; vocation</a:t>
            </a:r>
          </a:p>
        </p:txBody>
      </p:sp>
      <p:sp>
        <p:nvSpPr>
          <p:cNvPr id="17" name="Rectangle à coins arrondis 16"/>
          <p:cNvSpPr/>
          <p:nvPr/>
        </p:nvSpPr>
        <p:spPr>
          <a:xfrm>
            <a:off x="2051720" y="5085184"/>
            <a:ext cx="6552728" cy="129614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0497" name="Rectangle 17"/>
          <p:cNvSpPr>
            <a:spLocks noChangeArrowheads="1"/>
          </p:cNvSpPr>
          <p:nvPr/>
        </p:nvSpPr>
        <p:spPr bwMode="auto">
          <a:xfrm>
            <a:off x="2411760" y="5260264"/>
            <a:ext cx="5760640" cy="1015663"/>
          </a:xfrm>
          <a:prstGeom prst="rect">
            <a:avLst/>
          </a:prstGeom>
          <a:solidFill>
            <a:schemeClr val="bg1"/>
          </a:solidFill>
          <a:ln w="9525">
            <a:noFill/>
            <a:miter lim="800000"/>
            <a:headEnd/>
            <a:tailEnd/>
          </a:ln>
          <a:effectLst>
            <a:glow rad="63500">
              <a:schemeClr val="accent3">
                <a:satMod val="175000"/>
                <a:alpha val="40000"/>
              </a:schemeClr>
            </a:glow>
            <a:outerShdw blurRad="50800" dist="38100" dir="8100000" algn="tr" rotWithShape="0">
              <a:prstClr val="black">
                <a:alpha val="40000"/>
              </a:prstClr>
            </a:outerShdw>
          </a:effectLst>
        </p:spPr>
        <p:txBody>
          <a:bodyPr anchor="ctr">
            <a:spAutoFit/>
          </a:bodyPr>
          <a:lstStyle/>
          <a:p>
            <a:pPr algn="justLow" eaLnBrk="0" hangingPunct="0">
              <a:buFontTx/>
              <a:buChar char="•"/>
              <a:defRPr/>
            </a:pPr>
            <a:r>
              <a:rPr lang="fr-FR" sz="1000" b="1" i="1" dirty="0">
                <a:solidFill>
                  <a:prstClr val="black"/>
                </a:solidFill>
                <a:latin typeface="Bookman Old Style" pitchFamily="18" charset="0"/>
                <a:ea typeface="Calibri" pitchFamily="34" charset="0"/>
              </a:rPr>
              <a:t>L</a:t>
            </a:r>
            <a:r>
              <a:rPr lang="fr-FR" sz="1000" b="1" i="1" dirty="0">
                <a:solidFill>
                  <a:prstClr val="black"/>
                </a:solidFill>
                <a:latin typeface="Arial"/>
                <a:ea typeface="Calibri" pitchFamily="34" charset="0"/>
              </a:rPr>
              <a:t>’</a:t>
            </a:r>
            <a:r>
              <a:rPr lang="fr-FR" sz="1000" b="1" i="1" dirty="0">
                <a:solidFill>
                  <a:prstClr val="black"/>
                </a:solidFill>
                <a:latin typeface="Bookman Old Style" pitchFamily="18" charset="0"/>
                <a:ea typeface="Calibri" pitchFamily="34" charset="0"/>
              </a:rPr>
              <a:t>OMI  </a:t>
            </a:r>
            <a:r>
              <a:rPr lang="fr-FR" sz="1000" dirty="0">
                <a:solidFill>
                  <a:prstClr val="black"/>
                </a:solidFill>
                <a:latin typeface="Bookman Old Style" pitchFamily="18" charset="0"/>
                <a:ea typeface="Calibri" pitchFamily="34" charset="0"/>
              </a:rPr>
              <a:t>bénéficie d’un historique d</a:t>
            </a:r>
            <a:r>
              <a:rPr lang="fr-FR" sz="1000" dirty="0">
                <a:solidFill>
                  <a:prstClr val="black"/>
                </a:solidFill>
                <a:latin typeface="Arial"/>
                <a:ea typeface="Calibri" pitchFamily="34" charset="0"/>
              </a:rPr>
              <a:t>’</a:t>
            </a:r>
            <a:r>
              <a:rPr lang="fr-FR" sz="1000" dirty="0">
                <a:solidFill>
                  <a:prstClr val="black"/>
                </a:solidFill>
                <a:latin typeface="Bookman Old Style" pitchFamily="18" charset="0"/>
                <a:ea typeface="Calibri" pitchFamily="34" charset="0"/>
              </a:rPr>
              <a:t>enquêtes annuelles des entreprises industrielles conduites depuis plus de 20 ans.</a:t>
            </a:r>
            <a:endParaRPr lang="fr-FR" sz="800" dirty="0">
              <a:solidFill>
                <a:prstClr val="black"/>
              </a:solidFill>
            </a:endParaRPr>
          </a:p>
          <a:p>
            <a:pPr algn="justLow" eaLnBrk="0" hangingPunct="0">
              <a:buFontTx/>
              <a:buChar char="•"/>
              <a:defRPr/>
            </a:pPr>
            <a:r>
              <a:rPr lang="fr-FR" sz="1000" b="1" i="1" dirty="0">
                <a:solidFill>
                  <a:prstClr val="black"/>
                </a:solidFill>
                <a:latin typeface="Bookman Old Style" pitchFamily="18" charset="0"/>
                <a:ea typeface="Calibri" pitchFamily="34" charset="0"/>
              </a:rPr>
              <a:t>L</a:t>
            </a:r>
            <a:r>
              <a:rPr lang="fr-FR" sz="1000" b="1" i="1" dirty="0">
                <a:solidFill>
                  <a:prstClr val="black"/>
                </a:solidFill>
                <a:latin typeface="Arial"/>
                <a:ea typeface="Calibri" pitchFamily="34" charset="0"/>
              </a:rPr>
              <a:t>’</a:t>
            </a:r>
            <a:r>
              <a:rPr lang="fr-FR" sz="1000" b="1" i="1" dirty="0">
                <a:solidFill>
                  <a:prstClr val="black"/>
                </a:solidFill>
                <a:latin typeface="Bookman Old Style" pitchFamily="18" charset="0"/>
                <a:ea typeface="Calibri" pitchFamily="34" charset="0"/>
              </a:rPr>
              <a:t>OMIC</a:t>
            </a:r>
            <a:r>
              <a:rPr lang="fr-FR" sz="1000" dirty="0">
                <a:solidFill>
                  <a:prstClr val="black"/>
                </a:solidFill>
                <a:latin typeface="Bookman Old Style" pitchFamily="18" charset="0"/>
                <a:ea typeface="Calibri" pitchFamily="34" charset="0"/>
              </a:rPr>
              <a:t> a bénéficié d’une consultation, entamée par l’ex DEPTI, ayant permis d’arrêter un schéma à sa construction et sa mise en œuvre.</a:t>
            </a:r>
            <a:endParaRPr lang="fr-FR" sz="800" dirty="0">
              <a:solidFill>
                <a:prstClr val="black"/>
              </a:solidFill>
            </a:endParaRPr>
          </a:p>
          <a:p>
            <a:pPr algn="justLow" eaLnBrk="0" hangingPunct="0">
              <a:buFontTx/>
              <a:buChar char="•"/>
              <a:defRPr/>
            </a:pPr>
            <a:r>
              <a:rPr lang="fr-FR" sz="1000" b="1" i="1" dirty="0">
                <a:solidFill>
                  <a:prstClr val="black"/>
                </a:solidFill>
                <a:latin typeface="Bookman Old Style" pitchFamily="18" charset="0"/>
                <a:ea typeface="Calibri" pitchFamily="34" charset="0"/>
              </a:rPr>
              <a:t>L</a:t>
            </a:r>
            <a:r>
              <a:rPr lang="fr-FR" sz="1000" b="1" i="1" dirty="0">
                <a:solidFill>
                  <a:prstClr val="black"/>
                </a:solidFill>
                <a:latin typeface="Arial"/>
                <a:ea typeface="Calibri" pitchFamily="34" charset="0"/>
              </a:rPr>
              <a:t>’</a:t>
            </a:r>
            <a:r>
              <a:rPr lang="fr-FR" sz="1000" b="1" i="1" dirty="0">
                <a:solidFill>
                  <a:prstClr val="black"/>
                </a:solidFill>
                <a:latin typeface="Bookman Old Style" pitchFamily="18" charset="0"/>
                <a:ea typeface="Calibri" pitchFamily="34" charset="0"/>
              </a:rPr>
              <a:t>OMC&amp;D</a:t>
            </a:r>
            <a:r>
              <a:rPr lang="fr-FR" sz="1000" dirty="0">
                <a:solidFill>
                  <a:prstClr val="black"/>
                </a:solidFill>
                <a:latin typeface="Bookman Old Style" pitchFamily="18" charset="0"/>
                <a:ea typeface="Calibri" pitchFamily="34" charset="0"/>
              </a:rPr>
              <a:t> est par contre, </a:t>
            </a:r>
            <a:r>
              <a:rPr lang="fr-FR" sz="1000" dirty="0">
                <a:solidFill>
                  <a:prstClr val="black"/>
                </a:solidFill>
                <a:latin typeface="Arial"/>
                <a:ea typeface="Calibri" pitchFamily="34" charset="0"/>
              </a:rPr>
              <a:t>à</a:t>
            </a:r>
            <a:r>
              <a:rPr lang="fr-FR" sz="1000" dirty="0">
                <a:solidFill>
                  <a:prstClr val="black"/>
                </a:solidFill>
                <a:latin typeface="Bookman Old Style" pitchFamily="18" charset="0"/>
                <a:ea typeface="Calibri" pitchFamily="34" charset="0"/>
              </a:rPr>
              <a:t> une phase de pré amorçage avec la préparation du lancement des premières enquêtes auprès des ménages et des opérateurs.</a:t>
            </a:r>
            <a:endParaRPr lang="fr-FR" dirty="0">
              <a:solidFill>
                <a:prstClr val="black"/>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2087563" y="765175"/>
            <a:ext cx="4967287" cy="287338"/>
          </a:xfrm>
          <a:prstGeom prst="rect">
            <a:avLst/>
          </a:prstGeom>
          <a:solidFill>
            <a:schemeClr val="accent2"/>
          </a:solidFill>
          <a:ln w="12700">
            <a:solidFill>
              <a:srgbClr val="8DB3E2"/>
            </a:solidFill>
            <a:miter lim="800000"/>
            <a:headEnd/>
            <a:tailEnd/>
          </a:ln>
          <a:effectLst>
            <a:outerShdw dist="28398" dir="3806097" algn="ctr" rotWithShape="0">
              <a:srgbClr val="205867"/>
            </a:outerShdw>
          </a:effectLst>
        </p:spPr>
        <p:txBody>
          <a:bodyPr/>
          <a:lstStyle/>
          <a:p>
            <a:pPr algn="ctr">
              <a:spcAft>
                <a:spcPts val="1000"/>
              </a:spcAft>
              <a:defRPr/>
            </a:pPr>
            <a:r>
              <a:rPr lang="fr-FR" sz="1100" b="1" dirty="0">
                <a:solidFill>
                  <a:schemeClr val="bg1"/>
                </a:solidFill>
                <a:effectLst>
                  <a:outerShdw blurRad="38100" dist="38100" dir="2700000" algn="tl">
                    <a:srgbClr val="000000">
                      <a:alpha val="43137"/>
                    </a:srgbClr>
                  </a:outerShdw>
                </a:effectLst>
                <a:latin typeface="Calibri" pitchFamily="34" charset="0"/>
                <a:ea typeface="Arial" pitchFamily="34" charset="0"/>
              </a:rPr>
              <a:t>Portail Disponible en langues Ar et Ang</a:t>
            </a:r>
            <a:endParaRPr lang="fr-FR" b="1" dirty="0">
              <a:solidFill>
                <a:schemeClr val="bg1"/>
              </a:solidFill>
              <a:effectLst>
                <a:outerShdw blurRad="38100" dist="38100" dir="2700000" algn="tl">
                  <a:srgbClr val="000000">
                    <a:alpha val="43137"/>
                  </a:srgbClr>
                </a:outerShdw>
              </a:effectLst>
            </a:endParaRPr>
          </a:p>
        </p:txBody>
      </p:sp>
      <p:sp>
        <p:nvSpPr>
          <p:cNvPr id="29" name="Rectangle 2"/>
          <p:cNvSpPr>
            <a:spLocks noChangeArrowheads="1"/>
          </p:cNvSpPr>
          <p:nvPr/>
        </p:nvSpPr>
        <p:spPr bwMode="auto">
          <a:xfrm>
            <a:off x="1331913" y="3605213"/>
            <a:ext cx="1516062" cy="360362"/>
          </a:xfrm>
          <a:prstGeom prst="rect">
            <a:avLst/>
          </a:prstGeom>
          <a:solidFill>
            <a:schemeClr val="accent2"/>
          </a:solidFill>
          <a:ln w="12700">
            <a:solidFill>
              <a:srgbClr val="8DB3E2"/>
            </a:solidFill>
            <a:miter lim="800000"/>
            <a:headEnd/>
            <a:tailEnd/>
          </a:ln>
          <a:effectLst>
            <a:outerShdw dist="28398" dir="3806097" algn="ctr" rotWithShape="0">
              <a:srgbClr val="205867"/>
            </a:outerShdw>
          </a:effectLst>
        </p:spPr>
        <p:txBody>
          <a:bodyPr anchor="ctr"/>
          <a:lstStyle/>
          <a:p>
            <a:pPr algn="ctr">
              <a:spcAft>
                <a:spcPts val="1000"/>
              </a:spcAft>
              <a:defRPr/>
            </a:pPr>
            <a:r>
              <a:rPr lang="fr-FR" sz="1100" b="1" dirty="0">
                <a:solidFill>
                  <a:schemeClr val="bg1"/>
                </a:solidFill>
                <a:effectLst>
                  <a:outerShdw blurRad="38100" dist="38100" dir="2700000" algn="tl">
                    <a:srgbClr val="000000">
                      <a:alpha val="43137"/>
                    </a:srgbClr>
                  </a:outerShdw>
                </a:effectLst>
                <a:latin typeface="Calibri" pitchFamily="34" charset="0"/>
              </a:rPr>
              <a:t>Schéma fonctionnel</a:t>
            </a:r>
            <a:endParaRPr lang="fr-FR" b="1" dirty="0">
              <a:solidFill>
                <a:schemeClr val="bg1"/>
              </a:solidFill>
              <a:effectLst>
                <a:outerShdw blurRad="38100" dist="38100" dir="2700000" algn="tl">
                  <a:srgbClr val="000000">
                    <a:alpha val="43137"/>
                  </a:srgbClr>
                </a:outerShdw>
              </a:effectLst>
            </a:endParaRPr>
          </a:p>
        </p:txBody>
      </p:sp>
      <p:pic>
        <p:nvPicPr>
          <p:cNvPr id="583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300" y="4005263"/>
            <a:ext cx="32321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4932363"/>
            <a:ext cx="38893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2"/>
          <p:cNvSpPr>
            <a:spLocks noChangeArrowheads="1"/>
          </p:cNvSpPr>
          <p:nvPr/>
        </p:nvSpPr>
        <p:spPr bwMode="auto">
          <a:xfrm>
            <a:off x="6156325" y="3579813"/>
            <a:ext cx="1587500" cy="360362"/>
          </a:xfrm>
          <a:prstGeom prst="rect">
            <a:avLst/>
          </a:prstGeom>
          <a:solidFill>
            <a:schemeClr val="accent2"/>
          </a:solidFill>
          <a:ln w="12700">
            <a:solidFill>
              <a:srgbClr val="8DB3E2"/>
            </a:solidFill>
            <a:miter lim="800000"/>
            <a:headEnd/>
            <a:tailEnd/>
          </a:ln>
          <a:effectLst>
            <a:outerShdw dist="28398" dir="3806097" algn="ctr" rotWithShape="0">
              <a:srgbClr val="205867"/>
            </a:outerShdw>
          </a:effectLst>
        </p:spPr>
        <p:txBody>
          <a:bodyPr anchor="ctr"/>
          <a:lstStyle/>
          <a:p>
            <a:pPr algn="ctr">
              <a:spcAft>
                <a:spcPts val="1000"/>
              </a:spcAft>
              <a:defRPr/>
            </a:pPr>
            <a:r>
              <a:rPr lang="fr-FR" sz="1100" b="1" dirty="0">
                <a:solidFill>
                  <a:schemeClr val="bg1"/>
                </a:solidFill>
                <a:effectLst>
                  <a:outerShdw blurRad="38100" dist="38100" dir="2700000" algn="tl">
                    <a:srgbClr val="000000">
                      <a:alpha val="43137"/>
                    </a:srgbClr>
                  </a:outerShdw>
                </a:effectLst>
                <a:latin typeface="Calibri" pitchFamily="34" charset="0"/>
              </a:rPr>
              <a:t>Formulaires de collecte</a:t>
            </a:r>
            <a:endParaRPr lang="fr-FR" b="1" dirty="0">
              <a:solidFill>
                <a:schemeClr val="bg1"/>
              </a:solidFill>
              <a:effectLst>
                <a:outerShdw blurRad="38100" dist="38100" dir="2700000" algn="tl">
                  <a:srgbClr val="000000">
                    <a:alpha val="43137"/>
                  </a:srgbClr>
                </a:outerShdw>
              </a:effectLst>
            </a:endParaRPr>
          </a:p>
        </p:txBody>
      </p:sp>
      <p:pic>
        <p:nvPicPr>
          <p:cNvPr id="583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988"/>
            <a:ext cx="25558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2132013" y="479425"/>
            <a:ext cx="4456112" cy="428625"/>
          </a:xfrm>
          <a:prstGeom prst="rect">
            <a:avLst/>
          </a:prstGeom>
          <a:noFill/>
          <a:ln w="9525">
            <a:noFill/>
            <a:miter lim="800000"/>
            <a:headEnd/>
            <a:tailEnd/>
          </a:ln>
        </p:spPr>
        <p:txBody>
          <a:bodyPr/>
          <a:lstStyle/>
          <a:p>
            <a:pPr algn="r">
              <a:defRPr/>
            </a:pPr>
            <a:r>
              <a:rPr lang="fr-FR" sz="1350" b="1" i="1" u="sng" cap="small" dirty="0">
                <a:solidFill>
                  <a:schemeClr val="accent2"/>
                </a:solidFill>
              </a:rPr>
              <a:t>OMTIC – Composante Plateforme technique</a:t>
            </a:r>
          </a:p>
        </p:txBody>
      </p:sp>
      <p:pic>
        <p:nvPicPr>
          <p:cNvPr id="58377" name="Image 19" descr="omtic f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17600"/>
            <a:ext cx="87487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Image 20" descr="sf.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005263"/>
            <a:ext cx="44275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ZoneTexte 26"/>
          <p:cNvSpPr txBox="1">
            <a:spLocks noChangeArrowheads="1"/>
          </p:cNvSpPr>
          <p:nvPr/>
        </p:nvSpPr>
        <p:spPr bwMode="auto">
          <a:xfrm>
            <a:off x="4422775" y="1052513"/>
            <a:ext cx="40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spcBef>
                <a:spcPct val="0"/>
              </a:spcBef>
              <a:buFontTx/>
              <a:buNone/>
            </a:pPr>
            <a:r>
              <a:rPr lang="fr-FR" altLang="fr-FR" sz="1800" u="sng">
                <a:solidFill>
                  <a:schemeClr val="accent2"/>
                </a:solidFill>
                <a:latin typeface="Arial" pitchFamily="34" charset="0"/>
              </a:rPr>
              <a:t>Fr</a:t>
            </a:r>
          </a:p>
        </p:txBody>
      </p:sp>
      <p:sp>
        <p:nvSpPr>
          <p:cNvPr id="17" name="Rectangle 2"/>
          <p:cNvSpPr txBox="1">
            <a:spLocks noChangeArrowheads="1"/>
          </p:cNvSpPr>
          <p:nvPr/>
        </p:nvSpPr>
        <p:spPr bwMode="auto">
          <a:xfrm>
            <a:off x="2124075" y="188913"/>
            <a:ext cx="6553200" cy="428625"/>
          </a:xfrm>
          <a:prstGeom prst="rect">
            <a:avLst/>
          </a:prstGeom>
          <a:noFill/>
          <a:ln w="9525">
            <a:noFill/>
            <a:miter lim="800000"/>
            <a:headEnd/>
            <a:tailEnd/>
          </a:ln>
        </p:spPr>
        <p:txBody>
          <a:bodyPr/>
          <a:lstStyle/>
          <a:p>
            <a:pPr algn="r">
              <a:defRPr/>
            </a:pPr>
            <a:r>
              <a:rPr lang="fr-FR" sz="1500" b="1" i="1" cap="small" dirty="0">
                <a:solidFill>
                  <a:schemeClr val="bg1">
                    <a:lumMod val="50000"/>
                  </a:schemeClr>
                </a:solidFill>
              </a:rPr>
              <a:t>Principales réalisations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a:xfrm>
            <a:off x="6553200" y="5554663"/>
            <a:ext cx="2133600" cy="307975"/>
          </a:xfrm>
        </p:spPr>
        <p:txBody>
          <a:bodyPr/>
          <a:lstStyle/>
          <a:p>
            <a:pPr>
              <a:defRPr/>
            </a:pPr>
            <a:fld id="{B9A1F3A8-75C2-41BD-A1CC-FD03F5123EDE}" type="slidenum">
              <a:rPr lang="fr-FR" smtClean="0"/>
              <a:pPr>
                <a:defRPr/>
              </a:pPr>
              <a:t>31</a:t>
            </a:fld>
            <a:endParaRPr lang="fr-FR" dirty="0"/>
          </a:p>
        </p:txBody>
      </p:sp>
      <p:sp>
        <p:nvSpPr>
          <p:cNvPr id="11" name="Espace réservé du texte 2"/>
          <p:cNvSpPr>
            <a:spLocks/>
          </p:cNvSpPr>
          <p:nvPr/>
        </p:nvSpPr>
        <p:spPr bwMode="auto">
          <a:xfrm>
            <a:off x="4400550" y="3356992"/>
            <a:ext cx="1946275" cy="2214414"/>
          </a:xfrm>
          <a:prstGeom prst="rect">
            <a:avLst/>
          </a:prstGeom>
          <a:solidFill>
            <a:schemeClr val="bg1">
              <a:lumMod val="75000"/>
            </a:schemeClr>
          </a:solidFill>
          <a:ln>
            <a:headEnd/>
            <a:tailEnd/>
          </a:ln>
        </p:spPr>
        <p:style>
          <a:lnRef idx="0">
            <a:schemeClr val="dk1"/>
          </a:lnRef>
          <a:fillRef idx="3">
            <a:schemeClr val="dk1"/>
          </a:fillRef>
          <a:effectRef idx="3">
            <a:schemeClr val="dk1"/>
          </a:effectRef>
          <a:fontRef idx="minor">
            <a:schemeClr val="lt1"/>
          </a:fontRef>
        </p:style>
        <p:txBody>
          <a:bodyPr lIns="108000" tIns="108000" rIns="108000" bIns="108000"/>
          <a:lstStyle/>
          <a:p>
            <a:pPr marL="174625" indent="-174625" defTabSz="912813" fontAlgn="auto">
              <a:lnSpc>
                <a:spcPct val="88000"/>
              </a:lnSpc>
              <a:spcBef>
                <a:spcPct val="20000"/>
              </a:spcBef>
              <a:spcAft>
                <a:spcPts val="0"/>
              </a:spcAft>
              <a:buClr>
                <a:srgbClr val="C60024"/>
              </a:buClr>
              <a:defRPr/>
            </a:pPr>
            <a:r>
              <a:rPr lang="fr-FR" sz="1200" b="1" i="1" dirty="0">
                <a:solidFill>
                  <a:srgbClr val="333333"/>
                </a:solidFill>
                <a:latin typeface="Times" pitchFamily="18" charset="0"/>
                <a:cs typeface="Times" pitchFamily="18" charset="0"/>
              </a:rPr>
              <a:t>(Phases 1 et 2)</a:t>
            </a:r>
          </a:p>
          <a:p>
            <a:pPr marL="174625" indent="-174625" defTabSz="912813" fontAlgn="auto">
              <a:lnSpc>
                <a:spcPct val="88000"/>
              </a:lnSpc>
              <a:spcBef>
                <a:spcPct val="20000"/>
              </a:spcBef>
              <a:spcAft>
                <a:spcPts val="0"/>
              </a:spcAft>
              <a:buClr>
                <a:srgbClr val="C60024"/>
              </a:buClr>
              <a:defRPr/>
            </a:pPr>
            <a:r>
              <a:rPr lang="fr-FR" sz="1200" b="1" i="1" dirty="0">
                <a:solidFill>
                  <a:srgbClr val="333333"/>
                </a:solidFill>
                <a:latin typeface="Times" pitchFamily="18" charset="0"/>
                <a:cs typeface="Times" pitchFamily="18" charset="0"/>
              </a:rPr>
              <a:t>	         +</a:t>
            </a:r>
          </a:p>
          <a:p>
            <a:pPr marL="174625" indent="-174625" defTabSz="912813" fontAlgn="auto">
              <a:lnSpc>
                <a:spcPct val="88000"/>
              </a:lnSpc>
              <a:spcBef>
                <a:spcPct val="20000"/>
              </a:spcBef>
              <a:spcAft>
                <a:spcPts val="0"/>
              </a:spcAft>
              <a:buClr>
                <a:srgbClr val="C60024"/>
              </a:buClr>
              <a:buFont typeface="Webdings" pitchFamily="18" charset="2"/>
              <a:buChar char="&lt;"/>
              <a:defRPr/>
            </a:pPr>
            <a:r>
              <a:rPr lang="fr-FR" sz="1400" b="1" dirty="0">
                <a:solidFill>
                  <a:srgbClr val="333333"/>
                </a:solidFill>
                <a:latin typeface="Times" pitchFamily="18" charset="0"/>
                <a:cs typeface="Times" pitchFamily="18" charset="0"/>
              </a:rPr>
              <a:t>Phase 3: Réalisation du Baromètre  Trimestriel  </a:t>
            </a:r>
            <a:r>
              <a:rPr lang="fr-FR" sz="1400" dirty="0">
                <a:solidFill>
                  <a:srgbClr val="333333"/>
                </a:solidFill>
                <a:latin typeface="Times" pitchFamily="18" charset="0"/>
                <a:cs typeface="Times" pitchFamily="18" charset="0"/>
              </a:rPr>
              <a:t>de conjoncture sur le secteur des TIC </a:t>
            </a:r>
          </a:p>
        </p:txBody>
      </p:sp>
      <p:sp>
        <p:nvSpPr>
          <p:cNvPr id="12" name="Rectangle 6"/>
          <p:cNvSpPr>
            <a:spLocks noChangeArrowheads="1"/>
          </p:cNvSpPr>
          <p:nvPr/>
        </p:nvSpPr>
        <p:spPr bwMode="auto">
          <a:xfrm>
            <a:off x="4387850" y="2806205"/>
            <a:ext cx="1958975" cy="428543"/>
          </a:xfrm>
          <a:prstGeom prst="rect">
            <a:avLst/>
          </a:prstGeom>
          <a:solidFill>
            <a:schemeClr val="bg1">
              <a:lumMod val="75000"/>
            </a:schemeClr>
          </a:solidFill>
          <a:ln>
            <a:headEnd/>
            <a:tailEnd/>
          </a:ln>
        </p:spPr>
        <p:style>
          <a:lnRef idx="0">
            <a:schemeClr val="dk1"/>
          </a:lnRef>
          <a:fillRef idx="3">
            <a:schemeClr val="dk1"/>
          </a:fillRef>
          <a:effectRef idx="3">
            <a:schemeClr val="dk1"/>
          </a:effectRef>
          <a:fontRef idx="minor">
            <a:schemeClr val="lt1"/>
          </a:fontRef>
        </p:style>
        <p:txBody>
          <a:bodyPr lIns="90000" tIns="46800" rIns="90000" bIns="46800" anchor="ctr"/>
          <a:lstStyle/>
          <a:p>
            <a:pPr algn="ctr" defTabSz="912813" fontAlgn="auto">
              <a:spcBef>
                <a:spcPct val="50000"/>
              </a:spcBef>
              <a:spcAft>
                <a:spcPts val="0"/>
              </a:spcAft>
              <a:defRPr/>
            </a:pPr>
            <a:r>
              <a:rPr lang="fr-FR" sz="1600" dirty="0">
                <a:solidFill>
                  <a:srgbClr val="C60024"/>
                </a:solidFill>
                <a:latin typeface="Times" pitchFamily="18" charset="0"/>
                <a:cs typeface="Times" pitchFamily="18" charset="0"/>
              </a:rPr>
              <a:t>Etape 2</a:t>
            </a:r>
          </a:p>
        </p:txBody>
      </p:sp>
      <p:sp>
        <p:nvSpPr>
          <p:cNvPr id="13" name="Rectangle 13"/>
          <p:cNvSpPr>
            <a:spLocks noChangeArrowheads="1"/>
          </p:cNvSpPr>
          <p:nvPr/>
        </p:nvSpPr>
        <p:spPr bwMode="auto">
          <a:xfrm>
            <a:off x="2182813" y="3539024"/>
            <a:ext cx="1930400" cy="466040"/>
          </a:xfrm>
          <a:prstGeom prst="rect">
            <a:avLst/>
          </a:prstGeom>
          <a:solidFill>
            <a:schemeClr val="bg2">
              <a:lumMod val="90000"/>
            </a:schemeClr>
          </a:solidFill>
          <a:ln>
            <a:headEnd/>
            <a:tailEnd/>
          </a:ln>
        </p:spPr>
        <p:style>
          <a:lnRef idx="0">
            <a:schemeClr val="dk1"/>
          </a:lnRef>
          <a:fillRef idx="3">
            <a:schemeClr val="dk1"/>
          </a:fillRef>
          <a:effectRef idx="3">
            <a:schemeClr val="dk1"/>
          </a:effectRef>
          <a:fontRef idx="minor">
            <a:schemeClr val="lt1"/>
          </a:fontRef>
        </p:style>
        <p:txBody>
          <a:bodyPr lIns="90000" tIns="46800" rIns="90000" bIns="46800" anchor="ctr"/>
          <a:lstStyle/>
          <a:p>
            <a:pPr algn="ctr" defTabSz="912813" fontAlgn="auto">
              <a:spcBef>
                <a:spcPct val="50000"/>
              </a:spcBef>
              <a:spcAft>
                <a:spcPts val="0"/>
              </a:spcAft>
              <a:defRPr/>
            </a:pPr>
            <a:r>
              <a:rPr lang="fr-FR" sz="1600" dirty="0">
                <a:solidFill>
                  <a:srgbClr val="C60024"/>
                </a:solidFill>
                <a:latin typeface="Times" pitchFamily="18" charset="0"/>
                <a:cs typeface="Times" pitchFamily="18" charset="0"/>
              </a:rPr>
              <a:t>Etape 1</a:t>
            </a:r>
          </a:p>
        </p:txBody>
      </p:sp>
      <p:sp>
        <p:nvSpPr>
          <p:cNvPr id="14" name="Espace réservé du texte 2"/>
          <p:cNvSpPr>
            <a:spLocks/>
          </p:cNvSpPr>
          <p:nvPr/>
        </p:nvSpPr>
        <p:spPr bwMode="auto">
          <a:xfrm>
            <a:off x="2195513" y="4021138"/>
            <a:ext cx="1878012" cy="1573212"/>
          </a:xfrm>
          <a:prstGeom prst="rect">
            <a:avLst/>
          </a:prstGeom>
          <a:solidFill>
            <a:schemeClr val="bg2">
              <a:lumMod val="90000"/>
            </a:schemeClr>
          </a:solidFill>
          <a:ln w="9525">
            <a:noFill/>
            <a:miter lim="800000"/>
            <a:headEnd/>
            <a:tailEnd/>
          </a:ln>
        </p:spPr>
        <p:txBody>
          <a:bodyPr lIns="108000" tIns="0" rIns="108000" bIns="0"/>
          <a:lstStyle/>
          <a:p>
            <a:pPr defTabSz="912813" fontAlgn="auto">
              <a:spcBef>
                <a:spcPts val="0"/>
              </a:spcBef>
              <a:spcAft>
                <a:spcPts val="0"/>
              </a:spcAft>
              <a:buClr>
                <a:srgbClr val="C60024"/>
              </a:buClr>
              <a:buFont typeface="Webdings" pitchFamily="18" charset="2"/>
              <a:buChar char="&lt;"/>
              <a:defRPr/>
            </a:pPr>
            <a:r>
              <a:rPr lang="fr-FR" sz="1200" b="1" dirty="0">
                <a:solidFill>
                  <a:srgbClr val="4D4D4D"/>
                </a:solidFill>
                <a:latin typeface="Times" pitchFamily="18" charset="0"/>
                <a:cs typeface="Times" pitchFamily="18" charset="0"/>
              </a:rPr>
              <a:t> Phase 1 : Réalisation </a:t>
            </a:r>
            <a:r>
              <a:rPr lang="fr-FR" sz="1200" dirty="0">
                <a:solidFill>
                  <a:srgbClr val="4D4D4D"/>
                </a:solidFill>
                <a:latin typeface="Times" pitchFamily="18" charset="0"/>
                <a:cs typeface="Times" pitchFamily="18" charset="0"/>
              </a:rPr>
              <a:t>de l’ </a:t>
            </a:r>
            <a:r>
              <a:rPr lang="fr-FR" sz="1200" b="1" dirty="0">
                <a:solidFill>
                  <a:srgbClr val="4D4D4D"/>
                </a:solidFill>
                <a:latin typeface="Times" pitchFamily="18" charset="0"/>
                <a:cs typeface="Times" pitchFamily="18" charset="0"/>
              </a:rPr>
              <a:t>enquête exhaustive </a:t>
            </a:r>
            <a:r>
              <a:rPr lang="fr-FR" sz="1200" dirty="0">
                <a:solidFill>
                  <a:srgbClr val="4D4D4D"/>
                </a:solidFill>
                <a:latin typeface="Times" pitchFamily="18" charset="0"/>
                <a:cs typeface="Times" pitchFamily="18" charset="0"/>
              </a:rPr>
              <a:t>auprès des entreprises TIC au Maroc</a:t>
            </a:r>
          </a:p>
          <a:p>
            <a:pPr marL="174625" indent="-174625" defTabSz="912813" fontAlgn="auto">
              <a:spcBef>
                <a:spcPts val="0"/>
              </a:spcBef>
              <a:spcAft>
                <a:spcPts val="0"/>
              </a:spcAft>
              <a:buClr>
                <a:srgbClr val="C60024"/>
              </a:buClr>
              <a:buFont typeface="Webdings" pitchFamily="18" charset="2"/>
              <a:buChar char="&lt;"/>
              <a:defRPr/>
            </a:pPr>
            <a:r>
              <a:rPr lang="fr-FR" sz="1200" b="1" dirty="0">
                <a:solidFill>
                  <a:srgbClr val="4D4D4D"/>
                </a:solidFill>
                <a:latin typeface="Times" pitchFamily="18" charset="0"/>
                <a:cs typeface="Times" pitchFamily="18" charset="0"/>
              </a:rPr>
              <a:t>Phase 2 : Analyse, </a:t>
            </a:r>
            <a:r>
              <a:rPr lang="fr-FR" sz="1200" dirty="0">
                <a:solidFill>
                  <a:srgbClr val="4D4D4D"/>
                </a:solidFill>
                <a:latin typeface="Times" pitchFamily="18" charset="0"/>
                <a:cs typeface="Times" pitchFamily="18" charset="0"/>
              </a:rPr>
              <a:t>Exploitation, interprétation détaillée des données</a:t>
            </a:r>
          </a:p>
        </p:txBody>
      </p:sp>
      <p:sp>
        <p:nvSpPr>
          <p:cNvPr id="15" name="Line 19"/>
          <p:cNvSpPr>
            <a:spLocks noChangeShapeType="1"/>
          </p:cNvSpPr>
          <p:nvPr/>
        </p:nvSpPr>
        <p:spPr bwMode="auto">
          <a:xfrm>
            <a:off x="2195513" y="4005263"/>
            <a:ext cx="208915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fr-FR"/>
          </a:p>
        </p:txBody>
      </p:sp>
      <p:sp>
        <p:nvSpPr>
          <p:cNvPr id="16" name="Line 20"/>
          <p:cNvSpPr>
            <a:spLocks noChangeShapeType="1"/>
          </p:cNvSpPr>
          <p:nvPr/>
        </p:nvSpPr>
        <p:spPr bwMode="auto">
          <a:xfrm>
            <a:off x="4233863" y="3273425"/>
            <a:ext cx="19050" cy="720725"/>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fr-FR"/>
          </a:p>
        </p:txBody>
      </p:sp>
      <p:grpSp>
        <p:nvGrpSpPr>
          <p:cNvPr id="3" name="Group 53"/>
          <p:cNvGrpSpPr>
            <a:grpSpLocks/>
          </p:cNvGrpSpPr>
          <p:nvPr/>
        </p:nvGrpSpPr>
        <p:grpSpPr bwMode="auto">
          <a:xfrm>
            <a:off x="6503988" y="1341438"/>
            <a:ext cx="2640012" cy="1627187"/>
            <a:chOff x="4092" y="751"/>
            <a:chExt cx="2500" cy="1713"/>
          </a:xfrm>
        </p:grpSpPr>
        <p:grpSp>
          <p:nvGrpSpPr>
            <p:cNvPr id="60444" name="Group 7"/>
            <p:cNvGrpSpPr>
              <a:grpSpLocks/>
            </p:cNvGrpSpPr>
            <p:nvPr/>
          </p:nvGrpSpPr>
          <p:grpSpPr bwMode="auto">
            <a:xfrm>
              <a:off x="4620" y="971"/>
              <a:ext cx="868" cy="805"/>
              <a:chOff x="4206" y="1006"/>
              <a:chExt cx="978" cy="887"/>
            </a:xfrm>
          </p:grpSpPr>
          <p:sp>
            <p:nvSpPr>
              <p:cNvPr id="60447" name="Oval 8"/>
              <p:cNvSpPr>
                <a:spLocks noChangeArrowheads="1"/>
              </p:cNvSpPr>
              <p:nvPr/>
            </p:nvSpPr>
            <p:spPr bwMode="auto">
              <a:xfrm>
                <a:off x="4206" y="1006"/>
                <a:ext cx="978" cy="887"/>
              </a:xfrm>
              <a:prstGeom prst="ellipse">
                <a:avLst/>
              </a:prstGeom>
              <a:solidFill>
                <a:srgbClr val="DDDDD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a:latin typeface="Calibri" pitchFamily="34" charset="0"/>
                </a:endParaRPr>
              </a:p>
            </p:txBody>
          </p:sp>
          <p:sp>
            <p:nvSpPr>
              <p:cNvPr id="60448" name="Oval 9"/>
              <p:cNvSpPr>
                <a:spLocks noChangeAspect="1" noChangeArrowheads="1"/>
              </p:cNvSpPr>
              <p:nvPr/>
            </p:nvSpPr>
            <p:spPr bwMode="auto">
              <a:xfrm>
                <a:off x="4279" y="1072"/>
                <a:ext cx="832" cy="755"/>
              </a:xfrm>
              <a:prstGeom prst="ellipse">
                <a:avLst/>
              </a:prstGeom>
              <a:solidFill>
                <a:srgbClr val="C0C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a:latin typeface="Calibri" pitchFamily="34" charset="0"/>
                </a:endParaRPr>
              </a:p>
            </p:txBody>
          </p:sp>
          <p:sp>
            <p:nvSpPr>
              <p:cNvPr id="60449" name="Oval 10"/>
              <p:cNvSpPr>
                <a:spLocks noChangeAspect="1" noChangeArrowheads="1"/>
              </p:cNvSpPr>
              <p:nvPr/>
            </p:nvSpPr>
            <p:spPr bwMode="auto">
              <a:xfrm>
                <a:off x="4404" y="1185"/>
                <a:ext cx="583" cy="529"/>
              </a:xfrm>
              <a:prstGeom prst="ellipse">
                <a:avLst/>
              </a:prstGeom>
              <a:solidFill>
                <a:srgbClr val="8080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a:latin typeface="Calibri" pitchFamily="34" charset="0"/>
                </a:endParaRPr>
              </a:p>
            </p:txBody>
          </p:sp>
          <p:sp>
            <p:nvSpPr>
              <p:cNvPr id="60450" name="Oval 11"/>
              <p:cNvSpPr>
                <a:spLocks noChangeAspect="1" noChangeArrowheads="1"/>
              </p:cNvSpPr>
              <p:nvPr/>
            </p:nvSpPr>
            <p:spPr bwMode="auto">
              <a:xfrm>
                <a:off x="4521" y="1291"/>
                <a:ext cx="349" cy="317"/>
              </a:xfrm>
              <a:prstGeom prst="ellipse">
                <a:avLst/>
              </a:prstGeom>
              <a:solidFill>
                <a:srgbClr val="C6002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endParaRPr lang="fr-FR" altLang="fr-FR" sz="1800">
                  <a:latin typeface="Calibri" pitchFamily="34" charset="0"/>
                </a:endParaRPr>
              </a:p>
            </p:txBody>
          </p:sp>
        </p:grpSp>
        <p:sp>
          <p:nvSpPr>
            <p:cNvPr id="60445" name="Rectangle 12"/>
            <p:cNvSpPr>
              <a:spLocks noChangeArrowheads="1"/>
            </p:cNvSpPr>
            <p:nvPr/>
          </p:nvSpPr>
          <p:spPr bwMode="auto">
            <a:xfrm>
              <a:off x="4102" y="751"/>
              <a:ext cx="249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lstStyle>
              <a:lvl1pPr defTabSz="912813" eaLnBrk="0" hangingPunct="0">
                <a:spcBef>
                  <a:spcPct val="20000"/>
                </a:spcBef>
                <a:buFont typeface="Arial" pitchFamily="34" charset="0"/>
                <a:buChar char="•"/>
                <a:defRPr sz="3200">
                  <a:solidFill>
                    <a:schemeClr val="tx1"/>
                  </a:solidFill>
                  <a:latin typeface="Georgia" pitchFamily="18" charset="0"/>
                </a:defRPr>
              </a:lvl1pPr>
              <a:lvl2pPr marL="742950" indent="-285750" defTabSz="912813" eaLnBrk="0" hangingPunct="0">
                <a:spcBef>
                  <a:spcPct val="20000"/>
                </a:spcBef>
                <a:buFont typeface="Arial" pitchFamily="34" charset="0"/>
                <a:buChar char="–"/>
                <a:defRPr sz="2800">
                  <a:solidFill>
                    <a:schemeClr val="tx1"/>
                  </a:solidFill>
                  <a:latin typeface="Georgia" pitchFamily="18" charset="0"/>
                </a:defRPr>
              </a:lvl2pPr>
              <a:lvl3pPr marL="1143000" indent="-228600" defTabSz="912813" eaLnBrk="0" hangingPunct="0">
                <a:spcBef>
                  <a:spcPct val="20000"/>
                </a:spcBef>
                <a:buFont typeface="Arial" pitchFamily="34" charset="0"/>
                <a:buChar char="•"/>
                <a:defRPr sz="2400">
                  <a:solidFill>
                    <a:schemeClr val="tx1"/>
                  </a:solidFill>
                  <a:latin typeface="Georgia" pitchFamily="18" charset="0"/>
                </a:defRPr>
              </a:lvl3pPr>
              <a:lvl4pPr marL="1600200" indent="-228600" defTabSz="912813" eaLnBrk="0" hangingPunct="0">
                <a:spcBef>
                  <a:spcPct val="20000"/>
                </a:spcBef>
                <a:buFont typeface="Arial" pitchFamily="34" charset="0"/>
                <a:buChar char="–"/>
                <a:defRPr sz="2000">
                  <a:solidFill>
                    <a:schemeClr val="tx1"/>
                  </a:solidFill>
                  <a:latin typeface="Georgia" pitchFamily="18" charset="0"/>
                </a:defRPr>
              </a:lvl4pPr>
              <a:lvl5pPr marL="2057400" indent="-228600" defTabSz="912813" eaLnBrk="0" hangingPunct="0">
                <a:spcBef>
                  <a:spcPct val="20000"/>
                </a:spcBef>
                <a:buFont typeface="Arial" pitchFamily="34" charset="0"/>
                <a:buChar char="»"/>
                <a:defRPr sz="2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ctr" eaLnBrk="1" hangingPunct="1">
                <a:spcBef>
                  <a:spcPct val="50000"/>
                </a:spcBef>
                <a:buFontTx/>
                <a:buNone/>
              </a:pPr>
              <a:r>
                <a:rPr lang="fr-FR" altLang="fr-FR" sz="1600">
                  <a:solidFill>
                    <a:srgbClr val="C60024"/>
                  </a:solidFill>
                  <a:latin typeface="Calibri" pitchFamily="34" charset="0"/>
                </a:rPr>
                <a:t>Diffusion des résultats </a:t>
              </a:r>
              <a:r>
                <a:rPr lang="fr-FR" altLang="fr-FR" sz="1600" b="1" i="1" u="sng">
                  <a:solidFill>
                    <a:srgbClr val="C60024"/>
                  </a:solidFill>
                  <a:latin typeface="Calibri" pitchFamily="34" charset="0"/>
                </a:rPr>
                <a:t>de mesure du secteur des TIC</a:t>
              </a:r>
            </a:p>
          </p:txBody>
        </p:sp>
        <p:sp>
          <p:nvSpPr>
            <p:cNvPr id="60446" name="Line 21"/>
            <p:cNvSpPr>
              <a:spLocks noChangeShapeType="1"/>
            </p:cNvSpPr>
            <p:nvPr/>
          </p:nvSpPr>
          <p:spPr bwMode="auto">
            <a:xfrm flipV="1">
              <a:off x="4092" y="1580"/>
              <a:ext cx="991" cy="884"/>
            </a:xfrm>
            <a:prstGeom prst="line">
              <a:avLst/>
            </a:prstGeom>
            <a:noFill/>
            <a:ln w="76200">
              <a:solidFill>
                <a:srgbClr val="4D4D4D"/>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fr-FR"/>
            </a:p>
          </p:txBody>
        </p:sp>
      </p:grpSp>
      <p:sp>
        <p:nvSpPr>
          <p:cNvPr id="25" name="Line 22"/>
          <p:cNvSpPr>
            <a:spLocks noChangeShapeType="1"/>
          </p:cNvSpPr>
          <p:nvPr/>
        </p:nvSpPr>
        <p:spPr bwMode="auto">
          <a:xfrm flipV="1">
            <a:off x="4229100" y="3284538"/>
            <a:ext cx="2143125" cy="11112"/>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fr-FR"/>
          </a:p>
        </p:txBody>
      </p:sp>
      <p:sp>
        <p:nvSpPr>
          <p:cNvPr id="30" name="Espace réservé du texte 2"/>
          <p:cNvSpPr>
            <a:spLocks/>
          </p:cNvSpPr>
          <p:nvPr/>
        </p:nvSpPr>
        <p:spPr bwMode="auto">
          <a:xfrm>
            <a:off x="0" y="1484313"/>
            <a:ext cx="1928813" cy="1296987"/>
          </a:xfrm>
          <a:prstGeom prst="rect">
            <a:avLst/>
          </a:prstGeom>
          <a:noFill/>
          <a:ln w="9525">
            <a:solidFill>
              <a:srgbClr val="808080"/>
            </a:solidFill>
            <a:miter lim="800000"/>
            <a:headEnd/>
            <a:tailEnd/>
          </a:ln>
        </p:spPr>
        <p:txBody>
          <a:bodyPr lIns="72000" tIns="72000" rIns="72000" bIns="72000"/>
          <a:lstStyle/>
          <a:p>
            <a:pPr>
              <a:defRPr/>
            </a:pPr>
            <a:r>
              <a:rPr lang="fr-FR" sz="1600" u="sng" dirty="0">
                <a:solidFill>
                  <a:schemeClr val="tx2">
                    <a:lumMod val="75000"/>
                  </a:schemeClr>
                </a:solidFill>
                <a:latin typeface="Book Antiqua" pitchFamily="18" charset="0"/>
                <a:cs typeface="Times" pitchFamily="18" charset="0"/>
              </a:rPr>
              <a:t>Inputs:</a:t>
            </a:r>
          </a:p>
          <a:p>
            <a:pPr>
              <a:buFont typeface="Wingdings" pitchFamily="2" charset="2"/>
              <a:buChar char="§"/>
              <a:defRPr/>
            </a:pPr>
            <a:r>
              <a:rPr lang="fr-FR" sz="1000" dirty="0">
                <a:solidFill>
                  <a:schemeClr val="tx2">
                    <a:lumMod val="75000"/>
                  </a:schemeClr>
                </a:solidFill>
                <a:latin typeface="Book Antiqua" pitchFamily="18" charset="0"/>
                <a:cs typeface="Times" pitchFamily="18" charset="0"/>
              </a:rPr>
              <a:t>Le répertoire constitué et qualifié des entreprises TIC au Maroc</a:t>
            </a:r>
          </a:p>
          <a:p>
            <a:pPr>
              <a:buFont typeface="Wingdings" pitchFamily="2" charset="2"/>
              <a:buChar char="§"/>
              <a:defRPr/>
            </a:pPr>
            <a:r>
              <a:rPr lang="fr-FR" sz="1000" dirty="0">
                <a:solidFill>
                  <a:schemeClr val="tx2">
                    <a:lumMod val="75000"/>
                  </a:schemeClr>
                </a:solidFill>
                <a:latin typeface="Book Antiqua" pitchFamily="18" charset="0"/>
                <a:cs typeface="Times" pitchFamily="18" charset="0"/>
              </a:rPr>
              <a:t>Le questionnaire de l’enquête exhaustive</a:t>
            </a:r>
          </a:p>
          <a:p>
            <a:pPr>
              <a:buFont typeface="Wingdings" pitchFamily="2" charset="2"/>
              <a:buChar char="§"/>
              <a:defRPr/>
            </a:pPr>
            <a:r>
              <a:rPr lang="fr-FR" sz="1000" dirty="0">
                <a:solidFill>
                  <a:schemeClr val="tx2">
                    <a:lumMod val="75000"/>
                  </a:schemeClr>
                </a:solidFill>
                <a:latin typeface="Book Antiqua" pitchFamily="18" charset="0"/>
                <a:cs typeface="Times" pitchFamily="18" charset="0"/>
              </a:rPr>
              <a:t>La NMA 2010 </a:t>
            </a:r>
          </a:p>
        </p:txBody>
      </p:sp>
      <p:sp>
        <p:nvSpPr>
          <p:cNvPr id="33" name="Espace réservé du texte 2"/>
          <p:cNvSpPr>
            <a:spLocks/>
          </p:cNvSpPr>
          <p:nvPr/>
        </p:nvSpPr>
        <p:spPr bwMode="auto">
          <a:xfrm>
            <a:off x="6924675" y="4365625"/>
            <a:ext cx="2219325" cy="922338"/>
          </a:xfrm>
          <a:prstGeom prst="rect">
            <a:avLst/>
          </a:prstGeom>
          <a:noFill/>
          <a:ln w="9525">
            <a:solidFill>
              <a:srgbClr val="808080"/>
            </a:solidFill>
            <a:miter lim="800000"/>
            <a:headEnd/>
            <a:tailEnd/>
          </a:ln>
        </p:spPr>
        <p:txBody>
          <a:bodyPr lIns="72000" tIns="72000" rIns="72000" bIns="72000"/>
          <a:lstStyle/>
          <a:p>
            <a:pPr defTabSz="912813" fontAlgn="auto">
              <a:spcBef>
                <a:spcPct val="55000"/>
              </a:spcBef>
              <a:spcAft>
                <a:spcPts val="0"/>
              </a:spcAft>
              <a:buClr>
                <a:srgbClr val="C60024"/>
              </a:buClr>
              <a:defRPr/>
            </a:pPr>
            <a:r>
              <a:rPr lang="fr-FR" sz="1400" dirty="0">
                <a:solidFill>
                  <a:schemeClr val="tx2">
                    <a:lumMod val="75000"/>
                  </a:schemeClr>
                </a:solidFill>
                <a:latin typeface="Times" pitchFamily="18" charset="0"/>
                <a:cs typeface="Times" pitchFamily="18" charset="0"/>
              </a:rPr>
              <a:t>Elaboration et Edition des résultats de sortie et des rapports d’analyse basé sur les résultats de l’enquête, </a:t>
            </a:r>
          </a:p>
        </p:txBody>
      </p:sp>
      <p:sp>
        <p:nvSpPr>
          <p:cNvPr id="43" name="Rectangle 42"/>
          <p:cNvSpPr/>
          <p:nvPr/>
        </p:nvSpPr>
        <p:spPr>
          <a:xfrm>
            <a:off x="6948488" y="3122613"/>
            <a:ext cx="2016125" cy="954087"/>
          </a:xfrm>
          <a:prstGeom prst="rect">
            <a:avLst/>
          </a:prstGeom>
          <a:ln>
            <a:solidFill>
              <a:schemeClr val="bg1">
                <a:lumMod val="50000"/>
              </a:schemeClr>
            </a:solidFill>
          </a:ln>
        </p:spPr>
        <p:txBody>
          <a:bodyPr>
            <a:spAutoFit/>
          </a:bodyPr>
          <a:lstStyle/>
          <a:p>
            <a:pPr defTabSz="912813" fontAlgn="auto">
              <a:spcBef>
                <a:spcPct val="55000"/>
              </a:spcBef>
              <a:spcAft>
                <a:spcPts val="0"/>
              </a:spcAft>
              <a:buClr>
                <a:srgbClr val="C60024"/>
              </a:buClr>
              <a:defRPr/>
            </a:pPr>
            <a:r>
              <a:rPr lang="fr-FR" sz="1400" dirty="0">
                <a:solidFill>
                  <a:schemeClr val="tx2">
                    <a:lumMod val="75000"/>
                  </a:schemeClr>
                </a:solidFill>
                <a:latin typeface="Times" pitchFamily="18" charset="0"/>
                <a:cs typeface="Times" pitchFamily="18" charset="0"/>
              </a:rPr>
              <a:t>Analyse, exploitation et interprétation détaillée de données traitées, contrôlées et validées</a:t>
            </a:r>
          </a:p>
        </p:txBody>
      </p:sp>
      <p:sp>
        <p:nvSpPr>
          <p:cNvPr id="45" name="Flèche à angle droit 44"/>
          <p:cNvSpPr/>
          <p:nvPr/>
        </p:nvSpPr>
        <p:spPr>
          <a:xfrm rot="5400000">
            <a:off x="215106" y="2745582"/>
            <a:ext cx="1584325" cy="1655762"/>
          </a:xfrm>
          <a:prstGeom prst="ben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Rectangle 2"/>
          <p:cNvSpPr txBox="1">
            <a:spLocks noChangeArrowheads="1"/>
          </p:cNvSpPr>
          <p:nvPr/>
        </p:nvSpPr>
        <p:spPr bwMode="auto">
          <a:xfrm>
            <a:off x="3132138" y="333375"/>
            <a:ext cx="3240087" cy="428625"/>
          </a:xfrm>
          <a:prstGeom prst="rect">
            <a:avLst/>
          </a:prstGeom>
          <a:noFill/>
          <a:ln w="9525">
            <a:noFill/>
            <a:miter lim="800000"/>
            <a:headEnd/>
            <a:tailEnd/>
          </a:ln>
        </p:spPr>
        <p:txBody>
          <a:bodyPr/>
          <a:lstStyle/>
          <a:p>
            <a:pPr algn="r">
              <a:defRPr/>
            </a:pPr>
            <a:r>
              <a:rPr lang="fr-FR" sz="1350" b="1" i="1" u="sng" cap="small" dirty="0">
                <a:solidFill>
                  <a:schemeClr val="accent2"/>
                </a:solidFill>
              </a:rPr>
              <a:t>OMTIC – Composante Enquêtes</a:t>
            </a:r>
          </a:p>
        </p:txBody>
      </p:sp>
      <p:pic>
        <p:nvPicPr>
          <p:cNvPr id="604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685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lèche droite à entaille 54"/>
          <p:cNvSpPr/>
          <p:nvPr/>
        </p:nvSpPr>
        <p:spPr>
          <a:xfrm>
            <a:off x="6767513" y="4149725"/>
            <a:ext cx="396875" cy="142875"/>
          </a:xfrm>
          <a:prstGeom prst="notch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Accolade fermante 55"/>
          <p:cNvSpPr/>
          <p:nvPr/>
        </p:nvSpPr>
        <p:spPr>
          <a:xfrm>
            <a:off x="6372225" y="2781300"/>
            <a:ext cx="287338" cy="28797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aphicFrame>
        <p:nvGraphicFramePr>
          <p:cNvPr id="57" name="Diagramme 56"/>
          <p:cNvGraphicFramePr/>
          <p:nvPr/>
        </p:nvGraphicFramePr>
        <p:xfrm>
          <a:off x="1979712" y="1124744"/>
          <a:ext cx="3600400"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2"/>
          <p:cNvSpPr txBox="1">
            <a:spLocks noChangeArrowheads="1"/>
          </p:cNvSpPr>
          <p:nvPr/>
        </p:nvSpPr>
        <p:spPr bwMode="auto">
          <a:xfrm>
            <a:off x="2555875" y="646113"/>
            <a:ext cx="6192838" cy="428625"/>
          </a:xfrm>
          <a:prstGeom prst="rect">
            <a:avLst/>
          </a:prstGeom>
          <a:noFill/>
          <a:ln w="9525">
            <a:noFill/>
            <a:miter lim="800000"/>
            <a:headEnd/>
            <a:tailEnd/>
          </a:ln>
        </p:spPr>
        <p:txBody>
          <a:bodyPr/>
          <a:lstStyle/>
          <a:p>
            <a:pPr algn="r">
              <a:defRPr/>
            </a:pPr>
            <a:r>
              <a:rPr lang="fr-FR" sz="1350" b="1" i="1" cap="small" dirty="0">
                <a:solidFill>
                  <a:schemeClr val="accent2"/>
                </a:solidFill>
              </a:rPr>
              <a:t>2</a:t>
            </a:r>
            <a:r>
              <a:rPr lang="fr-FR" sz="1350" b="1" i="1" cap="small" baseline="30000" dirty="0">
                <a:solidFill>
                  <a:schemeClr val="accent2"/>
                </a:solidFill>
              </a:rPr>
              <a:t>ème</a:t>
            </a:r>
            <a:r>
              <a:rPr lang="fr-FR" sz="1350" b="1" i="1" cap="small" dirty="0">
                <a:solidFill>
                  <a:schemeClr val="accent2"/>
                </a:solidFill>
              </a:rPr>
              <a:t> Fait Marquant: </a:t>
            </a:r>
            <a:r>
              <a:rPr lang="fr-FR" sz="1350" b="1" i="1" u="sng" cap="small" dirty="0">
                <a:solidFill>
                  <a:schemeClr val="accent2"/>
                </a:solidFill>
              </a:rPr>
              <a:t>Lancement de la 1</a:t>
            </a:r>
            <a:r>
              <a:rPr lang="fr-FR" sz="1350" b="1" i="1" u="sng" cap="small" baseline="30000" dirty="0">
                <a:solidFill>
                  <a:schemeClr val="accent2"/>
                </a:solidFill>
              </a:rPr>
              <a:t>ère</a:t>
            </a:r>
            <a:r>
              <a:rPr lang="fr-FR" sz="1350" b="1" i="1" u="sng" cap="small" dirty="0">
                <a:solidFill>
                  <a:schemeClr val="accent2"/>
                </a:solidFill>
              </a:rPr>
              <a:t> enquête de performance du secteur des TIC</a:t>
            </a:r>
          </a:p>
        </p:txBody>
      </p:sp>
      <p:sp>
        <p:nvSpPr>
          <p:cNvPr id="37" name="Rectangle 2"/>
          <p:cNvSpPr txBox="1">
            <a:spLocks noChangeArrowheads="1"/>
          </p:cNvSpPr>
          <p:nvPr/>
        </p:nvSpPr>
        <p:spPr bwMode="auto">
          <a:xfrm>
            <a:off x="2122488" y="192088"/>
            <a:ext cx="6553200" cy="428625"/>
          </a:xfrm>
          <a:prstGeom prst="rect">
            <a:avLst/>
          </a:prstGeom>
          <a:noFill/>
          <a:ln w="9525">
            <a:noFill/>
            <a:miter lim="800000"/>
            <a:headEnd/>
            <a:tailEnd/>
          </a:ln>
        </p:spPr>
        <p:txBody>
          <a:bodyPr/>
          <a:lstStyle/>
          <a:p>
            <a:pPr algn="r">
              <a:defRPr/>
            </a:pPr>
            <a:r>
              <a:rPr lang="fr-FR" sz="1500" b="1" i="1" cap="small" dirty="0">
                <a:solidFill>
                  <a:schemeClr val="bg1">
                    <a:lumMod val="50000"/>
                  </a:schemeClr>
                </a:solidFill>
              </a:rPr>
              <a:t>Principales réalisations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childTnLst>
                          </p:cTn>
                        </p:par>
                        <p:par>
                          <p:cTn id="31" fill="hold" nodeType="afterGroup">
                            <p:stCondLst>
                              <p:cond delay="1000"/>
                            </p:stCondLst>
                            <p:childTnLst>
                              <p:par>
                                <p:cTn id="32" presetID="10" presetClass="entr" presetSubtype="0" fill="hold" nodeType="afterEffect">
                                  <p:stCondLst>
                                    <p:cond delay="200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43">
                                            <p:bg/>
                                          </p:spTgt>
                                        </p:tgtEl>
                                        <p:attrNameLst>
                                          <p:attrName>style.visibility</p:attrName>
                                        </p:attrNameLst>
                                      </p:cBhvr>
                                      <p:to>
                                        <p:strVal val="visible"/>
                                      </p:to>
                                    </p:set>
                                    <p:animEffect transition="in" filter="fade">
                                      <p:cBhvr>
                                        <p:cTn id="37" dur="1000"/>
                                        <p:tgtEl>
                                          <p:spTgt spid="43">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xEl>
                                              <p:pRg st="0" end="0"/>
                                            </p:txEl>
                                          </p:spTgt>
                                        </p:tgtEl>
                                        <p:attrNameLst>
                                          <p:attrName>style.visibility</p:attrName>
                                        </p:attrNameLst>
                                      </p:cBhvr>
                                      <p:to>
                                        <p:strVal val="visible"/>
                                      </p:to>
                                    </p:set>
                                    <p:animEffect transition="in" filter="fade">
                                      <p:cBhvr>
                                        <p:cTn id="40" dur="10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5" grpId="0" animBg="1"/>
      <p:bldP spid="33" grpId="0" animBg="1"/>
      <p:bldP spid="43"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79512" y="1988840"/>
          <a:ext cx="871296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p:cNvGraphicFramePr/>
          <p:nvPr/>
        </p:nvGraphicFramePr>
        <p:xfrm>
          <a:off x="-435902" y="821632"/>
          <a:ext cx="9865096"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843213" y="0"/>
            <a:ext cx="5761037" cy="476250"/>
          </a:xfrm>
          <a:prstGeom prst="rect">
            <a:avLst/>
          </a:prstGeom>
          <a:noFill/>
          <a:ln w="9525">
            <a:noFill/>
            <a:miter lim="800000"/>
            <a:headEnd/>
            <a:tailEnd/>
          </a:ln>
        </p:spPr>
        <p:txBody>
          <a:bodyPr/>
          <a:lstStyle/>
          <a:p>
            <a:pPr algn="r" fontAlgn="auto">
              <a:spcBef>
                <a:spcPts val="0"/>
              </a:spcBef>
              <a:spcAft>
                <a:spcPts val="0"/>
              </a:spcAft>
              <a:defRPr/>
            </a:pPr>
            <a:r>
              <a:rPr lang="fr-FR" sz="1500" b="1" i="1" cap="small" dirty="0">
                <a:solidFill>
                  <a:schemeClr val="bg1">
                    <a:lumMod val="50000"/>
                  </a:schemeClr>
                </a:solidFill>
              </a:rPr>
              <a:t>Observatoire Marocain des TIC: Plan 2013</a:t>
            </a:r>
          </a:p>
        </p:txBody>
      </p:sp>
      <p:sp>
        <p:nvSpPr>
          <p:cNvPr id="6" name="AutoShape 27"/>
          <p:cNvSpPr>
            <a:spLocks noChangeArrowheads="1"/>
          </p:cNvSpPr>
          <p:nvPr/>
        </p:nvSpPr>
        <p:spPr bwMode="auto">
          <a:xfrm rot="10800000">
            <a:off x="107502" y="1988840"/>
            <a:ext cx="1368154" cy="144016"/>
          </a:xfrm>
          <a:prstGeom prst="triangle">
            <a:avLst>
              <a:gd name="adj" fmla="val 50000"/>
            </a:avLst>
          </a:prstGeom>
          <a:solidFill>
            <a:schemeClr val="bg1">
              <a:lumMod val="6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fr-FR"/>
          </a:p>
        </p:txBody>
      </p:sp>
      <p:pic>
        <p:nvPicPr>
          <p:cNvPr id="6144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26098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132138" y="552450"/>
            <a:ext cx="3240087" cy="428625"/>
          </a:xfrm>
          <a:prstGeom prst="rect">
            <a:avLst/>
          </a:prstGeom>
          <a:noFill/>
          <a:ln w="9525">
            <a:noFill/>
            <a:miter lim="800000"/>
            <a:headEnd/>
            <a:tailEnd/>
          </a:ln>
        </p:spPr>
        <p:txBody>
          <a:bodyPr/>
          <a:lstStyle/>
          <a:p>
            <a:pPr algn="r">
              <a:defRPr/>
            </a:pPr>
            <a:r>
              <a:rPr lang="fr-FR" sz="1350" b="1" i="1" cap="small" dirty="0">
                <a:solidFill>
                  <a:schemeClr val="accent2"/>
                </a:solidFill>
              </a:rPr>
              <a:t>OMTIC – Composante Enquêtes - </a:t>
            </a:r>
            <a:r>
              <a:rPr lang="fr-FR" sz="1350" b="1" i="1" u="sng" cap="small" dirty="0">
                <a:solidFill>
                  <a:schemeClr val="accent2"/>
                </a:solidFill>
              </a:rPr>
              <a:t>enquête de performance du secteur des TIC</a:t>
            </a:r>
            <a:endParaRPr lang="fr-FR" sz="1350" b="1" i="1" cap="small" dirty="0">
              <a:solidFill>
                <a:schemeClr val="accent2"/>
              </a:solidFill>
            </a:endParaRPr>
          </a:p>
        </p:txBody>
      </p:sp>
      <p:sp>
        <p:nvSpPr>
          <p:cNvPr id="8" name="Flèche droite à entaille 7"/>
          <p:cNvSpPr/>
          <p:nvPr/>
        </p:nvSpPr>
        <p:spPr>
          <a:xfrm>
            <a:off x="1476375" y="5949950"/>
            <a:ext cx="2663825" cy="431800"/>
          </a:xfrm>
          <a:prstGeom prst="notch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Objectif attendu:</a:t>
            </a:r>
          </a:p>
        </p:txBody>
      </p:sp>
      <p:sp>
        <p:nvSpPr>
          <p:cNvPr id="61451" name="Rectangle 8"/>
          <p:cNvSpPr>
            <a:spLocks noChangeArrowheads="1"/>
          </p:cNvSpPr>
          <p:nvPr/>
        </p:nvSpPr>
        <p:spPr bwMode="auto">
          <a:xfrm>
            <a:off x="4214813" y="5940425"/>
            <a:ext cx="268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spcBef>
                <a:spcPct val="0"/>
              </a:spcBef>
              <a:buFontTx/>
              <a:buNone/>
            </a:pPr>
            <a:r>
              <a:rPr lang="fr-FR" altLang="fr-FR" sz="1800" b="1" i="1" u="sng">
                <a:solidFill>
                  <a:srgbClr val="C60024"/>
                </a:solidFill>
                <a:latin typeface="Calibri" pitchFamily="34" charset="0"/>
              </a:rPr>
              <a:t>Mesurer le secteur des TIC</a:t>
            </a:r>
            <a:endParaRPr lang="fr-FR" altLang="fr-FR" sz="180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93725" y="571500"/>
            <a:ext cx="8550275" cy="941388"/>
          </a:xfrm>
          <a:prstGeom prst="rect">
            <a:avLst/>
          </a:prstGeom>
        </p:spPr>
        <p:txBody>
          <a:bodyPr/>
          <a:lstStyle/>
          <a:p>
            <a:pPr algn="ctr" fontAlgn="auto">
              <a:spcBef>
                <a:spcPts val="0"/>
              </a:spcBef>
              <a:spcAft>
                <a:spcPts val="0"/>
              </a:spcAft>
              <a:defRPr/>
            </a:pPr>
            <a:endParaRPr lang="fr-FR" sz="1900" b="1" i="1" cap="small" dirty="0">
              <a:latin typeface="+mj-lt"/>
              <a:ea typeface="+mj-ea"/>
              <a:cs typeface="+mj-cs"/>
            </a:endParaRPr>
          </a:p>
        </p:txBody>
      </p:sp>
      <p:sp>
        <p:nvSpPr>
          <p:cNvPr id="62467" name="Rectangle 2"/>
          <p:cNvSpPr txBox="1">
            <a:spLocks noChangeArrowheads="1"/>
          </p:cNvSpPr>
          <p:nvPr/>
        </p:nvSpPr>
        <p:spPr bwMode="auto">
          <a:xfrm>
            <a:off x="-900113" y="6854825"/>
            <a:ext cx="100441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Georgia" pitchFamily="18" charset="0"/>
              </a:defRPr>
            </a:lvl1pPr>
            <a:lvl2pPr marL="742950" indent="-285750" eaLnBrk="0" hangingPunct="0">
              <a:spcBef>
                <a:spcPct val="20000"/>
              </a:spcBef>
              <a:buFont typeface="Arial" pitchFamily="34" charset="0"/>
              <a:buChar char="–"/>
              <a:defRPr sz="2800">
                <a:solidFill>
                  <a:schemeClr val="tx1"/>
                </a:solidFill>
                <a:latin typeface="Georgia" pitchFamily="18" charset="0"/>
              </a:defRPr>
            </a:lvl2pPr>
            <a:lvl3pPr marL="1143000" indent="-228600" eaLnBrk="0" hangingPunct="0">
              <a:spcBef>
                <a:spcPct val="20000"/>
              </a:spcBef>
              <a:buFont typeface="Arial" pitchFamily="34" charset="0"/>
              <a:buChar char="•"/>
              <a:defRPr sz="2400">
                <a:solidFill>
                  <a:schemeClr val="tx1"/>
                </a:solidFill>
                <a:latin typeface="Georgia" pitchFamily="18" charset="0"/>
              </a:defRPr>
            </a:lvl3pPr>
            <a:lvl4pPr marL="1600200" indent="-228600" eaLnBrk="0" hangingPunct="0">
              <a:spcBef>
                <a:spcPct val="20000"/>
              </a:spcBef>
              <a:buFont typeface="Arial" pitchFamily="34" charset="0"/>
              <a:buChar char="–"/>
              <a:defRPr sz="2000">
                <a:solidFill>
                  <a:schemeClr val="tx1"/>
                </a:solidFill>
                <a:latin typeface="Georgia" pitchFamily="18" charset="0"/>
              </a:defRPr>
            </a:lvl4pPr>
            <a:lvl5pPr marL="2057400" indent="-228600" eaLnBrk="0" hangingPunct="0">
              <a:spcBef>
                <a:spcPct val="20000"/>
              </a:spcBef>
              <a:buFont typeface="Arial" pitchFamily="34" charset="0"/>
              <a:buChar char="»"/>
              <a:defRPr sz="2000">
                <a:solidFill>
                  <a:schemeClr val="tx1"/>
                </a:solidFill>
                <a:latin typeface="Georg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algn="r" eaLnBrk="1" hangingPunct="1">
              <a:spcBef>
                <a:spcPct val="0"/>
              </a:spcBef>
              <a:buFontTx/>
              <a:buNone/>
            </a:pPr>
            <a:endParaRPr lang="fr-FR" altLang="fr-FR" sz="1800" u="sng">
              <a:solidFill>
                <a:srgbClr val="C00000"/>
              </a:solidFill>
              <a:latin typeface="Calibri" pitchFamily="34" charset="0"/>
            </a:endParaRPr>
          </a:p>
        </p:txBody>
      </p:sp>
      <p:sp>
        <p:nvSpPr>
          <p:cNvPr id="30" name="Rectangle 2"/>
          <p:cNvSpPr txBox="1">
            <a:spLocks noChangeArrowheads="1"/>
          </p:cNvSpPr>
          <p:nvPr/>
        </p:nvSpPr>
        <p:spPr>
          <a:xfrm>
            <a:off x="4535488" y="-100013"/>
            <a:ext cx="4140200" cy="720726"/>
          </a:xfrm>
          <a:prstGeom prst="rect">
            <a:avLst/>
          </a:prstGeom>
        </p:spPr>
        <p:txBody>
          <a:bodyPr/>
          <a:lstStyle/>
          <a:p>
            <a:pPr fontAlgn="auto">
              <a:spcBef>
                <a:spcPts val="0"/>
              </a:spcBef>
              <a:spcAft>
                <a:spcPts val="0"/>
              </a:spcAft>
              <a:defRPr/>
            </a:pPr>
            <a:endParaRPr lang="fr-FR" sz="2000" b="1" i="1" dirty="0">
              <a:latin typeface="+mj-lt"/>
              <a:ea typeface="+mj-ea"/>
              <a:cs typeface="+mj-cs"/>
            </a:endParaRPr>
          </a:p>
          <a:p>
            <a:pPr algn="r" fontAlgn="auto">
              <a:spcBef>
                <a:spcPts val="0"/>
              </a:spcBef>
              <a:spcAft>
                <a:spcPts val="0"/>
              </a:spcAft>
              <a:defRPr/>
            </a:pPr>
            <a:r>
              <a:rPr lang="fr-FR" sz="1500" b="1" i="1" cap="small" dirty="0">
                <a:solidFill>
                  <a:schemeClr val="bg1">
                    <a:lumMod val="50000"/>
                  </a:schemeClr>
                </a:solidFill>
              </a:rPr>
              <a:t>Illustration </a:t>
            </a:r>
          </a:p>
        </p:txBody>
      </p:sp>
      <p:graphicFrame>
        <p:nvGraphicFramePr>
          <p:cNvPr id="12" name="Tableau 11"/>
          <p:cNvGraphicFramePr>
            <a:graphicFrameLocks noGrp="1"/>
          </p:cNvGraphicFramePr>
          <p:nvPr/>
        </p:nvGraphicFramePr>
        <p:xfrm>
          <a:off x="179388" y="908050"/>
          <a:ext cx="8389936" cy="2592387"/>
        </p:xfrm>
        <a:graphic>
          <a:graphicData uri="http://schemas.openxmlformats.org/drawingml/2006/table">
            <a:tbl>
              <a:tblPr firstRow="1" bandRow="1">
                <a:tableStyleId>{5C22544A-7EE6-4342-B048-85BDC9FD1C3A}</a:tableStyleId>
              </a:tblPr>
              <a:tblGrid>
                <a:gridCol w="3205131"/>
                <a:gridCol w="2232347"/>
                <a:gridCol w="1958872"/>
                <a:gridCol w="993586"/>
              </a:tblGrid>
              <a:tr h="3721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white"/>
                          </a:solidFill>
                          <a:effectLst/>
                          <a:uLnTx/>
                          <a:uFillTx/>
                          <a:latin typeface="+mn-lt"/>
                          <a:ea typeface="+mn-ea"/>
                          <a:cs typeface="+mn-cs"/>
                        </a:rPr>
                        <a:t>Accès et Infrastructure </a:t>
                      </a:r>
                      <a:endParaRPr lang="fr-FR" sz="120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smtClean="0">
                          <a:ln>
                            <a:noFill/>
                          </a:ln>
                          <a:solidFill>
                            <a:prstClr val="white"/>
                          </a:solidFill>
                          <a:effectLst/>
                          <a:uLnTx/>
                          <a:uFillTx/>
                          <a:latin typeface="+mn-lt"/>
                          <a:ea typeface="+mn-ea"/>
                          <a:cs typeface="+mn-cs"/>
                        </a:rPr>
                        <a:t>(Source : ANRT)</a:t>
                      </a:r>
                    </a:p>
                  </a:txBody>
                  <a:tcPr marL="91444" marR="91444" anchor="ctr" anchorCtr="1">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smtClean="0">
                          <a:solidFill>
                            <a:schemeClr val="lt1"/>
                          </a:solidFill>
                          <a:latin typeface="+mn-lt"/>
                          <a:ea typeface="+mn-ea"/>
                          <a:cs typeface="+mn-cs"/>
                        </a:rPr>
                        <a:t>Juin 2014</a:t>
                      </a:r>
                    </a:p>
                  </a:txBody>
                  <a:tcPr marL="91444" marR="91444" anchor="ctr" anchorCtr="1">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smtClean="0">
                          <a:solidFill>
                            <a:schemeClr val="lt1"/>
                          </a:solidFill>
                          <a:latin typeface="+mn-lt"/>
                          <a:ea typeface="+mn-ea"/>
                          <a:cs typeface="+mn-cs"/>
                        </a:rPr>
                        <a:t> Juin</a:t>
                      </a:r>
                      <a:r>
                        <a:rPr lang="fr-FR" sz="1200" b="1" kern="1200" baseline="0" noProof="0" dirty="0" smtClean="0">
                          <a:solidFill>
                            <a:schemeClr val="lt1"/>
                          </a:solidFill>
                          <a:latin typeface="+mn-lt"/>
                          <a:ea typeface="+mn-ea"/>
                          <a:cs typeface="+mn-cs"/>
                        </a:rPr>
                        <a:t> 2015</a:t>
                      </a:r>
                      <a:endParaRPr lang="fr-FR" sz="1200" b="1" kern="1200" noProof="0" dirty="0" smtClean="0">
                        <a:solidFill>
                          <a:schemeClr val="lt1"/>
                        </a:solidFill>
                        <a:latin typeface="+mn-lt"/>
                        <a:ea typeface="+mn-ea"/>
                        <a:cs typeface="+mn-cs"/>
                      </a:endParaRPr>
                    </a:p>
                  </a:txBody>
                  <a:tcPr marL="91444" marR="91444" anchor="ctr" anchorCtr="1">
                    <a:solidFill>
                      <a:schemeClr val="accent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white"/>
                          </a:solidFill>
                          <a:effectLst/>
                          <a:uLnTx/>
                          <a:uFillTx/>
                          <a:latin typeface="+mn-lt"/>
                          <a:ea typeface="+mn-ea"/>
                          <a:cs typeface="+mn-cs"/>
                        </a:rPr>
                        <a:t>Var %</a:t>
                      </a:r>
                    </a:p>
                  </a:txBody>
                  <a:tcPr marL="91444" marR="91444" anchor="ctr" anchorCtr="1">
                    <a:solidFill>
                      <a:schemeClr val="accent1"/>
                    </a:solidFill>
                  </a:tcPr>
                </a:tc>
              </a:tr>
              <a:tr h="3721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smtClean="0">
                        <a:ln>
                          <a:noFill/>
                        </a:ln>
                        <a:solidFill>
                          <a:prstClr val="white"/>
                        </a:solidFill>
                        <a:effectLst/>
                        <a:uLnTx/>
                        <a:uFillTx/>
                        <a:latin typeface="+mn-lt"/>
                        <a:ea typeface="+mn-ea"/>
                        <a:cs typeface="+mn-cs"/>
                      </a:endParaRPr>
                    </a:p>
                  </a:txBody>
                  <a:tcPr anchor="ctr" anchorCtr="1">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smtClean="0">
                          <a:solidFill>
                            <a:schemeClr val="lt1"/>
                          </a:solidFill>
                          <a:latin typeface="+mn-lt"/>
                          <a:ea typeface="+mn-ea"/>
                          <a:cs typeface="+mn-cs"/>
                        </a:rPr>
                        <a:t>T2</a:t>
                      </a:r>
                    </a:p>
                  </a:txBody>
                  <a:tcPr marL="91444" marR="91444" anchor="ctr" anchorCtr="1">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smtClean="0">
                          <a:solidFill>
                            <a:schemeClr val="lt1"/>
                          </a:solidFill>
                          <a:latin typeface="+mn-lt"/>
                          <a:ea typeface="+mn-ea"/>
                          <a:cs typeface="+mn-cs"/>
                        </a:rPr>
                        <a:t>T2</a:t>
                      </a:r>
                    </a:p>
                  </a:txBody>
                  <a:tcPr marL="91444" marR="91444" anchor="ctr" anchorCtr="1">
                    <a:solidFill>
                      <a:schemeClr val="accent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smtClean="0">
                        <a:ln>
                          <a:noFill/>
                        </a:ln>
                        <a:solidFill>
                          <a:prstClr val="white"/>
                        </a:solidFill>
                        <a:effectLst/>
                        <a:uLnTx/>
                        <a:uFillTx/>
                        <a:latin typeface="+mn-lt"/>
                        <a:ea typeface="+mn-ea"/>
                        <a:cs typeface="+mn-cs"/>
                      </a:endParaRPr>
                    </a:p>
                  </a:txBody>
                  <a:tcPr anchor="ctr" anchorCtr="1">
                    <a:solidFill>
                      <a:schemeClr val="accent1"/>
                    </a:solidFill>
                  </a:tcPr>
                </a:tc>
              </a:tr>
              <a:tr h="315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kern="1200" dirty="0" smtClean="0">
                          <a:solidFill>
                            <a:schemeClr val="tx1"/>
                          </a:solidFill>
                          <a:latin typeface="+mn-lt"/>
                          <a:ea typeface="+mn-ea"/>
                          <a:cs typeface="+mn-cs"/>
                        </a:rPr>
                        <a:t>Pénétration du mobile (%)</a:t>
                      </a:r>
                    </a:p>
                  </a:txBody>
                  <a:tcPr marL="0" marR="0"/>
                </a:tc>
                <a:tc>
                  <a:txBody>
                    <a:bodyPr/>
                    <a:lstStyle/>
                    <a:p>
                      <a:pPr algn="ctr" fontAlgn="b"/>
                      <a:r>
                        <a:rPr lang="fr-FR" sz="1100" b="0" i="0" u="none" strike="noStrike" dirty="0" smtClean="0">
                          <a:solidFill>
                            <a:srgbClr val="000000"/>
                          </a:solidFill>
                          <a:effectLst/>
                          <a:latin typeface="Calibri"/>
                        </a:rPr>
                        <a:t>130,49</a:t>
                      </a:r>
                      <a:r>
                        <a:rPr lang="fr-FR" sz="1100" b="0" i="0" u="none" strike="noStrike" dirty="0">
                          <a:solidFill>
                            <a:srgbClr val="000000"/>
                          </a:solidFill>
                          <a:effectLst/>
                          <a:latin typeface="Calibri"/>
                        </a:rPr>
                        <a:t>%</a:t>
                      </a:r>
                    </a:p>
                  </a:txBody>
                  <a:tcPr marL="9525" marR="9525" marT="9523" marB="0" anchor="b"/>
                </a:tc>
                <a:tc>
                  <a:txBody>
                    <a:bodyPr/>
                    <a:lstStyle/>
                    <a:p>
                      <a:pPr algn="ctr" fontAlgn="b"/>
                      <a:r>
                        <a:rPr lang="fr-FR" sz="1100" b="0" i="0" u="none" strike="noStrike" dirty="0">
                          <a:solidFill>
                            <a:srgbClr val="000000"/>
                          </a:solidFill>
                          <a:effectLst/>
                          <a:latin typeface="Calibri"/>
                        </a:rPr>
                        <a:t>127,07</a:t>
                      </a:r>
                    </a:p>
                  </a:txBody>
                  <a:tcPr marL="9525" marR="9525" marT="9523" marB="0" anchor="b"/>
                </a:tc>
                <a:tc>
                  <a:txBody>
                    <a:bodyPr/>
                    <a:lstStyle/>
                    <a:p>
                      <a:pPr marL="0" algn="l" defTabSz="914400" rtl="0" eaLnBrk="1" latinLnBrk="0" hangingPunct="1"/>
                      <a:r>
                        <a:rPr lang="fr-FR" sz="900" b="1" kern="1200" dirty="0" smtClean="0">
                          <a:solidFill>
                            <a:schemeClr val="tx1"/>
                          </a:solidFill>
                          <a:latin typeface="+mn-lt"/>
                          <a:ea typeface="+mn-ea"/>
                          <a:cs typeface="+mn-cs"/>
                        </a:rPr>
                        <a:t>-2,62</a:t>
                      </a:r>
                    </a:p>
                  </a:txBody>
                  <a:tcPr marL="91444" marR="91444" anchor="ctr" anchorCtr="1"/>
                </a:tc>
              </a:tr>
              <a:tr h="406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kern="1200" dirty="0" smtClean="0">
                          <a:solidFill>
                            <a:schemeClr val="tx1"/>
                          </a:solidFill>
                          <a:latin typeface="+mn-lt"/>
                          <a:ea typeface="+mn-ea"/>
                          <a:cs typeface="+mn-cs"/>
                        </a:rPr>
                        <a:t>Lignes téléphoniques fixes par 100 habitants </a:t>
                      </a:r>
                      <a:r>
                        <a:rPr lang="fr-FR" sz="900" b="1" kern="1200" baseline="0" dirty="0" smtClean="0">
                          <a:solidFill>
                            <a:schemeClr val="tx1"/>
                          </a:solidFill>
                          <a:latin typeface="+mn-lt"/>
                          <a:ea typeface="+mn-ea"/>
                          <a:cs typeface="+mn-cs"/>
                        </a:rPr>
                        <a:t> (%)</a:t>
                      </a:r>
                      <a:endParaRPr lang="fr-FR" sz="900" b="1" kern="1200" dirty="0" smtClean="0">
                        <a:solidFill>
                          <a:srgbClr val="C00000"/>
                        </a:solidFill>
                        <a:latin typeface="+mn-lt"/>
                        <a:ea typeface="+mn-ea"/>
                        <a:cs typeface="+mn-cs"/>
                      </a:endParaRPr>
                    </a:p>
                  </a:txBody>
                  <a:tcPr marL="0" marR="0"/>
                </a:tc>
                <a:tc>
                  <a:txBody>
                    <a:bodyPr/>
                    <a:lstStyle/>
                    <a:p>
                      <a:pPr algn="ctr" fontAlgn="b"/>
                      <a:r>
                        <a:rPr lang="fr-FR" sz="1100" b="0" i="0" u="none" strike="noStrike" dirty="0">
                          <a:solidFill>
                            <a:srgbClr val="000000"/>
                          </a:solidFill>
                          <a:effectLst/>
                          <a:latin typeface="Calibri"/>
                        </a:rPr>
                        <a:t>8.04%</a:t>
                      </a:r>
                    </a:p>
                  </a:txBody>
                  <a:tcPr marL="9525" marR="9525" marT="9523" marB="0" anchor="b"/>
                </a:tc>
                <a:tc>
                  <a:txBody>
                    <a:bodyPr/>
                    <a:lstStyle/>
                    <a:p>
                      <a:pPr algn="ctr" fontAlgn="b"/>
                      <a:r>
                        <a:rPr lang="fr-FR" sz="1100" b="0" i="0" u="none" strike="noStrike" dirty="0">
                          <a:solidFill>
                            <a:srgbClr val="000000"/>
                          </a:solidFill>
                          <a:effectLst/>
                          <a:latin typeface="Calibri"/>
                        </a:rPr>
                        <a:t>6,90%</a:t>
                      </a:r>
                    </a:p>
                  </a:txBody>
                  <a:tcPr marL="9525" marR="9525" marT="9523" marB="0" anchor="b"/>
                </a:tc>
                <a:tc>
                  <a:txBody>
                    <a:bodyPr/>
                    <a:lstStyle/>
                    <a:p>
                      <a:pPr marL="0" algn="l" defTabSz="914400" rtl="0" eaLnBrk="1" latinLnBrk="0" hangingPunct="1"/>
                      <a:r>
                        <a:rPr lang="fr-FR" sz="900" b="1" kern="1200" dirty="0" smtClean="0">
                          <a:solidFill>
                            <a:schemeClr val="tx1"/>
                          </a:solidFill>
                          <a:latin typeface="+mn-lt"/>
                          <a:ea typeface="+mn-ea"/>
                          <a:cs typeface="+mn-cs"/>
                        </a:rPr>
                        <a:t>-14,17</a:t>
                      </a:r>
                    </a:p>
                  </a:txBody>
                  <a:tcPr marL="91444" marR="91444" anchor="ctr" anchorCtr="1"/>
                </a:tc>
              </a:tr>
              <a:tr h="315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smtClean="0">
                          <a:solidFill>
                            <a:srgbClr val="000000"/>
                          </a:solidFill>
                        </a:rPr>
                        <a:t>Abonnés Internet par 100 habitants</a:t>
                      </a:r>
                      <a:r>
                        <a:rPr lang="fr-FR" sz="900" b="1" baseline="0" dirty="0" smtClean="0">
                          <a:solidFill>
                            <a:srgbClr val="000000"/>
                          </a:solidFill>
                        </a:rPr>
                        <a:t>  (%)</a:t>
                      </a:r>
                      <a:endParaRPr lang="fr-FR" sz="900" kern="1200" dirty="0" smtClean="0">
                        <a:solidFill>
                          <a:srgbClr val="C00000"/>
                        </a:solidFill>
                        <a:latin typeface="+mn-lt"/>
                        <a:ea typeface="+mn-ea"/>
                        <a:cs typeface="+mn-cs"/>
                      </a:endParaRPr>
                    </a:p>
                  </a:txBody>
                  <a:tcPr marL="0" marR="0"/>
                </a:tc>
                <a:tc>
                  <a:txBody>
                    <a:bodyPr/>
                    <a:lstStyle/>
                    <a:p>
                      <a:pPr algn="ctr" fontAlgn="b"/>
                      <a:r>
                        <a:rPr lang="fr-FR" sz="1100" b="0" i="0" u="none" strike="noStrike" dirty="0">
                          <a:solidFill>
                            <a:srgbClr val="000000"/>
                          </a:solidFill>
                          <a:effectLst/>
                          <a:latin typeface="Calibri"/>
                        </a:rPr>
                        <a:t>23.50%</a:t>
                      </a:r>
                    </a:p>
                  </a:txBody>
                  <a:tcPr marL="9525" marR="9525" marT="9523" marB="0" anchor="b"/>
                </a:tc>
                <a:tc>
                  <a:txBody>
                    <a:bodyPr/>
                    <a:lstStyle/>
                    <a:p>
                      <a:pPr algn="ctr" fontAlgn="b"/>
                      <a:r>
                        <a:rPr lang="fr-FR" sz="1100" b="0" i="0" u="none" strike="noStrike" dirty="0">
                          <a:solidFill>
                            <a:srgbClr val="000000"/>
                          </a:solidFill>
                          <a:effectLst/>
                          <a:latin typeface="Calibri"/>
                        </a:rPr>
                        <a:t>33,26%</a:t>
                      </a:r>
                    </a:p>
                  </a:txBody>
                  <a:tcPr marL="9525" marR="9525" marT="9523" marB="0" anchor="b"/>
                </a:tc>
                <a:tc>
                  <a:txBody>
                    <a:bodyPr/>
                    <a:lstStyle/>
                    <a:p>
                      <a:pPr marL="0" algn="l" defTabSz="914400" rtl="0" eaLnBrk="1" latinLnBrk="0" hangingPunct="1"/>
                      <a:r>
                        <a:rPr lang="fr-FR" sz="900" b="1" kern="1200" dirty="0" smtClean="0">
                          <a:solidFill>
                            <a:schemeClr val="tx1"/>
                          </a:solidFill>
                          <a:latin typeface="+mn-lt"/>
                          <a:ea typeface="+mn-ea"/>
                          <a:cs typeface="+mn-cs"/>
                        </a:rPr>
                        <a:t>41,53</a:t>
                      </a:r>
                    </a:p>
                  </a:txBody>
                  <a:tcPr marL="91444" marR="91444" anchor="ctr" anchorCtr="1"/>
                </a:tc>
              </a:tr>
              <a:tr h="315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kern="1200" dirty="0" smtClean="0">
                          <a:solidFill>
                            <a:srgbClr val="000000"/>
                          </a:solidFill>
                          <a:latin typeface="+mn-lt"/>
                          <a:ea typeface="+mn-ea"/>
                          <a:cs typeface="+mn-cs"/>
                        </a:rPr>
                        <a:t>Parc des noms de domaines «.ma»</a:t>
                      </a:r>
                    </a:p>
                  </a:txBody>
                  <a:tcPr marL="0" marR="0"/>
                </a:tc>
                <a:tc>
                  <a:txBody>
                    <a:bodyPr/>
                    <a:lstStyle/>
                    <a:p>
                      <a:pPr algn="ctr" fontAlgn="b"/>
                      <a:r>
                        <a:rPr lang="fr-FR" sz="1100" b="0" i="0" u="none" strike="noStrike" dirty="0">
                          <a:solidFill>
                            <a:srgbClr val="000000"/>
                          </a:solidFill>
                          <a:effectLst/>
                          <a:latin typeface="Calibri"/>
                        </a:rPr>
                        <a:t>52 857</a:t>
                      </a:r>
                    </a:p>
                  </a:txBody>
                  <a:tcPr marL="9525" marR="9525" marT="9523" marB="0" anchor="b"/>
                </a:tc>
                <a:tc>
                  <a:txBody>
                    <a:bodyPr/>
                    <a:lstStyle/>
                    <a:p>
                      <a:pPr algn="ctr" fontAlgn="b"/>
                      <a:r>
                        <a:rPr lang="fr-FR" sz="1100" b="0" i="0" u="none" strike="noStrike" dirty="0">
                          <a:solidFill>
                            <a:srgbClr val="000000"/>
                          </a:solidFill>
                          <a:effectLst/>
                          <a:latin typeface="Calibri"/>
                        </a:rPr>
                        <a:t>57 129</a:t>
                      </a:r>
                    </a:p>
                  </a:txBody>
                  <a:tcPr marL="9525" marR="9525" marT="9523" marB="0" anchor="b"/>
                </a:tc>
                <a:tc>
                  <a:txBody>
                    <a:bodyPr/>
                    <a:lstStyle/>
                    <a:p>
                      <a:r>
                        <a:rPr lang="fr-FR" sz="900" b="1" kern="1200" dirty="0" smtClean="0">
                          <a:solidFill>
                            <a:schemeClr val="tx1"/>
                          </a:solidFill>
                          <a:latin typeface="+mn-lt"/>
                          <a:ea typeface="+mn-ea"/>
                          <a:cs typeface="+mn-cs"/>
                        </a:rPr>
                        <a:t>8,08</a:t>
                      </a:r>
                    </a:p>
                  </a:txBody>
                  <a:tcPr marL="91444" marR="91444" anchor="ctr" anchorCtr="1"/>
                </a:tc>
              </a:tr>
              <a:tr h="496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smtClean="0">
                          <a:solidFill>
                            <a:schemeClr val="tx1"/>
                          </a:solidFill>
                        </a:rPr>
                        <a:t>facture moyenne mensuelle Internet par client Internet3G (DATA </a:t>
                      </a:r>
                      <a:r>
                        <a:rPr lang="fr-FR" sz="900" b="1" dirty="0" err="1" smtClean="0">
                          <a:solidFill>
                            <a:schemeClr val="tx1"/>
                          </a:solidFill>
                        </a:rPr>
                        <a:t>Only</a:t>
                      </a:r>
                      <a:r>
                        <a:rPr lang="fr-FR" sz="900" b="1" dirty="0" smtClean="0">
                          <a:solidFill>
                            <a:schemeClr val="tx1"/>
                          </a:solidFill>
                        </a:rPr>
                        <a:t> + </a:t>
                      </a:r>
                      <a:r>
                        <a:rPr lang="fr-FR" sz="900" b="1" dirty="0" err="1" smtClean="0">
                          <a:solidFill>
                            <a:schemeClr val="tx1"/>
                          </a:solidFill>
                        </a:rPr>
                        <a:t>DATA&amp;voix</a:t>
                      </a:r>
                      <a:r>
                        <a:rPr lang="fr-FR" sz="900" b="1" dirty="0" smtClean="0">
                          <a:solidFill>
                            <a:schemeClr val="tx1"/>
                          </a:solidFill>
                        </a:rPr>
                        <a:t>)</a:t>
                      </a:r>
                      <a:endParaRPr lang="fr-FR" sz="900" kern="1200" dirty="0" smtClean="0">
                        <a:solidFill>
                          <a:srgbClr val="C00000"/>
                        </a:solidFill>
                        <a:latin typeface="+mn-lt"/>
                        <a:ea typeface="+mn-ea"/>
                        <a:cs typeface="+mn-cs"/>
                      </a:endParaRPr>
                    </a:p>
                  </a:txBody>
                  <a:tcPr marL="0" marR="0"/>
                </a:tc>
                <a:tc>
                  <a:txBody>
                    <a:bodyPr/>
                    <a:lstStyle/>
                    <a:p>
                      <a:pPr algn="ctr" fontAlgn="b"/>
                      <a:r>
                        <a:rPr lang="fr-FR" sz="1100" b="0" i="0" u="none" strike="noStrike" dirty="0">
                          <a:solidFill>
                            <a:srgbClr val="000000"/>
                          </a:solidFill>
                          <a:effectLst/>
                          <a:latin typeface="Calibri"/>
                        </a:rPr>
                        <a:t>16</a:t>
                      </a:r>
                    </a:p>
                  </a:txBody>
                  <a:tcPr marL="9525" marR="9525" marT="9523" marB="0" anchor="b"/>
                </a:tc>
                <a:tc>
                  <a:txBody>
                    <a:bodyPr/>
                    <a:lstStyle/>
                    <a:p>
                      <a:pPr algn="ctr" fontAlgn="b"/>
                      <a:r>
                        <a:rPr lang="fr-FR" sz="1100" b="0" i="0" u="none" strike="noStrike" dirty="0">
                          <a:solidFill>
                            <a:srgbClr val="000000"/>
                          </a:solidFill>
                          <a:effectLst/>
                          <a:latin typeface="Calibri"/>
                        </a:rPr>
                        <a:t>15</a:t>
                      </a:r>
                    </a:p>
                  </a:txBody>
                  <a:tcPr marL="9525" marR="9525" marT="9523"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kern="1200" dirty="0" smtClean="0">
                          <a:solidFill>
                            <a:schemeClr val="tx1"/>
                          </a:solidFill>
                          <a:latin typeface="+mn-lt"/>
                          <a:ea typeface="+mn-ea"/>
                          <a:cs typeface="+mn-cs"/>
                        </a:rPr>
                        <a:t>-6,25</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b="1" kern="1200" dirty="0" smtClean="0">
                        <a:solidFill>
                          <a:schemeClr val="tx1"/>
                        </a:solidFill>
                        <a:latin typeface="+mn-lt"/>
                        <a:ea typeface="+mn-ea"/>
                        <a:cs typeface="+mn-cs"/>
                      </a:endParaRPr>
                    </a:p>
                  </a:txBody>
                  <a:tcPr marL="91444" marR="91444" anchor="ctr" anchorCtr="1"/>
                </a:tc>
              </a:tr>
            </a:tbl>
          </a:graphicData>
        </a:graphic>
      </p:graphicFrame>
      <p:sp>
        <p:nvSpPr>
          <p:cNvPr id="10" name="Rectangle 2"/>
          <p:cNvSpPr txBox="1">
            <a:spLocks noChangeArrowheads="1"/>
          </p:cNvSpPr>
          <p:nvPr/>
        </p:nvSpPr>
        <p:spPr>
          <a:xfrm>
            <a:off x="4859338" y="3357563"/>
            <a:ext cx="4708525" cy="720725"/>
          </a:xfrm>
          <a:prstGeom prst="rect">
            <a:avLst/>
          </a:prstGeom>
        </p:spPr>
        <p:txBody>
          <a:bodyPr/>
          <a:lstStyle/>
          <a:p>
            <a:pPr fontAlgn="auto">
              <a:spcBef>
                <a:spcPts val="0"/>
              </a:spcBef>
              <a:spcAft>
                <a:spcPts val="0"/>
              </a:spcAft>
              <a:defRPr/>
            </a:pPr>
            <a:endParaRPr lang="fr-FR" sz="2000" b="1" i="1" dirty="0">
              <a:latin typeface="+mj-lt"/>
              <a:ea typeface="+mj-ea"/>
              <a:cs typeface="+mj-cs"/>
            </a:endParaRPr>
          </a:p>
          <a:p>
            <a:pPr fontAlgn="auto">
              <a:spcBef>
                <a:spcPts val="0"/>
              </a:spcBef>
              <a:spcAft>
                <a:spcPts val="0"/>
              </a:spcAft>
              <a:defRPr/>
            </a:pPr>
            <a:r>
              <a:rPr lang="fr-FR" i="1" cap="small">
                <a:solidFill>
                  <a:srgbClr val="000000"/>
                </a:solidFill>
                <a:effectLst>
                  <a:outerShdw blurRad="38100" dist="38100" dir="2700000" algn="tl">
                    <a:srgbClr val="000000">
                      <a:alpha val="43137"/>
                    </a:srgbClr>
                  </a:outerShdw>
                </a:effectLst>
                <a:latin typeface="Trebuchet MS"/>
                <a:ea typeface="ＭＳ Ｐゴシック" pitchFamily="34" charset="-128"/>
                <a:cs typeface="Trebuchet MS"/>
              </a:rPr>
              <a:t>Exemples d’indices </a:t>
            </a:r>
            <a:r>
              <a:rPr lang="fr-FR" i="1" cap="small" dirty="0">
                <a:solidFill>
                  <a:srgbClr val="000000"/>
                </a:solidFill>
                <a:effectLst>
                  <a:outerShdw blurRad="38100" dist="38100" dir="2700000" algn="tl">
                    <a:srgbClr val="000000">
                      <a:alpha val="43137"/>
                    </a:srgbClr>
                  </a:outerShdw>
                </a:effectLst>
                <a:latin typeface="Trebuchet MS"/>
                <a:ea typeface="ＭＳ Ｐゴシック" pitchFamily="34" charset="-128"/>
                <a:cs typeface="Trebuchet MS"/>
              </a:rPr>
              <a:t>internationaux des TIC</a:t>
            </a:r>
          </a:p>
        </p:txBody>
      </p:sp>
      <p:cxnSp>
        <p:nvCxnSpPr>
          <p:cNvPr id="11" name="Connecteur droit 10"/>
          <p:cNvCxnSpPr/>
          <p:nvPr/>
        </p:nvCxnSpPr>
        <p:spPr>
          <a:xfrm flipH="1">
            <a:off x="4967288" y="3978275"/>
            <a:ext cx="3743325" cy="0"/>
          </a:xfrm>
          <a:prstGeom prst="line">
            <a:avLst/>
          </a:prstGeom>
        </p:spPr>
        <p:style>
          <a:lnRef idx="2">
            <a:schemeClr val="accent2"/>
          </a:lnRef>
          <a:fillRef idx="0">
            <a:schemeClr val="accent2"/>
          </a:fillRef>
          <a:effectRef idx="1">
            <a:schemeClr val="accent2"/>
          </a:effectRef>
          <a:fontRef idx="minor">
            <a:schemeClr val="tx1"/>
          </a:fontRef>
        </p:style>
      </p:cxnSp>
      <p:pic>
        <p:nvPicPr>
          <p:cNvPr id="625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098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2884740055"/>
              </p:ext>
            </p:extLst>
          </p:nvPr>
        </p:nvGraphicFramePr>
        <p:xfrm>
          <a:off x="107950" y="4387850"/>
          <a:ext cx="3059113" cy="2025668"/>
        </p:xfrm>
        <a:graphic>
          <a:graphicData uri="http://schemas.openxmlformats.org/drawingml/2006/table">
            <a:tbl>
              <a:tblPr firstRow="1" bandRow="1">
                <a:tableStyleId>{21E4AEA4-8DFA-4A89-87EB-49C32662AFE0}</a:tableStyleId>
              </a:tblPr>
              <a:tblGrid>
                <a:gridCol w="899380"/>
                <a:gridCol w="972382"/>
                <a:gridCol w="575781"/>
                <a:gridCol w="611570"/>
              </a:tblGrid>
              <a:tr h="243821">
                <a:tc rowSpan="2">
                  <a:txBody>
                    <a:bodyPr/>
                    <a:lstStyle/>
                    <a:p>
                      <a:pPr algn="ctr"/>
                      <a:r>
                        <a:rPr lang="fr-FR" sz="1000" b="1" dirty="0" smtClean="0">
                          <a:effectLst>
                            <a:outerShdw blurRad="38100" dist="38100" dir="2700000" algn="tl">
                              <a:srgbClr val="000000">
                                <a:alpha val="43137"/>
                              </a:srgbClr>
                            </a:outerShdw>
                          </a:effectLst>
                        </a:rPr>
                        <a:t>Indice</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19" marR="91419" marT="45714" marB="45714" anchor="ctr"/>
                </a:tc>
                <a:tc>
                  <a:txBody>
                    <a:bodyPr/>
                    <a:lstStyle/>
                    <a:p>
                      <a:pPr algn="ctr"/>
                      <a:r>
                        <a:rPr lang="fr-FR" sz="1000" b="1" dirty="0" smtClean="0">
                          <a:effectLst>
                            <a:outerShdw blurRad="38100" dist="38100" dir="2700000" algn="tl">
                              <a:srgbClr val="000000">
                                <a:alpha val="43137"/>
                              </a:srgbClr>
                            </a:outerShdw>
                          </a:effectLst>
                        </a:rPr>
                        <a:t>Pays</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19" marR="91419" marT="45714" marB="45714"/>
                </a:tc>
                <a:tc gridSpan="2">
                  <a:txBody>
                    <a:bodyPr/>
                    <a:lstStyle/>
                    <a:p>
                      <a:pPr algn="ctr"/>
                      <a:r>
                        <a:rPr lang="fr-FR" sz="1000" b="1" dirty="0" smtClean="0">
                          <a:effectLst>
                            <a:outerShdw blurRad="38100" dist="38100" dir="2700000" algn="tl">
                              <a:srgbClr val="000000">
                                <a:alpha val="43137"/>
                              </a:srgbClr>
                            </a:outerShdw>
                          </a:effectLst>
                        </a:rPr>
                        <a:t>Maroc</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19" marR="91419" marT="45714" marB="45714"/>
                </a:tc>
                <a:tc hMerge="1">
                  <a:txBody>
                    <a:bodyPr/>
                    <a:lstStyle/>
                    <a:p>
                      <a:endParaRPr lang="fr-FR" sz="1200" dirty="0">
                        <a:latin typeface="Times New Roman" pitchFamily="18" charset="0"/>
                        <a:cs typeface="Times New Roman" pitchFamily="18" charset="0"/>
                      </a:endParaRPr>
                    </a:p>
                  </a:txBody>
                  <a:tcPr/>
                </a:tc>
              </a:tr>
              <a:tr h="365736">
                <a:tc vMerge="1">
                  <a:txBody>
                    <a:bodyPr/>
                    <a:lstStyle/>
                    <a:p>
                      <a:pPr algn="ctr"/>
                      <a:endParaRPr lang="fr-FR" sz="900" dirty="0">
                        <a:latin typeface="Times New Roman" pitchFamily="18" charset="0"/>
                        <a:cs typeface="Times New Roman" pitchFamily="18" charset="0"/>
                      </a:endParaRPr>
                    </a:p>
                  </a:txBody>
                  <a:tcPr/>
                </a:tc>
                <a:tc>
                  <a:txBody>
                    <a:bodyPr/>
                    <a:lstStyle/>
                    <a:p>
                      <a:pPr algn="ctr"/>
                      <a:r>
                        <a:rPr lang="fr-FR" sz="900" b="1" dirty="0" smtClean="0">
                          <a:solidFill>
                            <a:schemeClr val="bg1"/>
                          </a:solidFill>
                          <a:effectLst>
                            <a:outerShdw blurRad="38100" dist="38100" dir="2700000" algn="tl">
                              <a:srgbClr val="000000">
                                <a:alpha val="43137"/>
                              </a:srgbClr>
                            </a:outerShdw>
                          </a:effectLst>
                        </a:rPr>
                        <a:t>Composantes</a:t>
                      </a:r>
                      <a:endParaRPr lang="fr-FR" sz="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19" marR="91419" marT="45714" marB="4571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dirty="0" smtClean="0">
                          <a:solidFill>
                            <a:schemeClr val="bg1"/>
                          </a:solidFill>
                          <a:effectLst>
                            <a:outerShdw blurRad="38100" dist="38100" dir="2700000" algn="tl">
                              <a:srgbClr val="000000">
                                <a:alpha val="43137"/>
                              </a:srgbClr>
                            </a:outerShdw>
                          </a:effectLst>
                        </a:rPr>
                        <a:t>2015</a:t>
                      </a:r>
                      <a:endParaRPr lang="fr-FR" sz="9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19" marR="91419" marT="45714" marB="45714" anchor="ctr">
                    <a:solidFill>
                      <a:schemeClr val="accent2"/>
                    </a:solidFill>
                  </a:tcPr>
                </a:tc>
                <a:tc>
                  <a:txBody>
                    <a:bodyPr/>
                    <a:lstStyle/>
                    <a:p>
                      <a:pPr algn="ctr"/>
                      <a:r>
                        <a:rPr lang="fr-FR" sz="900" b="1" dirty="0" smtClean="0">
                          <a:solidFill>
                            <a:schemeClr val="bg1"/>
                          </a:solidFill>
                          <a:effectLst>
                            <a:outerShdw blurRad="38100" dist="38100" dir="2700000" algn="tl">
                              <a:srgbClr val="000000">
                                <a:alpha val="43137"/>
                              </a:srgbClr>
                            </a:outerShdw>
                          </a:effectLst>
                        </a:rPr>
                        <a:t>2014</a:t>
                      </a:r>
                      <a:endParaRPr lang="fr-FR" sz="9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19" marR="91419" marT="45714" marB="45714" anchor="ctr">
                    <a:solidFill>
                      <a:schemeClr val="accent2"/>
                    </a:solidFill>
                  </a:tcPr>
                </a:tc>
              </a:tr>
              <a:tr h="14160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C00000"/>
                          </a:solidFill>
                          <a:effectLst>
                            <a:outerShdw blurRad="38100" dist="38100" dir="2700000" algn="tl">
                              <a:srgbClr val="C0C0C0"/>
                            </a:outerShdw>
                          </a:effectLst>
                        </a:rPr>
                        <a:t>The Network</a:t>
                      </a:r>
                      <a:r>
                        <a:rPr lang="en-US" sz="900" b="1" baseline="0" dirty="0" smtClean="0">
                          <a:solidFill>
                            <a:srgbClr val="C00000"/>
                          </a:solidFill>
                          <a:effectLst>
                            <a:outerShdw blurRad="38100" dist="38100" dir="2700000" algn="tl">
                              <a:srgbClr val="C0C0C0"/>
                            </a:outerShdw>
                          </a:effectLst>
                        </a:rPr>
                        <a:t> </a:t>
                      </a:r>
                      <a:r>
                        <a:rPr lang="en-US" sz="900" b="1" baseline="0" dirty="0" err="1" smtClean="0">
                          <a:solidFill>
                            <a:srgbClr val="C00000"/>
                          </a:solidFill>
                          <a:effectLst>
                            <a:outerShdw blurRad="38100" dist="38100" dir="2700000" algn="tl">
                              <a:srgbClr val="C0C0C0"/>
                            </a:outerShdw>
                          </a:effectLst>
                        </a:rPr>
                        <a:t>Readness</a:t>
                      </a:r>
                      <a:r>
                        <a:rPr lang="en-US" sz="900" b="1" baseline="0" dirty="0" smtClean="0">
                          <a:solidFill>
                            <a:srgbClr val="C00000"/>
                          </a:solidFill>
                          <a:effectLst>
                            <a:outerShdw blurRad="38100" dist="38100" dir="2700000" algn="tl">
                              <a:srgbClr val="C0C0C0"/>
                            </a:outerShdw>
                          </a:effectLst>
                        </a:rPr>
                        <a:t> Index</a:t>
                      </a:r>
                      <a:endParaRPr lang="en-US" sz="900" b="1" dirty="0" smtClean="0">
                        <a:solidFill>
                          <a:srgbClr val="C00000"/>
                        </a:solidFill>
                        <a:effectLst>
                          <a:outerShdw blurRad="38100" dist="38100" dir="2700000" algn="tl">
                            <a:srgbClr val="C0C0C0"/>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latin typeface="Calibri" pitchFamily="34" charset="0"/>
                          <a:cs typeface="Times" pitchFamily="18" charset="0"/>
                        </a:rPr>
                        <a:t>(sur un total de 148 pays en 2014 et 144 pays en 2013)</a:t>
                      </a:r>
                    </a:p>
                  </a:txBody>
                  <a:tcPr marL="91419" marR="91419" marT="45714" marB="45714" anchor="ctr">
                    <a:solidFill>
                      <a:schemeClr val="accent1">
                        <a:lumMod val="20000"/>
                        <a:lumOff val="80000"/>
                      </a:schemeClr>
                    </a:solidFill>
                  </a:tcPr>
                </a:tc>
                <a:tc>
                  <a:txBody>
                    <a:bodyPr/>
                    <a:lstStyle/>
                    <a:p>
                      <a:pPr algn="ctr" rtl="0" fontAlgn="ctr"/>
                      <a:r>
                        <a:rPr lang="fr-FR" sz="900" u="none" strike="noStrike" dirty="0" smtClean="0">
                          <a:solidFill>
                            <a:srgbClr val="C00000"/>
                          </a:solidFill>
                          <a:effectLst>
                            <a:outerShdw blurRad="38100" dist="38100" dir="2700000" algn="tl">
                              <a:srgbClr val="000000">
                                <a:alpha val="43137"/>
                              </a:srgbClr>
                            </a:outerShdw>
                          </a:effectLst>
                        </a:rPr>
                        <a:t>Classement global</a:t>
                      </a:r>
                      <a:endParaRPr lang="fr-FR" sz="900" b="1" i="1" u="none" strike="noStrike"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3" marR="9523" marT="9524" marB="0" anchor="ctr">
                    <a:solidFill>
                      <a:schemeClr val="accent1">
                        <a:lumMod val="20000"/>
                        <a:lumOff val="80000"/>
                      </a:schemeClr>
                    </a:solidFill>
                  </a:tcPr>
                </a:tc>
                <a:tc>
                  <a:txBody>
                    <a:bodyPr/>
                    <a:lstStyle/>
                    <a:p>
                      <a:pPr algn="ctr" rtl="0" fontAlgn="ctr"/>
                      <a:r>
                        <a:rPr lang="fr-FR" sz="1000" b="1" i="0" u="none" strike="noStrike"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78</a:t>
                      </a:r>
                      <a:endParaRPr lang="fr-FR" sz="1000" b="1" i="0" u="none" strike="noStrike"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3" marR="9523" marT="9524" marB="0" anchor="ctr">
                    <a:solidFill>
                      <a:schemeClr val="accent1">
                        <a:lumMod val="20000"/>
                        <a:lumOff val="80000"/>
                      </a:schemeClr>
                    </a:solidFill>
                  </a:tcPr>
                </a:tc>
                <a:tc>
                  <a:txBody>
                    <a:bodyPr/>
                    <a:lstStyle/>
                    <a:p>
                      <a:pPr algn="ctr" rtl="0" fontAlgn="ctr"/>
                      <a:r>
                        <a:rPr lang="fr-FR" sz="1000" u="none" strike="noStrike" dirty="0" smtClean="0">
                          <a:solidFill>
                            <a:srgbClr val="C00000"/>
                          </a:solidFill>
                          <a:effectLst>
                            <a:outerShdw blurRad="38100" dist="38100" dir="2700000" algn="tl">
                              <a:srgbClr val="000000">
                                <a:alpha val="43137"/>
                              </a:srgbClr>
                            </a:outerShdw>
                          </a:effectLst>
                        </a:rPr>
                        <a:t>90</a:t>
                      </a:r>
                      <a:endParaRPr lang="fr-FR" sz="1000" b="1" i="0" u="none" strike="noStrike"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3" marR="9523" marT="9524" marB="0" anchor="ctr">
                    <a:solidFill>
                      <a:schemeClr val="accent1">
                        <a:lumMod val="20000"/>
                        <a:lumOff val="80000"/>
                      </a:schemeClr>
                    </a:solidFill>
                  </a:tcPr>
                </a:tc>
              </a:tr>
            </a:tbl>
          </a:graphicData>
        </a:graphic>
      </p:graphicFrame>
      <p:graphicFrame>
        <p:nvGraphicFramePr>
          <p:cNvPr id="4" name="Tableau 3"/>
          <p:cNvGraphicFramePr>
            <a:graphicFrameLocks noGrp="1"/>
          </p:cNvGraphicFramePr>
          <p:nvPr/>
        </p:nvGraphicFramePr>
        <p:xfrm>
          <a:off x="3203575" y="4365625"/>
          <a:ext cx="2817813" cy="2057447"/>
        </p:xfrm>
        <a:graphic>
          <a:graphicData uri="http://schemas.openxmlformats.org/drawingml/2006/table">
            <a:tbl>
              <a:tblPr firstRow="1" bandRow="1">
                <a:tableStyleId>{21E4AEA4-8DFA-4A89-87EB-49C32662AFE0}</a:tableStyleId>
              </a:tblPr>
              <a:tblGrid>
                <a:gridCol w="828438"/>
                <a:gridCol w="1044093"/>
                <a:gridCol w="481094"/>
                <a:gridCol w="464188"/>
              </a:tblGrid>
              <a:tr h="309027">
                <a:tc rowSpan="2">
                  <a:txBody>
                    <a:bodyPr/>
                    <a:lstStyle/>
                    <a:p>
                      <a:pPr algn="ctr"/>
                      <a:r>
                        <a:rPr lang="fr-FR" sz="1000" b="1" dirty="0" smtClean="0">
                          <a:effectLst>
                            <a:outerShdw blurRad="38100" dist="38100" dir="2700000" algn="tl">
                              <a:srgbClr val="000000">
                                <a:alpha val="43137"/>
                              </a:srgbClr>
                            </a:outerShdw>
                          </a:effectLst>
                        </a:rPr>
                        <a:t>Indice</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62" marR="91462" marT="45691" marB="45691" anchor="ctr"/>
                </a:tc>
                <a:tc>
                  <a:txBody>
                    <a:bodyPr/>
                    <a:lstStyle/>
                    <a:p>
                      <a:pPr algn="ctr"/>
                      <a:r>
                        <a:rPr lang="fr-FR" sz="1000" b="1" dirty="0" smtClean="0">
                          <a:effectLst>
                            <a:outerShdw blurRad="38100" dist="38100" dir="2700000" algn="tl">
                              <a:srgbClr val="000000">
                                <a:alpha val="43137"/>
                              </a:srgbClr>
                            </a:outerShdw>
                          </a:effectLst>
                        </a:rPr>
                        <a:t>Pays</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62" marR="91462" marT="45691" marB="45691"/>
                </a:tc>
                <a:tc gridSpan="2">
                  <a:txBody>
                    <a:bodyPr/>
                    <a:lstStyle/>
                    <a:p>
                      <a:pPr algn="ctr"/>
                      <a:r>
                        <a:rPr lang="fr-FR" sz="1000" b="1" dirty="0" smtClean="0">
                          <a:effectLst>
                            <a:outerShdw blurRad="38100" dist="38100" dir="2700000" algn="tl">
                              <a:srgbClr val="000000">
                                <a:alpha val="43137"/>
                              </a:srgbClr>
                            </a:outerShdw>
                          </a:effectLst>
                        </a:rPr>
                        <a:t>Maroc</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62" marR="91462" marT="45691" marB="45691"/>
                </a:tc>
                <a:tc hMerge="1">
                  <a:txBody>
                    <a:bodyPr/>
                    <a:lstStyle/>
                    <a:p>
                      <a:endParaRPr lang="fr-FR" sz="1200" dirty="0">
                        <a:latin typeface="Times New Roman" pitchFamily="18" charset="0"/>
                        <a:cs typeface="Times New Roman" pitchFamily="18" charset="0"/>
                      </a:endParaRPr>
                    </a:p>
                  </a:txBody>
                  <a:tcPr/>
                </a:tc>
              </a:tr>
              <a:tr h="412795">
                <a:tc vMerge="1">
                  <a:txBody>
                    <a:bodyPr/>
                    <a:lstStyle/>
                    <a:p>
                      <a:pPr algn="ctr"/>
                      <a:endParaRPr lang="fr-FR" sz="900" dirty="0">
                        <a:latin typeface="Times New Roman" pitchFamily="18" charset="0"/>
                        <a:cs typeface="Times New Roman" pitchFamily="18" charset="0"/>
                      </a:endParaRPr>
                    </a:p>
                  </a:txBody>
                  <a:tcPr/>
                </a:tc>
                <a:tc>
                  <a:txBody>
                    <a:bodyPr/>
                    <a:lstStyle/>
                    <a:p>
                      <a:pPr algn="ctr"/>
                      <a:r>
                        <a:rPr lang="fr-FR" sz="900" b="1" dirty="0" smtClean="0">
                          <a:solidFill>
                            <a:schemeClr val="bg1"/>
                          </a:solidFill>
                          <a:effectLst>
                            <a:outerShdw blurRad="38100" dist="38100" dir="2700000" algn="tl">
                              <a:srgbClr val="000000">
                                <a:alpha val="43137"/>
                              </a:srgbClr>
                            </a:outerShdw>
                          </a:effectLst>
                        </a:rPr>
                        <a:t>Composantes</a:t>
                      </a:r>
                      <a:endParaRPr lang="fr-FR" sz="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62" marR="91462" marT="45691" marB="45691">
                    <a:solidFill>
                      <a:schemeClr val="accent2"/>
                    </a:solidFill>
                  </a:tcPr>
                </a:tc>
                <a:tc>
                  <a:txBody>
                    <a:bodyPr/>
                    <a:lstStyle/>
                    <a:p>
                      <a:pPr algn="ctr"/>
                      <a:r>
                        <a:rPr lang="fr-FR" sz="900" b="1" dirty="0" smtClean="0">
                          <a:solidFill>
                            <a:schemeClr val="bg1"/>
                          </a:solidFill>
                          <a:effectLst>
                            <a:outerShdw blurRad="38100" dist="38100" dir="2700000" algn="tl">
                              <a:srgbClr val="000000">
                                <a:alpha val="43137"/>
                              </a:srgbClr>
                            </a:outerShdw>
                          </a:effectLst>
                        </a:rPr>
                        <a:t>2014</a:t>
                      </a:r>
                      <a:endParaRPr lang="fr-FR" sz="9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62" marR="91462" marT="45691" marB="45691" anchor="ctr">
                    <a:solidFill>
                      <a:schemeClr val="accent2"/>
                    </a:solidFill>
                  </a:tcPr>
                </a:tc>
                <a:tc>
                  <a:txBody>
                    <a:bodyPr/>
                    <a:lstStyle/>
                    <a:p>
                      <a:pPr algn="ctr"/>
                      <a:r>
                        <a:rPr lang="fr-FR" sz="900" b="1" dirty="0" smtClean="0">
                          <a:solidFill>
                            <a:schemeClr val="bg1"/>
                          </a:solidFill>
                          <a:effectLst>
                            <a:outerShdw blurRad="38100" dist="38100" dir="2700000" algn="tl">
                              <a:srgbClr val="000000">
                                <a:alpha val="43137"/>
                              </a:srgbClr>
                            </a:outerShdw>
                          </a:effectLst>
                        </a:rPr>
                        <a:t>2012</a:t>
                      </a:r>
                      <a:endParaRPr lang="fr-FR" sz="9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62" marR="91462" marT="45691" marB="45691" anchor="ctr">
                    <a:solidFill>
                      <a:schemeClr val="accent2"/>
                    </a:solidFill>
                  </a:tcPr>
                </a:tc>
              </a:tr>
              <a:tr h="215872">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dirty="0" smtClean="0">
                          <a:solidFill>
                            <a:srgbClr val="C00000"/>
                          </a:solidFill>
                          <a:effectLst>
                            <a:outerShdw blurRad="38100" dist="38100" dir="2700000" algn="tl">
                              <a:srgbClr val="C0C0C0"/>
                            </a:outerShdw>
                          </a:effectLst>
                        </a:rPr>
                        <a:t>Indice du Développement du E-gouvernement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800" b="1" i="1" dirty="0" smtClean="0">
                          <a:latin typeface="Calibri" pitchFamily="34" charset="0"/>
                          <a:cs typeface="Times" pitchFamily="18" charset="0"/>
                        </a:rPr>
                        <a:t>(sur un total de 193 pays en 2012)</a:t>
                      </a:r>
                    </a:p>
                  </a:txBody>
                  <a:tcPr marL="91462" marR="91462" marT="45691" marB="45691" anchor="ctr">
                    <a:solidFill>
                      <a:schemeClr val="bg1">
                        <a:lumMod val="95000"/>
                      </a:schemeClr>
                    </a:solidFill>
                  </a:tcPr>
                </a:tc>
                <a:tc>
                  <a:txBody>
                    <a:bodyPr/>
                    <a:lstStyle/>
                    <a:p>
                      <a:pPr algn="ctr" rtl="0" fontAlgn="ctr"/>
                      <a:r>
                        <a:rPr lang="fr-FR" sz="900" u="none" strike="noStrike" kern="1200" dirty="0" smtClean="0">
                          <a:solidFill>
                            <a:srgbClr val="C00000"/>
                          </a:solidFill>
                          <a:effectLst>
                            <a:outerShdw blurRad="38100" dist="38100" dir="2700000" algn="tl">
                              <a:srgbClr val="000000">
                                <a:alpha val="43137"/>
                              </a:srgbClr>
                            </a:outerShdw>
                          </a:effectLst>
                        </a:rPr>
                        <a:t>Classement global</a:t>
                      </a:r>
                      <a:endParaRPr lang="fr-FR" sz="900" b="1" i="1" u="none" strike="noStrike" kern="1200" dirty="0">
                        <a:solidFill>
                          <a:srgbClr val="C00000"/>
                        </a:solidFill>
                        <a:effectLst>
                          <a:outerShdw blurRad="38100" dist="38100" dir="2700000" algn="tl">
                            <a:srgbClr val="000000">
                              <a:alpha val="43137"/>
                            </a:srgbClr>
                          </a:outerShdw>
                        </a:effectLst>
                        <a:latin typeface="+mn-lt"/>
                        <a:ea typeface="+mn-ea"/>
                        <a:cs typeface="+mn-cs"/>
                      </a:endParaRPr>
                    </a:p>
                  </a:txBody>
                  <a:tcPr marL="9528" marR="9528" marT="9520" marB="0" anchor="ctr">
                    <a:solidFill>
                      <a:schemeClr val="bg1">
                        <a:lumMod val="95000"/>
                      </a:schemeClr>
                    </a:solidFill>
                  </a:tcPr>
                </a:tc>
                <a:tc>
                  <a:txBody>
                    <a:bodyPr/>
                    <a:lstStyle/>
                    <a:p>
                      <a:pPr marL="0" algn="ctr" defTabSz="914400" rtl="0" eaLnBrk="1" fontAlgn="ctr" latinLnBrk="0" hangingPunct="1"/>
                      <a:r>
                        <a:rPr lang="fr-FR" sz="1000" b="1" u="none" strike="noStrike" kern="1200" dirty="0" smtClean="0">
                          <a:solidFill>
                            <a:srgbClr val="C00000"/>
                          </a:solidFill>
                          <a:effectLst>
                            <a:outerShdw blurRad="38100" dist="38100" dir="2700000" algn="tl">
                              <a:srgbClr val="000000">
                                <a:alpha val="43137"/>
                              </a:srgbClr>
                            </a:outerShdw>
                          </a:effectLst>
                          <a:latin typeface="+mn-lt"/>
                          <a:ea typeface="+mn-ea"/>
                          <a:cs typeface="+mn-cs"/>
                        </a:rPr>
                        <a:t>82</a:t>
                      </a:r>
                      <a:endParaRPr lang="fr-FR" sz="1000" b="1" u="none" strike="noStrike" kern="1200" dirty="0">
                        <a:solidFill>
                          <a:srgbClr val="C00000"/>
                        </a:solidFill>
                        <a:effectLst>
                          <a:outerShdw blurRad="38100" dist="38100" dir="2700000" algn="tl">
                            <a:srgbClr val="000000">
                              <a:alpha val="43137"/>
                            </a:srgbClr>
                          </a:outerShdw>
                        </a:effectLst>
                        <a:latin typeface="+mn-lt"/>
                        <a:ea typeface="+mn-ea"/>
                        <a:cs typeface="+mn-cs"/>
                      </a:endParaRPr>
                    </a:p>
                  </a:txBody>
                  <a:tcPr marL="9528" marR="9528" marT="9520" marB="0" anchor="ctr">
                    <a:solidFill>
                      <a:schemeClr val="bg1">
                        <a:lumMod val="95000"/>
                      </a:schemeClr>
                    </a:solidFill>
                  </a:tcPr>
                </a:tc>
                <a:tc>
                  <a:txBody>
                    <a:bodyPr/>
                    <a:lstStyle/>
                    <a:p>
                      <a:pPr marL="0" algn="ctr" defTabSz="914400" rtl="0" eaLnBrk="1" fontAlgn="ctr" latinLnBrk="0" hangingPunct="1"/>
                      <a:r>
                        <a:rPr lang="fr-FR" sz="1000" u="none" strike="noStrike" kern="1200" dirty="0" smtClean="0">
                          <a:solidFill>
                            <a:srgbClr val="C00000"/>
                          </a:solidFill>
                          <a:effectLst>
                            <a:outerShdw blurRad="38100" dist="38100" dir="2700000" algn="tl">
                              <a:srgbClr val="000000">
                                <a:alpha val="43137"/>
                              </a:srgbClr>
                            </a:outerShdw>
                          </a:effectLst>
                          <a:latin typeface="+mn-lt"/>
                          <a:ea typeface="+mn-ea"/>
                          <a:cs typeface="+mn-cs"/>
                        </a:rPr>
                        <a:t>120</a:t>
                      </a:r>
                      <a:endParaRPr lang="fr-FR" sz="1000" u="none" strike="noStrike" kern="1200" dirty="0">
                        <a:solidFill>
                          <a:srgbClr val="C00000"/>
                        </a:solidFill>
                        <a:effectLst>
                          <a:outerShdw blurRad="38100" dist="38100" dir="2700000" algn="tl">
                            <a:srgbClr val="000000">
                              <a:alpha val="43137"/>
                            </a:srgbClr>
                          </a:outerShdw>
                        </a:effectLst>
                        <a:latin typeface="+mn-lt"/>
                        <a:ea typeface="+mn-ea"/>
                        <a:cs typeface="+mn-cs"/>
                      </a:endParaRPr>
                    </a:p>
                  </a:txBody>
                  <a:tcPr marL="9528" marR="9528" marT="9520" marB="0" anchor="ctr">
                    <a:solidFill>
                      <a:schemeClr val="bg1">
                        <a:lumMod val="95000"/>
                      </a:schemeClr>
                    </a:solidFill>
                  </a:tcPr>
                </a:tc>
              </a:tr>
              <a:tr h="378410">
                <a:tc vMerge="1">
                  <a:txBody>
                    <a:bodyPr/>
                    <a:lstStyle/>
                    <a:p>
                      <a:endParaRPr lang="fr-FR"/>
                    </a:p>
                  </a:txBody>
                  <a:tcPr/>
                </a:tc>
                <a:tc>
                  <a:txBody>
                    <a:bodyPr/>
                    <a:lstStyle/>
                    <a:p>
                      <a:pPr algn="l" rtl="0" fontAlgn="ctr"/>
                      <a:r>
                        <a:rPr lang="fr-FR" sz="900" u="none" strike="noStrike" dirty="0" smtClean="0"/>
                        <a:t>Indice des services en ligne</a:t>
                      </a:r>
                      <a:endParaRPr lang="fr-FR" sz="900" b="1" i="1" u="none" strike="noStrike" dirty="0">
                        <a:solidFill>
                          <a:schemeClr val="accent6">
                            <a:lumMod val="50000"/>
                          </a:schemeClr>
                        </a:solidFill>
                        <a:latin typeface="Times New Roman" pitchFamily="18" charset="0"/>
                        <a:cs typeface="Times New Roman" pitchFamily="18" charset="0"/>
                      </a:endParaRPr>
                    </a:p>
                  </a:txBody>
                  <a:tcPr marL="72017" marR="9528" marT="9520" marB="0" anchor="ctr">
                    <a:solidFill>
                      <a:schemeClr val="bg1">
                        <a:lumMod val="95000"/>
                      </a:schemeClr>
                    </a:solidFill>
                  </a:tcPr>
                </a:tc>
                <a:tc>
                  <a:txBody>
                    <a:bodyPr/>
                    <a:lstStyle/>
                    <a:p>
                      <a:pPr algn="ctr" rtl="0" fontAlgn="ctr"/>
                      <a:r>
                        <a:rPr lang="fr-FR" sz="900" u="none" strike="noStrike" kern="1200" dirty="0" smtClean="0">
                          <a:solidFill>
                            <a:schemeClr val="dk1"/>
                          </a:solidFill>
                          <a:latin typeface="+mn-lt"/>
                          <a:ea typeface="+mn-ea"/>
                          <a:cs typeface="+mn-cs"/>
                        </a:rPr>
                        <a:t>30</a:t>
                      </a:r>
                      <a:endParaRPr lang="fr-FR" sz="900" u="none" strike="noStrike" kern="1200" dirty="0">
                        <a:solidFill>
                          <a:schemeClr val="dk1"/>
                        </a:solidFill>
                        <a:latin typeface="+mn-lt"/>
                        <a:ea typeface="+mn-ea"/>
                        <a:cs typeface="+mn-cs"/>
                      </a:endParaRPr>
                    </a:p>
                  </a:txBody>
                  <a:tcPr marL="9528" marR="9528" marT="9520" marB="0" anchor="ctr">
                    <a:solidFill>
                      <a:schemeClr val="bg1">
                        <a:lumMod val="95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56</a:t>
                      </a:r>
                      <a:endParaRPr lang="fr-FR" sz="900" u="none" strike="noStrike" kern="1200" dirty="0">
                        <a:solidFill>
                          <a:schemeClr val="dk1"/>
                        </a:solidFill>
                        <a:latin typeface="+mn-lt"/>
                        <a:ea typeface="+mn-ea"/>
                        <a:cs typeface="+mn-cs"/>
                      </a:endParaRPr>
                    </a:p>
                  </a:txBody>
                  <a:tcPr marL="9528" marR="9528" marT="9520" marB="0" anchor="ctr">
                    <a:solidFill>
                      <a:schemeClr val="bg1">
                        <a:lumMod val="95000"/>
                      </a:schemeClr>
                    </a:solidFill>
                  </a:tcPr>
                </a:tc>
              </a:tr>
              <a:tr h="420953">
                <a:tc vMerge="1">
                  <a:txBody>
                    <a:bodyPr/>
                    <a:lstStyle/>
                    <a:p>
                      <a:endParaRPr lang="fr-FR"/>
                    </a:p>
                  </a:txBody>
                  <a:tcPr/>
                </a:tc>
                <a:tc>
                  <a:txBody>
                    <a:bodyPr/>
                    <a:lstStyle/>
                    <a:p>
                      <a:pPr algn="l" rtl="0" fontAlgn="ctr"/>
                      <a:r>
                        <a:rPr lang="fr-FR" sz="900" u="none" strike="noStrike" dirty="0" smtClean="0"/>
                        <a:t>Indice des télécommunications</a:t>
                      </a:r>
                      <a:endParaRPr lang="fr-FR" sz="900" b="1" i="1" u="none" strike="noStrike" dirty="0">
                        <a:solidFill>
                          <a:schemeClr val="accent6">
                            <a:lumMod val="50000"/>
                          </a:schemeClr>
                        </a:solidFill>
                        <a:latin typeface="Times New Roman" pitchFamily="18" charset="0"/>
                        <a:cs typeface="Times New Roman" pitchFamily="18" charset="0"/>
                      </a:endParaRPr>
                    </a:p>
                  </a:txBody>
                  <a:tcPr marL="72017" marR="9528" marT="9520" marB="0" anchor="ctr">
                    <a:solidFill>
                      <a:schemeClr val="bg1">
                        <a:lumMod val="95000"/>
                      </a:schemeClr>
                    </a:solidFill>
                  </a:tcPr>
                </a:tc>
                <a:tc>
                  <a:txBody>
                    <a:bodyPr/>
                    <a:lstStyle/>
                    <a:p>
                      <a:pPr algn="ctr" rtl="0" fontAlgn="ctr"/>
                      <a:r>
                        <a:rPr lang="fr-FR" sz="900" u="none" strike="noStrike" kern="1200" dirty="0" smtClean="0">
                          <a:solidFill>
                            <a:schemeClr val="dk1"/>
                          </a:solidFill>
                          <a:latin typeface="+mn-lt"/>
                          <a:ea typeface="+mn-ea"/>
                          <a:cs typeface="+mn-cs"/>
                        </a:rPr>
                        <a:t>93</a:t>
                      </a:r>
                      <a:endParaRPr lang="fr-FR" sz="900" u="none" strike="noStrike" kern="1200" dirty="0">
                        <a:solidFill>
                          <a:schemeClr val="dk1"/>
                        </a:solidFill>
                        <a:latin typeface="+mn-lt"/>
                        <a:ea typeface="+mn-ea"/>
                        <a:cs typeface="+mn-cs"/>
                      </a:endParaRPr>
                    </a:p>
                  </a:txBody>
                  <a:tcPr marL="9528" marR="9528" marT="9520" marB="0" anchor="ctr">
                    <a:solidFill>
                      <a:schemeClr val="bg1">
                        <a:lumMod val="95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92</a:t>
                      </a:r>
                      <a:endParaRPr lang="fr-FR" sz="900" u="none" strike="noStrike" kern="1200" dirty="0">
                        <a:solidFill>
                          <a:schemeClr val="dk1"/>
                        </a:solidFill>
                        <a:latin typeface="+mn-lt"/>
                        <a:ea typeface="+mn-ea"/>
                        <a:cs typeface="+mn-cs"/>
                      </a:endParaRPr>
                    </a:p>
                  </a:txBody>
                  <a:tcPr marL="9528" marR="9528" marT="9520" marB="0" anchor="ctr">
                    <a:solidFill>
                      <a:schemeClr val="bg1">
                        <a:lumMod val="95000"/>
                      </a:schemeClr>
                    </a:solidFill>
                  </a:tcPr>
                </a:tc>
              </a:tr>
              <a:tr h="320343">
                <a:tc vMerge="1">
                  <a:txBody>
                    <a:bodyPr/>
                    <a:lstStyle/>
                    <a:p>
                      <a:endParaRPr lang="fr-FR"/>
                    </a:p>
                  </a:txBody>
                  <a:tcPr/>
                </a:tc>
                <a:tc>
                  <a:txBody>
                    <a:bodyPr/>
                    <a:lstStyle/>
                    <a:p>
                      <a:pPr algn="l" rtl="0" fontAlgn="ctr"/>
                      <a:r>
                        <a:rPr lang="fr-FR" sz="900" u="none" strike="noStrike" dirty="0" smtClean="0"/>
                        <a:t>Indice du capital humain</a:t>
                      </a:r>
                      <a:endParaRPr lang="fr-FR" sz="900" b="1" i="1" u="none" strike="noStrike" dirty="0" smtClean="0">
                        <a:solidFill>
                          <a:schemeClr val="accent6">
                            <a:lumMod val="50000"/>
                          </a:schemeClr>
                        </a:solidFill>
                        <a:latin typeface="Times New Roman" pitchFamily="18" charset="0"/>
                        <a:cs typeface="Times New Roman" pitchFamily="18" charset="0"/>
                      </a:endParaRPr>
                    </a:p>
                  </a:txBody>
                  <a:tcPr marL="72017" marR="9528" marT="9520" marB="0" anchor="ctr">
                    <a:solidFill>
                      <a:schemeClr val="bg1">
                        <a:lumMod val="95000"/>
                      </a:schemeClr>
                    </a:solidFill>
                  </a:tcPr>
                </a:tc>
                <a:tc>
                  <a:txBody>
                    <a:bodyPr/>
                    <a:lstStyle/>
                    <a:p>
                      <a:pPr algn="ctr" rtl="0" fontAlgn="ctr"/>
                      <a:r>
                        <a:rPr lang="fr-FR" sz="900" u="none" strike="noStrike" kern="1200" dirty="0" smtClean="0">
                          <a:solidFill>
                            <a:schemeClr val="dk1"/>
                          </a:solidFill>
                          <a:latin typeface="+mn-lt"/>
                          <a:ea typeface="+mn-ea"/>
                          <a:cs typeface="+mn-cs"/>
                        </a:rPr>
                        <a:t>153</a:t>
                      </a:r>
                      <a:endParaRPr lang="fr-FR" sz="900" u="none" strike="noStrike" kern="1200" dirty="0">
                        <a:solidFill>
                          <a:schemeClr val="dk1"/>
                        </a:solidFill>
                        <a:latin typeface="+mn-lt"/>
                        <a:ea typeface="+mn-ea"/>
                        <a:cs typeface="+mn-cs"/>
                      </a:endParaRPr>
                    </a:p>
                  </a:txBody>
                  <a:tcPr marL="9528" marR="9528" marT="9520" marB="0" anchor="ctr">
                    <a:solidFill>
                      <a:schemeClr val="bg1">
                        <a:lumMod val="95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167</a:t>
                      </a:r>
                      <a:endParaRPr lang="fr-FR" sz="900" u="none" strike="noStrike" kern="1200" dirty="0">
                        <a:solidFill>
                          <a:schemeClr val="dk1"/>
                        </a:solidFill>
                        <a:latin typeface="+mn-lt"/>
                        <a:ea typeface="+mn-ea"/>
                        <a:cs typeface="+mn-cs"/>
                      </a:endParaRPr>
                    </a:p>
                  </a:txBody>
                  <a:tcPr marL="9528" marR="9528" marT="9520" marB="0" anchor="ctr">
                    <a:solidFill>
                      <a:schemeClr val="bg1">
                        <a:lumMod val="95000"/>
                      </a:schemeClr>
                    </a:solidFill>
                  </a:tcPr>
                </a:tc>
              </a:tr>
            </a:tbl>
          </a:graphicData>
        </a:graphic>
      </p:graphicFrame>
      <p:graphicFrame>
        <p:nvGraphicFramePr>
          <p:cNvPr id="5" name="Tableau 4"/>
          <p:cNvGraphicFramePr>
            <a:graphicFrameLocks noGrp="1"/>
          </p:cNvGraphicFramePr>
          <p:nvPr/>
        </p:nvGraphicFramePr>
        <p:xfrm>
          <a:off x="6083300" y="4365625"/>
          <a:ext cx="3060700" cy="2000250"/>
        </p:xfrm>
        <a:graphic>
          <a:graphicData uri="http://schemas.openxmlformats.org/drawingml/2006/table">
            <a:tbl>
              <a:tblPr firstRow="1" bandRow="1">
                <a:tableStyleId>{21E4AEA4-8DFA-4A89-87EB-49C32662AFE0}</a:tableStyleId>
              </a:tblPr>
              <a:tblGrid>
                <a:gridCol w="899847"/>
                <a:gridCol w="1117015"/>
                <a:gridCol w="539639"/>
                <a:gridCol w="504199"/>
              </a:tblGrid>
              <a:tr h="294954">
                <a:tc rowSpan="2">
                  <a:txBody>
                    <a:bodyPr/>
                    <a:lstStyle/>
                    <a:p>
                      <a:pPr algn="ctr"/>
                      <a:r>
                        <a:rPr lang="fr-FR" sz="1000" b="1" dirty="0" smtClean="0">
                          <a:effectLst>
                            <a:outerShdw blurRad="38100" dist="38100" dir="2700000" algn="tl">
                              <a:srgbClr val="000000">
                                <a:alpha val="43137"/>
                              </a:srgbClr>
                            </a:outerShdw>
                          </a:effectLst>
                        </a:rPr>
                        <a:t>Indice</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66" marR="91466" marT="45708" marB="45708" anchor="ctr"/>
                </a:tc>
                <a:tc>
                  <a:txBody>
                    <a:bodyPr/>
                    <a:lstStyle/>
                    <a:p>
                      <a:pPr algn="ctr"/>
                      <a:r>
                        <a:rPr lang="fr-FR" sz="1000" b="1" dirty="0" smtClean="0">
                          <a:effectLst>
                            <a:outerShdw blurRad="38100" dist="38100" dir="2700000" algn="tl">
                              <a:srgbClr val="000000">
                                <a:alpha val="43137"/>
                              </a:srgbClr>
                            </a:outerShdw>
                          </a:effectLst>
                        </a:rPr>
                        <a:t>Pays</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66" marR="91466" marT="45708" marB="45708"/>
                </a:tc>
                <a:tc gridSpan="2">
                  <a:txBody>
                    <a:bodyPr/>
                    <a:lstStyle/>
                    <a:p>
                      <a:pPr algn="ctr"/>
                      <a:r>
                        <a:rPr lang="fr-FR" sz="1000" b="1" dirty="0" smtClean="0">
                          <a:effectLst>
                            <a:outerShdw blurRad="38100" dist="38100" dir="2700000" algn="tl">
                              <a:srgbClr val="000000">
                                <a:alpha val="43137"/>
                              </a:srgbClr>
                            </a:outerShdw>
                          </a:effectLst>
                        </a:rPr>
                        <a:t>Maroc</a:t>
                      </a:r>
                      <a:endParaRPr lang="fr-FR" sz="1000" b="1" dirty="0">
                        <a:effectLst>
                          <a:outerShdw blurRad="38100" dist="38100" dir="2700000" algn="tl">
                            <a:srgbClr val="000000">
                              <a:alpha val="43137"/>
                            </a:srgbClr>
                          </a:outerShdw>
                        </a:effectLst>
                        <a:latin typeface="Times New Roman" pitchFamily="18" charset="0"/>
                        <a:cs typeface="Times New Roman" pitchFamily="18" charset="0"/>
                      </a:endParaRPr>
                    </a:p>
                  </a:txBody>
                  <a:tcPr marL="91466" marR="91466" marT="45708" marB="45708"/>
                </a:tc>
                <a:tc hMerge="1">
                  <a:txBody>
                    <a:bodyPr/>
                    <a:lstStyle/>
                    <a:p>
                      <a:endParaRPr lang="fr-FR" sz="1200" dirty="0">
                        <a:latin typeface="Times New Roman" pitchFamily="18" charset="0"/>
                        <a:cs typeface="Times New Roman" pitchFamily="18" charset="0"/>
                      </a:endParaRPr>
                    </a:p>
                  </a:txBody>
                  <a:tcPr/>
                </a:tc>
              </a:tr>
              <a:tr h="541768">
                <a:tc vMerge="1">
                  <a:txBody>
                    <a:bodyPr/>
                    <a:lstStyle/>
                    <a:p>
                      <a:pPr algn="ctr"/>
                      <a:endParaRPr lang="fr-FR" sz="900" dirty="0">
                        <a:latin typeface="Times New Roman" pitchFamily="18" charset="0"/>
                        <a:cs typeface="Times New Roman" pitchFamily="18" charset="0"/>
                      </a:endParaRPr>
                    </a:p>
                  </a:txBody>
                  <a:tcPr/>
                </a:tc>
                <a:tc>
                  <a:txBody>
                    <a:bodyPr/>
                    <a:lstStyle/>
                    <a:p>
                      <a:pPr algn="ctr"/>
                      <a:r>
                        <a:rPr lang="fr-FR" sz="900" b="1" dirty="0" smtClean="0">
                          <a:solidFill>
                            <a:schemeClr val="bg1"/>
                          </a:solidFill>
                          <a:effectLst>
                            <a:outerShdw blurRad="38100" dist="38100" dir="2700000" algn="tl">
                              <a:srgbClr val="000000">
                                <a:alpha val="43137"/>
                              </a:srgbClr>
                            </a:outerShdw>
                          </a:effectLst>
                        </a:rPr>
                        <a:t>Composantes</a:t>
                      </a:r>
                      <a:endParaRPr lang="fr-FR" sz="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66" marR="91466" marT="45708" marB="45708">
                    <a:solidFill>
                      <a:schemeClr val="accent2"/>
                    </a:solidFill>
                  </a:tcPr>
                </a:tc>
                <a:tc>
                  <a:txBody>
                    <a:bodyPr/>
                    <a:lstStyle/>
                    <a:p>
                      <a:pPr marL="0" algn="l" defTabSz="914400" rtl="0" eaLnBrk="1" latinLnBrk="0" hangingPunct="1"/>
                      <a:r>
                        <a:rPr lang="fr-FR" sz="900" b="1" kern="1200" dirty="0" smtClean="0">
                          <a:solidFill>
                            <a:schemeClr val="bg1"/>
                          </a:solidFill>
                          <a:effectLst>
                            <a:outerShdw blurRad="38100" dist="38100" dir="2700000" algn="tl">
                              <a:srgbClr val="000000">
                                <a:alpha val="43137"/>
                              </a:srgbClr>
                            </a:outerShdw>
                          </a:effectLst>
                          <a:latin typeface="+mn-lt"/>
                          <a:ea typeface="+mn-ea"/>
                          <a:cs typeface="+mn-cs"/>
                        </a:rPr>
                        <a:t>2013</a:t>
                      </a:r>
                      <a:endParaRPr lang="fr-FR" sz="900" b="1" kern="1200" dirty="0">
                        <a:solidFill>
                          <a:schemeClr val="bg1"/>
                        </a:solidFill>
                        <a:effectLst>
                          <a:outerShdw blurRad="38100" dist="38100" dir="2700000" algn="tl">
                            <a:srgbClr val="000000">
                              <a:alpha val="43137"/>
                            </a:srgbClr>
                          </a:outerShdw>
                        </a:effectLst>
                        <a:latin typeface="+mn-lt"/>
                        <a:ea typeface="+mn-ea"/>
                        <a:cs typeface="+mn-cs"/>
                      </a:endParaRPr>
                    </a:p>
                  </a:txBody>
                  <a:tcPr marL="91466" marR="91466" marT="45708" marB="45708" anchor="ctr">
                    <a:solidFill>
                      <a:schemeClr val="accent2"/>
                    </a:solidFill>
                  </a:tcPr>
                </a:tc>
                <a:tc>
                  <a:txBody>
                    <a:bodyPr/>
                    <a:lstStyle/>
                    <a:p>
                      <a:pPr algn="ctr"/>
                      <a:r>
                        <a:rPr lang="fr-FR" sz="900" b="1" dirty="0" smtClean="0">
                          <a:solidFill>
                            <a:schemeClr val="bg1"/>
                          </a:solidFill>
                          <a:effectLst>
                            <a:outerShdw blurRad="38100" dist="38100" dir="2700000" algn="tl">
                              <a:srgbClr val="000000">
                                <a:alpha val="43137"/>
                              </a:srgbClr>
                            </a:outerShdw>
                          </a:effectLst>
                        </a:rPr>
                        <a:t>2012</a:t>
                      </a:r>
                      <a:endParaRPr lang="fr-FR" sz="9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66" marR="91466" marT="45708" marB="45708" anchor="ctr">
                    <a:solidFill>
                      <a:schemeClr val="accent2"/>
                    </a:solidFill>
                  </a:tcPr>
                </a:tc>
              </a:tr>
              <a:tr h="255976">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dirty="0" smtClean="0">
                          <a:solidFill>
                            <a:srgbClr val="C00000"/>
                          </a:solidFill>
                          <a:effectLst>
                            <a:outerShdw blurRad="38100" dist="38100" dir="2700000" algn="tl">
                              <a:srgbClr val="C0C0C0"/>
                            </a:outerShdw>
                          </a:effectLst>
                        </a:rPr>
                        <a:t>L'indice de développement des TIC (IDI)</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latin typeface="Calibri" pitchFamily="34" charset="0"/>
                          <a:cs typeface="Times" pitchFamily="18" charset="0"/>
                        </a:rPr>
                        <a:t>(sur un total de 157 pays en 2012)</a:t>
                      </a:r>
                    </a:p>
                  </a:txBody>
                  <a:tcPr marL="91466" marR="91466" marT="45708" marB="45708" anchor="ctr">
                    <a:solidFill>
                      <a:schemeClr val="accent3">
                        <a:lumMod val="40000"/>
                        <a:lumOff val="60000"/>
                      </a:schemeClr>
                    </a:solidFill>
                  </a:tcPr>
                </a:tc>
                <a:tc>
                  <a:txBody>
                    <a:bodyPr/>
                    <a:lstStyle/>
                    <a:p>
                      <a:pPr algn="ctr" rtl="0" fontAlgn="ctr"/>
                      <a:r>
                        <a:rPr lang="fr-FR" sz="900" u="none" strike="noStrike" kern="1200" dirty="0" smtClean="0">
                          <a:solidFill>
                            <a:srgbClr val="C00000"/>
                          </a:solidFill>
                          <a:effectLst>
                            <a:outerShdw blurRad="38100" dist="38100" dir="2700000" algn="tl">
                              <a:srgbClr val="000000">
                                <a:alpha val="43137"/>
                              </a:srgbClr>
                            </a:outerShdw>
                          </a:effectLst>
                        </a:rPr>
                        <a:t>Classement global </a:t>
                      </a:r>
                      <a:endParaRPr lang="fr-FR" sz="900" b="1" i="1" u="none" strike="noStrike" kern="1200" dirty="0" smtClean="0">
                        <a:solidFill>
                          <a:srgbClr val="C00000"/>
                        </a:solidFill>
                        <a:effectLst>
                          <a:outerShdw blurRad="38100" dist="38100" dir="2700000" algn="tl">
                            <a:srgbClr val="000000">
                              <a:alpha val="43137"/>
                            </a:srgbClr>
                          </a:outerShdw>
                        </a:effectLst>
                        <a:latin typeface="+mn-lt"/>
                        <a:ea typeface="+mn-ea"/>
                        <a:cs typeface="+mn-cs"/>
                      </a:endParaRPr>
                    </a:p>
                  </a:txBody>
                  <a:tcPr marL="9528"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96</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89</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r>
              <a:tr h="255976">
                <a:tc vMerge="1">
                  <a:txBody>
                    <a:bodyPr/>
                    <a:lstStyle/>
                    <a:p>
                      <a:endParaRPr lang="fr-FR"/>
                    </a:p>
                  </a:txBody>
                  <a:tcPr/>
                </a:tc>
                <a:tc>
                  <a:txBody>
                    <a:bodyPr/>
                    <a:lstStyle/>
                    <a:p>
                      <a:pPr algn="l" rtl="0" fontAlgn="ctr"/>
                      <a:r>
                        <a:rPr lang="fr-FR" sz="900" u="none" strike="noStrike" dirty="0"/>
                        <a:t>Accès aux </a:t>
                      </a:r>
                      <a:r>
                        <a:rPr lang="fr-FR" sz="900" u="none" strike="noStrike" dirty="0" smtClean="0"/>
                        <a:t>TIC</a:t>
                      </a:r>
                      <a:endParaRPr lang="fr-FR" sz="900" b="1" i="1" u="none" strike="noStrike" dirty="0">
                        <a:solidFill>
                          <a:schemeClr val="accent6">
                            <a:lumMod val="50000"/>
                          </a:schemeClr>
                        </a:solidFill>
                        <a:latin typeface="Times New Roman" pitchFamily="18" charset="0"/>
                        <a:cs typeface="Times New Roman" pitchFamily="18" charset="0"/>
                      </a:endParaRPr>
                    </a:p>
                  </a:txBody>
                  <a:tcPr marL="72021"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80</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78</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r>
              <a:tr h="255976">
                <a:tc vMerge="1">
                  <a:txBody>
                    <a:bodyPr/>
                    <a:lstStyle/>
                    <a:p>
                      <a:endParaRPr lang="fr-FR"/>
                    </a:p>
                  </a:txBody>
                  <a:tcPr/>
                </a:tc>
                <a:tc>
                  <a:txBody>
                    <a:bodyPr/>
                    <a:lstStyle/>
                    <a:p>
                      <a:pPr algn="l" rtl="0" fontAlgn="ctr"/>
                      <a:r>
                        <a:rPr lang="fr-FR" sz="900" u="none" strike="noStrike" dirty="0"/>
                        <a:t>Utilisation des </a:t>
                      </a:r>
                      <a:r>
                        <a:rPr lang="fr-FR" sz="900" u="none" strike="noStrike" dirty="0" smtClean="0"/>
                        <a:t>TIC</a:t>
                      </a:r>
                      <a:endParaRPr lang="fr-FR" sz="900" b="1" i="1" u="none" strike="noStrike" dirty="0">
                        <a:solidFill>
                          <a:schemeClr val="accent6">
                            <a:lumMod val="50000"/>
                          </a:schemeClr>
                        </a:solidFill>
                        <a:latin typeface="Times New Roman" pitchFamily="18" charset="0"/>
                        <a:cs typeface="Times New Roman" pitchFamily="18" charset="0"/>
                      </a:endParaRPr>
                    </a:p>
                  </a:txBody>
                  <a:tcPr marL="72021"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92</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77</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r>
              <a:tr h="395600">
                <a:tc vMerge="1">
                  <a:txBody>
                    <a:bodyPr/>
                    <a:lstStyle/>
                    <a:p>
                      <a:endParaRPr lang="fr-FR"/>
                    </a:p>
                  </a:txBody>
                  <a:tcPr/>
                </a:tc>
                <a:tc>
                  <a:txBody>
                    <a:bodyPr/>
                    <a:lstStyle/>
                    <a:p>
                      <a:pPr algn="l" rtl="0" fontAlgn="ctr"/>
                      <a:r>
                        <a:rPr lang="fr-FR" sz="900" u="none" strike="noStrike" dirty="0"/>
                        <a:t>Compétences </a:t>
                      </a:r>
                      <a:r>
                        <a:rPr lang="fr-FR" sz="900" u="none" strike="noStrike" dirty="0" smtClean="0"/>
                        <a:t>TIC</a:t>
                      </a:r>
                      <a:endParaRPr lang="fr-FR" sz="900" b="1" i="1" u="none" strike="noStrike" dirty="0">
                        <a:solidFill>
                          <a:schemeClr val="accent6">
                            <a:lumMod val="50000"/>
                          </a:schemeClr>
                        </a:solidFill>
                        <a:latin typeface="Times New Roman" pitchFamily="18" charset="0"/>
                        <a:cs typeface="Times New Roman" pitchFamily="18" charset="0"/>
                      </a:endParaRPr>
                    </a:p>
                  </a:txBody>
                  <a:tcPr marL="72021"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122</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c>
                  <a:txBody>
                    <a:bodyPr/>
                    <a:lstStyle/>
                    <a:p>
                      <a:pPr marL="0" algn="ctr" defTabSz="914400" rtl="0" eaLnBrk="1" fontAlgn="ctr" latinLnBrk="0" hangingPunct="1"/>
                      <a:r>
                        <a:rPr lang="fr-FR" sz="900" u="none" strike="noStrike" kern="1200" dirty="0" smtClean="0">
                          <a:solidFill>
                            <a:schemeClr val="dk1"/>
                          </a:solidFill>
                          <a:latin typeface="+mn-lt"/>
                          <a:ea typeface="+mn-ea"/>
                          <a:cs typeface="+mn-cs"/>
                        </a:rPr>
                        <a:t>114</a:t>
                      </a:r>
                      <a:endParaRPr lang="fr-FR" sz="900" u="none" strike="noStrike" kern="1200" dirty="0">
                        <a:solidFill>
                          <a:schemeClr val="dk1"/>
                        </a:solidFill>
                        <a:latin typeface="+mn-lt"/>
                        <a:ea typeface="+mn-ea"/>
                        <a:cs typeface="+mn-cs"/>
                      </a:endParaRPr>
                    </a:p>
                  </a:txBody>
                  <a:tcPr marL="9528" marR="9528" marT="9523" marB="0" anchor="ct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3492500" y="263525"/>
            <a:ext cx="5183188" cy="428625"/>
          </a:xfrm>
          <a:prstGeom prst="rect">
            <a:avLst/>
          </a:prstGeom>
          <a:noFill/>
          <a:ln w="9525">
            <a:noFill/>
            <a:miter lim="800000"/>
            <a:headEnd/>
            <a:tailEnd/>
          </a:ln>
        </p:spPr>
        <p:txBody>
          <a:bodyPr/>
          <a:lstStyle/>
          <a:p>
            <a:pPr algn="r">
              <a:defRPr/>
            </a:pPr>
            <a:r>
              <a:rPr lang="fr-FR" sz="1500" b="1" i="1" cap="small" dirty="0">
                <a:solidFill>
                  <a:prstClr val="white">
                    <a:lumMod val="50000"/>
                  </a:prstClr>
                </a:solidFill>
              </a:rPr>
              <a:t> Observatoires sectoriels : </a:t>
            </a:r>
            <a:r>
              <a:rPr lang="fr-FR" sz="1500" b="1" i="1" cap="small" dirty="0">
                <a:solidFill>
                  <a:prstClr val="white">
                    <a:lumMod val="50000"/>
                  </a:prstClr>
                </a:solidFill>
                <a:latin typeface="Trebuchet MS"/>
              </a:rPr>
              <a:t>Vision &amp; Axes stratégiques</a:t>
            </a:r>
          </a:p>
        </p:txBody>
      </p:sp>
      <p:sp>
        <p:nvSpPr>
          <p:cNvPr id="18" name="ZoneTexte 17"/>
          <p:cNvSpPr txBox="1"/>
          <p:nvPr/>
        </p:nvSpPr>
        <p:spPr>
          <a:xfrm>
            <a:off x="683568" y="995244"/>
            <a:ext cx="7632848" cy="1569660"/>
          </a:xfrm>
          <a:prstGeom prst="rect">
            <a:avLst/>
          </a:prstGeom>
          <a:gradFill flip="none" rotWithShape="1">
            <a:gsLst>
              <a:gs pos="38000">
                <a:schemeClr val="bg2"/>
              </a:gs>
              <a:gs pos="35000">
                <a:schemeClr val="dk1">
                  <a:tint val="37000"/>
                  <a:satMod val="300000"/>
                </a:schemeClr>
              </a:gs>
              <a:gs pos="100000">
                <a:schemeClr val="dk1">
                  <a:tint val="15000"/>
                  <a:satMod val="350000"/>
                </a:schemeClr>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lIns="0" tIns="0" rIns="0" bIns="0">
            <a:spAutoFit/>
          </a:bodyPr>
          <a:lstStyle/>
          <a:p>
            <a:pPr marL="177800" indent="-177800" algn="ctr" fontAlgn="auto">
              <a:spcBef>
                <a:spcPts val="0"/>
              </a:spcBef>
              <a:spcAft>
                <a:spcPts val="0"/>
              </a:spcAft>
              <a:defRPr/>
            </a:pPr>
            <a:endParaRPr lang="fr-FR" sz="400" b="1" i="1" dirty="0">
              <a:solidFill>
                <a:srgbClr val="1F497D">
                  <a:lumMod val="50000"/>
                </a:srgbClr>
              </a:solidFill>
              <a:latin typeface="Times New Roman" pitchFamily="18" charset="0"/>
              <a:cs typeface="Times New Roman" pitchFamily="18" charset="0"/>
            </a:endParaRPr>
          </a:p>
          <a:p>
            <a:pPr algn="ctr" fontAlgn="auto">
              <a:spcBef>
                <a:spcPts val="0"/>
              </a:spcBef>
              <a:spcAft>
                <a:spcPts val="0"/>
              </a:spcAft>
              <a:defRPr/>
            </a:pPr>
            <a:r>
              <a:rPr lang="fr-FR" b="1" i="1" cap="small" dirty="0">
                <a:solidFill>
                  <a:srgbClr val="C0504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Observatoires sectoriels outils au service de la prise de décision</a:t>
            </a:r>
          </a:p>
          <a:p>
            <a:pPr marL="177800" indent="-177800" algn="ctr" fontAlgn="auto">
              <a:spcBef>
                <a:spcPts val="0"/>
              </a:spcBef>
              <a:spcAft>
                <a:spcPts val="0"/>
              </a:spcAft>
              <a:defRPr/>
            </a:pPr>
            <a:endParaRPr lang="fr-FR" sz="1600" b="1" i="1" dirty="0">
              <a:solidFill>
                <a:srgbClr val="1F497D">
                  <a:lumMod val="50000"/>
                </a:srgbClr>
              </a:solidFill>
              <a:latin typeface="Times New Roman" pitchFamily="18" charset="0"/>
              <a:cs typeface="Times New Roman" pitchFamily="18" charset="0"/>
            </a:endParaRPr>
          </a:p>
          <a:p>
            <a:pPr marL="177800" indent="-177800" algn="ctr" fontAlgn="auto">
              <a:spcBef>
                <a:spcPts val="0"/>
              </a:spcBef>
              <a:spcAft>
                <a:spcPts val="0"/>
              </a:spcAft>
              <a:defRPr/>
            </a:pPr>
            <a:endParaRPr lang="fr-FR" sz="1600" b="1" i="1" dirty="0">
              <a:solidFill>
                <a:srgbClr val="1F497D">
                  <a:lumMod val="50000"/>
                </a:srgbClr>
              </a:solidFill>
              <a:latin typeface="Times New Roman" pitchFamily="18" charset="0"/>
              <a:cs typeface="Times New Roman" pitchFamily="18" charset="0"/>
            </a:endParaRPr>
          </a:p>
          <a:p>
            <a:pPr marL="177800" indent="-177800" algn="ctr" fontAlgn="auto">
              <a:spcBef>
                <a:spcPts val="0"/>
              </a:spcBef>
              <a:spcAft>
                <a:spcPts val="0"/>
              </a:spcAft>
              <a:defRPr/>
            </a:pPr>
            <a:endParaRPr lang="fr-FR" sz="1200" b="1" i="1" dirty="0">
              <a:solidFill>
                <a:srgbClr val="1F497D">
                  <a:lumMod val="50000"/>
                </a:srgbClr>
              </a:solidFill>
              <a:latin typeface="Times New Roman" pitchFamily="18" charset="0"/>
              <a:cs typeface="Times New Roman" pitchFamily="18" charset="0"/>
            </a:endParaRPr>
          </a:p>
          <a:p>
            <a:pPr marL="266700" indent="-88900" algn="justLow" eaLnBrk="0" hangingPunct="0">
              <a:buFontTx/>
              <a:buChar char="•"/>
              <a:defRPr/>
            </a:pPr>
            <a:r>
              <a:rPr kumimoji="1" lang="fr-FR" sz="1200" b="1" dirty="0">
                <a:solidFill>
                  <a:srgbClr val="1F497D">
                    <a:lumMod val="50000"/>
                  </a:srgbClr>
                </a:solidFill>
                <a:latin typeface="Times" pitchFamily="18" charset="0"/>
                <a:cs typeface="Times" pitchFamily="18" charset="0"/>
              </a:rPr>
              <a:t>Produire des données et des analyses statistiques liées aux secteurs sous tutelle.</a:t>
            </a:r>
          </a:p>
          <a:p>
            <a:pPr marL="266700" indent="-88900" algn="just" eaLnBrk="0" hangingPunct="0">
              <a:buFontTx/>
              <a:buChar char="•"/>
              <a:defRPr/>
            </a:pPr>
            <a:r>
              <a:rPr kumimoji="1" lang="fr-FR" sz="1200" b="1" dirty="0">
                <a:solidFill>
                  <a:srgbClr val="1F497D">
                    <a:lumMod val="50000"/>
                  </a:srgbClr>
                </a:solidFill>
                <a:latin typeface="Times" pitchFamily="18" charset="0"/>
                <a:cs typeface="Times" pitchFamily="18" charset="0"/>
              </a:rPr>
              <a:t>Assurer une veille à caractère stratégique de nature à permettre une plus grande réactivité et anticipation</a:t>
            </a:r>
          </a:p>
          <a:p>
            <a:pPr marL="266700" algn="justLow" eaLnBrk="0" hangingPunct="0">
              <a:defRPr/>
            </a:pPr>
            <a:r>
              <a:rPr kumimoji="1" lang="fr-FR" sz="1200" b="1" dirty="0">
                <a:solidFill>
                  <a:srgbClr val="1F497D">
                    <a:lumMod val="50000"/>
                  </a:srgbClr>
                </a:solidFill>
                <a:latin typeface="Times" pitchFamily="18" charset="0"/>
                <a:cs typeface="Times" pitchFamily="18" charset="0"/>
              </a:rPr>
              <a:t>par rapport à l’environnement international et aux besoins des consommateurs et usagers.</a:t>
            </a:r>
            <a:endParaRPr lang="fr-FR" sz="1600" b="1" i="1" dirty="0">
              <a:solidFill>
                <a:srgbClr val="C0504D">
                  <a:lumMod val="50000"/>
                </a:srgbClr>
              </a:solidFill>
              <a:latin typeface="Times" pitchFamily="18" charset="0"/>
              <a:cs typeface="Times" pitchFamily="18" charset="0"/>
            </a:endParaRPr>
          </a:p>
        </p:txBody>
      </p:sp>
      <p:sp>
        <p:nvSpPr>
          <p:cNvPr id="19" name="ZoneTexte 18"/>
          <p:cNvSpPr txBox="1"/>
          <p:nvPr/>
        </p:nvSpPr>
        <p:spPr>
          <a:xfrm>
            <a:off x="179388" y="2586038"/>
            <a:ext cx="6000750" cy="338137"/>
          </a:xfrm>
          <a:prstGeom prst="rect">
            <a:avLst/>
          </a:prstGeom>
          <a:solidFill>
            <a:schemeClr val="bg1"/>
          </a:solidFill>
          <a:ln>
            <a:noFill/>
          </a:ln>
          <a:effectLst/>
        </p:spPr>
        <p:txBody>
          <a:bodyPr>
            <a:spAutoFit/>
          </a:bodyPr>
          <a:lstStyle/>
          <a:p>
            <a:pPr marL="177800" lvl="1" indent="-82550" defTabSz="912813" fontAlgn="auto">
              <a:spcBef>
                <a:spcPts val="0"/>
              </a:spcBef>
              <a:spcAft>
                <a:spcPts val="0"/>
              </a:spcAft>
              <a:defRPr/>
            </a:pPr>
            <a:r>
              <a:rPr lang="fr-FR" sz="1600" b="1" cap="small"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S’appuyant sur :</a:t>
            </a:r>
            <a:endParaRPr lang="fr-FR" sz="1600" b="1" i="1" dirty="0">
              <a:solidFill>
                <a:srgbClr val="1F497D">
                  <a:lumMod val="50000"/>
                </a:srgbClr>
              </a:solidFill>
              <a:latin typeface="Times New Roman" pitchFamily="18" charset="0"/>
              <a:cs typeface="Times New Roman" pitchFamily="18" charset="0"/>
            </a:endParaRPr>
          </a:p>
        </p:txBody>
      </p:sp>
      <p:sp>
        <p:nvSpPr>
          <p:cNvPr id="20" name="Triangle isocèle 19"/>
          <p:cNvSpPr/>
          <p:nvPr/>
        </p:nvSpPr>
        <p:spPr>
          <a:xfrm rot="10800000">
            <a:off x="4075113" y="1427163"/>
            <a:ext cx="928687" cy="355600"/>
          </a:xfrm>
          <a:prstGeom prst="triangle">
            <a:avLst/>
          </a:prstGeom>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dirty="0">
              <a:solidFill>
                <a:prstClr val="black"/>
              </a:solidFill>
            </a:endParaRPr>
          </a:p>
        </p:txBody>
      </p:sp>
      <p:sp>
        <p:nvSpPr>
          <p:cNvPr id="21" name="ZoneTexte 20"/>
          <p:cNvSpPr txBox="1"/>
          <p:nvPr/>
        </p:nvSpPr>
        <p:spPr>
          <a:xfrm>
            <a:off x="893763" y="3011488"/>
            <a:ext cx="7715250" cy="661987"/>
          </a:xfrm>
          <a:prstGeom prst="rect">
            <a:avLst/>
          </a:prstGeom>
          <a:solidFill>
            <a:schemeClr val="bg1">
              <a:lumMod val="95000"/>
            </a:schemeClr>
          </a:solidFill>
          <a:effectLst>
            <a:outerShdw blurRad="63500" sx="102000" sy="102000" algn="ctr" rotWithShape="0">
              <a:prstClr val="black">
                <a:alpha val="40000"/>
              </a:prstClr>
            </a:outerShdw>
          </a:effectLst>
        </p:spPr>
        <p:txBody>
          <a:bodyPr>
            <a:spAutoFit/>
          </a:bodyPr>
          <a:lstStyle/>
          <a:p>
            <a:pPr marL="90488" lvl="1" indent="4763" algn="just" defTabSz="912813" fontAlgn="auto">
              <a:spcBef>
                <a:spcPts val="0"/>
              </a:spcBef>
              <a:spcAft>
                <a:spcPts val="0"/>
              </a:spcAft>
              <a:defRPr/>
            </a:pPr>
            <a:r>
              <a:rPr lang="fr-FR" sz="1300" b="1" dirty="0">
                <a:solidFill>
                  <a:srgbClr val="1F497D">
                    <a:lumMod val="50000"/>
                  </a:srgbClr>
                </a:solidFill>
                <a:latin typeface="Times New Roman" pitchFamily="18" charset="0"/>
                <a:cs typeface="Times New Roman" pitchFamily="18" charset="0"/>
              </a:rPr>
              <a:t>Des dispositifs statistiques </a:t>
            </a:r>
          </a:p>
          <a:p>
            <a:pPr marL="90488" lvl="1" indent="4763" algn="just" defTabSz="912813" fontAlgn="auto">
              <a:spcBef>
                <a:spcPts val="0"/>
              </a:spcBef>
              <a:spcAft>
                <a:spcPts val="0"/>
              </a:spcAft>
              <a:defRPr/>
            </a:pPr>
            <a:r>
              <a:rPr lang="fr-FR" sz="1200" b="1" i="1" dirty="0">
                <a:solidFill>
                  <a:srgbClr val="1F497D">
                    <a:lumMod val="50000"/>
                  </a:srgbClr>
                </a:solidFill>
                <a:latin typeface="Times New Roman" pitchFamily="18" charset="0"/>
                <a:cs typeface="Times New Roman" pitchFamily="18" charset="0"/>
              </a:rPr>
              <a:t>dédiés aux secteurs sous tutelle permettant la production de données d’analyses statistiques pour un suivi régulier desdits secteurs</a:t>
            </a:r>
          </a:p>
        </p:txBody>
      </p:sp>
      <p:sp>
        <p:nvSpPr>
          <p:cNvPr id="22" name="ZoneTexte 21"/>
          <p:cNvSpPr txBox="1"/>
          <p:nvPr/>
        </p:nvSpPr>
        <p:spPr>
          <a:xfrm>
            <a:off x="893763" y="3862388"/>
            <a:ext cx="7715250" cy="661987"/>
          </a:xfrm>
          <a:prstGeom prst="rect">
            <a:avLst/>
          </a:prstGeom>
          <a:solidFill>
            <a:schemeClr val="bg1">
              <a:lumMod val="95000"/>
            </a:schemeClr>
          </a:solidFill>
          <a:effectLst>
            <a:outerShdw blurRad="63500" sx="102000" sy="102000" algn="ctr" rotWithShape="0">
              <a:prstClr val="black">
                <a:alpha val="40000"/>
              </a:prstClr>
            </a:outerShdw>
          </a:effectLst>
        </p:spPr>
        <p:txBody>
          <a:bodyPr>
            <a:spAutoFit/>
          </a:bodyPr>
          <a:lstStyle/>
          <a:p>
            <a:pPr marL="90488" lvl="1" indent="4763" algn="just" defTabSz="912813" fontAlgn="auto">
              <a:spcBef>
                <a:spcPts val="0"/>
              </a:spcBef>
              <a:spcAft>
                <a:spcPts val="0"/>
              </a:spcAft>
              <a:defRPr/>
            </a:pPr>
            <a:r>
              <a:rPr lang="fr-FR" sz="1300" b="1" dirty="0">
                <a:solidFill>
                  <a:srgbClr val="1F497D">
                    <a:lumMod val="50000"/>
                  </a:srgbClr>
                </a:solidFill>
                <a:latin typeface="Times New Roman" pitchFamily="18" charset="0"/>
                <a:cs typeface="Times New Roman" pitchFamily="18" charset="0"/>
              </a:rPr>
              <a:t>Un dispositif de veille stratégique</a:t>
            </a:r>
          </a:p>
          <a:p>
            <a:pPr marL="90488" lvl="1" indent="4763" algn="just" defTabSz="912813" fontAlgn="auto">
              <a:spcBef>
                <a:spcPts val="0"/>
              </a:spcBef>
              <a:spcAft>
                <a:spcPts val="0"/>
              </a:spcAft>
              <a:defRPr/>
            </a:pPr>
            <a:r>
              <a:rPr lang="fr-FR" sz="1200" b="1" i="1" dirty="0">
                <a:solidFill>
                  <a:srgbClr val="1F497D">
                    <a:lumMod val="50000"/>
                  </a:srgbClr>
                </a:solidFill>
                <a:latin typeface="Times New Roman" pitchFamily="18" charset="0"/>
                <a:cs typeface="Times New Roman" pitchFamily="18" charset="0"/>
              </a:rPr>
              <a:t>couvrant notamment les volets concurrentiel, commercial et réglementaire et permettant une appréciation du potentiel du secteur avec d’autres pays de niveau de développement similaire ou ceux concurrents</a:t>
            </a:r>
          </a:p>
        </p:txBody>
      </p:sp>
      <p:sp>
        <p:nvSpPr>
          <p:cNvPr id="23" name="ZoneTexte 22"/>
          <p:cNvSpPr txBox="1"/>
          <p:nvPr/>
        </p:nvSpPr>
        <p:spPr>
          <a:xfrm>
            <a:off x="893763" y="4724400"/>
            <a:ext cx="7715250" cy="660400"/>
          </a:xfrm>
          <a:prstGeom prst="rect">
            <a:avLst/>
          </a:prstGeom>
          <a:solidFill>
            <a:schemeClr val="bg1">
              <a:lumMod val="95000"/>
            </a:schemeClr>
          </a:solidFill>
          <a:effectLst>
            <a:outerShdw blurRad="63500" sx="102000" sy="102000" algn="ctr" rotWithShape="0">
              <a:prstClr val="black">
                <a:alpha val="40000"/>
              </a:prstClr>
            </a:outerShdw>
          </a:effectLst>
        </p:spPr>
        <p:txBody>
          <a:bodyPr>
            <a:spAutoFit/>
          </a:bodyPr>
          <a:lstStyle/>
          <a:p>
            <a:pPr marL="90488" lvl="1" indent="4763" algn="just" defTabSz="912813" fontAlgn="auto">
              <a:spcBef>
                <a:spcPts val="0"/>
              </a:spcBef>
              <a:spcAft>
                <a:spcPts val="0"/>
              </a:spcAft>
              <a:defRPr/>
            </a:pPr>
            <a:r>
              <a:rPr lang="fr-FR" sz="1300" b="1" dirty="0">
                <a:solidFill>
                  <a:srgbClr val="1F497D">
                    <a:lumMod val="50000"/>
                  </a:srgbClr>
                </a:solidFill>
                <a:latin typeface="Times New Roman" pitchFamily="18" charset="0"/>
                <a:cs typeface="Times New Roman" pitchFamily="18" charset="0"/>
              </a:rPr>
              <a:t>Un cadre de collaboration et de partenariat</a:t>
            </a:r>
          </a:p>
          <a:p>
            <a:pPr marL="90488" lvl="1" indent="4763" algn="just" defTabSz="912813" fontAlgn="auto">
              <a:spcBef>
                <a:spcPts val="0"/>
              </a:spcBef>
              <a:spcAft>
                <a:spcPts val="0"/>
              </a:spcAft>
              <a:defRPr/>
            </a:pPr>
            <a:r>
              <a:rPr lang="fr-FR" sz="1200" b="1" i="1" dirty="0">
                <a:solidFill>
                  <a:srgbClr val="1F497D">
                    <a:lumMod val="50000"/>
                  </a:srgbClr>
                </a:solidFill>
                <a:latin typeface="Times New Roman" pitchFamily="18" charset="0"/>
                <a:cs typeface="Times New Roman" pitchFamily="18" charset="0"/>
              </a:rPr>
              <a:t>avec les représentations professionnelles, les Départements ministériels, organismes ou toute autre partie productrice ou détentrice de données ou informations liées aux secteurs sous tutelle</a:t>
            </a:r>
          </a:p>
        </p:txBody>
      </p:sp>
      <p:sp>
        <p:nvSpPr>
          <p:cNvPr id="24" name="ZoneTexte 23"/>
          <p:cNvSpPr txBox="1"/>
          <p:nvPr/>
        </p:nvSpPr>
        <p:spPr>
          <a:xfrm>
            <a:off x="893763" y="5575300"/>
            <a:ext cx="7715250" cy="661988"/>
          </a:xfrm>
          <a:prstGeom prst="rect">
            <a:avLst/>
          </a:prstGeom>
          <a:solidFill>
            <a:schemeClr val="bg1">
              <a:lumMod val="95000"/>
            </a:schemeClr>
          </a:solidFill>
          <a:effectLst>
            <a:outerShdw blurRad="63500" sx="102000" sy="102000" algn="ctr" rotWithShape="0">
              <a:prstClr val="black">
                <a:alpha val="40000"/>
              </a:prstClr>
            </a:outerShdw>
          </a:effectLst>
        </p:spPr>
        <p:txBody>
          <a:bodyPr>
            <a:spAutoFit/>
          </a:bodyPr>
          <a:lstStyle/>
          <a:p>
            <a:pPr marL="90488" lvl="1" indent="4763" algn="just" defTabSz="912813" fontAlgn="auto">
              <a:spcBef>
                <a:spcPts val="0"/>
              </a:spcBef>
              <a:spcAft>
                <a:spcPts val="0"/>
              </a:spcAft>
              <a:defRPr/>
            </a:pPr>
            <a:r>
              <a:rPr lang="fr-FR" sz="1300" b="1" dirty="0">
                <a:solidFill>
                  <a:srgbClr val="1F497D">
                    <a:lumMod val="50000"/>
                  </a:srgbClr>
                </a:solidFill>
                <a:latin typeface="Times New Roman" pitchFamily="18" charset="0"/>
                <a:cs typeface="Times New Roman" pitchFamily="18" charset="0"/>
              </a:rPr>
              <a:t>Des outils de communication et de sensibilisation</a:t>
            </a:r>
          </a:p>
          <a:p>
            <a:pPr marL="90488" lvl="1" indent="4763" algn="just" defTabSz="912813" fontAlgn="auto">
              <a:spcBef>
                <a:spcPts val="0"/>
              </a:spcBef>
              <a:spcAft>
                <a:spcPts val="0"/>
              </a:spcAft>
              <a:defRPr/>
            </a:pPr>
            <a:r>
              <a:rPr lang="fr-FR" sz="1200" b="1" i="1" dirty="0">
                <a:solidFill>
                  <a:srgbClr val="1F497D">
                    <a:lumMod val="50000"/>
                  </a:srgbClr>
                </a:solidFill>
                <a:latin typeface="Times New Roman" pitchFamily="18" charset="0"/>
                <a:cs typeface="Times New Roman" pitchFamily="18" charset="0"/>
              </a:rPr>
              <a:t>permettant la diffusion des publications aux partenaires ou usagers et contribuant à l’adhésion des opérateurs et partenaires associés</a:t>
            </a:r>
            <a:endParaRPr lang="fr-FR" sz="1200" b="1" i="1" dirty="0">
              <a:solidFill>
                <a:srgbClr val="EEECE1">
                  <a:lumMod val="10000"/>
                </a:srgbClr>
              </a:solidFill>
              <a:effectLst>
                <a:outerShdw blurRad="38100" dist="38100" dir="2700000" algn="tl">
                  <a:srgbClr val="000000">
                    <a:alpha val="43137"/>
                  </a:srgbClr>
                </a:outerShdw>
              </a:effectLst>
              <a:latin typeface="Arial" charset="0"/>
              <a:cs typeface="Arial" charset="0"/>
            </a:endParaRPr>
          </a:p>
        </p:txBody>
      </p:sp>
      <p:sp>
        <p:nvSpPr>
          <p:cNvPr id="25" name="Rectangle à coins arrondis 24"/>
          <p:cNvSpPr/>
          <p:nvPr/>
        </p:nvSpPr>
        <p:spPr>
          <a:xfrm>
            <a:off x="577850" y="3011488"/>
            <a:ext cx="285750" cy="285750"/>
          </a:xfrm>
          <a:prstGeom prst="roundRect">
            <a:avLst/>
          </a:prstGeom>
          <a:solidFill>
            <a:schemeClr val="tx2">
              <a:lumMod val="5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prstClr val="white"/>
                </a:solidFill>
                <a:latin typeface="Times" pitchFamily="18" charset="0"/>
              </a:rPr>
              <a:t>1</a:t>
            </a:r>
          </a:p>
        </p:txBody>
      </p:sp>
      <p:sp>
        <p:nvSpPr>
          <p:cNvPr id="26" name="Rectangle à coins arrondis 25"/>
          <p:cNvSpPr/>
          <p:nvPr/>
        </p:nvSpPr>
        <p:spPr>
          <a:xfrm>
            <a:off x="568325" y="3860800"/>
            <a:ext cx="285750" cy="285750"/>
          </a:xfrm>
          <a:prstGeom prst="roundRect">
            <a:avLst/>
          </a:prstGeom>
          <a:solidFill>
            <a:schemeClr val="tx2">
              <a:lumMod val="5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prstClr val="white"/>
                </a:solidFill>
                <a:latin typeface="Times" pitchFamily="18" charset="0"/>
              </a:rPr>
              <a:t>2</a:t>
            </a:r>
          </a:p>
        </p:txBody>
      </p:sp>
      <p:sp>
        <p:nvSpPr>
          <p:cNvPr id="27" name="Rectangle à coins arrondis 26"/>
          <p:cNvSpPr/>
          <p:nvPr/>
        </p:nvSpPr>
        <p:spPr>
          <a:xfrm>
            <a:off x="568325" y="4724400"/>
            <a:ext cx="285750" cy="285750"/>
          </a:xfrm>
          <a:prstGeom prst="roundRect">
            <a:avLst/>
          </a:prstGeom>
          <a:solidFill>
            <a:schemeClr val="tx2">
              <a:lumMod val="5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prstClr val="white"/>
                </a:solidFill>
                <a:latin typeface="Times" pitchFamily="18" charset="0"/>
              </a:rPr>
              <a:t>3</a:t>
            </a:r>
          </a:p>
        </p:txBody>
      </p:sp>
      <p:sp>
        <p:nvSpPr>
          <p:cNvPr id="28" name="Rectangle à coins arrondis 27"/>
          <p:cNvSpPr/>
          <p:nvPr/>
        </p:nvSpPr>
        <p:spPr>
          <a:xfrm>
            <a:off x="568325" y="5570538"/>
            <a:ext cx="285750" cy="285750"/>
          </a:xfrm>
          <a:prstGeom prst="roundRect">
            <a:avLst/>
          </a:prstGeom>
          <a:solidFill>
            <a:schemeClr val="tx2">
              <a:lumMod val="5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prstClr val="white"/>
                </a:solidFill>
                <a:latin typeface="Times" pitchFamily="18" charset="0"/>
              </a:rPr>
              <a:t>4</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468313" y="2565400"/>
            <a:ext cx="6480175" cy="1368425"/>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gn="r">
              <a:defRPr/>
            </a:pPr>
            <a:r>
              <a:rPr lang="fr-FR" sz="2400" b="1" i="1" cap="small" dirty="0">
                <a:solidFill>
                  <a:schemeClr val="tx1">
                    <a:lumMod val="50000"/>
                    <a:lumOff val="50000"/>
                  </a:schemeClr>
                </a:solidFill>
                <a:effectLst>
                  <a:outerShdw blurRad="38100" dist="38100" dir="2700000" algn="tl">
                    <a:srgbClr val="000000">
                      <a:alpha val="43137"/>
                    </a:srgbClr>
                  </a:outerShdw>
                </a:effectLst>
                <a:latin typeface="+mj-lt"/>
                <a:ea typeface="+mj-ea"/>
                <a:cs typeface="+mj-cs"/>
              </a:rPr>
              <a:t>Dispositif statistique dédié au suivi </a:t>
            </a:r>
          </a:p>
          <a:p>
            <a:pPr algn="r">
              <a:defRPr/>
            </a:pPr>
            <a:r>
              <a:rPr lang="fr-FR" sz="2400" b="1" i="1" cap="small" dirty="0">
                <a:solidFill>
                  <a:schemeClr val="tx1">
                    <a:lumMod val="50000"/>
                    <a:lumOff val="50000"/>
                  </a:schemeClr>
                </a:solidFill>
                <a:effectLst>
                  <a:outerShdw blurRad="38100" dist="38100" dir="2700000" algn="tl">
                    <a:srgbClr val="000000">
                      <a:alpha val="43137"/>
                    </a:srgbClr>
                  </a:outerShdw>
                </a:effectLst>
                <a:latin typeface="+mj-lt"/>
                <a:ea typeface="+mj-ea"/>
                <a:cs typeface="+mj-cs"/>
              </a:rPr>
              <a:t>du secteur de l’industrie</a:t>
            </a:r>
          </a:p>
          <a:p>
            <a:pPr algn="r">
              <a:defRPr/>
            </a:pPr>
            <a:endParaRPr lang="fr-FR" sz="2000" b="1" i="1" cap="small" dirty="0" smtClean="0">
              <a:solidFill>
                <a:schemeClr val="tx1">
                  <a:lumMod val="50000"/>
                  <a:lumOff val="50000"/>
                </a:schemeClr>
              </a:solidFill>
              <a:latin typeface="+mj-lt"/>
              <a:ea typeface="+mj-ea"/>
              <a:cs typeface="+mj-cs"/>
            </a:endParaRPr>
          </a:p>
          <a:p>
            <a:pPr algn="r">
              <a:defRPr/>
            </a:pPr>
            <a:r>
              <a:rPr lang="fr-FR" sz="2000" b="1" i="1" cap="small" dirty="0" smtClean="0">
                <a:solidFill>
                  <a:schemeClr val="tx1">
                    <a:lumMod val="50000"/>
                    <a:lumOff val="50000"/>
                  </a:schemeClr>
                </a:solidFill>
                <a:latin typeface="+mj-lt"/>
                <a:ea typeface="+mj-ea"/>
                <a:cs typeface="+mj-cs"/>
              </a:rPr>
              <a:t>Principales réalisations</a:t>
            </a:r>
          </a:p>
          <a:p>
            <a:pPr algn="r">
              <a:defRPr/>
            </a:pPr>
            <a:endParaRPr lang="fr-FR" sz="2000" b="1" i="1" cap="small" dirty="0">
              <a:solidFill>
                <a:schemeClr val="tx1">
                  <a:lumMod val="50000"/>
                  <a:lumOff val="50000"/>
                </a:schemeClr>
              </a:solidFill>
              <a:latin typeface="+mj-lt"/>
              <a:ea typeface="+mj-ea"/>
              <a:cs typeface="+mj-cs"/>
            </a:endParaRPr>
          </a:p>
          <a:p>
            <a:pPr algn="r">
              <a:defRPr/>
            </a:pPr>
            <a:endParaRPr lang="fr-FR" sz="2000" b="1" i="1" cap="small" dirty="0">
              <a:solidFill>
                <a:schemeClr val="tx1">
                  <a:lumMod val="50000"/>
                  <a:lumOff val="50000"/>
                </a:schemeClr>
              </a:solidFill>
              <a:latin typeface="+mj-lt"/>
              <a:ea typeface="+mj-ea"/>
              <a:cs typeface="+mj-cs"/>
            </a:endParaRPr>
          </a:p>
        </p:txBody>
      </p:sp>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179763"/>
            <a:ext cx="19621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srcRect b="9398"/>
          <a:stretch>
            <a:fillRect/>
          </a:stretch>
        </p:blipFill>
        <p:spPr bwMode="auto">
          <a:xfrm>
            <a:off x="74613" y="71438"/>
            <a:ext cx="1976437" cy="6937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9398"/>
          <a:stretch>
            <a:fillRect/>
          </a:stretch>
        </p:blipFill>
        <p:spPr bwMode="auto">
          <a:xfrm>
            <a:off x="74613" y="71438"/>
            <a:ext cx="1976437" cy="693737"/>
          </a:xfrm>
          <a:prstGeom prst="rect">
            <a:avLst/>
          </a:prstGeom>
          <a:noFill/>
          <a:ln w="9525">
            <a:noFill/>
            <a:miter lim="800000"/>
            <a:headEnd/>
            <a:tailEnd/>
          </a:ln>
        </p:spPr>
      </p:pic>
      <p:sp>
        <p:nvSpPr>
          <p:cNvPr id="5"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a:solidFill>
                  <a:schemeClr val="tx1">
                    <a:lumMod val="50000"/>
                    <a:lumOff val="50000"/>
                  </a:schemeClr>
                </a:solidFill>
                <a:latin typeface="+mj-lt"/>
                <a:ea typeface="+mj-ea"/>
                <a:cs typeface="+mj-cs"/>
              </a:rPr>
              <a:t>Genèse &amp; Vocation de l’OMI</a:t>
            </a:r>
          </a:p>
        </p:txBody>
      </p:sp>
      <p:grpSp>
        <p:nvGrpSpPr>
          <p:cNvPr id="3" name="Groupe 2"/>
          <p:cNvGrpSpPr/>
          <p:nvPr/>
        </p:nvGrpSpPr>
        <p:grpSpPr>
          <a:xfrm>
            <a:off x="683568" y="4653136"/>
            <a:ext cx="1203101" cy="1440160"/>
            <a:chOff x="323528" y="4653136"/>
            <a:chExt cx="1203101" cy="1440160"/>
          </a:xfrm>
        </p:grpSpPr>
        <p:grpSp>
          <p:nvGrpSpPr>
            <p:cNvPr id="10" name="Group 10"/>
            <p:cNvGrpSpPr>
              <a:grpSpLocks noChangeAspect="1"/>
            </p:cNvGrpSpPr>
            <p:nvPr/>
          </p:nvGrpSpPr>
          <p:grpSpPr bwMode="auto">
            <a:xfrm>
              <a:off x="323528" y="4653136"/>
              <a:ext cx="1203101" cy="1420325"/>
              <a:chOff x="499" y="981"/>
              <a:chExt cx="1656" cy="2336"/>
            </a:xfrm>
          </p:grpSpPr>
          <p:pic>
            <p:nvPicPr>
              <p:cNvPr id="11" name="Picture 11"/>
              <p:cNvPicPr>
                <a:picLocks noChangeAspect="1" noChangeArrowheads="1"/>
              </p:cNvPicPr>
              <p:nvPr/>
            </p:nvPicPr>
            <p:blipFill>
              <a:blip r:embed="rId4" cstate="print"/>
              <a:srcRect/>
              <a:stretch>
                <a:fillRect/>
              </a:stretch>
            </p:blipFill>
            <p:spPr bwMode="auto">
              <a:xfrm>
                <a:off x="499" y="981"/>
                <a:ext cx="1656" cy="2328"/>
              </a:xfrm>
              <a:prstGeom prst="rect">
                <a:avLst/>
              </a:prstGeom>
              <a:noFill/>
              <a:ln w="9525" algn="ctr">
                <a:noFill/>
                <a:miter lim="800000"/>
                <a:headEnd/>
                <a:tailEnd/>
              </a:ln>
            </p:spPr>
          </p:pic>
          <p:sp>
            <p:nvSpPr>
              <p:cNvPr id="12" name="Rectangle 12"/>
              <p:cNvSpPr>
                <a:spLocks noChangeAspect="1" noChangeArrowheads="1"/>
              </p:cNvSpPr>
              <p:nvPr/>
            </p:nvSpPr>
            <p:spPr bwMode="auto">
              <a:xfrm>
                <a:off x="505" y="981"/>
                <a:ext cx="1633" cy="2336"/>
              </a:xfrm>
              <a:prstGeom prst="rect">
                <a:avLst/>
              </a:prstGeom>
              <a:noFill/>
              <a:ln w="9525" algn="ctr">
                <a:solidFill>
                  <a:srgbClr val="990000"/>
                </a:solidFill>
                <a:miter lim="800000"/>
                <a:headEnd/>
                <a:tailEnd/>
              </a:ln>
            </p:spPr>
            <p:txBody>
              <a:bodyPr wrap="none" lIns="90000" tIns="46800" rIns="90000" bIns="46800" anchor="ct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fr-FR" sz="1800" b="1" i="0" u="none" strike="noStrike" kern="0" cap="none" spc="0" normalizeH="0" baseline="0" noProof="0" smtClean="0">
                  <a:ln>
                    <a:noFill/>
                  </a:ln>
                  <a:solidFill>
                    <a:srgbClr val="003399"/>
                  </a:solidFill>
                  <a:effectLst/>
                  <a:uLnTx/>
                  <a:uFillTx/>
                </a:endParaRPr>
              </a:p>
            </p:txBody>
          </p:sp>
        </p:grpSp>
        <p:pic>
          <p:nvPicPr>
            <p:cNvPr id="13" name="Picture 2" descr="http://www.orientalinvest.ma/images/temp/industr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5373716"/>
              <a:ext cx="1203101" cy="7195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Connecteur en arc 13"/>
          <p:cNvCxnSpPr/>
          <p:nvPr/>
        </p:nvCxnSpPr>
        <p:spPr>
          <a:xfrm flipV="1">
            <a:off x="1979712" y="1124744"/>
            <a:ext cx="3528392" cy="3660059"/>
          </a:xfrm>
          <a:prstGeom prst="curvedConnector2">
            <a:avLst/>
          </a:prstGeom>
          <a:ln w="57150">
            <a:prstDash val="lgDashDot"/>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19" name="ZoneTexte 18"/>
          <p:cNvSpPr txBox="1"/>
          <p:nvPr/>
        </p:nvSpPr>
        <p:spPr>
          <a:xfrm>
            <a:off x="1979712" y="5080392"/>
            <a:ext cx="2016224" cy="1084912"/>
          </a:xfrm>
          <a:prstGeom prst="rect">
            <a:avLst/>
          </a:prstGeom>
          <a:noFill/>
        </p:spPr>
        <p:txBody>
          <a:bodyPr wrap="square" rtlCol="0">
            <a:spAutoFit/>
          </a:bodyPr>
          <a:lstStyle/>
          <a:p>
            <a:pPr lvl="0" defTabSz="533400">
              <a:lnSpc>
                <a:spcPct val="90000"/>
              </a:lnSpc>
              <a:spcAft>
                <a:spcPct val="35000"/>
              </a:spcAft>
            </a:pPr>
            <a:r>
              <a:rPr lang="fr-FR" sz="10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Emanation :</a:t>
            </a:r>
          </a:p>
          <a:p>
            <a:pPr lvl="0" defTabSz="533400">
              <a:lnSpc>
                <a:spcPct val="90000"/>
              </a:lnSpc>
              <a:spcAft>
                <a:spcPct val="35000"/>
              </a:spcAft>
            </a:pPr>
            <a:r>
              <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Pacte National pour  l’Emergence Industrielle</a:t>
            </a:r>
          </a:p>
          <a:p>
            <a:pPr lvl="0" defTabSz="533400">
              <a:lnSpc>
                <a:spcPct val="90000"/>
              </a:lnSpc>
              <a:spcAft>
                <a:spcPct val="35000"/>
              </a:spcAft>
            </a:pPr>
            <a:r>
              <a:rPr lang="fr-FR" sz="10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Prolongement :</a:t>
            </a:r>
          </a:p>
          <a:p>
            <a:pPr lvl="0" defTabSz="533400">
              <a:lnSpc>
                <a:spcPct val="90000"/>
              </a:lnSpc>
              <a:spcAft>
                <a:spcPct val="35000"/>
              </a:spcAft>
            </a:pPr>
            <a:r>
              <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Plan d’Accélération Industrielle </a:t>
            </a:r>
            <a:r>
              <a:rPr lang="fr-FR" sz="10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2014-2020</a:t>
            </a:r>
            <a:endPar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endParaRPr>
          </a:p>
        </p:txBody>
      </p:sp>
      <p:sp>
        <p:nvSpPr>
          <p:cNvPr id="26" name="ZoneTexte 25"/>
          <p:cNvSpPr txBox="1"/>
          <p:nvPr/>
        </p:nvSpPr>
        <p:spPr>
          <a:xfrm>
            <a:off x="4572000" y="4425989"/>
            <a:ext cx="2016224" cy="838691"/>
          </a:xfrm>
          <a:prstGeom prst="rect">
            <a:avLst/>
          </a:prstGeom>
          <a:noFill/>
        </p:spPr>
        <p:txBody>
          <a:bodyPr wrap="square" rtlCol="0">
            <a:spAutoFit/>
          </a:bodyPr>
          <a:lstStyle/>
          <a:p>
            <a:pPr lvl="0" defTabSz="533400">
              <a:lnSpc>
                <a:spcPct val="90000"/>
              </a:lnSpc>
              <a:spcAft>
                <a:spcPct val="35000"/>
              </a:spcAft>
            </a:pPr>
            <a:r>
              <a:rPr lang="fr-FR" sz="10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Collaboration efficiente </a:t>
            </a:r>
            <a:r>
              <a:rPr lang="fr-FR" sz="1000" b="1"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a:t>
            </a:r>
            <a:endParaRPr lang="fr-FR" sz="10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endParaRPr>
          </a:p>
          <a:p>
            <a:pPr lvl="0" defTabSz="533400">
              <a:lnSpc>
                <a:spcPct val="90000"/>
              </a:lnSpc>
              <a:spcAft>
                <a:spcPct val="35000"/>
              </a:spcAft>
            </a:pPr>
            <a:r>
              <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Le MICIEN, Partenaires producteurs ou détenteurs de données, Représentations professionnelles </a:t>
            </a:r>
            <a:r>
              <a:rPr lang="fr-FR" sz="10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a:t>
            </a:r>
            <a:endPar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endParaRPr>
          </a:p>
        </p:txBody>
      </p:sp>
      <p:sp>
        <p:nvSpPr>
          <p:cNvPr id="28" name="ZoneTexte 27"/>
          <p:cNvSpPr txBox="1"/>
          <p:nvPr/>
        </p:nvSpPr>
        <p:spPr>
          <a:xfrm>
            <a:off x="5868144" y="2815188"/>
            <a:ext cx="2016224" cy="1261884"/>
          </a:xfrm>
          <a:prstGeom prst="rect">
            <a:avLst/>
          </a:prstGeom>
          <a:noFill/>
        </p:spPr>
        <p:txBody>
          <a:bodyPr wrap="square" rtlCol="0">
            <a:spAutoFit/>
          </a:bodyPr>
          <a:lstStyle/>
          <a:p>
            <a:pPr lvl="0"/>
            <a:r>
              <a:rPr lang="fr-FR" sz="10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Volonté commune :</a:t>
            </a:r>
          </a:p>
          <a:p>
            <a:pPr lvl="0"/>
            <a:r>
              <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Valoriser l’information statistique</a:t>
            </a:r>
          </a:p>
          <a:p>
            <a:pPr lvl="0"/>
            <a:endParaRPr lang="fr-FR" sz="4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endParaRPr>
          </a:p>
          <a:p>
            <a:pPr lvl="0"/>
            <a:r>
              <a:rPr lang="fr-FR" sz="10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Disposer </a:t>
            </a:r>
            <a:r>
              <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et fournir avec un flux constant des indicateurs de mesure des performances et des progrès réalisés par le secteur industriel</a:t>
            </a:r>
            <a:endParaRPr lang="fr-FR" sz="1000" b="1" i="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ndParaRPr>
          </a:p>
        </p:txBody>
      </p:sp>
      <p:pic>
        <p:nvPicPr>
          <p:cNvPr id="34" name="Picture 2"/>
          <p:cNvPicPr>
            <a:picLocks noChangeAspect="1" noChangeArrowheads="1"/>
          </p:cNvPicPr>
          <p:nvPr/>
        </p:nvPicPr>
        <p:blipFill>
          <a:blip r:embed="rId3" cstate="print"/>
          <a:srcRect b="9398"/>
          <a:stretch>
            <a:fillRect/>
          </a:stretch>
        </p:blipFill>
        <p:spPr bwMode="auto">
          <a:xfrm>
            <a:off x="6700019" y="935063"/>
            <a:ext cx="1976437" cy="693737"/>
          </a:xfrm>
          <a:prstGeom prst="rect">
            <a:avLst/>
          </a:prstGeom>
          <a:noFill/>
          <a:ln w="9525">
            <a:noFill/>
            <a:miter lim="800000"/>
            <a:headEnd/>
            <a:tailEnd/>
          </a:ln>
        </p:spPr>
      </p:pic>
      <p:sp>
        <p:nvSpPr>
          <p:cNvPr id="35" name="ZoneTexte 34"/>
          <p:cNvSpPr txBox="1"/>
          <p:nvPr/>
        </p:nvSpPr>
        <p:spPr>
          <a:xfrm>
            <a:off x="6565205" y="1697101"/>
            <a:ext cx="2016224" cy="707886"/>
          </a:xfrm>
          <a:prstGeom prst="rect">
            <a:avLst/>
          </a:prstGeom>
          <a:noFill/>
        </p:spPr>
        <p:txBody>
          <a:bodyPr wrap="square" rtlCol="0">
            <a:spAutoFit/>
          </a:bodyPr>
          <a:lstStyle/>
          <a:p>
            <a:pPr lvl="0"/>
            <a:r>
              <a:rPr lang="fr-FR" sz="10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Ambition :</a:t>
            </a:r>
          </a:p>
          <a:p>
            <a:pPr lvl="0"/>
            <a:r>
              <a:rPr lang="fr-FR" sz="10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cs typeface="Arial" charset="0"/>
              </a:rPr>
              <a:t>Eriger l’Observatoire en un véritable outil de suivi du secteur industriel et d’aide à la décision</a:t>
            </a: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4704" y="4297888"/>
            <a:ext cx="787296" cy="78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2852936"/>
            <a:ext cx="753442" cy="76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https://www.eenov.com/wp-content/uploads/2013/10/suivi-statistiques-site-internet-google-analyti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6028" y="989538"/>
            <a:ext cx="1008112" cy="65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389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7</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31" name="Ellipse 30"/>
          <p:cNvSpPr/>
          <p:nvPr/>
        </p:nvSpPr>
        <p:spPr>
          <a:xfrm rot="20257818">
            <a:off x="1499561" y="3242820"/>
            <a:ext cx="4668796" cy="1453012"/>
          </a:xfrm>
          <a:prstGeom prst="ellipse">
            <a:avLst/>
          </a:prstGeom>
          <a:noFill/>
          <a:ln w="38100" cap="flat" cmpd="sng" algn="ctr">
            <a:solidFill>
              <a:srgbClr val="C0504D"/>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2" name="ZoneTexte 31"/>
          <p:cNvSpPr txBox="1"/>
          <p:nvPr/>
        </p:nvSpPr>
        <p:spPr>
          <a:xfrm>
            <a:off x="611560" y="836712"/>
            <a:ext cx="7992888" cy="1661993"/>
          </a:xfrm>
          <a:prstGeom prst="rect">
            <a:avLst/>
          </a:prstGeom>
        </p:spPr>
        <p:txBody>
          <a:bodyPr vert="horz" wrap="square" lIns="0" tIns="0" rIns="0" bIns="0" rtlCol="0" anchor="t" anchorCtr="0">
            <a:spAutoFit/>
          </a:bodyPr>
          <a:lstStyle/>
          <a:p>
            <a:pPr algn="ctr" defTabSz="457200" fontAlgn="auto">
              <a:spcBef>
                <a:spcPts val="0"/>
              </a:spcBef>
              <a:spcAft>
                <a:spcPts val="0"/>
              </a:spcAft>
            </a:pPr>
            <a:r>
              <a:rPr lang="fr-FR" sz="2800" b="1" dirty="0" smtClean="0">
                <a:solidFill>
                  <a:srgbClr val="C00000"/>
                </a:solidFill>
                <a:latin typeface="Candara" pitchFamily="34" charset="0"/>
                <a:cs typeface="+mn-cs"/>
              </a:rPr>
              <a:t>L’Observatoire Marocain de l’Industrie</a:t>
            </a:r>
          </a:p>
          <a:p>
            <a:pPr algn="ctr" fontAlgn="auto">
              <a:spcBef>
                <a:spcPts val="0"/>
              </a:spcBef>
              <a:spcAft>
                <a:spcPts val="0"/>
              </a:spcAft>
            </a:pPr>
            <a:endParaRPr lang="fr-FR" sz="2000" dirty="0" smtClean="0">
              <a:solidFill>
                <a:prstClr val="black"/>
              </a:solidFill>
              <a:latin typeface="Candara" pitchFamily="34" charset="0"/>
              <a:cs typeface="+mn-cs"/>
            </a:endParaRPr>
          </a:p>
          <a:p>
            <a:pPr algn="ctr" fontAlgn="auto">
              <a:spcBef>
                <a:spcPts val="0"/>
              </a:spcBef>
              <a:spcAft>
                <a:spcPts val="0"/>
              </a:spcAft>
            </a:pPr>
            <a:r>
              <a:rPr lang="fr-FR" sz="2000" dirty="0" smtClean="0">
                <a:solidFill>
                  <a:prstClr val="black"/>
                </a:solidFill>
                <a:latin typeface="Candara" pitchFamily="34" charset="0"/>
                <a:cs typeface="+mn-cs"/>
              </a:rPr>
              <a:t>Fonctionne sur la base d’un regroupement de données sur le secteur industriel à partir de plusieurs sources, internes et externes, de statistiques émanant notamment de :</a:t>
            </a:r>
          </a:p>
        </p:txBody>
      </p:sp>
      <p:grpSp>
        <p:nvGrpSpPr>
          <p:cNvPr id="33" name="Groupe 32"/>
          <p:cNvGrpSpPr/>
          <p:nvPr/>
        </p:nvGrpSpPr>
        <p:grpSpPr>
          <a:xfrm>
            <a:off x="1835696" y="4446629"/>
            <a:ext cx="2005622" cy="1142611"/>
            <a:chOff x="3569189" y="2857694"/>
            <a:chExt cx="2005622" cy="1142611"/>
          </a:xfrm>
        </p:grpSpPr>
        <p:sp>
          <p:nvSpPr>
            <p:cNvPr id="34" name="Flèche gauche 33"/>
            <p:cNvSpPr/>
            <p:nvPr/>
          </p:nvSpPr>
          <p:spPr>
            <a:xfrm rot="11700000">
              <a:off x="4260936" y="3384788"/>
              <a:ext cx="1313875" cy="428479"/>
            </a:xfrm>
            <a:prstGeom prst="leftArrow">
              <a:avLst>
                <a:gd name="adj1" fmla="val 60000"/>
                <a:gd name="adj2" fmla="val 50000"/>
              </a:avLst>
            </a:prstGeom>
            <a:gradFill rotWithShape="1">
              <a:gsLst>
                <a:gs pos="0">
                  <a:srgbClr val="C0504D">
                    <a:tint val="60000"/>
                    <a:hueOff val="0"/>
                    <a:satOff val="0"/>
                    <a:lumOff val="0"/>
                    <a:alphaOff val="0"/>
                    <a:tint val="100000"/>
                    <a:shade val="100000"/>
                    <a:satMod val="130000"/>
                  </a:srgbClr>
                </a:gs>
                <a:gs pos="100000">
                  <a:srgbClr val="C0504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35" name="Groupe 34"/>
            <p:cNvGrpSpPr/>
            <p:nvPr/>
          </p:nvGrpSpPr>
          <p:grpSpPr>
            <a:xfrm>
              <a:off x="3569189" y="2857694"/>
              <a:ext cx="1428263" cy="1142611"/>
              <a:chOff x="935" y="1454841"/>
              <a:chExt cx="1428263" cy="1142611"/>
            </a:xfrm>
          </p:grpSpPr>
          <p:sp>
            <p:nvSpPr>
              <p:cNvPr id="36" name="Rectangle à coins arrondis 35"/>
              <p:cNvSpPr/>
              <p:nvPr/>
            </p:nvSpPr>
            <p:spPr>
              <a:xfrm>
                <a:off x="935" y="1454841"/>
                <a:ext cx="1428263" cy="1142611"/>
              </a:xfrm>
              <a:prstGeom prst="roundRect">
                <a:avLst>
                  <a:gd name="adj" fmla="val 10000"/>
                </a:avLst>
              </a:prstGeom>
              <a:gradFill rotWithShape="1">
                <a:gsLst>
                  <a:gs pos="0">
                    <a:sysClr val="window" lastClr="FFFFFF">
                      <a:hueOff val="0"/>
                      <a:satOff val="0"/>
                      <a:lumOff val="0"/>
                      <a:alphaOff val="0"/>
                      <a:tint val="100000"/>
                      <a:shade val="100000"/>
                      <a:satMod val="130000"/>
                    </a:sysClr>
                  </a:gs>
                  <a:gs pos="100000">
                    <a:sysClr val="window" lastClr="FFFFFF">
                      <a:hueOff val="0"/>
                      <a:satOff val="0"/>
                      <a:lumOff val="0"/>
                      <a:alphaOff val="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7" name="Rectangle 36"/>
              <p:cNvSpPr/>
              <p:nvPr/>
            </p:nvSpPr>
            <p:spPr>
              <a:xfrm>
                <a:off x="34401" y="1488307"/>
                <a:ext cx="1361331" cy="1075679"/>
              </a:xfrm>
              <a:prstGeom prst="rect">
                <a:avLst/>
              </a:prstGeom>
              <a:noFill/>
              <a:ln>
                <a:noFill/>
              </a:ln>
              <a:effectLst/>
            </p:spPr>
            <p:txBody>
              <a:bodyPr spcFirstLastPara="0" vert="horz" wrap="square" lIns="26670" tIns="26670" rIns="26670" bIns="2667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smtClean="0">
                    <a:ln>
                      <a:noFill/>
                    </a:ln>
                    <a:solidFill>
                      <a:prstClr val="black">
                        <a:hueOff val="0"/>
                        <a:satOff val="0"/>
                        <a:lumOff val="0"/>
                        <a:alphaOff val="0"/>
                      </a:prstClr>
                    </a:solidFill>
                    <a:effectLst/>
                    <a:uLnTx/>
                    <a:uFillTx/>
                    <a:latin typeface="Candara" pitchFamily="34" charset="0"/>
                    <a:ea typeface="+mn-ea"/>
                    <a:cs typeface="+mn-cs"/>
                  </a:rPr>
                  <a:t>L’enquête annuelle sur les industries de transformation</a:t>
                </a:r>
              </a:p>
            </p:txBody>
          </p:sp>
        </p:grpSp>
      </p:grpSp>
      <p:grpSp>
        <p:nvGrpSpPr>
          <p:cNvPr id="38" name="Groupe 37"/>
          <p:cNvGrpSpPr/>
          <p:nvPr/>
        </p:nvGrpSpPr>
        <p:grpSpPr>
          <a:xfrm>
            <a:off x="2987824" y="3068960"/>
            <a:ext cx="1428263" cy="1823631"/>
            <a:chOff x="3857868" y="2517184"/>
            <a:chExt cx="1428263" cy="1823631"/>
          </a:xfrm>
        </p:grpSpPr>
        <p:sp>
          <p:nvSpPr>
            <p:cNvPr id="39" name="Flèche gauche 38"/>
            <p:cNvSpPr/>
            <p:nvPr/>
          </p:nvSpPr>
          <p:spPr>
            <a:xfrm rot="14700000">
              <a:off x="4192696" y="3469638"/>
              <a:ext cx="1313875" cy="428479"/>
            </a:xfrm>
            <a:prstGeom prst="leftArrow">
              <a:avLst>
                <a:gd name="adj1" fmla="val 60000"/>
                <a:gd name="adj2" fmla="val 50000"/>
              </a:avLst>
            </a:prstGeom>
            <a:gradFill rotWithShape="1">
              <a:gsLst>
                <a:gs pos="0">
                  <a:srgbClr val="C0504D">
                    <a:tint val="60000"/>
                    <a:hueOff val="0"/>
                    <a:satOff val="0"/>
                    <a:lumOff val="0"/>
                    <a:alphaOff val="0"/>
                    <a:tint val="100000"/>
                    <a:shade val="100000"/>
                    <a:satMod val="130000"/>
                  </a:srgbClr>
                </a:gs>
                <a:gs pos="100000">
                  <a:srgbClr val="C0504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40" name="Groupe 39"/>
            <p:cNvGrpSpPr/>
            <p:nvPr/>
          </p:nvGrpSpPr>
          <p:grpSpPr>
            <a:xfrm>
              <a:off x="3857868" y="2517184"/>
              <a:ext cx="1428263" cy="1142611"/>
              <a:chOff x="1164733" y="67880"/>
              <a:chExt cx="1428263" cy="1142611"/>
            </a:xfrm>
          </p:grpSpPr>
          <p:sp>
            <p:nvSpPr>
              <p:cNvPr id="41" name="Rectangle à coins arrondis 40"/>
              <p:cNvSpPr/>
              <p:nvPr/>
            </p:nvSpPr>
            <p:spPr>
              <a:xfrm>
                <a:off x="1164733" y="67880"/>
                <a:ext cx="1428263" cy="1142611"/>
              </a:xfrm>
              <a:prstGeom prst="roundRect">
                <a:avLst>
                  <a:gd name="adj" fmla="val 10000"/>
                </a:avLst>
              </a:prstGeom>
              <a:gradFill rotWithShape="1">
                <a:gsLst>
                  <a:gs pos="0">
                    <a:sysClr val="window" lastClr="FFFFFF">
                      <a:hueOff val="0"/>
                      <a:satOff val="0"/>
                      <a:lumOff val="0"/>
                      <a:alphaOff val="0"/>
                      <a:tint val="100000"/>
                      <a:shade val="100000"/>
                      <a:satMod val="130000"/>
                    </a:sysClr>
                  </a:gs>
                  <a:gs pos="100000">
                    <a:sysClr val="window" lastClr="FFFFFF">
                      <a:hueOff val="0"/>
                      <a:satOff val="0"/>
                      <a:lumOff val="0"/>
                      <a:alphaOff val="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2" name="Rectangle 41"/>
              <p:cNvSpPr/>
              <p:nvPr/>
            </p:nvSpPr>
            <p:spPr>
              <a:xfrm>
                <a:off x="1198199" y="101346"/>
                <a:ext cx="1361331" cy="1075679"/>
              </a:xfrm>
              <a:prstGeom prst="rect">
                <a:avLst/>
              </a:prstGeom>
              <a:noFill/>
              <a:ln>
                <a:noFill/>
              </a:ln>
              <a:effectLst/>
            </p:spPr>
            <p:txBody>
              <a:bodyPr spcFirstLastPara="0" vert="horz" wrap="square" lIns="26670" tIns="26670" rIns="26670" bIns="2667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smtClean="0">
                    <a:ln>
                      <a:noFill/>
                    </a:ln>
                    <a:solidFill>
                      <a:prstClr val="black">
                        <a:hueOff val="0"/>
                        <a:satOff val="0"/>
                        <a:lumOff val="0"/>
                        <a:alphaOff val="0"/>
                      </a:prstClr>
                    </a:solidFill>
                    <a:effectLst/>
                    <a:uLnTx/>
                    <a:uFillTx/>
                    <a:latin typeface="Candara" pitchFamily="34" charset="0"/>
                    <a:ea typeface="+mn-ea"/>
                    <a:cs typeface="+mn-cs"/>
                  </a:rPr>
                  <a:t>L’enquête de conjoncture de suivi de l’investissement</a:t>
                </a:r>
              </a:p>
            </p:txBody>
          </p:sp>
        </p:grpSp>
      </p:grpSp>
      <p:grpSp>
        <p:nvGrpSpPr>
          <p:cNvPr id="43" name="Groupe 42"/>
          <p:cNvGrpSpPr/>
          <p:nvPr/>
        </p:nvGrpSpPr>
        <p:grpSpPr>
          <a:xfrm>
            <a:off x="4823327" y="3068960"/>
            <a:ext cx="1428263" cy="1823631"/>
            <a:chOff x="4823327" y="3068960"/>
            <a:chExt cx="1428263" cy="1823631"/>
          </a:xfrm>
        </p:grpSpPr>
        <p:sp>
          <p:nvSpPr>
            <p:cNvPr id="44" name="Flèche gauche 43"/>
            <p:cNvSpPr/>
            <p:nvPr/>
          </p:nvSpPr>
          <p:spPr>
            <a:xfrm rot="17700000">
              <a:off x="4602888" y="4021414"/>
              <a:ext cx="1313875" cy="428479"/>
            </a:xfrm>
            <a:prstGeom prst="leftArrow">
              <a:avLst>
                <a:gd name="adj1" fmla="val 60000"/>
                <a:gd name="adj2" fmla="val 50000"/>
              </a:avLst>
            </a:prstGeom>
            <a:gradFill rotWithShape="1">
              <a:gsLst>
                <a:gs pos="0">
                  <a:srgbClr val="C0504D">
                    <a:tint val="60000"/>
                    <a:hueOff val="0"/>
                    <a:satOff val="0"/>
                    <a:lumOff val="0"/>
                    <a:alphaOff val="0"/>
                    <a:tint val="100000"/>
                    <a:shade val="100000"/>
                    <a:satMod val="130000"/>
                  </a:srgbClr>
                </a:gs>
                <a:gs pos="100000">
                  <a:srgbClr val="C0504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45" name="Groupe 44"/>
            <p:cNvGrpSpPr/>
            <p:nvPr/>
          </p:nvGrpSpPr>
          <p:grpSpPr>
            <a:xfrm>
              <a:off x="4823327" y="3068960"/>
              <a:ext cx="1428263" cy="1142611"/>
              <a:chOff x="2975282" y="67880"/>
              <a:chExt cx="1428263" cy="1142611"/>
            </a:xfrm>
          </p:grpSpPr>
          <p:sp>
            <p:nvSpPr>
              <p:cNvPr id="46" name="Rectangle à coins arrondis 45"/>
              <p:cNvSpPr/>
              <p:nvPr/>
            </p:nvSpPr>
            <p:spPr>
              <a:xfrm>
                <a:off x="2975282" y="67880"/>
                <a:ext cx="1428263" cy="1142611"/>
              </a:xfrm>
              <a:prstGeom prst="roundRect">
                <a:avLst>
                  <a:gd name="adj" fmla="val 10000"/>
                </a:avLst>
              </a:prstGeom>
              <a:gradFill rotWithShape="1">
                <a:gsLst>
                  <a:gs pos="0">
                    <a:sysClr val="window" lastClr="FFFFFF">
                      <a:hueOff val="0"/>
                      <a:satOff val="0"/>
                      <a:lumOff val="0"/>
                      <a:alphaOff val="0"/>
                      <a:tint val="100000"/>
                      <a:shade val="100000"/>
                      <a:satMod val="130000"/>
                    </a:sysClr>
                  </a:gs>
                  <a:gs pos="100000">
                    <a:sysClr val="window" lastClr="FFFFFF">
                      <a:hueOff val="0"/>
                      <a:satOff val="0"/>
                      <a:lumOff val="0"/>
                      <a:alphaOff val="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47" name="Rectangle 46"/>
              <p:cNvSpPr/>
              <p:nvPr/>
            </p:nvSpPr>
            <p:spPr>
              <a:xfrm>
                <a:off x="3008748" y="101346"/>
                <a:ext cx="1361331" cy="1075679"/>
              </a:xfrm>
              <a:prstGeom prst="rect">
                <a:avLst/>
              </a:prstGeom>
              <a:noFill/>
              <a:ln>
                <a:noFill/>
              </a:ln>
              <a:effectLst/>
            </p:spPr>
            <p:txBody>
              <a:bodyPr spcFirstLastPara="0" vert="horz" wrap="square" lIns="26670" tIns="26670" rIns="26670" bIns="2667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smtClean="0">
                    <a:ln>
                      <a:noFill/>
                    </a:ln>
                    <a:solidFill>
                      <a:prstClr val="black">
                        <a:hueOff val="0"/>
                        <a:satOff val="0"/>
                        <a:lumOff val="0"/>
                        <a:alphaOff val="0"/>
                      </a:prstClr>
                    </a:solidFill>
                    <a:effectLst/>
                    <a:uLnTx/>
                    <a:uFillTx/>
                    <a:latin typeface="Candara" pitchFamily="34" charset="0"/>
                    <a:ea typeface="+mn-ea"/>
                    <a:cs typeface="+mn-cs"/>
                  </a:rPr>
                  <a:t>L’enquête de conjoncture  sur le secteur industriel</a:t>
                </a:r>
              </a:p>
            </p:txBody>
          </p:sp>
        </p:grpSp>
      </p:grpSp>
      <p:grpSp>
        <p:nvGrpSpPr>
          <p:cNvPr id="48" name="Groupe 47"/>
          <p:cNvGrpSpPr/>
          <p:nvPr/>
        </p:nvGrpSpPr>
        <p:grpSpPr>
          <a:xfrm>
            <a:off x="5388802" y="4446629"/>
            <a:ext cx="2005621" cy="1142611"/>
            <a:chOff x="3569189" y="2857694"/>
            <a:chExt cx="2005621" cy="1142611"/>
          </a:xfrm>
        </p:grpSpPr>
        <p:sp>
          <p:nvSpPr>
            <p:cNvPr id="49" name="Flèche gauche 48"/>
            <p:cNvSpPr/>
            <p:nvPr/>
          </p:nvSpPr>
          <p:spPr>
            <a:xfrm rot="20700000">
              <a:off x="3569189" y="3384788"/>
              <a:ext cx="1313875" cy="428479"/>
            </a:xfrm>
            <a:prstGeom prst="leftArrow">
              <a:avLst>
                <a:gd name="adj1" fmla="val 60000"/>
                <a:gd name="adj2" fmla="val 50000"/>
              </a:avLst>
            </a:prstGeom>
            <a:gradFill rotWithShape="1">
              <a:gsLst>
                <a:gs pos="0">
                  <a:srgbClr val="C0504D">
                    <a:tint val="60000"/>
                    <a:hueOff val="0"/>
                    <a:satOff val="0"/>
                    <a:lumOff val="0"/>
                    <a:alphaOff val="0"/>
                    <a:tint val="100000"/>
                    <a:shade val="100000"/>
                    <a:satMod val="130000"/>
                  </a:srgbClr>
                </a:gs>
                <a:gs pos="100000">
                  <a:srgbClr val="C0504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50" name="Groupe 49"/>
            <p:cNvGrpSpPr/>
            <p:nvPr/>
          </p:nvGrpSpPr>
          <p:grpSpPr>
            <a:xfrm>
              <a:off x="4146547" y="2857694"/>
              <a:ext cx="1428263" cy="1142611"/>
              <a:chOff x="4139080" y="1454841"/>
              <a:chExt cx="1428263" cy="1142611"/>
            </a:xfrm>
          </p:grpSpPr>
          <p:sp>
            <p:nvSpPr>
              <p:cNvPr id="51" name="Rectangle à coins arrondis 50"/>
              <p:cNvSpPr/>
              <p:nvPr/>
            </p:nvSpPr>
            <p:spPr>
              <a:xfrm>
                <a:off x="4139080" y="1454841"/>
                <a:ext cx="1428263" cy="1142611"/>
              </a:xfrm>
              <a:prstGeom prst="roundRect">
                <a:avLst>
                  <a:gd name="adj" fmla="val 10000"/>
                </a:avLst>
              </a:prstGeom>
              <a:gradFill rotWithShape="1">
                <a:gsLst>
                  <a:gs pos="0">
                    <a:sysClr val="window" lastClr="FFFFFF">
                      <a:hueOff val="0"/>
                      <a:satOff val="0"/>
                      <a:lumOff val="0"/>
                      <a:alphaOff val="0"/>
                      <a:tint val="100000"/>
                      <a:shade val="100000"/>
                      <a:satMod val="130000"/>
                    </a:sysClr>
                  </a:gs>
                  <a:gs pos="100000">
                    <a:sysClr val="window" lastClr="FFFFFF">
                      <a:hueOff val="0"/>
                      <a:satOff val="0"/>
                      <a:lumOff val="0"/>
                      <a:alphaOff val="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52" name="Rectangle 51"/>
              <p:cNvSpPr/>
              <p:nvPr/>
            </p:nvSpPr>
            <p:spPr>
              <a:xfrm>
                <a:off x="4172546" y="1488307"/>
                <a:ext cx="1361331" cy="1075679"/>
              </a:xfrm>
              <a:prstGeom prst="rect">
                <a:avLst/>
              </a:prstGeom>
              <a:noFill/>
              <a:ln>
                <a:noFill/>
              </a:ln>
              <a:effectLst/>
            </p:spPr>
            <p:txBody>
              <a:bodyPr spcFirstLastPara="0" vert="horz" wrap="square" lIns="26670" tIns="26670" rIns="26670" bIns="2667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smtClean="0">
                    <a:ln>
                      <a:noFill/>
                    </a:ln>
                    <a:solidFill>
                      <a:prstClr val="black">
                        <a:hueOff val="0"/>
                        <a:satOff val="0"/>
                        <a:lumOff val="0"/>
                        <a:alphaOff val="0"/>
                      </a:prstClr>
                    </a:solidFill>
                    <a:effectLst/>
                    <a:uLnTx/>
                    <a:uFillTx/>
                    <a:latin typeface="Candara" pitchFamily="34" charset="0"/>
                    <a:ea typeface="+mn-ea"/>
                    <a:cs typeface="+mn-cs"/>
                  </a:rPr>
                  <a:t>Les indicateurs transmis par les partenaires de l’OMI</a:t>
                </a:r>
              </a:p>
            </p:txBody>
          </p:sp>
        </p:grpSp>
      </p:grpSp>
      <p:grpSp>
        <p:nvGrpSpPr>
          <p:cNvPr id="53" name="Groupe 52"/>
          <p:cNvGrpSpPr/>
          <p:nvPr/>
        </p:nvGrpSpPr>
        <p:grpSpPr>
          <a:xfrm>
            <a:off x="3909437" y="4821866"/>
            <a:ext cx="1392866" cy="1415446"/>
            <a:chOff x="3909437" y="4821866"/>
            <a:chExt cx="1392866" cy="1415446"/>
          </a:xfrm>
        </p:grpSpPr>
        <p:sp>
          <p:nvSpPr>
            <p:cNvPr id="54" name="Ellipse 53"/>
            <p:cNvSpPr/>
            <p:nvPr/>
          </p:nvSpPr>
          <p:spPr>
            <a:xfrm>
              <a:off x="3909437" y="4821866"/>
              <a:ext cx="1392866" cy="1415446"/>
            </a:xfrm>
            <a:prstGeom prst="ellipse">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5" name="ZoneTexte 54"/>
            <p:cNvSpPr txBox="1"/>
            <p:nvPr/>
          </p:nvSpPr>
          <p:spPr>
            <a:xfrm>
              <a:off x="3923928" y="5292497"/>
              <a:ext cx="1368152" cy="584775"/>
            </a:xfrm>
            <a:prstGeom prst="rect">
              <a:avLst/>
            </a:prstGeom>
          </p:spPr>
          <p:txBody>
            <a:bodyPr vert="horz" wrap="square" lIns="0" tIns="0" rIns="0" bIns="0" rtlCol="0" anchor="t"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9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ndara" pitchFamily="34" charset="0"/>
                  <a:cs typeface="Trebuchet MS"/>
                </a:rPr>
                <a:t>Indicateurs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9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ndara" pitchFamily="34" charset="0"/>
                  <a:cs typeface="Trebuchet MS"/>
                </a:rPr>
                <a:t>OMI</a:t>
              </a:r>
            </a:p>
          </p:txBody>
        </p:sp>
      </p:grpSp>
      <p:sp>
        <p:nvSpPr>
          <p:cNvPr id="56" name="ZoneTexte 55"/>
          <p:cNvSpPr txBox="1"/>
          <p:nvPr/>
        </p:nvSpPr>
        <p:spPr>
          <a:xfrm rot="19291112">
            <a:off x="1546903" y="3641884"/>
            <a:ext cx="1041578" cy="276999"/>
          </a:xfrm>
          <a:prstGeom prst="rect">
            <a:avLst/>
          </a:prstGeom>
        </p:spPr>
        <p:txBody>
          <a:bodyPr vert="horz" wrap="square" lIns="0" tIns="0" rIns="0" bIns="0" rtlCol="0" anchor="t" anchorCtr="0">
            <a:spAutoFit/>
          </a:bodyPr>
          <a:lstStyle/>
          <a:p>
            <a:pPr algn="ctr" defTabSz="457200" fontAlgn="auto">
              <a:spcBef>
                <a:spcPts val="0"/>
              </a:spcBef>
              <a:spcAft>
                <a:spcPts val="0"/>
              </a:spcAft>
            </a:pPr>
            <a:r>
              <a:rPr lang="fr-FR" b="1" dirty="0" smtClean="0">
                <a:solidFill>
                  <a:srgbClr val="C00000"/>
                </a:solidFill>
                <a:latin typeface="Candara" panose="020E0502030303020204" pitchFamily="34" charset="0"/>
                <a:cs typeface="Trebuchet MS"/>
              </a:rPr>
              <a:t>Interne</a:t>
            </a:r>
          </a:p>
        </p:txBody>
      </p:sp>
      <p:sp>
        <p:nvSpPr>
          <p:cNvPr id="57" name="ZoneTexte 56"/>
          <p:cNvSpPr txBox="1"/>
          <p:nvPr/>
        </p:nvSpPr>
        <p:spPr>
          <a:xfrm>
            <a:off x="7524328" y="4880193"/>
            <a:ext cx="1041578" cy="276999"/>
          </a:xfrm>
          <a:prstGeom prst="rect">
            <a:avLst/>
          </a:prstGeom>
        </p:spPr>
        <p:txBody>
          <a:bodyPr vert="horz" wrap="square" lIns="0" tIns="0" rIns="0" bIns="0" rtlCol="0" anchor="t" anchorCtr="0">
            <a:spAutoFit/>
          </a:bodyPr>
          <a:lstStyle/>
          <a:p>
            <a:pPr algn="ctr" defTabSz="457200" fontAlgn="auto">
              <a:spcBef>
                <a:spcPts val="0"/>
              </a:spcBef>
              <a:spcAft>
                <a:spcPts val="0"/>
              </a:spcAft>
            </a:pPr>
            <a:r>
              <a:rPr lang="fr-FR" b="1" dirty="0" smtClean="0">
                <a:solidFill>
                  <a:srgbClr val="C00000"/>
                </a:solidFill>
                <a:latin typeface="Candara" panose="020E0502030303020204" pitchFamily="34" charset="0"/>
                <a:cs typeface="Trebuchet MS"/>
              </a:rPr>
              <a:t>Externe</a:t>
            </a:r>
          </a:p>
        </p:txBody>
      </p:sp>
      <p:sp>
        <p:nvSpPr>
          <p:cNvPr id="58"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smtClean="0">
                <a:solidFill>
                  <a:schemeClr val="tx1">
                    <a:lumMod val="50000"/>
                    <a:lumOff val="50000"/>
                  </a:schemeClr>
                </a:solidFill>
                <a:latin typeface="+mj-lt"/>
                <a:ea typeface="+mj-ea"/>
                <a:cs typeface="+mj-cs"/>
              </a:rPr>
              <a:t>Système statistique de l’OMI</a:t>
            </a:r>
            <a:endParaRPr lang="fr-FR" sz="1500" b="1" i="1" cap="small"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24999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60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000"/>
                                        <p:tgtEl>
                                          <p:spTgt spid="53"/>
                                        </p:tgtEl>
                                      </p:cBhvr>
                                    </p:animEffect>
                                  </p:childTnLst>
                                </p:cTn>
                              </p:par>
                            </p:childTnLst>
                          </p:cTn>
                        </p:par>
                        <p:par>
                          <p:cTn id="11" fill="hold">
                            <p:stCondLst>
                              <p:cond delay="8000"/>
                            </p:stCondLst>
                            <p:childTnLst>
                              <p:par>
                                <p:cTn id="12" presetID="55"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1000" fill="hold"/>
                                        <p:tgtEl>
                                          <p:spTgt spid="33"/>
                                        </p:tgtEl>
                                        <p:attrNameLst>
                                          <p:attrName>ppt_w</p:attrName>
                                        </p:attrNameLst>
                                      </p:cBhvr>
                                      <p:tavLst>
                                        <p:tav tm="0">
                                          <p:val>
                                            <p:strVal val="#ppt_w*0.70"/>
                                          </p:val>
                                        </p:tav>
                                        <p:tav tm="100000">
                                          <p:val>
                                            <p:strVal val="#ppt_w"/>
                                          </p:val>
                                        </p:tav>
                                      </p:tavLst>
                                    </p:anim>
                                    <p:anim calcmode="lin" valueType="num">
                                      <p:cBhvr>
                                        <p:cTn id="15" dur="1000" fill="hold"/>
                                        <p:tgtEl>
                                          <p:spTgt spid="33"/>
                                        </p:tgtEl>
                                        <p:attrNameLst>
                                          <p:attrName>ppt_h</p:attrName>
                                        </p:attrNameLst>
                                      </p:cBhvr>
                                      <p:tavLst>
                                        <p:tav tm="0">
                                          <p:val>
                                            <p:strVal val="#ppt_h"/>
                                          </p:val>
                                        </p:tav>
                                        <p:tav tm="100000">
                                          <p:val>
                                            <p:strVal val="#ppt_h"/>
                                          </p:val>
                                        </p:tav>
                                      </p:tavLst>
                                    </p:anim>
                                    <p:animEffect transition="in" filter="fade">
                                      <p:cBhvr>
                                        <p:cTn id="16" dur="1000"/>
                                        <p:tgtEl>
                                          <p:spTgt spid="33"/>
                                        </p:tgtEl>
                                      </p:cBhvr>
                                    </p:animEffect>
                                  </p:childTnLst>
                                </p:cTn>
                              </p:par>
                            </p:childTnLst>
                          </p:cTn>
                        </p:par>
                        <p:par>
                          <p:cTn id="17" fill="hold">
                            <p:stCondLst>
                              <p:cond delay="9000"/>
                            </p:stCondLst>
                            <p:childTnLst>
                              <p:par>
                                <p:cTn id="18" presetID="55"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p:val>
                                            <p:strVal val="#ppt_w*0.70"/>
                                          </p:val>
                                        </p:tav>
                                        <p:tav tm="100000">
                                          <p:val>
                                            <p:strVal val="#ppt_w"/>
                                          </p:val>
                                        </p:tav>
                                      </p:tavLst>
                                    </p:anim>
                                    <p:anim calcmode="lin" valueType="num">
                                      <p:cBhvr>
                                        <p:cTn id="21" dur="1000" fill="hold"/>
                                        <p:tgtEl>
                                          <p:spTgt spid="38"/>
                                        </p:tgtEl>
                                        <p:attrNameLst>
                                          <p:attrName>ppt_h</p:attrName>
                                        </p:attrNameLst>
                                      </p:cBhvr>
                                      <p:tavLst>
                                        <p:tav tm="0">
                                          <p:val>
                                            <p:strVal val="#ppt_h"/>
                                          </p:val>
                                        </p:tav>
                                        <p:tav tm="100000">
                                          <p:val>
                                            <p:strVal val="#ppt_h"/>
                                          </p:val>
                                        </p:tav>
                                      </p:tavLst>
                                    </p:anim>
                                    <p:animEffect transition="in" filter="fade">
                                      <p:cBhvr>
                                        <p:cTn id="22" dur="1000"/>
                                        <p:tgtEl>
                                          <p:spTgt spid="38"/>
                                        </p:tgtEl>
                                      </p:cBhvr>
                                    </p:animEffect>
                                  </p:childTnLst>
                                </p:cTn>
                              </p:par>
                            </p:childTnLst>
                          </p:cTn>
                        </p:par>
                        <p:par>
                          <p:cTn id="23" fill="hold">
                            <p:stCondLst>
                              <p:cond delay="10000"/>
                            </p:stCondLst>
                            <p:childTnLst>
                              <p:par>
                                <p:cTn id="24" presetID="55"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1000" fill="hold"/>
                                        <p:tgtEl>
                                          <p:spTgt spid="43"/>
                                        </p:tgtEl>
                                        <p:attrNameLst>
                                          <p:attrName>ppt_w</p:attrName>
                                        </p:attrNameLst>
                                      </p:cBhvr>
                                      <p:tavLst>
                                        <p:tav tm="0">
                                          <p:val>
                                            <p:strVal val="#ppt_w*0.70"/>
                                          </p:val>
                                        </p:tav>
                                        <p:tav tm="100000">
                                          <p:val>
                                            <p:strVal val="#ppt_w"/>
                                          </p:val>
                                        </p:tav>
                                      </p:tavLst>
                                    </p:anim>
                                    <p:anim calcmode="lin" valueType="num">
                                      <p:cBhvr>
                                        <p:cTn id="27" dur="1000" fill="hold"/>
                                        <p:tgtEl>
                                          <p:spTgt spid="43"/>
                                        </p:tgtEl>
                                        <p:attrNameLst>
                                          <p:attrName>ppt_h</p:attrName>
                                        </p:attrNameLst>
                                      </p:cBhvr>
                                      <p:tavLst>
                                        <p:tav tm="0">
                                          <p:val>
                                            <p:strVal val="#ppt_h"/>
                                          </p:val>
                                        </p:tav>
                                        <p:tav tm="100000">
                                          <p:val>
                                            <p:strVal val="#ppt_h"/>
                                          </p:val>
                                        </p:tav>
                                      </p:tavLst>
                                    </p:anim>
                                    <p:animEffect transition="in" filter="fade">
                                      <p:cBhvr>
                                        <p:cTn id="28" dur="1000"/>
                                        <p:tgtEl>
                                          <p:spTgt spid="43"/>
                                        </p:tgtEl>
                                      </p:cBhvr>
                                    </p:animEffect>
                                  </p:childTnLst>
                                </p:cTn>
                              </p:par>
                            </p:childTnLst>
                          </p:cTn>
                        </p:par>
                        <p:par>
                          <p:cTn id="29" fill="hold">
                            <p:stCondLst>
                              <p:cond delay="11000"/>
                            </p:stCondLst>
                            <p:childTnLst>
                              <p:par>
                                <p:cTn id="30" presetID="55"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strVal val="#ppt_w*0.70"/>
                                          </p:val>
                                        </p:tav>
                                        <p:tav tm="100000">
                                          <p:val>
                                            <p:strVal val="#ppt_w"/>
                                          </p:val>
                                        </p:tav>
                                      </p:tavLst>
                                    </p:anim>
                                    <p:anim calcmode="lin" valueType="num">
                                      <p:cBhvr>
                                        <p:cTn id="33" dur="1000" fill="hold"/>
                                        <p:tgtEl>
                                          <p:spTgt spid="48"/>
                                        </p:tgtEl>
                                        <p:attrNameLst>
                                          <p:attrName>ppt_h</p:attrName>
                                        </p:attrNameLst>
                                      </p:cBhvr>
                                      <p:tavLst>
                                        <p:tav tm="0">
                                          <p:val>
                                            <p:strVal val="#ppt_h"/>
                                          </p:val>
                                        </p:tav>
                                        <p:tav tm="100000">
                                          <p:val>
                                            <p:strVal val="#ppt_h"/>
                                          </p:val>
                                        </p:tav>
                                      </p:tavLst>
                                    </p:anim>
                                    <p:animEffect transition="in" filter="fade">
                                      <p:cBhvr>
                                        <p:cTn id="34" dur="1000"/>
                                        <p:tgtEl>
                                          <p:spTgt spid="48"/>
                                        </p:tgtEl>
                                      </p:cBhvr>
                                    </p:animEffect>
                                  </p:childTnLst>
                                </p:cTn>
                              </p:par>
                            </p:childTnLst>
                          </p:cTn>
                        </p:par>
                        <p:par>
                          <p:cTn id="35" fill="hold">
                            <p:stCondLst>
                              <p:cond delay="120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8</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10" name="ZoneTexte 9"/>
          <p:cNvSpPr txBox="1"/>
          <p:nvPr/>
        </p:nvSpPr>
        <p:spPr>
          <a:xfrm>
            <a:off x="2195736" y="906105"/>
            <a:ext cx="6192688" cy="584775"/>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Un système de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gestion</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 de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production</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 et de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diffusion</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 des statistiques industrielles </a:t>
            </a:r>
            <a:r>
              <a:rPr kumimoji="0" lang="fr-FR" sz="1600" b="0" i="0" u="sng" strike="noStrike" kern="0" cap="none" spc="0" normalizeH="0" baseline="0" noProof="0" dirty="0" smtClean="0">
                <a:ln>
                  <a:noFill/>
                </a:ln>
                <a:solidFill>
                  <a:srgbClr val="C00000"/>
                </a:solidFill>
                <a:effectLst/>
                <a:uLnTx/>
                <a:uFillTx/>
                <a:latin typeface="Calibri"/>
                <a:ea typeface="+mn-ea"/>
                <a:cs typeface="+mn-cs"/>
              </a:rPr>
              <a:t>quantitatives</a:t>
            </a:r>
            <a:r>
              <a:rPr kumimoji="0" lang="fr-FR" sz="1600" b="0" i="0" strike="noStrike" kern="0" cap="none" spc="0" normalizeH="0" baseline="0" noProof="0" dirty="0" smtClean="0">
                <a:ln>
                  <a:noFill/>
                </a:ln>
                <a:effectLst/>
                <a:uLnTx/>
                <a:uFillTx/>
                <a:latin typeface="Calibri"/>
                <a:ea typeface="+mn-ea"/>
                <a:cs typeface="+mn-cs"/>
              </a:rPr>
              <a:t> et </a:t>
            </a:r>
            <a:r>
              <a:rPr kumimoji="0" lang="fr-FR" sz="1600" b="0" i="0" u="sng" strike="noStrike" kern="0" cap="none" spc="0" normalizeH="0" baseline="0" noProof="0" dirty="0" smtClean="0">
                <a:ln>
                  <a:noFill/>
                </a:ln>
                <a:solidFill>
                  <a:srgbClr val="C00000"/>
                </a:solidFill>
                <a:effectLst/>
                <a:uLnTx/>
                <a:uFillTx/>
                <a:latin typeface="Calibri"/>
                <a:ea typeface="+mn-ea"/>
                <a:cs typeface="+mn-cs"/>
              </a:rPr>
              <a:t>qualitatives</a:t>
            </a:r>
          </a:p>
        </p:txBody>
      </p:sp>
      <p:sp>
        <p:nvSpPr>
          <p:cNvPr id="11" name="Triangle rectangle 10"/>
          <p:cNvSpPr/>
          <p:nvPr/>
        </p:nvSpPr>
        <p:spPr>
          <a:xfrm rot="18913803">
            <a:off x="4323593" y="1370536"/>
            <a:ext cx="504056" cy="504056"/>
          </a:xfrm>
          <a:prstGeom prst="rtTriangl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ZoneTexte 11"/>
          <p:cNvSpPr txBox="1"/>
          <p:nvPr/>
        </p:nvSpPr>
        <p:spPr>
          <a:xfrm>
            <a:off x="180306" y="2058233"/>
            <a:ext cx="2952328" cy="1477328"/>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Calibri"/>
                <a:ea typeface="+mn-ea"/>
                <a:cs typeface="+mn-cs"/>
              </a:rPr>
              <a:t>Enquête annuelle sur les industries de transformation - EAIT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7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ea typeface="+mn-ea"/>
                <a:cs typeface="+mn-cs"/>
              </a:rPr>
              <a:t>Enquête </a:t>
            </a:r>
            <a:r>
              <a:rPr kumimoji="0" lang="fr-FR" sz="1100" b="0" i="0" u="none" strike="noStrike" kern="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Calibri"/>
                <a:ea typeface="+mn-ea"/>
                <a:cs typeface="+mn-cs"/>
              </a:rPr>
              <a:t>exhaustive (depuis 1985 et jusqu’à 2014)</a:t>
            </a:r>
            <a:r>
              <a:rPr kumimoji="0" lang="fr-FR" sz="1100" b="0" i="0" u="none" strike="noStrike" kern="0" cap="none" spc="0" normalizeH="0" baseline="0" noProof="0" dirty="0" smtClean="0">
                <a:ln>
                  <a:noFill/>
                </a:ln>
                <a:solidFill>
                  <a:prstClr val="black"/>
                </a:solidFill>
                <a:effectLst/>
                <a:uLnTx/>
                <a:uFillTx/>
                <a:latin typeface="Calibri"/>
                <a:ea typeface="+mn-ea"/>
                <a:cs typeface="+mn-cs"/>
              </a:rPr>
              <a:t> auprès des entreprises opérant dans le secteur des industries de transformation qui constitue la principale source en données industrielles au niveau national</a:t>
            </a:r>
          </a:p>
        </p:txBody>
      </p:sp>
      <p:sp>
        <p:nvSpPr>
          <p:cNvPr id="13" name="Rectangle à coins arrondis 12"/>
          <p:cNvSpPr/>
          <p:nvPr/>
        </p:nvSpPr>
        <p:spPr>
          <a:xfrm>
            <a:off x="755576" y="795914"/>
            <a:ext cx="1440160" cy="866712"/>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Times New Roman" pitchFamily="18" charset="0"/>
              </a:rPr>
              <a:t>Statistiques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Times New Roman" pitchFamily="18" charset="0"/>
              </a:rPr>
              <a:t>internes</a:t>
            </a:r>
          </a:p>
        </p:txBody>
      </p:sp>
      <p:sp>
        <p:nvSpPr>
          <p:cNvPr id="17" name="Rectangle à coins arrondis 16"/>
          <p:cNvSpPr/>
          <p:nvPr/>
        </p:nvSpPr>
        <p:spPr>
          <a:xfrm>
            <a:off x="188713" y="5256846"/>
            <a:ext cx="8775775" cy="288032"/>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Principaux indicateurs / thèmes abordés</a:t>
            </a:r>
          </a:p>
        </p:txBody>
      </p:sp>
      <p:sp>
        <p:nvSpPr>
          <p:cNvPr id="19" name="ZoneTexte 18"/>
          <p:cNvSpPr txBox="1"/>
          <p:nvPr/>
        </p:nvSpPr>
        <p:spPr>
          <a:xfrm>
            <a:off x="179512" y="5656082"/>
            <a:ext cx="2953121" cy="653238"/>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72000" tIns="72000" rIns="72000" bIns="72000" rtlCol="0" anchor="t" anchorCtr="0">
            <a:spAutoFit/>
          </a:bodyPr>
          <a:lstStyle/>
          <a:p>
            <a:pPr marR="0" lvl="0" algn="ctr" defTabSz="457200" eaLnBrk="1" fontAlgn="auto" latinLnBrk="0" hangingPunct="1">
              <a:lnSpc>
                <a:spcPct val="100000"/>
              </a:lnSpc>
              <a:spcBef>
                <a:spcPts val="0"/>
              </a:spcBef>
              <a:spcAft>
                <a:spcPts val="0"/>
              </a:spcAft>
              <a:buClrTx/>
              <a:buSzTx/>
              <a:tabLst/>
              <a:defRPr/>
            </a:pPr>
            <a:r>
              <a:rPr kumimoji="0" lang="fr-FR" sz="1100" b="0" i="0" u="none" strike="noStrike" kern="0" cap="none" spc="0" normalizeH="0" baseline="0" noProof="0" dirty="0" smtClean="0">
                <a:ln>
                  <a:noFill/>
                </a:ln>
                <a:solidFill>
                  <a:srgbClr val="000000"/>
                </a:solidFill>
                <a:effectLst/>
                <a:uLnTx/>
                <a:uFillTx/>
                <a:latin typeface="Calibri"/>
                <a:ea typeface="+mn-ea"/>
                <a:cs typeface="Trebuchet MS"/>
              </a:rPr>
              <a:t>Nombre d’entreprises et d’établissements, Chiffre d’affaires,</a:t>
            </a:r>
            <a:r>
              <a:rPr kumimoji="0" lang="fr-FR" sz="1100" b="0" i="0" u="none" strike="noStrike" kern="0" cap="none" spc="0" normalizeH="0" noProof="0" dirty="0" smtClean="0">
                <a:ln>
                  <a:noFill/>
                </a:ln>
                <a:solidFill>
                  <a:srgbClr val="000000"/>
                </a:solidFill>
                <a:effectLst/>
                <a:uLnTx/>
                <a:uFillTx/>
                <a:latin typeface="Calibri"/>
                <a:ea typeface="+mn-ea"/>
                <a:cs typeface="Trebuchet MS"/>
              </a:rPr>
              <a:t> </a:t>
            </a:r>
            <a:r>
              <a:rPr kumimoji="0" lang="fr-FR" sz="1100" b="0" i="0" u="none" strike="noStrike" kern="0" cap="none" spc="0" normalizeH="0" baseline="0" noProof="0" dirty="0" smtClean="0">
                <a:ln>
                  <a:noFill/>
                </a:ln>
                <a:solidFill>
                  <a:srgbClr val="000000"/>
                </a:solidFill>
                <a:effectLst/>
                <a:uLnTx/>
                <a:uFillTx/>
                <a:latin typeface="Calibri"/>
                <a:ea typeface="+mn-ea"/>
                <a:cs typeface="Trebuchet MS"/>
              </a:rPr>
              <a:t>Production, Valeur ajoutée, Exportations,</a:t>
            </a:r>
            <a:r>
              <a:rPr kumimoji="0" lang="fr-FR" sz="1100" b="0" i="0" u="none" strike="noStrike" kern="0" cap="none" spc="0" normalizeH="0" noProof="0" dirty="0" smtClean="0">
                <a:ln>
                  <a:noFill/>
                </a:ln>
                <a:solidFill>
                  <a:srgbClr val="000000"/>
                </a:solidFill>
                <a:effectLst/>
                <a:uLnTx/>
                <a:uFillTx/>
                <a:latin typeface="Calibri"/>
                <a:ea typeface="+mn-ea"/>
                <a:cs typeface="Trebuchet MS"/>
              </a:rPr>
              <a:t> </a:t>
            </a:r>
            <a:r>
              <a:rPr kumimoji="0" lang="fr-FR" sz="1100" b="0" i="0" u="none" strike="noStrike" kern="0" cap="none" spc="0" normalizeH="0" baseline="0" noProof="0" dirty="0" smtClean="0">
                <a:ln>
                  <a:noFill/>
                </a:ln>
                <a:solidFill>
                  <a:srgbClr val="000000"/>
                </a:solidFill>
                <a:effectLst/>
                <a:uLnTx/>
                <a:uFillTx/>
                <a:latin typeface="Calibri"/>
                <a:ea typeface="+mn-ea"/>
                <a:cs typeface="Trebuchet MS"/>
              </a:rPr>
              <a:t>Investissements, Emploi …</a:t>
            </a:r>
          </a:p>
        </p:txBody>
      </p:sp>
      <p:sp>
        <p:nvSpPr>
          <p:cNvPr id="14" name="Rectangle à coins arrondis 13"/>
          <p:cNvSpPr/>
          <p:nvPr/>
        </p:nvSpPr>
        <p:spPr>
          <a:xfrm>
            <a:off x="180305" y="3645024"/>
            <a:ext cx="8784183" cy="288032"/>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Principaux objectifs</a:t>
            </a:r>
          </a:p>
        </p:txBody>
      </p:sp>
      <p:sp>
        <p:nvSpPr>
          <p:cNvPr id="16" name="ZoneTexte 15"/>
          <p:cNvSpPr txBox="1"/>
          <p:nvPr/>
        </p:nvSpPr>
        <p:spPr>
          <a:xfrm>
            <a:off x="179512" y="4061247"/>
            <a:ext cx="2953121" cy="1077218"/>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0" tIns="0" rIns="0" bIns="0" rtlCol="0" anchor="t" anchorCtr="0">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050" b="0" i="0" u="none" strike="noStrike" kern="0" cap="none" spc="0" normalizeH="0" baseline="0" noProof="0" dirty="0" smtClean="0">
                <a:ln>
                  <a:noFill/>
                </a:ln>
                <a:solidFill>
                  <a:srgbClr val="000000"/>
                </a:solidFill>
                <a:effectLst/>
                <a:uLnTx/>
                <a:uFillTx/>
                <a:latin typeface="Calibri"/>
                <a:ea typeface="+mn-ea"/>
                <a:cs typeface="Trebuchet MS"/>
              </a:rPr>
              <a:t>Appréhender la situation du secteur des industries de transformation et les performances des entreprises composant ce secteur</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r-FR" sz="600" b="0" i="0" u="none" strike="noStrike" kern="0" cap="none" spc="0" normalizeH="0" baseline="0" noProof="0" dirty="0" smtClean="0">
              <a:ln>
                <a:noFill/>
              </a:ln>
              <a:solidFill>
                <a:srgbClr val="000000"/>
              </a:solidFill>
              <a:effectLst/>
              <a:uLnTx/>
              <a:uFillTx/>
              <a:latin typeface="Calibri"/>
              <a:ea typeface="+mn-ea"/>
              <a:cs typeface="Trebuchet MS"/>
            </a:endParaRP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050" b="0" i="0" u="none" strike="noStrike" kern="0" cap="none" spc="0" normalizeH="0" baseline="0" noProof="0" dirty="0" smtClean="0">
                <a:ln>
                  <a:noFill/>
                </a:ln>
                <a:solidFill>
                  <a:srgbClr val="000000"/>
                </a:solidFill>
                <a:effectLst/>
                <a:uLnTx/>
                <a:uFillTx/>
                <a:latin typeface="Calibri"/>
                <a:ea typeface="+mn-ea"/>
                <a:cs typeface="Trebuchet MS"/>
              </a:rPr>
              <a:t>Suivre d’une manière cohérente et permanente l’évolution des principales grandeurs du secteur industriel</a:t>
            </a:r>
          </a:p>
        </p:txBody>
      </p:sp>
      <p:sp>
        <p:nvSpPr>
          <p:cNvPr id="18" name="ZoneTexte 17"/>
          <p:cNvSpPr txBox="1"/>
          <p:nvPr/>
        </p:nvSpPr>
        <p:spPr>
          <a:xfrm>
            <a:off x="3276651" y="5664686"/>
            <a:ext cx="2736304" cy="653238"/>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72000" tIns="72000" rIns="72000" bIns="72000" rtlCol="0" anchor="t" anchorCtr="0">
            <a:spAutoFit/>
          </a:bodyPr>
          <a:lstStyle/>
          <a:p>
            <a:pPr marR="0" lvl="0" algn="ctr" defTabSz="457200" eaLnBrk="1" fontAlgn="auto" latinLnBrk="0" hangingPunct="1">
              <a:lnSpc>
                <a:spcPct val="100000"/>
              </a:lnSpc>
              <a:spcBef>
                <a:spcPts val="0"/>
              </a:spcBef>
              <a:spcAft>
                <a:spcPts val="0"/>
              </a:spcAft>
              <a:buClrTx/>
              <a:buSzTx/>
              <a:tabLst/>
              <a:defRPr/>
            </a:pPr>
            <a:r>
              <a:rPr lang="fr-FR" sz="1100" kern="0" dirty="0" smtClean="0">
                <a:solidFill>
                  <a:srgbClr val="000000"/>
                </a:solidFill>
                <a:latin typeface="Calibri"/>
                <a:cs typeface="Trebuchet MS"/>
              </a:rPr>
              <a:t>Evaluation </a:t>
            </a:r>
            <a:r>
              <a:rPr lang="fr-FR" sz="1100" kern="0" dirty="0">
                <a:solidFill>
                  <a:srgbClr val="000000"/>
                </a:solidFill>
                <a:latin typeface="Calibri"/>
                <a:cs typeface="Trebuchet MS"/>
              </a:rPr>
              <a:t>et évolution de la production </a:t>
            </a:r>
            <a:r>
              <a:rPr lang="fr-FR" sz="1100" kern="0" dirty="0" smtClean="0">
                <a:solidFill>
                  <a:srgbClr val="000000"/>
                </a:solidFill>
                <a:latin typeface="Calibri"/>
                <a:cs typeface="Trebuchet MS"/>
              </a:rPr>
              <a:t>industrielle,  Evolution </a:t>
            </a:r>
            <a:r>
              <a:rPr lang="fr-FR" sz="1100" kern="0" dirty="0">
                <a:solidFill>
                  <a:srgbClr val="000000"/>
                </a:solidFill>
                <a:latin typeface="Calibri"/>
                <a:cs typeface="Trebuchet MS"/>
              </a:rPr>
              <a:t>de la </a:t>
            </a:r>
            <a:r>
              <a:rPr lang="fr-FR" sz="1100" kern="0" dirty="0" smtClean="0">
                <a:solidFill>
                  <a:srgbClr val="000000"/>
                </a:solidFill>
                <a:latin typeface="Calibri"/>
                <a:cs typeface="Trebuchet MS"/>
              </a:rPr>
              <a:t>demande, </a:t>
            </a:r>
            <a:r>
              <a:rPr lang="fr-FR" sz="1100" kern="0" dirty="0">
                <a:solidFill>
                  <a:srgbClr val="000000"/>
                </a:solidFill>
                <a:latin typeface="Calibri"/>
                <a:cs typeface="Trebuchet MS"/>
              </a:rPr>
              <a:t>Evolution de la </a:t>
            </a:r>
            <a:r>
              <a:rPr lang="fr-FR" sz="1100" kern="0" dirty="0" smtClean="0">
                <a:solidFill>
                  <a:srgbClr val="000000"/>
                </a:solidFill>
                <a:latin typeface="Calibri"/>
                <a:cs typeface="Trebuchet MS"/>
              </a:rPr>
              <a:t>compétitivité … </a:t>
            </a:r>
            <a:endParaRPr lang="fr-FR" sz="1100" kern="0" dirty="0">
              <a:solidFill>
                <a:srgbClr val="000000"/>
              </a:solidFill>
              <a:latin typeface="Calibri"/>
              <a:cs typeface="Trebuchet MS"/>
            </a:endParaRPr>
          </a:p>
        </p:txBody>
      </p:sp>
      <p:sp>
        <p:nvSpPr>
          <p:cNvPr id="20" name="ZoneTexte 19"/>
          <p:cNvSpPr txBox="1"/>
          <p:nvPr/>
        </p:nvSpPr>
        <p:spPr>
          <a:xfrm>
            <a:off x="3250382" y="2058233"/>
            <a:ext cx="2762572" cy="1477328"/>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kern="0" dirty="0">
                <a:solidFill>
                  <a:srgbClr val="003399"/>
                </a:solidFill>
                <a:effectLst>
                  <a:outerShdw blurRad="38100" dist="38100" dir="2700000" algn="tl">
                    <a:srgbClr val="000000">
                      <a:alpha val="43137"/>
                    </a:srgbClr>
                  </a:outerShdw>
                </a:effectLst>
                <a:latin typeface="Calibri"/>
              </a:rPr>
              <a:t>Enquête trimestrielle de la conjoncture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7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ea typeface="+mn-ea"/>
                <a:cs typeface="+mn-cs"/>
              </a:rPr>
              <a:t>Enquête </a:t>
            </a:r>
            <a:r>
              <a:rPr kumimoji="0" lang="fr-FR" sz="1100" b="0" i="0" u="none" strike="noStrike" kern="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Calibri"/>
                <a:ea typeface="+mn-ea"/>
                <a:cs typeface="+mn-cs"/>
              </a:rPr>
              <a:t>échantillonnée (depuis 2011)</a:t>
            </a:r>
            <a:r>
              <a:rPr kumimoji="0" lang="fr-FR" sz="1100" b="0" i="0" u="none" strike="noStrike" kern="0" cap="none" spc="0" normalizeH="0" baseline="0" noProof="0" dirty="0" smtClean="0">
                <a:ln>
                  <a:noFill/>
                </a:ln>
                <a:solidFill>
                  <a:prstClr val="black"/>
                </a:solidFill>
                <a:effectLst/>
                <a:uLnTx/>
                <a:uFillTx/>
                <a:latin typeface="Calibri"/>
                <a:ea typeface="+mn-ea"/>
                <a:cs typeface="+mn-cs"/>
              </a:rPr>
              <a:t> auprès des entreprises opérant dans le secteur des industries de transformation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smtClean="0">
                <a:solidFill>
                  <a:prstClr val="black"/>
                </a:solidFill>
                <a:latin typeface="Calibri"/>
                <a:cs typeface="+mn-cs"/>
              </a:rPr>
              <a:t>L’enquête vise un échantillon de </a:t>
            </a:r>
            <a:r>
              <a:rPr lang="fr-FR" sz="1100" kern="0" dirty="0">
                <a:solidFill>
                  <a:srgbClr val="003399"/>
                </a:solidFill>
                <a:effectLst>
                  <a:outerShdw blurRad="38100" dist="38100" dir="2700000" algn="tl">
                    <a:srgbClr val="000000">
                      <a:alpha val="43137"/>
                    </a:srgbClr>
                  </a:outerShdw>
                </a:effectLst>
                <a:latin typeface="Calibri"/>
                <a:cs typeface="+mn-cs"/>
              </a:rPr>
              <a:t>400</a:t>
            </a:r>
            <a:r>
              <a:rPr lang="fr-FR" sz="1100" kern="0" dirty="0" smtClean="0">
                <a:solidFill>
                  <a:prstClr val="black"/>
                </a:solidFill>
                <a:latin typeface="Calibri"/>
                <a:cs typeface="+mn-cs"/>
              </a:rPr>
              <a:t> entreprises au niveau national </a:t>
            </a:r>
            <a:endParaRPr kumimoji="0" lang="fr-FR" sz="11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 name="ZoneTexte 20"/>
          <p:cNvSpPr txBox="1"/>
          <p:nvPr/>
        </p:nvSpPr>
        <p:spPr>
          <a:xfrm>
            <a:off x="6156970" y="2058233"/>
            <a:ext cx="2807519" cy="1477328"/>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kern="0" dirty="0">
                <a:solidFill>
                  <a:srgbClr val="003399"/>
                </a:solidFill>
                <a:effectLst>
                  <a:outerShdw blurRad="38100" dist="38100" dir="2700000" algn="tl">
                    <a:srgbClr val="000000">
                      <a:alpha val="43137"/>
                    </a:srgbClr>
                  </a:outerShdw>
                </a:effectLst>
                <a:latin typeface="Calibri"/>
              </a:rPr>
              <a:t>Enquête </a:t>
            </a:r>
            <a:r>
              <a:rPr lang="fr-FR" sz="1400" b="1" kern="0" dirty="0" smtClean="0">
                <a:solidFill>
                  <a:srgbClr val="003399"/>
                </a:solidFill>
                <a:effectLst>
                  <a:outerShdw blurRad="38100" dist="38100" dir="2700000" algn="tl">
                    <a:srgbClr val="000000">
                      <a:alpha val="43137"/>
                    </a:srgbClr>
                  </a:outerShdw>
                </a:effectLst>
                <a:latin typeface="Calibri"/>
              </a:rPr>
              <a:t>semestrielle sur le suivi de l’investissement </a:t>
            </a:r>
            <a:endParaRPr lang="fr-FR" sz="1400" b="1" kern="0" dirty="0">
              <a:solidFill>
                <a:srgbClr val="003399"/>
              </a:solidFill>
              <a:effectLst>
                <a:outerShdw blurRad="38100" dist="38100" dir="2700000" algn="tl">
                  <a:srgbClr val="000000">
                    <a:alpha val="43137"/>
                  </a:srgbClr>
                </a:outerShdw>
              </a:effectLst>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7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ea typeface="+mn-ea"/>
                <a:cs typeface="+mn-cs"/>
              </a:rPr>
              <a:t>Enquête </a:t>
            </a:r>
            <a:r>
              <a:rPr kumimoji="0" lang="fr-FR" sz="1100" b="0" i="0" u="none" strike="noStrike" kern="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Calibri"/>
                <a:ea typeface="+mn-ea"/>
                <a:cs typeface="+mn-cs"/>
              </a:rPr>
              <a:t>échantillonnée (depuis 2011)</a:t>
            </a:r>
            <a:r>
              <a:rPr kumimoji="0" lang="fr-FR" sz="1100" b="0" i="0" u="none" strike="noStrike" kern="0" cap="none" spc="0" normalizeH="0" baseline="0" noProof="0" dirty="0" smtClean="0">
                <a:ln>
                  <a:noFill/>
                </a:ln>
                <a:solidFill>
                  <a:prstClr val="black"/>
                </a:solidFill>
                <a:effectLst/>
                <a:uLnTx/>
                <a:uFillTx/>
                <a:latin typeface="Calibri"/>
                <a:ea typeface="+mn-ea"/>
                <a:cs typeface="+mn-cs"/>
              </a:rPr>
              <a:t> auprès des entreprises opérant dans le secteur des industries de transformation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smtClean="0">
                <a:solidFill>
                  <a:prstClr val="black"/>
                </a:solidFill>
                <a:latin typeface="Calibri"/>
                <a:cs typeface="+mn-cs"/>
              </a:rPr>
              <a:t>L’enquête vise un échantillon de </a:t>
            </a:r>
            <a:r>
              <a:rPr lang="fr-FR" sz="1100" kern="0" dirty="0">
                <a:solidFill>
                  <a:srgbClr val="003399"/>
                </a:solidFill>
                <a:effectLst>
                  <a:outerShdw blurRad="38100" dist="38100" dir="2700000" algn="tl">
                    <a:srgbClr val="000000">
                      <a:alpha val="43137"/>
                    </a:srgbClr>
                  </a:outerShdw>
                </a:effectLst>
                <a:latin typeface="Calibri"/>
                <a:cs typeface="+mn-cs"/>
              </a:rPr>
              <a:t>400</a:t>
            </a:r>
            <a:r>
              <a:rPr lang="fr-FR" sz="1100" kern="0" dirty="0" smtClean="0">
                <a:solidFill>
                  <a:prstClr val="black"/>
                </a:solidFill>
                <a:latin typeface="Calibri"/>
                <a:cs typeface="+mn-cs"/>
              </a:rPr>
              <a:t> entreprises au niveau national </a:t>
            </a:r>
            <a:endParaRPr kumimoji="0" lang="fr-FR" sz="11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5" name="ZoneTexte 24"/>
          <p:cNvSpPr txBox="1"/>
          <p:nvPr/>
        </p:nvSpPr>
        <p:spPr>
          <a:xfrm>
            <a:off x="3276651" y="4061247"/>
            <a:ext cx="2736303" cy="1077218"/>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0" tIns="0" rIns="0" bIns="0" rtlCol="0" anchor="t" anchorCtr="0">
            <a:spAutoFit/>
          </a:bodyPr>
          <a:lstStyle/>
          <a:p>
            <a:pPr marL="285750" indent="-285750" defTabSz="457200" fontAlgn="auto">
              <a:spcBef>
                <a:spcPts val="0"/>
              </a:spcBef>
              <a:spcAft>
                <a:spcPts val="0"/>
              </a:spcAft>
              <a:buFont typeface="Wingdings" panose="05000000000000000000" pitchFamily="2" charset="2"/>
              <a:buChar char="v"/>
            </a:pPr>
            <a:endParaRPr lang="fr-FR" sz="1050" kern="0" dirty="0" smtClean="0">
              <a:solidFill>
                <a:srgbClr val="000000"/>
              </a:solidFill>
              <a:latin typeface="Calibri"/>
              <a:cs typeface="Trebuchet MS"/>
            </a:endParaRPr>
          </a:p>
          <a:p>
            <a:pPr marL="285750" indent="-285750" defTabSz="457200" fontAlgn="auto">
              <a:spcBef>
                <a:spcPts val="0"/>
              </a:spcBef>
              <a:spcAft>
                <a:spcPts val="0"/>
              </a:spcAft>
              <a:buFont typeface="Wingdings" panose="05000000000000000000" pitchFamily="2" charset="2"/>
              <a:buChar char="v"/>
            </a:pPr>
            <a:r>
              <a:rPr lang="fr-FR" sz="1050" kern="0" dirty="0" smtClean="0">
                <a:solidFill>
                  <a:srgbClr val="000000"/>
                </a:solidFill>
                <a:latin typeface="Calibri"/>
                <a:cs typeface="Trebuchet MS"/>
              </a:rPr>
              <a:t>Appréhender </a:t>
            </a:r>
            <a:r>
              <a:rPr lang="fr-FR" sz="1050" kern="0" dirty="0">
                <a:solidFill>
                  <a:srgbClr val="000000"/>
                </a:solidFill>
                <a:latin typeface="Calibri"/>
                <a:cs typeface="Trebuchet MS"/>
              </a:rPr>
              <a:t>l’évolution actuelle des performances du secteur industriel dans un contexte tenant compte des changements affectant l’environnement économique national et international.</a:t>
            </a:r>
          </a:p>
          <a:p>
            <a:pPr marL="285750" indent="-285750" defTabSz="457200" fontAlgn="auto">
              <a:spcBef>
                <a:spcPts val="0"/>
              </a:spcBef>
              <a:spcAft>
                <a:spcPts val="0"/>
              </a:spcAft>
              <a:buFont typeface="Wingdings" panose="05000000000000000000" pitchFamily="2" charset="2"/>
              <a:buChar char="v"/>
            </a:pPr>
            <a:endParaRPr lang="fr-FR" sz="700" kern="0" dirty="0" smtClean="0">
              <a:solidFill>
                <a:srgbClr val="000000"/>
              </a:solidFill>
              <a:latin typeface="Calibri"/>
              <a:cs typeface="Trebuchet MS"/>
            </a:endParaRPr>
          </a:p>
        </p:txBody>
      </p:sp>
      <p:sp>
        <p:nvSpPr>
          <p:cNvPr id="26" name="ZoneTexte 25"/>
          <p:cNvSpPr txBox="1"/>
          <p:nvPr/>
        </p:nvSpPr>
        <p:spPr>
          <a:xfrm>
            <a:off x="6156970" y="4061247"/>
            <a:ext cx="2736303" cy="1077218"/>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0" tIns="0" rIns="0" bIns="0" rtlCol="0" anchor="t" anchorCtr="0">
            <a:spAutoFit/>
          </a:bodyPr>
          <a:lstStyle/>
          <a:p>
            <a:pPr marL="285750" indent="-285750" defTabSz="457200" fontAlgn="auto">
              <a:spcBef>
                <a:spcPts val="0"/>
              </a:spcBef>
              <a:spcAft>
                <a:spcPts val="0"/>
              </a:spcAft>
              <a:buFont typeface="Wingdings" panose="05000000000000000000" pitchFamily="2" charset="2"/>
              <a:buChar char="v"/>
            </a:pPr>
            <a:endParaRPr lang="fr-FR" sz="1400" kern="0" dirty="0" smtClean="0">
              <a:solidFill>
                <a:srgbClr val="000000"/>
              </a:solidFill>
              <a:latin typeface="Calibri"/>
              <a:cs typeface="Trebuchet MS"/>
            </a:endParaRPr>
          </a:p>
          <a:p>
            <a:pPr marL="285750" indent="-285750" defTabSz="457200" fontAlgn="auto">
              <a:spcBef>
                <a:spcPts val="0"/>
              </a:spcBef>
              <a:spcAft>
                <a:spcPts val="0"/>
              </a:spcAft>
              <a:buFont typeface="Wingdings" panose="05000000000000000000" pitchFamily="2" charset="2"/>
              <a:buChar char="v"/>
            </a:pPr>
            <a:r>
              <a:rPr lang="fr-FR" sz="1050" kern="0" dirty="0" smtClean="0">
                <a:solidFill>
                  <a:srgbClr val="000000"/>
                </a:solidFill>
                <a:latin typeface="Calibri"/>
                <a:cs typeface="Trebuchet MS"/>
              </a:rPr>
              <a:t>Mettre </a:t>
            </a:r>
            <a:r>
              <a:rPr lang="fr-FR" sz="1050" kern="0" dirty="0">
                <a:solidFill>
                  <a:srgbClr val="000000"/>
                </a:solidFill>
                <a:latin typeface="Calibri"/>
                <a:cs typeface="Trebuchet MS"/>
              </a:rPr>
              <a:t>en place d’indicateurs avancés de conjonctures et des tableaux de bords retraçant notamment l’évolution de l’investissement industriel</a:t>
            </a:r>
            <a:r>
              <a:rPr lang="fr-FR" sz="1050" kern="0" dirty="0" smtClean="0">
                <a:solidFill>
                  <a:srgbClr val="000000"/>
                </a:solidFill>
                <a:latin typeface="Calibri"/>
                <a:cs typeface="Trebuchet MS"/>
              </a:rPr>
              <a:t>.</a:t>
            </a:r>
          </a:p>
          <a:p>
            <a:pPr marL="285750" indent="-285750" defTabSz="457200" fontAlgn="auto">
              <a:spcBef>
                <a:spcPts val="0"/>
              </a:spcBef>
              <a:spcAft>
                <a:spcPts val="0"/>
              </a:spcAft>
              <a:buFont typeface="Wingdings" panose="05000000000000000000" pitchFamily="2" charset="2"/>
              <a:buChar char="v"/>
            </a:pPr>
            <a:endParaRPr lang="fr-FR" sz="1400" kern="0" dirty="0">
              <a:solidFill>
                <a:srgbClr val="000000"/>
              </a:solidFill>
              <a:latin typeface="Calibri"/>
              <a:cs typeface="Trebuchet MS"/>
            </a:endParaRPr>
          </a:p>
        </p:txBody>
      </p:sp>
      <p:sp>
        <p:nvSpPr>
          <p:cNvPr id="27" name="ZoneTexte 26"/>
          <p:cNvSpPr txBox="1"/>
          <p:nvPr/>
        </p:nvSpPr>
        <p:spPr>
          <a:xfrm>
            <a:off x="6156176" y="5661248"/>
            <a:ext cx="2736304" cy="653238"/>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72000" tIns="72000" rIns="72000" bIns="72000" rtlCol="0" anchor="t" anchorCtr="0">
            <a:spAutoFit/>
          </a:bodyPr>
          <a:lstStyle/>
          <a:p>
            <a:pPr marR="0" lvl="0" algn="ctr" defTabSz="457200" eaLnBrk="1" fontAlgn="auto" latinLnBrk="0" hangingPunct="1">
              <a:lnSpc>
                <a:spcPct val="100000"/>
              </a:lnSpc>
              <a:spcBef>
                <a:spcPts val="0"/>
              </a:spcBef>
              <a:spcAft>
                <a:spcPts val="0"/>
              </a:spcAft>
              <a:buClrTx/>
              <a:buSzTx/>
              <a:tabLst/>
              <a:defRPr/>
            </a:pPr>
            <a:r>
              <a:rPr lang="fr-FR" sz="1100" kern="0" dirty="0" smtClean="0">
                <a:solidFill>
                  <a:srgbClr val="000000"/>
                </a:solidFill>
                <a:latin typeface="Calibri"/>
                <a:cs typeface="Trebuchet MS"/>
              </a:rPr>
              <a:t>Structure </a:t>
            </a:r>
            <a:r>
              <a:rPr lang="fr-FR" sz="1100" kern="0" dirty="0">
                <a:solidFill>
                  <a:srgbClr val="000000"/>
                </a:solidFill>
                <a:latin typeface="Calibri"/>
                <a:cs typeface="Trebuchet MS"/>
              </a:rPr>
              <a:t>des </a:t>
            </a:r>
            <a:r>
              <a:rPr lang="fr-FR" sz="1100" kern="0" dirty="0" smtClean="0">
                <a:solidFill>
                  <a:srgbClr val="000000"/>
                </a:solidFill>
                <a:latin typeface="Calibri"/>
                <a:cs typeface="Trebuchet MS"/>
              </a:rPr>
              <a:t>investissements, Destination </a:t>
            </a:r>
            <a:r>
              <a:rPr lang="fr-FR" sz="1100" kern="0" dirty="0">
                <a:solidFill>
                  <a:srgbClr val="000000"/>
                </a:solidFill>
                <a:latin typeface="Calibri"/>
                <a:cs typeface="Trebuchet MS"/>
              </a:rPr>
              <a:t>des </a:t>
            </a:r>
            <a:r>
              <a:rPr lang="fr-FR" sz="1100" kern="0" dirty="0" smtClean="0">
                <a:solidFill>
                  <a:srgbClr val="000000"/>
                </a:solidFill>
                <a:latin typeface="Calibri"/>
                <a:cs typeface="Trebuchet MS"/>
              </a:rPr>
              <a:t>investissements, Financement </a:t>
            </a:r>
            <a:r>
              <a:rPr lang="fr-FR" sz="1100" kern="0" dirty="0">
                <a:solidFill>
                  <a:srgbClr val="000000"/>
                </a:solidFill>
                <a:latin typeface="Calibri"/>
                <a:cs typeface="Trebuchet MS"/>
              </a:rPr>
              <a:t>des </a:t>
            </a:r>
            <a:r>
              <a:rPr lang="fr-FR" sz="1100" kern="0" dirty="0" smtClean="0">
                <a:solidFill>
                  <a:srgbClr val="000000"/>
                </a:solidFill>
                <a:latin typeface="Calibri"/>
                <a:cs typeface="Trebuchet MS"/>
              </a:rPr>
              <a:t>investissements …</a:t>
            </a:r>
            <a:endParaRPr lang="fr-FR" sz="1100" kern="0" dirty="0">
              <a:solidFill>
                <a:srgbClr val="000000"/>
              </a:solidFill>
              <a:latin typeface="Calibri"/>
              <a:cs typeface="Trebuchet MS"/>
            </a:endParaRPr>
          </a:p>
        </p:txBody>
      </p:sp>
      <p:sp>
        <p:nvSpPr>
          <p:cNvPr id="4" name="Étoile à 5 branches 3"/>
          <p:cNvSpPr/>
          <p:nvPr/>
        </p:nvSpPr>
        <p:spPr>
          <a:xfrm>
            <a:off x="35496" y="1897782"/>
            <a:ext cx="288032" cy="288032"/>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a:solidFill>
                  <a:schemeClr val="tx1">
                    <a:lumMod val="50000"/>
                    <a:lumOff val="50000"/>
                  </a:schemeClr>
                </a:solidFill>
                <a:latin typeface="+mj-lt"/>
                <a:ea typeface="+mj-ea"/>
                <a:cs typeface="+mj-cs"/>
              </a:rPr>
              <a:t>Système statistique de </a:t>
            </a:r>
            <a:r>
              <a:rPr lang="fr-FR" sz="1500" b="1" i="1" cap="small" dirty="0" smtClean="0">
                <a:solidFill>
                  <a:schemeClr val="tx1">
                    <a:lumMod val="50000"/>
                    <a:lumOff val="50000"/>
                  </a:schemeClr>
                </a:solidFill>
                <a:latin typeface="+mj-lt"/>
                <a:ea typeface="+mj-ea"/>
                <a:cs typeface="+mj-cs"/>
              </a:rPr>
              <a:t>l’OMI - Interne</a:t>
            </a:r>
            <a:endParaRPr lang="fr-FR" sz="1500" b="1" i="1" cap="small"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426783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AF66FED-CA2F-4144-8AD8-7479344B4FCC}" type="slidenum">
              <a:rPr lang="fr-FR" smtClean="0"/>
              <a:pPr>
                <a:defRPr/>
              </a:pPr>
              <a:t>9</a:t>
            </a:fld>
            <a:endParaRPr lang="fr-FR" dirty="0"/>
          </a:p>
        </p:txBody>
      </p:sp>
      <p:pic>
        <p:nvPicPr>
          <p:cNvPr id="3" name="Picture 2"/>
          <p:cNvPicPr>
            <a:picLocks noChangeAspect="1" noChangeArrowheads="1"/>
          </p:cNvPicPr>
          <p:nvPr/>
        </p:nvPicPr>
        <p:blipFill>
          <a:blip r:embed="rId2" cstate="print"/>
          <a:srcRect b="9398"/>
          <a:stretch>
            <a:fillRect/>
          </a:stretch>
        </p:blipFill>
        <p:spPr bwMode="auto">
          <a:xfrm>
            <a:off x="74613" y="71438"/>
            <a:ext cx="1976437" cy="693737"/>
          </a:xfrm>
          <a:prstGeom prst="rect">
            <a:avLst/>
          </a:prstGeom>
          <a:noFill/>
          <a:ln w="9525">
            <a:noFill/>
            <a:miter lim="800000"/>
            <a:headEnd/>
            <a:tailEnd/>
          </a:ln>
        </p:spPr>
      </p:pic>
      <p:sp>
        <p:nvSpPr>
          <p:cNvPr id="10" name="ZoneTexte 9"/>
          <p:cNvSpPr txBox="1"/>
          <p:nvPr/>
        </p:nvSpPr>
        <p:spPr>
          <a:xfrm>
            <a:off x="2195736" y="906105"/>
            <a:ext cx="6192688" cy="584775"/>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Un système de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gestion</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 de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production</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 et de </a:t>
            </a:r>
            <a:r>
              <a:rPr kumimoji="0" lang="fr-FR" sz="1600" b="0" i="0" u="none" strike="noStrike" kern="0" cap="none" spc="0" normalizeH="0" baseline="0" noProof="0" dirty="0" smtClean="0">
                <a:ln>
                  <a:noFill/>
                </a:ln>
                <a:solidFill>
                  <a:srgbClr val="003399"/>
                </a:solidFill>
                <a:effectLst/>
                <a:uLnTx/>
                <a:uFillTx/>
                <a:latin typeface="Calibri"/>
                <a:ea typeface="+mn-ea"/>
                <a:cs typeface="+mn-cs"/>
              </a:rPr>
              <a:t>diffusion</a:t>
            </a:r>
            <a:r>
              <a:rPr kumimoji="0" lang="fr-FR" sz="1600" b="0" i="0" u="none" strike="noStrike" kern="0" cap="none" spc="0" normalizeH="0" baseline="0" noProof="0" dirty="0" smtClean="0">
                <a:ln>
                  <a:noFill/>
                </a:ln>
                <a:solidFill>
                  <a:prstClr val="black"/>
                </a:solidFill>
                <a:effectLst/>
                <a:uLnTx/>
                <a:uFillTx/>
                <a:latin typeface="Calibri"/>
                <a:ea typeface="+mn-ea"/>
                <a:cs typeface="+mn-cs"/>
              </a:rPr>
              <a:t> des statistiques industrielles </a:t>
            </a:r>
            <a:r>
              <a:rPr kumimoji="0" lang="fr-FR" sz="1600" b="0" i="0" u="sng" strike="noStrike" kern="0" cap="none" spc="0" normalizeH="0" baseline="0" noProof="0" dirty="0" smtClean="0">
                <a:ln>
                  <a:noFill/>
                </a:ln>
                <a:solidFill>
                  <a:srgbClr val="C00000"/>
                </a:solidFill>
                <a:effectLst/>
                <a:uLnTx/>
                <a:uFillTx/>
                <a:latin typeface="Calibri"/>
                <a:ea typeface="+mn-ea"/>
                <a:cs typeface="+mn-cs"/>
              </a:rPr>
              <a:t>quantitatives</a:t>
            </a:r>
            <a:r>
              <a:rPr kumimoji="0" lang="fr-FR" sz="1600" b="0" i="0" strike="noStrike" kern="0" cap="none" spc="0" normalizeH="0" baseline="0" noProof="0" dirty="0" smtClean="0">
                <a:ln>
                  <a:noFill/>
                </a:ln>
                <a:effectLst/>
                <a:uLnTx/>
                <a:uFillTx/>
                <a:latin typeface="Calibri"/>
                <a:ea typeface="+mn-ea"/>
                <a:cs typeface="+mn-cs"/>
              </a:rPr>
              <a:t> et </a:t>
            </a:r>
            <a:r>
              <a:rPr kumimoji="0" lang="fr-FR" sz="1600" b="0" i="0" u="sng" strike="noStrike" kern="0" cap="none" spc="0" normalizeH="0" baseline="0" noProof="0" dirty="0" smtClean="0">
                <a:ln>
                  <a:noFill/>
                </a:ln>
                <a:solidFill>
                  <a:srgbClr val="C00000"/>
                </a:solidFill>
                <a:effectLst/>
                <a:uLnTx/>
                <a:uFillTx/>
                <a:latin typeface="Calibri"/>
                <a:ea typeface="+mn-ea"/>
                <a:cs typeface="+mn-cs"/>
              </a:rPr>
              <a:t>qualitatives</a:t>
            </a:r>
          </a:p>
        </p:txBody>
      </p:sp>
      <p:sp>
        <p:nvSpPr>
          <p:cNvPr id="11" name="Triangle rectangle 10"/>
          <p:cNvSpPr/>
          <p:nvPr/>
        </p:nvSpPr>
        <p:spPr>
          <a:xfrm rot="18913803">
            <a:off x="4323593" y="1370536"/>
            <a:ext cx="504056" cy="504056"/>
          </a:xfrm>
          <a:prstGeom prst="rtTriangl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ectangle à coins arrondis 12"/>
          <p:cNvSpPr/>
          <p:nvPr/>
        </p:nvSpPr>
        <p:spPr>
          <a:xfrm>
            <a:off x="755576" y="795914"/>
            <a:ext cx="1440160" cy="866712"/>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Times New Roman" pitchFamily="18" charset="0"/>
              </a:rPr>
              <a:t>Statistiques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Times New Roman" pitchFamily="18" charset="0"/>
              </a:rPr>
              <a:t>internes</a:t>
            </a:r>
          </a:p>
        </p:txBody>
      </p:sp>
      <p:sp>
        <p:nvSpPr>
          <p:cNvPr id="22" name="ZoneTexte 21"/>
          <p:cNvSpPr txBox="1"/>
          <p:nvPr/>
        </p:nvSpPr>
        <p:spPr>
          <a:xfrm>
            <a:off x="1475656" y="2124145"/>
            <a:ext cx="6192688" cy="307777"/>
          </a:xfrm>
          <a:prstGeom prst="rect">
            <a:avLst/>
          </a:prstGeom>
          <a:no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b="1" i="1" kern="0" dirty="0">
                <a:solidFill>
                  <a:srgbClr val="C00000"/>
                </a:solidFill>
                <a:effectLst>
                  <a:outerShdw blurRad="38100" dist="38100" dir="2700000" algn="tl">
                    <a:srgbClr val="000000">
                      <a:alpha val="43137"/>
                    </a:srgbClr>
                  </a:outerShdw>
                </a:effectLst>
                <a:latin typeface="Calibri"/>
              </a:rPr>
              <a:t>Fait marquant</a:t>
            </a:r>
            <a:r>
              <a:rPr lang="fr-FR" sz="1400" b="1" i="1" kern="0" dirty="0">
                <a:solidFill>
                  <a:srgbClr val="003399"/>
                </a:solidFill>
                <a:effectLst>
                  <a:outerShdw blurRad="38100" dist="38100" dir="2700000" algn="tl">
                    <a:srgbClr val="000000">
                      <a:alpha val="43137"/>
                    </a:srgbClr>
                  </a:outerShdw>
                </a:effectLst>
                <a:latin typeface="Calibri"/>
              </a:rPr>
              <a:t> </a:t>
            </a:r>
            <a:r>
              <a:rPr lang="fr-FR" sz="1400" b="1" i="1" kern="0" dirty="0" smtClean="0">
                <a:solidFill>
                  <a:srgbClr val="003399"/>
                </a:solidFill>
                <a:effectLst>
                  <a:outerShdw blurRad="38100" dist="38100" dir="2700000" algn="tl">
                    <a:srgbClr val="000000">
                      <a:alpha val="43137"/>
                    </a:srgbClr>
                  </a:outerShdw>
                </a:effectLst>
                <a:latin typeface="Calibri"/>
              </a:rPr>
              <a:t>    Lancement </a:t>
            </a:r>
            <a:r>
              <a:rPr lang="fr-FR" sz="1400" b="1" i="1" kern="0" dirty="0">
                <a:solidFill>
                  <a:srgbClr val="003399"/>
                </a:solidFill>
                <a:effectLst>
                  <a:outerShdw blurRad="38100" dist="38100" dir="2700000" algn="tl">
                    <a:srgbClr val="000000">
                      <a:alpha val="43137"/>
                    </a:srgbClr>
                  </a:outerShdw>
                </a:effectLst>
                <a:latin typeface="Calibri"/>
              </a:rPr>
              <a:t>de </a:t>
            </a:r>
            <a:r>
              <a:rPr lang="fr-FR" sz="1400" b="1" i="1" kern="0" dirty="0" smtClean="0">
                <a:solidFill>
                  <a:srgbClr val="003399"/>
                </a:solidFill>
                <a:effectLst>
                  <a:outerShdw blurRad="38100" dist="38100" dir="2700000" algn="tl">
                    <a:srgbClr val="000000">
                      <a:alpha val="43137"/>
                    </a:srgbClr>
                  </a:outerShdw>
                </a:effectLst>
                <a:latin typeface="Calibri"/>
              </a:rPr>
              <a:t>l’EAIT selon le nouveau mode d’échantillonnage</a:t>
            </a:r>
            <a:endParaRPr lang="fr-FR" sz="1400" b="1" i="1" kern="0" dirty="0">
              <a:solidFill>
                <a:srgbClr val="003399"/>
              </a:solidFill>
              <a:effectLst>
                <a:outerShdw blurRad="38100" dist="38100" dir="2700000" algn="tl">
                  <a:srgbClr val="000000">
                    <a:alpha val="43137"/>
                  </a:srgbClr>
                </a:outerShdw>
              </a:effectLst>
              <a:latin typeface="Calibri"/>
            </a:endParaRPr>
          </a:p>
        </p:txBody>
      </p:sp>
      <p:sp>
        <p:nvSpPr>
          <p:cNvPr id="5" name="Rectangle 4"/>
          <p:cNvSpPr/>
          <p:nvPr/>
        </p:nvSpPr>
        <p:spPr>
          <a:xfrm>
            <a:off x="611560" y="2692077"/>
            <a:ext cx="7776864" cy="1384995"/>
          </a:xfrm>
          <a:prstGeom prst="rect">
            <a:avLst/>
          </a:prstGeom>
        </p:spPr>
        <p:txBody>
          <a:bodyPr wrap="square">
            <a:spAutoFit/>
          </a:bodyPr>
          <a:lstStyle/>
          <a:p>
            <a:pPr algn="just"/>
            <a:r>
              <a:rPr lang="fr-FR" sz="1400" kern="0" dirty="0" smtClean="0">
                <a:solidFill>
                  <a:prstClr val="black"/>
                </a:solidFill>
                <a:latin typeface="Calibri"/>
                <a:cs typeface="+mn-cs"/>
              </a:rPr>
              <a:t>L’EAIT, </a:t>
            </a:r>
            <a:r>
              <a:rPr lang="fr-FR" sz="1400" kern="0" dirty="0">
                <a:solidFill>
                  <a:prstClr val="black"/>
                </a:solidFill>
                <a:latin typeface="Calibri"/>
                <a:cs typeface="+mn-cs"/>
              </a:rPr>
              <a:t>vu son poids dans la statistique publique au niveau national, a connu sans cesse un grand intérêt de par les décideurs du Département et par de nombreux utilisateurs. </a:t>
            </a:r>
            <a:endParaRPr lang="fr-FR" sz="1400" kern="0" dirty="0" smtClean="0">
              <a:solidFill>
                <a:prstClr val="black"/>
              </a:solidFill>
              <a:latin typeface="Calibri"/>
              <a:cs typeface="+mn-cs"/>
            </a:endParaRPr>
          </a:p>
          <a:p>
            <a:pPr algn="just"/>
            <a:endParaRPr lang="fr-FR" sz="1400" kern="0" dirty="0">
              <a:solidFill>
                <a:prstClr val="black"/>
              </a:solidFill>
              <a:latin typeface="Calibri"/>
              <a:cs typeface="+mn-cs"/>
            </a:endParaRPr>
          </a:p>
          <a:p>
            <a:pPr algn="just"/>
            <a:r>
              <a:rPr lang="fr-FR" sz="1400" kern="0" dirty="0">
                <a:solidFill>
                  <a:prstClr val="black"/>
                </a:solidFill>
                <a:latin typeface="Calibri"/>
                <a:cs typeface="+mn-cs"/>
              </a:rPr>
              <a:t>Basée sur une méthodologie identique au cours des 30 dernières années, il a été décidé à partir de l’année 2015 de refondre les modalités de conduite de </a:t>
            </a:r>
            <a:r>
              <a:rPr lang="fr-FR" sz="1400" kern="0" dirty="0" smtClean="0">
                <a:solidFill>
                  <a:prstClr val="black"/>
                </a:solidFill>
                <a:latin typeface="Calibri"/>
                <a:cs typeface="+mn-cs"/>
              </a:rPr>
              <a:t>l’enquête à travers </a:t>
            </a:r>
            <a:r>
              <a:rPr lang="fr-FR" sz="1400" kern="0" dirty="0">
                <a:solidFill>
                  <a:prstClr val="black"/>
                </a:solidFill>
                <a:latin typeface="Calibri"/>
                <a:cs typeface="+mn-cs"/>
              </a:rPr>
              <a:t>la mise en place d’un dispositif d’échantillonnage permettant de garantir la fiabilité de l’enquête tout en réduisant sa </a:t>
            </a:r>
            <a:r>
              <a:rPr lang="fr-FR" sz="1400" kern="0" dirty="0" smtClean="0">
                <a:solidFill>
                  <a:prstClr val="black"/>
                </a:solidFill>
                <a:latin typeface="Calibri"/>
                <a:cs typeface="+mn-cs"/>
              </a:rPr>
              <a:t>charge.</a:t>
            </a:r>
            <a:endParaRPr lang="fr-FR" sz="1400" kern="0" dirty="0">
              <a:solidFill>
                <a:prstClr val="black"/>
              </a:solidFill>
              <a:latin typeface="Calibri"/>
              <a:cs typeface="+mn-cs"/>
            </a:endParaRPr>
          </a:p>
        </p:txBody>
      </p:sp>
      <p:sp>
        <p:nvSpPr>
          <p:cNvPr id="23" name="Étoile à 5 branches 22"/>
          <p:cNvSpPr/>
          <p:nvPr/>
        </p:nvSpPr>
        <p:spPr>
          <a:xfrm>
            <a:off x="1259632" y="2089423"/>
            <a:ext cx="288032" cy="288032"/>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1619672" y="4435896"/>
            <a:ext cx="1512888" cy="1728788"/>
          </a:xfrm>
          <a:prstGeom prst="roundRect">
            <a:avLst>
              <a:gd name="adj" fmla="val 7223"/>
            </a:avLst>
          </a:prstGeom>
          <a:solidFill>
            <a:sysClr val="window" lastClr="FFFFFF"/>
          </a:solidFill>
          <a:ln w="25400" cap="flat" cmpd="sng" algn="ctr">
            <a:solidFill>
              <a:srgbClr val="C0504D"/>
            </a:solid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black"/>
                </a:solidFill>
                <a:effectLst/>
                <a:uLnTx/>
                <a:uFillTx/>
                <a:latin typeface="Calibri"/>
                <a:ea typeface="+mn-ea"/>
                <a:cs typeface="+mn-cs"/>
              </a:rPr>
              <a:t>Enquête exhaustive auprès de </a:t>
            </a:r>
            <a:r>
              <a:rPr kumimoji="0" lang="fr-FR" sz="1400" b="1" i="0" u="none" strike="noStrike" kern="0" cap="none" spc="0" normalizeH="0" baseline="0" noProof="0" dirty="0" smtClean="0">
                <a:ln>
                  <a:noFill/>
                </a:ln>
                <a:solidFill>
                  <a:srgbClr val="C00000"/>
                </a:solidFill>
                <a:effectLst/>
                <a:uLnTx/>
                <a:uFillTx/>
                <a:latin typeface="Calibri"/>
                <a:ea typeface="+mn-ea"/>
                <a:cs typeface="+mn-cs"/>
              </a:rPr>
              <a:t>~9000 </a:t>
            </a:r>
            <a:r>
              <a:rPr kumimoji="0" lang="fr-FR" sz="1400" b="1" i="0" u="none" strike="noStrike" kern="0" cap="none" spc="0" normalizeH="0" baseline="0" noProof="0" dirty="0" smtClean="0">
                <a:ln>
                  <a:noFill/>
                </a:ln>
                <a:solidFill>
                  <a:prstClr val="black"/>
                </a:solidFill>
                <a:effectLst/>
                <a:uLnTx/>
                <a:uFillTx/>
                <a:latin typeface="Calibri"/>
                <a:ea typeface="+mn-ea"/>
                <a:cs typeface="+mn-cs"/>
              </a:rPr>
              <a:t>entreprises industrielles</a:t>
            </a:r>
            <a:endParaRPr kumimoji="0" lang="fr-FR"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34" name="Rectangle à coins arrondis 33"/>
          <p:cNvSpPr/>
          <p:nvPr/>
        </p:nvSpPr>
        <p:spPr>
          <a:xfrm>
            <a:off x="1835572" y="4520034"/>
            <a:ext cx="1079500" cy="290512"/>
          </a:xfrm>
          <a:prstGeom prst="roundRect">
            <a:avLst/>
          </a:prstGeom>
          <a:solidFill>
            <a:schemeClr val="accent2">
              <a:lumMod val="20000"/>
              <a:lumOff val="80000"/>
            </a:schemeClr>
          </a:solidFill>
          <a:ln w="25400" cap="flat" cmpd="sng" algn="ctr">
            <a:solidFill>
              <a:srgbClr val="C0504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black"/>
                </a:solidFill>
                <a:effectLst/>
                <a:uLnTx/>
                <a:uFillTx/>
                <a:latin typeface="Calibri"/>
                <a:ea typeface="+mn-ea"/>
                <a:cs typeface="+mn-cs"/>
              </a:rPr>
              <a:t>1985-2014</a:t>
            </a: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35" name="Flèche droite 34"/>
          <p:cNvSpPr/>
          <p:nvPr/>
        </p:nvSpPr>
        <p:spPr>
          <a:xfrm>
            <a:off x="3422293" y="5120592"/>
            <a:ext cx="936104" cy="360040"/>
          </a:xfrm>
          <a:prstGeom prst="rightArrow">
            <a:avLst/>
          </a:prstGeom>
          <a:solidFill>
            <a:schemeClr val="accent2">
              <a:lumMod val="20000"/>
              <a:lumOff val="80000"/>
            </a:schemeClr>
          </a:solidFill>
          <a:ln w="25400" cap="flat" cmpd="sng" algn="ctr">
            <a:solidFill>
              <a:srgbClr val="C0504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36" name="Rectangle à coins arrondis 35"/>
          <p:cNvSpPr/>
          <p:nvPr/>
        </p:nvSpPr>
        <p:spPr>
          <a:xfrm>
            <a:off x="4571280" y="4436516"/>
            <a:ext cx="1512888" cy="1728788"/>
          </a:xfrm>
          <a:prstGeom prst="roundRect">
            <a:avLst>
              <a:gd name="adj" fmla="val 7223"/>
            </a:avLst>
          </a:prstGeom>
          <a:solidFill>
            <a:sysClr val="window" lastClr="FFFFFF"/>
          </a:solidFill>
          <a:ln w="25400" cap="flat" cmpd="sng" algn="ctr">
            <a:solidFill>
              <a:srgbClr val="C0504D"/>
            </a:solid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black"/>
                </a:solidFill>
                <a:effectLst/>
                <a:uLnTx/>
                <a:uFillTx/>
                <a:latin typeface="Calibri"/>
                <a:ea typeface="+mn-ea"/>
                <a:cs typeface="+mn-cs"/>
              </a:rPr>
              <a:t>Enquête auprès d’un échantillon représentatif de </a:t>
            </a:r>
            <a:r>
              <a:rPr kumimoji="0" lang="fr-FR" sz="1400" b="1" i="0" u="none" strike="noStrike" kern="0" cap="none" spc="0" normalizeH="0" baseline="0" noProof="0" dirty="0" smtClean="0">
                <a:ln>
                  <a:noFill/>
                </a:ln>
                <a:solidFill>
                  <a:srgbClr val="C00000"/>
                </a:solidFill>
                <a:effectLst/>
                <a:uLnTx/>
                <a:uFillTx/>
                <a:latin typeface="Calibri"/>
                <a:ea typeface="+mn-ea"/>
                <a:cs typeface="+mn-cs"/>
              </a:rPr>
              <a:t>~4200 </a:t>
            </a:r>
            <a:r>
              <a:rPr kumimoji="0" lang="fr-FR" sz="1400" b="1" i="0" u="none" strike="noStrike" kern="0" cap="none" spc="0" normalizeH="0" baseline="0" noProof="0" dirty="0" smtClean="0">
                <a:ln>
                  <a:noFill/>
                </a:ln>
                <a:solidFill>
                  <a:prstClr val="black"/>
                </a:solidFill>
                <a:effectLst/>
                <a:uLnTx/>
                <a:uFillTx/>
                <a:latin typeface="Calibri"/>
                <a:ea typeface="+mn-ea"/>
                <a:cs typeface="+mn-cs"/>
              </a:rPr>
              <a:t>entreprises</a:t>
            </a:r>
            <a:endParaRPr kumimoji="0" lang="fr-FR"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37" name="Rectangle à coins arrondis 36"/>
          <p:cNvSpPr/>
          <p:nvPr/>
        </p:nvSpPr>
        <p:spPr>
          <a:xfrm>
            <a:off x="4786460" y="4520654"/>
            <a:ext cx="1079500" cy="290512"/>
          </a:xfrm>
          <a:prstGeom prst="roundRect">
            <a:avLst/>
          </a:prstGeom>
          <a:solidFill>
            <a:schemeClr val="accent2">
              <a:lumMod val="20000"/>
              <a:lumOff val="80000"/>
            </a:schemeClr>
          </a:solidFill>
          <a:ln w="25400" cap="flat" cmpd="sng" algn="ctr">
            <a:solidFill>
              <a:srgbClr val="C0504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black"/>
                </a:solidFill>
                <a:effectLst/>
                <a:uLnTx/>
                <a:uFillTx/>
                <a:latin typeface="Calibri"/>
                <a:ea typeface="+mn-ea"/>
                <a:cs typeface="+mn-cs"/>
              </a:rPr>
              <a:t>2015</a:t>
            </a: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38" name="ZoneTexte 37"/>
          <p:cNvSpPr txBox="1"/>
          <p:nvPr/>
        </p:nvSpPr>
        <p:spPr>
          <a:xfrm>
            <a:off x="6228184" y="4838625"/>
            <a:ext cx="2664296" cy="1092607"/>
          </a:xfrm>
          <a:prstGeom prst="rect">
            <a:avLst/>
          </a:prstGeom>
        </p:spPr>
        <p:txBody>
          <a:bodyPr vert="horz" wrap="square" lIns="0" tIns="0" rIns="0" bIns="0" rtlCol="0" anchor="t" anchorCtr="0">
            <a:spAutoFit/>
          </a:bodyPr>
          <a:lstStyle/>
          <a:p>
            <a:pPr marL="171450" indent="-171450" defTabSz="457200" fontAlgn="auto">
              <a:spcBef>
                <a:spcPts val="0"/>
              </a:spcBef>
              <a:spcAft>
                <a:spcPts val="0"/>
              </a:spcAft>
              <a:buFont typeface="Arial" panose="020B0604020202020204" pitchFamily="34" charset="0"/>
              <a:buChar char="•"/>
            </a:pPr>
            <a:r>
              <a:rPr lang="fr-FR" sz="1200" b="1" i="1" dirty="0" smtClean="0">
                <a:solidFill>
                  <a:srgbClr val="C00000"/>
                </a:solidFill>
                <a:latin typeface="Trebuchet MS"/>
                <a:cs typeface="Trebuchet MS"/>
              </a:rPr>
              <a:t>Grandes Entreprises exhaustives</a:t>
            </a:r>
          </a:p>
          <a:p>
            <a:pPr marL="171450" indent="-171450" defTabSz="457200" fontAlgn="auto">
              <a:spcBef>
                <a:spcPts val="0"/>
              </a:spcBef>
              <a:spcAft>
                <a:spcPts val="0"/>
              </a:spcAft>
              <a:buFont typeface="Arial" panose="020B0604020202020204" pitchFamily="34" charset="0"/>
              <a:buChar char="•"/>
            </a:pPr>
            <a:endParaRPr lang="fr-FR" sz="1200" b="1" i="1" dirty="0" smtClean="0">
              <a:solidFill>
                <a:srgbClr val="C00000"/>
              </a:solidFill>
              <a:latin typeface="Trebuchet MS"/>
              <a:cs typeface="Trebuchet MS"/>
            </a:endParaRPr>
          </a:p>
          <a:p>
            <a:pPr marL="171450" indent="-171450" defTabSz="457200" fontAlgn="auto">
              <a:spcBef>
                <a:spcPts val="0"/>
              </a:spcBef>
              <a:spcAft>
                <a:spcPts val="0"/>
              </a:spcAft>
              <a:buFont typeface="Arial" panose="020B0604020202020204" pitchFamily="34" charset="0"/>
              <a:buChar char="•"/>
            </a:pPr>
            <a:r>
              <a:rPr lang="fr-FR" sz="1200" b="1" i="1" dirty="0" smtClean="0">
                <a:solidFill>
                  <a:srgbClr val="C00000"/>
                </a:solidFill>
                <a:latin typeface="Trebuchet MS"/>
                <a:cs typeface="Trebuchet MS"/>
              </a:rPr>
              <a:t>Niveau : Région x Secteur</a:t>
            </a:r>
          </a:p>
          <a:p>
            <a:pPr marL="171450" indent="-171450" defTabSz="457200" fontAlgn="auto">
              <a:spcBef>
                <a:spcPts val="0"/>
              </a:spcBef>
              <a:spcAft>
                <a:spcPts val="0"/>
              </a:spcAft>
              <a:buFont typeface="Arial" panose="020B0604020202020204" pitchFamily="34" charset="0"/>
              <a:buChar char="•"/>
            </a:pPr>
            <a:endParaRPr lang="fr-FR" sz="1200" b="1" i="1" dirty="0" smtClean="0">
              <a:solidFill>
                <a:srgbClr val="C00000"/>
              </a:solidFill>
              <a:latin typeface="Trebuchet MS"/>
              <a:cs typeface="Trebuchet MS"/>
            </a:endParaRPr>
          </a:p>
          <a:p>
            <a:pPr marL="171450" indent="-171450" defTabSz="457200" fontAlgn="auto">
              <a:spcBef>
                <a:spcPts val="0"/>
              </a:spcBef>
              <a:spcAft>
                <a:spcPts val="0"/>
              </a:spcAft>
              <a:buFont typeface="Arial" panose="020B0604020202020204" pitchFamily="34" charset="0"/>
              <a:buChar char="•"/>
            </a:pPr>
            <a:r>
              <a:rPr lang="fr-FR" sz="1200" b="1" i="1" dirty="0" smtClean="0">
                <a:solidFill>
                  <a:srgbClr val="C00000"/>
                </a:solidFill>
                <a:latin typeface="Trebuchet MS"/>
                <a:cs typeface="Trebuchet MS"/>
              </a:rPr>
              <a:t>Représentativité : 85% </a:t>
            </a:r>
            <a:r>
              <a:rPr lang="fr-FR" sz="1000" b="1" i="1" dirty="0" smtClean="0">
                <a:latin typeface="Trebuchet MS"/>
                <a:cs typeface="Trebuchet MS"/>
              </a:rPr>
              <a:t>des principales grandeurs économiques </a:t>
            </a:r>
            <a:endParaRPr lang="fr-FR" sz="1200" b="1" i="1" dirty="0" smtClean="0">
              <a:latin typeface="Trebuchet MS"/>
              <a:cs typeface="Trebuchet MS"/>
            </a:endParaRPr>
          </a:p>
        </p:txBody>
      </p:sp>
      <p:sp>
        <p:nvSpPr>
          <p:cNvPr id="39" name="Rectangle 2"/>
          <p:cNvSpPr txBox="1">
            <a:spLocks noChangeArrowheads="1"/>
          </p:cNvSpPr>
          <p:nvPr/>
        </p:nvSpPr>
        <p:spPr bwMode="auto">
          <a:xfrm>
            <a:off x="2122488" y="188913"/>
            <a:ext cx="6337944" cy="428625"/>
          </a:xfrm>
          <a:prstGeom prst="rect">
            <a:avLst/>
          </a:prstGeom>
          <a:noFill/>
          <a:ln w="9525">
            <a:noFill/>
            <a:miter lim="800000"/>
            <a:headEnd/>
            <a:tailEnd/>
          </a:ln>
        </p:spPr>
        <p:txBody>
          <a:bodyPr/>
          <a:lstStyle/>
          <a:p>
            <a:pPr algn="r">
              <a:defRPr/>
            </a:pPr>
            <a:r>
              <a:rPr lang="fr-FR" sz="1500" b="1" i="1" cap="small" dirty="0">
                <a:solidFill>
                  <a:schemeClr val="tx1">
                    <a:lumMod val="50000"/>
                    <a:lumOff val="50000"/>
                  </a:schemeClr>
                </a:solidFill>
                <a:latin typeface="+mj-lt"/>
                <a:ea typeface="+mj-ea"/>
                <a:cs typeface="+mj-cs"/>
              </a:rPr>
              <a:t>Système statistique de </a:t>
            </a:r>
            <a:r>
              <a:rPr lang="fr-FR" sz="1500" b="1" i="1" cap="small" dirty="0" smtClean="0">
                <a:solidFill>
                  <a:schemeClr val="tx1">
                    <a:lumMod val="50000"/>
                    <a:lumOff val="50000"/>
                  </a:schemeClr>
                </a:solidFill>
                <a:latin typeface="+mj-lt"/>
                <a:ea typeface="+mj-ea"/>
                <a:cs typeface="+mj-cs"/>
              </a:rPr>
              <a:t>l’OMI - Interne</a:t>
            </a:r>
            <a:endParaRPr lang="fr-FR" sz="1500" b="1" i="1" cap="small"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32046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OMTdNiWPUeWg8zvjf_YR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bxsWuoTZE2B5GykURs_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VvPZm0krk2TWb83h0GwJ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8gjoeHSYkC5NJsQaKaMl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bxsWuoTZE2B5GykURs_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bCUztIRWkKhe1SsTBqC5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2MiTKNztL0OK1mNNJNUAh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vhOuCPZEKrDfCUUPc6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8BoiAv3E90qPeT4HCg6w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lJAhF8_Xk.tDhM.ArzS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l2gd_vWVU.zdsD3LQreA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VvPZm0krk2TWb83h0Gw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nrWmTp6ykWt.CaeF6ab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EzOEbd21UiTXFtlbB.n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1tkYVZiGUOBPu1Vcl_y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sTYeHz6oEW9O0tXjfH.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LR6vC1zh0StJTSRbkFk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bxsWuoTZE2B5GykURs_nA"/>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ysClr val="window" lastClr="FFFFFF">
            <a:lumMod val="95000"/>
          </a:sys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a:spPr>
      <a:bodyPr vert="horz" wrap="square" lIns="0" tIns="0" rIns="0" bIns="0" rtlCol="0" anchor="t" anchorCtr="0">
        <a:spAutoFit/>
      </a:bodyPr>
      <a:lstStyle>
        <a:defPPr marR="0" algn="ctr" defTabSz="457200" eaLnBrk="1" fontAlgn="auto" latinLnBrk="0" hangingPunct="1">
          <a:lnSpc>
            <a:spcPct val="100000"/>
          </a:lnSpc>
          <a:spcBef>
            <a:spcPts val="0"/>
          </a:spcBef>
          <a:spcAft>
            <a:spcPts val="0"/>
          </a:spcAft>
          <a:buClrTx/>
          <a:buSzTx/>
          <a:tabLst/>
          <a:defRPr kumimoji="0" sz="1100" b="0" i="0" u="none" strike="noStrike" kern="0" cap="none" spc="0" normalizeH="0" baseline="0" noProof="0" dirty="0" smtClean="0">
            <a:ln>
              <a:noFill/>
            </a:ln>
            <a:solidFill>
              <a:srgbClr val="000000"/>
            </a:solidFill>
            <a:effectLst/>
            <a:uLnTx/>
            <a:uFillTx/>
            <a:latin typeface="Calibri"/>
            <a:ea typeface="+mn-ea"/>
            <a:cs typeface="Trebuchet MS"/>
          </a:defRPr>
        </a:defPPr>
      </a:lstStyle>
    </a:tx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16503</TotalTime>
  <Words>3585</Words>
  <Application>Microsoft Office PowerPoint</Application>
  <PresentationFormat>Affichage à l'écran (4:3)</PresentationFormat>
  <Paragraphs>836</Paragraphs>
  <Slides>33</Slides>
  <Notes>12</Notes>
  <HiddenSlides>0</HiddenSlides>
  <MMClips>0</MMClips>
  <ScaleCrop>false</ScaleCrop>
  <HeadingPairs>
    <vt:vector size="4" baseType="variant">
      <vt:variant>
        <vt:lpstr>Thème</vt:lpstr>
      </vt:variant>
      <vt:variant>
        <vt:i4>3</vt:i4>
      </vt:variant>
      <vt:variant>
        <vt:lpstr>Titres des diapositives</vt:lpstr>
      </vt:variant>
      <vt:variant>
        <vt:i4>33</vt:i4>
      </vt:variant>
    </vt:vector>
  </HeadingPairs>
  <TitlesOfParts>
    <vt:vector size="36" baseType="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maghrabi</dc:creator>
  <cp:lastModifiedBy>Souilem Chaimaa</cp:lastModifiedBy>
  <cp:revision>2112</cp:revision>
  <dcterms:created xsi:type="dcterms:W3CDTF">2011-12-21T17:17:41Z</dcterms:created>
  <dcterms:modified xsi:type="dcterms:W3CDTF">2015-10-23T11:21:33Z</dcterms:modified>
</cp:coreProperties>
</file>