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2"/>
  </p:notesMasterIdLst>
  <p:handoutMasterIdLst>
    <p:handoutMasterId r:id="rId23"/>
  </p:handoutMasterIdLst>
  <p:sldIdLst>
    <p:sldId id="268" r:id="rId2"/>
    <p:sldId id="442" r:id="rId3"/>
    <p:sldId id="441" r:id="rId4"/>
    <p:sldId id="443" r:id="rId5"/>
    <p:sldId id="412" r:id="rId6"/>
    <p:sldId id="364" r:id="rId7"/>
    <p:sldId id="413" r:id="rId8"/>
    <p:sldId id="368" r:id="rId9"/>
    <p:sldId id="420" r:id="rId10"/>
    <p:sldId id="422" r:id="rId11"/>
    <p:sldId id="438" r:id="rId12"/>
    <p:sldId id="444" r:id="rId13"/>
    <p:sldId id="446" r:id="rId14"/>
    <p:sldId id="447" r:id="rId15"/>
    <p:sldId id="448" r:id="rId16"/>
    <p:sldId id="449" r:id="rId17"/>
    <p:sldId id="450" r:id="rId18"/>
    <p:sldId id="451" r:id="rId19"/>
    <p:sldId id="452" r:id="rId20"/>
    <p:sldId id="439" r:id="rId21"/>
  </p:sldIdLst>
  <p:sldSz cx="9144000" cy="6858000" type="screen4x3"/>
  <p:notesSz cx="6883400" cy="9906000"/>
  <p:defaultTextStyle>
    <a:defPPr>
      <a:defRPr lang="fr-FR"/>
    </a:defPPr>
    <a:lvl1pPr algn="l" rtl="0" fontAlgn="base">
      <a:spcBef>
        <a:spcPct val="0"/>
      </a:spcBef>
      <a:spcAft>
        <a:spcPct val="0"/>
      </a:spcAft>
      <a:defRPr kern="1200">
        <a:solidFill>
          <a:srgbClr val="F18E00"/>
        </a:solidFill>
        <a:latin typeface="Arial" charset="0"/>
        <a:ea typeface="+mn-ea"/>
        <a:cs typeface="Arial" charset="0"/>
      </a:defRPr>
    </a:lvl1pPr>
    <a:lvl2pPr marL="457200" algn="l" rtl="0" fontAlgn="base">
      <a:spcBef>
        <a:spcPct val="0"/>
      </a:spcBef>
      <a:spcAft>
        <a:spcPct val="0"/>
      </a:spcAft>
      <a:defRPr kern="1200">
        <a:solidFill>
          <a:srgbClr val="F18E00"/>
        </a:solidFill>
        <a:latin typeface="Arial" charset="0"/>
        <a:ea typeface="+mn-ea"/>
        <a:cs typeface="Arial" charset="0"/>
      </a:defRPr>
    </a:lvl2pPr>
    <a:lvl3pPr marL="914400" algn="l" rtl="0" fontAlgn="base">
      <a:spcBef>
        <a:spcPct val="0"/>
      </a:spcBef>
      <a:spcAft>
        <a:spcPct val="0"/>
      </a:spcAft>
      <a:defRPr kern="1200">
        <a:solidFill>
          <a:srgbClr val="F18E00"/>
        </a:solidFill>
        <a:latin typeface="Arial" charset="0"/>
        <a:ea typeface="+mn-ea"/>
        <a:cs typeface="Arial" charset="0"/>
      </a:defRPr>
    </a:lvl3pPr>
    <a:lvl4pPr marL="1371600" algn="l" rtl="0" fontAlgn="base">
      <a:spcBef>
        <a:spcPct val="0"/>
      </a:spcBef>
      <a:spcAft>
        <a:spcPct val="0"/>
      </a:spcAft>
      <a:defRPr kern="1200">
        <a:solidFill>
          <a:srgbClr val="F18E00"/>
        </a:solidFill>
        <a:latin typeface="Arial" charset="0"/>
        <a:ea typeface="+mn-ea"/>
        <a:cs typeface="Arial" charset="0"/>
      </a:defRPr>
    </a:lvl4pPr>
    <a:lvl5pPr marL="1828800" algn="l" rtl="0" fontAlgn="base">
      <a:spcBef>
        <a:spcPct val="0"/>
      </a:spcBef>
      <a:spcAft>
        <a:spcPct val="0"/>
      </a:spcAft>
      <a:defRPr kern="1200">
        <a:solidFill>
          <a:srgbClr val="F18E00"/>
        </a:solidFill>
        <a:latin typeface="Arial" charset="0"/>
        <a:ea typeface="+mn-ea"/>
        <a:cs typeface="Arial" charset="0"/>
      </a:defRPr>
    </a:lvl5pPr>
    <a:lvl6pPr marL="2286000" algn="l" defTabSz="914400" rtl="0" eaLnBrk="1" latinLnBrk="0" hangingPunct="1">
      <a:defRPr kern="1200">
        <a:solidFill>
          <a:srgbClr val="F18E00"/>
        </a:solidFill>
        <a:latin typeface="Arial" charset="0"/>
        <a:ea typeface="+mn-ea"/>
        <a:cs typeface="Arial" charset="0"/>
      </a:defRPr>
    </a:lvl6pPr>
    <a:lvl7pPr marL="2743200" algn="l" defTabSz="914400" rtl="0" eaLnBrk="1" latinLnBrk="0" hangingPunct="1">
      <a:defRPr kern="1200">
        <a:solidFill>
          <a:srgbClr val="F18E00"/>
        </a:solidFill>
        <a:latin typeface="Arial" charset="0"/>
        <a:ea typeface="+mn-ea"/>
        <a:cs typeface="Arial" charset="0"/>
      </a:defRPr>
    </a:lvl7pPr>
    <a:lvl8pPr marL="3200400" algn="l" defTabSz="914400" rtl="0" eaLnBrk="1" latinLnBrk="0" hangingPunct="1">
      <a:defRPr kern="1200">
        <a:solidFill>
          <a:srgbClr val="F18E00"/>
        </a:solidFill>
        <a:latin typeface="Arial" charset="0"/>
        <a:ea typeface="+mn-ea"/>
        <a:cs typeface="Arial" charset="0"/>
      </a:defRPr>
    </a:lvl8pPr>
    <a:lvl9pPr marL="3657600" algn="l" defTabSz="914400" rtl="0" eaLnBrk="1" latinLnBrk="0" hangingPunct="1">
      <a:defRPr kern="1200">
        <a:solidFill>
          <a:srgbClr val="F18E0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FF0066"/>
    <a:srgbClr val="CC00FF"/>
    <a:srgbClr val="0066CC"/>
    <a:srgbClr val="E2E2E8"/>
    <a:srgbClr val="FACBFF"/>
    <a:srgbClr val="660033"/>
    <a:srgbClr val="E51B2E"/>
    <a:srgbClr val="FF9933"/>
    <a:srgbClr val="800000"/>
  </p:clrMru>
</p:presentationPr>
</file>

<file path=ppt/tableStyles.xml><?xml version="1.0" encoding="utf-8"?>
<a:tblStyleLst xmlns:a="http://schemas.openxmlformats.org/drawingml/2006/main" def="{5C22544A-7EE6-4342-B048-85BDC9FD1C3A}">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13659" autoAdjust="0"/>
    <p:restoredTop sz="94803" autoAdjust="0"/>
  </p:normalViewPr>
  <p:slideViewPr>
    <p:cSldViewPr>
      <p:cViewPr>
        <p:scale>
          <a:sx n="100" d="100"/>
          <a:sy n="100" d="100"/>
        </p:scale>
        <p:origin x="12" y="5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944" y="-90"/>
      </p:cViewPr>
      <p:guideLst>
        <p:guide orient="horz" pos="3120"/>
        <p:guide pos="216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journ&#233;es%20portes%20ouvertes\journ&#233;es%20portes%20ouvertes\secteur%20informel\d&#233;pliant\graph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journ&#233;es%20portes%20ouvertes\journ&#233;es%20portes%20ouvertes\secteur%20informel\d&#233;pliant\graph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journ&#233;es%20portes%20ouvertes\journ&#233;es%20portes%20ouvertes\secteur%20informel\d&#233;pliant\graph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journ&#233;es%20portes%20ouvertes\journ&#233;es%20portes%20ouvertes\secteur%20informel\d&#233;pliant\graph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journ&#233;es%20portes%20ouvertes\journ&#233;es%20portes%20ouvertes\secteur%20informel\d&#233;pliant\graph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fr-FR" sz="1200">
                <a:latin typeface="Times New Roman" pitchFamily="18" charset="0"/>
                <a:cs typeface="Times New Roman" pitchFamily="18" charset="0"/>
              </a:rPr>
              <a:t>Répartition (en %) des unités de production informelles selon </a:t>
            </a:r>
            <a:r>
              <a:rPr lang="fr-FR" sz="1200" b="1" i="0" u="none" strike="noStrike" baseline="0">
                <a:latin typeface="Times New Roman" pitchFamily="18" charset="0"/>
                <a:cs typeface="Times New Roman" pitchFamily="18" charset="0"/>
              </a:rPr>
              <a:t>la région et le milieu de résidence</a:t>
            </a:r>
            <a:endParaRPr lang="fr-FR" sz="1200">
              <a:latin typeface="Times New Roman" pitchFamily="18" charset="0"/>
              <a:cs typeface="Times New Roman" pitchFamily="18" charset="0"/>
            </a:endParaRPr>
          </a:p>
        </c:rich>
      </c:tx>
      <c:layout/>
    </c:title>
    <c:plotArea>
      <c:layout/>
      <c:barChart>
        <c:barDir val="col"/>
        <c:grouping val="clustered"/>
        <c:ser>
          <c:idx val="0"/>
          <c:order val="0"/>
          <c:tx>
            <c:strRef>
              <c:f>milieu!$A$34</c:f>
              <c:strCache>
                <c:ptCount val="1"/>
                <c:pt idx="0">
                  <c:v>Urbain</c:v>
                </c:pt>
              </c:strCache>
            </c:strRef>
          </c:tx>
          <c:dLbls>
            <c:txPr>
              <a:bodyPr/>
              <a:lstStyle/>
              <a:p>
                <a:pPr>
                  <a:defRPr>
                    <a:latin typeface="Times New Roman" pitchFamily="18" charset="0"/>
                    <a:cs typeface="Times New Roman" pitchFamily="18" charset="0"/>
                  </a:defRPr>
                </a:pPr>
                <a:endParaRPr lang="fr-FR"/>
              </a:p>
            </c:txPr>
            <c:showVal val="1"/>
          </c:dLbls>
          <c:cat>
            <c:strRef>
              <c:f>milieu!$B$33:$C$33</c:f>
              <c:strCache>
                <c:ptCount val="2"/>
                <c:pt idx="0">
                  <c:v>Gharb-Cherarda-Béni Hssen</c:v>
                </c:pt>
                <c:pt idx="1">
                  <c:v> Rabat-Salé-Zemmour-Zaér</c:v>
                </c:pt>
              </c:strCache>
            </c:strRef>
          </c:cat>
          <c:val>
            <c:numRef>
              <c:f>milieu!$B$34:$C$34</c:f>
              <c:numCache>
                <c:formatCode>0.0</c:formatCode>
                <c:ptCount val="2"/>
                <c:pt idx="0">
                  <c:v>57.96</c:v>
                </c:pt>
                <c:pt idx="1">
                  <c:v>86</c:v>
                </c:pt>
              </c:numCache>
            </c:numRef>
          </c:val>
        </c:ser>
        <c:ser>
          <c:idx val="1"/>
          <c:order val="1"/>
          <c:tx>
            <c:strRef>
              <c:f>milieu!$A$35</c:f>
              <c:strCache>
                <c:ptCount val="1"/>
                <c:pt idx="0">
                  <c:v>Rural</c:v>
                </c:pt>
              </c:strCache>
            </c:strRef>
          </c:tx>
          <c:dLbls>
            <c:txPr>
              <a:bodyPr/>
              <a:lstStyle/>
              <a:p>
                <a:pPr>
                  <a:defRPr>
                    <a:latin typeface="Times New Roman" pitchFamily="18" charset="0"/>
                    <a:cs typeface="Times New Roman" pitchFamily="18" charset="0"/>
                  </a:defRPr>
                </a:pPr>
                <a:endParaRPr lang="fr-FR"/>
              </a:p>
            </c:txPr>
            <c:showVal val="1"/>
          </c:dLbls>
          <c:cat>
            <c:strRef>
              <c:f>milieu!$B$33:$C$33</c:f>
              <c:strCache>
                <c:ptCount val="2"/>
                <c:pt idx="0">
                  <c:v>Gharb-Cherarda-Béni Hssen</c:v>
                </c:pt>
                <c:pt idx="1">
                  <c:v> Rabat-Salé-Zemmour-Zaér</c:v>
                </c:pt>
              </c:strCache>
            </c:strRef>
          </c:cat>
          <c:val>
            <c:numRef>
              <c:f>milieu!$B$35:$C$35</c:f>
              <c:numCache>
                <c:formatCode>0.0</c:formatCode>
                <c:ptCount val="2"/>
                <c:pt idx="0">
                  <c:v>42.04</c:v>
                </c:pt>
                <c:pt idx="1">
                  <c:v>14</c:v>
                </c:pt>
              </c:numCache>
            </c:numRef>
          </c:val>
        </c:ser>
        <c:gapWidth val="75"/>
        <c:overlap val="-25"/>
        <c:axId val="56739712"/>
        <c:axId val="56741248"/>
      </c:barChart>
      <c:catAx>
        <c:axId val="56739712"/>
        <c:scaling>
          <c:orientation val="minMax"/>
        </c:scaling>
        <c:axPos val="b"/>
        <c:majorTickMark val="none"/>
        <c:tickLblPos val="nextTo"/>
        <c:txPr>
          <a:bodyPr/>
          <a:lstStyle/>
          <a:p>
            <a:pPr>
              <a:defRPr>
                <a:latin typeface="Times New Roman" pitchFamily="18" charset="0"/>
                <a:cs typeface="Times New Roman" pitchFamily="18" charset="0"/>
              </a:defRPr>
            </a:pPr>
            <a:endParaRPr lang="fr-FR"/>
          </a:p>
        </c:txPr>
        <c:crossAx val="56741248"/>
        <c:crosses val="autoZero"/>
        <c:auto val="1"/>
        <c:lblAlgn val="ctr"/>
        <c:lblOffset val="100"/>
      </c:catAx>
      <c:valAx>
        <c:axId val="56741248"/>
        <c:scaling>
          <c:orientation val="minMax"/>
        </c:scaling>
        <c:axPos val="l"/>
        <c:majorGridlines/>
        <c:numFmt formatCode="0.0" sourceLinked="1"/>
        <c:majorTickMark val="none"/>
        <c:tickLblPos val="nextTo"/>
        <c:spPr>
          <a:ln w="9525">
            <a:noFill/>
          </a:ln>
        </c:spPr>
        <c:crossAx val="56739712"/>
        <c:crosses val="autoZero"/>
        <c:crossBetween val="between"/>
      </c:valAx>
    </c:plotArea>
    <c:legend>
      <c:legendPos val="b"/>
      <c:layout/>
      <c:txPr>
        <a:bodyPr/>
        <a:lstStyle/>
        <a:p>
          <a:pPr>
            <a:defRPr>
              <a:latin typeface="Times New Roman" pitchFamily="18" charset="0"/>
              <a:cs typeface="Times New Roman" pitchFamily="18" charset="0"/>
            </a:defRPr>
          </a:pPr>
          <a:endParaRPr lang="fr-FR"/>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sz="1200">
                <a:latin typeface="Times New Roman" pitchFamily="18" charset="0"/>
                <a:cs typeface="Times New Roman" pitchFamily="18" charset="0"/>
              </a:defRPr>
            </a:pPr>
            <a:r>
              <a:rPr lang="fr-FR" sz="1200">
                <a:latin typeface="Times New Roman" pitchFamily="18" charset="0"/>
                <a:cs typeface="Times New Roman" pitchFamily="18" charset="0"/>
              </a:rPr>
              <a:t>Répartition (en %) des unités de production informelles selon  la région et le secteur d’activité </a:t>
            </a:r>
          </a:p>
        </c:rich>
      </c:tx>
      <c:layout/>
    </c:title>
    <c:view3D>
      <c:rAngAx val="1"/>
    </c:view3D>
    <c:plotArea>
      <c:layout/>
      <c:bar3DChart>
        <c:barDir val="col"/>
        <c:grouping val="clustered"/>
        <c:ser>
          <c:idx val="0"/>
          <c:order val="0"/>
          <c:tx>
            <c:strRef>
              <c:f>secteur!$B$21</c:f>
              <c:strCache>
                <c:ptCount val="1"/>
                <c:pt idx="0">
                  <c:v> Gharb-Cherarda-Béni Hssen</c:v>
                </c:pt>
              </c:strCache>
            </c:strRef>
          </c:tx>
          <c:dLbls>
            <c:txPr>
              <a:bodyPr/>
              <a:lstStyle/>
              <a:p>
                <a:pPr>
                  <a:defRPr>
                    <a:latin typeface="Times New Roman" pitchFamily="18" charset="0"/>
                    <a:cs typeface="Times New Roman" pitchFamily="18" charset="0"/>
                  </a:defRPr>
                </a:pPr>
                <a:endParaRPr lang="fr-FR"/>
              </a:p>
            </c:txPr>
            <c:showVal val="1"/>
          </c:dLbls>
          <c:cat>
            <c:strRef>
              <c:f>secteur!$C$20:$F$20</c:f>
              <c:strCache>
                <c:ptCount val="4"/>
                <c:pt idx="0">
                  <c:v>BTP</c:v>
                </c:pt>
                <c:pt idx="1">
                  <c:v>Commerce</c:v>
                </c:pt>
                <c:pt idx="2">
                  <c:v>Industrie</c:v>
                </c:pt>
                <c:pt idx="3">
                  <c:v>Service</c:v>
                </c:pt>
              </c:strCache>
            </c:strRef>
          </c:cat>
          <c:val>
            <c:numRef>
              <c:f>secteur!$C$21:$F$21</c:f>
              <c:numCache>
                <c:formatCode>General</c:formatCode>
                <c:ptCount val="4"/>
                <c:pt idx="0">
                  <c:v>4.0999999999999996</c:v>
                </c:pt>
                <c:pt idx="1">
                  <c:v>61.7</c:v>
                </c:pt>
                <c:pt idx="2">
                  <c:v>14.2</c:v>
                </c:pt>
                <c:pt idx="3">
                  <c:v>20</c:v>
                </c:pt>
              </c:numCache>
            </c:numRef>
          </c:val>
        </c:ser>
        <c:ser>
          <c:idx val="1"/>
          <c:order val="1"/>
          <c:tx>
            <c:strRef>
              <c:f>secteur!$B$22</c:f>
              <c:strCache>
                <c:ptCount val="1"/>
                <c:pt idx="0">
                  <c:v> Rabat-Salé-Zemmour-Zaér</c:v>
                </c:pt>
              </c:strCache>
            </c:strRef>
          </c:tx>
          <c:dLbls>
            <c:dLbl>
              <c:idx val="0"/>
              <c:layout>
                <c:manualLayout>
                  <c:x val="3.0864197530864499E-3"/>
                  <c:y val="-3.4990055260242597E-2"/>
                </c:manualLayout>
              </c:layout>
              <c:showVal val="1"/>
            </c:dLbl>
            <c:dLbl>
              <c:idx val="1"/>
              <c:layout>
                <c:manualLayout>
                  <c:x val="1.5432098765432681E-3"/>
                  <c:y val="-3.1809141145675138E-2"/>
                </c:manualLayout>
              </c:layout>
              <c:showVal val="1"/>
            </c:dLbl>
            <c:dLbl>
              <c:idx val="2"/>
              <c:layout>
                <c:manualLayout>
                  <c:x val="1.2345679012345689E-2"/>
                  <c:y val="-2.8628227031107588E-2"/>
                </c:manualLayout>
              </c:layout>
              <c:showVal val="1"/>
            </c:dLbl>
            <c:dLbl>
              <c:idx val="3"/>
              <c:layout>
                <c:manualLayout>
                  <c:x val="4.6296296296296328E-3"/>
                  <c:y val="-2.5447312916540111E-2"/>
                </c:manualLayout>
              </c:layout>
              <c:showVal val="1"/>
            </c:dLbl>
            <c:showVal val="1"/>
          </c:dLbls>
          <c:cat>
            <c:strRef>
              <c:f>secteur!$C$20:$F$20</c:f>
              <c:strCache>
                <c:ptCount val="4"/>
                <c:pt idx="0">
                  <c:v>BTP</c:v>
                </c:pt>
                <c:pt idx="1">
                  <c:v>Commerce</c:v>
                </c:pt>
                <c:pt idx="2">
                  <c:v>Industrie</c:v>
                </c:pt>
                <c:pt idx="3">
                  <c:v>Service</c:v>
                </c:pt>
              </c:strCache>
            </c:strRef>
          </c:cat>
          <c:val>
            <c:numRef>
              <c:f>secteur!$C$22:$F$22</c:f>
              <c:numCache>
                <c:formatCode>General</c:formatCode>
                <c:ptCount val="4"/>
                <c:pt idx="0">
                  <c:v>5.8</c:v>
                </c:pt>
                <c:pt idx="1">
                  <c:v>57.9</c:v>
                </c:pt>
                <c:pt idx="2">
                  <c:v>17.100000000000001</c:v>
                </c:pt>
                <c:pt idx="3">
                  <c:v>19.3</c:v>
                </c:pt>
              </c:numCache>
            </c:numRef>
          </c:val>
        </c:ser>
        <c:gapWidth val="75"/>
        <c:shape val="cylinder"/>
        <c:axId val="57300480"/>
        <c:axId val="57302016"/>
        <c:axId val="0"/>
      </c:bar3DChart>
      <c:catAx>
        <c:axId val="57300480"/>
        <c:scaling>
          <c:orientation val="minMax"/>
        </c:scaling>
        <c:axPos val="b"/>
        <c:majorTickMark val="none"/>
        <c:tickLblPos val="nextTo"/>
        <c:txPr>
          <a:bodyPr/>
          <a:lstStyle/>
          <a:p>
            <a:pPr>
              <a:defRPr>
                <a:latin typeface="Times New Roman" pitchFamily="18" charset="0"/>
                <a:cs typeface="Times New Roman" pitchFamily="18" charset="0"/>
              </a:defRPr>
            </a:pPr>
            <a:endParaRPr lang="fr-FR"/>
          </a:p>
        </c:txPr>
        <c:crossAx val="57302016"/>
        <c:crosses val="autoZero"/>
        <c:auto val="1"/>
        <c:lblAlgn val="ctr"/>
        <c:lblOffset val="100"/>
      </c:catAx>
      <c:valAx>
        <c:axId val="57302016"/>
        <c:scaling>
          <c:orientation val="minMax"/>
        </c:scaling>
        <c:axPos val="l"/>
        <c:majorGridlines/>
        <c:numFmt formatCode="General" sourceLinked="1"/>
        <c:majorTickMark val="none"/>
        <c:tickLblPos val="nextTo"/>
        <c:spPr>
          <a:ln w="9525">
            <a:noFill/>
          </a:ln>
        </c:spPr>
        <c:crossAx val="57300480"/>
        <c:crosses val="autoZero"/>
        <c:crossBetween val="between"/>
      </c:valAx>
    </c:plotArea>
    <c:legend>
      <c:legendPos val="b"/>
      <c:layout/>
      <c:txPr>
        <a:bodyPr/>
        <a:lstStyle/>
        <a:p>
          <a:pPr>
            <a:defRPr>
              <a:latin typeface="Times New Roman" pitchFamily="18" charset="0"/>
              <a:cs typeface="Times New Roman" pitchFamily="18" charset="0"/>
            </a:defRPr>
          </a:pPr>
          <a:endParaRPr lang="fr-FR"/>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sz="1200">
                <a:latin typeface="Times New Roman" pitchFamily="18" charset="0"/>
                <a:cs typeface="Times New Roman" pitchFamily="18" charset="0"/>
              </a:defRPr>
            </a:pPr>
            <a:r>
              <a:rPr lang="fr-FR" sz="1200">
                <a:latin typeface="Times New Roman" pitchFamily="18" charset="0"/>
                <a:cs typeface="Times New Roman" pitchFamily="18" charset="0"/>
              </a:rPr>
              <a:t>Répartition (en %) des unités de production informelles selon la région et le type de local </a:t>
            </a:r>
          </a:p>
        </c:rich>
      </c:tx>
      <c:layout/>
    </c:title>
    <c:view3D>
      <c:rAngAx val="1"/>
    </c:view3D>
    <c:plotArea>
      <c:layout/>
      <c:bar3DChart>
        <c:barDir val="col"/>
        <c:grouping val="clustered"/>
        <c:ser>
          <c:idx val="0"/>
          <c:order val="0"/>
          <c:tx>
            <c:strRef>
              <c:f>'type local'!$C$20</c:f>
              <c:strCache>
                <c:ptCount val="1"/>
                <c:pt idx="0">
                  <c:v> Gharb-Cherarda-Béni Hssen</c:v>
                </c:pt>
              </c:strCache>
            </c:strRef>
          </c:tx>
          <c:dLbls>
            <c:dLbl>
              <c:idx val="0"/>
              <c:layout>
                <c:manualLayout>
                  <c:x val="0"/>
                  <c:y val="-1.8518518518518545E-2"/>
                </c:manualLayout>
              </c:layout>
              <c:showVal val="1"/>
            </c:dLbl>
            <c:dLbl>
              <c:idx val="1"/>
              <c:layout>
                <c:manualLayout>
                  <c:x val="-5.092533763208031E-17"/>
                  <c:y val="-2.7777777777777863E-2"/>
                </c:manualLayout>
              </c:layout>
              <c:showVal val="1"/>
            </c:dLbl>
            <c:dLbl>
              <c:idx val="2"/>
              <c:layout>
                <c:manualLayout>
                  <c:x val="0"/>
                  <c:y val="-3.7037037037037056E-2"/>
                </c:manualLayout>
              </c:layout>
              <c:showVal val="1"/>
            </c:dLbl>
            <c:showVal val="1"/>
          </c:dLbls>
          <c:cat>
            <c:strRef>
              <c:f>'type local'!$D$19:$F$19</c:f>
              <c:strCache>
                <c:ptCount val="3"/>
                <c:pt idx="0">
                  <c:v>A domicile</c:v>
                </c:pt>
                <c:pt idx="1">
                  <c:v>Sans local</c:v>
                </c:pt>
                <c:pt idx="2">
                  <c:v>Avec local</c:v>
                </c:pt>
              </c:strCache>
            </c:strRef>
          </c:cat>
          <c:val>
            <c:numRef>
              <c:f>'type local'!$D$20:$F$20</c:f>
              <c:numCache>
                <c:formatCode>General</c:formatCode>
                <c:ptCount val="3"/>
                <c:pt idx="0">
                  <c:v>7</c:v>
                </c:pt>
                <c:pt idx="1">
                  <c:v>51.6</c:v>
                </c:pt>
                <c:pt idx="2">
                  <c:v>41.3</c:v>
                </c:pt>
              </c:numCache>
            </c:numRef>
          </c:val>
        </c:ser>
        <c:ser>
          <c:idx val="1"/>
          <c:order val="1"/>
          <c:tx>
            <c:strRef>
              <c:f>'type local'!$C$21</c:f>
              <c:strCache>
                <c:ptCount val="1"/>
                <c:pt idx="0">
                  <c:v> Rabat-Salé-Zemmour-Zaér</c:v>
                </c:pt>
              </c:strCache>
            </c:strRef>
          </c:tx>
          <c:dLbls>
            <c:dLbl>
              <c:idx val="0"/>
              <c:layout>
                <c:manualLayout>
                  <c:x val="1.9444444444444445E-2"/>
                  <c:y val="-2.7777777777777863E-2"/>
                </c:manualLayout>
              </c:layout>
              <c:showVal val="1"/>
            </c:dLbl>
            <c:dLbl>
              <c:idx val="1"/>
              <c:layout>
                <c:manualLayout>
                  <c:x val="1.6666666666666694E-2"/>
                  <c:y val="-3.7037037037037049E-2"/>
                </c:manualLayout>
              </c:layout>
              <c:showVal val="1"/>
            </c:dLbl>
            <c:dLbl>
              <c:idx val="2"/>
              <c:layout>
                <c:manualLayout>
                  <c:x val="2.2222222222222251E-2"/>
                  <c:y val="-4.1666666666666664E-2"/>
                </c:manualLayout>
              </c:layout>
              <c:showVal val="1"/>
            </c:dLbl>
            <c:showVal val="1"/>
          </c:dLbls>
          <c:cat>
            <c:strRef>
              <c:f>'type local'!$D$19:$F$19</c:f>
              <c:strCache>
                <c:ptCount val="3"/>
                <c:pt idx="0">
                  <c:v>A domicile</c:v>
                </c:pt>
                <c:pt idx="1">
                  <c:v>Sans local</c:v>
                </c:pt>
                <c:pt idx="2">
                  <c:v>Avec local</c:v>
                </c:pt>
              </c:strCache>
            </c:strRef>
          </c:cat>
          <c:val>
            <c:numRef>
              <c:f>'type local'!$D$21:$F$21</c:f>
              <c:numCache>
                <c:formatCode>General</c:formatCode>
                <c:ptCount val="3"/>
                <c:pt idx="0">
                  <c:v>7.3</c:v>
                </c:pt>
                <c:pt idx="1">
                  <c:v>42.1</c:v>
                </c:pt>
                <c:pt idx="2">
                  <c:v>50.6</c:v>
                </c:pt>
              </c:numCache>
            </c:numRef>
          </c:val>
        </c:ser>
        <c:gapWidth val="75"/>
        <c:shape val="cylinder"/>
        <c:axId val="32523392"/>
        <c:axId val="32524928"/>
        <c:axId val="0"/>
      </c:bar3DChart>
      <c:catAx>
        <c:axId val="32523392"/>
        <c:scaling>
          <c:orientation val="minMax"/>
        </c:scaling>
        <c:axPos val="b"/>
        <c:majorTickMark val="none"/>
        <c:tickLblPos val="nextTo"/>
        <c:txPr>
          <a:bodyPr/>
          <a:lstStyle/>
          <a:p>
            <a:pPr>
              <a:defRPr>
                <a:latin typeface="Times New Roman" pitchFamily="18" charset="0"/>
                <a:cs typeface="Times New Roman" pitchFamily="18" charset="0"/>
              </a:defRPr>
            </a:pPr>
            <a:endParaRPr lang="fr-FR"/>
          </a:p>
        </c:txPr>
        <c:crossAx val="32524928"/>
        <c:crosses val="autoZero"/>
        <c:auto val="1"/>
        <c:lblAlgn val="ctr"/>
        <c:lblOffset val="100"/>
      </c:catAx>
      <c:valAx>
        <c:axId val="32524928"/>
        <c:scaling>
          <c:orientation val="minMax"/>
        </c:scaling>
        <c:axPos val="l"/>
        <c:majorGridlines/>
        <c:numFmt formatCode="General" sourceLinked="1"/>
        <c:majorTickMark val="none"/>
        <c:tickLblPos val="nextTo"/>
        <c:spPr>
          <a:ln w="9525">
            <a:noFill/>
          </a:ln>
        </c:spPr>
        <c:crossAx val="32523392"/>
        <c:crosses val="autoZero"/>
        <c:crossBetween val="between"/>
      </c:valAx>
    </c:plotArea>
    <c:legend>
      <c:legendPos val="b"/>
      <c:layout/>
      <c:txPr>
        <a:bodyPr/>
        <a:lstStyle/>
        <a:p>
          <a:pPr>
            <a:defRPr>
              <a:latin typeface="Times New Roman" pitchFamily="18" charset="0"/>
              <a:cs typeface="Times New Roman" pitchFamily="18" charset="0"/>
            </a:defRPr>
          </a:pPr>
          <a:endParaRPr lang="fr-FR"/>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latin typeface="Times New Roman" pitchFamily="18" charset="0"/>
                <a:cs typeface="Times New Roman" pitchFamily="18" charset="0"/>
              </a:defRPr>
            </a:pPr>
            <a:r>
              <a:rPr lang="fr-FR" sz="1200">
                <a:latin typeface="Times New Roman" pitchFamily="18" charset="0"/>
                <a:cs typeface="Times New Roman" pitchFamily="18" charset="0"/>
              </a:rPr>
              <a:t>Répartition (en %) des unités de production informelles selon la région et le sexe des chefs d’unités de production informelles</a:t>
            </a:r>
          </a:p>
        </c:rich>
      </c:tx>
      <c:layout/>
    </c:title>
    <c:plotArea>
      <c:layout/>
      <c:barChart>
        <c:barDir val="col"/>
        <c:grouping val="stacked"/>
        <c:ser>
          <c:idx val="0"/>
          <c:order val="0"/>
          <c:tx>
            <c:strRef>
              <c:f>sexe!$B$22</c:f>
              <c:strCache>
                <c:ptCount val="1"/>
                <c:pt idx="0">
                  <c:v>Hommes</c:v>
                </c:pt>
              </c:strCache>
            </c:strRef>
          </c:tx>
          <c:dLbls>
            <c:txPr>
              <a:bodyPr/>
              <a:lstStyle/>
              <a:p>
                <a:pPr>
                  <a:defRPr b="1"/>
                </a:pPr>
                <a:endParaRPr lang="fr-FR"/>
              </a:p>
            </c:txPr>
            <c:showVal val="1"/>
          </c:dLbls>
          <c:cat>
            <c:strRef>
              <c:f>sexe!$C$21:$D$21</c:f>
              <c:strCache>
                <c:ptCount val="2"/>
                <c:pt idx="0">
                  <c:v> Gharb-Cherarda-Béni Hssen</c:v>
                </c:pt>
                <c:pt idx="1">
                  <c:v>Rabat-Salé-Zemmour-Zaér</c:v>
                </c:pt>
              </c:strCache>
            </c:strRef>
          </c:cat>
          <c:val>
            <c:numRef>
              <c:f>sexe!$C$22:$D$22</c:f>
              <c:numCache>
                <c:formatCode>General</c:formatCode>
                <c:ptCount val="2"/>
                <c:pt idx="0">
                  <c:v>87.8</c:v>
                </c:pt>
                <c:pt idx="1">
                  <c:v>85.9</c:v>
                </c:pt>
              </c:numCache>
            </c:numRef>
          </c:val>
        </c:ser>
        <c:ser>
          <c:idx val="1"/>
          <c:order val="1"/>
          <c:tx>
            <c:strRef>
              <c:f>sexe!$B$23</c:f>
              <c:strCache>
                <c:ptCount val="1"/>
                <c:pt idx="0">
                  <c:v>Femmes</c:v>
                </c:pt>
              </c:strCache>
            </c:strRef>
          </c:tx>
          <c:dLbls>
            <c:txPr>
              <a:bodyPr/>
              <a:lstStyle/>
              <a:p>
                <a:pPr>
                  <a:defRPr b="1"/>
                </a:pPr>
                <a:endParaRPr lang="fr-FR"/>
              </a:p>
            </c:txPr>
            <c:showVal val="1"/>
          </c:dLbls>
          <c:cat>
            <c:strRef>
              <c:f>sexe!$C$21:$D$21</c:f>
              <c:strCache>
                <c:ptCount val="2"/>
                <c:pt idx="0">
                  <c:v> Gharb-Cherarda-Béni Hssen</c:v>
                </c:pt>
                <c:pt idx="1">
                  <c:v>Rabat-Salé-Zemmour-Zaér</c:v>
                </c:pt>
              </c:strCache>
            </c:strRef>
          </c:cat>
          <c:val>
            <c:numRef>
              <c:f>sexe!$C$23:$D$23</c:f>
              <c:numCache>
                <c:formatCode>General</c:formatCode>
                <c:ptCount val="2"/>
                <c:pt idx="0">
                  <c:v>12.2</c:v>
                </c:pt>
                <c:pt idx="1">
                  <c:v>14.1</c:v>
                </c:pt>
              </c:numCache>
            </c:numRef>
          </c:val>
        </c:ser>
        <c:gapWidth val="75"/>
        <c:overlap val="100"/>
        <c:axId val="32600448"/>
        <c:axId val="32601984"/>
      </c:barChart>
      <c:catAx>
        <c:axId val="32600448"/>
        <c:scaling>
          <c:orientation val="minMax"/>
        </c:scaling>
        <c:axPos val="b"/>
        <c:majorTickMark val="none"/>
        <c:tickLblPos val="nextTo"/>
        <c:txPr>
          <a:bodyPr/>
          <a:lstStyle/>
          <a:p>
            <a:pPr>
              <a:defRPr>
                <a:latin typeface="Times New Roman" pitchFamily="18" charset="0"/>
                <a:cs typeface="Times New Roman" pitchFamily="18" charset="0"/>
              </a:defRPr>
            </a:pPr>
            <a:endParaRPr lang="fr-FR"/>
          </a:p>
        </c:txPr>
        <c:crossAx val="32601984"/>
        <c:crosses val="autoZero"/>
        <c:auto val="1"/>
        <c:lblAlgn val="ctr"/>
        <c:lblOffset val="100"/>
      </c:catAx>
      <c:valAx>
        <c:axId val="32601984"/>
        <c:scaling>
          <c:orientation val="minMax"/>
        </c:scaling>
        <c:axPos val="l"/>
        <c:majorGridlines/>
        <c:numFmt formatCode="General" sourceLinked="1"/>
        <c:majorTickMark val="none"/>
        <c:tickLblPos val="nextTo"/>
        <c:spPr>
          <a:ln w="9525">
            <a:noFill/>
          </a:ln>
        </c:spPr>
        <c:crossAx val="32600448"/>
        <c:crosses val="autoZero"/>
        <c:crossBetween val="between"/>
      </c:valAx>
    </c:plotArea>
    <c:legend>
      <c:legendPos val="b"/>
      <c:layout/>
      <c:txPr>
        <a:bodyPr/>
        <a:lstStyle/>
        <a:p>
          <a:pPr>
            <a:defRPr>
              <a:latin typeface="Times New Roman" pitchFamily="18" charset="0"/>
              <a:cs typeface="Times New Roman" pitchFamily="18" charset="0"/>
            </a:defRPr>
          </a:pPr>
          <a:endParaRPr lang="fr-FR"/>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sz="1100">
                <a:latin typeface="Times New Roman" pitchFamily="18" charset="0"/>
                <a:cs typeface="Times New Roman" pitchFamily="18" charset="0"/>
              </a:defRPr>
            </a:pPr>
            <a:r>
              <a:rPr lang="fr-FR" sz="1100">
                <a:latin typeface="Times New Roman" pitchFamily="18" charset="0"/>
                <a:cs typeface="Times New Roman" pitchFamily="18" charset="0"/>
              </a:rPr>
              <a:t> Répartition (en %) des unités de production informelles selon la région et le statut professionnel des chefs des unités de production informelles</a:t>
            </a:r>
          </a:p>
        </c:rich>
      </c:tx>
      <c:layout/>
    </c:title>
    <c:plotArea>
      <c:layout>
        <c:manualLayout>
          <c:layoutTarget val="inner"/>
          <c:xMode val="edge"/>
          <c:yMode val="edge"/>
          <c:x val="6.6828299004997274E-2"/>
          <c:y val="0.19460880755203094"/>
          <c:w val="0.871237236285063"/>
          <c:h val="0.56288846819135019"/>
        </c:manualLayout>
      </c:layout>
      <c:barChart>
        <c:barDir val="col"/>
        <c:grouping val="stacked"/>
        <c:ser>
          <c:idx val="0"/>
          <c:order val="0"/>
          <c:tx>
            <c:strRef>
              <c:f>المهنة!$B$23</c:f>
              <c:strCache>
                <c:ptCount val="1"/>
                <c:pt idx="0">
                  <c:v>Indépendants</c:v>
                </c:pt>
              </c:strCache>
            </c:strRef>
          </c:tx>
          <c:dLbls>
            <c:showVal val="1"/>
          </c:dLbls>
          <c:cat>
            <c:strRef>
              <c:f>المهنة!$C$22:$D$22</c:f>
              <c:strCache>
                <c:ptCount val="2"/>
                <c:pt idx="0">
                  <c:v>Gharb-Cherarda-Béni Hssen</c:v>
                </c:pt>
                <c:pt idx="1">
                  <c:v> Rabat-Salé-Zemmour-Zaér</c:v>
                </c:pt>
              </c:strCache>
            </c:strRef>
          </c:cat>
          <c:val>
            <c:numRef>
              <c:f>المهنة!$C$23:$D$23</c:f>
              <c:numCache>
                <c:formatCode>General</c:formatCode>
                <c:ptCount val="2"/>
                <c:pt idx="0">
                  <c:v>91.3</c:v>
                </c:pt>
                <c:pt idx="1">
                  <c:v>87.1</c:v>
                </c:pt>
              </c:numCache>
            </c:numRef>
          </c:val>
        </c:ser>
        <c:ser>
          <c:idx val="1"/>
          <c:order val="1"/>
          <c:tx>
            <c:strRef>
              <c:f>المهنة!$B$24</c:f>
              <c:strCache>
                <c:ptCount val="1"/>
                <c:pt idx="0">
                  <c:v>Employeurs</c:v>
                </c:pt>
              </c:strCache>
            </c:strRef>
          </c:tx>
          <c:dLbls>
            <c:showVal val="1"/>
          </c:dLbls>
          <c:cat>
            <c:strRef>
              <c:f>المهنة!$C$22:$D$22</c:f>
              <c:strCache>
                <c:ptCount val="2"/>
                <c:pt idx="0">
                  <c:v>Gharb-Cherarda-Béni Hssen</c:v>
                </c:pt>
                <c:pt idx="1">
                  <c:v> Rabat-Salé-Zemmour-Zaér</c:v>
                </c:pt>
              </c:strCache>
            </c:strRef>
          </c:cat>
          <c:val>
            <c:numRef>
              <c:f>المهنة!$C$24:$D$24</c:f>
              <c:numCache>
                <c:formatCode>General</c:formatCode>
                <c:ptCount val="2"/>
                <c:pt idx="0">
                  <c:v>8.7000000000000011</c:v>
                </c:pt>
                <c:pt idx="1">
                  <c:v>13</c:v>
                </c:pt>
              </c:numCache>
            </c:numRef>
          </c:val>
        </c:ser>
        <c:gapWidth val="75"/>
        <c:overlap val="100"/>
        <c:axId val="57325440"/>
        <c:axId val="32724096"/>
      </c:barChart>
      <c:catAx>
        <c:axId val="57325440"/>
        <c:scaling>
          <c:orientation val="minMax"/>
        </c:scaling>
        <c:axPos val="b"/>
        <c:majorTickMark val="none"/>
        <c:tickLblPos val="nextTo"/>
        <c:txPr>
          <a:bodyPr rot="0" vert="horz"/>
          <a:lstStyle/>
          <a:p>
            <a:pPr>
              <a:defRPr sz="900">
                <a:latin typeface="Times New Roman" pitchFamily="18" charset="0"/>
                <a:cs typeface="Times New Roman" pitchFamily="18" charset="0"/>
              </a:defRPr>
            </a:pPr>
            <a:endParaRPr lang="fr-FR"/>
          </a:p>
        </c:txPr>
        <c:crossAx val="32724096"/>
        <c:crosses val="autoZero"/>
        <c:auto val="1"/>
        <c:lblAlgn val="ctr"/>
        <c:lblOffset val="100"/>
      </c:catAx>
      <c:valAx>
        <c:axId val="32724096"/>
        <c:scaling>
          <c:orientation val="minMax"/>
        </c:scaling>
        <c:axPos val="l"/>
        <c:numFmt formatCode="General" sourceLinked="1"/>
        <c:majorTickMark val="none"/>
        <c:tickLblPos val="nextTo"/>
        <c:spPr>
          <a:ln w="9525">
            <a:noFill/>
          </a:ln>
        </c:spPr>
        <c:crossAx val="57325440"/>
        <c:crosses val="autoZero"/>
        <c:crossBetween val="between"/>
      </c:valAx>
      <c:spPr>
        <a:noFill/>
        <a:ln w="25400">
          <a:noFill/>
        </a:ln>
      </c:spPr>
    </c:plotArea>
    <c:legend>
      <c:legendPos val="b"/>
      <c:layout/>
      <c:txPr>
        <a:bodyPr/>
        <a:lstStyle/>
        <a:p>
          <a:pPr>
            <a:defRPr sz="900">
              <a:latin typeface="Times New Roman" pitchFamily="18" charset="0"/>
              <a:cs typeface="Times New Roman" pitchFamily="18" charset="0"/>
            </a:defRPr>
          </a:pPr>
          <a:endParaRPr lang="fr-FR"/>
        </a:p>
      </c:txPr>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2913" cy="495300"/>
          </a:xfrm>
          <a:prstGeom prst="rect">
            <a:avLst/>
          </a:prstGeom>
        </p:spPr>
        <p:txBody>
          <a:bodyPr vert="horz" lIns="91440" tIns="45720" rIns="91440" bIns="45720" rtlCol="0"/>
          <a:lstStyle>
            <a:lvl1pPr algn="l">
              <a:defRPr sz="1200">
                <a:solidFill>
                  <a:schemeClr val="tx1"/>
                </a:solidFill>
                <a:latin typeface="Arial" charset="0"/>
                <a:cs typeface="Arial" charset="0"/>
              </a:defRPr>
            </a:lvl1pPr>
          </a:lstStyle>
          <a:p>
            <a:pPr>
              <a:defRPr/>
            </a:pPr>
            <a:endParaRPr lang="fr-FR" dirty="0"/>
          </a:p>
        </p:txBody>
      </p:sp>
      <p:sp>
        <p:nvSpPr>
          <p:cNvPr id="3" name="Espace réservé de la date 2"/>
          <p:cNvSpPr>
            <a:spLocks noGrp="1"/>
          </p:cNvSpPr>
          <p:nvPr>
            <p:ph type="dt" sz="quarter" idx="1"/>
          </p:nvPr>
        </p:nvSpPr>
        <p:spPr>
          <a:xfrm>
            <a:off x="3898900" y="0"/>
            <a:ext cx="2982913" cy="495300"/>
          </a:xfrm>
          <a:prstGeom prst="rect">
            <a:avLst/>
          </a:prstGeom>
        </p:spPr>
        <p:txBody>
          <a:bodyPr vert="horz" lIns="91440" tIns="45720" rIns="91440" bIns="45720" rtlCol="0"/>
          <a:lstStyle>
            <a:lvl1pPr algn="r">
              <a:defRPr sz="1200">
                <a:solidFill>
                  <a:schemeClr val="tx1"/>
                </a:solidFill>
                <a:latin typeface="Arial" charset="0"/>
                <a:cs typeface="Arial" charset="0"/>
              </a:defRPr>
            </a:lvl1pPr>
          </a:lstStyle>
          <a:p>
            <a:pPr>
              <a:defRPr/>
            </a:pPr>
            <a:fld id="{C6C3C14B-CA90-4E03-9CBA-AF358AA23805}" type="datetimeFigureOut">
              <a:rPr lang="fr-FR"/>
              <a:pPr>
                <a:defRPr/>
              </a:pPr>
              <a:t>21/10/2015</a:t>
            </a:fld>
            <a:endParaRPr lang="fr-FR" dirty="0"/>
          </a:p>
        </p:txBody>
      </p:sp>
      <p:sp>
        <p:nvSpPr>
          <p:cNvPr id="4" name="Espace réservé du pied de page 3"/>
          <p:cNvSpPr>
            <a:spLocks noGrp="1"/>
          </p:cNvSpPr>
          <p:nvPr>
            <p:ph type="ftr" sz="quarter" idx="2"/>
          </p:nvPr>
        </p:nvSpPr>
        <p:spPr>
          <a:xfrm>
            <a:off x="0" y="9409113"/>
            <a:ext cx="2982913" cy="495300"/>
          </a:xfrm>
          <a:prstGeom prst="rect">
            <a:avLst/>
          </a:prstGeom>
        </p:spPr>
        <p:txBody>
          <a:bodyPr vert="horz" lIns="91440" tIns="45720" rIns="91440" bIns="45720" rtlCol="0" anchor="b"/>
          <a:lstStyle>
            <a:lvl1pPr algn="l">
              <a:defRPr sz="1200">
                <a:solidFill>
                  <a:schemeClr val="tx1"/>
                </a:solidFill>
                <a:latin typeface="Arial" charset="0"/>
                <a:cs typeface="Arial" charset="0"/>
              </a:defRPr>
            </a:lvl1pPr>
          </a:lstStyle>
          <a:p>
            <a:pPr>
              <a:defRPr/>
            </a:pPr>
            <a:endParaRPr lang="fr-FR" dirty="0"/>
          </a:p>
        </p:txBody>
      </p:sp>
      <p:sp>
        <p:nvSpPr>
          <p:cNvPr id="5" name="Espace réservé du numéro de diapositive 4"/>
          <p:cNvSpPr>
            <a:spLocks noGrp="1"/>
          </p:cNvSpPr>
          <p:nvPr>
            <p:ph type="sldNum" sz="quarter" idx="3"/>
          </p:nvPr>
        </p:nvSpPr>
        <p:spPr>
          <a:xfrm>
            <a:off x="3898900" y="9409113"/>
            <a:ext cx="2982913" cy="495300"/>
          </a:xfrm>
          <a:prstGeom prst="rect">
            <a:avLst/>
          </a:prstGeom>
        </p:spPr>
        <p:txBody>
          <a:bodyPr vert="horz" lIns="91440" tIns="45720" rIns="91440" bIns="45720" rtlCol="0" anchor="b"/>
          <a:lstStyle>
            <a:lvl1pPr algn="r">
              <a:defRPr sz="1200">
                <a:solidFill>
                  <a:schemeClr val="tx1"/>
                </a:solidFill>
                <a:latin typeface="Arial" charset="0"/>
                <a:cs typeface="Arial" charset="0"/>
              </a:defRPr>
            </a:lvl1pPr>
          </a:lstStyle>
          <a:p>
            <a:pPr>
              <a:defRPr/>
            </a:pPr>
            <a:fld id="{95779364-4DFD-4888-8014-AC7087966B54}" type="slidenum">
              <a:rPr lang="fr-FR"/>
              <a:pPr>
                <a:defRPr/>
              </a:pPr>
              <a:t>‹N°›</a:t>
            </a:fld>
            <a:endParaRPr lang="fr-F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dirty="0"/>
          </a:p>
        </p:txBody>
      </p:sp>
      <p:sp>
        <p:nvSpPr>
          <p:cNvPr id="12291" name="Rectangle 3"/>
          <p:cNvSpPr>
            <a:spLocks noGrp="1" noChangeArrowheads="1"/>
          </p:cNvSpPr>
          <p:nvPr>
            <p:ph type="dt" idx="1"/>
          </p:nvPr>
        </p:nvSpPr>
        <p:spPr bwMode="auto">
          <a:xfrm>
            <a:off x="3898900" y="0"/>
            <a:ext cx="29829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cs typeface="Arial" charset="0"/>
              </a:defRPr>
            </a:lvl1pPr>
          </a:lstStyle>
          <a:p>
            <a:pPr>
              <a:defRPr/>
            </a:pPr>
            <a:endParaRPr lang="fr-FR" dirty="0"/>
          </a:p>
        </p:txBody>
      </p:sp>
      <p:sp>
        <p:nvSpPr>
          <p:cNvPr id="39940" name="Rectangle 4"/>
          <p:cNvSpPr>
            <a:spLocks noGrp="1" noRot="1" noChangeAspect="1" noChangeArrowheads="1" noTextEdit="1"/>
          </p:cNvSpPr>
          <p:nvPr>
            <p:ph type="sldImg" idx="2"/>
          </p:nvPr>
        </p:nvSpPr>
        <p:spPr bwMode="auto">
          <a:xfrm>
            <a:off x="965200" y="742950"/>
            <a:ext cx="4953000" cy="371475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7388" y="4705350"/>
            <a:ext cx="5508625"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2294" name="Rectangle 6"/>
          <p:cNvSpPr>
            <a:spLocks noGrp="1" noChangeArrowheads="1"/>
          </p:cNvSpPr>
          <p:nvPr>
            <p:ph type="ftr" sz="quarter" idx="4"/>
          </p:nvPr>
        </p:nvSpPr>
        <p:spPr bwMode="auto">
          <a:xfrm>
            <a:off x="0" y="9409113"/>
            <a:ext cx="29829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dirty="0"/>
          </a:p>
        </p:txBody>
      </p:sp>
      <p:sp>
        <p:nvSpPr>
          <p:cNvPr id="12295" name="Rectangle 7"/>
          <p:cNvSpPr>
            <a:spLocks noGrp="1" noChangeArrowheads="1"/>
          </p:cNvSpPr>
          <p:nvPr>
            <p:ph type="sldNum" sz="quarter" idx="5"/>
          </p:nvPr>
        </p:nvSpPr>
        <p:spPr bwMode="auto">
          <a:xfrm>
            <a:off x="3898900" y="9409113"/>
            <a:ext cx="29829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cs typeface="Arial" charset="0"/>
              </a:defRPr>
            </a:lvl1pPr>
          </a:lstStyle>
          <a:p>
            <a:pPr>
              <a:defRPr/>
            </a:pPr>
            <a:fld id="{5996E90B-2C40-4F3B-9FE8-44D7305BC0B3}" type="slidenum">
              <a:rPr lang="fr-FR"/>
              <a:pPr>
                <a:defRPr/>
              </a:pPr>
              <a:t>‹N°›</a:t>
            </a:fld>
            <a:endParaRPr lang="fr-F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dirty="0">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dirty="0"/>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dirty="0"/>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dirty="0"/>
              <a:t>Cliquez pour modifier le style des sous-titres du masque</a:t>
            </a:r>
          </a:p>
        </p:txBody>
      </p:sp>
      <p:sp>
        <p:nvSpPr>
          <p:cNvPr id="8" name="Rectangle 7"/>
          <p:cNvSpPr>
            <a:spLocks noGrp="1" noChangeArrowheads="1"/>
          </p:cNvSpPr>
          <p:nvPr>
            <p:ph type="dt" sz="half" idx="10"/>
          </p:nvPr>
        </p:nvSpPr>
        <p:spPr/>
        <p:txBody>
          <a:bodyPr/>
          <a:lstStyle>
            <a:lvl1pPr algn="r" rtl="1">
              <a:defRPr/>
            </a:lvl1pPr>
          </a:lstStyle>
          <a:p>
            <a:pPr>
              <a:defRPr/>
            </a:pPr>
            <a:fld id="{AE9A40E8-3AD6-44FA-B4B3-8B0BEA496B61}" type="datetime1">
              <a:rPr lang="fr-FR"/>
              <a:pPr>
                <a:defRPr/>
              </a:pPr>
              <a:t>21/10/2015</a:t>
            </a:fld>
            <a:endParaRPr lang="fr-FR" dirty="0"/>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3FD15086-34FE-4CFF-B9BE-B7EF94FFEC3E}"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8626E81-24F7-4A83-9429-E75B41BE353C}"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A57349A8-5682-49C3-8364-BA081985D7B6}"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17B31D5D-639E-4CC2-8135-EFE400ADD383}"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FAE47B07-1927-4EC1-89DD-F6F518D6D9B9}" type="slidenum">
              <a:rPr lang="fr-FR"/>
              <a:pPr>
                <a:defRPr/>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5D7145DB-A3D6-4574-B3DC-36C33C6E5283}" type="datetime1">
              <a:rPr lang="fr-FR"/>
              <a:pPr>
                <a:defRPr/>
              </a:pPr>
              <a:t>21/10/2015</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B6D0FFF8-E31B-4D96-B6F4-167050938E65}" type="slidenum">
              <a:rPr lang="fr-FR"/>
              <a:pPr>
                <a:defRPr/>
              </a:pPr>
              <a:t>‹N°›</a:t>
            </a:fld>
            <a:endParaRPr lang="fr-F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77F39DB4-B725-4027-A6DF-44CBC598ACFB}" type="datetime1">
              <a:rPr lang="fr-FR"/>
              <a:pPr>
                <a:defRPr/>
              </a:pPr>
              <a:t>21/10/2015</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A537F61F-45E7-4267-8C2F-E867CCADDEB1}" type="slidenum">
              <a:rPr lang="fr-FR"/>
              <a:pPr>
                <a:defRPr/>
              </a:pPr>
              <a:t>‹N°›</a:t>
            </a:fld>
            <a:endParaRPr lang="fr-F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EBE7E1B0-1F90-495B-B9B5-837BECEA337E}"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40D50618-8896-4F1E-825C-2159361FB7EB}" type="slidenum">
              <a:rPr lang="fr-FR"/>
              <a:pPr>
                <a:defRPr/>
              </a:pPr>
              <a:t>‹N°›</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60D603B1-DD62-4B8B-B7E3-BBDF21E376AE}"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6F521B14-4687-44D4-909D-8B58020396F0}" type="slidenum">
              <a:rPr lang="fr-FR"/>
              <a:pPr>
                <a:defRPr/>
              </a:pPr>
              <a:t>‹N°›</a:t>
            </a:fld>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endParaRPr lang="fr-FR" noProof="0" dirty="0"/>
          </a:p>
        </p:txBody>
      </p:sp>
      <p:sp>
        <p:nvSpPr>
          <p:cNvPr id="4" name="Rectangle 7"/>
          <p:cNvSpPr>
            <a:spLocks noGrp="1" noChangeArrowheads="1"/>
          </p:cNvSpPr>
          <p:nvPr>
            <p:ph type="dt" sz="half" idx="10"/>
          </p:nvPr>
        </p:nvSpPr>
        <p:spPr>
          <a:ln/>
        </p:spPr>
        <p:txBody>
          <a:bodyPr/>
          <a:lstStyle>
            <a:lvl1pPr>
              <a:defRPr/>
            </a:lvl1pPr>
          </a:lstStyle>
          <a:p>
            <a:pPr>
              <a:defRPr/>
            </a:pPr>
            <a:fld id="{3A6FF3FD-466A-44D0-B2E3-E7CAD34EC367}"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4772AB83-709D-4971-B0EC-996BF5B77B49}"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42F78A4B-FD8A-4F62-BD64-52DE086156C8}"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A16E0C30-37A1-4889-9E2D-5B8FA465464B}"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81B5537F-76C0-4477-85E9-254166626816}" type="datetime1">
              <a:rPr lang="fr-FR"/>
              <a:pPr>
                <a:defRPr/>
              </a:pPr>
              <a:t>21/10/2015</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4B1BC047-274A-4D79-ADBB-3B67806917F8}"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FBD4F114-0DB4-4DD2-966D-2AAE49BF8573}" type="datetime1">
              <a:rPr lang="fr-FR"/>
              <a:pPr>
                <a:defRPr/>
              </a:pPr>
              <a:t>21/10/2015</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A8D17B45-F807-469C-AB67-410D497BCE7C}"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BB8E7876-D10E-42D2-9076-8E5F7822278F}" type="datetime1">
              <a:rPr lang="fr-FR"/>
              <a:pPr>
                <a:defRPr/>
              </a:pPr>
              <a:t>21/10/2015</a:t>
            </a:fld>
            <a:endParaRPr lang="fr-FR" dirty="0"/>
          </a:p>
        </p:txBody>
      </p:sp>
      <p:sp>
        <p:nvSpPr>
          <p:cNvPr id="8" name="Rectangle 8"/>
          <p:cNvSpPr>
            <a:spLocks noGrp="1" noChangeArrowheads="1"/>
          </p:cNvSpPr>
          <p:nvPr>
            <p:ph type="sldNum" sz="quarter" idx="11"/>
          </p:nvPr>
        </p:nvSpPr>
        <p:spPr>
          <a:ln/>
        </p:spPr>
        <p:txBody>
          <a:bodyPr/>
          <a:lstStyle>
            <a:lvl1pPr>
              <a:defRPr/>
            </a:lvl1pPr>
          </a:lstStyle>
          <a:p>
            <a:pPr>
              <a:defRPr/>
            </a:pPr>
            <a:fld id="{02E44B6B-5D09-4FAD-8F1F-8A33A97BB075}"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47DB7302-388C-49E0-A738-5EE1D1F80F36}" type="datetime1">
              <a:rPr lang="fr-FR"/>
              <a:pPr>
                <a:defRPr/>
              </a:pPr>
              <a:t>21/10/2015</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C6B5DC10-5E9C-4E91-8E50-BF9E40CD2643}"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395992C0-25EC-47C8-8736-A978A8483F02}" type="datetime1">
              <a:rPr lang="fr-FR"/>
              <a:pPr>
                <a:defRPr/>
              </a:pPr>
              <a:t>21/10/2015</a:t>
            </a:fld>
            <a:endParaRPr lang="fr-FR" dirty="0"/>
          </a:p>
        </p:txBody>
      </p:sp>
      <p:sp>
        <p:nvSpPr>
          <p:cNvPr id="3" name="Rectangle 8"/>
          <p:cNvSpPr>
            <a:spLocks noGrp="1" noChangeArrowheads="1"/>
          </p:cNvSpPr>
          <p:nvPr>
            <p:ph type="sldNum" sz="quarter" idx="11"/>
          </p:nvPr>
        </p:nvSpPr>
        <p:spPr>
          <a:ln/>
        </p:spPr>
        <p:txBody>
          <a:bodyPr/>
          <a:lstStyle>
            <a:lvl1pPr>
              <a:defRPr/>
            </a:lvl1pPr>
          </a:lstStyle>
          <a:p>
            <a:pPr>
              <a:defRPr/>
            </a:pPr>
            <a:fld id="{B32CA7D6-A2FB-467D-AA5D-1567C13F4FC0}"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096B40EF-1F00-4896-8AC6-99F1FD8B434B}" type="datetime1">
              <a:rPr lang="fr-FR"/>
              <a:pPr>
                <a:defRPr/>
              </a:pPr>
              <a:t>21/10/2015</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741C4049-8252-46EE-A93B-16604511A991}"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358BE72-4AA0-493A-9135-3BD357F4D9ED}" type="datetime1">
              <a:rPr lang="fr-FR"/>
              <a:pPr>
                <a:defRPr/>
              </a:pPr>
              <a:t>21/10/2015</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28165D9E-28A2-4AFE-AC17-2EB4C7849FC3}"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dirty="0">
                  <a:latin typeface="Century Gothic"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a:defRPr/>
            </a:pPr>
            <a:fld id="{2F3E584D-5628-4A24-B10B-464C181D94F2}" type="datetime1">
              <a:rPr lang="fr-FR"/>
              <a:pPr>
                <a:defRPr/>
              </a:pPr>
              <a:t>21/10/2015</a:t>
            </a:fld>
            <a:endParaRPr lang="fr-FR" dirty="0"/>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a:defRPr/>
            </a:pPr>
            <a:fld id="{D94B1E5F-8416-4D44-BF53-70196847CCDE}"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4075"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 id="2147484070" r:id="rId12"/>
    <p:sldLayoutId id="2147484071" r:id="rId13"/>
    <p:sldLayoutId id="2147484072" r:id="rId14"/>
    <p:sldLayoutId id="2147484073" r:id="rId15"/>
    <p:sldLayoutId id="2147484074" r:id="rId16"/>
  </p:sldLayoutIdLst>
  <p:hf hdr="0" ft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sz="1100" cap="small" dirty="0" smtClean="0">
                <a:effectLst>
                  <a:outerShdw blurRad="50800" dist="38100" algn="tr" rotWithShape="0">
                    <a:prstClr val="black">
                      <a:alpha val="40000"/>
                    </a:prstClr>
                  </a:outerShdw>
                </a:effectLst>
                <a:latin typeface="Times New Roman" pitchFamily="18" charset="0"/>
                <a:cs typeface="Times New Roman" pitchFamily="18" charset="0"/>
              </a:rPr>
              <a:t>Sous le Haut-Patronage de Sa Majesté le Roi Mohammed VI, le Royaume du Maroc célèbre </a:t>
            </a:r>
            <a:r>
              <a:rPr lang="fr-FR" sz="1100" dirty="0" smtClean="0">
                <a:latin typeface="Times New Roman" pitchFamily="18" charset="0"/>
                <a:cs typeface="Times New Roman" pitchFamily="18" charset="0"/>
              </a:rPr>
              <a:t/>
            </a:r>
            <a:br>
              <a:rPr lang="fr-FR" sz="1100" dirty="0" smtClean="0">
                <a:latin typeface="Times New Roman" pitchFamily="18" charset="0"/>
                <a:cs typeface="Times New Roman" pitchFamily="18" charset="0"/>
              </a:rPr>
            </a:br>
            <a:r>
              <a:rPr lang="fr-FR" sz="1100" cap="small" dirty="0" smtClean="0">
                <a:effectLst>
                  <a:outerShdw blurRad="50800" dist="38100" algn="tr" rotWithShape="0">
                    <a:prstClr val="black">
                      <a:alpha val="40000"/>
                    </a:prstClr>
                  </a:outerShdw>
                </a:effectLst>
                <a:latin typeface="Times New Roman" pitchFamily="18" charset="0"/>
                <a:cs typeface="Times New Roman" pitchFamily="18" charset="0"/>
              </a:rPr>
              <a:t>la Journée Mondiale de la Statistique</a:t>
            </a:r>
            <a:r>
              <a:rPr lang="fr-FR" sz="1100" dirty="0" smtClean="0">
                <a:latin typeface="Times New Roman" pitchFamily="18" charset="0"/>
                <a:cs typeface="Times New Roman" pitchFamily="18" charset="0"/>
              </a:rPr>
              <a:t/>
            </a:r>
            <a:br>
              <a:rPr lang="fr-FR" sz="1100" dirty="0" smtClean="0">
                <a:latin typeface="Times New Roman" pitchFamily="18" charset="0"/>
                <a:cs typeface="Times New Roman" pitchFamily="18" charset="0"/>
              </a:rPr>
            </a:br>
            <a:r>
              <a:rPr lang="fr-FR" sz="1100" dirty="0" smtClean="0">
                <a:latin typeface="Times New Roman" pitchFamily="18" charset="0"/>
                <a:cs typeface="Times New Roman" pitchFamily="18" charset="0"/>
              </a:rPr>
              <a:t> </a:t>
            </a:r>
            <a:br>
              <a:rPr lang="fr-FR" sz="1100" dirty="0" smtClean="0">
                <a:latin typeface="Times New Roman" pitchFamily="18" charset="0"/>
                <a:cs typeface="Times New Roman" pitchFamily="18" charset="0"/>
              </a:rPr>
            </a:br>
            <a:r>
              <a:rPr lang="fr-FR" sz="1100" dirty="0" smtClean="0">
                <a:latin typeface="Times New Roman" pitchFamily="18" charset="0"/>
                <a:cs typeface="Times New Roman" pitchFamily="18" charset="0"/>
              </a:rPr>
              <a:t>Sous le thème : </a:t>
            </a:r>
            <a:br>
              <a:rPr lang="fr-FR" sz="1100" dirty="0" smtClean="0">
                <a:latin typeface="Times New Roman" pitchFamily="18" charset="0"/>
                <a:cs typeface="Times New Roman" pitchFamily="18" charset="0"/>
              </a:rPr>
            </a:br>
            <a:r>
              <a:rPr lang="fr-FR" sz="1100" cap="small" dirty="0" smtClean="0">
                <a:effectLst>
                  <a:outerShdw blurRad="50800" dist="38100" algn="tr" rotWithShape="0">
                    <a:prstClr val="black">
                      <a:alpha val="40000"/>
                    </a:prstClr>
                  </a:outerShdw>
                </a:effectLst>
                <a:latin typeface="Times New Roman" pitchFamily="18" charset="0"/>
                <a:cs typeface="Times New Roman" pitchFamily="18" charset="0"/>
              </a:rPr>
              <a:t>« De meilleures données pour une meilleure vie »</a:t>
            </a:r>
            <a:r>
              <a:rPr lang="fr-FR" sz="1100" dirty="0" smtClean="0">
                <a:latin typeface="Times New Roman" pitchFamily="18" charset="0"/>
                <a:cs typeface="Times New Roman" pitchFamily="18" charset="0"/>
              </a:rPr>
              <a:t/>
            </a:r>
            <a:br>
              <a:rPr lang="fr-FR" sz="1100" dirty="0" smtClean="0">
                <a:latin typeface="Times New Roman" pitchFamily="18" charset="0"/>
                <a:cs typeface="Times New Roman" pitchFamily="18" charset="0"/>
              </a:rPr>
            </a:br>
            <a:endParaRPr lang="fr-FR" sz="1100" dirty="0">
              <a:latin typeface="Times New Roman" pitchFamily="18" charset="0"/>
              <a:cs typeface="Times New Roman" pitchFamily="18" charset="0"/>
            </a:endParaRPr>
          </a:p>
        </p:txBody>
      </p:sp>
      <p:sp>
        <p:nvSpPr>
          <p:cNvPr id="3075" name="Rectangle 3"/>
          <p:cNvSpPr>
            <a:spLocks noGrp="1" noChangeArrowheads="1"/>
          </p:cNvSpPr>
          <p:nvPr>
            <p:ph idx="1"/>
          </p:nvPr>
        </p:nvSpPr>
        <p:spPr/>
        <p:txBody>
          <a:bodyPr/>
          <a:lstStyle/>
          <a:p>
            <a:pPr algn="ctr" eaLnBrk="1" hangingPunct="1">
              <a:buFontTx/>
              <a:buNone/>
            </a:pPr>
            <a:endParaRPr lang="fr-FR" sz="1600" b="1" dirty="0" smtClean="0">
              <a:latin typeface="Berlin Sans FB Demi" pitchFamily="34" charset="0"/>
            </a:endParaRPr>
          </a:p>
          <a:p>
            <a:pPr algn="ctr">
              <a:buNone/>
            </a:pPr>
            <a:r>
              <a:rPr lang="fr-FR" sz="3200" b="1" dirty="0" smtClean="0">
                <a:solidFill>
                  <a:srgbClr val="800000"/>
                </a:solidFill>
              </a:rPr>
              <a:t>Enquête Nationale sur </a:t>
            </a:r>
          </a:p>
          <a:p>
            <a:pPr algn="ctr">
              <a:buNone/>
            </a:pPr>
            <a:r>
              <a:rPr lang="fr-FR" sz="3200" b="1" dirty="0" smtClean="0">
                <a:solidFill>
                  <a:srgbClr val="800000"/>
                </a:solidFill>
              </a:rPr>
              <a:t>le Secteur Informel</a:t>
            </a:r>
          </a:p>
          <a:p>
            <a:endParaRPr lang="fr-FR" sz="2000" dirty="0" smtClean="0">
              <a:solidFill>
                <a:schemeClr val="tx1"/>
              </a:solidFill>
              <a:latin typeface="Arial" pitchFamily="34" charset="0"/>
              <a:cs typeface="Arial" pitchFamily="34" charset="0"/>
            </a:endParaRPr>
          </a:p>
          <a:p>
            <a:endParaRPr lang="fr-FR" sz="2000" dirty="0" smtClean="0">
              <a:solidFill>
                <a:schemeClr val="tx1"/>
              </a:solidFill>
              <a:latin typeface="Arial" pitchFamily="34" charset="0"/>
              <a:cs typeface="Arial" pitchFamily="34" charset="0"/>
            </a:endParaRPr>
          </a:p>
          <a:p>
            <a:endParaRPr lang="fr-FR" sz="2000" dirty="0" smtClean="0">
              <a:solidFill>
                <a:schemeClr val="tx1"/>
              </a:solidFill>
              <a:latin typeface="Arial" pitchFamily="34" charset="0"/>
              <a:cs typeface="Arial" pitchFamily="34" charset="0"/>
            </a:endParaRPr>
          </a:p>
          <a:p>
            <a:pPr algn="ctr">
              <a:buNone/>
            </a:pPr>
            <a:r>
              <a:rPr lang="fr-FR" sz="2000" dirty="0" smtClean="0">
                <a:solidFill>
                  <a:schemeClr val="tx1"/>
                </a:solidFill>
                <a:latin typeface="Arial" pitchFamily="34" charset="0"/>
                <a:cs typeface="Arial" pitchFamily="34" charset="0"/>
              </a:rPr>
              <a:t/>
            </a:r>
            <a:br>
              <a:rPr lang="fr-FR" sz="2000" dirty="0" smtClean="0">
                <a:solidFill>
                  <a:schemeClr val="tx1"/>
                </a:solidFill>
                <a:latin typeface="Arial" pitchFamily="34" charset="0"/>
                <a:cs typeface="Arial" pitchFamily="34" charset="0"/>
              </a:rPr>
            </a:br>
            <a:r>
              <a:rPr lang="fr-FR" sz="2000" b="1" dirty="0" smtClean="0"/>
              <a:t>Journées Portes Ouvertes à </a:t>
            </a:r>
            <a:r>
              <a:rPr lang="fr-FR" sz="2000" b="1" dirty="0" err="1" smtClean="0"/>
              <a:t>Kénitra</a:t>
            </a:r>
            <a:r>
              <a:rPr lang="fr-FR" sz="2000" b="1" dirty="0" smtClean="0"/>
              <a:t> </a:t>
            </a:r>
            <a:endParaRPr lang="fr-FR" sz="2000" dirty="0" smtClean="0"/>
          </a:p>
          <a:p>
            <a:pPr algn="ctr">
              <a:buNone/>
            </a:pPr>
            <a:r>
              <a:rPr lang="fr-FR" sz="2000" b="1" dirty="0" smtClean="0"/>
              <a:t>les 21-22 et 23 Octobre 2015</a:t>
            </a:r>
            <a:endParaRPr lang="fr-FR" sz="2000" dirty="0" smtClean="0"/>
          </a:p>
          <a:p>
            <a:pPr algn="ctr">
              <a:buFontTx/>
              <a:buNone/>
            </a:pPr>
            <a:endParaRPr lang="fr-FR" sz="2000" dirty="0" smtClean="0">
              <a:solidFill>
                <a:schemeClr val="tx1"/>
              </a:solidFill>
              <a:latin typeface="Arial" pitchFamily="34" charset="0"/>
              <a:cs typeface="Arial" pitchFamily="34" charset="0"/>
            </a:endParaRPr>
          </a:p>
          <a:p>
            <a:pPr algn="ctr">
              <a:buFontTx/>
              <a:buNone/>
            </a:pPr>
            <a:endParaRPr lang="fr-FR" sz="3200" b="1" dirty="0" smtClean="0">
              <a:solidFill>
                <a:schemeClr val="tx1"/>
              </a:solidFill>
              <a:latin typeface="Arial" pitchFamily="34" charset="0"/>
              <a:cs typeface="Arial" pitchFamily="34" charset="0"/>
            </a:endParaRPr>
          </a:p>
          <a:p>
            <a:pPr algn="ctr">
              <a:buFontTx/>
              <a:buNone/>
            </a:pPr>
            <a:endParaRPr lang="fr-FR" sz="3200" b="1" dirty="0" smtClean="0">
              <a:solidFill>
                <a:schemeClr val="tx1"/>
              </a:solidFill>
              <a:latin typeface="Arial" pitchFamily="34" charset="0"/>
              <a:cs typeface="Arial" pitchFamily="34" charset="0"/>
            </a:endParaRPr>
          </a:p>
          <a:p>
            <a:pPr algn="r" eaLnBrk="1" hangingPunct="1">
              <a:buFontTx/>
              <a:buNone/>
            </a:pPr>
            <a:r>
              <a:rPr lang="fr-FR" sz="2000" b="1" dirty="0" smtClean="0"/>
              <a:t>21-10-2015</a:t>
            </a:r>
          </a:p>
          <a:p>
            <a:pPr algn="ctr" eaLnBrk="1" hangingPunct="1">
              <a:buFontTx/>
              <a:buNone/>
            </a:pPr>
            <a:endParaRPr lang="fr-FR" sz="2800" dirty="0" smtClean="0"/>
          </a:p>
          <a:p>
            <a:pPr algn="r" eaLnBrk="1" hangingPunct="1">
              <a:buFontTx/>
              <a:buNone/>
            </a:pPr>
            <a:r>
              <a:rPr lang="fr-FR" sz="2000" b="1" dirty="0" smtClean="0">
                <a:latin typeface="Arial" charset="0"/>
              </a:rPr>
              <a:t> </a:t>
            </a:r>
            <a:r>
              <a:rPr lang="fr-FR" sz="2800" b="1" dirty="0" smtClean="0">
                <a:latin typeface="Arial" charset="0"/>
              </a:rPr>
              <a:t> </a:t>
            </a:r>
          </a:p>
        </p:txBody>
      </p:sp>
      <p:sp>
        <p:nvSpPr>
          <p:cNvPr id="3" name="Rectangle 8"/>
          <p:cNvSpPr>
            <a:spLocks noGrp="1" noChangeArrowheads="1"/>
          </p:cNvSpPr>
          <p:nvPr>
            <p:ph type="sldNum" sz="quarter" idx="11"/>
          </p:nvPr>
        </p:nvSpPr>
        <p:spPr/>
        <p:txBody>
          <a:bodyPr/>
          <a:lstStyle/>
          <a:p>
            <a:pPr>
              <a:defRPr/>
            </a:pPr>
            <a:fld id="{494D8C25-3C42-4AF3-9A0D-200F31399305}" type="slidenum">
              <a:rPr lang="ar-SA" smtClean="0"/>
              <a:pPr>
                <a:defRPr/>
              </a:pPr>
              <a:t>1</a:t>
            </a:fld>
            <a:endParaRPr lang="fr-FR" dirty="0" smtClean="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928670"/>
            <a:ext cx="6985000" cy="857256"/>
          </a:xfrm>
        </p:spPr>
        <p:txBody>
          <a:bodyPr/>
          <a:lstStyle/>
          <a:p>
            <a:r>
              <a:rPr lang="fr-FR" sz="2800" b="0" dirty="0" smtClean="0">
                <a:latin typeface="Berlin Sans FB Demi" pitchFamily="34" charset="0"/>
              </a:rPr>
              <a:t>NATURE DES INFORMATIONS COLLECTEES</a:t>
            </a:r>
            <a:br>
              <a:rPr lang="fr-FR" sz="2800" b="0" dirty="0" smtClean="0">
                <a:latin typeface="Berlin Sans FB Demi" pitchFamily="34" charset="0"/>
              </a:rPr>
            </a:br>
            <a:endParaRPr lang="fr-FR" sz="2800" b="0" dirty="0" smtClean="0">
              <a:latin typeface="Berlin Sans FB Demi" pitchFamily="34" charset="0"/>
            </a:endParaRPr>
          </a:p>
        </p:txBody>
      </p:sp>
      <p:sp>
        <p:nvSpPr>
          <p:cNvPr id="3" name="Espace réservé du contenu 2"/>
          <p:cNvSpPr>
            <a:spLocks noGrp="1"/>
          </p:cNvSpPr>
          <p:nvPr>
            <p:ph idx="1"/>
          </p:nvPr>
        </p:nvSpPr>
        <p:spPr>
          <a:xfrm>
            <a:off x="428596" y="1428736"/>
            <a:ext cx="8229600" cy="3992563"/>
          </a:xfrm>
        </p:spPr>
        <p:txBody>
          <a:bodyPr/>
          <a:lstStyle/>
          <a:p>
            <a:endParaRPr lang="fr-FR" sz="2000" b="1" dirty="0" smtClean="0">
              <a:solidFill>
                <a:srgbClr val="950160"/>
              </a:solidFill>
              <a:ea typeface="+mj-ea"/>
              <a:cs typeface="+mj-cs"/>
            </a:endParaRPr>
          </a:p>
          <a:p>
            <a:pPr>
              <a:buNone/>
            </a:pPr>
            <a:endParaRPr lang="fr-FR" sz="1800" b="1" dirty="0" smtClean="0">
              <a:solidFill>
                <a:srgbClr val="950160"/>
              </a:solidFill>
              <a:ea typeface="+mj-ea"/>
              <a:cs typeface="+mj-cs"/>
            </a:endParaRPr>
          </a:p>
          <a:p>
            <a:r>
              <a:rPr lang="fr-FR" sz="1800" b="1" dirty="0" smtClean="0">
                <a:solidFill>
                  <a:srgbClr val="950160"/>
                </a:solidFill>
              </a:rPr>
              <a:t>Données sur les dépenses et charges </a:t>
            </a:r>
          </a:p>
          <a:p>
            <a:pPr lvl="1"/>
            <a:r>
              <a:rPr lang="fr-FR" sz="1800" b="1" dirty="0" smtClean="0">
                <a:solidFill>
                  <a:schemeClr val="tx1"/>
                </a:solidFill>
                <a:latin typeface="Arial" pitchFamily="34" charset="0"/>
                <a:ea typeface="+mn-ea"/>
                <a:cs typeface="Arial" pitchFamily="34" charset="0"/>
              </a:rPr>
              <a:t>dépenses pour matières premières et consommables</a:t>
            </a:r>
          </a:p>
          <a:p>
            <a:pPr lvl="1"/>
            <a:r>
              <a:rPr lang="fr-FR" sz="1800" b="1" dirty="0" smtClean="0">
                <a:solidFill>
                  <a:schemeClr val="tx1"/>
                </a:solidFill>
                <a:latin typeface="Arial" pitchFamily="34" charset="0"/>
                <a:ea typeface="+mn-ea"/>
                <a:cs typeface="Arial" pitchFamily="34" charset="0"/>
              </a:rPr>
              <a:t>Autres dépenses</a:t>
            </a:r>
          </a:p>
          <a:p>
            <a:endParaRPr lang="fr-FR" sz="1800" b="1" dirty="0" smtClean="0">
              <a:solidFill>
                <a:srgbClr val="950160"/>
              </a:solidFill>
            </a:endParaRPr>
          </a:p>
          <a:p>
            <a:r>
              <a:rPr lang="fr-FR" sz="1800" b="1" dirty="0" smtClean="0">
                <a:solidFill>
                  <a:srgbClr val="950160"/>
                </a:solidFill>
              </a:rPr>
              <a:t>Données sur les équipements</a:t>
            </a:r>
          </a:p>
          <a:p>
            <a:pPr lvl="1"/>
            <a:r>
              <a:rPr lang="fr-FR" sz="1800" b="1" dirty="0" smtClean="0">
                <a:solidFill>
                  <a:schemeClr val="tx1"/>
                </a:solidFill>
                <a:latin typeface="Arial" pitchFamily="34" charset="0"/>
                <a:ea typeface="+mn-ea"/>
                <a:cs typeface="Arial" pitchFamily="34" charset="0"/>
              </a:rPr>
              <a:t>Toutes</a:t>
            </a:r>
            <a:r>
              <a:rPr lang="fr-FR" sz="1800" b="1" dirty="0" smtClean="0">
                <a:solidFill>
                  <a:srgbClr val="950160"/>
                </a:solidFill>
              </a:rPr>
              <a:t> </a:t>
            </a:r>
            <a:r>
              <a:rPr lang="fr-FR" sz="1800" b="1" dirty="0" smtClean="0">
                <a:solidFill>
                  <a:schemeClr val="tx1"/>
                </a:solidFill>
                <a:latin typeface="Arial" pitchFamily="34" charset="0"/>
                <a:ea typeface="+mn-ea"/>
                <a:cs typeface="Arial" pitchFamily="34" charset="0"/>
              </a:rPr>
              <a:t>les</a:t>
            </a:r>
            <a:r>
              <a:rPr lang="fr-FR" sz="1800" b="1" dirty="0" smtClean="0">
                <a:solidFill>
                  <a:srgbClr val="950160"/>
                </a:solidFill>
              </a:rPr>
              <a:t> </a:t>
            </a:r>
            <a:r>
              <a:rPr lang="fr-FR" sz="1800" b="1" dirty="0" smtClean="0">
                <a:solidFill>
                  <a:schemeClr val="tx1"/>
                </a:solidFill>
                <a:latin typeface="Arial" pitchFamily="34" charset="0"/>
                <a:ea typeface="+mn-ea"/>
                <a:cs typeface="Arial" pitchFamily="34" charset="0"/>
              </a:rPr>
              <a:t>immobilisations  acquises  par l’unité depuis sa création </a:t>
            </a:r>
          </a:p>
          <a:p>
            <a:pPr lvl="1"/>
            <a:r>
              <a:rPr lang="fr-FR" sz="1800" b="1" dirty="0" smtClean="0">
                <a:solidFill>
                  <a:schemeClr val="tx1"/>
                </a:solidFill>
                <a:latin typeface="Arial" pitchFamily="34" charset="0"/>
                <a:ea typeface="+mn-ea"/>
                <a:cs typeface="Arial" pitchFamily="34" charset="0"/>
              </a:rPr>
              <a:t>Les équipements acquis au cours des 12 derniers mois précédant la date d'enquête</a:t>
            </a:r>
          </a:p>
          <a:p>
            <a:endParaRPr lang="fr-FR" sz="2000" b="1" dirty="0" smtClean="0">
              <a:solidFill>
                <a:srgbClr val="950160"/>
              </a:solidFill>
            </a:endParaRPr>
          </a:p>
          <a:p>
            <a:pPr lvl="1"/>
            <a:endParaRPr lang="fr-FR" b="1" dirty="0" smtClean="0">
              <a:solidFill>
                <a:schemeClr val="tx1"/>
              </a:solidFill>
              <a:latin typeface="Arial" pitchFamily="34" charset="0"/>
              <a:ea typeface="+mn-ea"/>
              <a:cs typeface="Arial" pitchFamily="34" charset="0"/>
            </a:endParaRPr>
          </a:p>
          <a:p>
            <a:endParaRPr lang="fr-FR" sz="2000" b="1" dirty="0" smtClean="0">
              <a:solidFill>
                <a:schemeClr val="tx1"/>
              </a:solidFill>
              <a:latin typeface="Arial" pitchFamily="34" charset="0"/>
              <a:cs typeface="Arial" pitchFamily="34" charset="0"/>
            </a:endParaRPr>
          </a:p>
          <a:p>
            <a:pPr lvl="1"/>
            <a:endParaRPr lang="fr-FR" b="1" dirty="0" smtClean="0">
              <a:solidFill>
                <a:schemeClr val="tx1"/>
              </a:solidFill>
              <a:latin typeface="Arial" pitchFamily="34" charset="0"/>
              <a:ea typeface="+mn-ea"/>
              <a:cs typeface="Arial" pitchFamily="34" charset="0"/>
            </a:endParaRPr>
          </a:p>
          <a:p>
            <a:pPr lvl="1"/>
            <a:endParaRPr lang="fr-FR" b="1" dirty="0" smtClean="0">
              <a:solidFill>
                <a:schemeClr val="tx1"/>
              </a:solidFill>
              <a:latin typeface="Arial" pitchFamily="34" charset="0"/>
              <a:ea typeface="+mn-ea"/>
              <a:cs typeface="Arial" pitchFamily="34" charset="0"/>
            </a:endParaRPr>
          </a:p>
          <a:p>
            <a:pPr>
              <a:buNone/>
            </a:pPr>
            <a:r>
              <a:rPr lang="fr-FR" sz="2000" b="1" dirty="0" smtClean="0">
                <a:solidFill>
                  <a:schemeClr val="tx1"/>
                </a:solidFill>
                <a:latin typeface="Arial" pitchFamily="34" charset="0"/>
                <a:cs typeface="Arial" pitchFamily="34" charset="0"/>
              </a:rPr>
              <a:t>	</a:t>
            </a: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10</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animEffect transition="in" filter="wipe(down)">
                                      <p:cBhvr>
                                        <p:cTn id="3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571480"/>
            <a:ext cx="6985000" cy="857256"/>
          </a:xfrm>
        </p:spPr>
        <p:txBody>
          <a:bodyPr/>
          <a:lstStyle/>
          <a:p>
            <a:r>
              <a:rPr lang="fr-FR" sz="2400" b="0" dirty="0" smtClean="0">
                <a:latin typeface="Berlin Sans FB Demi" pitchFamily="34" charset="0"/>
              </a:rPr>
              <a:t>NATURE DES INFORMATIONS COLLECTEES</a:t>
            </a:r>
            <a:r>
              <a:rPr lang="fr-FR" sz="2800" b="0" dirty="0" smtClean="0">
                <a:latin typeface="Berlin Sans FB Demi" pitchFamily="34" charset="0"/>
              </a:rPr>
              <a:t/>
            </a:r>
            <a:br>
              <a:rPr lang="fr-FR" sz="2800" b="0" dirty="0" smtClean="0">
                <a:latin typeface="Berlin Sans FB Demi" pitchFamily="34" charset="0"/>
              </a:rPr>
            </a:br>
            <a:endParaRPr lang="fr-FR" sz="2800" b="0" dirty="0" smtClean="0">
              <a:latin typeface="Berlin Sans FB Demi" pitchFamily="34" charset="0"/>
            </a:endParaRPr>
          </a:p>
        </p:txBody>
      </p:sp>
      <p:sp>
        <p:nvSpPr>
          <p:cNvPr id="3" name="Espace réservé du contenu 2"/>
          <p:cNvSpPr>
            <a:spLocks noGrp="1"/>
          </p:cNvSpPr>
          <p:nvPr>
            <p:ph idx="1"/>
          </p:nvPr>
        </p:nvSpPr>
        <p:spPr>
          <a:xfrm>
            <a:off x="428596" y="1071546"/>
            <a:ext cx="8229600" cy="5429288"/>
          </a:xfrm>
        </p:spPr>
        <p:txBody>
          <a:bodyPr>
            <a:noAutofit/>
          </a:bodyPr>
          <a:lstStyle/>
          <a:p>
            <a:pPr>
              <a:buNone/>
            </a:pPr>
            <a:endParaRPr lang="fr-FR" sz="1600" b="1" dirty="0" smtClean="0">
              <a:solidFill>
                <a:srgbClr val="950160"/>
              </a:solidFill>
              <a:ea typeface="+mj-ea"/>
              <a:cs typeface="+mj-cs"/>
            </a:endParaRPr>
          </a:p>
          <a:p>
            <a:r>
              <a:rPr lang="fr-FR" sz="1800" b="1" dirty="0" smtClean="0">
                <a:solidFill>
                  <a:srgbClr val="950160"/>
                </a:solidFill>
              </a:rPr>
              <a:t>Cette enquête permettra de  porter des éclairages sur:  </a:t>
            </a:r>
          </a:p>
          <a:p>
            <a:pPr lvl="1">
              <a:lnSpc>
                <a:spcPct val="150000"/>
              </a:lnSpc>
            </a:pPr>
            <a:r>
              <a:rPr lang="fr-FR" sz="1600" b="1" dirty="0" smtClean="0">
                <a:solidFill>
                  <a:srgbClr val="CC6600"/>
                </a:solidFill>
                <a:latin typeface="Arial" pitchFamily="34" charset="0"/>
                <a:ea typeface="+mn-ea"/>
                <a:cs typeface="Arial" pitchFamily="34" charset="0"/>
              </a:rPr>
              <a:t>la relation du secteur informel avec les autres secteurs de l’économie</a:t>
            </a:r>
            <a:endParaRPr lang="fr-FR" sz="1600" dirty="0" smtClean="0">
              <a:solidFill>
                <a:srgbClr val="CC6600"/>
              </a:solidFill>
            </a:endParaRPr>
          </a:p>
          <a:p>
            <a:pPr lvl="2">
              <a:lnSpc>
                <a:spcPct val="150000"/>
              </a:lnSpc>
            </a:pPr>
            <a:r>
              <a:rPr lang="fr-FR" b="1" dirty="0" smtClean="0">
                <a:solidFill>
                  <a:schemeClr val="tx1"/>
                </a:solidFill>
                <a:latin typeface="Arial" pitchFamily="34" charset="0"/>
                <a:ea typeface="+mn-ea"/>
                <a:cs typeface="Arial" pitchFamily="34" charset="0"/>
              </a:rPr>
              <a:t>en amont à travers l’origine de  son approvisionnement </a:t>
            </a:r>
          </a:p>
          <a:p>
            <a:pPr lvl="2">
              <a:lnSpc>
                <a:spcPct val="150000"/>
              </a:lnSpc>
            </a:pPr>
            <a:r>
              <a:rPr lang="fr-FR" b="1" dirty="0" smtClean="0">
                <a:solidFill>
                  <a:schemeClr val="tx1"/>
                </a:solidFill>
                <a:latin typeface="Arial" pitchFamily="34" charset="0"/>
                <a:ea typeface="+mn-ea"/>
                <a:cs typeface="Arial" pitchFamily="34" charset="0"/>
              </a:rPr>
              <a:t>en aval à travers  la destination de sa production </a:t>
            </a:r>
          </a:p>
          <a:p>
            <a:pPr lvl="1">
              <a:lnSpc>
                <a:spcPct val="150000"/>
              </a:lnSpc>
            </a:pPr>
            <a:r>
              <a:rPr lang="fr-FR" sz="1600" b="1" dirty="0" smtClean="0">
                <a:solidFill>
                  <a:srgbClr val="CC6600"/>
                </a:solidFill>
                <a:latin typeface="Arial" pitchFamily="34" charset="0"/>
                <a:ea typeface="+mn-ea"/>
                <a:cs typeface="Arial" pitchFamily="34" charset="0"/>
              </a:rPr>
              <a:t>les motivations de s'établir dans l'informel et les orientations facilitant sa formalisation à travers le questionnement sur :</a:t>
            </a:r>
          </a:p>
          <a:p>
            <a:pPr lvl="2">
              <a:lnSpc>
                <a:spcPct val="150000"/>
              </a:lnSpc>
            </a:pPr>
            <a:r>
              <a:rPr lang="fr-FR" b="1" dirty="0" smtClean="0">
                <a:solidFill>
                  <a:schemeClr val="tx1"/>
                </a:solidFill>
                <a:latin typeface="Arial" pitchFamily="34" charset="0"/>
                <a:ea typeface="+mn-ea"/>
                <a:cs typeface="Arial" pitchFamily="34" charset="0"/>
              </a:rPr>
              <a:t>Pourquoi les gens préfèrent  l’exercice dans le secteur informel et les motivations de s'y établir </a:t>
            </a:r>
          </a:p>
          <a:p>
            <a:pPr lvl="2">
              <a:lnSpc>
                <a:spcPct val="150000"/>
              </a:lnSpc>
            </a:pPr>
            <a:r>
              <a:rPr lang="fr-FR" b="1" dirty="0" smtClean="0">
                <a:solidFill>
                  <a:schemeClr val="tx1"/>
                </a:solidFill>
                <a:latin typeface="Arial" pitchFamily="34" charset="0"/>
                <a:ea typeface="+mn-ea"/>
                <a:cs typeface="Arial" pitchFamily="34" charset="0"/>
              </a:rPr>
              <a:t>Quels sont les problèmes et les difficultés  auxquels sont confrontées ces unités</a:t>
            </a:r>
          </a:p>
          <a:p>
            <a:pPr lvl="2">
              <a:lnSpc>
                <a:spcPct val="150000"/>
              </a:lnSpc>
            </a:pPr>
            <a:r>
              <a:rPr lang="fr-FR" b="1" dirty="0" smtClean="0">
                <a:solidFill>
                  <a:schemeClr val="tx1"/>
                </a:solidFill>
                <a:latin typeface="Arial" pitchFamily="34" charset="0"/>
                <a:ea typeface="+mn-ea"/>
                <a:cs typeface="Arial" pitchFamily="34" charset="0"/>
              </a:rPr>
              <a:t>Quels sont les motivations  qui pourraient encourager les unités informelles à migrer vers le secteur formel (motivations d’ordre fiscal , social, économique, ….) </a:t>
            </a:r>
          </a:p>
          <a:p>
            <a:pPr>
              <a:buNone/>
            </a:pPr>
            <a:endParaRPr lang="fr-FR" sz="1600" b="1" dirty="0" smtClean="0">
              <a:solidFill>
                <a:srgbClr val="950160"/>
              </a:solidFill>
            </a:endParaRPr>
          </a:p>
          <a:p>
            <a:endParaRPr lang="fr-FR" sz="1600" b="1" dirty="0" smtClean="0">
              <a:solidFill>
                <a:srgbClr val="950160"/>
              </a:solidFill>
            </a:endParaRPr>
          </a:p>
          <a:p>
            <a:pPr lvl="1"/>
            <a:endParaRPr lang="fr-FR" sz="1600" b="1" dirty="0" smtClean="0">
              <a:solidFill>
                <a:schemeClr val="tx1"/>
              </a:solidFill>
              <a:latin typeface="Arial" pitchFamily="34" charset="0"/>
              <a:ea typeface="+mn-ea"/>
              <a:cs typeface="Arial" pitchFamily="34" charset="0"/>
            </a:endParaRPr>
          </a:p>
          <a:p>
            <a:endParaRPr lang="fr-FR" sz="1600" b="1" dirty="0" smtClean="0">
              <a:solidFill>
                <a:schemeClr val="tx1"/>
              </a:solidFill>
              <a:latin typeface="Arial" pitchFamily="34" charset="0"/>
              <a:cs typeface="Arial" pitchFamily="34" charset="0"/>
            </a:endParaRPr>
          </a:p>
          <a:p>
            <a:pPr lvl="1"/>
            <a:endParaRPr lang="fr-FR" sz="1600" b="1" dirty="0" smtClean="0">
              <a:solidFill>
                <a:schemeClr val="tx1"/>
              </a:solidFill>
              <a:latin typeface="Arial" pitchFamily="34" charset="0"/>
              <a:ea typeface="+mn-ea"/>
              <a:cs typeface="Arial" pitchFamily="34" charset="0"/>
            </a:endParaRPr>
          </a:p>
          <a:p>
            <a:pPr lvl="1"/>
            <a:endParaRPr lang="fr-FR" sz="1600" b="1" dirty="0" smtClean="0">
              <a:solidFill>
                <a:schemeClr val="tx1"/>
              </a:solidFill>
              <a:latin typeface="Arial" pitchFamily="34" charset="0"/>
              <a:ea typeface="+mn-ea"/>
              <a:cs typeface="Arial" pitchFamily="34" charset="0"/>
            </a:endParaRPr>
          </a:p>
          <a:p>
            <a:pPr>
              <a:buNone/>
            </a:pPr>
            <a:r>
              <a:rPr lang="fr-FR" sz="1600" b="1" dirty="0" smtClean="0">
                <a:solidFill>
                  <a:schemeClr val="tx1"/>
                </a:solidFill>
                <a:latin typeface="Arial" pitchFamily="34" charset="0"/>
                <a:cs typeface="Arial" pitchFamily="34" charset="0"/>
              </a:rPr>
              <a:t>	</a:t>
            </a: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11</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1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15" end="15"/>
                                            </p:txEl>
                                          </p:spTgt>
                                        </p:tgtEl>
                                        <p:attrNameLst>
                                          <p:attrName>style.visibility</p:attrName>
                                        </p:attrNameLst>
                                      </p:cBhvr>
                                      <p:to>
                                        <p:strVal val="visible"/>
                                      </p:to>
                                    </p:set>
                                    <p:animEffect transition="in" filter="wipe(down)">
                                      <p:cBhvr>
                                        <p:cTn id="5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NATIONAL </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2007</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pPr algn="just"/>
            <a:r>
              <a:rPr lang="fr-FR" sz="2000" b="1" dirty="0" smtClean="0">
                <a:solidFill>
                  <a:schemeClr val="tx1"/>
                </a:solidFill>
                <a:latin typeface="Arial" pitchFamily="34" charset="0"/>
                <a:cs typeface="Arial" pitchFamily="34" charset="0"/>
              </a:rPr>
              <a:t>40000 unités de production informelles sont créées chaque année, dont </a:t>
            </a:r>
            <a:r>
              <a:rPr lang="fr-FR" sz="2000" b="1" dirty="0" smtClean="0">
                <a:solidFill>
                  <a:srgbClr val="7030A0"/>
                </a:solidFill>
                <a:latin typeface="Arial" pitchFamily="34" charset="0"/>
                <a:cs typeface="Arial" pitchFamily="34" charset="0"/>
              </a:rPr>
              <a:t>72%</a:t>
            </a:r>
            <a:r>
              <a:rPr lang="fr-FR" sz="2000" b="1" dirty="0" smtClean="0">
                <a:solidFill>
                  <a:schemeClr val="tx1"/>
                </a:solidFill>
                <a:latin typeface="Arial" pitchFamily="34" charset="0"/>
                <a:cs typeface="Arial" pitchFamily="34" charset="0"/>
              </a:rPr>
              <a:t> en zones urbaines.</a:t>
            </a:r>
          </a:p>
          <a:p>
            <a:pPr algn="just">
              <a:buNone/>
            </a:pPr>
            <a:endParaRPr lang="fr-FR" sz="2000" b="1" dirty="0" smtClean="0">
              <a:solidFill>
                <a:schemeClr val="tx1"/>
              </a:solidFill>
              <a:latin typeface="Arial" pitchFamily="34" charset="0"/>
              <a:cs typeface="Arial" pitchFamily="34" charset="0"/>
            </a:endParaRPr>
          </a:p>
          <a:p>
            <a:pPr algn="just"/>
            <a:r>
              <a:rPr lang="fr-FR" sz="2000" b="1" dirty="0" smtClean="0">
                <a:solidFill>
                  <a:schemeClr val="tx1"/>
                </a:solidFill>
                <a:latin typeface="Arial" pitchFamily="34" charset="0"/>
                <a:cs typeface="Arial" pitchFamily="34" charset="0"/>
              </a:rPr>
              <a:t> La proportion des ménages qui dépendent des revenus des activités informelles a baissé de </a:t>
            </a:r>
            <a:r>
              <a:rPr lang="fr-FR" sz="2000" b="1" dirty="0" smtClean="0">
                <a:solidFill>
                  <a:srgbClr val="7030A0"/>
                </a:solidFill>
                <a:latin typeface="Arial" pitchFamily="34" charset="0"/>
                <a:cs typeface="Arial" pitchFamily="34" charset="0"/>
              </a:rPr>
              <a:t>18,2%</a:t>
            </a:r>
            <a:r>
              <a:rPr lang="fr-FR" sz="2000" b="1" dirty="0" smtClean="0">
                <a:solidFill>
                  <a:schemeClr val="tx1"/>
                </a:solidFill>
                <a:latin typeface="Arial" pitchFamily="34" charset="0"/>
                <a:cs typeface="Arial" pitchFamily="34" charset="0"/>
              </a:rPr>
              <a:t> en </a:t>
            </a:r>
            <a:r>
              <a:rPr lang="fr-FR" sz="2000" b="1" u="sng" dirty="0" smtClean="0">
                <a:solidFill>
                  <a:schemeClr val="tx1"/>
                </a:solidFill>
                <a:latin typeface="Arial" pitchFamily="34" charset="0"/>
                <a:cs typeface="Arial" pitchFamily="34" charset="0"/>
              </a:rPr>
              <a:t>1999</a:t>
            </a:r>
            <a:r>
              <a:rPr lang="fr-FR" sz="2000" b="1" dirty="0" smtClean="0">
                <a:solidFill>
                  <a:schemeClr val="tx1"/>
                </a:solidFill>
                <a:latin typeface="Arial" pitchFamily="34" charset="0"/>
                <a:cs typeface="Arial" pitchFamily="34" charset="0"/>
              </a:rPr>
              <a:t> à </a:t>
            </a:r>
            <a:r>
              <a:rPr lang="fr-FR" sz="2000" b="1" dirty="0" smtClean="0">
                <a:solidFill>
                  <a:srgbClr val="7030A0"/>
                </a:solidFill>
                <a:latin typeface="Arial" pitchFamily="34" charset="0"/>
                <a:cs typeface="Arial" pitchFamily="34" charset="0"/>
              </a:rPr>
              <a:t>14,3%</a:t>
            </a:r>
            <a:r>
              <a:rPr lang="fr-FR" sz="2000" b="1" dirty="0" smtClean="0">
                <a:solidFill>
                  <a:schemeClr val="tx1"/>
                </a:solidFill>
                <a:latin typeface="Arial" pitchFamily="34" charset="0"/>
                <a:cs typeface="Arial" pitchFamily="34" charset="0"/>
              </a:rPr>
              <a:t> en </a:t>
            </a:r>
            <a:r>
              <a:rPr lang="fr-FR" sz="2000" b="1" u="sng" dirty="0" smtClean="0">
                <a:solidFill>
                  <a:schemeClr val="tx1"/>
                </a:solidFill>
                <a:latin typeface="Arial" pitchFamily="34" charset="0"/>
                <a:cs typeface="Arial" pitchFamily="34" charset="0"/>
              </a:rPr>
              <a:t>2007</a:t>
            </a:r>
            <a:r>
              <a:rPr lang="fr-FR" sz="2000" b="1" dirty="0" smtClean="0">
                <a:solidFill>
                  <a:schemeClr val="tx1"/>
                </a:solidFill>
                <a:latin typeface="Arial" pitchFamily="34" charset="0"/>
                <a:cs typeface="Arial" pitchFamily="34" charset="0"/>
              </a:rPr>
              <a:t>.</a:t>
            </a:r>
          </a:p>
          <a:p>
            <a:pPr algn="just"/>
            <a:endParaRPr lang="fr-FR" sz="2000" b="1" dirty="0" smtClean="0">
              <a:solidFill>
                <a:schemeClr val="tx1"/>
              </a:solidFill>
              <a:latin typeface="Arial" pitchFamily="34" charset="0"/>
              <a:cs typeface="Arial" pitchFamily="34" charset="0"/>
            </a:endParaRPr>
          </a:p>
          <a:p>
            <a:pPr algn="just"/>
            <a:r>
              <a:rPr lang="fr-FR" sz="2000" b="1" dirty="0" smtClean="0">
                <a:solidFill>
                  <a:schemeClr val="tx1"/>
                </a:solidFill>
                <a:latin typeface="Arial" pitchFamily="34" charset="0"/>
                <a:cs typeface="Arial" pitchFamily="34" charset="0"/>
              </a:rPr>
              <a:t>Le commerce domine le secteur avec </a:t>
            </a:r>
            <a:r>
              <a:rPr lang="fr-FR" sz="2000" b="1" dirty="0" smtClean="0">
                <a:solidFill>
                  <a:srgbClr val="7030A0"/>
                </a:solidFill>
                <a:latin typeface="Arial" pitchFamily="34" charset="0"/>
                <a:cs typeface="Arial" pitchFamily="34" charset="0"/>
              </a:rPr>
              <a:t>57,4%</a:t>
            </a:r>
            <a:r>
              <a:rPr lang="fr-FR" sz="2000" b="1" dirty="0" smtClean="0">
                <a:solidFill>
                  <a:schemeClr val="tx1"/>
                </a:solidFill>
                <a:latin typeface="Arial" pitchFamily="34" charset="0"/>
                <a:cs typeface="Arial" pitchFamily="34" charset="0"/>
              </a:rPr>
              <a:t> des unités de production informelles, </a:t>
            </a:r>
            <a:r>
              <a:rPr lang="fr-FR" sz="2000" b="1" dirty="0" smtClean="0">
                <a:solidFill>
                  <a:srgbClr val="7030A0"/>
                </a:solidFill>
                <a:latin typeface="Arial" pitchFamily="34" charset="0"/>
                <a:cs typeface="Arial" pitchFamily="34" charset="0"/>
              </a:rPr>
              <a:t>53,2%</a:t>
            </a:r>
            <a:r>
              <a:rPr lang="fr-FR" sz="2000" b="1" dirty="0" smtClean="0">
                <a:solidFill>
                  <a:schemeClr val="tx1"/>
                </a:solidFill>
                <a:latin typeface="Arial" pitchFamily="34" charset="0"/>
                <a:cs typeface="Arial" pitchFamily="34" charset="0"/>
              </a:rPr>
              <a:t> de l’emploi et </a:t>
            </a:r>
            <a:r>
              <a:rPr lang="fr-FR" sz="2000" b="1" dirty="0" smtClean="0">
                <a:solidFill>
                  <a:srgbClr val="7030A0"/>
                </a:solidFill>
                <a:latin typeface="Arial" pitchFamily="34" charset="0"/>
                <a:cs typeface="Arial" pitchFamily="34" charset="0"/>
              </a:rPr>
              <a:t>77,3%</a:t>
            </a:r>
            <a:r>
              <a:rPr lang="fr-FR" sz="2000" b="1" dirty="0" smtClean="0">
                <a:solidFill>
                  <a:schemeClr val="tx1"/>
                </a:solidFill>
                <a:latin typeface="Arial" pitchFamily="34" charset="0"/>
                <a:cs typeface="Arial" pitchFamily="34" charset="0"/>
              </a:rPr>
              <a:t> du chiffre d’affaires.</a:t>
            </a:r>
          </a:p>
          <a:p>
            <a:pPr algn="just">
              <a:buNone/>
            </a:pPr>
            <a:endParaRPr lang="fr-FR" sz="2000" dirty="0" smtClean="0"/>
          </a:p>
          <a:p>
            <a:pPr algn="just"/>
            <a:endParaRPr lang="fr-FR" sz="2000" b="1" dirty="0">
              <a:solidFill>
                <a:schemeClr val="tx1"/>
              </a:solidFill>
              <a:latin typeface="Arial" pitchFamily="34" charset="0"/>
              <a:cs typeface="Arial" pitchFamily="34" charset="0"/>
            </a:endParaRP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12</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b="1" dirty="0" smtClean="0">
                <a:solidFill>
                  <a:schemeClr val="tx1"/>
                </a:solidFill>
                <a:latin typeface="Arial" pitchFamily="34" charset="0"/>
                <a:cs typeface="Arial" pitchFamily="34" charset="0"/>
              </a:rPr>
              <a:t>Une UPI sur dix est dirigée par une femme.</a:t>
            </a:r>
          </a:p>
          <a:p>
            <a:pPr algn="just"/>
            <a:endParaRPr lang="fr-FR" b="1" dirty="0" smtClean="0">
              <a:solidFill>
                <a:schemeClr val="tx1"/>
              </a:solidFill>
              <a:latin typeface="Arial" pitchFamily="34" charset="0"/>
              <a:cs typeface="Arial" pitchFamily="34" charset="0"/>
            </a:endParaRPr>
          </a:p>
          <a:p>
            <a:pPr algn="just"/>
            <a:r>
              <a:rPr lang="fr-FR" b="1" dirty="0" smtClean="0">
                <a:solidFill>
                  <a:schemeClr val="tx1"/>
                </a:solidFill>
                <a:latin typeface="Arial" pitchFamily="34" charset="0"/>
                <a:cs typeface="Arial" pitchFamily="34" charset="0"/>
              </a:rPr>
              <a:t>Les UPI emploient une seule personne pour </a:t>
            </a:r>
            <a:r>
              <a:rPr lang="fr-FR" b="1" dirty="0" smtClean="0">
                <a:solidFill>
                  <a:srgbClr val="7030A0"/>
                </a:solidFill>
                <a:latin typeface="Arial" pitchFamily="34" charset="0"/>
                <a:cs typeface="Arial" pitchFamily="34" charset="0"/>
              </a:rPr>
              <a:t>75%</a:t>
            </a:r>
            <a:r>
              <a:rPr lang="fr-FR" b="1" dirty="0" smtClean="0">
                <a:solidFill>
                  <a:schemeClr val="tx1"/>
                </a:solidFill>
                <a:latin typeface="Arial" pitchFamily="34" charset="0"/>
                <a:cs typeface="Arial" pitchFamily="34" charset="0"/>
              </a:rPr>
              <a:t> d’entre elles et réalisent en moyenne un chiffre d’affaires de </a:t>
            </a:r>
            <a:r>
              <a:rPr lang="fr-FR" b="1" dirty="0" smtClean="0">
                <a:solidFill>
                  <a:srgbClr val="7030A0"/>
                </a:solidFill>
                <a:latin typeface="Arial" pitchFamily="34" charset="0"/>
                <a:cs typeface="Arial" pitchFamily="34" charset="0"/>
              </a:rPr>
              <a:t>180559 DH</a:t>
            </a:r>
            <a:r>
              <a:rPr lang="fr-FR" b="1" dirty="0" smtClean="0">
                <a:solidFill>
                  <a:schemeClr val="tx1"/>
                </a:solidFill>
                <a:latin typeface="Arial" pitchFamily="34" charset="0"/>
                <a:cs typeface="Arial" pitchFamily="34" charset="0"/>
              </a:rPr>
              <a:t>.</a:t>
            </a:r>
          </a:p>
          <a:p>
            <a:pPr algn="just"/>
            <a:endParaRPr lang="fr-FR" b="1" dirty="0" smtClean="0">
              <a:solidFill>
                <a:schemeClr val="tx1"/>
              </a:solidFill>
              <a:latin typeface="Arial" pitchFamily="34" charset="0"/>
              <a:cs typeface="Arial" pitchFamily="34" charset="0"/>
            </a:endParaRPr>
          </a:p>
          <a:p>
            <a:pPr algn="just"/>
            <a:r>
              <a:rPr lang="fr-FR" b="1" dirty="0" smtClean="0">
                <a:solidFill>
                  <a:schemeClr val="tx1"/>
                </a:solidFill>
                <a:latin typeface="Arial" pitchFamily="34" charset="0"/>
                <a:cs typeface="Arial" pitchFamily="34" charset="0"/>
              </a:rPr>
              <a:t>Le recours au crédit bancaire pour la création de l’unité reste très faible, </a:t>
            </a:r>
            <a:r>
              <a:rPr lang="fr-FR" b="1" dirty="0" smtClean="0">
                <a:solidFill>
                  <a:srgbClr val="7030A0"/>
                </a:solidFill>
                <a:latin typeface="Arial" pitchFamily="34" charset="0"/>
                <a:cs typeface="Arial" pitchFamily="34" charset="0"/>
              </a:rPr>
              <a:t>1,1%</a:t>
            </a:r>
            <a:r>
              <a:rPr lang="fr-FR" b="1" dirty="0" smtClean="0">
                <a:solidFill>
                  <a:schemeClr val="tx1"/>
                </a:solidFill>
                <a:latin typeface="Arial" pitchFamily="34" charset="0"/>
                <a:cs typeface="Arial" pitchFamily="34" charset="0"/>
              </a:rPr>
              <a:t>.</a:t>
            </a:r>
            <a:endParaRPr lang="fr-FR" b="1" dirty="0">
              <a:solidFill>
                <a:schemeClr val="tx1"/>
              </a:solidFill>
              <a:latin typeface="Arial" pitchFamily="34" charset="0"/>
              <a:cs typeface="Arial" pitchFamily="34" charset="0"/>
            </a:endParaRP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13</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NATIONAL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2007 </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428868"/>
            <a:ext cx="8229600" cy="3697295"/>
          </a:xfrm>
        </p:spPr>
        <p:txBody>
          <a:bodyPr/>
          <a:lstStyle/>
          <a:p>
            <a:pPr algn="just"/>
            <a:r>
              <a:rPr lang="fr-FR" sz="2000" b="1" dirty="0" smtClean="0">
                <a:solidFill>
                  <a:schemeClr val="tx1"/>
                </a:solidFill>
                <a:latin typeface="Arial" pitchFamily="34" charset="0"/>
                <a:cs typeface="Arial" pitchFamily="34" charset="0"/>
              </a:rPr>
              <a:t>Entre 1999 et 2007, la part de l’emploi informel est passée de </a:t>
            </a:r>
            <a:r>
              <a:rPr lang="fr-FR" sz="2000" b="1" dirty="0" smtClean="0">
                <a:solidFill>
                  <a:srgbClr val="7030A0"/>
                </a:solidFill>
                <a:latin typeface="Arial" pitchFamily="34" charset="0"/>
                <a:cs typeface="Arial" pitchFamily="34" charset="0"/>
              </a:rPr>
              <a:t>91,2%</a:t>
            </a:r>
            <a:r>
              <a:rPr lang="fr-FR" sz="2000" b="1" dirty="0" smtClean="0">
                <a:solidFill>
                  <a:schemeClr val="tx1"/>
                </a:solidFill>
                <a:latin typeface="Arial" pitchFamily="34" charset="0"/>
                <a:cs typeface="Arial" pitchFamily="34" charset="0"/>
              </a:rPr>
              <a:t> à </a:t>
            </a:r>
            <a:r>
              <a:rPr lang="fr-FR" sz="2000" b="1" dirty="0" smtClean="0">
                <a:solidFill>
                  <a:srgbClr val="7030A0"/>
                </a:solidFill>
                <a:latin typeface="Arial" pitchFamily="34" charset="0"/>
                <a:cs typeface="Arial" pitchFamily="34" charset="0"/>
              </a:rPr>
              <a:t>81%</a:t>
            </a:r>
            <a:r>
              <a:rPr lang="fr-FR" sz="2000" b="1" dirty="0" smtClean="0">
                <a:solidFill>
                  <a:schemeClr val="tx1"/>
                </a:solidFill>
                <a:latin typeface="Arial" pitchFamily="34" charset="0"/>
                <a:cs typeface="Arial" pitchFamily="34" charset="0"/>
              </a:rPr>
              <a:t> dans le commerce et de </a:t>
            </a:r>
            <a:r>
              <a:rPr lang="fr-FR" sz="2000" b="1" dirty="0" smtClean="0">
                <a:solidFill>
                  <a:srgbClr val="7030A0"/>
                </a:solidFill>
                <a:latin typeface="Arial" pitchFamily="34" charset="0"/>
                <a:cs typeface="Arial" pitchFamily="34" charset="0"/>
              </a:rPr>
              <a:t>17%</a:t>
            </a:r>
            <a:r>
              <a:rPr lang="fr-FR" sz="2000" b="1" dirty="0" smtClean="0">
                <a:solidFill>
                  <a:schemeClr val="tx1"/>
                </a:solidFill>
                <a:latin typeface="Arial" pitchFamily="34" charset="0"/>
                <a:cs typeface="Arial" pitchFamily="34" charset="0"/>
              </a:rPr>
              <a:t> à </a:t>
            </a:r>
            <a:r>
              <a:rPr lang="fr-FR" sz="2000" b="1" dirty="0" smtClean="0">
                <a:solidFill>
                  <a:srgbClr val="7030A0"/>
                </a:solidFill>
                <a:latin typeface="Arial" pitchFamily="34" charset="0"/>
                <a:cs typeface="Arial" pitchFamily="34" charset="0"/>
              </a:rPr>
              <a:t>23,6%</a:t>
            </a:r>
            <a:r>
              <a:rPr lang="fr-FR" sz="2000" b="1" dirty="0" smtClean="0">
                <a:solidFill>
                  <a:schemeClr val="tx1"/>
                </a:solidFill>
                <a:latin typeface="Arial" pitchFamily="34" charset="0"/>
                <a:cs typeface="Arial" pitchFamily="34" charset="0"/>
              </a:rPr>
              <a:t> dans le BTP.</a:t>
            </a:r>
          </a:p>
          <a:p>
            <a:pPr algn="just">
              <a:buNone/>
            </a:pPr>
            <a:endParaRPr lang="fr-FR" sz="2000" b="1" dirty="0" smtClean="0">
              <a:solidFill>
                <a:schemeClr val="tx1"/>
              </a:solidFill>
              <a:latin typeface="Arial" pitchFamily="34" charset="0"/>
              <a:cs typeface="Arial" pitchFamily="34" charset="0"/>
            </a:endParaRPr>
          </a:p>
          <a:p>
            <a:pPr algn="just">
              <a:buNone/>
            </a:pPr>
            <a:endParaRPr lang="fr-FR" sz="2000" b="1" dirty="0" smtClean="0">
              <a:solidFill>
                <a:schemeClr val="tx1"/>
              </a:solidFill>
              <a:latin typeface="Arial" pitchFamily="34" charset="0"/>
              <a:cs typeface="Arial" pitchFamily="34" charset="0"/>
            </a:endParaRPr>
          </a:p>
          <a:p>
            <a:pPr algn="just"/>
            <a:r>
              <a:rPr lang="fr-FR" sz="2000" b="1" dirty="0" smtClean="0">
                <a:solidFill>
                  <a:schemeClr val="tx1"/>
                </a:solidFill>
                <a:latin typeface="Arial" pitchFamily="34" charset="0"/>
                <a:cs typeface="Arial" pitchFamily="34" charset="0"/>
              </a:rPr>
              <a:t>En 2007, le secteur informel contribue pour </a:t>
            </a:r>
            <a:r>
              <a:rPr lang="fr-FR" sz="2000" b="1" dirty="0" smtClean="0">
                <a:solidFill>
                  <a:srgbClr val="7030A0"/>
                </a:solidFill>
                <a:latin typeface="Arial" pitchFamily="34" charset="0"/>
                <a:cs typeface="Arial" pitchFamily="34" charset="0"/>
              </a:rPr>
              <a:t>37,3% </a:t>
            </a:r>
            <a:r>
              <a:rPr lang="fr-FR" sz="2000" b="1" dirty="0" smtClean="0">
                <a:solidFill>
                  <a:schemeClr val="tx1"/>
                </a:solidFill>
                <a:latin typeface="Arial" pitchFamily="34" charset="0"/>
                <a:cs typeface="Arial" pitchFamily="34" charset="0"/>
              </a:rPr>
              <a:t>à l’emploi non agricole global (contre 39% en 1999) et pour </a:t>
            </a:r>
            <a:r>
              <a:rPr lang="fr-FR" sz="2000" b="1" dirty="0" smtClean="0">
                <a:solidFill>
                  <a:srgbClr val="7030A0"/>
                </a:solidFill>
                <a:latin typeface="Arial" pitchFamily="34" charset="0"/>
                <a:cs typeface="Arial" pitchFamily="34" charset="0"/>
              </a:rPr>
              <a:t>14,3%</a:t>
            </a:r>
            <a:r>
              <a:rPr lang="fr-FR" sz="2000" b="1" dirty="0" smtClean="0">
                <a:solidFill>
                  <a:schemeClr val="tx1"/>
                </a:solidFill>
                <a:latin typeface="Arial" pitchFamily="34" charset="0"/>
                <a:cs typeface="Arial" pitchFamily="34" charset="0"/>
              </a:rPr>
              <a:t> au PIB (contre 16,3% en 1999).</a:t>
            </a:r>
            <a:endParaRPr lang="fr-FR" sz="2000" b="1" dirty="0">
              <a:solidFill>
                <a:schemeClr val="tx1"/>
              </a:solidFill>
              <a:latin typeface="Arial" pitchFamily="34" charset="0"/>
              <a:cs typeface="Arial" pitchFamily="34" charset="0"/>
            </a:endParaRP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14</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NATIONAL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2007 </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15</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REGIONAL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2007</a:t>
            </a:r>
            <a:endParaRPr lang="fr-FR" sz="1600" dirty="0">
              <a:latin typeface="Times New Roman" pitchFamily="18" charset="0"/>
              <a:cs typeface="Times New Roman" pitchFamily="18" charset="0"/>
            </a:endParaRPr>
          </a:p>
        </p:txBody>
      </p:sp>
      <p:graphicFrame>
        <p:nvGraphicFramePr>
          <p:cNvPr id="6" name="Espace réservé du contenu 5"/>
          <p:cNvGraphicFramePr>
            <a:graphicFrameLocks noGrp="1"/>
          </p:cNvGraphicFramePr>
          <p:nvPr>
            <p:ph idx="1"/>
          </p:nvPr>
        </p:nvGraphicFramePr>
        <p:xfrm>
          <a:off x="457200" y="2133600"/>
          <a:ext cx="8229600" cy="3992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12" dur="500"/>
                                        <p:tgtEl>
                                          <p:spTgt spid="6">
                                            <p:graphicEl>
                                              <a:chart seriesIdx="-3" categoryIdx="-3" bldStep="gridLegen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graphicEl>
                                              <a:chart seriesIdx="0" categoryIdx="0" bldStep="ptInSeries"/>
                                            </p:graphicEl>
                                          </p:spTgt>
                                        </p:tgtEl>
                                        <p:attrNameLst>
                                          <p:attrName>style.visibility</p:attrName>
                                        </p:attrNameLst>
                                      </p:cBhvr>
                                      <p:to>
                                        <p:strVal val="visible"/>
                                      </p:to>
                                    </p:set>
                                    <p:animEffect transition="in" filter="wipe(down)">
                                      <p:cBhvr>
                                        <p:cTn id="17" dur="500"/>
                                        <p:tgtEl>
                                          <p:spTgt spid="6">
                                            <p:graphicEl>
                                              <a:chart seriesIdx="0" categoryIdx="0" bldStep="ptIn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graphicEl>
                                              <a:chart seriesIdx="0" categoryIdx="1" bldStep="ptInSeries"/>
                                            </p:graphicEl>
                                          </p:spTgt>
                                        </p:tgtEl>
                                        <p:attrNameLst>
                                          <p:attrName>style.visibility</p:attrName>
                                        </p:attrNameLst>
                                      </p:cBhvr>
                                      <p:to>
                                        <p:strVal val="visible"/>
                                      </p:to>
                                    </p:set>
                                    <p:animEffect transition="in" filter="wipe(down)">
                                      <p:cBhvr>
                                        <p:cTn id="22" dur="500"/>
                                        <p:tgtEl>
                                          <p:spTgt spid="6">
                                            <p:graphicEl>
                                              <a:chart seriesIdx="0" categoryIdx="1" bldStep="ptIn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graphicEl>
                                              <a:chart seriesIdx="1" categoryIdx="0" bldStep="ptInSeries"/>
                                            </p:graphicEl>
                                          </p:spTgt>
                                        </p:tgtEl>
                                        <p:attrNameLst>
                                          <p:attrName>style.visibility</p:attrName>
                                        </p:attrNameLst>
                                      </p:cBhvr>
                                      <p:to>
                                        <p:strVal val="visible"/>
                                      </p:to>
                                    </p:set>
                                    <p:animEffect transition="in" filter="wipe(down)">
                                      <p:cBhvr>
                                        <p:cTn id="27" dur="500"/>
                                        <p:tgtEl>
                                          <p:spTgt spid="6">
                                            <p:graphicEl>
                                              <a:chart seriesIdx="1" categoryIdx="0" bldStep="ptIn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graphicEl>
                                              <a:chart seriesIdx="1" categoryIdx="1" bldStep="ptInSeries"/>
                                            </p:graphicEl>
                                          </p:spTgt>
                                        </p:tgtEl>
                                        <p:attrNameLst>
                                          <p:attrName>style.visibility</p:attrName>
                                        </p:attrNameLst>
                                      </p:cBhvr>
                                      <p:to>
                                        <p:strVal val="visible"/>
                                      </p:to>
                                    </p:set>
                                    <p:animEffect transition="in" filter="wipe(down)">
                                      <p:cBhvr>
                                        <p:cTn id="32" dur="500"/>
                                        <p:tgtEl>
                                          <p:spTgt spid="6">
                                            <p:graphicEl>
                                              <a:chart seriesIdx="1" categoryIdx="1"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uiExpand="1">
        <p:bldSub>
          <a:bldChart bld="seriesEl"/>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16</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REGIONAL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2007</a:t>
            </a:r>
            <a:endParaRPr lang="fr-FR" sz="1600" dirty="0">
              <a:latin typeface="Times New Roman" pitchFamily="18" charset="0"/>
              <a:cs typeface="Times New Roman" pitchFamily="18" charset="0"/>
            </a:endParaRPr>
          </a:p>
        </p:txBody>
      </p:sp>
      <p:graphicFrame>
        <p:nvGraphicFramePr>
          <p:cNvPr id="7" name="Espace réservé du contenu 6"/>
          <p:cNvGraphicFramePr>
            <a:graphicFrameLocks noGrp="1"/>
          </p:cNvGraphicFramePr>
          <p:nvPr>
            <p:ph idx="1"/>
          </p:nvPr>
        </p:nvGraphicFramePr>
        <p:xfrm>
          <a:off x="457200" y="2133600"/>
          <a:ext cx="8229600" cy="3992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down)">
                                      <p:cBhvr>
                                        <p:cTn id="7" dur="500"/>
                                        <p:tgtEl>
                                          <p:spTgt spid="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graphicEl>
                                              <a:chart seriesIdx="-4" categoryIdx="0" bldStep="category"/>
                                            </p:graphicEl>
                                          </p:spTgt>
                                        </p:tgtEl>
                                        <p:attrNameLst>
                                          <p:attrName>style.visibility</p:attrName>
                                        </p:attrNameLst>
                                      </p:cBhvr>
                                      <p:to>
                                        <p:strVal val="visible"/>
                                      </p:to>
                                    </p:set>
                                    <p:animEffect transition="in" filter="wipe(down)">
                                      <p:cBhvr>
                                        <p:cTn id="12" dur="500"/>
                                        <p:tgtEl>
                                          <p:spTgt spid="7">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graphicEl>
                                              <a:chart seriesIdx="-4" categoryIdx="1" bldStep="category"/>
                                            </p:graphicEl>
                                          </p:spTgt>
                                        </p:tgtEl>
                                        <p:attrNameLst>
                                          <p:attrName>style.visibility</p:attrName>
                                        </p:attrNameLst>
                                      </p:cBhvr>
                                      <p:to>
                                        <p:strVal val="visible"/>
                                      </p:to>
                                    </p:set>
                                    <p:animEffect transition="in" filter="wipe(down)">
                                      <p:cBhvr>
                                        <p:cTn id="17" dur="500"/>
                                        <p:tgtEl>
                                          <p:spTgt spid="7">
                                            <p:graphicEl>
                                              <a:chart seriesIdx="-4" categoryIdx="1"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graphicEl>
                                              <a:chart seriesIdx="-4" categoryIdx="2" bldStep="category"/>
                                            </p:graphicEl>
                                          </p:spTgt>
                                        </p:tgtEl>
                                        <p:attrNameLst>
                                          <p:attrName>style.visibility</p:attrName>
                                        </p:attrNameLst>
                                      </p:cBhvr>
                                      <p:to>
                                        <p:strVal val="visible"/>
                                      </p:to>
                                    </p:set>
                                    <p:animEffect transition="in" filter="wipe(down)">
                                      <p:cBhvr>
                                        <p:cTn id="22" dur="500"/>
                                        <p:tgtEl>
                                          <p:spTgt spid="7">
                                            <p:graphicEl>
                                              <a:chart seriesIdx="-4" categoryIdx="2" bldStep="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graphicEl>
                                              <a:chart seriesIdx="-4" categoryIdx="3" bldStep="category"/>
                                            </p:graphicEl>
                                          </p:spTgt>
                                        </p:tgtEl>
                                        <p:attrNameLst>
                                          <p:attrName>style.visibility</p:attrName>
                                        </p:attrNameLst>
                                      </p:cBhvr>
                                      <p:to>
                                        <p:strVal val="visible"/>
                                      </p:to>
                                    </p:set>
                                    <p:animEffect transition="in" filter="wipe(down)">
                                      <p:cBhvr>
                                        <p:cTn id="27" dur="500"/>
                                        <p:tgtEl>
                                          <p:spTgt spid="7">
                                            <p:graphicEl>
                                              <a:chart seriesIdx="-4" categoryIdx="3"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category"/>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17</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REGIONAL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2007</a:t>
            </a:r>
            <a:endParaRPr lang="fr-FR" sz="1600" dirty="0">
              <a:latin typeface="Times New Roman" pitchFamily="18" charset="0"/>
              <a:cs typeface="Times New Roman" pitchFamily="18" charset="0"/>
            </a:endParaRPr>
          </a:p>
        </p:txBody>
      </p:sp>
      <p:graphicFrame>
        <p:nvGraphicFramePr>
          <p:cNvPr id="6" name="Espace réservé du contenu 5"/>
          <p:cNvGraphicFramePr>
            <a:graphicFrameLocks noGrp="1"/>
          </p:cNvGraphicFramePr>
          <p:nvPr>
            <p:ph idx="1"/>
          </p:nvPr>
        </p:nvGraphicFramePr>
        <p:xfrm>
          <a:off x="457200" y="2133600"/>
          <a:ext cx="8229600" cy="3992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7" dur="500"/>
                                        <p:tgtEl>
                                          <p:spTgt spid="6">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graphicEl>
                                              <a:chart seriesIdx="-4" categoryIdx="0" bldStep="category"/>
                                            </p:graphicEl>
                                          </p:spTgt>
                                        </p:tgtEl>
                                        <p:attrNameLst>
                                          <p:attrName>style.visibility</p:attrName>
                                        </p:attrNameLst>
                                      </p:cBhvr>
                                      <p:to>
                                        <p:strVal val="visible"/>
                                      </p:to>
                                    </p:set>
                                    <p:animEffect transition="in" filter="wipe(down)">
                                      <p:cBhvr>
                                        <p:cTn id="12" dur="500"/>
                                        <p:tgtEl>
                                          <p:spTgt spid="6">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graphicEl>
                                              <a:chart seriesIdx="-4" categoryIdx="1" bldStep="category"/>
                                            </p:graphicEl>
                                          </p:spTgt>
                                        </p:tgtEl>
                                        <p:attrNameLst>
                                          <p:attrName>style.visibility</p:attrName>
                                        </p:attrNameLst>
                                      </p:cBhvr>
                                      <p:to>
                                        <p:strVal val="visible"/>
                                      </p:to>
                                    </p:set>
                                    <p:animEffect transition="in" filter="wipe(down)">
                                      <p:cBhvr>
                                        <p:cTn id="17" dur="500"/>
                                        <p:tgtEl>
                                          <p:spTgt spid="6">
                                            <p:graphicEl>
                                              <a:chart seriesIdx="-4" categoryIdx="1"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graphicEl>
                                              <a:chart seriesIdx="-4" categoryIdx="2" bldStep="category"/>
                                            </p:graphicEl>
                                          </p:spTgt>
                                        </p:tgtEl>
                                        <p:attrNameLst>
                                          <p:attrName>style.visibility</p:attrName>
                                        </p:attrNameLst>
                                      </p:cBhvr>
                                      <p:to>
                                        <p:strVal val="visible"/>
                                      </p:to>
                                    </p:set>
                                    <p:animEffect transition="in" filter="wipe(down)">
                                      <p:cBhvr>
                                        <p:cTn id="22" dur="500"/>
                                        <p:tgtEl>
                                          <p:spTgt spid="6">
                                            <p:graphicEl>
                                              <a:chart seriesIdx="-4" categoryIdx="2"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category"/>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18</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REGIONAL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2007</a:t>
            </a:r>
            <a:endParaRPr lang="fr-FR" sz="1600" dirty="0">
              <a:latin typeface="Times New Roman" pitchFamily="18" charset="0"/>
              <a:cs typeface="Times New Roman" pitchFamily="18" charset="0"/>
            </a:endParaRPr>
          </a:p>
        </p:txBody>
      </p:sp>
      <p:graphicFrame>
        <p:nvGraphicFramePr>
          <p:cNvPr id="6" name="Espace réservé du contenu 5"/>
          <p:cNvGraphicFramePr>
            <a:graphicFrameLocks noGrp="1"/>
          </p:cNvGraphicFramePr>
          <p:nvPr>
            <p:ph idx="1"/>
          </p:nvPr>
        </p:nvGraphicFramePr>
        <p:xfrm>
          <a:off x="457200" y="2133600"/>
          <a:ext cx="8229600" cy="3992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7" dur="500"/>
                                        <p:tgtEl>
                                          <p:spTgt spid="6">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graphicEl>
                                              <a:chart seriesIdx="-4" categoryIdx="0" bldStep="category"/>
                                            </p:graphicEl>
                                          </p:spTgt>
                                        </p:tgtEl>
                                        <p:attrNameLst>
                                          <p:attrName>style.visibility</p:attrName>
                                        </p:attrNameLst>
                                      </p:cBhvr>
                                      <p:to>
                                        <p:strVal val="visible"/>
                                      </p:to>
                                    </p:set>
                                    <p:animEffect transition="in" filter="wipe(down)">
                                      <p:cBhvr>
                                        <p:cTn id="12" dur="500"/>
                                        <p:tgtEl>
                                          <p:spTgt spid="6">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graphicEl>
                                              <a:chart seriesIdx="-4" categoryIdx="1" bldStep="category"/>
                                            </p:graphicEl>
                                          </p:spTgt>
                                        </p:tgtEl>
                                        <p:attrNameLst>
                                          <p:attrName>style.visibility</p:attrName>
                                        </p:attrNameLst>
                                      </p:cBhvr>
                                      <p:to>
                                        <p:strVal val="visible"/>
                                      </p:to>
                                    </p:set>
                                    <p:animEffect transition="in" filter="wipe(down)">
                                      <p:cBhvr>
                                        <p:cTn id="17" dur="500"/>
                                        <p:tgtEl>
                                          <p:spTgt spid="6">
                                            <p:graphicEl>
                                              <a:chart seriesIdx="-4" categoryIdx="1"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category"/>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19</a:t>
            </a:fld>
            <a:endParaRPr lang="fr-FR" dirty="0"/>
          </a:p>
        </p:txBody>
      </p:sp>
      <p:sp>
        <p:nvSpPr>
          <p:cNvPr id="5" name="Titre 1"/>
          <p:cNvSpPr>
            <a:spLocks noGrp="1"/>
          </p:cNvSpPr>
          <p:nvPr>
            <p:ph type="title"/>
          </p:nvPr>
        </p:nvSpPr>
        <p:spPr/>
        <p:txBody>
          <a:bodyPr/>
          <a:lstStyle/>
          <a:p>
            <a:r>
              <a:rPr lang="fr-FR" sz="1600" dirty="0" smtClean="0">
                <a:latin typeface="Times New Roman" pitchFamily="18" charset="0"/>
                <a:cs typeface="Times New Roman" pitchFamily="18" charset="0"/>
              </a:rPr>
              <a:t>PRINCIPAUX RESULTATS AU NIVEAU REGIONAL</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2007</a:t>
            </a:r>
            <a:endParaRPr lang="fr-FR" sz="1600" dirty="0">
              <a:latin typeface="Times New Roman" pitchFamily="18" charset="0"/>
              <a:cs typeface="Times New Roman" pitchFamily="18" charset="0"/>
            </a:endParaRPr>
          </a:p>
        </p:txBody>
      </p:sp>
      <p:graphicFrame>
        <p:nvGraphicFramePr>
          <p:cNvPr id="7" name="Espace réservé du contenu 6"/>
          <p:cNvGraphicFramePr>
            <a:graphicFrameLocks noGrp="1"/>
          </p:cNvGraphicFramePr>
          <p:nvPr>
            <p:ph idx="1"/>
          </p:nvPr>
        </p:nvGraphicFramePr>
        <p:xfrm>
          <a:off x="457200" y="2133600"/>
          <a:ext cx="8229600" cy="3992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down)">
                                      <p:cBhvr>
                                        <p:cTn id="7" dur="500"/>
                                        <p:tgtEl>
                                          <p:spTgt spid="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graphicEl>
                                              <a:chart seriesIdx="-4" categoryIdx="0" bldStep="category"/>
                                            </p:graphicEl>
                                          </p:spTgt>
                                        </p:tgtEl>
                                        <p:attrNameLst>
                                          <p:attrName>style.visibility</p:attrName>
                                        </p:attrNameLst>
                                      </p:cBhvr>
                                      <p:to>
                                        <p:strVal val="visible"/>
                                      </p:to>
                                    </p:set>
                                    <p:animEffect transition="in" filter="wipe(down)">
                                      <p:cBhvr>
                                        <p:cTn id="12" dur="500"/>
                                        <p:tgtEl>
                                          <p:spTgt spid="7">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graphicEl>
                                              <a:chart seriesIdx="-4" categoryIdx="1" bldStep="category"/>
                                            </p:graphicEl>
                                          </p:spTgt>
                                        </p:tgtEl>
                                        <p:attrNameLst>
                                          <p:attrName>style.visibility</p:attrName>
                                        </p:attrNameLst>
                                      </p:cBhvr>
                                      <p:to>
                                        <p:strVal val="visible"/>
                                      </p:to>
                                    </p:set>
                                    <p:animEffect transition="in" filter="wipe(down)">
                                      <p:cBhvr>
                                        <p:cTn id="17" dur="500"/>
                                        <p:tgtEl>
                                          <p:spTgt spid="7">
                                            <p:graphicEl>
                                              <a:chart seriesIdx="-4" categoryIdx="1"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category"/>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714488"/>
            <a:ext cx="8229600" cy="3992563"/>
          </a:xfrm>
        </p:spPr>
        <p:txBody>
          <a:bodyPr/>
          <a:lstStyle/>
          <a:p>
            <a:pPr algn="just" eaLnBrk="1" hangingPunct="1">
              <a:lnSpc>
                <a:spcPct val="200000"/>
              </a:lnSpc>
              <a:buNone/>
            </a:pPr>
            <a:r>
              <a:rPr lang="fr-FR" sz="1600" b="1" dirty="0" smtClean="0">
                <a:solidFill>
                  <a:schemeClr val="tx1"/>
                </a:solidFill>
                <a:latin typeface="Arial Black" pitchFamily="34" charset="0"/>
              </a:rPr>
              <a:t>	le Haut Commissariat au Plan compte a lancé en 2013 la troisième enquête sur le secteur informel (ENSI)  en vue d'actualiser les données disponibles et de mettre à jour certains indicateurs notamment ceux relatant l'importance de ce secteur en matière de production, de création de revenus, de promotion d’emplois, de lutte contre le chômage et d’intégration sociale de larges franges de la population. </a:t>
            </a:r>
          </a:p>
          <a:p>
            <a:pPr eaLnBrk="1" hangingPunct="1">
              <a:lnSpc>
                <a:spcPct val="150000"/>
              </a:lnSpc>
            </a:pPr>
            <a:endParaRPr lang="fr-FR" sz="1600" b="1" dirty="0" smtClean="0">
              <a:solidFill>
                <a:schemeClr val="tx1"/>
              </a:solidFill>
              <a:latin typeface="Arial Black" pitchFamily="34" charset="0"/>
            </a:endParaRP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2</a:t>
            </a:fld>
            <a:endParaRPr lang="fr-FR" dirty="0"/>
          </a:p>
        </p:txBody>
      </p:sp>
      <p:sp>
        <p:nvSpPr>
          <p:cNvPr id="5" name="Rectangle 2"/>
          <p:cNvSpPr>
            <a:spLocks noGrp="1" noChangeArrowheads="1"/>
          </p:cNvSpPr>
          <p:nvPr>
            <p:ph type="title" idx="4294967295"/>
          </p:nvPr>
        </p:nvSpPr>
        <p:spPr>
          <a:xfrm>
            <a:off x="571472" y="928670"/>
            <a:ext cx="7921625" cy="593725"/>
          </a:xfrm>
        </p:spPr>
        <p:txBody>
          <a:bodyPr/>
          <a:lstStyle/>
          <a:p>
            <a:pPr eaLnBrk="1" hangingPunct="1"/>
            <a:r>
              <a:rPr lang="fr-FR" sz="2800" b="0" dirty="0" smtClean="0">
                <a:latin typeface="Berlin Sans FB Demi" pitchFamily="34" charset="0"/>
              </a:rPr>
              <a:t>Introduction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214414" y="2214554"/>
            <a:ext cx="6985000" cy="1143000"/>
          </a:xfrm>
        </p:spPr>
        <p:txBody>
          <a:bodyPr/>
          <a:lstStyle/>
          <a:p>
            <a:r>
              <a:rPr lang="fr-FR" sz="4800" b="0" dirty="0" smtClean="0">
                <a:latin typeface="Berlin Sans FB Demi" pitchFamily="34" charset="0"/>
              </a:rPr>
              <a:t>Merci de votre attention</a:t>
            </a: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20</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8794" y="785794"/>
            <a:ext cx="5072098" cy="592123"/>
          </a:xfrm>
        </p:spPr>
        <p:txBody>
          <a:bodyPr/>
          <a:lstStyle/>
          <a:p>
            <a:r>
              <a:rPr lang="fr-FR" sz="3200" b="0" dirty="0" smtClean="0">
                <a:latin typeface="Berlin Sans FB Demi" pitchFamily="34" charset="0"/>
              </a:rPr>
              <a:t>Plan</a:t>
            </a:r>
          </a:p>
        </p:txBody>
      </p:sp>
      <p:sp>
        <p:nvSpPr>
          <p:cNvPr id="3" name="Espace réservé du contenu 2"/>
          <p:cNvSpPr>
            <a:spLocks noGrp="1"/>
          </p:cNvSpPr>
          <p:nvPr>
            <p:ph idx="1"/>
          </p:nvPr>
        </p:nvSpPr>
        <p:spPr>
          <a:xfrm>
            <a:off x="428596" y="1571612"/>
            <a:ext cx="8229600" cy="4429156"/>
          </a:xfrm>
        </p:spPr>
        <p:txBody>
          <a:bodyPr/>
          <a:lstStyle/>
          <a:p>
            <a:pPr>
              <a:lnSpc>
                <a:spcPct val="150000"/>
              </a:lnSpc>
              <a:buNone/>
            </a:pPr>
            <a:endParaRPr lang="fr-FR" sz="1600" b="1" dirty="0" smtClean="0">
              <a:solidFill>
                <a:schemeClr val="tx1"/>
              </a:solidFill>
            </a:endParaRPr>
          </a:p>
          <a:p>
            <a:pPr>
              <a:lnSpc>
                <a:spcPct val="150000"/>
              </a:lnSpc>
            </a:pPr>
            <a:r>
              <a:rPr lang="fr-FR" sz="1600" b="1" dirty="0" smtClean="0">
                <a:solidFill>
                  <a:schemeClr val="tx1"/>
                </a:solidFill>
              </a:rPr>
              <a:t>Cadre conceptuel</a:t>
            </a:r>
          </a:p>
          <a:p>
            <a:pPr>
              <a:lnSpc>
                <a:spcPct val="150000"/>
              </a:lnSpc>
            </a:pPr>
            <a:r>
              <a:rPr lang="fr-FR" sz="1600" b="1" dirty="0" smtClean="0">
                <a:solidFill>
                  <a:schemeClr val="tx1"/>
                </a:solidFill>
              </a:rPr>
              <a:t>Aperçu historique</a:t>
            </a:r>
          </a:p>
          <a:p>
            <a:pPr>
              <a:lnSpc>
                <a:spcPct val="150000"/>
              </a:lnSpc>
            </a:pPr>
            <a:r>
              <a:rPr lang="fr-FR" sz="1600" b="1" dirty="0" smtClean="0">
                <a:solidFill>
                  <a:schemeClr val="tx1"/>
                </a:solidFill>
              </a:rPr>
              <a:t>Objectifs de l’ENSI</a:t>
            </a:r>
          </a:p>
          <a:p>
            <a:pPr>
              <a:lnSpc>
                <a:spcPct val="150000"/>
              </a:lnSpc>
            </a:pPr>
            <a:r>
              <a:rPr lang="fr-FR" sz="1600" b="1" dirty="0" smtClean="0">
                <a:solidFill>
                  <a:schemeClr val="tx1"/>
                </a:solidFill>
              </a:rPr>
              <a:t>Aspects méthodologiques</a:t>
            </a:r>
          </a:p>
          <a:p>
            <a:pPr>
              <a:lnSpc>
                <a:spcPct val="150000"/>
              </a:lnSpc>
            </a:pPr>
            <a:r>
              <a:rPr lang="fr-FR" sz="1600" b="1" dirty="0" smtClean="0">
                <a:solidFill>
                  <a:schemeClr val="tx1"/>
                </a:solidFill>
              </a:rPr>
              <a:t>Questionnaires</a:t>
            </a:r>
          </a:p>
          <a:p>
            <a:pPr>
              <a:lnSpc>
                <a:spcPct val="150000"/>
              </a:lnSpc>
            </a:pPr>
            <a:r>
              <a:rPr lang="fr-FR" sz="1600" b="1" dirty="0" smtClean="0">
                <a:solidFill>
                  <a:schemeClr val="tx1"/>
                </a:solidFill>
              </a:rPr>
              <a:t>Nature des informations collectées</a:t>
            </a:r>
          </a:p>
          <a:p>
            <a:pPr>
              <a:lnSpc>
                <a:spcPct val="150000"/>
              </a:lnSpc>
            </a:pPr>
            <a:r>
              <a:rPr lang="fr-FR" sz="1600" b="1" dirty="0" smtClean="0">
                <a:solidFill>
                  <a:schemeClr val="tx1"/>
                </a:solidFill>
              </a:rPr>
              <a:t>Principaux résultats au niveau national </a:t>
            </a:r>
          </a:p>
          <a:p>
            <a:pPr>
              <a:lnSpc>
                <a:spcPct val="150000"/>
              </a:lnSpc>
            </a:pPr>
            <a:r>
              <a:rPr lang="fr-FR" sz="1600" b="1" dirty="0" smtClean="0">
                <a:solidFill>
                  <a:schemeClr val="tx1"/>
                </a:solidFill>
              </a:rPr>
              <a:t>Principaux résultats au niveau régional</a:t>
            </a:r>
          </a:p>
          <a:p>
            <a:pPr>
              <a:buNone/>
            </a:pPr>
            <a:endParaRPr lang="fr-FR" dirty="0" smtClean="0">
              <a:latin typeface="Berlin Sans FB Demi" pitchFamily="34" charset="0"/>
            </a:endParaRPr>
          </a:p>
          <a:p>
            <a:pPr>
              <a:buNone/>
            </a:pPr>
            <a:endParaRPr lang="fr-FR" dirty="0" smtClean="0">
              <a:latin typeface="Berlin Sans FB Demi" pitchFamily="34" charset="0"/>
            </a:endParaRPr>
          </a:p>
          <a:p>
            <a:endParaRPr lang="fr-FR" dirty="0" smtClean="0">
              <a:latin typeface="Berlin Sans FB Demi" pitchFamily="34" charset="0"/>
            </a:endParaRPr>
          </a:p>
          <a:p>
            <a:endParaRPr lang="fr-FR" dirty="0" smtClean="0">
              <a:latin typeface="Berlin Sans FB Demi" pitchFamily="34" charset="0"/>
            </a:endParaRPr>
          </a:p>
          <a:p>
            <a:pPr>
              <a:buNone/>
            </a:pPr>
            <a:r>
              <a:rPr lang="fr-FR" sz="1800" dirty="0" smtClean="0">
                <a:latin typeface="Berlin Sans FB Demi" pitchFamily="34" charset="0"/>
              </a:rPr>
              <a:t/>
            </a:r>
            <a:br>
              <a:rPr lang="fr-FR" sz="1800" dirty="0" smtClean="0">
                <a:latin typeface="Berlin Sans FB Demi" pitchFamily="34" charset="0"/>
              </a:rPr>
            </a:br>
            <a:endParaRPr lang="fr-FR" dirty="0"/>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3</a:t>
            </a:fld>
            <a:endParaRPr 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Effect transition="in" filter="wipe(down)">
                                      <p:cBhvr>
                                        <p:cTn id="4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642918"/>
            <a:ext cx="6985000" cy="857256"/>
          </a:xfrm>
        </p:spPr>
        <p:txBody>
          <a:bodyPr/>
          <a:lstStyle/>
          <a:p>
            <a:r>
              <a:rPr lang="fr-FR" sz="3200" b="0" dirty="0" smtClean="0">
                <a:latin typeface="Berlin Sans FB Demi" pitchFamily="34" charset="0"/>
              </a:rPr>
              <a:t>L’économie non observée</a:t>
            </a:r>
            <a:r>
              <a:rPr lang="fr-FR" sz="2400" b="0" dirty="0" smtClean="0">
                <a:latin typeface="Berlin Sans FB Demi" pitchFamily="34" charset="0"/>
              </a:rPr>
              <a:t/>
            </a:r>
            <a:br>
              <a:rPr lang="fr-FR" sz="2400" b="0" dirty="0" smtClean="0">
                <a:latin typeface="Berlin Sans FB Demi" pitchFamily="34" charset="0"/>
              </a:rPr>
            </a:br>
            <a:endParaRPr lang="fr-FR" sz="2400" b="0" dirty="0" smtClean="0">
              <a:latin typeface="Berlin Sans FB Demi" pitchFamily="34" charset="0"/>
            </a:endParaRPr>
          </a:p>
        </p:txBody>
      </p:sp>
      <p:sp>
        <p:nvSpPr>
          <p:cNvPr id="3" name="Espace réservé du contenu 2"/>
          <p:cNvSpPr>
            <a:spLocks noGrp="1"/>
          </p:cNvSpPr>
          <p:nvPr>
            <p:ph idx="1"/>
          </p:nvPr>
        </p:nvSpPr>
        <p:spPr>
          <a:xfrm>
            <a:off x="428596" y="1428736"/>
            <a:ext cx="8229600" cy="4572032"/>
          </a:xfrm>
        </p:spPr>
        <p:txBody>
          <a:bodyPr/>
          <a:lstStyle/>
          <a:p>
            <a:pPr>
              <a:lnSpc>
                <a:spcPct val="150000"/>
              </a:lnSpc>
            </a:pPr>
            <a:r>
              <a:rPr lang="fr-FR" sz="1600" b="1" dirty="0" smtClean="0">
                <a:solidFill>
                  <a:schemeClr val="tx1"/>
                </a:solidFill>
              </a:rPr>
              <a:t>L’élaboration des politiques économiques nécessite une comptabilité nationale de qualité. Cette comptabilité doit couvrir l’ensemble des activités économiques.</a:t>
            </a:r>
          </a:p>
          <a:p>
            <a:pPr>
              <a:lnSpc>
                <a:spcPct val="150000"/>
              </a:lnSpc>
            </a:pPr>
            <a:r>
              <a:rPr lang="fr-FR" sz="1600" b="1" dirty="0" smtClean="0">
                <a:solidFill>
                  <a:schemeClr val="tx1"/>
                </a:solidFill>
              </a:rPr>
              <a:t>Couverture complète difficile à obtenir (certaines activités économiques sont délibérément occultées ou ne sont pas mesurées par les systèmes traditionnels de collecte des données) </a:t>
            </a:r>
          </a:p>
          <a:p>
            <a:r>
              <a:rPr lang="fr-FR" sz="1600" b="1" dirty="0" smtClean="0">
                <a:solidFill>
                  <a:schemeClr val="tx1"/>
                </a:solidFill>
              </a:rPr>
              <a:t>Ces activités économiques difficiles à mesurer constituent  « </a:t>
            </a:r>
            <a:r>
              <a:rPr lang="fr-FR" sz="1600" b="1" dirty="0" smtClean="0">
                <a:solidFill>
                  <a:srgbClr val="800000"/>
                </a:solidFill>
              </a:rPr>
              <a:t>l’économie non observée </a:t>
            </a:r>
            <a:r>
              <a:rPr lang="fr-FR" sz="1600" b="1" dirty="0" smtClean="0">
                <a:solidFill>
                  <a:schemeClr val="tx1"/>
                </a:solidFill>
              </a:rPr>
              <a:t>»</a:t>
            </a:r>
          </a:p>
          <a:p>
            <a:pPr>
              <a:lnSpc>
                <a:spcPct val="150000"/>
              </a:lnSpc>
            </a:pPr>
            <a:endParaRPr lang="fr-FR" sz="1600" b="1" dirty="0" smtClean="0">
              <a:solidFill>
                <a:schemeClr val="tx1"/>
              </a:solidFill>
            </a:endParaRPr>
          </a:p>
          <a:p>
            <a:pPr>
              <a:buNone/>
            </a:pPr>
            <a:endParaRPr lang="fr-FR" sz="1400" b="1" dirty="0" smtClean="0">
              <a:solidFill>
                <a:schemeClr val="tx1"/>
              </a:solidFill>
            </a:endParaRP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4</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4414" y="714356"/>
            <a:ext cx="6985000" cy="734999"/>
          </a:xfrm>
        </p:spPr>
        <p:txBody>
          <a:bodyPr/>
          <a:lstStyle/>
          <a:p>
            <a:r>
              <a:rPr lang="fr-FR" sz="2800" b="0" dirty="0" smtClean="0">
                <a:latin typeface="Berlin Sans FB Demi" pitchFamily="34" charset="0"/>
              </a:rPr>
              <a:t>Aperçu historique</a:t>
            </a:r>
          </a:p>
        </p:txBody>
      </p:sp>
      <p:sp>
        <p:nvSpPr>
          <p:cNvPr id="3" name="Espace réservé du contenu 2"/>
          <p:cNvSpPr>
            <a:spLocks noGrp="1"/>
          </p:cNvSpPr>
          <p:nvPr>
            <p:ph idx="1"/>
          </p:nvPr>
        </p:nvSpPr>
        <p:spPr>
          <a:xfrm>
            <a:off x="500034" y="1500174"/>
            <a:ext cx="8229600" cy="4714908"/>
          </a:xfrm>
        </p:spPr>
        <p:txBody>
          <a:bodyPr/>
          <a:lstStyle/>
          <a:p>
            <a:pPr lvl="0">
              <a:lnSpc>
                <a:spcPct val="150000"/>
              </a:lnSpc>
            </a:pPr>
            <a:r>
              <a:rPr lang="fr-FR" b="1" dirty="0" smtClean="0">
                <a:solidFill>
                  <a:schemeClr val="tx1"/>
                </a:solidFill>
                <a:latin typeface="Arial" pitchFamily="34" charset="0"/>
                <a:cs typeface="Arial" pitchFamily="34" charset="0"/>
              </a:rPr>
              <a:t>Enquête nationale sur les entreprises non  structurées 1988</a:t>
            </a:r>
            <a:endParaRPr lang="fr-FR" sz="1800" b="1" dirty="0" smtClean="0">
              <a:solidFill>
                <a:schemeClr val="tx1"/>
              </a:solidFill>
              <a:latin typeface="Arial" pitchFamily="34" charset="0"/>
              <a:cs typeface="Arial" pitchFamily="34" charset="0"/>
            </a:endParaRPr>
          </a:p>
          <a:p>
            <a:pPr lvl="0">
              <a:lnSpc>
                <a:spcPct val="150000"/>
              </a:lnSpc>
            </a:pPr>
            <a:r>
              <a:rPr lang="fr-FR" b="1" dirty="0" smtClean="0">
                <a:solidFill>
                  <a:schemeClr val="tx1"/>
                </a:solidFill>
                <a:latin typeface="Arial" pitchFamily="34" charset="0"/>
                <a:cs typeface="Arial" pitchFamily="34" charset="0"/>
              </a:rPr>
              <a:t>Enquête nationale sur le secteur informel 1999/2000</a:t>
            </a:r>
          </a:p>
          <a:p>
            <a:pPr>
              <a:lnSpc>
                <a:spcPct val="150000"/>
              </a:lnSpc>
            </a:pPr>
            <a:r>
              <a:rPr lang="fr-FR" b="1" dirty="0" smtClean="0">
                <a:solidFill>
                  <a:schemeClr val="tx1"/>
                </a:solidFill>
                <a:latin typeface="Arial" pitchFamily="34" charset="0"/>
                <a:cs typeface="Arial" pitchFamily="34" charset="0"/>
              </a:rPr>
              <a:t>Enquête nationale sur le secteur informel 2006/2007</a:t>
            </a:r>
          </a:p>
          <a:p>
            <a:pPr lvl="0">
              <a:lnSpc>
                <a:spcPct val="150000"/>
              </a:lnSpc>
              <a:buNone/>
            </a:pPr>
            <a:endParaRPr lang="fr-FR" b="1" dirty="0" smtClean="0">
              <a:solidFill>
                <a:schemeClr val="tx1"/>
              </a:solidFill>
              <a:latin typeface="Arial" pitchFamily="34" charset="0"/>
              <a:cs typeface="Arial" pitchFamily="34" charset="0"/>
            </a:endParaRPr>
          </a:p>
          <a:p>
            <a:pPr lvl="1">
              <a:lnSpc>
                <a:spcPct val="150000"/>
              </a:lnSpc>
              <a:buNone/>
            </a:pPr>
            <a:r>
              <a:rPr lang="fr-FR" sz="2400" b="1" dirty="0" smtClean="0">
                <a:solidFill>
                  <a:schemeClr val="tx1"/>
                </a:solidFill>
                <a:latin typeface="Arial" pitchFamily="34" charset="0"/>
                <a:cs typeface="Arial" pitchFamily="34" charset="0"/>
              </a:rPr>
              <a:t>	</a:t>
            </a:r>
          </a:p>
          <a:p>
            <a:endParaRPr lang="fr-FR" dirty="0"/>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5</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noChangeArrowheads="1"/>
          </p:cNvSpPr>
          <p:nvPr>
            <p:ph type="sldNum" sz="quarter" idx="11"/>
          </p:nvPr>
        </p:nvSpPr>
        <p:spPr/>
        <p:txBody>
          <a:bodyPr/>
          <a:lstStyle/>
          <a:p>
            <a:pPr>
              <a:defRPr/>
            </a:pPr>
            <a:fld id="{F3EAA1EB-B8CF-47E1-BFFE-E4EB6E4E6324}" type="slidenum">
              <a:rPr lang="ar-SA" smtClean="0"/>
              <a:pPr>
                <a:defRPr/>
              </a:pPr>
              <a:t>6</a:t>
            </a:fld>
            <a:endParaRPr lang="fr-FR" dirty="0" smtClean="0"/>
          </a:p>
        </p:txBody>
      </p:sp>
      <p:sp>
        <p:nvSpPr>
          <p:cNvPr id="7171" name="Rectangle 3"/>
          <p:cNvSpPr>
            <a:spLocks noGrp="1" noChangeArrowheads="1"/>
          </p:cNvSpPr>
          <p:nvPr>
            <p:ph type="body" idx="1"/>
          </p:nvPr>
        </p:nvSpPr>
        <p:spPr>
          <a:xfrm>
            <a:off x="214282" y="1285860"/>
            <a:ext cx="8643938" cy="5072098"/>
          </a:xfrm>
        </p:spPr>
        <p:txBody>
          <a:bodyPr/>
          <a:lstStyle/>
          <a:p>
            <a:pPr algn="just" eaLnBrk="1" hangingPunct="1"/>
            <a:endParaRPr lang="fr-FR" sz="1800" b="1" dirty="0" smtClean="0">
              <a:latin typeface="Arial Black" pitchFamily="34" charset="0"/>
            </a:endParaRPr>
          </a:p>
          <a:p>
            <a:pPr algn="just" eaLnBrk="1" hangingPunct="1">
              <a:lnSpc>
                <a:spcPct val="150000"/>
              </a:lnSpc>
            </a:pPr>
            <a:r>
              <a:rPr lang="fr-FR" sz="1600" b="1" dirty="0" smtClean="0">
                <a:solidFill>
                  <a:schemeClr val="tx1"/>
                </a:solidFill>
                <a:latin typeface="Arial" pitchFamily="34" charset="0"/>
                <a:cs typeface="Arial" pitchFamily="34" charset="0"/>
              </a:rPr>
              <a:t>Saisir les caractéristiques et le fonctionnement des unités de production informelles ;</a:t>
            </a:r>
          </a:p>
          <a:p>
            <a:pPr algn="just">
              <a:lnSpc>
                <a:spcPct val="150000"/>
              </a:lnSpc>
            </a:pPr>
            <a:r>
              <a:rPr lang="fr-FR" sz="1600" b="1" dirty="0" smtClean="0">
                <a:solidFill>
                  <a:schemeClr val="tx1"/>
                </a:solidFill>
                <a:latin typeface="Arial" pitchFamily="34" charset="0"/>
                <a:cs typeface="Arial" pitchFamily="34" charset="0"/>
              </a:rPr>
              <a:t>Appréhender la relation des unités de production informelles avec les autres secteurs de l'économie ; </a:t>
            </a:r>
          </a:p>
          <a:p>
            <a:pPr algn="just">
              <a:lnSpc>
                <a:spcPct val="150000"/>
              </a:lnSpc>
            </a:pPr>
            <a:r>
              <a:rPr lang="fr-FR" sz="1600" b="1" dirty="0" smtClean="0">
                <a:solidFill>
                  <a:schemeClr val="tx1"/>
                </a:solidFill>
                <a:latin typeface="Arial" pitchFamily="34" charset="0"/>
                <a:cs typeface="Arial" pitchFamily="34" charset="0"/>
              </a:rPr>
              <a:t>Mesurer la contribution du secteur informel aux différents aspects du développement économique et social, notamment à la création d'emplois, à la production, à l'accès aux revenus, à la formation du capital humain et à la mobilisation des ressources financières ; </a:t>
            </a:r>
          </a:p>
          <a:p>
            <a:pPr algn="just">
              <a:lnSpc>
                <a:spcPct val="150000"/>
              </a:lnSpc>
            </a:pPr>
            <a:r>
              <a:rPr lang="fr-FR" sz="1600" b="1" dirty="0" smtClean="0">
                <a:solidFill>
                  <a:schemeClr val="tx1"/>
                </a:solidFill>
                <a:latin typeface="Arial" pitchFamily="34" charset="0"/>
                <a:cs typeface="Arial" pitchFamily="34" charset="0"/>
              </a:rPr>
              <a:t>Fournir un flux d'informations à la Comptabilité Nationale pour l'établissement des comptes de production et de répartition primaire du secteur informel;</a:t>
            </a:r>
          </a:p>
          <a:p>
            <a:pPr algn="just">
              <a:lnSpc>
                <a:spcPct val="150000"/>
              </a:lnSpc>
            </a:pPr>
            <a:r>
              <a:rPr lang="fr-FR" sz="1600" b="1" dirty="0" smtClean="0">
                <a:solidFill>
                  <a:schemeClr val="tx1"/>
                </a:solidFill>
                <a:latin typeface="Arial" pitchFamily="34" charset="0"/>
                <a:cs typeface="Arial" pitchFamily="34" charset="0"/>
              </a:rPr>
              <a:t>Appréhender les motivations de s'établir dans l'informel et les orientations facilitant sa formalisation</a:t>
            </a:r>
          </a:p>
          <a:p>
            <a:pPr algn="just" eaLnBrk="1" hangingPunct="1">
              <a:lnSpc>
                <a:spcPct val="150000"/>
              </a:lnSpc>
            </a:pPr>
            <a:endParaRPr lang="fr-FR" sz="1600" b="1" dirty="0" smtClean="0">
              <a:solidFill>
                <a:schemeClr val="tx1"/>
              </a:solidFill>
              <a:latin typeface="Arial Black" pitchFamily="34" charset="0"/>
            </a:endParaRPr>
          </a:p>
          <a:p>
            <a:pPr algn="just" eaLnBrk="1" hangingPunct="1">
              <a:lnSpc>
                <a:spcPct val="150000"/>
              </a:lnSpc>
              <a:buFontTx/>
              <a:buNone/>
            </a:pPr>
            <a:endParaRPr lang="fr-FR" sz="1600" b="1" dirty="0" smtClean="0">
              <a:solidFill>
                <a:schemeClr val="tx1"/>
              </a:solidFill>
              <a:latin typeface="Arial Black" pitchFamily="34" charset="0"/>
            </a:endParaRPr>
          </a:p>
          <a:p>
            <a:pPr algn="just" eaLnBrk="1" hangingPunct="1">
              <a:lnSpc>
                <a:spcPct val="150000"/>
              </a:lnSpc>
              <a:buFontTx/>
              <a:buNone/>
            </a:pPr>
            <a:endParaRPr lang="fr-FR" sz="1800" b="1" dirty="0" smtClean="0">
              <a:solidFill>
                <a:schemeClr val="tx1"/>
              </a:solidFill>
              <a:latin typeface="Arial Black" pitchFamily="34" charset="0"/>
            </a:endParaRPr>
          </a:p>
        </p:txBody>
      </p:sp>
      <p:sp>
        <p:nvSpPr>
          <p:cNvPr id="7172" name="Rectangle 2"/>
          <p:cNvSpPr>
            <a:spLocks noGrp="1" noChangeArrowheads="1"/>
          </p:cNvSpPr>
          <p:nvPr>
            <p:ph type="title" idx="4294967295"/>
          </p:nvPr>
        </p:nvSpPr>
        <p:spPr>
          <a:xfrm>
            <a:off x="571500" y="642938"/>
            <a:ext cx="7921625" cy="593725"/>
          </a:xfrm>
        </p:spPr>
        <p:txBody>
          <a:bodyPr/>
          <a:lstStyle/>
          <a:p>
            <a:pPr eaLnBrk="1" hangingPunct="1"/>
            <a:r>
              <a:rPr lang="fr-FR" sz="2800" b="0" dirty="0" smtClean="0">
                <a:latin typeface="Berlin Sans FB Demi" pitchFamily="34" charset="0"/>
              </a:rPr>
              <a:t>Objectifs de l’ENSI 2013-2014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checkerboard(across)">
                                      <p:cBhvr>
                                        <p:cTn id="7" dur="500"/>
                                        <p:tgtEl>
                                          <p:spTgt spid="717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wipe(down)">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wipe(down)">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wipe(down)">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wipe(down)">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wipe(down)">
                                      <p:cBhvr>
                                        <p:cTn id="32" dur="5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806437"/>
          </a:xfrm>
        </p:spPr>
        <p:txBody>
          <a:bodyPr/>
          <a:lstStyle/>
          <a:p>
            <a:pPr eaLnBrk="1" hangingPunct="1"/>
            <a:r>
              <a:rPr lang="fr-FR" sz="2800" b="0" dirty="0" smtClean="0">
                <a:latin typeface="Berlin Sans FB Demi" pitchFamily="34" charset="0"/>
              </a:rPr>
              <a:t>CHAMPS DE L’ENQUETE</a:t>
            </a:r>
          </a:p>
        </p:txBody>
      </p:sp>
      <p:sp>
        <p:nvSpPr>
          <p:cNvPr id="3" name="Espace réservé du contenu 2"/>
          <p:cNvSpPr>
            <a:spLocks noGrp="1"/>
          </p:cNvSpPr>
          <p:nvPr>
            <p:ph idx="1"/>
          </p:nvPr>
        </p:nvSpPr>
        <p:spPr>
          <a:xfrm>
            <a:off x="457200" y="2133600"/>
            <a:ext cx="8329642" cy="3992563"/>
          </a:xfrm>
        </p:spPr>
        <p:txBody>
          <a:bodyPr/>
          <a:lstStyle/>
          <a:p>
            <a:pPr algn="just">
              <a:lnSpc>
                <a:spcPct val="150000"/>
              </a:lnSpc>
            </a:pPr>
            <a:r>
              <a:rPr lang="fr-FR" sz="1600" b="1" dirty="0" smtClean="0">
                <a:solidFill>
                  <a:schemeClr val="tx1"/>
                </a:solidFill>
                <a:latin typeface="Arial" pitchFamily="34" charset="0"/>
                <a:cs typeface="Arial" pitchFamily="34" charset="0"/>
              </a:rPr>
              <a:t>L’enquête concerne  les unités de production qui ne disposent pas de la comptabilité selon les normes en vigueur, il s'agit ici de la comptabilité tenue par les entreprises conformément à l’organisation comptable en vigueur au Maroc.</a:t>
            </a:r>
          </a:p>
          <a:p>
            <a:pPr algn="just">
              <a:lnSpc>
                <a:spcPct val="150000"/>
              </a:lnSpc>
            </a:pPr>
            <a:r>
              <a:rPr lang="fr-FR" sz="1600" b="1" dirty="0" smtClean="0">
                <a:solidFill>
                  <a:schemeClr val="tx1"/>
                </a:solidFill>
                <a:latin typeface="Arial" pitchFamily="34" charset="0"/>
                <a:cs typeface="Arial" pitchFamily="34" charset="0"/>
              </a:rPr>
              <a:t>L'ENSI se limite aux activités non agricoles. Les exploitations agricoles ne font donc pas l'objet du champ de l'enquête. Cependant, les activités commerciales et artisanales exercées par les agriculteurs  comme des activités secondaires sont prises en considération.</a:t>
            </a:r>
          </a:p>
          <a:p>
            <a:pPr algn="just">
              <a:lnSpc>
                <a:spcPct val="150000"/>
              </a:lnSpc>
            </a:pPr>
            <a:endParaRPr lang="fr-FR" sz="1600" b="1" dirty="0" smtClean="0">
              <a:solidFill>
                <a:schemeClr val="tx1"/>
              </a:solidFill>
              <a:latin typeface="Arial" pitchFamily="34" charset="0"/>
              <a:cs typeface="Arial" pitchFamily="34" charset="0"/>
            </a:endParaRPr>
          </a:p>
          <a:p>
            <a:pPr algn="just">
              <a:lnSpc>
                <a:spcPct val="150000"/>
              </a:lnSpc>
            </a:pPr>
            <a:endParaRPr lang="fr-FR" sz="1600" b="1" dirty="0" smtClean="0">
              <a:solidFill>
                <a:schemeClr val="tx1"/>
              </a:solidFill>
              <a:latin typeface="Arial" pitchFamily="34" charset="0"/>
              <a:cs typeface="Arial" pitchFamily="34" charset="0"/>
            </a:endParaRP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7</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noChangeArrowheads="1"/>
          </p:cNvSpPr>
          <p:nvPr>
            <p:ph type="sldNum" sz="quarter" idx="11"/>
          </p:nvPr>
        </p:nvSpPr>
        <p:spPr/>
        <p:txBody>
          <a:bodyPr/>
          <a:lstStyle/>
          <a:p>
            <a:pPr>
              <a:defRPr/>
            </a:pPr>
            <a:fld id="{01D92CEE-0264-4394-A242-DD3815EA7378}" type="slidenum">
              <a:rPr lang="ar-SA" smtClean="0"/>
              <a:pPr>
                <a:defRPr/>
              </a:pPr>
              <a:t>8</a:t>
            </a:fld>
            <a:endParaRPr lang="fr-FR" dirty="0" smtClean="0"/>
          </a:p>
        </p:txBody>
      </p:sp>
      <p:sp>
        <p:nvSpPr>
          <p:cNvPr id="8195" name="Rectangle 3"/>
          <p:cNvSpPr>
            <a:spLocks noGrp="1" noChangeArrowheads="1"/>
          </p:cNvSpPr>
          <p:nvPr>
            <p:ph type="body" idx="1"/>
          </p:nvPr>
        </p:nvSpPr>
        <p:spPr>
          <a:xfrm>
            <a:off x="142844" y="1142984"/>
            <a:ext cx="8786813" cy="5000661"/>
          </a:xfrm>
        </p:spPr>
        <p:txBody>
          <a:bodyPr/>
          <a:lstStyle/>
          <a:p>
            <a:pPr marL="457200" indent="-457200">
              <a:lnSpc>
                <a:spcPct val="80000"/>
              </a:lnSpc>
              <a:buFontTx/>
              <a:buNone/>
            </a:pPr>
            <a:endParaRPr lang="fr-FR" sz="1600" b="1" dirty="0" smtClean="0">
              <a:latin typeface="Arial Black" pitchFamily="34" charset="0"/>
            </a:endParaRPr>
          </a:p>
          <a:p>
            <a:pPr marL="457200" indent="-457200" eaLnBrk="1" hangingPunct="1">
              <a:lnSpc>
                <a:spcPct val="80000"/>
              </a:lnSpc>
            </a:pPr>
            <a:endParaRPr lang="fr-FR" sz="1400" b="1" dirty="0" smtClean="0">
              <a:solidFill>
                <a:srgbClr val="DA5126"/>
              </a:solidFill>
              <a:latin typeface="Arial Black" pitchFamily="34" charset="0"/>
            </a:endParaRPr>
          </a:p>
          <a:p>
            <a:pPr lvl="1">
              <a:lnSpc>
                <a:spcPct val="150000"/>
              </a:lnSpc>
            </a:pPr>
            <a:r>
              <a:rPr lang="fr-FR" sz="1600" b="1" dirty="0" smtClean="0">
                <a:solidFill>
                  <a:schemeClr val="tx1"/>
                </a:solidFill>
                <a:latin typeface="Arial" pitchFamily="34" charset="0"/>
                <a:cs typeface="Arial" pitchFamily="34" charset="0"/>
              </a:rPr>
              <a:t>L’enquête se base sur une approche mixte de type 1-2 combinant les ménages et les producteurs informels</a:t>
            </a:r>
          </a:p>
          <a:p>
            <a:pPr lvl="1">
              <a:lnSpc>
                <a:spcPct val="150000"/>
              </a:lnSpc>
            </a:pPr>
            <a:endParaRPr lang="fr-FR" sz="1600" b="1" dirty="0" smtClean="0">
              <a:solidFill>
                <a:schemeClr val="tx1"/>
              </a:solidFill>
              <a:latin typeface="Arial" pitchFamily="34" charset="0"/>
              <a:cs typeface="Arial" pitchFamily="34" charset="0"/>
            </a:endParaRPr>
          </a:p>
          <a:p>
            <a:pPr lvl="1">
              <a:lnSpc>
                <a:spcPct val="150000"/>
              </a:lnSpc>
            </a:pPr>
            <a:r>
              <a:rPr lang="fr-FR" sz="1600" b="1" dirty="0" smtClean="0">
                <a:solidFill>
                  <a:schemeClr val="tx1"/>
                </a:solidFill>
                <a:latin typeface="Arial" pitchFamily="34" charset="0"/>
                <a:cs typeface="Arial" pitchFamily="34" charset="0"/>
              </a:rPr>
              <a:t>L'enquête nationale sur l’emploi  servira  comme base pour accéder à l'échantillon de l'ENSI</a:t>
            </a:r>
            <a:endParaRPr lang="fr-FR" sz="1600" b="1" dirty="0" smtClean="0">
              <a:solidFill>
                <a:schemeClr val="tx1"/>
              </a:solidFill>
              <a:latin typeface="Arial Black" pitchFamily="34" charset="0"/>
              <a:cs typeface="Arial" pitchFamily="34" charset="0"/>
            </a:endParaRPr>
          </a:p>
          <a:p>
            <a:pPr marL="857250" lvl="1" indent="-457200" eaLnBrk="1" hangingPunct="1">
              <a:lnSpc>
                <a:spcPct val="80000"/>
              </a:lnSpc>
              <a:buNone/>
            </a:pPr>
            <a:r>
              <a:rPr lang="fr-FR" sz="1600" b="1" dirty="0" smtClean="0">
                <a:solidFill>
                  <a:schemeClr val="tx1"/>
                </a:solidFill>
                <a:latin typeface="Times New Roman" pitchFamily="18" charset="0"/>
              </a:rPr>
              <a:t>	- La première phase   :  identifier l’échantillon des unités de production informelles à   </a:t>
            </a:r>
          </a:p>
          <a:p>
            <a:pPr marL="857250" lvl="1" indent="-457200" eaLnBrk="1" hangingPunct="1">
              <a:lnSpc>
                <a:spcPct val="80000"/>
              </a:lnSpc>
              <a:buNone/>
            </a:pPr>
            <a:r>
              <a:rPr lang="fr-FR" sz="1600" b="1" dirty="0" smtClean="0">
                <a:solidFill>
                  <a:schemeClr val="tx1"/>
                </a:solidFill>
                <a:latin typeface="Times New Roman" pitchFamily="18" charset="0"/>
              </a:rPr>
              <a:t>                                                  partir de l'enquête nationale sur l’emploi</a:t>
            </a:r>
          </a:p>
          <a:p>
            <a:pPr marL="457200" indent="-457200" eaLnBrk="1" hangingPunct="1">
              <a:lnSpc>
                <a:spcPct val="80000"/>
              </a:lnSpc>
            </a:pPr>
            <a:endParaRPr lang="fr-FR" sz="1600" b="1" dirty="0" smtClean="0">
              <a:solidFill>
                <a:schemeClr val="tx1"/>
              </a:solidFill>
              <a:latin typeface="Times New Roman" pitchFamily="18" charset="0"/>
            </a:endParaRPr>
          </a:p>
          <a:p>
            <a:pPr marL="857250" lvl="1" indent="-457200" eaLnBrk="1" hangingPunct="1">
              <a:lnSpc>
                <a:spcPct val="80000"/>
              </a:lnSpc>
              <a:buNone/>
            </a:pPr>
            <a:r>
              <a:rPr lang="fr-FR" sz="1600" b="1" dirty="0" smtClean="0">
                <a:solidFill>
                  <a:schemeClr val="tx1"/>
                </a:solidFill>
                <a:latin typeface="Times New Roman" pitchFamily="18" charset="0"/>
              </a:rPr>
              <a:t>	- La deuxième phase :  enquêter les unités de production informelles identifiées lors de </a:t>
            </a:r>
          </a:p>
          <a:p>
            <a:pPr marL="857250" lvl="1" indent="-457200" eaLnBrk="1" hangingPunct="1">
              <a:lnSpc>
                <a:spcPct val="80000"/>
              </a:lnSpc>
              <a:buNone/>
            </a:pPr>
            <a:r>
              <a:rPr lang="fr-FR" sz="1600" b="1" dirty="0" smtClean="0">
                <a:solidFill>
                  <a:schemeClr val="tx1"/>
                </a:solidFill>
                <a:latin typeface="Times New Roman" pitchFamily="18" charset="0"/>
              </a:rPr>
              <a:t>                                                la première phase</a:t>
            </a:r>
          </a:p>
          <a:p>
            <a:pPr lvl="2">
              <a:lnSpc>
                <a:spcPct val="150000"/>
              </a:lnSpc>
            </a:pPr>
            <a:endParaRPr lang="fr-FR" b="1" dirty="0" smtClean="0">
              <a:solidFill>
                <a:schemeClr val="tx1"/>
              </a:solidFill>
              <a:latin typeface="Arial Black" pitchFamily="34" charset="0"/>
              <a:cs typeface="Arial" pitchFamily="34" charset="0"/>
            </a:endParaRPr>
          </a:p>
          <a:p>
            <a:pPr marL="457200" indent="-457200" eaLnBrk="1" hangingPunct="1">
              <a:lnSpc>
                <a:spcPct val="80000"/>
              </a:lnSpc>
              <a:buNone/>
            </a:pPr>
            <a:endParaRPr lang="fr-FR" sz="1400" b="1" dirty="0" smtClean="0">
              <a:solidFill>
                <a:srgbClr val="DA5126"/>
              </a:solidFill>
              <a:latin typeface="Arial Black" pitchFamily="34" charset="0"/>
            </a:endParaRPr>
          </a:p>
          <a:p>
            <a:pPr marL="457200" indent="-457200" algn="ctr" eaLnBrk="1" hangingPunct="1">
              <a:lnSpc>
                <a:spcPct val="80000"/>
              </a:lnSpc>
            </a:pPr>
            <a:endParaRPr lang="fr-FR" sz="1400" b="1" dirty="0" smtClean="0">
              <a:solidFill>
                <a:schemeClr val="tx1"/>
              </a:solidFill>
              <a:latin typeface="Arial Black" pitchFamily="34" charset="0"/>
              <a:cs typeface="Arial" pitchFamily="34" charset="0"/>
            </a:endParaRPr>
          </a:p>
          <a:p>
            <a:pPr marL="457200" indent="-457200" algn="ctr" eaLnBrk="1" hangingPunct="1">
              <a:lnSpc>
                <a:spcPct val="80000"/>
              </a:lnSpc>
              <a:buFontTx/>
              <a:buNone/>
            </a:pPr>
            <a:endParaRPr lang="fr-FR" sz="1400" b="1" dirty="0" smtClean="0">
              <a:solidFill>
                <a:schemeClr val="tx1"/>
              </a:solidFill>
              <a:latin typeface="Arial Black" pitchFamily="34" charset="0"/>
              <a:cs typeface="Arial" pitchFamily="34" charset="0"/>
            </a:endParaRPr>
          </a:p>
        </p:txBody>
      </p:sp>
      <p:sp>
        <p:nvSpPr>
          <p:cNvPr id="8196" name="Rectangle 2"/>
          <p:cNvSpPr>
            <a:spLocks noGrp="1" noChangeArrowheads="1"/>
          </p:cNvSpPr>
          <p:nvPr>
            <p:ph type="title" idx="4294967295"/>
          </p:nvPr>
        </p:nvSpPr>
        <p:spPr>
          <a:xfrm>
            <a:off x="214282" y="857232"/>
            <a:ext cx="8278812" cy="593725"/>
          </a:xfrm>
        </p:spPr>
        <p:txBody>
          <a:bodyPr/>
          <a:lstStyle/>
          <a:p>
            <a:pPr marL="457200" indent="-457200" eaLnBrk="1" hangingPunct="1">
              <a:lnSpc>
                <a:spcPct val="80000"/>
              </a:lnSpc>
            </a:pPr>
            <a:r>
              <a:rPr lang="fr-FR" sz="2800" b="0" dirty="0" smtClean="0">
                <a:latin typeface="Berlin Sans FB Demi" pitchFamily="34" charset="0"/>
              </a:rPr>
              <a:t>Echantillonnage de l’ENSI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animEffect transition="in" filter="wipe(down)">
                                      <p:cBhvr>
                                        <p:cTn id="7" dur="500"/>
                                        <p:tgtEl>
                                          <p:spTgt spid="819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195">
                                            <p:txEl>
                                              <p:pRg st="4" end="4"/>
                                            </p:txEl>
                                          </p:spTgt>
                                        </p:tgtEl>
                                        <p:attrNameLst>
                                          <p:attrName>style.visibility</p:attrName>
                                        </p:attrNameLst>
                                      </p:cBhvr>
                                      <p:to>
                                        <p:strVal val="visible"/>
                                      </p:to>
                                    </p:set>
                                    <p:animEffect transition="in" filter="wipe(down)">
                                      <p:cBhvr>
                                        <p:cTn id="12" dur="500"/>
                                        <p:tgtEl>
                                          <p:spTgt spid="819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195">
                                            <p:txEl>
                                              <p:pRg st="5" end="5"/>
                                            </p:txEl>
                                          </p:spTgt>
                                        </p:tgtEl>
                                        <p:attrNameLst>
                                          <p:attrName>style.visibility</p:attrName>
                                        </p:attrNameLst>
                                      </p:cBhvr>
                                      <p:to>
                                        <p:strVal val="visible"/>
                                      </p:to>
                                    </p:set>
                                    <p:animEffect transition="in" filter="wipe(down)">
                                      <p:cBhvr>
                                        <p:cTn id="17" dur="500"/>
                                        <p:tgtEl>
                                          <p:spTgt spid="8195">
                                            <p:txEl>
                                              <p:pRg st="5" end="5"/>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8195">
                                            <p:txEl>
                                              <p:pRg st="6" end="6"/>
                                            </p:txEl>
                                          </p:spTgt>
                                        </p:tgtEl>
                                        <p:attrNameLst>
                                          <p:attrName>style.visibility</p:attrName>
                                        </p:attrNameLst>
                                      </p:cBhvr>
                                      <p:to>
                                        <p:strVal val="visible"/>
                                      </p:to>
                                    </p:set>
                                    <p:animEffect transition="in" filter="wipe(down)">
                                      <p:cBhvr>
                                        <p:cTn id="20" dur="500"/>
                                        <p:tgtEl>
                                          <p:spTgt spid="8195">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8195">
                                            <p:txEl>
                                              <p:pRg st="8" end="8"/>
                                            </p:txEl>
                                          </p:spTgt>
                                        </p:tgtEl>
                                        <p:attrNameLst>
                                          <p:attrName>style.visibility</p:attrName>
                                        </p:attrNameLst>
                                      </p:cBhvr>
                                      <p:to>
                                        <p:strVal val="visible"/>
                                      </p:to>
                                    </p:set>
                                    <p:animEffect transition="in" filter="wipe(down)">
                                      <p:cBhvr>
                                        <p:cTn id="25" dur="500"/>
                                        <p:tgtEl>
                                          <p:spTgt spid="8195">
                                            <p:txEl>
                                              <p:pRg st="8" end="8"/>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8195">
                                            <p:txEl>
                                              <p:pRg st="9" end="9"/>
                                            </p:txEl>
                                          </p:spTgt>
                                        </p:tgtEl>
                                        <p:attrNameLst>
                                          <p:attrName>style.visibility</p:attrName>
                                        </p:attrNameLst>
                                      </p:cBhvr>
                                      <p:to>
                                        <p:strVal val="visible"/>
                                      </p:to>
                                    </p:set>
                                    <p:animEffect transition="in" filter="wipe(down)">
                                      <p:cBhvr>
                                        <p:cTn id="28" dur="500"/>
                                        <p:tgtEl>
                                          <p:spTgt spid="819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928670"/>
            <a:ext cx="6985000" cy="857256"/>
          </a:xfrm>
        </p:spPr>
        <p:txBody>
          <a:bodyPr/>
          <a:lstStyle/>
          <a:p>
            <a:r>
              <a:rPr lang="fr-FR" sz="2800" b="0" dirty="0" smtClean="0">
                <a:latin typeface="Berlin Sans FB Demi" pitchFamily="34" charset="0"/>
              </a:rPr>
              <a:t>NATURE DES INFORMATIONS COLLECTEES</a:t>
            </a:r>
            <a:br>
              <a:rPr lang="fr-FR" sz="2800" b="0" dirty="0" smtClean="0">
                <a:latin typeface="Berlin Sans FB Demi" pitchFamily="34" charset="0"/>
              </a:rPr>
            </a:br>
            <a:endParaRPr lang="fr-FR" sz="2800" b="0" dirty="0" smtClean="0">
              <a:latin typeface="Berlin Sans FB Demi" pitchFamily="34" charset="0"/>
            </a:endParaRPr>
          </a:p>
        </p:txBody>
      </p:sp>
      <p:sp>
        <p:nvSpPr>
          <p:cNvPr id="3" name="Espace réservé du contenu 2"/>
          <p:cNvSpPr>
            <a:spLocks noGrp="1"/>
          </p:cNvSpPr>
          <p:nvPr>
            <p:ph idx="1"/>
          </p:nvPr>
        </p:nvSpPr>
        <p:spPr>
          <a:xfrm>
            <a:off x="500034" y="1857364"/>
            <a:ext cx="8229600" cy="4429156"/>
          </a:xfrm>
        </p:spPr>
        <p:txBody>
          <a:bodyPr/>
          <a:lstStyle/>
          <a:p>
            <a:r>
              <a:rPr lang="fr-FR" sz="1800" b="1" dirty="0" smtClean="0">
                <a:solidFill>
                  <a:srgbClr val="950160"/>
                </a:solidFill>
                <a:ea typeface="+mj-ea"/>
                <a:cs typeface="+mj-cs"/>
              </a:rPr>
              <a:t>Données sur l’emploi dans le secteur informel</a:t>
            </a:r>
          </a:p>
          <a:p>
            <a:pPr>
              <a:lnSpc>
                <a:spcPct val="150000"/>
              </a:lnSpc>
              <a:buNone/>
            </a:pPr>
            <a:r>
              <a:rPr lang="fr-FR" sz="1800" b="1" dirty="0" smtClean="0">
                <a:solidFill>
                  <a:schemeClr val="tx1"/>
                </a:solidFill>
                <a:latin typeface="Arial" pitchFamily="34" charset="0"/>
                <a:cs typeface="Arial" pitchFamily="34" charset="0"/>
              </a:rPr>
              <a:t>	Les caractéristiques démographiques, sociales et économiques sur les personnes occupées dans des unités du secteur informel</a:t>
            </a:r>
          </a:p>
          <a:p>
            <a:pPr>
              <a:buNone/>
            </a:pPr>
            <a:endParaRPr lang="fr-FR" sz="1800" b="1" dirty="0" smtClean="0">
              <a:solidFill>
                <a:srgbClr val="950160"/>
              </a:solidFill>
              <a:ea typeface="+mj-ea"/>
              <a:cs typeface="+mj-cs"/>
            </a:endParaRPr>
          </a:p>
          <a:p>
            <a:r>
              <a:rPr lang="fr-FR" sz="1800" b="1" dirty="0" smtClean="0">
                <a:solidFill>
                  <a:srgbClr val="950160"/>
                </a:solidFill>
                <a:ea typeface="+mj-ea"/>
                <a:cs typeface="+mj-cs"/>
              </a:rPr>
              <a:t>Données sur le chiffre d’affaires</a:t>
            </a:r>
          </a:p>
          <a:p>
            <a:pPr lvl="1">
              <a:lnSpc>
                <a:spcPct val="150000"/>
              </a:lnSpc>
            </a:pPr>
            <a:r>
              <a:rPr lang="fr-FR" sz="1800" b="1" dirty="0" smtClean="0">
                <a:solidFill>
                  <a:schemeClr val="tx1"/>
                </a:solidFill>
                <a:latin typeface="Arial" pitchFamily="34" charset="0"/>
                <a:ea typeface="+mn-ea"/>
                <a:cs typeface="Arial" pitchFamily="34" charset="0"/>
              </a:rPr>
              <a:t>Chiffre d’affaires détaillé réalisé pendant le mois de référence</a:t>
            </a:r>
          </a:p>
          <a:p>
            <a:pPr lvl="1">
              <a:lnSpc>
                <a:spcPct val="150000"/>
              </a:lnSpc>
            </a:pPr>
            <a:r>
              <a:rPr lang="fr-FR" sz="1800" b="1" dirty="0" smtClean="0">
                <a:solidFill>
                  <a:schemeClr val="tx1"/>
                </a:solidFill>
                <a:latin typeface="Arial" pitchFamily="34" charset="0"/>
                <a:ea typeface="+mn-ea"/>
                <a:cs typeface="Arial" pitchFamily="34" charset="0"/>
              </a:rPr>
              <a:t>Chiffre d’affaires annuel estimé à partir du rythme d’activité de l’établissement informel </a:t>
            </a:r>
          </a:p>
          <a:p>
            <a:endParaRPr lang="fr-FR" sz="2000" b="1" dirty="0" smtClean="0">
              <a:solidFill>
                <a:srgbClr val="950160"/>
              </a:solidFill>
              <a:ea typeface="+mj-ea"/>
              <a:cs typeface="+mj-cs"/>
            </a:endParaRPr>
          </a:p>
          <a:p>
            <a:pPr lvl="1">
              <a:buNone/>
            </a:pPr>
            <a:endParaRPr lang="fr-FR" b="1" dirty="0" smtClean="0">
              <a:solidFill>
                <a:schemeClr val="tx1"/>
              </a:solidFill>
              <a:latin typeface="Arial" pitchFamily="34" charset="0"/>
              <a:ea typeface="+mn-ea"/>
              <a:cs typeface="Arial" pitchFamily="34" charset="0"/>
            </a:endParaRPr>
          </a:p>
          <a:p>
            <a:pPr lvl="1"/>
            <a:endParaRPr lang="fr-FR" b="1" dirty="0" smtClean="0">
              <a:solidFill>
                <a:schemeClr val="tx1"/>
              </a:solidFill>
              <a:latin typeface="Arial" pitchFamily="34" charset="0"/>
              <a:ea typeface="+mn-ea"/>
              <a:cs typeface="Arial" pitchFamily="34" charset="0"/>
            </a:endParaRPr>
          </a:p>
          <a:p>
            <a:pPr>
              <a:buNone/>
            </a:pPr>
            <a:r>
              <a:rPr lang="fr-FR" sz="2000" b="1" dirty="0" smtClean="0">
                <a:solidFill>
                  <a:schemeClr val="tx1"/>
                </a:solidFill>
                <a:latin typeface="Arial" pitchFamily="34" charset="0"/>
                <a:cs typeface="Arial" pitchFamily="34" charset="0"/>
              </a:rPr>
              <a:t>	</a:t>
            </a:r>
          </a:p>
        </p:txBody>
      </p:sp>
      <p:sp>
        <p:nvSpPr>
          <p:cNvPr id="4" name="Espace réservé du numéro de diapositive 3"/>
          <p:cNvSpPr>
            <a:spLocks noGrp="1"/>
          </p:cNvSpPr>
          <p:nvPr>
            <p:ph type="sldNum" sz="quarter" idx="11"/>
          </p:nvPr>
        </p:nvSpPr>
        <p:spPr/>
        <p:txBody>
          <a:bodyPr/>
          <a:lstStyle/>
          <a:p>
            <a:pPr>
              <a:defRPr/>
            </a:pPr>
            <a:fld id="{A16E0C30-37A1-4889-9E2D-5B8FA465464B}" type="slidenum">
              <a:rPr lang="fr-FR" smtClean="0"/>
              <a:pPr>
                <a:defRPr/>
              </a:pPr>
              <a:t>9</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hcp presentationt</Template>
  <TotalTime>20675</TotalTime>
  <Words>768</Words>
  <Application>Microsoft Office PowerPoint</Application>
  <PresentationFormat>Affichage à l'écran (4:3)</PresentationFormat>
  <Paragraphs>168</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hcp_model</vt:lpstr>
      <vt:lpstr>Sous le Haut-Patronage de Sa Majesté le Roi Mohammed VI, le Royaume du Maroc célèbre  la Journée Mondiale de la Statistique   Sous le thème :  « De meilleures données pour une meilleure vie » </vt:lpstr>
      <vt:lpstr>Introduction</vt:lpstr>
      <vt:lpstr>Plan</vt:lpstr>
      <vt:lpstr>L’économie non observée </vt:lpstr>
      <vt:lpstr>Aperçu historique</vt:lpstr>
      <vt:lpstr>Objectifs de l’ENSI 2013-2014</vt:lpstr>
      <vt:lpstr>CHAMPS DE L’ENQUETE</vt:lpstr>
      <vt:lpstr>Echantillonnage de l’ENSI</vt:lpstr>
      <vt:lpstr>NATURE DES INFORMATIONS COLLECTEES </vt:lpstr>
      <vt:lpstr>NATURE DES INFORMATIONS COLLECTEES </vt:lpstr>
      <vt:lpstr>NATURE DES INFORMATIONS COLLECTEES </vt:lpstr>
      <vt:lpstr>PRINCIPAUX RESULTATS AU NIVEAU NATIONAL  2007</vt:lpstr>
      <vt:lpstr>PRINCIPAUX RESULTATS AU NIVEAU NATIONAL 2007 </vt:lpstr>
      <vt:lpstr>PRINCIPAUX RESULTATS AU NIVEAU NATIONAL 2007 </vt:lpstr>
      <vt:lpstr>PRINCIPAUX RESULTATS AU NIVEAU REGIONAL 2007</vt:lpstr>
      <vt:lpstr>PRINCIPAUX RESULTATS AU NIVEAU REGIONAL 2007</vt:lpstr>
      <vt:lpstr>PRINCIPAUX RESULTATS AU NIVEAU REGIONAL 2007</vt:lpstr>
      <vt:lpstr>PRINCIPAUX RESULTATS AU NIVEAU REGIONAL 2007</vt:lpstr>
      <vt:lpstr>PRINCIPAUX RESULTATS AU NIVEAU REGIONAL 2007</vt:lpstr>
      <vt:lpstr>Merci de votre attention</vt:lpstr>
    </vt:vector>
  </TitlesOfParts>
  <Company>dcn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mafkir</dc:creator>
  <cp:lastModifiedBy>Origin</cp:lastModifiedBy>
  <cp:revision>1384</cp:revision>
  <dcterms:created xsi:type="dcterms:W3CDTF">2008-03-11T16:08:11Z</dcterms:created>
  <dcterms:modified xsi:type="dcterms:W3CDTF">2015-10-20T22:50:30Z</dcterms:modified>
</cp:coreProperties>
</file>