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7"/>
  </p:notesMasterIdLst>
  <p:handoutMasterIdLst>
    <p:handoutMasterId r:id="rId8"/>
  </p:handoutMasterIdLst>
  <p:sldIdLst>
    <p:sldId id="679" r:id="rId2"/>
    <p:sldId id="555" r:id="rId3"/>
    <p:sldId id="681" r:id="rId4"/>
    <p:sldId id="680" r:id="rId5"/>
    <p:sldId id="682" r:id="rId6"/>
  </p:sldIdLst>
  <p:sldSz cx="9144000" cy="6858000" type="screen4x3"/>
  <p:notesSz cx="6669088" cy="9928225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E51B2E"/>
    <a:srgbClr val="0000FF"/>
    <a:srgbClr val="660033"/>
    <a:srgbClr val="CC6600"/>
    <a:srgbClr val="FF9900"/>
    <a:srgbClr val="FF9933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3" autoAdjust="0"/>
    <p:restoredTop sz="95072" autoAdjust="0"/>
  </p:normalViewPr>
  <p:slideViewPr>
    <p:cSldViewPr>
      <p:cViewPr varScale="1">
        <p:scale>
          <a:sx n="69" d="100"/>
          <a:sy n="69" d="100"/>
        </p:scale>
        <p:origin x="-142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6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"/>
    </p:cViewPr>
  </p:sorterViewPr>
  <p:notesViewPr>
    <p:cSldViewPr>
      <p:cViewPr varScale="1">
        <p:scale>
          <a:sx n="83" d="100"/>
          <a:sy n="83" d="100"/>
        </p:scale>
        <p:origin x="-2028" y="-90"/>
      </p:cViewPr>
      <p:guideLst>
        <p:guide orient="horz" pos="3128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776663" y="0"/>
            <a:ext cx="28908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73C10E7-D77C-435E-AAC4-AF63DE624F31}" type="datetimeFigureOut">
              <a:rPr lang="fr-FR"/>
              <a:pPr>
                <a:defRPr/>
              </a:pPr>
              <a:t>21/10/2015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9083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776663" y="9429750"/>
            <a:ext cx="2890837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fld id="{9115491F-6A43-4E9F-980B-A5C9F79774BC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663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fld id="{6F839551-0EE0-4BC2-8264-152FB5848C22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5" name="Picture 3" descr="contenu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9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fr-FR" altLang="fr-FR" sz="1400" b="1" smtClean="0">
                  <a:latin typeface="Century Gothic" panose="020B0502020202020204" pitchFamily="34" charset="0"/>
                </a:rPr>
                <a:t>www.hcp.ma</a:t>
              </a:r>
            </a:p>
          </p:txBody>
        </p:sp>
      </p:grp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419475" y="6453188"/>
            <a:ext cx="1873250" cy="36671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fr-FR" altLang="fr-FR" smtClean="0"/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 b="1">
                <a:solidFill>
                  <a:srgbClr val="F18E00"/>
                </a:solidFill>
              </a:defRPr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41275" y="6513513"/>
            <a:ext cx="1055688" cy="274637"/>
          </a:xfrm>
        </p:spPr>
        <p:txBody>
          <a:bodyPr/>
          <a:lstStyle>
            <a:lvl1pPr algn="r" rtl="1">
              <a:defRPr/>
            </a:lvl1pPr>
          </a:lstStyle>
          <a:p>
            <a:pPr>
              <a:defRPr/>
            </a:pPr>
            <a:fld id="{57D6A904-ECBA-49AD-9529-D8654DAC4D7C}" type="datetime1">
              <a:rPr lang="fr-FR"/>
              <a:pPr>
                <a:defRPr/>
              </a:pPr>
              <a:t>21/10/2015</a:t>
            </a:fld>
            <a:endParaRPr lang="fr-FR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737475" y="6513513"/>
            <a:ext cx="1385888" cy="319087"/>
          </a:xfrm>
        </p:spPr>
        <p:txBody>
          <a:bodyPr/>
          <a:lstStyle>
            <a:lvl1pPr>
              <a:defRPr/>
            </a:lvl1pPr>
          </a:lstStyle>
          <a:p>
            <a:fld id="{9352442F-9492-4A8D-A4C5-95757B625075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63AB67-8E04-4922-9EB9-5565B6A8E147}" type="datetime1">
              <a:rPr lang="fr-FR"/>
              <a:pPr>
                <a:defRPr/>
              </a:pPr>
              <a:t>21/10/2015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710B55-4D84-4E80-B0F6-C2759FA739C3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765175"/>
            <a:ext cx="2057400" cy="53609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765175"/>
            <a:ext cx="6019800" cy="53609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7E078-DAE6-4C39-94C1-B077255B45ED}" type="datetime1">
              <a:rPr lang="fr-FR"/>
              <a:pPr>
                <a:defRPr/>
              </a:pPr>
              <a:t>21/10/2015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28BF93-363B-4B15-BCB8-1CAC531AF7C7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A566E-2859-4905-A24D-B3C6D2158F45}" type="datetime1">
              <a:rPr lang="fr-FR"/>
              <a:pPr>
                <a:defRPr/>
              </a:pPr>
              <a:t>21/10/2015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2BEEC4-11FC-469A-BF92-D7E17C9CB5D0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F39A90-5143-4A56-B9C0-5411913AC139}" type="datetime1">
              <a:rPr lang="fr-FR"/>
              <a:pPr>
                <a:defRPr/>
              </a:pPr>
              <a:t>21/10/2015</a:t>
            </a:fld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517F35-63BD-4C65-BFF4-7FC76E3132A9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2295E-AD09-4745-A68A-8B48859B9ED1}" type="datetime1">
              <a:rPr lang="fr-FR"/>
              <a:pPr>
                <a:defRPr/>
              </a:pPr>
              <a:t>21/10/2015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784743-8C7C-4B84-A9C6-DF4E100D1024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8BD9D-FB91-40D7-B726-1BBB98C8813B}" type="datetime1">
              <a:rPr lang="fr-FR"/>
              <a:pPr>
                <a:defRPr/>
              </a:pPr>
              <a:t>21/10/2015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E5E632-C8C8-4C6C-8B22-65980873CB2A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4F0FA-805B-4173-8C4E-14C22436C77D}" type="datetime1">
              <a:rPr lang="fr-FR"/>
              <a:pPr>
                <a:defRPr/>
              </a:pPr>
              <a:t>21/10/2015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A7F487-A4A6-476A-8789-6931F68E16EB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1AF38-8614-41F6-BCED-6DFD29527B30}" type="datetime1">
              <a:rPr lang="fr-FR"/>
              <a:pPr>
                <a:defRPr/>
              </a:pPr>
              <a:t>21/10/2015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104B93-E32D-4712-9EDF-EB437874D518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5746B-5A4C-4609-85E1-9E3085960AA5}" type="datetime1">
              <a:rPr lang="fr-FR"/>
              <a:pPr>
                <a:defRPr/>
              </a:pPr>
              <a:t>21/10/2015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B5490A-9A3C-4C7C-A1DF-A474215E95BC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9CA1DA-953E-4CB2-82DF-46DEFAD378CE}" type="datetime1">
              <a:rPr lang="fr-FR"/>
              <a:pPr>
                <a:defRPr/>
              </a:pPr>
              <a:t>21/10/2015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A050D5-9E47-4920-8A6A-B58C0C73EAF0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81AC2-AD31-491B-8BC4-8BBE2519D916}" type="datetime1">
              <a:rPr lang="fr-FR"/>
              <a:pPr>
                <a:defRPr/>
              </a:pPr>
              <a:t>21/10/2015</a:t>
            </a:fld>
            <a:endParaRPr lang="fr-FR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29C069-36F7-4690-BD47-ADD204929DDB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5FCEC-373C-40FB-920C-A5A99C81466C}" type="datetime1">
              <a:rPr lang="fr-FR"/>
              <a:pPr>
                <a:defRPr/>
              </a:pPr>
              <a:t>21/10/2015</a:t>
            </a:fld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4849F-8BB2-4FDA-9480-76C6C03E0C2E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99B147-2942-4264-AC30-B338C55F8FDA}" type="datetime1">
              <a:rPr lang="fr-FR"/>
              <a:pPr>
                <a:defRPr/>
              </a:pPr>
              <a:t>21/10/2015</a:t>
            </a:fld>
            <a:endParaRPr lang="fr-F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C81926-21A6-4101-9C22-F7526AFE378D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F85D34-03BC-42FB-B378-18FA2604BB12}" type="datetime1">
              <a:rPr lang="fr-FR"/>
              <a:pPr>
                <a:defRPr/>
              </a:pPr>
              <a:t>21/10/2015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136203-39FB-47DA-BEF0-FF52FB6D6231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511CB8-7303-4271-BCBE-751BF6BBE251}" type="datetime1">
              <a:rPr lang="fr-FR"/>
              <a:pPr>
                <a:defRPr/>
              </a:pPr>
              <a:t>21/10/2015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EF1008-E558-45FC-B6C4-7D82553BC1E5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031" name="Picture 3" descr="contenu"/>
            <p:cNvPicPr>
              <a:picLocks noChangeAspect="1" noChangeArrowheads="1"/>
            </p:cNvPicPr>
            <p:nvPr userDrawn="1"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2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9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fr-FR" altLang="fr-FR" sz="1400" b="1" smtClean="0">
                  <a:latin typeface="Century Gothic" panose="020B0502020202020204" pitchFamily="34" charset="0"/>
                </a:rPr>
                <a:t>www.hcp.ma</a:t>
              </a:r>
            </a:p>
          </p:txBody>
        </p:sp>
      </p:grp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765175"/>
            <a:ext cx="698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13513"/>
            <a:ext cx="10556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1" hangingPunct="1">
              <a:defRPr sz="1200" b="1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7E9F8D2D-234D-4F2F-90FB-87F489F41276}" type="datetime1">
              <a:rPr lang="fr-FR"/>
              <a:pPr>
                <a:defRPr/>
              </a:pPr>
              <a:t>21/10/2015</a:t>
            </a:fld>
            <a:endParaRPr lang="fr-FR"/>
          </a:p>
        </p:txBody>
      </p:sp>
      <p:sp>
        <p:nvSpPr>
          <p:cNvPr id="9524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37475" y="6513513"/>
            <a:ext cx="138588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latin typeface="Calibri" pitchFamily="34" charset="0"/>
              </a:defRPr>
            </a:lvl1pPr>
          </a:lstStyle>
          <a:p>
            <a:fld id="{2E5DED65-AF0F-45F2-8C62-1FDF3BD7D3C9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  <p:sldLayoutId id="2147484355" r:id="rId8"/>
    <p:sldLayoutId id="2147484356" r:id="rId9"/>
    <p:sldLayoutId id="2147484357" r:id="rId10"/>
    <p:sldLayoutId id="2147484358" r:id="rId11"/>
    <p:sldLayoutId id="2147484359" r:id="rId12"/>
    <p:sldLayoutId id="2147484360" r:id="rId13"/>
    <p:sldLayoutId id="2147484361" r:id="rId14"/>
    <p:sldLayoutId id="2147484362" r:id="rId15"/>
    <p:sldLayoutId id="2147484363" r:id="rId1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B003B"/>
        </a:buClr>
        <a:buSzPct val="120000"/>
        <a:buBlip>
          <a:blip r:embed="rId19"/>
        </a:buBlip>
        <a:defRPr sz="24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18E00"/>
        </a:buClr>
        <a:buSzPct val="120000"/>
        <a:buFont typeface="Arial" charset="0"/>
        <a:buBlip>
          <a:blip r:embed="rId20"/>
        </a:buBlip>
        <a:defRPr sz="20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120000"/>
        <a:buBlip>
          <a:blip r:embed="rId21"/>
        </a:buBlip>
        <a:defRPr sz="16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60232" y="765175"/>
            <a:ext cx="2088232" cy="503585"/>
          </a:xfrm>
        </p:spPr>
        <p:txBody>
          <a:bodyPr/>
          <a:lstStyle/>
          <a:p>
            <a:pPr algn="r"/>
            <a:r>
              <a:rPr lang="ar-MA" sz="1200" dirty="0" smtClean="0"/>
              <a:t>المديرية </a:t>
            </a:r>
            <a:r>
              <a:rPr lang="ar-MA" sz="1200" dirty="0" err="1" smtClean="0"/>
              <a:t>الجهوية</a:t>
            </a:r>
            <a:r>
              <a:rPr lang="ar-MA" sz="1200" dirty="0" smtClean="0"/>
              <a:t> للرباط-سلا-القنيطرة</a:t>
            </a:r>
            <a:br>
              <a:rPr lang="ar-MA" sz="1200" dirty="0" smtClean="0"/>
            </a:br>
            <a:endParaRPr lang="fr-FR" sz="1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104B93-E32D-4712-9EDF-EB437874D518}" type="slidenum">
              <a:rPr lang="fr-FR" altLang="fr-FR" smtClean="0"/>
              <a:pPr/>
              <a:t>1</a:t>
            </a:fld>
            <a:endParaRPr lang="fr-FR" altLang="fr-FR"/>
          </a:p>
        </p:txBody>
      </p:sp>
      <p:sp>
        <p:nvSpPr>
          <p:cNvPr id="5" name="ZoneTexte 4"/>
          <p:cNvSpPr txBox="1"/>
          <p:nvPr/>
        </p:nvSpPr>
        <p:spPr>
          <a:xfrm>
            <a:off x="251520" y="764704"/>
            <a:ext cx="43924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7B003B"/>
                </a:solidFill>
                <a:latin typeface="+mj-lt"/>
                <a:ea typeface="+mj-ea"/>
                <a:cs typeface="+mj-cs"/>
              </a:rPr>
              <a:t>DIRECTION REGIONALE DE RABAT-SALE-KENITRA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339752" y="1484784"/>
            <a:ext cx="46805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cap="small" dirty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تحت الرعاية السامية ل</a:t>
            </a:r>
            <a:r>
              <a:rPr lang="ar-MA" cap="small" dirty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صاحب ال</a:t>
            </a:r>
            <a:r>
              <a:rPr lang="ar-SA" cap="small" dirty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جلالة</a:t>
            </a:r>
            <a:endParaRPr lang="fr-FR" dirty="0">
              <a:solidFill>
                <a:srgbClr val="C00000"/>
              </a:solidFill>
            </a:endParaRPr>
          </a:p>
          <a:p>
            <a:pPr algn="ctr" rtl="1"/>
            <a:r>
              <a:rPr lang="ar-SA" cap="small" dirty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الملك محمد السادس</a:t>
            </a:r>
            <a:endParaRPr lang="fr-FR" dirty="0">
              <a:solidFill>
                <a:srgbClr val="C00000"/>
              </a:solidFill>
            </a:endParaRPr>
          </a:p>
          <a:p>
            <a:pPr algn="ctr"/>
            <a:r>
              <a:rPr lang="ar-SA" cap="small" dirty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تحتفل المملكة المغربية باليوم العالمي للإحصاء</a:t>
            </a:r>
            <a:endParaRPr lang="fr-FR" dirty="0">
              <a:solidFill>
                <a:srgbClr val="C00000"/>
              </a:solidFill>
            </a:endParaRPr>
          </a:p>
          <a:p>
            <a:pPr algn="ctr"/>
            <a:r>
              <a:rPr lang="fr-FR" b="1" dirty="0"/>
              <a:t> </a:t>
            </a:r>
            <a:endParaRPr lang="fr-FR" dirty="0"/>
          </a:p>
          <a:p>
            <a:pPr algn="ctr"/>
            <a:r>
              <a:rPr lang="ar-SA" b="1" dirty="0"/>
              <a:t>تحت شعار:</a:t>
            </a:r>
            <a:endParaRPr lang="fr-FR" dirty="0"/>
          </a:p>
          <a:p>
            <a:pPr algn="ctr"/>
            <a:r>
              <a:rPr lang="ar-SA" b="1" dirty="0"/>
              <a:t>"إحصائيات أفضل من أجل حي</a:t>
            </a:r>
            <a:r>
              <a:rPr lang="ar-MA" b="1" dirty="0"/>
              <a:t>ا</a:t>
            </a:r>
            <a:r>
              <a:rPr lang="ar-SA" b="1" dirty="0"/>
              <a:t>ة أفضل"</a:t>
            </a:r>
            <a:endParaRPr lang="fr-FR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2555776" y="3356992"/>
          <a:ext cx="4140835" cy="1296144"/>
        </p:xfrm>
        <a:graphic>
          <a:graphicData uri="http://schemas.openxmlformats.org/drawingml/2006/table">
            <a:tbl>
              <a:tblPr/>
              <a:tblGrid>
                <a:gridCol w="4140835"/>
              </a:tblGrid>
              <a:tr h="12961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cap="small" dirty="0">
                          <a:solidFill>
                            <a:srgbClr val="984806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/>
                          <a:ea typeface="Times New Roman"/>
                        </a:rPr>
                        <a:t>enquete nationale sur les </a:t>
                      </a:r>
                      <a:endParaRPr lang="ar-MA" sz="1800" b="1" cap="small" dirty="0" smtClean="0">
                        <a:solidFill>
                          <a:srgbClr val="984806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cap="small" dirty="0" smtClean="0">
                          <a:solidFill>
                            <a:srgbClr val="984806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/>
                          <a:ea typeface="Times New Roman"/>
                        </a:rPr>
                        <a:t>structures </a:t>
                      </a:r>
                      <a:r>
                        <a:rPr lang="fr-FR" sz="1800" b="1" cap="small" dirty="0" err="1">
                          <a:solidFill>
                            <a:srgbClr val="984806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/>
                          <a:ea typeface="Times New Roman"/>
                        </a:rPr>
                        <a:t>economiques</a:t>
                      </a:r>
                      <a:r>
                        <a:rPr lang="fr-FR" sz="1800" b="1" cap="small" dirty="0">
                          <a:solidFill>
                            <a:srgbClr val="984806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/>
                          <a:ea typeface="Times New Roman"/>
                        </a:rPr>
                        <a:t> 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ar-MA" sz="2400" b="1" cap="small" dirty="0">
                          <a:solidFill>
                            <a:srgbClr val="984806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/>
                          <a:ea typeface="Times New Roman"/>
                        </a:rPr>
                        <a:t>البحث الوطني حول البنيات الاقتصادية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3131840" y="4869160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cap="small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الأبواب المفتوحة بالقنيطرة</a:t>
            </a:r>
            <a:endParaRPr lang="fr-FR" dirty="0"/>
          </a:p>
          <a:p>
            <a:pPr algn="ctr"/>
            <a:r>
              <a:rPr lang="ar-SA" cap="small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أيام </a:t>
            </a:r>
            <a:r>
              <a:rPr lang="ar-SA" cap="small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21 </a:t>
            </a:r>
            <a:r>
              <a:rPr lang="ar-SA" cap="small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- 22 </a:t>
            </a:r>
            <a:r>
              <a:rPr lang="ar-SA" cap="small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و23</a:t>
            </a:r>
            <a:r>
              <a:rPr lang="ar-SA" cap="small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أكتوبر 2015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8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DC51D03-864A-4D30-9388-A394A5177E5D}" type="slidenum">
              <a:rPr lang="fr-FR" altLang="fr-FR"/>
              <a:pPr/>
              <a:t>2</a:t>
            </a:fld>
            <a:endParaRPr lang="fr-FR" altLang="fr-FR"/>
          </a:p>
        </p:txBody>
      </p:sp>
      <p:sp>
        <p:nvSpPr>
          <p:cNvPr id="6" name="ZoneTexte 5"/>
          <p:cNvSpPr txBox="1"/>
          <p:nvPr/>
        </p:nvSpPr>
        <p:spPr>
          <a:xfrm>
            <a:off x="899592" y="1196752"/>
            <a:ext cx="7776864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MA" sz="4000" u="sng" dirty="0" smtClean="0"/>
              <a:t>تعريف</a:t>
            </a:r>
          </a:p>
          <a:p>
            <a:pPr algn="r"/>
            <a:endParaRPr lang="ar-MA" sz="1200" dirty="0" smtClean="0"/>
          </a:p>
          <a:p>
            <a:pPr algn="just" rtl="1"/>
            <a:r>
              <a:rPr lang="ar-MA" sz="4000" dirty="0" smtClean="0"/>
              <a:t>- </a:t>
            </a:r>
            <a:r>
              <a:rPr lang="ar-MA" sz="3600" dirty="0" smtClean="0"/>
              <a:t>البحث الوطني حول البنيات الاقتصادية يوفر ترسانة من المؤشرات لفائدة أصحاب القرار الاقتصادي من القطاع العام و الخاص.</a:t>
            </a:r>
          </a:p>
          <a:p>
            <a:pPr algn="just" rtl="1"/>
            <a:r>
              <a:rPr lang="ar-MA" sz="3600" dirty="0" smtClean="0"/>
              <a:t>- </a:t>
            </a:r>
            <a:r>
              <a:rPr lang="ar-MA" sz="3600" dirty="0" err="1" smtClean="0"/>
              <a:t>هاته</a:t>
            </a:r>
            <a:r>
              <a:rPr lang="ar-MA" sz="3600" dirty="0" smtClean="0"/>
              <a:t> المؤشرات تتعلق أساسا بالإنتاج و الاستهلاك</a:t>
            </a:r>
            <a:r>
              <a:rPr lang="fr-FR" sz="3600" dirty="0" smtClean="0"/>
              <a:t>   </a:t>
            </a:r>
            <a:r>
              <a:rPr lang="ar-MA" sz="3600" dirty="0" smtClean="0"/>
              <a:t>و كذا بالسلوك الاقتصادي لرؤساء المؤسسات في قطاعات النقل واستهلاك الطاقة و تدبير الموارد البشرية و الاستثمار و التمويل.2014.</a:t>
            </a:r>
            <a:endParaRPr lang="fr-FR" sz="3600" dirty="0">
              <a:solidFill>
                <a:schemeClr val="tx1"/>
              </a:solidFill>
            </a:endParaRPr>
          </a:p>
          <a:p>
            <a:pPr algn="r"/>
            <a:endParaRPr lang="ar-MA" dirty="0" smtClean="0"/>
          </a:p>
          <a:p>
            <a:pPr algn="r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104B93-E32D-4712-9EDF-EB437874D518}" type="slidenum">
              <a:rPr lang="fr-FR" altLang="fr-FR" smtClean="0"/>
              <a:pPr/>
              <a:t>3</a:t>
            </a:fld>
            <a:endParaRPr lang="fr-FR" altLang="fr-FR"/>
          </a:p>
        </p:txBody>
      </p:sp>
      <p:sp>
        <p:nvSpPr>
          <p:cNvPr id="5" name="ZoneTexte 4"/>
          <p:cNvSpPr txBox="1"/>
          <p:nvPr/>
        </p:nvSpPr>
        <p:spPr>
          <a:xfrm>
            <a:off x="395536" y="908720"/>
            <a:ext cx="8352928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MA" sz="4000" i="1" u="sng" dirty="0" smtClean="0"/>
              <a:t>الأهداف</a:t>
            </a:r>
          </a:p>
          <a:p>
            <a:pPr algn="r"/>
            <a:r>
              <a:rPr lang="ar-MA" sz="3600" dirty="0" err="1" smtClean="0"/>
              <a:t>-</a:t>
            </a:r>
            <a:r>
              <a:rPr lang="ar-MA" sz="3600" dirty="0" smtClean="0"/>
              <a:t> </a:t>
            </a:r>
            <a:r>
              <a:rPr lang="ar-SA" sz="3400" dirty="0" smtClean="0"/>
              <a:t>انتاج مؤشرات </a:t>
            </a:r>
            <a:r>
              <a:rPr lang="ar-SA" sz="3400" dirty="0" err="1" smtClean="0"/>
              <a:t>الكفاءة </a:t>
            </a:r>
            <a:r>
              <a:rPr lang="ar-SA" sz="3400" dirty="0" smtClean="0"/>
              <a:t>( رقم المعاملات، الاستهلاك الوسيط، الإنتاج، القيمة المضافة، التشغيل، الأجور، </a:t>
            </a:r>
            <a:r>
              <a:rPr lang="ar-SA" sz="3400" dirty="0" err="1" smtClean="0"/>
              <a:t>الإستثمار...</a:t>
            </a:r>
            <a:r>
              <a:rPr lang="ar-SA" sz="3400" dirty="0" smtClean="0"/>
              <a:t>) للمقاولات العاملة في القطاعات المعنية بالبحث، ما سيسمح لها</a:t>
            </a:r>
            <a:r>
              <a:rPr lang="ar-MA" sz="3400" dirty="0" smtClean="0"/>
              <a:t> </a:t>
            </a:r>
            <a:r>
              <a:rPr lang="ar-SA" sz="3400" dirty="0" smtClean="0"/>
              <a:t>بتحديد </a:t>
            </a:r>
            <a:r>
              <a:rPr lang="ar-SA" sz="3400" dirty="0" err="1" smtClean="0"/>
              <a:t>تموقعها</a:t>
            </a:r>
            <a:r>
              <a:rPr lang="ar-SA" sz="3400" dirty="0" smtClean="0"/>
              <a:t> داخل قطاع نشاطها، وكذا بالنسبة لأصحاب القرار العموميين من رسم سياسات عمومية قطاعية موجهة.</a:t>
            </a:r>
            <a:endParaRPr lang="fr-FR" sz="3400" dirty="0" smtClean="0"/>
          </a:p>
          <a:p>
            <a:pPr lvl="0" algn="just" rtl="1"/>
            <a:r>
              <a:rPr lang="ar-MA" sz="3400" dirty="0" err="1" smtClean="0"/>
              <a:t>-</a:t>
            </a:r>
            <a:r>
              <a:rPr lang="ar-MA" sz="3400" dirty="0" smtClean="0"/>
              <a:t> </a:t>
            </a:r>
            <a:r>
              <a:rPr lang="ar-SA" sz="3400" dirty="0" smtClean="0"/>
              <a:t>تزويد مصالح المحاسبة الوطنية للمندوبية السامية للتخطيط ببنية الإنتاج و الاستهلاك الوسيط حسب القطاعات المعنية.</a:t>
            </a:r>
            <a:endParaRPr lang="fr-FR" sz="3400" dirty="0" smtClean="0"/>
          </a:p>
          <a:p>
            <a:pPr algn="r"/>
            <a:endParaRPr lang="ar-MA" dirty="0"/>
          </a:p>
          <a:p>
            <a:pPr algn="r"/>
            <a:r>
              <a:rPr lang="ar-MA" sz="3600" dirty="0" smtClean="0">
                <a:solidFill>
                  <a:schemeClr val="tx1"/>
                </a:solidFill>
              </a:rPr>
              <a:t>      </a:t>
            </a:r>
            <a:endParaRPr lang="fr-FR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104B93-E32D-4712-9EDF-EB437874D518}" type="slidenum">
              <a:rPr lang="fr-FR" altLang="fr-FR" smtClean="0"/>
              <a:pPr/>
              <a:t>4</a:t>
            </a:fld>
            <a:endParaRPr lang="fr-FR" alt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755576" y="764704"/>
            <a:ext cx="7704856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ar-MA" dirty="0" smtClean="0"/>
          </a:p>
          <a:p>
            <a:pPr algn="r"/>
            <a:r>
              <a:rPr lang="ar-MA" sz="4000" u="sng" dirty="0" smtClean="0"/>
              <a:t>الجوانب المنهجية </a:t>
            </a:r>
          </a:p>
          <a:p>
            <a:pPr lvl="0" algn="just" rtl="1"/>
            <a:r>
              <a:rPr lang="ar-MA" sz="3600" dirty="0" err="1" smtClean="0"/>
              <a:t>-</a:t>
            </a:r>
            <a:r>
              <a:rPr lang="ar-MA" sz="3600" dirty="0" smtClean="0"/>
              <a:t> </a:t>
            </a:r>
            <a:r>
              <a:rPr lang="ar-SA" sz="3600" dirty="0" smtClean="0"/>
              <a:t>العينة الرئيسية: مجموع التراب الوطني، و تشمل المقاولات المنظمة و المهيكلة و التي ينتمي مجال نشاطها إلى قطاعات الصناعة، الطاقة و المعادن، البناء و الأشغال العمومية، التجارة و الخدمات.</a:t>
            </a:r>
            <a:endParaRPr lang="fr-FR" sz="3600" dirty="0" smtClean="0"/>
          </a:p>
          <a:p>
            <a:pPr lvl="0" algn="just" rtl="1"/>
            <a:r>
              <a:rPr lang="ar-MA" sz="3600" dirty="0" err="1" smtClean="0"/>
              <a:t>-</a:t>
            </a:r>
            <a:r>
              <a:rPr lang="ar-MA" sz="3600" dirty="0" smtClean="0"/>
              <a:t> </a:t>
            </a:r>
            <a:r>
              <a:rPr lang="ar-SA" sz="3600" dirty="0" smtClean="0"/>
              <a:t>عينة البحث: ممثلة لكل مجال البحث على مستوى القطاعات المعنية.</a:t>
            </a:r>
            <a:endParaRPr lang="fr-FR" sz="3600" dirty="0" smtClean="0"/>
          </a:p>
          <a:p>
            <a:pPr lvl="0" algn="just" rtl="1"/>
            <a:r>
              <a:rPr lang="ar-MA" sz="3600" dirty="0" err="1" smtClean="0"/>
              <a:t>-</a:t>
            </a:r>
            <a:r>
              <a:rPr lang="ar-MA" sz="3600" dirty="0" smtClean="0"/>
              <a:t> </a:t>
            </a:r>
            <a:r>
              <a:rPr lang="ar-SA" sz="3600" dirty="0" smtClean="0"/>
              <a:t>حجم العينة على الصعيد الوطني: 15000 مقاولة.</a:t>
            </a:r>
            <a:endParaRPr lang="fr-FR" sz="3600" dirty="0" smtClean="0"/>
          </a:p>
          <a:p>
            <a:pPr lvl="0" algn="just" rtl="1">
              <a:buFontTx/>
              <a:buChar char="-"/>
            </a:pPr>
            <a:r>
              <a:rPr lang="ar-SA" sz="3600" dirty="0" smtClean="0"/>
              <a:t>حجم العينة على مستوى </a:t>
            </a:r>
            <a:r>
              <a:rPr lang="ar-SA" sz="3600" dirty="0" err="1" smtClean="0"/>
              <a:t>الجهة </a:t>
            </a:r>
            <a:r>
              <a:rPr lang="ar-SA" sz="3600" dirty="0" smtClean="0"/>
              <a:t>: 1984 مقاولة.</a:t>
            </a:r>
            <a:endParaRPr lang="ar-MA" sz="3600" dirty="0" smtClean="0"/>
          </a:p>
          <a:p>
            <a:pPr lvl="0" algn="just" rtl="1">
              <a:buFontTx/>
              <a:buChar char="-"/>
            </a:pPr>
            <a:endParaRPr lang="ar-MA" sz="3600" dirty="0" smtClean="0"/>
          </a:p>
          <a:p>
            <a:pPr lvl="0" algn="just" rtl="1">
              <a:buFontTx/>
              <a:buChar char="-"/>
            </a:pPr>
            <a:endParaRPr lang="ar-MA" sz="3600" dirty="0" smtClean="0"/>
          </a:p>
          <a:p>
            <a:pPr lvl="0" algn="just" rtl="1">
              <a:buFontTx/>
              <a:buChar char="-"/>
            </a:pPr>
            <a:endParaRPr lang="fr-F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104B93-E32D-4712-9EDF-EB437874D518}" type="slidenum">
              <a:rPr lang="fr-FR" altLang="fr-FR" smtClean="0"/>
              <a:pPr/>
              <a:t>5</a:t>
            </a:fld>
            <a:endParaRPr lang="fr-FR" altLang="fr-FR"/>
          </a:p>
        </p:txBody>
      </p:sp>
      <p:sp>
        <p:nvSpPr>
          <p:cNvPr id="6" name="ZoneTexte 5"/>
          <p:cNvSpPr txBox="1"/>
          <p:nvPr/>
        </p:nvSpPr>
        <p:spPr>
          <a:xfrm>
            <a:off x="395536" y="1124744"/>
            <a:ext cx="842493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rtl="1"/>
            <a:r>
              <a:rPr lang="ar-MA" sz="4000" dirty="0" err="1" smtClean="0"/>
              <a:t>-</a:t>
            </a:r>
            <a:r>
              <a:rPr lang="ar-MA" sz="4000" dirty="0" smtClean="0"/>
              <a:t> </a:t>
            </a:r>
            <a:r>
              <a:rPr lang="ar-SA" sz="4000" dirty="0" smtClean="0"/>
              <a:t>تجميع المعطيات من </a:t>
            </a:r>
            <a:r>
              <a:rPr lang="ar-SA" sz="4000" dirty="0" err="1" smtClean="0"/>
              <a:t>الميدان:</a:t>
            </a:r>
            <a:r>
              <a:rPr lang="ar-SA" sz="4000" dirty="0" smtClean="0"/>
              <a:t> </a:t>
            </a:r>
            <a:endParaRPr lang="fr-FR" sz="4000" dirty="0" smtClean="0"/>
          </a:p>
          <a:p>
            <a:pPr algn="just" rtl="1"/>
            <a:r>
              <a:rPr lang="ar-MA" sz="4000" dirty="0" smtClean="0"/>
              <a:t>    </a:t>
            </a:r>
            <a:r>
              <a:rPr lang="ar-MA" sz="4000" dirty="0" err="1" smtClean="0"/>
              <a:t>-</a:t>
            </a:r>
            <a:r>
              <a:rPr lang="ar-MA" sz="4000" dirty="0" smtClean="0"/>
              <a:t> </a:t>
            </a:r>
            <a:r>
              <a:rPr lang="ar-SA" sz="4000" dirty="0" smtClean="0"/>
              <a:t>استجواب مباشر للمقاولات</a:t>
            </a:r>
            <a:endParaRPr lang="fr-FR" sz="4000" dirty="0" smtClean="0"/>
          </a:p>
          <a:p>
            <a:pPr algn="just" rtl="1"/>
            <a:r>
              <a:rPr lang="ar-MA" sz="4000" dirty="0" smtClean="0"/>
              <a:t>    </a:t>
            </a:r>
            <a:r>
              <a:rPr lang="ar-MA" sz="4000" dirty="0" err="1" smtClean="0"/>
              <a:t>-</a:t>
            </a:r>
            <a:r>
              <a:rPr lang="ar-MA" sz="4000" dirty="0" smtClean="0"/>
              <a:t> </a:t>
            </a:r>
            <a:r>
              <a:rPr lang="ar-SA" sz="4000" dirty="0" smtClean="0"/>
              <a:t>مدة الإنجاز بالميدان: 6 أشهر.</a:t>
            </a:r>
            <a:endParaRPr lang="fr-FR" sz="4000" dirty="0" smtClean="0"/>
          </a:p>
          <a:p>
            <a:pPr lvl="0" algn="r" rtl="1"/>
            <a:endParaRPr lang="fr-FR" sz="3200" dirty="0">
              <a:solidFill>
                <a:schemeClr val="tx1"/>
              </a:solidFill>
            </a:endParaRPr>
          </a:p>
          <a:p>
            <a:pPr algn="r" rtl="1"/>
            <a:endParaRPr lang="fr-FR" sz="320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cp_mod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F18E00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F18E00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hcp_mode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60948</TotalTime>
  <Words>257</Words>
  <Application>Microsoft Office PowerPoint</Application>
  <PresentationFormat>Affichage à l'écran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hcp_model</vt:lpstr>
      <vt:lpstr>المديرية الجهوية للرباط-سلا-القنيطرة </vt:lpstr>
      <vt:lpstr>Diapositive 2</vt:lpstr>
      <vt:lpstr>Diapositive 3</vt:lpstr>
      <vt:lpstr>Diapositive 4</vt:lpstr>
      <vt:lpstr>Diapositive 5</vt:lpstr>
    </vt:vector>
  </TitlesOfParts>
  <Company>dcn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mafkir</dc:creator>
  <cp:lastModifiedBy>DRGCBH</cp:lastModifiedBy>
  <cp:revision>861</cp:revision>
  <cp:lastPrinted>2015-10-11T16:10:36Z</cp:lastPrinted>
  <dcterms:created xsi:type="dcterms:W3CDTF">2008-03-11T16:08:11Z</dcterms:created>
  <dcterms:modified xsi:type="dcterms:W3CDTF">2015-10-21T09:11:20Z</dcterms:modified>
</cp:coreProperties>
</file>