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20"/>
  </p:notesMasterIdLst>
  <p:handoutMasterIdLst>
    <p:handoutMasterId r:id="rId21"/>
  </p:handoutMasterIdLst>
  <p:sldIdLst>
    <p:sldId id="268" r:id="rId2"/>
    <p:sldId id="361" r:id="rId3"/>
    <p:sldId id="427" r:id="rId4"/>
    <p:sldId id="428" r:id="rId5"/>
    <p:sldId id="430" r:id="rId6"/>
    <p:sldId id="433" r:id="rId7"/>
    <p:sldId id="419" r:id="rId8"/>
    <p:sldId id="362" r:id="rId9"/>
    <p:sldId id="364" r:id="rId10"/>
    <p:sldId id="365" r:id="rId11"/>
    <p:sldId id="367" r:id="rId12"/>
    <p:sldId id="373" r:id="rId13"/>
    <p:sldId id="375" r:id="rId14"/>
    <p:sldId id="377" r:id="rId15"/>
    <p:sldId id="405" r:id="rId16"/>
    <p:sldId id="435" r:id="rId17"/>
    <p:sldId id="417" r:id="rId18"/>
    <p:sldId id="418" r:id="rId19"/>
  </p:sldIdLst>
  <p:sldSz cx="9144000" cy="6858000" type="screen4x3"/>
  <p:notesSz cx="6883400" cy="9906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CC0000"/>
    <a:srgbClr val="E51B2E"/>
    <a:srgbClr val="CC6600"/>
    <a:srgbClr val="FF9933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46" autoAdjust="0"/>
  </p:normalViewPr>
  <p:slideViewPr>
    <p:cSldViewPr>
      <p:cViewPr varScale="1">
        <p:scale>
          <a:sx n="57" d="100"/>
          <a:sy n="57" d="100"/>
        </p:scale>
        <p:origin x="-78" y="-6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20"/>
    </p:cViewPr>
  </p:sorterViewPr>
  <p:notesViewPr>
    <p:cSldViewPr>
      <p:cViewPr varScale="1">
        <p:scale>
          <a:sx n="83" d="100"/>
          <a:sy n="83" d="100"/>
        </p:scale>
        <p:origin x="-2028" y="-90"/>
      </p:cViewPr>
      <p:guideLst>
        <p:guide orient="horz" pos="3120"/>
        <p:guide pos="216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d&#233;tail_09%20(Enregistr&#233;%20automatiquement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8.1483815564916851E-2"/>
          <c:y val="0.10103341660921228"/>
          <c:w val="0.78616855209992098"/>
          <c:h val="0.7843361767279009"/>
        </c:manualLayout>
      </c:layout>
      <c:barChart>
        <c:barDir val="col"/>
        <c:grouping val="clustered"/>
        <c:ser>
          <c:idx val="0"/>
          <c:order val="0"/>
          <c:tx>
            <c:strRef>
              <c:f>Feuil1!$C$33</c:f>
              <c:strCache>
                <c:ptCount val="1"/>
                <c:pt idx="0">
                  <c:v>1999</c:v>
                </c:pt>
              </c:strCache>
            </c:strRef>
          </c:tx>
          <c:spPr>
            <a:solidFill>
              <a:srgbClr val="4BACC6">
                <a:lumMod val="60000"/>
                <a:lumOff val="40000"/>
                <a:alpha val="84000"/>
              </a:srgbClr>
            </a:solidFill>
            <a:scene3d>
              <a:camera prst="orthographicFront"/>
              <a:lightRig rig="threePt" dir="t"/>
            </a:scene3d>
            <a:sp3d prstMaterial="matte"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6,2%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52,8%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20,9%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20,1%</a:t>
                    </a:r>
                    <a:endParaRPr lang="en-US"/>
                  </a:p>
                </c:rich>
              </c:tx>
              <c:showVal val="1"/>
            </c:dLbl>
            <c:spPr>
              <a:noFill/>
              <a:effectLst>
                <a:outerShdw blurRad="50800" dist="50800" dir="5400000" sx="134000" sy="134000" algn="ctr" rotWithShape="0">
                  <a:srgbClr val="C0504D"/>
                </a:outerShdw>
              </a:effectLst>
            </c:spPr>
            <c:txPr>
              <a:bodyPr/>
              <a:lstStyle/>
              <a:p>
                <a:pPr>
                  <a:defRPr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Feuil1!$D$32:$G$32</c:f>
              <c:strCache>
                <c:ptCount val="4"/>
                <c:pt idx="0">
                  <c:v>BTP</c:v>
                </c:pt>
                <c:pt idx="1">
                  <c:v>Commerce</c:v>
                </c:pt>
                <c:pt idx="2">
                  <c:v>Industrie</c:v>
                </c:pt>
                <c:pt idx="3">
                  <c:v>Services</c:v>
                </c:pt>
              </c:strCache>
            </c:strRef>
          </c:cat>
          <c:val>
            <c:numRef>
              <c:f>Feuil1!$D$33:$G$33</c:f>
              <c:numCache>
                <c:formatCode>General</c:formatCode>
                <c:ptCount val="4"/>
                <c:pt idx="0">
                  <c:v>6.2</c:v>
                </c:pt>
                <c:pt idx="1">
                  <c:v>52.8</c:v>
                </c:pt>
                <c:pt idx="2">
                  <c:v>20.9</c:v>
                </c:pt>
                <c:pt idx="3">
                  <c:v>20.100000000000001</c:v>
                </c:pt>
              </c:numCache>
            </c:numRef>
          </c:val>
        </c:ser>
        <c:ser>
          <c:idx val="1"/>
          <c:order val="1"/>
          <c:tx>
            <c:strRef>
              <c:f>Feuil1!$C$34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5,4%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57,4%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17,2%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20,0%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Feuil1!$D$32:$G$32</c:f>
              <c:strCache>
                <c:ptCount val="4"/>
                <c:pt idx="0">
                  <c:v>BTP</c:v>
                </c:pt>
                <c:pt idx="1">
                  <c:v>Commerce</c:v>
                </c:pt>
                <c:pt idx="2">
                  <c:v>Industrie</c:v>
                </c:pt>
                <c:pt idx="3">
                  <c:v>Services</c:v>
                </c:pt>
              </c:strCache>
            </c:strRef>
          </c:cat>
          <c:val>
            <c:numRef>
              <c:f>Feuil1!$D$34:$G$34</c:f>
              <c:numCache>
                <c:formatCode>General</c:formatCode>
                <c:ptCount val="4"/>
                <c:pt idx="0">
                  <c:v>5.4</c:v>
                </c:pt>
                <c:pt idx="1">
                  <c:v>57.4</c:v>
                </c:pt>
                <c:pt idx="2">
                  <c:v>17.2</c:v>
                </c:pt>
                <c:pt idx="3">
                  <c:v>20</c:v>
                </c:pt>
              </c:numCache>
            </c:numRef>
          </c:val>
        </c:ser>
        <c:axId val="71268608"/>
        <c:axId val="71294976"/>
      </c:barChart>
      <c:catAx>
        <c:axId val="71268608"/>
        <c:scaling>
          <c:orientation val="minMax"/>
        </c:scaling>
        <c:axPos val="b"/>
        <c:tickLblPos val="nextTo"/>
        <c:txPr>
          <a:bodyPr/>
          <a:lstStyle/>
          <a:p>
            <a:pPr>
              <a:defRPr sz="1080" b="1" i="0" baseline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defRPr>
            </a:pPr>
            <a:endParaRPr lang="fr-FR"/>
          </a:p>
        </c:txPr>
        <c:crossAx val="71294976"/>
        <c:crosses val="autoZero"/>
        <c:auto val="1"/>
        <c:lblAlgn val="ctr"/>
        <c:lblOffset val="100"/>
      </c:catAx>
      <c:valAx>
        <c:axId val="71294976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b="1" i="0" baseline="0">
                <a:cs typeface="Arial" pitchFamily="34" charset="0"/>
              </a:defRPr>
            </a:pPr>
            <a:endParaRPr lang="fr-FR"/>
          </a:p>
        </c:txPr>
        <c:crossAx val="7126860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050" b="1" i="0" baseline="0">
              <a:cs typeface="Arial" pitchFamily="34" charset="0"/>
            </a:defRPr>
          </a:pPr>
          <a:endParaRPr lang="fr-FR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/>
      <c:barChart>
        <c:barDir val="col"/>
        <c:grouping val="clustered"/>
        <c:ser>
          <c:idx val="0"/>
          <c:order val="0"/>
          <c:tx>
            <c:strRef>
              <c:f>Feuil2!$D$25</c:f>
              <c:strCache>
                <c:ptCount val="1"/>
                <c:pt idx="0">
                  <c:v>1999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11,1%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48,0%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40,9%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050"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Feuil2!$C$26:$C$28</c:f>
              <c:strCache>
                <c:ptCount val="3"/>
                <c:pt idx="0">
                  <c:v>A domicile</c:v>
                </c:pt>
                <c:pt idx="1">
                  <c:v>Sans local</c:v>
                </c:pt>
                <c:pt idx="2">
                  <c:v>Avec local</c:v>
                </c:pt>
              </c:strCache>
            </c:strRef>
          </c:cat>
          <c:val>
            <c:numRef>
              <c:f>Feuil2!$D$26:$D$28</c:f>
              <c:numCache>
                <c:formatCode>General</c:formatCode>
                <c:ptCount val="3"/>
                <c:pt idx="0">
                  <c:v>11.1</c:v>
                </c:pt>
                <c:pt idx="1">
                  <c:v>48</c:v>
                </c:pt>
                <c:pt idx="2">
                  <c:v>40.9</c:v>
                </c:pt>
              </c:numCache>
            </c:numRef>
          </c:val>
        </c:ser>
        <c:ser>
          <c:idx val="1"/>
          <c:order val="1"/>
          <c:tx>
            <c:strRef>
              <c:f>Feuil2!$E$25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rgbClr val="2D2D8A">
                <a:lumMod val="40000"/>
                <a:lumOff val="6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6,7%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49,2%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44,1%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050"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Feuil2!$C$26:$C$28</c:f>
              <c:strCache>
                <c:ptCount val="3"/>
                <c:pt idx="0">
                  <c:v>A domicile</c:v>
                </c:pt>
                <c:pt idx="1">
                  <c:v>Sans local</c:v>
                </c:pt>
                <c:pt idx="2">
                  <c:v>Avec local</c:v>
                </c:pt>
              </c:strCache>
            </c:strRef>
          </c:cat>
          <c:val>
            <c:numRef>
              <c:f>Feuil2!$E$26:$E$28</c:f>
              <c:numCache>
                <c:formatCode>General</c:formatCode>
                <c:ptCount val="3"/>
                <c:pt idx="0">
                  <c:v>6.7</c:v>
                </c:pt>
                <c:pt idx="1">
                  <c:v>49.2</c:v>
                </c:pt>
                <c:pt idx="2">
                  <c:v>44.1</c:v>
                </c:pt>
              </c:numCache>
            </c:numRef>
          </c:val>
        </c:ser>
        <c:axId val="71431680"/>
        <c:axId val="71433216"/>
      </c:barChart>
      <c:catAx>
        <c:axId val="71431680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 b="1" i="0" baseline="0">
                <a:cs typeface="Arial" pitchFamily="34" charset="0"/>
              </a:defRPr>
            </a:pPr>
            <a:endParaRPr lang="fr-FR"/>
          </a:p>
        </c:txPr>
        <c:crossAx val="71433216"/>
        <c:crosses val="autoZero"/>
        <c:auto val="1"/>
        <c:lblAlgn val="ctr"/>
        <c:lblOffset val="100"/>
      </c:catAx>
      <c:valAx>
        <c:axId val="71433216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050" b="1" i="0" baseline="0">
                <a:cs typeface="Arial" pitchFamily="34" charset="0"/>
              </a:defRPr>
            </a:pPr>
            <a:endParaRPr lang="fr-FR"/>
          </a:p>
        </c:txPr>
        <c:crossAx val="7143168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050" b="1" i="0" baseline="0">
              <a:cs typeface="Arial" pitchFamily="34" charset="0"/>
            </a:defRPr>
          </a:pPr>
          <a:endParaRPr lang="fr-FR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9.5509186351706063E-2"/>
          <c:y val="5.2824074074074072E-2"/>
          <c:w val="0.75777427821522814"/>
          <c:h val="0.79179024496938266"/>
        </c:manualLayout>
      </c:layout>
      <c:barChart>
        <c:barDir val="col"/>
        <c:grouping val="clustered"/>
        <c:ser>
          <c:idx val="0"/>
          <c:order val="0"/>
          <c:tx>
            <c:strRef>
              <c:f>Feuil2!$B$25</c:f>
              <c:strCache>
                <c:ptCount val="1"/>
                <c:pt idx="0">
                  <c:v>1999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0,7%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-3.33333333333333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4,9%</a:t>
                    </a:r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37,0%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-2.5000000000000001E-2"/>
                  <c:y val="-4.629629629629671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10,2%</a:t>
                    </a:r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12,4%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050"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Feuil2!$C$24:$G$24</c:f>
              <c:strCache>
                <c:ptCount val="5"/>
                <c:pt idx="0">
                  <c:v>BTP</c:v>
                </c:pt>
                <c:pt idx="1">
                  <c:v>commerce</c:v>
                </c:pt>
                <c:pt idx="2">
                  <c:v>Industrie</c:v>
                </c:pt>
                <c:pt idx="3">
                  <c:v>services</c:v>
                </c:pt>
                <c:pt idx="4">
                  <c:v>Total </c:v>
                </c:pt>
              </c:strCache>
            </c:strRef>
          </c:cat>
          <c:val>
            <c:numRef>
              <c:f>Feuil2!$C$25:$G$25</c:f>
              <c:numCache>
                <c:formatCode>General</c:formatCode>
                <c:ptCount val="5"/>
                <c:pt idx="0">
                  <c:v>0.70000000000000062</c:v>
                </c:pt>
                <c:pt idx="1">
                  <c:v>4.9000000000000004</c:v>
                </c:pt>
                <c:pt idx="2">
                  <c:v>37</c:v>
                </c:pt>
                <c:pt idx="3">
                  <c:v>10.200000000000001</c:v>
                </c:pt>
                <c:pt idx="4">
                  <c:v>12.4</c:v>
                </c:pt>
              </c:numCache>
            </c:numRef>
          </c:val>
        </c:ser>
        <c:ser>
          <c:idx val="1"/>
          <c:order val="1"/>
          <c:tx>
            <c:strRef>
              <c:f>Feuil2!$B$26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rgbClr val="2D2D8A">
                <a:lumMod val="40000"/>
                <a:lumOff val="6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0%</a:t>
                    </a:r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5,5%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28,8%</a:t>
                    </a:r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9,0%</a:t>
                    </a:r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9,9%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050"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Feuil2!$C$24:$G$24</c:f>
              <c:strCache>
                <c:ptCount val="5"/>
                <c:pt idx="0">
                  <c:v>BTP</c:v>
                </c:pt>
                <c:pt idx="1">
                  <c:v>commerce</c:v>
                </c:pt>
                <c:pt idx="2">
                  <c:v>Industrie</c:v>
                </c:pt>
                <c:pt idx="3">
                  <c:v>services</c:v>
                </c:pt>
                <c:pt idx="4">
                  <c:v>Total </c:v>
                </c:pt>
              </c:strCache>
            </c:strRef>
          </c:cat>
          <c:val>
            <c:numRef>
              <c:f>Feuil2!$C$26:$G$26</c:f>
              <c:numCache>
                <c:formatCode>General</c:formatCode>
                <c:ptCount val="5"/>
                <c:pt idx="0">
                  <c:v>0</c:v>
                </c:pt>
                <c:pt idx="1">
                  <c:v>5.5</c:v>
                </c:pt>
                <c:pt idx="2">
                  <c:v>28.8</c:v>
                </c:pt>
                <c:pt idx="3">
                  <c:v>9</c:v>
                </c:pt>
                <c:pt idx="4">
                  <c:v>9.9</c:v>
                </c:pt>
              </c:numCache>
            </c:numRef>
          </c:val>
        </c:ser>
        <c:axId val="71581696"/>
        <c:axId val="71583232"/>
      </c:barChart>
      <c:catAx>
        <c:axId val="71581696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 b="1" i="0" baseline="0">
                <a:cs typeface="Arial" pitchFamily="34" charset="0"/>
              </a:defRPr>
            </a:pPr>
            <a:endParaRPr lang="fr-FR"/>
          </a:p>
        </c:txPr>
        <c:crossAx val="71583232"/>
        <c:crosses val="autoZero"/>
        <c:auto val="1"/>
        <c:lblAlgn val="ctr"/>
        <c:lblOffset val="100"/>
      </c:catAx>
      <c:valAx>
        <c:axId val="7158323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050" b="1" i="0" baseline="0">
                <a:cs typeface="Arial" pitchFamily="34" charset="0"/>
              </a:defRPr>
            </a:pPr>
            <a:endParaRPr lang="fr-FR"/>
          </a:p>
        </c:txPr>
        <c:crossAx val="7158169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050" b="1" i="0" baseline="0">
              <a:cs typeface="Arial" pitchFamily="34" charset="0"/>
            </a:defRPr>
          </a:pPr>
          <a:endParaRPr lang="fr-FR"/>
        </a:p>
      </c:txPr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9890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98489D7-42EA-44A5-A6EB-71264B7FEF0B}" type="datetimeFigureOut">
              <a:rPr lang="fr-FR"/>
              <a:pPr>
                <a:defRPr/>
              </a:pPr>
              <a:t>14/10/2010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9890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88400BA-7941-42E4-8CAE-DDA4DEC5250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90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520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705350"/>
            <a:ext cx="5508625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90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854DB6C-DE96-4289-8CE3-EF1B822B34C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A3CD9-4A82-4F8B-BF30-4C6A9B5A78DC}" type="datetime1">
              <a:rPr lang="fr-FR"/>
              <a:pPr>
                <a:defRPr/>
              </a:pPr>
              <a:t>14/10/2010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B6AA2-45A2-43F1-9154-6451BFEF3F3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B3E60-BBA9-428D-955D-0ACB2B70B72A}" type="datetime1">
              <a:rPr lang="fr-FR"/>
              <a:pPr>
                <a:defRPr/>
              </a:pPr>
              <a:t>14/10/2010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4C138-1262-4EB1-9C22-D144528ABA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6A3AF-7A24-4936-A8AE-74915F0A0A38}" type="datetime1">
              <a:rPr lang="fr-FR"/>
              <a:pPr>
                <a:defRPr/>
              </a:pPr>
              <a:t>14/10/2010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D8301-F5BE-49F8-AF8E-2C01284328B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2DC5B-503D-4D2A-A569-2C51A7DCADC6}" type="datetime1">
              <a:rPr lang="fr-FR"/>
              <a:pPr>
                <a:defRPr/>
              </a:pPr>
              <a:t>14/10/2010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77356-CF6B-451C-86EE-DA2A4B58775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DBF85-5FCD-4F68-899C-252E813874D0}" type="datetime1">
              <a:rPr lang="fr-FR"/>
              <a:pPr>
                <a:defRPr/>
              </a:pPr>
              <a:t>14/10/2010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A16D7-747A-4B47-9466-C97D2AEB83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9E2A7-E58E-4FF8-B891-A9D73DD087B2}" type="datetime1">
              <a:rPr lang="fr-FR"/>
              <a:pPr>
                <a:defRPr/>
              </a:pPr>
              <a:t>14/10/2010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8CCAD-1321-4E64-8AD8-60508305355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83815-84C2-4E14-8DDD-0EB90533A982}" type="datetime1">
              <a:rPr lang="fr-FR"/>
              <a:pPr>
                <a:defRPr/>
              </a:pPr>
              <a:t>14/10/2010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09897-B9F5-4AB0-B3CD-158287DEF10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DB5A7-CE9B-4718-BAB9-2E63F3DC6241}" type="datetime1">
              <a:rPr lang="fr-FR"/>
              <a:pPr>
                <a:defRPr/>
              </a:pPr>
              <a:t>14/10/2010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B025B-6DFD-4FB1-9954-E48A068FC7C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3D22A-08C4-4BAE-9DA1-D627B3630E01}" type="datetime1">
              <a:rPr lang="fr-FR"/>
              <a:pPr>
                <a:defRPr/>
              </a:pPr>
              <a:t>14/10/2010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37B2A-A58F-40B8-8304-54EDFCD0658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DB1E5-BB4F-4801-B247-5A22DEBE0C79}" type="datetime1">
              <a:rPr lang="fr-FR"/>
              <a:pPr>
                <a:defRPr/>
              </a:pPr>
              <a:t>14/10/2010</a:t>
            </a:fld>
            <a:endParaRPr lang="fr-F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6146D-F952-4F83-BAE8-708D9103B0D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7ACE5-12FB-45C7-871B-4BE76AF5D0C0}" type="datetime1">
              <a:rPr lang="fr-FR"/>
              <a:pPr>
                <a:defRPr/>
              </a:pPr>
              <a:t>14/10/2010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686EF-2E84-45CF-B680-C8DD50E5797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647C3-5C4A-4B35-B9A6-BAC87F3C8E35}" type="datetime1">
              <a:rPr lang="fr-FR"/>
              <a:pPr>
                <a:defRPr/>
              </a:pPr>
              <a:t>14/10/2010</a:t>
            </a:fld>
            <a:endParaRPr lang="fr-F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9F874-1103-47C4-940D-921F7FF6BEC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195A3-DB20-4C47-8D78-FD5669E59A05}" type="datetime1">
              <a:rPr lang="fr-FR"/>
              <a:pPr>
                <a:defRPr/>
              </a:pPr>
              <a:t>14/10/2010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F8802-AADD-43DE-8B60-C9D63A5F55A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7F65D-9EF6-48B2-B547-25CB0576C3E6}" type="datetime1">
              <a:rPr lang="fr-FR"/>
              <a:pPr>
                <a:defRPr/>
              </a:pPr>
              <a:t>14/10/2010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59661-4D43-4871-89E4-3B74CB18B8D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57455-C84B-4743-8A83-FC33A6996AD9}" type="datetime1">
              <a:rPr lang="fr-FR"/>
              <a:pPr>
                <a:defRPr/>
              </a:pPr>
              <a:t>14/10/2010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10980-7524-42AB-B1E4-C5DC9A5D8A5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1" name="Picture 3" descr="contenu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523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FD058BF3-A8CF-48EF-91F2-FC73F60E3565}" type="datetime1">
              <a:rPr lang="fr-FR"/>
              <a:pPr>
                <a:defRPr/>
              </a:pPr>
              <a:t>14/10/2010</a:t>
            </a:fld>
            <a:endParaRPr lang="fr-FR"/>
          </a:p>
        </p:txBody>
      </p:sp>
      <p:sp>
        <p:nvSpPr>
          <p:cNvPr id="952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2F8E15CA-4C39-46F6-AD0C-571C5D7E0A4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5" r:id="rId2"/>
    <p:sldLayoutId id="2147483704" r:id="rId3"/>
    <p:sldLayoutId id="2147483703" r:id="rId4"/>
    <p:sldLayoutId id="2147483702" r:id="rId5"/>
    <p:sldLayoutId id="2147483701" r:id="rId6"/>
    <p:sldLayoutId id="2147483700" r:id="rId7"/>
    <p:sldLayoutId id="2147483699" r:id="rId8"/>
    <p:sldLayoutId id="2147483698" r:id="rId9"/>
    <p:sldLayoutId id="2147483697" r:id="rId10"/>
    <p:sldLayoutId id="2147483696" r:id="rId11"/>
    <p:sldLayoutId id="2147483695" r:id="rId12"/>
    <p:sldLayoutId id="2147483694" r:id="rId13"/>
    <p:sldLayoutId id="2147483693" r:id="rId14"/>
    <p:sldLayoutId id="2147483692" r:id="rId1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8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charset="0"/>
        <a:buBlip>
          <a:blip r:embed="rId19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20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E6D96EE-38F9-42D9-A37C-A4BC3B230D49}" type="slidenum">
              <a:rPr lang="fr-FR"/>
              <a:pPr>
                <a:defRPr/>
              </a:pPr>
              <a:t>1</a:t>
            </a:fld>
            <a:endParaRPr lang="fr-FR"/>
          </a:p>
        </p:txBody>
      </p:sp>
      <p:sp>
        <p:nvSpPr>
          <p:cNvPr id="3" name="Rectangle 8"/>
          <p:cNvSpPr txBox="1">
            <a:spLocks noGrp="1" noChangeArrowheads="1"/>
          </p:cNvSpPr>
          <p:nvPr/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fld id="{4A6E5EAF-456A-4D39-8BD8-EA8990C993F0}" type="slidenum">
              <a:rPr lang="ar-SA" sz="1200" b="1">
                <a:latin typeface="+mn-lt"/>
              </a:rPr>
              <a:pPr algn="r">
                <a:defRPr/>
              </a:pPr>
              <a:t>1</a:t>
            </a:fld>
            <a:endParaRPr lang="fr-FR" sz="1200" b="1">
              <a:latin typeface="+mn-lt"/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071546"/>
            <a:ext cx="8358187" cy="357505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fr-FR" sz="1600" b="1" dirty="0" smtClean="0">
              <a:latin typeface="Berlin Sans FB Demi" pitchFamily="34" charset="0"/>
            </a:endParaRPr>
          </a:p>
          <a:p>
            <a:pPr algn="ctr" rtl="1">
              <a:buFontTx/>
              <a:buNone/>
            </a:pPr>
            <a:endParaRPr lang="ar-SA" sz="3200" b="1" dirty="0" smtClean="0">
              <a:cs typeface="Arial" charset="0"/>
            </a:endParaRPr>
          </a:p>
          <a:p>
            <a:pPr algn="ctr" rtl="1">
              <a:buFontTx/>
              <a:buNone/>
            </a:pPr>
            <a:r>
              <a:rPr lang="ar-SA" sz="3600" b="1" dirty="0" smtClean="0">
                <a:solidFill>
                  <a:schemeClr val="tx1"/>
                </a:solidFill>
                <a:cs typeface="Arial" charset="0"/>
              </a:rPr>
              <a:t>البحث الوطني حول القطاع غير المنظم</a:t>
            </a:r>
            <a:endParaRPr lang="fr-FR" sz="3600" b="1" dirty="0" smtClean="0">
              <a:solidFill>
                <a:schemeClr val="tx1"/>
              </a:solidFill>
              <a:cs typeface="Arial" charset="0"/>
            </a:endParaRPr>
          </a:p>
          <a:p>
            <a:pPr algn="ctr">
              <a:buFontTx/>
              <a:buNone/>
            </a:pPr>
            <a:r>
              <a:rPr lang="fr-FR" sz="3200" b="1" dirty="0" smtClean="0">
                <a:solidFill>
                  <a:schemeClr val="tx1"/>
                </a:solidFill>
                <a:cs typeface="Arial" charset="0"/>
              </a:rPr>
              <a:t>2007</a:t>
            </a:r>
            <a:endParaRPr lang="ar-SA" sz="3200" b="1" dirty="0" smtClean="0">
              <a:solidFill>
                <a:schemeClr val="tx1"/>
              </a:solidFill>
              <a:cs typeface="Arial" charset="0"/>
            </a:endParaRPr>
          </a:p>
          <a:p>
            <a:pPr algn="ctr">
              <a:buFontTx/>
              <a:buNone/>
            </a:pPr>
            <a:endParaRPr lang="ar-SA" sz="4000" b="1" dirty="0" smtClean="0">
              <a:solidFill>
                <a:schemeClr val="tx1"/>
              </a:solidFill>
              <a:cs typeface="Arial" charset="0"/>
            </a:endParaRPr>
          </a:p>
          <a:p>
            <a:pPr algn="ctr">
              <a:buFontTx/>
              <a:buNone/>
            </a:pPr>
            <a:r>
              <a:rPr lang="ar-SA" sz="4000" b="1" dirty="0" smtClean="0">
                <a:solidFill>
                  <a:schemeClr val="tx1"/>
                </a:solidFill>
                <a:cs typeface="Arial" charset="0"/>
              </a:rPr>
              <a:t> </a:t>
            </a:r>
            <a:r>
              <a:rPr lang="ar-SA" sz="4000" b="1" dirty="0" smtClean="0">
                <a:solidFill>
                  <a:schemeClr val="tx1"/>
                </a:solidFill>
                <a:latin typeface="Arial Black" pitchFamily="34" charset="0"/>
                <a:cs typeface="Arabic Transparent" pitchFamily="2" charset="-78"/>
              </a:rPr>
              <a:t>المنهجية</a:t>
            </a:r>
            <a:r>
              <a:rPr lang="ar-MA" sz="4000" b="1" dirty="0" smtClean="0">
                <a:solidFill>
                  <a:schemeClr val="tx1"/>
                </a:solidFill>
                <a:latin typeface="Arial Black" pitchFamily="34" charset="0"/>
                <a:cs typeface="Arabic Transparent" pitchFamily="2" charset="-78"/>
              </a:rPr>
              <a:t> و</a:t>
            </a:r>
            <a:r>
              <a:rPr lang="ar-SA" sz="4000" b="1" dirty="0" smtClean="0">
                <a:solidFill>
                  <a:schemeClr val="tx1"/>
                </a:solidFill>
                <a:cs typeface="Arial" charset="0"/>
              </a:rPr>
              <a:t> </a:t>
            </a:r>
            <a:r>
              <a:rPr lang="ar-MA" sz="4000" b="1" dirty="0" smtClean="0">
                <a:solidFill>
                  <a:schemeClr val="tx1"/>
                </a:solidFill>
                <a:cs typeface="Arial" charset="0"/>
              </a:rPr>
              <a:t>أهم </a:t>
            </a:r>
            <a:r>
              <a:rPr lang="ar-SA" sz="4000" b="1" dirty="0" smtClean="0">
                <a:solidFill>
                  <a:schemeClr val="tx1"/>
                </a:solidFill>
                <a:latin typeface="Arial Black" pitchFamily="34" charset="0"/>
                <a:cs typeface="Arabic Transparent" pitchFamily="2" charset="-78"/>
              </a:rPr>
              <a:t>النـتائج</a:t>
            </a:r>
            <a:endParaRPr lang="ar-MA" sz="3000" b="1" i="1" dirty="0" smtClean="0">
              <a:solidFill>
                <a:schemeClr val="tx1"/>
              </a:solidFill>
            </a:endParaRPr>
          </a:p>
          <a:p>
            <a:pPr algn="r" eaLnBrk="1" hangingPunct="1">
              <a:buFontTx/>
              <a:buNone/>
            </a:pPr>
            <a:r>
              <a:rPr lang="ar-MA" b="1" dirty="0" smtClean="0">
                <a:solidFill>
                  <a:schemeClr val="tx1"/>
                </a:solidFill>
              </a:rPr>
              <a:t>أكتوبر 2010 </a:t>
            </a:r>
          </a:p>
          <a:p>
            <a:pPr algn="ctr" eaLnBrk="1" hangingPunct="1">
              <a:buFontTx/>
              <a:buNone/>
            </a:pPr>
            <a:r>
              <a:rPr lang="ar-MA" sz="2800" dirty="0" smtClean="0"/>
              <a:t> </a:t>
            </a:r>
          </a:p>
          <a:p>
            <a:pPr algn="ctr" eaLnBrk="1" hangingPunct="1">
              <a:buFontTx/>
              <a:buNone/>
            </a:pPr>
            <a:endParaRPr lang="fr-FR" sz="2800" dirty="0" smtClean="0"/>
          </a:p>
          <a:p>
            <a:pPr algn="r" eaLnBrk="1" hangingPunct="1">
              <a:buFontTx/>
              <a:buNone/>
            </a:pPr>
            <a:r>
              <a:rPr lang="fr-FR" sz="2000" b="1" dirty="0" smtClean="0">
                <a:latin typeface="Arial" charset="0"/>
              </a:rPr>
              <a:t> </a:t>
            </a:r>
            <a:r>
              <a:rPr lang="fr-FR" sz="2800" b="1" dirty="0" smtClean="0">
                <a:latin typeface="Arial" charset="0"/>
              </a:rPr>
              <a:t> </a:t>
            </a:r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EC5FB2-2B11-4013-AF2C-6505485C9941}" type="slidenum">
              <a:rPr lang="fr-FR"/>
              <a:pPr>
                <a:defRPr/>
              </a:pPr>
              <a:t>10</a:t>
            </a:fld>
            <a:endParaRPr lang="fr-FR"/>
          </a:p>
        </p:txBody>
      </p:sp>
      <p:sp>
        <p:nvSpPr>
          <p:cNvPr id="3" name="Rectangle 8"/>
          <p:cNvSpPr txBox="1">
            <a:spLocks noGrp="1" noChangeArrowheads="1"/>
          </p:cNvSpPr>
          <p:nvPr/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fld id="{A4321E59-B854-46AE-81FD-80EC67DC8407}" type="slidenum">
              <a:rPr lang="ar-SA" sz="1200" b="1">
                <a:latin typeface="+mn-lt"/>
              </a:rPr>
              <a:pPr algn="r">
                <a:defRPr/>
              </a:pPr>
              <a:t>10</a:t>
            </a:fld>
            <a:endParaRPr lang="fr-FR" sz="1200" b="1">
              <a:latin typeface="+mn-lt"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85860"/>
            <a:ext cx="8929688" cy="5715026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FontTx/>
              <a:buNone/>
            </a:pPr>
            <a:endParaRPr lang="fr-FR" sz="1800" b="1" dirty="0" smtClean="0">
              <a:latin typeface="Arial Black" pitchFamily="34" charset="0"/>
              <a:cs typeface="Simplified Arabic" pitchFamily="2" charset="-78"/>
            </a:endParaRPr>
          </a:p>
          <a:p>
            <a:pPr marL="457200" indent="-457200" algn="r" rtl="1">
              <a:lnSpc>
                <a:spcPct val="90000"/>
              </a:lnSpc>
            </a:pP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مجال البحث :</a:t>
            </a:r>
            <a:r>
              <a:rPr lang="ar-S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</a:t>
            </a:r>
          </a:p>
          <a:p>
            <a:pPr marL="857250" lvl="1" indent="-457200" algn="r" rtl="1">
              <a:lnSpc>
                <a:spcPct val="150000"/>
              </a:lnSpc>
            </a:pP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جميع الوحدات الإنتاجية التي لا تتوفر على محاسبة؛</a:t>
            </a:r>
          </a:p>
          <a:p>
            <a:pPr marL="857250" lvl="1" indent="-457200" algn="r" rtl="1">
              <a:lnSpc>
                <a:spcPct val="150000"/>
              </a:lnSpc>
            </a:pP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يقصد بالمحاسبة، نظام المحاسبة المعتمد لدى الشركات والذي يوافق النظام </a:t>
            </a:r>
            <a:r>
              <a:rPr lang="ar-SA" b="1" dirty="0" err="1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المحاسباتي</a:t>
            </a: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الجاري </a:t>
            </a:r>
            <a:r>
              <a:rPr lang="ar-SA" b="1" dirty="0" err="1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به</a:t>
            </a: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العمل في المغرب؛</a:t>
            </a:r>
          </a:p>
          <a:p>
            <a:pPr marL="857250" lvl="1" indent="-457200" algn="r" rtl="1">
              <a:lnSpc>
                <a:spcPct val="150000"/>
              </a:lnSpc>
            </a:pP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يقتصر البحث على الوحدات غير </a:t>
            </a:r>
            <a:r>
              <a:rPr lang="ar-SA" b="1" dirty="0" err="1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الفلاحية</a:t>
            </a: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، إلا</a:t>
            </a:r>
            <a:r>
              <a:rPr lang="ar-M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أن</a:t>
            </a: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البحث يهم أيضا الأنشطة التجارية </a:t>
            </a:r>
            <a:r>
              <a:rPr lang="ar-SA" b="1" dirty="0" err="1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و</a:t>
            </a: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الأنشطة المتعلقة بالصناعة التقليدية التي يمارسها الفلاحون كأنشطة ثانوية؛</a:t>
            </a:r>
            <a:endParaRPr lang="fr-FR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pPr marL="457200" indent="-457200" algn="r" rtl="1">
              <a:lnSpc>
                <a:spcPct val="90000"/>
              </a:lnSpc>
              <a:buFontTx/>
              <a:buNone/>
            </a:pPr>
            <a:endParaRPr lang="ar-SA" sz="1400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pPr marL="457200" indent="-457200" algn="r" rtl="1">
              <a:lnSpc>
                <a:spcPct val="90000"/>
              </a:lnSpc>
            </a:pP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الفترة المرجعية :</a:t>
            </a:r>
            <a:endParaRPr lang="ar-SA" sz="1800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pPr marL="457200" indent="-457200" algn="r" rtl="1">
              <a:lnSpc>
                <a:spcPct val="150000"/>
              </a:lnSpc>
              <a:buFontTx/>
              <a:buNone/>
            </a:pPr>
            <a:r>
              <a:rPr lang="ar-S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     </a:t>
            </a:r>
            <a:r>
              <a:rPr lang="ar-S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قصد الأخذ بعين الاعتبار </a:t>
            </a:r>
            <a:r>
              <a:rPr lang="ar-M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</a:t>
            </a:r>
            <a:r>
              <a:rPr lang="ar-S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لتغيرات الموسمية للأنشطة غير المنظمة، </a:t>
            </a:r>
            <a:r>
              <a:rPr lang="ar-M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امتد </a:t>
            </a:r>
            <a:r>
              <a:rPr lang="ar-S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البحث سنة </a:t>
            </a:r>
            <a:r>
              <a:rPr lang="ar-M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كاملة</a:t>
            </a:r>
            <a:r>
              <a:rPr lang="ar-S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من فاتح </a:t>
            </a:r>
            <a:r>
              <a:rPr lang="ar-SA" sz="2000" b="1" dirty="0" err="1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دجنبر</a:t>
            </a:r>
            <a:r>
              <a:rPr lang="ar-S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2006 إلى 30 </a:t>
            </a:r>
            <a:r>
              <a:rPr lang="ar-SA" sz="2000" b="1" dirty="0" err="1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نونبر</a:t>
            </a:r>
            <a:r>
              <a:rPr lang="ar-S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2007؛</a:t>
            </a:r>
          </a:p>
          <a:p>
            <a:pPr marL="457200" indent="-457200" algn="r" rtl="1">
              <a:lnSpc>
                <a:spcPct val="90000"/>
              </a:lnSpc>
              <a:buFontTx/>
              <a:buNone/>
            </a:pPr>
            <a:r>
              <a:rPr lang="ar-S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</a:t>
            </a:r>
          </a:p>
          <a:p>
            <a:pPr marL="457200" indent="-457200">
              <a:lnSpc>
                <a:spcPct val="90000"/>
              </a:lnSpc>
            </a:pPr>
            <a:endParaRPr lang="fr-FR" sz="1800" b="1" dirty="0" smtClean="0">
              <a:latin typeface="Arial Black" pitchFamily="34" charset="0"/>
            </a:endParaRPr>
          </a:p>
          <a:p>
            <a:pPr marL="457200" indent="-457200">
              <a:lnSpc>
                <a:spcPct val="90000"/>
              </a:lnSpc>
            </a:pPr>
            <a:endParaRPr lang="fr-FR" sz="2000" b="1" dirty="0" smtClean="0">
              <a:solidFill>
                <a:schemeClr val="tx1"/>
              </a:solidFill>
            </a:endParaRPr>
          </a:p>
        </p:txBody>
      </p:sp>
      <p:sp>
        <p:nvSpPr>
          <p:cNvPr id="8197" name="Rectangle 2"/>
          <p:cNvSpPr>
            <a:spLocks noChangeArrowheads="1"/>
          </p:cNvSpPr>
          <p:nvPr/>
        </p:nvSpPr>
        <p:spPr bwMode="auto">
          <a:xfrm>
            <a:off x="571472" y="571480"/>
            <a:ext cx="792162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rtl="1"/>
            <a:r>
              <a:rPr lang="ar-SA" sz="4400" dirty="0">
                <a:solidFill>
                  <a:srgbClr val="7B003B"/>
                </a:solidFill>
                <a:latin typeface="Berlin Sans FB Demi" pitchFamily="34" charset="0"/>
                <a:cs typeface="Simplified Arabic" pitchFamily="2" charset="-78"/>
              </a:rPr>
              <a:t>الجوانب المنهجية</a:t>
            </a:r>
            <a:endParaRPr lang="fr-FR" sz="4400" dirty="0">
              <a:solidFill>
                <a:srgbClr val="7B003B"/>
              </a:solidFill>
              <a:latin typeface="Berlin Sans FB Demi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D121C3-C481-4B0C-93C2-43D56D95EBAD}" type="slidenum">
              <a:rPr lang="fr-FR"/>
              <a:pPr>
                <a:defRPr/>
              </a:pPr>
              <a:t>11</a:t>
            </a:fld>
            <a:endParaRPr lang="fr-FR"/>
          </a:p>
        </p:txBody>
      </p:sp>
      <p:sp>
        <p:nvSpPr>
          <p:cNvPr id="3" name="Rectangle 8"/>
          <p:cNvSpPr txBox="1">
            <a:spLocks noGrp="1" noChangeArrowheads="1"/>
          </p:cNvSpPr>
          <p:nvPr/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fld id="{E98A8F93-23C2-4E3A-9FE5-1276A06DC797}" type="slidenum">
              <a:rPr lang="ar-SA" sz="1200" b="1">
                <a:latin typeface="+mn-lt"/>
              </a:rPr>
              <a:pPr algn="r">
                <a:defRPr/>
              </a:pPr>
              <a:t>11</a:t>
            </a:fld>
            <a:endParaRPr lang="fr-FR" sz="1200" b="1">
              <a:latin typeface="+mn-lt"/>
            </a:endParaRP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484313"/>
            <a:ext cx="8786813" cy="4643437"/>
          </a:xfrm>
        </p:spPr>
        <p:txBody>
          <a:bodyPr/>
          <a:lstStyle/>
          <a:p>
            <a:pPr marL="457200" indent="-457200">
              <a:lnSpc>
                <a:spcPct val="80000"/>
              </a:lnSpc>
            </a:pPr>
            <a:endParaRPr lang="fr-FR" sz="1800" b="1" dirty="0" smtClean="0">
              <a:latin typeface="Arial Black" pitchFamily="34" charset="0"/>
            </a:endParaRPr>
          </a:p>
          <a:p>
            <a:pPr marL="457200" indent="-457200" algn="r" rtl="1">
              <a:lnSpc>
                <a:spcPct val="80000"/>
              </a:lnSpc>
            </a:pPr>
            <a:endParaRPr lang="ar-SA" sz="1800" b="1" dirty="0" smtClean="0">
              <a:latin typeface="Arial Black" pitchFamily="34" charset="0"/>
              <a:cs typeface="Simplified Arabic" pitchFamily="2" charset="-78"/>
            </a:endParaRPr>
          </a:p>
          <a:p>
            <a:pPr marL="457200" indent="-457200" algn="r" rtl="1">
              <a:lnSpc>
                <a:spcPct val="150000"/>
              </a:lnSpc>
              <a:buFontTx/>
              <a:buNone/>
            </a:pPr>
            <a:r>
              <a:rPr lang="ar-S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منهجية المعاينة المعتمدة تقوم على أساس نظام البحوث الذي </a:t>
            </a:r>
            <a:r>
              <a:rPr lang="ar-M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يجمع </a:t>
            </a:r>
            <a:r>
              <a:rPr lang="ar-S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بين الأسر </a:t>
            </a:r>
            <a:r>
              <a:rPr lang="ar-SA" sz="1800" b="1" dirty="0" err="1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و</a:t>
            </a:r>
            <a:r>
              <a:rPr lang="ar-S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المنتجين غير المنظمين </a:t>
            </a:r>
            <a:r>
              <a:rPr lang="ar-SA" sz="1800" b="1" dirty="0" err="1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و</a:t>
            </a:r>
            <a:r>
              <a:rPr lang="ar-S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يتم </a:t>
            </a:r>
            <a:endParaRPr lang="ar-MA" sz="1800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pPr marL="457200" indent="-457200" algn="r" rtl="1">
              <a:lnSpc>
                <a:spcPct val="150000"/>
              </a:lnSpc>
              <a:buFontTx/>
              <a:buNone/>
            </a:pPr>
            <a:r>
              <a:rPr lang="ar-M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عبر </a:t>
            </a:r>
            <a:r>
              <a:rPr lang="ar-S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مرحلتين  :</a:t>
            </a:r>
          </a:p>
          <a:p>
            <a:pPr marL="457200" indent="-457200" algn="r" rtl="1">
              <a:lnSpc>
                <a:spcPct val="80000"/>
              </a:lnSpc>
              <a:buFontTx/>
              <a:buNone/>
            </a:pPr>
            <a:endParaRPr lang="ar-SA" sz="1800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pPr marL="457200" indent="-457200" algn="r" rtl="1">
              <a:lnSpc>
                <a:spcPct val="80000"/>
              </a:lnSpc>
            </a:pPr>
            <a:r>
              <a:rPr lang="ar-S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المرحلة الأولى</a:t>
            </a:r>
            <a:r>
              <a:rPr lang="ar-S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:</a:t>
            </a:r>
            <a:r>
              <a:rPr lang="ar-M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</a:t>
            </a:r>
            <a:r>
              <a:rPr lang="ar-S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تحديد عينة مكونة من وحدات الإنتاج غير المنظم اعتمادا على البحث الوطني حول التشغيل</a:t>
            </a:r>
            <a:r>
              <a:rPr lang="ar-M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؛</a:t>
            </a:r>
            <a:r>
              <a:rPr lang="ar-S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</a:t>
            </a:r>
          </a:p>
          <a:p>
            <a:pPr marL="857250" lvl="1" indent="-457200" algn="r" rtl="1">
              <a:lnSpc>
                <a:spcPct val="80000"/>
              </a:lnSpc>
            </a:pPr>
            <a:endParaRPr lang="ar-SA" sz="1800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pPr marL="457200" indent="-457200" algn="r" rtl="1">
              <a:lnSpc>
                <a:spcPct val="80000"/>
              </a:lnSpc>
              <a:buFontTx/>
              <a:buNone/>
            </a:pPr>
            <a:endParaRPr lang="ar-SA" sz="1600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pPr marL="457200" indent="-457200" algn="r" rtl="1">
              <a:lnSpc>
                <a:spcPct val="80000"/>
              </a:lnSpc>
            </a:pPr>
            <a:r>
              <a:rPr lang="ar-S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المرحلة الثانية :</a:t>
            </a:r>
            <a:r>
              <a:rPr lang="ar-M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</a:t>
            </a:r>
            <a:r>
              <a:rPr lang="ar-S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بحث الوحدات غير المنظمة التي تم تحديدها في المرحلة الأولى</a:t>
            </a:r>
            <a:r>
              <a:rPr lang="ar-M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.</a:t>
            </a:r>
            <a:endParaRPr lang="fr-FR" sz="1800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pPr marL="857250" lvl="1" indent="-457200" algn="r" rtl="1">
              <a:lnSpc>
                <a:spcPct val="80000"/>
              </a:lnSpc>
            </a:pPr>
            <a:endParaRPr lang="fr-FR" sz="1800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pPr marL="857250" lvl="1" indent="-457200" algn="r" rtl="1">
              <a:lnSpc>
                <a:spcPct val="80000"/>
              </a:lnSpc>
              <a:buFont typeface="Arial" charset="0"/>
              <a:buNone/>
            </a:pPr>
            <a:endParaRPr lang="fr-FR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Simplified Arabic" pitchFamily="2" charset="-78"/>
            </a:endParaRPr>
          </a:p>
          <a:p>
            <a:pPr marL="457200" indent="-457200" algn="r" rtl="1">
              <a:lnSpc>
                <a:spcPct val="150000"/>
              </a:lnSpc>
            </a:pPr>
            <a:r>
              <a:rPr lang="ar-S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</a:t>
            </a:r>
            <a:r>
              <a:rPr lang="ar-S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العينة المستجوبة :</a:t>
            </a:r>
            <a:r>
              <a:rPr lang="ar-S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</a:t>
            </a:r>
          </a:p>
          <a:p>
            <a:pPr marL="857250" lvl="1" indent="-457200" algn="r" rtl="1">
              <a:lnSpc>
                <a:spcPct val="80000"/>
              </a:lnSpc>
            </a:pPr>
            <a:r>
              <a:rPr lang="ar-S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10259</a:t>
            </a:r>
            <a:r>
              <a:rPr lang="ar-SA" sz="14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</a:t>
            </a:r>
            <a:r>
              <a:rPr lang="ar-S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وحدة إنتاج غير منظم تمثل مختلف أصناف المنتجين غير المنظمين</a:t>
            </a:r>
            <a:r>
              <a:rPr lang="ar-MA" sz="18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.</a:t>
            </a:r>
            <a:endParaRPr lang="fr-FR" sz="1800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pPr marL="857250" lvl="1" indent="-457200" algn="r" rtl="1">
              <a:lnSpc>
                <a:spcPct val="80000"/>
              </a:lnSpc>
            </a:pPr>
            <a:endParaRPr lang="ar-SA" sz="1800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pPr marL="457200" indent="-457200">
              <a:lnSpc>
                <a:spcPct val="80000"/>
              </a:lnSpc>
            </a:pPr>
            <a:endParaRPr lang="fr-FR" sz="1800" b="1" dirty="0" smtClean="0">
              <a:latin typeface="Arial Black" pitchFamily="34" charset="0"/>
            </a:endParaRPr>
          </a:p>
          <a:p>
            <a:pPr marL="457200" indent="-457200">
              <a:lnSpc>
                <a:spcPct val="80000"/>
              </a:lnSpc>
            </a:pPr>
            <a:endParaRPr lang="fr-FR" sz="1800" b="1" dirty="0" smtClean="0">
              <a:latin typeface="Arial Black" pitchFamily="34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1500" y="842963"/>
            <a:ext cx="7921625" cy="714375"/>
          </a:xfrm>
        </p:spPr>
        <p:txBody>
          <a:bodyPr/>
          <a:lstStyle/>
          <a:p>
            <a:pPr rtl="1" eaLnBrk="1" hangingPunct="1"/>
            <a:r>
              <a:rPr lang="ar-SA" b="0" smtClean="0">
                <a:latin typeface="Berlin Sans FB Demi" pitchFamily="34" charset="0"/>
                <a:cs typeface="Simplified Arabic" pitchFamily="2" charset="-78"/>
              </a:rPr>
              <a:t>الجوانب المنهجية : خطة المعاينة</a:t>
            </a:r>
            <a:endParaRPr lang="fr-FR" b="0" smtClean="0">
              <a:latin typeface="Berlin Sans FB Demi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F13F3FB-1E5E-4F4F-89C2-D228DBACF287}" type="slidenum">
              <a:rPr lang="fr-FR"/>
              <a:pPr>
                <a:defRPr/>
              </a:pPr>
              <a:t>12</a:t>
            </a:fld>
            <a:endParaRPr lang="fr-FR"/>
          </a:p>
        </p:txBody>
      </p:sp>
      <p:sp>
        <p:nvSpPr>
          <p:cNvPr id="3" name="Rectangle 8"/>
          <p:cNvSpPr txBox="1">
            <a:spLocks noGrp="1" noChangeArrowheads="1"/>
          </p:cNvSpPr>
          <p:nvPr/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fld id="{9EB845E7-F449-4D15-819A-71A7926EC58E}" type="slidenum">
              <a:rPr lang="ar-SA" sz="1200" b="1">
                <a:latin typeface="+mn-lt"/>
              </a:rPr>
              <a:pPr algn="r">
                <a:defRPr/>
              </a:pPr>
              <a:t>12</a:t>
            </a:fld>
            <a:endParaRPr lang="fr-FR" sz="1200" b="1">
              <a:latin typeface="+mn-lt"/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708275"/>
            <a:ext cx="7921625" cy="785813"/>
          </a:xfrm>
        </p:spPr>
        <p:txBody>
          <a:bodyPr/>
          <a:lstStyle/>
          <a:p>
            <a:pPr rtl="1" eaLnBrk="1" hangingPunct="1"/>
            <a:r>
              <a:rPr lang="ar-SA" sz="4800" b="0" smtClean="0">
                <a:latin typeface="Berlin Sans FB Demi" pitchFamily="34" charset="0"/>
                <a:cs typeface="Simplified Arabic" pitchFamily="2" charset="-78"/>
              </a:rPr>
              <a:t>أهم النتائج</a:t>
            </a:r>
            <a:endParaRPr lang="fr-FR" sz="4800" b="0" smtClean="0">
              <a:latin typeface="Berlin Sans FB Demi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E71EF5A-583C-4847-836A-AEBF38EC1CB4}" type="slidenum">
              <a:rPr lang="fr-FR"/>
              <a:pPr>
                <a:defRPr/>
              </a:pPr>
              <a:t>13</a:t>
            </a:fld>
            <a:endParaRPr lang="fr-FR"/>
          </a:p>
        </p:txBody>
      </p:sp>
      <p:sp>
        <p:nvSpPr>
          <p:cNvPr id="3" name="Rectangle 8"/>
          <p:cNvSpPr txBox="1">
            <a:spLocks noGrp="1" noChangeArrowheads="1"/>
          </p:cNvSpPr>
          <p:nvPr/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fld id="{6B196056-826F-4ECC-BC39-1ACE529E378D}" type="slidenum">
              <a:rPr lang="ar-SA" sz="1200" b="1">
                <a:latin typeface="+mn-lt"/>
              </a:rPr>
              <a:pPr algn="r">
                <a:defRPr/>
              </a:pPr>
              <a:t>13</a:t>
            </a:fld>
            <a:endParaRPr lang="fr-FR" sz="1200" b="1">
              <a:latin typeface="+mn-lt"/>
            </a:endParaRPr>
          </a:p>
        </p:txBody>
      </p:sp>
      <p:graphicFrame>
        <p:nvGraphicFramePr>
          <p:cNvPr id="10" name="Graphique 9"/>
          <p:cNvGraphicFramePr/>
          <p:nvPr/>
        </p:nvGraphicFramePr>
        <p:xfrm>
          <a:off x="834998" y="1206484"/>
          <a:ext cx="7572428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785813" y="714375"/>
            <a:ext cx="7358062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توزيع </a:t>
            </a:r>
            <a:r>
              <a:rPr lang="ar-MA" sz="2400" b="1" dirty="0" err="1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ال</a:t>
            </a: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وحدات </a:t>
            </a:r>
            <a:r>
              <a:rPr lang="ar-MA" sz="2400" b="1" dirty="0" err="1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ال</a:t>
            </a: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إنتاج</a:t>
            </a:r>
            <a:r>
              <a:rPr lang="ar-MA" sz="2400" b="1" dirty="0" err="1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ية</a:t>
            </a: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 غير </a:t>
            </a:r>
            <a:r>
              <a:rPr lang="ar-MA" sz="2400" b="1" dirty="0" err="1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ال</a:t>
            </a: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منظم</a:t>
            </a:r>
            <a:r>
              <a:rPr lang="ar-MA" sz="2400" b="1" dirty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ة</a:t>
            </a: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 حسب </a:t>
            </a:r>
            <a:r>
              <a:rPr lang="ar-MA" sz="2400" b="1" dirty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قطاع النشاط</a:t>
            </a:r>
            <a:endParaRPr lang="fr-FR" sz="2400" b="1" dirty="0">
              <a:solidFill>
                <a:srgbClr val="7B003B"/>
              </a:solidFill>
              <a:latin typeface="Berlin Sans FB Demi" pitchFamily="34" charset="0"/>
              <a:ea typeface="+mj-ea"/>
              <a:cs typeface="Simplified Arabic" pitchFamily="2" charset="-78"/>
            </a:endParaRPr>
          </a:p>
        </p:txBody>
      </p:sp>
      <p:sp>
        <p:nvSpPr>
          <p:cNvPr id="12294" name="Text Box 11"/>
          <p:cNvSpPr txBox="1">
            <a:spLocks noChangeArrowheads="1"/>
          </p:cNvSpPr>
          <p:nvPr/>
        </p:nvSpPr>
        <p:spPr bwMode="auto">
          <a:xfrm>
            <a:off x="719138" y="5300663"/>
            <a:ext cx="8424862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12295" name="Text Box 12"/>
          <p:cNvSpPr txBox="1">
            <a:spLocks noChangeArrowheads="1"/>
          </p:cNvSpPr>
          <p:nvPr/>
        </p:nvSpPr>
        <p:spPr bwMode="auto">
          <a:xfrm>
            <a:off x="468313" y="5000625"/>
            <a:ext cx="8280400" cy="17414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  <a:buFontTx/>
              <a:buChar char="•"/>
            </a:pPr>
            <a:r>
              <a:rPr lang="ar-SA" b="1">
                <a:solidFill>
                  <a:schemeClr val="tx1"/>
                </a:solidFill>
              </a:rPr>
              <a:t> انتقل عدد وحدات الإنتاج غير المنظمة من </a:t>
            </a:r>
            <a:r>
              <a:rPr lang="fr-FR" b="1">
                <a:solidFill>
                  <a:schemeClr val="tx1"/>
                </a:solidFill>
              </a:rPr>
              <a:t>1,233</a:t>
            </a:r>
            <a:r>
              <a:rPr lang="ar-SA" b="1">
                <a:solidFill>
                  <a:schemeClr val="tx1"/>
                </a:solidFill>
              </a:rPr>
              <a:t> مليون إلى </a:t>
            </a:r>
            <a:r>
              <a:rPr lang="fr-FR" b="1">
                <a:solidFill>
                  <a:schemeClr val="tx1"/>
                </a:solidFill>
              </a:rPr>
              <a:t>1,550</a:t>
            </a:r>
            <a:r>
              <a:rPr lang="ar-SA" b="1">
                <a:solidFill>
                  <a:schemeClr val="tx1"/>
                </a:solidFill>
              </a:rPr>
              <a:t> مليون خلال 8 سنوات، أي في المتوسط</a:t>
            </a:r>
            <a:r>
              <a:rPr lang="ar-MA" b="1">
                <a:solidFill>
                  <a:schemeClr val="tx1"/>
                </a:solidFill>
              </a:rPr>
              <a:t> تم خلق</a:t>
            </a:r>
            <a:r>
              <a:rPr lang="ar-SA" b="1">
                <a:solidFill>
                  <a:schemeClr val="tx1"/>
                </a:solidFill>
              </a:rPr>
              <a:t> </a:t>
            </a:r>
            <a:r>
              <a:rPr lang="ar-MA" b="1">
                <a:solidFill>
                  <a:schemeClr val="tx1"/>
                </a:solidFill>
              </a:rPr>
              <a:t>40000</a:t>
            </a:r>
            <a:r>
              <a:rPr lang="ar-SA" b="1">
                <a:solidFill>
                  <a:schemeClr val="tx1"/>
                </a:solidFill>
              </a:rPr>
              <a:t>وحدة  جديدة </a:t>
            </a:r>
            <a:r>
              <a:rPr lang="ar-MA" b="1">
                <a:solidFill>
                  <a:schemeClr val="tx1"/>
                </a:solidFill>
              </a:rPr>
              <a:t>سنويا</a:t>
            </a:r>
            <a:r>
              <a:rPr lang="ar-SA" b="1">
                <a:solidFill>
                  <a:schemeClr val="tx1"/>
                </a:solidFill>
              </a:rPr>
              <a:t>؛</a:t>
            </a:r>
          </a:p>
          <a:p>
            <a:pPr algn="r" rtl="1">
              <a:spcBef>
                <a:spcPct val="50000"/>
              </a:spcBef>
              <a:buFontTx/>
              <a:buChar char="•"/>
            </a:pPr>
            <a:r>
              <a:rPr lang="ar-SA" b="1">
                <a:solidFill>
                  <a:schemeClr val="tx1"/>
                </a:solidFill>
              </a:rPr>
              <a:t> ما زالت التجارة هي القطاع الغالب في القطاع الغير المنظم حيث </a:t>
            </a:r>
            <a:r>
              <a:rPr lang="ar-MA" b="1">
                <a:solidFill>
                  <a:schemeClr val="tx1"/>
                </a:solidFill>
              </a:rPr>
              <a:t>تشمل57,4 </a:t>
            </a:r>
            <a:r>
              <a:rPr lang="fr-FR" b="1">
                <a:solidFill>
                  <a:schemeClr val="tx1"/>
                </a:solidFill>
              </a:rPr>
              <a:t>% </a:t>
            </a:r>
            <a:r>
              <a:rPr lang="ar-MA" b="1">
                <a:solidFill>
                  <a:schemeClr val="tx1"/>
                </a:solidFill>
              </a:rPr>
              <a:t> من مجمل وحدات القطاع </a:t>
            </a:r>
            <a:r>
              <a:rPr lang="ar-SA" b="1">
                <a:solidFill>
                  <a:schemeClr val="tx1"/>
                </a:solidFill>
              </a:rPr>
              <a:t>أي بزيادة 6</a:t>
            </a:r>
            <a:r>
              <a:rPr lang="fr-FR" b="1">
                <a:solidFill>
                  <a:schemeClr val="tx1"/>
                </a:solidFill>
              </a:rPr>
              <a:t>,</a:t>
            </a:r>
            <a:r>
              <a:rPr lang="ar-SA" b="1">
                <a:solidFill>
                  <a:schemeClr val="tx1"/>
                </a:solidFill>
              </a:rPr>
              <a:t>4</a:t>
            </a:r>
            <a:r>
              <a:rPr lang="ar-SA">
                <a:solidFill>
                  <a:schemeClr val="tx1"/>
                </a:solidFill>
              </a:rPr>
              <a:t> </a:t>
            </a:r>
            <a:r>
              <a:rPr lang="ar-SA" b="1">
                <a:solidFill>
                  <a:schemeClr val="tx1"/>
                </a:solidFill>
              </a:rPr>
              <a:t>نقطة مقارنة مع سنة 1999.</a:t>
            </a:r>
          </a:p>
          <a:p>
            <a:pPr algn="r" rtl="1">
              <a:spcBef>
                <a:spcPct val="50000"/>
              </a:spcBef>
              <a:buFontTx/>
              <a:buChar char="•"/>
            </a:pPr>
            <a:endParaRPr lang="fr-FR" b="1">
              <a:solidFill>
                <a:schemeClr val="bg2"/>
              </a:solidFill>
            </a:endParaRPr>
          </a:p>
        </p:txBody>
      </p:sp>
      <p:sp>
        <p:nvSpPr>
          <p:cNvPr id="12296" name="Text Box 13"/>
          <p:cNvSpPr txBox="1">
            <a:spLocks noChangeArrowheads="1"/>
          </p:cNvSpPr>
          <p:nvPr/>
        </p:nvSpPr>
        <p:spPr bwMode="auto">
          <a:xfrm>
            <a:off x="1331913" y="4508500"/>
            <a:ext cx="1727200" cy="3048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1400" b="1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البناء والأشغال العمومية</a:t>
            </a:r>
            <a:endParaRPr lang="fr-FR" sz="1400" b="1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</p:txBody>
      </p:sp>
      <p:sp>
        <p:nvSpPr>
          <p:cNvPr id="12297" name="Text Box 14"/>
          <p:cNvSpPr txBox="1">
            <a:spLocks noChangeArrowheads="1"/>
          </p:cNvSpPr>
          <p:nvPr/>
        </p:nvSpPr>
        <p:spPr bwMode="auto">
          <a:xfrm>
            <a:off x="3203575" y="4508500"/>
            <a:ext cx="1081088" cy="3048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1400" b="1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التجارة</a:t>
            </a:r>
            <a:endParaRPr lang="fr-FR" sz="1400" b="1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</p:txBody>
      </p:sp>
      <p:sp>
        <p:nvSpPr>
          <p:cNvPr id="12298" name="Text Box 15"/>
          <p:cNvSpPr txBox="1">
            <a:spLocks noChangeArrowheads="1"/>
          </p:cNvSpPr>
          <p:nvPr/>
        </p:nvSpPr>
        <p:spPr bwMode="auto">
          <a:xfrm>
            <a:off x="4643438" y="4508500"/>
            <a:ext cx="1081087" cy="3048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1400" b="1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الصناعة</a:t>
            </a:r>
            <a:endParaRPr lang="fr-FR" sz="1400" b="1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</p:txBody>
      </p:sp>
      <p:sp>
        <p:nvSpPr>
          <p:cNvPr id="12299" name="Text Box 16"/>
          <p:cNvSpPr txBox="1">
            <a:spLocks noChangeArrowheads="1"/>
          </p:cNvSpPr>
          <p:nvPr/>
        </p:nvSpPr>
        <p:spPr bwMode="auto">
          <a:xfrm>
            <a:off x="6227763" y="4508500"/>
            <a:ext cx="1081087" cy="3048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1400" b="1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الخدمات</a:t>
            </a:r>
            <a:endParaRPr lang="fr-FR" sz="1400" b="1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544D73-D0E6-4798-B80E-C5114CEA005A}" type="slidenum">
              <a:rPr lang="fr-FR"/>
              <a:pPr>
                <a:defRPr/>
              </a:pPr>
              <a:t>14</a:t>
            </a:fld>
            <a:endParaRPr lang="fr-FR"/>
          </a:p>
        </p:txBody>
      </p:sp>
      <p:sp>
        <p:nvSpPr>
          <p:cNvPr id="16387" name="Espace réservé du numéro de diapositive 4"/>
          <p:cNvSpPr txBox="1">
            <a:spLocks noGrp="1"/>
          </p:cNvSpPr>
          <p:nvPr/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EE64E212-98C0-4439-9A49-3B7547B09D31}" type="slidenum">
              <a:rPr lang="ar-SA" sz="1200" b="1">
                <a:latin typeface="Century Gothic" pitchFamily="34" charset="0"/>
              </a:rPr>
              <a:pPr algn="r"/>
              <a:t>14</a:t>
            </a:fld>
            <a:endParaRPr lang="fr-FR" sz="1200" b="1">
              <a:latin typeface="Century Gothic" pitchFamily="34" charset="0"/>
            </a:endParaRPr>
          </a:p>
        </p:txBody>
      </p:sp>
      <p:sp>
        <p:nvSpPr>
          <p:cNvPr id="21561" name="Text Box 57"/>
          <p:cNvSpPr txBox="1">
            <a:spLocks noChangeArrowheads="1"/>
          </p:cNvSpPr>
          <p:nvPr/>
        </p:nvSpPr>
        <p:spPr bwMode="auto">
          <a:xfrm>
            <a:off x="1357313" y="857250"/>
            <a:ext cx="68580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توزيع </a:t>
            </a:r>
            <a:r>
              <a:rPr lang="ar-MA" sz="2400" b="1" dirty="0" err="1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ال</a:t>
            </a: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وحدات </a:t>
            </a:r>
            <a:r>
              <a:rPr lang="ar-MA" sz="2400" b="1" dirty="0" err="1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ال</a:t>
            </a: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إنتاج</a:t>
            </a:r>
            <a:r>
              <a:rPr lang="ar-MA" sz="2400" b="1" dirty="0" err="1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ية</a:t>
            </a: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 غير </a:t>
            </a:r>
            <a:r>
              <a:rPr lang="ar-MA" sz="2400" b="1" dirty="0" err="1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ال</a:t>
            </a: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منظم</a:t>
            </a:r>
            <a:r>
              <a:rPr lang="ar-MA" sz="2400" b="1" dirty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ة</a:t>
            </a: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 حسب نوع المحل</a:t>
            </a:r>
            <a:endParaRPr lang="fr-FR" sz="2400" b="1" dirty="0">
              <a:solidFill>
                <a:srgbClr val="7B003B"/>
              </a:solidFill>
              <a:latin typeface="Berlin Sans FB Demi" pitchFamily="34" charset="0"/>
              <a:ea typeface="+mj-ea"/>
              <a:cs typeface="Simplified Arabic" pitchFamily="2" charset="-78"/>
            </a:endParaRPr>
          </a:p>
        </p:txBody>
      </p:sp>
      <p:graphicFrame>
        <p:nvGraphicFramePr>
          <p:cNvPr id="7" name="Graphique 6"/>
          <p:cNvGraphicFramePr/>
          <p:nvPr/>
        </p:nvGraphicFramePr>
        <p:xfrm>
          <a:off x="285720" y="1503348"/>
          <a:ext cx="8501122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390" name="Text Box 59"/>
          <p:cNvSpPr txBox="1">
            <a:spLocks noChangeArrowheads="1"/>
          </p:cNvSpPr>
          <p:nvPr/>
        </p:nvSpPr>
        <p:spPr bwMode="auto">
          <a:xfrm>
            <a:off x="1258888" y="4430713"/>
            <a:ext cx="1150937" cy="36671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بالمسكن</a:t>
            </a:r>
            <a:endParaRPr lang="fr-FR" b="1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</p:txBody>
      </p:sp>
      <p:sp>
        <p:nvSpPr>
          <p:cNvPr id="16391" name="Text Box 60"/>
          <p:cNvSpPr txBox="1">
            <a:spLocks noChangeArrowheads="1"/>
          </p:cNvSpPr>
          <p:nvPr/>
        </p:nvSpPr>
        <p:spPr bwMode="auto">
          <a:xfrm>
            <a:off x="3852863" y="4430713"/>
            <a:ext cx="1150937" cy="36671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بدون</a:t>
            </a:r>
            <a:r>
              <a:rPr lang="ar-SA"/>
              <a:t> </a:t>
            </a:r>
            <a:r>
              <a:rPr lang="ar-SA" b="1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محل</a:t>
            </a:r>
            <a:endParaRPr lang="fr-FR" b="1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</p:txBody>
      </p:sp>
      <p:sp>
        <p:nvSpPr>
          <p:cNvPr id="16392" name="Text Box 61"/>
          <p:cNvSpPr txBox="1">
            <a:spLocks noChangeArrowheads="1"/>
          </p:cNvSpPr>
          <p:nvPr/>
        </p:nvSpPr>
        <p:spPr bwMode="auto">
          <a:xfrm>
            <a:off x="6300788" y="4430713"/>
            <a:ext cx="1511300" cy="36671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متوفر</a:t>
            </a:r>
            <a:r>
              <a:rPr lang="ar-SA" b="1">
                <a:solidFill>
                  <a:schemeClr val="bg2"/>
                </a:solidFill>
                <a:latin typeface="Arial Black" pitchFamily="34" charset="0"/>
                <a:cs typeface="Simplified Arabic" pitchFamily="2" charset="-78"/>
              </a:rPr>
              <a:t> </a:t>
            </a:r>
            <a:r>
              <a:rPr lang="ar-SA" b="1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على</a:t>
            </a:r>
            <a:r>
              <a:rPr lang="ar-SA" b="1">
                <a:solidFill>
                  <a:schemeClr val="bg2"/>
                </a:solidFill>
                <a:latin typeface="Arial Black" pitchFamily="34" charset="0"/>
                <a:cs typeface="Simplified Arabic" pitchFamily="2" charset="-78"/>
              </a:rPr>
              <a:t> </a:t>
            </a:r>
            <a:r>
              <a:rPr lang="ar-SA" b="1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محل</a:t>
            </a:r>
            <a:endParaRPr lang="fr-FR" b="1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</p:txBody>
      </p:sp>
      <p:sp>
        <p:nvSpPr>
          <p:cNvPr id="16393" name="Text Box 62"/>
          <p:cNvSpPr txBox="1">
            <a:spLocks noChangeArrowheads="1"/>
          </p:cNvSpPr>
          <p:nvPr/>
        </p:nvSpPr>
        <p:spPr bwMode="auto">
          <a:xfrm>
            <a:off x="468313" y="5367338"/>
            <a:ext cx="8280400" cy="779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  <a:buFontTx/>
              <a:buChar char="•"/>
            </a:pPr>
            <a:r>
              <a:rPr lang="ar-SA" b="1">
                <a:solidFill>
                  <a:schemeClr val="bg2"/>
                </a:solidFill>
              </a:rPr>
              <a:t> </a:t>
            </a:r>
            <a:r>
              <a:rPr lang="ar-SA" b="1">
                <a:solidFill>
                  <a:schemeClr val="tx1"/>
                </a:solidFill>
              </a:rPr>
              <a:t>أكثر من وحدة إنتاج</a:t>
            </a:r>
            <a:r>
              <a:rPr lang="ar-MA" b="1">
                <a:solidFill>
                  <a:schemeClr val="tx1"/>
                </a:solidFill>
              </a:rPr>
              <a:t>ية</a:t>
            </a:r>
            <a:r>
              <a:rPr lang="ar-SA" b="1">
                <a:solidFill>
                  <a:schemeClr val="tx1"/>
                </a:solidFill>
              </a:rPr>
              <a:t> </a:t>
            </a:r>
            <a:r>
              <a:rPr lang="ar-MA" b="1">
                <a:solidFill>
                  <a:schemeClr val="tx1"/>
                </a:solidFill>
              </a:rPr>
              <a:t>من </a:t>
            </a:r>
            <a:r>
              <a:rPr lang="ar-SA" b="1">
                <a:solidFill>
                  <a:schemeClr val="tx1"/>
                </a:solidFill>
              </a:rPr>
              <a:t>اثن</a:t>
            </a:r>
            <a:r>
              <a:rPr lang="ar-MA" b="1">
                <a:solidFill>
                  <a:schemeClr val="tx1"/>
                </a:solidFill>
              </a:rPr>
              <a:t>ي</a:t>
            </a:r>
            <a:r>
              <a:rPr lang="ar-SA" b="1">
                <a:solidFill>
                  <a:schemeClr val="tx1"/>
                </a:solidFill>
              </a:rPr>
              <a:t>ن لا تتوفر على محل ؛</a:t>
            </a:r>
          </a:p>
          <a:p>
            <a:pPr algn="r" rtl="1">
              <a:spcBef>
                <a:spcPct val="50000"/>
              </a:spcBef>
              <a:buFontTx/>
              <a:buChar char="•"/>
            </a:pPr>
            <a:r>
              <a:rPr lang="ar-SA" b="1">
                <a:solidFill>
                  <a:schemeClr val="tx1"/>
                </a:solidFill>
              </a:rPr>
              <a:t> ممارسة </a:t>
            </a:r>
            <a:r>
              <a:rPr lang="ar-MA" b="1">
                <a:solidFill>
                  <a:schemeClr val="tx1"/>
                </a:solidFill>
              </a:rPr>
              <a:t>ال</a:t>
            </a:r>
            <a:r>
              <a:rPr lang="ar-SA" b="1">
                <a:solidFill>
                  <a:schemeClr val="tx1"/>
                </a:solidFill>
              </a:rPr>
              <a:t>نشاط </a:t>
            </a:r>
            <a:r>
              <a:rPr lang="ar-MA" b="1">
                <a:solidFill>
                  <a:schemeClr val="tx1"/>
                </a:solidFill>
              </a:rPr>
              <a:t>ال</a:t>
            </a:r>
            <a:r>
              <a:rPr lang="ar-SA" b="1">
                <a:solidFill>
                  <a:schemeClr val="tx1"/>
                </a:solidFill>
              </a:rPr>
              <a:t>مهني </a:t>
            </a:r>
            <a:r>
              <a:rPr lang="ar-MA" b="1">
                <a:solidFill>
                  <a:schemeClr val="tx1"/>
                </a:solidFill>
              </a:rPr>
              <a:t>بالمسكن </a:t>
            </a:r>
            <a:r>
              <a:rPr lang="ar-SA" b="1">
                <a:solidFill>
                  <a:schemeClr val="tx1"/>
                </a:solidFill>
              </a:rPr>
              <a:t>بدأ</a:t>
            </a:r>
            <a:r>
              <a:rPr lang="ar-MA" b="1">
                <a:solidFill>
                  <a:schemeClr val="tx1"/>
                </a:solidFill>
              </a:rPr>
              <a:t>ت</a:t>
            </a:r>
            <a:r>
              <a:rPr lang="ar-SA" b="1">
                <a:solidFill>
                  <a:schemeClr val="tx1"/>
                </a:solidFill>
              </a:rPr>
              <a:t> </a:t>
            </a:r>
            <a:r>
              <a:rPr lang="ar-MA" b="1">
                <a:solidFill>
                  <a:schemeClr val="tx1"/>
                </a:solidFill>
              </a:rPr>
              <a:t>ت</a:t>
            </a:r>
            <a:r>
              <a:rPr lang="ar-SA" b="1">
                <a:solidFill>
                  <a:schemeClr val="tx1"/>
                </a:solidFill>
              </a:rPr>
              <a:t>قل تدريجيا  .</a:t>
            </a:r>
            <a:endParaRPr lang="fr-FR" b="1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497A01-86BF-4E5D-8668-ACABC8D2B47A}" type="slidenum">
              <a:rPr lang="fr-FR"/>
              <a:pPr>
                <a:defRPr/>
              </a:pPr>
              <a:t>15</a:t>
            </a:fld>
            <a:endParaRPr lang="fr-FR"/>
          </a:p>
        </p:txBody>
      </p:sp>
      <p:graphicFrame>
        <p:nvGraphicFramePr>
          <p:cNvPr id="7" name="Graphique 6"/>
          <p:cNvGraphicFramePr/>
          <p:nvPr/>
        </p:nvGraphicFramePr>
        <p:xfrm>
          <a:off x="1071538" y="1500174"/>
          <a:ext cx="7500990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1643042" y="785794"/>
            <a:ext cx="642942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cs typeface="Simplified Arabic" pitchFamily="2" charset="-78"/>
              </a:rPr>
              <a:t>نسبة </a:t>
            </a:r>
            <a:r>
              <a:rPr lang="ar-MA" sz="2400" b="1" dirty="0" err="1">
                <a:solidFill>
                  <a:srgbClr val="7B003B"/>
                </a:solidFill>
                <a:latin typeface="Berlin Sans FB Demi" pitchFamily="34" charset="0"/>
                <a:cs typeface="Simplified Arabic" pitchFamily="2" charset="-78"/>
              </a:rPr>
              <a:t>ال</a:t>
            </a: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cs typeface="Simplified Arabic" pitchFamily="2" charset="-78"/>
              </a:rPr>
              <a:t>وحدات </a:t>
            </a:r>
            <a:r>
              <a:rPr lang="ar-MA" sz="2400" b="1" dirty="0" err="1">
                <a:solidFill>
                  <a:srgbClr val="7B003B"/>
                </a:solidFill>
                <a:latin typeface="Berlin Sans FB Demi" pitchFamily="34" charset="0"/>
                <a:cs typeface="Simplified Arabic" pitchFamily="2" charset="-78"/>
              </a:rPr>
              <a:t>ال</a:t>
            </a: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cs typeface="Simplified Arabic" pitchFamily="2" charset="-78"/>
              </a:rPr>
              <a:t>إنتاج</a:t>
            </a:r>
            <a:r>
              <a:rPr lang="ar-MA" sz="2400" b="1" dirty="0" err="1">
                <a:solidFill>
                  <a:srgbClr val="7B003B"/>
                </a:solidFill>
                <a:latin typeface="Berlin Sans FB Demi" pitchFamily="34" charset="0"/>
                <a:cs typeface="Simplified Arabic" pitchFamily="2" charset="-78"/>
              </a:rPr>
              <a:t>ية</a:t>
            </a: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cs typeface="Simplified Arabic" pitchFamily="2" charset="-78"/>
              </a:rPr>
              <a:t> غير </a:t>
            </a:r>
            <a:r>
              <a:rPr lang="ar-MA" sz="2400" b="1" dirty="0" err="1">
                <a:solidFill>
                  <a:srgbClr val="7B003B"/>
                </a:solidFill>
                <a:latin typeface="Berlin Sans FB Demi" pitchFamily="34" charset="0"/>
                <a:cs typeface="Simplified Arabic" pitchFamily="2" charset="-78"/>
              </a:rPr>
              <a:t>ال</a:t>
            </a: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cs typeface="Simplified Arabic" pitchFamily="2" charset="-78"/>
              </a:rPr>
              <a:t>منظم</a:t>
            </a:r>
            <a:r>
              <a:rPr lang="ar-MA" sz="2400" b="1" dirty="0">
                <a:solidFill>
                  <a:srgbClr val="7B003B"/>
                </a:solidFill>
                <a:latin typeface="Berlin Sans FB Demi" pitchFamily="34" charset="0"/>
                <a:cs typeface="Simplified Arabic" pitchFamily="2" charset="-78"/>
              </a:rPr>
              <a:t>ة</a:t>
            </a: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cs typeface="Simplified Arabic" pitchFamily="2" charset="-78"/>
              </a:rPr>
              <a:t> التي تسيرها نساء</a:t>
            </a:r>
            <a:endParaRPr lang="fr-FR" sz="2400" b="1" dirty="0">
              <a:solidFill>
                <a:srgbClr val="7B003B"/>
              </a:solidFill>
              <a:latin typeface="Berlin Sans FB Demi" pitchFamily="34" charset="0"/>
              <a:cs typeface="Simplified Arabic" pitchFamily="2" charset="-78"/>
            </a:endParaRPr>
          </a:p>
        </p:txBody>
      </p:sp>
      <p:sp>
        <p:nvSpPr>
          <p:cNvPr id="20485" name="Text Box 6"/>
          <p:cNvSpPr txBox="1">
            <a:spLocks noChangeArrowheads="1"/>
          </p:cNvSpPr>
          <p:nvPr/>
        </p:nvSpPr>
        <p:spPr bwMode="auto">
          <a:xfrm>
            <a:off x="468313" y="5000625"/>
            <a:ext cx="8351837" cy="779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  <a:buFontTx/>
              <a:buChar char="•"/>
            </a:pPr>
            <a:r>
              <a:rPr lang="ar-SA" b="1" dirty="0">
                <a:solidFill>
                  <a:schemeClr val="bg2"/>
                </a:solidFill>
              </a:rPr>
              <a:t> </a:t>
            </a:r>
            <a:r>
              <a:rPr lang="ar-SA" b="1" dirty="0">
                <a:solidFill>
                  <a:schemeClr val="tx1"/>
                </a:solidFill>
              </a:rPr>
              <a:t>وحدة </a:t>
            </a:r>
            <a:r>
              <a:rPr lang="ar-MA" b="1" dirty="0">
                <a:solidFill>
                  <a:schemeClr val="tx1"/>
                </a:solidFill>
              </a:rPr>
              <a:t>من أصل </a:t>
            </a:r>
            <a:r>
              <a:rPr lang="ar-SA" b="1" dirty="0">
                <a:solidFill>
                  <a:schemeClr val="tx1"/>
                </a:solidFill>
              </a:rPr>
              <a:t>عشرة تسيرها امرأة؛</a:t>
            </a:r>
          </a:p>
          <a:p>
            <a:pPr algn="r" rtl="1">
              <a:spcBef>
                <a:spcPct val="50000"/>
              </a:spcBef>
              <a:buFontTx/>
              <a:buChar char="•"/>
            </a:pPr>
            <a:r>
              <a:rPr lang="ar-SA" b="1" dirty="0">
                <a:solidFill>
                  <a:schemeClr val="tx1"/>
                </a:solidFill>
              </a:rPr>
              <a:t>ه</a:t>
            </a:r>
            <a:r>
              <a:rPr lang="ar-MA" b="1" dirty="0">
                <a:solidFill>
                  <a:schemeClr val="tx1"/>
                </a:solidFill>
              </a:rPr>
              <a:t>ذا</a:t>
            </a:r>
            <a:r>
              <a:rPr lang="ar-SA" b="1" dirty="0">
                <a:solidFill>
                  <a:schemeClr val="tx1"/>
                </a:solidFill>
              </a:rPr>
              <a:t> </a:t>
            </a:r>
            <a:r>
              <a:rPr lang="ar-MA" b="1" dirty="0">
                <a:solidFill>
                  <a:schemeClr val="tx1"/>
                </a:solidFill>
              </a:rPr>
              <a:t>العدد</a:t>
            </a:r>
            <a:r>
              <a:rPr lang="ar-SA" b="1" dirty="0">
                <a:solidFill>
                  <a:schemeClr val="tx1"/>
                </a:solidFill>
              </a:rPr>
              <a:t> </a:t>
            </a:r>
            <a:r>
              <a:rPr lang="ar-MA" b="1" dirty="0">
                <a:solidFill>
                  <a:schemeClr val="tx1"/>
                </a:solidFill>
              </a:rPr>
              <a:t>ي</a:t>
            </a:r>
            <a:r>
              <a:rPr lang="ar-SA" b="1" dirty="0">
                <a:solidFill>
                  <a:schemeClr val="tx1"/>
                </a:solidFill>
              </a:rPr>
              <a:t>صل إلى 1 </a:t>
            </a:r>
            <a:r>
              <a:rPr lang="ar-MA" b="1" dirty="0">
                <a:solidFill>
                  <a:schemeClr val="tx1"/>
                </a:solidFill>
              </a:rPr>
              <a:t>من </a:t>
            </a:r>
            <a:r>
              <a:rPr lang="ar-SA" b="1" dirty="0">
                <a:solidFill>
                  <a:schemeClr val="tx1"/>
                </a:solidFill>
              </a:rPr>
              <a:t>3 في قطاع الصناعة </a:t>
            </a:r>
            <a:r>
              <a:rPr lang="ar-SA" b="1" dirty="0" err="1">
                <a:solidFill>
                  <a:schemeClr val="tx1"/>
                </a:solidFill>
              </a:rPr>
              <a:t>و</a:t>
            </a:r>
            <a:r>
              <a:rPr lang="ar-MA" b="1" dirty="0">
                <a:solidFill>
                  <a:schemeClr val="tx1"/>
                </a:solidFill>
              </a:rPr>
              <a:t> هو</a:t>
            </a:r>
            <a:r>
              <a:rPr lang="ar-SA" b="1" dirty="0">
                <a:solidFill>
                  <a:schemeClr val="tx1"/>
                </a:solidFill>
              </a:rPr>
              <a:t> شبه منعدم في قطاع البناء </a:t>
            </a:r>
            <a:r>
              <a:rPr lang="ar-SA" b="1" dirty="0" err="1">
                <a:solidFill>
                  <a:schemeClr val="tx1"/>
                </a:solidFill>
              </a:rPr>
              <a:t>و</a:t>
            </a:r>
            <a:r>
              <a:rPr lang="ar-SA" b="1" dirty="0">
                <a:solidFill>
                  <a:schemeClr val="tx1"/>
                </a:solidFill>
              </a:rPr>
              <a:t> الأشغال العمومية.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1357290" y="4572008"/>
            <a:ext cx="1727200" cy="307777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1400" b="1" dirty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البناء والأشغال العمومية</a:t>
            </a:r>
            <a:endParaRPr lang="fr-FR" sz="1400" b="1" dirty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</p:txBody>
      </p:sp>
      <p:sp>
        <p:nvSpPr>
          <p:cNvPr id="20487" name="Text Box 8"/>
          <p:cNvSpPr txBox="1">
            <a:spLocks noChangeArrowheads="1"/>
          </p:cNvSpPr>
          <p:nvPr/>
        </p:nvSpPr>
        <p:spPr bwMode="auto">
          <a:xfrm>
            <a:off x="3071802" y="4572008"/>
            <a:ext cx="1081087" cy="3048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1400" b="1" dirty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التجارة</a:t>
            </a:r>
            <a:endParaRPr lang="fr-FR" sz="1400" b="1" dirty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</p:txBody>
      </p:sp>
      <p:sp>
        <p:nvSpPr>
          <p:cNvPr id="20488" name="Text Box 9"/>
          <p:cNvSpPr txBox="1">
            <a:spLocks noChangeArrowheads="1"/>
          </p:cNvSpPr>
          <p:nvPr/>
        </p:nvSpPr>
        <p:spPr bwMode="auto">
          <a:xfrm>
            <a:off x="4000496" y="4572008"/>
            <a:ext cx="1081088" cy="3048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1400" b="1" dirty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الصناعة</a:t>
            </a:r>
            <a:endParaRPr lang="fr-FR" sz="1400" b="1" dirty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</p:txBody>
      </p:sp>
      <p:sp>
        <p:nvSpPr>
          <p:cNvPr id="20489" name="Text Box 10"/>
          <p:cNvSpPr txBox="1">
            <a:spLocks noChangeArrowheads="1"/>
          </p:cNvSpPr>
          <p:nvPr/>
        </p:nvSpPr>
        <p:spPr bwMode="auto">
          <a:xfrm>
            <a:off x="5214942" y="4572008"/>
            <a:ext cx="1081088" cy="3048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1400" b="1" dirty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الخدمات</a:t>
            </a:r>
            <a:endParaRPr lang="fr-FR" sz="1400" b="1" dirty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</p:txBody>
      </p:sp>
      <p:sp>
        <p:nvSpPr>
          <p:cNvPr id="20490" name="Text Box 11"/>
          <p:cNvSpPr txBox="1">
            <a:spLocks noChangeArrowheads="1"/>
          </p:cNvSpPr>
          <p:nvPr/>
        </p:nvSpPr>
        <p:spPr bwMode="auto">
          <a:xfrm>
            <a:off x="6429388" y="4643446"/>
            <a:ext cx="1081087" cy="3048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1400" b="1" dirty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المجموع</a:t>
            </a:r>
            <a:endParaRPr lang="fr-FR" sz="1400" b="1" dirty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653947E-7275-4A5B-9033-9A9DFFB044C1}" type="slidenum">
              <a:rPr lang="fr-FR"/>
              <a:pPr>
                <a:defRPr/>
              </a:pPr>
              <a:t>16</a:t>
            </a:fld>
            <a:endParaRPr lang="fr-FR"/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1979613" y="908050"/>
            <a:ext cx="5040312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ar-SA" sz="2800" b="1" dirty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عرض الشغل في القطاع غير المنظم</a:t>
            </a:r>
            <a:endParaRPr lang="fr-FR" sz="2800" b="1" dirty="0">
              <a:solidFill>
                <a:srgbClr val="7B003B"/>
              </a:solidFill>
              <a:latin typeface="Berlin Sans FB Demi" pitchFamily="34" charset="0"/>
              <a:ea typeface="+mj-ea"/>
              <a:cs typeface="Simplified Arabic" pitchFamily="2" charset="-78"/>
            </a:endParaRPr>
          </a:p>
        </p:txBody>
      </p:sp>
      <p:graphicFrame>
        <p:nvGraphicFramePr>
          <p:cNvPr id="78360" name="Group 536"/>
          <p:cNvGraphicFramePr>
            <a:graphicFrameLocks noGrp="1"/>
          </p:cNvGraphicFramePr>
          <p:nvPr>
            <p:ph/>
          </p:nvPr>
        </p:nvGraphicFramePr>
        <p:xfrm>
          <a:off x="285721" y="1557338"/>
          <a:ext cx="8572560" cy="3157546"/>
        </p:xfrm>
        <a:graphic>
          <a:graphicData uri="http://schemas.openxmlformats.org/drawingml/2006/table">
            <a:tbl>
              <a:tblPr/>
              <a:tblGrid>
                <a:gridCol w="623035"/>
                <a:gridCol w="559732"/>
                <a:gridCol w="513087"/>
                <a:gridCol w="733037"/>
                <a:gridCol w="642942"/>
                <a:gridCol w="714380"/>
                <a:gridCol w="721627"/>
                <a:gridCol w="684673"/>
                <a:gridCol w="519751"/>
                <a:gridCol w="494762"/>
                <a:gridCol w="2365534"/>
              </a:tblGrid>
              <a:tr h="400405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2007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1999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645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7B003B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ar-SA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المجموع</a:t>
                      </a:r>
                      <a:endParaRPr kumimoji="0" 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الخدمات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الصناعة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التجارة</a:t>
                      </a:r>
                      <a:endParaRPr kumimoji="0" lang="fr-F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البناء </a:t>
                      </a:r>
                      <a:r>
                        <a:rPr kumimoji="0" lang="ar-SA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و</a:t>
                      </a:r>
                      <a:r>
                        <a:rPr kumimoji="0" lang="ar-SA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الأشغال العمومية</a:t>
                      </a:r>
                      <a:endParaRPr kumimoji="0" lang="fr-F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7B003B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ar-SA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المجموع</a:t>
                      </a:r>
                      <a:endParaRPr kumimoji="0" 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الخدمات</a:t>
                      </a:r>
                      <a:endParaRPr kumimoji="0" lang="fr-F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الصناعة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التجارة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البناء و الأشغال العمومية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المؤشرات</a:t>
                      </a: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993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2 216 116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423 034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475 451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1 174 695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142 936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1 901 947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375 703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476 417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917 010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132 817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حجم الشغل في القطاع غير المنظم</a:t>
                      </a: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075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19,0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21,4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53,2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6,3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19,8</a:t>
                      </a:r>
                      <a:endParaRPr kumimoji="0" lang="fr-F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25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48,2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7,0</a:t>
                      </a: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%</a:t>
                      </a:r>
                      <a:r>
                        <a:rPr kumimoji="0" lang="ar-S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النسبة</a:t>
                      </a:r>
                      <a:r>
                        <a:rPr kumimoji="0" lang="ar-SA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fr-F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646" marR="4646" marT="46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8735" name="Text Box 530"/>
          <p:cNvSpPr txBox="1">
            <a:spLocks noChangeArrowheads="1"/>
          </p:cNvSpPr>
          <p:nvPr/>
        </p:nvSpPr>
        <p:spPr bwMode="auto">
          <a:xfrm>
            <a:off x="428596" y="5143512"/>
            <a:ext cx="8351837" cy="1054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  <a:buFontTx/>
              <a:buChar char="•"/>
            </a:pPr>
            <a:r>
              <a:rPr lang="ar-SA" b="1" dirty="0">
                <a:solidFill>
                  <a:schemeClr val="bg2"/>
                </a:solidFill>
              </a:rPr>
              <a:t> </a:t>
            </a:r>
            <a:r>
              <a:rPr lang="ar-SA" b="1" dirty="0">
                <a:solidFill>
                  <a:schemeClr val="tx1"/>
                </a:solidFill>
              </a:rPr>
              <a:t>وصل عدد مناصب الشغل في القطاع غير المنظم إلى </a:t>
            </a:r>
            <a:r>
              <a:rPr lang="ar-MA" b="1" dirty="0">
                <a:solidFill>
                  <a:schemeClr val="tx1"/>
                </a:solidFill>
              </a:rPr>
              <a:t>216</a:t>
            </a:r>
            <a:r>
              <a:rPr lang="fr-FR" b="1" dirty="0">
                <a:solidFill>
                  <a:schemeClr val="tx1"/>
                </a:solidFill>
              </a:rPr>
              <a:t>2, </a:t>
            </a:r>
            <a:r>
              <a:rPr lang="ar-SA" b="1" dirty="0">
                <a:solidFill>
                  <a:schemeClr val="tx1"/>
                </a:solidFill>
              </a:rPr>
              <a:t> </a:t>
            </a: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ar-SA" b="1" dirty="0">
                <a:solidFill>
                  <a:schemeClr val="tx1"/>
                </a:solidFill>
              </a:rPr>
              <a:t>مليون في 2007 مقابل </a:t>
            </a:r>
            <a:r>
              <a:rPr lang="ar-MA" b="1" dirty="0">
                <a:solidFill>
                  <a:schemeClr val="tx1"/>
                </a:solidFill>
              </a:rPr>
              <a:t>1,902 </a:t>
            </a:r>
            <a:r>
              <a:rPr lang="ar-SA" b="1" dirty="0">
                <a:solidFill>
                  <a:schemeClr val="tx1"/>
                </a:solidFill>
              </a:rPr>
              <a:t>مليون سنة 1999؛أي ما يعادل</a:t>
            </a:r>
            <a:r>
              <a:rPr lang="ar-MA" b="1" dirty="0">
                <a:solidFill>
                  <a:schemeClr val="tx1"/>
                </a:solidFill>
              </a:rPr>
              <a:t> خلق</a:t>
            </a:r>
            <a:r>
              <a:rPr lang="ar-SA" b="1" dirty="0">
                <a:solidFill>
                  <a:schemeClr val="tx1"/>
                </a:solidFill>
              </a:rPr>
              <a:t> </a:t>
            </a:r>
            <a:r>
              <a:rPr lang="ar-MA" b="1" dirty="0">
                <a:solidFill>
                  <a:schemeClr val="tx1"/>
                </a:solidFill>
              </a:rPr>
              <a:t>169 314 </a:t>
            </a:r>
            <a:r>
              <a:rPr lang="ar-SA" b="1" dirty="0">
                <a:solidFill>
                  <a:schemeClr val="tx1"/>
                </a:solidFill>
              </a:rPr>
              <a:t>منصب</a:t>
            </a:r>
            <a:r>
              <a:rPr lang="ar-MA" b="1" dirty="0">
                <a:solidFill>
                  <a:schemeClr val="tx1"/>
                </a:solidFill>
              </a:rPr>
              <a:t> جديد</a:t>
            </a:r>
            <a:r>
              <a:rPr lang="ar-SA" b="1" dirty="0">
                <a:solidFill>
                  <a:schemeClr val="tx1"/>
                </a:solidFill>
              </a:rPr>
              <a:t> خلال </a:t>
            </a:r>
            <a:r>
              <a:rPr lang="ar-SA" b="1" dirty="0" smtClean="0">
                <a:solidFill>
                  <a:schemeClr val="tx1"/>
                </a:solidFill>
              </a:rPr>
              <a:t>الفترة</a:t>
            </a:r>
            <a:r>
              <a:rPr lang="ar-MA" b="1" dirty="0" smtClean="0">
                <a:solidFill>
                  <a:schemeClr val="tx1"/>
                </a:solidFill>
              </a:rPr>
              <a:t> أو 39300 منصب جديد سنويا</a:t>
            </a:r>
            <a:r>
              <a:rPr lang="ar-SA" b="1" dirty="0" smtClean="0">
                <a:solidFill>
                  <a:schemeClr val="tx1"/>
                </a:solidFill>
              </a:rPr>
              <a:t>؛</a:t>
            </a:r>
            <a:endParaRPr lang="ar-SA" b="1" dirty="0">
              <a:solidFill>
                <a:schemeClr val="tx1"/>
              </a:solidFill>
            </a:endParaRPr>
          </a:p>
          <a:p>
            <a:pPr algn="r" rtl="1">
              <a:spcBef>
                <a:spcPct val="50000"/>
              </a:spcBef>
              <a:buFontTx/>
              <a:buChar char="•"/>
            </a:pPr>
            <a:r>
              <a:rPr lang="ar-SA" b="1" dirty="0">
                <a:solidFill>
                  <a:schemeClr val="tx1"/>
                </a:solidFill>
              </a:rPr>
              <a:t> يستحوذ قطاع التجارة لوحده على أكثر من نصف مناصب الشغل في القطاع</a:t>
            </a:r>
            <a:r>
              <a:rPr lang="ar-MA" b="1" dirty="0">
                <a:solidFill>
                  <a:schemeClr val="tx1"/>
                </a:solidFill>
              </a:rPr>
              <a:t> بنسبة</a:t>
            </a:r>
            <a:r>
              <a:rPr lang="ar-SA" b="1" dirty="0">
                <a:solidFill>
                  <a:schemeClr val="tx1"/>
                </a:solidFill>
              </a:rPr>
              <a:t> </a:t>
            </a:r>
            <a:r>
              <a:rPr lang="fr-FR" b="1" dirty="0">
                <a:solidFill>
                  <a:schemeClr val="tx1"/>
                </a:solidFill>
              </a:rPr>
              <a:t>53,2 </a:t>
            </a:r>
            <a:r>
              <a:rPr lang="ar-SA" b="1" dirty="0">
                <a:solidFill>
                  <a:schemeClr val="tx1"/>
                </a:solidFill>
              </a:rPr>
              <a:t> </a:t>
            </a:r>
            <a:r>
              <a:rPr lang="fr-FR" b="1" dirty="0">
                <a:solidFill>
                  <a:schemeClr val="tx1"/>
                </a:solidFill>
              </a:rPr>
              <a:t>%</a:t>
            </a:r>
            <a:r>
              <a:rPr lang="ar-SA" b="1" dirty="0">
                <a:solidFill>
                  <a:schemeClr val="tx1"/>
                </a:solidFill>
              </a:rPr>
              <a:t> </a:t>
            </a:r>
            <a:r>
              <a:rPr lang="fr-FR" b="1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EF3EDB0-1711-4C03-8C94-A9B560A1FFC6}" type="slidenum">
              <a:rPr lang="fr-FR"/>
              <a:pPr>
                <a:defRPr/>
              </a:pPr>
              <a:t>17</a:t>
            </a:fld>
            <a:endParaRPr lang="fr-FR"/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1979613" y="1190625"/>
            <a:ext cx="5040312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ar-SA" sz="2400" b="1" dirty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مساهمة القطاع غير المنظم في الاقتصاد الوطني </a:t>
            </a:r>
            <a:endParaRPr lang="fr-FR" sz="2400" b="1" dirty="0">
              <a:solidFill>
                <a:srgbClr val="7B003B"/>
              </a:solidFill>
              <a:latin typeface="Berlin Sans FB Demi" pitchFamily="34" charset="0"/>
              <a:ea typeface="+mj-ea"/>
              <a:cs typeface="Simplified Arabic" pitchFamily="2" charset="-78"/>
            </a:endParaRPr>
          </a:p>
        </p:txBody>
      </p:sp>
      <p:graphicFrame>
        <p:nvGraphicFramePr>
          <p:cNvPr id="89156" name="Group 68"/>
          <p:cNvGraphicFramePr>
            <a:graphicFrameLocks noGrp="1"/>
          </p:cNvGraphicFramePr>
          <p:nvPr>
            <p:ph/>
          </p:nvPr>
        </p:nvGraphicFramePr>
        <p:xfrm>
          <a:off x="1908175" y="2192338"/>
          <a:ext cx="5832475" cy="2460625"/>
        </p:xfrm>
        <a:graphic>
          <a:graphicData uri="http://schemas.openxmlformats.org/drawingml/2006/table">
            <a:tbl>
              <a:tblPr/>
              <a:tblGrid>
                <a:gridCol w="1944688"/>
                <a:gridCol w="2728912"/>
                <a:gridCol w="1158875"/>
              </a:tblGrid>
              <a:tr h="86995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النسبة في الناتج الوطني الإجمالي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النسبة في الشغل غير الفلاحي الإجمالي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السنة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16,3%</a:t>
                      </a: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,0 %</a:t>
                      </a:r>
                      <a:endParaRPr kumimoji="0" lang="ar-SA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1999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520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14,3%</a:t>
                      </a: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37,3%</a:t>
                      </a: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2007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20F7AC8-A627-4D88-A5A1-7461AD1148D9}" type="slidenum">
              <a:rPr lang="fr-FR"/>
              <a:pPr>
                <a:defRPr/>
              </a:pPr>
              <a:t>18</a:t>
            </a:fld>
            <a:endParaRPr lang="fr-FR"/>
          </a:p>
        </p:txBody>
      </p:sp>
      <p:sp>
        <p:nvSpPr>
          <p:cNvPr id="36867" name="Rectangle 2"/>
          <p:cNvSpPr>
            <a:spLocks noChangeArrowheads="1"/>
          </p:cNvSpPr>
          <p:nvPr/>
        </p:nvSpPr>
        <p:spPr bwMode="auto">
          <a:xfrm>
            <a:off x="539750" y="2852738"/>
            <a:ext cx="7921625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rtl="1"/>
            <a:r>
              <a:rPr lang="ar-SA" sz="4400">
                <a:solidFill>
                  <a:srgbClr val="7B003B"/>
                </a:solidFill>
                <a:latin typeface="Berlin Sans FB Demi" pitchFamily="34" charset="0"/>
                <a:cs typeface="Simplified Arabic" pitchFamily="2" charset="-78"/>
              </a:rPr>
              <a:t>شكرا على انتباهكم</a:t>
            </a:r>
            <a:endParaRPr lang="fr-FR" sz="4400">
              <a:solidFill>
                <a:srgbClr val="7B003B"/>
              </a:solidFill>
              <a:latin typeface="Berlin Sans FB Demi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8CE17F-6008-47FA-8624-9E2E06F61F34}" type="slidenum">
              <a:rPr lang="fr-FR"/>
              <a:pPr>
                <a:defRPr/>
              </a:pPr>
              <a:t>2</a:t>
            </a:fld>
            <a:endParaRPr lang="fr-FR"/>
          </a:p>
        </p:txBody>
      </p:sp>
      <p:sp>
        <p:nvSpPr>
          <p:cNvPr id="3" name="Rectangle 8"/>
          <p:cNvSpPr txBox="1">
            <a:spLocks noGrp="1" noChangeArrowheads="1"/>
          </p:cNvSpPr>
          <p:nvPr/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fld id="{6DB6D73C-72E0-497B-8635-1FE905EACCEB}" type="slidenum">
              <a:rPr lang="ar-SA" sz="1200" b="1">
                <a:latin typeface="+mn-lt"/>
              </a:rPr>
              <a:pPr algn="r">
                <a:defRPr/>
              </a:pPr>
              <a:t>2</a:t>
            </a:fld>
            <a:endParaRPr lang="fr-FR" sz="1200" b="1">
              <a:latin typeface="+mn-lt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836613"/>
            <a:ext cx="8001000" cy="52863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endParaRPr lang="fr-FR" sz="2000" b="1" dirty="0" smtClean="0">
              <a:latin typeface="Berlin Sans FB Demi" pitchFamily="34" charset="0"/>
            </a:endParaRPr>
          </a:p>
          <a:p>
            <a:pPr algn="r" rtl="1">
              <a:lnSpc>
                <a:spcPct val="90000"/>
              </a:lnSpc>
              <a:buFontTx/>
              <a:buNone/>
            </a:pPr>
            <a:endParaRPr lang="ar-MA" sz="4000" b="1" dirty="0" smtClean="0">
              <a:cs typeface="Simplified Arabic" pitchFamily="2" charset="-78"/>
            </a:endParaRPr>
          </a:p>
          <a:p>
            <a:pPr algn="r" rtl="1">
              <a:lnSpc>
                <a:spcPct val="90000"/>
              </a:lnSpc>
              <a:buFontTx/>
              <a:buNone/>
            </a:pPr>
            <a:endParaRPr lang="fr-FR" sz="4000" b="1" dirty="0" smtClean="0">
              <a:cs typeface="Simplified Arabic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MA" b="1" dirty="0" err="1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</a:t>
            </a: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مقارب</a:t>
            </a:r>
            <a:r>
              <a:rPr lang="ar-MA" b="1" dirty="0" err="1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ات</a:t>
            </a:r>
            <a:r>
              <a:rPr lang="ar-M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المعتمدة لدراسة </a:t>
            </a: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القطاع غير المنظم</a:t>
            </a:r>
            <a:endParaRPr lang="ar-MA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الجوانب المنهجية</a:t>
            </a:r>
            <a:r>
              <a:rPr lang="ar-M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ل</a:t>
            </a: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لبحث الوطني حول القطاع غير المنظم</a:t>
            </a:r>
            <a:r>
              <a:rPr lang="ar-M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2007 </a:t>
            </a:r>
          </a:p>
          <a:p>
            <a:pPr algn="r" rtl="1">
              <a:lnSpc>
                <a:spcPct val="150000"/>
              </a:lnSpc>
            </a:pPr>
            <a:r>
              <a:rPr lang="ar-M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أهم </a:t>
            </a: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النـتائج</a:t>
            </a:r>
            <a:endParaRPr lang="ar-MA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pPr algn="r" rtl="1">
              <a:lnSpc>
                <a:spcPct val="150000"/>
              </a:lnSpc>
            </a:pPr>
            <a:endParaRPr lang="fr-FR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pPr algn="r" eaLnBrk="1" hangingPunct="1">
              <a:lnSpc>
                <a:spcPct val="90000"/>
              </a:lnSpc>
              <a:buFontTx/>
              <a:buNone/>
            </a:pPr>
            <a:r>
              <a:rPr lang="fr-FR" b="1" dirty="0" smtClean="0">
                <a:solidFill>
                  <a:schemeClr val="tx1"/>
                </a:solidFill>
              </a:rPr>
              <a:t>                     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r>
              <a:rPr lang="fr-FR" sz="3600" b="1" dirty="0" smtClean="0">
                <a:latin typeface="Arial" charset="0"/>
              </a:rPr>
              <a:t> </a:t>
            </a:r>
            <a:endParaRPr lang="fr-FR" sz="2800" dirty="0" smtClean="0"/>
          </a:p>
        </p:txBody>
      </p:sp>
      <p:sp>
        <p:nvSpPr>
          <p:cNvPr id="3077" name="ZoneTexte 4"/>
          <p:cNvSpPr txBox="1">
            <a:spLocks noChangeArrowheads="1"/>
          </p:cNvSpPr>
          <p:nvPr/>
        </p:nvSpPr>
        <p:spPr bwMode="auto">
          <a:xfrm>
            <a:off x="1857375" y="1214438"/>
            <a:ext cx="44291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SA" sz="4000">
                <a:solidFill>
                  <a:srgbClr val="800000"/>
                </a:solidFill>
                <a:cs typeface="Simplified Arabic" pitchFamily="2" charset="-78"/>
              </a:rPr>
              <a:t>تصميم العرض</a:t>
            </a:r>
            <a:endParaRPr lang="fr-FR" sz="4000">
              <a:solidFill>
                <a:srgbClr val="800000"/>
              </a:solidFill>
              <a:cs typeface="Simplified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6B025B-6DFD-4FB1-9954-E48A068FC7C3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027451" y="2780928"/>
            <a:ext cx="7018268" cy="854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MA" sz="3600" b="1" dirty="0" err="1" smtClean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ال</a:t>
            </a:r>
            <a:r>
              <a:rPr lang="ar-SA" sz="3600" b="1" dirty="0" smtClean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مقارب</a:t>
            </a:r>
            <a:r>
              <a:rPr lang="ar-MA" sz="3600" b="1" dirty="0" err="1" smtClean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ات</a:t>
            </a:r>
            <a:r>
              <a:rPr lang="ar-MA" sz="3600" b="1" dirty="0" smtClean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 المعتمدة لدراسة </a:t>
            </a:r>
            <a:r>
              <a:rPr lang="ar-SA" sz="3600" b="1" dirty="0" smtClean="0">
                <a:solidFill>
                  <a:srgbClr val="7B003B"/>
                </a:solidFill>
                <a:latin typeface="Berlin Sans FB Demi" pitchFamily="34" charset="0"/>
                <a:ea typeface="+mj-ea"/>
                <a:cs typeface="Simplified Arabic" pitchFamily="2" charset="-78"/>
              </a:rPr>
              <a:t>القطاع غير المنظم</a:t>
            </a:r>
            <a:endParaRPr lang="ar-MA" sz="3600" b="1" dirty="0" smtClean="0">
              <a:solidFill>
                <a:srgbClr val="7B003B"/>
              </a:solidFill>
              <a:latin typeface="Berlin Sans FB Demi" pitchFamily="34" charset="0"/>
              <a:ea typeface="+mj-ea"/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الاقتصاد غير المرصود</a:t>
            </a:r>
            <a:endParaRPr lang="ar-MA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E49F874-1103-47C4-940D-921F7FF6BEC6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85720" y="1785926"/>
            <a:ext cx="8643938" cy="4357718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Berlin Sans FB Demi" pitchFamily="34" charset="0"/>
              <a:ea typeface="+mn-ea"/>
              <a:cs typeface="+mn-cs"/>
            </a:endParaRPr>
          </a:p>
          <a:p>
            <a:pPr marL="342900" lvl="0" indent="-342900" algn="r" rtl="1" eaLnBrk="0" hangingPunct="0">
              <a:spcBef>
                <a:spcPct val="20000"/>
              </a:spcBef>
              <a:buClr>
                <a:srgbClr val="7B003B"/>
              </a:buClr>
              <a:buSzPct val="120000"/>
              <a:buBlip>
                <a:blip r:embed="rId2"/>
              </a:buBlip>
              <a:defRPr/>
            </a:pPr>
            <a:r>
              <a:rPr lang="ar-MA" b="1" kern="0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يتطلب</a:t>
            </a:r>
            <a:r>
              <a:rPr kumimoji="0" lang="ar-MA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 وضع السياسات</a:t>
            </a:r>
            <a:r>
              <a:rPr kumimoji="0" lang="ar-MA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 الاقتصادية محاسبة وطنية </a:t>
            </a:r>
            <a:r>
              <a:rPr lang="ar-MA" b="1" kern="0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ذات جودة عالية. هذه المحاسبة يجب أن تشمل جميع الأنشطة الاقتصادية؛</a:t>
            </a:r>
          </a:p>
          <a:p>
            <a:pPr marL="342900" lvl="0" indent="-342900" algn="r" rtl="1" eaLnBrk="0" hangingPunct="0">
              <a:spcBef>
                <a:spcPct val="20000"/>
              </a:spcBef>
              <a:buClr>
                <a:srgbClr val="7B003B"/>
              </a:buClr>
              <a:buSzPct val="120000"/>
              <a:defRPr/>
            </a:pPr>
            <a:endParaRPr kumimoji="0" lang="fr-FR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Simplified Arabic" pitchFamily="2" charset="-78"/>
            </a:endParaRPr>
          </a:p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r>
              <a:rPr lang="ar-MA" b="1" kern="0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صعوبة الحصول على </a:t>
            </a:r>
            <a:r>
              <a:rPr kumimoji="0" lang="ar-MA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التغطية </a:t>
            </a:r>
            <a:r>
              <a:rPr kumimoji="0" lang="ar-MA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الشاملة لهذه الأنشطة </a:t>
            </a:r>
            <a:r>
              <a:rPr kumimoji="0" lang="ar-MA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 </a:t>
            </a:r>
            <a:r>
              <a:rPr kumimoji="0" lang="ar-MA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(وجود أنشطة اقتصادية تمارس بخفاء أو يصعب </a:t>
            </a:r>
            <a:r>
              <a:rPr kumimoji="0" lang="ar-MA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رصدها من طرف الأنظمة </a:t>
            </a:r>
            <a:r>
              <a:rPr kumimoji="0" lang="ar-MA" sz="18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الاحصائية</a:t>
            </a:r>
            <a:r>
              <a:rPr kumimoji="0" lang="ar-MA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 </a:t>
            </a:r>
            <a:r>
              <a:rPr kumimoji="0" lang="ar-MA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التقليدية)</a:t>
            </a:r>
            <a:r>
              <a:rPr kumimoji="0" lang="ar-MA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 </a:t>
            </a:r>
            <a:r>
              <a:rPr kumimoji="0" lang="ar-SA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؛</a:t>
            </a:r>
          </a:p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endParaRPr kumimoji="0" lang="fr-FR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r>
              <a:rPr lang="ar-MA" b="1" kern="0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تشكل الأنشطة الاقتصادية التي يصعب قياسها مكونات "</a:t>
            </a:r>
            <a:r>
              <a:rPr lang="ar-MA" b="1" kern="0" dirty="0" smtClean="0">
                <a:solidFill>
                  <a:srgbClr val="800000"/>
                </a:solidFill>
                <a:latin typeface="Arial Black" pitchFamily="34" charset="0"/>
                <a:cs typeface="Simplified Arabic" pitchFamily="2" charset="-78"/>
              </a:rPr>
              <a:t>الاقتصاد غير المرصود</a:t>
            </a:r>
            <a:r>
              <a:rPr lang="ar-MA" b="1" kern="0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" </a:t>
            </a:r>
            <a:r>
              <a:rPr kumimoji="0" lang="ar-SA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؛</a:t>
            </a:r>
          </a:p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Simplified Arabic" pitchFamily="2" charset="-78"/>
            </a:endParaRPr>
          </a:p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r>
              <a:rPr kumimoji="0" lang="ar-MA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يشمل الاقتصاد</a:t>
            </a:r>
            <a:r>
              <a:rPr kumimoji="0" lang="ar-MA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 غير المرصود المجالات التالية : </a:t>
            </a:r>
          </a:p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tabLst/>
              <a:defRPr/>
            </a:pPr>
            <a:r>
              <a:rPr kumimoji="0" lang="ar-MA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		- </a:t>
            </a:r>
            <a:r>
              <a:rPr kumimoji="0" lang="ar-MA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ا</a:t>
            </a:r>
            <a:r>
              <a:rPr lang="ar-MA" b="1" kern="0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لأنشطة غير القانونية </a:t>
            </a:r>
          </a:p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tabLst/>
              <a:defRPr/>
            </a:pPr>
            <a:r>
              <a:rPr kumimoji="0" lang="ar-MA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		-</a:t>
            </a:r>
            <a:r>
              <a:rPr kumimoji="0" lang="ar-MA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 الاقتصاد الخفي " المستتر"</a:t>
            </a:r>
          </a:p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tabLst/>
              <a:defRPr/>
            </a:pPr>
            <a:r>
              <a:rPr lang="ar-MA" b="1" kern="0" baseline="0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		- القطاع غير المنظم </a:t>
            </a:r>
            <a:endParaRPr kumimoji="0" lang="fr-FR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Simplified Arabic" pitchFamily="2" charset="-7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endParaRPr kumimoji="0" lang="fr-FR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endParaRPr kumimoji="0" lang="fr-FR" sz="1800" b="1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sz="3600" dirty="0" smtClean="0"/>
              <a:t>طرق رصد الوحدات غير المنظمة</a:t>
            </a:r>
            <a:r>
              <a:rPr lang="ar-MA" dirty="0" smtClean="0"/>
              <a:t> </a:t>
            </a:r>
            <a:endParaRPr lang="ar-MA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E49F874-1103-47C4-940D-921F7FF6BEC6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85720" y="2071678"/>
            <a:ext cx="8643938" cy="3643313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Berlin Sans FB Demi" pitchFamily="34" charset="0"/>
              <a:ea typeface="+mn-ea"/>
              <a:cs typeface="+mn-cs"/>
            </a:endParaRPr>
          </a:p>
          <a:p>
            <a:pPr marL="342900" marR="0" lvl="0" indent="-342900" algn="r" defTabSz="914400" rtl="1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r>
              <a:rPr kumimoji="0" lang="ar-MA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لرصد القطاع غير المنظم</a:t>
            </a:r>
            <a:r>
              <a:rPr kumimoji="0" lang="ar-MA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، يتم استعمال منهجيتين : </a:t>
            </a:r>
          </a:p>
          <a:p>
            <a:pPr marL="342900" marR="0" lvl="0" indent="-342900" algn="r" defTabSz="914400" rtl="1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tabLst/>
              <a:defRPr/>
            </a:pPr>
            <a:r>
              <a:rPr kumimoji="0" lang="ar-MA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		- تبني المقاربة المتبعة في البحوث لدى</a:t>
            </a:r>
            <a:r>
              <a:rPr kumimoji="0" lang="ar-MA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 المقاولات </a:t>
            </a:r>
          </a:p>
          <a:p>
            <a:pPr marL="342900" marR="0" lvl="0" indent="-342900" algn="r" defTabSz="914400" rtl="1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tabLst/>
              <a:defRPr/>
            </a:pPr>
            <a:r>
              <a:rPr lang="ar-MA" b="1" kern="0" baseline="0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		-استعمال مقاربة البحوث المختلطة (المؤسسات/ الأسر)</a:t>
            </a:r>
            <a:endParaRPr kumimoji="0" lang="fr-FR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Simplified Arabic" pitchFamily="2" charset="-7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endParaRPr kumimoji="0" lang="fr-FR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Simplified Arabic" pitchFamily="2" charset="-78"/>
            </a:endParaRPr>
          </a:p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endParaRPr kumimoji="0" lang="fr-FR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Simplified Arabic" pitchFamily="2" charset="-7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endParaRPr kumimoji="0" lang="fr-FR" sz="1800" b="1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طرق رصد الوحدات غير المنظمة </a:t>
            </a:r>
            <a:endParaRPr lang="ar-MA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E49F874-1103-47C4-940D-921F7FF6BEC6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85750" y="2428875"/>
            <a:ext cx="8858250" cy="3643313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Berlin Sans FB Demi" pitchFamily="34" charset="0"/>
              <a:ea typeface="+mn-ea"/>
              <a:cs typeface="+mn-cs"/>
            </a:endParaRPr>
          </a:p>
          <a:p>
            <a:pPr marL="342900" marR="0" lvl="0" indent="-342900" algn="r" defTabSz="914400" rtl="1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r>
              <a:rPr kumimoji="0" lang="ar-MA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يتم اللجوء إلى البحوث المختلطة أو تلك التي تتم عبر مرحلتين، لاعتبارين : </a:t>
            </a:r>
          </a:p>
          <a:p>
            <a:pPr marL="1257300" lvl="2" indent="-342900" algn="r" rtl="1" eaLnBrk="0" hangingPunct="0">
              <a:lnSpc>
                <a:spcPct val="150000"/>
              </a:lnSpc>
              <a:spcBef>
                <a:spcPct val="20000"/>
              </a:spcBef>
              <a:buClr>
                <a:srgbClr val="7B003B"/>
              </a:buClr>
              <a:buSzPct val="120000"/>
              <a:buFont typeface="Wingdings" pitchFamily="2" charset="2"/>
              <a:buChar char="ü"/>
              <a:defRPr/>
            </a:pPr>
            <a:r>
              <a:rPr lang="ar-MA" b="1" kern="0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لأنها  </a:t>
            </a:r>
            <a:r>
              <a:rPr lang="ar-MA" b="1" kern="0" baseline="0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تمكن من</a:t>
            </a:r>
            <a:r>
              <a:rPr lang="ar-MA" b="1" kern="0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</a:t>
            </a:r>
            <a:r>
              <a:rPr lang="ar-MA" b="1" kern="0" baseline="0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تجاوز ثغرات</a:t>
            </a:r>
            <a:r>
              <a:rPr lang="ar-MA" b="1" kern="0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البحوث لدى المقاولات فيما يخص التمثيلية الإحصائية  للقطاع غير المنظم؛</a:t>
            </a:r>
          </a:p>
          <a:p>
            <a:pPr marL="1257300" lvl="2" indent="-342900" algn="r" rtl="1" eaLnBrk="0" hangingPunct="0">
              <a:lnSpc>
                <a:spcPct val="150000"/>
              </a:lnSpc>
              <a:spcBef>
                <a:spcPct val="20000"/>
              </a:spcBef>
              <a:buClr>
                <a:srgbClr val="7B003B"/>
              </a:buClr>
              <a:buSzPct val="120000"/>
              <a:buFont typeface="Wingdings" pitchFamily="2" charset="2"/>
              <a:buChar char="ü"/>
              <a:defRPr/>
            </a:pPr>
            <a:r>
              <a:rPr kumimoji="0" lang="ar-MA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ولأنها تسمح</a:t>
            </a:r>
            <a:r>
              <a:rPr kumimoji="0" lang="ar-MA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Simplified Arabic" pitchFamily="2" charset="-78"/>
              </a:rPr>
              <a:t> بتخطي </a:t>
            </a:r>
            <a:r>
              <a:rPr lang="ar-MA" b="1" kern="0" noProof="0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إشكالية تحيين قاعدة المعاينة لهذا النوع من البحوث.</a:t>
            </a:r>
            <a:endParaRPr kumimoji="0" lang="fr-FR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Simplified Arabic" pitchFamily="2" charset="-7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endParaRPr kumimoji="0" lang="fr-FR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Simplified Arabic" pitchFamily="2" charset="-78"/>
            </a:endParaRPr>
          </a:p>
          <a:p>
            <a:pPr marL="342900" marR="0" lvl="0" indent="-342900" algn="r" defTabSz="914400" rtl="1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endParaRPr kumimoji="0" lang="fr-FR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  <a:p>
            <a:pPr marL="342900" marR="0" lvl="0" indent="-342900" algn="r" defTabSz="914400" rtl="1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Simplified Arabic" pitchFamily="2" charset="-7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endParaRPr kumimoji="0" lang="fr-FR" sz="1800" b="1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3302A3A-27F8-46B2-BE09-3AC40B7718BA}" type="slidenum">
              <a:rPr lang="fr-FR"/>
              <a:pPr>
                <a:defRPr/>
              </a:pPr>
              <a:t>7</a:t>
            </a:fld>
            <a:endParaRPr lang="fr-FR"/>
          </a:p>
        </p:txBody>
      </p:sp>
      <p:sp>
        <p:nvSpPr>
          <p:cNvPr id="3" name="Rectangle 8"/>
          <p:cNvSpPr txBox="1">
            <a:spLocks noGrp="1" noChangeArrowheads="1"/>
          </p:cNvSpPr>
          <p:nvPr/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fld id="{C78747D6-B4E9-4646-AC07-CBFEF3833DE4}" type="slidenum">
              <a:rPr lang="ar-SA" sz="1200" b="1">
                <a:latin typeface="+mn-lt"/>
              </a:rPr>
              <a:pPr algn="r">
                <a:defRPr/>
              </a:pPr>
              <a:t>7</a:t>
            </a:fld>
            <a:endParaRPr lang="fr-FR" sz="1200" b="1">
              <a:latin typeface="+mn-lt"/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8163" y="2636838"/>
            <a:ext cx="7921625" cy="785812"/>
          </a:xfrm>
        </p:spPr>
        <p:txBody>
          <a:bodyPr/>
          <a:lstStyle/>
          <a:p>
            <a:pPr rtl="1" eaLnBrk="1" hangingPunct="1"/>
            <a:r>
              <a:rPr lang="ar-SA" dirty="0" smtClean="0">
                <a:latin typeface="Berlin Sans FB Demi" pitchFamily="34" charset="0"/>
                <a:cs typeface="Simplified Arabic" pitchFamily="2" charset="-78"/>
              </a:rPr>
              <a:t>الجوانب المنهجية</a:t>
            </a:r>
            <a:r>
              <a:rPr lang="ar-MA" dirty="0" smtClean="0">
                <a:latin typeface="Berlin Sans FB Demi" pitchFamily="34" charset="0"/>
                <a:cs typeface="Simplified Arabic" pitchFamily="2" charset="-78"/>
              </a:rPr>
              <a:t> للبحث الوطني حول القطاع غير المنظم 2007</a:t>
            </a:r>
            <a:endParaRPr lang="fr-FR" dirty="0" smtClean="0">
              <a:latin typeface="Berlin Sans FB Demi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C6196F0-0D61-4DDB-8E27-6C0C224C30ED}" type="slidenum">
              <a:rPr lang="fr-FR"/>
              <a:pPr>
                <a:defRPr/>
              </a:pPr>
              <a:t>8</a:t>
            </a:fld>
            <a:endParaRPr lang="fr-FR"/>
          </a:p>
        </p:txBody>
      </p:sp>
      <p:sp>
        <p:nvSpPr>
          <p:cNvPr id="3" name="Rectangle 8"/>
          <p:cNvSpPr txBox="1">
            <a:spLocks noGrp="1" noChangeArrowheads="1"/>
          </p:cNvSpPr>
          <p:nvPr/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fld id="{D9F9F17E-7659-4E29-84A1-274FAF6DBDA9}" type="slidenum">
              <a:rPr lang="ar-SA" sz="1200" b="1">
                <a:latin typeface="+mn-lt"/>
              </a:rPr>
              <a:pPr algn="r">
                <a:defRPr/>
              </a:pPr>
              <a:t>8</a:t>
            </a:fld>
            <a:endParaRPr lang="fr-FR" sz="1200" b="1">
              <a:latin typeface="+mn-lt"/>
            </a:endParaRP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2285992"/>
            <a:ext cx="8643938" cy="364331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fr-FR" sz="1600" b="1" dirty="0" smtClean="0">
              <a:latin typeface="Berlin Sans FB Demi" pitchFamily="34" charset="0"/>
            </a:endParaRPr>
          </a:p>
          <a:p>
            <a:pPr algn="r" rtl="1"/>
            <a:r>
              <a:rPr lang="ar-S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التجربة الوطنية في مجال البحوث حول القطاع غير المنظم  </a:t>
            </a:r>
            <a:r>
              <a:rPr lang="fr-FR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1999</a:t>
            </a:r>
            <a:r>
              <a:rPr lang="ar-S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؛</a:t>
            </a:r>
            <a:endParaRPr lang="fr-FR" sz="2000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endParaRPr lang="fr-FR" sz="2000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pPr algn="r" rtl="1"/>
            <a:r>
              <a:rPr lang="ar-S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المعايير الدولية في مجال البحوث من نوع</a:t>
            </a:r>
            <a:r>
              <a:rPr lang="ar-SA" sz="2000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1-2-3</a:t>
            </a:r>
            <a:r>
              <a:rPr lang="fr-FR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 </a:t>
            </a:r>
            <a:r>
              <a:rPr lang="ar-S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(البحوث المزدوجة: الأسر/وحدات الإنتاج غير المنظمة)؛</a:t>
            </a:r>
          </a:p>
          <a:p>
            <a:pPr algn="r" rtl="1"/>
            <a:endParaRPr lang="fr-FR" sz="20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pPr algn="r" rtl="1"/>
            <a:r>
              <a:rPr lang="ar-S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التوصيات الصادرة عن المكتب الدولي للشغل المتعلقة بالبحوث حول الأسر والمنتجين غير المنظمين ؛</a:t>
            </a:r>
          </a:p>
          <a:p>
            <a:pPr algn="r" rtl="1">
              <a:buFontTx/>
              <a:buNone/>
            </a:pPr>
            <a:endParaRPr lang="fr-FR" sz="2000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pPr algn="r" rtl="1"/>
            <a:r>
              <a:rPr lang="ar-SA" sz="2000" b="1" dirty="0" smtClean="0">
                <a:solidFill>
                  <a:schemeClr val="tx1"/>
                </a:solidFill>
                <a:latin typeface="Arial Black" pitchFamily="34" charset="0"/>
                <a:cs typeface="Simplified Arabic" pitchFamily="2" charset="-78"/>
              </a:rPr>
              <a:t>توصيات قسم الإحصاء بالأمم المتحدة المتعلقة بمنهجيات البحوث لدى الأسر.</a:t>
            </a:r>
            <a:endParaRPr lang="fr-FR" sz="2000" b="1" dirty="0" smtClean="0">
              <a:solidFill>
                <a:schemeClr val="tx1"/>
              </a:solidFill>
              <a:latin typeface="Arial Black" pitchFamily="34" charset="0"/>
              <a:cs typeface="Simplified Arabic" pitchFamily="2" charset="-78"/>
            </a:endParaRPr>
          </a:p>
          <a:p>
            <a:endParaRPr lang="fr-FR" sz="20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endParaRPr lang="fr-FR" sz="1800" b="1" dirty="0" smtClean="0">
              <a:latin typeface="Arial Black" pitchFamily="34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1472" y="1000108"/>
            <a:ext cx="7921625" cy="1214438"/>
          </a:xfrm>
        </p:spPr>
        <p:txBody>
          <a:bodyPr/>
          <a:lstStyle/>
          <a:p>
            <a:pPr rtl="1" eaLnBrk="1" hangingPunct="1"/>
            <a:r>
              <a:rPr lang="ar-SA" sz="3600" dirty="0" smtClean="0">
                <a:latin typeface="Berlin Sans FB Demi" pitchFamily="34" charset="0"/>
                <a:cs typeface="Simplified Arabic" pitchFamily="2" charset="-78"/>
              </a:rPr>
              <a:t>الإطار المرجعي للبحث حول القطاع غير المنظم</a:t>
            </a:r>
            <a:endParaRPr lang="fr-FR" sz="3600" dirty="0" smtClean="0">
              <a:latin typeface="Berlin Sans FB Demi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CD07FEC-83C5-47A5-948E-05DE0FA0CD84}" type="slidenum">
              <a:rPr lang="fr-FR"/>
              <a:pPr>
                <a:defRPr/>
              </a:pPr>
              <a:t>9</a:t>
            </a:fld>
            <a:endParaRPr lang="fr-FR"/>
          </a:p>
        </p:txBody>
      </p:sp>
      <p:sp>
        <p:nvSpPr>
          <p:cNvPr id="3" name="Rectangle 8"/>
          <p:cNvSpPr txBox="1">
            <a:spLocks noGrp="1" noChangeArrowheads="1"/>
          </p:cNvSpPr>
          <p:nvPr/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fld id="{B633ADF1-7450-42E2-B08B-556F95D33290}" type="slidenum">
              <a:rPr lang="ar-SA" sz="1200" b="1">
                <a:latin typeface="+mn-lt"/>
              </a:rPr>
              <a:pPr algn="r">
                <a:defRPr/>
              </a:pPr>
              <a:t>9</a:t>
            </a:fld>
            <a:endParaRPr lang="fr-FR" sz="1200" b="1">
              <a:latin typeface="+mn-lt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2" y="1928802"/>
            <a:ext cx="8643938" cy="4071938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fr-FR" sz="2000" b="1" dirty="0" smtClean="0">
              <a:latin typeface="Berlin Sans FB Demi" pitchFamily="34" charset="0"/>
            </a:endParaRPr>
          </a:p>
          <a:p>
            <a:pPr algn="r" rtl="1">
              <a:lnSpc>
                <a:spcPct val="150000"/>
              </a:lnSpc>
            </a:pP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رصد</a:t>
            </a:r>
            <a:r>
              <a:rPr lang="ar-MA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 مميزات </a:t>
            </a: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وخصائص</a:t>
            </a:r>
            <a:r>
              <a:rPr lang="ar-MA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 وحدات الإنتاج غير المنظمة</a:t>
            </a:r>
            <a:r>
              <a:rPr lang="ar-MA" sz="3200" dirty="0" smtClean="0">
                <a:solidFill>
                  <a:schemeClr val="tx1"/>
                </a:solidFill>
              </a:rPr>
              <a:t> </a:t>
            </a: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</a:rPr>
              <a:t>؛</a:t>
            </a:r>
            <a:endParaRPr lang="fr-FR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pPr algn="r" rtl="1">
              <a:lnSpc>
                <a:spcPct val="150000"/>
              </a:lnSpc>
            </a:pPr>
            <a:r>
              <a:rPr lang="ar-MA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قياس مدى مساهمة القطاع غير المنظم في خلق فرص الشغل والإنتاج والدخل</a:t>
            </a: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</a:rPr>
              <a:t>؛</a:t>
            </a:r>
            <a:endParaRPr lang="fr-FR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pPr algn="r" rtl="1">
              <a:lnSpc>
                <a:spcPct val="150000"/>
              </a:lnSpc>
            </a:pPr>
            <a:r>
              <a:rPr lang="ar-MA" b="1" dirty="0" smtClean="0">
                <a:solidFill>
                  <a:schemeClr val="tx1"/>
                </a:solidFill>
                <a:cs typeface="Arial" charset="0"/>
              </a:rPr>
              <a:t>توفير المعطيات الضرورية للمحاسبة الوطنية لإعداد حسابات الإنتاج والتوزيع الأولي للقطاع غير المنظم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ar-SA" b="1" dirty="0" smtClean="0">
                <a:solidFill>
                  <a:schemeClr val="tx1"/>
                </a:solidFill>
                <a:latin typeface="Arial Black" pitchFamily="34" charset="0"/>
              </a:rPr>
              <a:t>.</a:t>
            </a:r>
            <a:endParaRPr lang="fr-FR" b="1" dirty="0" smtClean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1472" y="1142984"/>
            <a:ext cx="7921625" cy="857250"/>
          </a:xfrm>
        </p:spPr>
        <p:txBody>
          <a:bodyPr/>
          <a:lstStyle/>
          <a:p>
            <a:pPr rtl="1" eaLnBrk="1" hangingPunct="1"/>
            <a:r>
              <a:rPr lang="ar-SA" sz="4400" b="0" dirty="0" smtClean="0">
                <a:latin typeface="Berlin Sans FB Demi" pitchFamily="34" charset="0"/>
                <a:cs typeface="Simplified Arabic" pitchFamily="2" charset="-78"/>
              </a:rPr>
              <a:t>تذكير بأهداف بحث 2007</a:t>
            </a:r>
            <a:endParaRPr lang="fr-FR" sz="4400" b="0" dirty="0" smtClean="0">
              <a:latin typeface="Berlin Sans FB Demi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cp_model">
  <a:themeElements>
    <a:clrScheme name="hcp_mode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cp_model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hcp_mode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530324</TotalTime>
  <Words>844</Words>
  <Application>Microsoft Office PowerPoint</Application>
  <PresentationFormat>Affichage à l'écran (4:3)</PresentationFormat>
  <Paragraphs>213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hcp_model</vt:lpstr>
      <vt:lpstr>Diapositive 1</vt:lpstr>
      <vt:lpstr>Diapositive 2</vt:lpstr>
      <vt:lpstr>Diapositive 3</vt:lpstr>
      <vt:lpstr>الاقتصاد غير المرصود</vt:lpstr>
      <vt:lpstr>طرق رصد الوحدات غير المنظمة </vt:lpstr>
      <vt:lpstr>طرق رصد الوحدات غير المنظمة </vt:lpstr>
      <vt:lpstr>الجوانب المنهجية للبحث الوطني حول القطاع غير المنظم 2007</vt:lpstr>
      <vt:lpstr>الإطار المرجعي للبحث حول القطاع غير المنظم</vt:lpstr>
      <vt:lpstr>تذكير بأهداف بحث 2007</vt:lpstr>
      <vt:lpstr>Diapositive 10</vt:lpstr>
      <vt:lpstr>الجوانب المنهجية : خطة المعاينة</vt:lpstr>
      <vt:lpstr>أهم النتائج</vt:lpstr>
      <vt:lpstr>Diapositive 13</vt:lpstr>
      <vt:lpstr>Diapositive 14</vt:lpstr>
      <vt:lpstr>Diapositive 15</vt:lpstr>
      <vt:lpstr>Diapositive 16</vt:lpstr>
      <vt:lpstr>Diapositive 17</vt:lpstr>
      <vt:lpstr>Diapositive 18</vt:lpstr>
    </vt:vector>
  </TitlesOfParts>
  <Company>dcn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mafkir</dc:creator>
  <cp:lastModifiedBy>mbennani</cp:lastModifiedBy>
  <cp:revision>477</cp:revision>
  <dcterms:created xsi:type="dcterms:W3CDTF">2008-03-11T16:08:11Z</dcterms:created>
  <dcterms:modified xsi:type="dcterms:W3CDTF">2010-10-14T15:26:37Z</dcterms:modified>
</cp:coreProperties>
</file>