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9"/>
  </p:notesMasterIdLst>
  <p:handoutMasterIdLst>
    <p:handoutMasterId r:id="rId20"/>
  </p:handoutMasterIdLst>
  <p:sldIdLst>
    <p:sldId id="268" r:id="rId2"/>
    <p:sldId id="361" r:id="rId3"/>
    <p:sldId id="414" r:id="rId4"/>
    <p:sldId id="411" r:id="rId5"/>
    <p:sldId id="412" r:id="rId6"/>
    <p:sldId id="413" r:id="rId7"/>
    <p:sldId id="403" r:id="rId8"/>
    <p:sldId id="409" r:id="rId9"/>
    <p:sldId id="364" r:id="rId10"/>
    <p:sldId id="368" r:id="rId11"/>
    <p:sldId id="367" r:id="rId12"/>
    <p:sldId id="398" r:id="rId13"/>
    <p:sldId id="369" r:id="rId14"/>
    <p:sldId id="415" r:id="rId15"/>
    <p:sldId id="376" r:id="rId16"/>
    <p:sldId id="417" r:id="rId17"/>
    <p:sldId id="416" r:id="rId18"/>
  </p:sldIdLst>
  <p:sldSz cx="9144000" cy="6858000" type="screen4x3"/>
  <p:notesSz cx="6883400" cy="9906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0033"/>
    <a:srgbClr val="E51B2E"/>
    <a:srgbClr val="CC66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646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0"/>
        <p:guide pos="216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d&#233;tail_09%20(Enregistr&#233;%20automatiquement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8.1483815564916851E-2"/>
          <c:y val="0.10103341660921228"/>
          <c:w val="0.78616855209992098"/>
          <c:h val="0.78433617672789957"/>
        </c:manualLayout>
      </c:layout>
      <c:barChart>
        <c:barDir val="col"/>
        <c:grouping val="clustered"/>
        <c:ser>
          <c:idx val="0"/>
          <c:order val="0"/>
          <c:tx>
            <c:strRef>
              <c:f>Feuil1!$C$33</c:f>
              <c:strCache>
                <c:ptCount val="1"/>
                <c:pt idx="0">
                  <c:v>1999</c:v>
                </c:pt>
              </c:strCache>
            </c:strRef>
          </c:tx>
          <c:spPr>
            <a:solidFill>
              <a:srgbClr val="4BACC6">
                <a:lumMod val="60000"/>
                <a:lumOff val="40000"/>
                <a:alpha val="84000"/>
              </a:srgbClr>
            </a:solidFill>
            <a:scene3d>
              <a:camera prst="orthographicFront"/>
              <a:lightRig rig="threePt" dir="t"/>
            </a:scene3d>
            <a:sp3d prstMaterial="matte"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6,2%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52,8%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20,9%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20,1%</a:t>
                    </a:r>
                    <a:endParaRPr lang="en-US" dirty="0"/>
                  </a:p>
                </c:rich>
              </c:tx>
              <c:showVal val="1"/>
            </c:dLbl>
            <c:spPr>
              <a:noFill/>
              <a:effectLst>
                <a:outerShdw blurRad="50800" dist="50800" dir="5400000" sx="134000" sy="134000" algn="ctr" rotWithShape="0">
                  <a:srgbClr val="C0504D"/>
                </a:outerShdw>
              </a:effectLst>
            </c:spPr>
            <c:txPr>
              <a:bodyPr/>
              <a:lstStyle/>
              <a:p>
                <a:pPr>
                  <a:defRPr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Feuil1!$D$32:$G$32</c:f>
              <c:strCache>
                <c:ptCount val="4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</c:strCache>
            </c:strRef>
          </c:cat>
          <c:val>
            <c:numRef>
              <c:f>Feuil1!$D$33:$G$33</c:f>
              <c:numCache>
                <c:formatCode>General</c:formatCode>
                <c:ptCount val="4"/>
                <c:pt idx="0">
                  <c:v>6.2</c:v>
                </c:pt>
                <c:pt idx="1">
                  <c:v>52.8</c:v>
                </c:pt>
                <c:pt idx="2">
                  <c:v>20.9</c:v>
                </c:pt>
                <c:pt idx="3">
                  <c:v>20.100000000000001</c:v>
                </c:pt>
              </c:numCache>
            </c:numRef>
          </c:val>
        </c:ser>
        <c:ser>
          <c:idx val="1"/>
          <c:order val="1"/>
          <c:tx>
            <c:strRef>
              <c:f>Feuil1!$C$34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5,4%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57,4%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17,2%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20,0%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Feuil1!$D$32:$G$32</c:f>
              <c:strCache>
                <c:ptCount val="4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</c:strCache>
            </c:strRef>
          </c:cat>
          <c:val>
            <c:numRef>
              <c:f>Feuil1!$D$34:$G$34</c:f>
              <c:numCache>
                <c:formatCode>General</c:formatCode>
                <c:ptCount val="4"/>
                <c:pt idx="0">
                  <c:v>5.4</c:v>
                </c:pt>
                <c:pt idx="1">
                  <c:v>57.4</c:v>
                </c:pt>
                <c:pt idx="2">
                  <c:v>17.2</c:v>
                </c:pt>
                <c:pt idx="3">
                  <c:v>20</c:v>
                </c:pt>
              </c:numCache>
            </c:numRef>
          </c:val>
        </c:ser>
        <c:axId val="68355200"/>
        <c:axId val="68356736"/>
      </c:barChart>
      <c:catAx>
        <c:axId val="68355200"/>
        <c:scaling>
          <c:orientation val="minMax"/>
        </c:scaling>
        <c:axPos val="b"/>
        <c:tickLblPos val="nextTo"/>
        <c:txPr>
          <a:bodyPr/>
          <a:lstStyle/>
          <a:p>
            <a:pPr>
              <a:defRPr sz="1080" b="1" i="0" baseline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defRPr>
            </a:pPr>
            <a:endParaRPr lang="fr-FR"/>
          </a:p>
        </c:txPr>
        <c:crossAx val="68356736"/>
        <c:crosses val="autoZero"/>
        <c:auto val="1"/>
        <c:lblAlgn val="ctr"/>
        <c:lblOffset val="100"/>
      </c:catAx>
      <c:valAx>
        <c:axId val="6835673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 i="0" baseline="0">
                <a:cs typeface="Arial" pitchFamily="34" charset="0"/>
              </a:defRPr>
            </a:pPr>
            <a:endParaRPr lang="fr-FR"/>
          </a:p>
        </c:txPr>
        <c:crossAx val="683552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5.0193139211506518E-2"/>
          <c:y val="2.5431842996724508E-2"/>
          <c:w val="0.86468786120232133"/>
          <c:h val="0.81737077372453504"/>
        </c:manualLayout>
      </c:layout>
      <c:barChart>
        <c:barDir val="col"/>
        <c:grouping val="clustered"/>
        <c:ser>
          <c:idx val="0"/>
          <c:order val="0"/>
          <c:tx>
            <c:strRef>
              <c:f>Feuil2!$D$25</c:f>
              <c:strCache>
                <c:ptCount val="1"/>
                <c:pt idx="0">
                  <c:v>1999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11,1%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48,0%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40,9%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Feuil2!$C$26:$C$28</c:f>
              <c:strCache>
                <c:ptCount val="3"/>
                <c:pt idx="0">
                  <c:v>A domicile</c:v>
                </c:pt>
                <c:pt idx="1">
                  <c:v>Sans local</c:v>
                </c:pt>
                <c:pt idx="2">
                  <c:v>Avec local</c:v>
                </c:pt>
              </c:strCache>
            </c:strRef>
          </c:cat>
          <c:val>
            <c:numRef>
              <c:f>Feuil2!$D$26:$D$28</c:f>
              <c:numCache>
                <c:formatCode>General</c:formatCode>
                <c:ptCount val="3"/>
                <c:pt idx="0">
                  <c:v>11.1</c:v>
                </c:pt>
                <c:pt idx="1">
                  <c:v>48</c:v>
                </c:pt>
                <c:pt idx="2">
                  <c:v>40.9</c:v>
                </c:pt>
              </c:numCache>
            </c:numRef>
          </c:val>
        </c:ser>
        <c:ser>
          <c:idx val="1"/>
          <c:order val="1"/>
          <c:tx>
            <c:strRef>
              <c:f>Feuil2!$E$25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2D2D8A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6,7%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49,2%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44,1%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Feuil2!$C$26:$C$28</c:f>
              <c:strCache>
                <c:ptCount val="3"/>
                <c:pt idx="0">
                  <c:v>A domicile</c:v>
                </c:pt>
                <c:pt idx="1">
                  <c:v>Sans local</c:v>
                </c:pt>
                <c:pt idx="2">
                  <c:v>Avec local</c:v>
                </c:pt>
              </c:strCache>
            </c:strRef>
          </c:cat>
          <c:val>
            <c:numRef>
              <c:f>Feuil2!$E$26:$E$28</c:f>
              <c:numCache>
                <c:formatCode>General</c:formatCode>
                <c:ptCount val="3"/>
                <c:pt idx="0">
                  <c:v>6.7</c:v>
                </c:pt>
                <c:pt idx="1">
                  <c:v>49.2</c:v>
                </c:pt>
                <c:pt idx="2">
                  <c:v>44.1</c:v>
                </c:pt>
              </c:numCache>
            </c:numRef>
          </c:val>
        </c:ser>
        <c:axId val="68415488"/>
        <c:axId val="68417024"/>
      </c:barChart>
      <c:catAx>
        <c:axId val="68415488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="1" i="0" baseline="0">
                <a:cs typeface="Arial" pitchFamily="34" charset="0"/>
              </a:defRPr>
            </a:pPr>
            <a:endParaRPr lang="fr-FR"/>
          </a:p>
        </c:txPr>
        <c:crossAx val="68417024"/>
        <c:crosses val="autoZero"/>
        <c:auto val="1"/>
        <c:lblAlgn val="ctr"/>
        <c:lblOffset val="100"/>
      </c:catAx>
      <c:valAx>
        <c:axId val="6841702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684154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>
        <c:manualLayout>
          <c:layoutTarget val="inner"/>
          <c:xMode val="edge"/>
          <c:yMode val="edge"/>
          <c:x val="9.5509186351706063E-2"/>
          <c:y val="5.2824074074074072E-2"/>
          <c:w val="0.75777427821523002"/>
          <c:h val="0.7917902449693841"/>
        </c:manualLayout>
      </c:layout>
      <c:barChart>
        <c:barDir val="col"/>
        <c:grouping val="clustered"/>
        <c:ser>
          <c:idx val="0"/>
          <c:order val="0"/>
          <c:tx>
            <c:strRef>
              <c:f>Feuil2!$B$25</c:f>
              <c:strCache>
                <c:ptCount val="1"/>
                <c:pt idx="0">
                  <c:v>1999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0,7%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3.3333333333333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4,9%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37,0%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-2.5000000000000001E-2"/>
                  <c:y val="-4.629629629629690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10,2%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12,4%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Feuil2!$C$24:$G$24</c:f>
              <c:strCache>
                <c:ptCount val="5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  <c:pt idx="4">
                  <c:v>Total </c:v>
                </c:pt>
              </c:strCache>
            </c:strRef>
          </c:cat>
          <c:val>
            <c:numRef>
              <c:f>Feuil2!$C$25:$G$25</c:f>
              <c:numCache>
                <c:formatCode>General</c:formatCode>
                <c:ptCount val="5"/>
                <c:pt idx="0">
                  <c:v>0.70000000000000062</c:v>
                </c:pt>
                <c:pt idx="1">
                  <c:v>4.9000000000000004</c:v>
                </c:pt>
                <c:pt idx="2">
                  <c:v>37</c:v>
                </c:pt>
                <c:pt idx="3">
                  <c:v>10.200000000000001</c:v>
                </c:pt>
                <c:pt idx="4">
                  <c:v>12.4</c:v>
                </c:pt>
              </c:numCache>
            </c:numRef>
          </c:val>
        </c:ser>
        <c:ser>
          <c:idx val="1"/>
          <c:order val="1"/>
          <c:tx>
            <c:strRef>
              <c:f>Feuil2!$B$26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2D2D8A">
                <a:lumMod val="60000"/>
                <a:lumOff val="40000"/>
              </a:srgb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0%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5,5%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28,8%</a:t>
                    </a: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9,0%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9,9%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50" b="1" i="0" baseline="0">
                    <a:cs typeface="Arial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Feuil2!$C$24:$G$24</c:f>
              <c:strCache>
                <c:ptCount val="5"/>
                <c:pt idx="0">
                  <c:v>BTP</c:v>
                </c:pt>
                <c:pt idx="1">
                  <c:v>commerce</c:v>
                </c:pt>
                <c:pt idx="2">
                  <c:v>Industrie</c:v>
                </c:pt>
                <c:pt idx="3">
                  <c:v>services</c:v>
                </c:pt>
                <c:pt idx="4">
                  <c:v>Total </c:v>
                </c:pt>
              </c:strCache>
            </c:strRef>
          </c:cat>
          <c:val>
            <c:numRef>
              <c:f>Feuil2!$C$26:$G$26</c:f>
              <c:numCache>
                <c:formatCode>General</c:formatCode>
                <c:ptCount val="5"/>
                <c:pt idx="0">
                  <c:v>0</c:v>
                </c:pt>
                <c:pt idx="1">
                  <c:v>5.5</c:v>
                </c:pt>
                <c:pt idx="2">
                  <c:v>28.8</c:v>
                </c:pt>
                <c:pt idx="3">
                  <c:v>9</c:v>
                </c:pt>
                <c:pt idx="4">
                  <c:v>9.9</c:v>
                </c:pt>
              </c:numCache>
            </c:numRef>
          </c:val>
        </c:ser>
        <c:axId val="69262720"/>
        <c:axId val="69268608"/>
      </c:barChart>
      <c:catAx>
        <c:axId val="69262720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69268608"/>
        <c:crosses val="autoZero"/>
        <c:auto val="1"/>
        <c:lblAlgn val="ctr"/>
        <c:lblOffset val="100"/>
      </c:catAx>
      <c:valAx>
        <c:axId val="6926860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50" b="1" i="0" baseline="0">
                <a:cs typeface="Arial" pitchFamily="34" charset="0"/>
              </a:defRPr>
            </a:pPr>
            <a:endParaRPr lang="fr-FR"/>
          </a:p>
        </c:txPr>
        <c:crossAx val="692627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050" b="1" i="0" baseline="0">
              <a:cs typeface="Arial" pitchFamily="34" charset="0"/>
            </a:defRPr>
          </a:pPr>
          <a:endParaRPr lang="fr-FR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6C3C14B-CA90-4E03-9CBA-AF358AA23805}" type="datetimeFigureOut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779364-4DFD-4888-8014-AC7087966B5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05350"/>
            <a:ext cx="55086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996E90B-2C40-4F3B-9FE8-44D7305BC0B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88975" y="4705350"/>
            <a:ext cx="5505450" cy="4457700"/>
          </a:xfrm>
          <a:noFill/>
          <a:ln/>
        </p:spPr>
        <p:txBody>
          <a:bodyPr lIns="95939" tIns="47969" rIns="95939" bIns="47969"/>
          <a:lstStyle/>
          <a:p>
            <a:endParaRPr lang="en-US" dirty="0" smtClean="0"/>
          </a:p>
        </p:txBody>
      </p:sp>
      <p:sp>
        <p:nvSpPr>
          <p:cNvPr id="41988" name="Espace réservé du numéro de diapositive 3"/>
          <p:cNvSpPr txBox="1">
            <a:spLocks noGrp="1"/>
          </p:cNvSpPr>
          <p:nvPr/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39" tIns="47969" rIns="95939" bIns="47969" anchor="b"/>
          <a:lstStyle/>
          <a:p>
            <a:pPr algn="r" defTabSz="958850"/>
            <a:fld id="{D303CD85-8DDA-4CCD-96B4-48D2C2186381}" type="slidenum">
              <a:rPr lang="ar-SA" sz="1300">
                <a:solidFill>
                  <a:schemeClr val="tx1"/>
                </a:solidFill>
              </a:rPr>
              <a:pPr algn="r" defTabSz="958850"/>
              <a:t>14</a:t>
            </a:fld>
            <a:endParaRPr lang="fr-FR" sz="1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dirty="0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AE9A40E8-3AD6-44FA-B4B3-8B0BEA496B61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15086-34FE-4CFF-B9BE-B7EF94FFEC3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26E81-24F7-4A83-9429-E75B41BE353C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349A8-5682-49C3-8364-BA081985D7B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31D5D-639E-4CC2-8135-EFE400ADD383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47B07-1927-4EC1-89DD-F6F518D6D9B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145DB-A3D6-4574-B3DC-36C33C6E5283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0FFF8-E31B-4D96-B6F4-167050938E6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39DB4-B725-4027-A6DF-44CBC598ACFB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7F61F-45E7-4267-8C2F-E867CCADDEB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E1B0-1F90-495B-B9B5-837BECEA337E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50618-8896-4F1E-825C-2159361FB7E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603B1-DD62-4B8B-B7E3-BBDF21E376AE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21B14-4687-44D4-909D-8B58020396F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FF3FD-466A-44D0-B2E3-E7CAD34EC367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2AB83-709D-4971-B0EC-996BF5B77B4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78A4B-FD8A-4F62-BD64-52DE086156C8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E0C30-37A1-4889-9E2D-5B8FA465464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5537F-76C0-4477-85E9-254166626816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BC047-274A-4D79-ADBB-3B67806917F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4F114-0DB4-4DD2-966D-2AAE49BF8573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17B45-F807-469C-AB67-410D497BCE7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E7876-D10E-42D2-9076-8E5F7822278F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44B6B-5D09-4FAD-8F1F-8A33A97BB07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7302-388C-49E0-A738-5EE1D1F80F36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5DC10-5E9C-4E91-8E50-BF9E40CD264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992C0-25EC-47C8-8736-A978A8483F02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CA7D6-A2FB-467D-AA5D-1567C13F4FC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40EF-1F00-4896-8AC6-99F1FD8B434B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C4049-8252-46EE-A93B-16604511A99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8BE72-4AA0-493A-9135-3BD357F4D9ED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65D9E-28A2-4AFE-AC17-2EB4C7849FC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F3E584D-5628-4A24-B10B-464C181D94F2}" type="datetime1">
              <a:rPr lang="fr-FR"/>
              <a:pPr>
                <a:defRPr/>
              </a:pPr>
              <a:t>03/04/2017</a:t>
            </a:fld>
            <a:endParaRPr lang="fr-FR" dirty="0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D94B1E5F-8416-4D44-BF53-70196847CCD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  <p:sldLayoutId id="2147484071" r:id="rId13"/>
    <p:sldLayoutId id="2147484072" r:id="rId14"/>
    <p:sldLayoutId id="2147484073" r:id="rId15"/>
    <p:sldLayoutId id="2147484074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94D8C25-3C42-4AF3-9A0D-200F31399305}" type="slidenum">
              <a:rPr lang="ar-SA" smtClean="0"/>
              <a:pPr>
                <a:defRPr/>
              </a:pPr>
              <a:t>1</a:t>
            </a:fld>
            <a:endParaRPr lang="fr-FR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71625"/>
            <a:ext cx="8358187" cy="1857375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pPr algn="ctr">
              <a:buFontTx/>
              <a:buNone/>
            </a:pPr>
            <a:r>
              <a:rPr lang="fr-F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Enquête Nationale sur le Secteur Informel 2007</a:t>
            </a:r>
            <a:r>
              <a:rPr lang="fr-F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fr-F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fr-FR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endParaRPr lang="fr-FR" sz="3000" b="1" dirty="0" smtClean="0"/>
          </a:p>
          <a:p>
            <a:pPr algn="ctr" eaLnBrk="1" hangingPunct="1">
              <a:buFontTx/>
              <a:buNone/>
            </a:pPr>
            <a:endParaRPr lang="fr-FR" sz="2800" dirty="0" smtClean="0"/>
          </a:p>
          <a:p>
            <a:pPr algn="r" eaLnBrk="1" hangingPunct="1">
              <a:buFontTx/>
              <a:buNone/>
            </a:pPr>
            <a:r>
              <a:rPr lang="fr-FR" sz="2000" b="1" dirty="0" smtClean="0">
                <a:latin typeface="Arial" charset="0"/>
              </a:rPr>
              <a:t> </a:t>
            </a:r>
            <a:r>
              <a:rPr lang="fr-FR" sz="2800" b="1" dirty="0" smtClean="0">
                <a:latin typeface="Arial" charset="0"/>
              </a:rPr>
              <a:t> </a:t>
            </a:r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1D92CEE-0264-4394-A242-DD3815EA7378}" type="slidenum">
              <a:rPr lang="ar-SA" smtClean="0"/>
              <a:pPr>
                <a:defRPr/>
              </a:pPr>
              <a:t>10</a:t>
            </a:fld>
            <a:endParaRPr lang="fr-FR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428735"/>
            <a:ext cx="8786813" cy="5000661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None/>
            </a:pPr>
            <a:endParaRPr lang="fr-FR" sz="1600" b="1" dirty="0" smtClean="0">
              <a:latin typeface="Arial Black" pitchFamily="34" charset="0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fr-FR" sz="1400" b="1" dirty="0" smtClean="0">
                <a:solidFill>
                  <a:srgbClr val="DA5126"/>
                </a:solidFill>
                <a:latin typeface="Arial Black" pitchFamily="34" charset="0"/>
              </a:rPr>
              <a:t>Champ couvert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fr-FR" sz="1400" b="1" dirty="0" smtClean="0">
              <a:solidFill>
                <a:srgbClr val="DA5126"/>
              </a:solidFill>
              <a:latin typeface="Arial Black" pitchFamily="34" charset="0"/>
            </a:endParaRPr>
          </a:p>
          <a:p>
            <a:pPr lvl="1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Toutes les unités de production qui ne disposent pas d’une comptabilité; </a:t>
            </a:r>
          </a:p>
          <a:p>
            <a:pPr lvl="1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par comptabilité, il est entendu  la comptabilité tenue par les entreprises conformément à l’organisation comptable en vigueur au Maroc;</a:t>
            </a:r>
          </a:p>
          <a:p>
            <a:pPr lvl="1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limité aux activités non agricoles, les activités commerciales et artisanales exercées par les agriculteurs  comme des activités secondaires sont prises en considération.</a:t>
            </a:r>
          </a:p>
          <a:p>
            <a:pPr marL="457200" indent="-457200" algn="ctr" eaLnBrk="1" hangingPunct="1">
              <a:lnSpc>
                <a:spcPct val="80000"/>
              </a:lnSpc>
            </a:pPr>
            <a:endParaRPr lang="fr-FR" sz="14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</a:pPr>
            <a:endParaRPr lang="fr-FR" sz="14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eaLnBrk="1" hangingPunct="1">
              <a:lnSpc>
                <a:spcPct val="80000"/>
              </a:lnSpc>
            </a:pPr>
            <a:r>
              <a:rPr lang="fr-FR" sz="1400" b="1" dirty="0" smtClean="0">
                <a:solidFill>
                  <a:srgbClr val="DA5126"/>
                </a:solidFill>
                <a:latin typeface="Arial Black" pitchFamily="34" charset="0"/>
                <a:cs typeface="Arial" pitchFamily="34" charset="0"/>
              </a:rPr>
              <a:t>Période de référence </a:t>
            </a:r>
          </a:p>
          <a:p>
            <a:pPr marL="457200" indent="-457200" eaLnBrk="1" hangingPunct="1">
              <a:lnSpc>
                <a:spcPct val="80000"/>
              </a:lnSpc>
              <a:buNone/>
            </a:pPr>
            <a:endParaRPr lang="fr-FR" sz="14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eaLnBrk="1" hangingPunct="1">
              <a:lnSpc>
                <a:spcPct val="150000"/>
              </a:lnSpc>
              <a:buFontTx/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       Pour tenir compte des variations saisonnières  des activités informelles et de leurs rythmes, l’enquête a couvert une période d'une année entière du 1</a:t>
            </a:r>
            <a:r>
              <a:rPr lang="fr-FR" sz="1400" b="1" baseline="30000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er</a:t>
            </a: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  <a:cs typeface="Arial" pitchFamily="34" charset="0"/>
              </a:rPr>
              <a:t> décembre 2006 au 30 novembre 2007.</a:t>
            </a:r>
          </a:p>
          <a:p>
            <a:pPr lvl="1">
              <a:lnSpc>
                <a:spcPct val="150000"/>
              </a:lnSpc>
              <a:buFont typeface="Arial" charset="0"/>
              <a:buNone/>
            </a:pPr>
            <a:r>
              <a:rPr lang="fr-FR" sz="12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</a:p>
          <a:p>
            <a:pPr lvl="1">
              <a:lnSpc>
                <a:spcPct val="150000"/>
              </a:lnSpc>
            </a:pPr>
            <a:endParaRPr lang="fr-FR" sz="1400" b="1" dirty="0" smtClean="0">
              <a:solidFill>
                <a:srgbClr val="DA5126"/>
              </a:solidFill>
              <a:latin typeface="Arial Black" pitchFamily="34" charset="0"/>
            </a:endParaRPr>
          </a:p>
          <a:p>
            <a:pPr marL="457200" indent="-457200" eaLnBrk="1" hangingPunct="1">
              <a:lnSpc>
                <a:spcPct val="150000"/>
              </a:lnSpc>
              <a:buFontTx/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928670"/>
            <a:ext cx="8278812" cy="593725"/>
          </a:xfrm>
        </p:spPr>
        <p:txBody>
          <a:bodyPr/>
          <a:lstStyle/>
          <a:p>
            <a:pPr eaLnBrk="1" hangingPunct="1"/>
            <a:r>
              <a:rPr lang="fr-FR" sz="3200" b="0" dirty="0" smtClean="0">
                <a:latin typeface="Berlin Sans FB Demi" pitchFamily="34" charset="0"/>
              </a:rPr>
              <a:t>Aspects méthodologiques </a:t>
            </a:r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5F7EF3-148D-45D0-8888-1C11A7B4D9F5}" type="slidenum">
              <a:rPr lang="ar-SA" smtClean="0"/>
              <a:pPr>
                <a:defRPr/>
              </a:pPr>
              <a:t>11</a:t>
            </a:fld>
            <a:endParaRPr lang="fr-FR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214438"/>
            <a:ext cx="9001125" cy="5143500"/>
          </a:xfrm>
        </p:spPr>
        <p:txBody>
          <a:bodyPr/>
          <a:lstStyle/>
          <a:p>
            <a:pPr eaLnBrk="1" hangingPunct="1"/>
            <a:endParaRPr lang="fr-FR" sz="2800" b="1" dirty="0" smtClean="0"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800" b="1" dirty="0" smtClean="0">
                <a:solidFill>
                  <a:schemeClr val="tx1"/>
                </a:solidFill>
                <a:latin typeface="Times New Roman" pitchFamily="18" charset="0"/>
              </a:rPr>
              <a:t>Système d’enquêtes qui combine les ménages et les producteurs informels et se    décompose en deux phases : </a:t>
            </a:r>
            <a:endParaRPr lang="fr-FR" sz="18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</a:pPr>
            <a:endParaRPr lang="fr-FR" sz="1800" b="1" dirty="0" smtClean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pPr marL="857250" lvl="1" indent="-457200"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La première phase   :  identifier l’échantillon des unités de production informelles à partir de l'enquête </a:t>
            </a:r>
            <a:r>
              <a:rPr lang="ar-MA" sz="16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nationale sur l’emploi qui touche annuellement 60000 ménages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fr-FR" sz="16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857250" lvl="1" indent="-457200"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La deuxième phase : enquêter les unités de production informelles identifiées lors de la première phase</a:t>
            </a:r>
            <a:endParaRPr lang="fr-FR" sz="1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endParaRPr lang="fr-FR" sz="2000" b="1" dirty="0" smtClean="0"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800" b="1" dirty="0" smtClean="0">
                <a:solidFill>
                  <a:schemeClr val="tx1"/>
                </a:solidFill>
                <a:latin typeface="Times New Roman" pitchFamily="18" charset="0"/>
              </a:rPr>
              <a:t>Echantillon  observé : </a:t>
            </a:r>
            <a:r>
              <a:rPr lang="fr-FR" sz="1600" b="1" dirty="0" smtClean="0">
                <a:solidFill>
                  <a:srgbClr val="FF0000"/>
                </a:solidFill>
                <a:latin typeface="Times New Roman" pitchFamily="18" charset="0"/>
              </a:rPr>
              <a:t>10259</a:t>
            </a:r>
            <a:r>
              <a:rPr lang="fr-FR" sz="1400" b="1" dirty="0" smtClean="0">
                <a:solidFill>
                  <a:srgbClr val="DA5126"/>
                </a:solidFill>
                <a:latin typeface="Times New Roman" pitchFamily="18" charset="0"/>
              </a:rPr>
              <a:t> </a:t>
            </a: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</a:rPr>
              <a:t>unités de production informelles représentatives de différentes catégories de producteurs informels.</a:t>
            </a:r>
            <a:endParaRPr lang="fr-FR" b="1" dirty="0" smtClean="0">
              <a:latin typeface="Arial Black" pitchFamily="34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928670"/>
            <a:ext cx="7921625" cy="593725"/>
          </a:xfrm>
        </p:spPr>
        <p:txBody>
          <a:bodyPr/>
          <a:lstStyle/>
          <a:p>
            <a:pPr eaLnBrk="1" hangingPunct="1"/>
            <a:r>
              <a:rPr lang="fr-FR" sz="2800" b="0" dirty="0" smtClean="0">
                <a:latin typeface="Berlin Sans FB Demi" pitchFamily="34" charset="0"/>
              </a:rPr>
              <a:t>Aspects méthodologiques : Echantillonnage    </a:t>
            </a:r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5E0844A-1BB1-4DD4-A99B-1CAACA1619D8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625" y="2786063"/>
            <a:ext cx="7627938" cy="5715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fr-FR" sz="3600" b="1" kern="0" dirty="0">
                <a:solidFill>
                  <a:srgbClr val="7B003B"/>
                </a:solidFill>
                <a:latin typeface="Arial Black" pitchFamily="34" charset="0"/>
                <a:ea typeface="+mj-ea"/>
                <a:cs typeface="+mj-cs"/>
              </a:rPr>
              <a:t>Principaux résultats</a:t>
            </a:r>
            <a:endParaRPr lang="fr-FR" sz="3600" b="1" kern="0" dirty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3"/>
          <p:cNvSpPr txBox="1">
            <a:spLocks noGrp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C17F480-8124-46CF-AF76-944307285435}" type="slidenum">
              <a:rPr lang="ar-SA" sz="1200" b="1">
                <a:solidFill>
                  <a:schemeClr val="tx1"/>
                </a:solidFill>
                <a:latin typeface="Century Gothic" pitchFamily="34" charset="0"/>
              </a:rPr>
              <a:pPr algn="r"/>
              <a:t>13</a:t>
            </a:fld>
            <a:endParaRPr lang="fr-FR" sz="12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785786" y="1071546"/>
            <a:ext cx="728662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Effectif et répartition </a:t>
            </a:r>
            <a:r>
              <a:rPr lang="fr-FR" sz="2600" kern="0" dirty="0" smtClean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sectorielle </a:t>
            </a:r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des UPI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4714884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Low" eaLnBrk="0" hangingPunct="0">
              <a:lnSpc>
                <a:spcPct val="150000"/>
              </a:lnSpc>
              <a:buFontTx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En l’espace de 8 ans, le nombre d’UPI est passé de 1,233 millions à 1,550 millions, soit </a:t>
            </a:r>
            <a:r>
              <a:rPr lang="fr-FR" sz="1400" b="1" dirty="0" smtClean="0">
                <a:solidFill>
                  <a:schemeClr val="tx1"/>
                </a:solidFill>
              </a:rPr>
              <a:t>en moyenne </a:t>
            </a:r>
          </a:p>
          <a:p>
            <a:pPr algn="justLow" eaLnBrk="0" hangingPunct="0">
              <a:lnSpc>
                <a:spcPct val="150000"/>
              </a:lnSpc>
            </a:pPr>
            <a:r>
              <a:rPr lang="fr-FR" sz="1400" b="1" dirty="0" smtClean="0">
                <a:solidFill>
                  <a:schemeClr val="tx1"/>
                </a:solidFill>
              </a:rPr>
              <a:t>40 000 nouvelles unités par année;</a:t>
            </a:r>
            <a:endParaRPr lang="fr-FR" sz="1400" b="1" dirty="0">
              <a:solidFill>
                <a:schemeClr val="tx1"/>
              </a:solidFill>
            </a:endParaRPr>
          </a:p>
          <a:p>
            <a:pPr algn="justLow" eaLnBrk="0" hangingPunct="0">
              <a:lnSpc>
                <a:spcPct val="150000"/>
              </a:lnSpc>
              <a:buFontTx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Le </a:t>
            </a:r>
            <a:r>
              <a:rPr lang="fr-FR" sz="1400" b="1" dirty="0">
                <a:solidFill>
                  <a:schemeClr val="tx1"/>
                </a:solidFill>
              </a:rPr>
              <a:t>secteur du commerce continue à dominer le secteur informel avec une part de 57,4%, </a:t>
            </a:r>
            <a:r>
              <a:rPr lang="fr-FR" sz="1400" b="1" dirty="0" smtClean="0">
                <a:solidFill>
                  <a:schemeClr val="tx1"/>
                </a:solidFill>
              </a:rPr>
              <a:t>en hausse </a:t>
            </a:r>
            <a:r>
              <a:rPr lang="fr-FR" sz="1400" b="1" dirty="0">
                <a:solidFill>
                  <a:schemeClr val="tx1"/>
                </a:solidFill>
              </a:rPr>
              <a:t>de 4,6 points par rapport à </a:t>
            </a:r>
            <a:r>
              <a:rPr lang="fr-FR" sz="1400" b="1" dirty="0" smtClean="0">
                <a:solidFill>
                  <a:schemeClr val="tx1"/>
                </a:solidFill>
              </a:rPr>
              <a:t>1999.</a:t>
            </a:r>
            <a:endParaRPr lang="fr-FR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Graphique 9"/>
          <p:cNvGraphicFramePr/>
          <p:nvPr/>
        </p:nvGraphicFramePr>
        <p:xfrm>
          <a:off x="642910" y="1214422"/>
          <a:ext cx="7572428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1"/>
          <p:cNvSpPr txBox="1">
            <a:spLocks noGrp="1"/>
          </p:cNvSpPr>
          <p:nvPr/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C79CE07-F5DE-400B-BA8C-9A9CB9698CF7}" type="slidenum">
              <a:rPr lang="ar-SA" sz="1200" b="1">
                <a:solidFill>
                  <a:schemeClr val="tx1"/>
                </a:solidFill>
                <a:latin typeface="Century Gothic" pitchFamily="34" charset="0"/>
              </a:rPr>
              <a:pPr algn="r"/>
              <a:t>14</a:t>
            </a:fld>
            <a:endParaRPr lang="fr-FR" sz="12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214313" y="1162050"/>
            <a:ext cx="850106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Répartition des UPI selon le type de local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5013325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Plus d’une UPI sur deux ne dispose </a:t>
            </a:r>
            <a:r>
              <a:rPr lang="fr-FR" sz="1400" b="1" dirty="0" smtClean="0">
                <a:solidFill>
                  <a:schemeClr val="tx1"/>
                </a:solidFill>
              </a:rPr>
              <a:t>pas de </a:t>
            </a:r>
            <a:r>
              <a:rPr lang="fr-FR" sz="1400" b="1" dirty="0">
                <a:solidFill>
                  <a:schemeClr val="tx1"/>
                </a:solidFill>
              </a:rPr>
              <a:t>local;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L’exercice </a:t>
            </a:r>
            <a:r>
              <a:rPr lang="fr-FR" sz="1400" b="1" dirty="0">
                <a:solidFill>
                  <a:schemeClr val="tx1"/>
                </a:solidFill>
              </a:rPr>
              <a:t>d’une activité à domicile se fait de plus en plus </a:t>
            </a:r>
            <a:r>
              <a:rPr lang="fr-FR" sz="1400" b="1" dirty="0" smtClean="0">
                <a:solidFill>
                  <a:schemeClr val="tx1"/>
                </a:solidFill>
              </a:rPr>
              <a:t>rare.</a:t>
            </a:r>
            <a:endParaRPr lang="fr-FR" sz="14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fr-FR" sz="1200" dirty="0">
              <a:solidFill>
                <a:schemeClr val="tx1"/>
              </a:solidFill>
            </a:endParaRPr>
          </a:p>
        </p:txBody>
      </p:sp>
      <p:graphicFrame>
        <p:nvGraphicFramePr>
          <p:cNvPr id="7" name="Graphique 6"/>
          <p:cNvGraphicFramePr/>
          <p:nvPr/>
        </p:nvGraphicFramePr>
        <p:xfrm>
          <a:off x="285720" y="1714488"/>
          <a:ext cx="850112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CEDAA9-4E22-460E-B24C-C3A276BF1BE5}" type="slidenum">
              <a:rPr lang="ar-SA" smtClean="0"/>
              <a:pPr>
                <a:defRPr/>
              </a:pPr>
              <a:t>15</a:t>
            </a:fld>
            <a:endParaRPr lang="fr-FR" dirty="0" smtClean="0"/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0" y="785813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fr-FR" sz="2600" kern="0" dirty="0">
                <a:solidFill>
                  <a:srgbClr val="7B003B"/>
                </a:solidFill>
                <a:latin typeface="Berlin Sans FB Demi" pitchFamily="34" charset="0"/>
                <a:ea typeface="+mj-ea"/>
                <a:cs typeface="+mj-cs"/>
              </a:rPr>
              <a:t>% des UPI  dirigées par des femmes</a:t>
            </a:r>
          </a:p>
        </p:txBody>
      </p:sp>
      <p:sp>
        <p:nvSpPr>
          <p:cNvPr id="17412" name="Rectangle 1"/>
          <p:cNvSpPr>
            <a:spLocks noChangeArrowheads="1"/>
          </p:cNvSpPr>
          <p:nvPr/>
        </p:nvSpPr>
        <p:spPr bwMode="auto">
          <a:xfrm>
            <a:off x="285720" y="4500570"/>
            <a:ext cx="91440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Une </a:t>
            </a:r>
            <a:r>
              <a:rPr lang="fr-FR" sz="1400" b="1" dirty="0">
                <a:solidFill>
                  <a:schemeClr val="tx1"/>
                </a:solidFill>
              </a:rPr>
              <a:t>UPI sur dix est dirigée par une femme ;</a:t>
            </a:r>
          </a:p>
          <a:p>
            <a:pPr eaLnBrk="0" hangingPunct="0">
              <a:lnSpc>
                <a:spcPct val="150000"/>
              </a:lnSpc>
              <a:buFont typeface="Arial" charset="0"/>
              <a:buChar char="•"/>
            </a:pPr>
            <a:r>
              <a:rPr lang="fr-FR" sz="1400" b="1" dirty="0" smtClean="0">
                <a:solidFill>
                  <a:schemeClr val="tx1"/>
                </a:solidFill>
              </a:rPr>
              <a:t>Cette proportion est </a:t>
            </a:r>
            <a:r>
              <a:rPr lang="fr-FR" sz="1400" b="1" dirty="0">
                <a:solidFill>
                  <a:schemeClr val="tx1"/>
                </a:solidFill>
              </a:rPr>
              <a:t>de 1 sur 3 dans l’industrie et est quasi nulle dans le BTP.</a:t>
            </a:r>
          </a:p>
          <a:p>
            <a:pPr eaLnBrk="0" hangingPunct="0">
              <a:lnSpc>
                <a:spcPct val="150000"/>
              </a:lnSpc>
              <a:buFont typeface="Arial" charset="0"/>
              <a:buChar char="•"/>
            </a:pPr>
            <a:endParaRPr lang="fr-FR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Graphique 6"/>
          <p:cNvGraphicFramePr/>
          <p:nvPr/>
        </p:nvGraphicFramePr>
        <p:xfrm>
          <a:off x="1071538" y="1214422"/>
          <a:ext cx="6786610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32CA7D6-A2FB-467D-AA5D-1567C13F4FC0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000100" y="857232"/>
            <a:ext cx="67134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fr-FR" sz="2800" kern="0" dirty="0" smtClean="0">
                <a:solidFill>
                  <a:srgbClr val="7B003B"/>
                </a:solidFill>
                <a:latin typeface="Berlin Sans FB Demi" pitchFamily="34" charset="0"/>
              </a:rPr>
              <a:t>Offre d'emploi dans le secteur informel</a:t>
            </a:r>
            <a:endParaRPr lang="fr-FR" sz="2800" kern="0" dirty="0">
              <a:solidFill>
                <a:srgbClr val="7B003B"/>
              </a:solidFill>
              <a:latin typeface="Berlin Sans FB Demi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313" y="1571625"/>
          <a:ext cx="8715437" cy="2344842"/>
        </p:xfrm>
        <a:graphic>
          <a:graphicData uri="http://schemas.openxmlformats.org/drawingml/2006/table">
            <a:tbl>
              <a:tblPr/>
              <a:tblGrid>
                <a:gridCol w="1214448"/>
                <a:gridCol w="642942"/>
                <a:gridCol w="785818"/>
                <a:gridCol w="857256"/>
                <a:gridCol w="785818"/>
                <a:gridCol w="714380"/>
                <a:gridCol w="571504"/>
                <a:gridCol w="928694"/>
                <a:gridCol w="714380"/>
                <a:gridCol w="714380"/>
                <a:gridCol w="785817"/>
              </a:tblGrid>
              <a:tr h="298367">
                <a:tc>
                  <a:txBody>
                    <a:bodyPr/>
                    <a:lstStyle/>
                    <a:p>
                      <a:pPr algn="ctr" fontAlgn="ctr"/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1999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2007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883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    Indicateurs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BTP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Commerce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Industrie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Services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Total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BTP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Commerce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Industrie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Services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Total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31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Volume 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de </a:t>
                      </a:r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 </a:t>
                      </a:r>
                    </a:p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l'emploi 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dans le </a:t>
                      </a:r>
                      <a:endParaRPr lang="fr-FR" sz="1050" b="1" i="0" u="none" strike="noStrike" dirty="0" smtClean="0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secteur </a:t>
                      </a: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informel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132 817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917 010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476 417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375 703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1 901 947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142 936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1 174 695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475 451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423 034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2 216 116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84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Part en</a:t>
                      </a:r>
                      <a:r>
                        <a:rPr lang="fr-FR" sz="105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%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7,0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48,2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25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19,8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100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6,3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53,2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21,4</a:t>
                      </a:r>
                      <a:endParaRPr lang="fr-FR" sz="105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19,0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100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4646" marR="4646" marT="46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4313" y="4357688"/>
            <a:ext cx="8643937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Le </a:t>
            </a:r>
            <a:r>
              <a:rPr lang="fr-FR" sz="1400" b="1" dirty="0" smtClean="0">
                <a:solidFill>
                  <a:schemeClr val="tx1"/>
                </a:solidFill>
              </a:rPr>
              <a:t>volume total </a:t>
            </a:r>
            <a:r>
              <a:rPr lang="fr-FR" sz="1400" b="1" dirty="0">
                <a:solidFill>
                  <a:schemeClr val="tx1"/>
                </a:solidFill>
              </a:rPr>
              <a:t>de l’emploi s’élevait à  </a:t>
            </a:r>
            <a:r>
              <a:rPr lang="fr-FR" sz="1400" b="1" dirty="0" smtClean="0">
                <a:solidFill>
                  <a:schemeClr val="tx1"/>
                </a:solidFill>
              </a:rPr>
              <a:t>2,216 millions emplois </a:t>
            </a:r>
            <a:r>
              <a:rPr lang="fr-FR" sz="1400" b="1" dirty="0">
                <a:solidFill>
                  <a:schemeClr val="tx1"/>
                </a:solidFill>
              </a:rPr>
              <a:t>en 2007, contre </a:t>
            </a:r>
            <a:r>
              <a:rPr lang="fr-FR" sz="1400" b="1" dirty="0" smtClean="0">
                <a:solidFill>
                  <a:schemeClr val="tx1"/>
                </a:solidFill>
              </a:rPr>
              <a:t>1,902 millions  </a:t>
            </a:r>
            <a:r>
              <a:rPr lang="fr-FR" sz="1400" b="1" dirty="0">
                <a:solidFill>
                  <a:schemeClr val="tx1"/>
                </a:solidFill>
              </a:rPr>
              <a:t>en 1999, soit </a:t>
            </a:r>
            <a:r>
              <a:rPr lang="fr-FR" sz="1400" b="1" dirty="0" smtClean="0">
                <a:solidFill>
                  <a:schemeClr val="tx1"/>
                </a:solidFill>
              </a:rPr>
              <a:t>une création nette de 314 169 emplois au cours de la période ou 39300 postes annuellement ;</a:t>
            </a:r>
            <a:endParaRPr lang="fr-FR" sz="14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Tx/>
              <a:buChar char="•"/>
            </a:pPr>
            <a:r>
              <a:rPr lang="fr-FR" sz="1400" b="1" dirty="0">
                <a:solidFill>
                  <a:schemeClr val="tx1"/>
                </a:solidFill>
              </a:rPr>
              <a:t>le commerce à lui seul </a:t>
            </a:r>
            <a:r>
              <a:rPr lang="fr-FR" sz="1400" b="1" dirty="0" smtClean="0">
                <a:solidFill>
                  <a:schemeClr val="tx1"/>
                </a:solidFill>
              </a:rPr>
              <a:t>concentre plus </a:t>
            </a:r>
            <a:r>
              <a:rPr lang="fr-FR" sz="1400" b="1" dirty="0">
                <a:solidFill>
                  <a:schemeClr val="tx1"/>
                </a:solidFill>
              </a:rPr>
              <a:t>de la moitié </a:t>
            </a:r>
            <a:r>
              <a:rPr lang="fr-FR" sz="1400" b="1" dirty="0" smtClean="0">
                <a:solidFill>
                  <a:schemeClr val="tx1"/>
                </a:solidFill>
              </a:rPr>
              <a:t>des emplois du secteur (53,2%) ;</a:t>
            </a:r>
            <a:endParaRPr lang="fr-FR" sz="1400" b="1" dirty="0">
              <a:solidFill>
                <a:schemeClr val="tx1"/>
              </a:solidFill>
            </a:endParaRPr>
          </a:p>
          <a:p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6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2"/>
          <p:cNvSpPr>
            <a:spLocks noGrp="1"/>
          </p:cNvSpPr>
          <p:nvPr>
            <p:ph type="title" idx="4294967295"/>
          </p:nvPr>
        </p:nvSpPr>
        <p:spPr>
          <a:xfrm>
            <a:off x="214313" y="765175"/>
            <a:ext cx="7958137" cy="1143000"/>
          </a:xfrm>
        </p:spPr>
        <p:txBody>
          <a:bodyPr/>
          <a:lstStyle/>
          <a:p>
            <a:pPr>
              <a:lnSpc>
                <a:spcPct val="115000"/>
              </a:lnSpc>
              <a:buClr>
                <a:srgbClr val="7B003B"/>
              </a:buClr>
              <a:buSzPct val="120000"/>
            </a:pPr>
            <a:r>
              <a:rPr lang="fr-FR" sz="2000" dirty="0" smtClean="0">
                <a:latin typeface="Berlin Sans FB Demi" pitchFamily="34" charset="0"/>
              </a:rPr>
              <a:t>Contribution du secteur informel à l’économie nationale</a:t>
            </a:r>
          </a:p>
        </p:txBody>
      </p:sp>
      <p:sp>
        <p:nvSpPr>
          <p:cNvPr id="37891" name="Espace réservé du numéro de diapositive 1"/>
          <p:cNvSpPr txBox="1">
            <a:spLocks noGrp="1"/>
          </p:cNvSpPr>
          <p:nvPr/>
        </p:nvSpPr>
        <p:spPr bwMode="auto">
          <a:xfrm>
            <a:off x="6248400" y="6492875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B7D47144-472E-464B-AEC1-4A34A0826231}" type="slidenum">
              <a:rPr lang="ar-SA" sz="1200" b="1">
                <a:latin typeface="+mn-lt"/>
              </a:rPr>
              <a:pPr algn="r"/>
              <a:t>17</a:t>
            </a:fld>
            <a:endParaRPr lang="fr-FR" sz="1200" b="1" dirty="0">
              <a:latin typeface="+mn-lt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85786" y="2143116"/>
          <a:ext cx="6762775" cy="2786082"/>
        </p:xfrm>
        <a:graphic>
          <a:graphicData uri="http://schemas.openxmlformats.org/drawingml/2006/table">
            <a:tbl>
              <a:tblPr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tblPr>
              <a:tblGrid>
                <a:gridCol w="2254113"/>
                <a:gridCol w="2254113"/>
                <a:gridCol w="2254549"/>
              </a:tblGrid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Année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Part  dans l’emploi non agricole globale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Part dans le PIB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1999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 smtClean="0">
                          <a:latin typeface="Arial"/>
                          <a:ea typeface="Calibri"/>
                        </a:rPr>
                        <a:t>39,0%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16,3%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86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2007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37,3%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fr-FR" sz="1100" b="1" dirty="0">
                          <a:latin typeface="Arial"/>
                          <a:ea typeface="Calibri"/>
                        </a:rPr>
                        <a:t>14,3%</a:t>
                      </a:r>
                      <a:endParaRPr lang="fr-FR" sz="1100" dirty="0">
                        <a:latin typeface="Arial"/>
                        <a:ea typeface="Calibri"/>
                      </a:endParaRPr>
                    </a:p>
                  </a:txBody>
                  <a:tcPr marL="42371" marR="423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2787B8-76B0-4705-A7D2-B78AD68F7687}" type="slidenum">
              <a:rPr lang="ar-SA" smtClean="0"/>
              <a:pPr>
                <a:defRPr/>
              </a:pPr>
              <a:t>2</a:t>
            </a:fld>
            <a:endParaRPr lang="fr-FR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857232"/>
            <a:ext cx="8001000" cy="5286375"/>
          </a:xfrm>
        </p:spPr>
        <p:txBody>
          <a:bodyPr/>
          <a:lstStyle/>
          <a:p>
            <a:pPr marL="457200" indent="-457200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pPr marL="457200" indent="-457200" algn="ctr">
              <a:buFontTx/>
              <a:buNone/>
            </a:pPr>
            <a:r>
              <a:rPr lang="fr-FR" sz="1600" b="1" dirty="0" smtClean="0">
                <a:latin typeface="Berlin Sans FB Demi" pitchFamily="34" charset="0"/>
              </a:rPr>
              <a:t>       </a:t>
            </a:r>
            <a:r>
              <a:rPr lang="fr-FR" sz="3600" b="1" dirty="0" smtClean="0">
                <a:solidFill>
                  <a:srgbClr val="800000"/>
                </a:solidFill>
              </a:rPr>
              <a:t>Plan</a:t>
            </a:r>
          </a:p>
          <a:p>
            <a:pPr marL="457200" indent="-457200">
              <a:buFontTx/>
              <a:buNone/>
            </a:pPr>
            <a:endParaRPr lang="fr-FR" sz="3200" b="1" dirty="0" smtClean="0"/>
          </a:p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chemeClr val="tx1"/>
                </a:solidFill>
              </a:rPr>
              <a:t>Approches d’observation du secteur informel</a:t>
            </a:r>
          </a:p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chemeClr val="tx1"/>
                </a:solidFill>
              </a:rPr>
              <a:t>Aspects méthodologiques de l’enquête nationale sur le secteur informel 2007</a:t>
            </a:r>
          </a:p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chemeClr val="tx1"/>
                </a:solidFill>
              </a:rPr>
              <a:t>Principaux résultats</a:t>
            </a:r>
          </a:p>
          <a:p>
            <a:pPr marL="457200" indent="-457200" algn="r" eaLnBrk="1" hangingPunct="1">
              <a:buFontTx/>
              <a:buNone/>
            </a:pPr>
            <a:r>
              <a:rPr lang="fr-FR" sz="2800" b="1" dirty="0" smtClean="0">
                <a:latin typeface="Arial" charset="0"/>
              </a:rPr>
              <a:t> </a:t>
            </a:r>
          </a:p>
        </p:txBody>
      </p:sp>
      <p:sp>
        <p:nvSpPr>
          <p:cNvPr id="4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14282" y="2500306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fr-FR" sz="3200" b="1" kern="0" dirty="0" smtClean="0">
                <a:solidFill>
                  <a:srgbClr val="7B003B"/>
                </a:solidFill>
                <a:latin typeface="Arial Black" pitchFamily="34" charset="0"/>
                <a:ea typeface="+mj-ea"/>
                <a:cs typeface="+mj-cs"/>
              </a:rPr>
              <a:t>Approches d’observation du secteur informel </a:t>
            </a:r>
          </a:p>
        </p:txBody>
      </p:sp>
      <p:sp>
        <p:nvSpPr>
          <p:cNvPr id="6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928670"/>
            <a:ext cx="6985000" cy="857256"/>
          </a:xfrm>
        </p:spPr>
        <p:txBody>
          <a:bodyPr/>
          <a:lstStyle/>
          <a:p>
            <a:r>
              <a:rPr lang="fr-FR" sz="3200" b="0" dirty="0" smtClean="0">
                <a:latin typeface="Berlin Sans FB Demi" pitchFamily="34" charset="0"/>
              </a:rPr>
              <a:t>L’économie non observée</a:t>
            </a:r>
            <a:r>
              <a:rPr lang="fr-FR" sz="2400" b="0" dirty="0" smtClean="0">
                <a:latin typeface="Berlin Sans FB Demi" pitchFamily="34" charset="0"/>
              </a:rPr>
              <a:t/>
            </a:r>
            <a:br>
              <a:rPr lang="fr-FR" sz="2400" b="0" dirty="0" smtClean="0">
                <a:latin typeface="Berlin Sans FB Demi" pitchFamily="34" charset="0"/>
              </a:rPr>
            </a:br>
            <a:endParaRPr lang="fr-FR" sz="2400" b="0" dirty="0" smtClean="0">
              <a:latin typeface="Berlin Sans FB Demi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720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</a:rPr>
              <a:t>L’élaboration des politiques économiques nécessite une comptabilité nationale de qualité. Cette comptabilité doit couvrir l’ensemble des activités économiques.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</a:rPr>
              <a:t>Couverture complète difficile à obtenir (certaines activités économiques sont délibérément occultées ou ne sont pas mesurées par les systèmes traditionnels de collecte des données) </a:t>
            </a:r>
          </a:p>
          <a:p>
            <a:r>
              <a:rPr lang="fr-FR" sz="1600" b="1" dirty="0" smtClean="0">
                <a:solidFill>
                  <a:schemeClr val="tx1"/>
                </a:solidFill>
              </a:rPr>
              <a:t>Ces activités économiques difficiles à mesurer constituent  « </a:t>
            </a:r>
            <a:r>
              <a:rPr lang="fr-FR" sz="1600" b="1" dirty="0" smtClean="0">
                <a:solidFill>
                  <a:srgbClr val="800000"/>
                </a:solidFill>
              </a:rPr>
              <a:t>l’économie non observée </a:t>
            </a:r>
            <a:r>
              <a:rPr lang="fr-FR" sz="1600" b="1" dirty="0" smtClean="0">
                <a:solidFill>
                  <a:schemeClr val="tx1"/>
                </a:solidFill>
              </a:rPr>
              <a:t>»</a:t>
            </a:r>
          </a:p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</a:rPr>
              <a:t>L’économie non observée concerne les domaines suivants 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 l’illégal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 le souterrain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l’informel</a:t>
            </a:r>
          </a:p>
          <a:p>
            <a:pPr>
              <a:buNone/>
            </a:pPr>
            <a:endParaRPr lang="fr-FR" sz="1400" b="1" dirty="0" smtClean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1071546"/>
            <a:ext cx="6985000" cy="663561"/>
          </a:xfrm>
        </p:spPr>
        <p:txBody>
          <a:bodyPr/>
          <a:lstStyle/>
          <a:p>
            <a:r>
              <a:rPr lang="fr-FR" sz="2400" b="0" dirty="0" smtClean="0">
                <a:latin typeface="Berlin Sans FB Demi" pitchFamily="34" charset="0"/>
              </a:rPr>
              <a:t>Méthodes  de repérage des unités informelles</a:t>
            </a:r>
            <a:br>
              <a:rPr lang="fr-FR" sz="2400" b="0" dirty="0" smtClean="0">
                <a:latin typeface="Berlin Sans FB Demi" pitchFamily="34" charset="0"/>
              </a:rPr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357430"/>
            <a:ext cx="8229600" cy="3992563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Pour observer le secteur informel, deux méthodes sont généralement</a:t>
            </a:r>
          </a:p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utilisées: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adopter l’approche suivie dans les enquêtes auprès des entreprises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opter pour  l’approche des enquêtes mixtes (établissement/</a:t>
            </a:r>
            <a:r>
              <a:rPr lang="fr-FR" sz="1600" b="1" dirty="0" smtClean="0">
                <a:solidFill>
                  <a:schemeClr val="tx1"/>
                </a:solidFill>
                <a:sym typeface="Symbol"/>
              </a:rPr>
              <a:t></a:t>
            </a:r>
            <a:r>
              <a:rPr lang="fr-FR" sz="1600" b="1" dirty="0" smtClean="0">
                <a:solidFill>
                  <a:schemeClr val="tx1"/>
                </a:solidFill>
              </a:rPr>
              <a:t>ménage) </a:t>
            </a:r>
          </a:p>
          <a:p>
            <a:pPr lvl="1">
              <a:lnSpc>
                <a:spcPct val="150000"/>
              </a:lnSpc>
              <a:buNone/>
            </a:pPr>
            <a:r>
              <a:rPr lang="fr-FR" sz="1400" b="1" dirty="0" smtClean="0">
                <a:solidFill>
                  <a:schemeClr val="tx1"/>
                </a:solidFill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endParaRPr lang="fr-FR" sz="18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928670"/>
            <a:ext cx="6985000" cy="1143000"/>
          </a:xfrm>
        </p:spPr>
        <p:txBody>
          <a:bodyPr/>
          <a:lstStyle/>
          <a:p>
            <a:r>
              <a:rPr lang="fr-FR" sz="2400" b="0" dirty="0" smtClean="0">
                <a:latin typeface="Berlin Sans FB Demi" pitchFamily="34" charset="0"/>
              </a:rPr>
              <a:t>Méthodes  de repérage des unités informelles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9579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Le recours à la méthode  des enquêtes mixtes ou les enquêtes en deux phases est dicté par deux raisons: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Elle permet de dépasser, d’une manière acceptable, la déficience de la méthode des enquêtes auprès des entreprises en ce qui concerne la question de la représentativité statistique du secteur informel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600" b="1" dirty="0" smtClean="0">
                <a:solidFill>
                  <a:schemeClr val="tx1"/>
                </a:solidFill>
              </a:rPr>
              <a:t>elle permet également de surmonter le problème de mise à jour de la base de sondage de ce type d’enquête</a:t>
            </a:r>
          </a:p>
          <a:p>
            <a:pPr>
              <a:buNone/>
            </a:pP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E0C30-37A1-4889-9E2D-5B8FA465464B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00034" y="2428868"/>
            <a:ext cx="7627938" cy="1714507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fr-FR" sz="3200" b="1" kern="0" dirty="0" smtClean="0">
                <a:solidFill>
                  <a:srgbClr val="7B003B"/>
                </a:solidFill>
                <a:latin typeface="Arial Black" pitchFamily="34" charset="0"/>
                <a:ea typeface="+mj-ea"/>
                <a:cs typeface="+mj-cs"/>
              </a:rPr>
              <a:t>Aspects méthodologiques de l’enquête nationale sur le secteur informel 2007</a:t>
            </a:r>
            <a:endParaRPr lang="fr-FR" sz="3200" b="1" kern="0" dirty="0">
              <a:solidFill>
                <a:srgbClr val="7B00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886899-ADB1-4EEF-9105-DFB6217D415E}" type="slidenum">
              <a:rPr lang="ar-SA" smtClean="0"/>
              <a:pPr>
                <a:defRPr/>
              </a:pPr>
              <a:t>8</a:t>
            </a:fld>
            <a:endParaRPr lang="fr-FR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43063"/>
            <a:ext cx="8643938" cy="4429125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sz="1600" b="1" dirty="0" smtClean="0">
              <a:latin typeface="Berlin Sans FB Demi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expérience nationale en matière d'enquêtes sur le secteur informel 1999 ;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standards internationaux en matière d’enquêtes de type 1-2-3 (enquêtes mixtes : ménages/unités de production informelles) ;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recommandations du BIT concernant les enquêtes sur les ménages et les producteurs informels ;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r>
              <a:rPr lang="fr-FR" sz="1800" b="1" dirty="0" smtClean="0">
                <a:solidFill>
                  <a:schemeClr val="tx1"/>
                </a:solidFill>
                <a:latin typeface="Arial Black" pitchFamily="34" charset="0"/>
              </a:rPr>
              <a:t>recommandations de la Division Statistique des Nations Unies concernant les méthodologies des enquêtes auprès des ménages .</a:t>
            </a: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928670"/>
            <a:ext cx="7921625" cy="785812"/>
          </a:xfrm>
        </p:spPr>
        <p:txBody>
          <a:bodyPr/>
          <a:lstStyle/>
          <a:p>
            <a:pPr eaLnBrk="1" hangingPunct="1"/>
            <a:r>
              <a:rPr lang="fr-FR" sz="2800" b="0" dirty="0" smtClean="0">
                <a:latin typeface="Berlin Sans FB Demi" pitchFamily="34" charset="0"/>
              </a:rPr>
              <a:t>Cadre référentiel de l’enquête sur le secteur informel  </a:t>
            </a:r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EAA1EB-B8CF-47E1-BFFE-E4EB6E4E6324}" type="slidenum">
              <a:rPr lang="ar-SA" smtClean="0"/>
              <a:pPr>
                <a:defRPr/>
              </a:pPr>
              <a:t>9</a:t>
            </a:fld>
            <a:endParaRPr lang="fr-FR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714488"/>
            <a:ext cx="8643938" cy="4643470"/>
          </a:xfrm>
        </p:spPr>
        <p:txBody>
          <a:bodyPr/>
          <a:lstStyle/>
          <a:p>
            <a:pPr eaLnBrk="1" hangingPunct="1"/>
            <a:endParaRPr lang="fr-FR" sz="1800" b="1" dirty="0" smtClean="0"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Arial Black" pitchFamily="34" charset="0"/>
              </a:rPr>
              <a:t>saisir les caractéristiques des unités de production informelles;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fr-FR" sz="16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Arial Black" pitchFamily="34" charset="0"/>
              </a:rPr>
              <a:t>mesurer la contribution du secteur informel à la création d'emplois, à la production et à l'accès aux revenus;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fr-FR" sz="16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fr-FR" sz="1600" b="1" dirty="0" smtClean="0">
                <a:solidFill>
                  <a:schemeClr val="tx1"/>
                </a:solidFill>
                <a:latin typeface="Arial Black" pitchFamily="34" charset="0"/>
              </a:rPr>
              <a:t>fournir les informations  nécessaires à l’intégration du secteur informel dans les comptes nationaux.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fr-FR" sz="1800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1071546"/>
            <a:ext cx="7921625" cy="593725"/>
          </a:xfrm>
        </p:spPr>
        <p:txBody>
          <a:bodyPr/>
          <a:lstStyle/>
          <a:p>
            <a:pPr eaLnBrk="1" hangingPunct="1"/>
            <a:r>
              <a:rPr lang="fr-FR" sz="2800" b="0" dirty="0" smtClean="0">
                <a:latin typeface="Berlin Sans FB Demi" pitchFamily="34" charset="0"/>
              </a:rPr>
              <a:t>Rappel des objectifs de l’opération de 2007   </a:t>
            </a:r>
          </a:p>
        </p:txBody>
      </p:sp>
      <p:sp>
        <p:nvSpPr>
          <p:cNvPr id="5" name="Titre 3"/>
          <p:cNvSpPr txBox="1">
            <a:spLocks/>
          </p:cNvSpPr>
          <p:nvPr/>
        </p:nvSpPr>
        <p:spPr bwMode="auto">
          <a:xfrm>
            <a:off x="1000100" y="642918"/>
            <a:ext cx="6215106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rgbClr val="F18E00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r>
              <a:rPr lang="fr-FR" sz="1200" b="1" kern="0" dirty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Direction Régionale Tanger- </a:t>
            </a:r>
            <a:r>
              <a:rPr lang="fr-FR" sz="1200" b="1" kern="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Tétouan                       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مديــرية جهــة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طنجــة</a:t>
            </a:r>
            <a:r>
              <a:rPr lang="ar-MA" sz="1200" b="1" kern="0" dirty="0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ar-MA" sz="1200" b="1" kern="0" dirty="0" err="1">
                <a:solidFill>
                  <a:srgbClr val="7B003B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تطــوان</a:t>
            </a: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fr-FR" sz="1200" b="1" kern="0" dirty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hcp presentationt</Template>
  <TotalTime>4476</TotalTime>
  <Words>901</Words>
  <Application>Microsoft Office PowerPoint</Application>
  <PresentationFormat>Affichage à l'écran (4:3)</PresentationFormat>
  <Paragraphs>193</Paragraphs>
  <Slides>17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hcp_model</vt:lpstr>
      <vt:lpstr>Diapositive 1</vt:lpstr>
      <vt:lpstr>Diapositive 2</vt:lpstr>
      <vt:lpstr>Diapositive 3</vt:lpstr>
      <vt:lpstr>L’économie non observée </vt:lpstr>
      <vt:lpstr>Méthodes  de repérage des unités informelles </vt:lpstr>
      <vt:lpstr>Méthodes  de repérage des unités informelles</vt:lpstr>
      <vt:lpstr>Diapositive 7</vt:lpstr>
      <vt:lpstr>Cadre référentiel de l’enquête sur le secteur informel  </vt:lpstr>
      <vt:lpstr>Rappel des objectifs de l’opération de 2007   </vt:lpstr>
      <vt:lpstr>Aspects méthodologiques </vt:lpstr>
      <vt:lpstr>Aspects méthodologiques : Echantillonnage    </vt:lpstr>
      <vt:lpstr>Diapositive 12</vt:lpstr>
      <vt:lpstr>Diapositive 13</vt:lpstr>
      <vt:lpstr>Diapositive 14</vt:lpstr>
      <vt:lpstr>Diapositive 15</vt:lpstr>
      <vt:lpstr>Diapositive 16</vt:lpstr>
      <vt:lpstr>Contribution du secteur informel à l’économie nationale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HP</cp:lastModifiedBy>
  <cp:revision>381</cp:revision>
  <dcterms:created xsi:type="dcterms:W3CDTF">2008-03-11T16:08:11Z</dcterms:created>
  <dcterms:modified xsi:type="dcterms:W3CDTF">2017-04-03T15:05:42Z</dcterms:modified>
</cp:coreProperties>
</file>