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2.xml" ContentType="application/vnd.openxmlformats-officedocument.themeOverr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30"/>
  </p:notesMasterIdLst>
  <p:sldIdLst>
    <p:sldId id="256" r:id="rId2"/>
    <p:sldId id="289" r:id="rId3"/>
    <p:sldId id="349" r:id="rId4"/>
    <p:sldId id="346" r:id="rId5"/>
    <p:sldId id="347" r:id="rId6"/>
    <p:sldId id="348" r:id="rId7"/>
    <p:sldId id="335" r:id="rId8"/>
    <p:sldId id="343" r:id="rId9"/>
    <p:sldId id="336" r:id="rId10"/>
    <p:sldId id="375" r:id="rId11"/>
    <p:sldId id="370" r:id="rId12"/>
    <p:sldId id="372" r:id="rId13"/>
    <p:sldId id="373" r:id="rId14"/>
    <p:sldId id="371" r:id="rId15"/>
    <p:sldId id="363" r:id="rId16"/>
    <p:sldId id="364" r:id="rId17"/>
    <p:sldId id="376" r:id="rId18"/>
    <p:sldId id="279" r:id="rId19"/>
    <p:sldId id="374" r:id="rId20"/>
    <p:sldId id="266" r:id="rId21"/>
    <p:sldId id="322" r:id="rId22"/>
    <p:sldId id="323" r:id="rId23"/>
    <p:sldId id="284" r:id="rId24"/>
    <p:sldId id="292" r:id="rId25"/>
    <p:sldId id="377" r:id="rId26"/>
    <p:sldId id="287" r:id="rId27"/>
    <p:sldId id="311" r:id="rId28"/>
    <p:sldId id="278" r:id="rId2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4B48"/>
    <a:srgbClr val="FF3300"/>
    <a:srgbClr val="DDB50D"/>
    <a:srgbClr val="DD7195"/>
    <a:srgbClr val="FBD3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88" autoAdjust="0"/>
    <p:restoredTop sz="90305" autoAdjust="0"/>
  </p:normalViewPr>
  <p:slideViewPr>
    <p:cSldViewPr>
      <p:cViewPr varScale="1">
        <p:scale>
          <a:sx n="63" d="100"/>
          <a:sy n="63" d="100"/>
        </p:scale>
        <p:origin x="1716" y="78"/>
      </p:cViewPr>
      <p:guideLst>
        <p:guide orient="horz" pos="2160"/>
        <p:guide pos="2880"/>
      </p:guideLst>
    </p:cSldViewPr>
  </p:slideViewPr>
  <p:notesTextViewPr>
    <p:cViewPr>
      <p:scale>
        <a:sx n="66" d="100"/>
        <a:sy n="66"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salima\Desktop\tanger\jeune%20ss%20util.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salima\Desktop\tanger\jeune%20ss%20util.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salima\Desktop\tanger\jeune%20ss%20util.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1.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salima\Desktop\tanger\jeune%20ss%20util.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salima\Desktop\tanger\jeune%20ss%20util.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salima\Desktop\tanger\jeune%20ss%20util.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cap="all" spc="150" baseline="0">
                <a:solidFill>
                  <a:schemeClr val="tx1">
                    <a:lumMod val="50000"/>
                    <a:lumOff val="50000"/>
                  </a:schemeClr>
                </a:solidFill>
                <a:latin typeface="+mn-lt"/>
                <a:ea typeface="+mn-ea"/>
                <a:cs typeface="+mn-cs"/>
              </a:defRPr>
            </a:pPr>
            <a:r>
              <a:rPr lang="fr-FR" sz="1400" dirty="0"/>
              <a:t>Taux de chômage </a:t>
            </a:r>
          </a:p>
        </c:rich>
      </c:tx>
      <c:layout>
        <c:manualLayout>
          <c:xMode val="edge"/>
          <c:yMode val="edge"/>
          <c:x val="0.33924532659775125"/>
          <c:y val="2.0962220961065564E-2"/>
        </c:manualLayout>
      </c:layout>
      <c:overlay val="0"/>
      <c:spPr>
        <a:noFill/>
        <a:ln>
          <a:noFill/>
        </a:ln>
        <a:effectLst/>
      </c:spPr>
      <c:txPr>
        <a:bodyPr rot="0" spcFirstLastPara="1" vertOverflow="ellipsis" vert="horz" wrap="square" anchor="ctr" anchorCtr="1"/>
        <a:lstStyle/>
        <a:p>
          <a:pPr>
            <a:defRPr sz="1200" b="1" i="0" u="none" strike="noStrike" kern="1200" cap="all" spc="150" baseline="0">
              <a:solidFill>
                <a:schemeClr val="tx1">
                  <a:lumMod val="50000"/>
                  <a:lumOff val="50000"/>
                </a:schemeClr>
              </a:solidFill>
              <a:latin typeface="+mn-lt"/>
              <a:ea typeface="+mn-ea"/>
              <a:cs typeface="+mn-cs"/>
            </a:defRPr>
          </a:pPr>
          <a:endParaRPr lang="fr-FR"/>
        </a:p>
      </c:txPr>
    </c:title>
    <c:autoTitleDeleted val="0"/>
    <c:plotArea>
      <c:layout/>
      <c:barChart>
        <c:barDir val="col"/>
        <c:grouping val="clustered"/>
        <c:varyColors val="0"/>
        <c:ser>
          <c:idx val="0"/>
          <c:order val="0"/>
          <c:tx>
            <c:strRef>
              <c:f>'jeunes '!$Z$88</c:f>
              <c:strCache>
                <c:ptCount val="1"/>
                <c:pt idx="0">
                  <c:v>Population Totale</c:v>
                </c:pt>
              </c:strCache>
            </c:strRef>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Pt>
            <c:idx val="0"/>
            <c:invertIfNegative val="0"/>
            <c:bubble3D val="0"/>
            <c:spPr>
              <a:solidFill>
                <a:schemeClr val="accent1"/>
              </a:solidFill>
              <a:ln>
                <a:noFill/>
              </a:ln>
              <a:effectLst>
                <a:innerShdw blurRad="114300">
                  <a:schemeClr val="accent1"/>
                </a:innerShdw>
              </a:effectLst>
            </c:spPr>
          </c:dPt>
          <c:dLbls>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'jeunes '!$Y$89:$Y$99</c:f>
              <c:strCache>
                <c:ptCount val="11"/>
                <c:pt idx="0">
                  <c:v>Tanger-Tétouan-Al Hoceima</c:v>
                </c:pt>
                <c:pt idx="1">
                  <c:v>Oriental</c:v>
                </c:pt>
                <c:pt idx="2">
                  <c:v>Fès-Meknès</c:v>
                </c:pt>
                <c:pt idx="3">
                  <c:v>Rabat-Salé-Kénitra</c:v>
                </c:pt>
                <c:pt idx="4">
                  <c:v>Béni Mellal-Khénifra</c:v>
                </c:pt>
                <c:pt idx="5">
                  <c:v>Grand Casablanca-Settat</c:v>
                </c:pt>
                <c:pt idx="6">
                  <c:v>Marrakech-Safi</c:v>
                </c:pt>
                <c:pt idx="7">
                  <c:v>Drâa-Tafilalet</c:v>
                </c:pt>
                <c:pt idx="8">
                  <c:v>Souss-Massa</c:v>
                </c:pt>
                <c:pt idx="9">
                  <c:v>Régions du Sud</c:v>
                </c:pt>
                <c:pt idx="10">
                  <c:v>Total</c:v>
                </c:pt>
              </c:strCache>
            </c:strRef>
          </c:cat>
          <c:val>
            <c:numRef>
              <c:f>'jeunes '!$Z$89:$Z$99</c:f>
              <c:numCache>
                <c:formatCode>###0.0</c:formatCode>
                <c:ptCount val="11"/>
                <c:pt idx="0">
                  <c:v>9.6198839727022492</c:v>
                </c:pt>
                <c:pt idx="1">
                  <c:v>15.735888425081393</c:v>
                </c:pt>
                <c:pt idx="2">
                  <c:v>7.5870034370298853</c:v>
                </c:pt>
                <c:pt idx="3">
                  <c:v>10.752425710940004</c:v>
                </c:pt>
                <c:pt idx="4">
                  <c:v>7.0679900391842834</c:v>
                </c:pt>
                <c:pt idx="5">
                  <c:v>9.3449275270481369</c:v>
                </c:pt>
                <c:pt idx="6">
                  <c:v>7.4179525198778755</c:v>
                </c:pt>
                <c:pt idx="7">
                  <c:v>6.9396946119053258</c:v>
                </c:pt>
                <c:pt idx="8">
                  <c:v>8.9745375366403835</c:v>
                </c:pt>
                <c:pt idx="9">
                  <c:v>15.946488430619381</c:v>
                </c:pt>
                <c:pt idx="10">
                  <c:v>9.4113100287430473</c:v>
                </c:pt>
              </c:numCache>
            </c:numRef>
          </c:val>
        </c:ser>
        <c:ser>
          <c:idx val="1"/>
          <c:order val="1"/>
          <c:tx>
            <c:strRef>
              <c:f>'jeunes '!$AA$88</c:f>
              <c:strCache>
                <c:ptCount val="1"/>
                <c:pt idx="0">
                  <c:v>Population Jeune </c:v>
                </c:pt>
              </c:strCache>
            </c:strRef>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Pt>
            <c:idx val="0"/>
            <c:invertIfNegative val="0"/>
            <c:bubble3D val="0"/>
            <c:spPr>
              <a:solidFill>
                <a:schemeClr val="accent2"/>
              </a:solidFill>
              <a:ln>
                <a:noFill/>
              </a:ln>
              <a:effectLst>
                <a:innerShdw blurRad="114300">
                  <a:schemeClr val="accent2"/>
                </a:innerShdw>
              </a:effectLst>
            </c:spPr>
          </c:dPt>
          <c:dLbls>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'jeunes '!$Y$89:$Y$99</c:f>
              <c:strCache>
                <c:ptCount val="11"/>
                <c:pt idx="0">
                  <c:v>Tanger-Tétouan-Al Hoceima</c:v>
                </c:pt>
                <c:pt idx="1">
                  <c:v>Oriental</c:v>
                </c:pt>
                <c:pt idx="2">
                  <c:v>Fès-Meknès</c:v>
                </c:pt>
                <c:pt idx="3">
                  <c:v>Rabat-Salé-Kénitra</c:v>
                </c:pt>
                <c:pt idx="4">
                  <c:v>Béni Mellal-Khénifra</c:v>
                </c:pt>
                <c:pt idx="5">
                  <c:v>Grand Casablanca-Settat</c:v>
                </c:pt>
                <c:pt idx="6">
                  <c:v>Marrakech-Safi</c:v>
                </c:pt>
                <c:pt idx="7">
                  <c:v>Drâa-Tafilalet</c:v>
                </c:pt>
                <c:pt idx="8">
                  <c:v>Souss-Massa</c:v>
                </c:pt>
                <c:pt idx="9">
                  <c:v>Régions du Sud</c:v>
                </c:pt>
                <c:pt idx="10">
                  <c:v>Total</c:v>
                </c:pt>
              </c:strCache>
            </c:strRef>
          </c:cat>
          <c:val>
            <c:numRef>
              <c:f>'jeunes '!$AA$89:$AA$99</c:f>
              <c:numCache>
                <c:formatCode>###0.0</c:formatCode>
                <c:ptCount val="11"/>
                <c:pt idx="0">
                  <c:v>18.331239890271579</c:v>
                </c:pt>
                <c:pt idx="1">
                  <c:v>28.325778601713793</c:v>
                </c:pt>
                <c:pt idx="2">
                  <c:v>16.855060215508157</c:v>
                </c:pt>
                <c:pt idx="3">
                  <c:v>25.513139257534956</c:v>
                </c:pt>
                <c:pt idx="4">
                  <c:v>16.087903744904189</c:v>
                </c:pt>
                <c:pt idx="5">
                  <c:v>21.212570827081127</c:v>
                </c:pt>
                <c:pt idx="6">
                  <c:v>15.986444885595327</c:v>
                </c:pt>
                <c:pt idx="7">
                  <c:v>15.544725783098489</c:v>
                </c:pt>
                <c:pt idx="8">
                  <c:v>18.491287405337854</c:v>
                </c:pt>
                <c:pt idx="9">
                  <c:v>37.109092981722853</c:v>
                </c:pt>
                <c:pt idx="10">
                  <c:v>20.250960394164483</c:v>
                </c:pt>
              </c:numCache>
            </c:numRef>
          </c:val>
        </c:ser>
        <c:dLbls>
          <c:showLegendKey val="0"/>
          <c:showVal val="1"/>
          <c:showCatName val="0"/>
          <c:showSerName val="0"/>
          <c:showPercent val="0"/>
          <c:showBubbleSize val="0"/>
        </c:dLbls>
        <c:gapWidth val="150"/>
        <c:overlap val="-25"/>
        <c:axId val="-1468344496"/>
        <c:axId val="-1468347216"/>
      </c:barChart>
      <c:catAx>
        <c:axId val="-1468344496"/>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crossAx val="-1468347216"/>
        <c:crosses val="autoZero"/>
        <c:auto val="1"/>
        <c:lblAlgn val="ctr"/>
        <c:lblOffset val="100"/>
        <c:noMultiLvlLbl val="0"/>
      </c:catAx>
      <c:valAx>
        <c:axId val="-1468347216"/>
        <c:scaling>
          <c:orientation val="minMax"/>
        </c:scaling>
        <c:delete val="1"/>
        <c:axPos val="l"/>
        <c:numFmt formatCode="###0.0" sourceLinked="1"/>
        <c:majorTickMark val="none"/>
        <c:minorTickMark val="none"/>
        <c:tickLblPos val="nextTo"/>
        <c:crossAx val="-1468344496"/>
        <c:crosses val="autoZero"/>
        <c:crossBetween val="between"/>
      </c:valAx>
      <c:spPr>
        <a:noFill/>
        <a:ln>
          <a:noFill/>
        </a:ln>
        <a:effectLst/>
      </c:spPr>
    </c:plotArea>
    <c:legend>
      <c:legendPos val="t"/>
      <c:layout>
        <c:manualLayout>
          <c:xMode val="edge"/>
          <c:yMode val="edge"/>
          <c:x val="0.31031627821586039"/>
          <c:y val="0.10472389976537168"/>
          <c:w val="0.48215811048368074"/>
          <c:h val="5.8956659095141799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sz="1000"/>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cap="none" spc="50" baseline="0">
                <a:solidFill>
                  <a:schemeClr val="tx1">
                    <a:lumMod val="65000"/>
                    <a:lumOff val="35000"/>
                  </a:schemeClr>
                </a:solidFill>
                <a:latin typeface="+mn-lt"/>
                <a:ea typeface="+mn-ea"/>
                <a:cs typeface="+mn-cs"/>
              </a:defRPr>
            </a:pPr>
            <a:r>
              <a:rPr lang="fr-FR" sz="1600" b="1" dirty="0"/>
              <a:t>Taux de chômage par milieu, genre et niveau de diplôme en %</a:t>
            </a:r>
          </a:p>
        </c:rich>
      </c:tx>
      <c:layout>
        <c:manualLayout>
          <c:xMode val="edge"/>
          <c:yMode val="edge"/>
          <c:x val="0.19565529288676944"/>
          <c:y val="0.1157423480724364"/>
        </c:manualLayout>
      </c:layout>
      <c:overlay val="0"/>
      <c:spPr>
        <a:noFill/>
        <a:ln>
          <a:noFill/>
        </a:ln>
        <a:effectLst/>
      </c:spPr>
      <c:txPr>
        <a:bodyPr rot="0" spcFirstLastPara="1" vertOverflow="ellipsis" vert="horz" wrap="square" anchor="ctr" anchorCtr="1"/>
        <a:lstStyle/>
        <a:p>
          <a:pPr>
            <a:defRPr sz="1440" b="0" i="0" u="none" strike="noStrike" kern="1200" cap="none" spc="50" baseline="0">
              <a:solidFill>
                <a:schemeClr val="tx1">
                  <a:lumMod val="65000"/>
                  <a:lumOff val="35000"/>
                </a:schemeClr>
              </a:solidFill>
              <a:latin typeface="+mn-lt"/>
              <a:ea typeface="+mn-ea"/>
              <a:cs typeface="+mn-cs"/>
            </a:defRPr>
          </a:pPr>
          <a:endParaRPr lang="fr-FR"/>
        </a:p>
      </c:txPr>
    </c:title>
    <c:autoTitleDeleted val="0"/>
    <c:plotArea>
      <c:layout/>
      <c:barChart>
        <c:barDir val="col"/>
        <c:grouping val="clustered"/>
        <c:varyColors val="0"/>
        <c:ser>
          <c:idx val="0"/>
          <c:order val="0"/>
          <c:tx>
            <c:strRef>
              <c:f>'jeunes '!$AB$58</c:f>
              <c:strCache>
                <c:ptCount val="1"/>
                <c:pt idx="0">
                  <c:v>Tanger Total</c:v>
                </c:pt>
              </c:strCache>
            </c:strRef>
          </c:tx>
          <c:spPr>
            <a:noFill/>
            <a:ln w="25400" cap="flat" cmpd="sng" algn="ctr">
              <a:solidFill>
                <a:schemeClr val="accent1"/>
              </a:solidFill>
              <a:miter lim="800000"/>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multiLvlStrRef>
              <c:f>'jeunes '!$Z$59:$AA$69</c:f>
              <c:multiLvlStrCache>
                <c:ptCount val="8"/>
                <c:lvl>
                  <c:pt idx="0">
                    <c:v>Urbain</c:v>
                  </c:pt>
                  <c:pt idx="1">
                    <c:v>Rural</c:v>
                  </c:pt>
                  <c:pt idx="2">
                    <c:v>Masculin</c:v>
                  </c:pt>
                  <c:pt idx="3">
                    <c:v>Féminin</c:v>
                  </c:pt>
                  <c:pt idx="4">
                    <c:v>Sans diplôme</c:v>
                  </c:pt>
                  <c:pt idx="5">
                    <c:v>Niveau moyen</c:v>
                  </c:pt>
                  <c:pt idx="6">
                    <c:v>Niveau supérieur</c:v>
                  </c:pt>
                  <c:pt idx="7">
                    <c:v>Total</c:v>
                  </c:pt>
                </c:lvl>
                <c:lvl>
                  <c:pt idx="0">
                    <c:v>milieu</c:v>
                  </c:pt>
                  <c:pt idx="2">
                    <c:v>sexe</c:v>
                  </c:pt>
                  <c:pt idx="4">
                    <c:v>diplôme</c:v>
                  </c:pt>
                </c:lvl>
              </c:multiLvlStrCache>
            </c:multiLvlStrRef>
          </c:cat>
          <c:val>
            <c:numRef>
              <c:f>'jeunes '!$AB$59:$AB$66</c:f>
              <c:numCache>
                <c:formatCode>###0.0</c:formatCode>
                <c:ptCount val="8"/>
                <c:pt idx="0">
                  <c:v>14.216999381829467</c:v>
                </c:pt>
                <c:pt idx="1">
                  <c:v>4.1058925949698519</c:v>
                </c:pt>
                <c:pt idx="2">
                  <c:v>8.6337023808537374</c:v>
                </c:pt>
                <c:pt idx="3">
                  <c:v>13.811809255426894</c:v>
                </c:pt>
                <c:pt idx="4">
                  <c:v>4.2368023004881525</c:v>
                </c:pt>
                <c:pt idx="5">
                  <c:v>15.835761572875271</c:v>
                </c:pt>
                <c:pt idx="6">
                  <c:v>28.868160224671986</c:v>
                </c:pt>
                <c:pt idx="7">
                  <c:v>9.6198839727022456</c:v>
                </c:pt>
              </c:numCache>
            </c:numRef>
          </c:val>
        </c:ser>
        <c:ser>
          <c:idx val="1"/>
          <c:order val="1"/>
          <c:tx>
            <c:strRef>
              <c:f>'jeunes '!$AC$58</c:f>
              <c:strCache>
                <c:ptCount val="1"/>
                <c:pt idx="0">
                  <c:v>Tanger Jeune</c:v>
                </c:pt>
              </c:strCache>
            </c:strRef>
          </c:tx>
          <c:spPr>
            <a:noFill/>
            <a:ln w="25400" cap="flat" cmpd="sng" algn="ctr">
              <a:solidFill>
                <a:schemeClr val="tx2">
                  <a:lumMod val="40000"/>
                  <a:lumOff val="60000"/>
                </a:schemeClr>
              </a:solidFill>
              <a:miter lim="800000"/>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multiLvlStrRef>
              <c:f>'jeunes '!$Z$59:$AA$69</c:f>
              <c:multiLvlStrCache>
                <c:ptCount val="8"/>
                <c:lvl>
                  <c:pt idx="0">
                    <c:v>Urbain</c:v>
                  </c:pt>
                  <c:pt idx="1">
                    <c:v>Rural</c:v>
                  </c:pt>
                  <c:pt idx="2">
                    <c:v>Masculin</c:v>
                  </c:pt>
                  <c:pt idx="3">
                    <c:v>Féminin</c:v>
                  </c:pt>
                  <c:pt idx="4">
                    <c:v>Sans diplôme</c:v>
                  </c:pt>
                  <c:pt idx="5">
                    <c:v>Niveau moyen</c:v>
                  </c:pt>
                  <c:pt idx="6">
                    <c:v>Niveau supérieur</c:v>
                  </c:pt>
                  <c:pt idx="7">
                    <c:v>Total</c:v>
                  </c:pt>
                </c:lvl>
                <c:lvl>
                  <c:pt idx="0">
                    <c:v>milieu</c:v>
                  </c:pt>
                  <c:pt idx="2">
                    <c:v>sexe</c:v>
                  </c:pt>
                  <c:pt idx="4">
                    <c:v>diplôme</c:v>
                  </c:pt>
                </c:lvl>
              </c:multiLvlStrCache>
            </c:multiLvlStrRef>
          </c:cat>
          <c:val>
            <c:numRef>
              <c:f>'jeunes '!$AC$59:$AC$66</c:f>
              <c:numCache>
                <c:formatCode>###0.0</c:formatCode>
                <c:ptCount val="8"/>
                <c:pt idx="0">
                  <c:v>29.537793382953911</c:v>
                </c:pt>
                <c:pt idx="1">
                  <c:v>8.2701576136511701</c:v>
                </c:pt>
                <c:pt idx="2">
                  <c:v>16.698266792496941</c:v>
                </c:pt>
                <c:pt idx="3">
                  <c:v>24.964675360774592</c:v>
                </c:pt>
                <c:pt idx="4">
                  <c:v>7.7162198000947742</c:v>
                </c:pt>
                <c:pt idx="5">
                  <c:v>22.993682663474413</c:v>
                </c:pt>
                <c:pt idx="6">
                  <c:v>61.505948653725724</c:v>
                </c:pt>
                <c:pt idx="7">
                  <c:v>18.331239890271579</c:v>
                </c:pt>
              </c:numCache>
            </c:numRef>
          </c:val>
        </c:ser>
        <c:ser>
          <c:idx val="2"/>
          <c:order val="2"/>
          <c:tx>
            <c:strRef>
              <c:f>'jeunes '!$AD$58</c:f>
              <c:strCache>
                <c:ptCount val="1"/>
                <c:pt idx="0">
                  <c:v>National Totale</c:v>
                </c:pt>
              </c:strCache>
            </c:strRef>
          </c:tx>
          <c:spPr>
            <a:noFill/>
            <a:ln w="25400" cap="flat" cmpd="sng" algn="ctr">
              <a:solidFill>
                <a:schemeClr val="accent2"/>
              </a:solidFill>
              <a:miter lim="800000"/>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multiLvlStrRef>
              <c:f>'jeunes '!$Z$59:$AA$69</c:f>
              <c:multiLvlStrCache>
                <c:ptCount val="8"/>
                <c:lvl>
                  <c:pt idx="0">
                    <c:v>Urbain</c:v>
                  </c:pt>
                  <c:pt idx="1">
                    <c:v>Rural</c:v>
                  </c:pt>
                  <c:pt idx="2">
                    <c:v>Masculin</c:v>
                  </c:pt>
                  <c:pt idx="3">
                    <c:v>Féminin</c:v>
                  </c:pt>
                  <c:pt idx="4">
                    <c:v>Sans diplôme</c:v>
                  </c:pt>
                  <c:pt idx="5">
                    <c:v>Niveau moyen</c:v>
                  </c:pt>
                  <c:pt idx="6">
                    <c:v>Niveau supérieur</c:v>
                  </c:pt>
                  <c:pt idx="7">
                    <c:v>Total</c:v>
                  </c:pt>
                </c:lvl>
                <c:lvl>
                  <c:pt idx="0">
                    <c:v>milieu</c:v>
                  </c:pt>
                  <c:pt idx="2">
                    <c:v>sexe</c:v>
                  </c:pt>
                  <c:pt idx="4">
                    <c:v>diplôme</c:v>
                  </c:pt>
                </c:lvl>
              </c:multiLvlStrCache>
            </c:multiLvlStrRef>
          </c:cat>
          <c:val>
            <c:numRef>
              <c:f>'jeunes '!$AD$59:$AD$66</c:f>
              <c:numCache>
                <c:formatCode>###0.0</c:formatCode>
                <c:ptCount val="8"/>
                <c:pt idx="0">
                  <c:v>13.935866945712771</c:v>
                </c:pt>
                <c:pt idx="1">
                  <c:v>4.1654710444973606</c:v>
                </c:pt>
                <c:pt idx="2">
                  <c:v>8.8730885473439365</c:v>
                </c:pt>
                <c:pt idx="3">
                  <c:v>10.915801023006006</c:v>
                </c:pt>
                <c:pt idx="4">
                  <c:v>3.7594405250667364</c:v>
                </c:pt>
                <c:pt idx="5">
                  <c:v>14.317491765170303</c:v>
                </c:pt>
                <c:pt idx="6">
                  <c:v>21.943298953790652</c:v>
                </c:pt>
                <c:pt idx="7">
                  <c:v>9.4113100287430473</c:v>
                </c:pt>
              </c:numCache>
            </c:numRef>
          </c:val>
        </c:ser>
        <c:ser>
          <c:idx val="3"/>
          <c:order val="3"/>
          <c:tx>
            <c:strRef>
              <c:f>'jeunes '!$AE$58</c:f>
              <c:strCache>
                <c:ptCount val="1"/>
                <c:pt idx="0">
                  <c:v>National Jeune</c:v>
                </c:pt>
              </c:strCache>
            </c:strRef>
          </c:tx>
          <c:spPr>
            <a:noFill/>
            <a:ln w="25400" cap="flat" cmpd="sng" algn="ctr">
              <a:solidFill>
                <a:schemeClr val="accent2">
                  <a:lumMod val="40000"/>
                  <a:lumOff val="60000"/>
                </a:schemeClr>
              </a:solidFill>
              <a:miter lim="800000"/>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multiLvlStrRef>
              <c:f>'jeunes '!$Z$59:$AA$69</c:f>
              <c:multiLvlStrCache>
                <c:ptCount val="8"/>
                <c:lvl>
                  <c:pt idx="0">
                    <c:v>Urbain</c:v>
                  </c:pt>
                  <c:pt idx="1">
                    <c:v>Rural</c:v>
                  </c:pt>
                  <c:pt idx="2">
                    <c:v>Masculin</c:v>
                  </c:pt>
                  <c:pt idx="3">
                    <c:v>Féminin</c:v>
                  </c:pt>
                  <c:pt idx="4">
                    <c:v>Sans diplôme</c:v>
                  </c:pt>
                  <c:pt idx="5">
                    <c:v>Niveau moyen</c:v>
                  </c:pt>
                  <c:pt idx="6">
                    <c:v>Niveau supérieur</c:v>
                  </c:pt>
                  <c:pt idx="7">
                    <c:v>Total</c:v>
                  </c:pt>
                </c:lvl>
                <c:lvl>
                  <c:pt idx="0">
                    <c:v>milieu</c:v>
                  </c:pt>
                  <c:pt idx="2">
                    <c:v>sexe</c:v>
                  </c:pt>
                  <c:pt idx="4">
                    <c:v>diplôme</c:v>
                  </c:pt>
                </c:lvl>
              </c:multiLvlStrCache>
            </c:multiLvlStrRef>
          </c:cat>
          <c:val>
            <c:numRef>
              <c:f>'jeunes '!$AE$59:$AE$66</c:f>
              <c:numCache>
                <c:formatCode>###0.0</c:formatCode>
                <c:ptCount val="8"/>
                <c:pt idx="0">
                  <c:v>32.531827442851991</c:v>
                </c:pt>
                <c:pt idx="1">
                  <c:v>8.9126286431914732</c:v>
                </c:pt>
                <c:pt idx="2">
                  <c:v>19.214332120482279</c:v>
                </c:pt>
                <c:pt idx="3">
                  <c:v>23.143693518972878</c:v>
                </c:pt>
                <c:pt idx="4">
                  <c:v>7.1542632709086478</c:v>
                </c:pt>
                <c:pt idx="5">
                  <c:v>22.843414842302028</c:v>
                </c:pt>
                <c:pt idx="6">
                  <c:v>49.418515860046732</c:v>
                </c:pt>
                <c:pt idx="7">
                  <c:v>20.250960394164483</c:v>
                </c:pt>
              </c:numCache>
            </c:numRef>
          </c:val>
        </c:ser>
        <c:dLbls>
          <c:showLegendKey val="0"/>
          <c:showVal val="0"/>
          <c:showCatName val="0"/>
          <c:showSerName val="0"/>
          <c:showPercent val="0"/>
          <c:showBubbleSize val="0"/>
        </c:dLbls>
        <c:gapWidth val="164"/>
        <c:overlap val="-35"/>
        <c:axId val="-1468353744"/>
        <c:axId val="-1468348848"/>
      </c:barChart>
      <c:catAx>
        <c:axId val="-146835374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50000"/>
                    <a:lumOff val="50000"/>
                  </a:schemeClr>
                </a:solidFill>
                <a:latin typeface="+mn-lt"/>
                <a:ea typeface="+mn-ea"/>
                <a:cs typeface="+mn-cs"/>
              </a:defRPr>
            </a:pPr>
            <a:endParaRPr lang="fr-FR"/>
          </a:p>
        </c:txPr>
        <c:crossAx val="-1468348848"/>
        <c:crosses val="autoZero"/>
        <c:auto val="1"/>
        <c:lblAlgn val="ctr"/>
        <c:lblOffset val="100"/>
        <c:noMultiLvlLbl val="0"/>
      </c:catAx>
      <c:valAx>
        <c:axId val="-1468348848"/>
        <c:scaling>
          <c:orientation val="minMax"/>
        </c:scaling>
        <c:delete val="1"/>
        <c:axPos val="l"/>
        <c:numFmt formatCode="###0.0" sourceLinked="1"/>
        <c:majorTickMark val="none"/>
        <c:minorTickMark val="none"/>
        <c:tickLblPos val="nextTo"/>
        <c:crossAx val="-1468353744"/>
        <c:crosses val="autoZero"/>
        <c:crossBetween val="between"/>
      </c:valAx>
      <c:spPr>
        <a:noFill/>
        <a:ln>
          <a:noFill/>
        </a:ln>
        <a:effectLst/>
      </c:spPr>
    </c:plotArea>
    <c:legend>
      <c:legendPos val="t"/>
      <c:layout>
        <c:manualLayout>
          <c:xMode val="edge"/>
          <c:yMode val="edge"/>
          <c:x val="0.23054397312335667"/>
          <c:y val="0.29755439499777803"/>
          <c:w val="0.53891190909343412"/>
          <c:h val="4.6503947478057993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50000"/>
                  <a:lumOff val="50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sz="1200"/>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r>
              <a:rPr lang="fr-FR" b="1" dirty="0" smtClean="0"/>
              <a:t>Répartition des </a:t>
            </a:r>
            <a:r>
              <a:rPr lang="fr-FR" b="1" dirty="0"/>
              <a:t>chômeur par cause de chômage</a:t>
            </a:r>
          </a:p>
        </c:rich>
      </c:tx>
      <c:layout/>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manualLayout>
          <c:layoutTarget val="inner"/>
          <c:xMode val="edge"/>
          <c:yMode val="edge"/>
          <c:x val="0.46799937525755297"/>
          <c:y val="0.12316974359170819"/>
          <c:w val="0.53200062474244703"/>
          <c:h val="0.75544264238839365"/>
        </c:manualLayout>
      </c:layout>
      <c:barChart>
        <c:barDir val="bar"/>
        <c:grouping val="stacked"/>
        <c:varyColors val="0"/>
        <c:ser>
          <c:idx val="0"/>
          <c:order val="0"/>
          <c:tx>
            <c:strRef>
              <c:f>'jeunes '!$Y$111</c:f>
              <c:strCache>
                <c:ptCount val="1"/>
                <c:pt idx="0">
                  <c:v>Tanger Total</c:v>
                </c:pt>
              </c:strCache>
            </c:strRef>
          </c:tx>
          <c:spPr>
            <a:solidFill>
              <a:schemeClr val="accent1">
                <a:lumMod val="75000"/>
              </a:schemeClr>
            </a:solidFill>
            <a:ln>
              <a:noFill/>
            </a:ln>
            <a:effectLst/>
          </c:spPr>
          <c:invertIfNegative val="0"/>
          <c:dLbls>
            <c:dLbl>
              <c:idx val="0"/>
              <c:layout>
                <c:manualLayout>
                  <c:x val="1.5541920508622962E-2"/>
                  <c:y val="-1.52042493362806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delete val="1"/>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'!$X$112:$X$116</c:f>
              <c:strCache>
                <c:ptCount val="5"/>
                <c:pt idx="0">
                  <c:v>Arrêt de l'activité de l'établissement, licenciement</c:v>
                </c:pt>
                <c:pt idx="1">
                  <c:v>Cessation d'activité indépendante, saisonnière ou pour raiso</c:v>
                </c:pt>
                <c:pt idx="2">
                  <c:v>Fin d'études ou de formation</c:v>
                </c:pt>
                <c:pt idx="3">
                  <c:v>Arrivée à l'âge de travailler</c:v>
                </c:pt>
                <c:pt idx="4">
                  <c:v>Autres causes</c:v>
                </c:pt>
              </c:strCache>
            </c:strRef>
          </c:cat>
          <c:val>
            <c:numRef>
              <c:f>'jeunes '!$Y$112:$Y$116</c:f>
              <c:numCache>
                <c:formatCode>###0.0%</c:formatCode>
                <c:ptCount val="5"/>
                <c:pt idx="0">
                  <c:v>0.10031817983698732</c:v>
                </c:pt>
                <c:pt idx="1">
                  <c:v>0.20016562786034955</c:v>
                </c:pt>
                <c:pt idx="2">
                  <c:v>0.38982696247221377</c:v>
                </c:pt>
                <c:pt idx="3">
                  <c:v>0.26186636446846534</c:v>
                </c:pt>
                <c:pt idx="4">
                  <c:v>4.7822865361984046E-2</c:v>
                </c:pt>
              </c:numCache>
            </c:numRef>
          </c:val>
        </c:ser>
        <c:ser>
          <c:idx val="1"/>
          <c:order val="1"/>
          <c:tx>
            <c:strRef>
              <c:f>'jeunes '!$Z$111</c:f>
              <c:strCache>
                <c:ptCount val="1"/>
                <c:pt idx="0">
                  <c:v>Tanger Jeune</c:v>
                </c:pt>
              </c:strCache>
            </c:strRef>
          </c:tx>
          <c:spPr>
            <a:solidFill>
              <a:schemeClr val="accent1">
                <a:lumMod val="40000"/>
                <a:lumOff val="60000"/>
              </a:schemeClr>
            </a:solidFill>
            <a:ln>
              <a:noFill/>
            </a:ln>
            <a:effectLst/>
          </c:spPr>
          <c:invertIfNegative val="0"/>
          <c:dLbls>
            <c:dLbl>
              <c:idx val="0"/>
              <c:delete val="1"/>
              <c:extLst>
                <c:ext xmlns:c15="http://schemas.microsoft.com/office/drawing/2012/chart" uri="{CE6537A1-D6FC-4f65-9D91-7224C49458BB}"/>
              </c:extLst>
            </c:dLbl>
            <c:dLbl>
              <c:idx val="4"/>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fr-FR"/>
                </a:p>
              </c:txPr>
              <c:showLegendKey val="0"/>
              <c:showVal val="1"/>
              <c:showCatName val="0"/>
              <c:showSerName val="0"/>
              <c:showPercent val="0"/>
              <c:showBubbleSize val="0"/>
            </c:dLbl>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'!$X$112:$X$116</c:f>
              <c:strCache>
                <c:ptCount val="5"/>
                <c:pt idx="0">
                  <c:v>Arrêt de l'activité de l'établissement, licenciement</c:v>
                </c:pt>
                <c:pt idx="1">
                  <c:v>Cessation d'activité indépendante, saisonnière ou pour raiso</c:v>
                </c:pt>
                <c:pt idx="2">
                  <c:v>Fin d'études ou de formation</c:v>
                </c:pt>
                <c:pt idx="3">
                  <c:v>Arrivée à l'âge de travailler</c:v>
                </c:pt>
                <c:pt idx="4">
                  <c:v>Autres causes</c:v>
                </c:pt>
              </c:strCache>
            </c:strRef>
          </c:cat>
          <c:val>
            <c:numRef>
              <c:f>'jeunes '!$Z$112:$Z$116</c:f>
              <c:numCache>
                <c:formatCode>###0.0%</c:formatCode>
                <c:ptCount val="5"/>
                <c:pt idx="0">
                  <c:v>6.0457801852175433E-2</c:v>
                </c:pt>
                <c:pt idx="1">
                  <c:v>0.15928209480542174</c:v>
                </c:pt>
                <c:pt idx="2">
                  <c:v>0.41852425051796011</c:v>
                </c:pt>
                <c:pt idx="3">
                  <c:v>0.33416539776840326</c:v>
                </c:pt>
                <c:pt idx="4">
                  <c:v>2.7570455056039542E-2</c:v>
                </c:pt>
              </c:numCache>
            </c:numRef>
          </c:val>
        </c:ser>
        <c:ser>
          <c:idx val="2"/>
          <c:order val="2"/>
          <c:tx>
            <c:strRef>
              <c:f>'jeunes '!$AA$111</c:f>
              <c:strCache>
                <c:ptCount val="1"/>
                <c:pt idx="0">
                  <c:v>National Jeune</c:v>
                </c:pt>
              </c:strCache>
            </c:strRef>
          </c:tx>
          <c:spPr>
            <a:solidFill>
              <a:schemeClr val="accent2">
                <a:lumMod val="40000"/>
                <a:lumOff val="60000"/>
              </a:schemeClr>
            </a:solidFill>
            <a:ln>
              <a:noFill/>
            </a:ln>
            <a:effectLst/>
          </c:spPr>
          <c:invertIfNegative val="0"/>
          <c:dLbls>
            <c:dLbl>
              <c:idx val="0"/>
              <c:layout>
                <c:manualLayout>
                  <c:x val="-4.0982588208567164E-3"/>
                  <c:y val="1.520424933628064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5455027740694528E-2"/>
                  <c:y val="-3.0408498672562403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delete val="1"/>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'!$X$112:$X$116</c:f>
              <c:strCache>
                <c:ptCount val="5"/>
                <c:pt idx="0">
                  <c:v>Arrêt de l'activité de l'établissement, licenciement</c:v>
                </c:pt>
                <c:pt idx="1">
                  <c:v>Cessation d'activité indépendante, saisonnière ou pour raiso</c:v>
                </c:pt>
                <c:pt idx="2">
                  <c:v>Fin d'études ou de formation</c:v>
                </c:pt>
                <c:pt idx="3">
                  <c:v>Arrivée à l'âge de travailler</c:v>
                </c:pt>
                <c:pt idx="4">
                  <c:v>Autres causes</c:v>
                </c:pt>
              </c:strCache>
            </c:strRef>
          </c:cat>
          <c:val>
            <c:numRef>
              <c:f>'jeunes '!$AA$112:$AA$116</c:f>
              <c:numCache>
                <c:formatCode>###0.0%</c:formatCode>
                <c:ptCount val="5"/>
                <c:pt idx="0">
                  <c:v>0.16571468453378002</c:v>
                </c:pt>
                <c:pt idx="1">
                  <c:v>0.11683696259073145</c:v>
                </c:pt>
                <c:pt idx="2">
                  <c:v>0.52331937465103295</c:v>
                </c:pt>
                <c:pt idx="3">
                  <c:v>0.14812395309882748</c:v>
                </c:pt>
                <c:pt idx="4">
                  <c:v>4.6005025125628138E-2</c:v>
                </c:pt>
              </c:numCache>
            </c:numRef>
          </c:val>
        </c:ser>
        <c:dLbls>
          <c:showLegendKey val="0"/>
          <c:showVal val="0"/>
          <c:showCatName val="0"/>
          <c:showSerName val="0"/>
          <c:showPercent val="0"/>
          <c:showBubbleSize val="0"/>
        </c:dLbls>
        <c:gapWidth val="150"/>
        <c:overlap val="100"/>
        <c:axId val="-1468351024"/>
        <c:axId val="-1468347760"/>
      </c:barChart>
      <c:catAx>
        <c:axId val="-14683510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crossAx val="-1468347760"/>
        <c:crosses val="autoZero"/>
        <c:auto val="1"/>
        <c:lblAlgn val="ctr"/>
        <c:lblOffset val="100"/>
        <c:noMultiLvlLbl val="0"/>
      </c:catAx>
      <c:valAx>
        <c:axId val="-1468347760"/>
        <c:scaling>
          <c:orientation val="minMax"/>
        </c:scaling>
        <c:delete val="1"/>
        <c:axPos val="b"/>
        <c:numFmt formatCode="###0.0%" sourceLinked="1"/>
        <c:majorTickMark val="none"/>
        <c:minorTickMark val="none"/>
        <c:tickLblPos val="nextTo"/>
        <c:crossAx val="-1468351024"/>
        <c:crosses val="autoZero"/>
        <c:crossBetween val="between"/>
      </c:valAx>
      <c:spPr>
        <a:noFill/>
        <a:ln w="25400">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sz="1400"/>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40" b="1" i="0" u="none" strike="noStrike" kern="1200" spc="0" baseline="0">
                <a:solidFill>
                  <a:schemeClr val="tx1"/>
                </a:solidFill>
                <a:latin typeface="+mn-lt"/>
                <a:ea typeface="+mn-ea"/>
                <a:cs typeface="+mn-cs"/>
              </a:defRPr>
            </a:pPr>
            <a:r>
              <a:rPr lang="fr-FR"/>
              <a:t>Répartition des chômeurs par secteur désiré</a:t>
            </a:r>
          </a:p>
        </c:rich>
      </c:tx>
      <c:layout>
        <c:manualLayout>
          <c:xMode val="edge"/>
          <c:yMode val="edge"/>
          <c:x val="0.11228455818022748"/>
          <c:y val="2.7777777777777776E-2"/>
        </c:manualLayout>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solidFill>
              <a:latin typeface="+mn-lt"/>
              <a:ea typeface="+mn-ea"/>
              <a:cs typeface="+mn-cs"/>
            </a:defRPr>
          </a:pPr>
          <a:endParaRPr lang="fr-FR"/>
        </a:p>
      </c:txPr>
    </c:title>
    <c:autoTitleDeleted val="0"/>
    <c:plotArea>
      <c:layout/>
      <c:barChart>
        <c:barDir val="col"/>
        <c:grouping val="stacked"/>
        <c:varyColors val="0"/>
        <c:ser>
          <c:idx val="0"/>
          <c:order val="0"/>
          <c:tx>
            <c:strRef>
              <c:f>'jeunes '!$Y$121</c:f>
              <c:strCache>
                <c:ptCount val="1"/>
                <c:pt idx="0">
                  <c:v>Secteur quelconque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'!$Z$120:$AB$120</c:f>
              <c:strCache>
                <c:ptCount val="3"/>
                <c:pt idx="0">
                  <c:v>Tanger Total</c:v>
                </c:pt>
                <c:pt idx="1">
                  <c:v>Tanger Jeune</c:v>
                </c:pt>
                <c:pt idx="2">
                  <c:v>National Jeune</c:v>
                </c:pt>
              </c:strCache>
            </c:strRef>
          </c:cat>
          <c:val>
            <c:numRef>
              <c:f>'jeunes '!$Z$121:$AB$121</c:f>
              <c:numCache>
                <c:formatCode>###0.0%</c:formatCode>
                <c:ptCount val="3"/>
                <c:pt idx="0">
                  <c:v>0.71003792006276423</c:v>
                </c:pt>
                <c:pt idx="1">
                  <c:v>0.73626469633808445</c:v>
                </c:pt>
                <c:pt idx="2">
                  <c:v>0.65777777777777791</c:v>
                </c:pt>
              </c:numCache>
            </c:numRef>
          </c:val>
        </c:ser>
        <c:ser>
          <c:idx val="1"/>
          <c:order val="1"/>
          <c:tx>
            <c:strRef>
              <c:f>'jeunes '!$Y$122</c:f>
              <c:strCache>
                <c:ptCount val="1"/>
                <c:pt idx="0">
                  <c:v>Secteur public</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'!$Z$120:$AB$120</c:f>
              <c:strCache>
                <c:ptCount val="3"/>
                <c:pt idx="0">
                  <c:v>Tanger Total</c:v>
                </c:pt>
                <c:pt idx="1">
                  <c:v>Tanger Jeune</c:v>
                </c:pt>
                <c:pt idx="2">
                  <c:v>National Jeune</c:v>
                </c:pt>
              </c:strCache>
            </c:strRef>
          </c:cat>
          <c:val>
            <c:numRef>
              <c:f>'jeunes '!$Z$122:$AB$122</c:f>
              <c:numCache>
                <c:formatCode>###0.0%</c:formatCode>
                <c:ptCount val="3"/>
                <c:pt idx="0">
                  <c:v>6.1378198143224511E-2</c:v>
                </c:pt>
                <c:pt idx="1">
                  <c:v>6.0832230847956865E-2</c:v>
                </c:pt>
                <c:pt idx="2">
                  <c:v>9.618648799553324E-2</c:v>
                </c:pt>
              </c:numCache>
            </c:numRef>
          </c:val>
        </c:ser>
        <c:ser>
          <c:idx val="2"/>
          <c:order val="2"/>
          <c:tx>
            <c:strRef>
              <c:f>'jeunes '!$Y$123</c:f>
              <c:strCache>
                <c:ptCount val="1"/>
                <c:pt idx="0">
                  <c:v>Secteur privé</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'!$Z$120:$AB$120</c:f>
              <c:strCache>
                <c:ptCount val="3"/>
                <c:pt idx="0">
                  <c:v>Tanger Total</c:v>
                </c:pt>
                <c:pt idx="1">
                  <c:v>Tanger Jeune</c:v>
                </c:pt>
                <c:pt idx="2">
                  <c:v>National Jeune</c:v>
                </c:pt>
              </c:strCache>
            </c:strRef>
          </c:cat>
          <c:val>
            <c:numRef>
              <c:f>'jeunes '!$Z$123:$AB$123</c:f>
              <c:numCache>
                <c:formatCode>###0.0%</c:formatCode>
                <c:ptCount val="3"/>
                <c:pt idx="0">
                  <c:v>0.21525519766377543</c:v>
                </c:pt>
                <c:pt idx="1">
                  <c:v>0.19543945483138214</c:v>
                </c:pt>
                <c:pt idx="2">
                  <c:v>0.23338218872138469</c:v>
                </c:pt>
              </c:numCache>
            </c:numRef>
          </c:val>
        </c:ser>
        <c:ser>
          <c:idx val="3"/>
          <c:order val="3"/>
          <c:tx>
            <c:strRef>
              <c:f>'jeunes '!$Y$124</c:f>
              <c:strCache>
                <c:ptCount val="1"/>
                <c:pt idx="0">
                  <c:v>Autres secteurs</c:v>
                </c:pt>
              </c:strCache>
            </c:strRef>
          </c:tx>
          <c:spPr>
            <a:solidFill>
              <a:schemeClr val="accent4"/>
            </a:solidFill>
            <a:ln>
              <a:noFill/>
            </a:ln>
            <a:effectLst/>
          </c:spPr>
          <c:invertIfNegative val="0"/>
          <c:cat>
            <c:strRef>
              <c:f>'jeunes '!$Z$120:$AB$120</c:f>
              <c:strCache>
                <c:ptCount val="3"/>
                <c:pt idx="0">
                  <c:v>Tanger Total</c:v>
                </c:pt>
                <c:pt idx="1">
                  <c:v>Tanger Jeune</c:v>
                </c:pt>
                <c:pt idx="2">
                  <c:v>National Jeune</c:v>
                </c:pt>
              </c:strCache>
            </c:strRef>
          </c:cat>
          <c:val>
            <c:numRef>
              <c:f>'jeunes '!$Z$124:$AB$124</c:f>
              <c:numCache>
                <c:formatCode>###0.0%</c:formatCode>
                <c:ptCount val="3"/>
                <c:pt idx="0">
                  <c:v>1.3328684130235802E-2</c:v>
                </c:pt>
                <c:pt idx="1">
                  <c:v>7.463617982576571E-3</c:v>
                </c:pt>
                <c:pt idx="2">
                  <c:v>1.2653545505304302E-2</c:v>
                </c:pt>
              </c:numCache>
            </c:numRef>
          </c:val>
        </c:ser>
        <c:dLbls>
          <c:showLegendKey val="0"/>
          <c:showVal val="0"/>
          <c:showCatName val="0"/>
          <c:showSerName val="0"/>
          <c:showPercent val="0"/>
          <c:showBubbleSize val="0"/>
        </c:dLbls>
        <c:gapWidth val="150"/>
        <c:overlap val="100"/>
        <c:axId val="-1289731440"/>
        <c:axId val="-1289727088"/>
      </c:barChart>
      <c:catAx>
        <c:axId val="-1289731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crossAx val="-1289727088"/>
        <c:crosses val="autoZero"/>
        <c:auto val="1"/>
        <c:lblAlgn val="ctr"/>
        <c:lblOffset val="100"/>
        <c:noMultiLvlLbl val="0"/>
      </c:catAx>
      <c:valAx>
        <c:axId val="-1289727088"/>
        <c:scaling>
          <c:orientation val="minMax"/>
        </c:scaling>
        <c:delete val="1"/>
        <c:axPos val="l"/>
        <c:numFmt formatCode="###0.0%" sourceLinked="1"/>
        <c:majorTickMark val="none"/>
        <c:minorTickMark val="none"/>
        <c:tickLblPos val="nextTo"/>
        <c:crossAx val="-12897314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legend>
    <c:plotVisOnly val="1"/>
    <c:dispBlanksAs val="gap"/>
    <c:showDLblsOverMax val="0"/>
  </c:chart>
  <c:spPr>
    <a:noFill/>
    <a:ln>
      <a:noFill/>
    </a:ln>
    <a:effectLst/>
  </c:spPr>
  <c:txPr>
    <a:bodyPr/>
    <a:lstStyle/>
    <a:p>
      <a:pPr>
        <a:defRPr sz="1200" b="1">
          <a:solidFill>
            <a:schemeClr val="tx1"/>
          </a:solidFill>
        </a:defRPr>
      </a:pPr>
      <a:endParaRPr lang="fr-FR"/>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chemeClr val="tx1"/>
                </a:solidFill>
                <a:latin typeface="+mn-lt"/>
                <a:ea typeface="+mn-ea"/>
                <a:cs typeface="+mn-cs"/>
              </a:defRPr>
            </a:pPr>
            <a:r>
              <a:rPr lang="fr-FR"/>
              <a:t>Répartition chômeurs par statut désiré</a:t>
            </a:r>
          </a:p>
        </c:rich>
      </c:tx>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solidFill>
              <a:latin typeface="+mn-lt"/>
              <a:ea typeface="+mn-ea"/>
              <a:cs typeface="+mn-cs"/>
            </a:defRPr>
          </a:pPr>
          <a:endParaRPr lang="fr-FR"/>
        </a:p>
      </c:txPr>
    </c:title>
    <c:autoTitleDeleted val="0"/>
    <c:plotArea>
      <c:layout/>
      <c:barChart>
        <c:barDir val="col"/>
        <c:grouping val="stacked"/>
        <c:varyColors val="0"/>
        <c:ser>
          <c:idx val="0"/>
          <c:order val="0"/>
          <c:tx>
            <c:strRef>
              <c:f>'jeunes '!$AH$133</c:f>
              <c:strCache>
                <c:ptCount val="1"/>
                <c:pt idx="0">
                  <c:v>Salarié</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'!$AI$132:$AK$132</c:f>
              <c:strCache>
                <c:ptCount val="3"/>
                <c:pt idx="0">
                  <c:v>Tanger Total</c:v>
                </c:pt>
                <c:pt idx="1">
                  <c:v>Tanger Jeune</c:v>
                </c:pt>
                <c:pt idx="2">
                  <c:v>National Jeune</c:v>
                </c:pt>
              </c:strCache>
            </c:strRef>
          </c:cat>
          <c:val>
            <c:numRef>
              <c:f>'jeunes '!$AI$133:$AK$133</c:f>
              <c:numCache>
                <c:formatCode>0.0%</c:formatCode>
                <c:ptCount val="3"/>
                <c:pt idx="0">
                  <c:v>0.73276380595388579</c:v>
                </c:pt>
                <c:pt idx="1">
                  <c:v>0.74292953246299387</c:v>
                </c:pt>
                <c:pt idx="2">
                  <c:v>0.77099525404801761</c:v>
                </c:pt>
              </c:numCache>
            </c:numRef>
          </c:val>
        </c:ser>
        <c:ser>
          <c:idx val="1"/>
          <c:order val="1"/>
          <c:tx>
            <c:strRef>
              <c:f>'jeunes '!$AH$134</c:f>
              <c:strCache>
                <c:ptCount val="1"/>
                <c:pt idx="0">
                  <c:v>Pour propre compte</c:v>
                </c:pt>
              </c:strCache>
            </c:strRef>
          </c:tx>
          <c:spPr>
            <a:solidFill>
              <a:schemeClr val="accent4"/>
            </a:solidFill>
            <a:ln>
              <a:noFill/>
            </a:ln>
            <a:effectLst/>
          </c:spPr>
          <c:invertIfNegative val="0"/>
          <c:cat>
            <c:strRef>
              <c:f>'jeunes '!$AI$132:$AK$132</c:f>
              <c:strCache>
                <c:ptCount val="3"/>
                <c:pt idx="0">
                  <c:v>Tanger Total</c:v>
                </c:pt>
                <c:pt idx="1">
                  <c:v>Tanger Jeune</c:v>
                </c:pt>
                <c:pt idx="2">
                  <c:v>National Jeune</c:v>
                </c:pt>
              </c:strCache>
            </c:strRef>
          </c:cat>
          <c:val>
            <c:numRef>
              <c:f>'jeunes '!$AI$134:$AK$134</c:f>
              <c:numCache>
                <c:formatCode>###0.0%</c:formatCode>
                <c:ptCount val="3"/>
                <c:pt idx="0">
                  <c:v>3.497363030118119E-2</c:v>
                </c:pt>
                <c:pt idx="1">
                  <c:v>3.3324180624547568E-2</c:v>
                </c:pt>
                <c:pt idx="2">
                  <c:v>3.3852596314907869E-2</c:v>
                </c:pt>
              </c:numCache>
            </c:numRef>
          </c:val>
        </c:ser>
        <c:ser>
          <c:idx val="2"/>
          <c:order val="2"/>
          <c:tx>
            <c:strRef>
              <c:f>'jeunes '!$AH$135</c:f>
              <c:strCache>
                <c:ptCount val="1"/>
                <c:pt idx="0">
                  <c:v>N'importe quel statut </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'!$AI$132:$AK$132</c:f>
              <c:strCache>
                <c:ptCount val="3"/>
                <c:pt idx="0">
                  <c:v>Tanger Total</c:v>
                </c:pt>
                <c:pt idx="1">
                  <c:v>Tanger Jeune</c:v>
                </c:pt>
                <c:pt idx="2">
                  <c:v>National Jeune</c:v>
                </c:pt>
              </c:strCache>
            </c:strRef>
          </c:cat>
          <c:val>
            <c:numRef>
              <c:f>'jeunes '!$AI$135:$AK$135</c:f>
              <c:numCache>
                <c:formatCode>###0.0%</c:formatCode>
                <c:ptCount val="3"/>
                <c:pt idx="0">
                  <c:v>0.23226256374493309</c:v>
                </c:pt>
                <c:pt idx="1">
                  <c:v>0.22374628691245854</c:v>
                </c:pt>
                <c:pt idx="2">
                  <c:v>0.19515214963707425</c:v>
                </c:pt>
              </c:numCache>
            </c:numRef>
          </c:val>
        </c:ser>
        <c:dLbls>
          <c:showLegendKey val="0"/>
          <c:showVal val="0"/>
          <c:showCatName val="0"/>
          <c:showSerName val="0"/>
          <c:showPercent val="0"/>
          <c:showBubbleSize val="0"/>
        </c:dLbls>
        <c:gapWidth val="150"/>
        <c:overlap val="100"/>
        <c:axId val="-1289729264"/>
        <c:axId val="-1289730352"/>
      </c:barChart>
      <c:catAx>
        <c:axId val="-1289729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crossAx val="-1289730352"/>
        <c:crosses val="autoZero"/>
        <c:auto val="1"/>
        <c:lblAlgn val="ctr"/>
        <c:lblOffset val="100"/>
        <c:noMultiLvlLbl val="0"/>
      </c:catAx>
      <c:valAx>
        <c:axId val="-1289730352"/>
        <c:scaling>
          <c:orientation val="minMax"/>
        </c:scaling>
        <c:delete val="1"/>
        <c:axPos val="l"/>
        <c:numFmt formatCode="0.0%" sourceLinked="1"/>
        <c:majorTickMark val="none"/>
        <c:minorTickMark val="none"/>
        <c:tickLblPos val="nextTo"/>
        <c:crossAx val="-128972926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legend>
    <c:plotVisOnly val="1"/>
    <c:dispBlanksAs val="gap"/>
    <c:showDLblsOverMax val="0"/>
  </c:chart>
  <c:spPr>
    <a:noFill/>
    <a:ln>
      <a:noFill/>
    </a:ln>
    <a:effectLst/>
  </c:spPr>
  <c:txPr>
    <a:bodyPr/>
    <a:lstStyle/>
    <a:p>
      <a:pPr>
        <a:defRPr sz="1200" b="1">
          <a:solidFill>
            <a:schemeClr val="tx1"/>
          </a:solidFill>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20" b="1" i="0" u="none" strike="noStrike" kern="1200" cap="all" spc="150" baseline="0">
                <a:solidFill>
                  <a:schemeClr val="tx1"/>
                </a:solidFill>
                <a:latin typeface="+mn-lt"/>
                <a:ea typeface="+mn-ea"/>
                <a:cs typeface="+mn-cs"/>
              </a:defRPr>
            </a:pPr>
            <a:r>
              <a:rPr lang="fr-FR"/>
              <a:t>Taux de sous-emploi</a:t>
            </a:r>
          </a:p>
        </c:rich>
      </c:tx>
      <c:layout/>
      <c:overlay val="0"/>
      <c:spPr>
        <a:noFill/>
        <a:ln>
          <a:noFill/>
        </a:ln>
        <a:effectLst/>
      </c:spPr>
      <c:txPr>
        <a:bodyPr rot="0" spcFirstLastPara="1" vertOverflow="ellipsis" vert="horz" wrap="square" anchor="ctr" anchorCtr="1"/>
        <a:lstStyle/>
        <a:p>
          <a:pPr>
            <a:defRPr sz="1320" b="1" i="0" u="none" strike="noStrike" kern="1200" cap="all" spc="150" baseline="0">
              <a:solidFill>
                <a:schemeClr val="tx1"/>
              </a:solidFill>
              <a:latin typeface="+mn-lt"/>
              <a:ea typeface="+mn-ea"/>
              <a:cs typeface="+mn-cs"/>
            </a:defRPr>
          </a:pPr>
          <a:endParaRPr lang="fr-FR"/>
        </a:p>
      </c:txPr>
    </c:title>
    <c:autoTitleDeleted val="0"/>
    <c:plotArea>
      <c:layout/>
      <c:barChart>
        <c:barDir val="col"/>
        <c:grouping val="clustered"/>
        <c:varyColors val="0"/>
        <c:ser>
          <c:idx val="0"/>
          <c:order val="0"/>
          <c:tx>
            <c:strRef>
              <c:f>'jeunes '!$AE$87</c:f>
              <c:strCache>
                <c:ptCount val="1"/>
                <c:pt idx="0">
                  <c:v>Totale</c:v>
                </c:pt>
              </c:strCache>
            </c:strRef>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Pt>
            <c:idx val="0"/>
            <c:invertIfNegative val="0"/>
            <c:bubble3D val="0"/>
            <c:spPr>
              <a:solidFill>
                <a:schemeClr val="accent1"/>
              </a:solidFill>
              <a:ln>
                <a:noFill/>
              </a:ln>
              <a:effectLst>
                <a:innerShdw blurRad="114300">
                  <a:schemeClr val="accent1"/>
                </a:innerShdw>
              </a:effectLst>
            </c:spPr>
          </c:dPt>
          <c:dLbls>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'jeunes '!$AD$88:$AD$98</c:f>
              <c:strCache>
                <c:ptCount val="11"/>
                <c:pt idx="0">
                  <c:v>Tanger-Tétouan-Al Hoceima</c:v>
                </c:pt>
                <c:pt idx="1">
                  <c:v>Oriental</c:v>
                </c:pt>
                <c:pt idx="2">
                  <c:v>Fès-Meknès</c:v>
                </c:pt>
                <c:pt idx="3">
                  <c:v>Rabat-Salé-Kénitra</c:v>
                </c:pt>
                <c:pt idx="4">
                  <c:v>Béni Mellal-Khénifra</c:v>
                </c:pt>
                <c:pt idx="5">
                  <c:v>Grand Casablanca-Settat</c:v>
                </c:pt>
                <c:pt idx="6">
                  <c:v>Marrakech-Safi</c:v>
                </c:pt>
                <c:pt idx="7">
                  <c:v>Drâa-Tafilalet</c:v>
                </c:pt>
                <c:pt idx="8">
                  <c:v>Souss-Massa</c:v>
                </c:pt>
                <c:pt idx="9">
                  <c:v>Régions du Sud</c:v>
                </c:pt>
                <c:pt idx="10">
                  <c:v>Total</c:v>
                </c:pt>
              </c:strCache>
            </c:strRef>
          </c:cat>
          <c:val>
            <c:numRef>
              <c:f>'jeunes '!$AE$88:$AE$98</c:f>
              <c:numCache>
                <c:formatCode>###0.0</c:formatCode>
                <c:ptCount val="11"/>
                <c:pt idx="0">
                  <c:v>13.215335839140913</c:v>
                </c:pt>
                <c:pt idx="1">
                  <c:v>12.433684053471641</c:v>
                </c:pt>
                <c:pt idx="2">
                  <c:v>16.310344065261074</c:v>
                </c:pt>
                <c:pt idx="3">
                  <c:v>8.7972543775188239</c:v>
                </c:pt>
                <c:pt idx="4">
                  <c:v>13.753334668958292</c:v>
                </c:pt>
                <c:pt idx="5">
                  <c:v>10.626792276761616</c:v>
                </c:pt>
                <c:pt idx="6">
                  <c:v>11.002469563133564</c:v>
                </c:pt>
                <c:pt idx="7">
                  <c:v>8.7398161384424107</c:v>
                </c:pt>
                <c:pt idx="8">
                  <c:v>7.5456403667581782</c:v>
                </c:pt>
                <c:pt idx="9">
                  <c:v>4.5315328419963832</c:v>
                </c:pt>
                <c:pt idx="10">
                  <c:v>11.296925534183146</c:v>
                </c:pt>
              </c:numCache>
            </c:numRef>
          </c:val>
        </c:ser>
        <c:ser>
          <c:idx val="1"/>
          <c:order val="1"/>
          <c:tx>
            <c:strRef>
              <c:f>'jeunes '!$AF$87</c:f>
              <c:strCache>
                <c:ptCount val="1"/>
                <c:pt idx="0">
                  <c:v>Jeune </c:v>
                </c:pt>
              </c:strCache>
            </c:strRef>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Pt>
            <c:idx val="0"/>
            <c:invertIfNegative val="0"/>
            <c:bubble3D val="0"/>
            <c:spPr>
              <a:solidFill>
                <a:schemeClr val="accent2"/>
              </a:solidFill>
              <a:ln>
                <a:noFill/>
              </a:ln>
              <a:effectLst>
                <a:innerShdw blurRad="114300">
                  <a:schemeClr val="accent2"/>
                </a:innerShdw>
              </a:effectLst>
            </c:spPr>
          </c:dPt>
          <c:dLbls>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'jeunes '!$AD$88:$AD$98</c:f>
              <c:strCache>
                <c:ptCount val="11"/>
                <c:pt idx="0">
                  <c:v>Tanger-Tétouan-Al Hoceima</c:v>
                </c:pt>
                <c:pt idx="1">
                  <c:v>Oriental</c:v>
                </c:pt>
                <c:pt idx="2">
                  <c:v>Fès-Meknès</c:v>
                </c:pt>
                <c:pt idx="3">
                  <c:v>Rabat-Salé-Kénitra</c:v>
                </c:pt>
                <c:pt idx="4">
                  <c:v>Béni Mellal-Khénifra</c:v>
                </c:pt>
                <c:pt idx="5">
                  <c:v>Grand Casablanca-Settat</c:v>
                </c:pt>
                <c:pt idx="6">
                  <c:v>Marrakech-Safi</c:v>
                </c:pt>
                <c:pt idx="7">
                  <c:v>Drâa-Tafilalet</c:v>
                </c:pt>
                <c:pt idx="8">
                  <c:v>Souss-Massa</c:v>
                </c:pt>
                <c:pt idx="9">
                  <c:v>Régions du Sud</c:v>
                </c:pt>
                <c:pt idx="10">
                  <c:v>Total</c:v>
                </c:pt>
              </c:strCache>
            </c:strRef>
          </c:cat>
          <c:val>
            <c:numRef>
              <c:f>'jeunes '!$AF$88:$AF$98</c:f>
              <c:numCache>
                <c:formatCode>###0.0</c:formatCode>
                <c:ptCount val="11"/>
                <c:pt idx="0">
                  <c:v>18.310888986628669</c:v>
                </c:pt>
                <c:pt idx="1">
                  <c:v>14.577114179918951</c:v>
                </c:pt>
                <c:pt idx="2">
                  <c:v>24.199059227771311</c:v>
                </c:pt>
                <c:pt idx="3">
                  <c:v>13.199493322895712</c:v>
                </c:pt>
                <c:pt idx="4">
                  <c:v>19.474248399437482</c:v>
                </c:pt>
                <c:pt idx="5">
                  <c:v>17.231687601044655</c:v>
                </c:pt>
                <c:pt idx="6">
                  <c:v>14.730623876325483</c:v>
                </c:pt>
                <c:pt idx="7">
                  <c:v>13.118016993376612</c:v>
                </c:pt>
                <c:pt idx="8">
                  <c:v>10.469661434842745</c:v>
                </c:pt>
                <c:pt idx="9">
                  <c:v>7.9129156345034559</c:v>
                </c:pt>
                <c:pt idx="10">
                  <c:v>16.512666550877089</c:v>
                </c:pt>
              </c:numCache>
            </c:numRef>
          </c:val>
        </c:ser>
        <c:dLbls>
          <c:showLegendKey val="0"/>
          <c:showVal val="1"/>
          <c:showCatName val="0"/>
          <c:showSerName val="0"/>
          <c:showPercent val="0"/>
          <c:showBubbleSize val="0"/>
        </c:dLbls>
        <c:gapWidth val="150"/>
        <c:overlap val="-25"/>
        <c:axId val="-1111247184"/>
        <c:axId val="-1111233584"/>
      </c:barChart>
      <c:catAx>
        <c:axId val="-1111247184"/>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fr-FR"/>
          </a:p>
        </c:txPr>
        <c:crossAx val="-1111233584"/>
        <c:crosses val="autoZero"/>
        <c:auto val="1"/>
        <c:lblAlgn val="ctr"/>
        <c:lblOffset val="100"/>
        <c:noMultiLvlLbl val="0"/>
      </c:catAx>
      <c:valAx>
        <c:axId val="-1111233584"/>
        <c:scaling>
          <c:orientation val="minMax"/>
        </c:scaling>
        <c:delete val="1"/>
        <c:axPos val="l"/>
        <c:numFmt formatCode="###0.0" sourceLinked="1"/>
        <c:majorTickMark val="none"/>
        <c:minorTickMark val="none"/>
        <c:tickLblPos val="nextTo"/>
        <c:crossAx val="-111124718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fr-FR"/>
        </a:p>
      </c:txPr>
    </c:legend>
    <c:plotVisOnly val="1"/>
    <c:dispBlanksAs val="gap"/>
    <c:showDLblsOverMax val="0"/>
  </c:chart>
  <c:spPr>
    <a:noFill/>
    <a:ln>
      <a:noFill/>
    </a:ln>
    <a:effectLst/>
  </c:spPr>
  <c:txPr>
    <a:bodyPr/>
    <a:lstStyle/>
    <a:p>
      <a:pPr>
        <a:defRPr sz="1100">
          <a:solidFill>
            <a:schemeClr val="tx1"/>
          </a:solidFill>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1" i="0" u="none" strike="noStrike" kern="1200" cap="none" spc="50" baseline="0">
                <a:solidFill>
                  <a:schemeClr val="tx1">
                    <a:lumMod val="65000"/>
                    <a:lumOff val="35000"/>
                  </a:schemeClr>
                </a:solidFill>
                <a:latin typeface="+mn-lt"/>
                <a:ea typeface="+mn-ea"/>
                <a:cs typeface="+mn-cs"/>
              </a:defRPr>
            </a:pPr>
            <a:r>
              <a:rPr lang="fr-FR" b="1"/>
              <a:t>Taux de sous-emploi par milieu, genre et niveau de diplôme en %</a:t>
            </a:r>
          </a:p>
        </c:rich>
      </c:tx>
      <c:layout/>
      <c:overlay val="0"/>
      <c:spPr>
        <a:noFill/>
        <a:ln>
          <a:noFill/>
        </a:ln>
        <a:effectLst/>
      </c:spPr>
      <c:txPr>
        <a:bodyPr rot="0" spcFirstLastPara="1" vertOverflow="ellipsis" vert="horz" wrap="square" anchor="ctr" anchorCtr="1"/>
        <a:lstStyle/>
        <a:p>
          <a:pPr>
            <a:defRPr sz="1680" b="1" i="0" u="none" strike="noStrike" kern="1200" cap="none" spc="50" baseline="0">
              <a:solidFill>
                <a:schemeClr val="tx1">
                  <a:lumMod val="65000"/>
                  <a:lumOff val="35000"/>
                </a:schemeClr>
              </a:solidFill>
              <a:latin typeface="+mn-lt"/>
              <a:ea typeface="+mn-ea"/>
              <a:cs typeface="+mn-cs"/>
            </a:defRPr>
          </a:pPr>
          <a:endParaRPr lang="fr-FR"/>
        </a:p>
      </c:txPr>
    </c:title>
    <c:autoTitleDeleted val="0"/>
    <c:plotArea>
      <c:layout/>
      <c:barChart>
        <c:barDir val="col"/>
        <c:grouping val="clustered"/>
        <c:varyColors val="0"/>
        <c:ser>
          <c:idx val="0"/>
          <c:order val="0"/>
          <c:tx>
            <c:strRef>
              <c:f>'jeunes '!$AB$73</c:f>
              <c:strCache>
                <c:ptCount val="1"/>
                <c:pt idx="0">
                  <c:v>Tanger Total</c:v>
                </c:pt>
              </c:strCache>
            </c:strRef>
          </c:tx>
          <c:spPr>
            <a:noFill/>
            <a:ln w="25400" cap="flat" cmpd="sng" algn="ctr">
              <a:solidFill>
                <a:schemeClr val="tx2"/>
              </a:solidFill>
              <a:miter lim="800000"/>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multiLvlStrRef>
              <c:f>'jeunes '!$Z$74:$AA$81</c:f>
              <c:multiLvlStrCache>
                <c:ptCount val="8"/>
                <c:lvl>
                  <c:pt idx="0">
                    <c:v>Urbain</c:v>
                  </c:pt>
                  <c:pt idx="1">
                    <c:v>Rural</c:v>
                  </c:pt>
                  <c:pt idx="2">
                    <c:v>Masculin</c:v>
                  </c:pt>
                  <c:pt idx="3">
                    <c:v>Féminin</c:v>
                  </c:pt>
                  <c:pt idx="4">
                    <c:v>Sans diplôme</c:v>
                  </c:pt>
                  <c:pt idx="5">
                    <c:v>Niveau moyen</c:v>
                  </c:pt>
                  <c:pt idx="6">
                    <c:v>Niveau supérieur</c:v>
                  </c:pt>
                  <c:pt idx="7">
                    <c:v>Total</c:v>
                  </c:pt>
                </c:lvl>
                <c:lvl>
                  <c:pt idx="0">
                    <c:v>milieu</c:v>
                  </c:pt>
                  <c:pt idx="2">
                    <c:v>sexe</c:v>
                  </c:pt>
                  <c:pt idx="4">
                    <c:v>diplôme</c:v>
                  </c:pt>
                </c:lvl>
              </c:multiLvlStrCache>
            </c:multiLvlStrRef>
          </c:cat>
          <c:val>
            <c:numRef>
              <c:f>'jeunes '!$AB$74:$AB$81</c:f>
              <c:numCache>
                <c:formatCode>###0.0</c:formatCode>
                <c:ptCount val="8"/>
                <c:pt idx="0">
                  <c:v>9.0798276245311875</c:v>
                </c:pt>
                <c:pt idx="1">
                  <c:v>17.652636701281555</c:v>
                </c:pt>
                <c:pt idx="2">
                  <c:v>14.587521158793232</c:v>
                </c:pt>
                <c:pt idx="3">
                  <c:v>7.0322158760000333</c:v>
                </c:pt>
                <c:pt idx="4">
                  <c:v>12.500119866790337</c:v>
                </c:pt>
                <c:pt idx="5">
                  <c:v>16.02483551107402</c:v>
                </c:pt>
                <c:pt idx="6">
                  <c:v>10.192152388765695</c:v>
                </c:pt>
                <c:pt idx="7">
                  <c:v>13.215335839140913</c:v>
                </c:pt>
              </c:numCache>
            </c:numRef>
          </c:val>
        </c:ser>
        <c:ser>
          <c:idx val="1"/>
          <c:order val="1"/>
          <c:tx>
            <c:strRef>
              <c:f>'jeunes '!$AC$73</c:f>
              <c:strCache>
                <c:ptCount val="1"/>
                <c:pt idx="0">
                  <c:v>Tanger Jeune</c:v>
                </c:pt>
              </c:strCache>
            </c:strRef>
          </c:tx>
          <c:spPr>
            <a:noFill/>
            <a:ln w="25400" cap="flat" cmpd="sng" algn="ctr">
              <a:solidFill>
                <a:schemeClr val="accent1">
                  <a:lumMod val="40000"/>
                  <a:lumOff val="60000"/>
                </a:schemeClr>
              </a:solidFill>
              <a:miter lim="800000"/>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multiLvlStrRef>
              <c:f>'jeunes '!$Z$74:$AA$81</c:f>
              <c:multiLvlStrCache>
                <c:ptCount val="8"/>
                <c:lvl>
                  <c:pt idx="0">
                    <c:v>Urbain</c:v>
                  </c:pt>
                  <c:pt idx="1">
                    <c:v>Rural</c:v>
                  </c:pt>
                  <c:pt idx="2">
                    <c:v>Masculin</c:v>
                  </c:pt>
                  <c:pt idx="3">
                    <c:v>Féminin</c:v>
                  </c:pt>
                  <c:pt idx="4">
                    <c:v>Sans diplôme</c:v>
                  </c:pt>
                  <c:pt idx="5">
                    <c:v>Niveau moyen</c:v>
                  </c:pt>
                  <c:pt idx="6">
                    <c:v>Niveau supérieur</c:v>
                  </c:pt>
                  <c:pt idx="7">
                    <c:v>Total</c:v>
                  </c:pt>
                </c:lvl>
                <c:lvl>
                  <c:pt idx="0">
                    <c:v>milieu</c:v>
                  </c:pt>
                  <c:pt idx="2">
                    <c:v>sexe</c:v>
                  </c:pt>
                  <c:pt idx="4">
                    <c:v>diplôme</c:v>
                  </c:pt>
                </c:lvl>
              </c:multiLvlStrCache>
            </c:multiLvlStrRef>
          </c:cat>
          <c:val>
            <c:numRef>
              <c:f>'jeunes '!$AC$74:$AC$81</c:f>
              <c:numCache>
                <c:formatCode>###0.0</c:formatCode>
                <c:ptCount val="8"/>
                <c:pt idx="0">
                  <c:v>13.135750271116189</c:v>
                </c:pt>
                <c:pt idx="1">
                  <c:v>21.879836980446168</c:v>
                </c:pt>
                <c:pt idx="2">
                  <c:v>20.143751925249028</c:v>
                </c:pt>
                <c:pt idx="3">
                  <c:v>10.045225122323922</c:v>
                </c:pt>
                <c:pt idx="4">
                  <c:v>17.056359858853003</c:v>
                </c:pt>
                <c:pt idx="5">
                  <c:v>20.562250850379407</c:v>
                </c:pt>
                <c:pt idx="6">
                  <c:v>16.531110207401387</c:v>
                </c:pt>
                <c:pt idx="7">
                  <c:v>18.310888986628669</c:v>
                </c:pt>
              </c:numCache>
            </c:numRef>
          </c:val>
        </c:ser>
        <c:ser>
          <c:idx val="2"/>
          <c:order val="2"/>
          <c:tx>
            <c:strRef>
              <c:f>'jeunes '!$AD$73</c:f>
              <c:strCache>
                <c:ptCount val="1"/>
                <c:pt idx="0">
                  <c:v>National Totale</c:v>
                </c:pt>
              </c:strCache>
            </c:strRef>
          </c:tx>
          <c:spPr>
            <a:noFill/>
            <a:ln w="25400" cap="flat" cmpd="sng" algn="ctr">
              <a:solidFill>
                <a:schemeClr val="accent2"/>
              </a:solidFill>
              <a:miter lim="800000"/>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multiLvlStrRef>
              <c:f>'jeunes '!$Z$74:$AA$81</c:f>
              <c:multiLvlStrCache>
                <c:ptCount val="8"/>
                <c:lvl>
                  <c:pt idx="0">
                    <c:v>Urbain</c:v>
                  </c:pt>
                  <c:pt idx="1">
                    <c:v>Rural</c:v>
                  </c:pt>
                  <c:pt idx="2">
                    <c:v>Masculin</c:v>
                  </c:pt>
                  <c:pt idx="3">
                    <c:v>Féminin</c:v>
                  </c:pt>
                  <c:pt idx="4">
                    <c:v>Sans diplôme</c:v>
                  </c:pt>
                  <c:pt idx="5">
                    <c:v>Niveau moyen</c:v>
                  </c:pt>
                  <c:pt idx="6">
                    <c:v>Niveau supérieur</c:v>
                  </c:pt>
                  <c:pt idx="7">
                    <c:v>Total</c:v>
                  </c:pt>
                </c:lvl>
                <c:lvl>
                  <c:pt idx="0">
                    <c:v>milieu</c:v>
                  </c:pt>
                  <c:pt idx="2">
                    <c:v>sexe</c:v>
                  </c:pt>
                  <c:pt idx="4">
                    <c:v>diplôme</c:v>
                  </c:pt>
                </c:lvl>
              </c:multiLvlStrCache>
            </c:multiLvlStrRef>
          </c:cat>
          <c:val>
            <c:numRef>
              <c:f>'jeunes '!$AD$74:$AD$81</c:f>
              <c:numCache>
                <c:formatCode>###0.0</c:formatCode>
                <c:ptCount val="8"/>
                <c:pt idx="0">
                  <c:v>10.244873243375336</c:v>
                </c:pt>
                <c:pt idx="1">
                  <c:v>12.392334805953308</c:v>
                </c:pt>
                <c:pt idx="2">
                  <c:v>13.0790404315212</c:v>
                </c:pt>
                <c:pt idx="3">
                  <c:v>6.2011506070915727</c:v>
                </c:pt>
                <c:pt idx="4">
                  <c:v>10.752640117895478</c:v>
                </c:pt>
                <c:pt idx="5">
                  <c:v>13.529986138143302</c:v>
                </c:pt>
                <c:pt idx="6">
                  <c:v>9.0464170661545591</c:v>
                </c:pt>
                <c:pt idx="7">
                  <c:v>11.296925534183146</c:v>
                </c:pt>
              </c:numCache>
            </c:numRef>
          </c:val>
        </c:ser>
        <c:ser>
          <c:idx val="3"/>
          <c:order val="3"/>
          <c:tx>
            <c:strRef>
              <c:f>'jeunes '!$AE$73</c:f>
              <c:strCache>
                <c:ptCount val="1"/>
                <c:pt idx="0">
                  <c:v>National Jeune</c:v>
                </c:pt>
              </c:strCache>
            </c:strRef>
          </c:tx>
          <c:spPr>
            <a:noFill/>
            <a:ln w="25400" cap="flat" cmpd="sng" algn="ctr">
              <a:solidFill>
                <a:schemeClr val="accent2">
                  <a:lumMod val="40000"/>
                  <a:lumOff val="60000"/>
                </a:schemeClr>
              </a:solidFill>
              <a:miter lim="800000"/>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multiLvlStrRef>
              <c:f>'jeunes '!$Z$74:$AA$81</c:f>
              <c:multiLvlStrCache>
                <c:ptCount val="8"/>
                <c:lvl>
                  <c:pt idx="0">
                    <c:v>Urbain</c:v>
                  </c:pt>
                  <c:pt idx="1">
                    <c:v>Rural</c:v>
                  </c:pt>
                  <c:pt idx="2">
                    <c:v>Masculin</c:v>
                  </c:pt>
                  <c:pt idx="3">
                    <c:v>Féminin</c:v>
                  </c:pt>
                  <c:pt idx="4">
                    <c:v>Sans diplôme</c:v>
                  </c:pt>
                  <c:pt idx="5">
                    <c:v>Niveau moyen</c:v>
                  </c:pt>
                  <c:pt idx="6">
                    <c:v>Niveau supérieur</c:v>
                  </c:pt>
                  <c:pt idx="7">
                    <c:v>Total</c:v>
                  </c:pt>
                </c:lvl>
                <c:lvl>
                  <c:pt idx="0">
                    <c:v>milieu</c:v>
                  </c:pt>
                  <c:pt idx="2">
                    <c:v>sexe</c:v>
                  </c:pt>
                  <c:pt idx="4">
                    <c:v>diplôme</c:v>
                  </c:pt>
                </c:lvl>
              </c:multiLvlStrCache>
            </c:multiLvlStrRef>
          </c:cat>
          <c:val>
            <c:numRef>
              <c:f>'jeunes '!$AE$74:$AE$81</c:f>
              <c:numCache>
                <c:formatCode>###0.0</c:formatCode>
                <c:ptCount val="8"/>
                <c:pt idx="0">
                  <c:v>15.208447158998638</c:v>
                </c:pt>
                <c:pt idx="1">
                  <c:v>17.404557098621677</c:v>
                </c:pt>
                <c:pt idx="2">
                  <c:v>19.490980438009636</c:v>
                </c:pt>
                <c:pt idx="3">
                  <c:v>7.7767073804899942</c:v>
                </c:pt>
                <c:pt idx="4">
                  <c:v>15.933487270877604</c:v>
                </c:pt>
                <c:pt idx="5">
                  <c:v>17.316367346835833</c:v>
                </c:pt>
                <c:pt idx="6">
                  <c:v>15.899261026109391</c:v>
                </c:pt>
                <c:pt idx="7">
                  <c:v>16.512666550877089</c:v>
                </c:pt>
              </c:numCache>
            </c:numRef>
          </c:val>
        </c:ser>
        <c:dLbls>
          <c:showLegendKey val="0"/>
          <c:showVal val="0"/>
          <c:showCatName val="0"/>
          <c:showSerName val="0"/>
          <c:showPercent val="0"/>
          <c:showBubbleSize val="0"/>
        </c:dLbls>
        <c:gapWidth val="164"/>
        <c:overlap val="-35"/>
        <c:axId val="-1468349936"/>
        <c:axId val="-1468348304"/>
      </c:barChart>
      <c:catAx>
        <c:axId val="-14683499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50000"/>
                    <a:lumOff val="50000"/>
                  </a:schemeClr>
                </a:solidFill>
                <a:latin typeface="+mn-lt"/>
                <a:ea typeface="+mn-ea"/>
                <a:cs typeface="+mn-cs"/>
              </a:defRPr>
            </a:pPr>
            <a:endParaRPr lang="fr-FR"/>
          </a:p>
        </c:txPr>
        <c:crossAx val="-1468348304"/>
        <c:crosses val="autoZero"/>
        <c:auto val="1"/>
        <c:lblAlgn val="ctr"/>
        <c:lblOffset val="100"/>
        <c:noMultiLvlLbl val="0"/>
      </c:catAx>
      <c:valAx>
        <c:axId val="-1468348304"/>
        <c:scaling>
          <c:orientation val="minMax"/>
        </c:scaling>
        <c:delete val="1"/>
        <c:axPos val="l"/>
        <c:numFmt formatCode="###0.0" sourceLinked="1"/>
        <c:majorTickMark val="none"/>
        <c:minorTickMark val="none"/>
        <c:tickLblPos val="nextTo"/>
        <c:crossAx val="-146834993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50000"/>
                  <a:lumOff val="50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sz="1400"/>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1" i="0" u="none" strike="noStrike" kern="1200" spc="0" baseline="0">
                <a:solidFill>
                  <a:schemeClr val="tx1"/>
                </a:solidFill>
                <a:latin typeface="+mn-lt"/>
                <a:ea typeface="+mn-ea"/>
                <a:cs typeface="+mn-cs"/>
              </a:defRPr>
            </a:pPr>
            <a:r>
              <a:rPr lang="fr-FR"/>
              <a:t>Répartition des jeunes sous-employés par secteur dans la Région de Tanger</a:t>
            </a:r>
          </a:p>
        </c:rich>
      </c:tx>
      <c:layout/>
      <c:overlay val="0"/>
      <c:spPr>
        <a:noFill/>
        <a:ln>
          <a:noFill/>
        </a:ln>
        <a:effectLst/>
      </c:spPr>
      <c:txPr>
        <a:bodyPr rot="0" spcFirstLastPara="1" vertOverflow="ellipsis" vert="horz" wrap="square" anchor="ctr" anchorCtr="1"/>
        <a:lstStyle/>
        <a:p>
          <a:pPr>
            <a:defRPr sz="1680" b="1" i="0" u="none" strike="noStrike" kern="1200" spc="0" baseline="0">
              <a:solidFill>
                <a:schemeClr val="tx1"/>
              </a:solidFill>
              <a:latin typeface="+mn-lt"/>
              <a:ea typeface="+mn-ea"/>
              <a:cs typeface="+mn-cs"/>
            </a:defRPr>
          </a:pPr>
          <a:endParaRPr lang="fr-FR"/>
        </a:p>
      </c:txPr>
    </c:title>
    <c:autoTitleDeleted val="0"/>
    <c:plotArea>
      <c:layout/>
      <c:pieChart>
        <c:varyColors val="1"/>
        <c:ser>
          <c:idx val="0"/>
          <c:order val="0"/>
          <c:dPt>
            <c:idx val="0"/>
            <c:bubble3D val="0"/>
            <c:spPr>
              <a:solidFill>
                <a:schemeClr val="accent6"/>
              </a:solidFill>
              <a:ln w="19050">
                <a:solidFill>
                  <a:schemeClr val="lt1"/>
                </a:solidFill>
              </a:ln>
              <a:effectLst/>
            </c:spPr>
          </c:dPt>
          <c:dPt>
            <c:idx val="1"/>
            <c:bubble3D val="0"/>
            <c:spPr>
              <a:solidFill>
                <a:schemeClr val="accent5"/>
              </a:solidFill>
              <a:ln w="19050">
                <a:solidFill>
                  <a:schemeClr val="lt1"/>
                </a:solidFill>
              </a:ln>
              <a:effectLst/>
            </c:spPr>
          </c:dPt>
          <c:dPt>
            <c:idx val="2"/>
            <c:bubble3D val="0"/>
            <c:spPr>
              <a:solidFill>
                <a:schemeClr val="accent4"/>
              </a:solidFill>
              <a:ln w="19050">
                <a:solidFill>
                  <a:schemeClr val="lt1"/>
                </a:solidFill>
              </a:ln>
              <a:effectLst/>
            </c:spPr>
          </c:dPt>
          <c:dLbls>
            <c:dLbl>
              <c:idx val="0"/>
              <c:layout>
                <c:manualLayout>
                  <c:x val="2.3957239720034995E-2"/>
                  <c:y val="-9.5435987168270633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7.4926946631671043E-2"/>
                  <c:y val="8.9658063575386408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'jeunes '!$G$136:$G$138</c:f>
              <c:strCache>
                <c:ptCount val="3"/>
                <c:pt idx="0">
                  <c:v> public</c:v>
                </c:pt>
                <c:pt idx="1">
                  <c:v>privé</c:v>
                </c:pt>
                <c:pt idx="2">
                  <c:v>autres</c:v>
                </c:pt>
              </c:strCache>
            </c:strRef>
          </c:cat>
          <c:val>
            <c:numRef>
              <c:f>'jeunes '!$H$136:$H$138</c:f>
              <c:numCache>
                <c:formatCode>###0.0%</c:formatCode>
                <c:ptCount val="3"/>
                <c:pt idx="0">
                  <c:v>0</c:v>
                </c:pt>
                <c:pt idx="1">
                  <c:v>0.9975673938985955</c:v>
                </c:pt>
                <c:pt idx="2">
                  <c:v>2.4326061014044859E-3</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fr-FR"/>
        </a:p>
      </c:txPr>
    </c:legend>
    <c:plotVisOnly val="1"/>
    <c:dispBlanksAs val="gap"/>
    <c:showDLblsOverMax val="0"/>
  </c:chart>
  <c:spPr>
    <a:noFill/>
    <a:ln>
      <a:noFill/>
    </a:ln>
    <a:effectLst/>
  </c:spPr>
  <c:txPr>
    <a:bodyPr/>
    <a:lstStyle/>
    <a:p>
      <a:pPr>
        <a:defRPr sz="1400" b="1">
          <a:solidFill>
            <a:schemeClr val="tx1"/>
          </a:solidFill>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40" b="1" i="0" u="none" strike="noStrike" kern="1200" spc="0" baseline="0">
                <a:solidFill>
                  <a:schemeClr val="tx1"/>
                </a:solidFill>
                <a:latin typeface="+mn-lt"/>
                <a:ea typeface="+mn-ea"/>
                <a:cs typeface="+mn-cs"/>
              </a:defRPr>
            </a:pPr>
            <a:r>
              <a:rPr lang="fr-FR"/>
              <a:t>Répartition des sous employé par branche d'activité</a:t>
            </a:r>
          </a:p>
        </c:rich>
      </c:tx>
      <c:layout/>
      <c:overlay val="0"/>
      <c:spPr>
        <a:noFill/>
        <a:ln>
          <a:noFill/>
        </a:ln>
        <a:effectLst/>
      </c:spPr>
      <c:txPr>
        <a:bodyPr rot="0" spcFirstLastPara="1" vertOverflow="ellipsis" vert="horz" wrap="square" anchor="ctr" anchorCtr="1"/>
        <a:lstStyle/>
        <a:p>
          <a:pPr>
            <a:defRPr sz="1440" b="1" i="0" u="none" strike="noStrike" kern="1200" spc="0" baseline="0">
              <a:solidFill>
                <a:schemeClr val="tx1"/>
              </a:solidFill>
              <a:latin typeface="+mn-lt"/>
              <a:ea typeface="+mn-ea"/>
              <a:cs typeface="+mn-cs"/>
            </a:defRPr>
          </a:pPr>
          <a:endParaRPr lang="fr-FR"/>
        </a:p>
      </c:txPr>
    </c:title>
    <c:autoTitleDeleted val="0"/>
    <c:plotArea>
      <c:layout/>
      <c:barChart>
        <c:barDir val="col"/>
        <c:grouping val="stacked"/>
        <c:varyColors val="0"/>
        <c:ser>
          <c:idx val="0"/>
          <c:order val="0"/>
          <c:tx>
            <c:strRef>
              <c:f>'jeunes '!$AA$141</c:f>
              <c:strCache>
                <c:ptCount val="1"/>
                <c:pt idx="0">
                  <c:v>Agriculture, forêt  et pêche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'!$AB$140:$AD$140</c:f>
              <c:strCache>
                <c:ptCount val="3"/>
                <c:pt idx="0">
                  <c:v>Tanger Total</c:v>
                </c:pt>
                <c:pt idx="1">
                  <c:v>Tanger Jeune</c:v>
                </c:pt>
                <c:pt idx="2">
                  <c:v>National Jeune</c:v>
                </c:pt>
              </c:strCache>
            </c:strRef>
          </c:cat>
          <c:val>
            <c:numRef>
              <c:f>'jeunes '!$AB$141:$AD$141</c:f>
              <c:numCache>
                <c:formatCode>###0.0%</c:formatCode>
                <c:ptCount val="3"/>
                <c:pt idx="0">
                  <c:v>0.50051167028807741</c:v>
                </c:pt>
                <c:pt idx="1">
                  <c:v>0.54706098344603893</c:v>
                </c:pt>
                <c:pt idx="2">
                  <c:v>0.46921694854858892</c:v>
                </c:pt>
              </c:numCache>
            </c:numRef>
          </c:val>
        </c:ser>
        <c:ser>
          <c:idx val="1"/>
          <c:order val="1"/>
          <c:tx>
            <c:strRef>
              <c:f>'jeunes '!$AA$142</c:f>
              <c:strCache>
                <c:ptCount val="1"/>
                <c:pt idx="0">
                  <c:v>Industrie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'!$AB$140:$AD$140</c:f>
              <c:strCache>
                <c:ptCount val="3"/>
                <c:pt idx="0">
                  <c:v>Tanger Total</c:v>
                </c:pt>
                <c:pt idx="1">
                  <c:v>Tanger Jeune</c:v>
                </c:pt>
                <c:pt idx="2">
                  <c:v>National Jeune</c:v>
                </c:pt>
              </c:strCache>
            </c:strRef>
          </c:cat>
          <c:val>
            <c:numRef>
              <c:f>'jeunes '!$AB$142:$AD$142</c:f>
              <c:numCache>
                <c:formatCode>###0.0%</c:formatCode>
                <c:ptCount val="3"/>
                <c:pt idx="0">
                  <c:v>7.5657110815167863E-2</c:v>
                </c:pt>
                <c:pt idx="1">
                  <c:v>8.5477800556898506E-2</c:v>
                </c:pt>
                <c:pt idx="2">
                  <c:v>8.7853139482716808E-2</c:v>
                </c:pt>
              </c:numCache>
            </c:numRef>
          </c:val>
        </c:ser>
        <c:ser>
          <c:idx val="2"/>
          <c:order val="2"/>
          <c:tx>
            <c:strRef>
              <c:f>'jeunes '!$AA$143</c:f>
              <c:strCache>
                <c:ptCount val="1"/>
                <c:pt idx="0">
                  <c:v>B.T.P</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'!$AB$140:$AD$140</c:f>
              <c:strCache>
                <c:ptCount val="3"/>
                <c:pt idx="0">
                  <c:v>Tanger Total</c:v>
                </c:pt>
                <c:pt idx="1">
                  <c:v>Tanger Jeune</c:v>
                </c:pt>
                <c:pt idx="2">
                  <c:v>National Jeune</c:v>
                </c:pt>
              </c:strCache>
            </c:strRef>
          </c:cat>
          <c:val>
            <c:numRef>
              <c:f>'jeunes '!$AB$143:$AD$143</c:f>
              <c:numCache>
                <c:formatCode>###0.0%</c:formatCode>
                <c:ptCount val="3"/>
                <c:pt idx="0">
                  <c:v>0.14005747529263335</c:v>
                </c:pt>
                <c:pt idx="1">
                  <c:v>0.12851503931948227</c:v>
                </c:pt>
                <c:pt idx="2">
                  <c:v>0.14933337912707118</c:v>
                </c:pt>
              </c:numCache>
            </c:numRef>
          </c:val>
        </c:ser>
        <c:ser>
          <c:idx val="3"/>
          <c:order val="3"/>
          <c:tx>
            <c:strRef>
              <c:f>'jeunes '!$AA$144</c:f>
              <c:strCache>
                <c:ptCount val="1"/>
                <c:pt idx="0">
                  <c:v>Services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'jeunes '!$AB$140:$AD$140</c:f>
              <c:strCache>
                <c:ptCount val="3"/>
                <c:pt idx="0">
                  <c:v>Tanger Total</c:v>
                </c:pt>
                <c:pt idx="1">
                  <c:v>Tanger Jeune</c:v>
                </c:pt>
                <c:pt idx="2">
                  <c:v>National Jeune</c:v>
                </c:pt>
              </c:strCache>
            </c:strRef>
          </c:cat>
          <c:val>
            <c:numRef>
              <c:f>'jeunes '!$AB$144:$AD$144</c:f>
              <c:numCache>
                <c:formatCode>###0.0%</c:formatCode>
                <c:ptCount val="3"/>
                <c:pt idx="0">
                  <c:v>0.28377374360412139</c:v>
                </c:pt>
                <c:pt idx="1">
                  <c:v>0.23894617667758028</c:v>
                </c:pt>
                <c:pt idx="2">
                  <c:v>0.29359653284162307</c:v>
                </c:pt>
              </c:numCache>
            </c:numRef>
          </c:val>
        </c:ser>
        <c:dLbls>
          <c:showLegendKey val="0"/>
          <c:showVal val="0"/>
          <c:showCatName val="0"/>
          <c:showSerName val="0"/>
          <c:showPercent val="0"/>
          <c:showBubbleSize val="0"/>
        </c:dLbls>
        <c:gapWidth val="150"/>
        <c:overlap val="100"/>
        <c:axId val="-1385464352"/>
        <c:axId val="-1385463808"/>
      </c:barChart>
      <c:catAx>
        <c:axId val="-1385464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crossAx val="-1385463808"/>
        <c:crosses val="autoZero"/>
        <c:auto val="1"/>
        <c:lblAlgn val="ctr"/>
        <c:lblOffset val="100"/>
        <c:noMultiLvlLbl val="0"/>
      </c:catAx>
      <c:valAx>
        <c:axId val="-1385463808"/>
        <c:scaling>
          <c:orientation val="minMax"/>
        </c:scaling>
        <c:delete val="1"/>
        <c:axPos val="l"/>
        <c:numFmt formatCode="###0.0%" sourceLinked="1"/>
        <c:majorTickMark val="none"/>
        <c:minorTickMark val="none"/>
        <c:tickLblPos val="nextTo"/>
        <c:crossAx val="-138546435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r-FR"/>
        </a:p>
      </c:txPr>
    </c:legend>
    <c:plotVisOnly val="1"/>
    <c:dispBlanksAs val="gap"/>
    <c:showDLblsOverMax val="0"/>
  </c:chart>
  <c:spPr>
    <a:noFill/>
    <a:ln>
      <a:noFill/>
    </a:ln>
    <a:effectLst/>
  </c:spPr>
  <c:txPr>
    <a:bodyPr/>
    <a:lstStyle/>
    <a:p>
      <a:pPr>
        <a:defRPr sz="1200" b="1">
          <a:solidFill>
            <a:schemeClr val="tx1"/>
          </a:solidFill>
        </a:defRPr>
      </a:pPr>
      <a:endParaRPr lang="fr-FR"/>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1">
  <cs:axisTitle>
    <cs:lnRef idx="0"/>
    <cs:fillRef idx="0"/>
    <cs:effectRef idx="0"/>
    <cs:fontRef idx="minor">
      <a:schemeClr val="tx1">
        <a:lumMod val="50000"/>
        <a:lumOff val="50000"/>
      </a:schemeClr>
    </cs:fontRef>
    <cs:defRPr sz="900" kern="1200"/>
  </cs:axisTitle>
  <cs:categoryAxis>
    <cs:lnRef idx="0"/>
    <cs:fillRef idx="0"/>
    <cs:effectRef idx="0"/>
    <cs:fontRef idx="minor">
      <a:schemeClr val="tx1">
        <a:lumMod val="50000"/>
        <a:lumOff val="50000"/>
      </a:schemeClr>
    </cs:fontRef>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bg1"/>
    </cs:fontRef>
    <cs:spPr>
      <a:solidFill>
        <a:schemeClr val="tx1">
          <a:lumMod val="35000"/>
          <a:lumOff val="65000"/>
        </a:schemeClr>
      </a:solidFill>
    </cs:spPr>
    <cs:defRPr sz="900"/>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dk1"/>
    </cs:fontRef>
    <cs:spPr>
      <a:noFill/>
      <a:ln w="25400" cap="flat" cmpd="sng" algn="ctr">
        <a:solidFill>
          <a:schemeClr val="phClr"/>
        </a:solidFill>
        <a:miter lim="800000"/>
      </a:ln>
    </cs:spPr>
  </cs:dataPoint>
  <cs:dataPoint3D>
    <cs:lnRef idx="0">
      <cs:styleClr val="auto"/>
    </cs:lnRef>
    <cs:fillRef idx="0">
      <cs:styleClr val="auto"/>
    </cs:fillRef>
    <cs:effectRef idx="0"/>
    <cs:fontRef idx="minor">
      <a:schemeClr val="dk1"/>
    </cs:fontRef>
    <cs:spPr>
      <a:ln w="19050" cap="flat" cmpd="sng" algn="ctr">
        <a:solidFill>
          <a:schemeClr val="phClr"/>
        </a:solidFill>
        <a:miter lim="800000"/>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ln w="19050" cap="rnd">
        <a:solidFill>
          <a:schemeClr val="phClr"/>
        </a:solidFill>
        <a:round/>
      </a:ln>
    </cs:spPr>
  </cs:dataPointMarker>
  <cs:dataPointMarkerLayout symbol="circle" size="6"/>
  <cs:dataPointWireframe>
    <cs:lnRef idx="0">
      <cs:styleClr val="auto"/>
    </cs:lnRef>
    <cs:fillRef idx="1"/>
    <cs:effectRef idx="0"/>
    <cs:fontRef idx="minor">
      <a:schemeClr val="tx1"/>
    </cs:fontRef>
    <cs:spPr>
      <a:ln w="9525">
        <a:solidFill>
          <a:schemeClr val="phClr"/>
        </a:solidFill>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tx1">
            <a:lumMod val="50000"/>
            <a:lumOff val="50000"/>
          </a:schemeClr>
        </a:solidFill>
        <a:round/>
      </a:ln>
    </cs:spPr>
  </cs:downBar>
  <cs:dropLine>
    <cs:lnRef idx="0"/>
    <cs:fillRef idx="0"/>
    <cs:effectRef idx="0"/>
    <cs:fontRef idx="minor">
      <a:schemeClr val="dk1"/>
    </cs:fontRef>
    <cs:spPr>
      <a:ln w="9525" cap="flat" cmpd="sng" algn="ctr">
        <a:solidFill>
          <a:schemeClr val="tx1">
            <a:lumMod val="35000"/>
            <a:lumOff val="65000"/>
          </a:schemeClr>
        </a:solidFill>
        <a:round/>
      </a:ln>
    </cs:spPr>
  </cs:dropLine>
  <cs:errorBar>
    <cs:lnRef idx="0"/>
    <cs:fillRef idx="0"/>
    <cs:effectRef idx="0"/>
    <cs:fontRef idx="minor">
      <a:schemeClr val="dk1"/>
    </cs:fontRef>
    <cs:spPr>
      <a:ln w="9525" cap="flat" cmpd="sng" algn="ctr">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a:solidFill>
          <a:schemeClr val="tx1">
            <a:lumMod val="15000"/>
            <a:lumOff val="85000"/>
          </a:schemeClr>
        </a:solidFill>
      </a:ln>
    </cs:spPr>
  </cs:gridlineMajor>
  <cs:gridlineMinor>
    <cs:lnRef idx="0"/>
    <cs:fillRef idx="0"/>
    <cs:effectRef idx="0"/>
    <cs:fontRef idx="minor">
      <a:schemeClr val="dk1"/>
    </cs:fontRef>
    <cs:spPr>
      <a:ln w="9525">
        <a:solidFill>
          <a:schemeClr val="tx1">
            <a:lumMod val="5000"/>
            <a:lumOff val="95000"/>
          </a:schemeClr>
        </a:solidFill>
      </a:ln>
    </cs:spPr>
  </cs:gridlineMinor>
  <cs:hiLoLine>
    <cs:lnRef idx="0"/>
    <cs:fillRef idx="0"/>
    <cs:effectRef idx="0"/>
    <cs:fontRef idx="minor">
      <a:schemeClr val="dk1"/>
    </cs:fontRef>
    <cs:spPr>
      <a:ln w="9525" cap="flat" cmpd="sng" algn="ctr">
        <a:solidFill>
          <a:schemeClr val="tx1">
            <a:lumMod val="35000"/>
            <a:lumOff val="65000"/>
          </a:schemeClr>
        </a:solidFill>
        <a:round/>
      </a:ln>
    </cs:spPr>
  </cs:hiLoLine>
  <cs:leaderLine>
    <cs:lnRef idx="0"/>
    <cs:fillRef idx="0"/>
    <cs:effectRef idx="0"/>
    <cs:fontRef idx="minor">
      <a:schemeClr val="dk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900" kern="1200"/>
  </cs:seriesAxis>
  <cs:seriesLine>
    <cs:lnRef idx="0"/>
    <cs:fillRef idx="0"/>
    <cs:effectRef idx="0"/>
    <cs:fontRef idx="minor">
      <a:schemeClr val="dk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00" b="0" kern="1200" cap="none" spc="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cap="flat" cmpd="sng" algn="ctr">
        <a:solidFill>
          <a:schemeClr val="tx1">
            <a:lumMod val="50000"/>
            <a:lumOff val="50000"/>
          </a:schemeClr>
        </a:solidFill>
        <a:round/>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11">
  <cs:axisTitle>
    <cs:lnRef idx="0"/>
    <cs:fillRef idx="0"/>
    <cs:effectRef idx="0"/>
    <cs:fontRef idx="minor">
      <a:schemeClr val="tx1">
        <a:lumMod val="50000"/>
        <a:lumOff val="50000"/>
      </a:schemeClr>
    </cs:fontRef>
    <cs:defRPr sz="900" kern="1200"/>
  </cs:axisTitle>
  <cs:categoryAxis>
    <cs:lnRef idx="0"/>
    <cs:fillRef idx="0"/>
    <cs:effectRef idx="0"/>
    <cs:fontRef idx="minor">
      <a:schemeClr val="tx1">
        <a:lumMod val="50000"/>
        <a:lumOff val="50000"/>
      </a:schemeClr>
    </cs:fontRef>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bg1"/>
    </cs:fontRef>
    <cs:spPr>
      <a:solidFill>
        <a:schemeClr val="tx1">
          <a:lumMod val="35000"/>
          <a:lumOff val="65000"/>
        </a:schemeClr>
      </a:solidFill>
    </cs:spPr>
    <cs:defRPr sz="900"/>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dk1"/>
    </cs:fontRef>
    <cs:spPr>
      <a:noFill/>
      <a:ln w="25400" cap="flat" cmpd="sng" algn="ctr">
        <a:solidFill>
          <a:schemeClr val="phClr"/>
        </a:solidFill>
        <a:miter lim="800000"/>
      </a:ln>
    </cs:spPr>
  </cs:dataPoint>
  <cs:dataPoint3D>
    <cs:lnRef idx="0">
      <cs:styleClr val="auto"/>
    </cs:lnRef>
    <cs:fillRef idx="0">
      <cs:styleClr val="auto"/>
    </cs:fillRef>
    <cs:effectRef idx="0"/>
    <cs:fontRef idx="minor">
      <a:schemeClr val="dk1"/>
    </cs:fontRef>
    <cs:spPr>
      <a:ln w="19050" cap="flat" cmpd="sng" algn="ctr">
        <a:solidFill>
          <a:schemeClr val="phClr"/>
        </a:solidFill>
        <a:miter lim="800000"/>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ln w="19050" cap="rnd">
        <a:solidFill>
          <a:schemeClr val="phClr"/>
        </a:solidFill>
        <a:round/>
      </a:ln>
    </cs:spPr>
  </cs:dataPointMarker>
  <cs:dataPointMarkerLayout symbol="circle" size="6"/>
  <cs:dataPointWireframe>
    <cs:lnRef idx="0">
      <cs:styleClr val="auto"/>
    </cs:lnRef>
    <cs:fillRef idx="1"/>
    <cs:effectRef idx="0"/>
    <cs:fontRef idx="minor">
      <a:schemeClr val="tx1"/>
    </cs:fontRef>
    <cs:spPr>
      <a:ln w="9525">
        <a:solidFill>
          <a:schemeClr val="phClr"/>
        </a:solidFill>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tx1">
            <a:lumMod val="50000"/>
            <a:lumOff val="50000"/>
          </a:schemeClr>
        </a:solidFill>
        <a:round/>
      </a:ln>
    </cs:spPr>
  </cs:downBar>
  <cs:dropLine>
    <cs:lnRef idx="0"/>
    <cs:fillRef idx="0"/>
    <cs:effectRef idx="0"/>
    <cs:fontRef idx="minor">
      <a:schemeClr val="dk1"/>
    </cs:fontRef>
    <cs:spPr>
      <a:ln w="9525" cap="flat" cmpd="sng" algn="ctr">
        <a:solidFill>
          <a:schemeClr val="tx1">
            <a:lumMod val="35000"/>
            <a:lumOff val="65000"/>
          </a:schemeClr>
        </a:solidFill>
        <a:round/>
      </a:ln>
    </cs:spPr>
  </cs:dropLine>
  <cs:errorBar>
    <cs:lnRef idx="0"/>
    <cs:fillRef idx="0"/>
    <cs:effectRef idx="0"/>
    <cs:fontRef idx="minor">
      <a:schemeClr val="dk1"/>
    </cs:fontRef>
    <cs:spPr>
      <a:ln w="9525" cap="flat" cmpd="sng" algn="ctr">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a:solidFill>
          <a:schemeClr val="tx1">
            <a:lumMod val="15000"/>
            <a:lumOff val="85000"/>
          </a:schemeClr>
        </a:solidFill>
      </a:ln>
    </cs:spPr>
  </cs:gridlineMajor>
  <cs:gridlineMinor>
    <cs:lnRef idx="0"/>
    <cs:fillRef idx="0"/>
    <cs:effectRef idx="0"/>
    <cs:fontRef idx="minor">
      <a:schemeClr val="dk1"/>
    </cs:fontRef>
    <cs:spPr>
      <a:ln w="9525">
        <a:solidFill>
          <a:schemeClr val="tx1">
            <a:lumMod val="5000"/>
            <a:lumOff val="95000"/>
          </a:schemeClr>
        </a:solidFill>
      </a:ln>
    </cs:spPr>
  </cs:gridlineMinor>
  <cs:hiLoLine>
    <cs:lnRef idx="0"/>
    <cs:fillRef idx="0"/>
    <cs:effectRef idx="0"/>
    <cs:fontRef idx="minor">
      <a:schemeClr val="dk1"/>
    </cs:fontRef>
    <cs:spPr>
      <a:ln w="9525" cap="flat" cmpd="sng" algn="ctr">
        <a:solidFill>
          <a:schemeClr val="tx1">
            <a:lumMod val="35000"/>
            <a:lumOff val="65000"/>
          </a:schemeClr>
        </a:solidFill>
        <a:round/>
      </a:ln>
    </cs:spPr>
  </cs:hiLoLine>
  <cs:leaderLine>
    <cs:lnRef idx="0"/>
    <cs:fillRef idx="0"/>
    <cs:effectRef idx="0"/>
    <cs:fontRef idx="minor">
      <a:schemeClr val="dk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900" kern="1200"/>
  </cs:seriesAxis>
  <cs:seriesLine>
    <cs:lnRef idx="0"/>
    <cs:fillRef idx="0"/>
    <cs:effectRef idx="0"/>
    <cs:fontRef idx="minor">
      <a:schemeClr val="dk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00" b="0" kern="1200" cap="none" spc="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cap="flat" cmpd="sng" algn="ctr">
        <a:solidFill>
          <a:schemeClr val="tx1">
            <a:lumMod val="50000"/>
            <a:lumOff val="50000"/>
          </a:schemeClr>
        </a:solidFill>
        <a:round/>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_rels/drawing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E06BD6-35CD-4B4B-A887-BE88FAE0EAEB}" type="doc">
      <dgm:prSet loTypeId="urn:microsoft.com/office/officeart/2005/8/layout/hierarchy2" loCatId="hierarchy" qsTypeId="urn:microsoft.com/office/officeart/2005/8/quickstyle/simple1" qsCatId="simple" csTypeId="urn:microsoft.com/office/officeart/2005/8/colors/accent0_1" csCatId="mainScheme" phldr="1"/>
      <dgm:spPr/>
      <dgm:t>
        <a:bodyPr/>
        <a:lstStyle/>
        <a:p>
          <a:endParaRPr lang="fr-FR"/>
        </a:p>
      </dgm:t>
    </dgm:pt>
    <dgm:pt modelId="{9BCD508A-2A5D-458A-ACEC-83FC26056359}">
      <dgm:prSet phldrT="[Text]" custT="1"/>
      <dgm:spPr>
        <a:solidFill>
          <a:schemeClr val="bg1">
            <a:lumMod val="85000"/>
          </a:schemeClr>
        </a:solidFill>
        <a:ln>
          <a:solidFill>
            <a:schemeClr val="tx1"/>
          </a:solidFill>
        </a:ln>
      </dgm:spPr>
      <dgm:t>
        <a:bodyPr/>
        <a:lstStyle/>
        <a:p>
          <a:r>
            <a:rPr lang="fr-FR" sz="1100" b="1" dirty="0" smtClean="0"/>
            <a:t>Population en âge de travailler</a:t>
          </a:r>
          <a:endParaRPr lang="fr-FR" sz="1100" b="1" dirty="0"/>
        </a:p>
      </dgm:t>
    </dgm:pt>
    <dgm:pt modelId="{39797A84-431E-46BA-A22F-1A34E6ACAD75}" type="parTrans" cxnId="{535B9719-E4A9-4F46-A7CD-3FA7C6D96EE3}">
      <dgm:prSet/>
      <dgm:spPr/>
      <dgm:t>
        <a:bodyPr/>
        <a:lstStyle/>
        <a:p>
          <a:endParaRPr lang="fr-FR" sz="1100" b="1"/>
        </a:p>
      </dgm:t>
    </dgm:pt>
    <dgm:pt modelId="{562C558E-F66D-45C2-9076-6EFD2B41CCE3}" type="sibTrans" cxnId="{535B9719-E4A9-4F46-A7CD-3FA7C6D96EE3}">
      <dgm:prSet/>
      <dgm:spPr/>
      <dgm:t>
        <a:bodyPr/>
        <a:lstStyle/>
        <a:p>
          <a:endParaRPr lang="fr-FR" sz="1100" b="1"/>
        </a:p>
      </dgm:t>
    </dgm:pt>
    <dgm:pt modelId="{12134593-A2E7-428C-8231-77078AA27EDA}">
      <dgm:prSet phldrT="[Text]" custT="1"/>
      <dgm:spPr>
        <a:solidFill>
          <a:schemeClr val="bg1">
            <a:lumMod val="85000"/>
          </a:schemeClr>
        </a:solidFill>
        <a:ln>
          <a:solidFill>
            <a:schemeClr val="tx1"/>
          </a:solidFill>
        </a:ln>
      </dgm:spPr>
      <dgm:t>
        <a:bodyPr/>
        <a:lstStyle/>
        <a:p>
          <a:r>
            <a:rPr lang="fr-FR" sz="1100" b="1" dirty="0" smtClean="0"/>
            <a:t>Population Active </a:t>
          </a:r>
          <a:endParaRPr lang="fr-FR" sz="1100" b="1" dirty="0"/>
        </a:p>
      </dgm:t>
    </dgm:pt>
    <dgm:pt modelId="{8C949278-0BB4-48B0-BFD2-7B8392C851A0}" type="parTrans" cxnId="{7C567310-431D-413D-BAD5-29A2EA199232}">
      <dgm:prSet/>
      <dgm:spPr/>
      <dgm:t>
        <a:bodyPr/>
        <a:lstStyle/>
        <a:p>
          <a:endParaRPr lang="fr-FR" sz="1100" b="1"/>
        </a:p>
      </dgm:t>
    </dgm:pt>
    <dgm:pt modelId="{DE167DDF-DF3B-48DF-872E-8B2A9698AA25}" type="sibTrans" cxnId="{7C567310-431D-413D-BAD5-29A2EA199232}">
      <dgm:prSet/>
      <dgm:spPr/>
      <dgm:t>
        <a:bodyPr/>
        <a:lstStyle/>
        <a:p>
          <a:endParaRPr lang="fr-FR" sz="1100" b="1"/>
        </a:p>
      </dgm:t>
    </dgm:pt>
    <dgm:pt modelId="{2131BFFB-B71E-49F5-9529-E9EFC69E29DC}">
      <dgm:prSet custT="1"/>
      <dgm:spPr>
        <a:solidFill>
          <a:schemeClr val="bg1">
            <a:lumMod val="85000"/>
          </a:schemeClr>
        </a:solidFill>
        <a:ln>
          <a:solidFill>
            <a:schemeClr val="tx1"/>
          </a:solidFill>
        </a:ln>
      </dgm:spPr>
      <dgm:t>
        <a:bodyPr/>
        <a:lstStyle/>
        <a:p>
          <a:r>
            <a:rPr lang="fr-FR" sz="1100" b="1" dirty="0" smtClean="0"/>
            <a:t>Population Active Occupée  </a:t>
          </a:r>
          <a:endParaRPr lang="fr-FR" sz="1100" b="1" dirty="0"/>
        </a:p>
      </dgm:t>
    </dgm:pt>
    <dgm:pt modelId="{D6E7862B-FC73-49B8-B8BD-9D09FDDF81DC}" type="parTrans" cxnId="{A220E67A-E763-4553-8D13-EFE62B3D297E}">
      <dgm:prSet/>
      <dgm:spPr/>
      <dgm:t>
        <a:bodyPr/>
        <a:lstStyle/>
        <a:p>
          <a:endParaRPr lang="fr-FR" sz="1100" b="1"/>
        </a:p>
      </dgm:t>
    </dgm:pt>
    <dgm:pt modelId="{30193A95-5F20-4A6F-8972-F674E07C986F}" type="sibTrans" cxnId="{A220E67A-E763-4553-8D13-EFE62B3D297E}">
      <dgm:prSet/>
      <dgm:spPr/>
      <dgm:t>
        <a:bodyPr/>
        <a:lstStyle/>
        <a:p>
          <a:endParaRPr lang="fr-FR" sz="1100" b="1"/>
        </a:p>
      </dgm:t>
    </dgm:pt>
    <dgm:pt modelId="{B2B7D55B-30F8-4EFE-9F97-C79114FD5D08}">
      <dgm:prSet custT="1"/>
      <dgm:spPr>
        <a:solidFill>
          <a:srgbClr val="FF0000"/>
        </a:solidFill>
      </dgm:spPr>
      <dgm:t>
        <a:bodyPr/>
        <a:lstStyle/>
        <a:p>
          <a:r>
            <a:rPr lang="fr-FR" sz="1100" b="1" dirty="0" smtClean="0"/>
            <a:t>Population en Chômage</a:t>
          </a:r>
          <a:endParaRPr lang="fr-FR" sz="1100" b="1" dirty="0"/>
        </a:p>
      </dgm:t>
    </dgm:pt>
    <dgm:pt modelId="{0B691B24-2633-40E8-B166-C08C27351194}" type="parTrans" cxnId="{A646A0D2-BFEB-4C65-B897-7B1C40F2F48B}">
      <dgm:prSet/>
      <dgm:spPr/>
      <dgm:t>
        <a:bodyPr/>
        <a:lstStyle/>
        <a:p>
          <a:endParaRPr lang="fr-FR" sz="1100" b="1"/>
        </a:p>
      </dgm:t>
    </dgm:pt>
    <dgm:pt modelId="{314C3667-8CB6-41F9-9C5B-914DE6CC698F}" type="sibTrans" cxnId="{A646A0D2-BFEB-4C65-B897-7B1C40F2F48B}">
      <dgm:prSet/>
      <dgm:spPr/>
      <dgm:t>
        <a:bodyPr/>
        <a:lstStyle/>
        <a:p>
          <a:endParaRPr lang="fr-FR" sz="1100" b="1"/>
        </a:p>
      </dgm:t>
    </dgm:pt>
    <dgm:pt modelId="{DE92360B-F1E6-4870-98D8-3E24E59E2DCE}" type="asst">
      <dgm:prSet custT="1"/>
      <dgm:spPr>
        <a:solidFill>
          <a:srgbClr val="BE4B48"/>
        </a:solidFill>
      </dgm:spPr>
      <dgm:t>
        <a:bodyPr/>
        <a:lstStyle/>
        <a:p>
          <a:r>
            <a:rPr lang="fr-FR" sz="1100" b="1" dirty="0" smtClean="0"/>
            <a:t>Les Découragés</a:t>
          </a:r>
          <a:endParaRPr lang="fr-FR" sz="1100" b="1" dirty="0"/>
        </a:p>
      </dgm:t>
    </dgm:pt>
    <dgm:pt modelId="{3D4397F9-5D10-4BA1-9130-A6F7345BB9E2}" type="parTrans" cxnId="{4F638471-1728-4974-A096-3E0FD5840AD2}">
      <dgm:prSet/>
      <dgm:spPr>
        <a:ln>
          <a:noFill/>
        </a:ln>
      </dgm:spPr>
      <dgm:t>
        <a:bodyPr/>
        <a:lstStyle/>
        <a:p>
          <a:endParaRPr lang="fr-FR" sz="1100" b="1"/>
        </a:p>
      </dgm:t>
    </dgm:pt>
    <dgm:pt modelId="{05C00D98-C16A-4F4C-81C8-8BFD361E8CD4}" type="sibTrans" cxnId="{4F638471-1728-4974-A096-3E0FD5840AD2}">
      <dgm:prSet/>
      <dgm:spPr/>
      <dgm:t>
        <a:bodyPr/>
        <a:lstStyle/>
        <a:p>
          <a:endParaRPr lang="fr-FR" sz="1100" b="1"/>
        </a:p>
      </dgm:t>
    </dgm:pt>
    <dgm:pt modelId="{1335EB39-A8E8-45CF-AD56-21963B7BD5B8}">
      <dgm:prSet phldrT="[Text]" custT="1"/>
      <dgm:spPr>
        <a:solidFill>
          <a:schemeClr val="bg1">
            <a:lumMod val="85000"/>
          </a:schemeClr>
        </a:solidFill>
        <a:ln>
          <a:solidFill>
            <a:schemeClr val="tx1"/>
          </a:solidFill>
        </a:ln>
      </dgm:spPr>
      <dgm:t>
        <a:bodyPr/>
        <a:lstStyle/>
        <a:p>
          <a:r>
            <a:rPr lang="fr-FR" sz="1100" b="1" dirty="0" smtClean="0"/>
            <a:t>Population Inactive </a:t>
          </a:r>
          <a:endParaRPr lang="fr-FR" sz="1100" b="1" dirty="0"/>
        </a:p>
      </dgm:t>
    </dgm:pt>
    <dgm:pt modelId="{17F15F56-BC98-4479-BF7B-F1828848EC1B}" type="parTrans" cxnId="{EFFC82E6-705D-41E9-8877-6CB29E532BA5}">
      <dgm:prSet/>
      <dgm:spPr/>
      <dgm:t>
        <a:bodyPr/>
        <a:lstStyle/>
        <a:p>
          <a:endParaRPr lang="fr-FR" sz="1100" b="1"/>
        </a:p>
      </dgm:t>
    </dgm:pt>
    <dgm:pt modelId="{7CDF19FC-D929-44BC-A365-673FDC716229}" type="sibTrans" cxnId="{EFFC82E6-705D-41E9-8877-6CB29E532BA5}">
      <dgm:prSet/>
      <dgm:spPr/>
      <dgm:t>
        <a:bodyPr/>
        <a:lstStyle/>
        <a:p>
          <a:endParaRPr lang="fr-FR" sz="1100" b="1"/>
        </a:p>
      </dgm:t>
    </dgm:pt>
    <dgm:pt modelId="{EF034B56-78F9-4E31-B8CF-CCBE03339B1A}">
      <dgm:prSet custT="1">
        <dgm:style>
          <a:lnRef idx="2">
            <a:schemeClr val="accent3"/>
          </a:lnRef>
          <a:fillRef idx="1">
            <a:schemeClr val="lt1"/>
          </a:fillRef>
          <a:effectRef idx="0">
            <a:schemeClr val="accent3"/>
          </a:effectRef>
          <a:fontRef idx="minor">
            <a:schemeClr val="dk1"/>
          </a:fontRef>
        </dgm:style>
      </dgm:prSet>
      <dgm:spPr>
        <a:solidFill>
          <a:srgbClr val="FF0000"/>
        </a:solidFill>
        <a:ln>
          <a:solidFill>
            <a:schemeClr val="tx1"/>
          </a:solidFill>
        </a:ln>
      </dgm:spPr>
      <dgm:t>
        <a:bodyPr/>
        <a:lstStyle/>
        <a:p>
          <a:r>
            <a:rPr lang="fr-FR" sz="1100" b="1" dirty="0" smtClean="0"/>
            <a:t>Population Sous-employée</a:t>
          </a:r>
          <a:endParaRPr lang="fr-FR" sz="1100" b="1" dirty="0"/>
        </a:p>
      </dgm:t>
    </dgm:pt>
    <dgm:pt modelId="{C778C1F8-15B7-4F3F-ABF3-E2A1991017A5}" type="parTrans" cxnId="{986DB316-18C0-4352-9D8F-40F036128E9A}">
      <dgm:prSet/>
      <dgm:spPr/>
      <dgm:t>
        <a:bodyPr/>
        <a:lstStyle/>
        <a:p>
          <a:endParaRPr lang="fr-FR"/>
        </a:p>
      </dgm:t>
    </dgm:pt>
    <dgm:pt modelId="{1F6EF7E4-1C50-45E5-ACF6-BE991F850586}" type="sibTrans" cxnId="{986DB316-18C0-4352-9D8F-40F036128E9A}">
      <dgm:prSet/>
      <dgm:spPr/>
      <dgm:t>
        <a:bodyPr/>
        <a:lstStyle/>
        <a:p>
          <a:endParaRPr lang="fr-FR"/>
        </a:p>
      </dgm:t>
    </dgm:pt>
    <dgm:pt modelId="{F73B0DFF-54B4-4B34-A48E-28ABE1E87529}">
      <dgm:prSet custT="1"/>
      <dgm:spPr>
        <a:solidFill>
          <a:srgbClr val="FFC000"/>
        </a:solidFill>
      </dgm:spPr>
      <dgm:t>
        <a:bodyPr/>
        <a:lstStyle/>
        <a:p>
          <a:r>
            <a:rPr lang="fr-FR" sz="1100" b="1" dirty="0" smtClean="0"/>
            <a:t>Sous-emploi lié à la durée de travail</a:t>
          </a:r>
          <a:endParaRPr lang="fr-FR" sz="1100" b="1" dirty="0"/>
        </a:p>
      </dgm:t>
    </dgm:pt>
    <dgm:pt modelId="{B407F4FF-D998-403F-B48C-B90621CB07F7}" type="parTrans" cxnId="{8BDEDAE5-B978-4BC7-B3A2-78FC01A38A7F}">
      <dgm:prSet>
        <dgm:style>
          <a:lnRef idx="1">
            <a:schemeClr val="accent6"/>
          </a:lnRef>
          <a:fillRef idx="0">
            <a:schemeClr val="accent6"/>
          </a:fillRef>
          <a:effectRef idx="0">
            <a:schemeClr val="accent6"/>
          </a:effectRef>
          <a:fontRef idx="minor">
            <a:schemeClr val="tx1"/>
          </a:fontRef>
        </dgm:style>
      </dgm:prSet>
      <dgm:spPr/>
      <dgm:t>
        <a:bodyPr/>
        <a:lstStyle/>
        <a:p>
          <a:endParaRPr lang="fr-FR"/>
        </a:p>
      </dgm:t>
    </dgm:pt>
    <dgm:pt modelId="{88925DB1-D7A2-4CB4-8C6C-97AD080A4117}" type="sibTrans" cxnId="{8BDEDAE5-B978-4BC7-B3A2-78FC01A38A7F}">
      <dgm:prSet/>
      <dgm:spPr/>
      <dgm:t>
        <a:bodyPr/>
        <a:lstStyle/>
        <a:p>
          <a:endParaRPr lang="fr-FR"/>
        </a:p>
      </dgm:t>
    </dgm:pt>
    <dgm:pt modelId="{11D98A32-85BE-4B5E-8016-884A3BD19A7B}">
      <dgm:prSet custT="1"/>
      <dgm:spPr>
        <a:solidFill>
          <a:srgbClr val="FFC000"/>
        </a:solidFill>
      </dgm:spPr>
      <dgm:t>
        <a:bodyPr/>
        <a:lstStyle/>
        <a:p>
          <a:r>
            <a:rPr lang="fr-FR" sz="1100" b="1" dirty="0" smtClean="0"/>
            <a:t>Autres formes d’emplois inadéquats</a:t>
          </a:r>
          <a:endParaRPr lang="fr-FR" sz="1100" b="1" dirty="0"/>
        </a:p>
      </dgm:t>
    </dgm:pt>
    <dgm:pt modelId="{6C9A807A-7F23-4458-80D4-51DFDCE37512}" type="parTrans" cxnId="{73087BCC-DAA1-4D17-ABF7-746DF76D3240}">
      <dgm:prSet>
        <dgm:style>
          <a:lnRef idx="1">
            <a:schemeClr val="accent6"/>
          </a:lnRef>
          <a:fillRef idx="0">
            <a:schemeClr val="accent6"/>
          </a:fillRef>
          <a:effectRef idx="0">
            <a:schemeClr val="accent6"/>
          </a:effectRef>
          <a:fontRef idx="minor">
            <a:schemeClr val="tx1"/>
          </a:fontRef>
        </dgm:style>
      </dgm:prSet>
      <dgm:spPr/>
      <dgm:t>
        <a:bodyPr/>
        <a:lstStyle/>
        <a:p>
          <a:endParaRPr lang="fr-FR"/>
        </a:p>
      </dgm:t>
    </dgm:pt>
    <dgm:pt modelId="{95B61BAC-33F4-4D62-87D3-970631F812DF}" type="sibTrans" cxnId="{73087BCC-DAA1-4D17-ABF7-746DF76D3240}">
      <dgm:prSet/>
      <dgm:spPr/>
      <dgm:t>
        <a:bodyPr/>
        <a:lstStyle/>
        <a:p>
          <a:endParaRPr lang="fr-FR"/>
        </a:p>
      </dgm:t>
    </dgm:pt>
    <dgm:pt modelId="{FDFD4584-F080-479B-8B34-F487E9DFBC5E}">
      <dgm:prSet custT="1">
        <dgm:style>
          <a:lnRef idx="2">
            <a:schemeClr val="accent3"/>
          </a:lnRef>
          <a:fillRef idx="1">
            <a:schemeClr val="lt1"/>
          </a:fillRef>
          <a:effectRef idx="0">
            <a:schemeClr val="accent3"/>
          </a:effectRef>
          <a:fontRef idx="minor">
            <a:schemeClr val="dk1"/>
          </a:fontRef>
        </dgm:style>
      </dgm:prSet>
      <dgm:spPr>
        <a:solidFill>
          <a:schemeClr val="bg1">
            <a:lumMod val="85000"/>
          </a:schemeClr>
        </a:solidFill>
        <a:ln>
          <a:solidFill>
            <a:schemeClr val="tx1"/>
          </a:solidFill>
        </a:ln>
      </dgm:spPr>
      <dgm:t>
        <a:bodyPr/>
        <a:lstStyle/>
        <a:p>
          <a:r>
            <a:rPr lang="fr-FR" sz="1100" b="1" dirty="0" smtClean="0"/>
            <a:t>Population en Emploi Adéquat</a:t>
          </a:r>
          <a:endParaRPr lang="fr-FR" sz="1100" b="1" dirty="0"/>
        </a:p>
      </dgm:t>
    </dgm:pt>
    <dgm:pt modelId="{E83A3E0D-0370-46AD-B463-1EE414A0E510}" type="sibTrans" cxnId="{3DB1316B-F402-4F25-9682-048A9A14D665}">
      <dgm:prSet/>
      <dgm:spPr/>
      <dgm:t>
        <a:bodyPr/>
        <a:lstStyle/>
        <a:p>
          <a:endParaRPr lang="fr-FR"/>
        </a:p>
      </dgm:t>
    </dgm:pt>
    <dgm:pt modelId="{C253C3E6-CE6C-4A3B-821C-2D8C15197CCD}" type="parTrans" cxnId="{3DB1316B-F402-4F25-9682-048A9A14D665}">
      <dgm:prSet/>
      <dgm:spPr/>
      <dgm:t>
        <a:bodyPr/>
        <a:lstStyle/>
        <a:p>
          <a:endParaRPr lang="fr-FR"/>
        </a:p>
      </dgm:t>
    </dgm:pt>
    <dgm:pt modelId="{0262A31F-FE6C-4087-89A1-06F5AAF21FC8}" type="pres">
      <dgm:prSet presAssocID="{EFE06BD6-35CD-4B4B-A887-BE88FAE0EAEB}" presName="diagram" presStyleCnt="0">
        <dgm:presLayoutVars>
          <dgm:chPref val="1"/>
          <dgm:dir/>
          <dgm:animOne val="branch"/>
          <dgm:animLvl val="lvl"/>
          <dgm:resizeHandles val="exact"/>
        </dgm:presLayoutVars>
      </dgm:prSet>
      <dgm:spPr/>
      <dgm:t>
        <a:bodyPr/>
        <a:lstStyle/>
        <a:p>
          <a:endParaRPr lang="fr-FR"/>
        </a:p>
      </dgm:t>
    </dgm:pt>
    <dgm:pt modelId="{0E61B89B-3BF1-459E-A371-F453B9D551E1}" type="pres">
      <dgm:prSet presAssocID="{9BCD508A-2A5D-458A-ACEC-83FC26056359}" presName="root1" presStyleCnt="0"/>
      <dgm:spPr/>
      <dgm:t>
        <a:bodyPr/>
        <a:lstStyle/>
        <a:p>
          <a:endParaRPr lang="fr-FR"/>
        </a:p>
      </dgm:t>
    </dgm:pt>
    <dgm:pt modelId="{EC58B28D-6E0D-4DEF-BB89-96DA334A1FF6}" type="pres">
      <dgm:prSet presAssocID="{9BCD508A-2A5D-458A-ACEC-83FC26056359}" presName="LevelOneTextNode" presStyleLbl="node0" presStyleIdx="0" presStyleCnt="1">
        <dgm:presLayoutVars>
          <dgm:chPref val="3"/>
        </dgm:presLayoutVars>
      </dgm:prSet>
      <dgm:spPr/>
      <dgm:t>
        <a:bodyPr/>
        <a:lstStyle/>
        <a:p>
          <a:endParaRPr lang="fr-FR"/>
        </a:p>
      </dgm:t>
    </dgm:pt>
    <dgm:pt modelId="{4017FFB3-50EB-4E88-8847-4859713C6D3C}" type="pres">
      <dgm:prSet presAssocID="{9BCD508A-2A5D-458A-ACEC-83FC26056359}" presName="level2hierChild" presStyleCnt="0"/>
      <dgm:spPr/>
      <dgm:t>
        <a:bodyPr/>
        <a:lstStyle/>
        <a:p>
          <a:endParaRPr lang="fr-FR"/>
        </a:p>
      </dgm:t>
    </dgm:pt>
    <dgm:pt modelId="{EDB30AA9-6531-4561-89C4-B2C08D69DD8E}" type="pres">
      <dgm:prSet presAssocID="{17F15F56-BC98-4479-BF7B-F1828848EC1B}" presName="conn2-1" presStyleLbl="parChTrans1D2" presStyleIdx="0" presStyleCnt="2"/>
      <dgm:spPr/>
      <dgm:t>
        <a:bodyPr/>
        <a:lstStyle/>
        <a:p>
          <a:endParaRPr lang="fr-FR"/>
        </a:p>
      </dgm:t>
    </dgm:pt>
    <dgm:pt modelId="{3B91E76F-9373-4DAF-A270-164FD0950F9A}" type="pres">
      <dgm:prSet presAssocID="{17F15F56-BC98-4479-BF7B-F1828848EC1B}" presName="connTx" presStyleLbl="parChTrans1D2" presStyleIdx="0" presStyleCnt="2"/>
      <dgm:spPr/>
      <dgm:t>
        <a:bodyPr/>
        <a:lstStyle/>
        <a:p>
          <a:endParaRPr lang="fr-FR"/>
        </a:p>
      </dgm:t>
    </dgm:pt>
    <dgm:pt modelId="{E7191E99-70C2-42FD-ACA7-B9EF0F7DC6A9}" type="pres">
      <dgm:prSet presAssocID="{1335EB39-A8E8-45CF-AD56-21963B7BD5B8}" presName="root2" presStyleCnt="0"/>
      <dgm:spPr/>
      <dgm:t>
        <a:bodyPr/>
        <a:lstStyle/>
        <a:p>
          <a:endParaRPr lang="fr-FR"/>
        </a:p>
      </dgm:t>
    </dgm:pt>
    <dgm:pt modelId="{DAEB5D9C-F3AC-4238-B76C-A0D9CA551DF0}" type="pres">
      <dgm:prSet presAssocID="{1335EB39-A8E8-45CF-AD56-21963B7BD5B8}" presName="LevelTwoTextNode" presStyleLbl="node2" presStyleIdx="0" presStyleCnt="2">
        <dgm:presLayoutVars>
          <dgm:chPref val="3"/>
        </dgm:presLayoutVars>
      </dgm:prSet>
      <dgm:spPr/>
      <dgm:t>
        <a:bodyPr/>
        <a:lstStyle/>
        <a:p>
          <a:endParaRPr lang="fr-FR"/>
        </a:p>
      </dgm:t>
    </dgm:pt>
    <dgm:pt modelId="{3B3FD264-7761-4BEF-8A36-70F53B8E2B11}" type="pres">
      <dgm:prSet presAssocID="{1335EB39-A8E8-45CF-AD56-21963B7BD5B8}" presName="level3hierChild" presStyleCnt="0"/>
      <dgm:spPr/>
      <dgm:t>
        <a:bodyPr/>
        <a:lstStyle/>
        <a:p>
          <a:endParaRPr lang="fr-FR"/>
        </a:p>
      </dgm:t>
    </dgm:pt>
    <dgm:pt modelId="{AD7A449E-F1C2-4544-B76F-95B7EBE16784}" type="pres">
      <dgm:prSet presAssocID="{8C949278-0BB4-48B0-BFD2-7B8392C851A0}" presName="conn2-1" presStyleLbl="parChTrans1D2" presStyleIdx="1" presStyleCnt="2"/>
      <dgm:spPr/>
      <dgm:t>
        <a:bodyPr/>
        <a:lstStyle/>
        <a:p>
          <a:endParaRPr lang="fr-FR"/>
        </a:p>
      </dgm:t>
    </dgm:pt>
    <dgm:pt modelId="{3B04C072-42D6-4A40-A84B-5E4436A7B47B}" type="pres">
      <dgm:prSet presAssocID="{8C949278-0BB4-48B0-BFD2-7B8392C851A0}" presName="connTx" presStyleLbl="parChTrans1D2" presStyleIdx="1" presStyleCnt="2"/>
      <dgm:spPr/>
      <dgm:t>
        <a:bodyPr/>
        <a:lstStyle/>
        <a:p>
          <a:endParaRPr lang="fr-FR"/>
        </a:p>
      </dgm:t>
    </dgm:pt>
    <dgm:pt modelId="{01AB5643-FE06-4807-B0A6-D69124CDA19F}" type="pres">
      <dgm:prSet presAssocID="{12134593-A2E7-428C-8231-77078AA27EDA}" presName="root2" presStyleCnt="0"/>
      <dgm:spPr/>
      <dgm:t>
        <a:bodyPr/>
        <a:lstStyle/>
        <a:p>
          <a:endParaRPr lang="fr-FR"/>
        </a:p>
      </dgm:t>
    </dgm:pt>
    <dgm:pt modelId="{A634FCC3-8227-46D4-8B49-4FDFA546EEB5}" type="pres">
      <dgm:prSet presAssocID="{12134593-A2E7-428C-8231-77078AA27EDA}" presName="LevelTwoTextNode" presStyleLbl="node2" presStyleIdx="1" presStyleCnt="2">
        <dgm:presLayoutVars>
          <dgm:chPref val="3"/>
        </dgm:presLayoutVars>
      </dgm:prSet>
      <dgm:spPr/>
      <dgm:t>
        <a:bodyPr/>
        <a:lstStyle/>
        <a:p>
          <a:endParaRPr lang="fr-FR"/>
        </a:p>
      </dgm:t>
    </dgm:pt>
    <dgm:pt modelId="{BEFD9BC5-10FD-480D-A179-75AC044F6DBA}" type="pres">
      <dgm:prSet presAssocID="{12134593-A2E7-428C-8231-77078AA27EDA}" presName="level3hierChild" presStyleCnt="0"/>
      <dgm:spPr/>
      <dgm:t>
        <a:bodyPr/>
        <a:lstStyle/>
        <a:p>
          <a:endParaRPr lang="fr-FR"/>
        </a:p>
      </dgm:t>
    </dgm:pt>
    <dgm:pt modelId="{01EC6733-2564-4EB3-ADB0-2C55D63DA536}" type="pres">
      <dgm:prSet presAssocID="{D6E7862B-FC73-49B8-B8BD-9D09FDDF81DC}" presName="conn2-1" presStyleLbl="parChTrans1D3" presStyleIdx="0" presStyleCnt="2"/>
      <dgm:spPr/>
      <dgm:t>
        <a:bodyPr/>
        <a:lstStyle/>
        <a:p>
          <a:endParaRPr lang="fr-FR"/>
        </a:p>
      </dgm:t>
    </dgm:pt>
    <dgm:pt modelId="{225E2264-71C0-47C1-8BD0-77BA4FE42C68}" type="pres">
      <dgm:prSet presAssocID="{D6E7862B-FC73-49B8-B8BD-9D09FDDF81DC}" presName="connTx" presStyleLbl="parChTrans1D3" presStyleIdx="0" presStyleCnt="2"/>
      <dgm:spPr/>
      <dgm:t>
        <a:bodyPr/>
        <a:lstStyle/>
        <a:p>
          <a:endParaRPr lang="fr-FR"/>
        </a:p>
      </dgm:t>
    </dgm:pt>
    <dgm:pt modelId="{61A1942F-129B-4369-820C-36FA444C4CE6}" type="pres">
      <dgm:prSet presAssocID="{2131BFFB-B71E-49F5-9529-E9EFC69E29DC}" presName="root2" presStyleCnt="0"/>
      <dgm:spPr/>
      <dgm:t>
        <a:bodyPr/>
        <a:lstStyle/>
        <a:p>
          <a:endParaRPr lang="fr-FR"/>
        </a:p>
      </dgm:t>
    </dgm:pt>
    <dgm:pt modelId="{519CA7C5-2477-4C95-9565-CB01CDD958AC}" type="pres">
      <dgm:prSet presAssocID="{2131BFFB-B71E-49F5-9529-E9EFC69E29DC}" presName="LevelTwoTextNode" presStyleLbl="node3" presStyleIdx="0" presStyleCnt="2">
        <dgm:presLayoutVars>
          <dgm:chPref val="3"/>
        </dgm:presLayoutVars>
      </dgm:prSet>
      <dgm:spPr/>
      <dgm:t>
        <a:bodyPr/>
        <a:lstStyle/>
        <a:p>
          <a:endParaRPr lang="fr-FR"/>
        </a:p>
      </dgm:t>
    </dgm:pt>
    <dgm:pt modelId="{C52A4CE9-8A03-41B7-A958-435408FF6723}" type="pres">
      <dgm:prSet presAssocID="{2131BFFB-B71E-49F5-9529-E9EFC69E29DC}" presName="level3hierChild" presStyleCnt="0"/>
      <dgm:spPr/>
      <dgm:t>
        <a:bodyPr/>
        <a:lstStyle/>
        <a:p>
          <a:endParaRPr lang="fr-FR"/>
        </a:p>
      </dgm:t>
    </dgm:pt>
    <dgm:pt modelId="{64553CAF-6FCB-493D-B2C3-A2AEE67C6F2D}" type="pres">
      <dgm:prSet presAssocID="{C778C1F8-15B7-4F3F-ABF3-E2A1991017A5}" presName="conn2-1" presStyleLbl="parChTrans1D4" presStyleIdx="0" presStyleCnt="5"/>
      <dgm:spPr/>
      <dgm:t>
        <a:bodyPr/>
        <a:lstStyle/>
        <a:p>
          <a:endParaRPr lang="fr-FR"/>
        </a:p>
      </dgm:t>
    </dgm:pt>
    <dgm:pt modelId="{21B54F2F-CC56-4136-B4A4-40BFA1FF1E36}" type="pres">
      <dgm:prSet presAssocID="{C778C1F8-15B7-4F3F-ABF3-E2A1991017A5}" presName="connTx" presStyleLbl="parChTrans1D4" presStyleIdx="0" presStyleCnt="5"/>
      <dgm:spPr/>
      <dgm:t>
        <a:bodyPr/>
        <a:lstStyle/>
        <a:p>
          <a:endParaRPr lang="fr-FR"/>
        </a:p>
      </dgm:t>
    </dgm:pt>
    <dgm:pt modelId="{355D9D2C-CA48-4AD2-9D2B-41A622280A57}" type="pres">
      <dgm:prSet presAssocID="{EF034B56-78F9-4E31-B8CF-CCBE03339B1A}" presName="root2" presStyleCnt="0"/>
      <dgm:spPr/>
      <dgm:t>
        <a:bodyPr/>
        <a:lstStyle/>
        <a:p>
          <a:endParaRPr lang="fr-FR"/>
        </a:p>
      </dgm:t>
    </dgm:pt>
    <dgm:pt modelId="{94118717-9791-4898-9C44-BE57DCEB5B8F}" type="pres">
      <dgm:prSet presAssocID="{EF034B56-78F9-4E31-B8CF-CCBE03339B1A}" presName="LevelTwoTextNode" presStyleLbl="node4" presStyleIdx="0" presStyleCnt="4">
        <dgm:presLayoutVars>
          <dgm:chPref val="3"/>
        </dgm:presLayoutVars>
      </dgm:prSet>
      <dgm:spPr/>
      <dgm:t>
        <a:bodyPr/>
        <a:lstStyle/>
        <a:p>
          <a:endParaRPr lang="fr-FR"/>
        </a:p>
      </dgm:t>
    </dgm:pt>
    <dgm:pt modelId="{1B8B1E95-14EF-47A6-9F9E-A130DCC5B575}" type="pres">
      <dgm:prSet presAssocID="{EF034B56-78F9-4E31-B8CF-CCBE03339B1A}" presName="level3hierChild" presStyleCnt="0"/>
      <dgm:spPr/>
      <dgm:t>
        <a:bodyPr/>
        <a:lstStyle/>
        <a:p>
          <a:endParaRPr lang="fr-FR"/>
        </a:p>
      </dgm:t>
    </dgm:pt>
    <dgm:pt modelId="{AE309B4E-853B-4990-9562-2A59913F0D64}" type="pres">
      <dgm:prSet presAssocID="{B407F4FF-D998-403F-B48C-B90621CB07F7}" presName="conn2-1" presStyleLbl="parChTrans1D4" presStyleIdx="1" presStyleCnt="5"/>
      <dgm:spPr/>
      <dgm:t>
        <a:bodyPr/>
        <a:lstStyle/>
        <a:p>
          <a:endParaRPr lang="fr-FR"/>
        </a:p>
      </dgm:t>
    </dgm:pt>
    <dgm:pt modelId="{0FC2B2E5-B903-46E9-8D07-335B06E31B9B}" type="pres">
      <dgm:prSet presAssocID="{B407F4FF-D998-403F-B48C-B90621CB07F7}" presName="connTx" presStyleLbl="parChTrans1D4" presStyleIdx="1" presStyleCnt="5"/>
      <dgm:spPr/>
      <dgm:t>
        <a:bodyPr/>
        <a:lstStyle/>
        <a:p>
          <a:endParaRPr lang="fr-FR"/>
        </a:p>
      </dgm:t>
    </dgm:pt>
    <dgm:pt modelId="{08CC9451-F9AF-499A-B379-DEFFB489B2C3}" type="pres">
      <dgm:prSet presAssocID="{F73B0DFF-54B4-4B34-A48E-28ABE1E87529}" presName="root2" presStyleCnt="0"/>
      <dgm:spPr/>
      <dgm:t>
        <a:bodyPr/>
        <a:lstStyle/>
        <a:p>
          <a:endParaRPr lang="fr-FR"/>
        </a:p>
      </dgm:t>
    </dgm:pt>
    <dgm:pt modelId="{DB3D646B-F057-46E1-9999-A6D765B30907}" type="pres">
      <dgm:prSet presAssocID="{F73B0DFF-54B4-4B34-A48E-28ABE1E87529}" presName="LevelTwoTextNode" presStyleLbl="node4" presStyleIdx="1" presStyleCnt="4">
        <dgm:presLayoutVars>
          <dgm:chPref val="3"/>
        </dgm:presLayoutVars>
      </dgm:prSet>
      <dgm:spPr/>
      <dgm:t>
        <a:bodyPr/>
        <a:lstStyle/>
        <a:p>
          <a:endParaRPr lang="fr-FR"/>
        </a:p>
      </dgm:t>
    </dgm:pt>
    <dgm:pt modelId="{C1D4B7B6-8DBB-426B-BFCE-46BC77C982BE}" type="pres">
      <dgm:prSet presAssocID="{F73B0DFF-54B4-4B34-A48E-28ABE1E87529}" presName="level3hierChild" presStyleCnt="0"/>
      <dgm:spPr/>
      <dgm:t>
        <a:bodyPr/>
        <a:lstStyle/>
        <a:p>
          <a:endParaRPr lang="fr-FR"/>
        </a:p>
      </dgm:t>
    </dgm:pt>
    <dgm:pt modelId="{28C51EE5-B6F9-4B44-A1F3-85EAE2A8A689}" type="pres">
      <dgm:prSet presAssocID="{6C9A807A-7F23-4458-80D4-51DFDCE37512}" presName="conn2-1" presStyleLbl="parChTrans1D4" presStyleIdx="2" presStyleCnt="5"/>
      <dgm:spPr/>
      <dgm:t>
        <a:bodyPr/>
        <a:lstStyle/>
        <a:p>
          <a:endParaRPr lang="fr-FR"/>
        </a:p>
      </dgm:t>
    </dgm:pt>
    <dgm:pt modelId="{B91A9C47-7D9C-4C84-9DCB-460DE71481D6}" type="pres">
      <dgm:prSet presAssocID="{6C9A807A-7F23-4458-80D4-51DFDCE37512}" presName="connTx" presStyleLbl="parChTrans1D4" presStyleIdx="2" presStyleCnt="5"/>
      <dgm:spPr/>
      <dgm:t>
        <a:bodyPr/>
        <a:lstStyle/>
        <a:p>
          <a:endParaRPr lang="fr-FR"/>
        </a:p>
      </dgm:t>
    </dgm:pt>
    <dgm:pt modelId="{221EF168-4267-49A2-9F2D-73A6858C5194}" type="pres">
      <dgm:prSet presAssocID="{11D98A32-85BE-4B5E-8016-884A3BD19A7B}" presName="root2" presStyleCnt="0"/>
      <dgm:spPr/>
      <dgm:t>
        <a:bodyPr/>
        <a:lstStyle/>
        <a:p>
          <a:endParaRPr lang="fr-FR"/>
        </a:p>
      </dgm:t>
    </dgm:pt>
    <dgm:pt modelId="{F3611557-4C97-4A7F-81FB-3ABB8ED31E67}" type="pres">
      <dgm:prSet presAssocID="{11D98A32-85BE-4B5E-8016-884A3BD19A7B}" presName="LevelTwoTextNode" presStyleLbl="node4" presStyleIdx="2" presStyleCnt="4">
        <dgm:presLayoutVars>
          <dgm:chPref val="3"/>
        </dgm:presLayoutVars>
      </dgm:prSet>
      <dgm:spPr/>
      <dgm:t>
        <a:bodyPr/>
        <a:lstStyle/>
        <a:p>
          <a:endParaRPr lang="fr-FR"/>
        </a:p>
      </dgm:t>
    </dgm:pt>
    <dgm:pt modelId="{8DD774B7-927B-4953-8A57-6F75FF2E7FA9}" type="pres">
      <dgm:prSet presAssocID="{11D98A32-85BE-4B5E-8016-884A3BD19A7B}" presName="level3hierChild" presStyleCnt="0"/>
      <dgm:spPr/>
      <dgm:t>
        <a:bodyPr/>
        <a:lstStyle/>
        <a:p>
          <a:endParaRPr lang="fr-FR"/>
        </a:p>
      </dgm:t>
    </dgm:pt>
    <dgm:pt modelId="{9CE135F5-F627-4442-81B2-3E157189BA22}" type="pres">
      <dgm:prSet presAssocID="{C253C3E6-CE6C-4A3B-821C-2D8C15197CCD}" presName="conn2-1" presStyleLbl="parChTrans1D4" presStyleIdx="3" presStyleCnt="5"/>
      <dgm:spPr/>
      <dgm:t>
        <a:bodyPr/>
        <a:lstStyle/>
        <a:p>
          <a:endParaRPr lang="fr-FR"/>
        </a:p>
      </dgm:t>
    </dgm:pt>
    <dgm:pt modelId="{58594BF6-B6C4-4461-9114-88C28A19D935}" type="pres">
      <dgm:prSet presAssocID="{C253C3E6-CE6C-4A3B-821C-2D8C15197CCD}" presName="connTx" presStyleLbl="parChTrans1D4" presStyleIdx="3" presStyleCnt="5"/>
      <dgm:spPr/>
      <dgm:t>
        <a:bodyPr/>
        <a:lstStyle/>
        <a:p>
          <a:endParaRPr lang="fr-FR"/>
        </a:p>
      </dgm:t>
    </dgm:pt>
    <dgm:pt modelId="{4C1F3460-56D5-4776-9575-F8C7D6B1A047}" type="pres">
      <dgm:prSet presAssocID="{FDFD4584-F080-479B-8B34-F487E9DFBC5E}" presName="root2" presStyleCnt="0"/>
      <dgm:spPr/>
      <dgm:t>
        <a:bodyPr/>
        <a:lstStyle/>
        <a:p>
          <a:endParaRPr lang="fr-FR"/>
        </a:p>
      </dgm:t>
    </dgm:pt>
    <dgm:pt modelId="{E928B1F2-5B09-40D4-911D-8E7FDEBE1823}" type="pres">
      <dgm:prSet presAssocID="{FDFD4584-F080-479B-8B34-F487E9DFBC5E}" presName="LevelTwoTextNode" presStyleLbl="node4" presStyleIdx="3" presStyleCnt="4">
        <dgm:presLayoutVars>
          <dgm:chPref val="3"/>
        </dgm:presLayoutVars>
      </dgm:prSet>
      <dgm:spPr/>
      <dgm:t>
        <a:bodyPr/>
        <a:lstStyle/>
        <a:p>
          <a:endParaRPr lang="fr-FR"/>
        </a:p>
      </dgm:t>
    </dgm:pt>
    <dgm:pt modelId="{837B0FCE-D011-4275-8CF4-FCB4E8D87F87}" type="pres">
      <dgm:prSet presAssocID="{FDFD4584-F080-479B-8B34-F487E9DFBC5E}" presName="level3hierChild" presStyleCnt="0"/>
      <dgm:spPr/>
      <dgm:t>
        <a:bodyPr/>
        <a:lstStyle/>
        <a:p>
          <a:endParaRPr lang="fr-FR"/>
        </a:p>
      </dgm:t>
    </dgm:pt>
    <dgm:pt modelId="{10237587-38B8-4BA2-8F83-61F0F22FC042}" type="pres">
      <dgm:prSet presAssocID="{0B691B24-2633-40E8-B166-C08C27351194}" presName="conn2-1" presStyleLbl="parChTrans1D3" presStyleIdx="1" presStyleCnt="2"/>
      <dgm:spPr/>
      <dgm:t>
        <a:bodyPr/>
        <a:lstStyle/>
        <a:p>
          <a:endParaRPr lang="fr-FR"/>
        </a:p>
      </dgm:t>
    </dgm:pt>
    <dgm:pt modelId="{636DA6A6-05FF-4FC9-9662-C81663673E1D}" type="pres">
      <dgm:prSet presAssocID="{0B691B24-2633-40E8-B166-C08C27351194}" presName="connTx" presStyleLbl="parChTrans1D3" presStyleIdx="1" presStyleCnt="2"/>
      <dgm:spPr/>
      <dgm:t>
        <a:bodyPr/>
        <a:lstStyle/>
        <a:p>
          <a:endParaRPr lang="fr-FR"/>
        </a:p>
      </dgm:t>
    </dgm:pt>
    <dgm:pt modelId="{D9D01EA9-6BD2-43F4-B3E2-09FAC4D69771}" type="pres">
      <dgm:prSet presAssocID="{B2B7D55B-30F8-4EFE-9F97-C79114FD5D08}" presName="root2" presStyleCnt="0"/>
      <dgm:spPr/>
      <dgm:t>
        <a:bodyPr/>
        <a:lstStyle/>
        <a:p>
          <a:endParaRPr lang="fr-FR"/>
        </a:p>
      </dgm:t>
    </dgm:pt>
    <dgm:pt modelId="{BA2D20E3-A401-47E2-96D4-7D0D6F0DA208}" type="pres">
      <dgm:prSet presAssocID="{B2B7D55B-30F8-4EFE-9F97-C79114FD5D08}" presName="LevelTwoTextNode" presStyleLbl="node3" presStyleIdx="1" presStyleCnt="2">
        <dgm:presLayoutVars>
          <dgm:chPref val="3"/>
        </dgm:presLayoutVars>
      </dgm:prSet>
      <dgm:spPr/>
      <dgm:t>
        <a:bodyPr/>
        <a:lstStyle/>
        <a:p>
          <a:endParaRPr lang="fr-FR"/>
        </a:p>
      </dgm:t>
    </dgm:pt>
    <dgm:pt modelId="{0D27CD29-A719-48C5-9BF2-406866B4FD50}" type="pres">
      <dgm:prSet presAssocID="{B2B7D55B-30F8-4EFE-9F97-C79114FD5D08}" presName="level3hierChild" presStyleCnt="0"/>
      <dgm:spPr/>
      <dgm:t>
        <a:bodyPr/>
        <a:lstStyle/>
        <a:p>
          <a:endParaRPr lang="fr-FR"/>
        </a:p>
      </dgm:t>
    </dgm:pt>
    <dgm:pt modelId="{98480D22-07BB-40F9-995B-301F9FA3038B}" type="pres">
      <dgm:prSet presAssocID="{3D4397F9-5D10-4BA1-9130-A6F7345BB9E2}" presName="conn2-1" presStyleLbl="parChTrans1D4" presStyleIdx="4" presStyleCnt="5"/>
      <dgm:spPr/>
      <dgm:t>
        <a:bodyPr/>
        <a:lstStyle/>
        <a:p>
          <a:endParaRPr lang="fr-FR"/>
        </a:p>
      </dgm:t>
    </dgm:pt>
    <dgm:pt modelId="{53604CB5-1286-4C4B-899D-FF776587A604}" type="pres">
      <dgm:prSet presAssocID="{3D4397F9-5D10-4BA1-9130-A6F7345BB9E2}" presName="connTx" presStyleLbl="parChTrans1D4" presStyleIdx="4" presStyleCnt="5"/>
      <dgm:spPr/>
      <dgm:t>
        <a:bodyPr/>
        <a:lstStyle/>
        <a:p>
          <a:endParaRPr lang="fr-FR"/>
        </a:p>
      </dgm:t>
    </dgm:pt>
    <dgm:pt modelId="{CE2F5C92-A865-4B1F-ADC1-2ED5360B2562}" type="pres">
      <dgm:prSet presAssocID="{DE92360B-F1E6-4870-98D8-3E24E59E2DCE}" presName="root2" presStyleCnt="0"/>
      <dgm:spPr/>
      <dgm:t>
        <a:bodyPr/>
        <a:lstStyle/>
        <a:p>
          <a:endParaRPr lang="fr-FR"/>
        </a:p>
      </dgm:t>
    </dgm:pt>
    <dgm:pt modelId="{92180E0B-CC79-44A0-AFE5-36FCD51596A9}" type="pres">
      <dgm:prSet presAssocID="{DE92360B-F1E6-4870-98D8-3E24E59E2DCE}" presName="LevelTwoTextNode" presStyleLbl="asst3" presStyleIdx="0" presStyleCnt="1" custLinFactY="12995" custLinFactNeighborX="-74136" custLinFactNeighborY="100000">
        <dgm:presLayoutVars>
          <dgm:chPref val="3"/>
        </dgm:presLayoutVars>
      </dgm:prSet>
      <dgm:spPr/>
      <dgm:t>
        <a:bodyPr/>
        <a:lstStyle/>
        <a:p>
          <a:endParaRPr lang="fr-FR"/>
        </a:p>
      </dgm:t>
    </dgm:pt>
    <dgm:pt modelId="{7CE02112-875C-47A3-A86C-7BE6D5226041}" type="pres">
      <dgm:prSet presAssocID="{DE92360B-F1E6-4870-98D8-3E24E59E2DCE}" presName="level3hierChild" presStyleCnt="0"/>
      <dgm:spPr/>
      <dgm:t>
        <a:bodyPr/>
        <a:lstStyle/>
        <a:p>
          <a:endParaRPr lang="fr-FR"/>
        </a:p>
      </dgm:t>
    </dgm:pt>
  </dgm:ptLst>
  <dgm:cxnLst>
    <dgm:cxn modelId="{A646A0D2-BFEB-4C65-B897-7B1C40F2F48B}" srcId="{12134593-A2E7-428C-8231-77078AA27EDA}" destId="{B2B7D55B-30F8-4EFE-9F97-C79114FD5D08}" srcOrd="1" destOrd="0" parTransId="{0B691B24-2633-40E8-B166-C08C27351194}" sibTransId="{314C3667-8CB6-41F9-9C5B-914DE6CC698F}"/>
    <dgm:cxn modelId="{7C567310-431D-413D-BAD5-29A2EA199232}" srcId="{9BCD508A-2A5D-458A-ACEC-83FC26056359}" destId="{12134593-A2E7-428C-8231-77078AA27EDA}" srcOrd="1" destOrd="0" parTransId="{8C949278-0BB4-48B0-BFD2-7B8392C851A0}" sibTransId="{DE167DDF-DF3B-48DF-872E-8B2A9698AA25}"/>
    <dgm:cxn modelId="{3F13AC2F-A3F4-49DB-A244-1FFE3FCBB256}" type="presOf" srcId="{C778C1F8-15B7-4F3F-ABF3-E2A1991017A5}" destId="{64553CAF-6FCB-493D-B2C3-A2AEE67C6F2D}" srcOrd="0" destOrd="0" presId="urn:microsoft.com/office/officeart/2005/8/layout/hierarchy2"/>
    <dgm:cxn modelId="{E10A32E1-58AB-4607-A2C8-61B14E7B6DBE}" type="presOf" srcId="{EFE06BD6-35CD-4B4B-A887-BE88FAE0EAEB}" destId="{0262A31F-FE6C-4087-89A1-06F5AAF21FC8}" srcOrd="0" destOrd="0" presId="urn:microsoft.com/office/officeart/2005/8/layout/hierarchy2"/>
    <dgm:cxn modelId="{F62755B9-EC1F-4515-BCFB-C78784C6B6DC}" type="presOf" srcId="{8C949278-0BB4-48B0-BFD2-7B8392C851A0}" destId="{AD7A449E-F1C2-4544-B76F-95B7EBE16784}" srcOrd="0" destOrd="0" presId="urn:microsoft.com/office/officeart/2005/8/layout/hierarchy2"/>
    <dgm:cxn modelId="{0EB0658A-1136-4AF2-A8D8-A7D795586744}" type="presOf" srcId="{B2B7D55B-30F8-4EFE-9F97-C79114FD5D08}" destId="{BA2D20E3-A401-47E2-96D4-7D0D6F0DA208}" srcOrd="0" destOrd="0" presId="urn:microsoft.com/office/officeart/2005/8/layout/hierarchy2"/>
    <dgm:cxn modelId="{50F734CF-7089-4A40-B882-24735FF46B9E}" type="presOf" srcId="{0B691B24-2633-40E8-B166-C08C27351194}" destId="{10237587-38B8-4BA2-8F83-61F0F22FC042}" srcOrd="0" destOrd="0" presId="urn:microsoft.com/office/officeart/2005/8/layout/hierarchy2"/>
    <dgm:cxn modelId="{227D7546-9C63-4968-8E85-9E99BD97C90A}" type="presOf" srcId="{C778C1F8-15B7-4F3F-ABF3-E2A1991017A5}" destId="{21B54F2F-CC56-4136-B4A4-40BFA1FF1E36}" srcOrd="1" destOrd="0" presId="urn:microsoft.com/office/officeart/2005/8/layout/hierarchy2"/>
    <dgm:cxn modelId="{457D93A0-5CAE-4786-8388-D23653032C56}" type="presOf" srcId="{D6E7862B-FC73-49B8-B8BD-9D09FDDF81DC}" destId="{225E2264-71C0-47C1-8BD0-77BA4FE42C68}" srcOrd="1" destOrd="0" presId="urn:microsoft.com/office/officeart/2005/8/layout/hierarchy2"/>
    <dgm:cxn modelId="{3DB1316B-F402-4F25-9682-048A9A14D665}" srcId="{2131BFFB-B71E-49F5-9529-E9EFC69E29DC}" destId="{FDFD4584-F080-479B-8B34-F487E9DFBC5E}" srcOrd="1" destOrd="0" parTransId="{C253C3E6-CE6C-4A3B-821C-2D8C15197CCD}" sibTransId="{E83A3E0D-0370-46AD-B463-1EE414A0E510}"/>
    <dgm:cxn modelId="{FB9C11B0-2CD1-4DFC-B4B7-6AFB8FBA12F7}" type="presOf" srcId="{12134593-A2E7-428C-8231-77078AA27EDA}" destId="{A634FCC3-8227-46D4-8B49-4FDFA546EEB5}" srcOrd="0" destOrd="0" presId="urn:microsoft.com/office/officeart/2005/8/layout/hierarchy2"/>
    <dgm:cxn modelId="{27E72ED5-7E9E-4955-B50A-0B3C76E5E3F2}" type="presOf" srcId="{6C9A807A-7F23-4458-80D4-51DFDCE37512}" destId="{B91A9C47-7D9C-4C84-9DCB-460DE71481D6}" srcOrd="1" destOrd="0" presId="urn:microsoft.com/office/officeart/2005/8/layout/hierarchy2"/>
    <dgm:cxn modelId="{73087BCC-DAA1-4D17-ABF7-746DF76D3240}" srcId="{EF034B56-78F9-4E31-B8CF-CCBE03339B1A}" destId="{11D98A32-85BE-4B5E-8016-884A3BD19A7B}" srcOrd="1" destOrd="0" parTransId="{6C9A807A-7F23-4458-80D4-51DFDCE37512}" sibTransId="{95B61BAC-33F4-4D62-87D3-970631F812DF}"/>
    <dgm:cxn modelId="{CD3C89EA-EBD7-4102-A87D-5D1BBE25AA5E}" type="presOf" srcId="{9BCD508A-2A5D-458A-ACEC-83FC26056359}" destId="{EC58B28D-6E0D-4DEF-BB89-96DA334A1FF6}" srcOrd="0" destOrd="0" presId="urn:microsoft.com/office/officeart/2005/8/layout/hierarchy2"/>
    <dgm:cxn modelId="{1FB5BE11-53A1-4978-9AFD-589C2673789D}" type="presOf" srcId="{17F15F56-BC98-4479-BF7B-F1828848EC1B}" destId="{EDB30AA9-6531-4561-89C4-B2C08D69DD8E}" srcOrd="0" destOrd="0" presId="urn:microsoft.com/office/officeart/2005/8/layout/hierarchy2"/>
    <dgm:cxn modelId="{4F638471-1728-4974-A096-3E0FD5840AD2}" srcId="{B2B7D55B-30F8-4EFE-9F97-C79114FD5D08}" destId="{DE92360B-F1E6-4870-98D8-3E24E59E2DCE}" srcOrd="0" destOrd="0" parTransId="{3D4397F9-5D10-4BA1-9130-A6F7345BB9E2}" sibTransId="{05C00D98-C16A-4F4C-81C8-8BFD361E8CD4}"/>
    <dgm:cxn modelId="{0E9FDC12-466B-4EC9-8AE9-CBEA81D4C5BB}" type="presOf" srcId="{0B691B24-2633-40E8-B166-C08C27351194}" destId="{636DA6A6-05FF-4FC9-9662-C81663673E1D}" srcOrd="1" destOrd="0" presId="urn:microsoft.com/office/officeart/2005/8/layout/hierarchy2"/>
    <dgm:cxn modelId="{E8C74814-A6FD-4346-8419-E2CE4E4F777F}" type="presOf" srcId="{B407F4FF-D998-403F-B48C-B90621CB07F7}" destId="{0FC2B2E5-B903-46E9-8D07-335B06E31B9B}" srcOrd="1" destOrd="0" presId="urn:microsoft.com/office/officeart/2005/8/layout/hierarchy2"/>
    <dgm:cxn modelId="{A220E67A-E763-4553-8D13-EFE62B3D297E}" srcId="{12134593-A2E7-428C-8231-77078AA27EDA}" destId="{2131BFFB-B71E-49F5-9529-E9EFC69E29DC}" srcOrd="0" destOrd="0" parTransId="{D6E7862B-FC73-49B8-B8BD-9D09FDDF81DC}" sibTransId="{30193A95-5F20-4A6F-8972-F674E07C986F}"/>
    <dgm:cxn modelId="{52C39D35-BEC0-4FA4-9AD0-B82BC448311F}" type="presOf" srcId="{1335EB39-A8E8-45CF-AD56-21963B7BD5B8}" destId="{DAEB5D9C-F3AC-4238-B76C-A0D9CA551DF0}" srcOrd="0" destOrd="0" presId="urn:microsoft.com/office/officeart/2005/8/layout/hierarchy2"/>
    <dgm:cxn modelId="{D7C535B3-B91A-4FBA-8D69-7650E092A542}" type="presOf" srcId="{DE92360B-F1E6-4870-98D8-3E24E59E2DCE}" destId="{92180E0B-CC79-44A0-AFE5-36FCD51596A9}" srcOrd="0" destOrd="0" presId="urn:microsoft.com/office/officeart/2005/8/layout/hierarchy2"/>
    <dgm:cxn modelId="{1E5D540E-133C-4061-BE57-0F805F322F9C}" type="presOf" srcId="{6C9A807A-7F23-4458-80D4-51DFDCE37512}" destId="{28C51EE5-B6F9-4B44-A1F3-85EAE2A8A689}" srcOrd="0" destOrd="0" presId="urn:microsoft.com/office/officeart/2005/8/layout/hierarchy2"/>
    <dgm:cxn modelId="{AF31146F-823D-4F8D-960C-2E428CAEC894}" type="presOf" srcId="{C253C3E6-CE6C-4A3B-821C-2D8C15197CCD}" destId="{9CE135F5-F627-4442-81B2-3E157189BA22}" srcOrd="0" destOrd="0" presId="urn:microsoft.com/office/officeart/2005/8/layout/hierarchy2"/>
    <dgm:cxn modelId="{E7BF0B3E-762A-4531-A493-F25238AB0222}" type="presOf" srcId="{11D98A32-85BE-4B5E-8016-884A3BD19A7B}" destId="{F3611557-4C97-4A7F-81FB-3ABB8ED31E67}" srcOrd="0" destOrd="0" presId="urn:microsoft.com/office/officeart/2005/8/layout/hierarchy2"/>
    <dgm:cxn modelId="{F1C2DD3E-FE96-4ADC-A929-1C813A5106E1}" type="presOf" srcId="{C253C3E6-CE6C-4A3B-821C-2D8C15197CCD}" destId="{58594BF6-B6C4-4461-9114-88C28A19D935}" srcOrd="1" destOrd="0" presId="urn:microsoft.com/office/officeart/2005/8/layout/hierarchy2"/>
    <dgm:cxn modelId="{1AB7E804-AAEC-47C4-B5DD-7D5D9EF9F1BF}" type="presOf" srcId="{3D4397F9-5D10-4BA1-9130-A6F7345BB9E2}" destId="{98480D22-07BB-40F9-995B-301F9FA3038B}" srcOrd="0" destOrd="0" presId="urn:microsoft.com/office/officeart/2005/8/layout/hierarchy2"/>
    <dgm:cxn modelId="{8BDEDAE5-B978-4BC7-B3A2-78FC01A38A7F}" srcId="{EF034B56-78F9-4E31-B8CF-CCBE03339B1A}" destId="{F73B0DFF-54B4-4B34-A48E-28ABE1E87529}" srcOrd="0" destOrd="0" parTransId="{B407F4FF-D998-403F-B48C-B90621CB07F7}" sibTransId="{88925DB1-D7A2-4CB4-8C6C-97AD080A4117}"/>
    <dgm:cxn modelId="{DB353D6B-1441-4FD6-A01B-7FCFF863F367}" type="presOf" srcId="{B407F4FF-D998-403F-B48C-B90621CB07F7}" destId="{AE309B4E-853B-4990-9562-2A59913F0D64}" srcOrd="0" destOrd="0" presId="urn:microsoft.com/office/officeart/2005/8/layout/hierarchy2"/>
    <dgm:cxn modelId="{AE7774C9-3769-4BC3-A480-B05DD6776399}" type="presOf" srcId="{F73B0DFF-54B4-4B34-A48E-28ABE1E87529}" destId="{DB3D646B-F057-46E1-9999-A6D765B30907}" srcOrd="0" destOrd="0" presId="urn:microsoft.com/office/officeart/2005/8/layout/hierarchy2"/>
    <dgm:cxn modelId="{E98FC07C-359D-42B3-8046-B016BCEA3C46}" type="presOf" srcId="{D6E7862B-FC73-49B8-B8BD-9D09FDDF81DC}" destId="{01EC6733-2564-4EB3-ADB0-2C55D63DA536}" srcOrd="0" destOrd="0" presId="urn:microsoft.com/office/officeart/2005/8/layout/hierarchy2"/>
    <dgm:cxn modelId="{4C2FBABA-123C-47FA-9F5A-0AF79D70CF1B}" type="presOf" srcId="{17F15F56-BC98-4479-BF7B-F1828848EC1B}" destId="{3B91E76F-9373-4DAF-A270-164FD0950F9A}" srcOrd="1" destOrd="0" presId="urn:microsoft.com/office/officeart/2005/8/layout/hierarchy2"/>
    <dgm:cxn modelId="{535B9719-E4A9-4F46-A7CD-3FA7C6D96EE3}" srcId="{EFE06BD6-35CD-4B4B-A887-BE88FAE0EAEB}" destId="{9BCD508A-2A5D-458A-ACEC-83FC26056359}" srcOrd="0" destOrd="0" parTransId="{39797A84-431E-46BA-A22F-1A34E6ACAD75}" sibTransId="{562C558E-F66D-45C2-9076-6EFD2B41CCE3}"/>
    <dgm:cxn modelId="{1B7A390A-D187-4631-8861-97D4F7EAA4D2}" type="presOf" srcId="{FDFD4584-F080-479B-8B34-F487E9DFBC5E}" destId="{E928B1F2-5B09-40D4-911D-8E7FDEBE1823}" srcOrd="0" destOrd="0" presId="urn:microsoft.com/office/officeart/2005/8/layout/hierarchy2"/>
    <dgm:cxn modelId="{34DE0184-9CF9-45E3-A882-5E388521B6C6}" type="presOf" srcId="{8C949278-0BB4-48B0-BFD2-7B8392C851A0}" destId="{3B04C072-42D6-4A40-A84B-5E4436A7B47B}" srcOrd="1" destOrd="0" presId="urn:microsoft.com/office/officeart/2005/8/layout/hierarchy2"/>
    <dgm:cxn modelId="{EFFC82E6-705D-41E9-8877-6CB29E532BA5}" srcId="{9BCD508A-2A5D-458A-ACEC-83FC26056359}" destId="{1335EB39-A8E8-45CF-AD56-21963B7BD5B8}" srcOrd="0" destOrd="0" parTransId="{17F15F56-BC98-4479-BF7B-F1828848EC1B}" sibTransId="{7CDF19FC-D929-44BC-A365-673FDC716229}"/>
    <dgm:cxn modelId="{986DB316-18C0-4352-9D8F-40F036128E9A}" srcId="{2131BFFB-B71E-49F5-9529-E9EFC69E29DC}" destId="{EF034B56-78F9-4E31-B8CF-CCBE03339B1A}" srcOrd="0" destOrd="0" parTransId="{C778C1F8-15B7-4F3F-ABF3-E2A1991017A5}" sibTransId="{1F6EF7E4-1C50-45E5-ACF6-BE991F850586}"/>
    <dgm:cxn modelId="{2287F151-4E05-43B4-9D7A-4323E13A0073}" type="presOf" srcId="{2131BFFB-B71E-49F5-9529-E9EFC69E29DC}" destId="{519CA7C5-2477-4C95-9565-CB01CDD958AC}" srcOrd="0" destOrd="0" presId="urn:microsoft.com/office/officeart/2005/8/layout/hierarchy2"/>
    <dgm:cxn modelId="{9DE67EE7-1A10-4805-911A-D877306B8B56}" type="presOf" srcId="{EF034B56-78F9-4E31-B8CF-CCBE03339B1A}" destId="{94118717-9791-4898-9C44-BE57DCEB5B8F}" srcOrd="0" destOrd="0" presId="urn:microsoft.com/office/officeart/2005/8/layout/hierarchy2"/>
    <dgm:cxn modelId="{373AC91C-49C3-4944-96C1-9DB5A19EC670}" type="presOf" srcId="{3D4397F9-5D10-4BA1-9130-A6F7345BB9E2}" destId="{53604CB5-1286-4C4B-899D-FF776587A604}" srcOrd="1" destOrd="0" presId="urn:microsoft.com/office/officeart/2005/8/layout/hierarchy2"/>
    <dgm:cxn modelId="{BA761F3E-AC5D-41ED-9744-91466F778570}" type="presParOf" srcId="{0262A31F-FE6C-4087-89A1-06F5AAF21FC8}" destId="{0E61B89B-3BF1-459E-A371-F453B9D551E1}" srcOrd="0" destOrd="0" presId="urn:microsoft.com/office/officeart/2005/8/layout/hierarchy2"/>
    <dgm:cxn modelId="{B4F8D0AC-8FD3-4E27-A6A6-23B237DF4952}" type="presParOf" srcId="{0E61B89B-3BF1-459E-A371-F453B9D551E1}" destId="{EC58B28D-6E0D-4DEF-BB89-96DA334A1FF6}" srcOrd="0" destOrd="0" presId="urn:microsoft.com/office/officeart/2005/8/layout/hierarchy2"/>
    <dgm:cxn modelId="{DE0FA79D-4FB1-44EA-A0F8-84B6F3D58DA1}" type="presParOf" srcId="{0E61B89B-3BF1-459E-A371-F453B9D551E1}" destId="{4017FFB3-50EB-4E88-8847-4859713C6D3C}" srcOrd="1" destOrd="0" presId="urn:microsoft.com/office/officeart/2005/8/layout/hierarchy2"/>
    <dgm:cxn modelId="{C2AAEA49-6D1D-4C51-A660-768D1ACF2434}" type="presParOf" srcId="{4017FFB3-50EB-4E88-8847-4859713C6D3C}" destId="{EDB30AA9-6531-4561-89C4-B2C08D69DD8E}" srcOrd="0" destOrd="0" presId="urn:microsoft.com/office/officeart/2005/8/layout/hierarchy2"/>
    <dgm:cxn modelId="{6EEC0606-EAB0-4C9D-851E-14A869F2043C}" type="presParOf" srcId="{EDB30AA9-6531-4561-89C4-B2C08D69DD8E}" destId="{3B91E76F-9373-4DAF-A270-164FD0950F9A}" srcOrd="0" destOrd="0" presId="urn:microsoft.com/office/officeart/2005/8/layout/hierarchy2"/>
    <dgm:cxn modelId="{47754170-7968-4270-BA09-1283BD0CCA36}" type="presParOf" srcId="{4017FFB3-50EB-4E88-8847-4859713C6D3C}" destId="{E7191E99-70C2-42FD-ACA7-B9EF0F7DC6A9}" srcOrd="1" destOrd="0" presId="urn:microsoft.com/office/officeart/2005/8/layout/hierarchy2"/>
    <dgm:cxn modelId="{A8195BAC-C3CC-42A9-9C4E-EE42ADC60F99}" type="presParOf" srcId="{E7191E99-70C2-42FD-ACA7-B9EF0F7DC6A9}" destId="{DAEB5D9C-F3AC-4238-B76C-A0D9CA551DF0}" srcOrd="0" destOrd="0" presId="urn:microsoft.com/office/officeart/2005/8/layout/hierarchy2"/>
    <dgm:cxn modelId="{C17FD517-00D2-4DDD-841A-E0A7D54D2399}" type="presParOf" srcId="{E7191E99-70C2-42FD-ACA7-B9EF0F7DC6A9}" destId="{3B3FD264-7761-4BEF-8A36-70F53B8E2B11}" srcOrd="1" destOrd="0" presId="urn:microsoft.com/office/officeart/2005/8/layout/hierarchy2"/>
    <dgm:cxn modelId="{F2E26480-CE9C-49F6-B79F-02B190F5F7D4}" type="presParOf" srcId="{4017FFB3-50EB-4E88-8847-4859713C6D3C}" destId="{AD7A449E-F1C2-4544-B76F-95B7EBE16784}" srcOrd="2" destOrd="0" presId="urn:microsoft.com/office/officeart/2005/8/layout/hierarchy2"/>
    <dgm:cxn modelId="{84831A9C-D13A-4FBC-A63A-FBBBECA68595}" type="presParOf" srcId="{AD7A449E-F1C2-4544-B76F-95B7EBE16784}" destId="{3B04C072-42D6-4A40-A84B-5E4436A7B47B}" srcOrd="0" destOrd="0" presId="urn:microsoft.com/office/officeart/2005/8/layout/hierarchy2"/>
    <dgm:cxn modelId="{CBF4FFFF-A4D4-43EB-9737-6F46155B2DB2}" type="presParOf" srcId="{4017FFB3-50EB-4E88-8847-4859713C6D3C}" destId="{01AB5643-FE06-4807-B0A6-D69124CDA19F}" srcOrd="3" destOrd="0" presId="urn:microsoft.com/office/officeart/2005/8/layout/hierarchy2"/>
    <dgm:cxn modelId="{09DCBA78-89CF-499B-B61E-F81EC864785F}" type="presParOf" srcId="{01AB5643-FE06-4807-B0A6-D69124CDA19F}" destId="{A634FCC3-8227-46D4-8B49-4FDFA546EEB5}" srcOrd="0" destOrd="0" presId="urn:microsoft.com/office/officeart/2005/8/layout/hierarchy2"/>
    <dgm:cxn modelId="{89CAB8BB-F9C2-43C1-977A-7954F0B46D02}" type="presParOf" srcId="{01AB5643-FE06-4807-B0A6-D69124CDA19F}" destId="{BEFD9BC5-10FD-480D-A179-75AC044F6DBA}" srcOrd="1" destOrd="0" presId="urn:microsoft.com/office/officeart/2005/8/layout/hierarchy2"/>
    <dgm:cxn modelId="{D93F502A-CFF5-49F9-B86A-179D4D2C2773}" type="presParOf" srcId="{BEFD9BC5-10FD-480D-A179-75AC044F6DBA}" destId="{01EC6733-2564-4EB3-ADB0-2C55D63DA536}" srcOrd="0" destOrd="0" presId="urn:microsoft.com/office/officeart/2005/8/layout/hierarchy2"/>
    <dgm:cxn modelId="{25A166AA-353D-4E60-8226-A4ED604FA4A4}" type="presParOf" srcId="{01EC6733-2564-4EB3-ADB0-2C55D63DA536}" destId="{225E2264-71C0-47C1-8BD0-77BA4FE42C68}" srcOrd="0" destOrd="0" presId="urn:microsoft.com/office/officeart/2005/8/layout/hierarchy2"/>
    <dgm:cxn modelId="{571E4073-63EA-4674-A851-764AFE054DE9}" type="presParOf" srcId="{BEFD9BC5-10FD-480D-A179-75AC044F6DBA}" destId="{61A1942F-129B-4369-820C-36FA444C4CE6}" srcOrd="1" destOrd="0" presId="urn:microsoft.com/office/officeart/2005/8/layout/hierarchy2"/>
    <dgm:cxn modelId="{D7F91AB8-CDB0-451F-A7C4-D111DB9DC243}" type="presParOf" srcId="{61A1942F-129B-4369-820C-36FA444C4CE6}" destId="{519CA7C5-2477-4C95-9565-CB01CDD958AC}" srcOrd="0" destOrd="0" presId="urn:microsoft.com/office/officeart/2005/8/layout/hierarchy2"/>
    <dgm:cxn modelId="{5EF23E03-6A2A-4D67-81FD-C1534A1342D9}" type="presParOf" srcId="{61A1942F-129B-4369-820C-36FA444C4CE6}" destId="{C52A4CE9-8A03-41B7-A958-435408FF6723}" srcOrd="1" destOrd="0" presId="urn:microsoft.com/office/officeart/2005/8/layout/hierarchy2"/>
    <dgm:cxn modelId="{92618911-8AF5-457E-B420-CD48B99E55ED}" type="presParOf" srcId="{C52A4CE9-8A03-41B7-A958-435408FF6723}" destId="{64553CAF-6FCB-493D-B2C3-A2AEE67C6F2D}" srcOrd="0" destOrd="0" presId="urn:microsoft.com/office/officeart/2005/8/layout/hierarchy2"/>
    <dgm:cxn modelId="{FE9AEC1A-076F-4E69-88A0-357872979970}" type="presParOf" srcId="{64553CAF-6FCB-493D-B2C3-A2AEE67C6F2D}" destId="{21B54F2F-CC56-4136-B4A4-40BFA1FF1E36}" srcOrd="0" destOrd="0" presId="urn:microsoft.com/office/officeart/2005/8/layout/hierarchy2"/>
    <dgm:cxn modelId="{F2527BE2-EE75-465D-BAF0-C9420039679F}" type="presParOf" srcId="{C52A4CE9-8A03-41B7-A958-435408FF6723}" destId="{355D9D2C-CA48-4AD2-9D2B-41A622280A57}" srcOrd="1" destOrd="0" presId="urn:microsoft.com/office/officeart/2005/8/layout/hierarchy2"/>
    <dgm:cxn modelId="{DFCEBA9F-BB75-445A-91BC-CA7D1B985AA1}" type="presParOf" srcId="{355D9D2C-CA48-4AD2-9D2B-41A622280A57}" destId="{94118717-9791-4898-9C44-BE57DCEB5B8F}" srcOrd="0" destOrd="0" presId="urn:microsoft.com/office/officeart/2005/8/layout/hierarchy2"/>
    <dgm:cxn modelId="{C99074D7-B711-4307-BB84-58EB74024C26}" type="presParOf" srcId="{355D9D2C-CA48-4AD2-9D2B-41A622280A57}" destId="{1B8B1E95-14EF-47A6-9F9E-A130DCC5B575}" srcOrd="1" destOrd="0" presId="urn:microsoft.com/office/officeart/2005/8/layout/hierarchy2"/>
    <dgm:cxn modelId="{4E7BACC7-1ED9-4FC5-877F-B59D0D4EFDEA}" type="presParOf" srcId="{1B8B1E95-14EF-47A6-9F9E-A130DCC5B575}" destId="{AE309B4E-853B-4990-9562-2A59913F0D64}" srcOrd="0" destOrd="0" presId="urn:microsoft.com/office/officeart/2005/8/layout/hierarchy2"/>
    <dgm:cxn modelId="{1049FDA5-9758-4045-A289-21655B058DC1}" type="presParOf" srcId="{AE309B4E-853B-4990-9562-2A59913F0D64}" destId="{0FC2B2E5-B903-46E9-8D07-335B06E31B9B}" srcOrd="0" destOrd="0" presId="urn:microsoft.com/office/officeart/2005/8/layout/hierarchy2"/>
    <dgm:cxn modelId="{7E64F7AD-5605-4291-86D8-D7869E73C626}" type="presParOf" srcId="{1B8B1E95-14EF-47A6-9F9E-A130DCC5B575}" destId="{08CC9451-F9AF-499A-B379-DEFFB489B2C3}" srcOrd="1" destOrd="0" presId="urn:microsoft.com/office/officeart/2005/8/layout/hierarchy2"/>
    <dgm:cxn modelId="{4AA6637C-ABD3-4D9E-9714-588230D5A52B}" type="presParOf" srcId="{08CC9451-F9AF-499A-B379-DEFFB489B2C3}" destId="{DB3D646B-F057-46E1-9999-A6D765B30907}" srcOrd="0" destOrd="0" presId="urn:microsoft.com/office/officeart/2005/8/layout/hierarchy2"/>
    <dgm:cxn modelId="{DAE04A26-D570-457F-80F0-DF8062D48F58}" type="presParOf" srcId="{08CC9451-F9AF-499A-B379-DEFFB489B2C3}" destId="{C1D4B7B6-8DBB-426B-BFCE-46BC77C982BE}" srcOrd="1" destOrd="0" presId="urn:microsoft.com/office/officeart/2005/8/layout/hierarchy2"/>
    <dgm:cxn modelId="{7589C932-A2B2-4EEF-96B4-32DE43218293}" type="presParOf" srcId="{1B8B1E95-14EF-47A6-9F9E-A130DCC5B575}" destId="{28C51EE5-B6F9-4B44-A1F3-85EAE2A8A689}" srcOrd="2" destOrd="0" presId="urn:microsoft.com/office/officeart/2005/8/layout/hierarchy2"/>
    <dgm:cxn modelId="{1CD118E5-A587-4F07-82F2-0D3F19303207}" type="presParOf" srcId="{28C51EE5-B6F9-4B44-A1F3-85EAE2A8A689}" destId="{B91A9C47-7D9C-4C84-9DCB-460DE71481D6}" srcOrd="0" destOrd="0" presId="urn:microsoft.com/office/officeart/2005/8/layout/hierarchy2"/>
    <dgm:cxn modelId="{D7880A8B-4270-4D14-8C76-5B1088BF30B3}" type="presParOf" srcId="{1B8B1E95-14EF-47A6-9F9E-A130DCC5B575}" destId="{221EF168-4267-49A2-9F2D-73A6858C5194}" srcOrd="3" destOrd="0" presId="urn:microsoft.com/office/officeart/2005/8/layout/hierarchy2"/>
    <dgm:cxn modelId="{BA3794AB-1A04-4EE3-9654-799581FED4FA}" type="presParOf" srcId="{221EF168-4267-49A2-9F2D-73A6858C5194}" destId="{F3611557-4C97-4A7F-81FB-3ABB8ED31E67}" srcOrd="0" destOrd="0" presId="urn:microsoft.com/office/officeart/2005/8/layout/hierarchy2"/>
    <dgm:cxn modelId="{9E3BBDFF-0885-40AC-A161-5279B0958CF8}" type="presParOf" srcId="{221EF168-4267-49A2-9F2D-73A6858C5194}" destId="{8DD774B7-927B-4953-8A57-6F75FF2E7FA9}" srcOrd="1" destOrd="0" presId="urn:microsoft.com/office/officeart/2005/8/layout/hierarchy2"/>
    <dgm:cxn modelId="{F1C3077F-39AF-4D4F-B204-36CB8F2563C0}" type="presParOf" srcId="{C52A4CE9-8A03-41B7-A958-435408FF6723}" destId="{9CE135F5-F627-4442-81B2-3E157189BA22}" srcOrd="2" destOrd="0" presId="urn:microsoft.com/office/officeart/2005/8/layout/hierarchy2"/>
    <dgm:cxn modelId="{35379623-884C-45DC-B136-AAEA90FC7974}" type="presParOf" srcId="{9CE135F5-F627-4442-81B2-3E157189BA22}" destId="{58594BF6-B6C4-4461-9114-88C28A19D935}" srcOrd="0" destOrd="0" presId="urn:microsoft.com/office/officeart/2005/8/layout/hierarchy2"/>
    <dgm:cxn modelId="{B844DB89-C051-438F-B52D-3CC36B2CD2D9}" type="presParOf" srcId="{C52A4CE9-8A03-41B7-A958-435408FF6723}" destId="{4C1F3460-56D5-4776-9575-F8C7D6B1A047}" srcOrd="3" destOrd="0" presId="urn:microsoft.com/office/officeart/2005/8/layout/hierarchy2"/>
    <dgm:cxn modelId="{C5401996-6A2E-43CF-8AD3-52E870EA7B6F}" type="presParOf" srcId="{4C1F3460-56D5-4776-9575-F8C7D6B1A047}" destId="{E928B1F2-5B09-40D4-911D-8E7FDEBE1823}" srcOrd="0" destOrd="0" presId="urn:microsoft.com/office/officeart/2005/8/layout/hierarchy2"/>
    <dgm:cxn modelId="{927F2B6C-40B7-42C3-91BA-BDBE31E95703}" type="presParOf" srcId="{4C1F3460-56D5-4776-9575-F8C7D6B1A047}" destId="{837B0FCE-D011-4275-8CF4-FCB4E8D87F87}" srcOrd="1" destOrd="0" presId="urn:microsoft.com/office/officeart/2005/8/layout/hierarchy2"/>
    <dgm:cxn modelId="{5336C115-1BB8-4A61-A53E-03F9AF96764E}" type="presParOf" srcId="{BEFD9BC5-10FD-480D-A179-75AC044F6DBA}" destId="{10237587-38B8-4BA2-8F83-61F0F22FC042}" srcOrd="2" destOrd="0" presId="urn:microsoft.com/office/officeart/2005/8/layout/hierarchy2"/>
    <dgm:cxn modelId="{E0132678-AA39-467D-929B-6326E1899F82}" type="presParOf" srcId="{10237587-38B8-4BA2-8F83-61F0F22FC042}" destId="{636DA6A6-05FF-4FC9-9662-C81663673E1D}" srcOrd="0" destOrd="0" presId="urn:microsoft.com/office/officeart/2005/8/layout/hierarchy2"/>
    <dgm:cxn modelId="{1A73077E-C739-4FCD-B51F-7903E78A28CA}" type="presParOf" srcId="{BEFD9BC5-10FD-480D-A179-75AC044F6DBA}" destId="{D9D01EA9-6BD2-43F4-B3E2-09FAC4D69771}" srcOrd="3" destOrd="0" presId="urn:microsoft.com/office/officeart/2005/8/layout/hierarchy2"/>
    <dgm:cxn modelId="{8DF260C6-0C41-4598-8AC9-BD94CD619895}" type="presParOf" srcId="{D9D01EA9-6BD2-43F4-B3E2-09FAC4D69771}" destId="{BA2D20E3-A401-47E2-96D4-7D0D6F0DA208}" srcOrd="0" destOrd="0" presId="urn:microsoft.com/office/officeart/2005/8/layout/hierarchy2"/>
    <dgm:cxn modelId="{9FFE26BF-621D-423A-8340-A1E0B5A60614}" type="presParOf" srcId="{D9D01EA9-6BD2-43F4-B3E2-09FAC4D69771}" destId="{0D27CD29-A719-48C5-9BF2-406866B4FD50}" srcOrd="1" destOrd="0" presId="urn:microsoft.com/office/officeart/2005/8/layout/hierarchy2"/>
    <dgm:cxn modelId="{71B638E1-F38C-4B46-B7BB-485F661A74F5}" type="presParOf" srcId="{0D27CD29-A719-48C5-9BF2-406866B4FD50}" destId="{98480D22-07BB-40F9-995B-301F9FA3038B}" srcOrd="0" destOrd="0" presId="urn:microsoft.com/office/officeart/2005/8/layout/hierarchy2"/>
    <dgm:cxn modelId="{91AB83FD-AD20-4D5B-A8CF-A5B9B0817AA6}" type="presParOf" srcId="{98480D22-07BB-40F9-995B-301F9FA3038B}" destId="{53604CB5-1286-4C4B-899D-FF776587A604}" srcOrd="0" destOrd="0" presId="urn:microsoft.com/office/officeart/2005/8/layout/hierarchy2"/>
    <dgm:cxn modelId="{0D3F1B42-F6BD-4F8E-971E-F86F9C266B46}" type="presParOf" srcId="{0D27CD29-A719-48C5-9BF2-406866B4FD50}" destId="{CE2F5C92-A865-4B1F-ADC1-2ED5360B2562}" srcOrd="1" destOrd="0" presId="urn:microsoft.com/office/officeart/2005/8/layout/hierarchy2"/>
    <dgm:cxn modelId="{2A7CDB35-F4D7-47B3-A2B7-091F05CA1585}" type="presParOf" srcId="{CE2F5C92-A865-4B1F-ADC1-2ED5360B2562}" destId="{92180E0B-CC79-44A0-AFE5-36FCD51596A9}" srcOrd="0" destOrd="0" presId="urn:microsoft.com/office/officeart/2005/8/layout/hierarchy2"/>
    <dgm:cxn modelId="{D99563D2-41DA-4438-B8D6-9DA87712A01C}" type="presParOf" srcId="{CE2F5C92-A865-4B1F-ADC1-2ED5360B2562}" destId="{7CE02112-875C-47A3-A86C-7BE6D5226041}" srcOrd="1" destOrd="0" presId="urn:microsoft.com/office/officeart/2005/8/layout/hierarchy2"/>
  </dgm:cxnLst>
  <dgm:bg/>
  <dgm:whole>
    <a:ln>
      <a:noFill/>
    </a:ln>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E06BD6-35CD-4B4B-A887-BE88FAE0EAEB}" type="doc">
      <dgm:prSet loTypeId="urn:microsoft.com/office/officeart/2005/8/layout/hierarchy2" loCatId="hierarchy" qsTypeId="urn:microsoft.com/office/officeart/2005/8/quickstyle/simple1" qsCatId="simple" csTypeId="urn:microsoft.com/office/officeart/2005/8/colors/accent0_1" csCatId="mainScheme" phldr="1"/>
      <dgm:spPr/>
      <dgm:t>
        <a:bodyPr/>
        <a:lstStyle/>
        <a:p>
          <a:endParaRPr lang="fr-FR"/>
        </a:p>
      </dgm:t>
    </dgm:pt>
    <dgm:pt modelId="{9BCD508A-2A5D-458A-ACEC-83FC26056359}">
      <dgm:prSet phldrT="[Text]" custT="1"/>
      <dgm:spPr>
        <a:solidFill>
          <a:schemeClr val="bg1">
            <a:lumMod val="85000"/>
          </a:schemeClr>
        </a:solidFill>
        <a:ln>
          <a:solidFill>
            <a:schemeClr val="tx1"/>
          </a:solidFill>
        </a:ln>
      </dgm:spPr>
      <dgm:t>
        <a:bodyPr/>
        <a:lstStyle/>
        <a:p>
          <a:r>
            <a:rPr lang="fr-FR" sz="1400" b="1" dirty="0" smtClean="0"/>
            <a:t>Population en âge de travailler</a:t>
          </a:r>
          <a:endParaRPr lang="fr-FR" sz="1400" b="1" dirty="0"/>
        </a:p>
      </dgm:t>
    </dgm:pt>
    <dgm:pt modelId="{39797A84-431E-46BA-A22F-1A34E6ACAD75}" type="parTrans" cxnId="{535B9719-E4A9-4F46-A7CD-3FA7C6D96EE3}">
      <dgm:prSet/>
      <dgm:spPr/>
      <dgm:t>
        <a:bodyPr/>
        <a:lstStyle/>
        <a:p>
          <a:endParaRPr lang="fr-FR" sz="1400" b="1"/>
        </a:p>
      </dgm:t>
    </dgm:pt>
    <dgm:pt modelId="{562C558E-F66D-45C2-9076-6EFD2B41CCE3}" type="sibTrans" cxnId="{535B9719-E4A9-4F46-A7CD-3FA7C6D96EE3}">
      <dgm:prSet/>
      <dgm:spPr/>
      <dgm:t>
        <a:bodyPr/>
        <a:lstStyle/>
        <a:p>
          <a:endParaRPr lang="fr-FR" sz="1400" b="1"/>
        </a:p>
      </dgm:t>
    </dgm:pt>
    <dgm:pt modelId="{12134593-A2E7-428C-8231-77078AA27EDA}">
      <dgm:prSet phldrT="[Text]" custT="1"/>
      <dgm:spPr>
        <a:solidFill>
          <a:schemeClr val="bg1">
            <a:lumMod val="85000"/>
          </a:schemeClr>
        </a:solidFill>
        <a:ln>
          <a:solidFill>
            <a:schemeClr val="tx1"/>
          </a:solidFill>
        </a:ln>
      </dgm:spPr>
      <dgm:t>
        <a:bodyPr/>
        <a:lstStyle/>
        <a:p>
          <a:r>
            <a:rPr lang="fr-FR" sz="1400" b="1" dirty="0" smtClean="0"/>
            <a:t>Population Active </a:t>
          </a:r>
          <a:endParaRPr lang="fr-FR" sz="1400" b="1" dirty="0"/>
        </a:p>
      </dgm:t>
    </dgm:pt>
    <dgm:pt modelId="{8C949278-0BB4-48B0-BFD2-7B8392C851A0}" type="parTrans" cxnId="{7C567310-431D-413D-BAD5-29A2EA199232}">
      <dgm:prSet custT="1"/>
      <dgm:spPr/>
      <dgm:t>
        <a:bodyPr/>
        <a:lstStyle/>
        <a:p>
          <a:endParaRPr lang="fr-FR" sz="1400" b="1"/>
        </a:p>
      </dgm:t>
    </dgm:pt>
    <dgm:pt modelId="{DE167DDF-DF3B-48DF-872E-8B2A9698AA25}" type="sibTrans" cxnId="{7C567310-431D-413D-BAD5-29A2EA199232}">
      <dgm:prSet/>
      <dgm:spPr/>
      <dgm:t>
        <a:bodyPr/>
        <a:lstStyle/>
        <a:p>
          <a:endParaRPr lang="fr-FR" sz="1400" b="1"/>
        </a:p>
      </dgm:t>
    </dgm:pt>
    <dgm:pt modelId="{2131BFFB-B71E-49F5-9529-E9EFC69E29DC}">
      <dgm:prSet custT="1"/>
      <dgm:spPr>
        <a:solidFill>
          <a:schemeClr val="bg1">
            <a:lumMod val="85000"/>
          </a:schemeClr>
        </a:solidFill>
        <a:ln>
          <a:solidFill>
            <a:schemeClr val="tx1"/>
          </a:solidFill>
        </a:ln>
      </dgm:spPr>
      <dgm:t>
        <a:bodyPr/>
        <a:lstStyle/>
        <a:p>
          <a:r>
            <a:rPr lang="fr-FR" sz="1400" b="1" dirty="0" smtClean="0"/>
            <a:t>Population Active Occupée  </a:t>
          </a:r>
          <a:endParaRPr lang="fr-FR" sz="1400" b="1" dirty="0"/>
        </a:p>
      </dgm:t>
    </dgm:pt>
    <dgm:pt modelId="{D6E7862B-FC73-49B8-B8BD-9D09FDDF81DC}" type="parTrans" cxnId="{A220E67A-E763-4553-8D13-EFE62B3D297E}">
      <dgm:prSet custT="1"/>
      <dgm:spPr/>
      <dgm:t>
        <a:bodyPr/>
        <a:lstStyle/>
        <a:p>
          <a:endParaRPr lang="fr-FR" sz="1400" b="1"/>
        </a:p>
      </dgm:t>
    </dgm:pt>
    <dgm:pt modelId="{30193A95-5F20-4A6F-8972-F674E07C986F}" type="sibTrans" cxnId="{A220E67A-E763-4553-8D13-EFE62B3D297E}">
      <dgm:prSet/>
      <dgm:spPr/>
      <dgm:t>
        <a:bodyPr/>
        <a:lstStyle/>
        <a:p>
          <a:endParaRPr lang="fr-FR" sz="1400" b="1"/>
        </a:p>
      </dgm:t>
    </dgm:pt>
    <dgm:pt modelId="{B2B7D55B-30F8-4EFE-9F97-C79114FD5D08}">
      <dgm:prSet custT="1"/>
      <dgm:spPr>
        <a:solidFill>
          <a:srgbClr val="FF0000"/>
        </a:solidFill>
      </dgm:spPr>
      <dgm:t>
        <a:bodyPr/>
        <a:lstStyle/>
        <a:p>
          <a:r>
            <a:rPr lang="fr-FR" sz="1400" b="1" dirty="0" smtClean="0"/>
            <a:t>Population en Chômage</a:t>
          </a:r>
          <a:endParaRPr lang="fr-FR" sz="1400" b="1" dirty="0"/>
        </a:p>
      </dgm:t>
    </dgm:pt>
    <dgm:pt modelId="{0B691B24-2633-40E8-B166-C08C27351194}" type="parTrans" cxnId="{A646A0D2-BFEB-4C65-B897-7B1C40F2F48B}">
      <dgm:prSet custT="1"/>
      <dgm:spPr/>
      <dgm:t>
        <a:bodyPr/>
        <a:lstStyle/>
        <a:p>
          <a:endParaRPr lang="fr-FR" sz="1400" b="1"/>
        </a:p>
      </dgm:t>
    </dgm:pt>
    <dgm:pt modelId="{314C3667-8CB6-41F9-9C5B-914DE6CC698F}" type="sibTrans" cxnId="{A646A0D2-BFEB-4C65-B897-7B1C40F2F48B}">
      <dgm:prSet/>
      <dgm:spPr/>
      <dgm:t>
        <a:bodyPr/>
        <a:lstStyle/>
        <a:p>
          <a:endParaRPr lang="fr-FR" sz="1400" b="1"/>
        </a:p>
      </dgm:t>
    </dgm:pt>
    <dgm:pt modelId="{DE92360B-F1E6-4870-98D8-3E24E59E2DCE}" type="asst">
      <dgm:prSet custT="1"/>
      <dgm:spPr>
        <a:solidFill>
          <a:srgbClr val="BE4B48"/>
        </a:solidFill>
      </dgm:spPr>
      <dgm:t>
        <a:bodyPr/>
        <a:lstStyle/>
        <a:p>
          <a:r>
            <a:rPr lang="fr-FR" sz="1400" b="1" dirty="0" smtClean="0"/>
            <a:t>Les Découragés</a:t>
          </a:r>
          <a:endParaRPr lang="fr-FR" sz="1400" b="1" dirty="0"/>
        </a:p>
      </dgm:t>
    </dgm:pt>
    <dgm:pt modelId="{3D4397F9-5D10-4BA1-9130-A6F7345BB9E2}" type="parTrans" cxnId="{4F638471-1728-4974-A096-3E0FD5840AD2}">
      <dgm:prSet custT="1"/>
      <dgm:spPr>
        <a:ln>
          <a:noFill/>
        </a:ln>
      </dgm:spPr>
      <dgm:t>
        <a:bodyPr/>
        <a:lstStyle/>
        <a:p>
          <a:endParaRPr lang="fr-FR" sz="1400" b="1"/>
        </a:p>
      </dgm:t>
    </dgm:pt>
    <dgm:pt modelId="{05C00D98-C16A-4F4C-81C8-8BFD361E8CD4}" type="sibTrans" cxnId="{4F638471-1728-4974-A096-3E0FD5840AD2}">
      <dgm:prSet/>
      <dgm:spPr/>
      <dgm:t>
        <a:bodyPr/>
        <a:lstStyle/>
        <a:p>
          <a:endParaRPr lang="fr-FR" sz="1400" b="1"/>
        </a:p>
      </dgm:t>
    </dgm:pt>
    <dgm:pt modelId="{1335EB39-A8E8-45CF-AD56-21963B7BD5B8}">
      <dgm:prSet phldrT="[Text]" custT="1"/>
      <dgm:spPr>
        <a:solidFill>
          <a:srgbClr val="FF0000"/>
        </a:solidFill>
        <a:ln>
          <a:solidFill>
            <a:schemeClr val="tx1"/>
          </a:solidFill>
        </a:ln>
      </dgm:spPr>
      <dgm:t>
        <a:bodyPr/>
        <a:lstStyle/>
        <a:p>
          <a:r>
            <a:rPr lang="fr-FR" sz="1400" b="1" dirty="0" smtClean="0"/>
            <a:t>Population Inactive </a:t>
          </a:r>
          <a:endParaRPr lang="fr-FR" sz="1400" b="1" dirty="0"/>
        </a:p>
      </dgm:t>
    </dgm:pt>
    <dgm:pt modelId="{17F15F56-BC98-4479-BF7B-F1828848EC1B}" type="parTrans" cxnId="{EFFC82E6-705D-41E9-8877-6CB29E532BA5}">
      <dgm:prSet custT="1"/>
      <dgm:spPr/>
      <dgm:t>
        <a:bodyPr/>
        <a:lstStyle/>
        <a:p>
          <a:endParaRPr lang="fr-FR" sz="1400" b="1"/>
        </a:p>
      </dgm:t>
    </dgm:pt>
    <dgm:pt modelId="{7CDF19FC-D929-44BC-A365-673FDC716229}" type="sibTrans" cxnId="{EFFC82E6-705D-41E9-8877-6CB29E532BA5}">
      <dgm:prSet/>
      <dgm:spPr/>
      <dgm:t>
        <a:bodyPr/>
        <a:lstStyle/>
        <a:p>
          <a:endParaRPr lang="fr-FR" sz="1400" b="1"/>
        </a:p>
      </dgm:t>
    </dgm:pt>
    <dgm:pt modelId="{EF034B56-78F9-4E31-B8CF-CCBE03339B1A}">
      <dgm:prSet custT="1">
        <dgm:style>
          <a:lnRef idx="2">
            <a:schemeClr val="accent3"/>
          </a:lnRef>
          <a:fillRef idx="1">
            <a:schemeClr val="lt1"/>
          </a:fillRef>
          <a:effectRef idx="0">
            <a:schemeClr val="accent3"/>
          </a:effectRef>
          <a:fontRef idx="minor">
            <a:schemeClr val="dk1"/>
          </a:fontRef>
        </dgm:style>
      </dgm:prSet>
      <dgm:spPr>
        <a:solidFill>
          <a:srgbClr val="FF0000"/>
        </a:solidFill>
        <a:ln>
          <a:solidFill>
            <a:schemeClr val="tx1"/>
          </a:solidFill>
        </a:ln>
      </dgm:spPr>
      <dgm:t>
        <a:bodyPr/>
        <a:lstStyle/>
        <a:p>
          <a:r>
            <a:rPr lang="fr-FR" sz="1400" b="1" dirty="0" smtClean="0"/>
            <a:t>Population Sous-employé</a:t>
          </a:r>
          <a:endParaRPr lang="fr-FR" sz="1400" b="1" dirty="0"/>
        </a:p>
      </dgm:t>
    </dgm:pt>
    <dgm:pt modelId="{C778C1F8-15B7-4F3F-ABF3-E2A1991017A5}" type="parTrans" cxnId="{986DB316-18C0-4352-9D8F-40F036128E9A}">
      <dgm:prSet custT="1"/>
      <dgm:spPr/>
      <dgm:t>
        <a:bodyPr/>
        <a:lstStyle/>
        <a:p>
          <a:endParaRPr lang="fr-FR" sz="700"/>
        </a:p>
      </dgm:t>
    </dgm:pt>
    <dgm:pt modelId="{1F6EF7E4-1C50-45E5-ACF6-BE991F850586}" type="sibTrans" cxnId="{986DB316-18C0-4352-9D8F-40F036128E9A}">
      <dgm:prSet/>
      <dgm:spPr/>
      <dgm:t>
        <a:bodyPr/>
        <a:lstStyle/>
        <a:p>
          <a:endParaRPr lang="fr-FR" sz="2400"/>
        </a:p>
      </dgm:t>
    </dgm:pt>
    <dgm:pt modelId="{F73B0DFF-54B4-4B34-A48E-28ABE1E87529}">
      <dgm:prSet custT="1"/>
      <dgm:spPr>
        <a:solidFill>
          <a:srgbClr val="FFC000"/>
        </a:solidFill>
      </dgm:spPr>
      <dgm:t>
        <a:bodyPr/>
        <a:lstStyle/>
        <a:p>
          <a:r>
            <a:rPr lang="fr-FR" sz="1400" b="1" dirty="0" smtClean="0"/>
            <a:t>Sous-emploi lié à la durée de travail</a:t>
          </a:r>
          <a:endParaRPr lang="fr-FR" sz="1400" b="1" dirty="0"/>
        </a:p>
      </dgm:t>
    </dgm:pt>
    <dgm:pt modelId="{B407F4FF-D998-403F-B48C-B90621CB07F7}" type="parTrans" cxnId="{8BDEDAE5-B978-4BC7-B3A2-78FC01A38A7F}">
      <dgm:prSet custT="1">
        <dgm:style>
          <a:lnRef idx="1">
            <a:schemeClr val="accent6"/>
          </a:lnRef>
          <a:fillRef idx="0">
            <a:schemeClr val="accent6"/>
          </a:fillRef>
          <a:effectRef idx="0">
            <a:schemeClr val="accent6"/>
          </a:effectRef>
          <a:fontRef idx="minor">
            <a:schemeClr val="tx1"/>
          </a:fontRef>
        </dgm:style>
      </dgm:prSet>
      <dgm:spPr/>
      <dgm:t>
        <a:bodyPr/>
        <a:lstStyle/>
        <a:p>
          <a:endParaRPr lang="fr-FR" sz="700"/>
        </a:p>
      </dgm:t>
    </dgm:pt>
    <dgm:pt modelId="{88925DB1-D7A2-4CB4-8C6C-97AD080A4117}" type="sibTrans" cxnId="{8BDEDAE5-B978-4BC7-B3A2-78FC01A38A7F}">
      <dgm:prSet/>
      <dgm:spPr/>
      <dgm:t>
        <a:bodyPr/>
        <a:lstStyle/>
        <a:p>
          <a:endParaRPr lang="fr-FR" sz="2400"/>
        </a:p>
      </dgm:t>
    </dgm:pt>
    <dgm:pt modelId="{11D98A32-85BE-4B5E-8016-884A3BD19A7B}">
      <dgm:prSet custT="1"/>
      <dgm:spPr>
        <a:solidFill>
          <a:srgbClr val="FFC000"/>
        </a:solidFill>
      </dgm:spPr>
      <dgm:t>
        <a:bodyPr/>
        <a:lstStyle/>
        <a:p>
          <a:r>
            <a:rPr lang="fr-FR" sz="1400" b="1" dirty="0" smtClean="0"/>
            <a:t>Autres formes d’emplois inadéquats</a:t>
          </a:r>
          <a:endParaRPr lang="fr-FR" sz="1400" b="1" dirty="0"/>
        </a:p>
      </dgm:t>
    </dgm:pt>
    <dgm:pt modelId="{6C9A807A-7F23-4458-80D4-51DFDCE37512}" type="parTrans" cxnId="{73087BCC-DAA1-4D17-ABF7-746DF76D3240}">
      <dgm:prSet custT="1">
        <dgm:style>
          <a:lnRef idx="1">
            <a:schemeClr val="accent6"/>
          </a:lnRef>
          <a:fillRef idx="0">
            <a:schemeClr val="accent6"/>
          </a:fillRef>
          <a:effectRef idx="0">
            <a:schemeClr val="accent6"/>
          </a:effectRef>
          <a:fontRef idx="minor">
            <a:schemeClr val="tx1"/>
          </a:fontRef>
        </dgm:style>
      </dgm:prSet>
      <dgm:spPr/>
      <dgm:t>
        <a:bodyPr/>
        <a:lstStyle/>
        <a:p>
          <a:endParaRPr lang="fr-FR" sz="700"/>
        </a:p>
      </dgm:t>
    </dgm:pt>
    <dgm:pt modelId="{95B61BAC-33F4-4D62-87D3-970631F812DF}" type="sibTrans" cxnId="{73087BCC-DAA1-4D17-ABF7-746DF76D3240}">
      <dgm:prSet/>
      <dgm:spPr/>
      <dgm:t>
        <a:bodyPr/>
        <a:lstStyle/>
        <a:p>
          <a:endParaRPr lang="fr-FR" sz="2400"/>
        </a:p>
      </dgm:t>
    </dgm:pt>
    <dgm:pt modelId="{FDFD4584-F080-479B-8B34-F487E9DFBC5E}">
      <dgm:prSet custT="1">
        <dgm:style>
          <a:lnRef idx="2">
            <a:schemeClr val="accent3"/>
          </a:lnRef>
          <a:fillRef idx="1">
            <a:schemeClr val="lt1"/>
          </a:fillRef>
          <a:effectRef idx="0">
            <a:schemeClr val="accent3"/>
          </a:effectRef>
          <a:fontRef idx="minor">
            <a:schemeClr val="dk1"/>
          </a:fontRef>
        </dgm:style>
      </dgm:prSet>
      <dgm:spPr>
        <a:solidFill>
          <a:schemeClr val="bg1">
            <a:lumMod val="85000"/>
          </a:schemeClr>
        </a:solidFill>
        <a:ln>
          <a:solidFill>
            <a:schemeClr val="tx1"/>
          </a:solidFill>
        </a:ln>
      </dgm:spPr>
      <dgm:t>
        <a:bodyPr/>
        <a:lstStyle/>
        <a:p>
          <a:r>
            <a:rPr lang="fr-FR" sz="1400" b="1" dirty="0" smtClean="0"/>
            <a:t>Population en Emploi Adéquat</a:t>
          </a:r>
          <a:endParaRPr lang="fr-FR" sz="1400" b="1" dirty="0"/>
        </a:p>
      </dgm:t>
    </dgm:pt>
    <dgm:pt modelId="{E83A3E0D-0370-46AD-B463-1EE414A0E510}" type="sibTrans" cxnId="{3DB1316B-F402-4F25-9682-048A9A14D665}">
      <dgm:prSet/>
      <dgm:spPr/>
      <dgm:t>
        <a:bodyPr/>
        <a:lstStyle/>
        <a:p>
          <a:endParaRPr lang="fr-FR" sz="2400"/>
        </a:p>
      </dgm:t>
    </dgm:pt>
    <dgm:pt modelId="{C253C3E6-CE6C-4A3B-821C-2D8C15197CCD}" type="parTrans" cxnId="{3DB1316B-F402-4F25-9682-048A9A14D665}">
      <dgm:prSet custT="1"/>
      <dgm:spPr/>
      <dgm:t>
        <a:bodyPr/>
        <a:lstStyle/>
        <a:p>
          <a:endParaRPr lang="fr-FR" sz="700"/>
        </a:p>
      </dgm:t>
    </dgm:pt>
    <dgm:pt modelId="{5594E17D-82BE-417C-A535-20281BFA9166}" type="asst">
      <dgm:prSet custT="1"/>
      <dgm:spPr>
        <a:solidFill>
          <a:schemeClr val="accent1"/>
        </a:solidFill>
      </dgm:spPr>
      <dgm:t>
        <a:bodyPr/>
        <a:lstStyle/>
        <a:p>
          <a:r>
            <a:rPr lang="fr-FR" sz="1800" b="1" dirty="0" smtClean="0"/>
            <a:t>Les NEETs</a:t>
          </a:r>
          <a:endParaRPr lang="fr-FR" sz="1800" b="1" dirty="0"/>
        </a:p>
      </dgm:t>
    </dgm:pt>
    <dgm:pt modelId="{652CDADD-B565-4073-9912-6095DBC6B6AF}" type="parTrans" cxnId="{8D03FC0E-EA89-4A33-AC2D-63F5CAFDD1F8}">
      <dgm:prSet/>
      <dgm:spPr/>
      <dgm:t>
        <a:bodyPr/>
        <a:lstStyle/>
        <a:p>
          <a:endParaRPr lang="fr-FR" sz="2400"/>
        </a:p>
      </dgm:t>
    </dgm:pt>
    <dgm:pt modelId="{9C1E77C8-AD2B-408A-990E-298F37F0CC8E}" type="sibTrans" cxnId="{8D03FC0E-EA89-4A33-AC2D-63F5CAFDD1F8}">
      <dgm:prSet/>
      <dgm:spPr/>
      <dgm:t>
        <a:bodyPr/>
        <a:lstStyle/>
        <a:p>
          <a:endParaRPr lang="fr-FR" sz="2400"/>
        </a:p>
      </dgm:t>
    </dgm:pt>
    <dgm:pt modelId="{0262A31F-FE6C-4087-89A1-06F5AAF21FC8}" type="pres">
      <dgm:prSet presAssocID="{EFE06BD6-35CD-4B4B-A887-BE88FAE0EAEB}" presName="diagram" presStyleCnt="0">
        <dgm:presLayoutVars>
          <dgm:chPref val="1"/>
          <dgm:dir/>
          <dgm:animOne val="branch"/>
          <dgm:animLvl val="lvl"/>
          <dgm:resizeHandles val="exact"/>
        </dgm:presLayoutVars>
      </dgm:prSet>
      <dgm:spPr/>
      <dgm:t>
        <a:bodyPr/>
        <a:lstStyle/>
        <a:p>
          <a:endParaRPr lang="fr-FR"/>
        </a:p>
      </dgm:t>
    </dgm:pt>
    <dgm:pt modelId="{0E61B89B-3BF1-459E-A371-F453B9D551E1}" type="pres">
      <dgm:prSet presAssocID="{9BCD508A-2A5D-458A-ACEC-83FC26056359}" presName="root1" presStyleCnt="0"/>
      <dgm:spPr/>
      <dgm:t>
        <a:bodyPr/>
        <a:lstStyle/>
        <a:p>
          <a:endParaRPr lang="fr-FR"/>
        </a:p>
      </dgm:t>
    </dgm:pt>
    <dgm:pt modelId="{EC58B28D-6E0D-4DEF-BB89-96DA334A1FF6}" type="pres">
      <dgm:prSet presAssocID="{9BCD508A-2A5D-458A-ACEC-83FC26056359}" presName="LevelOneTextNode" presStyleLbl="node0" presStyleIdx="0" presStyleCnt="2">
        <dgm:presLayoutVars>
          <dgm:chPref val="3"/>
        </dgm:presLayoutVars>
      </dgm:prSet>
      <dgm:spPr/>
      <dgm:t>
        <a:bodyPr/>
        <a:lstStyle/>
        <a:p>
          <a:endParaRPr lang="fr-FR"/>
        </a:p>
      </dgm:t>
    </dgm:pt>
    <dgm:pt modelId="{4017FFB3-50EB-4E88-8847-4859713C6D3C}" type="pres">
      <dgm:prSet presAssocID="{9BCD508A-2A5D-458A-ACEC-83FC26056359}" presName="level2hierChild" presStyleCnt="0"/>
      <dgm:spPr/>
      <dgm:t>
        <a:bodyPr/>
        <a:lstStyle/>
        <a:p>
          <a:endParaRPr lang="fr-FR"/>
        </a:p>
      </dgm:t>
    </dgm:pt>
    <dgm:pt modelId="{EDB30AA9-6531-4561-89C4-B2C08D69DD8E}" type="pres">
      <dgm:prSet presAssocID="{17F15F56-BC98-4479-BF7B-F1828848EC1B}" presName="conn2-1" presStyleLbl="parChTrans1D2" presStyleIdx="0" presStyleCnt="2"/>
      <dgm:spPr/>
      <dgm:t>
        <a:bodyPr/>
        <a:lstStyle/>
        <a:p>
          <a:endParaRPr lang="fr-FR"/>
        </a:p>
      </dgm:t>
    </dgm:pt>
    <dgm:pt modelId="{3B91E76F-9373-4DAF-A270-164FD0950F9A}" type="pres">
      <dgm:prSet presAssocID="{17F15F56-BC98-4479-BF7B-F1828848EC1B}" presName="connTx" presStyleLbl="parChTrans1D2" presStyleIdx="0" presStyleCnt="2"/>
      <dgm:spPr/>
      <dgm:t>
        <a:bodyPr/>
        <a:lstStyle/>
        <a:p>
          <a:endParaRPr lang="fr-FR"/>
        </a:p>
      </dgm:t>
    </dgm:pt>
    <dgm:pt modelId="{E7191E99-70C2-42FD-ACA7-B9EF0F7DC6A9}" type="pres">
      <dgm:prSet presAssocID="{1335EB39-A8E8-45CF-AD56-21963B7BD5B8}" presName="root2" presStyleCnt="0"/>
      <dgm:spPr/>
      <dgm:t>
        <a:bodyPr/>
        <a:lstStyle/>
        <a:p>
          <a:endParaRPr lang="fr-FR"/>
        </a:p>
      </dgm:t>
    </dgm:pt>
    <dgm:pt modelId="{DAEB5D9C-F3AC-4238-B76C-A0D9CA551DF0}" type="pres">
      <dgm:prSet presAssocID="{1335EB39-A8E8-45CF-AD56-21963B7BD5B8}" presName="LevelTwoTextNode" presStyleLbl="node2" presStyleIdx="0" presStyleCnt="2">
        <dgm:presLayoutVars>
          <dgm:chPref val="3"/>
        </dgm:presLayoutVars>
      </dgm:prSet>
      <dgm:spPr/>
      <dgm:t>
        <a:bodyPr/>
        <a:lstStyle/>
        <a:p>
          <a:endParaRPr lang="fr-FR"/>
        </a:p>
      </dgm:t>
    </dgm:pt>
    <dgm:pt modelId="{3B3FD264-7761-4BEF-8A36-70F53B8E2B11}" type="pres">
      <dgm:prSet presAssocID="{1335EB39-A8E8-45CF-AD56-21963B7BD5B8}" presName="level3hierChild" presStyleCnt="0"/>
      <dgm:spPr/>
      <dgm:t>
        <a:bodyPr/>
        <a:lstStyle/>
        <a:p>
          <a:endParaRPr lang="fr-FR"/>
        </a:p>
      </dgm:t>
    </dgm:pt>
    <dgm:pt modelId="{AD7A449E-F1C2-4544-B76F-95B7EBE16784}" type="pres">
      <dgm:prSet presAssocID="{8C949278-0BB4-48B0-BFD2-7B8392C851A0}" presName="conn2-1" presStyleLbl="parChTrans1D2" presStyleIdx="1" presStyleCnt="2"/>
      <dgm:spPr/>
      <dgm:t>
        <a:bodyPr/>
        <a:lstStyle/>
        <a:p>
          <a:endParaRPr lang="fr-FR"/>
        </a:p>
      </dgm:t>
    </dgm:pt>
    <dgm:pt modelId="{3B04C072-42D6-4A40-A84B-5E4436A7B47B}" type="pres">
      <dgm:prSet presAssocID="{8C949278-0BB4-48B0-BFD2-7B8392C851A0}" presName="connTx" presStyleLbl="parChTrans1D2" presStyleIdx="1" presStyleCnt="2"/>
      <dgm:spPr/>
      <dgm:t>
        <a:bodyPr/>
        <a:lstStyle/>
        <a:p>
          <a:endParaRPr lang="fr-FR"/>
        </a:p>
      </dgm:t>
    </dgm:pt>
    <dgm:pt modelId="{01AB5643-FE06-4807-B0A6-D69124CDA19F}" type="pres">
      <dgm:prSet presAssocID="{12134593-A2E7-428C-8231-77078AA27EDA}" presName="root2" presStyleCnt="0"/>
      <dgm:spPr/>
      <dgm:t>
        <a:bodyPr/>
        <a:lstStyle/>
        <a:p>
          <a:endParaRPr lang="fr-FR"/>
        </a:p>
      </dgm:t>
    </dgm:pt>
    <dgm:pt modelId="{A634FCC3-8227-46D4-8B49-4FDFA546EEB5}" type="pres">
      <dgm:prSet presAssocID="{12134593-A2E7-428C-8231-77078AA27EDA}" presName="LevelTwoTextNode" presStyleLbl="node2" presStyleIdx="1" presStyleCnt="2">
        <dgm:presLayoutVars>
          <dgm:chPref val="3"/>
        </dgm:presLayoutVars>
      </dgm:prSet>
      <dgm:spPr/>
      <dgm:t>
        <a:bodyPr/>
        <a:lstStyle/>
        <a:p>
          <a:endParaRPr lang="fr-FR"/>
        </a:p>
      </dgm:t>
    </dgm:pt>
    <dgm:pt modelId="{BEFD9BC5-10FD-480D-A179-75AC044F6DBA}" type="pres">
      <dgm:prSet presAssocID="{12134593-A2E7-428C-8231-77078AA27EDA}" presName="level3hierChild" presStyleCnt="0"/>
      <dgm:spPr/>
      <dgm:t>
        <a:bodyPr/>
        <a:lstStyle/>
        <a:p>
          <a:endParaRPr lang="fr-FR"/>
        </a:p>
      </dgm:t>
    </dgm:pt>
    <dgm:pt modelId="{01EC6733-2564-4EB3-ADB0-2C55D63DA536}" type="pres">
      <dgm:prSet presAssocID="{D6E7862B-FC73-49B8-B8BD-9D09FDDF81DC}" presName="conn2-1" presStyleLbl="parChTrans1D3" presStyleIdx="0" presStyleCnt="2"/>
      <dgm:spPr/>
      <dgm:t>
        <a:bodyPr/>
        <a:lstStyle/>
        <a:p>
          <a:endParaRPr lang="fr-FR"/>
        </a:p>
      </dgm:t>
    </dgm:pt>
    <dgm:pt modelId="{225E2264-71C0-47C1-8BD0-77BA4FE42C68}" type="pres">
      <dgm:prSet presAssocID="{D6E7862B-FC73-49B8-B8BD-9D09FDDF81DC}" presName="connTx" presStyleLbl="parChTrans1D3" presStyleIdx="0" presStyleCnt="2"/>
      <dgm:spPr/>
      <dgm:t>
        <a:bodyPr/>
        <a:lstStyle/>
        <a:p>
          <a:endParaRPr lang="fr-FR"/>
        </a:p>
      </dgm:t>
    </dgm:pt>
    <dgm:pt modelId="{61A1942F-129B-4369-820C-36FA444C4CE6}" type="pres">
      <dgm:prSet presAssocID="{2131BFFB-B71E-49F5-9529-E9EFC69E29DC}" presName="root2" presStyleCnt="0"/>
      <dgm:spPr/>
      <dgm:t>
        <a:bodyPr/>
        <a:lstStyle/>
        <a:p>
          <a:endParaRPr lang="fr-FR"/>
        </a:p>
      </dgm:t>
    </dgm:pt>
    <dgm:pt modelId="{519CA7C5-2477-4C95-9565-CB01CDD958AC}" type="pres">
      <dgm:prSet presAssocID="{2131BFFB-B71E-49F5-9529-E9EFC69E29DC}" presName="LevelTwoTextNode" presStyleLbl="node3" presStyleIdx="0" presStyleCnt="2">
        <dgm:presLayoutVars>
          <dgm:chPref val="3"/>
        </dgm:presLayoutVars>
      </dgm:prSet>
      <dgm:spPr/>
      <dgm:t>
        <a:bodyPr/>
        <a:lstStyle/>
        <a:p>
          <a:endParaRPr lang="fr-FR"/>
        </a:p>
      </dgm:t>
    </dgm:pt>
    <dgm:pt modelId="{C52A4CE9-8A03-41B7-A958-435408FF6723}" type="pres">
      <dgm:prSet presAssocID="{2131BFFB-B71E-49F5-9529-E9EFC69E29DC}" presName="level3hierChild" presStyleCnt="0"/>
      <dgm:spPr/>
      <dgm:t>
        <a:bodyPr/>
        <a:lstStyle/>
        <a:p>
          <a:endParaRPr lang="fr-FR"/>
        </a:p>
      </dgm:t>
    </dgm:pt>
    <dgm:pt modelId="{64553CAF-6FCB-493D-B2C3-A2AEE67C6F2D}" type="pres">
      <dgm:prSet presAssocID="{C778C1F8-15B7-4F3F-ABF3-E2A1991017A5}" presName="conn2-1" presStyleLbl="parChTrans1D4" presStyleIdx="0" presStyleCnt="5"/>
      <dgm:spPr/>
      <dgm:t>
        <a:bodyPr/>
        <a:lstStyle/>
        <a:p>
          <a:endParaRPr lang="fr-FR"/>
        </a:p>
      </dgm:t>
    </dgm:pt>
    <dgm:pt modelId="{21B54F2F-CC56-4136-B4A4-40BFA1FF1E36}" type="pres">
      <dgm:prSet presAssocID="{C778C1F8-15B7-4F3F-ABF3-E2A1991017A5}" presName="connTx" presStyleLbl="parChTrans1D4" presStyleIdx="0" presStyleCnt="5"/>
      <dgm:spPr/>
      <dgm:t>
        <a:bodyPr/>
        <a:lstStyle/>
        <a:p>
          <a:endParaRPr lang="fr-FR"/>
        </a:p>
      </dgm:t>
    </dgm:pt>
    <dgm:pt modelId="{355D9D2C-CA48-4AD2-9D2B-41A622280A57}" type="pres">
      <dgm:prSet presAssocID="{EF034B56-78F9-4E31-B8CF-CCBE03339B1A}" presName="root2" presStyleCnt="0"/>
      <dgm:spPr/>
      <dgm:t>
        <a:bodyPr/>
        <a:lstStyle/>
        <a:p>
          <a:endParaRPr lang="fr-FR"/>
        </a:p>
      </dgm:t>
    </dgm:pt>
    <dgm:pt modelId="{94118717-9791-4898-9C44-BE57DCEB5B8F}" type="pres">
      <dgm:prSet presAssocID="{EF034B56-78F9-4E31-B8CF-CCBE03339B1A}" presName="LevelTwoTextNode" presStyleLbl="node4" presStyleIdx="0" presStyleCnt="4">
        <dgm:presLayoutVars>
          <dgm:chPref val="3"/>
        </dgm:presLayoutVars>
      </dgm:prSet>
      <dgm:spPr/>
      <dgm:t>
        <a:bodyPr/>
        <a:lstStyle/>
        <a:p>
          <a:endParaRPr lang="fr-FR"/>
        </a:p>
      </dgm:t>
    </dgm:pt>
    <dgm:pt modelId="{1B8B1E95-14EF-47A6-9F9E-A130DCC5B575}" type="pres">
      <dgm:prSet presAssocID="{EF034B56-78F9-4E31-B8CF-CCBE03339B1A}" presName="level3hierChild" presStyleCnt="0"/>
      <dgm:spPr/>
      <dgm:t>
        <a:bodyPr/>
        <a:lstStyle/>
        <a:p>
          <a:endParaRPr lang="fr-FR"/>
        </a:p>
      </dgm:t>
    </dgm:pt>
    <dgm:pt modelId="{AE309B4E-853B-4990-9562-2A59913F0D64}" type="pres">
      <dgm:prSet presAssocID="{B407F4FF-D998-403F-B48C-B90621CB07F7}" presName="conn2-1" presStyleLbl="parChTrans1D4" presStyleIdx="1" presStyleCnt="5"/>
      <dgm:spPr/>
      <dgm:t>
        <a:bodyPr/>
        <a:lstStyle/>
        <a:p>
          <a:endParaRPr lang="fr-FR"/>
        </a:p>
      </dgm:t>
    </dgm:pt>
    <dgm:pt modelId="{0FC2B2E5-B903-46E9-8D07-335B06E31B9B}" type="pres">
      <dgm:prSet presAssocID="{B407F4FF-D998-403F-B48C-B90621CB07F7}" presName="connTx" presStyleLbl="parChTrans1D4" presStyleIdx="1" presStyleCnt="5"/>
      <dgm:spPr/>
      <dgm:t>
        <a:bodyPr/>
        <a:lstStyle/>
        <a:p>
          <a:endParaRPr lang="fr-FR"/>
        </a:p>
      </dgm:t>
    </dgm:pt>
    <dgm:pt modelId="{08CC9451-F9AF-499A-B379-DEFFB489B2C3}" type="pres">
      <dgm:prSet presAssocID="{F73B0DFF-54B4-4B34-A48E-28ABE1E87529}" presName="root2" presStyleCnt="0"/>
      <dgm:spPr/>
      <dgm:t>
        <a:bodyPr/>
        <a:lstStyle/>
        <a:p>
          <a:endParaRPr lang="fr-FR"/>
        </a:p>
      </dgm:t>
    </dgm:pt>
    <dgm:pt modelId="{DB3D646B-F057-46E1-9999-A6D765B30907}" type="pres">
      <dgm:prSet presAssocID="{F73B0DFF-54B4-4B34-A48E-28ABE1E87529}" presName="LevelTwoTextNode" presStyleLbl="node4" presStyleIdx="1" presStyleCnt="4">
        <dgm:presLayoutVars>
          <dgm:chPref val="3"/>
        </dgm:presLayoutVars>
      </dgm:prSet>
      <dgm:spPr/>
      <dgm:t>
        <a:bodyPr/>
        <a:lstStyle/>
        <a:p>
          <a:endParaRPr lang="fr-FR"/>
        </a:p>
      </dgm:t>
    </dgm:pt>
    <dgm:pt modelId="{C1D4B7B6-8DBB-426B-BFCE-46BC77C982BE}" type="pres">
      <dgm:prSet presAssocID="{F73B0DFF-54B4-4B34-A48E-28ABE1E87529}" presName="level3hierChild" presStyleCnt="0"/>
      <dgm:spPr/>
      <dgm:t>
        <a:bodyPr/>
        <a:lstStyle/>
        <a:p>
          <a:endParaRPr lang="fr-FR"/>
        </a:p>
      </dgm:t>
    </dgm:pt>
    <dgm:pt modelId="{28C51EE5-B6F9-4B44-A1F3-85EAE2A8A689}" type="pres">
      <dgm:prSet presAssocID="{6C9A807A-7F23-4458-80D4-51DFDCE37512}" presName="conn2-1" presStyleLbl="parChTrans1D4" presStyleIdx="2" presStyleCnt="5"/>
      <dgm:spPr/>
      <dgm:t>
        <a:bodyPr/>
        <a:lstStyle/>
        <a:p>
          <a:endParaRPr lang="fr-FR"/>
        </a:p>
      </dgm:t>
    </dgm:pt>
    <dgm:pt modelId="{B91A9C47-7D9C-4C84-9DCB-460DE71481D6}" type="pres">
      <dgm:prSet presAssocID="{6C9A807A-7F23-4458-80D4-51DFDCE37512}" presName="connTx" presStyleLbl="parChTrans1D4" presStyleIdx="2" presStyleCnt="5"/>
      <dgm:spPr/>
      <dgm:t>
        <a:bodyPr/>
        <a:lstStyle/>
        <a:p>
          <a:endParaRPr lang="fr-FR"/>
        </a:p>
      </dgm:t>
    </dgm:pt>
    <dgm:pt modelId="{221EF168-4267-49A2-9F2D-73A6858C5194}" type="pres">
      <dgm:prSet presAssocID="{11D98A32-85BE-4B5E-8016-884A3BD19A7B}" presName="root2" presStyleCnt="0"/>
      <dgm:spPr/>
      <dgm:t>
        <a:bodyPr/>
        <a:lstStyle/>
        <a:p>
          <a:endParaRPr lang="fr-FR"/>
        </a:p>
      </dgm:t>
    </dgm:pt>
    <dgm:pt modelId="{F3611557-4C97-4A7F-81FB-3ABB8ED31E67}" type="pres">
      <dgm:prSet presAssocID="{11D98A32-85BE-4B5E-8016-884A3BD19A7B}" presName="LevelTwoTextNode" presStyleLbl="node4" presStyleIdx="2" presStyleCnt="4">
        <dgm:presLayoutVars>
          <dgm:chPref val="3"/>
        </dgm:presLayoutVars>
      </dgm:prSet>
      <dgm:spPr/>
      <dgm:t>
        <a:bodyPr/>
        <a:lstStyle/>
        <a:p>
          <a:endParaRPr lang="fr-FR"/>
        </a:p>
      </dgm:t>
    </dgm:pt>
    <dgm:pt modelId="{8DD774B7-927B-4953-8A57-6F75FF2E7FA9}" type="pres">
      <dgm:prSet presAssocID="{11D98A32-85BE-4B5E-8016-884A3BD19A7B}" presName="level3hierChild" presStyleCnt="0"/>
      <dgm:spPr/>
      <dgm:t>
        <a:bodyPr/>
        <a:lstStyle/>
        <a:p>
          <a:endParaRPr lang="fr-FR"/>
        </a:p>
      </dgm:t>
    </dgm:pt>
    <dgm:pt modelId="{9CE135F5-F627-4442-81B2-3E157189BA22}" type="pres">
      <dgm:prSet presAssocID="{C253C3E6-CE6C-4A3B-821C-2D8C15197CCD}" presName="conn2-1" presStyleLbl="parChTrans1D4" presStyleIdx="3" presStyleCnt="5"/>
      <dgm:spPr/>
      <dgm:t>
        <a:bodyPr/>
        <a:lstStyle/>
        <a:p>
          <a:endParaRPr lang="fr-FR"/>
        </a:p>
      </dgm:t>
    </dgm:pt>
    <dgm:pt modelId="{58594BF6-B6C4-4461-9114-88C28A19D935}" type="pres">
      <dgm:prSet presAssocID="{C253C3E6-CE6C-4A3B-821C-2D8C15197CCD}" presName="connTx" presStyleLbl="parChTrans1D4" presStyleIdx="3" presStyleCnt="5"/>
      <dgm:spPr/>
      <dgm:t>
        <a:bodyPr/>
        <a:lstStyle/>
        <a:p>
          <a:endParaRPr lang="fr-FR"/>
        </a:p>
      </dgm:t>
    </dgm:pt>
    <dgm:pt modelId="{4C1F3460-56D5-4776-9575-F8C7D6B1A047}" type="pres">
      <dgm:prSet presAssocID="{FDFD4584-F080-479B-8B34-F487E9DFBC5E}" presName="root2" presStyleCnt="0"/>
      <dgm:spPr/>
      <dgm:t>
        <a:bodyPr/>
        <a:lstStyle/>
        <a:p>
          <a:endParaRPr lang="fr-FR"/>
        </a:p>
      </dgm:t>
    </dgm:pt>
    <dgm:pt modelId="{E928B1F2-5B09-40D4-911D-8E7FDEBE1823}" type="pres">
      <dgm:prSet presAssocID="{FDFD4584-F080-479B-8B34-F487E9DFBC5E}" presName="LevelTwoTextNode" presStyleLbl="node4" presStyleIdx="3" presStyleCnt="4">
        <dgm:presLayoutVars>
          <dgm:chPref val="3"/>
        </dgm:presLayoutVars>
      </dgm:prSet>
      <dgm:spPr/>
      <dgm:t>
        <a:bodyPr/>
        <a:lstStyle/>
        <a:p>
          <a:endParaRPr lang="fr-FR"/>
        </a:p>
      </dgm:t>
    </dgm:pt>
    <dgm:pt modelId="{837B0FCE-D011-4275-8CF4-FCB4E8D87F87}" type="pres">
      <dgm:prSet presAssocID="{FDFD4584-F080-479B-8B34-F487E9DFBC5E}" presName="level3hierChild" presStyleCnt="0"/>
      <dgm:spPr/>
      <dgm:t>
        <a:bodyPr/>
        <a:lstStyle/>
        <a:p>
          <a:endParaRPr lang="fr-FR"/>
        </a:p>
      </dgm:t>
    </dgm:pt>
    <dgm:pt modelId="{10237587-38B8-4BA2-8F83-61F0F22FC042}" type="pres">
      <dgm:prSet presAssocID="{0B691B24-2633-40E8-B166-C08C27351194}" presName="conn2-1" presStyleLbl="parChTrans1D3" presStyleIdx="1" presStyleCnt="2"/>
      <dgm:spPr/>
      <dgm:t>
        <a:bodyPr/>
        <a:lstStyle/>
        <a:p>
          <a:endParaRPr lang="fr-FR"/>
        </a:p>
      </dgm:t>
    </dgm:pt>
    <dgm:pt modelId="{636DA6A6-05FF-4FC9-9662-C81663673E1D}" type="pres">
      <dgm:prSet presAssocID="{0B691B24-2633-40E8-B166-C08C27351194}" presName="connTx" presStyleLbl="parChTrans1D3" presStyleIdx="1" presStyleCnt="2"/>
      <dgm:spPr/>
      <dgm:t>
        <a:bodyPr/>
        <a:lstStyle/>
        <a:p>
          <a:endParaRPr lang="fr-FR"/>
        </a:p>
      </dgm:t>
    </dgm:pt>
    <dgm:pt modelId="{D9D01EA9-6BD2-43F4-B3E2-09FAC4D69771}" type="pres">
      <dgm:prSet presAssocID="{B2B7D55B-30F8-4EFE-9F97-C79114FD5D08}" presName="root2" presStyleCnt="0"/>
      <dgm:spPr/>
      <dgm:t>
        <a:bodyPr/>
        <a:lstStyle/>
        <a:p>
          <a:endParaRPr lang="fr-FR"/>
        </a:p>
      </dgm:t>
    </dgm:pt>
    <dgm:pt modelId="{BA2D20E3-A401-47E2-96D4-7D0D6F0DA208}" type="pres">
      <dgm:prSet presAssocID="{B2B7D55B-30F8-4EFE-9F97-C79114FD5D08}" presName="LevelTwoTextNode" presStyleLbl="node3" presStyleIdx="1" presStyleCnt="2">
        <dgm:presLayoutVars>
          <dgm:chPref val="3"/>
        </dgm:presLayoutVars>
      </dgm:prSet>
      <dgm:spPr/>
      <dgm:t>
        <a:bodyPr/>
        <a:lstStyle/>
        <a:p>
          <a:endParaRPr lang="fr-FR"/>
        </a:p>
      </dgm:t>
    </dgm:pt>
    <dgm:pt modelId="{0D27CD29-A719-48C5-9BF2-406866B4FD50}" type="pres">
      <dgm:prSet presAssocID="{B2B7D55B-30F8-4EFE-9F97-C79114FD5D08}" presName="level3hierChild" presStyleCnt="0"/>
      <dgm:spPr/>
      <dgm:t>
        <a:bodyPr/>
        <a:lstStyle/>
        <a:p>
          <a:endParaRPr lang="fr-FR"/>
        </a:p>
      </dgm:t>
    </dgm:pt>
    <dgm:pt modelId="{98480D22-07BB-40F9-995B-301F9FA3038B}" type="pres">
      <dgm:prSet presAssocID="{3D4397F9-5D10-4BA1-9130-A6F7345BB9E2}" presName="conn2-1" presStyleLbl="parChTrans1D4" presStyleIdx="4" presStyleCnt="5"/>
      <dgm:spPr/>
      <dgm:t>
        <a:bodyPr/>
        <a:lstStyle/>
        <a:p>
          <a:endParaRPr lang="fr-FR"/>
        </a:p>
      </dgm:t>
    </dgm:pt>
    <dgm:pt modelId="{53604CB5-1286-4C4B-899D-FF776587A604}" type="pres">
      <dgm:prSet presAssocID="{3D4397F9-5D10-4BA1-9130-A6F7345BB9E2}" presName="connTx" presStyleLbl="parChTrans1D4" presStyleIdx="4" presStyleCnt="5"/>
      <dgm:spPr/>
      <dgm:t>
        <a:bodyPr/>
        <a:lstStyle/>
        <a:p>
          <a:endParaRPr lang="fr-FR"/>
        </a:p>
      </dgm:t>
    </dgm:pt>
    <dgm:pt modelId="{CE2F5C92-A865-4B1F-ADC1-2ED5360B2562}" type="pres">
      <dgm:prSet presAssocID="{DE92360B-F1E6-4870-98D8-3E24E59E2DCE}" presName="root2" presStyleCnt="0"/>
      <dgm:spPr/>
      <dgm:t>
        <a:bodyPr/>
        <a:lstStyle/>
        <a:p>
          <a:endParaRPr lang="fr-FR"/>
        </a:p>
      </dgm:t>
    </dgm:pt>
    <dgm:pt modelId="{92180E0B-CC79-44A0-AFE5-36FCD51596A9}" type="pres">
      <dgm:prSet presAssocID="{DE92360B-F1E6-4870-98D8-3E24E59E2DCE}" presName="LevelTwoTextNode" presStyleLbl="asst3" presStyleIdx="0" presStyleCnt="1" custLinFactY="12995" custLinFactNeighborX="-74136" custLinFactNeighborY="100000">
        <dgm:presLayoutVars>
          <dgm:chPref val="3"/>
        </dgm:presLayoutVars>
      </dgm:prSet>
      <dgm:spPr/>
      <dgm:t>
        <a:bodyPr/>
        <a:lstStyle/>
        <a:p>
          <a:endParaRPr lang="fr-FR"/>
        </a:p>
      </dgm:t>
    </dgm:pt>
    <dgm:pt modelId="{7CE02112-875C-47A3-A86C-7BE6D5226041}" type="pres">
      <dgm:prSet presAssocID="{DE92360B-F1E6-4870-98D8-3E24E59E2DCE}" presName="level3hierChild" presStyleCnt="0"/>
      <dgm:spPr/>
      <dgm:t>
        <a:bodyPr/>
        <a:lstStyle/>
        <a:p>
          <a:endParaRPr lang="fr-FR"/>
        </a:p>
      </dgm:t>
    </dgm:pt>
    <dgm:pt modelId="{20FD4059-73DF-4642-B04D-A6168CAE5C60}" type="pres">
      <dgm:prSet presAssocID="{5594E17D-82BE-417C-A535-20281BFA9166}" presName="root1" presStyleCnt="0"/>
      <dgm:spPr/>
    </dgm:pt>
    <dgm:pt modelId="{42438586-6A4F-43CE-A1EE-60AEA6CED69B}" type="pres">
      <dgm:prSet presAssocID="{5594E17D-82BE-417C-A535-20281BFA9166}" presName="LevelOneTextNode" presStyleLbl="node0" presStyleIdx="1" presStyleCnt="2" custLinFactX="69420" custLinFactY="-100289" custLinFactNeighborX="100000" custLinFactNeighborY="-200000">
        <dgm:presLayoutVars>
          <dgm:chPref val="3"/>
        </dgm:presLayoutVars>
      </dgm:prSet>
      <dgm:spPr/>
      <dgm:t>
        <a:bodyPr/>
        <a:lstStyle/>
        <a:p>
          <a:endParaRPr lang="fr-FR"/>
        </a:p>
      </dgm:t>
    </dgm:pt>
    <dgm:pt modelId="{D1B7CEC5-D800-4165-8B94-4529C4178136}" type="pres">
      <dgm:prSet presAssocID="{5594E17D-82BE-417C-A535-20281BFA9166}" presName="level2hierChild" presStyleCnt="0"/>
      <dgm:spPr/>
    </dgm:pt>
  </dgm:ptLst>
  <dgm:cxnLst>
    <dgm:cxn modelId="{4F2A9E6B-6660-4DE6-8F97-900DC8648F32}" type="presOf" srcId="{DE92360B-F1E6-4870-98D8-3E24E59E2DCE}" destId="{92180E0B-CC79-44A0-AFE5-36FCD51596A9}" srcOrd="0" destOrd="0" presId="urn:microsoft.com/office/officeart/2005/8/layout/hierarchy2"/>
    <dgm:cxn modelId="{CC80A4F7-40F5-4B25-B683-CF71DD0A4D7D}" type="presOf" srcId="{2131BFFB-B71E-49F5-9529-E9EFC69E29DC}" destId="{519CA7C5-2477-4C95-9565-CB01CDD958AC}" srcOrd="0" destOrd="0" presId="urn:microsoft.com/office/officeart/2005/8/layout/hierarchy2"/>
    <dgm:cxn modelId="{2859C1A2-19E7-4F45-B602-D08AD2CEF528}" type="presOf" srcId="{D6E7862B-FC73-49B8-B8BD-9D09FDDF81DC}" destId="{225E2264-71C0-47C1-8BD0-77BA4FE42C68}" srcOrd="1" destOrd="0" presId="urn:microsoft.com/office/officeart/2005/8/layout/hierarchy2"/>
    <dgm:cxn modelId="{A0DD1214-5457-45C8-B01C-B1182A86422F}" type="presOf" srcId="{F73B0DFF-54B4-4B34-A48E-28ABE1E87529}" destId="{DB3D646B-F057-46E1-9999-A6D765B30907}" srcOrd="0" destOrd="0" presId="urn:microsoft.com/office/officeart/2005/8/layout/hierarchy2"/>
    <dgm:cxn modelId="{B4CD61F7-1EC2-46AA-8220-35E5CB80CA1D}" type="presOf" srcId="{6C9A807A-7F23-4458-80D4-51DFDCE37512}" destId="{28C51EE5-B6F9-4B44-A1F3-85EAE2A8A689}" srcOrd="0" destOrd="0" presId="urn:microsoft.com/office/officeart/2005/8/layout/hierarchy2"/>
    <dgm:cxn modelId="{71016BF0-977F-4F9F-BE5C-509699757E78}" type="presOf" srcId="{B407F4FF-D998-403F-B48C-B90621CB07F7}" destId="{AE309B4E-853B-4990-9562-2A59913F0D64}" srcOrd="0" destOrd="0" presId="urn:microsoft.com/office/officeart/2005/8/layout/hierarchy2"/>
    <dgm:cxn modelId="{72EB2BF5-26B8-4553-BDD4-20466118F238}" type="presOf" srcId="{3D4397F9-5D10-4BA1-9130-A6F7345BB9E2}" destId="{98480D22-07BB-40F9-995B-301F9FA3038B}" srcOrd="0" destOrd="0" presId="urn:microsoft.com/office/officeart/2005/8/layout/hierarchy2"/>
    <dgm:cxn modelId="{3EB9A741-BD26-42CE-863C-53694DED6062}" type="presOf" srcId="{8C949278-0BB4-48B0-BFD2-7B8392C851A0}" destId="{AD7A449E-F1C2-4544-B76F-95B7EBE16784}" srcOrd="0" destOrd="0" presId="urn:microsoft.com/office/officeart/2005/8/layout/hierarchy2"/>
    <dgm:cxn modelId="{EC612471-56F2-48A3-A211-F3711880612C}" type="presOf" srcId="{B407F4FF-D998-403F-B48C-B90621CB07F7}" destId="{0FC2B2E5-B903-46E9-8D07-335B06E31B9B}" srcOrd="1" destOrd="0" presId="urn:microsoft.com/office/officeart/2005/8/layout/hierarchy2"/>
    <dgm:cxn modelId="{D81040B7-8535-41FC-BB96-0CFCAD94F357}" type="presOf" srcId="{9BCD508A-2A5D-458A-ACEC-83FC26056359}" destId="{EC58B28D-6E0D-4DEF-BB89-96DA334A1FF6}" srcOrd="0" destOrd="0" presId="urn:microsoft.com/office/officeart/2005/8/layout/hierarchy2"/>
    <dgm:cxn modelId="{8BDEDAE5-B978-4BC7-B3A2-78FC01A38A7F}" srcId="{EF034B56-78F9-4E31-B8CF-CCBE03339B1A}" destId="{F73B0DFF-54B4-4B34-A48E-28ABE1E87529}" srcOrd="0" destOrd="0" parTransId="{B407F4FF-D998-403F-B48C-B90621CB07F7}" sibTransId="{88925DB1-D7A2-4CB4-8C6C-97AD080A4117}"/>
    <dgm:cxn modelId="{A533B9EF-BE5C-40C0-845B-54F6B671E9D5}" type="presOf" srcId="{0B691B24-2633-40E8-B166-C08C27351194}" destId="{636DA6A6-05FF-4FC9-9662-C81663673E1D}" srcOrd="1" destOrd="0" presId="urn:microsoft.com/office/officeart/2005/8/layout/hierarchy2"/>
    <dgm:cxn modelId="{D1144D8D-B2C7-4F77-A925-DBB3E7DD0693}" type="presOf" srcId="{B2B7D55B-30F8-4EFE-9F97-C79114FD5D08}" destId="{BA2D20E3-A401-47E2-96D4-7D0D6F0DA208}" srcOrd="0" destOrd="0" presId="urn:microsoft.com/office/officeart/2005/8/layout/hierarchy2"/>
    <dgm:cxn modelId="{2919C349-4041-4C9A-8A70-A3DB3A3FB837}" type="presOf" srcId="{3D4397F9-5D10-4BA1-9130-A6F7345BB9E2}" destId="{53604CB5-1286-4C4B-899D-FF776587A604}" srcOrd="1" destOrd="0" presId="urn:microsoft.com/office/officeart/2005/8/layout/hierarchy2"/>
    <dgm:cxn modelId="{A646A0D2-BFEB-4C65-B897-7B1C40F2F48B}" srcId="{12134593-A2E7-428C-8231-77078AA27EDA}" destId="{B2B7D55B-30F8-4EFE-9F97-C79114FD5D08}" srcOrd="1" destOrd="0" parTransId="{0B691B24-2633-40E8-B166-C08C27351194}" sibTransId="{314C3667-8CB6-41F9-9C5B-914DE6CC698F}"/>
    <dgm:cxn modelId="{986DB316-18C0-4352-9D8F-40F036128E9A}" srcId="{2131BFFB-B71E-49F5-9529-E9EFC69E29DC}" destId="{EF034B56-78F9-4E31-B8CF-CCBE03339B1A}" srcOrd="0" destOrd="0" parTransId="{C778C1F8-15B7-4F3F-ABF3-E2A1991017A5}" sibTransId="{1F6EF7E4-1C50-45E5-ACF6-BE991F850586}"/>
    <dgm:cxn modelId="{200C609C-6166-4748-82A1-1A156C6A92C6}" type="presOf" srcId="{C778C1F8-15B7-4F3F-ABF3-E2A1991017A5}" destId="{21B54F2F-CC56-4136-B4A4-40BFA1FF1E36}" srcOrd="1" destOrd="0" presId="urn:microsoft.com/office/officeart/2005/8/layout/hierarchy2"/>
    <dgm:cxn modelId="{8D03FC0E-EA89-4A33-AC2D-63F5CAFDD1F8}" srcId="{EFE06BD6-35CD-4B4B-A887-BE88FAE0EAEB}" destId="{5594E17D-82BE-417C-A535-20281BFA9166}" srcOrd="1" destOrd="0" parTransId="{652CDADD-B565-4073-9912-6095DBC6B6AF}" sibTransId="{9C1E77C8-AD2B-408A-990E-298F37F0CC8E}"/>
    <dgm:cxn modelId="{A220E67A-E763-4553-8D13-EFE62B3D297E}" srcId="{12134593-A2E7-428C-8231-77078AA27EDA}" destId="{2131BFFB-B71E-49F5-9529-E9EFC69E29DC}" srcOrd="0" destOrd="0" parTransId="{D6E7862B-FC73-49B8-B8BD-9D09FDDF81DC}" sibTransId="{30193A95-5F20-4A6F-8972-F674E07C986F}"/>
    <dgm:cxn modelId="{A8897563-B6E9-40AD-B3AB-A8FD9A72238F}" type="presOf" srcId="{1335EB39-A8E8-45CF-AD56-21963B7BD5B8}" destId="{DAEB5D9C-F3AC-4238-B76C-A0D9CA551DF0}" srcOrd="0" destOrd="0" presId="urn:microsoft.com/office/officeart/2005/8/layout/hierarchy2"/>
    <dgm:cxn modelId="{850627D1-819C-43B5-97FC-18563F578062}" type="presOf" srcId="{C253C3E6-CE6C-4A3B-821C-2D8C15197CCD}" destId="{58594BF6-B6C4-4461-9114-88C28A19D935}" srcOrd="1" destOrd="0" presId="urn:microsoft.com/office/officeart/2005/8/layout/hierarchy2"/>
    <dgm:cxn modelId="{D9FAA287-6F87-4054-8D56-66BAF9A6E6E5}" type="presOf" srcId="{8C949278-0BB4-48B0-BFD2-7B8392C851A0}" destId="{3B04C072-42D6-4A40-A84B-5E4436A7B47B}" srcOrd="1" destOrd="0" presId="urn:microsoft.com/office/officeart/2005/8/layout/hierarchy2"/>
    <dgm:cxn modelId="{EFFC82E6-705D-41E9-8877-6CB29E532BA5}" srcId="{9BCD508A-2A5D-458A-ACEC-83FC26056359}" destId="{1335EB39-A8E8-45CF-AD56-21963B7BD5B8}" srcOrd="0" destOrd="0" parTransId="{17F15F56-BC98-4479-BF7B-F1828848EC1B}" sibTransId="{7CDF19FC-D929-44BC-A365-673FDC716229}"/>
    <dgm:cxn modelId="{E1ED0641-73FA-448B-AF9E-02CBDD429C82}" type="presOf" srcId="{12134593-A2E7-428C-8231-77078AA27EDA}" destId="{A634FCC3-8227-46D4-8B49-4FDFA546EEB5}" srcOrd="0" destOrd="0" presId="urn:microsoft.com/office/officeart/2005/8/layout/hierarchy2"/>
    <dgm:cxn modelId="{7C567310-431D-413D-BAD5-29A2EA199232}" srcId="{9BCD508A-2A5D-458A-ACEC-83FC26056359}" destId="{12134593-A2E7-428C-8231-77078AA27EDA}" srcOrd="1" destOrd="0" parTransId="{8C949278-0BB4-48B0-BFD2-7B8392C851A0}" sibTransId="{DE167DDF-DF3B-48DF-872E-8B2A9698AA25}"/>
    <dgm:cxn modelId="{654977E1-FF43-4225-B91E-153134CE07E0}" type="presOf" srcId="{0B691B24-2633-40E8-B166-C08C27351194}" destId="{10237587-38B8-4BA2-8F83-61F0F22FC042}" srcOrd="0" destOrd="0" presId="urn:microsoft.com/office/officeart/2005/8/layout/hierarchy2"/>
    <dgm:cxn modelId="{4F638471-1728-4974-A096-3E0FD5840AD2}" srcId="{B2B7D55B-30F8-4EFE-9F97-C79114FD5D08}" destId="{DE92360B-F1E6-4870-98D8-3E24E59E2DCE}" srcOrd="0" destOrd="0" parTransId="{3D4397F9-5D10-4BA1-9130-A6F7345BB9E2}" sibTransId="{05C00D98-C16A-4F4C-81C8-8BFD361E8CD4}"/>
    <dgm:cxn modelId="{34C15E48-1A53-4E62-BA82-5D5CE20E1535}" type="presOf" srcId="{D6E7862B-FC73-49B8-B8BD-9D09FDDF81DC}" destId="{01EC6733-2564-4EB3-ADB0-2C55D63DA536}" srcOrd="0" destOrd="0" presId="urn:microsoft.com/office/officeart/2005/8/layout/hierarchy2"/>
    <dgm:cxn modelId="{535B9719-E4A9-4F46-A7CD-3FA7C6D96EE3}" srcId="{EFE06BD6-35CD-4B4B-A887-BE88FAE0EAEB}" destId="{9BCD508A-2A5D-458A-ACEC-83FC26056359}" srcOrd="0" destOrd="0" parTransId="{39797A84-431E-46BA-A22F-1A34E6ACAD75}" sibTransId="{562C558E-F66D-45C2-9076-6EFD2B41CCE3}"/>
    <dgm:cxn modelId="{65D76108-3E6E-4232-8C68-5A17CA9BD2E3}" type="presOf" srcId="{11D98A32-85BE-4B5E-8016-884A3BD19A7B}" destId="{F3611557-4C97-4A7F-81FB-3ABB8ED31E67}" srcOrd="0" destOrd="0" presId="urn:microsoft.com/office/officeart/2005/8/layout/hierarchy2"/>
    <dgm:cxn modelId="{61D3D75E-326F-48FF-8B4C-BE96A3DC61F1}" type="presOf" srcId="{C253C3E6-CE6C-4A3B-821C-2D8C15197CCD}" destId="{9CE135F5-F627-4442-81B2-3E157189BA22}" srcOrd="0" destOrd="0" presId="urn:microsoft.com/office/officeart/2005/8/layout/hierarchy2"/>
    <dgm:cxn modelId="{D8EF46F2-C872-4BEA-BD0A-FD25B7076308}" type="presOf" srcId="{6C9A807A-7F23-4458-80D4-51DFDCE37512}" destId="{B91A9C47-7D9C-4C84-9DCB-460DE71481D6}" srcOrd="1" destOrd="0" presId="urn:microsoft.com/office/officeart/2005/8/layout/hierarchy2"/>
    <dgm:cxn modelId="{C61573BB-2330-4C75-BAF4-0909DA008DB6}" type="presOf" srcId="{17F15F56-BC98-4479-BF7B-F1828848EC1B}" destId="{EDB30AA9-6531-4561-89C4-B2C08D69DD8E}" srcOrd="0" destOrd="0" presId="urn:microsoft.com/office/officeart/2005/8/layout/hierarchy2"/>
    <dgm:cxn modelId="{B34BB050-DCEF-42B0-9226-58D9DDC290C1}" type="presOf" srcId="{5594E17D-82BE-417C-A535-20281BFA9166}" destId="{42438586-6A4F-43CE-A1EE-60AEA6CED69B}" srcOrd="0" destOrd="0" presId="urn:microsoft.com/office/officeart/2005/8/layout/hierarchy2"/>
    <dgm:cxn modelId="{91632CC2-01A9-4AD3-AAA0-E71E356C06F5}" type="presOf" srcId="{C778C1F8-15B7-4F3F-ABF3-E2A1991017A5}" destId="{64553CAF-6FCB-493D-B2C3-A2AEE67C6F2D}" srcOrd="0" destOrd="0" presId="urn:microsoft.com/office/officeart/2005/8/layout/hierarchy2"/>
    <dgm:cxn modelId="{288A7764-77B2-4EE4-B273-C83B22F75867}" type="presOf" srcId="{EFE06BD6-35CD-4B4B-A887-BE88FAE0EAEB}" destId="{0262A31F-FE6C-4087-89A1-06F5AAF21FC8}" srcOrd="0" destOrd="0" presId="urn:microsoft.com/office/officeart/2005/8/layout/hierarchy2"/>
    <dgm:cxn modelId="{902FE6A1-FE8A-43B5-A003-A9588CCDE4CC}" type="presOf" srcId="{17F15F56-BC98-4479-BF7B-F1828848EC1B}" destId="{3B91E76F-9373-4DAF-A270-164FD0950F9A}" srcOrd="1" destOrd="0" presId="urn:microsoft.com/office/officeart/2005/8/layout/hierarchy2"/>
    <dgm:cxn modelId="{09A9FC8C-36C2-4B35-BD4D-5DDADB13D373}" type="presOf" srcId="{EF034B56-78F9-4E31-B8CF-CCBE03339B1A}" destId="{94118717-9791-4898-9C44-BE57DCEB5B8F}" srcOrd="0" destOrd="0" presId="urn:microsoft.com/office/officeart/2005/8/layout/hierarchy2"/>
    <dgm:cxn modelId="{73087BCC-DAA1-4D17-ABF7-746DF76D3240}" srcId="{EF034B56-78F9-4E31-B8CF-CCBE03339B1A}" destId="{11D98A32-85BE-4B5E-8016-884A3BD19A7B}" srcOrd="1" destOrd="0" parTransId="{6C9A807A-7F23-4458-80D4-51DFDCE37512}" sibTransId="{95B61BAC-33F4-4D62-87D3-970631F812DF}"/>
    <dgm:cxn modelId="{F324145E-FE67-42BF-90F9-37E50346CA0D}" type="presOf" srcId="{FDFD4584-F080-479B-8B34-F487E9DFBC5E}" destId="{E928B1F2-5B09-40D4-911D-8E7FDEBE1823}" srcOrd="0" destOrd="0" presId="urn:microsoft.com/office/officeart/2005/8/layout/hierarchy2"/>
    <dgm:cxn modelId="{3DB1316B-F402-4F25-9682-048A9A14D665}" srcId="{2131BFFB-B71E-49F5-9529-E9EFC69E29DC}" destId="{FDFD4584-F080-479B-8B34-F487E9DFBC5E}" srcOrd="1" destOrd="0" parTransId="{C253C3E6-CE6C-4A3B-821C-2D8C15197CCD}" sibTransId="{E83A3E0D-0370-46AD-B463-1EE414A0E510}"/>
    <dgm:cxn modelId="{D3C69836-50DD-4CAF-B94A-0C511D2B1EA2}" type="presParOf" srcId="{0262A31F-FE6C-4087-89A1-06F5AAF21FC8}" destId="{0E61B89B-3BF1-459E-A371-F453B9D551E1}" srcOrd="0" destOrd="0" presId="urn:microsoft.com/office/officeart/2005/8/layout/hierarchy2"/>
    <dgm:cxn modelId="{9CD6E6E0-F4F3-4C28-80B7-0106597378D3}" type="presParOf" srcId="{0E61B89B-3BF1-459E-A371-F453B9D551E1}" destId="{EC58B28D-6E0D-4DEF-BB89-96DA334A1FF6}" srcOrd="0" destOrd="0" presId="urn:microsoft.com/office/officeart/2005/8/layout/hierarchy2"/>
    <dgm:cxn modelId="{1A78E958-605C-414E-A3ED-181BA5711A8B}" type="presParOf" srcId="{0E61B89B-3BF1-459E-A371-F453B9D551E1}" destId="{4017FFB3-50EB-4E88-8847-4859713C6D3C}" srcOrd="1" destOrd="0" presId="urn:microsoft.com/office/officeart/2005/8/layout/hierarchy2"/>
    <dgm:cxn modelId="{A00B9008-534F-4868-A69A-C0EF14044ECD}" type="presParOf" srcId="{4017FFB3-50EB-4E88-8847-4859713C6D3C}" destId="{EDB30AA9-6531-4561-89C4-B2C08D69DD8E}" srcOrd="0" destOrd="0" presId="urn:microsoft.com/office/officeart/2005/8/layout/hierarchy2"/>
    <dgm:cxn modelId="{4EB5318E-A9B9-48F4-8044-05C70B79E769}" type="presParOf" srcId="{EDB30AA9-6531-4561-89C4-B2C08D69DD8E}" destId="{3B91E76F-9373-4DAF-A270-164FD0950F9A}" srcOrd="0" destOrd="0" presId="urn:microsoft.com/office/officeart/2005/8/layout/hierarchy2"/>
    <dgm:cxn modelId="{581138D6-BC93-40D5-8A5D-E9979F64AECE}" type="presParOf" srcId="{4017FFB3-50EB-4E88-8847-4859713C6D3C}" destId="{E7191E99-70C2-42FD-ACA7-B9EF0F7DC6A9}" srcOrd="1" destOrd="0" presId="urn:microsoft.com/office/officeart/2005/8/layout/hierarchy2"/>
    <dgm:cxn modelId="{D2287683-0C3C-4C89-BD0B-FA72A5FB02CE}" type="presParOf" srcId="{E7191E99-70C2-42FD-ACA7-B9EF0F7DC6A9}" destId="{DAEB5D9C-F3AC-4238-B76C-A0D9CA551DF0}" srcOrd="0" destOrd="0" presId="urn:microsoft.com/office/officeart/2005/8/layout/hierarchy2"/>
    <dgm:cxn modelId="{1375B2A9-C4E3-4E21-AFD7-540179BA5B78}" type="presParOf" srcId="{E7191E99-70C2-42FD-ACA7-B9EF0F7DC6A9}" destId="{3B3FD264-7761-4BEF-8A36-70F53B8E2B11}" srcOrd="1" destOrd="0" presId="urn:microsoft.com/office/officeart/2005/8/layout/hierarchy2"/>
    <dgm:cxn modelId="{9FE574B3-BAC1-4420-A3D3-805DEB2FBC4E}" type="presParOf" srcId="{4017FFB3-50EB-4E88-8847-4859713C6D3C}" destId="{AD7A449E-F1C2-4544-B76F-95B7EBE16784}" srcOrd="2" destOrd="0" presId="urn:microsoft.com/office/officeart/2005/8/layout/hierarchy2"/>
    <dgm:cxn modelId="{05830CA6-833A-42AA-B096-FF16511F80FB}" type="presParOf" srcId="{AD7A449E-F1C2-4544-B76F-95B7EBE16784}" destId="{3B04C072-42D6-4A40-A84B-5E4436A7B47B}" srcOrd="0" destOrd="0" presId="urn:microsoft.com/office/officeart/2005/8/layout/hierarchy2"/>
    <dgm:cxn modelId="{6F9F036D-0673-4A05-9E72-C8E09167DB1F}" type="presParOf" srcId="{4017FFB3-50EB-4E88-8847-4859713C6D3C}" destId="{01AB5643-FE06-4807-B0A6-D69124CDA19F}" srcOrd="3" destOrd="0" presId="urn:microsoft.com/office/officeart/2005/8/layout/hierarchy2"/>
    <dgm:cxn modelId="{DBF2020F-B7B9-445F-A8FB-82BE6901E29C}" type="presParOf" srcId="{01AB5643-FE06-4807-B0A6-D69124CDA19F}" destId="{A634FCC3-8227-46D4-8B49-4FDFA546EEB5}" srcOrd="0" destOrd="0" presId="urn:microsoft.com/office/officeart/2005/8/layout/hierarchy2"/>
    <dgm:cxn modelId="{1C8BF2D8-EDB9-4C27-965B-53ABF2260BAD}" type="presParOf" srcId="{01AB5643-FE06-4807-B0A6-D69124CDA19F}" destId="{BEFD9BC5-10FD-480D-A179-75AC044F6DBA}" srcOrd="1" destOrd="0" presId="urn:microsoft.com/office/officeart/2005/8/layout/hierarchy2"/>
    <dgm:cxn modelId="{8217DD0A-CF95-47D2-B54F-60BBA3DCB39E}" type="presParOf" srcId="{BEFD9BC5-10FD-480D-A179-75AC044F6DBA}" destId="{01EC6733-2564-4EB3-ADB0-2C55D63DA536}" srcOrd="0" destOrd="0" presId="urn:microsoft.com/office/officeart/2005/8/layout/hierarchy2"/>
    <dgm:cxn modelId="{90F08BC6-6EFF-4F48-8C3E-5E21A984F150}" type="presParOf" srcId="{01EC6733-2564-4EB3-ADB0-2C55D63DA536}" destId="{225E2264-71C0-47C1-8BD0-77BA4FE42C68}" srcOrd="0" destOrd="0" presId="urn:microsoft.com/office/officeart/2005/8/layout/hierarchy2"/>
    <dgm:cxn modelId="{706898CF-5A41-4FA8-A9CF-88776CC2EA56}" type="presParOf" srcId="{BEFD9BC5-10FD-480D-A179-75AC044F6DBA}" destId="{61A1942F-129B-4369-820C-36FA444C4CE6}" srcOrd="1" destOrd="0" presId="urn:microsoft.com/office/officeart/2005/8/layout/hierarchy2"/>
    <dgm:cxn modelId="{97D7578C-D0D8-4F4B-BF20-A493266E7DC4}" type="presParOf" srcId="{61A1942F-129B-4369-820C-36FA444C4CE6}" destId="{519CA7C5-2477-4C95-9565-CB01CDD958AC}" srcOrd="0" destOrd="0" presId="urn:microsoft.com/office/officeart/2005/8/layout/hierarchy2"/>
    <dgm:cxn modelId="{F36BFDBB-61E4-44D0-B32E-C4A424277D03}" type="presParOf" srcId="{61A1942F-129B-4369-820C-36FA444C4CE6}" destId="{C52A4CE9-8A03-41B7-A958-435408FF6723}" srcOrd="1" destOrd="0" presId="urn:microsoft.com/office/officeart/2005/8/layout/hierarchy2"/>
    <dgm:cxn modelId="{134EE609-B1B8-4867-8A4D-AD9E4C0FFBB0}" type="presParOf" srcId="{C52A4CE9-8A03-41B7-A958-435408FF6723}" destId="{64553CAF-6FCB-493D-B2C3-A2AEE67C6F2D}" srcOrd="0" destOrd="0" presId="urn:microsoft.com/office/officeart/2005/8/layout/hierarchy2"/>
    <dgm:cxn modelId="{38B043B6-FEA7-4C9C-AF5F-30B3653271C2}" type="presParOf" srcId="{64553CAF-6FCB-493D-B2C3-A2AEE67C6F2D}" destId="{21B54F2F-CC56-4136-B4A4-40BFA1FF1E36}" srcOrd="0" destOrd="0" presId="urn:microsoft.com/office/officeart/2005/8/layout/hierarchy2"/>
    <dgm:cxn modelId="{E3BF44C1-3990-4141-AC41-4147B0C9493A}" type="presParOf" srcId="{C52A4CE9-8A03-41B7-A958-435408FF6723}" destId="{355D9D2C-CA48-4AD2-9D2B-41A622280A57}" srcOrd="1" destOrd="0" presId="urn:microsoft.com/office/officeart/2005/8/layout/hierarchy2"/>
    <dgm:cxn modelId="{D75ED1AC-5603-444F-A16C-AA3000FD7D6C}" type="presParOf" srcId="{355D9D2C-CA48-4AD2-9D2B-41A622280A57}" destId="{94118717-9791-4898-9C44-BE57DCEB5B8F}" srcOrd="0" destOrd="0" presId="urn:microsoft.com/office/officeart/2005/8/layout/hierarchy2"/>
    <dgm:cxn modelId="{4EB86898-8853-48B4-9EFB-2E4A36EBEA4C}" type="presParOf" srcId="{355D9D2C-CA48-4AD2-9D2B-41A622280A57}" destId="{1B8B1E95-14EF-47A6-9F9E-A130DCC5B575}" srcOrd="1" destOrd="0" presId="urn:microsoft.com/office/officeart/2005/8/layout/hierarchy2"/>
    <dgm:cxn modelId="{ADA3FB89-73B2-4D48-8CAC-C97F313A7438}" type="presParOf" srcId="{1B8B1E95-14EF-47A6-9F9E-A130DCC5B575}" destId="{AE309B4E-853B-4990-9562-2A59913F0D64}" srcOrd="0" destOrd="0" presId="urn:microsoft.com/office/officeart/2005/8/layout/hierarchy2"/>
    <dgm:cxn modelId="{F93535F1-6277-4919-8006-DA87BA0FCD3D}" type="presParOf" srcId="{AE309B4E-853B-4990-9562-2A59913F0D64}" destId="{0FC2B2E5-B903-46E9-8D07-335B06E31B9B}" srcOrd="0" destOrd="0" presId="urn:microsoft.com/office/officeart/2005/8/layout/hierarchy2"/>
    <dgm:cxn modelId="{87D88FA0-1D67-4756-A7F6-D1C813A8106B}" type="presParOf" srcId="{1B8B1E95-14EF-47A6-9F9E-A130DCC5B575}" destId="{08CC9451-F9AF-499A-B379-DEFFB489B2C3}" srcOrd="1" destOrd="0" presId="urn:microsoft.com/office/officeart/2005/8/layout/hierarchy2"/>
    <dgm:cxn modelId="{F3D9FFA8-E975-4CA8-9005-6E612477BBD8}" type="presParOf" srcId="{08CC9451-F9AF-499A-B379-DEFFB489B2C3}" destId="{DB3D646B-F057-46E1-9999-A6D765B30907}" srcOrd="0" destOrd="0" presId="urn:microsoft.com/office/officeart/2005/8/layout/hierarchy2"/>
    <dgm:cxn modelId="{82A9D919-9C98-4AB3-BC1D-5C7E6B03936C}" type="presParOf" srcId="{08CC9451-F9AF-499A-B379-DEFFB489B2C3}" destId="{C1D4B7B6-8DBB-426B-BFCE-46BC77C982BE}" srcOrd="1" destOrd="0" presId="urn:microsoft.com/office/officeart/2005/8/layout/hierarchy2"/>
    <dgm:cxn modelId="{4ECFF4CD-F150-4219-B348-BF14F80C69E5}" type="presParOf" srcId="{1B8B1E95-14EF-47A6-9F9E-A130DCC5B575}" destId="{28C51EE5-B6F9-4B44-A1F3-85EAE2A8A689}" srcOrd="2" destOrd="0" presId="urn:microsoft.com/office/officeart/2005/8/layout/hierarchy2"/>
    <dgm:cxn modelId="{1114ADDE-1CE9-4443-8332-849388F05D6F}" type="presParOf" srcId="{28C51EE5-B6F9-4B44-A1F3-85EAE2A8A689}" destId="{B91A9C47-7D9C-4C84-9DCB-460DE71481D6}" srcOrd="0" destOrd="0" presId="urn:microsoft.com/office/officeart/2005/8/layout/hierarchy2"/>
    <dgm:cxn modelId="{2489E29F-C45B-4376-AB72-73430D38074C}" type="presParOf" srcId="{1B8B1E95-14EF-47A6-9F9E-A130DCC5B575}" destId="{221EF168-4267-49A2-9F2D-73A6858C5194}" srcOrd="3" destOrd="0" presId="urn:microsoft.com/office/officeart/2005/8/layout/hierarchy2"/>
    <dgm:cxn modelId="{8B674EB8-EBD2-4499-A4E3-140EE195C396}" type="presParOf" srcId="{221EF168-4267-49A2-9F2D-73A6858C5194}" destId="{F3611557-4C97-4A7F-81FB-3ABB8ED31E67}" srcOrd="0" destOrd="0" presId="urn:microsoft.com/office/officeart/2005/8/layout/hierarchy2"/>
    <dgm:cxn modelId="{4EDF23EE-97EC-44AE-864D-6D5EF14B8F18}" type="presParOf" srcId="{221EF168-4267-49A2-9F2D-73A6858C5194}" destId="{8DD774B7-927B-4953-8A57-6F75FF2E7FA9}" srcOrd="1" destOrd="0" presId="urn:microsoft.com/office/officeart/2005/8/layout/hierarchy2"/>
    <dgm:cxn modelId="{95AF1D0F-D434-446F-964E-F983538FCC47}" type="presParOf" srcId="{C52A4CE9-8A03-41B7-A958-435408FF6723}" destId="{9CE135F5-F627-4442-81B2-3E157189BA22}" srcOrd="2" destOrd="0" presId="urn:microsoft.com/office/officeart/2005/8/layout/hierarchy2"/>
    <dgm:cxn modelId="{8287065F-5CD1-483E-8895-5D1F03104C65}" type="presParOf" srcId="{9CE135F5-F627-4442-81B2-3E157189BA22}" destId="{58594BF6-B6C4-4461-9114-88C28A19D935}" srcOrd="0" destOrd="0" presId="urn:microsoft.com/office/officeart/2005/8/layout/hierarchy2"/>
    <dgm:cxn modelId="{458519D7-3DDA-4D85-B06A-B3D9DA323E3E}" type="presParOf" srcId="{C52A4CE9-8A03-41B7-A958-435408FF6723}" destId="{4C1F3460-56D5-4776-9575-F8C7D6B1A047}" srcOrd="3" destOrd="0" presId="urn:microsoft.com/office/officeart/2005/8/layout/hierarchy2"/>
    <dgm:cxn modelId="{7043DD8E-0C23-44B7-8FE9-19A2435C3166}" type="presParOf" srcId="{4C1F3460-56D5-4776-9575-F8C7D6B1A047}" destId="{E928B1F2-5B09-40D4-911D-8E7FDEBE1823}" srcOrd="0" destOrd="0" presId="urn:microsoft.com/office/officeart/2005/8/layout/hierarchy2"/>
    <dgm:cxn modelId="{513A942D-59C1-4034-B9C6-FF4E089C02DE}" type="presParOf" srcId="{4C1F3460-56D5-4776-9575-F8C7D6B1A047}" destId="{837B0FCE-D011-4275-8CF4-FCB4E8D87F87}" srcOrd="1" destOrd="0" presId="urn:microsoft.com/office/officeart/2005/8/layout/hierarchy2"/>
    <dgm:cxn modelId="{BF2DCC08-ABC3-473A-8ADE-3C5647B27B86}" type="presParOf" srcId="{BEFD9BC5-10FD-480D-A179-75AC044F6DBA}" destId="{10237587-38B8-4BA2-8F83-61F0F22FC042}" srcOrd="2" destOrd="0" presId="urn:microsoft.com/office/officeart/2005/8/layout/hierarchy2"/>
    <dgm:cxn modelId="{5D7FC25D-5556-4EDF-95AD-5AEA4AB979FF}" type="presParOf" srcId="{10237587-38B8-4BA2-8F83-61F0F22FC042}" destId="{636DA6A6-05FF-4FC9-9662-C81663673E1D}" srcOrd="0" destOrd="0" presId="urn:microsoft.com/office/officeart/2005/8/layout/hierarchy2"/>
    <dgm:cxn modelId="{2664A755-DF4E-45BC-BCEB-0D160C5A84C6}" type="presParOf" srcId="{BEFD9BC5-10FD-480D-A179-75AC044F6DBA}" destId="{D9D01EA9-6BD2-43F4-B3E2-09FAC4D69771}" srcOrd="3" destOrd="0" presId="urn:microsoft.com/office/officeart/2005/8/layout/hierarchy2"/>
    <dgm:cxn modelId="{CEEC8D79-A4E0-4B3D-955C-24E491302C6A}" type="presParOf" srcId="{D9D01EA9-6BD2-43F4-B3E2-09FAC4D69771}" destId="{BA2D20E3-A401-47E2-96D4-7D0D6F0DA208}" srcOrd="0" destOrd="0" presId="urn:microsoft.com/office/officeart/2005/8/layout/hierarchy2"/>
    <dgm:cxn modelId="{1FBA7E32-33E8-4C52-A462-5E084391E6BC}" type="presParOf" srcId="{D9D01EA9-6BD2-43F4-B3E2-09FAC4D69771}" destId="{0D27CD29-A719-48C5-9BF2-406866B4FD50}" srcOrd="1" destOrd="0" presId="urn:microsoft.com/office/officeart/2005/8/layout/hierarchy2"/>
    <dgm:cxn modelId="{4D6AF06E-0AB9-4F5B-B33E-A18067E71F7C}" type="presParOf" srcId="{0D27CD29-A719-48C5-9BF2-406866B4FD50}" destId="{98480D22-07BB-40F9-995B-301F9FA3038B}" srcOrd="0" destOrd="0" presId="urn:microsoft.com/office/officeart/2005/8/layout/hierarchy2"/>
    <dgm:cxn modelId="{6668767C-F255-4914-861A-C53D487D6223}" type="presParOf" srcId="{98480D22-07BB-40F9-995B-301F9FA3038B}" destId="{53604CB5-1286-4C4B-899D-FF776587A604}" srcOrd="0" destOrd="0" presId="urn:microsoft.com/office/officeart/2005/8/layout/hierarchy2"/>
    <dgm:cxn modelId="{8C4A8913-321C-4FEA-B5F0-DC62C3930C1F}" type="presParOf" srcId="{0D27CD29-A719-48C5-9BF2-406866B4FD50}" destId="{CE2F5C92-A865-4B1F-ADC1-2ED5360B2562}" srcOrd="1" destOrd="0" presId="urn:microsoft.com/office/officeart/2005/8/layout/hierarchy2"/>
    <dgm:cxn modelId="{C1EF000E-EA22-45A0-B3FB-EFF1D8C56431}" type="presParOf" srcId="{CE2F5C92-A865-4B1F-ADC1-2ED5360B2562}" destId="{92180E0B-CC79-44A0-AFE5-36FCD51596A9}" srcOrd="0" destOrd="0" presId="urn:microsoft.com/office/officeart/2005/8/layout/hierarchy2"/>
    <dgm:cxn modelId="{2480E548-11EB-446A-82C5-3721616D525B}" type="presParOf" srcId="{CE2F5C92-A865-4B1F-ADC1-2ED5360B2562}" destId="{7CE02112-875C-47A3-A86C-7BE6D5226041}" srcOrd="1" destOrd="0" presId="urn:microsoft.com/office/officeart/2005/8/layout/hierarchy2"/>
    <dgm:cxn modelId="{8B1A95BA-F411-4C96-88E2-C634038753EF}" type="presParOf" srcId="{0262A31F-FE6C-4087-89A1-06F5AAF21FC8}" destId="{20FD4059-73DF-4642-B04D-A6168CAE5C60}" srcOrd="1" destOrd="0" presId="urn:microsoft.com/office/officeart/2005/8/layout/hierarchy2"/>
    <dgm:cxn modelId="{EF553943-1CCB-4504-AEF8-F833555604E6}" type="presParOf" srcId="{20FD4059-73DF-4642-B04D-A6168CAE5C60}" destId="{42438586-6A4F-43CE-A1EE-60AEA6CED69B}" srcOrd="0" destOrd="0" presId="urn:microsoft.com/office/officeart/2005/8/layout/hierarchy2"/>
    <dgm:cxn modelId="{1DBF79D5-3B4E-44D5-AFEB-AB0E6AC64AC7}" type="presParOf" srcId="{20FD4059-73DF-4642-B04D-A6168CAE5C60}" destId="{D1B7CEC5-D800-4165-8B94-4529C4178136}" srcOrd="1" destOrd="0" presId="urn:microsoft.com/office/officeart/2005/8/layout/hierarchy2"/>
  </dgm:cxnLst>
  <dgm:bg/>
  <dgm:whole>
    <a:ln>
      <a:noFill/>
    </a:ln>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07F5031-228A-4302-9C31-45FE00795774}" type="doc">
      <dgm:prSet loTypeId="urn:microsoft.com/office/officeart/2008/layout/AccentedPicture" loCatId="picture" qsTypeId="urn:microsoft.com/office/officeart/2005/8/quickstyle/simple1" qsCatId="simple" csTypeId="urn:microsoft.com/office/officeart/2005/8/colors/accent6_2" csCatId="accent6" phldr="1"/>
      <dgm:spPr/>
      <dgm:t>
        <a:bodyPr/>
        <a:lstStyle/>
        <a:p>
          <a:endParaRPr lang="fr-FR"/>
        </a:p>
      </dgm:t>
    </dgm:pt>
    <dgm:pt modelId="{56D08709-F91E-4253-803D-2C143A2EBE2E}">
      <dgm:prSet phldrT="[Text]" custT="1"/>
      <dgm:spPr/>
      <dgm:t>
        <a:bodyPr/>
        <a:lstStyle/>
        <a:p>
          <a:r>
            <a:rPr lang="fr-FR" sz="2000" b="1" dirty="0" smtClean="0">
              <a:solidFill>
                <a:schemeClr val="tx1"/>
              </a:solidFill>
            </a:rPr>
            <a:t>Le taux de NEET</a:t>
          </a:r>
          <a:r>
            <a:rPr lang="fr-FR" sz="1700" dirty="0" smtClean="0">
              <a:solidFill>
                <a:schemeClr val="tx1"/>
              </a:solidFill>
            </a:rPr>
            <a:t> : c’est le pourcentage, dans la population d’un certain âge et sexe, des personnes qui ne sont ni en emploi, ni en éducation ou formation.   </a:t>
          </a:r>
        </a:p>
        <a:p>
          <a:endParaRPr lang="fr-FR" sz="1700" dirty="0"/>
        </a:p>
      </dgm:t>
    </dgm:pt>
    <dgm:pt modelId="{D6C70188-84C6-4E92-A1F5-760FEC485DA7}" type="parTrans" cxnId="{99616C73-A16E-488B-BCE0-85EF12301206}">
      <dgm:prSet/>
      <dgm:spPr/>
      <dgm:t>
        <a:bodyPr/>
        <a:lstStyle/>
        <a:p>
          <a:endParaRPr lang="fr-FR"/>
        </a:p>
      </dgm:t>
    </dgm:pt>
    <dgm:pt modelId="{E020684E-B016-4B9B-9B34-25403D427DCA}" type="sibTrans" cxnId="{99616C73-A16E-488B-BCE0-85EF12301206}">
      <dgm:prSet/>
      <dgm:spPr/>
      <dgm:t>
        <a:bodyPr/>
        <a:lstStyle/>
        <a:p>
          <a:endParaRPr lang="fr-FR"/>
        </a:p>
      </dgm:t>
    </dgm:pt>
    <dgm:pt modelId="{02376C09-4955-4DC5-8D39-30FA7D947175}">
      <dgm:prSet phldrT="[Text]" phldr="1"/>
      <dgm:spPr/>
      <dgm:t>
        <a:bodyPr/>
        <a:lstStyle/>
        <a:p>
          <a:endParaRPr lang="fr-FR" dirty="0"/>
        </a:p>
      </dgm:t>
    </dgm:pt>
    <dgm:pt modelId="{31F3F7FE-8166-4733-9563-FEF43AD87EFD}" type="parTrans" cxnId="{DB5C1B95-133B-44FA-BDDE-221B34B35F91}">
      <dgm:prSet/>
      <dgm:spPr/>
      <dgm:t>
        <a:bodyPr/>
        <a:lstStyle/>
        <a:p>
          <a:endParaRPr lang="fr-FR"/>
        </a:p>
      </dgm:t>
    </dgm:pt>
    <dgm:pt modelId="{1FB477E6-A9DD-483A-AEE0-EA29CEB6F736}" type="sibTrans" cxnId="{DB5C1B95-133B-44FA-BDDE-221B34B35F91}">
      <dgm:prSet/>
      <dgm:spPr/>
      <dgm:t>
        <a:bodyPr/>
        <a:lstStyle/>
        <a:p>
          <a:endParaRPr lang="fr-FR"/>
        </a:p>
      </dgm:t>
    </dgm:pt>
    <dgm:pt modelId="{30A38F2D-36BD-4F5A-B52F-4B43F337534A}">
      <dgm:prSet phldrT="[Text]" phldr="1"/>
      <dgm:spPr/>
      <dgm:t>
        <a:bodyPr/>
        <a:lstStyle/>
        <a:p>
          <a:endParaRPr lang="fr-FR"/>
        </a:p>
      </dgm:t>
    </dgm:pt>
    <dgm:pt modelId="{3B9A5A78-719C-448C-8E9F-53BC324BF1EE}" type="parTrans" cxnId="{6B820467-C620-4E4C-8659-365F1831BD4C}">
      <dgm:prSet/>
      <dgm:spPr/>
      <dgm:t>
        <a:bodyPr/>
        <a:lstStyle/>
        <a:p>
          <a:endParaRPr lang="fr-FR"/>
        </a:p>
      </dgm:t>
    </dgm:pt>
    <dgm:pt modelId="{C7A44342-A841-4753-9620-CA6F2B2D50A5}" type="sibTrans" cxnId="{6B820467-C620-4E4C-8659-365F1831BD4C}">
      <dgm:prSet/>
      <dgm:spPr/>
      <dgm:t>
        <a:bodyPr/>
        <a:lstStyle/>
        <a:p>
          <a:endParaRPr lang="fr-FR"/>
        </a:p>
      </dgm:t>
    </dgm:pt>
    <dgm:pt modelId="{8DAF8DC6-6A35-4745-A0BE-6E6FA57A5B93}">
      <dgm:prSet phldrT="[Text]" phldr="1"/>
      <dgm:spPr/>
      <dgm:t>
        <a:bodyPr/>
        <a:lstStyle/>
        <a:p>
          <a:endParaRPr lang="fr-FR" dirty="0"/>
        </a:p>
      </dgm:t>
    </dgm:pt>
    <dgm:pt modelId="{92AD1A7E-A717-4943-BD43-F67736BA56BE}" type="sibTrans" cxnId="{085639F9-5285-41D1-B8B9-62F845CB23EE}">
      <dgm:prSet/>
      <dgm:spPr/>
      <dgm:t>
        <a:bodyPr/>
        <a:lstStyle/>
        <a:p>
          <a:endParaRPr lang="fr-FR"/>
        </a:p>
      </dgm:t>
    </dgm:pt>
    <dgm:pt modelId="{85B6FFA0-D9F0-4752-9334-4818BC504819}" type="parTrans" cxnId="{085639F9-5285-41D1-B8B9-62F845CB23EE}">
      <dgm:prSet/>
      <dgm:spPr/>
      <dgm:t>
        <a:bodyPr/>
        <a:lstStyle/>
        <a:p>
          <a:endParaRPr lang="fr-FR"/>
        </a:p>
      </dgm:t>
    </dgm:pt>
    <dgm:pt modelId="{E895ED5A-598B-45E2-B0AC-098DFDBEC805}" type="pres">
      <dgm:prSet presAssocID="{907F5031-228A-4302-9C31-45FE00795774}" presName="Name0" presStyleCnt="0">
        <dgm:presLayoutVars>
          <dgm:dir/>
        </dgm:presLayoutVars>
      </dgm:prSet>
      <dgm:spPr/>
      <dgm:t>
        <a:bodyPr/>
        <a:lstStyle/>
        <a:p>
          <a:endParaRPr lang="fr-FR"/>
        </a:p>
      </dgm:t>
    </dgm:pt>
    <dgm:pt modelId="{5CE3EDDA-852F-450B-B866-95419416CE70}" type="pres">
      <dgm:prSet presAssocID="{E020684E-B016-4B9B-9B34-25403D427DCA}" presName="picture_1" presStyleLbl="bgImgPlace1" presStyleIdx="0" presStyleCnt="1"/>
      <dgm:spPr/>
      <dgm:t>
        <a:bodyPr/>
        <a:lstStyle/>
        <a:p>
          <a:endParaRPr lang="fr-FR"/>
        </a:p>
      </dgm:t>
    </dgm:pt>
    <dgm:pt modelId="{428F201D-7FC7-4F63-A7BA-C1960564FB3E}" type="pres">
      <dgm:prSet presAssocID="{56D08709-F91E-4253-803D-2C143A2EBE2E}" presName="text_1" presStyleLbl="node1" presStyleIdx="0" presStyleCnt="0" custLinFactNeighborX="-3981" custLinFactNeighborY="-22922">
        <dgm:presLayoutVars>
          <dgm:bulletEnabled val="1"/>
        </dgm:presLayoutVars>
      </dgm:prSet>
      <dgm:spPr/>
      <dgm:t>
        <a:bodyPr/>
        <a:lstStyle/>
        <a:p>
          <a:endParaRPr lang="fr-FR"/>
        </a:p>
      </dgm:t>
    </dgm:pt>
    <dgm:pt modelId="{AD81A7A6-5C38-4A1F-B205-8A1EF75C0E96}" type="pres">
      <dgm:prSet presAssocID="{907F5031-228A-4302-9C31-45FE00795774}" presName="linV" presStyleCnt="0"/>
      <dgm:spPr/>
    </dgm:pt>
    <dgm:pt modelId="{FD570BF3-1C5B-4E84-955B-218BB748A8FA}" type="pres">
      <dgm:prSet presAssocID="{8DAF8DC6-6A35-4745-A0BE-6E6FA57A5B93}" presName="pair" presStyleCnt="0"/>
      <dgm:spPr/>
    </dgm:pt>
    <dgm:pt modelId="{52AA7768-B6CA-481B-ACAF-DF43F7DAACFC}" type="pres">
      <dgm:prSet presAssocID="{8DAF8DC6-6A35-4745-A0BE-6E6FA57A5B93}" presName="spaceH" presStyleLbl="node1" presStyleIdx="0" presStyleCnt="0"/>
      <dgm:spPr/>
    </dgm:pt>
    <dgm:pt modelId="{7DA1BD1C-625C-4504-99D9-DE84A3AB55FC}" type="pres">
      <dgm:prSet presAssocID="{8DAF8DC6-6A35-4745-A0BE-6E6FA57A5B93}" presName="desPictures" presStyleLbl="alignImgPlace1" presStyleIdx="0" presStyleCnt="3"/>
      <dgm:spPr>
        <a:blipFill rotWithShape="1">
          <a:blip xmlns:r="http://schemas.openxmlformats.org/officeDocument/2006/relationships" r:embed="rId1"/>
          <a:stretch>
            <a:fillRect/>
          </a:stretch>
        </a:blipFill>
      </dgm:spPr>
    </dgm:pt>
    <dgm:pt modelId="{04733F4A-8A94-4ED7-AC97-6EF4762E7271}" type="pres">
      <dgm:prSet presAssocID="{8DAF8DC6-6A35-4745-A0BE-6E6FA57A5B93}" presName="desTextWrapper" presStyleCnt="0"/>
      <dgm:spPr/>
    </dgm:pt>
    <dgm:pt modelId="{CBB88F3A-E06A-4F36-8CCF-0FCE3956E136}" type="pres">
      <dgm:prSet presAssocID="{8DAF8DC6-6A35-4745-A0BE-6E6FA57A5B93}" presName="desText" presStyleLbl="revTx" presStyleIdx="0" presStyleCnt="3">
        <dgm:presLayoutVars>
          <dgm:bulletEnabled val="1"/>
        </dgm:presLayoutVars>
      </dgm:prSet>
      <dgm:spPr/>
      <dgm:t>
        <a:bodyPr/>
        <a:lstStyle/>
        <a:p>
          <a:endParaRPr lang="fr-FR"/>
        </a:p>
      </dgm:t>
    </dgm:pt>
    <dgm:pt modelId="{309C6CEA-63B4-4FC2-9962-833EE0E2AE0E}" type="pres">
      <dgm:prSet presAssocID="{92AD1A7E-A717-4943-BD43-F67736BA56BE}" presName="spaceV" presStyleCnt="0"/>
      <dgm:spPr/>
    </dgm:pt>
    <dgm:pt modelId="{600295AB-99D6-4B17-B7B0-27F63479FC5D}" type="pres">
      <dgm:prSet presAssocID="{02376C09-4955-4DC5-8D39-30FA7D947175}" presName="pair" presStyleCnt="0"/>
      <dgm:spPr/>
    </dgm:pt>
    <dgm:pt modelId="{9C026938-DC76-4AF6-989E-9682947C2787}" type="pres">
      <dgm:prSet presAssocID="{02376C09-4955-4DC5-8D39-30FA7D947175}" presName="spaceH" presStyleLbl="node1" presStyleIdx="0" presStyleCnt="0"/>
      <dgm:spPr/>
    </dgm:pt>
    <dgm:pt modelId="{4C44D9CE-544A-4C36-B6B7-98400899E4E9}" type="pres">
      <dgm:prSet presAssocID="{02376C09-4955-4DC5-8D39-30FA7D947175}" presName="desPictures" presStyleLbl="alignImgPlace1" presStyleIdx="1" presStyleCnt="3"/>
      <dgm:spPr>
        <a:blipFill rotWithShape="1">
          <a:blip xmlns:r="http://schemas.openxmlformats.org/officeDocument/2006/relationships" r:embed="rId2"/>
          <a:stretch>
            <a:fillRect/>
          </a:stretch>
        </a:blipFill>
      </dgm:spPr>
      <dgm:t>
        <a:bodyPr/>
        <a:lstStyle/>
        <a:p>
          <a:endParaRPr lang="fr-FR"/>
        </a:p>
      </dgm:t>
    </dgm:pt>
    <dgm:pt modelId="{4C4553D3-5642-4168-9293-CD655BC69B63}" type="pres">
      <dgm:prSet presAssocID="{02376C09-4955-4DC5-8D39-30FA7D947175}" presName="desTextWrapper" presStyleCnt="0"/>
      <dgm:spPr/>
    </dgm:pt>
    <dgm:pt modelId="{28DBA5EE-E3E0-47B3-A661-36C269AEFF2D}" type="pres">
      <dgm:prSet presAssocID="{02376C09-4955-4DC5-8D39-30FA7D947175}" presName="desText" presStyleLbl="revTx" presStyleIdx="1" presStyleCnt="3">
        <dgm:presLayoutVars>
          <dgm:bulletEnabled val="1"/>
        </dgm:presLayoutVars>
      </dgm:prSet>
      <dgm:spPr/>
      <dgm:t>
        <a:bodyPr/>
        <a:lstStyle/>
        <a:p>
          <a:endParaRPr lang="fr-FR"/>
        </a:p>
      </dgm:t>
    </dgm:pt>
    <dgm:pt modelId="{3451AC63-DCCA-49C0-8011-5F0FB6CCFD17}" type="pres">
      <dgm:prSet presAssocID="{1FB477E6-A9DD-483A-AEE0-EA29CEB6F736}" presName="spaceV" presStyleCnt="0"/>
      <dgm:spPr/>
    </dgm:pt>
    <dgm:pt modelId="{68D2AFB6-AF2B-45E7-A95C-037B37146690}" type="pres">
      <dgm:prSet presAssocID="{30A38F2D-36BD-4F5A-B52F-4B43F337534A}" presName="pair" presStyleCnt="0"/>
      <dgm:spPr/>
    </dgm:pt>
    <dgm:pt modelId="{0E9F34F7-C378-48F4-B0CC-C6BE45B3EA05}" type="pres">
      <dgm:prSet presAssocID="{30A38F2D-36BD-4F5A-B52F-4B43F337534A}" presName="spaceH" presStyleLbl="node1" presStyleIdx="0" presStyleCnt="0"/>
      <dgm:spPr/>
    </dgm:pt>
    <dgm:pt modelId="{C78629E8-ADF5-4CFA-B2C2-58CD133B8397}" type="pres">
      <dgm:prSet presAssocID="{30A38F2D-36BD-4F5A-B52F-4B43F337534A}" presName="desPictures" presStyleLbl="alignImgPlace1" presStyleIdx="2" presStyleCnt="3"/>
      <dgm:spPr>
        <a:blipFill rotWithShape="1">
          <a:blip xmlns:r="http://schemas.openxmlformats.org/officeDocument/2006/relationships" r:embed="rId3"/>
          <a:stretch>
            <a:fillRect/>
          </a:stretch>
        </a:blipFill>
      </dgm:spPr>
      <dgm:t>
        <a:bodyPr/>
        <a:lstStyle/>
        <a:p>
          <a:endParaRPr lang="fr-FR"/>
        </a:p>
      </dgm:t>
    </dgm:pt>
    <dgm:pt modelId="{D41552A4-20AA-45DF-8E1D-7CF45C3BDF2A}" type="pres">
      <dgm:prSet presAssocID="{30A38F2D-36BD-4F5A-B52F-4B43F337534A}" presName="desTextWrapper" presStyleCnt="0"/>
      <dgm:spPr/>
    </dgm:pt>
    <dgm:pt modelId="{0F9F85A1-D4F7-4298-A8A2-22BFC1CA4672}" type="pres">
      <dgm:prSet presAssocID="{30A38F2D-36BD-4F5A-B52F-4B43F337534A}" presName="desText" presStyleLbl="revTx" presStyleIdx="2" presStyleCnt="3">
        <dgm:presLayoutVars>
          <dgm:bulletEnabled val="1"/>
        </dgm:presLayoutVars>
      </dgm:prSet>
      <dgm:spPr/>
      <dgm:t>
        <a:bodyPr/>
        <a:lstStyle/>
        <a:p>
          <a:endParaRPr lang="fr-FR"/>
        </a:p>
      </dgm:t>
    </dgm:pt>
    <dgm:pt modelId="{36ED4446-AEF1-4C6E-AD25-F91F725A59F4}" type="pres">
      <dgm:prSet presAssocID="{907F5031-228A-4302-9C31-45FE00795774}" presName="maxNode" presStyleCnt="0"/>
      <dgm:spPr/>
    </dgm:pt>
    <dgm:pt modelId="{B67C6E99-DF7B-40AD-8C16-99B0015C6F8F}" type="pres">
      <dgm:prSet presAssocID="{907F5031-228A-4302-9C31-45FE00795774}" presName="Name33" presStyleCnt="0"/>
      <dgm:spPr/>
    </dgm:pt>
  </dgm:ptLst>
  <dgm:cxnLst>
    <dgm:cxn modelId="{DB5C1B95-133B-44FA-BDDE-221B34B35F91}" srcId="{907F5031-228A-4302-9C31-45FE00795774}" destId="{02376C09-4955-4DC5-8D39-30FA7D947175}" srcOrd="2" destOrd="0" parTransId="{31F3F7FE-8166-4733-9563-FEF43AD87EFD}" sibTransId="{1FB477E6-A9DD-483A-AEE0-EA29CEB6F736}"/>
    <dgm:cxn modelId="{3048C514-82A2-4875-9B28-463C2EEC15D0}" type="presOf" srcId="{30A38F2D-36BD-4F5A-B52F-4B43F337534A}" destId="{0F9F85A1-D4F7-4298-A8A2-22BFC1CA4672}" srcOrd="0" destOrd="0" presId="urn:microsoft.com/office/officeart/2008/layout/AccentedPicture"/>
    <dgm:cxn modelId="{89F2EF34-9C4F-4FEC-BBD2-B01ED82EFA06}" type="presOf" srcId="{56D08709-F91E-4253-803D-2C143A2EBE2E}" destId="{428F201D-7FC7-4F63-A7BA-C1960564FB3E}" srcOrd="0" destOrd="0" presId="urn:microsoft.com/office/officeart/2008/layout/AccentedPicture"/>
    <dgm:cxn modelId="{35839349-A79A-4560-A934-6D69261BA672}" type="presOf" srcId="{8DAF8DC6-6A35-4745-A0BE-6E6FA57A5B93}" destId="{CBB88F3A-E06A-4F36-8CCF-0FCE3956E136}" srcOrd="0" destOrd="0" presId="urn:microsoft.com/office/officeart/2008/layout/AccentedPicture"/>
    <dgm:cxn modelId="{99616C73-A16E-488B-BCE0-85EF12301206}" srcId="{907F5031-228A-4302-9C31-45FE00795774}" destId="{56D08709-F91E-4253-803D-2C143A2EBE2E}" srcOrd="0" destOrd="0" parTransId="{D6C70188-84C6-4E92-A1F5-760FEC485DA7}" sibTransId="{E020684E-B016-4B9B-9B34-25403D427DCA}"/>
    <dgm:cxn modelId="{0C1609D5-540F-464C-A45D-FB8208C51984}" type="presOf" srcId="{E020684E-B016-4B9B-9B34-25403D427DCA}" destId="{5CE3EDDA-852F-450B-B866-95419416CE70}" srcOrd="0" destOrd="0" presId="urn:microsoft.com/office/officeart/2008/layout/AccentedPicture"/>
    <dgm:cxn modelId="{6B820467-C620-4E4C-8659-365F1831BD4C}" srcId="{907F5031-228A-4302-9C31-45FE00795774}" destId="{30A38F2D-36BD-4F5A-B52F-4B43F337534A}" srcOrd="3" destOrd="0" parTransId="{3B9A5A78-719C-448C-8E9F-53BC324BF1EE}" sibTransId="{C7A44342-A841-4753-9620-CA6F2B2D50A5}"/>
    <dgm:cxn modelId="{FB6FA56D-4347-40FC-8DF4-11A3C8BF0BFB}" type="presOf" srcId="{907F5031-228A-4302-9C31-45FE00795774}" destId="{E895ED5A-598B-45E2-B0AC-098DFDBEC805}" srcOrd="0" destOrd="0" presId="urn:microsoft.com/office/officeart/2008/layout/AccentedPicture"/>
    <dgm:cxn modelId="{31D55C35-73A9-4C95-82FA-DD63C82786ED}" type="presOf" srcId="{02376C09-4955-4DC5-8D39-30FA7D947175}" destId="{28DBA5EE-E3E0-47B3-A661-36C269AEFF2D}" srcOrd="0" destOrd="0" presId="urn:microsoft.com/office/officeart/2008/layout/AccentedPicture"/>
    <dgm:cxn modelId="{085639F9-5285-41D1-B8B9-62F845CB23EE}" srcId="{907F5031-228A-4302-9C31-45FE00795774}" destId="{8DAF8DC6-6A35-4745-A0BE-6E6FA57A5B93}" srcOrd="1" destOrd="0" parTransId="{85B6FFA0-D9F0-4752-9334-4818BC504819}" sibTransId="{92AD1A7E-A717-4943-BD43-F67736BA56BE}"/>
    <dgm:cxn modelId="{ADD2C100-FA48-47CE-8736-33CA5FF23D3D}" type="presParOf" srcId="{E895ED5A-598B-45E2-B0AC-098DFDBEC805}" destId="{5CE3EDDA-852F-450B-B866-95419416CE70}" srcOrd="0" destOrd="0" presId="urn:microsoft.com/office/officeart/2008/layout/AccentedPicture"/>
    <dgm:cxn modelId="{829CC35D-6176-4C2F-96E2-40874D07ED98}" type="presParOf" srcId="{E895ED5A-598B-45E2-B0AC-098DFDBEC805}" destId="{428F201D-7FC7-4F63-A7BA-C1960564FB3E}" srcOrd="1" destOrd="0" presId="urn:microsoft.com/office/officeart/2008/layout/AccentedPicture"/>
    <dgm:cxn modelId="{3323052B-90AC-4559-BF61-45A9EAA10308}" type="presParOf" srcId="{E895ED5A-598B-45E2-B0AC-098DFDBEC805}" destId="{AD81A7A6-5C38-4A1F-B205-8A1EF75C0E96}" srcOrd="2" destOrd="0" presId="urn:microsoft.com/office/officeart/2008/layout/AccentedPicture"/>
    <dgm:cxn modelId="{B414B432-0C1C-4933-9B0E-DAF537928BFF}" type="presParOf" srcId="{AD81A7A6-5C38-4A1F-B205-8A1EF75C0E96}" destId="{FD570BF3-1C5B-4E84-955B-218BB748A8FA}" srcOrd="0" destOrd="0" presId="urn:microsoft.com/office/officeart/2008/layout/AccentedPicture"/>
    <dgm:cxn modelId="{1BAB5C32-B257-49D6-A9B2-AEEE13C5881E}" type="presParOf" srcId="{FD570BF3-1C5B-4E84-955B-218BB748A8FA}" destId="{52AA7768-B6CA-481B-ACAF-DF43F7DAACFC}" srcOrd="0" destOrd="0" presId="urn:microsoft.com/office/officeart/2008/layout/AccentedPicture"/>
    <dgm:cxn modelId="{1FC62D30-DB7C-4BB3-A797-7A6ACC2AD190}" type="presParOf" srcId="{FD570BF3-1C5B-4E84-955B-218BB748A8FA}" destId="{7DA1BD1C-625C-4504-99D9-DE84A3AB55FC}" srcOrd="1" destOrd="0" presId="urn:microsoft.com/office/officeart/2008/layout/AccentedPicture"/>
    <dgm:cxn modelId="{0D420BA6-FEF8-4262-8722-80FC5A38A0CB}" type="presParOf" srcId="{FD570BF3-1C5B-4E84-955B-218BB748A8FA}" destId="{04733F4A-8A94-4ED7-AC97-6EF4762E7271}" srcOrd="2" destOrd="0" presId="urn:microsoft.com/office/officeart/2008/layout/AccentedPicture"/>
    <dgm:cxn modelId="{C4606314-02B3-43E9-86AF-1EA6352F90C5}" type="presParOf" srcId="{04733F4A-8A94-4ED7-AC97-6EF4762E7271}" destId="{CBB88F3A-E06A-4F36-8CCF-0FCE3956E136}" srcOrd="0" destOrd="0" presId="urn:microsoft.com/office/officeart/2008/layout/AccentedPicture"/>
    <dgm:cxn modelId="{FFE5A707-2E0B-48F2-8078-909BE5C8A15D}" type="presParOf" srcId="{AD81A7A6-5C38-4A1F-B205-8A1EF75C0E96}" destId="{309C6CEA-63B4-4FC2-9962-833EE0E2AE0E}" srcOrd="1" destOrd="0" presId="urn:microsoft.com/office/officeart/2008/layout/AccentedPicture"/>
    <dgm:cxn modelId="{C2883DB9-0F77-480F-B831-FAB7C6A86646}" type="presParOf" srcId="{AD81A7A6-5C38-4A1F-B205-8A1EF75C0E96}" destId="{600295AB-99D6-4B17-B7B0-27F63479FC5D}" srcOrd="2" destOrd="0" presId="urn:microsoft.com/office/officeart/2008/layout/AccentedPicture"/>
    <dgm:cxn modelId="{3936EEBC-CA25-41FF-9778-8A7DD8964E7B}" type="presParOf" srcId="{600295AB-99D6-4B17-B7B0-27F63479FC5D}" destId="{9C026938-DC76-4AF6-989E-9682947C2787}" srcOrd="0" destOrd="0" presId="urn:microsoft.com/office/officeart/2008/layout/AccentedPicture"/>
    <dgm:cxn modelId="{EADFDC27-EDE6-4E28-BC63-8E640D5DD3C9}" type="presParOf" srcId="{600295AB-99D6-4B17-B7B0-27F63479FC5D}" destId="{4C44D9CE-544A-4C36-B6B7-98400899E4E9}" srcOrd="1" destOrd="0" presId="urn:microsoft.com/office/officeart/2008/layout/AccentedPicture"/>
    <dgm:cxn modelId="{11BE15CF-F601-453B-A525-6A765E49ACE0}" type="presParOf" srcId="{600295AB-99D6-4B17-B7B0-27F63479FC5D}" destId="{4C4553D3-5642-4168-9293-CD655BC69B63}" srcOrd="2" destOrd="0" presId="urn:microsoft.com/office/officeart/2008/layout/AccentedPicture"/>
    <dgm:cxn modelId="{40B6F9AF-7888-4070-8B01-AFE5F85F6B2A}" type="presParOf" srcId="{4C4553D3-5642-4168-9293-CD655BC69B63}" destId="{28DBA5EE-E3E0-47B3-A661-36C269AEFF2D}" srcOrd="0" destOrd="0" presId="urn:microsoft.com/office/officeart/2008/layout/AccentedPicture"/>
    <dgm:cxn modelId="{EB633313-1679-4E4D-9269-C5B6AE7A97F3}" type="presParOf" srcId="{AD81A7A6-5C38-4A1F-B205-8A1EF75C0E96}" destId="{3451AC63-DCCA-49C0-8011-5F0FB6CCFD17}" srcOrd="3" destOrd="0" presId="urn:microsoft.com/office/officeart/2008/layout/AccentedPicture"/>
    <dgm:cxn modelId="{66AFA83C-8E9D-4315-9F86-A2CCEB450E55}" type="presParOf" srcId="{AD81A7A6-5C38-4A1F-B205-8A1EF75C0E96}" destId="{68D2AFB6-AF2B-45E7-A95C-037B37146690}" srcOrd="4" destOrd="0" presId="urn:microsoft.com/office/officeart/2008/layout/AccentedPicture"/>
    <dgm:cxn modelId="{D149C359-5F9E-4635-8C1E-1D295145EFC3}" type="presParOf" srcId="{68D2AFB6-AF2B-45E7-A95C-037B37146690}" destId="{0E9F34F7-C378-48F4-B0CC-C6BE45B3EA05}" srcOrd="0" destOrd="0" presId="urn:microsoft.com/office/officeart/2008/layout/AccentedPicture"/>
    <dgm:cxn modelId="{C0B146B2-C414-4E24-9BE9-CC234D353D6E}" type="presParOf" srcId="{68D2AFB6-AF2B-45E7-A95C-037B37146690}" destId="{C78629E8-ADF5-4CFA-B2C2-58CD133B8397}" srcOrd="1" destOrd="0" presId="urn:microsoft.com/office/officeart/2008/layout/AccentedPicture"/>
    <dgm:cxn modelId="{46AE1A4F-D0CC-41ED-A0EE-F37D505A5018}" type="presParOf" srcId="{68D2AFB6-AF2B-45E7-A95C-037B37146690}" destId="{D41552A4-20AA-45DF-8E1D-7CF45C3BDF2A}" srcOrd="2" destOrd="0" presId="urn:microsoft.com/office/officeart/2008/layout/AccentedPicture"/>
    <dgm:cxn modelId="{F328B127-B94E-48E6-8154-43416BF0EBEB}" type="presParOf" srcId="{D41552A4-20AA-45DF-8E1D-7CF45C3BDF2A}" destId="{0F9F85A1-D4F7-4298-A8A2-22BFC1CA4672}" srcOrd="0" destOrd="0" presId="urn:microsoft.com/office/officeart/2008/layout/AccentedPicture"/>
    <dgm:cxn modelId="{B61CF0E5-C404-4305-A8D8-159A0FC82DF5}" type="presParOf" srcId="{E895ED5A-598B-45E2-B0AC-098DFDBEC805}" destId="{36ED4446-AEF1-4C6E-AD25-F91F725A59F4}" srcOrd="3" destOrd="0" presId="urn:microsoft.com/office/officeart/2008/layout/AccentedPicture"/>
    <dgm:cxn modelId="{5B662166-BC3D-40C4-BABB-47BFD282490D}" type="presParOf" srcId="{36ED4446-AEF1-4C6E-AD25-F91F725A59F4}" destId="{B67C6E99-DF7B-40AD-8C16-99B0015C6F8F}" srcOrd="0" destOrd="0" presId="urn:microsoft.com/office/officeart/2008/layout/Accented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36272B4-390A-45C5-8E81-2227E11DBCD6}" type="doc">
      <dgm:prSet loTypeId="urn:microsoft.com/office/officeart/2005/8/layout/balance1" loCatId="relationship" qsTypeId="urn:microsoft.com/office/officeart/2005/8/quickstyle/simple1" qsCatId="simple" csTypeId="urn:microsoft.com/office/officeart/2005/8/colors/accent0_2" csCatId="mainScheme" phldr="1"/>
      <dgm:spPr/>
      <dgm:t>
        <a:bodyPr/>
        <a:lstStyle/>
        <a:p>
          <a:endParaRPr lang="fr-FR"/>
        </a:p>
      </dgm:t>
    </dgm:pt>
    <dgm:pt modelId="{DFBFA977-D447-4487-AF06-790883FEB542}">
      <dgm:prSet phldrT="[Text]"/>
      <dgm:spPr>
        <a:xfrm>
          <a:off x="1335024" y="0"/>
          <a:ext cx="1152144" cy="640080"/>
        </a:xfrm>
        <a:solidFill>
          <a:sysClr val="window" lastClr="FFFFFF">
            <a:alpha val="90000"/>
            <a:tint val="40000"/>
            <a:hueOff val="0"/>
            <a:satOff val="0"/>
            <a:lumOff val="0"/>
            <a:alphaOff val="0"/>
          </a:sysClr>
        </a:solidFill>
        <a:ln w="12700" cap="flat" cmpd="sng" algn="ctr">
          <a:solidFill>
            <a:srgbClr val="44546A">
              <a:alpha val="90000"/>
              <a:hueOff val="0"/>
              <a:satOff val="0"/>
              <a:lumOff val="0"/>
              <a:alphaOff val="0"/>
            </a:srgbClr>
          </a:solidFill>
          <a:prstDash val="solid"/>
          <a:miter lim="800000"/>
        </a:ln>
        <a:effectLst/>
      </dgm:spPr>
      <dgm:t>
        <a:bodyPr/>
        <a:lstStyle/>
        <a:p>
          <a:pPr algn="ctr"/>
          <a:r>
            <a:rPr lang="fr-FR" dirty="0">
              <a:solidFill>
                <a:schemeClr val="tx1"/>
              </a:solidFill>
              <a:latin typeface="Calibri" panose="020F0502020204030204"/>
              <a:ea typeface="+mn-ea"/>
              <a:cs typeface="+mn-cs"/>
            </a:rPr>
            <a:t>Taux de </a:t>
          </a:r>
          <a:r>
            <a:rPr lang="fr-FR" dirty="0" smtClean="0">
              <a:solidFill>
                <a:srgbClr val="FBD3C1"/>
              </a:solidFill>
              <a:latin typeface="Calibri" panose="020F0502020204030204"/>
              <a:ea typeface="+mn-ea"/>
              <a:cs typeface="+mn-cs"/>
            </a:rPr>
            <a:t>NEET</a:t>
          </a:r>
          <a:endParaRPr lang="fr-FR" dirty="0">
            <a:solidFill>
              <a:srgbClr val="FBD3C1"/>
            </a:solidFill>
            <a:latin typeface="Calibri" panose="020F0502020204030204"/>
            <a:ea typeface="+mn-ea"/>
            <a:cs typeface="+mn-cs"/>
          </a:endParaRPr>
        </a:p>
      </dgm:t>
    </dgm:pt>
    <dgm:pt modelId="{34A42917-50D4-43B8-8DA7-B0FA99032461}" type="parTrans" cxnId="{16010348-4872-4E26-B41A-049983508714}">
      <dgm:prSet/>
      <dgm:spPr/>
      <dgm:t>
        <a:bodyPr/>
        <a:lstStyle/>
        <a:p>
          <a:pPr algn="ctr"/>
          <a:endParaRPr lang="fr-FR"/>
        </a:p>
      </dgm:t>
    </dgm:pt>
    <dgm:pt modelId="{5FF78E4A-E42F-459B-B1B8-3919D9D2AD1E}" type="sibTrans" cxnId="{16010348-4872-4E26-B41A-049983508714}">
      <dgm:prSet/>
      <dgm:spPr/>
      <dgm:t>
        <a:bodyPr/>
        <a:lstStyle/>
        <a:p>
          <a:pPr algn="ctr"/>
          <a:endParaRPr lang="fr-FR"/>
        </a:p>
      </dgm:t>
    </dgm:pt>
    <dgm:pt modelId="{EDB44BBC-70C2-41CA-91B5-98747660BEBA}">
      <dgm:prSet phldrT="[Text]"/>
      <dgm:spPr>
        <a:xfrm rot="21376805">
          <a:off x="1335024" y="2149644"/>
          <a:ext cx="1152144" cy="394289"/>
        </a:xfrm>
        <a:solidFill>
          <a:srgbClr val="FBD3C1"/>
        </a:solidFill>
        <a:ln w="12700" cap="flat" cmpd="sng" algn="ctr">
          <a:solidFill>
            <a:srgbClr val="44546A">
              <a:shade val="80000"/>
              <a:hueOff val="0"/>
              <a:satOff val="0"/>
              <a:lumOff val="0"/>
              <a:alphaOff val="0"/>
            </a:srgbClr>
          </a:solidFill>
          <a:prstDash val="solid"/>
          <a:miter lim="800000"/>
        </a:ln>
        <a:effectLst/>
      </dgm:spPr>
      <dgm:t>
        <a:bodyPr/>
        <a:lstStyle/>
        <a:p>
          <a:pPr algn="ctr"/>
          <a:r>
            <a:rPr lang="fr-FR" dirty="0">
              <a:solidFill>
                <a:srgbClr val="44546A">
                  <a:hueOff val="0"/>
                  <a:satOff val="0"/>
                  <a:lumOff val="0"/>
                  <a:alphaOff val="0"/>
                </a:srgbClr>
              </a:solidFill>
              <a:latin typeface="Calibri" panose="020F0502020204030204"/>
              <a:ea typeface="+mn-ea"/>
              <a:cs typeface="+mn-cs"/>
            </a:rPr>
            <a:t>inactif ni en éducation ou formation </a:t>
          </a:r>
        </a:p>
      </dgm:t>
    </dgm:pt>
    <dgm:pt modelId="{392A433F-D576-49D2-9DCE-B6E8DA8E4983}" type="parTrans" cxnId="{1844AE85-BF22-412A-A2F3-4DEA3A0400CF}">
      <dgm:prSet/>
      <dgm:spPr/>
      <dgm:t>
        <a:bodyPr/>
        <a:lstStyle/>
        <a:p>
          <a:pPr algn="ctr"/>
          <a:endParaRPr lang="fr-FR"/>
        </a:p>
      </dgm:t>
    </dgm:pt>
    <dgm:pt modelId="{54A567F2-E509-47F8-9900-5131EB39C872}" type="sibTrans" cxnId="{1844AE85-BF22-412A-A2F3-4DEA3A0400CF}">
      <dgm:prSet/>
      <dgm:spPr/>
      <dgm:t>
        <a:bodyPr/>
        <a:lstStyle/>
        <a:p>
          <a:pPr algn="ctr"/>
          <a:endParaRPr lang="fr-FR"/>
        </a:p>
      </dgm:t>
    </dgm:pt>
    <dgm:pt modelId="{3FEE6949-81CB-429C-B5C8-0049A7232B47}">
      <dgm:prSet phldrT="[Text]"/>
      <dgm:spPr>
        <a:xfrm rot="21376805">
          <a:off x="1335024" y="866924"/>
          <a:ext cx="1152144" cy="394289"/>
        </a:xfrm>
        <a:solidFill>
          <a:sysClr val="window" lastClr="FFFFFF">
            <a:hueOff val="0"/>
            <a:satOff val="0"/>
            <a:lumOff val="0"/>
            <a:alphaOff val="0"/>
          </a:sysClr>
        </a:solidFill>
        <a:ln w="12700" cap="flat" cmpd="sng" algn="ctr">
          <a:solidFill>
            <a:srgbClr val="44546A">
              <a:shade val="80000"/>
              <a:hueOff val="0"/>
              <a:satOff val="0"/>
              <a:lumOff val="0"/>
              <a:alphaOff val="0"/>
            </a:srgbClr>
          </a:solidFill>
          <a:prstDash val="solid"/>
          <a:miter lim="800000"/>
        </a:ln>
        <a:effectLst/>
      </dgm:spPr>
      <dgm:t>
        <a:bodyPr/>
        <a:lstStyle/>
        <a:p>
          <a:pPr algn="ctr"/>
          <a:r>
            <a:rPr lang="fr-FR">
              <a:solidFill>
                <a:srgbClr val="44546A">
                  <a:hueOff val="0"/>
                  <a:satOff val="0"/>
                  <a:lumOff val="0"/>
                  <a:alphaOff val="0"/>
                </a:srgbClr>
              </a:solidFill>
              <a:latin typeface="Calibri" panose="020F0502020204030204"/>
              <a:ea typeface="+mn-ea"/>
              <a:cs typeface="+mn-cs"/>
            </a:rPr>
            <a:t>en emploi</a:t>
          </a:r>
        </a:p>
      </dgm:t>
    </dgm:pt>
    <dgm:pt modelId="{8394E3C8-3BB9-4B62-B65E-5BEFC93944E5}" type="parTrans" cxnId="{28E62D14-8D30-4B57-8131-851E55E56A1A}">
      <dgm:prSet/>
      <dgm:spPr/>
      <dgm:t>
        <a:bodyPr/>
        <a:lstStyle/>
        <a:p>
          <a:pPr algn="ctr"/>
          <a:endParaRPr lang="fr-FR"/>
        </a:p>
      </dgm:t>
    </dgm:pt>
    <dgm:pt modelId="{A34F8E38-091D-4D17-9AD2-C9F3A4305691}" type="sibTrans" cxnId="{28E62D14-8D30-4B57-8131-851E55E56A1A}">
      <dgm:prSet/>
      <dgm:spPr/>
      <dgm:t>
        <a:bodyPr/>
        <a:lstStyle/>
        <a:p>
          <a:pPr algn="ctr"/>
          <a:endParaRPr lang="fr-FR"/>
        </a:p>
      </dgm:t>
    </dgm:pt>
    <dgm:pt modelId="{2F839BDA-CE26-46EC-992F-748D1F0742E9}">
      <dgm:prSet phldrT="[Text]"/>
      <dgm:spPr>
        <a:xfrm>
          <a:off x="2999232" y="0"/>
          <a:ext cx="1152144" cy="640080"/>
        </a:xfrm>
        <a:solidFill>
          <a:sysClr val="window" lastClr="FFFFFF">
            <a:alpha val="90000"/>
            <a:tint val="40000"/>
            <a:hueOff val="0"/>
            <a:satOff val="0"/>
            <a:lumOff val="0"/>
            <a:alphaOff val="0"/>
          </a:sysClr>
        </a:solidFill>
        <a:ln w="12700" cap="flat" cmpd="sng" algn="ctr">
          <a:solidFill>
            <a:srgbClr val="44546A">
              <a:alpha val="90000"/>
              <a:hueOff val="0"/>
              <a:satOff val="0"/>
              <a:lumOff val="0"/>
              <a:alphaOff val="0"/>
            </a:srgbClr>
          </a:solidFill>
          <a:prstDash val="solid"/>
          <a:miter lim="800000"/>
        </a:ln>
        <a:effectLst/>
      </dgm:spPr>
      <dgm:t>
        <a:bodyPr/>
        <a:lstStyle/>
        <a:p>
          <a:pPr algn="ctr"/>
          <a:r>
            <a:rPr lang="fr-FR">
              <a:solidFill>
                <a:srgbClr val="44546A">
                  <a:hueOff val="0"/>
                  <a:satOff val="0"/>
                  <a:lumOff val="0"/>
                  <a:alphaOff val="0"/>
                </a:srgbClr>
              </a:solidFill>
              <a:latin typeface="Calibri" panose="020F0502020204030204"/>
              <a:ea typeface="+mn-ea"/>
              <a:cs typeface="+mn-cs"/>
            </a:rPr>
            <a:t>Taux de </a:t>
          </a:r>
          <a:r>
            <a:rPr lang="fr-FR">
              <a:solidFill>
                <a:srgbClr val="5B9BD5">
                  <a:lumMod val="75000"/>
                </a:srgbClr>
              </a:solidFill>
              <a:latin typeface="Calibri" panose="020F0502020204030204"/>
              <a:ea typeface="+mn-ea"/>
              <a:cs typeface="+mn-cs"/>
            </a:rPr>
            <a:t>chômage</a:t>
          </a:r>
        </a:p>
      </dgm:t>
    </dgm:pt>
    <dgm:pt modelId="{7ED2251F-A494-4C11-B165-F6560C35FB8E}" type="parTrans" cxnId="{FAEB5A77-BFB6-42D1-8AA0-20EF8BD29F02}">
      <dgm:prSet/>
      <dgm:spPr/>
      <dgm:t>
        <a:bodyPr/>
        <a:lstStyle/>
        <a:p>
          <a:pPr algn="ctr"/>
          <a:endParaRPr lang="fr-FR"/>
        </a:p>
      </dgm:t>
    </dgm:pt>
    <dgm:pt modelId="{DE27A812-2C2A-47AA-BDCA-401A2CF0C5B4}" type="sibTrans" cxnId="{FAEB5A77-BFB6-42D1-8AA0-20EF8BD29F02}">
      <dgm:prSet/>
      <dgm:spPr/>
      <dgm:t>
        <a:bodyPr/>
        <a:lstStyle/>
        <a:p>
          <a:pPr algn="ctr"/>
          <a:endParaRPr lang="fr-FR"/>
        </a:p>
      </dgm:t>
    </dgm:pt>
    <dgm:pt modelId="{F710536D-D028-48B9-B4C8-84A12922603D}">
      <dgm:prSet phldrT="[Text]"/>
      <dgm:spPr>
        <a:xfrm rot="21376805">
          <a:off x="2999232" y="2035348"/>
          <a:ext cx="1152144" cy="394289"/>
        </a:xfrm>
        <a:solidFill>
          <a:sysClr val="window" lastClr="FFFFFF">
            <a:hueOff val="0"/>
            <a:satOff val="0"/>
            <a:lumOff val="0"/>
            <a:alphaOff val="0"/>
          </a:sysClr>
        </a:solidFill>
        <a:ln w="12700" cap="flat" cmpd="sng" algn="ctr">
          <a:solidFill>
            <a:srgbClr val="44546A">
              <a:shade val="80000"/>
              <a:hueOff val="0"/>
              <a:satOff val="0"/>
              <a:lumOff val="0"/>
              <a:alphaOff val="0"/>
            </a:srgbClr>
          </a:solidFill>
          <a:prstDash val="solid"/>
          <a:miter lim="800000"/>
        </a:ln>
        <a:effectLst/>
      </dgm:spPr>
      <dgm:t>
        <a:bodyPr/>
        <a:lstStyle/>
        <a:p>
          <a:pPr algn="ctr"/>
          <a:r>
            <a:rPr lang="fr-FR">
              <a:solidFill>
                <a:srgbClr val="44546A">
                  <a:hueOff val="0"/>
                  <a:satOff val="0"/>
                  <a:lumOff val="0"/>
                  <a:alphaOff val="0"/>
                </a:srgbClr>
              </a:solidFill>
              <a:latin typeface="Calibri" panose="020F0502020204030204"/>
              <a:ea typeface="+mn-ea"/>
              <a:cs typeface="+mn-cs"/>
            </a:rPr>
            <a:t>inactif ni en éducation ou formation </a:t>
          </a:r>
        </a:p>
      </dgm:t>
    </dgm:pt>
    <dgm:pt modelId="{11DABA05-5587-431F-92AB-2AB18FAAAC9F}" type="parTrans" cxnId="{3C5E4F0B-192D-43F1-8973-A59E1673D687}">
      <dgm:prSet/>
      <dgm:spPr/>
      <dgm:t>
        <a:bodyPr/>
        <a:lstStyle/>
        <a:p>
          <a:pPr algn="ctr"/>
          <a:endParaRPr lang="fr-FR"/>
        </a:p>
      </dgm:t>
    </dgm:pt>
    <dgm:pt modelId="{7A8AC209-50EE-489B-9F86-05F7318369FA}" type="sibTrans" cxnId="{3C5E4F0B-192D-43F1-8973-A59E1673D687}">
      <dgm:prSet/>
      <dgm:spPr/>
      <dgm:t>
        <a:bodyPr/>
        <a:lstStyle/>
        <a:p>
          <a:pPr algn="ctr"/>
          <a:endParaRPr lang="fr-FR"/>
        </a:p>
      </dgm:t>
    </dgm:pt>
    <dgm:pt modelId="{9F086494-2459-4747-A52E-7937BE2A779C}">
      <dgm:prSet phldrT="[Text]"/>
      <dgm:spPr>
        <a:xfrm rot="21376805">
          <a:off x="2999232" y="1610335"/>
          <a:ext cx="1152144" cy="394289"/>
        </a:xfrm>
        <a:solidFill>
          <a:sysClr val="window" lastClr="FFFFFF">
            <a:hueOff val="0"/>
            <a:satOff val="0"/>
            <a:lumOff val="0"/>
            <a:alphaOff val="0"/>
          </a:sysClr>
        </a:solidFill>
        <a:ln w="12700" cap="flat" cmpd="sng" algn="ctr">
          <a:solidFill>
            <a:srgbClr val="44546A">
              <a:shade val="80000"/>
              <a:hueOff val="0"/>
              <a:satOff val="0"/>
              <a:lumOff val="0"/>
              <a:alphaOff val="0"/>
            </a:srgbClr>
          </a:solidFill>
          <a:prstDash val="solid"/>
          <a:miter lim="800000"/>
        </a:ln>
        <a:effectLst/>
      </dgm:spPr>
      <dgm:t>
        <a:bodyPr/>
        <a:lstStyle/>
        <a:p>
          <a:pPr algn="ctr"/>
          <a:r>
            <a:rPr lang="fr-FR">
              <a:solidFill>
                <a:srgbClr val="44546A">
                  <a:hueOff val="0"/>
                  <a:satOff val="0"/>
                  <a:lumOff val="0"/>
                  <a:alphaOff val="0"/>
                </a:srgbClr>
              </a:solidFill>
              <a:latin typeface="Calibri" panose="020F0502020204030204"/>
              <a:ea typeface="+mn-ea"/>
              <a:cs typeface="+mn-cs"/>
            </a:rPr>
            <a:t>en éducation ou formation</a:t>
          </a:r>
        </a:p>
      </dgm:t>
    </dgm:pt>
    <dgm:pt modelId="{2B00B6DA-4C32-4214-8C4A-96F1C32B21A6}" type="parTrans" cxnId="{214DB28F-F365-4E0B-B17F-72D178C4F8C2}">
      <dgm:prSet/>
      <dgm:spPr/>
      <dgm:t>
        <a:bodyPr/>
        <a:lstStyle/>
        <a:p>
          <a:pPr algn="ctr"/>
          <a:endParaRPr lang="fr-FR"/>
        </a:p>
      </dgm:t>
    </dgm:pt>
    <dgm:pt modelId="{56728DC6-567F-4736-ABD9-2080A6EA5B09}" type="sibTrans" cxnId="{214DB28F-F365-4E0B-B17F-72D178C4F8C2}">
      <dgm:prSet/>
      <dgm:spPr/>
      <dgm:t>
        <a:bodyPr/>
        <a:lstStyle/>
        <a:p>
          <a:pPr algn="ctr"/>
          <a:endParaRPr lang="fr-FR"/>
        </a:p>
      </dgm:t>
    </dgm:pt>
    <dgm:pt modelId="{3E0FEBCE-19AE-4803-9CAC-D373F3181EDE}">
      <dgm:prSet phldrT="[Text]"/>
      <dgm:spPr>
        <a:xfrm rot="21376805">
          <a:off x="2999232" y="1185322"/>
          <a:ext cx="1152144" cy="394289"/>
        </a:xfrm>
        <a:solidFill>
          <a:srgbClr val="5B9BD5">
            <a:lumMod val="60000"/>
            <a:lumOff val="40000"/>
          </a:srgbClr>
        </a:solidFill>
        <a:ln w="12700" cap="flat" cmpd="sng" algn="ctr">
          <a:solidFill>
            <a:srgbClr val="44546A">
              <a:shade val="80000"/>
              <a:hueOff val="0"/>
              <a:satOff val="0"/>
              <a:lumOff val="0"/>
              <a:alphaOff val="0"/>
            </a:srgbClr>
          </a:solidFill>
          <a:prstDash val="solid"/>
          <a:miter lim="800000"/>
        </a:ln>
        <a:effectLst/>
      </dgm:spPr>
      <dgm:t>
        <a:bodyPr/>
        <a:lstStyle/>
        <a:p>
          <a:pPr algn="ctr"/>
          <a:r>
            <a:rPr lang="fr-FR">
              <a:solidFill>
                <a:srgbClr val="44546A">
                  <a:hueOff val="0"/>
                  <a:satOff val="0"/>
                  <a:lumOff val="0"/>
                  <a:alphaOff val="0"/>
                </a:srgbClr>
              </a:solidFill>
              <a:latin typeface="Calibri" panose="020F0502020204030204"/>
              <a:ea typeface="+mn-ea"/>
              <a:cs typeface="+mn-cs"/>
            </a:rPr>
            <a:t>en chômage</a:t>
          </a:r>
        </a:p>
      </dgm:t>
    </dgm:pt>
    <dgm:pt modelId="{FF94AEB2-F737-4CA2-951D-5FDE6ABF06F0}" type="parTrans" cxnId="{3D7E467E-709B-4C1B-BE9D-29AFF030198D}">
      <dgm:prSet/>
      <dgm:spPr/>
      <dgm:t>
        <a:bodyPr/>
        <a:lstStyle/>
        <a:p>
          <a:pPr algn="ctr"/>
          <a:endParaRPr lang="fr-FR"/>
        </a:p>
      </dgm:t>
    </dgm:pt>
    <dgm:pt modelId="{8579B6DD-09FF-440C-B3C4-3AD094D4D565}" type="sibTrans" cxnId="{3D7E467E-709B-4C1B-BE9D-29AFF030198D}">
      <dgm:prSet/>
      <dgm:spPr/>
      <dgm:t>
        <a:bodyPr/>
        <a:lstStyle/>
        <a:p>
          <a:pPr algn="ctr"/>
          <a:endParaRPr lang="fr-FR"/>
        </a:p>
      </dgm:t>
    </dgm:pt>
    <dgm:pt modelId="{4ED5621F-F968-427D-A61F-D836D858D76D}">
      <dgm:prSet/>
      <dgm:spPr>
        <a:xfrm rot="21376805">
          <a:off x="2999232" y="752628"/>
          <a:ext cx="1152144" cy="394289"/>
        </a:xfrm>
        <a:solidFill>
          <a:sysClr val="window" lastClr="FFFFFF">
            <a:hueOff val="0"/>
            <a:satOff val="0"/>
            <a:lumOff val="0"/>
            <a:alphaOff val="0"/>
          </a:sysClr>
        </a:solidFill>
        <a:ln w="12700" cap="flat" cmpd="sng" algn="ctr">
          <a:solidFill>
            <a:srgbClr val="44546A">
              <a:shade val="80000"/>
              <a:hueOff val="0"/>
              <a:satOff val="0"/>
              <a:lumOff val="0"/>
              <a:alphaOff val="0"/>
            </a:srgbClr>
          </a:solidFill>
          <a:prstDash val="solid"/>
          <a:miter lim="800000"/>
        </a:ln>
        <a:effectLst/>
      </dgm:spPr>
      <dgm:t>
        <a:bodyPr/>
        <a:lstStyle/>
        <a:p>
          <a:pPr algn="ctr"/>
          <a:r>
            <a:rPr lang="fr-FR">
              <a:solidFill>
                <a:srgbClr val="44546A">
                  <a:hueOff val="0"/>
                  <a:satOff val="0"/>
                  <a:lumOff val="0"/>
                  <a:alphaOff val="0"/>
                </a:srgbClr>
              </a:solidFill>
              <a:latin typeface="Calibri" panose="020F0502020204030204"/>
              <a:ea typeface="+mn-ea"/>
              <a:cs typeface="+mn-cs"/>
            </a:rPr>
            <a:t>en emploi</a:t>
          </a:r>
        </a:p>
      </dgm:t>
    </dgm:pt>
    <dgm:pt modelId="{DAF5622F-4D54-4104-B444-5AD15C1A6662}" type="parTrans" cxnId="{7DBE0C46-8EFF-4902-AA5F-D9A91BD965BC}">
      <dgm:prSet/>
      <dgm:spPr/>
      <dgm:t>
        <a:bodyPr/>
        <a:lstStyle/>
        <a:p>
          <a:pPr algn="ctr"/>
          <a:endParaRPr lang="fr-FR"/>
        </a:p>
      </dgm:t>
    </dgm:pt>
    <dgm:pt modelId="{95D731BD-12E6-4E6D-831F-E09920EE4E0E}" type="sibTrans" cxnId="{7DBE0C46-8EFF-4902-AA5F-D9A91BD965BC}">
      <dgm:prSet/>
      <dgm:spPr/>
      <dgm:t>
        <a:bodyPr/>
        <a:lstStyle/>
        <a:p>
          <a:pPr algn="ctr"/>
          <a:endParaRPr lang="fr-FR"/>
        </a:p>
      </dgm:t>
    </dgm:pt>
    <dgm:pt modelId="{11D1FBC2-0604-4A72-9597-943E1EF8117D}">
      <dgm:prSet/>
      <dgm:spPr>
        <a:xfrm rot="21376805">
          <a:off x="1335024" y="1299618"/>
          <a:ext cx="1152144" cy="394289"/>
        </a:xfrm>
        <a:solidFill>
          <a:srgbClr val="FBD3C1"/>
        </a:solidFill>
        <a:ln w="12700" cap="flat" cmpd="sng" algn="ctr">
          <a:solidFill>
            <a:srgbClr val="44546A">
              <a:shade val="80000"/>
              <a:hueOff val="0"/>
              <a:satOff val="0"/>
              <a:lumOff val="0"/>
              <a:alphaOff val="0"/>
            </a:srgbClr>
          </a:solidFill>
          <a:prstDash val="solid"/>
          <a:miter lim="800000"/>
        </a:ln>
        <a:effectLst/>
      </dgm:spPr>
      <dgm:t>
        <a:bodyPr/>
        <a:lstStyle/>
        <a:p>
          <a:pPr algn="ctr"/>
          <a:r>
            <a:rPr lang="fr-FR">
              <a:solidFill>
                <a:srgbClr val="44546A">
                  <a:hueOff val="0"/>
                  <a:satOff val="0"/>
                  <a:lumOff val="0"/>
                  <a:alphaOff val="0"/>
                </a:srgbClr>
              </a:solidFill>
              <a:latin typeface="Calibri" panose="020F0502020204030204"/>
              <a:ea typeface="+mn-ea"/>
              <a:cs typeface="+mn-cs"/>
            </a:rPr>
            <a:t>en chômage</a:t>
          </a:r>
        </a:p>
      </dgm:t>
    </dgm:pt>
    <dgm:pt modelId="{A7F68B7B-DEE9-470C-B06F-3C9744701EAC}" type="parTrans" cxnId="{10F11644-84E5-4F94-83D1-A2462CFEF49F}">
      <dgm:prSet/>
      <dgm:spPr/>
      <dgm:t>
        <a:bodyPr/>
        <a:lstStyle/>
        <a:p>
          <a:pPr algn="ctr"/>
          <a:endParaRPr lang="fr-FR"/>
        </a:p>
      </dgm:t>
    </dgm:pt>
    <dgm:pt modelId="{2215D064-86A0-4F9B-901E-30DEAD7FE73F}" type="sibTrans" cxnId="{10F11644-84E5-4F94-83D1-A2462CFEF49F}">
      <dgm:prSet/>
      <dgm:spPr/>
      <dgm:t>
        <a:bodyPr/>
        <a:lstStyle/>
        <a:p>
          <a:pPr algn="ctr"/>
          <a:endParaRPr lang="fr-FR"/>
        </a:p>
      </dgm:t>
    </dgm:pt>
    <dgm:pt modelId="{FC14B6CC-1D26-4C34-92AB-0A4A6A79BCDC}">
      <dgm:prSet/>
      <dgm:spPr>
        <a:xfrm rot="21376805">
          <a:off x="1335024" y="1724631"/>
          <a:ext cx="1152144" cy="394289"/>
        </a:xfrm>
        <a:solidFill>
          <a:sysClr val="window" lastClr="FFFFFF"/>
        </a:solidFill>
        <a:ln w="12700" cap="flat" cmpd="sng" algn="ctr">
          <a:solidFill>
            <a:srgbClr val="44546A">
              <a:shade val="80000"/>
              <a:hueOff val="0"/>
              <a:satOff val="0"/>
              <a:lumOff val="0"/>
              <a:alphaOff val="0"/>
            </a:srgbClr>
          </a:solidFill>
          <a:prstDash val="solid"/>
          <a:miter lim="800000"/>
        </a:ln>
        <a:effectLst/>
      </dgm:spPr>
      <dgm:t>
        <a:bodyPr/>
        <a:lstStyle/>
        <a:p>
          <a:pPr algn="ctr"/>
          <a:r>
            <a:rPr lang="fr-FR">
              <a:solidFill>
                <a:srgbClr val="44546A">
                  <a:hueOff val="0"/>
                  <a:satOff val="0"/>
                  <a:lumOff val="0"/>
                  <a:alphaOff val="0"/>
                </a:srgbClr>
              </a:solidFill>
              <a:latin typeface="Calibri" panose="020F0502020204030204"/>
              <a:ea typeface="+mn-ea"/>
              <a:cs typeface="+mn-cs"/>
            </a:rPr>
            <a:t>en éducation ou formation</a:t>
          </a:r>
        </a:p>
      </dgm:t>
    </dgm:pt>
    <dgm:pt modelId="{4D758317-43D8-432C-BB60-C2402453FFF6}" type="parTrans" cxnId="{DA730AB0-AA81-45CD-B163-6CEB58EF89E6}">
      <dgm:prSet/>
      <dgm:spPr/>
      <dgm:t>
        <a:bodyPr/>
        <a:lstStyle/>
        <a:p>
          <a:pPr algn="ctr"/>
          <a:endParaRPr lang="fr-FR"/>
        </a:p>
      </dgm:t>
    </dgm:pt>
    <dgm:pt modelId="{00C0A46A-5C52-468D-9C94-5B8DFDA057E0}" type="sibTrans" cxnId="{DA730AB0-AA81-45CD-B163-6CEB58EF89E6}">
      <dgm:prSet/>
      <dgm:spPr/>
      <dgm:t>
        <a:bodyPr/>
        <a:lstStyle/>
        <a:p>
          <a:pPr algn="ctr"/>
          <a:endParaRPr lang="fr-FR"/>
        </a:p>
      </dgm:t>
    </dgm:pt>
    <dgm:pt modelId="{5327BB75-FBB8-4767-893A-914E80CC3305}" type="pres">
      <dgm:prSet presAssocID="{C36272B4-390A-45C5-8E81-2227E11DBCD6}" presName="outerComposite" presStyleCnt="0">
        <dgm:presLayoutVars>
          <dgm:chMax val="2"/>
          <dgm:animLvl val="lvl"/>
          <dgm:resizeHandles val="exact"/>
        </dgm:presLayoutVars>
      </dgm:prSet>
      <dgm:spPr/>
      <dgm:t>
        <a:bodyPr/>
        <a:lstStyle/>
        <a:p>
          <a:endParaRPr lang="fr-FR"/>
        </a:p>
      </dgm:t>
    </dgm:pt>
    <dgm:pt modelId="{0BE4883E-C779-4328-90CA-D2D5644C69C5}" type="pres">
      <dgm:prSet presAssocID="{C36272B4-390A-45C5-8E81-2227E11DBCD6}" presName="dummyMaxCanvas" presStyleCnt="0"/>
      <dgm:spPr/>
    </dgm:pt>
    <dgm:pt modelId="{437EA865-0A22-471A-93BD-EC4C83EB1D0D}" type="pres">
      <dgm:prSet presAssocID="{C36272B4-390A-45C5-8E81-2227E11DBCD6}" presName="parentComposite" presStyleCnt="0"/>
      <dgm:spPr/>
    </dgm:pt>
    <dgm:pt modelId="{08057869-AE73-4188-A55A-C465E2A39622}" type="pres">
      <dgm:prSet presAssocID="{C36272B4-390A-45C5-8E81-2227E11DBCD6}" presName="parent1" presStyleLbl="alignAccFollowNode1" presStyleIdx="0" presStyleCnt="4">
        <dgm:presLayoutVars>
          <dgm:chMax val="4"/>
        </dgm:presLayoutVars>
      </dgm:prSet>
      <dgm:spPr>
        <a:prstGeom prst="roundRect">
          <a:avLst>
            <a:gd name="adj" fmla="val 10000"/>
          </a:avLst>
        </a:prstGeom>
      </dgm:spPr>
      <dgm:t>
        <a:bodyPr/>
        <a:lstStyle/>
        <a:p>
          <a:endParaRPr lang="fr-FR"/>
        </a:p>
      </dgm:t>
    </dgm:pt>
    <dgm:pt modelId="{80C5DCFB-A055-4D5C-8261-7B3A4296F3C8}" type="pres">
      <dgm:prSet presAssocID="{C36272B4-390A-45C5-8E81-2227E11DBCD6}" presName="parent2" presStyleLbl="alignAccFollowNode1" presStyleIdx="1" presStyleCnt="4">
        <dgm:presLayoutVars>
          <dgm:chMax val="4"/>
        </dgm:presLayoutVars>
      </dgm:prSet>
      <dgm:spPr>
        <a:prstGeom prst="roundRect">
          <a:avLst>
            <a:gd name="adj" fmla="val 10000"/>
          </a:avLst>
        </a:prstGeom>
      </dgm:spPr>
      <dgm:t>
        <a:bodyPr/>
        <a:lstStyle/>
        <a:p>
          <a:endParaRPr lang="fr-FR"/>
        </a:p>
      </dgm:t>
    </dgm:pt>
    <dgm:pt modelId="{7A847F9F-FFB3-4D45-A8ED-4D1C0220000F}" type="pres">
      <dgm:prSet presAssocID="{C36272B4-390A-45C5-8E81-2227E11DBCD6}" presName="childrenComposite" presStyleCnt="0"/>
      <dgm:spPr/>
    </dgm:pt>
    <dgm:pt modelId="{C79A9F5F-8206-4A48-A395-C58E5ECDD0D5}" type="pres">
      <dgm:prSet presAssocID="{C36272B4-390A-45C5-8E81-2227E11DBCD6}" presName="dummyMaxCanvas_ChildArea" presStyleCnt="0"/>
      <dgm:spPr/>
    </dgm:pt>
    <dgm:pt modelId="{5F3493A5-ABAC-4FA4-81EE-22D6167FA6D5}" type="pres">
      <dgm:prSet presAssocID="{C36272B4-390A-45C5-8E81-2227E11DBCD6}" presName="fulcrum" presStyleLbl="alignAccFollowNode1" presStyleIdx="2" presStyleCnt="4"/>
      <dgm:spPr>
        <a:xfrm>
          <a:off x="2503170" y="2720340"/>
          <a:ext cx="480060" cy="480060"/>
        </a:xfrm>
        <a:prstGeom prst="triangle">
          <a:avLst/>
        </a:prstGeom>
        <a:solidFill>
          <a:sysClr val="window" lastClr="FFFFFF">
            <a:alpha val="90000"/>
            <a:tint val="40000"/>
            <a:hueOff val="0"/>
            <a:satOff val="0"/>
            <a:lumOff val="0"/>
            <a:alphaOff val="0"/>
          </a:sysClr>
        </a:solidFill>
        <a:ln w="12700" cap="flat" cmpd="sng" algn="ctr">
          <a:solidFill>
            <a:srgbClr val="44546A">
              <a:alpha val="90000"/>
              <a:hueOff val="0"/>
              <a:satOff val="0"/>
              <a:lumOff val="0"/>
              <a:alphaOff val="0"/>
            </a:srgbClr>
          </a:solidFill>
          <a:prstDash val="solid"/>
          <a:miter lim="800000"/>
        </a:ln>
        <a:effectLst/>
      </dgm:spPr>
      <dgm:t>
        <a:bodyPr/>
        <a:lstStyle/>
        <a:p>
          <a:endParaRPr lang="fr-FR"/>
        </a:p>
      </dgm:t>
    </dgm:pt>
    <dgm:pt modelId="{35647BC0-4620-438B-AF47-4623394A59C9}" type="pres">
      <dgm:prSet presAssocID="{C36272B4-390A-45C5-8E81-2227E11DBCD6}" presName="balance_44" presStyleLbl="alignAccFollowNode1" presStyleIdx="3" presStyleCnt="4" custAng="21376805">
        <dgm:presLayoutVars>
          <dgm:bulletEnabled val="1"/>
        </dgm:presLayoutVars>
      </dgm:prSet>
      <dgm:spPr>
        <a:xfrm rot="21376805">
          <a:off x="1303020" y="2519354"/>
          <a:ext cx="2880360" cy="194584"/>
        </a:xfrm>
        <a:prstGeom prst="rect">
          <a:avLst/>
        </a:prstGeom>
        <a:solidFill>
          <a:sysClr val="window" lastClr="FFFFFF">
            <a:alpha val="90000"/>
            <a:tint val="40000"/>
            <a:hueOff val="0"/>
            <a:satOff val="0"/>
            <a:lumOff val="0"/>
            <a:alphaOff val="0"/>
          </a:sysClr>
        </a:solidFill>
        <a:ln w="12700" cap="flat" cmpd="sng" algn="ctr">
          <a:solidFill>
            <a:srgbClr val="44546A">
              <a:alpha val="90000"/>
              <a:hueOff val="0"/>
              <a:satOff val="0"/>
              <a:lumOff val="0"/>
              <a:alphaOff val="0"/>
            </a:srgbClr>
          </a:solidFill>
          <a:prstDash val="solid"/>
          <a:miter lim="800000"/>
        </a:ln>
        <a:effectLst/>
      </dgm:spPr>
      <dgm:t>
        <a:bodyPr/>
        <a:lstStyle/>
        <a:p>
          <a:endParaRPr lang="fr-FR"/>
        </a:p>
      </dgm:t>
    </dgm:pt>
    <dgm:pt modelId="{FB925FE8-2ADD-415B-BB60-8DF30942139F}" type="pres">
      <dgm:prSet presAssocID="{C36272B4-390A-45C5-8E81-2227E11DBCD6}" presName="right_44_1" presStyleLbl="node1" presStyleIdx="0" presStyleCnt="8" custAng="21376805" custLinFactNeighborY="-16910">
        <dgm:presLayoutVars>
          <dgm:bulletEnabled val="1"/>
        </dgm:presLayoutVars>
      </dgm:prSet>
      <dgm:spPr>
        <a:prstGeom prst="roundRect">
          <a:avLst/>
        </a:prstGeom>
      </dgm:spPr>
      <dgm:t>
        <a:bodyPr/>
        <a:lstStyle/>
        <a:p>
          <a:endParaRPr lang="fr-FR"/>
        </a:p>
      </dgm:t>
    </dgm:pt>
    <dgm:pt modelId="{CAB3E643-F1F1-432B-A1A8-EAB8EB5ADDDD}" type="pres">
      <dgm:prSet presAssocID="{C36272B4-390A-45C5-8E81-2227E11DBCD6}" presName="right_44_2" presStyleLbl="node1" presStyleIdx="1" presStyleCnt="8" custAng="21376805" custLinFactNeighborY="-16910">
        <dgm:presLayoutVars>
          <dgm:bulletEnabled val="1"/>
        </dgm:presLayoutVars>
      </dgm:prSet>
      <dgm:spPr>
        <a:prstGeom prst="roundRect">
          <a:avLst/>
        </a:prstGeom>
      </dgm:spPr>
      <dgm:t>
        <a:bodyPr/>
        <a:lstStyle/>
        <a:p>
          <a:endParaRPr lang="fr-FR"/>
        </a:p>
      </dgm:t>
    </dgm:pt>
    <dgm:pt modelId="{E567F2D3-FE4E-45BC-B77B-542359673A71}" type="pres">
      <dgm:prSet presAssocID="{C36272B4-390A-45C5-8E81-2227E11DBCD6}" presName="right_44_3" presStyleLbl="node1" presStyleIdx="2" presStyleCnt="8" custAng="21376805" custLinFactNeighborY="-16910">
        <dgm:presLayoutVars>
          <dgm:bulletEnabled val="1"/>
        </dgm:presLayoutVars>
      </dgm:prSet>
      <dgm:spPr>
        <a:prstGeom prst="roundRect">
          <a:avLst/>
        </a:prstGeom>
      </dgm:spPr>
      <dgm:t>
        <a:bodyPr/>
        <a:lstStyle/>
        <a:p>
          <a:endParaRPr lang="fr-FR"/>
        </a:p>
      </dgm:t>
    </dgm:pt>
    <dgm:pt modelId="{B5E175D4-69A0-41F1-88D0-FDC69A67CBD4}" type="pres">
      <dgm:prSet presAssocID="{C36272B4-390A-45C5-8E81-2227E11DBCD6}" presName="right_44_4" presStyleLbl="node1" presStyleIdx="3" presStyleCnt="8" custAng="21376805" custLinFactNeighborY="-16910">
        <dgm:presLayoutVars>
          <dgm:bulletEnabled val="1"/>
        </dgm:presLayoutVars>
      </dgm:prSet>
      <dgm:spPr>
        <a:prstGeom prst="roundRect">
          <a:avLst/>
        </a:prstGeom>
      </dgm:spPr>
      <dgm:t>
        <a:bodyPr/>
        <a:lstStyle/>
        <a:p>
          <a:endParaRPr lang="fr-FR"/>
        </a:p>
      </dgm:t>
    </dgm:pt>
    <dgm:pt modelId="{201BD855-708F-4E40-B8C2-EE5DAE226531}" type="pres">
      <dgm:prSet presAssocID="{C36272B4-390A-45C5-8E81-2227E11DBCD6}" presName="left_44_1" presStyleLbl="node1" presStyleIdx="4" presStyleCnt="8" custAng="21376805" custLinFactNeighborY="12078">
        <dgm:presLayoutVars>
          <dgm:bulletEnabled val="1"/>
        </dgm:presLayoutVars>
      </dgm:prSet>
      <dgm:spPr>
        <a:prstGeom prst="roundRect">
          <a:avLst/>
        </a:prstGeom>
      </dgm:spPr>
      <dgm:t>
        <a:bodyPr/>
        <a:lstStyle/>
        <a:p>
          <a:endParaRPr lang="fr-FR"/>
        </a:p>
      </dgm:t>
    </dgm:pt>
    <dgm:pt modelId="{2CB0C224-8385-4C27-9703-3F9B63D4E71E}" type="pres">
      <dgm:prSet presAssocID="{C36272B4-390A-45C5-8E81-2227E11DBCD6}" presName="left_44_2" presStyleLbl="node1" presStyleIdx="5" presStyleCnt="8" custAng="21376805" custLinFactNeighborY="12078">
        <dgm:presLayoutVars>
          <dgm:bulletEnabled val="1"/>
        </dgm:presLayoutVars>
      </dgm:prSet>
      <dgm:spPr>
        <a:prstGeom prst="roundRect">
          <a:avLst/>
        </a:prstGeom>
      </dgm:spPr>
      <dgm:t>
        <a:bodyPr/>
        <a:lstStyle/>
        <a:p>
          <a:endParaRPr lang="fr-FR"/>
        </a:p>
      </dgm:t>
    </dgm:pt>
    <dgm:pt modelId="{011A5B45-2520-4E63-9C8B-D285C9653C1B}" type="pres">
      <dgm:prSet presAssocID="{C36272B4-390A-45C5-8E81-2227E11DBCD6}" presName="left_44_3" presStyleLbl="node1" presStyleIdx="6" presStyleCnt="8" custAng="21376805" custLinFactNeighborY="12078">
        <dgm:presLayoutVars>
          <dgm:bulletEnabled val="1"/>
        </dgm:presLayoutVars>
      </dgm:prSet>
      <dgm:spPr>
        <a:prstGeom prst="roundRect">
          <a:avLst/>
        </a:prstGeom>
      </dgm:spPr>
      <dgm:t>
        <a:bodyPr/>
        <a:lstStyle/>
        <a:p>
          <a:endParaRPr lang="fr-FR"/>
        </a:p>
      </dgm:t>
    </dgm:pt>
    <dgm:pt modelId="{A2B63529-C92D-4792-9B14-D08CB4731743}" type="pres">
      <dgm:prSet presAssocID="{C36272B4-390A-45C5-8E81-2227E11DBCD6}" presName="left_44_4" presStyleLbl="node1" presStyleIdx="7" presStyleCnt="8" custAng="21376805" custLinFactNeighborY="12078">
        <dgm:presLayoutVars>
          <dgm:bulletEnabled val="1"/>
        </dgm:presLayoutVars>
      </dgm:prSet>
      <dgm:spPr>
        <a:prstGeom prst="roundRect">
          <a:avLst/>
        </a:prstGeom>
      </dgm:spPr>
      <dgm:t>
        <a:bodyPr/>
        <a:lstStyle/>
        <a:p>
          <a:endParaRPr lang="fr-FR"/>
        </a:p>
      </dgm:t>
    </dgm:pt>
  </dgm:ptLst>
  <dgm:cxnLst>
    <dgm:cxn modelId="{10F11644-84E5-4F94-83D1-A2462CFEF49F}" srcId="{DFBFA977-D447-4487-AF06-790883FEB542}" destId="{11D1FBC2-0604-4A72-9597-943E1EF8117D}" srcOrd="2" destOrd="0" parTransId="{A7F68B7B-DEE9-470C-B06F-3C9744701EAC}" sibTransId="{2215D064-86A0-4F9B-901E-30DEAD7FE73F}"/>
    <dgm:cxn modelId="{9E6BF82C-7197-4BA1-BB9C-2C79A05AFE40}" type="presOf" srcId="{FC14B6CC-1D26-4C34-92AB-0A4A6A79BCDC}" destId="{2CB0C224-8385-4C27-9703-3F9B63D4E71E}" srcOrd="0" destOrd="0" presId="urn:microsoft.com/office/officeart/2005/8/layout/balance1"/>
    <dgm:cxn modelId="{3D7E467E-709B-4C1B-BE9D-29AFF030198D}" srcId="{2F839BDA-CE26-46EC-992F-748D1F0742E9}" destId="{3E0FEBCE-19AE-4803-9CAC-D373F3181EDE}" srcOrd="2" destOrd="0" parTransId="{FF94AEB2-F737-4CA2-951D-5FDE6ABF06F0}" sibTransId="{8579B6DD-09FF-440C-B3C4-3AD094D4D565}"/>
    <dgm:cxn modelId="{214DB28F-F365-4E0B-B17F-72D178C4F8C2}" srcId="{2F839BDA-CE26-46EC-992F-748D1F0742E9}" destId="{9F086494-2459-4747-A52E-7937BE2A779C}" srcOrd="1" destOrd="0" parTransId="{2B00B6DA-4C32-4214-8C4A-96F1C32B21A6}" sibTransId="{56728DC6-567F-4736-ABD9-2080A6EA5B09}"/>
    <dgm:cxn modelId="{72937ABA-2975-459B-B72E-7BD241A3140E}" type="presOf" srcId="{F710536D-D028-48B9-B4C8-84A12922603D}" destId="{FB925FE8-2ADD-415B-BB60-8DF30942139F}" srcOrd="0" destOrd="0" presId="urn:microsoft.com/office/officeart/2005/8/layout/balance1"/>
    <dgm:cxn modelId="{632AB52D-2F0A-4813-AD25-61D05A105E1B}" type="presOf" srcId="{2F839BDA-CE26-46EC-992F-748D1F0742E9}" destId="{80C5DCFB-A055-4D5C-8261-7B3A4296F3C8}" srcOrd="0" destOrd="0" presId="urn:microsoft.com/office/officeart/2005/8/layout/balance1"/>
    <dgm:cxn modelId="{3C5E4F0B-192D-43F1-8973-A59E1673D687}" srcId="{2F839BDA-CE26-46EC-992F-748D1F0742E9}" destId="{F710536D-D028-48B9-B4C8-84A12922603D}" srcOrd="0" destOrd="0" parTransId="{11DABA05-5587-431F-92AB-2AB18FAAAC9F}" sibTransId="{7A8AC209-50EE-489B-9F86-05F7318369FA}"/>
    <dgm:cxn modelId="{5A10EA8F-5E80-4130-A470-AA31734392B8}" type="presOf" srcId="{4ED5621F-F968-427D-A61F-D836D858D76D}" destId="{B5E175D4-69A0-41F1-88D0-FDC69A67CBD4}" srcOrd="0" destOrd="0" presId="urn:microsoft.com/office/officeart/2005/8/layout/balance1"/>
    <dgm:cxn modelId="{28E62D14-8D30-4B57-8131-851E55E56A1A}" srcId="{DFBFA977-D447-4487-AF06-790883FEB542}" destId="{3FEE6949-81CB-429C-B5C8-0049A7232B47}" srcOrd="3" destOrd="0" parTransId="{8394E3C8-3BB9-4B62-B65E-5BEFC93944E5}" sibTransId="{A34F8E38-091D-4D17-9AD2-C9F3A4305691}"/>
    <dgm:cxn modelId="{7DBE0C46-8EFF-4902-AA5F-D9A91BD965BC}" srcId="{2F839BDA-CE26-46EC-992F-748D1F0742E9}" destId="{4ED5621F-F968-427D-A61F-D836D858D76D}" srcOrd="3" destOrd="0" parTransId="{DAF5622F-4D54-4104-B444-5AD15C1A6662}" sibTransId="{95D731BD-12E6-4E6D-831F-E09920EE4E0E}"/>
    <dgm:cxn modelId="{16010348-4872-4E26-B41A-049983508714}" srcId="{C36272B4-390A-45C5-8E81-2227E11DBCD6}" destId="{DFBFA977-D447-4487-AF06-790883FEB542}" srcOrd="0" destOrd="0" parTransId="{34A42917-50D4-43B8-8DA7-B0FA99032461}" sibTransId="{5FF78E4A-E42F-459B-B1B8-3919D9D2AD1E}"/>
    <dgm:cxn modelId="{978DE002-5DB2-4697-9A92-46A405ABFA00}" type="presOf" srcId="{DFBFA977-D447-4487-AF06-790883FEB542}" destId="{08057869-AE73-4188-A55A-C465E2A39622}" srcOrd="0" destOrd="0" presId="urn:microsoft.com/office/officeart/2005/8/layout/balance1"/>
    <dgm:cxn modelId="{8E0955DF-4609-4CCC-84EA-20267C8FC63C}" type="presOf" srcId="{C36272B4-390A-45C5-8E81-2227E11DBCD6}" destId="{5327BB75-FBB8-4767-893A-914E80CC3305}" srcOrd="0" destOrd="0" presId="urn:microsoft.com/office/officeart/2005/8/layout/balance1"/>
    <dgm:cxn modelId="{6DF987AE-AA93-4842-B549-DDC9653D4434}" type="presOf" srcId="{EDB44BBC-70C2-41CA-91B5-98747660BEBA}" destId="{201BD855-708F-4E40-B8C2-EE5DAE226531}" srcOrd="0" destOrd="0" presId="urn:microsoft.com/office/officeart/2005/8/layout/balance1"/>
    <dgm:cxn modelId="{F4499182-753F-4B97-A367-B464A6C74565}" type="presOf" srcId="{3E0FEBCE-19AE-4803-9CAC-D373F3181EDE}" destId="{E567F2D3-FE4E-45BC-B77B-542359673A71}" srcOrd="0" destOrd="0" presId="urn:microsoft.com/office/officeart/2005/8/layout/balance1"/>
    <dgm:cxn modelId="{DA730AB0-AA81-45CD-B163-6CEB58EF89E6}" srcId="{DFBFA977-D447-4487-AF06-790883FEB542}" destId="{FC14B6CC-1D26-4C34-92AB-0A4A6A79BCDC}" srcOrd="1" destOrd="0" parTransId="{4D758317-43D8-432C-BB60-C2402453FFF6}" sibTransId="{00C0A46A-5C52-468D-9C94-5B8DFDA057E0}"/>
    <dgm:cxn modelId="{E3AF6BA1-F7D0-46D0-A99B-E3596749C978}" type="presOf" srcId="{11D1FBC2-0604-4A72-9597-943E1EF8117D}" destId="{011A5B45-2520-4E63-9C8B-D285C9653C1B}" srcOrd="0" destOrd="0" presId="urn:microsoft.com/office/officeart/2005/8/layout/balance1"/>
    <dgm:cxn modelId="{1844AE85-BF22-412A-A2F3-4DEA3A0400CF}" srcId="{DFBFA977-D447-4487-AF06-790883FEB542}" destId="{EDB44BBC-70C2-41CA-91B5-98747660BEBA}" srcOrd="0" destOrd="0" parTransId="{392A433F-D576-49D2-9DCE-B6E8DA8E4983}" sibTransId="{54A567F2-E509-47F8-9900-5131EB39C872}"/>
    <dgm:cxn modelId="{ABD6E491-27D8-4C6C-A828-0F505FA88D59}" type="presOf" srcId="{3FEE6949-81CB-429C-B5C8-0049A7232B47}" destId="{A2B63529-C92D-4792-9B14-D08CB4731743}" srcOrd="0" destOrd="0" presId="urn:microsoft.com/office/officeart/2005/8/layout/balance1"/>
    <dgm:cxn modelId="{FAEB5A77-BFB6-42D1-8AA0-20EF8BD29F02}" srcId="{C36272B4-390A-45C5-8E81-2227E11DBCD6}" destId="{2F839BDA-CE26-46EC-992F-748D1F0742E9}" srcOrd="1" destOrd="0" parTransId="{7ED2251F-A494-4C11-B165-F6560C35FB8E}" sibTransId="{DE27A812-2C2A-47AA-BDCA-401A2CF0C5B4}"/>
    <dgm:cxn modelId="{698AD976-3F5C-4733-A4EB-A1260B7A7DD6}" type="presOf" srcId="{9F086494-2459-4747-A52E-7937BE2A779C}" destId="{CAB3E643-F1F1-432B-A1A8-EAB8EB5ADDDD}" srcOrd="0" destOrd="0" presId="urn:microsoft.com/office/officeart/2005/8/layout/balance1"/>
    <dgm:cxn modelId="{1D567A32-A546-4ECF-876E-8A58B85FBAEC}" type="presParOf" srcId="{5327BB75-FBB8-4767-893A-914E80CC3305}" destId="{0BE4883E-C779-4328-90CA-D2D5644C69C5}" srcOrd="0" destOrd="0" presId="urn:microsoft.com/office/officeart/2005/8/layout/balance1"/>
    <dgm:cxn modelId="{7FD4C0C7-66A8-4096-AD48-99D529C00F73}" type="presParOf" srcId="{5327BB75-FBB8-4767-893A-914E80CC3305}" destId="{437EA865-0A22-471A-93BD-EC4C83EB1D0D}" srcOrd="1" destOrd="0" presId="urn:microsoft.com/office/officeart/2005/8/layout/balance1"/>
    <dgm:cxn modelId="{EC32C617-1C32-47AB-B2B2-F97D5506EF8B}" type="presParOf" srcId="{437EA865-0A22-471A-93BD-EC4C83EB1D0D}" destId="{08057869-AE73-4188-A55A-C465E2A39622}" srcOrd="0" destOrd="0" presId="urn:microsoft.com/office/officeart/2005/8/layout/balance1"/>
    <dgm:cxn modelId="{67E3E9CD-80DA-4C55-A0BC-792AD063417E}" type="presParOf" srcId="{437EA865-0A22-471A-93BD-EC4C83EB1D0D}" destId="{80C5DCFB-A055-4D5C-8261-7B3A4296F3C8}" srcOrd="1" destOrd="0" presId="urn:microsoft.com/office/officeart/2005/8/layout/balance1"/>
    <dgm:cxn modelId="{84494BA5-A7A8-4AC4-8A3B-AC8CDF1F5EB2}" type="presParOf" srcId="{5327BB75-FBB8-4767-893A-914E80CC3305}" destId="{7A847F9F-FFB3-4D45-A8ED-4D1C0220000F}" srcOrd="2" destOrd="0" presId="urn:microsoft.com/office/officeart/2005/8/layout/balance1"/>
    <dgm:cxn modelId="{9B79B5D7-6426-4D59-9D72-882A9FEA2638}" type="presParOf" srcId="{7A847F9F-FFB3-4D45-A8ED-4D1C0220000F}" destId="{C79A9F5F-8206-4A48-A395-C58E5ECDD0D5}" srcOrd="0" destOrd="0" presId="urn:microsoft.com/office/officeart/2005/8/layout/balance1"/>
    <dgm:cxn modelId="{893F8D37-F796-483F-B161-06F74D2E42BF}" type="presParOf" srcId="{7A847F9F-FFB3-4D45-A8ED-4D1C0220000F}" destId="{5F3493A5-ABAC-4FA4-81EE-22D6167FA6D5}" srcOrd="1" destOrd="0" presId="urn:microsoft.com/office/officeart/2005/8/layout/balance1"/>
    <dgm:cxn modelId="{6AEF6E2C-8AFD-4F95-8073-737D1D9534EC}" type="presParOf" srcId="{7A847F9F-FFB3-4D45-A8ED-4D1C0220000F}" destId="{35647BC0-4620-438B-AF47-4623394A59C9}" srcOrd="2" destOrd="0" presId="urn:microsoft.com/office/officeart/2005/8/layout/balance1"/>
    <dgm:cxn modelId="{6E73D60A-CE31-494B-863B-3A56058C1EE4}" type="presParOf" srcId="{7A847F9F-FFB3-4D45-A8ED-4D1C0220000F}" destId="{FB925FE8-2ADD-415B-BB60-8DF30942139F}" srcOrd="3" destOrd="0" presId="urn:microsoft.com/office/officeart/2005/8/layout/balance1"/>
    <dgm:cxn modelId="{D353CD1D-9405-4798-ABFE-B2EDCCC59C72}" type="presParOf" srcId="{7A847F9F-FFB3-4D45-A8ED-4D1C0220000F}" destId="{CAB3E643-F1F1-432B-A1A8-EAB8EB5ADDDD}" srcOrd="4" destOrd="0" presId="urn:microsoft.com/office/officeart/2005/8/layout/balance1"/>
    <dgm:cxn modelId="{3D8EC6FD-A7F5-4A0E-9E09-FCE43270445D}" type="presParOf" srcId="{7A847F9F-FFB3-4D45-A8ED-4D1C0220000F}" destId="{E567F2D3-FE4E-45BC-B77B-542359673A71}" srcOrd="5" destOrd="0" presId="urn:microsoft.com/office/officeart/2005/8/layout/balance1"/>
    <dgm:cxn modelId="{81E9A8DB-2AC2-4EB0-A193-260EBA393996}" type="presParOf" srcId="{7A847F9F-FFB3-4D45-A8ED-4D1C0220000F}" destId="{B5E175D4-69A0-41F1-88D0-FDC69A67CBD4}" srcOrd="6" destOrd="0" presId="urn:microsoft.com/office/officeart/2005/8/layout/balance1"/>
    <dgm:cxn modelId="{6ADFE582-7839-4831-884F-32C3CF61B208}" type="presParOf" srcId="{7A847F9F-FFB3-4D45-A8ED-4D1C0220000F}" destId="{201BD855-708F-4E40-B8C2-EE5DAE226531}" srcOrd="7" destOrd="0" presId="urn:microsoft.com/office/officeart/2005/8/layout/balance1"/>
    <dgm:cxn modelId="{9BC1297F-9AD0-484E-AE42-BAC80A2937CF}" type="presParOf" srcId="{7A847F9F-FFB3-4D45-A8ED-4D1C0220000F}" destId="{2CB0C224-8385-4C27-9703-3F9B63D4E71E}" srcOrd="8" destOrd="0" presId="urn:microsoft.com/office/officeart/2005/8/layout/balance1"/>
    <dgm:cxn modelId="{BF3B9CA2-529F-44C7-B7C7-B985CFBEFE3E}" type="presParOf" srcId="{7A847F9F-FFB3-4D45-A8ED-4D1C0220000F}" destId="{011A5B45-2520-4E63-9C8B-D285C9653C1B}" srcOrd="9" destOrd="0" presId="urn:microsoft.com/office/officeart/2005/8/layout/balance1"/>
    <dgm:cxn modelId="{85F7C13D-A6AA-40C3-9747-F91B1B1C5D34}" type="presParOf" srcId="{7A847F9F-FFB3-4D45-A8ED-4D1C0220000F}" destId="{A2B63529-C92D-4792-9B14-D08CB4731743}" srcOrd="10" destOrd="0" presId="urn:microsoft.com/office/officeart/2005/8/layout/balance1"/>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58B28D-6E0D-4DEF-BB89-96DA334A1FF6}">
      <dsp:nvSpPr>
        <dsp:cNvPr id="0" name=""/>
        <dsp:cNvSpPr/>
      </dsp:nvSpPr>
      <dsp:spPr>
        <a:xfrm>
          <a:off x="1048" y="2310077"/>
          <a:ext cx="1296524" cy="648262"/>
        </a:xfrm>
        <a:prstGeom prst="roundRect">
          <a:avLst>
            <a:gd name="adj" fmla="val 10000"/>
          </a:avLst>
        </a:prstGeom>
        <a:solidFill>
          <a:schemeClr val="bg1">
            <a:lumMod val="85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r-FR" sz="1100" b="1" kern="1200" dirty="0" smtClean="0"/>
            <a:t>Population en âge de travailler</a:t>
          </a:r>
          <a:endParaRPr lang="fr-FR" sz="1100" b="1" kern="1200" dirty="0"/>
        </a:p>
      </dsp:txBody>
      <dsp:txXfrm>
        <a:off x="20035" y="2329064"/>
        <a:ext cx="1258550" cy="610288"/>
      </dsp:txXfrm>
    </dsp:sp>
    <dsp:sp modelId="{EDB30AA9-6531-4561-89C4-B2C08D69DD8E}">
      <dsp:nvSpPr>
        <dsp:cNvPr id="0" name=""/>
        <dsp:cNvSpPr/>
      </dsp:nvSpPr>
      <dsp:spPr>
        <a:xfrm rot="19457599">
          <a:off x="1237542" y="2436758"/>
          <a:ext cx="638669" cy="22148"/>
        </a:xfrm>
        <a:custGeom>
          <a:avLst/>
          <a:gdLst/>
          <a:ahLst/>
          <a:cxnLst/>
          <a:rect l="0" t="0" r="0" b="0"/>
          <a:pathLst>
            <a:path>
              <a:moveTo>
                <a:pt x="0" y="11074"/>
              </a:moveTo>
              <a:lnTo>
                <a:pt x="638669" y="11074"/>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b="1" kern="1200"/>
        </a:p>
      </dsp:txBody>
      <dsp:txXfrm>
        <a:off x="1540910" y="2431866"/>
        <a:ext cx="31933" cy="31933"/>
      </dsp:txXfrm>
    </dsp:sp>
    <dsp:sp modelId="{DAEB5D9C-F3AC-4238-B76C-A0D9CA551DF0}">
      <dsp:nvSpPr>
        <dsp:cNvPr id="0" name=""/>
        <dsp:cNvSpPr/>
      </dsp:nvSpPr>
      <dsp:spPr>
        <a:xfrm>
          <a:off x="1816182" y="1937326"/>
          <a:ext cx="1296524" cy="648262"/>
        </a:xfrm>
        <a:prstGeom prst="roundRect">
          <a:avLst>
            <a:gd name="adj" fmla="val 10000"/>
          </a:avLst>
        </a:prstGeom>
        <a:solidFill>
          <a:schemeClr val="bg1">
            <a:lumMod val="85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r-FR" sz="1100" b="1" kern="1200" dirty="0" smtClean="0"/>
            <a:t>Population Inactive </a:t>
          </a:r>
          <a:endParaRPr lang="fr-FR" sz="1100" b="1" kern="1200" dirty="0"/>
        </a:p>
      </dsp:txBody>
      <dsp:txXfrm>
        <a:off x="1835169" y="1956313"/>
        <a:ext cx="1258550" cy="610288"/>
      </dsp:txXfrm>
    </dsp:sp>
    <dsp:sp modelId="{AD7A449E-F1C2-4544-B76F-95B7EBE16784}">
      <dsp:nvSpPr>
        <dsp:cNvPr id="0" name=""/>
        <dsp:cNvSpPr/>
      </dsp:nvSpPr>
      <dsp:spPr>
        <a:xfrm rot="2142401">
          <a:off x="1237542" y="2809509"/>
          <a:ext cx="638669" cy="22148"/>
        </a:xfrm>
        <a:custGeom>
          <a:avLst/>
          <a:gdLst/>
          <a:ahLst/>
          <a:cxnLst/>
          <a:rect l="0" t="0" r="0" b="0"/>
          <a:pathLst>
            <a:path>
              <a:moveTo>
                <a:pt x="0" y="11074"/>
              </a:moveTo>
              <a:lnTo>
                <a:pt x="638669" y="11074"/>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b="1" kern="1200"/>
        </a:p>
      </dsp:txBody>
      <dsp:txXfrm>
        <a:off x="1540910" y="2804617"/>
        <a:ext cx="31933" cy="31933"/>
      </dsp:txXfrm>
    </dsp:sp>
    <dsp:sp modelId="{A634FCC3-8227-46D4-8B49-4FDFA546EEB5}">
      <dsp:nvSpPr>
        <dsp:cNvPr id="0" name=""/>
        <dsp:cNvSpPr/>
      </dsp:nvSpPr>
      <dsp:spPr>
        <a:xfrm>
          <a:off x="1816182" y="2682828"/>
          <a:ext cx="1296524" cy="648262"/>
        </a:xfrm>
        <a:prstGeom prst="roundRect">
          <a:avLst>
            <a:gd name="adj" fmla="val 10000"/>
          </a:avLst>
        </a:prstGeom>
        <a:solidFill>
          <a:schemeClr val="bg1">
            <a:lumMod val="85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r-FR" sz="1100" b="1" kern="1200" dirty="0" smtClean="0"/>
            <a:t>Population Active </a:t>
          </a:r>
          <a:endParaRPr lang="fr-FR" sz="1100" b="1" kern="1200" dirty="0"/>
        </a:p>
      </dsp:txBody>
      <dsp:txXfrm>
        <a:off x="1835169" y="2701815"/>
        <a:ext cx="1258550" cy="610288"/>
      </dsp:txXfrm>
    </dsp:sp>
    <dsp:sp modelId="{01EC6733-2564-4EB3-ADB0-2C55D63DA536}">
      <dsp:nvSpPr>
        <dsp:cNvPr id="0" name=""/>
        <dsp:cNvSpPr/>
      </dsp:nvSpPr>
      <dsp:spPr>
        <a:xfrm rot="18770822">
          <a:off x="2990705" y="2716321"/>
          <a:ext cx="762612" cy="22148"/>
        </a:xfrm>
        <a:custGeom>
          <a:avLst/>
          <a:gdLst/>
          <a:ahLst/>
          <a:cxnLst/>
          <a:rect l="0" t="0" r="0" b="0"/>
          <a:pathLst>
            <a:path>
              <a:moveTo>
                <a:pt x="0" y="11074"/>
              </a:moveTo>
              <a:lnTo>
                <a:pt x="762612" y="11074"/>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b="1" kern="1200"/>
        </a:p>
      </dsp:txBody>
      <dsp:txXfrm>
        <a:off x="3352946" y="2708330"/>
        <a:ext cx="38130" cy="38130"/>
      </dsp:txXfrm>
    </dsp:sp>
    <dsp:sp modelId="{519CA7C5-2477-4C95-9565-CB01CDD958AC}">
      <dsp:nvSpPr>
        <dsp:cNvPr id="0" name=""/>
        <dsp:cNvSpPr/>
      </dsp:nvSpPr>
      <dsp:spPr>
        <a:xfrm>
          <a:off x="3631316" y="2123701"/>
          <a:ext cx="1296524" cy="648262"/>
        </a:xfrm>
        <a:prstGeom prst="roundRect">
          <a:avLst>
            <a:gd name="adj" fmla="val 10000"/>
          </a:avLst>
        </a:prstGeom>
        <a:solidFill>
          <a:schemeClr val="bg1">
            <a:lumMod val="85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r-FR" sz="1100" b="1" kern="1200" dirty="0" smtClean="0"/>
            <a:t>Population Active Occupée  </a:t>
          </a:r>
          <a:endParaRPr lang="fr-FR" sz="1100" b="1" kern="1200" dirty="0"/>
        </a:p>
      </dsp:txBody>
      <dsp:txXfrm>
        <a:off x="3650303" y="2142688"/>
        <a:ext cx="1258550" cy="610288"/>
      </dsp:txXfrm>
    </dsp:sp>
    <dsp:sp modelId="{64553CAF-6FCB-493D-B2C3-A2AEE67C6F2D}">
      <dsp:nvSpPr>
        <dsp:cNvPr id="0" name=""/>
        <dsp:cNvSpPr/>
      </dsp:nvSpPr>
      <dsp:spPr>
        <a:xfrm rot="19457599">
          <a:off x="4867811" y="2250383"/>
          <a:ext cx="638669" cy="22148"/>
        </a:xfrm>
        <a:custGeom>
          <a:avLst/>
          <a:gdLst/>
          <a:ahLst/>
          <a:cxnLst/>
          <a:rect l="0" t="0" r="0" b="0"/>
          <a:pathLst>
            <a:path>
              <a:moveTo>
                <a:pt x="0" y="11074"/>
              </a:moveTo>
              <a:lnTo>
                <a:pt x="638669" y="11074"/>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5171179" y="2245490"/>
        <a:ext cx="31933" cy="31933"/>
      </dsp:txXfrm>
    </dsp:sp>
    <dsp:sp modelId="{94118717-9791-4898-9C44-BE57DCEB5B8F}">
      <dsp:nvSpPr>
        <dsp:cNvPr id="0" name=""/>
        <dsp:cNvSpPr/>
      </dsp:nvSpPr>
      <dsp:spPr>
        <a:xfrm>
          <a:off x="5446451" y="1750951"/>
          <a:ext cx="1296524" cy="648262"/>
        </a:xfrm>
        <a:prstGeom prst="roundRect">
          <a:avLst>
            <a:gd name="adj" fmla="val 10000"/>
          </a:avLst>
        </a:prstGeom>
        <a:solidFill>
          <a:srgbClr val="FF0000"/>
        </a:solidFill>
        <a:ln w="25400" cap="flat" cmpd="sng" algn="ctr">
          <a:solidFill>
            <a:schemeClr val="tx1"/>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r-FR" sz="1100" b="1" kern="1200" dirty="0" smtClean="0"/>
            <a:t>Population Sous-employée</a:t>
          </a:r>
          <a:endParaRPr lang="fr-FR" sz="1100" b="1" kern="1200" dirty="0"/>
        </a:p>
      </dsp:txBody>
      <dsp:txXfrm>
        <a:off x="5465438" y="1769938"/>
        <a:ext cx="1258550" cy="610288"/>
      </dsp:txXfrm>
    </dsp:sp>
    <dsp:sp modelId="{AE309B4E-853B-4990-9562-2A59913F0D64}">
      <dsp:nvSpPr>
        <dsp:cNvPr id="0" name=""/>
        <dsp:cNvSpPr/>
      </dsp:nvSpPr>
      <dsp:spPr>
        <a:xfrm rot="19457599">
          <a:off x="6682945" y="1877632"/>
          <a:ext cx="638669" cy="22148"/>
        </a:xfrm>
        <a:custGeom>
          <a:avLst/>
          <a:gdLst/>
          <a:ahLst/>
          <a:cxnLst/>
          <a:rect l="0" t="0" r="0" b="0"/>
          <a:pathLst>
            <a:path>
              <a:moveTo>
                <a:pt x="0" y="11074"/>
              </a:moveTo>
              <a:lnTo>
                <a:pt x="638669" y="11074"/>
              </a:lnTo>
            </a:path>
          </a:pathLst>
        </a:custGeom>
        <a:noFill/>
        <a:ln w="9525" cap="flat" cmpd="sng" algn="ctr">
          <a:solidFill>
            <a:schemeClr val="accent6">
              <a:shade val="95000"/>
              <a:satMod val="105000"/>
            </a:schemeClr>
          </a:solidFill>
          <a:prstDash val="solid"/>
        </a:ln>
        <a:effectLst/>
      </dsp:spPr>
      <dsp:style>
        <a:lnRef idx="1">
          <a:schemeClr val="accent6"/>
        </a:lnRef>
        <a:fillRef idx="0">
          <a:schemeClr val="accent6"/>
        </a:fillRef>
        <a:effectRef idx="0">
          <a:schemeClr val="accent6"/>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6986313" y="1872740"/>
        <a:ext cx="31933" cy="31933"/>
      </dsp:txXfrm>
    </dsp:sp>
    <dsp:sp modelId="{DB3D646B-F057-46E1-9999-A6D765B30907}">
      <dsp:nvSpPr>
        <dsp:cNvPr id="0" name=""/>
        <dsp:cNvSpPr/>
      </dsp:nvSpPr>
      <dsp:spPr>
        <a:xfrm>
          <a:off x="7261585" y="1378200"/>
          <a:ext cx="1296524" cy="648262"/>
        </a:xfrm>
        <a:prstGeom prst="roundRect">
          <a:avLst>
            <a:gd name="adj" fmla="val 10000"/>
          </a:avLst>
        </a:prstGeom>
        <a:solidFill>
          <a:srgbClr val="FFC0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r-FR" sz="1100" b="1" kern="1200" dirty="0" smtClean="0"/>
            <a:t>Sous-emploi lié à la durée de travail</a:t>
          </a:r>
          <a:endParaRPr lang="fr-FR" sz="1100" b="1" kern="1200" dirty="0"/>
        </a:p>
      </dsp:txBody>
      <dsp:txXfrm>
        <a:off x="7280572" y="1397187"/>
        <a:ext cx="1258550" cy="610288"/>
      </dsp:txXfrm>
    </dsp:sp>
    <dsp:sp modelId="{28C51EE5-B6F9-4B44-A1F3-85EAE2A8A689}">
      <dsp:nvSpPr>
        <dsp:cNvPr id="0" name=""/>
        <dsp:cNvSpPr/>
      </dsp:nvSpPr>
      <dsp:spPr>
        <a:xfrm rot="2142401">
          <a:off x="6682945" y="2250383"/>
          <a:ext cx="638669" cy="22148"/>
        </a:xfrm>
        <a:custGeom>
          <a:avLst/>
          <a:gdLst/>
          <a:ahLst/>
          <a:cxnLst/>
          <a:rect l="0" t="0" r="0" b="0"/>
          <a:pathLst>
            <a:path>
              <a:moveTo>
                <a:pt x="0" y="11074"/>
              </a:moveTo>
              <a:lnTo>
                <a:pt x="638669" y="11074"/>
              </a:lnTo>
            </a:path>
          </a:pathLst>
        </a:custGeom>
        <a:noFill/>
        <a:ln w="9525" cap="flat" cmpd="sng" algn="ctr">
          <a:solidFill>
            <a:schemeClr val="accent6">
              <a:shade val="95000"/>
              <a:satMod val="105000"/>
            </a:schemeClr>
          </a:solidFill>
          <a:prstDash val="solid"/>
        </a:ln>
        <a:effectLst/>
      </dsp:spPr>
      <dsp:style>
        <a:lnRef idx="1">
          <a:schemeClr val="accent6"/>
        </a:lnRef>
        <a:fillRef idx="0">
          <a:schemeClr val="accent6"/>
        </a:fillRef>
        <a:effectRef idx="0">
          <a:schemeClr val="accent6"/>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6986313" y="2245490"/>
        <a:ext cx="31933" cy="31933"/>
      </dsp:txXfrm>
    </dsp:sp>
    <dsp:sp modelId="{F3611557-4C97-4A7F-81FB-3ABB8ED31E67}">
      <dsp:nvSpPr>
        <dsp:cNvPr id="0" name=""/>
        <dsp:cNvSpPr/>
      </dsp:nvSpPr>
      <dsp:spPr>
        <a:xfrm>
          <a:off x="7261585" y="2123701"/>
          <a:ext cx="1296524" cy="648262"/>
        </a:xfrm>
        <a:prstGeom prst="roundRect">
          <a:avLst>
            <a:gd name="adj" fmla="val 10000"/>
          </a:avLst>
        </a:prstGeom>
        <a:solidFill>
          <a:srgbClr val="FFC0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r-FR" sz="1100" b="1" kern="1200" dirty="0" smtClean="0"/>
            <a:t>Autres formes d’emplois inadéquats</a:t>
          </a:r>
          <a:endParaRPr lang="fr-FR" sz="1100" b="1" kern="1200" dirty="0"/>
        </a:p>
      </dsp:txBody>
      <dsp:txXfrm>
        <a:off x="7280572" y="2142688"/>
        <a:ext cx="1258550" cy="610288"/>
      </dsp:txXfrm>
    </dsp:sp>
    <dsp:sp modelId="{9CE135F5-F627-4442-81B2-3E157189BA22}">
      <dsp:nvSpPr>
        <dsp:cNvPr id="0" name=""/>
        <dsp:cNvSpPr/>
      </dsp:nvSpPr>
      <dsp:spPr>
        <a:xfrm rot="2142401">
          <a:off x="4867811" y="2623134"/>
          <a:ext cx="638669" cy="22148"/>
        </a:xfrm>
        <a:custGeom>
          <a:avLst/>
          <a:gdLst/>
          <a:ahLst/>
          <a:cxnLst/>
          <a:rect l="0" t="0" r="0" b="0"/>
          <a:pathLst>
            <a:path>
              <a:moveTo>
                <a:pt x="0" y="11074"/>
              </a:moveTo>
              <a:lnTo>
                <a:pt x="638669" y="11074"/>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a:off x="5171179" y="2618241"/>
        <a:ext cx="31933" cy="31933"/>
      </dsp:txXfrm>
    </dsp:sp>
    <dsp:sp modelId="{E928B1F2-5B09-40D4-911D-8E7FDEBE1823}">
      <dsp:nvSpPr>
        <dsp:cNvPr id="0" name=""/>
        <dsp:cNvSpPr/>
      </dsp:nvSpPr>
      <dsp:spPr>
        <a:xfrm>
          <a:off x="5446451" y="2496452"/>
          <a:ext cx="1296524" cy="648262"/>
        </a:xfrm>
        <a:prstGeom prst="roundRect">
          <a:avLst>
            <a:gd name="adj" fmla="val 10000"/>
          </a:avLst>
        </a:prstGeom>
        <a:solidFill>
          <a:schemeClr val="bg1">
            <a:lumMod val="85000"/>
          </a:schemeClr>
        </a:solidFill>
        <a:ln w="25400" cap="flat" cmpd="sng" algn="ctr">
          <a:solidFill>
            <a:schemeClr val="tx1"/>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r-FR" sz="1100" b="1" kern="1200" dirty="0" smtClean="0"/>
            <a:t>Population en Emploi Adéquat</a:t>
          </a:r>
          <a:endParaRPr lang="fr-FR" sz="1100" b="1" kern="1200" dirty="0"/>
        </a:p>
      </dsp:txBody>
      <dsp:txXfrm>
        <a:off x="5465438" y="2515439"/>
        <a:ext cx="1258550" cy="610288"/>
      </dsp:txXfrm>
    </dsp:sp>
    <dsp:sp modelId="{10237587-38B8-4BA2-8F83-61F0F22FC042}">
      <dsp:nvSpPr>
        <dsp:cNvPr id="0" name=""/>
        <dsp:cNvSpPr/>
      </dsp:nvSpPr>
      <dsp:spPr>
        <a:xfrm rot="2829178">
          <a:off x="2990705" y="3275448"/>
          <a:ext cx="762612" cy="22148"/>
        </a:xfrm>
        <a:custGeom>
          <a:avLst/>
          <a:gdLst/>
          <a:ahLst/>
          <a:cxnLst/>
          <a:rect l="0" t="0" r="0" b="0"/>
          <a:pathLst>
            <a:path>
              <a:moveTo>
                <a:pt x="0" y="11074"/>
              </a:moveTo>
              <a:lnTo>
                <a:pt x="762612" y="11074"/>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b="1" kern="1200"/>
        </a:p>
      </dsp:txBody>
      <dsp:txXfrm>
        <a:off x="3352946" y="3267457"/>
        <a:ext cx="38130" cy="38130"/>
      </dsp:txXfrm>
    </dsp:sp>
    <dsp:sp modelId="{BA2D20E3-A401-47E2-96D4-7D0D6F0DA208}">
      <dsp:nvSpPr>
        <dsp:cNvPr id="0" name=""/>
        <dsp:cNvSpPr/>
      </dsp:nvSpPr>
      <dsp:spPr>
        <a:xfrm>
          <a:off x="3631316" y="3241954"/>
          <a:ext cx="1296524" cy="648262"/>
        </a:xfrm>
        <a:prstGeom prst="roundRect">
          <a:avLst>
            <a:gd name="adj" fmla="val 10000"/>
          </a:avLst>
        </a:prstGeom>
        <a:solidFill>
          <a:srgbClr val="FF00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r-FR" sz="1100" b="1" kern="1200" dirty="0" smtClean="0"/>
            <a:t>Population en Chômage</a:t>
          </a:r>
          <a:endParaRPr lang="fr-FR" sz="1100" b="1" kern="1200" dirty="0"/>
        </a:p>
      </dsp:txBody>
      <dsp:txXfrm>
        <a:off x="3650303" y="3260941"/>
        <a:ext cx="1258550" cy="610288"/>
      </dsp:txXfrm>
    </dsp:sp>
    <dsp:sp modelId="{98480D22-07BB-40F9-995B-301F9FA3038B}">
      <dsp:nvSpPr>
        <dsp:cNvPr id="0" name=""/>
        <dsp:cNvSpPr/>
      </dsp:nvSpPr>
      <dsp:spPr>
        <a:xfrm rot="7268432">
          <a:off x="4278636" y="3921263"/>
          <a:ext cx="855827" cy="22148"/>
        </a:xfrm>
        <a:custGeom>
          <a:avLst/>
          <a:gdLst/>
          <a:ahLst/>
          <a:cxnLst/>
          <a:rect l="0" t="0" r="0" b="0"/>
          <a:pathLst>
            <a:path>
              <a:moveTo>
                <a:pt x="0" y="11074"/>
              </a:moveTo>
              <a:lnTo>
                <a:pt x="855827" y="11074"/>
              </a:lnTo>
            </a:path>
          </a:pathLst>
        </a:custGeom>
        <a:noFill/>
        <a:ln w="25400" cap="flat" cmpd="sng" algn="ctr">
          <a:no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b="1" kern="1200"/>
        </a:p>
      </dsp:txBody>
      <dsp:txXfrm rot="10800000">
        <a:off x="4685154" y="3910941"/>
        <a:ext cx="42791" cy="42791"/>
      </dsp:txXfrm>
    </dsp:sp>
    <dsp:sp modelId="{92180E0B-CC79-44A0-AFE5-36FCD51596A9}">
      <dsp:nvSpPr>
        <dsp:cNvPr id="0" name=""/>
        <dsp:cNvSpPr/>
      </dsp:nvSpPr>
      <dsp:spPr>
        <a:xfrm>
          <a:off x="4485259" y="3974458"/>
          <a:ext cx="1296524" cy="648262"/>
        </a:xfrm>
        <a:prstGeom prst="roundRect">
          <a:avLst>
            <a:gd name="adj" fmla="val 10000"/>
          </a:avLst>
        </a:prstGeom>
        <a:solidFill>
          <a:srgbClr val="BE4B48"/>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r-FR" sz="1100" b="1" kern="1200" dirty="0" smtClean="0"/>
            <a:t>Les Découragés</a:t>
          </a:r>
          <a:endParaRPr lang="fr-FR" sz="1100" b="1" kern="1200" dirty="0"/>
        </a:p>
      </dsp:txBody>
      <dsp:txXfrm>
        <a:off x="4504246" y="3993445"/>
        <a:ext cx="1258550" cy="6102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58B28D-6E0D-4DEF-BB89-96DA334A1FF6}">
      <dsp:nvSpPr>
        <dsp:cNvPr id="0" name=""/>
        <dsp:cNvSpPr/>
      </dsp:nvSpPr>
      <dsp:spPr>
        <a:xfrm>
          <a:off x="1048" y="2310077"/>
          <a:ext cx="1296524" cy="648262"/>
        </a:xfrm>
        <a:prstGeom prst="roundRect">
          <a:avLst>
            <a:gd name="adj" fmla="val 10000"/>
          </a:avLst>
        </a:prstGeom>
        <a:solidFill>
          <a:schemeClr val="bg1">
            <a:lumMod val="85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kern="1200" dirty="0" smtClean="0"/>
            <a:t>Population en âge de travailler</a:t>
          </a:r>
          <a:endParaRPr lang="fr-FR" sz="1400" b="1" kern="1200" dirty="0"/>
        </a:p>
      </dsp:txBody>
      <dsp:txXfrm>
        <a:off x="20035" y="2329064"/>
        <a:ext cx="1258550" cy="610288"/>
      </dsp:txXfrm>
    </dsp:sp>
    <dsp:sp modelId="{EDB30AA9-6531-4561-89C4-B2C08D69DD8E}">
      <dsp:nvSpPr>
        <dsp:cNvPr id="0" name=""/>
        <dsp:cNvSpPr/>
      </dsp:nvSpPr>
      <dsp:spPr>
        <a:xfrm rot="19457599">
          <a:off x="1237542" y="2436758"/>
          <a:ext cx="638669" cy="22148"/>
        </a:xfrm>
        <a:custGeom>
          <a:avLst/>
          <a:gdLst/>
          <a:ahLst/>
          <a:cxnLst/>
          <a:rect l="0" t="0" r="0" b="0"/>
          <a:pathLst>
            <a:path>
              <a:moveTo>
                <a:pt x="0" y="11074"/>
              </a:moveTo>
              <a:lnTo>
                <a:pt x="638669" y="11074"/>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fr-FR" sz="1400" b="1" kern="1200"/>
        </a:p>
      </dsp:txBody>
      <dsp:txXfrm>
        <a:off x="1540910" y="2431866"/>
        <a:ext cx="31933" cy="31933"/>
      </dsp:txXfrm>
    </dsp:sp>
    <dsp:sp modelId="{DAEB5D9C-F3AC-4238-B76C-A0D9CA551DF0}">
      <dsp:nvSpPr>
        <dsp:cNvPr id="0" name=""/>
        <dsp:cNvSpPr/>
      </dsp:nvSpPr>
      <dsp:spPr>
        <a:xfrm>
          <a:off x="1816182" y="1937326"/>
          <a:ext cx="1296524" cy="648262"/>
        </a:xfrm>
        <a:prstGeom prst="roundRect">
          <a:avLst>
            <a:gd name="adj" fmla="val 10000"/>
          </a:avLst>
        </a:prstGeom>
        <a:solidFill>
          <a:srgbClr val="FF0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kern="1200" dirty="0" smtClean="0"/>
            <a:t>Population Inactive </a:t>
          </a:r>
          <a:endParaRPr lang="fr-FR" sz="1400" b="1" kern="1200" dirty="0"/>
        </a:p>
      </dsp:txBody>
      <dsp:txXfrm>
        <a:off x="1835169" y="1956313"/>
        <a:ext cx="1258550" cy="610288"/>
      </dsp:txXfrm>
    </dsp:sp>
    <dsp:sp modelId="{AD7A449E-F1C2-4544-B76F-95B7EBE16784}">
      <dsp:nvSpPr>
        <dsp:cNvPr id="0" name=""/>
        <dsp:cNvSpPr/>
      </dsp:nvSpPr>
      <dsp:spPr>
        <a:xfrm rot="2142401">
          <a:off x="1237542" y="2809509"/>
          <a:ext cx="638669" cy="22148"/>
        </a:xfrm>
        <a:custGeom>
          <a:avLst/>
          <a:gdLst/>
          <a:ahLst/>
          <a:cxnLst/>
          <a:rect l="0" t="0" r="0" b="0"/>
          <a:pathLst>
            <a:path>
              <a:moveTo>
                <a:pt x="0" y="11074"/>
              </a:moveTo>
              <a:lnTo>
                <a:pt x="638669" y="11074"/>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fr-FR" sz="1400" b="1" kern="1200"/>
        </a:p>
      </dsp:txBody>
      <dsp:txXfrm>
        <a:off x="1540910" y="2804617"/>
        <a:ext cx="31933" cy="31933"/>
      </dsp:txXfrm>
    </dsp:sp>
    <dsp:sp modelId="{A634FCC3-8227-46D4-8B49-4FDFA546EEB5}">
      <dsp:nvSpPr>
        <dsp:cNvPr id="0" name=""/>
        <dsp:cNvSpPr/>
      </dsp:nvSpPr>
      <dsp:spPr>
        <a:xfrm>
          <a:off x="1816182" y="2682828"/>
          <a:ext cx="1296524" cy="648262"/>
        </a:xfrm>
        <a:prstGeom prst="roundRect">
          <a:avLst>
            <a:gd name="adj" fmla="val 10000"/>
          </a:avLst>
        </a:prstGeom>
        <a:solidFill>
          <a:schemeClr val="bg1">
            <a:lumMod val="85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kern="1200" dirty="0" smtClean="0"/>
            <a:t>Population Active </a:t>
          </a:r>
          <a:endParaRPr lang="fr-FR" sz="1400" b="1" kern="1200" dirty="0"/>
        </a:p>
      </dsp:txBody>
      <dsp:txXfrm>
        <a:off x="1835169" y="2701815"/>
        <a:ext cx="1258550" cy="610288"/>
      </dsp:txXfrm>
    </dsp:sp>
    <dsp:sp modelId="{01EC6733-2564-4EB3-ADB0-2C55D63DA536}">
      <dsp:nvSpPr>
        <dsp:cNvPr id="0" name=""/>
        <dsp:cNvSpPr/>
      </dsp:nvSpPr>
      <dsp:spPr>
        <a:xfrm rot="18770822">
          <a:off x="2990705" y="2716321"/>
          <a:ext cx="762612" cy="22148"/>
        </a:xfrm>
        <a:custGeom>
          <a:avLst/>
          <a:gdLst/>
          <a:ahLst/>
          <a:cxnLst/>
          <a:rect l="0" t="0" r="0" b="0"/>
          <a:pathLst>
            <a:path>
              <a:moveTo>
                <a:pt x="0" y="11074"/>
              </a:moveTo>
              <a:lnTo>
                <a:pt x="762612" y="11074"/>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fr-FR" sz="1400" b="1" kern="1200"/>
        </a:p>
      </dsp:txBody>
      <dsp:txXfrm>
        <a:off x="3352946" y="2708330"/>
        <a:ext cx="38130" cy="38130"/>
      </dsp:txXfrm>
    </dsp:sp>
    <dsp:sp modelId="{519CA7C5-2477-4C95-9565-CB01CDD958AC}">
      <dsp:nvSpPr>
        <dsp:cNvPr id="0" name=""/>
        <dsp:cNvSpPr/>
      </dsp:nvSpPr>
      <dsp:spPr>
        <a:xfrm>
          <a:off x="3631316" y="2123701"/>
          <a:ext cx="1296524" cy="648262"/>
        </a:xfrm>
        <a:prstGeom prst="roundRect">
          <a:avLst>
            <a:gd name="adj" fmla="val 10000"/>
          </a:avLst>
        </a:prstGeom>
        <a:solidFill>
          <a:schemeClr val="bg1">
            <a:lumMod val="8500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kern="1200" dirty="0" smtClean="0"/>
            <a:t>Population Active Occupée  </a:t>
          </a:r>
          <a:endParaRPr lang="fr-FR" sz="1400" b="1" kern="1200" dirty="0"/>
        </a:p>
      </dsp:txBody>
      <dsp:txXfrm>
        <a:off x="3650303" y="2142688"/>
        <a:ext cx="1258550" cy="610288"/>
      </dsp:txXfrm>
    </dsp:sp>
    <dsp:sp modelId="{64553CAF-6FCB-493D-B2C3-A2AEE67C6F2D}">
      <dsp:nvSpPr>
        <dsp:cNvPr id="0" name=""/>
        <dsp:cNvSpPr/>
      </dsp:nvSpPr>
      <dsp:spPr>
        <a:xfrm rot="19457599">
          <a:off x="4867811" y="2250383"/>
          <a:ext cx="638669" cy="22148"/>
        </a:xfrm>
        <a:custGeom>
          <a:avLst/>
          <a:gdLst/>
          <a:ahLst/>
          <a:cxnLst/>
          <a:rect l="0" t="0" r="0" b="0"/>
          <a:pathLst>
            <a:path>
              <a:moveTo>
                <a:pt x="0" y="11074"/>
              </a:moveTo>
              <a:lnTo>
                <a:pt x="638669" y="11074"/>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fr-FR" sz="700" kern="1200"/>
        </a:p>
      </dsp:txBody>
      <dsp:txXfrm>
        <a:off x="5171179" y="2245490"/>
        <a:ext cx="31933" cy="31933"/>
      </dsp:txXfrm>
    </dsp:sp>
    <dsp:sp modelId="{94118717-9791-4898-9C44-BE57DCEB5B8F}">
      <dsp:nvSpPr>
        <dsp:cNvPr id="0" name=""/>
        <dsp:cNvSpPr/>
      </dsp:nvSpPr>
      <dsp:spPr>
        <a:xfrm>
          <a:off x="5446451" y="1750951"/>
          <a:ext cx="1296524" cy="648262"/>
        </a:xfrm>
        <a:prstGeom prst="roundRect">
          <a:avLst>
            <a:gd name="adj" fmla="val 10000"/>
          </a:avLst>
        </a:prstGeom>
        <a:solidFill>
          <a:srgbClr val="FF0000"/>
        </a:solidFill>
        <a:ln w="25400" cap="flat" cmpd="sng" algn="ctr">
          <a:solidFill>
            <a:schemeClr val="tx1"/>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kern="1200" dirty="0" smtClean="0"/>
            <a:t>Population Sous-employé</a:t>
          </a:r>
          <a:endParaRPr lang="fr-FR" sz="1400" b="1" kern="1200" dirty="0"/>
        </a:p>
      </dsp:txBody>
      <dsp:txXfrm>
        <a:off x="5465438" y="1769938"/>
        <a:ext cx="1258550" cy="610288"/>
      </dsp:txXfrm>
    </dsp:sp>
    <dsp:sp modelId="{AE309B4E-853B-4990-9562-2A59913F0D64}">
      <dsp:nvSpPr>
        <dsp:cNvPr id="0" name=""/>
        <dsp:cNvSpPr/>
      </dsp:nvSpPr>
      <dsp:spPr>
        <a:xfrm rot="19457599">
          <a:off x="6682945" y="1877632"/>
          <a:ext cx="638669" cy="22148"/>
        </a:xfrm>
        <a:custGeom>
          <a:avLst/>
          <a:gdLst/>
          <a:ahLst/>
          <a:cxnLst/>
          <a:rect l="0" t="0" r="0" b="0"/>
          <a:pathLst>
            <a:path>
              <a:moveTo>
                <a:pt x="0" y="11074"/>
              </a:moveTo>
              <a:lnTo>
                <a:pt x="638669" y="11074"/>
              </a:lnTo>
            </a:path>
          </a:pathLst>
        </a:custGeom>
        <a:noFill/>
        <a:ln w="9525" cap="flat" cmpd="sng" algn="ctr">
          <a:solidFill>
            <a:schemeClr val="accent6">
              <a:shade val="95000"/>
              <a:satMod val="105000"/>
            </a:schemeClr>
          </a:solidFill>
          <a:prstDash val="solid"/>
        </a:ln>
        <a:effectLst/>
      </dsp:spPr>
      <dsp:style>
        <a:lnRef idx="1">
          <a:schemeClr val="accent6"/>
        </a:lnRef>
        <a:fillRef idx="0">
          <a:schemeClr val="accent6"/>
        </a:fillRef>
        <a:effectRef idx="0">
          <a:schemeClr val="accent6"/>
        </a:effectRef>
        <a:fontRef idx="minor">
          <a:schemeClr val="tx1"/>
        </a:fontRef>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fr-FR" sz="700" kern="1200"/>
        </a:p>
      </dsp:txBody>
      <dsp:txXfrm>
        <a:off x="6986313" y="1872740"/>
        <a:ext cx="31933" cy="31933"/>
      </dsp:txXfrm>
    </dsp:sp>
    <dsp:sp modelId="{DB3D646B-F057-46E1-9999-A6D765B30907}">
      <dsp:nvSpPr>
        <dsp:cNvPr id="0" name=""/>
        <dsp:cNvSpPr/>
      </dsp:nvSpPr>
      <dsp:spPr>
        <a:xfrm>
          <a:off x="7261585" y="1378200"/>
          <a:ext cx="1296524" cy="648262"/>
        </a:xfrm>
        <a:prstGeom prst="roundRect">
          <a:avLst>
            <a:gd name="adj" fmla="val 10000"/>
          </a:avLst>
        </a:prstGeom>
        <a:solidFill>
          <a:srgbClr val="FFC0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kern="1200" dirty="0" smtClean="0"/>
            <a:t>Sous-emploi lié à la durée de travail</a:t>
          </a:r>
          <a:endParaRPr lang="fr-FR" sz="1400" b="1" kern="1200" dirty="0"/>
        </a:p>
      </dsp:txBody>
      <dsp:txXfrm>
        <a:off x="7280572" y="1397187"/>
        <a:ext cx="1258550" cy="610288"/>
      </dsp:txXfrm>
    </dsp:sp>
    <dsp:sp modelId="{28C51EE5-B6F9-4B44-A1F3-85EAE2A8A689}">
      <dsp:nvSpPr>
        <dsp:cNvPr id="0" name=""/>
        <dsp:cNvSpPr/>
      </dsp:nvSpPr>
      <dsp:spPr>
        <a:xfrm rot="2142401">
          <a:off x="6682945" y="2250383"/>
          <a:ext cx="638669" cy="22148"/>
        </a:xfrm>
        <a:custGeom>
          <a:avLst/>
          <a:gdLst/>
          <a:ahLst/>
          <a:cxnLst/>
          <a:rect l="0" t="0" r="0" b="0"/>
          <a:pathLst>
            <a:path>
              <a:moveTo>
                <a:pt x="0" y="11074"/>
              </a:moveTo>
              <a:lnTo>
                <a:pt x="638669" y="11074"/>
              </a:lnTo>
            </a:path>
          </a:pathLst>
        </a:custGeom>
        <a:noFill/>
        <a:ln w="9525" cap="flat" cmpd="sng" algn="ctr">
          <a:solidFill>
            <a:schemeClr val="accent6">
              <a:shade val="95000"/>
              <a:satMod val="105000"/>
            </a:schemeClr>
          </a:solidFill>
          <a:prstDash val="solid"/>
        </a:ln>
        <a:effectLst/>
      </dsp:spPr>
      <dsp:style>
        <a:lnRef idx="1">
          <a:schemeClr val="accent6"/>
        </a:lnRef>
        <a:fillRef idx="0">
          <a:schemeClr val="accent6"/>
        </a:fillRef>
        <a:effectRef idx="0">
          <a:schemeClr val="accent6"/>
        </a:effectRef>
        <a:fontRef idx="minor">
          <a:schemeClr val="tx1"/>
        </a:fontRef>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fr-FR" sz="700" kern="1200"/>
        </a:p>
      </dsp:txBody>
      <dsp:txXfrm>
        <a:off x="6986313" y="2245490"/>
        <a:ext cx="31933" cy="31933"/>
      </dsp:txXfrm>
    </dsp:sp>
    <dsp:sp modelId="{F3611557-4C97-4A7F-81FB-3ABB8ED31E67}">
      <dsp:nvSpPr>
        <dsp:cNvPr id="0" name=""/>
        <dsp:cNvSpPr/>
      </dsp:nvSpPr>
      <dsp:spPr>
        <a:xfrm>
          <a:off x="7261585" y="2123701"/>
          <a:ext cx="1296524" cy="648262"/>
        </a:xfrm>
        <a:prstGeom prst="roundRect">
          <a:avLst>
            <a:gd name="adj" fmla="val 10000"/>
          </a:avLst>
        </a:prstGeom>
        <a:solidFill>
          <a:srgbClr val="FFC0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kern="1200" dirty="0" smtClean="0"/>
            <a:t>Autres formes d’emplois inadéquats</a:t>
          </a:r>
          <a:endParaRPr lang="fr-FR" sz="1400" b="1" kern="1200" dirty="0"/>
        </a:p>
      </dsp:txBody>
      <dsp:txXfrm>
        <a:off x="7280572" y="2142688"/>
        <a:ext cx="1258550" cy="610288"/>
      </dsp:txXfrm>
    </dsp:sp>
    <dsp:sp modelId="{9CE135F5-F627-4442-81B2-3E157189BA22}">
      <dsp:nvSpPr>
        <dsp:cNvPr id="0" name=""/>
        <dsp:cNvSpPr/>
      </dsp:nvSpPr>
      <dsp:spPr>
        <a:xfrm rot="2142401">
          <a:off x="4867811" y="2623134"/>
          <a:ext cx="638669" cy="22148"/>
        </a:xfrm>
        <a:custGeom>
          <a:avLst/>
          <a:gdLst/>
          <a:ahLst/>
          <a:cxnLst/>
          <a:rect l="0" t="0" r="0" b="0"/>
          <a:pathLst>
            <a:path>
              <a:moveTo>
                <a:pt x="0" y="11074"/>
              </a:moveTo>
              <a:lnTo>
                <a:pt x="638669" y="11074"/>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fr-FR" sz="700" kern="1200"/>
        </a:p>
      </dsp:txBody>
      <dsp:txXfrm>
        <a:off x="5171179" y="2618241"/>
        <a:ext cx="31933" cy="31933"/>
      </dsp:txXfrm>
    </dsp:sp>
    <dsp:sp modelId="{E928B1F2-5B09-40D4-911D-8E7FDEBE1823}">
      <dsp:nvSpPr>
        <dsp:cNvPr id="0" name=""/>
        <dsp:cNvSpPr/>
      </dsp:nvSpPr>
      <dsp:spPr>
        <a:xfrm>
          <a:off x="5446451" y="2496452"/>
          <a:ext cx="1296524" cy="648262"/>
        </a:xfrm>
        <a:prstGeom prst="roundRect">
          <a:avLst>
            <a:gd name="adj" fmla="val 10000"/>
          </a:avLst>
        </a:prstGeom>
        <a:solidFill>
          <a:schemeClr val="bg1">
            <a:lumMod val="85000"/>
          </a:schemeClr>
        </a:solidFill>
        <a:ln w="25400" cap="flat" cmpd="sng" algn="ctr">
          <a:solidFill>
            <a:schemeClr val="tx1"/>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kern="1200" dirty="0" smtClean="0"/>
            <a:t>Population en Emploi Adéquat</a:t>
          </a:r>
          <a:endParaRPr lang="fr-FR" sz="1400" b="1" kern="1200" dirty="0"/>
        </a:p>
      </dsp:txBody>
      <dsp:txXfrm>
        <a:off x="5465438" y="2515439"/>
        <a:ext cx="1258550" cy="610288"/>
      </dsp:txXfrm>
    </dsp:sp>
    <dsp:sp modelId="{10237587-38B8-4BA2-8F83-61F0F22FC042}">
      <dsp:nvSpPr>
        <dsp:cNvPr id="0" name=""/>
        <dsp:cNvSpPr/>
      </dsp:nvSpPr>
      <dsp:spPr>
        <a:xfrm rot="2829178">
          <a:off x="2990705" y="3275448"/>
          <a:ext cx="762612" cy="22148"/>
        </a:xfrm>
        <a:custGeom>
          <a:avLst/>
          <a:gdLst/>
          <a:ahLst/>
          <a:cxnLst/>
          <a:rect l="0" t="0" r="0" b="0"/>
          <a:pathLst>
            <a:path>
              <a:moveTo>
                <a:pt x="0" y="11074"/>
              </a:moveTo>
              <a:lnTo>
                <a:pt x="762612" y="11074"/>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fr-FR" sz="1400" b="1" kern="1200"/>
        </a:p>
      </dsp:txBody>
      <dsp:txXfrm>
        <a:off x="3352946" y="3267457"/>
        <a:ext cx="38130" cy="38130"/>
      </dsp:txXfrm>
    </dsp:sp>
    <dsp:sp modelId="{BA2D20E3-A401-47E2-96D4-7D0D6F0DA208}">
      <dsp:nvSpPr>
        <dsp:cNvPr id="0" name=""/>
        <dsp:cNvSpPr/>
      </dsp:nvSpPr>
      <dsp:spPr>
        <a:xfrm>
          <a:off x="3631316" y="3241954"/>
          <a:ext cx="1296524" cy="648262"/>
        </a:xfrm>
        <a:prstGeom prst="roundRect">
          <a:avLst>
            <a:gd name="adj" fmla="val 10000"/>
          </a:avLst>
        </a:prstGeom>
        <a:solidFill>
          <a:srgbClr val="FF00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kern="1200" dirty="0" smtClean="0"/>
            <a:t>Population en Chômage</a:t>
          </a:r>
          <a:endParaRPr lang="fr-FR" sz="1400" b="1" kern="1200" dirty="0"/>
        </a:p>
      </dsp:txBody>
      <dsp:txXfrm>
        <a:off x="3650303" y="3260941"/>
        <a:ext cx="1258550" cy="610288"/>
      </dsp:txXfrm>
    </dsp:sp>
    <dsp:sp modelId="{98480D22-07BB-40F9-995B-301F9FA3038B}">
      <dsp:nvSpPr>
        <dsp:cNvPr id="0" name=""/>
        <dsp:cNvSpPr/>
      </dsp:nvSpPr>
      <dsp:spPr>
        <a:xfrm rot="7268432">
          <a:off x="4278636" y="3921263"/>
          <a:ext cx="855827" cy="22148"/>
        </a:xfrm>
        <a:custGeom>
          <a:avLst/>
          <a:gdLst/>
          <a:ahLst/>
          <a:cxnLst/>
          <a:rect l="0" t="0" r="0" b="0"/>
          <a:pathLst>
            <a:path>
              <a:moveTo>
                <a:pt x="0" y="11074"/>
              </a:moveTo>
              <a:lnTo>
                <a:pt x="855827" y="11074"/>
              </a:lnTo>
            </a:path>
          </a:pathLst>
        </a:custGeom>
        <a:noFill/>
        <a:ln w="25400" cap="flat" cmpd="sng" algn="ctr">
          <a:no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fr-FR" sz="1400" b="1" kern="1200"/>
        </a:p>
      </dsp:txBody>
      <dsp:txXfrm rot="10800000">
        <a:off x="4685154" y="3910941"/>
        <a:ext cx="42791" cy="42791"/>
      </dsp:txXfrm>
    </dsp:sp>
    <dsp:sp modelId="{92180E0B-CC79-44A0-AFE5-36FCD51596A9}">
      <dsp:nvSpPr>
        <dsp:cNvPr id="0" name=""/>
        <dsp:cNvSpPr/>
      </dsp:nvSpPr>
      <dsp:spPr>
        <a:xfrm>
          <a:off x="4485259" y="3974458"/>
          <a:ext cx="1296524" cy="648262"/>
        </a:xfrm>
        <a:prstGeom prst="roundRect">
          <a:avLst>
            <a:gd name="adj" fmla="val 10000"/>
          </a:avLst>
        </a:prstGeom>
        <a:solidFill>
          <a:srgbClr val="BE4B48"/>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kern="1200" dirty="0" smtClean="0"/>
            <a:t>Les Découragés</a:t>
          </a:r>
          <a:endParaRPr lang="fr-FR" sz="1400" b="1" kern="1200" dirty="0"/>
        </a:p>
      </dsp:txBody>
      <dsp:txXfrm>
        <a:off x="4504246" y="3993445"/>
        <a:ext cx="1258550" cy="610288"/>
      </dsp:txXfrm>
    </dsp:sp>
    <dsp:sp modelId="{42438586-6A4F-43CE-A1EE-60AEA6CED69B}">
      <dsp:nvSpPr>
        <dsp:cNvPr id="0" name=""/>
        <dsp:cNvSpPr/>
      </dsp:nvSpPr>
      <dsp:spPr>
        <a:xfrm>
          <a:off x="2197619" y="1108918"/>
          <a:ext cx="1296524" cy="648262"/>
        </a:xfrm>
        <a:prstGeom prst="roundRect">
          <a:avLst>
            <a:gd name="adj" fmla="val 10000"/>
          </a:avLst>
        </a:prstGeom>
        <a:solidFill>
          <a:schemeClr val="accent1"/>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b="1" kern="1200" dirty="0" smtClean="0"/>
            <a:t>Les NEETs</a:t>
          </a:r>
          <a:endParaRPr lang="fr-FR" sz="1800" b="1" kern="1200" dirty="0"/>
        </a:p>
      </dsp:txBody>
      <dsp:txXfrm>
        <a:off x="2216606" y="1127905"/>
        <a:ext cx="1258550" cy="6102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E3EDDA-852F-450B-B866-95419416CE70}">
      <dsp:nvSpPr>
        <dsp:cNvPr id="0" name=""/>
        <dsp:cNvSpPr/>
      </dsp:nvSpPr>
      <dsp:spPr>
        <a:xfrm>
          <a:off x="1215473" y="277266"/>
          <a:ext cx="2896233" cy="3694176"/>
        </a:xfrm>
        <a:prstGeom prst="roundRect">
          <a:avLst/>
        </a:prstGeom>
        <a:solidFill>
          <a:schemeClr val="accent6">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28F201D-7FC7-4F63-A7BA-C1960564FB3E}">
      <dsp:nvSpPr>
        <dsp:cNvPr id="0" name=""/>
        <dsp:cNvSpPr/>
      </dsp:nvSpPr>
      <dsp:spPr>
        <a:xfrm>
          <a:off x="1242542" y="1099102"/>
          <a:ext cx="2230100" cy="2216505"/>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b" anchorCtr="0">
          <a:noAutofit/>
        </a:bodyPr>
        <a:lstStyle/>
        <a:p>
          <a:pPr lvl="0" algn="l" defTabSz="889000">
            <a:lnSpc>
              <a:spcPct val="90000"/>
            </a:lnSpc>
            <a:spcBef>
              <a:spcPct val="0"/>
            </a:spcBef>
            <a:spcAft>
              <a:spcPct val="35000"/>
            </a:spcAft>
          </a:pPr>
          <a:r>
            <a:rPr lang="fr-FR" sz="2000" b="1" kern="1200" dirty="0" smtClean="0">
              <a:solidFill>
                <a:schemeClr val="tx1"/>
              </a:solidFill>
            </a:rPr>
            <a:t>Le taux de NEET</a:t>
          </a:r>
          <a:r>
            <a:rPr lang="fr-FR" sz="1700" kern="1200" dirty="0" smtClean="0">
              <a:solidFill>
                <a:schemeClr val="tx1"/>
              </a:solidFill>
            </a:rPr>
            <a:t> : c’est le pourcentage, dans la population d’un certain âge et sexe, des personnes qui ne sont ni en emploi, ni en éducation ou formation.   </a:t>
          </a:r>
        </a:p>
        <a:p>
          <a:pPr lvl="0" algn="l" defTabSz="889000">
            <a:lnSpc>
              <a:spcPct val="90000"/>
            </a:lnSpc>
            <a:spcBef>
              <a:spcPct val="0"/>
            </a:spcBef>
            <a:spcAft>
              <a:spcPct val="35000"/>
            </a:spcAft>
          </a:pPr>
          <a:endParaRPr lang="fr-FR" sz="1700" kern="1200" dirty="0"/>
        </a:p>
      </dsp:txBody>
      <dsp:txXfrm>
        <a:off x="1242542" y="1099102"/>
        <a:ext cx="2230100" cy="2216505"/>
      </dsp:txXfrm>
    </dsp:sp>
    <dsp:sp modelId="{7DA1BD1C-625C-4504-99D9-DE84A3AB55FC}">
      <dsp:nvSpPr>
        <dsp:cNvPr id="0" name=""/>
        <dsp:cNvSpPr/>
      </dsp:nvSpPr>
      <dsp:spPr>
        <a:xfrm>
          <a:off x="3612993" y="92557"/>
          <a:ext cx="997427" cy="997427"/>
        </a:xfrm>
        <a:prstGeom prst="ellipse">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BB88F3A-E06A-4F36-8CCF-0FCE3956E136}">
      <dsp:nvSpPr>
        <dsp:cNvPr id="0" name=""/>
        <dsp:cNvSpPr/>
      </dsp:nvSpPr>
      <dsp:spPr>
        <a:xfrm>
          <a:off x="4610421" y="92557"/>
          <a:ext cx="270105" cy="9974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8890" rIns="17780" bIns="8890" numCol="1" spcCol="1270" anchor="ctr" anchorCtr="0">
          <a:noAutofit/>
        </a:bodyPr>
        <a:lstStyle/>
        <a:p>
          <a:pPr lvl="0" algn="l" defTabSz="311150">
            <a:lnSpc>
              <a:spcPct val="90000"/>
            </a:lnSpc>
            <a:spcBef>
              <a:spcPct val="0"/>
            </a:spcBef>
            <a:spcAft>
              <a:spcPct val="35000"/>
            </a:spcAft>
          </a:pPr>
          <a:endParaRPr lang="fr-FR" sz="700" kern="1200" dirty="0"/>
        </a:p>
      </dsp:txBody>
      <dsp:txXfrm>
        <a:off x="4610421" y="92557"/>
        <a:ext cx="270105" cy="997427"/>
      </dsp:txXfrm>
    </dsp:sp>
    <dsp:sp modelId="{4C44D9CE-544A-4C36-B6B7-98400899E4E9}">
      <dsp:nvSpPr>
        <dsp:cNvPr id="0" name=""/>
        <dsp:cNvSpPr/>
      </dsp:nvSpPr>
      <dsp:spPr>
        <a:xfrm>
          <a:off x="3612993" y="1269522"/>
          <a:ext cx="997427" cy="997427"/>
        </a:xfrm>
        <a:prstGeom prst="ellipse">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8DBA5EE-E3E0-47B3-A661-36C269AEFF2D}">
      <dsp:nvSpPr>
        <dsp:cNvPr id="0" name=""/>
        <dsp:cNvSpPr/>
      </dsp:nvSpPr>
      <dsp:spPr>
        <a:xfrm>
          <a:off x="4610421" y="1269522"/>
          <a:ext cx="270105" cy="9974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8890" rIns="17780" bIns="8890" numCol="1" spcCol="1270" anchor="ctr" anchorCtr="0">
          <a:noAutofit/>
        </a:bodyPr>
        <a:lstStyle/>
        <a:p>
          <a:pPr lvl="0" algn="l" defTabSz="311150">
            <a:lnSpc>
              <a:spcPct val="90000"/>
            </a:lnSpc>
            <a:spcBef>
              <a:spcPct val="0"/>
            </a:spcBef>
            <a:spcAft>
              <a:spcPct val="35000"/>
            </a:spcAft>
          </a:pPr>
          <a:endParaRPr lang="fr-FR" sz="700" kern="1200" dirty="0"/>
        </a:p>
      </dsp:txBody>
      <dsp:txXfrm>
        <a:off x="4610421" y="1269522"/>
        <a:ext cx="270105" cy="997427"/>
      </dsp:txXfrm>
    </dsp:sp>
    <dsp:sp modelId="{C78629E8-ADF5-4CFA-B2C2-58CD133B8397}">
      <dsp:nvSpPr>
        <dsp:cNvPr id="0" name=""/>
        <dsp:cNvSpPr/>
      </dsp:nvSpPr>
      <dsp:spPr>
        <a:xfrm>
          <a:off x="3612993" y="2446486"/>
          <a:ext cx="997427" cy="997427"/>
        </a:xfrm>
        <a:prstGeom prst="ellipse">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9F85A1-D4F7-4298-A8A2-22BFC1CA4672}">
      <dsp:nvSpPr>
        <dsp:cNvPr id="0" name=""/>
        <dsp:cNvSpPr/>
      </dsp:nvSpPr>
      <dsp:spPr>
        <a:xfrm>
          <a:off x="4610421" y="2446486"/>
          <a:ext cx="270105" cy="9974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8890" rIns="17780" bIns="8890" numCol="1" spcCol="1270" anchor="ctr" anchorCtr="0">
          <a:noAutofit/>
        </a:bodyPr>
        <a:lstStyle/>
        <a:p>
          <a:pPr lvl="0" algn="l" defTabSz="311150">
            <a:lnSpc>
              <a:spcPct val="90000"/>
            </a:lnSpc>
            <a:spcBef>
              <a:spcPct val="0"/>
            </a:spcBef>
            <a:spcAft>
              <a:spcPct val="35000"/>
            </a:spcAft>
          </a:pPr>
          <a:endParaRPr lang="fr-FR" sz="700" kern="1200"/>
        </a:p>
      </dsp:txBody>
      <dsp:txXfrm>
        <a:off x="4610421" y="2446486"/>
        <a:ext cx="270105" cy="9974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057869-AE73-4188-A55A-C465E2A39622}">
      <dsp:nvSpPr>
        <dsp:cNvPr id="0" name=""/>
        <dsp:cNvSpPr/>
      </dsp:nvSpPr>
      <dsp:spPr>
        <a:xfrm>
          <a:off x="1222999" y="0"/>
          <a:ext cx="1532736" cy="851520"/>
        </a:xfrm>
        <a:prstGeom prst="roundRect">
          <a:avLst>
            <a:gd name="adj" fmla="val 10000"/>
          </a:avLst>
        </a:prstGeom>
        <a:solidFill>
          <a:sysClr val="window" lastClr="FFFFFF">
            <a:alpha val="90000"/>
            <a:tint val="40000"/>
            <a:hueOff val="0"/>
            <a:satOff val="0"/>
            <a:lumOff val="0"/>
            <a:alphaOff val="0"/>
          </a:sysClr>
        </a:solidFill>
        <a:ln w="12700" cap="flat" cmpd="sng" algn="ctr">
          <a:solidFill>
            <a:srgbClr val="44546A">
              <a:alpha val="9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fr-FR" sz="2200" kern="1200" dirty="0">
              <a:solidFill>
                <a:schemeClr val="tx1"/>
              </a:solidFill>
              <a:latin typeface="Calibri" panose="020F0502020204030204"/>
              <a:ea typeface="+mn-ea"/>
              <a:cs typeface="+mn-cs"/>
            </a:rPr>
            <a:t>Taux de </a:t>
          </a:r>
          <a:r>
            <a:rPr lang="fr-FR" sz="2200" kern="1200" dirty="0" smtClean="0">
              <a:solidFill>
                <a:srgbClr val="FBD3C1"/>
              </a:solidFill>
              <a:latin typeface="Calibri" panose="020F0502020204030204"/>
              <a:ea typeface="+mn-ea"/>
              <a:cs typeface="+mn-cs"/>
            </a:rPr>
            <a:t>NEET</a:t>
          </a:r>
          <a:endParaRPr lang="fr-FR" sz="2200" kern="1200" dirty="0">
            <a:solidFill>
              <a:srgbClr val="FBD3C1"/>
            </a:solidFill>
            <a:latin typeface="Calibri" panose="020F0502020204030204"/>
            <a:ea typeface="+mn-ea"/>
            <a:cs typeface="+mn-cs"/>
          </a:endParaRPr>
        </a:p>
      </dsp:txBody>
      <dsp:txXfrm>
        <a:off x="1247939" y="24940"/>
        <a:ext cx="1482856" cy="801640"/>
      </dsp:txXfrm>
    </dsp:sp>
    <dsp:sp modelId="{80C5DCFB-A055-4D5C-8261-7B3A4296F3C8}">
      <dsp:nvSpPr>
        <dsp:cNvPr id="0" name=""/>
        <dsp:cNvSpPr/>
      </dsp:nvSpPr>
      <dsp:spPr>
        <a:xfrm>
          <a:off x="3436952" y="0"/>
          <a:ext cx="1532736" cy="851520"/>
        </a:xfrm>
        <a:prstGeom prst="roundRect">
          <a:avLst>
            <a:gd name="adj" fmla="val 10000"/>
          </a:avLst>
        </a:prstGeom>
        <a:solidFill>
          <a:sysClr val="window" lastClr="FFFFFF">
            <a:alpha val="90000"/>
            <a:tint val="40000"/>
            <a:hueOff val="0"/>
            <a:satOff val="0"/>
            <a:lumOff val="0"/>
            <a:alphaOff val="0"/>
          </a:sysClr>
        </a:solidFill>
        <a:ln w="12700" cap="flat" cmpd="sng" algn="ctr">
          <a:solidFill>
            <a:srgbClr val="44546A">
              <a:alpha val="9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fr-FR" sz="2200" kern="1200">
              <a:solidFill>
                <a:srgbClr val="44546A">
                  <a:hueOff val="0"/>
                  <a:satOff val="0"/>
                  <a:lumOff val="0"/>
                  <a:alphaOff val="0"/>
                </a:srgbClr>
              </a:solidFill>
              <a:latin typeface="Calibri" panose="020F0502020204030204"/>
              <a:ea typeface="+mn-ea"/>
              <a:cs typeface="+mn-cs"/>
            </a:rPr>
            <a:t>Taux de </a:t>
          </a:r>
          <a:r>
            <a:rPr lang="fr-FR" sz="2200" kern="1200">
              <a:solidFill>
                <a:srgbClr val="5B9BD5">
                  <a:lumMod val="75000"/>
                </a:srgbClr>
              </a:solidFill>
              <a:latin typeface="Calibri" panose="020F0502020204030204"/>
              <a:ea typeface="+mn-ea"/>
              <a:cs typeface="+mn-cs"/>
            </a:rPr>
            <a:t>chômage</a:t>
          </a:r>
        </a:p>
      </dsp:txBody>
      <dsp:txXfrm>
        <a:off x="3461892" y="24940"/>
        <a:ext cx="1482856" cy="801640"/>
      </dsp:txXfrm>
    </dsp:sp>
    <dsp:sp modelId="{5F3493A5-ABAC-4FA4-81EE-22D6167FA6D5}">
      <dsp:nvSpPr>
        <dsp:cNvPr id="0" name=""/>
        <dsp:cNvSpPr/>
      </dsp:nvSpPr>
      <dsp:spPr>
        <a:xfrm>
          <a:off x="2777023" y="3618960"/>
          <a:ext cx="638640" cy="638640"/>
        </a:xfrm>
        <a:prstGeom prst="triangle">
          <a:avLst/>
        </a:prstGeom>
        <a:solidFill>
          <a:sysClr val="window" lastClr="FFFFFF">
            <a:alpha val="90000"/>
            <a:tint val="40000"/>
            <a:hueOff val="0"/>
            <a:satOff val="0"/>
            <a:lumOff val="0"/>
            <a:alphaOff val="0"/>
          </a:sysClr>
        </a:solidFill>
        <a:ln w="12700" cap="flat" cmpd="sng" algn="ctr">
          <a:solidFill>
            <a:srgbClr val="44546A">
              <a:alpha val="9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35647BC0-4620-438B-AF47-4623394A59C9}">
      <dsp:nvSpPr>
        <dsp:cNvPr id="0" name=""/>
        <dsp:cNvSpPr/>
      </dsp:nvSpPr>
      <dsp:spPr>
        <a:xfrm rot="21376805">
          <a:off x="1180423" y="3351582"/>
          <a:ext cx="3831840" cy="258862"/>
        </a:xfrm>
        <a:prstGeom prst="rect">
          <a:avLst/>
        </a:prstGeom>
        <a:solidFill>
          <a:sysClr val="window" lastClr="FFFFFF">
            <a:alpha val="90000"/>
            <a:tint val="40000"/>
            <a:hueOff val="0"/>
            <a:satOff val="0"/>
            <a:lumOff val="0"/>
            <a:alphaOff val="0"/>
          </a:sysClr>
        </a:solidFill>
        <a:ln w="12700" cap="flat" cmpd="sng" algn="ctr">
          <a:solidFill>
            <a:srgbClr val="44546A">
              <a:alpha val="9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B925FE8-2ADD-415B-BB60-8DF30942139F}">
      <dsp:nvSpPr>
        <dsp:cNvPr id="0" name=""/>
        <dsp:cNvSpPr/>
      </dsp:nvSpPr>
      <dsp:spPr>
        <a:xfrm rot="21376805">
          <a:off x="3436952" y="2707692"/>
          <a:ext cx="1532736" cy="524536"/>
        </a:xfrm>
        <a:prstGeom prst="roundRect">
          <a:avLst/>
        </a:prstGeom>
        <a:solidFill>
          <a:sysClr val="window" lastClr="FFFFFF">
            <a:hueOff val="0"/>
            <a:satOff val="0"/>
            <a:lumOff val="0"/>
            <a:alphaOff val="0"/>
          </a:sysClr>
        </a:solidFill>
        <a:ln w="12700" cap="flat" cmpd="sng" algn="ctr">
          <a:solidFill>
            <a:srgbClr val="44546A">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r-FR" sz="1200" kern="1200">
              <a:solidFill>
                <a:srgbClr val="44546A">
                  <a:hueOff val="0"/>
                  <a:satOff val="0"/>
                  <a:lumOff val="0"/>
                  <a:alphaOff val="0"/>
                </a:srgbClr>
              </a:solidFill>
              <a:latin typeface="Calibri" panose="020F0502020204030204"/>
              <a:ea typeface="+mn-ea"/>
              <a:cs typeface="+mn-cs"/>
            </a:rPr>
            <a:t>inactif ni en éducation ou formation </a:t>
          </a:r>
        </a:p>
      </dsp:txBody>
      <dsp:txXfrm>
        <a:off x="3462558" y="2733298"/>
        <a:ext cx="1481524" cy="473324"/>
      </dsp:txXfrm>
    </dsp:sp>
    <dsp:sp modelId="{CAB3E643-F1F1-432B-A1A8-EAB8EB5ADDDD}">
      <dsp:nvSpPr>
        <dsp:cNvPr id="0" name=""/>
        <dsp:cNvSpPr/>
      </dsp:nvSpPr>
      <dsp:spPr>
        <a:xfrm rot="21376805">
          <a:off x="3436952" y="2142283"/>
          <a:ext cx="1532736" cy="524536"/>
        </a:xfrm>
        <a:prstGeom prst="roundRect">
          <a:avLst/>
        </a:prstGeom>
        <a:solidFill>
          <a:sysClr val="window" lastClr="FFFFFF">
            <a:hueOff val="0"/>
            <a:satOff val="0"/>
            <a:lumOff val="0"/>
            <a:alphaOff val="0"/>
          </a:sysClr>
        </a:solidFill>
        <a:ln w="12700" cap="flat" cmpd="sng" algn="ctr">
          <a:solidFill>
            <a:srgbClr val="44546A">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r-FR" sz="1200" kern="1200">
              <a:solidFill>
                <a:srgbClr val="44546A">
                  <a:hueOff val="0"/>
                  <a:satOff val="0"/>
                  <a:lumOff val="0"/>
                  <a:alphaOff val="0"/>
                </a:srgbClr>
              </a:solidFill>
              <a:latin typeface="Calibri" panose="020F0502020204030204"/>
              <a:ea typeface="+mn-ea"/>
              <a:cs typeface="+mn-cs"/>
            </a:rPr>
            <a:t>en éducation ou formation</a:t>
          </a:r>
        </a:p>
      </dsp:txBody>
      <dsp:txXfrm>
        <a:off x="3462558" y="2167889"/>
        <a:ext cx="1481524" cy="473324"/>
      </dsp:txXfrm>
    </dsp:sp>
    <dsp:sp modelId="{E567F2D3-FE4E-45BC-B77B-542359673A71}">
      <dsp:nvSpPr>
        <dsp:cNvPr id="0" name=""/>
        <dsp:cNvSpPr/>
      </dsp:nvSpPr>
      <dsp:spPr>
        <a:xfrm rot="21376805">
          <a:off x="3436952" y="1576874"/>
          <a:ext cx="1532736" cy="524536"/>
        </a:xfrm>
        <a:prstGeom prst="roundRect">
          <a:avLst/>
        </a:prstGeom>
        <a:solidFill>
          <a:srgbClr val="5B9BD5">
            <a:lumMod val="60000"/>
            <a:lumOff val="40000"/>
          </a:srgbClr>
        </a:solidFill>
        <a:ln w="12700" cap="flat" cmpd="sng" algn="ctr">
          <a:solidFill>
            <a:srgbClr val="44546A">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r-FR" sz="1200" kern="1200">
              <a:solidFill>
                <a:srgbClr val="44546A">
                  <a:hueOff val="0"/>
                  <a:satOff val="0"/>
                  <a:lumOff val="0"/>
                  <a:alphaOff val="0"/>
                </a:srgbClr>
              </a:solidFill>
              <a:latin typeface="Calibri" panose="020F0502020204030204"/>
              <a:ea typeface="+mn-ea"/>
              <a:cs typeface="+mn-cs"/>
            </a:rPr>
            <a:t>en chômage</a:t>
          </a:r>
        </a:p>
      </dsp:txBody>
      <dsp:txXfrm>
        <a:off x="3462558" y="1602480"/>
        <a:ext cx="1481524" cy="473324"/>
      </dsp:txXfrm>
    </dsp:sp>
    <dsp:sp modelId="{B5E175D4-69A0-41F1-88D0-FDC69A67CBD4}">
      <dsp:nvSpPr>
        <dsp:cNvPr id="0" name=""/>
        <dsp:cNvSpPr/>
      </dsp:nvSpPr>
      <dsp:spPr>
        <a:xfrm rot="21376805">
          <a:off x="3436952" y="1001246"/>
          <a:ext cx="1532736" cy="524536"/>
        </a:xfrm>
        <a:prstGeom prst="roundRect">
          <a:avLst/>
        </a:prstGeom>
        <a:solidFill>
          <a:sysClr val="window" lastClr="FFFFFF">
            <a:hueOff val="0"/>
            <a:satOff val="0"/>
            <a:lumOff val="0"/>
            <a:alphaOff val="0"/>
          </a:sysClr>
        </a:solidFill>
        <a:ln w="12700" cap="flat" cmpd="sng" algn="ctr">
          <a:solidFill>
            <a:srgbClr val="44546A">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r-FR" sz="1200" kern="1200">
              <a:solidFill>
                <a:srgbClr val="44546A">
                  <a:hueOff val="0"/>
                  <a:satOff val="0"/>
                  <a:lumOff val="0"/>
                  <a:alphaOff val="0"/>
                </a:srgbClr>
              </a:solidFill>
              <a:latin typeface="Calibri" panose="020F0502020204030204"/>
              <a:ea typeface="+mn-ea"/>
              <a:cs typeface="+mn-cs"/>
            </a:rPr>
            <a:t>en emploi</a:t>
          </a:r>
        </a:p>
      </dsp:txBody>
      <dsp:txXfrm>
        <a:off x="3462558" y="1026852"/>
        <a:ext cx="1481524" cy="473324"/>
      </dsp:txXfrm>
    </dsp:sp>
    <dsp:sp modelId="{201BD855-708F-4E40-B8C2-EE5DAE226531}">
      <dsp:nvSpPr>
        <dsp:cNvPr id="0" name=""/>
        <dsp:cNvSpPr/>
      </dsp:nvSpPr>
      <dsp:spPr>
        <a:xfrm rot="21376805">
          <a:off x="1222999" y="2859745"/>
          <a:ext cx="1532736" cy="524536"/>
        </a:xfrm>
        <a:prstGeom prst="roundRect">
          <a:avLst/>
        </a:prstGeom>
        <a:solidFill>
          <a:srgbClr val="FBD3C1"/>
        </a:solidFill>
        <a:ln w="12700" cap="flat" cmpd="sng" algn="ctr">
          <a:solidFill>
            <a:srgbClr val="44546A">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r-FR" sz="1200" kern="1200" dirty="0">
              <a:solidFill>
                <a:srgbClr val="44546A">
                  <a:hueOff val="0"/>
                  <a:satOff val="0"/>
                  <a:lumOff val="0"/>
                  <a:alphaOff val="0"/>
                </a:srgbClr>
              </a:solidFill>
              <a:latin typeface="Calibri" panose="020F0502020204030204"/>
              <a:ea typeface="+mn-ea"/>
              <a:cs typeface="+mn-cs"/>
            </a:rPr>
            <a:t>inactif ni en éducation ou formation </a:t>
          </a:r>
        </a:p>
      </dsp:txBody>
      <dsp:txXfrm>
        <a:off x="1248605" y="2885351"/>
        <a:ext cx="1481524" cy="473324"/>
      </dsp:txXfrm>
    </dsp:sp>
    <dsp:sp modelId="{2CB0C224-8385-4C27-9703-3F9B63D4E71E}">
      <dsp:nvSpPr>
        <dsp:cNvPr id="0" name=""/>
        <dsp:cNvSpPr/>
      </dsp:nvSpPr>
      <dsp:spPr>
        <a:xfrm rot="21376805">
          <a:off x="1222999" y="2294335"/>
          <a:ext cx="1532736" cy="524536"/>
        </a:xfrm>
        <a:prstGeom prst="roundRect">
          <a:avLst/>
        </a:prstGeom>
        <a:solidFill>
          <a:sysClr val="window" lastClr="FFFFFF"/>
        </a:solidFill>
        <a:ln w="12700" cap="flat" cmpd="sng" algn="ctr">
          <a:solidFill>
            <a:srgbClr val="44546A">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r-FR" sz="1200" kern="1200">
              <a:solidFill>
                <a:srgbClr val="44546A">
                  <a:hueOff val="0"/>
                  <a:satOff val="0"/>
                  <a:lumOff val="0"/>
                  <a:alphaOff val="0"/>
                </a:srgbClr>
              </a:solidFill>
              <a:latin typeface="Calibri" panose="020F0502020204030204"/>
              <a:ea typeface="+mn-ea"/>
              <a:cs typeface="+mn-cs"/>
            </a:rPr>
            <a:t>en éducation ou formation</a:t>
          </a:r>
        </a:p>
      </dsp:txBody>
      <dsp:txXfrm>
        <a:off x="1248605" y="2319941"/>
        <a:ext cx="1481524" cy="473324"/>
      </dsp:txXfrm>
    </dsp:sp>
    <dsp:sp modelId="{011A5B45-2520-4E63-9C8B-D285C9653C1B}">
      <dsp:nvSpPr>
        <dsp:cNvPr id="0" name=""/>
        <dsp:cNvSpPr/>
      </dsp:nvSpPr>
      <dsp:spPr>
        <a:xfrm rot="21376805">
          <a:off x="1222999" y="1728926"/>
          <a:ext cx="1532736" cy="524536"/>
        </a:xfrm>
        <a:prstGeom prst="roundRect">
          <a:avLst/>
        </a:prstGeom>
        <a:solidFill>
          <a:srgbClr val="FBD3C1"/>
        </a:solidFill>
        <a:ln w="12700" cap="flat" cmpd="sng" algn="ctr">
          <a:solidFill>
            <a:srgbClr val="44546A">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r-FR" sz="1200" kern="1200">
              <a:solidFill>
                <a:srgbClr val="44546A">
                  <a:hueOff val="0"/>
                  <a:satOff val="0"/>
                  <a:lumOff val="0"/>
                  <a:alphaOff val="0"/>
                </a:srgbClr>
              </a:solidFill>
              <a:latin typeface="Calibri" panose="020F0502020204030204"/>
              <a:ea typeface="+mn-ea"/>
              <a:cs typeface="+mn-cs"/>
            </a:rPr>
            <a:t>en chômage</a:t>
          </a:r>
        </a:p>
      </dsp:txBody>
      <dsp:txXfrm>
        <a:off x="1248605" y="1754532"/>
        <a:ext cx="1481524" cy="473324"/>
      </dsp:txXfrm>
    </dsp:sp>
    <dsp:sp modelId="{A2B63529-C92D-4792-9B14-D08CB4731743}">
      <dsp:nvSpPr>
        <dsp:cNvPr id="0" name=""/>
        <dsp:cNvSpPr/>
      </dsp:nvSpPr>
      <dsp:spPr>
        <a:xfrm rot="21376805">
          <a:off x="1222999" y="1153299"/>
          <a:ext cx="1532736" cy="524536"/>
        </a:xfrm>
        <a:prstGeom prst="roundRect">
          <a:avLst/>
        </a:prstGeom>
        <a:solidFill>
          <a:sysClr val="window" lastClr="FFFFFF">
            <a:hueOff val="0"/>
            <a:satOff val="0"/>
            <a:lumOff val="0"/>
            <a:alphaOff val="0"/>
          </a:sysClr>
        </a:solidFill>
        <a:ln w="12700" cap="flat" cmpd="sng" algn="ctr">
          <a:solidFill>
            <a:srgbClr val="44546A">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r-FR" sz="1200" kern="1200">
              <a:solidFill>
                <a:srgbClr val="44546A">
                  <a:hueOff val="0"/>
                  <a:satOff val="0"/>
                  <a:lumOff val="0"/>
                  <a:alphaOff val="0"/>
                </a:srgbClr>
              </a:solidFill>
              <a:latin typeface="Calibri" panose="020F0502020204030204"/>
              <a:ea typeface="+mn-ea"/>
              <a:cs typeface="+mn-cs"/>
            </a:rPr>
            <a:t>en emploi</a:t>
          </a:r>
        </a:p>
      </dsp:txBody>
      <dsp:txXfrm>
        <a:off x="1248605" y="1178905"/>
        <a:ext cx="1481524" cy="47332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A976D1-BB62-4D3D-AAA3-D4D7F892F355}" type="datetimeFigureOut">
              <a:rPr lang="fr-FR" smtClean="0"/>
              <a:pPr/>
              <a:t>26/10/2017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79A10C-129E-42EB-9E01-D5F3621A1CFE}" type="slidenum">
              <a:rPr lang="fr-FR" smtClean="0"/>
              <a:pPr/>
              <a:t>‹#›</a:t>
            </a:fld>
            <a:endParaRPr lang="fr-FR"/>
          </a:p>
        </p:txBody>
      </p:sp>
    </p:spTree>
    <p:extLst>
      <p:ext uri="{BB962C8B-B14F-4D97-AF65-F5344CB8AC3E}">
        <p14:creationId xmlns:p14="http://schemas.microsoft.com/office/powerpoint/2010/main" val="3073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ltLang="fr-FR" sz="1200" dirty="0" smtClean="0">
                <a:solidFill>
                  <a:schemeClr val="tx1"/>
                </a:solidFill>
                <a:latin typeface="Book Antiqua" panose="02040602050305030304" pitchFamily="18" charset="0"/>
              </a:rPr>
              <a:t>Malgré les efforts de généralisation de la scolarisation, l'accès aux diplômes, parmi la population active, s'améliore mais reste encore faible</a:t>
            </a:r>
            <a:endParaRPr lang="fr-FR" dirty="0"/>
          </a:p>
        </p:txBody>
      </p:sp>
      <p:sp>
        <p:nvSpPr>
          <p:cNvPr id="4" name="Slide Number Placeholder 3"/>
          <p:cNvSpPr>
            <a:spLocks noGrp="1"/>
          </p:cNvSpPr>
          <p:nvPr>
            <p:ph type="sldNum" sz="quarter" idx="10"/>
          </p:nvPr>
        </p:nvSpPr>
        <p:spPr/>
        <p:txBody>
          <a:bodyPr/>
          <a:lstStyle/>
          <a:p>
            <a:fld id="{B779A10C-129E-42EB-9E01-D5F3621A1CFE}" type="slidenum">
              <a:rPr lang="fr-FR" smtClean="0"/>
              <a:pPr/>
              <a:t>4</a:t>
            </a:fld>
            <a:endParaRPr lang="fr-FR"/>
          </a:p>
        </p:txBody>
      </p:sp>
    </p:spTree>
    <p:extLst>
      <p:ext uri="{BB962C8B-B14F-4D97-AF65-F5344CB8AC3E}">
        <p14:creationId xmlns:p14="http://schemas.microsoft.com/office/powerpoint/2010/main" val="3031354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smtClean="0"/>
              <a:t>Les Hommes</a:t>
            </a:r>
          </a:p>
          <a:p>
            <a:r>
              <a:rPr lang="fr-FR" b="1" dirty="0" smtClean="0"/>
              <a:t>Rural</a:t>
            </a:r>
          </a:p>
          <a:p>
            <a:r>
              <a:rPr lang="fr-FR" b="1" dirty="0" smtClean="0"/>
              <a:t>Niveau moyen </a:t>
            </a:r>
            <a:endParaRPr lang="fr-FR" b="1" dirty="0"/>
          </a:p>
        </p:txBody>
      </p:sp>
      <p:sp>
        <p:nvSpPr>
          <p:cNvPr id="4" name="Slide Number Placeholder 3"/>
          <p:cNvSpPr>
            <a:spLocks noGrp="1"/>
          </p:cNvSpPr>
          <p:nvPr>
            <p:ph type="sldNum" sz="quarter" idx="10"/>
          </p:nvPr>
        </p:nvSpPr>
        <p:spPr/>
        <p:txBody>
          <a:bodyPr/>
          <a:lstStyle/>
          <a:p>
            <a:fld id="{B779A10C-129E-42EB-9E01-D5F3621A1CFE}" type="slidenum">
              <a:rPr lang="fr-FR" smtClean="0"/>
              <a:pPr/>
              <a:t>16</a:t>
            </a:fld>
            <a:endParaRPr lang="fr-FR"/>
          </a:p>
        </p:txBody>
      </p:sp>
    </p:spTree>
    <p:extLst>
      <p:ext uri="{BB962C8B-B14F-4D97-AF65-F5344CB8AC3E}">
        <p14:creationId xmlns:p14="http://schemas.microsoft.com/office/powerpoint/2010/main" val="1703376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smtClean="0"/>
              <a:t>Le taux de sous-emploi lié à la durée de travail cache de grandes disparités entre secteurs d’activité économiques</a:t>
            </a:r>
          </a:p>
        </p:txBody>
      </p:sp>
      <p:sp>
        <p:nvSpPr>
          <p:cNvPr id="4" name="Slide Number Placeholder 3"/>
          <p:cNvSpPr>
            <a:spLocks noGrp="1"/>
          </p:cNvSpPr>
          <p:nvPr>
            <p:ph type="sldNum" sz="quarter" idx="10"/>
          </p:nvPr>
        </p:nvSpPr>
        <p:spPr/>
        <p:txBody>
          <a:bodyPr/>
          <a:lstStyle/>
          <a:p>
            <a:fld id="{B779A10C-129E-42EB-9E01-D5F3621A1CFE}" type="slidenum">
              <a:rPr lang="fr-FR" smtClean="0"/>
              <a:pPr/>
              <a:t>17</a:t>
            </a:fld>
            <a:endParaRPr lang="fr-FR"/>
          </a:p>
        </p:txBody>
      </p:sp>
    </p:spTree>
    <p:extLst>
      <p:ext uri="{BB962C8B-B14F-4D97-AF65-F5344CB8AC3E}">
        <p14:creationId xmlns:p14="http://schemas.microsoft.com/office/powerpoint/2010/main" val="2895332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solidFill>
                <a:schemeClr val="tx1">
                  <a:lumMod val="95000"/>
                  <a:lumOff val="5000"/>
                </a:schemeClr>
              </a:solidFill>
            </a:endParaRPr>
          </a:p>
        </p:txBody>
      </p:sp>
      <p:sp>
        <p:nvSpPr>
          <p:cNvPr id="4" name="Slide Number Placeholder 3"/>
          <p:cNvSpPr>
            <a:spLocks noGrp="1"/>
          </p:cNvSpPr>
          <p:nvPr>
            <p:ph type="sldNum" sz="quarter" idx="10"/>
          </p:nvPr>
        </p:nvSpPr>
        <p:spPr/>
        <p:txBody>
          <a:bodyPr/>
          <a:lstStyle/>
          <a:p>
            <a:fld id="{B779A10C-129E-42EB-9E01-D5F3621A1CFE}" type="slidenum">
              <a:rPr lang="fr-FR" smtClean="0"/>
              <a:pPr/>
              <a:t>19</a:t>
            </a:fld>
            <a:endParaRPr lang="fr-FR"/>
          </a:p>
        </p:txBody>
      </p:sp>
    </p:spTree>
    <p:extLst>
      <p:ext uri="{BB962C8B-B14F-4D97-AF65-F5344CB8AC3E}">
        <p14:creationId xmlns:p14="http://schemas.microsoft.com/office/powerpoint/2010/main" val="3447058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smtClean="0"/>
              <a:t>% d</a:t>
            </a:r>
            <a:r>
              <a:rPr lang="fr-FR" sz="1200" kern="1200" dirty="0" smtClean="0"/>
              <a:t>es </a:t>
            </a:r>
            <a:r>
              <a:rPr lang="fr-FR" sz="1200" b="1" kern="1200" dirty="0" smtClean="0"/>
              <a:t>femmes</a:t>
            </a:r>
            <a:r>
              <a:rPr lang="fr-FR" sz="1200" kern="1200" dirty="0" smtClean="0"/>
              <a:t> ont </a:t>
            </a:r>
            <a:r>
              <a:rPr lang="fr-FR" sz="1200" b="1" kern="1200" dirty="0" err="1" smtClean="0"/>
              <a:t>ont</a:t>
            </a:r>
            <a:r>
              <a:rPr lang="fr-FR" sz="1200" b="1" kern="1200" dirty="0" smtClean="0"/>
              <a:t> exprimé leur besoin de travailler.</a:t>
            </a:r>
          </a:p>
          <a:p>
            <a:endParaRPr lang="fr-FR" dirty="0"/>
          </a:p>
        </p:txBody>
      </p:sp>
      <p:sp>
        <p:nvSpPr>
          <p:cNvPr id="4" name="Slide Number Placeholder 3"/>
          <p:cNvSpPr>
            <a:spLocks noGrp="1"/>
          </p:cNvSpPr>
          <p:nvPr>
            <p:ph type="sldNum" sz="quarter" idx="10"/>
          </p:nvPr>
        </p:nvSpPr>
        <p:spPr/>
        <p:txBody>
          <a:bodyPr/>
          <a:lstStyle/>
          <a:p>
            <a:fld id="{B779A10C-129E-42EB-9E01-D5F3621A1CFE}" type="slidenum">
              <a:rPr lang="fr-FR" smtClean="0"/>
              <a:pPr/>
              <a:t>23</a:t>
            </a:fld>
            <a:endParaRPr lang="fr-FR"/>
          </a:p>
        </p:txBody>
      </p:sp>
    </p:spTree>
    <p:extLst>
      <p:ext uri="{BB962C8B-B14F-4D97-AF65-F5344CB8AC3E}">
        <p14:creationId xmlns:p14="http://schemas.microsoft.com/office/powerpoint/2010/main" val="1230469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Pop en âge de scolarisation </a:t>
            </a:r>
            <a:endParaRPr lang="fr-FR" dirty="0"/>
          </a:p>
        </p:txBody>
      </p:sp>
      <p:sp>
        <p:nvSpPr>
          <p:cNvPr id="4" name="Slide Number Placeholder 3"/>
          <p:cNvSpPr>
            <a:spLocks noGrp="1"/>
          </p:cNvSpPr>
          <p:nvPr>
            <p:ph type="sldNum" sz="quarter" idx="10"/>
          </p:nvPr>
        </p:nvSpPr>
        <p:spPr/>
        <p:txBody>
          <a:bodyPr/>
          <a:lstStyle/>
          <a:p>
            <a:fld id="{B779A10C-129E-42EB-9E01-D5F3621A1CFE}" type="slidenum">
              <a:rPr lang="fr-FR" smtClean="0"/>
              <a:pPr/>
              <a:t>24</a:t>
            </a:fld>
            <a:endParaRPr lang="fr-FR"/>
          </a:p>
        </p:txBody>
      </p:sp>
    </p:spTree>
    <p:extLst>
      <p:ext uri="{BB962C8B-B14F-4D97-AF65-F5344CB8AC3E}">
        <p14:creationId xmlns:p14="http://schemas.microsoft.com/office/powerpoint/2010/main" val="406614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Le </a:t>
            </a:r>
            <a:r>
              <a:rPr lang="fr-FR" dirty="0" err="1" smtClean="0"/>
              <a:t>moin</a:t>
            </a:r>
            <a:r>
              <a:rPr lang="fr-FR" dirty="0" smtClean="0"/>
              <a:t> il est </a:t>
            </a:r>
            <a:r>
              <a:rPr lang="fr-FR" dirty="0" err="1" smtClean="0"/>
              <a:t>qualifiéle</a:t>
            </a:r>
            <a:r>
              <a:rPr lang="fr-FR" dirty="0" smtClean="0"/>
              <a:t> plus il risque d’être NEET,     6 et + : 33%</a:t>
            </a:r>
          </a:p>
          <a:p>
            <a:r>
              <a:rPr lang="fr-FR" dirty="0" err="1" smtClean="0"/>
              <a:t>Tx</a:t>
            </a:r>
            <a:r>
              <a:rPr lang="fr-FR" dirty="0" smtClean="0"/>
              <a:t> jeunes célibat 25%                 </a:t>
            </a:r>
            <a:r>
              <a:rPr lang="fr-FR" dirty="0" err="1" smtClean="0"/>
              <a:t>ss</a:t>
            </a:r>
            <a:r>
              <a:rPr lang="fr-FR" dirty="0" smtClean="0"/>
              <a:t> </a:t>
            </a:r>
            <a:r>
              <a:rPr lang="fr-FR" dirty="0" err="1" smtClean="0"/>
              <a:t>niv</a:t>
            </a:r>
            <a:r>
              <a:rPr lang="fr-FR" dirty="0" smtClean="0"/>
              <a:t> </a:t>
            </a:r>
          </a:p>
          <a:p>
            <a:r>
              <a:rPr lang="fr-FR" dirty="0" smtClean="0"/>
              <a:t>Marié 66%                                   primaire</a:t>
            </a:r>
          </a:p>
          <a:p>
            <a:r>
              <a:rPr lang="fr-FR" dirty="0" err="1" smtClean="0"/>
              <a:t>Div</a:t>
            </a:r>
            <a:r>
              <a:rPr lang="fr-FR" dirty="0" smtClean="0"/>
              <a:t> 60%                                       sec                   sup</a:t>
            </a:r>
          </a:p>
          <a:p>
            <a:endParaRPr lang="fr-FR" dirty="0"/>
          </a:p>
        </p:txBody>
      </p:sp>
      <p:sp>
        <p:nvSpPr>
          <p:cNvPr id="4" name="Slide Number Placeholder 3"/>
          <p:cNvSpPr>
            <a:spLocks noGrp="1"/>
          </p:cNvSpPr>
          <p:nvPr>
            <p:ph type="sldNum" sz="quarter" idx="10"/>
          </p:nvPr>
        </p:nvSpPr>
        <p:spPr/>
        <p:txBody>
          <a:bodyPr/>
          <a:lstStyle/>
          <a:p>
            <a:fld id="{B779A10C-129E-42EB-9E01-D5F3621A1CFE}" type="slidenum">
              <a:rPr lang="fr-FR" smtClean="0"/>
              <a:pPr/>
              <a:t>25</a:t>
            </a:fld>
            <a:endParaRPr lang="fr-FR"/>
          </a:p>
        </p:txBody>
      </p:sp>
    </p:spTree>
    <p:extLst>
      <p:ext uri="{BB962C8B-B14F-4D97-AF65-F5344CB8AC3E}">
        <p14:creationId xmlns:p14="http://schemas.microsoft.com/office/powerpoint/2010/main" val="1466714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Jeunes adultes </a:t>
            </a:r>
            <a:r>
              <a:rPr lang="fr-FR" sz="1200" kern="1200" dirty="0" err="1" smtClean="0">
                <a:solidFill>
                  <a:schemeClr val="tx1"/>
                </a:solidFill>
                <a:effectLst/>
                <a:latin typeface="+mn-lt"/>
                <a:ea typeface="+mn-ea"/>
                <a:cs typeface="+mn-cs"/>
              </a:rPr>
              <a:t>tx</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chom</a:t>
            </a:r>
            <a:r>
              <a:rPr lang="fr-FR" sz="1200" kern="1200" dirty="0" smtClean="0">
                <a:solidFill>
                  <a:schemeClr val="tx1"/>
                </a:solidFill>
                <a:effectLst/>
                <a:latin typeface="+mn-lt"/>
                <a:ea typeface="+mn-ea"/>
                <a:cs typeface="+mn-cs"/>
              </a:rPr>
              <a:t> et </a:t>
            </a:r>
            <a:r>
              <a:rPr lang="fr-FR" sz="1200" kern="1200" dirty="0" err="1" smtClean="0">
                <a:solidFill>
                  <a:schemeClr val="tx1"/>
                </a:solidFill>
                <a:effectLst/>
                <a:latin typeface="+mn-lt"/>
                <a:ea typeface="+mn-ea"/>
                <a:cs typeface="+mn-cs"/>
              </a:rPr>
              <a:t>tx</a:t>
            </a:r>
            <a:r>
              <a:rPr lang="fr-FR" sz="1200" kern="1200" dirty="0" smtClean="0">
                <a:solidFill>
                  <a:schemeClr val="tx1"/>
                </a:solidFill>
                <a:effectLst/>
                <a:latin typeface="+mn-lt"/>
                <a:ea typeface="+mn-ea"/>
                <a:cs typeface="+mn-cs"/>
              </a:rPr>
              <a:t> NEET élevé</a:t>
            </a:r>
            <a:endParaRPr lang="fr-F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E4F1F7E-5B05-B64F-840E-0B4386600E68}" type="slidenum">
              <a:rPr lang="fr-FR" smtClean="0"/>
              <a:pPr/>
              <a:t>27</a:t>
            </a:fld>
            <a:endParaRPr lang="fr-FR"/>
          </a:p>
        </p:txBody>
      </p:sp>
    </p:spTree>
    <p:extLst>
      <p:ext uri="{BB962C8B-B14F-4D97-AF65-F5344CB8AC3E}">
        <p14:creationId xmlns:p14="http://schemas.microsoft.com/office/powerpoint/2010/main" val="833522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smtClean="0">
                <a:solidFill>
                  <a:schemeClr val="bg1"/>
                </a:solidFill>
                <a:latin typeface="Arial"/>
              </a:rPr>
              <a:t>Les jeunes n'ayant aucun niveau scolaire enregistrent le taux d'emploi le plus élevé (42,6%) et le taux de chômage le plus bas (3,5%) =&gt; </a:t>
            </a:r>
            <a:r>
              <a:rPr lang="fr-FR" sz="1400" b="1" dirty="0" smtClean="0">
                <a:solidFill>
                  <a:schemeClr val="bg1"/>
                </a:solidFill>
                <a:latin typeface="Arial"/>
              </a:rPr>
              <a:t>une main d'œuvre jeune très peu qualifiée</a:t>
            </a:r>
          </a:p>
          <a:p>
            <a:endParaRPr lang="fr-FR" dirty="0"/>
          </a:p>
        </p:txBody>
      </p:sp>
      <p:sp>
        <p:nvSpPr>
          <p:cNvPr id="4" name="Slide Number Placeholder 3"/>
          <p:cNvSpPr>
            <a:spLocks noGrp="1"/>
          </p:cNvSpPr>
          <p:nvPr>
            <p:ph type="sldNum" sz="quarter" idx="10"/>
          </p:nvPr>
        </p:nvSpPr>
        <p:spPr/>
        <p:txBody>
          <a:bodyPr/>
          <a:lstStyle/>
          <a:p>
            <a:fld id="{B779A10C-129E-42EB-9E01-D5F3621A1CFE}" type="slidenum">
              <a:rPr lang="fr-FR" smtClean="0"/>
              <a:pPr/>
              <a:t>6</a:t>
            </a:fld>
            <a:endParaRPr lang="fr-FR"/>
          </a:p>
        </p:txBody>
      </p:sp>
    </p:spTree>
    <p:extLst>
      <p:ext uri="{BB962C8B-B14F-4D97-AF65-F5344CB8AC3E}">
        <p14:creationId xmlns:p14="http://schemas.microsoft.com/office/powerpoint/2010/main" val="699773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solidFill>
                <a:schemeClr val="tx1">
                  <a:lumMod val="95000"/>
                  <a:lumOff val="5000"/>
                </a:schemeClr>
              </a:solidFill>
            </a:endParaRPr>
          </a:p>
        </p:txBody>
      </p:sp>
      <p:sp>
        <p:nvSpPr>
          <p:cNvPr id="4" name="Slide Number Placeholder 3"/>
          <p:cNvSpPr>
            <a:spLocks noGrp="1"/>
          </p:cNvSpPr>
          <p:nvPr>
            <p:ph type="sldNum" sz="quarter" idx="10"/>
          </p:nvPr>
        </p:nvSpPr>
        <p:spPr/>
        <p:txBody>
          <a:bodyPr/>
          <a:lstStyle/>
          <a:p>
            <a:fld id="{B779A10C-129E-42EB-9E01-D5F3621A1CFE}" type="slidenum">
              <a:rPr lang="fr-FR" smtClean="0"/>
              <a:pPr/>
              <a:t>8</a:t>
            </a:fld>
            <a:endParaRPr lang="fr-FR"/>
          </a:p>
        </p:txBody>
      </p:sp>
    </p:spTree>
    <p:extLst>
      <p:ext uri="{BB962C8B-B14F-4D97-AF65-F5344CB8AC3E}">
        <p14:creationId xmlns:p14="http://schemas.microsoft.com/office/powerpoint/2010/main" val="4026257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smtClean="0"/>
              <a:t>Ces mesures comprennent le sous-emploi lié au temps de travail, le chômage et la main-d’œuvre potentielle </a:t>
            </a:r>
          </a:p>
          <a:p>
            <a:r>
              <a:rPr lang="fr-FR" sz="1200" dirty="0" smtClean="0"/>
              <a:t>La population en état de sous-emploi est constituée des deux catégories suivantes :</a:t>
            </a:r>
          </a:p>
          <a:p>
            <a:r>
              <a:rPr lang="fr-FR" sz="1200" dirty="0" smtClean="0"/>
              <a:t> - sous-emploi lié à la durée du travail ;</a:t>
            </a:r>
          </a:p>
          <a:p>
            <a:r>
              <a:rPr lang="fr-FR" sz="1200" dirty="0" smtClean="0"/>
              <a:t>- Autres formes d’emplois inadéquats.</a:t>
            </a:r>
          </a:p>
        </p:txBody>
      </p:sp>
      <p:sp>
        <p:nvSpPr>
          <p:cNvPr id="4" name="Slide Number Placeholder 3"/>
          <p:cNvSpPr>
            <a:spLocks noGrp="1"/>
          </p:cNvSpPr>
          <p:nvPr>
            <p:ph type="sldNum" sz="quarter" idx="10"/>
          </p:nvPr>
        </p:nvSpPr>
        <p:spPr/>
        <p:txBody>
          <a:bodyPr/>
          <a:lstStyle/>
          <a:p>
            <a:fld id="{B779A10C-129E-42EB-9E01-D5F3621A1CFE}" type="slidenum">
              <a:rPr lang="fr-FR" smtClean="0"/>
              <a:pPr/>
              <a:t>9</a:t>
            </a:fld>
            <a:endParaRPr lang="fr-FR"/>
          </a:p>
        </p:txBody>
      </p:sp>
    </p:spTree>
    <p:extLst>
      <p:ext uri="{BB962C8B-B14F-4D97-AF65-F5344CB8AC3E}">
        <p14:creationId xmlns:p14="http://schemas.microsoft.com/office/powerpoint/2010/main" val="2794767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fr-FR" sz="1200" dirty="0" smtClean="0"/>
              <a:t>Situation de la région en terme de taux de chômage</a:t>
            </a:r>
          </a:p>
          <a:p>
            <a:pPr algn="just"/>
            <a:r>
              <a:rPr lang="fr-FR" sz="1200" dirty="0" smtClean="0"/>
              <a:t>classement</a:t>
            </a:r>
          </a:p>
        </p:txBody>
      </p:sp>
      <p:sp>
        <p:nvSpPr>
          <p:cNvPr id="4" name="Slide Number Placeholder 3"/>
          <p:cNvSpPr>
            <a:spLocks noGrp="1"/>
          </p:cNvSpPr>
          <p:nvPr>
            <p:ph type="sldNum" sz="quarter" idx="10"/>
          </p:nvPr>
        </p:nvSpPr>
        <p:spPr/>
        <p:txBody>
          <a:bodyPr/>
          <a:lstStyle/>
          <a:p>
            <a:fld id="{B779A10C-129E-42EB-9E01-D5F3621A1CFE}" type="slidenum">
              <a:rPr lang="fr-FR" smtClean="0"/>
              <a:pPr/>
              <a:t>10</a:t>
            </a:fld>
            <a:endParaRPr lang="fr-FR"/>
          </a:p>
        </p:txBody>
      </p:sp>
    </p:spTree>
    <p:extLst>
      <p:ext uri="{BB962C8B-B14F-4D97-AF65-F5344CB8AC3E}">
        <p14:creationId xmlns:p14="http://schemas.microsoft.com/office/powerpoint/2010/main" val="35871980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fr-FR" sz="1200" dirty="0" smtClean="0"/>
              <a:t>Le chômage reste élevé pour les jeune quelque soit le profil</a:t>
            </a:r>
          </a:p>
          <a:p>
            <a:pPr algn="just"/>
            <a:r>
              <a:rPr lang="fr-FR" sz="1200" dirty="0" smtClean="0"/>
              <a:t>Le chômage est principalement urbain</a:t>
            </a:r>
          </a:p>
          <a:p>
            <a:pPr algn="just"/>
            <a:r>
              <a:rPr lang="fr-FR" sz="1200" dirty="0" smtClean="0"/>
              <a:t>Les Femmes souffre plus du chômage</a:t>
            </a:r>
          </a:p>
          <a:p>
            <a:pPr algn="just"/>
            <a:r>
              <a:rPr lang="fr-FR" sz="1200" dirty="0" smtClean="0"/>
              <a:t>Le plus le jeune est qualifié, le plus il trouve des difficulté à trouver un emploi. </a:t>
            </a:r>
          </a:p>
        </p:txBody>
      </p:sp>
      <p:sp>
        <p:nvSpPr>
          <p:cNvPr id="4" name="Slide Number Placeholder 3"/>
          <p:cNvSpPr>
            <a:spLocks noGrp="1"/>
          </p:cNvSpPr>
          <p:nvPr>
            <p:ph type="sldNum" sz="quarter" idx="10"/>
          </p:nvPr>
        </p:nvSpPr>
        <p:spPr/>
        <p:txBody>
          <a:bodyPr/>
          <a:lstStyle/>
          <a:p>
            <a:fld id="{B779A10C-129E-42EB-9E01-D5F3621A1CFE}" type="slidenum">
              <a:rPr lang="fr-FR" smtClean="0"/>
              <a:pPr/>
              <a:t>11</a:t>
            </a:fld>
            <a:endParaRPr lang="fr-FR"/>
          </a:p>
        </p:txBody>
      </p:sp>
    </p:spTree>
    <p:extLst>
      <p:ext uri="{BB962C8B-B14F-4D97-AF65-F5344CB8AC3E}">
        <p14:creationId xmlns:p14="http://schemas.microsoft.com/office/powerpoint/2010/main" val="3802966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Manque</a:t>
            </a:r>
            <a:r>
              <a:rPr lang="fr-FR" baseline="0" dirty="0" smtClean="0"/>
              <a:t> d’expérience</a:t>
            </a:r>
            <a:endParaRPr lang="fr-FR" dirty="0"/>
          </a:p>
        </p:txBody>
      </p:sp>
      <p:sp>
        <p:nvSpPr>
          <p:cNvPr id="4" name="Slide Number Placeholder 3"/>
          <p:cNvSpPr>
            <a:spLocks noGrp="1"/>
          </p:cNvSpPr>
          <p:nvPr>
            <p:ph type="sldNum" sz="quarter" idx="10"/>
          </p:nvPr>
        </p:nvSpPr>
        <p:spPr/>
        <p:txBody>
          <a:bodyPr/>
          <a:lstStyle/>
          <a:p>
            <a:fld id="{B779A10C-129E-42EB-9E01-D5F3621A1CFE}" type="slidenum">
              <a:rPr lang="fr-FR" smtClean="0"/>
              <a:pPr/>
              <a:t>13</a:t>
            </a:fld>
            <a:endParaRPr lang="fr-FR"/>
          </a:p>
        </p:txBody>
      </p:sp>
    </p:spTree>
    <p:extLst>
      <p:ext uri="{BB962C8B-B14F-4D97-AF65-F5344CB8AC3E}">
        <p14:creationId xmlns:p14="http://schemas.microsoft.com/office/powerpoint/2010/main" val="2365377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Manque d’innovation, d’initiative et d’entreprenariat</a:t>
            </a:r>
            <a:endParaRPr lang="fr-FR" dirty="0"/>
          </a:p>
        </p:txBody>
      </p:sp>
      <p:sp>
        <p:nvSpPr>
          <p:cNvPr id="4" name="Slide Number Placeholder 3"/>
          <p:cNvSpPr>
            <a:spLocks noGrp="1"/>
          </p:cNvSpPr>
          <p:nvPr>
            <p:ph type="sldNum" sz="quarter" idx="10"/>
          </p:nvPr>
        </p:nvSpPr>
        <p:spPr/>
        <p:txBody>
          <a:bodyPr/>
          <a:lstStyle/>
          <a:p>
            <a:fld id="{B779A10C-129E-42EB-9E01-D5F3621A1CFE}" type="slidenum">
              <a:rPr lang="fr-FR" smtClean="0"/>
              <a:pPr/>
              <a:t>14</a:t>
            </a:fld>
            <a:endParaRPr lang="fr-FR"/>
          </a:p>
        </p:txBody>
      </p:sp>
    </p:spTree>
    <p:extLst>
      <p:ext uri="{BB962C8B-B14F-4D97-AF65-F5344CB8AC3E}">
        <p14:creationId xmlns:p14="http://schemas.microsoft.com/office/powerpoint/2010/main" val="793794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fr-FR" sz="1200" dirty="0" smtClean="0"/>
              <a:t>Le sous emploi lié à la durée à l’échelle nationale </a:t>
            </a:r>
          </a:p>
          <a:p>
            <a:pPr algn="just"/>
            <a:r>
              <a:rPr lang="fr-FR" sz="1200" dirty="0" smtClean="0"/>
              <a:t>Situation de la région en terme de taux de chômage</a:t>
            </a:r>
          </a:p>
          <a:p>
            <a:pPr algn="just"/>
            <a:r>
              <a:rPr lang="fr-FR" sz="1200" dirty="0" smtClean="0"/>
              <a:t>classement</a:t>
            </a:r>
          </a:p>
          <a:p>
            <a:endParaRPr lang="fr-FR" dirty="0"/>
          </a:p>
        </p:txBody>
      </p:sp>
      <p:sp>
        <p:nvSpPr>
          <p:cNvPr id="4" name="Slide Number Placeholder 3"/>
          <p:cNvSpPr>
            <a:spLocks noGrp="1"/>
          </p:cNvSpPr>
          <p:nvPr>
            <p:ph type="sldNum" sz="quarter" idx="10"/>
          </p:nvPr>
        </p:nvSpPr>
        <p:spPr/>
        <p:txBody>
          <a:bodyPr/>
          <a:lstStyle/>
          <a:p>
            <a:fld id="{B779A10C-129E-42EB-9E01-D5F3621A1CFE}" type="slidenum">
              <a:rPr lang="fr-FR" smtClean="0"/>
              <a:pPr/>
              <a:t>15</a:t>
            </a:fld>
            <a:endParaRPr lang="fr-FR"/>
          </a:p>
        </p:txBody>
      </p:sp>
    </p:spTree>
    <p:extLst>
      <p:ext uri="{BB962C8B-B14F-4D97-AF65-F5344CB8AC3E}">
        <p14:creationId xmlns:p14="http://schemas.microsoft.com/office/powerpoint/2010/main" val="2191721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AC88D106-8C49-43E2-BC7A-BB99F6B06BAA}" type="datetimeFigureOut">
              <a:rPr lang="fr-FR" smtClean="0"/>
              <a:pPr/>
              <a:t>26/10/2017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95CBD10-BE90-4B29-85C1-E31894630B2C}" type="slidenum">
              <a:rPr lang="fr-FR" smtClean="0"/>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C88D106-8C49-43E2-BC7A-BB99F6B06BAA}" type="datetimeFigureOut">
              <a:rPr lang="fr-FR" smtClean="0"/>
              <a:pPr/>
              <a:t>26/10/2017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95CBD10-BE90-4B29-85C1-E31894630B2C}" type="slidenum">
              <a:rPr lang="fr-FR" smtClean="0"/>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C88D106-8C49-43E2-BC7A-BB99F6B06BAA}" type="datetimeFigureOut">
              <a:rPr lang="fr-FR" smtClean="0"/>
              <a:pPr/>
              <a:t>26/10/2017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95CBD10-BE90-4B29-85C1-E31894630B2C}" type="slidenum">
              <a:rPr lang="fr-FR" smtClean="0"/>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C88D106-8C49-43E2-BC7A-BB99F6B06BAA}" type="datetimeFigureOut">
              <a:rPr lang="fr-FR" smtClean="0"/>
              <a:pPr/>
              <a:t>26/10/2017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95CBD10-BE90-4B29-85C1-E31894630B2C}" type="slidenum">
              <a:rPr lang="fr-FR" smtClean="0"/>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C88D106-8C49-43E2-BC7A-BB99F6B06BAA}" type="datetimeFigureOut">
              <a:rPr lang="fr-FR" smtClean="0"/>
              <a:pPr/>
              <a:t>26/10/2017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95CBD10-BE90-4B29-85C1-E31894630B2C}" type="slidenum">
              <a:rPr lang="fr-FR" smtClean="0"/>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C88D106-8C49-43E2-BC7A-BB99F6B06BAA}" type="datetimeFigureOut">
              <a:rPr lang="fr-FR" smtClean="0"/>
              <a:pPr/>
              <a:t>26/10/2017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95CBD10-BE90-4B29-85C1-E31894630B2C}" type="slidenum">
              <a:rPr lang="fr-FR" smtClean="0"/>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C88D106-8C49-43E2-BC7A-BB99F6B06BAA}" type="datetimeFigureOut">
              <a:rPr lang="fr-FR" smtClean="0"/>
              <a:pPr/>
              <a:t>26/10/2017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B95CBD10-BE90-4B29-85C1-E31894630B2C}" type="slidenum">
              <a:rPr lang="fr-FR" smtClean="0"/>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AC88D106-8C49-43E2-BC7A-BB99F6B06BAA}" type="datetimeFigureOut">
              <a:rPr lang="fr-FR" smtClean="0"/>
              <a:pPr/>
              <a:t>26/10/2017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B95CBD10-BE90-4B29-85C1-E31894630B2C}" type="slidenum">
              <a:rPr lang="fr-FR" smtClean="0"/>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C88D106-8C49-43E2-BC7A-BB99F6B06BAA}" type="datetimeFigureOut">
              <a:rPr lang="fr-FR" smtClean="0"/>
              <a:pPr/>
              <a:t>26/10/2017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B95CBD10-BE90-4B29-85C1-E31894630B2C}" type="slidenum">
              <a:rPr lang="fr-FR" smtClean="0"/>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C88D106-8C49-43E2-BC7A-BB99F6B06BAA}" type="datetimeFigureOut">
              <a:rPr lang="fr-FR" smtClean="0"/>
              <a:pPr/>
              <a:t>26/10/2017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95CBD10-BE90-4B29-85C1-E31894630B2C}" type="slidenum">
              <a:rPr lang="fr-FR" smtClean="0"/>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C88D106-8C49-43E2-BC7A-BB99F6B06BAA}" type="datetimeFigureOut">
              <a:rPr lang="fr-FR" smtClean="0"/>
              <a:pPr/>
              <a:t>26/10/2017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95CBD10-BE90-4B29-85C1-E31894630B2C}" type="slidenum">
              <a:rPr lang="fr-FR" smtClean="0"/>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88D106-8C49-43E2-BC7A-BB99F6B06BAA}" type="datetimeFigureOut">
              <a:rPr lang="fr-FR" smtClean="0"/>
              <a:pPr/>
              <a:t>26/10/2017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5CBD10-BE90-4B29-85C1-E31894630B2C}" type="slidenum">
              <a:rPr lang="fr-FR" smtClean="0"/>
              <a:pPr/>
              <a:t>‹#›</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hart" Target="../charts/char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9.xml"/><Relationship Id="rId4" Type="http://schemas.openxmlformats.org/officeDocument/2006/relationships/chart" Target="../charts/chart8.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png"/><Relationship Id="rId7" Type="http://schemas.openxmlformats.org/officeDocument/2006/relationships/diagramQuickStyle" Target="../diagrams/quickStyle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4.png"/><Relationship Id="rId9" Type="http://schemas.microsoft.com/office/2007/relationships/diagramDrawing" Target="../diagrams/drawing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Layout" Target="../diagrams/layout3.xml"/><Relationship Id="rId7" Type="http://schemas.openxmlformats.org/officeDocument/2006/relationships/image" Target="../media/image2.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2.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4.png"/><Relationship Id="rId9" Type="http://schemas.microsoft.com/office/2007/relationships/diagramDrawing" Target="../diagrams/drawing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700808"/>
            <a:ext cx="7772400" cy="1470025"/>
          </a:xfrm>
        </p:spPr>
        <p:txBody>
          <a:bodyPr>
            <a:normAutofit/>
          </a:bodyPr>
          <a:lstStyle/>
          <a:p>
            <a:r>
              <a:rPr lang="fr-FR" dirty="0" smtClean="0">
                <a:solidFill>
                  <a:schemeClr val="accent6">
                    <a:lumMod val="50000"/>
                  </a:schemeClr>
                </a:solidFill>
              </a:rPr>
              <a:t>Sous-utilisation </a:t>
            </a:r>
            <a:r>
              <a:rPr lang="fr-FR" dirty="0">
                <a:solidFill>
                  <a:schemeClr val="accent6">
                    <a:lumMod val="50000"/>
                  </a:schemeClr>
                </a:solidFill>
              </a:rPr>
              <a:t>de la main d’œuvre </a:t>
            </a:r>
            <a:r>
              <a:rPr lang="fr-FR" dirty="0" smtClean="0">
                <a:solidFill>
                  <a:schemeClr val="accent6">
                    <a:lumMod val="50000"/>
                  </a:schemeClr>
                </a:solidFill>
              </a:rPr>
              <a:t>jeune et inactivité</a:t>
            </a:r>
            <a:endParaRPr lang="fr-FR" dirty="0">
              <a:solidFill>
                <a:schemeClr val="accent6">
                  <a:lumMod val="50000"/>
                </a:schemeClr>
              </a:solidFill>
            </a:endParaRPr>
          </a:p>
        </p:txBody>
      </p:sp>
      <p:sp>
        <p:nvSpPr>
          <p:cNvPr id="3" name="Sous-titre 2"/>
          <p:cNvSpPr>
            <a:spLocks noGrp="1"/>
          </p:cNvSpPr>
          <p:nvPr>
            <p:ph type="subTitle" idx="1"/>
          </p:nvPr>
        </p:nvSpPr>
        <p:spPr>
          <a:xfrm>
            <a:off x="612675" y="3933056"/>
            <a:ext cx="7918648" cy="1703040"/>
          </a:xfrm>
        </p:spPr>
        <p:txBody>
          <a:bodyPr>
            <a:normAutofit fontScale="85000" lnSpcReduction="20000"/>
          </a:bodyPr>
          <a:lstStyle/>
          <a:p>
            <a:r>
              <a:rPr lang="fr-FR" sz="2100" dirty="0">
                <a:solidFill>
                  <a:schemeClr val="accent2">
                    <a:lumMod val="50000"/>
                  </a:schemeClr>
                </a:solidFill>
              </a:rPr>
              <a:t>« Les jeunes : un potentiel démographique à valoriser pour </a:t>
            </a:r>
            <a:r>
              <a:rPr lang="fr-FR" sz="2100" dirty="0" smtClean="0">
                <a:solidFill>
                  <a:schemeClr val="accent2">
                    <a:lumMod val="50000"/>
                  </a:schemeClr>
                </a:solidFill>
              </a:rPr>
              <a:t>un développement </a:t>
            </a:r>
            <a:r>
              <a:rPr lang="fr-FR" sz="2100" dirty="0">
                <a:solidFill>
                  <a:schemeClr val="accent2">
                    <a:lumMod val="50000"/>
                  </a:schemeClr>
                </a:solidFill>
              </a:rPr>
              <a:t>territorial durable »</a:t>
            </a:r>
            <a:endParaRPr lang="fr-FR" sz="2100" dirty="0" smtClean="0">
              <a:solidFill>
                <a:schemeClr val="accent2">
                  <a:lumMod val="50000"/>
                </a:schemeClr>
              </a:solidFill>
            </a:endParaRPr>
          </a:p>
          <a:p>
            <a:pPr algn="r"/>
            <a:endParaRPr lang="fr-FR" sz="2100" dirty="0">
              <a:solidFill>
                <a:schemeClr val="accent2">
                  <a:lumMod val="50000"/>
                </a:schemeClr>
              </a:solidFill>
            </a:endParaRPr>
          </a:p>
          <a:p>
            <a:pPr algn="r"/>
            <a:r>
              <a:rPr lang="fr-FR" sz="2000" dirty="0" smtClean="0">
                <a:solidFill>
                  <a:schemeClr val="accent2">
                    <a:lumMod val="50000"/>
                  </a:schemeClr>
                </a:solidFill>
              </a:rPr>
              <a:t>Mlle. Salima </a:t>
            </a:r>
            <a:r>
              <a:rPr lang="fr-FR" sz="2000" dirty="0">
                <a:solidFill>
                  <a:schemeClr val="accent2">
                    <a:lumMod val="50000"/>
                  </a:schemeClr>
                </a:solidFill>
              </a:rPr>
              <a:t>MANSOURI - s.mansouri@hcp.ma</a:t>
            </a:r>
          </a:p>
          <a:p>
            <a:pPr algn="r"/>
            <a:r>
              <a:rPr lang="fr-FR" sz="2000" dirty="0" smtClean="0">
                <a:solidFill>
                  <a:schemeClr val="accent2">
                    <a:lumMod val="50000"/>
                  </a:schemeClr>
                </a:solidFill>
              </a:rPr>
              <a:t>Haut-Commissariat au Plan - Division des Enquêtes sur l’Emploi</a:t>
            </a:r>
          </a:p>
          <a:p>
            <a:pPr algn="r"/>
            <a:r>
              <a:rPr lang="fr-FR" sz="2000" dirty="0" smtClean="0">
                <a:solidFill>
                  <a:schemeClr val="accent2">
                    <a:lumMod val="50000"/>
                  </a:schemeClr>
                </a:solidFill>
              </a:rPr>
              <a:t>Tanger, le 26 octobre 2017</a:t>
            </a:r>
          </a:p>
          <a:p>
            <a:pPr algn="r"/>
            <a:endParaRPr lang="fr-FR" sz="2000" dirty="0">
              <a:solidFill>
                <a:schemeClr val="accent2">
                  <a:lumMod val="50000"/>
                </a:schemeClr>
              </a:solidFill>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199" y="436645"/>
            <a:ext cx="8229600" cy="1143000"/>
          </a:xfrm>
        </p:spPr>
        <p:txBody>
          <a:bodyPr>
            <a:normAutofit/>
          </a:bodyPr>
          <a:lstStyle/>
          <a:p>
            <a:r>
              <a:rPr lang="fr-FR" sz="2400" dirty="0">
                <a:solidFill>
                  <a:schemeClr val="accent2">
                    <a:lumMod val="50000"/>
                  </a:schemeClr>
                </a:solidFill>
              </a:rPr>
              <a:t>Sous-utilisation de la main d’œuvre jeune: </a:t>
            </a:r>
            <a:r>
              <a:rPr lang="fr-FR" sz="2400" b="1" dirty="0">
                <a:solidFill>
                  <a:schemeClr val="accent2">
                    <a:lumMod val="50000"/>
                  </a:schemeClr>
                </a:solidFill>
              </a:rPr>
              <a:t>Le chômage </a:t>
            </a:r>
          </a:p>
        </p:txBody>
      </p:sp>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sp>
        <p:nvSpPr>
          <p:cNvPr id="11" name="Rectangle"/>
          <p:cNvSpPr/>
          <p:nvPr/>
        </p:nvSpPr>
        <p:spPr>
          <a:xfrm>
            <a:off x="217052" y="4149121"/>
            <a:ext cx="2641418" cy="658019"/>
          </a:xfrm>
          <a:custGeom>
            <a:avLst/>
            <a:gdLst>
              <a:gd name="connsiteX0" fmla="*/ 0 w 2295200"/>
              <a:gd name="connsiteY0" fmla="*/ 268189 h 530141"/>
              <a:gd name="connsiteX1" fmla="*/ 1152284 w 2295200"/>
              <a:gd name="connsiteY1" fmla="*/ 0 h 530141"/>
              <a:gd name="connsiteX2" fmla="*/ 2295200 w 2295200"/>
              <a:gd name="connsiteY2" fmla="*/ 268189 h 530141"/>
              <a:gd name="connsiteX3" fmla="*/ 1152284 w 2295200"/>
              <a:gd name="connsiteY3" fmla="*/ 530141 h 530141"/>
            </a:gdLst>
            <a:ahLst/>
            <a:cxnLst>
              <a:cxn ang="0">
                <a:pos x="connsiteX0" y="connsiteY0"/>
              </a:cxn>
              <a:cxn ang="0">
                <a:pos x="connsiteX1" y="connsiteY1"/>
              </a:cxn>
              <a:cxn ang="0">
                <a:pos x="connsiteX2" y="connsiteY2"/>
              </a:cxn>
              <a:cxn ang="0">
                <a:pos x="connsiteX3" y="connsiteY3"/>
              </a:cxn>
            </a:cxnLst>
            <a:rect l="l" t="t" r="r" b="b"/>
            <a:pathLst>
              <a:path w="2295200" h="530141">
                <a:moveTo>
                  <a:pt x="0" y="0"/>
                </a:moveTo>
                <a:lnTo>
                  <a:pt x="2295200" y="0"/>
                </a:lnTo>
                <a:lnTo>
                  <a:pt x="2295200" y="530141"/>
                </a:lnTo>
                <a:lnTo>
                  <a:pt x="0" y="530141"/>
                </a:lnTo>
                <a:lnTo>
                  <a:pt x="0" y="0"/>
                </a:lnTo>
                <a:close/>
              </a:path>
            </a:pathLst>
          </a:custGeom>
          <a:solidFill>
            <a:srgbClr val="DD7195"/>
          </a:solidFill>
          <a:ln w="7600" cap="flat">
            <a:solidFill>
              <a:srgbClr val="DD7195"/>
            </a:solidFill>
            <a:bevel/>
          </a:ln>
        </p:spPr>
        <p:txBody>
          <a:bodyPr wrap="square" lIns="0" tIns="0" rIns="0" bIns="0" rtlCol="0" anchor="ctr"/>
          <a:lstStyle/>
          <a:p>
            <a:pPr algn="ctr">
              <a:lnSpc>
                <a:spcPct val="100000"/>
              </a:lnSpc>
            </a:pPr>
            <a:r>
              <a:rPr lang="fr-FR" sz="1400" b="1" dirty="0" smtClean="0">
                <a:solidFill>
                  <a:srgbClr val="FFFFFF"/>
                </a:solidFill>
                <a:latin typeface="Arial"/>
              </a:rPr>
              <a:t>64,8</a:t>
            </a:r>
            <a:r>
              <a:rPr sz="1400" b="1" dirty="0" smtClean="0">
                <a:solidFill>
                  <a:srgbClr val="FFFFFF"/>
                </a:solidFill>
                <a:latin typeface="Arial"/>
              </a:rPr>
              <a:t>%</a:t>
            </a:r>
            <a:r>
              <a:rPr sz="1400" dirty="0" smtClean="0">
                <a:solidFill>
                  <a:srgbClr val="FFFFFF"/>
                </a:solidFill>
                <a:latin typeface="Arial"/>
              </a:rPr>
              <a:t> </a:t>
            </a:r>
            <a:r>
              <a:rPr sz="1400" dirty="0">
                <a:solidFill>
                  <a:srgbClr val="FFFFFF"/>
                </a:solidFill>
                <a:latin typeface="Arial"/>
              </a:rPr>
              <a:t>des </a:t>
            </a:r>
            <a:r>
              <a:rPr lang="fr-FR" sz="1400" dirty="0" smtClean="0">
                <a:solidFill>
                  <a:srgbClr val="FFFFFF"/>
                </a:solidFill>
                <a:latin typeface="Arial"/>
              </a:rPr>
              <a:t>chômeurs marocains sont âgés </a:t>
            </a:r>
            <a:r>
              <a:rPr sz="1400" dirty="0" smtClean="0">
                <a:solidFill>
                  <a:srgbClr val="FFFFFF"/>
                </a:solidFill>
                <a:latin typeface="Arial"/>
              </a:rPr>
              <a:t>de </a:t>
            </a:r>
            <a:r>
              <a:rPr sz="1400" b="1" dirty="0">
                <a:solidFill>
                  <a:srgbClr val="FFFFFF"/>
                </a:solidFill>
                <a:latin typeface="Arial"/>
              </a:rPr>
              <a:t>15 à 29 </a:t>
            </a:r>
            <a:r>
              <a:rPr lang="fr-FR" sz="1400" b="1" dirty="0" smtClean="0">
                <a:solidFill>
                  <a:srgbClr val="FFFFFF"/>
                </a:solidFill>
                <a:latin typeface="Arial"/>
              </a:rPr>
              <a:t>ans</a:t>
            </a:r>
          </a:p>
          <a:p>
            <a:pPr algn="ctr">
              <a:lnSpc>
                <a:spcPct val="100000"/>
              </a:lnSpc>
            </a:pPr>
            <a:r>
              <a:rPr lang="fr-FR" sz="1400" b="1" dirty="0" smtClean="0">
                <a:solidFill>
                  <a:srgbClr val="FFFFFF"/>
                </a:solidFill>
                <a:latin typeface="Arial"/>
              </a:rPr>
              <a:t>(69,8% à Tanger)</a:t>
            </a:r>
            <a:endParaRPr sz="1400" b="1" dirty="0">
              <a:solidFill>
                <a:srgbClr val="FFFFFF"/>
              </a:solidFill>
              <a:latin typeface="Arial"/>
            </a:endParaRPr>
          </a:p>
        </p:txBody>
      </p:sp>
      <p:graphicFrame>
        <p:nvGraphicFramePr>
          <p:cNvPr id="25" name="Chart 24"/>
          <p:cNvGraphicFramePr>
            <a:graphicFrameLocks/>
          </p:cNvGraphicFramePr>
          <p:nvPr>
            <p:extLst>
              <p:ext uri="{D42A27DB-BD31-4B8C-83A1-F6EECF244321}">
                <p14:modId xmlns:p14="http://schemas.microsoft.com/office/powerpoint/2010/main" val="1394984904"/>
              </p:ext>
            </p:extLst>
          </p:nvPr>
        </p:nvGraphicFramePr>
        <p:xfrm>
          <a:off x="2339013" y="1876988"/>
          <a:ext cx="6481459" cy="4000284"/>
        </p:xfrm>
        <a:graphic>
          <a:graphicData uri="http://schemas.openxmlformats.org/drawingml/2006/chart">
            <c:chart xmlns:c="http://schemas.openxmlformats.org/drawingml/2006/chart" xmlns:r="http://schemas.openxmlformats.org/officeDocument/2006/relationships" r:id="rId4"/>
          </a:graphicData>
        </a:graphic>
      </p:graphicFrame>
      <p:grpSp>
        <p:nvGrpSpPr>
          <p:cNvPr id="12" name="Indicateur circulaire"/>
          <p:cNvGrpSpPr/>
          <p:nvPr/>
        </p:nvGrpSpPr>
        <p:grpSpPr>
          <a:xfrm>
            <a:off x="698504" y="2113415"/>
            <a:ext cx="1678513" cy="1678513"/>
            <a:chOff x="6556768" y="935891"/>
            <a:chExt cx="1678513" cy="1678513"/>
          </a:xfrm>
        </p:grpSpPr>
        <p:grpSp>
          <p:nvGrpSpPr>
            <p:cNvPr id="13" name="Group 12"/>
            <p:cNvGrpSpPr/>
            <p:nvPr/>
          </p:nvGrpSpPr>
          <p:grpSpPr>
            <a:xfrm>
              <a:off x="6556768" y="935891"/>
              <a:ext cx="1678513" cy="1678513"/>
              <a:chOff x="6556768" y="935891"/>
              <a:chExt cx="1678513" cy="1678513"/>
            </a:xfrm>
          </p:grpSpPr>
          <p:sp>
            <p:nvSpPr>
              <p:cNvPr id="16" name="Flexible arc"/>
              <p:cNvSpPr/>
              <p:nvPr/>
            </p:nvSpPr>
            <p:spPr>
              <a:xfrm>
                <a:off x="6556768" y="935891"/>
                <a:ext cx="1678513" cy="1678513"/>
              </a:xfrm>
              <a:custGeom>
                <a:avLst/>
                <a:gdLst/>
                <a:ahLst/>
                <a:cxnLst/>
                <a:rect l="0" t="0" r="0" b="0"/>
                <a:pathLst>
                  <a:path w="1678513" h="1678513">
                    <a:moveTo>
                      <a:pt x="839253" y="1678513"/>
                    </a:moveTo>
                    <a:cubicBezTo>
                      <a:pt x="375746" y="1678506"/>
                      <a:pt x="0" y="1302759"/>
                      <a:pt x="0" y="839253"/>
                    </a:cubicBezTo>
                    <a:cubicBezTo>
                      <a:pt x="0" y="375746"/>
                      <a:pt x="375746" y="0"/>
                      <a:pt x="839253" y="0"/>
                    </a:cubicBezTo>
                    <a:cubicBezTo>
                      <a:pt x="1302759" y="0"/>
                      <a:pt x="1678506" y="375746"/>
                      <a:pt x="1678506" y="839253"/>
                    </a:cubicBezTo>
                    <a:cubicBezTo>
                      <a:pt x="1678506" y="1302759"/>
                      <a:pt x="1302759" y="1678506"/>
                      <a:pt x="839253" y="1678513"/>
                    </a:cubicBezTo>
                    <a:close/>
                  </a:path>
                </a:pathLst>
              </a:custGeom>
              <a:solidFill>
                <a:srgbClr val="E9EBEF"/>
              </a:solidFill>
              <a:ln w="7600" cap="flat">
                <a:solidFill>
                  <a:srgbClr val="E9EBEF"/>
                </a:solidFill>
                <a:bevel/>
              </a:ln>
            </p:spPr>
          </p:sp>
          <p:sp>
            <p:nvSpPr>
              <p:cNvPr id="17" name="Flexible arc"/>
              <p:cNvSpPr/>
              <p:nvPr/>
            </p:nvSpPr>
            <p:spPr>
              <a:xfrm>
                <a:off x="6594768" y="973891"/>
                <a:ext cx="1602513" cy="1602513"/>
              </a:xfrm>
              <a:custGeom>
                <a:avLst/>
                <a:gdLst/>
                <a:ahLst/>
                <a:cxnLst/>
                <a:rect l="0" t="0" r="0" b="0"/>
                <a:pathLst>
                  <a:path w="1602513" h="1602513">
                    <a:moveTo>
                      <a:pt x="801253" y="0"/>
                    </a:moveTo>
                    <a:cubicBezTo>
                      <a:pt x="1243773" y="0"/>
                      <a:pt x="1602506" y="358733"/>
                      <a:pt x="1602506" y="801253"/>
                    </a:cubicBezTo>
                    <a:cubicBezTo>
                      <a:pt x="1602506" y="1243773"/>
                      <a:pt x="1243773" y="1602506"/>
                      <a:pt x="801253" y="1602506"/>
                    </a:cubicBezTo>
                    <a:cubicBezTo>
                      <a:pt x="528270" y="1602506"/>
                      <a:pt x="287172" y="1465992"/>
                      <a:pt x="142555" y="1257459"/>
                    </a:cubicBezTo>
                    <a:lnTo>
                      <a:pt x="223779" y="1201210"/>
                    </a:lnTo>
                    <a:cubicBezTo>
                      <a:pt x="350573" y="1384034"/>
                      <a:pt x="561937" y="1503708"/>
                      <a:pt x="801253" y="1503708"/>
                    </a:cubicBezTo>
                    <a:cubicBezTo>
                      <a:pt x="1189208" y="1503708"/>
                      <a:pt x="1503708" y="1189208"/>
                      <a:pt x="1503708" y="801253"/>
                    </a:cubicBezTo>
                    <a:cubicBezTo>
                      <a:pt x="1503708" y="413298"/>
                      <a:pt x="1189208" y="98798"/>
                      <a:pt x="801253" y="98798"/>
                    </a:cubicBezTo>
                    <a:lnTo>
                      <a:pt x="801253" y="0"/>
                    </a:lnTo>
                    <a:close/>
                  </a:path>
                </a:pathLst>
              </a:custGeom>
              <a:solidFill>
                <a:srgbClr val="DD7195"/>
              </a:solidFill>
              <a:ln w="7600" cap="flat">
                <a:solidFill>
                  <a:srgbClr val="DD7195"/>
                </a:solidFill>
                <a:bevel/>
              </a:ln>
            </p:spPr>
          </p:sp>
        </p:grpSp>
        <p:sp>
          <p:nvSpPr>
            <p:cNvPr id="14" name="Freeform 13"/>
            <p:cNvSpPr/>
            <p:nvPr/>
          </p:nvSpPr>
          <p:spPr>
            <a:xfrm>
              <a:off x="6976393" y="1355516"/>
              <a:ext cx="839253" cy="839253"/>
            </a:xfrm>
            <a:custGeom>
              <a:avLst/>
              <a:gdLst/>
              <a:ahLst/>
              <a:cxnLst/>
              <a:rect l="0" t="0" r="0" b="0"/>
              <a:pathLst>
                <a:path w="839253" h="839253">
                  <a:moveTo>
                    <a:pt x="0" y="419627"/>
                  </a:moveTo>
                  <a:cubicBezTo>
                    <a:pt x="0" y="187874"/>
                    <a:pt x="187874" y="0"/>
                    <a:pt x="419627" y="0"/>
                  </a:cubicBezTo>
                  <a:cubicBezTo>
                    <a:pt x="651381" y="0"/>
                    <a:pt x="839253" y="187874"/>
                    <a:pt x="839253" y="419627"/>
                  </a:cubicBezTo>
                  <a:cubicBezTo>
                    <a:pt x="839253" y="651381"/>
                    <a:pt x="651381" y="839253"/>
                    <a:pt x="419627" y="839253"/>
                  </a:cubicBezTo>
                  <a:cubicBezTo>
                    <a:pt x="187874" y="839253"/>
                    <a:pt x="0" y="651381"/>
                    <a:pt x="0" y="419627"/>
                  </a:cubicBezTo>
                  <a:close/>
                </a:path>
              </a:pathLst>
            </a:custGeom>
            <a:solidFill>
              <a:srgbClr val="595757"/>
            </a:solidFill>
            <a:ln w="7600" cap="flat">
              <a:solidFill>
                <a:srgbClr val="595757"/>
              </a:solidFill>
              <a:bevel/>
            </a:ln>
          </p:spPr>
        </p:sp>
        <p:sp>
          <p:nvSpPr>
            <p:cNvPr id="15" name="Text 172"/>
            <p:cNvSpPr txBox="1"/>
            <p:nvPr/>
          </p:nvSpPr>
          <p:spPr>
            <a:xfrm>
              <a:off x="6942823" y="1321946"/>
              <a:ext cx="906399" cy="906399"/>
            </a:xfrm>
            <a:prstGeom prst="rect">
              <a:avLst/>
            </a:prstGeom>
            <a:noFill/>
          </p:spPr>
          <p:txBody>
            <a:bodyPr wrap="square" lIns="0" tIns="0" rIns="0" bIns="0" rtlCol="0" anchor="ctr"/>
            <a:lstStyle/>
            <a:p>
              <a:pPr algn="ctr">
                <a:lnSpc>
                  <a:spcPct val="100000"/>
                </a:lnSpc>
              </a:pPr>
              <a:r>
                <a:rPr sz="1216">
                  <a:solidFill>
                    <a:srgbClr val="FFFFFF"/>
                  </a:solidFill>
                  <a:latin typeface="Arial"/>
                </a:rPr>
                <a:t>65%</a:t>
              </a:r>
            </a:p>
          </p:txBody>
        </p:sp>
      </p:grpSp>
    </p:spTree>
    <p:extLst>
      <p:ext uri="{BB962C8B-B14F-4D97-AF65-F5344CB8AC3E}">
        <p14:creationId xmlns:p14="http://schemas.microsoft.com/office/powerpoint/2010/main" val="281367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25"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graphicFrame>
        <p:nvGraphicFramePr>
          <p:cNvPr id="13" name="Chart 12"/>
          <p:cNvGraphicFramePr>
            <a:graphicFrameLocks/>
          </p:cNvGraphicFramePr>
          <p:nvPr>
            <p:extLst>
              <p:ext uri="{D42A27DB-BD31-4B8C-83A1-F6EECF244321}">
                <p14:modId xmlns:p14="http://schemas.microsoft.com/office/powerpoint/2010/main" val="653561815"/>
              </p:ext>
            </p:extLst>
          </p:nvPr>
        </p:nvGraphicFramePr>
        <p:xfrm>
          <a:off x="184407" y="1242530"/>
          <a:ext cx="8775183" cy="4608512"/>
        </p:xfrm>
        <a:graphic>
          <a:graphicData uri="http://schemas.openxmlformats.org/drawingml/2006/chart">
            <c:chart xmlns:c="http://schemas.openxmlformats.org/drawingml/2006/chart" xmlns:r="http://schemas.openxmlformats.org/officeDocument/2006/relationships" r:id="rId4"/>
          </a:graphicData>
        </a:graphic>
      </p:graphicFrame>
      <p:sp>
        <p:nvSpPr>
          <p:cNvPr id="15" name="Titre 1"/>
          <p:cNvSpPr txBox="1">
            <a:spLocks/>
          </p:cNvSpPr>
          <p:nvPr/>
        </p:nvSpPr>
        <p:spPr>
          <a:xfrm>
            <a:off x="457199" y="436645"/>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400" smtClean="0">
                <a:solidFill>
                  <a:schemeClr val="accent2">
                    <a:lumMod val="50000"/>
                  </a:schemeClr>
                </a:solidFill>
              </a:rPr>
              <a:t>Sous-utilisation de la main d’œuvre jeune: </a:t>
            </a:r>
            <a:r>
              <a:rPr lang="fr-FR" sz="2400" b="1" smtClean="0">
                <a:solidFill>
                  <a:schemeClr val="accent2">
                    <a:lumMod val="50000"/>
                  </a:schemeClr>
                </a:solidFill>
              </a:rPr>
              <a:t>Le chômage </a:t>
            </a:r>
            <a:endParaRPr lang="fr-FR" sz="2400" b="1" dirty="0">
              <a:solidFill>
                <a:schemeClr val="accent2">
                  <a:lumMod val="50000"/>
                </a:schemeClr>
              </a:solidFill>
            </a:endParaRPr>
          </a:p>
        </p:txBody>
      </p:sp>
    </p:spTree>
    <p:extLst>
      <p:ext uri="{BB962C8B-B14F-4D97-AF65-F5344CB8AC3E}">
        <p14:creationId xmlns:p14="http://schemas.microsoft.com/office/powerpoint/2010/main" val="7276838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64704"/>
            <a:ext cx="8229600" cy="1143000"/>
          </a:xfrm>
        </p:spPr>
        <p:txBody>
          <a:bodyPr>
            <a:normAutofit/>
          </a:bodyPr>
          <a:lstStyle/>
          <a:p>
            <a:r>
              <a:rPr lang="fr-FR" sz="2400" dirty="0">
                <a:solidFill>
                  <a:schemeClr val="accent2">
                    <a:lumMod val="50000"/>
                  </a:schemeClr>
                </a:solidFill>
              </a:rPr>
              <a:t>Sous-utilisation de la main d’œuvre jeune: </a:t>
            </a:r>
            <a:r>
              <a:rPr lang="fr-FR" sz="2400" b="1" dirty="0">
                <a:solidFill>
                  <a:schemeClr val="accent2">
                    <a:lumMod val="50000"/>
                  </a:schemeClr>
                </a:solidFill>
              </a:rPr>
              <a:t>Le chômage </a:t>
            </a:r>
          </a:p>
        </p:txBody>
      </p:sp>
      <p:pic>
        <p:nvPicPr>
          <p:cNvPr id="52" name="Picture 51"/>
          <p:cNvPicPr>
            <a:picLocks noChangeAspect="1"/>
          </p:cNvPicPr>
          <p:nvPr/>
        </p:nvPicPr>
        <p:blipFill rotWithShape="1">
          <a:blip r:embed="rId2">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sp>
        <p:nvSpPr>
          <p:cNvPr id="53" name="Rectangle 52"/>
          <p:cNvSpPr/>
          <p:nvPr/>
        </p:nvSpPr>
        <p:spPr>
          <a:xfrm>
            <a:off x="6135413" y="2759968"/>
            <a:ext cx="2726510" cy="2862322"/>
          </a:xfrm>
          <a:prstGeom prst="rect">
            <a:avLst/>
          </a:prstGeom>
        </p:spPr>
        <p:txBody>
          <a:bodyPr wrap="square">
            <a:spAutoFit/>
          </a:bodyPr>
          <a:lstStyle/>
          <a:p>
            <a:pPr algn="just"/>
            <a:r>
              <a:rPr lang="fr-FR" sz="2000" dirty="0" smtClean="0"/>
              <a:t>La fin </a:t>
            </a:r>
            <a:r>
              <a:rPr lang="fr-FR" sz="2000" dirty="0"/>
              <a:t>des études ou de formation </a:t>
            </a:r>
            <a:r>
              <a:rPr lang="fr-FR" sz="2000" dirty="0" smtClean="0"/>
              <a:t>(avec </a:t>
            </a:r>
            <a:r>
              <a:rPr lang="fr-FR" sz="2000" dirty="0"/>
              <a:t>ou sans </a:t>
            </a:r>
            <a:r>
              <a:rPr lang="fr-FR" sz="2000" dirty="0" smtClean="0"/>
              <a:t>diplôme) </a:t>
            </a:r>
            <a:r>
              <a:rPr lang="fr-FR" sz="2000" dirty="0"/>
              <a:t>reste la principale circonstance suite à laquelle les jeunes se retrouvent en situation de </a:t>
            </a:r>
            <a:r>
              <a:rPr lang="fr-FR" sz="2000" dirty="0" smtClean="0"/>
              <a:t>chômage. </a:t>
            </a:r>
            <a:endParaRPr lang="fr-FR" sz="2000" dirty="0"/>
          </a:p>
          <a:p>
            <a:pPr algn="just"/>
            <a:endParaRPr lang="fr-FR" sz="2000" dirty="0" smtClean="0"/>
          </a:p>
          <a:p>
            <a:pPr algn="just"/>
            <a:endParaRPr lang="fr-FR" sz="2000" dirty="0"/>
          </a:p>
        </p:txBody>
      </p:sp>
      <p:graphicFrame>
        <p:nvGraphicFramePr>
          <p:cNvPr id="5" name="Chart 4"/>
          <p:cNvGraphicFramePr>
            <a:graphicFrameLocks/>
          </p:cNvGraphicFramePr>
          <p:nvPr>
            <p:extLst>
              <p:ext uri="{D42A27DB-BD31-4B8C-83A1-F6EECF244321}">
                <p14:modId xmlns:p14="http://schemas.microsoft.com/office/powerpoint/2010/main" val="1673522069"/>
              </p:ext>
            </p:extLst>
          </p:nvPr>
        </p:nvGraphicFramePr>
        <p:xfrm>
          <a:off x="102438" y="1628800"/>
          <a:ext cx="6197754" cy="41764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694972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64704"/>
            <a:ext cx="8229600" cy="1143000"/>
          </a:xfrm>
        </p:spPr>
        <p:txBody>
          <a:bodyPr>
            <a:normAutofit/>
          </a:bodyPr>
          <a:lstStyle/>
          <a:p>
            <a:r>
              <a:rPr lang="fr-FR" sz="2400" dirty="0">
                <a:solidFill>
                  <a:schemeClr val="accent2">
                    <a:lumMod val="50000"/>
                  </a:schemeClr>
                </a:solidFill>
              </a:rPr>
              <a:t>Sous-utilisation de la main d’œuvre jeune: </a:t>
            </a:r>
            <a:r>
              <a:rPr lang="fr-FR" sz="2400" b="1" dirty="0">
                <a:solidFill>
                  <a:schemeClr val="accent2">
                    <a:lumMod val="50000"/>
                  </a:schemeClr>
                </a:solidFill>
              </a:rPr>
              <a:t>Le chômage </a:t>
            </a:r>
          </a:p>
        </p:txBody>
      </p:sp>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sp>
        <p:nvSpPr>
          <p:cNvPr id="53" name="Rectangle 52"/>
          <p:cNvSpPr/>
          <p:nvPr/>
        </p:nvSpPr>
        <p:spPr>
          <a:xfrm>
            <a:off x="791580" y="4930525"/>
            <a:ext cx="7581528" cy="1323439"/>
          </a:xfrm>
          <a:prstGeom prst="rect">
            <a:avLst/>
          </a:prstGeom>
        </p:spPr>
        <p:txBody>
          <a:bodyPr wrap="square">
            <a:spAutoFit/>
          </a:bodyPr>
          <a:lstStyle/>
          <a:p>
            <a:pPr algn="ctr"/>
            <a:r>
              <a:rPr lang="fr-FR" sz="2000" i="1" dirty="0"/>
              <a:t>Le chômage des jeunes est un chômage de longue durée et de première insertion. </a:t>
            </a:r>
          </a:p>
          <a:p>
            <a:pPr algn="ctr"/>
            <a:r>
              <a:rPr lang="fr-FR" sz="2000" dirty="0" smtClean="0"/>
              <a:t> </a:t>
            </a:r>
            <a:endParaRPr lang="fr-FR" sz="2000" dirty="0"/>
          </a:p>
          <a:p>
            <a:pPr algn="just"/>
            <a:endParaRPr lang="fr-FR" sz="2000" dirty="0"/>
          </a:p>
        </p:txBody>
      </p:sp>
      <p:grpSp>
        <p:nvGrpSpPr>
          <p:cNvPr id="6" name="Group 5"/>
          <p:cNvGrpSpPr/>
          <p:nvPr/>
        </p:nvGrpSpPr>
        <p:grpSpPr>
          <a:xfrm>
            <a:off x="1239052" y="2509518"/>
            <a:ext cx="608651" cy="1623071"/>
            <a:chOff x="1239052" y="2509518"/>
            <a:chExt cx="608651" cy="1623071"/>
          </a:xfrm>
        </p:grpSpPr>
        <p:sp>
          <p:nvSpPr>
            <p:cNvPr id="7" name="Freeform 6"/>
            <p:cNvSpPr/>
            <p:nvPr/>
          </p:nvSpPr>
          <p:spPr>
            <a:xfrm>
              <a:off x="1239052" y="2509518"/>
              <a:ext cx="608651" cy="1623071"/>
            </a:xfrm>
            <a:custGeom>
              <a:avLst/>
              <a:gdLst/>
              <a:ahLst/>
              <a:cxnLst/>
              <a:rect l="0" t="0" r="0" b="0"/>
              <a:pathLst>
                <a:path w="608651" h="1623071">
                  <a:moveTo>
                    <a:pt x="0" y="1313052"/>
                  </a:moveTo>
                  <a:cubicBezTo>
                    <a:pt x="0" y="1209730"/>
                    <a:pt x="48019" y="1122649"/>
                    <a:pt x="124303" y="1066310"/>
                  </a:cubicBezTo>
                  <a:cubicBezTo>
                    <a:pt x="124303" y="1066310"/>
                    <a:pt x="124303" y="183393"/>
                    <a:pt x="124303" y="183393"/>
                  </a:cubicBezTo>
                  <a:cubicBezTo>
                    <a:pt x="126779" y="34343"/>
                    <a:pt x="256862" y="0"/>
                    <a:pt x="305502" y="0"/>
                  </a:cubicBezTo>
                  <a:cubicBezTo>
                    <a:pt x="354141" y="0"/>
                    <a:pt x="480831" y="32038"/>
                    <a:pt x="484348" y="183393"/>
                  </a:cubicBezTo>
                  <a:cubicBezTo>
                    <a:pt x="484348" y="183393"/>
                    <a:pt x="484348" y="1066310"/>
                    <a:pt x="484348" y="1066310"/>
                  </a:cubicBezTo>
                  <a:cubicBezTo>
                    <a:pt x="560632" y="1122649"/>
                    <a:pt x="608651" y="1209730"/>
                    <a:pt x="608651" y="1313052"/>
                  </a:cubicBezTo>
                  <a:cubicBezTo>
                    <a:pt x="608651" y="1484265"/>
                    <a:pt x="472400" y="1623071"/>
                    <a:pt x="304325" y="1623071"/>
                  </a:cubicBezTo>
                  <a:cubicBezTo>
                    <a:pt x="136251" y="1623071"/>
                    <a:pt x="0" y="1484265"/>
                    <a:pt x="0" y="1313052"/>
                  </a:cubicBezTo>
                  <a:close/>
                </a:path>
              </a:pathLst>
            </a:custGeom>
            <a:solidFill>
              <a:srgbClr val="F1F1F1"/>
            </a:solidFill>
            <a:ln w="7600" cap="flat">
              <a:solidFill>
                <a:srgbClr val="F1F1F1"/>
              </a:solidFill>
              <a:bevel/>
            </a:ln>
          </p:spPr>
        </p:sp>
        <p:sp>
          <p:nvSpPr>
            <p:cNvPr id="8" name="Freeform 7"/>
            <p:cNvSpPr/>
            <p:nvPr/>
          </p:nvSpPr>
          <p:spPr>
            <a:xfrm>
              <a:off x="1315922" y="2587162"/>
              <a:ext cx="454910" cy="1467780"/>
            </a:xfrm>
            <a:custGeom>
              <a:avLst/>
              <a:gdLst/>
              <a:ahLst/>
              <a:cxnLst/>
              <a:rect l="0" t="0" r="0" b="0"/>
              <a:pathLst>
                <a:path w="454910" h="1467780">
                  <a:moveTo>
                    <a:pt x="0" y="1236072"/>
                  </a:moveTo>
                  <a:cubicBezTo>
                    <a:pt x="0" y="1147813"/>
                    <a:pt x="48161" y="1069882"/>
                    <a:pt x="119429" y="1030758"/>
                  </a:cubicBezTo>
                  <a:cubicBezTo>
                    <a:pt x="119154" y="1029557"/>
                    <a:pt x="119429" y="110047"/>
                    <a:pt x="119429" y="110047"/>
                  </a:cubicBezTo>
                  <a:cubicBezTo>
                    <a:pt x="123433" y="16133"/>
                    <a:pt x="204787" y="0"/>
                    <a:pt x="227455" y="0"/>
                  </a:cubicBezTo>
                  <a:cubicBezTo>
                    <a:pt x="250123" y="0"/>
                    <a:pt x="328173" y="11523"/>
                    <a:pt x="335481" y="110047"/>
                  </a:cubicBezTo>
                  <a:cubicBezTo>
                    <a:pt x="335481" y="110047"/>
                    <a:pt x="335756" y="1029557"/>
                    <a:pt x="335481" y="1030758"/>
                  </a:cubicBezTo>
                  <a:cubicBezTo>
                    <a:pt x="406749" y="1069882"/>
                    <a:pt x="454910" y="1147813"/>
                    <a:pt x="454910" y="1236072"/>
                  </a:cubicBezTo>
                  <a:cubicBezTo>
                    <a:pt x="454910" y="1364040"/>
                    <a:pt x="353075" y="1467780"/>
                    <a:pt x="227455" y="1467780"/>
                  </a:cubicBezTo>
                  <a:cubicBezTo>
                    <a:pt x="101835" y="1467780"/>
                    <a:pt x="0" y="1364040"/>
                    <a:pt x="0" y="1236072"/>
                  </a:cubicBezTo>
                  <a:close/>
                </a:path>
              </a:pathLst>
            </a:custGeom>
            <a:solidFill>
              <a:srgbClr val="F9F9F9"/>
            </a:solidFill>
            <a:ln w="7600" cap="flat">
              <a:noFill/>
              <a:bevel/>
            </a:ln>
          </p:spPr>
        </p:sp>
        <p:sp>
          <p:nvSpPr>
            <p:cNvPr id="9" name="Freeform 8"/>
            <p:cNvSpPr/>
            <p:nvPr/>
          </p:nvSpPr>
          <p:spPr>
            <a:xfrm>
              <a:off x="1315922" y="2590672"/>
              <a:ext cx="454909" cy="1460766"/>
            </a:xfrm>
            <a:custGeom>
              <a:avLst/>
              <a:gdLst/>
              <a:ahLst/>
              <a:cxnLst/>
              <a:rect l="0" t="0" r="0" b="0"/>
              <a:pathLst>
                <a:path w="454909" h="1460766">
                  <a:moveTo>
                    <a:pt x="0" y="1230159"/>
                  </a:moveTo>
                  <a:cubicBezTo>
                    <a:pt x="0" y="1142326"/>
                    <a:pt x="48161" y="1064768"/>
                    <a:pt x="119429" y="1025825"/>
                  </a:cubicBezTo>
                  <a:cubicBezTo>
                    <a:pt x="119199" y="1024825"/>
                    <a:pt x="119355" y="381358"/>
                    <a:pt x="119411" y="173466"/>
                  </a:cubicBezTo>
                  <a:lnTo>
                    <a:pt x="335499" y="173466"/>
                  </a:lnTo>
                  <a:cubicBezTo>
                    <a:pt x="335555" y="381358"/>
                    <a:pt x="335711" y="1024825"/>
                    <a:pt x="335481" y="1025825"/>
                  </a:cubicBezTo>
                  <a:cubicBezTo>
                    <a:pt x="406749" y="1064768"/>
                    <a:pt x="454909" y="1142326"/>
                    <a:pt x="454909" y="1230159"/>
                  </a:cubicBezTo>
                  <a:cubicBezTo>
                    <a:pt x="454909" y="1357520"/>
                    <a:pt x="353075" y="1460766"/>
                    <a:pt x="227455" y="1460766"/>
                  </a:cubicBezTo>
                  <a:cubicBezTo>
                    <a:pt x="101835" y="1460766"/>
                    <a:pt x="0" y="1357520"/>
                    <a:pt x="0" y="1230159"/>
                  </a:cubicBezTo>
                </a:path>
              </a:pathLst>
            </a:custGeom>
            <a:solidFill>
              <a:srgbClr val="EE7C31"/>
            </a:solidFill>
            <a:ln w="7600" cap="flat">
              <a:solidFill>
                <a:srgbClr val="EE7C31"/>
              </a:solidFill>
              <a:bevel/>
            </a:ln>
          </p:spPr>
        </p:sp>
        <p:sp>
          <p:nvSpPr>
            <p:cNvPr id="10" name="Text 133"/>
            <p:cNvSpPr txBox="1"/>
            <p:nvPr/>
          </p:nvSpPr>
          <p:spPr>
            <a:xfrm>
              <a:off x="1163377" y="4147789"/>
              <a:ext cx="760000" cy="152000"/>
            </a:xfrm>
            <a:prstGeom prst="rect">
              <a:avLst/>
            </a:prstGeom>
            <a:noFill/>
          </p:spPr>
          <p:txBody>
            <a:bodyPr wrap="square" lIns="0" tIns="0" rIns="0" bIns="0" rtlCol="0" anchor="ctr"/>
            <a:lstStyle/>
            <a:p>
              <a:pPr algn="ctr">
                <a:lnSpc>
                  <a:spcPct val="100000"/>
                </a:lnSpc>
              </a:pPr>
              <a:r>
                <a:rPr sz="1368">
                  <a:solidFill>
                    <a:srgbClr val="EE7C31"/>
                  </a:solidFill>
                  <a:latin typeface="Arial"/>
                </a:rPr>
                <a:t>84%</a:t>
              </a:r>
            </a:p>
          </p:txBody>
        </p:sp>
      </p:grpSp>
      <p:grpSp>
        <p:nvGrpSpPr>
          <p:cNvPr id="11" name="Group 10"/>
          <p:cNvGrpSpPr/>
          <p:nvPr/>
        </p:nvGrpSpPr>
        <p:grpSpPr>
          <a:xfrm>
            <a:off x="2017664" y="2509518"/>
            <a:ext cx="608651" cy="1623071"/>
            <a:chOff x="2017664" y="2509518"/>
            <a:chExt cx="608651" cy="1623071"/>
          </a:xfrm>
        </p:grpSpPr>
        <p:sp>
          <p:nvSpPr>
            <p:cNvPr id="12" name="Freeform 11"/>
            <p:cNvSpPr/>
            <p:nvPr/>
          </p:nvSpPr>
          <p:spPr>
            <a:xfrm>
              <a:off x="2017664" y="2509518"/>
              <a:ext cx="608651" cy="1623071"/>
            </a:xfrm>
            <a:custGeom>
              <a:avLst/>
              <a:gdLst/>
              <a:ahLst/>
              <a:cxnLst/>
              <a:rect l="0" t="0" r="0" b="0"/>
              <a:pathLst>
                <a:path w="608651" h="1623071">
                  <a:moveTo>
                    <a:pt x="0" y="1313052"/>
                  </a:moveTo>
                  <a:cubicBezTo>
                    <a:pt x="0" y="1209730"/>
                    <a:pt x="48019" y="1122649"/>
                    <a:pt x="124303" y="1066310"/>
                  </a:cubicBezTo>
                  <a:cubicBezTo>
                    <a:pt x="124303" y="1066310"/>
                    <a:pt x="124303" y="183393"/>
                    <a:pt x="124303" y="183393"/>
                  </a:cubicBezTo>
                  <a:cubicBezTo>
                    <a:pt x="126779" y="34343"/>
                    <a:pt x="256862" y="0"/>
                    <a:pt x="305502" y="0"/>
                  </a:cubicBezTo>
                  <a:cubicBezTo>
                    <a:pt x="354141" y="0"/>
                    <a:pt x="480831" y="32038"/>
                    <a:pt x="484348" y="183393"/>
                  </a:cubicBezTo>
                  <a:cubicBezTo>
                    <a:pt x="484348" y="183393"/>
                    <a:pt x="484348" y="1066310"/>
                    <a:pt x="484348" y="1066310"/>
                  </a:cubicBezTo>
                  <a:cubicBezTo>
                    <a:pt x="560632" y="1122649"/>
                    <a:pt x="608651" y="1209730"/>
                    <a:pt x="608651" y="1313052"/>
                  </a:cubicBezTo>
                  <a:cubicBezTo>
                    <a:pt x="608651" y="1484265"/>
                    <a:pt x="472400" y="1623071"/>
                    <a:pt x="304325" y="1623071"/>
                  </a:cubicBezTo>
                  <a:cubicBezTo>
                    <a:pt x="136251" y="1623071"/>
                    <a:pt x="0" y="1484265"/>
                    <a:pt x="0" y="1313052"/>
                  </a:cubicBezTo>
                  <a:close/>
                </a:path>
              </a:pathLst>
            </a:custGeom>
            <a:solidFill>
              <a:srgbClr val="F1F1F1"/>
            </a:solidFill>
            <a:ln w="7600" cap="flat">
              <a:solidFill>
                <a:srgbClr val="F1F1F1"/>
              </a:solidFill>
              <a:bevel/>
            </a:ln>
          </p:spPr>
        </p:sp>
        <p:sp>
          <p:nvSpPr>
            <p:cNvPr id="13" name="Freeform 12"/>
            <p:cNvSpPr/>
            <p:nvPr/>
          </p:nvSpPr>
          <p:spPr>
            <a:xfrm>
              <a:off x="2094534" y="2587162"/>
              <a:ext cx="454910" cy="1467780"/>
            </a:xfrm>
            <a:custGeom>
              <a:avLst/>
              <a:gdLst/>
              <a:ahLst/>
              <a:cxnLst/>
              <a:rect l="0" t="0" r="0" b="0"/>
              <a:pathLst>
                <a:path w="454910" h="1467780">
                  <a:moveTo>
                    <a:pt x="0" y="1236072"/>
                  </a:moveTo>
                  <a:cubicBezTo>
                    <a:pt x="0" y="1147813"/>
                    <a:pt x="48161" y="1069882"/>
                    <a:pt x="119429" y="1030758"/>
                  </a:cubicBezTo>
                  <a:cubicBezTo>
                    <a:pt x="119154" y="1029557"/>
                    <a:pt x="119429" y="110047"/>
                    <a:pt x="119429" y="110047"/>
                  </a:cubicBezTo>
                  <a:cubicBezTo>
                    <a:pt x="123433" y="16133"/>
                    <a:pt x="204787" y="0"/>
                    <a:pt x="227455" y="0"/>
                  </a:cubicBezTo>
                  <a:cubicBezTo>
                    <a:pt x="250123" y="0"/>
                    <a:pt x="328173" y="11523"/>
                    <a:pt x="335481" y="110047"/>
                  </a:cubicBezTo>
                  <a:cubicBezTo>
                    <a:pt x="335481" y="110047"/>
                    <a:pt x="335756" y="1029557"/>
                    <a:pt x="335481" y="1030758"/>
                  </a:cubicBezTo>
                  <a:cubicBezTo>
                    <a:pt x="406749" y="1069882"/>
                    <a:pt x="454910" y="1147813"/>
                    <a:pt x="454910" y="1236072"/>
                  </a:cubicBezTo>
                  <a:cubicBezTo>
                    <a:pt x="454910" y="1364040"/>
                    <a:pt x="353075" y="1467780"/>
                    <a:pt x="227455" y="1467780"/>
                  </a:cubicBezTo>
                  <a:cubicBezTo>
                    <a:pt x="101835" y="1467780"/>
                    <a:pt x="0" y="1364040"/>
                    <a:pt x="0" y="1236072"/>
                  </a:cubicBezTo>
                  <a:close/>
                </a:path>
              </a:pathLst>
            </a:custGeom>
            <a:solidFill>
              <a:srgbClr val="F9F9F9"/>
            </a:solidFill>
            <a:ln w="7600" cap="flat">
              <a:noFill/>
              <a:bevel/>
            </a:ln>
          </p:spPr>
        </p:sp>
        <p:sp>
          <p:nvSpPr>
            <p:cNvPr id="14" name="Freeform 13"/>
            <p:cNvSpPr/>
            <p:nvPr/>
          </p:nvSpPr>
          <p:spPr>
            <a:xfrm>
              <a:off x="2094534" y="2590672"/>
              <a:ext cx="454909" cy="1460766"/>
            </a:xfrm>
            <a:custGeom>
              <a:avLst/>
              <a:gdLst/>
              <a:ahLst/>
              <a:cxnLst/>
              <a:rect l="0" t="0" r="0" b="0"/>
              <a:pathLst>
                <a:path w="454909" h="1460766">
                  <a:moveTo>
                    <a:pt x="0" y="1230159"/>
                  </a:moveTo>
                  <a:cubicBezTo>
                    <a:pt x="0" y="1142326"/>
                    <a:pt x="48161" y="1064768"/>
                    <a:pt x="119429" y="1025825"/>
                  </a:cubicBezTo>
                  <a:cubicBezTo>
                    <a:pt x="119200" y="1024829"/>
                    <a:pt x="119354" y="386161"/>
                    <a:pt x="119411" y="175816"/>
                  </a:cubicBezTo>
                  <a:lnTo>
                    <a:pt x="335499" y="175816"/>
                  </a:lnTo>
                  <a:cubicBezTo>
                    <a:pt x="335556" y="386161"/>
                    <a:pt x="335710" y="1024829"/>
                    <a:pt x="335481" y="1025825"/>
                  </a:cubicBezTo>
                  <a:cubicBezTo>
                    <a:pt x="406749" y="1064768"/>
                    <a:pt x="454909" y="1142326"/>
                    <a:pt x="454909" y="1230159"/>
                  </a:cubicBezTo>
                  <a:cubicBezTo>
                    <a:pt x="454909" y="1357520"/>
                    <a:pt x="353075" y="1460766"/>
                    <a:pt x="227455" y="1460766"/>
                  </a:cubicBezTo>
                  <a:cubicBezTo>
                    <a:pt x="101835" y="1460766"/>
                    <a:pt x="0" y="1357520"/>
                    <a:pt x="0" y="1230159"/>
                  </a:cubicBezTo>
                </a:path>
              </a:pathLst>
            </a:custGeom>
            <a:solidFill>
              <a:srgbClr val="FFAF00"/>
            </a:solidFill>
            <a:ln w="7600" cap="flat">
              <a:solidFill>
                <a:srgbClr val="FFAF00"/>
              </a:solidFill>
              <a:bevel/>
            </a:ln>
          </p:spPr>
        </p:sp>
        <p:sp>
          <p:nvSpPr>
            <p:cNvPr id="15" name="Text 134"/>
            <p:cNvSpPr txBox="1"/>
            <p:nvPr/>
          </p:nvSpPr>
          <p:spPr>
            <a:xfrm>
              <a:off x="1941989" y="4147789"/>
              <a:ext cx="760000" cy="152000"/>
            </a:xfrm>
            <a:prstGeom prst="rect">
              <a:avLst/>
            </a:prstGeom>
            <a:noFill/>
          </p:spPr>
          <p:txBody>
            <a:bodyPr wrap="square" lIns="0" tIns="0" rIns="0" bIns="0" rtlCol="0" anchor="ctr"/>
            <a:lstStyle/>
            <a:p>
              <a:pPr algn="ctr">
                <a:lnSpc>
                  <a:spcPct val="100000"/>
                </a:lnSpc>
              </a:pPr>
              <a:r>
                <a:rPr sz="1368">
                  <a:solidFill>
                    <a:srgbClr val="FFAF00"/>
                  </a:solidFill>
                  <a:latin typeface="Arial"/>
                </a:rPr>
                <a:t>84%</a:t>
              </a:r>
            </a:p>
          </p:txBody>
        </p:sp>
      </p:grpSp>
      <p:grpSp>
        <p:nvGrpSpPr>
          <p:cNvPr id="16" name="Group 15"/>
          <p:cNvGrpSpPr/>
          <p:nvPr/>
        </p:nvGrpSpPr>
        <p:grpSpPr>
          <a:xfrm>
            <a:off x="2895076" y="2509518"/>
            <a:ext cx="608651" cy="1623071"/>
            <a:chOff x="2895076" y="2509518"/>
            <a:chExt cx="608651" cy="1623071"/>
          </a:xfrm>
        </p:grpSpPr>
        <p:sp>
          <p:nvSpPr>
            <p:cNvPr id="17" name="Freeform 16"/>
            <p:cNvSpPr/>
            <p:nvPr/>
          </p:nvSpPr>
          <p:spPr>
            <a:xfrm>
              <a:off x="2895076" y="2509518"/>
              <a:ext cx="608651" cy="1623071"/>
            </a:xfrm>
            <a:custGeom>
              <a:avLst/>
              <a:gdLst/>
              <a:ahLst/>
              <a:cxnLst/>
              <a:rect l="0" t="0" r="0" b="0"/>
              <a:pathLst>
                <a:path w="608651" h="1623071">
                  <a:moveTo>
                    <a:pt x="0" y="1313052"/>
                  </a:moveTo>
                  <a:cubicBezTo>
                    <a:pt x="0" y="1209730"/>
                    <a:pt x="48019" y="1122649"/>
                    <a:pt x="124303" y="1066310"/>
                  </a:cubicBezTo>
                  <a:cubicBezTo>
                    <a:pt x="124303" y="1066310"/>
                    <a:pt x="124303" y="183393"/>
                    <a:pt x="124303" y="183393"/>
                  </a:cubicBezTo>
                  <a:cubicBezTo>
                    <a:pt x="126779" y="34343"/>
                    <a:pt x="256862" y="0"/>
                    <a:pt x="305502" y="0"/>
                  </a:cubicBezTo>
                  <a:cubicBezTo>
                    <a:pt x="354141" y="0"/>
                    <a:pt x="480831" y="32038"/>
                    <a:pt x="484348" y="183393"/>
                  </a:cubicBezTo>
                  <a:cubicBezTo>
                    <a:pt x="484348" y="183393"/>
                    <a:pt x="484348" y="1066310"/>
                    <a:pt x="484348" y="1066310"/>
                  </a:cubicBezTo>
                  <a:cubicBezTo>
                    <a:pt x="560632" y="1122649"/>
                    <a:pt x="608651" y="1209730"/>
                    <a:pt x="608651" y="1313052"/>
                  </a:cubicBezTo>
                  <a:cubicBezTo>
                    <a:pt x="608651" y="1484265"/>
                    <a:pt x="472400" y="1623071"/>
                    <a:pt x="304325" y="1623071"/>
                  </a:cubicBezTo>
                  <a:cubicBezTo>
                    <a:pt x="136251" y="1623071"/>
                    <a:pt x="0" y="1484265"/>
                    <a:pt x="0" y="1313052"/>
                  </a:cubicBezTo>
                  <a:close/>
                </a:path>
              </a:pathLst>
            </a:custGeom>
            <a:solidFill>
              <a:srgbClr val="F1F1F1"/>
            </a:solidFill>
            <a:ln w="7600" cap="flat">
              <a:solidFill>
                <a:srgbClr val="F1F1F1"/>
              </a:solidFill>
              <a:bevel/>
            </a:ln>
          </p:spPr>
        </p:sp>
        <p:sp>
          <p:nvSpPr>
            <p:cNvPr id="18" name="Freeform 17"/>
            <p:cNvSpPr/>
            <p:nvPr/>
          </p:nvSpPr>
          <p:spPr>
            <a:xfrm>
              <a:off x="2971947" y="2587162"/>
              <a:ext cx="454910" cy="1467780"/>
            </a:xfrm>
            <a:custGeom>
              <a:avLst/>
              <a:gdLst/>
              <a:ahLst/>
              <a:cxnLst/>
              <a:rect l="0" t="0" r="0" b="0"/>
              <a:pathLst>
                <a:path w="454910" h="1467780">
                  <a:moveTo>
                    <a:pt x="0" y="1236072"/>
                  </a:moveTo>
                  <a:cubicBezTo>
                    <a:pt x="0" y="1147813"/>
                    <a:pt x="48161" y="1069882"/>
                    <a:pt x="119429" y="1030758"/>
                  </a:cubicBezTo>
                  <a:cubicBezTo>
                    <a:pt x="119154" y="1029557"/>
                    <a:pt x="119429" y="110047"/>
                    <a:pt x="119429" y="110047"/>
                  </a:cubicBezTo>
                  <a:cubicBezTo>
                    <a:pt x="123433" y="16133"/>
                    <a:pt x="204787" y="0"/>
                    <a:pt x="227455" y="0"/>
                  </a:cubicBezTo>
                  <a:cubicBezTo>
                    <a:pt x="250123" y="0"/>
                    <a:pt x="328173" y="11523"/>
                    <a:pt x="335481" y="110047"/>
                  </a:cubicBezTo>
                  <a:cubicBezTo>
                    <a:pt x="335481" y="110047"/>
                    <a:pt x="335756" y="1029557"/>
                    <a:pt x="335481" y="1030758"/>
                  </a:cubicBezTo>
                  <a:cubicBezTo>
                    <a:pt x="406749" y="1069882"/>
                    <a:pt x="454910" y="1147813"/>
                    <a:pt x="454910" y="1236072"/>
                  </a:cubicBezTo>
                  <a:cubicBezTo>
                    <a:pt x="454910" y="1364040"/>
                    <a:pt x="353075" y="1467780"/>
                    <a:pt x="227455" y="1467780"/>
                  </a:cubicBezTo>
                  <a:cubicBezTo>
                    <a:pt x="101835" y="1467780"/>
                    <a:pt x="0" y="1364040"/>
                    <a:pt x="0" y="1236072"/>
                  </a:cubicBezTo>
                  <a:close/>
                </a:path>
              </a:pathLst>
            </a:custGeom>
            <a:solidFill>
              <a:srgbClr val="F9F9F9"/>
            </a:solidFill>
            <a:ln w="7600" cap="flat">
              <a:noFill/>
              <a:bevel/>
            </a:ln>
          </p:spPr>
        </p:sp>
        <p:sp>
          <p:nvSpPr>
            <p:cNvPr id="19" name="Freeform 18"/>
            <p:cNvSpPr/>
            <p:nvPr/>
          </p:nvSpPr>
          <p:spPr>
            <a:xfrm>
              <a:off x="2971947" y="2590672"/>
              <a:ext cx="454909" cy="1460766"/>
            </a:xfrm>
            <a:custGeom>
              <a:avLst/>
              <a:gdLst/>
              <a:ahLst/>
              <a:cxnLst/>
              <a:rect l="0" t="0" r="0" b="0"/>
              <a:pathLst>
                <a:path w="454909" h="1460766">
                  <a:moveTo>
                    <a:pt x="0" y="1230159"/>
                  </a:moveTo>
                  <a:cubicBezTo>
                    <a:pt x="0" y="1142326"/>
                    <a:pt x="48161" y="1064768"/>
                    <a:pt x="119429" y="1025825"/>
                  </a:cubicBezTo>
                  <a:cubicBezTo>
                    <a:pt x="119251" y="1025053"/>
                    <a:pt x="119304" y="641168"/>
                    <a:pt x="119363" y="370590"/>
                  </a:cubicBezTo>
                  <a:lnTo>
                    <a:pt x="335547" y="370590"/>
                  </a:lnTo>
                  <a:cubicBezTo>
                    <a:pt x="335606" y="641168"/>
                    <a:pt x="335658" y="1025053"/>
                    <a:pt x="335481" y="1025825"/>
                  </a:cubicBezTo>
                  <a:cubicBezTo>
                    <a:pt x="406749" y="1064768"/>
                    <a:pt x="454909" y="1142326"/>
                    <a:pt x="454909" y="1230159"/>
                  </a:cubicBezTo>
                  <a:cubicBezTo>
                    <a:pt x="454909" y="1357520"/>
                    <a:pt x="353075" y="1460766"/>
                    <a:pt x="227455" y="1460766"/>
                  </a:cubicBezTo>
                  <a:cubicBezTo>
                    <a:pt x="101835" y="1460766"/>
                    <a:pt x="0" y="1357520"/>
                    <a:pt x="0" y="1230159"/>
                  </a:cubicBezTo>
                </a:path>
              </a:pathLst>
            </a:custGeom>
            <a:solidFill>
              <a:srgbClr val="2DA2BF"/>
            </a:solidFill>
            <a:ln w="7600" cap="flat">
              <a:solidFill>
                <a:srgbClr val="2DA2BF"/>
              </a:solidFill>
              <a:bevel/>
            </a:ln>
          </p:spPr>
        </p:sp>
        <p:sp>
          <p:nvSpPr>
            <p:cNvPr id="20" name="Text 135"/>
            <p:cNvSpPr txBox="1"/>
            <p:nvPr/>
          </p:nvSpPr>
          <p:spPr>
            <a:xfrm>
              <a:off x="2819402" y="4147789"/>
              <a:ext cx="760000" cy="152000"/>
            </a:xfrm>
            <a:prstGeom prst="rect">
              <a:avLst/>
            </a:prstGeom>
            <a:noFill/>
          </p:spPr>
          <p:txBody>
            <a:bodyPr wrap="square" lIns="0" tIns="0" rIns="0" bIns="0" rtlCol="0" anchor="ctr"/>
            <a:lstStyle/>
            <a:p>
              <a:pPr algn="ctr">
                <a:lnSpc>
                  <a:spcPct val="100000"/>
                </a:lnSpc>
              </a:pPr>
              <a:r>
                <a:rPr sz="1368">
                  <a:solidFill>
                    <a:srgbClr val="2DA2BF"/>
                  </a:solidFill>
                  <a:latin typeface="Arial"/>
                </a:rPr>
                <a:t>71%</a:t>
              </a:r>
            </a:p>
          </p:txBody>
        </p:sp>
      </p:grpSp>
      <p:grpSp>
        <p:nvGrpSpPr>
          <p:cNvPr id="21" name="Group 20"/>
          <p:cNvGrpSpPr/>
          <p:nvPr/>
        </p:nvGrpSpPr>
        <p:grpSpPr>
          <a:xfrm>
            <a:off x="5647865" y="2509518"/>
            <a:ext cx="608651" cy="1623071"/>
            <a:chOff x="5647865" y="2509518"/>
            <a:chExt cx="608651" cy="1623071"/>
          </a:xfrm>
        </p:grpSpPr>
        <p:sp>
          <p:nvSpPr>
            <p:cNvPr id="22" name="Freeform 21"/>
            <p:cNvSpPr/>
            <p:nvPr/>
          </p:nvSpPr>
          <p:spPr>
            <a:xfrm>
              <a:off x="5647865" y="2509518"/>
              <a:ext cx="608651" cy="1623071"/>
            </a:xfrm>
            <a:custGeom>
              <a:avLst/>
              <a:gdLst/>
              <a:ahLst/>
              <a:cxnLst/>
              <a:rect l="0" t="0" r="0" b="0"/>
              <a:pathLst>
                <a:path w="608651" h="1623071">
                  <a:moveTo>
                    <a:pt x="0" y="1313052"/>
                  </a:moveTo>
                  <a:cubicBezTo>
                    <a:pt x="0" y="1209730"/>
                    <a:pt x="48019" y="1122649"/>
                    <a:pt x="124303" y="1066310"/>
                  </a:cubicBezTo>
                  <a:cubicBezTo>
                    <a:pt x="124303" y="1066310"/>
                    <a:pt x="124303" y="183393"/>
                    <a:pt x="124303" y="183393"/>
                  </a:cubicBezTo>
                  <a:cubicBezTo>
                    <a:pt x="126779" y="34343"/>
                    <a:pt x="256862" y="0"/>
                    <a:pt x="305502" y="0"/>
                  </a:cubicBezTo>
                  <a:cubicBezTo>
                    <a:pt x="354141" y="0"/>
                    <a:pt x="480831" y="32038"/>
                    <a:pt x="484348" y="183393"/>
                  </a:cubicBezTo>
                  <a:cubicBezTo>
                    <a:pt x="484348" y="183393"/>
                    <a:pt x="484348" y="1066310"/>
                    <a:pt x="484348" y="1066310"/>
                  </a:cubicBezTo>
                  <a:cubicBezTo>
                    <a:pt x="560632" y="1122649"/>
                    <a:pt x="608651" y="1209730"/>
                    <a:pt x="608651" y="1313052"/>
                  </a:cubicBezTo>
                  <a:cubicBezTo>
                    <a:pt x="608651" y="1484265"/>
                    <a:pt x="472400" y="1623071"/>
                    <a:pt x="304325" y="1623071"/>
                  </a:cubicBezTo>
                  <a:cubicBezTo>
                    <a:pt x="136251" y="1623071"/>
                    <a:pt x="0" y="1484265"/>
                    <a:pt x="0" y="1313052"/>
                  </a:cubicBezTo>
                  <a:close/>
                </a:path>
              </a:pathLst>
            </a:custGeom>
            <a:solidFill>
              <a:srgbClr val="F1F1F1"/>
            </a:solidFill>
            <a:ln w="7600" cap="flat">
              <a:solidFill>
                <a:srgbClr val="F1F1F1"/>
              </a:solidFill>
              <a:bevel/>
            </a:ln>
          </p:spPr>
        </p:sp>
        <p:sp>
          <p:nvSpPr>
            <p:cNvPr id="23" name="Freeform 22"/>
            <p:cNvSpPr/>
            <p:nvPr/>
          </p:nvSpPr>
          <p:spPr>
            <a:xfrm>
              <a:off x="5724735" y="2587162"/>
              <a:ext cx="454910" cy="1467780"/>
            </a:xfrm>
            <a:custGeom>
              <a:avLst/>
              <a:gdLst/>
              <a:ahLst/>
              <a:cxnLst/>
              <a:rect l="0" t="0" r="0" b="0"/>
              <a:pathLst>
                <a:path w="454910" h="1467780">
                  <a:moveTo>
                    <a:pt x="0" y="1236072"/>
                  </a:moveTo>
                  <a:cubicBezTo>
                    <a:pt x="0" y="1147813"/>
                    <a:pt x="48161" y="1069882"/>
                    <a:pt x="119429" y="1030758"/>
                  </a:cubicBezTo>
                  <a:cubicBezTo>
                    <a:pt x="119154" y="1029557"/>
                    <a:pt x="119429" y="110047"/>
                    <a:pt x="119429" y="110047"/>
                  </a:cubicBezTo>
                  <a:cubicBezTo>
                    <a:pt x="123433" y="16133"/>
                    <a:pt x="204787" y="0"/>
                    <a:pt x="227455" y="0"/>
                  </a:cubicBezTo>
                  <a:cubicBezTo>
                    <a:pt x="250123" y="0"/>
                    <a:pt x="328173" y="11523"/>
                    <a:pt x="335481" y="110047"/>
                  </a:cubicBezTo>
                  <a:cubicBezTo>
                    <a:pt x="335481" y="110047"/>
                    <a:pt x="335756" y="1029557"/>
                    <a:pt x="335481" y="1030758"/>
                  </a:cubicBezTo>
                  <a:cubicBezTo>
                    <a:pt x="406749" y="1069882"/>
                    <a:pt x="454910" y="1147813"/>
                    <a:pt x="454910" y="1236072"/>
                  </a:cubicBezTo>
                  <a:cubicBezTo>
                    <a:pt x="454910" y="1364040"/>
                    <a:pt x="353075" y="1467780"/>
                    <a:pt x="227455" y="1467780"/>
                  </a:cubicBezTo>
                  <a:cubicBezTo>
                    <a:pt x="101835" y="1467780"/>
                    <a:pt x="0" y="1364040"/>
                    <a:pt x="0" y="1236072"/>
                  </a:cubicBezTo>
                  <a:close/>
                </a:path>
              </a:pathLst>
            </a:custGeom>
            <a:solidFill>
              <a:srgbClr val="F9F9F9"/>
            </a:solidFill>
            <a:ln w="7600" cap="flat">
              <a:noFill/>
              <a:bevel/>
            </a:ln>
          </p:spPr>
        </p:sp>
        <p:sp>
          <p:nvSpPr>
            <p:cNvPr id="24" name="Freeform 23"/>
            <p:cNvSpPr/>
            <p:nvPr/>
          </p:nvSpPr>
          <p:spPr>
            <a:xfrm>
              <a:off x="5724735" y="2590672"/>
              <a:ext cx="454909" cy="1460766"/>
            </a:xfrm>
            <a:custGeom>
              <a:avLst/>
              <a:gdLst/>
              <a:ahLst/>
              <a:cxnLst/>
              <a:rect l="0" t="0" r="0" b="0"/>
              <a:pathLst>
                <a:path w="454909" h="1460766">
                  <a:moveTo>
                    <a:pt x="0" y="1230159"/>
                  </a:moveTo>
                  <a:cubicBezTo>
                    <a:pt x="0" y="1142326"/>
                    <a:pt x="48161" y="1064768"/>
                    <a:pt x="119429" y="1025825"/>
                  </a:cubicBezTo>
                  <a:cubicBezTo>
                    <a:pt x="119264" y="1025106"/>
                    <a:pt x="119298" y="692170"/>
                    <a:pt x="119351" y="427876"/>
                  </a:cubicBezTo>
                  <a:lnTo>
                    <a:pt x="335559" y="427876"/>
                  </a:lnTo>
                  <a:cubicBezTo>
                    <a:pt x="335612" y="692170"/>
                    <a:pt x="335646" y="1025106"/>
                    <a:pt x="335481" y="1025825"/>
                  </a:cubicBezTo>
                  <a:cubicBezTo>
                    <a:pt x="406749" y="1064768"/>
                    <a:pt x="454909" y="1142326"/>
                    <a:pt x="454909" y="1230159"/>
                  </a:cubicBezTo>
                  <a:cubicBezTo>
                    <a:pt x="454909" y="1357520"/>
                    <a:pt x="353075" y="1460766"/>
                    <a:pt x="227455" y="1460766"/>
                  </a:cubicBezTo>
                  <a:cubicBezTo>
                    <a:pt x="101835" y="1460766"/>
                    <a:pt x="0" y="1357520"/>
                    <a:pt x="0" y="1230159"/>
                  </a:cubicBezTo>
                </a:path>
              </a:pathLst>
            </a:custGeom>
            <a:solidFill>
              <a:srgbClr val="EE7C31"/>
            </a:solidFill>
            <a:ln w="7600" cap="flat">
              <a:solidFill>
                <a:srgbClr val="EE7C31"/>
              </a:solidFill>
              <a:bevel/>
            </a:ln>
          </p:spPr>
        </p:sp>
        <p:sp>
          <p:nvSpPr>
            <p:cNvPr id="25" name="Text 136"/>
            <p:cNvSpPr txBox="1"/>
            <p:nvPr/>
          </p:nvSpPr>
          <p:spPr>
            <a:xfrm>
              <a:off x="5572190" y="4147789"/>
              <a:ext cx="760000" cy="152000"/>
            </a:xfrm>
            <a:prstGeom prst="rect">
              <a:avLst/>
            </a:prstGeom>
            <a:noFill/>
          </p:spPr>
          <p:txBody>
            <a:bodyPr wrap="square" lIns="0" tIns="0" rIns="0" bIns="0" rtlCol="0" anchor="ctr"/>
            <a:lstStyle/>
            <a:p>
              <a:pPr algn="ctr">
                <a:lnSpc>
                  <a:spcPct val="100000"/>
                </a:lnSpc>
              </a:pPr>
              <a:r>
                <a:rPr sz="1216">
                  <a:solidFill>
                    <a:srgbClr val="EE7C31"/>
                  </a:solidFill>
                  <a:latin typeface="Arial"/>
                </a:rPr>
                <a:t>67%</a:t>
              </a:r>
            </a:p>
          </p:txBody>
        </p:sp>
      </p:grpSp>
      <p:grpSp>
        <p:nvGrpSpPr>
          <p:cNvPr id="26" name="Group 25"/>
          <p:cNvGrpSpPr/>
          <p:nvPr/>
        </p:nvGrpSpPr>
        <p:grpSpPr>
          <a:xfrm>
            <a:off x="6472085" y="2509518"/>
            <a:ext cx="608651" cy="1623071"/>
            <a:chOff x="6472085" y="2509518"/>
            <a:chExt cx="608651" cy="1623071"/>
          </a:xfrm>
        </p:grpSpPr>
        <p:sp>
          <p:nvSpPr>
            <p:cNvPr id="27" name="Freeform 26"/>
            <p:cNvSpPr/>
            <p:nvPr/>
          </p:nvSpPr>
          <p:spPr>
            <a:xfrm>
              <a:off x="6472085" y="2509518"/>
              <a:ext cx="608651" cy="1623071"/>
            </a:xfrm>
            <a:custGeom>
              <a:avLst/>
              <a:gdLst/>
              <a:ahLst/>
              <a:cxnLst/>
              <a:rect l="0" t="0" r="0" b="0"/>
              <a:pathLst>
                <a:path w="608651" h="1623071">
                  <a:moveTo>
                    <a:pt x="0" y="1313052"/>
                  </a:moveTo>
                  <a:cubicBezTo>
                    <a:pt x="0" y="1209730"/>
                    <a:pt x="48019" y="1122649"/>
                    <a:pt x="124303" y="1066310"/>
                  </a:cubicBezTo>
                  <a:cubicBezTo>
                    <a:pt x="124303" y="1066310"/>
                    <a:pt x="124303" y="183393"/>
                    <a:pt x="124303" y="183393"/>
                  </a:cubicBezTo>
                  <a:cubicBezTo>
                    <a:pt x="126779" y="34343"/>
                    <a:pt x="256862" y="0"/>
                    <a:pt x="305502" y="0"/>
                  </a:cubicBezTo>
                  <a:cubicBezTo>
                    <a:pt x="354141" y="0"/>
                    <a:pt x="480831" y="32038"/>
                    <a:pt x="484348" y="183393"/>
                  </a:cubicBezTo>
                  <a:cubicBezTo>
                    <a:pt x="484348" y="183393"/>
                    <a:pt x="484348" y="1066310"/>
                    <a:pt x="484348" y="1066310"/>
                  </a:cubicBezTo>
                  <a:cubicBezTo>
                    <a:pt x="560632" y="1122649"/>
                    <a:pt x="608651" y="1209730"/>
                    <a:pt x="608651" y="1313052"/>
                  </a:cubicBezTo>
                  <a:cubicBezTo>
                    <a:pt x="608651" y="1484265"/>
                    <a:pt x="472400" y="1623071"/>
                    <a:pt x="304325" y="1623071"/>
                  </a:cubicBezTo>
                  <a:cubicBezTo>
                    <a:pt x="136251" y="1623071"/>
                    <a:pt x="0" y="1484265"/>
                    <a:pt x="0" y="1313052"/>
                  </a:cubicBezTo>
                  <a:close/>
                </a:path>
              </a:pathLst>
            </a:custGeom>
            <a:solidFill>
              <a:srgbClr val="F1F1F1"/>
            </a:solidFill>
            <a:ln w="7600" cap="flat">
              <a:solidFill>
                <a:srgbClr val="F1F1F1"/>
              </a:solidFill>
              <a:bevel/>
            </a:ln>
          </p:spPr>
        </p:sp>
        <p:sp>
          <p:nvSpPr>
            <p:cNvPr id="28" name="Freeform 27"/>
            <p:cNvSpPr/>
            <p:nvPr/>
          </p:nvSpPr>
          <p:spPr>
            <a:xfrm>
              <a:off x="6548955" y="2587162"/>
              <a:ext cx="454910" cy="1467780"/>
            </a:xfrm>
            <a:custGeom>
              <a:avLst/>
              <a:gdLst/>
              <a:ahLst/>
              <a:cxnLst/>
              <a:rect l="0" t="0" r="0" b="0"/>
              <a:pathLst>
                <a:path w="454910" h="1467780">
                  <a:moveTo>
                    <a:pt x="0" y="1236072"/>
                  </a:moveTo>
                  <a:cubicBezTo>
                    <a:pt x="0" y="1147813"/>
                    <a:pt x="48161" y="1069882"/>
                    <a:pt x="119429" y="1030758"/>
                  </a:cubicBezTo>
                  <a:cubicBezTo>
                    <a:pt x="119154" y="1029557"/>
                    <a:pt x="119429" y="110047"/>
                    <a:pt x="119429" y="110047"/>
                  </a:cubicBezTo>
                  <a:cubicBezTo>
                    <a:pt x="123433" y="16133"/>
                    <a:pt x="204787" y="0"/>
                    <a:pt x="227455" y="0"/>
                  </a:cubicBezTo>
                  <a:cubicBezTo>
                    <a:pt x="250123" y="0"/>
                    <a:pt x="328173" y="11523"/>
                    <a:pt x="335481" y="110047"/>
                  </a:cubicBezTo>
                  <a:cubicBezTo>
                    <a:pt x="335481" y="110047"/>
                    <a:pt x="335756" y="1029557"/>
                    <a:pt x="335481" y="1030758"/>
                  </a:cubicBezTo>
                  <a:cubicBezTo>
                    <a:pt x="406749" y="1069882"/>
                    <a:pt x="454910" y="1147813"/>
                    <a:pt x="454910" y="1236072"/>
                  </a:cubicBezTo>
                  <a:cubicBezTo>
                    <a:pt x="454910" y="1364040"/>
                    <a:pt x="353075" y="1467780"/>
                    <a:pt x="227455" y="1467780"/>
                  </a:cubicBezTo>
                  <a:cubicBezTo>
                    <a:pt x="101835" y="1467780"/>
                    <a:pt x="0" y="1364040"/>
                    <a:pt x="0" y="1236072"/>
                  </a:cubicBezTo>
                  <a:close/>
                </a:path>
              </a:pathLst>
            </a:custGeom>
            <a:solidFill>
              <a:srgbClr val="F9F9F9"/>
            </a:solidFill>
            <a:ln w="7600" cap="flat">
              <a:noFill/>
              <a:bevel/>
            </a:ln>
          </p:spPr>
        </p:sp>
        <p:sp>
          <p:nvSpPr>
            <p:cNvPr id="29" name="Freeform 28"/>
            <p:cNvSpPr/>
            <p:nvPr/>
          </p:nvSpPr>
          <p:spPr>
            <a:xfrm>
              <a:off x="6548955" y="2590672"/>
              <a:ext cx="454909" cy="1460766"/>
            </a:xfrm>
            <a:custGeom>
              <a:avLst/>
              <a:gdLst/>
              <a:ahLst/>
              <a:cxnLst/>
              <a:rect l="0" t="0" r="0" b="0"/>
              <a:pathLst>
                <a:path w="454909" h="1460766">
                  <a:moveTo>
                    <a:pt x="0" y="1230159"/>
                  </a:moveTo>
                  <a:cubicBezTo>
                    <a:pt x="0" y="1142326"/>
                    <a:pt x="48161" y="1064768"/>
                    <a:pt x="119429" y="1025825"/>
                  </a:cubicBezTo>
                  <a:cubicBezTo>
                    <a:pt x="119234" y="1024976"/>
                    <a:pt x="119316" y="561596"/>
                    <a:pt x="119381" y="294208"/>
                  </a:cubicBezTo>
                  <a:lnTo>
                    <a:pt x="335529" y="294208"/>
                  </a:lnTo>
                  <a:cubicBezTo>
                    <a:pt x="335593" y="561596"/>
                    <a:pt x="335676" y="1024976"/>
                    <a:pt x="335481" y="1025825"/>
                  </a:cubicBezTo>
                  <a:cubicBezTo>
                    <a:pt x="406749" y="1064768"/>
                    <a:pt x="454909" y="1142326"/>
                    <a:pt x="454909" y="1230159"/>
                  </a:cubicBezTo>
                  <a:cubicBezTo>
                    <a:pt x="454909" y="1357520"/>
                    <a:pt x="353075" y="1460766"/>
                    <a:pt x="227455" y="1460766"/>
                  </a:cubicBezTo>
                  <a:cubicBezTo>
                    <a:pt x="101835" y="1460766"/>
                    <a:pt x="0" y="1357520"/>
                    <a:pt x="0" y="1230159"/>
                  </a:cubicBezTo>
                </a:path>
              </a:pathLst>
            </a:custGeom>
            <a:solidFill>
              <a:srgbClr val="FFAF00"/>
            </a:solidFill>
            <a:ln w="7600" cap="flat">
              <a:solidFill>
                <a:srgbClr val="FFAF00"/>
              </a:solidFill>
              <a:bevel/>
            </a:ln>
          </p:spPr>
        </p:sp>
        <p:sp>
          <p:nvSpPr>
            <p:cNvPr id="30" name="Text 137"/>
            <p:cNvSpPr txBox="1"/>
            <p:nvPr/>
          </p:nvSpPr>
          <p:spPr>
            <a:xfrm>
              <a:off x="6396410" y="4147789"/>
              <a:ext cx="760000" cy="152000"/>
            </a:xfrm>
            <a:prstGeom prst="rect">
              <a:avLst/>
            </a:prstGeom>
            <a:noFill/>
          </p:spPr>
          <p:txBody>
            <a:bodyPr wrap="square" lIns="0" tIns="0" rIns="0" bIns="0" rtlCol="0" anchor="ctr"/>
            <a:lstStyle/>
            <a:p>
              <a:pPr algn="ctr">
                <a:lnSpc>
                  <a:spcPct val="100000"/>
                </a:lnSpc>
              </a:pPr>
              <a:r>
                <a:rPr sz="1216">
                  <a:solidFill>
                    <a:srgbClr val="FFAF00"/>
                  </a:solidFill>
                  <a:latin typeface="Arial"/>
                </a:rPr>
                <a:t>76%</a:t>
              </a:r>
            </a:p>
          </p:txBody>
        </p:sp>
      </p:grpSp>
      <p:grpSp>
        <p:nvGrpSpPr>
          <p:cNvPr id="31" name="Group 30"/>
          <p:cNvGrpSpPr/>
          <p:nvPr/>
        </p:nvGrpSpPr>
        <p:grpSpPr>
          <a:xfrm>
            <a:off x="7296297" y="2509518"/>
            <a:ext cx="608651" cy="1623071"/>
            <a:chOff x="7296297" y="2509518"/>
            <a:chExt cx="608651" cy="1623071"/>
          </a:xfrm>
        </p:grpSpPr>
        <p:sp>
          <p:nvSpPr>
            <p:cNvPr id="32" name="Freeform 31"/>
            <p:cNvSpPr/>
            <p:nvPr/>
          </p:nvSpPr>
          <p:spPr>
            <a:xfrm>
              <a:off x="7296297" y="2509518"/>
              <a:ext cx="608651" cy="1623071"/>
            </a:xfrm>
            <a:custGeom>
              <a:avLst/>
              <a:gdLst/>
              <a:ahLst/>
              <a:cxnLst/>
              <a:rect l="0" t="0" r="0" b="0"/>
              <a:pathLst>
                <a:path w="608651" h="1623071">
                  <a:moveTo>
                    <a:pt x="0" y="1313052"/>
                  </a:moveTo>
                  <a:cubicBezTo>
                    <a:pt x="0" y="1209730"/>
                    <a:pt x="48019" y="1122649"/>
                    <a:pt x="124303" y="1066310"/>
                  </a:cubicBezTo>
                  <a:cubicBezTo>
                    <a:pt x="124303" y="1066310"/>
                    <a:pt x="124303" y="183393"/>
                    <a:pt x="124303" y="183393"/>
                  </a:cubicBezTo>
                  <a:cubicBezTo>
                    <a:pt x="126779" y="34343"/>
                    <a:pt x="256862" y="0"/>
                    <a:pt x="305502" y="0"/>
                  </a:cubicBezTo>
                  <a:cubicBezTo>
                    <a:pt x="354141" y="0"/>
                    <a:pt x="480831" y="32038"/>
                    <a:pt x="484348" y="183393"/>
                  </a:cubicBezTo>
                  <a:cubicBezTo>
                    <a:pt x="484348" y="183393"/>
                    <a:pt x="484348" y="1066310"/>
                    <a:pt x="484348" y="1066310"/>
                  </a:cubicBezTo>
                  <a:cubicBezTo>
                    <a:pt x="560632" y="1122649"/>
                    <a:pt x="608651" y="1209730"/>
                    <a:pt x="608651" y="1313052"/>
                  </a:cubicBezTo>
                  <a:cubicBezTo>
                    <a:pt x="608651" y="1484265"/>
                    <a:pt x="472400" y="1623071"/>
                    <a:pt x="304325" y="1623071"/>
                  </a:cubicBezTo>
                  <a:cubicBezTo>
                    <a:pt x="136251" y="1623071"/>
                    <a:pt x="0" y="1484265"/>
                    <a:pt x="0" y="1313052"/>
                  </a:cubicBezTo>
                  <a:close/>
                </a:path>
              </a:pathLst>
            </a:custGeom>
            <a:solidFill>
              <a:srgbClr val="F1F1F1"/>
            </a:solidFill>
            <a:ln w="7600" cap="flat">
              <a:solidFill>
                <a:srgbClr val="F1F1F1"/>
              </a:solidFill>
              <a:bevel/>
            </a:ln>
          </p:spPr>
        </p:sp>
        <p:sp>
          <p:nvSpPr>
            <p:cNvPr id="33" name="Freeform 32"/>
            <p:cNvSpPr/>
            <p:nvPr/>
          </p:nvSpPr>
          <p:spPr>
            <a:xfrm>
              <a:off x="7373167" y="2587162"/>
              <a:ext cx="454910" cy="1467780"/>
            </a:xfrm>
            <a:custGeom>
              <a:avLst/>
              <a:gdLst/>
              <a:ahLst/>
              <a:cxnLst/>
              <a:rect l="0" t="0" r="0" b="0"/>
              <a:pathLst>
                <a:path w="454910" h="1467780">
                  <a:moveTo>
                    <a:pt x="0" y="1236072"/>
                  </a:moveTo>
                  <a:cubicBezTo>
                    <a:pt x="0" y="1147813"/>
                    <a:pt x="48161" y="1069882"/>
                    <a:pt x="119429" y="1030758"/>
                  </a:cubicBezTo>
                  <a:cubicBezTo>
                    <a:pt x="119154" y="1029557"/>
                    <a:pt x="119429" y="110047"/>
                    <a:pt x="119429" y="110047"/>
                  </a:cubicBezTo>
                  <a:cubicBezTo>
                    <a:pt x="123433" y="16133"/>
                    <a:pt x="204787" y="0"/>
                    <a:pt x="227455" y="0"/>
                  </a:cubicBezTo>
                  <a:cubicBezTo>
                    <a:pt x="250123" y="0"/>
                    <a:pt x="328173" y="11523"/>
                    <a:pt x="335481" y="110047"/>
                  </a:cubicBezTo>
                  <a:cubicBezTo>
                    <a:pt x="335481" y="110047"/>
                    <a:pt x="335756" y="1029557"/>
                    <a:pt x="335481" y="1030758"/>
                  </a:cubicBezTo>
                  <a:cubicBezTo>
                    <a:pt x="406749" y="1069882"/>
                    <a:pt x="454910" y="1147813"/>
                    <a:pt x="454910" y="1236072"/>
                  </a:cubicBezTo>
                  <a:cubicBezTo>
                    <a:pt x="454910" y="1364040"/>
                    <a:pt x="353075" y="1467780"/>
                    <a:pt x="227455" y="1467780"/>
                  </a:cubicBezTo>
                  <a:cubicBezTo>
                    <a:pt x="101835" y="1467780"/>
                    <a:pt x="0" y="1364040"/>
                    <a:pt x="0" y="1236072"/>
                  </a:cubicBezTo>
                  <a:close/>
                </a:path>
              </a:pathLst>
            </a:custGeom>
            <a:solidFill>
              <a:srgbClr val="F9F9F9"/>
            </a:solidFill>
            <a:ln w="7600" cap="flat">
              <a:noFill/>
              <a:bevel/>
            </a:ln>
          </p:spPr>
        </p:sp>
        <p:sp>
          <p:nvSpPr>
            <p:cNvPr id="34" name="Freeform 33"/>
            <p:cNvSpPr/>
            <p:nvPr/>
          </p:nvSpPr>
          <p:spPr>
            <a:xfrm>
              <a:off x="7373167" y="2590672"/>
              <a:ext cx="454909" cy="1460766"/>
            </a:xfrm>
            <a:custGeom>
              <a:avLst/>
              <a:gdLst/>
              <a:ahLst/>
              <a:cxnLst/>
              <a:rect l="0" t="0" r="0" b="0"/>
              <a:pathLst>
                <a:path w="454909" h="1460766">
                  <a:moveTo>
                    <a:pt x="0" y="1230159"/>
                  </a:moveTo>
                  <a:cubicBezTo>
                    <a:pt x="0" y="1142326"/>
                    <a:pt x="48161" y="1064768"/>
                    <a:pt x="119429" y="1025825"/>
                  </a:cubicBezTo>
                  <a:cubicBezTo>
                    <a:pt x="119260" y="1025092"/>
                    <a:pt x="119299" y="679149"/>
                    <a:pt x="119354" y="412600"/>
                  </a:cubicBezTo>
                  <a:lnTo>
                    <a:pt x="335556" y="412600"/>
                  </a:lnTo>
                  <a:cubicBezTo>
                    <a:pt x="335611" y="679149"/>
                    <a:pt x="335649" y="1025092"/>
                    <a:pt x="335481" y="1025825"/>
                  </a:cubicBezTo>
                  <a:cubicBezTo>
                    <a:pt x="406749" y="1064768"/>
                    <a:pt x="454909" y="1142326"/>
                    <a:pt x="454909" y="1230159"/>
                  </a:cubicBezTo>
                  <a:cubicBezTo>
                    <a:pt x="454909" y="1357520"/>
                    <a:pt x="353075" y="1460766"/>
                    <a:pt x="227455" y="1460766"/>
                  </a:cubicBezTo>
                  <a:cubicBezTo>
                    <a:pt x="101835" y="1460766"/>
                    <a:pt x="0" y="1357520"/>
                    <a:pt x="0" y="1230159"/>
                  </a:cubicBezTo>
                </a:path>
              </a:pathLst>
            </a:custGeom>
            <a:solidFill>
              <a:srgbClr val="2DA2BF"/>
            </a:solidFill>
            <a:ln w="7600" cap="flat">
              <a:solidFill>
                <a:srgbClr val="2DA2BF"/>
              </a:solidFill>
              <a:bevel/>
            </a:ln>
          </p:spPr>
        </p:sp>
        <p:sp>
          <p:nvSpPr>
            <p:cNvPr id="35" name="Text 138"/>
            <p:cNvSpPr txBox="1"/>
            <p:nvPr/>
          </p:nvSpPr>
          <p:spPr>
            <a:xfrm>
              <a:off x="7220622" y="4147789"/>
              <a:ext cx="760000" cy="152000"/>
            </a:xfrm>
            <a:prstGeom prst="rect">
              <a:avLst/>
            </a:prstGeom>
            <a:noFill/>
          </p:spPr>
          <p:txBody>
            <a:bodyPr wrap="square" lIns="0" tIns="0" rIns="0" bIns="0" rtlCol="0" anchor="ctr"/>
            <a:lstStyle/>
            <a:p>
              <a:pPr algn="ctr">
                <a:lnSpc>
                  <a:spcPct val="100000"/>
                </a:lnSpc>
              </a:pPr>
              <a:r>
                <a:rPr sz="1216">
                  <a:solidFill>
                    <a:srgbClr val="2DA2BF"/>
                  </a:solidFill>
                  <a:latin typeface="Arial"/>
                </a:rPr>
                <a:t>68%</a:t>
              </a:r>
            </a:p>
          </p:txBody>
        </p:sp>
      </p:grpSp>
      <p:sp>
        <p:nvSpPr>
          <p:cNvPr id="36" name="Freeform 35"/>
          <p:cNvSpPr/>
          <p:nvPr/>
        </p:nvSpPr>
        <p:spPr>
          <a:xfrm>
            <a:off x="3891359" y="3542160"/>
            <a:ext cx="98800" cy="98800"/>
          </a:xfrm>
          <a:custGeom>
            <a:avLst/>
            <a:gdLst>
              <a:gd name="rtl" fmla="*/ 127858 w 98800"/>
              <a:gd name="rtt" fmla="*/ -83600 h 98800"/>
              <a:gd name="rtr" fmla="*/ 1450258 w 98800"/>
              <a:gd name="rtb" fmla="*/ 182400 h 98800"/>
            </a:gdLst>
            <a:ahLst/>
            <a:cxnLst/>
            <a:rect l="rtl" t="rtt" r="rtr" b="rtb"/>
            <a:pathLst>
              <a:path w="98800" h="98800">
                <a:moveTo>
                  <a:pt x="0" y="0"/>
                </a:moveTo>
                <a:moveTo>
                  <a:pt x="98800" y="49400"/>
                </a:moveTo>
                <a:cubicBezTo>
                  <a:pt x="98800" y="76683"/>
                  <a:pt x="76683" y="98800"/>
                  <a:pt x="49400" y="98800"/>
                </a:cubicBezTo>
                <a:cubicBezTo>
                  <a:pt x="22117" y="98800"/>
                  <a:pt x="0" y="76683"/>
                  <a:pt x="0" y="49400"/>
                </a:cubicBezTo>
                <a:cubicBezTo>
                  <a:pt x="0" y="22117"/>
                  <a:pt x="22117" y="0"/>
                  <a:pt x="49400" y="0"/>
                </a:cubicBezTo>
                <a:cubicBezTo>
                  <a:pt x="76683" y="0"/>
                  <a:pt x="98800" y="22117"/>
                  <a:pt x="98800" y="49400"/>
                </a:cubicBezTo>
                <a:close/>
                <a:lnTo>
                  <a:pt x="98800" y="49400"/>
                </a:lnTo>
                <a:close/>
              </a:path>
            </a:pathLst>
          </a:custGeom>
          <a:solidFill>
            <a:srgbClr val="2DA2BF"/>
          </a:solidFill>
          <a:ln w="7600" cap="flat">
            <a:solidFill>
              <a:srgbClr val="2DA2BF"/>
            </a:solidFill>
            <a:bevel/>
          </a:ln>
        </p:spPr>
        <p:txBody>
          <a:bodyPr wrap="square" lIns="0" tIns="0" rIns="0" bIns="0" rtlCol="0" anchor="ctr"/>
          <a:lstStyle/>
          <a:p>
            <a:pPr algn="ctr">
              <a:lnSpc>
                <a:spcPct val="100000"/>
              </a:lnSpc>
            </a:pPr>
            <a:r>
              <a:rPr sz="1292">
                <a:solidFill>
                  <a:srgbClr val="000000"/>
                </a:solidFill>
                <a:latin typeface="Arial"/>
              </a:rPr>
              <a:t>Nationale Jeune</a:t>
            </a:r>
          </a:p>
        </p:txBody>
      </p:sp>
      <p:sp>
        <p:nvSpPr>
          <p:cNvPr id="37" name="Freeform 36"/>
          <p:cNvSpPr/>
          <p:nvPr/>
        </p:nvSpPr>
        <p:spPr>
          <a:xfrm>
            <a:off x="3891359" y="3271654"/>
            <a:ext cx="98800" cy="98800"/>
          </a:xfrm>
          <a:custGeom>
            <a:avLst/>
            <a:gdLst>
              <a:gd name="rtl" fmla="*/ 127921 w 98800"/>
              <a:gd name="rtt" fmla="*/ -83600 h 98800"/>
              <a:gd name="rtr" fmla="*/ 1245121 w 98800"/>
              <a:gd name="rtb" fmla="*/ 182400 h 98800"/>
            </a:gdLst>
            <a:ahLst/>
            <a:cxnLst/>
            <a:rect l="rtl" t="rtt" r="rtr" b="rtb"/>
            <a:pathLst>
              <a:path w="98800" h="98800">
                <a:moveTo>
                  <a:pt x="0" y="0"/>
                </a:moveTo>
                <a:moveTo>
                  <a:pt x="98800" y="49400"/>
                </a:moveTo>
                <a:cubicBezTo>
                  <a:pt x="98800" y="76683"/>
                  <a:pt x="76683" y="98800"/>
                  <a:pt x="49400" y="98800"/>
                </a:cubicBezTo>
                <a:cubicBezTo>
                  <a:pt x="22117" y="98800"/>
                  <a:pt x="0" y="76683"/>
                  <a:pt x="0" y="49400"/>
                </a:cubicBezTo>
                <a:cubicBezTo>
                  <a:pt x="0" y="22117"/>
                  <a:pt x="22117" y="0"/>
                  <a:pt x="49400" y="0"/>
                </a:cubicBezTo>
                <a:cubicBezTo>
                  <a:pt x="76683" y="0"/>
                  <a:pt x="98800" y="22117"/>
                  <a:pt x="98800" y="49400"/>
                </a:cubicBezTo>
                <a:close/>
                <a:lnTo>
                  <a:pt x="98800" y="49400"/>
                </a:lnTo>
                <a:close/>
              </a:path>
            </a:pathLst>
          </a:custGeom>
          <a:solidFill>
            <a:srgbClr val="FFAF00"/>
          </a:solidFill>
          <a:ln w="7600" cap="flat">
            <a:solidFill>
              <a:srgbClr val="FFAF00"/>
            </a:solidFill>
            <a:bevel/>
          </a:ln>
        </p:spPr>
        <p:txBody>
          <a:bodyPr wrap="square" lIns="0" tIns="0" rIns="0" bIns="0" rtlCol="0" anchor="ctr"/>
          <a:lstStyle/>
          <a:p>
            <a:pPr algn="ctr">
              <a:lnSpc>
                <a:spcPct val="100000"/>
              </a:lnSpc>
            </a:pPr>
            <a:r>
              <a:rPr lang="fr-FR" sz="1292" dirty="0" smtClean="0">
                <a:solidFill>
                  <a:srgbClr val="000000"/>
                </a:solidFill>
                <a:latin typeface="Arial"/>
              </a:rPr>
              <a:t>Tanger Jeune</a:t>
            </a:r>
            <a:endParaRPr lang="fr-FR" sz="1292" dirty="0">
              <a:solidFill>
                <a:srgbClr val="000000"/>
              </a:solidFill>
              <a:latin typeface="Arial"/>
            </a:endParaRPr>
          </a:p>
        </p:txBody>
      </p:sp>
      <p:sp>
        <p:nvSpPr>
          <p:cNvPr id="38" name="Freeform 37"/>
          <p:cNvSpPr/>
          <p:nvPr/>
        </p:nvSpPr>
        <p:spPr>
          <a:xfrm>
            <a:off x="3891359" y="3001147"/>
            <a:ext cx="98800" cy="98800"/>
          </a:xfrm>
          <a:custGeom>
            <a:avLst/>
            <a:gdLst>
              <a:gd name="rtl" fmla="*/ 127926 w 98800"/>
              <a:gd name="rtt" fmla="*/ -83600 h 98800"/>
              <a:gd name="rtr" fmla="*/ 1229926 w 98800"/>
              <a:gd name="rtb" fmla="*/ 182400 h 98800"/>
            </a:gdLst>
            <a:ahLst/>
            <a:cxnLst/>
            <a:rect l="rtl" t="rtt" r="rtr" b="rtb"/>
            <a:pathLst>
              <a:path w="98800" h="98800">
                <a:moveTo>
                  <a:pt x="0" y="0"/>
                </a:moveTo>
                <a:moveTo>
                  <a:pt x="98800" y="49400"/>
                </a:moveTo>
                <a:cubicBezTo>
                  <a:pt x="98800" y="76683"/>
                  <a:pt x="76683" y="98800"/>
                  <a:pt x="49400" y="98800"/>
                </a:cubicBezTo>
                <a:cubicBezTo>
                  <a:pt x="22117" y="98800"/>
                  <a:pt x="0" y="76683"/>
                  <a:pt x="0" y="49400"/>
                </a:cubicBezTo>
                <a:cubicBezTo>
                  <a:pt x="0" y="22117"/>
                  <a:pt x="22117" y="0"/>
                  <a:pt x="49400" y="0"/>
                </a:cubicBezTo>
                <a:cubicBezTo>
                  <a:pt x="76683" y="0"/>
                  <a:pt x="98800" y="22117"/>
                  <a:pt x="98800" y="49400"/>
                </a:cubicBezTo>
                <a:close/>
                <a:lnTo>
                  <a:pt x="98800" y="49400"/>
                </a:lnTo>
                <a:close/>
              </a:path>
            </a:pathLst>
          </a:custGeom>
          <a:solidFill>
            <a:srgbClr val="EE7C31"/>
          </a:solidFill>
          <a:ln w="7600" cap="flat">
            <a:solidFill>
              <a:srgbClr val="EE7C31"/>
            </a:solidFill>
            <a:bevel/>
          </a:ln>
        </p:spPr>
        <p:txBody>
          <a:bodyPr wrap="square" lIns="0" tIns="0" rIns="0" bIns="0" rtlCol="0" anchor="ctr"/>
          <a:lstStyle/>
          <a:p>
            <a:pPr algn="ctr">
              <a:lnSpc>
                <a:spcPct val="100000"/>
              </a:lnSpc>
            </a:pPr>
            <a:r>
              <a:rPr lang="fr-FR" sz="1292" dirty="0" smtClean="0">
                <a:solidFill>
                  <a:srgbClr val="000000"/>
                </a:solidFill>
                <a:latin typeface="Arial"/>
              </a:rPr>
              <a:t>Tanger Totale</a:t>
            </a:r>
            <a:endParaRPr lang="fr-FR" sz="1292" dirty="0">
              <a:solidFill>
                <a:srgbClr val="000000"/>
              </a:solidFill>
              <a:latin typeface="Arial"/>
            </a:endParaRPr>
          </a:p>
        </p:txBody>
      </p:sp>
      <p:sp>
        <p:nvSpPr>
          <p:cNvPr id="3" name="TextBox 2"/>
          <p:cNvSpPr txBox="1"/>
          <p:nvPr/>
        </p:nvSpPr>
        <p:spPr>
          <a:xfrm>
            <a:off x="652754" y="1782051"/>
            <a:ext cx="3327882" cy="646331"/>
          </a:xfrm>
          <a:prstGeom prst="rect">
            <a:avLst/>
          </a:prstGeom>
          <a:noFill/>
        </p:spPr>
        <p:txBody>
          <a:bodyPr wrap="square" rtlCol="0">
            <a:spAutoFit/>
          </a:bodyPr>
          <a:lstStyle/>
          <a:p>
            <a:pPr algn="ctr"/>
            <a:r>
              <a:rPr lang="fr-FR" b="1" dirty="0" smtClean="0">
                <a:solidFill>
                  <a:schemeClr val="tx1">
                    <a:lumMod val="50000"/>
                    <a:lumOff val="50000"/>
                  </a:schemeClr>
                </a:solidFill>
              </a:rPr>
              <a:t>Part des chômeurs depuis une année et plus</a:t>
            </a:r>
            <a:endParaRPr lang="fr-FR" b="1" dirty="0">
              <a:solidFill>
                <a:schemeClr val="tx1">
                  <a:lumMod val="50000"/>
                  <a:lumOff val="50000"/>
                </a:schemeClr>
              </a:solidFill>
            </a:endParaRPr>
          </a:p>
        </p:txBody>
      </p:sp>
      <p:sp>
        <p:nvSpPr>
          <p:cNvPr id="40" name="TextBox 39"/>
          <p:cNvSpPr txBox="1"/>
          <p:nvPr/>
        </p:nvSpPr>
        <p:spPr>
          <a:xfrm>
            <a:off x="5112468" y="1783841"/>
            <a:ext cx="3327882" cy="646331"/>
          </a:xfrm>
          <a:prstGeom prst="rect">
            <a:avLst/>
          </a:prstGeom>
          <a:noFill/>
        </p:spPr>
        <p:txBody>
          <a:bodyPr wrap="square" rtlCol="0">
            <a:spAutoFit/>
          </a:bodyPr>
          <a:lstStyle/>
          <a:p>
            <a:pPr algn="ctr"/>
            <a:r>
              <a:rPr lang="fr-FR" b="1" dirty="0" smtClean="0">
                <a:solidFill>
                  <a:schemeClr val="tx1">
                    <a:lumMod val="50000"/>
                    <a:lumOff val="50000"/>
                  </a:schemeClr>
                </a:solidFill>
              </a:rPr>
              <a:t>Part des chômeurs n’ayant jamais travaillé</a:t>
            </a:r>
            <a:endParaRPr lang="fr-FR" b="1" dirty="0">
              <a:solidFill>
                <a:schemeClr val="tx1">
                  <a:lumMod val="50000"/>
                  <a:lumOff val="50000"/>
                </a:schemeClr>
              </a:solidFill>
            </a:endParaRPr>
          </a:p>
        </p:txBody>
      </p:sp>
    </p:spTree>
    <p:extLst>
      <p:ext uri="{BB962C8B-B14F-4D97-AF65-F5344CB8AC3E}">
        <p14:creationId xmlns:p14="http://schemas.microsoft.com/office/powerpoint/2010/main" val="2414777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1000"/>
                                        <p:tgtEl>
                                          <p:spTgt spid="40"/>
                                        </p:tgtEl>
                                      </p:cBhvr>
                                    </p:animEffect>
                                    <p:anim calcmode="lin" valueType="num">
                                      <p:cBhvr>
                                        <p:cTn id="60" dur="1000" fill="hold"/>
                                        <p:tgtEl>
                                          <p:spTgt spid="40"/>
                                        </p:tgtEl>
                                        <p:attrNameLst>
                                          <p:attrName>ppt_x</p:attrName>
                                        </p:attrNameLst>
                                      </p:cBhvr>
                                      <p:tavLst>
                                        <p:tav tm="0">
                                          <p:val>
                                            <p:strVal val="#ppt_x"/>
                                          </p:val>
                                        </p:tav>
                                        <p:tav tm="100000">
                                          <p:val>
                                            <p:strVal val="#ppt_x"/>
                                          </p:val>
                                        </p:tav>
                                      </p:tavLst>
                                    </p:anim>
                                    <p:anim calcmode="lin" valueType="num">
                                      <p:cBhvr>
                                        <p:cTn id="6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36" grpId="0" animBg="1"/>
      <p:bldP spid="37" grpId="0" animBg="1"/>
      <p:bldP spid="38" grpId="0" animBg="1"/>
      <p:bldP spid="3"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sp>
        <p:nvSpPr>
          <p:cNvPr id="6" name="Titre 1"/>
          <p:cNvSpPr>
            <a:spLocks noGrp="1"/>
          </p:cNvSpPr>
          <p:nvPr>
            <p:ph type="title"/>
          </p:nvPr>
        </p:nvSpPr>
        <p:spPr>
          <a:xfrm>
            <a:off x="457199" y="436645"/>
            <a:ext cx="8229600" cy="1143000"/>
          </a:xfrm>
        </p:spPr>
        <p:txBody>
          <a:bodyPr>
            <a:normAutofit/>
          </a:bodyPr>
          <a:lstStyle/>
          <a:p>
            <a:r>
              <a:rPr lang="fr-FR" sz="2400" dirty="0">
                <a:solidFill>
                  <a:schemeClr val="accent2">
                    <a:lumMod val="50000"/>
                  </a:schemeClr>
                </a:solidFill>
              </a:rPr>
              <a:t>Sous-utilisation de la main d’œuvre jeune: </a:t>
            </a:r>
            <a:r>
              <a:rPr lang="fr-FR" sz="2400" b="1" dirty="0">
                <a:solidFill>
                  <a:schemeClr val="accent2">
                    <a:lumMod val="50000"/>
                  </a:schemeClr>
                </a:solidFill>
              </a:rPr>
              <a:t>Le chômage </a:t>
            </a:r>
          </a:p>
        </p:txBody>
      </p:sp>
      <p:graphicFrame>
        <p:nvGraphicFramePr>
          <p:cNvPr id="7" name="Chart 6"/>
          <p:cNvGraphicFramePr>
            <a:graphicFrameLocks/>
          </p:cNvGraphicFramePr>
          <p:nvPr>
            <p:extLst>
              <p:ext uri="{D42A27DB-BD31-4B8C-83A1-F6EECF244321}">
                <p14:modId xmlns:p14="http://schemas.microsoft.com/office/powerpoint/2010/main" val="3874915258"/>
              </p:ext>
            </p:extLst>
          </p:nvPr>
        </p:nvGraphicFramePr>
        <p:xfrm>
          <a:off x="117296" y="1700808"/>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7"/>
          <p:cNvGraphicFramePr>
            <a:graphicFrameLocks/>
          </p:cNvGraphicFramePr>
          <p:nvPr>
            <p:extLst>
              <p:ext uri="{D42A27DB-BD31-4B8C-83A1-F6EECF244321}">
                <p14:modId xmlns:p14="http://schemas.microsoft.com/office/powerpoint/2010/main" val="4226309875"/>
              </p:ext>
            </p:extLst>
          </p:nvPr>
        </p:nvGraphicFramePr>
        <p:xfrm>
          <a:off x="4454703" y="1700808"/>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p:cNvSpPr txBox="1"/>
          <p:nvPr/>
        </p:nvSpPr>
        <p:spPr>
          <a:xfrm>
            <a:off x="228598" y="4565171"/>
            <a:ext cx="8686801" cy="1477328"/>
          </a:xfrm>
          <a:prstGeom prst="rect">
            <a:avLst/>
          </a:prstGeom>
          <a:noFill/>
        </p:spPr>
        <p:txBody>
          <a:bodyPr wrap="square" rtlCol="0">
            <a:spAutoFit/>
          </a:bodyPr>
          <a:lstStyle/>
          <a:p>
            <a:pPr algn="ctr"/>
            <a:r>
              <a:rPr lang="fr-FR" dirty="0" smtClean="0"/>
              <a:t>Dans la région de </a:t>
            </a:r>
            <a:r>
              <a:rPr lang="fr-FR" dirty="0"/>
              <a:t>T</a:t>
            </a:r>
            <a:r>
              <a:rPr lang="fr-FR" dirty="0" smtClean="0"/>
              <a:t>anger, 7 jeunes chômeurs </a:t>
            </a:r>
            <a:r>
              <a:rPr lang="fr-FR" dirty="0"/>
              <a:t>sur 10 sont disposés à accepter un emploi dans n’importe quel </a:t>
            </a:r>
            <a:r>
              <a:rPr lang="fr-FR" b="1" dirty="0"/>
              <a:t>secteur d’emploi</a:t>
            </a:r>
            <a:r>
              <a:rPr lang="fr-FR" dirty="0"/>
              <a:t>, </a:t>
            </a:r>
            <a:r>
              <a:rPr lang="fr-FR" dirty="0" smtClean="0"/>
              <a:t>près de 20% </a:t>
            </a:r>
            <a:r>
              <a:rPr lang="fr-FR" dirty="0"/>
              <a:t>préfèrent le secteur privé et seulement </a:t>
            </a:r>
            <a:r>
              <a:rPr lang="fr-FR" dirty="0" smtClean="0"/>
              <a:t>6,1% </a:t>
            </a:r>
            <a:r>
              <a:rPr lang="fr-FR" dirty="0"/>
              <a:t>optent pour le secteur public. </a:t>
            </a:r>
            <a:endParaRPr lang="fr-FR" dirty="0" smtClean="0"/>
          </a:p>
          <a:p>
            <a:pPr algn="ctr"/>
            <a:r>
              <a:rPr lang="fr-FR" dirty="0" smtClean="0"/>
              <a:t>Du </a:t>
            </a:r>
            <a:r>
              <a:rPr lang="fr-FR" dirty="0"/>
              <a:t>point de vue </a:t>
            </a:r>
            <a:r>
              <a:rPr lang="fr-FR" b="1" dirty="0"/>
              <a:t>statut dans l’emploi </a:t>
            </a:r>
            <a:r>
              <a:rPr lang="fr-FR" dirty="0"/>
              <a:t>recherché, l’initiative personnelle, visant le montage d’un projet personnel ou le lancement dans des professions libérales, reste limitée. </a:t>
            </a:r>
            <a:endParaRPr lang="fr-FR" dirty="0"/>
          </a:p>
        </p:txBody>
      </p:sp>
    </p:spTree>
    <p:extLst>
      <p:ext uri="{BB962C8B-B14F-4D97-AF65-F5344CB8AC3E}">
        <p14:creationId xmlns:p14="http://schemas.microsoft.com/office/powerpoint/2010/main" val="8236755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64704"/>
            <a:ext cx="8229600" cy="1143000"/>
          </a:xfrm>
        </p:spPr>
        <p:txBody>
          <a:bodyPr>
            <a:normAutofit/>
          </a:bodyPr>
          <a:lstStyle/>
          <a:p>
            <a:r>
              <a:rPr lang="fr-FR" sz="2400" dirty="0">
                <a:solidFill>
                  <a:schemeClr val="accent2">
                    <a:lumMod val="50000"/>
                  </a:schemeClr>
                </a:solidFill>
              </a:rPr>
              <a:t>Sous-utilisation de la main d’œuvre jeune: </a:t>
            </a:r>
            <a:r>
              <a:rPr lang="fr-FR" sz="2400" b="1" dirty="0">
                <a:solidFill>
                  <a:schemeClr val="accent2">
                    <a:lumMod val="50000"/>
                  </a:schemeClr>
                </a:solidFill>
              </a:rPr>
              <a:t>Le sous-emploi</a:t>
            </a:r>
          </a:p>
        </p:txBody>
      </p:sp>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sp>
        <p:nvSpPr>
          <p:cNvPr id="53" name="Rectangle 52"/>
          <p:cNvSpPr/>
          <p:nvPr/>
        </p:nvSpPr>
        <p:spPr>
          <a:xfrm>
            <a:off x="791580" y="1988840"/>
            <a:ext cx="7581528" cy="1015663"/>
          </a:xfrm>
          <a:prstGeom prst="rect">
            <a:avLst/>
          </a:prstGeom>
        </p:spPr>
        <p:txBody>
          <a:bodyPr wrap="square">
            <a:spAutoFit/>
          </a:bodyPr>
          <a:lstStyle/>
          <a:p>
            <a:pPr algn="just"/>
            <a:endParaRPr lang="fr-FR" sz="2000" dirty="0"/>
          </a:p>
          <a:p>
            <a:pPr algn="just"/>
            <a:endParaRPr lang="fr-FR" sz="2000" dirty="0" smtClean="0"/>
          </a:p>
          <a:p>
            <a:pPr algn="just"/>
            <a:endParaRPr lang="fr-FR" sz="2000" dirty="0"/>
          </a:p>
        </p:txBody>
      </p:sp>
      <p:graphicFrame>
        <p:nvGraphicFramePr>
          <p:cNvPr id="7" name="Chart 6"/>
          <p:cNvGraphicFramePr>
            <a:graphicFrameLocks/>
          </p:cNvGraphicFramePr>
          <p:nvPr>
            <p:extLst>
              <p:ext uri="{D42A27DB-BD31-4B8C-83A1-F6EECF244321}">
                <p14:modId xmlns:p14="http://schemas.microsoft.com/office/powerpoint/2010/main" val="3878765932"/>
              </p:ext>
            </p:extLst>
          </p:nvPr>
        </p:nvGraphicFramePr>
        <p:xfrm>
          <a:off x="693912" y="2074289"/>
          <a:ext cx="7776864" cy="374786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036772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graphicFrame>
        <p:nvGraphicFramePr>
          <p:cNvPr id="5" name="Chart 4"/>
          <p:cNvGraphicFramePr>
            <a:graphicFrameLocks/>
          </p:cNvGraphicFramePr>
          <p:nvPr>
            <p:extLst>
              <p:ext uri="{D42A27DB-BD31-4B8C-83A1-F6EECF244321}">
                <p14:modId xmlns:p14="http://schemas.microsoft.com/office/powerpoint/2010/main" val="2944799329"/>
              </p:ext>
            </p:extLst>
          </p:nvPr>
        </p:nvGraphicFramePr>
        <p:xfrm>
          <a:off x="251520" y="1907704"/>
          <a:ext cx="8568952" cy="4081034"/>
        </p:xfrm>
        <a:graphic>
          <a:graphicData uri="http://schemas.openxmlformats.org/drawingml/2006/chart">
            <c:chart xmlns:c="http://schemas.openxmlformats.org/drawingml/2006/chart" xmlns:r="http://schemas.openxmlformats.org/officeDocument/2006/relationships" r:id="rId4"/>
          </a:graphicData>
        </a:graphic>
      </p:graphicFrame>
      <p:sp>
        <p:nvSpPr>
          <p:cNvPr id="7" name="Titre 1"/>
          <p:cNvSpPr>
            <a:spLocks noGrp="1"/>
          </p:cNvSpPr>
          <p:nvPr>
            <p:ph type="title"/>
          </p:nvPr>
        </p:nvSpPr>
        <p:spPr>
          <a:xfrm>
            <a:off x="467544" y="764704"/>
            <a:ext cx="8229600" cy="1143000"/>
          </a:xfrm>
        </p:spPr>
        <p:txBody>
          <a:bodyPr>
            <a:normAutofit/>
          </a:bodyPr>
          <a:lstStyle/>
          <a:p>
            <a:r>
              <a:rPr lang="fr-FR" sz="2400" dirty="0">
                <a:solidFill>
                  <a:schemeClr val="accent2">
                    <a:lumMod val="50000"/>
                  </a:schemeClr>
                </a:solidFill>
              </a:rPr>
              <a:t>Sous-utilisation de la main d’œuvre jeune: </a:t>
            </a:r>
            <a:r>
              <a:rPr lang="fr-FR" sz="2400" b="1" dirty="0">
                <a:solidFill>
                  <a:schemeClr val="accent2">
                    <a:lumMod val="50000"/>
                  </a:schemeClr>
                </a:solidFill>
              </a:rPr>
              <a:t>Le sous-emploi</a:t>
            </a:r>
          </a:p>
        </p:txBody>
      </p:sp>
    </p:spTree>
    <p:extLst>
      <p:ext uri="{BB962C8B-B14F-4D97-AF65-F5344CB8AC3E}">
        <p14:creationId xmlns:p14="http://schemas.microsoft.com/office/powerpoint/2010/main" val="38506281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sp>
        <p:nvSpPr>
          <p:cNvPr id="53" name="Rectangle 52"/>
          <p:cNvSpPr/>
          <p:nvPr/>
        </p:nvSpPr>
        <p:spPr>
          <a:xfrm>
            <a:off x="791580" y="1988840"/>
            <a:ext cx="7581528" cy="707886"/>
          </a:xfrm>
          <a:prstGeom prst="rect">
            <a:avLst/>
          </a:prstGeom>
        </p:spPr>
        <p:txBody>
          <a:bodyPr wrap="square">
            <a:spAutoFit/>
          </a:bodyPr>
          <a:lstStyle/>
          <a:p>
            <a:pPr algn="just"/>
            <a:endParaRPr lang="fr-FR" sz="2000" dirty="0"/>
          </a:p>
          <a:p>
            <a:pPr algn="just"/>
            <a:endParaRPr lang="fr-FR" sz="2000" dirty="0"/>
          </a:p>
        </p:txBody>
      </p:sp>
      <p:sp>
        <p:nvSpPr>
          <p:cNvPr id="3" name="TextBox 2"/>
          <p:cNvSpPr txBox="1"/>
          <p:nvPr/>
        </p:nvSpPr>
        <p:spPr>
          <a:xfrm>
            <a:off x="287720" y="5075477"/>
            <a:ext cx="8559159" cy="923330"/>
          </a:xfrm>
          <a:prstGeom prst="rect">
            <a:avLst/>
          </a:prstGeom>
          <a:noFill/>
        </p:spPr>
        <p:txBody>
          <a:bodyPr wrap="square" rtlCol="0">
            <a:spAutoFit/>
          </a:bodyPr>
          <a:lstStyle/>
          <a:p>
            <a:pPr algn="ctr"/>
            <a:r>
              <a:rPr lang="fr-FR" dirty="0" smtClean="0"/>
              <a:t>La majorité </a:t>
            </a:r>
            <a:r>
              <a:rPr lang="fr-FR" dirty="0"/>
              <a:t>des jeunes </a:t>
            </a:r>
            <a:r>
              <a:rPr lang="fr-FR" dirty="0"/>
              <a:t>sous-employés travaillent </a:t>
            </a:r>
            <a:r>
              <a:rPr lang="fr-FR" dirty="0"/>
              <a:t>dans le secteur </a:t>
            </a:r>
            <a:r>
              <a:rPr lang="fr-FR" dirty="0"/>
              <a:t>privé </a:t>
            </a:r>
            <a:r>
              <a:rPr lang="fr-FR" dirty="0" smtClean="0"/>
              <a:t>(</a:t>
            </a:r>
            <a:r>
              <a:rPr lang="fr-FR" dirty="0"/>
              <a:t>RT: 97,7%. RJ: 99,8 %. NJ:98,6</a:t>
            </a:r>
            <a:r>
              <a:rPr lang="fr-FR" dirty="0" smtClean="0"/>
              <a:t>%), et plus de la moitié dans la branche de l’agriculture, forêt et pêche (</a:t>
            </a:r>
            <a:r>
              <a:rPr lang="fr-FR" dirty="0"/>
              <a:t>RT: </a:t>
            </a:r>
            <a:r>
              <a:rPr lang="fr-FR" dirty="0" smtClean="0"/>
              <a:t>50,1%. </a:t>
            </a:r>
            <a:r>
              <a:rPr lang="fr-FR" dirty="0"/>
              <a:t>RJ: </a:t>
            </a:r>
            <a:r>
              <a:rPr lang="fr-FR" dirty="0" smtClean="0"/>
              <a:t>54,7 </a:t>
            </a:r>
            <a:r>
              <a:rPr lang="fr-FR" dirty="0"/>
              <a:t>%. </a:t>
            </a:r>
            <a:r>
              <a:rPr lang="fr-FR" dirty="0" smtClean="0"/>
              <a:t>NJ:46,9%).</a:t>
            </a:r>
            <a:endParaRPr lang="fr-FR" dirty="0" smtClean="0"/>
          </a:p>
        </p:txBody>
      </p:sp>
      <p:graphicFrame>
        <p:nvGraphicFramePr>
          <p:cNvPr id="8" name="Chart 7"/>
          <p:cNvGraphicFramePr>
            <a:graphicFrameLocks/>
          </p:cNvGraphicFramePr>
          <p:nvPr>
            <p:extLst>
              <p:ext uri="{D42A27DB-BD31-4B8C-83A1-F6EECF244321}">
                <p14:modId xmlns:p14="http://schemas.microsoft.com/office/powerpoint/2010/main" val="482331637"/>
              </p:ext>
            </p:extLst>
          </p:nvPr>
        </p:nvGraphicFramePr>
        <p:xfrm>
          <a:off x="-180528" y="1907704"/>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p:cNvGraphicFramePr>
            <a:graphicFrameLocks/>
          </p:cNvGraphicFramePr>
          <p:nvPr>
            <p:extLst>
              <p:ext uri="{D42A27DB-BD31-4B8C-83A1-F6EECF244321}">
                <p14:modId xmlns:p14="http://schemas.microsoft.com/office/powerpoint/2010/main" val="2447925659"/>
              </p:ext>
            </p:extLst>
          </p:nvPr>
        </p:nvGraphicFramePr>
        <p:xfrm>
          <a:off x="3945124" y="1909985"/>
          <a:ext cx="4896036" cy="3165491"/>
        </p:xfrm>
        <a:graphic>
          <a:graphicData uri="http://schemas.openxmlformats.org/drawingml/2006/chart">
            <c:chart xmlns:c="http://schemas.openxmlformats.org/drawingml/2006/chart" xmlns:r="http://schemas.openxmlformats.org/officeDocument/2006/relationships" r:id="rId5"/>
          </a:graphicData>
        </a:graphic>
      </p:graphicFrame>
      <p:sp>
        <p:nvSpPr>
          <p:cNvPr id="9" name="Titre 1"/>
          <p:cNvSpPr>
            <a:spLocks noGrp="1"/>
          </p:cNvSpPr>
          <p:nvPr>
            <p:ph type="title"/>
          </p:nvPr>
        </p:nvSpPr>
        <p:spPr>
          <a:xfrm>
            <a:off x="467544" y="764704"/>
            <a:ext cx="8229600" cy="1143000"/>
          </a:xfrm>
        </p:spPr>
        <p:txBody>
          <a:bodyPr>
            <a:normAutofit/>
          </a:bodyPr>
          <a:lstStyle/>
          <a:p>
            <a:r>
              <a:rPr lang="fr-FR" sz="2400" dirty="0">
                <a:solidFill>
                  <a:schemeClr val="accent2">
                    <a:lumMod val="50000"/>
                  </a:schemeClr>
                </a:solidFill>
              </a:rPr>
              <a:t>Sous-utilisation de la main d’œuvre jeune: </a:t>
            </a:r>
            <a:r>
              <a:rPr lang="fr-FR" sz="2400" b="1" dirty="0">
                <a:solidFill>
                  <a:schemeClr val="accent2">
                    <a:lumMod val="50000"/>
                  </a:schemeClr>
                </a:solidFill>
              </a:rPr>
              <a:t>Le sous-emploi</a:t>
            </a:r>
          </a:p>
        </p:txBody>
      </p:sp>
    </p:spTree>
    <p:extLst>
      <p:ext uri="{BB962C8B-B14F-4D97-AF65-F5344CB8AC3E}">
        <p14:creationId xmlns:p14="http://schemas.microsoft.com/office/powerpoint/2010/main" val="21733688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8840"/>
            <a:ext cx="8229600" cy="1143000"/>
          </a:xfrm>
        </p:spPr>
        <p:txBody>
          <a:bodyPr/>
          <a:lstStyle/>
          <a:p>
            <a:r>
              <a:rPr lang="fr-FR" dirty="0">
                <a:solidFill>
                  <a:schemeClr val="accent2">
                    <a:lumMod val="50000"/>
                  </a:schemeClr>
                </a:solidFill>
              </a:rPr>
              <a:t>Les jeunes </a:t>
            </a:r>
            <a:r>
              <a:rPr lang="fr-FR" dirty="0" smtClean="0">
                <a:solidFill>
                  <a:schemeClr val="accent2">
                    <a:lumMod val="50000"/>
                  </a:schemeClr>
                </a:solidFill>
              </a:rPr>
              <a:t>NEETs</a:t>
            </a:r>
            <a:endParaRPr lang="fr-FR" dirty="0">
              <a:solidFill>
                <a:schemeClr val="accent2">
                  <a:lumMod val="50000"/>
                </a:schemeClr>
              </a:solidFill>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3368196"/>
            <a:ext cx="8229600" cy="989970"/>
          </a:xfrm>
          <a:prstGeom prst="rect">
            <a:avLst/>
          </a:prstGeom>
          <a:noFill/>
          <a:ln>
            <a:noFill/>
          </a:ln>
        </p:spPr>
      </p:pic>
    </p:spTree>
    <p:extLst>
      <p:ext uri="{BB962C8B-B14F-4D97-AF65-F5344CB8AC3E}">
        <p14:creationId xmlns:p14="http://schemas.microsoft.com/office/powerpoint/2010/main" val="26645076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pic>
        <p:nvPicPr>
          <p:cNvPr id="3" name="Picture 2"/>
          <p:cNvPicPr>
            <a:picLocks noChangeAspect="1"/>
          </p:cNvPicPr>
          <p:nvPr/>
        </p:nvPicPr>
        <p:blipFill>
          <a:blip r:embed="rId4"/>
          <a:stretch>
            <a:fillRect/>
          </a:stretch>
        </p:blipFill>
        <p:spPr>
          <a:xfrm>
            <a:off x="1038396" y="2258224"/>
            <a:ext cx="1182190" cy="1321271"/>
          </a:xfrm>
          <a:prstGeom prst="rect">
            <a:avLst/>
          </a:prstGeom>
        </p:spPr>
      </p:pic>
      <p:pic>
        <p:nvPicPr>
          <p:cNvPr id="10" name="Picture 9"/>
          <p:cNvPicPr>
            <a:picLocks noChangeAspect="1"/>
          </p:cNvPicPr>
          <p:nvPr/>
        </p:nvPicPr>
        <p:blipFill>
          <a:blip r:embed="rId4"/>
          <a:stretch>
            <a:fillRect/>
          </a:stretch>
        </p:blipFill>
        <p:spPr>
          <a:xfrm>
            <a:off x="2561965" y="4766343"/>
            <a:ext cx="1182190" cy="1321271"/>
          </a:xfrm>
          <a:prstGeom prst="rect">
            <a:avLst/>
          </a:prstGeom>
        </p:spPr>
      </p:pic>
      <p:pic>
        <p:nvPicPr>
          <p:cNvPr id="9" name="Picture 8"/>
          <p:cNvPicPr>
            <a:picLocks noChangeAspect="1"/>
          </p:cNvPicPr>
          <p:nvPr/>
        </p:nvPicPr>
        <p:blipFill>
          <a:blip r:embed="rId4"/>
          <a:stretch>
            <a:fillRect/>
          </a:stretch>
        </p:blipFill>
        <p:spPr>
          <a:xfrm>
            <a:off x="4749942" y="2029967"/>
            <a:ext cx="1182190" cy="1321271"/>
          </a:xfrm>
          <a:prstGeom prst="rect">
            <a:avLst/>
          </a:prstGeom>
        </p:spPr>
      </p:pic>
      <p:sp>
        <p:nvSpPr>
          <p:cNvPr id="2" name="Titre 1"/>
          <p:cNvSpPr>
            <a:spLocks noGrp="1"/>
          </p:cNvSpPr>
          <p:nvPr>
            <p:ph type="title"/>
          </p:nvPr>
        </p:nvSpPr>
        <p:spPr>
          <a:xfrm>
            <a:off x="467544" y="764704"/>
            <a:ext cx="8229600" cy="1143000"/>
          </a:xfrm>
        </p:spPr>
        <p:txBody>
          <a:bodyPr>
            <a:normAutofit/>
          </a:bodyPr>
          <a:lstStyle/>
          <a:p>
            <a:r>
              <a:rPr lang="fr-FR" sz="2400" dirty="0">
                <a:solidFill>
                  <a:schemeClr val="accent2">
                    <a:lumMod val="50000"/>
                  </a:schemeClr>
                </a:solidFill>
              </a:rPr>
              <a:t>Sous-utilisation de la main d’œuvre </a:t>
            </a:r>
            <a:r>
              <a:rPr lang="fr-FR" sz="2400" dirty="0" smtClean="0">
                <a:solidFill>
                  <a:schemeClr val="accent2">
                    <a:lumMod val="50000"/>
                  </a:schemeClr>
                </a:solidFill>
              </a:rPr>
              <a:t>jeune : </a:t>
            </a:r>
            <a:r>
              <a:rPr lang="fr-FR" sz="2400" b="1" dirty="0" smtClean="0">
                <a:solidFill>
                  <a:schemeClr val="accent2">
                    <a:lumMod val="50000"/>
                  </a:schemeClr>
                </a:solidFill>
              </a:rPr>
              <a:t>Les NEETs </a:t>
            </a:r>
            <a:endParaRPr lang="fr-FR" sz="2400" b="1" dirty="0"/>
          </a:p>
        </p:txBody>
      </p:sp>
      <p:sp>
        <p:nvSpPr>
          <p:cNvPr id="53" name="Rectangle 52"/>
          <p:cNvSpPr/>
          <p:nvPr/>
        </p:nvSpPr>
        <p:spPr>
          <a:xfrm>
            <a:off x="781235" y="1553761"/>
            <a:ext cx="7581528" cy="400110"/>
          </a:xfrm>
          <a:prstGeom prst="rect">
            <a:avLst/>
          </a:prstGeom>
        </p:spPr>
        <p:txBody>
          <a:bodyPr wrap="square">
            <a:spAutoFit/>
          </a:bodyPr>
          <a:lstStyle/>
          <a:p>
            <a:pPr algn="just"/>
            <a:r>
              <a:rPr lang="fr-FR" sz="2000" dirty="0"/>
              <a:t>La classification de la population en fonction du </a:t>
            </a:r>
            <a:r>
              <a:rPr lang="fr-FR" sz="2000" dirty="0" smtClean="0"/>
              <a:t>type d’activité </a:t>
            </a:r>
            <a:r>
              <a:rPr lang="fr-FR" sz="2000" dirty="0" smtClean="0"/>
              <a:t>:</a:t>
            </a:r>
            <a:endParaRPr lang="fr-FR" sz="2000" dirty="0" smtClean="0"/>
          </a:p>
        </p:txBody>
      </p:sp>
      <p:cxnSp>
        <p:nvCxnSpPr>
          <p:cNvPr id="4" name="Elbow Connector 3"/>
          <p:cNvCxnSpPr/>
          <p:nvPr/>
        </p:nvCxnSpPr>
        <p:spPr>
          <a:xfrm rot="16200000" flipH="1">
            <a:off x="4355976" y="5301208"/>
            <a:ext cx="576064" cy="432048"/>
          </a:xfrm>
          <a:prstGeom prst="bentConnector3">
            <a:avLst>
              <a:gd name="adj1" fmla="val 72322"/>
            </a:avLst>
          </a:prstGeom>
          <a:ln w="28575"/>
        </p:spPr>
        <p:style>
          <a:lnRef idx="1">
            <a:schemeClr val="accent2"/>
          </a:lnRef>
          <a:fillRef idx="0">
            <a:schemeClr val="accent2"/>
          </a:fillRef>
          <a:effectRef idx="0">
            <a:schemeClr val="accent2"/>
          </a:effectRef>
          <a:fontRef idx="minor">
            <a:schemeClr val="tx1"/>
          </a:fontRef>
        </p:style>
      </p:cxnSp>
      <p:cxnSp>
        <p:nvCxnSpPr>
          <p:cNvPr id="7" name="Elbow Connector 6"/>
          <p:cNvCxnSpPr/>
          <p:nvPr/>
        </p:nvCxnSpPr>
        <p:spPr>
          <a:xfrm rot="5400000">
            <a:off x="2087724" y="2816932"/>
            <a:ext cx="648072" cy="288032"/>
          </a:xfrm>
          <a:prstGeom prst="bentConnector3">
            <a:avLst>
              <a:gd name="adj1" fmla="val 19136"/>
            </a:avLst>
          </a:prstGeom>
          <a:ln w="28575"/>
        </p:spPr>
        <p:style>
          <a:lnRef idx="1">
            <a:schemeClr val="accent1"/>
          </a:lnRef>
          <a:fillRef idx="0">
            <a:schemeClr val="accent1"/>
          </a:fillRef>
          <a:effectRef idx="0">
            <a:schemeClr val="accent1"/>
          </a:effectRef>
          <a:fontRef idx="minor">
            <a:schemeClr val="tx1"/>
          </a:fontRef>
        </p:style>
      </p:cxnSp>
      <p:graphicFrame>
        <p:nvGraphicFramePr>
          <p:cNvPr id="11" name="Diagram 10"/>
          <p:cNvGraphicFramePr/>
          <p:nvPr>
            <p:extLst>
              <p:ext uri="{D42A27DB-BD31-4B8C-83A1-F6EECF244321}">
                <p14:modId xmlns:p14="http://schemas.microsoft.com/office/powerpoint/2010/main" val="1782146402"/>
              </p:ext>
            </p:extLst>
          </p:nvPr>
        </p:nvGraphicFramePr>
        <p:xfrm>
          <a:off x="302765" y="1336204"/>
          <a:ext cx="8559158" cy="52684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12" name="Group 11"/>
          <p:cNvGrpSpPr/>
          <p:nvPr/>
        </p:nvGrpSpPr>
        <p:grpSpPr>
          <a:xfrm>
            <a:off x="5450893" y="4570356"/>
            <a:ext cx="1296524" cy="648262"/>
            <a:chOff x="2197619" y="1108918"/>
            <a:chExt cx="1296524" cy="648262"/>
          </a:xfrm>
        </p:grpSpPr>
        <p:sp>
          <p:nvSpPr>
            <p:cNvPr id="13" name="Rounded Rectangle 12"/>
            <p:cNvSpPr/>
            <p:nvPr/>
          </p:nvSpPr>
          <p:spPr>
            <a:xfrm>
              <a:off x="2197619" y="1108918"/>
              <a:ext cx="1296524" cy="648262"/>
            </a:xfrm>
            <a:prstGeom prst="roundRect">
              <a:avLst>
                <a:gd name="adj" fmla="val 10000"/>
              </a:avLst>
            </a:prstGeom>
            <a:solidFill>
              <a:schemeClr val="accent1"/>
            </a:solidFill>
          </p:spPr>
          <p:style>
            <a:lnRef idx="2">
              <a:schemeClr val="dk1">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4" name="Rounded Rectangle 4"/>
            <p:cNvSpPr/>
            <p:nvPr/>
          </p:nvSpPr>
          <p:spPr>
            <a:xfrm>
              <a:off x="2216606" y="1127905"/>
              <a:ext cx="1258550" cy="61028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FR" sz="1800" b="1" kern="1200" dirty="0" smtClean="0"/>
                <a:t>Les NEETs</a:t>
              </a:r>
              <a:endParaRPr lang="fr-FR" sz="1800" b="1" kern="1200" dirty="0"/>
            </a:p>
          </p:txBody>
        </p:sp>
      </p:grpSp>
      <p:cxnSp>
        <p:nvCxnSpPr>
          <p:cNvPr id="8" name="Straight Connector 7"/>
          <p:cNvCxnSpPr>
            <a:endCxn id="13" idx="1"/>
          </p:cNvCxnSpPr>
          <p:nvPr/>
        </p:nvCxnSpPr>
        <p:spPr>
          <a:xfrm>
            <a:off x="5220072" y="4894487"/>
            <a:ext cx="230821"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25217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268760"/>
            <a:ext cx="8229600" cy="4536504"/>
          </a:xfrm>
        </p:spPr>
        <p:txBody>
          <a:bodyPr anchor="b">
            <a:normAutofit/>
          </a:bodyPr>
          <a:lstStyle/>
          <a:p>
            <a:pPr marL="0" indent="0">
              <a:buNone/>
            </a:pPr>
            <a:r>
              <a:rPr lang="fr-FR" dirty="0" smtClean="0">
                <a:solidFill>
                  <a:schemeClr val="accent2">
                    <a:lumMod val="50000"/>
                  </a:schemeClr>
                </a:solidFill>
              </a:rPr>
              <a:t>Plan</a:t>
            </a:r>
            <a:r>
              <a:rPr lang="fr-FR" b="1" dirty="0" smtClean="0">
                <a:solidFill>
                  <a:schemeClr val="accent2">
                    <a:lumMod val="50000"/>
                  </a:schemeClr>
                </a:solidFill>
              </a:rPr>
              <a:t> </a:t>
            </a:r>
            <a:r>
              <a:rPr lang="fr-FR" dirty="0" smtClean="0">
                <a:solidFill>
                  <a:schemeClr val="accent2">
                    <a:lumMod val="50000"/>
                  </a:schemeClr>
                </a:solidFill>
              </a:rPr>
              <a:t>:</a:t>
            </a:r>
          </a:p>
          <a:p>
            <a:pPr marL="0" indent="0">
              <a:buNone/>
            </a:pPr>
            <a:endParaRPr lang="fr-FR" b="1" dirty="0">
              <a:solidFill>
                <a:schemeClr val="accent2">
                  <a:lumMod val="50000"/>
                </a:schemeClr>
              </a:solidFill>
            </a:endParaRPr>
          </a:p>
          <a:p>
            <a:pPr marL="0" indent="0">
              <a:buNone/>
            </a:pPr>
            <a:endParaRPr lang="fr-FR" b="1" dirty="0" smtClean="0">
              <a:solidFill>
                <a:schemeClr val="accent2">
                  <a:lumMod val="50000"/>
                </a:schemeClr>
              </a:solidFill>
            </a:endParaRPr>
          </a:p>
          <a:p>
            <a:pPr marL="0" indent="0">
              <a:buNone/>
            </a:pPr>
            <a:endParaRPr lang="fr-FR" b="1" dirty="0">
              <a:solidFill>
                <a:schemeClr val="accent2">
                  <a:lumMod val="50000"/>
                </a:schemeClr>
              </a:solidFill>
            </a:endParaRPr>
          </a:p>
          <a:p>
            <a:pPr marL="0" indent="0">
              <a:buNone/>
            </a:pPr>
            <a:endParaRPr lang="fr-FR" b="1" dirty="0" smtClean="0">
              <a:solidFill>
                <a:schemeClr val="accent2">
                  <a:lumMod val="50000"/>
                </a:schemeClr>
              </a:solidFill>
            </a:endParaRPr>
          </a:p>
          <a:p>
            <a:pPr marL="0" indent="0">
              <a:buNone/>
            </a:pPr>
            <a:endParaRPr lang="fr-FR" b="1" dirty="0" smtClean="0">
              <a:solidFill>
                <a:schemeClr val="accent2">
                  <a:lumMod val="50000"/>
                </a:schemeClr>
              </a:solidFill>
            </a:endParaRPr>
          </a:p>
          <a:p>
            <a:pPr marL="0" indent="0">
              <a:buNone/>
            </a:pPr>
            <a:endParaRPr lang="fr-FR" b="1" dirty="0" smtClean="0">
              <a:solidFill>
                <a:schemeClr val="accent2">
                  <a:lumMod val="50000"/>
                </a:schemeClr>
              </a:solidFill>
            </a:endParaRPr>
          </a:p>
          <a:p>
            <a:pPr marL="0" indent="0">
              <a:buNone/>
            </a:pPr>
            <a:endParaRPr lang="fr-FR"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grpSp>
        <p:nvGrpSpPr>
          <p:cNvPr id="5" name="Group268"/>
          <p:cNvGrpSpPr/>
          <p:nvPr/>
        </p:nvGrpSpPr>
        <p:grpSpPr>
          <a:xfrm>
            <a:off x="1589727" y="1851046"/>
            <a:ext cx="5964544" cy="3371932"/>
            <a:chOff x="3035254" y="1345481"/>
            <a:chExt cx="3026361" cy="3371932"/>
          </a:xfrm>
        </p:grpSpPr>
        <p:sp>
          <p:nvSpPr>
            <p:cNvPr id="6" name="Freeform 5"/>
            <p:cNvSpPr/>
            <p:nvPr/>
          </p:nvSpPr>
          <p:spPr>
            <a:xfrm>
              <a:off x="3035254" y="2234329"/>
              <a:ext cx="680333" cy="705374"/>
            </a:xfrm>
            <a:custGeom>
              <a:avLst/>
              <a:gdLst>
                <a:gd name="rtl" fmla="*/ 95882 w 680333"/>
                <a:gd name="rtt" fmla="*/ 35631 h 705374"/>
                <a:gd name="rtr" fmla="*/ 545894 w 680333"/>
                <a:gd name="rtb" fmla="*/ 515644 h 705374"/>
              </a:gdLst>
              <a:ahLst/>
              <a:cxnLst/>
              <a:rect l="rtl" t="rtt" r="rtr" b="rtb"/>
              <a:pathLst>
                <a:path w="680333" h="705374">
                  <a:moveTo>
                    <a:pt x="47130" y="-46871"/>
                  </a:moveTo>
                  <a:lnTo>
                    <a:pt x="101567" y="658503"/>
                  </a:lnTo>
                  <a:lnTo>
                    <a:pt x="727466" y="217666"/>
                  </a:lnTo>
                  <a:lnTo>
                    <a:pt x="47130" y="-46871"/>
                  </a:lnTo>
                  <a:close/>
                </a:path>
              </a:pathLst>
            </a:custGeom>
            <a:solidFill>
              <a:srgbClr val="2DA2BF"/>
            </a:solidFill>
            <a:ln w="7600" cap="flat">
              <a:solidFill>
                <a:srgbClr val="2DA2BF"/>
              </a:solidFill>
              <a:bevel/>
            </a:ln>
          </p:spPr>
          <p:txBody>
            <a:bodyPr wrap="square" lIns="0" tIns="0" rIns="0" bIns="0" rtlCol="0" anchor="ctr"/>
            <a:lstStyle/>
            <a:p>
              <a:pPr algn="ctr">
                <a:lnSpc>
                  <a:spcPct val="100000"/>
                </a:lnSpc>
              </a:pPr>
              <a:r>
                <a:rPr sz="1600">
                  <a:solidFill>
                    <a:srgbClr val="FFFFFF"/>
                  </a:solidFill>
                  <a:latin typeface="Arial"/>
                </a:rPr>
                <a:t>02</a:t>
              </a:r>
            </a:p>
          </p:txBody>
        </p:sp>
        <p:sp>
          <p:nvSpPr>
            <p:cNvPr id="7" name="Freeform 6"/>
            <p:cNvSpPr/>
            <p:nvPr/>
          </p:nvSpPr>
          <p:spPr>
            <a:xfrm>
              <a:off x="3035254" y="3123184"/>
              <a:ext cx="680333" cy="705374"/>
            </a:xfrm>
            <a:custGeom>
              <a:avLst/>
              <a:gdLst>
                <a:gd name="rtl" fmla="*/ 95882 w 680333"/>
                <a:gd name="rtt" fmla="*/ 35631 h 705374"/>
                <a:gd name="rtr" fmla="*/ 545894 w 680333"/>
                <a:gd name="rtb" fmla="*/ 515644 h 705374"/>
              </a:gdLst>
              <a:ahLst/>
              <a:cxnLst/>
              <a:rect l="rtl" t="rtt" r="rtr" b="rtb"/>
              <a:pathLst>
                <a:path w="680333" h="705374">
                  <a:moveTo>
                    <a:pt x="47130" y="-46871"/>
                  </a:moveTo>
                  <a:lnTo>
                    <a:pt x="101567" y="658503"/>
                  </a:lnTo>
                  <a:lnTo>
                    <a:pt x="727466" y="217666"/>
                  </a:lnTo>
                  <a:lnTo>
                    <a:pt x="47130" y="-46871"/>
                  </a:lnTo>
                  <a:close/>
                </a:path>
              </a:pathLst>
            </a:custGeom>
            <a:solidFill>
              <a:srgbClr val="EE7C31"/>
            </a:solidFill>
            <a:ln w="7600" cap="flat">
              <a:solidFill>
                <a:srgbClr val="EE7C31"/>
              </a:solidFill>
              <a:bevel/>
            </a:ln>
          </p:spPr>
          <p:txBody>
            <a:bodyPr wrap="square" lIns="0" tIns="0" rIns="0" bIns="0" rtlCol="0" anchor="ctr"/>
            <a:lstStyle/>
            <a:p>
              <a:pPr algn="ctr">
                <a:lnSpc>
                  <a:spcPct val="100000"/>
                </a:lnSpc>
              </a:pPr>
              <a:r>
                <a:rPr sz="1600">
                  <a:solidFill>
                    <a:srgbClr val="FFFFFF"/>
                  </a:solidFill>
                  <a:latin typeface="Arial"/>
                </a:rPr>
                <a:t>03</a:t>
              </a:r>
            </a:p>
          </p:txBody>
        </p:sp>
        <p:sp>
          <p:nvSpPr>
            <p:cNvPr id="8" name="Freeform 7"/>
            <p:cNvSpPr/>
            <p:nvPr/>
          </p:nvSpPr>
          <p:spPr>
            <a:xfrm>
              <a:off x="3035254" y="4012039"/>
              <a:ext cx="680333" cy="705374"/>
            </a:xfrm>
            <a:custGeom>
              <a:avLst/>
              <a:gdLst>
                <a:gd name="rtl" fmla="*/ 95882 w 680333"/>
                <a:gd name="rtt" fmla="*/ 35631 h 705374"/>
                <a:gd name="rtr" fmla="*/ 545894 w 680333"/>
                <a:gd name="rtb" fmla="*/ 515644 h 705374"/>
              </a:gdLst>
              <a:ahLst/>
              <a:cxnLst/>
              <a:rect l="rtl" t="rtt" r="rtr" b="rtb"/>
              <a:pathLst>
                <a:path w="680333" h="705374">
                  <a:moveTo>
                    <a:pt x="47130" y="-46871"/>
                  </a:moveTo>
                  <a:lnTo>
                    <a:pt x="101567" y="658503"/>
                  </a:lnTo>
                  <a:lnTo>
                    <a:pt x="727466" y="217666"/>
                  </a:lnTo>
                  <a:lnTo>
                    <a:pt x="47130" y="-46871"/>
                  </a:lnTo>
                  <a:close/>
                </a:path>
              </a:pathLst>
            </a:custGeom>
            <a:solidFill>
              <a:srgbClr val="FFAF00"/>
            </a:solidFill>
            <a:ln w="7600" cap="flat">
              <a:solidFill>
                <a:srgbClr val="FFAF00"/>
              </a:solidFill>
              <a:bevel/>
            </a:ln>
          </p:spPr>
          <p:txBody>
            <a:bodyPr wrap="square" lIns="0" tIns="0" rIns="0" bIns="0" rtlCol="0" anchor="ctr"/>
            <a:lstStyle/>
            <a:p>
              <a:pPr algn="ctr">
                <a:lnSpc>
                  <a:spcPct val="100000"/>
                </a:lnSpc>
              </a:pPr>
              <a:r>
                <a:rPr sz="1600">
                  <a:solidFill>
                    <a:srgbClr val="FFFFFF"/>
                  </a:solidFill>
                  <a:latin typeface="Arial"/>
                </a:rPr>
                <a:t>04</a:t>
              </a:r>
            </a:p>
          </p:txBody>
        </p:sp>
        <p:sp>
          <p:nvSpPr>
            <p:cNvPr id="10" name="Freeform 9"/>
            <p:cNvSpPr/>
            <p:nvPr/>
          </p:nvSpPr>
          <p:spPr>
            <a:xfrm>
              <a:off x="3375819" y="2292042"/>
              <a:ext cx="2685796" cy="488184"/>
            </a:xfrm>
            <a:custGeom>
              <a:avLst/>
              <a:gdLst>
                <a:gd name="rtl" fmla="*/ 490336 w 2685796"/>
                <a:gd name="rtr" fmla="*/ 2620391 w 2685796"/>
              </a:gdLst>
              <a:ahLst/>
              <a:cxnLst/>
              <a:rect l="rtl" t="t" r="rtr" b="b"/>
              <a:pathLst>
                <a:path w="2685796" h="488184">
                  <a:moveTo>
                    <a:pt x="97039" y="0"/>
                  </a:moveTo>
                  <a:lnTo>
                    <a:pt x="2685796" y="0"/>
                  </a:lnTo>
                  <a:lnTo>
                    <a:pt x="2601481" y="488184"/>
                  </a:lnTo>
                  <a:lnTo>
                    <a:pt x="0" y="488184"/>
                  </a:lnTo>
                  <a:lnTo>
                    <a:pt x="481096" y="149335"/>
                  </a:lnTo>
                  <a:lnTo>
                    <a:pt x="97039" y="0"/>
                  </a:lnTo>
                  <a:close/>
                </a:path>
              </a:pathLst>
            </a:custGeom>
            <a:solidFill>
              <a:srgbClr val="EE7C31"/>
            </a:solidFill>
            <a:ln w="7600" cap="flat">
              <a:solidFill>
                <a:srgbClr val="EE7C31"/>
              </a:solidFill>
              <a:bevel/>
            </a:ln>
          </p:spPr>
          <p:txBody>
            <a:bodyPr wrap="square" lIns="0" tIns="0" rIns="0" bIns="0" rtlCol="0" anchor="ctr"/>
            <a:lstStyle/>
            <a:p>
              <a:pPr algn="ctr"/>
              <a:r>
                <a:rPr lang="fr-FR" sz="1600" dirty="0">
                  <a:solidFill>
                    <a:srgbClr val="FFFFFF"/>
                  </a:solidFill>
                  <a:latin typeface="Arial"/>
                </a:rPr>
                <a:t>Sous-utilisation </a:t>
              </a:r>
              <a:r>
                <a:rPr lang="fr-FR" sz="1600" dirty="0" smtClean="0">
                  <a:solidFill>
                    <a:srgbClr val="FFFFFF"/>
                  </a:solidFill>
                  <a:latin typeface="Arial"/>
                </a:rPr>
                <a:t>de la main d’œuvre jeune</a:t>
              </a:r>
              <a:endParaRPr lang="fr-FR" sz="1600" dirty="0">
                <a:solidFill>
                  <a:srgbClr val="FFFFFF"/>
                </a:solidFill>
                <a:latin typeface="Arial"/>
              </a:endParaRPr>
            </a:p>
          </p:txBody>
        </p:sp>
        <p:sp>
          <p:nvSpPr>
            <p:cNvPr id="12" name="Freeform 11"/>
            <p:cNvSpPr/>
            <p:nvPr/>
          </p:nvSpPr>
          <p:spPr>
            <a:xfrm>
              <a:off x="3375819" y="1403196"/>
              <a:ext cx="2685796" cy="488184"/>
            </a:xfrm>
            <a:custGeom>
              <a:avLst/>
              <a:gdLst>
                <a:gd name="rtl" fmla="*/ 490336 w 2685796"/>
                <a:gd name="rtr" fmla="*/ 2620391 w 2685796"/>
              </a:gdLst>
              <a:ahLst/>
              <a:cxnLst/>
              <a:rect l="rtl" t="t" r="rtr" b="b"/>
              <a:pathLst>
                <a:path w="2685796" h="488184">
                  <a:moveTo>
                    <a:pt x="97039" y="0"/>
                  </a:moveTo>
                  <a:lnTo>
                    <a:pt x="2685796" y="0"/>
                  </a:lnTo>
                  <a:lnTo>
                    <a:pt x="2601481" y="488184"/>
                  </a:lnTo>
                  <a:lnTo>
                    <a:pt x="0" y="488184"/>
                  </a:lnTo>
                  <a:lnTo>
                    <a:pt x="481096" y="149335"/>
                  </a:lnTo>
                  <a:lnTo>
                    <a:pt x="97039" y="0"/>
                  </a:lnTo>
                  <a:close/>
                </a:path>
              </a:pathLst>
            </a:custGeom>
            <a:solidFill>
              <a:srgbClr val="2DA2BF"/>
            </a:solidFill>
            <a:ln w="7600" cap="flat">
              <a:solidFill>
                <a:srgbClr val="2DA2BF"/>
              </a:solidFill>
              <a:bevel/>
            </a:ln>
          </p:spPr>
          <p:txBody>
            <a:bodyPr wrap="square" lIns="0" tIns="0" rIns="0" bIns="0" rtlCol="0" anchor="ctr"/>
            <a:lstStyle/>
            <a:p>
              <a:pPr algn="ctr"/>
              <a:r>
                <a:rPr lang="fr-FR" sz="1600" dirty="0" smtClean="0">
                  <a:solidFill>
                    <a:srgbClr val="FFFFFF"/>
                  </a:solidFill>
                  <a:latin typeface="Arial"/>
                </a:rPr>
                <a:t>Contexte général</a:t>
              </a:r>
              <a:endParaRPr lang="fr-FR" sz="1600" dirty="0">
                <a:solidFill>
                  <a:srgbClr val="FFFFFF"/>
                </a:solidFill>
                <a:latin typeface="Arial"/>
              </a:endParaRPr>
            </a:p>
          </p:txBody>
        </p:sp>
        <p:sp>
          <p:nvSpPr>
            <p:cNvPr id="13" name="Freeform 12"/>
            <p:cNvSpPr/>
            <p:nvPr/>
          </p:nvSpPr>
          <p:spPr>
            <a:xfrm>
              <a:off x="3035254" y="1345481"/>
              <a:ext cx="680333" cy="705374"/>
            </a:xfrm>
            <a:custGeom>
              <a:avLst/>
              <a:gdLst>
                <a:gd name="rtl" fmla="*/ 95882 w 680333"/>
                <a:gd name="rtt" fmla="*/ 35631 h 705374"/>
                <a:gd name="rtr" fmla="*/ 545894 w 680333"/>
                <a:gd name="rtb" fmla="*/ 515644 h 705374"/>
              </a:gdLst>
              <a:ahLst/>
              <a:cxnLst/>
              <a:rect l="rtl" t="rtt" r="rtr" b="rtb"/>
              <a:pathLst>
                <a:path w="680333" h="705374">
                  <a:moveTo>
                    <a:pt x="47130" y="-46871"/>
                  </a:moveTo>
                  <a:lnTo>
                    <a:pt x="101567" y="658503"/>
                  </a:lnTo>
                  <a:lnTo>
                    <a:pt x="727466" y="217666"/>
                  </a:lnTo>
                  <a:lnTo>
                    <a:pt x="47130" y="-46871"/>
                  </a:lnTo>
                  <a:close/>
                </a:path>
              </a:pathLst>
            </a:custGeom>
            <a:solidFill>
              <a:srgbClr val="DD7195"/>
            </a:solidFill>
            <a:ln w="7600" cap="flat">
              <a:solidFill>
                <a:srgbClr val="DD7195"/>
              </a:solidFill>
              <a:bevel/>
            </a:ln>
          </p:spPr>
          <p:txBody>
            <a:bodyPr wrap="square" lIns="0" tIns="0" rIns="0" bIns="0" rtlCol="0" anchor="ctr"/>
            <a:lstStyle/>
            <a:p>
              <a:pPr algn="ctr">
                <a:lnSpc>
                  <a:spcPct val="100000"/>
                </a:lnSpc>
              </a:pPr>
              <a:r>
                <a:rPr sz="1600">
                  <a:solidFill>
                    <a:srgbClr val="FFFFFF"/>
                  </a:solidFill>
                  <a:latin typeface="Arial"/>
                </a:rPr>
                <a:t>01</a:t>
              </a:r>
            </a:p>
          </p:txBody>
        </p:sp>
        <p:sp>
          <p:nvSpPr>
            <p:cNvPr id="14" name="Freeform 13"/>
            <p:cNvSpPr/>
            <p:nvPr/>
          </p:nvSpPr>
          <p:spPr>
            <a:xfrm>
              <a:off x="3375819" y="4069753"/>
              <a:ext cx="2685796" cy="488184"/>
            </a:xfrm>
            <a:custGeom>
              <a:avLst/>
              <a:gdLst>
                <a:gd name="rtl" fmla="*/ 490336 w 2685796"/>
                <a:gd name="rtr" fmla="*/ 2620391 w 2685796"/>
              </a:gdLst>
              <a:ahLst/>
              <a:cxnLst/>
              <a:rect l="rtl" t="t" r="rtr" b="b"/>
              <a:pathLst>
                <a:path w="2685796" h="488184">
                  <a:moveTo>
                    <a:pt x="97039" y="0"/>
                  </a:moveTo>
                  <a:lnTo>
                    <a:pt x="2685796" y="0"/>
                  </a:lnTo>
                  <a:lnTo>
                    <a:pt x="2601481" y="488184"/>
                  </a:lnTo>
                  <a:lnTo>
                    <a:pt x="0" y="488184"/>
                  </a:lnTo>
                  <a:lnTo>
                    <a:pt x="481096" y="149335"/>
                  </a:lnTo>
                  <a:lnTo>
                    <a:pt x="97039" y="0"/>
                  </a:lnTo>
                  <a:close/>
                </a:path>
              </a:pathLst>
            </a:custGeom>
            <a:solidFill>
              <a:srgbClr val="DD7195"/>
            </a:solidFill>
            <a:ln w="7600" cap="flat">
              <a:noFill/>
              <a:bevel/>
            </a:ln>
          </p:spPr>
          <p:txBody>
            <a:bodyPr wrap="square" lIns="0" tIns="0" rIns="0" bIns="0" rtlCol="0" anchor="ctr"/>
            <a:lstStyle/>
            <a:p>
              <a:pPr algn="ctr"/>
              <a:r>
                <a:rPr lang="fr-FR" sz="1600" dirty="0">
                  <a:solidFill>
                    <a:srgbClr val="FFFFFF"/>
                  </a:solidFill>
                  <a:latin typeface="Arial"/>
                </a:rPr>
                <a:t>Conclusions et Recommandations </a:t>
              </a:r>
            </a:p>
          </p:txBody>
        </p:sp>
        <p:sp>
          <p:nvSpPr>
            <p:cNvPr id="15" name="Freeform 14"/>
            <p:cNvSpPr/>
            <p:nvPr/>
          </p:nvSpPr>
          <p:spPr>
            <a:xfrm>
              <a:off x="3375819" y="3184910"/>
              <a:ext cx="2685796" cy="488184"/>
            </a:xfrm>
            <a:custGeom>
              <a:avLst/>
              <a:gdLst>
                <a:gd name="rtl" fmla="*/ 490336 w 2685796"/>
                <a:gd name="rtr" fmla="*/ 2620391 w 2685796"/>
              </a:gdLst>
              <a:ahLst/>
              <a:cxnLst/>
              <a:rect l="rtl" t="t" r="rtr" b="b"/>
              <a:pathLst>
                <a:path w="2685796" h="488184">
                  <a:moveTo>
                    <a:pt x="97039" y="0"/>
                  </a:moveTo>
                  <a:lnTo>
                    <a:pt x="2685796" y="0"/>
                  </a:lnTo>
                  <a:lnTo>
                    <a:pt x="2601481" y="488184"/>
                  </a:lnTo>
                  <a:lnTo>
                    <a:pt x="0" y="488184"/>
                  </a:lnTo>
                  <a:lnTo>
                    <a:pt x="481096" y="149335"/>
                  </a:lnTo>
                  <a:lnTo>
                    <a:pt x="97039" y="0"/>
                  </a:lnTo>
                  <a:close/>
                </a:path>
              </a:pathLst>
            </a:custGeom>
            <a:solidFill>
              <a:srgbClr val="FFAF00"/>
            </a:solidFill>
            <a:ln w="7600" cap="flat">
              <a:solidFill>
                <a:srgbClr val="FFAF00"/>
              </a:solidFill>
              <a:bevel/>
            </a:ln>
          </p:spPr>
          <p:txBody>
            <a:bodyPr wrap="square" lIns="0" tIns="0" rIns="0" bIns="0" rtlCol="0" anchor="ctr"/>
            <a:lstStyle/>
            <a:p>
              <a:pPr algn="ctr"/>
              <a:r>
                <a:rPr lang="fr-FR" sz="1600" dirty="0">
                  <a:solidFill>
                    <a:srgbClr val="FFFFFF"/>
                  </a:solidFill>
                  <a:latin typeface="Arial"/>
                </a:rPr>
                <a:t>Les jeunes </a:t>
              </a:r>
              <a:r>
                <a:rPr lang="fr-FR" sz="1600" dirty="0" smtClean="0">
                  <a:solidFill>
                    <a:srgbClr val="FFFFFF"/>
                  </a:solidFill>
                  <a:latin typeface="Arial"/>
                </a:rPr>
                <a:t>NEETs</a:t>
              </a:r>
              <a:endParaRPr lang="fr-FR" sz="1600" dirty="0">
                <a:solidFill>
                  <a:srgbClr val="FFFFFF"/>
                </a:solidFill>
                <a:latin typeface="Arial"/>
              </a:endParaRPr>
            </a:p>
          </p:txBody>
        </p:sp>
      </p:grpSp>
    </p:spTree>
    <p:extLst>
      <p:ext uri="{BB962C8B-B14F-4D97-AF65-F5344CB8AC3E}">
        <p14:creationId xmlns:p14="http://schemas.microsoft.com/office/powerpoint/2010/main" val="34275095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64704"/>
            <a:ext cx="8229600" cy="1143000"/>
          </a:xfrm>
        </p:spPr>
        <p:txBody>
          <a:bodyPr>
            <a:normAutofit/>
          </a:bodyPr>
          <a:lstStyle/>
          <a:p>
            <a:r>
              <a:rPr lang="fr-FR" sz="2800" dirty="0" smtClean="0">
                <a:solidFill>
                  <a:schemeClr val="accent2">
                    <a:lumMod val="50000"/>
                  </a:schemeClr>
                </a:solidFill>
              </a:rPr>
              <a:t>Origine du mot NEET</a:t>
            </a:r>
            <a:endParaRPr lang="fr-FR" sz="2800" dirty="0"/>
          </a:p>
        </p:txBody>
      </p:sp>
      <p:sp>
        <p:nvSpPr>
          <p:cNvPr id="153" name="Freeform 152"/>
          <p:cNvSpPr/>
          <p:nvPr/>
        </p:nvSpPr>
        <p:spPr>
          <a:xfrm>
            <a:off x="5540371" y="3593337"/>
            <a:ext cx="1424507" cy="1194614"/>
          </a:xfrm>
          <a:custGeom>
            <a:avLst/>
            <a:gdLst/>
            <a:ahLst/>
            <a:cxnLst/>
            <a:rect l="0" t="0" r="0" b="0"/>
            <a:pathLst>
              <a:path w="1424507" h="1194614">
                <a:moveTo>
                  <a:pt x="0" y="667110"/>
                </a:moveTo>
                <a:cubicBezTo>
                  <a:pt x="0" y="667110"/>
                  <a:pt x="677726" y="512961"/>
                  <a:pt x="1159639" y="1194614"/>
                </a:cubicBezTo>
                <a:lnTo>
                  <a:pt x="1424507" y="540503"/>
                </a:lnTo>
                <a:cubicBezTo>
                  <a:pt x="1424507" y="540503"/>
                  <a:pt x="791767" y="753950"/>
                  <a:pt x="320890" y="0"/>
                </a:cubicBezTo>
                <a:lnTo>
                  <a:pt x="0" y="667110"/>
                </a:lnTo>
                <a:close/>
              </a:path>
            </a:pathLst>
          </a:custGeom>
          <a:solidFill>
            <a:srgbClr val="E9EBEF"/>
          </a:solidFill>
          <a:ln w="7600" cap="flat">
            <a:solidFill>
              <a:srgbClr val="E9EBEF"/>
            </a:solidFill>
            <a:bevel/>
          </a:ln>
        </p:spPr>
      </p:sp>
      <p:sp>
        <p:nvSpPr>
          <p:cNvPr id="154" name="Freeform 153"/>
          <p:cNvSpPr/>
          <p:nvPr/>
        </p:nvSpPr>
        <p:spPr>
          <a:xfrm>
            <a:off x="3010023" y="3565249"/>
            <a:ext cx="1038419" cy="1091196"/>
          </a:xfrm>
          <a:custGeom>
            <a:avLst/>
            <a:gdLst/>
            <a:ahLst/>
            <a:cxnLst/>
            <a:rect l="0" t="0" r="0" b="0"/>
            <a:pathLst>
              <a:path w="1038419" h="1091196">
                <a:moveTo>
                  <a:pt x="0" y="475409"/>
                </a:moveTo>
                <a:cubicBezTo>
                  <a:pt x="0" y="475409"/>
                  <a:pt x="512984" y="589601"/>
                  <a:pt x="530803" y="1091196"/>
                </a:cubicBezTo>
                <a:lnTo>
                  <a:pt x="1038419" y="769045"/>
                </a:lnTo>
                <a:cubicBezTo>
                  <a:pt x="1038419" y="769045"/>
                  <a:pt x="649946" y="591931"/>
                  <a:pt x="698505" y="0"/>
                </a:cubicBezTo>
                <a:lnTo>
                  <a:pt x="0" y="475409"/>
                </a:lnTo>
                <a:close/>
              </a:path>
            </a:pathLst>
          </a:custGeom>
          <a:solidFill>
            <a:srgbClr val="E9EBEF"/>
          </a:solidFill>
          <a:ln w="7600" cap="flat">
            <a:solidFill>
              <a:srgbClr val="E9EBEF"/>
            </a:solidFill>
            <a:bevel/>
          </a:ln>
        </p:spPr>
      </p:sp>
      <p:sp>
        <p:nvSpPr>
          <p:cNvPr id="155" name="Freeform 154"/>
          <p:cNvSpPr/>
          <p:nvPr/>
        </p:nvSpPr>
        <p:spPr>
          <a:xfrm>
            <a:off x="2637736" y="3064205"/>
            <a:ext cx="1070792" cy="1002088"/>
          </a:xfrm>
          <a:custGeom>
            <a:avLst/>
            <a:gdLst/>
            <a:ahLst/>
            <a:cxnLst/>
            <a:rect l="0" t="0" r="0" b="0"/>
            <a:pathLst>
              <a:path w="1070792" h="1002088">
                <a:moveTo>
                  <a:pt x="0" y="501044"/>
                </a:moveTo>
                <a:cubicBezTo>
                  <a:pt x="0" y="224325"/>
                  <a:pt x="239705" y="0"/>
                  <a:pt x="535396" y="0"/>
                </a:cubicBezTo>
                <a:cubicBezTo>
                  <a:pt x="831087" y="0"/>
                  <a:pt x="1070792" y="224325"/>
                  <a:pt x="1070792" y="501044"/>
                </a:cubicBezTo>
                <a:cubicBezTo>
                  <a:pt x="1070792" y="777763"/>
                  <a:pt x="831087" y="1002088"/>
                  <a:pt x="535396" y="1002088"/>
                </a:cubicBezTo>
                <a:cubicBezTo>
                  <a:pt x="239705" y="1002088"/>
                  <a:pt x="0" y="777763"/>
                  <a:pt x="0" y="501044"/>
                </a:cubicBezTo>
                <a:close/>
              </a:path>
            </a:pathLst>
          </a:custGeom>
          <a:solidFill>
            <a:srgbClr val="85D7D5"/>
          </a:solidFill>
          <a:ln w="7600" cap="flat">
            <a:solidFill>
              <a:srgbClr val="85D7D5"/>
            </a:solidFill>
            <a:bevel/>
          </a:ln>
        </p:spPr>
      </p:sp>
      <p:sp>
        <p:nvSpPr>
          <p:cNvPr id="156" name="Freeform 155"/>
          <p:cNvSpPr/>
          <p:nvPr/>
        </p:nvSpPr>
        <p:spPr>
          <a:xfrm>
            <a:off x="4079391" y="3693919"/>
            <a:ext cx="1460979" cy="1142171"/>
          </a:xfrm>
          <a:custGeom>
            <a:avLst/>
            <a:gdLst/>
            <a:ahLst/>
            <a:cxnLst/>
            <a:rect l="0" t="0" r="0" b="0"/>
            <a:pathLst>
              <a:path w="1460979" h="1142171">
                <a:moveTo>
                  <a:pt x="893449" y="0"/>
                </a:moveTo>
                <a:cubicBezTo>
                  <a:pt x="893449" y="0"/>
                  <a:pt x="744153" y="552756"/>
                  <a:pt x="0" y="657021"/>
                </a:cubicBezTo>
                <a:lnTo>
                  <a:pt x="142843" y="1142171"/>
                </a:lnTo>
                <a:cubicBezTo>
                  <a:pt x="142843" y="1142171"/>
                  <a:pt x="563370" y="613741"/>
                  <a:pt x="1460979" y="566527"/>
                </a:cubicBezTo>
                <a:lnTo>
                  <a:pt x="893449" y="0"/>
                </a:lnTo>
                <a:close/>
              </a:path>
            </a:pathLst>
          </a:custGeom>
          <a:solidFill>
            <a:srgbClr val="E9EBEF"/>
          </a:solidFill>
          <a:ln w="7600" cap="flat">
            <a:solidFill>
              <a:srgbClr val="E9EBEF"/>
            </a:solidFill>
            <a:bevel/>
          </a:ln>
        </p:spPr>
      </p:sp>
      <p:sp>
        <p:nvSpPr>
          <p:cNvPr id="157" name="Freeform 156"/>
          <p:cNvSpPr/>
          <p:nvPr/>
        </p:nvSpPr>
        <p:spPr>
          <a:xfrm>
            <a:off x="4957134" y="3366547"/>
            <a:ext cx="963090" cy="901297"/>
          </a:xfrm>
          <a:custGeom>
            <a:avLst/>
            <a:gdLst/>
            <a:ahLst/>
            <a:cxnLst/>
            <a:rect l="0" t="0" r="0" b="0"/>
            <a:pathLst>
              <a:path w="963090" h="901297">
                <a:moveTo>
                  <a:pt x="0" y="450648"/>
                </a:moveTo>
                <a:cubicBezTo>
                  <a:pt x="0" y="201762"/>
                  <a:pt x="215595" y="0"/>
                  <a:pt x="481545" y="0"/>
                </a:cubicBezTo>
                <a:cubicBezTo>
                  <a:pt x="747495" y="0"/>
                  <a:pt x="963090" y="201762"/>
                  <a:pt x="963090" y="450648"/>
                </a:cubicBezTo>
                <a:cubicBezTo>
                  <a:pt x="963090" y="699535"/>
                  <a:pt x="747495" y="901297"/>
                  <a:pt x="481545" y="901297"/>
                </a:cubicBezTo>
                <a:cubicBezTo>
                  <a:pt x="215595" y="901297"/>
                  <a:pt x="0" y="699535"/>
                  <a:pt x="0" y="450648"/>
                </a:cubicBezTo>
                <a:close/>
              </a:path>
            </a:pathLst>
          </a:custGeom>
          <a:solidFill>
            <a:srgbClr val="7EA3E3"/>
          </a:solidFill>
          <a:ln w="7600" cap="flat">
            <a:solidFill>
              <a:srgbClr val="7EA3E3"/>
            </a:solidFill>
            <a:bevel/>
          </a:ln>
        </p:spPr>
      </p:sp>
      <p:sp>
        <p:nvSpPr>
          <p:cNvPr id="158" name="Freeform 157"/>
          <p:cNvSpPr/>
          <p:nvPr/>
        </p:nvSpPr>
        <p:spPr>
          <a:xfrm>
            <a:off x="3540825" y="4310958"/>
            <a:ext cx="738348" cy="690975"/>
          </a:xfrm>
          <a:custGeom>
            <a:avLst/>
            <a:gdLst/>
            <a:ahLst/>
            <a:cxnLst/>
            <a:rect l="0" t="0" r="0" b="0"/>
            <a:pathLst>
              <a:path w="738348" h="690975">
                <a:moveTo>
                  <a:pt x="0" y="345487"/>
                </a:moveTo>
                <a:cubicBezTo>
                  <a:pt x="0" y="154680"/>
                  <a:pt x="165285" y="0"/>
                  <a:pt x="369174" y="0"/>
                </a:cubicBezTo>
                <a:cubicBezTo>
                  <a:pt x="573063" y="0"/>
                  <a:pt x="738348" y="154680"/>
                  <a:pt x="738348" y="345487"/>
                </a:cubicBezTo>
                <a:cubicBezTo>
                  <a:pt x="738348" y="536295"/>
                  <a:pt x="573063" y="690975"/>
                  <a:pt x="369174" y="690975"/>
                </a:cubicBezTo>
                <a:cubicBezTo>
                  <a:pt x="165285" y="690975"/>
                  <a:pt x="0" y="536295"/>
                  <a:pt x="0" y="345487"/>
                </a:cubicBezTo>
                <a:close/>
              </a:path>
            </a:pathLst>
          </a:custGeom>
          <a:solidFill>
            <a:srgbClr val="FF9B89"/>
          </a:solidFill>
          <a:ln w="7600" cap="flat">
            <a:solidFill>
              <a:srgbClr val="FF9B89"/>
            </a:solidFill>
            <a:bevel/>
          </a:ln>
        </p:spPr>
      </p:sp>
      <p:sp>
        <p:nvSpPr>
          <p:cNvPr id="159" name="Freeform 158"/>
          <p:cNvSpPr/>
          <p:nvPr/>
        </p:nvSpPr>
        <p:spPr>
          <a:xfrm>
            <a:off x="6636775" y="4116350"/>
            <a:ext cx="946298" cy="885583"/>
          </a:xfrm>
          <a:custGeom>
            <a:avLst/>
            <a:gdLst/>
            <a:ahLst/>
            <a:cxnLst/>
            <a:rect l="0" t="0" r="0" b="0"/>
            <a:pathLst>
              <a:path w="946298" h="885583">
                <a:moveTo>
                  <a:pt x="0" y="442791"/>
                </a:moveTo>
                <a:cubicBezTo>
                  <a:pt x="0" y="198244"/>
                  <a:pt x="211836" y="0"/>
                  <a:pt x="473149" y="0"/>
                </a:cubicBezTo>
                <a:cubicBezTo>
                  <a:pt x="734462" y="0"/>
                  <a:pt x="946298" y="198244"/>
                  <a:pt x="946298" y="442791"/>
                </a:cubicBezTo>
                <a:cubicBezTo>
                  <a:pt x="946298" y="687338"/>
                  <a:pt x="734462" y="885583"/>
                  <a:pt x="473149" y="885583"/>
                </a:cubicBezTo>
                <a:cubicBezTo>
                  <a:pt x="211836" y="885583"/>
                  <a:pt x="0" y="687338"/>
                  <a:pt x="0" y="442791"/>
                </a:cubicBezTo>
                <a:close/>
              </a:path>
            </a:pathLst>
          </a:custGeom>
          <a:solidFill>
            <a:srgbClr val="FFD87A"/>
          </a:solidFill>
          <a:ln w="7600" cap="flat">
            <a:solidFill>
              <a:srgbClr val="FFD87A"/>
            </a:solidFill>
            <a:bevel/>
          </a:ln>
        </p:spPr>
      </p:sp>
      <p:sp>
        <p:nvSpPr>
          <p:cNvPr id="160" name="Freeform 159"/>
          <p:cNvSpPr/>
          <p:nvPr/>
        </p:nvSpPr>
        <p:spPr>
          <a:xfrm>
            <a:off x="2697758" y="3120377"/>
            <a:ext cx="950747" cy="889746"/>
          </a:xfrm>
          <a:custGeom>
            <a:avLst/>
            <a:gdLst/>
            <a:ahLst/>
            <a:cxnLst/>
            <a:rect l="l" t="t" r="r" b="b"/>
            <a:pathLst>
              <a:path w="950747" h="889746">
                <a:moveTo>
                  <a:pt x="0" y="444873"/>
                </a:moveTo>
                <a:cubicBezTo>
                  <a:pt x="0" y="199176"/>
                  <a:pt x="212832" y="0"/>
                  <a:pt x="475373" y="0"/>
                </a:cubicBezTo>
                <a:cubicBezTo>
                  <a:pt x="737915" y="0"/>
                  <a:pt x="950747" y="199176"/>
                  <a:pt x="950747" y="444873"/>
                </a:cubicBezTo>
                <a:cubicBezTo>
                  <a:pt x="950747" y="690569"/>
                  <a:pt x="737915" y="889746"/>
                  <a:pt x="475373" y="889746"/>
                </a:cubicBezTo>
                <a:cubicBezTo>
                  <a:pt x="212832" y="889746"/>
                  <a:pt x="0" y="690569"/>
                  <a:pt x="0" y="444873"/>
                </a:cubicBezTo>
                <a:close/>
              </a:path>
            </a:pathLst>
          </a:custGeom>
          <a:solidFill>
            <a:srgbClr val="FFFFFF"/>
          </a:solidFill>
          <a:ln w="7600" cap="flat">
            <a:solidFill>
              <a:srgbClr val="FFFFFF"/>
            </a:solidFill>
            <a:bevel/>
          </a:ln>
        </p:spPr>
        <p:txBody>
          <a:bodyPr wrap="square" lIns="0" tIns="0" rIns="0" bIns="0" rtlCol="0" anchor="ctr"/>
          <a:lstStyle/>
          <a:p>
            <a:pPr algn="ctr">
              <a:lnSpc>
                <a:spcPct val="100000"/>
              </a:lnSpc>
            </a:pPr>
            <a:r>
              <a:rPr sz="1400" dirty="0">
                <a:solidFill>
                  <a:srgbClr val="1F6391"/>
                </a:solidFill>
                <a:latin typeface="Arial"/>
              </a:rPr>
              <a:t>fin des </a:t>
            </a:r>
            <a:r>
              <a:rPr sz="1400" dirty="0" err="1">
                <a:solidFill>
                  <a:srgbClr val="1F6391"/>
                </a:solidFill>
                <a:latin typeface="Arial"/>
              </a:rPr>
              <a:t>années</a:t>
            </a:r>
            <a:r>
              <a:rPr sz="1400" dirty="0">
                <a:solidFill>
                  <a:srgbClr val="1F6391"/>
                </a:solidFill>
                <a:latin typeface="Arial"/>
              </a:rPr>
              <a:t> 80</a:t>
            </a:r>
          </a:p>
        </p:txBody>
      </p:sp>
      <p:sp>
        <p:nvSpPr>
          <p:cNvPr id="161" name="Freeform 160"/>
          <p:cNvSpPr/>
          <p:nvPr/>
        </p:nvSpPr>
        <p:spPr>
          <a:xfrm>
            <a:off x="3595584" y="4362203"/>
            <a:ext cx="628831" cy="588484"/>
          </a:xfrm>
          <a:custGeom>
            <a:avLst/>
            <a:gdLst/>
            <a:ahLst/>
            <a:cxnLst/>
            <a:rect l="l" t="t" r="r" b="b"/>
            <a:pathLst>
              <a:path w="628831" h="588484">
                <a:moveTo>
                  <a:pt x="0" y="294242"/>
                </a:moveTo>
                <a:cubicBezTo>
                  <a:pt x="0" y="131737"/>
                  <a:pt x="140769" y="0"/>
                  <a:pt x="314415" y="0"/>
                </a:cubicBezTo>
                <a:cubicBezTo>
                  <a:pt x="488062" y="0"/>
                  <a:pt x="628831" y="131737"/>
                  <a:pt x="628831" y="294242"/>
                </a:cubicBezTo>
                <a:cubicBezTo>
                  <a:pt x="628831" y="456748"/>
                  <a:pt x="488062" y="588484"/>
                  <a:pt x="314415" y="588484"/>
                </a:cubicBezTo>
                <a:cubicBezTo>
                  <a:pt x="140769" y="588484"/>
                  <a:pt x="0" y="456748"/>
                  <a:pt x="0" y="294242"/>
                </a:cubicBezTo>
                <a:close/>
              </a:path>
            </a:pathLst>
          </a:custGeom>
          <a:solidFill>
            <a:srgbClr val="FFFFFF"/>
          </a:solidFill>
          <a:ln w="7600" cap="flat">
            <a:solidFill>
              <a:srgbClr val="FFFFFF"/>
            </a:solidFill>
            <a:bevel/>
          </a:ln>
        </p:spPr>
        <p:txBody>
          <a:bodyPr wrap="square" lIns="0" tIns="0" rIns="0" bIns="0" rtlCol="0" anchor="ctr"/>
          <a:lstStyle/>
          <a:p>
            <a:pPr algn="ctr">
              <a:lnSpc>
                <a:spcPct val="100000"/>
              </a:lnSpc>
            </a:pPr>
            <a:r>
              <a:rPr sz="1600" dirty="0">
                <a:solidFill>
                  <a:srgbClr val="1F6391"/>
                </a:solidFill>
                <a:latin typeface="Arial"/>
              </a:rPr>
              <a:t>1999</a:t>
            </a:r>
          </a:p>
        </p:txBody>
      </p:sp>
      <p:sp>
        <p:nvSpPr>
          <p:cNvPr id="162" name="Freeform 161"/>
          <p:cNvSpPr/>
          <p:nvPr/>
        </p:nvSpPr>
        <p:spPr>
          <a:xfrm>
            <a:off x="5003266" y="3409719"/>
            <a:ext cx="870827" cy="814954"/>
          </a:xfrm>
          <a:custGeom>
            <a:avLst/>
            <a:gdLst/>
            <a:ahLst/>
            <a:cxnLst/>
            <a:rect l="0" t="0" r="0" b="0"/>
            <a:pathLst>
              <a:path w="870827" h="814954">
                <a:moveTo>
                  <a:pt x="0" y="407477"/>
                </a:moveTo>
                <a:cubicBezTo>
                  <a:pt x="0" y="182434"/>
                  <a:pt x="194941" y="0"/>
                  <a:pt x="435414" y="0"/>
                </a:cubicBezTo>
                <a:cubicBezTo>
                  <a:pt x="675886" y="0"/>
                  <a:pt x="870827" y="182434"/>
                  <a:pt x="870827" y="407477"/>
                </a:cubicBezTo>
                <a:cubicBezTo>
                  <a:pt x="870827" y="632520"/>
                  <a:pt x="675886" y="814954"/>
                  <a:pt x="435414" y="814954"/>
                </a:cubicBezTo>
                <a:cubicBezTo>
                  <a:pt x="194941" y="814954"/>
                  <a:pt x="0" y="632520"/>
                  <a:pt x="0" y="407477"/>
                </a:cubicBezTo>
                <a:close/>
              </a:path>
            </a:pathLst>
          </a:custGeom>
          <a:solidFill>
            <a:srgbClr val="FFFFFF"/>
          </a:solidFill>
          <a:ln w="7600" cap="flat">
            <a:solidFill>
              <a:srgbClr val="FFFFFF"/>
            </a:solidFill>
            <a:bevel/>
          </a:ln>
        </p:spPr>
      </p:sp>
      <p:sp>
        <p:nvSpPr>
          <p:cNvPr id="163" name="Freeform 162"/>
          <p:cNvSpPr/>
          <p:nvPr/>
        </p:nvSpPr>
        <p:spPr>
          <a:xfrm>
            <a:off x="6697225" y="4172922"/>
            <a:ext cx="825397" cy="772438"/>
          </a:xfrm>
          <a:custGeom>
            <a:avLst/>
            <a:gdLst/>
            <a:ahLst/>
            <a:cxnLst/>
            <a:rect l="0" t="0" r="0" b="0"/>
            <a:pathLst>
              <a:path w="825397" h="772438">
                <a:moveTo>
                  <a:pt x="0" y="386219"/>
                </a:moveTo>
                <a:cubicBezTo>
                  <a:pt x="0" y="172916"/>
                  <a:pt x="184771" y="0"/>
                  <a:pt x="412698" y="0"/>
                </a:cubicBezTo>
                <a:cubicBezTo>
                  <a:pt x="640625" y="0"/>
                  <a:pt x="825397" y="172916"/>
                  <a:pt x="825397" y="386219"/>
                </a:cubicBezTo>
                <a:cubicBezTo>
                  <a:pt x="825397" y="599522"/>
                  <a:pt x="640625" y="772438"/>
                  <a:pt x="412698" y="772438"/>
                </a:cubicBezTo>
                <a:cubicBezTo>
                  <a:pt x="184771" y="772438"/>
                  <a:pt x="0" y="599522"/>
                  <a:pt x="0" y="386219"/>
                </a:cubicBezTo>
                <a:close/>
              </a:path>
            </a:pathLst>
          </a:custGeom>
          <a:solidFill>
            <a:srgbClr val="FFFFFF"/>
          </a:solidFill>
          <a:ln w="7600" cap="flat">
            <a:solidFill>
              <a:srgbClr val="FFFFFF"/>
            </a:solidFill>
            <a:bevel/>
          </a:ln>
        </p:spPr>
      </p:sp>
      <p:sp>
        <p:nvSpPr>
          <p:cNvPr id="164" name="Text 437"/>
          <p:cNvSpPr txBox="1"/>
          <p:nvPr/>
        </p:nvSpPr>
        <p:spPr>
          <a:xfrm>
            <a:off x="3356174" y="5360757"/>
            <a:ext cx="2622925" cy="1035729"/>
          </a:xfrm>
          <a:prstGeom prst="rect">
            <a:avLst/>
          </a:prstGeom>
          <a:noFill/>
        </p:spPr>
        <p:txBody>
          <a:bodyPr wrap="square" lIns="0" tIns="0" rIns="0" bIns="0" rtlCol="0" anchor="ctr"/>
          <a:lstStyle/>
          <a:p>
            <a:pPr algn="l">
              <a:lnSpc>
                <a:spcPct val="100000"/>
              </a:lnSpc>
            </a:pPr>
            <a:r>
              <a:rPr lang="fr-FR" sz="1200" dirty="0" smtClean="0">
                <a:solidFill>
                  <a:srgbClr val="303030"/>
                </a:solidFill>
                <a:latin typeface="Arial"/>
              </a:rPr>
              <a:t>I</a:t>
            </a:r>
            <a:r>
              <a:rPr sz="1200" dirty="0" err="1" smtClean="0">
                <a:solidFill>
                  <a:srgbClr val="303030"/>
                </a:solidFill>
                <a:latin typeface="Arial"/>
              </a:rPr>
              <a:t>ntroduit</a:t>
            </a:r>
            <a:r>
              <a:rPr sz="1200" dirty="0" smtClean="0">
                <a:solidFill>
                  <a:srgbClr val="303030"/>
                </a:solidFill>
                <a:latin typeface="Arial"/>
              </a:rPr>
              <a:t> </a:t>
            </a:r>
            <a:r>
              <a:rPr sz="1200" b="1" dirty="0" err="1">
                <a:solidFill>
                  <a:srgbClr val="303030"/>
                </a:solidFill>
                <a:latin typeface="Arial"/>
              </a:rPr>
              <a:t>officiellement</a:t>
            </a:r>
            <a:r>
              <a:rPr sz="1200" dirty="0">
                <a:solidFill>
                  <a:srgbClr val="303030"/>
                </a:solidFill>
                <a:latin typeface="Arial"/>
              </a:rPr>
              <a:t> pour la première </a:t>
            </a:r>
            <a:r>
              <a:rPr sz="1200" dirty="0" err="1">
                <a:solidFill>
                  <a:srgbClr val="303030"/>
                </a:solidFill>
                <a:latin typeface="Arial"/>
              </a:rPr>
              <a:t>fois</a:t>
            </a:r>
            <a:r>
              <a:rPr sz="1200" dirty="0">
                <a:solidFill>
                  <a:srgbClr val="303030"/>
                </a:solidFill>
                <a:latin typeface="Arial"/>
              </a:rPr>
              <a:t> </a:t>
            </a:r>
            <a:r>
              <a:rPr sz="1200" dirty="0" err="1">
                <a:solidFill>
                  <a:srgbClr val="303030"/>
                </a:solidFill>
                <a:latin typeface="Arial"/>
              </a:rPr>
              <a:t>dans</a:t>
            </a:r>
            <a:r>
              <a:rPr sz="1200" dirty="0">
                <a:solidFill>
                  <a:srgbClr val="303030"/>
                </a:solidFill>
                <a:latin typeface="Arial"/>
              </a:rPr>
              <a:t> le rapport du </a:t>
            </a:r>
            <a:r>
              <a:rPr sz="1200" dirty="0" err="1">
                <a:solidFill>
                  <a:srgbClr val="303030"/>
                </a:solidFill>
                <a:latin typeface="Arial"/>
              </a:rPr>
              <a:t>gouvernement</a:t>
            </a:r>
            <a:r>
              <a:rPr sz="1200" dirty="0">
                <a:solidFill>
                  <a:srgbClr val="303030"/>
                </a:solidFill>
                <a:latin typeface="Arial"/>
              </a:rPr>
              <a:t> </a:t>
            </a:r>
            <a:r>
              <a:rPr sz="1200" dirty="0" err="1">
                <a:solidFill>
                  <a:srgbClr val="303030"/>
                </a:solidFill>
                <a:latin typeface="Arial"/>
              </a:rPr>
              <a:t>britannique</a:t>
            </a:r>
            <a:r>
              <a:rPr sz="1200" dirty="0">
                <a:solidFill>
                  <a:srgbClr val="303030"/>
                </a:solidFill>
                <a:latin typeface="Arial"/>
              </a:rPr>
              <a:t> </a:t>
            </a:r>
            <a:r>
              <a:rPr sz="1200" dirty="0" err="1">
                <a:solidFill>
                  <a:srgbClr val="303030"/>
                </a:solidFill>
                <a:latin typeface="Arial"/>
              </a:rPr>
              <a:t>intitulé</a:t>
            </a:r>
            <a:r>
              <a:rPr sz="1200" dirty="0">
                <a:solidFill>
                  <a:srgbClr val="303030"/>
                </a:solidFill>
                <a:latin typeface="Arial"/>
              </a:rPr>
              <a:t> «</a:t>
            </a:r>
            <a:r>
              <a:rPr sz="1200" b="1" dirty="0">
                <a:solidFill>
                  <a:srgbClr val="303030"/>
                </a:solidFill>
                <a:latin typeface="Arial"/>
              </a:rPr>
              <a:t> Bridging the gap </a:t>
            </a:r>
            <a:r>
              <a:rPr sz="1200" dirty="0">
                <a:solidFill>
                  <a:srgbClr val="303030"/>
                </a:solidFill>
                <a:latin typeface="Arial"/>
              </a:rPr>
              <a:t>» </a:t>
            </a:r>
            <a:r>
              <a:rPr sz="1200" dirty="0" err="1">
                <a:solidFill>
                  <a:srgbClr val="303030"/>
                </a:solidFill>
                <a:latin typeface="Arial"/>
              </a:rPr>
              <a:t>élaboré</a:t>
            </a:r>
            <a:r>
              <a:rPr sz="1200" dirty="0">
                <a:solidFill>
                  <a:srgbClr val="303030"/>
                </a:solidFill>
                <a:latin typeface="Arial"/>
              </a:rPr>
              <a:t> par le </a:t>
            </a:r>
            <a:r>
              <a:rPr sz="1200" dirty="0" err="1">
                <a:solidFill>
                  <a:srgbClr val="303030"/>
                </a:solidFill>
                <a:latin typeface="Arial"/>
              </a:rPr>
              <a:t>département</a:t>
            </a:r>
            <a:r>
              <a:rPr sz="1200" dirty="0">
                <a:solidFill>
                  <a:srgbClr val="303030"/>
                </a:solidFill>
                <a:latin typeface="Arial"/>
              </a:rPr>
              <a:t> de </a:t>
            </a:r>
            <a:r>
              <a:rPr sz="1200" dirty="0" err="1">
                <a:solidFill>
                  <a:srgbClr val="303030"/>
                </a:solidFill>
                <a:latin typeface="Arial"/>
              </a:rPr>
              <a:t>l’exclusion</a:t>
            </a:r>
            <a:r>
              <a:rPr sz="1200" dirty="0">
                <a:solidFill>
                  <a:srgbClr val="303030"/>
                </a:solidFill>
                <a:latin typeface="Arial"/>
              </a:rPr>
              <a:t> </a:t>
            </a:r>
            <a:r>
              <a:rPr sz="1200" dirty="0" err="1">
                <a:solidFill>
                  <a:srgbClr val="303030"/>
                </a:solidFill>
                <a:latin typeface="Arial"/>
              </a:rPr>
              <a:t>sociale</a:t>
            </a:r>
            <a:r>
              <a:rPr sz="1200" dirty="0">
                <a:solidFill>
                  <a:srgbClr val="303030"/>
                </a:solidFill>
                <a:latin typeface="Arial"/>
              </a:rPr>
              <a:t>. </a:t>
            </a:r>
          </a:p>
          <a:p>
            <a:pPr algn="l">
              <a:lnSpc>
                <a:spcPct val="100000"/>
              </a:lnSpc>
            </a:pPr>
            <a:endParaRPr sz="912" dirty="0">
              <a:solidFill>
                <a:srgbClr val="303030"/>
              </a:solidFill>
              <a:latin typeface="Arial"/>
            </a:endParaRPr>
          </a:p>
        </p:txBody>
      </p:sp>
      <p:sp>
        <p:nvSpPr>
          <p:cNvPr id="165" name="Text 438"/>
          <p:cNvSpPr txBox="1"/>
          <p:nvPr/>
        </p:nvSpPr>
        <p:spPr>
          <a:xfrm>
            <a:off x="549896" y="1628800"/>
            <a:ext cx="2489689" cy="1197335"/>
          </a:xfrm>
          <a:prstGeom prst="rect">
            <a:avLst/>
          </a:prstGeom>
          <a:noFill/>
        </p:spPr>
        <p:txBody>
          <a:bodyPr wrap="square" lIns="0" tIns="0" rIns="0" bIns="0" rtlCol="0" anchor="ctr"/>
          <a:lstStyle/>
          <a:p>
            <a:pPr algn="just">
              <a:lnSpc>
                <a:spcPct val="100000"/>
              </a:lnSpc>
            </a:pPr>
            <a:r>
              <a:rPr lang="fr-FR" sz="1200" dirty="0" smtClean="0">
                <a:solidFill>
                  <a:srgbClr val="303030"/>
                </a:solidFill>
                <a:latin typeface="Arial"/>
              </a:rPr>
              <a:t>U</a:t>
            </a:r>
            <a:r>
              <a:rPr sz="1200" dirty="0" err="1" smtClean="0">
                <a:solidFill>
                  <a:srgbClr val="303030"/>
                </a:solidFill>
                <a:latin typeface="Arial"/>
              </a:rPr>
              <a:t>tilisé</a:t>
            </a:r>
            <a:r>
              <a:rPr sz="1200" dirty="0" smtClean="0">
                <a:solidFill>
                  <a:srgbClr val="303030"/>
                </a:solidFill>
                <a:latin typeface="Arial"/>
              </a:rPr>
              <a:t> </a:t>
            </a:r>
            <a:r>
              <a:rPr sz="1200" dirty="0">
                <a:solidFill>
                  <a:srgbClr val="303030"/>
                </a:solidFill>
                <a:latin typeface="Arial"/>
              </a:rPr>
              <a:t>pour la première </a:t>
            </a:r>
            <a:r>
              <a:rPr sz="1200" dirty="0" err="1">
                <a:solidFill>
                  <a:srgbClr val="303030"/>
                </a:solidFill>
                <a:latin typeface="Arial"/>
              </a:rPr>
              <a:t>fois</a:t>
            </a:r>
            <a:r>
              <a:rPr sz="1200" dirty="0">
                <a:solidFill>
                  <a:srgbClr val="303030"/>
                </a:solidFill>
                <a:latin typeface="Arial"/>
              </a:rPr>
              <a:t> au </a:t>
            </a:r>
            <a:r>
              <a:rPr sz="1200" b="1" dirty="0" err="1">
                <a:solidFill>
                  <a:srgbClr val="303030"/>
                </a:solidFill>
                <a:latin typeface="Arial"/>
              </a:rPr>
              <a:t>Royaume</a:t>
            </a:r>
            <a:r>
              <a:rPr sz="1200" b="1" dirty="0">
                <a:solidFill>
                  <a:srgbClr val="303030"/>
                </a:solidFill>
                <a:latin typeface="Arial"/>
              </a:rPr>
              <a:t> </a:t>
            </a:r>
            <a:r>
              <a:rPr sz="1200" b="1" dirty="0" err="1">
                <a:solidFill>
                  <a:srgbClr val="303030"/>
                </a:solidFill>
                <a:latin typeface="Arial"/>
              </a:rPr>
              <a:t>Uni</a:t>
            </a:r>
            <a:r>
              <a:rPr sz="1200" b="1" dirty="0">
                <a:solidFill>
                  <a:srgbClr val="303030"/>
                </a:solidFill>
                <a:latin typeface="Arial"/>
              </a:rPr>
              <a:t> </a:t>
            </a:r>
            <a:r>
              <a:rPr sz="1200" dirty="0">
                <a:solidFill>
                  <a:srgbClr val="303030"/>
                </a:solidFill>
                <a:latin typeface="Arial"/>
              </a:rPr>
              <a:t>: les </a:t>
            </a:r>
            <a:r>
              <a:rPr sz="1200" dirty="0" err="1">
                <a:solidFill>
                  <a:srgbClr val="303030"/>
                </a:solidFill>
                <a:latin typeface="Arial"/>
              </a:rPr>
              <a:t>jeunes</a:t>
            </a:r>
            <a:r>
              <a:rPr sz="1200" dirty="0">
                <a:solidFill>
                  <a:srgbClr val="303030"/>
                </a:solidFill>
                <a:latin typeface="Arial"/>
              </a:rPr>
              <a:t> </a:t>
            </a:r>
            <a:r>
              <a:rPr sz="1200" dirty="0" err="1">
                <a:solidFill>
                  <a:srgbClr val="303030"/>
                </a:solidFill>
                <a:latin typeface="Arial"/>
              </a:rPr>
              <a:t>âgés</a:t>
            </a:r>
            <a:r>
              <a:rPr sz="1200" dirty="0">
                <a:solidFill>
                  <a:srgbClr val="303030"/>
                </a:solidFill>
                <a:latin typeface="Arial"/>
              </a:rPr>
              <a:t> de </a:t>
            </a:r>
            <a:r>
              <a:rPr sz="1200" b="1" dirty="0">
                <a:solidFill>
                  <a:srgbClr val="303030"/>
                </a:solidFill>
                <a:latin typeface="Arial"/>
              </a:rPr>
              <a:t>16 à 18 </a:t>
            </a:r>
            <a:r>
              <a:rPr sz="1200" b="1" dirty="0" err="1">
                <a:solidFill>
                  <a:srgbClr val="303030"/>
                </a:solidFill>
                <a:latin typeface="Arial"/>
              </a:rPr>
              <a:t>ans</a:t>
            </a:r>
            <a:r>
              <a:rPr sz="1200" b="1" dirty="0">
                <a:solidFill>
                  <a:srgbClr val="303030"/>
                </a:solidFill>
                <a:latin typeface="Arial"/>
              </a:rPr>
              <a:t> </a:t>
            </a:r>
            <a:r>
              <a:rPr sz="1200" dirty="0">
                <a:solidFill>
                  <a:srgbClr val="303030"/>
                </a:solidFill>
                <a:latin typeface="Arial"/>
              </a:rPr>
              <a:t>qui ne </a:t>
            </a:r>
            <a:r>
              <a:rPr sz="1200" dirty="0" err="1">
                <a:solidFill>
                  <a:srgbClr val="303030"/>
                </a:solidFill>
                <a:latin typeface="Arial"/>
              </a:rPr>
              <a:t>participaient</a:t>
            </a:r>
            <a:r>
              <a:rPr sz="1200" dirty="0">
                <a:solidFill>
                  <a:srgbClr val="303030"/>
                </a:solidFill>
                <a:latin typeface="Arial"/>
              </a:rPr>
              <a:t> pas à la vie </a:t>
            </a:r>
            <a:r>
              <a:rPr sz="1200" dirty="0" err="1">
                <a:solidFill>
                  <a:srgbClr val="303030"/>
                </a:solidFill>
                <a:latin typeface="Arial"/>
              </a:rPr>
              <a:t>en</a:t>
            </a:r>
            <a:r>
              <a:rPr sz="1200" dirty="0">
                <a:solidFill>
                  <a:srgbClr val="303030"/>
                </a:solidFill>
                <a:latin typeface="Arial"/>
              </a:rPr>
              <a:t> </a:t>
            </a:r>
            <a:r>
              <a:rPr sz="1200" dirty="0" err="1">
                <a:solidFill>
                  <a:srgbClr val="303030"/>
                </a:solidFill>
                <a:latin typeface="Arial"/>
              </a:rPr>
              <a:t>société</a:t>
            </a:r>
            <a:r>
              <a:rPr sz="1200" dirty="0">
                <a:solidFill>
                  <a:srgbClr val="303030"/>
                </a:solidFill>
                <a:latin typeface="Arial"/>
              </a:rPr>
              <a:t> et qui </a:t>
            </a:r>
            <a:r>
              <a:rPr sz="1200" dirty="0" err="1">
                <a:solidFill>
                  <a:srgbClr val="303030"/>
                </a:solidFill>
                <a:latin typeface="Arial"/>
              </a:rPr>
              <a:t>avaient</a:t>
            </a:r>
            <a:r>
              <a:rPr sz="1200" dirty="0">
                <a:solidFill>
                  <a:srgbClr val="303030"/>
                </a:solidFill>
                <a:latin typeface="Arial"/>
              </a:rPr>
              <a:t> </a:t>
            </a:r>
            <a:r>
              <a:rPr sz="1200" dirty="0" err="1">
                <a:solidFill>
                  <a:srgbClr val="303030"/>
                </a:solidFill>
                <a:latin typeface="Arial"/>
              </a:rPr>
              <a:t>abandonné</a:t>
            </a:r>
            <a:r>
              <a:rPr sz="1200" dirty="0">
                <a:solidFill>
                  <a:srgbClr val="303030"/>
                </a:solidFill>
                <a:latin typeface="Arial"/>
              </a:rPr>
              <a:t> </a:t>
            </a:r>
            <a:r>
              <a:rPr sz="1200" dirty="0" err="1">
                <a:solidFill>
                  <a:srgbClr val="303030"/>
                </a:solidFill>
                <a:latin typeface="Arial"/>
              </a:rPr>
              <a:t>toute</a:t>
            </a:r>
            <a:r>
              <a:rPr sz="1200" dirty="0">
                <a:solidFill>
                  <a:srgbClr val="303030"/>
                </a:solidFill>
                <a:latin typeface="Arial"/>
              </a:rPr>
              <a:t> notion de travail. </a:t>
            </a:r>
          </a:p>
        </p:txBody>
      </p:sp>
      <p:sp>
        <p:nvSpPr>
          <p:cNvPr id="166" name="Text 439"/>
          <p:cNvSpPr txBox="1"/>
          <p:nvPr/>
        </p:nvSpPr>
        <p:spPr>
          <a:xfrm>
            <a:off x="5014979" y="1990471"/>
            <a:ext cx="2252061" cy="1035729"/>
          </a:xfrm>
          <a:prstGeom prst="rect">
            <a:avLst/>
          </a:prstGeom>
          <a:noFill/>
        </p:spPr>
        <p:txBody>
          <a:bodyPr wrap="square" lIns="0" tIns="0" rIns="0" bIns="0" rtlCol="0" anchor="ctr"/>
          <a:lstStyle/>
          <a:p>
            <a:pPr>
              <a:lnSpc>
                <a:spcPct val="100000"/>
              </a:lnSpc>
            </a:pPr>
            <a:r>
              <a:rPr sz="1400" dirty="0">
                <a:solidFill>
                  <a:srgbClr val="303030"/>
                </a:solidFill>
                <a:latin typeface="Arial"/>
              </a:rPr>
              <a:t>La classification NEET </a:t>
            </a:r>
            <a:r>
              <a:rPr sz="1400" dirty="0" err="1" smtClean="0">
                <a:solidFill>
                  <a:srgbClr val="303030"/>
                </a:solidFill>
                <a:latin typeface="Arial"/>
              </a:rPr>
              <a:t>adoptée</a:t>
            </a:r>
            <a:r>
              <a:rPr sz="1400" dirty="0" smtClean="0">
                <a:solidFill>
                  <a:srgbClr val="303030"/>
                </a:solidFill>
                <a:latin typeface="Arial"/>
              </a:rPr>
              <a:t> </a:t>
            </a:r>
            <a:r>
              <a:rPr sz="1400" dirty="0">
                <a:solidFill>
                  <a:srgbClr val="303030"/>
                </a:solidFill>
                <a:latin typeface="Arial"/>
              </a:rPr>
              <a:t>par la </a:t>
            </a:r>
            <a:r>
              <a:rPr sz="1400" dirty="0" err="1">
                <a:solidFill>
                  <a:srgbClr val="303030"/>
                </a:solidFill>
                <a:latin typeface="Arial"/>
              </a:rPr>
              <a:t>majorité</a:t>
            </a:r>
            <a:r>
              <a:rPr sz="1400" dirty="0">
                <a:solidFill>
                  <a:srgbClr val="303030"/>
                </a:solidFill>
                <a:latin typeface="Arial"/>
              </a:rPr>
              <a:t> des </a:t>
            </a:r>
            <a:r>
              <a:rPr sz="1400" b="1" dirty="0">
                <a:solidFill>
                  <a:srgbClr val="303030"/>
                </a:solidFill>
                <a:latin typeface="Arial"/>
              </a:rPr>
              <a:t>pays </a:t>
            </a:r>
            <a:r>
              <a:rPr sz="1400" b="1" dirty="0" err="1">
                <a:solidFill>
                  <a:srgbClr val="303030"/>
                </a:solidFill>
                <a:latin typeface="Arial"/>
              </a:rPr>
              <a:t>membre</a:t>
            </a:r>
            <a:r>
              <a:rPr sz="1400" b="1" dirty="0">
                <a:solidFill>
                  <a:srgbClr val="303030"/>
                </a:solidFill>
                <a:latin typeface="Arial"/>
              </a:rPr>
              <a:t> de </a:t>
            </a:r>
            <a:r>
              <a:rPr sz="1400" b="1" dirty="0" err="1">
                <a:solidFill>
                  <a:srgbClr val="303030"/>
                </a:solidFill>
                <a:latin typeface="Arial"/>
              </a:rPr>
              <a:t>l’union</a:t>
            </a:r>
            <a:r>
              <a:rPr sz="1400" b="1" dirty="0">
                <a:solidFill>
                  <a:srgbClr val="303030"/>
                </a:solidFill>
                <a:latin typeface="Arial"/>
              </a:rPr>
              <a:t> </a:t>
            </a:r>
            <a:r>
              <a:rPr sz="1400" b="1" dirty="0" err="1">
                <a:solidFill>
                  <a:srgbClr val="303030"/>
                </a:solidFill>
                <a:latin typeface="Arial"/>
              </a:rPr>
              <a:t>européenne</a:t>
            </a:r>
            <a:r>
              <a:rPr sz="1400" dirty="0">
                <a:solidFill>
                  <a:srgbClr val="303030"/>
                </a:solidFill>
                <a:latin typeface="Arial"/>
              </a:rPr>
              <a:t> </a:t>
            </a:r>
          </a:p>
        </p:txBody>
      </p:sp>
      <p:sp>
        <p:nvSpPr>
          <p:cNvPr id="167" name="Text 440"/>
          <p:cNvSpPr txBox="1"/>
          <p:nvPr/>
        </p:nvSpPr>
        <p:spPr>
          <a:xfrm>
            <a:off x="6280628" y="5271838"/>
            <a:ext cx="2334163" cy="1035729"/>
          </a:xfrm>
          <a:prstGeom prst="rect">
            <a:avLst/>
          </a:prstGeom>
          <a:noFill/>
        </p:spPr>
        <p:txBody>
          <a:bodyPr wrap="square" lIns="0" tIns="0" rIns="0" bIns="0" rtlCol="0" anchor="ctr"/>
          <a:lstStyle/>
          <a:p>
            <a:pPr algn="l">
              <a:lnSpc>
                <a:spcPct val="100000"/>
              </a:lnSpc>
            </a:pPr>
            <a:r>
              <a:rPr sz="1200" dirty="0">
                <a:solidFill>
                  <a:srgbClr val="303030"/>
                </a:solidFill>
                <a:latin typeface="Arial"/>
              </a:rPr>
              <a:t>Les pays </a:t>
            </a:r>
            <a:r>
              <a:rPr sz="1200" dirty="0" err="1">
                <a:solidFill>
                  <a:srgbClr val="303030"/>
                </a:solidFill>
                <a:latin typeface="Arial"/>
              </a:rPr>
              <a:t>comme</a:t>
            </a:r>
            <a:r>
              <a:rPr sz="1200" dirty="0">
                <a:solidFill>
                  <a:srgbClr val="303030"/>
                </a:solidFill>
                <a:latin typeface="Arial"/>
              </a:rPr>
              <a:t> Le </a:t>
            </a:r>
            <a:r>
              <a:rPr sz="1200" dirty="0" err="1">
                <a:solidFill>
                  <a:srgbClr val="303030"/>
                </a:solidFill>
                <a:latin typeface="Arial"/>
              </a:rPr>
              <a:t>Japon</a:t>
            </a:r>
            <a:r>
              <a:rPr sz="1200" dirty="0">
                <a:solidFill>
                  <a:srgbClr val="303030"/>
                </a:solidFill>
                <a:latin typeface="Arial"/>
              </a:rPr>
              <a:t>, la Nouvelle-</a:t>
            </a:r>
            <a:r>
              <a:rPr sz="1200" dirty="0" err="1">
                <a:solidFill>
                  <a:srgbClr val="303030"/>
                </a:solidFill>
                <a:latin typeface="Arial"/>
              </a:rPr>
              <a:t>Zélande</a:t>
            </a:r>
            <a:r>
              <a:rPr sz="1200" dirty="0">
                <a:solidFill>
                  <a:srgbClr val="303030"/>
                </a:solidFill>
                <a:latin typeface="Arial"/>
              </a:rPr>
              <a:t>, Taiwan et Hong Kong </a:t>
            </a:r>
            <a:r>
              <a:rPr sz="1200" dirty="0" err="1">
                <a:solidFill>
                  <a:srgbClr val="303030"/>
                </a:solidFill>
                <a:latin typeface="Arial"/>
              </a:rPr>
              <a:t>ont</a:t>
            </a:r>
            <a:r>
              <a:rPr sz="1200" dirty="0">
                <a:solidFill>
                  <a:srgbClr val="303030"/>
                </a:solidFill>
                <a:latin typeface="Arial"/>
              </a:rPr>
              <a:t> </a:t>
            </a:r>
            <a:r>
              <a:rPr sz="1200" dirty="0" err="1">
                <a:solidFill>
                  <a:srgbClr val="303030"/>
                </a:solidFill>
                <a:latin typeface="Arial"/>
              </a:rPr>
              <a:t>développé</a:t>
            </a:r>
            <a:r>
              <a:rPr sz="1200" dirty="0">
                <a:solidFill>
                  <a:srgbClr val="303030"/>
                </a:solidFill>
                <a:latin typeface="Arial"/>
              </a:rPr>
              <a:t> </a:t>
            </a:r>
            <a:r>
              <a:rPr sz="1200" dirty="0" err="1">
                <a:solidFill>
                  <a:srgbClr val="303030"/>
                </a:solidFill>
                <a:latin typeface="Arial"/>
              </a:rPr>
              <a:t>leurs</a:t>
            </a:r>
            <a:r>
              <a:rPr sz="1200" dirty="0">
                <a:solidFill>
                  <a:srgbClr val="303030"/>
                </a:solidFill>
                <a:latin typeface="Arial"/>
              </a:rPr>
              <a:t> </a:t>
            </a:r>
            <a:r>
              <a:rPr sz="1200" dirty="0" err="1">
                <a:solidFill>
                  <a:srgbClr val="303030"/>
                </a:solidFill>
                <a:latin typeface="Arial"/>
              </a:rPr>
              <a:t>propres</a:t>
            </a:r>
            <a:r>
              <a:rPr sz="1200" dirty="0">
                <a:solidFill>
                  <a:srgbClr val="303030"/>
                </a:solidFill>
                <a:latin typeface="Arial"/>
              </a:rPr>
              <a:t> </a:t>
            </a:r>
            <a:r>
              <a:rPr sz="1200" dirty="0" err="1">
                <a:solidFill>
                  <a:srgbClr val="303030"/>
                </a:solidFill>
                <a:latin typeface="Arial"/>
              </a:rPr>
              <a:t>définitions</a:t>
            </a:r>
            <a:r>
              <a:rPr sz="1200" dirty="0">
                <a:solidFill>
                  <a:srgbClr val="303030"/>
                </a:solidFill>
                <a:latin typeface="Arial"/>
              </a:rPr>
              <a:t> pour le </a:t>
            </a:r>
            <a:r>
              <a:rPr sz="1200" dirty="0" err="1">
                <a:solidFill>
                  <a:srgbClr val="303030"/>
                </a:solidFill>
                <a:latin typeface="Arial"/>
              </a:rPr>
              <a:t>statut</a:t>
            </a:r>
            <a:r>
              <a:rPr sz="1200" dirty="0">
                <a:solidFill>
                  <a:srgbClr val="303030"/>
                </a:solidFill>
                <a:latin typeface="Arial"/>
              </a:rPr>
              <a:t> NEET. </a:t>
            </a:r>
          </a:p>
        </p:txBody>
      </p:sp>
      <p:sp>
        <p:nvSpPr>
          <p:cNvPr id="168" name="Freeform 167"/>
          <p:cNvSpPr/>
          <p:nvPr/>
        </p:nvSpPr>
        <p:spPr>
          <a:xfrm>
            <a:off x="2876401" y="1765786"/>
            <a:ext cx="296731" cy="1317469"/>
          </a:xfrm>
          <a:custGeom>
            <a:avLst/>
            <a:gdLst/>
            <a:ahLst/>
            <a:cxnLst/>
            <a:rect l="0" t="0" r="0" b="0"/>
            <a:pathLst>
              <a:path w="296731" h="1317469" fill="none">
                <a:moveTo>
                  <a:pt x="296731" y="1317469"/>
                </a:moveTo>
                <a:lnTo>
                  <a:pt x="296731" y="0"/>
                </a:lnTo>
                <a:lnTo>
                  <a:pt x="0" y="0"/>
                </a:lnTo>
              </a:path>
            </a:pathLst>
          </a:custGeom>
          <a:solidFill>
            <a:srgbClr val="85D7D5"/>
          </a:solidFill>
          <a:ln w="7600" cap="flat">
            <a:solidFill>
              <a:srgbClr val="85D7D5"/>
            </a:solidFill>
            <a:bevel/>
          </a:ln>
        </p:spPr>
      </p:sp>
      <p:sp>
        <p:nvSpPr>
          <p:cNvPr id="169" name="Freeform 168"/>
          <p:cNvSpPr/>
          <p:nvPr/>
        </p:nvSpPr>
        <p:spPr>
          <a:xfrm>
            <a:off x="2908486" y="4730666"/>
            <a:ext cx="654791" cy="765974"/>
          </a:xfrm>
          <a:custGeom>
            <a:avLst/>
            <a:gdLst/>
            <a:ahLst/>
            <a:cxnLst/>
            <a:rect l="0" t="0" r="0" b="0"/>
            <a:pathLst>
              <a:path w="654791" h="765974" fill="none">
                <a:moveTo>
                  <a:pt x="654791" y="0"/>
                </a:moveTo>
                <a:lnTo>
                  <a:pt x="0" y="0"/>
                </a:lnTo>
                <a:lnTo>
                  <a:pt x="0" y="765974"/>
                </a:lnTo>
                <a:lnTo>
                  <a:pt x="426607" y="765974"/>
                </a:lnTo>
              </a:path>
            </a:pathLst>
          </a:custGeom>
          <a:solidFill>
            <a:srgbClr val="FF9B89"/>
          </a:solidFill>
          <a:ln w="7600" cap="flat">
            <a:solidFill>
              <a:srgbClr val="FF9B89"/>
            </a:solidFill>
            <a:bevel/>
          </a:ln>
        </p:spPr>
      </p:sp>
      <p:sp>
        <p:nvSpPr>
          <p:cNvPr id="170" name="Freeform 169"/>
          <p:cNvSpPr/>
          <p:nvPr/>
        </p:nvSpPr>
        <p:spPr>
          <a:xfrm>
            <a:off x="4687337" y="2153879"/>
            <a:ext cx="344262" cy="1458001"/>
          </a:xfrm>
          <a:custGeom>
            <a:avLst/>
            <a:gdLst/>
            <a:ahLst/>
            <a:cxnLst/>
            <a:rect l="0" t="0" r="0" b="0"/>
            <a:pathLst>
              <a:path w="344262" h="1458001" fill="none">
                <a:moveTo>
                  <a:pt x="344262" y="1458001"/>
                </a:moveTo>
                <a:lnTo>
                  <a:pt x="0" y="1458001"/>
                </a:lnTo>
                <a:lnTo>
                  <a:pt x="0" y="0"/>
                </a:lnTo>
                <a:lnTo>
                  <a:pt x="282751" y="0"/>
                </a:lnTo>
              </a:path>
            </a:pathLst>
          </a:custGeom>
          <a:solidFill>
            <a:srgbClr val="7EA3E3"/>
          </a:solidFill>
          <a:ln w="7600" cap="flat">
            <a:solidFill>
              <a:srgbClr val="7EA3E3"/>
            </a:solidFill>
            <a:bevel/>
          </a:ln>
        </p:spPr>
      </p:sp>
      <p:sp>
        <p:nvSpPr>
          <p:cNvPr id="171" name="Freeform 170"/>
          <p:cNvSpPr/>
          <p:nvPr/>
        </p:nvSpPr>
        <p:spPr>
          <a:xfrm>
            <a:off x="7583073" y="4629167"/>
            <a:ext cx="365324" cy="937107"/>
          </a:xfrm>
          <a:custGeom>
            <a:avLst/>
            <a:gdLst/>
            <a:ahLst/>
            <a:cxnLst/>
            <a:rect l="0" t="0" r="0" b="0"/>
            <a:pathLst>
              <a:path w="365324" h="937107" fill="none">
                <a:moveTo>
                  <a:pt x="0" y="0"/>
                </a:moveTo>
                <a:lnTo>
                  <a:pt x="365324" y="0"/>
                </a:lnTo>
                <a:lnTo>
                  <a:pt x="365324" y="937107"/>
                </a:lnTo>
                <a:lnTo>
                  <a:pt x="112336" y="937107"/>
                </a:lnTo>
              </a:path>
            </a:pathLst>
          </a:custGeom>
          <a:solidFill>
            <a:srgbClr val="FFD87A"/>
          </a:solidFill>
          <a:ln w="7600" cap="flat">
            <a:solidFill>
              <a:srgbClr val="FFD87A"/>
            </a:solidFill>
            <a:bevel/>
          </a:ln>
        </p:spPr>
      </p:sp>
      <p:grpSp>
        <p:nvGrpSpPr>
          <p:cNvPr id="172" name="Big Ben"/>
          <p:cNvGrpSpPr/>
          <p:nvPr/>
        </p:nvGrpSpPr>
        <p:grpSpPr>
          <a:xfrm>
            <a:off x="1762276" y="3041009"/>
            <a:ext cx="474026" cy="1774449"/>
            <a:chOff x="1669580" y="2424958"/>
            <a:chExt cx="474026" cy="1774449"/>
          </a:xfrm>
        </p:grpSpPr>
        <p:sp>
          <p:nvSpPr>
            <p:cNvPr id="207" name="Freeform 206"/>
            <p:cNvSpPr/>
            <p:nvPr/>
          </p:nvSpPr>
          <p:spPr>
            <a:xfrm>
              <a:off x="1669580" y="2424958"/>
              <a:ext cx="474026" cy="1774449"/>
            </a:xfrm>
            <a:custGeom>
              <a:avLst/>
              <a:gdLst/>
              <a:ahLst/>
              <a:cxnLst/>
              <a:rect l="0" t="0" r="0" b="0"/>
              <a:pathLst>
                <a:path w="474026" h="1774449">
                  <a:moveTo>
                    <a:pt x="22153" y="722378"/>
                  </a:moveTo>
                  <a:lnTo>
                    <a:pt x="0" y="722378"/>
                  </a:lnTo>
                  <a:lnTo>
                    <a:pt x="0" y="504833"/>
                  </a:lnTo>
                  <a:lnTo>
                    <a:pt x="43796" y="504833"/>
                  </a:lnTo>
                  <a:lnTo>
                    <a:pt x="43796" y="461508"/>
                  </a:lnTo>
                  <a:lnTo>
                    <a:pt x="159211" y="351311"/>
                  </a:lnTo>
                  <a:lnTo>
                    <a:pt x="159211" y="251475"/>
                  </a:lnTo>
                  <a:lnTo>
                    <a:pt x="221329" y="102996"/>
                  </a:lnTo>
                  <a:lnTo>
                    <a:pt x="221329" y="85709"/>
                  </a:lnTo>
                  <a:lnTo>
                    <a:pt x="221334" y="0"/>
                  </a:lnTo>
                  <a:lnTo>
                    <a:pt x="242975" y="0"/>
                  </a:lnTo>
                  <a:lnTo>
                    <a:pt x="243487" y="85709"/>
                  </a:lnTo>
                  <a:lnTo>
                    <a:pt x="244005" y="102996"/>
                  </a:lnTo>
                  <a:lnTo>
                    <a:pt x="314815" y="251475"/>
                  </a:lnTo>
                  <a:lnTo>
                    <a:pt x="314815" y="351311"/>
                  </a:lnTo>
                  <a:lnTo>
                    <a:pt x="430230" y="461508"/>
                  </a:lnTo>
                  <a:lnTo>
                    <a:pt x="430230" y="504833"/>
                  </a:lnTo>
                  <a:lnTo>
                    <a:pt x="474026" y="504833"/>
                  </a:lnTo>
                  <a:lnTo>
                    <a:pt x="474026" y="722401"/>
                  </a:lnTo>
                  <a:lnTo>
                    <a:pt x="451873" y="722378"/>
                  </a:lnTo>
                  <a:lnTo>
                    <a:pt x="451873" y="1774449"/>
                  </a:lnTo>
                  <a:lnTo>
                    <a:pt x="22153" y="1774449"/>
                  </a:lnTo>
                  <a:lnTo>
                    <a:pt x="22153" y="722378"/>
                  </a:lnTo>
                  <a:close/>
                </a:path>
              </a:pathLst>
            </a:custGeom>
            <a:solidFill>
              <a:srgbClr val="50BEC1"/>
            </a:solidFill>
            <a:ln w="7600" cap="flat">
              <a:solidFill>
                <a:srgbClr val="50BEC1"/>
              </a:solidFill>
              <a:bevel/>
            </a:ln>
          </p:spPr>
        </p:sp>
        <p:grpSp>
          <p:nvGrpSpPr>
            <p:cNvPr id="208" name="Group 207"/>
            <p:cNvGrpSpPr/>
            <p:nvPr/>
          </p:nvGrpSpPr>
          <p:grpSpPr>
            <a:xfrm>
              <a:off x="1714698" y="2932146"/>
              <a:ext cx="375872" cy="1125041"/>
              <a:chOff x="1714698" y="2932146"/>
              <a:chExt cx="375872" cy="1125041"/>
            </a:xfrm>
          </p:grpSpPr>
          <p:grpSp>
            <p:nvGrpSpPr>
              <p:cNvPr id="209" name="Group 208"/>
              <p:cNvGrpSpPr/>
              <p:nvPr/>
            </p:nvGrpSpPr>
            <p:grpSpPr>
              <a:xfrm>
                <a:off x="1714698" y="3156776"/>
                <a:ext cx="375872" cy="900411"/>
                <a:chOff x="1714698" y="3156776"/>
                <a:chExt cx="375872" cy="900411"/>
              </a:xfrm>
            </p:grpSpPr>
            <p:sp>
              <p:nvSpPr>
                <p:cNvPr id="214" name="Freeform 213"/>
                <p:cNvSpPr/>
                <p:nvPr/>
              </p:nvSpPr>
              <p:spPr>
                <a:xfrm>
                  <a:off x="1714698" y="315677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15" name="Freeform 214"/>
                <p:cNvSpPr/>
                <p:nvPr/>
              </p:nvSpPr>
              <p:spPr>
                <a:xfrm>
                  <a:off x="1766923" y="315677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16" name="Freeform 215"/>
                <p:cNvSpPr/>
                <p:nvPr/>
              </p:nvSpPr>
              <p:spPr>
                <a:xfrm>
                  <a:off x="1819146" y="315677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17" name="Freeform 216"/>
                <p:cNvSpPr/>
                <p:nvPr/>
              </p:nvSpPr>
              <p:spPr>
                <a:xfrm>
                  <a:off x="1871370" y="315677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18" name="Freeform 217"/>
                <p:cNvSpPr/>
                <p:nvPr/>
              </p:nvSpPr>
              <p:spPr>
                <a:xfrm>
                  <a:off x="1923594" y="315677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19" name="Freeform 218"/>
                <p:cNvSpPr/>
                <p:nvPr/>
              </p:nvSpPr>
              <p:spPr>
                <a:xfrm>
                  <a:off x="1975818" y="315677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20" name="Freeform 219"/>
                <p:cNvSpPr/>
                <p:nvPr/>
              </p:nvSpPr>
              <p:spPr>
                <a:xfrm>
                  <a:off x="2028042" y="315677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21" name="Freeform 220"/>
                <p:cNvSpPr/>
                <p:nvPr/>
              </p:nvSpPr>
              <p:spPr>
                <a:xfrm>
                  <a:off x="2080265" y="315677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22" name="Freeform 221"/>
                <p:cNvSpPr/>
                <p:nvPr/>
              </p:nvSpPr>
              <p:spPr>
                <a:xfrm>
                  <a:off x="1714698" y="3347029"/>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23" name="Freeform 222"/>
                <p:cNvSpPr/>
                <p:nvPr/>
              </p:nvSpPr>
              <p:spPr>
                <a:xfrm>
                  <a:off x="1766922" y="3347029"/>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24" name="Freeform 223"/>
                <p:cNvSpPr/>
                <p:nvPr/>
              </p:nvSpPr>
              <p:spPr>
                <a:xfrm>
                  <a:off x="1819146" y="3347029"/>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25" name="Freeform 224"/>
                <p:cNvSpPr/>
                <p:nvPr/>
              </p:nvSpPr>
              <p:spPr>
                <a:xfrm>
                  <a:off x="1871370" y="3347029"/>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26" name="Freeform 225"/>
                <p:cNvSpPr/>
                <p:nvPr/>
              </p:nvSpPr>
              <p:spPr>
                <a:xfrm>
                  <a:off x="1923593" y="3347029"/>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27" name="Freeform 226"/>
                <p:cNvSpPr/>
                <p:nvPr/>
              </p:nvSpPr>
              <p:spPr>
                <a:xfrm>
                  <a:off x="1975818" y="3347029"/>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28" name="Freeform 227"/>
                <p:cNvSpPr/>
                <p:nvPr/>
              </p:nvSpPr>
              <p:spPr>
                <a:xfrm>
                  <a:off x="2028042" y="3347029"/>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29" name="Freeform 228"/>
                <p:cNvSpPr/>
                <p:nvPr/>
              </p:nvSpPr>
              <p:spPr>
                <a:xfrm>
                  <a:off x="2080265" y="3347029"/>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30" name="Freeform 229"/>
                <p:cNvSpPr/>
                <p:nvPr/>
              </p:nvSpPr>
              <p:spPr>
                <a:xfrm>
                  <a:off x="1714698" y="3530221"/>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31" name="Freeform 230"/>
                <p:cNvSpPr/>
                <p:nvPr/>
              </p:nvSpPr>
              <p:spPr>
                <a:xfrm>
                  <a:off x="1766922" y="3530221"/>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32" name="Freeform 231"/>
                <p:cNvSpPr/>
                <p:nvPr/>
              </p:nvSpPr>
              <p:spPr>
                <a:xfrm>
                  <a:off x="1819146" y="3530221"/>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33" name="Freeform 232"/>
                <p:cNvSpPr/>
                <p:nvPr/>
              </p:nvSpPr>
              <p:spPr>
                <a:xfrm>
                  <a:off x="1871370" y="3530221"/>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34" name="Freeform 233"/>
                <p:cNvSpPr/>
                <p:nvPr/>
              </p:nvSpPr>
              <p:spPr>
                <a:xfrm>
                  <a:off x="1923593" y="3530221"/>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35" name="Freeform 234"/>
                <p:cNvSpPr/>
                <p:nvPr/>
              </p:nvSpPr>
              <p:spPr>
                <a:xfrm>
                  <a:off x="1975818" y="3530221"/>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36" name="Freeform 235"/>
                <p:cNvSpPr/>
                <p:nvPr/>
              </p:nvSpPr>
              <p:spPr>
                <a:xfrm>
                  <a:off x="2028042" y="3530221"/>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37" name="Freeform 236"/>
                <p:cNvSpPr/>
                <p:nvPr/>
              </p:nvSpPr>
              <p:spPr>
                <a:xfrm>
                  <a:off x="2080265" y="3530221"/>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38" name="Freeform 237"/>
                <p:cNvSpPr/>
                <p:nvPr/>
              </p:nvSpPr>
              <p:spPr>
                <a:xfrm>
                  <a:off x="1714698" y="3719060"/>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39" name="Freeform 238"/>
                <p:cNvSpPr/>
                <p:nvPr/>
              </p:nvSpPr>
              <p:spPr>
                <a:xfrm>
                  <a:off x="1766922" y="3719060"/>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40" name="Freeform 239"/>
                <p:cNvSpPr/>
                <p:nvPr/>
              </p:nvSpPr>
              <p:spPr>
                <a:xfrm>
                  <a:off x="1819146" y="3719060"/>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41" name="Freeform 240"/>
                <p:cNvSpPr/>
                <p:nvPr/>
              </p:nvSpPr>
              <p:spPr>
                <a:xfrm>
                  <a:off x="1871370" y="3719060"/>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42" name="Freeform 241"/>
                <p:cNvSpPr/>
                <p:nvPr/>
              </p:nvSpPr>
              <p:spPr>
                <a:xfrm>
                  <a:off x="1923593" y="3719060"/>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43" name="Freeform 242"/>
                <p:cNvSpPr/>
                <p:nvPr/>
              </p:nvSpPr>
              <p:spPr>
                <a:xfrm>
                  <a:off x="1975818" y="3719060"/>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44" name="Freeform 243"/>
                <p:cNvSpPr/>
                <p:nvPr/>
              </p:nvSpPr>
              <p:spPr>
                <a:xfrm>
                  <a:off x="2028042" y="3719060"/>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45" name="Freeform 244"/>
                <p:cNvSpPr/>
                <p:nvPr/>
              </p:nvSpPr>
              <p:spPr>
                <a:xfrm>
                  <a:off x="2080265" y="3719060"/>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46" name="Freeform 245"/>
                <p:cNvSpPr/>
                <p:nvPr/>
              </p:nvSpPr>
              <p:spPr>
                <a:xfrm>
                  <a:off x="1714698" y="390366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47" name="Freeform 246"/>
                <p:cNvSpPr/>
                <p:nvPr/>
              </p:nvSpPr>
              <p:spPr>
                <a:xfrm>
                  <a:off x="1766922" y="390366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48" name="Freeform 247"/>
                <p:cNvSpPr/>
                <p:nvPr/>
              </p:nvSpPr>
              <p:spPr>
                <a:xfrm>
                  <a:off x="1819146" y="390366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49" name="Freeform 248"/>
                <p:cNvSpPr/>
                <p:nvPr/>
              </p:nvSpPr>
              <p:spPr>
                <a:xfrm>
                  <a:off x="1871370" y="390366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50" name="Freeform 249"/>
                <p:cNvSpPr/>
                <p:nvPr/>
              </p:nvSpPr>
              <p:spPr>
                <a:xfrm>
                  <a:off x="1923593" y="390366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51" name="Freeform 250"/>
                <p:cNvSpPr/>
                <p:nvPr/>
              </p:nvSpPr>
              <p:spPr>
                <a:xfrm>
                  <a:off x="1975818" y="390366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52" name="Freeform 251"/>
                <p:cNvSpPr/>
                <p:nvPr/>
              </p:nvSpPr>
              <p:spPr>
                <a:xfrm>
                  <a:off x="2028042" y="390366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sp>
              <p:nvSpPr>
                <p:cNvPr id="253" name="Freeform 252"/>
                <p:cNvSpPr/>
                <p:nvPr/>
              </p:nvSpPr>
              <p:spPr>
                <a:xfrm>
                  <a:off x="2080265" y="3903666"/>
                  <a:ext cx="10305" cy="153521"/>
                </a:xfrm>
                <a:custGeom>
                  <a:avLst/>
                  <a:gdLst/>
                  <a:ahLst/>
                  <a:cxnLst/>
                  <a:rect l="0" t="0" r="0" b="0"/>
                  <a:pathLst>
                    <a:path w="10305" h="153521">
                      <a:moveTo>
                        <a:pt x="0" y="0"/>
                      </a:moveTo>
                      <a:lnTo>
                        <a:pt x="10305" y="0"/>
                      </a:lnTo>
                      <a:lnTo>
                        <a:pt x="10305" y="153521"/>
                      </a:lnTo>
                      <a:lnTo>
                        <a:pt x="0" y="153521"/>
                      </a:lnTo>
                      <a:lnTo>
                        <a:pt x="0" y="0"/>
                      </a:lnTo>
                      <a:close/>
                    </a:path>
                  </a:pathLst>
                </a:custGeom>
                <a:solidFill>
                  <a:srgbClr val="FFFFFF"/>
                </a:solidFill>
                <a:ln w="7600" cap="flat">
                  <a:solidFill>
                    <a:srgbClr val="FFFFFF"/>
                  </a:solidFill>
                  <a:bevel/>
                </a:ln>
              </p:spPr>
            </p:sp>
          </p:grpSp>
          <p:grpSp>
            <p:nvGrpSpPr>
              <p:cNvPr id="210" name="Group 209"/>
              <p:cNvGrpSpPr/>
              <p:nvPr/>
            </p:nvGrpSpPr>
            <p:grpSpPr>
              <a:xfrm>
                <a:off x="1798556" y="2932146"/>
                <a:ext cx="229896" cy="210122"/>
                <a:chOff x="1798556" y="2932146"/>
                <a:chExt cx="229896" cy="210122"/>
              </a:xfrm>
            </p:grpSpPr>
            <p:sp>
              <p:nvSpPr>
                <p:cNvPr id="211" name="Freeform 210"/>
                <p:cNvSpPr/>
                <p:nvPr/>
              </p:nvSpPr>
              <p:spPr>
                <a:xfrm>
                  <a:off x="1881640" y="2960871"/>
                  <a:ext cx="31945" cy="82883"/>
                </a:xfrm>
                <a:custGeom>
                  <a:avLst/>
                  <a:gdLst/>
                  <a:ahLst/>
                  <a:cxnLst/>
                  <a:rect l="0" t="0" r="0" b="0"/>
                  <a:pathLst>
                    <a:path w="31945" h="82883" fill="none">
                      <a:moveTo>
                        <a:pt x="31945" y="0"/>
                      </a:moveTo>
                      <a:lnTo>
                        <a:pt x="31945" y="82883"/>
                      </a:lnTo>
                      <a:lnTo>
                        <a:pt x="0" y="35790"/>
                      </a:lnTo>
                    </a:path>
                  </a:pathLst>
                </a:custGeom>
                <a:solidFill>
                  <a:srgbClr val="FFFFFF"/>
                </a:solidFill>
                <a:ln w="7600" cap="flat">
                  <a:solidFill>
                    <a:srgbClr val="FFFFFF"/>
                  </a:solidFill>
                  <a:bevel/>
                </a:ln>
              </p:spPr>
            </p:sp>
            <p:sp>
              <p:nvSpPr>
                <p:cNvPr id="212" name="Freeform 211"/>
                <p:cNvSpPr/>
                <p:nvPr/>
              </p:nvSpPr>
              <p:spPr>
                <a:xfrm>
                  <a:off x="1904519" y="3036308"/>
                  <a:ext cx="17390" cy="16115"/>
                </a:xfrm>
                <a:custGeom>
                  <a:avLst/>
                  <a:gdLst/>
                  <a:ahLst/>
                  <a:cxnLst/>
                  <a:rect l="0" t="0" r="0" b="0"/>
                  <a:pathLst>
                    <a:path w="17390" h="16115">
                      <a:moveTo>
                        <a:pt x="-209" y="7918"/>
                      </a:moveTo>
                      <a:cubicBezTo>
                        <a:pt x="-209" y="3496"/>
                        <a:pt x="3712" y="-88"/>
                        <a:pt x="8549" y="-88"/>
                      </a:cubicBezTo>
                      <a:cubicBezTo>
                        <a:pt x="13387" y="-88"/>
                        <a:pt x="17308" y="3496"/>
                        <a:pt x="17308" y="7918"/>
                      </a:cubicBezTo>
                      <a:cubicBezTo>
                        <a:pt x="17308" y="12339"/>
                        <a:pt x="13387" y="15923"/>
                        <a:pt x="8549" y="15923"/>
                      </a:cubicBezTo>
                      <a:cubicBezTo>
                        <a:pt x="3712" y="15923"/>
                        <a:pt x="-209" y="12339"/>
                        <a:pt x="-209" y="7918"/>
                      </a:cubicBezTo>
                      <a:close/>
                    </a:path>
                  </a:pathLst>
                </a:custGeom>
                <a:solidFill>
                  <a:srgbClr val="FFFFFF"/>
                </a:solidFill>
                <a:ln w="7600" cap="flat">
                  <a:solidFill>
                    <a:srgbClr val="FFFFFF"/>
                  </a:solidFill>
                  <a:bevel/>
                </a:ln>
              </p:spPr>
            </p:sp>
            <p:sp>
              <p:nvSpPr>
                <p:cNvPr id="213" name="Freeform 212"/>
                <p:cNvSpPr/>
                <p:nvPr/>
              </p:nvSpPr>
              <p:spPr>
                <a:xfrm>
                  <a:off x="1798556" y="2932146"/>
                  <a:ext cx="229896" cy="210122"/>
                </a:xfrm>
                <a:custGeom>
                  <a:avLst/>
                  <a:gdLst/>
                  <a:ahLst/>
                  <a:cxnLst/>
                  <a:rect l="0" t="0" r="0" b="0"/>
                  <a:pathLst>
                    <a:path w="229896" h="210122">
                      <a:moveTo>
                        <a:pt x="0" y="105061"/>
                      </a:moveTo>
                      <a:cubicBezTo>
                        <a:pt x="0" y="46902"/>
                        <a:pt x="51429" y="0"/>
                        <a:pt x="114948" y="0"/>
                      </a:cubicBezTo>
                      <a:cubicBezTo>
                        <a:pt x="178352" y="0"/>
                        <a:pt x="229896" y="46902"/>
                        <a:pt x="229896" y="105061"/>
                      </a:cubicBezTo>
                      <a:cubicBezTo>
                        <a:pt x="229896" y="162907"/>
                        <a:pt x="178352" y="210122"/>
                        <a:pt x="114948" y="210122"/>
                      </a:cubicBezTo>
                      <a:cubicBezTo>
                        <a:pt x="51429" y="210122"/>
                        <a:pt x="0" y="162907"/>
                        <a:pt x="0" y="105061"/>
                      </a:cubicBezTo>
                      <a:close/>
                      <a:moveTo>
                        <a:pt x="8867" y="105061"/>
                      </a:moveTo>
                      <a:cubicBezTo>
                        <a:pt x="8867" y="158445"/>
                        <a:pt x="56329" y="202018"/>
                        <a:pt x="114948" y="202018"/>
                      </a:cubicBezTo>
                      <a:cubicBezTo>
                        <a:pt x="173461" y="202018"/>
                        <a:pt x="221029" y="158445"/>
                        <a:pt x="221029" y="105061"/>
                      </a:cubicBezTo>
                      <a:cubicBezTo>
                        <a:pt x="221029" y="51388"/>
                        <a:pt x="173461" y="8104"/>
                        <a:pt x="114948" y="8104"/>
                      </a:cubicBezTo>
                      <a:cubicBezTo>
                        <a:pt x="56329" y="8104"/>
                        <a:pt x="8867" y="51388"/>
                        <a:pt x="8867" y="105061"/>
                      </a:cubicBezTo>
                      <a:close/>
                    </a:path>
                  </a:pathLst>
                </a:custGeom>
                <a:solidFill>
                  <a:srgbClr val="FFFFFF"/>
                </a:solidFill>
                <a:ln w="7600" cap="flat">
                  <a:solidFill>
                    <a:srgbClr val="FFFFFF"/>
                  </a:solidFill>
                  <a:bevel/>
                </a:ln>
              </p:spPr>
            </p:sp>
          </p:grpSp>
        </p:grpSp>
      </p:grpSp>
      <p:grpSp>
        <p:nvGrpSpPr>
          <p:cNvPr id="173" name="Cabine téléphonique"/>
          <p:cNvGrpSpPr/>
          <p:nvPr/>
        </p:nvGrpSpPr>
        <p:grpSpPr>
          <a:xfrm>
            <a:off x="2337817" y="5231845"/>
            <a:ext cx="433280" cy="1062639"/>
            <a:chOff x="2245121" y="4615794"/>
            <a:chExt cx="433280" cy="1062639"/>
          </a:xfrm>
        </p:grpSpPr>
        <p:grpSp>
          <p:nvGrpSpPr>
            <p:cNvPr id="190" name="Group 189"/>
            <p:cNvGrpSpPr/>
            <p:nvPr/>
          </p:nvGrpSpPr>
          <p:grpSpPr>
            <a:xfrm>
              <a:off x="2262597" y="4615794"/>
              <a:ext cx="392326" cy="1012076"/>
              <a:chOff x="2262597" y="4615794"/>
              <a:chExt cx="392326" cy="1012076"/>
            </a:xfrm>
          </p:grpSpPr>
          <p:sp>
            <p:nvSpPr>
              <p:cNvPr id="195" name="Freeform 194"/>
              <p:cNvSpPr/>
              <p:nvPr/>
            </p:nvSpPr>
            <p:spPr>
              <a:xfrm>
                <a:off x="2262597" y="4761624"/>
                <a:ext cx="392326" cy="866246"/>
              </a:xfrm>
              <a:custGeom>
                <a:avLst/>
                <a:gdLst/>
                <a:ahLst/>
                <a:cxnLst/>
                <a:rect l="0" t="0" r="0" b="0"/>
                <a:pathLst>
                  <a:path w="392326" h="866246">
                    <a:moveTo>
                      <a:pt x="0" y="0"/>
                    </a:moveTo>
                    <a:lnTo>
                      <a:pt x="392326" y="0"/>
                    </a:lnTo>
                    <a:lnTo>
                      <a:pt x="392326" y="866246"/>
                    </a:lnTo>
                    <a:lnTo>
                      <a:pt x="0" y="866246"/>
                    </a:lnTo>
                    <a:lnTo>
                      <a:pt x="0" y="0"/>
                    </a:lnTo>
                    <a:close/>
                    <a:moveTo>
                      <a:pt x="72465" y="132601"/>
                    </a:moveTo>
                    <a:lnTo>
                      <a:pt x="72465" y="716286"/>
                    </a:lnTo>
                    <a:lnTo>
                      <a:pt x="319862" y="716286"/>
                    </a:lnTo>
                    <a:lnTo>
                      <a:pt x="319862" y="132601"/>
                    </a:lnTo>
                    <a:lnTo>
                      <a:pt x="72465" y="132601"/>
                    </a:lnTo>
                    <a:close/>
                  </a:path>
                </a:pathLst>
              </a:custGeom>
              <a:solidFill>
                <a:srgbClr val="EB6D71"/>
              </a:solidFill>
              <a:ln w="7600" cap="flat">
                <a:solidFill>
                  <a:srgbClr val="EB6D71"/>
                </a:solidFill>
                <a:bevel/>
              </a:ln>
            </p:spPr>
          </p:sp>
          <p:sp>
            <p:nvSpPr>
              <p:cNvPr id="196" name="Freeform 195"/>
              <p:cNvSpPr/>
              <p:nvPr/>
            </p:nvSpPr>
            <p:spPr>
              <a:xfrm>
                <a:off x="2284180" y="4702404"/>
                <a:ext cx="17792" cy="58566"/>
              </a:xfrm>
              <a:custGeom>
                <a:avLst/>
                <a:gdLst/>
                <a:ahLst/>
                <a:cxnLst/>
                <a:rect l="0" t="0" r="0" b="0"/>
                <a:pathLst>
                  <a:path w="17792" h="58566">
                    <a:moveTo>
                      <a:pt x="0" y="0"/>
                    </a:moveTo>
                    <a:lnTo>
                      <a:pt x="17792" y="0"/>
                    </a:lnTo>
                    <a:lnTo>
                      <a:pt x="17792" y="58566"/>
                    </a:lnTo>
                    <a:lnTo>
                      <a:pt x="0" y="58566"/>
                    </a:lnTo>
                    <a:lnTo>
                      <a:pt x="0" y="0"/>
                    </a:lnTo>
                    <a:close/>
                  </a:path>
                </a:pathLst>
              </a:custGeom>
              <a:solidFill>
                <a:srgbClr val="EB6D71"/>
              </a:solidFill>
              <a:ln w="7600" cap="flat">
                <a:solidFill>
                  <a:srgbClr val="EB6D71"/>
                </a:solidFill>
                <a:bevel/>
              </a:ln>
            </p:spPr>
          </p:sp>
          <p:sp>
            <p:nvSpPr>
              <p:cNvPr id="197" name="Freeform 196"/>
              <p:cNvSpPr/>
              <p:nvPr/>
            </p:nvSpPr>
            <p:spPr>
              <a:xfrm>
                <a:off x="2611576" y="4702405"/>
                <a:ext cx="17792" cy="58565"/>
              </a:xfrm>
              <a:custGeom>
                <a:avLst/>
                <a:gdLst/>
                <a:ahLst/>
                <a:cxnLst/>
                <a:rect l="0" t="0" r="0" b="0"/>
                <a:pathLst>
                  <a:path w="17792" h="58565">
                    <a:moveTo>
                      <a:pt x="0" y="0"/>
                    </a:moveTo>
                    <a:lnTo>
                      <a:pt x="17792" y="0"/>
                    </a:lnTo>
                    <a:lnTo>
                      <a:pt x="17792" y="58565"/>
                    </a:lnTo>
                    <a:lnTo>
                      <a:pt x="0" y="58565"/>
                    </a:lnTo>
                    <a:lnTo>
                      <a:pt x="0" y="0"/>
                    </a:lnTo>
                    <a:close/>
                  </a:path>
                </a:pathLst>
              </a:custGeom>
              <a:solidFill>
                <a:srgbClr val="EB6D71"/>
              </a:solidFill>
              <a:ln w="7600" cap="flat">
                <a:solidFill>
                  <a:srgbClr val="EB6D71"/>
                </a:solidFill>
                <a:bevel/>
              </a:ln>
            </p:spPr>
          </p:sp>
          <p:grpSp>
            <p:nvGrpSpPr>
              <p:cNvPr id="198" name="Group 197"/>
              <p:cNvGrpSpPr/>
              <p:nvPr/>
            </p:nvGrpSpPr>
            <p:grpSpPr>
              <a:xfrm>
                <a:off x="2335016" y="5013042"/>
                <a:ext cx="247487" cy="363408"/>
                <a:chOff x="2335016" y="5013042"/>
                <a:chExt cx="247487" cy="363408"/>
              </a:xfrm>
            </p:grpSpPr>
            <p:sp>
              <p:nvSpPr>
                <p:cNvPr id="203" name="Freeform 202"/>
                <p:cNvSpPr/>
                <p:nvPr/>
              </p:nvSpPr>
              <p:spPr>
                <a:xfrm>
                  <a:off x="2335016" y="5013042"/>
                  <a:ext cx="247487" cy="9196"/>
                </a:xfrm>
                <a:custGeom>
                  <a:avLst/>
                  <a:gdLst/>
                  <a:ahLst/>
                  <a:cxnLst/>
                  <a:rect l="0" t="0" r="0" b="0"/>
                  <a:pathLst>
                    <a:path w="247487" h="9196">
                      <a:moveTo>
                        <a:pt x="0" y="0"/>
                      </a:moveTo>
                      <a:lnTo>
                        <a:pt x="247487" y="0"/>
                      </a:lnTo>
                      <a:lnTo>
                        <a:pt x="247487" y="9196"/>
                      </a:lnTo>
                      <a:lnTo>
                        <a:pt x="0" y="9196"/>
                      </a:lnTo>
                      <a:lnTo>
                        <a:pt x="0" y="0"/>
                      </a:lnTo>
                      <a:close/>
                    </a:path>
                  </a:pathLst>
                </a:custGeom>
                <a:solidFill>
                  <a:srgbClr val="EB6D71"/>
                </a:solidFill>
                <a:ln w="7600" cap="flat">
                  <a:solidFill>
                    <a:srgbClr val="EB6D71"/>
                  </a:solidFill>
                  <a:bevel/>
                </a:ln>
              </p:spPr>
            </p:sp>
            <p:sp>
              <p:nvSpPr>
                <p:cNvPr id="204" name="Freeform 203"/>
                <p:cNvSpPr/>
                <p:nvPr/>
              </p:nvSpPr>
              <p:spPr>
                <a:xfrm>
                  <a:off x="2335016" y="5132248"/>
                  <a:ext cx="247487" cy="9196"/>
                </a:xfrm>
                <a:custGeom>
                  <a:avLst/>
                  <a:gdLst/>
                  <a:ahLst/>
                  <a:cxnLst/>
                  <a:rect l="0" t="0" r="0" b="0"/>
                  <a:pathLst>
                    <a:path w="247487" h="9196">
                      <a:moveTo>
                        <a:pt x="0" y="0"/>
                      </a:moveTo>
                      <a:lnTo>
                        <a:pt x="247487" y="0"/>
                      </a:lnTo>
                      <a:lnTo>
                        <a:pt x="247487" y="9196"/>
                      </a:lnTo>
                      <a:lnTo>
                        <a:pt x="0" y="9196"/>
                      </a:lnTo>
                      <a:lnTo>
                        <a:pt x="0" y="0"/>
                      </a:lnTo>
                      <a:close/>
                    </a:path>
                  </a:pathLst>
                </a:custGeom>
                <a:solidFill>
                  <a:srgbClr val="EB6D71"/>
                </a:solidFill>
                <a:ln w="7600" cap="flat">
                  <a:solidFill>
                    <a:srgbClr val="EB6D71"/>
                  </a:solidFill>
                  <a:bevel/>
                </a:ln>
              </p:spPr>
            </p:sp>
            <p:sp>
              <p:nvSpPr>
                <p:cNvPr id="205" name="Freeform 204"/>
                <p:cNvSpPr/>
                <p:nvPr/>
              </p:nvSpPr>
              <p:spPr>
                <a:xfrm>
                  <a:off x="2335016" y="5249751"/>
                  <a:ext cx="247487" cy="9196"/>
                </a:xfrm>
                <a:custGeom>
                  <a:avLst/>
                  <a:gdLst/>
                  <a:ahLst/>
                  <a:cxnLst/>
                  <a:rect l="0" t="0" r="0" b="0"/>
                  <a:pathLst>
                    <a:path w="247487" h="9196">
                      <a:moveTo>
                        <a:pt x="0" y="0"/>
                      </a:moveTo>
                      <a:lnTo>
                        <a:pt x="247487" y="0"/>
                      </a:lnTo>
                      <a:lnTo>
                        <a:pt x="247487" y="9196"/>
                      </a:lnTo>
                      <a:lnTo>
                        <a:pt x="0" y="9196"/>
                      </a:lnTo>
                      <a:lnTo>
                        <a:pt x="0" y="0"/>
                      </a:lnTo>
                      <a:close/>
                    </a:path>
                  </a:pathLst>
                </a:custGeom>
                <a:solidFill>
                  <a:srgbClr val="EB6D71"/>
                </a:solidFill>
                <a:ln w="7600" cap="flat">
                  <a:solidFill>
                    <a:srgbClr val="EB6D71"/>
                  </a:solidFill>
                  <a:bevel/>
                </a:ln>
              </p:spPr>
            </p:sp>
            <p:sp>
              <p:nvSpPr>
                <p:cNvPr id="206" name="Freeform 205"/>
                <p:cNvSpPr/>
                <p:nvPr/>
              </p:nvSpPr>
              <p:spPr>
                <a:xfrm>
                  <a:off x="2335016" y="5367254"/>
                  <a:ext cx="247487" cy="9196"/>
                </a:xfrm>
                <a:custGeom>
                  <a:avLst/>
                  <a:gdLst/>
                  <a:ahLst/>
                  <a:cxnLst/>
                  <a:rect l="0" t="0" r="0" b="0"/>
                  <a:pathLst>
                    <a:path w="247487" h="9196">
                      <a:moveTo>
                        <a:pt x="0" y="0"/>
                      </a:moveTo>
                      <a:lnTo>
                        <a:pt x="247487" y="0"/>
                      </a:lnTo>
                      <a:lnTo>
                        <a:pt x="247487" y="9196"/>
                      </a:lnTo>
                      <a:lnTo>
                        <a:pt x="0" y="9196"/>
                      </a:lnTo>
                      <a:lnTo>
                        <a:pt x="0" y="0"/>
                      </a:lnTo>
                      <a:close/>
                    </a:path>
                  </a:pathLst>
                </a:custGeom>
                <a:solidFill>
                  <a:srgbClr val="EB6D71"/>
                </a:solidFill>
                <a:ln w="7600" cap="flat">
                  <a:solidFill>
                    <a:srgbClr val="EB6D71"/>
                  </a:solidFill>
                  <a:bevel/>
                </a:ln>
              </p:spPr>
            </p:sp>
          </p:grpSp>
          <p:grpSp>
            <p:nvGrpSpPr>
              <p:cNvPr id="199" name="Group 198"/>
              <p:cNvGrpSpPr/>
              <p:nvPr/>
            </p:nvGrpSpPr>
            <p:grpSpPr>
              <a:xfrm>
                <a:off x="2402059" y="4894225"/>
                <a:ext cx="113402" cy="583685"/>
                <a:chOff x="2402059" y="4894225"/>
                <a:chExt cx="113402" cy="583685"/>
              </a:xfrm>
            </p:grpSpPr>
            <p:sp>
              <p:nvSpPr>
                <p:cNvPr id="201" name="Freeform 200"/>
                <p:cNvSpPr/>
                <p:nvPr/>
              </p:nvSpPr>
              <p:spPr>
                <a:xfrm>
                  <a:off x="2402058" y="4894225"/>
                  <a:ext cx="18187" cy="583685"/>
                </a:xfrm>
                <a:custGeom>
                  <a:avLst/>
                  <a:gdLst/>
                  <a:ahLst/>
                  <a:cxnLst/>
                  <a:rect l="0" t="0" r="0" b="0"/>
                  <a:pathLst>
                    <a:path w="18187" h="583685">
                      <a:moveTo>
                        <a:pt x="0" y="0"/>
                      </a:moveTo>
                      <a:lnTo>
                        <a:pt x="18187" y="0"/>
                      </a:lnTo>
                      <a:lnTo>
                        <a:pt x="18187" y="583685"/>
                      </a:lnTo>
                      <a:lnTo>
                        <a:pt x="0" y="583685"/>
                      </a:lnTo>
                      <a:lnTo>
                        <a:pt x="0" y="0"/>
                      </a:lnTo>
                      <a:close/>
                    </a:path>
                  </a:pathLst>
                </a:custGeom>
                <a:solidFill>
                  <a:srgbClr val="EB6D71"/>
                </a:solidFill>
                <a:ln w="7600" cap="flat">
                  <a:solidFill>
                    <a:srgbClr val="EB6D71"/>
                  </a:solidFill>
                  <a:bevel/>
                </a:ln>
              </p:spPr>
            </p:sp>
            <p:sp>
              <p:nvSpPr>
                <p:cNvPr id="202" name="Freeform 201"/>
                <p:cNvSpPr/>
                <p:nvPr/>
              </p:nvSpPr>
              <p:spPr>
                <a:xfrm>
                  <a:off x="2497273" y="4894225"/>
                  <a:ext cx="18187" cy="583685"/>
                </a:xfrm>
                <a:custGeom>
                  <a:avLst/>
                  <a:gdLst/>
                  <a:ahLst/>
                  <a:cxnLst/>
                  <a:rect l="0" t="0" r="0" b="0"/>
                  <a:pathLst>
                    <a:path w="18187" h="583685">
                      <a:moveTo>
                        <a:pt x="0" y="0"/>
                      </a:moveTo>
                      <a:lnTo>
                        <a:pt x="18187" y="0"/>
                      </a:lnTo>
                      <a:lnTo>
                        <a:pt x="18187" y="583685"/>
                      </a:lnTo>
                      <a:lnTo>
                        <a:pt x="0" y="583685"/>
                      </a:lnTo>
                      <a:lnTo>
                        <a:pt x="0" y="0"/>
                      </a:lnTo>
                      <a:close/>
                    </a:path>
                  </a:pathLst>
                </a:custGeom>
                <a:solidFill>
                  <a:srgbClr val="EB6D71"/>
                </a:solidFill>
                <a:ln w="7600" cap="flat">
                  <a:solidFill>
                    <a:srgbClr val="EB6D71"/>
                  </a:solidFill>
                  <a:bevel/>
                </a:ln>
              </p:spPr>
            </p:sp>
          </p:grpSp>
          <p:sp>
            <p:nvSpPr>
              <p:cNvPr id="200" name="Freeform 199"/>
              <p:cNvSpPr/>
              <p:nvPr/>
            </p:nvSpPr>
            <p:spPr>
              <a:xfrm>
                <a:off x="2284181" y="4615794"/>
                <a:ext cx="345187" cy="101937"/>
              </a:xfrm>
              <a:custGeom>
                <a:avLst/>
                <a:gdLst/>
                <a:ahLst/>
                <a:cxnLst/>
                <a:rect l="0" t="0" r="0" b="0"/>
                <a:pathLst>
                  <a:path w="345187" h="101937">
                    <a:moveTo>
                      <a:pt x="0" y="73280"/>
                    </a:moveTo>
                    <a:cubicBezTo>
                      <a:pt x="0" y="32785"/>
                      <a:pt x="77708" y="0"/>
                      <a:pt x="172593" y="0"/>
                    </a:cubicBezTo>
                    <a:cubicBezTo>
                      <a:pt x="267981" y="0"/>
                      <a:pt x="345187" y="32785"/>
                      <a:pt x="345187" y="73280"/>
                    </a:cubicBezTo>
                    <a:lnTo>
                      <a:pt x="345187" y="101937"/>
                    </a:lnTo>
                    <a:lnTo>
                      <a:pt x="0" y="101937"/>
                    </a:lnTo>
                    <a:lnTo>
                      <a:pt x="0" y="73280"/>
                    </a:lnTo>
                    <a:close/>
                  </a:path>
                </a:pathLst>
              </a:custGeom>
              <a:solidFill>
                <a:srgbClr val="EB6D71"/>
              </a:solidFill>
              <a:ln w="7600" cap="flat">
                <a:solidFill>
                  <a:srgbClr val="EB6D71"/>
                </a:solidFill>
                <a:bevel/>
              </a:ln>
            </p:spPr>
          </p:sp>
        </p:grpSp>
        <p:grpSp>
          <p:nvGrpSpPr>
            <p:cNvPr id="191" name="Group 190"/>
            <p:cNvGrpSpPr/>
            <p:nvPr/>
          </p:nvGrpSpPr>
          <p:grpSpPr>
            <a:xfrm>
              <a:off x="2245121" y="4689073"/>
              <a:ext cx="433280" cy="989359"/>
              <a:chOff x="2245121" y="4689073"/>
              <a:chExt cx="433280" cy="989359"/>
            </a:xfrm>
          </p:grpSpPr>
          <p:sp>
            <p:nvSpPr>
              <p:cNvPr id="192" name="Freeform 191"/>
              <p:cNvSpPr/>
              <p:nvPr/>
            </p:nvSpPr>
            <p:spPr>
              <a:xfrm>
                <a:off x="2245121" y="5628622"/>
                <a:ext cx="433280" cy="49811"/>
              </a:xfrm>
              <a:custGeom>
                <a:avLst/>
                <a:gdLst/>
                <a:ahLst/>
                <a:cxnLst/>
                <a:rect l="0" t="0" r="0" b="0"/>
                <a:pathLst>
                  <a:path w="433280" h="49811">
                    <a:moveTo>
                      <a:pt x="5884" y="0"/>
                    </a:moveTo>
                    <a:lnTo>
                      <a:pt x="427396" y="0"/>
                    </a:lnTo>
                    <a:cubicBezTo>
                      <a:pt x="430646" y="0"/>
                      <a:pt x="433280" y="2516"/>
                      <a:pt x="433280" y="5620"/>
                    </a:cubicBezTo>
                    <a:lnTo>
                      <a:pt x="433280" y="44192"/>
                    </a:lnTo>
                    <a:cubicBezTo>
                      <a:pt x="433280" y="47295"/>
                      <a:pt x="430646" y="49811"/>
                      <a:pt x="427396" y="49811"/>
                    </a:cubicBezTo>
                    <a:lnTo>
                      <a:pt x="5884" y="49811"/>
                    </a:lnTo>
                    <a:cubicBezTo>
                      <a:pt x="2634" y="49811"/>
                      <a:pt x="0" y="47295"/>
                      <a:pt x="0" y="44192"/>
                    </a:cubicBezTo>
                    <a:lnTo>
                      <a:pt x="0" y="5620"/>
                    </a:lnTo>
                    <a:cubicBezTo>
                      <a:pt x="0" y="2516"/>
                      <a:pt x="2634" y="0"/>
                      <a:pt x="5884" y="0"/>
                    </a:cubicBezTo>
                    <a:close/>
                  </a:path>
                </a:pathLst>
              </a:custGeom>
              <a:solidFill>
                <a:srgbClr val="EB4142"/>
              </a:solidFill>
              <a:ln w="7600" cap="flat">
                <a:solidFill>
                  <a:srgbClr val="EB4142"/>
                </a:solidFill>
                <a:bevel/>
              </a:ln>
            </p:spPr>
          </p:sp>
          <p:sp>
            <p:nvSpPr>
              <p:cNvPr id="193" name="Freeform 192"/>
              <p:cNvSpPr/>
              <p:nvPr/>
            </p:nvSpPr>
            <p:spPr>
              <a:xfrm>
                <a:off x="2262089" y="4761624"/>
                <a:ext cx="393341" cy="20502"/>
              </a:xfrm>
              <a:custGeom>
                <a:avLst/>
                <a:gdLst/>
                <a:ahLst/>
                <a:cxnLst/>
                <a:rect l="0" t="0" r="0" b="0"/>
                <a:pathLst>
                  <a:path w="393341" h="20502">
                    <a:moveTo>
                      <a:pt x="0" y="0"/>
                    </a:moveTo>
                    <a:lnTo>
                      <a:pt x="393341" y="0"/>
                    </a:lnTo>
                    <a:lnTo>
                      <a:pt x="393341" y="20502"/>
                    </a:lnTo>
                    <a:lnTo>
                      <a:pt x="0" y="20502"/>
                    </a:lnTo>
                    <a:lnTo>
                      <a:pt x="0" y="0"/>
                    </a:lnTo>
                    <a:close/>
                  </a:path>
                </a:pathLst>
              </a:custGeom>
              <a:solidFill>
                <a:srgbClr val="EB4142"/>
              </a:solidFill>
              <a:ln w="7600" cap="flat">
                <a:solidFill>
                  <a:srgbClr val="EB4142"/>
                </a:solidFill>
                <a:bevel/>
              </a:ln>
            </p:spPr>
          </p:sp>
          <p:sp>
            <p:nvSpPr>
              <p:cNvPr id="194" name="Freeform 193"/>
              <p:cNvSpPr/>
              <p:nvPr/>
            </p:nvSpPr>
            <p:spPr>
              <a:xfrm>
                <a:off x="2284180" y="4689073"/>
                <a:ext cx="345187" cy="28657"/>
              </a:xfrm>
              <a:custGeom>
                <a:avLst/>
                <a:gdLst/>
                <a:ahLst/>
                <a:cxnLst/>
                <a:rect l="0" t="0" r="0" b="0"/>
                <a:pathLst>
                  <a:path w="345187" h="28657">
                    <a:moveTo>
                      <a:pt x="0" y="0"/>
                    </a:moveTo>
                    <a:lnTo>
                      <a:pt x="345187" y="0"/>
                    </a:lnTo>
                    <a:lnTo>
                      <a:pt x="345187" y="28657"/>
                    </a:lnTo>
                    <a:lnTo>
                      <a:pt x="0" y="28657"/>
                    </a:lnTo>
                    <a:lnTo>
                      <a:pt x="0" y="0"/>
                    </a:lnTo>
                    <a:close/>
                  </a:path>
                </a:pathLst>
              </a:custGeom>
              <a:solidFill>
                <a:srgbClr val="EB4142"/>
              </a:solidFill>
              <a:ln w="7600" cap="flat">
                <a:solidFill>
                  <a:srgbClr val="EB4142"/>
                </a:solidFill>
                <a:bevel/>
              </a:ln>
            </p:spPr>
          </p:sp>
        </p:grpSp>
      </p:grpSp>
      <p:grpSp>
        <p:nvGrpSpPr>
          <p:cNvPr id="174" name="Euro"/>
          <p:cNvGrpSpPr/>
          <p:nvPr/>
        </p:nvGrpSpPr>
        <p:grpSpPr>
          <a:xfrm>
            <a:off x="5125643" y="3524245"/>
            <a:ext cx="626072" cy="585902"/>
            <a:chOff x="5032947" y="2908194"/>
            <a:chExt cx="626072" cy="585902"/>
          </a:xfrm>
        </p:grpSpPr>
        <p:sp>
          <p:nvSpPr>
            <p:cNvPr id="187" name="Freeform 186"/>
            <p:cNvSpPr/>
            <p:nvPr/>
          </p:nvSpPr>
          <p:spPr>
            <a:xfrm>
              <a:off x="5032947" y="3119539"/>
              <a:ext cx="506865" cy="48568"/>
            </a:xfrm>
            <a:custGeom>
              <a:avLst/>
              <a:gdLst/>
              <a:ahLst/>
              <a:cxnLst/>
              <a:rect l="0" t="0" r="0" b="0"/>
              <a:pathLst>
                <a:path w="506865" h="48568">
                  <a:moveTo>
                    <a:pt x="71222" y="0"/>
                  </a:moveTo>
                  <a:lnTo>
                    <a:pt x="506865" y="0"/>
                  </a:lnTo>
                  <a:lnTo>
                    <a:pt x="435643" y="48568"/>
                  </a:lnTo>
                  <a:lnTo>
                    <a:pt x="0" y="48568"/>
                  </a:lnTo>
                  <a:lnTo>
                    <a:pt x="71222" y="0"/>
                  </a:lnTo>
                  <a:close/>
                </a:path>
              </a:pathLst>
            </a:custGeom>
            <a:solidFill>
              <a:srgbClr val="0070C0"/>
            </a:solidFill>
            <a:ln w="7600" cap="flat">
              <a:solidFill>
                <a:srgbClr val="5383C3"/>
              </a:solidFill>
              <a:bevel/>
            </a:ln>
          </p:spPr>
        </p:sp>
        <p:sp>
          <p:nvSpPr>
            <p:cNvPr id="188" name="Freeform 187"/>
            <p:cNvSpPr/>
            <p:nvPr/>
          </p:nvSpPr>
          <p:spPr>
            <a:xfrm>
              <a:off x="5034498" y="3216448"/>
              <a:ext cx="506865" cy="48568"/>
            </a:xfrm>
            <a:custGeom>
              <a:avLst/>
              <a:gdLst/>
              <a:ahLst/>
              <a:cxnLst/>
              <a:rect l="0" t="0" r="0" b="0"/>
              <a:pathLst>
                <a:path w="506865" h="48568">
                  <a:moveTo>
                    <a:pt x="71222" y="0"/>
                  </a:moveTo>
                  <a:lnTo>
                    <a:pt x="506865" y="0"/>
                  </a:lnTo>
                  <a:lnTo>
                    <a:pt x="435643" y="48568"/>
                  </a:lnTo>
                  <a:lnTo>
                    <a:pt x="0" y="48568"/>
                  </a:lnTo>
                  <a:lnTo>
                    <a:pt x="71222" y="0"/>
                  </a:lnTo>
                  <a:close/>
                </a:path>
              </a:pathLst>
            </a:custGeom>
            <a:solidFill>
              <a:srgbClr val="0070C0"/>
            </a:solidFill>
            <a:ln w="7600" cap="flat">
              <a:solidFill>
                <a:srgbClr val="5383C3"/>
              </a:solidFill>
              <a:bevel/>
            </a:ln>
          </p:spPr>
        </p:sp>
        <p:sp>
          <p:nvSpPr>
            <p:cNvPr id="189" name="Freeform 188"/>
            <p:cNvSpPr/>
            <p:nvPr/>
          </p:nvSpPr>
          <p:spPr>
            <a:xfrm>
              <a:off x="5121211" y="2908194"/>
              <a:ext cx="537808" cy="585902"/>
            </a:xfrm>
            <a:custGeom>
              <a:avLst/>
              <a:gdLst/>
              <a:ahLst/>
              <a:cxnLst/>
              <a:rect l="0" t="0" r="0" b="0"/>
              <a:pathLst>
                <a:path w="537808" h="585902">
                  <a:moveTo>
                    <a:pt x="537808" y="85518"/>
                  </a:moveTo>
                  <a:cubicBezTo>
                    <a:pt x="458961" y="-2796"/>
                    <a:pt x="316517" y="753"/>
                    <a:pt x="316517" y="753"/>
                  </a:cubicBezTo>
                  <a:cubicBezTo>
                    <a:pt x="316517" y="753"/>
                    <a:pt x="234611" y="-11627"/>
                    <a:pt x="118875" y="63991"/>
                  </a:cubicBezTo>
                  <a:cubicBezTo>
                    <a:pt x="3139" y="139609"/>
                    <a:pt x="0" y="292080"/>
                    <a:pt x="0" y="292080"/>
                  </a:cubicBezTo>
                  <a:cubicBezTo>
                    <a:pt x="0" y="292080"/>
                    <a:pt x="-1610" y="404550"/>
                    <a:pt x="89792" y="493968"/>
                  </a:cubicBezTo>
                  <a:cubicBezTo>
                    <a:pt x="181194" y="583385"/>
                    <a:pt x="315706" y="585902"/>
                    <a:pt x="315706" y="585902"/>
                  </a:cubicBezTo>
                  <a:cubicBezTo>
                    <a:pt x="315706" y="585902"/>
                    <a:pt x="446406" y="591111"/>
                    <a:pt x="534931" y="498383"/>
                  </a:cubicBezTo>
                  <a:cubicBezTo>
                    <a:pt x="534931" y="498383"/>
                    <a:pt x="473206" y="436564"/>
                    <a:pt x="473206" y="436564"/>
                  </a:cubicBezTo>
                  <a:cubicBezTo>
                    <a:pt x="473206" y="436564"/>
                    <a:pt x="408671" y="496407"/>
                    <a:pt x="315706" y="496843"/>
                  </a:cubicBezTo>
                  <a:cubicBezTo>
                    <a:pt x="222741" y="497279"/>
                    <a:pt x="158641" y="435460"/>
                    <a:pt x="158641" y="435460"/>
                  </a:cubicBezTo>
                  <a:cubicBezTo>
                    <a:pt x="158641" y="435460"/>
                    <a:pt x="94135" y="383835"/>
                    <a:pt x="95525" y="292080"/>
                  </a:cubicBezTo>
                  <a:cubicBezTo>
                    <a:pt x="96915" y="200325"/>
                    <a:pt x="157454" y="149545"/>
                    <a:pt x="157454" y="149545"/>
                  </a:cubicBezTo>
                  <a:cubicBezTo>
                    <a:pt x="157454" y="149545"/>
                    <a:pt x="210436" y="86907"/>
                    <a:pt x="315706" y="87316"/>
                  </a:cubicBezTo>
                  <a:cubicBezTo>
                    <a:pt x="420976" y="87725"/>
                    <a:pt x="470832" y="149545"/>
                    <a:pt x="473206" y="147337"/>
                  </a:cubicBezTo>
                  <a:cubicBezTo>
                    <a:pt x="475580" y="145129"/>
                    <a:pt x="537808" y="85518"/>
                    <a:pt x="537808" y="85518"/>
                  </a:cubicBezTo>
                  <a:close/>
                </a:path>
              </a:pathLst>
            </a:custGeom>
            <a:solidFill>
              <a:srgbClr val="0070C0"/>
            </a:solidFill>
            <a:ln w="7600" cap="flat">
              <a:solidFill>
                <a:srgbClr val="5383C3"/>
              </a:solidFill>
              <a:bevel/>
            </a:ln>
          </p:spPr>
        </p:sp>
      </p:grpSp>
      <p:grpSp>
        <p:nvGrpSpPr>
          <p:cNvPr id="175" name="Terre"/>
          <p:cNvGrpSpPr/>
          <p:nvPr/>
        </p:nvGrpSpPr>
        <p:grpSpPr>
          <a:xfrm>
            <a:off x="6744774" y="4217420"/>
            <a:ext cx="730300" cy="683443"/>
            <a:chOff x="6652078" y="3601369"/>
            <a:chExt cx="730300" cy="683443"/>
          </a:xfrm>
        </p:grpSpPr>
        <p:grpSp>
          <p:nvGrpSpPr>
            <p:cNvPr id="176" name="Group 175"/>
            <p:cNvGrpSpPr/>
            <p:nvPr/>
          </p:nvGrpSpPr>
          <p:grpSpPr>
            <a:xfrm>
              <a:off x="6652078" y="3601369"/>
              <a:ext cx="730300" cy="683443"/>
              <a:chOff x="6652078" y="3601369"/>
              <a:chExt cx="730300" cy="683443"/>
            </a:xfrm>
          </p:grpSpPr>
          <p:sp>
            <p:nvSpPr>
              <p:cNvPr id="186" name="Freeform 185"/>
              <p:cNvSpPr/>
              <p:nvPr/>
            </p:nvSpPr>
            <p:spPr>
              <a:xfrm>
                <a:off x="6652078" y="3601369"/>
                <a:ext cx="730300" cy="683443"/>
              </a:xfrm>
              <a:custGeom>
                <a:avLst/>
                <a:gdLst/>
                <a:ahLst/>
                <a:cxnLst/>
                <a:rect l="0" t="0" r="0" b="0"/>
                <a:pathLst>
                  <a:path w="730300" h="683443">
                    <a:moveTo>
                      <a:pt x="730300" y="341721"/>
                    </a:moveTo>
                    <a:cubicBezTo>
                      <a:pt x="730300" y="152851"/>
                      <a:pt x="566859" y="0"/>
                      <a:pt x="365150" y="0"/>
                    </a:cubicBezTo>
                    <a:cubicBezTo>
                      <a:pt x="163526" y="0"/>
                      <a:pt x="0" y="152851"/>
                      <a:pt x="0" y="341721"/>
                    </a:cubicBezTo>
                    <a:cubicBezTo>
                      <a:pt x="0" y="530270"/>
                      <a:pt x="163526" y="683443"/>
                      <a:pt x="365150" y="683443"/>
                    </a:cubicBezTo>
                    <a:cubicBezTo>
                      <a:pt x="566859" y="683443"/>
                      <a:pt x="730300" y="530270"/>
                      <a:pt x="730300" y="341721"/>
                    </a:cubicBezTo>
                    <a:close/>
                  </a:path>
                </a:pathLst>
              </a:custGeom>
              <a:solidFill>
                <a:srgbClr val="FFFFFF"/>
              </a:solidFill>
              <a:ln w="7600" cap="flat">
                <a:noFill/>
                <a:bevel/>
              </a:ln>
            </p:spPr>
          </p:sp>
        </p:grpSp>
        <p:grpSp>
          <p:nvGrpSpPr>
            <p:cNvPr id="177" name="Group 176"/>
            <p:cNvGrpSpPr/>
            <p:nvPr/>
          </p:nvGrpSpPr>
          <p:grpSpPr>
            <a:xfrm>
              <a:off x="6665189" y="3608379"/>
              <a:ext cx="712627" cy="661122"/>
              <a:chOff x="6665189" y="3608379"/>
              <a:chExt cx="712627" cy="661122"/>
            </a:xfrm>
          </p:grpSpPr>
          <p:sp>
            <p:nvSpPr>
              <p:cNvPr id="180" name="Freeform 179"/>
              <p:cNvSpPr/>
              <p:nvPr/>
            </p:nvSpPr>
            <p:spPr>
              <a:xfrm>
                <a:off x="6837530" y="3743470"/>
                <a:ext cx="52401" cy="51448"/>
              </a:xfrm>
              <a:custGeom>
                <a:avLst/>
                <a:gdLst/>
                <a:ahLst/>
                <a:cxnLst/>
                <a:rect l="0" t="0" r="0" b="0"/>
                <a:pathLst>
                  <a:path w="52401" h="51448">
                    <a:moveTo>
                      <a:pt x="3387" y="50226"/>
                    </a:moveTo>
                    <a:cubicBezTo>
                      <a:pt x="17396" y="50226"/>
                      <a:pt x="20346" y="46641"/>
                      <a:pt x="20346" y="43773"/>
                    </a:cubicBezTo>
                    <a:cubicBezTo>
                      <a:pt x="20346" y="40906"/>
                      <a:pt x="20346" y="36604"/>
                      <a:pt x="23295" y="33736"/>
                    </a:cubicBezTo>
                    <a:cubicBezTo>
                      <a:pt x="26268" y="30868"/>
                      <a:pt x="29194" y="29434"/>
                      <a:pt x="29194" y="29434"/>
                    </a:cubicBezTo>
                    <a:cubicBezTo>
                      <a:pt x="29194" y="29434"/>
                      <a:pt x="32144" y="30868"/>
                      <a:pt x="29194" y="37321"/>
                    </a:cubicBezTo>
                    <a:cubicBezTo>
                      <a:pt x="26268" y="43773"/>
                      <a:pt x="23295" y="46641"/>
                      <a:pt x="23295" y="46641"/>
                    </a:cubicBezTo>
                    <a:lnTo>
                      <a:pt x="33107" y="48334"/>
                    </a:lnTo>
                    <a:cubicBezTo>
                      <a:pt x="33107" y="48334"/>
                      <a:pt x="38780" y="45173"/>
                      <a:pt x="38780" y="46641"/>
                    </a:cubicBezTo>
                    <a:cubicBezTo>
                      <a:pt x="38780" y="48041"/>
                      <a:pt x="44687" y="44099"/>
                      <a:pt x="46900" y="44099"/>
                    </a:cubicBezTo>
                    <a:cubicBezTo>
                      <a:pt x="49111" y="44099"/>
                      <a:pt x="52052" y="37321"/>
                      <a:pt x="52052" y="37321"/>
                    </a:cubicBezTo>
                    <a:cubicBezTo>
                      <a:pt x="52052" y="37321"/>
                      <a:pt x="50208" y="35528"/>
                      <a:pt x="52052" y="33736"/>
                    </a:cubicBezTo>
                    <a:cubicBezTo>
                      <a:pt x="53895" y="31944"/>
                      <a:pt x="49103" y="27284"/>
                      <a:pt x="49103" y="27284"/>
                    </a:cubicBezTo>
                    <a:cubicBezTo>
                      <a:pt x="49103" y="27284"/>
                      <a:pt x="45785" y="23340"/>
                      <a:pt x="43204" y="18680"/>
                    </a:cubicBezTo>
                    <a:cubicBezTo>
                      <a:pt x="40623" y="14020"/>
                      <a:pt x="42466" y="18680"/>
                      <a:pt x="40623" y="14020"/>
                    </a:cubicBezTo>
                    <a:cubicBezTo>
                      <a:pt x="38780" y="9360"/>
                      <a:pt x="31990" y="1473"/>
                      <a:pt x="33833" y="1473"/>
                    </a:cubicBezTo>
                    <a:cubicBezTo>
                      <a:pt x="35677" y="1473"/>
                      <a:pt x="32143" y="1473"/>
                      <a:pt x="32143" y="1473"/>
                    </a:cubicBezTo>
                    <a:cubicBezTo>
                      <a:pt x="32143" y="1473"/>
                      <a:pt x="28809" y="-1824"/>
                      <a:pt x="25122" y="1044"/>
                    </a:cubicBezTo>
                    <a:cubicBezTo>
                      <a:pt x="21436" y="3912"/>
                      <a:pt x="20346" y="2907"/>
                      <a:pt x="20346" y="7926"/>
                    </a:cubicBezTo>
                    <a:cubicBezTo>
                      <a:pt x="20346" y="12945"/>
                      <a:pt x="20346" y="13662"/>
                      <a:pt x="20346" y="17246"/>
                    </a:cubicBezTo>
                    <a:cubicBezTo>
                      <a:pt x="20346" y="20831"/>
                      <a:pt x="15185" y="22265"/>
                      <a:pt x="14079" y="24774"/>
                    </a:cubicBezTo>
                    <a:cubicBezTo>
                      <a:pt x="12973" y="27284"/>
                      <a:pt x="7811" y="29434"/>
                      <a:pt x="5599" y="29434"/>
                    </a:cubicBezTo>
                    <a:cubicBezTo>
                      <a:pt x="3387" y="29434"/>
                      <a:pt x="-2512" y="30151"/>
                      <a:pt x="1175" y="33736"/>
                    </a:cubicBezTo>
                    <a:cubicBezTo>
                      <a:pt x="4862" y="37321"/>
                      <a:pt x="7811" y="37321"/>
                      <a:pt x="9286" y="37321"/>
                    </a:cubicBezTo>
                    <a:cubicBezTo>
                      <a:pt x="10761" y="37321"/>
                      <a:pt x="3387" y="45924"/>
                      <a:pt x="3387" y="48075"/>
                    </a:cubicBezTo>
                    <a:cubicBezTo>
                      <a:pt x="3387" y="50226"/>
                      <a:pt x="3387" y="53094"/>
                      <a:pt x="3387" y="50226"/>
                    </a:cubicBezTo>
                    <a:close/>
                  </a:path>
                </a:pathLst>
              </a:custGeom>
              <a:solidFill>
                <a:srgbClr val="FFAF00"/>
              </a:solidFill>
              <a:ln w="7600" cap="flat">
                <a:noFill/>
                <a:bevel/>
              </a:ln>
            </p:spPr>
          </p:sp>
          <p:sp>
            <p:nvSpPr>
              <p:cNvPr id="181" name="Freeform 180"/>
              <p:cNvSpPr/>
              <p:nvPr/>
            </p:nvSpPr>
            <p:spPr>
              <a:xfrm>
                <a:off x="6737252" y="3609710"/>
                <a:ext cx="213254" cy="150727"/>
              </a:xfrm>
              <a:custGeom>
                <a:avLst/>
                <a:gdLst/>
                <a:ahLst/>
                <a:cxnLst/>
                <a:rect l="0" t="0" r="0" b="0"/>
                <a:pathLst>
                  <a:path w="213254" h="150727">
                    <a:moveTo>
                      <a:pt x="197424" y="2599"/>
                    </a:moveTo>
                    <a:cubicBezTo>
                      <a:pt x="197424" y="2599"/>
                      <a:pt x="168667" y="12636"/>
                      <a:pt x="163506" y="15504"/>
                    </a:cubicBezTo>
                    <a:cubicBezTo>
                      <a:pt x="158344" y="18372"/>
                      <a:pt x="159081" y="23390"/>
                      <a:pt x="150234" y="23390"/>
                    </a:cubicBezTo>
                    <a:cubicBezTo>
                      <a:pt x="141386" y="23390"/>
                      <a:pt x="141385" y="24824"/>
                      <a:pt x="138436" y="29843"/>
                    </a:cubicBezTo>
                    <a:cubicBezTo>
                      <a:pt x="135487" y="34861"/>
                      <a:pt x="131800" y="37012"/>
                      <a:pt x="127376" y="38446"/>
                    </a:cubicBezTo>
                    <a:cubicBezTo>
                      <a:pt x="122952" y="39880"/>
                      <a:pt x="120371" y="40955"/>
                      <a:pt x="118528" y="44899"/>
                    </a:cubicBezTo>
                    <a:cubicBezTo>
                      <a:pt x="116684" y="48842"/>
                      <a:pt x="106627" y="57087"/>
                      <a:pt x="102307" y="57087"/>
                    </a:cubicBezTo>
                    <a:cubicBezTo>
                      <a:pt x="97882" y="57087"/>
                      <a:pt x="96776" y="59955"/>
                      <a:pt x="96776" y="62464"/>
                    </a:cubicBezTo>
                    <a:cubicBezTo>
                      <a:pt x="96776" y="64973"/>
                      <a:pt x="97882" y="65690"/>
                      <a:pt x="83504" y="75363"/>
                    </a:cubicBezTo>
                    <a:cubicBezTo>
                      <a:pt x="69126" y="85048"/>
                      <a:pt x="62475" y="87250"/>
                      <a:pt x="57328" y="90783"/>
                    </a:cubicBezTo>
                    <a:cubicBezTo>
                      <a:pt x="44794" y="99387"/>
                      <a:pt x="45531" y="100820"/>
                      <a:pt x="31521" y="110858"/>
                    </a:cubicBezTo>
                    <a:cubicBezTo>
                      <a:pt x="15146" y="122590"/>
                      <a:pt x="9401" y="144554"/>
                      <a:pt x="4239" y="149573"/>
                    </a:cubicBezTo>
                    <a:cubicBezTo>
                      <a:pt x="-922" y="154591"/>
                      <a:pt x="-2074" y="141219"/>
                      <a:pt x="4239" y="128064"/>
                    </a:cubicBezTo>
                    <a:cubicBezTo>
                      <a:pt x="9401" y="117310"/>
                      <a:pt x="28203" y="94726"/>
                      <a:pt x="35208" y="87915"/>
                    </a:cubicBezTo>
                    <a:cubicBezTo>
                      <a:pt x="42213" y="81104"/>
                      <a:pt x="79264" y="51172"/>
                      <a:pt x="83504" y="47049"/>
                    </a:cubicBezTo>
                    <a:cubicBezTo>
                      <a:pt x="87744" y="42927"/>
                      <a:pt x="162031" y="4750"/>
                      <a:pt x="197424" y="1165"/>
                    </a:cubicBezTo>
                    <a:cubicBezTo>
                      <a:pt x="232818" y="-2420"/>
                      <a:pt x="197424" y="2599"/>
                      <a:pt x="197424" y="2599"/>
                    </a:cubicBezTo>
                    <a:close/>
                  </a:path>
                </a:pathLst>
              </a:custGeom>
              <a:solidFill>
                <a:srgbClr val="FFAF00"/>
              </a:solidFill>
              <a:ln w="7600" cap="flat">
                <a:noFill/>
                <a:bevel/>
              </a:ln>
            </p:spPr>
          </p:sp>
          <p:sp>
            <p:nvSpPr>
              <p:cNvPr id="182" name="Freeform 181"/>
              <p:cNvSpPr/>
              <p:nvPr/>
            </p:nvSpPr>
            <p:spPr>
              <a:xfrm>
                <a:off x="6665189" y="3748848"/>
                <a:ext cx="52401" cy="121589"/>
              </a:xfrm>
              <a:custGeom>
                <a:avLst/>
                <a:gdLst/>
                <a:ahLst/>
                <a:cxnLst/>
                <a:rect l="0" t="0" r="0" b="0"/>
                <a:pathLst>
                  <a:path w="52401" h="121589">
                    <a:moveTo>
                      <a:pt x="41394" y="20371"/>
                    </a:moveTo>
                    <a:cubicBezTo>
                      <a:pt x="41394" y="20371"/>
                      <a:pt x="34861" y="32370"/>
                      <a:pt x="30588" y="42203"/>
                    </a:cubicBezTo>
                    <a:cubicBezTo>
                      <a:pt x="28866" y="46165"/>
                      <a:pt x="32062" y="59409"/>
                      <a:pt x="28375" y="66579"/>
                    </a:cubicBezTo>
                    <a:cubicBezTo>
                      <a:pt x="24689" y="73748"/>
                      <a:pt x="23972" y="78955"/>
                      <a:pt x="23972" y="78955"/>
                    </a:cubicBezTo>
                    <a:cubicBezTo>
                      <a:pt x="23972" y="78955"/>
                      <a:pt x="20343" y="91659"/>
                      <a:pt x="20265" y="99558"/>
                    </a:cubicBezTo>
                    <a:cubicBezTo>
                      <a:pt x="20185" y="107574"/>
                      <a:pt x="10906" y="110817"/>
                      <a:pt x="10906" y="104364"/>
                    </a:cubicBezTo>
                    <a:cubicBezTo>
                      <a:pt x="10906" y="97911"/>
                      <a:pt x="13810" y="86719"/>
                      <a:pt x="16210" y="80559"/>
                    </a:cubicBezTo>
                    <a:cubicBezTo>
                      <a:pt x="19083" y="73184"/>
                      <a:pt x="10180" y="92344"/>
                      <a:pt x="10180" y="93777"/>
                    </a:cubicBezTo>
                    <a:lnTo>
                      <a:pt x="3647" y="121304"/>
                    </a:lnTo>
                    <a:cubicBezTo>
                      <a:pt x="1435" y="123455"/>
                      <a:pt x="0" y="117123"/>
                      <a:pt x="0" y="117123"/>
                    </a:cubicBezTo>
                    <a:cubicBezTo>
                      <a:pt x="0" y="117123"/>
                      <a:pt x="8002" y="58486"/>
                      <a:pt x="52282" y="0"/>
                    </a:cubicBezTo>
                    <a:cubicBezTo>
                      <a:pt x="53702" y="-1747"/>
                      <a:pt x="41394" y="20371"/>
                      <a:pt x="41394" y="20371"/>
                    </a:cubicBezTo>
                    <a:close/>
                  </a:path>
                </a:pathLst>
              </a:custGeom>
              <a:solidFill>
                <a:srgbClr val="FFAF00"/>
              </a:solidFill>
              <a:ln w="7600" cap="flat">
                <a:noFill/>
                <a:bevel/>
              </a:ln>
            </p:spPr>
          </p:sp>
          <p:sp>
            <p:nvSpPr>
              <p:cNvPr id="183" name="Freeform 182"/>
              <p:cNvSpPr/>
              <p:nvPr/>
            </p:nvSpPr>
            <p:spPr>
              <a:xfrm>
                <a:off x="6673532" y="4059071"/>
                <a:ext cx="237848" cy="210425"/>
              </a:xfrm>
              <a:custGeom>
                <a:avLst/>
                <a:gdLst/>
                <a:ahLst/>
                <a:cxnLst/>
                <a:rect l="0" t="0" r="0" b="0"/>
                <a:pathLst>
                  <a:path w="237848" h="210425">
                    <a:moveTo>
                      <a:pt x="0" y="339"/>
                    </a:moveTo>
                    <a:cubicBezTo>
                      <a:pt x="3301" y="339"/>
                      <a:pt x="0" y="339"/>
                      <a:pt x="9200" y="5301"/>
                    </a:cubicBezTo>
                    <a:cubicBezTo>
                      <a:pt x="11779" y="6692"/>
                      <a:pt x="21771" y="17505"/>
                      <a:pt x="23615" y="19297"/>
                    </a:cubicBezTo>
                    <a:cubicBezTo>
                      <a:pt x="25458" y="21090"/>
                      <a:pt x="35229" y="24944"/>
                      <a:pt x="52357" y="50827"/>
                    </a:cubicBezTo>
                    <a:cubicBezTo>
                      <a:pt x="52357" y="50827"/>
                      <a:pt x="70399" y="55487"/>
                      <a:pt x="73349" y="59789"/>
                    </a:cubicBezTo>
                    <a:cubicBezTo>
                      <a:pt x="76298" y="64091"/>
                      <a:pt x="82197" y="57638"/>
                      <a:pt x="86621" y="59789"/>
                    </a:cubicBezTo>
                    <a:cubicBezTo>
                      <a:pt x="91045" y="61940"/>
                      <a:pt x="124249" y="66241"/>
                      <a:pt x="124249" y="98505"/>
                    </a:cubicBezTo>
                    <a:cubicBezTo>
                      <a:pt x="124249" y="98505"/>
                      <a:pt x="125332" y="108900"/>
                      <a:pt x="137498" y="120730"/>
                    </a:cubicBezTo>
                    <a:cubicBezTo>
                      <a:pt x="149664" y="132560"/>
                      <a:pt x="148558" y="142238"/>
                      <a:pt x="148558" y="150124"/>
                    </a:cubicBezTo>
                    <a:cubicBezTo>
                      <a:pt x="148558" y="158011"/>
                      <a:pt x="175840" y="178803"/>
                      <a:pt x="195011" y="189557"/>
                    </a:cubicBezTo>
                    <a:cubicBezTo>
                      <a:pt x="214182" y="200311"/>
                      <a:pt x="236659" y="210719"/>
                      <a:pt x="237848" y="210425"/>
                    </a:cubicBezTo>
                    <a:cubicBezTo>
                      <a:pt x="238897" y="209979"/>
                      <a:pt x="77036" y="177369"/>
                      <a:pt x="0" y="339"/>
                    </a:cubicBezTo>
                    <a:cubicBezTo>
                      <a:pt x="0" y="-983"/>
                      <a:pt x="0" y="339"/>
                      <a:pt x="0" y="339"/>
                    </a:cubicBezTo>
                    <a:close/>
                  </a:path>
                </a:pathLst>
              </a:custGeom>
              <a:solidFill>
                <a:srgbClr val="FFAF00"/>
              </a:solidFill>
              <a:ln w="7600" cap="flat">
                <a:noFill/>
                <a:bevel/>
              </a:ln>
            </p:spPr>
          </p:sp>
          <p:sp>
            <p:nvSpPr>
              <p:cNvPr id="184" name="Freeform 183"/>
              <p:cNvSpPr/>
              <p:nvPr/>
            </p:nvSpPr>
            <p:spPr>
              <a:xfrm>
                <a:off x="7174345" y="4086256"/>
                <a:ext cx="31971" cy="65533"/>
              </a:xfrm>
              <a:custGeom>
                <a:avLst/>
                <a:gdLst/>
                <a:ahLst/>
                <a:cxnLst/>
                <a:rect l="0" t="0" r="0" b="0"/>
                <a:pathLst>
                  <a:path w="31971" h="65533">
                    <a:moveTo>
                      <a:pt x="26394" y="0"/>
                    </a:moveTo>
                    <a:cubicBezTo>
                      <a:pt x="26394" y="0"/>
                      <a:pt x="35242" y="11426"/>
                      <a:pt x="30818" y="13577"/>
                    </a:cubicBezTo>
                    <a:cubicBezTo>
                      <a:pt x="26394" y="15728"/>
                      <a:pt x="26394" y="27199"/>
                      <a:pt x="26394" y="20030"/>
                    </a:cubicBezTo>
                    <a:cubicBezTo>
                      <a:pt x="26394" y="20030"/>
                      <a:pt x="25657" y="36519"/>
                      <a:pt x="19758" y="46557"/>
                    </a:cubicBezTo>
                    <a:cubicBezTo>
                      <a:pt x="13860" y="56594"/>
                      <a:pt x="20496" y="63047"/>
                      <a:pt x="9436" y="65197"/>
                    </a:cubicBezTo>
                    <a:cubicBezTo>
                      <a:pt x="-1625" y="67348"/>
                      <a:pt x="-150" y="60179"/>
                      <a:pt x="-150" y="54443"/>
                    </a:cubicBezTo>
                    <a:cubicBezTo>
                      <a:pt x="-150" y="48708"/>
                      <a:pt x="6486" y="36520"/>
                      <a:pt x="4643" y="31859"/>
                    </a:cubicBezTo>
                    <a:cubicBezTo>
                      <a:pt x="2800" y="27199"/>
                      <a:pt x="5012" y="19313"/>
                      <a:pt x="12385" y="16445"/>
                    </a:cubicBezTo>
                    <a:cubicBezTo>
                      <a:pt x="19758" y="13577"/>
                      <a:pt x="21602" y="4615"/>
                      <a:pt x="26394" y="0"/>
                    </a:cubicBezTo>
                    <a:close/>
                  </a:path>
                </a:pathLst>
              </a:custGeom>
              <a:solidFill>
                <a:srgbClr val="FFAF00"/>
              </a:solidFill>
              <a:ln w="7600" cap="flat">
                <a:noFill/>
                <a:bevel/>
              </a:ln>
            </p:spPr>
          </p:sp>
          <p:sp>
            <p:nvSpPr>
              <p:cNvPr id="185" name="Freeform 184"/>
              <p:cNvSpPr/>
              <p:nvPr/>
            </p:nvSpPr>
            <p:spPr>
              <a:xfrm>
                <a:off x="6822707" y="3608379"/>
                <a:ext cx="555110" cy="608609"/>
              </a:xfrm>
              <a:custGeom>
                <a:avLst/>
                <a:gdLst/>
                <a:ahLst/>
                <a:cxnLst/>
                <a:rect l="0" t="0" r="0" b="0"/>
                <a:pathLst>
                  <a:path w="555110" h="608609">
                    <a:moveTo>
                      <a:pt x="259893" y="272358"/>
                    </a:moveTo>
                    <a:cubicBezTo>
                      <a:pt x="260619" y="278519"/>
                      <a:pt x="264481" y="284255"/>
                      <a:pt x="265955" y="284972"/>
                    </a:cubicBezTo>
                    <a:cubicBezTo>
                      <a:pt x="267430" y="285688"/>
                      <a:pt x="276277" y="289273"/>
                      <a:pt x="276277" y="292142"/>
                    </a:cubicBezTo>
                    <a:cubicBezTo>
                      <a:pt x="276277" y="295009"/>
                      <a:pt x="281809" y="300386"/>
                      <a:pt x="281809" y="300386"/>
                    </a:cubicBezTo>
                    <a:cubicBezTo>
                      <a:pt x="287707" y="306122"/>
                      <a:pt x="295448" y="316517"/>
                      <a:pt x="295448" y="320819"/>
                    </a:cubicBezTo>
                    <a:cubicBezTo>
                      <a:pt x="295448" y="325120"/>
                      <a:pt x="299873" y="325120"/>
                      <a:pt x="299134" y="324404"/>
                    </a:cubicBezTo>
                    <a:cubicBezTo>
                      <a:pt x="299134" y="324404"/>
                      <a:pt x="305772" y="326555"/>
                      <a:pt x="305772" y="328706"/>
                    </a:cubicBezTo>
                    <a:cubicBezTo>
                      <a:pt x="305772" y="330857"/>
                      <a:pt x="310933" y="343044"/>
                      <a:pt x="318306" y="343044"/>
                    </a:cubicBezTo>
                    <a:cubicBezTo>
                      <a:pt x="325680" y="343044"/>
                      <a:pt x="330289" y="350752"/>
                      <a:pt x="330289" y="350752"/>
                    </a:cubicBezTo>
                    <a:cubicBezTo>
                      <a:pt x="330289" y="350752"/>
                      <a:pt x="338215" y="355233"/>
                      <a:pt x="338215" y="355233"/>
                    </a:cubicBezTo>
                    <a:cubicBezTo>
                      <a:pt x="338215" y="355233"/>
                      <a:pt x="332950" y="368263"/>
                      <a:pt x="351487" y="360252"/>
                    </a:cubicBezTo>
                    <a:cubicBezTo>
                      <a:pt x="358123" y="357384"/>
                      <a:pt x="362547" y="350931"/>
                      <a:pt x="362547" y="350931"/>
                    </a:cubicBezTo>
                    <a:lnTo>
                      <a:pt x="376556" y="347346"/>
                    </a:lnTo>
                    <a:cubicBezTo>
                      <a:pt x="376556" y="347346"/>
                      <a:pt x="379505" y="350214"/>
                      <a:pt x="376556" y="360252"/>
                    </a:cubicBezTo>
                    <a:cubicBezTo>
                      <a:pt x="373607" y="370289"/>
                      <a:pt x="374529" y="381580"/>
                      <a:pt x="371395" y="384628"/>
                    </a:cubicBezTo>
                    <a:cubicBezTo>
                      <a:pt x="368261" y="387675"/>
                      <a:pt x="364021" y="390363"/>
                      <a:pt x="359598" y="399683"/>
                    </a:cubicBezTo>
                    <a:cubicBezTo>
                      <a:pt x="355173" y="409004"/>
                      <a:pt x="347799" y="416891"/>
                      <a:pt x="344113" y="422626"/>
                    </a:cubicBezTo>
                    <a:cubicBezTo>
                      <a:pt x="340427" y="428361"/>
                      <a:pt x="328630" y="441267"/>
                      <a:pt x="328630" y="451304"/>
                    </a:cubicBezTo>
                    <a:cubicBezTo>
                      <a:pt x="328630" y="461341"/>
                      <a:pt x="326416" y="466360"/>
                      <a:pt x="332316" y="472095"/>
                    </a:cubicBezTo>
                    <a:cubicBezTo>
                      <a:pt x="338215" y="477831"/>
                      <a:pt x="338215" y="479981"/>
                      <a:pt x="338215" y="490019"/>
                    </a:cubicBezTo>
                    <a:cubicBezTo>
                      <a:pt x="338215" y="500056"/>
                      <a:pt x="340058" y="505791"/>
                      <a:pt x="330289" y="511528"/>
                    </a:cubicBezTo>
                    <a:cubicBezTo>
                      <a:pt x="320518" y="517262"/>
                      <a:pt x="315357" y="525149"/>
                      <a:pt x="315357" y="528017"/>
                    </a:cubicBezTo>
                    <a:cubicBezTo>
                      <a:pt x="315357" y="530884"/>
                      <a:pt x="319045" y="543073"/>
                      <a:pt x="309458" y="557412"/>
                    </a:cubicBezTo>
                    <a:cubicBezTo>
                      <a:pt x="305131" y="563886"/>
                      <a:pt x="309458" y="557412"/>
                      <a:pt x="309458" y="557412"/>
                    </a:cubicBezTo>
                    <a:cubicBezTo>
                      <a:pt x="309458" y="557412"/>
                      <a:pt x="309458" y="564582"/>
                      <a:pt x="299873" y="581788"/>
                    </a:cubicBezTo>
                    <a:cubicBezTo>
                      <a:pt x="290287" y="598995"/>
                      <a:pt x="284389" y="597561"/>
                      <a:pt x="276277" y="599712"/>
                    </a:cubicBezTo>
                    <a:cubicBezTo>
                      <a:pt x="268168" y="601862"/>
                      <a:pt x="262268" y="608609"/>
                      <a:pt x="262268" y="608609"/>
                    </a:cubicBezTo>
                    <a:cubicBezTo>
                      <a:pt x="262268" y="608609"/>
                      <a:pt x="259319" y="609747"/>
                      <a:pt x="250471" y="593976"/>
                    </a:cubicBezTo>
                    <a:cubicBezTo>
                      <a:pt x="241623" y="578204"/>
                      <a:pt x="243835" y="594693"/>
                      <a:pt x="239411" y="588240"/>
                    </a:cubicBezTo>
                    <a:cubicBezTo>
                      <a:pt x="234986" y="581788"/>
                      <a:pt x="229826" y="570317"/>
                      <a:pt x="229087" y="568883"/>
                    </a:cubicBezTo>
                    <a:cubicBezTo>
                      <a:pt x="228352" y="567449"/>
                      <a:pt x="226876" y="566016"/>
                      <a:pt x="223190" y="559563"/>
                    </a:cubicBezTo>
                    <a:cubicBezTo>
                      <a:pt x="219503" y="553110"/>
                      <a:pt x="217290" y="553826"/>
                      <a:pt x="213235" y="549884"/>
                    </a:cubicBezTo>
                    <a:cubicBezTo>
                      <a:pt x="209180" y="545941"/>
                      <a:pt x="203778" y="529644"/>
                      <a:pt x="206230" y="512962"/>
                    </a:cubicBezTo>
                    <a:cubicBezTo>
                      <a:pt x="206968" y="507943"/>
                      <a:pt x="199595" y="495755"/>
                      <a:pt x="192959" y="487868"/>
                    </a:cubicBezTo>
                    <a:cubicBezTo>
                      <a:pt x="186322" y="479981"/>
                      <a:pt x="178949" y="474963"/>
                      <a:pt x="172313" y="472095"/>
                    </a:cubicBezTo>
                    <a:cubicBezTo>
                      <a:pt x="165677" y="469227"/>
                      <a:pt x="164939" y="457756"/>
                      <a:pt x="164203" y="453455"/>
                    </a:cubicBezTo>
                    <a:cubicBezTo>
                      <a:pt x="163465" y="449152"/>
                      <a:pt x="154801" y="433559"/>
                      <a:pt x="147613" y="437323"/>
                    </a:cubicBezTo>
                    <a:cubicBezTo>
                      <a:pt x="140424" y="441088"/>
                      <a:pt x="138396" y="443417"/>
                      <a:pt x="134339" y="435173"/>
                    </a:cubicBezTo>
                    <a:cubicBezTo>
                      <a:pt x="130284" y="426928"/>
                      <a:pt x="105952" y="446285"/>
                      <a:pt x="100790" y="451304"/>
                    </a:cubicBezTo>
                    <a:cubicBezTo>
                      <a:pt x="95629" y="456322"/>
                      <a:pt x="89730" y="448436"/>
                      <a:pt x="72772" y="455605"/>
                    </a:cubicBezTo>
                    <a:cubicBezTo>
                      <a:pt x="55811" y="462775"/>
                      <a:pt x="62449" y="455605"/>
                      <a:pt x="46222" y="451304"/>
                    </a:cubicBezTo>
                    <a:cubicBezTo>
                      <a:pt x="30003" y="447002"/>
                      <a:pt x="38115" y="438399"/>
                      <a:pt x="19683" y="430512"/>
                    </a:cubicBezTo>
                    <a:cubicBezTo>
                      <a:pt x="1248" y="422626"/>
                      <a:pt x="7886" y="418324"/>
                      <a:pt x="7886" y="414022"/>
                    </a:cubicBezTo>
                    <a:cubicBezTo>
                      <a:pt x="7886" y="409721"/>
                      <a:pt x="9360" y="392514"/>
                      <a:pt x="3461" y="382477"/>
                    </a:cubicBezTo>
                    <a:cubicBezTo>
                      <a:pt x="-2438" y="372439"/>
                      <a:pt x="0" y="362762"/>
                      <a:pt x="4752" y="350752"/>
                    </a:cubicBezTo>
                    <a:cubicBezTo>
                      <a:pt x="10098" y="338743"/>
                      <a:pt x="14516" y="329423"/>
                      <a:pt x="21151" y="325120"/>
                    </a:cubicBezTo>
                    <a:cubicBezTo>
                      <a:pt x="27793" y="320819"/>
                      <a:pt x="18939" y="317951"/>
                      <a:pt x="21151" y="310782"/>
                    </a:cubicBezTo>
                    <a:cubicBezTo>
                      <a:pt x="23365" y="303613"/>
                      <a:pt x="38115" y="293575"/>
                      <a:pt x="38115" y="282821"/>
                    </a:cubicBezTo>
                    <a:cubicBezTo>
                      <a:pt x="38115" y="272067"/>
                      <a:pt x="41063" y="287123"/>
                      <a:pt x="49908" y="282821"/>
                    </a:cubicBezTo>
                    <a:cubicBezTo>
                      <a:pt x="58762" y="278519"/>
                      <a:pt x="69085" y="274935"/>
                      <a:pt x="75721" y="268481"/>
                    </a:cubicBezTo>
                    <a:cubicBezTo>
                      <a:pt x="82357" y="262029"/>
                      <a:pt x="88994" y="260596"/>
                      <a:pt x="97105" y="259162"/>
                    </a:cubicBezTo>
                    <a:cubicBezTo>
                      <a:pt x="105214" y="257728"/>
                      <a:pt x="116275" y="253427"/>
                      <a:pt x="120699" y="253427"/>
                    </a:cubicBezTo>
                    <a:cubicBezTo>
                      <a:pt x="125122" y="253427"/>
                      <a:pt x="125860" y="261313"/>
                      <a:pt x="126597" y="262746"/>
                    </a:cubicBezTo>
                    <a:cubicBezTo>
                      <a:pt x="127335" y="264181"/>
                      <a:pt x="118856" y="269199"/>
                      <a:pt x="126597" y="271350"/>
                    </a:cubicBezTo>
                    <a:cubicBezTo>
                      <a:pt x="134339" y="273500"/>
                      <a:pt x="147242" y="276368"/>
                      <a:pt x="151667" y="276368"/>
                    </a:cubicBezTo>
                    <a:cubicBezTo>
                      <a:pt x="156091" y="276368"/>
                      <a:pt x="180043" y="287181"/>
                      <a:pt x="182635" y="276368"/>
                    </a:cubicBezTo>
                    <a:cubicBezTo>
                      <a:pt x="185558" y="264174"/>
                      <a:pt x="192959" y="264181"/>
                      <a:pt x="201806" y="266331"/>
                    </a:cubicBezTo>
                    <a:cubicBezTo>
                      <a:pt x="210655" y="268481"/>
                      <a:pt x="215816" y="269916"/>
                      <a:pt x="223190" y="266331"/>
                    </a:cubicBezTo>
                    <a:cubicBezTo>
                      <a:pt x="230562" y="262746"/>
                      <a:pt x="240886" y="259162"/>
                      <a:pt x="253421" y="259162"/>
                    </a:cubicBezTo>
                    <a:cubicBezTo>
                      <a:pt x="265955" y="259162"/>
                      <a:pt x="262268" y="230484"/>
                      <a:pt x="262268" y="226182"/>
                    </a:cubicBezTo>
                    <a:cubicBezTo>
                      <a:pt x="262268" y="221880"/>
                      <a:pt x="254802" y="220536"/>
                      <a:pt x="250471" y="224748"/>
                    </a:cubicBezTo>
                    <a:cubicBezTo>
                      <a:pt x="246140" y="228961"/>
                      <a:pt x="248259" y="233352"/>
                      <a:pt x="239411" y="229767"/>
                    </a:cubicBezTo>
                    <a:cubicBezTo>
                      <a:pt x="230562" y="226182"/>
                      <a:pt x="228535" y="239625"/>
                      <a:pt x="215079" y="232634"/>
                    </a:cubicBezTo>
                    <a:cubicBezTo>
                      <a:pt x="201622" y="225645"/>
                      <a:pt x="210839" y="219551"/>
                      <a:pt x="199225" y="215786"/>
                    </a:cubicBezTo>
                    <a:cubicBezTo>
                      <a:pt x="187613" y="212022"/>
                      <a:pt x="178949" y="223314"/>
                      <a:pt x="182635" y="224748"/>
                    </a:cubicBezTo>
                    <a:cubicBezTo>
                      <a:pt x="186322" y="226182"/>
                      <a:pt x="203281" y="246974"/>
                      <a:pt x="186322" y="238370"/>
                    </a:cubicBezTo>
                    <a:cubicBezTo>
                      <a:pt x="169364" y="229767"/>
                      <a:pt x="175999" y="219013"/>
                      <a:pt x="170100" y="222598"/>
                    </a:cubicBezTo>
                    <a:cubicBezTo>
                      <a:pt x="164203" y="226182"/>
                      <a:pt x="169155" y="219421"/>
                      <a:pt x="161252" y="213995"/>
                    </a:cubicBezTo>
                    <a:cubicBezTo>
                      <a:pt x="150766" y="206794"/>
                      <a:pt x="136552" y="208258"/>
                      <a:pt x="136552" y="202882"/>
                    </a:cubicBezTo>
                    <a:cubicBezTo>
                      <a:pt x="136552" y="197505"/>
                      <a:pt x="128809" y="192485"/>
                      <a:pt x="126597" y="196788"/>
                    </a:cubicBezTo>
                    <a:cubicBezTo>
                      <a:pt x="124386" y="201089"/>
                      <a:pt x="125490" y="208617"/>
                      <a:pt x="136552" y="212918"/>
                    </a:cubicBezTo>
                    <a:cubicBezTo>
                      <a:pt x="147613" y="217221"/>
                      <a:pt x="155160" y="220974"/>
                      <a:pt x="157003" y="222767"/>
                    </a:cubicBezTo>
                    <a:cubicBezTo>
                      <a:pt x="158846" y="224559"/>
                      <a:pt x="159041" y="226182"/>
                      <a:pt x="153879" y="226182"/>
                    </a:cubicBezTo>
                    <a:cubicBezTo>
                      <a:pt x="148718" y="226182"/>
                      <a:pt x="160147" y="232993"/>
                      <a:pt x="154617" y="238370"/>
                    </a:cubicBezTo>
                    <a:cubicBezTo>
                      <a:pt x="149086" y="243747"/>
                      <a:pt x="142451" y="245181"/>
                      <a:pt x="145031" y="244823"/>
                    </a:cubicBezTo>
                    <a:cubicBezTo>
                      <a:pt x="147613" y="244464"/>
                      <a:pt x="160516" y="257728"/>
                      <a:pt x="136552" y="249483"/>
                    </a:cubicBezTo>
                    <a:cubicBezTo>
                      <a:pt x="112587" y="241237"/>
                      <a:pt x="135814" y="244823"/>
                      <a:pt x="141712" y="241597"/>
                    </a:cubicBezTo>
                    <a:cubicBezTo>
                      <a:pt x="147613" y="238370"/>
                      <a:pt x="164938" y="229049"/>
                      <a:pt x="131022" y="226182"/>
                    </a:cubicBezTo>
                    <a:cubicBezTo>
                      <a:pt x="97105" y="223315"/>
                      <a:pt x="120699" y="224031"/>
                      <a:pt x="115170" y="215786"/>
                    </a:cubicBezTo>
                    <a:cubicBezTo>
                      <a:pt x="109639" y="207542"/>
                      <a:pt x="100790" y="217579"/>
                      <a:pt x="100790" y="219013"/>
                    </a:cubicBezTo>
                    <a:cubicBezTo>
                      <a:pt x="100790" y="220447"/>
                      <a:pt x="89730" y="222598"/>
                      <a:pt x="85307" y="222598"/>
                    </a:cubicBezTo>
                    <a:cubicBezTo>
                      <a:pt x="80882" y="222598"/>
                      <a:pt x="82634" y="238102"/>
                      <a:pt x="72772" y="244823"/>
                    </a:cubicBezTo>
                    <a:cubicBezTo>
                      <a:pt x="62910" y="251544"/>
                      <a:pt x="69085" y="257011"/>
                      <a:pt x="66874" y="262746"/>
                    </a:cubicBezTo>
                    <a:cubicBezTo>
                      <a:pt x="64661" y="268481"/>
                      <a:pt x="55813" y="279954"/>
                      <a:pt x="32955" y="271350"/>
                    </a:cubicBezTo>
                    <a:cubicBezTo>
                      <a:pt x="10098" y="262746"/>
                      <a:pt x="28329" y="263889"/>
                      <a:pt x="23365" y="253427"/>
                    </a:cubicBezTo>
                    <a:cubicBezTo>
                      <a:pt x="16597" y="239165"/>
                      <a:pt x="37226" y="228224"/>
                      <a:pt x="35167" y="229767"/>
                    </a:cubicBezTo>
                    <a:cubicBezTo>
                      <a:pt x="35167" y="229767"/>
                      <a:pt x="60974" y="219730"/>
                      <a:pt x="56550" y="212918"/>
                    </a:cubicBezTo>
                    <a:cubicBezTo>
                      <a:pt x="52117" y="206107"/>
                      <a:pt x="52117" y="204674"/>
                      <a:pt x="42541" y="204674"/>
                    </a:cubicBezTo>
                    <a:cubicBezTo>
                      <a:pt x="32955" y="204674"/>
                      <a:pt x="37011" y="194995"/>
                      <a:pt x="49908" y="192485"/>
                    </a:cubicBezTo>
                    <a:cubicBezTo>
                      <a:pt x="62817" y="189976"/>
                      <a:pt x="64293" y="177788"/>
                      <a:pt x="74247" y="170260"/>
                    </a:cubicBezTo>
                    <a:cubicBezTo>
                      <a:pt x="84200" y="162732"/>
                      <a:pt x="75721" y="160941"/>
                      <a:pt x="88994" y="156638"/>
                    </a:cubicBezTo>
                    <a:cubicBezTo>
                      <a:pt x="102265" y="152337"/>
                      <a:pt x="87511" y="135261"/>
                      <a:pt x="103003" y="131545"/>
                    </a:cubicBezTo>
                    <a:cubicBezTo>
                      <a:pt x="110356" y="129781"/>
                      <a:pt x="111809" y="146016"/>
                      <a:pt x="115170" y="129036"/>
                    </a:cubicBezTo>
                    <a:cubicBezTo>
                      <a:pt x="116356" y="123041"/>
                      <a:pt x="106690" y="116490"/>
                      <a:pt x="104846" y="114697"/>
                    </a:cubicBezTo>
                    <a:cubicBezTo>
                      <a:pt x="103003" y="112905"/>
                      <a:pt x="94708" y="134234"/>
                      <a:pt x="88994" y="128678"/>
                    </a:cubicBezTo>
                    <a:cubicBezTo>
                      <a:pt x="83278" y="123122"/>
                      <a:pt x="78671" y="120074"/>
                      <a:pt x="83463" y="112187"/>
                    </a:cubicBezTo>
                    <a:cubicBezTo>
                      <a:pt x="86952" y="106447"/>
                      <a:pt x="108901" y="85661"/>
                      <a:pt x="111114" y="77774"/>
                    </a:cubicBezTo>
                    <a:cubicBezTo>
                      <a:pt x="113326" y="69888"/>
                      <a:pt x="117012" y="63435"/>
                      <a:pt x="131022" y="55549"/>
                    </a:cubicBezTo>
                    <a:cubicBezTo>
                      <a:pt x="145031" y="47662"/>
                      <a:pt x="172313" y="34040"/>
                      <a:pt x="182635" y="39059"/>
                    </a:cubicBezTo>
                    <a:cubicBezTo>
                      <a:pt x="192959" y="44077"/>
                      <a:pt x="200331" y="51964"/>
                      <a:pt x="209549" y="37266"/>
                    </a:cubicBezTo>
                    <a:cubicBezTo>
                      <a:pt x="218766" y="22569"/>
                      <a:pt x="220240" y="29022"/>
                      <a:pt x="220240" y="29022"/>
                    </a:cubicBezTo>
                    <a:cubicBezTo>
                      <a:pt x="207627" y="21084"/>
                      <a:pt x="200700" y="14683"/>
                      <a:pt x="198120" y="8947"/>
                    </a:cubicBezTo>
                    <a:cubicBezTo>
                      <a:pt x="195539" y="3212"/>
                      <a:pt x="208443" y="1061"/>
                      <a:pt x="207705" y="8947"/>
                    </a:cubicBezTo>
                    <a:cubicBezTo>
                      <a:pt x="205929" y="27952"/>
                      <a:pt x="250471" y="24362"/>
                      <a:pt x="250471" y="24362"/>
                    </a:cubicBezTo>
                    <a:cubicBezTo>
                      <a:pt x="250471" y="24362"/>
                      <a:pt x="237200" y="21852"/>
                      <a:pt x="235356" y="17192"/>
                    </a:cubicBezTo>
                    <a:cubicBezTo>
                      <a:pt x="233513" y="12532"/>
                      <a:pt x="244573" y="13607"/>
                      <a:pt x="253421" y="15400"/>
                    </a:cubicBezTo>
                    <a:cubicBezTo>
                      <a:pt x="262268" y="17192"/>
                      <a:pt x="258213" y="10740"/>
                      <a:pt x="250471" y="8947"/>
                    </a:cubicBezTo>
                    <a:cubicBezTo>
                      <a:pt x="242729" y="7155"/>
                      <a:pt x="247522" y="0"/>
                      <a:pt x="246047" y="1777"/>
                    </a:cubicBezTo>
                    <a:cubicBezTo>
                      <a:pt x="244573" y="3212"/>
                      <a:pt x="236829" y="1419"/>
                      <a:pt x="236829" y="1419"/>
                    </a:cubicBezTo>
                    <a:cubicBezTo>
                      <a:pt x="232407" y="-2871"/>
                      <a:pt x="321993" y="-1090"/>
                      <a:pt x="413423" y="60567"/>
                    </a:cubicBezTo>
                    <a:cubicBezTo>
                      <a:pt x="504854" y="122225"/>
                      <a:pt x="536559" y="214711"/>
                      <a:pt x="548357" y="253427"/>
                    </a:cubicBezTo>
                    <a:cubicBezTo>
                      <a:pt x="548357" y="253427"/>
                      <a:pt x="544302" y="250200"/>
                      <a:pt x="544670" y="253427"/>
                    </a:cubicBezTo>
                    <a:cubicBezTo>
                      <a:pt x="545039" y="256652"/>
                      <a:pt x="555110" y="295010"/>
                      <a:pt x="555110" y="302839"/>
                    </a:cubicBezTo>
                    <a:cubicBezTo>
                      <a:pt x="555110" y="309348"/>
                      <a:pt x="552781" y="319385"/>
                      <a:pt x="552781" y="322254"/>
                    </a:cubicBezTo>
                    <a:cubicBezTo>
                      <a:pt x="552781" y="325120"/>
                      <a:pt x="551675" y="308989"/>
                      <a:pt x="544670" y="302839"/>
                    </a:cubicBezTo>
                    <a:cubicBezTo>
                      <a:pt x="537665" y="295368"/>
                      <a:pt x="544670" y="322254"/>
                      <a:pt x="544670" y="322254"/>
                    </a:cubicBezTo>
                    <a:cubicBezTo>
                      <a:pt x="544670" y="322254"/>
                      <a:pt x="555110" y="355233"/>
                      <a:pt x="555110" y="360969"/>
                    </a:cubicBezTo>
                    <a:cubicBezTo>
                      <a:pt x="555110" y="366703"/>
                      <a:pt x="552781" y="386062"/>
                      <a:pt x="552781" y="373156"/>
                    </a:cubicBezTo>
                    <a:cubicBezTo>
                      <a:pt x="552781" y="373156"/>
                      <a:pt x="552043" y="409004"/>
                      <a:pt x="548357" y="409721"/>
                    </a:cubicBezTo>
                    <a:cubicBezTo>
                      <a:pt x="544670" y="410438"/>
                      <a:pt x="551162" y="373680"/>
                      <a:pt x="540984" y="350931"/>
                    </a:cubicBezTo>
                    <a:cubicBezTo>
                      <a:pt x="536461" y="340824"/>
                      <a:pt x="548357" y="355233"/>
                      <a:pt x="548357" y="350931"/>
                    </a:cubicBezTo>
                    <a:cubicBezTo>
                      <a:pt x="548357" y="346629"/>
                      <a:pt x="541184" y="322248"/>
                      <a:pt x="540984" y="318668"/>
                    </a:cubicBezTo>
                    <a:cubicBezTo>
                      <a:pt x="540091" y="302839"/>
                      <a:pt x="542315" y="291493"/>
                      <a:pt x="539366" y="286474"/>
                    </a:cubicBezTo>
                    <a:cubicBezTo>
                      <a:pt x="536417" y="281456"/>
                      <a:pt x="533557" y="283651"/>
                      <a:pt x="526605" y="268840"/>
                    </a:cubicBezTo>
                    <a:cubicBezTo>
                      <a:pt x="521369" y="257686"/>
                      <a:pt x="515177" y="252709"/>
                      <a:pt x="517389" y="253427"/>
                    </a:cubicBezTo>
                    <a:cubicBezTo>
                      <a:pt x="517389" y="253427"/>
                      <a:pt x="509148" y="243235"/>
                      <a:pt x="506329" y="260596"/>
                    </a:cubicBezTo>
                    <a:cubicBezTo>
                      <a:pt x="504116" y="274218"/>
                      <a:pt x="501167" y="289991"/>
                      <a:pt x="496743" y="297877"/>
                    </a:cubicBezTo>
                    <a:cubicBezTo>
                      <a:pt x="488500" y="312570"/>
                      <a:pt x="500653" y="336286"/>
                      <a:pt x="493794" y="340177"/>
                    </a:cubicBezTo>
                    <a:cubicBezTo>
                      <a:pt x="484945" y="345196"/>
                      <a:pt x="485684" y="328706"/>
                      <a:pt x="481259" y="322254"/>
                    </a:cubicBezTo>
                    <a:cubicBezTo>
                      <a:pt x="481259" y="322254"/>
                      <a:pt x="465775" y="291425"/>
                      <a:pt x="465775" y="285688"/>
                    </a:cubicBezTo>
                    <a:cubicBezTo>
                      <a:pt x="465775" y="279954"/>
                      <a:pt x="464644" y="276593"/>
                      <a:pt x="461693" y="276593"/>
                    </a:cubicBezTo>
                    <a:cubicBezTo>
                      <a:pt x="458065" y="276593"/>
                      <a:pt x="454435" y="278005"/>
                      <a:pt x="448079" y="273500"/>
                    </a:cubicBezTo>
                    <a:cubicBezTo>
                      <a:pt x="432035" y="262130"/>
                      <a:pt x="438454" y="268851"/>
                      <a:pt x="439190" y="267417"/>
                    </a:cubicBezTo>
                    <a:cubicBezTo>
                      <a:pt x="439928" y="265983"/>
                      <a:pt x="431120" y="266331"/>
                      <a:pt x="431120" y="259162"/>
                    </a:cubicBezTo>
                    <a:cubicBezTo>
                      <a:pt x="431120" y="251992"/>
                      <a:pt x="406788" y="269199"/>
                      <a:pt x="395727" y="264181"/>
                    </a:cubicBezTo>
                    <a:cubicBezTo>
                      <a:pt x="384668" y="259162"/>
                      <a:pt x="386880" y="256294"/>
                      <a:pt x="383930" y="256294"/>
                    </a:cubicBezTo>
                    <a:cubicBezTo>
                      <a:pt x="380980" y="256294"/>
                      <a:pt x="377663" y="256652"/>
                      <a:pt x="375082" y="259162"/>
                    </a:cubicBezTo>
                    <a:cubicBezTo>
                      <a:pt x="372502" y="261671"/>
                      <a:pt x="366234" y="262030"/>
                      <a:pt x="360335" y="259162"/>
                    </a:cubicBezTo>
                    <a:cubicBezTo>
                      <a:pt x="354437" y="256294"/>
                      <a:pt x="343579" y="240269"/>
                      <a:pt x="336740" y="250558"/>
                    </a:cubicBezTo>
                    <a:cubicBezTo>
                      <a:pt x="336740" y="250558"/>
                      <a:pt x="340468" y="262477"/>
                      <a:pt x="351487" y="267766"/>
                    </a:cubicBezTo>
                    <a:cubicBezTo>
                      <a:pt x="356776" y="270304"/>
                      <a:pt x="373133" y="276593"/>
                      <a:pt x="383930" y="266711"/>
                    </a:cubicBezTo>
                    <a:cubicBezTo>
                      <a:pt x="390484" y="260714"/>
                      <a:pt x="383193" y="270633"/>
                      <a:pt x="395727" y="273500"/>
                    </a:cubicBezTo>
                    <a:cubicBezTo>
                      <a:pt x="408262" y="276368"/>
                      <a:pt x="404575" y="297876"/>
                      <a:pt x="389829" y="311499"/>
                    </a:cubicBezTo>
                    <a:cubicBezTo>
                      <a:pt x="375082" y="325120"/>
                      <a:pt x="375820" y="331573"/>
                      <a:pt x="366971" y="335875"/>
                    </a:cubicBezTo>
                    <a:cubicBezTo>
                      <a:pt x="359030" y="339737"/>
                      <a:pt x="349275" y="345196"/>
                      <a:pt x="345588" y="348781"/>
                    </a:cubicBezTo>
                    <a:cubicBezTo>
                      <a:pt x="341901" y="352365"/>
                      <a:pt x="336003" y="355949"/>
                      <a:pt x="330841" y="334442"/>
                    </a:cubicBezTo>
                    <a:cubicBezTo>
                      <a:pt x="325680" y="312933"/>
                      <a:pt x="328262" y="319026"/>
                      <a:pt x="316095" y="316518"/>
                    </a:cubicBezTo>
                    <a:cubicBezTo>
                      <a:pt x="303928" y="314008"/>
                      <a:pt x="301348" y="300744"/>
                      <a:pt x="295818" y="296801"/>
                    </a:cubicBezTo>
                    <a:cubicBezTo>
                      <a:pt x="290287" y="292858"/>
                      <a:pt x="269329" y="273769"/>
                      <a:pt x="269329" y="273769"/>
                    </a:cubicBezTo>
                    <a:lnTo>
                      <a:pt x="259893" y="272358"/>
                    </a:lnTo>
                    <a:close/>
                    <a:moveTo>
                      <a:pt x="312411" y="152338"/>
                    </a:moveTo>
                    <a:cubicBezTo>
                      <a:pt x="310199" y="152338"/>
                      <a:pt x="311674" y="150905"/>
                      <a:pt x="307250" y="153772"/>
                    </a:cubicBezTo>
                    <a:cubicBezTo>
                      <a:pt x="302825" y="156640"/>
                      <a:pt x="300613" y="157357"/>
                      <a:pt x="299876" y="158791"/>
                    </a:cubicBezTo>
                    <a:cubicBezTo>
                      <a:pt x="299139" y="160224"/>
                      <a:pt x="301720" y="162734"/>
                      <a:pt x="299876" y="164526"/>
                    </a:cubicBezTo>
                    <a:cubicBezTo>
                      <a:pt x="298033" y="166319"/>
                      <a:pt x="297664" y="171696"/>
                      <a:pt x="299876" y="171696"/>
                    </a:cubicBezTo>
                    <a:cubicBezTo>
                      <a:pt x="302088" y="171696"/>
                      <a:pt x="307250" y="173129"/>
                      <a:pt x="307250" y="174564"/>
                    </a:cubicBezTo>
                    <a:cubicBezTo>
                      <a:pt x="307250" y="175998"/>
                      <a:pt x="312411" y="178148"/>
                      <a:pt x="312411" y="179582"/>
                    </a:cubicBezTo>
                    <a:cubicBezTo>
                      <a:pt x="312411" y="181016"/>
                      <a:pt x="316467" y="183525"/>
                      <a:pt x="316467" y="183525"/>
                    </a:cubicBezTo>
                    <a:cubicBezTo>
                      <a:pt x="316467" y="183525"/>
                      <a:pt x="316467" y="182809"/>
                      <a:pt x="316467" y="185318"/>
                    </a:cubicBezTo>
                    <a:cubicBezTo>
                      <a:pt x="316467" y="187827"/>
                      <a:pt x="321627" y="192846"/>
                      <a:pt x="321627" y="192846"/>
                    </a:cubicBezTo>
                    <a:cubicBezTo>
                      <a:pt x="321627" y="192846"/>
                      <a:pt x="321627" y="197506"/>
                      <a:pt x="321627" y="198940"/>
                    </a:cubicBezTo>
                    <a:cubicBezTo>
                      <a:pt x="321627" y="200374"/>
                      <a:pt x="326420" y="203981"/>
                      <a:pt x="330845" y="203981"/>
                    </a:cubicBezTo>
                    <a:cubicBezTo>
                      <a:pt x="335268" y="203981"/>
                      <a:pt x="341905" y="203981"/>
                      <a:pt x="344117" y="203981"/>
                    </a:cubicBezTo>
                    <a:cubicBezTo>
                      <a:pt x="346329" y="203981"/>
                      <a:pt x="346329" y="203981"/>
                      <a:pt x="346697" y="201449"/>
                    </a:cubicBezTo>
                    <a:cubicBezTo>
                      <a:pt x="347066" y="198940"/>
                      <a:pt x="344485" y="193563"/>
                      <a:pt x="341905" y="191053"/>
                    </a:cubicBezTo>
                    <a:cubicBezTo>
                      <a:pt x="339324" y="188544"/>
                      <a:pt x="336743" y="183167"/>
                      <a:pt x="336743" y="183167"/>
                    </a:cubicBezTo>
                    <a:cubicBezTo>
                      <a:pt x="344485" y="180658"/>
                      <a:pt x="336743" y="173847"/>
                      <a:pt x="336743" y="173847"/>
                    </a:cubicBezTo>
                    <a:lnTo>
                      <a:pt x="326420" y="173130"/>
                    </a:lnTo>
                    <a:cubicBezTo>
                      <a:pt x="326420" y="173130"/>
                      <a:pt x="319784" y="170262"/>
                      <a:pt x="317572" y="170262"/>
                    </a:cubicBezTo>
                    <a:cubicBezTo>
                      <a:pt x="315360" y="170262"/>
                      <a:pt x="316467" y="162734"/>
                      <a:pt x="316467" y="162734"/>
                    </a:cubicBezTo>
                    <a:lnTo>
                      <a:pt x="327526" y="158791"/>
                    </a:lnTo>
                    <a:cubicBezTo>
                      <a:pt x="326052" y="152338"/>
                      <a:pt x="324577" y="153413"/>
                      <a:pt x="321627" y="150546"/>
                    </a:cubicBezTo>
                    <a:cubicBezTo>
                      <a:pt x="318679" y="147678"/>
                      <a:pt x="316467" y="148394"/>
                      <a:pt x="312411" y="152338"/>
                    </a:cubicBezTo>
                    <a:close/>
                    <a:moveTo>
                      <a:pt x="219969" y="175662"/>
                    </a:moveTo>
                    <a:cubicBezTo>
                      <a:pt x="217292" y="179583"/>
                      <a:pt x="210656" y="181734"/>
                      <a:pt x="210656" y="186036"/>
                    </a:cubicBezTo>
                    <a:cubicBezTo>
                      <a:pt x="210656" y="190338"/>
                      <a:pt x="212499" y="187817"/>
                      <a:pt x="210656" y="189621"/>
                    </a:cubicBezTo>
                    <a:cubicBezTo>
                      <a:pt x="208812" y="191412"/>
                      <a:pt x="208444" y="192847"/>
                      <a:pt x="210656" y="200375"/>
                    </a:cubicBezTo>
                    <a:cubicBezTo>
                      <a:pt x="212868" y="207903"/>
                      <a:pt x="217292" y="203960"/>
                      <a:pt x="217292" y="203960"/>
                    </a:cubicBezTo>
                    <a:cubicBezTo>
                      <a:pt x="217292" y="203960"/>
                      <a:pt x="234251" y="199658"/>
                      <a:pt x="237200" y="196790"/>
                    </a:cubicBezTo>
                    <a:cubicBezTo>
                      <a:pt x="240150" y="193922"/>
                      <a:pt x="245311" y="194639"/>
                      <a:pt x="248260" y="194639"/>
                    </a:cubicBezTo>
                    <a:cubicBezTo>
                      <a:pt x="251209" y="194639"/>
                      <a:pt x="258583" y="192847"/>
                      <a:pt x="261901" y="192847"/>
                    </a:cubicBezTo>
                    <a:cubicBezTo>
                      <a:pt x="265219" y="192847"/>
                      <a:pt x="274804" y="191055"/>
                      <a:pt x="279966" y="186036"/>
                    </a:cubicBezTo>
                    <a:cubicBezTo>
                      <a:pt x="285127" y="181017"/>
                      <a:pt x="270380" y="181734"/>
                      <a:pt x="265219" y="179583"/>
                    </a:cubicBezTo>
                    <a:cubicBezTo>
                      <a:pt x="260057" y="177432"/>
                      <a:pt x="248260" y="176715"/>
                      <a:pt x="245311" y="176715"/>
                    </a:cubicBezTo>
                    <a:cubicBezTo>
                      <a:pt x="242361" y="176715"/>
                      <a:pt x="232039" y="181734"/>
                      <a:pt x="232039" y="181734"/>
                    </a:cubicBezTo>
                    <a:cubicBezTo>
                      <a:pt x="226877" y="179583"/>
                      <a:pt x="240887" y="165961"/>
                      <a:pt x="229089" y="171697"/>
                    </a:cubicBezTo>
                    <a:cubicBezTo>
                      <a:pt x="217292" y="177433"/>
                      <a:pt x="219969" y="175662"/>
                      <a:pt x="219969" y="175662"/>
                    </a:cubicBezTo>
                    <a:close/>
                    <a:moveTo>
                      <a:pt x="154620" y="71323"/>
                    </a:moveTo>
                    <a:cubicBezTo>
                      <a:pt x="154620" y="71323"/>
                      <a:pt x="142823" y="71323"/>
                      <a:pt x="142823" y="74908"/>
                    </a:cubicBezTo>
                    <a:cubicBezTo>
                      <a:pt x="142823" y="78493"/>
                      <a:pt x="132500" y="92831"/>
                      <a:pt x="130288" y="94983"/>
                    </a:cubicBezTo>
                    <a:cubicBezTo>
                      <a:pt x="128076" y="97133"/>
                      <a:pt x="145772" y="106454"/>
                      <a:pt x="133975" y="115774"/>
                    </a:cubicBezTo>
                    <a:cubicBezTo>
                      <a:pt x="122177" y="125094"/>
                      <a:pt x="136186" y="130113"/>
                      <a:pt x="136186" y="130113"/>
                    </a:cubicBezTo>
                    <a:lnTo>
                      <a:pt x="125864" y="133697"/>
                    </a:lnTo>
                    <a:cubicBezTo>
                      <a:pt x="125864" y="133697"/>
                      <a:pt x="123652" y="137999"/>
                      <a:pt x="121440" y="137999"/>
                    </a:cubicBezTo>
                    <a:cubicBezTo>
                      <a:pt x="119228" y="138000"/>
                      <a:pt x="118514" y="145885"/>
                      <a:pt x="118514" y="145885"/>
                    </a:cubicBezTo>
                    <a:cubicBezTo>
                      <a:pt x="118514" y="145885"/>
                      <a:pt x="139136" y="136565"/>
                      <a:pt x="142823" y="136565"/>
                    </a:cubicBezTo>
                    <a:cubicBezTo>
                      <a:pt x="146510" y="136565"/>
                      <a:pt x="151671" y="135131"/>
                      <a:pt x="151671" y="125094"/>
                    </a:cubicBezTo>
                    <a:cubicBezTo>
                      <a:pt x="151671" y="115057"/>
                      <a:pt x="155358" y="112906"/>
                      <a:pt x="156832" y="113623"/>
                    </a:cubicBezTo>
                    <a:cubicBezTo>
                      <a:pt x="158307" y="114340"/>
                      <a:pt x="163099" y="107529"/>
                      <a:pt x="163099" y="107529"/>
                    </a:cubicBezTo>
                    <a:cubicBezTo>
                      <a:pt x="163099" y="107529"/>
                      <a:pt x="170786" y="98592"/>
                      <a:pt x="178953" y="94983"/>
                    </a:cubicBezTo>
                    <a:cubicBezTo>
                      <a:pt x="187063" y="91398"/>
                      <a:pt x="180795" y="88889"/>
                      <a:pt x="163099" y="99284"/>
                    </a:cubicBezTo>
                    <a:cubicBezTo>
                      <a:pt x="145403" y="109680"/>
                      <a:pt x="146878" y="96416"/>
                      <a:pt x="146878" y="91756"/>
                    </a:cubicBezTo>
                    <a:cubicBezTo>
                      <a:pt x="146878" y="87096"/>
                      <a:pt x="148721" y="80643"/>
                      <a:pt x="151671" y="77775"/>
                    </a:cubicBezTo>
                    <a:cubicBezTo>
                      <a:pt x="154620" y="74908"/>
                      <a:pt x="154620" y="71323"/>
                      <a:pt x="154620" y="71323"/>
                    </a:cubicBezTo>
                    <a:close/>
                  </a:path>
                </a:pathLst>
              </a:custGeom>
              <a:solidFill>
                <a:srgbClr val="FFAF00"/>
              </a:solidFill>
              <a:ln w="7600" cap="flat">
                <a:noFill/>
                <a:bevel/>
              </a:ln>
            </p:spPr>
          </p:sp>
        </p:grpSp>
        <p:grpSp>
          <p:nvGrpSpPr>
            <p:cNvPr id="178" name="Group 177"/>
            <p:cNvGrpSpPr/>
            <p:nvPr/>
          </p:nvGrpSpPr>
          <p:grpSpPr>
            <a:xfrm>
              <a:off x="6652078" y="3601369"/>
              <a:ext cx="730300" cy="683443"/>
              <a:chOff x="6652078" y="3601369"/>
              <a:chExt cx="730300" cy="683443"/>
            </a:xfrm>
          </p:grpSpPr>
          <p:sp>
            <p:nvSpPr>
              <p:cNvPr id="179" name="Freeform 178"/>
              <p:cNvSpPr/>
              <p:nvPr/>
            </p:nvSpPr>
            <p:spPr>
              <a:xfrm>
                <a:off x="6652078" y="3601369"/>
                <a:ext cx="730300" cy="683443"/>
              </a:xfrm>
              <a:custGeom>
                <a:avLst/>
                <a:gdLst/>
                <a:ahLst/>
                <a:cxnLst/>
                <a:rect l="0" t="0" r="0" b="0"/>
                <a:pathLst>
                  <a:path w="730300" h="683443">
                    <a:moveTo>
                      <a:pt x="730300" y="341721"/>
                    </a:moveTo>
                    <a:cubicBezTo>
                      <a:pt x="730300" y="152851"/>
                      <a:pt x="566859" y="0"/>
                      <a:pt x="365150" y="0"/>
                    </a:cubicBezTo>
                    <a:cubicBezTo>
                      <a:pt x="163526" y="0"/>
                      <a:pt x="0" y="152851"/>
                      <a:pt x="0" y="341721"/>
                    </a:cubicBezTo>
                    <a:cubicBezTo>
                      <a:pt x="0" y="530270"/>
                      <a:pt x="163526" y="683443"/>
                      <a:pt x="365150" y="683443"/>
                    </a:cubicBezTo>
                    <a:cubicBezTo>
                      <a:pt x="566859" y="683443"/>
                      <a:pt x="730300" y="530270"/>
                      <a:pt x="730300" y="341721"/>
                    </a:cubicBezTo>
                    <a:close/>
                  </a:path>
                </a:pathLst>
              </a:custGeom>
              <a:noFill/>
              <a:ln w="7600" cap="flat">
                <a:solidFill>
                  <a:srgbClr val="FFAF00"/>
                </a:solidFill>
                <a:bevel/>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158"/>
                                        </p:tgtEl>
                                        <p:attrNameLst>
                                          <p:attrName>style.visibility</p:attrName>
                                        </p:attrNameLst>
                                      </p:cBhvr>
                                      <p:to>
                                        <p:strVal val="visible"/>
                                      </p:to>
                                    </p:set>
                                    <p:animEffect transition="in" filter="wheel(1)">
                                      <p:cBhvr>
                                        <p:cTn id="19" dur="2000"/>
                                        <p:tgtEl>
                                          <p:spTgt spid="158"/>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61"/>
                                        </p:tgtEl>
                                        <p:attrNameLst>
                                          <p:attrName>style.visibility</p:attrName>
                                        </p:attrNameLst>
                                      </p:cBhvr>
                                      <p:to>
                                        <p:strVal val="visible"/>
                                      </p:to>
                                    </p:set>
                                    <p:animEffect transition="in" filter="wheel(1)">
                                      <p:cBhvr>
                                        <p:cTn id="22" dur="2000"/>
                                        <p:tgtEl>
                                          <p:spTgt spid="161"/>
                                        </p:tgtEl>
                                      </p:cBhvr>
                                    </p:animEffect>
                                  </p:childTnLst>
                                </p:cTn>
                              </p:par>
                              <p:par>
                                <p:cTn id="23" presetID="21" presetClass="entr" presetSubtype="1" fill="hold" nodeType="withEffect">
                                  <p:stCondLst>
                                    <p:cond delay="0"/>
                                  </p:stCondLst>
                                  <p:childTnLst>
                                    <p:set>
                                      <p:cBhvr>
                                        <p:cTn id="24" dur="1" fill="hold">
                                          <p:stCondLst>
                                            <p:cond delay="0"/>
                                          </p:stCondLst>
                                        </p:cTn>
                                        <p:tgtEl>
                                          <p:spTgt spid="169"/>
                                        </p:tgtEl>
                                        <p:attrNameLst>
                                          <p:attrName>style.visibility</p:attrName>
                                        </p:attrNameLst>
                                      </p:cBhvr>
                                      <p:to>
                                        <p:strVal val="visible"/>
                                      </p:to>
                                    </p:set>
                                    <p:animEffect transition="in" filter="wheel(1)">
                                      <p:cBhvr>
                                        <p:cTn id="25" dur="2000"/>
                                        <p:tgtEl>
                                          <p:spTgt spid="169"/>
                                        </p:tgtEl>
                                      </p:cBhvr>
                                    </p:animEffect>
                                  </p:childTnLst>
                                </p:cTn>
                              </p:par>
                              <p:par>
                                <p:cTn id="26" presetID="21" presetClass="entr" presetSubtype="1" fill="hold" nodeType="withEffect">
                                  <p:stCondLst>
                                    <p:cond delay="0"/>
                                  </p:stCondLst>
                                  <p:childTnLst>
                                    <p:set>
                                      <p:cBhvr>
                                        <p:cTn id="27" dur="1" fill="hold">
                                          <p:stCondLst>
                                            <p:cond delay="0"/>
                                          </p:stCondLst>
                                        </p:cTn>
                                        <p:tgtEl>
                                          <p:spTgt spid="173"/>
                                        </p:tgtEl>
                                        <p:attrNameLst>
                                          <p:attrName>style.visibility</p:attrName>
                                        </p:attrNameLst>
                                      </p:cBhvr>
                                      <p:to>
                                        <p:strVal val="visible"/>
                                      </p:to>
                                    </p:set>
                                    <p:animEffect transition="in" filter="wheel(1)">
                                      <p:cBhvr>
                                        <p:cTn id="28" dur="2000"/>
                                        <p:tgtEl>
                                          <p:spTgt spid="173"/>
                                        </p:tgtEl>
                                      </p:cBhvr>
                                    </p:animEffect>
                                  </p:childTnLst>
                                </p:cTn>
                              </p:par>
                              <p:par>
                                <p:cTn id="29" presetID="21" presetClass="entr" presetSubtype="1" fill="hold" nodeType="withEffect">
                                  <p:stCondLst>
                                    <p:cond delay="0"/>
                                  </p:stCondLst>
                                  <p:childTnLst>
                                    <p:set>
                                      <p:cBhvr>
                                        <p:cTn id="30" dur="1" fill="hold">
                                          <p:stCondLst>
                                            <p:cond delay="0"/>
                                          </p:stCondLst>
                                        </p:cTn>
                                        <p:tgtEl>
                                          <p:spTgt spid="154"/>
                                        </p:tgtEl>
                                        <p:attrNameLst>
                                          <p:attrName>style.visibility</p:attrName>
                                        </p:attrNameLst>
                                      </p:cBhvr>
                                      <p:to>
                                        <p:strVal val="visible"/>
                                      </p:to>
                                    </p:set>
                                    <p:animEffect transition="in" filter="wheel(1)">
                                      <p:cBhvr>
                                        <p:cTn id="31" dur="2000"/>
                                        <p:tgtEl>
                                          <p:spTgt spid="154"/>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64"/>
                                        </p:tgtEl>
                                        <p:attrNameLst>
                                          <p:attrName>style.visibility</p:attrName>
                                        </p:attrNameLst>
                                      </p:cBhvr>
                                      <p:to>
                                        <p:strVal val="visible"/>
                                      </p:to>
                                    </p:set>
                                    <p:animEffect transition="in" filter="wheel(1)">
                                      <p:cBhvr>
                                        <p:cTn id="34" dur="2000"/>
                                        <p:tgtEl>
                                          <p:spTgt spid="164"/>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heel(1)">
                                      <p:cBhvr>
                                        <p:cTn id="39" dur="2000"/>
                                        <p:tgtEl>
                                          <p:spTgt spid="157"/>
                                        </p:tgtEl>
                                      </p:cBhvr>
                                    </p:animEffect>
                                  </p:childTnLst>
                                </p:cTn>
                              </p:par>
                              <p:par>
                                <p:cTn id="40" presetID="21" presetClass="entr" presetSubtype="1" fill="hold" nodeType="withEffect">
                                  <p:stCondLst>
                                    <p:cond delay="0"/>
                                  </p:stCondLst>
                                  <p:childTnLst>
                                    <p:set>
                                      <p:cBhvr>
                                        <p:cTn id="41" dur="1" fill="hold">
                                          <p:stCondLst>
                                            <p:cond delay="0"/>
                                          </p:stCondLst>
                                        </p:cTn>
                                        <p:tgtEl>
                                          <p:spTgt spid="162"/>
                                        </p:tgtEl>
                                        <p:attrNameLst>
                                          <p:attrName>style.visibility</p:attrName>
                                        </p:attrNameLst>
                                      </p:cBhvr>
                                      <p:to>
                                        <p:strVal val="visible"/>
                                      </p:to>
                                    </p:set>
                                    <p:animEffect transition="in" filter="wheel(1)">
                                      <p:cBhvr>
                                        <p:cTn id="42" dur="2000"/>
                                        <p:tgtEl>
                                          <p:spTgt spid="162"/>
                                        </p:tgtEl>
                                      </p:cBhvr>
                                    </p:animEffect>
                                  </p:childTnLst>
                                </p:cTn>
                              </p:par>
                              <p:par>
                                <p:cTn id="43" presetID="21" presetClass="entr" presetSubtype="1" fill="hold" nodeType="withEffect">
                                  <p:stCondLst>
                                    <p:cond delay="0"/>
                                  </p:stCondLst>
                                  <p:childTnLst>
                                    <p:set>
                                      <p:cBhvr>
                                        <p:cTn id="44" dur="1" fill="hold">
                                          <p:stCondLst>
                                            <p:cond delay="0"/>
                                          </p:stCondLst>
                                        </p:cTn>
                                        <p:tgtEl>
                                          <p:spTgt spid="170"/>
                                        </p:tgtEl>
                                        <p:attrNameLst>
                                          <p:attrName>style.visibility</p:attrName>
                                        </p:attrNameLst>
                                      </p:cBhvr>
                                      <p:to>
                                        <p:strVal val="visible"/>
                                      </p:to>
                                    </p:set>
                                    <p:animEffect transition="in" filter="wheel(1)">
                                      <p:cBhvr>
                                        <p:cTn id="45" dur="2000"/>
                                        <p:tgtEl>
                                          <p:spTgt spid="170"/>
                                        </p:tgtEl>
                                      </p:cBhvr>
                                    </p:animEffect>
                                  </p:childTnLst>
                                </p:cTn>
                              </p:par>
                              <p:par>
                                <p:cTn id="46" presetID="21" presetClass="entr" presetSubtype="1" fill="hold" nodeType="withEffect">
                                  <p:stCondLst>
                                    <p:cond delay="0"/>
                                  </p:stCondLst>
                                  <p:childTnLst>
                                    <p:set>
                                      <p:cBhvr>
                                        <p:cTn id="47" dur="1" fill="hold">
                                          <p:stCondLst>
                                            <p:cond delay="0"/>
                                          </p:stCondLst>
                                        </p:cTn>
                                        <p:tgtEl>
                                          <p:spTgt spid="174"/>
                                        </p:tgtEl>
                                        <p:attrNameLst>
                                          <p:attrName>style.visibility</p:attrName>
                                        </p:attrNameLst>
                                      </p:cBhvr>
                                      <p:to>
                                        <p:strVal val="visible"/>
                                      </p:to>
                                    </p:set>
                                    <p:animEffect transition="in" filter="wheel(1)">
                                      <p:cBhvr>
                                        <p:cTn id="48" dur="2000"/>
                                        <p:tgtEl>
                                          <p:spTgt spid="174"/>
                                        </p:tgtEl>
                                      </p:cBhvr>
                                    </p:animEffect>
                                  </p:childTnLst>
                                </p:cTn>
                              </p:par>
                              <p:par>
                                <p:cTn id="49" presetID="21" presetClass="entr" presetSubtype="1" fill="hold" nodeType="withEffect">
                                  <p:stCondLst>
                                    <p:cond delay="0"/>
                                  </p:stCondLst>
                                  <p:childTnLst>
                                    <p:set>
                                      <p:cBhvr>
                                        <p:cTn id="50" dur="1" fill="hold">
                                          <p:stCondLst>
                                            <p:cond delay="0"/>
                                          </p:stCondLst>
                                        </p:cTn>
                                        <p:tgtEl>
                                          <p:spTgt spid="156"/>
                                        </p:tgtEl>
                                        <p:attrNameLst>
                                          <p:attrName>style.visibility</p:attrName>
                                        </p:attrNameLst>
                                      </p:cBhvr>
                                      <p:to>
                                        <p:strVal val="visible"/>
                                      </p:to>
                                    </p:set>
                                    <p:animEffect transition="in" filter="wheel(1)">
                                      <p:cBhvr>
                                        <p:cTn id="51" dur="2000"/>
                                        <p:tgtEl>
                                          <p:spTgt spid="156"/>
                                        </p:tgtEl>
                                      </p:cBhvr>
                                    </p:animEffect>
                                  </p:childTnLst>
                                </p:cTn>
                              </p:par>
                              <p:par>
                                <p:cTn id="52" presetID="21" presetClass="entr" presetSubtype="1" fill="hold" grpId="0" nodeType="withEffect">
                                  <p:stCondLst>
                                    <p:cond delay="0"/>
                                  </p:stCondLst>
                                  <p:childTnLst>
                                    <p:set>
                                      <p:cBhvr>
                                        <p:cTn id="53" dur="1" fill="hold">
                                          <p:stCondLst>
                                            <p:cond delay="0"/>
                                          </p:stCondLst>
                                        </p:cTn>
                                        <p:tgtEl>
                                          <p:spTgt spid="166"/>
                                        </p:tgtEl>
                                        <p:attrNameLst>
                                          <p:attrName>style.visibility</p:attrName>
                                        </p:attrNameLst>
                                      </p:cBhvr>
                                      <p:to>
                                        <p:strVal val="visible"/>
                                      </p:to>
                                    </p:set>
                                    <p:animEffect transition="in" filter="wheel(1)">
                                      <p:cBhvr>
                                        <p:cTn id="54" dur="2000"/>
                                        <p:tgtEl>
                                          <p:spTgt spid="166"/>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nodeType="clickEffect">
                                  <p:stCondLst>
                                    <p:cond delay="0"/>
                                  </p:stCondLst>
                                  <p:childTnLst>
                                    <p:set>
                                      <p:cBhvr>
                                        <p:cTn id="58" dur="1" fill="hold">
                                          <p:stCondLst>
                                            <p:cond delay="0"/>
                                          </p:stCondLst>
                                        </p:cTn>
                                        <p:tgtEl>
                                          <p:spTgt spid="159"/>
                                        </p:tgtEl>
                                        <p:attrNameLst>
                                          <p:attrName>style.visibility</p:attrName>
                                        </p:attrNameLst>
                                      </p:cBhvr>
                                      <p:to>
                                        <p:strVal val="visible"/>
                                      </p:to>
                                    </p:set>
                                    <p:animEffect transition="in" filter="wheel(1)">
                                      <p:cBhvr>
                                        <p:cTn id="59" dur="2000"/>
                                        <p:tgtEl>
                                          <p:spTgt spid="159"/>
                                        </p:tgtEl>
                                      </p:cBhvr>
                                    </p:animEffect>
                                  </p:childTnLst>
                                </p:cTn>
                              </p:par>
                              <p:par>
                                <p:cTn id="60" presetID="21" presetClass="entr" presetSubtype="1" fill="hold" nodeType="withEffect">
                                  <p:stCondLst>
                                    <p:cond delay="0"/>
                                  </p:stCondLst>
                                  <p:childTnLst>
                                    <p:set>
                                      <p:cBhvr>
                                        <p:cTn id="61" dur="1" fill="hold">
                                          <p:stCondLst>
                                            <p:cond delay="0"/>
                                          </p:stCondLst>
                                        </p:cTn>
                                        <p:tgtEl>
                                          <p:spTgt spid="163"/>
                                        </p:tgtEl>
                                        <p:attrNameLst>
                                          <p:attrName>style.visibility</p:attrName>
                                        </p:attrNameLst>
                                      </p:cBhvr>
                                      <p:to>
                                        <p:strVal val="visible"/>
                                      </p:to>
                                    </p:set>
                                    <p:animEffect transition="in" filter="wheel(1)">
                                      <p:cBhvr>
                                        <p:cTn id="62" dur="2000"/>
                                        <p:tgtEl>
                                          <p:spTgt spid="163"/>
                                        </p:tgtEl>
                                      </p:cBhvr>
                                    </p:animEffect>
                                  </p:childTnLst>
                                </p:cTn>
                              </p:par>
                              <p:par>
                                <p:cTn id="63" presetID="21" presetClass="entr" presetSubtype="1" fill="hold" nodeType="withEffect">
                                  <p:stCondLst>
                                    <p:cond delay="0"/>
                                  </p:stCondLst>
                                  <p:childTnLst>
                                    <p:set>
                                      <p:cBhvr>
                                        <p:cTn id="64" dur="1" fill="hold">
                                          <p:stCondLst>
                                            <p:cond delay="0"/>
                                          </p:stCondLst>
                                        </p:cTn>
                                        <p:tgtEl>
                                          <p:spTgt spid="171"/>
                                        </p:tgtEl>
                                        <p:attrNameLst>
                                          <p:attrName>style.visibility</p:attrName>
                                        </p:attrNameLst>
                                      </p:cBhvr>
                                      <p:to>
                                        <p:strVal val="visible"/>
                                      </p:to>
                                    </p:set>
                                    <p:animEffect transition="in" filter="wheel(1)">
                                      <p:cBhvr>
                                        <p:cTn id="65" dur="2000"/>
                                        <p:tgtEl>
                                          <p:spTgt spid="171"/>
                                        </p:tgtEl>
                                      </p:cBhvr>
                                    </p:animEffect>
                                  </p:childTnLst>
                                </p:cTn>
                              </p:par>
                              <p:par>
                                <p:cTn id="66" presetID="21" presetClass="entr" presetSubtype="1" fill="hold" nodeType="withEffect">
                                  <p:stCondLst>
                                    <p:cond delay="0"/>
                                  </p:stCondLst>
                                  <p:childTnLst>
                                    <p:set>
                                      <p:cBhvr>
                                        <p:cTn id="67" dur="1" fill="hold">
                                          <p:stCondLst>
                                            <p:cond delay="0"/>
                                          </p:stCondLst>
                                        </p:cTn>
                                        <p:tgtEl>
                                          <p:spTgt spid="175"/>
                                        </p:tgtEl>
                                        <p:attrNameLst>
                                          <p:attrName>style.visibility</p:attrName>
                                        </p:attrNameLst>
                                      </p:cBhvr>
                                      <p:to>
                                        <p:strVal val="visible"/>
                                      </p:to>
                                    </p:set>
                                    <p:animEffect transition="in" filter="wheel(1)">
                                      <p:cBhvr>
                                        <p:cTn id="68" dur="2000"/>
                                        <p:tgtEl>
                                          <p:spTgt spid="175"/>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167"/>
                                        </p:tgtEl>
                                        <p:attrNameLst>
                                          <p:attrName>style.visibility</p:attrName>
                                        </p:attrNameLst>
                                      </p:cBhvr>
                                      <p:to>
                                        <p:strVal val="visible"/>
                                      </p:to>
                                    </p:set>
                                    <p:animEffect transition="in" filter="wheel(1)">
                                      <p:cBhvr>
                                        <p:cTn id="71" dur="2000"/>
                                        <p:tgtEl>
                                          <p:spTgt spid="167"/>
                                        </p:tgtEl>
                                      </p:cBhvr>
                                    </p:animEffect>
                                  </p:childTnLst>
                                </p:cTn>
                              </p:par>
                              <p:par>
                                <p:cTn id="72" presetID="21" presetClass="entr" presetSubtype="1" fill="hold" nodeType="withEffect">
                                  <p:stCondLst>
                                    <p:cond delay="0"/>
                                  </p:stCondLst>
                                  <p:childTnLst>
                                    <p:set>
                                      <p:cBhvr>
                                        <p:cTn id="73" dur="1" fill="hold">
                                          <p:stCondLst>
                                            <p:cond delay="0"/>
                                          </p:stCondLst>
                                        </p:cTn>
                                        <p:tgtEl>
                                          <p:spTgt spid="153"/>
                                        </p:tgtEl>
                                        <p:attrNameLst>
                                          <p:attrName>style.visibility</p:attrName>
                                        </p:attrNameLst>
                                      </p:cBhvr>
                                      <p:to>
                                        <p:strVal val="visible"/>
                                      </p:to>
                                    </p:set>
                                    <p:animEffect transition="in" filter="wheel(1)">
                                      <p:cBhvr>
                                        <p:cTn id="74" dur="20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animBg="1"/>
      <p:bldP spid="161" grpId="0" animBg="1"/>
      <p:bldP spid="164" grpId="0"/>
      <p:bldP spid="165" grpId="0"/>
      <p:bldP spid="166" grpId="0"/>
      <p:bldP spid="16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64704"/>
            <a:ext cx="8229600" cy="1143000"/>
          </a:xfrm>
        </p:spPr>
        <p:txBody>
          <a:bodyPr>
            <a:normAutofit/>
          </a:bodyPr>
          <a:lstStyle/>
          <a:p>
            <a:r>
              <a:rPr lang="fr-FR" sz="2800" dirty="0" smtClean="0">
                <a:solidFill>
                  <a:schemeClr val="accent2">
                    <a:lumMod val="50000"/>
                  </a:schemeClr>
                </a:solidFill>
              </a:rPr>
              <a:t>Le taux de NEET</a:t>
            </a:r>
            <a:r>
              <a:rPr lang="fr-FR" sz="2800" dirty="0">
                <a:solidFill>
                  <a:schemeClr val="accent2">
                    <a:lumMod val="50000"/>
                  </a:schemeClr>
                </a:solidFill>
              </a:rPr>
              <a:t>?</a:t>
            </a:r>
            <a:endParaRPr lang="fr-FR" sz="2800" dirty="0"/>
          </a:p>
        </p:txBody>
      </p:sp>
      <p:sp>
        <p:nvSpPr>
          <p:cNvPr id="105" name="Espace réservé du contenu 2"/>
          <p:cNvSpPr>
            <a:spLocks noGrp="1"/>
          </p:cNvSpPr>
          <p:nvPr>
            <p:ph idx="1"/>
          </p:nvPr>
        </p:nvSpPr>
        <p:spPr>
          <a:xfrm>
            <a:off x="457200" y="5096676"/>
            <a:ext cx="889476" cy="1029487"/>
          </a:xfrm>
        </p:spPr>
        <p:txBody>
          <a:bodyPr>
            <a:normAutofit/>
          </a:bodyPr>
          <a:lstStyle/>
          <a:p>
            <a:pPr marL="0" indent="0">
              <a:buNone/>
            </a:pPr>
            <a:endParaRPr lang="fr-FR" dirty="0"/>
          </a:p>
          <a:p>
            <a:endParaRPr lang="fr-FR" dirty="0"/>
          </a:p>
        </p:txBody>
      </p:sp>
      <p:graphicFrame>
        <p:nvGraphicFramePr>
          <p:cNvPr id="4" name="Diagram 3"/>
          <p:cNvGraphicFramePr/>
          <p:nvPr>
            <p:extLst>
              <p:ext uri="{D42A27DB-BD31-4B8C-83A1-F6EECF244321}">
                <p14:modId xmlns:p14="http://schemas.microsoft.com/office/powerpoint/2010/main" val="3320331090"/>
              </p:ext>
            </p:extLst>
          </p:nvPr>
        </p:nvGraphicFramePr>
        <p:xfrm>
          <a:off x="4211960" y="129158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2" name="Picture 111"/>
          <p:cNvPicPr>
            <a:picLocks noChangeAspect="1"/>
          </p:cNvPicPr>
          <p:nvPr/>
        </p:nvPicPr>
        <p:blipFill rotWithShape="1">
          <a:blip r:embed="rId7">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mc:AlternateContent xmlns:mc="http://schemas.openxmlformats.org/markup-compatibility/2006" xmlns:a14="http://schemas.microsoft.com/office/drawing/2010/main">
        <mc:Choice Requires="a14">
          <p:sp>
            <p:nvSpPr>
              <p:cNvPr id="5" name="Rectangle 4"/>
              <p:cNvSpPr/>
              <p:nvPr/>
            </p:nvSpPr>
            <p:spPr>
              <a:xfrm>
                <a:off x="283466" y="3697045"/>
                <a:ext cx="4559927" cy="115294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fr-FR" smtClean="0">
                          <a:latin typeface="Cambria Math" panose="02040503050406030204" pitchFamily="18" charset="0"/>
                        </a:rPr>
                        <m:t>Taux</m:t>
                      </m:r>
                      <m:r>
                        <a:rPr lang="fr-FR" smtClean="0">
                          <a:latin typeface="Cambria Math" panose="02040503050406030204" pitchFamily="18" charset="0"/>
                        </a:rPr>
                        <m:t> </m:t>
                      </m:r>
                      <m:r>
                        <m:rPr>
                          <m:sty m:val="p"/>
                        </m:rPr>
                        <a:rPr lang="fr-FR" smtClean="0">
                          <a:latin typeface="Cambria Math" panose="02040503050406030204" pitchFamily="18" charset="0"/>
                        </a:rPr>
                        <m:t>de</m:t>
                      </m:r>
                      <m:r>
                        <a:rPr lang="fr-FR" smtClean="0">
                          <a:latin typeface="Cambria Math" panose="02040503050406030204" pitchFamily="18" charset="0"/>
                        </a:rPr>
                        <m:t> </m:t>
                      </m:r>
                      <m:r>
                        <m:rPr>
                          <m:sty m:val="p"/>
                        </m:rPr>
                        <a:rPr lang="fr-FR" smtClean="0">
                          <a:latin typeface="Cambria Math" panose="02040503050406030204" pitchFamily="18" charset="0"/>
                        </a:rPr>
                        <m:t>NEET</m:t>
                      </m:r>
                      <m:r>
                        <a:rPr lang="fr-FR" i="1">
                          <a:latin typeface="Cambria Math" panose="02040503050406030204" pitchFamily="18" charset="0"/>
                        </a:rPr>
                        <m:t>=</m:t>
                      </m:r>
                      <m:f>
                        <m:fPr>
                          <m:ctrlPr>
                            <a:rPr lang="fr-FR" i="1">
                              <a:latin typeface="Cambria Math" panose="02040503050406030204" pitchFamily="18" charset="0"/>
                            </a:rPr>
                          </m:ctrlPr>
                        </m:fPr>
                        <m:num>
                          <m:eqArr>
                            <m:eqArrPr>
                              <m:ctrlPr>
                                <a:rPr lang="fr-FR" i="1">
                                  <a:latin typeface="Cambria Math" panose="02040503050406030204" pitchFamily="18" charset="0"/>
                                </a:rPr>
                              </m:ctrlPr>
                            </m:eqArrPr>
                            <m:e>
                              <m:r>
                                <m:rPr>
                                  <m:sty m:val="p"/>
                                </m:rPr>
                                <a:rPr lang="fr-FR">
                                  <a:latin typeface="Cambria Math" panose="02040503050406030204" pitchFamily="18" charset="0"/>
                                </a:rPr>
                                <m:t>Nombre</m:t>
                              </m:r>
                              <m:r>
                                <a:rPr lang="fr-FR">
                                  <a:latin typeface="Cambria Math" panose="02040503050406030204" pitchFamily="18" charset="0"/>
                                </a:rPr>
                                <m:t> </m:t>
                              </m:r>
                              <m:r>
                                <m:rPr>
                                  <m:sty m:val="p"/>
                                </m:rPr>
                                <a:rPr lang="fr-FR">
                                  <a:latin typeface="Cambria Math" panose="02040503050406030204" pitchFamily="18" charset="0"/>
                                </a:rPr>
                                <m:t>de</m:t>
                              </m:r>
                              <m:r>
                                <a:rPr lang="fr-FR">
                                  <a:latin typeface="Cambria Math" panose="02040503050406030204" pitchFamily="18" charset="0"/>
                                </a:rPr>
                                <m:t> </m:t>
                              </m:r>
                              <m:r>
                                <m:rPr>
                                  <m:sty m:val="p"/>
                                </m:rPr>
                                <a:rPr lang="fr-FR">
                                  <a:latin typeface="Cambria Math" panose="02040503050406030204" pitchFamily="18" charset="0"/>
                                </a:rPr>
                                <m:t>jeunes</m:t>
                              </m:r>
                              <m:r>
                                <a:rPr lang="fr-FR">
                                  <a:latin typeface="Cambria Math" panose="02040503050406030204" pitchFamily="18" charset="0"/>
                                </a:rPr>
                                <m:t> </m:t>
                              </m:r>
                              <m:r>
                                <m:rPr>
                                  <m:sty m:val="p"/>
                                </m:rPr>
                                <a:rPr lang="fr-FR">
                                  <a:latin typeface="Cambria Math" panose="02040503050406030204" pitchFamily="18" charset="0"/>
                                </a:rPr>
                                <m:t>sans</m:t>
                              </m:r>
                              <m:r>
                                <a:rPr lang="fr-FR">
                                  <a:latin typeface="Cambria Math" panose="02040503050406030204" pitchFamily="18" charset="0"/>
                                </a:rPr>
                                <m:t> </m:t>
                              </m:r>
                              <m:r>
                                <m:rPr>
                                  <m:sty m:val="p"/>
                                </m:rPr>
                                <a:rPr lang="fr-FR">
                                  <a:latin typeface="Cambria Math" panose="02040503050406030204" pitchFamily="18" charset="0"/>
                                </a:rPr>
                                <m:t>emploi</m:t>
                              </m:r>
                              <m:r>
                                <a:rPr lang="fr-FR">
                                  <a:latin typeface="Cambria Math" panose="02040503050406030204" pitchFamily="18" charset="0"/>
                                </a:rPr>
                                <m:t>, </m:t>
                              </m:r>
                            </m:e>
                            <m:e>
                              <m:r>
                                <a:rPr lang="fr-FR">
                                  <a:latin typeface="Cambria Math" panose="02040503050406030204" pitchFamily="18" charset="0"/>
                                </a:rPr>
                                <m:t>é</m:t>
                              </m:r>
                              <m:r>
                                <m:rPr>
                                  <m:sty m:val="p"/>
                                </m:rPr>
                                <a:rPr lang="fr-FR">
                                  <a:latin typeface="Cambria Math" panose="02040503050406030204" pitchFamily="18" charset="0"/>
                                </a:rPr>
                                <m:t>ducation</m:t>
                              </m:r>
                              <m:r>
                                <a:rPr lang="fr-FR">
                                  <a:latin typeface="Cambria Math" panose="02040503050406030204" pitchFamily="18" charset="0"/>
                                </a:rPr>
                                <m:t> </m:t>
                              </m:r>
                              <m:r>
                                <m:rPr>
                                  <m:sty m:val="p"/>
                                </m:rPr>
                                <a:rPr lang="fr-FR">
                                  <a:latin typeface="Cambria Math" panose="02040503050406030204" pitchFamily="18" charset="0"/>
                                </a:rPr>
                                <m:t>ni</m:t>
                              </m:r>
                              <m:r>
                                <a:rPr lang="fr-FR">
                                  <a:latin typeface="Cambria Math" panose="02040503050406030204" pitchFamily="18" charset="0"/>
                                </a:rPr>
                                <m:t> </m:t>
                              </m:r>
                              <m:r>
                                <m:rPr>
                                  <m:sty m:val="p"/>
                                </m:rPr>
                                <a:rPr lang="fr-FR">
                                  <a:latin typeface="Cambria Math" panose="02040503050406030204" pitchFamily="18" charset="0"/>
                                </a:rPr>
                                <m:t>formation</m:t>
                              </m:r>
                            </m:e>
                          </m:eqArr>
                        </m:num>
                        <m:den>
                          <m:r>
                            <m:rPr>
                              <m:sty m:val="p"/>
                            </m:rPr>
                            <a:rPr lang="fr-FR">
                              <a:latin typeface="Cambria Math" panose="02040503050406030204" pitchFamily="18" charset="0"/>
                            </a:rPr>
                            <m:t>Population</m:t>
                          </m:r>
                          <m:r>
                            <a:rPr lang="fr-FR">
                              <a:latin typeface="Cambria Math" panose="02040503050406030204" pitchFamily="18" charset="0"/>
                            </a:rPr>
                            <m:t> </m:t>
                          </m:r>
                          <m:r>
                            <m:rPr>
                              <m:sty m:val="p"/>
                            </m:rPr>
                            <a:rPr lang="fr-FR">
                              <a:latin typeface="Cambria Math" panose="02040503050406030204" pitchFamily="18" charset="0"/>
                            </a:rPr>
                            <m:t>totale</m:t>
                          </m:r>
                          <m:r>
                            <a:rPr lang="fr-FR">
                              <a:latin typeface="Cambria Math" panose="02040503050406030204" pitchFamily="18" charset="0"/>
                            </a:rPr>
                            <m:t> </m:t>
                          </m:r>
                          <m:r>
                            <m:rPr>
                              <m:sty m:val="p"/>
                            </m:rPr>
                            <a:rPr lang="fr-FR">
                              <a:latin typeface="Cambria Math" panose="02040503050406030204" pitchFamily="18" charset="0"/>
                            </a:rPr>
                            <m:t>de</m:t>
                          </m:r>
                          <m:r>
                            <a:rPr lang="fr-FR">
                              <a:latin typeface="Cambria Math" panose="02040503050406030204" pitchFamily="18" charset="0"/>
                            </a:rPr>
                            <m:t> </m:t>
                          </m:r>
                          <m:r>
                            <m:rPr>
                              <m:sty m:val="p"/>
                            </m:rPr>
                            <a:rPr lang="fr-FR">
                              <a:latin typeface="Cambria Math" panose="02040503050406030204" pitchFamily="18" charset="0"/>
                            </a:rPr>
                            <m:t>jeunes</m:t>
                          </m:r>
                        </m:den>
                      </m:f>
                    </m:oMath>
                  </m:oMathPara>
                </a14:m>
                <a:endParaRPr lang="fr-FR" dirty="0"/>
              </a:p>
            </p:txBody>
          </p:sp>
        </mc:Choice>
        <mc:Fallback xmlns="">
          <p:sp>
            <p:nvSpPr>
              <p:cNvPr id="5" name="Rectangle 4"/>
              <p:cNvSpPr>
                <a:spLocks noRot="1" noChangeAspect="1" noMove="1" noResize="1" noEditPoints="1" noAdjustHandles="1" noChangeArrowheads="1" noChangeShapeType="1" noTextEdit="1"/>
              </p:cNvSpPr>
              <p:nvPr/>
            </p:nvSpPr>
            <p:spPr>
              <a:xfrm>
                <a:off x="283466" y="3697045"/>
                <a:ext cx="4559927" cy="1152944"/>
              </a:xfrm>
              <a:prstGeom prst="rect">
                <a:avLst/>
              </a:prstGeom>
              <a:blipFill rotWithShape="0">
                <a:blip r:embed="rId8"/>
                <a:stretch>
                  <a:fillRect/>
                </a:stretch>
              </a:blipFill>
            </p:spPr>
            <p:txBody>
              <a:bodyPr/>
              <a:lstStyle/>
              <a:p>
                <a:r>
                  <a:rPr lang="fr-FR">
                    <a:noFill/>
                  </a:rPr>
                  <a:t> </a:t>
                </a:r>
              </a:p>
            </p:txBody>
          </p:sp>
        </mc:Fallback>
      </mc:AlternateContent>
      <p:graphicFrame>
        <p:nvGraphicFramePr>
          <p:cNvPr id="114" name="Table 113"/>
          <p:cNvGraphicFramePr>
            <a:graphicFrameLocks noGrp="1"/>
          </p:cNvGraphicFramePr>
          <p:nvPr>
            <p:extLst>
              <p:ext uri="{D42A27DB-BD31-4B8C-83A1-F6EECF244321}">
                <p14:modId xmlns:p14="http://schemas.microsoft.com/office/powerpoint/2010/main" val="267167965"/>
              </p:ext>
            </p:extLst>
          </p:nvPr>
        </p:nvGraphicFramePr>
        <p:xfrm>
          <a:off x="196785" y="2049460"/>
          <a:ext cx="4733290" cy="1344295"/>
        </p:xfrm>
        <a:graphic>
          <a:graphicData uri="http://schemas.openxmlformats.org/drawingml/2006/table">
            <a:tbl>
              <a:tblPr firstRow="1" bandRow="1"/>
              <a:tblGrid>
                <a:gridCol w="1577340"/>
                <a:gridCol w="1577975"/>
                <a:gridCol w="1577975"/>
              </a:tblGrid>
              <a:tr h="232410">
                <a:tc>
                  <a:txBody>
                    <a:bodyPr/>
                    <a:lstStyle/>
                    <a:p>
                      <a:pPr>
                        <a:lnSpc>
                          <a:spcPct val="107000"/>
                        </a:lnSpc>
                      </a:pPr>
                      <a:endParaRPr lang="fr-FR" sz="1100" dirty="0">
                        <a:effectLst/>
                        <a:latin typeface="Calibri" panose="020F0502020204030204" pitchFamily="34" charset="0"/>
                        <a:cs typeface="Arial" panose="020B0604020202020204" pitchFamily="34" charset="0"/>
                      </a:endParaRPr>
                    </a:p>
                  </a:txBody>
                  <a:tcPr>
                    <a:lnL>
                      <a:noFill/>
                    </a:lnL>
                    <a:lnR>
                      <a:noFill/>
                    </a:lnR>
                    <a:lnT>
                      <a:noFill/>
                    </a:lnT>
                    <a:lnB w="28575" cap="flat" cmpd="sng" algn="ctr">
                      <a:solidFill>
                        <a:srgbClr val="FFFFFF"/>
                      </a:solidFill>
                      <a:prstDash val="solid"/>
                      <a:round/>
                      <a:headEnd type="none" w="med" len="med"/>
                      <a:tailEnd type="none" w="med" len="med"/>
                    </a:lnB>
                    <a:solidFill>
                      <a:srgbClr val="525252"/>
                    </a:solidFill>
                  </a:tcPr>
                </a:tc>
                <a:tc>
                  <a:txBody>
                    <a:bodyPr/>
                    <a:lstStyle/>
                    <a:p>
                      <a:pPr>
                        <a:lnSpc>
                          <a:spcPct val="107000"/>
                        </a:lnSpc>
                        <a:spcAft>
                          <a:spcPts val="0"/>
                        </a:spcAft>
                      </a:pPr>
                      <a:r>
                        <a:rPr lang="fr-FR" sz="1200" b="1" kern="120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En éducation ou formation </a:t>
                      </a:r>
                      <a:endParaRPr lang="fr-FR" sz="1100">
                        <a:effectLst/>
                        <a:latin typeface="Calibri" panose="020F0502020204030204" pitchFamily="34" charset="0"/>
                        <a:ea typeface="Malgun Gothic" panose="020B0503020000020004" pitchFamily="34" charset="-127"/>
                        <a:cs typeface="Arial" panose="020B0604020202020204" pitchFamily="34" charset="0"/>
                      </a:endParaRPr>
                    </a:p>
                  </a:txBody>
                  <a:tcPr>
                    <a:lnL>
                      <a:noFill/>
                    </a:lnL>
                    <a:lnR>
                      <a:noFill/>
                    </a:lnR>
                    <a:lnT>
                      <a:noFill/>
                    </a:lnT>
                    <a:lnB w="28575" cap="flat" cmpd="sng" algn="ctr">
                      <a:solidFill>
                        <a:srgbClr val="FFFFFF"/>
                      </a:solidFill>
                      <a:prstDash val="solid"/>
                      <a:round/>
                      <a:headEnd type="none" w="med" len="med"/>
                      <a:tailEnd type="none" w="med" len="med"/>
                    </a:lnB>
                    <a:solidFill>
                      <a:srgbClr val="525252"/>
                    </a:solidFill>
                  </a:tcPr>
                </a:tc>
                <a:tc>
                  <a:txBody>
                    <a:bodyPr/>
                    <a:lstStyle/>
                    <a:p>
                      <a:pPr>
                        <a:lnSpc>
                          <a:spcPct val="107000"/>
                        </a:lnSpc>
                        <a:spcAft>
                          <a:spcPts val="0"/>
                        </a:spcAft>
                      </a:pPr>
                      <a:r>
                        <a:rPr lang="fr-FR" sz="1200" b="1" kern="120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Ni en éducation ou formation</a:t>
                      </a:r>
                      <a:endParaRPr lang="fr-FR" sz="1100">
                        <a:effectLst/>
                        <a:latin typeface="Calibri" panose="020F0502020204030204" pitchFamily="34" charset="0"/>
                        <a:ea typeface="Malgun Gothic" panose="020B0503020000020004" pitchFamily="34" charset="-127"/>
                        <a:cs typeface="Arial" panose="020B0604020202020204" pitchFamily="34" charset="0"/>
                      </a:endParaRPr>
                    </a:p>
                  </a:txBody>
                  <a:tcPr>
                    <a:lnL>
                      <a:noFill/>
                    </a:lnL>
                    <a:lnR>
                      <a:noFill/>
                    </a:lnR>
                    <a:lnT>
                      <a:noFill/>
                    </a:lnT>
                    <a:lnB w="28575" cap="flat" cmpd="sng" algn="ctr">
                      <a:solidFill>
                        <a:srgbClr val="FFFFFF"/>
                      </a:solidFill>
                      <a:prstDash val="solid"/>
                      <a:round/>
                      <a:headEnd type="none" w="med" len="med"/>
                      <a:tailEnd type="none" w="med" len="med"/>
                    </a:lnB>
                    <a:solidFill>
                      <a:srgbClr val="525252"/>
                    </a:solidFill>
                  </a:tcPr>
                </a:tc>
              </a:tr>
              <a:tr h="232410">
                <a:tc>
                  <a:txBody>
                    <a:bodyPr/>
                    <a:lstStyle/>
                    <a:p>
                      <a:pPr>
                        <a:lnSpc>
                          <a:spcPct val="107000"/>
                        </a:lnSpc>
                        <a:spcAft>
                          <a:spcPts val="0"/>
                        </a:spcAft>
                      </a:pPr>
                      <a:r>
                        <a:rPr lang="fr-FR" sz="1200" kern="120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Actif occupé </a:t>
                      </a:r>
                      <a:endParaRPr lang="fr-FR" sz="1100">
                        <a:effectLst/>
                        <a:latin typeface="Calibri" panose="020F0502020204030204" pitchFamily="34" charset="0"/>
                        <a:ea typeface="Malgun Gothic" panose="020B0503020000020004" pitchFamily="34" charset="-127"/>
                        <a:cs typeface="Arial" panose="020B0604020202020204" pitchFamily="34" charset="0"/>
                      </a:endParaRPr>
                    </a:p>
                  </a:txBody>
                  <a:tcPr>
                    <a:lnL>
                      <a:noFill/>
                    </a:lnL>
                    <a:lnR>
                      <a:noFill/>
                    </a:lnR>
                    <a:lnT w="28575" cap="flat" cmpd="sng" algn="ctr">
                      <a:solidFill>
                        <a:srgbClr val="FFFFFF"/>
                      </a:solidFill>
                      <a:prstDash val="solid"/>
                      <a:round/>
                      <a:headEnd type="none" w="med" len="med"/>
                      <a:tailEnd type="none" w="med" len="med"/>
                    </a:lnT>
                    <a:lnB>
                      <a:noFill/>
                    </a:lnB>
                    <a:solidFill>
                      <a:srgbClr val="525252"/>
                    </a:solidFill>
                  </a:tcPr>
                </a:tc>
                <a:tc>
                  <a:txBody>
                    <a:bodyPr/>
                    <a:lstStyle/>
                    <a:p>
                      <a:pPr>
                        <a:lnSpc>
                          <a:spcPct val="107000"/>
                        </a:lnSpc>
                      </a:pPr>
                      <a:endParaRPr lang="fr-FR" sz="1100">
                        <a:effectLst/>
                        <a:latin typeface="Calibri" panose="020F0502020204030204" pitchFamily="34" charset="0"/>
                        <a:cs typeface="Arial" panose="020B0604020202020204" pitchFamily="34" charset="0"/>
                      </a:endParaRPr>
                    </a:p>
                  </a:txBody>
                  <a:tcPr>
                    <a:lnL>
                      <a:noFill/>
                    </a:lnL>
                    <a:lnR>
                      <a:noFill/>
                    </a:lnR>
                    <a:lnT w="28575" cap="flat" cmpd="sng" algn="ctr">
                      <a:solidFill>
                        <a:srgbClr val="FFFFFF"/>
                      </a:solidFill>
                      <a:prstDash val="solid"/>
                      <a:round/>
                      <a:headEnd type="none" w="med" len="med"/>
                      <a:tailEnd type="none" w="med" len="med"/>
                    </a:lnT>
                    <a:lnB>
                      <a:noFill/>
                    </a:lnB>
                    <a:solidFill>
                      <a:srgbClr val="AFABAB"/>
                    </a:solidFill>
                  </a:tcPr>
                </a:tc>
                <a:tc>
                  <a:txBody>
                    <a:bodyPr/>
                    <a:lstStyle/>
                    <a:p>
                      <a:pPr>
                        <a:lnSpc>
                          <a:spcPct val="107000"/>
                        </a:lnSpc>
                      </a:pPr>
                      <a:endParaRPr lang="fr-FR" sz="1100">
                        <a:effectLst/>
                        <a:latin typeface="Calibri" panose="020F0502020204030204" pitchFamily="34" charset="0"/>
                        <a:cs typeface="Arial" panose="020B0604020202020204" pitchFamily="34" charset="0"/>
                      </a:endParaRPr>
                    </a:p>
                  </a:txBody>
                  <a:tcPr>
                    <a:lnL>
                      <a:noFill/>
                    </a:lnL>
                    <a:lnR>
                      <a:noFill/>
                    </a:lnR>
                    <a:lnT w="28575" cap="flat" cmpd="sng" algn="ctr">
                      <a:solidFill>
                        <a:srgbClr val="FFFFFF"/>
                      </a:solidFill>
                      <a:prstDash val="solid"/>
                      <a:round/>
                      <a:headEnd type="none" w="med" len="med"/>
                      <a:tailEnd type="none" w="med" len="med"/>
                    </a:lnT>
                    <a:lnB>
                      <a:noFill/>
                    </a:lnB>
                    <a:solidFill>
                      <a:srgbClr val="AFABAB"/>
                    </a:solidFill>
                  </a:tcPr>
                </a:tc>
              </a:tr>
              <a:tr h="232410">
                <a:tc>
                  <a:txBody>
                    <a:bodyPr/>
                    <a:lstStyle/>
                    <a:p>
                      <a:pPr>
                        <a:lnSpc>
                          <a:spcPct val="107000"/>
                        </a:lnSpc>
                        <a:spcAft>
                          <a:spcPts val="0"/>
                        </a:spcAft>
                      </a:pPr>
                      <a:r>
                        <a:rPr lang="fr-FR" sz="1200" kern="120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Chômeur  </a:t>
                      </a:r>
                      <a:endParaRPr lang="fr-FR" sz="1100">
                        <a:effectLst/>
                        <a:latin typeface="Calibri" panose="020F0502020204030204" pitchFamily="34" charset="0"/>
                        <a:ea typeface="Malgun Gothic" panose="020B0503020000020004" pitchFamily="34" charset="-127"/>
                        <a:cs typeface="Arial" panose="020B0604020202020204" pitchFamily="34" charset="0"/>
                      </a:endParaRPr>
                    </a:p>
                  </a:txBody>
                  <a:tcPr>
                    <a:lnL>
                      <a:noFill/>
                    </a:lnL>
                    <a:lnR>
                      <a:noFill/>
                    </a:lnR>
                    <a:lnT>
                      <a:noFill/>
                    </a:lnT>
                    <a:lnB>
                      <a:noFill/>
                    </a:lnB>
                    <a:solidFill>
                      <a:srgbClr val="525252"/>
                    </a:solidFill>
                  </a:tcPr>
                </a:tc>
                <a:tc>
                  <a:txBody>
                    <a:bodyPr/>
                    <a:lstStyle/>
                    <a:p>
                      <a:pPr>
                        <a:lnSpc>
                          <a:spcPct val="107000"/>
                        </a:lnSpc>
                      </a:pPr>
                      <a:endParaRPr lang="fr-FR" sz="1100">
                        <a:effectLst/>
                        <a:latin typeface="Calibri" panose="020F0502020204030204" pitchFamily="34" charset="0"/>
                        <a:cs typeface="Arial" panose="020B0604020202020204" pitchFamily="34" charset="0"/>
                      </a:endParaRPr>
                    </a:p>
                  </a:txBody>
                  <a:tcPr>
                    <a:lnL>
                      <a:noFill/>
                    </a:lnL>
                    <a:lnR>
                      <a:noFill/>
                    </a:lnR>
                    <a:lnT>
                      <a:noFill/>
                    </a:lnT>
                    <a:lnB>
                      <a:noFill/>
                    </a:lnB>
                    <a:solidFill>
                      <a:srgbClr val="AFABAB"/>
                    </a:solidFill>
                  </a:tcPr>
                </a:tc>
                <a:tc>
                  <a:txBody>
                    <a:bodyPr/>
                    <a:lstStyle/>
                    <a:p>
                      <a:pPr>
                        <a:lnSpc>
                          <a:spcPct val="107000"/>
                        </a:lnSpc>
                        <a:spcAft>
                          <a:spcPts val="0"/>
                        </a:spcAft>
                      </a:pPr>
                      <a:r>
                        <a:rPr lang="fr-FR" sz="12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NEET</a:t>
                      </a:r>
                      <a:endParaRPr lang="fr-FR" sz="1100" b="1" dirty="0">
                        <a:solidFill>
                          <a:schemeClr val="tx1"/>
                        </a:solidFill>
                        <a:effectLst/>
                        <a:latin typeface="Calibri" panose="020F0502020204030204" pitchFamily="34" charset="0"/>
                        <a:ea typeface="Malgun Gothic" panose="020B0503020000020004" pitchFamily="34" charset="-127"/>
                        <a:cs typeface="Arial" panose="020B0604020202020204" pitchFamily="34" charset="0"/>
                      </a:endParaRPr>
                    </a:p>
                  </a:txBody>
                  <a:tcPr>
                    <a:lnL>
                      <a:noFill/>
                    </a:lnL>
                    <a:lnR>
                      <a:noFill/>
                    </a:lnR>
                    <a:lnT>
                      <a:noFill/>
                    </a:lnT>
                    <a:lnB>
                      <a:noFill/>
                    </a:lnB>
                    <a:solidFill>
                      <a:srgbClr val="FBD3C1"/>
                    </a:solidFill>
                  </a:tcPr>
                </a:tc>
              </a:tr>
              <a:tr h="232410">
                <a:tc>
                  <a:txBody>
                    <a:bodyPr/>
                    <a:lstStyle/>
                    <a:p>
                      <a:pPr>
                        <a:lnSpc>
                          <a:spcPct val="107000"/>
                        </a:lnSpc>
                        <a:spcAft>
                          <a:spcPts val="0"/>
                        </a:spcAft>
                      </a:pPr>
                      <a:r>
                        <a:rPr lang="fr-FR" sz="1200" kern="1200"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Inactif </a:t>
                      </a:r>
                      <a:endParaRPr lang="fr-FR" sz="1100" dirty="0">
                        <a:effectLst/>
                        <a:latin typeface="Calibri" panose="020F0502020204030204" pitchFamily="34" charset="0"/>
                        <a:ea typeface="Malgun Gothic" panose="020B0503020000020004" pitchFamily="34" charset="-127"/>
                        <a:cs typeface="Arial" panose="020B0604020202020204" pitchFamily="34" charset="0"/>
                      </a:endParaRPr>
                    </a:p>
                  </a:txBody>
                  <a:tcPr>
                    <a:lnL>
                      <a:noFill/>
                    </a:lnL>
                    <a:lnR>
                      <a:noFill/>
                    </a:lnR>
                    <a:lnT>
                      <a:noFill/>
                    </a:lnT>
                    <a:lnB>
                      <a:noFill/>
                    </a:lnB>
                    <a:solidFill>
                      <a:srgbClr val="525252"/>
                    </a:solidFill>
                  </a:tcPr>
                </a:tc>
                <a:tc>
                  <a:txBody>
                    <a:bodyPr/>
                    <a:lstStyle/>
                    <a:p>
                      <a:pPr>
                        <a:lnSpc>
                          <a:spcPct val="107000"/>
                        </a:lnSpc>
                      </a:pPr>
                      <a:endParaRPr lang="fr-FR" sz="1100">
                        <a:effectLst/>
                        <a:latin typeface="Calibri" panose="020F0502020204030204" pitchFamily="34" charset="0"/>
                        <a:cs typeface="Arial" panose="020B0604020202020204" pitchFamily="34" charset="0"/>
                      </a:endParaRPr>
                    </a:p>
                  </a:txBody>
                  <a:tcPr>
                    <a:lnL>
                      <a:noFill/>
                    </a:lnL>
                    <a:lnR>
                      <a:noFill/>
                    </a:lnR>
                    <a:lnT>
                      <a:noFill/>
                    </a:lnT>
                    <a:lnB>
                      <a:noFill/>
                    </a:lnB>
                    <a:solidFill>
                      <a:srgbClr val="AFABAB"/>
                    </a:solidFill>
                  </a:tcPr>
                </a:tc>
                <a:tc>
                  <a:txBody>
                    <a:bodyPr/>
                    <a:lstStyle/>
                    <a:p>
                      <a:pPr>
                        <a:lnSpc>
                          <a:spcPct val="107000"/>
                        </a:lnSpc>
                        <a:spcAft>
                          <a:spcPts val="0"/>
                        </a:spcAft>
                      </a:pPr>
                      <a:r>
                        <a:rPr lang="fr-FR" sz="12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NEET</a:t>
                      </a:r>
                      <a:endParaRPr lang="fr-FR" sz="1100" b="1" dirty="0">
                        <a:solidFill>
                          <a:schemeClr val="tx1"/>
                        </a:solidFill>
                        <a:effectLst/>
                        <a:latin typeface="Calibri" panose="020F0502020204030204" pitchFamily="34" charset="0"/>
                        <a:ea typeface="Malgun Gothic" panose="020B0503020000020004" pitchFamily="34" charset="-127"/>
                        <a:cs typeface="Arial" panose="020B0604020202020204" pitchFamily="34" charset="0"/>
                      </a:endParaRPr>
                    </a:p>
                  </a:txBody>
                  <a:tcPr>
                    <a:lnL>
                      <a:noFill/>
                    </a:lnL>
                    <a:lnR>
                      <a:noFill/>
                    </a:lnR>
                    <a:lnT>
                      <a:noFill/>
                    </a:lnT>
                    <a:lnB>
                      <a:noFill/>
                    </a:lnB>
                    <a:solidFill>
                      <a:srgbClr val="FBD3C1"/>
                    </a:solidFill>
                  </a:tcPr>
                </a:tc>
              </a:tr>
            </a:tbl>
          </a:graphicData>
        </a:graphic>
      </p:graphicFrame>
      <p:sp>
        <p:nvSpPr>
          <p:cNvPr id="3" name="Rectangle 2"/>
          <p:cNvSpPr/>
          <p:nvPr/>
        </p:nvSpPr>
        <p:spPr>
          <a:xfrm>
            <a:off x="611560" y="1519008"/>
            <a:ext cx="1764331" cy="388696"/>
          </a:xfrm>
          <a:prstGeom prst="rect">
            <a:avLst/>
          </a:prstGeom>
        </p:spPr>
        <p:txBody>
          <a:bodyPr wrap="square">
            <a:spAutoFit/>
          </a:bodyPr>
          <a:lstStyle/>
          <a:p>
            <a:pPr>
              <a:lnSpc>
                <a:spcPct val="107000"/>
              </a:lnSpc>
              <a:spcAft>
                <a:spcPts val="800"/>
              </a:spcAft>
              <a:tabLst>
                <a:tab pos="728980" algn="l"/>
              </a:tabLst>
            </a:pPr>
            <a:r>
              <a:rPr lang="fr-FR" b="1" dirty="0" smtClean="0">
                <a:solidFill>
                  <a:schemeClr val="bg1">
                    <a:lumMod val="50000"/>
                  </a:schemeClr>
                </a:solidFill>
              </a:rPr>
              <a:t>Taux de NEET</a:t>
            </a:r>
            <a:endParaRPr lang="fr-FR" b="1" dirty="0">
              <a:solidFill>
                <a:schemeClr val="bg1">
                  <a:lumMod val="50000"/>
                </a:schemeClr>
              </a:solidFill>
            </a:endParaRPr>
          </a:p>
        </p:txBody>
      </p:sp>
      <p:sp>
        <p:nvSpPr>
          <p:cNvPr id="9" name="Rectangle 8"/>
          <p:cNvSpPr/>
          <p:nvPr/>
        </p:nvSpPr>
        <p:spPr>
          <a:xfrm>
            <a:off x="332164" y="5304276"/>
            <a:ext cx="8500359" cy="646331"/>
          </a:xfrm>
          <a:prstGeom prst="rect">
            <a:avLst/>
          </a:prstGeom>
        </p:spPr>
        <p:txBody>
          <a:bodyPr wrap="square">
            <a:spAutoFit/>
          </a:bodyPr>
          <a:lstStyle/>
          <a:p>
            <a:pPr algn="just"/>
            <a:r>
              <a:rPr lang="fr-FR" dirty="0"/>
              <a:t>En </a:t>
            </a:r>
            <a:r>
              <a:rPr lang="fr-FR" dirty="0" smtClean="0"/>
              <a:t>2016, </a:t>
            </a:r>
            <a:r>
              <a:rPr lang="fr-FR" b="1" dirty="0" smtClean="0"/>
              <a:t>1.69 </a:t>
            </a:r>
            <a:r>
              <a:rPr lang="fr-FR" dirty="0" smtClean="0"/>
              <a:t>millions </a:t>
            </a:r>
            <a:r>
              <a:rPr lang="fr-FR" dirty="0"/>
              <a:t>de jeunes âgés de 15 à </a:t>
            </a:r>
            <a:r>
              <a:rPr lang="fr-FR" dirty="0" smtClean="0"/>
              <a:t>24 ans </a:t>
            </a:r>
            <a:r>
              <a:rPr lang="fr-FR" dirty="0"/>
              <a:t>ne sont ni en emploi ni en éducation ni en formation, ce qui représente </a:t>
            </a:r>
            <a:r>
              <a:rPr lang="fr-FR" b="1" dirty="0" smtClean="0"/>
              <a:t>27,5% </a:t>
            </a:r>
            <a:r>
              <a:rPr lang="fr-FR" dirty="0" smtClean="0"/>
              <a:t>des </a:t>
            </a:r>
            <a:r>
              <a:rPr lang="fr-FR" dirty="0"/>
              <a:t>jeunes âgés de 15 à </a:t>
            </a:r>
            <a:r>
              <a:rPr lang="fr-FR" dirty="0" smtClean="0"/>
              <a:t>24 </a:t>
            </a:r>
            <a:r>
              <a:rPr lang="fr-FR" dirty="0" smtClean="0"/>
              <a:t>ans (à Tanger). </a:t>
            </a:r>
            <a:endParaRPr lang="fr-FR" dirty="0"/>
          </a:p>
        </p:txBody>
      </p:sp>
    </p:spTree>
    <p:extLst>
      <p:ext uri="{BB962C8B-B14F-4D97-AF65-F5344CB8AC3E}">
        <p14:creationId xmlns:p14="http://schemas.microsoft.com/office/powerpoint/2010/main" val="4051674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64704"/>
            <a:ext cx="8229600" cy="1143000"/>
          </a:xfrm>
        </p:spPr>
        <p:txBody>
          <a:bodyPr>
            <a:normAutofit/>
          </a:bodyPr>
          <a:lstStyle/>
          <a:p>
            <a:r>
              <a:rPr lang="fr-FR" sz="2800" dirty="0" smtClean="0">
                <a:solidFill>
                  <a:schemeClr val="accent2">
                    <a:lumMod val="50000"/>
                  </a:schemeClr>
                </a:solidFill>
              </a:rPr>
              <a:t>Le taux de NEET</a:t>
            </a:r>
            <a:r>
              <a:rPr lang="fr-FR" sz="2800" dirty="0">
                <a:solidFill>
                  <a:schemeClr val="accent2">
                    <a:lumMod val="50000"/>
                  </a:schemeClr>
                </a:solidFill>
              </a:rPr>
              <a:t>?</a:t>
            </a:r>
            <a:endParaRPr lang="fr-FR" sz="2800" dirty="0"/>
          </a:p>
        </p:txBody>
      </p:sp>
      <p:graphicFrame>
        <p:nvGraphicFramePr>
          <p:cNvPr id="3" name="Diagram 2"/>
          <p:cNvGraphicFramePr/>
          <p:nvPr>
            <p:extLst>
              <p:ext uri="{D42A27DB-BD31-4B8C-83A1-F6EECF244321}">
                <p14:modId xmlns:p14="http://schemas.microsoft.com/office/powerpoint/2010/main" val="2740538358"/>
              </p:ext>
            </p:extLst>
          </p:nvPr>
        </p:nvGraphicFramePr>
        <p:xfrm>
          <a:off x="-756592" y="1717446"/>
          <a:ext cx="6192688" cy="425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4496296" y="2420888"/>
            <a:ext cx="4572000" cy="2585323"/>
          </a:xfrm>
          <a:prstGeom prst="rect">
            <a:avLst/>
          </a:prstGeom>
        </p:spPr>
        <p:txBody>
          <a:bodyPr>
            <a:spAutoFit/>
          </a:bodyPr>
          <a:lstStyle/>
          <a:p>
            <a:r>
              <a:rPr lang="fr-FR" dirty="0"/>
              <a:t>Le taux de NEET est un indicateur plus complet que le taux de chômage des </a:t>
            </a:r>
            <a:r>
              <a:rPr lang="fr-FR" dirty="0" smtClean="0"/>
              <a:t>jeunes.</a:t>
            </a:r>
            <a:endParaRPr lang="fr-FR" dirty="0"/>
          </a:p>
          <a:p>
            <a:endParaRPr lang="fr-FR" dirty="0"/>
          </a:p>
          <a:p>
            <a:endParaRPr lang="fr-FR" dirty="0"/>
          </a:p>
          <a:p>
            <a:endParaRPr lang="fr-FR" dirty="0"/>
          </a:p>
          <a:p>
            <a:r>
              <a:rPr lang="fr-FR" b="1" dirty="0" err="1" smtClean="0"/>
              <a:t>ODDs</a:t>
            </a:r>
            <a:r>
              <a:rPr lang="fr-FR" dirty="0" smtClean="0"/>
              <a:t> =&gt;&gt; </a:t>
            </a:r>
            <a:r>
              <a:rPr lang="fr-FR" b="1" dirty="0" smtClean="0"/>
              <a:t>Objectif 8</a:t>
            </a:r>
            <a:r>
              <a:rPr lang="fr-FR" dirty="0" smtClean="0"/>
              <a:t> =&gt;&gt; </a:t>
            </a:r>
            <a:r>
              <a:rPr lang="fr-FR" b="1" dirty="0"/>
              <a:t>Cible 8.6 </a:t>
            </a:r>
            <a:r>
              <a:rPr lang="fr-FR" dirty="0"/>
              <a:t>: D’ici à 2020, réduire considérablement la proportion de jeunes non scolarisés et sans emploi ni </a:t>
            </a:r>
            <a:r>
              <a:rPr lang="fr-FR" dirty="0" smtClean="0"/>
              <a:t>formation.</a:t>
            </a:r>
            <a:endParaRPr lang="fr-FR" dirty="0"/>
          </a:p>
        </p:txBody>
      </p:sp>
      <p:pic>
        <p:nvPicPr>
          <p:cNvPr id="6" name="Picture 5"/>
          <p:cNvPicPr>
            <a:picLocks noChangeAspect="1"/>
          </p:cNvPicPr>
          <p:nvPr/>
        </p:nvPicPr>
        <p:blipFill rotWithShape="1">
          <a:blip r:embed="rId7">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sp>
        <p:nvSpPr>
          <p:cNvPr id="7" name="Freeform 6"/>
          <p:cNvSpPr/>
          <p:nvPr/>
        </p:nvSpPr>
        <p:spPr>
          <a:xfrm>
            <a:off x="6557592" y="5265984"/>
            <a:ext cx="470856" cy="506821"/>
          </a:xfrm>
          <a:custGeom>
            <a:avLst/>
            <a:gdLst/>
            <a:ahLst/>
            <a:cxnLst/>
            <a:rect l="0" t="0" r="0" b="0"/>
            <a:pathLst>
              <a:path w="470856" h="506821">
                <a:moveTo>
                  <a:pt x="100504" y="0"/>
                </a:moveTo>
                <a:cubicBezTo>
                  <a:pt x="100504" y="0"/>
                  <a:pt x="-1377" y="471201"/>
                  <a:pt x="0" y="469830"/>
                </a:cubicBezTo>
                <a:cubicBezTo>
                  <a:pt x="1377" y="468461"/>
                  <a:pt x="123221" y="384204"/>
                  <a:pt x="123221" y="384204"/>
                </a:cubicBezTo>
                <a:lnTo>
                  <a:pt x="203074" y="469830"/>
                </a:lnTo>
                <a:lnTo>
                  <a:pt x="234051" y="105406"/>
                </a:lnTo>
                <a:lnTo>
                  <a:pt x="279485" y="506821"/>
                </a:lnTo>
                <a:lnTo>
                  <a:pt x="372417" y="384204"/>
                </a:lnTo>
                <a:lnTo>
                  <a:pt x="470856" y="441745"/>
                </a:lnTo>
                <a:lnTo>
                  <a:pt x="353142" y="0"/>
                </a:lnTo>
                <a:lnTo>
                  <a:pt x="100504" y="0"/>
                </a:lnTo>
                <a:close/>
              </a:path>
            </a:pathLst>
          </a:custGeom>
          <a:solidFill>
            <a:srgbClr val="71A30C"/>
          </a:solidFill>
          <a:ln w="7600" cap="flat">
            <a:solidFill>
              <a:srgbClr val="71A30C"/>
            </a:solidFill>
            <a:bevel/>
          </a:ln>
        </p:spPr>
      </p:sp>
      <p:sp>
        <p:nvSpPr>
          <p:cNvPr id="8" name="Freeform 7"/>
          <p:cNvSpPr/>
          <p:nvPr/>
        </p:nvSpPr>
        <p:spPr>
          <a:xfrm>
            <a:off x="6506191" y="4769605"/>
            <a:ext cx="547200" cy="542142"/>
          </a:xfrm>
          <a:custGeom>
            <a:avLst/>
            <a:gdLst/>
            <a:ahLst/>
            <a:cxnLst/>
            <a:rect l="0" t="0" r="0" b="0"/>
            <a:pathLst>
              <a:path w="547200" h="542142">
                <a:moveTo>
                  <a:pt x="24605" y="295243"/>
                </a:moveTo>
                <a:cubicBezTo>
                  <a:pt x="24605" y="287294"/>
                  <a:pt x="-1033" y="257499"/>
                  <a:pt x="0" y="249722"/>
                </a:cubicBezTo>
                <a:cubicBezTo>
                  <a:pt x="1793" y="228553"/>
                  <a:pt x="25448" y="222278"/>
                  <a:pt x="31834" y="202766"/>
                </a:cubicBezTo>
                <a:cubicBezTo>
                  <a:pt x="36395" y="188830"/>
                  <a:pt x="22636" y="161183"/>
                  <a:pt x="29286" y="148333"/>
                </a:cubicBezTo>
                <a:cubicBezTo>
                  <a:pt x="38385" y="130748"/>
                  <a:pt x="61613" y="136699"/>
                  <a:pt x="74175" y="121593"/>
                </a:cubicBezTo>
                <a:cubicBezTo>
                  <a:pt x="83147" y="110803"/>
                  <a:pt x="80669" y="78288"/>
                  <a:pt x="91182" y="68988"/>
                </a:cubicBezTo>
                <a:cubicBezTo>
                  <a:pt x="106621" y="55330"/>
                  <a:pt x="126140" y="71944"/>
                  <a:pt x="144398" y="61997"/>
                </a:cubicBezTo>
                <a:cubicBezTo>
                  <a:pt x="154831" y="56313"/>
                  <a:pt x="163153" y="22718"/>
                  <a:pt x="174353" y="18397"/>
                </a:cubicBezTo>
                <a:cubicBezTo>
                  <a:pt x="194886" y="10476"/>
                  <a:pt x="206498" y="31928"/>
                  <a:pt x="229079" y="29117"/>
                </a:cubicBezTo>
                <a:cubicBezTo>
                  <a:pt x="240370" y="27712"/>
                  <a:pt x="261990" y="0"/>
                  <a:pt x="273600" y="0"/>
                </a:cubicBezTo>
                <a:cubicBezTo>
                  <a:pt x="293848" y="0"/>
                  <a:pt x="303077" y="26036"/>
                  <a:pt x="322022" y="30144"/>
                </a:cubicBezTo>
                <a:cubicBezTo>
                  <a:pt x="335554" y="33079"/>
                  <a:pt x="359160" y="13134"/>
                  <a:pt x="371866" y="17972"/>
                </a:cubicBezTo>
                <a:cubicBezTo>
                  <a:pt x="387839" y="24054"/>
                  <a:pt x="385095" y="54220"/>
                  <a:pt x="399474" y="63025"/>
                </a:cubicBezTo>
                <a:cubicBezTo>
                  <a:pt x="413853" y="71829"/>
                  <a:pt x="445355" y="59271"/>
                  <a:pt x="457818" y="70478"/>
                </a:cubicBezTo>
                <a:cubicBezTo>
                  <a:pt x="470726" y="82086"/>
                  <a:pt x="458162" y="109811"/>
                  <a:pt x="468665" y="123648"/>
                </a:cubicBezTo>
                <a:cubicBezTo>
                  <a:pt x="479167" y="137485"/>
                  <a:pt x="512736" y="137435"/>
                  <a:pt x="520475" y="153148"/>
                </a:cubicBezTo>
                <a:cubicBezTo>
                  <a:pt x="527619" y="167652"/>
                  <a:pt x="504443" y="189010"/>
                  <a:pt x="508940" y="204822"/>
                </a:cubicBezTo>
                <a:cubicBezTo>
                  <a:pt x="513437" y="220633"/>
                  <a:pt x="545606" y="230900"/>
                  <a:pt x="547200" y="247741"/>
                </a:cubicBezTo>
                <a:cubicBezTo>
                  <a:pt x="548360" y="256162"/>
                  <a:pt x="517201" y="285591"/>
                  <a:pt x="517201" y="294216"/>
                </a:cubicBezTo>
                <a:cubicBezTo>
                  <a:pt x="517201" y="320682"/>
                  <a:pt x="544576" y="325377"/>
                  <a:pt x="537515" y="349587"/>
                </a:cubicBezTo>
                <a:cubicBezTo>
                  <a:pt x="532687" y="366139"/>
                  <a:pt x="501177" y="364402"/>
                  <a:pt x="493449" y="379499"/>
                </a:cubicBezTo>
                <a:cubicBezTo>
                  <a:pt x="487010" y="392080"/>
                  <a:pt x="504771" y="421741"/>
                  <a:pt x="496525" y="433106"/>
                </a:cubicBezTo>
                <a:cubicBezTo>
                  <a:pt x="483013" y="451727"/>
                  <a:pt x="453314" y="437762"/>
                  <a:pt x="435618" y="452453"/>
                </a:cubicBezTo>
                <a:cubicBezTo>
                  <a:pt x="426770" y="459798"/>
                  <a:pt x="431338" y="497427"/>
                  <a:pt x="421599" y="503635"/>
                </a:cubicBezTo>
                <a:cubicBezTo>
                  <a:pt x="404556" y="514498"/>
                  <a:pt x="381632" y="497912"/>
                  <a:pt x="362297" y="504856"/>
                </a:cubicBezTo>
                <a:cubicBezTo>
                  <a:pt x="348487" y="509816"/>
                  <a:pt x="338759" y="539333"/>
                  <a:pt x="324021" y="542142"/>
                </a:cubicBezTo>
                <a:cubicBezTo>
                  <a:pt x="307697" y="545064"/>
                  <a:pt x="287588" y="517186"/>
                  <a:pt x="270387" y="517186"/>
                </a:cubicBezTo>
                <a:cubicBezTo>
                  <a:pt x="251756" y="517186"/>
                  <a:pt x="236835" y="544793"/>
                  <a:pt x="219246" y="541271"/>
                </a:cubicBezTo>
                <a:cubicBezTo>
                  <a:pt x="199915" y="537404"/>
                  <a:pt x="197139" y="511504"/>
                  <a:pt x="179510" y="503828"/>
                </a:cubicBezTo>
                <a:cubicBezTo>
                  <a:pt x="164398" y="497248"/>
                  <a:pt x="134176" y="509366"/>
                  <a:pt x="120629" y="500303"/>
                </a:cubicBezTo>
                <a:cubicBezTo>
                  <a:pt x="106074" y="490567"/>
                  <a:pt x="120653" y="462651"/>
                  <a:pt x="108254" y="450397"/>
                </a:cubicBezTo>
                <a:cubicBezTo>
                  <a:pt x="97921" y="440187"/>
                  <a:pt x="60254" y="445995"/>
                  <a:pt x="51649" y="434265"/>
                </a:cubicBezTo>
                <a:cubicBezTo>
                  <a:pt x="39602" y="417843"/>
                  <a:pt x="59625" y="397377"/>
                  <a:pt x="51455" y="378472"/>
                </a:cubicBezTo>
                <a:cubicBezTo>
                  <a:pt x="46787" y="367668"/>
                  <a:pt x="12525" y="359165"/>
                  <a:pt x="9271" y="347698"/>
                </a:cubicBezTo>
                <a:cubicBezTo>
                  <a:pt x="2559" y="324047"/>
                  <a:pt x="24605" y="321022"/>
                  <a:pt x="24605" y="295243"/>
                </a:cubicBezTo>
                <a:close/>
              </a:path>
            </a:pathLst>
          </a:custGeom>
          <a:solidFill>
            <a:srgbClr val="7FB80E"/>
          </a:solidFill>
          <a:ln w="7600" cap="flat">
            <a:solidFill>
              <a:srgbClr val="7FB80E"/>
            </a:solidFill>
            <a:bevel/>
          </a:ln>
        </p:spPr>
      </p:sp>
      <p:sp>
        <p:nvSpPr>
          <p:cNvPr id="9" name="Freeform 8"/>
          <p:cNvSpPr/>
          <p:nvPr/>
        </p:nvSpPr>
        <p:spPr>
          <a:xfrm>
            <a:off x="6658226" y="5063475"/>
            <a:ext cx="243129" cy="65376"/>
          </a:xfrm>
          <a:custGeom>
            <a:avLst/>
            <a:gdLst/>
            <a:ahLst/>
            <a:cxnLst/>
            <a:rect l="0" t="0" r="0" b="0"/>
            <a:pathLst>
              <a:path w="243129" h="65376">
                <a:moveTo>
                  <a:pt x="32688" y="39349"/>
                </a:moveTo>
                <a:lnTo>
                  <a:pt x="60432" y="31882"/>
                </a:lnTo>
                <a:lnTo>
                  <a:pt x="60432" y="55362"/>
                </a:lnTo>
                <a:cubicBezTo>
                  <a:pt x="56174" y="58645"/>
                  <a:pt x="51778" y="61113"/>
                  <a:pt x="47251" y="62767"/>
                </a:cubicBezTo>
                <a:cubicBezTo>
                  <a:pt x="42724" y="64421"/>
                  <a:pt x="38077" y="65246"/>
                  <a:pt x="33311" y="65246"/>
                </a:cubicBezTo>
                <a:cubicBezTo>
                  <a:pt x="26881" y="65246"/>
                  <a:pt x="21037" y="63919"/>
                  <a:pt x="15777" y="61256"/>
                </a:cubicBezTo>
                <a:cubicBezTo>
                  <a:pt x="10522" y="58596"/>
                  <a:pt x="6553" y="54747"/>
                  <a:pt x="3871" y="49711"/>
                </a:cubicBezTo>
                <a:cubicBezTo>
                  <a:pt x="1193" y="44677"/>
                  <a:pt x="0" y="39050"/>
                  <a:pt x="0" y="32832"/>
                </a:cubicBezTo>
                <a:cubicBezTo>
                  <a:pt x="0" y="26676"/>
                  <a:pt x="1186" y="20930"/>
                  <a:pt x="3849" y="15591"/>
                </a:cubicBezTo>
                <a:cubicBezTo>
                  <a:pt x="6517" y="10255"/>
                  <a:pt x="10350" y="6290"/>
                  <a:pt x="15355" y="3700"/>
                </a:cubicBezTo>
                <a:cubicBezTo>
                  <a:pt x="20359" y="1111"/>
                  <a:pt x="26121" y="-184"/>
                  <a:pt x="32643" y="-187"/>
                </a:cubicBezTo>
                <a:cubicBezTo>
                  <a:pt x="37382" y="-184"/>
                  <a:pt x="41661" y="558"/>
                  <a:pt x="45489" y="2038"/>
                </a:cubicBezTo>
                <a:cubicBezTo>
                  <a:pt x="49317" y="3522"/>
                  <a:pt x="52315" y="5586"/>
                  <a:pt x="54489" y="8232"/>
                </a:cubicBezTo>
                <a:cubicBezTo>
                  <a:pt x="56663" y="10881"/>
                  <a:pt x="58317" y="14331"/>
                  <a:pt x="59448" y="18588"/>
                </a:cubicBezTo>
                <a:lnTo>
                  <a:pt x="51630" y="20660"/>
                </a:lnTo>
                <a:cubicBezTo>
                  <a:pt x="50649" y="17439"/>
                  <a:pt x="49425" y="14909"/>
                  <a:pt x="47967" y="13066"/>
                </a:cubicBezTo>
                <a:cubicBezTo>
                  <a:pt x="46508" y="11227"/>
                  <a:pt x="44424" y="9751"/>
                  <a:pt x="41714" y="8642"/>
                </a:cubicBezTo>
                <a:cubicBezTo>
                  <a:pt x="39003" y="7536"/>
                  <a:pt x="35995" y="6980"/>
                  <a:pt x="32688" y="6978"/>
                </a:cubicBezTo>
                <a:cubicBezTo>
                  <a:pt x="28728" y="6980"/>
                  <a:pt x="25304" y="7563"/>
                  <a:pt x="22414" y="8729"/>
                </a:cubicBezTo>
                <a:cubicBezTo>
                  <a:pt x="19524" y="9894"/>
                  <a:pt x="17196" y="11426"/>
                  <a:pt x="15423" y="13325"/>
                </a:cubicBezTo>
                <a:cubicBezTo>
                  <a:pt x="13650" y="15224"/>
                  <a:pt x="12273" y="17310"/>
                  <a:pt x="11288" y="19581"/>
                </a:cubicBezTo>
                <a:cubicBezTo>
                  <a:pt x="9622" y="23498"/>
                  <a:pt x="8787" y="27741"/>
                  <a:pt x="8787" y="32314"/>
                </a:cubicBezTo>
                <a:cubicBezTo>
                  <a:pt x="8787" y="37957"/>
                  <a:pt x="9792" y="42675"/>
                  <a:pt x="11803" y="46473"/>
                </a:cubicBezTo>
                <a:cubicBezTo>
                  <a:pt x="13815" y="50272"/>
                  <a:pt x="16741" y="53093"/>
                  <a:pt x="20581" y="54933"/>
                </a:cubicBezTo>
                <a:cubicBezTo>
                  <a:pt x="24425" y="56776"/>
                  <a:pt x="28506" y="57695"/>
                  <a:pt x="32822" y="57693"/>
                </a:cubicBezTo>
                <a:cubicBezTo>
                  <a:pt x="36576" y="57695"/>
                  <a:pt x="40241" y="56999"/>
                  <a:pt x="43814" y="55602"/>
                </a:cubicBezTo>
                <a:cubicBezTo>
                  <a:pt x="47387" y="54207"/>
                  <a:pt x="50098" y="52718"/>
                  <a:pt x="51945" y="51132"/>
                </a:cubicBezTo>
                <a:lnTo>
                  <a:pt x="51945" y="39349"/>
                </a:lnTo>
                <a:lnTo>
                  <a:pt x="32688" y="39349"/>
                </a:lnTo>
                <a:close/>
                <a:moveTo>
                  <a:pt x="80144" y="64167"/>
                </a:moveTo>
                <a:lnTo>
                  <a:pt x="80144" y="40169"/>
                </a:lnTo>
                <a:cubicBezTo>
                  <a:pt x="80144" y="36892"/>
                  <a:pt x="80590" y="33870"/>
                  <a:pt x="81483" y="31105"/>
                </a:cubicBezTo>
                <a:cubicBezTo>
                  <a:pt x="82079" y="29295"/>
                  <a:pt x="83079" y="27879"/>
                  <a:pt x="84477" y="26856"/>
                </a:cubicBezTo>
                <a:cubicBezTo>
                  <a:pt x="85876" y="25837"/>
                  <a:pt x="87454" y="25324"/>
                  <a:pt x="89210" y="25322"/>
                </a:cubicBezTo>
                <a:cubicBezTo>
                  <a:pt x="91179" y="25324"/>
                  <a:pt x="93145" y="25885"/>
                  <a:pt x="95109" y="27005"/>
                </a:cubicBezTo>
                <a:cubicBezTo>
                  <a:pt x="95081" y="18130"/>
                  <a:pt x="92326" y="17296"/>
                  <a:pt x="89615" y="17293"/>
                </a:cubicBezTo>
                <a:cubicBezTo>
                  <a:pt x="87740" y="17296"/>
                  <a:pt x="86017" y="17814"/>
                  <a:pt x="84453" y="18850"/>
                </a:cubicBezTo>
                <a:cubicBezTo>
                  <a:pt x="82892" y="19886"/>
                  <a:pt x="81186" y="22030"/>
                  <a:pt x="79337" y="25278"/>
                </a:cubicBezTo>
                <a:lnTo>
                  <a:pt x="72099" y="64167"/>
                </a:lnTo>
                <a:lnTo>
                  <a:pt x="80144" y="64167"/>
                </a:lnTo>
                <a:close/>
                <a:moveTo>
                  <a:pt x="135117" y="49406"/>
                </a:moveTo>
                <a:cubicBezTo>
                  <a:pt x="133897" y="52689"/>
                  <a:pt x="132247" y="55079"/>
                  <a:pt x="130160" y="56573"/>
                </a:cubicBezTo>
                <a:cubicBezTo>
                  <a:pt x="128074" y="58070"/>
                  <a:pt x="125558" y="58818"/>
                  <a:pt x="122609" y="58815"/>
                </a:cubicBezTo>
                <a:cubicBezTo>
                  <a:pt x="118649" y="58818"/>
                  <a:pt x="115344" y="57480"/>
                  <a:pt x="112692" y="54804"/>
                </a:cubicBezTo>
                <a:cubicBezTo>
                  <a:pt x="110041" y="52128"/>
                  <a:pt x="108566" y="48273"/>
                  <a:pt x="108268" y="43234"/>
                </a:cubicBezTo>
                <a:lnTo>
                  <a:pt x="143651" y="43234"/>
                </a:lnTo>
                <a:cubicBezTo>
                  <a:pt x="143683" y="42316"/>
                  <a:pt x="143698" y="41626"/>
                  <a:pt x="143698" y="41162"/>
                </a:cubicBezTo>
                <a:cubicBezTo>
                  <a:pt x="143698" y="33598"/>
                  <a:pt x="141688" y="27728"/>
                  <a:pt x="137665" y="23555"/>
                </a:cubicBezTo>
                <a:cubicBezTo>
                  <a:pt x="133646" y="19384"/>
                  <a:pt x="128463" y="17296"/>
                  <a:pt x="122119" y="17293"/>
                </a:cubicBezTo>
                <a:cubicBezTo>
                  <a:pt x="115566" y="17296"/>
                  <a:pt x="110234" y="19427"/>
                  <a:pt x="106125" y="23684"/>
                </a:cubicBezTo>
                <a:cubicBezTo>
                  <a:pt x="102015" y="27944"/>
                  <a:pt x="99960" y="33927"/>
                  <a:pt x="99960" y="41637"/>
                </a:cubicBezTo>
                <a:cubicBezTo>
                  <a:pt x="99960" y="49093"/>
                  <a:pt x="101994" y="54885"/>
                  <a:pt x="106060" y="59012"/>
                </a:cubicBezTo>
                <a:cubicBezTo>
                  <a:pt x="110126" y="63142"/>
                  <a:pt x="115626" y="65203"/>
                  <a:pt x="122564" y="65203"/>
                </a:cubicBezTo>
                <a:cubicBezTo>
                  <a:pt x="128074" y="65203"/>
                  <a:pt x="132601" y="63911"/>
                  <a:pt x="136147" y="61321"/>
                </a:cubicBezTo>
                <a:cubicBezTo>
                  <a:pt x="139693" y="58731"/>
                  <a:pt x="142120" y="55092"/>
                  <a:pt x="143429" y="50398"/>
                </a:cubicBezTo>
                <a:lnTo>
                  <a:pt x="135117" y="49406"/>
                </a:lnTo>
                <a:close/>
                <a:moveTo>
                  <a:pt x="108716" y="36846"/>
                </a:moveTo>
                <a:lnTo>
                  <a:pt x="135207" y="36846"/>
                </a:lnTo>
                <a:cubicBezTo>
                  <a:pt x="134851" y="32993"/>
                  <a:pt x="133841" y="30102"/>
                  <a:pt x="132171" y="28170"/>
                </a:cubicBezTo>
                <a:cubicBezTo>
                  <a:pt x="129608" y="25181"/>
                  <a:pt x="126288" y="23684"/>
                  <a:pt x="122207" y="23681"/>
                </a:cubicBezTo>
                <a:cubicBezTo>
                  <a:pt x="118515" y="23684"/>
                  <a:pt x="115409" y="24879"/>
                  <a:pt x="112893" y="27267"/>
                </a:cubicBezTo>
                <a:cubicBezTo>
                  <a:pt x="110377" y="29657"/>
                  <a:pt x="108984" y="32848"/>
                  <a:pt x="108716" y="36846"/>
                </a:cubicBezTo>
                <a:close/>
                <a:moveTo>
                  <a:pt x="185996" y="49406"/>
                </a:moveTo>
                <a:cubicBezTo>
                  <a:pt x="184776" y="52689"/>
                  <a:pt x="183125" y="55079"/>
                  <a:pt x="181038" y="56573"/>
                </a:cubicBezTo>
                <a:cubicBezTo>
                  <a:pt x="178952" y="58070"/>
                  <a:pt x="176436" y="58818"/>
                  <a:pt x="173487" y="58815"/>
                </a:cubicBezTo>
                <a:cubicBezTo>
                  <a:pt x="169527" y="58818"/>
                  <a:pt x="166222" y="57480"/>
                  <a:pt x="163570" y="54804"/>
                </a:cubicBezTo>
                <a:cubicBezTo>
                  <a:pt x="160919" y="52128"/>
                  <a:pt x="159445" y="48273"/>
                  <a:pt x="159146" y="43234"/>
                </a:cubicBezTo>
                <a:lnTo>
                  <a:pt x="194530" y="43234"/>
                </a:lnTo>
                <a:cubicBezTo>
                  <a:pt x="194562" y="42316"/>
                  <a:pt x="194576" y="41626"/>
                  <a:pt x="194576" y="41162"/>
                </a:cubicBezTo>
                <a:cubicBezTo>
                  <a:pt x="194576" y="33598"/>
                  <a:pt x="192567" y="27728"/>
                  <a:pt x="188543" y="23555"/>
                </a:cubicBezTo>
                <a:cubicBezTo>
                  <a:pt x="184524" y="19384"/>
                  <a:pt x="179341" y="17296"/>
                  <a:pt x="172997" y="17293"/>
                </a:cubicBezTo>
                <a:cubicBezTo>
                  <a:pt x="166445" y="17296"/>
                  <a:pt x="161112" y="19427"/>
                  <a:pt x="157003" y="23684"/>
                </a:cubicBezTo>
                <a:cubicBezTo>
                  <a:pt x="152893" y="27944"/>
                  <a:pt x="150839" y="33927"/>
                  <a:pt x="150839" y="41637"/>
                </a:cubicBezTo>
                <a:cubicBezTo>
                  <a:pt x="150839" y="49093"/>
                  <a:pt x="152872" y="54885"/>
                  <a:pt x="156938" y="59012"/>
                </a:cubicBezTo>
                <a:cubicBezTo>
                  <a:pt x="161004" y="63142"/>
                  <a:pt x="166504" y="65203"/>
                  <a:pt x="173442" y="65203"/>
                </a:cubicBezTo>
                <a:cubicBezTo>
                  <a:pt x="178952" y="65203"/>
                  <a:pt x="183479" y="63911"/>
                  <a:pt x="187025" y="61321"/>
                </a:cubicBezTo>
                <a:cubicBezTo>
                  <a:pt x="190571" y="58731"/>
                  <a:pt x="192998" y="55092"/>
                  <a:pt x="194307" y="50398"/>
                </a:cubicBezTo>
                <a:lnTo>
                  <a:pt x="185996" y="49406"/>
                </a:lnTo>
                <a:close/>
                <a:moveTo>
                  <a:pt x="159595" y="36846"/>
                </a:moveTo>
                <a:lnTo>
                  <a:pt x="186086" y="36846"/>
                </a:lnTo>
                <a:cubicBezTo>
                  <a:pt x="185730" y="32993"/>
                  <a:pt x="184720" y="30102"/>
                  <a:pt x="183050" y="28170"/>
                </a:cubicBezTo>
                <a:cubicBezTo>
                  <a:pt x="180486" y="25181"/>
                  <a:pt x="177167" y="23684"/>
                  <a:pt x="173085" y="23681"/>
                </a:cubicBezTo>
                <a:cubicBezTo>
                  <a:pt x="169393" y="23684"/>
                  <a:pt x="166287" y="24879"/>
                  <a:pt x="163772" y="27267"/>
                </a:cubicBezTo>
                <a:cubicBezTo>
                  <a:pt x="161255" y="29657"/>
                  <a:pt x="159862" y="32848"/>
                  <a:pt x="159595" y="36846"/>
                </a:cubicBezTo>
                <a:close/>
                <a:moveTo>
                  <a:pt x="212437" y="64167"/>
                </a:moveTo>
                <a:lnTo>
                  <a:pt x="212437" y="39133"/>
                </a:lnTo>
                <a:cubicBezTo>
                  <a:pt x="212437" y="33266"/>
                  <a:pt x="213682" y="29282"/>
                  <a:pt x="216168" y="27180"/>
                </a:cubicBezTo>
                <a:cubicBezTo>
                  <a:pt x="218656" y="25081"/>
                  <a:pt x="221611" y="24029"/>
                  <a:pt x="225036" y="24027"/>
                </a:cubicBezTo>
                <a:cubicBezTo>
                  <a:pt x="227183" y="24029"/>
                  <a:pt x="229050" y="24499"/>
                  <a:pt x="230644" y="25432"/>
                </a:cubicBezTo>
                <a:cubicBezTo>
                  <a:pt x="232238" y="26368"/>
                  <a:pt x="233347" y="27620"/>
                  <a:pt x="233971" y="29187"/>
                </a:cubicBezTo>
                <a:cubicBezTo>
                  <a:pt x="234596" y="30757"/>
                  <a:pt x="234909" y="33123"/>
                  <a:pt x="234909" y="36285"/>
                </a:cubicBezTo>
                <a:lnTo>
                  <a:pt x="234909" y="64167"/>
                </a:lnTo>
                <a:lnTo>
                  <a:pt x="243129" y="64167"/>
                </a:lnTo>
                <a:lnTo>
                  <a:pt x="243129" y="35982"/>
                </a:lnTo>
                <a:cubicBezTo>
                  <a:pt x="243129" y="32389"/>
                  <a:pt x="242803" y="29870"/>
                  <a:pt x="242505" y="28429"/>
                </a:cubicBezTo>
                <a:cubicBezTo>
                  <a:pt x="242028" y="26217"/>
                  <a:pt x="241194" y="24305"/>
                  <a:pt x="240002" y="22691"/>
                </a:cubicBezTo>
                <a:cubicBezTo>
                  <a:pt x="238813" y="21081"/>
                  <a:pt x="237018" y="19778"/>
                  <a:pt x="234618" y="18785"/>
                </a:cubicBezTo>
                <a:cubicBezTo>
                  <a:pt x="232222" y="17793"/>
                  <a:pt x="229592" y="17296"/>
                  <a:pt x="226733" y="17293"/>
                </a:cubicBezTo>
                <a:cubicBezTo>
                  <a:pt x="220151" y="17296"/>
                  <a:pt x="215120" y="19813"/>
                  <a:pt x="211633" y="24847"/>
                </a:cubicBezTo>
                <a:lnTo>
                  <a:pt x="204395" y="64167"/>
                </a:lnTo>
                <a:lnTo>
                  <a:pt x="212437" y="64167"/>
                </a:lnTo>
                <a:close/>
              </a:path>
            </a:pathLst>
          </a:custGeom>
          <a:solidFill>
            <a:srgbClr val="FFFFFF"/>
          </a:solidFill>
          <a:ln w="7600" cap="flat">
            <a:solidFill>
              <a:srgbClr val="FFFFFF"/>
            </a:solidFill>
            <a:bevel/>
          </a:ln>
        </p:spPr>
      </p:sp>
      <p:sp>
        <p:nvSpPr>
          <p:cNvPr id="10" name="Freeform 9"/>
          <p:cNvSpPr/>
          <p:nvPr/>
        </p:nvSpPr>
        <p:spPr>
          <a:xfrm>
            <a:off x="6680415" y="4963687"/>
            <a:ext cx="198751" cy="60548"/>
          </a:xfrm>
          <a:custGeom>
            <a:avLst/>
            <a:gdLst/>
            <a:ahLst/>
            <a:cxnLst/>
            <a:rect l="0" t="0" r="0" b="0"/>
            <a:pathLst>
              <a:path w="198751" h="60548">
                <a:moveTo>
                  <a:pt x="21799" y="58401"/>
                </a:moveTo>
                <a:lnTo>
                  <a:pt x="14478" y="13343"/>
                </a:lnTo>
                <a:cubicBezTo>
                  <a:pt x="12716" y="14969"/>
                  <a:pt x="10407" y="16594"/>
                  <a:pt x="7548" y="18217"/>
                </a:cubicBezTo>
                <a:cubicBezTo>
                  <a:pt x="4688" y="19842"/>
                  <a:pt x="2120" y="21057"/>
                  <a:pt x="0" y="21867"/>
                </a:cubicBezTo>
                <a:cubicBezTo>
                  <a:pt x="3936" y="13176"/>
                  <a:pt x="7514" y="10925"/>
                  <a:pt x="10578" y="8278"/>
                </a:cubicBezTo>
                <a:cubicBezTo>
                  <a:pt x="13642" y="5634"/>
                  <a:pt x="15809" y="3066"/>
                  <a:pt x="17082" y="576"/>
                </a:cubicBezTo>
                <a:lnTo>
                  <a:pt x="21799" y="58401"/>
                </a:lnTo>
                <a:close/>
                <a:moveTo>
                  <a:pt x="40536" y="29999"/>
                </a:moveTo>
                <a:cubicBezTo>
                  <a:pt x="40536" y="40817"/>
                  <a:pt x="42501" y="48622"/>
                  <a:pt x="46433" y="53412"/>
                </a:cubicBezTo>
                <a:cubicBezTo>
                  <a:pt x="49714" y="57394"/>
                  <a:pt x="54226" y="59383"/>
                  <a:pt x="59973" y="59383"/>
                </a:cubicBezTo>
                <a:cubicBezTo>
                  <a:pt x="64337" y="59383"/>
                  <a:pt x="67949" y="58253"/>
                  <a:pt x="70810" y="55987"/>
                </a:cubicBezTo>
                <a:cubicBezTo>
                  <a:pt x="73668" y="53724"/>
                  <a:pt x="75818" y="50515"/>
                  <a:pt x="77254" y="46363"/>
                </a:cubicBezTo>
                <a:cubicBezTo>
                  <a:pt x="78690" y="42214"/>
                  <a:pt x="79407" y="36758"/>
                  <a:pt x="79407" y="29999"/>
                </a:cubicBezTo>
                <a:cubicBezTo>
                  <a:pt x="79407" y="24293"/>
                  <a:pt x="78962" y="19756"/>
                  <a:pt x="78068" y="16390"/>
                </a:cubicBezTo>
                <a:cubicBezTo>
                  <a:pt x="77175" y="13026"/>
                  <a:pt x="75942" y="10171"/>
                  <a:pt x="74367" y="7826"/>
                </a:cubicBezTo>
                <a:cubicBezTo>
                  <a:pt x="72795" y="5484"/>
                  <a:pt x="70801" y="3689"/>
                  <a:pt x="68388" y="2445"/>
                </a:cubicBezTo>
                <a:cubicBezTo>
                  <a:pt x="65975" y="1202"/>
                  <a:pt x="63171" y="579"/>
                  <a:pt x="59973" y="576"/>
                </a:cubicBezTo>
                <a:cubicBezTo>
                  <a:pt x="55636" y="579"/>
                  <a:pt x="52038" y="1706"/>
                  <a:pt x="49178" y="3957"/>
                </a:cubicBezTo>
                <a:cubicBezTo>
                  <a:pt x="46319" y="6211"/>
                  <a:pt x="44163" y="9412"/>
                  <a:pt x="42712" y="13562"/>
                </a:cubicBezTo>
                <a:cubicBezTo>
                  <a:pt x="41261" y="17713"/>
                  <a:pt x="40536" y="23193"/>
                  <a:pt x="40536" y="29999"/>
                </a:cubicBezTo>
                <a:close/>
                <a:moveTo>
                  <a:pt x="48058" y="29999"/>
                </a:moveTo>
                <a:cubicBezTo>
                  <a:pt x="48058" y="39456"/>
                  <a:pt x="49206" y="45749"/>
                  <a:pt x="51496" y="48877"/>
                </a:cubicBezTo>
                <a:cubicBezTo>
                  <a:pt x="53785" y="52007"/>
                  <a:pt x="56613" y="53571"/>
                  <a:pt x="59973" y="53569"/>
                </a:cubicBezTo>
                <a:cubicBezTo>
                  <a:pt x="63334" y="53571"/>
                  <a:pt x="66161" y="52000"/>
                  <a:pt x="68451" y="48857"/>
                </a:cubicBezTo>
                <a:cubicBezTo>
                  <a:pt x="70740" y="45715"/>
                  <a:pt x="71885" y="39429"/>
                  <a:pt x="71885" y="29999"/>
                </a:cubicBezTo>
                <a:cubicBezTo>
                  <a:pt x="71885" y="20522"/>
                  <a:pt x="70740" y="14225"/>
                  <a:pt x="68451" y="11106"/>
                </a:cubicBezTo>
                <a:cubicBezTo>
                  <a:pt x="66161" y="7991"/>
                  <a:pt x="63306" y="6432"/>
                  <a:pt x="59891" y="6429"/>
                </a:cubicBezTo>
                <a:cubicBezTo>
                  <a:pt x="56531" y="6432"/>
                  <a:pt x="53846" y="7807"/>
                  <a:pt x="51841" y="10554"/>
                </a:cubicBezTo>
                <a:cubicBezTo>
                  <a:pt x="49319" y="14065"/>
                  <a:pt x="48058" y="20547"/>
                  <a:pt x="48058" y="29999"/>
                </a:cubicBezTo>
                <a:close/>
                <a:moveTo>
                  <a:pt x="86842" y="29999"/>
                </a:moveTo>
                <a:cubicBezTo>
                  <a:pt x="86842" y="40817"/>
                  <a:pt x="88808" y="48622"/>
                  <a:pt x="92739" y="53412"/>
                </a:cubicBezTo>
                <a:cubicBezTo>
                  <a:pt x="96021" y="57394"/>
                  <a:pt x="100532" y="59383"/>
                  <a:pt x="106279" y="59383"/>
                </a:cubicBezTo>
                <a:cubicBezTo>
                  <a:pt x="110643" y="59383"/>
                  <a:pt x="114255" y="58253"/>
                  <a:pt x="117116" y="55987"/>
                </a:cubicBezTo>
                <a:cubicBezTo>
                  <a:pt x="119974" y="53724"/>
                  <a:pt x="122124" y="50515"/>
                  <a:pt x="123560" y="46363"/>
                </a:cubicBezTo>
                <a:cubicBezTo>
                  <a:pt x="124996" y="42214"/>
                  <a:pt x="125713" y="36758"/>
                  <a:pt x="125713" y="29999"/>
                </a:cubicBezTo>
                <a:cubicBezTo>
                  <a:pt x="125713" y="24293"/>
                  <a:pt x="125268" y="19756"/>
                  <a:pt x="124375" y="16390"/>
                </a:cubicBezTo>
                <a:cubicBezTo>
                  <a:pt x="123481" y="13026"/>
                  <a:pt x="122248" y="10171"/>
                  <a:pt x="120674" y="7826"/>
                </a:cubicBezTo>
                <a:cubicBezTo>
                  <a:pt x="119101" y="5484"/>
                  <a:pt x="117108" y="3689"/>
                  <a:pt x="114695" y="2445"/>
                </a:cubicBezTo>
                <a:cubicBezTo>
                  <a:pt x="112282" y="1202"/>
                  <a:pt x="109477" y="579"/>
                  <a:pt x="106279" y="576"/>
                </a:cubicBezTo>
                <a:cubicBezTo>
                  <a:pt x="101942" y="579"/>
                  <a:pt x="98345" y="1706"/>
                  <a:pt x="95484" y="3957"/>
                </a:cubicBezTo>
                <a:cubicBezTo>
                  <a:pt x="92625" y="6211"/>
                  <a:pt x="90469" y="9412"/>
                  <a:pt x="89018" y="13562"/>
                </a:cubicBezTo>
                <a:cubicBezTo>
                  <a:pt x="87567" y="17713"/>
                  <a:pt x="86842" y="23193"/>
                  <a:pt x="86842" y="29999"/>
                </a:cubicBezTo>
                <a:close/>
                <a:moveTo>
                  <a:pt x="94364" y="29999"/>
                </a:moveTo>
                <a:cubicBezTo>
                  <a:pt x="94364" y="39456"/>
                  <a:pt x="95512" y="45749"/>
                  <a:pt x="97802" y="48877"/>
                </a:cubicBezTo>
                <a:cubicBezTo>
                  <a:pt x="100091" y="52007"/>
                  <a:pt x="102918" y="53571"/>
                  <a:pt x="106279" y="53569"/>
                </a:cubicBezTo>
                <a:cubicBezTo>
                  <a:pt x="109640" y="53571"/>
                  <a:pt x="112467" y="52000"/>
                  <a:pt x="114757" y="48857"/>
                </a:cubicBezTo>
                <a:cubicBezTo>
                  <a:pt x="117047" y="45715"/>
                  <a:pt x="118191" y="39429"/>
                  <a:pt x="118191" y="29999"/>
                </a:cubicBezTo>
                <a:cubicBezTo>
                  <a:pt x="118191" y="20522"/>
                  <a:pt x="117047" y="14225"/>
                  <a:pt x="114757" y="11106"/>
                </a:cubicBezTo>
                <a:cubicBezTo>
                  <a:pt x="112467" y="7991"/>
                  <a:pt x="109612" y="6432"/>
                  <a:pt x="106197" y="6429"/>
                </a:cubicBezTo>
                <a:cubicBezTo>
                  <a:pt x="102836" y="6432"/>
                  <a:pt x="100152" y="7807"/>
                  <a:pt x="98147" y="10554"/>
                </a:cubicBezTo>
                <a:cubicBezTo>
                  <a:pt x="95625" y="14065"/>
                  <a:pt x="94364" y="20547"/>
                  <a:pt x="94364" y="29999"/>
                </a:cubicBezTo>
                <a:close/>
                <a:moveTo>
                  <a:pt x="134531" y="14639"/>
                </a:moveTo>
                <a:cubicBezTo>
                  <a:pt x="134531" y="19879"/>
                  <a:pt x="135734" y="23795"/>
                  <a:pt x="138132" y="26388"/>
                </a:cubicBezTo>
                <a:cubicBezTo>
                  <a:pt x="140530" y="28980"/>
                  <a:pt x="143532" y="30274"/>
                  <a:pt x="147138" y="30274"/>
                </a:cubicBezTo>
                <a:cubicBezTo>
                  <a:pt x="150770" y="30274"/>
                  <a:pt x="153826" y="28961"/>
                  <a:pt x="156306" y="26329"/>
                </a:cubicBezTo>
                <a:cubicBezTo>
                  <a:pt x="158788" y="23697"/>
                  <a:pt x="160026" y="19945"/>
                  <a:pt x="160026" y="15072"/>
                </a:cubicBezTo>
                <a:cubicBezTo>
                  <a:pt x="160026" y="10073"/>
                  <a:pt x="158800" y="6282"/>
                  <a:pt x="156347" y="3702"/>
                </a:cubicBezTo>
                <a:cubicBezTo>
                  <a:pt x="153895" y="1124"/>
                  <a:pt x="150796" y="-168"/>
                  <a:pt x="147055" y="-170"/>
                </a:cubicBezTo>
                <a:cubicBezTo>
                  <a:pt x="142989" y="-168"/>
                  <a:pt x="139886" y="1273"/>
                  <a:pt x="137744" y="4153"/>
                </a:cubicBezTo>
                <a:cubicBezTo>
                  <a:pt x="135602" y="7036"/>
                  <a:pt x="134531" y="10529"/>
                  <a:pt x="134531" y="14639"/>
                </a:cubicBezTo>
                <a:close/>
                <a:moveTo>
                  <a:pt x="147258" y="4701"/>
                </a:moveTo>
                <a:cubicBezTo>
                  <a:pt x="145442" y="4703"/>
                  <a:pt x="143932" y="5464"/>
                  <a:pt x="142726" y="6982"/>
                </a:cubicBezTo>
                <a:cubicBezTo>
                  <a:pt x="141519" y="8502"/>
                  <a:pt x="140915" y="11291"/>
                  <a:pt x="140915" y="15347"/>
                </a:cubicBezTo>
                <a:cubicBezTo>
                  <a:pt x="140915" y="19042"/>
                  <a:pt x="141527" y="21642"/>
                  <a:pt x="142746" y="23147"/>
                </a:cubicBezTo>
                <a:cubicBezTo>
                  <a:pt x="143965" y="24654"/>
                  <a:pt x="145470" y="25405"/>
                  <a:pt x="147258" y="25403"/>
                </a:cubicBezTo>
                <a:cubicBezTo>
                  <a:pt x="149104" y="25405"/>
                  <a:pt x="150628" y="24647"/>
                  <a:pt x="151832" y="23127"/>
                </a:cubicBezTo>
                <a:cubicBezTo>
                  <a:pt x="153040" y="21610"/>
                  <a:pt x="153642" y="18833"/>
                  <a:pt x="153642" y="14797"/>
                </a:cubicBezTo>
                <a:cubicBezTo>
                  <a:pt x="153642" y="11079"/>
                  <a:pt x="153031" y="8470"/>
                  <a:pt x="151812" y="6962"/>
                </a:cubicBezTo>
                <a:cubicBezTo>
                  <a:pt x="150593" y="5457"/>
                  <a:pt x="149074" y="4703"/>
                  <a:pt x="147258" y="4701"/>
                </a:cubicBezTo>
                <a:close/>
                <a:moveTo>
                  <a:pt x="147297" y="60548"/>
                </a:moveTo>
                <a:lnTo>
                  <a:pt x="179908" y="-170"/>
                </a:lnTo>
                <a:lnTo>
                  <a:pt x="147297" y="60548"/>
                </a:lnTo>
                <a:close/>
                <a:moveTo>
                  <a:pt x="173079" y="44887"/>
                </a:moveTo>
                <a:cubicBezTo>
                  <a:pt x="173079" y="50102"/>
                  <a:pt x="174279" y="54011"/>
                  <a:pt x="176678" y="56616"/>
                </a:cubicBezTo>
                <a:cubicBezTo>
                  <a:pt x="179076" y="59221"/>
                  <a:pt x="182079" y="60548"/>
                  <a:pt x="185683" y="60548"/>
                </a:cubicBezTo>
                <a:cubicBezTo>
                  <a:pt x="189343" y="60548"/>
                  <a:pt x="192412" y="59208"/>
                  <a:pt x="194891" y="56577"/>
                </a:cubicBezTo>
                <a:cubicBezTo>
                  <a:pt x="197374" y="53945"/>
                  <a:pt x="198751" y="50193"/>
                  <a:pt x="198751" y="45319"/>
                </a:cubicBezTo>
                <a:cubicBezTo>
                  <a:pt x="198751" y="40321"/>
                  <a:pt x="197386" y="36530"/>
                  <a:pt x="194934" y="33950"/>
                </a:cubicBezTo>
                <a:cubicBezTo>
                  <a:pt x="192481" y="31372"/>
                  <a:pt x="189383" y="30080"/>
                  <a:pt x="185642" y="30078"/>
                </a:cubicBezTo>
                <a:cubicBezTo>
                  <a:pt x="181551" y="30080"/>
                  <a:pt x="178433" y="31514"/>
                  <a:pt x="176291" y="34382"/>
                </a:cubicBezTo>
                <a:cubicBezTo>
                  <a:pt x="174149" y="37249"/>
                  <a:pt x="173079" y="40753"/>
                  <a:pt x="173079" y="44887"/>
                </a:cubicBezTo>
                <a:close/>
                <a:moveTo>
                  <a:pt x="185844" y="34949"/>
                </a:moveTo>
                <a:cubicBezTo>
                  <a:pt x="184004" y="34951"/>
                  <a:pt x="182479" y="35712"/>
                  <a:pt x="181271" y="37230"/>
                </a:cubicBezTo>
                <a:cubicBezTo>
                  <a:pt x="180066" y="38749"/>
                  <a:pt x="179461" y="41538"/>
                  <a:pt x="179461" y="45594"/>
                </a:cubicBezTo>
                <a:cubicBezTo>
                  <a:pt x="179461" y="49262"/>
                  <a:pt x="180073" y="51858"/>
                  <a:pt x="181292" y="53375"/>
                </a:cubicBezTo>
                <a:cubicBezTo>
                  <a:pt x="182510" y="54895"/>
                  <a:pt x="184016" y="55653"/>
                  <a:pt x="185805" y="55651"/>
                </a:cubicBezTo>
                <a:cubicBezTo>
                  <a:pt x="187675" y="55653"/>
                  <a:pt x="189215" y="54895"/>
                  <a:pt x="190420" y="53375"/>
                </a:cubicBezTo>
                <a:cubicBezTo>
                  <a:pt x="191628" y="51858"/>
                  <a:pt x="192230" y="49081"/>
                  <a:pt x="192230" y="45045"/>
                </a:cubicBezTo>
                <a:cubicBezTo>
                  <a:pt x="192230" y="41327"/>
                  <a:pt x="191620" y="38717"/>
                  <a:pt x="190401" y="37210"/>
                </a:cubicBezTo>
                <a:cubicBezTo>
                  <a:pt x="189181" y="35705"/>
                  <a:pt x="187662" y="34951"/>
                  <a:pt x="185844" y="34949"/>
                </a:cubicBezTo>
                <a:close/>
              </a:path>
            </a:pathLst>
          </a:custGeom>
          <a:solidFill>
            <a:srgbClr val="FFFFFF"/>
          </a:solidFill>
          <a:ln w="7600" cap="flat">
            <a:solidFill>
              <a:srgbClr val="FFFFFF"/>
            </a:solidFill>
            <a:bevel/>
          </a:ln>
        </p:spPr>
      </p:sp>
      <p:sp>
        <p:nvSpPr>
          <p:cNvPr id="11" name="Freeform 10"/>
          <p:cNvSpPr/>
          <p:nvPr/>
        </p:nvSpPr>
        <p:spPr>
          <a:xfrm>
            <a:off x="6593104" y="4856939"/>
            <a:ext cx="373375" cy="371971"/>
          </a:xfrm>
          <a:custGeom>
            <a:avLst/>
            <a:gdLst/>
            <a:ahLst/>
            <a:cxnLst/>
            <a:rect l="0" t="0" r="0" b="0"/>
            <a:pathLst>
              <a:path w="373375" h="371971">
                <a:moveTo>
                  <a:pt x="0" y="185986"/>
                </a:moveTo>
                <a:cubicBezTo>
                  <a:pt x="0" y="83098"/>
                  <a:pt x="83278" y="0"/>
                  <a:pt x="186687" y="0"/>
                </a:cubicBezTo>
                <a:cubicBezTo>
                  <a:pt x="289582" y="0"/>
                  <a:pt x="373375" y="83098"/>
                  <a:pt x="373375" y="185986"/>
                </a:cubicBezTo>
                <a:cubicBezTo>
                  <a:pt x="373375" y="288390"/>
                  <a:pt x="289582" y="371971"/>
                  <a:pt x="186687" y="371971"/>
                </a:cubicBezTo>
                <a:cubicBezTo>
                  <a:pt x="83278" y="371971"/>
                  <a:pt x="0" y="288390"/>
                  <a:pt x="0" y="185986"/>
                </a:cubicBezTo>
                <a:close/>
                <a:moveTo>
                  <a:pt x="186687" y="13632"/>
                </a:moveTo>
                <a:cubicBezTo>
                  <a:pt x="91212" y="13632"/>
                  <a:pt x="13286" y="90516"/>
                  <a:pt x="13286" y="185986"/>
                </a:cubicBezTo>
                <a:cubicBezTo>
                  <a:pt x="13286" y="280980"/>
                  <a:pt x="91212" y="358338"/>
                  <a:pt x="186687" y="358338"/>
                </a:cubicBezTo>
                <a:cubicBezTo>
                  <a:pt x="282614" y="358338"/>
                  <a:pt x="360090" y="280980"/>
                  <a:pt x="360090" y="185986"/>
                </a:cubicBezTo>
                <a:cubicBezTo>
                  <a:pt x="360090" y="90516"/>
                  <a:pt x="282614" y="13632"/>
                  <a:pt x="186687" y="13632"/>
                </a:cubicBezTo>
                <a:close/>
              </a:path>
            </a:pathLst>
          </a:custGeom>
          <a:solidFill>
            <a:srgbClr val="65920A"/>
          </a:solidFill>
          <a:ln w="7600" cap="flat">
            <a:solidFill>
              <a:srgbClr val="65920A"/>
            </a:solidFill>
            <a:bevel/>
          </a:ln>
        </p:spPr>
      </p:sp>
    </p:spTree>
    <p:extLst>
      <p:ext uri="{BB962C8B-B14F-4D97-AF65-F5344CB8AC3E}">
        <p14:creationId xmlns:p14="http://schemas.microsoft.com/office/powerpoint/2010/main" val="5987650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988840"/>
            <a:ext cx="8229600" cy="4137323"/>
          </a:xfrm>
        </p:spPr>
        <p:txBody>
          <a:bodyPr>
            <a:normAutofit/>
          </a:bodyPr>
          <a:lstStyle/>
          <a:p>
            <a:pPr marL="0" indent="0">
              <a:lnSpc>
                <a:spcPct val="107000"/>
              </a:lnSpc>
              <a:spcAft>
                <a:spcPts val="800"/>
              </a:spcAft>
              <a:buNone/>
              <a:tabLst>
                <a:tab pos="728980" algn="l"/>
              </a:tabLst>
            </a:pPr>
            <a:r>
              <a:rPr lang="fr-FR" sz="2400" b="1" dirty="0">
                <a:solidFill>
                  <a:schemeClr val="bg1">
                    <a:lumMod val="50000"/>
                  </a:schemeClr>
                </a:solidFill>
              </a:rPr>
              <a:t>Analyse par genre</a:t>
            </a:r>
          </a:p>
          <a:p>
            <a:pPr marL="0" indent="0">
              <a:buNone/>
            </a:pPr>
            <a:r>
              <a:rPr lang="fr-FR" sz="2000" dirty="0" smtClean="0"/>
              <a:t>Le statut NEET est particulièrement féminin</a:t>
            </a:r>
            <a:endParaRPr lang="fr-FR" sz="2000" dirty="0"/>
          </a:p>
        </p:txBody>
      </p:sp>
      <p:grpSp>
        <p:nvGrpSpPr>
          <p:cNvPr id="40" name="Percentage Pie"/>
          <p:cNvGrpSpPr/>
          <p:nvPr/>
        </p:nvGrpSpPr>
        <p:grpSpPr>
          <a:xfrm>
            <a:off x="270461" y="3490186"/>
            <a:ext cx="2668705" cy="2666794"/>
            <a:chOff x="598729" y="2996757"/>
            <a:chExt cx="2668705" cy="2666794"/>
          </a:xfrm>
        </p:grpSpPr>
        <p:sp>
          <p:nvSpPr>
            <p:cNvPr id="53" name="Freeform 52"/>
            <p:cNvSpPr/>
            <p:nvPr/>
          </p:nvSpPr>
          <p:spPr>
            <a:xfrm>
              <a:off x="598729" y="2996757"/>
              <a:ext cx="2668705" cy="2666794"/>
            </a:xfrm>
            <a:custGeom>
              <a:avLst/>
              <a:gdLst>
                <a:gd name="connsiteX0" fmla="*/ 1691485 w 2668705"/>
                <a:gd name="connsiteY0" fmla="*/ 48645 h 2666794"/>
                <a:gd name="rtl" fmla="*/ 1341016 w 2668705"/>
                <a:gd name="rtt" fmla="*/ 1962617 h 2666794"/>
                <a:gd name="rtr" fmla="*/ 1850216 w 2668705"/>
                <a:gd name="rtb" fmla="*/ 2106239 h 2666794"/>
              </a:gdLst>
              <a:ahLst/>
              <a:cxnLst>
                <a:cxn ang="0">
                  <a:pos x="connsiteX0" y="connsiteY0"/>
                </a:cxn>
              </a:cxnLst>
              <a:rect l="rtl" t="rtt" r="rtr" b="rtb"/>
              <a:pathLst>
                <a:path w="2668705" h="2666794">
                  <a:moveTo>
                    <a:pt x="1691485" y="48645"/>
                  </a:moveTo>
                  <a:cubicBezTo>
                    <a:pt x="2255447" y="204874"/>
                    <a:pt x="2668705" y="720909"/>
                    <a:pt x="2668705" y="1333397"/>
                  </a:cubicBezTo>
                  <a:cubicBezTo>
                    <a:pt x="2668705" y="2069812"/>
                    <a:pt x="2071295" y="2666794"/>
                    <a:pt x="1334353" y="2666794"/>
                  </a:cubicBezTo>
                  <a:cubicBezTo>
                    <a:pt x="597410" y="2666794"/>
                    <a:pt x="0" y="2069812"/>
                    <a:pt x="0" y="1333397"/>
                  </a:cubicBezTo>
                  <a:cubicBezTo>
                    <a:pt x="0" y="1061015"/>
                    <a:pt x="81730" y="807709"/>
                    <a:pt x="222345" y="596405"/>
                  </a:cubicBezTo>
                  <a:lnTo>
                    <a:pt x="1334353" y="1333397"/>
                  </a:lnTo>
                  <a:lnTo>
                    <a:pt x="1691485" y="48645"/>
                  </a:lnTo>
                  <a:close/>
                </a:path>
              </a:pathLst>
            </a:custGeom>
            <a:solidFill>
              <a:srgbClr val="2995B0"/>
            </a:solidFill>
            <a:ln w="7600" cap="flat">
              <a:noFill/>
              <a:bevel/>
            </a:ln>
          </p:spPr>
          <p:txBody>
            <a:bodyPr wrap="square" lIns="0" tIns="0" rIns="0" bIns="0" rtlCol="0" anchor="ctr"/>
            <a:lstStyle/>
            <a:p>
              <a:pPr algn="ctr">
                <a:lnSpc>
                  <a:spcPct val="100000"/>
                </a:lnSpc>
              </a:pPr>
              <a:r>
                <a:rPr sz="1596">
                  <a:solidFill>
                    <a:srgbClr val="262626"/>
                  </a:solidFill>
                  <a:latin typeface="Arial"/>
                </a:rPr>
                <a:t>80%</a:t>
              </a:r>
            </a:p>
          </p:txBody>
        </p:sp>
        <p:sp>
          <p:nvSpPr>
            <p:cNvPr id="54" name="Freeform 53"/>
            <p:cNvSpPr/>
            <p:nvPr/>
          </p:nvSpPr>
          <p:spPr>
            <a:xfrm>
              <a:off x="598729" y="2996757"/>
              <a:ext cx="2668705" cy="2666794"/>
            </a:xfrm>
            <a:custGeom>
              <a:avLst/>
              <a:gdLst>
                <a:gd name="connsiteX0" fmla="*/ 222345 w 2668705"/>
                <a:gd name="connsiteY0" fmla="*/ 596405 h 2666794"/>
                <a:gd name="rtl" fmla="*/ 818489 w 2668705"/>
                <a:gd name="rtt" fmla="*/ 562466 h 2666794"/>
                <a:gd name="rtr" fmla="*/ 1327689 w 2668705"/>
                <a:gd name="rtb" fmla="*/ 706088 h 2666794"/>
              </a:gdLst>
              <a:ahLst/>
              <a:cxnLst>
                <a:cxn ang="0">
                  <a:pos x="connsiteX0" y="connsiteY0"/>
                </a:cxn>
              </a:cxnLst>
              <a:rect l="rtl" t="rtt" r="rtr" b="rtb"/>
              <a:pathLst>
                <a:path w="2668705" h="2666794">
                  <a:moveTo>
                    <a:pt x="222345" y="596405"/>
                  </a:moveTo>
                  <a:cubicBezTo>
                    <a:pt x="461023" y="237036"/>
                    <a:pt x="869987" y="0"/>
                    <a:pt x="1334353" y="0"/>
                  </a:cubicBezTo>
                  <a:cubicBezTo>
                    <a:pt x="1458369" y="0"/>
                    <a:pt x="1578433" y="16906"/>
                    <a:pt x="1691485" y="48645"/>
                  </a:cubicBezTo>
                  <a:lnTo>
                    <a:pt x="1334353" y="1333397"/>
                  </a:lnTo>
                  <a:lnTo>
                    <a:pt x="222345" y="596405"/>
                  </a:lnTo>
                  <a:close/>
                </a:path>
              </a:pathLst>
            </a:custGeom>
            <a:solidFill>
              <a:srgbClr val="FFAF00"/>
            </a:solidFill>
            <a:ln w="7600" cap="flat">
              <a:noFill/>
              <a:bevel/>
            </a:ln>
          </p:spPr>
          <p:txBody>
            <a:bodyPr wrap="square" lIns="0" tIns="0" rIns="0" bIns="0" rtlCol="0" anchor="ctr"/>
            <a:lstStyle/>
            <a:p>
              <a:pPr algn="ctr">
                <a:lnSpc>
                  <a:spcPct val="100000"/>
                </a:lnSpc>
              </a:pPr>
              <a:r>
                <a:rPr sz="1596">
                  <a:solidFill>
                    <a:srgbClr val="262626"/>
                  </a:solidFill>
                  <a:latin typeface="Arial"/>
                </a:rPr>
                <a:t>20%</a:t>
              </a:r>
            </a:p>
          </p:txBody>
        </p:sp>
        <p:grpSp>
          <p:nvGrpSpPr>
            <p:cNvPr id="55" name="Group 54"/>
            <p:cNvGrpSpPr/>
            <p:nvPr/>
          </p:nvGrpSpPr>
          <p:grpSpPr>
            <a:xfrm>
              <a:off x="3472711" y="3130097"/>
              <a:ext cx="205293" cy="205293"/>
              <a:chOff x="3472711" y="3130097"/>
              <a:chExt cx="205293" cy="205293"/>
            </a:xfrm>
          </p:grpSpPr>
          <p:sp>
            <p:nvSpPr>
              <p:cNvPr id="56" name="Freeform 55"/>
              <p:cNvSpPr/>
              <p:nvPr/>
            </p:nvSpPr>
            <p:spPr>
              <a:xfrm>
                <a:off x="3472711" y="3130097"/>
                <a:ext cx="205293" cy="205293"/>
              </a:xfrm>
              <a:custGeom>
                <a:avLst/>
                <a:gdLst>
                  <a:gd name="rtl" fmla="*/ 234509 w 205293"/>
                  <a:gd name="rtt" fmla="*/ -53153 h 205293"/>
                  <a:gd name="rtr" fmla="*/ 1138909 w 205293"/>
                  <a:gd name="rtb" fmla="*/ 258447 h 205293"/>
                </a:gdLst>
                <a:ahLst/>
                <a:cxnLst/>
                <a:rect l="rtl" t="rtt" r="rtr" b="rtb"/>
                <a:pathLst>
                  <a:path w="205293" h="205293">
                    <a:moveTo>
                      <a:pt x="0" y="0"/>
                    </a:moveTo>
                    <a:moveTo>
                      <a:pt x="205293" y="102647"/>
                    </a:moveTo>
                    <a:cubicBezTo>
                      <a:pt x="205293" y="159337"/>
                      <a:pt x="159337" y="205293"/>
                      <a:pt x="102647" y="205293"/>
                    </a:cubicBezTo>
                    <a:cubicBezTo>
                      <a:pt x="45956" y="205293"/>
                      <a:pt x="0" y="159337"/>
                      <a:pt x="0" y="102647"/>
                    </a:cubicBezTo>
                    <a:cubicBezTo>
                      <a:pt x="0" y="45956"/>
                      <a:pt x="45956" y="0"/>
                      <a:pt x="102647" y="0"/>
                    </a:cubicBezTo>
                    <a:cubicBezTo>
                      <a:pt x="159337" y="0"/>
                      <a:pt x="205293" y="45956"/>
                      <a:pt x="205293" y="102647"/>
                    </a:cubicBezTo>
                    <a:close/>
                    <a:lnTo>
                      <a:pt x="205293" y="102647"/>
                    </a:lnTo>
                    <a:close/>
                  </a:path>
                </a:pathLst>
              </a:custGeom>
              <a:solidFill>
                <a:srgbClr val="2995B0"/>
              </a:solidFill>
              <a:ln w="7600" cap="flat">
                <a:noFill/>
                <a:bevel/>
              </a:ln>
            </p:spPr>
            <p:txBody>
              <a:bodyPr wrap="square" lIns="0" tIns="0" rIns="0" bIns="0" rtlCol="0" anchor="ctr"/>
              <a:lstStyle/>
              <a:p>
                <a:pPr algn="ctr">
                  <a:lnSpc>
                    <a:spcPct val="100000"/>
                  </a:lnSpc>
                </a:pPr>
                <a:r>
                  <a:rPr sz="1596">
                    <a:solidFill>
                      <a:srgbClr val="404040"/>
                    </a:solidFill>
                    <a:latin typeface="Arial"/>
                  </a:rPr>
                  <a:t>Femmes</a:t>
                </a:r>
              </a:p>
            </p:txBody>
          </p:sp>
          <p:sp>
            <p:nvSpPr>
              <p:cNvPr id="57" name="Freeform 56"/>
              <p:cNvSpPr/>
              <p:nvPr/>
            </p:nvSpPr>
            <p:spPr>
              <a:xfrm>
                <a:off x="3472711" y="3411390"/>
                <a:ext cx="205293" cy="205293"/>
              </a:xfrm>
              <a:custGeom>
                <a:avLst/>
                <a:gdLst>
                  <a:gd name="rtl" fmla="*/ 234496 w 205293"/>
                  <a:gd name="rtt" fmla="*/ -53153 h 205293"/>
                  <a:gd name="rtr" fmla="*/ 1161696 w 205293"/>
                  <a:gd name="rtb" fmla="*/ 258447 h 205293"/>
                </a:gdLst>
                <a:ahLst/>
                <a:cxnLst/>
                <a:rect l="rtl" t="rtt" r="rtr" b="rtb"/>
                <a:pathLst>
                  <a:path w="205293" h="205293">
                    <a:moveTo>
                      <a:pt x="0" y="0"/>
                    </a:moveTo>
                    <a:moveTo>
                      <a:pt x="205293" y="102647"/>
                    </a:moveTo>
                    <a:cubicBezTo>
                      <a:pt x="205293" y="159337"/>
                      <a:pt x="159337" y="205293"/>
                      <a:pt x="102647" y="205293"/>
                    </a:cubicBezTo>
                    <a:cubicBezTo>
                      <a:pt x="45956" y="205293"/>
                      <a:pt x="0" y="159337"/>
                      <a:pt x="0" y="102647"/>
                    </a:cubicBezTo>
                    <a:cubicBezTo>
                      <a:pt x="0" y="45956"/>
                      <a:pt x="45956" y="0"/>
                      <a:pt x="102647" y="0"/>
                    </a:cubicBezTo>
                    <a:cubicBezTo>
                      <a:pt x="159337" y="0"/>
                      <a:pt x="205293" y="45956"/>
                      <a:pt x="205293" y="102647"/>
                    </a:cubicBezTo>
                    <a:close/>
                    <a:lnTo>
                      <a:pt x="205293" y="102647"/>
                    </a:lnTo>
                    <a:close/>
                  </a:path>
                </a:pathLst>
              </a:custGeom>
              <a:solidFill>
                <a:srgbClr val="FFAF00"/>
              </a:solidFill>
              <a:ln w="7600" cap="flat">
                <a:noFill/>
                <a:bevel/>
              </a:ln>
            </p:spPr>
            <p:txBody>
              <a:bodyPr wrap="square" lIns="0" tIns="0" rIns="0" bIns="0" rtlCol="0" anchor="ctr"/>
              <a:lstStyle/>
              <a:p>
                <a:pPr algn="ctr">
                  <a:lnSpc>
                    <a:spcPct val="100000"/>
                  </a:lnSpc>
                </a:pPr>
                <a:r>
                  <a:rPr sz="1596">
                    <a:solidFill>
                      <a:srgbClr val="404040"/>
                    </a:solidFill>
                    <a:latin typeface="Arial"/>
                  </a:rPr>
                  <a:t>Hommes</a:t>
                </a:r>
              </a:p>
            </p:txBody>
          </p:sp>
        </p:grpSp>
      </p:grpSp>
      <p:sp>
        <p:nvSpPr>
          <p:cNvPr id="41" name="Line"/>
          <p:cNvSpPr/>
          <p:nvPr/>
        </p:nvSpPr>
        <p:spPr>
          <a:xfrm rot="910570">
            <a:off x="1911281" y="3919156"/>
            <a:ext cx="2905596" cy="0"/>
          </a:xfrm>
          <a:custGeom>
            <a:avLst/>
            <a:gdLst/>
            <a:ahLst/>
            <a:cxnLst/>
            <a:rect l="0" t="0" r="0" b="0"/>
            <a:pathLst>
              <a:path w="2905596" fill="none">
                <a:moveTo>
                  <a:pt x="0" y="0"/>
                </a:moveTo>
                <a:lnTo>
                  <a:pt x="2905596" y="0"/>
                </a:lnTo>
              </a:path>
            </a:pathLst>
          </a:custGeom>
          <a:noFill/>
          <a:ln w="7600" cap="flat">
            <a:solidFill>
              <a:srgbClr val="1E768C"/>
            </a:solidFill>
            <a:bevel/>
          </a:ln>
        </p:spPr>
      </p:sp>
      <p:sp>
        <p:nvSpPr>
          <p:cNvPr id="42" name="Line"/>
          <p:cNvSpPr/>
          <p:nvPr/>
        </p:nvSpPr>
        <p:spPr>
          <a:xfrm rot="1380114">
            <a:off x="308247" y="4993651"/>
            <a:ext cx="4642523" cy="0"/>
          </a:xfrm>
          <a:custGeom>
            <a:avLst/>
            <a:gdLst/>
            <a:ahLst/>
            <a:cxnLst/>
            <a:rect l="0" t="0" r="0" b="0"/>
            <a:pathLst>
              <a:path w="4642523" fill="none">
                <a:moveTo>
                  <a:pt x="0" y="0"/>
                </a:moveTo>
                <a:lnTo>
                  <a:pt x="4642523" y="0"/>
                </a:lnTo>
              </a:path>
            </a:pathLst>
          </a:custGeom>
          <a:noFill/>
          <a:ln w="7600" cap="flat">
            <a:solidFill>
              <a:srgbClr val="1E768C"/>
            </a:solidFill>
            <a:bevel/>
          </a:ln>
        </p:spPr>
      </p:sp>
      <p:grpSp>
        <p:nvGrpSpPr>
          <p:cNvPr id="43" name="Percentage Pie 3"/>
          <p:cNvGrpSpPr/>
          <p:nvPr/>
        </p:nvGrpSpPr>
        <p:grpSpPr>
          <a:xfrm>
            <a:off x="3965596" y="4299481"/>
            <a:ext cx="1601230" cy="1601230"/>
            <a:chOff x="4293864" y="3806052"/>
            <a:chExt cx="1601230" cy="1601230"/>
          </a:xfrm>
        </p:grpSpPr>
        <p:sp>
          <p:nvSpPr>
            <p:cNvPr id="44" name="Freeform 43"/>
            <p:cNvSpPr/>
            <p:nvPr/>
          </p:nvSpPr>
          <p:spPr>
            <a:xfrm>
              <a:off x="4293864" y="3806052"/>
              <a:ext cx="1601230" cy="1601230"/>
            </a:xfrm>
            <a:custGeom>
              <a:avLst/>
              <a:gdLst>
                <a:gd name="connsiteX0" fmla="*/ 800615 w 1601230"/>
                <a:gd name="connsiteY0" fmla="*/ 0 h 1601230"/>
                <a:gd name="rtl" fmla="*/ 794314 w 1601230"/>
                <a:gd name="rtt" fmla="*/ 294545 h 1601230"/>
                <a:gd name="rtr" fmla="*/ 1029914 w 1601230"/>
                <a:gd name="rtb" fmla="*/ 438167 h 1601230"/>
              </a:gdLst>
              <a:ahLst/>
              <a:cxnLst>
                <a:cxn ang="0">
                  <a:pos x="connsiteX0" y="connsiteY0"/>
                </a:cxn>
              </a:cxnLst>
              <a:rect l="rtl" t="rtt" r="rtr" b="rtb"/>
              <a:pathLst>
                <a:path w="1601230" h="1601230">
                  <a:moveTo>
                    <a:pt x="800615" y="0"/>
                  </a:moveTo>
                  <a:cubicBezTo>
                    <a:pt x="940517" y="0"/>
                    <a:pt x="1072038" y="35884"/>
                    <a:pt x="1186314" y="99031"/>
                  </a:cubicBezTo>
                  <a:lnTo>
                    <a:pt x="800615" y="800615"/>
                  </a:lnTo>
                  <a:lnTo>
                    <a:pt x="800615" y="0"/>
                  </a:lnTo>
                  <a:close/>
                </a:path>
              </a:pathLst>
            </a:custGeom>
            <a:gradFill>
              <a:gsLst>
                <a:gs pos="0">
                  <a:srgbClr val="DEEFF5"/>
                </a:gs>
                <a:gs pos="66000">
                  <a:srgbClr val="BDE0EB"/>
                </a:gs>
                <a:gs pos="67000">
                  <a:srgbClr val="B5DCE8"/>
                </a:gs>
                <a:gs pos="71000">
                  <a:srgbClr val="ADD8E6"/>
                </a:gs>
                <a:gs pos="100000">
                  <a:srgbClr val="ADD8E6"/>
                </a:gs>
              </a:gsLst>
              <a:path path="circle">
                <a:fillToRect t="100000" r="100000"/>
              </a:path>
              <a:tileRect l="-207575" r="-107575" b="-100000"/>
            </a:gradFill>
            <a:ln w="7600" cap="flat">
              <a:solidFill>
                <a:srgbClr val="8EC9DD"/>
              </a:solidFill>
              <a:bevel/>
            </a:ln>
          </p:spPr>
          <p:txBody>
            <a:bodyPr wrap="square" lIns="0" tIns="0" rIns="0" bIns="0" rtlCol="0" anchor="ctr"/>
            <a:lstStyle/>
            <a:p>
              <a:pPr algn="ctr">
                <a:lnSpc>
                  <a:spcPct val="100000"/>
                </a:lnSpc>
              </a:pPr>
              <a:r>
                <a:rPr sz="836">
                  <a:solidFill>
                    <a:srgbClr val="262626"/>
                  </a:solidFill>
                  <a:latin typeface="Arial"/>
                </a:rPr>
                <a:t>8%</a:t>
              </a:r>
            </a:p>
          </p:txBody>
        </p:sp>
        <p:sp>
          <p:nvSpPr>
            <p:cNvPr id="45" name="Freeform 44"/>
            <p:cNvSpPr/>
            <p:nvPr/>
          </p:nvSpPr>
          <p:spPr>
            <a:xfrm>
              <a:off x="4293864" y="3806052"/>
              <a:ext cx="1601230" cy="1601230"/>
            </a:xfrm>
            <a:custGeom>
              <a:avLst/>
              <a:gdLst>
                <a:gd name="connsiteX0" fmla="*/ 1186314 w 1601230"/>
                <a:gd name="connsiteY0" fmla="*/ 99031 h 1601230"/>
                <a:gd name="rtl" fmla="*/ 458204 w 1601230"/>
                <a:gd name="rtt" fmla="*/ 1169207 h 1601230"/>
                <a:gd name="rtr" fmla="*/ 975004 w 1601230"/>
                <a:gd name="rtb" fmla="*/ 1312829 h 1601230"/>
              </a:gdLst>
              <a:ahLst/>
              <a:cxnLst>
                <a:cxn ang="0">
                  <a:pos x="connsiteX0" y="connsiteY0"/>
                </a:cxn>
              </a:cxnLst>
              <a:rect l="rtl" t="rtt" r="rtr" b="rtb"/>
              <a:pathLst>
                <a:path w="1601230" h="1601230">
                  <a:moveTo>
                    <a:pt x="1186314" y="99031"/>
                  </a:moveTo>
                  <a:cubicBezTo>
                    <a:pt x="1433725" y="235207"/>
                    <a:pt x="1601230" y="498350"/>
                    <a:pt x="1601230" y="800615"/>
                  </a:cubicBezTo>
                  <a:cubicBezTo>
                    <a:pt x="1601230" y="1242782"/>
                    <a:pt x="1242782" y="1601230"/>
                    <a:pt x="800615" y="1601230"/>
                  </a:cubicBezTo>
                  <a:cubicBezTo>
                    <a:pt x="358448" y="1601230"/>
                    <a:pt x="0" y="1242782"/>
                    <a:pt x="0" y="800615"/>
                  </a:cubicBezTo>
                  <a:cubicBezTo>
                    <a:pt x="0" y="392464"/>
                    <a:pt x="305418" y="55647"/>
                    <a:pt x="700271" y="6313"/>
                  </a:cubicBezTo>
                  <a:lnTo>
                    <a:pt x="800615" y="800615"/>
                  </a:lnTo>
                  <a:lnTo>
                    <a:pt x="1186314" y="99031"/>
                  </a:lnTo>
                  <a:close/>
                </a:path>
              </a:pathLst>
            </a:custGeom>
            <a:gradFill>
              <a:gsLst>
                <a:gs pos="0">
                  <a:srgbClr val="99E5FF"/>
                </a:gs>
                <a:gs pos="66000">
                  <a:srgbClr val="33CCFF"/>
                </a:gs>
                <a:gs pos="67000">
                  <a:srgbClr val="19C5FF"/>
                </a:gs>
                <a:gs pos="71000">
                  <a:srgbClr val="00BFFF"/>
                </a:gs>
                <a:gs pos="100000">
                  <a:srgbClr val="00BFFF"/>
                </a:gs>
              </a:gsLst>
              <a:path path="circle">
                <a:fillToRect l="50000" t="49802" r="50000" b="50198"/>
              </a:path>
              <a:tileRect t="-396"/>
            </a:gradFill>
            <a:ln w="7600" cap="flat">
              <a:solidFill>
                <a:srgbClr val="00ACE5"/>
              </a:solidFill>
              <a:bevel/>
            </a:ln>
          </p:spPr>
          <p:txBody>
            <a:bodyPr wrap="square" lIns="0" tIns="0" rIns="0" bIns="0" rtlCol="0" anchor="ctr"/>
            <a:lstStyle/>
            <a:p>
              <a:pPr algn="ctr">
                <a:lnSpc>
                  <a:spcPct val="100000"/>
                </a:lnSpc>
              </a:pPr>
              <a:r>
                <a:rPr sz="1672" dirty="0">
                  <a:solidFill>
                    <a:srgbClr val="262626"/>
                  </a:solidFill>
                  <a:latin typeface="Arial"/>
                </a:rPr>
                <a:t>90%</a:t>
              </a:r>
            </a:p>
          </p:txBody>
        </p:sp>
        <p:sp>
          <p:nvSpPr>
            <p:cNvPr id="46" name="Freeform 45"/>
            <p:cNvSpPr/>
            <p:nvPr/>
          </p:nvSpPr>
          <p:spPr>
            <a:xfrm>
              <a:off x="4293864" y="3806052"/>
              <a:ext cx="1601230" cy="1601230"/>
            </a:xfrm>
            <a:custGeom>
              <a:avLst/>
              <a:gdLst>
                <a:gd name="connsiteX0" fmla="*/ 700271 w 1601230"/>
                <a:gd name="connsiteY0" fmla="*/ 6313 h 1601230"/>
                <a:gd name="rtl" fmla="*/ 654663 w 1601230"/>
                <a:gd name="rtt" fmla="*/ 281344 h 1601230"/>
                <a:gd name="rtr" fmla="*/ 890263 w 1601230"/>
                <a:gd name="rtb" fmla="*/ 424966 h 1601230"/>
              </a:gdLst>
              <a:ahLst/>
              <a:cxnLst>
                <a:cxn ang="0">
                  <a:pos x="connsiteX0" y="connsiteY0"/>
                </a:cxn>
              </a:cxnLst>
              <a:rect l="rtl" t="rtt" r="rtr" b="rtb"/>
              <a:pathLst>
                <a:path w="1601230" h="1601230">
                  <a:moveTo>
                    <a:pt x="700271" y="6313"/>
                  </a:moveTo>
                  <a:cubicBezTo>
                    <a:pt x="733078" y="2121"/>
                    <a:pt x="766599" y="0"/>
                    <a:pt x="800615" y="0"/>
                  </a:cubicBezTo>
                  <a:lnTo>
                    <a:pt x="800615" y="800615"/>
                  </a:lnTo>
                  <a:lnTo>
                    <a:pt x="700271" y="6313"/>
                  </a:lnTo>
                  <a:close/>
                </a:path>
              </a:pathLst>
            </a:custGeom>
            <a:gradFill>
              <a:gsLst>
                <a:gs pos="0">
                  <a:srgbClr val="D0ECBC"/>
                </a:gs>
                <a:gs pos="66000">
                  <a:srgbClr val="A1D979"/>
                </a:gs>
                <a:gs pos="67000">
                  <a:srgbClr val="96D468"/>
                </a:gs>
                <a:gs pos="71000">
                  <a:srgbClr val="8ACF57"/>
                </a:gs>
                <a:gs pos="100000">
                  <a:srgbClr val="8ACF57"/>
                </a:gs>
              </a:gsLst>
              <a:path path="circle">
                <a:fillToRect l="100000" t="100000"/>
              </a:path>
              <a:tileRect l="-697873" r="-797873" b="-100000"/>
            </a:gradFill>
            <a:ln w="7600" cap="flat">
              <a:solidFill>
                <a:srgbClr val="7AC840"/>
              </a:solidFill>
              <a:bevel/>
            </a:ln>
          </p:spPr>
          <p:txBody>
            <a:bodyPr wrap="square" lIns="0" tIns="0" rIns="0" bIns="0" rtlCol="0" anchor="ctr"/>
            <a:lstStyle/>
            <a:p>
              <a:pPr algn="ctr">
                <a:lnSpc>
                  <a:spcPct val="100000"/>
                </a:lnSpc>
              </a:pPr>
              <a:r>
                <a:rPr sz="836">
                  <a:solidFill>
                    <a:srgbClr val="262626"/>
                  </a:solidFill>
                  <a:latin typeface="Arial"/>
                </a:rPr>
                <a:t>2%</a:t>
              </a:r>
            </a:p>
          </p:txBody>
        </p:sp>
        <p:sp>
          <p:nvSpPr>
            <p:cNvPr id="47" name="Freeform 46"/>
            <p:cNvSpPr/>
            <p:nvPr/>
          </p:nvSpPr>
          <p:spPr>
            <a:xfrm>
              <a:off x="4293864" y="3806052"/>
              <a:ext cx="1601230" cy="1601230"/>
            </a:xfrm>
            <a:custGeom>
              <a:avLst/>
              <a:gdLst>
                <a:gd name="connsiteX0" fmla="*/ 800615 w 1601230"/>
                <a:gd name="connsiteY0" fmla="*/ 0 h 1601230"/>
                <a:gd name="rtl" fmla="*/ 682815 w 1601230"/>
                <a:gd name="rtt" fmla="*/ 280460 h 1601230"/>
                <a:gd name="rtr" fmla="*/ 918415 w 1601230"/>
                <a:gd name="rtb" fmla="*/ 424081 h 1601230"/>
              </a:gdLst>
              <a:ahLst/>
              <a:cxnLst>
                <a:cxn ang="0">
                  <a:pos x="connsiteX0" y="connsiteY0"/>
                </a:cxn>
              </a:cxnLst>
              <a:rect l="rtl" t="rtt" r="rtr" b="rtb"/>
              <a:pathLst>
                <a:path w="1601230" h="1601230">
                  <a:moveTo>
                    <a:pt x="800615" y="0"/>
                  </a:moveTo>
                  <a:lnTo>
                    <a:pt x="800615" y="800615"/>
                  </a:lnTo>
                  <a:lnTo>
                    <a:pt x="800615" y="0"/>
                  </a:lnTo>
                  <a:close/>
                </a:path>
              </a:pathLst>
            </a:custGeom>
            <a:gradFill>
              <a:gsLst>
                <a:gs pos="0">
                  <a:srgbClr val="FBDBBF"/>
                </a:gs>
                <a:gs pos="66000">
                  <a:srgbClr val="F6B680"/>
                </a:gs>
                <a:gs pos="67000">
                  <a:srgbClr val="F5AD70"/>
                </a:gs>
                <a:gs pos="71000">
                  <a:srgbClr val="F4A460"/>
                </a:gs>
                <a:gs pos="100000">
                  <a:srgbClr val="F4A460"/>
                </a:gs>
              </a:gsLst>
              <a:path path="circle">
                <a:fillToRect t="100000"/>
              </a:path>
              <a:tileRect b="-100000"/>
            </a:gradFill>
            <a:ln w="7600" cap="flat">
              <a:solidFill>
                <a:srgbClr val="F29240"/>
              </a:solidFill>
              <a:bevel/>
            </a:ln>
          </p:spPr>
          <p:txBody>
            <a:bodyPr wrap="square" lIns="0" tIns="0" rIns="0" bIns="0" rtlCol="0" anchor="ctr"/>
            <a:lstStyle/>
            <a:p>
              <a:pPr algn="ctr">
                <a:lnSpc>
                  <a:spcPct val="100000"/>
                </a:lnSpc>
              </a:pPr>
              <a:r>
                <a:rPr sz="836">
                  <a:solidFill>
                    <a:srgbClr val="262626"/>
                  </a:solidFill>
                  <a:latin typeface="Arial"/>
                </a:rPr>
                <a:t>0%</a:t>
              </a:r>
            </a:p>
          </p:txBody>
        </p:sp>
        <p:grpSp>
          <p:nvGrpSpPr>
            <p:cNvPr id="48" name="Group 47"/>
            <p:cNvGrpSpPr/>
            <p:nvPr/>
          </p:nvGrpSpPr>
          <p:grpSpPr>
            <a:xfrm>
              <a:off x="6018261" y="3886114"/>
              <a:ext cx="123176" cy="123176"/>
              <a:chOff x="6018261" y="3886114"/>
              <a:chExt cx="123176" cy="123176"/>
            </a:xfrm>
          </p:grpSpPr>
          <p:sp>
            <p:nvSpPr>
              <p:cNvPr id="49" name="Freeform 48"/>
              <p:cNvSpPr/>
              <p:nvPr/>
            </p:nvSpPr>
            <p:spPr>
              <a:xfrm>
                <a:off x="6018261" y="3886114"/>
                <a:ext cx="123176" cy="123176"/>
              </a:xfrm>
              <a:custGeom>
                <a:avLst/>
                <a:gdLst>
                  <a:gd name="rtl" fmla="*/ 152554 w 123176"/>
                  <a:gd name="rtt" fmla="*/ -33412 h 123176"/>
                  <a:gd name="rtr" fmla="*/ 836554 w 123176"/>
                  <a:gd name="rtb" fmla="*/ 156588 h 123176"/>
                </a:gdLst>
                <a:ahLst/>
                <a:cxnLst/>
                <a:rect l="rtl" t="rtt" r="rtr" b="rtb"/>
                <a:pathLst>
                  <a:path w="123176" h="123176">
                    <a:moveTo>
                      <a:pt x="0" y="0"/>
                    </a:moveTo>
                    <a:moveTo>
                      <a:pt x="123176" y="61588"/>
                    </a:moveTo>
                    <a:cubicBezTo>
                      <a:pt x="123176" y="95602"/>
                      <a:pt x="95602" y="123176"/>
                      <a:pt x="61588" y="123176"/>
                    </a:cubicBezTo>
                    <a:cubicBezTo>
                      <a:pt x="27574" y="123176"/>
                      <a:pt x="0" y="95602"/>
                      <a:pt x="0" y="61588"/>
                    </a:cubicBezTo>
                    <a:cubicBezTo>
                      <a:pt x="0" y="27574"/>
                      <a:pt x="27574" y="0"/>
                      <a:pt x="61588" y="0"/>
                    </a:cubicBezTo>
                    <a:cubicBezTo>
                      <a:pt x="95602" y="0"/>
                      <a:pt x="123176" y="27574"/>
                      <a:pt x="123176" y="61588"/>
                    </a:cubicBezTo>
                    <a:close/>
                    <a:lnTo>
                      <a:pt x="123176" y="61588"/>
                    </a:lnTo>
                    <a:close/>
                  </a:path>
                </a:pathLst>
              </a:custGeom>
              <a:gradFill>
                <a:gsLst>
                  <a:gs pos="0">
                    <a:srgbClr val="DEEFF5"/>
                  </a:gs>
                  <a:gs pos="66000">
                    <a:srgbClr val="BDE0EB"/>
                  </a:gs>
                  <a:gs pos="67000">
                    <a:srgbClr val="B5DCE8"/>
                  </a:gs>
                  <a:gs pos="71000">
                    <a:srgbClr val="ADD8E6"/>
                  </a:gs>
                  <a:gs pos="100000">
                    <a:srgbClr val="ADD8E6"/>
                  </a:gs>
                </a:gsLst>
                <a:path path="circle">
                  <a:fillToRect l="50000" t="50000" r="50000" b="50000"/>
                </a:path>
              </a:gradFill>
              <a:ln w="7600" cap="flat">
                <a:solidFill>
                  <a:srgbClr val="8EC9DD"/>
                </a:solidFill>
                <a:bevel/>
              </a:ln>
            </p:spPr>
            <p:txBody>
              <a:bodyPr wrap="square" lIns="0" tIns="0" rIns="0" bIns="0" rtlCol="0" anchor="ctr"/>
              <a:lstStyle/>
              <a:p>
                <a:pPr algn="ctr">
                  <a:lnSpc>
                    <a:spcPct val="100000"/>
                  </a:lnSpc>
                </a:pPr>
                <a:r>
                  <a:rPr sz="836">
                    <a:solidFill>
                      <a:srgbClr val="404040"/>
                    </a:solidFill>
                    <a:latin typeface="Arial"/>
                  </a:rPr>
                  <a:t>Chômeuses</a:t>
                </a:r>
              </a:p>
            </p:txBody>
          </p:sp>
          <p:sp>
            <p:nvSpPr>
              <p:cNvPr id="50" name="Freeform 49"/>
              <p:cNvSpPr/>
              <p:nvPr/>
            </p:nvSpPr>
            <p:spPr>
              <a:xfrm>
                <a:off x="6018261" y="4085290"/>
                <a:ext cx="123176" cy="123176"/>
              </a:xfrm>
              <a:custGeom>
                <a:avLst/>
                <a:gdLst>
                  <a:gd name="rtl" fmla="*/ 152146 w 123176"/>
                  <a:gd name="rtt" fmla="*/ -98012 h 123176"/>
                  <a:gd name="rtr" fmla="*/ 1945746 w 123176"/>
                  <a:gd name="rtb" fmla="*/ 221188 h 123176"/>
                </a:gdLst>
                <a:ahLst/>
                <a:cxnLst/>
                <a:rect l="rtl" t="rtt" r="rtr" b="rtb"/>
                <a:pathLst>
                  <a:path w="123176" h="123176">
                    <a:moveTo>
                      <a:pt x="0" y="0"/>
                    </a:moveTo>
                    <a:moveTo>
                      <a:pt x="123176" y="61588"/>
                    </a:moveTo>
                    <a:cubicBezTo>
                      <a:pt x="123176" y="95602"/>
                      <a:pt x="95602" y="123176"/>
                      <a:pt x="61588" y="123176"/>
                    </a:cubicBezTo>
                    <a:cubicBezTo>
                      <a:pt x="27574" y="123176"/>
                      <a:pt x="0" y="95602"/>
                      <a:pt x="0" y="61588"/>
                    </a:cubicBezTo>
                    <a:cubicBezTo>
                      <a:pt x="0" y="27574"/>
                      <a:pt x="27574" y="0"/>
                      <a:pt x="61588" y="0"/>
                    </a:cubicBezTo>
                    <a:cubicBezTo>
                      <a:pt x="95602" y="0"/>
                      <a:pt x="123176" y="27574"/>
                      <a:pt x="123176" y="61588"/>
                    </a:cubicBezTo>
                    <a:close/>
                    <a:lnTo>
                      <a:pt x="123176" y="61588"/>
                    </a:lnTo>
                    <a:close/>
                  </a:path>
                </a:pathLst>
              </a:custGeom>
              <a:gradFill>
                <a:gsLst>
                  <a:gs pos="0">
                    <a:srgbClr val="99E5FF"/>
                  </a:gs>
                  <a:gs pos="66000">
                    <a:srgbClr val="33CCFF"/>
                  </a:gs>
                  <a:gs pos="67000">
                    <a:srgbClr val="19C5FF"/>
                  </a:gs>
                  <a:gs pos="71000">
                    <a:srgbClr val="00BFFF"/>
                  </a:gs>
                  <a:gs pos="100000">
                    <a:srgbClr val="00BFFF"/>
                  </a:gs>
                </a:gsLst>
                <a:path path="circle">
                  <a:fillToRect l="50000" t="50000" r="50000" b="50000"/>
                </a:path>
              </a:gradFill>
              <a:ln w="7600" cap="flat">
                <a:solidFill>
                  <a:srgbClr val="00ACE5"/>
                </a:solidFill>
                <a:bevel/>
              </a:ln>
            </p:spPr>
            <p:txBody>
              <a:bodyPr wrap="square" lIns="0" tIns="0" rIns="0" bIns="0" rtlCol="0" anchor="ctr"/>
              <a:lstStyle/>
              <a:p>
                <a:pPr algn="ctr">
                  <a:lnSpc>
                    <a:spcPct val="100000"/>
                  </a:lnSpc>
                </a:pPr>
                <a:r>
                  <a:rPr sz="1672">
                    <a:solidFill>
                      <a:srgbClr val="404040"/>
                    </a:solidFill>
                    <a:latin typeface="Arial"/>
                  </a:rPr>
                  <a:t>Femmes au foyer</a:t>
                </a:r>
              </a:p>
            </p:txBody>
          </p:sp>
          <p:sp>
            <p:nvSpPr>
              <p:cNvPr id="51" name="Freeform 50"/>
              <p:cNvSpPr/>
              <p:nvPr/>
            </p:nvSpPr>
            <p:spPr>
              <a:xfrm>
                <a:off x="6018261" y="4284466"/>
                <a:ext cx="123176" cy="123176"/>
              </a:xfrm>
              <a:custGeom>
                <a:avLst/>
                <a:gdLst>
                  <a:gd name="rtl" fmla="*/ 152317 w 123176"/>
                  <a:gd name="rtt" fmla="*/ -33412 h 123176"/>
                  <a:gd name="rtr" fmla="*/ 1216317 w 123176"/>
                  <a:gd name="rtb" fmla="*/ 156588 h 123176"/>
                </a:gdLst>
                <a:ahLst/>
                <a:cxnLst/>
                <a:rect l="rtl" t="rtt" r="rtr" b="rtb"/>
                <a:pathLst>
                  <a:path w="123176" h="123176">
                    <a:moveTo>
                      <a:pt x="0" y="0"/>
                    </a:moveTo>
                    <a:moveTo>
                      <a:pt x="123176" y="61588"/>
                    </a:moveTo>
                    <a:cubicBezTo>
                      <a:pt x="123176" y="95602"/>
                      <a:pt x="95602" y="123176"/>
                      <a:pt x="61588" y="123176"/>
                    </a:cubicBezTo>
                    <a:cubicBezTo>
                      <a:pt x="27574" y="123176"/>
                      <a:pt x="0" y="95602"/>
                      <a:pt x="0" y="61588"/>
                    </a:cubicBezTo>
                    <a:cubicBezTo>
                      <a:pt x="0" y="27574"/>
                      <a:pt x="27574" y="0"/>
                      <a:pt x="61588" y="0"/>
                    </a:cubicBezTo>
                    <a:cubicBezTo>
                      <a:pt x="95602" y="0"/>
                      <a:pt x="123176" y="27574"/>
                      <a:pt x="123176" y="61588"/>
                    </a:cubicBezTo>
                    <a:close/>
                    <a:lnTo>
                      <a:pt x="123176" y="61588"/>
                    </a:lnTo>
                    <a:close/>
                  </a:path>
                </a:pathLst>
              </a:custGeom>
              <a:gradFill>
                <a:gsLst>
                  <a:gs pos="0">
                    <a:srgbClr val="D0ECBC"/>
                  </a:gs>
                  <a:gs pos="66000">
                    <a:srgbClr val="A1D979"/>
                  </a:gs>
                  <a:gs pos="67000">
                    <a:srgbClr val="96D468"/>
                  </a:gs>
                  <a:gs pos="71000">
                    <a:srgbClr val="8ACF57"/>
                  </a:gs>
                  <a:gs pos="100000">
                    <a:srgbClr val="8ACF57"/>
                  </a:gs>
                </a:gsLst>
                <a:path path="circle">
                  <a:fillToRect l="50000" t="50000" r="50000" b="50000"/>
                </a:path>
              </a:gradFill>
              <a:ln w="7600" cap="flat">
                <a:solidFill>
                  <a:srgbClr val="7AC840"/>
                </a:solidFill>
                <a:bevel/>
              </a:ln>
            </p:spPr>
            <p:txBody>
              <a:bodyPr wrap="square" lIns="0" tIns="0" rIns="0" bIns="0" rtlCol="0" anchor="ctr"/>
              <a:lstStyle/>
              <a:p>
                <a:pPr algn="ctr">
                  <a:lnSpc>
                    <a:spcPct val="100000"/>
                  </a:lnSpc>
                </a:pPr>
                <a:r>
                  <a:rPr sz="836">
                    <a:solidFill>
                      <a:srgbClr val="404040"/>
                    </a:solidFill>
                    <a:latin typeface="Arial"/>
                  </a:rPr>
                  <a:t>Malades ou infirmes</a:t>
                </a:r>
              </a:p>
            </p:txBody>
          </p:sp>
          <p:sp>
            <p:nvSpPr>
              <p:cNvPr id="52" name="Freeform 51"/>
              <p:cNvSpPr/>
              <p:nvPr/>
            </p:nvSpPr>
            <p:spPr>
              <a:xfrm>
                <a:off x="6018261" y="4483643"/>
                <a:ext cx="123176" cy="123176"/>
              </a:xfrm>
              <a:custGeom>
                <a:avLst/>
                <a:gdLst>
                  <a:gd name="rtl" fmla="*/ 152418 w 123176"/>
                  <a:gd name="rtt" fmla="*/ -33412 h 123176"/>
                  <a:gd name="rtr" fmla="*/ 1011218 w 123176"/>
                  <a:gd name="rtb" fmla="*/ 156588 h 123176"/>
                </a:gdLst>
                <a:ahLst/>
                <a:cxnLst/>
                <a:rect l="rtl" t="rtt" r="rtr" b="rtb"/>
                <a:pathLst>
                  <a:path w="123176" h="123176">
                    <a:moveTo>
                      <a:pt x="0" y="0"/>
                    </a:moveTo>
                    <a:moveTo>
                      <a:pt x="123176" y="61588"/>
                    </a:moveTo>
                    <a:cubicBezTo>
                      <a:pt x="123176" y="95602"/>
                      <a:pt x="95602" y="123176"/>
                      <a:pt x="61588" y="123176"/>
                    </a:cubicBezTo>
                    <a:cubicBezTo>
                      <a:pt x="27574" y="123176"/>
                      <a:pt x="0" y="95602"/>
                      <a:pt x="0" y="61588"/>
                    </a:cubicBezTo>
                    <a:cubicBezTo>
                      <a:pt x="0" y="27574"/>
                      <a:pt x="27574" y="0"/>
                      <a:pt x="61588" y="0"/>
                    </a:cubicBezTo>
                    <a:cubicBezTo>
                      <a:pt x="95602" y="0"/>
                      <a:pt x="123176" y="27574"/>
                      <a:pt x="123176" y="61588"/>
                    </a:cubicBezTo>
                    <a:close/>
                    <a:lnTo>
                      <a:pt x="123176" y="61588"/>
                    </a:lnTo>
                    <a:close/>
                  </a:path>
                </a:pathLst>
              </a:custGeom>
              <a:gradFill>
                <a:gsLst>
                  <a:gs pos="0">
                    <a:srgbClr val="FBDBBF"/>
                  </a:gs>
                  <a:gs pos="66000">
                    <a:srgbClr val="F6B680"/>
                  </a:gs>
                  <a:gs pos="67000">
                    <a:srgbClr val="F5AD70"/>
                  </a:gs>
                  <a:gs pos="71000">
                    <a:srgbClr val="F4A460"/>
                  </a:gs>
                  <a:gs pos="100000">
                    <a:srgbClr val="F4A460"/>
                  </a:gs>
                </a:gsLst>
                <a:path path="circle">
                  <a:fillToRect l="50000" t="50000" r="50000" b="50000"/>
                </a:path>
              </a:gradFill>
              <a:ln w="7600" cap="flat">
                <a:solidFill>
                  <a:srgbClr val="F29240"/>
                </a:solidFill>
                <a:bevel/>
              </a:ln>
            </p:spPr>
            <p:txBody>
              <a:bodyPr wrap="square" lIns="0" tIns="0" rIns="0" bIns="0" rtlCol="0" anchor="ctr"/>
              <a:lstStyle/>
              <a:p>
                <a:pPr algn="ctr">
                  <a:lnSpc>
                    <a:spcPct val="100000"/>
                  </a:lnSpc>
                </a:pPr>
                <a:r>
                  <a:rPr sz="836">
                    <a:solidFill>
                      <a:srgbClr val="404040"/>
                    </a:solidFill>
                    <a:latin typeface="Arial"/>
                  </a:rPr>
                  <a:t>Autres inactives</a:t>
                </a:r>
              </a:p>
            </p:txBody>
          </p:sp>
        </p:grpSp>
      </p:grpSp>
      <p:sp>
        <p:nvSpPr>
          <p:cNvPr id="4" name="TextBox 3"/>
          <p:cNvSpPr txBox="1"/>
          <p:nvPr/>
        </p:nvSpPr>
        <p:spPr>
          <a:xfrm>
            <a:off x="582624" y="3028402"/>
            <a:ext cx="2897670" cy="369332"/>
          </a:xfrm>
          <a:prstGeom prst="rect">
            <a:avLst/>
          </a:prstGeom>
          <a:noFill/>
        </p:spPr>
        <p:txBody>
          <a:bodyPr wrap="square" rtlCol="0">
            <a:spAutoFit/>
          </a:bodyPr>
          <a:lstStyle/>
          <a:p>
            <a:r>
              <a:rPr lang="fr-FR" dirty="0" smtClean="0">
                <a:solidFill>
                  <a:schemeClr val="tx2"/>
                </a:solidFill>
              </a:rPr>
              <a:t>Population NEET par genre</a:t>
            </a:r>
            <a:endParaRPr lang="fr-FR" dirty="0">
              <a:solidFill>
                <a:schemeClr val="tx2"/>
              </a:solidFill>
            </a:endParaRPr>
          </a:p>
        </p:txBody>
      </p:sp>
      <p:sp>
        <p:nvSpPr>
          <p:cNvPr id="31" name="Freeform 30"/>
          <p:cNvSpPr/>
          <p:nvPr/>
        </p:nvSpPr>
        <p:spPr>
          <a:xfrm>
            <a:off x="3541774" y="5853980"/>
            <a:ext cx="5545334" cy="810988"/>
          </a:xfrm>
          <a:custGeom>
            <a:avLst/>
            <a:gdLst>
              <a:gd name="connsiteX0" fmla="*/ 0 w 5545334"/>
              <a:gd name="connsiteY0" fmla="*/ 0 h 810988"/>
              <a:gd name="connsiteX1" fmla="*/ 5545334 w 5545334"/>
              <a:gd name="connsiteY1" fmla="*/ 0 h 810988"/>
              <a:gd name="connsiteX2" fmla="*/ 5545334 w 5545334"/>
              <a:gd name="connsiteY2" fmla="*/ 810988 h 810988"/>
              <a:gd name="connsiteX3" fmla="*/ 0 w 5545334"/>
              <a:gd name="connsiteY3" fmla="*/ 810988 h 810988"/>
              <a:gd name="connsiteX4" fmla="*/ 0 w 5545334"/>
              <a:gd name="connsiteY4" fmla="*/ 0 h 81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5334" h="810988">
                <a:moveTo>
                  <a:pt x="0" y="0"/>
                </a:moveTo>
                <a:lnTo>
                  <a:pt x="5545334" y="0"/>
                </a:lnTo>
                <a:lnTo>
                  <a:pt x="5545334" y="810988"/>
                </a:lnTo>
                <a:lnTo>
                  <a:pt x="0" y="810988"/>
                </a:lnTo>
                <a:lnTo>
                  <a:pt x="0" y="0"/>
                </a:lnTo>
                <a:close/>
              </a:path>
            </a:pathLst>
          </a:custGeom>
          <a:noFill/>
          <a:ln>
            <a:noFill/>
          </a:ln>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3180" tIns="43180" rIns="43180" bIns="43180" numCol="1" spcCol="1270" anchor="ctr" anchorCtr="0">
            <a:noAutofit/>
          </a:bodyPr>
          <a:lstStyle/>
          <a:p>
            <a:pPr lvl="0" algn="l" defTabSz="755650">
              <a:lnSpc>
                <a:spcPct val="90000"/>
              </a:lnSpc>
              <a:spcBef>
                <a:spcPct val="0"/>
              </a:spcBef>
              <a:spcAft>
                <a:spcPct val="35000"/>
              </a:spcAft>
            </a:pPr>
            <a:r>
              <a:rPr lang="fr-FR" sz="1700" kern="1200" dirty="0" smtClean="0"/>
              <a:t>Les </a:t>
            </a:r>
            <a:r>
              <a:rPr lang="fr-FR" sz="1700" b="1" kern="1200" dirty="0" smtClean="0"/>
              <a:t>femmes</a:t>
            </a:r>
            <a:r>
              <a:rPr lang="fr-FR" sz="1700" kern="1200" dirty="0" smtClean="0"/>
              <a:t> ont </a:t>
            </a:r>
            <a:r>
              <a:rPr lang="fr-FR" sz="1700" b="1" kern="1200" dirty="0" smtClean="0"/>
              <a:t>6,263 </a:t>
            </a:r>
            <a:r>
              <a:rPr lang="fr-FR" sz="1700" kern="1200" dirty="0" smtClean="0"/>
              <a:t>fois plus de chance de se retrouver dans la population NEET que les </a:t>
            </a:r>
            <a:r>
              <a:rPr lang="fr-FR" sz="1700" b="1" kern="1200" dirty="0" smtClean="0"/>
              <a:t>hommes.</a:t>
            </a:r>
            <a:endParaRPr lang="fr-FR" sz="1700" b="1" kern="1200" dirty="0"/>
          </a:p>
        </p:txBody>
      </p:sp>
      <p:grpSp>
        <p:nvGrpSpPr>
          <p:cNvPr id="66" name="Femme"/>
          <p:cNvGrpSpPr/>
          <p:nvPr/>
        </p:nvGrpSpPr>
        <p:grpSpPr>
          <a:xfrm>
            <a:off x="6150203" y="1790703"/>
            <a:ext cx="958428" cy="2190685"/>
            <a:chOff x="5993631" y="1194452"/>
            <a:chExt cx="958428" cy="2190685"/>
          </a:xfrm>
        </p:grpSpPr>
        <p:sp>
          <p:nvSpPr>
            <p:cNvPr id="67" name="Freeform 66"/>
            <p:cNvSpPr/>
            <p:nvPr/>
          </p:nvSpPr>
          <p:spPr>
            <a:xfrm>
              <a:off x="5993631" y="1194452"/>
              <a:ext cx="958428" cy="2190685"/>
            </a:xfrm>
            <a:custGeom>
              <a:avLst/>
              <a:gdLst/>
              <a:ahLst/>
              <a:cxnLst/>
              <a:rect l="0" t="0" r="0" b="0"/>
              <a:pathLst>
                <a:path w="958428" h="2190685">
                  <a:moveTo>
                    <a:pt x="284554" y="184785"/>
                  </a:moveTo>
                  <a:cubicBezTo>
                    <a:pt x="284554" y="82510"/>
                    <a:pt x="368090" y="0"/>
                    <a:pt x="471636" y="0"/>
                  </a:cubicBezTo>
                  <a:cubicBezTo>
                    <a:pt x="574634" y="0"/>
                    <a:pt x="658719" y="82510"/>
                    <a:pt x="658719" y="184785"/>
                  </a:cubicBezTo>
                  <a:cubicBezTo>
                    <a:pt x="658719" y="286518"/>
                    <a:pt x="574634" y="369569"/>
                    <a:pt x="471636" y="369569"/>
                  </a:cubicBezTo>
                  <a:cubicBezTo>
                    <a:pt x="368090" y="369569"/>
                    <a:pt x="284554" y="286518"/>
                    <a:pt x="284554" y="184785"/>
                  </a:cubicBezTo>
                  <a:close/>
                  <a:moveTo>
                    <a:pt x="6067" y="983782"/>
                  </a:moveTo>
                  <a:cubicBezTo>
                    <a:pt x="0" y="1007882"/>
                    <a:pt x="-12785" y="1043609"/>
                    <a:pt x="37118" y="1070110"/>
                  </a:cubicBezTo>
                  <a:cubicBezTo>
                    <a:pt x="87022" y="1095342"/>
                    <a:pt x="128662" y="1036336"/>
                    <a:pt x="128662" y="1036336"/>
                  </a:cubicBezTo>
                  <a:lnTo>
                    <a:pt x="312140" y="637496"/>
                  </a:lnTo>
                  <a:cubicBezTo>
                    <a:pt x="330992" y="604708"/>
                    <a:pt x="337431" y="648531"/>
                    <a:pt x="337431" y="648531"/>
                  </a:cubicBezTo>
                  <a:lnTo>
                    <a:pt x="337431" y="993639"/>
                  </a:lnTo>
                  <a:lnTo>
                    <a:pt x="34684" y="1539540"/>
                  </a:lnTo>
                  <a:lnTo>
                    <a:pt x="272281" y="1539540"/>
                  </a:lnTo>
                  <a:lnTo>
                    <a:pt x="272281" y="2158240"/>
                  </a:lnTo>
                  <a:cubicBezTo>
                    <a:pt x="272281" y="2158240"/>
                    <a:pt x="278260" y="2190685"/>
                    <a:pt x="337431" y="2190685"/>
                  </a:cubicBezTo>
                  <a:cubicBezTo>
                    <a:pt x="396602" y="2190685"/>
                    <a:pt x="400909" y="2154866"/>
                    <a:pt x="400909" y="2154866"/>
                  </a:cubicBezTo>
                  <a:lnTo>
                    <a:pt x="400857" y="1539540"/>
                  </a:lnTo>
                  <a:lnTo>
                    <a:pt x="539621" y="1539540"/>
                  </a:lnTo>
                  <a:lnTo>
                    <a:pt x="539621" y="2158240"/>
                  </a:lnTo>
                  <a:cubicBezTo>
                    <a:pt x="539621" y="2158240"/>
                    <a:pt x="545634" y="2190685"/>
                    <a:pt x="604770" y="2190685"/>
                  </a:cubicBezTo>
                  <a:cubicBezTo>
                    <a:pt x="663907" y="2190685"/>
                    <a:pt x="669226" y="2158240"/>
                    <a:pt x="669226" y="2158240"/>
                  </a:cubicBezTo>
                  <a:lnTo>
                    <a:pt x="669226" y="1539540"/>
                  </a:lnTo>
                  <a:lnTo>
                    <a:pt x="910640" y="1539540"/>
                  </a:lnTo>
                  <a:lnTo>
                    <a:pt x="607859" y="993639"/>
                  </a:lnTo>
                  <a:lnTo>
                    <a:pt x="607859" y="642322"/>
                  </a:lnTo>
                  <a:cubicBezTo>
                    <a:pt x="607859" y="613106"/>
                    <a:pt x="629587" y="634285"/>
                    <a:pt x="629587" y="634285"/>
                  </a:cubicBezTo>
                  <a:lnTo>
                    <a:pt x="814515" y="1013346"/>
                  </a:lnTo>
                  <a:cubicBezTo>
                    <a:pt x="814515" y="1013346"/>
                    <a:pt x="851656" y="1095342"/>
                    <a:pt x="918186" y="1071972"/>
                  </a:cubicBezTo>
                  <a:cubicBezTo>
                    <a:pt x="984717" y="1047858"/>
                    <a:pt x="948685" y="977208"/>
                    <a:pt x="948685" y="977208"/>
                  </a:cubicBezTo>
                  <a:cubicBezTo>
                    <a:pt x="817828" y="682493"/>
                    <a:pt x="754615" y="581702"/>
                    <a:pt x="693622" y="494357"/>
                  </a:cubicBezTo>
                  <a:cubicBezTo>
                    <a:pt x="632630" y="407012"/>
                    <a:pt x="523872" y="395625"/>
                    <a:pt x="523872" y="395625"/>
                  </a:cubicBezTo>
                  <a:lnTo>
                    <a:pt x="411650" y="395625"/>
                  </a:lnTo>
                  <a:cubicBezTo>
                    <a:pt x="411650" y="395625"/>
                    <a:pt x="355390" y="383403"/>
                    <a:pt x="255583" y="495152"/>
                  </a:cubicBezTo>
                  <a:cubicBezTo>
                    <a:pt x="155776" y="606901"/>
                    <a:pt x="14939" y="967343"/>
                    <a:pt x="14939" y="967343"/>
                  </a:cubicBezTo>
                  <a:lnTo>
                    <a:pt x="6067" y="983782"/>
                  </a:lnTo>
                  <a:close/>
                </a:path>
              </a:pathLst>
            </a:custGeom>
            <a:solidFill>
              <a:srgbClr val="F7F5EC"/>
            </a:solidFill>
            <a:ln w="7600" cap="flat">
              <a:noFill/>
              <a:bevel/>
            </a:ln>
          </p:spPr>
        </p:sp>
        <p:sp>
          <p:nvSpPr>
            <p:cNvPr id="68" name="Freeform 67"/>
            <p:cNvSpPr/>
            <p:nvPr/>
          </p:nvSpPr>
          <p:spPr>
            <a:xfrm>
              <a:off x="5993631" y="1194452"/>
              <a:ext cx="958428" cy="2190685"/>
            </a:xfrm>
            <a:custGeom>
              <a:avLst/>
              <a:gdLst/>
              <a:ahLst/>
              <a:cxnLst/>
              <a:rect l="0" t="0" r="0" b="0"/>
              <a:pathLst>
                <a:path w="958428" h="2190685">
                  <a:moveTo>
                    <a:pt x="267269" y="1120152"/>
                  </a:moveTo>
                  <a:lnTo>
                    <a:pt x="34684" y="1539540"/>
                  </a:lnTo>
                  <a:lnTo>
                    <a:pt x="272281" y="1539540"/>
                  </a:lnTo>
                  <a:lnTo>
                    <a:pt x="272281" y="2158240"/>
                  </a:lnTo>
                  <a:cubicBezTo>
                    <a:pt x="272281" y="2158240"/>
                    <a:pt x="278260" y="2190685"/>
                    <a:pt x="337431" y="2190685"/>
                  </a:cubicBezTo>
                  <a:cubicBezTo>
                    <a:pt x="396602" y="2190685"/>
                    <a:pt x="400909" y="2154866"/>
                    <a:pt x="400909" y="2154866"/>
                  </a:cubicBezTo>
                  <a:lnTo>
                    <a:pt x="400857" y="1539540"/>
                  </a:lnTo>
                  <a:lnTo>
                    <a:pt x="539621" y="1539540"/>
                  </a:lnTo>
                  <a:lnTo>
                    <a:pt x="539621" y="2158240"/>
                  </a:lnTo>
                  <a:cubicBezTo>
                    <a:pt x="539621" y="2158240"/>
                    <a:pt x="545634" y="2190685"/>
                    <a:pt x="604770" y="2190685"/>
                  </a:cubicBezTo>
                  <a:cubicBezTo>
                    <a:pt x="663907" y="2190685"/>
                    <a:pt x="669226" y="2158240"/>
                    <a:pt x="669226" y="2158240"/>
                  </a:cubicBezTo>
                  <a:lnTo>
                    <a:pt x="669226" y="1539540"/>
                  </a:lnTo>
                  <a:lnTo>
                    <a:pt x="910640" y="1539540"/>
                  </a:lnTo>
                  <a:lnTo>
                    <a:pt x="678029" y="1120152"/>
                  </a:lnTo>
                </a:path>
              </a:pathLst>
            </a:custGeom>
            <a:solidFill>
              <a:srgbClr val="2DA2BF"/>
            </a:solidFill>
            <a:ln w="7600" cap="flat">
              <a:solidFill>
                <a:srgbClr val="2DA2BF"/>
              </a:solidFill>
              <a:bevel/>
            </a:ln>
          </p:spPr>
        </p:sp>
        <p:sp>
          <p:nvSpPr>
            <p:cNvPr id="69" name="Text 150"/>
            <p:cNvSpPr txBox="1"/>
            <p:nvPr/>
          </p:nvSpPr>
          <p:spPr>
            <a:xfrm>
              <a:off x="6092843" y="3400337"/>
              <a:ext cx="760000" cy="152000"/>
            </a:xfrm>
            <a:prstGeom prst="rect">
              <a:avLst/>
            </a:prstGeom>
            <a:noFill/>
          </p:spPr>
          <p:txBody>
            <a:bodyPr wrap="square" lIns="0" tIns="0" rIns="0" bIns="0" rtlCol="0" anchor="ctr"/>
            <a:lstStyle/>
            <a:p>
              <a:pPr algn="ctr"/>
              <a:r>
                <a:rPr lang="fr-FR" sz="1600" b="1" dirty="0" smtClean="0">
                  <a:solidFill>
                    <a:srgbClr val="000000"/>
                  </a:solidFill>
                  <a:latin typeface="Arial"/>
                </a:rPr>
                <a:t>44</a:t>
              </a:r>
              <a:r>
                <a:rPr sz="1600" b="1" dirty="0" smtClean="0">
                  <a:solidFill>
                    <a:srgbClr val="000000"/>
                  </a:solidFill>
                  <a:latin typeface="Arial"/>
                </a:rPr>
                <a:t>%</a:t>
              </a:r>
              <a:endParaRPr sz="1600" b="1" dirty="0">
                <a:solidFill>
                  <a:srgbClr val="000000"/>
                </a:solidFill>
                <a:latin typeface="Arial"/>
              </a:endParaRPr>
            </a:p>
          </p:txBody>
        </p:sp>
      </p:grpSp>
      <p:grpSp>
        <p:nvGrpSpPr>
          <p:cNvPr id="70" name="Homme"/>
          <p:cNvGrpSpPr/>
          <p:nvPr/>
        </p:nvGrpSpPr>
        <p:grpSpPr>
          <a:xfrm>
            <a:off x="7743414" y="1790703"/>
            <a:ext cx="958428" cy="2190685"/>
            <a:chOff x="7586842" y="1194452"/>
            <a:chExt cx="958428" cy="2190685"/>
          </a:xfrm>
        </p:grpSpPr>
        <p:sp>
          <p:nvSpPr>
            <p:cNvPr id="71" name="Freeform 70"/>
            <p:cNvSpPr/>
            <p:nvPr/>
          </p:nvSpPr>
          <p:spPr>
            <a:xfrm>
              <a:off x="7586842" y="1194452"/>
              <a:ext cx="958428" cy="2190685"/>
            </a:xfrm>
            <a:custGeom>
              <a:avLst/>
              <a:gdLst/>
              <a:ahLst/>
              <a:cxnLst/>
              <a:rect l="0" t="0" r="0" b="0"/>
              <a:pathLst>
                <a:path w="958428" h="2190685">
                  <a:moveTo>
                    <a:pt x="309360" y="186249"/>
                  </a:moveTo>
                  <a:cubicBezTo>
                    <a:pt x="309360" y="83164"/>
                    <a:pt x="385204" y="0"/>
                    <a:pt x="479213" y="0"/>
                  </a:cubicBezTo>
                  <a:cubicBezTo>
                    <a:pt x="572725" y="0"/>
                    <a:pt x="649065" y="83164"/>
                    <a:pt x="649065" y="186249"/>
                  </a:cubicBezTo>
                  <a:cubicBezTo>
                    <a:pt x="649065" y="288787"/>
                    <a:pt x="572725" y="372498"/>
                    <a:pt x="479213" y="372498"/>
                  </a:cubicBezTo>
                  <a:cubicBezTo>
                    <a:pt x="385204" y="372498"/>
                    <a:pt x="309360" y="288787"/>
                    <a:pt x="309360" y="186249"/>
                  </a:cubicBezTo>
                  <a:close/>
                  <a:moveTo>
                    <a:pt x="1516" y="1016705"/>
                  </a:moveTo>
                  <a:cubicBezTo>
                    <a:pt x="1516" y="1016705"/>
                    <a:pt x="-11909" y="1068347"/>
                    <a:pt x="41148" y="1085417"/>
                  </a:cubicBezTo>
                  <a:cubicBezTo>
                    <a:pt x="94205" y="1102486"/>
                    <a:pt x="127454" y="1016705"/>
                    <a:pt x="127454" y="1016705"/>
                  </a:cubicBezTo>
                  <a:cubicBezTo>
                    <a:pt x="127454" y="1016705"/>
                    <a:pt x="276567" y="652165"/>
                    <a:pt x="286883" y="627680"/>
                  </a:cubicBezTo>
                  <a:cubicBezTo>
                    <a:pt x="297199" y="603192"/>
                    <a:pt x="307465" y="635779"/>
                    <a:pt x="307465" y="635779"/>
                  </a:cubicBezTo>
                  <a:lnTo>
                    <a:pt x="310926" y="2136064"/>
                  </a:lnTo>
                  <a:cubicBezTo>
                    <a:pt x="310926" y="2136064"/>
                    <a:pt x="310031" y="2190685"/>
                    <a:pt x="376468" y="2190685"/>
                  </a:cubicBezTo>
                  <a:cubicBezTo>
                    <a:pt x="442904" y="2190685"/>
                    <a:pt x="442118" y="2136064"/>
                    <a:pt x="442118" y="2136064"/>
                  </a:cubicBezTo>
                  <a:lnTo>
                    <a:pt x="442118" y="1249615"/>
                  </a:lnTo>
                  <a:lnTo>
                    <a:pt x="521348" y="1249615"/>
                  </a:lnTo>
                  <a:lnTo>
                    <a:pt x="521348" y="2136064"/>
                  </a:lnTo>
                  <a:cubicBezTo>
                    <a:pt x="521348" y="2136064"/>
                    <a:pt x="525580" y="2190685"/>
                    <a:pt x="585867" y="2190685"/>
                  </a:cubicBezTo>
                  <a:cubicBezTo>
                    <a:pt x="646150" y="2190685"/>
                    <a:pt x="648600" y="2136064"/>
                    <a:pt x="648600" y="2136064"/>
                  </a:cubicBezTo>
                  <a:lnTo>
                    <a:pt x="648600" y="635779"/>
                  </a:lnTo>
                  <a:cubicBezTo>
                    <a:pt x="648600" y="635779"/>
                    <a:pt x="654517" y="603584"/>
                    <a:pt x="668353" y="627680"/>
                  </a:cubicBezTo>
                  <a:cubicBezTo>
                    <a:pt x="682190" y="651775"/>
                    <a:pt x="829084" y="1016705"/>
                    <a:pt x="829084" y="1016705"/>
                  </a:cubicBezTo>
                  <a:cubicBezTo>
                    <a:pt x="829084" y="1016705"/>
                    <a:pt x="858222" y="1100161"/>
                    <a:pt x="914820" y="1086967"/>
                  </a:cubicBezTo>
                  <a:cubicBezTo>
                    <a:pt x="971409" y="1073781"/>
                    <a:pt x="956703" y="1017131"/>
                    <a:pt x="956703" y="1017131"/>
                  </a:cubicBezTo>
                  <a:cubicBezTo>
                    <a:pt x="956703" y="1017131"/>
                    <a:pt x="812949" y="604327"/>
                    <a:pt x="721457" y="498160"/>
                  </a:cubicBezTo>
                  <a:cubicBezTo>
                    <a:pt x="629965" y="391995"/>
                    <a:pt x="572244" y="394552"/>
                    <a:pt x="572244" y="394552"/>
                  </a:cubicBezTo>
                  <a:lnTo>
                    <a:pt x="380036" y="394552"/>
                  </a:lnTo>
                  <a:cubicBezTo>
                    <a:pt x="380036" y="394552"/>
                    <a:pt x="321288" y="402578"/>
                    <a:pt x="236612" y="497998"/>
                  </a:cubicBezTo>
                  <a:cubicBezTo>
                    <a:pt x="151935" y="593416"/>
                    <a:pt x="1516" y="1016705"/>
                    <a:pt x="1516" y="1016705"/>
                  </a:cubicBezTo>
                  <a:close/>
                </a:path>
              </a:pathLst>
            </a:custGeom>
            <a:solidFill>
              <a:srgbClr val="F7F5EC"/>
            </a:solidFill>
            <a:ln w="7600" cap="flat">
              <a:noFill/>
              <a:bevel/>
            </a:ln>
          </p:spPr>
        </p:sp>
        <p:sp>
          <p:nvSpPr>
            <p:cNvPr id="72" name="Freeform 71"/>
            <p:cNvSpPr/>
            <p:nvPr/>
          </p:nvSpPr>
          <p:spPr>
            <a:xfrm>
              <a:off x="7586842" y="1194452"/>
              <a:ext cx="958428" cy="2190685"/>
            </a:xfrm>
            <a:custGeom>
              <a:avLst/>
              <a:gdLst/>
              <a:ahLst/>
              <a:cxnLst/>
              <a:rect l="0" t="0" r="0" b="0"/>
              <a:pathLst>
                <a:path w="958428" h="2190685">
                  <a:moveTo>
                    <a:pt x="310431" y="1921606"/>
                  </a:moveTo>
                  <a:lnTo>
                    <a:pt x="310926" y="2136064"/>
                  </a:lnTo>
                  <a:cubicBezTo>
                    <a:pt x="310926" y="2136064"/>
                    <a:pt x="310031" y="2190685"/>
                    <a:pt x="376468" y="2190685"/>
                  </a:cubicBezTo>
                  <a:cubicBezTo>
                    <a:pt x="442904" y="2190685"/>
                    <a:pt x="442118" y="2136064"/>
                    <a:pt x="442118" y="2136064"/>
                  </a:cubicBezTo>
                  <a:lnTo>
                    <a:pt x="442118" y="1921606"/>
                  </a:lnTo>
                  <a:lnTo>
                    <a:pt x="521348" y="1921606"/>
                  </a:lnTo>
                  <a:lnTo>
                    <a:pt x="521348" y="2136064"/>
                  </a:lnTo>
                  <a:cubicBezTo>
                    <a:pt x="521348" y="2136064"/>
                    <a:pt x="525580" y="2190685"/>
                    <a:pt x="585867" y="2190685"/>
                  </a:cubicBezTo>
                  <a:cubicBezTo>
                    <a:pt x="646150" y="2190685"/>
                    <a:pt x="648600" y="2136064"/>
                    <a:pt x="648600" y="2136064"/>
                  </a:cubicBezTo>
                  <a:lnTo>
                    <a:pt x="648600" y="1921606"/>
                  </a:lnTo>
                </a:path>
              </a:pathLst>
            </a:custGeom>
            <a:solidFill>
              <a:srgbClr val="FFAF00"/>
            </a:solidFill>
            <a:ln w="7600" cap="flat">
              <a:solidFill>
                <a:srgbClr val="FFAF00"/>
              </a:solidFill>
              <a:bevel/>
            </a:ln>
          </p:spPr>
        </p:sp>
        <p:sp>
          <p:nvSpPr>
            <p:cNvPr id="73" name="Text 151"/>
            <p:cNvSpPr txBox="1"/>
            <p:nvPr/>
          </p:nvSpPr>
          <p:spPr>
            <a:xfrm>
              <a:off x="7686054" y="3400337"/>
              <a:ext cx="760000" cy="152000"/>
            </a:xfrm>
            <a:prstGeom prst="rect">
              <a:avLst/>
            </a:prstGeom>
            <a:noFill/>
          </p:spPr>
          <p:txBody>
            <a:bodyPr wrap="square" lIns="0" tIns="0" rIns="0" bIns="0" rtlCol="0" anchor="ctr"/>
            <a:lstStyle/>
            <a:p>
              <a:pPr algn="ctr">
                <a:lnSpc>
                  <a:spcPct val="100000"/>
                </a:lnSpc>
              </a:pPr>
              <a:r>
                <a:rPr sz="1600" b="1">
                  <a:solidFill>
                    <a:srgbClr val="000000"/>
                  </a:solidFill>
                  <a:latin typeface="Arial"/>
                </a:rPr>
                <a:t>12%</a:t>
              </a:r>
            </a:p>
          </p:txBody>
        </p:sp>
      </p:grpSp>
      <p:sp>
        <p:nvSpPr>
          <p:cNvPr id="33" name="Titre 1"/>
          <p:cNvSpPr txBox="1">
            <a:spLocks/>
          </p:cNvSpPr>
          <p:nvPr/>
        </p:nvSpPr>
        <p:spPr>
          <a:xfrm>
            <a:off x="467544" y="76470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400" dirty="0" smtClean="0">
                <a:solidFill>
                  <a:schemeClr val="accent2">
                    <a:lumMod val="50000"/>
                  </a:schemeClr>
                </a:solidFill>
              </a:rPr>
              <a:t>Quelques caractéristiques démographiques, culturelles et socio-structurelles des NEETs âgés de 15 à 24 ans</a:t>
            </a:r>
            <a:endParaRPr lang="fr-FR" sz="2400" dirty="0"/>
          </a:p>
        </p:txBody>
      </p:sp>
      <p:sp>
        <p:nvSpPr>
          <p:cNvPr id="6" name="TextBox 5"/>
          <p:cNvSpPr txBox="1"/>
          <p:nvPr/>
        </p:nvSpPr>
        <p:spPr>
          <a:xfrm>
            <a:off x="6249415" y="4148588"/>
            <a:ext cx="2353211" cy="369332"/>
          </a:xfrm>
          <a:prstGeom prst="rect">
            <a:avLst/>
          </a:prstGeom>
          <a:noFill/>
        </p:spPr>
        <p:txBody>
          <a:bodyPr wrap="square" rtlCol="0">
            <a:spAutoFit/>
          </a:bodyPr>
          <a:lstStyle/>
          <a:p>
            <a:r>
              <a:rPr lang="fr-FR" dirty="0" smtClean="0"/>
              <a:t>  49,7%  Tanger   12,1%                  </a:t>
            </a:r>
            <a:endParaRPr lang="fr-FR" dirty="0"/>
          </a:p>
        </p:txBody>
      </p:sp>
    </p:spTree>
    <p:extLst>
      <p:ext uri="{BB962C8B-B14F-4D97-AF65-F5344CB8AC3E}">
        <p14:creationId xmlns:p14="http://schemas.microsoft.com/office/powerpoint/2010/main" val="3332983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42"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64704"/>
            <a:ext cx="8229600" cy="1143000"/>
          </a:xfrm>
        </p:spPr>
        <p:txBody>
          <a:bodyPr>
            <a:normAutofit/>
          </a:bodyPr>
          <a:lstStyle/>
          <a:p>
            <a:r>
              <a:rPr lang="fr-FR" sz="2400" dirty="0" smtClean="0">
                <a:solidFill>
                  <a:schemeClr val="accent2">
                    <a:lumMod val="50000"/>
                  </a:schemeClr>
                </a:solidFill>
              </a:rPr>
              <a:t>Quelques</a:t>
            </a:r>
            <a:r>
              <a:rPr lang="fr-FR" sz="2400" dirty="0">
                <a:solidFill>
                  <a:schemeClr val="accent2">
                    <a:lumMod val="50000"/>
                  </a:schemeClr>
                </a:solidFill>
              </a:rPr>
              <a:t> caractéristiques démographiques, culturelles et socio-structurelles des NEETs âgés de 15 à </a:t>
            </a:r>
            <a:r>
              <a:rPr lang="fr-FR" sz="2400" dirty="0" smtClean="0">
                <a:solidFill>
                  <a:schemeClr val="accent2">
                    <a:lumMod val="50000"/>
                  </a:schemeClr>
                </a:solidFill>
              </a:rPr>
              <a:t>24 ans</a:t>
            </a:r>
            <a:endParaRPr lang="fr-FR" sz="2400" dirty="0"/>
          </a:p>
        </p:txBody>
      </p:sp>
      <p:sp>
        <p:nvSpPr>
          <p:cNvPr id="3" name="Espace réservé du contenu 2"/>
          <p:cNvSpPr>
            <a:spLocks noGrp="1"/>
          </p:cNvSpPr>
          <p:nvPr>
            <p:ph idx="1"/>
          </p:nvPr>
        </p:nvSpPr>
        <p:spPr>
          <a:xfrm>
            <a:off x="457200" y="1988840"/>
            <a:ext cx="8229600" cy="4137323"/>
          </a:xfrm>
        </p:spPr>
        <p:txBody>
          <a:bodyPr>
            <a:normAutofit/>
          </a:bodyPr>
          <a:lstStyle/>
          <a:p>
            <a:pPr marL="0" indent="0">
              <a:lnSpc>
                <a:spcPct val="107000"/>
              </a:lnSpc>
              <a:spcAft>
                <a:spcPts val="800"/>
              </a:spcAft>
              <a:buNone/>
              <a:tabLst>
                <a:tab pos="728980" algn="l"/>
              </a:tabLst>
            </a:pPr>
            <a:r>
              <a:rPr lang="fr-FR" sz="2400" b="1" dirty="0">
                <a:solidFill>
                  <a:schemeClr val="bg1">
                    <a:lumMod val="50000"/>
                  </a:schemeClr>
                </a:solidFill>
              </a:rPr>
              <a:t>Analyse par âge</a:t>
            </a:r>
          </a:p>
          <a:p>
            <a:pPr marL="0" indent="0">
              <a:buNone/>
            </a:pPr>
            <a:endParaRPr lang="fr-FR"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grpSp>
        <p:nvGrpSpPr>
          <p:cNvPr id="10" name="Group 9"/>
          <p:cNvGrpSpPr/>
          <p:nvPr/>
        </p:nvGrpSpPr>
        <p:grpSpPr>
          <a:xfrm>
            <a:off x="4789998" y="1988840"/>
            <a:ext cx="3373165" cy="3373165"/>
            <a:chOff x="4779655" y="1686562"/>
            <a:chExt cx="3373165" cy="3373165"/>
          </a:xfrm>
        </p:grpSpPr>
        <p:sp>
          <p:nvSpPr>
            <p:cNvPr id="27" name="Flexible arc"/>
            <p:cNvSpPr/>
            <p:nvPr/>
          </p:nvSpPr>
          <p:spPr>
            <a:xfrm>
              <a:off x="4779655" y="1686562"/>
              <a:ext cx="3373165" cy="3373165"/>
            </a:xfrm>
            <a:custGeom>
              <a:avLst/>
              <a:gdLst/>
              <a:ahLst/>
              <a:cxnLst/>
              <a:rect l="0" t="0" r="0" b="0"/>
              <a:pathLst>
                <a:path w="3373165" h="3373165">
                  <a:moveTo>
                    <a:pt x="1686582" y="3373165"/>
                  </a:moveTo>
                  <a:cubicBezTo>
                    <a:pt x="755109" y="3373165"/>
                    <a:pt x="0" y="2618056"/>
                    <a:pt x="0" y="1686582"/>
                  </a:cubicBezTo>
                  <a:cubicBezTo>
                    <a:pt x="0" y="755109"/>
                    <a:pt x="755109" y="0"/>
                    <a:pt x="1686582" y="0"/>
                  </a:cubicBezTo>
                  <a:cubicBezTo>
                    <a:pt x="2618056" y="0"/>
                    <a:pt x="3373165" y="755109"/>
                    <a:pt x="3373165" y="1686582"/>
                  </a:cubicBezTo>
                  <a:cubicBezTo>
                    <a:pt x="3373165" y="2618056"/>
                    <a:pt x="2618056" y="3373165"/>
                    <a:pt x="1686582" y="3373165"/>
                  </a:cubicBezTo>
                  <a:lnTo>
                    <a:pt x="1686582" y="3335165"/>
                  </a:lnTo>
                  <a:cubicBezTo>
                    <a:pt x="2597069" y="3335165"/>
                    <a:pt x="3335165" y="2597069"/>
                    <a:pt x="3335165" y="1686582"/>
                  </a:cubicBezTo>
                  <a:cubicBezTo>
                    <a:pt x="3335165" y="776096"/>
                    <a:pt x="2597069" y="38000"/>
                    <a:pt x="1686582" y="38000"/>
                  </a:cubicBezTo>
                  <a:cubicBezTo>
                    <a:pt x="776096" y="38000"/>
                    <a:pt x="38000" y="776096"/>
                    <a:pt x="38000" y="1686582"/>
                  </a:cubicBezTo>
                  <a:cubicBezTo>
                    <a:pt x="38000" y="2597069"/>
                    <a:pt x="776096" y="3335165"/>
                    <a:pt x="1686582" y="3335165"/>
                  </a:cubicBezTo>
                  <a:lnTo>
                    <a:pt x="1686582" y="3373165"/>
                  </a:lnTo>
                  <a:close/>
                </a:path>
              </a:pathLst>
            </a:custGeom>
            <a:solidFill>
              <a:srgbClr val="EEEEEE"/>
            </a:solidFill>
            <a:ln w="7600" cap="flat">
              <a:noFill/>
              <a:bevel/>
            </a:ln>
          </p:spPr>
        </p:sp>
        <p:sp>
          <p:nvSpPr>
            <p:cNvPr id="28" name="Flexible arc"/>
            <p:cNvSpPr/>
            <p:nvPr/>
          </p:nvSpPr>
          <p:spPr>
            <a:xfrm>
              <a:off x="4779655" y="1686562"/>
              <a:ext cx="3373165" cy="3373165"/>
            </a:xfrm>
            <a:custGeom>
              <a:avLst/>
              <a:gdLst/>
              <a:ahLst/>
              <a:cxnLst/>
              <a:rect l="0" t="0" r="0" b="0"/>
              <a:pathLst>
                <a:path w="3373165" h="3373165">
                  <a:moveTo>
                    <a:pt x="1686582" y="3373165"/>
                  </a:moveTo>
                  <a:cubicBezTo>
                    <a:pt x="1053523" y="3373165"/>
                    <a:pt x="501926" y="3024380"/>
                    <a:pt x="213696" y="2508267"/>
                  </a:cubicBezTo>
                  <a:lnTo>
                    <a:pt x="246881" y="2489754"/>
                  </a:lnTo>
                  <a:cubicBezTo>
                    <a:pt x="528690" y="2994284"/>
                    <a:pt x="1067828" y="3335165"/>
                    <a:pt x="1686582" y="3335165"/>
                  </a:cubicBezTo>
                  <a:lnTo>
                    <a:pt x="1686582" y="3373165"/>
                  </a:lnTo>
                  <a:close/>
                </a:path>
              </a:pathLst>
            </a:custGeom>
            <a:solidFill>
              <a:srgbClr val="EE7C31"/>
            </a:solidFill>
            <a:ln w="7600" cap="flat">
              <a:solidFill>
                <a:srgbClr val="EE7C31"/>
              </a:solidFill>
              <a:bevel/>
            </a:ln>
          </p:spPr>
        </p:sp>
        <p:sp>
          <p:nvSpPr>
            <p:cNvPr id="29" name="Text 136"/>
            <p:cNvSpPr txBox="1"/>
            <p:nvPr/>
          </p:nvSpPr>
          <p:spPr>
            <a:xfrm>
              <a:off x="6200237" y="4957127"/>
              <a:ext cx="760000" cy="152000"/>
            </a:xfrm>
            <a:prstGeom prst="rect">
              <a:avLst/>
            </a:prstGeom>
            <a:noFill/>
          </p:spPr>
          <p:txBody>
            <a:bodyPr wrap="square" lIns="0" tIns="0" rIns="0" bIns="0" rtlCol="0" anchor="ctr"/>
            <a:lstStyle/>
            <a:p>
              <a:pPr algn="ctr">
                <a:lnSpc>
                  <a:spcPct val="100000"/>
                </a:lnSpc>
              </a:pPr>
              <a:r>
                <a:rPr sz="1520" b="1" dirty="0" smtClean="0">
                  <a:solidFill>
                    <a:srgbClr val="000000"/>
                  </a:solidFill>
                  <a:latin typeface="Arial"/>
                </a:rPr>
                <a:t>1</a:t>
              </a:r>
              <a:r>
                <a:rPr lang="fr-FR" sz="1520" b="1" dirty="0" smtClean="0">
                  <a:solidFill>
                    <a:srgbClr val="000000"/>
                  </a:solidFill>
                  <a:latin typeface="Arial"/>
                </a:rPr>
                <a:t>6</a:t>
              </a:r>
              <a:r>
                <a:rPr sz="1520" b="1" dirty="0" smtClean="0">
                  <a:solidFill>
                    <a:srgbClr val="000000"/>
                  </a:solidFill>
                  <a:latin typeface="Arial"/>
                </a:rPr>
                <a:t>%</a:t>
              </a:r>
              <a:endParaRPr sz="1520" b="1" dirty="0">
                <a:solidFill>
                  <a:srgbClr val="000000"/>
                </a:solidFill>
                <a:latin typeface="Arial"/>
              </a:endParaRPr>
            </a:p>
          </p:txBody>
        </p:sp>
      </p:grpSp>
      <p:grpSp>
        <p:nvGrpSpPr>
          <p:cNvPr id="11" name="Group 10"/>
          <p:cNvGrpSpPr/>
          <p:nvPr/>
        </p:nvGrpSpPr>
        <p:grpSpPr>
          <a:xfrm>
            <a:off x="5016554" y="2215397"/>
            <a:ext cx="2920053" cy="2920053"/>
            <a:chOff x="5006211" y="1913119"/>
            <a:chExt cx="2920053" cy="2920053"/>
          </a:xfrm>
        </p:grpSpPr>
        <p:sp>
          <p:nvSpPr>
            <p:cNvPr id="24" name="Flexible arc"/>
            <p:cNvSpPr/>
            <p:nvPr/>
          </p:nvSpPr>
          <p:spPr>
            <a:xfrm>
              <a:off x="5006211" y="1913119"/>
              <a:ext cx="2920053" cy="2920053"/>
            </a:xfrm>
            <a:custGeom>
              <a:avLst/>
              <a:gdLst/>
              <a:ahLst/>
              <a:cxnLst/>
              <a:rect l="0" t="0" r="0" b="0"/>
              <a:pathLst>
                <a:path w="2920053" h="2920053">
                  <a:moveTo>
                    <a:pt x="1460026" y="2920053"/>
                  </a:moveTo>
                  <a:cubicBezTo>
                    <a:pt x="653676" y="2920053"/>
                    <a:pt x="0" y="2266377"/>
                    <a:pt x="0" y="1460026"/>
                  </a:cubicBezTo>
                  <a:cubicBezTo>
                    <a:pt x="0" y="653676"/>
                    <a:pt x="653676" y="0"/>
                    <a:pt x="1460026" y="0"/>
                  </a:cubicBezTo>
                  <a:cubicBezTo>
                    <a:pt x="2266377" y="0"/>
                    <a:pt x="2920053" y="653676"/>
                    <a:pt x="2920053" y="1460026"/>
                  </a:cubicBezTo>
                  <a:cubicBezTo>
                    <a:pt x="2920053" y="2266377"/>
                    <a:pt x="2266377" y="2920053"/>
                    <a:pt x="1460026" y="2920053"/>
                  </a:cubicBezTo>
                  <a:lnTo>
                    <a:pt x="1460026" y="2882053"/>
                  </a:lnTo>
                  <a:cubicBezTo>
                    <a:pt x="2245390" y="2882053"/>
                    <a:pt x="2882053" y="2245390"/>
                    <a:pt x="2882053" y="1460026"/>
                  </a:cubicBezTo>
                  <a:cubicBezTo>
                    <a:pt x="2882053" y="674663"/>
                    <a:pt x="2245390" y="38000"/>
                    <a:pt x="1460026" y="38000"/>
                  </a:cubicBezTo>
                  <a:cubicBezTo>
                    <a:pt x="674663" y="38000"/>
                    <a:pt x="38000" y="674663"/>
                    <a:pt x="38000" y="1460026"/>
                  </a:cubicBezTo>
                  <a:cubicBezTo>
                    <a:pt x="38000" y="2245390"/>
                    <a:pt x="674663" y="2882053"/>
                    <a:pt x="1460026" y="2882053"/>
                  </a:cubicBezTo>
                  <a:lnTo>
                    <a:pt x="1460026" y="2920053"/>
                  </a:lnTo>
                  <a:close/>
                </a:path>
              </a:pathLst>
            </a:custGeom>
            <a:solidFill>
              <a:srgbClr val="EEEEEE"/>
            </a:solidFill>
            <a:ln w="7600" cap="flat">
              <a:noFill/>
              <a:bevel/>
            </a:ln>
          </p:spPr>
        </p:sp>
        <p:sp>
          <p:nvSpPr>
            <p:cNvPr id="25" name="Flexible arc"/>
            <p:cNvSpPr/>
            <p:nvPr/>
          </p:nvSpPr>
          <p:spPr>
            <a:xfrm>
              <a:off x="5006211" y="1913119"/>
              <a:ext cx="2920053" cy="2920053"/>
            </a:xfrm>
            <a:custGeom>
              <a:avLst/>
              <a:gdLst/>
              <a:ahLst/>
              <a:cxnLst/>
              <a:rect l="0" t="0" r="0" b="0"/>
              <a:pathLst>
                <a:path w="2920053" h="2920053">
                  <a:moveTo>
                    <a:pt x="1460026" y="2920053"/>
                  </a:moveTo>
                  <a:cubicBezTo>
                    <a:pt x="653676" y="2920053"/>
                    <a:pt x="0" y="2266377"/>
                    <a:pt x="0" y="1460026"/>
                  </a:cubicBezTo>
                  <a:cubicBezTo>
                    <a:pt x="0" y="1150222"/>
                    <a:pt x="96492" y="862955"/>
                    <a:pt x="261134" y="626759"/>
                  </a:cubicBezTo>
                  <a:lnTo>
                    <a:pt x="292337" y="648447"/>
                  </a:lnTo>
                  <a:cubicBezTo>
                    <a:pt x="131971" y="878521"/>
                    <a:pt x="38000" y="1158299"/>
                    <a:pt x="38000" y="1460026"/>
                  </a:cubicBezTo>
                  <a:cubicBezTo>
                    <a:pt x="38000" y="2245390"/>
                    <a:pt x="674663" y="2882053"/>
                    <a:pt x="1460026" y="2882053"/>
                  </a:cubicBezTo>
                  <a:lnTo>
                    <a:pt x="1460026" y="2920053"/>
                  </a:lnTo>
                  <a:close/>
                </a:path>
              </a:pathLst>
            </a:custGeom>
            <a:solidFill>
              <a:srgbClr val="2DA2BF"/>
            </a:solidFill>
            <a:ln w="7600" cap="flat">
              <a:solidFill>
                <a:srgbClr val="2DA2BF"/>
              </a:solidFill>
              <a:bevel/>
            </a:ln>
          </p:spPr>
        </p:sp>
        <p:sp>
          <p:nvSpPr>
            <p:cNvPr id="26" name="Text 137"/>
            <p:cNvSpPr txBox="1"/>
            <p:nvPr/>
          </p:nvSpPr>
          <p:spPr>
            <a:xfrm>
              <a:off x="6200237" y="4730571"/>
              <a:ext cx="760000" cy="152000"/>
            </a:xfrm>
            <a:prstGeom prst="rect">
              <a:avLst/>
            </a:prstGeom>
            <a:noFill/>
          </p:spPr>
          <p:txBody>
            <a:bodyPr wrap="square" lIns="0" tIns="0" rIns="0" bIns="0" rtlCol="0" anchor="ctr"/>
            <a:lstStyle/>
            <a:p>
              <a:pPr algn="ctr">
                <a:lnSpc>
                  <a:spcPct val="100000"/>
                </a:lnSpc>
              </a:pPr>
              <a:r>
                <a:rPr sz="1520" b="1">
                  <a:solidFill>
                    <a:srgbClr val="000000"/>
                  </a:solidFill>
                  <a:latin typeface="Arial"/>
                </a:rPr>
                <a:t>35%</a:t>
              </a:r>
            </a:p>
          </p:txBody>
        </p:sp>
      </p:grpSp>
      <p:sp>
        <p:nvSpPr>
          <p:cNvPr id="5" name="TextBox 4"/>
          <p:cNvSpPr txBox="1"/>
          <p:nvPr/>
        </p:nvSpPr>
        <p:spPr>
          <a:xfrm>
            <a:off x="755576" y="4983471"/>
            <a:ext cx="3744416" cy="923330"/>
          </a:xfrm>
          <a:prstGeom prst="rect">
            <a:avLst/>
          </a:prstGeom>
          <a:noFill/>
        </p:spPr>
        <p:txBody>
          <a:bodyPr wrap="square" rtlCol="0">
            <a:spAutoFit/>
          </a:bodyPr>
          <a:lstStyle/>
          <a:p>
            <a:r>
              <a:rPr lang="fr-FR" dirty="0" smtClean="0"/>
              <a:t>Le taux de NEET augmente avec l’âge.</a:t>
            </a:r>
          </a:p>
          <a:p>
            <a:r>
              <a:rPr lang="fr-FR" dirty="0" smtClean="0"/>
              <a:t>La majorité des NEETs sont âgés de 18 à 24 ans.</a:t>
            </a:r>
            <a:endParaRPr lang="fr-FR" dirty="0"/>
          </a:p>
        </p:txBody>
      </p:sp>
      <p:sp>
        <p:nvSpPr>
          <p:cNvPr id="30" name="Freeform 29"/>
          <p:cNvSpPr/>
          <p:nvPr/>
        </p:nvSpPr>
        <p:spPr>
          <a:xfrm>
            <a:off x="5712531" y="2686480"/>
            <a:ext cx="3236088" cy="1858024"/>
          </a:xfrm>
          <a:custGeom>
            <a:avLst/>
            <a:gdLst>
              <a:gd name="connsiteX0" fmla="*/ 0 w 5545334"/>
              <a:gd name="connsiteY0" fmla="*/ 0 h 810988"/>
              <a:gd name="connsiteX1" fmla="*/ 5545334 w 5545334"/>
              <a:gd name="connsiteY1" fmla="*/ 0 h 810988"/>
              <a:gd name="connsiteX2" fmla="*/ 5545334 w 5545334"/>
              <a:gd name="connsiteY2" fmla="*/ 810988 h 810988"/>
              <a:gd name="connsiteX3" fmla="*/ 0 w 5545334"/>
              <a:gd name="connsiteY3" fmla="*/ 810988 h 810988"/>
              <a:gd name="connsiteX4" fmla="*/ 0 w 5545334"/>
              <a:gd name="connsiteY4" fmla="*/ 0 h 81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5334" h="810988">
                <a:moveTo>
                  <a:pt x="0" y="0"/>
                </a:moveTo>
                <a:lnTo>
                  <a:pt x="5545334" y="0"/>
                </a:lnTo>
                <a:lnTo>
                  <a:pt x="5545334" y="810988"/>
                </a:lnTo>
                <a:lnTo>
                  <a:pt x="0" y="810988"/>
                </a:lnTo>
                <a:lnTo>
                  <a:pt x="0" y="0"/>
                </a:lnTo>
                <a:close/>
              </a:path>
            </a:pathLst>
          </a:custGeom>
          <a:noFill/>
          <a:ln>
            <a:noFill/>
          </a:ln>
        </p:spPr>
        <p:style>
          <a:lnRef idx="2">
            <a:schemeClr val="accent3">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3180" tIns="43180" rIns="43180" bIns="43180" numCol="1" spcCol="1270" anchor="ctr" anchorCtr="0">
            <a:noAutofit/>
          </a:bodyPr>
          <a:lstStyle/>
          <a:p>
            <a:pPr lvl="0" algn="l" defTabSz="755650">
              <a:lnSpc>
                <a:spcPct val="90000"/>
              </a:lnSpc>
              <a:spcBef>
                <a:spcPct val="0"/>
              </a:spcBef>
              <a:spcAft>
                <a:spcPct val="35000"/>
              </a:spcAft>
            </a:pPr>
            <a:r>
              <a:rPr lang="fr-FR" sz="2000" dirty="0"/>
              <a:t>L</a:t>
            </a:r>
            <a:r>
              <a:rPr lang="fr-FR" sz="2000" kern="1200" dirty="0" smtClean="0"/>
              <a:t>es jeunes âgés de </a:t>
            </a:r>
            <a:r>
              <a:rPr lang="fr-FR" sz="2000" b="1" kern="1200" dirty="0" smtClean="0"/>
              <a:t>18 à 24 ans </a:t>
            </a:r>
            <a:r>
              <a:rPr lang="fr-FR" sz="2000" kern="1200" dirty="0" smtClean="0"/>
              <a:t>ont </a:t>
            </a:r>
            <a:r>
              <a:rPr lang="fr-FR" sz="2000" b="1" kern="1200" dirty="0" smtClean="0"/>
              <a:t>2,781</a:t>
            </a:r>
            <a:r>
              <a:rPr lang="fr-FR" sz="2000" kern="1200" dirty="0" smtClean="0"/>
              <a:t> fois plus de chance de tomber dans le groupe NEET que les enfants âgés de </a:t>
            </a:r>
            <a:r>
              <a:rPr lang="fr-FR" sz="2000" b="1" kern="1200" dirty="0" smtClean="0"/>
              <a:t>15 à 17 ans.</a:t>
            </a:r>
            <a:endParaRPr lang="fr-FR" sz="2000" b="1" kern="1200" dirty="0"/>
          </a:p>
        </p:txBody>
      </p:sp>
      <p:grpSp>
        <p:nvGrpSpPr>
          <p:cNvPr id="23" name="Anneau"/>
          <p:cNvGrpSpPr/>
          <p:nvPr/>
        </p:nvGrpSpPr>
        <p:grpSpPr>
          <a:xfrm>
            <a:off x="755576" y="2643286"/>
            <a:ext cx="2202989" cy="2202989"/>
            <a:chOff x="991184" y="2269373"/>
            <a:chExt cx="2202989" cy="2202989"/>
          </a:xfrm>
        </p:grpSpPr>
        <p:sp>
          <p:nvSpPr>
            <p:cNvPr id="31" name="Freeform 30"/>
            <p:cNvSpPr/>
            <p:nvPr/>
          </p:nvSpPr>
          <p:spPr>
            <a:xfrm>
              <a:off x="991184" y="2269373"/>
              <a:ext cx="2202989" cy="2202989"/>
            </a:xfrm>
            <a:custGeom>
              <a:avLst/>
              <a:gdLst>
                <a:gd name="rtl" fmla="*/ 1695864 w 2202989"/>
                <a:gd name="rtt" fmla="*/ 755852 h 2202989"/>
                <a:gd name="rtr" fmla="*/ 2182264 w 2202989"/>
                <a:gd name="rtb" fmla="*/ 899474 h 2202989"/>
              </a:gdLst>
              <a:ahLst/>
              <a:cxnLst/>
              <a:rect l="rtl" t="rtt" r="rtr" b="rtb"/>
              <a:pathLst>
                <a:path w="2202989" h="2202989">
                  <a:moveTo>
                    <a:pt x="1747316" y="209192"/>
                  </a:moveTo>
                  <a:cubicBezTo>
                    <a:pt x="2023439" y="409306"/>
                    <a:pt x="2202982" y="734431"/>
                    <a:pt x="2202982" y="1101491"/>
                  </a:cubicBezTo>
                  <a:cubicBezTo>
                    <a:pt x="2202982" y="1219759"/>
                    <a:pt x="2184342" y="1333674"/>
                    <a:pt x="2149688" y="1439966"/>
                  </a:cubicBezTo>
                  <a:lnTo>
                    <a:pt x="1730414" y="1304578"/>
                  </a:lnTo>
                  <a:cubicBezTo>
                    <a:pt x="1751219" y="1240703"/>
                    <a:pt x="1762387" y="1172401"/>
                    <a:pt x="1762387" y="1101491"/>
                  </a:cubicBezTo>
                  <a:cubicBezTo>
                    <a:pt x="1762387" y="881249"/>
                    <a:pt x="1654656" y="686170"/>
                    <a:pt x="1488984" y="566110"/>
                  </a:cubicBezTo>
                  <a:lnTo>
                    <a:pt x="1747316" y="209192"/>
                  </a:lnTo>
                  <a:close/>
                </a:path>
              </a:pathLst>
            </a:custGeom>
            <a:solidFill>
              <a:srgbClr val="EE7C31"/>
            </a:solidFill>
            <a:ln w="7600" cap="flat">
              <a:solidFill>
                <a:srgbClr val="EE7C31"/>
              </a:solidFill>
              <a:bevel/>
            </a:ln>
          </p:spPr>
          <p:txBody>
            <a:bodyPr wrap="square" lIns="0" tIns="0" rIns="0" bIns="0" rtlCol="0" anchor="ctr"/>
            <a:lstStyle/>
            <a:p>
              <a:pPr algn="ctr">
                <a:lnSpc>
                  <a:spcPct val="100000"/>
                </a:lnSpc>
              </a:pPr>
              <a:r>
                <a:rPr sz="1520">
                  <a:solidFill>
                    <a:srgbClr val="000000"/>
                  </a:solidFill>
                  <a:latin typeface="Arial"/>
                </a:rPr>
                <a:t>20%</a:t>
              </a:r>
            </a:p>
          </p:txBody>
        </p:sp>
        <p:sp>
          <p:nvSpPr>
            <p:cNvPr id="32" name="Freeform 31"/>
            <p:cNvSpPr/>
            <p:nvPr/>
          </p:nvSpPr>
          <p:spPr>
            <a:xfrm>
              <a:off x="991184" y="2269373"/>
              <a:ext cx="2202989" cy="2202989"/>
            </a:xfrm>
            <a:custGeom>
              <a:avLst/>
              <a:gdLst>
                <a:gd name="rtl" fmla="*/ 20724 w 2202989"/>
                <a:gd name="rtt" fmla="*/ 1303508 h 2202989"/>
                <a:gd name="rtr" fmla="*/ 507124 w 2202989"/>
                <a:gd name="rtb" fmla="*/ 1447129 h 2202989"/>
              </a:gdLst>
              <a:ahLst/>
              <a:cxnLst/>
              <a:rect l="rtl" t="rtt" r="rtr" b="rtb"/>
              <a:pathLst>
                <a:path w="2202989" h="2202989">
                  <a:moveTo>
                    <a:pt x="2149698" y="1439972"/>
                  </a:moveTo>
                  <a:cubicBezTo>
                    <a:pt x="2006877" y="1882939"/>
                    <a:pt x="1591559" y="2202982"/>
                    <a:pt x="1101491" y="2202982"/>
                  </a:cubicBezTo>
                  <a:cubicBezTo>
                    <a:pt x="493154" y="2202982"/>
                    <a:pt x="0" y="1709827"/>
                    <a:pt x="0" y="1101491"/>
                  </a:cubicBezTo>
                  <a:cubicBezTo>
                    <a:pt x="0" y="493154"/>
                    <a:pt x="493154" y="0"/>
                    <a:pt x="1101491" y="0"/>
                  </a:cubicBezTo>
                  <a:cubicBezTo>
                    <a:pt x="1342768" y="0"/>
                    <a:pt x="1565926" y="77576"/>
                    <a:pt x="1747311" y="209191"/>
                  </a:cubicBezTo>
                  <a:lnTo>
                    <a:pt x="1488984" y="566112"/>
                  </a:lnTo>
                  <a:cubicBezTo>
                    <a:pt x="1380144" y="487137"/>
                    <a:pt x="1246253" y="440595"/>
                    <a:pt x="1101491" y="440595"/>
                  </a:cubicBezTo>
                  <a:cubicBezTo>
                    <a:pt x="736488" y="440595"/>
                    <a:pt x="440595" y="736488"/>
                    <a:pt x="440595" y="1101491"/>
                  </a:cubicBezTo>
                  <a:cubicBezTo>
                    <a:pt x="440595" y="1466494"/>
                    <a:pt x="736488" y="1762387"/>
                    <a:pt x="1101491" y="1762387"/>
                  </a:cubicBezTo>
                  <a:cubicBezTo>
                    <a:pt x="1395583" y="1762387"/>
                    <a:pt x="1644810" y="1570295"/>
                    <a:pt x="1730410" y="1304578"/>
                  </a:cubicBezTo>
                  <a:lnTo>
                    <a:pt x="2149698" y="1439972"/>
                  </a:lnTo>
                  <a:close/>
                </a:path>
              </a:pathLst>
            </a:custGeom>
            <a:solidFill>
              <a:srgbClr val="3498DB"/>
            </a:solidFill>
            <a:ln w="7600" cap="flat">
              <a:solidFill>
                <a:srgbClr val="3498DB"/>
              </a:solidFill>
              <a:bevel/>
            </a:ln>
          </p:spPr>
          <p:txBody>
            <a:bodyPr wrap="square" lIns="0" tIns="0" rIns="0" bIns="0" rtlCol="0" anchor="ctr"/>
            <a:lstStyle/>
            <a:p>
              <a:pPr algn="ctr">
                <a:lnSpc>
                  <a:spcPct val="100000"/>
                </a:lnSpc>
              </a:pPr>
              <a:r>
                <a:rPr sz="1520">
                  <a:solidFill>
                    <a:srgbClr val="000000"/>
                  </a:solidFill>
                  <a:latin typeface="Arial"/>
                </a:rPr>
                <a:t>80%</a:t>
              </a:r>
            </a:p>
          </p:txBody>
        </p:sp>
        <p:grpSp>
          <p:nvGrpSpPr>
            <p:cNvPr id="33" name="Group 32"/>
            <p:cNvGrpSpPr/>
            <p:nvPr/>
          </p:nvGrpSpPr>
          <p:grpSpPr>
            <a:xfrm>
              <a:off x="3346173" y="2379522"/>
              <a:ext cx="169467" cy="169467"/>
              <a:chOff x="3346173" y="2379522"/>
              <a:chExt cx="169467" cy="169467"/>
            </a:xfrm>
          </p:grpSpPr>
          <p:sp>
            <p:nvSpPr>
              <p:cNvPr id="34" name="Freeform 33"/>
              <p:cNvSpPr/>
              <p:nvPr/>
            </p:nvSpPr>
            <p:spPr>
              <a:xfrm>
                <a:off x="3360513" y="2965187"/>
                <a:ext cx="169467" cy="169467"/>
              </a:xfrm>
              <a:custGeom>
                <a:avLst/>
                <a:gdLst>
                  <a:gd name="rtl" fmla="*/ 198963 w 169467"/>
                  <a:gd name="rtt" fmla="*/ -71066 h 169467"/>
                  <a:gd name="rtr" fmla="*/ 1361763 w 169467"/>
                  <a:gd name="rtb" fmla="*/ 240534 h 169467"/>
                </a:gdLst>
                <a:ahLst/>
                <a:cxnLst/>
                <a:rect l="rtl" t="rtt" r="rtr" b="rtb"/>
                <a:pathLst>
                  <a:path w="169467" h="169467">
                    <a:moveTo>
                      <a:pt x="0" y="0"/>
                    </a:moveTo>
                    <a:moveTo>
                      <a:pt x="169468" y="84734"/>
                    </a:moveTo>
                    <a:cubicBezTo>
                      <a:pt x="169468" y="131531"/>
                      <a:pt x="131531" y="169468"/>
                      <a:pt x="84734" y="169468"/>
                    </a:cubicBezTo>
                    <a:cubicBezTo>
                      <a:pt x="37937" y="169468"/>
                      <a:pt x="0" y="131531"/>
                      <a:pt x="0" y="84734"/>
                    </a:cubicBezTo>
                    <a:cubicBezTo>
                      <a:pt x="0" y="37937"/>
                      <a:pt x="37937" y="0"/>
                      <a:pt x="84734" y="0"/>
                    </a:cubicBezTo>
                    <a:cubicBezTo>
                      <a:pt x="131531" y="0"/>
                      <a:pt x="169468" y="37937"/>
                      <a:pt x="169468" y="84734"/>
                    </a:cubicBezTo>
                    <a:close/>
                    <a:lnTo>
                      <a:pt x="169468" y="84734"/>
                    </a:lnTo>
                    <a:close/>
                  </a:path>
                </a:pathLst>
              </a:custGeom>
              <a:solidFill>
                <a:srgbClr val="EE7C31"/>
              </a:solidFill>
              <a:ln w="7600" cap="flat">
                <a:solidFill>
                  <a:srgbClr val="EE7C31"/>
                </a:solidFill>
                <a:bevel/>
              </a:ln>
            </p:spPr>
            <p:txBody>
              <a:bodyPr wrap="square" lIns="0" tIns="0" rIns="0" bIns="0" rtlCol="0" anchor="ctr"/>
              <a:lstStyle/>
              <a:p>
                <a:pPr algn="ctr">
                  <a:lnSpc>
                    <a:spcPct val="100000"/>
                  </a:lnSpc>
                </a:pPr>
                <a:r>
                  <a:rPr sz="1520">
                    <a:solidFill>
                      <a:srgbClr val="000000"/>
                    </a:solidFill>
                    <a:latin typeface="Arial"/>
                  </a:rPr>
                  <a:t>15 à 17 ans</a:t>
                </a:r>
              </a:p>
            </p:txBody>
          </p:sp>
          <p:sp>
            <p:nvSpPr>
              <p:cNvPr id="35" name="Freeform 34"/>
              <p:cNvSpPr/>
              <p:nvPr/>
            </p:nvSpPr>
            <p:spPr>
              <a:xfrm>
                <a:off x="3360513" y="3180258"/>
                <a:ext cx="169467" cy="169467"/>
              </a:xfrm>
              <a:custGeom>
                <a:avLst/>
                <a:gdLst>
                  <a:gd name="rtl" fmla="*/ 198963 w 169467"/>
                  <a:gd name="rtt" fmla="*/ -71066 h 169467"/>
                  <a:gd name="rtr" fmla="*/ 1361763 w 169467"/>
                  <a:gd name="rtb" fmla="*/ 240534 h 169467"/>
                </a:gdLst>
                <a:ahLst/>
                <a:cxnLst/>
                <a:rect l="rtl" t="rtt" r="rtr" b="rtb"/>
                <a:pathLst>
                  <a:path w="169467" h="169467">
                    <a:moveTo>
                      <a:pt x="0" y="0"/>
                    </a:moveTo>
                    <a:moveTo>
                      <a:pt x="169468" y="84734"/>
                    </a:moveTo>
                    <a:cubicBezTo>
                      <a:pt x="169468" y="131531"/>
                      <a:pt x="131531" y="169468"/>
                      <a:pt x="84734" y="169468"/>
                    </a:cubicBezTo>
                    <a:cubicBezTo>
                      <a:pt x="37937" y="169468"/>
                      <a:pt x="0" y="131531"/>
                      <a:pt x="0" y="84734"/>
                    </a:cubicBezTo>
                    <a:cubicBezTo>
                      <a:pt x="0" y="37937"/>
                      <a:pt x="37937" y="0"/>
                      <a:pt x="84734" y="0"/>
                    </a:cubicBezTo>
                    <a:cubicBezTo>
                      <a:pt x="131531" y="0"/>
                      <a:pt x="169468" y="37937"/>
                      <a:pt x="169468" y="84734"/>
                    </a:cubicBezTo>
                    <a:close/>
                    <a:lnTo>
                      <a:pt x="169468" y="84734"/>
                    </a:lnTo>
                    <a:close/>
                  </a:path>
                </a:pathLst>
              </a:custGeom>
              <a:solidFill>
                <a:srgbClr val="3498DB"/>
              </a:solidFill>
              <a:ln w="7600" cap="flat">
                <a:solidFill>
                  <a:srgbClr val="3498DB"/>
                </a:solidFill>
                <a:bevel/>
              </a:ln>
            </p:spPr>
            <p:txBody>
              <a:bodyPr wrap="square" lIns="0" tIns="0" rIns="0" bIns="0" rtlCol="0" anchor="ctr"/>
              <a:lstStyle/>
              <a:p>
                <a:pPr algn="ctr">
                  <a:lnSpc>
                    <a:spcPct val="100000"/>
                  </a:lnSpc>
                </a:pPr>
                <a:r>
                  <a:rPr sz="1520">
                    <a:solidFill>
                      <a:srgbClr val="000000"/>
                    </a:solidFill>
                    <a:latin typeface="Arial"/>
                  </a:rPr>
                  <a:t>18 à 24 ans</a:t>
                </a:r>
              </a:p>
            </p:txBody>
          </p:sp>
        </p:grpSp>
      </p:grpSp>
      <p:sp>
        <p:nvSpPr>
          <p:cNvPr id="4" name="TextBox 3"/>
          <p:cNvSpPr txBox="1"/>
          <p:nvPr/>
        </p:nvSpPr>
        <p:spPr>
          <a:xfrm>
            <a:off x="6970579" y="4846275"/>
            <a:ext cx="1532488" cy="646331"/>
          </a:xfrm>
          <a:prstGeom prst="rect">
            <a:avLst/>
          </a:prstGeom>
          <a:noFill/>
        </p:spPr>
        <p:txBody>
          <a:bodyPr wrap="square" rtlCol="0">
            <a:spAutoFit/>
          </a:bodyPr>
          <a:lstStyle/>
          <a:p>
            <a:r>
              <a:rPr lang="fr-FR" dirty="0" smtClean="0"/>
              <a:t>36,9% </a:t>
            </a:r>
            <a:r>
              <a:rPr lang="fr-FR" dirty="0"/>
              <a:t>T</a:t>
            </a:r>
            <a:r>
              <a:rPr lang="fr-FR" dirty="0" smtClean="0"/>
              <a:t>anger</a:t>
            </a:r>
          </a:p>
          <a:p>
            <a:r>
              <a:rPr lang="fr-FR" dirty="0" smtClean="0"/>
              <a:t>15,4%</a:t>
            </a:r>
            <a:endParaRPr lang="fr-FR" dirty="0"/>
          </a:p>
        </p:txBody>
      </p:sp>
    </p:spTree>
    <p:extLst>
      <p:ext uri="{BB962C8B-B14F-4D97-AF65-F5344CB8AC3E}">
        <p14:creationId xmlns:p14="http://schemas.microsoft.com/office/powerpoint/2010/main" val="3488155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42"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198" y="1873600"/>
            <a:ext cx="2674641" cy="417135"/>
          </a:xfrm>
        </p:spPr>
        <p:txBody>
          <a:bodyPr>
            <a:normAutofit fontScale="85000" lnSpcReduction="20000"/>
          </a:bodyPr>
          <a:lstStyle/>
          <a:p>
            <a:pPr marL="0" indent="0">
              <a:lnSpc>
                <a:spcPct val="107000"/>
              </a:lnSpc>
              <a:spcAft>
                <a:spcPts val="800"/>
              </a:spcAft>
              <a:buNone/>
              <a:tabLst>
                <a:tab pos="728980" algn="l"/>
              </a:tabLst>
            </a:pPr>
            <a:r>
              <a:rPr lang="fr-FR" sz="1900" b="1" dirty="0">
                <a:solidFill>
                  <a:schemeClr val="bg1">
                    <a:lumMod val="50000"/>
                  </a:schemeClr>
                </a:solidFill>
              </a:rPr>
              <a:t>Analyse par niveau </a:t>
            </a:r>
            <a:r>
              <a:rPr lang="fr-FR" sz="1900" b="1" dirty="0" smtClean="0">
                <a:solidFill>
                  <a:schemeClr val="bg1">
                    <a:lumMod val="50000"/>
                  </a:schemeClr>
                </a:solidFill>
              </a:rPr>
              <a:t>scolaire </a:t>
            </a:r>
            <a:endParaRPr lang="fr-FR" sz="1900" b="1" dirty="0">
              <a:solidFill>
                <a:schemeClr val="bg1">
                  <a:lumMod val="50000"/>
                </a:schemeClr>
              </a:solidFill>
            </a:endParaRPr>
          </a:p>
          <a:p>
            <a:pPr marL="0" indent="0">
              <a:buNone/>
            </a:pPr>
            <a:endParaRPr lang="fr-FR" dirty="0"/>
          </a:p>
        </p:txBody>
      </p:sp>
      <p:pic>
        <p:nvPicPr>
          <p:cNvPr id="36" name="Picture 35"/>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pic>
        <p:nvPicPr>
          <p:cNvPr id="38" name="Picture 37"/>
          <p:cNvPicPr>
            <a:picLocks noChangeAspect="1"/>
          </p:cNvPicPr>
          <p:nvPr/>
        </p:nvPicPr>
        <p:blipFill>
          <a:blip r:embed="rId4"/>
          <a:stretch>
            <a:fillRect/>
          </a:stretch>
        </p:blipFill>
        <p:spPr>
          <a:xfrm>
            <a:off x="1928012" y="2083995"/>
            <a:ext cx="516490" cy="926732"/>
          </a:xfrm>
          <a:prstGeom prst="rect">
            <a:avLst/>
          </a:prstGeom>
        </p:spPr>
      </p:pic>
      <p:pic>
        <p:nvPicPr>
          <p:cNvPr id="37" name="Picture 36"/>
          <p:cNvPicPr>
            <a:picLocks noChangeAspect="1"/>
          </p:cNvPicPr>
          <p:nvPr/>
        </p:nvPicPr>
        <p:blipFill>
          <a:blip r:embed="rId5"/>
          <a:stretch>
            <a:fillRect/>
          </a:stretch>
        </p:blipFill>
        <p:spPr>
          <a:xfrm>
            <a:off x="1117528" y="2211798"/>
            <a:ext cx="761434" cy="798929"/>
          </a:xfrm>
          <a:prstGeom prst="rect">
            <a:avLst/>
          </a:prstGeom>
        </p:spPr>
      </p:pic>
      <p:sp>
        <p:nvSpPr>
          <p:cNvPr id="39" name="Freeform 38"/>
          <p:cNvSpPr/>
          <p:nvPr/>
        </p:nvSpPr>
        <p:spPr>
          <a:xfrm>
            <a:off x="2699792" y="2388147"/>
            <a:ext cx="5545334" cy="810988"/>
          </a:xfrm>
          <a:custGeom>
            <a:avLst/>
            <a:gdLst>
              <a:gd name="connsiteX0" fmla="*/ 0 w 5545334"/>
              <a:gd name="connsiteY0" fmla="*/ 0 h 810988"/>
              <a:gd name="connsiteX1" fmla="*/ 5545334 w 5545334"/>
              <a:gd name="connsiteY1" fmla="*/ 0 h 810988"/>
              <a:gd name="connsiteX2" fmla="*/ 5545334 w 5545334"/>
              <a:gd name="connsiteY2" fmla="*/ 810988 h 810988"/>
              <a:gd name="connsiteX3" fmla="*/ 0 w 5545334"/>
              <a:gd name="connsiteY3" fmla="*/ 810988 h 810988"/>
              <a:gd name="connsiteX4" fmla="*/ 0 w 5545334"/>
              <a:gd name="connsiteY4" fmla="*/ 0 h 810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5334" h="810988">
                <a:moveTo>
                  <a:pt x="0" y="0"/>
                </a:moveTo>
                <a:lnTo>
                  <a:pt x="5545334" y="0"/>
                </a:lnTo>
                <a:lnTo>
                  <a:pt x="5545334" y="810988"/>
                </a:lnTo>
                <a:lnTo>
                  <a:pt x="0" y="810988"/>
                </a:lnTo>
                <a:lnTo>
                  <a:pt x="0" y="0"/>
                </a:lnTo>
                <a:close/>
              </a:path>
            </a:pathLst>
          </a:custGeom>
          <a:ln>
            <a:noFill/>
          </a:ln>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3180" tIns="43180" rIns="43180" bIns="43180" numCol="1" spcCol="1270" anchor="ctr" anchorCtr="0">
            <a:noAutofit/>
          </a:bodyPr>
          <a:lstStyle/>
          <a:p>
            <a:pPr defTabSz="755650">
              <a:lnSpc>
                <a:spcPct val="90000"/>
              </a:lnSpc>
              <a:spcBef>
                <a:spcPct val="0"/>
              </a:spcBef>
              <a:spcAft>
                <a:spcPct val="35000"/>
              </a:spcAft>
            </a:pPr>
            <a:r>
              <a:rPr lang="fr-FR" sz="1700" kern="1200" dirty="0" smtClean="0"/>
              <a:t>Les </a:t>
            </a:r>
            <a:r>
              <a:rPr lang="fr-FR" sz="1700" kern="1200" dirty="0" smtClean="0"/>
              <a:t>jeunes </a:t>
            </a:r>
            <a:r>
              <a:rPr lang="fr-FR" sz="1700" b="1" kern="1200" dirty="0" smtClean="0"/>
              <a:t>sans niveau d'éducation , l</a:t>
            </a:r>
            <a:r>
              <a:rPr lang="fr-FR" sz="1700" dirty="0" smtClean="0"/>
              <a:t>es </a:t>
            </a:r>
            <a:r>
              <a:rPr lang="fr-FR" sz="1700" dirty="0"/>
              <a:t>jeunes qui ont le niveau de scolarité </a:t>
            </a:r>
            <a:r>
              <a:rPr lang="fr-FR" sz="1700" b="1" dirty="0" smtClean="0"/>
              <a:t>primaire </a:t>
            </a:r>
            <a:r>
              <a:rPr lang="fr-FR" sz="1700" dirty="0" smtClean="0"/>
              <a:t>et</a:t>
            </a:r>
            <a:r>
              <a:rPr lang="fr-FR" sz="1700" b="1" dirty="0" smtClean="0"/>
              <a:t> </a:t>
            </a:r>
            <a:r>
              <a:rPr lang="fr-FR" sz="1700" dirty="0" smtClean="0"/>
              <a:t>Les </a:t>
            </a:r>
            <a:r>
              <a:rPr lang="fr-FR" sz="1700" dirty="0"/>
              <a:t>jeunes ayant un niveau </a:t>
            </a:r>
            <a:r>
              <a:rPr lang="fr-FR" sz="1700" b="1" dirty="0"/>
              <a:t>secondaire </a:t>
            </a:r>
            <a:r>
              <a:rPr lang="fr-FR" sz="1700" kern="1200" dirty="0" smtClean="0"/>
              <a:t>ont respectivement </a:t>
            </a:r>
            <a:r>
              <a:rPr lang="fr-FR" sz="1700" b="1" kern="1200" dirty="0" smtClean="0"/>
              <a:t>12,45</a:t>
            </a:r>
            <a:r>
              <a:rPr lang="fr-FR" sz="1700" dirty="0"/>
              <a:t>,</a:t>
            </a:r>
            <a:r>
              <a:rPr lang="fr-FR" sz="1700" b="1" dirty="0"/>
              <a:t> </a:t>
            </a:r>
            <a:r>
              <a:rPr lang="fr-FR" sz="1700" b="1" dirty="0" smtClean="0"/>
              <a:t>11,547 et </a:t>
            </a:r>
            <a:r>
              <a:rPr lang="fr-FR" sz="1700" b="1" dirty="0"/>
              <a:t>2,023</a:t>
            </a:r>
            <a:r>
              <a:rPr lang="fr-FR" sz="1700" b="1" dirty="0" smtClean="0"/>
              <a:t> </a:t>
            </a:r>
            <a:r>
              <a:rPr lang="fr-FR" sz="1700" kern="1200" dirty="0" smtClean="0"/>
              <a:t>fois plus </a:t>
            </a:r>
            <a:r>
              <a:rPr lang="fr-FR" sz="1700" dirty="0"/>
              <a:t>de chance d'être NEETs que ceux qui ont un </a:t>
            </a:r>
            <a:r>
              <a:rPr lang="fr-FR" sz="1700" b="1" dirty="0"/>
              <a:t>niveau </a:t>
            </a:r>
            <a:r>
              <a:rPr lang="fr-FR" sz="1700" b="1" dirty="0" smtClean="0"/>
              <a:t>supérieur.</a:t>
            </a:r>
            <a:endParaRPr lang="fr-FR" sz="1700" kern="1200" dirty="0"/>
          </a:p>
        </p:txBody>
      </p:sp>
      <p:sp>
        <p:nvSpPr>
          <p:cNvPr id="40" name="Espace réservé du contenu 2"/>
          <p:cNvSpPr txBox="1">
            <a:spLocks/>
          </p:cNvSpPr>
          <p:nvPr/>
        </p:nvSpPr>
        <p:spPr>
          <a:xfrm>
            <a:off x="467544" y="3491170"/>
            <a:ext cx="3178696" cy="52064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7000"/>
              </a:lnSpc>
              <a:spcAft>
                <a:spcPts val="800"/>
              </a:spcAft>
              <a:buFont typeface="Arial" pitchFamily="34" charset="0"/>
              <a:buNone/>
              <a:tabLst>
                <a:tab pos="728980" algn="l"/>
              </a:tabLst>
            </a:pPr>
            <a:r>
              <a:rPr lang="fr-FR" sz="1600" b="1" dirty="0" smtClean="0">
                <a:solidFill>
                  <a:schemeClr val="bg1">
                    <a:lumMod val="50000"/>
                  </a:schemeClr>
                </a:solidFill>
              </a:rPr>
              <a:t>Analyse par état matrimonial</a:t>
            </a:r>
          </a:p>
          <a:p>
            <a:pPr marL="0" indent="0">
              <a:buFont typeface="Arial" pitchFamily="34" charset="0"/>
              <a:buNone/>
            </a:pPr>
            <a:endParaRPr lang="fr-FR" dirty="0"/>
          </a:p>
        </p:txBody>
      </p:sp>
      <p:sp>
        <p:nvSpPr>
          <p:cNvPr id="41" name="Freeform 40"/>
          <p:cNvSpPr/>
          <p:nvPr/>
        </p:nvSpPr>
        <p:spPr>
          <a:xfrm>
            <a:off x="2190550" y="3959303"/>
            <a:ext cx="6020866" cy="880533"/>
          </a:xfrm>
          <a:custGeom>
            <a:avLst/>
            <a:gdLst>
              <a:gd name="connsiteX0" fmla="*/ 0 w 6020866"/>
              <a:gd name="connsiteY0" fmla="*/ 0 h 880533"/>
              <a:gd name="connsiteX1" fmla="*/ 6020866 w 6020866"/>
              <a:gd name="connsiteY1" fmla="*/ 0 h 880533"/>
              <a:gd name="connsiteX2" fmla="*/ 6020866 w 6020866"/>
              <a:gd name="connsiteY2" fmla="*/ 880533 h 880533"/>
              <a:gd name="connsiteX3" fmla="*/ 0 w 6020866"/>
              <a:gd name="connsiteY3" fmla="*/ 880533 h 880533"/>
              <a:gd name="connsiteX4" fmla="*/ 0 w 6020866"/>
              <a:gd name="connsiteY4" fmla="*/ 0 h 880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0866" h="880533">
                <a:moveTo>
                  <a:pt x="0" y="0"/>
                </a:moveTo>
                <a:lnTo>
                  <a:pt x="6020866" y="0"/>
                </a:lnTo>
                <a:lnTo>
                  <a:pt x="6020866" y="880533"/>
                </a:lnTo>
                <a:lnTo>
                  <a:pt x="0" y="880533"/>
                </a:lnTo>
                <a:lnTo>
                  <a:pt x="0" y="0"/>
                </a:lnTo>
                <a:close/>
              </a:path>
            </a:pathLst>
          </a:custGeom>
          <a:ln>
            <a:noFill/>
          </a:ln>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defTabSz="800100">
              <a:lnSpc>
                <a:spcPct val="90000"/>
              </a:lnSpc>
              <a:spcBef>
                <a:spcPct val="0"/>
              </a:spcBef>
              <a:spcAft>
                <a:spcPct val="35000"/>
              </a:spcAft>
            </a:pPr>
            <a:r>
              <a:rPr lang="fr-FR" dirty="0"/>
              <a:t>Le taux de NEET des jeunes célibataires est très faible comparé aux autres </a:t>
            </a:r>
            <a:r>
              <a:rPr lang="fr-FR" dirty="0" smtClean="0"/>
              <a:t>catégories. </a:t>
            </a:r>
            <a:r>
              <a:rPr lang="fr-FR" dirty="0" smtClean="0"/>
              <a:t>L</a:t>
            </a:r>
            <a:r>
              <a:rPr lang="fr-FR" sz="1800" kern="1200" dirty="0" smtClean="0"/>
              <a:t>es jeunes </a:t>
            </a:r>
            <a:r>
              <a:rPr lang="fr-FR" sz="1800" b="1" kern="1200" dirty="0" smtClean="0"/>
              <a:t>mariés</a:t>
            </a:r>
            <a:r>
              <a:rPr lang="fr-FR" dirty="0"/>
              <a:t> et les </a:t>
            </a:r>
            <a:r>
              <a:rPr lang="fr-FR" b="1" dirty="0" smtClean="0"/>
              <a:t>divorcé </a:t>
            </a:r>
            <a:r>
              <a:rPr lang="fr-FR" b="1" dirty="0"/>
              <a:t>ou </a:t>
            </a:r>
            <a:r>
              <a:rPr lang="fr-FR" b="1" dirty="0" smtClean="0"/>
              <a:t>veufs </a:t>
            </a:r>
            <a:r>
              <a:rPr lang="fr-FR" sz="1800" kern="1200" dirty="0" smtClean="0"/>
              <a:t>ont, respectivement, </a:t>
            </a:r>
            <a:r>
              <a:rPr lang="fr-FR" b="1" dirty="0" smtClean="0"/>
              <a:t>3.528 et </a:t>
            </a:r>
            <a:r>
              <a:rPr lang="en-GB" b="1" dirty="0" smtClean="0"/>
              <a:t>2.070</a:t>
            </a:r>
            <a:r>
              <a:rPr lang="fr-FR" b="1" dirty="0" smtClean="0"/>
              <a:t> </a:t>
            </a:r>
            <a:r>
              <a:rPr lang="fr-FR" sz="1800" kern="1200" dirty="0" smtClean="0"/>
              <a:t>fois plus de chances d'être NEET que ceux qui sont </a:t>
            </a:r>
            <a:r>
              <a:rPr lang="fr-FR" sz="1800" b="1" kern="1200" dirty="0" smtClean="0"/>
              <a:t>célibataires.</a:t>
            </a:r>
            <a:endParaRPr lang="fr-FR" sz="1800" kern="1200" dirty="0"/>
          </a:p>
        </p:txBody>
      </p:sp>
      <p:sp>
        <p:nvSpPr>
          <p:cNvPr id="42" name="Titre 1"/>
          <p:cNvSpPr>
            <a:spLocks noGrp="1"/>
          </p:cNvSpPr>
          <p:nvPr>
            <p:ph type="title"/>
          </p:nvPr>
        </p:nvSpPr>
        <p:spPr>
          <a:xfrm>
            <a:off x="467544" y="764704"/>
            <a:ext cx="8229600" cy="1143000"/>
          </a:xfrm>
        </p:spPr>
        <p:txBody>
          <a:bodyPr>
            <a:normAutofit/>
          </a:bodyPr>
          <a:lstStyle/>
          <a:p>
            <a:r>
              <a:rPr lang="fr-FR" sz="2400" dirty="0" smtClean="0">
                <a:solidFill>
                  <a:schemeClr val="accent2">
                    <a:lumMod val="50000"/>
                  </a:schemeClr>
                </a:solidFill>
              </a:rPr>
              <a:t>Quelques</a:t>
            </a:r>
            <a:r>
              <a:rPr lang="fr-FR" sz="2400" dirty="0">
                <a:solidFill>
                  <a:schemeClr val="accent2">
                    <a:lumMod val="50000"/>
                  </a:schemeClr>
                </a:solidFill>
              </a:rPr>
              <a:t> caractéristiques démographiques, culturelles et socio-structurelles des NEETs âgés de 15 à </a:t>
            </a:r>
            <a:r>
              <a:rPr lang="fr-FR" sz="2400" dirty="0" smtClean="0">
                <a:solidFill>
                  <a:schemeClr val="accent2">
                    <a:lumMod val="50000"/>
                  </a:schemeClr>
                </a:solidFill>
              </a:rPr>
              <a:t>24 ans</a:t>
            </a:r>
            <a:endParaRPr lang="fr-FR" sz="2400" dirty="0"/>
          </a:p>
        </p:txBody>
      </p:sp>
      <p:sp>
        <p:nvSpPr>
          <p:cNvPr id="43" name="Espace réservé du contenu 2"/>
          <p:cNvSpPr txBox="1">
            <a:spLocks/>
          </p:cNvSpPr>
          <p:nvPr/>
        </p:nvSpPr>
        <p:spPr>
          <a:xfrm>
            <a:off x="474240" y="4930551"/>
            <a:ext cx="5082888" cy="5293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7000"/>
              </a:lnSpc>
              <a:spcAft>
                <a:spcPts val="800"/>
              </a:spcAft>
              <a:buFont typeface="Arial" pitchFamily="34" charset="0"/>
              <a:buNone/>
              <a:tabLst>
                <a:tab pos="728980" algn="l"/>
              </a:tabLst>
            </a:pPr>
            <a:r>
              <a:rPr lang="fr-FR" sz="1600" b="1" dirty="0" smtClean="0">
                <a:solidFill>
                  <a:schemeClr val="bg1">
                    <a:lumMod val="50000"/>
                  </a:schemeClr>
                </a:solidFill>
              </a:rPr>
              <a:t>Analyse par taille du ménage</a:t>
            </a:r>
          </a:p>
          <a:p>
            <a:pPr marL="0" indent="0">
              <a:buFont typeface="Arial" pitchFamily="34" charset="0"/>
              <a:buNone/>
            </a:pPr>
            <a:endParaRPr lang="fr-FR" dirty="0"/>
          </a:p>
        </p:txBody>
      </p:sp>
      <p:pic>
        <p:nvPicPr>
          <p:cNvPr id="44" name="Picture 43"/>
          <p:cNvPicPr>
            <a:picLocks noChangeAspect="1"/>
          </p:cNvPicPr>
          <p:nvPr/>
        </p:nvPicPr>
        <p:blipFill>
          <a:blip r:embed="rId6"/>
          <a:stretch>
            <a:fillRect/>
          </a:stretch>
        </p:blipFill>
        <p:spPr>
          <a:xfrm>
            <a:off x="1307604" y="5230580"/>
            <a:ext cx="973828" cy="821301"/>
          </a:xfrm>
          <a:prstGeom prst="rect">
            <a:avLst/>
          </a:prstGeom>
        </p:spPr>
      </p:pic>
      <p:sp>
        <p:nvSpPr>
          <p:cNvPr id="45" name="TextBox 44"/>
          <p:cNvSpPr txBox="1"/>
          <p:nvPr/>
        </p:nvSpPr>
        <p:spPr>
          <a:xfrm>
            <a:off x="2699792" y="5394204"/>
            <a:ext cx="5082888" cy="584775"/>
          </a:xfrm>
          <a:prstGeom prst="rect">
            <a:avLst/>
          </a:prstGeom>
          <a:noFill/>
        </p:spPr>
        <p:txBody>
          <a:bodyPr wrap="square" rtlCol="0">
            <a:spAutoFit/>
          </a:bodyPr>
          <a:lstStyle/>
          <a:p>
            <a:r>
              <a:rPr lang="fr-FR" sz="1600" dirty="0"/>
              <a:t>4 jeunes </a:t>
            </a:r>
            <a:r>
              <a:rPr lang="fr-FR" sz="1600" dirty="0" smtClean="0"/>
              <a:t>NEETs sur dix résident </a:t>
            </a:r>
            <a:r>
              <a:rPr lang="fr-FR" sz="1600" dirty="0"/>
              <a:t>dans un </a:t>
            </a:r>
            <a:r>
              <a:rPr lang="fr-FR" sz="1600" dirty="0" smtClean="0"/>
              <a:t>ménage de 6 personnes ou plus.</a:t>
            </a:r>
            <a:endParaRPr lang="fr-FR" sz="1600" dirty="0"/>
          </a:p>
        </p:txBody>
      </p:sp>
      <p:grpSp>
        <p:nvGrpSpPr>
          <p:cNvPr id="46" name="Couple"/>
          <p:cNvGrpSpPr/>
          <p:nvPr/>
        </p:nvGrpSpPr>
        <p:grpSpPr>
          <a:xfrm>
            <a:off x="1123039" y="3959303"/>
            <a:ext cx="755923" cy="825984"/>
            <a:chOff x="4154421" y="2935027"/>
            <a:chExt cx="836000" cy="988000"/>
          </a:xfrm>
        </p:grpSpPr>
        <p:grpSp>
          <p:nvGrpSpPr>
            <p:cNvPr id="47" name="Group 46"/>
            <p:cNvGrpSpPr/>
            <p:nvPr/>
          </p:nvGrpSpPr>
          <p:grpSpPr>
            <a:xfrm>
              <a:off x="4153754" y="2943324"/>
              <a:ext cx="411972" cy="975756"/>
              <a:chOff x="4153754" y="2943324"/>
              <a:chExt cx="411972" cy="975756"/>
            </a:xfrm>
          </p:grpSpPr>
          <p:sp>
            <p:nvSpPr>
              <p:cNvPr id="51" name="Freeform 50"/>
              <p:cNvSpPr/>
              <p:nvPr/>
            </p:nvSpPr>
            <p:spPr>
              <a:xfrm>
                <a:off x="4276941" y="2943249"/>
                <a:ext cx="162646" cy="161996"/>
              </a:xfrm>
              <a:custGeom>
                <a:avLst/>
                <a:gdLst/>
                <a:ahLst/>
                <a:cxnLst/>
                <a:rect l="0" t="0" r="0" b="0"/>
                <a:pathLst>
                  <a:path w="162646" h="161996">
                    <a:moveTo>
                      <a:pt x="0" y="80998"/>
                    </a:moveTo>
                    <a:cubicBezTo>
                      <a:pt x="0" y="36167"/>
                      <a:pt x="36312" y="0"/>
                      <a:pt x="81323" y="0"/>
                    </a:cubicBezTo>
                    <a:cubicBezTo>
                      <a:pt x="126095" y="0"/>
                      <a:pt x="162646" y="36167"/>
                      <a:pt x="162646" y="80998"/>
                    </a:cubicBezTo>
                    <a:cubicBezTo>
                      <a:pt x="162646" y="125592"/>
                      <a:pt x="126095" y="161996"/>
                      <a:pt x="81323" y="161996"/>
                    </a:cubicBezTo>
                    <a:cubicBezTo>
                      <a:pt x="36312" y="161996"/>
                      <a:pt x="0" y="125592"/>
                      <a:pt x="0" y="80998"/>
                    </a:cubicBezTo>
                    <a:close/>
                  </a:path>
                </a:pathLst>
              </a:custGeom>
              <a:solidFill>
                <a:srgbClr val="DD7195"/>
              </a:solidFill>
              <a:ln w="7600" cap="flat">
                <a:solidFill>
                  <a:srgbClr val="000000"/>
                </a:solidFill>
                <a:bevel/>
              </a:ln>
            </p:spPr>
          </p:sp>
          <p:sp>
            <p:nvSpPr>
              <p:cNvPr id="52" name="Freeform 51"/>
              <p:cNvSpPr/>
              <p:nvPr/>
            </p:nvSpPr>
            <p:spPr>
              <a:xfrm>
                <a:off x="4153754" y="3119901"/>
                <a:ext cx="411972" cy="498289"/>
              </a:xfrm>
              <a:custGeom>
                <a:avLst/>
                <a:gdLst/>
                <a:ahLst/>
                <a:cxnLst/>
                <a:rect l="0" t="0" r="0" b="0"/>
                <a:pathLst>
                  <a:path w="411972" h="498289">
                    <a:moveTo>
                      <a:pt x="14605" y="498289"/>
                    </a:moveTo>
                    <a:lnTo>
                      <a:pt x="395214" y="498289"/>
                    </a:lnTo>
                    <a:lnTo>
                      <a:pt x="268157" y="259935"/>
                    </a:lnTo>
                    <a:lnTo>
                      <a:pt x="268157" y="104897"/>
                    </a:lnTo>
                    <a:lnTo>
                      <a:pt x="352242" y="275792"/>
                    </a:lnTo>
                    <a:cubicBezTo>
                      <a:pt x="352242" y="275792"/>
                      <a:pt x="365479" y="301597"/>
                      <a:pt x="392224" y="291812"/>
                    </a:cubicBezTo>
                    <a:cubicBezTo>
                      <a:pt x="418477" y="282206"/>
                      <a:pt x="410797" y="258661"/>
                      <a:pt x="410797" y="258661"/>
                    </a:cubicBezTo>
                    <a:cubicBezTo>
                      <a:pt x="410797" y="258661"/>
                      <a:pt x="334573" y="75286"/>
                      <a:pt x="299948" y="40038"/>
                    </a:cubicBezTo>
                    <a:cubicBezTo>
                      <a:pt x="265320" y="4794"/>
                      <a:pt x="227161" y="0"/>
                      <a:pt x="227161" y="0"/>
                    </a:cubicBezTo>
                    <a:lnTo>
                      <a:pt x="178399" y="0"/>
                    </a:lnTo>
                    <a:cubicBezTo>
                      <a:pt x="178399" y="0"/>
                      <a:pt x="144832" y="4752"/>
                      <a:pt x="109853" y="44976"/>
                    </a:cubicBezTo>
                    <a:cubicBezTo>
                      <a:pt x="77379" y="82322"/>
                      <a:pt x="16939" y="218277"/>
                      <a:pt x="2191" y="255700"/>
                    </a:cubicBezTo>
                    <a:cubicBezTo>
                      <a:pt x="0" y="261315"/>
                      <a:pt x="-6120" y="283361"/>
                      <a:pt x="19398" y="292415"/>
                    </a:cubicBezTo>
                    <a:cubicBezTo>
                      <a:pt x="45281" y="301597"/>
                      <a:pt x="55439" y="277609"/>
                      <a:pt x="55439" y="277609"/>
                    </a:cubicBezTo>
                    <a:lnTo>
                      <a:pt x="133879" y="102782"/>
                    </a:lnTo>
                    <a:lnTo>
                      <a:pt x="138145" y="259935"/>
                    </a:lnTo>
                    <a:lnTo>
                      <a:pt x="14605" y="498289"/>
                    </a:lnTo>
                    <a:close/>
                  </a:path>
                </a:pathLst>
              </a:custGeom>
              <a:solidFill>
                <a:srgbClr val="DD7195"/>
              </a:solidFill>
              <a:ln w="7600" cap="flat">
                <a:solidFill>
                  <a:srgbClr val="000000"/>
                </a:solidFill>
                <a:bevel/>
              </a:ln>
            </p:spPr>
          </p:sp>
          <p:sp>
            <p:nvSpPr>
              <p:cNvPr id="53" name="Freeform 52"/>
              <p:cNvSpPr/>
              <p:nvPr/>
            </p:nvSpPr>
            <p:spPr>
              <a:xfrm>
                <a:off x="4262742" y="3635268"/>
                <a:ext cx="64853" cy="283673"/>
              </a:xfrm>
              <a:custGeom>
                <a:avLst/>
                <a:gdLst/>
                <a:ahLst/>
                <a:cxnLst/>
                <a:rect l="0" t="0" r="0" b="0"/>
                <a:pathLst>
                  <a:path w="64853" h="283673">
                    <a:moveTo>
                      <a:pt x="0" y="0"/>
                    </a:moveTo>
                    <a:lnTo>
                      <a:pt x="64762" y="0"/>
                    </a:lnTo>
                    <a:lnTo>
                      <a:pt x="64762" y="268002"/>
                    </a:lnTo>
                    <a:cubicBezTo>
                      <a:pt x="64762" y="268002"/>
                      <a:pt x="65602" y="283673"/>
                      <a:pt x="32802" y="283673"/>
                    </a:cubicBezTo>
                    <a:cubicBezTo>
                      <a:pt x="0" y="283673"/>
                      <a:pt x="0" y="268002"/>
                      <a:pt x="0" y="268002"/>
                    </a:cubicBezTo>
                    <a:lnTo>
                      <a:pt x="0" y="0"/>
                    </a:lnTo>
                    <a:close/>
                  </a:path>
                </a:pathLst>
              </a:custGeom>
              <a:solidFill>
                <a:srgbClr val="DD7195"/>
              </a:solidFill>
              <a:ln w="7600" cap="flat">
                <a:solidFill>
                  <a:srgbClr val="000000"/>
                </a:solidFill>
                <a:bevel/>
              </a:ln>
            </p:spPr>
          </p:sp>
          <p:sp>
            <p:nvSpPr>
              <p:cNvPr id="54" name="Freeform 53"/>
              <p:cNvSpPr/>
              <p:nvPr/>
            </p:nvSpPr>
            <p:spPr>
              <a:xfrm>
                <a:off x="4387814" y="3635269"/>
                <a:ext cx="64853" cy="283672"/>
              </a:xfrm>
              <a:custGeom>
                <a:avLst/>
                <a:gdLst/>
                <a:ahLst/>
                <a:cxnLst/>
                <a:rect l="0" t="0" r="0" b="0"/>
                <a:pathLst>
                  <a:path w="64853" h="283672">
                    <a:moveTo>
                      <a:pt x="0" y="0"/>
                    </a:moveTo>
                    <a:lnTo>
                      <a:pt x="64761" y="0"/>
                    </a:lnTo>
                    <a:lnTo>
                      <a:pt x="64761" y="268001"/>
                    </a:lnTo>
                    <a:cubicBezTo>
                      <a:pt x="64761" y="268001"/>
                      <a:pt x="65602" y="283672"/>
                      <a:pt x="32801" y="283672"/>
                    </a:cubicBezTo>
                    <a:cubicBezTo>
                      <a:pt x="0" y="283672"/>
                      <a:pt x="0" y="268001"/>
                      <a:pt x="0" y="268001"/>
                    </a:cubicBezTo>
                    <a:lnTo>
                      <a:pt x="0" y="0"/>
                    </a:lnTo>
                    <a:close/>
                  </a:path>
                </a:pathLst>
              </a:custGeom>
              <a:solidFill>
                <a:srgbClr val="DD7195"/>
              </a:solidFill>
              <a:ln w="7600" cap="flat">
                <a:solidFill>
                  <a:srgbClr val="000000"/>
                </a:solidFill>
                <a:bevel/>
              </a:ln>
            </p:spPr>
          </p:sp>
        </p:grpSp>
        <p:grpSp>
          <p:nvGrpSpPr>
            <p:cNvPr id="48" name="Group 47"/>
            <p:cNvGrpSpPr/>
            <p:nvPr/>
          </p:nvGrpSpPr>
          <p:grpSpPr>
            <a:xfrm>
              <a:off x="4500476" y="2935027"/>
              <a:ext cx="489838" cy="988000"/>
              <a:chOff x="4500476" y="2935027"/>
              <a:chExt cx="489838" cy="988000"/>
            </a:xfrm>
          </p:grpSpPr>
          <p:sp>
            <p:nvSpPr>
              <p:cNvPr id="49" name="Freeform 48"/>
              <p:cNvSpPr/>
              <p:nvPr/>
            </p:nvSpPr>
            <p:spPr>
              <a:xfrm>
                <a:off x="4660658" y="2934979"/>
                <a:ext cx="169472" cy="168812"/>
              </a:xfrm>
              <a:custGeom>
                <a:avLst/>
                <a:gdLst/>
                <a:ahLst/>
                <a:cxnLst/>
                <a:rect l="0" t="0" r="0" b="0"/>
                <a:pathLst>
                  <a:path w="169472" h="168812">
                    <a:moveTo>
                      <a:pt x="0" y="84406"/>
                    </a:moveTo>
                    <a:cubicBezTo>
                      <a:pt x="0" y="37689"/>
                      <a:pt x="37836" y="0"/>
                      <a:pt x="84736" y="0"/>
                    </a:cubicBezTo>
                    <a:cubicBezTo>
                      <a:pt x="131387" y="0"/>
                      <a:pt x="169472" y="37689"/>
                      <a:pt x="169472" y="84406"/>
                    </a:cubicBezTo>
                    <a:cubicBezTo>
                      <a:pt x="169472" y="130876"/>
                      <a:pt x="131387" y="168812"/>
                      <a:pt x="84736" y="168812"/>
                    </a:cubicBezTo>
                    <a:cubicBezTo>
                      <a:pt x="37836" y="168812"/>
                      <a:pt x="0" y="130876"/>
                      <a:pt x="0" y="84406"/>
                    </a:cubicBezTo>
                    <a:close/>
                  </a:path>
                </a:pathLst>
              </a:custGeom>
              <a:solidFill>
                <a:srgbClr val="527294"/>
              </a:solidFill>
              <a:ln w="7600" cap="flat">
                <a:solidFill>
                  <a:srgbClr val="000000"/>
                </a:solidFill>
                <a:bevel/>
              </a:ln>
            </p:spPr>
          </p:sp>
          <p:sp>
            <p:nvSpPr>
              <p:cNvPr id="50" name="Freeform 49"/>
              <p:cNvSpPr/>
              <p:nvPr/>
            </p:nvSpPr>
            <p:spPr>
              <a:xfrm>
                <a:off x="4500476" y="3118082"/>
                <a:ext cx="489838" cy="804939"/>
              </a:xfrm>
              <a:custGeom>
                <a:avLst/>
                <a:gdLst/>
                <a:ahLst/>
                <a:cxnLst/>
                <a:rect l="0" t="0" r="0" b="0"/>
                <a:pathLst>
                  <a:path w="489838" h="804939">
                    <a:moveTo>
                      <a:pt x="340907" y="786364"/>
                    </a:moveTo>
                    <a:lnTo>
                      <a:pt x="339547" y="109742"/>
                    </a:lnTo>
                    <a:lnTo>
                      <a:pt x="349404" y="106072"/>
                    </a:lnTo>
                    <a:lnTo>
                      <a:pt x="433537" y="291295"/>
                    </a:lnTo>
                    <a:cubicBezTo>
                      <a:pt x="433537" y="291295"/>
                      <a:pt x="443538" y="314803"/>
                      <a:pt x="472620" y="305150"/>
                    </a:cubicBezTo>
                    <a:cubicBezTo>
                      <a:pt x="497156" y="297006"/>
                      <a:pt x="488262" y="272575"/>
                      <a:pt x="488234" y="272576"/>
                    </a:cubicBezTo>
                    <a:cubicBezTo>
                      <a:pt x="488262" y="272575"/>
                      <a:pt x="408763" y="83059"/>
                      <a:pt x="377446" y="42156"/>
                    </a:cubicBezTo>
                    <a:cubicBezTo>
                      <a:pt x="346969" y="2353"/>
                      <a:pt x="301440" y="0"/>
                      <a:pt x="301440" y="0"/>
                    </a:cubicBezTo>
                    <a:lnTo>
                      <a:pt x="185649" y="0"/>
                    </a:lnTo>
                    <a:cubicBezTo>
                      <a:pt x="185649" y="0"/>
                      <a:pt x="152915" y="-2829"/>
                      <a:pt x="115740" y="40850"/>
                    </a:cubicBezTo>
                    <a:cubicBezTo>
                      <a:pt x="77262" y="86060"/>
                      <a:pt x="0" y="273315"/>
                      <a:pt x="1242" y="273315"/>
                    </a:cubicBezTo>
                    <a:cubicBezTo>
                      <a:pt x="0" y="273315"/>
                      <a:pt x="-5450" y="297747"/>
                      <a:pt x="19619" y="305698"/>
                    </a:cubicBezTo>
                    <a:cubicBezTo>
                      <a:pt x="48109" y="314734"/>
                      <a:pt x="57252" y="290270"/>
                      <a:pt x="57252" y="290270"/>
                    </a:cubicBezTo>
                    <a:lnTo>
                      <a:pt x="139158" y="108087"/>
                    </a:lnTo>
                    <a:lnTo>
                      <a:pt x="151792" y="111760"/>
                    </a:lnTo>
                    <a:lnTo>
                      <a:pt x="150321" y="788629"/>
                    </a:lnTo>
                    <a:cubicBezTo>
                      <a:pt x="150321" y="788629"/>
                      <a:pt x="151563" y="804939"/>
                      <a:pt x="184581" y="804939"/>
                    </a:cubicBezTo>
                    <a:cubicBezTo>
                      <a:pt x="217600" y="804939"/>
                      <a:pt x="217963" y="792102"/>
                      <a:pt x="217963" y="792102"/>
                    </a:cubicBezTo>
                    <a:lnTo>
                      <a:pt x="217602" y="388260"/>
                    </a:lnTo>
                    <a:lnTo>
                      <a:pt x="275593" y="388067"/>
                    </a:lnTo>
                    <a:lnTo>
                      <a:pt x="275416" y="787884"/>
                    </a:lnTo>
                    <a:cubicBezTo>
                      <a:pt x="275416" y="787884"/>
                      <a:pt x="276102" y="804939"/>
                      <a:pt x="308562" y="804939"/>
                    </a:cubicBezTo>
                    <a:cubicBezTo>
                      <a:pt x="341021" y="804939"/>
                      <a:pt x="340907" y="786364"/>
                      <a:pt x="340907" y="786364"/>
                    </a:cubicBezTo>
                    <a:close/>
                  </a:path>
                </a:pathLst>
              </a:custGeom>
              <a:solidFill>
                <a:srgbClr val="527294"/>
              </a:solidFill>
              <a:ln w="7600" cap="flat">
                <a:solidFill>
                  <a:srgbClr val="000000"/>
                </a:solidFill>
                <a:bevel/>
              </a:ln>
            </p:spPr>
          </p:sp>
        </p:grpSp>
      </p:grpSp>
    </p:spTree>
    <p:extLst>
      <p:ext uri="{BB962C8B-B14F-4D97-AF65-F5344CB8AC3E}">
        <p14:creationId xmlns:p14="http://schemas.microsoft.com/office/powerpoint/2010/main" val="1230502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000"/>
                                        <p:tgtEl>
                                          <p:spTgt spid="39"/>
                                        </p:tgtEl>
                                      </p:cBhvr>
                                    </p:animEffect>
                                    <p:anim calcmode="lin" valueType="num">
                                      <p:cBhvr>
                                        <p:cTn id="23" dur="1000" fill="hold"/>
                                        <p:tgtEl>
                                          <p:spTgt spid="39"/>
                                        </p:tgtEl>
                                        <p:attrNameLst>
                                          <p:attrName>ppt_x</p:attrName>
                                        </p:attrNameLst>
                                      </p:cBhvr>
                                      <p:tavLst>
                                        <p:tav tm="0">
                                          <p:val>
                                            <p:strVal val="#ppt_x"/>
                                          </p:val>
                                        </p:tav>
                                        <p:tav tm="100000">
                                          <p:val>
                                            <p:strVal val="#ppt_x"/>
                                          </p:val>
                                        </p:tav>
                                      </p:tavLst>
                                    </p:anim>
                                    <p:anim calcmode="lin" valueType="num">
                                      <p:cBhvr>
                                        <p:cTn id="2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1000"/>
                                        <p:tgtEl>
                                          <p:spTgt spid="41"/>
                                        </p:tgtEl>
                                      </p:cBhvr>
                                    </p:animEffect>
                                    <p:anim calcmode="lin" valueType="num">
                                      <p:cBhvr>
                                        <p:cTn id="30" dur="1000" fill="hold"/>
                                        <p:tgtEl>
                                          <p:spTgt spid="41"/>
                                        </p:tgtEl>
                                        <p:attrNameLst>
                                          <p:attrName>ppt_x</p:attrName>
                                        </p:attrNameLst>
                                      </p:cBhvr>
                                      <p:tavLst>
                                        <p:tav tm="0">
                                          <p:val>
                                            <p:strVal val="#ppt_x"/>
                                          </p:val>
                                        </p:tav>
                                        <p:tav tm="100000">
                                          <p:val>
                                            <p:strVal val="#ppt_x"/>
                                          </p:val>
                                        </p:tav>
                                      </p:tavLst>
                                    </p:anim>
                                    <p:anim calcmode="lin" valueType="num">
                                      <p:cBhvr>
                                        <p:cTn id="31" dur="1000" fill="hold"/>
                                        <p:tgtEl>
                                          <p:spTgt spid="4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anim calcmode="lin" valueType="num">
                                      <p:cBhvr>
                                        <p:cTn id="35" dur="1000" fill="hold"/>
                                        <p:tgtEl>
                                          <p:spTgt spid="46"/>
                                        </p:tgtEl>
                                        <p:attrNameLst>
                                          <p:attrName>ppt_x</p:attrName>
                                        </p:attrNameLst>
                                      </p:cBhvr>
                                      <p:tavLst>
                                        <p:tav tm="0">
                                          <p:val>
                                            <p:strVal val="#ppt_x"/>
                                          </p:val>
                                        </p:tav>
                                        <p:tav tm="100000">
                                          <p:val>
                                            <p:strVal val="#ppt_x"/>
                                          </p:val>
                                        </p:tav>
                                      </p:tavLst>
                                    </p:anim>
                                    <p:anim calcmode="lin" valueType="num">
                                      <p:cBhvr>
                                        <p:cTn id="36" dur="1000" fill="hold"/>
                                        <p:tgtEl>
                                          <p:spTgt spid="4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0"/>
                                        <p:tgtEl>
                                          <p:spTgt spid="40"/>
                                        </p:tgtEl>
                                      </p:cBhvr>
                                    </p:animEffect>
                                    <p:anim calcmode="lin" valueType="num">
                                      <p:cBhvr>
                                        <p:cTn id="40" dur="1000" fill="hold"/>
                                        <p:tgtEl>
                                          <p:spTgt spid="40"/>
                                        </p:tgtEl>
                                        <p:attrNameLst>
                                          <p:attrName>ppt_x</p:attrName>
                                        </p:attrNameLst>
                                      </p:cBhvr>
                                      <p:tavLst>
                                        <p:tav tm="0">
                                          <p:val>
                                            <p:strVal val="#ppt_x"/>
                                          </p:val>
                                        </p:tav>
                                        <p:tav tm="100000">
                                          <p:val>
                                            <p:strVal val="#ppt_x"/>
                                          </p:val>
                                        </p:tav>
                                      </p:tavLst>
                                    </p:anim>
                                    <p:anim calcmode="lin" valueType="num">
                                      <p:cBhvr>
                                        <p:cTn id="4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1000"/>
                                        <p:tgtEl>
                                          <p:spTgt spid="44"/>
                                        </p:tgtEl>
                                      </p:cBhvr>
                                    </p:animEffect>
                                    <p:anim calcmode="lin" valueType="num">
                                      <p:cBhvr>
                                        <p:cTn id="47" dur="1000" fill="hold"/>
                                        <p:tgtEl>
                                          <p:spTgt spid="44"/>
                                        </p:tgtEl>
                                        <p:attrNameLst>
                                          <p:attrName>ppt_x</p:attrName>
                                        </p:attrNameLst>
                                      </p:cBhvr>
                                      <p:tavLst>
                                        <p:tav tm="0">
                                          <p:val>
                                            <p:strVal val="#ppt_x"/>
                                          </p:val>
                                        </p:tav>
                                        <p:tav tm="100000">
                                          <p:val>
                                            <p:strVal val="#ppt_x"/>
                                          </p:val>
                                        </p:tav>
                                      </p:tavLst>
                                    </p:anim>
                                    <p:anim calcmode="lin" valueType="num">
                                      <p:cBhvr>
                                        <p:cTn id="48" dur="1000" fill="hold"/>
                                        <p:tgtEl>
                                          <p:spTgt spid="4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1000"/>
                                        <p:tgtEl>
                                          <p:spTgt spid="45"/>
                                        </p:tgtEl>
                                      </p:cBhvr>
                                    </p:animEffect>
                                    <p:anim calcmode="lin" valueType="num">
                                      <p:cBhvr>
                                        <p:cTn id="52" dur="1000" fill="hold"/>
                                        <p:tgtEl>
                                          <p:spTgt spid="45"/>
                                        </p:tgtEl>
                                        <p:attrNameLst>
                                          <p:attrName>ppt_x</p:attrName>
                                        </p:attrNameLst>
                                      </p:cBhvr>
                                      <p:tavLst>
                                        <p:tav tm="0">
                                          <p:val>
                                            <p:strVal val="#ppt_x"/>
                                          </p:val>
                                        </p:tav>
                                        <p:tav tm="100000">
                                          <p:val>
                                            <p:strVal val="#ppt_x"/>
                                          </p:val>
                                        </p:tav>
                                      </p:tavLst>
                                    </p:anim>
                                    <p:anim calcmode="lin" valueType="num">
                                      <p:cBhvr>
                                        <p:cTn id="53" dur="1000" fill="hold"/>
                                        <p:tgtEl>
                                          <p:spTgt spid="4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1000"/>
                                        <p:tgtEl>
                                          <p:spTgt spid="43"/>
                                        </p:tgtEl>
                                      </p:cBhvr>
                                    </p:animEffect>
                                    <p:anim calcmode="lin" valueType="num">
                                      <p:cBhvr>
                                        <p:cTn id="57" dur="1000" fill="hold"/>
                                        <p:tgtEl>
                                          <p:spTgt spid="43"/>
                                        </p:tgtEl>
                                        <p:attrNameLst>
                                          <p:attrName>ppt_x</p:attrName>
                                        </p:attrNameLst>
                                      </p:cBhvr>
                                      <p:tavLst>
                                        <p:tav tm="0">
                                          <p:val>
                                            <p:strVal val="#ppt_x"/>
                                          </p:val>
                                        </p:tav>
                                        <p:tav tm="100000">
                                          <p:val>
                                            <p:strVal val="#ppt_x"/>
                                          </p:val>
                                        </p:tav>
                                      </p:tavLst>
                                    </p:anim>
                                    <p:anim calcmode="lin" valueType="num">
                                      <p:cBhvr>
                                        <p:cTn id="5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9" grpId="0" animBg="1"/>
      <p:bldP spid="40" grpId="0"/>
      <p:bldP spid="41" grpId="0" animBg="1"/>
      <p:bldP spid="43" grpId="0"/>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8840"/>
            <a:ext cx="8229600" cy="1143000"/>
          </a:xfrm>
        </p:spPr>
        <p:txBody>
          <a:bodyPr/>
          <a:lstStyle/>
          <a:p>
            <a:r>
              <a:rPr lang="fr-FR" dirty="0" smtClean="0">
                <a:solidFill>
                  <a:schemeClr val="accent2">
                    <a:lumMod val="50000"/>
                  </a:schemeClr>
                </a:solidFill>
              </a:rPr>
              <a:t>Conclusion et recommandations</a:t>
            </a:r>
            <a:endParaRPr lang="fr-FR"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3368196"/>
            <a:ext cx="8229600" cy="989970"/>
          </a:xfrm>
          <a:prstGeom prst="rect">
            <a:avLst/>
          </a:prstGeom>
          <a:noFill/>
          <a:ln>
            <a:noFill/>
          </a:ln>
        </p:spPr>
      </p:pic>
    </p:spTree>
    <p:extLst>
      <p:ext uri="{BB962C8B-B14F-4D97-AF65-F5344CB8AC3E}">
        <p14:creationId xmlns:p14="http://schemas.microsoft.com/office/powerpoint/2010/main" val="7486429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611560" y="694671"/>
            <a:ext cx="7800242" cy="917329"/>
          </a:xfrm>
        </p:spPr>
        <p:txBody>
          <a:bodyPr>
            <a:normAutofit/>
          </a:bodyPr>
          <a:lstStyle/>
          <a:p>
            <a:r>
              <a:rPr lang="fr-FR" sz="2400" dirty="0">
                <a:solidFill>
                  <a:schemeClr val="accent2">
                    <a:lumMod val="50000"/>
                  </a:schemeClr>
                </a:solidFill>
              </a:rPr>
              <a:t>Conclusion et recommandations </a:t>
            </a:r>
          </a:p>
        </p:txBody>
      </p:sp>
      <p:sp>
        <p:nvSpPr>
          <p:cNvPr id="6" name="Titre 3"/>
          <p:cNvSpPr txBox="1">
            <a:spLocks/>
          </p:cNvSpPr>
          <p:nvPr/>
        </p:nvSpPr>
        <p:spPr>
          <a:xfrm>
            <a:off x="4009767" y="1943618"/>
            <a:ext cx="4997694" cy="4329694"/>
          </a:xfrm>
          <a:prstGeom prst="rect">
            <a:avLst/>
          </a:prstGeom>
        </p:spPr>
        <p:txBody>
          <a:bodyPr vert="horz" lIns="84406" tIns="42203" rIns="84406" bIns="42203" rtlCol="0" anchor="ctr">
            <a:normAutofit/>
          </a:bodyPr>
          <a:lstStyle>
            <a:lvl1pPr algn="l" defTabSz="914400" rtl="0" eaLnBrk="1" latinLnBrk="0" hangingPunct="1">
              <a:lnSpc>
                <a:spcPct val="90000"/>
              </a:lnSpc>
              <a:spcBef>
                <a:spcPct val="0"/>
              </a:spcBef>
              <a:buNone/>
              <a:defRPr sz="3600" kern="1200">
                <a:solidFill>
                  <a:srgbClr val="C00000"/>
                </a:solidFill>
                <a:latin typeface="+mj-lt"/>
                <a:ea typeface="+mj-ea"/>
                <a:cs typeface="+mj-cs"/>
              </a:defRPr>
            </a:lvl1pPr>
          </a:lstStyle>
          <a:p>
            <a:endParaRPr lang="fr-FR" sz="3323" dirty="0"/>
          </a:p>
        </p:txBody>
      </p:sp>
      <p:sp>
        <p:nvSpPr>
          <p:cNvPr id="3" name="TextBox 2"/>
          <p:cNvSpPr txBox="1"/>
          <p:nvPr/>
        </p:nvSpPr>
        <p:spPr>
          <a:xfrm>
            <a:off x="4724550" y="1440596"/>
            <a:ext cx="3947229" cy="4552978"/>
          </a:xfrm>
          <a:prstGeom prst="rect">
            <a:avLst/>
          </a:prstGeom>
          <a:noFill/>
        </p:spPr>
        <p:txBody>
          <a:bodyPr wrap="square" rtlCol="0">
            <a:spAutoFit/>
          </a:bodyPr>
          <a:lstStyle/>
          <a:p>
            <a:r>
              <a:rPr lang="en-US" sz="1662" b="1" dirty="0"/>
              <a:t>R</a:t>
            </a:r>
            <a:r>
              <a:rPr lang="en-US" sz="1662" b="1" dirty="0" smtClean="0"/>
              <a:t>ecommendations</a:t>
            </a:r>
            <a:r>
              <a:rPr lang="en-US" sz="1662" dirty="0" smtClean="0"/>
              <a:t> </a:t>
            </a:r>
            <a:r>
              <a:rPr lang="fr-FR" sz="1600" dirty="0"/>
              <a:t>pour améliorer l'inclusion des NEETs dans la </a:t>
            </a:r>
            <a:r>
              <a:rPr lang="fr-FR" sz="1600" dirty="0" smtClean="0"/>
              <a:t>société selon l’</a:t>
            </a:r>
            <a:r>
              <a:rPr lang="en-US" sz="1662" dirty="0" smtClean="0"/>
              <a:t>experience </a:t>
            </a:r>
            <a:r>
              <a:rPr lang="en-US" sz="1662" dirty="0" err="1" smtClean="0"/>
              <a:t>internationale</a:t>
            </a:r>
            <a:r>
              <a:rPr lang="en-US" sz="1662" dirty="0" smtClean="0"/>
              <a:t> :</a:t>
            </a:r>
            <a:endParaRPr lang="en-GB" sz="1662" dirty="0"/>
          </a:p>
          <a:p>
            <a:pPr marL="263776" indent="-263776">
              <a:buFont typeface="Wingdings" panose="05000000000000000000" pitchFamily="2" charset="2"/>
              <a:buChar char="Ø"/>
            </a:pPr>
            <a:r>
              <a:rPr lang="fr-FR" sz="1600" dirty="0"/>
              <a:t>la promotion des stratégies pour protéger les jeunes de l'exclusion et de la discrimination, </a:t>
            </a:r>
            <a:endParaRPr lang="fr-FR" sz="1600" dirty="0" smtClean="0"/>
          </a:p>
          <a:p>
            <a:pPr marL="263776" indent="-263776">
              <a:buFont typeface="Wingdings" panose="05000000000000000000" pitchFamily="2" charset="2"/>
              <a:buChar char="Ø"/>
            </a:pPr>
            <a:r>
              <a:rPr lang="fr-FR" sz="1600" dirty="0"/>
              <a:t>l’investissement dans l’amélioration de la qualité de l’enseignement de base pour tous, la formation professionnelle et l’alphabétisation des jeunes autant que possible</a:t>
            </a:r>
            <a:r>
              <a:rPr lang="fr-FR" sz="1600" dirty="0" smtClean="0"/>
              <a:t>,</a:t>
            </a:r>
          </a:p>
          <a:p>
            <a:pPr marL="263776" indent="-263776">
              <a:buFont typeface="Wingdings" panose="05000000000000000000" pitchFamily="2" charset="2"/>
              <a:buChar char="Ø"/>
            </a:pPr>
            <a:r>
              <a:rPr lang="fr-FR" sz="1600" dirty="0"/>
              <a:t>l’élimination des obstacles à l'entrée sur le marché du travail pour le rendre favorable aux jeunes hommes et femmes (en établissant des salaires minimas et une législation sur la protection de l'emploi et en améliorant la législation contre la discrimination et le harcèlement sexuel).</a:t>
            </a:r>
          </a:p>
        </p:txBody>
      </p:sp>
      <p:sp>
        <p:nvSpPr>
          <p:cNvPr id="5" name="Freeform 4"/>
          <p:cNvSpPr/>
          <p:nvPr/>
        </p:nvSpPr>
        <p:spPr>
          <a:xfrm>
            <a:off x="2170092" y="1573878"/>
            <a:ext cx="1005636" cy="1155903"/>
          </a:xfrm>
          <a:custGeom>
            <a:avLst/>
            <a:gdLst>
              <a:gd name="connsiteX0" fmla="*/ 0 w 1155902"/>
              <a:gd name="connsiteY0" fmla="*/ 502818 h 1005635"/>
              <a:gd name="connsiteX1" fmla="*/ 251409 w 1155902"/>
              <a:gd name="connsiteY1" fmla="*/ 0 h 1005635"/>
              <a:gd name="connsiteX2" fmla="*/ 904493 w 1155902"/>
              <a:gd name="connsiteY2" fmla="*/ 0 h 1005635"/>
              <a:gd name="connsiteX3" fmla="*/ 1155902 w 1155902"/>
              <a:gd name="connsiteY3" fmla="*/ 502818 h 1005635"/>
              <a:gd name="connsiteX4" fmla="*/ 904493 w 1155902"/>
              <a:gd name="connsiteY4" fmla="*/ 1005635 h 1005635"/>
              <a:gd name="connsiteX5" fmla="*/ 251409 w 1155902"/>
              <a:gd name="connsiteY5" fmla="*/ 1005635 h 1005635"/>
              <a:gd name="connsiteX6" fmla="*/ 0 w 1155902"/>
              <a:gd name="connsiteY6" fmla="*/ 502818 h 10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902" h="1005635">
                <a:moveTo>
                  <a:pt x="577950" y="0"/>
                </a:moveTo>
                <a:lnTo>
                  <a:pt x="1155901" y="218726"/>
                </a:lnTo>
                <a:lnTo>
                  <a:pt x="1155901" y="786909"/>
                </a:lnTo>
                <a:lnTo>
                  <a:pt x="577950" y="1005635"/>
                </a:lnTo>
                <a:lnTo>
                  <a:pt x="1" y="786909"/>
                </a:lnTo>
                <a:lnTo>
                  <a:pt x="1" y="218726"/>
                </a:lnTo>
                <a:lnTo>
                  <a:pt x="577950" y="0"/>
                </a:lnTo>
                <a:close/>
              </a:path>
            </a:pathLst>
          </a:cu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202431" tIns="225849" rIns="202432" bIns="225848" numCol="1" spcCol="1270" anchor="ctr" anchorCtr="0">
            <a:noAutofit/>
          </a:bodyPr>
          <a:lstStyle/>
          <a:p>
            <a:pPr lvl="0" algn="ctr" defTabSz="533400">
              <a:lnSpc>
                <a:spcPct val="90000"/>
              </a:lnSpc>
              <a:spcBef>
                <a:spcPct val="0"/>
              </a:spcBef>
              <a:spcAft>
                <a:spcPct val="35000"/>
              </a:spcAft>
            </a:pPr>
            <a:r>
              <a:rPr lang="fr-FR" sz="1400" kern="1200" dirty="0" smtClean="0">
                <a:solidFill>
                  <a:sysClr val="window" lastClr="FFFFFF"/>
                </a:solidFill>
                <a:latin typeface="Calibri" panose="020F0502020204030204"/>
                <a:ea typeface="+mn-ea"/>
                <a:cs typeface="+mn-cs"/>
              </a:rPr>
              <a:t>les jeunes femmes</a:t>
            </a:r>
            <a:endParaRPr lang="fr-FR" sz="1400" kern="1200" dirty="0">
              <a:solidFill>
                <a:sysClr val="window" lastClr="FFFFFF"/>
              </a:solidFill>
              <a:latin typeface="Calibri" panose="020F0502020204030204"/>
              <a:ea typeface="+mn-ea"/>
              <a:cs typeface="+mn-cs"/>
            </a:endParaRPr>
          </a:p>
        </p:txBody>
      </p:sp>
      <p:sp>
        <p:nvSpPr>
          <p:cNvPr id="15" name="Rectangle 14"/>
          <p:cNvSpPr/>
          <p:nvPr/>
        </p:nvSpPr>
        <p:spPr>
          <a:xfrm>
            <a:off x="3206244" y="1805059"/>
            <a:ext cx="1289987" cy="693541"/>
          </a:xfrm>
          <a:prstGeom prst="rect">
            <a:avLst/>
          </a:pr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sp>
      <p:sp>
        <p:nvSpPr>
          <p:cNvPr id="16" name="Freeform 15"/>
          <p:cNvSpPr/>
          <p:nvPr/>
        </p:nvSpPr>
        <p:spPr>
          <a:xfrm>
            <a:off x="1084006" y="1573878"/>
            <a:ext cx="1005636" cy="1155903"/>
          </a:xfrm>
          <a:custGeom>
            <a:avLst/>
            <a:gdLst>
              <a:gd name="connsiteX0" fmla="*/ 0 w 1155902"/>
              <a:gd name="connsiteY0" fmla="*/ 502818 h 1005635"/>
              <a:gd name="connsiteX1" fmla="*/ 251409 w 1155902"/>
              <a:gd name="connsiteY1" fmla="*/ 0 h 1005635"/>
              <a:gd name="connsiteX2" fmla="*/ 904493 w 1155902"/>
              <a:gd name="connsiteY2" fmla="*/ 0 h 1005635"/>
              <a:gd name="connsiteX3" fmla="*/ 1155902 w 1155902"/>
              <a:gd name="connsiteY3" fmla="*/ 502818 h 1005635"/>
              <a:gd name="connsiteX4" fmla="*/ 904493 w 1155902"/>
              <a:gd name="connsiteY4" fmla="*/ 1005635 h 1005635"/>
              <a:gd name="connsiteX5" fmla="*/ 251409 w 1155902"/>
              <a:gd name="connsiteY5" fmla="*/ 1005635 h 1005635"/>
              <a:gd name="connsiteX6" fmla="*/ 0 w 1155902"/>
              <a:gd name="connsiteY6" fmla="*/ 502818 h 10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902" h="1005635">
                <a:moveTo>
                  <a:pt x="577950" y="0"/>
                </a:moveTo>
                <a:lnTo>
                  <a:pt x="1155901" y="218726"/>
                </a:lnTo>
                <a:lnTo>
                  <a:pt x="1155901" y="786909"/>
                </a:lnTo>
                <a:lnTo>
                  <a:pt x="577950" y="1005635"/>
                </a:lnTo>
                <a:lnTo>
                  <a:pt x="1" y="786909"/>
                </a:lnTo>
                <a:lnTo>
                  <a:pt x="1" y="218726"/>
                </a:lnTo>
                <a:lnTo>
                  <a:pt x="577950" y="0"/>
                </a:lnTo>
                <a:close/>
              </a:path>
            </a:pathLst>
          </a:cu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56711" tIns="180129" rIns="156712" bIns="180128" numCol="1" spcCol="1270" anchor="ctr" anchorCtr="0">
            <a:noAutofit/>
          </a:bodyPr>
          <a:lstStyle/>
          <a:p>
            <a:pPr lvl="0" algn="ctr" defTabSz="977900">
              <a:lnSpc>
                <a:spcPct val="90000"/>
              </a:lnSpc>
              <a:spcBef>
                <a:spcPct val="0"/>
              </a:spcBef>
              <a:spcAft>
                <a:spcPct val="35000"/>
              </a:spcAft>
            </a:pPr>
            <a:r>
              <a:rPr lang="fr-FR" sz="2200" kern="1200" dirty="0">
                <a:solidFill>
                  <a:sysClr val="window" lastClr="FFFFFF"/>
                </a:solidFill>
                <a:latin typeface="Calibri" panose="020F0502020204030204"/>
                <a:ea typeface="+mn-ea"/>
                <a:cs typeface="+mn-cs"/>
              </a:rPr>
              <a:t>les NEETs</a:t>
            </a:r>
          </a:p>
        </p:txBody>
      </p:sp>
      <p:sp>
        <p:nvSpPr>
          <p:cNvPr id="17" name="Freeform 16"/>
          <p:cNvSpPr/>
          <p:nvPr/>
        </p:nvSpPr>
        <p:spPr>
          <a:xfrm>
            <a:off x="1624968" y="2555008"/>
            <a:ext cx="1005636" cy="1155903"/>
          </a:xfrm>
          <a:custGeom>
            <a:avLst/>
            <a:gdLst>
              <a:gd name="connsiteX0" fmla="*/ 0 w 1155902"/>
              <a:gd name="connsiteY0" fmla="*/ 502818 h 1005635"/>
              <a:gd name="connsiteX1" fmla="*/ 251409 w 1155902"/>
              <a:gd name="connsiteY1" fmla="*/ 0 h 1005635"/>
              <a:gd name="connsiteX2" fmla="*/ 904493 w 1155902"/>
              <a:gd name="connsiteY2" fmla="*/ 0 h 1005635"/>
              <a:gd name="connsiteX3" fmla="*/ 1155902 w 1155902"/>
              <a:gd name="connsiteY3" fmla="*/ 502818 h 1005635"/>
              <a:gd name="connsiteX4" fmla="*/ 904493 w 1155902"/>
              <a:gd name="connsiteY4" fmla="*/ 1005635 h 1005635"/>
              <a:gd name="connsiteX5" fmla="*/ 251409 w 1155902"/>
              <a:gd name="connsiteY5" fmla="*/ 1005635 h 1005635"/>
              <a:gd name="connsiteX6" fmla="*/ 0 w 1155902"/>
              <a:gd name="connsiteY6" fmla="*/ 502818 h 10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902" h="1005635">
                <a:moveTo>
                  <a:pt x="577950" y="0"/>
                </a:moveTo>
                <a:lnTo>
                  <a:pt x="1155901" y="218726"/>
                </a:lnTo>
                <a:lnTo>
                  <a:pt x="1155901" y="786909"/>
                </a:lnTo>
                <a:lnTo>
                  <a:pt x="577950" y="1005635"/>
                </a:lnTo>
                <a:lnTo>
                  <a:pt x="1" y="786909"/>
                </a:lnTo>
                <a:lnTo>
                  <a:pt x="1" y="218726"/>
                </a:lnTo>
                <a:lnTo>
                  <a:pt x="577950" y="0"/>
                </a:lnTo>
                <a:close/>
              </a:path>
            </a:pathLst>
          </a:cu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98621" tIns="222039" rIns="198622" bIns="222038" numCol="1" spcCol="1270" anchor="ctr" anchorCtr="0">
            <a:noAutofit/>
          </a:bodyPr>
          <a:lstStyle/>
          <a:p>
            <a:pPr lvl="0" algn="ctr" defTabSz="466725">
              <a:lnSpc>
                <a:spcPct val="90000"/>
              </a:lnSpc>
              <a:spcBef>
                <a:spcPct val="0"/>
              </a:spcBef>
              <a:spcAft>
                <a:spcPct val="35000"/>
              </a:spcAft>
            </a:pPr>
            <a:r>
              <a:rPr lang="en-GB" sz="1400" kern="1200" dirty="0" smtClean="0">
                <a:solidFill>
                  <a:sysClr val="window" lastClr="FFFFFF"/>
                </a:solidFill>
                <a:latin typeface="Calibri" panose="020F0502020204030204"/>
                <a:ea typeface="+mn-ea"/>
                <a:cs typeface="+mn-cs"/>
              </a:rPr>
              <a:t>sans </a:t>
            </a:r>
            <a:r>
              <a:rPr lang="fr-FR" sz="1400" kern="1200" dirty="0" smtClean="0">
                <a:solidFill>
                  <a:sysClr val="window" lastClr="FFFFFF"/>
                </a:solidFill>
                <a:latin typeface="Calibri" panose="020F0502020204030204"/>
                <a:ea typeface="+mn-ea"/>
                <a:cs typeface="+mn-cs"/>
              </a:rPr>
              <a:t>niveau</a:t>
            </a:r>
            <a:r>
              <a:rPr lang="en-GB" sz="1400" kern="1200" dirty="0" smtClean="0">
                <a:solidFill>
                  <a:sysClr val="window" lastClr="FFFFFF"/>
                </a:solidFill>
                <a:latin typeface="Calibri" panose="020F0502020204030204"/>
                <a:ea typeface="+mn-ea"/>
                <a:cs typeface="+mn-cs"/>
              </a:rPr>
              <a:t> </a:t>
            </a:r>
            <a:r>
              <a:rPr lang="fr-FR" sz="1400" kern="1200" dirty="0" smtClean="0">
                <a:solidFill>
                  <a:sysClr val="window" lastClr="FFFFFF"/>
                </a:solidFill>
                <a:latin typeface="Calibri" panose="020F0502020204030204"/>
                <a:ea typeface="+mn-ea"/>
                <a:cs typeface="+mn-cs"/>
              </a:rPr>
              <a:t>d'éducation</a:t>
            </a:r>
            <a:r>
              <a:rPr lang="en-GB" sz="1400" kern="1200" dirty="0" smtClean="0">
                <a:solidFill>
                  <a:sysClr val="window" lastClr="FFFFFF"/>
                </a:solidFill>
                <a:latin typeface="Calibri" panose="020F0502020204030204"/>
                <a:ea typeface="+mn-ea"/>
                <a:cs typeface="+mn-cs"/>
              </a:rPr>
              <a:t> </a:t>
            </a:r>
            <a:endParaRPr lang="fr-FR" sz="1400" kern="1200" dirty="0">
              <a:solidFill>
                <a:sysClr val="window" lastClr="FFFFFF"/>
              </a:solidFill>
              <a:latin typeface="Calibri" panose="020F0502020204030204"/>
              <a:ea typeface="+mn-ea"/>
              <a:cs typeface="+mn-cs"/>
            </a:endParaRPr>
          </a:p>
        </p:txBody>
      </p:sp>
      <p:sp>
        <p:nvSpPr>
          <p:cNvPr id="18" name="Rectangle 17"/>
          <p:cNvSpPr/>
          <p:nvPr/>
        </p:nvSpPr>
        <p:spPr>
          <a:xfrm>
            <a:off x="334982" y="2786189"/>
            <a:ext cx="1248374" cy="693541"/>
          </a:xfrm>
          <a:prstGeom prst="rect">
            <a:avLst/>
          </a:pr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sp>
      <p:sp>
        <p:nvSpPr>
          <p:cNvPr id="19" name="Freeform 18"/>
          <p:cNvSpPr/>
          <p:nvPr/>
        </p:nvSpPr>
        <p:spPr>
          <a:xfrm>
            <a:off x="2711055" y="2555008"/>
            <a:ext cx="1005636" cy="1155903"/>
          </a:xfrm>
          <a:custGeom>
            <a:avLst/>
            <a:gdLst>
              <a:gd name="connsiteX0" fmla="*/ 0 w 1155902"/>
              <a:gd name="connsiteY0" fmla="*/ 502818 h 1005635"/>
              <a:gd name="connsiteX1" fmla="*/ 251409 w 1155902"/>
              <a:gd name="connsiteY1" fmla="*/ 0 h 1005635"/>
              <a:gd name="connsiteX2" fmla="*/ 904493 w 1155902"/>
              <a:gd name="connsiteY2" fmla="*/ 0 h 1005635"/>
              <a:gd name="connsiteX3" fmla="*/ 1155902 w 1155902"/>
              <a:gd name="connsiteY3" fmla="*/ 502818 h 1005635"/>
              <a:gd name="connsiteX4" fmla="*/ 904493 w 1155902"/>
              <a:gd name="connsiteY4" fmla="*/ 1005635 h 1005635"/>
              <a:gd name="connsiteX5" fmla="*/ 251409 w 1155902"/>
              <a:gd name="connsiteY5" fmla="*/ 1005635 h 1005635"/>
              <a:gd name="connsiteX6" fmla="*/ 0 w 1155902"/>
              <a:gd name="connsiteY6" fmla="*/ 502818 h 10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902" h="1005635">
                <a:moveTo>
                  <a:pt x="577950" y="0"/>
                </a:moveTo>
                <a:lnTo>
                  <a:pt x="1155901" y="218726"/>
                </a:lnTo>
                <a:lnTo>
                  <a:pt x="1155901" y="786909"/>
                </a:lnTo>
                <a:lnTo>
                  <a:pt x="577950" y="1005635"/>
                </a:lnTo>
                <a:lnTo>
                  <a:pt x="1" y="786909"/>
                </a:lnTo>
                <a:lnTo>
                  <a:pt x="1" y="218726"/>
                </a:lnTo>
                <a:lnTo>
                  <a:pt x="577950" y="0"/>
                </a:lnTo>
                <a:close/>
              </a:path>
            </a:pathLst>
          </a:cu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56711" tIns="180129" rIns="156712" bIns="180128" numCol="1" spcCol="1270" anchor="ctr" anchorCtr="0">
            <a:noAutofit/>
          </a:bodyPr>
          <a:lstStyle/>
          <a:p>
            <a:pPr lvl="0" algn="ctr" defTabSz="1600200">
              <a:lnSpc>
                <a:spcPct val="90000"/>
              </a:lnSpc>
              <a:spcBef>
                <a:spcPct val="0"/>
              </a:spcBef>
              <a:spcAft>
                <a:spcPct val="35000"/>
              </a:spcAft>
            </a:pPr>
            <a:endParaRPr lang="fr-FR" sz="3600" kern="1200" dirty="0">
              <a:solidFill>
                <a:sysClr val="window" lastClr="FFFFFF"/>
              </a:solidFill>
              <a:latin typeface="Calibri" panose="020F0502020204030204"/>
              <a:ea typeface="+mn-ea"/>
              <a:cs typeface="+mn-cs"/>
            </a:endParaRPr>
          </a:p>
        </p:txBody>
      </p:sp>
      <p:sp>
        <p:nvSpPr>
          <p:cNvPr id="20" name="Freeform 19"/>
          <p:cNvSpPr/>
          <p:nvPr/>
        </p:nvSpPr>
        <p:spPr>
          <a:xfrm>
            <a:off x="2170092" y="3536138"/>
            <a:ext cx="1005636" cy="1155903"/>
          </a:xfrm>
          <a:custGeom>
            <a:avLst/>
            <a:gdLst>
              <a:gd name="connsiteX0" fmla="*/ 0 w 1155902"/>
              <a:gd name="connsiteY0" fmla="*/ 502818 h 1005635"/>
              <a:gd name="connsiteX1" fmla="*/ 251409 w 1155902"/>
              <a:gd name="connsiteY1" fmla="*/ 0 h 1005635"/>
              <a:gd name="connsiteX2" fmla="*/ 904493 w 1155902"/>
              <a:gd name="connsiteY2" fmla="*/ 0 h 1005635"/>
              <a:gd name="connsiteX3" fmla="*/ 1155902 w 1155902"/>
              <a:gd name="connsiteY3" fmla="*/ 502818 h 1005635"/>
              <a:gd name="connsiteX4" fmla="*/ 904493 w 1155902"/>
              <a:gd name="connsiteY4" fmla="*/ 1005635 h 1005635"/>
              <a:gd name="connsiteX5" fmla="*/ 251409 w 1155902"/>
              <a:gd name="connsiteY5" fmla="*/ 1005635 h 1005635"/>
              <a:gd name="connsiteX6" fmla="*/ 0 w 1155902"/>
              <a:gd name="connsiteY6" fmla="*/ 502818 h 10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902" h="1005635">
                <a:moveTo>
                  <a:pt x="577950" y="0"/>
                </a:moveTo>
                <a:lnTo>
                  <a:pt x="1155901" y="218726"/>
                </a:lnTo>
                <a:lnTo>
                  <a:pt x="1155901" y="786909"/>
                </a:lnTo>
                <a:lnTo>
                  <a:pt x="577950" y="1005635"/>
                </a:lnTo>
                <a:lnTo>
                  <a:pt x="1" y="786909"/>
                </a:lnTo>
                <a:lnTo>
                  <a:pt x="1" y="218726"/>
                </a:lnTo>
                <a:lnTo>
                  <a:pt x="577950" y="0"/>
                </a:lnTo>
                <a:close/>
              </a:path>
            </a:pathLst>
          </a:cu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202431" tIns="225849" rIns="202432" bIns="225848" numCol="1" spcCol="1270" anchor="ctr" anchorCtr="0">
            <a:noAutofit/>
          </a:bodyPr>
          <a:lstStyle/>
          <a:p>
            <a:pPr lvl="0" algn="ctr" defTabSz="533400">
              <a:lnSpc>
                <a:spcPct val="90000"/>
              </a:lnSpc>
              <a:spcBef>
                <a:spcPct val="0"/>
              </a:spcBef>
              <a:spcAft>
                <a:spcPct val="35000"/>
              </a:spcAft>
            </a:pPr>
            <a:r>
              <a:rPr lang="en-GB" sz="1200" kern="1200" dirty="0" smtClean="0">
                <a:solidFill>
                  <a:sysClr val="window" lastClr="FFFFFF"/>
                </a:solidFill>
                <a:latin typeface="Calibri" panose="020F0502020204030204"/>
                <a:ea typeface="+mn-ea"/>
                <a:cs typeface="+mn-cs"/>
              </a:rPr>
              <a:t>les jeunes adultes (18 à 29 ans)</a:t>
            </a:r>
            <a:endParaRPr lang="fr-FR" sz="1200" kern="1200" dirty="0">
              <a:solidFill>
                <a:sysClr val="window" lastClr="FFFFFF"/>
              </a:solidFill>
              <a:latin typeface="Calibri" panose="020F0502020204030204"/>
              <a:ea typeface="+mn-ea"/>
              <a:cs typeface="+mn-cs"/>
            </a:endParaRPr>
          </a:p>
        </p:txBody>
      </p:sp>
      <p:sp>
        <p:nvSpPr>
          <p:cNvPr id="21" name="Rectangle 20"/>
          <p:cNvSpPr/>
          <p:nvPr/>
        </p:nvSpPr>
        <p:spPr>
          <a:xfrm>
            <a:off x="3206244" y="3767319"/>
            <a:ext cx="1289987" cy="693541"/>
          </a:xfrm>
          <a:prstGeom prst="rect">
            <a:avLst/>
          </a:pr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sp>
      <p:sp>
        <p:nvSpPr>
          <p:cNvPr id="22" name="Freeform 21"/>
          <p:cNvSpPr/>
          <p:nvPr/>
        </p:nvSpPr>
        <p:spPr>
          <a:xfrm>
            <a:off x="1084006" y="3536138"/>
            <a:ext cx="1005636" cy="1155903"/>
          </a:xfrm>
          <a:custGeom>
            <a:avLst/>
            <a:gdLst>
              <a:gd name="connsiteX0" fmla="*/ 0 w 1155902"/>
              <a:gd name="connsiteY0" fmla="*/ 502818 h 1005635"/>
              <a:gd name="connsiteX1" fmla="*/ 251409 w 1155902"/>
              <a:gd name="connsiteY1" fmla="*/ 0 h 1005635"/>
              <a:gd name="connsiteX2" fmla="*/ 904493 w 1155902"/>
              <a:gd name="connsiteY2" fmla="*/ 0 h 1005635"/>
              <a:gd name="connsiteX3" fmla="*/ 1155902 w 1155902"/>
              <a:gd name="connsiteY3" fmla="*/ 502818 h 1005635"/>
              <a:gd name="connsiteX4" fmla="*/ 904493 w 1155902"/>
              <a:gd name="connsiteY4" fmla="*/ 1005635 h 1005635"/>
              <a:gd name="connsiteX5" fmla="*/ 251409 w 1155902"/>
              <a:gd name="connsiteY5" fmla="*/ 1005635 h 1005635"/>
              <a:gd name="connsiteX6" fmla="*/ 0 w 1155902"/>
              <a:gd name="connsiteY6" fmla="*/ 502818 h 10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902" h="1005635">
                <a:moveTo>
                  <a:pt x="577950" y="0"/>
                </a:moveTo>
                <a:lnTo>
                  <a:pt x="1155901" y="218726"/>
                </a:lnTo>
                <a:lnTo>
                  <a:pt x="1155901" y="786909"/>
                </a:lnTo>
                <a:lnTo>
                  <a:pt x="577950" y="1005635"/>
                </a:lnTo>
                <a:lnTo>
                  <a:pt x="1" y="786909"/>
                </a:lnTo>
                <a:lnTo>
                  <a:pt x="1" y="218726"/>
                </a:lnTo>
                <a:lnTo>
                  <a:pt x="577950" y="0"/>
                </a:lnTo>
                <a:close/>
              </a:path>
            </a:pathLst>
          </a:cu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56711" tIns="180129" rIns="156712" bIns="180128" numCol="1" spcCol="1270" anchor="ctr" anchorCtr="0">
            <a:noAutofit/>
          </a:bodyPr>
          <a:lstStyle/>
          <a:p>
            <a:pPr lvl="0" algn="ctr" defTabSz="444500">
              <a:lnSpc>
                <a:spcPct val="90000"/>
              </a:lnSpc>
              <a:spcBef>
                <a:spcPct val="0"/>
              </a:spcBef>
              <a:spcAft>
                <a:spcPct val="35000"/>
              </a:spcAft>
            </a:pPr>
            <a:r>
              <a:rPr lang="en-GB" sz="1000" kern="1200" dirty="0" smtClean="0">
                <a:solidFill>
                  <a:sysClr val="window" lastClr="FFFFFF"/>
                </a:solidFill>
                <a:latin typeface="Calibri" panose="020F0502020204030204"/>
                <a:ea typeface="+mn-ea"/>
                <a:cs typeface="+mn-cs"/>
              </a:rPr>
              <a:t>les jeunes vivant dans des familles nombreuses</a:t>
            </a:r>
            <a:endParaRPr lang="fr-FR" sz="1000" kern="1200" dirty="0">
              <a:solidFill>
                <a:sysClr val="window" lastClr="FFFFFF"/>
              </a:solidFill>
              <a:latin typeface="Calibri" panose="020F0502020204030204"/>
              <a:ea typeface="+mn-ea"/>
              <a:cs typeface="+mn-cs"/>
            </a:endParaRPr>
          </a:p>
        </p:txBody>
      </p:sp>
      <p:sp>
        <p:nvSpPr>
          <p:cNvPr id="23" name="Freeform 22"/>
          <p:cNvSpPr/>
          <p:nvPr/>
        </p:nvSpPr>
        <p:spPr>
          <a:xfrm>
            <a:off x="1624968" y="4517269"/>
            <a:ext cx="1005636" cy="1155903"/>
          </a:xfrm>
          <a:custGeom>
            <a:avLst/>
            <a:gdLst>
              <a:gd name="connsiteX0" fmla="*/ 0 w 1155902"/>
              <a:gd name="connsiteY0" fmla="*/ 502818 h 1005635"/>
              <a:gd name="connsiteX1" fmla="*/ 251409 w 1155902"/>
              <a:gd name="connsiteY1" fmla="*/ 0 h 1005635"/>
              <a:gd name="connsiteX2" fmla="*/ 904493 w 1155902"/>
              <a:gd name="connsiteY2" fmla="*/ 0 h 1005635"/>
              <a:gd name="connsiteX3" fmla="*/ 1155902 w 1155902"/>
              <a:gd name="connsiteY3" fmla="*/ 502818 h 1005635"/>
              <a:gd name="connsiteX4" fmla="*/ 904493 w 1155902"/>
              <a:gd name="connsiteY4" fmla="*/ 1005635 h 1005635"/>
              <a:gd name="connsiteX5" fmla="*/ 251409 w 1155902"/>
              <a:gd name="connsiteY5" fmla="*/ 1005635 h 1005635"/>
              <a:gd name="connsiteX6" fmla="*/ 0 w 1155902"/>
              <a:gd name="connsiteY6" fmla="*/ 502818 h 10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902" h="1005635">
                <a:moveTo>
                  <a:pt x="577950" y="0"/>
                </a:moveTo>
                <a:lnTo>
                  <a:pt x="1155901" y="218726"/>
                </a:lnTo>
                <a:lnTo>
                  <a:pt x="1155901" y="786909"/>
                </a:lnTo>
                <a:lnTo>
                  <a:pt x="577950" y="1005635"/>
                </a:lnTo>
                <a:lnTo>
                  <a:pt x="1" y="786909"/>
                </a:lnTo>
                <a:lnTo>
                  <a:pt x="1" y="218726"/>
                </a:lnTo>
                <a:lnTo>
                  <a:pt x="577950" y="0"/>
                </a:lnTo>
                <a:close/>
              </a:path>
            </a:pathLst>
          </a:cu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202431" tIns="225849" rIns="202432" bIns="225848" numCol="1" spcCol="1270" anchor="ctr" anchorCtr="0">
            <a:noAutofit/>
          </a:bodyPr>
          <a:lstStyle/>
          <a:p>
            <a:pPr lvl="0" algn="ctr" defTabSz="533400">
              <a:lnSpc>
                <a:spcPct val="90000"/>
              </a:lnSpc>
              <a:spcBef>
                <a:spcPct val="0"/>
              </a:spcBef>
              <a:spcAft>
                <a:spcPct val="35000"/>
              </a:spcAft>
            </a:pPr>
            <a:r>
              <a:rPr lang="en-GB" sz="1200" kern="1200" dirty="0" smtClean="0">
                <a:solidFill>
                  <a:sysClr val="window" lastClr="FFFFFF"/>
                </a:solidFill>
                <a:latin typeface="Calibri" panose="020F0502020204030204"/>
                <a:ea typeface="+mn-ea"/>
                <a:cs typeface="+mn-cs"/>
              </a:rPr>
              <a:t>Les </a:t>
            </a:r>
            <a:r>
              <a:rPr lang="fr-FR" sz="1200" kern="1200" dirty="0" smtClean="0">
                <a:solidFill>
                  <a:sysClr val="window" lastClr="FFFFFF"/>
                </a:solidFill>
                <a:latin typeface="Calibri" panose="020F0502020204030204"/>
                <a:ea typeface="+mn-ea"/>
                <a:cs typeface="+mn-cs"/>
              </a:rPr>
              <a:t>jeunes</a:t>
            </a:r>
            <a:r>
              <a:rPr lang="en-GB" sz="1200" kern="1200" dirty="0" smtClean="0">
                <a:solidFill>
                  <a:sysClr val="window" lastClr="FFFFFF"/>
                </a:solidFill>
                <a:latin typeface="Calibri" panose="020F0502020204030204"/>
                <a:ea typeface="+mn-ea"/>
                <a:cs typeface="+mn-cs"/>
              </a:rPr>
              <a:t> </a:t>
            </a:r>
            <a:r>
              <a:rPr lang="fr-FR" sz="1200" kern="1200" dirty="0" smtClean="0">
                <a:solidFill>
                  <a:sysClr val="window" lastClr="FFFFFF"/>
                </a:solidFill>
                <a:latin typeface="Calibri" panose="020F0502020204030204"/>
                <a:ea typeface="+mn-ea"/>
                <a:cs typeface="+mn-cs"/>
              </a:rPr>
              <a:t>sous-employés</a:t>
            </a:r>
            <a:endParaRPr lang="fr-FR" sz="1200" kern="1200" dirty="0">
              <a:solidFill>
                <a:sysClr val="window" lastClr="FFFFFF"/>
              </a:solidFill>
              <a:latin typeface="Calibri" panose="020F0502020204030204"/>
              <a:ea typeface="+mn-ea"/>
              <a:cs typeface="+mn-cs"/>
            </a:endParaRPr>
          </a:p>
        </p:txBody>
      </p:sp>
      <p:sp>
        <p:nvSpPr>
          <p:cNvPr id="24" name="Rectangle 23"/>
          <p:cNvSpPr/>
          <p:nvPr/>
        </p:nvSpPr>
        <p:spPr>
          <a:xfrm>
            <a:off x="334982" y="4748449"/>
            <a:ext cx="1248374" cy="693541"/>
          </a:xfrm>
          <a:prstGeom prst="rect">
            <a:avLst/>
          </a:prstGeom>
          <a:noFill/>
          <a:ln>
            <a:noFill/>
          </a:ln>
          <a:effectLst/>
        </p:spPr>
        <p:style>
          <a:lnRef idx="0">
            <a:scrgbClr r="0" g="0" b="0"/>
          </a:lnRef>
          <a:fillRef idx="0">
            <a:scrgbClr r="0" g="0" b="0"/>
          </a:fillRef>
          <a:effectRef idx="0">
            <a:scrgbClr r="0" g="0" b="0"/>
          </a:effectRef>
          <a:fontRef idx="minor">
            <a:schemeClr val="tx1">
              <a:hueOff val="0"/>
              <a:satOff val="0"/>
              <a:lumOff val="0"/>
              <a:alphaOff val="0"/>
            </a:schemeClr>
          </a:fontRef>
        </p:style>
      </p:sp>
      <p:sp>
        <p:nvSpPr>
          <p:cNvPr id="25" name="Freeform 24"/>
          <p:cNvSpPr/>
          <p:nvPr/>
        </p:nvSpPr>
        <p:spPr>
          <a:xfrm>
            <a:off x="2711055" y="4517269"/>
            <a:ext cx="1005636" cy="1155903"/>
          </a:xfrm>
          <a:custGeom>
            <a:avLst/>
            <a:gdLst>
              <a:gd name="connsiteX0" fmla="*/ 0 w 1155902"/>
              <a:gd name="connsiteY0" fmla="*/ 502818 h 1005635"/>
              <a:gd name="connsiteX1" fmla="*/ 251409 w 1155902"/>
              <a:gd name="connsiteY1" fmla="*/ 0 h 1005635"/>
              <a:gd name="connsiteX2" fmla="*/ 904493 w 1155902"/>
              <a:gd name="connsiteY2" fmla="*/ 0 h 1005635"/>
              <a:gd name="connsiteX3" fmla="*/ 1155902 w 1155902"/>
              <a:gd name="connsiteY3" fmla="*/ 502818 h 1005635"/>
              <a:gd name="connsiteX4" fmla="*/ 904493 w 1155902"/>
              <a:gd name="connsiteY4" fmla="*/ 1005635 h 1005635"/>
              <a:gd name="connsiteX5" fmla="*/ 251409 w 1155902"/>
              <a:gd name="connsiteY5" fmla="*/ 1005635 h 1005635"/>
              <a:gd name="connsiteX6" fmla="*/ 0 w 1155902"/>
              <a:gd name="connsiteY6" fmla="*/ 502818 h 100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902" h="1005635">
                <a:moveTo>
                  <a:pt x="577950" y="0"/>
                </a:moveTo>
                <a:lnTo>
                  <a:pt x="1155901" y="218726"/>
                </a:lnTo>
                <a:lnTo>
                  <a:pt x="1155901" y="786909"/>
                </a:lnTo>
                <a:lnTo>
                  <a:pt x="577950" y="1005635"/>
                </a:lnTo>
                <a:lnTo>
                  <a:pt x="1" y="786909"/>
                </a:lnTo>
                <a:lnTo>
                  <a:pt x="1" y="218726"/>
                </a:lnTo>
                <a:lnTo>
                  <a:pt x="577950" y="0"/>
                </a:lnTo>
                <a:close/>
              </a:path>
            </a:pathLst>
          </a:cu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56711" tIns="180129" rIns="156712" bIns="180128" numCol="1" spcCol="1270" anchor="ctr" anchorCtr="0">
            <a:noAutofit/>
          </a:bodyPr>
          <a:lstStyle/>
          <a:p>
            <a:pPr lvl="0" algn="ctr" defTabSz="1600200">
              <a:lnSpc>
                <a:spcPct val="90000"/>
              </a:lnSpc>
              <a:spcBef>
                <a:spcPct val="0"/>
              </a:spcBef>
              <a:spcAft>
                <a:spcPct val="35000"/>
              </a:spcAft>
            </a:pPr>
            <a:r>
              <a:rPr lang="fr-FR" sz="3600" kern="1200">
                <a:solidFill>
                  <a:sysClr val="window" lastClr="FFFFFF"/>
                </a:solidFill>
                <a:latin typeface="Calibri" panose="020F0502020204030204"/>
                <a:ea typeface="+mn-ea"/>
                <a:cs typeface="+mn-cs"/>
              </a:rPr>
              <a:t>...</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sp>
        <p:nvSpPr>
          <p:cNvPr id="7" name="Freeform 6"/>
          <p:cNvSpPr/>
          <p:nvPr/>
        </p:nvSpPr>
        <p:spPr>
          <a:xfrm>
            <a:off x="4341690" y="1442877"/>
            <a:ext cx="33280" cy="670724"/>
          </a:xfrm>
          <a:custGeom>
            <a:avLst/>
            <a:gdLst/>
            <a:ahLst/>
            <a:cxnLst/>
            <a:rect l="0" t="0" r="0" b="0"/>
            <a:pathLst>
              <a:path w="33280" h="670724">
                <a:moveTo>
                  <a:pt x="0" y="0"/>
                </a:moveTo>
                <a:lnTo>
                  <a:pt x="33280" y="0"/>
                </a:lnTo>
                <a:lnTo>
                  <a:pt x="33280" y="670724"/>
                </a:lnTo>
                <a:lnTo>
                  <a:pt x="0" y="670724"/>
                </a:lnTo>
                <a:lnTo>
                  <a:pt x="0" y="0"/>
                </a:lnTo>
                <a:close/>
              </a:path>
            </a:pathLst>
          </a:custGeom>
          <a:solidFill>
            <a:srgbClr val="EB6D71"/>
          </a:solidFill>
          <a:ln w="7600" cap="flat">
            <a:solidFill>
              <a:srgbClr val="EB6D71"/>
            </a:solidFill>
            <a:bevel/>
          </a:ln>
        </p:spPr>
      </p:sp>
      <p:sp>
        <p:nvSpPr>
          <p:cNvPr id="10" name="Freeform 9"/>
          <p:cNvSpPr/>
          <p:nvPr/>
        </p:nvSpPr>
        <p:spPr>
          <a:xfrm>
            <a:off x="3839307" y="1446496"/>
            <a:ext cx="470635" cy="668526"/>
          </a:xfrm>
          <a:custGeom>
            <a:avLst/>
            <a:gdLst/>
            <a:ahLst/>
            <a:cxnLst/>
            <a:rect l="0" t="0" r="0" b="0"/>
            <a:pathLst>
              <a:path w="470635" h="668526">
                <a:moveTo>
                  <a:pt x="470635" y="0"/>
                </a:moveTo>
                <a:lnTo>
                  <a:pt x="470635" y="668526"/>
                </a:lnTo>
                <a:cubicBezTo>
                  <a:pt x="470635" y="668526"/>
                  <a:pt x="282482" y="503790"/>
                  <a:pt x="152710" y="471478"/>
                </a:cubicBezTo>
                <a:cubicBezTo>
                  <a:pt x="22938" y="439167"/>
                  <a:pt x="0" y="444116"/>
                  <a:pt x="0" y="444116"/>
                </a:cubicBezTo>
                <a:lnTo>
                  <a:pt x="0" y="258056"/>
                </a:lnTo>
                <a:cubicBezTo>
                  <a:pt x="0" y="258056"/>
                  <a:pt x="27853" y="261016"/>
                  <a:pt x="163842" y="219778"/>
                </a:cubicBezTo>
                <a:cubicBezTo>
                  <a:pt x="299830" y="178538"/>
                  <a:pt x="470635" y="-3664"/>
                  <a:pt x="470635" y="0"/>
                </a:cubicBezTo>
                <a:close/>
              </a:path>
            </a:pathLst>
          </a:custGeom>
          <a:solidFill>
            <a:srgbClr val="EB6D71"/>
          </a:solidFill>
          <a:ln w="7600" cap="flat">
            <a:solidFill>
              <a:srgbClr val="EB6D71"/>
            </a:solidFill>
            <a:bevel/>
          </a:ln>
        </p:spPr>
      </p:sp>
      <p:sp>
        <p:nvSpPr>
          <p:cNvPr id="11" name="Freeform 10"/>
          <p:cNvSpPr/>
          <p:nvPr/>
        </p:nvSpPr>
        <p:spPr>
          <a:xfrm>
            <a:off x="3597374" y="1706151"/>
            <a:ext cx="202952" cy="190711"/>
          </a:xfrm>
          <a:custGeom>
            <a:avLst/>
            <a:gdLst/>
            <a:ahLst/>
            <a:cxnLst/>
            <a:rect l="0" t="0" r="0" b="0"/>
            <a:pathLst>
              <a:path w="202952" h="190711">
                <a:moveTo>
                  <a:pt x="0" y="0"/>
                </a:moveTo>
                <a:lnTo>
                  <a:pt x="202952" y="0"/>
                </a:lnTo>
                <a:lnTo>
                  <a:pt x="202952" y="190711"/>
                </a:lnTo>
                <a:lnTo>
                  <a:pt x="0" y="190711"/>
                </a:lnTo>
                <a:lnTo>
                  <a:pt x="0" y="0"/>
                </a:lnTo>
                <a:close/>
              </a:path>
            </a:pathLst>
          </a:custGeom>
          <a:solidFill>
            <a:srgbClr val="EB6D71"/>
          </a:solidFill>
          <a:ln w="7600" cap="flat">
            <a:solidFill>
              <a:srgbClr val="EB6D71"/>
            </a:solidFill>
            <a:bevel/>
          </a:ln>
        </p:spPr>
      </p:sp>
      <p:sp>
        <p:nvSpPr>
          <p:cNvPr id="12" name="Freeform 11"/>
          <p:cNvSpPr/>
          <p:nvPr/>
        </p:nvSpPr>
        <p:spPr>
          <a:xfrm>
            <a:off x="3496186" y="1706151"/>
            <a:ext cx="69223" cy="190711"/>
          </a:xfrm>
          <a:custGeom>
            <a:avLst/>
            <a:gdLst/>
            <a:ahLst/>
            <a:cxnLst/>
            <a:rect l="0" t="0" r="0" b="0"/>
            <a:pathLst>
              <a:path w="69223" h="190711">
                <a:moveTo>
                  <a:pt x="0" y="0"/>
                </a:moveTo>
                <a:lnTo>
                  <a:pt x="69223" y="0"/>
                </a:lnTo>
                <a:lnTo>
                  <a:pt x="69223" y="190711"/>
                </a:lnTo>
                <a:lnTo>
                  <a:pt x="0" y="190711"/>
                </a:lnTo>
                <a:lnTo>
                  <a:pt x="0" y="0"/>
                </a:lnTo>
                <a:close/>
              </a:path>
            </a:pathLst>
          </a:custGeom>
          <a:solidFill>
            <a:srgbClr val="EB6D71"/>
          </a:solidFill>
          <a:ln w="7600" cap="flat">
            <a:solidFill>
              <a:srgbClr val="EB6D71"/>
            </a:solidFill>
            <a:bevel/>
          </a:ln>
        </p:spPr>
      </p:sp>
      <p:sp>
        <p:nvSpPr>
          <p:cNvPr id="13" name="Freeform 12"/>
          <p:cNvSpPr/>
          <p:nvPr/>
        </p:nvSpPr>
        <p:spPr>
          <a:xfrm>
            <a:off x="3592405" y="1926495"/>
            <a:ext cx="202344" cy="413182"/>
          </a:xfrm>
          <a:custGeom>
            <a:avLst/>
            <a:gdLst/>
            <a:ahLst/>
            <a:cxnLst/>
            <a:rect l="0" t="0" r="0" b="0"/>
            <a:pathLst>
              <a:path w="202344" h="413182">
                <a:moveTo>
                  <a:pt x="0" y="0"/>
                </a:moveTo>
                <a:lnTo>
                  <a:pt x="202344" y="0"/>
                </a:lnTo>
                <a:lnTo>
                  <a:pt x="133882" y="413182"/>
                </a:lnTo>
                <a:lnTo>
                  <a:pt x="52678" y="410503"/>
                </a:lnTo>
                <a:lnTo>
                  <a:pt x="0" y="0"/>
                </a:lnTo>
                <a:close/>
              </a:path>
            </a:pathLst>
          </a:custGeom>
          <a:solidFill>
            <a:srgbClr val="EB6D71"/>
          </a:solidFill>
          <a:ln w="7600" cap="flat">
            <a:solidFill>
              <a:srgbClr val="EB6D71"/>
            </a:solidFill>
            <a:bevel/>
          </a:ln>
        </p:spPr>
      </p:sp>
      <p:sp>
        <p:nvSpPr>
          <p:cNvPr id="14" name="Freeform 13"/>
          <p:cNvSpPr/>
          <p:nvPr/>
        </p:nvSpPr>
        <p:spPr>
          <a:xfrm>
            <a:off x="4407483" y="1739232"/>
            <a:ext cx="91905" cy="90238"/>
          </a:xfrm>
          <a:custGeom>
            <a:avLst/>
            <a:gdLst/>
            <a:ahLst/>
            <a:cxnLst/>
            <a:rect l="0" t="0" r="0" b="0"/>
            <a:pathLst>
              <a:path w="91905" h="90238">
                <a:moveTo>
                  <a:pt x="0" y="0"/>
                </a:moveTo>
                <a:lnTo>
                  <a:pt x="91905" y="0"/>
                </a:lnTo>
                <a:lnTo>
                  <a:pt x="91905" y="90238"/>
                </a:lnTo>
                <a:lnTo>
                  <a:pt x="0" y="90238"/>
                </a:lnTo>
                <a:lnTo>
                  <a:pt x="0" y="0"/>
                </a:lnTo>
                <a:close/>
              </a:path>
            </a:pathLst>
          </a:custGeom>
          <a:solidFill>
            <a:srgbClr val="EB6D71"/>
          </a:solidFill>
          <a:ln w="7600" cap="flat">
            <a:solidFill>
              <a:srgbClr val="EB6D71"/>
            </a:solidFill>
            <a:bevel/>
          </a:ln>
        </p:spPr>
      </p:sp>
    </p:spTree>
    <p:extLst>
      <p:ext uri="{BB962C8B-B14F-4D97-AF65-F5344CB8AC3E}">
        <p14:creationId xmlns:p14="http://schemas.microsoft.com/office/powerpoint/2010/main" val="3049429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ppt_x"/>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16" grpId="0" animBg="1"/>
      <p:bldP spid="17" grpId="0" animBg="1"/>
      <p:bldP spid="19" grpId="0" animBg="1"/>
      <p:bldP spid="20" grpId="0" animBg="1"/>
      <p:bldP spid="22" grpId="0" animBg="1"/>
      <p:bldP spid="23" grpId="0" animBg="1"/>
      <p:bldP spid="2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111"/>
          <p:cNvSpPr txBox="1">
            <a:spLocks noChangeArrowheads="1"/>
          </p:cNvSpPr>
          <p:nvPr/>
        </p:nvSpPr>
        <p:spPr bwMode="auto">
          <a:xfrm>
            <a:off x="1156519" y="2706968"/>
            <a:ext cx="6851650" cy="585787"/>
          </a:xfrm>
          <a:prstGeom prst="rect">
            <a:avLst/>
          </a:prstGeom>
          <a:noFill/>
          <a:ln w="9525">
            <a:noFill/>
            <a:miter lim="800000"/>
            <a:headEnd/>
            <a:tailEnd/>
          </a:ln>
        </p:spPr>
        <p:txBody>
          <a:bodyPr>
            <a:spAutoFit/>
          </a:bodyPr>
          <a:lstStyle/>
          <a:p>
            <a:pPr algn="ctr" eaLnBrk="1" hangingPunct="1"/>
            <a:r>
              <a:rPr lang="fr-FR" sz="3200" dirty="0">
                <a:solidFill>
                  <a:srgbClr val="FA821E"/>
                </a:solidFill>
              </a:rPr>
              <a:t>Merci de votre attention</a:t>
            </a:r>
          </a:p>
        </p:txBody>
      </p:sp>
      <p:pic>
        <p:nvPicPr>
          <p:cNvPr id="76803" name="Picture 4"/>
          <p:cNvPicPr>
            <a:picLocks noChangeAspect="1"/>
          </p:cNvPicPr>
          <p:nvPr/>
        </p:nvPicPr>
        <p:blipFill>
          <a:blip r:embed="rId2" cstate="print"/>
          <a:srcRect/>
          <a:stretch>
            <a:fillRect/>
          </a:stretch>
        </p:blipFill>
        <p:spPr bwMode="auto">
          <a:xfrm>
            <a:off x="36513" y="3509963"/>
            <a:ext cx="4572000" cy="2938462"/>
          </a:xfrm>
          <a:prstGeom prst="rect">
            <a:avLst/>
          </a:prstGeom>
          <a:noFill/>
          <a:ln w="9525">
            <a:noFill/>
            <a:miter lim="800000"/>
            <a:headEnd/>
            <a:tailEnd/>
          </a:ln>
        </p:spPr>
      </p:pic>
      <p:pic>
        <p:nvPicPr>
          <p:cNvPr id="76804" name="Picture 5"/>
          <p:cNvPicPr>
            <a:picLocks noChangeAspect="1"/>
          </p:cNvPicPr>
          <p:nvPr/>
        </p:nvPicPr>
        <p:blipFill>
          <a:blip r:embed="rId2" cstate="print"/>
          <a:srcRect/>
          <a:stretch>
            <a:fillRect/>
          </a:stretch>
        </p:blipFill>
        <p:spPr bwMode="auto">
          <a:xfrm>
            <a:off x="4562475" y="3511550"/>
            <a:ext cx="4572000" cy="2938463"/>
          </a:xfrm>
          <a:prstGeom prst="rect">
            <a:avLst/>
          </a:prstGeom>
          <a:noFill/>
          <a:ln w="9525">
            <a:noFill/>
            <a:miter lim="800000"/>
            <a:headEnd/>
            <a:tailEnd/>
          </a:ln>
        </p:spPr>
      </p:pic>
      <p:pic>
        <p:nvPicPr>
          <p:cNvPr id="76805" name="Picture 6"/>
          <p:cNvPicPr>
            <a:picLocks noChangeAspect="1"/>
          </p:cNvPicPr>
          <p:nvPr/>
        </p:nvPicPr>
        <p:blipFill>
          <a:blip r:embed="rId3" cstate="print"/>
          <a:srcRect/>
          <a:stretch>
            <a:fillRect/>
          </a:stretch>
        </p:blipFill>
        <p:spPr bwMode="auto">
          <a:xfrm>
            <a:off x="0" y="0"/>
            <a:ext cx="9144000" cy="1500188"/>
          </a:xfrm>
          <a:prstGeom prst="rect">
            <a:avLst/>
          </a:prstGeom>
          <a:noFill/>
          <a:ln w="9525">
            <a:noFill/>
            <a:miter lim="800000"/>
            <a:headEnd/>
            <a:tailEnd/>
          </a:ln>
        </p:spPr>
      </p:pic>
      <p:sp>
        <p:nvSpPr>
          <p:cNvPr id="6" name="Espace réservé de la date 5"/>
          <p:cNvSpPr>
            <a:spLocks noGrp="1"/>
          </p:cNvSpPr>
          <p:nvPr>
            <p:ph type="dt" sz="half" idx="10"/>
          </p:nvPr>
        </p:nvSpPr>
        <p:spPr/>
        <p:txBody>
          <a:bodyPr/>
          <a:lstStyle/>
          <a:p>
            <a:r>
              <a:rPr lang="fr-FR" smtClean="0">
                <a:solidFill>
                  <a:prstClr val="black">
                    <a:tint val="75000"/>
                  </a:prstClr>
                </a:solidFill>
              </a:rPr>
              <a:t>07/11/2016</a:t>
            </a:r>
            <a:endParaRPr lang="fr-FR">
              <a:solidFill>
                <a:prstClr val="black">
                  <a:tint val="75000"/>
                </a:prstClr>
              </a:solidFill>
            </a:endParaRPr>
          </a:p>
        </p:txBody>
      </p:sp>
      <p:sp>
        <p:nvSpPr>
          <p:cNvPr id="8" name="Espace réservé du numéro de diapositive 7"/>
          <p:cNvSpPr>
            <a:spLocks noGrp="1"/>
          </p:cNvSpPr>
          <p:nvPr>
            <p:ph type="sldNum" sz="quarter" idx="12"/>
          </p:nvPr>
        </p:nvSpPr>
        <p:spPr/>
        <p:txBody>
          <a:bodyPr/>
          <a:lstStyle/>
          <a:p>
            <a:fld id="{B95CBD10-BE90-4B29-85C1-E31894630B2C}" type="slidenum">
              <a:rPr lang="fr-FR" smtClean="0">
                <a:solidFill>
                  <a:prstClr val="black">
                    <a:tint val="75000"/>
                  </a:prstClr>
                </a:solidFill>
              </a:rPr>
              <a:pPr/>
              <a:t>28</a:t>
            </a:fld>
            <a:endParaRPr lang="fr-FR">
              <a:solidFill>
                <a:prstClr val="black">
                  <a:tint val="75000"/>
                </a:prstClr>
              </a:solidFill>
            </a:endParaRPr>
          </a:p>
        </p:txBody>
      </p:sp>
      <p:sp>
        <p:nvSpPr>
          <p:cNvPr id="9" name="Titre 1"/>
          <p:cNvSpPr txBox="1">
            <a:spLocks/>
          </p:cNvSpPr>
          <p:nvPr/>
        </p:nvSpPr>
        <p:spPr>
          <a:xfrm>
            <a:off x="467544" y="1046250"/>
            <a:ext cx="8229600" cy="1445096"/>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a:solidFill>
                  <a:schemeClr val="accent6">
                    <a:lumMod val="50000"/>
                  </a:schemeClr>
                </a:solidFill>
              </a:rPr>
              <a:t>Sous-utilisation de la main d’œuvre jeune et inactivité</a:t>
            </a:r>
            <a:endParaRPr lang="fr-FR" sz="1900" dirty="0" smtClean="0">
              <a:solidFill>
                <a:schemeClr val="accent2">
                  <a:lumMod val="50000"/>
                </a:schemeClr>
              </a:solidFill>
            </a:endParaRPr>
          </a:p>
          <a:p>
            <a:pPr>
              <a:lnSpc>
                <a:spcPct val="170000"/>
              </a:lnSpc>
            </a:pPr>
            <a:r>
              <a:rPr lang="fr-FR" sz="1900" dirty="0" smtClean="0">
                <a:solidFill>
                  <a:schemeClr val="accent2">
                    <a:lumMod val="50000"/>
                  </a:schemeClr>
                </a:solidFill>
              </a:rPr>
              <a:t>Mlle</a:t>
            </a:r>
            <a:r>
              <a:rPr lang="fr-FR" sz="1900" dirty="0">
                <a:solidFill>
                  <a:schemeClr val="accent2">
                    <a:lumMod val="50000"/>
                  </a:schemeClr>
                </a:solidFill>
              </a:rPr>
              <a:t>. Salima </a:t>
            </a:r>
            <a:r>
              <a:rPr lang="fr-FR" sz="1900" dirty="0" smtClean="0">
                <a:solidFill>
                  <a:schemeClr val="accent2">
                    <a:lumMod val="50000"/>
                  </a:schemeClr>
                </a:solidFill>
              </a:rPr>
              <a:t>MANSOURI </a:t>
            </a:r>
            <a:r>
              <a:rPr lang="en-GB" sz="1900" dirty="0" smtClean="0"/>
              <a:t> </a:t>
            </a:r>
            <a:r>
              <a:rPr lang="fr-FR" sz="1900" dirty="0">
                <a:solidFill>
                  <a:schemeClr val="accent2">
                    <a:lumMod val="50000"/>
                  </a:schemeClr>
                </a:solidFill>
              </a:rPr>
              <a:t>s.mansouri@hcp.ma</a:t>
            </a:r>
          </a:p>
        </p:txBody>
      </p:sp>
    </p:spTree>
    <p:extLst>
      <p:ext uri="{BB962C8B-B14F-4D97-AF65-F5344CB8AC3E}">
        <p14:creationId xmlns:p14="http://schemas.microsoft.com/office/powerpoint/2010/main" val="16805941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8840"/>
            <a:ext cx="8229600" cy="1143000"/>
          </a:xfrm>
        </p:spPr>
        <p:txBody>
          <a:bodyPr>
            <a:noAutofit/>
          </a:bodyPr>
          <a:lstStyle/>
          <a:p>
            <a:r>
              <a:rPr lang="fr-FR" dirty="0">
                <a:solidFill>
                  <a:schemeClr val="accent2">
                    <a:lumMod val="50000"/>
                  </a:schemeClr>
                </a:solidFill>
              </a:rPr>
              <a:t>Contexte général</a:t>
            </a: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3368196"/>
            <a:ext cx="8229600" cy="989970"/>
          </a:xfrm>
          <a:prstGeom prst="rect">
            <a:avLst/>
          </a:prstGeom>
          <a:noFill/>
          <a:ln>
            <a:noFill/>
          </a:ln>
        </p:spPr>
      </p:pic>
    </p:spTree>
    <p:extLst>
      <p:ext uri="{BB962C8B-B14F-4D97-AF65-F5344CB8AC3E}">
        <p14:creationId xmlns:p14="http://schemas.microsoft.com/office/powerpoint/2010/main" val="17128978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167280" y="3703114"/>
            <a:ext cx="1766743" cy="2031325"/>
          </a:xfrm>
          <a:prstGeom prst="rect">
            <a:avLst/>
          </a:prstGeom>
          <a:noFill/>
        </p:spPr>
        <p:style>
          <a:lnRef idx="2">
            <a:schemeClr val="accent2"/>
          </a:lnRef>
          <a:fillRef idx="1">
            <a:schemeClr val="lt1"/>
          </a:fillRef>
          <a:effectRef idx="0">
            <a:schemeClr val="accent2"/>
          </a:effectRef>
          <a:fontRef idx="minor">
            <a:schemeClr val="dk1"/>
          </a:fontRef>
        </p:style>
        <p:txBody>
          <a:bodyPr wrap="square" rtlCol="0">
            <a:spAutoFit/>
          </a:bodyPr>
          <a:lstStyle/>
          <a:p>
            <a:r>
              <a:rPr lang="fr-FR" sz="1400" b="1" dirty="0" smtClean="0">
                <a:solidFill>
                  <a:schemeClr val="bg1">
                    <a:lumMod val="50000"/>
                  </a:schemeClr>
                </a:solidFill>
              </a:rPr>
              <a:t>Pour Tanger :</a:t>
            </a:r>
          </a:p>
          <a:p>
            <a:endParaRPr lang="fr-FR" sz="1400" b="1" dirty="0">
              <a:solidFill>
                <a:schemeClr val="bg1">
                  <a:lumMod val="50000"/>
                </a:schemeClr>
              </a:solidFill>
            </a:endParaRPr>
          </a:p>
          <a:p>
            <a:endParaRPr lang="fr-FR" sz="1400" b="1" dirty="0" smtClean="0">
              <a:solidFill>
                <a:schemeClr val="bg1">
                  <a:lumMod val="50000"/>
                </a:schemeClr>
              </a:solidFill>
            </a:endParaRPr>
          </a:p>
          <a:p>
            <a:endParaRPr lang="fr-FR" sz="1400" b="1" dirty="0">
              <a:solidFill>
                <a:schemeClr val="bg1">
                  <a:lumMod val="50000"/>
                </a:schemeClr>
              </a:solidFill>
            </a:endParaRPr>
          </a:p>
          <a:p>
            <a:endParaRPr lang="fr-FR" sz="1400" b="1" dirty="0" smtClean="0">
              <a:solidFill>
                <a:schemeClr val="bg1">
                  <a:lumMod val="50000"/>
                </a:schemeClr>
              </a:solidFill>
            </a:endParaRPr>
          </a:p>
          <a:p>
            <a:endParaRPr lang="fr-FR" sz="1400" b="1" dirty="0">
              <a:solidFill>
                <a:schemeClr val="bg1">
                  <a:lumMod val="50000"/>
                </a:schemeClr>
              </a:solidFill>
            </a:endParaRPr>
          </a:p>
          <a:p>
            <a:endParaRPr lang="fr-FR" sz="1400" b="1" dirty="0" smtClean="0">
              <a:solidFill>
                <a:schemeClr val="bg1">
                  <a:lumMod val="50000"/>
                </a:schemeClr>
              </a:solidFill>
            </a:endParaRPr>
          </a:p>
          <a:p>
            <a:endParaRPr lang="fr-FR" sz="1400" b="1" dirty="0">
              <a:solidFill>
                <a:schemeClr val="bg1">
                  <a:lumMod val="50000"/>
                </a:schemeClr>
              </a:solidFill>
            </a:endParaRPr>
          </a:p>
          <a:p>
            <a:r>
              <a:rPr lang="fr-FR" sz="1400" b="1" dirty="0" smtClean="0">
                <a:solidFill>
                  <a:schemeClr val="bg1">
                    <a:lumMod val="50000"/>
                  </a:schemeClr>
                </a:solidFill>
              </a:rPr>
              <a:t> </a:t>
            </a:r>
            <a:endParaRPr lang="fr-FR" sz="1400" b="1" dirty="0">
              <a:solidFill>
                <a:schemeClr val="bg1">
                  <a:lumMod val="50000"/>
                </a:schemeClr>
              </a:solidFill>
            </a:endParaRPr>
          </a:p>
        </p:txBody>
      </p:sp>
      <p:sp>
        <p:nvSpPr>
          <p:cNvPr id="2" name="Titre 1"/>
          <p:cNvSpPr>
            <a:spLocks noGrp="1"/>
          </p:cNvSpPr>
          <p:nvPr>
            <p:ph type="title"/>
          </p:nvPr>
        </p:nvSpPr>
        <p:spPr>
          <a:xfrm>
            <a:off x="467544" y="764704"/>
            <a:ext cx="8229600" cy="1143000"/>
          </a:xfrm>
        </p:spPr>
        <p:txBody>
          <a:bodyPr>
            <a:normAutofit/>
          </a:bodyPr>
          <a:lstStyle/>
          <a:p>
            <a:r>
              <a:rPr lang="fr-FR" sz="2400" dirty="0">
                <a:solidFill>
                  <a:schemeClr val="accent2">
                    <a:lumMod val="50000"/>
                  </a:schemeClr>
                </a:solidFill>
              </a:rPr>
              <a:t>Contexte </a:t>
            </a:r>
            <a:r>
              <a:rPr lang="fr-FR" sz="2400" dirty="0" smtClean="0">
                <a:solidFill>
                  <a:schemeClr val="accent2">
                    <a:lumMod val="50000"/>
                  </a:schemeClr>
                </a:solidFill>
              </a:rPr>
              <a:t>général : </a:t>
            </a:r>
            <a:r>
              <a:rPr lang="fr-FR" sz="2400" b="1" dirty="0" smtClean="0">
                <a:solidFill>
                  <a:schemeClr val="accent2">
                    <a:lumMod val="50000"/>
                  </a:schemeClr>
                </a:solidFill>
              </a:rPr>
              <a:t>Les </a:t>
            </a:r>
            <a:r>
              <a:rPr lang="fr-FR" sz="2400" b="1" dirty="0">
                <a:solidFill>
                  <a:schemeClr val="accent2">
                    <a:lumMod val="50000"/>
                  </a:schemeClr>
                </a:solidFill>
              </a:rPr>
              <a:t> jeunes âgés de 15 à 29 ans</a:t>
            </a:r>
            <a:endParaRPr lang="fr-FR" sz="2400" b="1" dirty="0"/>
          </a:p>
        </p:txBody>
      </p:sp>
      <p:grpSp>
        <p:nvGrpSpPr>
          <p:cNvPr id="10" name="Les gens"/>
          <p:cNvGrpSpPr/>
          <p:nvPr/>
        </p:nvGrpSpPr>
        <p:grpSpPr>
          <a:xfrm>
            <a:off x="2987824" y="1907704"/>
            <a:ext cx="1573844" cy="1621960"/>
            <a:chOff x="3416797" y="2304277"/>
            <a:chExt cx="974404" cy="1042211"/>
          </a:xfrm>
        </p:grpSpPr>
        <p:sp>
          <p:nvSpPr>
            <p:cNvPr id="32" name="Freeform 31"/>
            <p:cNvSpPr/>
            <p:nvPr/>
          </p:nvSpPr>
          <p:spPr>
            <a:xfrm>
              <a:off x="3416797" y="2304277"/>
              <a:ext cx="974404" cy="1042211"/>
            </a:xfrm>
            <a:custGeom>
              <a:avLst/>
              <a:gdLst/>
              <a:ahLst/>
              <a:cxnLst/>
              <a:rect l="0" t="0" r="0" b="0"/>
              <a:pathLst>
                <a:path w="974404" h="1042211" stroke="0">
                  <a:moveTo>
                    <a:pt x="4976" y="150972"/>
                  </a:moveTo>
                  <a:lnTo>
                    <a:pt x="4976" y="138219"/>
                  </a:lnTo>
                  <a:cubicBezTo>
                    <a:pt x="4976" y="138219"/>
                    <a:pt x="4589" y="129967"/>
                    <a:pt x="20325" y="123665"/>
                  </a:cubicBezTo>
                  <a:cubicBezTo>
                    <a:pt x="36061" y="117363"/>
                    <a:pt x="59807" y="108735"/>
                    <a:pt x="61720" y="106710"/>
                  </a:cubicBezTo>
                  <a:cubicBezTo>
                    <a:pt x="63634" y="104685"/>
                    <a:pt x="65406" y="96207"/>
                    <a:pt x="71219" y="96207"/>
                  </a:cubicBezTo>
                  <a:cubicBezTo>
                    <a:pt x="71219" y="96207"/>
                    <a:pt x="73062" y="93806"/>
                    <a:pt x="71644" y="92306"/>
                  </a:cubicBezTo>
                  <a:cubicBezTo>
                    <a:pt x="70226" y="90806"/>
                    <a:pt x="67249" y="90055"/>
                    <a:pt x="66398" y="82103"/>
                  </a:cubicBezTo>
                  <a:cubicBezTo>
                    <a:pt x="65548" y="74151"/>
                    <a:pt x="65548" y="74301"/>
                    <a:pt x="63705" y="74301"/>
                  </a:cubicBezTo>
                  <a:cubicBezTo>
                    <a:pt x="61862" y="74301"/>
                    <a:pt x="60444" y="73700"/>
                    <a:pt x="59169" y="68149"/>
                  </a:cubicBezTo>
                  <a:cubicBezTo>
                    <a:pt x="57893" y="62597"/>
                    <a:pt x="54207" y="50594"/>
                    <a:pt x="59452" y="50594"/>
                  </a:cubicBezTo>
                  <a:cubicBezTo>
                    <a:pt x="59452" y="50594"/>
                    <a:pt x="60728" y="51194"/>
                    <a:pt x="59452" y="48793"/>
                  </a:cubicBezTo>
                  <a:cubicBezTo>
                    <a:pt x="58176" y="46393"/>
                    <a:pt x="56617" y="34839"/>
                    <a:pt x="56617" y="31238"/>
                  </a:cubicBezTo>
                  <a:cubicBezTo>
                    <a:pt x="56617" y="27637"/>
                    <a:pt x="56191" y="21936"/>
                    <a:pt x="60019" y="15184"/>
                  </a:cubicBezTo>
                  <a:cubicBezTo>
                    <a:pt x="63847" y="8432"/>
                    <a:pt x="65690" y="8282"/>
                    <a:pt x="68525" y="8282"/>
                  </a:cubicBezTo>
                  <a:cubicBezTo>
                    <a:pt x="71360" y="8282"/>
                    <a:pt x="68809" y="4231"/>
                    <a:pt x="79016" y="1380"/>
                  </a:cubicBezTo>
                  <a:cubicBezTo>
                    <a:pt x="89222" y="-1471"/>
                    <a:pt x="99429" y="0"/>
                    <a:pt x="105242" y="2880"/>
                  </a:cubicBezTo>
                  <a:cubicBezTo>
                    <a:pt x="111054" y="5131"/>
                    <a:pt x="115874" y="7982"/>
                    <a:pt x="119277" y="14133"/>
                  </a:cubicBezTo>
                  <a:cubicBezTo>
                    <a:pt x="122679" y="20285"/>
                    <a:pt x="124522" y="27487"/>
                    <a:pt x="123530" y="35139"/>
                  </a:cubicBezTo>
                  <a:cubicBezTo>
                    <a:pt x="122537" y="42792"/>
                    <a:pt x="122679" y="47893"/>
                    <a:pt x="121120" y="50444"/>
                  </a:cubicBezTo>
                  <a:cubicBezTo>
                    <a:pt x="121120" y="50444"/>
                    <a:pt x="120127" y="51494"/>
                    <a:pt x="122112" y="50594"/>
                  </a:cubicBezTo>
                  <a:cubicBezTo>
                    <a:pt x="124097" y="49694"/>
                    <a:pt x="125231" y="54195"/>
                    <a:pt x="124239" y="59746"/>
                  </a:cubicBezTo>
                  <a:cubicBezTo>
                    <a:pt x="123246" y="65298"/>
                    <a:pt x="121261" y="74301"/>
                    <a:pt x="118851" y="74901"/>
                  </a:cubicBezTo>
                  <a:cubicBezTo>
                    <a:pt x="116441" y="75486"/>
                    <a:pt x="115733" y="74901"/>
                    <a:pt x="115733" y="74901"/>
                  </a:cubicBezTo>
                  <a:cubicBezTo>
                    <a:pt x="115733" y="74901"/>
                    <a:pt x="115307" y="76401"/>
                    <a:pt x="115024" y="79402"/>
                  </a:cubicBezTo>
                  <a:cubicBezTo>
                    <a:pt x="114740" y="82403"/>
                    <a:pt x="114740" y="89005"/>
                    <a:pt x="111905" y="90806"/>
                  </a:cubicBezTo>
                  <a:cubicBezTo>
                    <a:pt x="109070" y="92606"/>
                    <a:pt x="110345" y="93806"/>
                    <a:pt x="110062" y="95306"/>
                  </a:cubicBezTo>
                  <a:cubicBezTo>
                    <a:pt x="109778" y="96807"/>
                    <a:pt x="111763" y="95306"/>
                    <a:pt x="113323" y="98007"/>
                  </a:cubicBezTo>
                  <a:cubicBezTo>
                    <a:pt x="114882" y="100708"/>
                    <a:pt x="115591" y="104159"/>
                    <a:pt x="117576" y="105809"/>
                  </a:cubicBezTo>
                  <a:cubicBezTo>
                    <a:pt x="119560" y="107460"/>
                    <a:pt x="153584" y="120814"/>
                    <a:pt x="161097" y="124265"/>
                  </a:cubicBezTo>
                  <a:cubicBezTo>
                    <a:pt x="168611" y="127716"/>
                    <a:pt x="175132" y="131167"/>
                    <a:pt x="175840" y="137919"/>
                  </a:cubicBezTo>
                  <a:lnTo>
                    <a:pt x="175840" y="150672"/>
                  </a:lnTo>
                  <a:lnTo>
                    <a:pt x="4976" y="150972"/>
                  </a:lnTo>
                  <a:close/>
                  <a:moveTo>
                    <a:pt x="203373" y="150972"/>
                  </a:moveTo>
                  <a:lnTo>
                    <a:pt x="374237" y="150672"/>
                  </a:lnTo>
                  <a:lnTo>
                    <a:pt x="374237" y="137919"/>
                  </a:lnTo>
                  <a:cubicBezTo>
                    <a:pt x="373529" y="131167"/>
                    <a:pt x="367007" y="127716"/>
                    <a:pt x="359494" y="124265"/>
                  </a:cubicBezTo>
                  <a:cubicBezTo>
                    <a:pt x="351980" y="120814"/>
                    <a:pt x="317957" y="107460"/>
                    <a:pt x="315972" y="105809"/>
                  </a:cubicBezTo>
                  <a:cubicBezTo>
                    <a:pt x="313987" y="104159"/>
                    <a:pt x="313278" y="100708"/>
                    <a:pt x="311719" y="98007"/>
                  </a:cubicBezTo>
                  <a:cubicBezTo>
                    <a:pt x="310160" y="95306"/>
                    <a:pt x="308175" y="96807"/>
                    <a:pt x="308458" y="95306"/>
                  </a:cubicBezTo>
                  <a:cubicBezTo>
                    <a:pt x="308742" y="93806"/>
                    <a:pt x="307466" y="92606"/>
                    <a:pt x="310301" y="90806"/>
                  </a:cubicBezTo>
                  <a:cubicBezTo>
                    <a:pt x="313137" y="89005"/>
                    <a:pt x="313137" y="82403"/>
                    <a:pt x="313420" y="79402"/>
                  </a:cubicBezTo>
                  <a:cubicBezTo>
                    <a:pt x="313704" y="76401"/>
                    <a:pt x="314129" y="74901"/>
                    <a:pt x="314129" y="74901"/>
                  </a:cubicBezTo>
                  <a:cubicBezTo>
                    <a:pt x="314129" y="74901"/>
                    <a:pt x="314838" y="75486"/>
                    <a:pt x="317248" y="74901"/>
                  </a:cubicBezTo>
                  <a:cubicBezTo>
                    <a:pt x="319658" y="74301"/>
                    <a:pt x="321643" y="65298"/>
                    <a:pt x="322634" y="59746"/>
                  </a:cubicBezTo>
                  <a:cubicBezTo>
                    <a:pt x="323627" y="54195"/>
                    <a:pt x="322493" y="49694"/>
                    <a:pt x="320508" y="50594"/>
                  </a:cubicBezTo>
                  <a:cubicBezTo>
                    <a:pt x="318524" y="51494"/>
                    <a:pt x="319516" y="50444"/>
                    <a:pt x="319516" y="50444"/>
                  </a:cubicBezTo>
                  <a:cubicBezTo>
                    <a:pt x="321076" y="47893"/>
                    <a:pt x="320934" y="42792"/>
                    <a:pt x="321926" y="35139"/>
                  </a:cubicBezTo>
                  <a:cubicBezTo>
                    <a:pt x="322918" y="27487"/>
                    <a:pt x="321076" y="20285"/>
                    <a:pt x="317673" y="14133"/>
                  </a:cubicBezTo>
                  <a:cubicBezTo>
                    <a:pt x="314271" y="7982"/>
                    <a:pt x="309451" y="5131"/>
                    <a:pt x="303638" y="2880"/>
                  </a:cubicBezTo>
                  <a:cubicBezTo>
                    <a:pt x="297826" y="0"/>
                    <a:pt x="287619" y="-1471"/>
                    <a:pt x="277412" y="1380"/>
                  </a:cubicBezTo>
                  <a:cubicBezTo>
                    <a:pt x="267205" y="4231"/>
                    <a:pt x="269757" y="8282"/>
                    <a:pt x="266921" y="8282"/>
                  </a:cubicBezTo>
                  <a:cubicBezTo>
                    <a:pt x="264086" y="8282"/>
                    <a:pt x="262243" y="8432"/>
                    <a:pt x="258415" y="15184"/>
                  </a:cubicBezTo>
                  <a:cubicBezTo>
                    <a:pt x="254588" y="21936"/>
                    <a:pt x="255013" y="27637"/>
                    <a:pt x="255013" y="31238"/>
                  </a:cubicBezTo>
                  <a:cubicBezTo>
                    <a:pt x="255013" y="34839"/>
                    <a:pt x="256572" y="46393"/>
                    <a:pt x="257848" y="48793"/>
                  </a:cubicBezTo>
                  <a:cubicBezTo>
                    <a:pt x="259124" y="51194"/>
                    <a:pt x="257848" y="50594"/>
                    <a:pt x="257848" y="50594"/>
                  </a:cubicBezTo>
                  <a:cubicBezTo>
                    <a:pt x="252603" y="50594"/>
                    <a:pt x="256289" y="62597"/>
                    <a:pt x="257565" y="68149"/>
                  </a:cubicBezTo>
                  <a:cubicBezTo>
                    <a:pt x="258841" y="73700"/>
                    <a:pt x="260258" y="74301"/>
                    <a:pt x="262101" y="74301"/>
                  </a:cubicBezTo>
                  <a:cubicBezTo>
                    <a:pt x="263944" y="74301"/>
                    <a:pt x="263944" y="74151"/>
                    <a:pt x="264795" y="82103"/>
                  </a:cubicBezTo>
                  <a:cubicBezTo>
                    <a:pt x="265645" y="90055"/>
                    <a:pt x="268623" y="90806"/>
                    <a:pt x="270040" y="92306"/>
                  </a:cubicBezTo>
                  <a:cubicBezTo>
                    <a:pt x="271458" y="93806"/>
                    <a:pt x="269615" y="96207"/>
                    <a:pt x="269615" y="96207"/>
                  </a:cubicBezTo>
                  <a:cubicBezTo>
                    <a:pt x="263802" y="96207"/>
                    <a:pt x="262031" y="104685"/>
                    <a:pt x="260117" y="106710"/>
                  </a:cubicBezTo>
                  <a:cubicBezTo>
                    <a:pt x="258203" y="108735"/>
                    <a:pt x="234457" y="117363"/>
                    <a:pt x="218721" y="123665"/>
                  </a:cubicBezTo>
                  <a:cubicBezTo>
                    <a:pt x="202985" y="129967"/>
                    <a:pt x="203373" y="138219"/>
                    <a:pt x="203373" y="138219"/>
                  </a:cubicBezTo>
                  <a:lnTo>
                    <a:pt x="203373" y="150972"/>
                  </a:lnTo>
                  <a:close/>
                  <a:moveTo>
                    <a:pt x="401769" y="150972"/>
                  </a:moveTo>
                  <a:lnTo>
                    <a:pt x="572633" y="150672"/>
                  </a:lnTo>
                  <a:lnTo>
                    <a:pt x="572633" y="137919"/>
                  </a:lnTo>
                  <a:cubicBezTo>
                    <a:pt x="571924" y="131167"/>
                    <a:pt x="565403" y="127716"/>
                    <a:pt x="557889" y="124265"/>
                  </a:cubicBezTo>
                  <a:cubicBezTo>
                    <a:pt x="550376" y="120814"/>
                    <a:pt x="516352" y="107460"/>
                    <a:pt x="514368" y="105809"/>
                  </a:cubicBezTo>
                  <a:cubicBezTo>
                    <a:pt x="512383" y="104159"/>
                    <a:pt x="511674" y="100708"/>
                    <a:pt x="510115" y="98007"/>
                  </a:cubicBezTo>
                  <a:cubicBezTo>
                    <a:pt x="508556" y="95306"/>
                    <a:pt x="506570" y="96807"/>
                    <a:pt x="506854" y="95306"/>
                  </a:cubicBezTo>
                  <a:cubicBezTo>
                    <a:pt x="507137" y="93806"/>
                    <a:pt x="505862" y="92606"/>
                    <a:pt x="508697" y="90806"/>
                  </a:cubicBezTo>
                  <a:cubicBezTo>
                    <a:pt x="511532" y="89005"/>
                    <a:pt x="511532" y="82403"/>
                    <a:pt x="511816" y="79402"/>
                  </a:cubicBezTo>
                  <a:cubicBezTo>
                    <a:pt x="512099" y="76401"/>
                    <a:pt x="512525" y="74901"/>
                    <a:pt x="512525" y="74901"/>
                  </a:cubicBezTo>
                  <a:cubicBezTo>
                    <a:pt x="512525" y="74901"/>
                    <a:pt x="513233" y="75486"/>
                    <a:pt x="515643" y="74901"/>
                  </a:cubicBezTo>
                  <a:cubicBezTo>
                    <a:pt x="518053" y="74301"/>
                    <a:pt x="520038" y="65298"/>
                    <a:pt x="521031" y="59746"/>
                  </a:cubicBezTo>
                  <a:cubicBezTo>
                    <a:pt x="522023" y="54195"/>
                    <a:pt x="520889" y="49694"/>
                    <a:pt x="518904" y="50594"/>
                  </a:cubicBezTo>
                  <a:cubicBezTo>
                    <a:pt x="516919" y="51494"/>
                    <a:pt x="517912" y="50444"/>
                    <a:pt x="517912" y="50444"/>
                  </a:cubicBezTo>
                  <a:cubicBezTo>
                    <a:pt x="519471" y="47893"/>
                    <a:pt x="519329" y="42792"/>
                    <a:pt x="520322" y="35139"/>
                  </a:cubicBezTo>
                  <a:cubicBezTo>
                    <a:pt x="521314" y="27487"/>
                    <a:pt x="519471" y="20285"/>
                    <a:pt x="516069" y="14133"/>
                  </a:cubicBezTo>
                  <a:cubicBezTo>
                    <a:pt x="512666" y="7982"/>
                    <a:pt x="507846" y="5131"/>
                    <a:pt x="502034" y="2880"/>
                  </a:cubicBezTo>
                  <a:cubicBezTo>
                    <a:pt x="496221" y="0"/>
                    <a:pt x="486015" y="-1471"/>
                    <a:pt x="475808" y="1380"/>
                  </a:cubicBezTo>
                  <a:cubicBezTo>
                    <a:pt x="465601" y="4231"/>
                    <a:pt x="468152" y="8282"/>
                    <a:pt x="465318" y="8282"/>
                  </a:cubicBezTo>
                  <a:cubicBezTo>
                    <a:pt x="462482" y="8282"/>
                    <a:pt x="460639" y="8432"/>
                    <a:pt x="456812" y="15184"/>
                  </a:cubicBezTo>
                  <a:cubicBezTo>
                    <a:pt x="452984" y="21936"/>
                    <a:pt x="453409" y="27637"/>
                    <a:pt x="453409" y="31238"/>
                  </a:cubicBezTo>
                  <a:cubicBezTo>
                    <a:pt x="453409" y="34839"/>
                    <a:pt x="454969" y="46393"/>
                    <a:pt x="456244" y="48793"/>
                  </a:cubicBezTo>
                  <a:cubicBezTo>
                    <a:pt x="457520" y="51194"/>
                    <a:pt x="456244" y="50594"/>
                    <a:pt x="456244" y="50594"/>
                  </a:cubicBezTo>
                  <a:cubicBezTo>
                    <a:pt x="450999" y="50594"/>
                    <a:pt x="454685" y="62597"/>
                    <a:pt x="455960" y="68149"/>
                  </a:cubicBezTo>
                  <a:cubicBezTo>
                    <a:pt x="457237" y="73700"/>
                    <a:pt x="458654" y="74301"/>
                    <a:pt x="460497" y="74301"/>
                  </a:cubicBezTo>
                  <a:cubicBezTo>
                    <a:pt x="462340" y="74301"/>
                    <a:pt x="462340" y="74151"/>
                    <a:pt x="463190" y="82103"/>
                  </a:cubicBezTo>
                  <a:cubicBezTo>
                    <a:pt x="464042" y="90055"/>
                    <a:pt x="467018" y="90806"/>
                    <a:pt x="468436" y="92306"/>
                  </a:cubicBezTo>
                  <a:cubicBezTo>
                    <a:pt x="469854" y="93806"/>
                    <a:pt x="468011" y="96207"/>
                    <a:pt x="468011" y="96207"/>
                  </a:cubicBezTo>
                  <a:cubicBezTo>
                    <a:pt x="462199" y="96207"/>
                    <a:pt x="460426" y="104685"/>
                    <a:pt x="458513" y="106710"/>
                  </a:cubicBezTo>
                  <a:cubicBezTo>
                    <a:pt x="456599" y="108735"/>
                    <a:pt x="432853" y="117363"/>
                    <a:pt x="417118" y="123665"/>
                  </a:cubicBezTo>
                  <a:cubicBezTo>
                    <a:pt x="401381" y="129967"/>
                    <a:pt x="401769" y="138219"/>
                    <a:pt x="401769" y="138219"/>
                  </a:cubicBezTo>
                  <a:lnTo>
                    <a:pt x="401769" y="150972"/>
                  </a:lnTo>
                  <a:close/>
                  <a:moveTo>
                    <a:pt x="600165" y="150972"/>
                  </a:moveTo>
                  <a:lnTo>
                    <a:pt x="771028" y="150672"/>
                  </a:lnTo>
                  <a:lnTo>
                    <a:pt x="771028" y="137919"/>
                  </a:lnTo>
                  <a:cubicBezTo>
                    <a:pt x="770321" y="131167"/>
                    <a:pt x="763800" y="127716"/>
                    <a:pt x="756286" y="124265"/>
                  </a:cubicBezTo>
                  <a:cubicBezTo>
                    <a:pt x="748773" y="120814"/>
                    <a:pt x="714749" y="107460"/>
                    <a:pt x="712764" y="105809"/>
                  </a:cubicBezTo>
                  <a:cubicBezTo>
                    <a:pt x="710780" y="104159"/>
                    <a:pt x="710071" y="100708"/>
                    <a:pt x="708512" y="98007"/>
                  </a:cubicBezTo>
                  <a:cubicBezTo>
                    <a:pt x="706952" y="95306"/>
                    <a:pt x="704968" y="96807"/>
                    <a:pt x="705251" y="95306"/>
                  </a:cubicBezTo>
                  <a:cubicBezTo>
                    <a:pt x="705535" y="93806"/>
                    <a:pt x="704259" y="92606"/>
                    <a:pt x="707094" y="90806"/>
                  </a:cubicBezTo>
                  <a:cubicBezTo>
                    <a:pt x="709929" y="89005"/>
                    <a:pt x="709929" y="82403"/>
                    <a:pt x="710212" y="79402"/>
                  </a:cubicBezTo>
                  <a:cubicBezTo>
                    <a:pt x="710496" y="76401"/>
                    <a:pt x="710921" y="74901"/>
                    <a:pt x="710921" y="74901"/>
                  </a:cubicBezTo>
                  <a:cubicBezTo>
                    <a:pt x="710921" y="74901"/>
                    <a:pt x="711631" y="75486"/>
                    <a:pt x="714041" y="74901"/>
                  </a:cubicBezTo>
                  <a:cubicBezTo>
                    <a:pt x="716450" y="74301"/>
                    <a:pt x="718435" y="65298"/>
                    <a:pt x="719427" y="59746"/>
                  </a:cubicBezTo>
                  <a:cubicBezTo>
                    <a:pt x="720420" y="54195"/>
                    <a:pt x="719285" y="49694"/>
                    <a:pt x="717301" y="50594"/>
                  </a:cubicBezTo>
                  <a:cubicBezTo>
                    <a:pt x="715317" y="51494"/>
                    <a:pt x="716308" y="50444"/>
                    <a:pt x="716308" y="50444"/>
                  </a:cubicBezTo>
                  <a:cubicBezTo>
                    <a:pt x="717868" y="47893"/>
                    <a:pt x="717727" y="42792"/>
                    <a:pt x="718718" y="35139"/>
                  </a:cubicBezTo>
                  <a:cubicBezTo>
                    <a:pt x="719711" y="27487"/>
                    <a:pt x="717868" y="20285"/>
                    <a:pt x="714465" y="14133"/>
                  </a:cubicBezTo>
                  <a:cubicBezTo>
                    <a:pt x="711064" y="7982"/>
                    <a:pt x="706244" y="5131"/>
                    <a:pt x="700431" y="2880"/>
                  </a:cubicBezTo>
                  <a:cubicBezTo>
                    <a:pt x="694619" y="0"/>
                    <a:pt x="684412" y="-1471"/>
                    <a:pt x="674204" y="1380"/>
                  </a:cubicBezTo>
                  <a:cubicBezTo>
                    <a:pt x="663998" y="4231"/>
                    <a:pt x="666549" y="8282"/>
                    <a:pt x="663714" y="8282"/>
                  </a:cubicBezTo>
                  <a:cubicBezTo>
                    <a:pt x="660879" y="8282"/>
                    <a:pt x="659036" y="8432"/>
                    <a:pt x="655208" y="15184"/>
                  </a:cubicBezTo>
                  <a:cubicBezTo>
                    <a:pt x="651380" y="21936"/>
                    <a:pt x="651806" y="27637"/>
                    <a:pt x="651806" y="31238"/>
                  </a:cubicBezTo>
                  <a:cubicBezTo>
                    <a:pt x="651806" y="34839"/>
                    <a:pt x="653365" y="46393"/>
                    <a:pt x="654641" y="48793"/>
                  </a:cubicBezTo>
                  <a:cubicBezTo>
                    <a:pt x="655917" y="51194"/>
                    <a:pt x="654641" y="50594"/>
                    <a:pt x="654641" y="50594"/>
                  </a:cubicBezTo>
                  <a:cubicBezTo>
                    <a:pt x="649396" y="50594"/>
                    <a:pt x="653082" y="62597"/>
                    <a:pt x="654358" y="68149"/>
                  </a:cubicBezTo>
                  <a:cubicBezTo>
                    <a:pt x="655633" y="73700"/>
                    <a:pt x="657051" y="74301"/>
                    <a:pt x="658894" y="74301"/>
                  </a:cubicBezTo>
                  <a:cubicBezTo>
                    <a:pt x="660737" y="74301"/>
                    <a:pt x="660737" y="74151"/>
                    <a:pt x="661588" y="82103"/>
                  </a:cubicBezTo>
                  <a:cubicBezTo>
                    <a:pt x="662438" y="90055"/>
                    <a:pt x="665415" y="90806"/>
                    <a:pt x="666833" y="92306"/>
                  </a:cubicBezTo>
                  <a:cubicBezTo>
                    <a:pt x="668251" y="93806"/>
                    <a:pt x="666408" y="96207"/>
                    <a:pt x="666408" y="96207"/>
                  </a:cubicBezTo>
                  <a:cubicBezTo>
                    <a:pt x="660595" y="96207"/>
                    <a:pt x="658823" y="104685"/>
                    <a:pt x="656909" y="106710"/>
                  </a:cubicBezTo>
                  <a:cubicBezTo>
                    <a:pt x="654995" y="108735"/>
                    <a:pt x="631250" y="117363"/>
                    <a:pt x="615514" y="123665"/>
                  </a:cubicBezTo>
                  <a:cubicBezTo>
                    <a:pt x="599778" y="129967"/>
                    <a:pt x="600165" y="138219"/>
                    <a:pt x="600165" y="138219"/>
                  </a:cubicBezTo>
                  <a:lnTo>
                    <a:pt x="600165" y="150972"/>
                  </a:lnTo>
                  <a:close/>
                  <a:moveTo>
                    <a:pt x="798562" y="150972"/>
                  </a:moveTo>
                  <a:lnTo>
                    <a:pt x="969426" y="150672"/>
                  </a:lnTo>
                  <a:lnTo>
                    <a:pt x="969426" y="137919"/>
                  </a:lnTo>
                  <a:cubicBezTo>
                    <a:pt x="968719" y="131167"/>
                    <a:pt x="962198" y="127716"/>
                    <a:pt x="954682" y="124265"/>
                  </a:cubicBezTo>
                  <a:cubicBezTo>
                    <a:pt x="947173" y="120814"/>
                    <a:pt x="913148" y="107460"/>
                    <a:pt x="911164" y="105809"/>
                  </a:cubicBezTo>
                  <a:cubicBezTo>
                    <a:pt x="909173" y="104159"/>
                    <a:pt x="908466" y="100708"/>
                    <a:pt x="906908" y="98007"/>
                  </a:cubicBezTo>
                  <a:cubicBezTo>
                    <a:pt x="905350" y="95306"/>
                    <a:pt x="903366" y="96807"/>
                    <a:pt x="903648" y="95306"/>
                  </a:cubicBezTo>
                  <a:cubicBezTo>
                    <a:pt x="903929" y="93806"/>
                    <a:pt x="902652" y="92606"/>
                    <a:pt x="905487" y="90806"/>
                  </a:cubicBezTo>
                  <a:cubicBezTo>
                    <a:pt x="908329" y="89005"/>
                    <a:pt x="908329" y="82403"/>
                    <a:pt x="908610" y="79402"/>
                  </a:cubicBezTo>
                  <a:cubicBezTo>
                    <a:pt x="908892" y="76401"/>
                    <a:pt x="909317" y="74901"/>
                    <a:pt x="909317" y="74901"/>
                  </a:cubicBezTo>
                  <a:cubicBezTo>
                    <a:pt x="909317" y="74901"/>
                    <a:pt x="910024" y="75486"/>
                    <a:pt x="912433" y="74901"/>
                  </a:cubicBezTo>
                  <a:cubicBezTo>
                    <a:pt x="914850" y="74301"/>
                    <a:pt x="916834" y="65298"/>
                    <a:pt x="917822" y="59746"/>
                  </a:cubicBezTo>
                  <a:cubicBezTo>
                    <a:pt x="918817" y="54195"/>
                    <a:pt x="917685" y="49694"/>
                    <a:pt x="915694" y="50594"/>
                  </a:cubicBezTo>
                  <a:cubicBezTo>
                    <a:pt x="913710" y="51494"/>
                    <a:pt x="914706" y="50444"/>
                    <a:pt x="914706" y="50444"/>
                  </a:cubicBezTo>
                  <a:cubicBezTo>
                    <a:pt x="916264" y="47893"/>
                    <a:pt x="916119" y="42792"/>
                    <a:pt x="917115" y="35139"/>
                  </a:cubicBezTo>
                  <a:cubicBezTo>
                    <a:pt x="918110" y="27487"/>
                    <a:pt x="916264" y="20285"/>
                    <a:pt x="912859" y="14133"/>
                  </a:cubicBezTo>
                  <a:cubicBezTo>
                    <a:pt x="909462" y="7982"/>
                    <a:pt x="904643" y="5131"/>
                    <a:pt x="898829" y="2880"/>
                  </a:cubicBezTo>
                  <a:cubicBezTo>
                    <a:pt x="893015" y="0"/>
                    <a:pt x="882808" y="-1471"/>
                    <a:pt x="872602" y="1380"/>
                  </a:cubicBezTo>
                  <a:cubicBezTo>
                    <a:pt x="862395" y="4231"/>
                    <a:pt x="864948" y="8282"/>
                    <a:pt x="862114" y="8282"/>
                  </a:cubicBezTo>
                  <a:cubicBezTo>
                    <a:pt x="859279" y="8282"/>
                    <a:pt x="857432" y="8432"/>
                    <a:pt x="853602" y="15184"/>
                  </a:cubicBezTo>
                  <a:cubicBezTo>
                    <a:pt x="849779" y="21936"/>
                    <a:pt x="850204" y="27637"/>
                    <a:pt x="850204" y="31238"/>
                  </a:cubicBezTo>
                  <a:cubicBezTo>
                    <a:pt x="850204" y="34839"/>
                    <a:pt x="851762" y="46393"/>
                    <a:pt x="853039" y="48793"/>
                  </a:cubicBezTo>
                  <a:cubicBezTo>
                    <a:pt x="854316" y="51194"/>
                    <a:pt x="853039" y="50594"/>
                    <a:pt x="853039" y="50594"/>
                  </a:cubicBezTo>
                  <a:cubicBezTo>
                    <a:pt x="847795" y="50594"/>
                    <a:pt x="851481" y="62597"/>
                    <a:pt x="852750" y="68149"/>
                  </a:cubicBezTo>
                  <a:cubicBezTo>
                    <a:pt x="854027" y="73700"/>
                    <a:pt x="855448" y="74301"/>
                    <a:pt x="857288" y="74301"/>
                  </a:cubicBezTo>
                  <a:cubicBezTo>
                    <a:pt x="859134" y="74301"/>
                    <a:pt x="859134" y="74151"/>
                    <a:pt x="859986" y="82103"/>
                  </a:cubicBezTo>
                  <a:cubicBezTo>
                    <a:pt x="860837" y="90055"/>
                    <a:pt x="863808" y="90806"/>
                    <a:pt x="865230" y="92306"/>
                  </a:cubicBezTo>
                  <a:cubicBezTo>
                    <a:pt x="866643" y="93806"/>
                    <a:pt x="864804" y="96207"/>
                    <a:pt x="864804" y="96207"/>
                  </a:cubicBezTo>
                  <a:cubicBezTo>
                    <a:pt x="858990" y="96207"/>
                    <a:pt x="857219" y="104685"/>
                    <a:pt x="855304" y="106710"/>
                  </a:cubicBezTo>
                  <a:cubicBezTo>
                    <a:pt x="853389" y="108735"/>
                    <a:pt x="829646" y="117363"/>
                    <a:pt x="813907" y="123665"/>
                  </a:cubicBezTo>
                  <a:cubicBezTo>
                    <a:pt x="798175" y="129967"/>
                    <a:pt x="798562" y="138219"/>
                    <a:pt x="798562" y="138219"/>
                  </a:cubicBezTo>
                  <a:lnTo>
                    <a:pt x="798562" y="150972"/>
                  </a:lnTo>
                  <a:close/>
                  <a:moveTo>
                    <a:pt x="4976" y="356204"/>
                  </a:moveTo>
                  <a:lnTo>
                    <a:pt x="175840" y="355904"/>
                  </a:lnTo>
                  <a:lnTo>
                    <a:pt x="175840" y="343151"/>
                  </a:lnTo>
                  <a:cubicBezTo>
                    <a:pt x="175132" y="336398"/>
                    <a:pt x="168611" y="332948"/>
                    <a:pt x="161097" y="329496"/>
                  </a:cubicBezTo>
                  <a:cubicBezTo>
                    <a:pt x="153584" y="326045"/>
                    <a:pt x="119560" y="312691"/>
                    <a:pt x="117576" y="311041"/>
                  </a:cubicBezTo>
                  <a:cubicBezTo>
                    <a:pt x="115591" y="309391"/>
                    <a:pt x="114882" y="305940"/>
                    <a:pt x="113323" y="303239"/>
                  </a:cubicBezTo>
                  <a:cubicBezTo>
                    <a:pt x="111763" y="300538"/>
                    <a:pt x="109778" y="302038"/>
                    <a:pt x="110062" y="300538"/>
                  </a:cubicBezTo>
                  <a:cubicBezTo>
                    <a:pt x="110345" y="299038"/>
                    <a:pt x="109070" y="297837"/>
                    <a:pt x="111905" y="296037"/>
                  </a:cubicBezTo>
                  <a:cubicBezTo>
                    <a:pt x="114740" y="294236"/>
                    <a:pt x="114740" y="287634"/>
                    <a:pt x="115024" y="284634"/>
                  </a:cubicBezTo>
                  <a:cubicBezTo>
                    <a:pt x="115307" y="281632"/>
                    <a:pt x="115733" y="280132"/>
                    <a:pt x="115733" y="280132"/>
                  </a:cubicBezTo>
                  <a:cubicBezTo>
                    <a:pt x="115733" y="280132"/>
                    <a:pt x="116441" y="280717"/>
                    <a:pt x="118851" y="280132"/>
                  </a:cubicBezTo>
                  <a:cubicBezTo>
                    <a:pt x="121261" y="279532"/>
                    <a:pt x="123246" y="270530"/>
                    <a:pt x="124239" y="264978"/>
                  </a:cubicBezTo>
                  <a:cubicBezTo>
                    <a:pt x="125231" y="259426"/>
                    <a:pt x="124097" y="254925"/>
                    <a:pt x="122112" y="255825"/>
                  </a:cubicBezTo>
                  <a:cubicBezTo>
                    <a:pt x="120127" y="256726"/>
                    <a:pt x="121120" y="255675"/>
                    <a:pt x="121120" y="255675"/>
                  </a:cubicBezTo>
                  <a:cubicBezTo>
                    <a:pt x="122679" y="253125"/>
                    <a:pt x="122537" y="248023"/>
                    <a:pt x="123530" y="240371"/>
                  </a:cubicBezTo>
                  <a:cubicBezTo>
                    <a:pt x="124522" y="232719"/>
                    <a:pt x="122679" y="225516"/>
                    <a:pt x="119277" y="219365"/>
                  </a:cubicBezTo>
                  <a:cubicBezTo>
                    <a:pt x="115874" y="213213"/>
                    <a:pt x="111054" y="210362"/>
                    <a:pt x="105242" y="208112"/>
                  </a:cubicBezTo>
                  <a:cubicBezTo>
                    <a:pt x="99429" y="205861"/>
                    <a:pt x="89222" y="203761"/>
                    <a:pt x="79016" y="206611"/>
                  </a:cubicBezTo>
                  <a:cubicBezTo>
                    <a:pt x="68809" y="209462"/>
                    <a:pt x="71360" y="213513"/>
                    <a:pt x="68525" y="213513"/>
                  </a:cubicBezTo>
                  <a:cubicBezTo>
                    <a:pt x="65690" y="213513"/>
                    <a:pt x="63847" y="213663"/>
                    <a:pt x="60019" y="220415"/>
                  </a:cubicBezTo>
                  <a:cubicBezTo>
                    <a:pt x="56191" y="227167"/>
                    <a:pt x="56617" y="232869"/>
                    <a:pt x="56617" y="236469"/>
                  </a:cubicBezTo>
                  <a:cubicBezTo>
                    <a:pt x="56617" y="240071"/>
                    <a:pt x="58176" y="251624"/>
                    <a:pt x="59452" y="254025"/>
                  </a:cubicBezTo>
                  <a:cubicBezTo>
                    <a:pt x="60728" y="256426"/>
                    <a:pt x="59452" y="255825"/>
                    <a:pt x="59452" y="255825"/>
                  </a:cubicBezTo>
                  <a:cubicBezTo>
                    <a:pt x="54207" y="255825"/>
                    <a:pt x="57893" y="267829"/>
                    <a:pt x="59169" y="273380"/>
                  </a:cubicBezTo>
                  <a:cubicBezTo>
                    <a:pt x="60444" y="278932"/>
                    <a:pt x="61862" y="279532"/>
                    <a:pt x="63705" y="279532"/>
                  </a:cubicBezTo>
                  <a:cubicBezTo>
                    <a:pt x="65548" y="279532"/>
                    <a:pt x="65548" y="279382"/>
                    <a:pt x="66398" y="287334"/>
                  </a:cubicBezTo>
                  <a:cubicBezTo>
                    <a:pt x="67249" y="295287"/>
                    <a:pt x="70226" y="296037"/>
                    <a:pt x="71644" y="297537"/>
                  </a:cubicBezTo>
                  <a:cubicBezTo>
                    <a:pt x="73062" y="299038"/>
                    <a:pt x="71219" y="301438"/>
                    <a:pt x="71219" y="301438"/>
                  </a:cubicBezTo>
                  <a:cubicBezTo>
                    <a:pt x="65406" y="301438"/>
                    <a:pt x="63634" y="309916"/>
                    <a:pt x="61720" y="311941"/>
                  </a:cubicBezTo>
                  <a:cubicBezTo>
                    <a:pt x="59807" y="313967"/>
                    <a:pt x="36061" y="322594"/>
                    <a:pt x="20325" y="328896"/>
                  </a:cubicBezTo>
                  <a:cubicBezTo>
                    <a:pt x="4589" y="335198"/>
                    <a:pt x="4976" y="343450"/>
                    <a:pt x="4976" y="343450"/>
                  </a:cubicBezTo>
                  <a:lnTo>
                    <a:pt x="4976" y="356204"/>
                  </a:lnTo>
                  <a:close/>
                  <a:moveTo>
                    <a:pt x="203373" y="356204"/>
                  </a:moveTo>
                  <a:lnTo>
                    <a:pt x="374237" y="355904"/>
                  </a:lnTo>
                  <a:lnTo>
                    <a:pt x="374237" y="343151"/>
                  </a:lnTo>
                  <a:cubicBezTo>
                    <a:pt x="373529" y="336398"/>
                    <a:pt x="367007" y="332948"/>
                    <a:pt x="359494" y="329496"/>
                  </a:cubicBezTo>
                  <a:cubicBezTo>
                    <a:pt x="351980" y="326045"/>
                    <a:pt x="317957" y="312691"/>
                    <a:pt x="315972" y="311041"/>
                  </a:cubicBezTo>
                  <a:cubicBezTo>
                    <a:pt x="313987" y="309391"/>
                    <a:pt x="313278" y="305940"/>
                    <a:pt x="311719" y="303239"/>
                  </a:cubicBezTo>
                  <a:cubicBezTo>
                    <a:pt x="310160" y="300538"/>
                    <a:pt x="308175" y="302038"/>
                    <a:pt x="308458" y="300538"/>
                  </a:cubicBezTo>
                  <a:cubicBezTo>
                    <a:pt x="308742" y="299038"/>
                    <a:pt x="307466" y="297837"/>
                    <a:pt x="310301" y="296037"/>
                  </a:cubicBezTo>
                  <a:cubicBezTo>
                    <a:pt x="313137" y="294236"/>
                    <a:pt x="313137" y="287634"/>
                    <a:pt x="313420" y="284634"/>
                  </a:cubicBezTo>
                  <a:cubicBezTo>
                    <a:pt x="313704" y="281632"/>
                    <a:pt x="314129" y="280132"/>
                    <a:pt x="314129" y="280132"/>
                  </a:cubicBezTo>
                  <a:cubicBezTo>
                    <a:pt x="314129" y="280132"/>
                    <a:pt x="314838" y="280717"/>
                    <a:pt x="317248" y="280132"/>
                  </a:cubicBezTo>
                  <a:cubicBezTo>
                    <a:pt x="319658" y="279532"/>
                    <a:pt x="321643" y="270530"/>
                    <a:pt x="322634" y="264978"/>
                  </a:cubicBezTo>
                  <a:cubicBezTo>
                    <a:pt x="323627" y="259426"/>
                    <a:pt x="322493" y="254925"/>
                    <a:pt x="320508" y="255825"/>
                  </a:cubicBezTo>
                  <a:cubicBezTo>
                    <a:pt x="318524" y="256726"/>
                    <a:pt x="319516" y="255675"/>
                    <a:pt x="319516" y="255675"/>
                  </a:cubicBezTo>
                  <a:cubicBezTo>
                    <a:pt x="321076" y="253125"/>
                    <a:pt x="320934" y="248023"/>
                    <a:pt x="321926" y="240371"/>
                  </a:cubicBezTo>
                  <a:cubicBezTo>
                    <a:pt x="322918" y="232719"/>
                    <a:pt x="321076" y="225516"/>
                    <a:pt x="317673" y="219365"/>
                  </a:cubicBezTo>
                  <a:cubicBezTo>
                    <a:pt x="314271" y="213213"/>
                    <a:pt x="309451" y="210362"/>
                    <a:pt x="303638" y="208112"/>
                  </a:cubicBezTo>
                  <a:cubicBezTo>
                    <a:pt x="297826" y="205861"/>
                    <a:pt x="287619" y="203761"/>
                    <a:pt x="277412" y="206611"/>
                  </a:cubicBezTo>
                  <a:cubicBezTo>
                    <a:pt x="267205" y="209462"/>
                    <a:pt x="269757" y="213513"/>
                    <a:pt x="266921" y="213513"/>
                  </a:cubicBezTo>
                  <a:cubicBezTo>
                    <a:pt x="264086" y="213513"/>
                    <a:pt x="262243" y="213663"/>
                    <a:pt x="258415" y="220415"/>
                  </a:cubicBezTo>
                  <a:cubicBezTo>
                    <a:pt x="254588" y="227167"/>
                    <a:pt x="255013" y="232869"/>
                    <a:pt x="255013" y="236469"/>
                  </a:cubicBezTo>
                  <a:cubicBezTo>
                    <a:pt x="255013" y="240071"/>
                    <a:pt x="256572" y="251624"/>
                    <a:pt x="257848" y="254025"/>
                  </a:cubicBezTo>
                  <a:cubicBezTo>
                    <a:pt x="259124" y="256426"/>
                    <a:pt x="257848" y="255825"/>
                    <a:pt x="257848" y="255825"/>
                  </a:cubicBezTo>
                  <a:cubicBezTo>
                    <a:pt x="252603" y="255825"/>
                    <a:pt x="256289" y="267829"/>
                    <a:pt x="257565" y="273380"/>
                  </a:cubicBezTo>
                  <a:cubicBezTo>
                    <a:pt x="258841" y="278932"/>
                    <a:pt x="260258" y="279532"/>
                    <a:pt x="262101" y="279532"/>
                  </a:cubicBezTo>
                  <a:cubicBezTo>
                    <a:pt x="263944" y="279532"/>
                    <a:pt x="263944" y="279382"/>
                    <a:pt x="264795" y="287334"/>
                  </a:cubicBezTo>
                  <a:cubicBezTo>
                    <a:pt x="265645" y="295287"/>
                    <a:pt x="268623" y="296037"/>
                    <a:pt x="270040" y="297537"/>
                  </a:cubicBezTo>
                  <a:cubicBezTo>
                    <a:pt x="271458" y="299038"/>
                    <a:pt x="269615" y="301438"/>
                    <a:pt x="269615" y="301438"/>
                  </a:cubicBezTo>
                  <a:cubicBezTo>
                    <a:pt x="263802" y="301438"/>
                    <a:pt x="262031" y="309916"/>
                    <a:pt x="260117" y="311941"/>
                  </a:cubicBezTo>
                  <a:cubicBezTo>
                    <a:pt x="258203" y="313967"/>
                    <a:pt x="234457" y="322594"/>
                    <a:pt x="218721" y="328896"/>
                  </a:cubicBezTo>
                  <a:cubicBezTo>
                    <a:pt x="202985" y="335198"/>
                    <a:pt x="203373" y="343450"/>
                    <a:pt x="203373" y="343450"/>
                  </a:cubicBezTo>
                  <a:lnTo>
                    <a:pt x="203373" y="356204"/>
                  </a:lnTo>
                  <a:close/>
                  <a:moveTo>
                    <a:pt x="401769" y="356204"/>
                  </a:moveTo>
                  <a:lnTo>
                    <a:pt x="572633" y="355904"/>
                  </a:lnTo>
                  <a:lnTo>
                    <a:pt x="572633" y="343151"/>
                  </a:lnTo>
                  <a:cubicBezTo>
                    <a:pt x="571924" y="336398"/>
                    <a:pt x="565403" y="332948"/>
                    <a:pt x="557889" y="329496"/>
                  </a:cubicBezTo>
                  <a:cubicBezTo>
                    <a:pt x="550376" y="326045"/>
                    <a:pt x="516352" y="312691"/>
                    <a:pt x="514368" y="311041"/>
                  </a:cubicBezTo>
                  <a:cubicBezTo>
                    <a:pt x="512383" y="309391"/>
                    <a:pt x="511674" y="305940"/>
                    <a:pt x="510115" y="303239"/>
                  </a:cubicBezTo>
                  <a:cubicBezTo>
                    <a:pt x="508556" y="300538"/>
                    <a:pt x="506570" y="302038"/>
                    <a:pt x="506854" y="300538"/>
                  </a:cubicBezTo>
                  <a:cubicBezTo>
                    <a:pt x="507137" y="299038"/>
                    <a:pt x="505862" y="297837"/>
                    <a:pt x="508697" y="296037"/>
                  </a:cubicBezTo>
                  <a:cubicBezTo>
                    <a:pt x="511532" y="294236"/>
                    <a:pt x="511532" y="287634"/>
                    <a:pt x="511816" y="284634"/>
                  </a:cubicBezTo>
                  <a:cubicBezTo>
                    <a:pt x="512099" y="281632"/>
                    <a:pt x="512525" y="280132"/>
                    <a:pt x="512525" y="280132"/>
                  </a:cubicBezTo>
                  <a:cubicBezTo>
                    <a:pt x="512525" y="280132"/>
                    <a:pt x="513233" y="280717"/>
                    <a:pt x="515643" y="280132"/>
                  </a:cubicBezTo>
                  <a:cubicBezTo>
                    <a:pt x="518053" y="279532"/>
                    <a:pt x="520038" y="270530"/>
                    <a:pt x="521031" y="264978"/>
                  </a:cubicBezTo>
                  <a:cubicBezTo>
                    <a:pt x="522023" y="259426"/>
                    <a:pt x="520889" y="254925"/>
                    <a:pt x="518904" y="255825"/>
                  </a:cubicBezTo>
                  <a:cubicBezTo>
                    <a:pt x="516919" y="256726"/>
                    <a:pt x="517912" y="255675"/>
                    <a:pt x="517912" y="255675"/>
                  </a:cubicBezTo>
                  <a:cubicBezTo>
                    <a:pt x="519471" y="253125"/>
                    <a:pt x="519329" y="248023"/>
                    <a:pt x="520322" y="240371"/>
                  </a:cubicBezTo>
                  <a:cubicBezTo>
                    <a:pt x="521314" y="232719"/>
                    <a:pt x="519471" y="225516"/>
                    <a:pt x="516069" y="219365"/>
                  </a:cubicBezTo>
                  <a:cubicBezTo>
                    <a:pt x="512666" y="213213"/>
                    <a:pt x="507846" y="210362"/>
                    <a:pt x="502034" y="208112"/>
                  </a:cubicBezTo>
                  <a:cubicBezTo>
                    <a:pt x="496221" y="205861"/>
                    <a:pt x="486015" y="203761"/>
                    <a:pt x="475808" y="206611"/>
                  </a:cubicBezTo>
                  <a:cubicBezTo>
                    <a:pt x="465601" y="209462"/>
                    <a:pt x="468152" y="213513"/>
                    <a:pt x="465318" y="213513"/>
                  </a:cubicBezTo>
                  <a:cubicBezTo>
                    <a:pt x="462482" y="213513"/>
                    <a:pt x="460639" y="213663"/>
                    <a:pt x="456812" y="220415"/>
                  </a:cubicBezTo>
                  <a:cubicBezTo>
                    <a:pt x="452984" y="227167"/>
                    <a:pt x="453409" y="232869"/>
                    <a:pt x="453409" y="236469"/>
                  </a:cubicBezTo>
                  <a:cubicBezTo>
                    <a:pt x="453409" y="240071"/>
                    <a:pt x="454969" y="251624"/>
                    <a:pt x="456244" y="254025"/>
                  </a:cubicBezTo>
                  <a:cubicBezTo>
                    <a:pt x="457520" y="256426"/>
                    <a:pt x="456244" y="255825"/>
                    <a:pt x="456244" y="255825"/>
                  </a:cubicBezTo>
                  <a:cubicBezTo>
                    <a:pt x="450999" y="255825"/>
                    <a:pt x="454685" y="267829"/>
                    <a:pt x="455960" y="273380"/>
                  </a:cubicBezTo>
                  <a:cubicBezTo>
                    <a:pt x="457237" y="278932"/>
                    <a:pt x="458654" y="279532"/>
                    <a:pt x="460497" y="279532"/>
                  </a:cubicBezTo>
                  <a:cubicBezTo>
                    <a:pt x="462340" y="279532"/>
                    <a:pt x="462340" y="279382"/>
                    <a:pt x="463190" y="287334"/>
                  </a:cubicBezTo>
                  <a:cubicBezTo>
                    <a:pt x="464042" y="295287"/>
                    <a:pt x="467018" y="296037"/>
                    <a:pt x="468436" y="297537"/>
                  </a:cubicBezTo>
                  <a:cubicBezTo>
                    <a:pt x="469854" y="299038"/>
                    <a:pt x="468011" y="301438"/>
                    <a:pt x="468011" y="301438"/>
                  </a:cubicBezTo>
                  <a:cubicBezTo>
                    <a:pt x="462199" y="301438"/>
                    <a:pt x="460426" y="309916"/>
                    <a:pt x="458513" y="311941"/>
                  </a:cubicBezTo>
                  <a:cubicBezTo>
                    <a:pt x="456599" y="313967"/>
                    <a:pt x="432853" y="322594"/>
                    <a:pt x="417118" y="328896"/>
                  </a:cubicBezTo>
                  <a:cubicBezTo>
                    <a:pt x="401381" y="335198"/>
                    <a:pt x="401769" y="343450"/>
                    <a:pt x="401769" y="343450"/>
                  </a:cubicBezTo>
                  <a:lnTo>
                    <a:pt x="401769" y="356204"/>
                  </a:lnTo>
                  <a:close/>
                  <a:moveTo>
                    <a:pt x="600165" y="356204"/>
                  </a:moveTo>
                  <a:lnTo>
                    <a:pt x="771028" y="355904"/>
                  </a:lnTo>
                  <a:lnTo>
                    <a:pt x="771028" y="343151"/>
                  </a:lnTo>
                  <a:cubicBezTo>
                    <a:pt x="770321" y="336398"/>
                    <a:pt x="763800" y="332948"/>
                    <a:pt x="756286" y="329496"/>
                  </a:cubicBezTo>
                  <a:cubicBezTo>
                    <a:pt x="748773" y="326045"/>
                    <a:pt x="714749" y="312691"/>
                    <a:pt x="712764" y="311041"/>
                  </a:cubicBezTo>
                  <a:cubicBezTo>
                    <a:pt x="710780" y="309391"/>
                    <a:pt x="710071" y="305940"/>
                    <a:pt x="708512" y="303239"/>
                  </a:cubicBezTo>
                  <a:cubicBezTo>
                    <a:pt x="706952" y="300538"/>
                    <a:pt x="704968" y="302038"/>
                    <a:pt x="705251" y="300538"/>
                  </a:cubicBezTo>
                  <a:cubicBezTo>
                    <a:pt x="705535" y="299038"/>
                    <a:pt x="704259" y="297837"/>
                    <a:pt x="707094" y="296037"/>
                  </a:cubicBezTo>
                  <a:cubicBezTo>
                    <a:pt x="709929" y="294236"/>
                    <a:pt x="709929" y="287634"/>
                    <a:pt x="710212" y="284634"/>
                  </a:cubicBezTo>
                  <a:cubicBezTo>
                    <a:pt x="710496" y="281632"/>
                    <a:pt x="710921" y="280132"/>
                    <a:pt x="710921" y="280132"/>
                  </a:cubicBezTo>
                  <a:cubicBezTo>
                    <a:pt x="710921" y="280132"/>
                    <a:pt x="711631" y="280717"/>
                    <a:pt x="714041" y="280132"/>
                  </a:cubicBezTo>
                  <a:cubicBezTo>
                    <a:pt x="716450" y="279532"/>
                    <a:pt x="718435" y="270530"/>
                    <a:pt x="719427" y="264978"/>
                  </a:cubicBezTo>
                  <a:cubicBezTo>
                    <a:pt x="720420" y="259426"/>
                    <a:pt x="719285" y="254925"/>
                    <a:pt x="717301" y="255825"/>
                  </a:cubicBezTo>
                  <a:cubicBezTo>
                    <a:pt x="715317" y="256726"/>
                    <a:pt x="716308" y="255675"/>
                    <a:pt x="716308" y="255675"/>
                  </a:cubicBezTo>
                  <a:cubicBezTo>
                    <a:pt x="717868" y="253125"/>
                    <a:pt x="717727" y="248023"/>
                    <a:pt x="718718" y="240371"/>
                  </a:cubicBezTo>
                  <a:cubicBezTo>
                    <a:pt x="719711" y="232719"/>
                    <a:pt x="717868" y="225516"/>
                    <a:pt x="714465" y="219365"/>
                  </a:cubicBezTo>
                  <a:cubicBezTo>
                    <a:pt x="711064" y="213213"/>
                    <a:pt x="706244" y="210362"/>
                    <a:pt x="700431" y="208112"/>
                  </a:cubicBezTo>
                  <a:cubicBezTo>
                    <a:pt x="694619" y="205861"/>
                    <a:pt x="684412" y="203761"/>
                    <a:pt x="674204" y="206611"/>
                  </a:cubicBezTo>
                  <a:cubicBezTo>
                    <a:pt x="663998" y="209462"/>
                    <a:pt x="666549" y="213513"/>
                    <a:pt x="663714" y="213513"/>
                  </a:cubicBezTo>
                  <a:cubicBezTo>
                    <a:pt x="660879" y="213513"/>
                    <a:pt x="659036" y="213663"/>
                    <a:pt x="655208" y="220415"/>
                  </a:cubicBezTo>
                  <a:cubicBezTo>
                    <a:pt x="651380" y="227167"/>
                    <a:pt x="651806" y="232869"/>
                    <a:pt x="651806" y="236469"/>
                  </a:cubicBezTo>
                  <a:cubicBezTo>
                    <a:pt x="651806" y="240071"/>
                    <a:pt x="653365" y="251624"/>
                    <a:pt x="654641" y="254025"/>
                  </a:cubicBezTo>
                  <a:cubicBezTo>
                    <a:pt x="655917" y="256426"/>
                    <a:pt x="654641" y="255825"/>
                    <a:pt x="654641" y="255825"/>
                  </a:cubicBezTo>
                  <a:cubicBezTo>
                    <a:pt x="649396" y="255825"/>
                    <a:pt x="653082" y="267829"/>
                    <a:pt x="654358" y="273380"/>
                  </a:cubicBezTo>
                  <a:cubicBezTo>
                    <a:pt x="655633" y="278932"/>
                    <a:pt x="657051" y="279532"/>
                    <a:pt x="658894" y="279532"/>
                  </a:cubicBezTo>
                  <a:cubicBezTo>
                    <a:pt x="660737" y="279532"/>
                    <a:pt x="660737" y="279382"/>
                    <a:pt x="661588" y="287334"/>
                  </a:cubicBezTo>
                  <a:cubicBezTo>
                    <a:pt x="662438" y="295287"/>
                    <a:pt x="665415" y="296037"/>
                    <a:pt x="666833" y="297537"/>
                  </a:cubicBezTo>
                  <a:cubicBezTo>
                    <a:pt x="668251" y="299038"/>
                    <a:pt x="666408" y="301438"/>
                    <a:pt x="666408" y="301438"/>
                  </a:cubicBezTo>
                  <a:cubicBezTo>
                    <a:pt x="660595" y="301438"/>
                    <a:pt x="658823" y="309916"/>
                    <a:pt x="656909" y="311941"/>
                  </a:cubicBezTo>
                  <a:cubicBezTo>
                    <a:pt x="654995" y="313967"/>
                    <a:pt x="631250" y="322594"/>
                    <a:pt x="615514" y="328896"/>
                  </a:cubicBezTo>
                  <a:cubicBezTo>
                    <a:pt x="599778" y="335198"/>
                    <a:pt x="600165" y="343450"/>
                    <a:pt x="600165" y="343450"/>
                  </a:cubicBezTo>
                  <a:lnTo>
                    <a:pt x="600165" y="356204"/>
                  </a:lnTo>
                  <a:close/>
                  <a:moveTo>
                    <a:pt x="798562" y="356204"/>
                  </a:moveTo>
                  <a:lnTo>
                    <a:pt x="969426" y="355904"/>
                  </a:lnTo>
                  <a:lnTo>
                    <a:pt x="969426" y="343151"/>
                  </a:lnTo>
                  <a:cubicBezTo>
                    <a:pt x="968719" y="336398"/>
                    <a:pt x="962198" y="332948"/>
                    <a:pt x="954682" y="329496"/>
                  </a:cubicBezTo>
                  <a:cubicBezTo>
                    <a:pt x="947173" y="326045"/>
                    <a:pt x="913148" y="312691"/>
                    <a:pt x="911164" y="311041"/>
                  </a:cubicBezTo>
                  <a:cubicBezTo>
                    <a:pt x="909173" y="309391"/>
                    <a:pt x="908466" y="305940"/>
                    <a:pt x="906908" y="303239"/>
                  </a:cubicBezTo>
                  <a:cubicBezTo>
                    <a:pt x="905350" y="300538"/>
                    <a:pt x="903366" y="302038"/>
                    <a:pt x="903648" y="300538"/>
                  </a:cubicBezTo>
                  <a:cubicBezTo>
                    <a:pt x="903929" y="299038"/>
                    <a:pt x="902652" y="297837"/>
                    <a:pt x="905487" y="296037"/>
                  </a:cubicBezTo>
                  <a:cubicBezTo>
                    <a:pt x="908329" y="294236"/>
                    <a:pt x="908329" y="287634"/>
                    <a:pt x="908610" y="284634"/>
                  </a:cubicBezTo>
                  <a:cubicBezTo>
                    <a:pt x="908892" y="281632"/>
                    <a:pt x="909317" y="280132"/>
                    <a:pt x="909317" y="280132"/>
                  </a:cubicBezTo>
                  <a:cubicBezTo>
                    <a:pt x="909317" y="280132"/>
                    <a:pt x="910024" y="280717"/>
                    <a:pt x="912433" y="280132"/>
                  </a:cubicBezTo>
                  <a:cubicBezTo>
                    <a:pt x="914850" y="279532"/>
                    <a:pt x="916834" y="270530"/>
                    <a:pt x="917822" y="264978"/>
                  </a:cubicBezTo>
                  <a:cubicBezTo>
                    <a:pt x="918817" y="259426"/>
                    <a:pt x="917685" y="254925"/>
                    <a:pt x="915694" y="255825"/>
                  </a:cubicBezTo>
                  <a:cubicBezTo>
                    <a:pt x="913710" y="256726"/>
                    <a:pt x="914706" y="255675"/>
                    <a:pt x="914706" y="255675"/>
                  </a:cubicBezTo>
                  <a:cubicBezTo>
                    <a:pt x="916264" y="253125"/>
                    <a:pt x="916119" y="248023"/>
                    <a:pt x="917115" y="240371"/>
                  </a:cubicBezTo>
                  <a:cubicBezTo>
                    <a:pt x="918110" y="232719"/>
                    <a:pt x="916264" y="225516"/>
                    <a:pt x="912859" y="219365"/>
                  </a:cubicBezTo>
                  <a:cubicBezTo>
                    <a:pt x="909462" y="213213"/>
                    <a:pt x="904643" y="210362"/>
                    <a:pt x="898829" y="208112"/>
                  </a:cubicBezTo>
                  <a:cubicBezTo>
                    <a:pt x="893015" y="205861"/>
                    <a:pt x="882808" y="203761"/>
                    <a:pt x="872602" y="206611"/>
                  </a:cubicBezTo>
                  <a:cubicBezTo>
                    <a:pt x="862395" y="209462"/>
                    <a:pt x="864948" y="213513"/>
                    <a:pt x="862114" y="213513"/>
                  </a:cubicBezTo>
                  <a:cubicBezTo>
                    <a:pt x="859279" y="213513"/>
                    <a:pt x="857432" y="213663"/>
                    <a:pt x="853602" y="220415"/>
                  </a:cubicBezTo>
                  <a:cubicBezTo>
                    <a:pt x="849779" y="227167"/>
                    <a:pt x="850204" y="232869"/>
                    <a:pt x="850204" y="236469"/>
                  </a:cubicBezTo>
                  <a:cubicBezTo>
                    <a:pt x="850204" y="240071"/>
                    <a:pt x="851762" y="251624"/>
                    <a:pt x="853039" y="254025"/>
                  </a:cubicBezTo>
                  <a:cubicBezTo>
                    <a:pt x="854316" y="256426"/>
                    <a:pt x="853039" y="255825"/>
                    <a:pt x="853039" y="255825"/>
                  </a:cubicBezTo>
                  <a:cubicBezTo>
                    <a:pt x="847795" y="255825"/>
                    <a:pt x="851481" y="267829"/>
                    <a:pt x="852750" y="273380"/>
                  </a:cubicBezTo>
                  <a:cubicBezTo>
                    <a:pt x="854027" y="278932"/>
                    <a:pt x="855448" y="279532"/>
                    <a:pt x="857288" y="279532"/>
                  </a:cubicBezTo>
                  <a:cubicBezTo>
                    <a:pt x="859134" y="279532"/>
                    <a:pt x="859134" y="279382"/>
                    <a:pt x="859986" y="287334"/>
                  </a:cubicBezTo>
                  <a:cubicBezTo>
                    <a:pt x="860837" y="295287"/>
                    <a:pt x="863808" y="296037"/>
                    <a:pt x="865230" y="297537"/>
                  </a:cubicBezTo>
                  <a:cubicBezTo>
                    <a:pt x="866643" y="299038"/>
                    <a:pt x="864804" y="301438"/>
                    <a:pt x="864804" y="301438"/>
                  </a:cubicBezTo>
                  <a:cubicBezTo>
                    <a:pt x="858990" y="301438"/>
                    <a:pt x="857219" y="309916"/>
                    <a:pt x="855304" y="311941"/>
                  </a:cubicBezTo>
                  <a:cubicBezTo>
                    <a:pt x="853389" y="313967"/>
                    <a:pt x="829646" y="322594"/>
                    <a:pt x="813907" y="328896"/>
                  </a:cubicBezTo>
                  <a:cubicBezTo>
                    <a:pt x="798175" y="335198"/>
                    <a:pt x="798562" y="343450"/>
                    <a:pt x="798562" y="343450"/>
                  </a:cubicBezTo>
                  <a:lnTo>
                    <a:pt x="798562" y="356204"/>
                  </a:lnTo>
                  <a:close/>
                  <a:moveTo>
                    <a:pt x="0" y="585090"/>
                  </a:moveTo>
                  <a:lnTo>
                    <a:pt x="180816" y="584790"/>
                  </a:lnTo>
                  <a:lnTo>
                    <a:pt x="180816" y="572036"/>
                  </a:lnTo>
                  <a:cubicBezTo>
                    <a:pt x="180066" y="565284"/>
                    <a:pt x="173165" y="561833"/>
                    <a:pt x="165214" y="558382"/>
                  </a:cubicBezTo>
                  <a:cubicBezTo>
                    <a:pt x="157263" y="554931"/>
                    <a:pt x="121258" y="541578"/>
                    <a:pt x="119157" y="539927"/>
                  </a:cubicBezTo>
                  <a:cubicBezTo>
                    <a:pt x="117057" y="538276"/>
                    <a:pt x="116307" y="534825"/>
                    <a:pt x="114657" y="532125"/>
                  </a:cubicBezTo>
                  <a:cubicBezTo>
                    <a:pt x="113007" y="529424"/>
                    <a:pt x="110907" y="530924"/>
                    <a:pt x="111206" y="529424"/>
                  </a:cubicBezTo>
                  <a:cubicBezTo>
                    <a:pt x="111506" y="527923"/>
                    <a:pt x="110157" y="526723"/>
                    <a:pt x="113157" y="524922"/>
                  </a:cubicBezTo>
                  <a:cubicBezTo>
                    <a:pt x="116158" y="523122"/>
                    <a:pt x="116158" y="516520"/>
                    <a:pt x="116457" y="513519"/>
                  </a:cubicBezTo>
                  <a:cubicBezTo>
                    <a:pt x="116757" y="510519"/>
                    <a:pt x="117207" y="509018"/>
                    <a:pt x="117207" y="509018"/>
                  </a:cubicBezTo>
                  <a:cubicBezTo>
                    <a:pt x="117207" y="509018"/>
                    <a:pt x="117957" y="509604"/>
                    <a:pt x="120508" y="509018"/>
                  </a:cubicBezTo>
                  <a:cubicBezTo>
                    <a:pt x="123058" y="508418"/>
                    <a:pt x="125158" y="499415"/>
                    <a:pt x="126209" y="493863"/>
                  </a:cubicBezTo>
                  <a:cubicBezTo>
                    <a:pt x="127259" y="488312"/>
                    <a:pt x="126059" y="483811"/>
                    <a:pt x="123958" y="484711"/>
                  </a:cubicBezTo>
                  <a:cubicBezTo>
                    <a:pt x="121858" y="485611"/>
                    <a:pt x="122908" y="484561"/>
                    <a:pt x="122908" y="484561"/>
                  </a:cubicBezTo>
                  <a:cubicBezTo>
                    <a:pt x="124559" y="482010"/>
                    <a:pt x="124408" y="476908"/>
                    <a:pt x="125459" y="469257"/>
                  </a:cubicBezTo>
                  <a:cubicBezTo>
                    <a:pt x="126509" y="461604"/>
                    <a:pt x="124559" y="454402"/>
                    <a:pt x="120958" y="448250"/>
                  </a:cubicBezTo>
                  <a:cubicBezTo>
                    <a:pt x="117358" y="442099"/>
                    <a:pt x="112257" y="439248"/>
                    <a:pt x="106106" y="436997"/>
                  </a:cubicBezTo>
                  <a:cubicBezTo>
                    <a:pt x="99955" y="434747"/>
                    <a:pt x="89153" y="432646"/>
                    <a:pt x="78352" y="435497"/>
                  </a:cubicBezTo>
                  <a:cubicBezTo>
                    <a:pt x="67551" y="438347"/>
                    <a:pt x="70251" y="442399"/>
                    <a:pt x="67251" y="442399"/>
                  </a:cubicBezTo>
                  <a:cubicBezTo>
                    <a:pt x="64250" y="442399"/>
                    <a:pt x="62300" y="442549"/>
                    <a:pt x="58249" y="449301"/>
                  </a:cubicBezTo>
                  <a:cubicBezTo>
                    <a:pt x="54199" y="456052"/>
                    <a:pt x="54649" y="461754"/>
                    <a:pt x="54649" y="465356"/>
                  </a:cubicBezTo>
                  <a:cubicBezTo>
                    <a:pt x="54649" y="468956"/>
                    <a:pt x="56299" y="480510"/>
                    <a:pt x="57649" y="482910"/>
                  </a:cubicBezTo>
                  <a:cubicBezTo>
                    <a:pt x="58999" y="485311"/>
                    <a:pt x="57649" y="484711"/>
                    <a:pt x="57649" y="484711"/>
                  </a:cubicBezTo>
                  <a:cubicBezTo>
                    <a:pt x="52098" y="484711"/>
                    <a:pt x="55999" y="496715"/>
                    <a:pt x="57349" y="502266"/>
                  </a:cubicBezTo>
                  <a:cubicBezTo>
                    <a:pt x="58699" y="507818"/>
                    <a:pt x="60200" y="508418"/>
                    <a:pt x="62150" y="508418"/>
                  </a:cubicBezTo>
                  <a:cubicBezTo>
                    <a:pt x="64100" y="508418"/>
                    <a:pt x="64100" y="508267"/>
                    <a:pt x="65000" y="516220"/>
                  </a:cubicBezTo>
                  <a:cubicBezTo>
                    <a:pt x="65900" y="524172"/>
                    <a:pt x="69051" y="524922"/>
                    <a:pt x="70551" y="526423"/>
                  </a:cubicBezTo>
                  <a:cubicBezTo>
                    <a:pt x="72051" y="527923"/>
                    <a:pt x="70101" y="530324"/>
                    <a:pt x="70101" y="530324"/>
                  </a:cubicBezTo>
                  <a:cubicBezTo>
                    <a:pt x="63950" y="530324"/>
                    <a:pt x="62075" y="538801"/>
                    <a:pt x="60049" y="540827"/>
                  </a:cubicBezTo>
                  <a:cubicBezTo>
                    <a:pt x="58024" y="542853"/>
                    <a:pt x="32896" y="551480"/>
                    <a:pt x="16243" y="557781"/>
                  </a:cubicBezTo>
                  <a:cubicBezTo>
                    <a:pt x="0" y="564083"/>
                    <a:pt x="0" y="572336"/>
                    <a:pt x="0" y="572336"/>
                  </a:cubicBezTo>
                  <a:lnTo>
                    <a:pt x="0" y="585090"/>
                  </a:lnTo>
                  <a:close/>
                  <a:moveTo>
                    <a:pt x="198397" y="585090"/>
                  </a:moveTo>
                  <a:lnTo>
                    <a:pt x="379213" y="584790"/>
                  </a:lnTo>
                  <a:lnTo>
                    <a:pt x="379213" y="572036"/>
                  </a:lnTo>
                  <a:cubicBezTo>
                    <a:pt x="378463" y="565284"/>
                    <a:pt x="371562" y="561833"/>
                    <a:pt x="363611" y="558382"/>
                  </a:cubicBezTo>
                  <a:cubicBezTo>
                    <a:pt x="355659" y="554931"/>
                    <a:pt x="319654" y="541578"/>
                    <a:pt x="317554" y="539927"/>
                  </a:cubicBezTo>
                  <a:cubicBezTo>
                    <a:pt x="315454" y="538276"/>
                    <a:pt x="314704" y="534825"/>
                    <a:pt x="313053" y="532125"/>
                  </a:cubicBezTo>
                  <a:cubicBezTo>
                    <a:pt x="311403" y="529424"/>
                    <a:pt x="309303" y="530924"/>
                    <a:pt x="309603" y="529424"/>
                  </a:cubicBezTo>
                  <a:cubicBezTo>
                    <a:pt x="309903" y="527923"/>
                    <a:pt x="308552" y="526723"/>
                    <a:pt x="311553" y="524922"/>
                  </a:cubicBezTo>
                  <a:cubicBezTo>
                    <a:pt x="314553" y="523122"/>
                    <a:pt x="314553" y="516520"/>
                    <a:pt x="314854" y="513519"/>
                  </a:cubicBezTo>
                  <a:cubicBezTo>
                    <a:pt x="315154" y="510519"/>
                    <a:pt x="315604" y="509018"/>
                    <a:pt x="315604" y="509018"/>
                  </a:cubicBezTo>
                  <a:cubicBezTo>
                    <a:pt x="315604" y="509018"/>
                    <a:pt x="316354" y="509604"/>
                    <a:pt x="318904" y="509018"/>
                  </a:cubicBezTo>
                  <a:cubicBezTo>
                    <a:pt x="321454" y="508418"/>
                    <a:pt x="323555" y="499415"/>
                    <a:pt x="324605" y="493863"/>
                  </a:cubicBezTo>
                  <a:cubicBezTo>
                    <a:pt x="325655" y="488312"/>
                    <a:pt x="324455" y="483811"/>
                    <a:pt x="322355" y="484711"/>
                  </a:cubicBezTo>
                  <a:cubicBezTo>
                    <a:pt x="320254" y="485611"/>
                    <a:pt x="321304" y="484561"/>
                    <a:pt x="321304" y="484561"/>
                  </a:cubicBezTo>
                  <a:cubicBezTo>
                    <a:pt x="322954" y="482010"/>
                    <a:pt x="322805" y="476908"/>
                    <a:pt x="323855" y="469257"/>
                  </a:cubicBezTo>
                  <a:cubicBezTo>
                    <a:pt x="324905" y="461604"/>
                    <a:pt x="322954" y="454402"/>
                    <a:pt x="319354" y="448250"/>
                  </a:cubicBezTo>
                  <a:cubicBezTo>
                    <a:pt x="315753" y="442099"/>
                    <a:pt x="310653" y="439248"/>
                    <a:pt x="304502" y="436997"/>
                  </a:cubicBezTo>
                  <a:cubicBezTo>
                    <a:pt x="298352" y="434747"/>
                    <a:pt x="287550" y="432646"/>
                    <a:pt x="276749" y="435497"/>
                  </a:cubicBezTo>
                  <a:cubicBezTo>
                    <a:pt x="265947" y="438347"/>
                    <a:pt x="268647" y="442399"/>
                    <a:pt x="265647" y="442399"/>
                  </a:cubicBezTo>
                  <a:cubicBezTo>
                    <a:pt x="262646" y="442399"/>
                    <a:pt x="260696" y="442549"/>
                    <a:pt x="256646" y="449301"/>
                  </a:cubicBezTo>
                  <a:cubicBezTo>
                    <a:pt x="252595" y="456052"/>
                    <a:pt x="253045" y="461754"/>
                    <a:pt x="253045" y="465356"/>
                  </a:cubicBezTo>
                  <a:cubicBezTo>
                    <a:pt x="253045" y="468956"/>
                    <a:pt x="254695" y="480510"/>
                    <a:pt x="256046" y="482910"/>
                  </a:cubicBezTo>
                  <a:cubicBezTo>
                    <a:pt x="257396" y="485311"/>
                    <a:pt x="256046" y="484711"/>
                    <a:pt x="256046" y="484711"/>
                  </a:cubicBezTo>
                  <a:cubicBezTo>
                    <a:pt x="250494" y="484711"/>
                    <a:pt x="254396" y="496715"/>
                    <a:pt x="255745" y="502266"/>
                  </a:cubicBezTo>
                  <a:cubicBezTo>
                    <a:pt x="257096" y="507818"/>
                    <a:pt x="258596" y="508418"/>
                    <a:pt x="260546" y="508418"/>
                  </a:cubicBezTo>
                  <a:cubicBezTo>
                    <a:pt x="262496" y="508418"/>
                    <a:pt x="262496" y="508267"/>
                    <a:pt x="263396" y="516220"/>
                  </a:cubicBezTo>
                  <a:cubicBezTo>
                    <a:pt x="264297" y="524172"/>
                    <a:pt x="267447" y="524922"/>
                    <a:pt x="268947" y="526423"/>
                  </a:cubicBezTo>
                  <a:cubicBezTo>
                    <a:pt x="270448" y="527923"/>
                    <a:pt x="268497" y="530324"/>
                    <a:pt x="268497" y="530324"/>
                  </a:cubicBezTo>
                  <a:cubicBezTo>
                    <a:pt x="262347" y="530324"/>
                    <a:pt x="260471" y="538801"/>
                    <a:pt x="258446" y="540827"/>
                  </a:cubicBezTo>
                  <a:cubicBezTo>
                    <a:pt x="256421" y="542853"/>
                    <a:pt x="231292" y="551480"/>
                    <a:pt x="214640" y="557781"/>
                  </a:cubicBezTo>
                  <a:cubicBezTo>
                    <a:pt x="197988" y="564083"/>
                    <a:pt x="198397" y="572336"/>
                    <a:pt x="198397" y="572336"/>
                  </a:cubicBezTo>
                  <a:lnTo>
                    <a:pt x="198397" y="585090"/>
                  </a:lnTo>
                  <a:close/>
                  <a:moveTo>
                    <a:pt x="396793" y="585090"/>
                  </a:moveTo>
                  <a:lnTo>
                    <a:pt x="577608" y="584790"/>
                  </a:lnTo>
                  <a:lnTo>
                    <a:pt x="577608" y="572036"/>
                  </a:lnTo>
                  <a:cubicBezTo>
                    <a:pt x="576858" y="565284"/>
                    <a:pt x="569957" y="561833"/>
                    <a:pt x="562006" y="558382"/>
                  </a:cubicBezTo>
                  <a:cubicBezTo>
                    <a:pt x="554055" y="554931"/>
                    <a:pt x="518050" y="541578"/>
                    <a:pt x="515950" y="539927"/>
                  </a:cubicBezTo>
                  <a:cubicBezTo>
                    <a:pt x="513850" y="538276"/>
                    <a:pt x="513100" y="534825"/>
                    <a:pt x="511450" y="532125"/>
                  </a:cubicBezTo>
                  <a:cubicBezTo>
                    <a:pt x="509799" y="529424"/>
                    <a:pt x="507699" y="530924"/>
                    <a:pt x="507999" y="529424"/>
                  </a:cubicBezTo>
                  <a:cubicBezTo>
                    <a:pt x="508299" y="527923"/>
                    <a:pt x="506949" y="526723"/>
                    <a:pt x="509949" y="524922"/>
                  </a:cubicBezTo>
                  <a:cubicBezTo>
                    <a:pt x="512950" y="523122"/>
                    <a:pt x="512950" y="516520"/>
                    <a:pt x="513249" y="513519"/>
                  </a:cubicBezTo>
                  <a:cubicBezTo>
                    <a:pt x="513549" y="510519"/>
                    <a:pt x="513999" y="509018"/>
                    <a:pt x="513999" y="509018"/>
                  </a:cubicBezTo>
                  <a:cubicBezTo>
                    <a:pt x="513999" y="509018"/>
                    <a:pt x="514750" y="509604"/>
                    <a:pt x="517300" y="509018"/>
                  </a:cubicBezTo>
                  <a:cubicBezTo>
                    <a:pt x="519851" y="508418"/>
                    <a:pt x="521951" y="499415"/>
                    <a:pt x="523001" y="493863"/>
                  </a:cubicBezTo>
                  <a:cubicBezTo>
                    <a:pt x="524051" y="488312"/>
                    <a:pt x="522851" y="483811"/>
                    <a:pt x="520750" y="484711"/>
                  </a:cubicBezTo>
                  <a:cubicBezTo>
                    <a:pt x="518651" y="485611"/>
                    <a:pt x="519700" y="484561"/>
                    <a:pt x="519700" y="484561"/>
                  </a:cubicBezTo>
                  <a:cubicBezTo>
                    <a:pt x="521351" y="482010"/>
                    <a:pt x="521200" y="476908"/>
                    <a:pt x="522251" y="469257"/>
                  </a:cubicBezTo>
                  <a:cubicBezTo>
                    <a:pt x="523301" y="461604"/>
                    <a:pt x="521351" y="454402"/>
                    <a:pt x="517750" y="448250"/>
                  </a:cubicBezTo>
                  <a:cubicBezTo>
                    <a:pt x="514150" y="442099"/>
                    <a:pt x="509049" y="439248"/>
                    <a:pt x="502898" y="436997"/>
                  </a:cubicBezTo>
                  <a:cubicBezTo>
                    <a:pt x="496747" y="434747"/>
                    <a:pt x="485946" y="432646"/>
                    <a:pt x="475144" y="435497"/>
                  </a:cubicBezTo>
                  <a:cubicBezTo>
                    <a:pt x="464343" y="438347"/>
                    <a:pt x="467043" y="442399"/>
                    <a:pt x="464043" y="442399"/>
                  </a:cubicBezTo>
                  <a:cubicBezTo>
                    <a:pt x="461043" y="442399"/>
                    <a:pt x="459092" y="442549"/>
                    <a:pt x="455042" y="449301"/>
                  </a:cubicBezTo>
                  <a:cubicBezTo>
                    <a:pt x="450991" y="456052"/>
                    <a:pt x="451441" y="461754"/>
                    <a:pt x="451441" y="465356"/>
                  </a:cubicBezTo>
                  <a:cubicBezTo>
                    <a:pt x="451441" y="468956"/>
                    <a:pt x="453091" y="480510"/>
                    <a:pt x="454441" y="482910"/>
                  </a:cubicBezTo>
                  <a:cubicBezTo>
                    <a:pt x="455792" y="485311"/>
                    <a:pt x="454441" y="484711"/>
                    <a:pt x="454441" y="484711"/>
                  </a:cubicBezTo>
                  <a:cubicBezTo>
                    <a:pt x="448891" y="484711"/>
                    <a:pt x="452791" y="496715"/>
                    <a:pt x="454141" y="502266"/>
                  </a:cubicBezTo>
                  <a:cubicBezTo>
                    <a:pt x="455492" y="507818"/>
                    <a:pt x="456992" y="508418"/>
                    <a:pt x="458942" y="508418"/>
                  </a:cubicBezTo>
                  <a:cubicBezTo>
                    <a:pt x="460892" y="508418"/>
                    <a:pt x="460892" y="508267"/>
                    <a:pt x="461793" y="516220"/>
                  </a:cubicBezTo>
                  <a:cubicBezTo>
                    <a:pt x="462693" y="524172"/>
                    <a:pt x="465843" y="524922"/>
                    <a:pt x="467343" y="526423"/>
                  </a:cubicBezTo>
                  <a:cubicBezTo>
                    <a:pt x="468843" y="527923"/>
                    <a:pt x="466893" y="530324"/>
                    <a:pt x="466893" y="530324"/>
                  </a:cubicBezTo>
                  <a:cubicBezTo>
                    <a:pt x="460742" y="530324"/>
                    <a:pt x="458867" y="538801"/>
                    <a:pt x="456841" y="540827"/>
                  </a:cubicBezTo>
                  <a:cubicBezTo>
                    <a:pt x="454817" y="542853"/>
                    <a:pt x="429688" y="551480"/>
                    <a:pt x="413036" y="557781"/>
                  </a:cubicBezTo>
                  <a:cubicBezTo>
                    <a:pt x="396383" y="564083"/>
                    <a:pt x="396793" y="572336"/>
                    <a:pt x="396793" y="572336"/>
                  </a:cubicBezTo>
                  <a:lnTo>
                    <a:pt x="396793" y="585090"/>
                  </a:lnTo>
                  <a:close/>
                  <a:moveTo>
                    <a:pt x="595190" y="585090"/>
                  </a:moveTo>
                  <a:lnTo>
                    <a:pt x="776006" y="584790"/>
                  </a:lnTo>
                  <a:lnTo>
                    <a:pt x="776006" y="572036"/>
                  </a:lnTo>
                  <a:cubicBezTo>
                    <a:pt x="775253" y="565284"/>
                    <a:pt x="768352" y="561833"/>
                    <a:pt x="760403" y="558382"/>
                  </a:cubicBezTo>
                  <a:cubicBezTo>
                    <a:pt x="752452" y="554931"/>
                    <a:pt x="716447" y="541578"/>
                    <a:pt x="714347" y="539927"/>
                  </a:cubicBezTo>
                  <a:cubicBezTo>
                    <a:pt x="712246" y="538276"/>
                    <a:pt x="711496" y="534825"/>
                    <a:pt x="709846" y="532125"/>
                  </a:cubicBezTo>
                  <a:cubicBezTo>
                    <a:pt x="708196" y="529424"/>
                    <a:pt x="706095" y="530924"/>
                    <a:pt x="706396" y="529424"/>
                  </a:cubicBezTo>
                  <a:cubicBezTo>
                    <a:pt x="706696" y="527923"/>
                    <a:pt x="705345" y="526723"/>
                    <a:pt x="708346" y="524922"/>
                  </a:cubicBezTo>
                  <a:cubicBezTo>
                    <a:pt x="711346" y="523122"/>
                    <a:pt x="711346" y="516520"/>
                    <a:pt x="711647" y="513519"/>
                  </a:cubicBezTo>
                  <a:cubicBezTo>
                    <a:pt x="711946" y="510519"/>
                    <a:pt x="712397" y="509018"/>
                    <a:pt x="712397" y="509018"/>
                  </a:cubicBezTo>
                  <a:cubicBezTo>
                    <a:pt x="712397" y="509018"/>
                    <a:pt x="713147" y="509604"/>
                    <a:pt x="715697" y="509018"/>
                  </a:cubicBezTo>
                  <a:cubicBezTo>
                    <a:pt x="718247" y="508418"/>
                    <a:pt x="720348" y="499415"/>
                    <a:pt x="721397" y="493863"/>
                  </a:cubicBezTo>
                  <a:cubicBezTo>
                    <a:pt x="722448" y="488312"/>
                    <a:pt x="721248" y="483811"/>
                    <a:pt x="719147" y="484711"/>
                  </a:cubicBezTo>
                  <a:cubicBezTo>
                    <a:pt x="717047" y="485611"/>
                    <a:pt x="718097" y="484561"/>
                    <a:pt x="718097" y="484561"/>
                  </a:cubicBezTo>
                  <a:cubicBezTo>
                    <a:pt x="719747" y="482010"/>
                    <a:pt x="719598" y="476908"/>
                    <a:pt x="720647" y="469257"/>
                  </a:cubicBezTo>
                  <a:cubicBezTo>
                    <a:pt x="721698" y="461604"/>
                    <a:pt x="719747" y="454402"/>
                    <a:pt x="716147" y="448250"/>
                  </a:cubicBezTo>
                  <a:cubicBezTo>
                    <a:pt x="712546" y="442099"/>
                    <a:pt x="707446" y="439248"/>
                    <a:pt x="701295" y="436997"/>
                  </a:cubicBezTo>
                  <a:cubicBezTo>
                    <a:pt x="695144" y="434747"/>
                    <a:pt x="684343" y="432646"/>
                    <a:pt x="673541" y="435497"/>
                  </a:cubicBezTo>
                  <a:cubicBezTo>
                    <a:pt x="662740" y="438347"/>
                    <a:pt x="665440" y="442399"/>
                    <a:pt x="662440" y="442399"/>
                  </a:cubicBezTo>
                  <a:cubicBezTo>
                    <a:pt x="659439" y="442399"/>
                    <a:pt x="657489" y="442549"/>
                    <a:pt x="653438" y="449301"/>
                  </a:cubicBezTo>
                  <a:cubicBezTo>
                    <a:pt x="649387" y="456052"/>
                    <a:pt x="649838" y="461754"/>
                    <a:pt x="649838" y="465356"/>
                  </a:cubicBezTo>
                  <a:cubicBezTo>
                    <a:pt x="649838" y="468956"/>
                    <a:pt x="651488" y="480510"/>
                    <a:pt x="652838" y="482910"/>
                  </a:cubicBezTo>
                  <a:cubicBezTo>
                    <a:pt x="654188" y="485311"/>
                    <a:pt x="652838" y="484711"/>
                    <a:pt x="652838" y="484711"/>
                  </a:cubicBezTo>
                  <a:cubicBezTo>
                    <a:pt x="647287" y="484711"/>
                    <a:pt x="651188" y="496715"/>
                    <a:pt x="652538" y="502266"/>
                  </a:cubicBezTo>
                  <a:cubicBezTo>
                    <a:pt x="653888" y="507818"/>
                    <a:pt x="655388" y="508418"/>
                    <a:pt x="657338" y="508418"/>
                  </a:cubicBezTo>
                  <a:cubicBezTo>
                    <a:pt x="659289" y="508418"/>
                    <a:pt x="659289" y="508267"/>
                    <a:pt x="660189" y="516220"/>
                  </a:cubicBezTo>
                  <a:cubicBezTo>
                    <a:pt x="661089" y="524172"/>
                    <a:pt x="664240" y="524922"/>
                    <a:pt x="665740" y="526423"/>
                  </a:cubicBezTo>
                  <a:cubicBezTo>
                    <a:pt x="667240" y="527923"/>
                    <a:pt x="665290" y="530324"/>
                    <a:pt x="665290" y="530324"/>
                  </a:cubicBezTo>
                  <a:cubicBezTo>
                    <a:pt x="659139" y="530324"/>
                    <a:pt x="657264" y="538801"/>
                    <a:pt x="655239" y="540827"/>
                  </a:cubicBezTo>
                  <a:cubicBezTo>
                    <a:pt x="653213" y="542853"/>
                    <a:pt x="628085" y="551480"/>
                    <a:pt x="611432" y="557781"/>
                  </a:cubicBezTo>
                  <a:cubicBezTo>
                    <a:pt x="594781" y="564083"/>
                    <a:pt x="595190" y="572336"/>
                    <a:pt x="595190" y="572336"/>
                  </a:cubicBezTo>
                  <a:lnTo>
                    <a:pt x="595190" y="585090"/>
                  </a:lnTo>
                  <a:close/>
                  <a:moveTo>
                    <a:pt x="793584" y="585090"/>
                  </a:moveTo>
                  <a:lnTo>
                    <a:pt x="974404" y="584790"/>
                  </a:lnTo>
                  <a:lnTo>
                    <a:pt x="974404" y="572036"/>
                  </a:lnTo>
                  <a:cubicBezTo>
                    <a:pt x="974404" y="565284"/>
                    <a:pt x="966750" y="561833"/>
                    <a:pt x="958801" y="558382"/>
                  </a:cubicBezTo>
                  <a:cubicBezTo>
                    <a:pt x="950851" y="554931"/>
                    <a:pt x="914842" y="541578"/>
                    <a:pt x="912745" y="539927"/>
                  </a:cubicBezTo>
                  <a:cubicBezTo>
                    <a:pt x="910640" y="538276"/>
                    <a:pt x="909895" y="534825"/>
                    <a:pt x="908246" y="532125"/>
                  </a:cubicBezTo>
                  <a:cubicBezTo>
                    <a:pt x="906589" y="529424"/>
                    <a:pt x="904491" y="530924"/>
                    <a:pt x="904795" y="529424"/>
                  </a:cubicBezTo>
                  <a:cubicBezTo>
                    <a:pt x="905092" y="527923"/>
                    <a:pt x="903739" y="526723"/>
                    <a:pt x="906741" y="524922"/>
                  </a:cubicBezTo>
                  <a:cubicBezTo>
                    <a:pt x="909743" y="523122"/>
                    <a:pt x="909743" y="516520"/>
                    <a:pt x="910039" y="513519"/>
                  </a:cubicBezTo>
                  <a:cubicBezTo>
                    <a:pt x="910343" y="510519"/>
                    <a:pt x="910792" y="509018"/>
                    <a:pt x="910792" y="509018"/>
                  </a:cubicBezTo>
                  <a:cubicBezTo>
                    <a:pt x="910792" y="509018"/>
                    <a:pt x="911544" y="509604"/>
                    <a:pt x="914090" y="509018"/>
                  </a:cubicBezTo>
                  <a:cubicBezTo>
                    <a:pt x="916644" y="508418"/>
                    <a:pt x="918741" y="499415"/>
                    <a:pt x="919798" y="493863"/>
                  </a:cubicBezTo>
                  <a:cubicBezTo>
                    <a:pt x="920846" y="488312"/>
                    <a:pt x="919646" y="483811"/>
                    <a:pt x="917540" y="484711"/>
                  </a:cubicBezTo>
                  <a:cubicBezTo>
                    <a:pt x="915443" y="485611"/>
                    <a:pt x="916492" y="484561"/>
                    <a:pt x="916492" y="484561"/>
                  </a:cubicBezTo>
                  <a:cubicBezTo>
                    <a:pt x="918141" y="482010"/>
                    <a:pt x="917996" y="476908"/>
                    <a:pt x="919045" y="469257"/>
                  </a:cubicBezTo>
                  <a:cubicBezTo>
                    <a:pt x="920094" y="461604"/>
                    <a:pt x="918141" y="454402"/>
                    <a:pt x="914546" y="448250"/>
                  </a:cubicBezTo>
                  <a:cubicBezTo>
                    <a:pt x="910944" y="442099"/>
                    <a:pt x="905844" y="439248"/>
                    <a:pt x="899688" y="436997"/>
                  </a:cubicBezTo>
                  <a:cubicBezTo>
                    <a:pt x="893540" y="434747"/>
                    <a:pt x="882740" y="432646"/>
                    <a:pt x="871940" y="435497"/>
                  </a:cubicBezTo>
                  <a:cubicBezTo>
                    <a:pt x="861133" y="438347"/>
                    <a:pt x="863839" y="442399"/>
                    <a:pt x="860837" y="442399"/>
                  </a:cubicBezTo>
                  <a:cubicBezTo>
                    <a:pt x="857835" y="442399"/>
                    <a:pt x="855882" y="442549"/>
                    <a:pt x="851831" y="449301"/>
                  </a:cubicBezTo>
                  <a:cubicBezTo>
                    <a:pt x="847788" y="456052"/>
                    <a:pt x="848236" y="461754"/>
                    <a:pt x="848236" y="465356"/>
                  </a:cubicBezTo>
                  <a:cubicBezTo>
                    <a:pt x="848236" y="468956"/>
                    <a:pt x="849885" y="480510"/>
                    <a:pt x="851238" y="482910"/>
                  </a:cubicBezTo>
                  <a:cubicBezTo>
                    <a:pt x="852583" y="485311"/>
                    <a:pt x="851238" y="484711"/>
                    <a:pt x="851238" y="484711"/>
                  </a:cubicBezTo>
                  <a:cubicBezTo>
                    <a:pt x="845682" y="484711"/>
                    <a:pt x="849581" y="496715"/>
                    <a:pt x="850934" y="502266"/>
                  </a:cubicBezTo>
                  <a:cubicBezTo>
                    <a:pt x="852287" y="507818"/>
                    <a:pt x="853784" y="508418"/>
                    <a:pt x="855737" y="508418"/>
                  </a:cubicBezTo>
                  <a:cubicBezTo>
                    <a:pt x="857683" y="508418"/>
                    <a:pt x="857683" y="508267"/>
                    <a:pt x="858587" y="516220"/>
                  </a:cubicBezTo>
                  <a:cubicBezTo>
                    <a:pt x="859484" y="524172"/>
                    <a:pt x="862638" y="524922"/>
                    <a:pt x="864135" y="526423"/>
                  </a:cubicBezTo>
                  <a:cubicBezTo>
                    <a:pt x="865640" y="527923"/>
                    <a:pt x="863687" y="530324"/>
                    <a:pt x="863687" y="530324"/>
                  </a:cubicBezTo>
                  <a:cubicBezTo>
                    <a:pt x="857538" y="530324"/>
                    <a:pt x="855661" y="538801"/>
                    <a:pt x="853632" y="540827"/>
                  </a:cubicBezTo>
                  <a:cubicBezTo>
                    <a:pt x="851610" y="542853"/>
                    <a:pt x="826485" y="551480"/>
                    <a:pt x="809826" y="557781"/>
                  </a:cubicBezTo>
                  <a:cubicBezTo>
                    <a:pt x="793174" y="564083"/>
                    <a:pt x="793584" y="572336"/>
                    <a:pt x="793584" y="572336"/>
                  </a:cubicBezTo>
                  <a:lnTo>
                    <a:pt x="793584" y="585090"/>
                  </a:lnTo>
                  <a:close/>
                  <a:moveTo>
                    <a:pt x="4976" y="813337"/>
                  </a:moveTo>
                  <a:lnTo>
                    <a:pt x="175840" y="813040"/>
                  </a:lnTo>
                  <a:lnTo>
                    <a:pt x="175840" y="800288"/>
                  </a:lnTo>
                  <a:cubicBezTo>
                    <a:pt x="175131" y="793531"/>
                    <a:pt x="168611" y="790081"/>
                    <a:pt x="161097" y="786630"/>
                  </a:cubicBezTo>
                  <a:cubicBezTo>
                    <a:pt x="153583" y="783180"/>
                    <a:pt x="119560" y="769827"/>
                    <a:pt x="117575" y="768178"/>
                  </a:cubicBezTo>
                  <a:cubicBezTo>
                    <a:pt x="115591" y="766528"/>
                    <a:pt x="114882" y="763070"/>
                    <a:pt x="113322" y="760372"/>
                  </a:cubicBezTo>
                  <a:cubicBezTo>
                    <a:pt x="111763" y="757673"/>
                    <a:pt x="109778" y="759173"/>
                    <a:pt x="110062" y="757673"/>
                  </a:cubicBezTo>
                  <a:cubicBezTo>
                    <a:pt x="110345" y="756172"/>
                    <a:pt x="109069" y="754972"/>
                    <a:pt x="111905" y="753171"/>
                  </a:cubicBezTo>
                  <a:cubicBezTo>
                    <a:pt x="114740" y="751371"/>
                    <a:pt x="114740" y="744769"/>
                    <a:pt x="115024" y="741768"/>
                  </a:cubicBezTo>
                  <a:cubicBezTo>
                    <a:pt x="115307" y="738767"/>
                    <a:pt x="115732" y="737267"/>
                    <a:pt x="115732" y="737267"/>
                  </a:cubicBezTo>
                  <a:cubicBezTo>
                    <a:pt x="115732" y="737267"/>
                    <a:pt x="116441" y="737852"/>
                    <a:pt x="118851" y="737267"/>
                  </a:cubicBezTo>
                  <a:cubicBezTo>
                    <a:pt x="121261" y="736666"/>
                    <a:pt x="123245" y="727664"/>
                    <a:pt x="124238" y="722112"/>
                  </a:cubicBezTo>
                  <a:cubicBezTo>
                    <a:pt x="125231" y="716561"/>
                    <a:pt x="124097" y="712059"/>
                    <a:pt x="122111" y="712960"/>
                  </a:cubicBezTo>
                  <a:cubicBezTo>
                    <a:pt x="120127" y="713860"/>
                    <a:pt x="121120" y="712810"/>
                    <a:pt x="121120" y="712810"/>
                  </a:cubicBezTo>
                  <a:cubicBezTo>
                    <a:pt x="122678" y="710259"/>
                    <a:pt x="122537" y="705158"/>
                    <a:pt x="123529" y="697505"/>
                  </a:cubicBezTo>
                  <a:cubicBezTo>
                    <a:pt x="124521" y="689854"/>
                    <a:pt x="122678" y="682651"/>
                    <a:pt x="119277" y="676500"/>
                  </a:cubicBezTo>
                  <a:cubicBezTo>
                    <a:pt x="115874" y="670347"/>
                    <a:pt x="111054" y="667497"/>
                    <a:pt x="105242" y="665246"/>
                  </a:cubicBezTo>
                  <a:cubicBezTo>
                    <a:pt x="99429" y="662995"/>
                    <a:pt x="89222" y="660895"/>
                    <a:pt x="79015" y="663746"/>
                  </a:cubicBezTo>
                  <a:cubicBezTo>
                    <a:pt x="68808" y="666597"/>
                    <a:pt x="71360" y="670648"/>
                    <a:pt x="68525" y="670648"/>
                  </a:cubicBezTo>
                  <a:cubicBezTo>
                    <a:pt x="65689" y="670648"/>
                    <a:pt x="63846" y="670798"/>
                    <a:pt x="60019" y="677550"/>
                  </a:cubicBezTo>
                  <a:cubicBezTo>
                    <a:pt x="56191" y="684302"/>
                    <a:pt x="56616" y="690003"/>
                    <a:pt x="56616" y="693604"/>
                  </a:cubicBezTo>
                  <a:cubicBezTo>
                    <a:pt x="56616" y="697205"/>
                    <a:pt x="58176" y="708759"/>
                    <a:pt x="59452" y="711159"/>
                  </a:cubicBezTo>
                  <a:cubicBezTo>
                    <a:pt x="60728" y="713560"/>
                    <a:pt x="59452" y="712960"/>
                    <a:pt x="59452" y="712960"/>
                  </a:cubicBezTo>
                  <a:cubicBezTo>
                    <a:pt x="54206" y="712960"/>
                    <a:pt x="57892" y="724963"/>
                    <a:pt x="59168" y="730515"/>
                  </a:cubicBezTo>
                  <a:cubicBezTo>
                    <a:pt x="60444" y="736066"/>
                    <a:pt x="61862" y="736666"/>
                    <a:pt x="63705" y="736666"/>
                  </a:cubicBezTo>
                  <a:cubicBezTo>
                    <a:pt x="65547" y="736666"/>
                    <a:pt x="65547" y="736517"/>
                    <a:pt x="66398" y="744469"/>
                  </a:cubicBezTo>
                  <a:cubicBezTo>
                    <a:pt x="67249" y="752421"/>
                    <a:pt x="70226" y="753171"/>
                    <a:pt x="71643" y="754672"/>
                  </a:cubicBezTo>
                  <a:cubicBezTo>
                    <a:pt x="73061" y="756172"/>
                    <a:pt x="71218" y="758573"/>
                    <a:pt x="71218" y="758573"/>
                  </a:cubicBezTo>
                  <a:cubicBezTo>
                    <a:pt x="65406" y="758573"/>
                    <a:pt x="63634" y="767053"/>
                    <a:pt x="61720" y="769074"/>
                  </a:cubicBezTo>
                  <a:cubicBezTo>
                    <a:pt x="59806" y="771104"/>
                    <a:pt x="36060" y="779730"/>
                    <a:pt x="20325" y="786030"/>
                  </a:cubicBezTo>
                  <a:cubicBezTo>
                    <a:pt x="4589" y="792330"/>
                    <a:pt x="4976" y="800584"/>
                    <a:pt x="4976" y="800584"/>
                  </a:cubicBezTo>
                  <a:lnTo>
                    <a:pt x="4976" y="813337"/>
                  </a:lnTo>
                  <a:close/>
                  <a:moveTo>
                    <a:pt x="203372" y="813337"/>
                  </a:moveTo>
                  <a:lnTo>
                    <a:pt x="374237" y="813040"/>
                  </a:lnTo>
                  <a:lnTo>
                    <a:pt x="374237" y="800288"/>
                  </a:lnTo>
                  <a:cubicBezTo>
                    <a:pt x="373528" y="793531"/>
                    <a:pt x="367007" y="790081"/>
                    <a:pt x="359493" y="786630"/>
                  </a:cubicBezTo>
                  <a:cubicBezTo>
                    <a:pt x="351980" y="783180"/>
                    <a:pt x="317956" y="769827"/>
                    <a:pt x="315972" y="768178"/>
                  </a:cubicBezTo>
                  <a:cubicBezTo>
                    <a:pt x="313987" y="766528"/>
                    <a:pt x="313278" y="763070"/>
                    <a:pt x="311719" y="760372"/>
                  </a:cubicBezTo>
                  <a:cubicBezTo>
                    <a:pt x="310159" y="757673"/>
                    <a:pt x="308175" y="759173"/>
                    <a:pt x="308458" y="757673"/>
                  </a:cubicBezTo>
                  <a:cubicBezTo>
                    <a:pt x="308742" y="756172"/>
                    <a:pt x="307466" y="754972"/>
                    <a:pt x="310301" y="753171"/>
                  </a:cubicBezTo>
                  <a:cubicBezTo>
                    <a:pt x="313136" y="751371"/>
                    <a:pt x="313136" y="744769"/>
                    <a:pt x="313419" y="741768"/>
                  </a:cubicBezTo>
                  <a:cubicBezTo>
                    <a:pt x="313703" y="738767"/>
                    <a:pt x="314129" y="737267"/>
                    <a:pt x="314129" y="737267"/>
                  </a:cubicBezTo>
                  <a:cubicBezTo>
                    <a:pt x="314129" y="737267"/>
                    <a:pt x="314838" y="737852"/>
                    <a:pt x="317248" y="737267"/>
                  </a:cubicBezTo>
                  <a:cubicBezTo>
                    <a:pt x="319658" y="736666"/>
                    <a:pt x="321642" y="727664"/>
                    <a:pt x="322634" y="722112"/>
                  </a:cubicBezTo>
                  <a:cubicBezTo>
                    <a:pt x="323627" y="716561"/>
                    <a:pt x="322492" y="712059"/>
                    <a:pt x="320508" y="712960"/>
                  </a:cubicBezTo>
                  <a:cubicBezTo>
                    <a:pt x="318524" y="713860"/>
                    <a:pt x="319515" y="712810"/>
                    <a:pt x="319515" y="712810"/>
                  </a:cubicBezTo>
                  <a:cubicBezTo>
                    <a:pt x="321075" y="710259"/>
                    <a:pt x="320933" y="705158"/>
                    <a:pt x="321925" y="697505"/>
                  </a:cubicBezTo>
                  <a:cubicBezTo>
                    <a:pt x="322918" y="689854"/>
                    <a:pt x="321075" y="682651"/>
                    <a:pt x="317672" y="676500"/>
                  </a:cubicBezTo>
                  <a:cubicBezTo>
                    <a:pt x="314271" y="670347"/>
                    <a:pt x="309451" y="667497"/>
                    <a:pt x="303638" y="665246"/>
                  </a:cubicBezTo>
                  <a:cubicBezTo>
                    <a:pt x="297826" y="662995"/>
                    <a:pt x="287618" y="660895"/>
                    <a:pt x="277411" y="663746"/>
                  </a:cubicBezTo>
                  <a:cubicBezTo>
                    <a:pt x="267205" y="666597"/>
                    <a:pt x="269756" y="670648"/>
                    <a:pt x="266921" y="670648"/>
                  </a:cubicBezTo>
                  <a:cubicBezTo>
                    <a:pt x="264086" y="670648"/>
                    <a:pt x="262243" y="670798"/>
                    <a:pt x="258415" y="677550"/>
                  </a:cubicBezTo>
                  <a:cubicBezTo>
                    <a:pt x="254587" y="684302"/>
                    <a:pt x="255013" y="690003"/>
                    <a:pt x="255013" y="693604"/>
                  </a:cubicBezTo>
                  <a:cubicBezTo>
                    <a:pt x="255013" y="697205"/>
                    <a:pt x="256572" y="708759"/>
                    <a:pt x="257848" y="711159"/>
                  </a:cubicBezTo>
                  <a:cubicBezTo>
                    <a:pt x="259124" y="713560"/>
                    <a:pt x="257848" y="712960"/>
                    <a:pt x="257848" y="712960"/>
                  </a:cubicBezTo>
                  <a:cubicBezTo>
                    <a:pt x="252603" y="712960"/>
                    <a:pt x="256289" y="724963"/>
                    <a:pt x="257565" y="730515"/>
                  </a:cubicBezTo>
                  <a:cubicBezTo>
                    <a:pt x="258840" y="736066"/>
                    <a:pt x="260258" y="736666"/>
                    <a:pt x="262101" y="736666"/>
                  </a:cubicBezTo>
                  <a:cubicBezTo>
                    <a:pt x="263944" y="736666"/>
                    <a:pt x="263944" y="736517"/>
                    <a:pt x="264795" y="744469"/>
                  </a:cubicBezTo>
                  <a:cubicBezTo>
                    <a:pt x="265645" y="752421"/>
                    <a:pt x="268622" y="753171"/>
                    <a:pt x="270040" y="754672"/>
                  </a:cubicBezTo>
                  <a:cubicBezTo>
                    <a:pt x="271458" y="756172"/>
                    <a:pt x="269615" y="758573"/>
                    <a:pt x="269615" y="758573"/>
                  </a:cubicBezTo>
                  <a:cubicBezTo>
                    <a:pt x="263802" y="758573"/>
                    <a:pt x="262030" y="767053"/>
                    <a:pt x="260116" y="769074"/>
                  </a:cubicBezTo>
                  <a:cubicBezTo>
                    <a:pt x="258202" y="771104"/>
                    <a:pt x="234457" y="779730"/>
                    <a:pt x="218721" y="786030"/>
                  </a:cubicBezTo>
                  <a:cubicBezTo>
                    <a:pt x="202985" y="792330"/>
                    <a:pt x="203372" y="800584"/>
                    <a:pt x="203372" y="800584"/>
                  </a:cubicBezTo>
                  <a:lnTo>
                    <a:pt x="203372" y="813337"/>
                  </a:lnTo>
                  <a:close/>
                  <a:moveTo>
                    <a:pt x="401769" y="813337"/>
                  </a:moveTo>
                  <a:lnTo>
                    <a:pt x="572633" y="813040"/>
                  </a:lnTo>
                  <a:lnTo>
                    <a:pt x="572633" y="800288"/>
                  </a:lnTo>
                  <a:cubicBezTo>
                    <a:pt x="571924" y="793531"/>
                    <a:pt x="565403" y="790081"/>
                    <a:pt x="557889" y="786630"/>
                  </a:cubicBezTo>
                  <a:cubicBezTo>
                    <a:pt x="550376" y="783180"/>
                    <a:pt x="516352" y="769827"/>
                    <a:pt x="514368" y="768178"/>
                  </a:cubicBezTo>
                  <a:cubicBezTo>
                    <a:pt x="512383" y="766528"/>
                    <a:pt x="511674" y="763070"/>
                    <a:pt x="510115" y="760372"/>
                  </a:cubicBezTo>
                  <a:cubicBezTo>
                    <a:pt x="508556" y="757673"/>
                    <a:pt x="506570" y="759173"/>
                    <a:pt x="506854" y="757673"/>
                  </a:cubicBezTo>
                  <a:cubicBezTo>
                    <a:pt x="507137" y="756172"/>
                    <a:pt x="505862" y="754972"/>
                    <a:pt x="508697" y="753171"/>
                  </a:cubicBezTo>
                  <a:cubicBezTo>
                    <a:pt x="511532" y="751371"/>
                    <a:pt x="511532" y="744769"/>
                    <a:pt x="511816" y="741768"/>
                  </a:cubicBezTo>
                  <a:cubicBezTo>
                    <a:pt x="512099" y="738767"/>
                    <a:pt x="512525" y="737267"/>
                    <a:pt x="512525" y="737267"/>
                  </a:cubicBezTo>
                  <a:cubicBezTo>
                    <a:pt x="512525" y="737267"/>
                    <a:pt x="513233" y="737852"/>
                    <a:pt x="515644" y="737267"/>
                  </a:cubicBezTo>
                  <a:cubicBezTo>
                    <a:pt x="518053" y="736666"/>
                    <a:pt x="520038" y="727664"/>
                    <a:pt x="521031" y="722112"/>
                  </a:cubicBezTo>
                  <a:cubicBezTo>
                    <a:pt x="522023" y="716561"/>
                    <a:pt x="520889" y="712059"/>
                    <a:pt x="518904" y="712960"/>
                  </a:cubicBezTo>
                  <a:cubicBezTo>
                    <a:pt x="516919" y="713860"/>
                    <a:pt x="517912" y="712810"/>
                    <a:pt x="517912" y="712810"/>
                  </a:cubicBezTo>
                  <a:cubicBezTo>
                    <a:pt x="519471" y="710259"/>
                    <a:pt x="519329" y="705158"/>
                    <a:pt x="520322" y="697505"/>
                  </a:cubicBezTo>
                  <a:cubicBezTo>
                    <a:pt x="521314" y="689854"/>
                    <a:pt x="519471" y="682651"/>
                    <a:pt x="516069" y="676500"/>
                  </a:cubicBezTo>
                  <a:cubicBezTo>
                    <a:pt x="512666" y="670347"/>
                    <a:pt x="507846" y="667497"/>
                    <a:pt x="502034" y="665246"/>
                  </a:cubicBezTo>
                  <a:cubicBezTo>
                    <a:pt x="496222" y="662995"/>
                    <a:pt x="486015" y="660895"/>
                    <a:pt x="475808" y="663746"/>
                  </a:cubicBezTo>
                  <a:cubicBezTo>
                    <a:pt x="465601" y="666597"/>
                    <a:pt x="468152" y="670648"/>
                    <a:pt x="465318" y="670648"/>
                  </a:cubicBezTo>
                  <a:cubicBezTo>
                    <a:pt x="462482" y="670648"/>
                    <a:pt x="460639" y="670798"/>
                    <a:pt x="456811" y="677550"/>
                  </a:cubicBezTo>
                  <a:cubicBezTo>
                    <a:pt x="452984" y="684302"/>
                    <a:pt x="453409" y="690003"/>
                    <a:pt x="453409" y="693604"/>
                  </a:cubicBezTo>
                  <a:cubicBezTo>
                    <a:pt x="453409" y="697205"/>
                    <a:pt x="454969" y="708759"/>
                    <a:pt x="456244" y="711159"/>
                  </a:cubicBezTo>
                  <a:cubicBezTo>
                    <a:pt x="457520" y="713560"/>
                    <a:pt x="456244" y="712960"/>
                    <a:pt x="456244" y="712960"/>
                  </a:cubicBezTo>
                  <a:cubicBezTo>
                    <a:pt x="450999" y="712960"/>
                    <a:pt x="454685" y="724963"/>
                    <a:pt x="455960" y="730515"/>
                  </a:cubicBezTo>
                  <a:cubicBezTo>
                    <a:pt x="457237" y="736066"/>
                    <a:pt x="458654" y="736666"/>
                    <a:pt x="460497" y="736666"/>
                  </a:cubicBezTo>
                  <a:cubicBezTo>
                    <a:pt x="462340" y="736666"/>
                    <a:pt x="462340" y="736517"/>
                    <a:pt x="463190" y="744469"/>
                  </a:cubicBezTo>
                  <a:cubicBezTo>
                    <a:pt x="464042" y="752421"/>
                    <a:pt x="467018" y="753171"/>
                    <a:pt x="468436" y="754672"/>
                  </a:cubicBezTo>
                  <a:cubicBezTo>
                    <a:pt x="469854" y="756172"/>
                    <a:pt x="468011" y="758573"/>
                    <a:pt x="468011" y="758573"/>
                  </a:cubicBezTo>
                  <a:cubicBezTo>
                    <a:pt x="462199" y="758573"/>
                    <a:pt x="460426" y="767053"/>
                    <a:pt x="458513" y="769074"/>
                  </a:cubicBezTo>
                  <a:cubicBezTo>
                    <a:pt x="456599" y="771104"/>
                    <a:pt x="432853" y="779730"/>
                    <a:pt x="417117" y="786030"/>
                  </a:cubicBezTo>
                  <a:cubicBezTo>
                    <a:pt x="401381" y="792330"/>
                    <a:pt x="401769" y="800584"/>
                    <a:pt x="401769" y="800584"/>
                  </a:cubicBezTo>
                  <a:lnTo>
                    <a:pt x="401769" y="813337"/>
                  </a:lnTo>
                  <a:close/>
                  <a:moveTo>
                    <a:pt x="600165" y="813337"/>
                  </a:moveTo>
                  <a:lnTo>
                    <a:pt x="771028" y="813040"/>
                  </a:lnTo>
                  <a:lnTo>
                    <a:pt x="771028" y="800288"/>
                  </a:lnTo>
                  <a:cubicBezTo>
                    <a:pt x="770321" y="793531"/>
                    <a:pt x="763800" y="790081"/>
                    <a:pt x="756286" y="786630"/>
                  </a:cubicBezTo>
                  <a:cubicBezTo>
                    <a:pt x="748773" y="783180"/>
                    <a:pt x="714749" y="769827"/>
                    <a:pt x="712764" y="768178"/>
                  </a:cubicBezTo>
                  <a:cubicBezTo>
                    <a:pt x="710779" y="766528"/>
                    <a:pt x="710070" y="763070"/>
                    <a:pt x="708512" y="760372"/>
                  </a:cubicBezTo>
                  <a:cubicBezTo>
                    <a:pt x="706952" y="757673"/>
                    <a:pt x="704967" y="759173"/>
                    <a:pt x="705250" y="757673"/>
                  </a:cubicBezTo>
                  <a:cubicBezTo>
                    <a:pt x="705534" y="756172"/>
                    <a:pt x="704259" y="754972"/>
                    <a:pt x="707093" y="753171"/>
                  </a:cubicBezTo>
                  <a:cubicBezTo>
                    <a:pt x="709929" y="751371"/>
                    <a:pt x="709929" y="744769"/>
                    <a:pt x="710212" y="741768"/>
                  </a:cubicBezTo>
                  <a:cubicBezTo>
                    <a:pt x="710496" y="738767"/>
                    <a:pt x="710921" y="737267"/>
                    <a:pt x="710921" y="737267"/>
                  </a:cubicBezTo>
                  <a:cubicBezTo>
                    <a:pt x="710921" y="737267"/>
                    <a:pt x="711630" y="737852"/>
                    <a:pt x="714040" y="737267"/>
                  </a:cubicBezTo>
                  <a:cubicBezTo>
                    <a:pt x="716450" y="736666"/>
                    <a:pt x="718435" y="727664"/>
                    <a:pt x="719427" y="722112"/>
                  </a:cubicBezTo>
                  <a:cubicBezTo>
                    <a:pt x="720419" y="716561"/>
                    <a:pt x="719285" y="712059"/>
                    <a:pt x="717300" y="712960"/>
                  </a:cubicBezTo>
                  <a:cubicBezTo>
                    <a:pt x="715316" y="713860"/>
                    <a:pt x="716308" y="712810"/>
                    <a:pt x="716308" y="712810"/>
                  </a:cubicBezTo>
                  <a:cubicBezTo>
                    <a:pt x="717868" y="710259"/>
                    <a:pt x="717726" y="705158"/>
                    <a:pt x="718718" y="697505"/>
                  </a:cubicBezTo>
                  <a:cubicBezTo>
                    <a:pt x="719711" y="689854"/>
                    <a:pt x="717868" y="682651"/>
                    <a:pt x="714465" y="676500"/>
                  </a:cubicBezTo>
                  <a:cubicBezTo>
                    <a:pt x="711063" y="670347"/>
                    <a:pt x="706243" y="667497"/>
                    <a:pt x="700430" y="665246"/>
                  </a:cubicBezTo>
                  <a:cubicBezTo>
                    <a:pt x="694618" y="662995"/>
                    <a:pt x="684411" y="660895"/>
                    <a:pt x="674204" y="663746"/>
                  </a:cubicBezTo>
                  <a:cubicBezTo>
                    <a:pt x="663997" y="666597"/>
                    <a:pt x="666549" y="670648"/>
                    <a:pt x="663713" y="670648"/>
                  </a:cubicBezTo>
                  <a:cubicBezTo>
                    <a:pt x="660879" y="670648"/>
                    <a:pt x="659036" y="670798"/>
                    <a:pt x="655207" y="677550"/>
                  </a:cubicBezTo>
                  <a:cubicBezTo>
                    <a:pt x="651380" y="684302"/>
                    <a:pt x="651806" y="690003"/>
                    <a:pt x="651806" y="693604"/>
                  </a:cubicBezTo>
                  <a:cubicBezTo>
                    <a:pt x="651806" y="697205"/>
                    <a:pt x="653364" y="708759"/>
                    <a:pt x="654640" y="711159"/>
                  </a:cubicBezTo>
                  <a:cubicBezTo>
                    <a:pt x="655916" y="713560"/>
                    <a:pt x="654640" y="712960"/>
                    <a:pt x="654640" y="712960"/>
                  </a:cubicBezTo>
                  <a:cubicBezTo>
                    <a:pt x="649396" y="712960"/>
                    <a:pt x="653081" y="724963"/>
                    <a:pt x="654357" y="730515"/>
                  </a:cubicBezTo>
                  <a:cubicBezTo>
                    <a:pt x="655633" y="736066"/>
                    <a:pt x="657050" y="736666"/>
                    <a:pt x="658893" y="736666"/>
                  </a:cubicBezTo>
                  <a:cubicBezTo>
                    <a:pt x="660736" y="736666"/>
                    <a:pt x="660736" y="736517"/>
                    <a:pt x="661587" y="744469"/>
                  </a:cubicBezTo>
                  <a:cubicBezTo>
                    <a:pt x="662437" y="752421"/>
                    <a:pt x="665415" y="753171"/>
                    <a:pt x="666832" y="754672"/>
                  </a:cubicBezTo>
                  <a:cubicBezTo>
                    <a:pt x="668250" y="756172"/>
                    <a:pt x="666408" y="758573"/>
                    <a:pt x="666408" y="758573"/>
                  </a:cubicBezTo>
                  <a:cubicBezTo>
                    <a:pt x="660595" y="758573"/>
                    <a:pt x="658823" y="767053"/>
                    <a:pt x="656909" y="769074"/>
                  </a:cubicBezTo>
                  <a:cubicBezTo>
                    <a:pt x="654995" y="771104"/>
                    <a:pt x="631249" y="779730"/>
                    <a:pt x="615513" y="786030"/>
                  </a:cubicBezTo>
                  <a:cubicBezTo>
                    <a:pt x="599778" y="792330"/>
                    <a:pt x="600165" y="800584"/>
                    <a:pt x="600165" y="800584"/>
                  </a:cubicBezTo>
                  <a:lnTo>
                    <a:pt x="600165" y="813337"/>
                  </a:lnTo>
                  <a:close/>
                  <a:moveTo>
                    <a:pt x="798562" y="813337"/>
                  </a:moveTo>
                  <a:lnTo>
                    <a:pt x="969426" y="813040"/>
                  </a:lnTo>
                  <a:lnTo>
                    <a:pt x="969426" y="800288"/>
                  </a:lnTo>
                  <a:cubicBezTo>
                    <a:pt x="968719" y="793531"/>
                    <a:pt x="962198" y="790081"/>
                    <a:pt x="954682" y="786630"/>
                  </a:cubicBezTo>
                  <a:cubicBezTo>
                    <a:pt x="947165" y="783180"/>
                    <a:pt x="913148" y="769827"/>
                    <a:pt x="911164" y="768178"/>
                  </a:cubicBezTo>
                  <a:cubicBezTo>
                    <a:pt x="909173" y="766528"/>
                    <a:pt x="908466" y="763070"/>
                    <a:pt x="906908" y="760372"/>
                  </a:cubicBezTo>
                  <a:cubicBezTo>
                    <a:pt x="905350" y="757673"/>
                    <a:pt x="903366" y="759173"/>
                    <a:pt x="903648" y="757673"/>
                  </a:cubicBezTo>
                  <a:cubicBezTo>
                    <a:pt x="903929" y="756172"/>
                    <a:pt x="902652" y="754972"/>
                    <a:pt x="905487" y="753171"/>
                  </a:cubicBezTo>
                  <a:cubicBezTo>
                    <a:pt x="908322" y="751371"/>
                    <a:pt x="908322" y="744769"/>
                    <a:pt x="908610" y="741768"/>
                  </a:cubicBezTo>
                  <a:cubicBezTo>
                    <a:pt x="908892" y="738767"/>
                    <a:pt x="909317" y="737267"/>
                    <a:pt x="909317" y="737267"/>
                  </a:cubicBezTo>
                  <a:cubicBezTo>
                    <a:pt x="909317" y="737267"/>
                    <a:pt x="910024" y="737852"/>
                    <a:pt x="912433" y="737267"/>
                  </a:cubicBezTo>
                  <a:cubicBezTo>
                    <a:pt x="914850" y="736666"/>
                    <a:pt x="916834" y="727664"/>
                    <a:pt x="917822" y="722112"/>
                  </a:cubicBezTo>
                  <a:cubicBezTo>
                    <a:pt x="918817" y="716561"/>
                    <a:pt x="917685" y="712059"/>
                    <a:pt x="915694" y="712960"/>
                  </a:cubicBezTo>
                  <a:cubicBezTo>
                    <a:pt x="913710" y="713860"/>
                    <a:pt x="914706" y="712810"/>
                    <a:pt x="914706" y="712810"/>
                  </a:cubicBezTo>
                  <a:cubicBezTo>
                    <a:pt x="916264" y="710259"/>
                    <a:pt x="916119" y="705158"/>
                    <a:pt x="917115" y="697505"/>
                  </a:cubicBezTo>
                  <a:cubicBezTo>
                    <a:pt x="918110" y="689854"/>
                    <a:pt x="916264" y="682651"/>
                    <a:pt x="912859" y="676500"/>
                  </a:cubicBezTo>
                  <a:cubicBezTo>
                    <a:pt x="909462" y="670347"/>
                    <a:pt x="904636" y="667497"/>
                    <a:pt x="898829" y="665246"/>
                  </a:cubicBezTo>
                  <a:cubicBezTo>
                    <a:pt x="893015" y="662995"/>
                    <a:pt x="882808" y="660895"/>
                    <a:pt x="872602" y="663746"/>
                  </a:cubicBezTo>
                  <a:cubicBezTo>
                    <a:pt x="862395" y="666597"/>
                    <a:pt x="864948" y="670648"/>
                    <a:pt x="862114" y="670648"/>
                  </a:cubicBezTo>
                  <a:cubicBezTo>
                    <a:pt x="859271" y="670648"/>
                    <a:pt x="857432" y="670798"/>
                    <a:pt x="853602" y="677550"/>
                  </a:cubicBezTo>
                  <a:cubicBezTo>
                    <a:pt x="849779" y="684302"/>
                    <a:pt x="850204" y="690003"/>
                    <a:pt x="850204" y="693604"/>
                  </a:cubicBezTo>
                  <a:cubicBezTo>
                    <a:pt x="850204" y="697205"/>
                    <a:pt x="851762" y="708759"/>
                    <a:pt x="853039" y="711159"/>
                  </a:cubicBezTo>
                  <a:cubicBezTo>
                    <a:pt x="854316" y="713560"/>
                    <a:pt x="853039" y="712960"/>
                    <a:pt x="853039" y="712960"/>
                  </a:cubicBezTo>
                  <a:cubicBezTo>
                    <a:pt x="847795" y="712960"/>
                    <a:pt x="851481" y="724963"/>
                    <a:pt x="852750" y="730515"/>
                  </a:cubicBezTo>
                  <a:cubicBezTo>
                    <a:pt x="854027" y="736066"/>
                    <a:pt x="855448" y="736666"/>
                    <a:pt x="857288" y="736666"/>
                  </a:cubicBezTo>
                  <a:cubicBezTo>
                    <a:pt x="859134" y="736666"/>
                    <a:pt x="859134" y="736517"/>
                    <a:pt x="859986" y="744469"/>
                  </a:cubicBezTo>
                  <a:cubicBezTo>
                    <a:pt x="860837" y="752421"/>
                    <a:pt x="863808" y="753171"/>
                    <a:pt x="865230" y="754672"/>
                  </a:cubicBezTo>
                  <a:cubicBezTo>
                    <a:pt x="866643" y="756172"/>
                    <a:pt x="864804" y="758573"/>
                    <a:pt x="864804" y="758573"/>
                  </a:cubicBezTo>
                  <a:cubicBezTo>
                    <a:pt x="858990" y="758573"/>
                    <a:pt x="857219" y="767053"/>
                    <a:pt x="855304" y="769074"/>
                  </a:cubicBezTo>
                  <a:cubicBezTo>
                    <a:pt x="853389" y="771104"/>
                    <a:pt x="829646" y="779730"/>
                    <a:pt x="813907" y="786030"/>
                  </a:cubicBezTo>
                  <a:cubicBezTo>
                    <a:pt x="798175" y="792330"/>
                    <a:pt x="798562" y="800584"/>
                    <a:pt x="798562" y="800584"/>
                  </a:cubicBezTo>
                  <a:lnTo>
                    <a:pt x="798562" y="813337"/>
                  </a:lnTo>
                  <a:close/>
                  <a:moveTo>
                    <a:pt x="0" y="1042211"/>
                  </a:moveTo>
                  <a:lnTo>
                    <a:pt x="180816" y="1042211"/>
                  </a:lnTo>
                  <a:lnTo>
                    <a:pt x="180816" y="1029154"/>
                  </a:lnTo>
                  <a:cubicBezTo>
                    <a:pt x="180066" y="1022405"/>
                    <a:pt x="173165" y="1018955"/>
                    <a:pt x="165214" y="1015504"/>
                  </a:cubicBezTo>
                  <a:cubicBezTo>
                    <a:pt x="157263" y="1012054"/>
                    <a:pt x="121258" y="998693"/>
                    <a:pt x="119157" y="997044"/>
                  </a:cubicBezTo>
                  <a:cubicBezTo>
                    <a:pt x="117057" y="995395"/>
                    <a:pt x="116307" y="991944"/>
                    <a:pt x="114657" y="989246"/>
                  </a:cubicBezTo>
                  <a:cubicBezTo>
                    <a:pt x="113007" y="986541"/>
                    <a:pt x="110907" y="988046"/>
                    <a:pt x="111206" y="986541"/>
                  </a:cubicBezTo>
                  <a:cubicBezTo>
                    <a:pt x="111506" y="985044"/>
                    <a:pt x="110157" y="983843"/>
                    <a:pt x="113157" y="982042"/>
                  </a:cubicBezTo>
                  <a:cubicBezTo>
                    <a:pt x="116158" y="980240"/>
                    <a:pt x="116158" y="973636"/>
                    <a:pt x="116457" y="970642"/>
                  </a:cubicBezTo>
                  <a:cubicBezTo>
                    <a:pt x="116757" y="967640"/>
                    <a:pt x="117207" y="966135"/>
                    <a:pt x="117207" y="966135"/>
                  </a:cubicBezTo>
                  <a:cubicBezTo>
                    <a:pt x="117207" y="966135"/>
                    <a:pt x="117957" y="966720"/>
                    <a:pt x="120508" y="966135"/>
                  </a:cubicBezTo>
                  <a:cubicBezTo>
                    <a:pt x="123058" y="965534"/>
                    <a:pt x="125158" y="956536"/>
                    <a:pt x="126209" y="950980"/>
                  </a:cubicBezTo>
                  <a:cubicBezTo>
                    <a:pt x="127259" y="945432"/>
                    <a:pt x="126059" y="940933"/>
                    <a:pt x="123958" y="941830"/>
                  </a:cubicBezTo>
                  <a:cubicBezTo>
                    <a:pt x="121858" y="942734"/>
                    <a:pt x="122908" y="941678"/>
                    <a:pt x="122908" y="941678"/>
                  </a:cubicBezTo>
                  <a:cubicBezTo>
                    <a:pt x="124559" y="939132"/>
                    <a:pt x="124408" y="934025"/>
                    <a:pt x="125459" y="926379"/>
                  </a:cubicBezTo>
                  <a:cubicBezTo>
                    <a:pt x="126509" y="918726"/>
                    <a:pt x="124559" y="911521"/>
                    <a:pt x="120958" y="905373"/>
                  </a:cubicBezTo>
                  <a:cubicBezTo>
                    <a:pt x="117358" y="899217"/>
                    <a:pt x="112257" y="896367"/>
                    <a:pt x="106106" y="894117"/>
                  </a:cubicBezTo>
                  <a:cubicBezTo>
                    <a:pt x="99955" y="891868"/>
                    <a:pt x="89153" y="889762"/>
                    <a:pt x="78352" y="892620"/>
                  </a:cubicBezTo>
                  <a:cubicBezTo>
                    <a:pt x="67551" y="895470"/>
                    <a:pt x="70251" y="899521"/>
                    <a:pt x="67251" y="899521"/>
                  </a:cubicBezTo>
                  <a:cubicBezTo>
                    <a:pt x="64250" y="899521"/>
                    <a:pt x="62300" y="899665"/>
                    <a:pt x="58249" y="906422"/>
                  </a:cubicBezTo>
                  <a:cubicBezTo>
                    <a:pt x="54199" y="913170"/>
                    <a:pt x="54649" y="918870"/>
                    <a:pt x="54649" y="922473"/>
                  </a:cubicBezTo>
                  <a:cubicBezTo>
                    <a:pt x="54649" y="926075"/>
                    <a:pt x="56299" y="937627"/>
                    <a:pt x="57649" y="940029"/>
                  </a:cubicBezTo>
                  <a:cubicBezTo>
                    <a:pt x="58999" y="942430"/>
                    <a:pt x="57649" y="941830"/>
                    <a:pt x="57649" y="941830"/>
                  </a:cubicBezTo>
                  <a:cubicBezTo>
                    <a:pt x="52098" y="941830"/>
                    <a:pt x="55999" y="953830"/>
                    <a:pt x="57349" y="959386"/>
                  </a:cubicBezTo>
                  <a:cubicBezTo>
                    <a:pt x="58699" y="964934"/>
                    <a:pt x="60200" y="965534"/>
                    <a:pt x="62150" y="965534"/>
                  </a:cubicBezTo>
                  <a:cubicBezTo>
                    <a:pt x="64100" y="965534"/>
                    <a:pt x="64100" y="965390"/>
                    <a:pt x="65000" y="973340"/>
                  </a:cubicBezTo>
                  <a:cubicBezTo>
                    <a:pt x="65900" y="981289"/>
                    <a:pt x="69051" y="982042"/>
                    <a:pt x="70551" y="983539"/>
                  </a:cubicBezTo>
                  <a:cubicBezTo>
                    <a:pt x="72051" y="985044"/>
                    <a:pt x="70101" y="987445"/>
                    <a:pt x="70101" y="987445"/>
                  </a:cubicBezTo>
                  <a:cubicBezTo>
                    <a:pt x="63950" y="987445"/>
                    <a:pt x="62075" y="995919"/>
                    <a:pt x="60049" y="997948"/>
                  </a:cubicBezTo>
                  <a:cubicBezTo>
                    <a:pt x="58024" y="999970"/>
                    <a:pt x="32896" y="1008596"/>
                    <a:pt x="16243" y="1014904"/>
                  </a:cubicBezTo>
                  <a:cubicBezTo>
                    <a:pt x="0" y="1021204"/>
                    <a:pt x="0" y="1029458"/>
                    <a:pt x="0" y="1029458"/>
                  </a:cubicBezTo>
                  <a:lnTo>
                    <a:pt x="0" y="1042211"/>
                  </a:lnTo>
                  <a:close/>
                  <a:moveTo>
                    <a:pt x="198397" y="1042211"/>
                  </a:moveTo>
                  <a:lnTo>
                    <a:pt x="379213" y="1042211"/>
                  </a:lnTo>
                  <a:lnTo>
                    <a:pt x="379213" y="1029154"/>
                  </a:lnTo>
                  <a:cubicBezTo>
                    <a:pt x="378463" y="1022405"/>
                    <a:pt x="371562" y="1018955"/>
                    <a:pt x="363611" y="1015504"/>
                  </a:cubicBezTo>
                  <a:cubicBezTo>
                    <a:pt x="355659" y="1012054"/>
                    <a:pt x="319654" y="998693"/>
                    <a:pt x="317554" y="997044"/>
                  </a:cubicBezTo>
                  <a:cubicBezTo>
                    <a:pt x="315454" y="995395"/>
                    <a:pt x="314704" y="991944"/>
                    <a:pt x="313053" y="989246"/>
                  </a:cubicBezTo>
                  <a:cubicBezTo>
                    <a:pt x="311403" y="986541"/>
                    <a:pt x="309303" y="988046"/>
                    <a:pt x="309603" y="986541"/>
                  </a:cubicBezTo>
                  <a:cubicBezTo>
                    <a:pt x="309903" y="985044"/>
                    <a:pt x="308552" y="983843"/>
                    <a:pt x="311553" y="982042"/>
                  </a:cubicBezTo>
                  <a:cubicBezTo>
                    <a:pt x="314553" y="980240"/>
                    <a:pt x="314553" y="973636"/>
                    <a:pt x="314854" y="970642"/>
                  </a:cubicBezTo>
                  <a:cubicBezTo>
                    <a:pt x="315154" y="967640"/>
                    <a:pt x="315604" y="966135"/>
                    <a:pt x="315604" y="966135"/>
                  </a:cubicBezTo>
                  <a:cubicBezTo>
                    <a:pt x="315604" y="966135"/>
                    <a:pt x="316354" y="966720"/>
                    <a:pt x="318904" y="966135"/>
                  </a:cubicBezTo>
                  <a:cubicBezTo>
                    <a:pt x="321454" y="965534"/>
                    <a:pt x="323555" y="956536"/>
                    <a:pt x="324605" y="950980"/>
                  </a:cubicBezTo>
                  <a:cubicBezTo>
                    <a:pt x="325655" y="945432"/>
                    <a:pt x="324455" y="940933"/>
                    <a:pt x="322355" y="941830"/>
                  </a:cubicBezTo>
                  <a:cubicBezTo>
                    <a:pt x="320254" y="942734"/>
                    <a:pt x="321304" y="941678"/>
                    <a:pt x="321304" y="941678"/>
                  </a:cubicBezTo>
                  <a:cubicBezTo>
                    <a:pt x="322954" y="939132"/>
                    <a:pt x="322805" y="934025"/>
                    <a:pt x="323855" y="926379"/>
                  </a:cubicBezTo>
                  <a:cubicBezTo>
                    <a:pt x="324905" y="918726"/>
                    <a:pt x="322954" y="911521"/>
                    <a:pt x="319354" y="905373"/>
                  </a:cubicBezTo>
                  <a:cubicBezTo>
                    <a:pt x="315753" y="899217"/>
                    <a:pt x="310653" y="896367"/>
                    <a:pt x="304502" y="894117"/>
                  </a:cubicBezTo>
                  <a:cubicBezTo>
                    <a:pt x="298352" y="891868"/>
                    <a:pt x="287550" y="889762"/>
                    <a:pt x="276749" y="892620"/>
                  </a:cubicBezTo>
                  <a:cubicBezTo>
                    <a:pt x="265947" y="895470"/>
                    <a:pt x="268647" y="899521"/>
                    <a:pt x="265647" y="899521"/>
                  </a:cubicBezTo>
                  <a:cubicBezTo>
                    <a:pt x="262646" y="899521"/>
                    <a:pt x="260696" y="899665"/>
                    <a:pt x="256646" y="906422"/>
                  </a:cubicBezTo>
                  <a:cubicBezTo>
                    <a:pt x="252595" y="913170"/>
                    <a:pt x="253045" y="918870"/>
                    <a:pt x="253045" y="922473"/>
                  </a:cubicBezTo>
                  <a:cubicBezTo>
                    <a:pt x="253045" y="926075"/>
                    <a:pt x="254695" y="937627"/>
                    <a:pt x="256046" y="940029"/>
                  </a:cubicBezTo>
                  <a:cubicBezTo>
                    <a:pt x="257396" y="942430"/>
                    <a:pt x="256046" y="941830"/>
                    <a:pt x="256046" y="941830"/>
                  </a:cubicBezTo>
                  <a:cubicBezTo>
                    <a:pt x="250494" y="941830"/>
                    <a:pt x="254396" y="953830"/>
                    <a:pt x="255745" y="959386"/>
                  </a:cubicBezTo>
                  <a:cubicBezTo>
                    <a:pt x="257096" y="964934"/>
                    <a:pt x="258596" y="965534"/>
                    <a:pt x="260546" y="965534"/>
                  </a:cubicBezTo>
                  <a:cubicBezTo>
                    <a:pt x="262496" y="965534"/>
                    <a:pt x="262496" y="965390"/>
                    <a:pt x="263396" y="973340"/>
                  </a:cubicBezTo>
                  <a:cubicBezTo>
                    <a:pt x="264297" y="981289"/>
                    <a:pt x="267447" y="982042"/>
                    <a:pt x="268947" y="983539"/>
                  </a:cubicBezTo>
                  <a:cubicBezTo>
                    <a:pt x="270448" y="985044"/>
                    <a:pt x="268497" y="987445"/>
                    <a:pt x="268497" y="987445"/>
                  </a:cubicBezTo>
                  <a:cubicBezTo>
                    <a:pt x="262347" y="987445"/>
                    <a:pt x="260471" y="995919"/>
                    <a:pt x="258446" y="997948"/>
                  </a:cubicBezTo>
                  <a:cubicBezTo>
                    <a:pt x="256421" y="999970"/>
                    <a:pt x="231292" y="1008596"/>
                    <a:pt x="214640" y="1014904"/>
                  </a:cubicBezTo>
                  <a:cubicBezTo>
                    <a:pt x="197988" y="1021204"/>
                    <a:pt x="198397" y="1029458"/>
                    <a:pt x="198397" y="1029458"/>
                  </a:cubicBezTo>
                  <a:lnTo>
                    <a:pt x="198397" y="1042211"/>
                  </a:lnTo>
                  <a:close/>
                  <a:moveTo>
                    <a:pt x="396793" y="1042211"/>
                  </a:moveTo>
                  <a:lnTo>
                    <a:pt x="577608" y="1042211"/>
                  </a:lnTo>
                  <a:lnTo>
                    <a:pt x="577608" y="1029154"/>
                  </a:lnTo>
                  <a:cubicBezTo>
                    <a:pt x="576858" y="1022405"/>
                    <a:pt x="569957" y="1018955"/>
                    <a:pt x="562006" y="1015504"/>
                  </a:cubicBezTo>
                  <a:cubicBezTo>
                    <a:pt x="554055" y="1012054"/>
                    <a:pt x="518050" y="998693"/>
                    <a:pt x="515950" y="997044"/>
                  </a:cubicBezTo>
                  <a:cubicBezTo>
                    <a:pt x="513850" y="995395"/>
                    <a:pt x="513100" y="991944"/>
                    <a:pt x="511450" y="989246"/>
                  </a:cubicBezTo>
                  <a:cubicBezTo>
                    <a:pt x="509799" y="986541"/>
                    <a:pt x="507699" y="988046"/>
                    <a:pt x="507999" y="986541"/>
                  </a:cubicBezTo>
                  <a:cubicBezTo>
                    <a:pt x="508299" y="985044"/>
                    <a:pt x="506949" y="983843"/>
                    <a:pt x="509949" y="982042"/>
                  </a:cubicBezTo>
                  <a:cubicBezTo>
                    <a:pt x="512950" y="980240"/>
                    <a:pt x="512950" y="973636"/>
                    <a:pt x="513249" y="970642"/>
                  </a:cubicBezTo>
                  <a:cubicBezTo>
                    <a:pt x="513549" y="967640"/>
                    <a:pt x="513999" y="966135"/>
                    <a:pt x="513999" y="966135"/>
                  </a:cubicBezTo>
                  <a:cubicBezTo>
                    <a:pt x="513999" y="966135"/>
                    <a:pt x="514750" y="966720"/>
                    <a:pt x="517300" y="966135"/>
                  </a:cubicBezTo>
                  <a:cubicBezTo>
                    <a:pt x="519851" y="965534"/>
                    <a:pt x="521951" y="956536"/>
                    <a:pt x="523001" y="950980"/>
                  </a:cubicBezTo>
                  <a:cubicBezTo>
                    <a:pt x="524051" y="945432"/>
                    <a:pt x="522851" y="940933"/>
                    <a:pt x="520750" y="941830"/>
                  </a:cubicBezTo>
                  <a:cubicBezTo>
                    <a:pt x="518651" y="942734"/>
                    <a:pt x="519700" y="941678"/>
                    <a:pt x="519700" y="941678"/>
                  </a:cubicBezTo>
                  <a:cubicBezTo>
                    <a:pt x="521351" y="939132"/>
                    <a:pt x="521200" y="934025"/>
                    <a:pt x="522251" y="926379"/>
                  </a:cubicBezTo>
                  <a:cubicBezTo>
                    <a:pt x="523301" y="918726"/>
                    <a:pt x="521351" y="911521"/>
                    <a:pt x="517750" y="905373"/>
                  </a:cubicBezTo>
                  <a:cubicBezTo>
                    <a:pt x="514150" y="899217"/>
                    <a:pt x="509049" y="896367"/>
                    <a:pt x="502898" y="894117"/>
                  </a:cubicBezTo>
                  <a:cubicBezTo>
                    <a:pt x="496747" y="891868"/>
                    <a:pt x="485946" y="889762"/>
                    <a:pt x="475144" y="892620"/>
                  </a:cubicBezTo>
                  <a:cubicBezTo>
                    <a:pt x="464343" y="895470"/>
                    <a:pt x="467043" y="899521"/>
                    <a:pt x="464043" y="899521"/>
                  </a:cubicBezTo>
                  <a:cubicBezTo>
                    <a:pt x="461043" y="899521"/>
                    <a:pt x="459092" y="899665"/>
                    <a:pt x="455042" y="906422"/>
                  </a:cubicBezTo>
                  <a:cubicBezTo>
                    <a:pt x="450991" y="913170"/>
                    <a:pt x="451441" y="918870"/>
                    <a:pt x="451441" y="922473"/>
                  </a:cubicBezTo>
                  <a:cubicBezTo>
                    <a:pt x="451441" y="926075"/>
                    <a:pt x="453091" y="937627"/>
                    <a:pt x="454441" y="940029"/>
                  </a:cubicBezTo>
                  <a:cubicBezTo>
                    <a:pt x="455792" y="942430"/>
                    <a:pt x="454441" y="941830"/>
                    <a:pt x="454441" y="941830"/>
                  </a:cubicBezTo>
                  <a:cubicBezTo>
                    <a:pt x="448891" y="941830"/>
                    <a:pt x="452791" y="953830"/>
                    <a:pt x="454141" y="959386"/>
                  </a:cubicBezTo>
                  <a:cubicBezTo>
                    <a:pt x="455492" y="964934"/>
                    <a:pt x="456992" y="965534"/>
                    <a:pt x="458942" y="965534"/>
                  </a:cubicBezTo>
                  <a:cubicBezTo>
                    <a:pt x="460892" y="965534"/>
                    <a:pt x="460892" y="965390"/>
                    <a:pt x="461793" y="973340"/>
                  </a:cubicBezTo>
                  <a:cubicBezTo>
                    <a:pt x="462693" y="981289"/>
                    <a:pt x="465843" y="982042"/>
                    <a:pt x="467343" y="983539"/>
                  </a:cubicBezTo>
                  <a:cubicBezTo>
                    <a:pt x="468843" y="985044"/>
                    <a:pt x="466893" y="987445"/>
                    <a:pt x="466893" y="987445"/>
                  </a:cubicBezTo>
                  <a:cubicBezTo>
                    <a:pt x="460742" y="987445"/>
                    <a:pt x="458867" y="995919"/>
                    <a:pt x="456841" y="997948"/>
                  </a:cubicBezTo>
                  <a:cubicBezTo>
                    <a:pt x="454817" y="999970"/>
                    <a:pt x="429688" y="1008596"/>
                    <a:pt x="413036" y="1014904"/>
                  </a:cubicBezTo>
                  <a:cubicBezTo>
                    <a:pt x="396383" y="1021204"/>
                    <a:pt x="396793" y="1029458"/>
                    <a:pt x="396793" y="1029458"/>
                  </a:cubicBezTo>
                  <a:lnTo>
                    <a:pt x="396793" y="1042211"/>
                  </a:lnTo>
                  <a:close/>
                  <a:moveTo>
                    <a:pt x="595190" y="1042211"/>
                  </a:moveTo>
                  <a:lnTo>
                    <a:pt x="776006" y="1042211"/>
                  </a:lnTo>
                  <a:lnTo>
                    <a:pt x="776006" y="1029154"/>
                  </a:lnTo>
                  <a:cubicBezTo>
                    <a:pt x="775253" y="1022405"/>
                    <a:pt x="768352" y="1018955"/>
                    <a:pt x="760403" y="1015504"/>
                  </a:cubicBezTo>
                  <a:cubicBezTo>
                    <a:pt x="752452" y="1012054"/>
                    <a:pt x="716447" y="998693"/>
                    <a:pt x="714347" y="997044"/>
                  </a:cubicBezTo>
                  <a:cubicBezTo>
                    <a:pt x="712246" y="995395"/>
                    <a:pt x="711496" y="991944"/>
                    <a:pt x="709846" y="989246"/>
                  </a:cubicBezTo>
                  <a:cubicBezTo>
                    <a:pt x="708196" y="986541"/>
                    <a:pt x="706095" y="988046"/>
                    <a:pt x="706396" y="986541"/>
                  </a:cubicBezTo>
                  <a:cubicBezTo>
                    <a:pt x="706696" y="985044"/>
                    <a:pt x="705345" y="983843"/>
                    <a:pt x="708346" y="982042"/>
                  </a:cubicBezTo>
                  <a:cubicBezTo>
                    <a:pt x="711346" y="980240"/>
                    <a:pt x="711346" y="973636"/>
                    <a:pt x="711647" y="970642"/>
                  </a:cubicBezTo>
                  <a:cubicBezTo>
                    <a:pt x="711946" y="967640"/>
                    <a:pt x="712397" y="966135"/>
                    <a:pt x="712397" y="966135"/>
                  </a:cubicBezTo>
                  <a:cubicBezTo>
                    <a:pt x="712397" y="966135"/>
                    <a:pt x="713147" y="966720"/>
                    <a:pt x="715697" y="966135"/>
                  </a:cubicBezTo>
                  <a:cubicBezTo>
                    <a:pt x="718247" y="965534"/>
                    <a:pt x="720348" y="956536"/>
                    <a:pt x="721397" y="950980"/>
                  </a:cubicBezTo>
                  <a:cubicBezTo>
                    <a:pt x="722448" y="945432"/>
                    <a:pt x="721248" y="940933"/>
                    <a:pt x="719147" y="941830"/>
                  </a:cubicBezTo>
                  <a:cubicBezTo>
                    <a:pt x="717047" y="942734"/>
                    <a:pt x="718097" y="941678"/>
                    <a:pt x="718097" y="941678"/>
                  </a:cubicBezTo>
                  <a:cubicBezTo>
                    <a:pt x="719747" y="939132"/>
                    <a:pt x="719598" y="934025"/>
                    <a:pt x="720647" y="926379"/>
                  </a:cubicBezTo>
                  <a:cubicBezTo>
                    <a:pt x="721698" y="918726"/>
                    <a:pt x="719747" y="911521"/>
                    <a:pt x="716147" y="905373"/>
                  </a:cubicBezTo>
                  <a:cubicBezTo>
                    <a:pt x="712546" y="899217"/>
                    <a:pt x="707446" y="896367"/>
                    <a:pt x="701295" y="894117"/>
                  </a:cubicBezTo>
                  <a:cubicBezTo>
                    <a:pt x="695144" y="891868"/>
                    <a:pt x="684343" y="889762"/>
                    <a:pt x="673541" y="892620"/>
                  </a:cubicBezTo>
                  <a:cubicBezTo>
                    <a:pt x="662740" y="895470"/>
                    <a:pt x="665440" y="899521"/>
                    <a:pt x="662440" y="899521"/>
                  </a:cubicBezTo>
                  <a:cubicBezTo>
                    <a:pt x="659439" y="899521"/>
                    <a:pt x="657489" y="899665"/>
                    <a:pt x="653438" y="906422"/>
                  </a:cubicBezTo>
                  <a:cubicBezTo>
                    <a:pt x="649387" y="913170"/>
                    <a:pt x="649838" y="918870"/>
                    <a:pt x="649838" y="922473"/>
                  </a:cubicBezTo>
                  <a:cubicBezTo>
                    <a:pt x="649838" y="926075"/>
                    <a:pt x="651488" y="937627"/>
                    <a:pt x="652838" y="940029"/>
                  </a:cubicBezTo>
                  <a:cubicBezTo>
                    <a:pt x="654188" y="942430"/>
                    <a:pt x="652838" y="941830"/>
                    <a:pt x="652838" y="941830"/>
                  </a:cubicBezTo>
                  <a:cubicBezTo>
                    <a:pt x="647287" y="941830"/>
                    <a:pt x="651188" y="953830"/>
                    <a:pt x="652538" y="959386"/>
                  </a:cubicBezTo>
                  <a:cubicBezTo>
                    <a:pt x="653888" y="964934"/>
                    <a:pt x="655388" y="965534"/>
                    <a:pt x="657338" y="965534"/>
                  </a:cubicBezTo>
                  <a:cubicBezTo>
                    <a:pt x="659289" y="965534"/>
                    <a:pt x="659289" y="965390"/>
                    <a:pt x="660189" y="973340"/>
                  </a:cubicBezTo>
                  <a:cubicBezTo>
                    <a:pt x="661089" y="981289"/>
                    <a:pt x="664240" y="982042"/>
                    <a:pt x="665740" y="983539"/>
                  </a:cubicBezTo>
                  <a:cubicBezTo>
                    <a:pt x="667240" y="985044"/>
                    <a:pt x="665290" y="987445"/>
                    <a:pt x="665290" y="987445"/>
                  </a:cubicBezTo>
                  <a:cubicBezTo>
                    <a:pt x="659139" y="987445"/>
                    <a:pt x="657264" y="995919"/>
                    <a:pt x="655239" y="997948"/>
                  </a:cubicBezTo>
                  <a:cubicBezTo>
                    <a:pt x="653213" y="999970"/>
                    <a:pt x="628085" y="1008596"/>
                    <a:pt x="611432" y="1014904"/>
                  </a:cubicBezTo>
                  <a:cubicBezTo>
                    <a:pt x="594781" y="1021204"/>
                    <a:pt x="595190" y="1029458"/>
                    <a:pt x="595190" y="1029458"/>
                  </a:cubicBezTo>
                  <a:lnTo>
                    <a:pt x="595190" y="1042211"/>
                  </a:lnTo>
                  <a:close/>
                  <a:moveTo>
                    <a:pt x="793584" y="1042211"/>
                  </a:moveTo>
                  <a:lnTo>
                    <a:pt x="974404" y="1042211"/>
                  </a:lnTo>
                  <a:lnTo>
                    <a:pt x="974404" y="1029154"/>
                  </a:lnTo>
                  <a:cubicBezTo>
                    <a:pt x="974404" y="1022405"/>
                    <a:pt x="966750" y="1018955"/>
                    <a:pt x="958801" y="1015504"/>
                  </a:cubicBezTo>
                  <a:cubicBezTo>
                    <a:pt x="950851" y="1012054"/>
                    <a:pt x="914842" y="998693"/>
                    <a:pt x="912745" y="997044"/>
                  </a:cubicBezTo>
                  <a:cubicBezTo>
                    <a:pt x="910640" y="995395"/>
                    <a:pt x="909895" y="991944"/>
                    <a:pt x="908246" y="989246"/>
                  </a:cubicBezTo>
                  <a:cubicBezTo>
                    <a:pt x="906589" y="986541"/>
                    <a:pt x="904491" y="988046"/>
                    <a:pt x="904795" y="986541"/>
                  </a:cubicBezTo>
                  <a:cubicBezTo>
                    <a:pt x="905092" y="985044"/>
                    <a:pt x="903739" y="983843"/>
                    <a:pt x="906741" y="982042"/>
                  </a:cubicBezTo>
                  <a:cubicBezTo>
                    <a:pt x="909743" y="980240"/>
                    <a:pt x="909743" y="973636"/>
                    <a:pt x="910039" y="970642"/>
                  </a:cubicBezTo>
                  <a:cubicBezTo>
                    <a:pt x="910343" y="967640"/>
                    <a:pt x="910792" y="966135"/>
                    <a:pt x="910792" y="966135"/>
                  </a:cubicBezTo>
                  <a:cubicBezTo>
                    <a:pt x="910792" y="966135"/>
                    <a:pt x="911544" y="966720"/>
                    <a:pt x="914090" y="966135"/>
                  </a:cubicBezTo>
                  <a:cubicBezTo>
                    <a:pt x="916644" y="965534"/>
                    <a:pt x="918741" y="956536"/>
                    <a:pt x="919798" y="950980"/>
                  </a:cubicBezTo>
                  <a:cubicBezTo>
                    <a:pt x="920846" y="945432"/>
                    <a:pt x="919646" y="940933"/>
                    <a:pt x="917540" y="941830"/>
                  </a:cubicBezTo>
                  <a:cubicBezTo>
                    <a:pt x="915443" y="942734"/>
                    <a:pt x="916492" y="941678"/>
                    <a:pt x="916492" y="941678"/>
                  </a:cubicBezTo>
                  <a:cubicBezTo>
                    <a:pt x="918141" y="939132"/>
                    <a:pt x="917996" y="934025"/>
                    <a:pt x="919045" y="926379"/>
                  </a:cubicBezTo>
                  <a:cubicBezTo>
                    <a:pt x="920094" y="918726"/>
                    <a:pt x="918141" y="911521"/>
                    <a:pt x="914546" y="905373"/>
                  </a:cubicBezTo>
                  <a:cubicBezTo>
                    <a:pt x="910944" y="899217"/>
                    <a:pt x="905844" y="896367"/>
                    <a:pt x="899688" y="894117"/>
                  </a:cubicBezTo>
                  <a:cubicBezTo>
                    <a:pt x="893540" y="891868"/>
                    <a:pt x="882740" y="889762"/>
                    <a:pt x="871940" y="892620"/>
                  </a:cubicBezTo>
                  <a:cubicBezTo>
                    <a:pt x="861133" y="895470"/>
                    <a:pt x="863839" y="899521"/>
                    <a:pt x="860837" y="899521"/>
                  </a:cubicBezTo>
                  <a:cubicBezTo>
                    <a:pt x="857835" y="899521"/>
                    <a:pt x="855882" y="899665"/>
                    <a:pt x="851831" y="906422"/>
                  </a:cubicBezTo>
                  <a:cubicBezTo>
                    <a:pt x="847788" y="913170"/>
                    <a:pt x="848236" y="918870"/>
                    <a:pt x="848236" y="922473"/>
                  </a:cubicBezTo>
                  <a:cubicBezTo>
                    <a:pt x="848236" y="926075"/>
                    <a:pt x="849885" y="937627"/>
                    <a:pt x="851238" y="940029"/>
                  </a:cubicBezTo>
                  <a:cubicBezTo>
                    <a:pt x="852583" y="942430"/>
                    <a:pt x="851238" y="941830"/>
                    <a:pt x="851238" y="941830"/>
                  </a:cubicBezTo>
                  <a:cubicBezTo>
                    <a:pt x="845682" y="941830"/>
                    <a:pt x="849581" y="953830"/>
                    <a:pt x="850934" y="959386"/>
                  </a:cubicBezTo>
                  <a:cubicBezTo>
                    <a:pt x="852287" y="964934"/>
                    <a:pt x="853784" y="965534"/>
                    <a:pt x="855737" y="965534"/>
                  </a:cubicBezTo>
                  <a:cubicBezTo>
                    <a:pt x="857683" y="965534"/>
                    <a:pt x="857683" y="965390"/>
                    <a:pt x="858587" y="973340"/>
                  </a:cubicBezTo>
                  <a:cubicBezTo>
                    <a:pt x="859484" y="981289"/>
                    <a:pt x="862638" y="982042"/>
                    <a:pt x="864135" y="983539"/>
                  </a:cubicBezTo>
                  <a:cubicBezTo>
                    <a:pt x="865640" y="985044"/>
                    <a:pt x="863687" y="987445"/>
                    <a:pt x="863687" y="987445"/>
                  </a:cubicBezTo>
                  <a:cubicBezTo>
                    <a:pt x="857538" y="987445"/>
                    <a:pt x="855661" y="995919"/>
                    <a:pt x="853632" y="997948"/>
                  </a:cubicBezTo>
                  <a:cubicBezTo>
                    <a:pt x="851610" y="999970"/>
                    <a:pt x="826485" y="1008596"/>
                    <a:pt x="809826" y="1014904"/>
                  </a:cubicBezTo>
                  <a:cubicBezTo>
                    <a:pt x="793174" y="1021204"/>
                    <a:pt x="793584" y="1029458"/>
                    <a:pt x="793584" y="1029458"/>
                  </a:cubicBezTo>
                  <a:lnTo>
                    <a:pt x="793584" y="1042211"/>
                  </a:lnTo>
                  <a:close/>
                </a:path>
                <a:path w="974404" h="1042211" fill="none">
                  <a:moveTo>
                    <a:pt x="198397" y="1042211"/>
                  </a:moveTo>
                  <a:lnTo>
                    <a:pt x="379213" y="1042211"/>
                  </a:lnTo>
                  <a:lnTo>
                    <a:pt x="379213" y="1029154"/>
                  </a:lnTo>
                  <a:cubicBezTo>
                    <a:pt x="378463" y="1022405"/>
                    <a:pt x="371562" y="1018955"/>
                    <a:pt x="363611" y="1015504"/>
                  </a:cubicBezTo>
                  <a:cubicBezTo>
                    <a:pt x="355659" y="1012054"/>
                    <a:pt x="319654" y="998693"/>
                    <a:pt x="317554" y="997044"/>
                  </a:cubicBezTo>
                  <a:cubicBezTo>
                    <a:pt x="315454" y="995395"/>
                    <a:pt x="314704" y="991944"/>
                    <a:pt x="313053" y="989246"/>
                  </a:cubicBezTo>
                  <a:cubicBezTo>
                    <a:pt x="311403" y="986541"/>
                    <a:pt x="309303" y="988046"/>
                    <a:pt x="309603" y="986541"/>
                  </a:cubicBezTo>
                  <a:cubicBezTo>
                    <a:pt x="309903" y="985044"/>
                    <a:pt x="308552" y="983843"/>
                    <a:pt x="311553" y="982042"/>
                  </a:cubicBezTo>
                  <a:cubicBezTo>
                    <a:pt x="314553" y="980240"/>
                    <a:pt x="314553" y="973636"/>
                    <a:pt x="314854" y="970642"/>
                  </a:cubicBezTo>
                  <a:cubicBezTo>
                    <a:pt x="315154" y="967640"/>
                    <a:pt x="315604" y="966135"/>
                    <a:pt x="315604" y="966135"/>
                  </a:cubicBezTo>
                  <a:cubicBezTo>
                    <a:pt x="315604" y="966135"/>
                    <a:pt x="316354" y="966720"/>
                    <a:pt x="318904" y="966135"/>
                  </a:cubicBezTo>
                  <a:cubicBezTo>
                    <a:pt x="321454" y="965534"/>
                    <a:pt x="323555" y="956536"/>
                    <a:pt x="324605" y="950980"/>
                  </a:cubicBezTo>
                  <a:cubicBezTo>
                    <a:pt x="325655" y="945432"/>
                    <a:pt x="324455" y="940933"/>
                    <a:pt x="322355" y="941830"/>
                  </a:cubicBezTo>
                  <a:cubicBezTo>
                    <a:pt x="320254" y="942734"/>
                    <a:pt x="321304" y="941678"/>
                    <a:pt x="321304" y="941678"/>
                  </a:cubicBezTo>
                  <a:cubicBezTo>
                    <a:pt x="322954" y="939132"/>
                    <a:pt x="322805" y="934025"/>
                    <a:pt x="323855" y="926379"/>
                  </a:cubicBezTo>
                  <a:cubicBezTo>
                    <a:pt x="324905" y="918726"/>
                    <a:pt x="322954" y="911521"/>
                    <a:pt x="319354" y="905373"/>
                  </a:cubicBezTo>
                  <a:cubicBezTo>
                    <a:pt x="315753" y="899217"/>
                    <a:pt x="310653" y="896367"/>
                    <a:pt x="304502" y="894117"/>
                  </a:cubicBezTo>
                  <a:cubicBezTo>
                    <a:pt x="298352" y="891868"/>
                    <a:pt x="287550" y="889762"/>
                    <a:pt x="276749" y="892620"/>
                  </a:cubicBezTo>
                  <a:cubicBezTo>
                    <a:pt x="265947" y="895470"/>
                    <a:pt x="268647" y="899521"/>
                    <a:pt x="265647" y="899521"/>
                  </a:cubicBezTo>
                  <a:cubicBezTo>
                    <a:pt x="262646" y="899521"/>
                    <a:pt x="260696" y="899665"/>
                    <a:pt x="256646" y="906422"/>
                  </a:cubicBezTo>
                  <a:cubicBezTo>
                    <a:pt x="252595" y="913170"/>
                    <a:pt x="253045" y="918870"/>
                    <a:pt x="253045" y="922473"/>
                  </a:cubicBezTo>
                  <a:cubicBezTo>
                    <a:pt x="253045" y="926075"/>
                    <a:pt x="254695" y="937627"/>
                    <a:pt x="256046" y="940029"/>
                  </a:cubicBezTo>
                  <a:cubicBezTo>
                    <a:pt x="257396" y="942430"/>
                    <a:pt x="256046" y="941830"/>
                    <a:pt x="256046" y="941830"/>
                  </a:cubicBezTo>
                  <a:cubicBezTo>
                    <a:pt x="250494" y="941830"/>
                    <a:pt x="254396" y="953830"/>
                    <a:pt x="255745" y="959386"/>
                  </a:cubicBezTo>
                  <a:cubicBezTo>
                    <a:pt x="257096" y="964934"/>
                    <a:pt x="258596" y="965534"/>
                    <a:pt x="260546" y="965534"/>
                  </a:cubicBezTo>
                  <a:cubicBezTo>
                    <a:pt x="262496" y="965534"/>
                    <a:pt x="262496" y="965390"/>
                    <a:pt x="263396" y="973340"/>
                  </a:cubicBezTo>
                  <a:cubicBezTo>
                    <a:pt x="264297" y="981289"/>
                    <a:pt x="267447" y="982042"/>
                    <a:pt x="268947" y="983539"/>
                  </a:cubicBezTo>
                  <a:cubicBezTo>
                    <a:pt x="270448" y="985044"/>
                    <a:pt x="268497" y="987445"/>
                    <a:pt x="268497" y="987445"/>
                  </a:cubicBezTo>
                  <a:cubicBezTo>
                    <a:pt x="262347" y="987445"/>
                    <a:pt x="260471" y="995919"/>
                    <a:pt x="258446" y="997948"/>
                  </a:cubicBezTo>
                  <a:cubicBezTo>
                    <a:pt x="256421" y="999970"/>
                    <a:pt x="231292" y="1008596"/>
                    <a:pt x="214640" y="1014904"/>
                  </a:cubicBezTo>
                  <a:cubicBezTo>
                    <a:pt x="197988" y="1021204"/>
                    <a:pt x="198397" y="1029458"/>
                    <a:pt x="198397" y="1029458"/>
                  </a:cubicBezTo>
                  <a:lnTo>
                    <a:pt x="198397" y="1042211"/>
                  </a:lnTo>
                  <a:close/>
                  <a:moveTo>
                    <a:pt x="396793" y="1042211"/>
                  </a:moveTo>
                  <a:lnTo>
                    <a:pt x="577608" y="1042211"/>
                  </a:lnTo>
                  <a:lnTo>
                    <a:pt x="577608" y="1029154"/>
                  </a:lnTo>
                  <a:cubicBezTo>
                    <a:pt x="576858" y="1022405"/>
                    <a:pt x="569957" y="1018955"/>
                    <a:pt x="562006" y="1015504"/>
                  </a:cubicBezTo>
                  <a:cubicBezTo>
                    <a:pt x="554055" y="1012054"/>
                    <a:pt x="518050" y="998693"/>
                    <a:pt x="515950" y="997044"/>
                  </a:cubicBezTo>
                  <a:cubicBezTo>
                    <a:pt x="513850" y="995395"/>
                    <a:pt x="513100" y="991944"/>
                    <a:pt x="511450" y="989246"/>
                  </a:cubicBezTo>
                  <a:cubicBezTo>
                    <a:pt x="509799" y="986541"/>
                    <a:pt x="507699" y="988046"/>
                    <a:pt x="507999" y="986541"/>
                  </a:cubicBezTo>
                  <a:cubicBezTo>
                    <a:pt x="508299" y="985044"/>
                    <a:pt x="506949" y="983843"/>
                    <a:pt x="509949" y="982042"/>
                  </a:cubicBezTo>
                  <a:cubicBezTo>
                    <a:pt x="512950" y="980240"/>
                    <a:pt x="512950" y="973636"/>
                    <a:pt x="513249" y="970642"/>
                  </a:cubicBezTo>
                  <a:cubicBezTo>
                    <a:pt x="513549" y="967640"/>
                    <a:pt x="513999" y="966135"/>
                    <a:pt x="513999" y="966135"/>
                  </a:cubicBezTo>
                  <a:cubicBezTo>
                    <a:pt x="513999" y="966135"/>
                    <a:pt x="514750" y="966720"/>
                    <a:pt x="517300" y="966135"/>
                  </a:cubicBezTo>
                  <a:cubicBezTo>
                    <a:pt x="519851" y="965534"/>
                    <a:pt x="521951" y="956536"/>
                    <a:pt x="523001" y="950980"/>
                  </a:cubicBezTo>
                  <a:cubicBezTo>
                    <a:pt x="524051" y="945432"/>
                    <a:pt x="522851" y="940933"/>
                    <a:pt x="520750" y="941830"/>
                  </a:cubicBezTo>
                  <a:cubicBezTo>
                    <a:pt x="518651" y="942734"/>
                    <a:pt x="519700" y="941678"/>
                    <a:pt x="519700" y="941678"/>
                  </a:cubicBezTo>
                  <a:cubicBezTo>
                    <a:pt x="521351" y="939132"/>
                    <a:pt x="521200" y="934025"/>
                    <a:pt x="522251" y="926379"/>
                  </a:cubicBezTo>
                  <a:cubicBezTo>
                    <a:pt x="523301" y="918726"/>
                    <a:pt x="521351" y="911521"/>
                    <a:pt x="517750" y="905373"/>
                  </a:cubicBezTo>
                  <a:cubicBezTo>
                    <a:pt x="514150" y="899217"/>
                    <a:pt x="509049" y="896367"/>
                    <a:pt x="502898" y="894117"/>
                  </a:cubicBezTo>
                  <a:cubicBezTo>
                    <a:pt x="496747" y="891868"/>
                    <a:pt x="485946" y="889762"/>
                    <a:pt x="475144" y="892620"/>
                  </a:cubicBezTo>
                  <a:cubicBezTo>
                    <a:pt x="464343" y="895470"/>
                    <a:pt x="467043" y="899521"/>
                    <a:pt x="464043" y="899521"/>
                  </a:cubicBezTo>
                  <a:cubicBezTo>
                    <a:pt x="461043" y="899521"/>
                    <a:pt x="459092" y="899665"/>
                    <a:pt x="455042" y="906422"/>
                  </a:cubicBezTo>
                  <a:cubicBezTo>
                    <a:pt x="450991" y="913170"/>
                    <a:pt x="451441" y="918870"/>
                    <a:pt x="451441" y="922473"/>
                  </a:cubicBezTo>
                  <a:cubicBezTo>
                    <a:pt x="451441" y="926075"/>
                    <a:pt x="453091" y="937627"/>
                    <a:pt x="454441" y="940029"/>
                  </a:cubicBezTo>
                  <a:cubicBezTo>
                    <a:pt x="455792" y="942430"/>
                    <a:pt x="454441" y="941830"/>
                    <a:pt x="454441" y="941830"/>
                  </a:cubicBezTo>
                  <a:cubicBezTo>
                    <a:pt x="448891" y="941830"/>
                    <a:pt x="452791" y="953830"/>
                    <a:pt x="454141" y="959386"/>
                  </a:cubicBezTo>
                  <a:cubicBezTo>
                    <a:pt x="455492" y="964934"/>
                    <a:pt x="456992" y="965534"/>
                    <a:pt x="458942" y="965534"/>
                  </a:cubicBezTo>
                  <a:cubicBezTo>
                    <a:pt x="460892" y="965534"/>
                    <a:pt x="460892" y="965390"/>
                    <a:pt x="461793" y="973340"/>
                  </a:cubicBezTo>
                  <a:cubicBezTo>
                    <a:pt x="462693" y="981289"/>
                    <a:pt x="465843" y="982042"/>
                    <a:pt x="467343" y="983539"/>
                  </a:cubicBezTo>
                  <a:cubicBezTo>
                    <a:pt x="468843" y="985044"/>
                    <a:pt x="466893" y="987445"/>
                    <a:pt x="466893" y="987445"/>
                  </a:cubicBezTo>
                  <a:cubicBezTo>
                    <a:pt x="460742" y="987445"/>
                    <a:pt x="458867" y="995919"/>
                    <a:pt x="456841" y="997948"/>
                  </a:cubicBezTo>
                  <a:cubicBezTo>
                    <a:pt x="454817" y="999970"/>
                    <a:pt x="429688" y="1008596"/>
                    <a:pt x="413036" y="1014904"/>
                  </a:cubicBezTo>
                  <a:cubicBezTo>
                    <a:pt x="396383" y="1021204"/>
                    <a:pt x="396793" y="1029458"/>
                    <a:pt x="396793" y="1029458"/>
                  </a:cubicBezTo>
                  <a:lnTo>
                    <a:pt x="396793" y="1042211"/>
                  </a:lnTo>
                  <a:close/>
                  <a:moveTo>
                    <a:pt x="595190" y="1042211"/>
                  </a:moveTo>
                  <a:lnTo>
                    <a:pt x="776006" y="1042211"/>
                  </a:lnTo>
                  <a:lnTo>
                    <a:pt x="776006" y="1029154"/>
                  </a:lnTo>
                  <a:cubicBezTo>
                    <a:pt x="775253" y="1022405"/>
                    <a:pt x="768352" y="1018955"/>
                    <a:pt x="760403" y="1015504"/>
                  </a:cubicBezTo>
                  <a:cubicBezTo>
                    <a:pt x="752452" y="1012054"/>
                    <a:pt x="716447" y="998693"/>
                    <a:pt x="714347" y="997044"/>
                  </a:cubicBezTo>
                  <a:cubicBezTo>
                    <a:pt x="712246" y="995395"/>
                    <a:pt x="711496" y="991944"/>
                    <a:pt x="709846" y="989246"/>
                  </a:cubicBezTo>
                  <a:cubicBezTo>
                    <a:pt x="708196" y="986541"/>
                    <a:pt x="706095" y="988046"/>
                    <a:pt x="706396" y="986541"/>
                  </a:cubicBezTo>
                  <a:cubicBezTo>
                    <a:pt x="706696" y="985044"/>
                    <a:pt x="705345" y="983843"/>
                    <a:pt x="708346" y="982042"/>
                  </a:cubicBezTo>
                  <a:cubicBezTo>
                    <a:pt x="711346" y="980240"/>
                    <a:pt x="711346" y="973636"/>
                    <a:pt x="711647" y="970642"/>
                  </a:cubicBezTo>
                  <a:cubicBezTo>
                    <a:pt x="711946" y="967640"/>
                    <a:pt x="712397" y="966135"/>
                    <a:pt x="712397" y="966135"/>
                  </a:cubicBezTo>
                  <a:cubicBezTo>
                    <a:pt x="712397" y="966135"/>
                    <a:pt x="713147" y="966720"/>
                    <a:pt x="715697" y="966135"/>
                  </a:cubicBezTo>
                  <a:cubicBezTo>
                    <a:pt x="718247" y="965534"/>
                    <a:pt x="720348" y="956536"/>
                    <a:pt x="721397" y="950980"/>
                  </a:cubicBezTo>
                  <a:cubicBezTo>
                    <a:pt x="722448" y="945432"/>
                    <a:pt x="721248" y="940933"/>
                    <a:pt x="719147" y="941830"/>
                  </a:cubicBezTo>
                  <a:cubicBezTo>
                    <a:pt x="717047" y="942734"/>
                    <a:pt x="718097" y="941678"/>
                    <a:pt x="718097" y="941678"/>
                  </a:cubicBezTo>
                  <a:cubicBezTo>
                    <a:pt x="719747" y="939132"/>
                    <a:pt x="719598" y="934025"/>
                    <a:pt x="720647" y="926379"/>
                  </a:cubicBezTo>
                  <a:cubicBezTo>
                    <a:pt x="721698" y="918726"/>
                    <a:pt x="719747" y="911521"/>
                    <a:pt x="716147" y="905373"/>
                  </a:cubicBezTo>
                  <a:cubicBezTo>
                    <a:pt x="712546" y="899217"/>
                    <a:pt x="707446" y="896367"/>
                    <a:pt x="701295" y="894117"/>
                  </a:cubicBezTo>
                  <a:cubicBezTo>
                    <a:pt x="695144" y="891868"/>
                    <a:pt x="684343" y="889762"/>
                    <a:pt x="673541" y="892620"/>
                  </a:cubicBezTo>
                  <a:cubicBezTo>
                    <a:pt x="662740" y="895470"/>
                    <a:pt x="665440" y="899521"/>
                    <a:pt x="662440" y="899521"/>
                  </a:cubicBezTo>
                  <a:cubicBezTo>
                    <a:pt x="659439" y="899521"/>
                    <a:pt x="657489" y="899665"/>
                    <a:pt x="653438" y="906422"/>
                  </a:cubicBezTo>
                  <a:cubicBezTo>
                    <a:pt x="649387" y="913170"/>
                    <a:pt x="649838" y="918870"/>
                    <a:pt x="649838" y="922473"/>
                  </a:cubicBezTo>
                  <a:cubicBezTo>
                    <a:pt x="649838" y="926075"/>
                    <a:pt x="651488" y="937627"/>
                    <a:pt x="652838" y="940029"/>
                  </a:cubicBezTo>
                  <a:cubicBezTo>
                    <a:pt x="654188" y="942430"/>
                    <a:pt x="652838" y="941830"/>
                    <a:pt x="652838" y="941830"/>
                  </a:cubicBezTo>
                  <a:cubicBezTo>
                    <a:pt x="647287" y="941830"/>
                    <a:pt x="651188" y="953830"/>
                    <a:pt x="652538" y="959386"/>
                  </a:cubicBezTo>
                  <a:cubicBezTo>
                    <a:pt x="653888" y="964934"/>
                    <a:pt x="655388" y="965534"/>
                    <a:pt x="657338" y="965534"/>
                  </a:cubicBezTo>
                  <a:cubicBezTo>
                    <a:pt x="659289" y="965534"/>
                    <a:pt x="659289" y="965390"/>
                    <a:pt x="660189" y="973340"/>
                  </a:cubicBezTo>
                  <a:cubicBezTo>
                    <a:pt x="661089" y="981289"/>
                    <a:pt x="664240" y="982042"/>
                    <a:pt x="665740" y="983539"/>
                  </a:cubicBezTo>
                  <a:cubicBezTo>
                    <a:pt x="667240" y="985044"/>
                    <a:pt x="665290" y="987445"/>
                    <a:pt x="665290" y="987445"/>
                  </a:cubicBezTo>
                  <a:cubicBezTo>
                    <a:pt x="659139" y="987445"/>
                    <a:pt x="657264" y="995919"/>
                    <a:pt x="655239" y="997948"/>
                  </a:cubicBezTo>
                  <a:cubicBezTo>
                    <a:pt x="653213" y="999970"/>
                    <a:pt x="628085" y="1008596"/>
                    <a:pt x="611432" y="1014904"/>
                  </a:cubicBezTo>
                  <a:cubicBezTo>
                    <a:pt x="594781" y="1021204"/>
                    <a:pt x="595190" y="1029458"/>
                    <a:pt x="595190" y="1029458"/>
                  </a:cubicBezTo>
                  <a:lnTo>
                    <a:pt x="595190" y="1042211"/>
                  </a:lnTo>
                  <a:close/>
                  <a:moveTo>
                    <a:pt x="793584" y="1042211"/>
                  </a:moveTo>
                  <a:lnTo>
                    <a:pt x="974404" y="1042211"/>
                  </a:lnTo>
                  <a:lnTo>
                    <a:pt x="974404" y="1029154"/>
                  </a:lnTo>
                  <a:cubicBezTo>
                    <a:pt x="974404" y="1022405"/>
                    <a:pt x="966750" y="1018955"/>
                    <a:pt x="958801" y="1015504"/>
                  </a:cubicBezTo>
                  <a:cubicBezTo>
                    <a:pt x="950851" y="1012054"/>
                    <a:pt x="914842" y="998693"/>
                    <a:pt x="912745" y="997044"/>
                  </a:cubicBezTo>
                  <a:cubicBezTo>
                    <a:pt x="910640" y="995395"/>
                    <a:pt x="909895" y="991944"/>
                    <a:pt x="908246" y="989246"/>
                  </a:cubicBezTo>
                  <a:cubicBezTo>
                    <a:pt x="906589" y="986541"/>
                    <a:pt x="904491" y="988046"/>
                    <a:pt x="904795" y="986541"/>
                  </a:cubicBezTo>
                  <a:cubicBezTo>
                    <a:pt x="905092" y="985044"/>
                    <a:pt x="903739" y="983843"/>
                    <a:pt x="906741" y="982042"/>
                  </a:cubicBezTo>
                  <a:cubicBezTo>
                    <a:pt x="909743" y="980240"/>
                    <a:pt x="909743" y="973636"/>
                    <a:pt x="910039" y="970642"/>
                  </a:cubicBezTo>
                  <a:cubicBezTo>
                    <a:pt x="910343" y="967640"/>
                    <a:pt x="910792" y="966135"/>
                    <a:pt x="910792" y="966135"/>
                  </a:cubicBezTo>
                  <a:cubicBezTo>
                    <a:pt x="910792" y="966135"/>
                    <a:pt x="911544" y="966720"/>
                    <a:pt x="914090" y="966135"/>
                  </a:cubicBezTo>
                  <a:cubicBezTo>
                    <a:pt x="916644" y="965534"/>
                    <a:pt x="918741" y="956536"/>
                    <a:pt x="919798" y="950980"/>
                  </a:cubicBezTo>
                  <a:cubicBezTo>
                    <a:pt x="920846" y="945432"/>
                    <a:pt x="919646" y="940933"/>
                    <a:pt x="917540" y="941830"/>
                  </a:cubicBezTo>
                  <a:cubicBezTo>
                    <a:pt x="915443" y="942734"/>
                    <a:pt x="916492" y="941678"/>
                    <a:pt x="916492" y="941678"/>
                  </a:cubicBezTo>
                  <a:cubicBezTo>
                    <a:pt x="918141" y="939132"/>
                    <a:pt x="917996" y="934025"/>
                    <a:pt x="919045" y="926379"/>
                  </a:cubicBezTo>
                  <a:cubicBezTo>
                    <a:pt x="920094" y="918726"/>
                    <a:pt x="918141" y="911521"/>
                    <a:pt x="914546" y="905373"/>
                  </a:cubicBezTo>
                  <a:cubicBezTo>
                    <a:pt x="910944" y="899217"/>
                    <a:pt x="905844" y="896367"/>
                    <a:pt x="899688" y="894117"/>
                  </a:cubicBezTo>
                  <a:cubicBezTo>
                    <a:pt x="893540" y="891868"/>
                    <a:pt x="882740" y="889762"/>
                    <a:pt x="871940" y="892620"/>
                  </a:cubicBezTo>
                  <a:cubicBezTo>
                    <a:pt x="861133" y="895470"/>
                    <a:pt x="863839" y="899521"/>
                    <a:pt x="860837" y="899521"/>
                  </a:cubicBezTo>
                  <a:cubicBezTo>
                    <a:pt x="857835" y="899521"/>
                    <a:pt x="855882" y="899665"/>
                    <a:pt x="851831" y="906422"/>
                  </a:cubicBezTo>
                  <a:cubicBezTo>
                    <a:pt x="847788" y="913170"/>
                    <a:pt x="848236" y="918870"/>
                    <a:pt x="848236" y="922473"/>
                  </a:cubicBezTo>
                  <a:cubicBezTo>
                    <a:pt x="848236" y="926075"/>
                    <a:pt x="849885" y="937627"/>
                    <a:pt x="851238" y="940029"/>
                  </a:cubicBezTo>
                  <a:cubicBezTo>
                    <a:pt x="852583" y="942430"/>
                    <a:pt x="851238" y="941830"/>
                    <a:pt x="851238" y="941830"/>
                  </a:cubicBezTo>
                  <a:cubicBezTo>
                    <a:pt x="845682" y="941830"/>
                    <a:pt x="849581" y="953830"/>
                    <a:pt x="850934" y="959386"/>
                  </a:cubicBezTo>
                  <a:cubicBezTo>
                    <a:pt x="852287" y="964934"/>
                    <a:pt x="853784" y="965534"/>
                    <a:pt x="855737" y="965534"/>
                  </a:cubicBezTo>
                  <a:cubicBezTo>
                    <a:pt x="857683" y="965534"/>
                    <a:pt x="857683" y="965390"/>
                    <a:pt x="858587" y="973340"/>
                  </a:cubicBezTo>
                  <a:cubicBezTo>
                    <a:pt x="859484" y="981289"/>
                    <a:pt x="862638" y="982042"/>
                    <a:pt x="864135" y="983539"/>
                  </a:cubicBezTo>
                  <a:cubicBezTo>
                    <a:pt x="865640" y="985044"/>
                    <a:pt x="863687" y="987445"/>
                    <a:pt x="863687" y="987445"/>
                  </a:cubicBezTo>
                  <a:cubicBezTo>
                    <a:pt x="857538" y="987445"/>
                    <a:pt x="855661" y="995919"/>
                    <a:pt x="853632" y="997948"/>
                  </a:cubicBezTo>
                  <a:cubicBezTo>
                    <a:pt x="851610" y="999970"/>
                    <a:pt x="826485" y="1008596"/>
                    <a:pt x="809826" y="1014904"/>
                  </a:cubicBezTo>
                  <a:cubicBezTo>
                    <a:pt x="793174" y="1021204"/>
                    <a:pt x="793584" y="1029458"/>
                    <a:pt x="793584" y="1029458"/>
                  </a:cubicBezTo>
                  <a:lnTo>
                    <a:pt x="793584" y="1042211"/>
                  </a:lnTo>
                  <a:close/>
                </a:path>
              </a:pathLst>
            </a:custGeom>
            <a:solidFill>
              <a:srgbClr val="9E9F9F"/>
            </a:solidFill>
            <a:ln w="7600" cap="flat">
              <a:noFill/>
              <a:bevel/>
            </a:ln>
          </p:spPr>
        </p:sp>
        <p:sp>
          <p:nvSpPr>
            <p:cNvPr id="33" name="Freeform 32"/>
            <p:cNvSpPr/>
            <p:nvPr/>
          </p:nvSpPr>
          <p:spPr>
            <a:xfrm>
              <a:off x="3421773" y="2304436"/>
              <a:ext cx="170864" cy="150950"/>
            </a:xfrm>
            <a:custGeom>
              <a:avLst/>
              <a:gdLst/>
              <a:ahLst/>
              <a:cxnLst/>
              <a:rect l="0" t="0" r="0" b="0"/>
              <a:pathLst>
                <a:path w="170864" h="150950">
                  <a:moveTo>
                    <a:pt x="0" y="150950"/>
                  </a:moveTo>
                  <a:lnTo>
                    <a:pt x="0" y="138198"/>
                  </a:lnTo>
                  <a:cubicBezTo>
                    <a:pt x="0" y="138198"/>
                    <a:pt x="-387" y="129947"/>
                    <a:pt x="15349" y="123646"/>
                  </a:cubicBezTo>
                  <a:cubicBezTo>
                    <a:pt x="31084" y="117345"/>
                    <a:pt x="54830" y="108719"/>
                    <a:pt x="56744" y="106693"/>
                  </a:cubicBezTo>
                  <a:cubicBezTo>
                    <a:pt x="58658" y="104669"/>
                    <a:pt x="60430" y="96192"/>
                    <a:pt x="66242" y="96192"/>
                  </a:cubicBezTo>
                  <a:cubicBezTo>
                    <a:pt x="66242" y="96192"/>
                    <a:pt x="68085" y="93792"/>
                    <a:pt x="66667" y="92292"/>
                  </a:cubicBezTo>
                  <a:cubicBezTo>
                    <a:pt x="65250" y="90792"/>
                    <a:pt x="62273" y="90042"/>
                    <a:pt x="61422" y="82091"/>
                  </a:cubicBezTo>
                  <a:cubicBezTo>
                    <a:pt x="60571" y="74139"/>
                    <a:pt x="60571" y="74289"/>
                    <a:pt x="58729" y="74289"/>
                  </a:cubicBezTo>
                  <a:cubicBezTo>
                    <a:pt x="56886" y="74289"/>
                    <a:pt x="55468" y="73689"/>
                    <a:pt x="54192" y="68139"/>
                  </a:cubicBezTo>
                  <a:cubicBezTo>
                    <a:pt x="52916" y="62588"/>
                    <a:pt x="49230" y="50586"/>
                    <a:pt x="54476" y="50586"/>
                  </a:cubicBezTo>
                  <a:cubicBezTo>
                    <a:pt x="54476" y="50586"/>
                    <a:pt x="55752" y="51186"/>
                    <a:pt x="54476" y="48786"/>
                  </a:cubicBezTo>
                  <a:cubicBezTo>
                    <a:pt x="53200" y="46386"/>
                    <a:pt x="51640" y="34834"/>
                    <a:pt x="51640" y="31234"/>
                  </a:cubicBezTo>
                  <a:cubicBezTo>
                    <a:pt x="51640" y="27633"/>
                    <a:pt x="51215" y="21932"/>
                    <a:pt x="55043" y="15181"/>
                  </a:cubicBezTo>
                  <a:cubicBezTo>
                    <a:pt x="58870" y="8430"/>
                    <a:pt x="60713" y="8280"/>
                    <a:pt x="63549" y="8280"/>
                  </a:cubicBezTo>
                  <a:cubicBezTo>
                    <a:pt x="66384" y="8280"/>
                    <a:pt x="63832" y="4230"/>
                    <a:pt x="74039" y="1380"/>
                  </a:cubicBezTo>
                  <a:cubicBezTo>
                    <a:pt x="84246" y="-1471"/>
                    <a:pt x="94453" y="629"/>
                    <a:pt x="100265" y="2880"/>
                  </a:cubicBezTo>
                  <a:cubicBezTo>
                    <a:pt x="106078" y="5130"/>
                    <a:pt x="110898" y="7980"/>
                    <a:pt x="114300" y="14131"/>
                  </a:cubicBezTo>
                  <a:cubicBezTo>
                    <a:pt x="117703" y="20282"/>
                    <a:pt x="119545" y="27483"/>
                    <a:pt x="118553" y="35134"/>
                  </a:cubicBezTo>
                  <a:cubicBezTo>
                    <a:pt x="117561" y="42785"/>
                    <a:pt x="117703" y="47886"/>
                    <a:pt x="116143" y="50436"/>
                  </a:cubicBezTo>
                  <a:cubicBezTo>
                    <a:pt x="116143" y="50436"/>
                    <a:pt x="115151" y="51486"/>
                    <a:pt x="117135" y="50586"/>
                  </a:cubicBezTo>
                  <a:cubicBezTo>
                    <a:pt x="119120" y="49686"/>
                    <a:pt x="120254" y="54187"/>
                    <a:pt x="119261" y="59737"/>
                  </a:cubicBezTo>
                  <a:cubicBezTo>
                    <a:pt x="118270" y="65288"/>
                    <a:pt x="116285" y="74289"/>
                    <a:pt x="113875" y="74889"/>
                  </a:cubicBezTo>
                  <a:cubicBezTo>
                    <a:pt x="111465" y="75475"/>
                    <a:pt x="110756" y="74889"/>
                    <a:pt x="110756" y="74889"/>
                  </a:cubicBezTo>
                  <a:cubicBezTo>
                    <a:pt x="110756" y="74889"/>
                    <a:pt x="110331" y="76390"/>
                    <a:pt x="110047" y="79390"/>
                  </a:cubicBezTo>
                  <a:cubicBezTo>
                    <a:pt x="109764" y="82390"/>
                    <a:pt x="109764" y="88991"/>
                    <a:pt x="106928" y="90792"/>
                  </a:cubicBezTo>
                  <a:cubicBezTo>
                    <a:pt x="104093" y="92592"/>
                    <a:pt x="105369" y="93792"/>
                    <a:pt x="105085" y="95292"/>
                  </a:cubicBezTo>
                  <a:cubicBezTo>
                    <a:pt x="104802" y="96792"/>
                    <a:pt x="106787" y="95292"/>
                    <a:pt x="108346" y="97993"/>
                  </a:cubicBezTo>
                  <a:cubicBezTo>
                    <a:pt x="109905" y="100693"/>
                    <a:pt x="110614" y="104144"/>
                    <a:pt x="112599" y="105794"/>
                  </a:cubicBezTo>
                  <a:cubicBezTo>
                    <a:pt x="114584" y="107444"/>
                    <a:pt x="148607" y="120796"/>
                    <a:pt x="156121" y="124246"/>
                  </a:cubicBezTo>
                  <a:cubicBezTo>
                    <a:pt x="163634" y="127697"/>
                    <a:pt x="170155" y="131147"/>
                    <a:pt x="170864" y="137898"/>
                  </a:cubicBezTo>
                  <a:lnTo>
                    <a:pt x="170864" y="150649"/>
                  </a:lnTo>
                  <a:lnTo>
                    <a:pt x="0" y="150950"/>
                  </a:lnTo>
                  <a:close/>
                </a:path>
              </a:pathLst>
            </a:custGeom>
            <a:solidFill>
              <a:srgbClr val="3498DB"/>
            </a:solidFill>
            <a:ln w="7600" cap="flat">
              <a:solidFill>
                <a:srgbClr val="3498DB"/>
              </a:solidFill>
              <a:bevel/>
            </a:ln>
          </p:spPr>
        </p:sp>
        <p:sp>
          <p:nvSpPr>
            <p:cNvPr id="34" name="Freeform 33"/>
            <p:cNvSpPr/>
            <p:nvPr/>
          </p:nvSpPr>
          <p:spPr>
            <a:xfrm>
              <a:off x="3620169" y="2304436"/>
              <a:ext cx="170864" cy="150950"/>
            </a:xfrm>
            <a:custGeom>
              <a:avLst/>
              <a:gdLst/>
              <a:ahLst/>
              <a:cxnLst/>
              <a:rect l="0" t="0" r="0" b="0"/>
              <a:pathLst>
                <a:path w="170864" h="150950">
                  <a:moveTo>
                    <a:pt x="0" y="150950"/>
                  </a:moveTo>
                  <a:lnTo>
                    <a:pt x="0" y="138198"/>
                  </a:lnTo>
                  <a:cubicBezTo>
                    <a:pt x="0" y="138198"/>
                    <a:pt x="-387" y="129947"/>
                    <a:pt x="15349" y="123646"/>
                  </a:cubicBezTo>
                  <a:cubicBezTo>
                    <a:pt x="31084" y="117345"/>
                    <a:pt x="54830" y="108719"/>
                    <a:pt x="56744" y="106693"/>
                  </a:cubicBezTo>
                  <a:cubicBezTo>
                    <a:pt x="58658" y="104669"/>
                    <a:pt x="60430" y="96192"/>
                    <a:pt x="66242" y="96192"/>
                  </a:cubicBezTo>
                  <a:cubicBezTo>
                    <a:pt x="66242" y="96192"/>
                    <a:pt x="68085" y="93792"/>
                    <a:pt x="66667" y="92292"/>
                  </a:cubicBezTo>
                  <a:cubicBezTo>
                    <a:pt x="65250" y="90792"/>
                    <a:pt x="62273" y="90042"/>
                    <a:pt x="61422" y="82091"/>
                  </a:cubicBezTo>
                  <a:cubicBezTo>
                    <a:pt x="60571" y="74139"/>
                    <a:pt x="60571" y="74289"/>
                    <a:pt x="58729" y="74289"/>
                  </a:cubicBezTo>
                  <a:cubicBezTo>
                    <a:pt x="56886" y="74289"/>
                    <a:pt x="55468" y="73689"/>
                    <a:pt x="54192" y="68139"/>
                  </a:cubicBezTo>
                  <a:cubicBezTo>
                    <a:pt x="52916" y="62588"/>
                    <a:pt x="49230" y="50586"/>
                    <a:pt x="54476" y="50586"/>
                  </a:cubicBezTo>
                  <a:cubicBezTo>
                    <a:pt x="54476" y="50586"/>
                    <a:pt x="55752" y="51186"/>
                    <a:pt x="54476" y="48786"/>
                  </a:cubicBezTo>
                  <a:cubicBezTo>
                    <a:pt x="53200" y="46386"/>
                    <a:pt x="51640" y="34834"/>
                    <a:pt x="51640" y="31234"/>
                  </a:cubicBezTo>
                  <a:cubicBezTo>
                    <a:pt x="51640" y="27633"/>
                    <a:pt x="51215" y="21932"/>
                    <a:pt x="55043" y="15181"/>
                  </a:cubicBezTo>
                  <a:cubicBezTo>
                    <a:pt x="58870" y="8430"/>
                    <a:pt x="60713" y="8280"/>
                    <a:pt x="63549" y="8280"/>
                  </a:cubicBezTo>
                  <a:cubicBezTo>
                    <a:pt x="66384" y="8280"/>
                    <a:pt x="63832" y="4230"/>
                    <a:pt x="74039" y="1380"/>
                  </a:cubicBezTo>
                  <a:cubicBezTo>
                    <a:pt x="84246" y="-1471"/>
                    <a:pt x="94453" y="629"/>
                    <a:pt x="100265" y="2880"/>
                  </a:cubicBezTo>
                  <a:cubicBezTo>
                    <a:pt x="106078" y="5130"/>
                    <a:pt x="110898" y="7980"/>
                    <a:pt x="114300" y="14131"/>
                  </a:cubicBezTo>
                  <a:cubicBezTo>
                    <a:pt x="117703" y="20282"/>
                    <a:pt x="119545" y="27483"/>
                    <a:pt x="118553" y="35134"/>
                  </a:cubicBezTo>
                  <a:cubicBezTo>
                    <a:pt x="117561" y="42785"/>
                    <a:pt x="117703" y="47886"/>
                    <a:pt x="116143" y="50436"/>
                  </a:cubicBezTo>
                  <a:cubicBezTo>
                    <a:pt x="116143" y="50436"/>
                    <a:pt x="115151" y="51486"/>
                    <a:pt x="117135" y="50586"/>
                  </a:cubicBezTo>
                  <a:cubicBezTo>
                    <a:pt x="119120" y="49686"/>
                    <a:pt x="120254" y="54187"/>
                    <a:pt x="119261" y="59737"/>
                  </a:cubicBezTo>
                  <a:cubicBezTo>
                    <a:pt x="118270" y="65288"/>
                    <a:pt x="116285" y="74289"/>
                    <a:pt x="113875" y="74889"/>
                  </a:cubicBezTo>
                  <a:cubicBezTo>
                    <a:pt x="111465" y="75475"/>
                    <a:pt x="110756" y="74889"/>
                    <a:pt x="110756" y="74889"/>
                  </a:cubicBezTo>
                  <a:cubicBezTo>
                    <a:pt x="110756" y="74889"/>
                    <a:pt x="110331" y="76390"/>
                    <a:pt x="110047" y="79390"/>
                  </a:cubicBezTo>
                  <a:cubicBezTo>
                    <a:pt x="109764" y="82390"/>
                    <a:pt x="109764" y="88991"/>
                    <a:pt x="106928" y="90792"/>
                  </a:cubicBezTo>
                  <a:cubicBezTo>
                    <a:pt x="104093" y="92592"/>
                    <a:pt x="105369" y="93792"/>
                    <a:pt x="105085" y="95292"/>
                  </a:cubicBezTo>
                  <a:cubicBezTo>
                    <a:pt x="104802" y="96792"/>
                    <a:pt x="106787" y="95292"/>
                    <a:pt x="108346" y="97993"/>
                  </a:cubicBezTo>
                  <a:cubicBezTo>
                    <a:pt x="109905" y="100693"/>
                    <a:pt x="110614" y="104144"/>
                    <a:pt x="112599" y="105794"/>
                  </a:cubicBezTo>
                  <a:cubicBezTo>
                    <a:pt x="114584" y="107444"/>
                    <a:pt x="148607" y="120796"/>
                    <a:pt x="156121" y="124246"/>
                  </a:cubicBezTo>
                  <a:cubicBezTo>
                    <a:pt x="163634" y="127697"/>
                    <a:pt x="170155" y="131147"/>
                    <a:pt x="170864" y="137898"/>
                  </a:cubicBezTo>
                  <a:lnTo>
                    <a:pt x="170864" y="150649"/>
                  </a:lnTo>
                  <a:lnTo>
                    <a:pt x="0" y="150950"/>
                  </a:lnTo>
                  <a:close/>
                </a:path>
              </a:pathLst>
            </a:custGeom>
            <a:solidFill>
              <a:srgbClr val="3498DB"/>
            </a:solidFill>
            <a:ln w="7600" cap="flat">
              <a:solidFill>
                <a:srgbClr val="3498DB"/>
              </a:solidFill>
              <a:bevel/>
            </a:ln>
          </p:spPr>
        </p:sp>
        <p:sp>
          <p:nvSpPr>
            <p:cNvPr id="35" name="Freeform 34"/>
            <p:cNvSpPr/>
            <p:nvPr/>
          </p:nvSpPr>
          <p:spPr>
            <a:xfrm>
              <a:off x="3818566" y="2304436"/>
              <a:ext cx="170864" cy="150950"/>
            </a:xfrm>
            <a:custGeom>
              <a:avLst/>
              <a:gdLst/>
              <a:ahLst/>
              <a:cxnLst/>
              <a:rect l="0" t="0" r="0" b="0"/>
              <a:pathLst>
                <a:path w="170864" h="150950">
                  <a:moveTo>
                    <a:pt x="0" y="150950"/>
                  </a:moveTo>
                  <a:lnTo>
                    <a:pt x="0" y="138198"/>
                  </a:lnTo>
                  <a:cubicBezTo>
                    <a:pt x="0" y="138198"/>
                    <a:pt x="-387" y="129947"/>
                    <a:pt x="15349" y="123646"/>
                  </a:cubicBezTo>
                  <a:cubicBezTo>
                    <a:pt x="31084" y="117345"/>
                    <a:pt x="54830" y="108719"/>
                    <a:pt x="56744" y="106693"/>
                  </a:cubicBezTo>
                  <a:cubicBezTo>
                    <a:pt x="58658" y="104669"/>
                    <a:pt x="60430" y="96192"/>
                    <a:pt x="66242" y="96192"/>
                  </a:cubicBezTo>
                  <a:cubicBezTo>
                    <a:pt x="66242" y="96192"/>
                    <a:pt x="68085" y="93792"/>
                    <a:pt x="66667" y="92292"/>
                  </a:cubicBezTo>
                  <a:cubicBezTo>
                    <a:pt x="65250" y="90792"/>
                    <a:pt x="62273" y="90042"/>
                    <a:pt x="61422" y="82091"/>
                  </a:cubicBezTo>
                  <a:cubicBezTo>
                    <a:pt x="60571" y="74139"/>
                    <a:pt x="60571" y="74289"/>
                    <a:pt x="58729" y="74289"/>
                  </a:cubicBezTo>
                  <a:cubicBezTo>
                    <a:pt x="56886" y="74289"/>
                    <a:pt x="55468" y="73689"/>
                    <a:pt x="54192" y="68139"/>
                  </a:cubicBezTo>
                  <a:cubicBezTo>
                    <a:pt x="52916" y="62588"/>
                    <a:pt x="49230" y="50586"/>
                    <a:pt x="54476" y="50586"/>
                  </a:cubicBezTo>
                  <a:cubicBezTo>
                    <a:pt x="54476" y="50586"/>
                    <a:pt x="55752" y="51186"/>
                    <a:pt x="54476" y="48786"/>
                  </a:cubicBezTo>
                  <a:cubicBezTo>
                    <a:pt x="53200" y="46386"/>
                    <a:pt x="51640" y="34834"/>
                    <a:pt x="51640" y="31234"/>
                  </a:cubicBezTo>
                  <a:cubicBezTo>
                    <a:pt x="51640" y="27633"/>
                    <a:pt x="51215" y="21932"/>
                    <a:pt x="55043" y="15181"/>
                  </a:cubicBezTo>
                  <a:cubicBezTo>
                    <a:pt x="58870" y="8430"/>
                    <a:pt x="60713" y="8280"/>
                    <a:pt x="63549" y="8280"/>
                  </a:cubicBezTo>
                  <a:cubicBezTo>
                    <a:pt x="66384" y="8280"/>
                    <a:pt x="63832" y="4230"/>
                    <a:pt x="74039" y="1380"/>
                  </a:cubicBezTo>
                  <a:cubicBezTo>
                    <a:pt x="84246" y="-1471"/>
                    <a:pt x="94453" y="629"/>
                    <a:pt x="100265" y="2880"/>
                  </a:cubicBezTo>
                  <a:cubicBezTo>
                    <a:pt x="106078" y="5130"/>
                    <a:pt x="110898" y="7980"/>
                    <a:pt x="114300" y="14131"/>
                  </a:cubicBezTo>
                  <a:cubicBezTo>
                    <a:pt x="117703" y="20282"/>
                    <a:pt x="119545" y="27483"/>
                    <a:pt x="118553" y="35134"/>
                  </a:cubicBezTo>
                  <a:cubicBezTo>
                    <a:pt x="117561" y="42785"/>
                    <a:pt x="117703" y="47886"/>
                    <a:pt x="116143" y="50436"/>
                  </a:cubicBezTo>
                  <a:cubicBezTo>
                    <a:pt x="116143" y="50436"/>
                    <a:pt x="115151" y="51486"/>
                    <a:pt x="117135" y="50586"/>
                  </a:cubicBezTo>
                  <a:cubicBezTo>
                    <a:pt x="119120" y="49686"/>
                    <a:pt x="120254" y="54187"/>
                    <a:pt x="119261" y="59737"/>
                  </a:cubicBezTo>
                  <a:cubicBezTo>
                    <a:pt x="118270" y="65288"/>
                    <a:pt x="116285" y="74289"/>
                    <a:pt x="113875" y="74889"/>
                  </a:cubicBezTo>
                  <a:cubicBezTo>
                    <a:pt x="111465" y="75475"/>
                    <a:pt x="110756" y="74889"/>
                    <a:pt x="110756" y="74889"/>
                  </a:cubicBezTo>
                  <a:cubicBezTo>
                    <a:pt x="110756" y="74889"/>
                    <a:pt x="110331" y="76390"/>
                    <a:pt x="110047" y="79390"/>
                  </a:cubicBezTo>
                  <a:cubicBezTo>
                    <a:pt x="109764" y="82390"/>
                    <a:pt x="109764" y="88991"/>
                    <a:pt x="106928" y="90792"/>
                  </a:cubicBezTo>
                  <a:cubicBezTo>
                    <a:pt x="104093" y="92592"/>
                    <a:pt x="105369" y="93792"/>
                    <a:pt x="105085" y="95292"/>
                  </a:cubicBezTo>
                  <a:cubicBezTo>
                    <a:pt x="104802" y="96792"/>
                    <a:pt x="106787" y="95292"/>
                    <a:pt x="108346" y="97993"/>
                  </a:cubicBezTo>
                  <a:cubicBezTo>
                    <a:pt x="109905" y="100693"/>
                    <a:pt x="110614" y="104144"/>
                    <a:pt x="112599" y="105794"/>
                  </a:cubicBezTo>
                  <a:cubicBezTo>
                    <a:pt x="114584" y="107444"/>
                    <a:pt x="148607" y="120796"/>
                    <a:pt x="156121" y="124246"/>
                  </a:cubicBezTo>
                  <a:cubicBezTo>
                    <a:pt x="163634" y="127697"/>
                    <a:pt x="170155" y="131147"/>
                    <a:pt x="170864" y="137898"/>
                  </a:cubicBezTo>
                  <a:lnTo>
                    <a:pt x="170864" y="150649"/>
                  </a:lnTo>
                  <a:lnTo>
                    <a:pt x="0" y="150950"/>
                  </a:lnTo>
                  <a:close/>
                </a:path>
              </a:pathLst>
            </a:custGeom>
            <a:solidFill>
              <a:srgbClr val="3498DB"/>
            </a:solidFill>
            <a:ln w="7600" cap="flat">
              <a:solidFill>
                <a:srgbClr val="3498DB"/>
              </a:solidFill>
              <a:bevel/>
            </a:ln>
          </p:spPr>
        </p:sp>
        <p:sp>
          <p:nvSpPr>
            <p:cNvPr id="36" name="Freeform 35"/>
            <p:cNvSpPr/>
            <p:nvPr/>
          </p:nvSpPr>
          <p:spPr>
            <a:xfrm>
              <a:off x="4016961" y="2304436"/>
              <a:ext cx="170864" cy="150950"/>
            </a:xfrm>
            <a:custGeom>
              <a:avLst/>
              <a:gdLst/>
              <a:ahLst/>
              <a:cxnLst/>
              <a:rect l="0" t="0" r="0" b="0"/>
              <a:pathLst>
                <a:path w="170864" h="150950">
                  <a:moveTo>
                    <a:pt x="0" y="150950"/>
                  </a:moveTo>
                  <a:lnTo>
                    <a:pt x="0" y="138198"/>
                  </a:lnTo>
                  <a:cubicBezTo>
                    <a:pt x="0" y="138198"/>
                    <a:pt x="-387" y="129947"/>
                    <a:pt x="15349" y="123646"/>
                  </a:cubicBezTo>
                  <a:cubicBezTo>
                    <a:pt x="31084" y="117345"/>
                    <a:pt x="54830" y="108719"/>
                    <a:pt x="56744" y="106693"/>
                  </a:cubicBezTo>
                  <a:cubicBezTo>
                    <a:pt x="58658" y="104669"/>
                    <a:pt x="60430" y="96192"/>
                    <a:pt x="66242" y="96192"/>
                  </a:cubicBezTo>
                  <a:cubicBezTo>
                    <a:pt x="66242" y="96192"/>
                    <a:pt x="68085" y="93792"/>
                    <a:pt x="66667" y="92292"/>
                  </a:cubicBezTo>
                  <a:cubicBezTo>
                    <a:pt x="65250" y="90792"/>
                    <a:pt x="62273" y="90042"/>
                    <a:pt x="61422" y="82091"/>
                  </a:cubicBezTo>
                  <a:cubicBezTo>
                    <a:pt x="60571" y="74139"/>
                    <a:pt x="60571" y="74289"/>
                    <a:pt x="58729" y="74289"/>
                  </a:cubicBezTo>
                  <a:cubicBezTo>
                    <a:pt x="56886" y="74289"/>
                    <a:pt x="55468" y="73689"/>
                    <a:pt x="54192" y="68139"/>
                  </a:cubicBezTo>
                  <a:cubicBezTo>
                    <a:pt x="52916" y="62588"/>
                    <a:pt x="49230" y="50586"/>
                    <a:pt x="54476" y="50586"/>
                  </a:cubicBezTo>
                  <a:cubicBezTo>
                    <a:pt x="54476" y="50586"/>
                    <a:pt x="55752" y="51186"/>
                    <a:pt x="54476" y="48786"/>
                  </a:cubicBezTo>
                  <a:cubicBezTo>
                    <a:pt x="53200" y="46386"/>
                    <a:pt x="51640" y="34834"/>
                    <a:pt x="51640" y="31234"/>
                  </a:cubicBezTo>
                  <a:cubicBezTo>
                    <a:pt x="51640" y="27633"/>
                    <a:pt x="51215" y="21932"/>
                    <a:pt x="55043" y="15181"/>
                  </a:cubicBezTo>
                  <a:cubicBezTo>
                    <a:pt x="58870" y="8430"/>
                    <a:pt x="60713" y="8280"/>
                    <a:pt x="63549" y="8280"/>
                  </a:cubicBezTo>
                  <a:cubicBezTo>
                    <a:pt x="66384" y="8280"/>
                    <a:pt x="63832" y="4230"/>
                    <a:pt x="74039" y="1380"/>
                  </a:cubicBezTo>
                  <a:cubicBezTo>
                    <a:pt x="84246" y="-1471"/>
                    <a:pt x="94453" y="629"/>
                    <a:pt x="100265" y="2880"/>
                  </a:cubicBezTo>
                  <a:cubicBezTo>
                    <a:pt x="106078" y="5130"/>
                    <a:pt x="110898" y="7980"/>
                    <a:pt x="114300" y="14131"/>
                  </a:cubicBezTo>
                  <a:cubicBezTo>
                    <a:pt x="117703" y="20282"/>
                    <a:pt x="119545" y="27483"/>
                    <a:pt x="118553" y="35134"/>
                  </a:cubicBezTo>
                  <a:cubicBezTo>
                    <a:pt x="117561" y="42785"/>
                    <a:pt x="117703" y="47886"/>
                    <a:pt x="116143" y="50436"/>
                  </a:cubicBezTo>
                  <a:cubicBezTo>
                    <a:pt x="116143" y="50436"/>
                    <a:pt x="115151" y="51486"/>
                    <a:pt x="117135" y="50586"/>
                  </a:cubicBezTo>
                  <a:cubicBezTo>
                    <a:pt x="119120" y="49686"/>
                    <a:pt x="120254" y="54187"/>
                    <a:pt x="119261" y="59737"/>
                  </a:cubicBezTo>
                  <a:cubicBezTo>
                    <a:pt x="118270" y="65288"/>
                    <a:pt x="116285" y="74289"/>
                    <a:pt x="113875" y="74889"/>
                  </a:cubicBezTo>
                  <a:cubicBezTo>
                    <a:pt x="111465" y="75475"/>
                    <a:pt x="110756" y="74889"/>
                    <a:pt x="110756" y="74889"/>
                  </a:cubicBezTo>
                  <a:cubicBezTo>
                    <a:pt x="110756" y="74889"/>
                    <a:pt x="110331" y="76390"/>
                    <a:pt x="110047" y="79390"/>
                  </a:cubicBezTo>
                  <a:cubicBezTo>
                    <a:pt x="109764" y="82390"/>
                    <a:pt x="109764" y="88991"/>
                    <a:pt x="106928" y="90792"/>
                  </a:cubicBezTo>
                  <a:cubicBezTo>
                    <a:pt x="104093" y="92592"/>
                    <a:pt x="105369" y="93792"/>
                    <a:pt x="105085" y="95292"/>
                  </a:cubicBezTo>
                  <a:cubicBezTo>
                    <a:pt x="104802" y="96792"/>
                    <a:pt x="106787" y="95292"/>
                    <a:pt x="108346" y="97993"/>
                  </a:cubicBezTo>
                  <a:cubicBezTo>
                    <a:pt x="109905" y="100693"/>
                    <a:pt x="110614" y="104144"/>
                    <a:pt x="112599" y="105794"/>
                  </a:cubicBezTo>
                  <a:cubicBezTo>
                    <a:pt x="114584" y="107444"/>
                    <a:pt x="148607" y="120796"/>
                    <a:pt x="156121" y="124246"/>
                  </a:cubicBezTo>
                  <a:cubicBezTo>
                    <a:pt x="163634" y="127697"/>
                    <a:pt x="170155" y="131147"/>
                    <a:pt x="170864" y="137898"/>
                  </a:cubicBezTo>
                  <a:lnTo>
                    <a:pt x="170864" y="150649"/>
                  </a:lnTo>
                  <a:lnTo>
                    <a:pt x="0" y="150950"/>
                  </a:lnTo>
                  <a:close/>
                </a:path>
              </a:pathLst>
            </a:custGeom>
            <a:solidFill>
              <a:srgbClr val="3498DB"/>
            </a:solidFill>
            <a:ln w="7600" cap="flat">
              <a:solidFill>
                <a:srgbClr val="3498DB"/>
              </a:solidFill>
              <a:bevel/>
            </a:ln>
          </p:spPr>
        </p:sp>
        <p:sp>
          <p:nvSpPr>
            <p:cNvPr id="37" name="Freeform 36"/>
            <p:cNvSpPr/>
            <p:nvPr/>
          </p:nvSpPr>
          <p:spPr>
            <a:xfrm>
              <a:off x="4215359" y="2304436"/>
              <a:ext cx="170864" cy="150950"/>
            </a:xfrm>
            <a:custGeom>
              <a:avLst/>
              <a:gdLst/>
              <a:ahLst/>
              <a:cxnLst/>
              <a:rect l="0" t="0" r="0" b="0"/>
              <a:pathLst>
                <a:path w="170864" h="150950">
                  <a:moveTo>
                    <a:pt x="0" y="150950"/>
                  </a:moveTo>
                  <a:lnTo>
                    <a:pt x="0" y="138198"/>
                  </a:lnTo>
                  <a:cubicBezTo>
                    <a:pt x="0" y="138198"/>
                    <a:pt x="-387" y="129947"/>
                    <a:pt x="15349" y="123646"/>
                  </a:cubicBezTo>
                  <a:cubicBezTo>
                    <a:pt x="31084" y="117345"/>
                    <a:pt x="54830" y="108719"/>
                    <a:pt x="56744" y="106693"/>
                  </a:cubicBezTo>
                  <a:cubicBezTo>
                    <a:pt x="58658" y="104669"/>
                    <a:pt x="60430" y="96192"/>
                    <a:pt x="66242" y="96192"/>
                  </a:cubicBezTo>
                  <a:cubicBezTo>
                    <a:pt x="66242" y="96192"/>
                    <a:pt x="68085" y="93792"/>
                    <a:pt x="66667" y="92292"/>
                  </a:cubicBezTo>
                  <a:cubicBezTo>
                    <a:pt x="65250" y="90792"/>
                    <a:pt x="62273" y="90042"/>
                    <a:pt x="61422" y="82091"/>
                  </a:cubicBezTo>
                  <a:cubicBezTo>
                    <a:pt x="60571" y="74139"/>
                    <a:pt x="60571" y="74289"/>
                    <a:pt x="58729" y="74289"/>
                  </a:cubicBezTo>
                  <a:cubicBezTo>
                    <a:pt x="56886" y="74289"/>
                    <a:pt x="55468" y="73689"/>
                    <a:pt x="54192" y="68139"/>
                  </a:cubicBezTo>
                  <a:cubicBezTo>
                    <a:pt x="52916" y="62588"/>
                    <a:pt x="49230" y="50586"/>
                    <a:pt x="54476" y="50586"/>
                  </a:cubicBezTo>
                  <a:cubicBezTo>
                    <a:pt x="54476" y="50586"/>
                    <a:pt x="55752" y="51186"/>
                    <a:pt x="54476" y="48786"/>
                  </a:cubicBezTo>
                  <a:cubicBezTo>
                    <a:pt x="53200" y="46386"/>
                    <a:pt x="51640" y="34834"/>
                    <a:pt x="51640" y="31234"/>
                  </a:cubicBezTo>
                  <a:cubicBezTo>
                    <a:pt x="51640" y="27633"/>
                    <a:pt x="51215" y="21932"/>
                    <a:pt x="55043" y="15181"/>
                  </a:cubicBezTo>
                  <a:cubicBezTo>
                    <a:pt x="58870" y="8430"/>
                    <a:pt x="60713" y="8280"/>
                    <a:pt x="63549" y="8280"/>
                  </a:cubicBezTo>
                  <a:cubicBezTo>
                    <a:pt x="66384" y="8280"/>
                    <a:pt x="63832" y="4230"/>
                    <a:pt x="74039" y="1380"/>
                  </a:cubicBezTo>
                  <a:cubicBezTo>
                    <a:pt x="84246" y="-1471"/>
                    <a:pt x="94453" y="629"/>
                    <a:pt x="100265" y="2880"/>
                  </a:cubicBezTo>
                  <a:cubicBezTo>
                    <a:pt x="106078" y="5130"/>
                    <a:pt x="110898" y="7980"/>
                    <a:pt x="114300" y="14131"/>
                  </a:cubicBezTo>
                  <a:cubicBezTo>
                    <a:pt x="117703" y="20282"/>
                    <a:pt x="119545" y="27483"/>
                    <a:pt x="118553" y="35134"/>
                  </a:cubicBezTo>
                  <a:cubicBezTo>
                    <a:pt x="117561" y="42785"/>
                    <a:pt x="117703" y="47886"/>
                    <a:pt x="116143" y="50436"/>
                  </a:cubicBezTo>
                  <a:cubicBezTo>
                    <a:pt x="116143" y="50436"/>
                    <a:pt x="115151" y="51486"/>
                    <a:pt x="117135" y="50586"/>
                  </a:cubicBezTo>
                  <a:cubicBezTo>
                    <a:pt x="119120" y="49686"/>
                    <a:pt x="120254" y="54187"/>
                    <a:pt x="119261" y="59737"/>
                  </a:cubicBezTo>
                  <a:cubicBezTo>
                    <a:pt x="118270" y="65288"/>
                    <a:pt x="116285" y="74289"/>
                    <a:pt x="113875" y="74889"/>
                  </a:cubicBezTo>
                  <a:cubicBezTo>
                    <a:pt x="111465" y="75475"/>
                    <a:pt x="110756" y="74889"/>
                    <a:pt x="110756" y="74889"/>
                  </a:cubicBezTo>
                  <a:cubicBezTo>
                    <a:pt x="110756" y="74889"/>
                    <a:pt x="110331" y="76390"/>
                    <a:pt x="110047" y="79390"/>
                  </a:cubicBezTo>
                  <a:cubicBezTo>
                    <a:pt x="109764" y="82390"/>
                    <a:pt x="109764" y="88991"/>
                    <a:pt x="106928" y="90792"/>
                  </a:cubicBezTo>
                  <a:cubicBezTo>
                    <a:pt x="104093" y="92592"/>
                    <a:pt x="105369" y="93792"/>
                    <a:pt x="105085" y="95292"/>
                  </a:cubicBezTo>
                  <a:cubicBezTo>
                    <a:pt x="104802" y="96792"/>
                    <a:pt x="106787" y="95292"/>
                    <a:pt x="108346" y="97993"/>
                  </a:cubicBezTo>
                  <a:cubicBezTo>
                    <a:pt x="109905" y="100693"/>
                    <a:pt x="110614" y="104144"/>
                    <a:pt x="112599" y="105794"/>
                  </a:cubicBezTo>
                  <a:cubicBezTo>
                    <a:pt x="114584" y="107444"/>
                    <a:pt x="148607" y="120796"/>
                    <a:pt x="156121" y="124246"/>
                  </a:cubicBezTo>
                  <a:cubicBezTo>
                    <a:pt x="163634" y="127697"/>
                    <a:pt x="170155" y="131147"/>
                    <a:pt x="170864" y="137898"/>
                  </a:cubicBezTo>
                  <a:lnTo>
                    <a:pt x="170864" y="150649"/>
                  </a:lnTo>
                  <a:lnTo>
                    <a:pt x="0" y="150950"/>
                  </a:lnTo>
                  <a:close/>
                </a:path>
              </a:pathLst>
            </a:custGeom>
            <a:solidFill>
              <a:srgbClr val="3498DB"/>
            </a:solidFill>
            <a:ln w="7600" cap="flat">
              <a:solidFill>
                <a:srgbClr val="3498DB"/>
              </a:solidFill>
              <a:bevel/>
            </a:ln>
          </p:spPr>
        </p:sp>
        <p:sp>
          <p:nvSpPr>
            <p:cNvPr id="38" name="Freeform 37"/>
            <p:cNvSpPr/>
            <p:nvPr/>
          </p:nvSpPr>
          <p:spPr>
            <a:xfrm>
              <a:off x="3421773" y="2509637"/>
              <a:ext cx="170864" cy="150950"/>
            </a:xfrm>
            <a:custGeom>
              <a:avLst/>
              <a:gdLst/>
              <a:ahLst/>
              <a:cxnLst/>
              <a:rect l="0" t="0" r="0" b="0"/>
              <a:pathLst>
                <a:path w="170864" h="150950">
                  <a:moveTo>
                    <a:pt x="0" y="150950"/>
                  </a:moveTo>
                  <a:lnTo>
                    <a:pt x="0" y="138198"/>
                  </a:lnTo>
                  <a:cubicBezTo>
                    <a:pt x="0" y="138198"/>
                    <a:pt x="-387" y="129947"/>
                    <a:pt x="15349" y="123646"/>
                  </a:cubicBezTo>
                  <a:cubicBezTo>
                    <a:pt x="31084" y="117345"/>
                    <a:pt x="54830" y="108719"/>
                    <a:pt x="56744" y="106693"/>
                  </a:cubicBezTo>
                  <a:cubicBezTo>
                    <a:pt x="58658" y="104669"/>
                    <a:pt x="60430" y="96192"/>
                    <a:pt x="66242" y="96192"/>
                  </a:cubicBezTo>
                  <a:cubicBezTo>
                    <a:pt x="66242" y="96192"/>
                    <a:pt x="68085" y="93792"/>
                    <a:pt x="66667" y="92292"/>
                  </a:cubicBezTo>
                  <a:cubicBezTo>
                    <a:pt x="65250" y="90792"/>
                    <a:pt x="62273" y="90042"/>
                    <a:pt x="61422" y="82091"/>
                  </a:cubicBezTo>
                  <a:cubicBezTo>
                    <a:pt x="60571" y="74139"/>
                    <a:pt x="60571" y="74289"/>
                    <a:pt x="58729" y="74289"/>
                  </a:cubicBezTo>
                  <a:cubicBezTo>
                    <a:pt x="56886" y="74289"/>
                    <a:pt x="55468" y="73689"/>
                    <a:pt x="54192" y="68139"/>
                  </a:cubicBezTo>
                  <a:cubicBezTo>
                    <a:pt x="52916" y="62588"/>
                    <a:pt x="49230" y="50586"/>
                    <a:pt x="54476" y="50586"/>
                  </a:cubicBezTo>
                  <a:cubicBezTo>
                    <a:pt x="54476" y="50586"/>
                    <a:pt x="55752" y="51186"/>
                    <a:pt x="54476" y="48786"/>
                  </a:cubicBezTo>
                  <a:cubicBezTo>
                    <a:pt x="53200" y="46386"/>
                    <a:pt x="51640" y="34834"/>
                    <a:pt x="51640" y="31234"/>
                  </a:cubicBezTo>
                  <a:cubicBezTo>
                    <a:pt x="51640" y="27633"/>
                    <a:pt x="51215" y="21932"/>
                    <a:pt x="55043" y="15181"/>
                  </a:cubicBezTo>
                  <a:cubicBezTo>
                    <a:pt x="58870" y="8430"/>
                    <a:pt x="60713" y="8280"/>
                    <a:pt x="63549" y="8280"/>
                  </a:cubicBezTo>
                  <a:cubicBezTo>
                    <a:pt x="66384" y="8280"/>
                    <a:pt x="63832" y="4230"/>
                    <a:pt x="74039" y="1380"/>
                  </a:cubicBezTo>
                  <a:cubicBezTo>
                    <a:pt x="84246" y="-1471"/>
                    <a:pt x="94453" y="629"/>
                    <a:pt x="100265" y="2880"/>
                  </a:cubicBezTo>
                  <a:cubicBezTo>
                    <a:pt x="106078" y="5130"/>
                    <a:pt x="110898" y="7980"/>
                    <a:pt x="114300" y="14131"/>
                  </a:cubicBezTo>
                  <a:cubicBezTo>
                    <a:pt x="117703" y="20282"/>
                    <a:pt x="119545" y="27483"/>
                    <a:pt x="118553" y="35134"/>
                  </a:cubicBezTo>
                  <a:cubicBezTo>
                    <a:pt x="117561" y="42785"/>
                    <a:pt x="117703" y="47886"/>
                    <a:pt x="116143" y="50436"/>
                  </a:cubicBezTo>
                  <a:cubicBezTo>
                    <a:pt x="116143" y="50436"/>
                    <a:pt x="115151" y="51486"/>
                    <a:pt x="117135" y="50586"/>
                  </a:cubicBezTo>
                  <a:cubicBezTo>
                    <a:pt x="119120" y="49686"/>
                    <a:pt x="120254" y="54187"/>
                    <a:pt x="119261" y="59737"/>
                  </a:cubicBezTo>
                  <a:cubicBezTo>
                    <a:pt x="118270" y="65288"/>
                    <a:pt x="116285" y="74289"/>
                    <a:pt x="113875" y="74889"/>
                  </a:cubicBezTo>
                  <a:cubicBezTo>
                    <a:pt x="111465" y="75475"/>
                    <a:pt x="110756" y="74889"/>
                    <a:pt x="110756" y="74889"/>
                  </a:cubicBezTo>
                  <a:cubicBezTo>
                    <a:pt x="110756" y="74889"/>
                    <a:pt x="110331" y="76390"/>
                    <a:pt x="110047" y="79390"/>
                  </a:cubicBezTo>
                  <a:cubicBezTo>
                    <a:pt x="109764" y="82390"/>
                    <a:pt x="109764" y="88991"/>
                    <a:pt x="106928" y="90792"/>
                  </a:cubicBezTo>
                  <a:cubicBezTo>
                    <a:pt x="104093" y="92592"/>
                    <a:pt x="105369" y="93792"/>
                    <a:pt x="105085" y="95292"/>
                  </a:cubicBezTo>
                  <a:cubicBezTo>
                    <a:pt x="104802" y="96792"/>
                    <a:pt x="106787" y="95292"/>
                    <a:pt x="108346" y="97993"/>
                  </a:cubicBezTo>
                  <a:cubicBezTo>
                    <a:pt x="109905" y="100693"/>
                    <a:pt x="110614" y="104144"/>
                    <a:pt x="112599" y="105794"/>
                  </a:cubicBezTo>
                  <a:cubicBezTo>
                    <a:pt x="114584" y="107444"/>
                    <a:pt x="148607" y="120796"/>
                    <a:pt x="156121" y="124246"/>
                  </a:cubicBezTo>
                  <a:cubicBezTo>
                    <a:pt x="163634" y="127697"/>
                    <a:pt x="170155" y="131147"/>
                    <a:pt x="170864" y="137898"/>
                  </a:cubicBezTo>
                  <a:lnTo>
                    <a:pt x="170864" y="150649"/>
                  </a:lnTo>
                  <a:lnTo>
                    <a:pt x="0" y="150950"/>
                  </a:lnTo>
                  <a:close/>
                </a:path>
              </a:pathLst>
            </a:custGeom>
            <a:solidFill>
              <a:srgbClr val="3498DB"/>
            </a:solidFill>
            <a:ln w="7600" cap="flat">
              <a:solidFill>
                <a:srgbClr val="3498DB"/>
              </a:solidFill>
              <a:bevel/>
            </a:ln>
          </p:spPr>
        </p:sp>
        <p:sp>
          <p:nvSpPr>
            <p:cNvPr id="39" name="Freeform 38"/>
            <p:cNvSpPr/>
            <p:nvPr/>
          </p:nvSpPr>
          <p:spPr>
            <a:xfrm>
              <a:off x="3620169" y="2509637"/>
              <a:ext cx="170864" cy="150950"/>
            </a:xfrm>
            <a:custGeom>
              <a:avLst/>
              <a:gdLst/>
              <a:ahLst/>
              <a:cxnLst/>
              <a:rect l="0" t="0" r="0" b="0"/>
              <a:pathLst>
                <a:path w="170864" h="150950">
                  <a:moveTo>
                    <a:pt x="0" y="150950"/>
                  </a:moveTo>
                  <a:lnTo>
                    <a:pt x="0" y="138198"/>
                  </a:lnTo>
                  <a:cubicBezTo>
                    <a:pt x="0" y="138198"/>
                    <a:pt x="-387" y="129947"/>
                    <a:pt x="15349" y="123646"/>
                  </a:cubicBezTo>
                  <a:cubicBezTo>
                    <a:pt x="31084" y="117345"/>
                    <a:pt x="54830" y="108719"/>
                    <a:pt x="56744" y="106693"/>
                  </a:cubicBezTo>
                  <a:cubicBezTo>
                    <a:pt x="58658" y="104669"/>
                    <a:pt x="60430" y="96192"/>
                    <a:pt x="66242" y="96192"/>
                  </a:cubicBezTo>
                  <a:cubicBezTo>
                    <a:pt x="66242" y="96192"/>
                    <a:pt x="68085" y="93792"/>
                    <a:pt x="66667" y="92292"/>
                  </a:cubicBezTo>
                  <a:cubicBezTo>
                    <a:pt x="65250" y="90792"/>
                    <a:pt x="62273" y="90042"/>
                    <a:pt x="61422" y="82091"/>
                  </a:cubicBezTo>
                  <a:cubicBezTo>
                    <a:pt x="60571" y="74139"/>
                    <a:pt x="60571" y="74289"/>
                    <a:pt x="58729" y="74289"/>
                  </a:cubicBezTo>
                  <a:cubicBezTo>
                    <a:pt x="56886" y="74289"/>
                    <a:pt x="55468" y="73689"/>
                    <a:pt x="54192" y="68139"/>
                  </a:cubicBezTo>
                  <a:cubicBezTo>
                    <a:pt x="52916" y="62588"/>
                    <a:pt x="49230" y="50586"/>
                    <a:pt x="54476" y="50586"/>
                  </a:cubicBezTo>
                  <a:cubicBezTo>
                    <a:pt x="54476" y="50586"/>
                    <a:pt x="55752" y="51186"/>
                    <a:pt x="54476" y="48786"/>
                  </a:cubicBezTo>
                  <a:cubicBezTo>
                    <a:pt x="53200" y="46386"/>
                    <a:pt x="51640" y="34834"/>
                    <a:pt x="51640" y="31234"/>
                  </a:cubicBezTo>
                  <a:cubicBezTo>
                    <a:pt x="51640" y="27633"/>
                    <a:pt x="51215" y="21932"/>
                    <a:pt x="55043" y="15181"/>
                  </a:cubicBezTo>
                  <a:cubicBezTo>
                    <a:pt x="58870" y="8430"/>
                    <a:pt x="60713" y="8280"/>
                    <a:pt x="63549" y="8280"/>
                  </a:cubicBezTo>
                  <a:cubicBezTo>
                    <a:pt x="66384" y="8280"/>
                    <a:pt x="63832" y="4230"/>
                    <a:pt x="74039" y="1380"/>
                  </a:cubicBezTo>
                  <a:cubicBezTo>
                    <a:pt x="84246" y="-1471"/>
                    <a:pt x="94453" y="629"/>
                    <a:pt x="100265" y="2880"/>
                  </a:cubicBezTo>
                  <a:cubicBezTo>
                    <a:pt x="106078" y="5130"/>
                    <a:pt x="110898" y="7980"/>
                    <a:pt x="114300" y="14131"/>
                  </a:cubicBezTo>
                  <a:cubicBezTo>
                    <a:pt x="117703" y="20282"/>
                    <a:pt x="119545" y="27483"/>
                    <a:pt x="118553" y="35134"/>
                  </a:cubicBezTo>
                  <a:cubicBezTo>
                    <a:pt x="117561" y="42785"/>
                    <a:pt x="117703" y="47886"/>
                    <a:pt x="116143" y="50436"/>
                  </a:cubicBezTo>
                  <a:cubicBezTo>
                    <a:pt x="116143" y="50436"/>
                    <a:pt x="115151" y="51486"/>
                    <a:pt x="117135" y="50586"/>
                  </a:cubicBezTo>
                  <a:cubicBezTo>
                    <a:pt x="119120" y="49686"/>
                    <a:pt x="120254" y="54187"/>
                    <a:pt x="119261" y="59737"/>
                  </a:cubicBezTo>
                  <a:cubicBezTo>
                    <a:pt x="118270" y="65288"/>
                    <a:pt x="116285" y="74289"/>
                    <a:pt x="113875" y="74889"/>
                  </a:cubicBezTo>
                  <a:cubicBezTo>
                    <a:pt x="111465" y="75475"/>
                    <a:pt x="110756" y="74889"/>
                    <a:pt x="110756" y="74889"/>
                  </a:cubicBezTo>
                  <a:cubicBezTo>
                    <a:pt x="110756" y="74889"/>
                    <a:pt x="110331" y="76390"/>
                    <a:pt x="110047" y="79390"/>
                  </a:cubicBezTo>
                  <a:cubicBezTo>
                    <a:pt x="109764" y="82390"/>
                    <a:pt x="109764" y="88991"/>
                    <a:pt x="106928" y="90792"/>
                  </a:cubicBezTo>
                  <a:cubicBezTo>
                    <a:pt x="104093" y="92592"/>
                    <a:pt x="105369" y="93792"/>
                    <a:pt x="105085" y="95292"/>
                  </a:cubicBezTo>
                  <a:cubicBezTo>
                    <a:pt x="104802" y="96792"/>
                    <a:pt x="106787" y="95292"/>
                    <a:pt x="108346" y="97993"/>
                  </a:cubicBezTo>
                  <a:cubicBezTo>
                    <a:pt x="109905" y="100693"/>
                    <a:pt x="110614" y="104144"/>
                    <a:pt x="112599" y="105794"/>
                  </a:cubicBezTo>
                  <a:cubicBezTo>
                    <a:pt x="114584" y="107444"/>
                    <a:pt x="148607" y="120796"/>
                    <a:pt x="156121" y="124246"/>
                  </a:cubicBezTo>
                  <a:cubicBezTo>
                    <a:pt x="163634" y="127697"/>
                    <a:pt x="170155" y="131147"/>
                    <a:pt x="170864" y="137898"/>
                  </a:cubicBezTo>
                  <a:lnTo>
                    <a:pt x="170864" y="150649"/>
                  </a:lnTo>
                  <a:lnTo>
                    <a:pt x="0" y="150950"/>
                  </a:lnTo>
                  <a:close/>
                </a:path>
              </a:pathLst>
            </a:custGeom>
            <a:solidFill>
              <a:srgbClr val="3498DB"/>
            </a:solidFill>
            <a:ln w="7600" cap="flat">
              <a:solidFill>
                <a:srgbClr val="3498DB"/>
              </a:solidFill>
              <a:bevel/>
            </a:ln>
          </p:spPr>
        </p:sp>
        <p:sp>
          <p:nvSpPr>
            <p:cNvPr id="40" name="Freeform 39"/>
            <p:cNvSpPr/>
            <p:nvPr/>
          </p:nvSpPr>
          <p:spPr>
            <a:xfrm>
              <a:off x="3818566" y="2509637"/>
              <a:ext cx="170864" cy="150950"/>
            </a:xfrm>
            <a:custGeom>
              <a:avLst/>
              <a:gdLst/>
              <a:ahLst/>
              <a:cxnLst/>
              <a:rect l="0" t="0" r="0" b="0"/>
              <a:pathLst>
                <a:path w="170864" h="150950">
                  <a:moveTo>
                    <a:pt x="0" y="150950"/>
                  </a:moveTo>
                  <a:lnTo>
                    <a:pt x="0" y="138198"/>
                  </a:lnTo>
                  <a:cubicBezTo>
                    <a:pt x="0" y="138198"/>
                    <a:pt x="-387" y="129947"/>
                    <a:pt x="15349" y="123646"/>
                  </a:cubicBezTo>
                  <a:cubicBezTo>
                    <a:pt x="31084" y="117345"/>
                    <a:pt x="54830" y="108719"/>
                    <a:pt x="56744" y="106693"/>
                  </a:cubicBezTo>
                  <a:cubicBezTo>
                    <a:pt x="58658" y="104669"/>
                    <a:pt x="60430" y="96192"/>
                    <a:pt x="66242" y="96192"/>
                  </a:cubicBezTo>
                  <a:cubicBezTo>
                    <a:pt x="66242" y="96192"/>
                    <a:pt x="68085" y="93792"/>
                    <a:pt x="66667" y="92292"/>
                  </a:cubicBezTo>
                  <a:cubicBezTo>
                    <a:pt x="65250" y="90792"/>
                    <a:pt x="62273" y="90042"/>
                    <a:pt x="61422" y="82091"/>
                  </a:cubicBezTo>
                  <a:cubicBezTo>
                    <a:pt x="60571" y="74139"/>
                    <a:pt x="60571" y="74289"/>
                    <a:pt x="58729" y="74289"/>
                  </a:cubicBezTo>
                  <a:cubicBezTo>
                    <a:pt x="56886" y="74289"/>
                    <a:pt x="55468" y="73689"/>
                    <a:pt x="54192" y="68139"/>
                  </a:cubicBezTo>
                  <a:cubicBezTo>
                    <a:pt x="52916" y="62588"/>
                    <a:pt x="49230" y="50586"/>
                    <a:pt x="54476" y="50586"/>
                  </a:cubicBezTo>
                  <a:cubicBezTo>
                    <a:pt x="54476" y="50586"/>
                    <a:pt x="55752" y="51186"/>
                    <a:pt x="54476" y="48786"/>
                  </a:cubicBezTo>
                  <a:cubicBezTo>
                    <a:pt x="53200" y="46386"/>
                    <a:pt x="51640" y="34834"/>
                    <a:pt x="51640" y="31234"/>
                  </a:cubicBezTo>
                  <a:cubicBezTo>
                    <a:pt x="51640" y="27633"/>
                    <a:pt x="51215" y="21932"/>
                    <a:pt x="55043" y="15181"/>
                  </a:cubicBezTo>
                  <a:cubicBezTo>
                    <a:pt x="58870" y="8430"/>
                    <a:pt x="60713" y="8280"/>
                    <a:pt x="63549" y="8280"/>
                  </a:cubicBezTo>
                  <a:cubicBezTo>
                    <a:pt x="66384" y="8280"/>
                    <a:pt x="63832" y="4230"/>
                    <a:pt x="74039" y="1380"/>
                  </a:cubicBezTo>
                  <a:cubicBezTo>
                    <a:pt x="84246" y="-1471"/>
                    <a:pt x="94453" y="629"/>
                    <a:pt x="100265" y="2880"/>
                  </a:cubicBezTo>
                  <a:cubicBezTo>
                    <a:pt x="106078" y="5130"/>
                    <a:pt x="110898" y="7980"/>
                    <a:pt x="114300" y="14131"/>
                  </a:cubicBezTo>
                  <a:cubicBezTo>
                    <a:pt x="117703" y="20282"/>
                    <a:pt x="119545" y="27483"/>
                    <a:pt x="118553" y="35134"/>
                  </a:cubicBezTo>
                  <a:cubicBezTo>
                    <a:pt x="117561" y="42785"/>
                    <a:pt x="117703" y="47886"/>
                    <a:pt x="116143" y="50436"/>
                  </a:cubicBezTo>
                  <a:cubicBezTo>
                    <a:pt x="116143" y="50436"/>
                    <a:pt x="115151" y="51486"/>
                    <a:pt x="117135" y="50586"/>
                  </a:cubicBezTo>
                  <a:cubicBezTo>
                    <a:pt x="119120" y="49686"/>
                    <a:pt x="120254" y="54187"/>
                    <a:pt x="119261" y="59737"/>
                  </a:cubicBezTo>
                  <a:cubicBezTo>
                    <a:pt x="118270" y="65288"/>
                    <a:pt x="116285" y="74289"/>
                    <a:pt x="113875" y="74889"/>
                  </a:cubicBezTo>
                  <a:cubicBezTo>
                    <a:pt x="111465" y="75475"/>
                    <a:pt x="110756" y="74889"/>
                    <a:pt x="110756" y="74889"/>
                  </a:cubicBezTo>
                  <a:cubicBezTo>
                    <a:pt x="110756" y="74889"/>
                    <a:pt x="110331" y="76390"/>
                    <a:pt x="110047" y="79390"/>
                  </a:cubicBezTo>
                  <a:cubicBezTo>
                    <a:pt x="109764" y="82390"/>
                    <a:pt x="109764" y="88991"/>
                    <a:pt x="106928" y="90792"/>
                  </a:cubicBezTo>
                  <a:cubicBezTo>
                    <a:pt x="104093" y="92592"/>
                    <a:pt x="105369" y="93792"/>
                    <a:pt x="105085" y="95292"/>
                  </a:cubicBezTo>
                  <a:cubicBezTo>
                    <a:pt x="104802" y="96792"/>
                    <a:pt x="106787" y="95292"/>
                    <a:pt x="108346" y="97993"/>
                  </a:cubicBezTo>
                  <a:cubicBezTo>
                    <a:pt x="109905" y="100693"/>
                    <a:pt x="110614" y="104144"/>
                    <a:pt x="112599" y="105794"/>
                  </a:cubicBezTo>
                  <a:cubicBezTo>
                    <a:pt x="114584" y="107444"/>
                    <a:pt x="148607" y="120796"/>
                    <a:pt x="156121" y="124246"/>
                  </a:cubicBezTo>
                  <a:cubicBezTo>
                    <a:pt x="163634" y="127697"/>
                    <a:pt x="170155" y="131147"/>
                    <a:pt x="170864" y="137898"/>
                  </a:cubicBezTo>
                  <a:lnTo>
                    <a:pt x="170864" y="150649"/>
                  </a:lnTo>
                  <a:lnTo>
                    <a:pt x="0" y="150950"/>
                  </a:lnTo>
                  <a:close/>
                </a:path>
              </a:pathLst>
            </a:custGeom>
            <a:solidFill>
              <a:srgbClr val="3498DB"/>
            </a:solidFill>
            <a:ln w="7600" cap="flat">
              <a:solidFill>
                <a:srgbClr val="3498DB"/>
              </a:solidFill>
              <a:bevel/>
            </a:ln>
          </p:spPr>
        </p:sp>
        <p:sp>
          <p:nvSpPr>
            <p:cNvPr id="41" name="Freeform 40"/>
            <p:cNvSpPr/>
            <p:nvPr/>
          </p:nvSpPr>
          <p:spPr>
            <a:xfrm>
              <a:off x="4016961" y="2509637"/>
              <a:ext cx="170864" cy="150950"/>
            </a:xfrm>
            <a:custGeom>
              <a:avLst/>
              <a:gdLst/>
              <a:ahLst/>
              <a:cxnLst/>
              <a:rect l="0" t="0" r="0" b="0"/>
              <a:pathLst>
                <a:path w="170864" h="150950">
                  <a:moveTo>
                    <a:pt x="0" y="150950"/>
                  </a:moveTo>
                  <a:lnTo>
                    <a:pt x="0" y="138198"/>
                  </a:lnTo>
                  <a:cubicBezTo>
                    <a:pt x="0" y="138198"/>
                    <a:pt x="-387" y="129947"/>
                    <a:pt x="15349" y="123646"/>
                  </a:cubicBezTo>
                  <a:cubicBezTo>
                    <a:pt x="31084" y="117345"/>
                    <a:pt x="54830" y="108719"/>
                    <a:pt x="56744" y="106693"/>
                  </a:cubicBezTo>
                  <a:cubicBezTo>
                    <a:pt x="58658" y="104669"/>
                    <a:pt x="60430" y="96192"/>
                    <a:pt x="66242" y="96192"/>
                  </a:cubicBezTo>
                  <a:cubicBezTo>
                    <a:pt x="66242" y="96192"/>
                    <a:pt x="68085" y="93792"/>
                    <a:pt x="66667" y="92292"/>
                  </a:cubicBezTo>
                  <a:cubicBezTo>
                    <a:pt x="65250" y="90792"/>
                    <a:pt x="62273" y="90042"/>
                    <a:pt x="61422" y="82091"/>
                  </a:cubicBezTo>
                  <a:cubicBezTo>
                    <a:pt x="60571" y="74139"/>
                    <a:pt x="60571" y="74289"/>
                    <a:pt x="58729" y="74289"/>
                  </a:cubicBezTo>
                  <a:cubicBezTo>
                    <a:pt x="56886" y="74289"/>
                    <a:pt x="55468" y="73689"/>
                    <a:pt x="54192" y="68139"/>
                  </a:cubicBezTo>
                  <a:cubicBezTo>
                    <a:pt x="52916" y="62588"/>
                    <a:pt x="49230" y="50586"/>
                    <a:pt x="54476" y="50586"/>
                  </a:cubicBezTo>
                  <a:cubicBezTo>
                    <a:pt x="54476" y="50586"/>
                    <a:pt x="55752" y="51186"/>
                    <a:pt x="54476" y="48786"/>
                  </a:cubicBezTo>
                  <a:cubicBezTo>
                    <a:pt x="53200" y="46386"/>
                    <a:pt x="51640" y="34834"/>
                    <a:pt x="51640" y="31234"/>
                  </a:cubicBezTo>
                  <a:cubicBezTo>
                    <a:pt x="51640" y="27633"/>
                    <a:pt x="51215" y="21932"/>
                    <a:pt x="55043" y="15181"/>
                  </a:cubicBezTo>
                  <a:cubicBezTo>
                    <a:pt x="58870" y="8430"/>
                    <a:pt x="60713" y="8280"/>
                    <a:pt x="63549" y="8280"/>
                  </a:cubicBezTo>
                  <a:cubicBezTo>
                    <a:pt x="66384" y="8280"/>
                    <a:pt x="63832" y="4230"/>
                    <a:pt x="74039" y="1380"/>
                  </a:cubicBezTo>
                  <a:cubicBezTo>
                    <a:pt x="84246" y="-1471"/>
                    <a:pt x="94453" y="629"/>
                    <a:pt x="100265" y="2880"/>
                  </a:cubicBezTo>
                  <a:cubicBezTo>
                    <a:pt x="106078" y="5130"/>
                    <a:pt x="110898" y="7980"/>
                    <a:pt x="114300" y="14131"/>
                  </a:cubicBezTo>
                  <a:cubicBezTo>
                    <a:pt x="117703" y="20282"/>
                    <a:pt x="119545" y="27483"/>
                    <a:pt x="118553" y="35134"/>
                  </a:cubicBezTo>
                  <a:cubicBezTo>
                    <a:pt x="117561" y="42785"/>
                    <a:pt x="117703" y="47886"/>
                    <a:pt x="116143" y="50436"/>
                  </a:cubicBezTo>
                  <a:cubicBezTo>
                    <a:pt x="116143" y="50436"/>
                    <a:pt x="115151" y="51486"/>
                    <a:pt x="117135" y="50586"/>
                  </a:cubicBezTo>
                  <a:cubicBezTo>
                    <a:pt x="119120" y="49686"/>
                    <a:pt x="120254" y="54187"/>
                    <a:pt x="119261" y="59737"/>
                  </a:cubicBezTo>
                  <a:cubicBezTo>
                    <a:pt x="118270" y="65288"/>
                    <a:pt x="116285" y="74289"/>
                    <a:pt x="113875" y="74889"/>
                  </a:cubicBezTo>
                  <a:cubicBezTo>
                    <a:pt x="111465" y="75475"/>
                    <a:pt x="110756" y="74889"/>
                    <a:pt x="110756" y="74889"/>
                  </a:cubicBezTo>
                  <a:cubicBezTo>
                    <a:pt x="110756" y="74889"/>
                    <a:pt x="110331" y="76390"/>
                    <a:pt x="110047" y="79390"/>
                  </a:cubicBezTo>
                  <a:cubicBezTo>
                    <a:pt x="109764" y="82390"/>
                    <a:pt x="109764" y="88991"/>
                    <a:pt x="106928" y="90792"/>
                  </a:cubicBezTo>
                  <a:cubicBezTo>
                    <a:pt x="104093" y="92592"/>
                    <a:pt x="105369" y="93792"/>
                    <a:pt x="105085" y="95292"/>
                  </a:cubicBezTo>
                  <a:cubicBezTo>
                    <a:pt x="104802" y="96792"/>
                    <a:pt x="106787" y="95292"/>
                    <a:pt x="108346" y="97993"/>
                  </a:cubicBezTo>
                  <a:cubicBezTo>
                    <a:pt x="109905" y="100693"/>
                    <a:pt x="110614" y="104144"/>
                    <a:pt x="112599" y="105794"/>
                  </a:cubicBezTo>
                  <a:cubicBezTo>
                    <a:pt x="114584" y="107444"/>
                    <a:pt x="148607" y="120796"/>
                    <a:pt x="156121" y="124246"/>
                  </a:cubicBezTo>
                  <a:cubicBezTo>
                    <a:pt x="163634" y="127697"/>
                    <a:pt x="170155" y="131147"/>
                    <a:pt x="170864" y="137898"/>
                  </a:cubicBezTo>
                  <a:lnTo>
                    <a:pt x="170864" y="150649"/>
                  </a:lnTo>
                  <a:lnTo>
                    <a:pt x="0" y="150950"/>
                  </a:lnTo>
                  <a:close/>
                </a:path>
              </a:pathLst>
            </a:custGeom>
            <a:solidFill>
              <a:srgbClr val="3498DB"/>
            </a:solidFill>
            <a:ln w="7600" cap="flat">
              <a:solidFill>
                <a:srgbClr val="3498DB"/>
              </a:solidFill>
              <a:bevel/>
            </a:ln>
          </p:spPr>
        </p:sp>
        <p:sp>
          <p:nvSpPr>
            <p:cNvPr id="42" name="Freeform 41"/>
            <p:cNvSpPr/>
            <p:nvPr/>
          </p:nvSpPr>
          <p:spPr>
            <a:xfrm>
              <a:off x="4215359" y="2509637"/>
              <a:ext cx="170864" cy="150950"/>
            </a:xfrm>
            <a:custGeom>
              <a:avLst/>
              <a:gdLst/>
              <a:ahLst/>
              <a:cxnLst/>
              <a:rect l="0" t="0" r="0" b="0"/>
              <a:pathLst>
                <a:path w="170864" h="150950">
                  <a:moveTo>
                    <a:pt x="0" y="150950"/>
                  </a:moveTo>
                  <a:lnTo>
                    <a:pt x="0" y="138198"/>
                  </a:lnTo>
                  <a:cubicBezTo>
                    <a:pt x="0" y="138198"/>
                    <a:pt x="-387" y="129947"/>
                    <a:pt x="15349" y="123646"/>
                  </a:cubicBezTo>
                  <a:cubicBezTo>
                    <a:pt x="31084" y="117345"/>
                    <a:pt x="54830" y="108719"/>
                    <a:pt x="56744" y="106693"/>
                  </a:cubicBezTo>
                  <a:cubicBezTo>
                    <a:pt x="58658" y="104669"/>
                    <a:pt x="60430" y="96192"/>
                    <a:pt x="66242" y="96192"/>
                  </a:cubicBezTo>
                  <a:cubicBezTo>
                    <a:pt x="66242" y="96192"/>
                    <a:pt x="68085" y="93792"/>
                    <a:pt x="66667" y="92292"/>
                  </a:cubicBezTo>
                  <a:cubicBezTo>
                    <a:pt x="65250" y="90792"/>
                    <a:pt x="62273" y="90042"/>
                    <a:pt x="61422" y="82091"/>
                  </a:cubicBezTo>
                  <a:cubicBezTo>
                    <a:pt x="60571" y="74139"/>
                    <a:pt x="60571" y="74289"/>
                    <a:pt x="58729" y="74289"/>
                  </a:cubicBezTo>
                  <a:cubicBezTo>
                    <a:pt x="56886" y="74289"/>
                    <a:pt x="55468" y="73689"/>
                    <a:pt x="54192" y="68139"/>
                  </a:cubicBezTo>
                  <a:cubicBezTo>
                    <a:pt x="52916" y="62588"/>
                    <a:pt x="49230" y="50586"/>
                    <a:pt x="54476" y="50586"/>
                  </a:cubicBezTo>
                  <a:cubicBezTo>
                    <a:pt x="54476" y="50586"/>
                    <a:pt x="55752" y="51186"/>
                    <a:pt x="54476" y="48786"/>
                  </a:cubicBezTo>
                  <a:cubicBezTo>
                    <a:pt x="53200" y="46386"/>
                    <a:pt x="51640" y="34834"/>
                    <a:pt x="51640" y="31234"/>
                  </a:cubicBezTo>
                  <a:cubicBezTo>
                    <a:pt x="51640" y="27633"/>
                    <a:pt x="51215" y="21932"/>
                    <a:pt x="55043" y="15181"/>
                  </a:cubicBezTo>
                  <a:cubicBezTo>
                    <a:pt x="58870" y="8430"/>
                    <a:pt x="60713" y="8280"/>
                    <a:pt x="63549" y="8280"/>
                  </a:cubicBezTo>
                  <a:cubicBezTo>
                    <a:pt x="66384" y="8280"/>
                    <a:pt x="63832" y="4230"/>
                    <a:pt x="74039" y="1380"/>
                  </a:cubicBezTo>
                  <a:cubicBezTo>
                    <a:pt x="84246" y="-1471"/>
                    <a:pt x="94453" y="629"/>
                    <a:pt x="100265" y="2880"/>
                  </a:cubicBezTo>
                  <a:cubicBezTo>
                    <a:pt x="106078" y="5130"/>
                    <a:pt x="110898" y="7980"/>
                    <a:pt x="114300" y="14131"/>
                  </a:cubicBezTo>
                  <a:cubicBezTo>
                    <a:pt x="117703" y="20282"/>
                    <a:pt x="119545" y="27483"/>
                    <a:pt x="118553" y="35134"/>
                  </a:cubicBezTo>
                  <a:cubicBezTo>
                    <a:pt x="117561" y="42785"/>
                    <a:pt x="117703" y="47886"/>
                    <a:pt x="116143" y="50436"/>
                  </a:cubicBezTo>
                  <a:cubicBezTo>
                    <a:pt x="116143" y="50436"/>
                    <a:pt x="115151" y="51486"/>
                    <a:pt x="117135" y="50586"/>
                  </a:cubicBezTo>
                  <a:cubicBezTo>
                    <a:pt x="119120" y="49686"/>
                    <a:pt x="120254" y="54187"/>
                    <a:pt x="119261" y="59737"/>
                  </a:cubicBezTo>
                  <a:cubicBezTo>
                    <a:pt x="118270" y="65288"/>
                    <a:pt x="116285" y="74289"/>
                    <a:pt x="113875" y="74889"/>
                  </a:cubicBezTo>
                  <a:cubicBezTo>
                    <a:pt x="111465" y="75475"/>
                    <a:pt x="110756" y="74889"/>
                    <a:pt x="110756" y="74889"/>
                  </a:cubicBezTo>
                  <a:cubicBezTo>
                    <a:pt x="110756" y="74889"/>
                    <a:pt x="110331" y="76390"/>
                    <a:pt x="110047" y="79390"/>
                  </a:cubicBezTo>
                  <a:cubicBezTo>
                    <a:pt x="109764" y="82390"/>
                    <a:pt x="109764" y="88991"/>
                    <a:pt x="106928" y="90792"/>
                  </a:cubicBezTo>
                  <a:cubicBezTo>
                    <a:pt x="104093" y="92592"/>
                    <a:pt x="105369" y="93792"/>
                    <a:pt x="105085" y="95292"/>
                  </a:cubicBezTo>
                  <a:cubicBezTo>
                    <a:pt x="104802" y="96792"/>
                    <a:pt x="106787" y="95292"/>
                    <a:pt x="108346" y="97993"/>
                  </a:cubicBezTo>
                  <a:cubicBezTo>
                    <a:pt x="109905" y="100693"/>
                    <a:pt x="110614" y="104144"/>
                    <a:pt x="112599" y="105794"/>
                  </a:cubicBezTo>
                  <a:cubicBezTo>
                    <a:pt x="114584" y="107444"/>
                    <a:pt x="148607" y="120796"/>
                    <a:pt x="156121" y="124246"/>
                  </a:cubicBezTo>
                  <a:cubicBezTo>
                    <a:pt x="163634" y="127697"/>
                    <a:pt x="170155" y="131147"/>
                    <a:pt x="170864" y="137898"/>
                  </a:cubicBezTo>
                  <a:lnTo>
                    <a:pt x="170864" y="150649"/>
                  </a:lnTo>
                  <a:lnTo>
                    <a:pt x="0" y="150950"/>
                  </a:lnTo>
                  <a:close/>
                </a:path>
              </a:pathLst>
            </a:custGeom>
            <a:solidFill>
              <a:srgbClr val="3498DB"/>
            </a:solidFill>
            <a:ln w="7600" cap="flat">
              <a:solidFill>
                <a:srgbClr val="3498DB"/>
              </a:solidFill>
              <a:bevel/>
            </a:ln>
          </p:spPr>
        </p:sp>
        <p:sp>
          <p:nvSpPr>
            <p:cNvPr id="43" name="Freeform 42"/>
            <p:cNvSpPr/>
            <p:nvPr/>
          </p:nvSpPr>
          <p:spPr>
            <a:xfrm>
              <a:off x="3416798" y="2738487"/>
              <a:ext cx="180815" cy="150950"/>
            </a:xfrm>
            <a:custGeom>
              <a:avLst/>
              <a:gdLst/>
              <a:ahLst/>
              <a:cxnLst/>
              <a:rect l="0" t="0" r="0" b="0"/>
              <a:pathLst>
                <a:path w="180815" h="150950">
                  <a:moveTo>
                    <a:pt x="0" y="150950"/>
                  </a:moveTo>
                  <a:lnTo>
                    <a:pt x="0" y="138198"/>
                  </a:lnTo>
                  <a:cubicBezTo>
                    <a:pt x="0" y="138198"/>
                    <a:pt x="-410" y="129947"/>
                    <a:pt x="16243" y="123646"/>
                  </a:cubicBezTo>
                  <a:cubicBezTo>
                    <a:pt x="32895" y="117345"/>
                    <a:pt x="58023" y="108719"/>
                    <a:pt x="60048" y="106693"/>
                  </a:cubicBezTo>
                  <a:cubicBezTo>
                    <a:pt x="62074" y="104669"/>
                    <a:pt x="63949" y="96192"/>
                    <a:pt x="70100" y="96192"/>
                  </a:cubicBezTo>
                  <a:cubicBezTo>
                    <a:pt x="70100" y="96192"/>
                    <a:pt x="72050" y="93792"/>
                    <a:pt x="70550" y="92292"/>
                  </a:cubicBezTo>
                  <a:cubicBezTo>
                    <a:pt x="69050" y="90792"/>
                    <a:pt x="65899" y="90042"/>
                    <a:pt x="64999" y="82091"/>
                  </a:cubicBezTo>
                  <a:cubicBezTo>
                    <a:pt x="64099" y="74139"/>
                    <a:pt x="64099" y="74289"/>
                    <a:pt x="62149" y="74289"/>
                  </a:cubicBezTo>
                  <a:cubicBezTo>
                    <a:pt x="60198" y="74289"/>
                    <a:pt x="58698" y="73689"/>
                    <a:pt x="57348" y="68139"/>
                  </a:cubicBezTo>
                  <a:cubicBezTo>
                    <a:pt x="55998" y="62588"/>
                    <a:pt x="52097" y="50586"/>
                    <a:pt x="57648" y="50586"/>
                  </a:cubicBezTo>
                  <a:cubicBezTo>
                    <a:pt x="57648" y="50586"/>
                    <a:pt x="58998" y="51186"/>
                    <a:pt x="57648" y="48786"/>
                  </a:cubicBezTo>
                  <a:cubicBezTo>
                    <a:pt x="56298" y="46386"/>
                    <a:pt x="54648" y="34834"/>
                    <a:pt x="54648" y="31234"/>
                  </a:cubicBezTo>
                  <a:cubicBezTo>
                    <a:pt x="54648" y="27633"/>
                    <a:pt x="54198" y="21932"/>
                    <a:pt x="58248" y="15181"/>
                  </a:cubicBezTo>
                  <a:cubicBezTo>
                    <a:pt x="62299" y="8430"/>
                    <a:pt x="64249" y="8280"/>
                    <a:pt x="67250" y="8280"/>
                  </a:cubicBezTo>
                  <a:cubicBezTo>
                    <a:pt x="70250" y="8280"/>
                    <a:pt x="67549" y="4230"/>
                    <a:pt x="78351" y="1380"/>
                  </a:cubicBezTo>
                  <a:cubicBezTo>
                    <a:pt x="89153" y="-1471"/>
                    <a:pt x="99954" y="629"/>
                    <a:pt x="106104" y="2880"/>
                  </a:cubicBezTo>
                  <a:cubicBezTo>
                    <a:pt x="112256" y="5130"/>
                    <a:pt x="117356" y="7980"/>
                    <a:pt x="120957" y="14131"/>
                  </a:cubicBezTo>
                  <a:cubicBezTo>
                    <a:pt x="124557" y="20282"/>
                    <a:pt x="126507" y="27483"/>
                    <a:pt x="125457" y="35134"/>
                  </a:cubicBezTo>
                  <a:cubicBezTo>
                    <a:pt x="124407" y="42785"/>
                    <a:pt x="124557" y="47886"/>
                    <a:pt x="122907" y="50436"/>
                  </a:cubicBezTo>
                  <a:cubicBezTo>
                    <a:pt x="122907" y="50436"/>
                    <a:pt x="121857" y="51486"/>
                    <a:pt x="123957" y="50586"/>
                  </a:cubicBezTo>
                  <a:cubicBezTo>
                    <a:pt x="126057" y="49686"/>
                    <a:pt x="127257" y="54187"/>
                    <a:pt x="126207" y="59737"/>
                  </a:cubicBezTo>
                  <a:cubicBezTo>
                    <a:pt x="125158" y="65288"/>
                    <a:pt x="123057" y="74289"/>
                    <a:pt x="120506" y="74889"/>
                  </a:cubicBezTo>
                  <a:cubicBezTo>
                    <a:pt x="117957" y="75475"/>
                    <a:pt x="117206" y="74889"/>
                    <a:pt x="117206" y="74889"/>
                  </a:cubicBezTo>
                  <a:cubicBezTo>
                    <a:pt x="117206" y="74889"/>
                    <a:pt x="116756" y="76390"/>
                    <a:pt x="116456" y="79390"/>
                  </a:cubicBezTo>
                  <a:cubicBezTo>
                    <a:pt x="116156" y="82390"/>
                    <a:pt x="116156" y="88991"/>
                    <a:pt x="113156" y="90792"/>
                  </a:cubicBezTo>
                  <a:cubicBezTo>
                    <a:pt x="110155" y="92592"/>
                    <a:pt x="111506" y="93792"/>
                    <a:pt x="111205" y="95292"/>
                  </a:cubicBezTo>
                  <a:cubicBezTo>
                    <a:pt x="110905" y="96792"/>
                    <a:pt x="113005" y="95292"/>
                    <a:pt x="114656" y="97993"/>
                  </a:cubicBezTo>
                  <a:cubicBezTo>
                    <a:pt x="116306" y="100693"/>
                    <a:pt x="117056" y="104144"/>
                    <a:pt x="119157" y="105794"/>
                  </a:cubicBezTo>
                  <a:cubicBezTo>
                    <a:pt x="121256" y="107444"/>
                    <a:pt x="157261" y="120796"/>
                    <a:pt x="165213" y="124246"/>
                  </a:cubicBezTo>
                  <a:cubicBezTo>
                    <a:pt x="173164" y="127697"/>
                    <a:pt x="180065" y="131147"/>
                    <a:pt x="180815" y="137898"/>
                  </a:cubicBezTo>
                  <a:lnTo>
                    <a:pt x="180815" y="150649"/>
                  </a:lnTo>
                  <a:lnTo>
                    <a:pt x="0" y="150950"/>
                  </a:lnTo>
                  <a:close/>
                </a:path>
              </a:pathLst>
            </a:custGeom>
            <a:solidFill>
              <a:srgbClr val="3498DB"/>
            </a:solidFill>
            <a:ln w="7600" cap="flat">
              <a:solidFill>
                <a:srgbClr val="3498DB"/>
              </a:solidFill>
              <a:bevel/>
            </a:ln>
          </p:spPr>
        </p:sp>
        <p:sp>
          <p:nvSpPr>
            <p:cNvPr id="44" name="Freeform 43"/>
            <p:cNvSpPr/>
            <p:nvPr/>
          </p:nvSpPr>
          <p:spPr>
            <a:xfrm>
              <a:off x="3615193" y="2738487"/>
              <a:ext cx="180815" cy="150950"/>
            </a:xfrm>
            <a:custGeom>
              <a:avLst/>
              <a:gdLst/>
              <a:ahLst/>
              <a:cxnLst/>
              <a:rect l="0" t="0" r="0" b="0"/>
              <a:pathLst>
                <a:path w="180815" h="150950">
                  <a:moveTo>
                    <a:pt x="0" y="150950"/>
                  </a:moveTo>
                  <a:lnTo>
                    <a:pt x="0" y="138198"/>
                  </a:lnTo>
                  <a:cubicBezTo>
                    <a:pt x="0" y="138198"/>
                    <a:pt x="-410" y="129947"/>
                    <a:pt x="16243" y="123646"/>
                  </a:cubicBezTo>
                  <a:cubicBezTo>
                    <a:pt x="32895" y="117345"/>
                    <a:pt x="58023" y="108719"/>
                    <a:pt x="60048" y="106693"/>
                  </a:cubicBezTo>
                  <a:cubicBezTo>
                    <a:pt x="62074" y="104669"/>
                    <a:pt x="63949" y="96192"/>
                    <a:pt x="70100" y="96192"/>
                  </a:cubicBezTo>
                  <a:cubicBezTo>
                    <a:pt x="70100" y="96192"/>
                    <a:pt x="72050" y="93792"/>
                    <a:pt x="70550" y="92292"/>
                  </a:cubicBezTo>
                  <a:cubicBezTo>
                    <a:pt x="69050" y="90792"/>
                    <a:pt x="65899" y="90042"/>
                    <a:pt x="64999" y="82091"/>
                  </a:cubicBezTo>
                  <a:cubicBezTo>
                    <a:pt x="64099" y="74139"/>
                    <a:pt x="64099" y="74289"/>
                    <a:pt x="62149" y="74289"/>
                  </a:cubicBezTo>
                  <a:cubicBezTo>
                    <a:pt x="60198" y="74289"/>
                    <a:pt x="58698" y="73689"/>
                    <a:pt x="57348" y="68139"/>
                  </a:cubicBezTo>
                  <a:cubicBezTo>
                    <a:pt x="55998" y="62588"/>
                    <a:pt x="52097" y="50586"/>
                    <a:pt x="57648" y="50586"/>
                  </a:cubicBezTo>
                  <a:cubicBezTo>
                    <a:pt x="57648" y="50586"/>
                    <a:pt x="58998" y="51186"/>
                    <a:pt x="57648" y="48786"/>
                  </a:cubicBezTo>
                  <a:cubicBezTo>
                    <a:pt x="56298" y="46386"/>
                    <a:pt x="54648" y="34834"/>
                    <a:pt x="54648" y="31234"/>
                  </a:cubicBezTo>
                  <a:cubicBezTo>
                    <a:pt x="54648" y="27633"/>
                    <a:pt x="54198" y="21932"/>
                    <a:pt x="58248" y="15181"/>
                  </a:cubicBezTo>
                  <a:cubicBezTo>
                    <a:pt x="62299" y="8430"/>
                    <a:pt x="64249" y="8280"/>
                    <a:pt x="67250" y="8280"/>
                  </a:cubicBezTo>
                  <a:cubicBezTo>
                    <a:pt x="70250" y="8280"/>
                    <a:pt x="67549" y="4230"/>
                    <a:pt x="78351" y="1380"/>
                  </a:cubicBezTo>
                  <a:cubicBezTo>
                    <a:pt x="89153" y="-1471"/>
                    <a:pt x="99954" y="629"/>
                    <a:pt x="106104" y="2880"/>
                  </a:cubicBezTo>
                  <a:cubicBezTo>
                    <a:pt x="112256" y="5130"/>
                    <a:pt x="117356" y="7980"/>
                    <a:pt x="120957" y="14131"/>
                  </a:cubicBezTo>
                  <a:cubicBezTo>
                    <a:pt x="124557" y="20282"/>
                    <a:pt x="126507" y="27483"/>
                    <a:pt x="125457" y="35134"/>
                  </a:cubicBezTo>
                  <a:cubicBezTo>
                    <a:pt x="124407" y="42785"/>
                    <a:pt x="124557" y="47886"/>
                    <a:pt x="122907" y="50436"/>
                  </a:cubicBezTo>
                  <a:cubicBezTo>
                    <a:pt x="122907" y="50436"/>
                    <a:pt x="121857" y="51486"/>
                    <a:pt x="123957" y="50586"/>
                  </a:cubicBezTo>
                  <a:cubicBezTo>
                    <a:pt x="126057" y="49686"/>
                    <a:pt x="127257" y="54187"/>
                    <a:pt x="126207" y="59737"/>
                  </a:cubicBezTo>
                  <a:cubicBezTo>
                    <a:pt x="125158" y="65288"/>
                    <a:pt x="123057" y="74289"/>
                    <a:pt x="120506" y="74889"/>
                  </a:cubicBezTo>
                  <a:cubicBezTo>
                    <a:pt x="117957" y="75475"/>
                    <a:pt x="117206" y="74889"/>
                    <a:pt x="117206" y="74889"/>
                  </a:cubicBezTo>
                  <a:cubicBezTo>
                    <a:pt x="117206" y="74889"/>
                    <a:pt x="116756" y="76390"/>
                    <a:pt x="116456" y="79390"/>
                  </a:cubicBezTo>
                  <a:cubicBezTo>
                    <a:pt x="116156" y="82390"/>
                    <a:pt x="116156" y="88991"/>
                    <a:pt x="113156" y="90792"/>
                  </a:cubicBezTo>
                  <a:cubicBezTo>
                    <a:pt x="110155" y="92592"/>
                    <a:pt x="111506" y="93792"/>
                    <a:pt x="111205" y="95292"/>
                  </a:cubicBezTo>
                  <a:cubicBezTo>
                    <a:pt x="110905" y="96792"/>
                    <a:pt x="113005" y="95292"/>
                    <a:pt x="114656" y="97993"/>
                  </a:cubicBezTo>
                  <a:cubicBezTo>
                    <a:pt x="116306" y="100693"/>
                    <a:pt x="117056" y="104144"/>
                    <a:pt x="119157" y="105794"/>
                  </a:cubicBezTo>
                  <a:cubicBezTo>
                    <a:pt x="121256" y="107444"/>
                    <a:pt x="157261" y="120796"/>
                    <a:pt x="165213" y="124246"/>
                  </a:cubicBezTo>
                  <a:cubicBezTo>
                    <a:pt x="173164" y="127697"/>
                    <a:pt x="180065" y="131147"/>
                    <a:pt x="180815" y="137898"/>
                  </a:cubicBezTo>
                  <a:lnTo>
                    <a:pt x="180815" y="150649"/>
                  </a:lnTo>
                  <a:lnTo>
                    <a:pt x="0" y="150950"/>
                  </a:lnTo>
                  <a:close/>
                </a:path>
              </a:pathLst>
            </a:custGeom>
            <a:solidFill>
              <a:srgbClr val="3498DB"/>
            </a:solidFill>
            <a:ln w="7600" cap="flat">
              <a:solidFill>
                <a:srgbClr val="3498DB"/>
              </a:solidFill>
              <a:bevel/>
            </a:ln>
          </p:spPr>
        </p:sp>
        <p:sp>
          <p:nvSpPr>
            <p:cNvPr id="45" name="Freeform 44"/>
            <p:cNvSpPr/>
            <p:nvPr/>
          </p:nvSpPr>
          <p:spPr>
            <a:xfrm>
              <a:off x="3813591" y="2738487"/>
              <a:ext cx="180815" cy="150950"/>
            </a:xfrm>
            <a:custGeom>
              <a:avLst/>
              <a:gdLst/>
              <a:ahLst/>
              <a:cxnLst/>
              <a:rect l="0" t="0" r="0" b="0"/>
              <a:pathLst>
                <a:path w="180815" h="150950">
                  <a:moveTo>
                    <a:pt x="0" y="150950"/>
                  </a:moveTo>
                  <a:lnTo>
                    <a:pt x="0" y="138198"/>
                  </a:lnTo>
                  <a:cubicBezTo>
                    <a:pt x="0" y="138198"/>
                    <a:pt x="-410" y="129947"/>
                    <a:pt x="16243" y="123646"/>
                  </a:cubicBezTo>
                  <a:cubicBezTo>
                    <a:pt x="32895" y="117345"/>
                    <a:pt x="58023" y="108719"/>
                    <a:pt x="60048" y="106693"/>
                  </a:cubicBezTo>
                  <a:cubicBezTo>
                    <a:pt x="62074" y="104669"/>
                    <a:pt x="63949" y="96192"/>
                    <a:pt x="70100" y="96192"/>
                  </a:cubicBezTo>
                  <a:cubicBezTo>
                    <a:pt x="70100" y="96192"/>
                    <a:pt x="72050" y="93792"/>
                    <a:pt x="70550" y="92292"/>
                  </a:cubicBezTo>
                  <a:cubicBezTo>
                    <a:pt x="69050" y="90792"/>
                    <a:pt x="65899" y="90042"/>
                    <a:pt x="64999" y="82091"/>
                  </a:cubicBezTo>
                  <a:cubicBezTo>
                    <a:pt x="64099" y="74139"/>
                    <a:pt x="64099" y="74289"/>
                    <a:pt x="62149" y="74289"/>
                  </a:cubicBezTo>
                  <a:cubicBezTo>
                    <a:pt x="60198" y="74289"/>
                    <a:pt x="58698" y="73689"/>
                    <a:pt x="57348" y="68139"/>
                  </a:cubicBezTo>
                  <a:cubicBezTo>
                    <a:pt x="55998" y="62588"/>
                    <a:pt x="52097" y="50586"/>
                    <a:pt x="57648" y="50586"/>
                  </a:cubicBezTo>
                  <a:cubicBezTo>
                    <a:pt x="57648" y="50586"/>
                    <a:pt x="58998" y="51186"/>
                    <a:pt x="57648" y="48786"/>
                  </a:cubicBezTo>
                  <a:cubicBezTo>
                    <a:pt x="56298" y="46386"/>
                    <a:pt x="54648" y="34834"/>
                    <a:pt x="54648" y="31234"/>
                  </a:cubicBezTo>
                  <a:cubicBezTo>
                    <a:pt x="54648" y="27633"/>
                    <a:pt x="54198" y="21932"/>
                    <a:pt x="58248" y="15181"/>
                  </a:cubicBezTo>
                  <a:cubicBezTo>
                    <a:pt x="62299" y="8430"/>
                    <a:pt x="64249" y="8280"/>
                    <a:pt x="67250" y="8280"/>
                  </a:cubicBezTo>
                  <a:cubicBezTo>
                    <a:pt x="70250" y="8280"/>
                    <a:pt x="67549" y="4230"/>
                    <a:pt x="78351" y="1380"/>
                  </a:cubicBezTo>
                  <a:cubicBezTo>
                    <a:pt x="89153" y="-1471"/>
                    <a:pt x="99954" y="629"/>
                    <a:pt x="106104" y="2880"/>
                  </a:cubicBezTo>
                  <a:cubicBezTo>
                    <a:pt x="112256" y="5130"/>
                    <a:pt x="117356" y="7980"/>
                    <a:pt x="120957" y="14131"/>
                  </a:cubicBezTo>
                  <a:cubicBezTo>
                    <a:pt x="124557" y="20282"/>
                    <a:pt x="126507" y="27483"/>
                    <a:pt x="125457" y="35134"/>
                  </a:cubicBezTo>
                  <a:cubicBezTo>
                    <a:pt x="124407" y="42785"/>
                    <a:pt x="124557" y="47886"/>
                    <a:pt x="122907" y="50436"/>
                  </a:cubicBezTo>
                  <a:cubicBezTo>
                    <a:pt x="122907" y="50436"/>
                    <a:pt x="121857" y="51486"/>
                    <a:pt x="123957" y="50586"/>
                  </a:cubicBezTo>
                  <a:cubicBezTo>
                    <a:pt x="126057" y="49686"/>
                    <a:pt x="127257" y="54187"/>
                    <a:pt x="126207" y="59737"/>
                  </a:cubicBezTo>
                  <a:cubicBezTo>
                    <a:pt x="125158" y="65288"/>
                    <a:pt x="123057" y="74289"/>
                    <a:pt x="120506" y="74889"/>
                  </a:cubicBezTo>
                  <a:cubicBezTo>
                    <a:pt x="117957" y="75475"/>
                    <a:pt x="117206" y="74889"/>
                    <a:pt x="117206" y="74889"/>
                  </a:cubicBezTo>
                  <a:cubicBezTo>
                    <a:pt x="117206" y="74889"/>
                    <a:pt x="116756" y="76390"/>
                    <a:pt x="116456" y="79390"/>
                  </a:cubicBezTo>
                  <a:cubicBezTo>
                    <a:pt x="116156" y="82390"/>
                    <a:pt x="116156" y="88991"/>
                    <a:pt x="113156" y="90792"/>
                  </a:cubicBezTo>
                  <a:cubicBezTo>
                    <a:pt x="110155" y="92592"/>
                    <a:pt x="111506" y="93792"/>
                    <a:pt x="111205" y="95292"/>
                  </a:cubicBezTo>
                  <a:cubicBezTo>
                    <a:pt x="110905" y="96792"/>
                    <a:pt x="113005" y="95292"/>
                    <a:pt x="114656" y="97993"/>
                  </a:cubicBezTo>
                  <a:cubicBezTo>
                    <a:pt x="116306" y="100693"/>
                    <a:pt x="117056" y="104144"/>
                    <a:pt x="119157" y="105794"/>
                  </a:cubicBezTo>
                  <a:cubicBezTo>
                    <a:pt x="121256" y="107444"/>
                    <a:pt x="157261" y="120796"/>
                    <a:pt x="165213" y="124246"/>
                  </a:cubicBezTo>
                  <a:cubicBezTo>
                    <a:pt x="173164" y="127697"/>
                    <a:pt x="180065" y="131147"/>
                    <a:pt x="180815" y="137898"/>
                  </a:cubicBezTo>
                  <a:lnTo>
                    <a:pt x="180815" y="150649"/>
                  </a:lnTo>
                  <a:lnTo>
                    <a:pt x="0" y="150950"/>
                  </a:lnTo>
                  <a:close/>
                </a:path>
              </a:pathLst>
            </a:custGeom>
            <a:solidFill>
              <a:srgbClr val="3498DB"/>
            </a:solidFill>
            <a:ln w="7600" cap="flat">
              <a:solidFill>
                <a:srgbClr val="3498DB"/>
              </a:solidFill>
              <a:bevel/>
            </a:ln>
          </p:spPr>
        </p:sp>
        <p:sp>
          <p:nvSpPr>
            <p:cNvPr id="46" name="Freeform 45"/>
            <p:cNvSpPr/>
            <p:nvPr/>
          </p:nvSpPr>
          <p:spPr>
            <a:xfrm>
              <a:off x="4011985" y="2738487"/>
              <a:ext cx="180815" cy="150950"/>
            </a:xfrm>
            <a:custGeom>
              <a:avLst/>
              <a:gdLst/>
              <a:ahLst/>
              <a:cxnLst/>
              <a:rect l="0" t="0" r="0" b="0"/>
              <a:pathLst>
                <a:path w="180815" h="150950">
                  <a:moveTo>
                    <a:pt x="0" y="150950"/>
                  </a:moveTo>
                  <a:lnTo>
                    <a:pt x="0" y="138198"/>
                  </a:lnTo>
                  <a:cubicBezTo>
                    <a:pt x="0" y="138198"/>
                    <a:pt x="-410" y="129947"/>
                    <a:pt x="16243" y="123646"/>
                  </a:cubicBezTo>
                  <a:cubicBezTo>
                    <a:pt x="32895" y="117345"/>
                    <a:pt x="58023" y="108719"/>
                    <a:pt x="60048" y="106693"/>
                  </a:cubicBezTo>
                  <a:cubicBezTo>
                    <a:pt x="62074" y="104669"/>
                    <a:pt x="63949" y="96192"/>
                    <a:pt x="70100" y="96192"/>
                  </a:cubicBezTo>
                  <a:cubicBezTo>
                    <a:pt x="70100" y="96192"/>
                    <a:pt x="72050" y="93792"/>
                    <a:pt x="70550" y="92292"/>
                  </a:cubicBezTo>
                  <a:cubicBezTo>
                    <a:pt x="69050" y="90792"/>
                    <a:pt x="65899" y="90042"/>
                    <a:pt x="64999" y="82091"/>
                  </a:cubicBezTo>
                  <a:cubicBezTo>
                    <a:pt x="64099" y="74139"/>
                    <a:pt x="64099" y="74289"/>
                    <a:pt x="62149" y="74289"/>
                  </a:cubicBezTo>
                  <a:cubicBezTo>
                    <a:pt x="60198" y="74289"/>
                    <a:pt x="58698" y="73689"/>
                    <a:pt x="57348" y="68139"/>
                  </a:cubicBezTo>
                  <a:cubicBezTo>
                    <a:pt x="55998" y="62588"/>
                    <a:pt x="52097" y="50586"/>
                    <a:pt x="57648" y="50586"/>
                  </a:cubicBezTo>
                  <a:cubicBezTo>
                    <a:pt x="57648" y="50586"/>
                    <a:pt x="58998" y="51186"/>
                    <a:pt x="57648" y="48786"/>
                  </a:cubicBezTo>
                  <a:cubicBezTo>
                    <a:pt x="56298" y="46386"/>
                    <a:pt x="54648" y="34834"/>
                    <a:pt x="54648" y="31234"/>
                  </a:cubicBezTo>
                  <a:cubicBezTo>
                    <a:pt x="54648" y="27633"/>
                    <a:pt x="54198" y="21932"/>
                    <a:pt x="58248" y="15181"/>
                  </a:cubicBezTo>
                  <a:cubicBezTo>
                    <a:pt x="62299" y="8430"/>
                    <a:pt x="64249" y="8280"/>
                    <a:pt x="67250" y="8280"/>
                  </a:cubicBezTo>
                  <a:cubicBezTo>
                    <a:pt x="70250" y="8280"/>
                    <a:pt x="67549" y="4230"/>
                    <a:pt x="78351" y="1380"/>
                  </a:cubicBezTo>
                  <a:cubicBezTo>
                    <a:pt x="89153" y="-1471"/>
                    <a:pt x="99954" y="629"/>
                    <a:pt x="106104" y="2880"/>
                  </a:cubicBezTo>
                  <a:cubicBezTo>
                    <a:pt x="112256" y="5130"/>
                    <a:pt x="117356" y="7980"/>
                    <a:pt x="120957" y="14131"/>
                  </a:cubicBezTo>
                  <a:cubicBezTo>
                    <a:pt x="124557" y="20282"/>
                    <a:pt x="126507" y="27483"/>
                    <a:pt x="125457" y="35134"/>
                  </a:cubicBezTo>
                  <a:cubicBezTo>
                    <a:pt x="124407" y="42785"/>
                    <a:pt x="124557" y="47886"/>
                    <a:pt x="122907" y="50436"/>
                  </a:cubicBezTo>
                  <a:cubicBezTo>
                    <a:pt x="122907" y="50436"/>
                    <a:pt x="121857" y="51486"/>
                    <a:pt x="123957" y="50586"/>
                  </a:cubicBezTo>
                  <a:cubicBezTo>
                    <a:pt x="126057" y="49686"/>
                    <a:pt x="127257" y="54187"/>
                    <a:pt x="126207" y="59737"/>
                  </a:cubicBezTo>
                  <a:cubicBezTo>
                    <a:pt x="125158" y="65288"/>
                    <a:pt x="123057" y="74289"/>
                    <a:pt x="120506" y="74889"/>
                  </a:cubicBezTo>
                  <a:cubicBezTo>
                    <a:pt x="117957" y="75475"/>
                    <a:pt x="117206" y="74889"/>
                    <a:pt x="117206" y="74889"/>
                  </a:cubicBezTo>
                  <a:cubicBezTo>
                    <a:pt x="117206" y="74889"/>
                    <a:pt x="116756" y="76390"/>
                    <a:pt x="116456" y="79390"/>
                  </a:cubicBezTo>
                  <a:cubicBezTo>
                    <a:pt x="116156" y="82390"/>
                    <a:pt x="116156" y="88991"/>
                    <a:pt x="113156" y="90792"/>
                  </a:cubicBezTo>
                  <a:cubicBezTo>
                    <a:pt x="110155" y="92592"/>
                    <a:pt x="111506" y="93792"/>
                    <a:pt x="111205" y="95292"/>
                  </a:cubicBezTo>
                  <a:cubicBezTo>
                    <a:pt x="110905" y="96792"/>
                    <a:pt x="113005" y="95292"/>
                    <a:pt x="114656" y="97993"/>
                  </a:cubicBezTo>
                  <a:cubicBezTo>
                    <a:pt x="116306" y="100693"/>
                    <a:pt x="117056" y="104144"/>
                    <a:pt x="119157" y="105794"/>
                  </a:cubicBezTo>
                  <a:cubicBezTo>
                    <a:pt x="121256" y="107444"/>
                    <a:pt x="157261" y="120796"/>
                    <a:pt x="165213" y="124246"/>
                  </a:cubicBezTo>
                  <a:cubicBezTo>
                    <a:pt x="173164" y="127697"/>
                    <a:pt x="180065" y="131147"/>
                    <a:pt x="180815" y="137898"/>
                  </a:cubicBezTo>
                  <a:lnTo>
                    <a:pt x="180815" y="150649"/>
                  </a:lnTo>
                  <a:lnTo>
                    <a:pt x="0" y="150950"/>
                  </a:lnTo>
                  <a:close/>
                </a:path>
              </a:pathLst>
            </a:custGeom>
            <a:solidFill>
              <a:srgbClr val="3498DB"/>
            </a:solidFill>
            <a:ln w="7600" cap="flat">
              <a:solidFill>
                <a:srgbClr val="3498DB"/>
              </a:solidFill>
              <a:bevel/>
            </a:ln>
          </p:spPr>
        </p:sp>
      </p:grpSp>
      <p:sp>
        <p:nvSpPr>
          <p:cNvPr id="12" name="Trapèze"/>
          <p:cNvSpPr/>
          <p:nvPr/>
        </p:nvSpPr>
        <p:spPr>
          <a:xfrm>
            <a:off x="839632" y="3563579"/>
            <a:ext cx="1620355" cy="2170860"/>
          </a:xfrm>
          <a:custGeom>
            <a:avLst/>
            <a:gdLst>
              <a:gd name="connsiteX0" fmla="*/ 501600 w 1003200"/>
              <a:gd name="connsiteY0" fmla="*/ 592800 h 1185600"/>
              <a:gd name="connsiteX1" fmla="*/ 0 w 1003200"/>
              <a:gd name="connsiteY1" fmla="*/ 592800 h 1185600"/>
              <a:gd name="connsiteX2" fmla="*/ 501600 w 1003200"/>
              <a:gd name="connsiteY2" fmla="*/ 98800 h 1185600"/>
              <a:gd name="connsiteX3" fmla="*/ 1003200 w 1003200"/>
              <a:gd name="connsiteY3" fmla="*/ 592800 h 1185600"/>
              <a:gd name="connsiteX4" fmla="*/ 501600 w 1003200"/>
              <a:gd name="connsiteY4" fmla="*/ 1185600 h 1185600"/>
              <a:gd name="rtt" fmla="*/ 98800 h 1185600"/>
              <a:gd name="rtb" fmla="*/ 1185600 h 1185600"/>
            </a:gdLst>
            <a:ahLst/>
            <a:cxnLst>
              <a:cxn ang="0">
                <a:pos x="connsiteX0" y="connsiteY0"/>
              </a:cxn>
              <a:cxn ang="0">
                <a:pos x="connsiteX1" y="connsiteY1"/>
              </a:cxn>
              <a:cxn ang="0">
                <a:pos x="connsiteX2" y="connsiteY2"/>
              </a:cxn>
              <a:cxn ang="0">
                <a:pos x="connsiteX3" y="connsiteY3"/>
              </a:cxn>
              <a:cxn ang="0">
                <a:pos x="connsiteX4" y="connsiteY4"/>
              </a:cxn>
            </a:cxnLst>
            <a:rect l="l" t="rtt" r="r" b="rtb"/>
            <a:pathLst>
              <a:path w="1003200" h="1185600">
                <a:moveTo>
                  <a:pt x="0" y="197600"/>
                </a:moveTo>
                <a:lnTo>
                  <a:pt x="1003200" y="0"/>
                </a:lnTo>
                <a:lnTo>
                  <a:pt x="1003200" y="1185600"/>
                </a:lnTo>
                <a:lnTo>
                  <a:pt x="0" y="1185600"/>
                </a:lnTo>
                <a:lnTo>
                  <a:pt x="0" y="197600"/>
                </a:lnTo>
                <a:close/>
              </a:path>
            </a:pathLst>
          </a:custGeom>
          <a:solidFill>
            <a:srgbClr val="FFB001"/>
          </a:solidFill>
          <a:ln w="7600" cap="flat">
            <a:solidFill>
              <a:srgbClr val="FFB001"/>
            </a:solidFill>
            <a:bevel/>
          </a:ln>
        </p:spPr>
        <p:txBody>
          <a:bodyPr wrap="square" lIns="36000" tIns="0" rIns="36000" bIns="0" rtlCol="0" anchor="ctr"/>
          <a:lstStyle/>
          <a:p>
            <a:pPr algn="ctr">
              <a:lnSpc>
                <a:spcPct val="100000"/>
              </a:lnSpc>
            </a:pPr>
            <a:r>
              <a:rPr sz="1400" dirty="0">
                <a:solidFill>
                  <a:srgbClr val="FFFFFF"/>
                </a:solidFill>
                <a:latin typeface="Arial"/>
              </a:rPr>
              <a:t>La part des </a:t>
            </a:r>
            <a:r>
              <a:rPr sz="1400" dirty="0" err="1">
                <a:solidFill>
                  <a:srgbClr val="FFFFFF"/>
                </a:solidFill>
                <a:latin typeface="Arial"/>
              </a:rPr>
              <a:t>jeunes</a:t>
            </a:r>
            <a:r>
              <a:rPr sz="1400" dirty="0">
                <a:solidFill>
                  <a:srgbClr val="FFFFFF"/>
                </a:solidFill>
                <a:latin typeface="Arial"/>
              </a:rPr>
              <a:t> </a:t>
            </a:r>
            <a:r>
              <a:rPr sz="1400" b="1" dirty="0" err="1">
                <a:solidFill>
                  <a:srgbClr val="FFFFFF"/>
                </a:solidFill>
                <a:latin typeface="Arial"/>
              </a:rPr>
              <a:t>âgés</a:t>
            </a:r>
            <a:r>
              <a:rPr sz="1400" b="1" dirty="0">
                <a:solidFill>
                  <a:srgbClr val="FFFFFF"/>
                </a:solidFill>
                <a:latin typeface="Arial"/>
              </a:rPr>
              <a:t> de 15 à 29 </a:t>
            </a:r>
            <a:r>
              <a:rPr sz="1400" b="1" dirty="0" err="1">
                <a:solidFill>
                  <a:srgbClr val="FFFFFF"/>
                </a:solidFill>
                <a:latin typeface="Arial"/>
              </a:rPr>
              <a:t>ans</a:t>
            </a:r>
            <a:r>
              <a:rPr sz="1400" b="1" dirty="0">
                <a:solidFill>
                  <a:srgbClr val="FFFFFF"/>
                </a:solidFill>
                <a:latin typeface="Arial"/>
              </a:rPr>
              <a:t> </a:t>
            </a:r>
            <a:r>
              <a:rPr sz="1400" dirty="0" err="1">
                <a:solidFill>
                  <a:srgbClr val="FFFFFF"/>
                </a:solidFill>
                <a:latin typeface="Arial"/>
              </a:rPr>
              <a:t>dans</a:t>
            </a:r>
            <a:r>
              <a:rPr sz="1400" dirty="0">
                <a:solidFill>
                  <a:srgbClr val="FFFFFF"/>
                </a:solidFill>
                <a:latin typeface="Arial"/>
              </a:rPr>
              <a:t> la population </a:t>
            </a:r>
            <a:r>
              <a:rPr sz="1400" dirty="0" err="1" smtClean="0">
                <a:solidFill>
                  <a:srgbClr val="FFFFFF"/>
                </a:solidFill>
                <a:latin typeface="Arial"/>
              </a:rPr>
              <a:t>marocaine</a:t>
            </a:r>
            <a:r>
              <a:rPr lang="fr-FR" sz="1400" dirty="0" smtClean="0">
                <a:solidFill>
                  <a:srgbClr val="FFFFFF"/>
                </a:solidFill>
                <a:latin typeface="Arial"/>
              </a:rPr>
              <a:t> est de </a:t>
            </a:r>
            <a:r>
              <a:rPr lang="fr-FR" sz="1400" b="1" dirty="0" smtClean="0">
                <a:solidFill>
                  <a:srgbClr val="FFFFFF"/>
                </a:solidFill>
                <a:latin typeface="Arial"/>
              </a:rPr>
              <a:t>26,9%</a:t>
            </a:r>
          </a:p>
          <a:p>
            <a:pPr algn="ctr">
              <a:lnSpc>
                <a:spcPct val="100000"/>
              </a:lnSpc>
            </a:pPr>
            <a:r>
              <a:rPr lang="fr-FR" sz="1400" b="1" dirty="0" smtClean="0">
                <a:solidFill>
                  <a:srgbClr val="FFFFFF"/>
                </a:solidFill>
                <a:latin typeface="Arial"/>
              </a:rPr>
              <a:t>(30,5% à </a:t>
            </a:r>
            <a:r>
              <a:rPr lang="fr-FR" sz="1400" dirty="0" smtClean="0">
                <a:solidFill>
                  <a:srgbClr val="FFFFFF"/>
                </a:solidFill>
                <a:latin typeface="Arial"/>
              </a:rPr>
              <a:t>Tanger</a:t>
            </a:r>
            <a:r>
              <a:rPr lang="fr-FR" sz="1400" b="1" dirty="0" smtClean="0">
                <a:solidFill>
                  <a:srgbClr val="FFFFFF"/>
                </a:solidFill>
                <a:latin typeface="Arial"/>
              </a:rPr>
              <a:t>)</a:t>
            </a:r>
          </a:p>
        </p:txBody>
      </p:sp>
      <p:sp>
        <p:nvSpPr>
          <p:cNvPr id="13" name="Rectangle"/>
          <p:cNvSpPr/>
          <p:nvPr/>
        </p:nvSpPr>
        <p:spPr>
          <a:xfrm>
            <a:off x="2863022" y="4060340"/>
            <a:ext cx="1823444" cy="1674099"/>
          </a:xfrm>
          <a:custGeom>
            <a:avLst/>
            <a:gdLst>
              <a:gd name="connsiteX0" fmla="*/ 501600 w 1003200"/>
              <a:gd name="connsiteY0" fmla="*/ 866400 h 866400"/>
              <a:gd name="connsiteX1" fmla="*/ 501600 w 1003200"/>
              <a:gd name="connsiteY1" fmla="*/ 0 h 866400"/>
              <a:gd name="connsiteX2" fmla="*/ 1003200 w 1003200"/>
              <a:gd name="connsiteY2" fmla="*/ 433200 h 866400"/>
              <a:gd name="connsiteX3" fmla="*/ 0 w 1003200"/>
              <a:gd name="connsiteY3" fmla="*/ 433200 h 866400"/>
              <a:gd name="connsiteX4" fmla="*/ 501600 w 1003200"/>
              <a:gd name="connsiteY4" fmla="*/ 433200 h 86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200" h="866400">
                <a:moveTo>
                  <a:pt x="1003200" y="866400"/>
                </a:moveTo>
                <a:lnTo>
                  <a:pt x="1003200" y="0"/>
                </a:lnTo>
                <a:lnTo>
                  <a:pt x="0" y="0"/>
                </a:lnTo>
                <a:lnTo>
                  <a:pt x="0" y="866400"/>
                </a:lnTo>
                <a:lnTo>
                  <a:pt x="1003200" y="866400"/>
                </a:lnTo>
                <a:close/>
              </a:path>
            </a:pathLst>
          </a:custGeom>
          <a:solidFill>
            <a:srgbClr val="3498DB"/>
          </a:solidFill>
          <a:ln w="7600" cap="flat">
            <a:solidFill>
              <a:srgbClr val="00B4F0"/>
            </a:solidFill>
            <a:bevel/>
          </a:ln>
        </p:spPr>
        <p:txBody>
          <a:bodyPr wrap="square" lIns="36000" tIns="0" rIns="36000" bIns="0" rtlCol="0" anchor="ctr"/>
          <a:lstStyle/>
          <a:p>
            <a:pPr algn="ctr">
              <a:lnSpc>
                <a:spcPct val="100000"/>
              </a:lnSpc>
            </a:pPr>
            <a:r>
              <a:rPr sz="1600" b="1" dirty="0" smtClean="0">
                <a:solidFill>
                  <a:srgbClr val="FFFFFF"/>
                </a:solidFill>
                <a:latin typeface="Arial"/>
              </a:rPr>
              <a:t>56,</a:t>
            </a:r>
            <a:r>
              <a:rPr lang="fr-FR" sz="1600" b="1" dirty="0" smtClean="0">
                <a:solidFill>
                  <a:srgbClr val="FFFFFF"/>
                </a:solidFill>
                <a:latin typeface="Arial"/>
              </a:rPr>
              <a:t>5</a:t>
            </a:r>
            <a:r>
              <a:rPr sz="1600" b="1" dirty="0" smtClean="0">
                <a:solidFill>
                  <a:srgbClr val="FFFFFF"/>
                </a:solidFill>
                <a:latin typeface="Arial"/>
              </a:rPr>
              <a:t>%</a:t>
            </a:r>
            <a:r>
              <a:rPr sz="1600" dirty="0" smtClean="0">
                <a:solidFill>
                  <a:srgbClr val="FFFFFF"/>
                </a:solidFill>
                <a:latin typeface="Arial"/>
              </a:rPr>
              <a:t> </a:t>
            </a:r>
            <a:r>
              <a:rPr sz="1600" dirty="0">
                <a:solidFill>
                  <a:srgbClr val="FFFFFF"/>
                </a:solidFill>
                <a:latin typeface="Arial"/>
              </a:rPr>
              <a:t>de </a:t>
            </a:r>
            <a:r>
              <a:rPr sz="1600" dirty="0" err="1">
                <a:solidFill>
                  <a:srgbClr val="FFFFFF"/>
                </a:solidFill>
                <a:latin typeface="Arial"/>
              </a:rPr>
              <a:t>ces</a:t>
            </a:r>
            <a:r>
              <a:rPr sz="1600" dirty="0">
                <a:solidFill>
                  <a:srgbClr val="FFFFFF"/>
                </a:solidFill>
                <a:latin typeface="Arial"/>
              </a:rPr>
              <a:t> </a:t>
            </a:r>
            <a:r>
              <a:rPr sz="1600" dirty="0" err="1">
                <a:solidFill>
                  <a:srgbClr val="FFFFFF"/>
                </a:solidFill>
                <a:latin typeface="Arial"/>
              </a:rPr>
              <a:t>jeunes</a:t>
            </a:r>
            <a:r>
              <a:rPr sz="1600" dirty="0">
                <a:solidFill>
                  <a:srgbClr val="FFFFFF"/>
                </a:solidFill>
                <a:latin typeface="Arial"/>
              </a:rPr>
              <a:t> </a:t>
            </a:r>
            <a:r>
              <a:rPr sz="1600" dirty="0" err="1">
                <a:solidFill>
                  <a:srgbClr val="FFFFFF"/>
                </a:solidFill>
                <a:latin typeface="Arial"/>
              </a:rPr>
              <a:t>résident</a:t>
            </a:r>
            <a:r>
              <a:rPr sz="1600" dirty="0">
                <a:solidFill>
                  <a:srgbClr val="FFFFFF"/>
                </a:solidFill>
                <a:latin typeface="Arial"/>
              </a:rPr>
              <a:t> </a:t>
            </a:r>
            <a:r>
              <a:rPr sz="1600" dirty="0" err="1">
                <a:solidFill>
                  <a:srgbClr val="FFFFFF"/>
                </a:solidFill>
                <a:latin typeface="Arial"/>
              </a:rPr>
              <a:t>dans</a:t>
            </a:r>
            <a:r>
              <a:rPr sz="1600" dirty="0">
                <a:solidFill>
                  <a:srgbClr val="FFFFFF"/>
                </a:solidFill>
                <a:latin typeface="Arial"/>
              </a:rPr>
              <a:t> le milieu </a:t>
            </a:r>
            <a:r>
              <a:rPr sz="1600" b="1" dirty="0" err="1" smtClean="0">
                <a:solidFill>
                  <a:srgbClr val="FFFFFF"/>
                </a:solidFill>
                <a:latin typeface="Arial"/>
              </a:rPr>
              <a:t>urbain</a:t>
            </a:r>
            <a:endParaRPr lang="fr-FR" sz="1600" b="1" dirty="0" smtClean="0">
              <a:solidFill>
                <a:srgbClr val="FFFFFF"/>
              </a:solidFill>
              <a:latin typeface="Arial"/>
            </a:endParaRPr>
          </a:p>
          <a:p>
            <a:pPr algn="ctr"/>
            <a:r>
              <a:rPr lang="fr-FR" sz="1600" dirty="0" smtClean="0">
                <a:solidFill>
                  <a:srgbClr val="FFFFFF"/>
                </a:solidFill>
                <a:latin typeface="Arial"/>
              </a:rPr>
              <a:t>(</a:t>
            </a:r>
            <a:r>
              <a:rPr lang="fr-FR" sz="1600" b="1" dirty="0" smtClean="0">
                <a:solidFill>
                  <a:srgbClr val="FFFFFF"/>
                </a:solidFill>
                <a:latin typeface="Arial"/>
              </a:rPr>
              <a:t>52,4%</a:t>
            </a:r>
            <a:r>
              <a:rPr lang="fr-FR" sz="1600" dirty="0" smtClean="0">
                <a:solidFill>
                  <a:srgbClr val="FFFFFF"/>
                </a:solidFill>
                <a:latin typeface="Arial"/>
              </a:rPr>
              <a:t> </a:t>
            </a:r>
            <a:r>
              <a:rPr lang="fr-FR" sz="1600" dirty="0">
                <a:solidFill>
                  <a:srgbClr val="FFFFFF"/>
                </a:solidFill>
                <a:latin typeface="Arial"/>
              </a:rPr>
              <a:t>à Tanger</a:t>
            </a:r>
            <a:r>
              <a:rPr lang="fr-FR" sz="1600" dirty="0" smtClean="0">
                <a:solidFill>
                  <a:srgbClr val="FFFFFF"/>
                </a:solidFill>
                <a:latin typeface="Arial"/>
              </a:rPr>
              <a:t>)</a:t>
            </a:r>
            <a:endParaRPr lang="fr-FR" sz="1600" dirty="0">
              <a:solidFill>
                <a:srgbClr val="FFFFFF"/>
              </a:solidFill>
              <a:latin typeface="Arial"/>
            </a:endParaRPr>
          </a:p>
        </p:txBody>
      </p:sp>
      <p:sp>
        <p:nvSpPr>
          <p:cNvPr id="15" name="Rectangle arrondi"/>
          <p:cNvSpPr/>
          <p:nvPr/>
        </p:nvSpPr>
        <p:spPr>
          <a:xfrm>
            <a:off x="5212270" y="4462480"/>
            <a:ext cx="1841312" cy="1271959"/>
          </a:xfrm>
          <a:custGeom>
            <a:avLst/>
            <a:gdLst>
              <a:gd name="connsiteX0" fmla="*/ 570000 w 1140000"/>
              <a:gd name="connsiteY0" fmla="*/ 608000 h 608000"/>
              <a:gd name="connsiteX1" fmla="*/ 570000 w 1140000"/>
              <a:gd name="connsiteY1" fmla="*/ 0 h 608000"/>
              <a:gd name="connsiteX2" fmla="*/ 1140000 w 1140000"/>
              <a:gd name="connsiteY2" fmla="*/ 304000 h 608000"/>
              <a:gd name="connsiteX3" fmla="*/ 0 w 1140000"/>
              <a:gd name="connsiteY3" fmla="*/ 304000 h 608000"/>
              <a:gd name="connsiteX4" fmla="*/ 570000 w 1140000"/>
              <a:gd name="connsiteY4" fmla="*/ 304000 h 6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000" h="608000">
                <a:moveTo>
                  <a:pt x="1048800" y="608000"/>
                </a:moveTo>
                <a:cubicBezTo>
                  <a:pt x="1099173" y="608000"/>
                  <a:pt x="1140000" y="567170"/>
                  <a:pt x="1140000" y="516800"/>
                </a:cubicBezTo>
                <a:lnTo>
                  <a:pt x="1140000" y="91200"/>
                </a:lnTo>
                <a:cubicBezTo>
                  <a:pt x="1140000" y="40830"/>
                  <a:pt x="1099173" y="0"/>
                  <a:pt x="1048800" y="0"/>
                </a:cubicBezTo>
                <a:lnTo>
                  <a:pt x="91200" y="0"/>
                </a:lnTo>
                <a:cubicBezTo>
                  <a:pt x="40830" y="0"/>
                  <a:pt x="0" y="40830"/>
                  <a:pt x="0" y="91200"/>
                </a:cubicBezTo>
                <a:lnTo>
                  <a:pt x="0" y="516800"/>
                </a:lnTo>
                <a:cubicBezTo>
                  <a:pt x="0" y="567170"/>
                  <a:pt x="40830" y="608000"/>
                  <a:pt x="91200" y="608000"/>
                </a:cubicBezTo>
                <a:lnTo>
                  <a:pt x="1048800" y="608000"/>
                </a:lnTo>
                <a:close/>
              </a:path>
            </a:pathLst>
          </a:custGeom>
          <a:solidFill>
            <a:srgbClr val="F2A282"/>
          </a:solidFill>
          <a:ln w="7600" cap="flat">
            <a:solidFill>
              <a:srgbClr val="F2A282"/>
            </a:solidFill>
            <a:bevel/>
          </a:ln>
        </p:spPr>
        <p:txBody>
          <a:bodyPr wrap="square" lIns="36000" tIns="0" rIns="36000" bIns="0" rtlCol="0" anchor="ctr"/>
          <a:lstStyle/>
          <a:p>
            <a:pPr algn="ctr">
              <a:lnSpc>
                <a:spcPct val="100000"/>
              </a:lnSpc>
            </a:pPr>
            <a:r>
              <a:rPr sz="1400" dirty="0" smtClean="0">
                <a:solidFill>
                  <a:srgbClr val="FFFFFF"/>
                </a:solidFill>
                <a:latin typeface="Arial"/>
              </a:rPr>
              <a:t>P</a:t>
            </a:r>
            <a:r>
              <a:rPr lang="fr-FR" sz="1400" dirty="0" err="1" smtClean="0">
                <a:solidFill>
                  <a:srgbClr val="FFFFFF"/>
                </a:solidFill>
                <a:latin typeface="Arial"/>
              </a:rPr>
              <a:t>rès</a:t>
            </a:r>
            <a:r>
              <a:rPr sz="1400" dirty="0" smtClean="0">
                <a:solidFill>
                  <a:srgbClr val="FFFFFF"/>
                </a:solidFill>
                <a:latin typeface="Arial"/>
              </a:rPr>
              <a:t> </a:t>
            </a:r>
            <a:r>
              <a:rPr sz="1400" dirty="0">
                <a:solidFill>
                  <a:srgbClr val="FFFFFF"/>
                </a:solidFill>
                <a:latin typeface="Arial"/>
              </a:rPr>
              <a:t>du </a:t>
            </a:r>
            <a:r>
              <a:rPr sz="1400" b="1" dirty="0">
                <a:solidFill>
                  <a:srgbClr val="FFFFFF"/>
                </a:solidFill>
                <a:latin typeface="Arial"/>
              </a:rPr>
              <a:t>tiers</a:t>
            </a:r>
            <a:r>
              <a:rPr sz="1400" dirty="0">
                <a:solidFill>
                  <a:srgbClr val="FFFFFF"/>
                </a:solidFill>
                <a:latin typeface="Arial"/>
              </a:rPr>
              <a:t> des </a:t>
            </a:r>
            <a:r>
              <a:rPr sz="1400" dirty="0" err="1">
                <a:solidFill>
                  <a:srgbClr val="FFFFFF"/>
                </a:solidFill>
                <a:latin typeface="Arial"/>
              </a:rPr>
              <a:t>jeunes</a:t>
            </a:r>
            <a:r>
              <a:rPr sz="1400" b="1" dirty="0">
                <a:solidFill>
                  <a:srgbClr val="FFFFFF"/>
                </a:solidFill>
                <a:latin typeface="Arial"/>
              </a:rPr>
              <a:t> </a:t>
            </a:r>
            <a:r>
              <a:rPr lang="fr-FR" sz="1400" b="1" dirty="0" smtClean="0">
                <a:solidFill>
                  <a:srgbClr val="FFFFFF"/>
                </a:solidFill>
                <a:latin typeface="Arial"/>
              </a:rPr>
              <a:t>âgés de 15 à 29 ans </a:t>
            </a:r>
            <a:r>
              <a:rPr sz="1400" b="1" dirty="0" err="1" smtClean="0">
                <a:solidFill>
                  <a:srgbClr val="FFFFFF"/>
                </a:solidFill>
                <a:latin typeface="Arial"/>
              </a:rPr>
              <a:t>n'a</a:t>
            </a:r>
            <a:r>
              <a:rPr sz="1400" b="1" dirty="0" smtClean="0">
                <a:solidFill>
                  <a:srgbClr val="FFFFFF"/>
                </a:solidFill>
                <a:latin typeface="Arial"/>
              </a:rPr>
              <a:t> </a:t>
            </a:r>
            <a:r>
              <a:rPr sz="1400" b="1" dirty="0" err="1">
                <a:solidFill>
                  <a:srgbClr val="FFFFFF"/>
                </a:solidFill>
                <a:latin typeface="Arial"/>
              </a:rPr>
              <a:t>aucun</a:t>
            </a:r>
            <a:r>
              <a:rPr sz="1400" b="1" dirty="0">
                <a:solidFill>
                  <a:srgbClr val="FFFFFF"/>
                </a:solidFill>
                <a:latin typeface="Arial"/>
              </a:rPr>
              <a:t> </a:t>
            </a:r>
            <a:r>
              <a:rPr sz="1400" b="1" dirty="0" err="1">
                <a:solidFill>
                  <a:srgbClr val="FFFFFF"/>
                </a:solidFill>
                <a:latin typeface="Arial"/>
              </a:rPr>
              <a:t>diplôme</a:t>
            </a:r>
            <a:endParaRPr sz="1400" b="1" dirty="0">
              <a:solidFill>
                <a:srgbClr val="FFFFFF"/>
              </a:solidFill>
              <a:latin typeface="Arial"/>
            </a:endParaRPr>
          </a:p>
        </p:txBody>
      </p:sp>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grpSp>
        <p:nvGrpSpPr>
          <p:cNvPr id="53" name="Indicateur circulaire"/>
          <p:cNvGrpSpPr/>
          <p:nvPr/>
        </p:nvGrpSpPr>
        <p:grpSpPr>
          <a:xfrm>
            <a:off x="1026337" y="1969191"/>
            <a:ext cx="1246944" cy="1225384"/>
            <a:chOff x="1961997" y="2304280"/>
            <a:chExt cx="760000" cy="760000"/>
          </a:xfrm>
        </p:grpSpPr>
        <p:grpSp>
          <p:nvGrpSpPr>
            <p:cNvPr id="54" name="Group 53"/>
            <p:cNvGrpSpPr/>
            <p:nvPr/>
          </p:nvGrpSpPr>
          <p:grpSpPr>
            <a:xfrm>
              <a:off x="1961997" y="2304280"/>
              <a:ext cx="760000" cy="760000"/>
              <a:chOff x="1961997" y="2304280"/>
              <a:chExt cx="760000" cy="760000"/>
            </a:xfrm>
          </p:grpSpPr>
          <p:sp>
            <p:nvSpPr>
              <p:cNvPr id="57" name="Flexible arc"/>
              <p:cNvSpPr/>
              <p:nvPr/>
            </p:nvSpPr>
            <p:spPr>
              <a:xfrm>
                <a:off x="1961997" y="2304280"/>
                <a:ext cx="760000" cy="760000"/>
              </a:xfrm>
              <a:custGeom>
                <a:avLst/>
                <a:gdLst/>
                <a:ahLst/>
                <a:cxnLst/>
                <a:rect l="0" t="0" r="0" b="0"/>
                <a:pathLst>
                  <a:path w="760000" h="760000">
                    <a:moveTo>
                      <a:pt x="380000" y="760000"/>
                    </a:moveTo>
                    <a:cubicBezTo>
                      <a:pt x="170132" y="760000"/>
                      <a:pt x="0" y="589868"/>
                      <a:pt x="0" y="380000"/>
                    </a:cubicBezTo>
                    <a:cubicBezTo>
                      <a:pt x="0" y="170132"/>
                      <a:pt x="170132" y="0"/>
                      <a:pt x="380000" y="0"/>
                    </a:cubicBezTo>
                    <a:cubicBezTo>
                      <a:pt x="589868" y="0"/>
                      <a:pt x="760000" y="170132"/>
                      <a:pt x="760000" y="380000"/>
                    </a:cubicBezTo>
                    <a:cubicBezTo>
                      <a:pt x="760000" y="589868"/>
                      <a:pt x="589868" y="760000"/>
                      <a:pt x="380000" y="760000"/>
                    </a:cubicBezTo>
                    <a:close/>
                  </a:path>
                </a:pathLst>
              </a:custGeom>
              <a:solidFill>
                <a:srgbClr val="E9EBEF"/>
              </a:solidFill>
              <a:ln w="7600" cap="flat">
                <a:solidFill>
                  <a:srgbClr val="FFFFFF"/>
                </a:solidFill>
                <a:bevel/>
              </a:ln>
            </p:spPr>
          </p:sp>
          <p:sp>
            <p:nvSpPr>
              <p:cNvPr id="58" name="Flexible arc"/>
              <p:cNvSpPr/>
              <p:nvPr/>
            </p:nvSpPr>
            <p:spPr>
              <a:xfrm>
                <a:off x="1973397" y="2315680"/>
                <a:ext cx="737200" cy="737200"/>
              </a:xfrm>
              <a:custGeom>
                <a:avLst/>
                <a:gdLst/>
                <a:ahLst/>
                <a:cxnLst/>
                <a:rect l="0" t="0" r="0" b="0"/>
                <a:pathLst>
                  <a:path w="737200" h="737200">
                    <a:moveTo>
                      <a:pt x="368600" y="0"/>
                    </a:moveTo>
                    <a:cubicBezTo>
                      <a:pt x="572172" y="0"/>
                      <a:pt x="737200" y="165028"/>
                      <a:pt x="737200" y="368600"/>
                    </a:cubicBezTo>
                    <a:cubicBezTo>
                      <a:pt x="737200" y="386788"/>
                      <a:pt x="735883" y="404669"/>
                      <a:pt x="733314" y="421983"/>
                    </a:cubicBezTo>
                    <a:lnTo>
                      <a:pt x="624275" y="406023"/>
                    </a:lnTo>
                    <a:cubicBezTo>
                      <a:pt x="626081" y="393830"/>
                      <a:pt x="627000" y="381322"/>
                      <a:pt x="627000" y="368600"/>
                    </a:cubicBezTo>
                    <a:cubicBezTo>
                      <a:pt x="627000" y="225890"/>
                      <a:pt x="511310" y="110200"/>
                      <a:pt x="368600" y="110200"/>
                    </a:cubicBezTo>
                    <a:lnTo>
                      <a:pt x="368600" y="0"/>
                    </a:lnTo>
                    <a:close/>
                  </a:path>
                </a:pathLst>
              </a:custGeom>
              <a:solidFill>
                <a:srgbClr val="FFAF00"/>
              </a:solidFill>
              <a:ln w="7600" cap="flat">
                <a:solidFill>
                  <a:srgbClr val="FFAF00"/>
                </a:solidFill>
                <a:bevel/>
              </a:ln>
            </p:spPr>
          </p:sp>
        </p:grpSp>
        <p:sp>
          <p:nvSpPr>
            <p:cNvPr id="55" name="Freeform 54"/>
            <p:cNvSpPr/>
            <p:nvPr/>
          </p:nvSpPr>
          <p:spPr>
            <a:xfrm>
              <a:off x="2132997" y="2475280"/>
              <a:ext cx="418000" cy="418000"/>
            </a:xfrm>
            <a:custGeom>
              <a:avLst/>
              <a:gdLst/>
              <a:ahLst/>
              <a:cxnLst/>
              <a:rect l="0" t="0" r="0" b="0"/>
              <a:pathLst>
                <a:path w="418000" h="418000">
                  <a:moveTo>
                    <a:pt x="0" y="209000"/>
                  </a:moveTo>
                  <a:cubicBezTo>
                    <a:pt x="0" y="93573"/>
                    <a:pt x="93573" y="0"/>
                    <a:pt x="209000" y="0"/>
                  </a:cubicBezTo>
                  <a:cubicBezTo>
                    <a:pt x="324427" y="0"/>
                    <a:pt x="418000" y="93573"/>
                    <a:pt x="418000" y="209000"/>
                  </a:cubicBezTo>
                  <a:cubicBezTo>
                    <a:pt x="418000" y="324427"/>
                    <a:pt x="324427" y="418000"/>
                    <a:pt x="209000" y="418000"/>
                  </a:cubicBezTo>
                  <a:cubicBezTo>
                    <a:pt x="93573" y="418000"/>
                    <a:pt x="0" y="324427"/>
                    <a:pt x="0" y="209000"/>
                  </a:cubicBezTo>
                  <a:close/>
                </a:path>
              </a:pathLst>
            </a:custGeom>
            <a:solidFill>
              <a:srgbClr val="595757"/>
            </a:solidFill>
            <a:ln w="7600" cap="flat">
              <a:solidFill>
                <a:srgbClr val="595757"/>
              </a:solidFill>
              <a:bevel/>
            </a:ln>
          </p:spPr>
        </p:sp>
        <p:sp>
          <p:nvSpPr>
            <p:cNvPr id="56" name="Text 160"/>
            <p:cNvSpPr txBox="1"/>
            <p:nvPr/>
          </p:nvSpPr>
          <p:spPr>
            <a:xfrm>
              <a:off x="2136797" y="2479080"/>
              <a:ext cx="410400" cy="410400"/>
            </a:xfrm>
            <a:prstGeom prst="rect">
              <a:avLst/>
            </a:prstGeom>
            <a:noFill/>
          </p:spPr>
          <p:txBody>
            <a:bodyPr wrap="square" lIns="0" tIns="0" rIns="0" bIns="0" rtlCol="0" anchor="ctr"/>
            <a:lstStyle/>
            <a:p>
              <a:pPr algn="ctr">
                <a:lnSpc>
                  <a:spcPct val="100000"/>
                </a:lnSpc>
              </a:pPr>
              <a:r>
                <a:rPr sz="1600">
                  <a:solidFill>
                    <a:srgbClr val="FFFFFF"/>
                  </a:solidFill>
                  <a:latin typeface="Arial"/>
                </a:rPr>
                <a:t>27%</a:t>
              </a:r>
            </a:p>
          </p:txBody>
        </p:sp>
      </p:grpSp>
      <p:grpSp>
        <p:nvGrpSpPr>
          <p:cNvPr id="59" name="Secteur"/>
          <p:cNvGrpSpPr/>
          <p:nvPr/>
        </p:nvGrpSpPr>
        <p:grpSpPr>
          <a:xfrm>
            <a:off x="5276211" y="1907704"/>
            <a:ext cx="1950351" cy="1878146"/>
            <a:chOff x="4471600" y="2304280"/>
            <a:chExt cx="1292000" cy="1292000"/>
          </a:xfrm>
        </p:grpSpPr>
        <p:sp>
          <p:nvSpPr>
            <p:cNvPr id="60" name="Freeform 59"/>
            <p:cNvSpPr/>
            <p:nvPr/>
          </p:nvSpPr>
          <p:spPr>
            <a:xfrm>
              <a:off x="4471600" y="2304280"/>
              <a:ext cx="1292000" cy="1292000"/>
            </a:xfrm>
            <a:custGeom>
              <a:avLst/>
              <a:gdLst>
                <a:gd name="connsiteX0" fmla="*/ 646000 w 1292000"/>
                <a:gd name="connsiteY0" fmla="*/ 0 h 1292000"/>
                <a:gd name="rtl" fmla="*/ 860244 w 1292000"/>
                <a:gd name="rtt" fmla="*/ 380348 h 1292000"/>
                <a:gd name="rtr" fmla="*/ 1042644 w 1292000"/>
                <a:gd name="rtb" fmla="*/ 523970 h 1292000"/>
              </a:gdLst>
              <a:ahLst/>
              <a:cxnLst>
                <a:cxn ang="0">
                  <a:pos x="connsiteX0" y="connsiteY0"/>
                </a:cxn>
              </a:cxnLst>
              <a:rect l="rtl" t="rtt" r="rtr" b="rtb"/>
              <a:pathLst>
                <a:path w="1292000" h="1292000">
                  <a:moveTo>
                    <a:pt x="646000" y="0"/>
                  </a:moveTo>
                  <a:cubicBezTo>
                    <a:pt x="1002776" y="0"/>
                    <a:pt x="1292000" y="289224"/>
                    <a:pt x="1292000" y="646000"/>
                  </a:cubicBezTo>
                  <a:cubicBezTo>
                    <a:pt x="1292000" y="744441"/>
                    <a:pt x="1269981" y="837740"/>
                    <a:pt x="1230518" y="921053"/>
                  </a:cubicBezTo>
                  <a:lnTo>
                    <a:pt x="646000" y="646000"/>
                  </a:lnTo>
                  <a:lnTo>
                    <a:pt x="646000" y="0"/>
                  </a:lnTo>
                  <a:close/>
                </a:path>
              </a:pathLst>
            </a:custGeom>
            <a:solidFill>
              <a:srgbClr val="F2A282"/>
            </a:solidFill>
            <a:ln w="7600" cap="flat">
              <a:solidFill>
                <a:srgbClr val="527294"/>
              </a:solidFill>
              <a:bevel/>
            </a:ln>
          </p:spPr>
          <p:txBody>
            <a:bodyPr wrap="square" lIns="0" tIns="0" rIns="0" bIns="0" rtlCol="0" anchor="ctr"/>
            <a:lstStyle/>
            <a:p>
              <a:pPr algn="ctr">
                <a:lnSpc>
                  <a:spcPct val="100000"/>
                </a:lnSpc>
              </a:pPr>
              <a:r>
                <a:rPr sz="1050" b="1" dirty="0" smtClean="0">
                  <a:solidFill>
                    <a:srgbClr val="000000"/>
                  </a:solidFill>
                  <a:latin typeface="Arial"/>
                </a:rPr>
                <a:t>32</a:t>
              </a:r>
              <a:r>
                <a:rPr lang="fr-FR" sz="1050" b="1" dirty="0" smtClean="0">
                  <a:solidFill>
                    <a:srgbClr val="000000"/>
                  </a:solidFill>
                  <a:latin typeface="Arial"/>
                </a:rPr>
                <a:t>%</a:t>
              </a:r>
              <a:endParaRPr sz="1050" b="1" dirty="0">
                <a:solidFill>
                  <a:srgbClr val="000000"/>
                </a:solidFill>
                <a:latin typeface="Arial"/>
              </a:endParaRPr>
            </a:p>
          </p:txBody>
        </p:sp>
        <p:sp>
          <p:nvSpPr>
            <p:cNvPr id="61" name="Freeform 60"/>
            <p:cNvSpPr/>
            <p:nvPr/>
          </p:nvSpPr>
          <p:spPr>
            <a:xfrm>
              <a:off x="4471600" y="2304280"/>
              <a:ext cx="1292000" cy="1292000"/>
            </a:xfrm>
            <a:custGeom>
              <a:avLst/>
              <a:gdLst>
                <a:gd name="connsiteX0" fmla="*/ 1230516 w 1292000"/>
                <a:gd name="connsiteY0" fmla="*/ 921052 h 1292000"/>
                <a:gd name="rtl" fmla="*/ 380521 w 1292000"/>
                <a:gd name="rtt" fmla="*/ 891200 h 1292000"/>
                <a:gd name="rtr" fmla="*/ 562921 w 1292000"/>
                <a:gd name="rtb" fmla="*/ 1034822 h 1292000"/>
              </a:gdLst>
              <a:ahLst/>
              <a:cxnLst>
                <a:cxn ang="0">
                  <a:pos x="connsiteX0" y="connsiteY0"/>
                </a:cxn>
              </a:cxnLst>
              <a:rect l="rtl" t="rtt" r="rtr" b="rtb"/>
              <a:pathLst>
                <a:path w="1292000" h="1292000">
                  <a:moveTo>
                    <a:pt x="1230516" y="921052"/>
                  </a:moveTo>
                  <a:cubicBezTo>
                    <a:pt x="1127252" y="1140362"/>
                    <a:pt x="904335" y="1292000"/>
                    <a:pt x="646000" y="1292000"/>
                  </a:cubicBezTo>
                  <a:cubicBezTo>
                    <a:pt x="289224" y="1292000"/>
                    <a:pt x="0" y="1002776"/>
                    <a:pt x="0" y="646000"/>
                  </a:cubicBezTo>
                  <a:cubicBezTo>
                    <a:pt x="0" y="518617"/>
                    <a:pt x="36869" y="399846"/>
                    <a:pt x="100564" y="299856"/>
                  </a:cubicBezTo>
                  <a:lnTo>
                    <a:pt x="646000" y="646000"/>
                  </a:lnTo>
                  <a:lnTo>
                    <a:pt x="1230516" y="921052"/>
                  </a:lnTo>
                  <a:close/>
                </a:path>
              </a:pathLst>
            </a:custGeom>
            <a:solidFill>
              <a:srgbClr val="268EA8"/>
            </a:solidFill>
            <a:ln w="7600" cap="flat">
              <a:solidFill>
                <a:srgbClr val="3498DB"/>
              </a:solidFill>
              <a:bevel/>
            </a:ln>
          </p:spPr>
          <p:txBody>
            <a:bodyPr wrap="square" lIns="0" tIns="0" rIns="0" bIns="0" rtlCol="0" anchor="ctr"/>
            <a:lstStyle/>
            <a:p>
              <a:pPr algn="ctr">
                <a:lnSpc>
                  <a:spcPct val="100000"/>
                </a:lnSpc>
              </a:pPr>
              <a:r>
                <a:rPr sz="1050" b="1" dirty="0" smtClean="0">
                  <a:solidFill>
                    <a:srgbClr val="000000"/>
                  </a:solidFill>
                  <a:latin typeface="Arial"/>
                </a:rPr>
                <a:t>52</a:t>
              </a:r>
              <a:r>
                <a:rPr lang="fr-FR" sz="1050" b="1" dirty="0" smtClean="0">
                  <a:solidFill>
                    <a:srgbClr val="000000"/>
                  </a:solidFill>
                  <a:latin typeface="Arial"/>
                </a:rPr>
                <a:t>%</a:t>
              </a:r>
              <a:endParaRPr sz="1050" b="1" dirty="0">
                <a:solidFill>
                  <a:srgbClr val="000000"/>
                </a:solidFill>
                <a:latin typeface="Arial"/>
              </a:endParaRPr>
            </a:p>
          </p:txBody>
        </p:sp>
        <p:sp>
          <p:nvSpPr>
            <p:cNvPr id="62" name="Freeform 61"/>
            <p:cNvSpPr/>
            <p:nvPr/>
          </p:nvSpPr>
          <p:spPr>
            <a:xfrm>
              <a:off x="4471600" y="2304280"/>
              <a:ext cx="1292000" cy="1292000"/>
            </a:xfrm>
            <a:custGeom>
              <a:avLst/>
              <a:gdLst>
                <a:gd name="connsiteX0" fmla="*/ 100564 w 1292000"/>
                <a:gd name="connsiteY0" fmla="*/ 299856 h 1292000"/>
                <a:gd name="rtl" fmla="*/ 380521 w 1292000"/>
                <a:gd name="rtt" fmla="*/ 257176 h 1292000"/>
                <a:gd name="rtr" fmla="*/ 562921 w 1292000"/>
                <a:gd name="rtb" fmla="*/ 400798 h 1292000"/>
              </a:gdLst>
              <a:ahLst/>
              <a:cxnLst>
                <a:cxn ang="0">
                  <a:pos x="connsiteX0" y="connsiteY0"/>
                </a:cxn>
              </a:cxnLst>
              <a:rect l="rtl" t="rtt" r="rtr" b="rtb"/>
              <a:pathLst>
                <a:path w="1292000" h="1292000">
                  <a:moveTo>
                    <a:pt x="100564" y="299856"/>
                  </a:moveTo>
                  <a:cubicBezTo>
                    <a:pt x="215140" y="119565"/>
                    <a:pt x="416607" y="0"/>
                    <a:pt x="646000" y="0"/>
                  </a:cubicBezTo>
                  <a:lnTo>
                    <a:pt x="646000" y="646000"/>
                  </a:lnTo>
                  <a:lnTo>
                    <a:pt x="100564" y="299856"/>
                  </a:lnTo>
                  <a:close/>
                </a:path>
              </a:pathLst>
            </a:custGeom>
            <a:solidFill>
              <a:srgbClr val="7ECCB6"/>
            </a:solidFill>
            <a:ln w="7600" cap="flat">
              <a:solidFill>
                <a:srgbClr val="2DA2BF"/>
              </a:solidFill>
              <a:bevel/>
            </a:ln>
          </p:spPr>
          <p:txBody>
            <a:bodyPr wrap="square" lIns="0" tIns="0" rIns="0" bIns="0" rtlCol="0" anchor="ctr"/>
            <a:lstStyle/>
            <a:p>
              <a:pPr algn="ctr">
                <a:lnSpc>
                  <a:spcPct val="100000"/>
                </a:lnSpc>
              </a:pPr>
              <a:r>
                <a:rPr sz="1050" b="1" dirty="0" smtClean="0">
                  <a:solidFill>
                    <a:srgbClr val="000000"/>
                  </a:solidFill>
                  <a:latin typeface="Arial"/>
                </a:rPr>
                <a:t>16</a:t>
              </a:r>
              <a:r>
                <a:rPr lang="fr-FR" sz="1050" b="1" dirty="0" smtClean="0">
                  <a:solidFill>
                    <a:srgbClr val="000000"/>
                  </a:solidFill>
                  <a:latin typeface="Arial"/>
                </a:rPr>
                <a:t>%</a:t>
              </a:r>
              <a:endParaRPr sz="1050" b="1" dirty="0">
                <a:solidFill>
                  <a:srgbClr val="000000"/>
                </a:solidFill>
                <a:latin typeface="Arial"/>
              </a:endParaRPr>
            </a:p>
          </p:txBody>
        </p:sp>
        <p:grpSp>
          <p:nvGrpSpPr>
            <p:cNvPr id="63" name="Group 62"/>
            <p:cNvGrpSpPr/>
            <p:nvPr/>
          </p:nvGrpSpPr>
          <p:grpSpPr>
            <a:xfrm>
              <a:off x="5915600" y="2368880"/>
              <a:ext cx="98800" cy="98800"/>
              <a:chOff x="5915600" y="2368880"/>
              <a:chExt cx="98800" cy="98800"/>
            </a:xfrm>
          </p:grpSpPr>
          <p:sp>
            <p:nvSpPr>
              <p:cNvPr id="64" name="Freeform 63"/>
              <p:cNvSpPr/>
              <p:nvPr/>
            </p:nvSpPr>
            <p:spPr>
              <a:xfrm>
                <a:off x="5915600" y="2368880"/>
                <a:ext cx="98800" cy="98800"/>
              </a:xfrm>
              <a:custGeom>
                <a:avLst/>
                <a:gdLst>
                  <a:gd name="rtl" fmla="*/ 128876 w 98800"/>
                  <a:gd name="rtt" fmla="*/ -41800 h 98800"/>
                  <a:gd name="rtr" fmla="*/ 805276 w 98800"/>
                  <a:gd name="rtb" fmla="*/ 140600 h 98800"/>
                </a:gdLst>
                <a:ahLst/>
                <a:cxnLst/>
                <a:rect l="rtl" t="rtt" r="rtr" b="rtb"/>
                <a:pathLst>
                  <a:path w="98800" h="98800">
                    <a:moveTo>
                      <a:pt x="0" y="0"/>
                    </a:moveTo>
                    <a:moveTo>
                      <a:pt x="98800" y="49400"/>
                    </a:moveTo>
                    <a:cubicBezTo>
                      <a:pt x="98800" y="76683"/>
                      <a:pt x="76683" y="98800"/>
                      <a:pt x="49400" y="98800"/>
                    </a:cubicBezTo>
                    <a:cubicBezTo>
                      <a:pt x="22117" y="98800"/>
                      <a:pt x="0" y="76683"/>
                      <a:pt x="0" y="49400"/>
                    </a:cubicBezTo>
                    <a:cubicBezTo>
                      <a:pt x="0" y="22117"/>
                      <a:pt x="22117" y="0"/>
                      <a:pt x="49400" y="0"/>
                    </a:cubicBezTo>
                    <a:cubicBezTo>
                      <a:pt x="76683" y="0"/>
                      <a:pt x="98800" y="22117"/>
                      <a:pt x="98800" y="49400"/>
                    </a:cubicBezTo>
                    <a:close/>
                    <a:lnTo>
                      <a:pt x="98800" y="49400"/>
                    </a:lnTo>
                    <a:close/>
                  </a:path>
                </a:pathLst>
              </a:custGeom>
              <a:solidFill>
                <a:srgbClr val="F2A282"/>
              </a:solidFill>
              <a:ln w="7600" cap="flat">
                <a:solidFill>
                  <a:srgbClr val="527294"/>
                </a:solidFill>
                <a:bevel/>
              </a:ln>
            </p:spPr>
            <p:txBody>
              <a:bodyPr wrap="square" lIns="0" tIns="0" rIns="0" bIns="0" rtlCol="0" anchor="ctr"/>
              <a:lstStyle/>
              <a:p>
                <a:pPr algn="ctr">
                  <a:lnSpc>
                    <a:spcPct val="100000"/>
                  </a:lnSpc>
                </a:pPr>
                <a:r>
                  <a:rPr sz="1050" b="1">
                    <a:solidFill>
                      <a:srgbClr val="000000"/>
                    </a:solidFill>
                    <a:latin typeface="Arial"/>
                  </a:rPr>
                  <a:t>Sans diplôme</a:t>
                </a:r>
              </a:p>
            </p:txBody>
          </p:sp>
          <p:sp>
            <p:nvSpPr>
              <p:cNvPr id="65" name="Freeform 64"/>
              <p:cNvSpPr/>
              <p:nvPr/>
            </p:nvSpPr>
            <p:spPr>
              <a:xfrm>
                <a:off x="5915600" y="2528480"/>
                <a:ext cx="98800" cy="98800"/>
              </a:xfrm>
              <a:custGeom>
                <a:avLst/>
                <a:gdLst>
                  <a:gd name="rtl" fmla="*/ 128845 w 98800"/>
                  <a:gd name="rtt" fmla="*/ -41800 h 98800"/>
                  <a:gd name="rtr" fmla="*/ 820445 w 98800"/>
                  <a:gd name="rtb" fmla="*/ 140600 h 98800"/>
                </a:gdLst>
                <a:ahLst/>
                <a:cxnLst/>
                <a:rect l="rtl" t="rtt" r="rtr" b="rtb"/>
                <a:pathLst>
                  <a:path w="98800" h="98800">
                    <a:moveTo>
                      <a:pt x="0" y="0"/>
                    </a:moveTo>
                    <a:moveTo>
                      <a:pt x="98800" y="49400"/>
                    </a:moveTo>
                    <a:cubicBezTo>
                      <a:pt x="98800" y="76683"/>
                      <a:pt x="76683" y="98800"/>
                      <a:pt x="49400" y="98800"/>
                    </a:cubicBezTo>
                    <a:cubicBezTo>
                      <a:pt x="22117" y="98800"/>
                      <a:pt x="0" y="76683"/>
                      <a:pt x="0" y="49400"/>
                    </a:cubicBezTo>
                    <a:cubicBezTo>
                      <a:pt x="0" y="22117"/>
                      <a:pt x="22117" y="0"/>
                      <a:pt x="49400" y="0"/>
                    </a:cubicBezTo>
                    <a:cubicBezTo>
                      <a:pt x="76683" y="0"/>
                      <a:pt x="98800" y="22117"/>
                      <a:pt x="98800" y="49400"/>
                    </a:cubicBezTo>
                    <a:close/>
                    <a:lnTo>
                      <a:pt x="98800" y="49400"/>
                    </a:lnTo>
                    <a:close/>
                  </a:path>
                </a:pathLst>
              </a:custGeom>
              <a:solidFill>
                <a:srgbClr val="268EA8"/>
              </a:solidFill>
              <a:ln w="7600" cap="flat">
                <a:solidFill>
                  <a:srgbClr val="3498DB"/>
                </a:solidFill>
                <a:bevel/>
              </a:ln>
            </p:spPr>
            <p:txBody>
              <a:bodyPr wrap="square" lIns="0" tIns="0" rIns="0" bIns="0" rtlCol="0" anchor="ctr"/>
              <a:lstStyle/>
              <a:p>
                <a:pPr algn="ctr">
                  <a:lnSpc>
                    <a:spcPct val="100000"/>
                  </a:lnSpc>
                </a:pPr>
                <a:r>
                  <a:rPr sz="1050" b="1">
                    <a:solidFill>
                      <a:srgbClr val="000000"/>
                    </a:solidFill>
                    <a:latin typeface="Arial"/>
                  </a:rPr>
                  <a:t>Niveau moyen</a:t>
                </a:r>
              </a:p>
            </p:txBody>
          </p:sp>
          <p:sp>
            <p:nvSpPr>
              <p:cNvPr id="66" name="Freeform 65"/>
              <p:cNvSpPr/>
              <p:nvPr/>
            </p:nvSpPr>
            <p:spPr>
              <a:xfrm>
                <a:off x="5915600" y="2688080"/>
                <a:ext cx="98800" cy="98800"/>
              </a:xfrm>
              <a:custGeom>
                <a:avLst/>
                <a:gdLst>
                  <a:gd name="rtl" fmla="*/ 128662 w 98800"/>
                  <a:gd name="rtt" fmla="*/ -41800 h 98800"/>
                  <a:gd name="rtr" fmla="*/ 926662 w 98800"/>
                  <a:gd name="rtb" fmla="*/ 140600 h 98800"/>
                </a:gdLst>
                <a:ahLst/>
                <a:cxnLst/>
                <a:rect l="rtl" t="rtt" r="rtr" b="rtb"/>
                <a:pathLst>
                  <a:path w="98800" h="98800">
                    <a:moveTo>
                      <a:pt x="0" y="0"/>
                    </a:moveTo>
                    <a:moveTo>
                      <a:pt x="98800" y="49400"/>
                    </a:moveTo>
                    <a:cubicBezTo>
                      <a:pt x="98800" y="76683"/>
                      <a:pt x="76683" y="98800"/>
                      <a:pt x="49400" y="98800"/>
                    </a:cubicBezTo>
                    <a:cubicBezTo>
                      <a:pt x="22117" y="98800"/>
                      <a:pt x="0" y="76683"/>
                      <a:pt x="0" y="49400"/>
                    </a:cubicBezTo>
                    <a:cubicBezTo>
                      <a:pt x="0" y="22117"/>
                      <a:pt x="22117" y="0"/>
                      <a:pt x="49400" y="0"/>
                    </a:cubicBezTo>
                    <a:cubicBezTo>
                      <a:pt x="76683" y="0"/>
                      <a:pt x="98800" y="22117"/>
                      <a:pt x="98800" y="49400"/>
                    </a:cubicBezTo>
                    <a:close/>
                    <a:lnTo>
                      <a:pt x="98800" y="49400"/>
                    </a:lnTo>
                    <a:close/>
                  </a:path>
                </a:pathLst>
              </a:custGeom>
              <a:solidFill>
                <a:srgbClr val="7ECCB6"/>
              </a:solidFill>
              <a:ln w="7600" cap="flat">
                <a:solidFill>
                  <a:srgbClr val="2DA2BF"/>
                </a:solidFill>
                <a:bevel/>
              </a:ln>
            </p:spPr>
            <p:txBody>
              <a:bodyPr wrap="square" lIns="0" tIns="0" rIns="0" bIns="0" rtlCol="0" anchor="ctr"/>
              <a:lstStyle/>
              <a:p>
                <a:pPr algn="ctr">
                  <a:lnSpc>
                    <a:spcPct val="100000"/>
                  </a:lnSpc>
                </a:pPr>
                <a:r>
                  <a:rPr sz="1050" b="1">
                    <a:solidFill>
                      <a:srgbClr val="000000"/>
                    </a:solidFill>
                    <a:latin typeface="Arial"/>
                  </a:rPr>
                  <a:t>Niveau supérieur</a:t>
                </a:r>
              </a:p>
            </p:txBody>
          </p:sp>
        </p:grpSp>
      </p:grpSp>
      <p:grpSp>
        <p:nvGrpSpPr>
          <p:cNvPr id="67" name="Secteur"/>
          <p:cNvGrpSpPr/>
          <p:nvPr/>
        </p:nvGrpSpPr>
        <p:grpSpPr>
          <a:xfrm>
            <a:off x="7259960" y="4106965"/>
            <a:ext cx="1581385" cy="1560658"/>
            <a:chOff x="6011603" y="3068278"/>
            <a:chExt cx="1292000" cy="1292000"/>
          </a:xfrm>
        </p:grpSpPr>
        <p:sp>
          <p:nvSpPr>
            <p:cNvPr id="68" name="Freeform 67"/>
            <p:cNvSpPr/>
            <p:nvPr/>
          </p:nvSpPr>
          <p:spPr>
            <a:xfrm>
              <a:off x="6011603" y="3068278"/>
              <a:ext cx="1292000" cy="1292000"/>
            </a:xfrm>
            <a:custGeom>
              <a:avLst/>
              <a:gdLst>
                <a:gd name="connsiteX0" fmla="*/ 646000 w 1292000"/>
                <a:gd name="connsiteY0" fmla="*/ 0 h 1292000"/>
                <a:gd name="rtl" fmla="*/ 907850 w 1292000"/>
                <a:gd name="rtt" fmla="*/ 495274 h 1292000"/>
                <a:gd name="rtr" fmla="*/ 1090250 w 1292000"/>
                <a:gd name="rtb" fmla="*/ 638895 h 1292000"/>
              </a:gdLst>
              <a:ahLst/>
              <a:cxnLst>
                <a:cxn ang="0">
                  <a:pos x="connsiteX0" y="connsiteY0"/>
                </a:cxn>
              </a:cxnLst>
              <a:rect l="rtl" t="rtt" r="rtr" b="rtb"/>
              <a:pathLst>
                <a:path w="1292000" h="1292000">
                  <a:moveTo>
                    <a:pt x="646000" y="0"/>
                  </a:moveTo>
                  <a:cubicBezTo>
                    <a:pt x="1002776" y="0"/>
                    <a:pt x="1292000" y="289224"/>
                    <a:pt x="1292000" y="646000"/>
                  </a:cubicBezTo>
                  <a:cubicBezTo>
                    <a:pt x="1292000" y="904361"/>
                    <a:pt x="1140331" y="1127297"/>
                    <a:pt x="921053" y="1230518"/>
                  </a:cubicBezTo>
                  <a:lnTo>
                    <a:pt x="646000" y="646000"/>
                  </a:lnTo>
                  <a:lnTo>
                    <a:pt x="646000" y="0"/>
                  </a:lnTo>
                  <a:close/>
                </a:path>
              </a:pathLst>
            </a:custGeom>
            <a:solidFill>
              <a:srgbClr val="F2A282"/>
            </a:solidFill>
            <a:ln w="7600" cap="flat">
              <a:solidFill>
                <a:srgbClr val="527294"/>
              </a:solidFill>
              <a:bevel/>
            </a:ln>
          </p:spPr>
          <p:txBody>
            <a:bodyPr wrap="square" lIns="0" tIns="0" rIns="0" bIns="0" rtlCol="0" anchor="ctr"/>
            <a:lstStyle/>
            <a:p>
              <a:pPr algn="ctr">
                <a:lnSpc>
                  <a:spcPct val="100000"/>
                </a:lnSpc>
              </a:pPr>
              <a:r>
                <a:rPr sz="800" b="1" dirty="0" smtClean="0">
                  <a:solidFill>
                    <a:srgbClr val="000000"/>
                  </a:solidFill>
                  <a:latin typeface="Arial"/>
                </a:rPr>
                <a:t>43</a:t>
              </a:r>
              <a:r>
                <a:rPr lang="fr-FR" sz="800" b="1" dirty="0" smtClean="0">
                  <a:solidFill>
                    <a:srgbClr val="000000"/>
                  </a:solidFill>
                  <a:latin typeface="Arial"/>
                </a:rPr>
                <a:t>%</a:t>
              </a:r>
              <a:endParaRPr sz="800" b="1" dirty="0">
                <a:solidFill>
                  <a:srgbClr val="000000"/>
                </a:solidFill>
                <a:latin typeface="Arial"/>
              </a:endParaRPr>
            </a:p>
          </p:txBody>
        </p:sp>
        <p:sp>
          <p:nvSpPr>
            <p:cNvPr id="69" name="Freeform 68"/>
            <p:cNvSpPr/>
            <p:nvPr/>
          </p:nvSpPr>
          <p:spPr>
            <a:xfrm>
              <a:off x="6011603" y="3068278"/>
              <a:ext cx="1292000" cy="1292000"/>
            </a:xfrm>
            <a:custGeom>
              <a:avLst/>
              <a:gdLst>
                <a:gd name="connsiteX0" fmla="*/ 921052 w 1292000"/>
                <a:gd name="connsiteY0" fmla="*/ 1230516 h 1292000"/>
                <a:gd name="rtl" fmla="*/ 243418 w 1292000"/>
                <a:gd name="rtt" fmla="*/ 758337 h 1292000"/>
                <a:gd name="rtr" fmla="*/ 425818 w 1292000"/>
                <a:gd name="rtb" fmla="*/ 901959 h 1292000"/>
              </a:gdLst>
              <a:ahLst/>
              <a:cxnLst>
                <a:cxn ang="0">
                  <a:pos x="connsiteX0" y="connsiteY0"/>
                </a:cxn>
              </a:cxnLst>
              <a:rect l="rtl" t="rtt" r="rtr" b="rtb"/>
              <a:pathLst>
                <a:path w="1292000" h="1292000">
                  <a:moveTo>
                    <a:pt x="921052" y="1230516"/>
                  </a:moveTo>
                  <a:cubicBezTo>
                    <a:pt x="837690" y="1269993"/>
                    <a:pt x="744415" y="1292000"/>
                    <a:pt x="646000" y="1292000"/>
                  </a:cubicBezTo>
                  <a:cubicBezTo>
                    <a:pt x="289224" y="1292000"/>
                    <a:pt x="0" y="1002776"/>
                    <a:pt x="0" y="646000"/>
                  </a:cubicBezTo>
                  <a:cubicBezTo>
                    <a:pt x="0" y="431144"/>
                    <a:pt x="104891" y="240786"/>
                    <a:pt x="266291" y="123375"/>
                  </a:cubicBezTo>
                  <a:lnTo>
                    <a:pt x="646000" y="646000"/>
                  </a:lnTo>
                  <a:lnTo>
                    <a:pt x="921052" y="1230516"/>
                  </a:lnTo>
                  <a:close/>
                </a:path>
              </a:pathLst>
            </a:custGeom>
            <a:solidFill>
              <a:srgbClr val="268EA8"/>
            </a:solidFill>
            <a:ln w="7600" cap="flat">
              <a:solidFill>
                <a:srgbClr val="3498DB"/>
              </a:solidFill>
              <a:bevel/>
            </a:ln>
          </p:spPr>
          <p:txBody>
            <a:bodyPr wrap="square" lIns="0" tIns="0" rIns="0" bIns="0" rtlCol="0" anchor="ctr"/>
            <a:lstStyle/>
            <a:p>
              <a:pPr algn="ctr">
                <a:lnSpc>
                  <a:spcPct val="100000"/>
                </a:lnSpc>
              </a:pPr>
              <a:r>
                <a:rPr sz="800" b="1" dirty="0" smtClean="0">
                  <a:solidFill>
                    <a:srgbClr val="000000"/>
                  </a:solidFill>
                  <a:latin typeface="Arial"/>
                </a:rPr>
                <a:t>47</a:t>
              </a:r>
              <a:r>
                <a:rPr lang="fr-FR" sz="800" b="1" dirty="0" smtClean="0">
                  <a:solidFill>
                    <a:srgbClr val="000000"/>
                  </a:solidFill>
                  <a:latin typeface="Arial"/>
                </a:rPr>
                <a:t>%</a:t>
              </a:r>
              <a:endParaRPr sz="800" b="1" dirty="0">
                <a:solidFill>
                  <a:srgbClr val="000000"/>
                </a:solidFill>
                <a:latin typeface="Arial"/>
              </a:endParaRPr>
            </a:p>
          </p:txBody>
        </p:sp>
        <p:sp>
          <p:nvSpPr>
            <p:cNvPr id="70" name="Freeform 69"/>
            <p:cNvSpPr/>
            <p:nvPr/>
          </p:nvSpPr>
          <p:spPr>
            <a:xfrm>
              <a:off x="6011603" y="3068278"/>
              <a:ext cx="1292000" cy="1292000"/>
            </a:xfrm>
            <a:custGeom>
              <a:avLst/>
              <a:gdLst>
                <a:gd name="connsiteX0" fmla="*/ 266291 w 1292000"/>
                <a:gd name="connsiteY0" fmla="*/ 123375 h 1292000"/>
                <a:gd name="rtl" fmla="*/ 443010 w 1292000"/>
                <a:gd name="rtt" fmla="*/ 230135 h 1292000"/>
                <a:gd name="rtr" fmla="*/ 625410 w 1292000"/>
                <a:gd name="rtb" fmla="*/ 373756 h 1292000"/>
              </a:gdLst>
              <a:ahLst/>
              <a:cxnLst>
                <a:cxn ang="0">
                  <a:pos x="connsiteX0" y="connsiteY0"/>
                </a:cxn>
              </a:cxnLst>
              <a:rect l="rtl" t="rtt" r="rtr" b="rtb"/>
              <a:pathLst>
                <a:path w="1292000" h="1292000">
                  <a:moveTo>
                    <a:pt x="266291" y="123375"/>
                  </a:moveTo>
                  <a:cubicBezTo>
                    <a:pt x="372849" y="45765"/>
                    <a:pt x="504080" y="0"/>
                    <a:pt x="646000" y="0"/>
                  </a:cubicBezTo>
                  <a:lnTo>
                    <a:pt x="646000" y="646000"/>
                  </a:lnTo>
                  <a:lnTo>
                    <a:pt x="266291" y="123375"/>
                  </a:lnTo>
                  <a:close/>
                </a:path>
              </a:pathLst>
            </a:custGeom>
            <a:solidFill>
              <a:srgbClr val="7ECCB6"/>
            </a:solidFill>
            <a:ln w="7600" cap="flat">
              <a:solidFill>
                <a:srgbClr val="2DA2BF"/>
              </a:solidFill>
              <a:bevel/>
            </a:ln>
          </p:spPr>
          <p:txBody>
            <a:bodyPr wrap="square" lIns="0" tIns="0" rIns="0" bIns="0" rtlCol="0" anchor="ctr"/>
            <a:lstStyle/>
            <a:p>
              <a:pPr algn="ctr">
                <a:lnSpc>
                  <a:spcPct val="100000"/>
                </a:lnSpc>
              </a:pPr>
              <a:r>
                <a:rPr sz="800" b="1" dirty="0" smtClean="0">
                  <a:solidFill>
                    <a:srgbClr val="000000"/>
                  </a:solidFill>
                  <a:latin typeface="Arial"/>
                </a:rPr>
                <a:t>10</a:t>
              </a:r>
              <a:r>
                <a:rPr lang="fr-FR" sz="800" b="1" dirty="0" smtClean="0">
                  <a:solidFill>
                    <a:srgbClr val="000000"/>
                  </a:solidFill>
                  <a:latin typeface="Arial"/>
                </a:rPr>
                <a:t>%</a:t>
              </a:r>
              <a:endParaRPr sz="800" b="1" dirty="0">
                <a:solidFill>
                  <a:srgbClr val="000000"/>
                </a:solidFill>
                <a:latin typeface="Arial"/>
              </a:endParaRPr>
            </a:p>
          </p:txBody>
        </p:sp>
        <p:grpSp>
          <p:nvGrpSpPr>
            <p:cNvPr id="71" name="Group 70"/>
            <p:cNvGrpSpPr/>
            <p:nvPr/>
          </p:nvGrpSpPr>
          <p:grpSpPr>
            <a:xfrm>
              <a:off x="7455603" y="3132878"/>
              <a:ext cx="98800" cy="98800"/>
              <a:chOff x="7455603" y="3132878"/>
              <a:chExt cx="98800" cy="98800"/>
            </a:xfrm>
          </p:grpSpPr>
        </p:grpSp>
      </p:grpSp>
    </p:spTree>
    <p:extLst>
      <p:ext uri="{BB962C8B-B14F-4D97-AF65-F5344CB8AC3E}">
        <p14:creationId xmlns:p14="http://schemas.microsoft.com/office/powerpoint/2010/main" val="42840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9"/>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7"/>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64704"/>
            <a:ext cx="8229600" cy="1143000"/>
          </a:xfrm>
        </p:spPr>
        <p:txBody>
          <a:bodyPr>
            <a:normAutofit/>
          </a:bodyPr>
          <a:lstStyle/>
          <a:p>
            <a:r>
              <a:rPr lang="fr-FR" sz="2400" dirty="0">
                <a:solidFill>
                  <a:schemeClr val="accent2">
                    <a:lumMod val="50000"/>
                  </a:schemeClr>
                </a:solidFill>
              </a:rPr>
              <a:t>Contexte général : </a:t>
            </a:r>
            <a:r>
              <a:rPr lang="fr-FR" sz="2400" b="1" dirty="0">
                <a:solidFill>
                  <a:schemeClr val="accent2">
                    <a:lumMod val="50000"/>
                  </a:schemeClr>
                </a:solidFill>
              </a:rPr>
              <a:t>Les  jeunes âgés de 15 à 29 ans</a:t>
            </a:r>
            <a:endParaRPr lang="fr-FR" sz="2400" dirty="0"/>
          </a:p>
        </p:txBody>
      </p:sp>
      <p:sp>
        <p:nvSpPr>
          <p:cNvPr id="3" name="Espace réservé du contenu 2"/>
          <p:cNvSpPr>
            <a:spLocks noGrp="1"/>
          </p:cNvSpPr>
          <p:nvPr>
            <p:ph idx="1"/>
          </p:nvPr>
        </p:nvSpPr>
        <p:spPr>
          <a:xfrm>
            <a:off x="457200" y="1988840"/>
            <a:ext cx="8229600" cy="4137323"/>
          </a:xfrm>
        </p:spPr>
        <p:txBody>
          <a:bodyPr>
            <a:normAutofit/>
          </a:bodyPr>
          <a:lstStyle/>
          <a:p>
            <a:pPr marL="0" indent="0">
              <a:buNone/>
            </a:pPr>
            <a:r>
              <a:rPr lang="fr-FR" sz="2400" b="1" dirty="0">
                <a:solidFill>
                  <a:schemeClr val="bg1">
                    <a:lumMod val="50000"/>
                  </a:schemeClr>
                </a:solidFill>
              </a:rPr>
              <a:t>Taux d’activité </a:t>
            </a:r>
            <a:r>
              <a:rPr lang="fr-FR" sz="2400" b="1" dirty="0" smtClean="0">
                <a:solidFill>
                  <a:schemeClr val="bg1">
                    <a:lumMod val="50000"/>
                  </a:schemeClr>
                </a:solidFill>
              </a:rPr>
              <a:t>…</a:t>
            </a:r>
            <a:endParaRPr lang="fr-FR" sz="2400" dirty="0">
              <a:solidFill>
                <a:schemeClr val="bg1">
                  <a:lumMod val="50000"/>
                </a:schemeClr>
              </a:solidFill>
            </a:endParaRPr>
          </a:p>
          <a:p>
            <a:pPr marL="0" indent="0">
              <a:buNone/>
            </a:pPr>
            <a:endParaRPr lang="fr-FR" dirty="0" smtClean="0"/>
          </a:p>
          <a:p>
            <a:pPr marL="0" indent="0">
              <a:buNone/>
            </a:pPr>
            <a:endParaRPr lang="fr-FR"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sp>
        <p:nvSpPr>
          <p:cNvPr id="11" name="Rectangle pointu droite"/>
          <p:cNvSpPr/>
          <p:nvPr/>
        </p:nvSpPr>
        <p:spPr>
          <a:xfrm>
            <a:off x="1763688" y="4823709"/>
            <a:ext cx="5805684" cy="909546"/>
          </a:xfrm>
          <a:custGeom>
            <a:avLst/>
            <a:gdLst/>
            <a:ahLst/>
            <a:cxnLst/>
            <a:rect l="l" t="t" r="r" b="b"/>
            <a:pathLst>
              <a:path w="5517652" h="836000">
                <a:moveTo>
                  <a:pt x="0" y="0"/>
                </a:moveTo>
                <a:lnTo>
                  <a:pt x="5039746" y="0"/>
                </a:lnTo>
                <a:cubicBezTo>
                  <a:pt x="5303689" y="0"/>
                  <a:pt x="5517652" y="179009"/>
                  <a:pt x="5517652" y="399826"/>
                </a:cubicBezTo>
                <a:lnTo>
                  <a:pt x="5517652" y="436174"/>
                </a:lnTo>
                <a:cubicBezTo>
                  <a:pt x="5517652" y="656991"/>
                  <a:pt x="5303689" y="836000"/>
                  <a:pt x="5039746" y="836000"/>
                </a:cubicBezTo>
                <a:lnTo>
                  <a:pt x="0" y="836000"/>
                </a:lnTo>
                <a:lnTo>
                  <a:pt x="0" y="0"/>
                </a:lnTo>
                <a:close/>
              </a:path>
            </a:pathLst>
          </a:custGeom>
          <a:solidFill>
            <a:srgbClr val="476482"/>
          </a:solidFill>
          <a:ln w="7600" cap="flat">
            <a:solidFill>
              <a:srgbClr val="008CCC"/>
            </a:solidFill>
            <a:bevel/>
          </a:ln>
        </p:spPr>
        <p:txBody>
          <a:bodyPr wrap="square" lIns="0" tIns="0" rIns="0" bIns="0" rtlCol="0" anchor="ctr"/>
          <a:lstStyle/>
          <a:p>
            <a:pPr marL="271463">
              <a:lnSpc>
                <a:spcPct val="100000"/>
              </a:lnSpc>
            </a:pPr>
            <a:r>
              <a:rPr lang="fr-FR" sz="1600" b="1" dirty="0" smtClean="0">
                <a:solidFill>
                  <a:srgbClr val="FFFFFF"/>
                </a:solidFill>
                <a:latin typeface="Arial"/>
              </a:rPr>
              <a:t>38,9</a:t>
            </a:r>
            <a:r>
              <a:rPr sz="1600" b="1" dirty="0" smtClean="0">
                <a:solidFill>
                  <a:srgbClr val="FFFFFF"/>
                </a:solidFill>
                <a:latin typeface="Arial"/>
              </a:rPr>
              <a:t>%</a:t>
            </a:r>
            <a:r>
              <a:rPr sz="1600" dirty="0" smtClean="0">
                <a:solidFill>
                  <a:srgbClr val="FFFFFF"/>
                </a:solidFill>
                <a:latin typeface="Arial"/>
              </a:rPr>
              <a:t>  </a:t>
            </a:r>
            <a:r>
              <a:rPr sz="1600" dirty="0">
                <a:solidFill>
                  <a:srgbClr val="FFFFFF"/>
                </a:solidFill>
                <a:latin typeface="Arial"/>
              </a:rPr>
              <a:t>des </a:t>
            </a:r>
            <a:r>
              <a:rPr sz="1600" dirty="0" err="1">
                <a:solidFill>
                  <a:srgbClr val="FFFFFF"/>
                </a:solidFill>
                <a:latin typeface="Arial"/>
              </a:rPr>
              <a:t>jeunes</a:t>
            </a:r>
            <a:r>
              <a:rPr sz="1600" dirty="0">
                <a:solidFill>
                  <a:srgbClr val="FFFFFF"/>
                </a:solidFill>
                <a:latin typeface="Arial"/>
              </a:rPr>
              <a:t> </a:t>
            </a:r>
            <a:r>
              <a:rPr sz="1600" dirty="0" err="1">
                <a:solidFill>
                  <a:srgbClr val="FFFFFF"/>
                </a:solidFill>
                <a:latin typeface="Arial"/>
              </a:rPr>
              <a:t>sont</a:t>
            </a:r>
            <a:r>
              <a:rPr sz="1600" dirty="0">
                <a:solidFill>
                  <a:srgbClr val="FFFFFF"/>
                </a:solidFill>
                <a:latin typeface="Arial"/>
              </a:rPr>
              <a:t> </a:t>
            </a:r>
            <a:r>
              <a:rPr sz="1600" dirty="0" err="1" smtClean="0">
                <a:solidFill>
                  <a:srgbClr val="FFFFFF"/>
                </a:solidFill>
                <a:latin typeface="Arial"/>
              </a:rPr>
              <a:t>actifs</a:t>
            </a:r>
            <a:r>
              <a:rPr lang="fr-FR" sz="1600" dirty="0" smtClean="0">
                <a:solidFill>
                  <a:srgbClr val="FFFFFF"/>
                </a:solidFill>
                <a:latin typeface="Arial"/>
              </a:rPr>
              <a:t> (</a:t>
            </a:r>
            <a:r>
              <a:rPr lang="fr-FR" sz="1600" b="1" dirty="0">
                <a:solidFill>
                  <a:srgbClr val="FFFFFF"/>
                </a:solidFill>
                <a:latin typeface="Arial"/>
              </a:rPr>
              <a:t>41,7% </a:t>
            </a:r>
            <a:r>
              <a:rPr lang="fr-FR" sz="1600" dirty="0" smtClean="0">
                <a:solidFill>
                  <a:srgbClr val="FFFFFF"/>
                </a:solidFill>
                <a:latin typeface="Arial"/>
              </a:rPr>
              <a:t>à Tanger)</a:t>
            </a:r>
            <a:endParaRPr sz="1600" dirty="0">
              <a:solidFill>
                <a:srgbClr val="FFFFFF"/>
              </a:solidFill>
              <a:latin typeface="Arial"/>
            </a:endParaRPr>
          </a:p>
          <a:p>
            <a:pPr marL="271463"/>
            <a:r>
              <a:rPr lang="fr-FR" sz="1600" b="1" dirty="0" smtClean="0">
                <a:solidFill>
                  <a:srgbClr val="FFFFFF"/>
                </a:solidFill>
                <a:latin typeface="Arial"/>
              </a:rPr>
              <a:t>20,7</a:t>
            </a:r>
            <a:r>
              <a:rPr sz="1600" b="1" dirty="0" smtClean="0">
                <a:solidFill>
                  <a:srgbClr val="FFFFFF"/>
                </a:solidFill>
                <a:latin typeface="Arial"/>
              </a:rPr>
              <a:t>%</a:t>
            </a:r>
            <a:r>
              <a:rPr sz="1600" dirty="0" smtClean="0">
                <a:solidFill>
                  <a:srgbClr val="FFFFFF"/>
                </a:solidFill>
                <a:latin typeface="Arial"/>
              </a:rPr>
              <a:t>  </a:t>
            </a:r>
            <a:r>
              <a:rPr sz="1600" dirty="0">
                <a:solidFill>
                  <a:srgbClr val="FFFFFF"/>
                </a:solidFill>
                <a:latin typeface="Arial"/>
              </a:rPr>
              <a:t>des </a:t>
            </a:r>
            <a:r>
              <a:rPr sz="1600" dirty="0" err="1">
                <a:solidFill>
                  <a:srgbClr val="FFFFFF"/>
                </a:solidFill>
                <a:latin typeface="Arial"/>
              </a:rPr>
              <a:t>jeunes</a:t>
            </a:r>
            <a:r>
              <a:rPr sz="1600" dirty="0">
                <a:solidFill>
                  <a:srgbClr val="FFFFFF"/>
                </a:solidFill>
                <a:latin typeface="Arial"/>
              </a:rPr>
              <a:t> femmes </a:t>
            </a:r>
            <a:r>
              <a:rPr sz="1600" dirty="0" err="1">
                <a:solidFill>
                  <a:srgbClr val="FFFFFF"/>
                </a:solidFill>
                <a:latin typeface="Arial"/>
              </a:rPr>
              <a:t>sont</a:t>
            </a:r>
            <a:r>
              <a:rPr sz="1600" dirty="0">
                <a:solidFill>
                  <a:srgbClr val="FFFFFF"/>
                </a:solidFill>
                <a:latin typeface="Arial"/>
              </a:rPr>
              <a:t> </a:t>
            </a:r>
            <a:r>
              <a:rPr sz="1600" dirty="0" smtClean="0">
                <a:solidFill>
                  <a:srgbClr val="FFFFFF"/>
                </a:solidFill>
                <a:latin typeface="Arial"/>
              </a:rPr>
              <a:t>actives</a:t>
            </a:r>
            <a:r>
              <a:rPr lang="fr-FR" sz="1600" dirty="0">
                <a:solidFill>
                  <a:srgbClr val="FFFFFF"/>
                </a:solidFill>
                <a:latin typeface="Arial"/>
              </a:rPr>
              <a:t> </a:t>
            </a:r>
            <a:r>
              <a:rPr lang="fr-FR" sz="1600" dirty="0" smtClean="0">
                <a:solidFill>
                  <a:srgbClr val="FFFFFF"/>
                </a:solidFill>
                <a:latin typeface="Arial"/>
              </a:rPr>
              <a:t>(</a:t>
            </a:r>
            <a:r>
              <a:rPr lang="fr-FR" sz="1600" b="1" dirty="0" smtClean="0">
                <a:solidFill>
                  <a:srgbClr val="FFFFFF"/>
                </a:solidFill>
                <a:latin typeface="Arial"/>
              </a:rPr>
              <a:t>17,1% </a:t>
            </a:r>
            <a:r>
              <a:rPr lang="fr-FR" sz="1600" dirty="0">
                <a:solidFill>
                  <a:srgbClr val="FFFFFF"/>
                </a:solidFill>
                <a:latin typeface="Arial"/>
              </a:rPr>
              <a:t>à Tanger</a:t>
            </a:r>
            <a:r>
              <a:rPr lang="fr-FR" sz="1600" dirty="0" smtClean="0">
                <a:solidFill>
                  <a:srgbClr val="FFFFFF"/>
                </a:solidFill>
                <a:latin typeface="Arial"/>
              </a:rPr>
              <a:t>)</a:t>
            </a:r>
            <a:endParaRPr sz="1600" dirty="0">
              <a:solidFill>
                <a:srgbClr val="FFFFFF"/>
              </a:solidFill>
              <a:latin typeface="Arial"/>
            </a:endParaRPr>
          </a:p>
          <a:p>
            <a:pPr marL="271463"/>
            <a:r>
              <a:rPr lang="fr-FR" sz="1600" b="1" dirty="0" smtClean="0">
                <a:solidFill>
                  <a:srgbClr val="FFFFFF"/>
                </a:solidFill>
                <a:latin typeface="Arial"/>
              </a:rPr>
              <a:t>56,7</a:t>
            </a:r>
            <a:r>
              <a:rPr sz="1600" b="1" dirty="0" smtClean="0">
                <a:solidFill>
                  <a:srgbClr val="FFFFFF"/>
                </a:solidFill>
                <a:latin typeface="Arial"/>
              </a:rPr>
              <a:t>%</a:t>
            </a:r>
            <a:r>
              <a:rPr sz="1600" dirty="0" smtClean="0">
                <a:solidFill>
                  <a:srgbClr val="FFFFFF"/>
                </a:solidFill>
                <a:latin typeface="Arial"/>
              </a:rPr>
              <a:t>  </a:t>
            </a:r>
            <a:r>
              <a:rPr sz="1600" dirty="0">
                <a:solidFill>
                  <a:srgbClr val="FFFFFF"/>
                </a:solidFill>
                <a:latin typeface="Arial"/>
              </a:rPr>
              <a:t>des </a:t>
            </a:r>
            <a:r>
              <a:rPr sz="1600" dirty="0" err="1">
                <a:solidFill>
                  <a:srgbClr val="FFFFFF"/>
                </a:solidFill>
                <a:latin typeface="Arial"/>
              </a:rPr>
              <a:t>jeunes</a:t>
            </a:r>
            <a:r>
              <a:rPr sz="1600" dirty="0">
                <a:solidFill>
                  <a:srgbClr val="FFFFFF"/>
                </a:solidFill>
                <a:latin typeface="Arial"/>
              </a:rPr>
              <a:t> hommes </a:t>
            </a:r>
            <a:r>
              <a:rPr sz="1600" dirty="0" err="1">
                <a:solidFill>
                  <a:srgbClr val="FFFFFF"/>
                </a:solidFill>
                <a:latin typeface="Arial"/>
              </a:rPr>
              <a:t>sont</a:t>
            </a:r>
            <a:r>
              <a:rPr sz="1600" dirty="0">
                <a:solidFill>
                  <a:srgbClr val="FFFFFF"/>
                </a:solidFill>
                <a:latin typeface="Arial"/>
              </a:rPr>
              <a:t> </a:t>
            </a:r>
            <a:r>
              <a:rPr sz="1600" dirty="0" err="1" smtClean="0">
                <a:solidFill>
                  <a:srgbClr val="FFFFFF"/>
                </a:solidFill>
                <a:latin typeface="Arial"/>
              </a:rPr>
              <a:t>actifs</a:t>
            </a:r>
            <a:r>
              <a:rPr lang="fr-FR" sz="1600" dirty="0">
                <a:solidFill>
                  <a:srgbClr val="FFFFFF"/>
                </a:solidFill>
                <a:latin typeface="Arial"/>
              </a:rPr>
              <a:t> </a:t>
            </a:r>
            <a:r>
              <a:rPr lang="fr-FR" sz="1600" dirty="0" smtClean="0">
                <a:solidFill>
                  <a:srgbClr val="FFFFFF"/>
                </a:solidFill>
                <a:latin typeface="Arial"/>
              </a:rPr>
              <a:t>(</a:t>
            </a:r>
            <a:r>
              <a:rPr lang="fr-FR" sz="1600" b="1" dirty="0" smtClean="0">
                <a:solidFill>
                  <a:srgbClr val="FFFFFF"/>
                </a:solidFill>
                <a:latin typeface="Arial"/>
              </a:rPr>
              <a:t>64,6% </a:t>
            </a:r>
            <a:r>
              <a:rPr lang="fr-FR" sz="1600" dirty="0">
                <a:solidFill>
                  <a:srgbClr val="FFFFFF"/>
                </a:solidFill>
                <a:latin typeface="Arial"/>
              </a:rPr>
              <a:t>à Tanger</a:t>
            </a:r>
            <a:r>
              <a:rPr lang="fr-FR" sz="1600" dirty="0" smtClean="0">
                <a:solidFill>
                  <a:srgbClr val="FFFFFF"/>
                </a:solidFill>
                <a:latin typeface="Arial"/>
              </a:rPr>
              <a:t>)</a:t>
            </a:r>
            <a:endParaRPr lang="fr-FR" sz="1600" dirty="0">
              <a:solidFill>
                <a:srgbClr val="FFFFFF"/>
              </a:solidFill>
              <a:latin typeface="Arial"/>
            </a:endParaRPr>
          </a:p>
        </p:txBody>
      </p:sp>
      <p:grpSp>
        <p:nvGrpSpPr>
          <p:cNvPr id="34" name="Femmes"/>
          <p:cNvGrpSpPr/>
          <p:nvPr/>
        </p:nvGrpSpPr>
        <p:grpSpPr>
          <a:xfrm>
            <a:off x="4337010" y="3077648"/>
            <a:ext cx="2423252" cy="447775"/>
            <a:chOff x="4408718" y="2347752"/>
            <a:chExt cx="2423252" cy="447775"/>
          </a:xfrm>
        </p:grpSpPr>
        <p:sp>
          <p:nvSpPr>
            <p:cNvPr id="35" name="Freeform 34"/>
            <p:cNvSpPr/>
            <p:nvPr/>
          </p:nvSpPr>
          <p:spPr>
            <a:xfrm>
              <a:off x="4408718" y="2347752"/>
              <a:ext cx="2423252" cy="447775"/>
            </a:xfrm>
            <a:custGeom>
              <a:avLst/>
              <a:gdLst/>
              <a:ahLst/>
              <a:cxnLst/>
              <a:rect l="0" t="0" r="0" b="0"/>
              <a:pathLst>
                <a:path w="2423252" h="447775" stroke="0">
                  <a:moveTo>
                    <a:pt x="58682" y="37770"/>
                  </a:moveTo>
                  <a:cubicBezTo>
                    <a:pt x="58682" y="16865"/>
                    <a:pt x="75909" y="0"/>
                    <a:pt x="97263" y="0"/>
                  </a:cubicBezTo>
                  <a:cubicBezTo>
                    <a:pt x="118504" y="0"/>
                    <a:pt x="135844" y="16865"/>
                    <a:pt x="135844" y="37770"/>
                  </a:cubicBezTo>
                  <a:cubicBezTo>
                    <a:pt x="135844" y="58564"/>
                    <a:pt x="118504" y="75540"/>
                    <a:pt x="97263" y="75540"/>
                  </a:cubicBezTo>
                  <a:cubicBezTo>
                    <a:pt x="75909" y="75540"/>
                    <a:pt x="58682" y="58564"/>
                    <a:pt x="58682" y="37770"/>
                  </a:cubicBezTo>
                  <a:close/>
                  <a:moveTo>
                    <a:pt x="0" y="201084"/>
                  </a:moveTo>
                  <a:cubicBezTo>
                    <a:pt x="0" y="206011"/>
                    <a:pt x="-2637" y="213312"/>
                    <a:pt x="7655" y="218730"/>
                  </a:cubicBezTo>
                  <a:cubicBezTo>
                    <a:pt x="17946" y="223888"/>
                    <a:pt x="26533" y="211827"/>
                    <a:pt x="26533" y="211827"/>
                  </a:cubicBezTo>
                  <a:lnTo>
                    <a:pt x="64371" y="130304"/>
                  </a:lnTo>
                  <a:cubicBezTo>
                    <a:pt x="68259" y="123602"/>
                    <a:pt x="69586" y="132559"/>
                    <a:pt x="69586" y="132559"/>
                  </a:cubicBezTo>
                  <a:lnTo>
                    <a:pt x="69586" y="203099"/>
                  </a:lnTo>
                  <a:lnTo>
                    <a:pt x="7153" y="314681"/>
                  </a:lnTo>
                  <a:lnTo>
                    <a:pt x="56151" y="314681"/>
                  </a:lnTo>
                  <a:lnTo>
                    <a:pt x="56151" y="441143"/>
                  </a:lnTo>
                  <a:cubicBezTo>
                    <a:pt x="56151" y="441143"/>
                    <a:pt x="57384" y="447775"/>
                    <a:pt x="69586" y="447775"/>
                  </a:cubicBezTo>
                  <a:cubicBezTo>
                    <a:pt x="81789" y="447775"/>
                    <a:pt x="82677" y="440454"/>
                    <a:pt x="82677" y="440454"/>
                  </a:cubicBezTo>
                  <a:lnTo>
                    <a:pt x="82667" y="314681"/>
                  </a:lnTo>
                  <a:lnTo>
                    <a:pt x="111283" y="314681"/>
                  </a:lnTo>
                  <a:lnTo>
                    <a:pt x="111283" y="441143"/>
                  </a:lnTo>
                  <a:cubicBezTo>
                    <a:pt x="111283" y="441143"/>
                    <a:pt x="112523" y="447775"/>
                    <a:pt x="124718" y="447775"/>
                  </a:cubicBezTo>
                  <a:cubicBezTo>
                    <a:pt x="136914" y="447775"/>
                    <a:pt x="138011" y="441143"/>
                    <a:pt x="138011" y="441143"/>
                  </a:cubicBezTo>
                  <a:lnTo>
                    <a:pt x="138011" y="314681"/>
                  </a:lnTo>
                  <a:lnTo>
                    <a:pt x="187797" y="314681"/>
                  </a:lnTo>
                  <a:lnTo>
                    <a:pt x="125355" y="203099"/>
                  </a:lnTo>
                  <a:lnTo>
                    <a:pt x="125355" y="131291"/>
                  </a:lnTo>
                  <a:cubicBezTo>
                    <a:pt x="125355" y="125319"/>
                    <a:pt x="129836" y="129648"/>
                    <a:pt x="129836" y="129648"/>
                  </a:cubicBezTo>
                  <a:lnTo>
                    <a:pt x="167972" y="207128"/>
                  </a:lnTo>
                  <a:cubicBezTo>
                    <a:pt x="167972" y="207128"/>
                    <a:pt x="175633" y="223888"/>
                    <a:pt x="189352" y="219111"/>
                  </a:cubicBezTo>
                  <a:cubicBezTo>
                    <a:pt x="203073" y="214182"/>
                    <a:pt x="195641" y="199740"/>
                    <a:pt x="195641" y="199740"/>
                  </a:cubicBezTo>
                  <a:cubicBezTo>
                    <a:pt x="168656" y="139501"/>
                    <a:pt x="155620" y="118900"/>
                    <a:pt x="143042" y="101047"/>
                  </a:cubicBezTo>
                  <a:cubicBezTo>
                    <a:pt x="130464" y="83193"/>
                    <a:pt x="108036" y="80866"/>
                    <a:pt x="108036" y="80866"/>
                  </a:cubicBezTo>
                  <a:lnTo>
                    <a:pt x="88066" y="80865"/>
                  </a:lnTo>
                  <a:cubicBezTo>
                    <a:pt x="88066" y="80865"/>
                    <a:pt x="66311" y="82528"/>
                    <a:pt x="53059" y="101047"/>
                  </a:cubicBezTo>
                  <a:cubicBezTo>
                    <a:pt x="39806" y="119565"/>
                    <a:pt x="4276" y="194007"/>
                    <a:pt x="0" y="201084"/>
                  </a:cubicBezTo>
                  <a:close/>
                  <a:moveTo>
                    <a:pt x="303520" y="37770"/>
                  </a:moveTo>
                  <a:cubicBezTo>
                    <a:pt x="303520" y="58564"/>
                    <a:pt x="320747" y="75540"/>
                    <a:pt x="342100" y="75540"/>
                  </a:cubicBezTo>
                  <a:cubicBezTo>
                    <a:pt x="363343" y="75540"/>
                    <a:pt x="380684" y="58564"/>
                    <a:pt x="380684" y="37770"/>
                  </a:cubicBezTo>
                  <a:cubicBezTo>
                    <a:pt x="380684" y="16865"/>
                    <a:pt x="363343" y="0"/>
                    <a:pt x="342100" y="0"/>
                  </a:cubicBezTo>
                  <a:cubicBezTo>
                    <a:pt x="320747" y="0"/>
                    <a:pt x="303520" y="16865"/>
                    <a:pt x="303520" y="37770"/>
                  </a:cubicBezTo>
                  <a:close/>
                  <a:moveTo>
                    <a:pt x="246089" y="201084"/>
                  </a:moveTo>
                  <a:cubicBezTo>
                    <a:pt x="244839" y="206011"/>
                    <a:pt x="242202" y="213312"/>
                    <a:pt x="252493" y="218730"/>
                  </a:cubicBezTo>
                  <a:cubicBezTo>
                    <a:pt x="262785" y="223888"/>
                    <a:pt x="271373" y="211827"/>
                    <a:pt x="271373" y="211827"/>
                  </a:cubicBezTo>
                  <a:lnTo>
                    <a:pt x="309210" y="130304"/>
                  </a:lnTo>
                  <a:cubicBezTo>
                    <a:pt x="313096" y="123602"/>
                    <a:pt x="314425" y="132559"/>
                    <a:pt x="314425" y="132559"/>
                  </a:cubicBezTo>
                  <a:lnTo>
                    <a:pt x="314425" y="203099"/>
                  </a:lnTo>
                  <a:lnTo>
                    <a:pt x="251992" y="314681"/>
                  </a:lnTo>
                  <a:lnTo>
                    <a:pt x="300990" y="314681"/>
                  </a:lnTo>
                  <a:lnTo>
                    <a:pt x="300990" y="441143"/>
                  </a:lnTo>
                  <a:cubicBezTo>
                    <a:pt x="300990" y="441143"/>
                    <a:pt x="302223" y="447775"/>
                    <a:pt x="314425" y="447775"/>
                  </a:cubicBezTo>
                  <a:cubicBezTo>
                    <a:pt x="326628" y="447775"/>
                    <a:pt x="327515" y="440454"/>
                    <a:pt x="327515" y="440454"/>
                  </a:cubicBezTo>
                  <a:lnTo>
                    <a:pt x="327505" y="314681"/>
                  </a:lnTo>
                  <a:lnTo>
                    <a:pt x="356122" y="314681"/>
                  </a:lnTo>
                  <a:lnTo>
                    <a:pt x="356122" y="441143"/>
                  </a:lnTo>
                  <a:cubicBezTo>
                    <a:pt x="356122" y="441143"/>
                    <a:pt x="357362" y="447775"/>
                    <a:pt x="369556" y="447775"/>
                  </a:cubicBezTo>
                  <a:cubicBezTo>
                    <a:pt x="381753" y="447775"/>
                    <a:pt x="382850" y="441143"/>
                    <a:pt x="382850" y="441143"/>
                  </a:cubicBezTo>
                  <a:lnTo>
                    <a:pt x="382850" y="314681"/>
                  </a:lnTo>
                  <a:lnTo>
                    <a:pt x="432636" y="314681"/>
                  </a:lnTo>
                  <a:lnTo>
                    <a:pt x="370194" y="203099"/>
                  </a:lnTo>
                  <a:lnTo>
                    <a:pt x="370194" y="131291"/>
                  </a:lnTo>
                  <a:cubicBezTo>
                    <a:pt x="370194" y="125319"/>
                    <a:pt x="374674" y="129648"/>
                    <a:pt x="374674" y="129648"/>
                  </a:cubicBezTo>
                  <a:lnTo>
                    <a:pt x="412811" y="207128"/>
                  </a:lnTo>
                  <a:cubicBezTo>
                    <a:pt x="412811" y="207128"/>
                    <a:pt x="420471" y="223888"/>
                    <a:pt x="434192" y="219111"/>
                  </a:cubicBezTo>
                  <a:cubicBezTo>
                    <a:pt x="447912" y="214182"/>
                    <a:pt x="440480" y="199740"/>
                    <a:pt x="440480" y="199740"/>
                  </a:cubicBezTo>
                  <a:cubicBezTo>
                    <a:pt x="413495" y="139501"/>
                    <a:pt x="400460" y="118900"/>
                    <a:pt x="387880" y="101047"/>
                  </a:cubicBezTo>
                  <a:cubicBezTo>
                    <a:pt x="375302" y="83193"/>
                    <a:pt x="352874" y="80866"/>
                    <a:pt x="352874" y="80866"/>
                  </a:cubicBezTo>
                  <a:lnTo>
                    <a:pt x="332904" y="80865"/>
                  </a:lnTo>
                  <a:cubicBezTo>
                    <a:pt x="332904" y="80865"/>
                    <a:pt x="311151" y="82528"/>
                    <a:pt x="297898" y="101047"/>
                  </a:cubicBezTo>
                  <a:cubicBezTo>
                    <a:pt x="284645" y="119565"/>
                    <a:pt x="249115" y="194007"/>
                    <a:pt x="246089" y="201084"/>
                  </a:cubicBezTo>
                  <a:close/>
                  <a:moveTo>
                    <a:pt x="548358" y="37770"/>
                  </a:moveTo>
                  <a:cubicBezTo>
                    <a:pt x="548358" y="58564"/>
                    <a:pt x="565585" y="75540"/>
                    <a:pt x="586939" y="75540"/>
                  </a:cubicBezTo>
                  <a:cubicBezTo>
                    <a:pt x="608181" y="75540"/>
                    <a:pt x="625522" y="58564"/>
                    <a:pt x="625522" y="37770"/>
                  </a:cubicBezTo>
                  <a:cubicBezTo>
                    <a:pt x="625522" y="16865"/>
                    <a:pt x="608181" y="0"/>
                    <a:pt x="586939" y="0"/>
                  </a:cubicBezTo>
                  <a:cubicBezTo>
                    <a:pt x="565585" y="0"/>
                    <a:pt x="548358" y="16865"/>
                    <a:pt x="548358" y="37770"/>
                  </a:cubicBezTo>
                  <a:close/>
                  <a:moveTo>
                    <a:pt x="490930" y="201084"/>
                  </a:moveTo>
                  <a:cubicBezTo>
                    <a:pt x="489677" y="206011"/>
                    <a:pt x="487040" y="213312"/>
                    <a:pt x="497332" y="218730"/>
                  </a:cubicBezTo>
                  <a:cubicBezTo>
                    <a:pt x="507624" y="223888"/>
                    <a:pt x="516212" y="211827"/>
                    <a:pt x="516212" y="211827"/>
                  </a:cubicBezTo>
                  <a:lnTo>
                    <a:pt x="554048" y="130304"/>
                  </a:lnTo>
                  <a:cubicBezTo>
                    <a:pt x="557935" y="123602"/>
                    <a:pt x="559263" y="132559"/>
                    <a:pt x="559263" y="132559"/>
                  </a:cubicBezTo>
                  <a:lnTo>
                    <a:pt x="559263" y="203099"/>
                  </a:lnTo>
                  <a:lnTo>
                    <a:pt x="496830" y="314681"/>
                  </a:lnTo>
                  <a:lnTo>
                    <a:pt x="545828" y="314681"/>
                  </a:lnTo>
                  <a:lnTo>
                    <a:pt x="545828" y="441143"/>
                  </a:lnTo>
                  <a:cubicBezTo>
                    <a:pt x="545828" y="441143"/>
                    <a:pt x="547062" y="447775"/>
                    <a:pt x="559263" y="447775"/>
                  </a:cubicBezTo>
                  <a:cubicBezTo>
                    <a:pt x="571467" y="447775"/>
                    <a:pt x="572354" y="440454"/>
                    <a:pt x="572354" y="440454"/>
                  </a:cubicBezTo>
                  <a:lnTo>
                    <a:pt x="572344" y="314681"/>
                  </a:lnTo>
                  <a:lnTo>
                    <a:pt x="600960" y="314681"/>
                  </a:lnTo>
                  <a:lnTo>
                    <a:pt x="600960" y="441143"/>
                  </a:lnTo>
                  <a:cubicBezTo>
                    <a:pt x="600960" y="441143"/>
                    <a:pt x="602200" y="447775"/>
                    <a:pt x="614395" y="447775"/>
                  </a:cubicBezTo>
                  <a:cubicBezTo>
                    <a:pt x="626590" y="447775"/>
                    <a:pt x="627689" y="441143"/>
                    <a:pt x="627689" y="441143"/>
                  </a:cubicBezTo>
                  <a:lnTo>
                    <a:pt x="627689" y="314681"/>
                  </a:lnTo>
                  <a:lnTo>
                    <a:pt x="677474" y="314681"/>
                  </a:lnTo>
                  <a:lnTo>
                    <a:pt x="615032" y="203099"/>
                  </a:lnTo>
                  <a:lnTo>
                    <a:pt x="615032" y="131291"/>
                  </a:lnTo>
                  <a:cubicBezTo>
                    <a:pt x="615032" y="125319"/>
                    <a:pt x="619512" y="129648"/>
                    <a:pt x="619512" y="129648"/>
                  </a:cubicBezTo>
                  <a:lnTo>
                    <a:pt x="657649" y="207128"/>
                  </a:lnTo>
                  <a:cubicBezTo>
                    <a:pt x="657649" y="207128"/>
                    <a:pt x="665309" y="223888"/>
                    <a:pt x="679030" y="219111"/>
                  </a:cubicBezTo>
                  <a:cubicBezTo>
                    <a:pt x="692751" y="214182"/>
                    <a:pt x="685319" y="199740"/>
                    <a:pt x="685319" y="199740"/>
                  </a:cubicBezTo>
                  <a:cubicBezTo>
                    <a:pt x="658333" y="139501"/>
                    <a:pt x="645299" y="118900"/>
                    <a:pt x="632719" y="101047"/>
                  </a:cubicBezTo>
                  <a:cubicBezTo>
                    <a:pt x="620140" y="83193"/>
                    <a:pt x="597713" y="80866"/>
                    <a:pt x="597713" y="80866"/>
                  </a:cubicBezTo>
                  <a:lnTo>
                    <a:pt x="577743" y="80865"/>
                  </a:lnTo>
                  <a:cubicBezTo>
                    <a:pt x="577743" y="80865"/>
                    <a:pt x="555989" y="82528"/>
                    <a:pt x="542737" y="101047"/>
                  </a:cubicBezTo>
                  <a:cubicBezTo>
                    <a:pt x="529484" y="119565"/>
                    <a:pt x="493954" y="194007"/>
                    <a:pt x="490930" y="201084"/>
                  </a:cubicBezTo>
                  <a:close/>
                  <a:moveTo>
                    <a:pt x="793197" y="37770"/>
                  </a:moveTo>
                  <a:cubicBezTo>
                    <a:pt x="793197" y="58564"/>
                    <a:pt x="810426" y="75540"/>
                    <a:pt x="831782" y="75540"/>
                  </a:cubicBezTo>
                  <a:cubicBezTo>
                    <a:pt x="853016" y="75540"/>
                    <a:pt x="870360" y="58564"/>
                    <a:pt x="870360" y="37770"/>
                  </a:cubicBezTo>
                  <a:cubicBezTo>
                    <a:pt x="870360" y="16865"/>
                    <a:pt x="853016" y="0"/>
                    <a:pt x="831782" y="0"/>
                  </a:cubicBezTo>
                  <a:cubicBezTo>
                    <a:pt x="810426" y="0"/>
                    <a:pt x="793197" y="16865"/>
                    <a:pt x="793197" y="37770"/>
                  </a:cubicBezTo>
                  <a:close/>
                  <a:moveTo>
                    <a:pt x="735768" y="201084"/>
                  </a:moveTo>
                  <a:cubicBezTo>
                    <a:pt x="734515" y="206011"/>
                    <a:pt x="731878" y="213312"/>
                    <a:pt x="742170" y="218730"/>
                  </a:cubicBezTo>
                  <a:cubicBezTo>
                    <a:pt x="752462" y="223888"/>
                    <a:pt x="761049" y="211827"/>
                    <a:pt x="761049" y="211827"/>
                  </a:cubicBezTo>
                  <a:lnTo>
                    <a:pt x="798889" y="130304"/>
                  </a:lnTo>
                  <a:cubicBezTo>
                    <a:pt x="802773" y="123602"/>
                    <a:pt x="804103" y="132559"/>
                    <a:pt x="804103" y="132559"/>
                  </a:cubicBezTo>
                  <a:lnTo>
                    <a:pt x="804103" y="203099"/>
                  </a:lnTo>
                  <a:lnTo>
                    <a:pt x="741669" y="314681"/>
                  </a:lnTo>
                  <a:lnTo>
                    <a:pt x="790666" y="314681"/>
                  </a:lnTo>
                  <a:lnTo>
                    <a:pt x="790666" y="441143"/>
                  </a:lnTo>
                  <a:cubicBezTo>
                    <a:pt x="790666" y="441143"/>
                    <a:pt x="791897" y="447775"/>
                    <a:pt x="804103" y="447775"/>
                  </a:cubicBezTo>
                  <a:cubicBezTo>
                    <a:pt x="816308" y="447775"/>
                    <a:pt x="817198" y="440454"/>
                    <a:pt x="817198" y="440454"/>
                  </a:cubicBezTo>
                  <a:lnTo>
                    <a:pt x="817182" y="314681"/>
                  </a:lnTo>
                  <a:lnTo>
                    <a:pt x="845796" y="314681"/>
                  </a:lnTo>
                  <a:lnTo>
                    <a:pt x="845796" y="441143"/>
                  </a:lnTo>
                  <a:cubicBezTo>
                    <a:pt x="845796" y="441143"/>
                    <a:pt x="847043" y="447775"/>
                    <a:pt x="859233" y="447775"/>
                  </a:cubicBezTo>
                  <a:cubicBezTo>
                    <a:pt x="871431" y="447775"/>
                    <a:pt x="872526" y="441143"/>
                    <a:pt x="872526" y="441143"/>
                  </a:cubicBezTo>
                  <a:lnTo>
                    <a:pt x="872526" y="314681"/>
                  </a:lnTo>
                  <a:lnTo>
                    <a:pt x="922313" y="314681"/>
                  </a:lnTo>
                  <a:lnTo>
                    <a:pt x="859872" y="203099"/>
                  </a:lnTo>
                  <a:lnTo>
                    <a:pt x="859872" y="131291"/>
                  </a:lnTo>
                  <a:cubicBezTo>
                    <a:pt x="859872" y="125319"/>
                    <a:pt x="864356" y="129648"/>
                    <a:pt x="864356" y="129648"/>
                  </a:cubicBezTo>
                  <a:lnTo>
                    <a:pt x="902485" y="207128"/>
                  </a:lnTo>
                  <a:cubicBezTo>
                    <a:pt x="902485" y="207128"/>
                    <a:pt x="910146" y="223888"/>
                    <a:pt x="923871" y="219111"/>
                  </a:cubicBezTo>
                  <a:cubicBezTo>
                    <a:pt x="937589" y="214182"/>
                    <a:pt x="930156" y="199740"/>
                    <a:pt x="930156" y="199740"/>
                  </a:cubicBezTo>
                  <a:cubicBezTo>
                    <a:pt x="903169" y="139501"/>
                    <a:pt x="890135" y="118900"/>
                    <a:pt x="877557" y="101047"/>
                  </a:cubicBezTo>
                  <a:cubicBezTo>
                    <a:pt x="864979" y="83193"/>
                    <a:pt x="842551" y="80866"/>
                    <a:pt x="842551" y="80866"/>
                  </a:cubicBezTo>
                  <a:lnTo>
                    <a:pt x="822578" y="80865"/>
                  </a:lnTo>
                  <a:cubicBezTo>
                    <a:pt x="822578" y="80865"/>
                    <a:pt x="800827" y="82528"/>
                    <a:pt x="787573" y="101047"/>
                  </a:cubicBezTo>
                  <a:cubicBezTo>
                    <a:pt x="774318" y="119565"/>
                    <a:pt x="738792" y="194007"/>
                    <a:pt x="735768" y="201084"/>
                  </a:cubicBezTo>
                  <a:close/>
                  <a:moveTo>
                    <a:pt x="1037848" y="37770"/>
                  </a:moveTo>
                  <a:cubicBezTo>
                    <a:pt x="1037848" y="58564"/>
                    <a:pt x="1055078" y="75540"/>
                    <a:pt x="1076434" y="75540"/>
                  </a:cubicBezTo>
                  <a:cubicBezTo>
                    <a:pt x="1097676" y="75540"/>
                    <a:pt x="1115011" y="58564"/>
                    <a:pt x="1115011" y="37770"/>
                  </a:cubicBezTo>
                  <a:cubicBezTo>
                    <a:pt x="1115011" y="16865"/>
                    <a:pt x="1097676" y="0"/>
                    <a:pt x="1076434" y="0"/>
                  </a:cubicBezTo>
                  <a:cubicBezTo>
                    <a:pt x="1055078" y="0"/>
                    <a:pt x="1037848" y="16865"/>
                    <a:pt x="1037848" y="37770"/>
                  </a:cubicBezTo>
                  <a:close/>
                  <a:moveTo>
                    <a:pt x="980423" y="201084"/>
                  </a:moveTo>
                  <a:cubicBezTo>
                    <a:pt x="979169" y="206011"/>
                    <a:pt x="976532" y="213312"/>
                    <a:pt x="986822" y="218730"/>
                  </a:cubicBezTo>
                  <a:cubicBezTo>
                    <a:pt x="997112" y="223888"/>
                    <a:pt x="1005700" y="211827"/>
                    <a:pt x="1005700" y="211827"/>
                  </a:cubicBezTo>
                  <a:lnTo>
                    <a:pt x="1043541" y="130304"/>
                  </a:lnTo>
                  <a:cubicBezTo>
                    <a:pt x="1047424" y="123602"/>
                    <a:pt x="1048754" y="132559"/>
                    <a:pt x="1048754" y="132559"/>
                  </a:cubicBezTo>
                  <a:lnTo>
                    <a:pt x="1048754" y="203099"/>
                  </a:lnTo>
                  <a:lnTo>
                    <a:pt x="986320" y="314681"/>
                  </a:lnTo>
                  <a:lnTo>
                    <a:pt x="1035318" y="314681"/>
                  </a:lnTo>
                  <a:lnTo>
                    <a:pt x="1035318" y="441143"/>
                  </a:lnTo>
                  <a:cubicBezTo>
                    <a:pt x="1035318" y="441143"/>
                    <a:pt x="1036549" y="447775"/>
                    <a:pt x="1048754" y="447775"/>
                  </a:cubicBezTo>
                  <a:cubicBezTo>
                    <a:pt x="1060960" y="447775"/>
                    <a:pt x="1061849" y="440454"/>
                    <a:pt x="1061849" y="440454"/>
                  </a:cubicBezTo>
                  <a:lnTo>
                    <a:pt x="1061834" y="314681"/>
                  </a:lnTo>
                  <a:lnTo>
                    <a:pt x="1090456" y="314681"/>
                  </a:lnTo>
                  <a:lnTo>
                    <a:pt x="1090456" y="441143"/>
                  </a:lnTo>
                  <a:cubicBezTo>
                    <a:pt x="1090456" y="441143"/>
                    <a:pt x="1091694" y="447775"/>
                    <a:pt x="1103885" y="447775"/>
                  </a:cubicBezTo>
                  <a:cubicBezTo>
                    <a:pt x="1116083" y="447775"/>
                    <a:pt x="1117177" y="441143"/>
                    <a:pt x="1117177" y="441143"/>
                  </a:cubicBezTo>
                  <a:lnTo>
                    <a:pt x="1117177" y="314681"/>
                  </a:lnTo>
                  <a:lnTo>
                    <a:pt x="1166965" y="314681"/>
                  </a:lnTo>
                  <a:lnTo>
                    <a:pt x="1104523" y="203099"/>
                  </a:lnTo>
                  <a:lnTo>
                    <a:pt x="1104523" y="131291"/>
                  </a:lnTo>
                  <a:cubicBezTo>
                    <a:pt x="1104523" y="125319"/>
                    <a:pt x="1109007" y="129648"/>
                    <a:pt x="1109007" y="129648"/>
                  </a:cubicBezTo>
                  <a:lnTo>
                    <a:pt x="1147144" y="207128"/>
                  </a:lnTo>
                  <a:cubicBezTo>
                    <a:pt x="1147144" y="207128"/>
                    <a:pt x="1154805" y="223888"/>
                    <a:pt x="1168523" y="219111"/>
                  </a:cubicBezTo>
                  <a:cubicBezTo>
                    <a:pt x="1182241" y="214182"/>
                    <a:pt x="1174808" y="199740"/>
                    <a:pt x="1174808" y="199740"/>
                  </a:cubicBezTo>
                  <a:cubicBezTo>
                    <a:pt x="1147828" y="139501"/>
                    <a:pt x="1134786" y="118900"/>
                    <a:pt x="1122208" y="101047"/>
                  </a:cubicBezTo>
                  <a:cubicBezTo>
                    <a:pt x="1109630" y="83193"/>
                    <a:pt x="1087203" y="80866"/>
                    <a:pt x="1087203" y="80866"/>
                  </a:cubicBezTo>
                  <a:lnTo>
                    <a:pt x="1067238" y="80865"/>
                  </a:lnTo>
                  <a:cubicBezTo>
                    <a:pt x="1067238" y="80865"/>
                    <a:pt x="1045479" y="82528"/>
                    <a:pt x="1032224" y="101047"/>
                  </a:cubicBezTo>
                  <a:cubicBezTo>
                    <a:pt x="1018970" y="119565"/>
                    <a:pt x="983448" y="194007"/>
                    <a:pt x="980423" y="201084"/>
                  </a:cubicBezTo>
                  <a:close/>
                  <a:moveTo>
                    <a:pt x="1295078" y="37770"/>
                  </a:moveTo>
                  <a:cubicBezTo>
                    <a:pt x="1295078" y="58564"/>
                    <a:pt x="1312307" y="75540"/>
                    <a:pt x="1333656" y="75540"/>
                  </a:cubicBezTo>
                  <a:cubicBezTo>
                    <a:pt x="1354898" y="75540"/>
                    <a:pt x="1372241" y="58564"/>
                    <a:pt x="1372241" y="37770"/>
                  </a:cubicBezTo>
                  <a:cubicBezTo>
                    <a:pt x="1372241" y="16865"/>
                    <a:pt x="1354898" y="0"/>
                    <a:pt x="1333656" y="0"/>
                  </a:cubicBezTo>
                  <a:cubicBezTo>
                    <a:pt x="1312307" y="0"/>
                    <a:pt x="1295078" y="16865"/>
                    <a:pt x="1295078" y="37770"/>
                  </a:cubicBezTo>
                  <a:close/>
                  <a:moveTo>
                    <a:pt x="1237645" y="201084"/>
                  </a:moveTo>
                  <a:cubicBezTo>
                    <a:pt x="1236398" y="206011"/>
                    <a:pt x="1233761" y="213312"/>
                    <a:pt x="1244052" y="218730"/>
                  </a:cubicBezTo>
                  <a:cubicBezTo>
                    <a:pt x="1254342" y="223888"/>
                    <a:pt x="1262930" y="211827"/>
                    <a:pt x="1262930" y="211827"/>
                  </a:cubicBezTo>
                  <a:lnTo>
                    <a:pt x="1300770" y="130304"/>
                  </a:lnTo>
                  <a:cubicBezTo>
                    <a:pt x="1304654" y="123602"/>
                    <a:pt x="1305984" y="132559"/>
                    <a:pt x="1305984" y="132559"/>
                  </a:cubicBezTo>
                  <a:lnTo>
                    <a:pt x="1305984" y="203099"/>
                  </a:lnTo>
                  <a:lnTo>
                    <a:pt x="1243550" y="314681"/>
                  </a:lnTo>
                  <a:lnTo>
                    <a:pt x="1292547" y="314681"/>
                  </a:lnTo>
                  <a:lnTo>
                    <a:pt x="1292547" y="441143"/>
                  </a:lnTo>
                  <a:cubicBezTo>
                    <a:pt x="1292547" y="441143"/>
                    <a:pt x="1293778" y="447775"/>
                    <a:pt x="1305984" y="447775"/>
                  </a:cubicBezTo>
                  <a:cubicBezTo>
                    <a:pt x="1318182" y="447775"/>
                    <a:pt x="1319071" y="440454"/>
                    <a:pt x="1319071" y="440454"/>
                  </a:cubicBezTo>
                  <a:lnTo>
                    <a:pt x="1319064" y="314681"/>
                  </a:lnTo>
                  <a:lnTo>
                    <a:pt x="1347678" y="314681"/>
                  </a:lnTo>
                  <a:lnTo>
                    <a:pt x="1347678" y="441143"/>
                  </a:lnTo>
                  <a:cubicBezTo>
                    <a:pt x="1347678" y="441143"/>
                    <a:pt x="1348916" y="447775"/>
                    <a:pt x="1361114" y="447775"/>
                  </a:cubicBezTo>
                  <a:cubicBezTo>
                    <a:pt x="1373312" y="447775"/>
                    <a:pt x="1374407" y="441143"/>
                    <a:pt x="1374407" y="441143"/>
                  </a:cubicBezTo>
                  <a:lnTo>
                    <a:pt x="1374407" y="314681"/>
                  </a:lnTo>
                  <a:lnTo>
                    <a:pt x="1424187" y="314681"/>
                  </a:lnTo>
                  <a:lnTo>
                    <a:pt x="1361753" y="203099"/>
                  </a:lnTo>
                  <a:lnTo>
                    <a:pt x="1361753" y="131291"/>
                  </a:lnTo>
                  <a:cubicBezTo>
                    <a:pt x="1361753" y="125319"/>
                    <a:pt x="1366229" y="129648"/>
                    <a:pt x="1366229" y="129648"/>
                  </a:cubicBezTo>
                  <a:lnTo>
                    <a:pt x="1404366" y="207128"/>
                  </a:lnTo>
                  <a:cubicBezTo>
                    <a:pt x="1404366" y="207128"/>
                    <a:pt x="1412027" y="223888"/>
                    <a:pt x="1425752" y="219111"/>
                  </a:cubicBezTo>
                  <a:cubicBezTo>
                    <a:pt x="1439470" y="214182"/>
                    <a:pt x="1432038" y="199740"/>
                    <a:pt x="1432038" y="199740"/>
                  </a:cubicBezTo>
                  <a:cubicBezTo>
                    <a:pt x="1405050" y="139501"/>
                    <a:pt x="1392016" y="118900"/>
                    <a:pt x="1379438" y="101047"/>
                  </a:cubicBezTo>
                  <a:cubicBezTo>
                    <a:pt x="1366860" y="83193"/>
                    <a:pt x="1344432" y="80866"/>
                    <a:pt x="1344432" y="80866"/>
                  </a:cubicBezTo>
                  <a:lnTo>
                    <a:pt x="1324460" y="80865"/>
                  </a:lnTo>
                  <a:cubicBezTo>
                    <a:pt x="1324460" y="80865"/>
                    <a:pt x="1302708" y="82528"/>
                    <a:pt x="1289454" y="101047"/>
                  </a:cubicBezTo>
                  <a:cubicBezTo>
                    <a:pt x="1276200" y="119565"/>
                    <a:pt x="1240670" y="194007"/>
                    <a:pt x="1237645" y="201084"/>
                  </a:cubicBezTo>
                  <a:close/>
                  <a:moveTo>
                    <a:pt x="1533064" y="37770"/>
                  </a:moveTo>
                  <a:cubicBezTo>
                    <a:pt x="1533064" y="58564"/>
                    <a:pt x="1550294" y="75540"/>
                    <a:pt x="1571642" y="75540"/>
                  </a:cubicBezTo>
                  <a:cubicBezTo>
                    <a:pt x="1592884" y="75540"/>
                    <a:pt x="1610227" y="58564"/>
                    <a:pt x="1610227" y="37770"/>
                  </a:cubicBezTo>
                  <a:cubicBezTo>
                    <a:pt x="1610227" y="16865"/>
                    <a:pt x="1592884" y="0"/>
                    <a:pt x="1571642" y="0"/>
                  </a:cubicBezTo>
                  <a:cubicBezTo>
                    <a:pt x="1550294" y="0"/>
                    <a:pt x="1533064" y="16865"/>
                    <a:pt x="1533064" y="37770"/>
                  </a:cubicBezTo>
                  <a:close/>
                  <a:moveTo>
                    <a:pt x="1475631" y="201084"/>
                  </a:moveTo>
                  <a:cubicBezTo>
                    <a:pt x="1474385" y="206011"/>
                    <a:pt x="1471748" y="213312"/>
                    <a:pt x="1482038" y="218730"/>
                  </a:cubicBezTo>
                  <a:cubicBezTo>
                    <a:pt x="1492328" y="223888"/>
                    <a:pt x="1500916" y="211827"/>
                    <a:pt x="1500916" y="211827"/>
                  </a:cubicBezTo>
                  <a:lnTo>
                    <a:pt x="1538757" y="130304"/>
                  </a:lnTo>
                  <a:cubicBezTo>
                    <a:pt x="1542640" y="123602"/>
                    <a:pt x="1543970" y="132559"/>
                    <a:pt x="1543970" y="132559"/>
                  </a:cubicBezTo>
                  <a:lnTo>
                    <a:pt x="1543970" y="203099"/>
                  </a:lnTo>
                  <a:lnTo>
                    <a:pt x="1481536" y="314681"/>
                  </a:lnTo>
                  <a:lnTo>
                    <a:pt x="1530534" y="314681"/>
                  </a:lnTo>
                  <a:lnTo>
                    <a:pt x="1530534" y="441143"/>
                  </a:lnTo>
                  <a:cubicBezTo>
                    <a:pt x="1530534" y="441143"/>
                    <a:pt x="1531765" y="447775"/>
                    <a:pt x="1543970" y="447775"/>
                  </a:cubicBezTo>
                  <a:cubicBezTo>
                    <a:pt x="1556176" y="447775"/>
                    <a:pt x="1557058" y="440454"/>
                    <a:pt x="1557058" y="440454"/>
                  </a:cubicBezTo>
                  <a:lnTo>
                    <a:pt x="1557050" y="314681"/>
                  </a:lnTo>
                  <a:lnTo>
                    <a:pt x="1585664" y="314681"/>
                  </a:lnTo>
                  <a:lnTo>
                    <a:pt x="1585664" y="441143"/>
                  </a:lnTo>
                  <a:cubicBezTo>
                    <a:pt x="1585664" y="441143"/>
                    <a:pt x="1586910" y="447775"/>
                    <a:pt x="1599101" y="447775"/>
                  </a:cubicBezTo>
                  <a:cubicBezTo>
                    <a:pt x="1611299" y="447775"/>
                    <a:pt x="1612393" y="441143"/>
                    <a:pt x="1612393" y="441143"/>
                  </a:cubicBezTo>
                  <a:lnTo>
                    <a:pt x="1612393" y="314681"/>
                  </a:lnTo>
                  <a:lnTo>
                    <a:pt x="1662181" y="314681"/>
                  </a:lnTo>
                  <a:lnTo>
                    <a:pt x="1599739" y="203099"/>
                  </a:lnTo>
                  <a:lnTo>
                    <a:pt x="1599739" y="131291"/>
                  </a:lnTo>
                  <a:cubicBezTo>
                    <a:pt x="1599739" y="125319"/>
                    <a:pt x="1604216" y="129648"/>
                    <a:pt x="1604216" y="129648"/>
                  </a:cubicBezTo>
                  <a:lnTo>
                    <a:pt x="1642352" y="207128"/>
                  </a:lnTo>
                  <a:cubicBezTo>
                    <a:pt x="1642352" y="207128"/>
                    <a:pt x="1650013" y="223888"/>
                    <a:pt x="1663739" y="219111"/>
                  </a:cubicBezTo>
                  <a:cubicBezTo>
                    <a:pt x="1677457" y="214182"/>
                    <a:pt x="1670024" y="199740"/>
                    <a:pt x="1670024" y="199740"/>
                  </a:cubicBezTo>
                  <a:cubicBezTo>
                    <a:pt x="1643036" y="139501"/>
                    <a:pt x="1630002" y="118900"/>
                    <a:pt x="1617424" y="101047"/>
                  </a:cubicBezTo>
                  <a:cubicBezTo>
                    <a:pt x="1604846" y="83193"/>
                    <a:pt x="1582419" y="80866"/>
                    <a:pt x="1582419" y="80866"/>
                  </a:cubicBezTo>
                  <a:lnTo>
                    <a:pt x="1562446" y="80865"/>
                  </a:lnTo>
                  <a:cubicBezTo>
                    <a:pt x="1562446" y="80865"/>
                    <a:pt x="1540695" y="82528"/>
                    <a:pt x="1527440" y="101047"/>
                  </a:cubicBezTo>
                  <a:cubicBezTo>
                    <a:pt x="1514194" y="119565"/>
                    <a:pt x="1478664" y="194007"/>
                    <a:pt x="1475631" y="201084"/>
                  </a:cubicBezTo>
                  <a:close/>
                  <a:moveTo>
                    <a:pt x="1783439" y="37770"/>
                  </a:moveTo>
                  <a:cubicBezTo>
                    <a:pt x="1783439" y="58564"/>
                    <a:pt x="1800668" y="75540"/>
                    <a:pt x="1822024" y="75540"/>
                  </a:cubicBezTo>
                  <a:cubicBezTo>
                    <a:pt x="1843266" y="75540"/>
                    <a:pt x="1860602" y="58564"/>
                    <a:pt x="1860602" y="37770"/>
                  </a:cubicBezTo>
                  <a:cubicBezTo>
                    <a:pt x="1860602" y="16865"/>
                    <a:pt x="1843266" y="0"/>
                    <a:pt x="1822024" y="0"/>
                  </a:cubicBezTo>
                  <a:cubicBezTo>
                    <a:pt x="1800668" y="0"/>
                    <a:pt x="1783439" y="16865"/>
                    <a:pt x="1783439" y="37770"/>
                  </a:cubicBezTo>
                  <a:close/>
                  <a:moveTo>
                    <a:pt x="1726013" y="201084"/>
                  </a:moveTo>
                  <a:cubicBezTo>
                    <a:pt x="1724759" y="206011"/>
                    <a:pt x="1722122" y="213312"/>
                    <a:pt x="1732412" y="218730"/>
                  </a:cubicBezTo>
                  <a:cubicBezTo>
                    <a:pt x="1742703" y="223888"/>
                    <a:pt x="1751291" y="211827"/>
                    <a:pt x="1751291" y="211827"/>
                  </a:cubicBezTo>
                  <a:lnTo>
                    <a:pt x="1789131" y="130304"/>
                  </a:lnTo>
                  <a:cubicBezTo>
                    <a:pt x="1793015" y="123602"/>
                    <a:pt x="1794345" y="132559"/>
                    <a:pt x="1794345" y="132559"/>
                  </a:cubicBezTo>
                  <a:lnTo>
                    <a:pt x="1794345" y="203099"/>
                  </a:lnTo>
                  <a:lnTo>
                    <a:pt x="1731911" y="314681"/>
                  </a:lnTo>
                  <a:lnTo>
                    <a:pt x="1780908" y="314681"/>
                  </a:lnTo>
                  <a:lnTo>
                    <a:pt x="1780908" y="441143"/>
                  </a:lnTo>
                  <a:cubicBezTo>
                    <a:pt x="1780908" y="441143"/>
                    <a:pt x="1782147" y="447775"/>
                    <a:pt x="1794345" y="447775"/>
                  </a:cubicBezTo>
                  <a:cubicBezTo>
                    <a:pt x="1806550" y="447775"/>
                    <a:pt x="1807440" y="440454"/>
                    <a:pt x="1807440" y="440454"/>
                  </a:cubicBezTo>
                  <a:lnTo>
                    <a:pt x="1807424" y="314681"/>
                  </a:lnTo>
                  <a:lnTo>
                    <a:pt x="1836038" y="314681"/>
                  </a:lnTo>
                  <a:lnTo>
                    <a:pt x="1836038" y="441143"/>
                  </a:lnTo>
                  <a:cubicBezTo>
                    <a:pt x="1836038" y="441143"/>
                    <a:pt x="1837285" y="447775"/>
                    <a:pt x="1849475" y="447775"/>
                  </a:cubicBezTo>
                  <a:cubicBezTo>
                    <a:pt x="1861673" y="447775"/>
                    <a:pt x="1862768" y="441143"/>
                    <a:pt x="1862768" y="441143"/>
                  </a:cubicBezTo>
                  <a:lnTo>
                    <a:pt x="1862768" y="314681"/>
                  </a:lnTo>
                  <a:lnTo>
                    <a:pt x="1912555" y="314681"/>
                  </a:lnTo>
                  <a:lnTo>
                    <a:pt x="1850114" y="203099"/>
                  </a:lnTo>
                  <a:lnTo>
                    <a:pt x="1850114" y="131291"/>
                  </a:lnTo>
                  <a:cubicBezTo>
                    <a:pt x="1850114" y="125319"/>
                    <a:pt x="1854598" y="129648"/>
                    <a:pt x="1854598" y="129648"/>
                  </a:cubicBezTo>
                  <a:lnTo>
                    <a:pt x="1892734" y="207128"/>
                  </a:lnTo>
                  <a:cubicBezTo>
                    <a:pt x="1892734" y="207128"/>
                    <a:pt x="1900395" y="223888"/>
                    <a:pt x="1914113" y="219111"/>
                  </a:cubicBezTo>
                  <a:cubicBezTo>
                    <a:pt x="1927831" y="214182"/>
                    <a:pt x="1920398" y="199740"/>
                    <a:pt x="1920398" y="199740"/>
                  </a:cubicBezTo>
                  <a:cubicBezTo>
                    <a:pt x="1893418" y="139501"/>
                    <a:pt x="1880377" y="118900"/>
                    <a:pt x="1867799" y="101047"/>
                  </a:cubicBezTo>
                  <a:cubicBezTo>
                    <a:pt x="1855221" y="83193"/>
                    <a:pt x="1832793" y="80866"/>
                    <a:pt x="1832793" y="80866"/>
                  </a:cubicBezTo>
                  <a:lnTo>
                    <a:pt x="1812828" y="80865"/>
                  </a:lnTo>
                  <a:cubicBezTo>
                    <a:pt x="1812828" y="80865"/>
                    <a:pt x="1791069" y="82528"/>
                    <a:pt x="1777815" y="101047"/>
                  </a:cubicBezTo>
                  <a:cubicBezTo>
                    <a:pt x="1764568" y="119565"/>
                    <a:pt x="1729038" y="194007"/>
                    <a:pt x="1726013" y="201084"/>
                  </a:cubicBezTo>
                  <a:close/>
                  <a:moveTo>
                    <a:pt x="2033821" y="37770"/>
                  </a:moveTo>
                  <a:cubicBezTo>
                    <a:pt x="2033821" y="58564"/>
                    <a:pt x="2051042" y="75540"/>
                    <a:pt x="2072398" y="75540"/>
                  </a:cubicBezTo>
                  <a:cubicBezTo>
                    <a:pt x="2093640" y="75540"/>
                    <a:pt x="2110976" y="58564"/>
                    <a:pt x="2110976" y="37770"/>
                  </a:cubicBezTo>
                  <a:cubicBezTo>
                    <a:pt x="2110976" y="16865"/>
                    <a:pt x="2093640" y="0"/>
                    <a:pt x="2072398" y="0"/>
                  </a:cubicBezTo>
                  <a:cubicBezTo>
                    <a:pt x="2051042" y="0"/>
                    <a:pt x="2033821" y="16865"/>
                    <a:pt x="2033821" y="37770"/>
                  </a:cubicBezTo>
                  <a:close/>
                  <a:moveTo>
                    <a:pt x="1976388" y="201084"/>
                  </a:moveTo>
                  <a:cubicBezTo>
                    <a:pt x="1975134" y="206011"/>
                    <a:pt x="1972496" y="213312"/>
                    <a:pt x="1982787" y="218730"/>
                  </a:cubicBezTo>
                  <a:cubicBezTo>
                    <a:pt x="1993085" y="223888"/>
                    <a:pt x="2001673" y="211827"/>
                    <a:pt x="2001673" y="211827"/>
                  </a:cubicBezTo>
                  <a:lnTo>
                    <a:pt x="2039506" y="130304"/>
                  </a:lnTo>
                  <a:cubicBezTo>
                    <a:pt x="2043397" y="123602"/>
                    <a:pt x="2044727" y="132559"/>
                    <a:pt x="2044727" y="132559"/>
                  </a:cubicBezTo>
                  <a:lnTo>
                    <a:pt x="2044727" y="203099"/>
                  </a:lnTo>
                  <a:lnTo>
                    <a:pt x="1982285" y="314681"/>
                  </a:lnTo>
                  <a:lnTo>
                    <a:pt x="2031282" y="314681"/>
                  </a:lnTo>
                  <a:lnTo>
                    <a:pt x="2031282" y="441143"/>
                  </a:lnTo>
                  <a:cubicBezTo>
                    <a:pt x="2031282" y="441143"/>
                    <a:pt x="2032521" y="447775"/>
                    <a:pt x="2044727" y="447775"/>
                  </a:cubicBezTo>
                  <a:cubicBezTo>
                    <a:pt x="2056925" y="447775"/>
                    <a:pt x="2057814" y="440454"/>
                    <a:pt x="2057814" y="440454"/>
                  </a:cubicBezTo>
                  <a:lnTo>
                    <a:pt x="2057799" y="314681"/>
                  </a:lnTo>
                  <a:lnTo>
                    <a:pt x="2086420" y="314681"/>
                  </a:lnTo>
                  <a:lnTo>
                    <a:pt x="2086420" y="441143"/>
                  </a:lnTo>
                  <a:cubicBezTo>
                    <a:pt x="2086420" y="441143"/>
                    <a:pt x="2087659" y="447775"/>
                    <a:pt x="2099857" y="447775"/>
                  </a:cubicBezTo>
                  <a:cubicBezTo>
                    <a:pt x="2112048" y="447775"/>
                    <a:pt x="2113150" y="441143"/>
                    <a:pt x="2113150" y="441143"/>
                  </a:cubicBezTo>
                  <a:lnTo>
                    <a:pt x="2113150" y="314681"/>
                  </a:lnTo>
                  <a:lnTo>
                    <a:pt x="2162930" y="314681"/>
                  </a:lnTo>
                  <a:lnTo>
                    <a:pt x="2100488" y="203099"/>
                  </a:lnTo>
                  <a:lnTo>
                    <a:pt x="2100488" y="131291"/>
                  </a:lnTo>
                  <a:cubicBezTo>
                    <a:pt x="2100488" y="125319"/>
                    <a:pt x="2104972" y="129648"/>
                    <a:pt x="2104972" y="129648"/>
                  </a:cubicBezTo>
                  <a:lnTo>
                    <a:pt x="2143109" y="207128"/>
                  </a:lnTo>
                  <a:cubicBezTo>
                    <a:pt x="2143109" y="207128"/>
                    <a:pt x="2150770" y="223888"/>
                    <a:pt x="2164488" y="219111"/>
                  </a:cubicBezTo>
                  <a:cubicBezTo>
                    <a:pt x="2178206" y="214182"/>
                    <a:pt x="2170773" y="199740"/>
                    <a:pt x="2170773" y="199740"/>
                  </a:cubicBezTo>
                  <a:cubicBezTo>
                    <a:pt x="2143793" y="139501"/>
                    <a:pt x="2130759" y="118900"/>
                    <a:pt x="2118173" y="101047"/>
                  </a:cubicBezTo>
                  <a:cubicBezTo>
                    <a:pt x="2105603" y="83193"/>
                    <a:pt x="2083168" y="80866"/>
                    <a:pt x="2083168" y="80866"/>
                  </a:cubicBezTo>
                  <a:lnTo>
                    <a:pt x="2063202" y="80865"/>
                  </a:lnTo>
                  <a:cubicBezTo>
                    <a:pt x="2063202" y="80865"/>
                    <a:pt x="2041444" y="82528"/>
                    <a:pt x="2028197" y="101047"/>
                  </a:cubicBezTo>
                  <a:cubicBezTo>
                    <a:pt x="2014942" y="119565"/>
                    <a:pt x="1979412" y="194007"/>
                    <a:pt x="1976388" y="201084"/>
                  </a:cubicBezTo>
                  <a:close/>
                  <a:moveTo>
                    <a:pt x="2284286" y="37770"/>
                  </a:moveTo>
                  <a:cubicBezTo>
                    <a:pt x="2284286" y="58564"/>
                    <a:pt x="2301516" y="75540"/>
                    <a:pt x="2322864" y="75540"/>
                  </a:cubicBezTo>
                  <a:cubicBezTo>
                    <a:pt x="2344106" y="75540"/>
                    <a:pt x="2361449" y="58564"/>
                    <a:pt x="2361449" y="37770"/>
                  </a:cubicBezTo>
                  <a:cubicBezTo>
                    <a:pt x="2361449" y="16865"/>
                    <a:pt x="2344106" y="0"/>
                    <a:pt x="2322864" y="0"/>
                  </a:cubicBezTo>
                  <a:cubicBezTo>
                    <a:pt x="2301516" y="0"/>
                    <a:pt x="2284286" y="16865"/>
                    <a:pt x="2284286" y="37770"/>
                  </a:cubicBezTo>
                  <a:close/>
                  <a:moveTo>
                    <a:pt x="2226853" y="201084"/>
                  </a:moveTo>
                  <a:cubicBezTo>
                    <a:pt x="2225607" y="206011"/>
                    <a:pt x="2222970" y="213312"/>
                    <a:pt x="2233260" y="218730"/>
                  </a:cubicBezTo>
                  <a:cubicBezTo>
                    <a:pt x="2243550" y="223888"/>
                    <a:pt x="2252138" y="211827"/>
                    <a:pt x="2252138" y="211827"/>
                  </a:cubicBezTo>
                  <a:lnTo>
                    <a:pt x="2289979" y="130304"/>
                  </a:lnTo>
                  <a:cubicBezTo>
                    <a:pt x="2293862" y="123602"/>
                    <a:pt x="2295192" y="132559"/>
                    <a:pt x="2295192" y="132559"/>
                  </a:cubicBezTo>
                  <a:lnTo>
                    <a:pt x="2295192" y="203099"/>
                  </a:lnTo>
                  <a:lnTo>
                    <a:pt x="2232758" y="314681"/>
                  </a:lnTo>
                  <a:lnTo>
                    <a:pt x="2281756" y="314681"/>
                  </a:lnTo>
                  <a:lnTo>
                    <a:pt x="2281756" y="441143"/>
                  </a:lnTo>
                  <a:cubicBezTo>
                    <a:pt x="2281756" y="441143"/>
                    <a:pt x="2282987" y="447775"/>
                    <a:pt x="2295192" y="447775"/>
                  </a:cubicBezTo>
                  <a:cubicBezTo>
                    <a:pt x="2307390" y="447775"/>
                    <a:pt x="2308280" y="440454"/>
                    <a:pt x="2308280" y="440454"/>
                  </a:cubicBezTo>
                  <a:lnTo>
                    <a:pt x="2308272" y="314681"/>
                  </a:lnTo>
                  <a:lnTo>
                    <a:pt x="2336886" y="314681"/>
                  </a:lnTo>
                  <a:lnTo>
                    <a:pt x="2336886" y="441143"/>
                  </a:lnTo>
                  <a:cubicBezTo>
                    <a:pt x="2336886" y="441143"/>
                    <a:pt x="2338125" y="447775"/>
                    <a:pt x="2350323" y="447775"/>
                  </a:cubicBezTo>
                  <a:cubicBezTo>
                    <a:pt x="2362521" y="447775"/>
                    <a:pt x="2363615" y="441143"/>
                    <a:pt x="2363615" y="441143"/>
                  </a:cubicBezTo>
                  <a:lnTo>
                    <a:pt x="2363615" y="314681"/>
                  </a:lnTo>
                  <a:lnTo>
                    <a:pt x="2413403" y="314681"/>
                  </a:lnTo>
                  <a:lnTo>
                    <a:pt x="2350961" y="203099"/>
                  </a:lnTo>
                  <a:lnTo>
                    <a:pt x="2350961" y="131291"/>
                  </a:lnTo>
                  <a:cubicBezTo>
                    <a:pt x="2350961" y="125319"/>
                    <a:pt x="2355438" y="129648"/>
                    <a:pt x="2355438" y="129648"/>
                  </a:cubicBezTo>
                  <a:lnTo>
                    <a:pt x="2393574" y="207128"/>
                  </a:lnTo>
                  <a:cubicBezTo>
                    <a:pt x="2393574" y="207128"/>
                    <a:pt x="2401235" y="223888"/>
                    <a:pt x="2414961" y="219111"/>
                  </a:cubicBezTo>
                  <a:cubicBezTo>
                    <a:pt x="2428686" y="214182"/>
                    <a:pt x="2423252" y="199740"/>
                    <a:pt x="2423252" y="199740"/>
                  </a:cubicBezTo>
                  <a:cubicBezTo>
                    <a:pt x="2394258" y="139501"/>
                    <a:pt x="2381224" y="118900"/>
                    <a:pt x="2368646" y="101047"/>
                  </a:cubicBezTo>
                  <a:cubicBezTo>
                    <a:pt x="2356068" y="83193"/>
                    <a:pt x="2333641" y="80866"/>
                    <a:pt x="2333641" y="80866"/>
                  </a:cubicBezTo>
                  <a:lnTo>
                    <a:pt x="2313668" y="80865"/>
                  </a:lnTo>
                  <a:cubicBezTo>
                    <a:pt x="2313668" y="80865"/>
                    <a:pt x="2291917" y="82528"/>
                    <a:pt x="2278662" y="101047"/>
                  </a:cubicBezTo>
                  <a:cubicBezTo>
                    <a:pt x="2265408" y="119565"/>
                    <a:pt x="2229878" y="194007"/>
                    <a:pt x="2226853" y="201084"/>
                  </a:cubicBezTo>
                  <a:close/>
                </a:path>
              </a:pathLst>
            </a:custGeom>
            <a:solidFill>
              <a:srgbClr val="CDCECE"/>
            </a:solidFill>
            <a:ln w="7600" cap="flat">
              <a:solidFill>
                <a:srgbClr val="CDCECE"/>
              </a:solidFill>
              <a:bevel/>
            </a:ln>
          </p:spPr>
        </p:sp>
        <p:sp>
          <p:nvSpPr>
            <p:cNvPr id="36" name="Freeform 35"/>
            <p:cNvSpPr/>
            <p:nvPr/>
          </p:nvSpPr>
          <p:spPr>
            <a:xfrm>
              <a:off x="4408718" y="2347752"/>
              <a:ext cx="2423252" cy="447775"/>
            </a:xfrm>
            <a:custGeom>
              <a:avLst/>
              <a:gdLst/>
              <a:ahLst/>
              <a:cxnLst/>
              <a:rect l="0" t="0" r="0" b="0"/>
              <a:pathLst>
                <a:path w="2423252" h="447775">
                  <a:moveTo>
                    <a:pt x="58682" y="37770"/>
                  </a:moveTo>
                  <a:cubicBezTo>
                    <a:pt x="58682" y="16865"/>
                    <a:pt x="75909" y="0"/>
                    <a:pt x="97263" y="0"/>
                  </a:cubicBezTo>
                  <a:cubicBezTo>
                    <a:pt x="118504" y="0"/>
                    <a:pt x="135844" y="16865"/>
                    <a:pt x="135844" y="37770"/>
                  </a:cubicBezTo>
                  <a:cubicBezTo>
                    <a:pt x="135844" y="58564"/>
                    <a:pt x="118504" y="75540"/>
                    <a:pt x="97263" y="75540"/>
                  </a:cubicBezTo>
                  <a:cubicBezTo>
                    <a:pt x="75909" y="75540"/>
                    <a:pt x="58682" y="58564"/>
                    <a:pt x="58682" y="37770"/>
                  </a:cubicBezTo>
                  <a:moveTo>
                    <a:pt x="0" y="201084"/>
                  </a:moveTo>
                  <a:cubicBezTo>
                    <a:pt x="0" y="206011"/>
                    <a:pt x="-2637" y="213312"/>
                    <a:pt x="7655" y="218730"/>
                  </a:cubicBezTo>
                  <a:cubicBezTo>
                    <a:pt x="17946" y="223888"/>
                    <a:pt x="26533" y="211827"/>
                    <a:pt x="26533" y="211827"/>
                  </a:cubicBezTo>
                  <a:lnTo>
                    <a:pt x="64371" y="130304"/>
                  </a:lnTo>
                  <a:cubicBezTo>
                    <a:pt x="68259" y="123602"/>
                    <a:pt x="69586" y="132559"/>
                    <a:pt x="69586" y="132559"/>
                  </a:cubicBezTo>
                  <a:lnTo>
                    <a:pt x="69586" y="203099"/>
                  </a:lnTo>
                  <a:lnTo>
                    <a:pt x="7153" y="314681"/>
                  </a:lnTo>
                  <a:lnTo>
                    <a:pt x="56151" y="314681"/>
                  </a:lnTo>
                  <a:lnTo>
                    <a:pt x="56151" y="441143"/>
                  </a:lnTo>
                  <a:cubicBezTo>
                    <a:pt x="56151" y="441143"/>
                    <a:pt x="57384" y="447775"/>
                    <a:pt x="69586" y="447775"/>
                  </a:cubicBezTo>
                  <a:cubicBezTo>
                    <a:pt x="81789" y="447775"/>
                    <a:pt x="82677" y="440454"/>
                    <a:pt x="82677" y="440454"/>
                  </a:cubicBezTo>
                  <a:lnTo>
                    <a:pt x="82667" y="314681"/>
                  </a:lnTo>
                  <a:lnTo>
                    <a:pt x="111283" y="314681"/>
                  </a:lnTo>
                  <a:lnTo>
                    <a:pt x="111283" y="441143"/>
                  </a:lnTo>
                  <a:cubicBezTo>
                    <a:pt x="111283" y="441143"/>
                    <a:pt x="112523" y="447775"/>
                    <a:pt x="124718" y="447775"/>
                  </a:cubicBezTo>
                  <a:cubicBezTo>
                    <a:pt x="136914" y="447775"/>
                    <a:pt x="138011" y="441143"/>
                    <a:pt x="138011" y="441143"/>
                  </a:cubicBezTo>
                  <a:lnTo>
                    <a:pt x="138011" y="314681"/>
                  </a:lnTo>
                  <a:lnTo>
                    <a:pt x="187797" y="314681"/>
                  </a:lnTo>
                  <a:lnTo>
                    <a:pt x="125355" y="203099"/>
                  </a:lnTo>
                  <a:lnTo>
                    <a:pt x="125355" y="131291"/>
                  </a:lnTo>
                  <a:cubicBezTo>
                    <a:pt x="125355" y="125319"/>
                    <a:pt x="129836" y="129648"/>
                    <a:pt x="129836" y="129648"/>
                  </a:cubicBezTo>
                  <a:lnTo>
                    <a:pt x="167972" y="207128"/>
                  </a:lnTo>
                  <a:cubicBezTo>
                    <a:pt x="167972" y="207128"/>
                    <a:pt x="175633" y="223888"/>
                    <a:pt x="189352" y="219111"/>
                  </a:cubicBezTo>
                  <a:cubicBezTo>
                    <a:pt x="203073" y="214182"/>
                    <a:pt x="195641" y="199740"/>
                    <a:pt x="195641" y="199740"/>
                  </a:cubicBezTo>
                  <a:cubicBezTo>
                    <a:pt x="168656" y="139501"/>
                    <a:pt x="155620" y="118900"/>
                    <a:pt x="143042" y="101047"/>
                  </a:cubicBezTo>
                  <a:cubicBezTo>
                    <a:pt x="130464" y="83193"/>
                    <a:pt x="108036" y="80866"/>
                    <a:pt x="108036" y="80866"/>
                  </a:cubicBezTo>
                  <a:lnTo>
                    <a:pt x="88066" y="80865"/>
                  </a:lnTo>
                  <a:cubicBezTo>
                    <a:pt x="88066" y="80865"/>
                    <a:pt x="66311" y="82528"/>
                    <a:pt x="53059" y="101047"/>
                  </a:cubicBezTo>
                  <a:cubicBezTo>
                    <a:pt x="39806" y="119565"/>
                    <a:pt x="4276" y="194007"/>
                    <a:pt x="0" y="201084"/>
                  </a:cubicBezTo>
                  <a:moveTo>
                    <a:pt x="303520" y="37770"/>
                  </a:moveTo>
                  <a:cubicBezTo>
                    <a:pt x="303520" y="58564"/>
                    <a:pt x="320747" y="75540"/>
                    <a:pt x="342100" y="75540"/>
                  </a:cubicBezTo>
                  <a:cubicBezTo>
                    <a:pt x="363343" y="75540"/>
                    <a:pt x="380684" y="58564"/>
                    <a:pt x="380684" y="37770"/>
                  </a:cubicBezTo>
                  <a:cubicBezTo>
                    <a:pt x="380684" y="16865"/>
                    <a:pt x="363343" y="0"/>
                    <a:pt x="342100" y="0"/>
                  </a:cubicBezTo>
                  <a:cubicBezTo>
                    <a:pt x="320747" y="0"/>
                    <a:pt x="303520" y="16865"/>
                    <a:pt x="303520" y="37770"/>
                  </a:cubicBezTo>
                  <a:moveTo>
                    <a:pt x="246089" y="201084"/>
                  </a:moveTo>
                  <a:cubicBezTo>
                    <a:pt x="244839" y="206011"/>
                    <a:pt x="242202" y="213312"/>
                    <a:pt x="252493" y="218730"/>
                  </a:cubicBezTo>
                  <a:cubicBezTo>
                    <a:pt x="262785" y="223888"/>
                    <a:pt x="271373" y="211827"/>
                    <a:pt x="271373" y="211827"/>
                  </a:cubicBezTo>
                  <a:lnTo>
                    <a:pt x="309210" y="130304"/>
                  </a:lnTo>
                  <a:cubicBezTo>
                    <a:pt x="313096" y="123602"/>
                    <a:pt x="314425" y="132559"/>
                    <a:pt x="314425" y="132559"/>
                  </a:cubicBezTo>
                  <a:lnTo>
                    <a:pt x="314425" y="203099"/>
                  </a:lnTo>
                  <a:lnTo>
                    <a:pt x="251992" y="314681"/>
                  </a:lnTo>
                  <a:lnTo>
                    <a:pt x="300990" y="314681"/>
                  </a:lnTo>
                  <a:lnTo>
                    <a:pt x="300990" y="441143"/>
                  </a:lnTo>
                  <a:cubicBezTo>
                    <a:pt x="300990" y="441143"/>
                    <a:pt x="302223" y="447775"/>
                    <a:pt x="314425" y="447775"/>
                  </a:cubicBezTo>
                  <a:cubicBezTo>
                    <a:pt x="326628" y="447775"/>
                    <a:pt x="327515" y="440454"/>
                    <a:pt x="327515" y="440454"/>
                  </a:cubicBezTo>
                  <a:lnTo>
                    <a:pt x="327505" y="314681"/>
                  </a:lnTo>
                  <a:lnTo>
                    <a:pt x="356122" y="314681"/>
                  </a:lnTo>
                  <a:lnTo>
                    <a:pt x="356122" y="441143"/>
                  </a:lnTo>
                  <a:cubicBezTo>
                    <a:pt x="356122" y="441143"/>
                    <a:pt x="357362" y="447775"/>
                    <a:pt x="369556" y="447775"/>
                  </a:cubicBezTo>
                  <a:cubicBezTo>
                    <a:pt x="381753" y="447775"/>
                    <a:pt x="382850" y="441143"/>
                    <a:pt x="382850" y="441143"/>
                  </a:cubicBezTo>
                  <a:lnTo>
                    <a:pt x="382850" y="314681"/>
                  </a:lnTo>
                  <a:lnTo>
                    <a:pt x="432636" y="314681"/>
                  </a:lnTo>
                  <a:lnTo>
                    <a:pt x="370194" y="203099"/>
                  </a:lnTo>
                  <a:lnTo>
                    <a:pt x="370194" y="131291"/>
                  </a:lnTo>
                  <a:cubicBezTo>
                    <a:pt x="370194" y="125319"/>
                    <a:pt x="374674" y="129648"/>
                    <a:pt x="374674" y="129648"/>
                  </a:cubicBezTo>
                  <a:lnTo>
                    <a:pt x="412811" y="207128"/>
                  </a:lnTo>
                  <a:cubicBezTo>
                    <a:pt x="412811" y="207128"/>
                    <a:pt x="420471" y="223888"/>
                    <a:pt x="434192" y="219111"/>
                  </a:cubicBezTo>
                  <a:cubicBezTo>
                    <a:pt x="447912" y="214182"/>
                    <a:pt x="440480" y="199740"/>
                    <a:pt x="440480" y="199740"/>
                  </a:cubicBezTo>
                  <a:cubicBezTo>
                    <a:pt x="413495" y="139501"/>
                    <a:pt x="400460" y="118900"/>
                    <a:pt x="387880" y="101047"/>
                  </a:cubicBezTo>
                  <a:cubicBezTo>
                    <a:pt x="375302" y="83193"/>
                    <a:pt x="352874" y="80866"/>
                    <a:pt x="352874" y="80866"/>
                  </a:cubicBezTo>
                  <a:lnTo>
                    <a:pt x="332904" y="80865"/>
                  </a:lnTo>
                  <a:cubicBezTo>
                    <a:pt x="332904" y="80865"/>
                    <a:pt x="311151" y="82528"/>
                    <a:pt x="297898" y="101047"/>
                  </a:cubicBezTo>
                  <a:cubicBezTo>
                    <a:pt x="284645" y="119565"/>
                    <a:pt x="249115" y="194007"/>
                    <a:pt x="246089" y="201084"/>
                  </a:cubicBezTo>
                  <a:moveTo>
                    <a:pt x="490930" y="201084"/>
                  </a:moveTo>
                  <a:cubicBezTo>
                    <a:pt x="489677" y="206011"/>
                    <a:pt x="487040" y="213312"/>
                    <a:pt x="497332" y="218730"/>
                  </a:cubicBezTo>
                  <a:cubicBezTo>
                    <a:pt x="507624" y="223888"/>
                    <a:pt x="516212" y="211827"/>
                    <a:pt x="516212" y="211827"/>
                  </a:cubicBezTo>
                  <a:lnTo>
                    <a:pt x="527126" y="188311"/>
                  </a:lnTo>
                  <a:lnTo>
                    <a:pt x="527126" y="260535"/>
                  </a:lnTo>
                  <a:lnTo>
                    <a:pt x="496830" y="314681"/>
                  </a:lnTo>
                  <a:lnTo>
                    <a:pt x="527126" y="314681"/>
                  </a:lnTo>
                  <a:lnTo>
                    <a:pt x="527126" y="127876"/>
                  </a:lnTo>
                  <a:cubicBezTo>
                    <a:pt x="511775" y="156729"/>
                    <a:pt x="493086" y="196037"/>
                    <a:pt x="490930" y="201084"/>
                  </a:cubicBezTo>
                </a:path>
              </a:pathLst>
            </a:custGeom>
            <a:solidFill>
              <a:srgbClr val="DD7195"/>
            </a:solidFill>
            <a:ln w="7600" cap="flat">
              <a:solidFill>
                <a:srgbClr val="DD7195"/>
              </a:solidFill>
              <a:bevel/>
            </a:ln>
          </p:spPr>
        </p:sp>
        <p:sp>
          <p:nvSpPr>
            <p:cNvPr id="37" name="Freeform 36"/>
            <p:cNvSpPr/>
            <p:nvPr/>
          </p:nvSpPr>
          <p:spPr>
            <a:xfrm>
              <a:off x="3840100" y="2413602"/>
              <a:ext cx="473848" cy="316076"/>
            </a:xfrm>
            <a:custGeom>
              <a:avLst/>
              <a:gdLst/>
              <a:ahLst/>
              <a:cxnLst/>
              <a:rect l="l" t="t" r="r" b="b"/>
              <a:pathLst>
                <a:path w="473848" h="316076">
                  <a:moveTo>
                    <a:pt x="0" y="0"/>
                  </a:moveTo>
                  <a:lnTo>
                    <a:pt x="473848" y="0"/>
                  </a:lnTo>
                  <a:lnTo>
                    <a:pt x="473848" y="316076"/>
                  </a:lnTo>
                  <a:lnTo>
                    <a:pt x="0" y="316076"/>
                  </a:lnTo>
                  <a:lnTo>
                    <a:pt x="0" y="0"/>
                  </a:lnTo>
                  <a:close/>
                </a:path>
              </a:pathLst>
            </a:custGeom>
            <a:solidFill>
              <a:srgbClr val="DD7195"/>
            </a:solidFill>
            <a:ln w="7600" cap="flat">
              <a:solidFill>
                <a:srgbClr val="DD7195"/>
              </a:solidFill>
              <a:bevel/>
            </a:ln>
          </p:spPr>
          <p:txBody>
            <a:bodyPr wrap="square" lIns="0" tIns="0" rIns="0" bIns="0" rtlCol="0" anchor="ctr"/>
            <a:lstStyle/>
            <a:p>
              <a:pPr algn="ctr">
                <a:lnSpc>
                  <a:spcPct val="100000"/>
                </a:lnSpc>
              </a:pPr>
              <a:r>
                <a:rPr sz="1140">
                  <a:solidFill>
                    <a:srgbClr val="FFFFFF"/>
                  </a:solidFill>
                  <a:latin typeface="Arial"/>
                </a:rPr>
                <a:t>2/10</a:t>
              </a:r>
            </a:p>
          </p:txBody>
        </p:sp>
      </p:grpSp>
      <p:grpSp>
        <p:nvGrpSpPr>
          <p:cNvPr id="38" name="Hommes"/>
          <p:cNvGrpSpPr/>
          <p:nvPr/>
        </p:nvGrpSpPr>
        <p:grpSpPr>
          <a:xfrm>
            <a:off x="4337010" y="3920519"/>
            <a:ext cx="2423252" cy="447775"/>
            <a:chOff x="4408718" y="3190623"/>
            <a:chExt cx="2423252" cy="447775"/>
          </a:xfrm>
        </p:grpSpPr>
        <p:sp>
          <p:nvSpPr>
            <p:cNvPr id="39" name="Freeform 38"/>
            <p:cNvSpPr/>
            <p:nvPr/>
          </p:nvSpPr>
          <p:spPr>
            <a:xfrm>
              <a:off x="4408718" y="3190623"/>
              <a:ext cx="2423252" cy="447775"/>
            </a:xfrm>
            <a:custGeom>
              <a:avLst/>
              <a:gdLst/>
              <a:ahLst/>
              <a:cxnLst/>
              <a:rect l="0" t="0" r="0" b="0"/>
              <a:pathLst>
                <a:path w="2423252" h="447775">
                  <a:moveTo>
                    <a:pt x="59567" y="38069"/>
                  </a:moveTo>
                  <a:cubicBezTo>
                    <a:pt x="59567" y="16999"/>
                    <a:pt x="76571" y="0"/>
                    <a:pt x="97334" y="0"/>
                  </a:cubicBezTo>
                  <a:cubicBezTo>
                    <a:pt x="118612" y="0"/>
                    <a:pt x="135727" y="16999"/>
                    <a:pt x="135727" y="38069"/>
                  </a:cubicBezTo>
                  <a:cubicBezTo>
                    <a:pt x="135727" y="59028"/>
                    <a:pt x="118612" y="76138"/>
                    <a:pt x="97334" y="76138"/>
                  </a:cubicBezTo>
                  <a:cubicBezTo>
                    <a:pt x="76571" y="76138"/>
                    <a:pt x="59567" y="59028"/>
                    <a:pt x="59567" y="38069"/>
                  </a:cubicBezTo>
                  <a:close/>
                  <a:moveTo>
                    <a:pt x="0" y="207697"/>
                  </a:moveTo>
                  <a:cubicBezTo>
                    <a:pt x="0" y="207697"/>
                    <a:pt x="0" y="218422"/>
                    <a:pt x="9966" y="221741"/>
                  </a:cubicBezTo>
                  <a:cubicBezTo>
                    <a:pt x="20902" y="225060"/>
                    <a:pt x="27402" y="211288"/>
                    <a:pt x="27402" y="211288"/>
                  </a:cubicBezTo>
                  <a:cubicBezTo>
                    <a:pt x="27402" y="211288"/>
                    <a:pt x="47662" y="152468"/>
                    <a:pt x="49975" y="147464"/>
                  </a:cubicBezTo>
                  <a:cubicBezTo>
                    <a:pt x="52288" y="142458"/>
                    <a:pt x="56460" y="136957"/>
                    <a:pt x="57236" y="136957"/>
                  </a:cubicBezTo>
                  <a:lnTo>
                    <a:pt x="56781" y="436611"/>
                  </a:lnTo>
                  <a:cubicBezTo>
                    <a:pt x="56781" y="436611"/>
                    <a:pt x="56581" y="447775"/>
                    <a:pt x="71475" y="447775"/>
                  </a:cubicBezTo>
                  <a:cubicBezTo>
                    <a:pt x="86370" y="447775"/>
                    <a:pt x="86193" y="436611"/>
                    <a:pt x="86193" y="436611"/>
                  </a:cubicBezTo>
                  <a:lnTo>
                    <a:pt x="86193" y="255420"/>
                  </a:lnTo>
                  <a:lnTo>
                    <a:pt x="110357" y="255420"/>
                  </a:lnTo>
                  <a:lnTo>
                    <a:pt x="110357" y="436611"/>
                  </a:lnTo>
                  <a:cubicBezTo>
                    <a:pt x="110357" y="436611"/>
                    <a:pt x="111306" y="447775"/>
                    <a:pt x="124822" y="447775"/>
                  </a:cubicBezTo>
                  <a:cubicBezTo>
                    <a:pt x="138337" y="447775"/>
                    <a:pt x="138886" y="436611"/>
                    <a:pt x="138886" y="436611"/>
                  </a:cubicBezTo>
                  <a:lnTo>
                    <a:pt x="138283" y="136657"/>
                  </a:lnTo>
                  <a:cubicBezTo>
                    <a:pt x="138283" y="136657"/>
                    <a:pt x="141827" y="137258"/>
                    <a:pt x="144228" y="143561"/>
                  </a:cubicBezTo>
                  <a:cubicBezTo>
                    <a:pt x="146630" y="149865"/>
                    <a:pt x="170058" y="213720"/>
                    <a:pt x="170058" y="213720"/>
                  </a:cubicBezTo>
                  <a:cubicBezTo>
                    <a:pt x="170058" y="213720"/>
                    <a:pt x="172611" y="223888"/>
                    <a:pt x="184947" y="222176"/>
                  </a:cubicBezTo>
                  <a:cubicBezTo>
                    <a:pt x="197284" y="220423"/>
                    <a:pt x="194337" y="207901"/>
                    <a:pt x="194337" y="207901"/>
                  </a:cubicBezTo>
                  <a:cubicBezTo>
                    <a:pt x="194337" y="207901"/>
                    <a:pt x="170058" y="125529"/>
                    <a:pt x="151957" y="101824"/>
                  </a:cubicBezTo>
                  <a:cubicBezTo>
                    <a:pt x="133857" y="78118"/>
                    <a:pt x="118505" y="80646"/>
                    <a:pt x="118505" y="80646"/>
                  </a:cubicBezTo>
                  <a:lnTo>
                    <a:pt x="75412" y="80646"/>
                  </a:lnTo>
                  <a:cubicBezTo>
                    <a:pt x="75412" y="80646"/>
                    <a:pt x="59343" y="81816"/>
                    <a:pt x="43258" y="101791"/>
                  </a:cubicBezTo>
                  <a:cubicBezTo>
                    <a:pt x="27172" y="121766"/>
                    <a:pt x="0" y="207697"/>
                    <a:pt x="0" y="207697"/>
                  </a:cubicBezTo>
                  <a:close/>
                  <a:moveTo>
                    <a:pt x="304433" y="38069"/>
                  </a:moveTo>
                  <a:cubicBezTo>
                    <a:pt x="304433" y="59028"/>
                    <a:pt x="321437" y="76138"/>
                    <a:pt x="342200" y="76138"/>
                  </a:cubicBezTo>
                  <a:cubicBezTo>
                    <a:pt x="363478" y="76138"/>
                    <a:pt x="380591" y="59028"/>
                    <a:pt x="380591" y="38069"/>
                  </a:cubicBezTo>
                  <a:cubicBezTo>
                    <a:pt x="380591" y="16999"/>
                    <a:pt x="363478" y="0"/>
                    <a:pt x="342200" y="0"/>
                  </a:cubicBezTo>
                  <a:cubicBezTo>
                    <a:pt x="321437" y="0"/>
                    <a:pt x="304433" y="16999"/>
                    <a:pt x="304433" y="38069"/>
                  </a:cubicBezTo>
                  <a:close/>
                  <a:moveTo>
                    <a:pt x="244889" y="207696"/>
                  </a:moveTo>
                  <a:cubicBezTo>
                    <a:pt x="244889" y="207696"/>
                    <a:pt x="243895" y="218423"/>
                    <a:pt x="254832" y="221740"/>
                  </a:cubicBezTo>
                  <a:cubicBezTo>
                    <a:pt x="265768" y="225059"/>
                    <a:pt x="272267" y="211288"/>
                    <a:pt x="272267" y="211288"/>
                  </a:cubicBezTo>
                  <a:cubicBezTo>
                    <a:pt x="272267" y="211288"/>
                    <a:pt x="292528" y="152468"/>
                    <a:pt x="294840" y="147463"/>
                  </a:cubicBezTo>
                  <a:cubicBezTo>
                    <a:pt x="297154" y="142459"/>
                    <a:pt x="301327" y="136958"/>
                    <a:pt x="302102" y="136958"/>
                  </a:cubicBezTo>
                  <a:lnTo>
                    <a:pt x="301647" y="436610"/>
                  </a:lnTo>
                  <a:cubicBezTo>
                    <a:pt x="301647" y="436610"/>
                    <a:pt x="301446" y="447775"/>
                    <a:pt x="316342" y="447775"/>
                  </a:cubicBezTo>
                  <a:cubicBezTo>
                    <a:pt x="331235" y="447775"/>
                    <a:pt x="331061" y="436610"/>
                    <a:pt x="331061" y="436610"/>
                  </a:cubicBezTo>
                  <a:lnTo>
                    <a:pt x="331061" y="255419"/>
                  </a:lnTo>
                  <a:lnTo>
                    <a:pt x="355222" y="255419"/>
                  </a:lnTo>
                  <a:lnTo>
                    <a:pt x="355222" y="436610"/>
                  </a:lnTo>
                  <a:cubicBezTo>
                    <a:pt x="355222" y="436610"/>
                    <a:pt x="356172" y="447775"/>
                    <a:pt x="369687" y="447775"/>
                  </a:cubicBezTo>
                  <a:cubicBezTo>
                    <a:pt x="383204" y="447775"/>
                    <a:pt x="383751" y="436610"/>
                    <a:pt x="383751" y="436610"/>
                  </a:cubicBezTo>
                  <a:lnTo>
                    <a:pt x="383148" y="136657"/>
                  </a:lnTo>
                  <a:cubicBezTo>
                    <a:pt x="383148" y="136657"/>
                    <a:pt x="386693" y="137258"/>
                    <a:pt x="389095" y="143561"/>
                  </a:cubicBezTo>
                  <a:cubicBezTo>
                    <a:pt x="391497" y="149864"/>
                    <a:pt x="414924" y="213720"/>
                    <a:pt x="414924" y="213720"/>
                  </a:cubicBezTo>
                  <a:cubicBezTo>
                    <a:pt x="414924" y="213720"/>
                    <a:pt x="417476" y="223888"/>
                    <a:pt x="429813" y="222176"/>
                  </a:cubicBezTo>
                  <a:cubicBezTo>
                    <a:pt x="442150" y="220422"/>
                    <a:pt x="439202" y="207901"/>
                    <a:pt x="439202" y="207901"/>
                  </a:cubicBezTo>
                  <a:cubicBezTo>
                    <a:pt x="439202" y="207901"/>
                    <a:pt x="414924" y="125529"/>
                    <a:pt x="396823" y="101824"/>
                  </a:cubicBezTo>
                  <a:cubicBezTo>
                    <a:pt x="378723" y="78118"/>
                    <a:pt x="363370" y="80646"/>
                    <a:pt x="363370" y="80646"/>
                  </a:cubicBezTo>
                  <a:lnTo>
                    <a:pt x="320277" y="80646"/>
                  </a:lnTo>
                  <a:cubicBezTo>
                    <a:pt x="320277" y="80646"/>
                    <a:pt x="304208" y="81816"/>
                    <a:pt x="288123" y="101791"/>
                  </a:cubicBezTo>
                  <a:cubicBezTo>
                    <a:pt x="272037" y="121766"/>
                    <a:pt x="244889" y="207696"/>
                    <a:pt x="244889" y="207696"/>
                  </a:cubicBezTo>
                  <a:close/>
                  <a:moveTo>
                    <a:pt x="554814" y="38069"/>
                  </a:moveTo>
                  <a:cubicBezTo>
                    <a:pt x="554814" y="59028"/>
                    <a:pt x="571818" y="76138"/>
                    <a:pt x="592580" y="76138"/>
                  </a:cubicBezTo>
                  <a:cubicBezTo>
                    <a:pt x="613859" y="76138"/>
                    <a:pt x="630974" y="59028"/>
                    <a:pt x="630974" y="38069"/>
                  </a:cubicBezTo>
                  <a:cubicBezTo>
                    <a:pt x="630974" y="16999"/>
                    <a:pt x="613859" y="0"/>
                    <a:pt x="592580" y="0"/>
                  </a:cubicBezTo>
                  <a:cubicBezTo>
                    <a:pt x="571818" y="0"/>
                    <a:pt x="554814" y="16999"/>
                    <a:pt x="554814" y="38069"/>
                  </a:cubicBezTo>
                  <a:close/>
                  <a:moveTo>
                    <a:pt x="495270" y="207696"/>
                  </a:moveTo>
                  <a:cubicBezTo>
                    <a:pt x="495270" y="207696"/>
                    <a:pt x="494276" y="218423"/>
                    <a:pt x="505212" y="221740"/>
                  </a:cubicBezTo>
                  <a:cubicBezTo>
                    <a:pt x="516149" y="225059"/>
                    <a:pt x="522650" y="211288"/>
                    <a:pt x="522650" y="211288"/>
                  </a:cubicBezTo>
                  <a:cubicBezTo>
                    <a:pt x="522650" y="211288"/>
                    <a:pt x="542908" y="152468"/>
                    <a:pt x="545222" y="147463"/>
                  </a:cubicBezTo>
                  <a:cubicBezTo>
                    <a:pt x="547534" y="142459"/>
                    <a:pt x="551708" y="136958"/>
                    <a:pt x="552483" y="136958"/>
                  </a:cubicBezTo>
                  <a:lnTo>
                    <a:pt x="552027" y="436610"/>
                  </a:lnTo>
                  <a:cubicBezTo>
                    <a:pt x="552027" y="436610"/>
                    <a:pt x="551828" y="447775"/>
                    <a:pt x="566722" y="447775"/>
                  </a:cubicBezTo>
                  <a:cubicBezTo>
                    <a:pt x="581617" y="447775"/>
                    <a:pt x="581440" y="436610"/>
                    <a:pt x="581440" y="436610"/>
                  </a:cubicBezTo>
                  <a:lnTo>
                    <a:pt x="581440" y="255419"/>
                  </a:lnTo>
                  <a:lnTo>
                    <a:pt x="605603" y="255419"/>
                  </a:lnTo>
                  <a:lnTo>
                    <a:pt x="605603" y="436610"/>
                  </a:lnTo>
                  <a:cubicBezTo>
                    <a:pt x="605603" y="436610"/>
                    <a:pt x="606553" y="447775"/>
                    <a:pt x="620067" y="447775"/>
                  </a:cubicBezTo>
                  <a:cubicBezTo>
                    <a:pt x="633584" y="447775"/>
                    <a:pt x="634134" y="436610"/>
                    <a:pt x="634134" y="436610"/>
                  </a:cubicBezTo>
                  <a:lnTo>
                    <a:pt x="633528" y="136657"/>
                  </a:lnTo>
                  <a:cubicBezTo>
                    <a:pt x="633528" y="136657"/>
                    <a:pt x="637074" y="137258"/>
                    <a:pt x="639475" y="143561"/>
                  </a:cubicBezTo>
                  <a:cubicBezTo>
                    <a:pt x="641876" y="149864"/>
                    <a:pt x="665305" y="213720"/>
                    <a:pt x="665305" y="213720"/>
                  </a:cubicBezTo>
                  <a:cubicBezTo>
                    <a:pt x="665305" y="213720"/>
                    <a:pt x="667858" y="223888"/>
                    <a:pt x="680193" y="222176"/>
                  </a:cubicBezTo>
                  <a:cubicBezTo>
                    <a:pt x="692530" y="220422"/>
                    <a:pt x="689585" y="207901"/>
                    <a:pt x="689585" y="207901"/>
                  </a:cubicBezTo>
                  <a:cubicBezTo>
                    <a:pt x="689585" y="207901"/>
                    <a:pt x="665305" y="125529"/>
                    <a:pt x="647205" y="101824"/>
                  </a:cubicBezTo>
                  <a:cubicBezTo>
                    <a:pt x="629104" y="78118"/>
                    <a:pt x="613752" y="80646"/>
                    <a:pt x="613752" y="80646"/>
                  </a:cubicBezTo>
                  <a:lnTo>
                    <a:pt x="570660" y="80646"/>
                  </a:lnTo>
                  <a:cubicBezTo>
                    <a:pt x="570660" y="80646"/>
                    <a:pt x="554591" y="81816"/>
                    <a:pt x="538506" y="101791"/>
                  </a:cubicBezTo>
                  <a:cubicBezTo>
                    <a:pt x="522417" y="121766"/>
                    <a:pt x="495270" y="207696"/>
                    <a:pt x="495270" y="207696"/>
                  </a:cubicBezTo>
                  <a:close/>
                  <a:moveTo>
                    <a:pt x="799756" y="38069"/>
                  </a:moveTo>
                  <a:cubicBezTo>
                    <a:pt x="799756" y="59028"/>
                    <a:pt x="816764" y="76138"/>
                    <a:pt x="837528" y="76138"/>
                  </a:cubicBezTo>
                  <a:cubicBezTo>
                    <a:pt x="858808" y="76138"/>
                    <a:pt x="875923" y="59028"/>
                    <a:pt x="875923" y="38069"/>
                  </a:cubicBezTo>
                  <a:cubicBezTo>
                    <a:pt x="875923" y="16999"/>
                    <a:pt x="858808" y="0"/>
                    <a:pt x="837528" y="0"/>
                  </a:cubicBezTo>
                  <a:cubicBezTo>
                    <a:pt x="816764" y="0"/>
                    <a:pt x="799756" y="16999"/>
                    <a:pt x="799756" y="38069"/>
                  </a:cubicBezTo>
                  <a:close/>
                  <a:moveTo>
                    <a:pt x="740217" y="207696"/>
                  </a:moveTo>
                  <a:cubicBezTo>
                    <a:pt x="740217" y="207696"/>
                    <a:pt x="739221" y="218423"/>
                    <a:pt x="750160" y="221740"/>
                  </a:cubicBezTo>
                  <a:cubicBezTo>
                    <a:pt x="761094" y="225059"/>
                    <a:pt x="767592" y="211288"/>
                    <a:pt x="767592" y="211288"/>
                  </a:cubicBezTo>
                  <a:cubicBezTo>
                    <a:pt x="767592" y="211288"/>
                    <a:pt x="787854" y="152468"/>
                    <a:pt x="790164" y="147463"/>
                  </a:cubicBezTo>
                  <a:cubicBezTo>
                    <a:pt x="792482" y="142459"/>
                    <a:pt x="796655" y="136958"/>
                    <a:pt x="797430" y="136958"/>
                  </a:cubicBezTo>
                  <a:lnTo>
                    <a:pt x="796974" y="436610"/>
                  </a:lnTo>
                  <a:cubicBezTo>
                    <a:pt x="796974" y="436610"/>
                    <a:pt x="796776" y="447775"/>
                    <a:pt x="811665" y="447775"/>
                  </a:cubicBezTo>
                  <a:cubicBezTo>
                    <a:pt x="826561" y="447775"/>
                    <a:pt x="826386" y="436610"/>
                    <a:pt x="826386" y="436610"/>
                  </a:cubicBezTo>
                  <a:lnTo>
                    <a:pt x="826386" y="255419"/>
                  </a:lnTo>
                  <a:lnTo>
                    <a:pt x="850554" y="255419"/>
                  </a:lnTo>
                  <a:lnTo>
                    <a:pt x="850554" y="436610"/>
                  </a:lnTo>
                  <a:cubicBezTo>
                    <a:pt x="850554" y="436610"/>
                    <a:pt x="851496" y="447775"/>
                    <a:pt x="865017" y="447775"/>
                  </a:cubicBezTo>
                  <a:cubicBezTo>
                    <a:pt x="878530" y="447775"/>
                    <a:pt x="879077" y="436610"/>
                    <a:pt x="879077" y="436610"/>
                  </a:cubicBezTo>
                  <a:lnTo>
                    <a:pt x="878476" y="136657"/>
                  </a:lnTo>
                  <a:cubicBezTo>
                    <a:pt x="878476" y="136657"/>
                    <a:pt x="882018" y="137258"/>
                    <a:pt x="884420" y="143561"/>
                  </a:cubicBezTo>
                  <a:cubicBezTo>
                    <a:pt x="886821" y="149864"/>
                    <a:pt x="910252" y="213720"/>
                    <a:pt x="910252" y="213720"/>
                  </a:cubicBezTo>
                  <a:cubicBezTo>
                    <a:pt x="910252" y="213720"/>
                    <a:pt x="912806" y="223888"/>
                    <a:pt x="925140" y="222176"/>
                  </a:cubicBezTo>
                  <a:cubicBezTo>
                    <a:pt x="937475" y="220422"/>
                    <a:pt x="934534" y="207901"/>
                    <a:pt x="934534" y="207901"/>
                  </a:cubicBezTo>
                  <a:cubicBezTo>
                    <a:pt x="934534" y="207901"/>
                    <a:pt x="910252" y="125529"/>
                    <a:pt x="892149" y="101824"/>
                  </a:cubicBezTo>
                  <a:cubicBezTo>
                    <a:pt x="874046" y="78118"/>
                    <a:pt x="858694" y="80646"/>
                    <a:pt x="858694" y="80646"/>
                  </a:cubicBezTo>
                  <a:lnTo>
                    <a:pt x="815602" y="80646"/>
                  </a:lnTo>
                  <a:cubicBezTo>
                    <a:pt x="815602" y="80646"/>
                    <a:pt x="799535" y="81816"/>
                    <a:pt x="783454" y="101791"/>
                  </a:cubicBezTo>
                  <a:cubicBezTo>
                    <a:pt x="767364" y="121766"/>
                    <a:pt x="740217" y="207696"/>
                    <a:pt x="740217" y="207696"/>
                  </a:cubicBezTo>
                  <a:close/>
                  <a:moveTo>
                    <a:pt x="1050062" y="38069"/>
                  </a:moveTo>
                  <a:cubicBezTo>
                    <a:pt x="1050062" y="59028"/>
                    <a:pt x="1067063" y="76138"/>
                    <a:pt x="1087826" y="76138"/>
                  </a:cubicBezTo>
                  <a:cubicBezTo>
                    <a:pt x="1109106" y="76138"/>
                    <a:pt x="1126221" y="59028"/>
                    <a:pt x="1126221" y="38069"/>
                  </a:cubicBezTo>
                  <a:cubicBezTo>
                    <a:pt x="1126221" y="16999"/>
                    <a:pt x="1109106" y="0"/>
                    <a:pt x="1087826" y="0"/>
                  </a:cubicBezTo>
                  <a:cubicBezTo>
                    <a:pt x="1067063" y="0"/>
                    <a:pt x="1050062" y="16999"/>
                    <a:pt x="1050062" y="38069"/>
                  </a:cubicBezTo>
                  <a:close/>
                  <a:moveTo>
                    <a:pt x="990516" y="207696"/>
                  </a:moveTo>
                  <a:cubicBezTo>
                    <a:pt x="990516" y="207696"/>
                    <a:pt x="989520" y="218423"/>
                    <a:pt x="1000456" y="221740"/>
                  </a:cubicBezTo>
                  <a:cubicBezTo>
                    <a:pt x="1011393" y="225059"/>
                    <a:pt x="1017898" y="211288"/>
                    <a:pt x="1017898" y="211288"/>
                  </a:cubicBezTo>
                  <a:cubicBezTo>
                    <a:pt x="1017898" y="211288"/>
                    <a:pt x="1038160" y="152468"/>
                    <a:pt x="1040470" y="147463"/>
                  </a:cubicBezTo>
                  <a:cubicBezTo>
                    <a:pt x="1042781" y="142459"/>
                    <a:pt x="1046953" y="136958"/>
                    <a:pt x="1047728" y="136958"/>
                  </a:cubicBezTo>
                  <a:lnTo>
                    <a:pt x="1047272" y="436610"/>
                  </a:lnTo>
                  <a:cubicBezTo>
                    <a:pt x="1047272" y="436610"/>
                    <a:pt x="1047075" y="447775"/>
                    <a:pt x="1061971" y="447775"/>
                  </a:cubicBezTo>
                  <a:cubicBezTo>
                    <a:pt x="1076859" y="447775"/>
                    <a:pt x="1076684" y="436610"/>
                    <a:pt x="1076684" y="436610"/>
                  </a:cubicBezTo>
                  <a:lnTo>
                    <a:pt x="1076684" y="255419"/>
                  </a:lnTo>
                  <a:lnTo>
                    <a:pt x="1100852" y="255419"/>
                  </a:lnTo>
                  <a:lnTo>
                    <a:pt x="1100852" y="436610"/>
                  </a:lnTo>
                  <a:cubicBezTo>
                    <a:pt x="1100852" y="436610"/>
                    <a:pt x="1101795" y="447775"/>
                    <a:pt x="1115315" y="447775"/>
                  </a:cubicBezTo>
                  <a:cubicBezTo>
                    <a:pt x="1128828" y="447775"/>
                    <a:pt x="1129383" y="436610"/>
                    <a:pt x="1129383" y="436610"/>
                  </a:cubicBezTo>
                  <a:lnTo>
                    <a:pt x="1128775" y="136657"/>
                  </a:lnTo>
                  <a:cubicBezTo>
                    <a:pt x="1128775" y="136657"/>
                    <a:pt x="1132324" y="137258"/>
                    <a:pt x="1134718" y="143561"/>
                  </a:cubicBezTo>
                  <a:cubicBezTo>
                    <a:pt x="1137127" y="149864"/>
                    <a:pt x="1160550" y="213720"/>
                    <a:pt x="1160550" y="213720"/>
                  </a:cubicBezTo>
                  <a:cubicBezTo>
                    <a:pt x="1160550" y="213720"/>
                    <a:pt x="1163104" y="223888"/>
                    <a:pt x="1175439" y="222176"/>
                  </a:cubicBezTo>
                  <a:cubicBezTo>
                    <a:pt x="1187781" y="220422"/>
                    <a:pt x="1184832" y="207901"/>
                    <a:pt x="1184832" y="207901"/>
                  </a:cubicBezTo>
                  <a:cubicBezTo>
                    <a:pt x="1184832" y="207901"/>
                    <a:pt x="1160550" y="125529"/>
                    <a:pt x="1142447" y="101824"/>
                  </a:cubicBezTo>
                  <a:cubicBezTo>
                    <a:pt x="1124352" y="78118"/>
                    <a:pt x="1109000" y="80646"/>
                    <a:pt x="1109000" y="80646"/>
                  </a:cubicBezTo>
                  <a:lnTo>
                    <a:pt x="1065908" y="80646"/>
                  </a:lnTo>
                  <a:cubicBezTo>
                    <a:pt x="1065908" y="80646"/>
                    <a:pt x="1049834" y="81816"/>
                    <a:pt x="1033752" y="101791"/>
                  </a:cubicBezTo>
                  <a:cubicBezTo>
                    <a:pt x="1017663" y="121766"/>
                    <a:pt x="990516" y="207696"/>
                    <a:pt x="990516" y="207696"/>
                  </a:cubicBezTo>
                  <a:close/>
                  <a:moveTo>
                    <a:pt x="1292160" y="38069"/>
                  </a:moveTo>
                  <a:cubicBezTo>
                    <a:pt x="1292160" y="59028"/>
                    <a:pt x="1309168" y="76138"/>
                    <a:pt x="1329932" y="76138"/>
                  </a:cubicBezTo>
                  <a:cubicBezTo>
                    <a:pt x="1351204" y="76138"/>
                    <a:pt x="1368319" y="59028"/>
                    <a:pt x="1368319" y="38069"/>
                  </a:cubicBezTo>
                  <a:cubicBezTo>
                    <a:pt x="1368319" y="16999"/>
                    <a:pt x="1351204" y="0"/>
                    <a:pt x="1329932" y="0"/>
                  </a:cubicBezTo>
                  <a:cubicBezTo>
                    <a:pt x="1309168" y="0"/>
                    <a:pt x="1292160" y="16999"/>
                    <a:pt x="1292160" y="38069"/>
                  </a:cubicBezTo>
                  <a:close/>
                  <a:moveTo>
                    <a:pt x="1232621" y="207696"/>
                  </a:moveTo>
                  <a:cubicBezTo>
                    <a:pt x="1232621" y="207696"/>
                    <a:pt x="1231626" y="218423"/>
                    <a:pt x="1242562" y="221740"/>
                  </a:cubicBezTo>
                  <a:cubicBezTo>
                    <a:pt x="1253498" y="225059"/>
                    <a:pt x="1259996" y="211288"/>
                    <a:pt x="1259996" y="211288"/>
                  </a:cubicBezTo>
                  <a:cubicBezTo>
                    <a:pt x="1259996" y="211288"/>
                    <a:pt x="1280258" y="152468"/>
                    <a:pt x="1282568" y="147463"/>
                  </a:cubicBezTo>
                  <a:cubicBezTo>
                    <a:pt x="1284879" y="142459"/>
                    <a:pt x="1289059" y="136958"/>
                    <a:pt x="1289834" y="136958"/>
                  </a:cubicBezTo>
                  <a:lnTo>
                    <a:pt x="1289378" y="436610"/>
                  </a:lnTo>
                  <a:cubicBezTo>
                    <a:pt x="1289378" y="436610"/>
                    <a:pt x="1289173" y="447775"/>
                    <a:pt x="1304069" y="447775"/>
                  </a:cubicBezTo>
                  <a:cubicBezTo>
                    <a:pt x="1318965" y="447775"/>
                    <a:pt x="1318790" y="436610"/>
                    <a:pt x="1318790" y="436610"/>
                  </a:cubicBezTo>
                  <a:lnTo>
                    <a:pt x="1318790" y="255419"/>
                  </a:lnTo>
                  <a:lnTo>
                    <a:pt x="1342950" y="255419"/>
                  </a:lnTo>
                  <a:lnTo>
                    <a:pt x="1342950" y="436610"/>
                  </a:lnTo>
                  <a:cubicBezTo>
                    <a:pt x="1342950" y="436610"/>
                    <a:pt x="1343900" y="447775"/>
                    <a:pt x="1357421" y="447775"/>
                  </a:cubicBezTo>
                  <a:cubicBezTo>
                    <a:pt x="1370934" y="447775"/>
                    <a:pt x="1371481" y="436610"/>
                    <a:pt x="1371481" y="436610"/>
                  </a:cubicBezTo>
                  <a:lnTo>
                    <a:pt x="1370873" y="136657"/>
                  </a:lnTo>
                  <a:cubicBezTo>
                    <a:pt x="1370873" y="136657"/>
                    <a:pt x="1374422" y="137258"/>
                    <a:pt x="1376824" y="143561"/>
                  </a:cubicBezTo>
                  <a:cubicBezTo>
                    <a:pt x="1379225" y="149864"/>
                    <a:pt x="1402656" y="213720"/>
                    <a:pt x="1402656" y="213720"/>
                  </a:cubicBezTo>
                  <a:cubicBezTo>
                    <a:pt x="1402656" y="213720"/>
                    <a:pt x="1405210" y="223888"/>
                    <a:pt x="1417544" y="222176"/>
                  </a:cubicBezTo>
                  <a:cubicBezTo>
                    <a:pt x="1429879" y="220422"/>
                    <a:pt x="1426930" y="207901"/>
                    <a:pt x="1426930" y="207901"/>
                  </a:cubicBezTo>
                  <a:cubicBezTo>
                    <a:pt x="1426930" y="207901"/>
                    <a:pt x="1402656" y="125529"/>
                    <a:pt x="1384553" y="101824"/>
                  </a:cubicBezTo>
                  <a:cubicBezTo>
                    <a:pt x="1366450" y="78118"/>
                    <a:pt x="1351098" y="80646"/>
                    <a:pt x="1351098" y="80646"/>
                  </a:cubicBezTo>
                  <a:lnTo>
                    <a:pt x="1308006" y="80646"/>
                  </a:lnTo>
                  <a:cubicBezTo>
                    <a:pt x="1308006" y="80646"/>
                    <a:pt x="1291939" y="81816"/>
                    <a:pt x="1275850" y="101791"/>
                  </a:cubicBezTo>
                  <a:cubicBezTo>
                    <a:pt x="1259768" y="121766"/>
                    <a:pt x="1232621" y="207696"/>
                    <a:pt x="1232621" y="207696"/>
                  </a:cubicBezTo>
                  <a:close/>
                  <a:moveTo>
                    <a:pt x="1545308" y="38069"/>
                  </a:moveTo>
                  <a:cubicBezTo>
                    <a:pt x="1545308" y="59028"/>
                    <a:pt x="1562309" y="76138"/>
                    <a:pt x="1583072" y="76138"/>
                  </a:cubicBezTo>
                  <a:cubicBezTo>
                    <a:pt x="1604352" y="76138"/>
                    <a:pt x="1621468" y="59028"/>
                    <a:pt x="1621468" y="38069"/>
                  </a:cubicBezTo>
                  <a:cubicBezTo>
                    <a:pt x="1621468" y="16999"/>
                    <a:pt x="1604352" y="0"/>
                    <a:pt x="1583072" y="0"/>
                  </a:cubicBezTo>
                  <a:cubicBezTo>
                    <a:pt x="1562309" y="0"/>
                    <a:pt x="1545308" y="16999"/>
                    <a:pt x="1545308" y="38069"/>
                  </a:cubicBezTo>
                  <a:close/>
                  <a:moveTo>
                    <a:pt x="1485762" y="207696"/>
                  </a:moveTo>
                  <a:cubicBezTo>
                    <a:pt x="1485762" y="207696"/>
                    <a:pt x="1484766" y="218423"/>
                    <a:pt x="1495703" y="221740"/>
                  </a:cubicBezTo>
                  <a:cubicBezTo>
                    <a:pt x="1506639" y="225059"/>
                    <a:pt x="1513137" y="211288"/>
                    <a:pt x="1513137" y="211288"/>
                  </a:cubicBezTo>
                  <a:cubicBezTo>
                    <a:pt x="1513137" y="211288"/>
                    <a:pt x="1533399" y="152468"/>
                    <a:pt x="1535717" y="147463"/>
                  </a:cubicBezTo>
                  <a:cubicBezTo>
                    <a:pt x="1538027" y="142459"/>
                    <a:pt x="1542200" y="136958"/>
                    <a:pt x="1542975" y="136958"/>
                  </a:cubicBezTo>
                  <a:lnTo>
                    <a:pt x="1542519" y="436610"/>
                  </a:lnTo>
                  <a:cubicBezTo>
                    <a:pt x="1542519" y="436610"/>
                    <a:pt x="1542321" y="447775"/>
                    <a:pt x="1557217" y="447775"/>
                  </a:cubicBezTo>
                  <a:cubicBezTo>
                    <a:pt x="1572113" y="447775"/>
                    <a:pt x="1571931" y="436610"/>
                    <a:pt x="1571931" y="436610"/>
                  </a:cubicBezTo>
                  <a:lnTo>
                    <a:pt x="1571931" y="255419"/>
                  </a:lnTo>
                  <a:lnTo>
                    <a:pt x="1596099" y="255419"/>
                  </a:lnTo>
                  <a:lnTo>
                    <a:pt x="1596099" y="436610"/>
                  </a:lnTo>
                  <a:cubicBezTo>
                    <a:pt x="1596099" y="436610"/>
                    <a:pt x="1597049" y="447775"/>
                    <a:pt x="1610562" y="447775"/>
                  </a:cubicBezTo>
                  <a:cubicBezTo>
                    <a:pt x="1624074" y="447775"/>
                    <a:pt x="1624622" y="436610"/>
                    <a:pt x="1624622" y="436610"/>
                  </a:cubicBezTo>
                  <a:lnTo>
                    <a:pt x="1624021" y="136657"/>
                  </a:lnTo>
                  <a:cubicBezTo>
                    <a:pt x="1624021" y="136657"/>
                    <a:pt x="1627570" y="137258"/>
                    <a:pt x="1629972" y="143561"/>
                  </a:cubicBezTo>
                  <a:cubicBezTo>
                    <a:pt x="1632374" y="149864"/>
                    <a:pt x="1655797" y="213720"/>
                    <a:pt x="1655797" y="213720"/>
                  </a:cubicBezTo>
                  <a:cubicBezTo>
                    <a:pt x="1655797" y="213720"/>
                    <a:pt x="1658350" y="223888"/>
                    <a:pt x="1670685" y="222176"/>
                  </a:cubicBezTo>
                  <a:cubicBezTo>
                    <a:pt x="1683020" y="220422"/>
                    <a:pt x="1680079" y="207901"/>
                    <a:pt x="1680079" y="207901"/>
                  </a:cubicBezTo>
                  <a:cubicBezTo>
                    <a:pt x="1680079" y="207901"/>
                    <a:pt x="1655797" y="125529"/>
                    <a:pt x="1637694" y="101824"/>
                  </a:cubicBezTo>
                  <a:cubicBezTo>
                    <a:pt x="1619598" y="78118"/>
                    <a:pt x="1604246" y="80646"/>
                    <a:pt x="1604246" y="80646"/>
                  </a:cubicBezTo>
                  <a:lnTo>
                    <a:pt x="1561154" y="80646"/>
                  </a:lnTo>
                  <a:cubicBezTo>
                    <a:pt x="1561154" y="80646"/>
                    <a:pt x="1545088" y="81816"/>
                    <a:pt x="1528998" y="101791"/>
                  </a:cubicBezTo>
                  <a:cubicBezTo>
                    <a:pt x="1512909" y="121766"/>
                    <a:pt x="1485762" y="207696"/>
                    <a:pt x="1485762" y="207696"/>
                  </a:cubicBezTo>
                  <a:close/>
                  <a:moveTo>
                    <a:pt x="1792612" y="38069"/>
                  </a:moveTo>
                  <a:cubicBezTo>
                    <a:pt x="1792612" y="59028"/>
                    <a:pt x="1809613" y="76138"/>
                    <a:pt x="1830376" y="76138"/>
                  </a:cubicBezTo>
                  <a:cubicBezTo>
                    <a:pt x="1851656" y="76138"/>
                    <a:pt x="1868772" y="59028"/>
                    <a:pt x="1868772" y="38069"/>
                  </a:cubicBezTo>
                  <a:cubicBezTo>
                    <a:pt x="1868772" y="16999"/>
                    <a:pt x="1851656" y="0"/>
                    <a:pt x="1830376" y="0"/>
                  </a:cubicBezTo>
                  <a:cubicBezTo>
                    <a:pt x="1809613" y="0"/>
                    <a:pt x="1792612" y="16999"/>
                    <a:pt x="1792612" y="38069"/>
                  </a:cubicBezTo>
                  <a:close/>
                  <a:moveTo>
                    <a:pt x="1733066" y="207696"/>
                  </a:moveTo>
                  <a:cubicBezTo>
                    <a:pt x="1733066" y="207696"/>
                    <a:pt x="1732078" y="218423"/>
                    <a:pt x="1743014" y="221740"/>
                  </a:cubicBezTo>
                  <a:cubicBezTo>
                    <a:pt x="1753943" y="225059"/>
                    <a:pt x="1760449" y="211288"/>
                    <a:pt x="1760449" y="211288"/>
                  </a:cubicBezTo>
                  <a:cubicBezTo>
                    <a:pt x="1760449" y="211288"/>
                    <a:pt x="1780710" y="152468"/>
                    <a:pt x="1783021" y="147463"/>
                  </a:cubicBezTo>
                  <a:cubicBezTo>
                    <a:pt x="1785331" y="142459"/>
                    <a:pt x="1789504" y="136958"/>
                    <a:pt x="1790279" y="136958"/>
                  </a:cubicBezTo>
                  <a:lnTo>
                    <a:pt x="1789823" y="436610"/>
                  </a:lnTo>
                  <a:cubicBezTo>
                    <a:pt x="1789823" y="436610"/>
                    <a:pt x="1789625" y="447775"/>
                    <a:pt x="1804521" y="447775"/>
                  </a:cubicBezTo>
                  <a:cubicBezTo>
                    <a:pt x="1819417" y="447775"/>
                    <a:pt x="1819242" y="436610"/>
                    <a:pt x="1819242" y="436610"/>
                  </a:cubicBezTo>
                  <a:lnTo>
                    <a:pt x="1819242" y="255419"/>
                  </a:lnTo>
                  <a:lnTo>
                    <a:pt x="1843403" y="255419"/>
                  </a:lnTo>
                  <a:lnTo>
                    <a:pt x="1843403" y="436610"/>
                  </a:lnTo>
                  <a:cubicBezTo>
                    <a:pt x="1843403" y="436610"/>
                    <a:pt x="1844353" y="447775"/>
                    <a:pt x="1857866" y="447775"/>
                  </a:cubicBezTo>
                  <a:cubicBezTo>
                    <a:pt x="1871386" y="447775"/>
                    <a:pt x="1871933" y="436610"/>
                    <a:pt x="1871933" y="436610"/>
                  </a:cubicBezTo>
                  <a:lnTo>
                    <a:pt x="1871325" y="136657"/>
                  </a:lnTo>
                  <a:cubicBezTo>
                    <a:pt x="1871325" y="136657"/>
                    <a:pt x="1874874" y="137258"/>
                    <a:pt x="1877276" y="143561"/>
                  </a:cubicBezTo>
                  <a:cubicBezTo>
                    <a:pt x="1879678" y="149864"/>
                    <a:pt x="1903101" y="213720"/>
                    <a:pt x="1903101" y="213720"/>
                  </a:cubicBezTo>
                  <a:cubicBezTo>
                    <a:pt x="1903101" y="213720"/>
                    <a:pt x="1905654" y="223888"/>
                    <a:pt x="1917989" y="222176"/>
                  </a:cubicBezTo>
                  <a:cubicBezTo>
                    <a:pt x="1930332" y="220422"/>
                    <a:pt x="1927383" y="207901"/>
                    <a:pt x="1927383" y="207901"/>
                  </a:cubicBezTo>
                  <a:cubicBezTo>
                    <a:pt x="1927383" y="207901"/>
                    <a:pt x="1903101" y="125529"/>
                    <a:pt x="1885005" y="101824"/>
                  </a:cubicBezTo>
                  <a:cubicBezTo>
                    <a:pt x="1866902" y="78118"/>
                    <a:pt x="1851550" y="80646"/>
                    <a:pt x="1851550" y="80646"/>
                  </a:cubicBezTo>
                  <a:lnTo>
                    <a:pt x="1808458" y="80646"/>
                  </a:lnTo>
                  <a:cubicBezTo>
                    <a:pt x="1808458" y="80646"/>
                    <a:pt x="1792392" y="81816"/>
                    <a:pt x="1776302" y="101791"/>
                  </a:cubicBezTo>
                  <a:cubicBezTo>
                    <a:pt x="1760213" y="121766"/>
                    <a:pt x="1733066" y="207696"/>
                    <a:pt x="1733066" y="207696"/>
                  </a:cubicBezTo>
                  <a:close/>
                  <a:moveTo>
                    <a:pt x="2047957" y="38069"/>
                  </a:moveTo>
                  <a:cubicBezTo>
                    <a:pt x="2047957" y="59028"/>
                    <a:pt x="2064966" y="76138"/>
                    <a:pt x="2085729" y="76138"/>
                  </a:cubicBezTo>
                  <a:cubicBezTo>
                    <a:pt x="2107009" y="76138"/>
                    <a:pt x="2124116" y="59028"/>
                    <a:pt x="2124116" y="38069"/>
                  </a:cubicBezTo>
                  <a:cubicBezTo>
                    <a:pt x="2124116" y="16999"/>
                    <a:pt x="2107009" y="0"/>
                    <a:pt x="2085729" y="0"/>
                  </a:cubicBezTo>
                  <a:cubicBezTo>
                    <a:pt x="2064966" y="0"/>
                    <a:pt x="2047957" y="16999"/>
                    <a:pt x="2047957" y="38069"/>
                  </a:cubicBezTo>
                  <a:close/>
                  <a:moveTo>
                    <a:pt x="1988418" y="207696"/>
                  </a:moveTo>
                  <a:cubicBezTo>
                    <a:pt x="1988418" y="207696"/>
                    <a:pt x="1987423" y="218423"/>
                    <a:pt x="1998359" y="221740"/>
                  </a:cubicBezTo>
                  <a:cubicBezTo>
                    <a:pt x="2009296" y="225059"/>
                    <a:pt x="2015794" y="211288"/>
                    <a:pt x="2015794" y="211288"/>
                  </a:cubicBezTo>
                  <a:cubicBezTo>
                    <a:pt x="2015794" y="211288"/>
                    <a:pt x="2036055" y="152468"/>
                    <a:pt x="2038366" y="147463"/>
                  </a:cubicBezTo>
                  <a:cubicBezTo>
                    <a:pt x="2040676" y="142459"/>
                    <a:pt x="2044848" y="136958"/>
                    <a:pt x="2045631" y="136958"/>
                  </a:cubicBezTo>
                  <a:lnTo>
                    <a:pt x="2045175" y="436610"/>
                  </a:lnTo>
                  <a:cubicBezTo>
                    <a:pt x="2045175" y="436610"/>
                    <a:pt x="2044970" y="447775"/>
                    <a:pt x="2059866" y="447775"/>
                  </a:cubicBezTo>
                  <a:cubicBezTo>
                    <a:pt x="2074762" y="447775"/>
                    <a:pt x="2074587" y="436610"/>
                    <a:pt x="2074587" y="436610"/>
                  </a:cubicBezTo>
                  <a:lnTo>
                    <a:pt x="2074587" y="255419"/>
                  </a:lnTo>
                  <a:lnTo>
                    <a:pt x="2098748" y="255419"/>
                  </a:lnTo>
                  <a:lnTo>
                    <a:pt x="2098748" y="436610"/>
                  </a:lnTo>
                  <a:cubicBezTo>
                    <a:pt x="2098748" y="436610"/>
                    <a:pt x="2099698" y="447775"/>
                    <a:pt x="2113210" y="447775"/>
                  </a:cubicBezTo>
                  <a:cubicBezTo>
                    <a:pt x="2126731" y="447775"/>
                    <a:pt x="2127278" y="436610"/>
                    <a:pt x="2127278" y="436610"/>
                  </a:cubicBezTo>
                  <a:lnTo>
                    <a:pt x="2126678" y="136657"/>
                  </a:lnTo>
                  <a:cubicBezTo>
                    <a:pt x="2126678" y="136657"/>
                    <a:pt x="2130219" y="137258"/>
                    <a:pt x="2132621" y="143561"/>
                  </a:cubicBezTo>
                  <a:cubicBezTo>
                    <a:pt x="2135022" y="149864"/>
                    <a:pt x="2158453" y="213720"/>
                    <a:pt x="2158453" y="213720"/>
                  </a:cubicBezTo>
                  <a:cubicBezTo>
                    <a:pt x="2158453" y="213720"/>
                    <a:pt x="2160999" y="223888"/>
                    <a:pt x="2173342" y="222176"/>
                  </a:cubicBezTo>
                  <a:cubicBezTo>
                    <a:pt x="2185676" y="220422"/>
                    <a:pt x="2182728" y="207901"/>
                    <a:pt x="2182728" y="207901"/>
                  </a:cubicBezTo>
                  <a:cubicBezTo>
                    <a:pt x="2182728" y="207901"/>
                    <a:pt x="2158453" y="125529"/>
                    <a:pt x="2140350" y="101824"/>
                  </a:cubicBezTo>
                  <a:cubicBezTo>
                    <a:pt x="2122247" y="78118"/>
                    <a:pt x="2106895" y="80646"/>
                    <a:pt x="2106895" y="80646"/>
                  </a:cubicBezTo>
                  <a:lnTo>
                    <a:pt x="2063803" y="80646"/>
                  </a:lnTo>
                  <a:cubicBezTo>
                    <a:pt x="2063803" y="80646"/>
                    <a:pt x="2047736" y="81816"/>
                    <a:pt x="2031647" y="101791"/>
                  </a:cubicBezTo>
                  <a:cubicBezTo>
                    <a:pt x="2015566" y="121766"/>
                    <a:pt x="1988418" y="207696"/>
                    <a:pt x="1988418" y="207696"/>
                  </a:cubicBezTo>
                  <a:close/>
                  <a:moveTo>
                    <a:pt x="2288178" y="38069"/>
                  </a:moveTo>
                  <a:cubicBezTo>
                    <a:pt x="2288178" y="59028"/>
                    <a:pt x="2305179" y="76138"/>
                    <a:pt x="2325942" y="76138"/>
                  </a:cubicBezTo>
                  <a:cubicBezTo>
                    <a:pt x="2347222" y="76138"/>
                    <a:pt x="2364337" y="59028"/>
                    <a:pt x="2364337" y="38069"/>
                  </a:cubicBezTo>
                  <a:cubicBezTo>
                    <a:pt x="2364337" y="16999"/>
                    <a:pt x="2347222" y="0"/>
                    <a:pt x="2325942" y="0"/>
                  </a:cubicBezTo>
                  <a:cubicBezTo>
                    <a:pt x="2305179" y="0"/>
                    <a:pt x="2288178" y="16999"/>
                    <a:pt x="2288178" y="38069"/>
                  </a:cubicBezTo>
                  <a:close/>
                  <a:moveTo>
                    <a:pt x="2228632" y="207696"/>
                  </a:moveTo>
                  <a:cubicBezTo>
                    <a:pt x="2228632" y="207696"/>
                    <a:pt x="2227636" y="218423"/>
                    <a:pt x="2238572" y="221740"/>
                  </a:cubicBezTo>
                  <a:cubicBezTo>
                    <a:pt x="2249509" y="225059"/>
                    <a:pt x="2256014" y="211288"/>
                    <a:pt x="2256014" y="211288"/>
                  </a:cubicBezTo>
                  <a:cubicBezTo>
                    <a:pt x="2256014" y="211288"/>
                    <a:pt x="2276276" y="152468"/>
                    <a:pt x="2278586" y="147463"/>
                  </a:cubicBezTo>
                  <a:cubicBezTo>
                    <a:pt x="2280897" y="142459"/>
                    <a:pt x="2285069" y="136958"/>
                    <a:pt x="2285844" y="136958"/>
                  </a:cubicBezTo>
                  <a:lnTo>
                    <a:pt x="2285388" y="436610"/>
                  </a:lnTo>
                  <a:cubicBezTo>
                    <a:pt x="2285388" y="436610"/>
                    <a:pt x="2285191" y="447775"/>
                    <a:pt x="2300087" y="447775"/>
                  </a:cubicBezTo>
                  <a:cubicBezTo>
                    <a:pt x="2314975" y="447775"/>
                    <a:pt x="2314800" y="436610"/>
                    <a:pt x="2314800" y="436610"/>
                  </a:cubicBezTo>
                  <a:lnTo>
                    <a:pt x="2314800" y="255419"/>
                  </a:lnTo>
                  <a:lnTo>
                    <a:pt x="2338968" y="255419"/>
                  </a:lnTo>
                  <a:lnTo>
                    <a:pt x="2338968" y="436610"/>
                  </a:lnTo>
                  <a:cubicBezTo>
                    <a:pt x="2338968" y="436610"/>
                    <a:pt x="2339911" y="447775"/>
                    <a:pt x="2353431" y="447775"/>
                  </a:cubicBezTo>
                  <a:cubicBezTo>
                    <a:pt x="2366944" y="447775"/>
                    <a:pt x="2367499" y="436610"/>
                    <a:pt x="2367499" y="436610"/>
                  </a:cubicBezTo>
                  <a:lnTo>
                    <a:pt x="2366891" y="136657"/>
                  </a:lnTo>
                  <a:cubicBezTo>
                    <a:pt x="2366891" y="136657"/>
                    <a:pt x="2370440" y="137258"/>
                    <a:pt x="2372834" y="143561"/>
                  </a:cubicBezTo>
                  <a:cubicBezTo>
                    <a:pt x="2375243" y="149864"/>
                    <a:pt x="2398666" y="213720"/>
                    <a:pt x="2398666" y="213720"/>
                  </a:cubicBezTo>
                  <a:cubicBezTo>
                    <a:pt x="2398666" y="213720"/>
                    <a:pt x="2401220" y="223888"/>
                    <a:pt x="2413555" y="222176"/>
                  </a:cubicBezTo>
                  <a:cubicBezTo>
                    <a:pt x="2425897" y="220422"/>
                    <a:pt x="2423252" y="207901"/>
                    <a:pt x="2423252" y="207901"/>
                  </a:cubicBezTo>
                  <a:cubicBezTo>
                    <a:pt x="2423252" y="207901"/>
                    <a:pt x="2398666" y="125529"/>
                    <a:pt x="2380563" y="101824"/>
                  </a:cubicBezTo>
                  <a:cubicBezTo>
                    <a:pt x="2362468" y="78118"/>
                    <a:pt x="2347116" y="80646"/>
                    <a:pt x="2347116" y="80646"/>
                  </a:cubicBezTo>
                  <a:lnTo>
                    <a:pt x="2304024" y="80646"/>
                  </a:lnTo>
                  <a:cubicBezTo>
                    <a:pt x="2304024" y="80646"/>
                    <a:pt x="2287950" y="81816"/>
                    <a:pt x="2271868" y="101791"/>
                  </a:cubicBezTo>
                  <a:cubicBezTo>
                    <a:pt x="2255779" y="121766"/>
                    <a:pt x="2228632" y="207696"/>
                    <a:pt x="2228632" y="207696"/>
                  </a:cubicBezTo>
                  <a:close/>
                </a:path>
              </a:pathLst>
            </a:custGeom>
            <a:solidFill>
              <a:srgbClr val="CDCECE"/>
            </a:solidFill>
            <a:ln w="7600" cap="flat">
              <a:solidFill>
                <a:srgbClr val="CDCECE"/>
              </a:solidFill>
              <a:bevel/>
            </a:ln>
          </p:spPr>
        </p:sp>
        <p:sp>
          <p:nvSpPr>
            <p:cNvPr id="40" name="Freeform 39"/>
            <p:cNvSpPr/>
            <p:nvPr/>
          </p:nvSpPr>
          <p:spPr>
            <a:xfrm>
              <a:off x="3840155" y="3256472"/>
              <a:ext cx="473802" cy="316076"/>
            </a:xfrm>
            <a:custGeom>
              <a:avLst/>
              <a:gdLst/>
              <a:ahLst/>
              <a:cxnLst/>
              <a:rect l="l" t="t" r="r" b="b"/>
              <a:pathLst>
                <a:path w="473802" h="316076">
                  <a:moveTo>
                    <a:pt x="0" y="0"/>
                  </a:moveTo>
                  <a:lnTo>
                    <a:pt x="473802" y="0"/>
                  </a:lnTo>
                  <a:lnTo>
                    <a:pt x="473802" y="316076"/>
                  </a:lnTo>
                  <a:lnTo>
                    <a:pt x="0" y="316076"/>
                  </a:lnTo>
                  <a:lnTo>
                    <a:pt x="0" y="0"/>
                  </a:lnTo>
                  <a:close/>
                </a:path>
              </a:pathLst>
            </a:custGeom>
            <a:solidFill>
              <a:srgbClr val="3498DB"/>
            </a:solidFill>
            <a:ln w="7600" cap="flat">
              <a:solidFill>
                <a:srgbClr val="3498DB"/>
              </a:solidFill>
              <a:bevel/>
            </a:ln>
          </p:spPr>
          <p:txBody>
            <a:bodyPr wrap="square" lIns="0" tIns="0" rIns="0" bIns="0" rtlCol="0" anchor="ctr"/>
            <a:lstStyle/>
            <a:p>
              <a:pPr algn="ctr">
                <a:lnSpc>
                  <a:spcPct val="100000"/>
                </a:lnSpc>
              </a:pPr>
              <a:r>
                <a:rPr sz="1140">
                  <a:solidFill>
                    <a:srgbClr val="FFFFFF"/>
                  </a:solidFill>
                  <a:latin typeface="Arial"/>
                </a:rPr>
                <a:t>6/10</a:t>
              </a:r>
            </a:p>
          </p:txBody>
        </p:sp>
        <p:sp>
          <p:nvSpPr>
            <p:cNvPr id="41" name="Freeform 40"/>
            <p:cNvSpPr/>
            <p:nvPr/>
          </p:nvSpPr>
          <p:spPr>
            <a:xfrm>
              <a:off x="4408718" y="3190623"/>
              <a:ext cx="2423252" cy="447775"/>
            </a:xfrm>
            <a:custGeom>
              <a:avLst/>
              <a:gdLst/>
              <a:ahLst/>
              <a:cxnLst/>
              <a:rect l="0" t="0" r="0" b="0"/>
              <a:pathLst>
                <a:path w="2423252" h="447775">
                  <a:moveTo>
                    <a:pt x="59567" y="38069"/>
                  </a:moveTo>
                  <a:cubicBezTo>
                    <a:pt x="59567" y="16999"/>
                    <a:pt x="76571" y="0"/>
                    <a:pt x="97334" y="0"/>
                  </a:cubicBezTo>
                  <a:cubicBezTo>
                    <a:pt x="118612" y="0"/>
                    <a:pt x="135727" y="16999"/>
                    <a:pt x="135727" y="38069"/>
                  </a:cubicBezTo>
                  <a:cubicBezTo>
                    <a:pt x="135727" y="59028"/>
                    <a:pt x="118612" y="76138"/>
                    <a:pt x="97334" y="76138"/>
                  </a:cubicBezTo>
                  <a:cubicBezTo>
                    <a:pt x="76571" y="76138"/>
                    <a:pt x="59567" y="59028"/>
                    <a:pt x="59567" y="38069"/>
                  </a:cubicBezTo>
                  <a:moveTo>
                    <a:pt x="0" y="207697"/>
                  </a:moveTo>
                  <a:cubicBezTo>
                    <a:pt x="0" y="207697"/>
                    <a:pt x="0" y="218422"/>
                    <a:pt x="9966" y="221741"/>
                  </a:cubicBezTo>
                  <a:cubicBezTo>
                    <a:pt x="20902" y="225060"/>
                    <a:pt x="27402" y="211288"/>
                    <a:pt x="27402" y="211288"/>
                  </a:cubicBezTo>
                  <a:cubicBezTo>
                    <a:pt x="27402" y="211288"/>
                    <a:pt x="47662" y="152468"/>
                    <a:pt x="49975" y="147464"/>
                  </a:cubicBezTo>
                  <a:cubicBezTo>
                    <a:pt x="52288" y="142458"/>
                    <a:pt x="56460" y="136957"/>
                    <a:pt x="57236" y="136957"/>
                  </a:cubicBezTo>
                  <a:lnTo>
                    <a:pt x="56781" y="436611"/>
                  </a:lnTo>
                  <a:cubicBezTo>
                    <a:pt x="56781" y="436611"/>
                    <a:pt x="56581" y="447775"/>
                    <a:pt x="71475" y="447775"/>
                  </a:cubicBezTo>
                  <a:cubicBezTo>
                    <a:pt x="86370" y="447775"/>
                    <a:pt x="86193" y="436611"/>
                    <a:pt x="86193" y="436611"/>
                  </a:cubicBezTo>
                  <a:lnTo>
                    <a:pt x="86193" y="255420"/>
                  </a:lnTo>
                  <a:lnTo>
                    <a:pt x="110357" y="255420"/>
                  </a:lnTo>
                  <a:lnTo>
                    <a:pt x="110357" y="436611"/>
                  </a:lnTo>
                  <a:cubicBezTo>
                    <a:pt x="110357" y="436611"/>
                    <a:pt x="111306" y="447775"/>
                    <a:pt x="124822" y="447775"/>
                  </a:cubicBezTo>
                  <a:cubicBezTo>
                    <a:pt x="138337" y="447775"/>
                    <a:pt x="138886" y="436611"/>
                    <a:pt x="138886" y="436611"/>
                  </a:cubicBezTo>
                  <a:lnTo>
                    <a:pt x="138283" y="136657"/>
                  </a:lnTo>
                  <a:cubicBezTo>
                    <a:pt x="138283" y="136657"/>
                    <a:pt x="141827" y="137258"/>
                    <a:pt x="144228" y="143561"/>
                  </a:cubicBezTo>
                  <a:cubicBezTo>
                    <a:pt x="146630" y="149865"/>
                    <a:pt x="170058" y="213720"/>
                    <a:pt x="170058" y="213720"/>
                  </a:cubicBezTo>
                  <a:cubicBezTo>
                    <a:pt x="170058" y="213720"/>
                    <a:pt x="172611" y="223888"/>
                    <a:pt x="184947" y="222176"/>
                  </a:cubicBezTo>
                  <a:cubicBezTo>
                    <a:pt x="197284" y="220423"/>
                    <a:pt x="194337" y="207901"/>
                    <a:pt x="194337" y="207901"/>
                  </a:cubicBezTo>
                  <a:cubicBezTo>
                    <a:pt x="194337" y="207901"/>
                    <a:pt x="170058" y="125529"/>
                    <a:pt x="151957" y="101824"/>
                  </a:cubicBezTo>
                  <a:cubicBezTo>
                    <a:pt x="133857" y="78118"/>
                    <a:pt x="118505" y="80646"/>
                    <a:pt x="118505" y="80646"/>
                  </a:cubicBezTo>
                  <a:lnTo>
                    <a:pt x="75412" y="80646"/>
                  </a:lnTo>
                  <a:cubicBezTo>
                    <a:pt x="75412" y="80646"/>
                    <a:pt x="59343" y="81816"/>
                    <a:pt x="43258" y="101791"/>
                  </a:cubicBezTo>
                  <a:cubicBezTo>
                    <a:pt x="27172" y="121766"/>
                    <a:pt x="0" y="207697"/>
                    <a:pt x="0" y="207697"/>
                  </a:cubicBezTo>
                  <a:moveTo>
                    <a:pt x="304433" y="38069"/>
                  </a:moveTo>
                  <a:cubicBezTo>
                    <a:pt x="304433" y="59028"/>
                    <a:pt x="321437" y="76138"/>
                    <a:pt x="342200" y="76138"/>
                  </a:cubicBezTo>
                  <a:cubicBezTo>
                    <a:pt x="363478" y="76138"/>
                    <a:pt x="380591" y="59028"/>
                    <a:pt x="380591" y="38069"/>
                  </a:cubicBezTo>
                  <a:cubicBezTo>
                    <a:pt x="380591" y="16999"/>
                    <a:pt x="363478" y="0"/>
                    <a:pt x="342200" y="0"/>
                  </a:cubicBezTo>
                  <a:cubicBezTo>
                    <a:pt x="321437" y="0"/>
                    <a:pt x="304433" y="16999"/>
                    <a:pt x="304433" y="38069"/>
                  </a:cubicBezTo>
                  <a:moveTo>
                    <a:pt x="244889" y="207696"/>
                  </a:moveTo>
                  <a:cubicBezTo>
                    <a:pt x="244889" y="207696"/>
                    <a:pt x="243895" y="218423"/>
                    <a:pt x="254832" y="221740"/>
                  </a:cubicBezTo>
                  <a:cubicBezTo>
                    <a:pt x="265768" y="225059"/>
                    <a:pt x="272267" y="211288"/>
                    <a:pt x="272267" y="211288"/>
                  </a:cubicBezTo>
                  <a:cubicBezTo>
                    <a:pt x="272267" y="211288"/>
                    <a:pt x="292528" y="152468"/>
                    <a:pt x="294840" y="147463"/>
                  </a:cubicBezTo>
                  <a:cubicBezTo>
                    <a:pt x="297154" y="142459"/>
                    <a:pt x="301327" y="136958"/>
                    <a:pt x="302102" y="136958"/>
                  </a:cubicBezTo>
                  <a:lnTo>
                    <a:pt x="301647" y="436610"/>
                  </a:lnTo>
                  <a:cubicBezTo>
                    <a:pt x="301647" y="436610"/>
                    <a:pt x="301446" y="447775"/>
                    <a:pt x="316342" y="447775"/>
                  </a:cubicBezTo>
                  <a:cubicBezTo>
                    <a:pt x="331235" y="447775"/>
                    <a:pt x="331061" y="436610"/>
                    <a:pt x="331061" y="436610"/>
                  </a:cubicBezTo>
                  <a:lnTo>
                    <a:pt x="331061" y="255419"/>
                  </a:lnTo>
                  <a:lnTo>
                    <a:pt x="355222" y="255419"/>
                  </a:lnTo>
                  <a:lnTo>
                    <a:pt x="355222" y="436610"/>
                  </a:lnTo>
                  <a:cubicBezTo>
                    <a:pt x="355222" y="436610"/>
                    <a:pt x="356172" y="447775"/>
                    <a:pt x="369687" y="447775"/>
                  </a:cubicBezTo>
                  <a:cubicBezTo>
                    <a:pt x="383204" y="447775"/>
                    <a:pt x="383751" y="436610"/>
                    <a:pt x="383751" y="436610"/>
                  </a:cubicBezTo>
                  <a:lnTo>
                    <a:pt x="383148" y="136657"/>
                  </a:lnTo>
                  <a:cubicBezTo>
                    <a:pt x="383148" y="136657"/>
                    <a:pt x="386693" y="137258"/>
                    <a:pt x="389095" y="143561"/>
                  </a:cubicBezTo>
                  <a:cubicBezTo>
                    <a:pt x="391497" y="149864"/>
                    <a:pt x="414924" y="213720"/>
                    <a:pt x="414924" y="213720"/>
                  </a:cubicBezTo>
                  <a:cubicBezTo>
                    <a:pt x="414924" y="213720"/>
                    <a:pt x="417476" y="223888"/>
                    <a:pt x="429813" y="222176"/>
                  </a:cubicBezTo>
                  <a:cubicBezTo>
                    <a:pt x="442150" y="220422"/>
                    <a:pt x="439202" y="207901"/>
                    <a:pt x="439202" y="207901"/>
                  </a:cubicBezTo>
                  <a:cubicBezTo>
                    <a:pt x="439202" y="207901"/>
                    <a:pt x="414924" y="125529"/>
                    <a:pt x="396823" y="101824"/>
                  </a:cubicBezTo>
                  <a:cubicBezTo>
                    <a:pt x="378723" y="78118"/>
                    <a:pt x="363370" y="80646"/>
                    <a:pt x="363370" y="80646"/>
                  </a:cubicBezTo>
                  <a:lnTo>
                    <a:pt x="320277" y="80646"/>
                  </a:lnTo>
                  <a:cubicBezTo>
                    <a:pt x="320277" y="80646"/>
                    <a:pt x="304208" y="81816"/>
                    <a:pt x="288123" y="101791"/>
                  </a:cubicBezTo>
                  <a:cubicBezTo>
                    <a:pt x="272037" y="121766"/>
                    <a:pt x="244889" y="207696"/>
                    <a:pt x="244889" y="207696"/>
                  </a:cubicBezTo>
                  <a:moveTo>
                    <a:pt x="554814" y="38069"/>
                  </a:moveTo>
                  <a:cubicBezTo>
                    <a:pt x="554814" y="59028"/>
                    <a:pt x="571818" y="76138"/>
                    <a:pt x="592580" y="76138"/>
                  </a:cubicBezTo>
                  <a:cubicBezTo>
                    <a:pt x="613859" y="76138"/>
                    <a:pt x="630974" y="59028"/>
                    <a:pt x="630974" y="38069"/>
                  </a:cubicBezTo>
                  <a:cubicBezTo>
                    <a:pt x="630974" y="16999"/>
                    <a:pt x="613859" y="0"/>
                    <a:pt x="592580" y="0"/>
                  </a:cubicBezTo>
                  <a:cubicBezTo>
                    <a:pt x="571818" y="0"/>
                    <a:pt x="554814" y="16999"/>
                    <a:pt x="554814" y="38069"/>
                  </a:cubicBezTo>
                  <a:moveTo>
                    <a:pt x="495270" y="207696"/>
                  </a:moveTo>
                  <a:cubicBezTo>
                    <a:pt x="495270" y="207696"/>
                    <a:pt x="494276" y="218423"/>
                    <a:pt x="505212" y="221740"/>
                  </a:cubicBezTo>
                  <a:cubicBezTo>
                    <a:pt x="516149" y="225059"/>
                    <a:pt x="522650" y="211288"/>
                    <a:pt x="522650" y="211288"/>
                  </a:cubicBezTo>
                  <a:cubicBezTo>
                    <a:pt x="522650" y="211288"/>
                    <a:pt x="542908" y="152468"/>
                    <a:pt x="545222" y="147463"/>
                  </a:cubicBezTo>
                  <a:cubicBezTo>
                    <a:pt x="547534" y="142459"/>
                    <a:pt x="551708" y="136958"/>
                    <a:pt x="552483" y="136958"/>
                  </a:cubicBezTo>
                  <a:lnTo>
                    <a:pt x="552027" y="436610"/>
                  </a:lnTo>
                  <a:cubicBezTo>
                    <a:pt x="552027" y="436610"/>
                    <a:pt x="551828" y="447775"/>
                    <a:pt x="566722" y="447775"/>
                  </a:cubicBezTo>
                  <a:cubicBezTo>
                    <a:pt x="581617" y="447775"/>
                    <a:pt x="581440" y="436610"/>
                    <a:pt x="581440" y="436610"/>
                  </a:cubicBezTo>
                  <a:lnTo>
                    <a:pt x="581440" y="255419"/>
                  </a:lnTo>
                  <a:lnTo>
                    <a:pt x="605603" y="255419"/>
                  </a:lnTo>
                  <a:lnTo>
                    <a:pt x="605603" y="436610"/>
                  </a:lnTo>
                  <a:cubicBezTo>
                    <a:pt x="605603" y="436610"/>
                    <a:pt x="606553" y="447775"/>
                    <a:pt x="620067" y="447775"/>
                  </a:cubicBezTo>
                  <a:cubicBezTo>
                    <a:pt x="633584" y="447775"/>
                    <a:pt x="634134" y="436610"/>
                    <a:pt x="634134" y="436610"/>
                  </a:cubicBezTo>
                  <a:lnTo>
                    <a:pt x="633528" y="136657"/>
                  </a:lnTo>
                  <a:cubicBezTo>
                    <a:pt x="633528" y="136657"/>
                    <a:pt x="637074" y="137258"/>
                    <a:pt x="639475" y="143561"/>
                  </a:cubicBezTo>
                  <a:cubicBezTo>
                    <a:pt x="641876" y="149864"/>
                    <a:pt x="665305" y="213720"/>
                    <a:pt x="665305" y="213720"/>
                  </a:cubicBezTo>
                  <a:cubicBezTo>
                    <a:pt x="665305" y="213720"/>
                    <a:pt x="667858" y="223888"/>
                    <a:pt x="680193" y="222176"/>
                  </a:cubicBezTo>
                  <a:cubicBezTo>
                    <a:pt x="692530" y="220422"/>
                    <a:pt x="689585" y="207901"/>
                    <a:pt x="689585" y="207901"/>
                  </a:cubicBezTo>
                  <a:cubicBezTo>
                    <a:pt x="689585" y="207901"/>
                    <a:pt x="665305" y="125529"/>
                    <a:pt x="647205" y="101824"/>
                  </a:cubicBezTo>
                  <a:cubicBezTo>
                    <a:pt x="629104" y="78118"/>
                    <a:pt x="613752" y="80646"/>
                    <a:pt x="613752" y="80646"/>
                  </a:cubicBezTo>
                  <a:lnTo>
                    <a:pt x="570660" y="80646"/>
                  </a:lnTo>
                  <a:cubicBezTo>
                    <a:pt x="570660" y="80646"/>
                    <a:pt x="554591" y="81816"/>
                    <a:pt x="538506" y="101791"/>
                  </a:cubicBezTo>
                  <a:cubicBezTo>
                    <a:pt x="522417" y="121766"/>
                    <a:pt x="495270" y="207696"/>
                    <a:pt x="495270" y="207696"/>
                  </a:cubicBezTo>
                  <a:moveTo>
                    <a:pt x="799756" y="38069"/>
                  </a:moveTo>
                  <a:cubicBezTo>
                    <a:pt x="799756" y="59028"/>
                    <a:pt x="816764" y="76138"/>
                    <a:pt x="837528" y="76138"/>
                  </a:cubicBezTo>
                  <a:cubicBezTo>
                    <a:pt x="858808" y="76138"/>
                    <a:pt x="875923" y="59028"/>
                    <a:pt x="875923" y="38069"/>
                  </a:cubicBezTo>
                  <a:cubicBezTo>
                    <a:pt x="875923" y="16999"/>
                    <a:pt x="858808" y="0"/>
                    <a:pt x="837528" y="0"/>
                  </a:cubicBezTo>
                  <a:cubicBezTo>
                    <a:pt x="816764" y="0"/>
                    <a:pt x="799756" y="16999"/>
                    <a:pt x="799756" y="38069"/>
                  </a:cubicBezTo>
                  <a:moveTo>
                    <a:pt x="740217" y="207696"/>
                  </a:moveTo>
                  <a:cubicBezTo>
                    <a:pt x="740217" y="207696"/>
                    <a:pt x="739221" y="218423"/>
                    <a:pt x="750160" y="221740"/>
                  </a:cubicBezTo>
                  <a:cubicBezTo>
                    <a:pt x="761094" y="225059"/>
                    <a:pt x="767592" y="211288"/>
                    <a:pt x="767592" y="211288"/>
                  </a:cubicBezTo>
                  <a:cubicBezTo>
                    <a:pt x="767592" y="211288"/>
                    <a:pt x="787854" y="152468"/>
                    <a:pt x="790164" y="147463"/>
                  </a:cubicBezTo>
                  <a:cubicBezTo>
                    <a:pt x="792482" y="142459"/>
                    <a:pt x="796655" y="136958"/>
                    <a:pt x="797430" y="136958"/>
                  </a:cubicBezTo>
                  <a:lnTo>
                    <a:pt x="796974" y="436610"/>
                  </a:lnTo>
                  <a:cubicBezTo>
                    <a:pt x="796974" y="436610"/>
                    <a:pt x="796776" y="447775"/>
                    <a:pt x="811665" y="447775"/>
                  </a:cubicBezTo>
                  <a:cubicBezTo>
                    <a:pt x="826561" y="447775"/>
                    <a:pt x="826386" y="436610"/>
                    <a:pt x="826386" y="436610"/>
                  </a:cubicBezTo>
                  <a:lnTo>
                    <a:pt x="826386" y="255419"/>
                  </a:lnTo>
                  <a:lnTo>
                    <a:pt x="850554" y="255419"/>
                  </a:lnTo>
                  <a:lnTo>
                    <a:pt x="850554" y="436610"/>
                  </a:lnTo>
                  <a:cubicBezTo>
                    <a:pt x="850554" y="436610"/>
                    <a:pt x="851496" y="447775"/>
                    <a:pt x="865017" y="447775"/>
                  </a:cubicBezTo>
                  <a:cubicBezTo>
                    <a:pt x="878530" y="447775"/>
                    <a:pt x="879077" y="436610"/>
                    <a:pt x="879077" y="436610"/>
                  </a:cubicBezTo>
                  <a:lnTo>
                    <a:pt x="878476" y="136657"/>
                  </a:lnTo>
                  <a:cubicBezTo>
                    <a:pt x="878476" y="136657"/>
                    <a:pt x="882018" y="137258"/>
                    <a:pt x="884420" y="143561"/>
                  </a:cubicBezTo>
                  <a:cubicBezTo>
                    <a:pt x="886821" y="149864"/>
                    <a:pt x="910252" y="213720"/>
                    <a:pt x="910252" y="213720"/>
                  </a:cubicBezTo>
                  <a:cubicBezTo>
                    <a:pt x="910252" y="213720"/>
                    <a:pt x="912806" y="223888"/>
                    <a:pt x="925140" y="222176"/>
                  </a:cubicBezTo>
                  <a:cubicBezTo>
                    <a:pt x="937475" y="220422"/>
                    <a:pt x="934534" y="207901"/>
                    <a:pt x="934534" y="207901"/>
                  </a:cubicBezTo>
                  <a:cubicBezTo>
                    <a:pt x="934534" y="207901"/>
                    <a:pt x="910252" y="125529"/>
                    <a:pt x="892149" y="101824"/>
                  </a:cubicBezTo>
                  <a:cubicBezTo>
                    <a:pt x="874046" y="78118"/>
                    <a:pt x="858694" y="80646"/>
                    <a:pt x="858694" y="80646"/>
                  </a:cubicBezTo>
                  <a:lnTo>
                    <a:pt x="815602" y="80646"/>
                  </a:lnTo>
                  <a:cubicBezTo>
                    <a:pt x="815602" y="80646"/>
                    <a:pt x="799535" y="81816"/>
                    <a:pt x="783454" y="101791"/>
                  </a:cubicBezTo>
                  <a:cubicBezTo>
                    <a:pt x="767364" y="121766"/>
                    <a:pt x="740217" y="207696"/>
                    <a:pt x="740217" y="207696"/>
                  </a:cubicBezTo>
                  <a:moveTo>
                    <a:pt x="1050062" y="38069"/>
                  </a:moveTo>
                  <a:cubicBezTo>
                    <a:pt x="1050062" y="59028"/>
                    <a:pt x="1067063" y="76138"/>
                    <a:pt x="1087826" y="76138"/>
                  </a:cubicBezTo>
                  <a:cubicBezTo>
                    <a:pt x="1109106" y="76138"/>
                    <a:pt x="1126221" y="59028"/>
                    <a:pt x="1126221" y="38069"/>
                  </a:cubicBezTo>
                  <a:cubicBezTo>
                    <a:pt x="1126221" y="16999"/>
                    <a:pt x="1109106" y="0"/>
                    <a:pt x="1087826" y="0"/>
                  </a:cubicBezTo>
                  <a:cubicBezTo>
                    <a:pt x="1067063" y="0"/>
                    <a:pt x="1050062" y="16999"/>
                    <a:pt x="1050062" y="38069"/>
                  </a:cubicBezTo>
                  <a:moveTo>
                    <a:pt x="990516" y="207696"/>
                  </a:moveTo>
                  <a:cubicBezTo>
                    <a:pt x="990516" y="207696"/>
                    <a:pt x="989520" y="218423"/>
                    <a:pt x="1000456" y="221740"/>
                  </a:cubicBezTo>
                  <a:cubicBezTo>
                    <a:pt x="1011393" y="225059"/>
                    <a:pt x="1017898" y="211288"/>
                    <a:pt x="1017898" y="211288"/>
                  </a:cubicBezTo>
                  <a:cubicBezTo>
                    <a:pt x="1017898" y="211288"/>
                    <a:pt x="1038160" y="152468"/>
                    <a:pt x="1040470" y="147463"/>
                  </a:cubicBezTo>
                  <a:cubicBezTo>
                    <a:pt x="1042781" y="142459"/>
                    <a:pt x="1046953" y="136958"/>
                    <a:pt x="1047728" y="136958"/>
                  </a:cubicBezTo>
                  <a:lnTo>
                    <a:pt x="1047272" y="436610"/>
                  </a:lnTo>
                  <a:cubicBezTo>
                    <a:pt x="1047272" y="436610"/>
                    <a:pt x="1047075" y="447775"/>
                    <a:pt x="1061971" y="447775"/>
                  </a:cubicBezTo>
                  <a:cubicBezTo>
                    <a:pt x="1076859" y="447775"/>
                    <a:pt x="1076684" y="436610"/>
                    <a:pt x="1076684" y="436610"/>
                  </a:cubicBezTo>
                  <a:lnTo>
                    <a:pt x="1076684" y="255419"/>
                  </a:lnTo>
                  <a:lnTo>
                    <a:pt x="1100852" y="255419"/>
                  </a:lnTo>
                  <a:lnTo>
                    <a:pt x="1100852" y="436610"/>
                  </a:lnTo>
                  <a:cubicBezTo>
                    <a:pt x="1100852" y="436610"/>
                    <a:pt x="1101795" y="447775"/>
                    <a:pt x="1115315" y="447775"/>
                  </a:cubicBezTo>
                  <a:cubicBezTo>
                    <a:pt x="1128828" y="447775"/>
                    <a:pt x="1129383" y="436610"/>
                    <a:pt x="1129383" y="436610"/>
                  </a:cubicBezTo>
                  <a:lnTo>
                    <a:pt x="1128775" y="136657"/>
                  </a:lnTo>
                  <a:cubicBezTo>
                    <a:pt x="1128775" y="136657"/>
                    <a:pt x="1132324" y="137258"/>
                    <a:pt x="1134718" y="143561"/>
                  </a:cubicBezTo>
                  <a:cubicBezTo>
                    <a:pt x="1137127" y="149864"/>
                    <a:pt x="1160550" y="213720"/>
                    <a:pt x="1160550" y="213720"/>
                  </a:cubicBezTo>
                  <a:cubicBezTo>
                    <a:pt x="1160550" y="213720"/>
                    <a:pt x="1163104" y="223888"/>
                    <a:pt x="1175439" y="222176"/>
                  </a:cubicBezTo>
                  <a:cubicBezTo>
                    <a:pt x="1187781" y="220422"/>
                    <a:pt x="1184832" y="207901"/>
                    <a:pt x="1184832" y="207901"/>
                  </a:cubicBezTo>
                  <a:cubicBezTo>
                    <a:pt x="1184832" y="207901"/>
                    <a:pt x="1160550" y="125529"/>
                    <a:pt x="1142447" y="101824"/>
                  </a:cubicBezTo>
                  <a:cubicBezTo>
                    <a:pt x="1124352" y="78118"/>
                    <a:pt x="1109000" y="80646"/>
                    <a:pt x="1109000" y="80646"/>
                  </a:cubicBezTo>
                  <a:lnTo>
                    <a:pt x="1065908" y="80646"/>
                  </a:lnTo>
                  <a:cubicBezTo>
                    <a:pt x="1065908" y="80646"/>
                    <a:pt x="1049834" y="81816"/>
                    <a:pt x="1033752" y="101791"/>
                  </a:cubicBezTo>
                  <a:cubicBezTo>
                    <a:pt x="1017663" y="121766"/>
                    <a:pt x="990516" y="207696"/>
                    <a:pt x="990516" y="207696"/>
                  </a:cubicBezTo>
                  <a:moveTo>
                    <a:pt x="1292160" y="38069"/>
                  </a:moveTo>
                  <a:cubicBezTo>
                    <a:pt x="1292160" y="59028"/>
                    <a:pt x="1309168" y="76138"/>
                    <a:pt x="1329932" y="76138"/>
                  </a:cubicBezTo>
                  <a:cubicBezTo>
                    <a:pt x="1343784" y="76138"/>
                    <a:pt x="1355874" y="68882"/>
                    <a:pt x="1362623" y="58032"/>
                  </a:cubicBezTo>
                  <a:lnTo>
                    <a:pt x="1362623" y="18056"/>
                  </a:lnTo>
                  <a:cubicBezTo>
                    <a:pt x="1355874" y="7209"/>
                    <a:pt x="1343784" y="0"/>
                    <a:pt x="1329932" y="0"/>
                  </a:cubicBezTo>
                  <a:cubicBezTo>
                    <a:pt x="1309168" y="0"/>
                    <a:pt x="1292160" y="16999"/>
                    <a:pt x="1292160" y="38069"/>
                  </a:cubicBezTo>
                  <a:moveTo>
                    <a:pt x="1232621" y="207696"/>
                  </a:moveTo>
                  <a:cubicBezTo>
                    <a:pt x="1232621" y="207696"/>
                    <a:pt x="1231626" y="218423"/>
                    <a:pt x="1242562" y="221740"/>
                  </a:cubicBezTo>
                  <a:cubicBezTo>
                    <a:pt x="1253498" y="225059"/>
                    <a:pt x="1259996" y="211288"/>
                    <a:pt x="1259996" y="211288"/>
                  </a:cubicBezTo>
                  <a:cubicBezTo>
                    <a:pt x="1259996" y="211288"/>
                    <a:pt x="1280258" y="152468"/>
                    <a:pt x="1282568" y="147463"/>
                  </a:cubicBezTo>
                  <a:cubicBezTo>
                    <a:pt x="1284879" y="142459"/>
                    <a:pt x="1289059" y="136958"/>
                    <a:pt x="1289834" y="136958"/>
                  </a:cubicBezTo>
                  <a:lnTo>
                    <a:pt x="1289378" y="436610"/>
                  </a:lnTo>
                  <a:cubicBezTo>
                    <a:pt x="1289378" y="436610"/>
                    <a:pt x="1289173" y="447775"/>
                    <a:pt x="1304069" y="447775"/>
                  </a:cubicBezTo>
                  <a:cubicBezTo>
                    <a:pt x="1318965" y="447775"/>
                    <a:pt x="1318790" y="436610"/>
                    <a:pt x="1318790" y="436610"/>
                  </a:cubicBezTo>
                  <a:lnTo>
                    <a:pt x="1318790" y="255419"/>
                  </a:lnTo>
                  <a:lnTo>
                    <a:pt x="1342950" y="255419"/>
                  </a:lnTo>
                  <a:lnTo>
                    <a:pt x="1342950" y="436610"/>
                  </a:lnTo>
                  <a:cubicBezTo>
                    <a:pt x="1342950" y="436610"/>
                    <a:pt x="1343900" y="447775"/>
                    <a:pt x="1357421" y="447775"/>
                  </a:cubicBezTo>
                  <a:cubicBezTo>
                    <a:pt x="1359427" y="447775"/>
                    <a:pt x="1361147" y="447529"/>
                    <a:pt x="1362623" y="447110"/>
                  </a:cubicBezTo>
                  <a:lnTo>
                    <a:pt x="1362623" y="82998"/>
                  </a:lnTo>
                  <a:cubicBezTo>
                    <a:pt x="1355608" y="79903"/>
                    <a:pt x="1351098" y="80646"/>
                    <a:pt x="1351098" y="80646"/>
                  </a:cubicBezTo>
                  <a:lnTo>
                    <a:pt x="1308006" y="80646"/>
                  </a:lnTo>
                  <a:cubicBezTo>
                    <a:pt x="1308006" y="80646"/>
                    <a:pt x="1291939" y="81816"/>
                    <a:pt x="1275850" y="101791"/>
                  </a:cubicBezTo>
                  <a:cubicBezTo>
                    <a:pt x="1259768" y="121766"/>
                    <a:pt x="1232621" y="207696"/>
                    <a:pt x="1232621" y="207696"/>
                  </a:cubicBezTo>
                </a:path>
              </a:pathLst>
            </a:custGeom>
            <a:solidFill>
              <a:srgbClr val="3498DB"/>
            </a:solidFill>
            <a:ln w="7600" cap="flat">
              <a:solidFill>
                <a:srgbClr val="3498DB"/>
              </a:solidFill>
              <a:bevel/>
            </a:ln>
          </p:spPr>
        </p:sp>
      </p:grpSp>
      <p:grpSp>
        <p:nvGrpSpPr>
          <p:cNvPr id="42" name="Indicateur en pourcentage"/>
          <p:cNvGrpSpPr/>
          <p:nvPr/>
        </p:nvGrpSpPr>
        <p:grpSpPr>
          <a:xfrm>
            <a:off x="1741466" y="2627150"/>
            <a:ext cx="1741145" cy="1741145"/>
            <a:chOff x="1813174" y="1897254"/>
            <a:chExt cx="1741145" cy="1741145"/>
          </a:xfrm>
        </p:grpSpPr>
        <p:sp>
          <p:nvSpPr>
            <p:cNvPr id="43" name="Freeform 42"/>
            <p:cNvSpPr/>
            <p:nvPr/>
          </p:nvSpPr>
          <p:spPr>
            <a:xfrm>
              <a:off x="1813174" y="1897254"/>
              <a:ext cx="1741145" cy="1741145"/>
            </a:xfrm>
            <a:custGeom>
              <a:avLst/>
              <a:gdLst/>
              <a:ahLst/>
              <a:cxnLst/>
              <a:rect l="0" t="0" r="0" b="0"/>
              <a:pathLst>
                <a:path w="1741145" h="1741145">
                  <a:moveTo>
                    <a:pt x="0" y="870572"/>
                  </a:moveTo>
                  <a:cubicBezTo>
                    <a:pt x="0" y="389769"/>
                    <a:pt x="389769" y="0"/>
                    <a:pt x="870572" y="0"/>
                  </a:cubicBezTo>
                  <a:cubicBezTo>
                    <a:pt x="1351371" y="0"/>
                    <a:pt x="1741145" y="389769"/>
                    <a:pt x="1741145" y="870572"/>
                  </a:cubicBezTo>
                  <a:cubicBezTo>
                    <a:pt x="1741145" y="1351371"/>
                    <a:pt x="1351371" y="1741145"/>
                    <a:pt x="870572" y="1741145"/>
                  </a:cubicBezTo>
                  <a:cubicBezTo>
                    <a:pt x="389769" y="1741145"/>
                    <a:pt x="0" y="1351371"/>
                    <a:pt x="0" y="870572"/>
                  </a:cubicBezTo>
                  <a:close/>
                </a:path>
              </a:pathLst>
            </a:custGeom>
            <a:solidFill>
              <a:srgbClr val="404040"/>
            </a:solidFill>
            <a:ln w="7600" cap="flat">
              <a:noFill/>
              <a:bevel/>
            </a:ln>
          </p:spPr>
        </p:sp>
        <p:sp>
          <p:nvSpPr>
            <p:cNvPr id="44" name="Freeform 43"/>
            <p:cNvSpPr/>
            <p:nvPr/>
          </p:nvSpPr>
          <p:spPr>
            <a:xfrm>
              <a:off x="1900232" y="1984312"/>
              <a:ext cx="1567029" cy="1567029"/>
            </a:xfrm>
            <a:custGeom>
              <a:avLst/>
              <a:gdLst/>
              <a:ahLst/>
              <a:cxnLst/>
              <a:rect l="0" t="0" r="0" b="0"/>
              <a:pathLst>
                <a:path w="1567029" h="1567029">
                  <a:moveTo>
                    <a:pt x="0" y="783514"/>
                  </a:moveTo>
                  <a:cubicBezTo>
                    <a:pt x="0" y="350792"/>
                    <a:pt x="350792" y="0"/>
                    <a:pt x="783514" y="0"/>
                  </a:cubicBezTo>
                  <a:cubicBezTo>
                    <a:pt x="1216236" y="0"/>
                    <a:pt x="1567029" y="350792"/>
                    <a:pt x="1567029" y="783514"/>
                  </a:cubicBezTo>
                  <a:cubicBezTo>
                    <a:pt x="1567029" y="1216236"/>
                    <a:pt x="1216236" y="1567029"/>
                    <a:pt x="783514" y="1567029"/>
                  </a:cubicBezTo>
                  <a:cubicBezTo>
                    <a:pt x="350792" y="1567029"/>
                    <a:pt x="0" y="1216236"/>
                    <a:pt x="0" y="783514"/>
                  </a:cubicBezTo>
                  <a:close/>
                </a:path>
              </a:pathLst>
            </a:custGeom>
            <a:solidFill>
              <a:srgbClr val="F0F0F0"/>
            </a:solidFill>
            <a:ln w="7600" cap="flat">
              <a:noFill/>
              <a:bevel/>
            </a:ln>
          </p:spPr>
        </p:sp>
        <p:sp>
          <p:nvSpPr>
            <p:cNvPr id="45" name="Freeform 44"/>
            <p:cNvSpPr/>
            <p:nvPr/>
          </p:nvSpPr>
          <p:spPr>
            <a:xfrm>
              <a:off x="1911632" y="1995712"/>
              <a:ext cx="1544229" cy="1544229"/>
            </a:xfrm>
            <a:custGeom>
              <a:avLst/>
              <a:gdLst/>
              <a:ahLst/>
              <a:cxnLst/>
              <a:rect l="0" t="0" r="0" b="0"/>
              <a:pathLst>
                <a:path w="1544229" h="1544229" stroke="0">
                  <a:moveTo>
                    <a:pt x="1522409" y="955130"/>
                  </a:moveTo>
                  <a:cubicBezTo>
                    <a:pt x="1440230" y="1293218"/>
                    <a:pt x="1135487" y="1544229"/>
                    <a:pt x="772114" y="1544229"/>
                  </a:cubicBezTo>
                  <a:cubicBezTo>
                    <a:pt x="408744" y="1544229"/>
                    <a:pt x="104000" y="1293218"/>
                    <a:pt x="21820" y="955130"/>
                  </a:cubicBezTo>
                </a:path>
              </a:pathLst>
            </a:custGeom>
            <a:solidFill>
              <a:srgbClr val="527294"/>
            </a:solidFill>
            <a:ln w="7600" cap="flat">
              <a:solidFill>
                <a:srgbClr val="527294"/>
              </a:solidFill>
              <a:bevel/>
            </a:ln>
          </p:spPr>
        </p:sp>
        <p:sp>
          <p:nvSpPr>
            <p:cNvPr id="46" name="Text 115"/>
            <p:cNvSpPr txBox="1"/>
            <p:nvPr/>
          </p:nvSpPr>
          <p:spPr>
            <a:xfrm>
              <a:off x="2303746" y="3034199"/>
              <a:ext cx="760000" cy="152000"/>
            </a:xfrm>
            <a:prstGeom prst="rect">
              <a:avLst/>
            </a:prstGeom>
            <a:noFill/>
          </p:spPr>
          <p:txBody>
            <a:bodyPr wrap="square" lIns="0" tIns="0" rIns="0" bIns="0" rtlCol="0" anchor="ctr"/>
            <a:lstStyle/>
            <a:p>
              <a:pPr algn="ctr">
                <a:lnSpc>
                  <a:spcPct val="100000"/>
                </a:lnSpc>
              </a:pPr>
              <a:r>
                <a:rPr sz="2052">
                  <a:solidFill>
                    <a:srgbClr val="FFFFFF"/>
                  </a:solidFill>
                  <a:latin typeface="Arial"/>
                </a:rPr>
                <a:t>39%</a:t>
              </a:r>
            </a:p>
          </p:txBody>
        </p:sp>
      </p:grpSp>
    </p:spTree>
    <p:extLst>
      <p:ext uri="{BB962C8B-B14F-4D97-AF65-F5344CB8AC3E}">
        <p14:creationId xmlns:p14="http://schemas.microsoft.com/office/powerpoint/2010/main" val="21842405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546817"/>
            <a:ext cx="8229600" cy="1143000"/>
          </a:xfrm>
        </p:spPr>
        <p:txBody>
          <a:bodyPr>
            <a:normAutofit/>
          </a:bodyPr>
          <a:lstStyle/>
          <a:p>
            <a:r>
              <a:rPr lang="fr-FR" sz="2400" dirty="0">
                <a:solidFill>
                  <a:schemeClr val="accent2">
                    <a:lumMod val="50000"/>
                  </a:schemeClr>
                </a:solidFill>
              </a:rPr>
              <a:t>Contexte général : </a:t>
            </a:r>
            <a:r>
              <a:rPr lang="fr-FR" sz="2400" b="1" dirty="0">
                <a:solidFill>
                  <a:schemeClr val="accent2">
                    <a:lumMod val="50000"/>
                  </a:schemeClr>
                </a:solidFill>
              </a:rPr>
              <a:t>Les  jeunes âgés de 15 à 29 ans</a:t>
            </a:r>
            <a:endParaRPr lang="fr-FR" sz="2400" dirty="0"/>
          </a:p>
        </p:txBody>
      </p:sp>
      <p:sp>
        <p:nvSpPr>
          <p:cNvPr id="193" name="Freeform 192"/>
          <p:cNvSpPr/>
          <p:nvPr/>
        </p:nvSpPr>
        <p:spPr>
          <a:xfrm>
            <a:off x="1044228" y="5608971"/>
            <a:ext cx="98800" cy="98800"/>
          </a:xfrm>
          <a:custGeom>
            <a:avLst/>
            <a:gdLst>
              <a:gd name="rtl" fmla="*/ 127788 w 98800"/>
              <a:gd name="rtt" fmla="*/ -83600 h 98800"/>
              <a:gd name="rtr" fmla="*/ 1799788 w 98800"/>
              <a:gd name="rtb" fmla="*/ 182400 h 98800"/>
            </a:gdLst>
            <a:ahLst/>
            <a:cxnLst/>
            <a:rect l="rtl" t="rtt" r="rtr" b="rtb"/>
            <a:pathLst>
              <a:path w="98800" h="98800">
                <a:moveTo>
                  <a:pt x="0" y="0"/>
                </a:moveTo>
                <a:moveTo>
                  <a:pt x="98800" y="49400"/>
                </a:moveTo>
                <a:cubicBezTo>
                  <a:pt x="98800" y="76683"/>
                  <a:pt x="76683" y="98800"/>
                  <a:pt x="49400" y="98800"/>
                </a:cubicBezTo>
                <a:cubicBezTo>
                  <a:pt x="22117" y="98800"/>
                  <a:pt x="0" y="76683"/>
                  <a:pt x="0" y="49400"/>
                </a:cubicBezTo>
                <a:cubicBezTo>
                  <a:pt x="0" y="22117"/>
                  <a:pt x="22117" y="0"/>
                  <a:pt x="49400" y="0"/>
                </a:cubicBezTo>
                <a:cubicBezTo>
                  <a:pt x="76683" y="0"/>
                  <a:pt x="98800" y="22117"/>
                  <a:pt x="98800" y="49400"/>
                </a:cubicBezTo>
                <a:close/>
                <a:lnTo>
                  <a:pt x="98800" y="49400"/>
                </a:lnTo>
                <a:close/>
              </a:path>
            </a:pathLst>
          </a:custGeom>
          <a:solidFill>
            <a:srgbClr val="2DA2BF"/>
          </a:solidFill>
          <a:ln w="7600" cap="flat">
            <a:solidFill>
              <a:srgbClr val="2DA2BF"/>
            </a:solidFill>
            <a:bevel/>
          </a:ln>
        </p:spPr>
        <p:txBody>
          <a:bodyPr wrap="square" lIns="0" tIns="0" rIns="0" bIns="0" rtlCol="0" anchor="ctr"/>
          <a:lstStyle/>
          <a:p>
            <a:pPr algn="ctr">
              <a:lnSpc>
                <a:spcPct val="100000"/>
              </a:lnSpc>
            </a:pPr>
            <a:r>
              <a:rPr sz="1292" dirty="0">
                <a:solidFill>
                  <a:srgbClr val="000000"/>
                </a:solidFill>
                <a:latin typeface="Arial"/>
              </a:rPr>
              <a:t>Sans </a:t>
            </a:r>
            <a:r>
              <a:rPr sz="1292" dirty="0" err="1">
                <a:solidFill>
                  <a:srgbClr val="000000"/>
                </a:solidFill>
                <a:latin typeface="Arial"/>
              </a:rPr>
              <a:t>niveau</a:t>
            </a:r>
            <a:r>
              <a:rPr sz="1292" dirty="0">
                <a:solidFill>
                  <a:srgbClr val="000000"/>
                </a:solidFill>
                <a:latin typeface="Arial"/>
              </a:rPr>
              <a:t> </a:t>
            </a:r>
            <a:r>
              <a:rPr sz="1292" dirty="0" err="1">
                <a:solidFill>
                  <a:srgbClr val="000000"/>
                </a:solidFill>
                <a:latin typeface="Arial"/>
              </a:rPr>
              <a:t>scolaire</a:t>
            </a:r>
            <a:endParaRPr sz="1292" dirty="0">
              <a:solidFill>
                <a:srgbClr val="000000"/>
              </a:solidFill>
              <a:latin typeface="Arial"/>
            </a:endParaRPr>
          </a:p>
        </p:txBody>
      </p:sp>
      <p:sp>
        <p:nvSpPr>
          <p:cNvPr id="194" name="Freeform 193"/>
          <p:cNvSpPr/>
          <p:nvPr/>
        </p:nvSpPr>
        <p:spPr>
          <a:xfrm>
            <a:off x="1044228" y="5876197"/>
            <a:ext cx="98800" cy="98800"/>
          </a:xfrm>
          <a:custGeom>
            <a:avLst/>
            <a:gdLst>
              <a:gd name="rtl" fmla="*/ 127941 w 98800"/>
              <a:gd name="rtt" fmla="*/ -83600 h 98800"/>
              <a:gd name="rtr" fmla="*/ 1191941 w 98800"/>
              <a:gd name="rtb" fmla="*/ 182400 h 98800"/>
            </a:gdLst>
            <a:ahLst/>
            <a:cxnLst/>
            <a:rect l="rtl" t="rtt" r="rtr" b="rtb"/>
            <a:pathLst>
              <a:path w="98800" h="98800">
                <a:moveTo>
                  <a:pt x="0" y="0"/>
                </a:moveTo>
                <a:moveTo>
                  <a:pt x="98800" y="49400"/>
                </a:moveTo>
                <a:cubicBezTo>
                  <a:pt x="98800" y="76683"/>
                  <a:pt x="76683" y="98800"/>
                  <a:pt x="49400" y="98800"/>
                </a:cubicBezTo>
                <a:cubicBezTo>
                  <a:pt x="22117" y="98800"/>
                  <a:pt x="0" y="76683"/>
                  <a:pt x="0" y="49400"/>
                </a:cubicBezTo>
                <a:cubicBezTo>
                  <a:pt x="0" y="22117"/>
                  <a:pt x="22117" y="0"/>
                  <a:pt x="49400" y="0"/>
                </a:cubicBezTo>
                <a:cubicBezTo>
                  <a:pt x="76683" y="0"/>
                  <a:pt x="98800" y="22117"/>
                  <a:pt x="98800" y="49400"/>
                </a:cubicBezTo>
                <a:close/>
                <a:lnTo>
                  <a:pt x="98800" y="49400"/>
                </a:lnTo>
                <a:close/>
              </a:path>
            </a:pathLst>
          </a:custGeom>
          <a:solidFill>
            <a:srgbClr val="FFAF00"/>
          </a:solidFill>
          <a:ln w="7600" cap="flat">
            <a:solidFill>
              <a:srgbClr val="FFAF00"/>
            </a:solidFill>
            <a:bevel/>
          </a:ln>
        </p:spPr>
        <p:txBody>
          <a:bodyPr wrap="square" lIns="0" tIns="0" rIns="0" bIns="0" rtlCol="0" anchor="ctr"/>
          <a:lstStyle/>
          <a:p>
            <a:pPr algn="ctr">
              <a:lnSpc>
                <a:spcPct val="100000"/>
              </a:lnSpc>
            </a:pPr>
            <a:r>
              <a:rPr sz="1292" dirty="0" err="1">
                <a:solidFill>
                  <a:srgbClr val="000000"/>
                </a:solidFill>
                <a:latin typeface="Arial"/>
              </a:rPr>
              <a:t>Fondamental</a:t>
            </a:r>
            <a:endParaRPr sz="1292" dirty="0">
              <a:solidFill>
                <a:srgbClr val="000000"/>
              </a:solidFill>
              <a:latin typeface="Arial"/>
            </a:endParaRPr>
          </a:p>
        </p:txBody>
      </p:sp>
      <p:sp>
        <p:nvSpPr>
          <p:cNvPr id="195" name="Freeform 194"/>
          <p:cNvSpPr/>
          <p:nvPr/>
        </p:nvSpPr>
        <p:spPr>
          <a:xfrm>
            <a:off x="3415071" y="5876197"/>
            <a:ext cx="98800" cy="98800"/>
          </a:xfrm>
          <a:custGeom>
            <a:avLst/>
            <a:gdLst>
              <a:gd name="rtl" fmla="*/ 128569 w 98800"/>
              <a:gd name="rtt" fmla="*/ -83600 h 98800"/>
              <a:gd name="rtr" fmla="*/ 561769 w 98800"/>
              <a:gd name="rtb" fmla="*/ 182400 h 98800"/>
            </a:gdLst>
            <a:ahLst/>
            <a:cxnLst/>
            <a:rect l="rtl" t="rtt" r="rtr" b="rtb"/>
            <a:pathLst>
              <a:path w="98800" h="98800">
                <a:moveTo>
                  <a:pt x="0" y="0"/>
                </a:moveTo>
                <a:moveTo>
                  <a:pt x="98800" y="49400"/>
                </a:moveTo>
                <a:cubicBezTo>
                  <a:pt x="98800" y="76683"/>
                  <a:pt x="76683" y="98800"/>
                  <a:pt x="49400" y="98800"/>
                </a:cubicBezTo>
                <a:cubicBezTo>
                  <a:pt x="22117" y="98800"/>
                  <a:pt x="0" y="76683"/>
                  <a:pt x="0" y="49400"/>
                </a:cubicBezTo>
                <a:cubicBezTo>
                  <a:pt x="0" y="22117"/>
                  <a:pt x="22117" y="0"/>
                  <a:pt x="49400" y="0"/>
                </a:cubicBezTo>
                <a:cubicBezTo>
                  <a:pt x="76683" y="0"/>
                  <a:pt x="98800" y="22117"/>
                  <a:pt x="98800" y="49400"/>
                </a:cubicBezTo>
                <a:close/>
                <a:lnTo>
                  <a:pt x="98800" y="49400"/>
                </a:lnTo>
                <a:close/>
              </a:path>
            </a:pathLst>
          </a:custGeom>
          <a:solidFill>
            <a:srgbClr val="1BBC9D"/>
          </a:solidFill>
          <a:ln w="7600" cap="flat">
            <a:solidFill>
              <a:srgbClr val="1BBC9D"/>
            </a:solidFill>
            <a:bevel/>
          </a:ln>
        </p:spPr>
        <p:txBody>
          <a:bodyPr wrap="square" lIns="0" tIns="0" rIns="0" bIns="0" rtlCol="0" anchor="ctr"/>
          <a:lstStyle/>
          <a:p>
            <a:pPr algn="ctr">
              <a:lnSpc>
                <a:spcPct val="100000"/>
              </a:lnSpc>
            </a:pPr>
            <a:r>
              <a:rPr sz="1292" dirty="0">
                <a:solidFill>
                  <a:srgbClr val="000000"/>
                </a:solidFill>
                <a:latin typeface="Arial"/>
              </a:rPr>
              <a:t>Total</a:t>
            </a:r>
          </a:p>
        </p:txBody>
      </p:sp>
      <p:sp>
        <p:nvSpPr>
          <p:cNvPr id="196" name="Freeform 195"/>
          <p:cNvSpPr/>
          <p:nvPr/>
        </p:nvSpPr>
        <p:spPr>
          <a:xfrm>
            <a:off x="2340617" y="5876197"/>
            <a:ext cx="98800" cy="98800"/>
          </a:xfrm>
          <a:custGeom>
            <a:avLst/>
            <a:gdLst>
              <a:gd name="rtl" fmla="*/ 128066 w 98800"/>
              <a:gd name="rtt" fmla="*/ -83600 h 98800"/>
              <a:gd name="rtr" fmla="*/ 948866 w 98800"/>
              <a:gd name="rtb" fmla="*/ 182400 h 98800"/>
            </a:gdLst>
            <a:ahLst/>
            <a:cxnLst/>
            <a:rect l="rtl" t="rtt" r="rtr" b="rtb"/>
            <a:pathLst>
              <a:path w="98800" h="98800">
                <a:moveTo>
                  <a:pt x="0" y="0"/>
                </a:moveTo>
                <a:moveTo>
                  <a:pt x="98800" y="49400"/>
                </a:moveTo>
                <a:cubicBezTo>
                  <a:pt x="98800" y="76683"/>
                  <a:pt x="76683" y="98800"/>
                  <a:pt x="49400" y="98800"/>
                </a:cubicBezTo>
                <a:cubicBezTo>
                  <a:pt x="22117" y="98800"/>
                  <a:pt x="0" y="76683"/>
                  <a:pt x="0" y="49400"/>
                </a:cubicBezTo>
                <a:cubicBezTo>
                  <a:pt x="0" y="22117"/>
                  <a:pt x="22117" y="0"/>
                  <a:pt x="49400" y="0"/>
                </a:cubicBezTo>
                <a:cubicBezTo>
                  <a:pt x="76683" y="0"/>
                  <a:pt x="98800" y="22117"/>
                  <a:pt x="98800" y="49400"/>
                </a:cubicBezTo>
                <a:close/>
                <a:lnTo>
                  <a:pt x="98800" y="49400"/>
                </a:lnTo>
                <a:close/>
              </a:path>
            </a:pathLst>
          </a:custGeom>
          <a:solidFill>
            <a:srgbClr val="EE7C31"/>
          </a:solidFill>
          <a:ln w="7600" cap="flat">
            <a:solidFill>
              <a:srgbClr val="EE7C31"/>
            </a:solidFill>
            <a:bevel/>
          </a:ln>
        </p:spPr>
        <p:txBody>
          <a:bodyPr wrap="square" lIns="0" tIns="0" rIns="0" bIns="0" rtlCol="0" anchor="ctr"/>
          <a:lstStyle/>
          <a:p>
            <a:pPr algn="ctr">
              <a:lnSpc>
                <a:spcPct val="100000"/>
              </a:lnSpc>
            </a:pPr>
            <a:r>
              <a:rPr sz="1292">
                <a:solidFill>
                  <a:srgbClr val="000000"/>
                </a:solidFill>
                <a:latin typeface="Arial"/>
              </a:rPr>
              <a:t>Supérieur</a:t>
            </a:r>
          </a:p>
        </p:txBody>
      </p:sp>
      <p:sp>
        <p:nvSpPr>
          <p:cNvPr id="197" name="Freeform 196"/>
          <p:cNvSpPr/>
          <p:nvPr/>
        </p:nvSpPr>
        <p:spPr>
          <a:xfrm>
            <a:off x="2988812" y="5608971"/>
            <a:ext cx="98800" cy="98800"/>
          </a:xfrm>
          <a:custGeom>
            <a:avLst/>
            <a:gdLst>
              <a:gd name="rtl" fmla="*/ 127988 w 98800"/>
              <a:gd name="rtt" fmla="*/ -83600 h 98800"/>
              <a:gd name="rtr" fmla="*/ 1085588 w 98800"/>
              <a:gd name="rtb" fmla="*/ 182400 h 98800"/>
            </a:gdLst>
            <a:ahLst/>
            <a:cxnLst/>
            <a:rect l="rtl" t="rtt" r="rtr" b="rtb"/>
            <a:pathLst>
              <a:path w="98800" h="98800">
                <a:moveTo>
                  <a:pt x="0" y="0"/>
                </a:moveTo>
                <a:moveTo>
                  <a:pt x="98800" y="49400"/>
                </a:moveTo>
                <a:cubicBezTo>
                  <a:pt x="98800" y="76683"/>
                  <a:pt x="76683" y="98800"/>
                  <a:pt x="49400" y="98800"/>
                </a:cubicBezTo>
                <a:cubicBezTo>
                  <a:pt x="22117" y="98800"/>
                  <a:pt x="0" y="76683"/>
                  <a:pt x="0" y="49400"/>
                </a:cubicBezTo>
                <a:cubicBezTo>
                  <a:pt x="0" y="22117"/>
                  <a:pt x="22117" y="0"/>
                  <a:pt x="49400" y="0"/>
                </a:cubicBezTo>
                <a:cubicBezTo>
                  <a:pt x="76683" y="0"/>
                  <a:pt x="98800" y="22117"/>
                  <a:pt x="98800" y="49400"/>
                </a:cubicBezTo>
                <a:close/>
                <a:lnTo>
                  <a:pt x="98800" y="49400"/>
                </a:lnTo>
                <a:close/>
              </a:path>
            </a:pathLst>
          </a:custGeom>
          <a:solidFill>
            <a:srgbClr val="DD7195"/>
          </a:solidFill>
          <a:ln w="7600" cap="flat">
            <a:solidFill>
              <a:srgbClr val="DD7195"/>
            </a:solidFill>
            <a:bevel/>
          </a:ln>
        </p:spPr>
        <p:txBody>
          <a:bodyPr wrap="square" lIns="0" tIns="0" rIns="0" bIns="0" rtlCol="0" anchor="ctr"/>
          <a:lstStyle/>
          <a:p>
            <a:pPr algn="ctr">
              <a:lnSpc>
                <a:spcPct val="100000"/>
              </a:lnSpc>
            </a:pPr>
            <a:r>
              <a:rPr sz="1292">
                <a:solidFill>
                  <a:srgbClr val="000000"/>
                </a:solidFill>
                <a:latin typeface="Arial"/>
              </a:rPr>
              <a:t>Secondaire</a:t>
            </a:r>
          </a:p>
        </p:txBody>
      </p:sp>
      <p:sp>
        <p:nvSpPr>
          <p:cNvPr id="203" name="Rectangle"/>
          <p:cNvSpPr/>
          <p:nvPr/>
        </p:nvSpPr>
        <p:spPr>
          <a:xfrm>
            <a:off x="4290689" y="5463318"/>
            <a:ext cx="4647234" cy="659115"/>
          </a:xfrm>
          <a:custGeom>
            <a:avLst/>
            <a:gdLst>
              <a:gd name="connsiteX0" fmla="*/ 0 w 4117401"/>
              <a:gd name="connsiteY0" fmla="*/ 615508 h 1223600"/>
              <a:gd name="connsiteX1" fmla="*/ 2058701 w 4117401"/>
              <a:gd name="connsiteY1" fmla="*/ 0 h 1223600"/>
              <a:gd name="connsiteX2" fmla="*/ 4117401 w 4117401"/>
              <a:gd name="connsiteY2" fmla="*/ 615508 h 1223600"/>
              <a:gd name="connsiteX3" fmla="*/ 2058701 w 4117401"/>
              <a:gd name="connsiteY3" fmla="*/ 1223600 h 1223600"/>
            </a:gdLst>
            <a:ahLst/>
            <a:cxnLst>
              <a:cxn ang="0">
                <a:pos x="connsiteX0" y="connsiteY0"/>
              </a:cxn>
              <a:cxn ang="0">
                <a:pos x="connsiteX1" y="connsiteY1"/>
              </a:cxn>
              <a:cxn ang="0">
                <a:pos x="connsiteX2" y="connsiteY2"/>
              </a:cxn>
              <a:cxn ang="0">
                <a:pos x="connsiteX3" y="connsiteY3"/>
              </a:cxn>
            </a:cxnLst>
            <a:rect l="l" t="t" r="r" b="b"/>
            <a:pathLst>
              <a:path w="4117401" h="1223600">
                <a:moveTo>
                  <a:pt x="0" y="0"/>
                </a:moveTo>
                <a:lnTo>
                  <a:pt x="4117401" y="0"/>
                </a:lnTo>
                <a:lnTo>
                  <a:pt x="4117401" y="1223600"/>
                </a:lnTo>
                <a:lnTo>
                  <a:pt x="0" y="1223600"/>
                </a:lnTo>
                <a:lnTo>
                  <a:pt x="0" y="0"/>
                </a:lnTo>
                <a:close/>
              </a:path>
            </a:pathLst>
          </a:custGeom>
          <a:solidFill>
            <a:schemeClr val="accent5">
              <a:lumMod val="75000"/>
            </a:schemeClr>
          </a:solidFill>
          <a:ln w="7600" cap="flat">
            <a:solidFill>
              <a:srgbClr val="D7D7D7"/>
            </a:solidFill>
            <a:bevel/>
          </a:ln>
        </p:spPr>
        <p:txBody>
          <a:bodyPr wrap="square" lIns="0" tIns="0" rIns="0" bIns="0" rtlCol="0" anchor="ctr"/>
          <a:lstStyle/>
          <a:p>
            <a:pPr algn="l">
              <a:lnSpc>
                <a:spcPct val="100000"/>
              </a:lnSpc>
            </a:pPr>
            <a:endParaRPr lang="fr-FR" sz="1400" dirty="0" smtClean="0">
              <a:solidFill>
                <a:schemeClr val="bg1"/>
              </a:solidFill>
              <a:latin typeface="Arial"/>
            </a:endParaRPr>
          </a:p>
          <a:p>
            <a:pPr algn="l">
              <a:lnSpc>
                <a:spcPct val="100000"/>
              </a:lnSpc>
            </a:pPr>
            <a:endParaRPr lang="fr-FR" sz="1400" dirty="0" smtClean="0">
              <a:solidFill>
                <a:schemeClr val="bg1"/>
              </a:solidFill>
              <a:latin typeface="Arial"/>
            </a:endParaRPr>
          </a:p>
          <a:p>
            <a:pPr marL="185738" algn="l">
              <a:lnSpc>
                <a:spcPct val="100000"/>
              </a:lnSpc>
            </a:pPr>
            <a:r>
              <a:rPr lang="fr-FR" sz="1400" dirty="0" smtClean="0">
                <a:solidFill>
                  <a:schemeClr val="bg1"/>
                </a:solidFill>
                <a:latin typeface="Arial"/>
              </a:rPr>
              <a:t>Taux d’activité des jeunes: </a:t>
            </a:r>
            <a:r>
              <a:rPr lang="fr-FR" sz="1400" b="1" dirty="0" smtClean="0">
                <a:solidFill>
                  <a:schemeClr val="bg1"/>
                </a:solidFill>
                <a:latin typeface="Arial"/>
              </a:rPr>
              <a:t>38,9% (41,7% à </a:t>
            </a:r>
            <a:r>
              <a:rPr lang="fr-FR" sz="1400" b="1" dirty="0">
                <a:solidFill>
                  <a:schemeClr val="bg1"/>
                </a:solidFill>
                <a:latin typeface="Arial"/>
              </a:rPr>
              <a:t>T</a:t>
            </a:r>
            <a:r>
              <a:rPr lang="fr-FR" sz="1400" b="1" dirty="0" smtClean="0">
                <a:solidFill>
                  <a:schemeClr val="bg1"/>
                </a:solidFill>
                <a:latin typeface="Arial"/>
              </a:rPr>
              <a:t>anger)</a:t>
            </a:r>
          </a:p>
          <a:p>
            <a:pPr marL="185738"/>
            <a:r>
              <a:rPr lang="fr-FR" sz="1400" dirty="0" smtClean="0">
                <a:solidFill>
                  <a:schemeClr val="bg1"/>
                </a:solidFill>
                <a:latin typeface="Arial"/>
              </a:rPr>
              <a:t>Taux de chômage des jeunes: </a:t>
            </a:r>
            <a:r>
              <a:rPr lang="fr-FR" sz="1400" b="1" dirty="0" smtClean="0">
                <a:solidFill>
                  <a:schemeClr val="bg1"/>
                </a:solidFill>
                <a:latin typeface="Arial"/>
              </a:rPr>
              <a:t>20,3% (18,3% à </a:t>
            </a:r>
            <a:r>
              <a:rPr lang="fr-FR" sz="1400" b="1" dirty="0">
                <a:solidFill>
                  <a:schemeClr val="bg1"/>
                </a:solidFill>
                <a:latin typeface="Arial"/>
              </a:rPr>
              <a:t>Tanger</a:t>
            </a:r>
            <a:r>
              <a:rPr lang="fr-FR" sz="1400" b="1" dirty="0" smtClean="0">
                <a:solidFill>
                  <a:schemeClr val="bg1"/>
                </a:solidFill>
                <a:latin typeface="Arial"/>
              </a:rPr>
              <a:t>)</a:t>
            </a:r>
          </a:p>
          <a:p>
            <a:pPr algn="l">
              <a:lnSpc>
                <a:spcPct val="100000"/>
              </a:lnSpc>
            </a:pPr>
            <a:endParaRPr lang="fr-FR" sz="1400" dirty="0" smtClean="0">
              <a:solidFill>
                <a:schemeClr val="bg1"/>
              </a:solidFill>
              <a:latin typeface="Arial"/>
            </a:endParaRPr>
          </a:p>
          <a:p>
            <a:pPr algn="ctr">
              <a:lnSpc>
                <a:spcPct val="100000"/>
              </a:lnSpc>
            </a:pPr>
            <a:r>
              <a:rPr lang="fr-FR" sz="1064" dirty="0" smtClean="0">
                <a:solidFill>
                  <a:schemeClr val="bg1"/>
                </a:solidFill>
                <a:latin typeface="Arial"/>
              </a:rPr>
              <a:t>.</a:t>
            </a:r>
            <a:endParaRPr lang="fr-FR" sz="1064" dirty="0">
              <a:solidFill>
                <a:schemeClr val="bg1"/>
              </a:solidFill>
              <a:latin typeface="Arial"/>
            </a:endParaRPr>
          </a:p>
        </p:txBody>
      </p:sp>
      <p:sp>
        <p:nvSpPr>
          <p:cNvPr id="206" name="Text 181"/>
          <p:cNvSpPr txBox="1"/>
          <p:nvPr/>
        </p:nvSpPr>
        <p:spPr>
          <a:xfrm>
            <a:off x="1044228" y="1783087"/>
            <a:ext cx="3159770" cy="246843"/>
          </a:xfrm>
          <a:prstGeom prst="rect">
            <a:avLst/>
          </a:prstGeom>
          <a:noFill/>
        </p:spPr>
        <p:txBody>
          <a:bodyPr wrap="square" lIns="0" tIns="0" rIns="0" bIns="0" rtlCol="0" anchor="ctr"/>
          <a:lstStyle/>
          <a:p>
            <a:pPr>
              <a:lnSpc>
                <a:spcPct val="100000"/>
              </a:lnSpc>
              <a:spcBef>
                <a:spcPct val="20000"/>
              </a:spcBef>
            </a:pPr>
            <a:r>
              <a:rPr lang="fr-FR" sz="2000" b="1" dirty="0" smtClean="0">
                <a:solidFill>
                  <a:schemeClr val="bg1">
                    <a:lumMod val="50000"/>
                  </a:schemeClr>
                </a:solidFill>
              </a:rPr>
              <a:t>Taux</a:t>
            </a:r>
            <a:r>
              <a:rPr sz="2000" b="1" dirty="0" smtClean="0">
                <a:solidFill>
                  <a:schemeClr val="bg1">
                    <a:lumMod val="50000"/>
                  </a:schemeClr>
                </a:solidFill>
              </a:rPr>
              <a:t> </a:t>
            </a:r>
            <a:r>
              <a:rPr lang="fr-FR" sz="2000" b="1" dirty="0" smtClean="0">
                <a:solidFill>
                  <a:schemeClr val="bg1">
                    <a:lumMod val="50000"/>
                  </a:schemeClr>
                </a:solidFill>
              </a:rPr>
              <a:t>d’activité selon le niveau scolaire</a:t>
            </a:r>
            <a:endParaRPr sz="2000" b="1" dirty="0">
              <a:solidFill>
                <a:schemeClr val="bg1">
                  <a:lumMod val="50000"/>
                </a:schemeClr>
              </a:solidFill>
            </a:endParaRPr>
          </a:p>
        </p:txBody>
      </p:sp>
      <p:sp>
        <p:nvSpPr>
          <p:cNvPr id="207" name="Text 182"/>
          <p:cNvSpPr txBox="1"/>
          <p:nvPr/>
        </p:nvSpPr>
        <p:spPr>
          <a:xfrm>
            <a:off x="5095273" y="1949791"/>
            <a:ext cx="3231310" cy="277862"/>
          </a:xfrm>
          <a:prstGeom prst="rect">
            <a:avLst/>
          </a:prstGeom>
          <a:noFill/>
        </p:spPr>
        <p:txBody>
          <a:bodyPr wrap="square" lIns="0" tIns="0" rIns="0" bIns="0" rtlCol="0" anchor="ctr"/>
          <a:lstStyle/>
          <a:p>
            <a:pPr>
              <a:lnSpc>
                <a:spcPct val="100000"/>
              </a:lnSpc>
              <a:spcBef>
                <a:spcPct val="20000"/>
              </a:spcBef>
            </a:pPr>
            <a:r>
              <a:rPr lang="fr-FR" sz="2000" b="1" dirty="0" smtClean="0">
                <a:solidFill>
                  <a:schemeClr val="bg1">
                    <a:lumMod val="50000"/>
                  </a:schemeClr>
                </a:solidFill>
              </a:rPr>
              <a:t>Taux</a:t>
            </a:r>
            <a:r>
              <a:rPr sz="2000" b="1" dirty="0" smtClean="0">
                <a:solidFill>
                  <a:schemeClr val="bg1">
                    <a:lumMod val="50000"/>
                  </a:schemeClr>
                </a:solidFill>
              </a:rPr>
              <a:t> </a:t>
            </a:r>
            <a:r>
              <a:rPr lang="fr-FR" sz="2000" b="1" dirty="0" smtClean="0">
                <a:solidFill>
                  <a:schemeClr val="bg1">
                    <a:lumMod val="50000"/>
                  </a:schemeClr>
                </a:solidFill>
              </a:rPr>
              <a:t>de</a:t>
            </a:r>
            <a:r>
              <a:rPr sz="2000" b="1" dirty="0" smtClean="0">
                <a:solidFill>
                  <a:schemeClr val="bg1">
                    <a:lumMod val="50000"/>
                  </a:schemeClr>
                </a:solidFill>
              </a:rPr>
              <a:t> </a:t>
            </a:r>
            <a:r>
              <a:rPr lang="fr-FR" altLang="ko-KR" sz="2000" b="1" dirty="0" smtClean="0">
                <a:solidFill>
                  <a:schemeClr val="bg1">
                    <a:lumMod val="50000"/>
                  </a:schemeClr>
                </a:solidFill>
              </a:rPr>
              <a:t>chômage</a:t>
            </a:r>
            <a:r>
              <a:rPr lang="fr-FR" sz="2000" b="1" dirty="0">
                <a:solidFill>
                  <a:schemeClr val="bg1">
                    <a:lumMod val="50000"/>
                  </a:schemeClr>
                </a:solidFill>
              </a:rPr>
              <a:t> selon le niveau scolaire</a:t>
            </a:r>
          </a:p>
          <a:p>
            <a:pPr>
              <a:spcBef>
                <a:spcPct val="20000"/>
              </a:spcBef>
            </a:pPr>
            <a:endParaRPr sz="2000" b="1" dirty="0">
              <a:solidFill>
                <a:schemeClr val="bg1">
                  <a:lumMod val="50000"/>
                </a:schemeClr>
              </a:solidFill>
            </a:endParaRPr>
          </a:p>
        </p:txBody>
      </p:sp>
      <p:sp>
        <p:nvSpPr>
          <p:cNvPr id="3" name="TextBox 2"/>
          <p:cNvSpPr txBox="1"/>
          <p:nvPr/>
        </p:nvSpPr>
        <p:spPr>
          <a:xfrm>
            <a:off x="1044228" y="4945433"/>
            <a:ext cx="3246461" cy="338554"/>
          </a:xfrm>
          <a:prstGeom prst="rect">
            <a:avLst/>
          </a:prstGeom>
          <a:noFill/>
        </p:spPr>
        <p:txBody>
          <a:bodyPr wrap="square" rtlCol="0">
            <a:spAutoFit/>
          </a:bodyPr>
          <a:lstStyle/>
          <a:p>
            <a:r>
              <a:rPr lang="fr-FR" sz="1600" dirty="0" smtClean="0"/>
              <a:t>47%      48%       23%       33%      42%</a:t>
            </a:r>
            <a:endParaRPr lang="fr-FR" sz="1600" dirty="0"/>
          </a:p>
        </p:txBody>
      </p:sp>
      <p:sp>
        <p:nvSpPr>
          <p:cNvPr id="52" name="TextBox 51"/>
          <p:cNvSpPr txBox="1"/>
          <p:nvPr/>
        </p:nvSpPr>
        <p:spPr>
          <a:xfrm>
            <a:off x="5095273" y="4942975"/>
            <a:ext cx="3246461" cy="338554"/>
          </a:xfrm>
          <a:prstGeom prst="rect">
            <a:avLst/>
          </a:prstGeom>
          <a:noFill/>
        </p:spPr>
        <p:txBody>
          <a:bodyPr wrap="square" rtlCol="0">
            <a:spAutoFit/>
          </a:bodyPr>
          <a:lstStyle/>
          <a:p>
            <a:r>
              <a:rPr lang="fr-FR" sz="1600" dirty="0" smtClean="0"/>
              <a:t> 5%        14%      38%       63%      18%</a:t>
            </a:r>
            <a:endParaRPr lang="fr-FR" sz="1600" dirty="0"/>
          </a:p>
        </p:txBody>
      </p:sp>
      <p:grpSp>
        <p:nvGrpSpPr>
          <p:cNvPr id="53" name="Group 52"/>
          <p:cNvGrpSpPr/>
          <p:nvPr/>
        </p:nvGrpSpPr>
        <p:grpSpPr>
          <a:xfrm>
            <a:off x="1044228" y="2271100"/>
            <a:ext cx="547364" cy="2448735"/>
            <a:chOff x="826099" y="1831779"/>
            <a:chExt cx="547364" cy="2448735"/>
          </a:xfrm>
        </p:grpSpPr>
        <p:sp>
          <p:nvSpPr>
            <p:cNvPr id="54" name="Freeform 53"/>
            <p:cNvSpPr/>
            <p:nvPr/>
          </p:nvSpPr>
          <p:spPr>
            <a:xfrm>
              <a:off x="826099" y="1831779"/>
              <a:ext cx="547364" cy="2448735"/>
            </a:xfrm>
            <a:custGeom>
              <a:avLst/>
              <a:gdLst/>
              <a:ahLst/>
              <a:cxnLst/>
              <a:rect l="0" t="0" r="0" b="0"/>
              <a:pathLst>
                <a:path w="547364" h="2448735">
                  <a:moveTo>
                    <a:pt x="0" y="0"/>
                  </a:moveTo>
                  <a:lnTo>
                    <a:pt x="547364" y="0"/>
                  </a:lnTo>
                  <a:lnTo>
                    <a:pt x="547364" y="180433"/>
                  </a:lnTo>
                  <a:lnTo>
                    <a:pt x="0" y="180433"/>
                  </a:lnTo>
                  <a:lnTo>
                    <a:pt x="0" y="0"/>
                  </a:lnTo>
                  <a:close/>
                  <a:moveTo>
                    <a:pt x="0" y="252033"/>
                  </a:moveTo>
                  <a:lnTo>
                    <a:pt x="0" y="432467"/>
                  </a:lnTo>
                  <a:lnTo>
                    <a:pt x="547364" y="432467"/>
                  </a:lnTo>
                  <a:lnTo>
                    <a:pt x="547364" y="252033"/>
                  </a:lnTo>
                  <a:lnTo>
                    <a:pt x="0" y="252033"/>
                  </a:lnTo>
                  <a:close/>
                  <a:moveTo>
                    <a:pt x="0" y="504067"/>
                  </a:moveTo>
                  <a:lnTo>
                    <a:pt x="0" y="684500"/>
                  </a:lnTo>
                  <a:lnTo>
                    <a:pt x="547364" y="684500"/>
                  </a:lnTo>
                  <a:lnTo>
                    <a:pt x="547364" y="504067"/>
                  </a:lnTo>
                  <a:lnTo>
                    <a:pt x="0" y="504067"/>
                  </a:lnTo>
                  <a:close/>
                  <a:moveTo>
                    <a:pt x="0" y="756101"/>
                  </a:moveTo>
                  <a:lnTo>
                    <a:pt x="0" y="936533"/>
                  </a:lnTo>
                  <a:lnTo>
                    <a:pt x="547364" y="936533"/>
                  </a:lnTo>
                  <a:lnTo>
                    <a:pt x="547364" y="756101"/>
                  </a:lnTo>
                  <a:lnTo>
                    <a:pt x="0" y="756101"/>
                  </a:lnTo>
                  <a:close/>
                  <a:moveTo>
                    <a:pt x="0" y="1008132"/>
                  </a:moveTo>
                  <a:lnTo>
                    <a:pt x="0" y="1188564"/>
                  </a:lnTo>
                  <a:lnTo>
                    <a:pt x="547364" y="1188564"/>
                  </a:lnTo>
                  <a:lnTo>
                    <a:pt x="547364" y="1008132"/>
                  </a:lnTo>
                  <a:lnTo>
                    <a:pt x="0" y="1008132"/>
                  </a:lnTo>
                  <a:close/>
                  <a:moveTo>
                    <a:pt x="0" y="1260171"/>
                  </a:moveTo>
                  <a:lnTo>
                    <a:pt x="0" y="1440603"/>
                  </a:lnTo>
                  <a:lnTo>
                    <a:pt x="547364" y="1440603"/>
                  </a:lnTo>
                  <a:lnTo>
                    <a:pt x="547364" y="1260171"/>
                  </a:lnTo>
                  <a:lnTo>
                    <a:pt x="0" y="1260171"/>
                  </a:lnTo>
                  <a:close/>
                  <a:moveTo>
                    <a:pt x="0" y="1512202"/>
                  </a:moveTo>
                  <a:lnTo>
                    <a:pt x="0" y="1692634"/>
                  </a:lnTo>
                  <a:lnTo>
                    <a:pt x="547364" y="1692634"/>
                  </a:lnTo>
                  <a:lnTo>
                    <a:pt x="547364" y="1512202"/>
                  </a:lnTo>
                  <a:lnTo>
                    <a:pt x="0" y="1512202"/>
                  </a:lnTo>
                  <a:close/>
                  <a:moveTo>
                    <a:pt x="0" y="1764234"/>
                  </a:moveTo>
                  <a:lnTo>
                    <a:pt x="0" y="1944665"/>
                  </a:lnTo>
                  <a:lnTo>
                    <a:pt x="547364" y="1944665"/>
                  </a:lnTo>
                  <a:lnTo>
                    <a:pt x="547364" y="1764234"/>
                  </a:lnTo>
                  <a:lnTo>
                    <a:pt x="0" y="1764234"/>
                  </a:lnTo>
                  <a:close/>
                  <a:moveTo>
                    <a:pt x="0" y="2016272"/>
                  </a:moveTo>
                  <a:lnTo>
                    <a:pt x="0" y="2196704"/>
                  </a:lnTo>
                  <a:lnTo>
                    <a:pt x="547364" y="2196704"/>
                  </a:lnTo>
                  <a:lnTo>
                    <a:pt x="547364" y="2016272"/>
                  </a:lnTo>
                  <a:lnTo>
                    <a:pt x="0" y="2016272"/>
                  </a:lnTo>
                  <a:close/>
                  <a:moveTo>
                    <a:pt x="0" y="2268304"/>
                  </a:moveTo>
                  <a:lnTo>
                    <a:pt x="0" y="2448735"/>
                  </a:lnTo>
                  <a:lnTo>
                    <a:pt x="547364" y="2448735"/>
                  </a:lnTo>
                  <a:lnTo>
                    <a:pt x="547364" y="2268304"/>
                  </a:lnTo>
                  <a:lnTo>
                    <a:pt x="0" y="2268304"/>
                  </a:lnTo>
                  <a:close/>
                </a:path>
              </a:pathLst>
            </a:custGeom>
            <a:solidFill>
              <a:srgbClr val="EEEEEE"/>
            </a:solidFill>
            <a:ln w="7600" cap="flat">
              <a:solidFill>
                <a:srgbClr val="EEEEEE"/>
              </a:solidFill>
              <a:bevel/>
            </a:ln>
          </p:spPr>
        </p:sp>
        <p:sp>
          <p:nvSpPr>
            <p:cNvPr id="55" name="Freeform 54"/>
            <p:cNvSpPr/>
            <p:nvPr/>
          </p:nvSpPr>
          <p:spPr>
            <a:xfrm>
              <a:off x="826099" y="1831779"/>
              <a:ext cx="547364" cy="2448735"/>
            </a:xfrm>
            <a:custGeom>
              <a:avLst/>
              <a:gdLst/>
              <a:ahLst/>
              <a:cxnLst/>
              <a:rect l="0" t="0" r="0" b="0"/>
              <a:pathLst>
                <a:path w="547364" h="2448735">
                  <a:moveTo>
                    <a:pt x="0" y="1400984"/>
                  </a:moveTo>
                  <a:lnTo>
                    <a:pt x="0" y="1440603"/>
                  </a:lnTo>
                  <a:lnTo>
                    <a:pt x="547364" y="1440603"/>
                  </a:lnTo>
                  <a:lnTo>
                    <a:pt x="547364" y="1400984"/>
                  </a:lnTo>
                  <a:moveTo>
                    <a:pt x="0" y="1512202"/>
                  </a:moveTo>
                  <a:lnTo>
                    <a:pt x="0" y="1692634"/>
                  </a:lnTo>
                  <a:lnTo>
                    <a:pt x="547364" y="1692634"/>
                  </a:lnTo>
                  <a:lnTo>
                    <a:pt x="547364" y="1512202"/>
                  </a:lnTo>
                  <a:lnTo>
                    <a:pt x="0" y="1512202"/>
                  </a:lnTo>
                  <a:moveTo>
                    <a:pt x="0" y="1764234"/>
                  </a:moveTo>
                  <a:lnTo>
                    <a:pt x="0" y="1944665"/>
                  </a:lnTo>
                  <a:lnTo>
                    <a:pt x="547364" y="1944665"/>
                  </a:lnTo>
                  <a:lnTo>
                    <a:pt x="547364" y="1764234"/>
                  </a:lnTo>
                  <a:lnTo>
                    <a:pt x="0" y="1764234"/>
                  </a:lnTo>
                  <a:moveTo>
                    <a:pt x="0" y="2016272"/>
                  </a:moveTo>
                  <a:lnTo>
                    <a:pt x="0" y="2196704"/>
                  </a:lnTo>
                  <a:lnTo>
                    <a:pt x="547364" y="2196704"/>
                  </a:lnTo>
                  <a:lnTo>
                    <a:pt x="547364" y="2016272"/>
                  </a:lnTo>
                  <a:lnTo>
                    <a:pt x="0" y="2016272"/>
                  </a:lnTo>
                  <a:moveTo>
                    <a:pt x="0" y="2268304"/>
                  </a:moveTo>
                  <a:lnTo>
                    <a:pt x="0" y="2448735"/>
                  </a:lnTo>
                  <a:lnTo>
                    <a:pt x="547364" y="2448735"/>
                  </a:lnTo>
                  <a:lnTo>
                    <a:pt x="547364" y="2268304"/>
                  </a:lnTo>
                  <a:lnTo>
                    <a:pt x="0" y="2268304"/>
                  </a:lnTo>
                </a:path>
              </a:pathLst>
            </a:custGeom>
            <a:solidFill>
              <a:srgbClr val="2DA2BF"/>
            </a:solidFill>
            <a:ln w="7600" cap="flat">
              <a:solidFill>
                <a:srgbClr val="2DA2BF"/>
              </a:solidFill>
              <a:bevel/>
            </a:ln>
          </p:spPr>
        </p:sp>
        <p:sp>
          <p:nvSpPr>
            <p:cNvPr id="56" name="Text 160"/>
            <p:cNvSpPr txBox="1"/>
            <p:nvPr/>
          </p:nvSpPr>
          <p:spPr>
            <a:xfrm>
              <a:off x="719781" y="4295714"/>
              <a:ext cx="760000" cy="152000"/>
            </a:xfrm>
            <a:prstGeom prst="rect">
              <a:avLst/>
            </a:prstGeom>
            <a:noFill/>
          </p:spPr>
          <p:txBody>
            <a:bodyPr wrap="square" lIns="0" tIns="0" rIns="0" bIns="0" rtlCol="0" anchor="ctr"/>
            <a:lstStyle/>
            <a:p>
              <a:pPr algn="ctr">
                <a:lnSpc>
                  <a:spcPct val="100000"/>
                </a:lnSpc>
              </a:pPr>
              <a:r>
                <a:rPr sz="1368">
                  <a:solidFill>
                    <a:srgbClr val="000000"/>
                  </a:solidFill>
                  <a:latin typeface="Arial"/>
                </a:rPr>
                <a:t>43%</a:t>
              </a:r>
            </a:p>
          </p:txBody>
        </p:sp>
      </p:grpSp>
      <p:grpSp>
        <p:nvGrpSpPr>
          <p:cNvPr id="57" name="Group 56"/>
          <p:cNvGrpSpPr/>
          <p:nvPr/>
        </p:nvGrpSpPr>
        <p:grpSpPr>
          <a:xfrm>
            <a:off x="1692421" y="2271100"/>
            <a:ext cx="547364" cy="2448735"/>
            <a:chOff x="1474292" y="1831779"/>
            <a:chExt cx="547364" cy="2448735"/>
          </a:xfrm>
        </p:grpSpPr>
        <p:sp>
          <p:nvSpPr>
            <p:cNvPr id="58" name="Freeform 57"/>
            <p:cNvSpPr/>
            <p:nvPr/>
          </p:nvSpPr>
          <p:spPr>
            <a:xfrm>
              <a:off x="1474292" y="1831779"/>
              <a:ext cx="547364" cy="2448735"/>
            </a:xfrm>
            <a:custGeom>
              <a:avLst/>
              <a:gdLst/>
              <a:ahLst/>
              <a:cxnLst/>
              <a:rect l="0" t="0" r="0" b="0"/>
              <a:pathLst>
                <a:path w="547364" h="2448735">
                  <a:moveTo>
                    <a:pt x="0" y="0"/>
                  </a:moveTo>
                  <a:lnTo>
                    <a:pt x="547364" y="0"/>
                  </a:lnTo>
                  <a:lnTo>
                    <a:pt x="547364" y="180433"/>
                  </a:lnTo>
                  <a:lnTo>
                    <a:pt x="0" y="180433"/>
                  </a:lnTo>
                  <a:lnTo>
                    <a:pt x="0" y="0"/>
                  </a:lnTo>
                  <a:close/>
                  <a:moveTo>
                    <a:pt x="0" y="252033"/>
                  </a:moveTo>
                  <a:lnTo>
                    <a:pt x="0" y="432467"/>
                  </a:lnTo>
                  <a:lnTo>
                    <a:pt x="547364" y="432467"/>
                  </a:lnTo>
                  <a:lnTo>
                    <a:pt x="547364" y="252033"/>
                  </a:lnTo>
                  <a:lnTo>
                    <a:pt x="0" y="252033"/>
                  </a:lnTo>
                  <a:close/>
                  <a:moveTo>
                    <a:pt x="0" y="504067"/>
                  </a:moveTo>
                  <a:lnTo>
                    <a:pt x="0" y="684500"/>
                  </a:lnTo>
                  <a:lnTo>
                    <a:pt x="547364" y="684500"/>
                  </a:lnTo>
                  <a:lnTo>
                    <a:pt x="547364" y="504067"/>
                  </a:lnTo>
                  <a:lnTo>
                    <a:pt x="0" y="504067"/>
                  </a:lnTo>
                  <a:close/>
                  <a:moveTo>
                    <a:pt x="0" y="756101"/>
                  </a:moveTo>
                  <a:lnTo>
                    <a:pt x="0" y="936533"/>
                  </a:lnTo>
                  <a:lnTo>
                    <a:pt x="547364" y="936533"/>
                  </a:lnTo>
                  <a:lnTo>
                    <a:pt x="547364" y="756101"/>
                  </a:lnTo>
                  <a:lnTo>
                    <a:pt x="0" y="756101"/>
                  </a:lnTo>
                  <a:close/>
                  <a:moveTo>
                    <a:pt x="0" y="1008132"/>
                  </a:moveTo>
                  <a:lnTo>
                    <a:pt x="0" y="1188564"/>
                  </a:lnTo>
                  <a:lnTo>
                    <a:pt x="547364" y="1188564"/>
                  </a:lnTo>
                  <a:lnTo>
                    <a:pt x="547364" y="1008132"/>
                  </a:lnTo>
                  <a:lnTo>
                    <a:pt x="0" y="1008132"/>
                  </a:lnTo>
                  <a:close/>
                  <a:moveTo>
                    <a:pt x="0" y="1260171"/>
                  </a:moveTo>
                  <a:lnTo>
                    <a:pt x="0" y="1440603"/>
                  </a:lnTo>
                  <a:lnTo>
                    <a:pt x="547364" y="1440603"/>
                  </a:lnTo>
                  <a:lnTo>
                    <a:pt x="547364" y="1260171"/>
                  </a:lnTo>
                  <a:lnTo>
                    <a:pt x="0" y="1260171"/>
                  </a:lnTo>
                  <a:close/>
                  <a:moveTo>
                    <a:pt x="0" y="1512202"/>
                  </a:moveTo>
                  <a:lnTo>
                    <a:pt x="0" y="1692634"/>
                  </a:lnTo>
                  <a:lnTo>
                    <a:pt x="547364" y="1692634"/>
                  </a:lnTo>
                  <a:lnTo>
                    <a:pt x="547364" y="1512202"/>
                  </a:lnTo>
                  <a:lnTo>
                    <a:pt x="0" y="1512202"/>
                  </a:lnTo>
                  <a:close/>
                  <a:moveTo>
                    <a:pt x="0" y="1764234"/>
                  </a:moveTo>
                  <a:lnTo>
                    <a:pt x="0" y="1944665"/>
                  </a:lnTo>
                  <a:lnTo>
                    <a:pt x="547364" y="1944665"/>
                  </a:lnTo>
                  <a:lnTo>
                    <a:pt x="547364" y="1764234"/>
                  </a:lnTo>
                  <a:lnTo>
                    <a:pt x="0" y="1764234"/>
                  </a:lnTo>
                  <a:close/>
                  <a:moveTo>
                    <a:pt x="0" y="2016272"/>
                  </a:moveTo>
                  <a:lnTo>
                    <a:pt x="0" y="2196704"/>
                  </a:lnTo>
                  <a:lnTo>
                    <a:pt x="547364" y="2196704"/>
                  </a:lnTo>
                  <a:lnTo>
                    <a:pt x="547364" y="2016272"/>
                  </a:lnTo>
                  <a:lnTo>
                    <a:pt x="0" y="2016272"/>
                  </a:lnTo>
                  <a:close/>
                  <a:moveTo>
                    <a:pt x="0" y="2268304"/>
                  </a:moveTo>
                  <a:lnTo>
                    <a:pt x="0" y="2448735"/>
                  </a:lnTo>
                  <a:lnTo>
                    <a:pt x="547364" y="2448735"/>
                  </a:lnTo>
                  <a:lnTo>
                    <a:pt x="547364" y="2268304"/>
                  </a:lnTo>
                  <a:lnTo>
                    <a:pt x="0" y="2268304"/>
                  </a:lnTo>
                  <a:close/>
                </a:path>
              </a:pathLst>
            </a:custGeom>
            <a:solidFill>
              <a:srgbClr val="EEEEEE"/>
            </a:solidFill>
            <a:ln w="7600" cap="flat">
              <a:solidFill>
                <a:srgbClr val="EEEEEE"/>
              </a:solidFill>
              <a:bevel/>
            </a:ln>
          </p:spPr>
        </p:sp>
        <p:sp>
          <p:nvSpPr>
            <p:cNvPr id="59" name="Freeform 58"/>
            <p:cNvSpPr/>
            <p:nvPr/>
          </p:nvSpPr>
          <p:spPr>
            <a:xfrm>
              <a:off x="1474292" y="1831779"/>
              <a:ext cx="547364" cy="2448735"/>
            </a:xfrm>
            <a:custGeom>
              <a:avLst/>
              <a:gdLst/>
              <a:ahLst/>
              <a:cxnLst/>
              <a:rect l="0" t="0" r="0" b="0"/>
              <a:pathLst>
                <a:path w="547364" h="2448735">
                  <a:moveTo>
                    <a:pt x="0" y="1333853"/>
                  </a:moveTo>
                  <a:lnTo>
                    <a:pt x="0" y="1440603"/>
                  </a:lnTo>
                  <a:lnTo>
                    <a:pt x="547364" y="1440603"/>
                  </a:lnTo>
                  <a:lnTo>
                    <a:pt x="547364" y="1333853"/>
                  </a:lnTo>
                  <a:moveTo>
                    <a:pt x="0" y="1512202"/>
                  </a:moveTo>
                  <a:lnTo>
                    <a:pt x="0" y="1692634"/>
                  </a:lnTo>
                  <a:lnTo>
                    <a:pt x="547364" y="1692634"/>
                  </a:lnTo>
                  <a:lnTo>
                    <a:pt x="547364" y="1512202"/>
                  </a:lnTo>
                  <a:lnTo>
                    <a:pt x="0" y="1512202"/>
                  </a:lnTo>
                  <a:moveTo>
                    <a:pt x="0" y="1764234"/>
                  </a:moveTo>
                  <a:lnTo>
                    <a:pt x="0" y="1944665"/>
                  </a:lnTo>
                  <a:lnTo>
                    <a:pt x="547364" y="1944665"/>
                  </a:lnTo>
                  <a:lnTo>
                    <a:pt x="547364" y="1764234"/>
                  </a:lnTo>
                  <a:lnTo>
                    <a:pt x="0" y="1764234"/>
                  </a:lnTo>
                  <a:moveTo>
                    <a:pt x="0" y="2016272"/>
                  </a:moveTo>
                  <a:lnTo>
                    <a:pt x="0" y="2196704"/>
                  </a:lnTo>
                  <a:lnTo>
                    <a:pt x="547364" y="2196704"/>
                  </a:lnTo>
                  <a:lnTo>
                    <a:pt x="547364" y="2016272"/>
                  </a:lnTo>
                  <a:lnTo>
                    <a:pt x="0" y="2016272"/>
                  </a:lnTo>
                  <a:moveTo>
                    <a:pt x="0" y="2268304"/>
                  </a:moveTo>
                  <a:lnTo>
                    <a:pt x="0" y="2448735"/>
                  </a:lnTo>
                  <a:lnTo>
                    <a:pt x="547364" y="2448735"/>
                  </a:lnTo>
                  <a:lnTo>
                    <a:pt x="547364" y="2268304"/>
                  </a:lnTo>
                  <a:lnTo>
                    <a:pt x="0" y="2268304"/>
                  </a:lnTo>
                </a:path>
              </a:pathLst>
            </a:custGeom>
            <a:solidFill>
              <a:srgbClr val="FFAF00"/>
            </a:solidFill>
            <a:ln w="7600" cap="flat">
              <a:solidFill>
                <a:srgbClr val="FFAF00"/>
              </a:solidFill>
              <a:bevel/>
            </a:ln>
          </p:spPr>
        </p:sp>
        <p:sp>
          <p:nvSpPr>
            <p:cNvPr id="60" name="Text 161"/>
            <p:cNvSpPr txBox="1"/>
            <p:nvPr/>
          </p:nvSpPr>
          <p:spPr>
            <a:xfrm>
              <a:off x="1367974" y="4295714"/>
              <a:ext cx="760000" cy="152000"/>
            </a:xfrm>
            <a:prstGeom prst="rect">
              <a:avLst/>
            </a:prstGeom>
            <a:noFill/>
          </p:spPr>
          <p:txBody>
            <a:bodyPr wrap="square" lIns="0" tIns="0" rIns="0" bIns="0" rtlCol="0" anchor="ctr"/>
            <a:lstStyle/>
            <a:p>
              <a:pPr algn="ctr">
                <a:lnSpc>
                  <a:spcPct val="100000"/>
                </a:lnSpc>
              </a:pPr>
              <a:r>
                <a:rPr sz="1368">
                  <a:solidFill>
                    <a:srgbClr val="000000"/>
                  </a:solidFill>
                  <a:latin typeface="Arial"/>
                </a:rPr>
                <a:t>46%</a:t>
              </a:r>
            </a:p>
          </p:txBody>
        </p:sp>
      </p:grpSp>
      <p:grpSp>
        <p:nvGrpSpPr>
          <p:cNvPr id="61" name="Group 60"/>
          <p:cNvGrpSpPr/>
          <p:nvPr/>
        </p:nvGrpSpPr>
        <p:grpSpPr>
          <a:xfrm>
            <a:off x="2340617" y="2271100"/>
            <a:ext cx="547364" cy="2448735"/>
            <a:chOff x="2122488" y="1831779"/>
            <a:chExt cx="547364" cy="2448735"/>
          </a:xfrm>
        </p:grpSpPr>
        <p:sp>
          <p:nvSpPr>
            <p:cNvPr id="62" name="Freeform 61"/>
            <p:cNvSpPr/>
            <p:nvPr/>
          </p:nvSpPr>
          <p:spPr>
            <a:xfrm>
              <a:off x="2122488" y="1831779"/>
              <a:ext cx="547364" cy="2448735"/>
            </a:xfrm>
            <a:custGeom>
              <a:avLst/>
              <a:gdLst/>
              <a:ahLst/>
              <a:cxnLst/>
              <a:rect l="0" t="0" r="0" b="0"/>
              <a:pathLst>
                <a:path w="547364" h="2448735">
                  <a:moveTo>
                    <a:pt x="0" y="0"/>
                  </a:moveTo>
                  <a:lnTo>
                    <a:pt x="547364" y="0"/>
                  </a:lnTo>
                  <a:lnTo>
                    <a:pt x="547364" y="180433"/>
                  </a:lnTo>
                  <a:lnTo>
                    <a:pt x="0" y="180433"/>
                  </a:lnTo>
                  <a:lnTo>
                    <a:pt x="0" y="0"/>
                  </a:lnTo>
                  <a:close/>
                  <a:moveTo>
                    <a:pt x="0" y="252033"/>
                  </a:moveTo>
                  <a:lnTo>
                    <a:pt x="0" y="432467"/>
                  </a:lnTo>
                  <a:lnTo>
                    <a:pt x="547364" y="432467"/>
                  </a:lnTo>
                  <a:lnTo>
                    <a:pt x="547364" y="252033"/>
                  </a:lnTo>
                  <a:lnTo>
                    <a:pt x="0" y="252033"/>
                  </a:lnTo>
                  <a:close/>
                  <a:moveTo>
                    <a:pt x="0" y="504067"/>
                  </a:moveTo>
                  <a:lnTo>
                    <a:pt x="0" y="684500"/>
                  </a:lnTo>
                  <a:lnTo>
                    <a:pt x="547364" y="684500"/>
                  </a:lnTo>
                  <a:lnTo>
                    <a:pt x="547364" y="504067"/>
                  </a:lnTo>
                  <a:lnTo>
                    <a:pt x="0" y="504067"/>
                  </a:lnTo>
                  <a:close/>
                  <a:moveTo>
                    <a:pt x="0" y="756101"/>
                  </a:moveTo>
                  <a:lnTo>
                    <a:pt x="0" y="936533"/>
                  </a:lnTo>
                  <a:lnTo>
                    <a:pt x="547364" y="936533"/>
                  </a:lnTo>
                  <a:lnTo>
                    <a:pt x="547364" y="756101"/>
                  </a:lnTo>
                  <a:lnTo>
                    <a:pt x="0" y="756101"/>
                  </a:lnTo>
                  <a:close/>
                  <a:moveTo>
                    <a:pt x="0" y="1008132"/>
                  </a:moveTo>
                  <a:lnTo>
                    <a:pt x="0" y="1188564"/>
                  </a:lnTo>
                  <a:lnTo>
                    <a:pt x="547364" y="1188564"/>
                  </a:lnTo>
                  <a:lnTo>
                    <a:pt x="547364" y="1008132"/>
                  </a:lnTo>
                  <a:lnTo>
                    <a:pt x="0" y="1008132"/>
                  </a:lnTo>
                  <a:close/>
                  <a:moveTo>
                    <a:pt x="0" y="1260171"/>
                  </a:moveTo>
                  <a:lnTo>
                    <a:pt x="0" y="1440603"/>
                  </a:lnTo>
                  <a:lnTo>
                    <a:pt x="547364" y="1440603"/>
                  </a:lnTo>
                  <a:lnTo>
                    <a:pt x="547364" y="1260171"/>
                  </a:lnTo>
                  <a:lnTo>
                    <a:pt x="0" y="1260171"/>
                  </a:lnTo>
                  <a:close/>
                  <a:moveTo>
                    <a:pt x="0" y="1512202"/>
                  </a:moveTo>
                  <a:lnTo>
                    <a:pt x="0" y="1692634"/>
                  </a:lnTo>
                  <a:lnTo>
                    <a:pt x="547364" y="1692634"/>
                  </a:lnTo>
                  <a:lnTo>
                    <a:pt x="547364" y="1512202"/>
                  </a:lnTo>
                  <a:lnTo>
                    <a:pt x="0" y="1512202"/>
                  </a:lnTo>
                  <a:close/>
                  <a:moveTo>
                    <a:pt x="0" y="1764234"/>
                  </a:moveTo>
                  <a:lnTo>
                    <a:pt x="0" y="1944665"/>
                  </a:lnTo>
                  <a:lnTo>
                    <a:pt x="547364" y="1944665"/>
                  </a:lnTo>
                  <a:lnTo>
                    <a:pt x="547364" y="1764234"/>
                  </a:lnTo>
                  <a:lnTo>
                    <a:pt x="0" y="1764234"/>
                  </a:lnTo>
                  <a:close/>
                  <a:moveTo>
                    <a:pt x="0" y="2016272"/>
                  </a:moveTo>
                  <a:lnTo>
                    <a:pt x="0" y="2196704"/>
                  </a:lnTo>
                  <a:lnTo>
                    <a:pt x="547364" y="2196704"/>
                  </a:lnTo>
                  <a:lnTo>
                    <a:pt x="547364" y="2016272"/>
                  </a:lnTo>
                  <a:lnTo>
                    <a:pt x="0" y="2016272"/>
                  </a:lnTo>
                  <a:close/>
                  <a:moveTo>
                    <a:pt x="0" y="2268304"/>
                  </a:moveTo>
                  <a:lnTo>
                    <a:pt x="0" y="2448735"/>
                  </a:lnTo>
                  <a:lnTo>
                    <a:pt x="547364" y="2448735"/>
                  </a:lnTo>
                  <a:lnTo>
                    <a:pt x="547364" y="2268304"/>
                  </a:lnTo>
                  <a:lnTo>
                    <a:pt x="0" y="2268304"/>
                  </a:lnTo>
                  <a:close/>
                </a:path>
              </a:pathLst>
            </a:custGeom>
            <a:solidFill>
              <a:srgbClr val="EEEEEE"/>
            </a:solidFill>
            <a:ln w="7600" cap="flat">
              <a:solidFill>
                <a:srgbClr val="EEEEEE"/>
              </a:solidFill>
              <a:bevel/>
            </a:ln>
          </p:spPr>
        </p:sp>
        <p:sp>
          <p:nvSpPr>
            <p:cNvPr id="63" name="Freeform 62"/>
            <p:cNvSpPr/>
            <p:nvPr/>
          </p:nvSpPr>
          <p:spPr>
            <a:xfrm>
              <a:off x="2122488" y="1831779"/>
              <a:ext cx="547364" cy="2448735"/>
            </a:xfrm>
            <a:custGeom>
              <a:avLst/>
              <a:gdLst/>
              <a:ahLst/>
              <a:cxnLst/>
              <a:rect l="0" t="0" r="0" b="0"/>
              <a:pathLst>
                <a:path w="547364" h="2448735">
                  <a:moveTo>
                    <a:pt x="0" y="1817487"/>
                  </a:moveTo>
                  <a:lnTo>
                    <a:pt x="0" y="1944665"/>
                  </a:lnTo>
                  <a:lnTo>
                    <a:pt x="547364" y="1944665"/>
                  </a:lnTo>
                  <a:lnTo>
                    <a:pt x="547364" y="1817487"/>
                  </a:lnTo>
                  <a:moveTo>
                    <a:pt x="0" y="2016272"/>
                  </a:moveTo>
                  <a:lnTo>
                    <a:pt x="0" y="2196704"/>
                  </a:lnTo>
                  <a:lnTo>
                    <a:pt x="547364" y="2196704"/>
                  </a:lnTo>
                  <a:lnTo>
                    <a:pt x="547364" y="2016272"/>
                  </a:lnTo>
                  <a:lnTo>
                    <a:pt x="0" y="2016272"/>
                  </a:lnTo>
                  <a:moveTo>
                    <a:pt x="0" y="2268304"/>
                  </a:moveTo>
                  <a:lnTo>
                    <a:pt x="0" y="2448735"/>
                  </a:lnTo>
                  <a:lnTo>
                    <a:pt x="547364" y="2448735"/>
                  </a:lnTo>
                  <a:lnTo>
                    <a:pt x="547364" y="2268304"/>
                  </a:lnTo>
                  <a:lnTo>
                    <a:pt x="0" y="2268304"/>
                  </a:lnTo>
                </a:path>
              </a:pathLst>
            </a:custGeom>
            <a:solidFill>
              <a:srgbClr val="DD7195"/>
            </a:solidFill>
            <a:ln w="7600" cap="flat">
              <a:solidFill>
                <a:srgbClr val="DD7195"/>
              </a:solidFill>
              <a:bevel/>
            </a:ln>
          </p:spPr>
        </p:sp>
        <p:sp>
          <p:nvSpPr>
            <p:cNvPr id="64" name="Text 162"/>
            <p:cNvSpPr txBox="1"/>
            <p:nvPr/>
          </p:nvSpPr>
          <p:spPr>
            <a:xfrm>
              <a:off x="2016170" y="4295714"/>
              <a:ext cx="760000" cy="152000"/>
            </a:xfrm>
            <a:prstGeom prst="rect">
              <a:avLst/>
            </a:prstGeom>
            <a:noFill/>
          </p:spPr>
          <p:txBody>
            <a:bodyPr wrap="square" lIns="0" tIns="0" rIns="0" bIns="0" rtlCol="0" anchor="ctr"/>
            <a:lstStyle/>
            <a:p>
              <a:pPr algn="ctr">
                <a:lnSpc>
                  <a:spcPct val="100000"/>
                </a:lnSpc>
              </a:pPr>
              <a:r>
                <a:rPr sz="1368">
                  <a:solidFill>
                    <a:srgbClr val="000000"/>
                  </a:solidFill>
                  <a:latin typeface="Arial"/>
                </a:rPr>
                <a:t>26%</a:t>
              </a:r>
            </a:p>
          </p:txBody>
        </p:sp>
      </p:grpSp>
      <p:grpSp>
        <p:nvGrpSpPr>
          <p:cNvPr id="65" name="Group 64"/>
          <p:cNvGrpSpPr/>
          <p:nvPr/>
        </p:nvGrpSpPr>
        <p:grpSpPr>
          <a:xfrm>
            <a:off x="2988814" y="2271100"/>
            <a:ext cx="547364" cy="2448735"/>
            <a:chOff x="2770685" y="1831779"/>
            <a:chExt cx="547364" cy="2448735"/>
          </a:xfrm>
        </p:grpSpPr>
        <p:sp>
          <p:nvSpPr>
            <p:cNvPr id="66" name="Freeform 65"/>
            <p:cNvSpPr/>
            <p:nvPr/>
          </p:nvSpPr>
          <p:spPr>
            <a:xfrm>
              <a:off x="2770685" y="1831779"/>
              <a:ext cx="547364" cy="2448735"/>
            </a:xfrm>
            <a:custGeom>
              <a:avLst/>
              <a:gdLst/>
              <a:ahLst/>
              <a:cxnLst/>
              <a:rect l="0" t="0" r="0" b="0"/>
              <a:pathLst>
                <a:path w="547364" h="2448735">
                  <a:moveTo>
                    <a:pt x="0" y="0"/>
                  </a:moveTo>
                  <a:lnTo>
                    <a:pt x="547364" y="0"/>
                  </a:lnTo>
                  <a:lnTo>
                    <a:pt x="547364" y="180433"/>
                  </a:lnTo>
                  <a:lnTo>
                    <a:pt x="0" y="180433"/>
                  </a:lnTo>
                  <a:lnTo>
                    <a:pt x="0" y="0"/>
                  </a:lnTo>
                  <a:close/>
                  <a:moveTo>
                    <a:pt x="0" y="252033"/>
                  </a:moveTo>
                  <a:lnTo>
                    <a:pt x="0" y="432467"/>
                  </a:lnTo>
                  <a:lnTo>
                    <a:pt x="547364" y="432467"/>
                  </a:lnTo>
                  <a:lnTo>
                    <a:pt x="547364" y="252033"/>
                  </a:lnTo>
                  <a:lnTo>
                    <a:pt x="0" y="252033"/>
                  </a:lnTo>
                  <a:close/>
                  <a:moveTo>
                    <a:pt x="0" y="504067"/>
                  </a:moveTo>
                  <a:lnTo>
                    <a:pt x="0" y="684500"/>
                  </a:lnTo>
                  <a:lnTo>
                    <a:pt x="547364" y="684500"/>
                  </a:lnTo>
                  <a:lnTo>
                    <a:pt x="547364" y="504067"/>
                  </a:lnTo>
                  <a:lnTo>
                    <a:pt x="0" y="504067"/>
                  </a:lnTo>
                  <a:close/>
                  <a:moveTo>
                    <a:pt x="0" y="756101"/>
                  </a:moveTo>
                  <a:lnTo>
                    <a:pt x="0" y="936533"/>
                  </a:lnTo>
                  <a:lnTo>
                    <a:pt x="547364" y="936533"/>
                  </a:lnTo>
                  <a:lnTo>
                    <a:pt x="547364" y="756101"/>
                  </a:lnTo>
                  <a:lnTo>
                    <a:pt x="0" y="756101"/>
                  </a:lnTo>
                  <a:close/>
                  <a:moveTo>
                    <a:pt x="0" y="1008132"/>
                  </a:moveTo>
                  <a:lnTo>
                    <a:pt x="0" y="1188564"/>
                  </a:lnTo>
                  <a:lnTo>
                    <a:pt x="547364" y="1188564"/>
                  </a:lnTo>
                  <a:lnTo>
                    <a:pt x="547364" y="1008132"/>
                  </a:lnTo>
                  <a:lnTo>
                    <a:pt x="0" y="1008132"/>
                  </a:lnTo>
                  <a:close/>
                  <a:moveTo>
                    <a:pt x="0" y="1260171"/>
                  </a:moveTo>
                  <a:lnTo>
                    <a:pt x="0" y="1440603"/>
                  </a:lnTo>
                  <a:lnTo>
                    <a:pt x="547364" y="1440603"/>
                  </a:lnTo>
                  <a:lnTo>
                    <a:pt x="547364" y="1260171"/>
                  </a:lnTo>
                  <a:lnTo>
                    <a:pt x="0" y="1260171"/>
                  </a:lnTo>
                  <a:close/>
                  <a:moveTo>
                    <a:pt x="0" y="1512202"/>
                  </a:moveTo>
                  <a:lnTo>
                    <a:pt x="0" y="1692634"/>
                  </a:lnTo>
                  <a:lnTo>
                    <a:pt x="547364" y="1692634"/>
                  </a:lnTo>
                  <a:lnTo>
                    <a:pt x="547364" y="1512202"/>
                  </a:lnTo>
                  <a:lnTo>
                    <a:pt x="0" y="1512202"/>
                  </a:lnTo>
                  <a:close/>
                  <a:moveTo>
                    <a:pt x="0" y="1764234"/>
                  </a:moveTo>
                  <a:lnTo>
                    <a:pt x="0" y="1944665"/>
                  </a:lnTo>
                  <a:lnTo>
                    <a:pt x="547364" y="1944665"/>
                  </a:lnTo>
                  <a:lnTo>
                    <a:pt x="547364" y="1764234"/>
                  </a:lnTo>
                  <a:lnTo>
                    <a:pt x="0" y="1764234"/>
                  </a:lnTo>
                  <a:close/>
                  <a:moveTo>
                    <a:pt x="0" y="2016272"/>
                  </a:moveTo>
                  <a:lnTo>
                    <a:pt x="0" y="2196704"/>
                  </a:lnTo>
                  <a:lnTo>
                    <a:pt x="547364" y="2196704"/>
                  </a:lnTo>
                  <a:lnTo>
                    <a:pt x="547364" y="2016272"/>
                  </a:lnTo>
                  <a:lnTo>
                    <a:pt x="0" y="2016272"/>
                  </a:lnTo>
                  <a:close/>
                  <a:moveTo>
                    <a:pt x="0" y="2268304"/>
                  </a:moveTo>
                  <a:lnTo>
                    <a:pt x="0" y="2448735"/>
                  </a:lnTo>
                  <a:lnTo>
                    <a:pt x="547364" y="2448735"/>
                  </a:lnTo>
                  <a:lnTo>
                    <a:pt x="547364" y="2268304"/>
                  </a:lnTo>
                  <a:lnTo>
                    <a:pt x="0" y="2268304"/>
                  </a:lnTo>
                  <a:close/>
                </a:path>
              </a:pathLst>
            </a:custGeom>
            <a:solidFill>
              <a:srgbClr val="EEEEEE"/>
            </a:solidFill>
            <a:ln w="7600" cap="flat">
              <a:solidFill>
                <a:srgbClr val="EEEEEE"/>
              </a:solidFill>
              <a:bevel/>
            </a:ln>
          </p:spPr>
        </p:sp>
        <p:sp>
          <p:nvSpPr>
            <p:cNvPr id="67" name="Freeform 66"/>
            <p:cNvSpPr/>
            <p:nvPr/>
          </p:nvSpPr>
          <p:spPr>
            <a:xfrm>
              <a:off x="2770685" y="1831779"/>
              <a:ext cx="547364" cy="2448735"/>
            </a:xfrm>
            <a:custGeom>
              <a:avLst/>
              <a:gdLst/>
              <a:ahLst/>
              <a:cxnLst/>
              <a:rect l="0" t="0" r="0" b="0"/>
              <a:pathLst>
                <a:path w="547364" h="2448735">
                  <a:moveTo>
                    <a:pt x="0" y="1541128"/>
                  </a:moveTo>
                  <a:lnTo>
                    <a:pt x="0" y="1692634"/>
                  </a:lnTo>
                  <a:lnTo>
                    <a:pt x="547364" y="1692634"/>
                  </a:lnTo>
                  <a:lnTo>
                    <a:pt x="547364" y="1541128"/>
                  </a:lnTo>
                  <a:moveTo>
                    <a:pt x="0" y="1764234"/>
                  </a:moveTo>
                  <a:lnTo>
                    <a:pt x="0" y="1944665"/>
                  </a:lnTo>
                  <a:lnTo>
                    <a:pt x="547364" y="1944665"/>
                  </a:lnTo>
                  <a:lnTo>
                    <a:pt x="547364" y="1764234"/>
                  </a:lnTo>
                  <a:lnTo>
                    <a:pt x="0" y="1764234"/>
                  </a:lnTo>
                  <a:moveTo>
                    <a:pt x="0" y="2016272"/>
                  </a:moveTo>
                  <a:lnTo>
                    <a:pt x="0" y="2196704"/>
                  </a:lnTo>
                  <a:lnTo>
                    <a:pt x="547364" y="2196704"/>
                  </a:lnTo>
                  <a:lnTo>
                    <a:pt x="547364" y="2016272"/>
                  </a:lnTo>
                  <a:lnTo>
                    <a:pt x="0" y="2016272"/>
                  </a:lnTo>
                  <a:moveTo>
                    <a:pt x="0" y="2268304"/>
                  </a:moveTo>
                  <a:lnTo>
                    <a:pt x="0" y="2448735"/>
                  </a:lnTo>
                  <a:lnTo>
                    <a:pt x="547364" y="2448735"/>
                  </a:lnTo>
                  <a:lnTo>
                    <a:pt x="547364" y="2268304"/>
                  </a:lnTo>
                  <a:lnTo>
                    <a:pt x="0" y="2268304"/>
                  </a:lnTo>
                </a:path>
              </a:pathLst>
            </a:custGeom>
            <a:solidFill>
              <a:srgbClr val="EE7C31"/>
            </a:solidFill>
            <a:ln w="7600" cap="flat">
              <a:solidFill>
                <a:srgbClr val="EE7C31"/>
              </a:solidFill>
              <a:bevel/>
            </a:ln>
          </p:spPr>
        </p:sp>
        <p:sp>
          <p:nvSpPr>
            <p:cNvPr id="68" name="Text 163"/>
            <p:cNvSpPr txBox="1"/>
            <p:nvPr/>
          </p:nvSpPr>
          <p:spPr>
            <a:xfrm>
              <a:off x="2664367" y="4295714"/>
              <a:ext cx="760000" cy="152000"/>
            </a:xfrm>
            <a:prstGeom prst="rect">
              <a:avLst/>
            </a:prstGeom>
            <a:noFill/>
          </p:spPr>
          <p:txBody>
            <a:bodyPr wrap="square" lIns="0" tIns="0" rIns="0" bIns="0" rtlCol="0" anchor="ctr"/>
            <a:lstStyle/>
            <a:p>
              <a:pPr algn="ctr">
                <a:lnSpc>
                  <a:spcPct val="100000"/>
                </a:lnSpc>
              </a:pPr>
              <a:r>
                <a:rPr sz="1368">
                  <a:solidFill>
                    <a:srgbClr val="000000"/>
                  </a:solidFill>
                  <a:latin typeface="Arial"/>
                </a:rPr>
                <a:t>37%</a:t>
              </a:r>
            </a:p>
          </p:txBody>
        </p:sp>
      </p:grpSp>
      <p:grpSp>
        <p:nvGrpSpPr>
          <p:cNvPr id="69" name="Group 68"/>
          <p:cNvGrpSpPr/>
          <p:nvPr/>
        </p:nvGrpSpPr>
        <p:grpSpPr>
          <a:xfrm>
            <a:off x="3637010" y="2271100"/>
            <a:ext cx="547364" cy="2448735"/>
            <a:chOff x="3418881" y="1831779"/>
            <a:chExt cx="547364" cy="2448735"/>
          </a:xfrm>
        </p:grpSpPr>
        <p:sp>
          <p:nvSpPr>
            <p:cNvPr id="70" name="Freeform 69"/>
            <p:cNvSpPr/>
            <p:nvPr/>
          </p:nvSpPr>
          <p:spPr>
            <a:xfrm>
              <a:off x="3418881" y="1831779"/>
              <a:ext cx="547364" cy="2448735"/>
            </a:xfrm>
            <a:custGeom>
              <a:avLst/>
              <a:gdLst/>
              <a:ahLst/>
              <a:cxnLst/>
              <a:rect l="0" t="0" r="0" b="0"/>
              <a:pathLst>
                <a:path w="547364" h="2448735">
                  <a:moveTo>
                    <a:pt x="0" y="0"/>
                  </a:moveTo>
                  <a:lnTo>
                    <a:pt x="547364" y="0"/>
                  </a:lnTo>
                  <a:lnTo>
                    <a:pt x="547364" y="180433"/>
                  </a:lnTo>
                  <a:lnTo>
                    <a:pt x="0" y="180433"/>
                  </a:lnTo>
                  <a:lnTo>
                    <a:pt x="0" y="0"/>
                  </a:lnTo>
                  <a:close/>
                  <a:moveTo>
                    <a:pt x="0" y="252033"/>
                  </a:moveTo>
                  <a:lnTo>
                    <a:pt x="0" y="432466"/>
                  </a:lnTo>
                  <a:lnTo>
                    <a:pt x="547364" y="432466"/>
                  </a:lnTo>
                  <a:lnTo>
                    <a:pt x="547364" y="252033"/>
                  </a:lnTo>
                  <a:lnTo>
                    <a:pt x="0" y="252033"/>
                  </a:lnTo>
                  <a:close/>
                  <a:moveTo>
                    <a:pt x="0" y="504067"/>
                  </a:moveTo>
                  <a:lnTo>
                    <a:pt x="0" y="684499"/>
                  </a:lnTo>
                  <a:lnTo>
                    <a:pt x="547364" y="684499"/>
                  </a:lnTo>
                  <a:lnTo>
                    <a:pt x="547364" y="504067"/>
                  </a:lnTo>
                  <a:lnTo>
                    <a:pt x="0" y="504067"/>
                  </a:lnTo>
                  <a:close/>
                  <a:moveTo>
                    <a:pt x="0" y="756100"/>
                  </a:moveTo>
                  <a:lnTo>
                    <a:pt x="0" y="936533"/>
                  </a:lnTo>
                  <a:lnTo>
                    <a:pt x="547364" y="936533"/>
                  </a:lnTo>
                  <a:lnTo>
                    <a:pt x="547364" y="756100"/>
                  </a:lnTo>
                  <a:lnTo>
                    <a:pt x="0" y="756100"/>
                  </a:lnTo>
                  <a:close/>
                  <a:moveTo>
                    <a:pt x="0" y="1008132"/>
                  </a:moveTo>
                  <a:lnTo>
                    <a:pt x="0" y="1188564"/>
                  </a:lnTo>
                  <a:lnTo>
                    <a:pt x="547364" y="1188564"/>
                  </a:lnTo>
                  <a:lnTo>
                    <a:pt x="547364" y="1008132"/>
                  </a:lnTo>
                  <a:lnTo>
                    <a:pt x="0" y="1008132"/>
                  </a:lnTo>
                  <a:close/>
                  <a:moveTo>
                    <a:pt x="0" y="1260164"/>
                  </a:moveTo>
                  <a:lnTo>
                    <a:pt x="0" y="1440603"/>
                  </a:lnTo>
                  <a:lnTo>
                    <a:pt x="547364" y="1440603"/>
                  </a:lnTo>
                  <a:lnTo>
                    <a:pt x="547364" y="1260164"/>
                  </a:lnTo>
                  <a:lnTo>
                    <a:pt x="0" y="1260164"/>
                  </a:lnTo>
                  <a:close/>
                  <a:moveTo>
                    <a:pt x="0" y="1512202"/>
                  </a:moveTo>
                  <a:lnTo>
                    <a:pt x="0" y="1692634"/>
                  </a:lnTo>
                  <a:lnTo>
                    <a:pt x="547364" y="1692634"/>
                  </a:lnTo>
                  <a:lnTo>
                    <a:pt x="547364" y="1512202"/>
                  </a:lnTo>
                  <a:lnTo>
                    <a:pt x="0" y="1512202"/>
                  </a:lnTo>
                  <a:close/>
                  <a:moveTo>
                    <a:pt x="0" y="1764234"/>
                  </a:moveTo>
                  <a:lnTo>
                    <a:pt x="0" y="1944665"/>
                  </a:lnTo>
                  <a:lnTo>
                    <a:pt x="547364" y="1944665"/>
                  </a:lnTo>
                  <a:lnTo>
                    <a:pt x="547364" y="1764234"/>
                  </a:lnTo>
                  <a:lnTo>
                    <a:pt x="0" y="1764234"/>
                  </a:lnTo>
                  <a:close/>
                  <a:moveTo>
                    <a:pt x="0" y="2016265"/>
                  </a:moveTo>
                  <a:lnTo>
                    <a:pt x="0" y="2196696"/>
                  </a:lnTo>
                  <a:lnTo>
                    <a:pt x="547364" y="2196696"/>
                  </a:lnTo>
                  <a:lnTo>
                    <a:pt x="547364" y="2016265"/>
                  </a:lnTo>
                  <a:lnTo>
                    <a:pt x="0" y="2016265"/>
                  </a:lnTo>
                  <a:close/>
                  <a:moveTo>
                    <a:pt x="0" y="2268304"/>
                  </a:moveTo>
                  <a:lnTo>
                    <a:pt x="0" y="2448735"/>
                  </a:lnTo>
                  <a:lnTo>
                    <a:pt x="547364" y="2448735"/>
                  </a:lnTo>
                  <a:lnTo>
                    <a:pt x="547364" y="2268304"/>
                  </a:lnTo>
                  <a:lnTo>
                    <a:pt x="0" y="2268304"/>
                  </a:lnTo>
                  <a:close/>
                </a:path>
              </a:pathLst>
            </a:custGeom>
            <a:solidFill>
              <a:srgbClr val="EEEEEE"/>
            </a:solidFill>
            <a:ln w="7600" cap="flat">
              <a:solidFill>
                <a:srgbClr val="EEEEEE"/>
              </a:solidFill>
              <a:bevel/>
            </a:ln>
          </p:spPr>
        </p:sp>
        <p:sp>
          <p:nvSpPr>
            <p:cNvPr id="71" name="Freeform 70"/>
            <p:cNvSpPr/>
            <p:nvPr/>
          </p:nvSpPr>
          <p:spPr>
            <a:xfrm>
              <a:off x="3418881" y="1831779"/>
              <a:ext cx="547364" cy="2448735"/>
            </a:xfrm>
            <a:custGeom>
              <a:avLst/>
              <a:gdLst/>
              <a:ahLst/>
              <a:cxnLst/>
              <a:rect l="0" t="0" r="0" b="0"/>
              <a:pathLst>
                <a:path w="547364" h="2448735">
                  <a:moveTo>
                    <a:pt x="0" y="1512202"/>
                  </a:moveTo>
                  <a:lnTo>
                    <a:pt x="0" y="1692634"/>
                  </a:lnTo>
                  <a:lnTo>
                    <a:pt x="547364" y="1692634"/>
                  </a:lnTo>
                  <a:lnTo>
                    <a:pt x="547364" y="1512202"/>
                  </a:lnTo>
                  <a:lnTo>
                    <a:pt x="0" y="1512202"/>
                  </a:lnTo>
                  <a:moveTo>
                    <a:pt x="0" y="1764234"/>
                  </a:moveTo>
                  <a:lnTo>
                    <a:pt x="0" y="1944665"/>
                  </a:lnTo>
                  <a:lnTo>
                    <a:pt x="547364" y="1944665"/>
                  </a:lnTo>
                  <a:lnTo>
                    <a:pt x="547364" y="1764234"/>
                  </a:lnTo>
                  <a:lnTo>
                    <a:pt x="0" y="1764234"/>
                  </a:lnTo>
                  <a:moveTo>
                    <a:pt x="0" y="2016265"/>
                  </a:moveTo>
                  <a:lnTo>
                    <a:pt x="0" y="2196696"/>
                  </a:lnTo>
                  <a:lnTo>
                    <a:pt x="547364" y="2196696"/>
                  </a:lnTo>
                  <a:lnTo>
                    <a:pt x="547364" y="2016265"/>
                  </a:lnTo>
                  <a:lnTo>
                    <a:pt x="0" y="2016265"/>
                  </a:lnTo>
                  <a:moveTo>
                    <a:pt x="0" y="2268304"/>
                  </a:moveTo>
                  <a:lnTo>
                    <a:pt x="0" y="2448735"/>
                  </a:lnTo>
                  <a:lnTo>
                    <a:pt x="547364" y="2448735"/>
                  </a:lnTo>
                  <a:lnTo>
                    <a:pt x="547364" y="2268304"/>
                  </a:lnTo>
                  <a:lnTo>
                    <a:pt x="0" y="2268304"/>
                  </a:lnTo>
                </a:path>
              </a:pathLst>
            </a:custGeom>
            <a:solidFill>
              <a:srgbClr val="1BBC9D"/>
            </a:solidFill>
            <a:ln w="7600" cap="flat">
              <a:solidFill>
                <a:srgbClr val="1BBC9D"/>
              </a:solidFill>
              <a:bevel/>
            </a:ln>
          </p:spPr>
        </p:sp>
        <p:sp>
          <p:nvSpPr>
            <p:cNvPr id="72" name="Text 164"/>
            <p:cNvSpPr txBox="1"/>
            <p:nvPr/>
          </p:nvSpPr>
          <p:spPr>
            <a:xfrm>
              <a:off x="3312563" y="4295714"/>
              <a:ext cx="760000" cy="152000"/>
            </a:xfrm>
            <a:prstGeom prst="rect">
              <a:avLst/>
            </a:prstGeom>
            <a:noFill/>
          </p:spPr>
          <p:txBody>
            <a:bodyPr wrap="square" lIns="0" tIns="0" rIns="0" bIns="0" rtlCol="0" anchor="ctr"/>
            <a:lstStyle/>
            <a:p>
              <a:pPr algn="ctr">
                <a:lnSpc>
                  <a:spcPct val="100000"/>
                </a:lnSpc>
              </a:pPr>
              <a:r>
                <a:rPr sz="1368">
                  <a:solidFill>
                    <a:srgbClr val="000000"/>
                  </a:solidFill>
                  <a:latin typeface="Arial"/>
                </a:rPr>
                <a:t>39%</a:t>
              </a:r>
            </a:p>
          </p:txBody>
        </p:sp>
      </p:grpSp>
      <p:grpSp>
        <p:nvGrpSpPr>
          <p:cNvPr id="79" name="Group 78"/>
          <p:cNvGrpSpPr/>
          <p:nvPr/>
        </p:nvGrpSpPr>
        <p:grpSpPr>
          <a:xfrm>
            <a:off x="5095273" y="2271100"/>
            <a:ext cx="547364" cy="2448735"/>
            <a:chOff x="5177757" y="3257546"/>
            <a:chExt cx="547364" cy="2448735"/>
          </a:xfrm>
        </p:grpSpPr>
        <p:sp>
          <p:nvSpPr>
            <p:cNvPr id="80" name="Freeform 79"/>
            <p:cNvSpPr/>
            <p:nvPr/>
          </p:nvSpPr>
          <p:spPr>
            <a:xfrm>
              <a:off x="5177757" y="3257546"/>
              <a:ext cx="547364" cy="2448735"/>
            </a:xfrm>
            <a:custGeom>
              <a:avLst/>
              <a:gdLst/>
              <a:ahLst/>
              <a:cxnLst/>
              <a:rect l="0" t="0" r="0" b="0"/>
              <a:pathLst>
                <a:path w="547364" h="2448735">
                  <a:moveTo>
                    <a:pt x="0" y="0"/>
                  </a:moveTo>
                  <a:lnTo>
                    <a:pt x="547364" y="0"/>
                  </a:lnTo>
                  <a:lnTo>
                    <a:pt x="547364" y="180433"/>
                  </a:lnTo>
                  <a:lnTo>
                    <a:pt x="0" y="180433"/>
                  </a:lnTo>
                  <a:lnTo>
                    <a:pt x="0" y="0"/>
                  </a:lnTo>
                  <a:close/>
                  <a:moveTo>
                    <a:pt x="0" y="252033"/>
                  </a:moveTo>
                  <a:lnTo>
                    <a:pt x="0" y="432467"/>
                  </a:lnTo>
                  <a:lnTo>
                    <a:pt x="547364" y="432467"/>
                  </a:lnTo>
                  <a:lnTo>
                    <a:pt x="547364" y="252033"/>
                  </a:lnTo>
                  <a:lnTo>
                    <a:pt x="0" y="252033"/>
                  </a:lnTo>
                  <a:close/>
                  <a:moveTo>
                    <a:pt x="0" y="504067"/>
                  </a:moveTo>
                  <a:lnTo>
                    <a:pt x="0" y="684500"/>
                  </a:lnTo>
                  <a:lnTo>
                    <a:pt x="547364" y="684500"/>
                  </a:lnTo>
                  <a:lnTo>
                    <a:pt x="547364" y="504067"/>
                  </a:lnTo>
                  <a:lnTo>
                    <a:pt x="0" y="504067"/>
                  </a:lnTo>
                  <a:close/>
                  <a:moveTo>
                    <a:pt x="0" y="756101"/>
                  </a:moveTo>
                  <a:lnTo>
                    <a:pt x="0" y="936533"/>
                  </a:lnTo>
                  <a:lnTo>
                    <a:pt x="547364" y="936533"/>
                  </a:lnTo>
                  <a:lnTo>
                    <a:pt x="547364" y="756101"/>
                  </a:lnTo>
                  <a:lnTo>
                    <a:pt x="0" y="756101"/>
                  </a:lnTo>
                  <a:close/>
                  <a:moveTo>
                    <a:pt x="0" y="1008132"/>
                  </a:moveTo>
                  <a:lnTo>
                    <a:pt x="0" y="1188564"/>
                  </a:lnTo>
                  <a:lnTo>
                    <a:pt x="547364" y="1188564"/>
                  </a:lnTo>
                  <a:lnTo>
                    <a:pt x="547364" y="1008132"/>
                  </a:lnTo>
                  <a:lnTo>
                    <a:pt x="0" y="1008132"/>
                  </a:lnTo>
                  <a:close/>
                  <a:moveTo>
                    <a:pt x="0" y="1260171"/>
                  </a:moveTo>
                  <a:lnTo>
                    <a:pt x="0" y="1440603"/>
                  </a:lnTo>
                  <a:lnTo>
                    <a:pt x="547364" y="1440603"/>
                  </a:lnTo>
                  <a:lnTo>
                    <a:pt x="547364" y="1260171"/>
                  </a:lnTo>
                  <a:lnTo>
                    <a:pt x="0" y="1260171"/>
                  </a:lnTo>
                  <a:close/>
                  <a:moveTo>
                    <a:pt x="0" y="1512202"/>
                  </a:moveTo>
                  <a:lnTo>
                    <a:pt x="0" y="1692634"/>
                  </a:lnTo>
                  <a:lnTo>
                    <a:pt x="547364" y="1692634"/>
                  </a:lnTo>
                  <a:lnTo>
                    <a:pt x="547364" y="1512202"/>
                  </a:lnTo>
                  <a:lnTo>
                    <a:pt x="0" y="1512202"/>
                  </a:lnTo>
                  <a:close/>
                  <a:moveTo>
                    <a:pt x="0" y="1764234"/>
                  </a:moveTo>
                  <a:lnTo>
                    <a:pt x="0" y="1944665"/>
                  </a:lnTo>
                  <a:lnTo>
                    <a:pt x="547364" y="1944665"/>
                  </a:lnTo>
                  <a:lnTo>
                    <a:pt x="547364" y="1764234"/>
                  </a:lnTo>
                  <a:lnTo>
                    <a:pt x="0" y="1764234"/>
                  </a:lnTo>
                  <a:close/>
                  <a:moveTo>
                    <a:pt x="0" y="2016272"/>
                  </a:moveTo>
                  <a:lnTo>
                    <a:pt x="0" y="2196704"/>
                  </a:lnTo>
                  <a:lnTo>
                    <a:pt x="547364" y="2196704"/>
                  </a:lnTo>
                  <a:lnTo>
                    <a:pt x="547364" y="2016272"/>
                  </a:lnTo>
                  <a:lnTo>
                    <a:pt x="0" y="2016272"/>
                  </a:lnTo>
                  <a:close/>
                  <a:moveTo>
                    <a:pt x="0" y="2268304"/>
                  </a:moveTo>
                  <a:lnTo>
                    <a:pt x="0" y="2448735"/>
                  </a:lnTo>
                  <a:lnTo>
                    <a:pt x="547364" y="2448735"/>
                  </a:lnTo>
                  <a:lnTo>
                    <a:pt x="547364" y="2268304"/>
                  </a:lnTo>
                  <a:lnTo>
                    <a:pt x="0" y="2268304"/>
                  </a:lnTo>
                  <a:close/>
                </a:path>
              </a:pathLst>
            </a:custGeom>
            <a:solidFill>
              <a:srgbClr val="EEEEEE"/>
            </a:solidFill>
            <a:ln w="7600" cap="flat">
              <a:solidFill>
                <a:srgbClr val="EEEEEE"/>
              </a:solidFill>
              <a:bevel/>
            </a:ln>
          </p:spPr>
        </p:sp>
        <p:sp>
          <p:nvSpPr>
            <p:cNvPr id="81" name="Freeform 80"/>
            <p:cNvSpPr/>
            <p:nvPr/>
          </p:nvSpPr>
          <p:spPr>
            <a:xfrm>
              <a:off x="5177757" y="3257546"/>
              <a:ext cx="547364" cy="2448735"/>
            </a:xfrm>
            <a:custGeom>
              <a:avLst/>
              <a:gdLst/>
              <a:ahLst/>
              <a:cxnLst/>
              <a:rect l="0" t="0" r="0" b="0"/>
              <a:pathLst>
                <a:path w="547364" h="2448735">
                  <a:moveTo>
                    <a:pt x="0" y="2344022"/>
                  </a:moveTo>
                  <a:lnTo>
                    <a:pt x="0" y="2448735"/>
                  </a:lnTo>
                  <a:lnTo>
                    <a:pt x="547364" y="2448735"/>
                  </a:lnTo>
                  <a:lnTo>
                    <a:pt x="547364" y="2344022"/>
                  </a:lnTo>
                </a:path>
              </a:pathLst>
            </a:custGeom>
            <a:solidFill>
              <a:srgbClr val="2DA2BF"/>
            </a:solidFill>
            <a:ln w="7600" cap="flat">
              <a:solidFill>
                <a:srgbClr val="2DA2BF"/>
              </a:solidFill>
              <a:bevel/>
            </a:ln>
          </p:spPr>
        </p:sp>
        <p:sp>
          <p:nvSpPr>
            <p:cNvPr id="82" name="Text 165"/>
            <p:cNvSpPr txBox="1"/>
            <p:nvPr/>
          </p:nvSpPr>
          <p:spPr>
            <a:xfrm>
              <a:off x="5071439" y="5721482"/>
              <a:ext cx="760000" cy="152000"/>
            </a:xfrm>
            <a:prstGeom prst="rect">
              <a:avLst/>
            </a:prstGeom>
            <a:noFill/>
          </p:spPr>
          <p:txBody>
            <a:bodyPr wrap="square" lIns="0" tIns="0" rIns="0" bIns="0" rtlCol="0" anchor="ctr"/>
            <a:lstStyle/>
            <a:p>
              <a:pPr algn="ctr">
                <a:lnSpc>
                  <a:spcPct val="100000"/>
                </a:lnSpc>
              </a:pPr>
              <a:r>
                <a:rPr sz="1368">
                  <a:solidFill>
                    <a:srgbClr val="000000"/>
                  </a:solidFill>
                  <a:latin typeface="Arial"/>
                </a:rPr>
                <a:t>4%</a:t>
              </a:r>
            </a:p>
          </p:txBody>
        </p:sp>
      </p:grpSp>
      <p:grpSp>
        <p:nvGrpSpPr>
          <p:cNvPr id="83" name="Group 82"/>
          <p:cNvGrpSpPr/>
          <p:nvPr/>
        </p:nvGrpSpPr>
        <p:grpSpPr>
          <a:xfrm>
            <a:off x="5743469" y="2271100"/>
            <a:ext cx="547364" cy="2448735"/>
            <a:chOff x="5825953" y="3257546"/>
            <a:chExt cx="547364" cy="2448735"/>
          </a:xfrm>
        </p:grpSpPr>
        <p:sp>
          <p:nvSpPr>
            <p:cNvPr id="84" name="Freeform 83"/>
            <p:cNvSpPr/>
            <p:nvPr/>
          </p:nvSpPr>
          <p:spPr>
            <a:xfrm>
              <a:off x="5825953" y="3257546"/>
              <a:ext cx="547364" cy="2448735"/>
            </a:xfrm>
            <a:custGeom>
              <a:avLst/>
              <a:gdLst/>
              <a:ahLst/>
              <a:cxnLst/>
              <a:rect l="0" t="0" r="0" b="0"/>
              <a:pathLst>
                <a:path w="547364" h="2448735">
                  <a:moveTo>
                    <a:pt x="0" y="0"/>
                  </a:moveTo>
                  <a:lnTo>
                    <a:pt x="547364" y="0"/>
                  </a:lnTo>
                  <a:lnTo>
                    <a:pt x="547364" y="180433"/>
                  </a:lnTo>
                  <a:lnTo>
                    <a:pt x="0" y="180433"/>
                  </a:lnTo>
                  <a:lnTo>
                    <a:pt x="0" y="0"/>
                  </a:lnTo>
                  <a:close/>
                  <a:moveTo>
                    <a:pt x="0" y="252033"/>
                  </a:moveTo>
                  <a:lnTo>
                    <a:pt x="0" y="432467"/>
                  </a:lnTo>
                  <a:lnTo>
                    <a:pt x="547364" y="432467"/>
                  </a:lnTo>
                  <a:lnTo>
                    <a:pt x="547364" y="252033"/>
                  </a:lnTo>
                  <a:lnTo>
                    <a:pt x="0" y="252033"/>
                  </a:lnTo>
                  <a:close/>
                  <a:moveTo>
                    <a:pt x="0" y="504067"/>
                  </a:moveTo>
                  <a:lnTo>
                    <a:pt x="0" y="684500"/>
                  </a:lnTo>
                  <a:lnTo>
                    <a:pt x="547364" y="684500"/>
                  </a:lnTo>
                  <a:lnTo>
                    <a:pt x="547364" y="504067"/>
                  </a:lnTo>
                  <a:lnTo>
                    <a:pt x="0" y="504067"/>
                  </a:lnTo>
                  <a:close/>
                  <a:moveTo>
                    <a:pt x="0" y="756101"/>
                  </a:moveTo>
                  <a:lnTo>
                    <a:pt x="0" y="936533"/>
                  </a:lnTo>
                  <a:lnTo>
                    <a:pt x="547364" y="936533"/>
                  </a:lnTo>
                  <a:lnTo>
                    <a:pt x="547364" y="756101"/>
                  </a:lnTo>
                  <a:lnTo>
                    <a:pt x="0" y="756101"/>
                  </a:lnTo>
                  <a:close/>
                  <a:moveTo>
                    <a:pt x="0" y="1008132"/>
                  </a:moveTo>
                  <a:lnTo>
                    <a:pt x="0" y="1188564"/>
                  </a:lnTo>
                  <a:lnTo>
                    <a:pt x="547364" y="1188564"/>
                  </a:lnTo>
                  <a:lnTo>
                    <a:pt x="547364" y="1008132"/>
                  </a:lnTo>
                  <a:lnTo>
                    <a:pt x="0" y="1008132"/>
                  </a:lnTo>
                  <a:close/>
                  <a:moveTo>
                    <a:pt x="0" y="1260171"/>
                  </a:moveTo>
                  <a:lnTo>
                    <a:pt x="0" y="1440603"/>
                  </a:lnTo>
                  <a:lnTo>
                    <a:pt x="547364" y="1440603"/>
                  </a:lnTo>
                  <a:lnTo>
                    <a:pt x="547364" y="1260171"/>
                  </a:lnTo>
                  <a:lnTo>
                    <a:pt x="0" y="1260171"/>
                  </a:lnTo>
                  <a:close/>
                  <a:moveTo>
                    <a:pt x="0" y="1512202"/>
                  </a:moveTo>
                  <a:lnTo>
                    <a:pt x="0" y="1692634"/>
                  </a:lnTo>
                  <a:lnTo>
                    <a:pt x="547364" y="1692634"/>
                  </a:lnTo>
                  <a:lnTo>
                    <a:pt x="547364" y="1512202"/>
                  </a:lnTo>
                  <a:lnTo>
                    <a:pt x="0" y="1512202"/>
                  </a:lnTo>
                  <a:close/>
                  <a:moveTo>
                    <a:pt x="0" y="1764234"/>
                  </a:moveTo>
                  <a:lnTo>
                    <a:pt x="0" y="1944665"/>
                  </a:lnTo>
                  <a:lnTo>
                    <a:pt x="547364" y="1944665"/>
                  </a:lnTo>
                  <a:lnTo>
                    <a:pt x="547364" y="1764234"/>
                  </a:lnTo>
                  <a:lnTo>
                    <a:pt x="0" y="1764234"/>
                  </a:lnTo>
                  <a:close/>
                  <a:moveTo>
                    <a:pt x="0" y="2016272"/>
                  </a:moveTo>
                  <a:lnTo>
                    <a:pt x="0" y="2196704"/>
                  </a:lnTo>
                  <a:lnTo>
                    <a:pt x="547364" y="2196704"/>
                  </a:lnTo>
                  <a:lnTo>
                    <a:pt x="547364" y="2016272"/>
                  </a:lnTo>
                  <a:lnTo>
                    <a:pt x="0" y="2016272"/>
                  </a:lnTo>
                  <a:close/>
                  <a:moveTo>
                    <a:pt x="0" y="2268304"/>
                  </a:moveTo>
                  <a:lnTo>
                    <a:pt x="0" y="2448735"/>
                  </a:lnTo>
                  <a:lnTo>
                    <a:pt x="547364" y="2448735"/>
                  </a:lnTo>
                  <a:lnTo>
                    <a:pt x="547364" y="2268304"/>
                  </a:lnTo>
                  <a:lnTo>
                    <a:pt x="0" y="2268304"/>
                  </a:lnTo>
                  <a:close/>
                </a:path>
              </a:pathLst>
            </a:custGeom>
            <a:solidFill>
              <a:srgbClr val="EEEEEE"/>
            </a:solidFill>
            <a:ln w="7600" cap="flat">
              <a:solidFill>
                <a:srgbClr val="EEEEEE"/>
              </a:solidFill>
              <a:bevel/>
            </a:ln>
          </p:spPr>
        </p:sp>
        <p:sp>
          <p:nvSpPr>
            <p:cNvPr id="85" name="Freeform 84"/>
            <p:cNvSpPr/>
            <p:nvPr/>
          </p:nvSpPr>
          <p:spPr>
            <a:xfrm>
              <a:off x="5825953" y="3257546"/>
              <a:ext cx="547364" cy="2448735"/>
            </a:xfrm>
            <a:custGeom>
              <a:avLst/>
              <a:gdLst/>
              <a:ahLst/>
              <a:cxnLst/>
              <a:rect l="0" t="0" r="0" b="0"/>
              <a:pathLst>
                <a:path w="547364" h="2448735">
                  <a:moveTo>
                    <a:pt x="0" y="2105177"/>
                  </a:moveTo>
                  <a:lnTo>
                    <a:pt x="0" y="2196704"/>
                  </a:lnTo>
                  <a:lnTo>
                    <a:pt x="547364" y="2196704"/>
                  </a:lnTo>
                  <a:lnTo>
                    <a:pt x="547364" y="2105177"/>
                  </a:lnTo>
                  <a:moveTo>
                    <a:pt x="0" y="2268304"/>
                  </a:moveTo>
                  <a:lnTo>
                    <a:pt x="0" y="2448735"/>
                  </a:lnTo>
                  <a:lnTo>
                    <a:pt x="547364" y="2448735"/>
                  </a:lnTo>
                  <a:lnTo>
                    <a:pt x="547364" y="2268304"/>
                  </a:lnTo>
                  <a:lnTo>
                    <a:pt x="0" y="2268304"/>
                  </a:lnTo>
                </a:path>
              </a:pathLst>
            </a:custGeom>
            <a:solidFill>
              <a:srgbClr val="FFAF00"/>
            </a:solidFill>
            <a:ln w="7600" cap="flat">
              <a:solidFill>
                <a:srgbClr val="FFAF00"/>
              </a:solidFill>
              <a:bevel/>
            </a:ln>
          </p:spPr>
        </p:sp>
        <p:sp>
          <p:nvSpPr>
            <p:cNvPr id="86" name="Text 166"/>
            <p:cNvSpPr txBox="1"/>
            <p:nvPr/>
          </p:nvSpPr>
          <p:spPr>
            <a:xfrm>
              <a:off x="5719635" y="5721482"/>
              <a:ext cx="760000" cy="152000"/>
            </a:xfrm>
            <a:prstGeom prst="rect">
              <a:avLst/>
            </a:prstGeom>
            <a:noFill/>
          </p:spPr>
          <p:txBody>
            <a:bodyPr wrap="square" lIns="0" tIns="0" rIns="0" bIns="0" rtlCol="0" anchor="ctr"/>
            <a:lstStyle/>
            <a:p>
              <a:pPr algn="ctr">
                <a:lnSpc>
                  <a:spcPct val="100000"/>
                </a:lnSpc>
              </a:pPr>
              <a:r>
                <a:rPr sz="1368">
                  <a:solidFill>
                    <a:srgbClr val="000000"/>
                  </a:solidFill>
                  <a:latin typeface="Arial"/>
                </a:rPr>
                <a:t>14%</a:t>
              </a:r>
            </a:p>
          </p:txBody>
        </p:sp>
      </p:grpSp>
      <p:grpSp>
        <p:nvGrpSpPr>
          <p:cNvPr id="87" name="Group 86"/>
          <p:cNvGrpSpPr/>
          <p:nvPr/>
        </p:nvGrpSpPr>
        <p:grpSpPr>
          <a:xfrm>
            <a:off x="6391666" y="2271100"/>
            <a:ext cx="547364" cy="2448735"/>
            <a:chOff x="6474150" y="3257546"/>
            <a:chExt cx="547364" cy="2448735"/>
          </a:xfrm>
        </p:grpSpPr>
        <p:sp>
          <p:nvSpPr>
            <p:cNvPr id="88" name="Freeform 87"/>
            <p:cNvSpPr/>
            <p:nvPr/>
          </p:nvSpPr>
          <p:spPr>
            <a:xfrm>
              <a:off x="6474150" y="3257546"/>
              <a:ext cx="547364" cy="2448735"/>
            </a:xfrm>
            <a:custGeom>
              <a:avLst/>
              <a:gdLst/>
              <a:ahLst/>
              <a:cxnLst/>
              <a:rect l="0" t="0" r="0" b="0"/>
              <a:pathLst>
                <a:path w="547364" h="2448735">
                  <a:moveTo>
                    <a:pt x="0" y="0"/>
                  </a:moveTo>
                  <a:lnTo>
                    <a:pt x="547364" y="0"/>
                  </a:lnTo>
                  <a:lnTo>
                    <a:pt x="547364" y="180433"/>
                  </a:lnTo>
                  <a:lnTo>
                    <a:pt x="0" y="180433"/>
                  </a:lnTo>
                  <a:lnTo>
                    <a:pt x="0" y="0"/>
                  </a:lnTo>
                  <a:close/>
                  <a:moveTo>
                    <a:pt x="0" y="252033"/>
                  </a:moveTo>
                  <a:lnTo>
                    <a:pt x="0" y="432467"/>
                  </a:lnTo>
                  <a:lnTo>
                    <a:pt x="547364" y="432467"/>
                  </a:lnTo>
                  <a:lnTo>
                    <a:pt x="547364" y="252033"/>
                  </a:lnTo>
                  <a:lnTo>
                    <a:pt x="0" y="252033"/>
                  </a:lnTo>
                  <a:close/>
                  <a:moveTo>
                    <a:pt x="0" y="504067"/>
                  </a:moveTo>
                  <a:lnTo>
                    <a:pt x="0" y="684500"/>
                  </a:lnTo>
                  <a:lnTo>
                    <a:pt x="547364" y="684500"/>
                  </a:lnTo>
                  <a:lnTo>
                    <a:pt x="547364" y="504067"/>
                  </a:lnTo>
                  <a:lnTo>
                    <a:pt x="0" y="504067"/>
                  </a:lnTo>
                  <a:close/>
                  <a:moveTo>
                    <a:pt x="0" y="756101"/>
                  </a:moveTo>
                  <a:lnTo>
                    <a:pt x="0" y="936533"/>
                  </a:lnTo>
                  <a:lnTo>
                    <a:pt x="547364" y="936533"/>
                  </a:lnTo>
                  <a:lnTo>
                    <a:pt x="547364" y="756101"/>
                  </a:lnTo>
                  <a:lnTo>
                    <a:pt x="0" y="756101"/>
                  </a:lnTo>
                  <a:close/>
                  <a:moveTo>
                    <a:pt x="0" y="1008132"/>
                  </a:moveTo>
                  <a:lnTo>
                    <a:pt x="0" y="1188564"/>
                  </a:lnTo>
                  <a:lnTo>
                    <a:pt x="547364" y="1188564"/>
                  </a:lnTo>
                  <a:lnTo>
                    <a:pt x="547364" y="1008132"/>
                  </a:lnTo>
                  <a:lnTo>
                    <a:pt x="0" y="1008132"/>
                  </a:lnTo>
                  <a:close/>
                  <a:moveTo>
                    <a:pt x="0" y="1260171"/>
                  </a:moveTo>
                  <a:lnTo>
                    <a:pt x="0" y="1440603"/>
                  </a:lnTo>
                  <a:lnTo>
                    <a:pt x="547364" y="1440603"/>
                  </a:lnTo>
                  <a:lnTo>
                    <a:pt x="547364" y="1260171"/>
                  </a:lnTo>
                  <a:lnTo>
                    <a:pt x="0" y="1260171"/>
                  </a:lnTo>
                  <a:close/>
                  <a:moveTo>
                    <a:pt x="0" y="1512202"/>
                  </a:moveTo>
                  <a:lnTo>
                    <a:pt x="0" y="1692634"/>
                  </a:lnTo>
                  <a:lnTo>
                    <a:pt x="547364" y="1692634"/>
                  </a:lnTo>
                  <a:lnTo>
                    <a:pt x="547364" y="1512202"/>
                  </a:lnTo>
                  <a:lnTo>
                    <a:pt x="0" y="1512202"/>
                  </a:lnTo>
                  <a:close/>
                  <a:moveTo>
                    <a:pt x="0" y="1764234"/>
                  </a:moveTo>
                  <a:lnTo>
                    <a:pt x="0" y="1944665"/>
                  </a:lnTo>
                  <a:lnTo>
                    <a:pt x="547364" y="1944665"/>
                  </a:lnTo>
                  <a:lnTo>
                    <a:pt x="547364" y="1764234"/>
                  </a:lnTo>
                  <a:lnTo>
                    <a:pt x="0" y="1764234"/>
                  </a:lnTo>
                  <a:close/>
                  <a:moveTo>
                    <a:pt x="0" y="2016272"/>
                  </a:moveTo>
                  <a:lnTo>
                    <a:pt x="0" y="2196704"/>
                  </a:lnTo>
                  <a:lnTo>
                    <a:pt x="547364" y="2196704"/>
                  </a:lnTo>
                  <a:lnTo>
                    <a:pt x="547364" y="2016272"/>
                  </a:lnTo>
                  <a:lnTo>
                    <a:pt x="0" y="2016272"/>
                  </a:lnTo>
                  <a:close/>
                  <a:moveTo>
                    <a:pt x="0" y="2268304"/>
                  </a:moveTo>
                  <a:lnTo>
                    <a:pt x="0" y="2448735"/>
                  </a:lnTo>
                  <a:lnTo>
                    <a:pt x="547364" y="2448735"/>
                  </a:lnTo>
                  <a:lnTo>
                    <a:pt x="547364" y="2268304"/>
                  </a:lnTo>
                  <a:lnTo>
                    <a:pt x="0" y="2268304"/>
                  </a:lnTo>
                  <a:close/>
                </a:path>
              </a:pathLst>
            </a:custGeom>
            <a:solidFill>
              <a:srgbClr val="EEEEEE"/>
            </a:solidFill>
            <a:ln w="7600" cap="flat">
              <a:solidFill>
                <a:srgbClr val="EEEEEE"/>
              </a:solidFill>
              <a:bevel/>
            </a:ln>
          </p:spPr>
        </p:sp>
        <p:sp>
          <p:nvSpPr>
            <p:cNvPr id="89" name="Freeform 88"/>
            <p:cNvSpPr/>
            <p:nvPr/>
          </p:nvSpPr>
          <p:spPr>
            <a:xfrm>
              <a:off x="6474150" y="3257546"/>
              <a:ext cx="547364" cy="2448735"/>
            </a:xfrm>
            <a:custGeom>
              <a:avLst/>
              <a:gdLst/>
              <a:ahLst/>
              <a:cxnLst/>
              <a:rect l="0" t="0" r="0" b="0"/>
              <a:pathLst>
                <a:path w="547364" h="2448735">
                  <a:moveTo>
                    <a:pt x="0" y="1552452"/>
                  </a:moveTo>
                  <a:lnTo>
                    <a:pt x="0" y="1692634"/>
                  </a:lnTo>
                  <a:lnTo>
                    <a:pt x="547364" y="1692634"/>
                  </a:lnTo>
                  <a:lnTo>
                    <a:pt x="547364" y="1552452"/>
                  </a:lnTo>
                  <a:moveTo>
                    <a:pt x="0" y="1764234"/>
                  </a:moveTo>
                  <a:lnTo>
                    <a:pt x="0" y="1944665"/>
                  </a:lnTo>
                  <a:lnTo>
                    <a:pt x="547364" y="1944665"/>
                  </a:lnTo>
                  <a:lnTo>
                    <a:pt x="547364" y="1764234"/>
                  </a:lnTo>
                  <a:lnTo>
                    <a:pt x="0" y="1764234"/>
                  </a:lnTo>
                  <a:moveTo>
                    <a:pt x="0" y="2016272"/>
                  </a:moveTo>
                  <a:lnTo>
                    <a:pt x="0" y="2196704"/>
                  </a:lnTo>
                  <a:lnTo>
                    <a:pt x="547364" y="2196704"/>
                  </a:lnTo>
                  <a:lnTo>
                    <a:pt x="547364" y="2016272"/>
                  </a:lnTo>
                  <a:lnTo>
                    <a:pt x="0" y="2016272"/>
                  </a:lnTo>
                  <a:moveTo>
                    <a:pt x="0" y="2268304"/>
                  </a:moveTo>
                  <a:lnTo>
                    <a:pt x="0" y="2448735"/>
                  </a:lnTo>
                  <a:lnTo>
                    <a:pt x="547364" y="2448735"/>
                  </a:lnTo>
                  <a:lnTo>
                    <a:pt x="547364" y="2268304"/>
                  </a:lnTo>
                  <a:lnTo>
                    <a:pt x="0" y="2268304"/>
                  </a:lnTo>
                </a:path>
              </a:pathLst>
            </a:custGeom>
            <a:solidFill>
              <a:srgbClr val="DD7195"/>
            </a:solidFill>
            <a:ln w="7600" cap="flat">
              <a:solidFill>
                <a:srgbClr val="DD7195"/>
              </a:solidFill>
              <a:bevel/>
            </a:ln>
          </p:spPr>
        </p:sp>
        <p:sp>
          <p:nvSpPr>
            <p:cNvPr id="90" name="Text 167"/>
            <p:cNvSpPr txBox="1"/>
            <p:nvPr/>
          </p:nvSpPr>
          <p:spPr>
            <a:xfrm>
              <a:off x="6367832" y="5721482"/>
              <a:ext cx="760000" cy="152000"/>
            </a:xfrm>
            <a:prstGeom prst="rect">
              <a:avLst/>
            </a:prstGeom>
            <a:noFill/>
          </p:spPr>
          <p:txBody>
            <a:bodyPr wrap="square" lIns="0" tIns="0" rIns="0" bIns="0" rtlCol="0" anchor="ctr"/>
            <a:lstStyle/>
            <a:p>
              <a:pPr algn="ctr">
                <a:lnSpc>
                  <a:spcPct val="100000"/>
                </a:lnSpc>
              </a:pPr>
              <a:r>
                <a:rPr sz="1368">
                  <a:solidFill>
                    <a:srgbClr val="000000"/>
                  </a:solidFill>
                  <a:latin typeface="Arial"/>
                </a:rPr>
                <a:t>37%</a:t>
              </a:r>
            </a:p>
          </p:txBody>
        </p:sp>
      </p:grpSp>
      <p:grpSp>
        <p:nvGrpSpPr>
          <p:cNvPr id="91" name="Group 90"/>
          <p:cNvGrpSpPr/>
          <p:nvPr/>
        </p:nvGrpSpPr>
        <p:grpSpPr>
          <a:xfrm>
            <a:off x="7039854" y="2271100"/>
            <a:ext cx="547364" cy="2448735"/>
            <a:chOff x="7122338" y="3257546"/>
            <a:chExt cx="547364" cy="2448735"/>
          </a:xfrm>
        </p:grpSpPr>
        <p:sp>
          <p:nvSpPr>
            <p:cNvPr id="92" name="Freeform 91"/>
            <p:cNvSpPr/>
            <p:nvPr/>
          </p:nvSpPr>
          <p:spPr>
            <a:xfrm>
              <a:off x="7122338" y="3257546"/>
              <a:ext cx="547364" cy="2448735"/>
            </a:xfrm>
            <a:custGeom>
              <a:avLst/>
              <a:gdLst/>
              <a:ahLst/>
              <a:cxnLst/>
              <a:rect l="0" t="0" r="0" b="0"/>
              <a:pathLst>
                <a:path w="547364" h="2448735">
                  <a:moveTo>
                    <a:pt x="0" y="0"/>
                  </a:moveTo>
                  <a:lnTo>
                    <a:pt x="547364" y="0"/>
                  </a:lnTo>
                  <a:lnTo>
                    <a:pt x="547364" y="180433"/>
                  </a:lnTo>
                  <a:lnTo>
                    <a:pt x="0" y="180433"/>
                  </a:lnTo>
                  <a:lnTo>
                    <a:pt x="0" y="0"/>
                  </a:lnTo>
                  <a:close/>
                  <a:moveTo>
                    <a:pt x="0" y="252033"/>
                  </a:moveTo>
                  <a:lnTo>
                    <a:pt x="0" y="432467"/>
                  </a:lnTo>
                  <a:lnTo>
                    <a:pt x="547364" y="432467"/>
                  </a:lnTo>
                  <a:lnTo>
                    <a:pt x="547364" y="252033"/>
                  </a:lnTo>
                  <a:lnTo>
                    <a:pt x="0" y="252033"/>
                  </a:lnTo>
                  <a:close/>
                  <a:moveTo>
                    <a:pt x="0" y="504067"/>
                  </a:moveTo>
                  <a:lnTo>
                    <a:pt x="0" y="684500"/>
                  </a:lnTo>
                  <a:lnTo>
                    <a:pt x="547364" y="684500"/>
                  </a:lnTo>
                  <a:lnTo>
                    <a:pt x="547364" y="504067"/>
                  </a:lnTo>
                  <a:lnTo>
                    <a:pt x="0" y="504067"/>
                  </a:lnTo>
                  <a:close/>
                  <a:moveTo>
                    <a:pt x="0" y="756101"/>
                  </a:moveTo>
                  <a:lnTo>
                    <a:pt x="0" y="936533"/>
                  </a:lnTo>
                  <a:lnTo>
                    <a:pt x="547364" y="936533"/>
                  </a:lnTo>
                  <a:lnTo>
                    <a:pt x="547364" y="756101"/>
                  </a:lnTo>
                  <a:lnTo>
                    <a:pt x="0" y="756101"/>
                  </a:lnTo>
                  <a:close/>
                  <a:moveTo>
                    <a:pt x="0" y="1008132"/>
                  </a:moveTo>
                  <a:lnTo>
                    <a:pt x="0" y="1188564"/>
                  </a:lnTo>
                  <a:lnTo>
                    <a:pt x="547364" y="1188564"/>
                  </a:lnTo>
                  <a:lnTo>
                    <a:pt x="547364" y="1008132"/>
                  </a:lnTo>
                  <a:lnTo>
                    <a:pt x="0" y="1008132"/>
                  </a:lnTo>
                  <a:close/>
                  <a:moveTo>
                    <a:pt x="0" y="1260171"/>
                  </a:moveTo>
                  <a:lnTo>
                    <a:pt x="0" y="1440603"/>
                  </a:lnTo>
                  <a:lnTo>
                    <a:pt x="547364" y="1440603"/>
                  </a:lnTo>
                  <a:lnTo>
                    <a:pt x="547364" y="1260171"/>
                  </a:lnTo>
                  <a:lnTo>
                    <a:pt x="0" y="1260171"/>
                  </a:lnTo>
                  <a:close/>
                  <a:moveTo>
                    <a:pt x="0" y="1512202"/>
                  </a:moveTo>
                  <a:lnTo>
                    <a:pt x="0" y="1692634"/>
                  </a:lnTo>
                  <a:lnTo>
                    <a:pt x="547364" y="1692634"/>
                  </a:lnTo>
                  <a:lnTo>
                    <a:pt x="547364" y="1512202"/>
                  </a:lnTo>
                  <a:lnTo>
                    <a:pt x="0" y="1512202"/>
                  </a:lnTo>
                  <a:close/>
                  <a:moveTo>
                    <a:pt x="0" y="1764234"/>
                  </a:moveTo>
                  <a:lnTo>
                    <a:pt x="0" y="1944665"/>
                  </a:lnTo>
                  <a:lnTo>
                    <a:pt x="547364" y="1944665"/>
                  </a:lnTo>
                  <a:lnTo>
                    <a:pt x="547364" y="1764234"/>
                  </a:lnTo>
                  <a:lnTo>
                    <a:pt x="0" y="1764234"/>
                  </a:lnTo>
                  <a:close/>
                  <a:moveTo>
                    <a:pt x="0" y="2016272"/>
                  </a:moveTo>
                  <a:lnTo>
                    <a:pt x="0" y="2196704"/>
                  </a:lnTo>
                  <a:lnTo>
                    <a:pt x="547364" y="2196704"/>
                  </a:lnTo>
                  <a:lnTo>
                    <a:pt x="547364" y="2016272"/>
                  </a:lnTo>
                  <a:lnTo>
                    <a:pt x="0" y="2016272"/>
                  </a:lnTo>
                  <a:close/>
                  <a:moveTo>
                    <a:pt x="0" y="2268304"/>
                  </a:moveTo>
                  <a:lnTo>
                    <a:pt x="0" y="2448735"/>
                  </a:lnTo>
                  <a:lnTo>
                    <a:pt x="547364" y="2448735"/>
                  </a:lnTo>
                  <a:lnTo>
                    <a:pt x="547364" y="2268304"/>
                  </a:lnTo>
                  <a:lnTo>
                    <a:pt x="0" y="2268304"/>
                  </a:lnTo>
                  <a:close/>
                </a:path>
              </a:pathLst>
            </a:custGeom>
            <a:solidFill>
              <a:srgbClr val="EEEEEE"/>
            </a:solidFill>
            <a:ln w="7600" cap="flat">
              <a:solidFill>
                <a:srgbClr val="EEEEEE"/>
              </a:solidFill>
              <a:bevel/>
            </a:ln>
          </p:spPr>
        </p:sp>
        <p:sp>
          <p:nvSpPr>
            <p:cNvPr id="93" name="Freeform 92"/>
            <p:cNvSpPr/>
            <p:nvPr/>
          </p:nvSpPr>
          <p:spPr>
            <a:xfrm>
              <a:off x="7122338" y="3257546"/>
              <a:ext cx="547364" cy="2448735"/>
            </a:xfrm>
            <a:custGeom>
              <a:avLst/>
              <a:gdLst/>
              <a:ahLst/>
              <a:cxnLst/>
              <a:rect l="0" t="0" r="0" b="0"/>
              <a:pathLst>
                <a:path w="547364" h="2448735">
                  <a:moveTo>
                    <a:pt x="0" y="1165544"/>
                  </a:moveTo>
                  <a:lnTo>
                    <a:pt x="0" y="1188564"/>
                  </a:lnTo>
                  <a:lnTo>
                    <a:pt x="547364" y="1188564"/>
                  </a:lnTo>
                  <a:lnTo>
                    <a:pt x="547364" y="1165544"/>
                  </a:lnTo>
                  <a:moveTo>
                    <a:pt x="0" y="1260171"/>
                  </a:moveTo>
                  <a:lnTo>
                    <a:pt x="0" y="1440603"/>
                  </a:lnTo>
                  <a:lnTo>
                    <a:pt x="547364" y="1440603"/>
                  </a:lnTo>
                  <a:lnTo>
                    <a:pt x="547364" y="1260171"/>
                  </a:lnTo>
                  <a:lnTo>
                    <a:pt x="0" y="1260171"/>
                  </a:lnTo>
                  <a:moveTo>
                    <a:pt x="0" y="1512202"/>
                  </a:moveTo>
                  <a:lnTo>
                    <a:pt x="0" y="1692634"/>
                  </a:lnTo>
                  <a:lnTo>
                    <a:pt x="547364" y="1692634"/>
                  </a:lnTo>
                  <a:lnTo>
                    <a:pt x="547364" y="1512202"/>
                  </a:lnTo>
                  <a:lnTo>
                    <a:pt x="0" y="1512202"/>
                  </a:lnTo>
                  <a:moveTo>
                    <a:pt x="0" y="1764234"/>
                  </a:moveTo>
                  <a:lnTo>
                    <a:pt x="0" y="1944665"/>
                  </a:lnTo>
                  <a:lnTo>
                    <a:pt x="547364" y="1944665"/>
                  </a:lnTo>
                  <a:lnTo>
                    <a:pt x="547364" y="1764234"/>
                  </a:lnTo>
                  <a:lnTo>
                    <a:pt x="0" y="1764234"/>
                  </a:lnTo>
                  <a:moveTo>
                    <a:pt x="0" y="2016272"/>
                  </a:moveTo>
                  <a:lnTo>
                    <a:pt x="0" y="2196704"/>
                  </a:lnTo>
                  <a:lnTo>
                    <a:pt x="547364" y="2196704"/>
                  </a:lnTo>
                  <a:lnTo>
                    <a:pt x="547364" y="2016272"/>
                  </a:lnTo>
                  <a:lnTo>
                    <a:pt x="0" y="2016272"/>
                  </a:lnTo>
                  <a:moveTo>
                    <a:pt x="0" y="2268304"/>
                  </a:moveTo>
                  <a:lnTo>
                    <a:pt x="0" y="2448735"/>
                  </a:lnTo>
                  <a:lnTo>
                    <a:pt x="547364" y="2448735"/>
                  </a:lnTo>
                  <a:lnTo>
                    <a:pt x="547364" y="2268304"/>
                  </a:lnTo>
                  <a:lnTo>
                    <a:pt x="0" y="2268304"/>
                  </a:lnTo>
                </a:path>
              </a:pathLst>
            </a:custGeom>
            <a:solidFill>
              <a:srgbClr val="EE7C31"/>
            </a:solidFill>
            <a:ln w="7600" cap="flat">
              <a:solidFill>
                <a:srgbClr val="EE7C31"/>
              </a:solidFill>
              <a:bevel/>
            </a:ln>
          </p:spPr>
        </p:sp>
        <p:sp>
          <p:nvSpPr>
            <p:cNvPr id="94" name="Text 168"/>
            <p:cNvSpPr txBox="1"/>
            <p:nvPr/>
          </p:nvSpPr>
          <p:spPr>
            <a:xfrm>
              <a:off x="7016020" y="5721482"/>
              <a:ext cx="760000" cy="152000"/>
            </a:xfrm>
            <a:prstGeom prst="rect">
              <a:avLst/>
            </a:prstGeom>
            <a:noFill/>
          </p:spPr>
          <p:txBody>
            <a:bodyPr wrap="square" lIns="0" tIns="0" rIns="0" bIns="0" rtlCol="0" anchor="ctr"/>
            <a:lstStyle/>
            <a:p>
              <a:pPr algn="ctr">
                <a:lnSpc>
                  <a:spcPct val="100000"/>
                </a:lnSpc>
              </a:pPr>
              <a:r>
                <a:rPr sz="1368">
                  <a:solidFill>
                    <a:srgbClr val="000000"/>
                  </a:solidFill>
                  <a:latin typeface="Arial"/>
                </a:rPr>
                <a:t>52%</a:t>
              </a:r>
            </a:p>
          </p:txBody>
        </p:sp>
      </p:grpSp>
      <p:grpSp>
        <p:nvGrpSpPr>
          <p:cNvPr id="95" name="Group 94"/>
          <p:cNvGrpSpPr/>
          <p:nvPr/>
        </p:nvGrpSpPr>
        <p:grpSpPr>
          <a:xfrm>
            <a:off x="7688058" y="2271100"/>
            <a:ext cx="547364" cy="2448735"/>
            <a:chOff x="7770542" y="3257546"/>
            <a:chExt cx="547364" cy="2448735"/>
          </a:xfrm>
        </p:grpSpPr>
        <p:sp>
          <p:nvSpPr>
            <p:cNvPr id="96" name="Freeform 95"/>
            <p:cNvSpPr/>
            <p:nvPr/>
          </p:nvSpPr>
          <p:spPr>
            <a:xfrm>
              <a:off x="7770542" y="3257546"/>
              <a:ext cx="547364" cy="2448735"/>
            </a:xfrm>
            <a:custGeom>
              <a:avLst/>
              <a:gdLst/>
              <a:ahLst/>
              <a:cxnLst/>
              <a:rect l="0" t="0" r="0" b="0"/>
              <a:pathLst>
                <a:path w="547364" h="2448735">
                  <a:moveTo>
                    <a:pt x="0" y="0"/>
                  </a:moveTo>
                  <a:lnTo>
                    <a:pt x="547364" y="0"/>
                  </a:lnTo>
                  <a:lnTo>
                    <a:pt x="547364" y="180433"/>
                  </a:lnTo>
                  <a:lnTo>
                    <a:pt x="0" y="180433"/>
                  </a:lnTo>
                  <a:lnTo>
                    <a:pt x="0" y="0"/>
                  </a:lnTo>
                  <a:close/>
                  <a:moveTo>
                    <a:pt x="0" y="252033"/>
                  </a:moveTo>
                  <a:lnTo>
                    <a:pt x="0" y="432466"/>
                  </a:lnTo>
                  <a:lnTo>
                    <a:pt x="547364" y="432466"/>
                  </a:lnTo>
                  <a:lnTo>
                    <a:pt x="547364" y="252033"/>
                  </a:lnTo>
                  <a:lnTo>
                    <a:pt x="0" y="252033"/>
                  </a:lnTo>
                  <a:close/>
                  <a:moveTo>
                    <a:pt x="0" y="504067"/>
                  </a:moveTo>
                  <a:lnTo>
                    <a:pt x="0" y="684499"/>
                  </a:lnTo>
                  <a:lnTo>
                    <a:pt x="547364" y="684499"/>
                  </a:lnTo>
                  <a:lnTo>
                    <a:pt x="547364" y="504067"/>
                  </a:lnTo>
                  <a:lnTo>
                    <a:pt x="0" y="504067"/>
                  </a:lnTo>
                  <a:close/>
                  <a:moveTo>
                    <a:pt x="0" y="756100"/>
                  </a:moveTo>
                  <a:lnTo>
                    <a:pt x="0" y="936533"/>
                  </a:lnTo>
                  <a:lnTo>
                    <a:pt x="547364" y="936533"/>
                  </a:lnTo>
                  <a:lnTo>
                    <a:pt x="547364" y="756100"/>
                  </a:lnTo>
                  <a:lnTo>
                    <a:pt x="0" y="756100"/>
                  </a:lnTo>
                  <a:close/>
                  <a:moveTo>
                    <a:pt x="0" y="1008132"/>
                  </a:moveTo>
                  <a:lnTo>
                    <a:pt x="0" y="1188564"/>
                  </a:lnTo>
                  <a:lnTo>
                    <a:pt x="547364" y="1188564"/>
                  </a:lnTo>
                  <a:lnTo>
                    <a:pt x="547364" y="1008132"/>
                  </a:lnTo>
                  <a:lnTo>
                    <a:pt x="0" y="1008132"/>
                  </a:lnTo>
                  <a:close/>
                  <a:moveTo>
                    <a:pt x="0" y="1260164"/>
                  </a:moveTo>
                  <a:lnTo>
                    <a:pt x="0" y="1440603"/>
                  </a:lnTo>
                  <a:lnTo>
                    <a:pt x="547364" y="1440603"/>
                  </a:lnTo>
                  <a:lnTo>
                    <a:pt x="547364" y="1260164"/>
                  </a:lnTo>
                  <a:lnTo>
                    <a:pt x="0" y="1260164"/>
                  </a:lnTo>
                  <a:close/>
                  <a:moveTo>
                    <a:pt x="0" y="1512202"/>
                  </a:moveTo>
                  <a:lnTo>
                    <a:pt x="0" y="1692634"/>
                  </a:lnTo>
                  <a:lnTo>
                    <a:pt x="547364" y="1692634"/>
                  </a:lnTo>
                  <a:lnTo>
                    <a:pt x="547364" y="1512202"/>
                  </a:lnTo>
                  <a:lnTo>
                    <a:pt x="0" y="1512202"/>
                  </a:lnTo>
                  <a:close/>
                  <a:moveTo>
                    <a:pt x="0" y="1764234"/>
                  </a:moveTo>
                  <a:lnTo>
                    <a:pt x="0" y="1944665"/>
                  </a:lnTo>
                  <a:lnTo>
                    <a:pt x="547364" y="1944665"/>
                  </a:lnTo>
                  <a:lnTo>
                    <a:pt x="547364" y="1764234"/>
                  </a:lnTo>
                  <a:lnTo>
                    <a:pt x="0" y="1764234"/>
                  </a:lnTo>
                  <a:close/>
                  <a:moveTo>
                    <a:pt x="0" y="2016265"/>
                  </a:moveTo>
                  <a:lnTo>
                    <a:pt x="0" y="2196696"/>
                  </a:lnTo>
                  <a:lnTo>
                    <a:pt x="547364" y="2196696"/>
                  </a:lnTo>
                  <a:lnTo>
                    <a:pt x="547364" y="2016265"/>
                  </a:lnTo>
                  <a:lnTo>
                    <a:pt x="0" y="2016265"/>
                  </a:lnTo>
                  <a:close/>
                  <a:moveTo>
                    <a:pt x="0" y="2268304"/>
                  </a:moveTo>
                  <a:lnTo>
                    <a:pt x="0" y="2448735"/>
                  </a:lnTo>
                  <a:lnTo>
                    <a:pt x="547364" y="2448735"/>
                  </a:lnTo>
                  <a:lnTo>
                    <a:pt x="547364" y="2268304"/>
                  </a:lnTo>
                  <a:lnTo>
                    <a:pt x="0" y="2268304"/>
                  </a:lnTo>
                  <a:close/>
                </a:path>
              </a:pathLst>
            </a:custGeom>
            <a:solidFill>
              <a:srgbClr val="EEEEEE"/>
            </a:solidFill>
            <a:ln w="7600" cap="flat">
              <a:solidFill>
                <a:srgbClr val="EEEEEE"/>
              </a:solidFill>
              <a:bevel/>
            </a:ln>
          </p:spPr>
        </p:sp>
        <p:sp>
          <p:nvSpPr>
            <p:cNvPr id="97" name="Freeform 96"/>
            <p:cNvSpPr/>
            <p:nvPr/>
          </p:nvSpPr>
          <p:spPr>
            <a:xfrm>
              <a:off x="7770542" y="3257546"/>
              <a:ext cx="547364" cy="2448735"/>
            </a:xfrm>
            <a:custGeom>
              <a:avLst/>
              <a:gdLst/>
              <a:ahLst/>
              <a:cxnLst/>
              <a:rect l="0" t="0" r="0" b="0"/>
              <a:pathLst>
                <a:path w="547364" h="2448735">
                  <a:moveTo>
                    <a:pt x="0" y="2016265"/>
                  </a:moveTo>
                  <a:lnTo>
                    <a:pt x="0" y="2196696"/>
                  </a:lnTo>
                  <a:lnTo>
                    <a:pt x="547364" y="2196696"/>
                  </a:lnTo>
                  <a:lnTo>
                    <a:pt x="547364" y="2016265"/>
                  </a:lnTo>
                  <a:lnTo>
                    <a:pt x="0" y="2016265"/>
                  </a:lnTo>
                  <a:moveTo>
                    <a:pt x="0" y="2268304"/>
                  </a:moveTo>
                  <a:lnTo>
                    <a:pt x="0" y="2448735"/>
                  </a:lnTo>
                  <a:lnTo>
                    <a:pt x="547364" y="2448735"/>
                  </a:lnTo>
                  <a:lnTo>
                    <a:pt x="547364" y="2268304"/>
                  </a:lnTo>
                  <a:lnTo>
                    <a:pt x="0" y="2268304"/>
                  </a:lnTo>
                </a:path>
              </a:pathLst>
            </a:custGeom>
            <a:solidFill>
              <a:srgbClr val="1BBC9D"/>
            </a:solidFill>
            <a:ln w="7600" cap="flat">
              <a:solidFill>
                <a:srgbClr val="1BBC9D"/>
              </a:solidFill>
              <a:bevel/>
            </a:ln>
          </p:spPr>
        </p:sp>
        <p:sp>
          <p:nvSpPr>
            <p:cNvPr id="98" name="Text 169"/>
            <p:cNvSpPr txBox="1"/>
            <p:nvPr/>
          </p:nvSpPr>
          <p:spPr>
            <a:xfrm>
              <a:off x="7664224" y="5721482"/>
              <a:ext cx="760000" cy="152000"/>
            </a:xfrm>
            <a:prstGeom prst="rect">
              <a:avLst/>
            </a:prstGeom>
            <a:noFill/>
          </p:spPr>
          <p:txBody>
            <a:bodyPr wrap="square" lIns="0" tIns="0" rIns="0" bIns="0" rtlCol="0" anchor="ctr"/>
            <a:lstStyle/>
            <a:p>
              <a:pPr algn="ctr">
                <a:lnSpc>
                  <a:spcPct val="100000"/>
                </a:lnSpc>
              </a:pPr>
              <a:r>
                <a:rPr sz="1368">
                  <a:solidFill>
                    <a:srgbClr val="000000"/>
                  </a:solidFill>
                  <a:latin typeface="Arial"/>
                </a:rPr>
                <a:t>20%</a:t>
              </a:r>
            </a:p>
          </p:txBody>
        </p:sp>
      </p:grpSp>
      <p:sp>
        <p:nvSpPr>
          <p:cNvPr id="4" name="TextBox 3"/>
          <p:cNvSpPr txBox="1"/>
          <p:nvPr/>
        </p:nvSpPr>
        <p:spPr>
          <a:xfrm>
            <a:off x="4203998" y="4942975"/>
            <a:ext cx="1160090" cy="307777"/>
          </a:xfrm>
          <a:prstGeom prst="rect">
            <a:avLst/>
          </a:prstGeom>
          <a:noFill/>
        </p:spPr>
        <p:txBody>
          <a:bodyPr wrap="square" rtlCol="0">
            <a:spAutoFit/>
          </a:bodyPr>
          <a:lstStyle/>
          <a:p>
            <a:r>
              <a:rPr lang="fr-FR" sz="1400" dirty="0" smtClean="0"/>
              <a:t>(à Tanger)</a:t>
            </a:r>
            <a:endParaRPr lang="fr-FR" sz="1400" dirty="0"/>
          </a:p>
        </p:txBody>
      </p:sp>
    </p:spTree>
    <p:extLst>
      <p:ext uri="{BB962C8B-B14F-4D97-AF65-F5344CB8AC3E}">
        <p14:creationId xmlns:p14="http://schemas.microsoft.com/office/powerpoint/2010/main" val="2127405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3"/>
                                        </p:tgtEl>
                                        <p:attrNameLst>
                                          <p:attrName>style.visibility</p:attrName>
                                        </p:attrNameLst>
                                      </p:cBhvr>
                                      <p:to>
                                        <p:strVal val="visible"/>
                                      </p:to>
                                    </p:set>
                                    <p:animEffect transition="in" filter="randombar(horizontal)">
                                      <p:cBhvr>
                                        <p:cTn id="7" dur="500"/>
                                        <p:tgtEl>
                                          <p:spTgt spid="19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94"/>
                                        </p:tgtEl>
                                        <p:attrNameLst>
                                          <p:attrName>style.visibility</p:attrName>
                                        </p:attrNameLst>
                                      </p:cBhvr>
                                      <p:to>
                                        <p:strVal val="visible"/>
                                      </p:to>
                                    </p:set>
                                    <p:animEffect transition="in" filter="randombar(horizontal)">
                                      <p:cBhvr>
                                        <p:cTn id="10" dur="500"/>
                                        <p:tgtEl>
                                          <p:spTgt spid="19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95"/>
                                        </p:tgtEl>
                                        <p:attrNameLst>
                                          <p:attrName>style.visibility</p:attrName>
                                        </p:attrNameLst>
                                      </p:cBhvr>
                                      <p:to>
                                        <p:strVal val="visible"/>
                                      </p:to>
                                    </p:set>
                                    <p:animEffect transition="in" filter="randombar(horizontal)">
                                      <p:cBhvr>
                                        <p:cTn id="13" dur="500"/>
                                        <p:tgtEl>
                                          <p:spTgt spid="19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96"/>
                                        </p:tgtEl>
                                        <p:attrNameLst>
                                          <p:attrName>style.visibility</p:attrName>
                                        </p:attrNameLst>
                                      </p:cBhvr>
                                      <p:to>
                                        <p:strVal val="visible"/>
                                      </p:to>
                                    </p:set>
                                    <p:animEffect transition="in" filter="randombar(horizontal)">
                                      <p:cBhvr>
                                        <p:cTn id="16" dur="500"/>
                                        <p:tgtEl>
                                          <p:spTgt spid="19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97"/>
                                        </p:tgtEl>
                                        <p:attrNameLst>
                                          <p:attrName>style.visibility</p:attrName>
                                        </p:attrNameLst>
                                      </p:cBhvr>
                                      <p:to>
                                        <p:strVal val="visible"/>
                                      </p:to>
                                    </p:set>
                                    <p:animEffect transition="in" filter="randombar(horizontal)">
                                      <p:cBhvr>
                                        <p:cTn id="19" dur="500"/>
                                        <p:tgtEl>
                                          <p:spTgt spid="19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06"/>
                                        </p:tgtEl>
                                        <p:attrNameLst>
                                          <p:attrName>style.visibility</p:attrName>
                                        </p:attrNameLst>
                                      </p:cBhvr>
                                      <p:to>
                                        <p:strVal val="visible"/>
                                      </p:to>
                                    </p:set>
                                    <p:animEffect transition="in" filter="randombar(horizontal)">
                                      <p:cBhvr>
                                        <p:cTn id="22" dur="500"/>
                                        <p:tgtEl>
                                          <p:spTgt spid="20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randombar(horizontal)">
                                      <p:cBhvr>
                                        <p:cTn id="25" dur="500"/>
                                        <p:tgtEl>
                                          <p:spTgt spid="3"/>
                                        </p:tgtEl>
                                      </p:cBhvr>
                                    </p:animEffect>
                                  </p:childTnLst>
                                </p:cTn>
                              </p:par>
                              <p:par>
                                <p:cTn id="26" presetID="14" presetClass="entr" presetSubtype="1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randombar(horizontal)">
                                      <p:cBhvr>
                                        <p:cTn id="28" dur="500"/>
                                        <p:tgtEl>
                                          <p:spTgt spid="53"/>
                                        </p:tgtEl>
                                      </p:cBhvr>
                                    </p:animEffect>
                                  </p:childTnLst>
                                </p:cTn>
                              </p:par>
                              <p:par>
                                <p:cTn id="29" presetID="14" presetClass="entr" presetSubtype="1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randombar(horizontal)">
                                      <p:cBhvr>
                                        <p:cTn id="31" dur="500"/>
                                        <p:tgtEl>
                                          <p:spTgt spid="57"/>
                                        </p:tgtEl>
                                      </p:cBhvr>
                                    </p:animEffect>
                                  </p:childTnLst>
                                </p:cTn>
                              </p:par>
                              <p:par>
                                <p:cTn id="32" presetID="14" presetClass="entr" presetSubtype="10"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randombar(horizontal)">
                                      <p:cBhvr>
                                        <p:cTn id="34" dur="500"/>
                                        <p:tgtEl>
                                          <p:spTgt spid="61"/>
                                        </p:tgtEl>
                                      </p:cBhvr>
                                    </p:animEffect>
                                  </p:childTnLst>
                                </p:cTn>
                              </p:par>
                              <p:par>
                                <p:cTn id="35" presetID="14" presetClass="entr" presetSubtype="10" fill="hold"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randombar(horizontal)">
                                      <p:cBhvr>
                                        <p:cTn id="37" dur="500"/>
                                        <p:tgtEl>
                                          <p:spTgt spid="65"/>
                                        </p:tgtEl>
                                      </p:cBhvr>
                                    </p:animEffect>
                                  </p:childTnLst>
                                </p:cTn>
                              </p:par>
                              <p:par>
                                <p:cTn id="38" presetID="14" presetClass="entr" presetSubtype="10" fill="hold" nodeType="with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randombar(horizontal)">
                                      <p:cBhvr>
                                        <p:cTn id="40" dur="500"/>
                                        <p:tgtEl>
                                          <p:spTgt spid="69"/>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randombar(horizontal)">
                                      <p:cBhvr>
                                        <p:cTn id="43" dur="500"/>
                                        <p:tgtEl>
                                          <p:spTgt spid="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03"/>
                                        </p:tgtEl>
                                        <p:attrNameLst>
                                          <p:attrName>style.visibility</p:attrName>
                                        </p:attrNameLst>
                                      </p:cBhvr>
                                      <p:to>
                                        <p:strVal val="visible"/>
                                      </p:to>
                                    </p:set>
                                    <p:animEffect transition="in" filter="randombar(horizontal)">
                                      <p:cBhvr>
                                        <p:cTn id="46" dur="500"/>
                                        <p:tgtEl>
                                          <p:spTgt spid="203"/>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207"/>
                                        </p:tgtEl>
                                        <p:attrNameLst>
                                          <p:attrName>style.visibility</p:attrName>
                                        </p:attrNameLst>
                                      </p:cBhvr>
                                      <p:to>
                                        <p:strVal val="visible"/>
                                      </p:to>
                                    </p:set>
                                    <p:animEffect transition="in" filter="randombar(horizontal)">
                                      <p:cBhvr>
                                        <p:cTn id="51" dur="500"/>
                                        <p:tgtEl>
                                          <p:spTgt spid="207"/>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randombar(horizontal)">
                                      <p:cBhvr>
                                        <p:cTn id="54" dur="500"/>
                                        <p:tgtEl>
                                          <p:spTgt spid="52"/>
                                        </p:tgtEl>
                                      </p:cBhvr>
                                    </p:animEffect>
                                  </p:childTnLst>
                                </p:cTn>
                              </p:par>
                              <p:par>
                                <p:cTn id="55" presetID="14" presetClass="entr" presetSubtype="10" fill="hold"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randombar(horizontal)">
                                      <p:cBhvr>
                                        <p:cTn id="57" dur="500"/>
                                        <p:tgtEl>
                                          <p:spTgt spid="79"/>
                                        </p:tgtEl>
                                      </p:cBhvr>
                                    </p:animEffect>
                                  </p:childTnLst>
                                </p:cTn>
                              </p:par>
                              <p:par>
                                <p:cTn id="58" presetID="14" presetClass="entr" presetSubtype="10" fill="hold" nodeType="with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randombar(horizontal)">
                                      <p:cBhvr>
                                        <p:cTn id="60" dur="500"/>
                                        <p:tgtEl>
                                          <p:spTgt spid="83"/>
                                        </p:tgtEl>
                                      </p:cBhvr>
                                    </p:animEffect>
                                  </p:childTnLst>
                                </p:cTn>
                              </p:par>
                              <p:par>
                                <p:cTn id="61" presetID="14" presetClass="entr" presetSubtype="10" fill="hold"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randombar(horizontal)">
                                      <p:cBhvr>
                                        <p:cTn id="63" dur="500"/>
                                        <p:tgtEl>
                                          <p:spTgt spid="87"/>
                                        </p:tgtEl>
                                      </p:cBhvr>
                                    </p:animEffect>
                                  </p:childTnLst>
                                </p:cTn>
                              </p:par>
                              <p:par>
                                <p:cTn id="64" presetID="14" presetClass="entr" presetSubtype="10" fill="hold" nodeType="with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randombar(horizontal)">
                                      <p:cBhvr>
                                        <p:cTn id="66" dur="500"/>
                                        <p:tgtEl>
                                          <p:spTgt spid="91"/>
                                        </p:tgtEl>
                                      </p:cBhvr>
                                    </p:animEffect>
                                  </p:childTnLst>
                                </p:cTn>
                              </p:par>
                              <p:par>
                                <p:cTn id="67" presetID="14" presetClass="entr" presetSubtype="10" fill="hold" nodeType="withEffect">
                                  <p:stCondLst>
                                    <p:cond delay="0"/>
                                  </p:stCondLst>
                                  <p:childTnLst>
                                    <p:set>
                                      <p:cBhvr>
                                        <p:cTn id="68" dur="1" fill="hold">
                                          <p:stCondLst>
                                            <p:cond delay="0"/>
                                          </p:stCondLst>
                                        </p:cTn>
                                        <p:tgtEl>
                                          <p:spTgt spid="95"/>
                                        </p:tgtEl>
                                        <p:attrNameLst>
                                          <p:attrName>style.visibility</p:attrName>
                                        </p:attrNameLst>
                                      </p:cBhvr>
                                      <p:to>
                                        <p:strVal val="visible"/>
                                      </p:to>
                                    </p:set>
                                    <p:animEffect transition="in" filter="randombar(horizontal)">
                                      <p:cBhvr>
                                        <p:cTn id="69"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0" animBg="1"/>
      <p:bldP spid="194" grpId="0" animBg="1"/>
      <p:bldP spid="195" grpId="0" animBg="1"/>
      <p:bldP spid="196" grpId="0" animBg="1"/>
      <p:bldP spid="197" grpId="0" animBg="1"/>
      <p:bldP spid="203" grpId="0" animBg="1"/>
      <p:bldP spid="206" grpId="0"/>
      <p:bldP spid="207" grpId="0"/>
      <p:bldP spid="3" grpId="0"/>
      <p:bldP spid="5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8840"/>
            <a:ext cx="8229600" cy="1143000"/>
          </a:xfrm>
        </p:spPr>
        <p:txBody>
          <a:bodyPr>
            <a:noAutofit/>
          </a:bodyPr>
          <a:lstStyle/>
          <a:p>
            <a:r>
              <a:rPr lang="fr-FR" dirty="0">
                <a:solidFill>
                  <a:schemeClr val="accent2">
                    <a:lumMod val="50000"/>
                  </a:schemeClr>
                </a:solidFill>
              </a:rPr>
              <a:t>Sous-utilisation </a:t>
            </a:r>
            <a:r>
              <a:rPr lang="fr-FR" dirty="0" smtClean="0">
                <a:solidFill>
                  <a:schemeClr val="accent2">
                    <a:lumMod val="50000"/>
                  </a:schemeClr>
                </a:solidFill>
              </a:rPr>
              <a:t>de la main d’œuvre jeune</a:t>
            </a:r>
            <a:endParaRPr lang="fr-FR" dirty="0">
              <a:solidFill>
                <a:schemeClr val="accent2">
                  <a:lumMod val="50000"/>
                </a:schemeClr>
              </a:solidFill>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3368196"/>
            <a:ext cx="8229600" cy="989970"/>
          </a:xfrm>
          <a:prstGeom prst="rect">
            <a:avLst/>
          </a:prstGeom>
          <a:noFill/>
          <a:ln>
            <a:noFill/>
          </a:ln>
        </p:spPr>
      </p:pic>
    </p:spTree>
    <p:extLst>
      <p:ext uri="{BB962C8B-B14F-4D97-AF65-F5344CB8AC3E}">
        <p14:creationId xmlns:p14="http://schemas.microsoft.com/office/powerpoint/2010/main" val="15728039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pic>
        <p:nvPicPr>
          <p:cNvPr id="6" name="Picture 5"/>
          <p:cNvPicPr>
            <a:picLocks noChangeAspect="1"/>
          </p:cNvPicPr>
          <p:nvPr/>
        </p:nvPicPr>
        <p:blipFill>
          <a:blip r:embed="rId4"/>
          <a:stretch>
            <a:fillRect/>
          </a:stretch>
        </p:blipFill>
        <p:spPr>
          <a:xfrm>
            <a:off x="4757468" y="1800224"/>
            <a:ext cx="1457325" cy="1628775"/>
          </a:xfrm>
          <a:prstGeom prst="rect">
            <a:avLst/>
          </a:prstGeom>
        </p:spPr>
      </p:pic>
      <p:pic>
        <p:nvPicPr>
          <p:cNvPr id="3" name="Picture 2"/>
          <p:cNvPicPr>
            <a:picLocks noChangeAspect="1"/>
          </p:cNvPicPr>
          <p:nvPr/>
        </p:nvPicPr>
        <p:blipFill>
          <a:blip r:embed="rId4"/>
          <a:stretch>
            <a:fillRect/>
          </a:stretch>
        </p:blipFill>
        <p:spPr>
          <a:xfrm>
            <a:off x="2555776" y="4625189"/>
            <a:ext cx="1457325" cy="1628775"/>
          </a:xfrm>
          <a:prstGeom prst="rect">
            <a:avLst/>
          </a:prstGeom>
        </p:spPr>
      </p:pic>
      <p:sp>
        <p:nvSpPr>
          <p:cNvPr id="2" name="Titre 1"/>
          <p:cNvSpPr>
            <a:spLocks noGrp="1"/>
          </p:cNvSpPr>
          <p:nvPr>
            <p:ph type="title"/>
          </p:nvPr>
        </p:nvSpPr>
        <p:spPr>
          <a:xfrm>
            <a:off x="467544" y="764704"/>
            <a:ext cx="8229600" cy="1143000"/>
          </a:xfrm>
        </p:spPr>
        <p:txBody>
          <a:bodyPr>
            <a:normAutofit/>
          </a:bodyPr>
          <a:lstStyle/>
          <a:p>
            <a:r>
              <a:rPr lang="fr-FR" sz="2400" dirty="0">
                <a:solidFill>
                  <a:schemeClr val="accent2">
                    <a:lumMod val="50000"/>
                  </a:schemeClr>
                </a:solidFill>
              </a:rPr>
              <a:t>Sous-utilisation de la main d’œuvre </a:t>
            </a:r>
            <a:r>
              <a:rPr lang="fr-FR" sz="2400" dirty="0" smtClean="0">
                <a:solidFill>
                  <a:schemeClr val="accent2">
                    <a:lumMod val="50000"/>
                  </a:schemeClr>
                </a:solidFill>
              </a:rPr>
              <a:t>jeune</a:t>
            </a:r>
            <a:endParaRPr lang="fr-FR" sz="2400" dirty="0"/>
          </a:p>
        </p:txBody>
      </p:sp>
      <p:sp>
        <p:nvSpPr>
          <p:cNvPr id="53" name="Rectangle 52"/>
          <p:cNvSpPr/>
          <p:nvPr/>
        </p:nvSpPr>
        <p:spPr>
          <a:xfrm>
            <a:off x="781235" y="1553761"/>
            <a:ext cx="7581528" cy="400110"/>
          </a:xfrm>
          <a:prstGeom prst="rect">
            <a:avLst/>
          </a:prstGeom>
        </p:spPr>
        <p:txBody>
          <a:bodyPr wrap="square">
            <a:spAutoFit/>
          </a:bodyPr>
          <a:lstStyle/>
          <a:p>
            <a:pPr algn="just"/>
            <a:r>
              <a:rPr lang="fr-FR" sz="2000" dirty="0"/>
              <a:t>La classification de la population en fonction du </a:t>
            </a:r>
            <a:r>
              <a:rPr lang="fr-FR" sz="2000" dirty="0" smtClean="0"/>
              <a:t>type d’activité </a:t>
            </a:r>
            <a:r>
              <a:rPr lang="fr-FR" sz="2000" dirty="0" smtClean="0"/>
              <a:t>:</a:t>
            </a:r>
            <a:endParaRPr lang="fr-FR" sz="2000" dirty="0" smtClean="0"/>
          </a:p>
        </p:txBody>
      </p:sp>
      <p:cxnSp>
        <p:nvCxnSpPr>
          <p:cNvPr id="4" name="Elbow Connector 3"/>
          <p:cNvCxnSpPr/>
          <p:nvPr/>
        </p:nvCxnSpPr>
        <p:spPr>
          <a:xfrm rot="16200000" flipH="1">
            <a:off x="4355976" y="5301208"/>
            <a:ext cx="576064" cy="432048"/>
          </a:xfrm>
          <a:prstGeom prst="bentConnector3">
            <a:avLst/>
          </a:prstGeom>
          <a:ln w="28575"/>
        </p:spPr>
        <p:style>
          <a:lnRef idx="1">
            <a:schemeClr val="accent2"/>
          </a:lnRef>
          <a:fillRef idx="0">
            <a:schemeClr val="accent2"/>
          </a:fillRef>
          <a:effectRef idx="0">
            <a:schemeClr val="accent2"/>
          </a:effectRef>
          <a:fontRef idx="minor">
            <a:schemeClr val="tx1"/>
          </a:fontRef>
        </p:style>
      </p:cxnSp>
      <p:graphicFrame>
        <p:nvGraphicFramePr>
          <p:cNvPr id="9" name="Diagram 8"/>
          <p:cNvGraphicFramePr/>
          <p:nvPr>
            <p:extLst>
              <p:ext uri="{D42A27DB-BD31-4B8C-83A1-F6EECF244321}">
                <p14:modId xmlns:p14="http://schemas.microsoft.com/office/powerpoint/2010/main" val="1588458336"/>
              </p:ext>
            </p:extLst>
          </p:nvPr>
        </p:nvGraphicFramePr>
        <p:xfrm>
          <a:off x="302765" y="1336204"/>
          <a:ext cx="8559158" cy="52684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740424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764704"/>
            <a:ext cx="8229600" cy="1143000"/>
          </a:xfrm>
        </p:spPr>
        <p:txBody>
          <a:bodyPr>
            <a:normAutofit/>
          </a:bodyPr>
          <a:lstStyle/>
          <a:p>
            <a:r>
              <a:rPr lang="fr-FR" sz="2400" dirty="0">
                <a:solidFill>
                  <a:schemeClr val="accent2">
                    <a:lumMod val="50000"/>
                  </a:schemeClr>
                </a:solidFill>
              </a:rPr>
              <a:t>Les mesures de la sous-utilisation de la main-d’œuvre</a:t>
            </a:r>
          </a:p>
        </p:txBody>
      </p:sp>
      <p:pic>
        <p:nvPicPr>
          <p:cNvPr id="52" name="Picture 51"/>
          <p:cNvPicPr>
            <a:picLocks noChangeAspect="1"/>
          </p:cNvPicPr>
          <p:nvPr/>
        </p:nvPicPr>
        <p:blipFill rotWithShape="1">
          <a:blip r:embed="rId3">
            <a:extLst>
              <a:ext uri="{28A0092B-C50C-407E-A947-70E740481C1C}">
                <a14:useLocalDpi xmlns:a14="http://schemas.microsoft.com/office/drawing/2010/main" val="0"/>
              </a:ext>
            </a:extLst>
          </a:blip>
          <a:srcRect l="388" t="66516" r="2177" b="17653"/>
          <a:stretch/>
        </p:blipFill>
        <p:spPr>
          <a:xfrm>
            <a:off x="117296" y="5988738"/>
            <a:ext cx="8909407" cy="530452"/>
          </a:xfrm>
          <a:prstGeom prst="rect">
            <a:avLst/>
          </a:prstGeom>
        </p:spPr>
      </p:pic>
      <p:sp>
        <p:nvSpPr>
          <p:cNvPr id="53" name="Rectangle 52"/>
          <p:cNvSpPr/>
          <p:nvPr/>
        </p:nvSpPr>
        <p:spPr>
          <a:xfrm>
            <a:off x="194752" y="2076080"/>
            <a:ext cx="8775184" cy="3170099"/>
          </a:xfrm>
          <a:prstGeom prst="rect">
            <a:avLst/>
          </a:prstGeom>
        </p:spPr>
        <p:txBody>
          <a:bodyPr wrap="square">
            <a:spAutoFit/>
          </a:bodyPr>
          <a:lstStyle/>
          <a:p>
            <a:pPr algn="just"/>
            <a:endParaRPr lang="fr-FR" sz="2000" dirty="0" smtClean="0"/>
          </a:p>
          <a:p>
            <a:endParaRPr lang="fr-FR" sz="2000" dirty="0" smtClean="0"/>
          </a:p>
          <a:p>
            <a:endParaRPr lang="fr-FR" sz="2000" dirty="0"/>
          </a:p>
          <a:p>
            <a:endParaRPr lang="fr-FR" sz="2000" dirty="0" smtClean="0"/>
          </a:p>
          <a:p>
            <a:endParaRPr lang="fr-FR" sz="2000" dirty="0" smtClean="0"/>
          </a:p>
          <a:p>
            <a:endParaRPr lang="fr-FR" sz="2000" dirty="0"/>
          </a:p>
          <a:p>
            <a:endParaRPr lang="fr-FR" sz="2000" dirty="0" smtClean="0"/>
          </a:p>
          <a:p>
            <a:endParaRPr lang="fr-FR" sz="2000" dirty="0"/>
          </a:p>
          <a:p>
            <a:endParaRPr lang="fr-FR" sz="2000" dirty="0" smtClean="0"/>
          </a:p>
          <a:p>
            <a:endParaRPr lang="fr-FR" sz="2000" dirty="0"/>
          </a:p>
        </p:txBody>
      </p:sp>
      <p:sp>
        <p:nvSpPr>
          <p:cNvPr id="5" name="Freeform 4"/>
          <p:cNvSpPr/>
          <p:nvPr/>
        </p:nvSpPr>
        <p:spPr>
          <a:xfrm>
            <a:off x="615298" y="2382805"/>
            <a:ext cx="2327178" cy="588391"/>
          </a:xfrm>
          <a:custGeom>
            <a:avLst/>
            <a:gdLst/>
            <a:ahLst/>
            <a:cxnLst/>
            <a:rect l="l" t="t" r="r" b="b"/>
            <a:pathLst>
              <a:path w="2181892" h="588391">
                <a:moveTo>
                  <a:pt x="62626" y="0"/>
                </a:moveTo>
                <a:lnTo>
                  <a:pt x="2119268" y="0"/>
                </a:lnTo>
                <a:cubicBezTo>
                  <a:pt x="2153855" y="0"/>
                  <a:pt x="2181892" y="65858"/>
                  <a:pt x="2181892" y="147098"/>
                </a:cubicBezTo>
                <a:lnTo>
                  <a:pt x="2181892" y="588391"/>
                </a:lnTo>
                <a:lnTo>
                  <a:pt x="0" y="588391"/>
                </a:lnTo>
                <a:lnTo>
                  <a:pt x="0" y="147098"/>
                </a:lnTo>
                <a:cubicBezTo>
                  <a:pt x="0" y="65858"/>
                  <a:pt x="28039" y="0"/>
                  <a:pt x="62626" y="0"/>
                </a:cubicBezTo>
                <a:close/>
              </a:path>
            </a:pathLst>
          </a:custGeom>
          <a:solidFill>
            <a:srgbClr val="313131"/>
          </a:solidFill>
          <a:ln w="7600" cap="flat">
            <a:solidFill>
              <a:srgbClr val="313131"/>
            </a:solidFill>
            <a:bevel/>
          </a:ln>
        </p:spPr>
        <p:txBody>
          <a:bodyPr wrap="square" lIns="0" tIns="0" rIns="0" bIns="0" rtlCol="0" anchor="ctr"/>
          <a:lstStyle/>
          <a:p>
            <a:pPr algn="ctr">
              <a:lnSpc>
                <a:spcPct val="100000"/>
              </a:lnSpc>
            </a:pPr>
            <a:r>
              <a:rPr sz="1368" b="1" dirty="0">
                <a:solidFill>
                  <a:srgbClr val="FFFFFF"/>
                </a:solidFill>
                <a:latin typeface="Arial"/>
              </a:rPr>
              <a:t>Le </a:t>
            </a:r>
            <a:r>
              <a:rPr lang="fr-FR" sz="1368" b="1" dirty="0" smtClean="0">
                <a:solidFill>
                  <a:srgbClr val="FFFFFF"/>
                </a:solidFill>
                <a:latin typeface="Arial"/>
              </a:rPr>
              <a:t>chômage</a:t>
            </a:r>
            <a:endParaRPr lang="fr-FR" sz="1368" b="1" dirty="0">
              <a:solidFill>
                <a:srgbClr val="FFFFFF"/>
              </a:solidFill>
              <a:latin typeface="Arial"/>
            </a:endParaRPr>
          </a:p>
        </p:txBody>
      </p:sp>
      <p:sp>
        <p:nvSpPr>
          <p:cNvPr id="6" name="Freeform 5"/>
          <p:cNvSpPr/>
          <p:nvPr/>
        </p:nvSpPr>
        <p:spPr>
          <a:xfrm>
            <a:off x="615298" y="2986047"/>
            <a:ext cx="2327178" cy="2969123"/>
          </a:xfrm>
          <a:custGeom>
            <a:avLst/>
            <a:gdLst>
              <a:gd name="rtl" fmla="*/ 57737 w 2181892"/>
              <a:gd name="rtr" fmla="*/ 2118226 w 2181892"/>
            </a:gdLst>
            <a:ahLst/>
            <a:cxnLst/>
            <a:rect l="rtl" t="t" r="rtr" b="b"/>
            <a:pathLst>
              <a:path w="2181892" h="3230334">
                <a:moveTo>
                  <a:pt x="0" y="0"/>
                </a:moveTo>
                <a:lnTo>
                  <a:pt x="2181892" y="0"/>
                </a:lnTo>
                <a:lnTo>
                  <a:pt x="2181892" y="3230334"/>
                </a:lnTo>
                <a:lnTo>
                  <a:pt x="0" y="3230334"/>
                </a:lnTo>
                <a:lnTo>
                  <a:pt x="0" y="0"/>
                </a:lnTo>
                <a:close/>
              </a:path>
            </a:pathLst>
          </a:custGeom>
          <a:solidFill>
            <a:srgbClr val="DD7195"/>
          </a:solidFill>
          <a:ln w="7600" cap="flat">
            <a:solidFill>
              <a:srgbClr val="DD7195"/>
            </a:solidFill>
            <a:bevel/>
          </a:ln>
        </p:spPr>
        <p:txBody>
          <a:bodyPr wrap="square" lIns="0" tIns="0" rIns="0" bIns="0" rtlCol="0" anchor="ctr"/>
          <a:lstStyle/>
          <a:p>
            <a:pPr algn="just">
              <a:lnSpc>
                <a:spcPct val="100000"/>
              </a:lnSpc>
            </a:pPr>
            <a:r>
              <a:rPr lang="fr-FR" sz="1368" dirty="0" smtClean="0">
                <a:solidFill>
                  <a:srgbClr val="FFFFFF"/>
                </a:solidFill>
                <a:latin typeface="Arial"/>
              </a:rPr>
              <a:t>la population active en chômage, est constituée des personnes âgées de </a:t>
            </a:r>
            <a:r>
              <a:rPr lang="fr-FR" sz="1368" dirty="0" smtClean="0">
                <a:latin typeface="Arial"/>
              </a:rPr>
              <a:t>15 ans et plus</a:t>
            </a:r>
            <a:r>
              <a:rPr lang="fr-FR" sz="1368" dirty="0" smtClean="0">
                <a:solidFill>
                  <a:srgbClr val="FFFFFF"/>
                </a:solidFill>
                <a:latin typeface="Arial"/>
              </a:rPr>
              <a:t>, qui </a:t>
            </a:r>
            <a:r>
              <a:rPr lang="fr-FR" sz="1368" dirty="0" smtClean="0">
                <a:latin typeface="Arial"/>
              </a:rPr>
              <a:t>n'ont pas une activité professionnelle </a:t>
            </a:r>
            <a:r>
              <a:rPr lang="fr-FR" sz="1368" dirty="0" smtClean="0">
                <a:solidFill>
                  <a:srgbClr val="FFFFFF"/>
                </a:solidFill>
                <a:latin typeface="Arial"/>
              </a:rPr>
              <a:t>et qui </a:t>
            </a:r>
            <a:r>
              <a:rPr lang="fr-FR" sz="1368" dirty="0" smtClean="0">
                <a:latin typeface="Arial"/>
              </a:rPr>
              <a:t>recherchent activement ou passivement </a:t>
            </a:r>
            <a:r>
              <a:rPr lang="fr-FR" sz="1368" dirty="0" smtClean="0">
                <a:solidFill>
                  <a:srgbClr val="FFFFFF"/>
                </a:solidFill>
                <a:latin typeface="Arial"/>
              </a:rPr>
              <a:t>un emploi. La population active en chômage inclut donc </a:t>
            </a:r>
            <a:r>
              <a:rPr lang="fr-FR" sz="1368" dirty="0" smtClean="0">
                <a:latin typeface="Arial"/>
              </a:rPr>
              <a:t>les découragés </a:t>
            </a:r>
            <a:r>
              <a:rPr lang="fr-FR" sz="1368" dirty="0" smtClean="0">
                <a:solidFill>
                  <a:srgbClr val="FFFFFF"/>
                </a:solidFill>
                <a:latin typeface="Arial"/>
              </a:rPr>
              <a:t>par la recherche active d’emploi.</a:t>
            </a:r>
            <a:endParaRPr lang="fr-FR" sz="1368" dirty="0">
              <a:solidFill>
                <a:srgbClr val="FFFFFF"/>
              </a:solidFill>
              <a:latin typeface="Arial"/>
            </a:endParaRPr>
          </a:p>
        </p:txBody>
      </p:sp>
      <p:sp>
        <p:nvSpPr>
          <p:cNvPr id="7" name="Freeform 6"/>
          <p:cNvSpPr/>
          <p:nvPr/>
        </p:nvSpPr>
        <p:spPr>
          <a:xfrm>
            <a:off x="3203848" y="2986047"/>
            <a:ext cx="2443264" cy="2969123"/>
          </a:xfrm>
          <a:custGeom>
            <a:avLst/>
            <a:gdLst>
              <a:gd name="rtl" fmla="*/ 57737 w 2181892"/>
              <a:gd name="rtr" fmla="*/ 2118226 w 2181892"/>
            </a:gdLst>
            <a:ahLst/>
            <a:cxnLst/>
            <a:rect l="rtl" t="t" r="rtr" b="b"/>
            <a:pathLst>
              <a:path w="2181892" h="3230334">
                <a:moveTo>
                  <a:pt x="0" y="0"/>
                </a:moveTo>
                <a:lnTo>
                  <a:pt x="2181892" y="0"/>
                </a:lnTo>
                <a:lnTo>
                  <a:pt x="2181892" y="3230334"/>
                </a:lnTo>
                <a:lnTo>
                  <a:pt x="0" y="3230334"/>
                </a:lnTo>
                <a:lnTo>
                  <a:pt x="0" y="0"/>
                </a:lnTo>
                <a:close/>
              </a:path>
            </a:pathLst>
          </a:custGeom>
          <a:solidFill>
            <a:srgbClr val="FFAF00"/>
          </a:solidFill>
          <a:ln w="7600" cap="flat">
            <a:solidFill>
              <a:srgbClr val="FFAF00"/>
            </a:solidFill>
            <a:bevel/>
          </a:ln>
        </p:spPr>
        <p:txBody>
          <a:bodyPr wrap="square" lIns="0" tIns="0" rIns="0" bIns="0" rtlCol="0" anchor="ctr"/>
          <a:lstStyle/>
          <a:p>
            <a:pPr algn="just"/>
            <a:r>
              <a:rPr lang="fr-FR" sz="1368" dirty="0" smtClean="0">
                <a:solidFill>
                  <a:srgbClr val="FFFFFF"/>
                </a:solidFill>
                <a:latin typeface="Arial"/>
              </a:rPr>
              <a:t>l</a:t>
            </a:r>
            <a:r>
              <a:rPr sz="1368" dirty="0" smtClean="0">
                <a:solidFill>
                  <a:srgbClr val="FFFFFF"/>
                </a:solidFill>
                <a:latin typeface="Arial"/>
              </a:rPr>
              <a:t>a </a:t>
            </a:r>
            <a:r>
              <a:rPr lang="fr-FR" sz="1368" dirty="0" smtClean="0">
                <a:solidFill>
                  <a:srgbClr val="FFFFFF"/>
                </a:solidFill>
                <a:latin typeface="Arial"/>
              </a:rPr>
              <a:t>population est constituée des </a:t>
            </a:r>
            <a:r>
              <a:rPr lang="fr-FR" sz="1368" dirty="0" smtClean="0">
                <a:latin typeface="Arial"/>
              </a:rPr>
              <a:t>actifs occupés </a:t>
            </a:r>
            <a:r>
              <a:rPr lang="fr-FR" sz="1368" dirty="0" smtClean="0">
                <a:solidFill>
                  <a:srgbClr val="FFFFFF"/>
                </a:solidFill>
                <a:latin typeface="Arial"/>
              </a:rPr>
              <a:t>âgés de </a:t>
            </a:r>
            <a:r>
              <a:rPr lang="fr-FR" sz="1368" dirty="0" smtClean="0">
                <a:latin typeface="Arial"/>
              </a:rPr>
              <a:t>15 ans et plus </a:t>
            </a:r>
            <a:r>
              <a:rPr lang="fr-FR" sz="1368" dirty="0" smtClean="0">
                <a:solidFill>
                  <a:srgbClr val="FFFFFF"/>
                </a:solidFill>
                <a:latin typeface="Arial"/>
              </a:rPr>
              <a:t>disposés à faire des </a:t>
            </a:r>
            <a:r>
              <a:rPr lang="fr-FR" sz="1368" dirty="0" smtClean="0">
                <a:latin typeface="Arial"/>
              </a:rPr>
              <a:t>heures complémentaires</a:t>
            </a:r>
            <a:r>
              <a:rPr lang="fr-FR" sz="1368" dirty="0" smtClean="0">
                <a:solidFill>
                  <a:srgbClr val="FFFFFF"/>
                </a:solidFill>
                <a:latin typeface="Arial"/>
              </a:rPr>
              <a:t>, disponibles pour le faire et ayant travaillé au cours </a:t>
            </a:r>
            <a:r>
              <a:rPr sz="1368" dirty="0" smtClean="0">
                <a:solidFill>
                  <a:srgbClr val="FFFFFF"/>
                </a:solidFill>
                <a:latin typeface="Arial"/>
              </a:rPr>
              <a:t>d</a:t>
            </a:r>
            <a:r>
              <a:rPr lang="fr-FR" sz="1368" dirty="0">
                <a:solidFill>
                  <a:srgbClr val="FFFFFF"/>
                </a:solidFill>
                <a:latin typeface="Arial"/>
              </a:rPr>
              <a:t>e la semaine de</a:t>
            </a:r>
          </a:p>
          <a:p>
            <a:pPr algn="just"/>
            <a:r>
              <a:rPr lang="fr-FR" sz="1368" dirty="0" smtClean="0">
                <a:solidFill>
                  <a:srgbClr val="FFFFFF"/>
                </a:solidFill>
                <a:latin typeface="Arial"/>
              </a:rPr>
              <a:t>référence pendant </a:t>
            </a:r>
            <a:r>
              <a:rPr lang="fr-FR" sz="1368" dirty="0" smtClean="0">
                <a:latin typeface="Arial"/>
              </a:rPr>
              <a:t>moins de 48 heures</a:t>
            </a:r>
            <a:r>
              <a:rPr lang="fr-FR" sz="1368" dirty="0" smtClean="0">
                <a:solidFill>
                  <a:srgbClr val="FFFFFF"/>
                </a:solidFill>
                <a:latin typeface="Arial"/>
              </a:rPr>
              <a:t>. </a:t>
            </a:r>
          </a:p>
        </p:txBody>
      </p:sp>
      <p:sp>
        <p:nvSpPr>
          <p:cNvPr id="8" name="Freeform 7"/>
          <p:cNvSpPr/>
          <p:nvPr/>
        </p:nvSpPr>
        <p:spPr>
          <a:xfrm>
            <a:off x="3203848" y="2382803"/>
            <a:ext cx="2443264" cy="588394"/>
          </a:xfrm>
          <a:custGeom>
            <a:avLst/>
            <a:gdLst/>
            <a:ahLst/>
            <a:cxnLst/>
            <a:rect l="l" t="t" r="r" b="b"/>
            <a:pathLst>
              <a:path w="2181892" h="588394">
                <a:moveTo>
                  <a:pt x="62626" y="0"/>
                </a:moveTo>
                <a:lnTo>
                  <a:pt x="2119268" y="0"/>
                </a:lnTo>
                <a:cubicBezTo>
                  <a:pt x="2153855" y="0"/>
                  <a:pt x="2181892" y="65858"/>
                  <a:pt x="2181892" y="147099"/>
                </a:cubicBezTo>
                <a:lnTo>
                  <a:pt x="2181892" y="588394"/>
                </a:lnTo>
                <a:lnTo>
                  <a:pt x="0" y="588394"/>
                </a:lnTo>
                <a:lnTo>
                  <a:pt x="0" y="147099"/>
                </a:lnTo>
                <a:cubicBezTo>
                  <a:pt x="0" y="65858"/>
                  <a:pt x="28039" y="0"/>
                  <a:pt x="62626" y="0"/>
                </a:cubicBezTo>
                <a:close/>
              </a:path>
            </a:pathLst>
          </a:custGeom>
          <a:solidFill>
            <a:srgbClr val="313131"/>
          </a:solidFill>
          <a:ln w="7600" cap="flat">
            <a:solidFill>
              <a:srgbClr val="313131"/>
            </a:solidFill>
            <a:bevel/>
          </a:ln>
        </p:spPr>
        <p:txBody>
          <a:bodyPr wrap="square" lIns="0" tIns="0" rIns="0" bIns="0" rtlCol="0" anchor="ctr"/>
          <a:lstStyle/>
          <a:p>
            <a:pPr algn="ctr">
              <a:lnSpc>
                <a:spcPct val="100000"/>
              </a:lnSpc>
            </a:pPr>
            <a:r>
              <a:rPr lang="fr-FR" sz="1368" b="1" dirty="0" smtClean="0">
                <a:solidFill>
                  <a:srgbClr val="FFFFFF"/>
                </a:solidFill>
                <a:latin typeface="Arial"/>
              </a:rPr>
              <a:t>Le sous-emploi lié au temps de travail</a:t>
            </a:r>
            <a:endParaRPr lang="fr-FR" sz="1368" b="1" dirty="0">
              <a:solidFill>
                <a:srgbClr val="FFFFFF"/>
              </a:solidFill>
              <a:latin typeface="Arial"/>
            </a:endParaRPr>
          </a:p>
        </p:txBody>
      </p:sp>
      <p:sp>
        <p:nvSpPr>
          <p:cNvPr id="9" name="Freeform 8"/>
          <p:cNvSpPr/>
          <p:nvPr/>
        </p:nvSpPr>
        <p:spPr>
          <a:xfrm>
            <a:off x="5908484" y="2366840"/>
            <a:ext cx="2637481" cy="3643638"/>
          </a:xfrm>
          <a:custGeom>
            <a:avLst/>
            <a:gdLst>
              <a:gd name="rtl" fmla="*/ 69791 w 2637481"/>
              <a:gd name="rtr" fmla="*/ 2560524 w 2637481"/>
            </a:gdLst>
            <a:ahLst/>
            <a:cxnLst/>
            <a:rect l="rtl" t="t" r="rtr" b="b"/>
            <a:pathLst>
              <a:path w="2637481" h="3904850">
                <a:moveTo>
                  <a:pt x="0" y="0"/>
                </a:moveTo>
                <a:lnTo>
                  <a:pt x="2637481" y="0"/>
                </a:lnTo>
                <a:lnTo>
                  <a:pt x="2637481" y="3904850"/>
                </a:lnTo>
                <a:lnTo>
                  <a:pt x="0" y="3904850"/>
                </a:lnTo>
                <a:lnTo>
                  <a:pt x="0" y="0"/>
                </a:lnTo>
                <a:close/>
              </a:path>
            </a:pathLst>
          </a:custGeom>
          <a:solidFill>
            <a:srgbClr val="527294"/>
          </a:solidFill>
          <a:ln w="7600" cap="flat">
            <a:solidFill>
              <a:srgbClr val="527294"/>
            </a:solidFill>
            <a:bevel/>
          </a:ln>
        </p:spPr>
        <p:txBody>
          <a:bodyPr wrap="square" lIns="0" tIns="0" rIns="0" bIns="0" rtlCol="0" anchor="ctr"/>
          <a:lstStyle/>
          <a:p>
            <a:pPr algn="just">
              <a:lnSpc>
                <a:spcPct val="100000"/>
              </a:lnSpc>
            </a:pPr>
            <a:r>
              <a:rPr lang="fr-FR" sz="1368" dirty="0" smtClean="0">
                <a:solidFill>
                  <a:srgbClr val="FFFFFF"/>
                </a:solidFill>
                <a:latin typeface="Arial"/>
              </a:rPr>
              <a:t>regroupe les </a:t>
            </a:r>
            <a:r>
              <a:rPr lang="fr-FR" sz="1368" dirty="0" smtClean="0">
                <a:latin typeface="Arial"/>
              </a:rPr>
              <a:t>actifs occupés </a:t>
            </a:r>
            <a:r>
              <a:rPr lang="fr-FR" sz="1368" dirty="0" smtClean="0">
                <a:solidFill>
                  <a:srgbClr val="FFFFFF"/>
                </a:solidFill>
                <a:latin typeface="Arial"/>
              </a:rPr>
              <a:t>âgés de </a:t>
            </a:r>
            <a:r>
              <a:rPr lang="fr-FR" sz="1368" dirty="0" smtClean="0">
                <a:latin typeface="Arial"/>
              </a:rPr>
              <a:t>15 ans et plus</a:t>
            </a:r>
            <a:r>
              <a:rPr lang="fr-FR" sz="1368" dirty="0" smtClean="0">
                <a:solidFill>
                  <a:srgbClr val="FFFFFF"/>
                </a:solidFill>
                <a:latin typeface="Arial"/>
              </a:rPr>
              <a:t>, non classés selon le sous emploi lié à la durée du travail, qui déclarent être </a:t>
            </a:r>
            <a:r>
              <a:rPr lang="fr-FR" sz="1368" dirty="0" smtClean="0">
                <a:latin typeface="Arial"/>
              </a:rPr>
              <a:t>à la recherche d'un autre emploi </a:t>
            </a:r>
            <a:r>
              <a:rPr lang="fr-FR" sz="1368" dirty="0" smtClean="0">
                <a:solidFill>
                  <a:srgbClr val="FFFFFF"/>
                </a:solidFill>
                <a:latin typeface="Arial"/>
              </a:rPr>
              <a:t>ou disposés à </a:t>
            </a:r>
            <a:r>
              <a:rPr lang="fr-FR" sz="1368" dirty="0" smtClean="0">
                <a:latin typeface="Arial"/>
              </a:rPr>
              <a:t>changer d'emploi </a:t>
            </a:r>
            <a:r>
              <a:rPr lang="fr-FR" sz="1368" dirty="0" smtClean="0">
                <a:solidFill>
                  <a:srgbClr val="FFFFFF"/>
                </a:solidFill>
                <a:latin typeface="Arial"/>
              </a:rPr>
              <a:t>pour l'une des deux raisons suivantes :</a:t>
            </a:r>
          </a:p>
          <a:p>
            <a:pPr algn="just">
              <a:lnSpc>
                <a:spcPct val="100000"/>
              </a:lnSpc>
            </a:pPr>
            <a:r>
              <a:rPr sz="1368" dirty="0" smtClean="0">
                <a:solidFill>
                  <a:srgbClr val="FFFFFF"/>
                </a:solidFill>
                <a:latin typeface="Arial"/>
              </a:rPr>
              <a:t> </a:t>
            </a:r>
            <a:endParaRPr sz="1368" dirty="0">
              <a:solidFill>
                <a:srgbClr val="FFFFFF"/>
              </a:solidFill>
              <a:latin typeface="Arial"/>
            </a:endParaRPr>
          </a:p>
          <a:p>
            <a:pPr algn="just">
              <a:lnSpc>
                <a:spcPct val="100000"/>
              </a:lnSpc>
            </a:pPr>
            <a:r>
              <a:rPr lang="fr-FR" sz="1368" dirty="0" smtClean="0">
                <a:solidFill>
                  <a:srgbClr val="FFFFFF"/>
                </a:solidFill>
                <a:latin typeface="Arial"/>
              </a:rPr>
              <a:t>-</a:t>
            </a:r>
            <a:r>
              <a:rPr lang="fr-FR" sz="1368" dirty="0" smtClean="0">
                <a:latin typeface="Arial"/>
              </a:rPr>
              <a:t>inadéquation</a:t>
            </a:r>
            <a:r>
              <a:rPr lang="fr-FR" sz="1368" dirty="0" smtClean="0">
                <a:solidFill>
                  <a:srgbClr val="FFFFFF"/>
                </a:solidFill>
                <a:latin typeface="Arial"/>
              </a:rPr>
              <a:t> de leur emploi actuel avec leur </a:t>
            </a:r>
            <a:r>
              <a:rPr lang="fr-FR" sz="1368" dirty="0" smtClean="0">
                <a:latin typeface="Arial"/>
              </a:rPr>
              <a:t>formation</a:t>
            </a:r>
            <a:r>
              <a:rPr lang="fr-FR" sz="1368" dirty="0" smtClean="0">
                <a:solidFill>
                  <a:srgbClr val="FFFFFF"/>
                </a:solidFill>
                <a:latin typeface="Arial"/>
              </a:rPr>
              <a:t> ou leur  qualification ;</a:t>
            </a:r>
          </a:p>
          <a:p>
            <a:pPr algn="just">
              <a:lnSpc>
                <a:spcPct val="100000"/>
              </a:lnSpc>
            </a:pPr>
            <a:r>
              <a:rPr lang="fr-FR" sz="1368" dirty="0" smtClean="0">
                <a:solidFill>
                  <a:srgbClr val="FFFFFF"/>
                </a:solidFill>
                <a:latin typeface="Arial"/>
              </a:rPr>
              <a:t>-</a:t>
            </a:r>
            <a:r>
              <a:rPr lang="fr-FR" sz="1368" dirty="0" smtClean="0">
                <a:latin typeface="Arial"/>
              </a:rPr>
              <a:t>insuffisance du revenu </a:t>
            </a:r>
            <a:r>
              <a:rPr lang="fr-FR" sz="1368" dirty="0" smtClean="0">
                <a:solidFill>
                  <a:srgbClr val="FFFFFF"/>
                </a:solidFill>
                <a:latin typeface="Arial"/>
              </a:rPr>
              <a:t>procuré par leur travail actuel.</a:t>
            </a:r>
          </a:p>
          <a:p>
            <a:pPr algn="just">
              <a:lnSpc>
                <a:spcPct val="100000"/>
              </a:lnSpc>
            </a:pPr>
            <a:r>
              <a:rPr sz="1368" dirty="0" smtClean="0">
                <a:solidFill>
                  <a:srgbClr val="FFFFFF"/>
                </a:solidFill>
                <a:latin typeface="Arial"/>
              </a:rPr>
              <a:t> </a:t>
            </a:r>
            <a:endParaRPr sz="1368" dirty="0">
              <a:solidFill>
                <a:srgbClr val="FFFFFF"/>
              </a:solidFill>
              <a:latin typeface="Arial"/>
            </a:endParaRPr>
          </a:p>
        </p:txBody>
      </p:sp>
      <p:sp>
        <p:nvSpPr>
          <p:cNvPr id="10" name="Freeform 9"/>
          <p:cNvSpPr/>
          <p:nvPr/>
        </p:nvSpPr>
        <p:spPr>
          <a:xfrm>
            <a:off x="5908484" y="1637635"/>
            <a:ext cx="2637481" cy="711255"/>
          </a:xfrm>
          <a:custGeom>
            <a:avLst/>
            <a:gdLst/>
            <a:ahLst/>
            <a:cxnLst/>
            <a:rect l="l" t="t" r="r" b="b"/>
            <a:pathLst>
              <a:path w="2637481" h="711255">
                <a:moveTo>
                  <a:pt x="75703" y="0"/>
                </a:moveTo>
                <a:lnTo>
                  <a:pt x="2561778" y="0"/>
                </a:lnTo>
                <a:cubicBezTo>
                  <a:pt x="2603593" y="0"/>
                  <a:pt x="2637481" y="79610"/>
                  <a:pt x="2637481" y="177813"/>
                </a:cubicBezTo>
                <a:lnTo>
                  <a:pt x="2637481" y="711255"/>
                </a:lnTo>
                <a:lnTo>
                  <a:pt x="0" y="711255"/>
                </a:lnTo>
                <a:lnTo>
                  <a:pt x="0" y="177813"/>
                </a:lnTo>
                <a:cubicBezTo>
                  <a:pt x="0" y="79610"/>
                  <a:pt x="33893" y="0"/>
                  <a:pt x="75703" y="0"/>
                </a:cubicBezTo>
                <a:close/>
              </a:path>
            </a:pathLst>
          </a:custGeom>
          <a:solidFill>
            <a:srgbClr val="313131"/>
          </a:solidFill>
          <a:ln w="7600" cap="flat">
            <a:solidFill>
              <a:srgbClr val="313131"/>
            </a:solidFill>
            <a:bevel/>
          </a:ln>
        </p:spPr>
        <p:txBody>
          <a:bodyPr wrap="square" lIns="0" tIns="0" rIns="0" bIns="0" rtlCol="0" anchor="ctr"/>
          <a:lstStyle/>
          <a:p>
            <a:pPr algn="ctr">
              <a:lnSpc>
                <a:spcPct val="100000"/>
              </a:lnSpc>
            </a:pPr>
            <a:r>
              <a:rPr lang="fr-FR" sz="1216" b="1" dirty="0" smtClean="0">
                <a:solidFill>
                  <a:srgbClr val="FFFFFF"/>
                </a:solidFill>
                <a:latin typeface="Arial"/>
              </a:rPr>
              <a:t>Le sous-emploi lié à d'autres formes d’emplois inadéquats</a:t>
            </a:r>
            <a:endParaRPr lang="fr-FR" sz="1216" b="1" dirty="0">
              <a:solidFill>
                <a:srgbClr val="FFFFFF"/>
              </a:solidFill>
              <a:latin typeface="Arial"/>
            </a:endParaRPr>
          </a:p>
        </p:txBody>
      </p:sp>
    </p:spTree>
    <p:extLst>
      <p:ext uri="{BB962C8B-B14F-4D97-AF65-F5344CB8AC3E}">
        <p14:creationId xmlns:p14="http://schemas.microsoft.com/office/powerpoint/2010/main" val="116546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3526</TotalTime>
  <Words>1846</Words>
  <Application>Microsoft Office PowerPoint</Application>
  <PresentationFormat>On-screen Show (4:3)</PresentationFormat>
  <Paragraphs>310</Paragraphs>
  <Slides>28</Slides>
  <Notes>16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Malgun Gothic</vt:lpstr>
      <vt:lpstr>Malgun Gothic</vt:lpstr>
      <vt:lpstr>Arial</vt:lpstr>
      <vt:lpstr>Book Antiqua</vt:lpstr>
      <vt:lpstr>Calibri</vt:lpstr>
      <vt:lpstr>Cambria Math</vt:lpstr>
      <vt:lpstr>Times New Roman</vt:lpstr>
      <vt:lpstr>Wingdings</vt:lpstr>
      <vt:lpstr>Thème Office</vt:lpstr>
      <vt:lpstr>Sous-utilisation de la main d’œuvre jeune et inactivité</vt:lpstr>
      <vt:lpstr>PowerPoint Presentation</vt:lpstr>
      <vt:lpstr>Contexte général</vt:lpstr>
      <vt:lpstr>Contexte général : Les  jeunes âgés de 15 à 29 ans</vt:lpstr>
      <vt:lpstr>Contexte général : Les  jeunes âgés de 15 à 29 ans</vt:lpstr>
      <vt:lpstr>Contexte général : Les  jeunes âgés de 15 à 29 ans</vt:lpstr>
      <vt:lpstr>Sous-utilisation de la main d’œuvre jeune</vt:lpstr>
      <vt:lpstr>Sous-utilisation de la main d’œuvre jeune</vt:lpstr>
      <vt:lpstr>Les mesures de la sous-utilisation de la main-d’œuvre</vt:lpstr>
      <vt:lpstr>Sous-utilisation de la main d’œuvre jeune: Le chômage </vt:lpstr>
      <vt:lpstr>PowerPoint Presentation</vt:lpstr>
      <vt:lpstr>Sous-utilisation de la main d’œuvre jeune: Le chômage </vt:lpstr>
      <vt:lpstr>Sous-utilisation de la main d’œuvre jeune: Le chômage </vt:lpstr>
      <vt:lpstr>Sous-utilisation de la main d’œuvre jeune: Le chômage </vt:lpstr>
      <vt:lpstr>Sous-utilisation de la main d’œuvre jeune: Le sous-emploi</vt:lpstr>
      <vt:lpstr>Sous-utilisation de la main d’œuvre jeune: Le sous-emploi</vt:lpstr>
      <vt:lpstr>Sous-utilisation de la main d’œuvre jeune: Le sous-emploi</vt:lpstr>
      <vt:lpstr>Les jeunes NEETs</vt:lpstr>
      <vt:lpstr>Sous-utilisation de la main d’œuvre jeune : Les NEETs </vt:lpstr>
      <vt:lpstr>Origine du mot NEET</vt:lpstr>
      <vt:lpstr>Le taux de NEET?</vt:lpstr>
      <vt:lpstr>Le taux de NEET?</vt:lpstr>
      <vt:lpstr>PowerPoint Presentation</vt:lpstr>
      <vt:lpstr>Quelques caractéristiques démographiques, culturelles et socio-structurelles des NEETs âgés de 15 à 24 ans</vt:lpstr>
      <vt:lpstr>Quelques caractéristiques démographiques, culturelles et socio-structurelles des NEETs âgés de 15 à 24 ans</vt:lpstr>
      <vt:lpstr>Conclusion et recommandations</vt:lpstr>
      <vt:lpstr>Conclusion et recommandations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MODELES UNIVARIES ET MODELES DE DUREE</dc:title>
  <dc:creator>smansouri</dc:creator>
  <cp:lastModifiedBy>salima</cp:lastModifiedBy>
  <cp:revision>257</cp:revision>
  <dcterms:created xsi:type="dcterms:W3CDTF">2014-02-13T11:19:24Z</dcterms:created>
  <dcterms:modified xsi:type="dcterms:W3CDTF">2017-10-26T07:43:15Z</dcterms:modified>
</cp:coreProperties>
</file>